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Lst>
  <p:notesMasterIdLst>
    <p:notesMasterId r:id="rId114"/>
  </p:notesMasterIdLst>
  <p:handoutMasterIdLst>
    <p:handoutMasterId r:id="rId115"/>
  </p:handoutMasterIdLst>
  <p:sldIdLst>
    <p:sldId id="1059" r:id="rId3"/>
    <p:sldId id="1257" r:id="rId4"/>
    <p:sldId id="935" r:id="rId5"/>
    <p:sldId id="1260" r:id="rId6"/>
    <p:sldId id="1261" r:id="rId7"/>
    <p:sldId id="1262" r:id="rId8"/>
    <p:sldId id="1263" r:id="rId9"/>
    <p:sldId id="1264" r:id="rId10"/>
    <p:sldId id="1265" r:id="rId11"/>
    <p:sldId id="932" r:id="rId12"/>
    <p:sldId id="1119" r:id="rId13"/>
    <p:sldId id="1113" r:id="rId14"/>
    <p:sldId id="1151" r:id="rId15"/>
    <p:sldId id="1307" r:id="rId16"/>
    <p:sldId id="1308" r:id="rId17"/>
    <p:sldId id="1309" r:id="rId18"/>
    <p:sldId id="1310" r:id="rId19"/>
    <p:sldId id="1112" r:id="rId20"/>
    <p:sldId id="1125" r:id="rId21"/>
    <p:sldId id="1143" r:id="rId22"/>
    <p:sldId id="1144" r:id="rId23"/>
    <p:sldId id="1145" r:id="rId24"/>
    <p:sldId id="1146" r:id="rId25"/>
    <p:sldId id="1147" r:id="rId26"/>
    <p:sldId id="1148" r:id="rId27"/>
    <p:sldId id="1149" r:id="rId28"/>
    <p:sldId id="1150" r:id="rId29"/>
    <p:sldId id="1127" r:id="rId30"/>
    <p:sldId id="1071" r:id="rId31"/>
    <p:sldId id="1072" r:id="rId32"/>
    <p:sldId id="1073" r:id="rId33"/>
    <p:sldId id="1074" r:id="rId34"/>
    <p:sldId id="1075" r:id="rId35"/>
    <p:sldId id="1076" r:id="rId36"/>
    <p:sldId id="1077" r:id="rId37"/>
    <p:sldId id="1078" r:id="rId38"/>
    <p:sldId id="1135" r:id="rId39"/>
    <p:sldId id="1136" r:id="rId40"/>
    <p:sldId id="1137" r:id="rId41"/>
    <p:sldId id="1138" r:id="rId42"/>
    <p:sldId id="1139" r:id="rId43"/>
    <p:sldId id="1140" r:id="rId44"/>
    <p:sldId id="1141" r:id="rId45"/>
    <p:sldId id="1142" r:id="rId46"/>
    <p:sldId id="1130" r:id="rId47"/>
    <p:sldId id="1088" r:id="rId48"/>
    <p:sldId id="1089" r:id="rId49"/>
    <p:sldId id="1090" r:id="rId50"/>
    <p:sldId id="1091" r:id="rId51"/>
    <p:sldId id="1092" r:id="rId52"/>
    <p:sldId id="1131" r:id="rId53"/>
    <p:sldId id="1094" r:id="rId54"/>
    <p:sldId id="1132" r:id="rId55"/>
    <p:sldId id="1096" r:id="rId56"/>
    <p:sldId id="1097" r:id="rId57"/>
    <p:sldId id="1098" r:id="rId58"/>
    <p:sldId id="1133" r:id="rId59"/>
    <p:sldId id="1100" r:id="rId60"/>
    <p:sldId id="1101" r:id="rId61"/>
    <p:sldId id="1102" r:id="rId62"/>
    <p:sldId id="1103" r:id="rId63"/>
    <p:sldId id="1104" r:id="rId64"/>
    <p:sldId id="1105" r:id="rId65"/>
    <p:sldId id="1134" r:id="rId66"/>
    <p:sldId id="1107" r:id="rId67"/>
    <p:sldId id="1108" r:id="rId68"/>
    <p:sldId id="1109" r:id="rId69"/>
    <p:sldId id="1110" r:id="rId70"/>
    <p:sldId id="1312" r:id="rId71"/>
    <p:sldId id="1313" r:id="rId72"/>
    <p:sldId id="1314" r:id="rId73"/>
    <p:sldId id="1315" r:id="rId74"/>
    <p:sldId id="1316" r:id="rId75"/>
    <p:sldId id="1317" r:id="rId76"/>
    <p:sldId id="1318" r:id="rId77"/>
    <p:sldId id="1319" r:id="rId78"/>
    <p:sldId id="1320" r:id="rId79"/>
    <p:sldId id="1321" r:id="rId80"/>
    <p:sldId id="1322" r:id="rId81"/>
    <p:sldId id="1311" r:id="rId82"/>
    <p:sldId id="1290" r:id="rId83"/>
    <p:sldId id="1291" r:id="rId84"/>
    <p:sldId id="1292" r:id="rId85"/>
    <p:sldId id="1293" r:id="rId86"/>
    <p:sldId id="1294" r:id="rId87"/>
    <p:sldId id="1295" r:id="rId88"/>
    <p:sldId id="1296" r:id="rId89"/>
    <p:sldId id="1297" r:id="rId90"/>
    <p:sldId id="1298" r:id="rId91"/>
    <p:sldId id="1299" r:id="rId92"/>
    <p:sldId id="1300" r:id="rId93"/>
    <p:sldId id="1301" r:id="rId94"/>
    <p:sldId id="1302" r:id="rId95"/>
    <p:sldId id="1303" r:id="rId96"/>
    <p:sldId id="1304" r:id="rId97"/>
    <p:sldId id="1305" r:id="rId98"/>
    <p:sldId id="1306" r:id="rId99"/>
    <p:sldId id="1215" r:id="rId100"/>
    <p:sldId id="1216" r:id="rId101"/>
    <p:sldId id="1217" r:id="rId102"/>
    <p:sldId id="1218" r:id="rId103"/>
    <p:sldId id="1219" r:id="rId104"/>
    <p:sldId id="1220" r:id="rId105"/>
    <p:sldId id="1221" r:id="rId106"/>
    <p:sldId id="1222" r:id="rId107"/>
    <p:sldId id="1223" r:id="rId108"/>
    <p:sldId id="1224" r:id="rId109"/>
    <p:sldId id="1225" r:id="rId110"/>
    <p:sldId id="1226" r:id="rId111"/>
    <p:sldId id="1227" r:id="rId112"/>
    <p:sldId id="1174" r:id="rId113"/>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33CC33"/>
    <a:srgbClr val="A3FBC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35" autoAdjust="0"/>
    <p:restoredTop sz="95859" autoAdjust="0"/>
  </p:normalViewPr>
  <p:slideViewPr>
    <p:cSldViewPr snapToGrid="0" snapToObjects="1">
      <p:cViewPr varScale="1">
        <p:scale>
          <a:sx n="79" d="100"/>
          <a:sy n="79" d="100"/>
        </p:scale>
        <p:origin x="814" y="4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8760"/>
    </p:cViewPr>
  </p:sorterViewPr>
  <p:notesViewPr>
    <p:cSldViewPr snapToGrid="0" snapToObjects="1">
      <p:cViewPr varScale="1">
        <p:scale>
          <a:sx n="83" d="100"/>
          <a:sy n="83" d="100"/>
        </p:scale>
        <p:origin x="1992" y="6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viewProps" Target="viewProps.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110" Type="http://schemas.openxmlformats.org/officeDocument/2006/relationships/slide" Target="slides/slide108.xml"/><Relationship Id="rId115"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slide" Target="slides/slide111.xml"/><Relationship Id="rId118"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notesMaster" Target="notesMasters/notesMaster1.xml"/><Relationship Id="rId119"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image" Target="../media/image3.jpeg"/><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9171544434998253E-3"/>
          <c:y val="0.11913734892981846"/>
          <c:w val="0.93144711750127218"/>
          <c:h val="0.88086265107018158"/>
        </c:manualLayout>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F29B-41DA-9972-8E3A0A4605C8}"/>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F29B-41DA-9972-8E3A0A4605C8}"/>
              </c:ext>
            </c:extLst>
          </c:dPt>
          <c:dPt>
            <c:idx val="2"/>
            <c:bubble3D val="0"/>
            <c:spPr>
              <a:solidFill>
                <a:schemeClr val="accent3"/>
              </a:solidFill>
              <a:ln w="25400">
                <a:solidFill>
                  <a:schemeClr val="accent1"/>
                </a:solidFill>
              </a:ln>
              <a:effectLst/>
              <a:sp3d contourW="25400">
                <a:contourClr>
                  <a:schemeClr val="accent1"/>
                </a:contourClr>
              </a:sp3d>
            </c:spPr>
            <c:extLst>
              <c:ext xmlns:c16="http://schemas.microsoft.com/office/drawing/2014/chart" uri="{C3380CC4-5D6E-409C-BE32-E72D297353CC}">
                <c16:uniqueId val="{00000005-F29B-41DA-9972-8E3A0A4605C8}"/>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F29B-41DA-9972-8E3A0A4605C8}"/>
              </c:ext>
            </c:extLst>
          </c:dPt>
          <c:dLbls>
            <c:dLbl>
              <c:idx val="0"/>
              <c:layout>
                <c:manualLayout>
                  <c:x val="-0.10975750382052414"/>
                  <c:y val="4.6695015962874836E-4"/>
                </c:manualLayout>
              </c:layout>
              <c:showLegendKey val="0"/>
              <c:showVal val="1"/>
              <c:showCatName val="1"/>
              <c:showSerName val="0"/>
              <c:showPercent val="1"/>
              <c:showBubbleSize val="0"/>
              <c:extLst>
                <c:ext xmlns:c15="http://schemas.microsoft.com/office/drawing/2012/chart" uri="{CE6537A1-D6FC-4f65-9D91-7224C49458BB}">
                  <c15:layout>
                    <c:manualLayout>
                      <c:w val="0.20932323942914247"/>
                      <c:h val="0.20489405740338984"/>
                    </c:manualLayout>
                  </c15:layout>
                </c:ext>
                <c:ext xmlns:c16="http://schemas.microsoft.com/office/drawing/2014/chart" uri="{C3380CC4-5D6E-409C-BE32-E72D297353CC}">
                  <c16:uniqueId val="{00000001-F29B-41DA-9972-8E3A0A4605C8}"/>
                </c:ext>
              </c:extLst>
            </c:dLbl>
            <c:dLbl>
              <c:idx val="1"/>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F29B-41DA-9972-8E3A0A4605C8}"/>
                </c:ext>
              </c:extLst>
            </c:dLbl>
            <c:dLbl>
              <c:idx val="2"/>
              <c:layout>
                <c:manualLayout>
                  <c:x val="-6.899043097290089E-2"/>
                  <c:y val="-9.9281473883582508E-2"/>
                </c:manualLayout>
              </c:layout>
              <c:showLegendKey val="0"/>
              <c:showVal val="1"/>
              <c:showCatName val="1"/>
              <c:showSerName val="0"/>
              <c:showPercent val="1"/>
              <c:showBubbleSize val="0"/>
              <c:extLst>
                <c:ext xmlns:c15="http://schemas.microsoft.com/office/drawing/2012/chart" uri="{CE6537A1-D6FC-4f65-9D91-7224C49458BB}">
                  <c15:layout>
                    <c:manualLayout>
                      <c:w val="0.23796933061750386"/>
                      <c:h val="0.20489405740338984"/>
                    </c:manualLayout>
                  </c15:layout>
                </c:ext>
                <c:ext xmlns:c16="http://schemas.microsoft.com/office/drawing/2014/chart" uri="{C3380CC4-5D6E-409C-BE32-E72D297353CC}">
                  <c16:uniqueId val="{00000005-F29B-41DA-9972-8E3A0A4605C8}"/>
                </c:ext>
              </c:extLst>
            </c:dLbl>
            <c:dLbl>
              <c:idx val="3"/>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F29B-41DA-9972-8E3A0A4605C8}"/>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charts!$B$3:$B$6</c:f>
              <c:strCache>
                <c:ptCount val="4"/>
                <c:pt idx="0">
                  <c:v>FS</c:v>
                </c:pt>
                <c:pt idx="1">
                  <c:v>KZN</c:v>
                </c:pt>
                <c:pt idx="2">
                  <c:v>LP</c:v>
                </c:pt>
                <c:pt idx="3">
                  <c:v>MP</c:v>
                </c:pt>
              </c:strCache>
            </c:strRef>
          </c:cat>
          <c:val>
            <c:numRef>
              <c:f>charts!$C$3:$C$6</c:f>
              <c:numCache>
                <c:formatCode>General</c:formatCode>
                <c:ptCount val="4"/>
                <c:pt idx="0">
                  <c:v>1523</c:v>
                </c:pt>
                <c:pt idx="1">
                  <c:v>743</c:v>
                </c:pt>
                <c:pt idx="2">
                  <c:v>3482</c:v>
                </c:pt>
                <c:pt idx="3">
                  <c:v>8176</c:v>
                </c:pt>
              </c:numCache>
            </c:numRef>
          </c:val>
          <c:extLst>
            <c:ext xmlns:c16="http://schemas.microsoft.com/office/drawing/2014/chart" uri="{C3380CC4-5D6E-409C-BE32-E72D297353CC}">
              <c16:uniqueId val="{00000008-F29B-41DA-9972-8E3A0A4605C8}"/>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pattFill prst="pct20">
      <a:fgClr>
        <a:srgbClr val="FFC000"/>
      </a:fgClr>
      <a:bgClr>
        <a:schemeClr val="bg1"/>
      </a:bgClr>
    </a:patt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w="0">
          <a:solidFill>
            <a:schemeClr val="accent4">
              <a:lumMod val="75000"/>
            </a:schemeClr>
          </a:solidFill>
        </a:ln>
        <a:effectLst>
          <a:outerShdw blurRad="622300" dist="1562100" sx="1000" sy="1000" algn="ctr" rotWithShape="0">
            <a:srgbClr val="000000">
              <a:alpha val="43137"/>
            </a:srgbClr>
          </a:outerShdw>
        </a:effectLst>
        <a:scene3d>
          <a:camera prst="orthographicFront"/>
          <a:lightRig rig="threePt" dir="t"/>
        </a:scene3d>
        <a:sp3d>
          <a:bevelT w="152400" h="50800" prst="softRound"/>
          <a:bevelB w="107950" h="133350" prst="convex"/>
          <a:contourClr>
            <a:schemeClr val="accent4">
              <a:lumMod val="75000"/>
            </a:schemeClr>
          </a:contourClr>
        </a:sp3d>
      </c:spPr>
    </c:floor>
    <c:sideWall>
      <c:thickness val="0"/>
      <c:spPr>
        <a:blipFill>
          <a:blip xmlns:r="http://schemas.openxmlformats.org/officeDocument/2006/relationships" r:embed="rId3"/>
          <a:tile tx="0" ty="0" sx="100000" sy="100000" flip="none" algn="tl"/>
        </a:blipFill>
        <a:ln>
          <a:noFill/>
        </a:ln>
        <a:effectLst/>
        <a:sp3d/>
      </c:spPr>
      <c:pictureOptions>
        <c:pictureFormat val="stack"/>
      </c:pictureOptions>
    </c:sideWall>
    <c:backWall>
      <c:thickness val="0"/>
      <c:spPr>
        <a:blipFill>
          <a:blip xmlns:r="http://schemas.openxmlformats.org/officeDocument/2006/relationships" r:embed="rId3"/>
          <a:tile tx="0" ty="0" sx="100000" sy="100000" flip="none" algn="tl"/>
        </a:blipFill>
        <a:ln>
          <a:noFill/>
        </a:ln>
        <a:effectLst/>
        <a:sp3d/>
      </c:spPr>
      <c:pictureOptions>
        <c:pictureFormat val="stack"/>
      </c:pictureOptions>
    </c:backWall>
    <c:plotArea>
      <c:layout>
        <c:manualLayout>
          <c:layoutTarget val="inner"/>
          <c:xMode val="edge"/>
          <c:yMode val="edge"/>
          <c:x val="3.2477555949602158E-4"/>
          <c:y val="2.9962675406770719E-2"/>
          <c:w val="0.99955621033133268"/>
          <c:h val="0.65794692330125404"/>
        </c:manualLayout>
      </c:layout>
      <c:bar3DChart>
        <c:barDir val="col"/>
        <c:grouping val="clustered"/>
        <c:varyColors val="0"/>
        <c:ser>
          <c:idx val="0"/>
          <c:order val="0"/>
          <c:spPr>
            <a:pattFill prst="pct50">
              <a:fgClr>
                <a:srgbClr val="FFC000"/>
              </a:fgClr>
              <a:bgClr>
                <a:schemeClr val="bg1"/>
              </a:bgClr>
            </a:pattFill>
            <a:ln w="22225">
              <a:solidFill>
                <a:schemeClr val="accent2">
                  <a:lumMod val="75000"/>
                </a:schemeClr>
              </a:solidFill>
            </a:ln>
            <a:effectLst>
              <a:outerShdw blurRad="685800" dist="63500" algn="ctr" rotWithShape="0">
                <a:schemeClr val="accent2">
                  <a:lumMod val="75000"/>
                  <a:alpha val="85000"/>
                </a:schemeClr>
              </a:outerShdw>
            </a:effectLst>
            <a:sp3d contourW="22225">
              <a:contourClr>
                <a:schemeClr val="accent2">
                  <a:lumMod val="75000"/>
                </a:schemeClr>
              </a:contourClr>
            </a:sp3d>
          </c:spPr>
          <c:invertIfNegative val="0"/>
          <c:dLbls>
            <c:dLbl>
              <c:idx val="0"/>
              <c:layout>
                <c:manualLayout>
                  <c:x val="4.2551448188433739E-2"/>
                  <c:y val="1.2010090142529742E-1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8CC-45A0-9E5B-A37ADE9F188A}"/>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Cambria" panose="02040503050406030204" pitchFamily="18" charset="0"/>
                    <a:ea typeface="Cambria" panose="02040503050406030204" pitchFamily="18" charset="0"/>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'arrest per nationality'!$A$2:$A$17</c:f>
              <c:strCache>
                <c:ptCount val="16"/>
                <c:pt idx="0">
                  <c:v>Mozambique</c:v>
                </c:pt>
                <c:pt idx="1">
                  <c:v>Zimbabwe</c:v>
                </c:pt>
                <c:pt idx="2">
                  <c:v>Lesotho</c:v>
                </c:pt>
                <c:pt idx="3">
                  <c:v>Swaziland</c:v>
                </c:pt>
                <c:pt idx="4">
                  <c:v>Malawi</c:v>
                </c:pt>
                <c:pt idx="5">
                  <c:v>South Africa</c:v>
                </c:pt>
                <c:pt idx="6">
                  <c:v>Burundi</c:v>
                </c:pt>
                <c:pt idx="7">
                  <c:v>Uganda</c:v>
                </c:pt>
                <c:pt idx="8">
                  <c:v>Bangladesh</c:v>
                </c:pt>
                <c:pt idx="9">
                  <c:v>Congo</c:v>
                </c:pt>
                <c:pt idx="10">
                  <c:v>Ethiopia</c:v>
                </c:pt>
                <c:pt idx="11">
                  <c:v>China</c:v>
                </c:pt>
                <c:pt idx="12">
                  <c:v>Ghana</c:v>
                </c:pt>
                <c:pt idx="13">
                  <c:v>India</c:v>
                </c:pt>
                <c:pt idx="14">
                  <c:v>Somali</c:v>
                </c:pt>
                <c:pt idx="15">
                  <c:v>Tanzania</c:v>
                </c:pt>
              </c:strCache>
            </c:strRef>
          </c:cat>
          <c:val>
            <c:numRef>
              <c:f>'arrest per nationality'!$B$2:$B$17</c:f>
              <c:numCache>
                <c:formatCode>General</c:formatCode>
                <c:ptCount val="16"/>
                <c:pt idx="0">
                  <c:v>8244</c:v>
                </c:pt>
                <c:pt idx="1">
                  <c:v>3427</c:v>
                </c:pt>
                <c:pt idx="2">
                  <c:v>1456</c:v>
                </c:pt>
                <c:pt idx="3">
                  <c:v>578</c:v>
                </c:pt>
                <c:pt idx="4">
                  <c:v>142</c:v>
                </c:pt>
                <c:pt idx="5">
                  <c:v>50</c:v>
                </c:pt>
                <c:pt idx="6">
                  <c:v>10</c:v>
                </c:pt>
                <c:pt idx="7">
                  <c:v>4</c:v>
                </c:pt>
                <c:pt idx="8">
                  <c:v>3</c:v>
                </c:pt>
                <c:pt idx="9">
                  <c:v>3</c:v>
                </c:pt>
                <c:pt idx="10">
                  <c:v>2</c:v>
                </c:pt>
                <c:pt idx="11">
                  <c:v>1</c:v>
                </c:pt>
                <c:pt idx="12">
                  <c:v>1</c:v>
                </c:pt>
                <c:pt idx="13">
                  <c:v>1</c:v>
                </c:pt>
                <c:pt idx="14">
                  <c:v>1</c:v>
                </c:pt>
                <c:pt idx="15">
                  <c:v>1</c:v>
                </c:pt>
              </c:numCache>
            </c:numRef>
          </c:val>
          <c:shape val="cylinder"/>
          <c:extLst>
            <c:ext xmlns:c16="http://schemas.microsoft.com/office/drawing/2014/chart" uri="{C3380CC4-5D6E-409C-BE32-E72D297353CC}">
              <c16:uniqueId val="{00000000-58CC-45A0-9E5B-A37ADE9F188A}"/>
            </c:ext>
          </c:extLst>
        </c:ser>
        <c:dLbls>
          <c:showLegendKey val="0"/>
          <c:showVal val="0"/>
          <c:showCatName val="0"/>
          <c:showSerName val="0"/>
          <c:showPercent val="0"/>
          <c:showBubbleSize val="0"/>
        </c:dLbls>
        <c:gapWidth val="134"/>
        <c:gapDepth val="449"/>
        <c:shape val="box"/>
        <c:axId val="122025472"/>
        <c:axId val="122027008"/>
        <c:axId val="0"/>
      </c:bar3DChart>
      <c:catAx>
        <c:axId val="12202547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crossAx val="122027008"/>
        <c:crosses val="autoZero"/>
        <c:auto val="1"/>
        <c:lblAlgn val="ctr"/>
        <c:lblOffset val="100"/>
        <c:noMultiLvlLbl val="0"/>
      </c:catAx>
      <c:valAx>
        <c:axId val="122027008"/>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122025472"/>
        <c:crosses val="autoZero"/>
        <c:crossBetween val="between"/>
      </c:valAx>
      <c:spPr>
        <a:noFill/>
        <a:ln>
          <a:noFill/>
        </a:ln>
        <a:effectLst/>
      </c:spPr>
    </c:plotArea>
    <c:plotVisOnly val="1"/>
    <c:dispBlanksAs val="gap"/>
    <c:showDLblsOverMax val="0"/>
  </c:chart>
  <c:spPr>
    <a:blipFill>
      <a:blip xmlns:r="http://schemas.openxmlformats.org/officeDocument/2006/relationships" r:embed="rId3"/>
      <a:tile tx="0" ty="0" sx="100000" sy="100000" flip="none" algn="tl"/>
    </a:blipFill>
    <a:ln w="9525" cap="flat" cmpd="sng" algn="ctr">
      <a:solidFill>
        <a:schemeClr val="tx1">
          <a:lumMod val="15000"/>
          <a:lumOff val="85000"/>
        </a:schemeClr>
      </a:solid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3.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AF4255A1-C199-4026-8657-02D9FBEC850F}" type="datetimeFigureOut">
              <a:rPr lang="en-ZA" smtClean="0"/>
              <a:t>2021/05/10</a:t>
            </a:fld>
            <a:endParaRPr lang="en-ZA" dirty="0"/>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790F978D-1465-47EE-ABE4-2AD07AF7F861}" type="slidenum">
              <a:rPr lang="en-ZA" smtClean="0"/>
              <a:t>‹#›</a:t>
            </a:fld>
            <a:endParaRPr lang="en-ZA" dirty="0"/>
          </a:p>
        </p:txBody>
      </p:sp>
    </p:spTree>
    <p:extLst>
      <p:ext uri="{BB962C8B-B14F-4D97-AF65-F5344CB8AC3E}">
        <p14:creationId xmlns:p14="http://schemas.microsoft.com/office/powerpoint/2010/main" val="25836554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7FDD0C3-E03F-457A-92B9-E993D26ED727}" type="datetimeFigureOut">
              <a:rPr lang="en-ZA" smtClean="0"/>
              <a:t>2021/05/10</a:t>
            </a:fld>
            <a:endParaRPr lang="en-ZA"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440EF38-0415-43AC-B4EC-5FDADEC8ED1E}" type="slidenum">
              <a:rPr lang="en-ZA" smtClean="0"/>
              <a:t>‹#›</a:t>
            </a:fld>
            <a:endParaRPr lang="en-ZA" dirty="0"/>
          </a:p>
        </p:txBody>
      </p:sp>
    </p:spTree>
    <p:extLst>
      <p:ext uri="{BB962C8B-B14F-4D97-AF65-F5344CB8AC3E}">
        <p14:creationId xmlns:p14="http://schemas.microsoft.com/office/powerpoint/2010/main" val="701314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t>2</a:t>
            </a:fld>
            <a:endParaRPr lang="en-ZA" dirty="0"/>
          </a:p>
        </p:txBody>
      </p:sp>
    </p:spTree>
    <p:extLst>
      <p:ext uri="{BB962C8B-B14F-4D97-AF65-F5344CB8AC3E}">
        <p14:creationId xmlns:p14="http://schemas.microsoft.com/office/powerpoint/2010/main" val="3689310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40EF38-0415-43AC-B4EC-5FDADEC8ED1E}" type="slidenum">
              <a:rPr lang="en-ZA" smtClean="0"/>
              <a:pPr/>
              <a:t>17</a:t>
            </a:fld>
            <a:endParaRPr lang="en-ZA"/>
          </a:p>
        </p:txBody>
      </p:sp>
    </p:spTree>
    <p:extLst>
      <p:ext uri="{BB962C8B-B14F-4D97-AF65-F5344CB8AC3E}">
        <p14:creationId xmlns:p14="http://schemas.microsoft.com/office/powerpoint/2010/main" val="30368940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t>18</a:t>
            </a:fld>
            <a:endParaRPr lang="en-ZA" dirty="0"/>
          </a:p>
        </p:txBody>
      </p:sp>
    </p:spTree>
    <p:extLst>
      <p:ext uri="{BB962C8B-B14F-4D97-AF65-F5344CB8AC3E}">
        <p14:creationId xmlns:p14="http://schemas.microsoft.com/office/powerpoint/2010/main" val="15714150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t>19</a:t>
            </a:fld>
            <a:endParaRPr lang="en-ZA" dirty="0"/>
          </a:p>
        </p:txBody>
      </p:sp>
    </p:spTree>
    <p:extLst>
      <p:ext uri="{BB962C8B-B14F-4D97-AF65-F5344CB8AC3E}">
        <p14:creationId xmlns:p14="http://schemas.microsoft.com/office/powerpoint/2010/main" val="15027843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t>20</a:t>
            </a:fld>
            <a:endParaRPr lang="en-ZA" dirty="0"/>
          </a:p>
        </p:txBody>
      </p:sp>
    </p:spTree>
    <p:extLst>
      <p:ext uri="{BB962C8B-B14F-4D97-AF65-F5344CB8AC3E}">
        <p14:creationId xmlns:p14="http://schemas.microsoft.com/office/powerpoint/2010/main" val="38276791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t>21</a:t>
            </a:fld>
            <a:endParaRPr lang="en-ZA" dirty="0"/>
          </a:p>
        </p:txBody>
      </p:sp>
    </p:spTree>
    <p:extLst>
      <p:ext uri="{BB962C8B-B14F-4D97-AF65-F5344CB8AC3E}">
        <p14:creationId xmlns:p14="http://schemas.microsoft.com/office/powerpoint/2010/main" val="27255600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t>22</a:t>
            </a:fld>
            <a:endParaRPr lang="en-ZA" dirty="0"/>
          </a:p>
        </p:txBody>
      </p:sp>
    </p:spTree>
    <p:extLst>
      <p:ext uri="{BB962C8B-B14F-4D97-AF65-F5344CB8AC3E}">
        <p14:creationId xmlns:p14="http://schemas.microsoft.com/office/powerpoint/2010/main" val="31746772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t>23</a:t>
            </a:fld>
            <a:endParaRPr lang="en-ZA" dirty="0"/>
          </a:p>
        </p:txBody>
      </p:sp>
    </p:spTree>
    <p:extLst>
      <p:ext uri="{BB962C8B-B14F-4D97-AF65-F5344CB8AC3E}">
        <p14:creationId xmlns:p14="http://schemas.microsoft.com/office/powerpoint/2010/main" val="672708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t>24</a:t>
            </a:fld>
            <a:endParaRPr lang="en-ZA" dirty="0"/>
          </a:p>
        </p:txBody>
      </p:sp>
    </p:spTree>
    <p:extLst>
      <p:ext uri="{BB962C8B-B14F-4D97-AF65-F5344CB8AC3E}">
        <p14:creationId xmlns:p14="http://schemas.microsoft.com/office/powerpoint/2010/main" val="4256229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t>25</a:t>
            </a:fld>
            <a:endParaRPr lang="en-ZA" dirty="0"/>
          </a:p>
        </p:txBody>
      </p:sp>
    </p:spTree>
    <p:extLst>
      <p:ext uri="{BB962C8B-B14F-4D97-AF65-F5344CB8AC3E}">
        <p14:creationId xmlns:p14="http://schemas.microsoft.com/office/powerpoint/2010/main" val="8574748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t>26</a:t>
            </a:fld>
            <a:endParaRPr lang="en-ZA" dirty="0"/>
          </a:p>
        </p:txBody>
      </p:sp>
    </p:spTree>
    <p:extLst>
      <p:ext uri="{BB962C8B-B14F-4D97-AF65-F5344CB8AC3E}">
        <p14:creationId xmlns:p14="http://schemas.microsoft.com/office/powerpoint/2010/main" val="3800913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t>3</a:t>
            </a:fld>
            <a:endParaRPr lang="en-ZA" dirty="0"/>
          </a:p>
        </p:txBody>
      </p:sp>
    </p:spTree>
    <p:extLst>
      <p:ext uri="{BB962C8B-B14F-4D97-AF65-F5344CB8AC3E}">
        <p14:creationId xmlns:p14="http://schemas.microsoft.com/office/powerpoint/2010/main" val="12262146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t>27</a:t>
            </a:fld>
            <a:endParaRPr lang="en-ZA" dirty="0"/>
          </a:p>
        </p:txBody>
      </p:sp>
    </p:spTree>
    <p:extLst>
      <p:ext uri="{BB962C8B-B14F-4D97-AF65-F5344CB8AC3E}">
        <p14:creationId xmlns:p14="http://schemas.microsoft.com/office/powerpoint/2010/main" val="21643245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t>28</a:t>
            </a:fld>
            <a:endParaRPr lang="en-ZA" dirty="0"/>
          </a:p>
        </p:txBody>
      </p:sp>
    </p:spTree>
    <p:extLst>
      <p:ext uri="{BB962C8B-B14F-4D97-AF65-F5344CB8AC3E}">
        <p14:creationId xmlns:p14="http://schemas.microsoft.com/office/powerpoint/2010/main" val="16232274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t>29</a:t>
            </a:fld>
            <a:endParaRPr lang="en-ZA" dirty="0"/>
          </a:p>
        </p:txBody>
      </p:sp>
    </p:spTree>
    <p:extLst>
      <p:ext uri="{BB962C8B-B14F-4D97-AF65-F5344CB8AC3E}">
        <p14:creationId xmlns:p14="http://schemas.microsoft.com/office/powerpoint/2010/main" val="15198542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t>30</a:t>
            </a:fld>
            <a:endParaRPr lang="en-ZA" dirty="0"/>
          </a:p>
        </p:txBody>
      </p:sp>
    </p:spTree>
    <p:extLst>
      <p:ext uri="{BB962C8B-B14F-4D97-AF65-F5344CB8AC3E}">
        <p14:creationId xmlns:p14="http://schemas.microsoft.com/office/powerpoint/2010/main" val="10733712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t>31</a:t>
            </a:fld>
            <a:endParaRPr lang="en-ZA" dirty="0"/>
          </a:p>
        </p:txBody>
      </p:sp>
    </p:spTree>
    <p:extLst>
      <p:ext uri="{BB962C8B-B14F-4D97-AF65-F5344CB8AC3E}">
        <p14:creationId xmlns:p14="http://schemas.microsoft.com/office/powerpoint/2010/main" val="6996209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t>32</a:t>
            </a:fld>
            <a:endParaRPr lang="en-ZA" dirty="0"/>
          </a:p>
        </p:txBody>
      </p:sp>
    </p:spTree>
    <p:extLst>
      <p:ext uri="{BB962C8B-B14F-4D97-AF65-F5344CB8AC3E}">
        <p14:creationId xmlns:p14="http://schemas.microsoft.com/office/powerpoint/2010/main" val="11354432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t>33</a:t>
            </a:fld>
            <a:endParaRPr lang="en-ZA" dirty="0"/>
          </a:p>
        </p:txBody>
      </p:sp>
    </p:spTree>
    <p:extLst>
      <p:ext uri="{BB962C8B-B14F-4D97-AF65-F5344CB8AC3E}">
        <p14:creationId xmlns:p14="http://schemas.microsoft.com/office/powerpoint/2010/main" val="34007683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t>34</a:t>
            </a:fld>
            <a:endParaRPr lang="en-ZA" dirty="0"/>
          </a:p>
        </p:txBody>
      </p:sp>
    </p:spTree>
    <p:extLst>
      <p:ext uri="{BB962C8B-B14F-4D97-AF65-F5344CB8AC3E}">
        <p14:creationId xmlns:p14="http://schemas.microsoft.com/office/powerpoint/2010/main" val="36445487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t>35</a:t>
            </a:fld>
            <a:endParaRPr lang="en-ZA" dirty="0"/>
          </a:p>
        </p:txBody>
      </p:sp>
    </p:spTree>
    <p:extLst>
      <p:ext uri="{BB962C8B-B14F-4D97-AF65-F5344CB8AC3E}">
        <p14:creationId xmlns:p14="http://schemas.microsoft.com/office/powerpoint/2010/main" val="26666823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t>36</a:t>
            </a:fld>
            <a:endParaRPr lang="en-ZA" dirty="0"/>
          </a:p>
        </p:txBody>
      </p:sp>
    </p:spTree>
    <p:extLst>
      <p:ext uri="{BB962C8B-B14F-4D97-AF65-F5344CB8AC3E}">
        <p14:creationId xmlns:p14="http://schemas.microsoft.com/office/powerpoint/2010/main" val="3005118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t>7</a:t>
            </a:fld>
            <a:endParaRPr lang="en-ZA" dirty="0"/>
          </a:p>
        </p:txBody>
      </p:sp>
    </p:spTree>
    <p:extLst>
      <p:ext uri="{BB962C8B-B14F-4D97-AF65-F5344CB8AC3E}">
        <p14:creationId xmlns:p14="http://schemas.microsoft.com/office/powerpoint/2010/main" val="35250482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t>37</a:t>
            </a:fld>
            <a:endParaRPr lang="en-ZA" dirty="0"/>
          </a:p>
        </p:txBody>
      </p:sp>
    </p:spTree>
    <p:extLst>
      <p:ext uri="{BB962C8B-B14F-4D97-AF65-F5344CB8AC3E}">
        <p14:creationId xmlns:p14="http://schemas.microsoft.com/office/powerpoint/2010/main" val="31755194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t>38</a:t>
            </a:fld>
            <a:endParaRPr lang="en-ZA" dirty="0"/>
          </a:p>
        </p:txBody>
      </p:sp>
    </p:spTree>
    <p:extLst>
      <p:ext uri="{BB962C8B-B14F-4D97-AF65-F5344CB8AC3E}">
        <p14:creationId xmlns:p14="http://schemas.microsoft.com/office/powerpoint/2010/main" val="21814979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t>39</a:t>
            </a:fld>
            <a:endParaRPr lang="en-ZA" dirty="0"/>
          </a:p>
        </p:txBody>
      </p:sp>
    </p:spTree>
    <p:extLst>
      <p:ext uri="{BB962C8B-B14F-4D97-AF65-F5344CB8AC3E}">
        <p14:creationId xmlns:p14="http://schemas.microsoft.com/office/powerpoint/2010/main" val="28457621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t>40</a:t>
            </a:fld>
            <a:endParaRPr lang="en-ZA" dirty="0"/>
          </a:p>
        </p:txBody>
      </p:sp>
    </p:spTree>
    <p:extLst>
      <p:ext uri="{BB962C8B-B14F-4D97-AF65-F5344CB8AC3E}">
        <p14:creationId xmlns:p14="http://schemas.microsoft.com/office/powerpoint/2010/main" val="19984555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t>41</a:t>
            </a:fld>
            <a:endParaRPr lang="en-ZA" dirty="0"/>
          </a:p>
        </p:txBody>
      </p:sp>
    </p:spTree>
    <p:extLst>
      <p:ext uri="{BB962C8B-B14F-4D97-AF65-F5344CB8AC3E}">
        <p14:creationId xmlns:p14="http://schemas.microsoft.com/office/powerpoint/2010/main" val="25146497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t>42</a:t>
            </a:fld>
            <a:endParaRPr lang="en-ZA" dirty="0"/>
          </a:p>
        </p:txBody>
      </p:sp>
    </p:spTree>
    <p:extLst>
      <p:ext uri="{BB962C8B-B14F-4D97-AF65-F5344CB8AC3E}">
        <p14:creationId xmlns:p14="http://schemas.microsoft.com/office/powerpoint/2010/main" val="14918786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t>43</a:t>
            </a:fld>
            <a:endParaRPr lang="en-ZA" dirty="0"/>
          </a:p>
        </p:txBody>
      </p:sp>
    </p:spTree>
    <p:extLst>
      <p:ext uri="{BB962C8B-B14F-4D97-AF65-F5344CB8AC3E}">
        <p14:creationId xmlns:p14="http://schemas.microsoft.com/office/powerpoint/2010/main" val="27663384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t>44</a:t>
            </a:fld>
            <a:endParaRPr lang="en-ZA" dirty="0"/>
          </a:p>
        </p:txBody>
      </p:sp>
    </p:spTree>
    <p:extLst>
      <p:ext uri="{BB962C8B-B14F-4D97-AF65-F5344CB8AC3E}">
        <p14:creationId xmlns:p14="http://schemas.microsoft.com/office/powerpoint/2010/main" val="36141280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t>45</a:t>
            </a:fld>
            <a:endParaRPr lang="en-ZA" dirty="0"/>
          </a:p>
        </p:txBody>
      </p:sp>
    </p:spTree>
    <p:extLst>
      <p:ext uri="{BB962C8B-B14F-4D97-AF65-F5344CB8AC3E}">
        <p14:creationId xmlns:p14="http://schemas.microsoft.com/office/powerpoint/2010/main" val="12167570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t>46</a:t>
            </a:fld>
            <a:endParaRPr lang="en-ZA" dirty="0"/>
          </a:p>
        </p:txBody>
      </p:sp>
    </p:spTree>
    <p:extLst>
      <p:ext uri="{BB962C8B-B14F-4D97-AF65-F5344CB8AC3E}">
        <p14:creationId xmlns:p14="http://schemas.microsoft.com/office/powerpoint/2010/main" val="2868671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t>8</a:t>
            </a:fld>
            <a:endParaRPr lang="en-ZA" dirty="0"/>
          </a:p>
        </p:txBody>
      </p:sp>
    </p:spTree>
    <p:extLst>
      <p:ext uri="{BB962C8B-B14F-4D97-AF65-F5344CB8AC3E}">
        <p14:creationId xmlns:p14="http://schemas.microsoft.com/office/powerpoint/2010/main" val="33345959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t>47</a:t>
            </a:fld>
            <a:endParaRPr lang="en-ZA" dirty="0"/>
          </a:p>
        </p:txBody>
      </p:sp>
    </p:spTree>
    <p:extLst>
      <p:ext uri="{BB962C8B-B14F-4D97-AF65-F5344CB8AC3E}">
        <p14:creationId xmlns:p14="http://schemas.microsoft.com/office/powerpoint/2010/main" val="22097161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t>48</a:t>
            </a:fld>
            <a:endParaRPr lang="en-ZA" dirty="0"/>
          </a:p>
        </p:txBody>
      </p:sp>
    </p:spTree>
    <p:extLst>
      <p:ext uri="{BB962C8B-B14F-4D97-AF65-F5344CB8AC3E}">
        <p14:creationId xmlns:p14="http://schemas.microsoft.com/office/powerpoint/2010/main" val="40109419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t>49</a:t>
            </a:fld>
            <a:endParaRPr lang="en-ZA" dirty="0"/>
          </a:p>
        </p:txBody>
      </p:sp>
    </p:spTree>
    <p:extLst>
      <p:ext uri="{BB962C8B-B14F-4D97-AF65-F5344CB8AC3E}">
        <p14:creationId xmlns:p14="http://schemas.microsoft.com/office/powerpoint/2010/main" val="37643060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t>50</a:t>
            </a:fld>
            <a:endParaRPr lang="en-ZA" dirty="0"/>
          </a:p>
        </p:txBody>
      </p:sp>
    </p:spTree>
    <p:extLst>
      <p:ext uri="{BB962C8B-B14F-4D97-AF65-F5344CB8AC3E}">
        <p14:creationId xmlns:p14="http://schemas.microsoft.com/office/powerpoint/2010/main" val="321883433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t>51</a:t>
            </a:fld>
            <a:endParaRPr lang="en-ZA" dirty="0"/>
          </a:p>
        </p:txBody>
      </p:sp>
    </p:spTree>
    <p:extLst>
      <p:ext uri="{BB962C8B-B14F-4D97-AF65-F5344CB8AC3E}">
        <p14:creationId xmlns:p14="http://schemas.microsoft.com/office/powerpoint/2010/main" val="264681025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t>52</a:t>
            </a:fld>
            <a:endParaRPr lang="en-ZA" dirty="0"/>
          </a:p>
        </p:txBody>
      </p:sp>
    </p:spTree>
    <p:extLst>
      <p:ext uri="{BB962C8B-B14F-4D97-AF65-F5344CB8AC3E}">
        <p14:creationId xmlns:p14="http://schemas.microsoft.com/office/powerpoint/2010/main" val="42561991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t>53</a:t>
            </a:fld>
            <a:endParaRPr lang="en-ZA" dirty="0"/>
          </a:p>
        </p:txBody>
      </p:sp>
    </p:spTree>
    <p:extLst>
      <p:ext uri="{BB962C8B-B14F-4D97-AF65-F5344CB8AC3E}">
        <p14:creationId xmlns:p14="http://schemas.microsoft.com/office/powerpoint/2010/main" val="11973283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t>54</a:t>
            </a:fld>
            <a:endParaRPr lang="en-ZA" dirty="0"/>
          </a:p>
        </p:txBody>
      </p:sp>
    </p:spTree>
    <p:extLst>
      <p:ext uri="{BB962C8B-B14F-4D97-AF65-F5344CB8AC3E}">
        <p14:creationId xmlns:p14="http://schemas.microsoft.com/office/powerpoint/2010/main" val="357438309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t>55</a:t>
            </a:fld>
            <a:endParaRPr lang="en-ZA" dirty="0"/>
          </a:p>
        </p:txBody>
      </p:sp>
    </p:spTree>
    <p:extLst>
      <p:ext uri="{BB962C8B-B14F-4D97-AF65-F5344CB8AC3E}">
        <p14:creationId xmlns:p14="http://schemas.microsoft.com/office/powerpoint/2010/main" val="44149538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t>56</a:t>
            </a:fld>
            <a:endParaRPr lang="en-ZA" dirty="0"/>
          </a:p>
        </p:txBody>
      </p:sp>
    </p:spTree>
    <p:extLst>
      <p:ext uri="{BB962C8B-B14F-4D97-AF65-F5344CB8AC3E}">
        <p14:creationId xmlns:p14="http://schemas.microsoft.com/office/powerpoint/2010/main" val="2580068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t>9</a:t>
            </a:fld>
            <a:endParaRPr lang="en-ZA" dirty="0"/>
          </a:p>
        </p:txBody>
      </p:sp>
    </p:spTree>
    <p:extLst>
      <p:ext uri="{BB962C8B-B14F-4D97-AF65-F5344CB8AC3E}">
        <p14:creationId xmlns:p14="http://schemas.microsoft.com/office/powerpoint/2010/main" val="344411751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t>57</a:t>
            </a:fld>
            <a:endParaRPr lang="en-ZA" dirty="0"/>
          </a:p>
        </p:txBody>
      </p:sp>
    </p:spTree>
    <p:extLst>
      <p:ext uri="{BB962C8B-B14F-4D97-AF65-F5344CB8AC3E}">
        <p14:creationId xmlns:p14="http://schemas.microsoft.com/office/powerpoint/2010/main" val="19320278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t>58</a:t>
            </a:fld>
            <a:endParaRPr lang="en-ZA" dirty="0"/>
          </a:p>
        </p:txBody>
      </p:sp>
    </p:spTree>
    <p:extLst>
      <p:ext uri="{BB962C8B-B14F-4D97-AF65-F5344CB8AC3E}">
        <p14:creationId xmlns:p14="http://schemas.microsoft.com/office/powerpoint/2010/main" val="62373043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t>59</a:t>
            </a:fld>
            <a:endParaRPr lang="en-ZA" dirty="0"/>
          </a:p>
        </p:txBody>
      </p:sp>
    </p:spTree>
    <p:extLst>
      <p:ext uri="{BB962C8B-B14F-4D97-AF65-F5344CB8AC3E}">
        <p14:creationId xmlns:p14="http://schemas.microsoft.com/office/powerpoint/2010/main" val="141209346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t>60</a:t>
            </a:fld>
            <a:endParaRPr lang="en-ZA" dirty="0"/>
          </a:p>
        </p:txBody>
      </p:sp>
    </p:spTree>
    <p:extLst>
      <p:ext uri="{BB962C8B-B14F-4D97-AF65-F5344CB8AC3E}">
        <p14:creationId xmlns:p14="http://schemas.microsoft.com/office/powerpoint/2010/main" val="151470763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t>61</a:t>
            </a:fld>
            <a:endParaRPr lang="en-ZA" dirty="0"/>
          </a:p>
        </p:txBody>
      </p:sp>
    </p:spTree>
    <p:extLst>
      <p:ext uri="{BB962C8B-B14F-4D97-AF65-F5344CB8AC3E}">
        <p14:creationId xmlns:p14="http://schemas.microsoft.com/office/powerpoint/2010/main" val="319526216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solidFill>
                  <a:prstClr val="black"/>
                </a:solidFill>
              </a:rPr>
              <a:pPr/>
              <a:t>62</a:t>
            </a:fld>
            <a:endParaRPr lang="en-ZA" dirty="0">
              <a:solidFill>
                <a:prstClr val="black"/>
              </a:solidFill>
            </a:endParaRPr>
          </a:p>
        </p:txBody>
      </p:sp>
    </p:spTree>
    <p:extLst>
      <p:ext uri="{BB962C8B-B14F-4D97-AF65-F5344CB8AC3E}">
        <p14:creationId xmlns:p14="http://schemas.microsoft.com/office/powerpoint/2010/main" val="402116558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solidFill>
                  <a:prstClr val="black"/>
                </a:solidFill>
              </a:rPr>
              <a:pPr/>
              <a:t>63</a:t>
            </a:fld>
            <a:endParaRPr lang="en-ZA" dirty="0">
              <a:solidFill>
                <a:prstClr val="black"/>
              </a:solidFill>
            </a:endParaRPr>
          </a:p>
        </p:txBody>
      </p:sp>
    </p:spTree>
    <p:extLst>
      <p:ext uri="{BB962C8B-B14F-4D97-AF65-F5344CB8AC3E}">
        <p14:creationId xmlns:p14="http://schemas.microsoft.com/office/powerpoint/2010/main" val="167483838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t>64</a:t>
            </a:fld>
            <a:endParaRPr lang="en-ZA" dirty="0"/>
          </a:p>
        </p:txBody>
      </p:sp>
    </p:spTree>
    <p:extLst>
      <p:ext uri="{BB962C8B-B14F-4D97-AF65-F5344CB8AC3E}">
        <p14:creationId xmlns:p14="http://schemas.microsoft.com/office/powerpoint/2010/main" val="17531093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t>65</a:t>
            </a:fld>
            <a:endParaRPr lang="en-ZA" dirty="0"/>
          </a:p>
        </p:txBody>
      </p:sp>
    </p:spTree>
    <p:extLst>
      <p:ext uri="{BB962C8B-B14F-4D97-AF65-F5344CB8AC3E}">
        <p14:creationId xmlns:p14="http://schemas.microsoft.com/office/powerpoint/2010/main" val="60395825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t>66</a:t>
            </a:fld>
            <a:endParaRPr lang="en-ZA" dirty="0"/>
          </a:p>
        </p:txBody>
      </p:sp>
    </p:spTree>
    <p:extLst>
      <p:ext uri="{BB962C8B-B14F-4D97-AF65-F5344CB8AC3E}">
        <p14:creationId xmlns:p14="http://schemas.microsoft.com/office/powerpoint/2010/main" val="3156910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t>10</a:t>
            </a:fld>
            <a:endParaRPr lang="en-ZA" dirty="0"/>
          </a:p>
        </p:txBody>
      </p:sp>
    </p:spTree>
    <p:extLst>
      <p:ext uri="{BB962C8B-B14F-4D97-AF65-F5344CB8AC3E}">
        <p14:creationId xmlns:p14="http://schemas.microsoft.com/office/powerpoint/2010/main" val="196827714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t>67</a:t>
            </a:fld>
            <a:endParaRPr lang="en-ZA" dirty="0"/>
          </a:p>
        </p:txBody>
      </p:sp>
    </p:spTree>
    <p:extLst>
      <p:ext uri="{BB962C8B-B14F-4D97-AF65-F5344CB8AC3E}">
        <p14:creationId xmlns:p14="http://schemas.microsoft.com/office/powerpoint/2010/main" val="313591416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t>68</a:t>
            </a:fld>
            <a:endParaRPr lang="en-ZA" dirty="0"/>
          </a:p>
        </p:txBody>
      </p:sp>
    </p:spTree>
    <p:extLst>
      <p:ext uri="{BB962C8B-B14F-4D97-AF65-F5344CB8AC3E}">
        <p14:creationId xmlns:p14="http://schemas.microsoft.com/office/powerpoint/2010/main" val="397709260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84" tIns="44892" rIns="89784" bIns="44892" anchor="b"/>
          <a:lstStyle>
            <a:lvl1pPr>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r" eaLnBrk="1" hangingPunct="1">
              <a:lnSpc>
                <a:spcPct val="90000"/>
              </a:lnSpc>
              <a:spcBef>
                <a:spcPct val="0"/>
              </a:spcBef>
              <a:buClr>
                <a:schemeClr val="bg2"/>
              </a:buClr>
            </a:pPr>
            <a:fld id="{B7FE9F97-9079-42E4-B127-A551127F1DFF}" type="slidenum">
              <a:rPr lang="en-US" altLang="en-US">
                <a:solidFill>
                  <a:srgbClr val="000000"/>
                </a:solidFill>
              </a:rPr>
              <a:pPr algn="r" eaLnBrk="1" hangingPunct="1">
                <a:lnSpc>
                  <a:spcPct val="90000"/>
                </a:lnSpc>
                <a:spcBef>
                  <a:spcPct val="0"/>
                </a:spcBef>
                <a:buClr>
                  <a:schemeClr val="bg2"/>
                </a:buClr>
              </a:pPr>
              <a:t>69</a:t>
            </a:fld>
            <a:endParaRPr lang="en-US" altLang="en-US" dirty="0">
              <a:solidFill>
                <a:srgbClr val="000000"/>
              </a:solidFill>
            </a:endParaRPr>
          </a:p>
        </p:txBody>
      </p:sp>
      <p:sp>
        <p:nvSpPr>
          <p:cNvPr id="21507" name="Rectangle 2"/>
          <p:cNvSpPr>
            <a:spLocks noGrp="1" noRot="1" noChangeAspect="1" noChangeArrowheads="1" noTextEdit="1"/>
          </p:cNvSpPr>
          <p:nvPr>
            <p:ph type="sldImg"/>
          </p:nvPr>
        </p:nvSpPr>
        <p:spPr>
          <a:xfrm>
            <a:off x="917575" y="742950"/>
            <a:ext cx="4962525" cy="3722688"/>
          </a:xfrm>
          <a:ln/>
        </p:spPr>
      </p:sp>
      <p:sp>
        <p:nvSpPr>
          <p:cNvPr id="21508" name="Rectangle 3"/>
          <p:cNvSpPr>
            <a:spLocks noGrp="1" noChangeArrowheads="1"/>
          </p:cNvSpPr>
          <p:nvPr>
            <p:ph type="body" idx="1"/>
          </p:nvPr>
        </p:nvSpPr>
        <p:spPr>
          <a:xfrm>
            <a:off x="681038" y="4711700"/>
            <a:ext cx="5435600" cy="4471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84" tIns="44892" rIns="89784" bIns="44892"/>
          <a:lstStyle/>
          <a:p>
            <a:pPr eaLnBrk="1" hangingPunct="1"/>
            <a:endParaRPr lang="en-US" altLang="en-US" dirty="0" smtClean="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98667078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t>70</a:t>
            </a:fld>
            <a:endParaRPr lang="en-ZA"/>
          </a:p>
        </p:txBody>
      </p:sp>
    </p:spTree>
    <p:extLst>
      <p:ext uri="{BB962C8B-B14F-4D97-AF65-F5344CB8AC3E}">
        <p14:creationId xmlns:p14="http://schemas.microsoft.com/office/powerpoint/2010/main" val="187315480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84" tIns="44892" rIns="89784" bIns="44892" anchor="b"/>
          <a:lstStyle>
            <a:lvl1pPr>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r" eaLnBrk="1" hangingPunct="1">
              <a:lnSpc>
                <a:spcPct val="90000"/>
              </a:lnSpc>
              <a:spcBef>
                <a:spcPct val="0"/>
              </a:spcBef>
              <a:buClr>
                <a:schemeClr val="bg2"/>
              </a:buClr>
            </a:pPr>
            <a:fld id="{B7FE9F97-9079-42E4-B127-A551127F1DFF}" type="slidenum">
              <a:rPr lang="en-US" altLang="en-US">
                <a:solidFill>
                  <a:srgbClr val="000000"/>
                </a:solidFill>
              </a:rPr>
              <a:pPr algn="r" eaLnBrk="1" hangingPunct="1">
                <a:lnSpc>
                  <a:spcPct val="90000"/>
                </a:lnSpc>
                <a:spcBef>
                  <a:spcPct val="0"/>
                </a:spcBef>
                <a:buClr>
                  <a:schemeClr val="bg2"/>
                </a:buClr>
              </a:pPr>
              <a:t>71</a:t>
            </a:fld>
            <a:endParaRPr lang="en-US" altLang="en-US" dirty="0">
              <a:solidFill>
                <a:srgbClr val="000000"/>
              </a:solidFill>
            </a:endParaRPr>
          </a:p>
        </p:txBody>
      </p:sp>
      <p:sp>
        <p:nvSpPr>
          <p:cNvPr id="21507" name="Rectangle 2"/>
          <p:cNvSpPr>
            <a:spLocks noGrp="1" noRot="1" noChangeAspect="1" noChangeArrowheads="1" noTextEdit="1"/>
          </p:cNvSpPr>
          <p:nvPr>
            <p:ph type="sldImg"/>
          </p:nvPr>
        </p:nvSpPr>
        <p:spPr>
          <a:xfrm>
            <a:off x="917575" y="742950"/>
            <a:ext cx="4962525" cy="3722688"/>
          </a:xfrm>
          <a:ln/>
        </p:spPr>
      </p:sp>
      <p:sp>
        <p:nvSpPr>
          <p:cNvPr id="21508" name="Rectangle 3"/>
          <p:cNvSpPr>
            <a:spLocks noGrp="1" noChangeArrowheads="1"/>
          </p:cNvSpPr>
          <p:nvPr>
            <p:ph type="body" idx="1"/>
          </p:nvPr>
        </p:nvSpPr>
        <p:spPr>
          <a:xfrm>
            <a:off x="681038" y="4711700"/>
            <a:ext cx="5435600" cy="4471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84" tIns="44892" rIns="89784" bIns="44892"/>
          <a:lstStyle/>
          <a:p>
            <a:pPr eaLnBrk="1" hangingPunct="1"/>
            <a:endParaRPr lang="en-US" altLang="en-US" dirty="0" smtClean="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07211529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84" tIns="44892" rIns="89784" bIns="44892" anchor="b"/>
          <a:lstStyle>
            <a:lvl1pPr>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r" eaLnBrk="1" hangingPunct="1">
              <a:lnSpc>
                <a:spcPct val="90000"/>
              </a:lnSpc>
              <a:spcBef>
                <a:spcPct val="0"/>
              </a:spcBef>
              <a:buClr>
                <a:schemeClr val="bg2"/>
              </a:buClr>
            </a:pPr>
            <a:fld id="{B7FE9F97-9079-42E4-B127-A551127F1DFF}" type="slidenum">
              <a:rPr lang="en-US" altLang="en-US">
                <a:solidFill>
                  <a:srgbClr val="000000"/>
                </a:solidFill>
              </a:rPr>
              <a:pPr algn="r" eaLnBrk="1" hangingPunct="1">
                <a:lnSpc>
                  <a:spcPct val="90000"/>
                </a:lnSpc>
                <a:spcBef>
                  <a:spcPct val="0"/>
                </a:spcBef>
                <a:buClr>
                  <a:schemeClr val="bg2"/>
                </a:buClr>
              </a:pPr>
              <a:t>72</a:t>
            </a:fld>
            <a:endParaRPr lang="en-US" altLang="en-US" dirty="0">
              <a:solidFill>
                <a:srgbClr val="000000"/>
              </a:solidFill>
            </a:endParaRPr>
          </a:p>
        </p:txBody>
      </p:sp>
      <p:sp>
        <p:nvSpPr>
          <p:cNvPr id="21507" name="Rectangle 2"/>
          <p:cNvSpPr>
            <a:spLocks noGrp="1" noRot="1" noChangeAspect="1" noChangeArrowheads="1" noTextEdit="1"/>
          </p:cNvSpPr>
          <p:nvPr>
            <p:ph type="sldImg"/>
          </p:nvPr>
        </p:nvSpPr>
        <p:spPr>
          <a:xfrm>
            <a:off x="917575" y="742950"/>
            <a:ext cx="4962525" cy="3722688"/>
          </a:xfrm>
          <a:ln/>
        </p:spPr>
      </p:sp>
      <p:sp>
        <p:nvSpPr>
          <p:cNvPr id="21508" name="Rectangle 3"/>
          <p:cNvSpPr>
            <a:spLocks noGrp="1" noChangeArrowheads="1"/>
          </p:cNvSpPr>
          <p:nvPr>
            <p:ph type="body" idx="1"/>
          </p:nvPr>
        </p:nvSpPr>
        <p:spPr>
          <a:xfrm>
            <a:off x="681038" y="4711700"/>
            <a:ext cx="5435600" cy="4471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84" tIns="44892" rIns="89784" bIns="44892"/>
          <a:lstStyle/>
          <a:p>
            <a:pPr eaLnBrk="1" hangingPunct="1"/>
            <a:endParaRPr lang="en-US" altLang="en-US" dirty="0" smtClean="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61405375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t>73</a:t>
            </a:fld>
            <a:endParaRPr lang="en-ZA" dirty="0"/>
          </a:p>
        </p:txBody>
      </p:sp>
    </p:spTree>
    <p:extLst>
      <p:ext uri="{BB962C8B-B14F-4D97-AF65-F5344CB8AC3E}">
        <p14:creationId xmlns:p14="http://schemas.microsoft.com/office/powerpoint/2010/main" val="249036121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t>74</a:t>
            </a:fld>
            <a:endParaRPr lang="en-ZA" dirty="0"/>
          </a:p>
        </p:txBody>
      </p:sp>
    </p:spTree>
    <p:extLst>
      <p:ext uri="{BB962C8B-B14F-4D97-AF65-F5344CB8AC3E}">
        <p14:creationId xmlns:p14="http://schemas.microsoft.com/office/powerpoint/2010/main" val="112687632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t>80</a:t>
            </a:fld>
            <a:endParaRPr lang="en-ZA" dirty="0"/>
          </a:p>
        </p:txBody>
      </p:sp>
    </p:spTree>
    <p:extLst>
      <p:ext uri="{BB962C8B-B14F-4D97-AF65-F5344CB8AC3E}">
        <p14:creationId xmlns:p14="http://schemas.microsoft.com/office/powerpoint/2010/main" val="240700029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C6A8331-3277-364C-9B57-25859E12BB84}" type="slidenum">
              <a:rPr lang="en-US" smtClean="0"/>
              <a:t>81</a:t>
            </a:fld>
            <a:endParaRPr lang="en-US"/>
          </a:p>
        </p:txBody>
      </p:sp>
    </p:spTree>
    <p:extLst>
      <p:ext uri="{BB962C8B-B14F-4D97-AF65-F5344CB8AC3E}">
        <p14:creationId xmlns:p14="http://schemas.microsoft.com/office/powerpoint/2010/main" val="2837216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84" tIns="44892" rIns="89784" bIns="44892" anchor="b"/>
          <a:lstStyle>
            <a:lvl1pPr>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r" eaLnBrk="1" hangingPunct="1">
              <a:lnSpc>
                <a:spcPct val="90000"/>
              </a:lnSpc>
              <a:spcBef>
                <a:spcPct val="0"/>
              </a:spcBef>
              <a:buClr>
                <a:schemeClr val="bg2"/>
              </a:buClr>
            </a:pPr>
            <a:fld id="{B7FE9F97-9079-42E4-B127-A551127F1DFF}" type="slidenum">
              <a:rPr lang="en-US" altLang="en-US">
                <a:solidFill>
                  <a:srgbClr val="000000"/>
                </a:solidFill>
              </a:rPr>
              <a:pPr algn="r" eaLnBrk="1" hangingPunct="1">
                <a:lnSpc>
                  <a:spcPct val="90000"/>
                </a:lnSpc>
                <a:spcBef>
                  <a:spcPct val="0"/>
                </a:spcBef>
                <a:buClr>
                  <a:schemeClr val="bg2"/>
                </a:buClr>
              </a:pPr>
              <a:t>11</a:t>
            </a:fld>
            <a:endParaRPr lang="en-US" altLang="en-US" dirty="0">
              <a:solidFill>
                <a:srgbClr val="000000"/>
              </a:solidFill>
            </a:endParaRPr>
          </a:p>
        </p:txBody>
      </p:sp>
      <p:sp>
        <p:nvSpPr>
          <p:cNvPr id="21507" name="Rectangle 2"/>
          <p:cNvSpPr>
            <a:spLocks noGrp="1" noRot="1" noChangeAspect="1" noChangeArrowheads="1" noTextEdit="1"/>
          </p:cNvSpPr>
          <p:nvPr>
            <p:ph type="sldImg"/>
          </p:nvPr>
        </p:nvSpPr>
        <p:spPr>
          <a:xfrm>
            <a:off x="917575" y="742950"/>
            <a:ext cx="4962525" cy="3722688"/>
          </a:xfrm>
          <a:ln/>
        </p:spPr>
      </p:sp>
      <p:sp>
        <p:nvSpPr>
          <p:cNvPr id="21508" name="Rectangle 3"/>
          <p:cNvSpPr>
            <a:spLocks noGrp="1" noChangeArrowheads="1"/>
          </p:cNvSpPr>
          <p:nvPr>
            <p:ph type="body" idx="1"/>
          </p:nvPr>
        </p:nvSpPr>
        <p:spPr>
          <a:xfrm>
            <a:off x="681038" y="4711700"/>
            <a:ext cx="5435600" cy="4471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84" tIns="44892" rIns="89784" bIns="44892"/>
          <a:lstStyle/>
          <a:p>
            <a:pPr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00103813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C6A8331-3277-364C-9B57-25859E12BB84}" type="slidenum">
              <a:rPr lang="en-US" smtClean="0"/>
              <a:t>82</a:t>
            </a:fld>
            <a:endParaRPr lang="en-US"/>
          </a:p>
        </p:txBody>
      </p:sp>
    </p:spTree>
    <p:extLst>
      <p:ext uri="{BB962C8B-B14F-4D97-AF65-F5344CB8AC3E}">
        <p14:creationId xmlns:p14="http://schemas.microsoft.com/office/powerpoint/2010/main" val="16448950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C6A8331-3277-364C-9B57-25859E12BB84}" type="slidenum">
              <a:rPr lang="en-US" smtClean="0"/>
              <a:t>83</a:t>
            </a:fld>
            <a:endParaRPr lang="en-US"/>
          </a:p>
        </p:txBody>
      </p:sp>
    </p:spTree>
    <p:extLst>
      <p:ext uri="{BB962C8B-B14F-4D97-AF65-F5344CB8AC3E}">
        <p14:creationId xmlns:p14="http://schemas.microsoft.com/office/powerpoint/2010/main" val="151180196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C6A8331-3277-364C-9B57-25859E12BB84}" type="slidenum">
              <a:rPr lang="en-US" smtClean="0"/>
              <a:t>84</a:t>
            </a:fld>
            <a:endParaRPr lang="en-US"/>
          </a:p>
        </p:txBody>
      </p:sp>
    </p:spTree>
    <p:extLst>
      <p:ext uri="{BB962C8B-B14F-4D97-AF65-F5344CB8AC3E}">
        <p14:creationId xmlns:p14="http://schemas.microsoft.com/office/powerpoint/2010/main" val="383165369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C6A8331-3277-364C-9B57-25859E12BB84}" type="slidenum">
              <a:rPr lang="en-US" smtClean="0"/>
              <a:t>85</a:t>
            </a:fld>
            <a:endParaRPr lang="en-US"/>
          </a:p>
        </p:txBody>
      </p:sp>
    </p:spTree>
    <p:extLst>
      <p:ext uri="{BB962C8B-B14F-4D97-AF65-F5344CB8AC3E}">
        <p14:creationId xmlns:p14="http://schemas.microsoft.com/office/powerpoint/2010/main" val="253960448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C6A8331-3277-364C-9B57-25859E12BB84}" type="slidenum">
              <a:rPr lang="en-US" smtClean="0"/>
              <a:t>86</a:t>
            </a:fld>
            <a:endParaRPr lang="en-US"/>
          </a:p>
        </p:txBody>
      </p:sp>
    </p:spTree>
    <p:extLst>
      <p:ext uri="{BB962C8B-B14F-4D97-AF65-F5344CB8AC3E}">
        <p14:creationId xmlns:p14="http://schemas.microsoft.com/office/powerpoint/2010/main" val="51006412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C6A8331-3277-364C-9B57-25859E12BB84}" type="slidenum">
              <a:rPr lang="en-US" smtClean="0"/>
              <a:t>87</a:t>
            </a:fld>
            <a:endParaRPr lang="en-US"/>
          </a:p>
        </p:txBody>
      </p:sp>
    </p:spTree>
    <p:extLst>
      <p:ext uri="{BB962C8B-B14F-4D97-AF65-F5344CB8AC3E}">
        <p14:creationId xmlns:p14="http://schemas.microsoft.com/office/powerpoint/2010/main" val="216554543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C6A8331-3277-364C-9B57-25859E12BB84}" type="slidenum">
              <a:rPr lang="en-US" smtClean="0"/>
              <a:t>88</a:t>
            </a:fld>
            <a:endParaRPr lang="en-US"/>
          </a:p>
        </p:txBody>
      </p:sp>
    </p:spTree>
    <p:extLst>
      <p:ext uri="{BB962C8B-B14F-4D97-AF65-F5344CB8AC3E}">
        <p14:creationId xmlns:p14="http://schemas.microsoft.com/office/powerpoint/2010/main" val="427525941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C6A8331-3277-364C-9B57-25859E12BB84}" type="slidenum">
              <a:rPr lang="en-US" smtClean="0"/>
              <a:t>89</a:t>
            </a:fld>
            <a:endParaRPr lang="en-US"/>
          </a:p>
        </p:txBody>
      </p:sp>
    </p:spTree>
    <p:extLst>
      <p:ext uri="{BB962C8B-B14F-4D97-AF65-F5344CB8AC3E}">
        <p14:creationId xmlns:p14="http://schemas.microsoft.com/office/powerpoint/2010/main" val="12791446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C6A8331-3277-364C-9B57-25859E12BB84}" type="slidenum">
              <a:rPr lang="en-US" smtClean="0"/>
              <a:t>90</a:t>
            </a:fld>
            <a:endParaRPr lang="en-US"/>
          </a:p>
        </p:txBody>
      </p:sp>
    </p:spTree>
    <p:extLst>
      <p:ext uri="{BB962C8B-B14F-4D97-AF65-F5344CB8AC3E}">
        <p14:creationId xmlns:p14="http://schemas.microsoft.com/office/powerpoint/2010/main" val="3631378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C6A8331-3277-364C-9B57-25859E12BB84}" type="slidenum">
              <a:rPr lang="en-US" smtClean="0"/>
              <a:t>91</a:t>
            </a:fld>
            <a:endParaRPr lang="en-US"/>
          </a:p>
        </p:txBody>
      </p:sp>
    </p:spTree>
    <p:extLst>
      <p:ext uri="{BB962C8B-B14F-4D97-AF65-F5344CB8AC3E}">
        <p14:creationId xmlns:p14="http://schemas.microsoft.com/office/powerpoint/2010/main" val="265398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t>12</a:t>
            </a:fld>
            <a:endParaRPr lang="en-ZA" dirty="0"/>
          </a:p>
        </p:txBody>
      </p:sp>
    </p:spTree>
    <p:extLst>
      <p:ext uri="{BB962C8B-B14F-4D97-AF65-F5344CB8AC3E}">
        <p14:creationId xmlns:p14="http://schemas.microsoft.com/office/powerpoint/2010/main" val="263779775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C6A8331-3277-364C-9B57-25859E12BB84}" type="slidenum">
              <a:rPr lang="en-US" smtClean="0"/>
              <a:t>92</a:t>
            </a:fld>
            <a:endParaRPr lang="en-US"/>
          </a:p>
        </p:txBody>
      </p:sp>
    </p:spTree>
    <p:extLst>
      <p:ext uri="{BB962C8B-B14F-4D97-AF65-F5344CB8AC3E}">
        <p14:creationId xmlns:p14="http://schemas.microsoft.com/office/powerpoint/2010/main" val="198656642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C6A8331-3277-364C-9B57-25859E12BB84}" type="slidenum">
              <a:rPr lang="en-US" smtClean="0"/>
              <a:t>93</a:t>
            </a:fld>
            <a:endParaRPr lang="en-US"/>
          </a:p>
        </p:txBody>
      </p:sp>
    </p:spTree>
    <p:extLst>
      <p:ext uri="{BB962C8B-B14F-4D97-AF65-F5344CB8AC3E}">
        <p14:creationId xmlns:p14="http://schemas.microsoft.com/office/powerpoint/2010/main" val="139183345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C6A8331-3277-364C-9B57-25859E12BB84}" type="slidenum">
              <a:rPr lang="en-US" smtClean="0"/>
              <a:t>94</a:t>
            </a:fld>
            <a:endParaRPr lang="en-US"/>
          </a:p>
        </p:txBody>
      </p:sp>
    </p:spTree>
    <p:extLst>
      <p:ext uri="{BB962C8B-B14F-4D97-AF65-F5344CB8AC3E}">
        <p14:creationId xmlns:p14="http://schemas.microsoft.com/office/powerpoint/2010/main" val="251707021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C6A8331-3277-364C-9B57-25859E12BB84}" type="slidenum">
              <a:rPr lang="en-US" smtClean="0"/>
              <a:t>95</a:t>
            </a:fld>
            <a:endParaRPr lang="en-US"/>
          </a:p>
        </p:txBody>
      </p:sp>
    </p:spTree>
    <p:extLst>
      <p:ext uri="{BB962C8B-B14F-4D97-AF65-F5344CB8AC3E}">
        <p14:creationId xmlns:p14="http://schemas.microsoft.com/office/powerpoint/2010/main" val="58752691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C6A8331-3277-364C-9B57-25859E12BB84}" type="slidenum">
              <a:rPr lang="en-US" smtClean="0"/>
              <a:t>96</a:t>
            </a:fld>
            <a:endParaRPr lang="en-US"/>
          </a:p>
        </p:txBody>
      </p:sp>
    </p:spTree>
    <p:extLst>
      <p:ext uri="{BB962C8B-B14F-4D97-AF65-F5344CB8AC3E}">
        <p14:creationId xmlns:p14="http://schemas.microsoft.com/office/powerpoint/2010/main" val="189076838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C6A8331-3277-364C-9B57-25859E12BB84}" type="slidenum">
              <a:rPr lang="en-US" smtClean="0"/>
              <a:t>97</a:t>
            </a:fld>
            <a:endParaRPr lang="en-US"/>
          </a:p>
        </p:txBody>
      </p:sp>
    </p:spTree>
    <p:extLst>
      <p:ext uri="{BB962C8B-B14F-4D97-AF65-F5344CB8AC3E}">
        <p14:creationId xmlns:p14="http://schemas.microsoft.com/office/powerpoint/2010/main" val="233548182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t>98</a:t>
            </a:fld>
            <a:endParaRPr lang="en-ZA" dirty="0"/>
          </a:p>
        </p:txBody>
      </p:sp>
    </p:spTree>
    <p:extLst>
      <p:ext uri="{BB962C8B-B14F-4D97-AF65-F5344CB8AC3E}">
        <p14:creationId xmlns:p14="http://schemas.microsoft.com/office/powerpoint/2010/main" val="227745560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t>99</a:t>
            </a:fld>
            <a:endParaRPr lang="en-ZA" dirty="0"/>
          </a:p>
        </p:txBody>
      </p:sp>
    </p:spTree>
    <p:extLst>
      <p:ext uri="{BB962C8B-B14F-4D97-AF65-F5344CB8AC3E}">
        <p14:creationId xmlns:p14="http://schemas.microsoft.com/office/powerpoint/2010/main" val="30457040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t>100</a:t>
            </a:fld>
            <a:endParaRPr lang="en-ZA" dirty="0"/>
          </a:p>
        </p:txBody>
      </p:sp>
    </p:spTree>
    <p:extLst>
      <p:ext uri="{BB962C8B-B14F-4D97-AF65-F5344CB8AC3E}">
        <p14:creationId xmlns:p14="http://schemas.microsoft.com/office/powerpoint/2010/main" val="189483962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t>101</a:t>
            </a:fld>
            <a:endParaRPr lang="en-ZA" dirty="0"/>
          </a:p>
        </p:txBody>
      </p:sp>
    </p:spTree>
    <p:extLst>
      <p:ext uri="{BB962C8B-B14F-4D97-AF65-F5344CB8AC3E}">
        <p14:creationId xmlns:p14="http://schemas.microsoft.com/office/powerpoint/2010/main" val="1651683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t>13</a:t>
            </a:fld>
            <a:endParaRPr lang="en-ZA" dirty="0"/>
          </a:p>
        </p:txBody>
      </p:sp>
    </p:spTree>
    <p:extLst>
      <p:ext uri="{BB962C8B-B14F-4D97-AF65-F5344CB8AC3E}">
        <p14:creationId xmlns:p14="http://schemas.microsoft.com/office/powerpoint/2010/main" val="416435954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t>102</a:t>
            </a:fld>
            <a:endParaRPr lang="en-ZA" dirty="0"/>
          </a:p>
        </p:txBody>
      </p:sp>
    </p:spTree>
    <p:extLst>
      <p:ext uri="{BB962C8B-B14F-4D97-AF65-F5344CB8AC3E}">
        <p14:creationId xmlns:p14="http://schemas.microsoft.com/office/powerpoint/2010/main" val="200477217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t>103</a:t>
            </a:fld>
            <a:endParaRPr lang="en-ZA" dirty="0"/>
          </a:p>
        </p:txBody>
      </p:sp>
    </p:spTree>
    <p:extLst>
      <p:ext uri="{BB962C8B-B14F-4D97-AF65-F5344CB8AC3E}">
        <p14:creationId xmlns:p14="http://schemas.microsoft.com/office/powerpoint/2010/main" val="378311299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t>104</a:t>
            </a:fld>
            <a:endParaRPr lang="en-ZA" dirty="0"/>
          </a:p>
        </p:txBody>
      </p:sp>
    </p:spTree>
    <p:extLst>
      <p:ext uri="{BB962C8B-B14F-4D97-AF65-F5344CB8AC3E}">
        <p14:creationId xmlns:p14="http://schemas.microsoft.com/office/powerpoint/2010/main" val="39044725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t>105</a:t>
            </a:fld>
            <a:endParaRPr lang="en-ZA" dirty="0"/>
          </a:p>
        </p:txBody>
      </p:sp>
    </p:spTree>
    <p:extLst>
      <p:ext uri="{BB962C8B-B14F-4D97-AF65-F5344CB8AC3E}">
        <p14:creationId xmlns:p14="http://schemas.microsoft.com/office/powerpoint/2010/main" val="288881603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t>106</a:t>
            </a:fld>
            <a:endParaRPr lang="en-ZA" dirty="0"/>
          </a:p>
        </p:txBody>
      </p:sp>
    </p:spTree>
    <p:extLst>
      <p:ext uri="{BB962C8B-B14F-4D97-AF65-F5344CB8AC3E}">
        <p14:creationId xmlns:p14="http://schemas.microsoft.com/office/powerpoint/2010/main" val="193809460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t>108</a:t>
            </a:fld>
            <a:endParaRPr lang="en-ZA" dirty="0"/>
          </a:p>
        </p:txBody>
      </p:sp>
    </p:spTree>
    <p:extLst>
      <p:ext uri="{BB962C8B-B14F-4D97-AF65-F5344CB8AC3E}">
        <p14:creationId xmlns:p14="http://schemas.microsoft.com/office/powerpoint/2010/main" val="193363315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t>109</a:t>
            </a:fld>
            <a:endParaRPr lang="en-ZA" dirty="0"/>
          </a:p>
        </p:txBody>
      </p:sp>
    </p:spTree>
    <p:extLst>
      <p:ext uri="{BB962C8B-B14F-4D97-AF65-F5344CB8AC3E}">
        <p14:creationId xmlns:p14="http://schemas.microsoft.com/office/powerpoint/2010/main" val="165910426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t>110</a:t>
            </a:fld>
            <a:endParaRPr lang="en-ZA" dirty="0"/>
          </a:p>
        </p:txBody>
      </p:sp>
    </p:spTree>
    <p:extLst>
      <p:ext uri="{BB962C8B-B14F-4D97-AF65-F5344CB8AC3E}">
        <p14:creationId xmlns:p14="http://schemas.microsoft.com/office/powerpoint/2010/main" val="252471429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t>111</a:t>
            </a:fld>
            <a:endParaRPr lang="en-ZA" dirty="0"/>
          </a:p>
        </p:txBody>
      </p:sp>
    </p:spTree>
    <p:extLst>
      <p:ext uri="{BB962C8B-B14F-4D97-AF65-F5344CB8AC3E}">
        <p14:creationId xmlns:p14="http://schemas.microsoft.com/office/powerpoint/2010/main" val="3248922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pPr marL="0" indent="0">
                <a:buFont typeface="+mj-lt"/>
                <a:buNone/>
              </a:pPr>
              <a:t>‹#›</a:t>
            </a:fld>
            <a:endParaRPr lang="en-US" dirty="0"/>
          </a:p>
        </p:txBody>
      </p:sp>
    </p:spTree>
    <p:extLst>
      <p:ext uri="{BB962C8B-B14F-4D97-AF65-F5344CB8AC3E}">
        <p14:creationId xmlns:p14="http://schemas.microsoft.com/office/powerpoint/2010/main" val="321532465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pPr marL="0" indent="0">
                <a:buFont typeface="+mj-lt"/>
                <a:buNone/>
              </a:pPr>
              <a:t>‹#›</a:t>
            </a:fld>
            <a:endParaRPr lang="en-US" dirty="0"/>
          </a:p>
        </p:txBody>
      </p:sp>
    </p:spTree>
    <p:extLst>
      <p:ext uri="{BB962C8B-B14F-4D97-AF65-F5344CB8AC3E}">
        <p14:creationId xmlns:p14="http://schemas.microsoft.com/office/powerpoint/2010/main" val="1847775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pPr marL="0" indent="0">
                <a:buFont typeface="+mj-lt"/>
                <a:buNone/>
              </a:pPr>
              <a:t>‹#›</a:t>
            </a:fld>
            <a:endParaRPr lang="en-US" dirty="0"/>
          </a:p>
        </p:txBody>
      </p:sp>
    </p:spTree>
    <p:extLst>
      <p:ext uri="{BB962C8B-B14F-4D97-AF65-F5344CB8AC3E}">
        <p14:creationId xmlns:p14="http://schemas.microsoft.com/office/powerpoint/2010/main" val="32391742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graphicFrame>
        <p:nvGraphicFramePr>
          <p:cNvPr id="3" name="AutoShape 1"/>
          <p:cNvGraphicFramePr>
            <a:graphicFrameLocks/>
          </p:cNvGraphicFramePr>
          <p:nvPr>
            <p:custDataLst>
              <p:tags r:id="rId2"/>
            </p:custDataLst>
          </p:nvPr>
        </p:nvGraphicFramePr>
        <p:xfrm>
          <a:off x="-3175" y="0"/>
          <a:ext cx="166688" cy="158750"/>
        </p:xfrm>
        <a:graphic>
          <a:graphicData uri="http://schemas.openxmlformats.org/presentationml/2006/ole">
            <mc:AlternateContent xmlns:mc="http://schemas.openxmlformats.org/markup-compatibility/2006">
              <mc:Choice xmlns:v="urn:schemas-microsoft-com:vml" Requires="v">
                <p:oleObj spid="_x0000_s8446" r:id="rId4" imgW="0" imgH="0" progId="">
                  <p:embed/>
                </p:oleObj>
              </mc:Choice>
              <mc:Fallback>
                <p:oleObj r:id="rId4"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3175" y="0"/>
                        <a:ext cx="166688"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Date Placeholder 1"/>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lgn="r">
              <a:buFont typeface="+mj-lt"/>
              <a:buAutoNum type="arabicPeriod"/>
              <a:defRPr/>
            </a:lvl1pPr>
          </a:lstStyle>
          <a:p>
            <a:pPr marL="0" indent="0">
              <a:buFont typeface="+mj-lt"/>
              <a:buNone/>
            </a:pPr>
            <a:fld id="{2538E8B7-8BD9-9F48-9FB6-4E0DFEDB8449}" type="slidenum">
              <a:rPr lang="en-US" smtClean="0"/>
              <a:pPr marL="0" indent="0">
                <a:buFont typeface="+mj-lt"/>
                <a:buNone/>
              </a:pPr>
              <a:t>‹#›</a:t>
            </a:fld>
            <a:endParaRPr lang="en-US" dirty="0"/>
          </a:p>
        </p:txBody>
      </p:sp>
    </p:spTree>
    <p:extLst>
      <p:ext uri="{BB962C8B-B14F-4D97-AF65-F5344CB8AC3E}">
        <p14:creationId xmlns:p14="http://schemas.microsoft.com/office/powerpoint/2010/main" val="27547142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2349672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42513422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24497730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8"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25368552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10"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15559062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6"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8633335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3368324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pPr marL="0" indent="0">
                <a:buFont typeface="+mj-lt"/>
                <a:buNone/>
              </a:pPr>
              <a:t>‹#›</a:t>
            </a:fld>
            <a:endParaRPr lang="en-US" dirty="0"/>
          </a:p>
        </p:txBody>
      </p:sp>
    </p:spTree>
    <p:extLst>
      <p:ext uri="{BB962C8B-B14F-4D97-AF65-F5344CB8AC3E}">
        <p14:creationId xmlns:p14="http://schemas.microsoft.com/office/powerpoint/2010/main" val="113976469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8"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37761478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8"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37798097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29868758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12483958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graphicFrame>
        <p:nvGraphicFramePr>
          <p:cNvPr id="3" name="AutoShape 1"/>
          <p:cNvGraphicFramePr>
            <a:graphicFrameLocks/>
          </p:cNvGraphicFramePr>
          <p:nvPr>
            <p:custDataLst>
              <p:tags r:id="rId2"/>
            </p:custDataLst>
          </p:nvPr>
        </p:nvGraphicFramePr>
        <p:xfrm>
          <a:off x="-3175" y="0"/>
          <a:ext cx="166688" cy="158750"/>
        </p:xfrm>
        <a:graphic>
          <a:graphicData uri="http://schemas.openxmlformats.org/presentationml/2006/ole">
            <mc:AlternateContent xmlns:mc="http://schemas.openxmlformats.org/markup-compatibility/2006">
              <mc:Choice xmlns:v="urn:schemas-microsoft-com:vml" Requires="v">
                <p:oleObj spid="_x0000_s9369" r:id="rId4" imgW="0" imgH="0" progId="">
                  <p:embed/>
                </p:oleObj>
              </mc:Choice>
              <mc:Fallback>
                <p:oleObj r:id="rId4"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3175" y="0"/>
                        <a:ext cx="166688"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lgn="r">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1273253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pPr marL="0" indent="0">
                <a:buFont typeface="+mj-lt"/>
                <a:buNone/>
              </a:pPr>
              <a:t>‹#›</a:t>
            </a:fld>
            <a:endParaRPr lang="en-US" dirty="0"/>
          </a:p>
        </p:txBody>
      </p:sp>
    </p:spTree>
    <p:extLst>
      <p:ext uri="{BB962C8B-B14F-4D97-AF65-F5344CB8AC3E}">
        <p14:creationId xmlns:p14="http://schemas.microsoft.com/office/powerpoint/2010/main" val="127450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8"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pPr marL="0" indent="0">
                <a:buFont typeface="+mj-lt"/>
                <a:buNone/>
              </a:pPr>
              <a:t>‹#›</a:t>
            </a:fld>
            <a:endParaRPr lang="en-US" dirty="0"/>
          </a:p>
        </p:txBody>
      </p:sp>
    </p:spTree>
    <p:extLst>
      <p:ext uri="{BB962C8B-B14F-4D97-AF65-F5344CB8AC3E}">
        <p14:creationId xmlns:p14="http://schemas.microsoft.com/office/powerpoint/2010/main" val="1610444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10"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pPr marL="0" indent="0">
                <a:buFont typeface="+mj-lt"/>
                <a:buNone/>
              </a:pPr>
              <a:t>‹#›</a:t>
            </a:fld>
            <a:endParaRPr lang="en-US" dirty="0"/>
          </a:p>
        </p:txBody>
      </p:sp>
    </p:spTree>
    <p:extLst>
      <p:ext uri="{BB962C8B-B14F-4D97-AF65-F5344CB8AC3E}">
        <p14:creationId xmlns:p14="http://schemas.microsoft.com/office/powerpoint/2010/main" val="419406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pPr marL="0" indent="0">
                <a:buFont typeface="+mj-lt"/>
                <a:buNone/>
              </a:pPr>
              <a:t>‹#›</a:t>
            </a:fld>
            <a:endParaRPr lang="en-US" dirty="0"/>
          </a:p>
        </p:txBody>
      </p:sp>
    </p:spTree>
    <p:extLst>
      <p:ext uri="{BB962C8B-B14F-4D97-AF65-F5344CB8AC3E}">
        <p14:creationId xmlns:p14="http://schemas.microsoft.com/office/powerpoint/2010/main" val="1148936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pPr marL="0" indent="0">
                <a:buFont typeface="+mj-lt"/>
                <a:buNone/>
              </a:pPr>
              <a:t>‹#›</a:t>
            </a:fld>
            <a:endParaRPr lang="en-US" dirty="0"/>
          </a:p>
        </p:txBody>
      </p:sp>
    </p:spTree>
    <p:extLst>
      <p:ext uri="{BB962C8B-B14F-4D97-AF65-F5344CB8AC3E}">
        <p14:creationId xmlns:p14="http://schemas.microsoft.com/office/powerpoint/2010/main" val="2842536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8"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pPr marL="0" indent="0">
                <a:buFont typeface="+mj-lt"/>
                <a:buNone/>
              </a:pPr>
              <a:t>‹#›</a:t>
            </a:fld>
            <a:endParaRPr lang="en-US" dirty="0"/>
          </a:p>
        </p:txBody>
      </p:sp>
    </p:spTree>
    <p:extLst>
      <p:ext uri="{BB962C8B-B14F-4D97-AF65-F5344CB8AC3E}">
        <p14:creationId xmlns:p14="http://schemas.microsoft.com/office/powerpoint/2010/main" val="2197532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8"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pPr marL="0" indent="0">
                <a:buFont typeface="+mj-lt"/>
                <a:buNone/>
              </a:pPr>
              <a:t>‹#›</a:t>
            </a:fld>
            <a:endParaRPr lang="en-US" dirty="0"/>
          </a:p>
        </p:txBody>
      </p:sp>
    </p:spTree>
    <p:extLst>
      <p:ext uri="{BB962C8B-B14F-4D97-AF65-F5344CB8AC3E}">
        <p14:creationId xmlns:p14="http://schemas.microsoft.com/office/powerpoint/2010/main" val="3498472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8" name="Slide Number Placeholder 4"/>
          <p:cNvSpPr>
            <a:spLocks noGrp="1"/>
          </p:cNvSpPr>
          <p:nvPr>
            <p:ph type="sldNum" sz="quarter" idx="4"/>
          </p:nvPr>
        </p:nvSpPr>
        <p:spPr>
          <a:xfrm>
            <a:off x="6804660" y="6356350"/>
            <a:ext cx="2190750" cy="365125"/>
          </a:xfrm>
          <a:prstGeom prst="rect">
            <a:avLst/>
          </a:prstGeom>
        </p:spPr>
        <p:txBody>
          <a:bodyPr/>
          <a:lstStyle>
            <a:lvl1pPr marL="228600" indent="-228600" algn="r">
              <a:buFont typeface="+mj-lt"/>
              <a:buAutoNum type="arabicPeriod"/>
              <a:defRPr/>
            </a:lvl1pPr>
          </a:lstStyle>
          <a:p>
            <a:pPr marL="0" indent="0">
              <a:buFont typeface="+mj-lt"/>
              <a:buNone/>
            </a:pPr>
            <a:fld id="{2538E8B7-8BD9-9F48-9FB6-4E0DFEDB8449}" type="slidenum">
              <a:rPr lang="en-US" smtClean="0"/>
              <a:pPr marL="0" indent="0">
                <a:buFont typeface="+mj-lt"/>
                <a:buNone/>
              </a:pPr>
              <a:t>‹#›</a:t>
            </a:fld>
            <a:endParaRPr lang="en-US" dirty="0"/>
          </a:p>
        </p:txBody>
      </p:sp>
    </p:spTree>
    <p:extLst>
      <p:ext uri="{BB962C8B-B14F-4D97-AF65-F5344CB8AC3E}">
        <p14:creationId xmlns:p14="http://schemas.microsoft.com/office/powerpoint/2010/main" val="28297066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7" r:id="rId12"/>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4"/>
          <p:cNvSpPr>
            <a:spLocks noGrp="1"/>
          </p:cNvSpPr>
          <p:nvPr>
            <p:ph type="sldNum" sz="quarter" idx="4"/>
          </p:nvPr>
        </p:nvSpPr>
        <p:spPr>
          <a:xfrm>
            <a:off x="6804660" y="6356350"/>
            <a:ext cx="2190750" cy="365125"/>
          </a:xfrm>
          <a:prstGeom prst="rect">
            <a:avLst/>
          </a:prstGeom>
        </p:spPr>
        <p:txBody>
          <a:bodyPr/>
          <a:lstStyle>
            <a:lvl1pPr marL="228600" indent="-228600" algn="r">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351049832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20.emf"/><Relationship Id="rId4" Type="http://schemas.openxmlformats.org/officeDocument/2006/relationships/oleObject" Target="../embeddings/oleObject3.bin"/></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1.xml"/><Relationship Id="rId1" Type="http://schemas.openxmlformats.org/officeDocument/2006/relationships/vmlDrawing" Target="../drawings/vmlDrawing4.vml"/><Relationship Id="rId5" Type="http://schemas.openxmlformats.org/officeDocument/2006/relationships/image" Target="../media/image21.emf"/><Relationship Id="rId4" Type="http://schemas.openxmlformats.org/officeDocument/2006/relationships/oleObject" Target="../embeddings/oleObject4.bin"/></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1.xml"/><Relationship Id="rId1" Type="http://schemas.openxmlformats.org/officeDocument/2006/relationships/vmlDrawing" Target="../drawings/vmlDrawing5.vml"/><Relationship Id="rId5" Type="http://schemas.openxmlformats.org/officeDocument/2006/relationships/image" Target="../media/image22.emf"/><Relationship Id="rId4" Type="http://schemas.openxmlformats.org/officeDocument/2006/relationships/oleObject" Target="../embeddings/oleObject5.bin"/></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1.xml"/><Relationship Id="rId1" Type="http://schemas.openxmlformats.org/officeDocument/2006/relationships/vmlDrawing" Target="../drawings/vmlDrawing6.vml"/><Relationship Id="rId5" Type="http://schemas.openxmlformats.org/officeDocument/2006/relationships/image" Target="../media/image23.emf"/><Relationship Id="rId4" Type="http://schemas.openxmlformats.org/officeDocument/2006/relationships/oleObject" Target="../embeddings/oleObject6.bin"/></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1.xml"/><Relationship Id="rId1" Type="http://schemas.openxmlformats.org/officeDocument/2006/relationships/vmlDrawing" Target="../drawings/vmlDrawing7.vml"/><Relationship Id="rId5" Type="http://schemas.openxmlformats.org/officeDocument/2006/relationships/image" Target="../media/image24.emf"/><Relationship Id="rId4" Type="http://schemas.openxmlformats.org/officeDocument/2006/relationships/oleObject" Target="../embeddings/oleObject7.bin"/></Relationships>
</file>

<file path=ppt/slides/_rels/slide10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25.emf"/></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xml"/><Relationship Id="rId5" Type="http://schemas.openxmlformats.org/officeDocument/2006/relationships/image" Target="../media/image7.jpeg"/><Relationship Id="rId4" Type="http://schemas.openxmlformats.org/officeDocument/2006/relationships/image" Target="../media/image6.jpeg"/></Relationships>
</file>

<file path=ppt/slides/_rels/slide7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 Id="rId5" Type="http://schemas.openxmlformats.org/officeDocument/2006/relationships/image" Target="../media/image13.jpeg"/><Relationship Id="rId4" Type="http://schemas.openxmlformats.org/officeDocument/2006/relationships/image" Target="../media/image12.jpeg"/></Relationships>
</file>

<file path=ppt/slides/_rels/slide7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7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5.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311742" y="472931"/>
            <a:ext cx="2998355" cy="1785104"/>
          </a:xfrm>
          <a:prstGeom prst="rect">
            <a:avLst/>
          </a:prstGeom>
          <a:noFill/>
        </p:spPr>
        <p:txBody>
          <a:bodyPr wrap="square" rtlCol="0">
            <a:spAutoFit/>
          </a:bodyPr>
          <a:lstStyle/>
          <a:p>
            <a:pPr algn="ctr"/>
            <a:r>
              <a:rPr lang="en-US" sz="2200" b="1" dirty="0">
                <a:solidFill>
                  <a:schemeClr val="accent6">
                    <a:lumMod val="50000"/>
                  </a:schemeClr>
                </a:solidFill>
                <a:latin typeface="Arial"/>
                <a:cs typeface="Arial"/>
              </a:rPr>
              <a:t>Presentation to </a:t>
            </a:r>
            <a:r>
              <a:rPr lang="en-US" sz="2200" b="1" dirty="0" smtClean="0">
                <a:solidFill>
                  <a:schemeClr val="accent6">
                    <a:lumMod val="50000"/>
                  </a:schemeClr>
                </a:solidFill>
                <a:latin typeface="Arial"/>
                <a:cs typeface="Arial"/>
              </a:rPr>
              <a:t>Select Committee on Security and Justice</a:t>
            </a:r>
            <a:endParaRPr lang="en-US" sz="2200" b="1" dirty="0">
              <a:solidFill>
                <a:schemeClr val="accent6">
                  <a:lumMod val="50000"/>
                </a:schemeClr>
              </a:solidFill>
              <a:latin typeface="Arial"/>
              <a:cs typeface="Arial"/>
            </a:endParaRPr>
          </a:p>
          <a:p>
            <a:pPr algn="ctr"/>
            <a:endParaRPr lang="en-US" sz="2200" b="1" dirty="0">
              <a:solidFill>
                <a:schemeClr val="accent6">
                  <a:lumMod val="50000"/>
                </a:schemeClr>
              </a:solidFill>
              <a:latin typeface="Arial"/>
              <a:cs typeface="Arial"/>
            </a:endParaRPr>
          </a:p>
          <a:p>
            <a:pPr algn="ctr"/>
            <a:r>
              <a:rPr lang="en-US" sz="2200" b="1" dirty="0" smtClean="0">
                <a:solidFill>
                  <a:schemeClr val="accent6">
                    <a:lumMod val="50000"/>
                  </a:schemeClr>
                </a:solidFill>
                <a:latin typeface="Arial"/>
                <a:cs typeface="Arial"/>
              </a:rPr>
              <a:t>12 </a:t>
            </a:r>
            <a:r>
              <a:rPr lang="en-US" sz="2200" b="1" dirty="0">
                <a:solidFill>
                  <a:schemeClr val="accent6">
                    <a:lumMod val="50000"/>
                  </a:schemeClr>
                </a:solidFill>
                <a:latin typeface="Arial"/>
                <a:cs typeface="Arial"/>
              </a:rPr>
              <a:t>May 2021 </a:t>
            </a:r>
          </a:p>
        </p:txBody>
      </p:sp>
      <p:sp>
        <p:nvSpPr>
          <p:cNvPr id="4" name="Slide Number Placeholder 3"/>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1</a:t>
            </a:fld>
            <a:endParaRPr lang="en-US" dirty="0"/>
          </a:p>
        </p:txBody>
      </p:sp>
    </p:spTree>
    <p:extLst>
      <p:ext uri="{BB962C8B-B14F-4D97-AF65-F5344CB8AC3E}">
        <p14:creationId xmlns:p14="http://schemas.microsoft.com/office/powerpoint/2010/main" val="19454360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68947" y="654407"/>
            <a:ext cx="8826463" cy="5601533"/>
          </a:xfrm>
          <a:prstGeom prst="rect">
            <a:avLst/>
          </a:prstGeom>
          <a:noFill/>
        </p:spPr>
        <p:txBody>
          <a:bodyPr wrap="square" rtlCol="0">
            <a:spAutoFit/>
          </a:bodyPr>
          <a:lstStyle/>
          <a:p>
            <a:pPr marL="342900" indent="-342900" algn="just">
              <a:buFont typeface="+mj-lt"/>
              <a:buAutoNum type="arabicPeriod"/>
            </a:pPr>
            <a:r>
              <a:rPr lang="en-US" sz="1300" dirty="0">
                <a:latin typeface="Arial" panose="020B0604020202020204" pitchFamily="34" charset="0"/>
                <a:cs typeface="Arial" panose="020B0604020202020204" pitchFamily="34" charset="0"/>
              </a:rPr>
              <a:t>The strategic planning process in preparation for the 2021/22 Annual Performance Plan (APP) took place during the onset of the COVID-19 pandemic in 2020. </a:t>
            </a:r>
            <a:r>
              <a:rPr lang="en-ZA" sz="1300" dirty="0">
                <a:latin typeface="Arial" panose="020B0604020202020204" pitchFamily="34" charset="0"/>
                <a:cs typeface="Arial" panose="020B0604020202020204" pitchFamily="34" charset="0"/>
              </a:rPr>
              <a:t>The “new normal” necessitated the introduction of a scenario approach to setting targets for especially those targets dealing with volumes and turnaround times as COVID-19 health and safety protocols (e.g. social distancing measures and working on a rotational basis) had to be adhered to.</a:t>
            </a:r>
          </a:p>
          <a:p>
            <a:pPr marL="342900" indent="-342900" algn="just">
              <a:buFont typeface="+mj-lt"/>
              <a:buAutoNum type="arabicPeriod"/>
            </a:pPr>
            <a:endParaRPr lang="en-ZA" sz="1300" dirty="0">
              <a:latin typeface="Arial" panose="020B0604020202020204" pitchFamily="34" charset="0"/>
              <a:cs typeface="Arial" panose="020B0604020202020204" pitchFamily="34" charset="0"/>
            </a:endParaRPr>
          </a:p>
          <a:p>
            <a:pPr marL="342900" indent="-342900" algn="just">
              <a:buFont typeface="+mj-lt"/>
              <a:buAutoNum type="arabicPeriod"/>
            </a:pPr>
            <a:r>
              <a:rPr lang="en-ZA" sz="1300" dirty="0">
                <a:latin typeface="Arial" panose="020B0604020202020204" pitchFamily="34" charset="0"/>
                <a:cs typeface="Arial" panose="020B0604020202020204" pitchFamily="34" charset="0"/>
              </a:rPr>
              <a:t>The impact of the COVID-19 pandemic on the remainder of the MTSF period and foreseeable future is difficult to predict in an accurate manner. Factors such as the risk of office and service point closure (DHA offices, health facilities, business partners); the alignment of human resource capacity with the various lockdown levels; and the possible occurrence of further waves of the pandemic will have a definite impact on organisational performance, operations and service delivery. The potential impact of the pandemic on the DHA performance for the 2020/21 financial year was considered in the 2021/22 planning process.</a:t>
            </a:r>
          </a:p>
          <a:p>
            <a:pPr marL="342900" indent="-342900" algn="just">
              <a:buFont typeface="+mj-lt"/>
              <a:buAutoNum type="arabicPeriod"/>
            </a:pPr>
            <a:endParaRPr lang="en-ZA" sz="1300" dirty="0">
              <a:latin typeface="Arial" panose="020B0604020202020204" pitchFamily="34" charset="0"/>
              <a:cs typeface="Arial" panose="020B0604020202020204" pitchFamily="34" charset="0"/>
            </a:endParaRPr>
          </a:p>
          <a:p>
            <a:pPr marL="342900" indent="-342900" algn="just">
              <a:buFont typeface="+mj-lt"/>
              <a:buAutoNum type="arabicPeriod"/>
            </a:pPr>
            <a:r>
              <a:rPr lang="en-ZA" sz="1300" dirty="0">
                <a:latin typeface="Arial" panose="020B0604020202020204" pitchFamily="34" charset="0"/>
                <a:cs typeface="Arial" panose="020B0604020202020204" pitchFamily="34" charset="0"/>
              </a:rPr>
              <a:t>The strategic planning process for the 2021/22 APP took place against a bleak economic outlook with a severe reduction in the DHA vote baseline for 2021 to 2024. The DHA baseline will be reduced by R3.2 billion over the MTEF period. This includes a R2.4 billion cut in the compensation of employees’ budget. This will have a detrimental impact on the capacitation of certain critical areas in the DHA such as Information Services and frontline operations. Departmental operations will be impacted on by this reduction as well as the strategic agenda of the DHA.</a:t>
            </a:r>
          </a:p>
          <a:p>
            <a:pPr marL="342900" indent="-342900" algn="just">
              <a:buFont typeface="+mj-lt"/>
              <a:buAutoNum type="arabicPeriod"/>
            </a:pPr>
            <a:endParaRPr lang="en-ZA" sz="1300" dirty="0">
              <a:latin typeface="Arial" panose="020B0604020202020204" pitchFamily="34" charset="0"/>
              <a:ea typeface="Times New Roman" panose="02020603050405020304" pitchFamily="18" charset="0"/>
              <a:cs typeface="Arial" panose="020B0604020202020204" pitchFamily="34" charset="0"/>
            </a:endParaRPr>
          </a:p>
          <a:p>
            <a:pPr marL="342900" indent="-342900" algn="just">
              <a:buFont typeface="+mj-lt"/>
              <a:buAutoNum type="arabicPeriod"/>
            </a:pPr>
            <a:r>
              <a:rPr lang="en-ZA" sz="1300" dirty="0">
                <a:latin typeface="Arial" panose="020B0604020202020204" pitchFamily="34" charset="0"/>
                <a:ea typeface="Times New Roman" panose="02020603050405020304" pitchFamily="18" charset="0"/>
                <a:cs typeface="Arial" panose="020B0604020202020204" pitchFamily="34" charset="0"/>
              </a:rPr>
              <a:t>The impact of the COVID-19 global pandemic is evident in the extent to which the Branch: Immigration Services had been required to adjust by implementing a large-scale operational review and reduction of operations across its port control, permitting and asylum seeker management environments. The Inspectorate has remained operational, participating in authorised interdepartmental crime containment operations with a focus on combatting illegal migration, movement of undocumented persons and deportations.  </a:t>
            </a:r>
          </a:p>
          <a:p>
            <a:pPr algn="just"/>
            <a:endParaRPr lang="en-US" sz="1400" dirty="0">
              <a:latin typeface="Arial" panose="020B0604020202020204" pitchFamily="34" charset="0"/>
              <a:cs typeface="Arial" panose="020B0604020202020204" pitchFamily="34" charset="0"/>
            </a:endParaRPr>
          </a:p>
          <a:p>
            <a:pPr algn="just">
              <a:spcBef>
                <a:spcPts val="600"/>
              </a:spcBef>
            </a:pPr>
            <a:endParaRPr lang="en-US" sz="1400" dirty="0">
              <a:latin typeface="Arial" panose="020B0604020202020204" pitchFamily="34" charset="0"/>
              <a:cs typeface="Arial" panose="020B0604020202020204" pitchFamily="34" charset="0"/>
            </a:endParaRPr>
          </a:p>
        </p:txBody>
      </p:sp>
      <p:sp>
        <p:nvSpPr>
          <p:cNvPr id="5" name="TextBox 4"/>
          <p:cNvSpPr txBox="1"/>
          <p:nvPr/>
        </p:nvSpPr>
        <p:spPr>
          <a:xfrm>
            <a:off x="400013" y="184666"/>
            <a:ext cx="8556625" cy="369332"/>
          </a:xfrm>
          <a:prstGeom prst="rect">
            <a:avLst/>
          </a:prstGeom>
          <a:solidFill>
            <a:srgbClr val="92D050"/>
          </a:solidFill>
        </p:spPr>
        <p:txBody>
          <a:bodyPr wrap="square" rtlCol="0">
            <a:spAutoFit/>
          </a:bodyPr>
          <a:lstStyle/>
          <a:p>
            <a:pPr algn="ctr">
              <a:spcBef>
                <a:spcPts val="600"/>
              </a:spcBef>
              <a:spcAft>
                <a:spcPts val="600"/>
              </a:spcAft>
            </a:pPr>
            <a:r>
              <a:rPr lang="en-US" b="1" dirty="0">
                <a:latin typeface="Arial" panose="020B0604020202020204" pitchFamily="34" charset="0"/>
                <a:cs typeface="Arial" panose="020B0604020202020204" pitchFamily="34" charset="0"/>
              </a:rPr>
              <a:t>IMPACT OF COVID-19 ON DEPARTMENTAL PLANNING AND OPERATIONS</a:t>
            </a:r>
            <a:endParaRPr lang="en-ZA" b="1"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10</a:t>
            </a:fld>
            <a:endParaRPr lang="en-US" dirty="0"/>
          </a:p>
        </p:txBody>
      </p:sp>
    </p:spTree>
    <p:extLst>
      <p:ext uri="{BB962C8B-B14F-4D97-AF65-F5344CB8AC3E}">
        <p14:creationId xmlns:p14="http://schemas.microsoft.com/office/powerpoint/2010/main" val="52560587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28229" y="615334"/>
            <a:ext cx="8726311" cy="6109365"/>
          </a:xfrm>
          <a:prstGeom prst="rect">
            <a:avLst/>
          </a:prstGeom>
          <a:noFill/>
        </p:spPr>
        <p:txBody>
          <a:bodyPr wrap="square" rtlCol="0">
            <a:spAutoFit/>
          </a:bodyPr>
          <a:lstStyle/>
          <a:p>
            <a:pPr marL="285750" indent="-285750" algn="just">
              <a:spcBef>
                <a:spcPts val="600"/>
              </a:spcBef>
              <a:buFont typeface="Arial" charset="0"/>
              <a:buChar char="•"/>
            </a:pPr>
            <a:r>
              <a:rPr lang="en-US" sz="1600" dirty="0">
                <a:latin typeface="Arial" panose="020B0604020202020204" pitchFamily="34" charset="0"/>
                <a:cs typeface="Arial" panose="020B0604020202020204" pitchFamily="34" charset="0"/>
              </a:rPr>
              <a:t>Department historically underfunded</a:t>
            </a:r>
          </a:p>
          <a:p>
            <a:pPr marL="285750" indent="-285750" algn="just">
              <a:spcBef>
                <a:spcPts val="600"/>
              </a:spcBef>
              <a:buFont typeface="Arial" charset="0"/>
              <a:buChar char="•"/>
            </a:pPr>
            <a:r>
              <a:rPr lang="en-US" sz="1600" dirty="0">
                <a:latin typeface="Arial" panose="020B0604020202020204" pitchFamily="34" charset="0"/>
                <a:cs typeface="Arial" panose="020B0604020202020204" pitchFamily="34" charset="0"/>
              </a:rPr>
              <a:t>Baseline cuts implemented in 2020/21 financial year</a:t>
            </a:r>
          </a:p>
          <a:p>
            <a:pPr marL="742950" lvl="1" indent="-285750" algn="just">
              <a:spcBef>
                <a:spcPts val="600"/>
              </a:spcBef>
              <a:buFont typeface="Arial" charset="0"/>
              <a:buChar char="•"/>
            </a:pPr>
            <a:r>
              <a:rPr lang="en-US" sz="1600" dirty="0">
                <a:latin typeface="Arial" panose="020B0604020202020204" pitchFamily="34" charset="0"/>
                <a:cs typeface="Arial" panose="020B0604020202020204" pitchFamily="34" charset="0"/>
              </a:rPr>
              <a:t>R562 million cut during Special Adjustment Budget</a:t>
            </a:r>
          </a:p>
          <a:p>
            <a:pPr marL="742950" lvl="1" indent="-285750" algn="just">
              <a:spcBef>
                <a:spcPts val="600"/>
              </a:spcBef>
              <a:buFont typeface="Arial" charset="0"/>
              <a:buChar char="•"/>
            </a:pPr>
            <a:r>
              <a:rPr lang="en-US" sz="1600" dirty="0">
                <a:latin typeface="Arial" panose="020B0604020202020204" pitchFamily="34" charset="0"/>
                <a:cs typeface="Arial" panose="020B0604020202020204" pitchFamily="34" charset="0"/>
              </a:rPr>
              <a:t>R301 million cut during MTEF process (SAA)</a:t>
            </a:r>
          </a:p>
          <a:p>
            <a:pPr marL="285750" indent="-285750" algn="just">
              <a:spcBef>
                <a:spcPts val="600"/>
              </a:spcBef>
              <a:buFont typeface="Arial" charset="0"/>
              <a:buChar char="•"/>
            </a:pPr>
            <a:r>
              <a:rPr lang="en-US" sz="1600" dirty="0" err="1">
                <a:latin typeface="Arial" panose="020B0604020202020204" pitchFamily="34" charset="0"/>
                <a:cs typeface="Arial" panose="020B0604020202020204" pitchFamily="34" charset="0"/>
              </a:rPr>
              <a:t>Reprioritised</a:t>
            </a:r>
            <a:r>
              <a:rPr lang="en-US" sz="1600" dirty="0">
                <a:latin typeface="Arial" panose="020B0604020202020204" pitchFamily="34" charset="0"/>
                <a:cs typeface="Arial" panose="020B0604020202020204" pitchFamily="34" charset="0"/>
              </a:rPr>
              <a:t> funds for COVID-19 from baseline in 2020/21</a:t>
            </a:r>
          </a:p>
          <a:p>
            <a:pPr marL="285750" indent="-285750" algn="just">
              <a:spcBef>
                <a:spcPts val="600"/>
              </a:spcBef>
              <a:buFont typeface="Arial" charset="0"/>
              <a:buChar char="•"/>
            </a:pPr>
            <a:r>
              <a:rPr lang="en-US" sz="1600" dirty="0">
                <a:latin typeface="Arial" panose="020B0604020202020204" pitchFamily="34" charset="0"/>
                <a:cs typeface="Arial" panose="020B0604020202020204" pitchFamily="34" charset="0"/>
              </a:rPr>
              <a:t>Revenue projections for 2020/21 reduced by 50% to R621 million</a:t>
            </a:r>
          </a:p>
          <a:p>
            <a:pPr marL="285750" indent="-285750" algn="just">
              <a:spcBef>
                <a:spcPts val="600"/>
              </a:spcBef>
              <a:buFont typeface="Arial" charset="0"/>
              <a:buChar char="•"/>
            </a:pPr>
            <a:r>
              <a:rPr lang="en-US" sz="1600" dirty="0">
                <a:latin typeface="Arial" panose="020B0604020202020204" pitchFamily="34" charset="0"/>
                <a:cs typeface="Arial" panose="020B0604020202020204" pitchFamily="34" charset="0"/>
              </a:rPr>
              <a:t>Self-financing expenditure limited to revenue collected</a:t>
            </a:r>
          </a:p>
          <a:p>
            <a:pPr marL="285750" indent="-285750" algn="just">
              <a:spcBef>
                <a:spcPts val="600"/>
              </a:spcBef>
              <a:buFont typeface="Arial" charset="0"/>
              <a:buChar char="•"/>
            </a:pPr>
            <a:r>
              <a:rPr lang="en-US" sz="1600" dirty="0">
                <a:latin typeface="Arial" panose="020B0604020202020204" pitchFamily="34" charset="0"/>
                <a:cs typeface="Arial" panose="020B0604020202020204" pitchFamily="34" charset="0"/>
              </a:rPr>
              <a:t>Compensation of employees (COE) ceiling reduced over the MTEF </a:t>
            </a:r>
            <a:r>
              <a:rPr lang="mr-IN" sz="1600" dirty="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 not in a position to fill vacancies as posts are unfunded to ensure the department remains within its COE ceiling</a:t>
            </a:r>
          </a:p>
          <a:p>
            <a:pPr marL="285750" indent="-285750" algn="just">
              <a:spcBef>
                <a:spcPts val="600"/>
              </a:spcBef>
              <a:buFont typeface="Arial" charset="0"/>
              <a:buChar char="•"/>
            </a:pPr>
            <a:r>
              <a:rPr lang="en-US" sz="1600" dirty="0">
                <a:latin typeface="Arial" panose="020B0604020202020204" pitchFamily="34" charset="0"/>
                <a:cs typeface="Arial" panose="020B0604020202020204" pitchFamily="34" charset="0"/>
              </a:rPr>
              <a:t>Department facing immense budget pressures in the current financial year and over the MTEF</a:t>
            </a:r>
          </a:p>
          <a:p>
            <a:pPr marL="742950" lvl="1" indent="-285750" algn="just">
              <a:spcBef>
                <a:spcPts val="600"/>
              </a:spcBef>
              <a:buFont typeface="Arial" charset="0"/>
              <a:buChar char="•"/>
            </a:pPr>
            <a:r>
              <a:rPr lang="en-US" sz="1600" dirty="0">
                <a:latin typeface="Arial" panose="020B0604020202020204" pitchFamily="34" charset="0"/>
                <a:cs typeface="Arial" panose="020B0604020202020204" pitchFamily="34" charset="0"/>
              </a:rPr>
              <a:t>Baseline grows with 2, 1% over the MTEF, starting on lower baseline in 2021/22;</a:t>
            </a:r>
          </a:p>
          <a:p>
            <a:pPr marL="742950" lvl="1" indent="-285750" algn="just">
              <a:spcBef>
                <a:spcPts val="600"/>
              </a:spcBef>
              <a:buFont typeface="Arial" charset="0"/>
              <a:buChar char="•"/>
            </a:pPr>
            <a:r>
              <a:rPr lang="en-US" sz="1600" dirty="0" err="1">
                <a:latin typeface="Arial" panose="020B0604020202020204" pitchFamily="34" charset="0"/>
                <a:cs typeface="Arial" panose="020B0604020202020204" pitchFamily="34" charset="0"/>
              </a:rPr>
              <a:t>Reprioritised</a:t>
            </a:r>
            <a:r>
              <a:rPr lang="en-US" sz="1600" dirty="0">
                <a:latin typeface="Arial" panose="020B0604020202020204" pitchFamily="34" charset="0"/>
                <a:cs typeface="Arial" panose="020B0604020202020204" pitchFamily="34" charset="0"/>
              </a:rPr>
              <a:t> an additional R80 million for the BMA Border Guard in 2021/22;</a:t>
            </a:r>
          </a:p>
          <a:p>
            <a:pPr marL="742950" lvl="1" indent="-285750" algn="just">
              <a:spcBef>
                <a:spcPts val="600"/>
              </a:spcBef>
              <a:buFont typeface="Arial" charset="0"/>
              <a:buChar char="•"/>
            </a:pPr>
            <a:r>
              <a:rPr lang="en-US" sz="1600" dirty="0" err="1">
                <a:latin typeface="Arial" panose="020B0604020202020204" pitchFamily="34" charset="0"/>
                <a:cs typeface="Arial" panose="020B0604020202020204" pitchFamily="34" charset="0"/>
              </a:rPr>
              <a:t>Reprioritised</a:t>
            </a:r>
            <a:r>
              <a:rPr lang="en-US" sz="1600" dirty="0">
                <a:latin typeface="Arial" panose="020B0604020202020204" pitchFamily="34" charset="0"/>
                <a:cs typeface="Arial" panose="020B0604020202020204" pitchFamily="34" charset="0"/>
              </a:rPr>
              <a:t> R18 million for records digitization project in 2021/22;</a:t>
            </a:r>
          </a:p>
          <a:p>
            <a:pPr marL="742950" lvl="1" indent="-285750" algn="just">
              <a:spcBef>
                <a:spcPts val="600"/>
              </a:spcBef>
              <a:buFont typeface="Arial" charset="0"/>
              <a:buChar char="•"/>
            </a:pPr>
            <a:r>
              <a:rPr lang="en-US" sz="1600" dirty="0" err="1">
                <a:latin typeface="Arial" panose="020B0604020202020204" pitchFamily="34" charset="0"/>
                <a:cs typeface="Arial" panose="020B0604020202020204" pitchFamily="34" charset="0"/>
              </a:rPr>
              <a:t>Reprioritised</a:t>
            </a:r>
            <a:r>
              <a:rPr lang="en-US" sz="1600" dirty="0">
                <a:latin typeface="Arial" panose="020B0604020202020204" pitchFamily="34" charset="0"/>
                <a:cs typeface="Arial" panose="020B0604020202020204" pitchFamily="34" charset="0"/>
              </a:rPr>
              <a:t> R10 million for the two Ministerial Committees (Electoral Reforms &amp; Issuance of Permits). </a:t>
            </a:r>
          </a:p>
          <a:p>
            <a:pPr marL="285750" indent="-285750" algn="just">
              <a:spcBef>
                <a:spcPts val="600"/>
              </a:spcBef>
              <a:buFont typeface="Arial" charset="0"/>
              <a:buChar char="•"/>
            </a:pPr>
            <a:r>
              <a:rPr lang="en-US" sz="1600" dirty="0">
                <a:latin typeface="Arial" panose="020B0604020202020204" pitchFamily="34" charset="0"/>
                <a:cs typeface="Arial" panose="020B0604020202020204" pitchFamily="34" charset="0"/>
              </a:rPr>
              <a:t>New </a:t>
            </a:r>
            <a:r>
              <a:rPr lang="en-US" sz="1600" dirty="0" err="1">
                <a:latin typeface="Arial" panose="020B0604020202020204" pitchFamily="34" charset="0"/>
                <a:cs typeface="Arial" panose="020B0604020202020204" pitchFamily="34" charset="0"/>
              </a:rPr>
              <a:t>Programme</a:t>
            </a:r>
            <a:r>
              <a:rPr lang="en-US" sz="1600" dirty="0">
                <a:latin typeface="Arial" panose="020B0604020202020204" pitchFamily="34" charset="0"/>
                <a:cs typeface="Arial" panose="020B0604020202020204" pitchFamily="34" charset="0"/>
              </a:rPr>
              <a:t> 4 created = Institutional Support and Transfers</a:t>
            </a:r>
          </a:p>
          <a:p>
            <a:pPr marL="742950" lvl="1" indent="-285750" algn="just">
              <a:buFont typeface="Arial" charset="0"/>
              <a:buChar char="•"/>
            </a:pPr>
            <a:endParaRPr lang="en-US" dirty="0">
              <a:latin typeface="Arial" panose="020B0604020202020204" pitchFamily="34" charset="0"/>
              <a:cs typeface="Arial" panose="020B0604020202020204" pitchFamily="34" charset="0"/>
            </a:endParaRPr>
          </a:p>
          <a:p>
            <a:pPr marL="285750" indent="-285750" algn="just">
              <a:buFont typeface="Arial" charset="0"/>
              <a:buChar char="•"/>
            </a:pPr>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p:txBody>
      </p:sp>
      <p:sp>
        <p:nvSpPr>
          <p:cNvPr id="5" name="TextBox 4"/>
          <p:cNvSpPr txBox="1"/>
          <p:nvPr/>
        </p:nvSpPr>
        <p:spPr>
          <a:xfrm>
            <a:off x="158768" y="139500"/>
            <a:ext cx="8865235" cy="400110"/>
          </a:xfrm>
          <a:prstGeom prst="rect">
            <a:avLst/>
          </a:prstGeom>
          <a:solidFill>
            <a:srgbClr val="92D050"/>
          </a:solidFill>
        </p:spPr>
        <p:txBody>
          <a:bodyPr wrap="square" rtlCol="0">
            <a:spAutoFit/>
          </a:bodyPr>
          <a:lstStyle/>
          <a:p>
            <a:pPr algn="ctr">
              <a:spcBef>
                <a:spcPts val="600"/>
              </a:spcBef>
              <a:spcAft>
                <a:spcPts val="600"/>
              </a:spcAft>
            </a:pPr>
            <a:r>
              <a:rPr lang="en-US" sz="2000" b="1" dirty="0">
                <a:latin typeface="Arial" panose="020B0604020202020204" pitchFamily="34" charset="0"/>
                <a:cs typeface="Arial" panose="020B0604020202020204" pitchFamily="34" charset="0"/>
              </a:rPr>
              <a:t>BACKGROUND </a:t>
            </a:r>
            <a:endParaRPr lang="en-ZA" sz="2000" b="1"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100</a:t>
            </a:fld>
            <a:endParaRPr lang="en-US" dirty="0"/>
          </a:p>
        </p:txBody>
      </p:sp>
    </p:spTree>
    <p:extLst>
      <p:ext uri="{BB962C8B-B14F-4D97-AF65-F5344CB8AC3E}">
        <p14:creationId xmlns:p14="http://schemas.microsoft.com/office/powerpoint/2010/main" val="209051048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58768" y="715124"/>
            <a:ext cx="8826463" cy="1200329"/>
          </a:xfrm>
          <a:prstGeom prst="rect">
            <a:avLst/>
          </a:prstGeom>
          <a:noFill/>
        </p:spPr>
        <p:txBody>
          <a:bodyPr wrap="square" rtlCol="0">
            <a:spAutoFit/>
          </a:bodyPr>
          <a:lstStyle/>
          <a:p>
            <a:pPr algn="just"/>
            <a:r>
              <a:rPr lang="en-US" dirty="0">
                <a:latin typeface="Arial" panose="020B0604020202020204" pitchFamily="34" charset="0"/>
                <a:cs typeface="Arial" panose="020B0604020202020204" pitchFamily="34" charset="0"/>
              </a:rPr>
              <a:t> </a:t>
            </a:r>
          </a:p>
          <a:p>
            <a:pPr marL="742950" lvl="1" indent="-285750" algn="just">
              <a:buFont typeface="Arial" charset="0"/>
              <a:buChar char="•"/>
            </a:pPr>
            <a:endParaRPr lang="en-US" dirty="0">
              <a:latin typeface="Arial" panose="020B0604020202020204" pitchFamily="34" charset="0"/>
              <a:cs typeface="Arial" panose="020B0604020202020204" pitchFamily="34" charset="0"/>
            </a:endParaRPr>
          </a:p>
          <a:p>
            <a:pPr marL="285750" indent="-285750" algn="just">
              <a:buFont typeface="Arial" charset="0"/>
              <a:buChar char="•"/>
            </a:pPr>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p:txBody>
      </p:sp>
      <p:sp>
        <p:nvSpPr>
          <p:cNvPr id="5" name="TextBox 4"/>
          <p:cNvSpPr txBox="1"/>
          <p:nvPr/>
        </p:nvSpPr>
        <p:spPr>
          <a:xfrm>
            <a:off x="158768" y="139500"/>
            <a:ext cx="8865235" cy="861774"/>
          </a:xfrm>
          <a:prstGeom prst="rect">
            <a:avLst/>
          </a:prstGeom>
          <a:solidFill>
            <a:srgbClr val="92D050"/>
          </a:solidFill>
        </p:spPr>
        <p:txBody>
          <a:bodyPr wrap="square" rtlCol="0">
            <a:spAutoFit/>
          </a:bodyPr>
          <a:lstStyle/>
          <a:p>
            <a:pPr algn="ctr">
              <a:spcBef>
                <a:spcPts val="600"/>
              </a:spcBef>
              <a:spcAft>
                <a:spcPts val="600"/>
              </a:spcAft>
            </a:pPr>
            <a:r>
              <a:rPr lang="en-US" sz="2000" b="1" dirty="0">
                <a:latin typeface="Arial" panose="020B0604020202020204" pitchFamily="34" charset="0"/>
                <a:cs typeface="Arial" panose="020B0604020202020204" pitchFamily="34" charset="0"/>
              </a:rPr>
              <a:t>MTEF ALLOCATION LETTER</a:t>
            </a:r>
          </a:p>
          <a:p>
            <a:pPr algn="ctr">
              <a:spcBef>
                <a:spcPts val="600"/>
              </a:spcBef>
              <a:spcAft>
                <a:spcPts val="600"/>
              </a:spcAft>
            </a:pPr>
            <a:r>
              <a:rPr lang="en-US" sz="2000" b="1" dirty="0">
                <a:latin typeface="Arial" panose="020B0604020202020204" pitchFamily="34" charset="0"/>
                <a:cs typeface="Arial" panose="020B0604020202020204" pitchFamily="34" charset="0"/>
              </a:rPr>
              <a:t> </a:t>
            </a:r>
            <a:endParaRPr lang="en-ZA" sz="2000" b="1" dirty="0">
              <a:latin typeface="Arial" panose="020B0604020202020204" pitchFamily="34" charset="0"/>
              <a:cs typeface="Arial" panose="020B0604020202020204" pitchFamily="34" charset="0"/>
            </a:endParaRPr>
          </a:p>
        </p:txBody>
      </p:sp>
      <p:graphicFrame>
        <p:nvGraphicFramePr>
          <p:cNvPr id="6" name="Table 5"/>
          <p:cNvGraphicFramePr>
            <a:graphicFrameLocks noGrp="1"/>
          </p:cNvGraphicFramePr>
          <p:nvPr>
            <p:extLst/>
          </p:nvPr>
        </p:nvGraphicFramePr>
        <p:xfrm>
          <a:off x="158768" y="715123"/>
          <a:ext cx="8826467" cy="5056380"/>
        </p:xfrm>
        <a:graphic>
          <a:graphicData uri="http://schemas.openxmlformats.org/drawingml/2006/table">
            <a:tbl>
              <a:tblPr/>
              <a:tblGrid>
                <a:gridCol w="358477">
                  <a:extLst>
                    <a:ext uri="{9D8B030D-6E8A-4147-A177-3AD203B41FA5}">
                      <a16:colId xmlns:a16="http://schemas.microsoft.com/office/drawing/2014/main" val="20000"/>
                    </a:ext>
                  </a:extLst>
                </a:gridCol>
                <a:gridCol w="5090356">
                  <a:extLst>
                    <a:ext uri="{9D8B030D-6E8A-4147-A177-3AD203B41FA5}">
                      <a16:colId xmlns:a16="http://schemas.microsoft.com/office/drawing/2014/main" val="20001"/>
                    </a:ext>
                  </a:extLst>
                </a:gridCol>
                <a:gridCol w="103560">
                  <a:extLst>
                    <a:ext uri="{9D8B030D-6E8A-4147-A177-3AD203B41FA5}">
                      <a16:colId xmlns:a16="http://schemas.microsoft.com/office/drawing/2014/main" val="20002"/>
                    </a:ext>
                  </a:extLst>
                </a:gridCol>
                <a:gridCol w="119491">
                  <a:extLst>
                    <a:ext uri="{9D8B030D-6E8A-4147-A177-3AD203B41FA5}">
                      <a16:colId xmlns:a16="http://schemas.microsoft.com/office/drawing/2014/main" val="20003"/>
                    </a:ext>
                  </a:extLst>
                </a:gridCol>
                <a:gridCol w="884239">
                  <a:extLst>
                    <a:ext uri="{9D8B030D-6E8A-4147-A177-3AD203B41FA5}">
                      <a16:colId xmlns:a16="http://schemas.microsoft.com/office/drawing/2014/main" val="20004"/>
                    </a:ext>
                  </a:extLst>
                </a:gridCol>
                <a:gridCol w="1027632">
                  <a:extLst>
                    <a:ext uri="{9D8B030D-6E8A-4147-A177-3AD203B41FA5}">
                      <a16:colId xmlns:a16="http://schemas.microsoft.com/office/drawing/2014/main" val="20005"/>
                    </a:ext>
                  </a:extLst>
                </a:gridCol>
                <a:gridCol w="884239">
                  <a:extLst>
                    <a:ext uri="{9D8B030D-6E8A-4147-A177-3AD203B41FA5}">
                      <a16:colId xmlns:a16="http://schemas.microsoft.com/office/drawing/2014/main" val="20006"/>
                    </a:ext>
                  </a:extLst>
                </a:gridCol>
                <a:gridCol w="119491">
                  <a:extLst>
                    <a:ext uri="{9D8B030D-6E8A-4147-A177-3AD203B41FA5}">
                      <a16:colId xmlns:a16="http://schemas.microsoft.com/office/drawing/2014/main" val="20007"/>
                    </a:ext>
                  </a:extLst>
                </a:gridCol>
                <a:gridCol w="119491">
                  <a:extLst>
                    <a:ext uri="{9D8B030D-6E8A-4147-A177-3AD203B41FA5}">
                      <a16:colId xmlns:a16="http://schemas.microsoft.com/office/drawing/2014/main" val="20008"/>
                    </a:ext>
                  </a:extLst>
                </a:gridCol>
                <a:gridCol w="119491">
                  <a:extLst>
                    <a:ext uri="{9D8B030D-6E8A-4147-A177-3AD203B41FA5}">
                      <a16:colId xmlns:a16="http://schemas.microsoft.com/office/drawing/2014/main" val="20009"/>
                    </a:ext>
                  </a:extLst>
                </a:gridCol>
              </a:tblGrid>
              <a:tr h="140455">
                <a:tc>
                  <a:txBody>
                    <a:bodyPr/>
                    <a:lstStyle/>
                    <a:p>
                      <a:pPr algn="l" fontAlgn="b"/>
                      <a:r>
                        <a:rPr lang="sk-SK" sz="900" b="0" i="0" u="none" strike="noStrike" dirty="0">
                          <a:effectLst/>
                          <a:latin typeface="Arial" charset="0"/>
                        </a:rPr>
                        <a:t> </a:t>
                      </a:r>
                    </a:p>
                  </a:txBody>
                  <a:tcPr marL="3295" marR="3295" marT="3295" marB="0" anchor="b">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tcPr>
                </a:tc>
                <a:tc>
                  <a:txBody>
                    <a:bodyPr/>
                    <a:lstStyle/>
                    <a:p>
                      <a:pPr algn="l" fontAlgn="b"/>
                      <a:r>
                        <a:rPr lang="sk-SK" sz="900" b="0" i="0" u="none" strike="noStrike">
                          <a:effectLst/>
                          <a:latin typeface="Arial" charset="0"/>
                        </a:rPr>
                        <a:t> </a:t>
                      </a:r>
                    </a:p>
                  </a:txBody>
                  <a:tcPr marL="3295" marR="3295" marT="3295" marB="0" anchor="b">
                    <a:lnL>
                      <a:noFill/>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rowSpan="3" gridSpan="3">
                  <a:txBody>
                    <a:bodyPr/>
                    <a:lstStyle/>
                    <a:p>
                      <a:pPr algn="ctr" fontAlgn="ctr"/>
                      <a:r>
                        <a:rPr lang="en-US" sz="900" b="1" i="0" u="none" strike="noStrike">
                          <a:effectLst/>
                          <a:latin typeface="Arial" charset="0"/>
                        </a:rPr>
                        <a:t>2021/22</a:t>
                      </a:r>
                    </a:p>
                  </a:txBody>
                  <a:tcPr marL="3295" marR="3295" marT="32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hMerge="1">
                  <a:txBody>
                    <a:bodyPr/>
                    <a:lstStyle/>
                    <a:p>
                      <a:endParaRPr lang="en-US"/>
                    </a:p>
                  </a:txBody>
                  <a:tcPr/>
                </a:tc>
                <a:tc rowSpan="3" hMerge="1">
                  <a:txBody>
                    <a:bodyPr/>
                    <a:lstStyle/>
                    <a:p>
                      <a:endParaRPr lang="en-US"/>
                    </a:p>
                  </a:txBody>
                  <a:tcPr/>
                </a:tc>
                <a:tc rowSpan="3">
                  <a:txBody>
                    <a:bodyPr/>
                    <a:lstStyle/>
                    <a:p>
                      <a:pPr algn="ctr" fontAlgn="ctr"/>
                      <a:r>
                        <a:rPr lang="en-US" sz="900" b="1" i="0" u="none" strike="noStrike">
                          <a:effectLst/>
                          <a:latin typeface="Arial" charset="0"/>
                        </a:rPr>
                        <a:t>2022/23</a:t>
                      </a:r>
                    </a:p>
                  </a:txBody>
                  <a:tcPr marL="3295" marR="3295" marT="32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gridSpan="4">
                  <a:txBody>
                    <a:bodyPr/>
                    <a:lstStyle/>
                    <a:p>
                      <a:pPr algn="ctr" fontAlgn="ctr"/>
                      <a:r>
                        <a:rPr lang="is-IS" sz="900" b="1" i="0" u="none" strike="noStrike">
                          <a:effectLst/>
                          <a:latin typeface="Arial" charset="0"/>
                        </a:rPr>
                        <a:t>2023/24</a:t>
                      </a:r>
                    </a:p>
                  </a:txBody>
                  <a:tcPr marL="3295" marR="3295" marT="329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hMerge="1">
                  <a:txBody>
                    <a:bodyPr/>
                    <a:lstStyle/>
                    <a:p>
                      <a:endParaRPr lang="en-US"/>
                    </a:p>
                  </a:txBody>
                  <a:tcPr/>
                </a:tc>
                <a:tc rowSpan="3" hMerge="1">
                  <a:txBody>
                    <a:bodyPr/>
                    <a:lstStyle/>
                    <a:p>
                      <a:endParaRPr lang="en-US"/>
                    </a:p>
                  </a:txBody>
                  <a:tcPr/>
                </a:tc>
                <a:tc rowSpan="3" hMerge="1">
                  <a:txBody>
                    <a:bodyPr/>
                    <a:lstStyle/>
                    <a:p>
                      <a:endParaRPr lang="en-US"/>
                    </a:p>
                  </a:txBody>
                  <a:tcPr/>
                </a:tc>
                <a:extLst>
                  <a:ext uri="{0D108BD9-81ED-4DB2-BD59-A6C34878D82A}">
                    <a16:rowId xmlns:a16="http://schemas.microsoft.com/office/drawing/2014/main" val="10000"/>
                  </a:ext>
                </a:extLst>
              </a:tr>
              <a:tr h="140455">
                <a:tc>
                  <a:txBody>
                    <a:bodyPr/>
                    <a:lstStyle/>
                    <a:p>
                      <a:pPr algn="l" fontAlgn="b"/>
                      <a:r>
                        <a:rPr lang="sk-SK" sz="900" b="0" i="0" u="none" strike="noStrike" dirty="0">
                          <a:effectLst/>
                          <a:latin typeface="Arial" charset="0"/>
                        </a:rPr>
                        <a:t> </a:t>
                      </a:r>
                    </a:p>
                  </a:txBody>
                  <a:tcPr marL="3295" marR="3295" marT="3295"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sk-SK" sz="900" b="0" i="0" u="none" strike="noStrike">
                          <a:effectLst/>
                          <a:latin typeface="Arial" charset="0"/>
                        </a:rPr>
                        <a:t> </a:t>
                      </a:r>
                    </a:p>
                  </a:txBody>
                  <a:tcPr marL="3295" marR="3295" marT="3295" marB="0" anchor="b">
                    <a:lnL>
                      <a:noFill/>
                    </a:lnL>
                    <a:lnR w="12700" cap="flat" cmpd="sng" algn="ctr">
                      <a:solidFill>
                        <a:srgbClr val="000000"/>
                      </a:solidFill>
                      <a:prstDash val="solid"/>
                      <a:round/>
                      <a:headEnd type="none" w="med" len="med"/>
                      <a:tailEnd type="none" w="med" len="med"/>
                    </a:lnR>
                    <a:lnT>
                      <a:noFill/>
                    </a:lnT>
                    <a:lnB>
                      <a:noFill/>
                    </a:lnB>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1"/>
                  </a:ext>
                </a:extLst>
              </a:tr>
              <a:tr h="140455">
                <a:tc>
                  <a:txBody>
                    <a:bodyPr/>
                    <a:lstStyle/>
                    <a:p>
                      <a:pPr algn="l" fontAlgn="b"/>
                      <a:r>
                        <a:rPr lang="sk-SK" sz="900" b="0" i="0" u="none" strike="noStrike" dirty="0">
                          <a:effectLst/>
                          <a:latin typeface="Arial" charset="0"/>
                        </a:rPr>
                        <a:t> </a:t>
                      </a:r>
                    </a:p>
                  </a:txBody>
                  <a:tcPr marL="3295" marR="3295" marT="3295"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sk-SK" sz="900" b="0" i="0" u="none" strike="noStrike">
                          <a:effectLst/>
                          <a:latin typeface="Arial" charset="0"/>
                        </a:rPr>
                        <a:t> </a:t>
                      </a:r>
                    </a:p>
                  </a:txBody>
                  <a:tcPr marL="3295" marR="3295" marT="3295" marB="0" anchor="b">
                    <a:lnL>
                      <a:noFill/>
                    </a:lnL>
                    <a:lnR w="12700" cap="flat" cmpd="sng" algn="ctr">
                      <a:solidFill>
                        <a:srgbClr val="000000"/>
                      </a:solidFill>
                      <a:prstDash val="solid"/>
                      <a:round/>
                      <a:headEnd type="none" w="med" len="med"/>
                      <a:tailEnd type="none" w="med" len="med"/>
                    </a:lnR>
                    <a:lnT>
                      <a:noFill/>
                    </a:lnT>
                    <a:lnB>
                      <a:noFill/>
                    </a:lnB>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2"/>
                  </a:ext>
                </a:extLst>
              </a:tr>
              <a:tr h="140455">
                <a:tc>
                  <a:txBody>
                    <a:bodyPr/>
                    <a:lstStyle/>
                    <a:p>
                      <a:pPr algn="l" fontAlgn="b"/>
                      <a:r>
                        <a:rPr lang="sk-SK" sz="900" b="0" i="0" u="none" strike="noStrike" dirty="0">
                          <a:effectLst/>
                          <a:latin typeface="Arial" charset="0"/>
                        </a:rPr>
                        <a:t> </a:t>
                      </a:r>
                    </a:p>
                  </a:txBody>
                  <a:tcPr marL="3295" marR="3295" marT="3295"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sk-SK" sz="900" b="0" i="0" u="none" strike="noStrike">
                          <a:effectLst/>
                          <a:latin typeface="Arial" charset="0"/>
                        </a:rPr>
                        <a:t> </a:t>
                      </a:r>
                    </a:p>
                  </a:txBody>
                  <a:tcPr marL="3295" marR="3295" marT="329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sk-SK" sz="900" b="0" i="0" u="none" strike="noStrike">
                          <a:effectLst/>
                          <a:latin typeface="Arial" charset="0"/>
                        </a:rPr>
                        <a:t> </a:t>
                      </a:r>
                    </a:p>
                  </a:txBody>
                  <a:tcPr marL="3295" marR="3295" marT="329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900" b="0" i="0" u="sng" strike="noStrike">
                        <a:effectLst/>
                        <a:latin typeface="Arial" charset="0"/>
                      </a:endParaRPr>
                    </a:p>
                  </a:txBody>
                  <a:tcPr marL="3295" marR="3295" marT="329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mr-IN" sz="900" b="1" i="0" u="sng" strike="noStrike">
                          <a:effectLst/>
                          <a:latin typeface="Arial" charset="0"/>
                        </a:rPr>
                        <a:t>R' 000 </a:t>
                      </a:r>
                    </a:p>
                  </a:txBody>
                  <a:tcPr marL="3295" marR="3295" marT="329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mr-IN" sz="900" b="1" i="0" u="sng" strike="noStrike">
                          <a:effectLst/>
                          <a:latin typeface="Arial" charset="0"/>
                        </a:rPr>
                        <a:t>R' 000 </a:t>
                      </a:r>
                    </a:p>
                  </a:txBody>
                  <a:tcPr marL="3295" marR="3295" marT="32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mr-IN" sz="900" b="1" i="0" u="sng" strike="noStrike">
                          <a:effectLst/>
                          <a:latin typeface="Arial" charset="0"/>
                        </a:rPr>
                        <a:t>R' 000 </a:t>
                      </a:r>
                    </a:p>
                  </a:txBody>
                  <a:tcPr marL="3295" marR="3295" marT="329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900" b="0" i="0" u="sng" strike="noStrike">
                        <a:effectLst/>
                        <a:latin typeface="Arial" charset="0"/>
                      </a:endParaRPr>
                    </a:p>
                  </a:txBody>
                  <a:tcPr marL="3295" marR="3295" marT="329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900" b="0" i="0" u="sng" strike="noStrike">
                        <a:effectLst/>
                        <a:latin typeface="Arial" charset="0"/>
                      </a:endParaRPr>
                    </a:p>
                  </a:txBody>
                  <a:tcPr marL="3295" marR="3295" marT="329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sk-SK" sz="900" b="0" i="0" u="none" strike="noStrike">
                          <a:effectLst/>
                          <a:latin typeface="Arial" charset="0"/>
                        </a:rPr>
                        <a:t> </a:t>
                      </a:r>
                    </a:p>
                  </a:txBody>
                  <a:tcPr marL="3295" marR="3295" marT="3295" marB="0" anchor="b">
                    <a:lnL>
                      <a:noFill/>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3"/>
                  </a:ext>
                </a:extLst>
              </a:tr>
              <a:tr h="140455">
                <a:tc>
                  <a:txBody>
                    <a:bodyPr/>
                    <a:lstStyle/>
                    <a:p>
                      <a:pPr algn="l" fontAlgn="b"/>
                      <a:r>
                        <a:rPr lang="sk-SK" sz="900" b="0" i="0" u="none" strike="noStrike" dirty="0">
                          <a:effectLst/>
                          <a:latin typeface="Arial" charset="0"/>
                        </a:rPr>
                        <a:t> </a:t>
                      </a:r>
                    </a:p>
                  </a:txBody>
                  <a:tcPr marL="3295" marR="3295" marT="3295"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sk-SK" sz="900" b="0" i="0" u="none" strike="noStrike">
                          <a:effectLst/>
                          <a:latin typeface="Arial" charset="0"/>
                        </a:rPr>
                        <a:t> </a:t>
                      </a:r>
                    </a:p>
                  </a:txBody>
                  <a:tcPr marL="3295" marR="3295" marT="329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900" b="0" i="0" u="none" strike="noStrike">
                        <a:effectLst/>
                        <a:latin typeface="Arial" charset="0"/>
                      </a:endParaRPr>
                    </a:p>
                  </a:txBody>
                  <a:tcPr marL="3295" marR="3295" marT="329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effectLst/>
                        <a:latin typeface="Arial" charset="0"/>
                      </a:endParaRPr>
                    </a:p>
                  </a:txBody>
                  <a:tcPr marL="3295" marR="3295" marT="3295" marB="0" anchor="b">
                    <a:lnL>
                      <a:noFill/>
                    </a:lnL>
                    <a:lnR>
                      <a:noFill/>
                    </a:lnR>
                    <a:lnT>
                      <a:noFill/>
                    </a:lnT>
                    <a:lnB>
                      <a:noFill/>
                    </a:lnB>
                  </a:tcPr>
                </a:tc>
                <a:tc>
                  <a:txBody>
                    <a:bodyPr/>
                    <a:lstStyle/>
                    <a:p>
                      <a:pPr algn="l" fontAlgn="b"/>
                      <a:endParaRPr lang="en-US" sz="900" b="0" i="0" u="none" strike="noStrike">
                        <a:effectLst/>
                        <a:latin typeface="Arial" charset="0"/>
                      </a:endParaRPr>
                    </a:p>
                  </a:txBody>
                  <a:tcPr marL="3295" marR="3295" marT="329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sk-SK" sz="900" b="0" i="0" u="none" strike="noStrike">
                          <a:effectLst/>
                          <a:latin typeface="Arial" charset="0"/>
                        </a:rPr>
                        <a:t> </a:t>
                      </a:r>
                    </a:p>
                  </a:txBody>
                  <a:tcPr marL="3295" marR="3295" marT="32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sk-SK" sz="900" b="0" i="0" u="none" strike="noStrike">
                          <a:effectLst/>
                          <a:latin typeface="Arial" charset="0"/>
                        </a:rPr>
                        <a:t> </a:t>
                      </a:r>
                    </a:p>
                  </a:txBody>
                  <a:tcPr marL="3295" marR="3295" marT="329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effectLst/>
                        <a:latin typeface="Arial" charset="0"/>
                      </a:endParaRPr>
                    </a:p>
                  </a:txBody>
                  <a:tcPr marL="3295" marR="3295" marT="3295" marB="0" anchor="b">
                    <a:lnL>
                      <a:noFill/>
                    </a:lnL>
                    <a:lnR>
                      <a:noFill/>
                    </a:lnR>
                    <a:lnT>
                      <a:noFill/>
                    </a:lnT>
                    <a:lnB>
                      <a:noFill/>
                    </a:lnB>
                  </a:tcPr>
                </a:tc>
                <a:tc>
                  <a:txBody>
                    <a:bodyPr/>
                    <a:lstStyle/>
                    <a:p>
                      <a:pPr algn="l" fontAlgn="b"/>
                      <a:endParaRPr lang="en-US" sz="900" b="0" i="0" u="none" strike="noStrike">
                        <a:effectLst/>
                        <a:latin typeface="Arial" charset="0"/>
                      </a:endParaRPr>
                    </a:p>
                  </a:txBody>
                  <a:tcPr marL="3295" marR="3295" marT="3295" marB="0" anchor="b">
                    <a:lnL>
                      <a:noFill/>
                    </a:lnL>
                    <a:lnR>
                      <a:noFill/>
                    </a:lnR>
                    <a:lnT>
                      <a:noFill/>
                    </a:lnT>
                    <a:lnB>
                      <a:noFill/>
                    </a:lnB>
                  </a:tcPr>
                </a:tc>
                <a:tc>
                  <a:txBody>
                    <a:bodyPr/>
                    <a:lstStyle/>
                    <a:p>
                      <a:pPr algn="l" fontAlgn="b"/>
                      <a:r>
                        <a:rPr lang="sk-SK" sz="900" b="0" i="0" u="none" strike="noStrike">
                          <a:effectLst/>
                          <a:latin typeface="Arial" charset="0"/>
                        </a:rPr>
                        <a:t> </a:t>
                      </a:r>
                    </a:p>
                  </a:txBody>
                  <a:tcPr marL="3295" marR="3295" marT="3295" marB="0" anchor="b">
                    <a:lnL>
                      <a:noFill/>
                    </a:lnL>
                    <a:lnR w="190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140455">
                <a:tc gridSpan="2">
                  <a:txBody>
                    <a:bodyPr/>
                    <a:lstStyle/>
                    <a:p>
                      <a:pPr algn="l" fontAlgn="b"/>
                      <a:r>
                        <a:rPr lang="en-US" sz="900" b="1" i="0" u="none" strike="noStrike" dirty="0">
                          <a:effectLst/>
                          <a:latin typeface="Arial" charset="0"/>
                        </a:rPr>
                        <a:t>2021 MTEF INDICATIVE ALLOCATIONS</a:t>
                      </a:r>
                    </a:p>
                  </a:txBody>
                  <a:tcPr marL="3295" marR="3295" marT="3295"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l" fontAlgn="b"/>
                      <a:endParaRPr lang="en-US" sz="900" b="0" i="0" u="none" strike="noStrike">
                        <a:effectLst/>
                        <a:latin typeface="Arial" charset="0"/>
                      </a:endParaRPr>
                    </a:p>
                  </a:txBody>
                  <a:tcPr marL="3295" marR="3295" marT="329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sk-SK" sz="900" b="0" i="0" u="none" strike="noStrike">
                          <a:effectLst/>
                          <a:latin typeface="Arial" charset="0"/>
                        </a:rPr>
                        <a:t> </a:t>
                      </a:r>
                    </a:p>
                  </a:txBody>
                  <a:tcPr marL="3295" marR="3295" marT="329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mr-IN" sz="900" b="1" i="0" u="none" strike="noStrike">
                          <a:effectLst/>
                          <a:latin typeface="Arial" charset="0"/>
                        </a:rPr>
                        <a:t> 9 659 936  </a:t>
                      </a:r>
                    </a:p>
                  </a:txBody>
                  <a:tcPr marL="3295" marR="3295" marT="3295"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pl-PL" sz="900" b="1" i="0" u="none" strike="noStrike">
                          <a:effectLst/>
                          <a:latin typeface="Arial" charset="0"/>
                        </a:rPr>
                        <a:t> 10 041 490  </a:t>
                      </a:r>
                    </a:p>
                  </a:txBody>
                  <a:tcPr marL="3295" marR="3295" marT="32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mr-IN" sz="900" b="1" i="0" u="none" strike="noStrike">
                          <a:effectLst/>
                          <a:latin typeface="Arial" charset="0"/>
                        </a:rPr>
                        <a:t> 9 914 584  </a:t>
                      </a:r>
                    </a:p>
                  </a:txBody>
                  <a:tcPr marL="3295" marR="3295" marT="3295"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Arial" charset="0"/>
                      </a:endParaRPr>
                    </a:p>
                  </a:txBody>
                  <a:tcPr marL="3295" marR="3295" marT="329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Arial" charset="0"/>
                      </a:endParaRPr>
                    </a:p>
                  </a:txBody>
                  <a:tcPr marL="3295" marR="3295" marT="3295" marB="0" anchor="b">
                    <a:lnL>
                      <a:noFill/>
                    </a:lnL>
                    <a:lnR>
                      <a:noFill/>
                    </a:lnR>
                    <a:lnT>
                      <a:noFill/>
                    </a:lnT>
                    <a:lnB>
                      <a:noFill/>
                    </a:lnB>
                  </a:tcPr>
                </a:tc>
                <a:tc>
                  <a:txBody>
                    <a:bodyPr/>
                    <a:lstStyle/>
                    <a:p>
                      <a:pPr algn="l" fontAlgn="b"/>
                      <a:r>
                        <a:rPr lang="sk-SK" sz="900" b="0" i="0" u="none" strike="noStrike">
                          <a:effectLst/>
                          <a:latin typeface="Arial" charset="0"/>
                        </a:rPr>
                        <a:t> </a:t>
                      </a:r>
                    </a:p>
                  </a:txBody>
                  <a:tcPr marL="3295" marR="3295" marT="3295" marB="0" anchor="b">
                    <a:lnL>
                      <a:noFill/>
                    </a:lnL>
                    <a:lnR w="190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140455">
                <a:tc>
                  <a:txBody>
                    <a:bodyPr/>
                    <a:lstStyle/>
                    <a:p>
                      <a:pPr algn="r" fontAlgn="b"/>
                      <a:r>
                        <a:rPr lang="bg-BG" sz="900" b="0" i="0" u="none" strike="noStrike" dirty="0">
                          <a:effectLst/>
                          <a:latin typeface="Arial" charset="0"/>
                        </a:rPr>
                        <a:t>•</a:t>
                      </a:r>
                    </a:p>
                  </a:txBody>
                  <a:tcPr marL="3295" marR="3295" marT="3295"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0" i="0" u="none" strike="noStrike">
                          <a:effectLst/>
                          <a:latin typeface="Arial" charset="0"/>
                        </a:rPr>
                        <a:t>Departmental baseline</a:t>
                      </a:r>
                    </a:p>
                  </a:txBody>
                  <a:tcPr marL="3295" marR="3295" marT="329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900" b="0" i="0" u="none" strike="noStrike">
                        <a:effectLst/>
                        <a:latin typeface="Arial" charset="0"/>
                      </a:endParaRPr>
                    </a:p>
                  </a:txBody>
                  <a:tcPr marL="3295" marR="3295" marT="329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sk-SK" sz="900" b="0" i="0" u="none" strike="noStrike">
                          <a:effectLst/>
                          <a:latin typeface="Arial" charset="0"/>
                        </a:rPr>
                        <a:t> </a:t>
                      </a:r>
                    </a:p>
                  </a:txBody>
                  <a:tcPr marL="3295" marR="3295" marT="329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mr-IN" sz="900" b="0" i="0" u="none" strike="noStrike">
                          <a:effectLst/>
                          <a:latin typeface="Arial" charset="0"/>
                        </a:rPr>
                        <a:t> 9 659 936  </a:t>
                      </a:r>
                    </a:p>
                  </a:txBody>
                  <a:tcPr marL="3295" marR="3295" marT="329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900" b="0" i="0" u="none" strike="noStrike">
                          <a:effectLst/>
                          <a:latin typeface="Arial" charset="0"/>
                        </a:rPr>
                        <a:t> 10 041 490  </a:t>
                      </a:r>
                    </a:p>
                  </a:txBody>
                  <a:tcPr marL="3295" marR="3295" marT="32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900" b="0" i="0" u="none" strike="noStrike">
                          <a:effectLst/>
                          <a:latin typeface="Arial" charset="0"/>
                        </a:rPr>
                        <a:t> 9 914 584  </a:t>
                      </a:r>
                    </a:p>
                  </a:txBody>
                  <a:tcPr marL="3295" marR="3295" marT="329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k-SK" sz="900" b="0" i="0" u="none" strike="noStrike">
                          <a:effectLst/>
                          <a:latin typeface="Arial" charset="0"/>
                        </a:rPr>
                        <a:t> </a:t>
                      </a:r>
                    </a:p>
                  </a:txBody>
                  <a:tcPr marL="3295" marR="3295" marT="329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Arial" charset="0"/>
                      </a:endParaRPr>
                    </a:p>
                  </a:txBody>
                  <a:tcPr marL="3295" marR="3295" marT="329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sk-SK" sz="900" b="0" i="0" u="none" strike="noStrike">
                          <a:effectLst/>
                          <a:latin typeface="Arial" charset="0"/>
                        </a:rPr>
                        <a:t> </a:t>
                      </a:r>
                    </a:p>
                  </a:txBody>
                  <a:tcPr marL="3295" marR="3295" marT="3295" marB="0" anchor="b">
                    <a:lnL>
                      <a:noFill/>
                    </a:lnL>
                    <a:lnR w="190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6"/>
                  </a:ext>
                </a:extLst>
              </a:tr>
              <a:tr h="140455">
                <a:tc>
                  <a:txBody>
                    <a:bodyPr/>
                    <a:lstStyle/>
                    <a:p>
                      <a:pPr algn="r" fontAlgn="b"/>
                      <a:r>
                        <a:rPr lang="sk-SK" sz="900" b="0" i="0" u="none" strike="noStrike" dirty="0">
                          <a:effectLst/>
                          <a:latin typeface="Arial" charset="0"/>
                        </a:rPr>
                        <a:t> </a:t>
                      </a:r>
                    </a:p>
                  </a:txBody>
                  <a:tcPr marL="3295" marR="3295" marT="3295"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sk-SK" sz="900" b="0" i="0" u="none" strike="noStrike">
                          <a:effectLst/>
                          <a:latin typeface="Arial" charset="0"/>
                        </a:rPr>
                        <a:t> </a:t>
                      </a:r>
                    </a:p>
                  </a:txBody>
                  <a:tcPr marL="3295" marR="3295" marT="329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900" b="0" i="0" u="none" strike="noStrike">
                        <a:effectLst/>
                        <a:latin typeface="Arial" charset="0"/>
                      </a:endParaRPr>
                    </a:p>
                  </a:txBody>
                  <a:tcPr marL="3295" marR="3295" marT="329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sk-SK" sz="900" b="0" i="0" u="none" strike="noStrike">
                          <a:effectLst/>
                          <a:latin typeface="Arial" charset="0"/>
                        </a:rPr>
                        <a:t> </a:t>
                      </a:r>
                    </a:p>
                  </a:txBody>
                  <a:tcPr marL="3295" marR="3295" marT="3295" marB="0" anchor="b">
                    <a:lnL>
                      <a:noFill/>
                    </a:lnL>
                    <a:lnR>
                      <a:noFill/>
                    </a:lnR>
                    <a:lnT>
                      <a:noFill/>
                    </a:lnT>
                    <a:lnB>
                      <a:noFill/>
                    </a:lnB>
                  </a:tcPr>
                </a:tc>
                <a:tc>
                  <a:txBody>
                    <a:bodyPr/>
                    <a:lstStyle/>
                    <a:p>
                      <a:pPr algn="l" fontAlgn="b"/>
                      <a:r>
                        <a:rPr lang="sk-SK" sz="900" b="0" i="0" u="none" strike="noStrike">
                          <a:effectLst/>
                          <a:latin typeface="Arial" charset="0"/>
                        </a:rPr>
                        <a:t> </a:t>
                      </a:r>
                    </a:p>
                  </a:txBody>
                  <a:tcPr marL="3295" marR="3295" marT="329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sk-SK" sz="900" b="0" i="0" u="none" strike="noStrike">
                          <a:effectLst/>
                          <a:latin typeface="Arial" charset="0"/>
                        </a:rPr>
                        <a:t> </a:t>
                      </a:r>
                    </a:p>
                  </a:txBody>
                  <a:tcPr marL="3295" marR="3295" marT="32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sk-SK" sz="900" b="0" i="0" u="none" strike="noStrike">
                          <a:effectLst/>
                          <a:latin typeface="Arial" charset="0"/>
                        </a:rPr>
                        <a:t> </a:t>
                      </a:r>
                    </a:p>
                  </a:txBody>
                  <a:tcPr marL="3295" marR="3295" marT="329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effectLst/>
                        <a:latin typeface="Arial" charset="0"/>
                      </a:endParaRPr>
                    </a:p>
                  </a:txBody>
                  <a:tcPr marL="3295" marR="3295" marT="329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effectLst/>
                        <a:latin typeface="Arial" charset="0"/>
                      </a:endParaRPr>
                    </a:p>
                  </a:txBody>
                  <a:tcPr marL="3295" marR="3295" marT="3295" marB="0" anchor="b">
                    <a:lnL>
                      <a:noFill/>
                    </a:lnL>
                    <a:lnR>
                      <a:noFill/>
                    </a:lnR>
                    <a:lnT>
                      <a:noFill/>
                    </a:lnT>
                    <a:lnB>
                      <a:noFill/>
                    </a:lnB>
                  </a:tcPr>
                </a:tc>
                <a:tc>
                  <a:txBody>
                    <a:bodyPr/>
                    <a:lstStyle/>
                    <a:p>
                      <a:pPr algn="l" fontAlgn="b"/>
                      <a:r>
                        <a:rPr lang="sk-SK" sz="900" b="0" i="0" u="none" strike="noStrike">
                          <a:effectLst/>
                          <a:latin typeface="Arial" charset="0"/>
                        </a:rPr>
                        <a:t> </a:t>
                      </a:r>
                    </a:p>
                  </a:txBody>
                  <a:tcPr marL="3295" marR="3295" marT="3295" marB="0" anchor="b">
                    <a:lnL>
                      <a:noFill/>
                    </a:lnL>
                    <a:lnR w="190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7"/>
                  </a:ext>
                </a:extLst>
              </a:tr>
              <a:tr h="140455">
                <a:tc gridSpan="2">
                  <a:txBody>
                    <a:bodyPr/>
                    <a:lstStyle/>
                    <a:p>
                      <a:pPr algn="l" fontAlgn="b"/>
                      <a:r>
                        <a:rPr lang="en-US" sz="900" b="1" i="0" u="none" strike="noStrike" dirty="0">
                          <a:effectLst/>
                          <a:latin typeface="Arial" charset="0"/>
                        </a:rPr>
                        <a:t>BASELINE REDUCTIONS</a:t>
                      </a:r>
                    </a:p>
                  </a:txBody>
                  <a:tcPr marL="3295" marR="3295" marT="3295"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l" fontAlgn="b"/>
                      <a:endParaRPr lang="en-US" sz="900" b="0" i="0" u="none" strike="noStrike">
                        <a:effectLst/>
                        <a:latin typeface="Arial" charset="0"/>
                      </a:endParaRPr>
                    </a:p>
                  </a:txBody>
                  <a:tcPr marL="3295" marR="3295" marT="329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effectLst/>
                        <a:latin typeface="Arial" charset="0"/>
                      </a:endParaRPr>
                    </a:p>
                  </a:txBody>
                  <a:tcPr marL="3295" marR="3295" marT="329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mr-IN" sz="900" b="1" i="0" u="none" strike="noStrike">
                          <a:effectLst/>
                          <a:latin typeface="Arial" charset="0"/>
                        </a:rPr>
                        <a:t> (969 486 )</a:t>
                      </a:r>
                    </a:p>
                  </a:txBody>
                  <a:tcPr marL="3295" marR="3295" marT="3295"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is-IS" sz="900" b="1" i="0" u="none" strike="noStrike">
                          <a:effectLst/>
                          <a:latin typeface="Arial" charset="0"/>
                        </a:rPr>
                        <a:t> (1 212 383 )</a:t>
                      </a:r>
                    </a:p>
                  </a:txBody>
                  <a:tcPr marL="3295" marR="3295" marT="32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de-DE" sz="900" b="1" i="0" u="none" strike="noStrike">
                          <a:effectLst/>
                          <a:latin typeface="Arial" charset="0"/>
                        </a:rPr>
                        <a:t> (1 039 522 )</a:t>
                      </a:r>
                    </a:p>
                  </a:txBody>
                  <a:tcPr marL="3295" marR="3295" marT="32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Arial" charset="0"/>
                      </a:endParaRPr>
                    </a:p>
                  </a:txBody>
                  <a:tcPr marL="3295" marR="3295" marT="3295"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Arial" charset="0"/>
                      </a:endParaRPr>
                    </a:p>
                  </a:txBody>
                  <a:tcPr marL="3295" marR="3295" marT="3295" marB="0" anchor="b">
                    <a:lnL>
                      <a:noFill/>
                    </a:lnL>
                    <a:lnR>
                      <a:noFill/>
                    </a:lnR>
                    <a:lnT>
                      <a:noFill/>
                    </a:lnT>
                    <a:lnB>
                      <a:noFill/>
                    </a:lnB>
                  </a:tcPr>
                </a:tc>
                <a:tc>
                  <a:txBody>
                    <a:bodyPr/>
                    <a:lstStyle/>
                    <a:p>
                      <a:pPr algn="l" fontAlgn="b"/>
                      <a:r>
                        <a:rPr lang="sk-SK" sz="900" b="0" i="0" u="none" strike="noStrike">
                          <a:effectLst/>
                          <a:latin typeface="Arial" charset="0"/>
                        </a:rPr>
                        <a:t> </a:t>
                      </a:r>
                    </a:p>
                  </a:txBody>
                  <a:tcPr marL="3295" marR="3295" marT="3295" marB="0" anchor="b">
                    <a:lnL>
                      <a:noFill/>
                    </a:lnL>
                    <a:lnR w="190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8"/>
                  </a:ext>
                </a:extLst>
              </a:tr>
              <a:tr h="140455">
                <a:tc>
                  <a:txBody>
                    <a:bodyPr/>
                    <a:lstStyle/>
                    <a:p>
                      <a:pPr algn="r" fontAlgn="b"/>
                      <a:r>
                        <a:rPr lang="bg-BG" sz="900" b="0" i="0" u="none" strike="noStrike" dirty="0">
                          <a:effectLst/>
                          <a:latin typeface="Arial" charset="0"/>
                        </a:rPr>
                        <a:t>•</a:t>
                      </a:r>
                    </a:p>
                  </a:txBody>
                  <a:tcPr marL="3295" marR="3295" marT="3295"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0" i="0" u="none" strike="noStrike">
                          <a:effectLst/>
                          <a:latin typeface="Arial" charset="0"/>
                        </a:rPr>
                        <a:t>Compensation of Employees</a:t>
                      </a:r>
                    </a:p>
                  </a:txBody>
                  <a:tcPr marL="3295" marR="3295" marT="329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900" b="0" i="0" u="none" strike="noStrike">
                        <a:effectLst/>
                        <a:latin typeface="Arial" charset="0"/>
                      </a:endParaRPr>
                    </a:p>
                  </a:txBody>
                  <a:tcPr marL="3295" marR="3295" marT="329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sk-SK" sz="900" b="0" i="0" u="none" strike="noStrike">
                          <a:effectLst/>
                          <a:latin typeface="Arial" charset="0"/>
                        </a:rPr>
                        <a:t> </a:t>
                      </a:r>
                    </a:p>
                  </a:txBody>
                  <a:tcPr marL="3295" marR="3295" marT="329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900" b="0" i="0" u="none" strike="noStrike">
                          <a:effectLst/>
                          <a:latin typeface="Arial" charset="0"/>
                        </a:rPr>
                        <a:t> (671 141 )</a:t>
                      </a:r>
                    </a:p>
                  </a:txBody>
                  <a:tcPr marL="3295" marR="3295" marT="329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900" b="0" i="0" u="none" strike="noStrike">
                          <a:effectLst/>
                          <a:latin typeface="Arial" charset="0"/>
                        </a:rPr>
                        <a:t> (800 781 )</a:t>
                      </a:r>
                    </a:p>
                  </a:txBody>
                  <a:tcPr marL="3295" marR="3295" marT="32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900" b="0" i="0" u="none" strike="noStrike">
                          <a:effectLst/>
                          <a:latin typeface="Arial" charset="0"/>
                        </a:rPr>
                        <a:t> (533 386 )</a:t>
                      </a:r>
                    </a:p>
                  </a:txBody>
                  <a:tcPr marL="3295" marR="3295" marT="329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k-SK" sz="900" b="0" i="0" u="none" strike="noStrike">
                          <a:effectLst/>
                          <a:latin typeface="Arial" charset="0"/>
                        </a:rPr>
                        <a:t> </a:t>
                      </a:r>
                    </a:p>
                  </a:txBody>
                  <a:tcPr marL="3295" marR="3295" marT="329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Arial" charset="0"/>
                      </a:endParaRPr>
                    </a:p>
                  </a:txBody>
                  <a:tcPr marL="3295" marR="3295" marT="329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sk-SK" sz="900" b="0" i="0" u="none" strike="noStrike">
                          <a:effectLst/>
                          <a:latin typeface="Arial" charset="0"/>
                        </a:rPr>
                        <a:t> </a:t>
                      </a:r>
                    </a:p>
                  </a:txBody>
                  <a:tcPr marL="3295" marR="3295" marT="3295" marB="0" anchor="b">
                    <a:lnL>
                      <a:noFill/>
                    </a:lnL>
                    <a:lnR w="190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9"/>
                  </a:ext>
                </a:extLst>
              </a:tr>
              <a:tr h="140455">
                <a:tc>
                  <a:txBody>
                    <a:bodyPr/>
                    <a:lstStyle/>
                    <a:p>
                      <a:pPr algn="r" fontAlgn="b"/>
                      <a:r>
                        <a:rPr lang="bg-BG" sz="900" b="0" i="0" u="none" strike="noStrike" dirty="0">
                          <a:effectLst/>
                          <a:latin typeface="Arial" charset="0"/>
                        </a:rPr>
                        <a:t>•</a:t>
                      </a:r>
                    </a:p>
                  </a:txBody>
                  <a:tcPr marL="3295" marR="3295" marT="3295"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0" i="0" u="none" strike="noStrike">
                          <a:effectLst/>
                          <a:latin typeface="Arial" charset="0"/>
                        </a:rPr>
                        <a:t>Departmental agencies and accounts: Electoral Commission</a:t>
                      </a:r>
                    </a:p>
                  </a:txBody>
                  <a:tcPr marL="3295" marR="3295" marT="329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900" b="0" i="0" u="none" strike="noStrike">
                        <a:effectLst/>
                        <a:latin typeface="Arial" charset="0"/>
                      </a:endParaRPr>
                    </a:p>
                  </a:txBody>
                  <a:tcPr marL="3295" marR="3295" marT="329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sk-SK" sz="900" b="0" i="0" u="none" strike="noStrike">
                          <a:effectLst/>
                          <a:latin typeface="Arial" charset="0"/>
                        </a:rPr>
                        <a:t> </a:t>
                      </a:r>
                    </a:p>
                  </a:txBody>
                  <a:tcPr marL="3295" marR="3295" marT="329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s-IS" sz="900" b="0" i="0" u="none" strike="noStrike">
                          <a:effectLst/>
                          <a:latin typeface="Arial" charset="0"/>
                        </a:rPr>
                        <a:t> (174 726 )</a:t>
                      </a:r>
                    </a:p>
                  </a:txBody>
                  <a:tcPr marL="3295" marR="3295" marT="329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s-IS" sz="900" b="0" i="0" u="none" strike="noStrike">
                          <a:effectLst/>
                          <a:latin typeface="Arial" charset="0"/>
                        </a:rPr>
                        <a:t> (248 785 )</a:t>
                      </a:r>
                    </a:p>
                  </a:txBody>
                  <a:tcPr marL="3295" marR="3295" marT="32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s-IS" sz="900" b="0" i="0" u="none" strike="noStrike">
                          <a:effectLst/>
                          <a:latin typeface="Arial" charset="0"/>
                        </a:rPr>
                        <a:t> (210 848 )</a:t>
                      </a:r>
                    </a:p>
                  </a:txBody>
                  <a:tcPr marL="3295" marR="3295" marT="329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k-SK" sz="900" b="0" i="0" u="none" strike="noStrike">
                          <a:effectLst/>
                          <a:latin typeface="Arial" charset="0"/>
                        </a:rPr>
                        <a:t> </a:t>
                      </a:r>
                    </a:p>
                  </a:txBody>
                  <a:tcPr marL="3295" marR="3295" marT="329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Arial" charset="0"/>
                      </a:endParaRPr>
                    </a:p>
                  </a:txBody>
                  <a:tcPr marL="3295" marR="3295" marT="329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sk-SK" sz="900" b="0" i="0" u="none" strike="noStrike">
                          <a:effectLst/>
                          <a:latin typeface="Arial" charset="0"/>
                        </a:rPr>
                        <a:t> </a:t>
                      </a:r>
                    </a:p>
                  </a:txBody>
                  <a:tcPr marL="3295" marR="3295" marT="3295" marB="0" anchor="b">
                    <a:lnL>
                      <a:noFill/>
                    </a:lnL>
                    <a:lnR w="190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0"/>
                  </a:ext>
                </a:extLst>
              </a:tr>
              <a:tr h="140455">
                <a:tc>
                  <a:txBody>
                    <a:bodyPr/>
                    <a:lstStyle/>
                    <a:p>
                      <a:pPr algn="r" fontAlgn="b"/>
                      <a:r>
                        <a:rPr lang="bg-BG" sz="900" b="0" i="0" u="none" strike="noStrike" dirty="0">
                          <a:effectLst/>
                          <a:latin typeface="Arial" charset="0"/>
                        </a:rPr>
                        <a:t>•</a:t>
                      </a:r>
                    </a:p>
                  </a:txBody>
                  <a:tcPr marL="3295" marR="3295" marT="3295"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0" i="0" u="none" strike="noStrike">
                          <a:effectLst/>
                          <a:latin typeface="Arial" charset="0"/>
                        </a:rPr>
                        <a:t>Departmental agencies and accounts: Represented Political Parties' Fund</a:t>
                      </a:r>
                    </a:p>
                  </a:txBody>
                  <a:tcPr marL="3295" marR="3295" marT="329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900" b="0" i="0" u="none" strike="noStrike">
                        <a:effectLst/>
                        <a:latin typeface="Arial" charset="0"/>
                      </a:endParaRPr>
                    </a:p>
                  </a:txBody>
                  <a:tcPr marL="3295" marR="3295" marT="329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sk-SK" sz="900" b="0" i="0" u="none" strike="noStrike">
                          <a:effectLst/>
                          <a:latin typeface="Arial" charset="0"/>
                        </a:rPr>
                        <a:t> </a:t>
                      </a:r>
                    </a:p>
                  </a:txBody>
                  <a:tcPr marL="3295" marR="3295" marT="329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900" b="0" i="0" u="none" strike="noStrike">
                          <a:effectLst/>
                          <a:latin typeface="Arial" charset="0"/>
                        </a:rPr>
                        <a:t> (6 880 )</a:t>
                      </a:r>
                    </a:p>
                  </a:txBody>
                  <a:tcPr marL="3295" marR="3295" marT="329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900" b="0" i="0" u="none" strike="noStrike">
                          <a:effectLst/>
                          <a:latin typeface="Arial" charset="0"/>
                        </a:rPr>
                        <a:t> (8 940 )</a:t>
                      </a:r>
                    </a:p>
                  </a:txBody>
                  <a:tcPr marL="3295" marR="3295" marT="32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s-IS" sz="900" b="0" i="0" u="none" strike="noStrike">
                          <a:effectLst/>
                          <a:latin typeface="Arial" charset="0"/>
                        </a:rPr>
                        <a:t> (16 215 )</a:t>
                      </a:r>
                    </a:p>
                  </a:txBody>
                  <a:tcPr marL="3295" marR="3295" marT="329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k-SK" sz="900" b="0" i="0" u="none" strike="noStrike">
                          <a:effectLst/>
                          <a:latin typeface="Arial" charset="0"/>
                        </a:rPr>
                        <a:t> </a:t>
                      </a:r>
                    </a:p>
                  </a:txBody>
                  <a:tcPr marL="3295" marR="3295" marT="329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Arial" charset="0"/>
                      </a:endParaRPr>
                    </a:p>
                  </a:txBody>
                  <a:tcPr marL="3295" marR="3295" marT="329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sk-SK" sz="900" b="0" i="0" u="none" strike="noStrike">
                          <a:effectLst/>
                          <a:latin typeface="Arial" charset="0"/>
                        </a:rPr>
                        <a:t> </a:t>
                      </a:r>
                    </a:p>
                  </a:txBody>
                  <a:tcPr marL="3295" marR="3295" marT="3295" marB="0" anchor="b">
                    <a:lnL>
                      <a:noFill/>
                    </a:lnL>
                    <a:lnR w="190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1"/>
                  </a:ext>
                </a:extLst>
              </a:tr>
              <a:tr h="140455">
                <a:tc>
                  <a:txBody>
                    <a:bodyPr/>
                    <a:lstStyle/>
                    <a:p>
                      <a:pPr algn="r" fontAlgn="t"/>
                      <a:r>
                        <a:rPr lang="bg-BG" sz="900" b="0" i="0" u="none" strike="noStrike" dirty="0">
                          <a:effectLst/>
                          <a:latin typeface="Arial" charset="0"/>
                        </a:rPr>
                        <a:t>•</a:t>
                      </a:r>
                    </a:p>
                  </a:txBody>
                  <a:tcPr marL="3295" marR="3295" marT="3295" marB="0">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0" i="0" u="none" strike="noStrike">
                          <a:effectLst/>
                          <a:latin typeface="Arial" charset="0"/>
                        </a:rPr>
                        <a:t>Goods and services</a:t>
                      </a:r>
                    </a:p>
                  </a:txBody>
                  <a:tcPr marL="3295" marR="3295" marT="329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900" b="0" i="0" u="none" strike="noStrike">
                        <a:effectLst/>
                        <a:latin typeface="Arial" charset="0"/>
                      </a:endParaRPr>
                    </a:p>
                  </a:txBody>
                  <a:tcPr marL="3295" marR="3295" marT="329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sk-SK" sz="900" b="0" i="0" u="none" strike="noStrike">
                          <a:effectLst/>
                          <a:latin typeface="Arial" charset="0"/>
                        </a:rPr>
                        <a:t> </a:t>
                      </a:r>
                    </a:p>
                  </a:txBody>
                  <a:tcPr marL="3295" marR="3295" marT="329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900" b="0" i="0" u="none" strike="noStrike">
                          <a:effectLst/>
                          <a:latin typeface="Arial" charset="0"/>
                        </a:rPr>
                        <a:t> (116 739 )</a:t>
                      </a:r>
                    </a:p>
                  </a:txBody>
                  <a:tcPr marL="3295" marR="3295" marT="329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s-IS" sz="900" b="0" i="0" u="none" strike="noStrike">
                          <a:effectLst/>
                          <a:latin typeface="Arial" charset="0"/>
                        </a:rPr>
                        <a:t> (153 877 )</a:t>
                      </a:r>
                    </a:p>
                  </a:txBody>
                  <a:tcPr marL="3295" marR="3295" marT="32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s-IS" sz="900" b="0" i="0" u="none" strike="noStrike">
                          <a:effectLst/>
                          <a:latin typeface="Arial" charset="0"/>
                        </a:rPr>
                        <a:t> (279 073 )</a:t>
                      </a:r>
                    </a:p>
                  </a:txBody>
                  <a:tcPr marL="3295" marR="3295" marT="329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k-SK" sz="900" b="0" i="0" u="none" strike="noStrike">
                          <a:effectLst/>
                          <a:latin typeface="Arial" charset="0"/>
                        </a:rPr>
                        <a:t> </a:t>
                      </a:r>
                    </a:p>
                  </a:txBody>
                  <a:tcPr marL="3295" marR="3295" marT="329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Arial" charset="0"/>
                      </a:endParaRPr>
                    </a:p>
                  </a:txBody>
                  <a:tcPr marL="3295" marR="3295" marT="329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sk-SK" sz="900" b="0" i="0" u="none" strike="noStrike">
                          <a:effectLst/>
                          <a:latin typeface="Arial" charset="0"/>
                        </a:rPr>
                        <a:t> </a:t>
                      </a:r>
                    </a:p>
                  </a:txBody>
                  <a:tcPr marL="3295" marR="3295" marT="3295" marB="0" anchor="b">
                    <a:lnL>
                      <a:noFill/>
                    </a:lnL>
                    <a:lnR w="190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2"/>
                  </a:ext>
                </a:extLst>
              </a:tr>
              <a:tr h="140455">
                <a:tc>
                  <a:txBody>
                    <a:bodyPr/>
                    <a:lstStyle/>
                    <a:p>
                      <a:pPr algn="r" fontAlgn="b"/>
                      <a:r>
                        <a:rPr lang="bg-BG" sz="900" b="0" i="0" u="none" strike="noStrike" dirty="0">
                          <a:effectLst/>
                          <a:latin typeface="Arial" charset="0"/>
                        </a:rPr>
                        <a:t>•</a:t>
                      </a:r>
                    </a:p>
                  </a:txBody>
                  <a:tcPr marL="3295" marR="3295" marT="3295"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0" i="0" u="none" strike="noStrike">
                          <a:effectLst/>
                          <a:latin typeface="Arial" charset="0"/>
                        </a:rPr>
                        <a:t>Of which: Departmental agencies and accounts: Electoral Commission: COE (Salary Freeze)</a:t>
                      </a:r>
                    </a:p>
                  </a:txBody>
                  <a:tcPr marL="3295" marR="3295" marT="329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900" b="0" i="0" u="none" strike="noStrike">
                        <a:effectLst/>
                        <a:latin typeface="Arial" charset="0"/>
                      </a:endParaRPr>
                    </a:p>
                  </a:txBody>
                  <a:tcPr marL="3295" marR="3295" marT="329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sk-SK" sz="900" b="0" i="0" u="none" strike="noStrike">
                          <a:effectLst/>
                          <a:latin typeface="Arial" charset="0"/>
                        </a:rPr>
                        <a:t> </a:t>
                      </a:r>
                    </a:p>
                  </a:txBody>
                  <a:tcPr marL="3295" marR="3295" marT="329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900" b="0" i="0" u="none" strike="noStrike">
                          <a:effectLst/>
                          <a:latin typeface="Arial" charset="0"/>
                        </a:rPr>
                        <a:t> (83 572 )</a:t>
                      </a:r>
                    </a:p>
                  </a:txBody>
                  <a:tcPr marL="3295" marR="3295" marT="329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900" b="0" i="0" u="none" strike="noStrike">
                          <a:effectLst/>
                          <a:latin typeface="Arial" charset="0"/>
                        </a:rPr>
                        <a:t> (132 528 )</a:t>
                      </a:r>
                    </a:p>
                  </a:txBody>
                  <a:tcPr marL="3295" marR="3295" marT="32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900" b="0" i="0" u="none" strike="noStrike">
                          <a:effectLst/>
                          <a:latin typeface="Arial" charset="0"/>
                        </a:rPr>
                        <a:t> - </a:t>
                      </a:r>
                    </a:p>
                  </a:txBody>
                  <a:tcPr marL="3295" marR="3295" marT="329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k-SK" sz="900" b="0" i="0" u="none" strike="noStrike">
                          <a:effectLst/>
                          <a:latin typeface="Arial" charset="0"/>
                        </a:rPr>
                        <a:t> </a:t>
                      </a:r>
                    </a:p>
                  </a:txBody>
                  <a:tcPr marL="3295" marR="3295" marT="329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Arial" charset="0"/>
                      </a:endParaRPr>
                    </a:p>
                  </a:txBody>
                  <a:tcPr marL="3295" marR="3295" marT="329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sk-SK" sz="900" b="0" i="0" u="none" strike="noStrike">
                          <a:effectLst/>
                          <a:latin typeface="Arial" charset="0"/>
                        </a:rPr>
                        <a:t> </a:t>
                      </a:r>
                    </a:p>
                  </a:txBody>
                  <a:tcPr marL="3295" marR="3295" marT="3295" marB="0" anchor="b">
                    <a:lnL>
                      <a:noFill/>
                    </a:lnL>
                    <a:lnR w="190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3"/>
                  </a:ext>
                </a:extLst>
              </a:tr>
              <a:tr h="140455">
                <a:tc>
                  <a:txBody>
                    <a:bodyPr/>
                    <a:lstStyle/>
                    <a:p>
                      <a:pPr algn="r" fontAlgn="t"/>
                      <a:r>
                        <a:rPr lang="bg-BG" sz="900" b="0" i="0" u="none" strike="noStrike" dirty="0">
                          <a:effectLst/>
                          <a:latin typeface="Arial" charset="0"/>
                        </a:rPr>
                        <a:t>•</a:t>
                      </a:r>
                    </a:p>
                  </a:txBody>
                  <a:tcPr marL="3295" marR="3295" marT="3295" marB="0">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0" i="0" u="none" strike="noStrike">
                          <a:effectLst/>
                          <a:latin typeface="Arial" charset="0"/>
                        </a:rPr>
                        <a:t>Of which: Departmental agencies and accounts: Electoral Commission: Other items</a:t>
                      </a:r>
                    </a:p>
                  </a:txBody>
                  <a:tcPr marL="3295" marR="3295" marT="329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900" b="0" i="0" u="none" strike="noStrike">
                        <a:effectLst/>
                        <a:latin typeface="Arial" charset="0"/>
                      </a:endParaRPr>
                    </a:p>
                  </a:txBody>
                  <a:tcPr marL="3295" marR="3295" marT="329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sk-SK" sz="900" b="0" i="0" u="none" strike="noStrike">
                          <a:effectLst/>
                          <a:latin typeface="Arial" charset="0"/>
                        </a:rPr>
                        <a:t> </a:t>
                      </a:r>
                    </a:p>
                  </a:txBody>
                  <a:tcPr marL="3295" marR="3295" marT="329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900" b="0" i="0" u="none" strike="noStrike">
                          <a:effectLst/>
                          <a:latin typeface="Arial" charset="0"/>
                        </a:rPr>
                        <a:t> (91 154 )</a:t>
                      </a:r>
                    </a:p>
                  </a:txBody>
                  <a:tcPr marL="3295" marR="3295" marT="329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900" b="0" i="0" u="none" strike="noStrike">
                          <a:effectLst/>
                          <a:latin typeface="Arial" charset="0"/>
                        </a:rPr>
                        <a:t> (116 257 )</a:t>
                      </a:r>
                    </a:p>
                  </a:txBody>
                  <a:tcPr marL="3295" marR="3295" marT="32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s-IS" sz="900" b="0" i="0" u="none" strike="noStrike">
                          <a:effectLst/>
                          <a:latin typeface="Arial" charset="0"/>
                        </a:rPr>
                        <a:t> (210 848 )</a:t>
                      </a:r>
                    </a:p>
                  </a:txBody>
                  <a:tcPr marL="3295" marR="3295" marT="329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k-SK" sz="900" b="0" i="0" u="none" strike="noStrike">
                          <a:effectLst/>
                          <a:latin typeface="Arial" charset="0"/>
                        </a:rPr>
                        <a:t> </a:t>
                      </a:r>
                    </a:p>
                  </a:txBody>
                  <a:tcPr marL="3295" marR="3295" marT="329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Arial" charset="0"/>
                      </a:endParaRPr>
                    </a:p>
                  </a:txBody>
                  <a:tcPr marL="3295" marR="3295" marT="329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sk-SK" sz="900" b="0" i="0" u="none" strike="noStrike">
                          <a:effectLst/>
                          <a:latin typeface="Arial" charset="0"/>
                        </a:rPr>
                        <a:t> </a:t>
                      </a:r>
                    </a:p>
                  </a:txBody>
                  <a:tcPr marL="3295" marR="3295" marT="3295" marB="0" anchor="b">
                    <a:lnL>
                      <a:noFill/>
                    </a:lnL>
                    <a:lnR w="190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4"/>
                  </a:ext>
                </a:extLst>
              </a:tr>
              <a:tr h="140455">
                <a:tc>
                  <a:txBody>
                    <a:bodyPr/>
                    <a:lstStyle/>
                    <a:p>
                      <a:pPr algn="l" fontAlgn="b"/>
                      <a:r>
                        <a:rPr lang="sk-SK" sz="900" b="0" i="0" u="none" strike="noStrike" dirty="0">
                          <a:effectLst/>
                          <a:latin typeface="Arial" charset="0"/>
                        </a:rPr>
                        <a:t> </a:t>
                      </a:r>
                    </a:p>
                  </a:txBody>
                  <a:tcPr marL="3295" marR="3295" marT="3295" marB="0" anchor="b">
                    <a:lnL w="190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sk-SK" sz="900" b="0" i="0" u="none" strike="noStrike">
                          <a:effectLst/>
                          <a:latin typeface="Arial" charset="0"/>
                        </a:rPr>
                        <a:t> </a:t>
                      </a:r>
                    </a:p>
                  </a:txBody>
                  <a:tcPr marL="3295" marR="3295" marT="329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sk-SK" sz="900" b="0" i="0" u="none" strike="noStrike">
                          <a:effectLst/>
                          <a:latin typeface="Arial" charset="0"/>
                        </a:rPr>
                        <a:t> </a:t>
                      </a:r>
                    </a:p>
                  </a:txBody>
                  <a:tcPr marL="3295" marR="3295" marT="329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sk-SK" sz="900" b="0" i="0" u="none" strike="noStrike">
                          <a:effectLst/>
                          <a:latin typeface="Arial" charset="0"/>
                        </a:rPr>
                        <a:t> </a:t>
                      </a:r>
                    </a:p>
                  </a:txBody>
                  <a:tcPr marL="3295" marR="3295" marT="329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sk-SK" sz="900" b="0" i="0" u="none" strike="noStrike">
                          <a:effectLst/>
                          <a:latin typeface="Arial" charset="0"/>
                        </a:rPr>
                        <a:t> </a:t>
                      </a:r>
                    </a:p>
                  </a:txBody>
                  <a:tcPr marL="3295" marR="3295" marT="329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sk-SK" sz="900" b="0" i="0" u="none" strike="noStrike">
                          <a:effectLst/>
                          <a:latin typeface="Arial" charset="0"/>
                        </a:rPr>
                        <a:t> </a:t>
                      </a:r>
                    </a:p>
                  </a:txBody>
                  <a:tcPr marL="3295" marR="3295" marT="32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sk-SK" sz="900" b="0" i="0" u="none" strike="noStrike">
                          <a:effectLst/>
                          <a:latin typeface="Arial" charset="0"/>
                        </a:rPr>
                        <a:t> </a:t>
                      </a:r>
                    </a:p>
                  </a:txBody>
                  <a:tcPr marL="3295" marR="3295" marT="329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sk-SK" sz="900" b="0" i="0" u="none" strike="noStrike">
                          <a:effectLst/>
                          <a:latin typeface="Arial" charset="0"/>
                        </a:rPr>
                        <a:t> </a:t>
                      </a:r>
                    </a:p>
                  </a:txBody>
                  <a:tcPr marL="3295" marR="3295" marT="329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sk-SK" sz="900" b="0" i="0" u="none" strike="noStrike">
                          <a:effectLst/>
                          <a:latin typeface="Arial" charset="0"/>
                        </a:rPr>
                        <a:t> </a:t>
                      </a:r>
                    </a:p>
                  </a:txBody>
                  <a:tcPr marL="3295" marR="3295" marT="329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sk-SK" sz="900" b="0" i="0" u="none" strike="noStrike">
                          <a:effectLst/>
                          <a:latin typeface="Arial" charset="0"/>
                        </a:rPr>
                        <a:t> </a:t>
                      </a:r>
                    </a:p>
                  </a:txBody>
                  <a:tcPr marL="3295" marR="3295" marT="3295" marB="0" anchor="b">
                    <a:lnL>
                      <a:noFill/>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40455">
                <a:tc gridSpan="2">
                  <a:txBody>
                    <a:bodyPr/>
                    <a:lstStyle/>
                    <a:p>
                      <a:pPr algn="l" fontAlgn="b"/>
                      <a:r>
                        <a:rPr lang="en-US" sz="900" b="1" i="0" u="none" strike="noStrike" dirty="0">
                          <a:effectLst/>
                          <a:latin typeface="Arial" charset="0"/>
                        </a:rPr>
                        <a:t>2021 MTEF ALLOCATIONS (to be included in 2020 ENE) </a:t>
                      </a:r>
                      <a:r>
                        <a:rPr lang="en-US" sz="900" b="0" i="0" u="none" strike="noStrike" baseline="30000" dirty="0">
                          <a:effectLst/>
                          <a:latin typeface="Arial" charset="0"/>
                        </a:rPr>
                        <a:t>1)</a:t>
                      </a:r>
                      <a:endParaRPr lang="en-US" sz="900" b="1" i="0" u="none" strike="noStrike" dirty="0">
                        <a:effectLst/>
                        <a:latin typeface="Arial" charset="0"/>
                      </a:endParaRPr>
                    </a:p>
                  </a:txBody>
                  <a:tcPr marL="3295" marR="3295" marT="3295"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sk-SK" sz="900" b="0" i="0" u="none" strike="noStrike">
                          <a:effectLst/>
                          <a:latin typeface="Arial" charset="0"/>
                        </a:rPr>
                        <a:t> </a:t>
                      </a:r>
                    </a:p>
                  </a:txBody>
                  <a:tcPr marL="3295" marR="3295" marT="329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sk-SK" sz="900" b="0" i="0" u="none" strike="noStrike">
                          <a:effectLst/>
                          <a:latin typeface="Arial" charset="0"/>
                        </a:rPr>
                        <a:t> </a:t>
                      </a:r>
                    </a:p>
                  </a:txBody>
                  <a:tcPr marL="3295" marR="3295" marT="329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mr-IN" sz="900" b="1" i="0" u="none" strike="noStrike">
                          <a:effectLst/>
                          <a:latin typeface="Arial" charset="0"/>
                        </a:rPr>
                        <a:t> 8 690 450  </a:t>
                      </a:r>
                    </a:p>
                  </a:txBody>
                  <a:tcPr marL="3295" marR="3295" marT="329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is-IS" sz="900" b="1" i="0" u="none" strike="noStrike">
                          <a:effectLst/>
                          <a:latin typeface="Arial" charset="0"/>
                        </a:rPr>
                        <a:t> 8 829 107  </a:t>
                      </a:r>
                    </a:p>
                  </a:txBody>
                  <a:tcPr marL="3295" marR="3295" marT="32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pl-PL" sz="900" b="1" i="0" u="none" strike="noStrike">
                          <a:effectLst/>
                          <a:latin typeface="Arial" charset="0"/>
                        </a:rPr>
                        <a:t> 8 875 062  </a:t>
                      </a:r>
                    </a:p>
                  </a:txBody>
                  <a:tcPr marL="3295" marR="3295" marT="329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sk-SK" sz="900" b="0" i="0" u="none" strike="noStrike">
                          <a:effectLst/>
                          <a:latin typeface="Arial" charset="0"/>
                        </a:rPr>
                        <a:t> </a:t>
                      </a:r>
                    </a:p>
                  </a:txBody>
                  <a:tcPr marL="3295" marR="3295" marT="329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sk-SK" sz="900" b="0" i="0" u="none" strike="noStrike">
                          <a:effectLst/>
                          <a:latin typeface="Arial" charset="0"/>
                        </a:rPr>
                        <a:t> </a:t>
                      </a:r>
                    </a:p>
                  </a:txBody>
                  <a:tcPr marL="3295" marR="3295" marT="329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sk-SK" sz="900" b="0" i="0" u="none" strike="noStrike">
                          <a:effectLst/>
                          <a:latin typeface="Arial" charset="0"/>
                        </a:rPr>
                        <a:t> </a:t>
                      </a:r>
                    </a:p>
                  </a:txBody>
                  <a:tcPr marL="3295" marR="3295" marT="3295" marB="0" anchor="b">
                    <a:lnL>
                      <a:noFill/>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40455">
                <a:tc gridSpan="2">
                  <a:txBody>
                    <a:bodyPr/>
                    <a:lstStyle/>
                    <a:p>
                      <a:pPr algn="l" fontAlgn="b"/>
                      <a:r>
                        <a:rPr lang="en-US" sz="900" b="1" i="1" u="none" strike="noStrike" dirty="0">
                          <a:effectLst/>
                          <a:latin typeface="Arial" charset="0"/>
                        </a:rPr>
                        <a:t>Of which:</a:t>
                      </a:r>
                    </a:p>
                  </a:txBody>
                  <a:tcPr marL="3295" marR="3295" marT="3295"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b"/>
                      <a:r>
                        <a:rPr lang="sk-SK" sz="900" b="0" i="0" u="none" strike="noStrike">
                          <a:effectLst/>
                          <a:latin typeface="Arial" charset="0"/>
                        </a:rPr>
                        <a:t> </a:t>
                      </a:r>
                    </a:p>
                  </a:txBody>
                  <a:tcPr marL="3295" marR="3295" marT="329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effectLst/>
                        <a:latin typeface="Arial" charset="0"/>
                      </a:endParaRPr>
                    </a:p>
                  </a:txBody>
                  <a:tcPr marL="3295" marR="3295" marT="329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1" i="0" u="none" strike="noStrike">
                        <a:effectLst/>
                        <a:latin typeface="Arial" charset="0"/>
                      </a:endParaRPr>
                    </a:p>
                  </a:txBody>
                  <a:tcPr marL="3295" marR="3295" marT="329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sk-SK" sz="900" b="1" i="0" u="none" strike="noStrike">
                          <a:effectLst/>
                          <a:latin typeface="Arial" charset="0"/>
                        </a:rPr>
                        <a:t> </a:t>
                      </a:r>
                    </a:p>
                  </a:txBody>
                  <a:tcPr marL="3295" marR="3295" marT="32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1" i="0" u="none" strike="noStrike">
                        <a:effectLst/>
                        <a:latin typeface="Arial" charset="0"/>
                      </a:endParaRPr>
                    </a:p>
                  </a:txBody>
                  <a:tcPr marL="3295" marR="3295" marT="329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effectLst/>
                        <a:latin typeface="Arial" charset="0"/>
                      </a:endParaRPr>
                    </a:p>
                  </a:txBody>
                  <a:tcPr marL="3295" marR="3295" marT="329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effectLst/>
                        <a:latin typeface="Arial" charset="0"/>
                      </a:endParaRPr>
                    </a:p>
                  </a:txBody>
                  <a:tcPr marL="3295" marR="3295" marT="329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sk-SK" sz="900" b="0" i="0" u="none" strike="noStrike">
                          <a:effectLst/>
                          <a:latin typeface="Arial" charset="0"/>
                        </a:rPr>
                        <a:t> </a:t>
                      </a:r>
                    </a:p>
                  </a:txBody>
                  <a:tcPr marL="3295" marR="3295" marT="3295" marB="0" anchor="b">
                    <a:lnL>
                      <a:noFill/>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7"/>
                  </a:ext>
                </a:extLst>
              </a:tr>
              <a:tr h="140455">
                <a:tc>
                  <a:txBody>
                    <a:bodyPr/>
                    <a:lstStyle/>
                    <a:p>
                      <a:pPr algn="r" fontAlgn="b"/>
                      <a:r>
                        <a:rPr lang="bg-BG" sz="900" b="0" i="0" u="none" strike="noStrike" dirty="0">
                          <a:effectLst/>
                          <a:latin typeface="Arial" charset="0"/>
                        </a:rPr>
                        <a:t>•</a:t>
                      </a:r>
                    </a:p>
                  </a:txBody>
                  <a:tcPr marL="3295" marR="3295" marT="3295"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0" i="0" u="none" strike="noStrike">
                          <a:effectLst/>
                          <a:latin typeface="Arial" charset="0"/>
                        </a:rPr>
                        <a:t>Earmarked amounts </a:t>
                      </a:r>
                      <a:r>
                        <a:rPr lang="en-US" sz="900" b="0" i="0" u="none" strike="noStrike" baseline="30000">
                          <a:effectLst/>
                          <a:latin typeface="Arial" charset="0"/>
                        </a:rPr>
                        <a:t>2</a:t>
                      </a:r>
                      <a:endParaRPr lang="en-US" sz="900" b="0" i="0" u="none" strike="noStrike">
                        <a:effectLst/>
                        <a:latin typeface="Arial" charset="0"/>
                      </a:endParaRPr>
                    </a:p>
                  </a:txBody>
                  <a:tcPr marL="3295" marR="3295" marT="329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sk-SK" sz="900" b="0" i="0" u="none" strike="noStrike">
                          <a:effectLst/>
                          <a:latin typeface="Arial" charset="0"/>
                        </a:rPr>
                        <a:t> </a:t>
                      </a:r>
                    </a:p>
                  </a:txBody>
                  <a:tcPr marL="3295" marR="3295" marT="329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effectLst/>
                        <a:latin typeface="Arial" charset="0"/>
                      </a:endParaRPr>
                    </a:p>
                  </a:txBody>
                  <a:tcPr marL="3295" marR="3295" marT="3295" marB="0" anchor="b">
                    <a:lnL>
                      <a:noFill/>
                    </a:lnL>
                    <a:lnR>
                      <a:noFill/>
                    </a:lnR>
                    <a:lnT>
                      <a:noFill/>
                    </a:lnT>
                    <a:lnB>
                      <a:noFill/>
                    </a:lnB>
                  </a:tcPr>
                </a:tc>
                <a:tc>
                  <a:txBody>
                    <a:bodyPr/>
                    <a:lstStyle/>
                    <a:p>
                      <a:pPr algn="l" fontAlgn="b"/>
                      <a:endParaRPr lang="en-US" sz="900" b="0" i="0" u="none" strike="noStrike">
                        <a:effectLst/>
                        <a:latin typeface="Arial" charset="0"/>
                      </a:endParaRPr>
                    </a:p>
                  </a:txBody>
                  <a:tcPr marL="3295" marR="3295" marT="3295"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sk-SK" sz="900" b="0" i="0" u="none" strike="noStrike">
                          <a:effectLst/>
                          <a:latin typeface="Arial" charset="0"/>
                        </a:rPr>
                        <a:t> </a:t>
                      </a:r>
                    </a:p>
                  </a:txBody>
                  <a:tcPr marL="3295" marR="3295" marT="32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Arial" charset="0"/>
                      </a:endParaRPr>
                    </a:p>
                  </a:txBody>
                  <a:tcPr marL="3295" marR="3295" marT="3295"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Arial" charset="0"/>
                      </a:endParaRPr>
                    </a:p>
                  </a:txBody>
                  <a:tcPr marL="3295" marR="3295" marT="329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Arial" charset="0"/>
                      </a:endParaRPr>
                    </a:p>
                  </a:txBody>
                  <a:tcPr marL="3295" marR="3295" marT="3295" marB="0" anchor="b">
                    <a:lnL>
                      <a:noFill/>
                    </a:lnL>
                    <a:lnR>
                      <a:noFill/>
                    </a:lnR>
                    <a:lnT>
                      <a:noFill/>
                    </a:lnT>
                    <a:lnB>
                      <a:noFill/>
                    </a:lnB>
                  </a:tcPr>
                </a:tc>
                <a:tc>
                  <a:txBody>
                    <a:bodyPr/>
                    <a:lstStyle/>
                    <a:p>
                      <a:pPr algn="l" fontAlgn="b"/>
                      <a:r>
                        <a:rPr lang="sk-SK" sz="900" b="0" i="0" u="none" strike="noStrike">
                          <a:effectLst/>
                          <a:latin typeface="Arial" charset="0"/>
                        </a:rPr>
                        <a:t> </a:t>
                      </a:r>
                    </a:p>
                  </a:txBody>
                  <a:tcPr marL="3295" marR="3295" marT="3295" marB="0" anchor="b">
                    <a:lnL>
                      <a:noFill/>
                    </a:lnL>
                    <a:lnR w="190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8"/>
                  </a:ext>
                </a:extLst>
              </a:tr>
              <a:tr h="140455">
                <a:tc>
                  <a:txBody>
                    <a:bodyPr/>
                    <a:lstStyle/>
                    <a:p>
                      <a:pPr algn="r" fontAlgn="b"/>
                      <a:r>
                        <a:rPr lang="sk-SK" sz="900" b="0" i="0" u="none" strike="noStrike" dirty="0">
                          <a:effectLst/>
                          <a:latin typeface="Arial" charset="0"/>
                        </a:rPr>
                        <a:t> </a:t>
                      </a:r>
                    </a:p>
                  </a:txBody>
                  <a:tcPr marL="3295" marR="3295" marT="3295"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t"/>
                      <a:r>
                        <a:rPr lang="en-US" sz="900" b="0" i="0" u="none" strike="noStrike">
                          <a:effectLst/>
                          <a:latin typeface="Arial" charset="0"/>
                        </a:rPr>
                        <a:t>Border Management Authority</a:t>
                      </a:r>
                    </a:p>
                  </a:txBody>
                  <a:tcPr marL="3295" marR="3295" marT="3295"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sk-SK" sz="900" b="0" i="0" u="none" strike="noStrike">
                          <a:effectLst/>
                          <a:latin typeface="Arial" charset="0"/>
                        </a:rPr>
                        <a:t> </a:t>
                      </a:r>
                    </a:p>
                  </a:txBody>
                  <a:tcPr marL="3295" marR="3295" marT="329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effectLst/>
                        <a:latin typeface="Arial" charset="0"/>
                      </a:endParaRPr>
                    </a:p>
                  </a:txBody>
                  <a:tcPr marL="3295" marR="3295" marT="329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cs-CZ" sz="900" b="0" i="0" u="none" strike="noStrike">
                          <a:effectLst/>
                          <a:latin typeface="Arial" charset="0"/>
                        </a:rPr>
                        <a:t> 40 000  </a:t>
                      </a:r>
                    </a:p>
                  </a:txBody>
                  <a:tcPr marL="3295" marR="3295" marT="329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mr-IN" sz="900" b="0" i="0" u="none" strike="noStrike">
                          <a:effectLst/>
                          <a:latin typeface="Arial" charset="0"/>
                        </a:rPr>
                        <a:t> 41 520  </a:t>
                      </a:r>
                    </a:p>
                  </a:txBody>
                  <a:tcPr marL="3295" marR="3295" marT="32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mr-IN" sz="900" b="0" i="0" u="none" strike="noStrike">
                          <a:effectLst/>
                          <a:latin typeface="Arial" charset="0"/>
                        </a:rPr>
                        <a:t> 43 350  </a:t>
                      </a:r>
                    </a:p>
                  </a:txBody>
                  <a:tcPr marL="3295" marR="3295" marT="329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sk-SK" sz="900" b="0" i="0" u="none" strike="noStrike">
                          <a:effectLst/>
                          <a:latin typeface="Arial" charset="0"/>
                        </a:rPr>
                        <a:t> </a:t>
                      </a:r>
                    </a:p>
                  </a:txBody>
                  <a:tcPr marL="3295" marR="3295" marT="329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effectLst/>
                        <a:latin typeface="Arial" charset="0"/>
                      </a:endParaRPr>
                    </a:p>
                  </a:txBody>
                  <a:tcPr marL="3295" marR="3295" marT="329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sk-SK" sz="900" b="0" i="0" u="none" strike="noStrike">
                          <a:effectLst/>
                          <a:latin typeface="Arial" charset="0"/>
                        </a:rPr>
                        <a:t> </a:t>
                      </a:r>
                    </a:p>
                  </a:txBody>
                  <a:tcPr marL="3295" marR="3295" marT="3295" marB="0" anchor="b">
                    <a:lnL>
                      <a:noFill/>
                    </a:lnL>
                    <a:lnR w="190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9"/>
                  </a:ext>
                </a:extLst>
              </a:tr>
              <a:tr h="140455">
                <a:tc>
                  <a:txBody>
                    <a:bodyPr/>
                    <a:lstStyle/>
                    <a:p>
                      <a:pPr algn="r" fontAlgn="b"/>
                      <a:r>
                        <a:rPr lang="sk-SK" sz="900" b="0" i="0" u="none" strike="noStrike" dirty="0">
                          <a:effectLst/>
                          <a:latin typeface="Arial" charset="0"/>
                        </a:rPr>
                        <a:t> </a:t>
                      </a:r>
                    </a:p>
                  </a:txBody>
                  <a:tcPr marL="3295" marR="3295" marT="3295"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0" i="0" u="none" strike="noStrike">
                          <a:effectLst/>
                          <a:latin typeface="Arial" charset="0"/>
                        </a:rPr>
                        <a:t>Electoral Commission</a:t>
                      </a:r>
                    </a:p>
                  </a:txBody>
                  <a:tcPr marL="3295" marR="3295" marT="329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sk-SK" sz="900" b="0" i="0" u="none" strike="noStrike">
                          <a:effectLst/>
                          <a:latin typeface="Arial" charset="0"/>
                        </a:rPr>
                        <a:t> </a:t>
                      </a:r>
                    </a:p>
                  </a:txBody>
                  <a:tcPr marL="3295" marR="3295" marT="329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effectLst/>
                        <a:latin typeface="Arial" charset="0"/>
                      </a:endParaRPr>
                    </a:p>
                  </a:txBody>
                  <a:tcPr marL="3295" marR="3295" marT="329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cs-CZ" sz="900" b="0" i="0" u="none" strike="noStrike">
                          <a:effectLst/>
                          <a:latin typeface="Arial" charset="0"/>
                        </a:rPr>
                        <a:t> 2 210 255  </a:t>
                      </a:r>
                    </a:p>
                  </a:txBody>
                  <a:tcPr marL="3295" marR="3295" marT="329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is-IS" sz="900" b="0" i="0" u="none" strike="noStrike">
                          <a:effectLst/>
                          <a:latin typeface="Arial" charset="0"/>
                        </a:rPr>
                        <a:t> 2 223 790  </a:t>
                      </a:r>
                    </a:p>
                  </a:txBody>
                  <a:tcPr marL="3295" marR="3295" marT="32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is-IS" sz="900" b="0" i="0" u="none" strike="noStrike">
                          <a:effectLst/>
                          <a:latin typeface="Arial" charset="0"/>
                        </a:rPr>
                        <a:t> 2 232 334  </a:t>
                      </a:r>
                    </a:p>
                  </a:txBody>
                  <a:tcPr marL="3295" marR="3295" marT="329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sk-SK" sz="900" b="0" i="0" u="none" strike="noStrike">
                          <a:effectLst/>
                          <a:latin typeface="Arial" charset="0"/>
                        </a:rPr>
                        <a:t> </a:t>
                      </a:r>
                    </a:p>
                  </a:txBody>
                  <a:tcPr marL="3295" marR="3295" marT="329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900" b="0" i="0" u="none" strike="noStrike">
                        <a:effectLst/>
                        <a:latin typeface="Arial" charset="0"/>
                      </a:endParaRPr>
                    </a:p>
                  </a:txBody>
                  <a:tcPr marL="3295" marR="3295" marT="329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sk-SK" sz="900" b="0" i="0" u="none" strike="noStrike">
                          <a:effectLst/>
                          <a:latin typeface="Arial" charset="0"/>
                        </a:rPr>
                        <a:t> </a:t>
                      </a:r>
                    </a:p>
                  </a:txBody>
                  <a:tcPr marL="3295" marR="3295" marT="3295" marB="0" anchor="b">
                    <a:lnL>
                      <a:noFill/>
                    </a:lnL>
                    <a:lnR w="190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20"/>
                  </a:ext>
                </a:extLst>
              </a:tr>
              <a:tr h="140455">
                <a:tc>
                  <a:txBody>
                    <a:bodyPr/>
                    <a:lstStyle/>
                    <a:p>
                      <a:pPr algn="r" fontAlgn="b"/>
                      <a:r>
                        <a:rPr lang="sk-SK" sz="900" b="0" i="0" u="none" strike="noStrike" dirty="0">
                          <a:effectLst/>
                          <a:latin typeface="Arial" charset="0"/>
                        </a:rPr>
                        <a:t> </a:t>
                      </a:r>
                    </a:p>
                  </a:txBody>
                  <a:tcPr marL="3295" marR="3295" marT="3295"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t"/>
                      <a:r>
                        <a:rPr lang="en-US" sz="900" b="0" i="0" u="none" strike="noStrike">
                          <a:effectLst/>
                          <a:latin typeface="Arial" charset="0"/>
                        </a:rPr>
                        <a:t>Procurement of the Passenger Name Recognition System</a:t>
                      </a:r>
                    </a:p>
                  </a:txBody>
                  <a:tcPr marL="3295" marR="3295" marT="3295"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sk-SK" sz="900" b="0" i="0" u="none" strike="noStrike">
                          <a:effectLst/>
                          <a:latin typeface="Arial" charset="0"/>
                        </a:rPr>
                        <a:t> </a:t>
                      </a:r>
                    </a:p>
                  </a:txBody>
                  <a:tcPr marL="3295" marR="3295" marT="329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effectLst/>
                        <a:latin typeface="Arial" charset="0"/>
                      </a:endParaRPr>
                    </a:p>
                  </a:txBody>
                  <a:tcPr marL="3295" marR="3295" marT="329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cs-CZ" sz="900" b="0" i="0" u="none" strike="noStrike">
                          <a:effectLst/>
                          <a:latin typeface="Arial" charset="0"/>
                        </a:rPr>
                        <a:t> 210 000  </a:t>
                      </a:r>
                    </a:p>
                  </a:txBody>
                  <a:tcPr marL="3295" marR="3295" marT="329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cs-CZ" sz="900" b="0" i="0" u="none" strike="noStrike">
                          <a:effectLst/>
                          <a:latin typeface="Arial" charset="0"/>
                        </a:rPr>
                        <a:t> 216 000  </a:t>
                      </a:r>
                    </a:p>
                  </a:txBody>
                  <a:tcPr marL="3295" marR="3295" marT="32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cs-CZ" sz="900" b="0" i="0" u="none" strike="noStrike">
                          <a:effectLst/>
                          <a:latin typeface="Arial" charset="0"/>
                        </a:rPr>
                        <a:t> 225 519  </a:t>
                      </a:r>
                    </a:p>
                  </a:txBody>
                  <a:tcPr marL="3295" marR="3295" marT="329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sk-SK" sz="900" b="0" i="0" u="none" strike="noStrike">
                          <a:effectLst/>
                          <a:latin typeface="Arial" charset="0"/>
                        </a:rPr>
                        <a:t> </a:t>
                      </a:r>
                    </a:p>
                  </a:txBody>
                  <a:tcPr marL="3295" marR="3295" marT="329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900" b="0" i="0" u="none" strike="noStrike">
                        <a:effectLst/>
                        <a:latin typeface="Arial" charset="0"/>
                      </a:endParaRPr>
                    </a:p>
                  </a:txBody>
                  <a:tcPr marL="3295" marR="3295" marT="329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sk-SK" sz="900" b="0" i="0" u="none" strike="noStrike">
                          <a:effectLst/>
                          <a:latin typeface="Arial" charset="0"/>
                        </a:rPr>
                        <a:t> </a:t>
                      </a:r>
                    </a:p>
                  </a:txBody>
                  <a:tcPr marL="3295" marR="3295" marT="3295" marB="0" anchor="b">
                    <a:lnL>
                      <a:noFill/>
                    </a:lnL>
                    <a:lnR w="190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21"/>
                  </a:ext>
                </a:extLst>
              </a:tr>
              <a:tr h="140455">
                <a:tc>
                  <a:txBody>
                    <a:bodyPr/>
                    <a:lstStyle/>
                    <a:p>
                      <a:pPr algn="r" fontAlgn="b"/>
                      <a:r>
                        <a:rPr lang="sk-SK" sz="900" b="0" i="0" u="none" strike="noStrike" dirty="0">
                          <a:effectLst/>
                          <a:latin typeface="Arial" charset="0"/>
                        </a:rPr>
                        <a:t> </a:t>
                      </a:r>
                    </a:p>
                  </a:txBody>
                  <a:tcPr marL="3295" marR="3295" marT="3295"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0" i="0" u="none" strike="noStrike">
                          <a:effectLst/>
                          <a:latin typeface="Arial" charset="0"/>
                        </a:rPr>
                        <a:t>Represented Political Parties' Fund</a:t>
                      </a:r>
                    </a:p>
                  </a:txBody>
                  <a:tcPr marL="3295" marR="3295" marT="329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sk-SK" sz="900" b="0" i="0" u="none" strike="noStrike">
                          <a:effectLst/>
                          <a:latin typeface="Arial" charset="0"/>
                        </a:rPr>
                        <a:t> </a:t>
                      </a:r>
                    </a:p>
                  </a:txBody>
                  <a:tcPr marL="3295" marR="3295" marT="329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effectLst/>
                        <a:latin typeface="Arial" charset="0"/>
                      </a:endParaRPr>
                    </a:p>
                  </a:txBody>
                  <a:tcPr marL="3295" marR="3295" marT="329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mr-IN" sz="900" b="0" i="0" u="none" strike="noStrike">
                          <a:effectLst/>
                          <a:latin typeface="Arial" charset="0"/>
                        </a:rPr>
                        <a:t> 166 812  </a:t>
                      </a:r>
                    </a:p>
                  </a:txBody>
                  <a:tcPr marL="3295" marR="3295" marT="329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mr-IN" sz="900" b="0" i="0" u="none" strike="noStrike">
                          <a:effectLst/>
                          <a:latin typeface="Arial" charset="0"/>
                        </a:rPr>
                        <a:t> 171 016  </a:t>
                      </a:r>
                    </a:p>
                  </a:txBody>
                  <a:tcPr marL="3295" marR="3295" marT="32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is-IS" sz="900" b="0" i="0" u="none" strike="noStrike">
                          <a:effectLst/>
                          <a:latin typeface="Arial" charset="0"/>
                        </a:rPr>
                        <a:t> 171 672  </a:t>
                      </a:r>
                    </a:p>
                  </a:txBody>
                  <a:tcPr marL="3295" marR="3295" marT="3295"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sk-SK" sz="900" b="0" i="0" u="none" strike="noStrike">
                          <a:effectLst/>
                          <a:latin typeface="Arial" charset="0"/>
                        </a:rPr>
                        <a:t> </a:t>
                      </a:r>
                    </a:p>
                  </a:txBody>
                  <a:tcPr marL="3295" marR="3295" marT="329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Arial" charset="0"/>
                      </a:endParaRPr>
                    </a:p>
                  </a:txBody>
                  <a:tcPr marL="3295" marR="3295" marT="329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sk-SK" sz="900" b="0" i="0" u="none" strike="noStrike">
                          <a:effectLst/>
                          <a:latin typeface="Arial" charset="0"/>
                        </a:rPr>
                        <a:t> </a:t>
                      </a:r>
                    </a:p>
                  </a:txBody>
                  <a:tcPr marL="3295" marR="3295" marT="3295" marB="0" anchor="b">
                    <a:lnL>
                      <a:noFill/>
                    </a:lnL>
                    <a:lnR w="190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22"/>
                  </a:ext>
                </a:extLst>
              </a:tr>
              <a:tr h="140455">
                <a:tc>
                  <a:txBody>
                    <a:bodyPr/>
                    <a:lstStyle/>
                    <a:p>
                      <a:pPr algn="r" fontAlgn="b"/>
                      <a:r>
                        <a:rPr lang="sk-SK" sz="900" b="0" i="0" u="none" strike="noStrike" dirty="0">
                          <a:effectLst/>
                          <a:latin typeface="Arial" charset="0"/>
                        </a:rPr>
                        <a:t> </a:t>
                      </a:r>
                    </a:p>
                  </a:txBody>
                  <a:tcPr marL="3295" marR="3295" marT="3295"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sk-SK" sz="900" b="0" i="0" u="none" strike="noStrike">
                          <a:effectLst/>
                          <a:latin typeface="Arial" charset="0"/>
                        </a:rPr>
                        <a:t> </a:t>
                      </a:r>
                    </a:p>
                  </a:txBody>
                  <a:tcPr marL="3295" marR="3295" marT="329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sk-SK" sz="900" b="0" i="0" u="none" strike="noStrike">
                          <a:effectLst/>
                          <a:latin typeface="Arial" charset="0"/>
                        </a:rPr>
                        <a:t> </a:t>
                      </a:r>
                    </a:p>
                  </a:txBody>
                  <a:tcPr marL="3295" marR="3295" marT="329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effectLst/>
                        <a:latin typeface="Arial" charset="0"/>
                      </a:endParaRPr>
                    </a:p>
                  </a:txBody>
                  <a:tcPr marL="3295" marR="3295" marT="3295" marB="0" anchor="b">
                    <a:lnL>
                      <a:noFill/>
                    </a:lnL>
                    <a:lnR>
                      <a:noFill/>
                    </a:lnR>
                    <a:lnT>
                      <a:noFill/>
                    </a:lnT>
                    <a:lnB>
                      <a:noFill/>
                    </a:lnB>
                  </a:tcPr>
                </a:tc>
                <a:tc>
                  <a:txBody>
                    <a:bodyPr/>
                    <a:lstStyle/>
                    <a:p>
                      <a:pPr algn="l" fontAlgn="b"/>
                      <a:endParaRPr lang="en-US" sz="900" b="0" i="0" u="none" strike="noStrike">
                        <a:effectLst/>
                        <a:latin typeface="Arial" charset="0"/>
                      </a:endParaRPr>
                    </a:p>
                  </a:txBody>
                  <a:tcPr marL="3295" marR="3295" marT="329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sk-SK" sz="900" b="0" i="0" u="none" strike="noStrike">
                          <a:effectLst/>
                          <a:latin typeface="Arial" charset="0"/>
                        </a:rPr>
                        <a:t> </a:t>
                      </a:r>
                    </a:p>
                  </a:txBody>
                  <a:tcPr marL="3295" marR="3295" marT="32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effectLst/>
                        <a:latin typeface="Arial" charset="0"/>
                      </a:endParaRPr>
                    </a:p>
                  </a:txBody>
                  <a:tcPr marL="3295" marR="3295" marT="329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effectLst/>
                        <a:latin typeface="Arial" charset="0"/>
                      </a:endParaRPr>
                    </a:p>
                  </a:txBody>
                  <a:tcPr marL="3295" marR="3295" marT="329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effectLst/>
                        <a:latin typeface="Arial" charset="0"/>
                      </a:endParaRPr>
                    </a:p>
                  </a:txBody>
                  <a:tcPr marL="3295" marR="3295" marT="3295" marB="0" anchor="b">
                    <a:lnL>
                      <a:noFill/>
                    </a:lnL>
                    <a:lnR>
                      <a:noFill/>
                    </a:lnR>
                    <a:lnT>
                      <a:noFill/>
                    </a:lnT>
                    <a:lnB>
                      <a:noFill/>
                    </a:lnB>
                  </a:tcPr>
                </a:tc>
                <a:tc>
                  <a:txBody>
                    <a:bodyPr/>
                    <a:lstStyle/>
                    <a:p>
                      <a:pPr algn="l" fontAlgn="b"/>
                      <a:r>
                        <a:rPr lang="sk-SK" sz="900" b="0" i="0" u="none" strike="noStrike">
                          <a:effectLst/>
                          <a:latin typeface="Arial" charset="0"/>
                        </a:rPr>
                        <a:t> </a:t>
                      </a:r>
                    </a:p>
                  </a:txBody>
                  <a:tcPr marL="3295" marR="3295" marT="3295" marB="0" anchor="b">
                    <a:lnL>
                      <a:noFill/>
                    </a:lnL>
                    <a:lnR w="190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23"/>
                  </a:ext>
                </a:extLst>
              </a:tr>
              <a:tr h="140455">
                <a:tc>
                  <a:txBody>
                    <a:bodyPr/>
                    <a:lstStyle/>
                    <a:p>
                      <a:pPr algn="r" fontAlgn="b"/>
                      <a:r>
                        <a:rPr lang="bg-BG" sz="900" b="0" i="0" u="none" strike="noStrike" dirty="0">
                          <a:effectLst/>
                          <a:latin typeface="Arial" charset="0"/>
                        </a:rPr>
                        <a:t>•</a:t>
                      </a:r>
                    </a:p>
                  </a:txBody>
                  <a:tcPr marL="3295" marR="3295" marT="3295"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0" i="0" u="none" strike="noStrike" dirty="0">
                          <a:effectLst/>
                          <a:latin typeface="Arial" charset="0"/>
                        </a:rPr>
                        <a:t>Specifically and exclusively appropriated </a:t>
                      </a:r>
                      <a:r>
                        <a:rPr lang="en-US" sz="900" b="0" i="0" u="none" strike="noStrike" baseline="30000" dirty="0">
                          <a:effectLst/>
                          <a:latin typeface="Arial" charset="0"/>
                        </a:rPr>
                        <a:t>3</a:t>
                      </a:r>
                      <a:endParaRPr lang="en-US" sz="900" b="0" i="0" u="none" strike="noStrike" dirty="0">
                        <a:effectLst/>
                        <a:latin typeface="Arial" charset="0"/>
                      </a:endParaRPr>
                    </a:p>
                  </a:txBody>
                  <a:tcPr marL="3295" marR="3295" marT="3295"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sk-SK" sz="900" b="0" i="0" u="none" strike="noStrike">
                          <a:effectLst/>
                          <a:latin typeface="Arial" charset="0"/>
                        </a:rPr>
                        <a:t> </a:t>
                      </a:r>
                    </a:p>
                  </a:txBody>
                  <a:tcPr marL="3295" marR="3295" marT="3295"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Arial" charset="0"/>
                      </a:endParaRPr>
                    </a:p>
                  </a:txBody>
                  <a:tcPr marL="3295" marR="3295" marT="329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Arial" charset="0"/>
                      </a:endParaRPr>
                    </a:p>
                  </a:txBody>
                  <a:tcPr marL="3295" marR="3295" marT="3295"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sk-SK" sz="900" b="0" i="0" u="none" strike="noStrike">
                          <a:effectLst/>
                          <a:latin typeface="Arial" charset="0"/>
                        </a:rPr>
                        <a:t> </a:t>
                      </a:r>
                    </a:p>
                  </a:txBody>
                  <a:tcPr marL="3295" marR="3295" marT="32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Arial" charset="0"/>
                      </a:endParaRPr>
                    </a:p>
                  </a:txBody>
                  <a:tcPr marL="3295" marR="3295" marT="3295"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Arial" charset="0"/>
                      </a:endParaRPr>
                    </a:p>
                  </a:txBody>
                  <a:tcPr marL="3295" marR="3295" marT="3295" marB="0" anchor="b">
                    <a:lnL>
                      <a:noFill/>
                    </a:lnL>
                    <a:lnR>
                      <a:noFill/>
                    </a:lnR>
                    <a:lnT>
                      <a:noFill/>
                    </a:lnT>
                    <a:lnB>
                      <a:noFill/>
                    </a:lnB>
                  </a:tcPr>
                </a:tc>
                <a:tc>
                  <a:txBody>
                    <a:bodyPr/>
                    <a:lstStyle/>
                    <a:p>
                      <a:pPr algn="l" fontAlgn="b"/>
                      <a:endParaRPr lang="en-US" sz="900" b="0" i="0" u="none" strike="noStrike">
                        <a:effectLst/>
                        <a:latin typeface="Arial" charset="0"/>
                      </a:endParaRPr>
                    </a:p>
                  </a:txBody>
                  <a:tcPr marL="3295" marR="3295" marT="3295" marB="0" anchor="b">
                    <a:lnL>
                      <a:noFill/>
                    </a:lnL>
                    <a:lnR>
                      <a:noFill/>
                    </a:lnR>
                    <a:lnT>
                      <a:noFill/>
                    </a:lnT>
                    <a:lnB>
                      <a:noFill/>
                    </a:lnB>
                  </a:tcPr>
                </a:tc>
                <a:tc>
                  <a:txBody>
                    <a:bodyPr/>
                    <a:lstStyle/>
                    <a:p>
                      <a:pPr algn="l" fontAlgn="b"/>
                      <a:r>
                        <a:rPr lang="sk-SK" sz="900" b="0" i="0" u="none" strike="noStrike">
                          <a:effectLst/>
                          <a:latin typeface="Arial" charset="0"/>
                        </a:rPr>
                        <a:t> </a:t>
                      </a:r>
                    </a:p>
                  </a:txBody>
                  <a:tcPr marL="3295" marR="3295" marT="3295" marB="0" anchor="b">
                    <a:lnL>
                      <a:noFill/>
                    </a:lnL>
                    <a:lnR w="190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24"/>
                  </a:ext>
                </a:extLst>
              </a:tr>
              <a:tr h="140455">
                <a:tc>
                  <a:txBody>
                    <a:bodyPr/>
                    <a:lstStyle/>
                    <a:p>
                      <a:pPr algn="r" fontAlgn="b"/>
                      <a:r>
                        <a:rPr lang="sk-SK" sz="900" b="0" i="0" u="none" strike="noStrike" dirty="0">
                          <a:effectLst/>
                          <a:latin typeface="Arial" charset="0"/>
                        </a:rPr>
                        <a:t> </a:t>
                      </a:r>
                    </a:p>
                  </a:txBody>
                  <a:tcPr marL="3295" marR="3295" marT="3295"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900" b="0" i="0" u="none" strike="noStrike">
                          <a:effectLst/>
                          <a:latin typeface="Arial" charset="0"/>
                        </a:rPr>
                        <a:t>Compensation of Employees</a:t>
                      </a:r>
                    </a:p>
                  </a:txBody>
                  <a:tcPr marL="3295" marR="3295" marT="329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sk-SK" sz="900" b="0" i="0" u="none" strike="noStrike">
                          <a:effectLst/>
                          <a:latin typeface="Arial" charset="0"/>
                        </a:rPr>
                        <a:t> </a:t>
                      </a:r>
                    </a:p>
                  </a:txBody>
                  <a:tcPr marL="3295" marR="3295" marT="329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sk-SK" sz="900" b="0" i="0" u="none" strike="noStrike">
                          <a:effectLst/>
                          <a:latin typeface="Arial" charset="0"/>
                        </a:rPr>
                        <a:t> </a:t>
                      </a:r>
                    </a:p>
                  </a:txBody>
                  <a:tcPr marL="3295" marR="3295" marT="329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t"/>
                      <a:r>
                        <a:rPr lang="mr-IN" sz="900" b="1" i="0" u="none" strike="noStrike">
                          <a:effectLst/>
                          <a:latin typeface="Arial" charset="0"/>
                        </a:rPr>
                        <a:t> 3 468 985  </a:t>
                      </a:r>
                    </a:p>
                  </a:txBody>
                  <a:tcPr marL="3295" marR="3295" marT="329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t"/>
                      <a:r>
                        <a:rPr lang="pl-PL" sz="900" b="1" i="0" u="none" strike="noStrike">
                          <a:effectLst/>
                          <a:latin typeface="Arial" charset="0"/>
                        </a:rPr>
                        <a:t> 3 478 066  </a:t>
                      </a:r>
                    </a:p>
                  </a:txBody>
                  <a:tcPr marL="3295" marR="3295" marT="32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pl-PL" sz="900" b="1" i="0" u="none" strike="noStrike">
                          <a:effectLst/>
                          <a:latin typeface="Arial" charset="0"/>
                        </a:rPr>
                        <a:t> 3 502 938  </a:t>
                      </a:r>
                    </a:p>
                  </a:txBody>
                  <a:tcPr marL="3295" marR="3295" marT="329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effectLst/>
                        <a:latin typeface="Arial" charset="0"/>
                      </a:endParaRPr>
                    </a:p>
                  </a:txBody>
                  <a:tcPr marL="3295" marR="3295" marT="329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effectLst/>
                        <a:latin typeface="Arial" charset="0"/>
                      </a:endParaRPr>
                    </a:p>
                  </a:txBody>
                  <a:tcPr marL="3295" marR="3295" marT="3295" marB="0" anchor="b">
                    <a:lnL>
                      <a:noFill/>
                    </a:lnL>
                    <a:lnR>
                      <a:noFill/>
                    </a:lnR>
                    <a:lnT>
                      <a:noFill/>
                    </a:lnT>
                    <a:lnB>
                      <a:noFill/>
                    </a:lnB>
                  </a:tcPr>
                </a:tc>
                <a:tc>
                  <a:txBody>
                    <a:bodyPr/>
                    <a:lstStyle/>
                    <a:p>
                      <a:pPr algn="l" fontAlgn="b"/>
                      <a:r>
                        <a:rPr lang="sk-SK" sz="900" b="0" i="0" u="none" strike="noStrike">
                          <a:effectLst/>
                          <a:latin typeface="Arial" charset="0"/>
                        </a:rPr>
                        <a:t> </a:t>
                      </a:r>
                    </a:p>
                  </a:txBody>
                  <a:tcPr marL="3295" marR="3295" marT="3295" marB="0" anchor="b">
                    <a:lnL>
                      <a:noFill/>
                    </a:lnL>
                    <a:lnR w="190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25"/>
                  </a:ext>
                </a:extLst>
              </a:tr>
              <a:tr h="140455">
                <a:tc>
                  <a:txBody>
                    <a:bodyPr/>
                    <a:lstStyle/>
                    <a:p>
                      <a:pPr algn="r" fontAlgn="b"/>
                      <a:r>
                        <a:rPr lang="sk-SK" sz="900" b="0" i="0" u="none" strike="noStrike" dirty="0">
                          <a:effectLst/>
                          <a:latin typeface="Arial" charset="0"/>
                        </a:rPr>
                        <a:t> </a:t>
                      </a:r>
                    </a:p>
                  </a:txBody>
                  <a:tcPr marL="3295" marR="3295" marT="3295"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900" b="0" i="1" u="none" strike="noStrike">
                          <a:effectLst/>
                          <a:latin typeface="Arial" charset="0"/>
                        </a:rPr>
                        <a:t>Of which:</a:t>
                      </a:r>
                    </a:p>
                  </a:txBody>
                  <a:tcPr marL="3295" marR="3295" marT="329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900" b="0" i="0" u="none" strike="noStrike">
                        <a:effectLst/>
                        <a:latin typeface="Arial" charset="0"/>
                      </a:endParaRPr>
                    </a:p>
                  </a:txBody>
                  <a:tcPr marL="3295" marR="3295" marT="329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effectLst/>
                        <a:latin typeface="Arial" charset="0"/>
                      </a:endParaRPr>
                    </a:p>
                  </a:txBody>
                  <a:tcPr marL="3295" marR="3295" marT="3295" marB="0" anchor="b">
                    <a:lnL>
                      <a:noFill/>
                    </a:lnL>
                    <a:lnR>
                      <a:noFill/>
                    </a:lnR>
                    <a:lnT>
                      <a:noFill/>
                    </a:lnT>
                    <a:lnB>
                      <a:noFill/>
                    </a:lnB>
                  </a:tcPr>
                </a:tc>
                <a:tc>
                  <a:txBody>
                    <a:bodyPr/>
                    <a:lstStyle/>
                    <a:p>
                      <a:pPr algn="l" fontAlgn="t"/>
                      <a:endParaRPr lang="en-US" sz="900" b="0" i="0" u="none" strike="noStrike">
                        <a:effectLst/>
                        <a:latin typeface="Arial" charset="0"/>
                      </a:endParaRPr>
                    </a:p>
                  </a:txBody>
                  <a:tcPr marL="3295" marR="3295" marT="3295"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sk-SK" sz="900" b="0" i="0" u="none" strike="noStrike">
                          <a:effectLst/>
                          <a:latin typeface="Arial" charset="0"/>
                        </a:rPr>
                        <a:t> </a:t>
                      </a:r>
                    </a:p>
                  </a:txBody>
                  <a:tcPr marL="3295" marR="3295" marT="32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sk-SK" sz="900" b="0" i="0" u="none" strike="noStrike">
                          <a:effectLst/>
                          <a:latin typeface="Arial" charset="0"/>
                        </a:rPr>
                        <a:t> </a:t>
                      </a:r>
                    </a:p>
                  </a:txBody>
                  <a:tcPr marL="3295" marR="3295" marT="329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900" b="0" i="0" u="none" strike="noStrike">
                        <a:effectLst/>
                        <a:latin typeface="Arial" charset="0"/>
                      </a:endParaRPr>
                    </a:p>
                  </a:txBody>
                  <a:tcPr marL="3295" marR="3295" marT="329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effectLst/>
                        <a:latin typeface="Arial" charset="0"/>
                      </a:endParaRPr>
                    </a:p>
                  </a:txBody>
                  <a:tcPr marL="3295" marR="3295" marT="3295" marB="0" anchor="b">
                    <a:lnL>
                      <a:noFill/>
                    </a:lnL>
                    <a:lnR>
                      <a:noFill/>
                    </a:lnR>
                    <a:lnT>
                      <a:noFill/>
                    </a:lnT>
                    <a:lnB>
                      <a:noFill/>
                    </a:lnB>
                  </a:tcPr>
                </a:tc>
                <a:tc>
                  <a:txBody>
                    <a:bodyPr/>
                    <a:lstStyle/>
                    <a:p>
                      <a:pPr algn="l" fontAlgn="b"/>
                      <a:r>
                        <a:rPr lang="sk-SK" sz="900" b="0" i="0" u="none" strike="noStrike">
                          <a:effectLst/>
                          <a:latin typeface="Arial" charset="0"/>
                        </a:rPr>
                        <a:t> </a:t>
                      </a:r>
                    </a:p>
                  </a:txBody>
                  <a:tcPr marL="3295" marR="3295" marT="3295" marB="0" anchor="b">
                    <a:lnL>
                      <a:noFill/>
                    </a:lnL>
                    <a:lnR w="190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26"/>
                  </a:ext>
                </a:extLst>
              </a:tr>
              <a:tr h="140455">
                <a:tc>
                  <a:txBody>
                    <a:bodyPr/>
                    <a:lstStyle/>
                    <a:p>
                      <a:pPr algn="r" fontAlgn="b"/>
                      <a:r>
                        <a:rPr lang="sk-SK" sz="900" b="0" i="0" u="none" strike="noStrike" dirty="0">
                          <a:effectLst/>
                          <a:latin typeface="Arial" charset="0"/>
                        </a:rPr>
                        <a:t> </a:t>
                      </a:r>
                    </a:p>
                  </a:txBody>
                  <a:tcPr marL="3295" marR="3295" marT="3295"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1" u="none" strike="noStrike">
                          <a:effectLst/>
                          <a:latin typeface="Arial" charset="0"/>
                        </a:rPr>
                        <a:t>Compensation of employees</a:t>
                      </a:r>
                    </a:p>
                  </a:txBody>
                  <a:tcPr marL="19773" marR="3295" marT="329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900" b="0" i="0" u="none" strike="noStrike">
                        <a:effectLst/>
                        <a:latin typeface="Arial" charset="0"/>
                      </a:endParaRPr>
                    </a:p>
                  </a:txBody>
                  <a:tcPr marL="3295" marR="3295" marT="329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effectLst/>
                        <a:latin typeface="Arial" charset="0"/>
                      </a:endParaRPr>
                    </a:p>
                  </a:txBody>
                  <a:tcPr marL="3295" marR="3295" marT="3295" marB="0" anchor="b">
                    <a:lnL>
                      <a:noFill/>
                    </a:lnL>
                    <a:lnR>
                      <a:noFill/>
                    </a:lnR>
                    <a:lnT>
                      <a:noFill/>
                    </a:lnT>
                    <a:lnB>
                      <a:noFill/>
                    </a:lnB>
                  </a:tcPr>
                </a:tc>
                <a:tc>
                  <a:txBody>
                    <a:bodyPr/>
                    <a:lstStyle/>
                    <a:p>
                      <a:pPr algn="r" fontAlgn="b"/>
                      <a:r>
                        <a:rPr lang="mr-IN" sz="900" b="0" i="0" u="none" strike="noStrike">
                          <a:effectLst/>
                          <a:latin typeface="Arial" charset="0"/>
                        </a:rPr>
                        <a:t> 3 468 985  </a:t>
                      </a:r>
                    </a:p>
                  </a:txBody>
                  <a:tcPr marL="3295" marR="3295" marT="329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pl-PL" sz="900" b="0" i="0" u="none" strike="noStrike">
                          <a:effectLst/>
                          <a:latin typeface="Arial" charset="0"/>
                        </a:rPr>
                        <a:t> 3 478 066  </a:t>
                      </a:r>
                    </a:p>
                  </a:txBody>
                  <a:tcPr marL="3295" marR="3295" marT="32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pl-PL" sz="900" b="0" i="0" u="none" strike="noStrike">
                          <a:effectLst/>
                          <a:latin typeface="Arial" charset="0"/>
                        </a:rPr>
                        <a:t> 3 502 938  </a:t>
                      </a:r>
                    </a:p>
                  </a:txBody>
                  <a:tcPr marL="3295" marR="3295" marT="329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900" b="0" i="0" u="none" strike="noStrike">
                        <a:effectLst/>
                        <a:latin typeface="Arial" charset="0"/>
                      </a:endParaRPr>
                    </a:p>
                  </a:txBody>
                  <a:tcPr marL="3295" marR="3295" marT="329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effectLst/>
                        <a:latin typeface="Arial" charset="0"/>
                      </a:endParaRPr>
                    </a:p>
                  </a:txBody>
                  <a:tcPr marL="3295" marR="3295" marT="3295" marB="0" anchor="b">
                    <a:lnL>
                      <a:noFill/>
                    </a:lnL>
                    <a:lnR>
                      <a:noFill/>
                    </a:lnR>
                    <a:lnT>
                      <a:noFill/>
                    </a:lnT>
                    <a:lnB>
                      <a:noFill/>
                    </a:lnB>
                  </a:tcPr>
                </a:tc>
                <a:tc>
                  <a:txBody>
                    <a:bodyPr/>
                    <a:lstStyle/>
                    <a:p>
                      <a:pPr algn="l" fontAlgn="b"/>
                      <a:r>
                        <a:rPr lang="sk-SK" sz="900" b="0" i="0" u="none" strike="noStrike">
                          <a:effectLst/>
                          <a:latin typeface="Arial" charset="0"/>
                        </a:rPr>
                        <a:t> </a:t>
                      </a:r>
                    </a:p>
                  </a:txBody>
                  <a:tcPr marL="3295" marR="3295" marT="3295" marB="0" anchor="b">
                    <a:lnL>
                      <a:noFill/>
                    </a:lnL>
                    <a:lnR w="190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27"/>
                  </a:ext>
                </a:extLst>
              </a:tr>
              <a:tr h="140455">
                <a:tc>
                  <a:txBody>
                    <a:bodyPr/>
                    <a:lstStyle/>
                    <a:p>
                      <a:pPr algn="r" fontAlgn="b"/>
                      <a:r>
                        <a:rPr lang="sk-SK" sz="900" b="0" i="0" u="none" strike="noStrike" dirty="0">
                          <a:effectLst/>
                          <a:latin typeface="Arial" charset="0"/>
                        </a:rPr>
                        <a:t> </a:t>
                      </a:r>
                    </a:p>
                  </a:txBody>
                  <a:tcPr marL="3295" marR="3295" marT="3295"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sk-SK" sz="900" b="0" i="0" u="none" strike="noStrike">
                          <a:effectLst/>
                          <a:latin typeface="Arial" charset="0"/>
                        </a:rPr>
                        <a:t> </a:t>
                      </a:r>
                    </a:p>
                  </a:txBody>
                  <a:tcPr marL="19773" marR="3295" marT="329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900" b="0" i="0" u="none" strike="noStrike">
                        <a:effectLst/>
                        <a:latin typeface="Arial" charset="0"/>
                      </a:endParaRPr>
                    </a:p>
                  </a:txBody>
                  <a:tcPr marL="3295" marR="3295" marT="329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effectLst/>
                        <a:latin typeface="Arial" charset="0"/>
                      </a:endParaRPr>
                    </a:p>
                  </a:txBody>
                  <a:tcPr marL="3295" marR="3295" marT="3295" marB="0" anchor="b">
                    <a:lnL>
                      <a:noFill/>
                    </a:lnL>
                    <a:lnR>
                      <a:noFill/>
                    </a:lnR>
                    <a:lnT>
                      <a:noFill/>
                    </a:lnT>
                    <a:lnB>
                      <a:noFill/>
                    </a:lnB>
                  </a:tcPr>
                </a:tc>
                <a:tc>
                  <a:txBody>
                    <a:bodyPr/>
                    <a:lstStyle/>
                    <a:p>
                      <a:pPr algn="l" fontAlgn="b"/>
                      <a:endParaRPr lang="en-US" sz="900" b="0" i="0" u="none" strike="noStrike">
                        <a:effectLst/>
                        <a:latin typeface="Arial" charset="0"/>
                      </a:endParaRPr>
                    </a:p>
                  </a:txBody>
                  <a:tcPr marL="3295" marR="3295" marT="329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sk-SK" sz="900" b="0" i="0" u="none" strike="noStrike">
                          <a:effectLst/>
                          <a:latin typeface="Arial" charset="0"/>
                        </a:rPr>
                        <a:t> </a:t>
                      </a:r>
                    </a:p>
                  </a:txBody>
                  <a:tcPr marL="3295" marR="3295" marT="32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sk-SK" sz="900" b="0" i="0" u="none" strike="noStrike">
                          <a:effectLst/>
                          <a:latin typeface="Arial" charset="0"/>
                        </a:rPr>
                        <a:t> </a:t>
                      </a:r>
                    </a:p>
                  </a:txBody>
                  <a:tcPr marL="3295" marR="3295" marT="329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900" b="0" i="0" u="none" strike="noStrike">
                        <a:effectLst/>
                        <a:latin typeface="Arial" charset="0"/>
                      </a:endParaRPr>
                    </a:p>
                  </a:txBody>
                  <a:tcPr marL="3295" marR="3295" marT="329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effectLst/>
                        <a:latin typeface="Arial" charset="0"/>
                      </a:endParaRPr>
                    </a:p>
                  </a:txBody>
                  <a:tcPr marL="3295" marR="3295" marT="3295" marB="0" anchor="b">
                    <a:lnL>
                      <a:noFill/>
                    </a:lnL>
                    <a:lnR>
                      <a:noFill/>
                    </a:lnR>
                    <a:lnT>
                      <a:noFill/>
                    </a:lnT>
                    <a:lnB>
                      <a:noFill/>
                    </a:lnB>
                  </a:tcPr>
                </a:tc>
                <a:tc>
                  <a:txBody>
                    <a:bodyPr/>
                    <a:lstStyle/>
                    <a:p>
                      <a:pPr algn="l" fontAlgn="b"/>
                      <a:r>
                        <a:rPr lang="sk-SK" sz="900" b="0" i="0" u="none" strike="noStrike">
                          <a:effectLst/>
                          <a:latin typeface="Arial" charset="0"/>
                        </a:rPr>
                        <a:t> </a:t>
                      </a:r>
                    </a:p>
                  </a:txBody>
                  <a:tcPr marL="3295" marR="3295" marT="3295" marB="0" anchor="b">
                    <a:lnL>
                      <a:noFill/>
                    </a:lnL>
                    <a:lnR w="190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28"/>
                  </a:ext>
                </a:extLst>
              </a:tr>
              <a:tr h="140455">
                <a:tc>
                  <a:txBody>
                    <a:bodyPr/>
                    <a:lstStyle/>
                    <a:p>
                      <a:pPr algn="r" fontAlgn="b"/>
                      <a:r>
                        <a:rPr lang="sk-SK" sz="900" b="0" i="0" u="none" strike="noStrike" dirty="0">
                          <a:effectLst/>
                          <a:latin typeface="Arial" charset="0"/>
                        </a:rPr>
                        <a:t> </a:t>
                      </a:r>
                    </a:p>
                  </a:txBody>
                  <a:tcPr marL="3295" marR="3295" marT="3295"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effectLst/>
                          <a:latin typeface="Arial" charset="0"/>
                        </a:rPr>
                        <a:t>Goods and services (Information Systems Modernisation (Who Am I Online)</a:t>
                      </a:r>
                    </a:p>
                  </a:txBody>
                  <a:tcPr marL="3295" marR="3295" marT="329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900" b="0" i="0" u="none" strike="noStrike">
                        <a:effectLst/>
                        <a:latin typeface="Arial" charset="0"/>
                      </a:endParaRPr>
                    </a:p>
                  </a:txBody>
                  <a:tcPr marL="3295" marR="3295" marT="329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effectLst/>
                        <a:latin typeface="Arial" charset="0"/>
                      </a:endParaRPr>
                    </a:p>
                  </a:txBody>
                  <a:tcPr marL="3295" marR="3295" marT="3295" marB="0" anchor="b">
                    <a:lnL>
                      <a:noFill/>
                    </a:lnL>
                    <a:lnR>
                      <a:noFill/>
                    </a:lnR>
                    <a:lnT>
                      <a:noFill/>
                    </a:lnT>
                    <a:lnB>
                      <a:noFill/>
                    </a:lnB>
                  </a:tcPr>
                </a:tc>
                <a:tc>
                  <a:txBody>
                    <a:bodyPr/>
                    <a:lstStyle/>
                    <a:p>
                      <a:pPr algn="r" fontAlgn="b"/>
                      <a:r>
                        <a:rPr lang="mr-IN" sz="900" b="1" i="0" u="none" strike="noStrike">
                          <a:effectLst/>
                          <a:latin typeface="Arial" charset="0"/>
                        </a:rPr>
                        <a:t> 644 673  </a:t>
                      </a:r>
                    </a:p>
                  </a:txBody>
                  <a:tcPr marL="3295" marR="3295" marT="329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is-IS" sz="900" b="1" i="0" u="none" strike="noStrike">
                          <a:effectLst/>
                          <a:latin typeface="Arial" charset="0"/>
                        </a:rPr>
                        <a:t> 669 171  </a:t>
                      </a:r>
                    </a:p>
                  </a:txBody>
                  <a:tcPr marL="3295" marR="3295" marT="32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mr-IN" sz="900" b="1" i="0" u="none" strike="noStrike">
                          <a:effectLst/>
                          <a:latin typeface="Arial" charset="0"/>
                        </a:rPr>
                        <a:t> 698 661  </a:t>
                      </a:r>
                    </a:p>
                  </a:txBody>
                  <a:tcPr marL="3295" marR="3295" marT="329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900" b="0" i="0" u="none" strike="noStrike">
                        <a:effectLst/>
                        <a:latin typeface="Arial" charset="0"/>
                      </a:endParaRPr>
                    </a:p>
                  </a:txBody>
                  <a:tcPr marL="3295" marR="3295" marT="329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effectLst/>
                        <a:latin typeface="Arial" charset="0"/>
                      </a:endParaRPr>
                    </a:p>
                  </a:txBody>
                  <a:tcPr marL="3295" marR="3295" marT="3295" marB="0" anchor="b">
                    <a:lnL>
                      <a:noFill/>
                    </a:lnL>
                    <a:lnR>
                      <a:noFill/>
                    </a:lnR>
                    <a:lnT>
                      <a:noFill/>
                    </a:lnT>
                    <a:lnB>
                      <a:noFill/>
                    </a:lnB>
                  </a:tcPr>
                </a:tc>
                <a:tc>
                  <a:txBody>
                    <a:bodyPr/>
                    <a:lstStyle/>
                    <a:p>
                      <a:pPr algn="l" fontAlgn="b"/>
                      <a:r>
                        <a:rPr lang="sk-SK" sz="900" b="0" i="0" u="none" strike="noStrike">
                          <a:effectLst/>
                          <a:latin typeface="Arial" charset="0"/>
                        </a:rPr>
                        <a:t> </a:t>
                      </a:r>
                    </a:p>
                  </a:txBody>
                  <a:tcPr marL="3295" marR="3295" marT="3295" marB="0" anchor="b">
                    <a:lnL>
                      <a:noFill/>
                    </a:lnL>
                    <a:lnR w="190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29"/>
                  </a:ext>
                </a:extLst>
              </a:tr>
              <a:tr h="140455">
                <a:tc>
                  <a:txBody>
                    <a:bodyPr/>
                    <a:lstStyle/>
                    <a:p>
                      <a:pPr algn="r" fontAlgn="b"/>
                      <a:r>
                        <a:rPr lang="sk-SK" sz="900" b="0" i="0" u="none" strike="noStrike" dirty="0">
                          <a:effectLst/>
                          <a:latin typeface="Arial" charset="0"/>
                        </a:rPr>
                        <a:t> </a:t>
                      </a:r>
                    </a:p>
                  </a:txBody>
                  <a:tcPr marL="3295" marR="3295" marT="3295"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1" u="none" strike="noStrike">
                          <a:effectLst/>
                          <a:latin typeface="Arial" charset="0"/>
                        </a:rPr>
                        <a:t>Of which:</a:t>
                      </a:r>
                    </a:p>
                  </a:txBody>
                  <a:tcPr marL="3295" marR="3295" marT="329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900" b="0" i="0" u="none" strike="noStrike">
                        <a:effectLst/>
                        <a:latin typeface="Arial" charset="0"/>
                      </a:endParaRPr>
                    </a:p>
                  </a:txBody>
                  <a:tcPr marL="3295" marR="3295" marT="329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effectLst/>
                        <a:latin typeface="Arial" charset="0"/>
                      </a:endParaRPr>
                    </a:p>
                  </a:txBody>
                  <a:tcPr marL="3295" marR="3295" marT="3295" marB="0" anchor="b">
                    <a:lnL>
                      <a:noFill/>
                    </a:lnL>
                    <a:lnR>
                      <a:noFill/>
                    </a:lnR>
                    <a:lnT>
                      <a:noFill/>
                    </a:lnT>
                    <a:lnB>
                      <a:noFill/>
                    </a:lnB>
                  </a:tcPr>
                </a:tc>
                <a:tc>
                  <a:txBody>
                    <a:bodyPr/>
                    <a:lstStyle/>
                    <a:p>
                      <a:pPr algn="l" fontAlgn="b"/>
                      <a:endParaRPr lang="en-US" sz="900" b="0" i="0" u="none" strike="noStrike">
                        <a:effectLst/>
                        <a:latin typeface="Arial" charset="0"/>
                      </a:endParaRPr>
                    </a:p>
                  </a:txBody>
                  <a:tcPr marL="3295" marR="3295" marT="329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sk-SK" sz="900" b="0" i="0" u="none" strike="noStrike">
                          <a:effectLst/>
                          <a:latin typeface="Arial" charset="0"/>
                        </a:rPr>
                        <a:t> </a:t>
                      </a:r>
                    </a:p>
                  </a:txBody>
                  <a:tcPr marL="3295" marR="3295" marT="32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sk-SK" sz="900" b="0" i="0" u="none" strike="noStrike">
                          <a:effectLst/>
                          <a:latin typeface="Arial" charset="0"/>
                        </a:rPr>
                        <a:t> </a:t>
                      </a:r>
                    </a:p>
                  </a:txBody>
                  <a:tcPr marL="3295" marR="3295" marT="329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900" b="0" i="0" u="none" strike="noStrike">
                        <a:effectLst/>
                        <a:latin typeface="Arial" charset="0"/>
                      </a:endParaRPr>
                    </a:p>
                  </a:txBody>
                  <a:tcPr marL="3295" marR="3295" marT="329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effectLst/>
                        <a:latin typeface="Arial" charset="0"/>
                      </a:endParaRPr>
                    </a:p>
                  </a:txBody>
                  <a:tcPr marL="3295" marR="3295" marT="3295" marB="0" anchor="b">
                    <a:lnL>
                      <a:noFill/>
                    </a:lnL>
                    <a:lnR>
                      <a:noFill/>
                    </a:lnR>
                    <a:lnT>
                      <a:noFill/>
                    </a:lnT>
                    <a:lnB>
                      <a:noFill/>
                    </a:lnB>
                  </a:tcPr>
                </a:tc>
                <a:tc>
                  <a:txBody>
                    <a:bodyPr/>
                    <a:lstStyle/>
                    <a:p>
                      <a:pPr algn="l" fontAlgn="b"/>
                      <a:r>
                        <a:rPr lang="sk-SK" sz="900" b="0" i="0" u="none" strike="noStrike">
                          <a:effectLst/>
                          <a:latin typeface="Arial" charset="0"/>
                        </a:rPr>
                        <a:t> </a:t>
                      </a:r>
                    </a:p>
                  </a:txBody>
                  <a:tcPr marL="3295" marR="3295" marT="3295" marB="0" anchor="b">
                    <a:lnL>
                      <a:noFill/>
                    </a:lnL>
                    <a:lnR w="190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30"/>
                  </a:ext>
                </a:extLst>
              </a:tr>
              <a:tr h="140455">
                <a:tc>
                  <a:txBody>
                    <a:bodyPr/>
                    <a:lstStyle/>
                    <a:p>
                      <a:pPr algn="r" fontAlgn="b"/>
                      <a:r>
                        <a:rPr lang="sk-SK" sz="900" b="0" i="0" u="none" strike="noStrike" dirty="0">
                          <a:effectLst/>
                          <a:latin typeface="Arial" charset="0"/>
                        </a:rPr>
                        <a:t> </a:t>
                      </a:r>
                    </a:p>
                  </a:txBody>
                  <a:tcPr marL="3295" marR="3295" marT="3295"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1" u="none" strike="noStrike">
                          <a:effectLst/>
                          <a:latin typeface="Arial" charset="0"/>
                        </a:rPr>
                        <a:t>Goods and services</a:t>
                      </a:r>
                    </a:p>
                  </a:txBody>
                  <a:tcPr marL="19773" marR="3295" marT="329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sk-SK" sz="900" b="0" i="0" u="none" strike="noStrike">
                          <a:effectLst/>
                          <a:latin typeface="Arial" charset="0"/>
                        </a:rPr>
                        <a:t> </a:t>
                      </a:r>
                    </a:p>
                  </a:txBody>
                  <a:tcPr marL="3295" marR="3295" marT="3295"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sk-SK" sz="900" b="0" i="0" u="none" strike="noStrike">
                          <a:effectLst/>
                          <a:latin typeface="Arial" charset="0"/>
                        </a:rPr>
                        <a:t> </a:t>
                      </a:r>
                    </a:p>
                  </a:txBody>
                  <a:tcPr marL="3295" marR="3295" marT="329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mr-IN" sz="900" b="0" i="0" u="none" strike="noStrike">
                          <a:effectLst/>
                          <a:latin typeface="Arial" charset="0"/>
                        </a:rPr>
                        <a:t> 644 673  </a:t>
                      </a:r>
                    </a:p>
                  </a:txBody>
                  <a:tcPr marL="3295" marR="3295" marT="3295"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is-IS" sz="900" b="0" i="0" u="none" strike="noStrike">
                          <a:effectLst/>
                          <a:latin typeface="Arial" charset="0"/>
                        </a:rPr>
                        <a:t> 669 171  </a:t>
                      </a:r>
                    </a:p>
                  </a:txBody>
                  <a:tcPr marL="3295" marR="3295" marT="32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mr-IN" sz="900" b="0" i="0" u="none" strike="noStrike">
                          <a:effectLst/>
                          <a:latin typeface="Arial" charset="0"/>
                        </a:rPr>
                        <a:t> 698 661  </a:t>
                      </a:r>
                    </a:p>
                  </a:txBody>
                  <a:tcPr marL="3295" marR="3295" marT="329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Arial" charset="0"/>
                      </a:endParaRPr>
                    </a:p>
                  </a:txBody>
                  <a:tcPr marL="3295" marR="3295" marT="329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effectLst/>
                        <a:latin typeface="Arial" charset="0"/>
                      </a:endParaRPr>
                    </a:p>
                  </a:txBody>
                  <a:tcPr marL="3295" marR="3295" marT="3295" marB="0" anchor="b">
                    <a:lnL>
                      <a:noFill/>
                    </a:lnL>
                    <a:lnR>
                      <a:noFill/>
                    </a:lnR>
                    <a:lnT>
                      <a:noFill/>
                    </a:lnT>
                    <a:lnB>
                      <a:noFill/>
                    </a:lnB>
                  </a:tcPr>
                </a:tc>
                <a:tc>
                  <a:txBody>
                    <a:bodyPr/>
                    <a:lstStyle/>
                    <a:p>
                      <a:pPr algn="l" fontAlgn="b"/>
                      <a:r>
                        <a:rPr lang="sk-SK" sz="900" b="0" i="0" u="none" strike="noStrike">
                          <a:effectLst/>
                          <a:latin typeface="Arial" charset="0"/>
                        </a:rPr>
                        <a:t> </a:t>
                      </a:r>
                    </a:p>
                  </a:txBody>
                  <a:tcPr marL="3295" marR="3295" marT="3295" marB="0" anchor="b">
                    <a:lnL>
                      <a:noFill/>
                    </a:lnL>
                    <a:lnR w="190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31"/>
                  </a:ext>
                </a:extLst>
              </a:tr>
              <a:tr h="140455">
                <a:tc>
                  <a:txBody>
                    <a:bodyPr/>
                    <a:lstStyle/>
                    <a:p>
                      <a:pPr algn="r" fontAlgn="b"/>
                      <a:r>
                        <a:rPr lang="sk-SK" sz="900" b="0" i="0" u="none" strike="noStrike" dirty="0">
                          <a:effectLst/>
                          <a:latin typeface="Arial" charset="0"/>
                        </a:rPr>
                        <a:t> </a:t>
                      </a:r>
                    </a:p>
                  </a:txBody>
                  <a:tcPr marL="3295" marR="3295" marT="3295"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sk-SK" sz="900" b="0" i="0" u="none" strike="noStrike" dirty="0">
                          <a:effectLst/>
                          <a:latin typeface="Arial" charset="0"/>
                        </a:rPr>
                        <a:t> </a:t>
                      </a:r>
                    </a:p>
                  </a:txBody>
                  <a:tcPr marL="3295" marR="3295" marT="329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sk-SK" sz="900" b="0" i="0" u="none" strike="noStrike">
                          <a:effectLst/>
                          <a:latin typeface="Arial" charset="0"/>
                        </a:rPr>
                        <a:t> </a:t>
                      </a:r>
                    </a:p>
                  </a:txBody>
                  <a:tcPr marL="3295" marR="3295" marT="329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effectLst/>
                        <a:latin typeface="Arial" charset="0"/>
                      </a:endParaRPr>
                    </a:p>
                  </a:txBody>
                  <a:tcPr marL="3295" marR="3295" marT="329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sk-SK" sz="900" b="0" i="0" u="none" strike="noStrike">
                          <a:effectLst/>
                          <a:latin typeface="Arial" charset="0"/>
                        </a:rPr>
                        <a:t> </a:t>
                      </a:r>
                    </a:p>
                  </a:txBody>
                  <a:tcPr marL="3295" marR="3295" marT="329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sk-SK" sz="900" b="0" i="0" u="none" strike="noStrike">
                          <a:effectLst/>
                          <a:latin typeface="Arial" charset="0"/>
                        </a:rPr>
                        <a:t> </a:t>
                      </a:r>
                    </a:p>
                  </a:txBody>
                  <a:tcPr marL="3295" marR="3295" marT="32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effectLst/>
                        <a:latin typeface="Arial" charset="0"/>
                      </a:endParaRPr>
                    </a:p>
                  </a:txBody>
                  <a:tcPr marL="3295" marR="3295" marT="329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effectLst/>
                        <a:latin typeface="Arial" charset="0"/>
                      </a:endParaRPr>
                    </a:p>
                  </a:txBody>
                  <a:tcPr marL="3295" marR="3295" marT="3295" marB="0" anchor="b">
                    <a:lnL>
                      <a:noFill/>
                    </a:lnL>
                    <a:lnR>
                      <a:noFill/>
                    </a:lnR>
                    <a:lnT>
                      <a:noFill/>
                    </a:lnT>
                    <a:lnB>
                      <a:noFill/>
                    </a:lnB>
                  </a:tcPr>
                </a:tc>
                <a:tc>
                  <a:txBody>
                    <a:bodyPr/>
                    <a:lstStyle/>
                    <a:p>
                      <a:pPr algn="l" fontAlgn="b"/>
                      <a:endParaRPr lang="en-US" sz="900" b="0" i="0" u="none" strike="noStrike">
                        <a:effectLst/>
                        <a:latin typeface="Arial" charset="0"/>
                      </a:endParaRPr>
                    </a:p>
                  </a:txBody>
                  <a:tcPr marL="3295" marR="3295" marT="3295" marB="0" anchor="b">
                    <a:lnL>
                      <a:noFill/>
                    </a:lnL>
                    <a:lnR>
                      <a:noFill/>
                    </a:lnR>
                    <a:lnT>
                      <a:noFill/>
                    </a:lnT>
                    <a:lnB>
                      <a:noFill/>
                    </a:lnB>
                  </a:tcPr>
                </a:tc>
                <a:tc>
                  <a:txBody>
                    <a:bodyPr/>
                    <a:lstStyle/>
                    <a:p>
                      <a:pPr algn="l" fontAlgn="b"/>
                      <a:r>
                        <a:rPr lang="sk-SK" sz="900" b="0" i="0" u="none" strike="noStrike">
                          <a:effectLst/>
                          <a:latin typeface="Arial" charset="0"/>
                        </a:rPr>
                        <a:t> </a:t>
                      </a:r>
                    </a:p>
                  </a:txBody>
                  <a:tcPr marL="3295" marR="3295" marT="3295" marB="0" anchor="b">
                    <a:lnL>
                      <a:noFill/>
                    </a:lnL>
                    <a:lnR w="190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32"/>
                  </a:ext>
                </a:extLst>
              </a:tr>
              <a:tr h="140455">
                <a:tc>
                  <a:txBody>
                    <a:bodyPr/>
                    <a:lstStyle/>
                    <a:p>
                      <a:pPr algn="r" fontAlgn="b"/>
                      <a:r>
                        <a:rPr lang="bg-BG" sz="900" b="0" i="0" u="none" strike="noStrike" dirty="0">
                          <a:effectLst/>
                          <a:latin typeface="Arial" charset="0"/>
                        </a:rPr>
                        <a:t>•</a:t>
                      </a:r>
                    </a:p>
                  </a:txBody>
                  <a:tcPr marL="3295" marR="3295" marT="3295"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1" i="0" u="none" strike="noStrike">
                          <a:effectLst/>
                          <a:latin typeface="Arial" charset="0"/>
                        </a:rPr>
                        <a:t>Compensation of employees ceiling </a:t>
                      </a:r>
                      <a:r>
                        <a:rPr lang="en-US" sz="900" b="1" i="0" u="none" strike="noStrike" baseline="30000">
                          <a:effectLst/>
                          <a:latin typeface="Arial" charset="0"/>
                        </a:rPr>
                        <a:t>4</a:t>
                      </a:r>
                      <a:endParaRPr lang="en-US" sz="900" b="1" i="0" u="none" strike="noStrike">
                        <a:effectLst/>
                        <a:latin typeface="Arial" charset="0"/>
                      </a:endParaRPr>
                    </a:p>
                  </a:txBody>
                  <a:tcPr marL="3295" marR="3295" marT="329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sk-SK" sz="900" b="1" i="0" u="none" strike="noStrike">
                          <a:effectLst/>
                          <a:latin typeface="Arial" charset="0"/>
                        </a:rPr>
                        <a:t> </a:t>
                      </a:r>
                    </a:p>
                  </a:txBody>
                  <a:tcPr marL="3295" marR="3295" marT="329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1" i="0" u="none" strike="noStrike">
                        <a:effectLst/>
                        <a:latin typeface="Arial" charset="0"/>
                      </a:endParaRPr>
                    </a:p>
                  </a:txBody>
                  <a:tcPr marL="3295" marR="3295" marT="3295" marB="0" anchor="b">
                    <a:lnL>
                      <a:noFill/>
                    </a:lnL>
                    <a:lnR>
                      <a:noFill/>
                    </a:lnR>
                    <a:lnT>
                      <a:noFill/>
                    </a:lnT>
                    <a:lnB>
                      <a:noFill/>
                    </a:lnB>
                  </a:tcPr>
                </a:tc>
                <a:tc>
                  <a:txBody>
                    <a:bodyPr/>
                    <a:lstStyle/>
                    <a:p>
                      <a:pPr algn="r" fontAlgn="b"/>
                      <a:r>
                        <a:rPr lang="mr-IN" sz="900" b="1" i="0" u="none" strike="noStrike">
                          <a:effectLst/>
                          <a:latin typeface="Arial" charset="0"/>
                        </a:rPr>
                        <a:t> 3 468 985  </a:t>
                      </a:r>
                    </a:p>
                  </a:txBody>
                  <a:tcPr marL="3295" marR="3295" marT="329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pl-PL" sz="900" b="1" i="0" u="none" strike="noStrike">
                          <a:effectLst/>
                          <a:latin typeface="Arial" charset="0"/>
                        </a:rPr>
                        <a:t> 3 478 066  </a:t>
                      </a:r>
                    </a:p>
                  </a:txBody>
                  <a:tcPr marL="3295" marR="3295" marT="32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pl-PL" sz="900" b="1" i="0" u="none" strike="noStrike">
                          <a:effectLst/>
                          <a:latin typeface="Arial" charset="0"/>
                        </a:rPr>
                        <a:t> 3 502 938  </a:t>
                      </a:r>
                    </a:p>
                  </a:txBody>
                  <a:tcPr marL="3295" marR="3295" marT="329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effectLst/>
                        <a:latin typeface="Arial" charset="0"/>
                      </a:endParaRPr>
                    </a:p>
                  </a:txBody>
                  <a:tcPr marL="3295" marR="3295" marT="3295" marB="0" anchor="b">
                    <a:lnL>
                      <a:noFill/>
                    </a:lnL>
                    <a:lnR>
                      <a:noFill/>
                    </a:lnR>
                    <a:lnT>
                      <a:noFill/>
                    </a:lnT>
                    <a:lnB>
                      <a:noFill/>
                    </a:lnB>
                  </a:tcPr>
                </a:tc>
                <a:tc>
                  <a:txBody>
                    <a:bodyPr/>
                    <a:lstStyle/>
                    <a:p>
                      <a:pPr algn="l" fontAlgn="b"/>
                      <a:endParaRPr lang="en-US" sz="900" b="0" i="0" u="none" strike="noStrike">
                        <a:effectLst/>
                        <a:latin typeface="Arial" charset="0"/>
                      </a:endParaRPr>
                    </a:p>
                  </a:txBody>
                  <a:tcPr marL="3295" marR="3295" marT="3295" marB="0" anchor="b">
                    <a:lnL>
                      <a:noFill/>
                    </a:lnL>
                    <a:lnR>
                      <a:noFill/>
                    </a:lnR>
                    <a:lnT>
                      <a:noFill/>
                    </a:lnT>
                    <a:lnB>
                      <a:noFill/>
                    </a:lnB>
                  </a:tcPr>
                </a:tc>
                <a:tc>
                  <a:txBody>
                    <a:bodyPr/>
                    <a:lstStyle/>
                    <a:p>
                      <a:pPr algn="l" fontAlgn="b"/>
                      <a:r>
                        <a:rPr lang="sk-SK" sz="900" b="0" i="0" u="none" strike="noStrike">
                          <a:effectLst/>
                          <a:latin typeface="Arial" charset="0"/>
                        </a:rPr>
                        <a:t> </a:t>
                      </a:r>
                    </a:p>
                  </a:txBody>
                  <a:tcPr marL="3295" marR="3295" marT="3295" marB="0" anchor="b">
                    <a:lnL>
                      <a:noFill/>
                    </a:lnL>
                    <a:lnR w="190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33"/>
                  </a:ext>
                </a:extLst>
              </a:tr>
              <a:tr h="140455">
                <a:tc>
                  <a:txBody>
                    <a:bodyPr/>
                    <a:lstStyle/>
                    <a:p>
                      <a:pPr algn="r" fontAlgn="b"/>
                      <a:r>
                        <a:rPr lang="sk-SK" sz="900" b="0" i="0" u="none" strike="noStrike" dirty="0">
                          <a:effectLst/>
                          <a:latin typeface="Arial" charset="0"/>
                        </a:rPr>
                        <a:t> </a:t>
                      </a:r>
                    </a:p>
                  </a:txBody>
                  <a:tcPr marL="3295" marR="3295" marT="3295" marB="0" anchor="b">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tc>
                  <a:txBody>
                    <a:bodyPr/>
                    <a:lstStyle/>
                    <a:p>
                      <a:pPr algn="l" fontAlgn="b"/>
                      <a:r>
                        <a:rPr lang="sk-SK" sz="900" b="0" i="0" u="none" strike="noStrike">
                          <a:effectLst/>
                          <a:latin typeface="Arial" charset="0"/>
                        </a:rPr>
                        <a:t> </a:t>
                      </a:r>
                    </a:p>
                  </a:txBody>
                  <a:tcPr marL="3295" marR="3295" marT="3295" marB="0" anchor="b">
                    <a:lnL>
                      <a:noFill/>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l" fontAlgn="b"/>
                      <a:r>
                        <a:rPr lang="sk-SK" sz="900" b="0" i="0" u="none" strike="noStrike">
                          <a:effectLst/>
                          <a:latin typeface="Arial" charset="0"/>
                        </a:rPr>
                        <a:t> </a:t>
                      </a:r>
                    </a:p>
                  </a:txBody>
                  <a:tcPr marL="3295" marR="3295" marT="3295" marB="0" anchor="b">
                    <a:lnL w="1270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tc>
                  <a:txBody>
                    <a:bodyPr/>
                    <a:lstStyle/>
                    <a:p>
                      <a:pPr algn="l" fontAlgn="b"/>
                      <a:r>
                        <a:rPr lang="sk-SK" sz="900" b="0" i="0" u="none" strike="noStrike">
                          <a:effectLst/>
                          <a:latin typeface="Arial" charset="0"/>
                        </a:rPr>
                        <a:t> </a:t>
                      </a:r>
                    </a:p>
                  </a:txBody>
                  <a:tcPr marL="3295" marR="3295" marT="3295"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r>
                        <a:rPr lang="sk-SK" sz="900" b="0" i="0" u="none" strike="noStrike">
                          <a:effectLst/>
                          <a:latin typeface="Arial" charset="0"/>
                        </a:rPr>
                        <a:t> </a:t>
                      </a:r>
                    </a:p>
                  </a:txBody>
                  <a:tcPr marL="3295" marR="3295" marT="3295" marB="0" anchor="b">
                    <a:lnL>
                      <a:noFill/>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l" fontAlgn="b"/>
                      <a:r>
                        <a:rPr lang="sk-SK" sz="900" b="0" i="0" u="none" strike="noStrike">
                          <a:effectLst/>
                          <a:latin typeface="Arial" charset="0"/>
                        </a:rPr>
                        <a:t> </a:t>
                      </a:r>
                    </a:p>
                  </a:txBody>
                  <a:tcPr marL="3295" marR="3295" marT="32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l" fontAlgn="b"/>
                      <a:r>
                        <a:rPr lang="sk-SK" sz="900" b="0" i="0" u="none" strike="noStrike">
                          <a:effectLst/>
                          <a:latin typeface="Arial" charset="0"/>
                        </a:rPr>
                        <a:t> </a:t>
                      </a:r>
                    </a:p>
                  </a:txBody>
                  <a:tcPr marL="3295" marR="3295" marT="3295" marB="0" anchor="b">
                    <a:lnL w="1270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tc>
                  <a:txBody>
                    <a:bodyPr/>
                    <a:lstStyle/>
                    <a:p>
                      <a:pPr algn="l" fontAlgn="b"/>
                      <a:r>
                        <a:rPr lang="sk-SK" sz="900" b="0" i="0" u="none" strike="noStrike">
                          <a:effectLst/>
                          <a:latin typeface="Arial" charset="0"/>
                        </a:rPr>
                        <a:t> </a:t>
                      </a:r>
                    </a:p>
                  </a:txBody>
                  <a:tcPr marL="3295" marR="3295" marT="3295"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r>
                        <a:rPr lang="sk-SK" sz="900" b="0" i="0" u="none" strike="noStrike">
                          <a:effectLst/>
                          <a:latin typeface="Arial" charset="0"/>
                        </a:rPr>
                        <a:t> </a:t>
                      </a:r>
                    </a:p>
                  </a:txBody>
                  <a:tcPr marL="3295" marR="3295" marT="3295"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r>
                        <a:rPr lang="sk-SK" sz="900" b="0" i="0" u="none" strike="noStrike">
                          <a:effectLst/>
                          <a:latin typeface="Arial" charset="0"/>
                        </a:rPr>
                        <a:t> </a:t>
                      </a:r>
                    </a:p>
                  </a:txBody>
                  <a:tcPr marL="3295" marR="3295" marT="3295" marB="0" anchor="b">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4"/>
                  </a:ext>
                </a:extLst>
              </a:tr>
              <a:tr h="140455">
                <a:tc>
                  <a:txBody>
                    <a:bodyPr/>
                    <a:lstStyle/>
                    <a:p>
                      <a:pPr algn="l" fontAlgn="b"/>
                      <a:endParaRPr lang="en-US" sz="900" b="0" i="0" u="none" strike="noStrike" dirty="0">
                        <a:effectLst/>
                        <a:latin typeface="Arial" charset="0"/>
                      </a:endParaRPr>
                    </a:p>
                  </a:txBody>
                  <a:tcPr marL="3295" marR="3295" marT="3295"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dirty="0">
                        <a:effectLst/>
                        <a:latin typeface="Arial" charset="0"/>
                      </a:endParaRPr>
                    </a:p>
                  </a:txBody>
                  <a:tcPr marL="3295" marR="3295" marT="3295"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effectLst/>
                        <a:latin typeface="Arial" charset="0"/>
                      </a:endParaRPr>
                    </a:p>
                  </a:txBody>
                  <a:tcPr marL="3295" marR="3295" marT="3295"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effectLst/>
                        <a:latin typeface="Arial" charset="0"/>
                      </a:endParaRPr>
                    </a:p>
                  </a:txBody>
                  <a:tcPr marL="3295" marR="3295" marT="3295"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effectLst/>
                        <a:latin typeface="Arial" charset="0"/>
                      </a:endParaRPr>
                    </a:p>
                  </a:txBody>
                  <a:tcPr marL="3295" marR="3295" marT="3295"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effectLst/>
                        <a:latin typeface="Arial" charset="0"/>
                      </a:endParaRPr>
                    </a:p>
                  </a:txBody>
                  <a:tcPr marL="3295" marR="3295" marT="3295"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effectLst/>
                        <a:latin typeface="Arial" charset="0"/>
                      </a:endParaRPr>
                    </a:p>
                  </a:txBody>
                  <a:tcPr marL="3295" marR="3295" marT="3295"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effectLst/>
                        <a:latin typeface="Arial" charset="0"/>
                      </a:endParaRPr>
                    </a:p>
                  </a:txBody>
                  <a:tcPr marL="3295" marR="3295" marT="3295"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effectLst/>
                        <a:latin typeface="Arial" charset="0"/>
                      </a:endParaRPr>
                    </a:p>
                  </a:txBody>
                  <a:tcPr marL="3295" marR="3295" marT="3295"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dirty="0">
                        <a:effectLst/>
                        <a:latin typeface="Arial" charset="0"/>
                      </a:endParaRPr>
                    </a:p>
                  </a:txBody>
                  <a:tcPr marL="3295" marR="3295" marT="3295" marB="0" anchor="b">
                    <a:lnL>
                      <a:noFill/>
                    </a:lnL>
                    <a:lnR>
                      <a:noFill/>
                    </a:lnR>
                    <a:lnT w="190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35"/>
                  </a:ext>
                </a:extLst>
              </a:tr>
            </a:tbl>
          </a:graphicData>
        </a:graphic>
      </p:graphicFrame>
      <p:sp>
        <p:nvSpPr>
          <p:cNvPr id="3" name="Slide Number Placeholder 2"/>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101</a:t>
            </a:fld>
            <a:endParaRPr lang="en-US" dirty="0"/>
          </a:p>
        </p:txBody>
      </p:sp>
    </p:spTree>
    <p:extLst>
      <p:ext uri="{BB962C8B-B14F-4D97-AF65-F5344CB8AC3E}">
        <p14:creationId xmlns:p14="http://schemas.microsoft.com/office/powerpoint/2010/main" val="302915489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58768" y="715124"/>
            <a:ext cx="8826463" cy="369332"/>
          </a:xfrm>
          <a:prstGeom prst="rect">
            <a:avLst/>
          </a:prstGeom>
          <a:noFill/>
        </p:spPr>
        <p:txBody>
          <a:bodyPr wrap="square" rtlCol="0">
            <a:spAutoFit/>
          </a:bodyPr>
          <a:lstStyle/>
          <a:p>
            <a:pPr algn="just"/>
            <a:endParaRPr lang="en-US" dirty="0">
              <a:latin typeface="Arial" panose="020B0604020202020204" pitchFamily="34" charset="0"/>
              <a:cs typeface="Arial" panose="020B0604020202020204" pitchFamily="34" charset="0"/>
            </a:endParaRPr>
          </a:p>
        </p:txBody>
      </p:sp>
      <p:sp>
        <p:nvSpPr>
          <p:cNvPr id="5" name="TextBox 4"/>
          <p:cNvSpPr txBox="1"/>
          <p:nvPr/>
        </p:nvSpPr>
        <p:spPr>
          <a:xfrm>
            <a:off x="158768" y="315009"/>
            <a:ext cx="8865235" cy="400110"/>
          </a:xfrm>
          <a:prstGeom prst="rect">
            <a:avLst/>
          </a:prstGeom>
          <a:solidFill>
            <a:srgbClr val="92D050"/>
          </a:solidFill>
        </p:spPr>
        <p:txBody>
          <a:bodyPr wrap="square" rtlCol="0">
            <a:spAutoFit/>
          </a:bodyPr>
          <a:lstStyle/>
          <a:p>
            <a:pPr algn="ctr">
              <a:spcBef>
                <a:spcPts val="600"/>
              </a:spcBef>
              <a:spcAft>
                <a:spcPts val="600"/>
              </a:spcAft>
            </a:pPr>
            <a:r>
              <a:rPr lang="en-US" sz="2000" b="1" dirty="0">
                <a:latin typeface="Arial" panose="020B0604020202020204" pitchFamily="34" charset="0"/>
                <a:cs typeface="Arial" panose="020B0604020202020204" pitchFamily="34" charset="0"/>
              </a:rPr>
              <a:t>SUMMARY</a:t>
            </a:r>
            <a:endParaRPr lang="en-ZA" sz="2000" b="1" dirty="0">
              <a:latin typeface="Arial" panose="020B0604020202020204" pitchFamily="34" charset="0"/>
              <a:cs typeface="Arial" panose="020B0604020202020204" pitchFamily="34" charset="0"/>
            </a:endParaRPr>
          </a:p>
        </p:txBody>
      </p:sp>
      <p:graphicFrame>
        <p:nvGraphicFramePr>
          <p:cNvPr id="2" name="Object 1"/>
          <p:cNvGraphicFramePr>
            <a:graphicFrameLocks noChangeAspect="1"/>
          </p:cNvGraphicFramePr>
          <p:nvPr>
            <p:extLst/>
          </p:nvPr>
        </p:nvGraphicFramePr>
        <p:xfrm>
          <a:off x="184015" y="842211"/>
          <a:ext cx="8801216" cy="4842710"/>
        </p:xfrm>
        <a:graphic>
          <a:graphicData uri="http://schemas.openxmlformats.org/presentationml/2006/ole">
            <mc:AlternateContent xmlns:mc="http://schemas.openxmlformats.org/markup-compatibility/2006">
              <mc:Choice xmlns:v="urn:schemas-microsoft-com:vml" Requires="v">
                <p:oleObj spid="_x0000_s10279" name="Worksheet" r:id="rId4" imgW="7113802" imgH="3799196" progId="Excel.Sheet.12">
                  <p:embed/>
                </p:oleObj>
              </mc:Choice>
              <mc:Fallback>
                <p:oleObj name="Worksheet" r:id="rId4" imgW="7113802" imgH="3799196" progId="Excel.Sheet.12">
                  <p:embed/>
                  <p:pic>
                    <p:nvPicPr>
                      <p:cNvPr id="0" name=""/>
                      <p:cNvPicPr/>
                      <p:nvPr/>
                    </p:nvPicPr>
                    <p:blipFill>
                      <a:blip r:embed="rId5"/>
                      <a:stretch>
                        <a:fillRect/>
                      </a:stretch>
                    </p:blipFill>
                    <p:spPr>
                      <a:xfrm>
                        <a:off x="184015" y="842211"/>
                        <a:ext cx="8801216" cy="4842710"/>
                      </a:xfrm>
                      <a:prstGeom prst="rect">
                        <a:avLst/>
                      </a:prstGeom>
                    </p:spPr>
                  </p:pic>
                </p:oleObj>
              </mc:Fallback>
            </mc:AlternateContent>
          </a:graphicData>
        </a:graphic>
      </p:graphicFrame>
      <p:sp>
        <p:nvSpPr>
          <p:cNvPr id="6" name="Slide Number Placeholder 5"/>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102</a:t>
            </a:fld>
            <a:endParaRPr lang="en-US" dirty="0"/>
          </a:p>
        </p:txBody>
      </p:sp>
    </p:spTree>
    <p:extLst>
      <p:ext uri="{BB962C8B-B14F-4D97-AF65-F5344CB8AC3E}">
        <p14:creationId xmlns:p14="http://schemas.microsoft.com/office/powerpoint/2010/main" val="2749564259"/>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58768" y="715124"/>
            <a:ext cx="8826463" cy="369332"/>
          </a:xfrm>
          <a:prstGeom prst="rect">
            <a:avLst/>
          </a:prstGeom>
          <a:noFill/>
        </p:spPr>
        <p:txBody>
          <a:bodyPr wrap="square" rtlCol="0">
            <a:spAutoFit/>
          </a:bodyPr>
          <a:lstStyle/>
          <a:p>
            <a:pPr algn="just"/>
            <a:endParaRPr lang="en-US" dirty="0">
              <a:latin typeface="Arial" panose="020B0604020202020204" pitchFamily="34" charset="0"/>
              <a:cs typeface="Arial" panose="020B0604020202020204" pitchFamily="34" charset="0"/>
            </a:endParaRPr>
          </a:p>
        </p:txBody>
      </p:sp>
      <p:sp>
        <p:nvSpPr>
          <p:cNvPr id="5" name="TextBox 4"/>
          <p:cNvSpPr txBox="1"/>
          <p:nvPr/>
        </p:nvSpPr>
        <p:spPr>
          <a:xfrm>
            <a:off x="158768" y="139500"/>
            <a:ext cx="8865235" cy="400110"/>
          </a:xfrm>
          <a:prstGeom prst="rect">
            <a:avLst/>
          </a:prstGeom>
          <a:solidFill>
            <a:srgbClr val="92D050"/>
          </a:solidFill>
        </p:spPr>
        <p:txBody>
          <a:bodyPr wrap="square" rtlCol="0">
            <a:spAutoFit/>
          </a:bodyPr>
          <a:lstStyle/>
          <a:p>
            <a:pPr algn="ctr">
              <a:spcBef>
                <a:spcPts val="600"/>
              </a:spcBef>
              <a:spcAft>
                <a:spcPts val="600"/>
              </a:spcAft>
            </a:pPr>
            <a:r>
              <a:rPr lang="en-US" sz="2000" b="1" dirty="0">
                <a:latin typeface="Arial" panose="020B0604020202020204" pitchFamily="34" charset="0"/>
                <a:cs typeface="Arial" panose="020B0604020202020204" pitchFamily="34" charset="0"/>
              </a:rPr>
              <a:t>PROGRAMME 1: ADMINISTRATION</a:t>
            </a:r>
            <a:endParaRPr lang="en-ZA" sz="2000" b="1" dirty="0">
              <a:latin typeface="Arial" panose="020B0604020202020204" pitchFamily="34" charset="0"/>
              <a:cs typeface="Arial" panose="020B0604020202020204" pitchFamily="34" charset="0"/>
            </a:endParaRPr>
          </a:p>
        </p:txBody>
      </p:sp>
      <p:graphicFrame>
        <p:nvGraphicFramePr>
          <p:cNvPr id="2" name="Object 1"/>
          <p:cNvGraphicFramePr>
            <a:graphicFrameLocks noChangeAspect="1"/>
          </p:cNvGraphicFramePr>
          <p:nvPr>
            <p:extLst/>
          </p:nvPr>
        </p:nvGraphicFramePr>
        <p:xfrm>
          <a:off x="158769" y="637674"/>
          <a:ext cx="8826462" cy="5061451"/>
        </p:xfrm>
        <a:graphic>
          <a:graphicData uri="http://schemas.openxmlformats.org/presentationml/2006/ole">
            <mc:AlternateContent xmlns:mc="http://schemas.openxmlformats.org/markup-compatibility/2006">
              <mc:Choice xmlns:v="urn:schemas-microsoft-com:vml" Requires="v">
                <p:oleObj spid="_x0000_s11303" name="Worksheet" r:id="rId4" imgW="7658108" imgH="4539316" progId="Excel.Sheet.12">
                  <p:embed/>
                </p:oleObj>
              </mc:Choice>
              <mc:Fallback>
                <p:oleObj name="Worksheet" r:id="rId4" imgW="7658108" imgH="4539316" progId="Excel.Sheet.12">
                  <p:embed/>
                  <p:pic>
                    <p:nvPicPr>
                      <p:cNvPr id="0" name=""/>
                      <p:cNvPicPr/>
                      <p:nvPr/>
                    </p:nvPicPr>
                    <p:blipFill>
                      <a:blip r:embed="rId5"/>
                      <a:stretch>
                        <a:fillRect/>
                      </a:stretch>
                    </p:blipFill>
                    <p:spPr>
                      <a:xfrm>
                        <a:off x="158769" y="637674"/>
                        <a:ext cx="8826462" cy="5061451"/>
                      </a:xfrm>
                      <a:prstGeom prst="rect">
                        <a:avLst/>
                      </a:prstGeom>
                    </p:spPr>
                  </p:pic>
                </p:oleObj>
              </mc:Fallback>
            </mc:AlternateContent>
          </a:graphicData>
        </a:graphic>
      </p:graphicFrame>
      <p:sp>
        <p:nvSpPr>
          <p:cNvPr id="6" name="Slide Number Placeholder 5"/>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103</a:t>
            </a:fld>
            <a:endParaRPr lang="en-US" dirty="0"/>
          </a:p>
        </p:txBody>
      </p:sp>
    </p:spTree>
    <p:extLst>
      <p:ext uri="{BB962C8B-B14F-4D97-AF65-F5344CB8AC3E}">
        <p14:creationId xmlns:p14="http://schemas.microsoft.com/office/powerpoint/2010/main" val="3416098231"/>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58768" y="715124"/>
            <a:ext cx="8826463" cy="369332"/>
          </a:xfrm>
          <a:prstGeom prst="rect">
            <a:avLst/>
          </a:prstGeom>
          <a:noFill/>
        </p:spPr>
        <p:txBody>
          <a:bodyPr wrap="square" rtlCol="0">
            <a:spAutoFit/>
          </a:bodyPr>
          <a:lstStyle/>
          <a:p>
            <a:pPr algn="just"/>
            <a:endParaRPr lang="en-US" dirty="0">
              <a:latin typeface="Arial" panose="020B0604020202020204" pitchFamily="34" charset="0"/>
              <a:cs typeface="Arial" panose="020B0604020202020204" pitchFamily="34" charset="0"/>
            </a:endParaRPr>
          </a:p>
        </p:txBody>
      </p:sp>
      <p:sp>
        <p:nvSpPr>
          <p:cNvPr id="5" name="TextBox 4"/>
          <p:cNvSpPr txBox="1"/>
          <p:nvPr/>
        </p:nvSpPr>
        <p:spPr>
          <a:xfrm>
            <a:off x="158768" y="139500"/>
            <a:ext cx="8865235" cy="400110"/>
          </a:xfrm>
          <a:prstGeom prst="rect">
            <a:avLst/>
          </a:prstGeom>
          <a:solidFill>
            <a:srgbClr val="92D050"/>
          </a:solidFill>
        </p:spPr>
        <p:txBody>
          <a:bodyPr wrap="square" rtlCol="0">
            <a:spAutoFit/>
          </a:bodyPr>
          <a:lstStyle/>
          <a:p>
            <a:pPr algn="ctr">
              <a:spcBef>
                <a:spcPts val="600"/>
              </a:spcBef>
              <a:spcAft>
                <a:spcPts val="600"/>
              </a:spcAft>
            </a:pPr>
            <a:r>
              <a:rPr lang="en-US" sz="2000" b="1" dirty="0">
                <a:latin typeface="Arial" panose="020B0604020202020204" pitchFamily="34" charset="0"/>
                <a:cs typeface="Arial" panose="020B0604020202020204" pitchFamily="34" charset="0"/>
              </a:rPr>
              <a:t>PROGRAMME 2: CIVIC SERVICES</a:t>
            </a:r>
            <a:endParaRPr lang="en-ZA" sz="2000" b="1" dirty="0">
              <a:latin typeface="Arial" panose="020B0604020202020204" pitchFamily="34" charset="0"/>
              <a:cs typeface="Arial" panose="020B0604020202020204" pitchFamily="34" charset="0"/>
            </a:endParaRPr>
          </a:p>
        </p:txBody>
      </p:sp>
      <p:graphicFrame>
        <p:nvGraphicFramePr>
          <p:cNvPr id="2" name="Object 1"/>
          <p:cNvGraphicFramePr>
            <a:graphicFrameLocks noChangeAspect="1"/>
          </p:cNvGraphicFramePr>
          <p:nvPr>
            <p:extLst/>
          </p:nvPr>
        </p:nvGraphicFramePr>
        <p:xfrm>
          <a:off x="132769" y="631658"/>
          <a:ext cx="8891233" cy="5095374"/>
        </p:xfrm>
        <a:graphic>
          <a:graphicData uri="http://schemas.openxmlformats.org/presentationml/2006/ole">
            <mc:AlternateContent xmlns:mc="http://schemas.openxmlformats.org/markup-compatibility/2006">
              <mc:Choice xmlns:v="urn:schemas-microsoft-com:vml" Requires="v">
                <p:oleObj spid="_x0000_s12327" name="Worksheet" r:id="rId4" imgW="6830781" imgH="4043948" progId="Excel.Sheet.12">
                  <p:embed/>
                </p:oleObj>
              </mc:Choice>
              <mc:Fallback>
                <p:oleObj name="Worksheet" r:id="rId4" imgW="6830781" imgH="4043948" progId="Excel.Sheet.12">
                  <p:embed/>
                  <p:pic>
                    <p:nvPicPr>
                      <p:cNvPr id="0" name=""/>
                      <p:cNvPicPr/>
                      <p:nvPr/>
                    </p:nvPicPr>
                    <p:blipFill>
                      <a:blip r:embed="rId5"/>
                      <a:stretch>
                        <a:fillRect/>
                      </a:stretch>
                    </p:blipFill>
                    <p:spPr>
                      <a:xfrm>
                        <a:off x="132769" y="631658"/>
                        <a:ext cx="8891233" cy="5095374"/>
                      </a:xfrm>
                      <a:prstGeom prst="rect">
                        <a:avLst/>
                      </a:prstGeom>
                    </p:spPr>
                  </p:pic>
                </p:oleObj>
              </mc:Fallback>
            </mc:AlternateContent>
          </a:graphicData>
        </a:graphic>
      </p:graphicFrame>
      <p:sp>
        <p:nvSpPr>
          <p:cNvPr id="6" name="Slide Number Placeholder 5"/>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104</a:t>
            </a:fld>
            <a:endParaRPr lang="en-US" dirty="0"/>
          </a:p>
        </p:txBody>
      </p:sp>
    </p:spTree>
    <p:extLst>
      <p:ext uri="{BB962C8B-B14F-4D97-AF65-F5344CB8AC3E}">
        <p14:creationId xmlns:p14="http://schemas.microsoft.com/office/powerpoint/2010/main" val="2814804311"/>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58768" y="715124"/>
            <a:ext cx="8826463" cy="369332"/>
          </a:xfrm>
          <a:prstGeom prst="rect">
            <a:avLst/>
          </a:prstGeom>
          <a:noFill/>
        </p:spPr>
        <p:txBody>
          <a:bodyPr wrap="square" rtlCol="0">
            <a:spAutoFit/>
          </a:bodyPr>
          <a:lstStyle/>
          <a:p>
            <a:pPr algn="just"/>
            <a:endParaRPr lang="en-US" dirty="0">
              <a:latin typeface="Arial" panose="020B0604020202020204" pitchFamily="34" charset="0"/>
              <a:cs typeface="Arial" panose="020B0604020202020204" pitchFamily="34" charset="0"/>
            </a:endParaRPr>
          </a:p>
        </p:txBody>
      </p:sp>
      <p:sp>
        <p:nvSpPr>
          <p:cNvPr id="5" name="TextBox 4"/>
          <p:cNvSpPr txBox="1"/>
          <p:nvPr/>
        </p:nvSpPr>
        <p:spPr>
          <a:xfrm>
            <a:off x="158768" y="139500"/>
            <a:ext cx="8865235" cy="400110"/>
          </a:xfrm>
          <a:prstGeom prst="rect">
            <a:avLst/>
          </a:prstGeom>
          <a:solidFill>
            <a:srgbClr val="92D050"/>
          </a:solidFill>
        </p:spPr>
        <p:txBody>
          <a:bodyPr wrap="square" rtlCol="0">
            <a:spAutoFit/>
          </a:bodyPr>
          <a:lstStyle/>
          <a:p>
            <a:pPr algn="ctr">
              <a:spcBef>
                <a:spcPts val="600"/>
              </a:spcBef>
              <a:spcAft>
                <a:spcPts val="600"/>
              </a:spcAft>
            </a:pPr>
            <a:r>
              <a:rPr lang="en-US" sz="2000" b="1" dirty="0">
                <a:latin typeface="Arial" panose="020B0604020202020204" pitchFamily="34" charset="0"/>
                <a:cs typeface="Arial" panose="020B0604020202020204" pitchFamily="34" charset="0"/>
              </a:rPr>
              <a:t>PROGRAMME 3: IMMIGRATION SERVICES</a:t>
            </a:r>
            <a:endParaRPr lang="en-ZA" sz="2000" b="1" dirty="0">
              <a:latin typeface="Arial" panose="020B0604020202020204" pitchFamily="34" charset="0"/>
              <a:cs typeface="Arial" panose="020B0604020202020204" pitchFamily="34" charset="0"/>
            </a:endParaRPr>
          </a:p>
        </p:txBody>
      </p:sp>
      <p:graphicFrame>
        <p:nvGraphicFramePr>
          <p:cNvPr id="2" name="Object 1"/>
          <p:cNvGraphicFramePr>
            <a:graphicFrameLocks noChangeAspect="1"/>
          </p:cNvGraphicFramePr>
          <p:nvPr>
            <p:extLst/>
          </p:nvPr>
        </p:nvGraphicFramePr>
        <p:xfrm>
          <a:off x="158768" y="631658"/>
          <a:ext cx="8714521" cy="5095374"/>
        </p:xfrm>
        <a:graphic>
          <a:graphicData uri="http://schemas.openxmlformats.org/presentationml/2006/ole">
            <mc:AlternateContent xmlns:mc="http://schemas.openxmlformats.org/markup-compatibility/2006">
              <mc:Choice xmlns:v="urn:schemas-microsoft-com:vml" Requires="v">
                <p:oleObj spid="_x0000_s13351" name="Worksheet" r:id="rId4" imgW="7298788" imgH="4234624" progId="Excel.Sheet.12">
                  <p:embed/>
                </p:oleObj>
              </mc:Choice>
              <mc:Fallback>
                <p:oleObj name="Worksheet" r:id="rId4" imgW="7298788" imgH="4234624" progId="Excel.Sheet.12">
                  <p:embed/>
                  <p:pic>
                    <p:nvPicPr>
                      <p:cNvPr id="0" name=""/>
                      <p:cNvPicPr/>
                      <p:nvPr/>
                    </p:nvPicPr>
                    <p:blipFill>
                      <a:blip r:embed="rId5"/>
                      <a:stretch>
                        <a:fillRect/>
                      </a:stretch>
                    </p:blipFill>
                    <p:spPr>
                      <a:xfrm>
                        <a:off x="158768" y="631658"/>
                        <a:ext cx="8714521" cy="5095374"/>
                      </a:xfrm>
                      <a:prstGeom prst="rect">
                        <a:avLst/>
                      </a:prstGeom>
                    </p:spPr>
                  </p:pic>
                </p:oleObj>
              </mc:Fallback>
            </mc:AlternateContent>
          </a:graphicData>
        </a:graphic>
      </p:graphicFrame>
      <p:sp>
        <p:nvSpPr>
          <p:cNvPr id="6" name="Slide Number Placeholder 5"/>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105</a:t>
            </a:fld>
            <a:endParaRPr lang="en-US" dirty="0"/>
          </a:p>
        </p:txBody>
      </p:sp>
    </p:spTree>
    <p:extLst>
      <p:ext uri="{BB962C8B-B14F-4D97-AF65-F5344CB8AC3E}">
        <p14:creationId xmlns:p14="http://schemas.microsoft.com/office/powerpoint/2010/main" val="2237622223"/>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8768" y="139500"/>
            <a:ext cx="8865235" cy="400110"/>
          </a:xfrm>
          <a:prstGeom prst="rect">
            <a:avLst/>
          </a:prstGeom>
          <a:solidFill>
            <a:srgbClr val="92D050"/>
          </a:solidFill>
        </p:spPr>
        <p:txBody>
          <a:bodyPr wrap="square" rtlCol="0">
            <a:spAutoFit/>
          </a:bodyPr>
          <a:lstStyle/>
          <a:p>
            <a:pPr algn="ctr">
              <a:spcBef>
                <a:spcPts val="600"/>
              </a:spcBef>
              <a:spcAft>
                <a:spcPts val="600"/>
              </a:spcAft>
            </a:pPr>
            <a:r>
              <a:rPr lang="en-US" sz="2000" b="1" dirty="0">
                <a:latin typeface="Arial" panose="020B0604020202020204" pitchFamily="34" charset="0"/>
                <a:cs typeface="Arial" panose="020B0604020202020204" pitchFamily="34" charset="0"/>
              </a:rPr>
              <a:t>PROGRAMME 4: INSTITUTIONAL SUPPORT &amp; TRANSFERS</a:t>
            </a:r>
            <a:endParaRPr lang="en-ZA" sz="2000" b="1" dirty="0">
              <a:latin typeface="Arial" panose="020B0604020202020204" pitchFamily="34" charset="0"/>
              <a:cs typeface="Arial" panose="020B0604020202020204" pitchFamily="34" charset="0"/>
            </a:endParaRPr>
          </a:p>
        </p:txBody>
      </p:sp>
      <p:graphicFrame>
        <p:nvGraphicFramePr>
          <p:cNvPr id="2" name="Object 1"/>
          <p:cNvGraphicFramePr>
            <a:graphicFrameLocks noChangeAspect="1"/>
          </p:cNvGraphicFramePr>
          <p:nvPr>
            <p:extLst/>
          </p:nvPr>
        </p:nvGraphicFramePr>
        <p:xfrm>
          <a:off x="158767" y="637674"/>
          <a:ext cx="8865235" cy="4909051"/>
        </p:xfrm>
        <a:graphic>
          <a:graphicData uri="http://schemas.openxmlformats.org/presentationml/2006/ole">
            <mc:AlternateContent xmlns:mc="http://schemas.openxmlformats.org/markup-compatibility/2006">
              <mc:Choice xmlns:v="urn:schemas-microsoft-com:vml" Requires="v">
                <p:oleObj spid="_x0000_s14375" name="Worksheet" r:id="rId4" imgW="7935696" imgH="4234624" progId="Excel.Sheet.12">
                  <p:embed/>
                </p:oleObj>
              </mc:Choice>
              <mc:Fallback>
                <p:oleObj name="Worksheet" r:id="rId4" imgW="7935696" imgH="4234624" progId="Excel.Sheet.12">
                  <p:embed/>
                  <p:pic>
                    <p:nvPicPr>
                      <p:cNvPr id="0" name=""/>
                      <p:cNvPicPr/>
                      <p:nvPr/>
                    </p:nvPicPr>
                    <p:blipFill>
                      <a:blip r:embed="rId5"/>
                      <a:stretch>
                        <a:fillRect/>
                      </a:stretch>
                    </p:blipFill>
                    <p:spPr>
                      <a:xfrm>
                        <a:off x="158767" y="637674"/>
                        <a:ext cx="8865235" cy="4909051"/>
                      </a:xfrm>
                      <a:prstGeom prst="rect">
                        <a:avLst/>
                      </a:prstGeom>
                    </p:spPr>
                  </p:pic>
                </p:oleObj>
              </mc:Fallback>
            </mc:AlternateContent>
          </a:graphicData>
        </a:graphic>
      </p:graphicFrame>
      <p:sp>
        <p:nvSpPr>
          <p:cNvPr id="6" name="Slide Number Placeholder 5"/>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106</a:t>
            </a:fld>
            <a:endParaRPr lang="en-US" dirty="0"/>
          </a:p>
        </p:txBody>
      </p:sp>
    </p:spTree>
    <p:extLst>
      <p:ext uri="{BB962C8B-B14F-4D97-AF65-F5344CB8AC3E}">
        <p14:creationId xmlns:p14="http://schemas.microsoft.com/office/powerpoint/2010/main" val="102315609"/>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noGrp="1"/>
          </p:cNvSpPr>
          <p:nvPr>
            <p:ph type="title"/>
          </p:nvPr>
        </p:nvSpPr>
        <p:spPr>
          <a:xfrm>
            <a:off x="457199" y="213137"/>
            <a:ext cx="8229600" cy="400110"/>
          </a:xfrm>
          <a:prstGeom prst="rect">
            <a:avLst/>
          </a:prstGeom>
          <a:solidFill>
            <a:srgbClr val="92D050"/>
          </a:solidFill>
        </p:spPr>
        <p:txBody>
          <a:bodyPr wrap="square" rtlCol="0">
            <a:spAutoFit/>
          </a:bodyPr>
          <a:lstStyle/>
          <a:p>
            <a:pPr algn="ctr">
              <a:spcBef>
                <a:spcPts val="600"/>
              </a:spcBef>
              <a:spcAft>
                <a:spcPts val="600"/>
              </a:spcAft>
            </a:pPr>
            <a:r>
              <a:rPr lang="en-US" sz="2000" b="1" dirty="0" smtClean="0">
                <a:latin typeface="Arial" panose="020B0604020202020204" pitchFamily="34" charset="0"/>
                <a:cs typeface="Arial" panose="020B0604020202020204" pitchFamily="34" charset="0"/>
              </a:rPr>
              <a:t>ALLOCATION PER PROVINCE</a:t>
            </a:r>
            <a:endParaRPr lang="en-ZA" sz="2000" b="1" dirty="0">
              <a:latin typeface="Arial" panose="020B0604020202020204" pitchFamily="34" charset="0"/>
              <a:cs typeface="Arial" panose="020B0604020202020204" pitchFamily="34"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563413666"/>
              </p:ext>
            </p:extLst>
          </p:nvPr>
        </p:nvGraphicFramePr>
        <p:xfrm>
          <a:off x="468901" y="794657"/>
          <a:ext cx="8206195" cy="4553953"/>
        </p:xfrm>
        <a:graphic>
          <a:graphicData uri="http://schemas.openxmlformats.org/presentationml/2006/ole">
            <mc:AlternateContent xmlns:mc="http://schemas.openxmlformats.org/markup-compatibility/2006">
              <mc:Choice xmlns:v="urn:schemas-microsoft-com:vml" Requires="v">
                <p:oleObj spid="_x0000_s15399" name="Worksheet" r:id="rId3" imgW="6471460" imgH="2911834" progId="Excel.Sheet.12">
                  <p:embed/>
                </p:oleObj>
              </mc:Choice>
              <mc:Fallback>
                <p:oleObj name="Worksheet" r:id="rId3" imgW="6471460" imgH="2911834" progId="Excel.Sheet.12">
                  <p:embed/>
                  <p:pic>
                    <p:nvPicPr>
                      <p:cNvPr id="0" name=""/>
                      <p:cNvPicPr/>
                      <p:nvPr/>
                    </p:nvPicPr>
                    <p:blipFill>
                      <a:blip r:embed="rId4"/>
                      <a:stretch>
                        <a:fillRect/>
                      </a:stretch>
                    </p:blipFill>
                    <p:spPr>
                      <a:xfrm>
                        <a:off x="468901" y="794657"/>
                        <a:ext cx="8206195" cy="4553953"/>
                      </a:xfrm>
                      <a:prstGeom prst="rect">
                        <a:avLst/>
                      </a:prstGeom>
                    </p:spPr>
                  </p:pic>
                </p:oleObj>
              </mc:Fallback>
            </mc:AlternateContent>
          </a:graphicData>
        </a:graphic>
      </p:graphicFrame>
      <p:sp>
        <p:nvSpPr>
          <p:cNvPr id="2" name="Slide Number Placeholder 1"/>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107</a:t>
            </a:fld>
            <a:endParaRPr lang="en-US" dirty="0"/>
          </a:p>
        </p:txBody>
      </p:sp>
    </p:spTree>
    <p:extLst>
      <p:ext uri="{BB962C8B-B14F-4D97-AF65-F5344CB8AC3E}">
        <p14:creationId xmlns:p14="http://schemas.microsoft.com/office/powerpoint/2010/main" val="2941013827"/>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58768" y="1016034"/>
            <a:ext cx="8836642" cy="4990640"/>
          </a:xfrm>
        </p:spPr>
        <p:txBody>
          <a:bodyPr>
            <a:normAutofit fontScale="55000" lnSpcReduction="20000"/>
          </a:bodyPr>
          <a:lstStyle/>
          <a:p>
            <a:pPr algn="just">
              <a:lnSpc>
                <a:spcPct val="120000"/>
              </a:lnSpc>
              <a:spcBef>
                <a:spcPts val="600"/>
              </a:spcBef>
            </a:pPr>
            <a:r>
              <a:rPr lang="en-US" sz="2900" dirty="0">
                <a:latin typeface="Arial" panose="020B0604020202020204" pitchFamily="34" charset="0"/>
                <a:cs typeface="Arial" panose="020B0604020202020204" pitchFamily="34" charset="0"/>
              </a:rPr>
              <a:t>DHA does not have funded vacancies. Posts are unfunded as they become vacant.</a:t>
            </a:r>
          </a:p>
          <a:p>
            <a:pPr algn="just">
              <a:lnSpc>
                <a:spcPct val="120000"/>
              </a:lnSpc>
              <a:spcBef>
                <a:spcPts val="600"/>
              </a:spcBef>
            </a:pPr>
            <a:r>
              <a:rPr lang="en-US" sz="2900" dirty="0">
                <a:latin typeface="Arial" panose="020B0604020202020204" pitchFamily="34" charset="0"/>
                <a:cs typeface="Arial" panose="020B0604020202020204" pitchFamily="34" charset="0"/>
              </a:rPr>
              <a:t>DHA has critical senior manager vacancies, e.g. Chief Information Officer (CIO)</a:t>
            </a:r>
          </a:p>
          <a:p>
            <a:pPr algn="just">
              <a:lnSpc>
                <a:spcPct val="120000"/>
              </a:lnSpc>
              <a:spcBef>
                <a:spcPts val="600"/>
              </a:spcBef>
            </a:pPr>
            <a:r>
              <a:rPr lang="en-US" sz="2900" dirty="0">
                <a:latin typeface="Arial" panose="020B0604020202020204" pitchFamily="34" charset="0"/>
                <a:cs typeface="Arial" panose="020B0604020202020204" pitchFamily="34" charset="0"/>
              </a:rPr>
              <a:t>Critical areas are under-capacitated: Legal, Policy, Standing Committee on Refugee Affairs, Refugees Appeals Board, Risk Management, Inspectorate, </a:t>
            </a:r>
            <a:r>
              <a:rPr lang="en-US" sz="2900" dirty="0" smtClean="0">
                <a:latin typeface="Arial" panose="020B0604020202020204" pitchFamily="34" charset="0"/>
                <a:cs typeface="Arial" panose="020B0604020202020204" pitchFamily="34" charset="0"/>
              </a:rPr>
              <a:t>Provinces, etc. Service delivery demands on the provinces have increased in the midst of reduced capacity.</a:t>
            </a:r>
            <a:endParaRPr lang="en-US" sz="2900" dirty="0">
              <a:latin typeface="Arial" panose="020B0604020202020204" pitchFamily="34" charset="0"/>
              <a:cs typeface="Arial" panose="020B0604020202020204" pitchFamily="34" charset="0"/>
            </a:endParaRPr>
          </a:p>
          <a:p>
            <a:pPr algn="just">
              <a:lnSpc>
                <a:spcPct val="120000"/>
              </a:lnSpc>
              <a:spcBef>
                <a:spcPts val="600"/>
              </a:spcBef>
            </a:pPr>
            <a:r>
              <a:rPr lang="en-US" sz="2900" dirty="0">
                <a:latin typeface="Arial" panose="020B0604020202020204" pitchFamily="34" charset="0"/>
                <a:cs typeface="Arial" panose="020B0604020202020204" pitchFamily="34" charset="0"/>
              </a:rPr>
              <a:t>Insufficient staff levels and management at frontline offices. In order not to compromise segregation of duties, the life capture system requires a minimum of five officials to operate in an office. </a:t>
            </a:r>
            <a:endParaRPr lang="en-US" sz="2900" dirty="0" smtClean="0">
              <a:latin typeface="Arial" panose="020B0604020202020204" pitchFamily="34" charset="0"/>
              <a:cs typeface="Arial" panose="020B0604020202020204" pitchFamily="34" charset="0"/>
            </a:endParaRPr>
          </a:p>
          <a:p>
            <a:pPr algn="just">
              <a:lnSpc>
                <a:spcPct val="120000"/>
              </a:lnSpc>
              <a:spcBef>
                <a:spcPts val="600"/>
              </a:spcBef>
            </a:pPr>
            <a:r>
              <a:rPr lang="en-US" sz="2900" dirty="0" smtClean="0">
                <a:latin typeface="Arial" panose="020B0604020202020204" pitchFamily="34" charset="0"/>
                <a:cs typeface="Arial" panose="020B0604020202020204" pitchFamily="34" charset="0"/>
              </a:rPr>
              <a:t>Insufficient capacity at provincial level resulted in long queues, extended waiting time to access services at offices and reputational damage to the DHA. DHA is perceived as </a:t>
            </a:r>
            <a:r>
              <a:rPr lang="en-GB" sz="2900" kern="0" dirty="0" smtClean="0">
                <a:solidFill>
                  <a:prstClr val="black"/>
                </a:solidFill>
                <a:latin typeface="Arial" panose="020B0604020202020204" pitchFamily="34" charset="0"/>
                <a:cs typeface="Arial" panose="020B0604020202020204" pitchFamily="34" charset="0"/>
              </a:rPr>
              <a:t>super </a:t>
            </a:r>
            <a:r>
              <a:rPr lang="en-GB" sz="2900" kern="0" dirty="0">
                <a:solidFill>
                  <a:prstClr val="black"/>
                </a:solidFill>
                <a:latin typeface="Arial" panose="020B0604020202020204" pitchFamily="34" charset="0"/>
                <a:cs typeface="Arial" panose="020B0604020202020204" pitchFamily="34" charset="0"/>
              </a:rPr>
              <a:t>spreader </a:t>
            </a:r>
            <a:r>
              <a:rPr lang="en-GB" sz="2900" kern="0" dirty="0" smtClean="0">
                <a:solidFill>
                  <a:prstClr val="black"/>
                </a:solidFill>
                <a:latin typeface="Arial" panose="020B0604020202020204" pitchFamily="34" charset="0"/>
                <a:cs typeface="Arial" panose="020B0604020202020204" pitchFamily="34" charset="0"/>
              </a:rPr>
              <a:t>locations.</a:t>
            </a:r>
            <a:endParaRPr lang="en-US" sz="2900" dirty="0">
              <a:latin typeface="Arial" panose="020B0604020202020204" pitchFamily="34" charset="0"/>
              <a:cs typeface="Arial" panose="020B0604020202020204" pitchFamily="34" charset="0"/>
            </a:endParaRPr>
          </a:p>
          <a:p>
            <a:pPr algn="just">
              <a:lnSpc>
                <a:spcPct val="120000"/>
              </a:lnSpc>
              <a:spcBef>
                <a:spcPts val="600"/>
              </a:spcBef>
            </a:pPr>
            <a:r>
              <a:rPr lang="en-US" sz="2900" dirty="0">
                <a:latin typeface="Arial" panose="020B0604020202020204" pitchFamily="34" charset="0"/>
                <a:cs typeface="Arial" panose="020B0604020202020204" pitchFamily="34" charset="0"/>
              </a:rPr>
              <a:t>All major ports of entry are operational 24/7 365 days per year </a:t>
            </a:r>
            <a:r>
              <a:rPr lang="mr-IN" sz="2900" dirty="0">
                <a:latin typeface="Arial" panose="020B0604020202020204" pitchFamily="34" charset="0"/>
              </a:rPr>
              <a:t>–</a:t>
            </a:r>
            <a:r>
              <a:rPr lang="en-US" sz="2900" dirty="0">
                <a:latin typeface="Arial" panose="020B0604020202020204" pitchFamily="34" charset="0"/>
                <a:cs typeface="Arial" panose="020B0604020202020204" pitchFamily="34" charset="0"/>
              </a:rPr>
              <a:t> we do not have sufficient staff to provide for shifts, sick leave, and demands of peak times. </a:t>
            </a:r>
          </a:p>
          <a:p>
            <a:pPr algn="just">
              <a:lnSpc>
                <a:spcPct val="120000"/>
              </a:lnSpc>
              <a:spcBef>
                <a:spcPts val="600"/>
              </a:spcBef>
            </a:pPr>
            <a:r>
              <a:rPr lang="en-US" sz="2900" dirty="0">
                <a:latin typeface="Arial" panose="020B0604020202020204" pitchFamily="34" charset="0"/>
                <a:cs typeface="Arial" panose="020B0604020202020204" pitchFamily="34" charset="0"/>
              </a:rPr>
              <a:t>DHA uses overtime to augment for staff shortages in some areas and peak times.</a:t>
            </a:r>
          </a:p>
          <a:p>
            <a:pPr algn="just">
              <a:lnSpc>
                <a:spcPct val="120000"/>
              </a:lnSpc>
              <a:spcBef>
                <a:spcPts val="600"/>
              </a:spcBef>
            </a:pPr>
            <a:r>
              <a:rPr lang="en-US" sz="2900" dirty="0">
                <a:latin typeface="Arial" panose="020B0604020202020204" pitchFamily="34" charset="0"/>
                <a:cs typeface="Arial" panose="020B0604020202020204" pitchFamily="34" charset="0"/>
              </a:rPr>
              <a:t>The uptake of the Early Retirement Incentive was insignificant.</a:t>
            </a:r>
          </a:p>
          <a:p>
            <a:endParaRPr lang="en-US" dirty="0"/>
          </a:p>
        </p:txBody>
      </p:sp>
      <p:sp>
        <p:nvSpPr>
          <p:cNvPr id="5" name="TextBox 4"/>
          <p:cNvSpPr txBox="1"/>
          <p:nvPr/>
        </p:nvSpPr>
        <p:spPr>
          <a:xfrm>
            <a:off x="158768" y="139500"/>
            <a:ext cx="8865235" cy="707886"/>
          </a:xfrm>
          <a:prstGeom prst="rect">
            <a:avLst/>
          </a:prstGeom>
          <a:solidFill>
            <a:srgbClr val="92D050"/>
          </a:solidFill>
        </p:spPr>
        <p:txBody>
          <a:bodyPr wrap="square" rtlCol="0">
            <a:spAutoFit/>
          </a:bodyPr>
          <a:lstStyle/>
          <a:p>
            <a:pPr algn="ctr">
              <a:spcBef>
                <a:spcPts val="600"/>
              </a:spcBef>
              <a:spcAft>
                <a:spcPts val="600"/>
              </a:spcAft>
            </a:pPr>
            <a:r>
              <a:rPr lang="en-US" sz="2000" b="1" dirty="0">
                <a:latin typeface="Arial" panose="020B0604020202020204" pitchFamily="34" charset="0"/>
                <a:cs typeface="Arial" panose="020B0604020202020204" pitchFamily="34" charset="0"/>
              </a:rPr>
              <a:t>IMPACT OF BUDGET CUTS ON COMPENSATION OF EMPLOYEES (COE)</a:t>
            </a:r>
            <a:endParaRPr lang="en-ZA" sz="2000" b="1" dirty="0">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108</a:t>
            </a:fld>
            <a:endParaRPr lang="en-US" dirty="0"/>
          </a:p>
        </p:txBody>
      </p:sp>
    </p:spTree>
    <p:extLst>
      <p:ext uri="{BB962C8B-B14F-4D97-AF65-F5344CB8AC3E}">
        <p14:creationId xmlns:p14="http://schemas.microsoft.com/office/powerpoint/2010/main" val="4041077384"/>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58768" y="727710"/>
            <a:ext cx="8836642" cy="4990640"/>
          </a:xfrm>
        </p:spPr>
        <p:txBody>
          <a:bodyPr>
            <a:normAutofit/>
          </a:bodyPr>
          <a:lstStyle/>
          <a:p>
            <a:pPr algn="just">
              <a:spcBef>
                <a:spcPts val="600"/>
              </a:spcBef>
            </a:pPr>
            <a:r>
              <a:rPr lang="en-US" sz="1800" dirty="0">
                <a:latin typeface="Arial" panose="020B0604020202020204" pitchFamily="34" charset="0"/>
                <a:cs typeface="Arial" panose="020B0604020202020204" pitchFamily="34" charset="0"/>
              </a:rPr>
              <a:t>DHA has already reprioritized internally to ensure that the Ministerial priorities and APP targets are funded. A further reduction of the goods and services budget places the achievement of these targets at serious risk.</a:t>
            </a:r>
          </a:p>
          <a:p>
            <a:pPr algn="just">
              <a:spcBef>
                <a:spcPts val="600"/>
              </a:spcBef>
            </a:pPr>
            <a:r>
              <a:rPr lang="en-US" sz="1800" dirty="0">
                <a:latin typeface="Arial" panose="020B0604020202020204" pitchFamily="34" charset="0"/>
                <a:cs typeface="Arial" panose="020B0604020202020204" pitchFamily="34" charset="0"/>
              </a:rPr>
              <a:t>Contractual commitments, especially on contracts with a forex component, are at risk of not being honored. This could lead to service disruptions and litigation.</a:t>
            </a:r>
          </a:p>
          <a:p>
            <a:pPr algn="just">
              <a:spcBef>
                <a:spcPts val="600"/>
              </a:spcBef>
            </a:pPr>
            <a:r>
              <a:rPr lang="en-US" sz="1800" dirty="0">
                <a:latin typeface="Arial" panose="020B0604020202020204" pitchFamily="34" charset="0"/>
                <a:cs typeface="Arial" panose="020B0604020202020204" pitchFamily="34" charset="0"/>
              </a:rPr>
              <a:t>Payment of suppliers within 30 days becomes difficult towards financial year end in particular. </a:t>
            </a:r>
          </a:p>
          <a:p>
            <a:pPr algn="just">
              <a:spcBef>
                <a:spcPts val="600"/>
              </a:spcBef>
            </a:pPr>
            <a:r>
              <a:rPr lang="en-US" sz="1800" dirty="0">
                <a:latin typeface="Arial" panose="020B0604020202020204" pitchFamily="34" charset="0"/>
                <a:cs typeface="Arial" panose="020B0604020202020204" pitchFamily="34" charset="0"/>
              </a:rPr>
              <a:t>Maintenance and support are compromised. Vehicles are not repaired as the budget for fleet hardly covers the running costs of fuel.</a:t>
            </a:r>
          </a:p>
          <a:p>
            <a:pPr algn="just">
              <a:spcBef>
                <a:spcPts val="600"/>
              </a:spcBef>
            </a:pPr>
            <a:r>
              <a:rPr lang="en-US" sz="1800" dirty="0">
                <a:latin typeface="Arial" panose="020B0604020202020204" pitchFamily="34" charset="0"/>
                <a:cs typeface="Arial" panose="020B0604020202020204" pitchFamily="34" charset="0"/>
              </a:rPr>
              <a:t>Tech refreshes are delayed. This contributes to downtime and system instability and ultimately customer frustration.</a:t>
            </a:r>
          </a:p>
          <a:p>
            <a:pPr algn="just">
              <a:spcBef>
                <a:spcPts val="600"/>
              </a:spcBef>
            </a:pPr>
            <a:r>
              <a:rPr lang="en-US" sz="1800" dirty="0">
                <a:latin typeface="Arial" panose="020B0604020202020204" pitchFamily="34" charset="0"/>
                <a:cs typeface="Arial" panose="020B0604020202020204" pitchFamily="34" charset="0"/>
              </a:rPr>
              <a:t> Security services are underfunded. This has already led to the withdrawal of certain shifts and compromise the asset base of the DHA and the safety of its officials and clients.</a:t>
            </a:r>
          </a:p>
          <a:p>
            <a:pPr algn="just">
              <a:spcBef>
                <a:spcPts val="600"/>
              </a:spcBef>
            </a:pPr>
            <a:r>
              <a:rPr lang="en-US" sz="1800" dirty="0">
                <a:latin typeface="Arial" panose="020B0604020202020204" pitchFamily="34" charset="0"/>
                <a:cs typeface="Arial" panose="020B0604020202020204" pitchFamily="34" charset="0"/>
              </a:rPr>
              <a:t>Office accommodation </a:t>
            </a:r>
            <a:r>
              <a:rPr lang="mr-IN" sz="1800" dirty="0">
                <a:latin typeface="Arial" panose="020B0604020202020204" pitchFamily="34" charset="0"/>
              </a:rPr>
              <a:t>–</a:t>
            </a:r>
            <a:r>
              <a:rPr lang="en-US" sz="1800" dirty="0">
                <a:latin typeface="Arial" panose="020B0604020202020204" pitchFamily="34" charset="0"/>
                <a:cs typeface="Arial" panose="020B0604020202020204" pitchFamily="34" charset="0"/>
              </a:rPr>
              <a:t> private lease rentals </a:t>
            </a:r>
            <a:r>
              <a:rPr lang="mr-IN" sz="1800" dirty="0">
                <a:latin typeface="Arial" panose="020B0604020202020204" pitchFamily="34" charset="0"/>
              </a:rPr>
              <a:t>–</a:t>
            </a:r>
            <a:r>
              <a:rPr lang="en-US" sz="1800" dirty="0">
                <a:latin typeface="Arial" panose="020B0604020202020204" pitchFamily="34" charset="0"/>
                <a:cs typeface="Arial" panose="020B0604020202020204" pitchFamily="34" charset="0"/>
              </a:rPr>
              <a:t> DHA is not in a position to move to alternative accommodation or open new offices.</a:t>
            </a:r>
          </a:p>
        </p:txBody>
      </p:sp>
      <p:sp>
        <p:nvSpPr>
          <p:cNvPr id="5" name="TextBox 4"/>
          <p:cNvSpPr txBox="1"/>
          <p:nvPr/>
        </p:nvSpPr>
        <p:spPr>
          <a:xfrm>
            <a:off x="158768" y="139500"/>
            <a:ext cx="8865235" cy="400110"/>
          </a:xfrm>
          <a:prstGeom prst="rect">
            <a:avLst/>
          </a:prstGeom>
          <a:solidFill>
            <a:srgbClr val="92D050"/>
          </a:solidFill>
        </p:spPr>
        <p:txBody>
          <a:bodyPr wrap="square" rtlCol="0">
            <a:spAutoFit/>
          </a:bodyPr>
          <a:lstStyle/>
          <a:p>
            <a:pPr algn="ctr">
              <a:spcBef>
                <a:spcPts val="600"/>
              </a:spcBef>
              <a:spcAft>
                <a:spcPts val="600"/>
              </a:spcAft>
            </a:pPr>
            <a:r>
              <a:rPr lang="en-US" sz="2000" b="1" dirty="0">
                <a:latin typeface="Arial" panose="020B0604020202020204" pitchFamily="34" charset="0"/>
                <a:cs typeface="Arial" panose="020B0604020202020204" pitchFamily="34" charset="0"/>
              </a:rPr>
              <a:t>IMPACT OF BUDGET CUTS ON GOODS &amp; SERVICES</a:t>
            </a:r>
            <a:endParaRPr lang="en-ZA" sz="2000" b="1" dirty="0">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109</a:t>
            </a:fld>
            <a:endParaRPr lang="en-US" dirty="0"/>
          </a:p>
        </p:txBody>
      </p:sp>
    </p:spTree>
    <p:extLst>
      <p:ext uri="{BB962C8B-B14F-4D97-AF65-F5344CB8AC3E}">
        <p14:creationId xmlns:p14="http://schemas.microsoft.com/office/powerpoint/2010/main" val="31045734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90000"/>
              </a:spcBef>
              <a:buClr>
                <a:schemeClr val="bg2"/>
              </a:buClr>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1pPr>
            <a:lvl2pPr marL="742950" indent="-285750">
              <a:lnSpc>
                <a:spcPct val="90000"/>
              </a:lnSpc>
              <a:spcBef>
                <a:spcPct val="50000"/>
              </a:spcBef>
              <a:buClr>
                <a:schemeClr val="bg2"/>
              </a:buClr>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ct val="30000"/>
              </a:spcBef>
              <a:buClr>
                <a:schemeClr val="bg2"/>
              </a:buClr>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3pPr>
            <a:lvl4pPr marL="1600200" indent="-228600">
              <a:lnSpc>
                <a:spcPct val="90000"/>
              </a:lnSpc>
              <a:spcBef>
                <a:spcPct val="10000"/>
              </a:spcBef>
              <a:buClr>
                <a:schemeClr val="bg2"/>
              </a:buClr>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4pPr>
            <a:lvl5pPr marL="2057400" indent="-228600">
              <a:lnSpc>
                <a:spcPct val="90000"/>
              </a:lnSpc>
              <a:buClr>
                <a:schemeClr val="bg2"/>
              </a:buClr>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90000"/>
              </a:lnSpc>
              <a:spcBef>
                <a:spcPct val="0"/>
              </a:spcBef>
              <a:spcAft>
                <a:spcPct val="0"/>
              </a:spcAft>
              <a:buClr>
                <a:schemeClr val="bg2"/>
              </a:buClr>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90000"/>
              </a:lnSpc>
              <a:spcBef>
                <a:spcPct val="0"/>
              </a:spcBef>
              <a:spcAft>
                <a:spcPct val="0"/>
              </a:spcAft>
              <a:buClr>
                <a:schemeClr val="bg2"/>
              </a:buClr>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90000"/>
              </a:lnSpc>
              <a:spcBef>
                <a:spcPct val="0"/>
              </a:spcBef>
              <a:spcAft>
                <a:spcPct val="0"/>
              </a:spcAft>
              <a:buClr>
                <a:schemeClr val="bg2"/>
              </a:buClr>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90000"/>
              </a:lnSpc>
              <a:spcBef>
                <a:spcPct val="0"/>
              </a:spcBef>
              <a:spcAft>
                <a:spcPct val="0"/>
              </a:spcAft>
              <a:buClr>
                <a:schemeClr val="bg2"/>
              </a:buClr>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endParaRPr lang="en-US" altLang="en-US" dirty="0">
              <a:solidFill>
                <a:srgbClr val="000000"/>
              </a:solidFill>
            </a:endParaRPr>
          </a:p>
        </p:txBody>
      </p:sp>
      <p:sp>
        <p:nvSpPr>
          <p:cNvPr id="20483" name="Rectangle 5"/>
          <p:cNvSpPr>
            <a:spLocks noChangeArrowheads="1"/>
          </p:cNvSpPr>
          <p:nvPr/>
        </p:nvSpPr>
        <p:spPr bwMode="auto">
          <a:xfrm>
            <a:off x="212726" y="147864"/>
            <a:ext cx="8659132" cy="313932"/>
          </a:xfrm>
          <a:prstGeom prst="rect">
            <a:avLst/>
          </a:prstGeom>
          <a:solidFill>
            <a:srgbClr val="92D050"/>
          </a:solidFill>
          <a:ln>
            <a:noFill/>
          </a:ln>
        </p:spPr>
        <p:txBody>
          <a:bodyPr wrap="square">
            <a:spAutoFit/>
          </a:bodyPr>
          <a:lstStyle>
            <a:lvl1pPr>
              <a:lnSpc>
                <a:spcPct val="90000"/>
              </a:lnSpc>
              <a:spcBef>
                <a:spcPct val="90000"/>
              </a:spcBef>
              <a:buClr>
                <a:schemeClr val="bg2"/>
              </a:buClr>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1pPr>
            <a:lvl2pPr marL="742950" indent="-285750">
              <a:lnSpc>
                <a:spcPct val="90000"/>
              </a:lnSpc>
              <a:spcBef>
                <a:spcPct val="50000"/>
              </a:spcBef>
              <a:buClr>
                <a:schemeClr val="bg2"/>
              </a:buClr>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ct val="30000"/>
              </a:spcBef>
              <a:buClr>
                <a:schemeClr val="bg2"/>
              </a:buClr>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3pPr>
            <a:lvl4pPr marL="1600200" indent="-228600">
              <a:lnSpc>
                <a:spcPct val="90000"/>
              </a:lnSpc>
              <a:spcBef>
                <a:spcPct val="10000"/>
              </a:spcBef>
              <a:buClr>
                <a:schemeClr val="bg2"/>
              </a:buClr>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4pPr>
            <a:lvl5pPr marL="2057400" indent="-228600">
              <a:lnSpc>
                <a:spcPct val="90000"/>
              </a:lnSpc>
              <a:buClr>
                <a:schemeClr val="bg2"/>
              </a:buClr>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90000"/>
              </a:lnSpc>
              <a:spcBef>
                <a:spcPct val="0"/>
              </a:spcBef>
              <a:spcAft>
                <a:spcPct val="0"/>
              </a:spcAft>
              <a:buClr>
                <a:schemeClr val="bg2"/>
              </a:buClr>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90000"/>
              </a:lnSpc>
              <a:spcBef>
                <a:spcPct val="0"/>
              </a:spcBef>
              <a:spcAft>
                <a:spcPct val="0"/>
              </a:spcAft>
              <a:buClr>
                <a:schemeClr val="bg2"/>
              </a:buClr>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90000"/>
              </a:lnSpc>
              <a:spcBef>
                <a:spcPct val="0"/>
              </a:spcBef>
              <a:spcAft>
                <a:spcPct val="0"/>
              </a:spcAft>
              <a:buClr>
                <a:schemeClr val="bg2"/>
              </a:buClr>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90000"/>
              </a:lnSpc>
              <a:spcBef>
                <a:spcPct val="0"/>
              </a:spcBef>
              <a:spcAft>
                <a:spcPct val="0"/>
              </a:spcAft>
              <a:buClr>
                <a:schemeClr val="bg2"/>
              </a:buClr>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9pPr>
          </a:lstStyle>
          <a:p>
            <a:pPr algn="ctr">
              <a:spcBef>
                <a:spcPts val="600"/>
              </a:spcBef>
              <a:spcAft>
                <a:spcPts val="600"/>
              </a:spcAft>
              <a:buNone/>
            </a:pPr>
            <a:r>
              <a:rPr lang="en-US" b="1" dirty="0">
                <a:cs typeface="Arial" panose="020B0604020202020204" pitchFamily="34" charset="0"/>
              </a:rPr>
              <a:t>IMPACT OF COVID-19 ON DEPARTMENTAL PLANNING AND OPERATIONS (CONT.)</a:t>
            </a:r>
            <a:endParaRPr lang="en-ZA" b="1" dirty="0">
              <a:cs typeface="Arial" panose="020B0604020202020204" pitchFamily="34" charset="0"/>
            </a:endParaRPr>
          </a:p>
        </p:txBody>
      </p:sp>
      <p:sp>
        <p:nvSpPr>
          <p:cNvPr id="20484" name="Rectangle 5"/>
          <p:cNvSpPr>
            <a:spLocks noChangeArrowheads="1"/>
          </p:cNvSpPr>
          <p:nvPr/>
        </p:nvSpPr>
        <p:spPr bwMode="auto">
          <a:xfrm>
            <a:off x="212725" y="665074"/>
            <a:ext cx="8797926" cy="3231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nSpc>
                <a:spcPct val="90000"/>
              </a:lnSpc>
              <a:spcBef>
                <a:spcPct val="90000"/>
              </a:spcBef>
              <a:buClr>
                <a:schemeClr val="bg2"/>
              </a:buClr>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1pPr>
            <a:lvl2pPr marL="1085850" indent="-342900">
              <a:lnSpc>
                <a:spcPct val="90000"/>
              </a:lnSpc>
              <a:spcBef>
                <a:spcPct val="50000"/>
              </a:spcBef>
              <a:buClr>
                <a:schemeClr val="bg2"/>
              </a:buClr>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ct val="30000"/>
              </a:spcBef>
              <a:buClr>
                <a:schemeClr val="bg2"/>
              </a:buClr>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3pPr>
            <a:lvl4pPr marL="1600200" indent="-228600">
              <a:lnSpc>
                <a:spcPct val="90000"/>
              </a:lnSpc>
              <a:spcBef>
                <a:spcPct val="10000"/>
              </a:spcBef>
              <a:buClr>
                <a:schemeClr val="bg2"/>
              </a:buClr>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4pPr>
            <a:lvl5pPr marL="2057400" indent="-228600">
              <a:lnSpc>
                <a:spcPct val="90000"/>
              </a:lnSpc>
              <a:buClr>
                <a:schemeClr val="bg2"/>
              </a:buClr>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90000"/>
              </a:lnSpc>
              <a:spcBef>
                <a:spcPct val="0"/>
              </a:spcBef>
              <a:spcAft>
                <a:spcPct val="0"/>
              </a:spcAft>
              <a:buClr>
                <a:schemeClr val="bg2"/>
              </a:buClr>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90000"/>
              </a:lnSpc>
              <a:spcBef>
                <a:spcPct val="0"/>
              </a:spcBef>
              <a:spcAft>
                <a:spcPct val="0"/>
              </a:spcAft>
              <a:buClr>
                <a:schemeClr val="bg2"/>
              </a:buClr>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90000"/>
              </a:lnSpc>
              <a:spcBef>
                <a:spcPct val="0"/>
              </a:spcBef>
              <a:spcAft>
                <a:spcPct val="0"/>
              </a:spcAft>
              <a:buClr>
                <a:schemeClr val="bg2"/>
              </a:buClr>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90000"/>
              </a:lnSpc>
              <a:spcBef>
                <a:spcPct val="0"/>
              </a:spcBef>
              <a:spcAft>
                <a:spcPct val="0"/>
              </a:spcAft>
              <a:buClr>
                <a:schemeClr val="bg2"/>
              </a:buClr>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9pPr>
          </a:lstStyle>
          <a:p>
            <a:pPr lvl="0" algn="just">
              <a:lnSpc>
                <a:spcPct val="100000"/>
              </a:lnSpc>
              <a:spcBef>
                <a:spcPts val="600"/>
              </a:spcBef>
              <a:buClr>
                <a:schemeClr val="tx1"/>
              </a:buClr>
              <a:buFont typeface="Arial" panose="020B0604020202020204" pitchFamily="34" charset="0"/>
              <a:buChar char="•"/>
            </a:pPr>
            <a:endParaRPr lang="en-ZA" sz="1500" dirty="0">
              <a:cs typeface="Arial" panose="020B0604020202020204" pitchFamily="34" charset="0"/>
            </a:endParaRPr>
          </a:p>
        </p:txBody>
      </p:sp>
      <p:sp>
        <p:nvSpPr>
          <p:cNvPr id="4" name="Rectangle 3"/>
          <p:cNvSpPr/>
          <p:nvPr/>
        </p:nvSpPr>
        <p:spPr>
          <a:xfrm>
            <a:off x="133349" y="624098"/>
            <a:ext cx="8501064" cy="5804346"/>
          </a:xfrm>
          <a:prstGeom prst="rect">
            <a:avLst/>
          </a:prstGeom>
        </p:spPr>
        <p:txBody>
          <a:bodyPr wrap="square">
            <a:spAutoFit/>
          </a:bodyPr>
          <a:lstStyle/>
          <a:p>
            <a:pPr marL="342900" indent="-342900" algn="just">
              <a:lnSpc>
                <a:spcPct val="105000"/>
              </a:lnSpc>
              <a:spcAft>
                <a:spcPts val="1000"/>
              </a:spcAft>
              <a:buFont typeface="+mj-lt"/>
              <a:buAutoNum type="arabicPeriod" startAt="5"/>
            </a:pPr>
            <a:r>
              <a:rPr lang="en-ZA" sz="1400" dirty="0">
                <a:latin typeface="Arial" panose="020B0604020202020204" pitchFamily="34" charset="0"/>
                <a:ea typeface="Times New Roman" panose="02020603050405020304" pitchFamily="18" charset="0"/>
                <a:cs typeface="Arial" panose="020B0604020202020204" pitchFamily="34" charset="0"/>
              </a:rPr>
              <a:t>With regards to the Immigration Services’ environment and target setting, the permitting and asylum seeker management areas were most affected by the lockdown regulations. The DHA has established a business partnership with VFS Global, a visa facilitation company that provides a client-facing service on behalf of the DHA. VFS Global was also affected by the lockdown regulations which in turn impacted negatively on the intake of applications for visas and permits. The closure of VFS offices impacted on the methodology used to determine the finalisation of a visa and permitting product. </a:t>
            </a:r>
            <a:r>
              <a:rPr lang="en-ZA" sz="1400" dirty="0">
                <a:latin typeface="Arial" panose="020B0604020202020204" pitchFamily="34" charset="0"/>
                <a:cs typeface="Arial" panose="020B0604020202020204" pitchFamily="34" charset="0"/>
              </a:rPr>
              <a:t>The immigration service back office processing capacity was also impacted on by the pandemic. </a:t>
            </a:r>
            <a:r>
              <a:rPr lang="en-ZA" sz="1400" dirty="0">
                <a:latin typeface="Arial" panose="020B0604020202020204" pitchFamily="34" charset="0"/>
                <a:ea typeface="Times New Roman" panose="02020603050405020304" pitchFamily="18" charset="0"/>
                <a:cs typeface="Arial" panose="020B0604020202020204" pitchFamily="34" charset="0"/>
              </a:rPr>
              <a:t>The asylum seeker management environment remains non-operational as per instruction under Gazetted Direction 6 of 2020 published on 30 September 2020.</a:t>
            </a:r>
          </a:p>
          <a:p>
            <a:pPr marL="342900" indent="-342900" algn="just">
              <a:lnSpc>
                <a:spcPct val="105000"/>
              </a:lnSpc>
              <a:spcAft>
                <a:spcPts val="1000"/>
              </a:spcAft>
              <a:buFont typeface="+mj-lt"/>
              <a:buAutoNum type="arabicPeriod" startAt="5"/>
            </a:pPr>
            <a:r>
              <a:rPr lang="en-ZA" sz="1400" dirty="0">
                <a:latin typeface="Arial" panose="020B0604020202020204" pitchFamily="34" charset="0"/>
                <a:cs typeface="Arial" panose="020B0604020202020204" pitchFamily="34" charset="0"/>
              </a:rPr>
              <a:t>Civic Services’ planning and delivery models are structured in terms of the quantity / volumes of clients able to visit a Home Affairs office and the use of equipment to process services. The implementation of the lockdown regulations such as social distancing therefore posed significant challenges in how the civics branch manages the processing of services. The need for digital processes has become paramount. </a:t>
            </a:r>
          </a:p>
          <a:p>
            <a:pPr marL="342900" indent="-342900" algn="just">
              <a:buFont typeface="+mj-lt"/>
              <a:buAutoNum type="arabicPeriod" startAt="5"/>
            </a:pPr>
            <a:r>
              <a:rPr lang="en-ZA" sz="1400" dirty="0">
                <a:latin typeface="Arial" panose="020B0604020202020204" pitchFamily="34" charset="0"/>
                <a:ea typeface="Times New Roman" panose="02020603050405020304" pitchFamily="18" charset="0"/>
                <a:cs typeface="Arial" panose="020B0604020202020204" pitchFamily="34" charset="0"/>
              </a:rPr>
              <a:t> </a:t>
            </a:r>
            <a:r>
              <a:rPr lang="en-ZA" sz="1400" dirty="0">
                <a:latin typeface="Arial" panose="020B0604020202020204" pitchFamily="34" charset="0"/>
                <a:cs typeface="Arial" panose="020B0604020202020204" pitchFamily="34" charset="0"/>
              </a:rPr>
              <a:t>The Civics branch targets of smart ID cards, early birth registration and adult passport issuance are significantly dependent on the input process in order to achieve the set targets which are output based. To issue smart ID cards and passports and register births in an optimal manner, front offices must be able to function with full establishments, stable systems and automated features such as capturing online biometrics. </a:t>
            </a:r>
          </a:p>
          <a:p>
            <a:pPr marL="342900" indent="-342900" algn="just">
              <a:buFont typeface="+mj-lt"/>
              <a:buAutoNum type="arabicPeriod" startAt="5"/>
            </a:pPr>
            <a:endParaRPr lang="en-ZA" sz="1400" dirty="0">
              <a:latin typeface="Arial" panose="020B0604020202020204" pitchFamily="34" charset="0"/>
              <a:cs typeface="Arial" panose="020B0604020202020204" pitchFamily="34" charset="0"/>
            </a:endParaRPr>
          </a:p>
          <a:p>
            <a:pPr algn="just"/>
            <a:r>
              <a:rPr lang="en-ZA" sz="1400" dirty="0">
                <a:latin typeface="Arial" panose="020B0604020202020204" pitchFamily="34" charset="0"/>
                <a:cs typeface="Arial" panose="020B0604020202020204" pitchFamily="34" charset="0"/>
              </a:rPr>
              <a:t>8.   The closure of health facilities, other service delivery points and DHA offices due to COVID-19 impact    </a:t>
            </a:r>
          </a:p>
          <a:p>
            <a:pPr algn="just"/>
            <a:r>
              <a:rPr lang="en-ZA" sz="1400" dirty="0">
                <a:latin typeface="Arial" panose="020B0604020202020204" pitchFamily="34" charset="0"/>
                <a:cs typeface="Arial" panose="020B0604020202020204" pitchFamily="34" charset="0"/>
              </a:rPr>
              <a:t>      negatively on performance and service delivery.</a:t>
            </a:r>
          </a:p>
          <a:p>
            <a:pPr algn="just">
              <a:lnSpc>
                <a:spcPct val="105000"/>
              </a:lnSpc>
              <a:spcAft>
                <a:spcPts val="1000"/>
              </a:spcAft>
            </a:pPr>
            <a:endParaRPr lang="en-ZA" sz="1400" dirty="0">
              <a:latin typeface="Arial" panose="020B0604020202020204" pitchFamily="34" charset="0"/>
              <a:cs typeface="Arial" panose="020B0604020202020204" pitchFamily="34" charset="0"/>
            </a:endParaRPr>
          </a:p>
          <a:p>
            <a:pPr algn="just">
              <a:lnSpc>
                <a:spcPct val="105000"/>
              </a:lnSpc>
              <a:spcAft>
                <a:spcPts val="1000"/>
              </a:spcAft>
            </a:pPr>
            <a:endParaRPr lang="en-ZA" sz="1400" dirty="0">
              <a:latin typeface="Arial" panose="020B0604020202020204" pitchFamily="34" charset="0"/>
              <a:ea typeface="Times New Roman" panose="02020603050405020304" pitchFamily="18"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11</a:t>
            </a:fld>
            <a:endParaRPr lang="en-US" dirty="0"/>
          </a:p>
        </p:txBody>
      </p:sp>
    </p:spTree>
    <p:extLst>
      <p:ext uri="{BB962C8B-B14F-4D97-AF65-F5344CB8AC3E}">
        <p14:creationId xmlns:p14="http://schemas.microsoft.com/office/powerpoint/2010/main" val="1676681801"/>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58768" y="1180522"/>
            <a:ext cx="8672025" cy="4834390"/>
          </a:xfrm>
        </p:spPr>
        <p:txBody>
          <a:bodyPr>
            <a:normAutofit fontScale="62500" lnSpcReduction="20000"/>
          </a:bodyPr>
          <a:lstStyle/>
          <a:p>
            <a:pPr algn="just">
              <a:lnSpc>
                <a:spcPct val="120000"/>
              </a:lnSpc>
              <a:spcBef>
                <a:spcPts val="600"/>
              </a:spcBef>
              <a:spcAft>
                <a:spcPts val="600"/>
              </a:spcAft>
            </a:pPr>
            <a:r>
              <a:rPr lang="en-US" dirty="0">
                <a:latin typeface="Arial" panose="020B0604020202020204" pitchFamily="34" charset="0"/>
                <a:cs typeface="Arial" panose="020B0604020202020204" pitchFamily="34" charset="0"/>
              </a:rPr>
              <a:t>It will be impossible for the Department to stay within budget and the COE ceiling. This also depends on the wage negotiations between Government and </a:t>
            </a:r>
            <a:r>
              <a:rPr lang="en-US" dirty="0" err="1">
                <a:latin typeface="Arial" panose="020B0604020202020204" pitchFamily="34" charset="0"/>
                <a:cs typeface="Arial" panose="020B0604020202020204" pitchFamily="34" charset="0"/>
              </a:rPr>
              <a:t>Labour</a:t>
            </a:r>
            <a:r>
              <a:rPr lang="en-US" dirty="0">
                <a:latin typeface="Arial" panose="020B0604020202020204" pitchFamily="34" charset="0"/>
                <a:cs typeface="Arial" panose="020B0604020202020204" pitchFamily="34" charset="0"/>
              </a:rPr>
              <a:t>;</a:t>
            </a:r>
          </a:p>
          <a:p>
            <a:pPr algn="just">
              <a:lnSpc>
                <a:spcPct val="120000"/>
              </a:lnSpc>
              <a:spcBef>
                <a:spcPts val="600"/>
              </a:spcBef>
              <a:spcAft>
                <a:spcPts val="600"/>
              </a:spcAft>
            </a:pPr>
            <a:r>
              <a:rPr lang="en-US" dirty="0">
                <a:latin typeface="Arial" panose="020B0604020202020204" pitchFamily="34" charset="0"/>
                <a:cs typeface="Arial" panose="020B0604020202020204" pitchFamily="34" charset="0"/>
              </a:rPr>
              <a:t>The Department is not in a position to create and fund new posts or even fill vacancies as and when these become vacant;</a:t>
            </a:r>
          </a:p>
          <a:p>
            <a:pPr algn="just">
              <a:lnSpc>
                <a:spcPct val="120000"/>
              </a:lnSpc>
              <a:spcBef>
                <a:spcPts val="600"/>
              </a:spcBef>
              <a:spcAft>
                <a:spcPts val="600"/>
              </a:spcAft>
            </a:pPr>
            <a:r>
              <a:rPr lang="en-US" dirty="0">
                <a:latin typeface="Arial" panose="020B0604020202020204" pitchFamily="34" charset="0"/>
                <a:cs typeface="Arial" panose="020B0604020202020204" pitchFamily="34" charset="0"/>
              </a:rPr>
              <a:t>Pressure on the goods and services budget will increase and priority will be given to ensure staff stay safe (by providing PPE, etc.) and to ensure the achievement of the APP targets; </a:t>
            </a:r>
          </a:p>
          <a:p>
            <a:pPr algn="just">
              <a:lnSpc>
                <a:spcPct val="120000"/>
              </a:lnSpc>
              <a:spcBef>
                <a:spcPts val="600"/>
              </a:spcBef>
              <a:spcAft>
                <a:spcPts val="600"/>
              </a:spcAft>
            </a:pPr>
            <a:r>
              <a:rPr lang="en-US" dirty="0">
                <a:latin typeface="Arial" panose="020B0604020202020204" pitchFamily="34" charset="0"/>
                <a:cs typeface="Arial" panose="020B0604020202020204" pitchFamily="34" charset="0"/>
              </a:rPr>
              <a:t>Revenue projections are significantly lower than prior years and this impacts on self-financing expenditure. Alternative revenue streams will be developed; and</a:t>
            </a:r>
          </a:p>
          <a:p>
            <a:pPr algn="just">
              <a:lnSpc>
                <a:spcPct val="120000"/>
              </a:lnSpc>
              <a:spcBef>
                <a:spcPts val="600"/>
              </a:spcBef>
              <a:spcAft>
                <a:spcPts val="600"/>
              </a:spcAft>
            </a:pPr>
            <a:r>
              <a:rPr lang="en-US" dirty="0">
                <a:latin typeface="Arial" panose="020B0604020202020204" pitchFamily="34" charset="0"/>
                <a:cs typeface="Arial" panose="020B0604020202020204" pitchFamily="34" charset="0"/>
              </a:rPr>
              <a:t>The Department will continue to manage its budget in a responsible manner and in accordance with the PFMA.</a:t>
            </a:r>
          </a:p>
        </p:txBody>
      </p:sp>
      <p:sp>
        <p:nvSpPr>
          <p:cNvPr id="5" name="TextBox 4"/>
          <p:cNvSpPr txBox="1"/>
          <p:nvPr/>
        </p:nvSpPr>
        <p:spPr>
          <a:xfrm>
            <a:off x="158768" y="139500"/>
            <a:ext cx="8865235" cy="861774"/>
          </a:xfrm>
          <a:prstGeom prst="rect">
            <a:avLst/>
          </a:prstGeom>
          <a:solidFill>
            <a:srgbClr val="92D050"/>
          </a:solidFill>
        </p:spPr>
        <p:txBody>
          <a:bodyPr wrap="square" rtlCol="0">
            <a:spAutoFit/>
          </a:bodyPr>
          <a:lstStyle/>
          <a:p>
            <a:pPr algn="ctr">
              <a:spcBef>
                <a:spcPts val="600"/>
              </a:spcBef>
              <a:spcAft>
                <a:spcPts val="600"/>
              </a:spcAft>
            </a:pPr>
            <a:r>
              <a:rPr lang="en-US" sz="2000" b="1" dirty="0">
                <a:latin typeface="Arial" panose="020B0604020202020204" pitchFamily="34" charset="0"/>
                <a:cs typeface="Arial" panose="020B0604020202020204" pitchFamily="34" charset="0"/>
              </a:rPr>
              <a:t>IMPACT OF BUDGET CUTS </a:t>
            </a:r>
          </a:p>
          <a:p>
            <a:pPr algn="ctr">
              <a:spcBef>
                <a:spcPts val="600"/>
              </a:spcBef>
              <a:spcAft>
                <a:spcPts val="600"/>
              </a:spcAft>
            </a:pPr>
            <a:r>
              <a:rPr lang="en-US" sz="2000" b="1" dirty="0">
                <a:latin typeface="Arial" panose="020B0604020202020204" pitchFamily="34" charset="0"/>
                <a:cs typeface="Arial" panose="020B0604020202020204" pitchFamily="34" charset="0"/>
              </a:rPr>
              <a:t>CONCLUSION</a:t>
            </a:r>
            <a:endParaRPr lang="en-ZA" sz="2000" b="1" dirty="0">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110</a:t>
            </a:fld>
            <a:endParaRPr lang="en-US" dirty="0"/>
          </a:p>
        </p:txBody>
      </p:sp>
    </p:spTree>
    <p:extLst>
      <p:ext uri="{BB962C8B-B14F-4D97-AF65-F5344CB8AC3E}">
        <p14:creationId xmlns:p14="http://schemas.microsoft.com/office/powerpoint/2010/main" val="886180136"/>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58768" y="715124"/>
            <a:ext cx="8826463" cy="646331"/>
          </a:xfrm>
          <a:prstGeom prst="rect">
            <a:avLst/>
          </a:prstGeom>
          <a:noFill/>
        </p:spPr>
        <p:txBody>
          <a:bodyPr wrap="square" rtlCol="0">
            <a:spAutoFit/>
          </a:bodyPr>
          <a:lstStyle/>
          <a:p>
            <a:pPr algn="just"/>
            <a:r>
              <a:rPr lang="en-ZA" dirty="0">
                <a:latin typeface="Arial" panose="020B0604020202020204" pitchFamily="34" charset="0"/>
                <a:cs typeface="Arial" panose="020B0604020202020204" pitchFamily="34" charset="0"/>
              </a:rPr>
              <a:t>For the </a:t>
            </a:r>
            <a:r>
              <a:rPr lang="en-ZA" dirty="0" smtClean="0">
                <a:latin typeface="Arial" panose="020B0604020202020204" pitchFamily="34" charset="0"/>
                <a:cs typeface="Arial" panose="020B0604020202020204" pitchFamily="34" charset="0"/>
              </a:rPr>
              <a:t>Select Committee on Security and Justice to note the presentation on </a:t>
            </a:r>
            <a:r>
              <a:rPr lang="en-ZA" dirty="0">
                <a:latin typeface="Arial" panose="020B0604020202020204" pitchFamily="34" charset="0"/>
                <a:cs typeface="Arial" panose="020B0604020202020204" pitchFamily="34" charset="0"/>
              </a:rPr>
              <a:t>the DHA Annual Performance Plan for 2021/22.</a:t>
            </a:r>
            <a:endParaRPr lang="en-US" dirty="0">
              <a:latin typeface="Arial" panose="020B0604020202020204" pitchFamily="34" charset="0"/>
              <a:cs typeface="Arial" panose="020B0604020202020204" pitchFamily="34" charset="0"/>
            </a:endParaRPr>
          </a:p>
        </p:txBody>
      </p:sp>
      <p:sp>
        <p:nvSpPr>
          <p:cNvPr id="5" name="TextBox 4"/>
          <p:cNvSpPr txBox="1"/>
          <p:nvPr/>
        </p:nvSpPr>
        <p:spPr>
          <a:xfrm>
            <a:off x="158768" y="139500"/>
            <a:ext cx="8865235" cy="400110"/>
          </a:xfrm>
          <a:prstGeom prst="rect">
            <a:avLst/>
          </a:prstGeom>
          <a:solidFill>
            <a:srgbClr val="92D050"/>
          </a:solidFill>
        </p:spPr>
        <p:txBody>
          <a:bodyPr wrap="square" rtlCol="0">
            <a:spAutoFit/>
          </a:bodyPr>
          <a:lstStyle/>
          <a:p>
            <a:pPr algn="ctr">
              <a:spcBef>
                <a:spcPts val="600"/>
              </a:spcBef>
              <a:spcAft>
                <a:spcPts val="600"/>
              </a:spcAft>
            </a:pPr>
            <a:r>
              <a:rPr lang="en-US" sz="2000" b="1" dirty="0">
                <a:latin typeface="Arial" panose="020B0604020202020204" pitchFamily="34" charset="0"/>
                <a:cs typeface="Arial" panose="020B0604020202020204" pitchFamily="34" charset="0"/>
              </a:rPr>
              <a:t>RECOMMENDATION</a:t>
            </a:r>
            <a:endParaRPr lang="en-ZA" sz="2000" b="1"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111</a:t>
            </a:fld>
            <a:endParaRPr lang="en-US" dirty="0"/>
          </a:p>
        </p:txBody>
      </p:sp>
    </p:spTree>
    <p:extLst>
      <p:ext uri="{BB962C8B-B14F-4D97-AF65-F5344CB8AC3E}">
        <p14:creationId xmlns:p14="http://schemas.microsoft.com/office/powerpoint/2010/main" val="36797438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14489" y="914399"/>
            <a:ext cx="8365067" cy="6278642"/>
          </a:xfrm>
          <a:prstGeom prst="rect">
            <a:avLst/>
          </a:prstGeom>
          <a:noFill/>
        </p:spPr>
        <p:txBody>
          <a:bodyPr wrap="square" rtlCol="0">
            <a:spAutoFit/>
          </a:bodyPr>
          <a:lstStyle/>
          <a:p>
            <a:pPr marL="342900" indent="-342900" algn="just">
              <a:buFont typeface="+mj-lt"/>
              <a:buAutoNum type="arabicPeriod" startAt="9"/>
            </a:pPr>
            <a:r>
              <a:rPr lang="en-ZA" sz="1500" dirty="0">
                <a:latin typeface="Arial" panose="020B0604020202020204" pitchFamily="34" charset="0"/>
                <a:cs typeface="Arial" panose="020B0604020202020204" pitchFamily="34" charset="0"/>
              </a:rPr>
              <a:t>Lessons learned from the COVID-19 pandemic relating to the DHA:</a:t>
            </a:r>
          </a:p>
          <a:p>
            <a:pPr marL="285750" lvl="0" indent="-285750" algn="just">
              <a:spcBef>
                <a:spcPts val="600"/>
              </a:spcBef>
              <a:buFont typeface="Arial" panose="020B0604020202020204" pitchFamily="34" charset="0"/>
              <a:buChar char="•"/>
            </a:pPr>
            <a:r>
              <a:rPr lang="en-ZA" sz="1400" dirty="0">
                <a:latin typeface="Arial" panose="020B0604020202020204" pitchFamily="34" charset="0"/>
                <a:cs typeface="Arial" panose="020B0604020202020204" pitchFamily="34" charset="0"/>
              </a:rPr>
              <a:t>Importance and centrality of DHA mandate to the country: The services rendered by the DHA is critical for society to function and certain DHA services such as death registration will always be required irrespective of the prevailing circumstances or conditions.</a:t>
            </a:r>
          </a:p>
          <a:p>
            <a:pPr marL="285750" indent="-285750" algn="just">
              <a:spcBef>
                <a:spcPts val="600"/>
              </a:spcBef>
              <a:buFont typeface="Arial" panose="020B0604020202020204" pitchFamily="34" charset="0"/>
              <a:buChar char="•"/>
            </a:pPr>
            <a:r>
              <a:rPr lang="en-ZA" sz="1400" dirty="0">
                <a:latin typeface="Arial" panose="020B0604020202020204" pitchFamily="34" charset="0"/>
                <a:cs typeface="Arial" panose="020B0604020202020204" pitchFamily="34" charset="0"/>
              </a:rPr>
              <a:t>A key realisation from the COVID-19 pandemic is that the DHA will need to review its service delivery and operating models as well as its access strategy to adapt to the “new normal” brought about by the pandemic. These models must find ways in which the DHA is to service its clientele in a more effective, efficient and secure manner. </a:t>
            </a:r>
          </a:p>
          <a:p>
            <a:pPr marL="742950" lvl="1" indent="-285750" algn="just">
              <a:spcBef>
                <a:spcPts val="600"/>
              </a:spcBef>
              <a:buFont typeface="Wingdings" panose="05000000000000000000" pitchFamily="2" charset="2"/>
              <a:buChar char="v"/>
            </a:pPr>
            <a:r>
              <a:rPr lang="en-ZA" sz="1400" dirty="0">
                <a:latin typeface="Arial" panose="020B0604020202020204" pitchFamily="34" charset="0"/>
                <a:cs typeface="Arial" panose="020B0604020202020204" pitchFamily="34" charset="0"/>
              </a:rPr>
              <a:t>The increased focus on technology will be central for the DHA going forward as well as the </a:t>
            </a:r>
            <a:r>
              <a:rPr lang="en-ZA" sz="1400" dirty="0" smtClean="0">
                <a:latin typeface="Arial" panose="020B0604020202020204" pitchFamily="34" charset="0"/>
                <a:cs typeface="Arial" panose="020B0604020202020204" pitchFamily="34" charset="0"/>
              </a:rPr>
              <a:t> </a:t>
            </a:r>
            <a:r>
              <a:rPr lang="en-ZA" sz="1400" dirty="0">
                <a:latin typeface="Arial" panose="020B0604020202020204" pitchFamily="34" charset="0"/>
                <a:cs typeface="Arial" panose="020B0604020202020204" pitchFamily="34" charset="0"/>
              </a:rPr>
              <a:t>need to speed up the modernisation programme. The DHA is investigating the use of contactless equipment to further ensure the health of clients and staff.</a:t>
            </a:r>
          </a:p>
          <a:p>
            <a:pPr marL="742950" lvl="1" indent="-285750" algn="just">
              <a:spcBef>
                <a:spcPts val="600"/>
              </a:spcBef>
              <a:buFont typeface="Wingdings" panose="05000000000000000000" pitchFamily="2" charset="2"/>
              <a:buChar char="v"/>
            </a:pPr>
            <a:r>
              <a:rPr lang="en-ZA" sz="1400" dirty="0">
                <a:latin typeface="Arial" panose="020B0604020202020204" pitchFamily="34" charset="0"/>
                <a:cs typeface="Arial" panose="020B0604020202020204" pitchFamily="34" charset="0"/>
              </a:rPr>
              <a:t>There is a need to be adaptable and flexible in service delivery. Key considerations include the working of shift systems and flexi-time; remote working arrangements for the majority of business areas and the review of specific business processes such as permitting. </a:t>
            </a:r>
          </a:p>
          <a:p>
            <a:pPr marL="742950" lvl="1" indent="-285750" algn="just">
              <a:spcBef>
                <a:spcPts val="600"/>
              </a:spcBef>
              <a:buFont typeface="Wingdings" panose="05000000000000000000" pitchFamily="2" charset="2"/>
              <a:buChar char="v"/>
            </a:pPr>
            <a:r>
              <a:rPr lang="en-ZA" sz="1400" dirty="0">
                <a:latin typeface="Arial" panose="020B0604020202020204" pitchFamily="34" charset="0"/>
                <a:cs typeface="Arial" panose="020B0604020202020204" pitchFamily="34" charset="0"/>
              </a:rPr>
              <a:t>Provide tools of the trade to staff to ensure uninterrupted service delivery.</a:t>
            </a:r>
          </a:p>
          <a:p>
            <a:pPr marL="285750" lvl="0" indent="-285750" algn="just">
              <a:spcBef>
                <a:spcPts val="600"/>
              </a:spcBef>
              <a:buFont typeface="Arial" panose="020B0604020202020204" pitchFamily="34" charset="0"/>
              <a:buChar char="•"/>
            </a:pPr>
            <a:r>
              <a:rPr lang="en-ZA" sz="1400" dirty="0">
                <a:latin typeface="Arial" panose="020B0604020202020204" pitchFamily="34" charset="0"/>
                <a:cs typeface="Arial" panose="020B0604020202020204" pitchFamily="34" charset="0"/>
              </a:rPr>
              <a:t>Ensure readiness for future pandemics.</a:t>
            </a:r>
          </a:p>
          <a:p>
            <a:pPr marL="285750" lvl="0" indent="-285750" algn="just">
              <a:spcBef>
                <a:spcPts val="600"/>
              </a:spcBef>
              <a:buFont typeface="Arial" panose="020B0604020202020204" pitchFamily="34" charset="0"/>
              <a:buChar char="•"/>
            </a:pPr>
            <a:r>
              <a:rPr lang="en-ZA" sz="1400" dirty="0">
                <a:latin typeface="Arial" panose="020B0604020202020204" pitchFamily="34" charset="0"/>
                <a:cs typeface="Arial" panose="020B0604020202020204" pitchFamily="34" charset="0"/>
              </a:rPr>
              <a:t>The importance of timely and accurate departmental communication to ensure uninterrupted operations and service delivery.</a:t>
            </a:r>
          </a:p>
          <a:p>
            <a:pPr marL="285750" lvl="0" indent="-285750" algn="just">
              <a:spcBef>
                <a:spcPts val="600"/>
              </a:spcBef>
              <a:buFont typeface="Arial" panose="020B0604020202020204" pitchFamily="34" charset="0"/>
              <a:buChar char="•"/>
            </a:pPr>
            <a:r>
              <a:rPr lang="en-ZA" sz="1400" dirty="0">
                <a:latin typeface="Arial" panose="020B0604020202020204" pitchFamily="34" charset="0"/>
                <a:cs typeface="Arial" panose="020B0604020202020204" pitchFamily="34" charset="0"/>
              </a:rPr>
              <a:t>The provision of continuous oversight and management of staff and resources are necessary to ensure that there is accountability at all times.</a:t>
            </a:r>
          </a:p>
          <a:p>
            <a:pPr marL="285750" lvl="0" indent="-285750" algn="just">
              <a:spcBef>
                <a:spcPts val="600"/>
              </a:spcBef>
              <a:buFont typeface="Arial" panose="020B0604020202020204" pitchFamily="34" charset="0"/>
              <a:buChar char="•"/>
            </a:pPr>
            <a:endParaRPr lang="en-ZA" sz="1500" dirty="0">
              <a:latin typeface="Arial" panose="020B0604020202020204" pitchFamily="34" charset="0"/>
              <a:cs typeface="Arial" panose="020B0604020202020204" pitchFamily="34" charset="0"/>
            </a:endParaRPr>
          </a:p>
          <a:p>
            <a:pPr marL="342900" indent="-342900" algn="just">
              <a:spcBef>
                <a:spcPts val="600"/>
              </a:spcBef>
              <a:buFont typeface="+mj-lt"/>
              <a:buAutoNum type="arabicPeriod"/>
            </a:pPr>
            <a:endParaRPr lang="en-ZA" sz="1300" dirty="0">
              <a:solidFill>
                <a:srgbClr val="FF0000"/>
              </a:solidFill>
              <a:latin typeface="Arial" panose="020B0604020202020204" pitchFamily="34" charset="0"/>
              <a:cs typeface="Arial" panose="020B0604020202020204" pitchFamily="34" charset="0"/>
            </a:endParaRPr>
          </a:p>
          <a:p>
            <a:pPr marL="342900" indent="-342900" algn="just">
              <a:buFont typeface="+mj-lt"/>
              <a:buAutoNum type="arabicPeriod"/>
            </a:pPr>
            <a:endParaRPr lang="en-US" sz="1400" dirty="0">
              <a:latin typeface="Arial" panose="020B0604020202020204" pitchFamily="34" charset="0"/>
              <a:cs typeface="Arial" panose="020B0604020202020204" pitchFamily="34" charset="0"/>
            </a:endParaRPr>
          </a:p>
          <a:p>
            <a:pPr algn="just"/>
            <a:r>
              <a:rPr lang="en-US" sz="1400" dirty="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p:txBody>
      </p:sp>
      <p:sp>
        <p:nvSpPr>
          <p:cNvPr id="5" name="TextBox 4"/>
          <p:cNvSpPr txBox="1"/>
          <p:nvPr/>
        </p:nvSpPr>
        <p:spPr>
          <a:xfrm>
            <a:off x="130175" y="126620"/>
            <a:ext cx="8865235" cy="707886"/>
          </a:xfrm>
          <a:prstGeom prst="rect">
            <a:avLst/>
          </a:prstGeom>
          <a:solidFill>
            <a:srgbClr val="92D050"/>
          </a:solidFill>
        </p:spPr>
        <p:txBody>
          <a:bodyPr wrap="square" rtlCol="0">
            <a:spAutoFit/>
          </a:bodyPr>
          <a:lstStyle/>
          <a:p>
            <a:pPr algn="ctr">
              <a:spcBef>
                <a:spcPts val="600"/>
              </a:spcBef>
              <a:spcAft>
                <a:spcPts val="600"/>
              </a:spcAft>
            </a:pPr>
            <a:r>
              <a:rPr lang="en-US" sz="2000" b="1" dirty="0">
                <a:latin typeface="Arial" panose="020B0604020202020204" pitchFamily="34" charset="0"/>
                <a:cs typeface="Arial" panose="020B0604020202020204" pitchFamily="34" charset="0"/>
              </a:rPr>
              <a:t>IMPACT OF COVID-19 ON DEPARTMENTAL PLANNING AND OPERATIONS (CONT.)</a:t>
            </a:r>
            <a:endParaRPr lang="en-ZA" sz="2000" b="1"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12</a:t>
            </a:fld>
            <a:endParaRPr lang="en-US" dirty="0"/>
          </a:p>
        </p:txBody>
      </p:sp>
    </p:spTree>
    <p:extLst>
      <p:ext uri="{BB962C8B-B14F-4D97-AF65-F5344CB8AC3E}">
        <p14:creationId xmlns:p14="http://schemas.microsoft.com/office/powerpoint/2010/main" val="6813546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30175" y="274583"/>
            <a:ext cx="8826463" cy="5709255"/>
          </a:xfrm>
          <a:prstGeom prst="rect">
            <a:avLst/>
          </a:prstGeom>
          <a:noFill/>
        </p:spPr>
        <p:txBody>
          <a:bodyPr wrap="square" rtlCol="0">
            <a:spAutoFit/>
          </a:bodyPr>
          <a:lstStyle/>
          <a:p>
            <a:pPr marL="342900" indent="-342900" algn="just">
              <a:buFont typeface="+mj-lt"/>
              <a:buAutoNum type="arabicPeriod" startAt="9"/>
            </a:pPr>
            <a:endParaRPr lang="en-ZA" sz="1600" dirty="0">
              <a:latin typeface="Arial" panose="020B0604020202020204" pitchFamily="34" charset="0"/>
              <a:cs typeface="Arial" panose="020B0604020202020204" pitchFamily="34" charset="0"/>
            </a:endParaRPr>
          </a:p>
          <a:p>
            <a:pPr marL="342900" indent="-342900" algn="just">
              <a:buFont typeface="+mj-lt"/>
              <a:buAutoNum type="arabicPeriod" startAt="9"/>
            </a:pPr>
            <a:endParaRPr lang="en-ZA" sz="1600" dirty="0">
              <a:latin typeface="Arial" panose="020B0604020202020204" pitchFamily="34" charset="0"/>
              <a:cs typeface="Arial" panose="020B0604020202020204" pitchFamily="34" charset="0"/>
            </a:endParaRPr>
          </a:p>
          <a:p>
            <a:pPr marL="342900" indent="-342900" algn="just">
              <a:buFont typeface="+mj-lt"/>
              <a:buAutoNum type="arabicPeriod" startAt="9"/>
            </a:pPr>
            <a:endParaRPr lang="en-ZA" sz="1600" dirty="0">
              <a:latin typeface="Arial" panose="020B0604020202020204" pitchFamily="34" charset="0"/>
              <a:cs typeface="Arial" panose="020B0604020202020204" pitchFamily="34" charset="0"/>
            </a:endParaRPr>
          </a:p>
          <a:p>
            <a:pPr marL="342900" indent="-342900" algn="just">
              <a:buFont typeface="+mj-lt"/>
              <a:buAutoNum type="arabicPeriod" startAt="9"/>
            </a:pPr>
            <a:r>
              <a:rPr lang="en-ZA" sz="1600" dirty="0">
                <a:latin typeface="Arial" panose="020B0604020202020204" pitchFamily="34" charset="0"/>
                <a:cs typeface="Arial" panose="020B0604020202020204" pitchFamily="34" charset="0"/>
              </a:rPr>
              <a:t>Lessons learned from the COVID-19 pandemic relating to the DHA (continued):</a:t>
            </a:r>
          </a:p>
          <a:p>
            <a:pPr marL="285750" lvl="0" indent="-285750" algn="just">
              <a:spcBef>
                <a:spcPts val="600"/>
              </a:spcBef>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The importance of wellness related interventions and support. The pandemic has taken a heavy psychological and emotional toll on officials – this include fear associated with a high risk of exposure in frontline offices and ports of entry / inspectorate environment; dealing with the untimely deaths of colleagues, officials, family and close relatives. </a:t>
            </a:r>
            <a:endParaRPr lang="en-ZA" sz="1600" dirty="0">
              <a:latin typeface="Arial" panose="020B0604020202020204" pitchFamily="34" charset="0"/>
              <a:cs typeface="Arial" panose="020B0604020202020204" pitchFamily="34" charset="0"/>
            </a:endParaRPr>
          </a:p>
          <a:p>
            <a:pPr marL="285750" lvl="0" indent="-285750" algn="just">
              <a:spcBef>
                <a:spcPts val="600"/>
              </a:spcBef>
              <a:spcAft>
                <a:spcPts val="600"/>
              </a:spcAft>
              <a:buFont typeface="Arial" panose="020B0604020202020204" pitchFamily="34" charset="0"/>
              <a:buChar char="•"/>
            </a:pPr>
            <a:r>
              <a:rPr lang="en-ZA" sz="1600" dirty="0">
                <a:latin typeface="Arial" panose="020B0604020202020204" pitchFamily="34" charset="0"/>
                <a:cs typeface="Arial" panose="020B0604020202020204" pitchFamily="34" charset="0"/>
              </a:rPr>
              <a:t>The is a definite correlation between the pandemic and organisational performance – this can be attributed to factors such as a reduction in the number of clients visiting DHA service points; the unforeseen closure of offices and limited access to certain service points such as health facilities; changes in COVID-19 regulations and reduced staff capacity in offices due to space and social distancing regulations highlighting a need for DHA purpose-build offices.</a:t>
            </a:r>
          </a:p>
          <a:p>
            <a:pPr marL="285750" lvl="0" indent="-285750" algn="just">
              <a:spcBef>
                <a:spcPts val="600"/>
              </a:spcBef>
              <a:spcAft>
                <a:spcPts val="600"/>
              </a:spcAft>
              <a:buFont typeface="Arial" panose="020B0604020202020204" pitchFamily="34" charset="0"/>
              <a:buChar char="•"/>
            </a:pPr>
            <a:r>
              <a:rPr lang="en-ZA" sz="1600" dirty="0">
                <a:latin typeface="Arial" panose="020B0604020202020204" pitchFamily="34" charset="0"/>
                <a:cs typeface="Arial" panose="020B0604020202020204" pitchFamily="34" charset="0"/>
              </a:rPr>
              <a:t>A risk-based return-to-work strategy will be implemented to ensure the safety of employees whilst maintaining the delivery of services.</a:t>
            </a:r>
          </a:p>
          <a:p>
            <a:pPr marL="285750" lvl="0" indent="-285750" algn="just">
              <a:spcBef>
                <a:spcPts val="600"/>
              </a:spcBef>
              <a:buFont typeface="Arial" panose="020B0604020202020204" pitchFamily="34" charset="0"/>
              <a:buChar char="•"/>
            </a:pPr>
            <a:endParaRPr lang="en-ZA" sz="1600" dirty="0">
              <a:latin typeface="Arial" panose="020B0604020202020204" pitchFamily="34" charset="0"/>
              <a:cs typeface="Arial" panose="020B0604020202020204" pitchFamily="34" charset="0"/>
            </a:endParaRPr>
          </a:p>
          <a:p>
            <a:pPr marL="342900" indent="-342900" algn="just">
              <a:spcBef>
                <a:spcPts val="600"/>
              </a:spcBef>
              <a:buFont typeface="+mj-lt"/>
              <a:buAutoNum type="arabicPeriod"/>
            </a:pPr>
            <a:endParaRPr lang="en-ZA" sz="1600" dirty="0">
              <a:solidFill>
                <a:srgbClr val="FF0000"/>
              </a:solidFill>
              <a:latin typeface="Arial" panose="020B0604020202020204" pitchFamily="34" charset="0"/>
              <a:cs typeface="Arial" panose="020B0604020202020204" pitchFamily="34" charset="0"/>
            </a:endParaRPr>
          </a:p>
          <a:p>
            <a:pPr marL="342900" indent="-342900" algn="just">
              <a:buFont typeface="+mj-lt"/>
              <a:buAutoNum type="arabicPeriod"/>
            </a:pPr>
            <a:endParaRPr lang="en-US" sz="1600" dirty="0">
              <a:latin typeface="Arial" panose="020B0604020202020204" pitchFamily="34" charset="0"/>
              <a:cs typeface="Arial" panose="020B0604020202020204" pitchFamily="34" charset="0"/>
            </a:endParaRPr>
          </a:p>
          <a:p>
            <a:pPr marL="342900" indent="-342900" algn="just">
              <a:buFont typeface="+mj-lt"/>
              <a:buAutoNum type="arabicPeriod"/>
            </a:pPr>
            <a:endParaRPr lang="en-US" sz="1600" dirty="0">
              <a:latin typeface="Arial" panose="020B0604020202020204" pitchFamily="34" charset="0"/>
              <a:cs typeface="Arial" panose="020B0604020202020204" pitchFamily="34" charset="0"/>
            </a:endParaRPr>
          </a:p>
          <a:p>
            <a:pPr algn="just">
              <a:spcBef>
                <a:spcPts val="600"/>
              </a:spcBef>
            </a:pPr>
            <a:endParaRPr lang="en-US" sz="1600" dirty="0">
              <a:latin typeface="Arial" panose="020B0604020202020204" pitchFamily="34" charset="0"/>
              <a:cs typeface="Arial" panose="020B0604020202020204" pitchFamily="34" charset="0"/>
            </a:endParaRPr>
          </a:p>
        </p:txBody>
      </p:sp>
      <p:sp>
        <p:nvSpPr>
          <p:cNvPr id="5" name="TextBox 4"/>
          <p:cNvSpPr txBox="1"/>
          <p:nvPr/>
        </p:nvSpPr>
        <p:spPr>
          <a:xfrm>
            <a:off x="522514" y="116715"/>
            <a:ext cx="8472896" cy="717791"/>
          </a:xfrm>
          <a:prstGeom prst="rect">
            <a:avLst/>
          </a:prstGeom>
          <a:solidFill>
            <a:srgbClr val="92D050"/>
          </a:solidFill>
        </p:spPr>
        <p:txBody>
          <a:bodyPr wrap="square" rtlCol="0">
            <a:spAutoFit/>
          </a:bodyPr>
          <a:lstStyle/>
          <a:p>
            <a:pPr algn="ctr">
              <a:spcBef>
                <a:spcPts val="600"/>
              </a:spcBef>
              <a:spcAft>
                <a:spcPts val="600"/>
              </a:spcAft>
            </a:pPr>
            <a:r>
              <a:rPr lang="en-US" sz="2000" b="1" dirty="0">
                <a:latin typeface="Arial" panose="020B0604020202020204" pitchFamily="34" charset="0"/>
                <a:cs typeface="Arial" panose="020B0604020202020204" pitchFamily="34" charset="0"/>
              </a:rPr>
              <a:t>IMPACT OF COVID-19 ON DEPARTMENTAL PLANNING AND OPERATIONS (CONT.)</a:t>
            </a:r>
            <a:endParaRPr lang="en-ZA" sz="2000" b="1"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9B329573-1911-8D4B-B4C5-41C6D3175D55}"/>
              </a:ext>
            </a:extLst>
          </p:cNvPr>
          <p:cNvSpPr txBox="1"/>
          <p:nvPr/>
        </p:nvSpPr>
        <p:spPr>
          <a:xfrm>
            <a:off x="130175" y="126620"/>
            <a:ext cx="8826464" cy="717791"/>
          </a:xfrm>
          <a:prstGeom prst="rect">
            <a:avLst/>
          </a:prstGeom>
          <a:solidFill>
            <a:srgbClr val="92D050"/>
          </a:solidFill>
        </p:spPr>
        <p:txBody>
          <a:bodyPr wrap="square" rtlCol="0">
            <a:spAutoFit/>
          </a:bodyPr>
          <a:lstStyle/>
          <a:p>
            <a:pPr algn="ctr">
              <a:spcBef>
                <a:spcPts val="600"/>
              </a:spcBef>
              <a:spcAft>
                <a:spcPts val="600"/>
              </a:spcAft>
            </a:pPr>
            <a:r>
              <a:rPr lang="en-US" sz="2000" b="1" dirty="0">
                <a:latin typeface="Arial" panose="020B0604020202020204" pitchFamily="34" charset="0"/>
                <a:cs typeface="Arial" panose="020B0604020202020204" pitchFamily="34" charset="0"/>
              </a:rPr>
              <a:t>IMPACT OF COVID-19 ON DEPARTMENTAL PLANNING AND OPERATIONS (CONT.)</a:t>
            </a:r>
            <a:endParaRPr lang="en-ZA" sz="2000" b="1"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13</a:t>
            </a:fld>
            <a:endParaRPr lang="en-US" dirty="0"/>
          </a:p>
        </p:txBody>
      </p:sp>
    </p:spTree>
    <p:extLst>
      <p:ext uri="{BB962C8B-B14F-4D97-AF65-F5344CB8AC3E}">
        <p14:creationId xmlns:p14="http://schemas.microsoft.com/office/powerpoint/2010/main" val="37423208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 typeface="+mj-lt"/>
              <a:buNone/>
              <a:tabLst/>
              <a:defRPr/>
            </a:pPr>
            <a:fld id="{7BF42C52-B159-234F-84DC-5B8DD7318330}"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 typeface="+mj-lt"/>
                <a:buNone/>
                <a:tabLst/>
                <a:defRPr/>
              </a:pPr>
              <a:t>14</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extBox 7"/>
          <p:cNvSpPr txBox="1"/>
          <p:nvPr/>
        </p:nvSpPr>
        <p:spPr>
          <a:xfrm>
            <a:off x="161809" y="67409"/>
            <a:ext cx="8737262" cy="341632"/>
          </a:xfrm>
          <a:prstGeom prst="rect">
            <a:avLst/>
          </a:prstGeom>
          <a:solidFill>
            <a:srgbClr val="92D050"/>
          </a:solidFill>
        </p:spPr>
        <p:txBody>
          <a:bodyPr wrap="square" rtlCol="0">
            <a:spAutoFit/>
          </a:bodyPr>
          <a:lstStyle/>
          <a:p>
            <a:pPr marL="0" marR="0" lvl="0" indent="0" algn="ctr" defTabSz="457200" rtl="0" eaLnBrk="1" fontAlgn="auto" latinLnBrk="0" hangingPunct="1">
              <a:lnSpc>
                <a:spcPct val="90000"/>
              </a:lnSpc>
              <a:spcBef>
                <a:spcPct val="50000"/>
              </a:spcBef>
              <a:spcAft>
                <a:spcPts val="0"/>
              </a:spcAft>
              <a:buClrTx/>
              <a:buSzTx/>
              <a:buFontTx/>
              <a:buNone/>
              <a:tabLst/>
              <a:defRPr/>
            </a:pPr>
            <a:r>
              <a:rPr lang="en-GB" b="1" dirty="0" smtClean="0">
                <a:solidFill>
                  <a:prstClr val="black"/>
                </a:solidFill>
                <a:latin typeface="Arial" panose="020B0604020202020204" pitchFamily="34" charset="0"/>
                <a:ea typeface="Cambria" panose="02040503050406030204" pitchFamily="18" charset="0"/>
                <a:cs typeface="Arial" panose="020B0604020202020204" pitchFamily="34" charset="0"/>
              </a:rPr>
              <a:t>SECURING THE SA BORDERS</a:t>
            </a:r>
            <a:endParaRPr kumimoji="0" lang="en-US" b="1" i="0" u="none" strike="noStrike" kern="1200" cap="none" spc="0" normalizeH="0" baseline="0" noProof="0" dirty="0">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endParaRPr>
          </a:p>
        </p:txBody>
      </p:sp>
      <p:sp>
        <p:nvSpPr>
          <p:cNvPr id="5" name="TextBox 4"/>
          <p:cNvSpPr txBox="1"/>
          <p:nvPr/>
        </p:nvSpPr>
        <p:spPr>
          <a:xfrm>
            <a:off x="161809" y="591871"/>
            <a:ext cx="8737262" cy="5216813"/>
          </a:xfrm>
          <a:prstGeom prst="rect">
            <a:avLst/>
          </a:prstGeom>
          <a:noFill/>
        </p:spPr>
        <p:txBody>
          <a:bodyPr wrap="square" rtlCol="0">
            <a:spAutoFit/>
          </a:bodyPr>
          <a:lstStyle/>
          <a:p>
            <a:pPr marL="174625" indent="-174625" algn="just">
              <a:buFont typeface="Arial" panose="020B0604020202020204" pitchFamily="34" charset="0"/>
              <a:buChar char="•"/>
              <a:defRPr/>
            </a:pPr>
            <a:r>
              <a:rPr lang="en-US" altLang="en-US" dirty="0" smtClean="0">
                <a:latin typeface="Arial" panose="020B0604020202020204" pitchFamily="34" charset="0"/>
                <a:ea typeface="Cambria" panose="02040503050406030204" pitchFamily="18" charset="0"/>
                <a:cs typeface="Arial" panose="020B0604020202020204" pitchFamily="34" charset="0"/>
              </a:rPr>
              <a:t>During December </a:t>
            </a:r>
            <a:r>
              <a:rPr lang="en-US" altLang="en-US" dirty="0">
                <a:latin typeface="Arial" panose="020B0604020202020204" pitchFamily="34" charset="0"/>
                <a:ea typeface="Cambria" panose="02040503050406030204" pitchFamily="18" charset="0"/>
                <a:cs typeface="Arial" panose="020B0604020202020204" pitchFamily="34" charset="0"/>
              </a:rPr>
              <a:t>2020, the country was hit hard by </a:t>
            </a:r>
            <a:r>
              <a:rPr lang="en-US" altLang="en-US" dirty="0" smtClean="0">
                <a:latin typeface="Arial" panose="020B0604020202020204" pitchFamily="34" charset="0"/>
                <a:ea typeface="Cambria" panose="02040503050406030204" pitchFamily="18" charset="0"/>
                <a:cs typeface="Arial" panose="020B0604020202020204" pitchFamily="34" charset="0"/>
              </a:rPr>
              <a:t>the COVID-19 </a:t>
            </a:r>
            <a:r>
              <a:rPr lang="en-US" altLang="en-US" dirty="0">
                <a:latin typeface="Arial" panose="020B0604020202020204" pitchFamily="34" charset="0"/>
                <a:ea typeface="Cambria" panose="02040503050406030204" pitchFamily="18" charset="0"/>
                <a:cs typeface="Arial" panose="020B0604020202020204" pitchFamily="34" charset="0"/>
              </a:rPr>
              <a:t>second wave which has placed high demand </a:t>
            </a:r>
            <a:r>
              <a:rPr lang="en-US" altLang="en-US" dirty="0" smtClean="0">
                <a:latin typeface="Arial" panose="020B0604020202020204" pitchFamily="34" charset="0"/>
                <a:ea typeface="Cambria" panose="02040503050406030204" pitchFamily="18" charset="0"/>
                <a:cs typeface="Arial" panose="020B0604020202020204" pitchFamily="34" charset="0"/>
              </a:rPr>
              <a:t>on </a:t>
            </a:r>
            <a:r>
              <a:rPr lang="en-US" altLang="en-US" dirty="0">
                <a:latin typeface="Arial" panose="020B0604020202020204" pitchFamily="34" charset="0"/>
                <a:ea typeface="Cambria" panose="02040503050406030204" pitchFamily="18" charset="0"/>
                <a:cs typeface="Arial" panose="020B0604020202020204" pitchFamily="34" charset="0"/>
              </a:rPr>
              <a:t>government to increase stringent measures to ensure adherence to health and safety protocols in accordance with the NDMA and its Regulations.</a:t>
            </a:r>
          </a:p>
          <a:p>
            <a:pPr algn="just">
              <a:defRPr/>
            </a:pPr>
            <a:endParaRPr lang="en-US" altLang="en-US" dirty="0">
              <a:latin typeface="Arial" panose="020B0604020202020204" pitchFamily="34" charset="0"/>
              <a:ea typeface="Cambria" panose="02040503050406030204" pitchFamily="18" charset="0"/>
              <a:cs typeface="Arial" panose="020B0604020202020204" pitchFamily="34" charset="0"/>
            </a:endParaRPr>
          </a:p>
          <a:p>
            <a:pPr marL="174625" indent="-174625" algn="just">
              <a:buFont typeface="Arial" panose="020B0604020202020204" pitchFamily="34" charset="0"/>
              <a:buChar char="•"/>
              <a:defRPr/>
            </a:pPr>
            <a:r>
              <a:rPr lang="en-US" altLang="en-US" dirty="0">
                <a:latin typeface="Arial" panose="020B0604020202020204" pitchFamily="34" charset="0"/>
                <a:ea typeface="Cambria" panose="02040503050406030204" pitchFamily="18" charset="0"/>
                <a:cs typeface="Arial" panose="020B0604020202020204" pitchFamily="34" charset="0"/>
              </a:rPr>
              <a:t>Furthermore, due to limitation in migratory movement and stringent health requirements,  it was anticipated that there will be a rise in foreign nationals who will attempt entry into </a:t>
            </a:r>
            <a:r>
              <a:rPr lang="en-US" altLang="en-US" dirty="0" smtClean="0">
                <a:latin typeface="Arial" panose="020B0604020202020204" pitchFamily="34" charset="0"/>
                <a:ea typeface="Cambria" panose="02040503050406030204" pitchFamily="18" charset="0"/>
                <a:cs typeface="Arial" panose="020B0604020202020204" pitchFamily="34" charset="0"/>
              </a:rPr>
              <a:t>the RSA </a:t>
            </a:r>
            <a:r>
              <a:rPr lang="en-US" altLang="en-US" dirty="0">
                <a:latin typeface="Arial" panose="020B0604020202020204" pitchFamily="34" charset="0"/>
                <a:ea typeface="Cambria" panose="02040503050406030204" pitchFamily="18" charset="0"/>
                <a:cs typeface="Arial" panose="020B0604020202020204" pitchFamily="34" charset="0"/>
              </a:rPr>
              <a:t>through non designated borderline crossings.</a:t>
            </a:r>
          </a:p>
          <a:p>
            <a:pPr algn="just">
              <a:defRPr/>
            </a:pPr>
            <a:endParaRPr lang="en-US" altLang="en-US" dirty="0">
              <a:latin typeface="Arial" panose="020B0604020202020204" pitchFamily="34" charset="0"/>
              <a:ea typeface="Cambria" panose="02040503050406030204" pitchFamily="18" charset="0"/>
              <a:cs typeface="Arial" panose="020B0604020202020204" pitchFamily="34" charset="0"/>
            </a:endParaRPr>
          </a:p>
          <a:p>
            <a:pPr marL="174625" indent="-174625" algn="just">
              <a:buFont typeface="Arial" panose="020B0604020202020204" pitchFamily="34" charset="0"/>
              <a:buChar char="•"/>
              <a:defRPr/>
            </a:pPr>
            <a:r>
              <a:rPr lang="en-US" altLang="en-US" dirty="0">
                <a:latin typeface="Arial" panose="020B0604020202020204" pitchFamily="34" charset="0"/>
                <a:ea typeface="Cambria" panose="02040503050406030204" pitchFamily="18" charset="0"/>
                <a:cs typeface="Arial" panose="020B0604020202020204" pitchFamily="34" charset="0"/>
              </a:rPr>
              <a:t>As such </a:t>
            </a:r>
            <a:r>
              <a:rPr lang="en-US" dirty="0">
                <a:latin typeface="Arial" panose="020B0604020202020204" pitchFamily="34" charset="0"/>
                <a:ea typeface="Cambria" panose="02040503050406030204" pitchFamily="18" charset="0"/>
                <a:cs typeface="Arial" panose="020B0604020202020204" pitchFamily="34" charset="0"/>
              </a:rPr>
              <a:t>immigration officers were deployed from 02 Jan </a:t>
            </a:r>
            <a:r>
              <a:rPr lang="en-US" dirty="0" smtClean="0">
                <a:latin typeface="Arial" panose="020B0604020202020204" pitchFamily="34" charset="0"/>
                <a:ea typeface="Cambria" panose="02040503050406030204" pitchFamily="18" charset="0"/>
                <a:cs typeface="Arial" panose="020B0604020202020204" pitchFamily="34" charset="0"/>
              </a:rPr>
              <a:t>to 21 Feb </a:t>
            </a:r>
            <a:r>
              <a:rPr lang="en-US" dirty="0">
                <a:latin typeface="Arial" panose="020B0604020202020204" pitchFamily="34" charset="0"/>
                <a:ea typeface="Cambria" panose="02040503050406030204" pitchFamily="18" charset="0"/>
                <a:cs typeface="Arial" panose="020B0604020202020204" pitchFamily="34" charset="0"/>
              </a:rPr>
              <a:t>2021,  to support the SANDF at identified high risk areas along the borderline where people have a tendency to cross illegally into SA. </a:t>
            </a:r>
            <a:r>
              <a:rPr lang="en-US" altLang="en-US" dirty="0">
                <a:latin typeface="Arial" panose="020B0604020202020204" pitchFamily="34" charset="0"/>
                <a:ea typeface="Cambria" panose="02040503050406030204" pitchFamily="18" charset="0"/>
                <a:cs typeface="Arial" panose="020B0604020202020204" pitchFamily="34" charset="0"/>
              </a:rPr>
              <a:t>This </a:t>
            </a:r>
            <a:r>
              <a:rPr lang="en-US" altLang="en-US" dirty="0" smtClean="0">
                <a:latin typeface="Arial" panose="020B0604020202020204" pitchFamily="34" charset="0"/>
                <a:ea typeface="Cambria" panose="02040503050406030204" pitchFamily="18" charset="0"/>
                <a:cs typeface="Arial" panose="020B0604020202020204" pitchFamily="34" charset="0"/>
              </a:rPr>
              <a:t>was to ensure </a:t>
            </a:r>
            <a:r>
              <a:rPr lang="en-US" altLang="en-US" dirty="0">
                <a:latin typeface="Arial" panose="020B0604020202020204" pitchFamily="34" charset="0"/>
                <a:ea typeface="Cambria" panose="02040503050406030204" pitchFamily="18" charset="0"/>
                <a:cs typeface="Arial" panose="020B0604020202020204" pitchFamily="34" charset="0"/>
              </a:rPr>
              <a:t>that </a:t>
            </a:r>
            <a:r>
              <a:rPr lang="en-US" dirty="0">
                <a:latin typeface="Arial" panose="020B0604020202020204" pitchFamily="34" charset="0"/>
                <a:ea typeface="Cambria" panose="02040503050406030204" pitchFamily="18" charset="0"/>
                <a:cs typeface="Arial" panose="020B0604020202020204" pitchFamily="34" charset="0"/>
              </a:rPr>
              <a:t>anybody visiting South Africa </a:t>
            </a:r>
            <a:r>
              <a:rPr lang="en-US" dirty="0" smtClean="0">
                <a:latin typeface="Arial" panose="020B0604020202020204" pitchFamily="34" charset="0"/>
                <a:ea typeface="Cambria" panose="02040503050406030204" pitchFamily="18" charset="0"/>
                <a:cs typeface="Arial" panose="020B0604020202020204" pitchFamily="34" charset="0"/>
              </a:rPr>
              <a:t>must use </a:t>
            </a:r>
            <a:r>
              <a:rPr lang="en-US" dirty="0">
                <a:latin typeface="Arial" panose="020B0604020202020204" pitchFamily="34" charset="0"/>
                <a:ea typeface="Cambria" panose="02040503050406030204" pitchFamily="18" charset="0"/>
                <a:cs typeface="Arial" panose="020B0604020202020204" pitchFamily="34" charset="0"/>
              </a:rPr>
              <a:t>the official ports of entry and produce all the requisite </a:t>
            </a:r>
            <a:r>
              <a:rPr lang="en-US" dirty="0" smtClean="0">
                <a:latin typeface="Arial" panose="020B0604020202020204" pitchFamily="34" charset="0"/>
                <a:ea typeface="Cambria" panose="02040503050406030204" pitchFamily="18" charset="0"/>
                <a:cs typeface="Arial" panose="020B0604020202020204" pitchFamily="34" charset="0"/>
              </a:rPr>
              <a:t>documentation. </a:t>
            </a:r>
          </a:p>
          <a:p>
            <a:pPr algn="just">
              <a:defRPr/>
            </a:pPr>
            <a:endParaRPr lang="en-US" dirty="0" smtClean="0">
              <a:latin typeface="Arial" panose="020B0604020202020204" pitchFamily="34" charset="0"/>
              <a:ea typeface="Cambria" panose="02040503050406030204" pitchFamily="18" charset="0"/>
              <a:cs typeface="Arial" panose="020B0604020202020204" pitchFamily="34" charset="0"/>
            </a:endParaRPr>
          </a:p>
          <a:p>
            <a:pPr marL="174625" indent="-174625" algn="just">
              <a:buFont typeface="Arial" panose="020B0604020202020204" pitchFamily="34" charset="0"/>
              <a:buChar char="•"/>
              <a:defRPr/>
            </a:pPr>
            <a:r>
              <a:rPr lang="en-US" dirty="0" smtClean="0">
                <a:latin typeface="Arial" panose="020B0604020202020204" pitchFamily="34" charset="0"/>
                <a:ea typeface="Cambria" panose="02040503050406030204" pitchFamily="18" charset="0"/>
                <a:cs typeface="Arial" panose="020B0604020202020204" pitchFamily="34" charset="0"/>
              </a:rPr>
              <a:t>Moreover</a:t>
            </a:r>
            <a:r>
              <a:rPr lang="en-US" dirty="0">
                <a:latin typeface="Arial" panose="020B0604020202020204" pitchFamily="34" charset="0"/>
                <a:ea typeface="Cambria" panose="02040503050406030204" pitchFamily="18" charset="0"/>
                <a:cs typeface="Arial" panose="020B0604020202020204" pitchFamily="34" charset="0"/>
              </a:rPr>
              <a:t>, </a:t>
            </a:r>
            <a:r>
              <a:rPr lang="en-US" dirty="0" smtClean="0">
                <a:latin typeface="Arial" panose="020B0604020202020204" pitchFamily="34" charset="0"/>
                <a:ea typeface="Cambria" panose="02040503050406030204" pitchFamily="18" charset="0"/>
                <a:cs typeface="Arial" panose="020B0604020202020204" pitchFamily="34" charset="0"/>
              </a:rPr>
              <a:t>it was envisaged that there </a:t>
            </a:r>
            <a:r>
              <a:rPr lang="en-US" dirty="0">
                <a:latin typeface="Arial" panose="020B0604020202020204" pitchFamily="34" charset="0"/>
                <a:ea typeface="Cambria" panose="02040503050406030204" pitchFamily="18" charset="0"/>
                <a:cs typeface="Arial" panose="020B0604020202020204" pitchFamily="34" charset="0"/>
              </a:rPr>
              <a:t>will be deterrence on </a:t>
            </a:r>
            <a:r>
              <a:rPr lang="en-US" altLang="en-US" dirty="0">
                <a:latin typeface="Arial" panose="020B0604020202020204" pitchFamily="34" charset="0"/>
                <a:ea typeface="Cambria" panose="02040503050406030204" pitchFamily="18" charset="0"/>
                <a:cs typeface="Arial" panose="020B0604020202020204" pitchFamily="34" charset="0"/>
              </a:rPr>
              <a:t>trafficking /</a:t>
            </a:r>
            <a:r>
              <a:rPr lang="en-US" altLang="en-US" dirty="0" smtClean="0">
                <a:latin typeface="Arial" panose="020B0604020202020204" pitchFamily="34" charset="0"/>
                <a:ea typeface="Cambria" panose="02040503050406030204" pitchFamily="18" charset="0"/>
                <a:cs typeface="Arial" panose="020B0604020202020204" pitchFamily="34" charset="0"/>
              </a:rPr>
              <a:t> </a:t>
            </a:r>
            <a:r>
              <a:rPr lang="en-US" altLang="en-US" dirty="0">
                <a:latin typeface="Arial" panose="020B0604020202020204" pitchFamily="34" charset="0"/>
                <a:ea typeface="Cambria" panose="02040503050406030204" pitchFamily="18" charset="0"/>
                <a:cs typeface="Arial" panose="020B0604020202020204" pitchFamily="34" charset="0"/>
              </a:rPr>
              <a:t>smuggling or any illegal activities along the borderline environment.</a:t>
            </a:r>
          </a:p>
          <a:p>
            <a:pPr marR="0" lvl="0" algn="just" defTabSz="457200" rtl="0" eaLnBrk="1" fontAlgn="auto" latinLnBrk="0" hangingPunct="1">
              <a:lnSpc>
                <a:spcPct val="100000"/>
              </a:lnSpc>
              <a:spcBef>
                <a:spcPct val="50000"/>
              </a:spcBef>
              <a:spcAft>
                <a:spcPts val="0"/>
              </a:spcAft>
              <a:buClrTx/>
              <a:buSzTx/>
              <a:tabLst/>
              <a:defRPr/>
            </a:pPr>
            <a:endParaRPr kumimoji="0" lang="en-ZA" sz="1800" b="0" i="0" u="none" strike="noStrike" kern="1200" cap="none" spc="0" normalizeH="0" baseline="0" noProof="0" dirty="0" smtClean="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26432835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 typeface="+mj-lt"/>
              <a:buNone/>
              <a:tabLst/>
              <a:defRPr/>
            </a:pPr>
            <a:fld id="{7BF42C52-B159-234F-84DC-5B8DD7318330}"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 typeface="+mj-lt"/>
                <a:buNone/>
                <a:tabLst/>
                <a:defRPr/>
              </a:pPr>
              <a:t>15</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extBox 7"/>
          <p:cNvSpPr txBox="1"/>
          <p:nvPr/>
        </p:nvSpPr>
        <p:spPr>
          <a:xfrm>
            <a:off x="70706" y="81259"/>
            <a:ext cx="8737262" cy="341632"/>
          </a:xfrm>
          <a:prstGeom prst="rect">
            <a:avLst/>
          </a:prstGeom>
          <a:solidFill>
            <a:srgbClr val="92D050"/>
          </a:solidFill>
        </p:spPr>
        <p:txBody>
          <a:bodyPr wrap="square" rtlCol="0">
            <a:spAutoFit/>
          </a:bodyPr>
          <a:lstStyle/>
          <a:p>
            <a:pPr lvl="0" algn="ctr">
              <a:lnSpc>
                <a:spcPct val="90000"/>
              </a:lnSpc>
              <a:spcBef>
                <a:spcPct val="50000"/>
              </a:spcBef>
              <a:defRPr/>
            </a:pPr>
            <a:r>
              <a:rPr lang="en-GB" b="1" dirty="0">
                <a:solidFill>
                  <a:prstClr val="black"/>
                </a:solidFill>
                <a:latin typeface="Arial" panose="020B0604020202020204" pitchFamily="34" charset="0"/>
                <a:ea typeface="Cambria" panose="02040503050406030204" pitchFamily="18" charset="0"/>
                <a:cs typeface="Arial" panose="020B0604020202020204" pitchFamily="34" charset="0"/>
              </a:rPr>
              <a:t>SECURING THE SA BORDERS</a:t>
            </a:r>
            <a:endParaRPr lang="en-US" b="1" dirty="0">
              <a:solidFill>
                <a:prstClr val="black"/>
              </a:solidFill>
              <a:latin typeface="Arial" panose="020B0604020202020204" pitchFamily="34" charset="0"/>
              <a:ea typeface="Cambria" panose="02040503050406030204" pitchFamily="18" charset="0"/>
              <a:cs typeface="Arial" panose="020B0604020202020204" pitchFamily="34" charset="0"/>
            </a:endParaRPr>
          </a:p>
        </p:txBody>
      </p:sp>
      <p:sp>
        <p:nvSpPr>
          <p:cNvPr id="5" name="TextBox 4"/>
          <p:cNvSpPr txBox="1"/>
          <p:nvPr/>
        </p:nvSpPr>
        <p:spPr>
          <a:xfrm>
            <a:off x="70706" y="484821"/>
            <a:ext cx="8924704" cy="5186035"/>
          </a:xfrm>
          <a:prstGeom prst="rect">
            <a:avLst/>
          </a:prstGeom>
          <a:noFill/>
        </p:spPr>
        <p:txBody>
          <a:bodyPr wrap="square" rtlCol="0">
            <a:spAutoFit/>
          </a:bodyPr>
          <a:lstStyle/>
          <a:p>
            <a:pPr algn="just">
              <a:spcBef>
                <a:spcPct val="50000"/>
              </a:spcBef>
            </a:pPr>
            <a:r>
              <a:rPr lang="en-ZA" sz="1600" dirty="0" smtClean="0">
                <a:latin typeface="Arial" panose="020B0604020202020204" pitchFamily="34" charset="0"/>
                <a:ea typeface="Cambria" panose="02040503050406030204" pitchFamily="18" charset="0"/>
                <a:cs typeface="Arial" panose="020B0604020202020204" pitchFamily="34" charset="0"/>
              </a:rPr>
              <a:t>The Department deployed </a:t>
            </a:r>
            <a:r>
              <a:rPr lang="en-ZA" sz="1600" dirty="0">
                <a:latin typeface="Arial" panose="020B0604020202020204" pitchFamily="34" charset="0"/>
                <a:ea typeface="Cambria" panose="02040503050406030204" pitchFamily="18" charset="0"/>
                <a:cs typeface="Arial" panose="020B0604020202020204" pitchFamily="34" charset="0"/>
              </a:rPr>
              <a:t>60 Immigration Officers (Inspectorate) to the Borderline to support SANDF on Operation Corona and </a:t>
            </a:r>
            <a:r>
              <a:rPr lang="en-ZA" sz="1600" dirty="0" smtClean="0">
                <a:latin typeface="Arial" panose="020B0604020202020204" pitchFamily="34" charset="0"/>
                <a:ea typeface="Cambria" panose="02040503050406030204" pitchFamily="18" charset="0"/>
                <a:cs typeface="Arial" panose="020B0604020202020204" pitchFamily="34" charset="0"/>
              </a:rPr>
              <a:t>the deployment was as follows:</a:t>
            </a:r>
            <a:endParaRPr lang="en-ZA" sz="1600" dirty="0">
              <a:latin typeface="Arial" panose="020B0604020202020204" pitchFamily="34" charset="0"/>
              <a:ea typeface="Cambria" panose="02040503050406030204" pitchFamily="18" charset="0"/>
              <a:cs typeface="Arial" panose="020B0604020202020204" pitchFamily="34" charset="0"/>
            </a:endParaRPr>
          </a:p>
          <a:p>
            <a:pPr marL="285750" indent="-285750" algn="just">
              <a:spcBef>
                <a:spcPct val="50000"/>
              </a:spcBef>
              <a:buFont typeface="Arial" panose="020B0604020202020204" pitchFamily="34" charset="0"/>
              <a:buChar char="•"/>
            </a:pPr>
            <a:r>
              <a:rPr lang="en-ZA" sz="1600" b="1" i="1" dirty="0">
                <a:latin typeface="Arial" panose="020B0604020202020204" pitchFamily="34" charset="0"/>
                <a:ea typeface="Cambria" panose="02040503050406030204" pitchFamily="18" charset="0"/>
                <a:cs typeface="Arial" panose="020B0604020202020204" pitchFamily="34" charset="0"/>
              </a:rPr>
              <a:t>Northern Borderline </a:t>
            </a:r>
            <a:r>
              <a:rPr lang="en-ZA" sz="1600" dirty="0">
                <a:latin typeface="Arial" panose="020B0604020202020204" pitchFamily="34" charset="0"/>
                <a:ea typeface="Cambria" panose="02040503050406030204" pitchFamily="18" charset="0"/>
                <a:cs typeface="Arial" panose="020B0604020202020204" pitchFamily="34" charset="0"/>
              </a:rPr>
              <a:t>– Beit bridge – 12 </a:t>
            </a:r>
            <a:r>
              <a:rPr lang="en-ZA" sz="1600" dirty="0" smtClean="0">
                <a:latin typeface="Arial" panose="020B0604020202020204" pitchFamily="34" charset="0"/>
                <a:ea typeface="Cambria" panose="02040503050406030204" pitchFamily="18" charset="0"/>
                <a:cs typeface="Arial" panose="020B0604020202020204" pitchFamily="34" charset="0"/>
              </a:rPr>
              <a:t>members </a:t>
            </a:r>
            <a:r>
              <a:rPr lang="en-ZA" sz="1600" dirty="0">
                <a:latin typeface="Arial" panose="020B0604020202020204" pitchFamily="34" charset="0"/>
                <a:ea typeface="Cambria" panose="02040503050406030204" pitchFamily="18" charset="0"/>
                <a:cs typeface="Arial" panose="020B0604020202020204" pitchFamily="34" charset="0"/>
              </a:rPr>
              <a:t>d</a:t>
            </a:r>
            <a:r>
              <a:rPr lang="en-ZA" sz="1600" dirty="0" smtClean="0">
                <a:latin typeface="Arial" panose="020B0604020202020204" pitchFamily="34" charset="0"/>
                <a:ea typeface="Cambria" panose="02040503050406030204" pitchFamily="18" charset="0"/>
                <a:cs typeface="Arial" panose="020B0604020202020204" pitchFamily="34" charset="0"/>
              </a:rPr>
              <a:t>eployed – The </a:t>
            </a:r>
            <a:r>
              <a:rPr lang="en-ZA" sz="1600" dirty="0">
                <a:latin typeface="Arial" panose="020B0604020202020204" pitchFamily="34" charset="0"/>
                <a:ea typeface="Cambria" panose="02040503050406030204" pitchFamily="18" charset="0"/>
                <a:cs typeface="Arial" panose="020B0604020202020204" pitchFamily="34" charset="0"/>
              </a:rPr>
              <a:t>team </a:t>
            </a:r>
            <a:r>
              <a:rPr lang="en-ZA" sz="1600" dirty="0" smtClean="0">
                <a:latin typeface="Arial" panose="020B0604020202020204" pitchFamily="34" charset="0"/>
                <a:ea typeface="Cambria" panose="02040503050406030204" pitchFamily="18" charset="0"/>
                <a:cs typeface="Arial" panose="020B0604020202020204" pitchFamily="34" charset="0"/>
              </a:rPr>
              <a:t>covered </a:t>
            </a:r>
            <a:r>
              <a:rPr lang="en-ZA" sz="1600" dirty="0">
                <a:latin typeface="Arial" panose="020B0604020202020204" pitchFamily="34" charset="0"/>
                <a:ea typeface="Cambria" panose="02040503050406030204" pitchFamily="18" charset="0"/>
                <a:cs typeface="Arial" panose="020B0604020202020204" pitchFamily="34" charset="0"/>
              </a:rPr>
              <a:t>a 40 km distance of the borderline.</a:t>
            </a:r>
          </a:p>
          <a:p>
            <a:pPr marL="285750" indent="-285750" algn="just">
              <a:spcBef>
                <a:spcPct val="50000"/>
              </a:spcBef>
              <a:buFont typeface="Arial" panose="020B0604020202020204" pitchFamily="34" charset="0"/>
              <a:buChar char="•"/>
            </a:pPr>
            <a:r>
              <a:rPr lang="en-ZA" sz="1600" b="1" i="1" dirty="0">
                <a:latin typeface="Arial" panose="020B0604020202020204" pitchFamily="34" charset="0"/>
                <a:ea typeface="Cambria" panose="02040503050406030204" pitchFamily="18" charset="0"/>
                <a:cs typeface="Arial" panose="020B0604020202020204" pitchFamily="34" charset="0"/>
              </a:rPr>
              <a:t>Central Free State Borderline </a:t>
            </a:r>
            <a:r>
              <a:rPr lang="en-ZA" sz="1600" dirty="0">
                <a:latin typeface="Arial" panose="020B0604020202020204" pitchFamily="34" charset="0"/>
                <a:ea typeface="Cambria" panose="02040503050406030204" pitchFamily="18" charset="0"/>
                <a:cs typeface="Arial" panose="020B0604020202020204" pitchFamily="34" charset="0"/>
              </a:rPr>
              <a:t>– </a:t>
            </a:r>
            <a:r>
              <a:rPr lang="en-ZA" sz="1600" dirty="0" smtClean="0">
                <a:latin typeface="Arial" panose="020B0604020202020204" pitchFamily="34" charset="0"/>
                <a:ea typeface="Cambria" panose="02040503050406030204" pitchFamily="18" charset="0"/>
                <a:cs typeface="Arial" panose="020B0604020202020204" pitchFamily="34" charset="0"/>
              </a:rPr>
              <a:t>12 members </a:t>
            </a:r>
            <a:r>
              <a:rPr lang="en-ZA" sz="1600" dirty="0">
                <a:latin typeface="Arial" panose="020B0604020202020204" pitchFamily="34" charset="0"/>
                <a:ea typeface="Cambria" panose="02040503050406030204" pitchFamily="18" charset="0"/>
                <a:cs typeface="Arial" panose="020B0604020202020204" pitchFamily="34" charset="0"/>
              </a:rPr>
              <a:t>d</a:t>
            </a:r>
            <a:r>
              <a:rPr lang="en-ZA" sz="1600" dirty="0" smtClean="0">
                <a:latin typeface="Arial" panose="020B0604020202020204" pitchFamily="34" charset="0"/>
                <a:ea typeface="Cambria" panose="02040503050406030204" pitchFamily="18" charset="0"/>
                <a:cs typeface="Arial" panose="020B0604020202020204" pitchFamily="34" charset="0"/>
              </a:rPr>
              <a:t>eployed – </a:t>
            </a:r>
            <a:r>
              <a:rPr lang="en-ZA" sz="1600" dirty="0">
                <a:latin typeface="Arial" panose="020B0604020202020204" pitchFamily="34" charset="0"/>
                <a:ea typeface="Cambria" panose="02040503050406030204" pitchFamily="18" charset="0"/>
                <a:cs typeface="Arial" panose="020B0604020202020204" pitchFamily="34" charset="0"/>
              </a:rPr>
              <a:t>Teams were </a:t>
            </a:r>
            <a:r>
              <a:rPr lang="en-ZA" sz="1600" dirty="0" smtClean="0">
                <a:latin typeface="Arial" panose="020B0604020202020204" pitchFamily="34" charset="0"/>
                <a:ea typeface="Cambria" panose="02040503050406030204" pitchFamily="18" charset="0"/>
                <a:cs typeface="Arial" panose="020B0604020202020204" pitchFamily="34" charset="0"/>
              </a:rPr>
              <a:t>initially </a:t>
            </a:r>
            <a:r>
              <a:rPr lang="en-ZA" sz="1600" dirty="0">
                <a:latin typeface="Arial" panose="020B0604020202020204" pitchFamily="34" charset="0"/>
                <a:ea typeface="Cambria" panose="02040503050406030204" pitchFamily="18" charset="0"/>
                <a:cs typeface="Arial" panose="020B0604020202020204" pitchFamily="34" charset="0"/>
              </a:rPr>
              <a:t>staying in </a:t>
            </a:r>
            <a:r>
              <a:rPr lang="en-ZA" sz="1600" dirty="0" err="1" smtClean="0">
                <a:latin typeface="Arial" panose="020B0604020202020204" pitchFamily="34" charset="0"/>
                <a:ea typeface="Cambria" panose="02040503050406030204" pitchFamily="18" charset="0"/>
                <a:cs typeface="Arial" panose="020B0604020202020204" pitchFamily="34" charset="0"/>
              </a:rPr>
              <a:t>Wepener</a:t>
            </a:r>
            <a:r>
              <a:rPr lang="en-ZA" sz="1600" dirty="0" smtClean="0">
                <a:latin typeface="Arial" panose="020B0604020202020204" pitchFamily="34" charset="0"/>
                <a:ea typeface="Cambria" panose="02040503050406030204" pitchFamily="18" charset="0"/>
                <a:cs typeface="Arial" panose="020B0604020202020204" pitchFamily="34" charset="0"/>
              </a:rPr>
              <a:t> </a:t>
            </a:r>
            <a:r>
              <a:rPr lang="en-ZA" sz="1600" dirty="0">
                <a:latin typeface="Arial" panose="020B0604020202020204" pitchFamily="34" charset="0"/>
                <a:ea typeface="Cambria" panose="02040503050406030204" pitchFamily="18" charset="0"/>
                <a:cs typeface="Arial" panose="020B0604020202020204" pitchFamily="34" charset="0"/>
              </a:rPr>
              <a:t>and </a:t>
            </a:r>
            <a:r>
              <a:rPr lang="en-ZA" sz="1600" dirty="0" err="1">
                <a:latin typeface="Arial" panose="020B0604020202020204" pitchFamily="34" charset="0"/>
                <a:ea typeface="Cambria" panose="02040503050406030204" pitchFamily="18" charset="0"/>
                <a:cs typeface="Arial" panose="020B0604020202020204" pitchFamily="34" charset="0"/>
              </a:rPr>
              <a:t>Ficksburg</a:t>
            </a:r>
            <a:r>
              <a:rPr lang="en-ZA" sz="1600" dirty="0">
                <a:latin typeface="Arial" panose="020B0604020202020204" pitchFamily="34" charset="0"/>
                <a:ea typeface="Cambria" panose="02040503050406030204" pitchFamily="18" charset="0"/>
                <a:cs typeface="Arial" panose="020B0604020202020204" pitchFamily="34" charset="0"/>
              </a:rPr>
              <a:t>, </a:t>
            </a:r>
            <a:r>
              <a:rPr lang="en-ZA" sz="1600" dirty="0" smtClean="0">
                <a:latin typeface="Arial" panose="020B0604020202020204" pitchFamily="34" charset="0"/>
                <a:ea typeface="Cambria" panose="02040503050406030204" pitchFamily="18" charset="0"/>
                <a:cs typeface="Arial" panose="020B0604020202020204" pitchFamily="34" charset="0"/>
              </a:rPr>
              <a:t>and moved to </a:t>
            </a:r>
            <a:r>
              <a:rPr lang="en-ZA" sz="1600" dirty="0" err="1" smtClean="0">
                <a:latin typeface="Arial" panose="020B0604020202020204" pitchFamily="34" charset="0"/>
                <a:ea typeface="Cambria" panose="02040503050406030204" pitchFamily="18" charset="0"/>
                <a:cs typeface="Arial" panose="020B0604020202020204" pitchFamily="34" charset="0"/>
              </a:rPr>
              <a:t>Ladybrand</a:t>
            </a:r>
            <a:r>
              <a:rPr lang="en-ZA" sz="1600" dirty="0">
                <a:latin typeface="Arial" panose="020B0604020202020204" pitchFamily="34" charset="0"/>
                <a:ea typeface="Cambria" panose="02040503050406030204" pitchFamily="18" charset="0"/>
                <a:cs typeface="Arial" panose="020B0604020202020204" pitchFamily="34" charset="0"/>
              </a:rPr>
              <a:t> </a:t>
            </a:r>
            <a:r>
              <a:rPr lang="en-ZA" sz="1600" dirty="0" smtClean="0">
                <a:latin typeface="Arial" panose="020B0604020202020204" pitchFamily="34" charset="0"/>
                <a:ea typeface="Cambria" panose="02040503050406030204" pitchFamily="18" charset="0"/>
                <a:cs typeface="Arial" panose="020B0604020202020204" pitchFamily="34" charset="0"/>
              </a:rPr>
              <a:t>- </a:t>
            </a:r>
            <a:r>
              <a:rPr lang="en-ZA" sz="1600" dirty="0">
                <a:latin typeface="Arial" panose="020B0604020202020204" pitchFamily="34" charset="0"/>
                <a:ea typeface="Cambria" panose="02040503050406030204" pitchFamily="18" charset="0"/>
                <a:cs typeface="Arial" panose="020B0604020202020204" pitchFamily="34" charset="0"/>
              </a:rPr>
              <a:t>This team </a:t>
            </a:r>
            <a:r>
              <a:rPr lang="en-ZA" sz="1600" dirty="0" smtClean="0">
                <a:latin typeface="Arial" panose="020B0604020202020204" pitchFamily="34" charset="0"/>
                <a:ea typeface="Cambria" panose="02040503050406030204" pitchFamily="18" charset="0"/>
                <a:cs typeface="Arial" panose="020B0604020202020204" pitchFamily="34" charset="0"/>
              </a:rPr>
              <a:t>covered </a:t>
            </a:r>
            <a:r>
              <a:rPr lang="en-ZA" sz="1600" dirty="0" err="1" smtClean="0">
                <a:latin typeface="Arial" panose="020B0604020202020204" pitchFamily="34" charset="0"/>
                <a:ea typeface="Cambria" panose="02040503050406030204" pitchFamily="18" charset="0"/>
                <a:cs typeface="Arial" panose="020B0604020202020204" pitchFamily="34" charset="0"/>
              </a:rPr>
              <a:t>Belmot</a:t>
            </a:r>
            <a:r>
              <a:rPr lang="en-ZA" sz="1600" dirty="0">
                <a:latin typeface="Arial" panose="020B0604020202020204" pitchFamily="34" charset="0"/>
                <a:ea typeface="Cambria" panose="02040503050406030204" pitchFamily="18" charset="0"/>
                <a:cs typeface="Arial" panose="020B0604020202020204" pitchFamily="34" charset="0"/>
              </a:rPr>
              <a:t>, </a:t>
            </a:r>
            <a:r>
              <a:rPr lang="en-ZA" sz="1600" dirty="0" err="1">
                <a:latin typeface="Arial" panose="020B0604020202020204" pitchFamily="34" charset="0"/>
                <a:ea typeface="Cambria" panose="02040503050406030204" pitchFamily="18" charset="0"/>
                <a:cs typeface="Arial" panose="020B0604020202020204" pitchFamily="34" charset="0"/>
              </a:rPr>
              <a:t>Peka</a:t>
            </a:r>
            <a:r>
              <a:rPr lang="en-ZA" sz="1600" dirty="0">
                <a:latin typeface="Arial" panose="020B0604020202020204" pitchFamily="34" charset="0"/>
                <a:ea typeface="Cambria" panose="02040503050406030204" pitchFamily="18" charset="0"/>
                <a:cs typeface="Arial" panose="020B0604020202020204" pitchFamily="34" charset="0"/>
              </a:rPr>
              <a:t> </a:t>
            </a:r>
            <a:r>
              <a:rPr lang="en-ZA" sz="1600" dirty="0" smtClean="0">
                <a:latin typeface="Arial" panose="020B0604020202020204" pitchFamily="34" charset="0"/>
                <a:ea typeface="Cambria" panose="02040503050406030204" pitchFamily="18" charset="0"/>
                <a:cs typeface="Arial" panose="020B0604020202020204" pitchFamily="34" charset="0"/>
              </a:rPr>
              <a:t>Bridge, </a:t>
            </a:r>
            <a:r>
              <a:rPr lang="en-ZA" sz="1600" dirty="0" err="1">
                <a:latin typeface="Arial" panose="020B0604020202020204" pitchFamily="34" charset="0"/>
                <a:ea typeface="Cambria" panose="02040503050406030204" pitchFamily="18" charset="0"/>
                <a:cs typeface="Arial" panose="020B0604020202020204" pitchFamily="34" charset="0"/>
              </a:rPr>
              <a:t>Ficksburg</a:t>
            </a:r>
            <a:r>
              <a:rPr lang="en-ZA" sz="1600" dirty="0">
                <a:latin typeface="Arial" panose="020B0604020202020204" pitchFamily="34" charset="0"/>
                <a:ea typeface="Cambria" panose="02040503050406030204" pitchFamily="18" charset="0"/>
                <a:cs typeface="Arial" panose="020B0604020202020204" pitchFamily="34" charset="0"/>
              </a:rPr>
              <a:t> 80 km, </a:t>
            </a:r>
            <a:r>
              <a:rPr lang="en-ZA" sz="1600" dirty="0" err="1" smtClean="0">
                <a:latin typeface="Arial" panose="020B0604020202020204" pitchFamily="34" charset="0"/>
                <a:ea typeface="Cambria" panose="02040503050406030204" pitchFamily="18" charset="0"/>
                <a:cs typeface="Arial" panose="020B0604020202020204" pitchFamily="34" charset="0"/>
              </a:rPr>
              <a:t>Wepener</a:t>
            </a:r>
            <a:r>
              <a:rPr lang="en-ZA" sz="1600" dirty="0">
                <a:latin typeface="Arial" panose="020B0604020202020204" pitchFamily="34" charset="0"/>
                <a:ea typeface="Cambria" panose="02040503050406030204" pitchFamily="18" charset="0"/>
                <a:cs typeface="Arial" panose="020B0604020202020204" pitchFamily="34" charset="0"/>
              </a:rPr>
              <a:t>, </a:t>
            </a:r>
            <a:r>
              <a:rPr lang="en-ZA" sz="1600" dirty="0" err="1">
                <a:latin typeface="Arial" panose="020B0604020202020204" pitchFamily="34" charset="0"/>
                <a:ea typeface="Cambria" panose="02040503050406030204" pitchFamily="18" charset="0"/>
                <a:cs typeface="Arial" panose="020B0604020202020204" pitchFamily="34" charset="0"/>
              </a:rPr>
              <a:t>Tsupane</a:t>
            </a:r>
            <a:r>
              <a:rPr lang="en-ZA" sz="1600" dirty="0">
                <a:latin typeface="Arial" panose="020B0604020202020204" pitchFamily="34" charset="0"/>
                <a:ea typeface="Cambria" panose="02040503050406030204" pitchFamily="18" charset="0"/>
                <a:cs typeface="Arial" panose="020B0604020202020204" pitchFamily="34" charset="0"/>
              </a:rPr>
              <a:t> G</a:t>
            </a:r>
            <a:r>
              <a:rPr lang="en-ZA" sz="1600" dirty="0" smtClean="0">
                <a:latin typeface="Arial" panose="020B0604020202020204" pitchFamily="34" charset="0"/>
                <a:ea typeface="Cambria" panose="02040503050406030204" pitchFamily="18" charset="0"/>
                <a:cs typeface="Arial" panose="020B0604020202020204" pitchFamily="34" charset="0"/>
              </a:rPr>
              <a:t>ate</a:t>
            </a:r>
            <a:r>
              <a:rPr lang="en-ZA" sz="1600" dirty="0">
                <a:latin typeface="Arial" panose="020B0604020202020204" pitchFamily="34" charset="0"/>
                <a:ea typeface="Cambria" panose="02040503050406030204" pitchFamily="18" charset="0"/>
                <a:cs typeface="Arial" panose="020B0604020202020204" pitchFamily="34" charset="0"/>
              </a:rPr>
              <a:t>, </a:t>
            </a:r>
            <a:r>
              <a:rPr lang="en-ZA" sz="1600" dirty="0" err="1">
                <a:latin typeface="Arial" panose="020B0604020202020204" pitchFamily="34" charset="0"/>
                <a:ea typeface="Cambria" panose="02040503050406030204" pitchFamily="18" charset="0"/>
                <a:cs typeface="Arial" panose="020B0604020202020204" pitchFamily="34" charset="0"/>
              </a:rPr>
              <a:t>Makhaleng</a:t>
            </a:r>
            <a:r>
              <a:rPr lang="en-ZA" sz="1600" dirty="0">
                <a:latin typeface="Arial" panose="020B0604020202020204" pitchFamily="34" charset="0"/>
                <a:ea typeface="Cambria" panose="02040503050406030204" pitchFamily="18" charset="0"/>
                <a:cs typeface="Arial" panose="020B0604020202020204" pitchFamily="34" charset="0"/>
              </a:rPr>
              <a:t> Gate 60 km and </a:t>
            </a:r>
            <a:r>
              <a:rPr lang="en-ZA" sz="1600" dirty="0" err="1">
                <a:latin typeface="Arial" panose="020B0604020202020204" pitchFamily="34" charset="0"/>
                <a:ea typeface="Cambria" panose="02040503050406030204" pitchFamily="18" charset="0"/>
                <a:cs typeface="Arial" panose="020B0604020202020204" pitchFamily="34" charset="0"/>
              </a:rPr>
              <a:t>Caledonpoort</a:t>
            </a:r>
            <a:r>
              <a:rPr lang="en-ZA" sz="1600" dirty="0">
                <a:latin typeface="Arial" panose="020B0604020202020204" pitchFamily="34" charset="0"/>
                <a:ea typeface="Cambria" panose="02040503050406030204" pitchFamily="18" charset="0"/>
                <a:cs typeface="Arial" panose="020B0604020202020204" pitchFamily="34" charset="0"/>
              </a:rPr>
              <a:t> at 120 km. </a:t>
            </a:r>
          </a:p>
          <a:p>
            <a:pPr marL="285750" indent="-285750" algn="just">
              <a:spcBef>
                <a:spcPct val="50000"/>
              </a:spcBef>
              <a:buFont typeface="Arial" panose="020B0604020202020204" pitchFamily="34" charset="0"/>
              <a:buChar char="•"/>
            </a:pPr>
            <a:r>
              <a:rPr lang="en-ZA" sz="1600" b="1" i="1" dirty="0">
                <a:latin typeface="Arial" panose="020B0604020202020204" pitchFamily="34" charset="0"/>
                <a:ea typeface="Cambria" panose="02040503050406030204" pitchFamily="18" charset="0"/>
                <a:cs typeface="Arial" panose="020B0604020202020204" pitchFamily="34" charset="0"/>
              </a:rPr>
              <a:t>Eastern and </a:t>
            </a:r>
            <a:r>
              <a:rPr lang="en-ZA" sz="1600" b="1" i="1" dirty="0" err="1">
                <a:latin typeface="Arial" panose="020B0604020202020204" pitchFamily="34" charset="0"/>
                <a:ea typeface="Cambria" panose="02040503050406030204" pitchFamily="18" charset="0"/>
                <a:cs typeface="Arial" panose="020B0604020202020204" pitchFamily="34" charset="0"/>
              </a:rPr>
              <a:t>Eswatini</a:t>
            </a:r>
            <a:r>
              <a:rPr lang="en-ZA" sz="1600" b="1" i="1" dirty="0">
                <a:latin typeface="Arial" panose="020B0604020202020204" pitchFamily="34" charset="0"/>
                <a:ea typeface="Cambria" panose="02040503050406030204" pitchFamily="18" charset="0"/>
                <a:cs typeface="Arial" panose="020B0604020202020204" pitchFamily="34" charset="0"/>
              </a:rPr>
              <a:t> Borderline </a:t>
            </a:r>
            <a:r>
              <a:rPr lang="en-ZA" sz="1600" dirty="0">
                <a:latin typeface="Arial" panose="020B0604020202020204" pitchFamily="34" charset="0"/>
                <a:ea typeface="Cambria" panose="02040503050406030204" pitchFamily="18" charset="0"/>
                <a:cs typeface="Arial" panose="020B0604020202020204" pitchFamily="34" charset="0"/>
              </a:rPr>
              <a:t>–  (The Eastern part at </a:t>
            </a:r>
            <a:r>
              <a:rPr lang="en-ZA" sz="1600" dirty="0" err="1">
                <a:latin typeface="Arial" panose="020B0604020202020204" pitchFamily="34" charset="0"/>
                <a:ea typeface="Cambria" panose="02040503050406030204" pitchFamily="18" charset="0"/>
                <a:cs typeface="Arial" panose="020B0604020202020204" pitchFamily="34" charset="0"/>
              </a:rPr>
              <a:t>Lebombo</a:t>
            </a:r>
            <a:r>
              <a:rPr lang="en-ZA" sz="1600" dirty="0">
                <a:latin typeface="Arial" panose="020B0604020202020204" pitchFamily="34" charset="0"/>
                <a:ea typeface="Cambria" panose="02040503050406030204" pitchFamily="18" charset="0"/>
                <a:cs typeface="Arial" panose="020B0604020202020204" pitchFamily="34" charset="0"/>
              </a:rPr>
              <a:t> mountains and western </a:t>
            </a:r>
            <a:r>
              <a:rPr lang="en-ZA" sz="1600" dirty="0" err="1">
                <a:latin typeface="Arial" panose="020B0604020202020204" pitchFamily="34" charset="0"/>
                <a:ea typeface="Cambria" panose="02040503050406030204" pitchFamily="18" charset="0"/>
                <a:cs typeface="Arial" panose="020B0604020202020204" pitchFamily="34" charset="0"/>
              </a:rPr>
              <a:t>eSwatini</a:t>
            </a:r>
            <a:r>
              <a:rPr lang="en-ZA" sz="1600" dirty="0">
                <a:latin typeface="Arial" panose="020B0604020202020204" pitchFamily="34" charset="0"/>
                <a:ea typeface="Cambria" panose="02040503050406030204" pitchFamily="18" charset="0"/>
                <a:cs typeface="Arial" panose="020B0604020202020204" pitchFamily="34" charset="0"/>
              </a:rPr>
              <a:t> </a:t>
            </a:r>
            <a:r>
              <a:rPr lang="en-ZA" sz="1600" dirty="0" smtClean="0">
                <a:latin typeface="Arial" panose="020B0604020202020204" pitchFamily="34" charset="0"/>
                <a:ea typeface="Cambria" panose="02040503050406030204" pitchFamily="18" charset="0"/>
                <a:cs typeface="Arial" panose="020B0604020202020204" pitchFamily="34" charset="0"/>
              </a:rPr>
              <a:t>borderline</a:t>
            </a:r>
            <a:r>
              <a:rPr lang="en-ZA" sz="1600" dirty="0">
                <a:latin typeface="Arial" panose="020B0604020202020204" pitchFamily="34" charset="0"/>
                <a:ea typeface="Cambria" panose="02040503050406030204" pitchFamily="18" charset="0"/>
                <a:cs typeface="Arial" panose="020B0604020202020204" pitchFamily="34" charset="0"/>
              </a:rPr>
              <a:t>) – 24 members after adjustment on the 14</a:t>
            </a:r>
            <a:r>
              <a:rPr lang="en-ZA" sz="1600" baseline="30000" dirty="0">
                <a:latin typeface="Arial" panose="020B0604020202020204" pitchFamily="34" charset="0"/>
                <a:ea typeface="Cambria" panose="02040503050406030204" pitchFamily="18" charset="0"/>
                <a:cs typeface="Arial" panose="020B0604020202020204" pitchFamily="34" charset="0"/>
              </a:rPr>
              <a:t>th</a:t>
            </a:r>
            <a:r>
              <a:rPr lang="en-ZA" sz="1600" dirty="0">
                <a:latin typeface="Arial" panose="020B0604020202020204" pitchFamily="34" charset="0"/>
                <a:ea typeface="Cambria" panose="02040503050406030204" pitchFamily="18" charset="0"/>
                <a:cs typeface="Arial" panose="020B0604020202020204" pitchFamily="34" charset="0"/>
              </a:rPr>
              <a:t> January 2021 – </a:t>
            </a:r>
            <a:r>
              <a:rPr lang="en-ZA" sz="1600" dirty="0" smtClean="0">
                <a:latin typeface="Arial" panose="020B0604020202020204" pitchFamily="34" charset="0"/>
                <a:ea typeface="Cambria" panose="02040503050406030204" pitchFamily="18" charset="0"/>
                <a:cs typeface="Arial" panose="020B0604020202020204" pitchFamily="34" charset="0"/>
              </a:rPr>
              <a:t>This </a:t>
            </a:r>
            <a:r>
              <a:rPr lang="en-ZA" sz="1600" dirty="0">
                <a:latin typeface="Arial" panose="020B0604020202020204" pitchFamily="34" charset="0"/>
                <a:ea typeface="Cambria" panose="02040503050406030204" pitchFamily="18" charset="0"/>
                <a:cs typeface="Arial" panose="020B0604020202020204" pitchFamily="34" charset="0"/>
              </a:rPr>
              <a:t>team </a:t>
            </a:r>
            <a:r>
              <a:rPr lang="en-ZA" sz="1600" dirty="0" smtClean="0">
                <a:latin typeface="Arial" panose="020B0604020202020204" pitchFamily="34" charset="0"/>
                <a:ea typeface="Cambria" panose="02040503050406030204" pitchFamily="18" charset="0"/>
                <a:cs typeface="Arial" panose="020B0604020202020204" pitchFamily="34" charset="0"/>
              </a:rPr>
              <a:t>was </a:t>
            </a:r>
            <a:r>
              <a:rPr lang="en-ZA" sz="1600" dirty="0">
                <a:latin typeface="Arial" panose="020B0604020202020204" pitchFamily="34" charset="0"/>
                <a:ea typeface="Cambria" panose="02040503050406030204" pitchFamily="18" charset="0"/>
                <a:cs typeface="Arial" panose="020B0604020202020204" pitchFamily="34" charset="0"/>
              </a:rPr>
              <a:t>stationed in </a:t>
            </a:r>
            <a:r>
              <a:rPr lang="en-ZA" sz="1600" dirty="0" err="1">
                <a:latin typeface="Arial" panose="020B0604020202020204" pitchFamily="34" charset="0"/>
                <a:ea typeface="Cambria" panose="02040503050406030204" pitchFamily="18" charset="0"/>
                <a:cs typeface="Arial" panose="020B0604020202020204" pitchFamily="34" charset="0"/>
              </a:rPr>
              <a:t>Komatipoort</a:t>
            </a:r>
            <a:r>
              <a:rPr lang="en-ZA" sz="1600" dirty="0">
                <a:latin typeface="Arial" panose="020B0604020202020204" pitchFamily="34" charset="0"/>
                <a:ea typeface="Cambria" panose="02040503050406030204" pitchFamily="18" charset="0"/>
                <a:cs typeface="Arial" panose="020B0604020202020204" pitchFamily="34" charset="0"/>
              </a:rPr>
              <a:t>. </a:t>
            </a:r>
            <a:r>
              <a:rPr lang="en-ZA" sz="1600" dirty="0" smtClean="0">
                <a:latin typeface="Arial" panose="020B0604020202020204" pitchFamily="34" charset="0"/>
                <a:ea typeface="Cambria" panose="02040503050406030204" pitchFamily="18" charset="0"/>
                <a:cs typeface="Arial" panose="020B0604020202020204" pitchFamily="34" charset="0"/>
              </a:rPr>
              <a:t>The </a:t>
            </a:r>
            <a:r>
              <a:rPr lang="en-ZA" sz="1600" dirty="0">
                <a:latin typeface="Arial" panose="020B0604020202020204" pitchFamily="34" charset="0"/>
                <a:ea typeface="Cambria" panose="02040503050406030204" pitchFamily="18" charset="0"/>
                <a:cs typeface="Arial" panose="020B0604020202020204" pitchFamily="34" charset="0"/>
              </a:rPr>
              <a:t>team </a:t>
            </a:r>
            <a:r>
              <a:rPr lang="en-ZA" sz="1600" dirty="0" smtClean="0">
                <a:latin typeface="Arial" panose="020B0604020202020204" pitchFamily="34" charset="0"/>
                <a:ea typeface="Cambria" panose="02040503050406030204" pitchFamily="18" charset="0"/>
                <a:cs typeface="Arial" panose="020B0604020202020204" pitchFamily="34" charset="0"/>
              </a:rPr>
              <a:t>covered </a:t>
            </a:r>
            <a:r>
              <a:rPr lang="en-ZA" sz="1600" dirty="0">
                <a:latin typeface="Arial" panose="020B0604020202020204" pitchFamily="34" charset="0"/>
                <a:ea typeface="Cambria" panose="02040503050406030204" pitchFamily="18" charset="0"/>
                <a:cs typeface="Arial" panose="020B0604020202020204" pitchFamily="34" charset="0"/>
              </a:rPr>
              <a:t>125 km of borderline </a:t>
            </a:r>
            <a:r>
              <a:rPr lang="en-ZA" sz="1600" dirty="0" smtClean="0">
                <a:latin typeface="Arial" panose="020B0604020202020204" pitchFamily="34" charset="0"/>
                <a:ea typeface="Cambria" panose="02040503050406030204" pitchFamily="18" charset="0"/>
                <a:cs typeface="Arial" panose="020B0604020202020204" pitchFamily="34" charset="0"/>
              </a:rPr>
              <a:t>on </a:t>
            </a:r>
            <a:r>
              <a:rPr lang="en-ZA" sz="1600" dirty="0">
                <a:latin typeface="Arial" panose="020B0604020202020204" pitchFamily="34" charset="0"/>
                <a:ea typeface="Cambria" panose="02040503050406030204" pitchFamily="18" charset="0"/>
                <a:cs typeface="Arial" panose="020B0604020202020204" pitchFamily="34" charset="0"/>
              </a:rPr>
              <a:t>the Southern </a:t>
            </a:r>
            <a:r>
              <a:rPr lang="en-ZA" sz="1600" dirty="0" err="1" smtClean="0">
                <a:latin typeface="Arial" panose="020B0604020202020204" pitchFamily="34" charset="0"/>
                <a:ea typeface="Cambria" panose="02040503050406030204" pitchFamily="18" charset="0"/>
                <a:cs typeface="Arial" panose="020B0604020202020204" pitchFamily="34" charset="0"/>
              </a:rPr>
              <a:t>eSwatini</a:t>
            </a:r>
            <a:r>
              <a:rPr lang="en-ZA" sz="1600" dirty="0" smtClean="0">
                <a:latin typeface="Arial" panose="020B0604020202020204" pitchFamily="34" charset="0"/>
                <a:ea typeface="Cambria" panose="02040503050406030204" pitchFamily="18" charset="0"/>
                <a:cs typeface="Arial" panose="020B0604020202020204" pitchFamily="34" charset="0"/>
              </a:rPr>
              <a:t> </a:t>
            </a:r>
            <a:r>
              <a:rPr lang="en-ZA" sz="1600" dirty="0">
                <a:latin typeface="Arial" panose="020B0604020202020204" pitchFamily="34" charset="0"/>
                <a:ea typeface="Cambria" panose="02040503050406030204" pitchFamily="18" charset="0"/>
                <a:cs typeface="Arial" panose="020B0604020202020204" pitchFamily="34" charset="0"/>
              </a:rPr>
              <a:t>to the Northern of Kwa Zulu-Natal – 12 members were deployed- </a:t>
            </a:r>
            <a:r>
              <a:rPr lang="en-ZA" sz="1600" dirty="0" smtClean="0">
                <a:latin typeface="Arial" panose="020B0604020202020204" pitchFamily="34" charset="0"/>
                <a:ea typeface="Cambria" panose="02040503050406030204" pitchFamily="18" charset="0"/>
                <a:cs typeface="Arial" panose="020B0604020202020204" pitchFamily="34" charset="0"/>
              </a:rPr>
              <a:t>Teams were stationed </a:t>
            </a:r>
            <a:r>
              <a:rPr lang="en-ZA" sz="1600" dirty="0">
                <a:latin typeface="Arial" panose="020B0604020202020204" pitchFamily="34" charset="0"/>
                <a:ea typeface="Cambria" panose="02040503050406030204" pitchFamily="18" charset="0"/>
                <a:cs typeface="Arial" panose="020B0604020202020204" pitchFamily="34" charset="0"/>
              </a:rPr>
              <a:t>in Pongola and </a:t>
            </a:r>
            <a:r>
              <a:rPr lang="en-ZA" sz="1600" dirty="0" err="1">
                <a:latin typeface="Arial" panose="020B0604020202020204" pitchFamily="34" charset="0"/>
                <a:ea typeface="Cambria" panose="02040503050406030204" pitchFamily="18" charset="0"/>
                <a:cs typeface="Arial" panose="020B0604020202020204" pitchFamily="34" charset="0"/>
              </a:rPr>
              <a:t>Manguzi</a:t>
            </a:r>
            <a:r>
              <a:rPr lang="en-ZA" sz="1600" dirty="0">
                <a:latin typeface="Arial" panose="020B0604020202020204" pitchFamily="34" charset="0"/>
                <a:ea typeface="Cambria" panose="02040503050406030204" pitchFamily="18" charset="0"/>
                <a:cs typeface="Arial" panose="020B0604020202020204" pitchFamily="34" charset="0"/>
              </a:rPr>
              <a:t> – This team </a:t>
            </a:r>
            <a:r>
              <a:rPr lang="en-ZA" sz="1600" dirty="0" smtClean="0">
                <a:latin typeface="Arial" panose="020B0604020202020204" pitchFamily="34" charset="0"/>
                <a:ea typeface="Cambria" panose="02040503050406030204" pitchFamily="18" charset="0"/>
                <a:cs typeface="Arial" panose="020B0604020202020204" pitchFamily="34" charset="0"/>
              </a:rPr>
              <a:t>covered </a:t>
            </a:r>
            <a:r>
              <a:rPr lang="en-ZA" sz="1600" dirty="0">
                <a:latin typeface="Arial" panose="020B0604020202020204" pitchFamily="34" charset="0"/>
                <a:ea typeface="Cambria" panose="02040503050406030204" pitchFamily="18" charset="0"/>
                <a:cs typeface="Arial" panose="020B0604020202020204" pitchFamily="34" charset="0"/>
              </a:rPr>
              <a:t>81 km in </a:t>
            </a:r>
            <a:r>
              <a:rPr lang="en-ZA" sz="1600" dirty="0" err="1">
                <a:latin typeface="Arial" panose="020B0604020202020204" pitchFamily="34" charset="0"/>
                <a:ea typeface="Cambria" panose="02040503050406030204" pitchFamily="18" charset="0"/>
                <a:cs typeface="Arial" panose="020B0604020202020204" pitchFamily="34" charset="0"/>
              </a:rPr>
              <a:t>Manguzi</a:t>
            </a:r>
            <a:r>
              <a:rPr lang="en-ZA" sz="1600" dirty="0">
                <a:latin typeface="Arial" panose="020B0604020202020204" pitchFamily="34" charset="0"/>
                <a:ea typeface="Cambria" panose="02040503050406030204" pitchFamily="18" charset="0"/>
                <a:cs typeface="Arial" panose="020B0604020202020204" pitchFamily="34" charset="0"/>
              </a:rPr>
              <a:t> area and 115 km </a:t>
            </a:r>
            <a:r>
              <a:rPr lang="en-ZA" sz="1600" dirty="0" smtClean="0">
                <a:latin typeface="Arial" panose="020B0604020202020204" pitchFamily="34" charset="0"/>
                <a:ea typeface="Cambria" panose="02040503050406030204" pitchFamily="18" charset="0"/>
                <a:cs typeface="Arial" panose="020B0604020202020204" pitchFamily="34" charset="0"/>
              </a:rPr>
              <a:t>in </a:t>
            </a:r>
            <a:r>
              <a:rPr lang="en-ZA" sz="1600" dirty="0" err="1" smtClean="0">
                <a:latin typeface="Arial" panose="020B0604020202020204" pitchFamily="34" charset="0"/>
                <a:ea typeface="Cambria" panose="02040503050406030204" pitchFamily="18" charset="0"/>
                <a:cs typeface="Arial" panose="020B0604020202020204" pitchFamily="34" charset="0"/>
              </a:rPr>
              <a:t>Mshololo</a:t>
            </a:r>
            <a:r>
              <a:rPr lang="en-ZA" sz="1600" dirty="0" smtClean="0">
                <a:latin typeface="Arial" panose="020B0604020202020204" pitchFamily="34" charset="0"/>
                <a:ea typeface="Cambria" panose="02040503050406030204" pitchFamily="18" charset="0"/>
                <a:cs typeface="Arial" panose="020B0604020202020204" pitchFamily="34" charset="0"/>
              </a:rPr>
              <a:t>/</a:t>
            </a:r>
            <a:r>
              <a:rPr lang="en-ZA" sz="1600" dirty="0" err="1" smtClean="0">
                <a:latin typeface="Arial" panose="020B0604020202020204" pitchFamily="34" charset="0"/>
                <a:ea typeface="Cambria" panose="02040503050406030204" pitchFamily="18" charset="0"/>
                <a:cs typeface="Arial" panose="020B0604020202020204" pitchFamily="34" charset="0"/>
              </a:rPr>
              <a:t>Machobeni</a:t>
            </a:r>
            <a:r>
              <a:rPr lang="en-ZA" sz="1600" dirty="0" smtClean="0">
                <a:latin typeface="Arial" panose="020B0604020202020204" pitchFamily="34" charset="0"/>
                <a:ea typeface="Cambria" panose="02040503050406030204" pitchFamily="18" charset="0"/>
                <a:cs typeface="Arial" panose="020B0604020202020204" pitchFamily="34" charset="0"/>
              </a:rPr>
              <a:t> </a:t>
            </a:r>
            <a:r>
              <a:rPr lang="en-ZA" sz="1600" dirty="0">
                <a:latin typeface="Arial" panose="020B0604020202020204" pitchFamily="34" charset="0"/>
                <a:ea typeface="Cambria" panose="02040503050406030204" pitchFamily="18" charset="0"/>
                <a:cs typeface="Arial" panose="020B0604020202020204" pitchFamily="34" charset="0"/>
              </a:rPr>
              <a:t>area. This team </a:t>
            </a:r>
            <a:r>
              <a:rPr lang="en-ZA" sz="1600" dirty="0" smtClean="0">
                <a:latin typeface="Arial" panose="020B0604020202020204" pitchFamily="34" charset="0"/>
                <a:ea typeface="Cambria" panose="02040503050406030204" pitchFamily="18" charset="0"/>
                <a:cs typeface="Arial" panose="020B0604020202020204" pitchFamily="34" charset="0"/>
              </a:rPr>
              <a:t>was capacitated </a:t>
            </a:r>
            <a:r>
              <a:rPr lang="en-ZA" sz="1600" dirty="0">
                <a:latin typeface="Arial" panose="020B0604020202020204" pitchFamily="34" charset="0"/>
                <a:ea typeface="Cambria" panose="02040503050406030204" pitchFamily="18" charset="0"/>
                <a:cs typeface="Arial" panose="020B0604020202020204" pitchFamily="34" charset="0"/>
              </a:rPr>
              <a:t>because of </a:t>
            </a:r>
            <a:r>
              <a:rPr lang="en-ZA" sz="1600" dirty="0" smtClean="0">
                <a:latin typeface="Arial" panose="020B0604020202020204" pitchFamily="34" charset="0"/>
                <a:ea typeface="Cambria" panose="02040503050406030204" pitchFamily="18" charset="0"/>
                <a:cs typeface="Arial" panose="020B0604020202020204" pitchFamily="34" charset="0"/>
              </a:rPr>
              <a:t>the border overlapping between KZN </a:t>
            </a:r>
            <a:r>
              <a:rPr lang="en-ZA" sz="1600" dirty="0">
                <a:latin typeface="Arial" panose="020B0604020202020204" pitchFamily="34" charset="0"/>
                <a:ea typeface="Cambria" panose="02040503050406030204" pitchFamily="18" charset="0"/>
                <a:cs typeface="Arial" panose="020B0604020202020204" pitchFamily="34" charset="0"/>
              </a:rPr>
              <a:t>and Mpumalanga </a:t>
            </a:r>
            <a:r>
              <a:rPr lang="en-ZA" sz="1600" dirty="0" smtClean="0">
                <a:latin typeface="Arial" panose="020B0604020202020204" pitchFamily="34" charset="0"/>
                <a:ea typeface="Cambria" panose="02040503050406030204" pitchFamily="18" charset="0"/>
                <a:cs typeface="Arial" panose="020B0604020202020204" pitchFamily="34" charset="0"/>
              </a:rPr>
              <a:t>area.</a:t>
            </a:r>
            <a:endParaRPr lang="en-ZA" sz="1600" dirty="0">
              <a:latin typeface="Arial" panose="020B0604020202020204" pitchFamily="34" charset="0"/>
              <a:ea typeface="Cambria" panose="02040503050406030204" pitchFamily="18" charset="0"/>
              <a:cs typeface="Arial" panose="020B0604020202020204" pitchFamily="34" charset="0"/>
            </a:endParaRPr>
          </a:p>
          <a:p>
            <a:pPr marL="285750" indent="-285750" algn="just">
              <a:spcBef>
                <a:spcPct val="50000"/>
              </a:spcBef>
              <a:buFont typeface="Arial" panose="020B0604020202020204" pitchFamily="34" charset="0"/>
              <a:buChar char="•"/>
            </a:pPr>
            <a:r>
              <a:rPr lang="en-ZA" sz="1600" dirty="0" smtClean="0">
                <a:latin typeface="Arial" panose="020B0604020202020204" pitchFamily="34" charset="0"/>
                <a:ea typeface="Cambria" panose="02040503050406030204" pitchFamily="18" charset="0"/>
                <a:cs typeface="Arial" panose="020B0604020202020204" pitchFamily="34" charset="0"/>
              </a:rPr>
              <a:t>The </a:t>
            </a:r>
            <a:r>
              <a:rPr lang="en-ZA" sz="1600" dirty="0">
                <a:latin typeface="Arial" panose="020B0604020202020204" pitchFamily="34" charset="0"/>
                <a:ea typeface="Cambria" panose="02040503050406030204" pitchFamily="18" charset="0"/>
                <a:cs typeface="Arial" panose="020B0604020202020204" pitchFamily="34" charset="0"/>
              </a:rPr>
              <a:t>initial deployment was to </a:t>
            </a:r>
            <a:r>
              <a:rPr lang="en-ZA" sz="1600" dirty="0" smtClean="0">
                <a:latin typeface="Arial" panose="020B0604020202020204" pitchFamily="34" charset="0"/>
                <a:ea typeface="Cambria" panose="02040503050406030204" pitchFamily="18" charset="0"/>
                <a:cs typeface="Arial" panose="020B0604020202020204" pitchFamily="34" charset="0"/>
              </a:rPr>
              <a:t>14 </a:t>
            </a:r>
            <a:r>
              <a:rPr lang="en-ZA" sz="1600" dirty="0">
                <a:latin typeface="Arial" panose="020B0604020202020204" pitchFamily="34" charset="0"/>
                <a:ea typeface="Cambria" panose="02040503050406030204" pitchFamily="18" charset="0"/>
                <a:cs typeface="Arial" panose="020B0604020202020204" pitchFamily="34" charset="0"/>
              </a:rPr>
              <a:t>January 2021, </a:t>
            </a:r>
            <a:r>
              <a:rPr lang="en-ZA" sz="1600" dirty="0" smtClean="0">
                <a:latin typeface="Arial" panose="020B0604020202020204" pitchFamily="34" charset="0"/>
                <a:ea typeface="Cambria" panose="02040503050406030204" pitchFamily="18" charset="0"/>
                <a:cs typeface="Arial" panose="020B0604020202020204" pitchFamily="34" charset="0"/>
              </a:rPr>
              <a:t>however it was extended </a:t>
            </a:r>
            <a:r>
              <a:rPr lang="en-ZA" sz="1600" dirty="0">
                <a:latin typeface="Arial" panose="020B0604020202020204" pitchFamily="34" charset="0"/>
                <a:ea typeface="Cambria" panose="02040503050406030204" pitchFamily="18" charset="0"/>
                <a:cs typeface="Arial" panose="020B0604020202020204" pitchFamily="34" charset="0"/>
              </a:rPr>
              <a:t>to </a:t>
            </a:r>
            <a:r>
              <a:rPr lang="en-ZA" sz="1600" dirty="0" smtClean="0">
                <a:latin typeface="Arial" panose="020B0604020202020204" pitchFamily="34" charset="0"/>
                <a:ea typeface="Cambria" panose="02040503050406030204" pitchFamily="18" charset="0"/>
                <a:cs typeface="Arial" panose="020B0604020202020204" pitchFamily="34" charset="0"/>
              </a:rPr>
              <a:t>21 February 2021.</a:t>
            </a:r>
            <a:endParaRPr lang="en-ZA" sz="1600" dirty="0">
              <a:latin typeface="Arial" panose="020B0604020202020204" pitchFamily="34" charset="0"/>
              <a:ea typeface="Cambria" panose="02040503050406030204" pitchFamily="18" charset="0"/>
              <a:cs typeface="Arial" panose="020B0604020202020204" pitchFamily="34" charset="0"/>
            </a:endParaRPr>
          </a:p>
          <a:p>
            <a:pPr marL="285750" marR="0" lvl="0" indent="-285750" algn="just" defTabSz="457200" rtl="0" eaLnBrk="1" fontAlgn="auto" latinLnBrk="0" hangingPunct="1">
              <a:lnSpc>
                <a:spcPct val="100000"/>
              </a:lnSpc>
              <a:spcBef>
                <a:spcPct val="50000"/>
              </a:spcBef>
              <a:spcAft>
                <a:spcPts val="0"/>
              </a:spcAft>
              <a:buClrTx/>
              <a:buSzTx/>
              <a:buFont typeface="Arial" panose="020B0604020202020204" pitchFamily="34" charset="0"/>
              <a:buChar char="•"/>
              <a:tabLst/>
              <a:defRPr/>
            </a:pPr>
            <a:endParaRPr kumimoji="0" lang="en-ZA" sz="1800" b="0" i="0" u="none" strike="noStrike" kern="1200" cap="none" spc="0" normalizeH="0" baseline="0" noProof="0" dirty="0" smtClean="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16657095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9"/>
          <p:cNvSpPr>
            <a:spLocks noGrp="1"/>
          </p:cNvSpPr>
          <p:nvPr>
            <p:ph idx="1"/>
          </p:nvPr>
        </p:nvSpPr>
        <p:spPr>
          <a:xfrm>
            <a:off x="107950" y="-11520"/>
            <a:ext cx="8934885" cy="389306"/>
          </a:xfrm>
          <a:solidFill>
            <a:srgbClr val="92D050"/>
          </a:solidFill>
        </p:spPr>
        <p:txBody>
          <a:bodyPr>
            <a:normAutofit/>
          </a:bodyPr>
          <a:lstStyle/>
          <a:p>
            <a:pPr marL="0" indent="0" algn="ctr">
              <a:lnSpc>
                <a:spcPct val="105000"/>
              </a:lnSpc>
              <a:spcAft>
                <a:spcPts val="1800"/>
              </a:spcAft>
              <a:buNone/>
            </a:pPr>
            <a:r>
              <a:rPr lang="en-US" altLang="en-US" sz="1800" b="1" dirty="0" smtClean="0">
                <a:latin typeface="Arial" panose="020B0604020202020204" pitchFamily="34" charset="0"/>
                <a:ea typeface="Cambria" panose="02040503050406030204" pitchFamily="18" charset="0"/>
                <a:cs typeface="Arial" panose="020B0604020202020204" pitchFamily="34" charset="0"/>
              </a:rPr>
              <a:t>SECURING THE SOUTH AFRICAN BORDERS - ARREST PER PROVINCE</a:t>
            </a:r>
            <a:endParaRPr lang="en-US" altLang="en-US" sz="1800" b="1" dirty="0">
              <a:latin typeface="Arial" panose="020B0604020202020204" pitchFamily="34" charset="0"/>
              <a:ea typeface="Cambria" panose="02040503050406030204" pitchFamily="18" charset="0"/>
              <a:cs typeface="Arial" panose="020B0604020202020204" pitchFamily="34" charset="0"/>
            </a:endParaRPr>
          </a:p>
        </p:txBody>
      </p:sp>
      <p:sp>
        <p:nvSpPr>
          <p:cNvPr id="11268" name="Rectangle 8"/>
          <p:cNvSpPr>
            <a:spLocks noChangeArrowheads="1"/>
          </p:cNvSpPr>
          <p:nvPr/>
        </p:nvSpPr>
        <p:spPr bwMode="auto">
          <a:xfrm>
            <a:off x="107950" y="1317730"/>
            <a:ext cx="83486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spcBef>
                <a:spcPct val="50000"/>
              </a:spcBef>
              <a:buClr>
                <a:schemeClr val="bg2"/>
              </a:buClr>
            </a:pPr>
            <a:endParaRPr lang="en-US" altLang="en-US" sz="2800" b="1"/>
          </a:p>
        </p:txBody>
      </p:sp>
      <p:sp>
        <p:nvSpPr>
          <p:cNvPr id="11270" name="Rectangle 1"/>
          <p:cNvSpPr>
            <a:spLocks noChangeArrowheads="1"/>
          </p:cNvSpPr>
          <p:nvPr/>
        </p:nvSpPr>
        <p:spPr bwMode="auto">
          <a:xfrm>
            <a:off x="107949" y="1405441"/>
            <a:ext cx="834866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spcBef>
                <a:spcPct val="50000"/>
              </a:spcBef>
              <a:buClr>
                <a:schemeClr val="bg2"/>
              </a:buClr>
            </a:pPr>
            <a:endParaRPr lang="en-GB" altLang="en-US" b="1">
              <a:solidFill>
                <a:schemeClr val="tx2"/>
              </a:solidFill>
            </a:endParaRPr>
          </a:p>
          <a:p>
            <a:pPr algn="ctr" eaLnBrk="1" hangingPunct="1">
              <a:lnSpc>
                <a:spcPct val="90000"/>
              </a:lnSpc>
              <a:spcBef>
                <a:spcPct val="50000"/>
              </a:spcBef>
              <a:buClr>
                <a:schemeClr val="bg2"/>
              </a:buClr>
            </a:pPr>
            <a:endParaRPr lang="en-GB" altLang="en-US" b="1">
              <a:solidFill>
                <a:schemeClr val="tx2"/>
              </a:solidFill>
            </a:endParaRPr>
          </a:p>
          <a:p>
            <a:pPr algn="ctr" eaLnBrk="1" hangingPunct="1">
              <a:lnSpc>
                <a:spcPct val="90000"/>
              </a:lnSpc>
              <a:spcBef>
                <a:spcPct val="50000"/>
              </a:spcBef>
              <a:buClr>
                <a:schemeClr val="bg2"/>
              </a:buClr>
            </a:pPr>
            <a:endParaRPr lang="en-GB" altLang="en-US" b="1">
              <a:solidFill>
                <a:schemeClr val="tx2"/>
              </a:solidFill>
            </a:endParaRPr>
          </a:p>
          <a:p>
            <a:pPr algn="ctr" eaLnBrk="1" hangingPunct="1">
              <a:lnSpc>
                <a:spcPct val="90000"/>
              </a:lnSpc>
              <a:spcBef>
                <a:spcPct val="50000"/>
              </a:spcBef>
              <a:buClr>
                <a:schemeClr val="bg2"/>
              </a:buClr>
            </a:pPr>
            <a:endParaRPr lang="en-GB" altLang="en-US" b="1">
              <a:solidFill>
                <a:schemeClr val="tx2"/>
              </a:solidFill>
            </a:endParaRPr>
          </a:p>
          <a:p>
            <a:pPr algn="ctr" eaLnBrk="1" hangingPunct="1">
              <a:lnSpc>
                <a:spcPct val="90000"/>
              </a:lnSpc>
              <a:spcBef>
                <a:spcPct val="50000"/>
              </a:spcBef>
              <a:buClr>
                <a:schemeClr val="bg2"/>
              </a:buClr>
            </a:pPr>
            <a:endParaRPr lang="en-GB" altLang="en-US" b="1">
              <a:solidFill>
                <a:schemeClr val="tx2"/>
              </a:solidFill>
            </a:endParaRPr>
          </a:p>
          <a:p>
            <a:pPr algn="ctr" eaLnBrk="1" hangingPunct="1">
              <a:lnSpc>
                <a:spcPct val="90000"/>
              </a:lnSpc>
              <a:spcBef>
                <a:spcPct val="50000"/>
              </a:spcBef>
              <a:buClr>
                <a:schemeClr val="bg2"/>
              </a:buClr>
            </a:pPr>
            <a:endParaRPr lang="en-GB" altLang="en-US" b="1">
              <a:solidFill>
                <a:schemeClr val="tx2"/>
              </a:solidFill>
            </a:endParaRPr>
          </a:p>
          <a:p>
            <a:pPr algn="ctr" eaLnBrk="1" hangingPunct="1">
              <a:lnSpc>
                <a:spcPct val="90000"/>
              </a:lnSpc>
              <a:spcBef>
                <a:spcPct val="50000"/>
              </a:spcBef>
              <a:buClr>
                <a:schemeClr val="bg2"/>
              </a:buClr>
            </a:pPr>
            <a:endParaRPr lang="en-GB" altLang="en-US" b="1">
              <a:solidFill>
                <a:schemeClr val="tx2"/>
              </a:solidFill>
            </a:endParaRPr>
          </a:p>
          <a:p>
            <a:pPr algn="ctr" eaLnBrk="1" hangingPunct="1">
              <a:lnSpc>
                <a:spcPct val="90000"/>
              </a:lnSpc>
              <a:spcBef>
                <a:spcPct val="50000"/>
              </a:spcBef>
              <a:buClr>
                <a:schemeClr val="bg2"/>
              </a:buClr>
            </a:pPr>
            <a:endParaRPr lang="en-GB" altLang="en-US" b="1">
              <a:solidFill>
                <a:schemeClr val="tx2"/>
              </a:solidFill>
            </a:endParaRPr>
          </a:p>
        </p:txBody>
      </p:sp>
      <p:sp>
        <p:nvSpPr>
          <p:cNvPr id="11" name="Rectangle 1"/>
          <p:cNvSpPr>
            <a:spLocks noChangeArrowheads="1"/>
          </p:cNvSpPr>
          <p:nvPr/>
        </p:nvSpPr>
        <p:spPr bwMode="auto">
          <a:xfrm>
            <a:off x="127000" y="615950"/>
            <a:ext cx="8750300" cy="584200"/>
          </a:xfrm>
          <a:prstGeom prst="rect">
            <a:avLst/>
          </a:prstGeom>
          <a:noFill/>
          <a:ln>
            <a:noFill/>
          </a:ln>
        </p:spPr>
        <p:txBody>
          <a:bodyPr>
            <a:spAutoFit/>
          </a:bodyPr>
          <a:lstStyle/>
          <a:p>
            <a:pPr marL="285750" indent="-285750" algn="just" eaLnBrk="1" hangingPunct="1">
              <a:spcBef>
                <a:spcPct val="50000"/>
              </a:spcBef>
              <a:buClr>
                <a:schemeClr val="bg2"/>
              </a:buClr>
              <a:buFont typeface="Wingdings" pitchFamily="2" charset="2"/>
              <a:buChar char="q"/>
              <a:defRPr/>
            </a:pPr>
            <a:endParaRPr lang="en-ZA" sz="1600" dirty="0"/>
          </a:p>
          <a:p>
            <a:pPr algn="just" eaLnBrk="1" hangingPunct="1">
              <a:buClr>
                <a:srgbClr val="7D0900"/>
              </a:buClr>
              <a:defRPr/>
            </a:pPr>
            <a:endParaRPr lang="en-US" sz="1600" b="1" dirty="0">
              <a:solidFill>
                <a:srgbClr val="000000"/>
              </a:solidFill>
              <a:latin typeface="Arial" charset="0"/>
              <a:ea typeface="ＭＳ Ｐゴシック" charset="0"/>
              <a:cs typeface="Calibri" charset="0"/>
            </a:endParaRPr>
          </a:p>
        </p:txBody>
      </p:sp>
      <p:sp>
        <p:nvSpPr>
          <p:cNvPr id="2" name="Rectangle 1"/>
          <p:cNvSpPr/>
          <p:nvPr/>
        </p:nvSpPr>
        <p:spPr>
          <a:xfrm>
            <a:off x="127000" y="708025"/>
            <a:ext cx="8882063" cy="669925"/>
          </a:xfrm>
          <a:prstGeom prst="rect">
            <a:avLst/>
          </a:prstGeom>
        </p:spPr>
        <p:txBody>
          <a:bodyPr>
            <a:spAutoFit/>
          </a:bodyPr>
          <a:lstStyle/>
          <a:p>
            <a:pPr algn="just">
              <a:defRPr/>
            </a:pPr>
            <a:r>
              <a:rPr lang="en-ZA" sz="1250" dirty="0">
                <a:latin typeface="Arial" charset="0"/>
              </a:rPr>
              <a:t>.</a:t>
            </a:r>
          </a:p>
          <a:p>
            <a:pPr algn="just">
              <a:defRPr/>
            </a:pPr>
            <a:endParaRPr lang="en-ZA" sz="1250" dirty="0">
              <a:solidFill>
                <a:srgbClr val="000000"/>
              </a:solidFill>
              <a:latin typeface="Arial" charset="0"/>
            </a:endParaRPr>
          </a:p>
          <a:p>
            <a:pPr algn="just">
              <a:defRPr/>
            </a:pPr>
            <a:endParaRPr lang="en-ZA" sz="1250" dirty="0">
              <a:solidFill>
                <a:srgbClr val="000000"/>
              </a:solidFill>
              <a:latin typeface="Arial" charset="0"/>
            </a:endParaRPr>
          </a:p>
        </p:txBody>
      </p:sp>
      <p:sp>
        <p:nvSpPr>
          <p:cNvPr id="3" name="TextBox 2"/>
          <p:cNvSpPr txBox="1"/>
          <p:nvPr/>
        </p:nvSpPr>
        <p:spPr>
          <a:xfrm>
            <a:off x="0" y="352996"/>
            <a:ext cx="9082522" cy="1323439"/>
          </a:xfrm>
          <a:prstGeom prst="rect">
            <a:avLst/>
          </a:prstGeom>
          <a:noFill/>
        </p:spPr>
        <p:txBody>
          <a:bodyPr wrap="square">
            <a:spAutoFit/>
          </a:bodyPr>
          <a:lstStyle/>
          <a:p>
            <a:pPr marL="174625" indent="-174625" algn="just">
              <a:buFont typeface="Arial" panose="020B0604020202020204" pitchFamily="34" charset="0"/>
              <a:buChar char="•"/>
            </a:pPr>
            <a:r>
              <a:rPr lang="en-US" sz="1600" dirty="0">
                <a:latin typeface="Arial" panose="020B0604020202020204" pitchFamily="34" charset="0"/>
                <a:ea typeface="Cambria" panose="02040503050406030204" pitchFamily="18" charset="0"/>
                <a:cs typeface="Arial" panose="020B0604020202020204" pitchFamily="34" charset="0"/>
              </a:rPr>
              <a:t>The overall total number of arrests made </a:t>
            </a:r>
            <a:r>
              <a:rPr lang="en-US" sz="1600" dirty="0" smtClean="0">
                <a:latin typeface="Arial" panose="020B0604020202020204" pitchFamily="34" charset="0"/>
                <a:ea typeface="Cambria" panose="02040503050406030204" pitchFamily="18" charset="0"/>
                <a:cs typeface="Arial" panose="020B0604020202020204" pitchFamily="34" charset="0"/>
              </a:rPr>
              <a:t>during the borderline patrols and roadblocks </a:t>
            </a:r>
            <a:r>
              <a:rPr lang="en-US" sz="1600" dirty="0">
                <a:latin typeface="Arial" panose="020B0604020202020204" pitchFamily="34" charset="0"/>
                <a:ea typeface="Cambria" panose="02040503050406030204" pitchFamily="18" charset="0"/>
                <a:cs typeface="Arial" panose="020B0604020202020204" pitchFamily="34" charset="0"/>
              </a:rPr>
              <a:t>for the period </a:t>
            </a:r>
            <a:r>
              <a:rPr lang="en-US" sz="1600" dirty="0" smtClean="0">
                <a:latin typeface="Arial" panose="020B0604020202020204" pitchFamily="34" charset="0"/>
                <a:ea typeface="Cambria" panose="02040503050406030204" pitchFamily="18" charset="0"/>
                <a:cs typeface="Arial" panose="020B0604020202020204" pitchFamily="34" charset="0"/>
              </a:rPr>
              <a:t>03 Jan to 20 Feb </a:t>
            </a:r>
            <a:r>
              <a:rPr lang="en-US" sz="1600" dirty="0">
                <a:latin typeface="Arial" panose="020B0604020202020204" pitchFamily="34" charset="0"/>
                <a:ea typeface="Cambria" panose="02040503050406030204" pitchFamily="18" charset="0"/>
                <a:cs typeface="Arial" panose="020B0604020202020204" pitchFamily="34" charset="0"/>
              </a:rPr>
              <a:t>2021, is </a:t>
            </a:r>
            <a:r>
              <a:rPr lang="en-US" sz="1600" b="1" dirty="0" smtClean="0">
                <a:latin typeface="Arial" panose="020B0604020202020204" pitchFamily="34" charset="0"/>
                <a:ea typeface="Cambria" panose="02040503050406030204" pitchFamily="18" charset="0"/>
                <a:cs typeface="Arial" panose="020B0604020202020204" pitchFamily="34" charset="0"/>
              </a:rPr>
              <a:t>13 924.</a:t>
            </a:r>
          </a:p>
          <a:p>
            <a:pPr algn="just"/>
            <a:endParaRPr lang="en-US" sz="1600" dirty="0" smtClean="0">
              <a:latin typeface="Arial" panose="020B0604020202020204" pitchFamily="34" charset="0"/>
              <a:ea typeface="Cambria" panose="02040503050406030204" pitchFamily="18" charset="0"/>
              <a:cs typeface="Arial" panose="020B0604020202020204" pitchFamily="34" charset="0"/>
            </a:endParaRPr>
          </a:p>
          <a:p>
            <a:pPr marL="174625" indent="-174625" algn="just">
              <a:buFont typeface="Arial" panose="020B0604020202020204" pitchFamily="34" charset="0"/>
              <a:buChar char="•"/>
            </a:pPr>
            <a:r>
              <a:rPr lang="en-US" sz="1600" dirty="0" smtClean="0">
                <a:latin typeface="Arial" panose="020B0604020202020204" pitchFamily="34" charset="0"/>
                <a:ea typeface="Cambria" panose="02040503050406030204" pitchFamily="18" charset="0"/>
                <a:cs typeface="Arial" panose="020B0604020202020204" pitchFamily="34" charset="0"/>
              </a:rPr>
              <a:t>Mpumalanga is topping the list on number of arrests made,  leading at 59%, followed by Limpopo at 25%, Free State at 11% and the least being Kwa-Zulu Natal at less than 5% respectively. </a:t>
            </a:r>
            <a:endParaRPr lang="en-US" sz="1600" dirty="0">
              <a:latin typeface="Arial" panose="020B0604020202020204" pitchFamily="34" charset="0"/>
              <a:ea typeface="Cambria" panose="02040503050406030204" pitchFamily="18" charset="0"/>
              <a:cs typeface="Arial" panose="020B0604020202020204" pitchFamily="34" charset="0"/>
            </a:endParaRPr>
          </a:p>
        </p:txBody>
      </p:sp>
      <p:sp>
        <p:nvSpPr>
          <p:cNvPr id="5" name="Slide Number Placeholder 4">
            <a:extLst>
              <a:ext uri="{FF2B5EF4-FFF2-40B4-BE49-F238E27FC236}">
                <a16:creationId xmlns:a16="http://schemas.microsoft.com/office/drawing/2014/main" id="{344D9960-1D69-4F0E-819F-C421721FE090}"/>
              </a:ext>
            </a:extLst>
          </p:cNvPr>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16</a:t>
            </a:fld>
            <a:endParaRPr lang="en-US" dirty="0"/>
          </a:p>
        </p:txBody>
      </p:sp>
      <p:sp>
        <p:nvSpPr>
          <p:cNvPr id="4" name="Rectangle 3"/>
          <p:cNvSpPr/>
          <p:nvPr/>
        </p:nvSpPr>
        <p:spPr>
          <a:xfrm>
            <a:off x="4053229" y="1986274"/>
            <a:ext cx="5029293" cy="353943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marL="87313" indent="-87313" algn="just">
              <a:buFont typeface="Arial" panose="020B0604020202020204" pitchFamily="34" charset="0"/>
              <a:buChar char="•"/>
            </a:pPr>
            <a:r>
              <a:rPr lang="en-US" sz="1600" dirty="0" smtClean="0">
                <a:solidFill>
                  <a:schemeClr val="tx1"/>
                </a:solidFill>
                <a:latin typeface="Arial" panose="020B0604020202020204" pitchFamily="34" charset="0"/>
                <a:ea typeface="Cambria" panose="02040503050406030204" pitchFamily="18" charset="0"/>
                <a:cs typeface="Arial" panose="020B0604020202020204" pitchFamily="34" charset="0"/>
              </a:rPr>
              <a:t>The geographical distribution </a:t>
            </a:r>
            <a:r>
              <a:rPr lang="en-US" sz="1600" dirty="0">
                <a:solidFill>
                  <a:schemeClr val="tx1"/>
                </a:solidFill>
                <a:latin typeface="Arial" panose="020B0604020202020204" pitchFamily="34" charset="0"/>
                <a:ea typeface="Cambria" panose="02040503050406030204" pitchFamily="18" charset="0"/>
                <a:cs typeface="Arial" panose="020B0604020202020204" pitchFamily="34" charset="0"/>
              </a:rPr>
              <a:t>of the foreign nationals detected were accordingly as by the bordering countries, where </a:t>
            </a:r>
            <a:r>
              <a:rPr lang="en-US" sz="1600" dirty="0" smtClean="0">
                <a:solidFill>
                  <a:schemeClr val="tx1"/>
                </a:solidFill>
                <a:latin typeface="Arial" panose="020B0604020202020204" pitchFamily="34" charset="0"/>
                <a:ea typeface="Cambria" panose="02040503050406030204" pitchFamily="18" charset="0"/>
                <a:cs typeface="Arial" panose="020B0604020202020204" pitchFamily="34" charset="0"/>
              </a:rPr>
              <a:t>nationals from Mozambique </a:t>
            </a:r>
            <a:r>
              <a:rPr lang="en-US" sz="1600" dirty="0">
                <a:solidFill>
                  <a:schemeClr val="tx1"/>
                </a:solidFill>
                <a:latin typeface="Arial" panose="020B0604020202020204" pitchFamily="34" charset="0"/>
                <a:ea typeface="Cambria" panose="02040503050406030204" pitchFamily="18" charset="0"/>
                <a:cs typeface="Arial" panose="020B0604020202020204" pitchFamily="34" charset="0"/>
              </a:rPr>
              <a:t>and </a:t>
            </a:r>
            <a:r>
              <a:rPr lang="en-US" sz="1600" dirty="0" smtClean="0">
                <a:solidFill>
                  <a:schemeClr val="tx1"/>
                </a:solidFill>
                <a:latin typeface="Arial" panose="020B0604020202020204" pitchFamily="34" charset="0"/>
                <a:ea typeface="Cambria" panose="02040503050406030204" pitchFamily="18" charset="0"/>
                <a:cs typeface="Arial" panose="020B0604020202020204" pitchFamily="34" charset="0"/>
              </a:rPr>
              <a:t>Swaziland </a:t>
            </a:r>
            <a:r>
              <a:rPr lang="en-US" sz="1600" dirty="0">
                <a:solidFill>
                  <a:schemeClr val="tx1"/>
                </a:solidFill>
                <a:latin typeface="Arial" panose="020B0604020202020204" pitchFamily="34" charset="0"/>
                <a:ea typeface="Cambria" panose="02040503050406030204" pitchFamily="18" charset="0"/>
                <a:cs typeface="Arial" panose="020B0604020202020204" pitchFamily="34" charset="0"/>
              </a:rPr>
              <a:t>were </a:t>
            </a:r>
            <a:r>
              <a:rPr lang="en-US" sz="1600" dirty="0" smtClean="0">
                <a:solidFill>
                  <a:schemeClr val="tx1"/>
                </a:solidFill>
                <a:latin typeface="Arial" panose="020B0604020202020204" pitchFamily="34" charset="0"/>
                <a:ea typeface="Cambria" panose="02040503050406030204" pitchFamily="18" charset="0"/>
                <a:cs typeface="Arial" panose="020B0604020202020204" pitchFamily="34" charset="0"/>
              </a:rPr>
              <a:t>arrested in high numbers in </a:t>
            </a:r>
            <a:r>
              <a:rPr lang="en-US" sz="1600" dirty="0">
                <a:solidFill>
                  <a:schemeClr val="tx1"/>
                </a:solidFill>
                <a:latin typeface="Arial" panose="020B0604020202020204" pitchFamily="34" charset="0"/>
                <a:ea typeface="Cambria" panose="02040503050406030204" pitchFamily="18" charset="0"/>
                <a:cs typeface="Arial" panose="020B0604020202020204" pitchFamily="34" charset="0"/>
              </a:rPr>
              <a:t>MP and KZN, </a:t>
            </a:r>
            <a:r>
              <a:rPr lang="en-US" sz="1600" dirty="0" smtClean="0">
                <a:solidFill>
                  <a:schemeClr val="tx1"/>
                </a:solidFill>
                <a:latin typeface="Arial" panose="020B0604020202020204" pitchFamily="34" charset="0"/>
                <a:ea typeface="Cambria" panose="02040503050406030204" pitchFamily="18" charset="0"/>
                <a:cs typeface="Arial" panose="020B0604020202020204" pitchFamily="34" charset="0"/>
              </a:rPr>
              <a:t>nationals from Lesotho were found </a:t>
            </a:r>
            <a:r>
              <a:rPr lang="en-US" sz="1600" dirty="0">
                <a:solidFill>
                  <a:schemeClr val="tx1"/>
                </a:solidFill>
                <a:latin typeface="Arial" panose="020B0604020202020204" pitchFamily="34" charset="0"/>
                <a:ea typeface="Cambria" panose="02040503050406030204" pitchFamily="18" charset="0"/>
                <a:cs typeface="Arial" panose="020B0604020202020204" pitchFamily="34" charset="0"/>
              </a:rPr>
              <a:t>in FS and </a:t>
            </a:r>
            <a:r>
              <a:rPr lang="en-US" sz="1600" dirty="0" smtClean="0">
                <a:solidFill>
                  <a:schemeClr val="tx1"/>
                </a:solidFill>
                <a:latin typeface="Arial" panose="020B0604020202020204" pitchFamily="34" charset="0"/>
                <a:ea typeface="Cambria" panose="02040503050406030204" pitchFamily="18" charset="0"/>
                <a:cs typeface="Arial" panose="020B0604020202020204" pitchFamily="34" charset="0"/>
              </a:rPr>
              <a:t>nationals from Zimbabwe  </a:t>
            </a:r>
            <a:r>
              <a:rPr lang="en-US" sz="1600" dirty="0">
                <a:solidFill>
                  <a:schemeClr val="tx1"/>
                </a:solidFill>
                <a:latin typeface="Arial" panose="020B0604020202020204" pitchFamily="34" charset="0"/>
                <a:ea typeface="Cambria" panose="02040503050406030204" pitchFamily="18" charset="0"/>
                <a:cs typeface="Arial" panose="020B0604020202020204" pitchFamily="34" charset="0"/>
              </a:rPr>
              <a:t>in </a:t>
            </a:r>
            <a:r>
              <a:rPr lang="en-US" sz="1600" dirty="0" smtClean="0">
                <a:solidFill>
                  <a:schemeClr val="tx1"/>
                </a:solidFill>
                <a:latin typeface="Arial" panose="020B0604020202020204" pitchFamily="34" charset="0"/>
                <a:ea typeface="Cambria" panose="02040503050406030204" pitchFamily="18" charset="0"/>
                <a:cs typeface="Arial" panose="020B0604020202020204" pitchFamily="34" charset="0"/>
              </a:rPr>
              <a:t>Limpopo. </a:t>
            </a:r>
          </a:p>
          <a:p>
            <a:pPr algn="just"/>
            <a:endParaRPr lang="en-US" sz="1600" dirty="0" smtClean="0">
              <a:solidFill>
                <a:schemeClr val="tx1"/>
              </a:solidFill>
              <a:latin typeface="Arial" panose="020B0604020202020204" pitchFamily="34" charset="0"/>
              <a:ea typeface="Cambria" panose="02040503050406030204" pitchFamily="18" charset="0"/>
              <a:cs typeface="Arial" panose="020B0604020202020204" pitchFamily="34" charset="0"/>
            </a:endParaRPr>
          </a:p>
          <a:p>
            <a:pPr marL="87313" indent="-87313" algn="just">
              <a:buFont typeface="Arial" panose="020B0604020202020204" pitchFamily="34" charset="0"/>
              <a:buChar char="•"/>
            </a:pPr>
            <a:r>
              <a:rPr lang="en-US" sz="1600" dirty="0" smtClean="0">
                <a:latin typeface="Arial" panose="020B0604020202020204" pitchFamily="34" charset="0"/>
                <a:ea typeface="Cambria" panose="02040503050406030204" pitchFamily="18" charset="0"/>
                <a:cs typeface="Arial" panose="020B0604020202020204" pitchFamily="34" charset="0"/>
              </a:rPr>
              <a:t>All </a:t>
            </a:r>
            <a:r>
              <a:rPr lang="en-US" sz="1600" dirty="0">
                <a:latin typeface="Arial" panose="020B0604020202020204" pitchFamily="34" charset="0"/>
                <a:ea typeface="Cambria" panose="02040503050406030204" pitchFamily="18" charset="0"/>
                <a:cs typeface="Arial" panose="020B0604020202020204" pitchFamily="34" charset="0"/>
              </a:rPr>
              <a:t>foreign nationals arrested were not falling within the allowed categories </a:t>
            </a:r>
            <a:r>
              <a:rPr lang="en-US" sz="1600" dirty="0" smtClean="0">
                <a:latin typeface="Arial" panose="020B0604020202020204" pitchFamily="34" charset="0"/>
                <a:ea typeface="Cambria" panose="02040503050406030204" pitchFamily="18" charset="0"/>
                <a:cs typeface="Arial" panose="020B0604020202020204" pitchFamily="34" charset="0"/>
              </a:rPr>
              <a:t>for travelling, instead the majority  were </a:t>
            </a:r>
            <a:r>
              <a:rPr lang="en-US" sz="1600" dirty="0">
                <a:latin typeface="Arial" panose="020B0604020202020204" pitchFamily="34" charset="0"/>
                <a:ea typeface="Cambria" panose="02040503050406030204" pitchFamily="18" charset="0"/>
                <a:cs typeface="Arial" panose="020B0604020202020204" pitchFamily="34" charset="0"/>
              </a:rPr>
              <a:t>undocumented economic migrants who were trying to enter South Africa illegally without following the prescript of the NDMA and its Regulations, specifically the </a:t>
            </a:r>
            <a:r>
              <a:rPr lang="en-US" sz="1600" dirty="0" smtClean="0">
                <a:latin typeface="Arial" panose="020B0604020202020204" pitchFamily="34" charset="0"/>
                <a:ea typeface="Cambria" panose="02040503050406030204" pitchFamily="18" charset="0"/>
                <a:cs typeface="Arial" panose="020B0604020202020204" pitchFamily="34" charset="0"/>
              </a:rPr>
              <a:t>COVID-19 </a:t>
            </a:r>
            <a:r>
              <a:rPr lang="en-US" sz="1600" dirty="0">
                <a:latin typeface="Arial" panose="020B0604020202020204" pitchFamily="34" charset="0"/>
                <a:ea typeface="Cambria" panose="02040503050406030204" pitchFamily="18" charset="0"/>
                <a:cs typeface="Arial" panose="020B0604020202020204" pitchFamily="34" charset="0"/>
              </a:rPr>
              <a:t>health certificate</a:t>
            </a:r>
            <a:r>
              <a:rPr lang="en-US" sz="1600" dirty="0" smtClean="0">
                <a:latin typeface="Arial" panose="020B0604020202020204" pitchFamily="34" charset="0"/>
                <a:ea typeface="Cambria" panose="02040503050406030204" pitchFamily="18" charset="0"/>
                <a:cs typeface="Arial" panose="020B0604020202020204" pitchFamily="34" charset="0"/>
              </a:rPr>
              <a:t>.</a:t>
            </a:r>
            <a:endParaRPr lang="en-ZA" sz="1600" dirty="0">
              <a:latin typeface="Arial" panose="020B0604020202020204" pitchFamily="34" charset="0"/>
              <a:ea typeface="Cambria" panose="02040503050406030204" pitchFamily="18" charset="0"/>
              <a:cs typeface="Arial" panose="020B0604020202020204" pitchFamily="34" charset="0"/>
            </a:endParaRPr>
          </a:p>
        </p:txBody>
      </p:sp>
      <p:graphicFrame>
        <p:nvGraphicFramePr>
          <p:cNvPr id="12" name="Chart 11"/>
          <p:cNvGraphicFramePr>
            <a:graphicFrameLocks/>
          </p:cNvGraphicFramePr>
          <p:nvPr>
            <p:extLst/>
          </p:nvPr>
        </p:nvGraphicFramePr>
        <p:xfrm>
          <a:off x="-50583" y="2065448"/>
          <a:ext cx="4049837" cy="38911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334293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9"/>
          <p:cNvSpPr>
            <a:spLocks noGrp="1"/>
          </p:cNvSpPr>
          <p:nvPr>
            <p:ph idx="1"/>
          </p:nvPr>
        </p:nvSpPr>
        <p:spPr>
          <a:xfrm>
            <a:off x="0" y="-11520"/>
            <a:ext cx="9144000" cy="389306"/>
          </a:xfrm>
          <a:solidFill>
            <a:srgbClr val="92D050"/>
          </a:solidFill>
        </p:spPr>
        <p:txBody>
          <a:bodyPr>
            <a:normAutofit fontScale="92500" lnSpcReduction="20000"/>
          </a:bodyPr>
          <a:lstStyle/>
          <a:p>
            <a:pPr marL="0" indent="0" algn="ctr">
              <a:lnSpc>
                <a:spcPct val="105000"/>
              </a:lnSpc>
              <a:spcAft>
                <a:spcPts val="1800"/>
              </a:spcAft>
              <a:buNone/>
            </a:pPr>
            <a:r>
              <a:rPr lang="en-US" altLang="en-US" sz="2400" b="1" dirty="0" smtClean="0">
                <a:latin typeface="Arial" panose="020B0604020202020204" pitchFamily="34" charset="0"/>
                <a:ea typeface="Cambria" panose="02040503050406030204" pitchFamily="18" charset="0"/>
                <a:cs typeface="Arial" panose="020B0604020202020204" pitchFamily="34" charset="0"/>
              </a:rPr>
              <a:t>SECURING THE SOUTH AFRICAN BORDERS</a:t>
            </a:r>
            <a:endParaRPr lang="en-US" altLang="en-US" sz="2400" b="1" dirty="0">
              <a:latin typeface="Arial" panose="020B0604020202020204" pitchFamily="34" charset="0"/>
              <a:ea typeface="Cambria" panose="02040503050406030204" pitchFamily="18" charset="0"/>
              <a:cs typeface="Arial" panose="020B0604020202020204" pitchFamily="34" charset="0"/>
            </a:endParaRPr>
          </a:p>
        </p:txBody>
      </p:sp>
      <p:sp>
        <p:nvSpPr>
          <p:cNvPr id="11268" name="Rectangle 8"/>
          <p:cNvSpPr>
            <a:spLocks noChangeArrowheads="1"/>
          </p:cNvSpPr>
          <p:nvPr/>
        </p:nvSpPr>
        <p:spPr bwMode="auto">
          <a:xfrm>
            <a:off x="107950" y="1317730"/>
            <a:ext cx="83486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spcBef>
                <a:spcPct val="50000"/>
              </a:spcBef>
              <a:buClr>
                <a:schemeClr val="bg2"/>
              </a:buClr>
            </a:pPr>
            <a:endParaRPr lang="en-US" altLang="en-US" sz="2800" b="1"/>
          </a:p>
        </p:txBody>
      </p:sp>
      <p:sp>
        <p:nvSpPr>
          <p:cNvPr id="11270" name="Rectangle 1"/>
          <p:cNvSpPr>
            <a:spLocks noChangeArrowheads="1"/>
          </p:cNvSpPr>
          <p:nvPr/>
        </p:nvSpPr>
        <p:spPr bwMode="auto">
          <a:xfrm>
            <a:off x="107949" y="1405441"/>
            <a:ext cx="834866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spcBef>
                <a:spcPct val="50000"/>
              </a:spcBef>
              <a:buClr>
                <a:schemeClr val="bg2"/>
              </a:buClr>
            </a:pPr>
            <a:endParaRPr lang="en-GB" altLang="en-US" b="1">
              <a:solidFill>
                <a:schemeClr val="tx2"/>
              </a:solidFill>
            </a:endParaRPr>
          </a:p>
          <a:p>
            <a:pPr algn="ctr" eaLnBrk="1" hangingPunct="1">
              <a:lnSpc>
                <a:spcPct val="90000"/>
              </a:lnSpc>
              <a:spcBef>
                <a:spcPct val="50000"/>
              </a:spcBef>
              <a:buClr>
                <a:schemeClr val="bg2"/>
              </a:buClr>
            </a:pPr>
            <a:endParaRPr lang="en-GB" altLang="en-US" b="1">
              <a:solidFill>
                <a:schemeClr val="tx2"/>
              </a:solidFill>
            </a:endParaRPr>
          </a:p>
          <a:p>
            <a:pPr algn="ctr" eaLnBrk="1" hangingPunct="1">
              <a:lnSpc>
                <a:spcPct val="90000"/>
              </a:lnSpc>
              <a:spcBef>
                <a:spcPct val="50000"/>
              </a:spcBef>
              <a:buClr>
                <a:schemeClr val="bg2"/>
              </a:buClr>
            </a:pPr>
            <a:endParaRPr lang="en-GB" altLang="en-US" b="1">
              <a:solidFill>
                <a:schemeClr val="tx2"/>
              </a:solidFill>
            </a:endParaRPr>
          </a:p>
          <a:p>
            <a:pPr algn="ctr" eaLnBrk="1" hangingPunct="1">
              <a:lnSpc>
                <a:spcPct val="90000"/>
              </a:lnSpc>
              <a:spcBef>
                <a:spcPct val="50000"/>
              </a:spcBef>
              <a:buClr>
                <a:schemeClr val="bg2"/>
              </a:buClr>
            </a:pPr>
            <a:endParaRPr lang="en-GB" altLang="en-US" b="1">
              <a:solidFill>
                <a:schemeClr val="tx2"/>
              </a:solidFill>
            </a:endParaRPr>
          </a:p>
          <a:p>
            <a:pPr algn="ctr" eaLnBrk="1" hangingPunct="1">
              <a:lnSpc>
                <a:spcPct val="90000"/>
              </a:lnSpc>
              <a:spcBef>
                <a:spcPct val="50000"/>
              </a:spcBef>
              <a:buClr>
                <a:schemeClr val="bg2"/>
              </a:buClr>
            </a:pPr>
            <a:endParaRPr lang="en-GB" altLang="en-US" b="1">
              <a:solidFill>
                <a:schemeClr val="tx2"/>
              </a:solidFill>
            </a:endParaRPr>
          </a:p>
          <a:p>
            <a:pPr algn="ctr" eaLnBrk="1" hangingPunct="1">
              <a:lnSpc>
                <a:spcPct val="90000"/>
              </a:lnSpc>
              <a:spcBef>
                <a:spcPct val="50000"/>
              </a:spcBef>
              <a:buClr>
                <a:schemeClr val="bg2"/>
              </a:buClr>
            </a:pPr>
            <a:endParaRPr lang="en-GB" altLang="en-US" b="1">
              <a:solidFill>
                <a:schemeClr val="tx2"/>
              </a:solidFill>
            </a:endParaRPr>
          </a:p>
          <a:p>
            <a:pPr algn="ctr" eaLnBrk="1" hangingPunct="1">
              <a:lnSpc>
                <a:spcPct val="90000"/>
              </a:lnSpc>
              <a:spcBef>
                <a:spcPct val="50000"/>
              </a:spcBef>
              <a:buClr>
                <a:schemeClr val="bg2"/>
              </a:buClr>
            </a:pPr>
            <a:endParaRPr lang="en-GB" altLang="en-US" b="1">
              <a:solidFill>
                <a:schemeClr val="tx2"/>
              </a:solidFill>
            </a:endParaRPr>
          </a:p>
          <a:p>
            <a:pPr algn="ctr" eaLnBrk="1" hangingPunct="1">
              <a:lnSpc>
                <a:spcPct val="90000"/>
              </a:lnSpc>
              <a:spcBef>
                <a:spcPct val="50000"/>
              </a:spcBef>
              <a:buClr>
                <a:schemeClr val="bg2"/>
              </a:buClr>
            </a:pPr>
            <a:endParaRPr lang="en-GB" altLang="en-US" b="1">
              <a:solidFill>
                <a:schemeClr val="tx2"/>
              </a:solidFill>
            </a:endParaRPr>
          </a:p>
        </p:txBody>
      </p:sp>
      <p:sp>
        <p:nvSpPr>
          <p:cNvPr id="11" name="Rectangle 1"/>
          <p:cNvSpPr>
            <a:spLocks noChangeArrowheads="1"/>
          </p:cNvSpPr>
          <p:nvPr/>
        </p:nvSpPr>
        <p:spPr bwMode="auto">
          <a:xfrm>
            <a:off x="127000" y="615950"/>
            <a:ext cx="8750300" cy="584200"/>
          </a:xfrm>
          <a:prstGeom prst="rect">
            <a:avLst/>
          </a:prstGeom>
          <a:noFill/>
          <a:ln>
            <a:noFill/>
          </a:ln>
        </p:spPr>
        <p:txBody>
          <a:bodyPr>
            <a:spAutoFit/>
          </a:bodyPr>
          <a:lstStyle/>
          <a:p>
            <a:pPr marL="285750" indent="-285750" algn="just" eaLnBrk="1" hangingPunct="1">
              <a:spcBef>
                <a:spcPct val="50000"/>
              </a:spcBef>
              <a:buClr>
                <a:schemeClr val="bg2"/>
              </a:buClr>
              <a:buFont typeface="Wingdings" pitchFamily="2" charset="2"/>
              <a:buChar char="q"/>
              <a:defRPr/>
            </a:pPr>
            <a:endParaRPr lang="en-ZA" sz="1600" dirty="0"/>
          </a:p>
          <a:p>
            <a:pPr algn="just" eaLnBrk="1" hangingPunct="1">
              <a:buClr>
                <a:srgbClr val="7D0900"/>
              </a:buClr>
              <a:defRPr/>
            </a:pPr>
            <a:endParaRPr lang="en-US" sz="1600" b="1" dirty="0">
              <a:solidFill>
                <a:srgbClr val="000000"/>
              </a:solidFill>
              <a:latin typeface="Arial" charset="0"/>
              <a:ea typeface="ＭＳ Ｐゴシック" charset="0"/>
              <a:cs typeface="Calibri" charset="0"/>
            </a:endParaRPr>
          </a:p>
        </p:txBody>
      </p:sp>
      <p:sp>
        <p:nvSpPr>
          <p:cNvPr id="2" name="Rectangle 1"/>
          <p:cNvSpPr/>
          <p:nvPr/>
        </p:nvSpPr>
        <p:spPr>
          <a:xfrm>
            <a:off x="127000" y="708025"/>
            <a:ext cx="8882063" cy="669925"/>
          </a:xfrm>
          <a:prstGeom prst="rect">
            <a:avLst/>
          </a:prstGeom>
        </p:spPr>
        <p:txBody>
          <a:bodyPr>
            <a:spAutoFit/>
          </a:bodyPr>
          <a:lstStyle/>
          <a:p>
            <a:pPr algn="just">
              <a:defRPr/>
            </a:pPr>
            <a:r>
              <a:rPr lang="en-ZA" sz="1250" dirty="0">
                <a:latin typeface="Arial" charset="0"/>
              </a:rPr>
              <a:t>.</a:t>
            </a:r>
          </a:p>
          <a:p>
            <a:pPr algn="just">
              <a:defRPr/>
            </a:pPr>
            <a:endParaRPr lang="en-ZA" sz="1250" dirty="0">
              <a:solidFill>
                <a:srgbClr val="000000"/>
              </a:solidFill>
              <a:latin typeface="Arial" charset="0"/>
            </a:endParaRPr>
          </a:p>
          <a:p>
            <a:pPr algn="just">
              <a:defRPr/>
            </a:pPr>
            <a:endParaRPr lang="en-ZA" sz="1250" dirty="0">
              <a:solidFill>
                <a:srgbClr val="000000"/>
              </a:solidFill>
              <a:latin typeface="Arial" charset="0"/>
            </a:endParaRPr>
          </a:p>
        </p:txBody>
      </p:sp>
      <p:sp>
        <p:nvSpPr>
          <p:cNvPr id="3" name="TextBox 2"/>
          <p:cNvSpPr txBox="1"/>
          <p:nvPr/>
        </p:nvSpPr>
        <p:spPr>
          <a:xfrm>
            <a:off x="107948" y="377786"/>
            <a:ext cx="8750300" cy="923330"/>
          </a:xfrm>
          <a:prstGeom prst="rect">
            <a:avLst/>
          </a:prstGeom>
          <a:noFill/>
        </p:spPr>
        <p:txBody>
          <a:bodyPr>
            <a:spAutoFit/>
          </a:bodyPr>
          <a:lstStyle/>
          <a:p>
            <a:pPr marL="285750" indent="-285750" algn="just">
              <a:buFont typeface="Arial" panose="020B0604020202020204" pitchFamily="34" charset="0"/>
              <a:buChar char="•"/>
              <a:defRPr/>
            </a:pPr>
            <a:endParaRPr lang="en-US" altLang="en-US"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defRPr/>
            </a:pPr>
            <a:endParaRPr lang="en-US" altLang="en-US" dirty="0" smtClean="0">
              <a:latin typeface="Arial" panose="020B0604020202020204" pitchFamily="34" charset="0"/>
              <a:cs typeface="Arial" panose="020B0604020202020204" pitchFamily="34" charset="0"/>
            </a:endParaRPr>
          </a:p>
          <a:p>
            <a:endParaRPr lang="en-US" dirty="0"/>
          </a:p>
        </p:txBody>
      </p:sp>
      <p:sp>
        <p:nvSpPr>
          <p:cNvPr id="5" name="Slide Number Placeholder 4">
            <a:extLst>
              <a:ext uri="{FF2B5EF4-FFF2-40B4-BE49-F238E27FC236}">
                <a16:creationId xmlns:a16="http://schemas.microsoft.com/office/drawing/2014/main" id="{344D9960-1D69-4F0E-819F-C421721FE090}"/>
              </a:ext>
            </a:extLst>
          </p:cNvPr>
          <p:cNvSpPr>
            <a:spLocks noGrp="1"/>
          </p:cNvSpPr>
          <p:nvPr>
            <p:ph type="sldNum" sz="quarter" idx="12"/>
          </p:nvPr>
        </p:nvSpPr>
        <p:spPr>
          <a:xfrm>
            <a:off x="6864438" y="6323528"/>
            <a:ext cx="2130971" cy="397948"/>
          </a:xfrm>
        </p:spPr>
        <p:txBody>
          <a:bodyPr/>
          <a:lstStyle/>
          <a:p>
            <a:pPr marL="0" indent="0">
              <a:buFont typeface="+mj-lt"/>
              <a:buNone/>
            </a:pPr>
            <a:fld id="{2538E8B7-8BD9-9F48-9FB6-4E0DFEDB8449}" type="slidenum">
              <a:rPr lang="en-US" smtClean="0"/>
              <a:pPr marL="0" indent="0">
                <a:buFont typeface="+mj-lt"/>
                <a:buNone/>
              </a:pPr>
              <a:t>17</a:t>
            </a:fld>
            <a:endParaRPr lang="en-US" dirty="0"/>
          </a:p>
        </p:txBody>
      </p:sp>
      <p:sp>
        <p:nvSpPr>
          <p:cNvPr id="4" name="Rectangle 3"/>
          <p:cNvSpPr/>
          <p:nvPr/>
        </p:nvSpPr>
        <p:spPr>
          <a:xfrm>
            <a:off x="-69850" y="340080"/>
            <a:ext cx="9144000" cy="2308324"/>
          </a:xfrm>
          <a:prstGeom prst="rect">
            <a:avLst/>
          </a:prstGeom>
        </p:spPr>
        <p:txBody>
          <a:bodyPr wrap="square">
            <a:spAutoFit/>
          </a:bodyPr>
          <a:lstStyle/>
          <a:p>
            <a:pPr marL="87313" indent="-87313" algn="just" fontAlgn="t">
              <a:buFont typeface="Arial" panose="020B0604020202020204" pitchFamily="34" charset="0"/>
              <a:buChar char="•"/>
            </a:pPr>
            <a:r>
              <a:rPr lang="en-US" sz="1600" dirty="0" smtClean="0">
                <a:latin typeface="Arial" panose="020B0604020202020204" pitchFamily="34" charset="0"/>
                <a:ea typeface="Cambria" panose="02040503050406030204" pitchFamily="18" charset="0"/>
                <a:cs typeface="Arial" panose="020B0604020202020204" pitchFamily="34" charset="0"/>
              </a:rPr>
              <a:t>The highest population arrested are nationals from neighbouring countries that amounts to 13 705, which constitute 98,4% of the total arrests, hence third country nationals amounts to 169 (1,2%) and RSA citizens constitutes 0,4% or 50. This confirms that our biggest challenge in South Africa is economic migrants from countries sharing borders with RSA.</a:t>
            </a:r>
          </a:p>
          <a:p>
            <a:pPr marL="87313" indent="-87313" algn="just" fontAlgn="t">
              <a:buFont typeface="Arial" panose="020B0604020202020204" pitchFamily="34" charset="0"/>
              <a:buChar char="•"/>
            </a:pPr>
            <a:endParaRPr lang="en-US" sz="1600" dirty="0">
              <a:latin typeface="Arial" panose="020B0604020202020204" pitchFamily="34" charset="0"/>
              <a:ea typeface="Cambria" panose="02040503050406030204" pitchFamily="18" charset="0"/>
              <a:cs typeface="Arial" panose="020B0604020202020204" pitchFamily="34" charset="0"/>
            </a:endParaRPr>
          </a:p>
          <a:p>
            <a:pPr marL="87313" indent="-87313" algn="just" fontAlgn="t">
              <a:buFont typeface="Arial" panose="020B0604020202020204" pitchFamily="34" charset="0"/>
              <a:buChar char="•"/>
            </a:pPr>
            <a:r>
              <a:rPr lang="en-US" sz="1600" dirty="0" smtClean="0">
                <a:latin typeface="Arial" panose="020B0604020202020204" pitchFamily="34" charset="0"/>
                <a:ea typeface="Cambria" panose="02040503050406030204" pitchFamily="18" charset="0"/>
                <a:cs typeface="Arial" panose="020B0604020202020204" pitchFamily="34" charset="0"/>
              </a:rPr>
              <a:t>Topping the list from neighbouring countries are nationals from Mozambique at the highest of 59%, </a:t>
            </a:r>
            <a:r>
              <a:rPr lang="en-US" sz="1600" dirty="0">
                <a:latin typeface="Arial" panose="020B0604020202020204" pitchFamily="34" charset="0"/>
                <a:ea typeface="Cambria" panose="02040503050406030204" pitchFamily="18" charset="0"/>
                <a:cs typeface="Arial" panose="020B0604020202020204" pitchFamily="34" charset="0"/>
              </a:rPr>
              <a:t>followed by </a:t>
            </a:r>
            <a:r>
              <a:rPr lang="en-US" sz="1600" dirty="0" smtClean="0">
                <a:latin typeface="Arial" panose="020B0604020202020204" pitchFamily="34" charset="0"/>
                <a:ea typeface="Cambria" panose="02040503050406030204" pitchFamily="18" charset="0"/>
                <a:cs typeface="Arial" panose="020B0604020202020204" pitchFamily="34" charset="0"/>
              </a:rPr>
              <a:t>Zimbabwe (25%), Lesotho (10%), Swaziland (4%), while nationals from third country are led by Malawians at 142m(1%), while others following at very lower rate below 1% as depicted in the illustration below. </a:t>
            </a:r>
          </a:p>
        </p:txBody>
      </p:sp>
      <p:sp>
        <p:nvSpPr>
          <p:cNvPr id="13" name="Rectangle 12"/>
          <p:cNvSpPr/>
          <p:nvPr/>
        </p:nvSpPr>
        <p:spPr>
          <a:xfrm>
            <a:off x="5802956" y="3053483"/>
            <a:ext cx="3206107" cy="2554545"/>
          </a:xfrm>
          <a:prstGeom prst="rect">
            <a:avLst/>
          </a:prstGeom>
        </p:spPr>
        <p:txBody>
          <a:bodyPr wrap="square">
            <a:spAutoFit/>
          </a:bodyPr>
          <a:lstStyle/>
          <a:p>
            <a:pPr algn="just" fontAlgn="t"/>
            <a:r>
              <a:rPr lang="en-US" sz="1600" b="1" i="1" u="sng" dirty="0" smtClean="0">
                <a:latin typeface="Arial" panose="020B0604020202020204" pitchFamily="34" charset="0"/>
                <a:ea typeface="Cambria" panose="02040503050406030204" pitchFamily="18" charset="0"/>
                <a:cs typeface="Arial" panose="020B0604020202020204" pitchFamily="34" charset="0"/>
              </a:rPr>
              <a:t>Geographical location on detected  for 3</a:t>
            </a:r>
            <a:r>
              <a:rPr lang="en-US" sz="1600" b="1" i="1" u="sng" baseline="30000" dirty="0" smtClean="0">
                <a:latin typeface="Arial" panose="020B0604020202020204" pitchFamily="34" charset="0"/>
                <a:ea typeface="Cambria" panose="02040503050406030204" pitchFamily="18" charset="0"/>
                <a:cs typeface="Arial" panose="020B0604020202020204" pitchFamily="34" charset="0"/>
              </a:rPr>
              <a:t>rd</a:t>
            </a:r>
            <a:r>
              <a:rPr lang="en-US" sz="1600" b="1" i="1" u="sng" dirty="0" smtClean="0">
                <a:latin typeface="Arial" panose="020B0604020202020204" pitchFamily="34" charset="0"/>
                <a:ea typeface="Cambria" panose="02040503050406030204" pitchFamily="18" charset="0"/>
                <a:cs typeface="Arial" panose="020B0604020202020204" pitchFamily="34" charset="0"/>
              </a:rPr>
              <a:t> </a:t>
            </a:r>
            <a:r>
              <a:rPr lang="en-US" sz="1600" b="1" i="1" u="sng" dirty="0">
                <a:latin typeface="Arial" panose="020B0604020202020204" pitchFamily="34" charset="0"/>
                <a:ea typeface="Cambria" panose="02040503050406030204" pitchFamily="18" charset="0"/>
                <a:cs typeface="Arial" panose="020B0604020202020204" pitchFamily="34" charset="0"/>
              </a:rPr>
              <a:t>c</a:t>
            </a:r>
            <a:r>
              <a:rPr lang="en-US" sz="1600" b="1" i="1" u="sng" dirty="0" smtClean="0">
                <a:latin typeface="Arial" panose="020B0604020202020204" pitchFamily="34" charset="0"/>
                <a:ea typeface="Cambria" panose="02040503050406030204" pitchFamily="18" charset="0"/>
                <a:cs typeface="Arial" panose="020B0604020202020204" pitchFamily="34" charset="0"/>
              </a:rPr>
              <a:t>ountry nationals in this order</a:t>
            </a:r>
            <a:r>
              <a:rPr lang="en-US" sz="1600" b="1" u="sng" dirty="0" smtClean="0">
                <a:latin typeface="Arial" panose="020B0604020202020204" pitchFamily="34" charset="0"/>
                <a:ea typeface="Cambria" panose="02040503050406030204" pitchFamily="18" charset="0"/>
                <a:cs typeface="Arial" panose="020B0604020202020204" pitchFamily="34" charset="0"/>
              </a:rPr>
              <a:t>;</a:t>
            </a:r>
          </a:p>
          <a:p>
            <a:pPr marL="87313" indent="-87313" algn="just" fontAlgn="t">
              <a:buFont typeface="Arial" panose="020B0604020202020204" pitchFamily="34" charset="0"/>
              <a:buChar char="•"/>
            </a:pPr>
            <a:r>
              <a:rPr lang="en-US" sz="1600" dirty="0" smtClean="0">
                <a:latin typeface="Arial" panose="020B0604020202020204" pitchFamily="34" charset="0"/>
                <a:ea typeface="Cambria" panose="02040503050406030204" pitchFamily="18" charset="0"/>
                <a:cs typeface="Arial" panose="020B0604020202020204" pitchFamily="34" charset="0"/>
              </a:rPr>
              <a:t>Malawians : MP, LP, KZN, &amp; FS</a:t>
            </a:r>
          </a:p>
          <a:p>
            <a:pPr marL="87313" indent="-87313" algn="just" fontAlgn="t">
              <a:buFont typeface="Arial" panose="020B0604020202020204" pitchFamily="34" charset="0"/>
              <a:buChar char="•"/>
            </a:pPr>
            <a:r>
              <a:rPr lang="en-US" sz="1600" dirty="0" smtClean="0">
                <a:latin typeface="Arial" panose="020B0604020202020204" pitchFamily="34" charset="0"/>
                <a:ea typeface="Cambria" panose="02040503050406030204" pitchFamily="18" charset="0"/>
                <a:cs typeface="Arial" panose="020B0604020202020204" pitchFamily="34" charset="0"/>
              </a:rPr>
              <a:t>Burundians: LP &amp; KZN </a:t>
            </a:r>
          </a:p>
          <a:p>
            <a:pPr marL="87313" indent="-87313" algn="just" fontAlgn="t">
              <a:buFont typeface="Arial" panose="020B0604020202020204" pitchFamily="34" charset="0"/>
              <a:buChar char="•"/>
            </a:pPr>
            <a:r>
              <a:rPr lang="en-US" sz="1600" dirty="0" smtClean="0">
                <a:latin typeface="Arial" panose="020B0604020202020204" pitchFamily="34" charset="0"/>
                <a:ea typeface="Cambria" panose="02040503050406030204" pitchFamily="18" charset="0"/>
                <a:cs typeface="Arial" panose="020B0604020202020204" pitchFamily="34" charset="0"/>
              </a:rPr>
              <a:t>Tanzanian:  MP</a:t>
            </a:r>
          </a:p>
          <a:p>
            <a:pPr marL="87313" indent="-87313" fontAlgn="t">
              <a:buFont typeface="Arial" panose="020B0604020202020204" pitchFamily="34" charset="0"/>
              <a:buChar char="•"/>
            </a:pPr>
            <a:r>
              <a:rPr lang="en-US" sz="1600" dirty="0" smtClean="0">
                <a:latin typeface="Arial" panose="020B0604020202020204" pitchFamily="34" charset="0"/>
                <a:ea typeface="Cambria" panose="02040503050406030204" pitchFamily="18" charset="0"/>
                <a:cs typeface="Arial" panose="020B0604020202020204" pitchFamily="34" charset="0"/>
              </a:rPr>
              <a:t>Ugandans, Bangladeshis, Ethiopians, Chinese, Ghanaian, Indian, Somalian: all in FS </a:t>
            </a:r>
          </a:p>
          <a:p>
            <a:pPr marL="87313" indent="-87313" algn="just" fontAlgn="t">
              <a:buFont typeface="Arial" panose="020B0604020202020204" pitchFamily="34" charset="0"/>
              <a:buChar char="•"/>
            </a:pPr>
            <a:r>
              <a:rPr lang="en-US" sz="1600" dirty="0" smtClean="0">
                <a:latin typeface="Arial" panose="020B0604020202020204" pitchFamily="34" charset="0"/>
                <a:ea typeface="Cambria" panose="02040503050406030204" pitchFamily="18" charset="0"/>
                <a:cs typeface="Arial" panose="020B0604020202020204" pitchFamily="34" charset="0"/>
              </a:rPr>
              <a:t>Congolese:  KZN &amp;FS</a:t>
            </a:r>
          </a:p>
        </p:txBody>
      </p:sp>
      <p:graphicFrame>
        <p:nvGraphicFramePr>
          <p:cNvPr id="17" name="Chart 16"/>
          <p:cNvGraphicFramePr>
            <a:graphicFrameLocks/>
          </p:cNvGraphicFramePr>
          <p:nvPr>
            <p:extLst/>
          </p:nvPr>
        </p:nvGraphicFramePr>
        <p:xfrm>
          <a:off x="1" y="2763270"/>
          <a:ext cx="5885234" cy="302910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571327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30175" y="579384"/>
            <a:ext cx="8826463" cy="5309146"/>
          </a:xfrm>
          <a:prstGeom prst="rect">
            <a:avLst/>
          </a:prstGeom>
          <a:noFill/>
        </p:spPr>
        <p:txBody>
          <a:bodyPr wrap="square" rtlCol="0">
            <a:spAutoFit/>
          </a:bodyPr>
          <a:lstStyle/>
          <a:p>
            <a:pPr algn="just">
              <a:spcBef>
                <a:spcPts val="600"/>
              </a:spcBef>
            </a:pPr>
            <a:r>
              <a:rPr lang="en-US" sz="1400" dirty="0">
                <a:latin typeface="Arial" panose="020B0604020202020204" pitchFamily="34" charset="0"/>
                <a:cs typeface="Arial" panose="020B0604020202020204" pitchFamily="34" charset="0"/>
              </a:rPr>
              <a:t>1. 	The DHA Annual Performance Plan for 2021 to 2024 cover the following priorities and developments:</a:t>
            </a:r>
          </a:p>
          <a:p>
            <a:pPr marL="800100" lvl="1" indent="-342900" algn="just">
              <a:spcBef>
                <a:spcPts val="600"/>
              </a:spcBef>
              <a:buFont typeface="+mj-lt"/>
              <a:buAutoNum type="alphaLcPeriod"/>
            </a:pPr>
            <a:r>
              <a:rPr lang="en-US" sz="1400" dirty="0">
                <a:latin typeface="Arial" panose="020B0604020202020204" pitchFamily="34" charset="0"/>
                <a:cs typeface="Arial" panose="020B0604020202020204" pitchFamily="34" charset="0"/>
              </a:rPr>
              <a:t>National priorities, including the DHA contribution to the National Development Plan, APEX priorities, MTSF related commitments, SONA commitments, the National Strategic Plan (NSP) on Gender-based Violence and </a:t>
            </a:r>
            <a:r>
              <a:rPr lang="en-US" sz="1400" dirty="0" err="1">
                <a:latin typeface="Arial" panose="020B0604020202020204" pitchFamily="34" charset="0"/>
                <a:cs typeface="Arial" panose="020B0604020202020204" pitchFamily="34" charset="0"/>
              </a:rPr>
              <a:t>Femicide</a:t>
            </a:r>
            <a:r>
              <a:rPr lang="en-US" sz="1400" dirty="0">
                <a:latin typeface="Arial" panose="020B0604020202020204" pitchFamily="34" charset="0"/>
                <a:cs typeface="Arial" panose="020B0604020202020204" pitchFamily="34" charset="0"/>
              </a:rPr>
              <a:t> and District Development Model (DDM).</a:t>
            </a:r>
          </a:p>
          <a:p>
            <a:pPr marL="800100" lvl="1" indent="-342900" algn="just">
              <a:spcBef>
                <a:spcPts val="600"/>
              </a:spcBef>
              <a:buFont typeface="+mj-lt"/>
              <a:buAutoNum type="alphaLcPeriod"/>
            </a:pPr>
            <a:r>
              <a:rPr lang="en-ZA" sz="1400" dirty="0">
                <a:latin typeface="Arial" panose="020B0604020202020204" pitchFamily="34" charset="0"/>
                <a:cs typeface="Arial" panose="020B0604020202020204" pitchFamily="34" charset="0"/>
              </a:rPr>
              <a:t>Key developments within government and the DHA:</a:t>
            </a:r>
          </a:p>
          <a:p>
            <a:pPr marL="1314450" lvl="2" indent="-400050" algn="just">
              <a:spcBef>
                <a:spcPts val="600"/>
              </a:spcBef>
              <a:buFont typeface="+mj-lt"/>
              <a:buAutoNum type="romanLcPeriod"/>
            </a:pPr>
            <a:r>
              <a:rPr lang="en-ZA" sz="1400" dirty="0">
                <a:latin typeface="Arial" panose="020B0604020202020204" pitchFamily="34" charset="0"/>
                <a:cs typeface="Arial" panose="020B0604020202020204" pitchFamily="34" charset="0"/>
              </a:rPr>
              <a:t>DHA contribution to the Economic Recovery Plan of Government through the issuance of visas and permits to grow the economy, the ongoing review of the visa regime and the rollout of the e-Visa system.</a:t>
            </a:r>
          </a:p>
          <a:p>
            <a:pPr marL="1314450" lvl="2" indent="-400050" algn="just">
              <a:spcBef>
                <a:spcPts val="600"/>
              </a:spcBef>
              <a:buFont typeface="+mj-lt"/>
              <a:buAutoNum type="romanLcPeriod"/>
            </a:pPr>
            <a:r>
              <a:rPr lang="en-ZA" sz="1400" dirty="0">
                <a:latin typeface="Arial" panose="020B0604020202020204" pitchFamily="34" charset="0"/>
                <a:cs typeface="Arial" panose="020B0604020202020204" pitchFamily="34" charset="0"/>
              </a:rPr>
              <a:t>Assenting to of the BMA Act by the President in 2020.</a:t>
            </a:r>
          </a:p>
          <a:p>
            <a:pPr marL="1314450" lvl="2" indent="-400050" algn="just">
              <a:spcBef>
                <a:spcPts val="600"/>
              </a:spcBef>
              <a:buFont typeface="+mj-lt"/>
              <a:buAutoNum type="romanLcPeriod"/>
            </a:pPr>
            <a:r>
              <a:rPr lang="en-US" sz="1400" dirty="0">
                <a:latin typeface="Arial" panose="020B0604020202020204" pitchFamily="34" charset="0"/>
                <a:cs typeface="Arial" panose="020B0604020202020204" pitchFamily="34" charset="0"/>
              </a:rPr>
              <a:t>Key policy and legislative developments in support of national, regional and international commitments such as the development of a Green Paper on the  Management  of Citizenship, International Migration and Refugee Protection; Official Identity Management Policy, Marriage  policy, One-stop Border Post Policy (OSBP) and the DHA Bill. </a:t>
            </a:r>
          </a:p>
          <a:p>
            <a:pPr marL="1314450" lvl="2" indent="-400050" algn="just">
              <a:spcBef>
                <a:spcPts val="600"/>
              </a:spcBef>
              <a:buFont typeface="+mj-lt"/>
              <a:buAutoNum type="romanLcPeriod"/>
            </a:pPr>
            <a:r>
              <a:rPr lang="en-ZA" sz="1400" dirty="0">
                <a:latin typeface="Arial" panose="020B0604020202020204" pitchFamily="34" charset="0"/>
                <a:cs typeface="Arial" panose="020B0604020202020204" pitchFamily="34" charset="0"/>
              </a:rPr>
              <a:t>Continued modernisation of the DHA through the various initiatives of the DHA modernisation programme.</a:t>
            </a:r>
          </a:p>
          <a:p>
            <a:pPr marL="1314450" lvl="2" indent="-400050" algn="just">
              <a:spcBef>
                <a:spcPts val="600"/>
              </a:spcBef>
              <a:buFont typeface="+mj-lt"/>
              <a:buAutoNum type="romanLcPeriod"/>
            </a:pPr>
            <a:r>
              <a:rPr lang="en-ZA" sz="1400" dirty="0">
                <a:latin typeface="Arial" panose="020B0604020202020204" pitchFamily="34" charset="0"/>
                <a:cs typeface="Arial" panose="020B0604020202020204" pitchFamily="34" charset="0"/>
              </a:rPr>
              <a:t>Phased implementation of key elements of the White Paper on Home Affairs  (Repositioning Programme). </a:t>
            </a:r>
          </a:p>
          <a:p>
            <a:pPr marL="1314450" lvl="2" indent="-400050" algn="just">
              <a:spcBef>
                <a:spcPts val="600"/>
              </a:spcBef>
              <a:buFont typeface="+mj-lt"/>
              <a:buAutoNum type="romanLcPeriod"/>
            </a:pPr>
            <a:r>
              <a:rPr lang="en-US" sz="1400" dirty="0">
                <a:latin typeface="Arial" panose="020B0604020202020204" pitchFamily="34" charset="0"/>
                <a:cs typeface="Arial" panose="020B0604020202020204" pitchFamily="34" charset="0"/>
              </a:rPr>
              <a:t>Improvement in service delivery initiatives (e.g. footprint development / revision of the DHA     Access Strategy, efficient issuance of enabling documents, </a:t>
            </a:r>
            <a:r>
              <a:rPr lang="en-US" sz="1400" dirty="0" err="1">
                <a:latin typeface="Arial" panose="020B0604020202020204" pitchFamily="34" charset="0"/>
                <a:cs typeface="Arial" panose="020B0604020202020204" pitchFamily="34" charset="0"/>
              </a:rPr>
              <a:t>etc</a:t>
            </a:r>
            <a:r>
              <a:rPr lang="en-US" sz="1400" dirty="0">
                <a:latin typeface="Arial" panose="020B0604020202020204" pitchFamily="34" charset="0"/>
                <a:cs typeface="Arial" panose="020B0604020202020204" pitchFamily="34" charset="0"/>
              </a:rPr>
              <a:t>).</a:t>
            </a:r>
          </a:p>
          <a:p>
            <a:pPr marL="1314450" lvl="2" indent="-400050" algn="just">
              <a:spcBef>
                <a:spcPts val="600"/>
              </a:spcBef>
              <a:buFont typeface="+mj-lt"/>
              <a:buAutoNum type="romanLcPeriod"/>
            </a:pPr>
            <a:r>
              <a:rPr lang="en-US" sz="1400" dirty="0">
                <a:latin typeface="Arial" panose="020B0604020202020204" pitchFamily="34" charset="0"/>
                <a:cs typeface="Arial" panose="020B0604020202020204" pitchFamily="34" charset="0"/>
              </a:rPr>
              <a:t>The bleak economic outlook facing the country, all government departments and other organs of the state.</a:t>
            </a:r>
          </a:p>
        </p:txBody>
      </p:sp>
      <p:sp>
        <p:nvSpPr>
          <p:cNvPr id="5" name="TextBox 4"/>
          <p:cNvSpPr txBox="1"/>
          <p:nvPr/>
        </p:nvSpPr>
        <p:spPr>
          <a:xfrm>
            <a:off x="130175" y="126620"/>
            <a:ext cx="8865235" cy="400110"/>
          </a:xfrm>
          <a:prstGeom prst="rect">
            <a:avLst/>
          </a:prstGeom>
          <a:solidFill>
            <a:srgbClr val="92D050"/>
          </a:solidFill>
        </p:spPr>
        <p:txBody>
          <a:bodyPr wrap="square" rtlCol="0">
            <a:spAutoFit/>
          </a:bodyPr>
          <a:lstStyle/>
          <a:p>
            <a:pPr algn="ctr">
              <a:spcBef>
                <a:spcPts val="600"/>
              </a:spcBef>
              <a:spcAft>
                <a:spcPts val="600"/>
              </a:spcAft>
            </a:pPr>
            <a:r>
              <a:rPr lang="en-US" sz="2000" b="1" dirty="0">
                <a:latin typeface="Arial" panose="020B0604020202020204" pitchFamily="34" charset="0"/>
                <a:cs typeface="Arial" panose="020B0604020202020204" pitchFamily="34" charset="0"/>
              </a:rPr>
              <a:t>KEY PRIORITIES AND CONSIDERATIONS FOR STRATEGIC PLANNING</a:t>
            </a:r>
            <a:endParaRPr lang="en-ZA" sz="2000" b="1"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18</a:t>
            </a:fld>
            <a:endParaRPr lang="en-US" dirty="0"/>
          </a:p>
        </p:txBody>
      </p:sp>
    </p:spTree>
    <p:extLst>
      <p:ext uri="{BB962C8B-B14F-4D97-AF65-F5344CB8AC3E}">
        <p14:creationId xmlns:p14="http://schemas.microsoft.com/office/powerpoint/2010/main" val="18648617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58416" y="1501917"/>
            <a:ext cx="8636994" cy="2616101"/>
          </a:xfrm>
          <a:prstGeom prst="rect">
            <a:avLst/>
          </a:prstGeom>
          <a:solidFill>
            <a:schemeClr val="accent3">
              <a:lumMod val="20000"/>
              <a:lumOff val="80000"/>
            </a:schemeClr>
          </a:solidFill>
        </p:spPr>
        <p:txBody>
          <a:bodyPr wrap="square" rtlCol="0">
            <a:spAutoFit/>
          </a:bodyPr>
          <a:lstStyle/>
          <a:p>
            <a:pPr algn="ctr">
              <a:lnSpc>
                <a:spcPct val="150000"/>
              </a:lnSpc>
            </a:pPr>
            <a:r>
              <a:rPr lang="en-US" sz="2400" b="1" dirty="0">
                <a:latin typeface="Arial" pitchFamily="34" charset="0"/>
                <a:cs typeface="Arial" pitchFamily="34" charset="0"/>
              </a:rPr>
              <a:t>DETAILED BREAKDOWN </a:t>
            </a:r>
          </a:p>
          <a:p>
            <a:pPr algn="ctr">
              <a:lnSpc>
                <a:spcPct val="150000"/>
              </a:lnSpc>
            </a:pPr>
            <a:r>
              <a:rPr lang="en-US" sz="2400" b="1" dirty="0">
                <a:latin typeface="Arial" pitchFamily="34" charset="0"/>
                <a:cs typeface="Arial" pitchFamily="34" charset="0"/>
              </a:rPr>
              <a:t>OF </a:t>
            </a:r>
          </a:p>
          <a:p>
            <a:pPr algn="ctr">
              <a:lnSpc>
                <a:spcPct val="150000"/>
              </a:lnSpc>
            </a:pPr>
            <a:r>
              <a:rPr lang="en-US" sz="2400" b="1" dirty="0">
                <a:latin typeface="Arial" pitchFamily="34" charset="0"/>
                <a:cs typeface="Arial" pitchFamily="34" charset="0"/>
              </a:rPr>
              <a:t>APP 2021/24 </a:t>
            </a:r>
          </a:p>
          <a:p>
            <a:pPr algn="ctr">
              <a:lnSpc>
                <a:spcPct val="150000"/>
              </a:lnSpc>
            </a:pPr>
            <a:r>
              <a:rPr lang="en-US" sz="2400" b="1" dirty="0">
                <a:latin typeface="Arial" pitchFamily="34" charset="0"/>
                <a:cs typeface="Arial" pitchFamily="34" charset="0"/>
              </a:rPr>
              <a:t>TARGETS</a:t>
            </a:r>
            <a:endParaRPr lang="en-US" sz="2000" b="1" dirty="0">
              <a:latin typeface="Arial" panose="020B0604020202020204" pitchFamily="34" charset="0"/>
              <a:cs typeface="Arial" panose="020B0604020202020204" pitchFamily="34" charset="0"/>
            </a:endParaRPr>
          </a:p>
          <a:p>
            <a:pPr algn="ctr"/>
            <a:endParaRPr lang="en-US" sz="2000" b="1"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19</a:t>
            </a:fld>
            <a:endParaRPr lang="en-US" dirty="0"/>
          </a:p>
        </p:txBody>
      </p:sp>
    </p:spTree>
    <p:extLst>
      <p:ext uri="{BB962C8B-B14F-4D97-AF65-F5344CB8AC3E}">
        <p14:creationId xmlns:p14="http://schemas.microsoft.com/office/powerpoint/2010/main" val="20383160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4365171" y="6173787"/>
            <a:ext cx="2895600" cy="365125"/>
          </a:xfrm>
          <a:prstGeom prst="rect">
            <a:avLst/>
          </a:prstGeom>
        </p:spPr>
        <p:txBody>
          <a:bodyPr/>
          <a:lstStyle/>
          <a:p>
            <a:r>
              <a:rPr lang="en-US" sz="1800" b="1" dirty="0">
                <a:solidFill>
                  <a:schemeClr val="tx1"/>
                </a:solidFill>
              </a:rPr>
              <a:t>2</a:t>
            </a:r>
          </a:p>
        </p:txBody>
      </p:sp>
      <p:sp>
        <p:nvSpPr>
          <p:cNvPr id="12" name="TextBox 11"/>
          <p:cNvSpPr txBox="1"/>
          <p:nvPr/>
        </p:nvSpPr>
        <p:spPr>
          <a:xfrm>
            <a:off x="139382" y="585538"/>
            <a:ext cx="8826463" cy="5755422"/>
          </a:xfrm>
          <a:prstGeom prst="rect">
            <a:avLst/>
          </a:prstGeom>
          <a:noFill/>
        </p:spPr>
        <p:txBody>
          <a:bodyPr wrap="square" rtlCol="0">
            <a:spAutoFit/>
          </a:bodyPr>
          <a:lstStyle/>
          <a:p>
            <a:pPr marL="342900" indent="-342900" algn="just">
              <a:spcBef>
                <a:spcPts val="600"/>
              </a:spcBef>
              <a:buFont typeface="+mj-lt"/>
              <a:buAutoNum type="arabicPeriod"/>
            </a:pPr>
            <a:r>
              <a:rPr lang="en-US" sz="1300" dirty="0">
                <a:latin typeface="Arial" panose="020B0604020202020204" pitchFamily="34" charset="0"/>
                <a:cs typeface="Arial" panose="020B0604020202020204" pitchFamily="34" charset="0"/>
              </a:rPr>
              <a:t>Purpose of Presentation</a:t>
            </a:r>
          </a:p>
          <a:p>
            <a:pPr marL="342900" indent="-342900" algn="just">
              <a:spcBef>
                <a:spcPts val="600"/>
              </a:spcBef>
              <a:buFont typeface="+mj-lt"/>
              <a:buAutoNum type="arabicPeriod"/>
            </a:pPr>
            <a:r>
              <a:rPr lang="en-US" sz="1300" dirty="0">
                <a:latin typeface="Arial" panose="020B0604020202020204" pitchFamily="34" charset="0"/>
                <a:cs typeface="Arial" panose="020B0604020202020204" pitchFamily="34" charset="0"/>
              </a:rPr>
              <a:t>DHA Vision, Mission, Mandate, Values and Outcomes</a:t>
            </a:r>
          </a:p>
          <a:p>
            <a:pPr marL="342900" indent="-342900" algn="just">
              <a:spcBef>
                <a:spcPts val="600"/>
              </a:spcBef>
              <a:buFont typeface="+mj-lt"/>
              <a:buAutoNum type="arabicPeriod"/>
            </a:pPr>
            <a:r>
              <a:rPr lang="en-US" sz="1300" dirty="0">
                <a:latin typeface="Arial" panose="020B0604020202020204" pitchFamily="34" charset="0"/>
                <a:cs typeface="Arial" panose="020B0604020202020204" pitchFamily="34" charset="0"/>
              </a:rPr>
              <a:t>DHA Contribution to National Development Plan (NDP)</a:t>
            </a:r>
          </a:p>
          <a:p>
            <a:pPr marL="342900" indent="-342900" algn="just">
              <a:spcBef>
                <a:spcPts val="600"/>
              </a:spcBef>
              <a:buFont typeface="+mj-lt"/>
              <a:buAutoNum type="arabicPeriod"/>
            </a:pPr>
            <a:r>
              <a:rPr lang="en-US" sz="1300" dirty="0" smtClean="0">
                <a:latin typeface="Arial" panose="020B0604020202020204" pitchFamily="34" charset="0"/>
                <a:cs typeface="Arial" panose="020B0604020202020204" pitchFamily="34" charset="0"/>
              </a:rPr>
              <a:t>Medium Term Strategic Framework (MTSF) </a:t>
            </a:r>
            <a:r>
              <a:rPr lang="en-US" sz="1300" dirty="0">
                <a:latin typeface="Arial" panose="020B0604020202020204" pitchFamily="34" charset="0"/>
                <a:cs typeface="Arial" panose="020B0604020202020204" pitchFamily="34" charset="0"/>
              </a:rPr>
              <a:t>2019 to 2024 Commitments</a:t>
            </a:r>
          </a:p>
          <a:p>
            <a:pPr marL="342900" indent="-342900" algn="just">
              <a:spcBef>
                <a:spcPts val="600"/>
              </a:spcBef>
              <a:buFont typeface="+mj-lt"/>
              <a:buAutoNum type="arabicPeriod"/>
            </a:pPr>
            <a:r>
              <a:rPr lang="en-US" sz="1300" dirty="0">
                <a:latin typeface="Arial" panose="020B0604020202020204" pitchFamily="34" charset="0"/>
                <a:cs typeface="Arial" panose="020B0604020202020204" pitchFamily="34" charset="0"/>
              </a:rPr>
              <a:t>Progress </a:t>
            </a:r>
            <a:r>
              <a:rPr lang="en-US" sz="1300" dirty="0" smtClean="0">
                <a:latin typeface="Arial" panose="020B0604020202020204" pitchFamily="34" charset="0"/>
                <a:cs typeface="Arial" panose="020B0604020202020204" pitchFamily="34" charset="0"/>
              </a:rPr>
              <a:t>on </a:t>
            </a:r>
            <a:r>
              <a:rPr lang="en-US" sz="1300" dirty="0">
                <a:latin typeface="Arial" panose="020B0604020202020204" pitchFamily="34" charset="0"/>
                <a:cs typeface="Arial" panose="020B0604020202020204" pitchFamily="34" charset="0"/>
              </a:rPr>
              <a:t>the National Identity System (NIS) and </a:t>
            </a:r>
            <a:r>
              <a:rPr lang="en-US" sz="1300" dirty="0" smtClean="0">
                <a:latin typeface="Arial" panose="020B0604020202020204" pitchFamily="34" charset="0"/>
                <a:cs typeface="Arial" panose="020B0604020202020204" pitchFamily="34" charset="0"/>
              </a:rPr>
              <a:t>e-Visa</a:t>
            </a:r>
          </a:p>
          <a:p>
            <a:pPr marL="342900" indent="-342900" algn="just">
              <a:spcBef>
                <a:spcPts val="600"/>
              </a:spcBef>
              <a:buFont typeface="+mj-lt"/>
              <a:buAutoNum type="arabicPeriod"/>
            </a:pPr>
            <a:r>
              <a:rPr lang="en-US" sz="1300" dirty="0" smtClean="0">
                <a:latin typeface="Arial" panose="020B0604020202020204" pitchFamily="34" charset="0"/>
                <a:cs typeface="Arial" panose="020B0604020202020204" pitchFamily="34" charset="0"/>
              </a:rPr>
              <a:t>Impact </a:t>
            </a:r>
            <a:r>
              <a:rPr lang="en-US" sz="1300" dirty="0">
                <a:latin typeface="Arial" panose="020B0604020202020204" pitchFamily="34" charset="0"/>
                <a:cs typeface="Arial" panose="020B0604020202020204" pitchFamily="34" charset="0"/>
              </a:rPr>
              <a:t>of COVID-19 on Departmental Planning and </a:t>
            </a:r>
            <a:r>
              <a:rPr lang="en-US" sz="1300" dirty="0" smtClean="0">
                <a:latin typeface="Arial" panose="020B0604020202020204" pitchFamily="34" charset="0"/>
                <a:cs typeface="Arial" panose="020B0604020202020204" pitchFamily="34" charset="0"/>
              </a:rPr>
              <a:t>Operations</a:t>
            </a:r>
          </a:p>
          <a:p>
            <a:pPr marL="342900" indent="-342900" algn="just">
              <a:spcBef>
                <a:spcPts val="600"/>
              </a:spcBef>
              <a:buFont typeface="+mj-lt"/>
              <a:buAutoNum type="arabicPeriod"/>
            </a:pPr>
            <a:r>
              <a:rPr lang="en-US" sz="1300" dirty="0" smtClean="0">
                <a:latin typeface="Arial" panose="020B0604020202020204" pitchFamily="34" charset="0"/>
                <a:cs typeface="Arial" panose="020B0604020202020204" pitchFamily="34" charset="0"/>
              </a:rPr>
              <a:t>Key </a:t>
            </a:r>
            <a:r>
              <a:rPr lang="en-US" sz="1300" dirty="0">
                <a:latin typeface="Arial" panose="020B0604020202020204" pitchFamily="34" charset="0"/>
                <a:cs typeface="Arial" panose="020B0604020202020204" pitchFamily="34" charset="0"/>
              </a:rPr>
              <a:t>Priorities and Considerations for Strategic Planning</a:t>
            </a:r>
          </a:p>
          <a:p>
            <a:pPr algn="just">
              <a:spcBef>
                <a:spcPts val="600"/>
              </a:spcBef>
            </a:pPr>
            <a:r>
              <a:rPr lang="en-US" sz="1300" dirty="0" smtClean="0">
                <a:latin typeface="Arial" panose="020B0604020202020204" pitchFamily="34" charset="0"/>
                <a:cs typeface="Arial" panose="020B0604020202020204" pitchFamily="34" charset="0"/>
              </a:rPr>
              <a:t>9.    Detailed </a:t>
            </a:r>
            <a:r>
              <a:rPr lang="en-US" sz="1300" dirty="0">
                <a:latin typeface="Arial" panose="020B0604020202020204" pitchFamily="34" charset="0"/>
                <a:cs typeface="Arial" panose="020B0604020202020204" pitchFamily="34" charset="0"/>
              </a:rPr>
              <a:t>Annual Performance Plan Targets (2021/22 to 2023/24)</a:t>
            </a:r>
          </a:p>
          <a:p>
            <a:pPr marL="800100" lvl="1" indent="-342900" algn="just">
              <a:spcBef>
                <a:spcPts val="600"/>
              </a:spcBef>
              <a:buFont typeface="Arial" panose="020B0604020202020204" pitchFamily="34" charset="0"/>
              <a:buChar char="•"/>
            </a:pPr>
            <a:r>
              <a:rPr lang="en-US" sz="1300" dirty="0">
                <a:latin typeface="Arial" panose="020B0604020202020204" pitchFamily="34" charset="0"/>
                <a:cs typeface="Arial" panose="020B0604020202020204" pitchFamily="34" charset="0"/>
              </a:rPr>
              <a:t>Civic </a:t>
            </a:r>
            <a:r>
              <a:rPr lang="en-US" sz="1300" dirty="0" smtClean="0">
                <a:latin typeface="Arial" panose="020B0604020202020204" pitchFamily="34" charset="0"/>
                <a:cs typeface="Arial" panose="020B0604020202020204" pitchFamily="34" charset="0"/>
              </a:rPr>
              <a:t>Services (CS)</a:t>
            </a:r>
            <a:endParaRPr lang="en-US" sz="1300" dirty="0">
              <a:latin typeface="Arial" panose="020B0604020202020204" pitchFamily="34" charset="0"/>
              <a:cs typeface="Arial" panose="020B0604020202020204" pitchFamily="34" charset="0"/>
            </a:endParaRPr>
          </a:p>
          <a:p>
            <a:pPr marL="800100" lvl="1" indent="-342900" algn="just">
              <a:spcBef>
                <a:spcPts val="600"/>
              </a:spcBef>
              <a:buFont typeface="Arial" panose="020B0604020202020204" pitchFamily="34" charset="0"/>
              <a:buChar char="•"/>
            </a:pPr>
            <a:r>
              <a:rPr lang="en-US" sz="1300" dirty="0">
                <a:latin typeface="Arial" panose="020B0604020202020204" pitchFamily="34" charset="0"/>
                <a:cs typeface="Arial" panose="020B0604020202020204" pitchFamily="34" charset="0"/>
              </a:rPr>
              <a:t>Immigration </a:t>
            </a:r>
            <a:r>
              <a:rPr lang="en-US" sz="1300" dirty="0" smtClean="0">
                <a:latin typeface="Arial" panose="020B0604020202020204" pitchFamily="34" charset="0"/>
                <a:cs typeface="Arial" panose="020B0604020202020204" pitchFamily="34" charset="0"/>
              </a:rPr>
              <a:t>Services (IMS)</a:t>
            </a:r>
            <a:endParaRPr lang="en-US" sz="1300" dirty="0">
              <a:latin typeface="Arial" panose="020B0604020202020204" pitchFamily="34" charset="0"/>
              <a:cs typeface="Arial" panose="020B0604020202020204" pitchFamily="34" charset="0"/>
            </a:endParaRPr>
          </a:p>
          <a:p>
            <a:pPr marL="800100" lvl="1" indent="-342900" algn="just">
              <a:spcBef>
                <a:spcPts val="600"/>
              </a:spcBef>
              <a:buFont typeface="Arial" panose="020B0604020202020204" pitchFamily="34" charset="0"/>
              <a:buChar char="•"/>
            </a:pPr>
            <a:r>
              <a:rPr lang="en-US" sz="1300" dirty="0">
                <a:latin typeface="Arial" panose="020B0604020202020204" pitchFamily="34" charset="0"/>
                <a:cs typeface="Arial" panose="020B0604020202020204" pitchFamily="34" charset="0"/>
              </a:rPr>
              <a:t>Border Management </a:t>
            </a:r>
            <a:r>
              <a:rPr lang="en-US" sz="1300" dirty="0" smtClean="0">
                <a:latin typeface="Arial" panose="020B0604020202020204" pitchFamily="34" charset="0"/>
                <a:cs typeface="Arial" panose="020B0604020202020204" pitchFamily="34" charset="0"/>
              </a:rPr>
              <a:t>Authority (BMA)</a:t>
            </a:r>
            <a:endParaRPr lang="en-US" sz="1300" dirty="0">
              <a:latin typeface="Arial" panose="020B0604020202020204" pitchFamily="34" charset="0"/>
              <a:cs typeface="Arial" panose="020B0604020202020204" pitchFamily="34" charset="0"/>
            </a:endParaRPr>
          </a:p>
          <a:p>
            <a:pPr marL="800100" lvl="1" indent="-342900" algn="just">
              <a:spcBef>
                <a:spcPts val="600"/>
              </a:spcBef>
              <a:buFont typeface="Arial" panose="020B0604020202020204" pitchFamily="34" charset="0"/>
              <a:buChar char="•"/>
            </a:pPr>
            <a:r>
              <a:rPr lang="en-US" sz="1300" dirty="0">
                <a:latin typeface="Arial" panose="020B0604020202020204" pitchFamily="34" charset="0"/>
                <a:cs typeface="Arial" panose="020B0604020202020204" pitchFamily="34" charset="0"/>
              </a:rPr>
              <a:t>Administration</a:t>
            </a:r>
          </a:p>
          <a:p>
            <a:pPr marL="342900" indent="-342900" algn="just">
              <a:spcBef>
                <a:spcPts val="600"/>
              </a:spcBef>
              <a:buFont typeface="+mj-lt"/>
              <a:buAutoNum type="arabicPeriod" startAt="10"/>
            </a:pPr>
            <a:r>
              <a:rPr lang="en-US" sz="1300" dirty="0" smtClean="0">
                <a:latin typeface="Arial" panose="020B0604020202020204" pitchFamily="34" charset="0"/>
                <a:cs typeface="Arial" panose="020B0604020202020204" pitchFamily="34" charset="0"/>
              </a:rPr>
              <a:t>Key </a:t>
            </a:r>
            <a:r>
              <a:rPr lang="en-US" sz="1300" dirty="0">
                <a:latin typeface="Arial" panose="020B0604020202020204" pitchFamily="34" charset="0"/>
                <a:cs typeface="Arial" panose="020B0604020202020204" pitchFamily="34" charset="0"/>
              </a:rPr>
              <a:t>Provincial Achievements and Challenges (including Staffing and Resourcing)</a:t>
            </a:r>
          </a:p>
          <a:p>
            <a:pPr marL="342900" indent="-342900" algn="just">
              <a:spcBef>
                <a:spcPts val="600"/>
              </a:spcBef>
              <a:buFont typeface="+mj-lt"/>
              <a:buAutoNum type="arabicPeriod" startAt="10"/>
            </a:pPr>
            <a:r>
              <a:rPr lang="en-US" sz="1300" dirty="0">
                <a:latin typeface="Arial" panose="020B0604020202020204" pitchFamily="34" charset="0"/>
                <a:cs typeface="Arial" panose="020B0604020202020204" pitchFamily="34" charset="0"/>
              </a:rPr>
              <a:t>Impact of COVID-19 on Resourcing and Current Vacancies for Provinces</a:t>
            </a:r>
            <a:endParaRPr lang="en-ZA" sz="1300" dirty="0">
              <a:latin typeface="Arial" panose="020B0604020202020204" pitchFamily="34" charset="0"/>
              <a:cs typeface="Arial" panose="020B0604020202020204" pitchFamily="34" charset="0"/>
            </a:endParaRPr>
          </a:p>
          <a:p>
            <a:pPr marL="342900" indent="-342900" algn="just">
              <a:spcBef>
                <a:spcPts val="600"/>
              </a:spcBef>
              <a:buFont typeface="+mj-lt"/>
              <a:buAutoNum type="arabicPeriod" startAt="10"/>
            </a:pPr>
            <a:r>
              <a:rPr lang="en-US" sz="1300" dirty="0">
                <a:latin typeface="Arial" panose="020B0604020202020204" pitchFamily="34" charset="0"/>
                <a:cs typeface="Arial" panose="020B0604020202020204" pitchFamily="34" charset="0"/>
              </a:rPr>
              <a:t>Impact of COVID-19 on Service Delivery Provincially</a:t>
            </a:r>
          </a:p>
          <a:p>
            <a:pPr marL="342900" indent="-342900" algn="just">
              <a:spcBef>
                <a:spcPts val="600"/>
              </a:spcBef>
              <a:buFont typeface="+mj-lt"/>
              <a:buAutoNum type="arabicPeriod" startAt="10"/>
            </a:pPr>
            <a:r>
              <a:rPr lang="en-US" sz="1300" dirty="0">
                <a:latin typeface="Arial" panose="020B0604020202020204" pitchFamily="34" charset="0"/>
                <a:cs typeface="Arial" panose="020B0604020202020204" pitchFamily="34" charset="0"/>
              </a:rPr>
              <a:t>Capital Projects (Selected Offices)</a:t>
            </a:r>
          </a:p>
          <a:p>
            <a:pPr marL="342900" indent="-342900" algn="just">
              <a:spcBef>
                <a:spcPts val="600"/>
              </a:spcBef>
              <a:buFont typeface="+mj-lt"/>
              <a:buAutoNum type="arabicPeriod" startAt="10"/>
            </a:pPr>
            <a:r>
              <a:rPr lang="en-US" sz="1300" dirty="0" smtClean="0">
                <a:latin typeface="Arial" panose="020B0604020202020204" pitchFamily="34" charset="0"/>
                <a:cs typeface="Arial" panose="020B0604020202020204" pitchFamily="34" charset="0"/>
              </a:rPr>
              <a:t>Overview of the BMA</a:t>
            </a:r>
          </a:p>
          <a:p>
            <a:pPr marL="342900" indent="-342900" algn="just">
              <a:spcBef>
                <a:spcPts val="600"/>
              </a:spcBef>
              <a:buFont typeface="+mj-lt"/>
              <a:buAutoNum type="arabicPeriod" startAt="10"/>
            </a:pPr>
            <a:r>
              <a:rPr lang="en-US" sz="1300" dirty="0" smtClean="0">
                <a:latin typeface="Arial" panose="020B0604020202020204" pitchFamily="34" charset="0"/>
                <a:cs typeface="Arial" panose="020B0604020202020204" pitchFamily="34" charset="0"/>
              </a:rPr>
              <a:t>Overview </a:t>
            </a:r>
            <a:r>
              <a:rPr lang="en-US" sz="1300" dirty="0">
                <a:latin typeface="Arial" panose="020B0604020202020204" pitchFamily="34" charset="0"/>
                <a:cs typeface="Arial" panose="020B0604020202020204" pitchFamily="34" charset="0"/>
              </a:rPr>
              <a:t>of DHA Budget for 2021/22 to 2023/24, including Provincial Budget Allocation for 2021/22 and BMA Budget Allocation</a:t>
            </a:r>
          </a:p>
          <a:p>
            <a:pPr algn="just">
              <a:spcBef>
                <a:spcPts val="600"/>
              </a:spcBef>
            </a:pPr>
            <a:r>
              <a:rPr lang="en-US" sz="1300" dirty="0" smtClean="0">
                <a:latin typeface="Arial" panose="020B0604020202020204" pitchFamily="34" charset="0"/>
                <a:cs typeface="Arial" panose="020B0604020202020204" pitchFamily="34" charset="0"/>
              </a:rPr>
              <a:t>16.  Recommendation</a:t>
            </a:r>
            <a:endParaRPr lang="en-US" sz="1300" dirty="0">
              <a:latin typeface="Arial" panose="020B0604020202020204" pitchFamily="34" charset="0"/>
              <a:cs typeface="Arial" panose="020B0604020202020204" pitchFamily="34" charset="0"/>
            </a:endParaRPr>
          </a:p>
          <a:p>
            <a:pPr marL="342900" indent="-342900" algn="just">
              <a:spcBef>
                <a:spcPts val="600"/>
              </a:spcBef>
              <a:buFont typeface="+mj-lt"/>
              <a:buAutoNum type="arabicPeriod"/>
            </a:pPr>
            <a:endParaRPr lang="en-US" sz="1300" dirty="0" smtClean="0">
              <a:solidFill>
                <a:srgbClr val="FF0000"/>
              </a:solidFill>
              <a:latin typeface="Arial" panose="020B0604020202020204" pitchFamily="34" charset="0"/>
              <a:cs typeface="Arial" panose="020B0604020202020204" pitchFamily="34" charset="0"/>
            </a:endParaRPr>
          </a:p>
        </p:txBody>
      </p:sp>
      <p:sp>
        <p:nvSpPr>
          <p:cNvPr id="5" name="TextBox 4"/>
          <p:cNvSpPr txBox="1"/>
          <p:nvPr/>
        </p:nvSpPr>
        <p:spPr>
          <a:xfrm>
            <a:off x="139382" y="49346"/>
            <a:ext cx="8865235" cy="400110"/>
          </a:xfrm>
          <a:prstGeom prst="rect">
            <a:avLst/>
          </a:prstGeom>
          <a:solidFill>
            <a:srgbClr val="92D050"/>
          </a:solidFill>
        </p:spPr>
        <p:txBody>
          <a:bodyPr wrap="square" rtlCol="0">
            <a:spAutoFit/>
          </a:bodyPr>
          <a:lstStyle/>
          <a:p>
            <a:pPr algn="ctr">
              <a:spcBef>
                <a:spcPts val="600"/>
              </a:spcBef>
              <a:spcAft>
                <a:spcPts val="600"/>
              </a:spcAft>
            </a:pPr>
            <a:r>
              <a:rPr lang="en-US" sz="2000" b="1" dirty="0">
                <a:latin typeface="Arial" panose="020B0604020202020204" pitchFamily="34" charset="0"/>
                <a:cs typeface="Arial" panose="020B0604020202020204" pitchFamily="34" charset="0"/>
              </a:rPr>
              <a:t>PRESENTATION OUTLINE</a:t>
            </a:r>
            <a:endParaRPr lang="en-ZA"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34798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57199" y="2079767"/>
            <a:ext cx="8059239" cy="577850"/>
          </a:xfrm>
          <a:prstGeom prst="rect">
            <a:avLst/>
          </a:prstGeom>
          <a:solidFill>
            <a:schemeClr val="accent3">
              <a:lumMod val="20000"/>
              <a:lumOff val="80000"/>
            </a:schemeClr>
          </a:solidFill>
        </p:spPr>
        <p:txBody>
          <a:bodyPr wrap="square" rtlCol="0">
            <a:spAutoFit/>
          </a:bodyPr>
          <a:lstStyle/>
          <a:p>
            <a:pPr algn="ctr">
              <a:lnSpc>
                <a:spcPct val="150000"/>
              </a:lnSpc>
            </a:pPr>
            <a:r>
              <a:rPr lang="en-US" sz="2400" b="1" dirty="0">
                <a:latin typeface="Arial" pitchFamily="34" charset="0"/>
                <a:cs typeface="Arial" pitchFamily="34" charset="0"/>
              </a:rPr>
              <a:t>CIVIC SERVICES (CS)</a:t>
            </a:r>
            <a:endParaRPr lang="en-US" sz="2000" b="1"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20</a:t>
            </a:fld>
            <a:endParaRPr lang="en-US" dirty="0"/>
          </a:p>
        </p:txBody>
      </p:sp>
    </p:spTree>
    <p:extLst>
      <p:ext uri="{BB962C8B-B14F-4D97-AF65-F5344CB8AC3E}">
        <p14:creationId xmlns:p14="http://schemas.microsoft.com/office/powerpoint/2010/main" val="6981203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110467828"/>
              </p:ext>
            </p:extLst>
          </p:nvPr>
        </p:nvGraphicFramePr>
        <p:xfrm>
          <a:off x="117416" y="675557"/>
          <a:ext cx="8935966" cy="2677159"/>
        </p:xfrm>
        <a:graphic>
          <a:graphicData uri="http://schemas.openxmlformats.org/drawingml/2006/table">
            <a:tbl>
              <a:tblPr firstRow="1" bandRow="1">
                <a:tableStyleId>{5C22544A-7EE6-4342-B048-85BDC9FD1C3A}</a:tableStyleId>
              </a:tblPr>
              <a:tblGrid>
                <a:gridCol w="2661038">
                  <a:extLst>
                    <a:ext uri="{9D8B030D-6E8A-4147-A177-3AD203B41FA5}">
                      <a16:colId xmlns:a16="http://schemas.microsoft.com/office/drawing/2014/main" val="20000"/>
                    </a:ext>
                  </a:extLst>
                </a:gridCol>
                <a:gridCol w="1731051">
                  <a:extLst>
                    <a:ext uri="{9D8B030D-6E8A-4147-A177-3AD203B41FA5}">
                      <a16:colId xmlns:a16="http://schemas.microsoft.com/office/drawing/2014/main" val="20001"/>
                    </a:ext>
                  </a:extLst>
                </a:gridCol>
                <a:gridCol w="1554881">
                  <a:extLst>
                    <a:ext uri="{9D8B030D-6E8A-4147-A177-3AD203B41FA5}">
                      <a16:colId xmlns:a16="http://schemas.microsoft.com/office/drawing/2014/main" val="20002"/>
                    </a:ext>
                  </a:extLst>
                </a:gridCol>
                <a:gridCol w="1564226">
                  <a:extLst>
                    <a:ext uri="{9D8B030D-6E8A-4147-A177-3AD203B41FA5}">
                      <a16:colId xmlns:a16="http://schemas.microsoft.com/office/drawing/2014/main" val="20003"/>
                    </a:ext>
                  </a:extLst>
                </a:gridCol>
                <a:gridCol w="1424770">
                  <a:extLst>
                    <a:ext uri="{9D8B030D-6E8A-4147-A177-3AD203B41FA5}">
                      <a16:colId xmlns:a16="http://schemas.microsoft.com/office/drawing/2014/main" val="20004"/>
                    </a:ext>
                  </a:extLst>
                </a:gridCol>
              </a:tblGrid>
              <a:tr h="329872">
                <a:tc>
                  <a:txBody>
                    <a:bodyPr/>
                    <a:lstStyle/>
                    <a:p>
                      <a:pPr marL="0" indent="0" algn="l">
                        <a:buFont typeface="+mj-lt"/>
                        <a:buNone/>
                      </a:pPr>
                      <a:r>
                        <a:rPr lang="en-ZA" sz="1600" dirty="0">
                          <a:solidFill>
                            <a:schemeClr val="tx1"/>
                          </a:solidFill>
                          <a:latin typeface="Arial" panose="020B0604020202020204" pitchFamily="34" charset="0"/>
                          <a:cs typeface="Arial" panose="020B0604020202020204" pitchFamily="34" charset="0"/>
                        </a:rPr>
                        <a:t>Outcome:</a:t>
                      </a:r>
                    </a:p>
                  </a:txBody>
                  <a:tcPr>
                    <a:solidFill>
                      <a:schemeClr val="accent3">
                        <a:lumMod val="60000"/>
                        <a:lumOff val="40000"/>
                      </a:schemeClr>
                    </a:solidFill>
                  </a:tcPr>
                </a:tc>
                <a:tc gridSpan="4">
                  <a:txBody>
                    <a:bodyPr/>
                    <a:lstStyle/>
                    <a:p>
                      <a:pPr marL="0" indent="0" algn="l">
                        <a:buFont typeface="+mj-lt"/>
                        <a:buNone/>
                      </a:pPr>
                      <a:r>
                        <a:rPr lang="en-US" sz="1600" b="0" dirty="0">
                          <a:solidFill>
                            <a:schemeClr val="tx1"/>
                          </a:solidFill>
                          <a:latin typeface="Arial" panose="020B0604020202020204" pitchFamily="34" charset="0"/>
                          <a:cs typeface="Arial" panose="020B0604020202020204" pitchFamily="34" charset="0"/>
                        </a:rPr>
                        <a:t>Secure and efficient management of citizenship and civil registration to fulfil constitutional and international obligations</a:t>
                      </a:r>
                    </a:p>
                  </a:txBody>
                  <a:tcPr>
                    <a:solidFill>
                      <a:schemeClr val="accent3">
                        <a:lumMod val="60000"/>
                        <a:lumOff val="4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extLst>
                  <a:ext uri="{0D108BD9-81ED-4DB2-BD59-A6C34878D82A}">
                    <a16:rowId xmlns:a16="http://schemas.microsoft.com/office/drawing/2014/main" val="10001"/>
                  </a:ext>
                </a:extLst>
              </a:tr>
              <a:tr h="334198">
                <a:tc>
                  <a:txBody>
                    <a:bodyPr/>
                    <a:lstStyle/>
                    <a:p>
                      <a:pPr marL="0" indent="0" algn="l">
                        <a:buFont typeface="+mj-lt"/>
                        <a:buNone/>
                      </a:pPr>
                      <a:r>
                        <a:rPr lang="en-ZA" sz="1600" b="1" dirty="0">
                          <a:solidFill>
                            <a:schemeClr val="tx1"/>
                          </a:solidFill>
                          <a:latin typeface="Arial" panose="020B0604020202020204" pitchFamily="34" charset="0"/>
                          <a:cs typeface="Arial" panose="020B0604020202020204" pitchFamily="34" charset="0"/>
                        </a:rPr>
                        <a:t>Output:</a:t>
                      </a:r>
                    </a:p>
                  </a:txBody>
                  <a:tcPr>
                    <a:solidFill>
                      <a:schemeClr val="accent3">
                        <a:lumMod val="60000"/>
                        <a:lumOff val="40000"/>
                      </a:schemeClr>
                    </a:solidFill>
                  </a:tcPr>
                </a:tc>
                <a:tc gridSpan="4">
                  <a:txBody>
                    <a:bodyPr/>
                    <a:lstStyle/>
                    <a:p>
                      <a:pPr marL="0" indent="0" algn="l">
                        <a:buFont typeface="+mj-lt"/>
                        <a:buNone/>
                      </a:pPr>
                      <a:r>
                        <a:rPr lang="en-US" sz="1600" dirty="0">
                          <a:solidFill>
                            <a:schemeClr val="tx1"/>
                          </a:solidFill>
                          <a:latin typeface="Arial" panose="020B0604020202020204" pitchFamily="34" charset="0"/>
                          <a:cs typeface="Arial" panose="020B0604020202020204" pitchFamily="34" charset="0"/>
                        </a:rPr>
                        <a:t>Births registered within prescribed period of 30 calendar days</a:t>
                      </a:r>
                    </a:p>
                  </a:txBody>
                  <a:tcPr>
                    <a:solidFill>
                      <a:schemeClr val="accent3">
                        <a:lumMod val="60000"/>
                        <a:lumOff val="4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extLst>
                  <a:ext uri="{0D108BD9-81ED-4DB2-BD59-A6C34878D82A}">
                    <a16:rowId xmlns:a16="http://schemas.microsoft.com/office/drawing/2014/main" val="10002"/>
                  </a:ext>
                </a:extLst>
              </a:tr>
              <a:tr h="758781">
                <a:tc>
                  <a:txBody>
                    <a:bodyPr/>
                    <a:lstStyle/>
                    <a:p>
                      <a:pPr marL="0" marR="0" indent="0" algn="l" defTabSz="457200" rtl="0" eaLnBrk="1" fontAlgn="auto" latinLnBrk="0" hangingPunct="1">
                        <a:lnSpc>
                          <a:spcPct val="100000"/>
                        </a:lnSpc>
                        <a:spcBef>
                          <a:spcPts val="0"/>
                        </a:spcBef>
                        <a:spcAft>
                          <a:spcPts val="0"/>
                        </a:spcAft>
                        <a:buClrTx/>
                        <a:buSzTx/>
                        <a:buFont typeface="+mj-lt"/>
                        <a:buNone/>
                        <a:tabLst/>
                        <a:defRPr/>
                      </a:pPr>
                      <a:r>
                        <a:rPr lang="en-ZA" sz="1600" b="1" dirty="0">
                          <a:solidFill>
                            <a:schemeClr val="tx1"/>
                          </a:solidFill>
                          <a:latin typeface="Arial" panose="020B0604020202020204" pitchFamily="34" charset="0"/>
                          <a:cs typeface="Arial" panose="020B0604020202020204" pitchFamily="34" charset="0"/>
                        </a:rPr>
                        <a:t>Output Indicator</a:t>
                      </a:r>
                    </a:p>
                    <a:p>
                      <a:pPr marL="342900" indent="-342900" algn="l">
                        <a:buFont typeface="+mj-lt"/>
                        <a:buAutoNum type="arabicPeriod"/>
                      </a:pPr>
                      <a:endParaRPr lang="en-ZA" sz="1600" b="1" dirty="0">
                        <a:solidFill>
                          <a:schemeClr val="tx1"/>
                        </a:solidFill>
                        <a:latin typeface="Arial" panose="020B0604020202020204" pitchFamily="34" charset="0"/>
                        <a:cs typeface="Arial" panose="020B0604020202020204" pitchFamily="34" charset="0"/>
                      </a:endParaRPr>
                    </a:p>
                  </a:txBody>
                  <a:tcPr>
                    <a:solidFill>
                      <a:schemeClr val="accent3">
                        <a:lumMod val="60000"/>
                        <a:lumOff val="4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 typeface="+mj-lt"/>
                        <a:buNone/>
                        <a:tabLst/>
                        <a:defRPr/>
                      </a:pPr>
                      <a:r>
                        <a:rPr lang="en-ZA" sz="1600" b="1" dirty="0">
                          <a:solidFill>
                            <a:schemeClr val="tx1"/>
                          </a:solidFill>
                          <a:latin typeface="Arial" panose="020B0604020202020204" pitchFamily="34" charset="0"/>
                          <a:cs typeface="Arial" panose="020B0604020202020204" pitchFamily="34" charset="0"/>
                        </a:rPr>
                        <a:t>Estimated Performance 2020/21</a:t>
                      </a:r>
                    </a:p>
                    <a:p>
                      <a:pPr marL="342900" indent="-342900" algn="l">
                        <a:buFont typeface="+mj-lt"/>
                        <a:buAutoNum type="arabicPeriod"/>
                      </a:pPr>
                      <a:endParaRPr lang="en-ZA" sz="1600" b="1" dirty="0">
                        <a:solidFill>
                          <a:schemeClr val="tx1"/>
                        </a:solidFill>
                        <a:latin typeface="Arial" panose="020B0604020202020204" pitchFamily="34" charset="0"/>
                        <a:cs typeface="Arial" panose="020B0604020202020204" pitchFamily="34" charset="0"/>
                      </a:endParaRPr>
                    </a:p>
                  </a:txBody>
                  <a:tcPr>
                    <a:solidFill>
                      <a:schemeClr val="accent3">
                        <a:lumMod val="60000"/>
                        <a:lumOff val="40000"/>
                      </a:schemeClr>
                    </a:solidFill>
                  </a:tcPr>
                </a:tc>
                <a:tc>
                  <a:txBody>
                    <a:bodyPr/>
                    <a:lstStyle/>
                    <a:p>
                      <a:pPr marL="0" indent="0" algn="ctr">
                        <a:buFont typeface="+mj-lt"/>
                        <a:buNone/>
                      </a:pPr>
                      <a:r>
                        <a:rPr lang="en-ZA" sz="1600" b="1" dirty="0">
                          <a:solidFill>
                            <a:schemeClr val="tx1"/>
                          </a:solidFill>
                          <a:latin typeface="Arial" panose="020B0604020202020204" pitchFamily="34" charset="0"/>
                          <a:cs typeface="Arial" panose="020B0604020202020204" pitchFamily="34" charset="0"/>
                        </a:rPr>
                        <a:t>Annual Target 2021/22</a:t>
                      </a:r>
                    </a:p>
                  </a:txBody>
                  <a:tcPr>
                    <a:solidFill>
                      <a:schemeClr val="accent3">
                        <a:lumMod val="60000"/>
                        <a:lumOff val="40000"/>
                      </a:schemeClr>
                    </a:solidFill>
                  </a:tcPr>
                </a:tc>
                <a:tc>
                  <a:txBody>
                    <a:bodyPr/>
                    <a:lstStyle/>
                    <a:p>
                      <a:pPr marL="0" indent="0" algn="ctr">
                        <a:buFont typeface="+mj-lt"/>
                        <a:buNone/>
                      </a:pPr>
                      <a:r>
                        <a:rPr lang="en-ZA" sz="1600" b="1" dirty="0">
                          <a:solidFill>
                            <a:schemeClr val="tx1"/>
                          </a:solidFill>
                          <a:latin typeface="Arial" panose="020B0604020202020204" pitchFamily="34" charset="0"/>
                          <a:cs typeface="Arial" panose="020B0604020202020204" pitchFamily="34" charset="0"/>
                        </a:rPr>
                        <a:t>Annual Target 2022/23</a:t>
                      </a:r>
                    </a:p>
                  </a:txBody>
                  <a:tcPr>
                    <a:solidFill>
                      <a:schemeClr val="accent3">
                        <a:lumMod val="60000"/>
                        <a:lumOff val="40000"/>
                      </a:schemeClr>
                    </a:solidFill>
                  </a:tcPr>
                </a:tc>
                <a:tc>
                  <a:txBody>
                    <a:bodyPr/>
                    <a:lstStyle/>
                    <a:p>
                      <a:pPr marL="0" indent="0" algn="ctr">
                        <a:buFont typeface="+mj-lt"/>
                        <a:buNone/>
                      </a:pPr>
                      <a:r>
                        <a:rPr lang="en-ZA" sz="1600" b="1" dirty="0">
                          <a:solidFill>
                            <a:schemeClr val="tx1"/>
                          </a:solidFill>
                          <a:latin typeface="Arial" panose="020B0604020202020204" pitchFamily="34" charset="0"/>
                          <a:cs typeface="Arial" panose="020B0604020202020204" pitchFamily="34" charset="0"/>
                        </a:rPr>
                        <a:t>Annual Target 2023/24</a:t>
                      </a:r>
                    </a:p>
                  </a:txBody>
                  <a:tcPr>
                    <a:solidFill>
                      <a:schemeClr val="accent3">
                        <a:lumMod val="60000"/>
                        <a:lumOff val="40000"/>
                      </a:schemeClr>
                    </a:solidFill>
                  </a:tcPr>
                </a:tc>
                <a:extLst>
                  <a:ext uri="{0D108BD9-81ED-4DB2-BD59-A6C34878D82A}">
                    <a16:rowId xmlns:a16="http://schemas.microsoft.com/office/drawing/2014/main" val="10000"/>
                  </a:ext>
                </a:extLst>
              </a:tr>
              <a:tr h="695959">
                <a:tc>
                  <a:txBody>
                    <a:bodyPr/>
                    <a:lstStyle/>
                    <a:p>
                      <a:pPr marL="0" marR="0" indent="0" algn="just" defTabSz="457200" rtl="0" eaLnBrk="1" fontAlgn="auto" latinLnBrk="0" hangingPunct="1">
                        <a:lnSpc>
                          <a:spcPct val="105000"/>
                        </a:lnSpc>
                        <a:spcBef>
                          <a:spcPts val="0"/>
                        </a:spcBef>
                        <a:spcAft>
                          <a:spcPts val="0"/>
                        </a:spcAft>
                        <a:buClrTx/>
                        <a:buSzTx/>
                        <a:buFont typeface="Arial" panose="020B0604020202020204" pitchFamily="34" charset="0"/>
                        <a:buNone/>
                        <a:tabLst/>
                        <a:defRPr/>
                      </a:pPr>
                      <a:r>
                        <a:rPr lang="en-US" sz="1600" kern="1200" dirty="0">
                          <a:solidFill>
                            <a:schemeClr val="tx1"/>
                          </a:solidFill>
                          <a:effectLst/>
                          <a:latin typeface="Arial" panose="020B0604020202020204" pitchFamily="34" charset="0"/>
                          <a:ea typeface="+mn-ea"/>
                          <a:cs typeface="Arial" panose="020B0604020202020204" pitchFamily="34" charset="0"/>
                        </a:rPr>
                        <a:t>Number of births registered within 30 calendar days</a:t>
                      </a:r>
                      <a:endParaRPr lang="en-ZA"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20000"/>
                        <a:lumOff val="80000"/>
                      </a:schemeClr>
                    </a:solidFill>
                  </a:tcPr>
                </a:tc>
                <a:tc>
                  <a:txBody>
                    <a:bodyPr/>
                    <a:lstStyle/>
                    <a:p>
                      <a:pPr marL="0" indent="0" algn="ctr" defTabSz="457200" rtl="0" eaLnBrk="0" fontAlgn="base" latinLnBrk="0" hangingPunct="0">
                        <a:lnSpc>
                          <a:spcPct val="105000"/>
                        </a:lnSpc>
                        <a:spcBef>
                          <a:spcPts val="600"/>
                        </a:spcBef>
                        <a:spcAft>
                          <a:spcPts val="600"/>
                        </a:spcAft>
                        <a:buFont typeface="+mj-lt"/>
                        <a:buNone/>
                      </a:pPr>
                      <a:r>
                        <a:rPr lang="en-ZA" sz="16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700 000</a:t>
                      </a:r>
                    </a:p>
                  </a:txBody>
                  <a:tcPr marL="68580" marR="68580" marT="0" marB="0">
                    <a:solidFill>
                      <a:schemeClr val="accent3">
                        <a:lumMod val="20000"/>
                        <a:lumOff val="80000"/>
                      </a:schemeClr>
                    </a:solidFill>
                  </a:tcPr>
                </a:tc>
                <a:tc>
                  <a:txBody>
                    <a:bodyPr/>
                    <a:lstStyle/>
                    <a:p>
                      <a:pPr marL="0" indent="0" algn="ctr" defTabSz="457200" rtl="0" eaLnBrk="0" fontAlgn="base" latinLnBrk="0" hangingPunct="0">
                        <a:lnSpc>
                          <a:spcPct val="105000"/>
                        </a:lnSpc>
                        <a:spcBef>
                          <a:spcPts val="600"/>
                        </a:spcBef>
                        <a:spcAft>
                          <a:spcPts val="600"/>
                        </a:spcAft>
                        <a:buFont typeface="+mj-lt"/>
                        <a:buNone/>
                      </a:pPr>
                      <a:r>
                        <a:rPr lang="en-ZA" sz="16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700 000</a:t>
                      </a:r>
                    </a:p>
                  </a:txBody>
                  <a:tcPr marL="68580" marR="68580" marT="0" marB="0">
                    <a:solidFill>
                      <a:schemeClr val="accent3">
                        <a:lumMod val="20000"/>
                        <a:lumOff val="80000"/>
                      </a:schemeClr>
                    </a:solidFill>
                  </a:tcPr>
                </a:tc>
                <a:tc>
                  <a:txBody>
                    <a:bodyPr/>
                    <a:lstStyle/>
                    <a:p>
                      <a:pPr marL="0" indent="0" algn="ctr" defTabSz="457200" rtl="0" eaLnBrk="0" fontAlgn="base" latinLnBrk="0" hangingPunct="0">
                        <a:lnSpc>
                          <a:spcPct val="105000"/>
                        </a:lnSpc>
                        <a:spcBef>
                          <a:spcPts val="600"/>
                        </a:spcBef>
                        <a:spcAft>
                          <a:spcPts val="600"/>
                        </a:spcAft>
                        <a:buFont typeface="+mj-lt"/>
                        <a:buNone/>
                      </a:pPr>
                      <a:r>
                        <a:rPr lang="en-ZA" sz="16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710 000</a:t>
                      </a:r>
                    </a:p>
                  </a:txBody>
                  <a:tcPr marL="68580" marR="68580" marT="0" marB="0">
                    <a:solidFill>
                      <a:schemeClr val="accent3">
                        <a:lumMod val="20000"/>
                        <a:lumOff val="80000"/>
                      </a:schemeClr>
                    </a:solidFill>
                  </a:tcPr>
                </a:tc>
                <a:tc>
                  <a:txBody>
                    <a:bodyPr/>
                    <a:lstStyle/>
                    <a:p>
                      <a:pPr marL="0" indent="0" algn="ctr" defTabSz="457200" rtl="0" eaLnBrk="0" fontAlgn="base" latinLnBrk="0" hangingPunct="0">
                        <a:lnSpc>
                          <a:spcPct val="105000"/>
                        </a:lnSpc>
                        <a:spcBef>
                          <a:spcPts val="600"/>
                        </a:spcBef>
                        <a:spcAft>
                          <a:spcPts val="600"/>
                        </a:spcAft>
                        <a:buFont typeface="+mj-lt"/>
                        <a:buNone/>
                      </a:pPr>
                      <a:r>
                        <a:rPr lang="en-ZA" sz="16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710 000</a:t>
                      </a:r>
                    </a:p>
                  </a:txBody>
                  <a:tcPr marL="68580" marR="68580" marT="0" marB="0">
                    <a:solidFill>
                      <a:schemeClr val="accent3">
                        <a:lumMod val="20000"/>
                        <a:lumOff val="80000"/>
                      </a:schemeClr>
                    </a:solidFill>
                  </a:tcPr>
                </a:tc>
                <a:extLst>
                  <a:ext uri="{0D108BD9-81ED-4DB2-BD59-A6C34878D82A}">
                    <a16:rowId xmlns:a16="http://schemas.microsoft.com/office/drawing/2014/main" val="1352213690"/>
                  </a:ext>
                </a:extLst>
              </a:tr>
            </a:tbl>
          </a:graphicData>
        </a:graphic>
      </p:graphicFrame>
      <p:sp>
        <p:nvSpPr>
          <p:cNvPr id="8" name="TextBox 7"/>
          <p:cNvSpPr txBox="1"/>
          <p:nvPr/>
        </p:nvSpPr>
        <p:spPr>
          <a:xfrm>
            <a:off x="117416" y="175624"/>
            <a:ext cx="8944203" cy="400110"/>
          </a:xfrm>
          <a:prstGeom prst="rect">
            <a:avLst/>
          </a:prstGeom>
          <a:solidFill>
            <a:srgbClr val="92D050"/>
          </a:solidFill>
        </p:spPr>
        <p:txBody>
          <a:bodyPr wrap="square" rtlCol="0">
            <a:spAutoFit/>
          </a:bodyPr>
          <a:lstStyle/>
          <a:p>
            <a:pPr algn="ctr"/>
            <a:r>
              <a:rPr lang="en-US" sz="2000" b="1" dirty="0">
                <a:latin typeface="Arial" panose="020B0604020202020204" pitchFamily="34" charset="0"/>
                <a:cs typeface="Arial" panose="020B0604020202020204" pitchFamily="34" charset="0"/>
              </a:rPr>
              <a:t>ANNUAL PERFORMANCE PLAN TARGETS FOR 2021/24</a:t>
            </a:r>
          </a:p>
        </p:txBody>
      </p:sp>
      <p:sp>
        <p:nvSpPr>
          <p:cNvPr id="3" name="Slide Number Placeholder 2"/>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21</a:t>
            </a:fld>
            <a:endParaRPr lang="en-US" dirty="0"/>
          </a:p>
        </p:txBody>
      </p:sp>
    </p:spTree>
    <p:extLst>
      <p:ext uri="{BB962C8B-B14F-4D97-AF65-F5344CB8AC3E}">
        <p14:creationId xmlns:p14="http://schemas.microsoft.com/office/powerpoint/2010/main" val="15856693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09180" y="101484"/>
            <a:ext cx="8944203" cy="400110"/>
          </a:xfrm>
          <a:prstGeom prst="rect">
            <a:avLst/>
          </a:prstGeom>
          <a:solidFill>
            <a:srgbClr val="92D050"/>
          </a:solidFill>
        </p:spPr>
        <p:txBody>
          <a:bodyPr wrap="square" rtlCol="0">
            <a:spAutoFit/>
          </a:bodyPr>
          <a:lstStyle/>
          <a:p>
            <a:pPr algn="ctr"/>
            <a:r>
              <a:rPr lang="en-US" sz="2000" b="1" dirty="0">
                <a:latin typeface="Arial" panose="020B0604020202020204" pitchFamily="34" charset="0"/>
                <a:cs typeface="Arial" panose="020B0604020202020204" pitchFamily="34" charset="0"/>
              </a:rPr>
              <a:t>ANNUAL PERFORMANCE PLAN TARGETS FOR 2021/24</a:t>
            </a:r>
          </a:p>
        </p:txBody>
      </p:sp>
      <p:graphicFrame>
        <p:nvGraphicFramePr>
          <p:cNvPr id="10" name="Table 9"/>
          <p:cNvGraphicFramePr>
            <a:graphicFrameLocks noGrp="1"/>
          </p:cNvGraphicFramePr>
          <p:nvPr/>
        </p:nvGraphicFramePr>
        <p:xfrm>
          <a:off x="129113" y="575691"/>
          <a:ext cx="8935966" cy="5630160"/>
        </p:xfrm>
        <a:graphic>
          <a:graphicData uri="http://schemas.openxmlformats.org/drawingml/2006/table">
            <a:tbl>
              <a:tblPr firstRow="1" firstCol="1" bandRow="1">
                <a:tableStyleId>{5C22544A-7EE6-4342-B048-85BDC9FD1C3A}</a:tableStyleId>
              </a:tblPr>
              <a:tblGrid>
                <a:gridCol w="1892358">
                  <a:extLst>
                    <a:ext uri="{9D8B030D-6E8A-4147-A177-3AD203B41FA5}">
                      <a16:colId xmlns:a16="http://schemas.microsoft.com/office/drawing/2014/main" val="20000"/>
                    </a:ext>
                  </a:extLst>
                </a:gridCol>
                <a:gridCol w="1647825">
                  <a:extLst>
                    <a:ext uri="{9D8B030D-6E8A-4147-A177-3AD203B41FA5}">
                      <a16:colId xmlns:a16="http://schemas.microsoft.com/office/drawing/2014/main" val="20001"/>
                    </a:ext>
                  </a:extLst>
                </a:gridCol>
                <a:gridCol w="293104">
                  <a:extLst>
                    <a:ext uri="{9D8B030D-6E8A-4147-A177-3AD203B41FA5}">
                      <a16:colId xmlns:a16="http://schemas.microsoft.com/office/drawing/2014/main" val="20002"/>
                    </a:ext>
                  </a:extLst>
                </a:gridCol>
                <a:gridCol w="1107071">
                  <a:extLst>
                    <a:ext uri="{9D8B030D-6E8A-4147-A177-3AD203B41FA5}">
                      <a16:colId xmlns:a16="http://schemas.microsoft.com/office/drawing/2014/main" val="20006"/>
                    </a:ext>
                  </a:extLst>
                </a:gridCol>
                <a:gridCol w="103891">
                  <a:extLst>
                    <a:ext uri="{9D8B030D-6E8A-4147-A177-3AD203B41FA5}">
                      <a16:colId xmlns:a16="http://schemas.microsoft.com/office/drawing/2014/main" val="20003"/>
                    </a:ext>
                  </a:extLst>
                </a:gridCol>
                <a:gridCol w="1201034">
                  <a:extLst>
                    <a:ext uri="{9D8B030D-6E8A-4147-A177-3AD203B41FA5}">
                      <a16:colId xmlns:a16="http://schemas.microsoft.com/office/drawing/2014/main" val="20007"/>
                    </a:ext>
                  </a:extLst>
                </a:gridCol>
                <a:gridCol w="232350">
                  <a:extLst>
                    <a:ext uri="{9D8B030D-6E8A-4147-A177-3AD203B41FA5}">
                      <a16:colId xmlns:a16="http://schemas.microsoft.com/office/drawing/2014/main" val="20004"/>
                    </a:ext>
                  </a:extLst>
                </a:gridCol>
                <a:gridCol w="1091625">
                  <a:extLst>
                    <a:ext uri="{9D8B030D-6E8A-4147-A177-3AD203B41FA5}">
                      <a16:colId xmlns:a16="http://schemas.microsoft.com/office/drawing/2014/main" val="20008"/>
                    </a:ext>
                  </a:extLst>
                </a:gridCol>
                <a:gridCol w="1366708">
                  <a:extLst>
                    <a:ext uri="{9D8B030D-6E8A-4147-A177-3AD203B41FA5}">
                      <a16:colId xmlns:a16="http://schemas.microsoft.com/office/drawing/2014/main" val="20005"/>
                    </a:ext>
                  </a:extLst>
                </a:gridCol>
              </a:tblGrid>
              <a:tr h="276727">
                <a:tc>
                  <a:txBody>
                    <a:bodyPr/>
                    <a:lstStyle/>
                    <a:p>
                      <a:pPr marL="0" algn="ctr" defTabSz="457200" rtl="0" eaLnBrk="1" latinLnBrk="0" hangingPunct="1">
                        <a:lnSpc>
                          <a:spcPct val="105000"/>
                        </a:lnSpc>
                        <a:spcAft>
                          <a:spcPts val="0"/>
                        </a:spcAft>
                      </a:pPr>
                      <a:r>
                        <a:rPr lang="en-US" sz="1400" b="1" kern="1200" dirty="0">
                          <a:solidFill>
                            <a:schemeClr val="tx1"/>
                          </a:solidFill>
                          <a:latin typeface="Arial" panose="020B0604020202020204" pitchFamily="34" charset="0"/>
                          <a:ea typeface="+mn-ea"/>
                          <a:cs typeface="Arial" panose="020B0604020202020204" pitchFamily="34" charset="0"/>
                        </a:rPr>
                        <a:t>Output Indicator</a:t>
                      </a:r>
                      <a:r>
                        <a:rPr lang="en-US" sz="1400" b="1" kern="1200" baseline="0" dirty="0">
                          <a:solidFill>
                            <a:schemeClr val="tx1"/>
                          </a:solidFill>
                          <a:latin typeface="Arial" panose="020B0604020202020204" pitchFamily="34" charset="0"/>
                          <a:ea typeface="+mn-ea"/>
                          <a:cs typeface="Arial" panose="020B0604020202020204" pitchFamily="34" charset="0"/>
                        </a:rPr>
                        <a:t> </a:t>
                      </a:r>
                      <a:endParaRPr lang="en-ZA" sz="1400" b="1" kern="1200" dirty="0">
                        <a:solidFill>
                          <a:schemeClr val="tx1"/>
                        </a:solidFill>
                        <a:latin typeface="Arial" panose="020B0604020202020204" pitchFamily="34" charset="0"/>
                        <a:ea typeface="+mn-ea"/>
                        <a:cs typeface="Arial" panose="020B0604020202020204" pitchFamily="34" charset="0"/>
                      </a:endParaRPr>
                    </a:p>
                  </a:txBody>
                  <a:tcPr marL="59170" marR="59170" marT="0" marB="0">
                    <a:solidFill>
                      <a:schemeClr val="accent3">
                        <a:lumMod val="60000"/>
                        <a:lumOff val="40000"/>
                      </a:schemeClr>
                    </a:solidFill>
                  </a:tcPr>
                </a:tc>
                <a:tc>
                  <a:txBody>
                    <a:bodyPr/>
                    <a:lstStyle/>
                    <a:p>
                      <a:pPr marL="0" algn="ctr" defTabSz="457200" rtl="0" eaLnBrk="1" latinLnBrk="0" hangingPunct="1">
                        <a:lnSpc>
                          <a:spcPct val="105000"/>
                        </a:lnSpc>
                        <a:spcAft>
                          <a:spcPts val="0"/>
                        </a:spcAft>
                      </a:pPr>
                      <a:r>
                        <a:rPr lang="en-US" sz="1400" b="1" kern="1200" dirty="0">
                          <a:solidFill>
                            <a:schemeClr val="tx1"/>
                          </a:solidFill>
                          <a:latin typeface="Arial" panose="020B0604020202020204" pitchFamily="34" charset="0"/>
                          <a:ea typeface="+mn-ea"/>
                          <a:cs typeface="Arial" panose="020B0604020202020204" pitchFamily="34" charset="0"/>
                        </a:rPr>
                        <a:t>Annual Target for 2021/22</a:t>
                      </a:r>
                      <a:endParaRPr lang="en-ZA" sz="1400" b="1" kern="1200" dirty="0">
                        <a:solidFill>
                          <a:schemeClr val="tx1"/>
                        </a:solidFill>
                        <a:latin typeface="Arial" panose="020B0604020202020204" pitchFamily="34" charset="0"/>
                        <a:ea typeface="+mn-ea"/>
                        <a:cs typeface="Arial" panose="020B0604020202020204" pitchFamily="34" charset="0"/>
                      </a:endParaRPr>
                    </a:p>
                  </a:txBody>
                  <a:tcPr marL="59170" marR="59170" marT="0" marB="0">
                    <a:solidFill>
                      <a:schemeClr val="accent3">
                        <a:lumMod val="60000"/>
                        <a:lumOff val="40000"/>
                      </a:schemeClr>
                    </a:solidFill>
                  </a:tcPr>
                </a:tc>
                <a:tc gridSpan="2">
                  <a:txBody>
                    <a:bodyPr/>
                    <a:lstStyle/>
                    <a:p>
                      <a:pPr marL="0" algn="ctr" defTabSz="457200" rtl="0" eaLnBrk="0" fontAlgn="base" latinLnBrk="0" hangingPunct="0">
                        <a:lnSpc>
                          <a:spcPct val="105000"/>
                        </a:lnSpc>
                        <a:spcBef>
                          <a:spcPts val="600"/>
                        </a:spcBef>
                        <a:spcAft>
                          <a:spcPts val="600"/>
                        </a:spcAft>
                      </a:pPr>
                      <a:r>
                        <a:rPr lang="en-US" sz="14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Q1</a:t>
                      </a:r>
                      <a:endParaRPr lang="en-ZA" sz="14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59170" marR="59170" marT="0" marB="0">
                    <a:solidFill>
                      <a:schemeClr val="accent3">
                        <a:lumMod val="60000"/>
                        <a:lumOff val="40000"/>
                      </a:schemeClr>
                    </a:solidFill>
                  </a:tcPr>
                </a:tc>
                <a:tc hMerge="1">
                  <a:txBody>
                    <a:bodyPr/>
                    <a:lstStyle/>
                    <a:p>
                      <a:endParaRPr lang="en-ZA"/>
                    </a:p>
                  </a:txBody>
                  <a:tcPr/>
                </a:tc>
                <a:tc gridSpan="2">
                  <a:txBody>
                    <a:bodyPr/>
                    <a:lstStyle/>
                    <a:p>
                      <a:pPr marL="0" algn="ctr" defTabSz="457200" rtl="0" eaLnBrk="0" fontAlgn="base" latinLnBrk="0" hangingPunct="0">
                        <a:lnSpc>
                          <a:spcPct val="105000"/>
                        </a:lnSpc>
                        <a:spcBef>
                          <a:spcPts val="600"/>
                        </a:spcBef>
                        <a:spcAft>
                          <a:spcPts val="600"/>
                        </a:spcAft>
                      </a:pPr>
                      <a:r>
                        <a:rPr lang="en-US" sz="14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Q2</a:t>
                      </a:r>
                      <a:endParaRPr lang="en-ZA" sz="14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59170" marR="59170" marT="0" marB="0">
                    <a:solidFill>
                      <a:schemeClr val="accent3">
                        <a:lumMod val="60000"/>
                        <a:lumOff val="40000"/>
                      </a:schemeClr>
                    </a:solidFill>
                  </a:tcPr>
                </a:tc>
                <a:tc hMerge="1">
                  <a:txBody>
                    <a:bodyPr/>
                    <a:lstStyle/>
                    <a:p>
                      <a:endParaRPr lang="en-ZA"/>
                    </a:p>
                  </a:txBody>
                  <a:tcPr/>
                </a:tc>
                <a:tc gridSpan="2">
                  <a:txBody>
                    <a:bodyPr/>
                    <a:lstStyle/>
                    <a:p>
                      <a:pPr marL="0" algn="ctr" defTabSz="457200" rtl="0" eaLnBrk="0" fontAlgn="base" latinLnBrk="0" hangingPunct="0">
                        <a:lnSpc>
                          <a:spcPct val="105000"/>
                        </a:lnSpc>
                        <a:spcBef>
                          <a:spcPts val="600"/>
                        </a:spcBef>
                        <a:spcAft>
                          <a:spcPts val="600"/>
                        </a:spcAft>
                      </a:pPr>
                      <a:r>
                        <a:rPr lang="en-US" sz="14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Q3</a:t>
                      </a:r>
                      <a:endParaRPr lang="en-ZA" sz="14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59170" marR="59170" marT="0" marB="0">
                    <a:solidFill>
                      <a:schemeClr val="accent3">
                        <a:lumMod val="60000"/>
                        <a:lumOff val="40000"/>
                      </a:schemeClr>
                    </a:solidFill>
                  </a:tcPr>
                </a:tc>
                <a:tc hMerge="1">
                  <a:txBody>
                    <a:bodyPr/>
                    <a:lstStyle/>
                    <a:p>
                      <a:endParaRPr lang="en-ZA"/>
                    </a:p>
                  </a:txBody>
                  <a:tcPr/>
                </a:tc>
                <a:tc>
                  <a:txBody>
                    <a:bodyPr/>
                    <a:lstStyle/>
                    <a:p>
                      <a:pPr marL="0" algn="ctr" defTabSz="457200" rtl="0" eaLnBrk="0" fontAlgn="base" latinLnBrk="0" hangingPunct="0">
                        <a:lnSpc>
                          <a:spcPct val="105000"/>
                        </a:lnSpc>
                        <a:spcBef>
                          <a:spcPts val="600"/>
                        </a:spcBef>
                        <a:spcAft>
                          <a:spcPts val="600"/>
                        </a:spcAft>
                      </a:pPr>
                      <a:r>
                        <a:rPr lang="en-US" sz="14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Q4</a:t>
                      </a:r>
                      <a:endParaRPr lang="en-ZA" sz="14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59170" marR="59170" marT="0" marB="0">
                    <a:solidFill>
                      <a:schemeClr val="accent3">
                        <a:lumMod val="60000"/>
                        <a:lumOff val="40000"/>
                      </a:schemeClr>
                    </a:solidFill>
                  </a:tcPr>
                </a:tc>
                <a:extLst>
                  <a:ext uri="{0D108BD9-81ED-4DB2-BD59-A6C34878D82A}">
                    <a16:rowId xmlns:a16="http://schemas.microsoft.com/office/drawing/2014/main" val="10000"/>
                  </a:ext>
                </a:extLst>
              </a:tr>
              <a:tr h="494028">
                <a:tc>
                  <a:txBody>
                    <a:bodyPr/>
                    <a:lstStyle/>
                    <a:p>
                      <a:pPr marL="0" marR="0" indent="0" algn="just" defTabSz="457200" rtl="0" eaLnBrk="1" fontAlgn="auto" latinLnBrk="0" hangingPunct="1">
                        <a:lnSpc>
                          <a:spcPct val="105000"/>
                        </a:lnSpc>
                        <a:spcBef>
                          <a:spcPts val="0"/>
                        </a:spcBef>
                        <a:spcAft>
                          <a:spcPts val="0"/>
                        </a:spcAft>
                        <a:buClrTx/>
                        <a:buSzTx/>
                        <a:buFont typeface="Arial" panose="020B0604020202020204" pitchFamily="34" charset="0"/>
                        <a:buNone/>
                        <a:tabLst/>
                        <a:defRPr/>
                      </a:pPr>
                      <a:r>
                        <a:rPr lang="en-ZA" sz="1400" b="0" kern="1200" dirty="0">
                          <a:solidFill>
                            <a:schemeClr val="tx1"/>
                          </a:solidFill>
                          <a:effectLst/>
                          <a:latin typeface="Arial" panose="020B0604020202020204" pitchFamily="34" charset="0"/>
                          <a:ea typeface="+mn-ea"/>
                          <a:cs typeface="Arial" panose="020B0604020202020204" pitchFamily="34" charset="0"/>
                        </a:rPr>
                        <a:t>Number of births registered within 30 calendar days</a:t>
                      </a:r>
                    </a:p>
                    <a:p>
                      <a:pPr marL="0" marR="0" indent="0" algn="just" defTabSz="457200" rtl="0" eaLnBrk="1" fontAlgn="auto" latinLnBrk="0" hangingPunct="1">
                        <a:lnSpc>
                          <a:spcPct val="105000"/>
                        </a:lnSpc>
                        <a:spcBef>
                          <a:spcPts val="0"/>
                        </a:spcBef>
                        <a:spcAft>
                          <a:spcPts val="0"/>
                        </a:spcAft>
                        <a:buClrTx/>
                        <a:buSzTx/>
                        <a:buFont typeface="Arial" panose="020B0604020202020204" pitchFamily="34" charset="0"/>
                        <a:buNone/>
                        <a:tabLst/>
                        <a:defRPr/>
                      </a:pPr>
                      <a:endParaRPr lang="en-ZA" sz="14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solidFill>
                      <a:schemeClr val="accent3">
                        <a:lumMod val="20000"/>
                        <a:lumOff val="80000"/>
                      </a:schemeClr>
                    </a:solidFill>
                  </a:tcPr>
                </a:tc>
                <a:tc>
                  <a:txBody>
                    <a:bodyPr/>
                    <a:lstStyle/>
                    <a:p>
                      <a:pPr marL="0" algn="ctr" defTabSz="457200" rtl="0" eaLnBrk="0" fontAlgn="base" latinLnBrk="0" hangingPunct="0">
                        <a:lnSpc>
                          <a:spcPct val="105000"/>
                        </a:lnSpc>
                        <a:spcBef>
                          <a:spcPts val="600"/>
                        </a:spcBef>
                        <a:spcAft>
                          <a:spcPts val="600"/>
                        </a:spcAft>
                      </a:pPr>
                      <a:r>
                        <a:rPr kumimoji="0" lang="en-ZA" sz="1400" b="0" i="0" u="none" strike="noStrike" kern="1200" cap="none" spc="0" normalizeH="0" baseline="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700 000</a:t>
                      </a:r>
                    </a:p>
                    <a:p>
                      <a:pPr marL="457200" algn="l">
                        <a:lnSpc>
                          <a:spcPct val="105000"/>
                        </a:lnSpc>
                        <a:spcAft>
                          <a:spcPts val="0"/>
                        </a:spcAft>
                      </a:pPr>
                      <a:r>
                        <a:rPr lang="en-ZA"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solidFill>
                      <a:schemeClr val="accent3">
                        <a:lumMod val="20000"/>
                        <a:lumOff val="80000"/>
                      </a:schemeClr>
                    </a:solidFill>
                  </a:tcPr>
                </a:tc>
                <a:tc gridSpan="2">
                  <a:txBody>
                    <a:bodyPr/>
                    <a:lstStyle/>
                    <a:p>
                      <a:pPr marL="0" algn="ctr" defTabSz="457200" rtl="0" eaLnBrk="0" fontAlgn="base" latinLnBrk="0" hangingPunct="0">
                        <a:lnSpc>
                          <a:spcPct val="105000"/>
                        </a:lnSpc>
                        <a:spcBef>
                          <a:spcPts val="600"/>
                        </a:spcBef>
                        <a:spcAft>
                          <a:spcPts val="600"/>
                        </a:spcAft>
                      </a:pPr>
                      <a:r>
                        <a:rPr kumimoji="0" lang="en-ZA" sz="1400" b="0" i="0" u="none" strike="noStrike" kern="1200" cap="none" spc="0" normalizeH="0" baseline="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177 980</a:t>
                      </a:r>
                    </a:p>
                    <a:p>
                      <a:pPr marL="0" algn="ctr" defTabSz="457200" rtl="0" eaLnBrk="0" fontAlgn="base" latinLnBrk="0" hangingPunct="0">
                        <a:lnSpc>
                          <a:spcPct val="105000"/>
                        </a:lnSpc>
                        <a:spcBef>
                          <a:spcPts val="600"/>
                        </a:spcBef>
                        <a:spcAft>
                          <a:spcPts val="600"/>
                        </a:spcAft>
                      </a:pPr>
                      <a:r>
                        <a:rPr kumimoji="0" lang="en-ZA" sz="1400" b="0" i="0" u="none" strike="noStrike" kern="1200" cap="none" spc="0" normalizeH="0" baseline="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solidFill>
                      <a:schemeClr val="accent3">
                        <a:lumMod val="20000"/>
                        <a:lumOff val="80000"/>
                      </a:schemeClr>
                    </a:solidFill>
                  </a:tcPr>
                </a:tc>
                <a:tc hMerge="1">
                  <a:txBody>
                    <a:bodyPr/>
                    <a:lstStyle/>
                    <a:p>
                      <a:endParaRPr lang="en-ZA"/>
                    </a:p>
                  </a:txBody>
                  <a:tcPr/>
                </a:tc>
                <a:tc gridSpan="2">
                  <a:txBody>
                    <a:bodyPr/>
                    <a:lstStyle/>
                    <a:p>
                      <a:pPr marL="0" algn="ctr" defTabSz="457200" rtl="0" eaLnBrk="0" fontAlgn="base" latinLnBrk="0" hangingPunct="0">
                        <a:lnSpc>
                          <a:spcPct val="105000"/>
                        </a:lnSpc>
                        <a:spcBef>
                          <a:spcPts val="600"/>
                        </a:spcBef>
                        <a:spcAft>
                          <a:spcPts val="600"/>
                        </a:spcAft>
                      </a:pPr>
                      <a:r>
                        <a:rPr kumimoji="0" lang="en-ZA" sz="1400" b="0" i="0" u="none" strike="noStrike" kern="1200" cap="none" spc="0" normalizeH="0" baseline="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178 596</a:t>
                      </a:r>
                    </a:p>
                    <a:p>
                      <a:pPr marL="0" algn="ctr" defTabSz="457200" rtl="0" eaLnBrk="0" fontAlgn="base" latinLnBrk="0" hangingPunct="0">
                        <a:lnSpc>
                          <a:spcPct val="105000"/>
                        </a:lnSpc>
                        <a:spcBef>
                          <a:spcPts val="600"/>
                        </a:spcBef>
                        <a:spcAft>
                          <a:spcPts val="600"/>
                        </a:spcAft>
                      </a:pPr>
                      <a:r>
                        <a:rPr kumimoji="0" lang="en-ZA" sz="1400" b="0" i="0" u="none" strike="noStrike" kern="1200" cap="none" spc="0" normalizeH="0" baseline="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solidFill>
                      <a:schemeClr val="accent3">
                        <a:lumMod val="20000"/>
                        <a:lumOff val="80000"/>
                      </a:schemeClr>
                    </a:solidFill>
                  </a:tcPr>
                </a:tc>
                <a:tc hMerge="1">
                  <a:txBody>
                    <a:bodyPr/>
                    <a:lstStyle/>
                    <a:p>
                      <a:endParaRPr lang="en-ZA"/>
                    </a:p>
                  </a:txBody>
                  <a:tcPr/>
                </a:tc>
                <a:tc gridSpan="2">
                  <a:txBody>
                    <a:bodyPr/>
                    <a:lstStyle/>
                    <a:p>
                      <a:pPr marL="0" algn="ctr" defTabSz="457200" rtl="0" eaLnBrk="0" fontAlgn="base" latinLnBrk="0" hangingPunct="0">
                        <a:lnSpc>
                          <a:spcPct val="105000"/>
                        </a:lnSpc>
                        <a:spcBef>
                          <a:spcPts val="600"/>
                        </a:spcBef>
                        <a:spcAft>
                          <a:spcPts val="600"/>
                        </a:spcAft>
                      </a:pPr>
                      <a:r>
                        <a:rPr kumimoji="0" lang="en-ZA" sz="1400" b="0" i="0" u="none" strike="noStrike" kern="1200" cap="none" spc="0" normalizeH="0" baseline="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168 424</a:t>
                      </a:r>
                    </a:p>
                    <a:p>
                      <a:pPr marL="0" algn="ctr" defTabSz="457200" rtl="0" eaLnBrk="0" fontAlgn="base" latinLnBrk="0" hangingPunct="0">
                        <a:lnSpc>
                          <a:spcPct val="105000"/>
                        </a:lnSpc>
                        <a:spcBef>
                          <a:spcPts val="600"/>
                        </a:spcBef>
                        <a:spcAft>
                          <a:spcPts val="600"/>
                        </a:spcAft>
                      </a:pPr>
                      <a:r>
                        <a:rPr kumimoji="0" lang="en-ZA" sz="1400" b="0" i="0" u="none" strike="noStrike" kern="1200" cap="none" spc="0" normalizeH="0" baseline="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solidFill>
                      <a:schemeClr val="accent3">
                        <a:lumMod val="20000"/>
                        <a:lumOff val="80000"/>
                      </a:schemeClr>
                    </a:solidFill>
                  </a:tcPr>
                </a:tc>
                <a:tc hMerge="1">
                  <a:txBody>
                    <a:bodyPr/>
                    <a:lstStyle/>
                    <a:p>
                      <a:endParaRPr lang="en-ZA"/>
                    </a:p>
                  </a:txBody>
                  <a:tcPr/>
                </a:tc>
                <a:tc>
                  <a:txBody>
                    <a:bodyPr/>
                    <a:lstStyle/>
                    <a:p>
                      <a:pPr marL="0" algn="ctr" defTabSz="457200" rtl="0" eaLnBrk="0" fontAlgn="base" latinLnBrk="0" hangingPunct="0">
                        <a:lnSpc>
                          <a:spcPct val="105000"/>
                        </a:lnSpc>
                        <a:spcBef>
                          <a:spcPts val="600"/>
                        </a:spcBef>
                        <a:spcAft>
                          <a:spcPts val="600"/>
                        </a:spcAft>
                      </a:pPr>
                      <a:r>
                        <a:rPr kumimoji="0" lang="en-ZA" sz="1400" b="0" i="0" u="none" strike="noStrike" kern="1200" cap="none" spc="0" normalizeH="0" baseline="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175 000 </a:t>
                      </a:r>
                    </a:p>
                  </a:txBody>
                  <a:tcPr marL="68580" marR="68580" marT="0" marB="0">
                    <a:solidFill>
                      <a:schemeClr val="accent3">
                        <a:lumMod val="20000"/>
                        <a:lumOff val="80000"/>
                      </a:schemeClr>
                    </a:solidFill>
                  </a:tcPr>
                </a:tc>
                <a:extLst>
                  <a:ext uri="{0D108BD9-81ED-4DB2-BD59-A6C34878D82A}">
                    <a16:rowId xmlns:a16="http://schemas.microsoft.com/office/drawing/2014/main" val="10001"/>
                  </a:ext>
                </a:extLst>
              </a:tr>
              <a:tr h="494028">
                <a:tc gridSpan="9">
                  <a:txBody>
                    <a:bodyPr/>
                    <a:lstStyle/>
                    <a:p>
                      <a:pPr algn="l"/>
                      <a:r>
                        <a:rPr lang="en-ZA" sz="1400" b="1" kern="1200" dirty="0">
                          <a:solidFill>
                            <a:schemeClr val="tx1"/>
                          </a:solidFill>
                          <a:effectLst/>
                          <a:latin typeface="Arial" panose="020B0604020202020204" pitchFamily="34" charset="0"/>
                          <a:ea typeface="+mn-ea"/>
                          <a:cs typeface="Arial" panose="020B0604020202020204" pitchFamily="34" charset="0"/>
                        </a:rPr>
                        <a:t>Output Indicators - Scenarios</a:t>
                      </a:r>
                      <a:endParaRPr lang="en-ZA"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60000"/>
                        <a:lumOff val="40000"/>
                      </a:schemeClr>
                    </a:solidFill>
                  </a:tcPr>
                </a:tc>
                <a:tc hMerge="1">
                  <a:txBody>
                    <a:bodyPr/>
                    <a:lstStyle/>
                    <a:p>
                      <a:pPr algn="ctr">
                        <a:spcAft>
                          <a:spcPts val="0"/>
                        </a:spcAft>
                      </a:pPr>
                      <a:endParaRPr lang="en-ZA"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20000"/>
                        <a:lumOff val="80000"/>
                      </a:schemeClr>
                    </a:solidFill>
                  </a:tcPr>
                </a:tc>
                <a:tc hMerge="1">
                  <a:txBody>
                    <a:bodyPr/>
                    <a:lstStyle/>
                    <a:p>
                      <a:pPr algn="ctr">
                        <a:spcAft>
                          <a:spcPts val="0"/>
                        </a:spcAft>
                      </a:pPr>
                      <a:endParaRPr lang="en-ZA"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20000"/>
                        <a:lumOff val="80000"/>
                      </a:schemeClr>
                    </a:solidFill>
                  </a:tcPr>
                </a:tc>
                <a:tc hMerge="1">
                  <a:txBody>
                    <a:bodyPr/>
                    <a:lstStyle/>
                    <a:p>
                      <a:endParaRPr lang="en-ZA"/>
                    </a:p>
                  </a:txBody>
                  <a:tcPr/>
                </a:tc>
                <a:tc hMerge="1">
                  <a:txBody>
                    <a:bodyPr/>
                    <a:lstStyle/>
                    <a:p>
                      <a:pPr algn="ctr">
                        <a:spcAft>
                          <a:spcPts val="0"/>
                        </a:spcAft>
                      </a:pPr>
                      <a:endParaRPr lang="en-ZA"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20000"/>
                        <a:lumOff val="80000"/>
                      </a:schemeClr>
                    </a:solidFill>
                  </a:tcPr>
                </a:tc>
                <a:tc hMerge="1">
                  <a:txBody>
                    <a:bodyPr/>
                    <a:lstStyle/>
                    <a:p>
                      <a:endParaRPr lang="en-ZA"/>
                    </a:p>
                  </a:txBody>
                  <a:tcPr/>
                </a:tc>
                <a:tc hMerge="1">
                  <a:txBody>
                    <a:bodyPr/>
                    <a:lstStyle/>
                    <a:p>
                      <a:pPr algn="ctr">
                        <a:spcAft>
                          <a:spcPts val="0"/>
                        </a:spcAft>
                      </a:pPr>
                      <a:endParaRPr lang="en-ZA"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20000"/>
                        <a:lumOff val="80000"/>
                      </a:schemeClr>
                    </a:solidFill>
                  </a:tcPr>
                </a:tc>
                <a:tc hMerge="1">
                  <a:txBody>
                    <a:bodyPr/>
                    <a:lstStyle/>
                    <a:p>
                      <a:endParaRPr lang="en-ZA"/>
                    </a:p>
                  </a:txBody>
                  <a:tcPr/>
                </a:tc>
                <a:tc hMerge="1">
                  <a:txBody>
                    <a:bodyPr/>
                    <a:lstStyle/>
                    <a:p>
                      <a:pPr algn="ctr">
                        <a:spcAft>
                          <a:spcPts val="0"/>
                        </a:spcAft>
                      </a:pPr>
                      <a:endParaRPr lang="en-ZA"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10002"/>
                  </a:ext>
                </a:extLst>
              </a:tr>
              <a:tr h="494028">
                <a:tc rowSpan="5">
                  <a:txBody>
                    <a:bodyPr/>
                    <a:lstStyle/>
                    <a:p>
                      <a:pPr marL="0" marR="0" indent="0" algn="just" defTabSz="457200" rtl="0" eaLnBrk="1" fontAlgn="auto" latinLnBrk="0" hangingPunct="1">
                        <a:lnSpc>
                          <a:spcPct val="105000"/>
                        </a:lnSpc>
                        <a:spcBef>
                          <a:spcPts val="0"/>
                        </a:spcBef>
                        <a:spcAft>
                          <a:spcPts val="0"/>
                        </a:spcAft>
                        <a:buClrTx/>
                        <a:buSzTx/>
                        <a:buFont typeface="Arial" panose="020B0604020202020204" pitchFamily="34" charset="0"/>
                        <a:buNone/>
                        <a:tabLst/>
                        <a:defRPr/>
                      </a:pPr>
                      <a:r>
                        <a:rPr lang="en-ZA" sz="1400" b="0" kern="1200" dirty="0">
                          <a:solidFill>
                            <a:schemeClr val="tx1"/>
                          </a:solidFill>
                          <a:effectLst/>
                          <a:latin typeface="Arial" panose="020B0604020202020204" pitchFamily="34" charset="0"/>
                          <a:ea typeface="+mn-ea"/>
                          <a:cs typeface="Arial" panose="020B0604020202020204" pitchFamily="34" charset="0"/>
                        </a:rPr>
                        <a:t>Number of births registered within 30 calendar days</a:t>
                      </a:r>
                    </a:p>
                    <a:p>
                      <a:pPr marL="457200" algn="l">
                        <a:lnSpc>
                          <a:spcPct val="105000"/>
                        </a:lnSpc>
                        <a:spcAft>
                          <a:spcPts val="0"/>
                        </a:spcAft>
                      </a:pPr>
                      <a:r>
                        <a:rPr lang="en-ZA"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marL="457200" algn="l">
                        <a:lnSpc>
                          <a:spcPct val="105000"/>
                        </a:lnSpc>
                        <a:spcAft>
                          <a:spcPts val="0"/>
                        </a:spcAft>
                      </a:pPr>
                      <a:r>
                        <a:rPr lang="en-ZA"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marL="457200" algn="l">
                        <a:lnSpc>
                          <a:spcPct val="105000"/>
                        </a:lnSpc>
                        <a:spcAft>
                          <a:spcPts val="0"/>
                        </a:spcAft>
                      </a:pPr>
                      <a:r>
                        <a:rPr lang="en-ZA"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marL="457200" algn="l">
                        <a:lnSpc>
                          <a:spcPct val="105000"/>
                        </a:lnSpc>
                        <a:spcAft>
                          <a:spcPts val="0"/>
                        </a:spcAft>
                      </a:pPr>
                      <a:r>
                        <a:rPr lang="en-ZA"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solidFill>
                      <a:schemeClr val="accent3">
                        <a:lumMod val="20000"/>
                        <a:lumOff val="80000"/>
                      </a:schemeClr>
                    </a:solidFill>
                  </a:tcPr>
                </a:tc>
                <a:tc gridSpan="2">
                  <a:txBody>
                    <a:bodyPr/>
                    <a:lstStyle/>
                    <a:p>
                      <a:pPr marL="0" algn="ctr" defTabSz="457200" rtl="0" eaLnBrk="0" fontAlgn="base" latinLnBrk="0" hangingPunct="0">
                        <a:lnSpc>
                          <a:spcPct val="105000"/>
                        </a:lnSpc>
                        <a:spcBef>
                          <a:spcPts val="600"/>
                        </a:spcBef>
                        <a:spcAft>
                          <a:spcPts val="600"/>
                        </a:spcAft>
                      </a:pPr>
                      <a:r>
                        <a:rPr kumimoji="0" lang="en-ZA" sz="1400" b="0" i="0" u="none" strike="noStrike" kern="1200" cap="none" spc="0" normalizeH="0" baseline="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100% fully functional front offices: 700 000</a:t>
                      </a:r>
                    </a:p>
                    <a:p>
                      <a:pPr marL="0" algn="ctr" defTabSz="457200" rtl="0" eaLnBrk="0" fontAlgn="base" latinLnBrk="0" hangingPunct="0">
                        <a:lnSpc>
                          <a:spcPct val="105000"/>
                        </a:lnSpc>
                        <a:spcBef>
                          <a:spcPts val="600"/>
                        </a:spcBef>
                        <a:spcAft>
                          <a:spcPts val="600"/>
                        </a:spcAft>
                      </a:pPr>
                      <a:endParaRPr kumimoji="0" lang="en-ZA" sz="1400" b="0" i="0" u="none" strike="noStrike" kern="1200" cap="none" spc="0" normalizeH="0" baseline="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20000"/>
                        <a:lumOff val="80000"/>
                      </a:schemeClr>
                    </a:solidFill>
                  </a:tcPr>
                </a:tc>
                <a:tc hMerge="1">
                  <a:txBody>
                    <a:bodyPr/>
                    <a:lstStyle/>
                    <a:p>
                      <a:pPr marL="457200" algn="ctr">
                        <a:lnSpc>
                          <a:spcPct val="105000"/>
                        </a:lnSpc>
                        <a:spcAft>
                          <a:spcPts val="0"/>
                        </a:spcAft>
                      </a:pPr>
                      <a:endParaRPr lang="en-ZA"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20000"/>
                        <a:lumOff val="80000"/>
                      </a:schemeClr>
                    </a:solidFill>
                  </a:tcPr>
                </a:tc>
                <a:tc gridSpan="2">
                  <a:txBody>
                    <a:bodyPr/>
                    <a:lstStyle/>
                    <a:p>
                      <a:pPr marL="0" algn="ctr" defTabSz="457200" rtl="0" eaLnBrk="0" fontAlgn="base" latinLnBrk="0" hangingPunct="0">
                        <a:lnSpc>
                          <a:spcPct val="105000"/>
                        </a:lnSpc>
                        <a:spcBef>
                          <a:spcPts val="600"/>
                        </a:spcBef>
                        <a:spcAft>
                          <a:spcPts val="600"/>
                        </a:spcAft>
                      </a:pPr>
                      <a:r>
                        <a:rPr kumimoji="0" lang="en-ZA" sz="1400" b="0" i="0" u="none" strike="noStrike" kern="1200" cap="none" spc="0" normalizeH="0" baseline="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177 980</a:t>
                      </a:r>
                    </a:p>
                  </a:txBody>
                  <a:tcPr marL="68580" marR="68580" marT="0" marB="0">
                    <a:solidFill>
                      <a:schemeClr val="accent3">
                        <a:lumMod val="20000"/>
                        <a:lumOff val="80000"/>
                      </a:schemeClr>
                    </a:solidFill>
                  </a:tcPr>
                </a:tc>
                <a:tc hMerge="1">
                  <a:txBody>
                    <a:bodyPr/>
                    <a:lstStyle/>
                    <a:p>
                      <a:pPr marL="457200" algn="ctr">
                        <a:lnSpc>
                          <a:spcPct val="105000"/>
                        </a:lnSpc>
                        <a:spcAft>
                          <a:spcPts val="0"/>
                        </a:spcAft>
                      </a:pPr>
                      <a:endParaRPr lang="en-ZA"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20000"/>
                        <a:lumOff val="80000"/>
                      </a:schemeClr>
                    </a:solidFill>
                  </a:tcPr>
                </a:tc>
                <a:tc gridSpan="2">
                  <a:txBody>
                    <a:bodyPr/>
                    <a:lstStyle/>
                    <a:p>
                      <a:pPr marL="0" algn="ctr" defTabSz="457200" rtl="0" eaLnBrk="0" fontAlgn="base" latinLnBrk="0" hangingPunct="0">
                        <a:lnSpc>
                          <a:spcPct val="105000"/>
                        </a:lnSpc>
                        <a:spcBef>
                          <a:spcPts val="600"/>
                        </a:spcBef>
                        <a:spcAft>
                          <a:spcPts val="600"/>
                        </a:spcAft>
                      </a:pPr>
                      <a:r>
                        <a:rPr kumimoji="0" lang="en-ZA" sz="1400" b="0" i="0" u="none" strike="noStrike" kern="1200" cap="none" spc="0" normalizeH="0" baseline="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178 596</a:t>
                      </a:r>
                    </a:p>
                  </a:txBody>
                  <a:tcPr marL="68580" marR="68580" marT="0" marB="0">
                    <a:solidFill>
                      <a:schemeClr val="accent3">
                        <a:lumMod val="20000"/>
                        <a:lumOff val="80000"/>
                      </a:schemeClr>
                    </a:solidFill>
                  </a:tcPr>
                </a:tc>
                <a:tc hMerge="1">
                  <a:txBody>
                    <a:bodyPr/>
                    <a:lstStyle/>
                    <a:p>
                      <a:pPr marL="457200" algn="ctr">
                        <a:lnSpc>
                          <a:spcPct val="105000"/>
                        </a:lnSpc>
                        <a:spcAft>
                          <a:spcPts val="0"/>
                        </a:spcAft>
                      </a:pPr>
                      <a:endParaRPr lang="en-ZA"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20000"/>
                        <a:lumOff val="80000"/>
                      </a:schemeClr>
                    </a:solidFill>
                  </a:tcPr>
                </a:tc>
                <a:tc>
                  <a:txBody>
                    <a:bodyPr/>
                    <a:lstStyle/>
                    <a:p>
                      <a:pPr marL="0" algn="ctr" defTabSz="457200" rtl="0" eaLnBrk="0" fontAlgn="base" latinLnBrk="0" hangingPunct="0">
                        <a:lnSpc>
                          <a:spcPct val="105000"/>
                        </a:lnSpc>
                        <a:spcBef>
                          <a:spcPts val="600"/>
                        </a:spcBef>
                        <a:spcAft>
                          <a:spcPts val="600"/>
                        </a:spcAft>
                      </a:pPr>
                      <a:r>
                        <a:rPr kumimoji="0" lang="en-ZA" sz="1400" b="0" i="0" u="none" strike="noStrike" kern="1200" cap="none" spc="0" normalizeH="0" baseline="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168 424</a:t>
                      </a:r>
                    </a:p>
                  </a:txBody>
                  <a:tcPr marL="68580" marR="68580" marT="0" marB="0">
                    <a:solidFill>
                      <a:schemeClr val="accent3">
                        <a:lumMod val="20000"/>
                        <a:lumOff val="80000"/>
                      </a:schemeClr>
                    </a:solidFill>
                  </a:tcPr>
                </a:tc>
                <a:tc>
                  <a:txBody>
                    <a:bodyPr/>
                    <a:lstStyle/>
                    <a:p>
                      <a:pPr marL="0" algn="ctr" defTabSz="457200" rtl="0" eaLnBrk="0" fontAlgn="base" latinLnBrk="0" hangingPunct="0">
                        <a:lnSpc>
                          <a:spcPct val="105000"/>
                        </a:lnSpc>
                        <a:spcBef>
                          <a:spcPts val="600"/>
                        </a:spcBef>
                        <a:spcAft>
                          <a:spcPts val="600"/>
                        </a:spcAft>
                      </a:pPr>
                      <a:r>
                        <a:rPr kumimoji="0" lang="en-ZA" sz="1400" b="0" i="0" u="none" strike="noStrike" kern="1200" cap="none" spc="0" normalizeH="0" baseline="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175 000</a:t>
                      </a:r>
                    </a:p>
                  </a:txBody>
                  <a:tcPr marL="68580" marR="68580" marT="0" marB="0">
                    <a:solidFill>
                      <a:schemeClr val="accent3">
                        <a:lumMod val="20000"/>
                        <a:lumOff val="80000"/>
                      </a:schemeClr>
                    </a:solidFill>
                  </a:tcPr>
                </a:tc>
                <a:extLst>
                  <a:ext uri="{0D108BD9-81ED-4DB2-BD59-A6C34878D82A}">
                    <a16:rowId xmlns:a16="http://schemas.microsoft.com/office/drawing/2014/main" val="10003"/>
                  </a:ext>
                </a:extLst>
              </a:tr>
              <a:tr h="583986">
                <a:tc vMerge="1">
                  <a:txBody>
                    <a:bodyPr/>
                    <a:lstStyle/>
                    <a:p>
                      <a:pPr marL="457200" algn="l">
                        <a:lnSpc>
                          <a:spcPct val="105000"/>
                        </a:lnSpc>
                        <a:spcAft>
                          <a:spcPts val="0"/>
                        </a:spcAft>
                      </a:pPr>
                      <a:endParaRPr lang="en-ZA"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20000"/>
                        <a:lumOff val="80000"/>
                      </a:schemeClr>
                    </a:solidFill>
                  </a:tcPr>
                </a:tc>
                <a:tc gridSpan="2">
                  <a:txBody>
                    <a:bodyPr/>
                    <a:lstStyle/>
                    <a:p>
                      <a:pPr marL="0" algn="ctr" defTabSz="457200" rtl="0" eaLnBrk="0" fontAlgn="base" latinLnBrk="0" hangingPunct="0">
                        <a:lnSpc>
                          <a:spcPct val="105000"/>
                        </a:lnSpc>
                        <a:spcBef>
                          <a:spcPts val="600"/>
                        </a:spcBef>
                        <a:spcAft>
                          <a:spcPts val="600"/>
                        </a:spcAft>
                      </a:pPr>
                      <a:r>
                        <a:rPr kumimoji="0" lang="en-ZA" sz="1400" b="0" i="0" u="none" strike="noStrike" kern="1200" cap="none" spc="0" normalizeH="0" baseline="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75%  fully functional front offices – 525 000</a:t>
                      </a:r>
                    </a:p>
                    <a:p>
                      <a:pPr marL="0" algn="ctr" defTabSz="457200" rtl="0" eaLnBrk="0" fontAlgn="base" latinLnBrk="0" hangingPunct="0">
                        <a:lnSpc>
                          <a:spcPct val="105000"/>
                        </a:lnSpc>
                        <a:spcBef>
                          <a:spcPts val="600"/>
                        </a:spcBef>
                        <a:spcAft>
                          <a:spcPts val="600"/>
                        </a:spcAft>
                      </a:pPr>
                      <a:endParaRPr kumimoji="0" lang="en-ZA" sz="1400" b="0" i="0" u="none" strike="noStrike" kern="1200" cap="none" spc="0" normalizeH="0" baseline="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20000"/>
                        <a:lumOff val="80000"/>
                      </a:schemeClr>
                    </a:solidFill>
                  </a:tcPr>
                </a:tc>
                <a:tc hMerge="1">
                  <a:txBody>
                    <a:bodyPr/>
                    <a:lstStyle/>
                    <a:p>
                      <a:pPr marL="457200" algn="ctr">
                        <a:lnSpc>
                          <a:spcPct val="105000"/>
                        </a:lnSpc>
                        <a:spcAft>
                          <a:spcPts val="0"/>
                        </a:spcAft>
                      </a:pPr>
                      <a:endParaRPr lang="en-ZA"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20000"/>
                        <a:lumOff val="80000"/>
                      </a:schemeClr>
                    </a:solidFill>
                  </a:tcPr>
                </a:tc>
                <a:tc gridSpan="2">
                  <a:txBody>
                    <a:bodyPr/>
                    <a:lstStyle/>
                    <a:p>
                      <a:pPr marL="0" algn="ctr" defTabSz="457200" rtl="0" eaLnBrk="0" fontAlgn="base" latinLnBrk="0" hangingPunct="0">
                        <a:lnSpc>
                          <a:spcPct val="105000"/>
                        </a:lnSpc>
                        <a:spcBef>
                          <a:spcPts val="600"/>
                        </a:spcBef>
                        <a:spcAft>
                          <a:spcPts val="600"/>
                        </a:spcAft>
                      </a:pPr>
                      <a:r>
                        <a:rPr kumimoji="0" lang="en-ZA" sz="1400" b="0" i="0" u="none" strike="noStrike" kern="1200" cap="none" spc="0" normalizeH="0" baseline="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133 485</a:t>
                      </a:r>
                    </a:p>
                  </a:txBody>
                  <a:tcPr marL="68580" marR="68580" marT="0" marB="0">
                    <a:solidFill>
                      <a:schemeClr val="accent3">
                        <a:lumMod val="20000"/>
                        <a:lumOff val="80000"/>
                      </a:schemeClr>
                    </a:solidFill>
                  </a:tcPr>
                </a:tc>
                <a:tc hMerge="1">
                  <a:txBody>
                    <a:bodyPr/>
                    <a:lstStyle/>
                    <a:p>
                      <a:pPr marL="457200" algn="ctr">
                        <a:lnSpc>
                          <a:spcPct val="105000"/>
                        </a:lnSpc>
                        <a:spcAft>
                          <a:spcPts val="0"/>
                        </a:spcAft>
                      </a:pPr>
                      <a:endParaRPr lang="en-ZA"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20000"/>
                        <a:lumOff val="80000"/>
                      </a:schemeClr>
                    </a:solidFill>
                  </a:tcPr>
                </a:tc>
                <a:tc gridSpan="2">
                  <a:txBody>
                    <a:bodyPr/>
                    <a:lstStyle/>
                    <a:p>
                      <a:pPr marL="0" algn="ctr" defTabSz="457200" rtl="0" eaLnBrk="0" fontAlgn="base" latinLnBrk="0" hangingPunct="0">
                        <a:lnSpc>
                          <a:spcPct val="105000"/>
                        </a:lnSpc>
                        <a:spcBef>
                          <a:spcPts val="600"/>
                        </a:spcBef>
                        <a:spcAft>
                          <a:spcPts val="600"/>
                        </a:spcAft>
                      </a:pPr>
                      <a:r>
                        <a:rPr kumimoji="0" lang="en-ZA" sz="1400" b="0" i="0" u="none" strike="noStrike" kern="1200" cap="none" spc="0" normalizeH="0" baseline="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133 947</a:t>
                      </a:r>
                    </a:p>
                  </a:txBody>
                  <a:tcPr marL="68580" marR="68580" marT="0" marB="0">
                    <a:solidFill>
                      <a:schemeClr val="accent3">
                        <a:lumMod val="20000"/>
                        <a:lumOff val="80000"/>
                      </a:schemeClr>
                    </a:solidFill>
                  </a:tcPr>
                </a:tc>
                <a:tc hMerge="1">
                  <a:txBody>
                    <a:bodyPr/>
                    <a:lstStyle/>
                    <a:p>
                      <a:pPr marL="457200" algn="ctr">
                        <a:lnSpc>
                          <a:spcPct val="105000"/>
                        </a:lnSpc>
                        <a:spcAft>
                          <a:spcPts val="0"/>
                        </a:spcAft>
                      </a:pPr>
                      <a:endParaRPr lang="en-ZA" sz="1400" b="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20000"/>
                        <a:lumOff val="80000"/>
                      </a:schemeClr>
                    </a:solidFill>
                  </a:tcPr>
                </a:tc>
                <a:tc>
                  <a:txBody>
                    <a:bodyPr/>
                    <a:lstStyle/>
                    <a:p>
                      <a:pPr marL="0" algn="ctr" defTabSz="457200" rtl="0" eaLnBrk="0" fontAlgn="base" latinLnBrk="0" hangingPunct="0">
                        <a:lnSpc>
                          <a:spcPct val="105000"/>
                        </a:lnSpc>
                        <a:spcBef>
                          <a:spcPts val="600"/>
                        </a:spcBef>
                        <a:spcAft>
                          <a:spcPts val="600"/>
                        </a:spcAft>
                      </a:pPr>
                      <a:r>
                        <a:rPr kumimoji="0" lang="en-ZA" sz="1400" b="0" i="0" u="none" strike="noStrike" kern="1200" cap="none" spc="0" normalizeH="0" baseline="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126 318</a:t>
                      </a:r>
                    </a:p>
                  </a:txBody>
                  <a:tcPr marL="68580" marR="68580" marT="0" marB="0">
                    <a:solidFill>
                      <a:schemeClr val="accent3">
                        <a:lumMod val="20000"/>
                        <a:lumOff val="80000"/>
                      </a:schemeClr>
                    </a:solidFill>
                  </a:tcPr>
                </a:tc>
                <a:tc>
                  <a:txBody>
                    <a:bodyPr/>
                    <a:lstStyle/>
                    <a:p>
                      <a:pPr marL="0" algn="ctr" defTabSz="457200" rtl="0" eaLnBrk="0" fontAlgn="base" latinLnBrk="0" hangingPunct="0">
                        <a:lnSpc>
                          <a:spcPct val="105000"/>
                        </a:lnSpc>
                        <a:spcBef>
                          <a:spcPts val="600"/>
                        </a:spcBef>
                        <a:spcAft>
                          <a:spcPts val="600"/>
                        </a:spcAft>
                      </a:pPr>
                      <a:r>
                        <a:rPr kumimoji="0" lang="en-ZA" sz="1400" b="0" i="0" u="none" strike="noStrike" kern="1200" cap="none" spc="0" normalizeH="0" baseline="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131 250</a:t>
                      </a:r>
                    </a:p>
                  </a:txBody>
                  <a:tcPr marL="68580" marR="68580" marT="0" marB="0">
                    <a:solidFill>
                      <a:schemeClr val="accent3">
                        <a:lumMod val="20000"/>
                        <a:lumOff val="80000"/>
                      </a:schemeClr>
                    </a:solidFill>
                  </a:tcPr>
                </a:tc>
                <a:extLst>
                  <a:ext uri="{0D108BD9-81ED-4DB2-BD59-A6C34878D82A}">
                    <a16:rowId xmlns:a16="http://schemas.microsoft.com/office/drawing/2014/main" val="10004"/>
                  </a:ext>
                </a:extLst>
              </a:tr>
              <a:tr h="615318">
                <a:tc vMerge="1">
                  <a:txBody>
                    <a:bodyPr/>
                    <a:lstStyle/>
                    <a:p>
                      <a:pPr marL="457200" algn="l">
                        <a:lnSpc>
                          <a:spcPct val="105000"/>
                        </a:lnSpc>
                        <a:spcAft>
                          <a:spcPts val="0"/>
                        </a:spcAft>
                      </a:pPr>
                      <a:endParaRPr lang="en-ZA"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20000"/>
                        <a:lumOff val="80000"/>
                      </a:schemeClr>
                    </a:solidFill>
                  </a:tcPr>
                </a:tc>
                <a:tc gridSpan="2">
                  <a:txBody>
                    <a:bodyPr/>
                    <a:lstStyle/>
                    <a:p>
                      <a:pPr marL="0" algn="ctr" defTabSz="457200" rtl="0" eaLnBrk="0" fontAlgn="base" latinLnBrk="0" hangingPunct="0">
                        <a:lnSpc>
                          <a:spcPct val="105000"/>
                        </a:lnSpc>
                        <a:spcBef>
                          <a:spcPts val="600"/>
                        </a:spcBef>
                        <a:spcAft>
                          <a:spcPts val="600"/>
                        </a:spcAft>
                      </a:pPr>
                      <a:r>
                        <a:rPr kumimoji="0" lang="en-ZA" sz="1400" b="0" i="0" u="none" strike="noStrike" kern="1200" cap="none" spc="0" normalizeH="0" baseline="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50% functional front offices – 350 000</a:t>
                      </a:r>
                    </a:p>
                    <a:p>
                      <a:pPr marL="0" algn="ctr" defTabSz="457200" rtl="0" eaLnBrk="0" fontAlgn="base" latinLnBrk="0" hangingPunct="0">
                        <a:lnSpc>
                          <a:spcPct val="105000"/>
                        </a:lnSpc>
                        <a:spcBef>
                          <a:spcPts val="600"/>
                        </a:spcBef>
                        <a:spcAft>
                          <a:spcPts val="600"/>
                        </a:spcAft>
                      </a:pPr>
                      <a:endParaRPr kumimoji="0" lang="en-ZA" sz="1400" b="0" i="0" u="none" strike="noStrike" kern="1200" cap="none" spc="0" normalizeH="0" baseline="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20000"/>
                        <a:lumOff val="80000"/>
                      </a:schemeClr>
                    </a:solidFill>
                  </a:tcPr>
                </a:tc>
                <a:tc hMerge="1">
                  <a:txBody>
                    <a:bodyPr/>
                    <a:lstStyle/>
                    <a:p>
                      <a:pPr marL="457200" algn="ctr">
                        <a:lnSpc>
                          <a:spcPct val="105000"/>
                        </a:lnSpc>
                        <a:spcAft>
                          <a:spcPts val="0"/>
                        </a:spcAft>
                      </a:pPr>
                      <a:endParaRPr lang="en-ZA" sz="1400" b="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20000"/>
                        <a:lumOff val="80000"/>
                      </a:schemeClr>
                    </a:solidFill>
                  </a:tcPr>
                </a:tc>
                <a:tc gridSpan="2">
                  <a:txBody>
                    <a:bodyPr/>
                    <a:lstStyle/>
                    <a:p>
                      <a:pPr marL="0" algn="ctr" defTabSz="457200" rtl="0" eaLnBrk="0" fontAlgn="base" latinLnBrk="0" hangingPunct="0">
                        <a:lnSpc>
                          <a:spcPct val="105000"/>
                        </a:lnSpc>
                        <a:spcBef>
                          <a:spcPts val="600"/>
                        </a:spcBef>
                        <a:spcAft>
                          <a:spcPts val="600"/>
                        </a:spcAft>
                      </a:pPr>
                      <a:r>
                        <a:rPr kumimoji="0" lang="en-ZA" sz="1400" b="0" i="0" u="none" strike="noStrike" kern="1200" cap="none" spc="0" normalizeH="0" baseline="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88 990</a:t>
                      </a:r>
                    </a:p>
                  </a:txBody>
                  <a:tcPr marL="68580" marR="68580" marT="0" marB="0">
                    <a:solidFill>
                      <a:schemeClr val="accent3">
                        <a:lumMod val="20000"/>
                        <a:lumOff val="80000"/>
                      </a:schemeClr>
                    </a:solidFill>
                  </a:tcPr>
                </a:tc>
                <a:tc hMerge="1">
                  <a:txBody>
                    <a:bodyPr/>
                    <a:lstStyle/>
                    <a:p>
                      <a:pPr marL="457200" algn="ctr">
                        <a:lnSpc>
                          <a:spcPct val="105000"/>
                        </a:lnSpc>
                        <a:spcAft>
                          <a:spcPts val="0"/>
                        </a:spcAft>
                      </a:pPr>
                      <a:endParaRPr lang="en-ZA"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20000"/>
                        <a:lumOff val="80000"/>
                      </a:schemeClr>
                    </a:solidFill>
                  </a:tcPr>
                </a:tc>
                <a:tc gridSpan="2">
                  <a:txBody>
                    <a:bodyPr/>
                    <a:lstStyle/>
                    <a:p>
                      <a:pPr marL="0" algn="ctr" defTabSz="457200" rtl="0" eaLnBrk="0" fontAlgn="base" latinLnBrk="0" hangingPunct="0">
                        <a:lnSpc>
                          <a:spcPct val="105000"/>
                        </a:lnSpc>
                        <a:spcBef>
                          <a:spcPts val="600"/>
                        </a:spcBef>
                        <a:spcAft>
                          <a:spcPts val="600"/>
                        </a:spcAft>
                      </a:pPr>
                      <a:r>
                        <a:rPr kumimoji="0" lang="en-ZA" sz="1400" b="0" i="0" u="none" strike="noStrike" kern="1200" cap="none" spc="0" normalizeH="0" baseline="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89 298</a:t>
                      </a:r>
                    </a:p>
                  </a:txBody>
                  <a:tcPr marL="68580" marR="68580" marT="0" marB="0">
                    <a:solidFill>
                      <a:schemeClr val="accent3">
                        <a:lumMod val="20000"/>
                        <a:lumOff val="80000"/>
                      </a:schemeClr>
                    </a:solidFill>
                  </a:tcPr>
                </a:tc>
                <a:tc hMerge="1">
                  <a:txBody>
                    <a:bodyPr/>
                    <a:lstStyle/>
                    <a:p>
                      <a:pPr marL="457200" algn="ctr">
                        <a:lnSpc>
                          <a:spcPct val="105000"/>
                        </a:lnSpc>
                        <a:spcAft>
                          <a:spcPts val="0"/>
                        </a:spcAft>
                      </a:pPr>
                      <a:endParaRPr lang="en-ZA"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20000"/>
                        <a:lumOff val="80000"/>
                      </a:schemeClr>
                    </a:solidFill>
                  </a:tcPr>
                </a:tc>
                <a:tc>
                  <a:txBody>
                    <a:bodyPr/>
                    <a:lstStyle/>
                    <a:p>
                      <a:pPr marL="0" algn="ctr" defTabSz="457200" rtl="0" eaLnBrk="0" fontAlgn="base" latinLnBrk="0" hangingPunct="0">
                        <a:lnSpc>
                          <a:spcPct val="105000"/>
                        </a:lnSpc>
                        <a:spcBef>
                          <a:spcPts val="600"/>
                        </a:spcBef>
                        <a:spcAft>
                          <a:spcPts val="600"/>
                        </a:spcAft>
                      </a:pPr>
                      <a:r>
                        <a:rPr kumimoji="0" lang="en-ZA" sz="1400" b="0" i="0" u="none" strike="noStrike" kern="1200" cap="none" spc="0" normalizeH="0" baseline="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84 212</a:t>
                      </a:r>
                    </a:p>
                  </a:txBody>
                  <a:tcPr marL="68580" marR="68580" marT="0" marB="0">
                    <a:solidFill>
                      <a:schemeClr val="accent3">
                        <a:lumMod val="20000"/>
                        <a:lumOff val="80000"/>
                      </a:schemeClr>
                    </a:solidFill>
                  </a:tcPr>
                </a:tc>
                <a:tc>
                  <a:txBody>
                    <a:bodyPr/>
                    <a:lstStyle/>
                    <a:p>
                      <a:pPr marL="0" algn="ctr" defTabSz="457200" rtl="0" eaLnBrk="0" fontAlgn="base" latinLnBrk="0" hangingPunct="0">
                        <a:lnSpc>
                          <a:spcPct val="105000"/>
                        </a:lnSpc>
                        <a:spcBef>
                          <a:spcPts val="600"/>
                        </a:spcBef>
                        <a:spcAft>
                          <a:spcPts val="600"/>
                        </a:spcAft>
                      </a:pPr>
                      <a:r>
                        <a:rPr kumimoji="0" lang="en-ZA" sz="1400" b="0" i="0" u="none" strike="noStrike" kern="1200" cap="none" spc="0" normalizeH="0" baseline="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87 500</a:t>
                      </a:r>
                    </a:p>
                  </a:txBody>
                  <a:tcPr marL="68580" marR="68580" marT="0" marB="0">
                    <a:solidFill>
                      <a:schemeClr val="accent3">
                        <a:lumMod val="20000"/>
                        <a:lumOff val="80000"/>
                      </a:schemeClr>
                    </a:solidFill>
                  </a:tcPr>
                </a:tc>
                <a:extLst>
                  <a:ext uri="{0D108BD9-81ED-4DB2-BD59-A6C34878D82A}">
                    <a16:rowId xmlns:a16="http://schemas.microsoft.com/office/drawing/2014/main" val="10005"/>
                  </a:ext>
                </a:extLst>
              </a:tr>
              <a:tr h="638413">
                <a:tc vMerge="1">
                  <a:txBody>
                    <a:bodyPr/>
                    <a:lstStyle/>
                    <a:p>
                      <a:pPr marL="457200" algn="l">
                        <a:lnSpc>
                          <a:spcPct val="105000"/>
                        </a:lnSpc>
                        <a:spcAft>
                          <a:spcPts val="0"/>
                        </a:spcAft>
                      </a:pPr>
                      <a:endParaRPr lang="en-ZA"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20000"/>
                        <a:lumOff val="80000"/>
                      </a:schemeClr>
                    </a:solidFill>
                  </a:tcPr>
                </a:tc>
                <a:tc gridSpan="2">
                  <a:txBody>
                    <a:bodyPr/>
                    <a:lstStyle/>
                    <a:p>
                      <a:pPr marL="0" algn="ctr" defTabSz="457200" rtl="0" eaLnBrk="0" fontAlgn="base" latinLnBrk="0" hangingPunct="0">
                        <a:lnSpc>
                          <a:spcPct val="105000"/>
                        </a:lnSpc>
                        <a:spcBef>
                          <a:spcPts val="600"/>
                        </a:spcBef>
                        <a:spcAft>
                          <a:spcPts val="600"/>
                        </a:spcAft>
                      </a:pPr>
                      <a:r>
                        <a:rPr kumimoji="0" lang="en-ZA" sz="1400" b="0" i="0" u="none" strike="noStrike" kern="1200" cap="none" spc="0" normalizeH="0" baseline="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33.3% functional front offices – 233 100</a:t>
                      </a:r>
                    </a:p>
                    <a:p>
                      <a:pPr marL="0" algn="ctr" defTabSz="457200" rtl="0" eaLnBrk="0" fontAlgn="base" latinLnBrk="0" hangingPunct="0">
                        <a:lnSpc>
                          <a:spcPct val="105000"/>
                        </a:lnSpc>
                        <a:spcBef>
                          <a:spcPts val="600"/>
                        </a:spcBef>
                        <a:spcAft>
                          <a:spcPts val="600"/>
                        </a:spcAft>
                      </a:pPr>
                      <a:endParaRPr kumimoji="0" lang="en-ZA" sz="1400" b="0" i="0" u="none" strike="noStrike" kern="1200" cap="none" spc="0" normalizeH="0" baseline="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20000"/>
                        <a:lumOff val="80000"/>
                      </a:schemeClr>
                    </a:solidFill>
                  </a:tcPr>
                </a:tc>
                <a:tc hMerge="1">
                  <a:txBody>
                    <a:bodyPr/>
                    <a:lstStyle/>
                    <a:p>
                      <a:pPr marL="457200" algn="ctr">
                        <a:lnSpc>
                          <a:spcPct val="105000"/>
                        </a:lnSpc>
                        <a:spcAft>
                          <a:spcPts val="0"/>
                        </a:spcAft>
                      </a:pPr>
                      <a:endParaRPr lang="en-ZA" sz="1400" b="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20000"/>
                        <a:lumOff val="80000"/>
                      </a:schemeClr>
                    </a:solidFill>
                  </a:tcPr>
                </a:tc>
                <a:tc gridSpan="2">
                  <a:txBody>
                    <a:bodyPr/>
                    <a:lstStyle/>
                    <a:p>
                      <a:pPr marL="0" algn="ctr" defTabSz="457200" rtl="0" eaLnBrk="0" fontAlgn="base" latinLnBrk="0" hangingPunct="0">
                        <a:lnSpc>
                          <a:spcPct val="105000"/>
                        </a:lnSpc>
                        <a:spcBef>
                          <a:spcPts val="600"/>
                        </a:spcBef>
                        <a:spcAft>
                          <a:spcPts val="600"/>
                        </a:spcAft>
                      </a:pPr>
                      <a:r>
                        <a:rPr kumimoji="0" lang="en-ZA" sz="1400" b="0" i="0" u="none" strike="noStrike" kern="1200" cap="none" spc="0" normalizeH="0" baseline="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59 267</a:t>
                      </a:r>
                    </a:p>
                  </a:txBody>
                  <a:tcPr marL="68580" marR="68580" marT="0" marB="0">
                    <a:solidFill>
                      <a:schemeClr val="accent3">
                        <a:lumMod val="20000"/>
                        <a:lumOff val="80000"/>
                      </a:schemeClr>
                    </a:solidFill>
                  </a:tcPr>
                </a:tc>
                <a:tc hMerge="1">
                  <a:txBody>
                    <a:bodyPr/>
                    <a:lstStyle/>
                    <a:p>
                      <a:pPr marL="457200" algn="ctr">
                        <a:lnSpc>
                          <a:spcPct val="105000"/>
                        </a:lnSpc>
                        <a:spcAft>
                          <a:spcPts val="0"/>
                        </a:spcAft>
                      </a:pPr>
                      <a:endParaRPr lang="en-ZA" sz="1400" b="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20000"/>
                        <a:lumOff val="80000"/>
                      </a:schemeClr>
                    </a:solidFill>
                  </a:tcPr>
                </a:tc>
                <a:tc gridSpan="2">
                  <a:txBody>
                    <a:bodyPr/>
                    <a:lstStyle/>
                    <a:p>
                      <a:pPr marL="0" algn="ctr" defTabSz="457200" rtl="0" eaLnBrk="0" fontAlgn="base" latinLnBrk="0" hangingPunct="0">
                        <a:lnSpc>
                          <a:spcPct val="105000"/>
                        </a:lnSpc>
                        <a:spcBef>
                          <a:spcPts val="600"/>
                        </a:spcBef>
                        <a:spcAft>
                          <a:spcPts val="600"/>
                        </a:spcAft>
                      </a:pPr>
                      <a:r>
                        <a:rPr kumimoji="0" lang="en-ZA" sz="1400" b="0" i="0" u="none" strike="noStrike" kern="1200" cap="none" spc="0" normalizeH="0" baseline="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59 473</a:t>
                      </a:r>
                    </a:p>
                  </a:txBody>
                  <a:tcPr marL="68580" marR="68580" marT="0" marB="0">
                    <a:solidFill>
                      <a:schemeClr val="accent3">
                        <a:lumMod val="20000"/>
                        <a:lumOff val="80000"/>
                      </a:schemeClr>
                    </a:solidFill>
                  </a:tcPr>
                </a:tc>
                <a:tc hMerge="1">
                  <a:txBody>
                    <a:bodyPr/>
                    <a:lstStyle/>
                    <a:p>
                      <a:pPr marL="457200" algn="ctr">
                        <a:lnSpc>
                          <a:spcPct val="105000"/>
                        </a:lnSpc>
                        <a:spcAft>
                          <a:spcPts val="0"/>
                        </a:spcAft>
                      </a:pPr>
                      <a:endParaRPr lang="en-ZA"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20000"/>
                        <a:lumOff val="80000"/>
                      </a:schemeClr>
                    </a:solidFill>
                  </a:tcPr>
                </a:tc>
                <a:tc>
                  <a:txBody>
                    <a:bodyPr/>
                    <a:lstStyle/>
                    <a:p>
                      <a:pPr marL="0" algn="ctr" defTabSz="457200" rtl="0" eaLnBrk="0" fontAlgn="base" latinLnBrk="0" hangingPunct="0">
                        <a:lnSpc>
                          <a:spcPct val="105000"/>
                        </a:lnSpc>
                        <a:spcBef>
                          <a:spcPts val="600"/>
                        </a:spcBef>
                        <a:spcAft>
                          <a:spcPts val="600"/>
                        </a:spcAft>
                      </a:pPr>
                      <a:r>
                        <a:rPr kumimoji="0" lang="en-ZA" sz="1400" b="0" i="0" u="none" strike="noStrike" kern="1200" cap="none" spc="0" normalizeH="0" baseline="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56 085</a:t>
                      </a:r>
                    </a:p>
                  </a:txBody>
                  <a:tcPr marL="68580" marR="68580" marT="0" marB="0">
                    <a:solidFill>
                      <a:schemeClr val="accent3">
                        <a:lumMod val="20000"/>
                        <a:lumOff val="80000"/>
                      </a:schemeClr>
                    </a:solidFill>
                  </a:tcPr>
                </a:tc>
                <a:tc>
                  <a:txBody>
                    <a:bodyPr/>
                    <a:lstStyle/>
                    <a:p>
                      <a:pPr marL="0" algn="ctr" defTabSz="457200" rtl="0" eaLnBrk="0" fontAlgn="base" latinLnBrk="0" hangingPunct="0">
                        <a:lnSpc>
                          <a:spcPct val="105000"/>
                        </a:lnSpc>
                        <a:spcBef>
                          <a:spcPts val="600"/>
                        </a:spcBef>
                        <a:spcAft>
                          <a:spcPts val="600"/>
                        </a:spcAft>
                      </a:pPr>
                      <a:r>
                        <a:rPr kumimoji="0" lang="en-ZA" sz="1400" b="0" i="0" u="none" strike="noStrike" kern="1200" cap="none" spc="0" normalizeH="0" baseline="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58 275</a:t>
                      </a:r>
                    </a:p>
                  </a:txBody>
                  <a:tcPr marL="68580" marR="68580" marT="0" marB="0">
                    <a:solidFill>
                      <a:schemeClr val="accent3">
                        <a:lumMod val="20000"/>
                        <a:lumOff val="80000"/>
                      </a:schemeClr>
                    </a:solidFill>
                  </a:tcPr>
                </a:tc>
                <a:extLst>
                  <a:ext uri="{0D108BD9-81ED-4DB2-BD59-A6C34878D82A}">
                    <a16:rowId xmlns:a16="http://schemas.microsoft.com/office/drawing/2014/main" val="10006"/>
                  </a:ext>
                </a:extLst>
              </a:tr>
              <a:tr h="494028">
                <a:tc vMerge="1">
                  <a:txBody>
                    <a:bodyPr/>
                    <a:lstStyle/>
                    <a:p>
                      <a:pPr marL="457200" algn="l">
                        <a:lnSpc>
                          <a:spcPct val="105000"/>
                        </a:lnSpc>
                        <a:spcAft>
                          <a:spcPts val="0"/>
                        </a:spcAft>
                      </a:pPr>
                      <a:endParaRPr lang="en-ZA"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20000"/>
                        <a:lumOff val="80000"/>
                      </a:schemeClr>
                    </a:solidFill>
                  </a:tcPr>
                </a:tc>
                <a:tc gridSpan="2">
                  <a:txBody>
                    <a:bodyPr/>
                    <a:lstStyle/>
                    <a:p>
                      <a:pPr marL="0" algn="ctr" defTabSz="457200" rtl="0" eaLnBrk="0" fontAlgn="base" latinLnBrk="0" hangingPunct="0">
                        <a:lnSpc>
                          <a:spcPct val="105000"/>
                        </a:lnSpc>
                        <a:spcBef>
                          <a:spcPts val="600"/>
                        </a:spcBef>
                        <a:spcAft>
                          <a:spcPts val="600"/>
                        </a:spcAft>
                      </a:pPr>
                      <a:r>
                        <a:rPr kumimoji="0" lang="en-ZA" sz="1400" b="0" i="0" u="none" strike="noStrike" kern="1200" cap="none" spc="0" normalizeH="0" baseline="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Level 5 - No service to be rendered</a:t>
                      </a:r>
                    </a:p>
                  </a:txBody>
                  <a:tcPr marL="68580" marR="68580" marT="0" marB="0">
                    <a:solidFill>
                      <a:schemeClr val="accent3">
                        <a:lumMod val="20000"/>
                        <a:lumOff val="80000"/>
                      </a:schemeClr>
                    </a:solidFill>
                  </a:tcPr>
                </a:tc>
                <a:tc hMerge="1">
                  <a:txBody>
                    <a:bodyPr/>
                    <a:lstStyle/>
                    <a:p>
                      <a:pPr marL="457200" algn="ctr">
                        <a:lnSpc>
                          <a:spcPct val="105000"/>
                        </a:lnSpc>
                        <a:spcAft>
                          <a:spcPts val="0"/>
                        </a:spcAft>
                      </a:pPr>
                      <a:endParaRPr lang="en-ZA" sz="1400" b="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20000"/>
                        <a:lumOff val="80000"/>
                      </a:schemeClr>
                    </a:solidFill>
                  </a:tcPr>
                </a:tc>
                <a:tc gridSpan="2">
                  <a:txBody>
                    <a:bodyPr/>
                    <a:lstStyle/>
                    <a:p>
                      <a:pPr marL="457200" algn="ctr">
                        <a:lnSpc>
                          <a:spcPct val="105000"/>
                        </a:lnSpc>
                        <a:spcAft>
                          <a:spcPts val="0"/>
                        </a:spcAft>
                      </a:pPr>
                      <a:r>
                        <a:rPr lang="en-ZA"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N/A</a:t>
                      </a:r>
                    </a:p>
                  </a:txBody>
                  <a:tcPr marL="68580" marR="68580" marT="0" marB="0">
                    <a:solidFill>
                      <a:schemeClr val="accent3">
                        <a:lumMod val="20000"/>
                        <a:lumOff val="80000"/>
                      </a:schemeClr>
                    </a:solidFill>
                  </a:tcPr>
                </a:tc>
                <a:tc hMerge="1">
                  <a:txBody>
                    <a:bodyPr/>
                    <a:lstStyle/>
                    <a:p>
                      <a:pPr marL="457200" algn="ctr">
                        <a:lnSpc>
                          <a:spcPct val="105000"/>
                        </a:lnSpc>
                        <a:spcAft>
                          <a:spcPts val="0"/>
                        </a:spcAft>
                      </a:pPr>
                      <a:endParaRPr lang="en-ZA" sz="1400" b="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20000"/>
                        <a:lumOff val="80000"/>
                      </a:schemeClr>
                    </a:solidFill>
                  </a:tcPr>
                </a:tc>
                <a:tc gridSpan="2">
                  <a:txBody>
                    <a:bodyPr/>
                    <a:lstStyle/>
                    <a:p>
                      <a:pPr marL="457200" algn="ctr">
                        <a:lnSpc>
                          <a:spcPct val="105000"/>
                        </a:lnSpc>
                        <a:spcAft>
                          <a:spcPts val="0"/>
                        </a:spcAft>
                      </a:pPr>
                      <a:r>
                        <a:rPr lang="en-ZA"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N/A</a:t>
                      </a:r>
                    </a:p>
                  </a:txBody>
                  <a:tcPr marL="68580" marR="68580" marT="0" marB="0">
                    <a:solidFill>
                      <a:schemeClr val="accent3">
                        <a:lumMod val="20000"/>
                        <a:lumOff val="80000"/>
                      </a:schemeClr>
                    </a:solidFill>
                  </a:tcPr>
                </a:tc>
                <a:tc hMerge="1">
                  <a:txBody>
                    <a:bodyPr/>
                    <a:lstStyle/>
                    <a:p>
                      <a:pPr marL="457200" algn="ctr">
                        <a:lnSpc>
                          <a:spcPct val="105000"/>
                        </a:lnSpc>
                        <a:spcAft>
                          <a:spcPts val="0"/>
                        </a:spcAft>
                      </a:pPr>
                      <a:endParaRPr lang="en-ZA" sz="1400" b="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20000"/>
                        <a:lumOff val="80000"/>
                      </a:schemeClr>
                    </a:solidFill>
                  </a:tcPr>
                </a:tc>
                <a:tc>
                  <a:txBody>
                    <a:bodyPr/>
                    <a:lstStyle/>
                    <a:p>
                      <a:pPr marL="457200" algn="ctr">
                        <a:lnSpc>
                          <a:spcPct val="105000"/>
                        </a:lnSpc>
                        <a:spcAft>
                          <a:spcPts val="0"/>
                        </a:spcAft>
                      </a:pPr>
                      <a:r>
                        <a:rPr lang="en-ZA"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N/A</a:t>
                      </a:r>
                    </a:p>
                  </a:txBody>
                  <a:tcPr marL="68580" marR="68580" marT="0" marB="0">
                    <a:solidFill>
                      <a:schemeClr val="accent3">
                        <a:lumMod val="20000"/>
                        <a:lumOff val="80000"/>
                      </a:schemeClr>
                    </a:solidFill>
                  </a:tcPr>
                </a:tc>
                <a:tc>
                  <a:txBody>
                    <a:bodyPr/>
                    <a:lstStyle/>
                    <a:p>
                      <a:pPr marL="457200" algn="ctr">
                        <a:lnSpc>
                          <a:spcPct val="105000"/>
                        </a:lnSpc>
                        <a:spcAft>
                          <a:spcPts val="1000"/>
                        </a:spcAft>
                      </a:pPr>
                      <a:r>
                        <a:rPr lang="en-ZA"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N/A </a:t>
                      </a:r>
                    </a:p>
                  </a:txBody>
                  <a:tcPr marL="68580" marR="68580" marT="0" marB="0">
                    <a:solidFill>
                      <a:schemeClr val="accent3">
                        <a:lumMod val="20000"/>
                        <a:lumOff val="80000"/>
                      </a:schemeClr>
                    </a:solidFill>
                  </a:tcPr>
                </a:tc>
                <a:extLst>
                  <a:ext uri="{0D108BD9-81ED-4DB2-BD59-A6C34878D82A}">
                    <a16:rowId xmlns:a16="http://schemas.microsoft.com/office/drawing/2014/main" val="10007"/>
                  </a:ext>
                </a:extLst>
              </a:tr>
            </a:tbl>
          </a:graphicData>
        </a:graphic>
      </p:graphicFrame>
      <p:sp>
        <p:nvSpPr>
          <p:cNvPr id="3" name="Slide Number Placeholder 2"/>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22</a:t>
            </a:fld>
            <a:endParaRPr lang="en-US" dirty="0"/>
          </a:p>
        </p:txBody>
      </p:sp>
    </p:spTree>
    <p:extLst>
      <p:ext uri="{BB962C8B-B14F-4D97-AF65-F5344CB8AC3E}">
        <p14:creationId xmlns:p14="http://schemas.microsoft.com/office/powerpoint/2010/main" val="9246498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009389599"/>
              </p:ext>
            </p:extLst>
          </p:nvPr>
        </p:nvGraphicFramePr>
        <p:xfrm>
          <a:off x="117416" y="617893"/>
          <a:ext cx="8935966" cy="3736848"/>
        </p:xfrm>
        <a:graphic>
          <a:graphicData uri="http://schemas.openxmlformats.org/drawingml/2006/table">
            <a:tbl>
              <a:tblPr firstRow="1" bandRow="1">
                <a:tableStyleId>{5C22544A-7EE6-4342-B048-85BDC9FD1C3A}</a:tableStyleId>
              </a:tblPr>
              <a:tblGrid>
                <a:gridCol w="3902649">
                  <a:extLst>
                    <a:ext uri="{9D8B030D-6E8A-4147-A177-3AD203B41FA5}">
                      <a16:colId xmlns:a16="http://schemas.microsoft.com/office/drawing/2014/main" val="20000"/>
                    </a:ext>
                  </a:extLst>
                </a:gridCol>
                <a:gridCol w="1614616">
                  <a:extLst>
                    <a:ext uri="{9D8B030D-6E8A-4147-A177-3AD203B41FA5}">
                      <a16:colId xmlns:a16="http://schemas.microsoft.com/office/drawing/2014/main" val="20001"/>
                    </a:ext>
                  </a:extLst>
                </a:gridCol>
                <a:gridCol w="1079157">
                  <a:extLst>
                    <a:ext uri="{9D8B030D-6E8A-4147-A177-3AD203B41FA5}">
                      <a16:colId xmlns:a16="http://schemas.microsoft.com/office/drawing/2014/main" val="20002"/>
                    </a:ext>
                  </a:extLst>
                </a:gridCol>
                <a:gridCol w="1103870">
                  <a:extLst>
                    <a:ext uri="{9D8B030D-6E8A-4147-A177-3AD203B41FA5}">
                      <a16:colId xmlns:a16="http://schemas.microsoft.com/office/drawing/2014/main" val="20003"/>
                    </a:ext>
                  </a:extLst>
                </a:gridCol>
                <a:gridCol w="1235674">
                  <a:extLst>
                    <a:ext uri="{9D8B030D-6E8A-4147-A177-3AD203B41FA5}">
                      <a16:colId xmlns:a16="http://schemas.microsoft.com/office/drawing/2014/main" val="20004"/>
                    </a:ext>
                  </a:extLst>
                </a:gridCol>
              </a:tblGrid>
              <a:tr h="329872">
                <a:tc>
                  <a:txBody>
                    <a:bodyPr/>
                    <a:lstStyle/>
                    <a:p>
                      <a:pPr marL="0" indent="0" algn="l">
                        <a:buFont typeface="+mj-lt"/>
                        <a:buNone/>
                      </a:pPr>
                      <a:r>
                        <a:rPr lang="en-ZA" sz="1600" dirty="0">
                          <a:solidFill>
                            <a:schemeClr val="tx1"/>
                          </a:solidFill>
                          <a:latin typeface="Arial" panose="020B0604020202020204" pitchFamily="34" charset="0"/>
                          <a:cs typeface="Arial" panose="020B0604020202020204" pitchFamily="34" charset="0"/>
                        </a:rPr>
                        <a:t>Outcome:</a:t>
                      </a:r>
                    </a:p>
                  </a:txBody>
                  <a:tcPr>
                    <a:solidFill>
                      <a:schemeClr val="accent3">
                        <a:lumMod val="60000"/>
                        <a:lumOff val="40000"/>
                      </a:schemeClr>
                    </a:solidFill>
                  </a:tcPr>
                </a:tc>
                <a:tc gridSpan="4">
                  <a:txBody>
                    <a:bodyPr/>
                    <a:lstStyle/>
                    <a:p>
                      <a:pPr marL="0" indent="0" algn="l">
                        <a:buFont typeface="+mj-lt"/>
                        <a:buNone/>
                      </a:pPr>
                      <a:r>
                        <a:rPr lang="en-US" sz="1600" b="0" dirty="0">
                          <a:solidFill>
                            <a:schemeClr val="tx1"/>
                          </a:solidFill>
                          <a:latin typeface="Arial" panose="020B0604020202020204" pitchFamily="34" charset="0"/>
                          <a:cs typeface="Arial" panose="020B0604020202020204" pitchFamily="34" charset="0"/>
                        </a:rPr>
                        <a:t>Secure and efficient management of citizenship and civil registration to fulfil constitutional and international obligations</a:t>
                      </a:r>
                    </a:p>
                  </a:txBody>
                  <a:tcPr>
                    <a:solidFill>
                      <a:schemeClr val="accent3">
                        <a:lumMod val="60000"/>
                        <a:lumOff val="4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extLst>
                  <a:ext uri="{0D108BD9-81ED-4DB2-BD59-A6C34878D82A}">
                    <a16:rowId xmlns:a16="http://schemas.microsoft.com/office/drawing/2014/main" val="10001"/>
                  </a:ext>
                </a:extLst>
              </a:tr>
              <a:tr h="334198">
                <a:tc>
                  <a:txBody>
                    <a:bodyPr/>
                    <a:lstStyle/>
                    <a:p>
                      <a:pPr marL="0" indent="0" algn="l">
                        <a:buFont typeface="+mj-lt"/>
                        <a:buNone/>
                      </a:pPr>
                      <a:r>
                        <a:rPr lang="en-ZA" sz="1600" b="1" dirty="0">
                          <a:solidFill>
                            <a:schemeClr val="tx1"/>
                          </a:solidFill>
                          <a:latin typeface="Arial" panose="020B0604020202020204" pitchFamily="34" charset="0"/>
                          <a:cs typeface="Arial" panose="020B0604020202020204" pitchFamily="34" charset="0"/>
                        </a:rPr>
                        <a:t>Output:</a:t>
                      </a:r>
                    </a:p>
                  </a:txBody>
                  <a:tcPr>
                    <a:solidFill>
                      <a:schemeClr val="accent3">
                        <a:lumMod val="60000"/>
                        <a:lumOff val="40000"/>
                      </a:schemeClr>
                    </a:solidFill>
                  </a:tcPr>
                </a:tc>
                <a:tc gridSpan="4">
                  <a:txBody>
                    <a:bodyPr/>
                    <a:lstStyle/>
                    <a:p>
                      <a:pPr marL="0" indent="0" algn="l">
                        <a:buFont typeface="+mj-lt"/>
                        <a:buNone/>
                      </a:pPr>
                      <a:r>
                        <a:rPr lang="en-US" sz="1600" kern="1200" dirty="0">
                          <a:solidFill>
                            <a:schemeClr val="dk1"/>
                          </a:solidFill>
                          <a:effectLst/>
                          <a:latin typeface="Arial" panose="020B0604020202020204" pitchFamily="34" charset="0"/>
                          <a:ea typeface="+mn-ea"/>
                          <a:cs typeface="Arial" panose="020B0604020202020204" pitchFamily="34" charset="0"/>
                        </a:rPr>
                        <a:t>Eligible citizens (including naturalised and holders of permanent residence permits)  are issued with smart ID cards</a:t>
                      </a:r>
                      <a:endParaRPr lang="en-US" sz="1600" dirty="0">
                        <a:solidFill>
                          <a:schemeClr val="tx1"/>
                        </a:solidFill>
                        <a:latin typeface="Arial" panose="020B0604020202020204" pitchFamily="34" charset="0"/>
                        <a:cs typeface="Arial" panose="020B0604020202020204" pitchFamily="34" charset="0"/>
                      </a:endParaRPr>
                    </a:p>
                  </a:txBody>
                  <a:tcPr>
                    <a:solidFill>
                      <a:schemeClr val="accent3">
                        <a:lumMod val="60000"/>
                        <a:lumOff val="4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extLst>
                  <a:ext uri="{0D108BD9-81ED-4DB2-BD59-A6C34878D82A}">
                    <a16:rowId xmlns:a16="http://schemas.microsoft.com/office/drawing/2014/main" val="10002"/>
                  </a:ext>
                </a:extLst>
              </a:tr>
              <a:tr h="758781">
                <a:tc>
                  <a:txBody>
                    <a:bodyPr/>
                    <a:lstStyle/>
                    <a:p>
                      <a:pPr marL="0" marR="0" indent="0" algn="l" defTabSz="457200" rtl="0" eaLnBrk="1" fontAlgn="auto" latinLnBrk="0" hangingPunct="1">
                        <a:lnSpc>
                          <a:spcPct val="100000"/>
                        </a:lnSpc>
                        <a:spcBef>
                          <a:spcPts val="0"/>
                        </a:spcBef>
                        <a:spcAft>
                          <a:spcPts val="0"/>
                        </a:spcAft>
                        <a:buClrTx/>
                        <a:buSzTx/>
                        <a:buFont typeface="+mj-lt"/>
                        <a:buNone/>
                        <a:tabLst/>
                        <a:defRPr/>
                      </a:pPr>
                      <a:r>
                        <a:rPr lang="en-ZA" sz="1600" b="1" dirty="0">
                          <a:solidFill>
                            <a:schemeClr val="tx1"/>
                          </a:solidFill>
                          <a:latin typeface="Arial" panose="020B0604020202020204" pitchFamily="34" charset="0"/>
                          <a:cs typeface="Arial" panose="020B0604020202020204" pitchFamily="34" charset="0"/>
                        </a:rPr>
                        <a:t>Output Indicator</a:t>
                      </a:r>
                    </a:p>
                    <a:p>
                      <a:pPr marL="342900" indent="-342900" algn="l">
                        <a:buFont typeface="+mj-lt"/>
                        <a:buAutoNum type="arabicPeriod"/>
                      </a:pPr>
                      <a:endParaRPr lang="en-ZA" sz="1600" b="1" dirty="0">
                        <a:solidFill>
                          <a:schemeClr val="tx1"/>
                        </a:solidFill>
                        <a:latin typeface="Arial" panose="020B0604020202020204" pitchFamily="34" charset="0"/>
                        <a:cs typeface="Arial" panose="020B0604020202020204" pitchFamily="34" charset="0"/>
                      </a:endParaRPr>
                    </a:p>
                  </a:txBody>
                  <a:tcPr>
                    <a:solidFill>
                      <a:schemeClr val="accent3">
                        <a:lumMod val="60000"/>
                        <a:lumOff val="4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 typeface="+mj-lt"/>
                        <a:buNone/>
                        <a:tabLst/>
                        <a:defRPr/>
                      </a:pPr>
                      <a:r>
                        <a:rPr lang="en-ZA" sz="1600" b="1" dirty="0">
                          <a:solidFill>
                            <a:schemeClr val="tx1"/>
                          </a:solidFill>
                          <a:latin typeface="Arial" panose="020B0604020202020204" pitchFamily="34" charset="0"/>
                          <a:cs typeface="Arial" panose="020B0604020202020204" pitchFamily="34" charset="0"/>
                        </a:rPr>
                        <a:t>Estimated Performance 2020/21</a:t>
                      </a:r>
                    </a:p>
                    <a:p>
                      <a:pPr marL="342900" indent="-342900" algn="l">
                        <a:buFont typeface="+mj-lt"/>
                        <a:buAutoNum type="arabicPeriod"/>
                      </a:pPr>
                      <a:endParaRPr lang="en-ZA" sz="1600" b="1" dirty="0">
                        <a:solidFill>
                          <a:schemeClr val="tx1"/>
                        </a:solidFill>
                        <a:latin typeface="Arial" panose="020B0604020202020204" pitchFamily="34" charset="0"/>
                        <a:cs typeface="Arial" panose="020B0604020202020204" pitchFamily="34" charset="0"/>
                      </a:endParaRPr>
                    </a:p>
                  </a:txBody>
                  <a:tcPr>
                    <a:solidFill>
                      <a:schemeClr val="accent3">
                        <a:lumMod val="60000"/>
                        <a:lumOff val="40000"/>
                      </a:schemeClr>
                    </a:solidFill>
                  </a:tcPr>
                </a:tc>
                <a:tc>
                  <a:txBody>
                    <a:bodyPr/>
                    <a:lstStyle/>
                    <a:p>
                      <a:pPr marL="0" indent="0" algn="ctr">
                        <a:buFont typeface="+mj-lt"/>
                        <a:buNone/>
                      </a:pPr>
                      <a:r>
                        <a:rPr lang="en-ZA" sz="1600" b="1" dirty="0">
                          <a:solidFill>
                            <a:schemeClr val="tx1"/>
                          </a:solidFill>
                          <a:latin typeface="Arial" panose="020B0604020202020204" pitchFamily="34" charset="0"/>
                          <a:cs typeface="Arial" panose="020B0604020202020204" pitchFamily="34" charset="0"/>
                        </a:rPr>
                        <a:t>Annual Target 2021/22</a:t>
                      </a:r>
                    </a:p>
                  </a:txBody>
                  <a:tcPr>
                    <a:solidFill>
                      <a:schemeClr val="accent3">
                        <a:lumMod val="60000"/>
                        <a:lumOff val="40000"/>
                      </a:schemeClr>
                    </a:solidFill>
                  </a:tcPr>
                </a:tc>
                <a:tc>
                  <a:txBody>
                    <a:bodyPr/>
                    <a:lstStyle/>
                    <a:p>
                      <a:pPr marL="0" indent="0" algn="ctr">
                        <a:buFont typeface="+mj-lt"/>
                        <a:buNone/>
                      </a:pPr>
                      <a:r>
                        <a:rPr lang="en-ZA" sz="1600" b="1" dirty="0">
                          <a:solidFill>
                            <a:schemeClr val="tx1"/>
                          </a:solidFill>
                          <a:latin typeface="Arial" panose="020B0604020202020204" pitchFamily="34" charset="0"/>
                          <a:cs typeface="Arial" panose="020B0604020202020204" pitchFamily="34" charset="0"/>
                        </a:rPr>
                        <a:t>Annual Target 2022/23</a:t>
                      </a:r>
                    </a:p>
                  </a:txBody>
                  <a:tcPr>
                    <a:solidFill>
                      <a:schemeClr val="accent3">
                        <a:lumMod val="60000"/>
                        <a:lumOff val="40000"/>
                      </a:schemeClr>
                    </a:solidFill>
                  </a:tcPr>
                </a:tc>
                <a:tc>
                  <a:txBody>
                    <a:bodyPr/>
                    <a:lstStyle/>
                    <a:p>
                      <a:pPr marL="0" indent="0" algn="ctr">
                        <a:buFont typeface="+mj-lt"/>
                        <a:buNone/>
                      </a:pPr>
                      <a:r>
                        <a:rPr lang="en-ZA" sz="1600" b="1" dirty="0">
                          <a:solidFill>
                            <a:schemeClr val="tx1"/>
                          </a:solidFill>
                          <a:latin typeface="Arial" panose="020B0604020202020204" pitchFamily="34" charset="0"/>
                          <a:cs typeface="Arial" panose="020B0604020202020204" pitchFamily="34" charset="0"/>
                        </a:rPr>
                        <a:t>Annual Target 2023/24</a:t>
                      </a:r>
                    </a:p>
                  </a:txBody>
                  <a:tcPr>
                    <a:solidFill>
                      <a:schemeClr val="accent3">
                        <a:lumMod val="60000"/>
                        <a:lumOff val="40000"/>
                      </a:schemeClr>
                    </a:solidFill>
                  </a:tcPr>
                </a:tc>
                <a:extLst>
                  <a:ext uri="{0D108BD9-81ED-4DB2-BD59-A6C34878D82A}">
                    <a16:rowId xmlns:a16="http://schemas.microsoft.com/office/drawing/2014/main" val="10000"/>
                  </a:ext>
                </a:extLst>
              </a:tr>
              <a:tr h="695959">
                <a:tc>
                  <a:txBody>
                    <a:bodyPr/>
                    <a:lstStyle/>
                    <a:p>
                      <a:pPr marL="0" marR="0" indent="0" algn="just" defTabSz="457200" rtl="0" eaLnBrk="1" fontAlgn="auto" latinLnBrk="0" hangingPunct="1">
                        <a:lnSpc>
                          <a:spcPct val="105000"/>
                        </a:lnSpc>
                        <a:spcBef>
                          <a:spcPts val="0"/>
                        </a:spcBef>
                        <a:spcAft>
                          <a:spcPts val="0"/>
                        </a:spcAft>
                        <a:buClrTx/>
                        <a:buSzTx/>
                        <a:buFont typeface="Arial" panose="020B0604020202020204" pitchFamily="34" charset="0"/>
                        <a:buNone/>
                        <a:tabLst/>
                        <a:defRPr/>
                      </a:pPr>
                      <a:r>
                        <a:rPr lang="en-US" sz="1600" kern="1200" dirty="0">
                          <a:solidFill>
                            <a:schemeClr val="dk1"/>
                          </a:solidFill>
                          <a:effectLst/>
                          <a:latin typeface="Arial" panose="020B0604020202020204" pitchFamily="34" charset="0"/>
                          <a:ea typeface="+mn-ea"/>
                          <a:cs typeface="Arial" panose="020B0604020202020204" pitchFamily="34" charset="0"/>
                        </a:rPr>
                        <a:t>Number of smart ID cards issued to citizens (including naturalised and holders of permanent residence permits) 16 years of age and above</a:t>
                      </a:r>
                      <a:endParaRPr lang="en-ZA"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20000"/>
                        <a:lumOff val="80000"/>
                      </a:schemeClr>
                    </a:solidFill>
                  </a:tcPr>
                </a:tc>
                <a:tc>
                  <a:txBody>
                    <a:bodyPr/>
                    <a:lstStyle/>
                    <a:p>
                      <a:pPr algn="ctr">
                        <a:spcAft>
                          <a:spcPts val="0"/>
                        </a:spcAft>
                      </a:pPr>
                      <a:r>
                        <a:rPr lang="en-ZA" sz="1600" dirty="0">
                          <a:effectLst/>
                          <a:latin typeface="Arial" panose="020B0604020202020204" pitchFamily="34" charset="0"/>
                          <a:ea typeface="Times New Roman" panose="02020603050405020304" pitchFamily="18" charset="0"/>
                          <a:cs typeface="Times New Roman" panose="02020603050405020304" pitchFamily="18" charset="0"/>
                        </a:rPr>
                        <a:t>750 000</a:t>
                      </a:r>
                      <a:endParaRPr lang="en-ZA" sz="16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algn="ctr">
                        <a:lnSpc>
                          <a:spcPct val="105000"/>
                        </a:lnSpc>
                        <a:spcAft>
                          <a:spcPts val="1000"/>
                        </a:spcAft>
                      </a:pPr>
                      <a:r>
                        <a:rPr lang="en-ZA" sz="1600" dirty="0">
                          <a:effectLst/>
                          <a:latin typeface="Arial" panose="020B0604020202020204" pitchFamily="34" charset="0"/>
                          <a:ea typeface="Times New Roman" panose="02020603050405020304" pitchFamily="18" charset="0"/>
                          <a:cs typeface="Times New Roman" panose="02020603050405020304" pitchFamily="18" charset="0"/>
                        </a:rPr>
                        <a:t>1 600 000</a:t>
                      </a:r>
                      <a:endParaRPr lang="en-ZA" sz="16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algn="ctr">
                        <a:lnSpc>
                          <a:spcPct val="105000"/>
                        </a:lnSpc>
                        <a:spcAft>
                          <a:spcPts val="1000"/>
                        </a:spcAft>
                      </a:pPr>
                      <a:r>
                        <a:rPr lang="en-ZA" sz="1600" dirty="0">
                          <a:effectLst/>
                          <a:latin typeface="Arial" panose="020B0604020202020204" pitchFamily="34" charset="0"/>
                          <a:ea typeface="Times New Roman" panose="02020603050405020304" pitchFamily="18" charset="0"/>
                          <a:cs typeface="Times New Roman" panose="02020603050405020304" pitchFamily="18" charset="0"/>
                        </a:rPr>
                        <a:t>1 900 000</a:t>
                      </a:r>
                      <a:endParaRPr lang="en-ZA" sz="16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algn="ctr">
                        <a:lnSpc>
                          <a:spcPct val="105000"/>
                        </a:lnSpc>
                        <a:spcAft>
                          <a:spcPts val="1000"/>
                        </a:spcAft>
                      </a:pPr>
                      <a:r>
                        <a:rPr lang="en-ZA" sz="1600" dirty="0">
                          <a:effectLst/>
                          <a:latin typeface="Arial" panose="020B0604020202020204" pitchFamily="34" charset="0"/>
                          <a:ea typeface="Times New Roman" panose="02020603050405020304" pitchFamily="18" charset="0"/>
                          <a:cs typeface="Times New Roman" panose="02020603050405020304" pitchFamily="18" charset="0"/>
                        </a:rPr>
                        <a:t>2 500 000</a:t>
                      </a:r>
                      <a:endParaRPr lang="en-ZA" sz="16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1352213690"/>
                  </a:ext>
                </a:extLst>
              </a:tr>
            </a:tbl>
          </a:graphicData>
        </a:graphic>
      </p:graphicFrame>
      <p:sp>
        <p:nvSpPr>
          <p:cNvPr id="8" name="TextBox 7"/>
          <p:cNvSpPr txBox="1"/>
          <p:nvPr/>
        </p:nvSpPr>
        <p:spPr>
          <a:xfrm>
            <a:off x="109180" y="101484"/>
            <a:ext cx="8944203" cy="400110"/>
          </a:xfrm>
          <a:prstGeom prst="rect">
            <a:avLst/>
          </a:prstGeom>
          <a:solidFill>
            <a:srgbClr val="92D050"/>
          </a:solidFill>
        </p:spPr>
        <p:txBody>
          <a:bodyPr wrap="square" rtlCol="0">
            <a:spAutoFit/>
          </a:bodyPr>
          <a:lstStyle/>
          <a:p>
            <a:pPr algn="ctr"/>
            <a:r>
              <a:rPr lang="en-US" sz="2000" b="1" dirty="0">
                <a:latin typeface="Arial" panose="020B0604020202020204" pitchFamily="34" charset="0"/>
                <a:cs typeface="Arial" panose="020B0604020202020204" pitchFamily="34" charset="0"/>
              </a:rPr>
              <a:t>ANNUAL PERFORMANCE PLAN TARGETS FOR 2021/24</a:t>
            </a:r>
          </a:p>
        </p:txBody>
      </p:sp>
      <p:sp>
        <p:nvSpPr>
          <p:cNvPr id="3" name="Slide Number Placeholder 2"/>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23</a:t>
            </a:fld>
            <a:endParaRPr lang="en-US" dirty="0"/>
          </a:p>
        </p:txBody>
      </p:sp>
    </p:spTree>
    <p:extLst>
      <p:ext uri="{BB962C8B-B14F-4D97-AF65-F5344CB8AC3E}">
        <p14:creationId xmlns:p14="http://schemas.microsoft.com/office/powerpoint/2010/main" val="29296863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09180" y="101484"/>
            <a:ext cx="8944203" cy="400110"/>
          </a:xfrm>
          <a:prstGeom prst="rect">
            <a:avLst/>
          </a:prstGeom>
          <a:solidFill>
            <a:srgbClr val="92D050"/>
          </a:solidFill>
        </p:spPr>
        <p:txBody>
          <a:bodyPr wrap="square" rtlCol="0">
            <a:spAutoFit/>
          </a:bodyPr>
          <a:lstStyle/>
          <a:p>
            <a:pPr algn="ctr"/>
            <a:r>
              <a:rPr lang="en-US" sz="2000" b="1" dirty="0">
                <a:latin typeface="Arial" panose="020B0604020202020204" pitchFamily="34" charset="0"/>
                <a:cs typeface="Arial" panose="020B0604020202020204" pitchFamily="34" charset="0"/>
              </a:rPr>
              <a:t>ANNUAL PERFORMANCE PLAN TARGETS FOR 2021/24</a:t>
            </a:r>
          </a:p>
        </p:txBody>
      </p:sp>
      <p:graphicFrame>
        <p:nvGraphicFramePr>
          <p:cNvPr id="10" name="Table 9"/>
          <p:cNvGraphicFramePr>
            <a:graphicFrameLocks noGrp="1"/>
          </p:cNvGraphicFramePr>
          <p:nvPr/>
        </p:nvGraphicFramePr>
        <p:xfrm>
          <a:off x="129113" y="575691"/>
          <a:ext cx="8935966" cy="5102604"/>
        </p:xfrm>
        <a:graphic>
          <a:graphicData uri="http://schemas.openxmlformats.org/drawingml/2006/table">
            <a:tbl>
              <a:tblPr firstRow="1" firstCol="1" bandRow="1">
                <a:tableStyleId>{5C22544A-7EE6-4342-B048-85BDC9FD1C3A}</a:tableStyleId>
              </a:tblPr>
              <a:tblGrid>
                <a:gridCol w="1892358">
                  <a:extLst>
                    <a:ext uri="{9D8B030D-6E8A-4147-A177-3AD203B41FA5}">
                      <a16:colId xmlns:a16="http://schemas.microsoft.com/office/drawing/2014/main" val="20000"/>
                    </a:ext>
                  </a:extLst>
                </a:gridCol>
                <a:gridCol w="301599">
                  <a:extLst>
                    <a:ext uri="{9D8B030D-6E8A-4147-A177-3AD203B41FA5}">
                      <a16:colId xmlns:a16="http://schemas.microsoft.com/office/drawing/2014/main" val="20001"/>
                    </a:ext>
                  </a:extLst>
                </a:gridCol>
                <a:gridCol w="1346226">
                  <a:extLst>
                    <a:ext uri="{9D8B030D-6E8A-4147-A177-3AD203B41FA5}">
                      <a16:colId xmlns:a16="http://schemas.microsoft.com/office/drawing/2014/main" val="20006"/>
                    </a:ext>
                  </a:extLst>
                </a:gridCol>
                <a:gridCol w="1400175">
                  <a:extLst>
                    <a:ext uri="{9D8B030D-6E8A-4147-A177-3AD203B41FA5}">
                      <a16:colId xmlns:a16="http://schemas.microsoft.com/office/drawing/2014/main" val="20002"/>
                    </a:ext>
                  </a:extLst>
                </a:gridCol>
                <a:gridCol w="1304925">
                  <a:extLst>
                    <a:ext uri="{9D8B030D-6E8A-4147-A177-3AD203B41FA5}">
                      <a16:colId xmlns:a16="http://schemas.microsoft.com/office/drawing/2014/main" val="20003"/>
                    </a:ext>
                  </a:extLst>
                </a:gridCol>
                <a:gridCol w="1323975">
                  <a:extLst>
                    <a:ext uri="{9D8B030D-6E8A-4147-A177-3AD203B41FA5}">
                      <a16:colId xmlns:a16="http://schemas.microsoft.com/office/drawing/2014/main" val="20004"/>
                    </a:ext>
                  </a:extLst>
                </a:gridCol>
                <a:gridCol w="1366708">
                  <a:extLst>
                    <a:ext uri="{9D8B030D-6E8A-4147-A177-3AD203B41FA5}">
                      <a16:colId xmlns:a16="http://schemas.microsoft.com/office/drawing/2014/main" val="20005"/>
                    </a:ext>
                  </a:extLst>
                </a:gridCol>
              </a:tblGrid>
              <a:tr h="276727">
                <a:tc gridSpan="2">
                  <a:txBody>
                    <a:bodyPr/>
                    <a:lstStyle/>
                    <a:p>
                      <a:pPr marL="0" algn="ctr" defTabSz="457200" rtl="0" eaLnBrk="1" latinLnBrk="0" hangingPunct="1">
                        <a:lnSpc>
                          <a:spcPct val="105000"/>
                        </a:lnSpc>
                        <a:spcAft>
                          <a:spcPts val="0"/>
                        </a:spcAft>
                      </a:pPr>
                      <a:r>
                        <a:rPr lang="en-US" sz="1200" b="1" kern="1200" dirty="0">
                          <a:solidFill>
                            <a:schemeClr val="tx1"/>
                          </a:solidFill>
                          <a:latin typeface="Arial" panose="020B0604020202020204" pitchFamily="34" charset="0"/>
                          <a:ea typeface="+mn-ea"/>
                          <a:cs typeface="Arial" panose="020B0604020202020204" pitchFamily="34" charset="0"/>
                        </a:rPr>
                        <a:t>Output Indicator</a:t>
                      </a:r>
                      <a:r>
                        <a:rPr lang="en-US" sz="1200" b="1" kern="1200" baseline="0" dirty="0">
                          <a:solidFill>
                            <a:schemeClr val="tx1"/>
                          </a:solidFill>
                          <a:latin typeface="Arial" panose="020B0604020202020204" pitchFamily="34" charset="0"/>
                          <a:ea typeface="+mn-ea"/>
                          <a:cs typeface="Arial" panose="020B0604020202020204" pitchFamily="34" charset="0"/>
                        </a:rPr>
                        <a:t> </a:t>
                      </a:r>
                      <a:endParaRPr lang="en-ZA" sz="1200" b="1" kern="1200" dirty="0">
                        <a:solidFill>
                          <a:schemeClr val="tx1"/>
                        </a:solidFill>
                        <a:latin typeface="Arial" panose="020B0604020202020204" pitchFamily="34" charset="0"/>
                        <a:ea typeface="+mn-ea"/>
                        <a:cs typeface="Arial" panose="020B0604020202020204" pitchFamily="34" charset="0"/>
                      </a:endParaRPr>
                    </a:p>
                  </a:txBody>
                  <a:tcPr marL="59170" marR="59170" marT="0" marB="0">
                    <a:solidFill>
                      <a:schemeClr val="accent3">
                        <a:lumMod val="60000"/>
                        <a:lumOff val="40000"/>
                      </a:schemeClr>
                    </a:solidFill>
                  </a:tcPr>
                </a:tc>
                <a:tc hMerge="1">
                  <a:txBody>
                    <a:bodyPr/>
                    <a:lstStyle/>
                    <a:p>
                      <a:pPr marL="0" algn="ctr" defTabSz="457200" rtl="0" eaLnBrk="1" latinLnBrk="0" hangingPunct="1">
                        <a:lnSpc>
                          <a:spcPct val="105000"/>
                        </a:lnSpc>
                        <a:spcAft>
                          <a:spcPts val="0"/>
                        </a:spcAft>
                      </a:pPr>
                      <a:endParaRPr lang="en-ZA" sz="1400" b="1" kern="1200" dirty="0">
                        <a:solidFill>
                          <a:schemeClr val="tx1"/>
                        </a:solidFill>
                        <a:latin typeface="Arial" panose="020B0604020202020204" pitchFamily="34" charset="0"/>
                        <a:ea typeface="+mn-ea"/>
                        <a:cs typeface="Arial" panose="020B0604020202020204" pitchFamily="34" charset="0"/>
                      </a:endParaRPr>
                    </a:p>
                  </a:txBody>
                  <a:tcPr marL="59170" marR="59170" marT="0" marB="0">
                    <a:solidFill>
                      <a:schemeClr val="accent6">
                        <a:lumMod val="60000"/>
                        <a:lumOff val="40000"/>
                      </a:schemeClr>
                    </a:solidFill>
                  </a:tcPr>
                </a:tc>
                <a:tc>
                  <a:txBody>
                    <a:bodyPr/>
                    <a:lstStyle/>
                    <a:p>
                      <a:pPr marL="0" algn="ctr" defTabSz="457200" rtl="0" eaLnBrk="1" latinLnBrk="0" hangingPunct="1">
                        <a:lnSpc>
                          <a:spcPct val="105000"/>
                        </a:lnSpc>
                        <a:spcAft>
                          <a:spcPts val="0"/>
                        </a:spcAft>
                      </a:pPr>
                      <a:r>
                        <a:rPr lang="en-US" sz="1200" b="1" kern="1200" dirty="0">
                          <a:solidFill>
                            <a:schemeClr val="tx1"/>
                          </a:solidFill>
                          <a:latin typeface="Arial" panose="020B0604020202020204" pitchFamily="34" charset="0"/>
                          <a:ea typeface="+mn-ea"/>
                          <a:cs typeface="Arial" panose="020B0604020202020204" pitchFamily="34" charset="0"/>
                        </a:rPr>
                        <a:t>Annual Target for 2021/22</a:t>
                      </a:r>
                      <a:endParaRPr lang="en-ZA" sz="1200" b="1" kern="1200" dirty="0">
                        <a:solidFill>
                          <a:schemeClr val="tx1"/>
                        </a:solidFill>
                        <a:latin typeface="Arial" panose="020B0604020202020204" pitchFamily="34" charset="0"/>
                        <a:ea typeface="+mn-ea"/>
                        <a:cs typeface="Arial" panose="020B0604020202020204" pitchFamily="34" charset="0"/>
                      </a:endParaRPr>
                    </a:p>
                  </a:txBody>
                  <a:tcPr marL="59170" marR="59170" marT="0" marB="0">
                    <a:solidFill>
                      <a:schemeClr val="accent3">
                        <a:lumMod val="60000"/>
                        <a:lumOff val="40000"/>
                      </a:schemeClr>
                    </a:solidFill>
                  </a:tcPr>
                </a:tc>
                <a:tc>
                  <a:txBody>
                    <a:bodyPr/>
                    <a:lstStyle/>
                    <a:p>
                      <a:pPr marL="0" algn="ctr" defTabSz="457200" rtl="0" eaLnBrk="0" fontAlgn="base" latinLnBrk="0" hangingPunct="0">
                        <a:lnSpc>
                          <a:spcPct val="105000"/>
                        </a:lnSpc>
                        <a:spcBef>
                          <a:spcPts val="600"/>
                        </a:spcBef>
                        <a:spcAft>
                          <a:spcPts val="600"/>
                        </a:spcAft>
                      </a:pPr>
                      <a:r>
                        <a:rPr lang="en-US" sz="12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Q1</a:t>
                      </a:r>
                      <a:endParaRPr lang="en-ZA" sz="12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59170" marR="59170" marT="0" marB="0">
                    <a:solidFill>
                      <a:schemeClr val="accent3">
                        <a:lumMod val="60000"/>
                        <a:lumOff val="40000"/>
                      </a:schemeClr>
                    </a:solidFill>
                  </a:tcPr>
                </a:tc>
                <a:tc>
                  <a:txBody>
                    <a:bodyPr/>
                    <a:lstStyle/>
                    <a:p>
                      <a:pPr marL="0" algn="ctr" defTabSz="457200" rtl="0" eaLnBrk="0" fontAlgn="base" latinLnBrk="0" hangingPunct="0">
                        <a:lnSpc>
                          <a:spcPct val="105000"/>
                        </a:lnSpc>
                        <a:spcBef>
                          <a:spcPts val="600"/>
                        </a:spcBef>
                        <a:spcAft>
                          <a:spcPts val="600"/>
                        </a:spcAft>
                      </a:pPr>
                      <a:r>
                        <a:rPr lang="en-US" sz="12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Q2</a:t>
                      </a:r>
                      <a:endParaRPr lang="en-ZA" sz="12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59170" marR="59170" marT="0" marB="0">
                    <a:solidFill>
                      <a:schemeClr val="accent3">
                        <a:lumMod val="60000"/>
                        <a:lumOff val="40000"/>
                      </a:schemeClr>
                    </a:solidFill>
                  </a:tcPr>
                </a:tc>
                <a:tc>
                  <a:txBody>
                    <a:bodyPr/>
                    <a:lstStyle/>
                    <a:p>
                      <a:pPr marL="0" algn="ctr" defTabSz="457200" rtl="0" eaLnBrk="0" fontAlgn="base" latinLnBrk="0" hangingPunct="0">
                        <a:lnSpc>
                          <a:spcPct val="105000"/>
                        </a:lnSpc>
                        <a:spcBef>
                          <a:spcPts val="600"/>
                        </a:spcBef>
                        <a:spcAft>
                          <a:spcPts val="600"/>
                        </a:spcAft>
                      </a:pPr>
                      <a:r>
                        <a:rPr lang="en-US" sz="12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Q3</a:t>
                      </a:r>
                      <a:endParaRPr lang="en-ZA" sz="12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59170" marR="59170" marT="0" marB="0">
                    <a:solidFill>
                      <a:schemeClr val="accent3">
                        <a:lumMod val="60000"/>
                        <a:lumOff val="40000"/>
                      </a:schemeClr>
                    </a:solidFill>
                  </a:tcPr>
                </a:tc>
                <a:tc>
                  <a:txBody>
                    <a:bodyPr/>
                    <a:lstStyle/>
                    <a:p>
                      <a:pPr marL="0" algn="ctr" defTabSz="457200" rtl="0" eaLnBrk="0" fontAlgn="base" latinLnBrk="0" hangingPunct="0">
                        <a:lnSpc>
                          <a:spcPct val="105000"/>
                        </a:lnSpc>
                        <a:spcBef>
                          <a:spcPts val="600"/>
                        </a:spcBef>
                        <a:spcAft>
                          <a:spcPts val="600"/>
                        </a:spcAft>
                      </a:pPr>
                      <a:r>
                        <a:rPr lang="en-US" sz="12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Q4</a:t>
                      </a:r>
                      <a:endParaRPr lang="en-ZA" sz="12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59170" marR="59170" marT="0" marB="0">
                    <a:solidFill>
                      <a:schemeClr val="accent3">
                        <a:lumMod val="60000"/>
                        <a:lumOff val="40000"/>
                      </a:schemeClr>
                    </a:solidFill>
                  </a:tcPr>
                </a:tc>
                <a:extLst>
                  <a:ext uri="{0D108BD9-81ED-4DB2-BD59-A6C34878D82A}">
                    <a16:rowId xmlns:a16="http://schemas.microsoft.com/office/drawing/2014/main" val="10000"/>
                  </a:ext>
                </a:extLst>
              </a:tr>
              <a:tr h="494028">
                <a:tc gridSpan="2">
                  <a:txBody>
                    <a:bodyPr/>
                    <a:lstStyle/>
                    <a:p>
                      <a:pPr marL="0" marR="0" indent="0" algn="just" defTabSz="457200" rtl="0" eaLnBrk="1" fontAlgn="auto" latinLnBrk="0" hangingPunct="1">
                        <a:lnSpc>
                          <a:spcPct val="105000"/>
                        </a:lnSpc>
                        <a:spcBef>
                          <a:spcPts val="0"/>
                        </a:spcBef>
                        <a:spcAft>
                          <a:spcPts val="0"/>
                        </a:spcAft>
                        <a:buClrTx/>
                        <a:buSzTx/>
                        <a:buFont typeface="Arial" panose="020B0604020202020204" pitchFamily="34" charset="0"/>
                        <a:buNone/>
                        <a:tabLst/>
                        <a:defRPr/>
                      </a:pPr>
                      <a:r>
                        <a:rPr lang="en-ZA" sz="1200" b="0" kern="1200" dirty="0">
                          <a:solidFill>
                            <a:schemeClr val="dk1"/>
                          </a:solidFill>
                          <a:effectLst/>
                          <a:latin typeface="Arial" panose="020B0604020202020204" pitchFamily="34" charset="0"/>
                          <a:ea typeface="+mn-ea"/>
                          <a:cs typeface="Arial" panose="020B0604020202020204" pitchFamily="34" charset="0"/>
                        </a:rPr>
                        <a:t>Number of smart ID cards issued to citizens (including naturalised and holders of permanent residence permits) 16 years of age and above</a:t>
                      </a:r>
                    </a:p>
                    <a:p>
                      <a:pPr marL="0" marR="0" indent="0" algn="just" defTabSz="457200" rtl="0" eaLnBrk="1" fontAlgn="auto" latinLnBrk="0" hangingPunct="1">
                        <a:lnSpc>
                          <a:spcPct val="105000"/>
                        </a:lnSpc>
                        <a:spcBef>
                          <a:spcPts val="0"/>
                        </a:spcBef>
                        <a:spcAft>
                          <a:spcPts val="0"/>
                        </a:spcAft>
                        <a:buClrTx/>
                        <a:buSzTx/>
                        <a:buFont typeface="Arial" panose="020B0604020202020204" pitchFamily="34" charset="0"/>
                        <a:buNone/>
                        <a:tabLst/>
                        <a:defRPr/>
                      </a:pPr>
                      <a:endParaRPr lang="en-ZA" sz="1200" b="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solidFill>
                      <a:schemeClr val="accent3">
                        <a:lumMod val="20000"/>
                        <a:lumOff val="80000"/>
                      </a:schemeClr>
                    </a:solidFill>
                  </a:tcPr>
                </a:tc>
                <a:tc hMerge="1">
                  <a:txBody>
                    <a:bodyPr/>
                    <a:lstStyle/>
                    <a:p>
                      <a:pPr marL="0" algn="ctr" defTabSz="457200" rtl="0" eaLnBrk="1" latinLnBrk="0" hangingPunct="1">
                        <a:lnSpc>
                          <a:spcPct val="105000"/>
                        </a:lnSpc>
                        <a:spcAft>
                          <a:spcPts val="0"/>
                        </a:spcAft>
                      </a:pPr>
                      <a:endParaRPr lang="en-ZA" sz="1400"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algn="ctr" defTabSz="457200" rtl="0" eaLnBrk="1" latinLnBrk="0" hangingPunct="1">
                        <a:lnSpc>
                          <a:spcPct val="105000"/>
                        </a:lnSpc>
                        <a:spcAft>
                          <a:spcPts val="0"/>
                        </a:spcAft>
                      </a:pPr>
                      <a:r>
                        <a:rPr lang="en-ZA" sz="12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1 600 000</a:t>
                      </a:r>
                    </a:p>
                  </a:txBody>
                  <a:tcPr marL="68580" marR="68580" marT="0" marB="0">
                    <a:solidFill>
                      <a:schemeClr val="accent3">
                        <a:lumMod val="20000"/>
                        <a:lumOff val="80000"/>
                      </a:schemeClr>
                    </a:solidFill>
                  </a:tcPr>
                </a:tc>
                <a:tc>
                  <a:txBody>
                    <a:bodyPr/>
                    <a:lstStyle/>
                    <a:p>
                      <a:pPr marL="0" algn="ctr" defTabSz="457200" rtl="0" eaLnBrk="1" latinLnBrk="0" hangingPunct="1">
                        <a:lnSpc>
                          <a:spcPct val="105000"/>
                        </a:lnSpc>
                        <a:spcAft>
                          <a:spcPts val="0"/>
                        </a:spcAft>
                      </a:pPr>
                      <a:r>
                        <a:rPr lang="en-ZA" sz="12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416 000</a:t>
                      </a:r>
                    </a:p>
                  </a:txBody>
                  <a:tcPr marL="68580" marR="68580" marT="0" marB="0">
                    <a:solidFill>
                      <a:schemeClr val="accent3">
                        <a:lumMod val="20000"/>
                        <a:lumOff val="80000"/>
                      </a:schemeClr>
                    </a:solidFill>
                  </a:tcPr>
                </a:tc>
                <a:tc>
                  <a:txBody>
                    <a:bodyPr/>
                    <a:lstStyle/>
                    <a:p>
                      <a:pPr marL="0" algn="ctr" defTabSz="457200" rtl="0" eaLnBrk="1" latinLnBrk="0" hangingPunct="1">
                        <a:lnSpc>
                          <a:spcPct val="105000"/>
                        </a:lnSpc>
                        <a:spcAft>
                          <a:spcPts val="0"/>
                        </a:spcAft>
                      </a:pPr>
                      <a:r>
                        <a:rPr lang="en-ZA" sz="12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400 000</a:t>
                      </a:r>
                    </a:p>
                  </a:txBody>
                  <a:tcPr marL="68580" marR="68580" marT="0" marB="0">
                    <a:solidFill>
                      <a:schemeClr val="accent3">
                        <a:lumMod val="20000"/>
                        <a:lumOff val="80000"/>
                      </a:schemeClr>
                    </a:solidFill>
                  </a:tcPr>
                </a:tc>
                <a:tc>
                  <a:txBody>
                    <a:bodyPr/>
                    <a:lstStyle/>
                    <a:p>
                      <a:pPr marL="0" algn="ctr" defTabSz="457200" rtl="0" eaLnBrk="1" latinLnBrk="0" hangingPunct="1">
                        <a:lnSpc>
                          <a:spcPct val="105000"/>
                        </a:lnSpc>
                        <a:spcAft>
                          <a:spcPts val="0"/>
                        </a:spcAft>
                      </a:pPr>
                      <a:r>
                        <a:rPr lang="en-ZA" sz="12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368 000</a:t>
                      </a:r>
                    </a:p>
                  </a:txBody>
                  <a:tcPr marL="68580" marR="68580" marT="0" marB="0">
                    <a:solidFill>
                      <a:schemeClr val="accent3">
                        <a:lumMod val="20000"/>
                        <a:lumOff val="80000"/>
                      </a:schemeClr>
                    </a:solidFill>
                  </a:tcPr>
                </a:tc>
                <a:tc>
                  <a:txBody>
                    <a:bodyPr/>
                    <a:lstStyle/>
                    <a:p>
                      <a:pPr marL="0" algn="ctr" defTabSz="457200" rtl="0" eaLnBrk="1" latinLnBrk="0" hangingPunct="1">
                        <a:lnSpc>
                          <a:spcPct val="105000"/>
                        </a:lnSpc>
                        <a:spcAft>
                          <a:spcPts val="0"/>
                        </a:spcAft>
                      </a:pPr>
                      <a:r>
                        <a:rPr lang="en-ZA" sz="12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416 000</a:t>
                      </a:r>
                    </a:p>
                  </a:txBody>
                  <a:tcPr marL="68580" marR="68580" marT="0" marB="0">
                    <a:solidFill>
                      <a:schemeClr val="accent3">
                        <a:lumMod val="20000"/>
                        <a:lumOff val="80000"/>
                      </a:schemeClr>
                    </a:solidFill>
                  </a:tcPr>
                </a:tc>
                <a:extLst>
                  <a:ext uri="{0D108BD9-81ED-4DB2-BD59-A6C34878D82A}">
                    <a16:rowId xmlns:a16="http://schemas.microsoft.com/office/drawing/2014/main" val="10001"/>
                  </a:ext>
                </a:extLst>
              </a:tr>
              <a:tr h="494028">
                <a:tc gridSpan="7">
                  <a:txBody>
                    <a:bodyPr/>
                    <a:lstStyle/>
                    <a:p>
                      <a:pPr algn="l"/>
                      <a:r>
                        <a:rPr lang="en-ZA" sz="1200" b="1" kern="1200" dirty="0">
                          <a:solidFill>
                            <a:schemeClr val="tx1"/>
                          </a:solidFill>
                          <a:effectLst/>
                          <a:latin typeface="Arial" panose="020B0604020202020204" pitchFamily="34" charset="0"/>
                          <a:ea typeface="+mn-ea"/>
                          <a:cs typeface="Arial" panose="020B0604020202020204" pitchFamily="34" charset="0"/>
                        </a:rPr>
                        <a:t>Output Indicators - Scenarios</a:t>
                      </a:r>
                      <a:endParaRPr lang="en-ZA"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60000"/>
                        <a:lumOff val="40000"/>
                      </a:schemeClr>
                    </a:solidFill>
                  </a:tcPr>
                </a:tc>
                <a:tc hMerge="1">
                  <a:txBody>
                    <a:bodyPr/>
                    <a:lstStyle/>
                    <a:p>
                      <a:pPr algn="ctr">
                        <a:spcAft>
                          <a:spcPts val="0"/>
                        </a:spcAft>
                      </a:pPr>
                      <a:endParaRPr lang="en-ZA" sz="1000" b="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20000"/>
                        <a:lumOff val="80000"/>
                      </a:schemeClr>
                    </a:solidFill>
                  </a:tcPr>
                </a:tc>
                <a:tc hMerge="1">
                  <a:txBody>
                    <a:bodyPr/>
                    <a:lstStyle/>
                    <a:p>
                      <a:endParaRPr lang="en-ZA"/>
                    </a:p>
                  </a:txBody>
                  <a:tcPr/>
                </a:tc>
                <a:tc hMerge="1">
                  <a:txBody>
                    <a:bodyPr/>
                    <a:lstStyle/>
                    <a:p>
                      <a:pPr algn="ctr">
                        <a:spcAft>
                          <a:spcPts val="0"/>
                        </a:spcAft>
                      </a:pPr>
                      <a:endParaRPr lang="en-ZA" sz="1000" b="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20000"/>
                        <a:lumOff val="80000"/>
                      </a:schemeClr>
                    </a:solidFill>
                  </a:tcPr>
                </a:tc>
                <a:tc hMerge="1">
                  <a:txBody>
                    <a:bodyPr/>
                    <a:lstStyle/>
                    <a:p>
                      <a:pPr algn="ctr">
                        <a:spcAft>
                          <a:spcPts val="0"/>
                        </a:spcAft>
                      </a:pPr>
                      <a:endParaRPr lang="en-ZA" sz="1000" b="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20000"/>
                        <a:lumOff val="80000"/>
                      </a:schemeClr>
                    </a:solidFill>
                  </a:tcPr>
                </a:tc>
                <a:tc hMerge="1">
                  <a:txBody>
                    <a:bodyPr/>
                    <a:lstStyle/>
                    <a:p>
                      <a:pPr algn="ctr">
                        <a:spcAft>
                          <a:spcPts val="0"/>
                        </a:spcAft>
                      </a:pPr>
                      <a:endParaRPr lang="en-ZA" sz="1000" b="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20000"/>
                        <a:lumOff val="80000"/>
                      </a:schemeClr>
                    </a:solidFill>
                  </a:tcPr>
                </a:tc>
                <a:tc hMerge="1">
                  <a:txBody>
                    <a:bodyPr/>
                    <a:lstStyle/>
                    <a:p>
                      <a:pPr algn="ctr">
                        <a:spcAft>
                          <a:spcPts val="0"/>
                        </a:spcAft>
                      </a:pPr>
                      <a:endParaRPr lang="en-ZA" sz="1000" b="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10002"/>
                  </a:ext>
                </a:extLst>
              </a:tr>
              <a:tr h="494028">
                <a:tc rowSpan="5">
                  <a:txBody>
                    <a:bodyPr/>
                    <a:lstStyle/>
                    <a:p>
                      <a:pPr marL="0" marR="0" indent="0" algn="just" defTabSz="457200" rtl="0" eaLnBrk="1" fontAlgn="auto" latinLnBrk="0" hangingPunct="1">
                        <a:lnSpc>
                          <a:spcPct val="105000"/>
                        </a:lnSpc>
                        <a:spcBef>
                          <a:spcPts val="0"/>
                        </a:spcBef>
                        <a:spcAft>
                          <a:spcPts val="0"/>
                        </a:spcAft>
                        <a:buClrTx/>
                        <a:buSzTx/>
                        <a:buFont typeface="Arial" panose="020B0604020202020204" pitchFamily="34" charset="0"/>
                        <a:buNone/>
                        <a:tabLst/>
                        <a:defRPr/>
                      </a:pPr>
                      <a:r>
                        <a:rPr lang="en-ZA" sz="1200" b="0" kern="1200" dirty="0">
                          <a:solidFill>
                            <a:schemeClr val="dk1"/>
                          </a:solidFill>
                          <a:effectLst/>
                          <a:latin typeface="Arial" panose="020B0604020202020204" pitchFamily="34" charset="0"/>
                          <a:ea typeface="+mn-ea"/>
                          <a:cs typeface="Arial" panose="020B0604020202020204" pitchFamily="34" charset="0"/>
                        </a:rPr>
                        <a:t>Number of smart ID cards issued to citizens (including naturalised and holders of permanent residence permits) 16 years of age and above</a:t>
                      </a:r>
                    </a:p>
                    <a:p>
                      <a:pPr marL="457200" algn="l">
                        <a:lnSpc>
                          <a:spcPct val="105000"/>
                        </a:lnSpc>
                        <a:spcAft>
                          <a:spcPts val="0"/>
                        </a:spcAft>
                      </a:pPr>
                      <a:r>
                        <a:rPr lang="en-ZA"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marL="457200" algn="l">
                        <a:lnSpc>
                          <a:spcPct val="105000"/>
                        </a:lnSpc>
                        <a:spcAft>
                          <a:spcPts val="0"/>
                        </a:spcAft>
                      </a:pPr>
                      <a:r>
                        <a:rPr lang="en-ZA"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marL="457200" algn="l">
                        <a:lnSpc>
                          <a:spcPct val="105000"/>
                        </a:lnSpc>
                        <a:spcAft>
                          <a:spcPts val="0"/>
                        </a:spcAft>
                      </a:pPr>
                      <a:r>
                        <a:rPr lang="en-ZA"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marL="457200" algn="l">
                        <a:lnSpc>
                          <a:spcPct val="105000"/>
                        </a:lnSpc>
                        <a:spcAft>
                          <a:spcPts val="0"/>
                        </a:spcAft>
                      </a:pPr>
                      <a:r>
                        <a:rPr lang="en-ZA"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solidFill>
                      <a:schemeClr val="accent3">
                        <a:lumMod val="20000"/>
                        <a:lumOff val="80000"/>
                      </a:schemeClr>
                    </a:solidFill>
                  </a:tcPr>
                </a:tc>
                <a:tc gridSpan="2">
                  <a:txBody>
                    <a:bodyPr/>
                    <a:lstStyle/>
                    <a:p>
                      <a:pPr marL="0" algn="ctr" defTabSz="457200" rtl="0" eaLnBrk="1" latinLnBrk="0" hangingPunct="1">
                        <a:lnSpc>
                          <a:spcPct val="105000"/>
                        </a:lnSpc>
                        <a:spcAft>
                          <a:spcPts val="0"/>
                        </a:spcAft>
                      </a:pPr>
                      <a:r>
                        <a:rPr lang="en-ZA" sz="12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100% fully functional front offices: </a:t>
                      </a:r>
                    </a:p>
                    <a:p>
                      <a:pPr marL="0" algn="ctr" defTabSz="457200" rtl="0" eaLnBrk="1" latinLnBrk="0" hangingPunct="1">
                        <a:lnSpc>
                          <a:spcPct val="105000"/>
                        </a:lnSpc>
                        <a:spcAft>
                          <a:spcPts val="0"/>
                        </a:spcAft>
                      </a:pPr>
                      <a:r>
                        <a:rPr lang="en-ZA" sz="12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1 600 000</a:t>
                      </a:r>
                    </a:p>
                  </a:txBody>
                  <a:tcPr marL="68580" marR="68580" marT="0" marB="0">
                    <a:solidFill>
                      <a:schemeClr val="accent3">
                        <a:lumMod val="20000"/>
                        <a:lumOff val="80000"/>
                      </a:schemeClr>
                    </a:solidFill>
                  </a:tcPr>
                </a:tc>
                <a:tc hMerge="1">
                  <a:txBody>
                    <a:bodyPr/>
                    <a:lstStyle/>
                    <a:p>
                      <a:endParaRPr lang="en-ZA"/>
                    </a:p>
                  </a:txBody>
                  <a:tcPr/>
                </a:tc>
                <a:tc>
                  <a:txBody>
                    <a:bodyPr/>
                    <a:lstStyle/>
                    <a:p>
                      <a:pPr marL="0" algn="ctr" defTabSz="457200" rtl="0" eaLnBrk="1" latinLnBrk="0" hangingPunct="1">
                        <a:lnSpc>
                          <a:spcPct val="105000"/>
                        </a:lnSpc>
                        <a:spcAft>
                          <a:spcPts val="0"/>
                        </a:spcAft>
                      </a:pPr>
                      <a:r>
                        <a:rPr lang="en-ZA" sz="12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416 000</a:t>
                      </a:r>
                    </a:p>
                  </a:txBody>
                  <a:tcPr marL="68580" marR="68580" marT="0" marB="0">
                    <a:solidFill>
                      <a:schemeClr val="accent3">
                        <a:lumMod val="20000"/>
                        <a:lumOff val="80000"/>
                      </a:schemeClr>
                    </a:solidFill>
                  </a:tcPr>
                </a:tc>
                <a:tc>
                  <a:txBody>
                    <a:bodyPr/>
                    <a:lstStyle/>
                    <a:p>
                      <a:pPr marL="0" algn="ctr" defTabSz="457200" rtl="0" eaLnBrk="1" latinLnBrk="0" hangingPunct="1">
                        <a:lnSpc>
                          <a:spcPct val="105000"/>
                        </a:lnSpc>
                        <a:spcAft>
                          <a:spcPts val="0"/>
                        </a:spcAft>
                      </a:pPr>
                      <a:r>
                        <a:rPr lang="en-ZA" sz="12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400 000</a:t>
                      </a:r>
                    </a:p>
                  </a:txBody>
                  <a:tcPr marL="68580" marR="68580" marT="0" marB="0">
                    <a:solidFill>
                      <a:schemeClr val="accent3">
                        <a:lumMod val="20000"/>
                        <a:lumOff val="80000"/>
                      </a:schemeClr>
                    </a:solidFill>
                  </a:tcPr>
                </a:tc>
                <a:tc>
                  <a:txBody>
                    <a:bodyPr/>
                    <a:lstStyle/>
                    <a:p>
                      <a:pPr marL="0" algn="ctr" defTabSz="457200" rtl="0" eaLnBrk="1" latinLnBrk="0" hangingPunct="1">
                        <a:lnSpc>
                          <a:spcPct val="105000"/>
                        </a:lnSpc>
                        <a:spcAft>
                          <a:spcPts val="0"/>
                        </a:spcAft>
                      </a:pPr>
                      <a:r>
                        <a:rPr lang="en-ZA" sz="12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368 000</a:t>
                      </a:r>
                    </a:p>
                  </a:txBody>
                  <a:tcPr marL="68580" marR="68580" marT="0" marB="0">
                    <a:solidFill>
                      <a:schemeClr val="accent3">
                        <a:lumMod val="20000"/>
                        <a:lumOff val="80000"/>
                      </a:schemeClr>
                    </a:solidFill>
                  </a:tcPr>
                </a:tc>
                <a:tc>
                  <a:txBody>
                    <a:bodyPr/>
                    <a:lstStyle/>
                    <a:p>
                      <a:pPr marL="0" algn="ctr" defTabSz="457200" rtl="0" eaLnBrk="1" latinLnBrk="0" hangingPunct="1">
                        <a:lnSpc>
                          <a:spcPct val="105000"/>
                        </a:lnSpc>
                        <a:spcAft>
                          <a:spcPts val="0"/>
                        </a:spcAft>
                      </a:pPr>
                      <a:r>
                        <a:rPr lang="en-ZA" sz="12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416 000</a:t>
                      </a:r>
                    </a:p>
                  </a:txBody>
                  <a:tcPr marL="68580" marR="68580" marT="0" marB="0">
                    <a:solidFill>
                      <a:schemeClr val="accent3">
                        <a:lumMod val="20000"/>
                        <a:lumOff val="80000"/>
                      </a:schemeClr>
                    </a:solidFill>
                  </a:tcPr>
                </a:tc>
                <a:extLst>
                  <a:ext uri="{0D108BD9-81ED-4DB2-BD59-A6C34878D82A}">
                    <a16:rowId xmlns:a16="http://schemas.microsoft.com/office/drawing/2014/main" val="10003"/>
                  </a:ext>
                </a:extLst>
              </a:tr>
              <a:tr h="494028">
                <a:tc vMerge="1">
                  <a:txBody>
                    <a:bodyPr/>
                    <a:lstStyle/>
                    <a:p>
                      <a:pPr marL="457200" algn="l">
                        <a:lnSpc>
                          <a:spcPct val="105000"/>
                        </a:lnSpc>
                        <a:spcAft>
                          <a:spcPts val="0"/>
                        </a:spcAft>
                      </a:pPr>
                      <a:endParaRPr lang="en-ZA" sz="1100" b="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20000"/>
                        <a:lumOff val="80000"/>
                      </a:schemeClr>
                    </a:solidFill>
                  </a:tcPr>
                </a:tc>
                <a:tc gridSpan="2">
                  <a:txBody>
                    <a:bodyPr/>
                    <a:lstStyle/>
                    <a:p>
                      <a:pPr marL="0" algn="ctr" defTabSz="457200" rtl="0" eaLnBrk="1" latinLnBrk="0" hangingPunct="1">
                        <a:lnSpc>
                          <a:spcPct val="105000"/>
                        </a:lnSpc>
                        <a:spcAft>
                          <a:spcPts val="0"/>
                        </a:spcAft>
                      </a:pPr>
                      <a:r>
                        <a:rPr lang="en-ZA" sz="12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75%  fully functional front offices – 1 200 000</a:t>
                      </a:r>
                    </a:p>
                    <a:p>
                      <a:pPr marL="0" algn="ctr" defTabSz="457200" rtl="0" eaLnBrk="1" latinLnBrk="0" hangingPunct="1">
                        <a:lnSpc>
                          <a:spcPct val="105000"/>
                        </a:lnSpc>
                        <a:spcAft>
                          <a:spcPts val="0"/>
                        </a:spcAft>
                      </a:pPr>
                      <a:r>
                        <a:rPr lang="en-ZA" sz="12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solidFill>
                      <a:schemeClr val="accent3">
                        <a:lumMod val="20000"/>
                        <a:lumOff val="80000"/>
                      </a:schemeClr>
                    </a:solidFill>
                  </a:tcPr>
                </a:tc>
                <a:tc hMerge="1">
                  <a:txBody>
                    <a:bodyPr/>
                    <a:lstStyle/>
                    <a:p>
                      <a:endParaRPr lang="en-ZA"/>
                    </a:p>
                  </a:txBody>
                  <a:tcPr/>
                </a:tc>
                <a:tc>
                  <a:txBody>
                    <a:bodyPr/>
                    <a:lstStyle/>
                    <a:p>
                      <a:pPr marL="0" algn="ctr" defTabSz="457200" rtl="0" eaLnBrk="1" latinLnBrk="0" hangingPunct="1">
                        <a:lnSpc>
                          <a:spcPct val="105000"/>
                        </a:lnSpc>
                        <a:spcAft>
                          <a:spcPts val="0"/>
                        </a:spcAft>
                      </a:pPr>
                      <a:r>
                        <a:rPr lang="en-ZA" sz="12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312 000</a:t>
                      </a:r>
                    </a:p>
                  </a:txBody>
                  <a:tcPr marL="68580" marR="68580" marT="0" marB="0">
                    <a:solidFill>
                      <a:schemeClr val="accent3">
                        <a:lumMod val="20000"/>
                        <a:lumOff val="80000"/>
                      </a:schemeClr>
                    </a:solidFill>
                  </a:tcPr>
                </a:tc>
                <a:tc>
                  <a:txBody>
                    <a:bodyPr/>
                    <a:lstStyle/>
                    <a:p>
                      <a:pPr marL="0" algn="ctr" defTabSz="457200" rtl="0" eaLnBrk="1" latinLnBrk="0" hangingPunct="1">
                        <a:lnSpc>
                          <a:spcPct val="105000"/>
                        </a:lnSpc>
                        <a:spcAft>
                          <a:spcPts val="0"/>
                        </a:spcAft>
                      </a:pPr>
                      <a:r>
                        <a:rPr lang="en-ZA" sz="12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300 000</a:t>
                      </a:r>
                    </a:p>
                  </a:txBody>
                  <a:tcPr marL="68580" marR="68580" marT="0" marB="0">
                    <a:solidFill>
                      <a:schemeClr val="accent3">
                        <a:lumMod val="20000"/>
                        <a:lumOff val="80000"/>
                      </a:schemeClr>
                    </a:solidFill>
                  </a:tcPr>
                </a:tc>
                <a:tc>
                  <a:txBody>
                    <a:bodyPr/>
                    <a:lstStyle/>
                    <a:p>
                      <a:pPr marL="0" algn="ctr" defTabSz="457200" rtl="0" eaLnBrk="1" latinLnBrk="0" hangingPunct="1">
                        <a:lnSpc>
                          <a:spcPct val="105000"/>
                        </a:lnSpc>
                        <a:spcAft>
                          <a:spcPts val="0"/>
                        </a:spcAft>
                      </a:pPr>
                      <a:r>
                        <a:rPr lang="en-ZA" sz="12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276 000</a:t>
                      </a:r>
                    </a:p>
                  </a:txBody>
                  <a:tcPr marL="68580" marR="68580" marT="0" marB="0">
                    <a:solidFill>
                      <a:schemeClr val="accent3">
                        <a:lumMod val="20000"/>
                        <a:lumOff val="80000"/>
                      </a:schemeClr>
                    </a:solidFill>
                  </a:tcPr>
                </a:tc>
                <a:tc>
                  <a:txBody>
                    <a:bodyPr/>
                    <a:lstStyle/>
                    <a:p>
                      <a:pPr marL="0" algn="ctr" defTabSz="457200" rtl="0" eaLnBrk="1" latinLnBrk="0" hangingPunct="1">
                        <a:lnSpc>
                          <a:spcPct val="105000"/>
                        </a:lnSpc>
                        <a:spcAft>
                          <a:spcPts val="0"/>
                        </a:spcAft>
                      </a:pPr>
                      <a:r>
                        <a:rPr lang="en-ZA" sz="12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312 000</a:t>
                      </a:r>
                    </a:p>
                  </a:txBody>
                  <a:tcPr marL="68580" marR="68580" marT="0" marB="0">
                    <a:solidFill>
                      <a:schemeClr val="accent3">
                        <a:lumMod val="20000"/>
                        <a:lumOff val="80000"/>
                      </a:schemeClr>
                    </a:solidFill>
                  </a:tcPr>
                </a:tc>
                <a:extLst>
                  <a:ext uri="{0D108BD9-81ED-4DB2-BD59-A6C34878D82A}">
                    <a16:rowId xmlns:a16="http://schemas.microsoft.com/office/drawing/2014/main" val="10004"/>
                  </a:ext>
                </a:extLst>
              </a:tr>
              <a:tr h="494028">
                <a:tc vMerge="1">
                  <a:txBody>
                    <a:bodyPr/>
                    <a:lstStyle/>
                    <a:p>
                      <a:pPr marL="457200" algn="l">
                        <a:lnSpc>
                          <a:spcPct val="105000"/>
                        </a:lnSpc>
                        <a:spcAft>
                          <a:spcPts val="0"/>
                        </a:spcAft>
                      </a:pPr>
                      <a:endParaRPr lang="en-ZA" sz="1100" b="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20000"/>
                        <a:lumOff val="80000"/>
                      </a:schemeClr>
                    </a:solidFill>
                  </a:tcPr>
                </a:tc>
                <a:tc gridSpan="2">
                  <a:txBody>
                    <a:bodyPr/>
                    <a:lstStyle/>
                    <a:p>
                      <a:pPr marL="0" algn="ctr" defTabSz="457200" rtl="0" eaLnBrk="1" latinLnBrk="0" hangingPunct="1">
                        <a:lnSpc>
                          <a:spcPct val="105000"/>
                        </a:lnSpc>
                        <a:spcAft>
                          <a:spcPts val="0"/>
                        </a:spcAft>
                      </a:pPr>
                      <a:r>
                        <a:rPr lang="en-ZA" sz="12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50% functional front offices – 800 000</a:t>
                      </a:r>
                    </a:p>
                    <a:p>
                      <a:pPr marL="0" algn="ctr" defTabSz="457200" rtl="0" eaLnBrk="1" latinLnBrk="0" hangingPunct="1">
                        <a:lnSpc>
                          <a:spcPct val="105000"/>
                        </a:lnSpc>
                        <a:spcAft>
                          <a:spcPts val="0"/>
                        </a:spcAft>
                      </a:pPr>
                      <a:r>
                        <a:rPr lang="en-ZA" sz="12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solidFill>
                      <a:schemeClr val="accent3">
                        <a:lumMod val="20000"/>
                        <a:lumOff val="80000"/>
                      </a:schemeClr>
                    </a:solidFill>
                  </a:tcPr>
                </a:tc>
                <a:tc hMerge="1">
                  <a:txBody>
                    <a:bodyPr/>
                    <a:lstStyle/>
                    <a:p>
                      <a:endParaRPr lang="en-ZA"/>
                    </a:p>
                  </a:txBody>
                  <a:tcPr/>
                </a:tc>
                <a:tc>
                  <a:txBody>
                    <a:bodyPr/>
                    <a:lstStyle/>
                    <a:p>
                      <a:pPr marL="0" algn="ctr" defTabSz="457200" rtl="0" eaLnBrk="1" latinLnBrk="0" hangingPunct="1">
                        <a:lnSpc>
                          <a:spcPct val="105000"/>
                        </a:lnSpc>
                        <a:spcAft>
                          <a:spcPts val="0"/>
                        </a:spcAft>
                      </a:pPr>
                      <a:r>
                        <a:rPr lang="en-ZA" sz="12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208 000</a:t>
                      </a:r>
                    </a:p>
                  </a:txBody>
                  <a:tcPr marL="68580" marR="68580" marT="0" marB="0">
                    <a:solidFill>
                      <a:schemeClr val="accent3">
                        <a:lumMod val="20000"/>
                        <a:lumOff val="80000"/>
                      </a:schemeClr>
                    </a:solidFill>
                  </a:tcPr>
                </a:tc>
                <a:tc>
                  <a:txBody>
                    <a:bodyPr/>
                    <a:lstStyle/>
                    <a:p>
                      <a:pPr marL="0" algn="ctr" defTabSz="457200" rtl="0" eaLnBrk="1" latinLnBrk="0" hangingPunct="1">
                        <a:lnSpc>
                          <a:spcPct val="105000"/>
                        </a:lnSpc>
                        <a:spcAft>
                          <a:spcPts val="0"/>
                        </a:spcAft>
                      </a:pPr>
                      <a:r>
                        <a:rPr lang="en-ZA" sz="12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200 000</a:t>
                      </a:r>
                    </a:p>
                  </a:txBody>
                  <a:tcPr marL="68580" marR="68580" marT="0" marB="0">
                    <a:solidFill>
                      <a:schemeClr val="accent3">
                        <a:lumMod val="20000"/>
                        <a:lumOff val="80000"/>
                      </a:schemeClr>
                    </a:solidFill>
                  </a:tcPr>
                </a:tc>
                <a:tc>
                  <a:txBody>
                    <a:bodyPr/>
                    <a:lstStyle/>
                    <a:p>
                      <a:pPr marL="0" algn="ctr" defTabSz="457200" rtl="0" eaLnBrk="1" latinLnBrk="0" hangingPunct="1">
                        <a:lnSpc>
                          <a:spcPct val="105000"/>
                        </a:lnSpc>
                        <a:spcAft>
                          <a:spcPts val="0"/>
                        </a:spcAft>
                      </a:pPr>
                      <a:r>
                        <a:rPr lang="en-ZA" sz="12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184 000</a:t>
                      </a:r>
                    </a:p>
                  </a:txBody>
                  <a:tcPr marL="68580" marR="68580" marT="0" marB="0">
                    <a:solidFill>
                      <a:schemeClr val="accent3">
                        <a:lumMod val="20000"/>
                        <a:lumOff val="80000"/>
                      </a:schemeClr>
                    </a:solidFill>
                  </a:tcPr>
                </a:tc>
                <a:tc>
                  <a:txBody>
                    <a:bodyPr/>
                    <a:lstStyle/>
                    <a:p>
                      <a:pPr marL="0" algn="ctr" defTabSz="457200" rtl="0" eaLnBrk="1" latinLnBrk="0" hangingPunct="1">
                        <a:lnSpc>
                          <a:spcPct val="105000"/>
                        </a:lnSpc>
                        <a:spcAft>
                          <a:spcPts val="0"/>
                        </a:spcAft>
                      </a:pPr>
                      <a:r>
                        <a:rPr lang="en-ZA" sz="12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208 000</a:t>
                      </a:r>
                    </a:p>
                  </a:txBody>
                  <a:tcPr marL="68580" marR="68580" marT="0" marB="0">
                    <a:solidFill>
                      <a:schemeClr val="accent3">
                        <a:lumMod val="20000"/>
                        <a:lumOff val="80000"/>
                      </a:schemeClr>
                    </a:solidFill>
                  </a:tcPr>
                </a:tc>
                <a:extLst>
                  <a:ext uri="{0D108BD9-81ED-4DB2-BD59-A6C34878D82A}">
                    <a16:rowId xmlns:a16="http://schemas.microsoft.com/office/drawing/2014/main" val="10005"/>
                  </a:ext>
                </a:extLst>
              </a:tr>
              <a:tr h="494028">
                <a:tc vMerge="1">
                  <a:txBody>
                    <a:bodyPr/>
                    <a:lstStyle/>
                    <a:p>
                      <a:pPr marL="457200" algn="l">
                        <a:lnSpc>
                          <a:spcPct val="105000"/>
                        </a:lnSpc>
                        <a:spcAft>
                          <a:spcPts val="0"/>
                        </a:spcAft>
                      </a:pPr>
                      <a:endParaRPr lang="en-ZA" sz="1100" b="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20000"/>
                        <a:lumOff val="80000"/>
                      </a:schemeClr>
                    </a:solidFill>
                  </a:tcPr>
                </a:tc>
                <a:tc gridSpan="2">
                  <a:txBody>
                    <a:bodyPr/>
                    <a:lstStyle/>
                    <a:p>
                      <a:pPr marL="0" algn="ctr" defTabSz="457200" rtl="0" eaLnBrk="1" latinLnBrk="0" hangingPunct="1">
                        <a:lnSpc>
                          <a:spcPct val="105000"/>
                        </a:lnSpc>
                        <a:spcAft>
                          <a:spcPts val="0"/>
                        </a:spcAft>
                      </a:pPr>
                      <a:r>
                        <a:rPr lang="en-ZA" sz="12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33.3% functional front offices - 532 800</a:t>
                      </a:r>
                    </a:p>
                    <a:p>
                      <a:pPr marL="0" algn="ctr" defTabSz="457200" rtl="0" eaLnBrk="1" latinLnBrk="0" hangingPunct="1">
                        <a:lnSpc>
                          <a:spcPct val="105000"/>
                        </a:lnSpc>
                        <a:spcAft>
                          <a:spcPts val="0"/>
                        </a:spcAft>
                      </a:pPr>
                      <a:r>
                        <a:rPr lang="en-ZA" sz="12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solidFill>
                      <a:schemeClr val="accent3">
                        <a:lumMod val="20000"/>
                        <a:lumOff val="80000"/>
                      </a:schemeClr>
                    </a:solidFill>
                  </a:tcPr>
                </a:tc>
                <a:tc hMerge="1">
                  <a:txBody>
                    <a:bodyPr/>
                    <a:lstStyle/>
                    <a:p>
                      <a:endParaRPr lang="en-ZA"/>
                    </a:p>
                  </a:txBody>
                  <a:tcPr/>
                </a:tc>
                <a:tc>
                  <a:txBody>
                    <a:bodyPr/>
                    <a:lstStyle/>
                    <a:p>
                      <a:pPr marL="0" algn="ctr" defTabSz="457200" rtl="0" eaLnBrk="1" latinLnBrk="0" hangingPunct="1">
                        <a:lnSpc>
                          <a:spcPct val="105000"/>
                        </a:lnSpc>
                        <a:spcAft>
                          <a:spcPts val="0"/>
                        </a:spcAft>
                      </a:pPr>
                      <a:r>
                        <a:rPr lang="en-ZA" sz="12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138 528</a:t>
                      </a:r>
                    </a:p>
                  </a:txBody>
                  <a:tcPr marL="68580" marR="68580" marT="0" marB="0">
                    <a:solidFill>
                      <a:schemeClr val="accent3">
                        <a:lumMod val="20000"/>
                        <a:lumOff val="80000"/>
                      </a:schemeClr>
                    </a:solidFill>
                  </a:tcPr>
                </a:tc>
                <a:tc>
                  <a:txBody>
                    <a:bodyPr/>
                    <a:lstStyle/>
                    <a:p>
                      <a:pPr marL="0" algn="ctr" defTabSz="457200" rtl="0" eaLnBrk="1" latinLnBrk="0" hangingPunct="1">
                        <a:lnSpc>
                          <a:spcPct val="105000"/>
                        </a:lnSpc>
                        <a:spcAft>
                          <a:spcPts val="0"/>
                        </a:spcAft>
                      </a:pPr>
                      <a:r>
                        <a:rPr lang="en-ZA" sz="12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133 200</a:t>
                      </a:r>
                    </a:p>
                  </a:txBody>
                  <a:tcPr marL="68580" marR="68580" marT="0" marB="0">
                    <a:solidFill>
                      <a:schemeClr val="accent3">
                        <a:lumMod val="20000"/>
                        <a:lumOff val="80000"/>
                      </a:schemeClr>
                    </a:solidFill>
                  </a:tcPr>
                </a:tc>
                <a:tc>
                  <a:txBody>
                    <a:bodyPr/>
                    <a:lstStyle/>
                    <a:p>
                      <a:pPr marL="0" algn="ctr" defTabSz="457200" rtl="0" eaLnBrk="1" latinLnBrk="0" hangingPunct="1">
                        <a:lnSpc>
                          <a:spcPct val="105000"/>
                        </a:lnSpc>
                        <a:spcAft>
                          <a:spcPts val="0"/>
                        </a:spcAft>
                      </a:pPr>
                      <a:r>
                        <a:rPr lang="en-ZA" sz="12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122 544</a:t>
                      </a:r>
                    </a:p>
                  </a:txBody>
                  <a:tcPr marL="68580" marR="68580" marT="0" marB="0">
                    <a:solidFill>
                      <a:schemeClr val="accent3">
                        <a:lumMod val="20000"/>
                        <a:lumOff val="80000"/>
                      </a:schemeClr>
                    </a:solidFill>
                  </a:tcPr>
                </a:tc>
                <a:tc>
                  <a:txBody>
                    <a:bodyPr/>
                    <a:lstStyle/>
                    <a:p>
                      <a:pPr marL="0" algn="ctr" defTabSz="457200" rtl="0" eaLnBrk="1" latinLnBrk="0" hangingPunct="1">
                        <a:lnSpc>
                          <a:spcPct val="105000"/>
                        </a:lnSpc>
                        <a:spcAft>
                          <a:spcPts val="0"/>
                        </a:spcAft>
                      </a:pPr>
                      <a:r>
                        <a:rPr lang="en-ZA" sz="12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138 528</a:t>
                      </a:r>
                    </a:p>
                  </a:txBody>
                  <a:tcPr marL="68580" marR="68580" marT="0" marB="0">
                    <a:solidFill>
                      <a:schemeClr val="accent3">
                        <a:lumMod val="20000"/>
                        <a:lumOff val="80000"/>
                      </a:schemeClr>
                    </a:solidFill>
                  </a:tcPr>
                </a:tc>
                <a:extLst>
                  <a:ext uri="{0D108BD9-81ED-4DB2-BD59-A6C34878D82A}">
                    <a16:rowId xmlns:a16="http://schemas.microsoft.com/office/drawing/2014/main" val="10006"/>
                  </a:ext>
                </a:extLst>
              </a:tr>
              <a:tr h="494028">
                <a:tc vMerge="1">
                  <a:txBody>
                    <a:bodyPr/>
                    <a:lstStyle/>
                    <a:p>
                      <a:pPr marL="457200" algn="l">
                        <a:lnSpc>
                          <a:spcPct val="105000"/>
                        </a:lnSpc>
                        <a:spcAft>
                          <a:spcPts val="0"/>
                        </a:spcAft>
                      </a:pPr>
                      <a:endParaRPr lang="en-ZA" sz="1100" b="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20000"/>
                        <a:lumOff val="80000"/>
                      </a:schemeClr>
                    </a:solidFill>
                  </a:tcPr>
                </a:tc>
                <a:tc gridSpan="2">
                  <a:txBody>
                    <a:bodyPr/>
                    <a:lstStyle/>
                    <a:p>
                      <a:pPr marL="0" marR="0" indent="0" algn="ctr" defTabSz="457200" rtl="0" eaLnBrk="1" fontAlgn="auto" latinLnBrk="0" hangingPunct="1">
                        <a:lnSpc>
                          <a:spcPct val="105000"/>
                        </a:lnSpc>
                        <a:spcBef>
                          <a:spcPts val="0"/>
                        </a:spcBef>
                        <a:spcAft>
                          <a:spcPts val="0"/>
                        </a:spcAft>
                        <a:buClrTx/>
                        <a:buSzTx/>
                        <a:buFont typeface="Arial" panose="020B0604020202020204" pitchFamily="34" charset="0"/>
                        <a:buNone/>
                        <a:tabLst/>
                        <a:defRPr/>
                      </a:pPr>
                      <a:r>
                        <a:rPr lang="en-ZA" sz="1200" b="0" kern="1200" dirty="0">
                          <a:solidFill>
                            <a:schemeClr val="dk1"/>
                          </a:solidFill>
                          <a:effectLst/>
                          <a:latin typeface="Arial" panose="020B0604020202020204" pitchFamily="34" charset="0"/>
                          <a:ea typeface="+mn-ea"/>
                          <a:cs typeface="Arial" panose="020B0604020202020204" pitchFamily="34" charset="0"/>
                        </a:rPr>
                        <a:t>Level 2 -5: No service to be rendered</a:t>
                      </a:r>
                    </a:p>
                    <a:p>
                      <a:pPr marL="457200" algn="ctr">
                        <a:lnSpc>
                          <a:spcPct val="105000"/>
                        </a:lnSpc>
                        <a:spcAft>
                          <a:spcPts val="0"/>
                        </a:spcAft>
                      </a:pPr>
                      <a:r>
                        <a:rPr lang="en-ZA" sz="12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solidFill>
                      <a:schemeClr val="accent3">
                        <a:lumMod val="20000"/>
                        <a:lumOff val="80000"/>
                      </a:schemeClr>
                    </a:solidFill>
                  </a:tcPr>
                </a:tc>
                <a:tc hMerge="1">
                  <a:txBody>
                    <a:bodyPr/>
                    <a:lstStyle/>
                    <a:p>
                      <a:endParaRPr lang="en-ZA"/>
                    </a:p>
                  </a:txBody>
                  <a:tcPr/>
                </a:tc>
                <a:tc>
                  <a:txBody>
                    <a:bodyPr/>
                    <a:lstStyle/>
                    <a:p>
                      <a:pPr marL="0" marR="0" indent="0" algn="ctr" defTabSz="457200" rtl="0" eaLnBrk="1" fontAlgn="auto" latinLnBrk="0" hangingPunct="1">
                        <a:lnSpc>
                          <a:spcPct val="105000"/>
                        </a:lnSpc>
                        <a:spcBef>
                          <a:spcPts val="0"/>
                        </a:spcBef>
                        <a:spcAft>
                          <a:spcPts val="0"/>
                        </a:spcAft>
                        <a:buClrTx/>
                        <a:buSzTx/>
                        <a:buFont typeface="Arial" panose="020B0604020202020204" pitchFamily="34" charset="0"/>
                        <a:buNone/>
                        <a:tabLst/>
                        <a:defRPr/>
                      </a:pPr>
                      <a:r>
                        <a:rPr lang="en-ZA" sz="1200" b="0" kern="1200" dirty="0">
                          <a:solidFill>
                            <a:schemeClr val="dk1"/>
                          </a:solidFill>
                          <a:effectLst/>
                          <a:latin typeface="Arial" panose="020B0604020202020204" pitchFamily="34" charset="0"/>
                          <a:ea typeface="+mn-ea"/>
                          <a:cs typeface="Arial" panose="020B0604020202020204" pitchFamily="34" charset="0"/>
                        </a:rPr>
                        <a:t>N/A</a:t>
                      </a:r>
                    </a:p>
                  </a:txBody>
                  <a:tcPr marL="68580" marR="68580" marT="0" marB="0">
                    <a:solidFill>
                      <a:schemeClr val="accent3">
                        <a:lumMod val="20000"/>
                        <a:lumOff val="80000"/>
                      </a:schemeClr>
                    </a:solidFill>
                  </a:tcPr>
                </a:tc>
                <a:tc>
                  <a:txBody>
                    <a:bodyPr/>
                    <a:lstStyle/>
                    <a:p>
                      <a:pPr marL="0" marR="0" indent="0" algn="ctr" defTabSz="457200" rtl="0" eaLnBrk="1" fontAlgn="auto" latinLnBrk="0" hangingPunct="1">
                        <a:lnSpc>
                          <a:spcPct val="105000"/>
                        </a:lnSpc>
                        <a:spcBef>
                          <a:spcPts val="0"/>
                        </a:spcBef>
                        <a:spcAft>
                          <a:spcPts val="0"/>
                        </a:spcAft>
                        <a:buClrTx/>
                        <a:buSzTx/>
                        <a:buFont typeface="Arial" panose="020B0604020202020204" pitchFamily="34" charset="0"/>
                        <a:buNone/>
                        <a:tabLst/>
                        <a:defRPr/>
                      </a:pPr>
                      <a:r>
                        <a:rPr lang="en-ZA" sz="1200" b="0" kern="1200" dirty="0">
                          <a:solidFill>
                            <a:schemeClr val="dk1"/>
                          </a:solidFill>
                          <a:effectLst/>
                          <a:latin typeface="Arial" panose="020B0604020202020204" pitchFamily="34" charset="0"/>
                          <a:ea typeface="+mn-ea"/>
                          <a:cs typeface="Arial" panose="020B0604020202020204" pitchFamily="34" charset="0"/>
                        </a:rPr>
                        <a:t>N/A</a:t>
                      </a:r>
                    </a:p>
                  </a:txBody>
                  <a:tcPr marL="68580" marR="68580" marT="0" marB="0">
                    <a:solidFill>
                      <a:schemeClr val="accent3">
                        <a:lumMod val="20000"/>
                        <a:lumOff val="80000"/>
                      </a:schemeClr>
                    </a:solidFill>
                  </a:tcPr>
                </a:tc>
                <a:tc>
                  <a:txBody>
                    <a:bodyPr/>
                    <a:lstStyle/>
                    <a:p>
                      <a:pPr marL="0" marR="0" indent="0" algn="ctr" defTabSz="457200" rtl="0" eaLnBrk="1" fontAlgn="auto" latinLnBrk="0" hangingPunct="1">
                        <a:lnSpc>
                          <a:spcPct val="105000"/>
                        </a:lnSpc>
                        <a:spcBef>
                          <a:spcPts val="0"/>
                        </a:spcBef>
                        <a:spcAft>
                          <a:spcPts val="0"/>
                        </a:spcAft>
                        <a:buClrTx/>
                        <a:buSzTx/>
                        <a:buFont typeface="Arial" panose="020B0604020202020204" pitchFamily="34" charset="0"/>
                        <a:buNone/>
                        <a:tabLst/>
                        <a:defRPr/>
                      </a:pPr>
                      <a:r>
                        <a:rPr lang="en-ZA" sz="1200" b="0" kern="1200" dirty="0">
                          <a:solidFill>
                            <a:schemeClr val="dk1"/>
                          </a:solidFill>
                          <a:effectLst/>
                          <a:latin typeface="Arial" panose="020B0604020202020204" pitchFamily="34" charset="0"/>
                          <a:ea typeface="+mn-ea"/>
                          <a:cs typeface="Arial" panose="020B0604020202020204" pitchFamily="34" charset="0"/>
                        </a:rPr>
                        <a:t>N/A</a:t>
                      </a:r>
                    </a:p>
                  </a:txBody>
                  <a:tcPr marL="68580" marR="68580" marT="0" marB="0">
                    <a:solidFill>
                      <a:schemeClr val="accent3">
                        <a:lumMod val="20000"/>
                        <a:lumOff val="80000"/>
                      </a:schemeClr>
                    </a:solidFill>
                  </a:tcPr>
                </a:tc>
                <a:tc>
                  <a:txBody>
                    <a:bodyPr/>
                    <a:lstStyle/>
                    <a:p>
                      <a:pPr marL="0" marR="0" indent="0" algn="ctr" defTabSz="457200" rtl="0" eaLnBrk="1" fontAlgn="auto" latinLnBrk="0" hangingPunct="1">
                        <a:lnSpc>
                          <a:spcPct val="105000"/>
                        </a:lnSpc>
                        <a:spcBef>
                          <a:spcPts val="0"/>
                        </a:spcBef>
                        <a:spcAft>
                          <a:spcPts val="0"/>
                        </a:spcAft>
                        <a:buClrTx/>
                        <a:buSzTx/>
                        <a:buFont typeface="Arial" panose="020B0604020202020204" pitchFamily="34" charset="0"/>
                        <a:buNone/>
                        <a:tabLst/>
                        <a:defRPr/>
                      </a:pPr>
                      <a:r>
                        <a:rPr lang="en-ZA" sz="1200" b="0" kern="1200" dirty="0">
                          <a:solidFill>
                            <a:schemeClr val="dk1"/>
                          </a:solidFill>
                          <a:effectLst/>
                          <a:latin typeface="Arial" panose="020B0604020202020204" pitchFamily="34" charset="0"/>
                          <a:ea typeface="+mn-ea"/>
                          <a:cs typeface="Arial" panose="020B0604020202020204" pitchFamily="34" charset="0"/>
                        </a:rPr>
                        <a:t>N/A</a:t>
                      </a:r>
                    </a:p>
                  </a:txBody>
                  <a:tcPr marL="68580" marR="68580" marT="0" marB="0">
                    <a:solidFill>
                      <a:schemeClr val="accent3">
                        <a:lumMod val="20000"/>
                        <a:lumOff val="80000"/>
                      </a:schemeClr>
                    </a:solidFill>
                  </a:tcPr>
                </a:tc>
                <a:extLst>
                  <a:ext uri="{0D108BD9-81ED-4DB2-BD59-A6C34878D82A}">
                    <a16:rowId xmlns:a16="http://schemas.microsoft.com/office/drawing/2014/main" val="10007"/>
                  </a:ext>
                </a:extLst>
              </a:tr>
            </a:tbl>
          </a:graphicData>
        </a:graphic>
      </p:graphicFrame>
      <p:sp>
        <p:nvSpPr>
          <p:cNvPr id="3" name="Slide Number Placeholder 2"/>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24</a:t>
            </a:fld>
            <a:endParaRPr lang="en-US" dirty="0"/>
          </a:p>
        </p:txBody>
      </p:sp>
    </p:spTree>
    <p:extLst>
      <p:ext uri="{BB962C8B-B14F-4D97-AF65-F5344CB8AC3E}">
        <p14:creationId xmlns:p14="http://schemas.microsoft.com/office/powerpoint/2010/main" val="375908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171464477"/>
              </p:ext>
            </p:extLst>
          </p:nvPr>
        </p:nvGraphicFramePr>
        <p:xfrm>
          <a:off x="109180" y="510801"/>
          <a:ext cx="8935966" cy="2953954"/>
        </p:xfrm>
        <a:graphic>
          <a:graphicData uri="http://schemas.openxmlformats.org/drawingml/2006/table">
            <a:tbl>
              <a:tblPr firstRow="1" bandRow="1">
                <a:tableStyleId>{5C22544A-7EE6-4342-B048-85BDC9FD1C3A}</a:tableStyleId>
              </a:tblPr>
              <a:tblGrid>
                <a:gridCol w="4256874">
                  <a:extLst>
                    <a:ext uri="{9D8B030D-6E8A-4147-A177-3AD203B41FA5}">
                      <a16:colId xmlns:a16="http://schemas.microsoft.com/office/drawing/2014/main" val="20000"/>
                    </a:ext>
                  </a:extLst>
                </a:gridCol>
                <a:gridCol w="1771135">
                  <a:extLst>
                    <a:ext uri="{9D8B030D-6E8A-4147-A177-3AD203B41FA5}">
                      <a16:colId xmlns:a16="http://schemas.microsoft.com/office/drawing/2014/main" val="20001"/>
                    </a:ext>
                  </a:extLst>
                </a:gridCol>
                <a:gridCol w="922638">
                  <a:extLst>
                    <a:ext uri="{9D8B030D-6E8A-4147-A177-3AD203B41FA5}">
                      <a16:colId xmlns:a16="http://schemas.microsoft.com/office/drawing/2014/main" val="20002"/>
                    </a:ext>
                  </a:extLst>
                </a:gridCol>
                <a:gridCol w="980303">
                  <a:extLst>
                    <a:ext uri="{9D8B030D-6E8A-4147-A177-3AD203B41FA5}">
                      <a16:colId xmlns:a16="http://schemas.microsoft.com/office/drawing/2014/main" val="20003"/>
                    </a:ext>
                  </a:extLst>
                </a:gridCol>
                <a:gridCol w="1005016">
                  <a:extLst>
                    <a:ext uri="{9D8B030D-6E8A-4147-A177-3AD203B41FA5}">
                      <a16:colId xmlns:a16="http://schemas.microsoft.com/office/drawing/2014/main" val="20004"/>
                    </a:ext>
                  </a:extLst>
                </a:gridCol>
              </a:tblGrid>
              <a:tr h="329872">
                <a:tc>
                  <a:txBody>
                    <a:bodyPr/>
                    <a:lstStyle/>
                    <a:p>
                      <a:pPr marL="0" indent="0" algn="l">
                        <a:buFont typeface="+mj-lt"/>
                        <a:buNone/>
                      </a:pPr>
                      <a:r>
                        <a:rPr lang="en-ZA" sz="1300" dirty="0">
                          <a:solidFill>
                            <a:schemeClr val="tx1"/>
                          </a:solidFill>
                          <a:latin typeface="Arial" panose="020B0604020202020204" pitchFamily="34" charset="0"/>
                          <a:cs typeface="Arial" panose="020B0604020202020204" pitchFamily="34" charset="0"/>
                        </a:rPr>
                        <a:t>Outcome:</a:t>
                      </a:r>
                    </a:p>
                  </a:txBody>
                  <a:tcPr>
                    <a:solidFill>
                      <a:schemeClr val="accent3">
                        <a:lumMod val="60000"/>
                        <a:lumOff val="40000"/>
                      </a:schemeClr>
                    </a:solidFill>
                  </a:tcPr>
                </a:tc>
                <a:tc gridSpan="4">
                  <a:txBody>
                    <a:bodyPr/>
                    <a:lstStyle/>
                    <a:p>
                      <a:pPr marL="0" indent="0" algn="l">
                        <a:buFont typeface="+mj-lt"/>
                        <a:buNone/>
                      </a:pPr>
                      <a:r>
                        <a:rPr lang="en-US" sz="1300" b="0" dirty="0">
                          <a:solidFill>
                            <a:schemeClr val="tx1"/>
                          </a:solidFill>
                          <a:latin typeface="Arial" panose="020B0604020202020204" pitchFamily="34" charset="0"/>
                          <a:cs typeface="Arial" panose="020B0604020202020204" pitchFamily="34" charset="0"/>
                        </a:rPr>
                        <a:t>Secure and efficient management of citizenship and civil registration to fulfil constitutional and international obligations</a:t>
                      </a:r>
                    </a:p>
                  </a:txBody>
                  <a:tcPr>
                    <a:solidFill>
                      <a:schemeClr val="accent3">
                        <a:lumMod val="60000"/>
                        <a:lumOff val="4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extLst>
                  <a:ext uri="{0D108BD9-81ED-4DB2-BD59-A6C34878D82A}">
                    <a16:rowId xmlns:a16="http://schemas.microsoft.com/office/drawing/2014/main" val="10001"/>
                  </a:ext>
                </a:extLst>
              </a:tr>
              <a:tr h="334198">
                <a:tc>
                  <a:txBody>
                    <a:bodyPr/>
                    <a:lstStyle/>
                    <a:p>
                      <a:pPr marL="0" indent="0" algn="l">
                        <a:buFont typeface="+mj-lt"/>
                        <a:buNone/>
                      </a:pPr>
                      <a:r>
                        <a:rPr lang="en-ZA" sz="1300" b="1" dirty="0">
                          <a:solidFill>
                            <a:schemeClr val="tx1"/>
                          </a:solidFill>
                          <a:latin typeface="Arial" panose="020B0604020202020204" pitchFamily="34" charset="0"/>
                          <a:cs typeface="Arial" panose="020B0604020202020204" pitchFamily="34" charset="0"/>
                        </a:rPr>
                        <a:t>Output:</a:t>
                      </a:r>
                    </a:p>
                  </a:txBody>
                  <a:tcPr>
                    <a:solidFill>
                      <a:schemeClr val="accent3">
                        <a:lumMod val="60000"/>
                        <a:lumOff val="40000"/>
                      </a:schemeClr>
                    </a:solidFill>
                  </a:tcPr>
                </a:tc>
                <a:tc gridSpan="4">
                  <a:txBody>
                    <a:bodyPr/>
                    <a:lstStyle/>
                    <a:p>
                      <a:pPr marL="0" indent="0" algn="l">
                        <a:buFont typeface="+mj-lt"/>
                        <a:buNone/>
                      </a:pPr>
                      <a:r>
                        <a:rPr lang="en-US" sz="1300" kern="1200" dirty="0">
                          <a:solidFill>
                            <a:schemeClr val="dk1"/>
                          </a:solidFill>
                          <a:effectLst/>
                          <a:latin typeface="Arial" panose="020B0604020202020204" pitchFamily="34" charset="0"/>
                          <a:ea typeface="+mn-ea"/>
                          <a:cs typeface="Arial" panose="020B0604020202020204" pitchFamily="34" charset="0"/>
                        </a:rPr>
                        <a:t>Adult passports issued as per set standards</a:t>
                      </a:r>
                      <a:endParaRPr lang="en-US" sz="1300" dirty="0">
                        <a:solidFill>
                          <a:schemeClr val="tx1"/>
                        </a:solidFill>
                        <a:latin typeface="Arial" panose="020B0604020202020204" pitchFamily="34" charset="0"/>
                        <a:cs typeface="Arial" panose="020B0604020202020204" pitchFamily="34" charset="0"/>
                      </a:endParaRPr>
                    </a:p>
                  </a:txBody>
                  <a:tcPr>
                    <a:solidFill>
                      <a:schemeClr val="accent3">
                        <a:lumMod val="60000"/>
                        <a:lumOff val="4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extLst>
                  <a:ext uri="{0D108BD9-81ED-4DB2-BD59-A6C34878D82A}">
                    <a16:rowId xmlns:a16="http://schemas.microsoft.com/office/drawing/2014/main" val="10002"/>
                  </a:ext>
                </a:extLst>
              </a:tr>
              <a:tr h="758781">
                <a:tc>
                  <a:txBody>
                    <a:bodyPr/>
                    <a:lstStyle/>
                    <a:p>
                      <a:pPr marL="0" marR="0" indent="0" algn="l" defTabSz="457200" rtl="0" eaLnBrk="1" fontAlgn="auto" latinLnBrk="0" hangingPunct="1">
                        <a:lnSpc>
                          <a:spcPct val="100000"/>
                        </a:lnSpc>
                        <a:spcBef>
                          <a:spcPts val="0"/>
                        </a:spcBef>
                        <a:spcAft>
                          <a:spcPts val="0"/>
                        </a:spcAft>
                        <a:buClrTx/>
                        <a:buSzTx/>
                        <a:buFont typeface="+mj-lt"/>
                        <a:buNone/>
                        <a:tabLst/>
                        <a:defRPr/>
                      </a:pPr>
                      <a:r>
                        <a:rPr lang="en-ZA" sz="1300" b="1" dirty="0">
                          <a:solidFill>
                            <a:schemeClr val="tx1"/>
                          </a:solidFill>
                          <a:latin typeface="Arial" panose="020B0604020202020204" pitchFamily="34" charset="0"/>
                          <a:cs typeface="Arial" panose="020B0604020202020204" pitchFamily="34" charset="0"/>
                        </a:rPr>
                        <a:t>Output Indicator</a:t>
                      </a:r>
                    </a:p>
                    <a:p>
                      <a:pPr marL="342900" indent="-342900" algn="l">
                        <a:buFont typeface="+mj-lt"/>
                        <a:buAutoNum type="arabicPeriod"/>
                      </a:pPr>
                      <a:endParaRPr lang="en-ZA" sz="1300" b="1" dirty="0">
                        <a:solidFill>
                          <a:schemeClr val="tx1"/>
                        </a:solidFill>
                        <a:latin typeface="Arial" panose="020B0604020202020204" pitchFamily="34" charset="0"/>
                        <a:cs typeface="Arial" panose="020B0604020202020204" pitchFamily="34" charset="0"/>
                      </a:endParaRPr>
                    </a:p>
                  </a:txBody>
                  <a:tcPr>
                    <a:solidFill>
                      <a:schemeClr val="accent3">
                        <a:lumMod val="60000"/>
                        <a:lumOff val="4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 typeface="+mj-lt"/>
                        <a:buNone/>
                        <a:tabLst/>
                        <a:defRPr/>
                      </a:pPr>
                      <a:r>
                        <a:rPr lang="en-ZA" sz="1300" b="1" dirty="0">
                          <a:solidFill>
                            <a:schemeClr val="tx1"/>
                          </a:solidFill>
                          <a:latin typeface="Arial" panose="020B0604020202020204" pitchFamily="34" charset="0"/>
                          <a:cs typeface="Arial" panose="020B0604020202020204" pitchFamily="34" charset="0"/>
                        </a:rPr>
                        <a:t>Estimated Performance 2020/21</a:t>
                      </a:r>
                    </a:p>
                    <a:p>
                      <a:pPr marL="342900" indent="-342900" algn="l">
                        <a:buFont typeface="+mj-lt"/>
                        <a:buAutoNum type="arabicPeriod"/>
                      </a:pPr>
                      <a:endParaRPr lang="en-ZA" sz="1300" b="1" dirty="0">
                        <a:solidFill>
                          <a:schemeClr val="tx1"/>
                        </a:solidFill>
                        <a:latin typeface="Arial" panose="020B0604020202020204" pitchFamily="34" charset="0"/>
                        <a:cs typeface="Arial" panose="020B0604020202020204" pitchFamily="34" charset="0"/>
                      </a:endParaRPr>
                    </a:p>
                  </a:txBody>
                  <a:tcPr>
                    <a:solidFill>
                      <a:schemeClr val="accent3">
                        <a:lumMod val="60000"/>
                        <a:lumOff val="40000"/>
                      </a:schemeClr>
                    </a:solidFill>
                  </a:tcPr>
                </a:tc>
                <a:tc>
                  <a:txBody>
                    <a:bodyPr/>
                    <a:lstStyle/>
                    <a:p>
                      <a:pPr marL="0" indent="0" algn="ctr">
                        <a:buFont typeface="+mj-lt"/>
                        <a:buNone/>
                      </a:pPr>
                      <a:r>
                        <a:rPr lang="en-ZA" sz="1300" b="1" dirty="0">
                          <a:solidFill>
                            <a:schemeClr val="tx1"/>
                          </a:solidFill>
                          <a:latin typeface="Arial" panose="020B0604020202020204" pitchFamily="34" charset="0"/>
                          <a:cs typeface="Arial" panose="020B0604020202020204" pitchFamily="34" charset="0"/>
                        </a:rPr>
                        <a:t>Annual Target 2021/22</a:t>
                      </a:r>
                    </a:p>
                  </a:txBody>
                  <a:tcPr>
                    <a:solidFill>
                      <a:schemeClr val="accent3">
                        <a:lumMod val="60000"/>
                        <a:lumOff val="40000"/>
                      </a:schemeClr>
                    </a:solidFill>
                  </a:tcPr>
                </a:tc>
                <a:tc>
                  <a:txBody>
                    <a:bodyPr/>
                    <a:lstStyle/>
                    <a:p>
                      <a:pPr marL="0" indent="0" algn="ctr">
                        <a:buFont typeface="+mj-lt"/>
                        <a:buNone/>
                      </a:pPr>
                      <a:r>
                        <a:rPr lang="en-ZA" sz="1300" b="1" dirty="0">
                          <a:solidFill>
                            <a:schemeClr val="tx1"/>
                          </a:solidFill>
                          <a:latin typeface="Arial" panose="020B0604020202020204" pitchFamily="34" charset="0"/>
                          <a:cs typeface="Arial" panose="020B0604020202020204" pitchFamily="34" charset="0"/>
                        </a:rPr>
                        <a:t>Annual Target 2022/23</a:t>
                      </a:r>
                    </a:p>
                  </a:txBody>
                  <a:tcPr>
                    <a:solidFill>
                      <a:schemeClr val="accent3">
                        <a:lumMod val="60000"/>
                        <a:lumOff val="40000"/>
                      </a:schemeClr>
                    </a:solidFill>
                  </a:tcPr>
                </a:tc>
                <a:tc>
                  <a:txBody>
                    <a:bodyPr/>
                    <a:lstStyle/>
                    <a:p>
                      <a:pPr marL="0" indent="0" algn="ctr">
                        <a:buFont typeface="+mj-lt"/>
                        <a:buNone/>
                      </a:pPr>
                      <a:r>
                        <a:rPr lang="en-ZA" sz="1300" b="1" dirty="0">
                          <a:solidFill>
                            <a:schemeClr val="tx1"/>
                          </a:solidFill>
                          <a:latin typeface="Arial" panose="020B0604020202020204" pitchFamily="34" charset="0"/>
                          <a:cs typeface="Arial" panose="020B0604020202020204" pitchFamily="34" charset="0"/>
                        </a:rPr>
                        <a:t>Annual Target 2023/24</a:t>
                      </a:r>
                    </a:p>
                  </a:txBody>
                  <a:tcPr>
                    <a:solidFill>
                      <a:schemeClr val="accent3">
                        <a:lumMod val="60000"/>
                        <a:lumOff val="40000"/>
                      </a:schemeClr>
                    </a:solidFill>
                  </a:tcPr>
                </a:tc>
                <a:extLst>
                  <a:ext uri="{0D108BD9-81ED-4DB2-BD59-A6C34878D82A}">
                    <a16:rowId xmlns:a16="http://schemas.microsoft.com/office/drawing/2014/main" val="10000"/>
                  </a:ext>
                </a:extLst>
              </a:tr>
              <a:tr h="695959">
                <a:tc>
                  <a:txBody>
                    <a:bodyPr/>
                    <a:lstStyle/>
                    <a:p>
                      <a:pPr marL="0" indent="0" algn="just">
                        <a:lnSpc>
                          <a:spcPct val="105000"/>
                        </a:lnSpc>
                        <a:spcAft>
                          <a:spcPts val="0"/>
                        </a:spcAft>
                      </a:pPr>
                      <a:r>
                        <a:rPr lang="en-US" sz="1300" dirty="0">
                          <a:effectLst/>
                          <a:latin typeface="Arial" panose="020B0604020202020204" pitchFamily="34" charset="0"/>
                          <a:ea typeface="Times New Roman" panose="02020603050405020304" pitchFamily="18" charset="0"/>
                          <a:cs typeface="Arial" panose="020B0604020202020204" pitchFamily="34" charset="0"/>
                        </a:rPr>
                        <a:t>Percentage (%) of machine readable adult passports (new live capture system) issued within 13 working days for applications collected and</a:t>
                      </a:r>
                      <a:endParaRPr lang="en-ZA" sz="1300" dirty="0">
                        <a:effectLst/>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05000"/>
                        </a:lnSpc>
                        <a:spcAft>
                          <a:spcPts val="1000"/>
                        </a:spcAft>
                      </a:pPr>
                      <a:r>
                        <a:rPr lang="en-US" sz="1300" dirty="0">
                          <a:effectLst/>
                          <a:latin typeface="Arial" panose="020B0604020202020204" pitchFamily="34" charset="0"/>
                          <a:ea typeface="Times New Roman" panose="02020603050405020304" pitchFamily="18" charset="0"/>
                          <a:cs typeface="Arial" panose="020B0604020202020204" pitchFamily="34" charset="0"/>
                        </a:rPr>
                        <a:t>processed within the RSA (from date of branch process complete until passport is scanned at office of application)</a:t>
                      </a:r>
                      <a:endParaRPr lang="en-ZA" sz="1300" dirty="0">
                        <a:effectLst/>
                        <a:latin typeface="Arial" panose="020B0604020202020204" pitchFamily="34" charset="0"/>
                        <a:ea typeface="Times New Roman" panose="02020603050405020304" pitchFamily="18" charset="0"/>
                        <a:cs typeface="Arial" panose="020B0604020202020204" pitchFamily="34" charset="0"/>
                      </a:endParaRPr>
                    </a:p>
                  </a:txBody>
                  <a:tcPr marL="114300" marR="114300" marT="0" marB="0">
                    <a:solidFill>
                      <a:schemeClr val="accent3">
                        <a:lumMod val="20000"/>
                        <a:lumOff val="80000"/>
                      </a:schemeClr>
                    </a:solidFill>
                  </a:tcPr>
                </a:tc>
                <a:tc>
                  <a:txBody>
                    <a:bodyPr/>
                    <a:lstStyle/>
                    <a:p>
                      <a:pPr marL="0" indent="0" algn="ctr" defTabSz="457200" rtl="0" eaLnBrk="0" fontAlgn="base" latinLnBrk="0" hangingPunct="0">
                        <a:lnSpc>
                          <a:spcPct val="105000"/>
                        </a:lnSpc>
                        <a:spcBef>
                          <a:spcPts val="600"/>
                        </a:spcBef>
                        <a:spcAft>
                          <a:spcPts val="600"/>
                        </a:spcAft>
                        <a:buFont typeface="+mj-lt"/>
                        <a:buNone/>
                      </a:pPr>
                      <a:r>
                        <a:rPr lang="en-ZA" sz="13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70% </a:t>
                      </a:r>
                    </a:p>
                  </a:txBody>
                  <a:tcPr marL="68580" marR="68580" marT="0" marB="0">
                    <a:solidFill>
                      <a:schemeClr val="accent3">
                        <a:lumMod val="20000"/>
                        <a:lumOff val="80000"/>
                      </a:schemeClr>
                    </a:solidFill>
                  </a:tcPr>
                </a:tc>
                <a:tc>
                  <a:txBody>
                    <a:bodyPr/>
                    <a:lstStyle/>
                    <a:p>
                      <a:pPr marL="0" indent="0" algn="ctr" defTabSz="457200" rtl="0" eaLnBrk="0" fontAlgn="base" latinLnBrk="0" hangingPunct="0">
                        <a:lnSpc>
                          <a:spcPct val="105000"/>
                        </a:lnSpc>
                        <a:spcBef>
                          <a:spcPts val="600"/>
                        </a:spcBef>
                        <a:spcAft>
                          <a:spcPts val="600"/>
                        </a:spcAft>
                        <a:buFont typeface="+mj-lt"/>
                        <a:buNone/>
                      </a:pPr>
                      <a:r>
                        <a:rPr lang="en-ZA" sz="13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90%</a:t>
                      </a:r>
                    </a:p>
                  </a:txBody>
                  <a:tcPr marL="68580" marR="68580" marT="0" marB="0">
                    <a:solidFill>
                      <a:schemeClr val="accent3">
                        <a:lumMod val="20000"/>
                        <a:lumOff val="80000"/>
                      </a:schemeClr>
                    </a:solidFill>
                  </a:tcPr>
                </a:tc>
                <a:tc>
                  <a:txBody>
                    <a:bodyPr/>
                    <a:lstStyle/>
                    <a:p>
                      <a:pPr marL="0" indent="0" algn="ctr" defTabSz="457200" rtl="0" eaLnBrk="0" fontAlgn="base" latinLnBrk="0" hangingPunct="0">
                        <a:lnSpc>
                          <a:spcPct val="105000"/>
                        </a:lnSpc>
                        <a:spcBef>
                          <a:spcPts val="600"/>
                        </a:spcBef>
                        <a:spcAft>
                          <a:spcPts val="600"/>
                        </a:spcAft>
                        <a:buFont typeface="+mj-lt"/>
                        <a:buNone/>
                      </a:pPr>
                      <a:r>
                        <a:rPr lang="en-ZA" sz="13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90% </a:t>
                      </a:r>
                    </a:p>
                  </a:txBody>
                  <a:tcPr marL="68580" marR="68580" marT="0" marB="0">
                    <a:solidFill>
                      <a:schemeClr val="accent3">
                        <a:lumMod val="20000"/>
                        <a:lumOff val="80000"/>
                      </a:schemeClr>
                    </a:solidFill>
                  </a:tcPr>
                </a:tc>
                <a:tc>
                  <a:txBody>
                    <a:bodyPr/>
                    <a:lstStyle/>
                    <a:p>
                      <a:pPr marL="0" indent="0" algn="ctr" defTabSz="457200" rtl="0" eaLnBrk="0" fontAlgn="base" latinLnBrk="0" hangingPunct="0">
                        <a:lnSpc>
                          <a:spcPct val="105000"/>
                        </a:lnSpc>
                        <a:spcBef>
                          <a:spcPts val="600"/>
                        </a:spcBef>
                        <a:spcAft>
                          <a:spcPts val="600"/>
                        </a:spcAft>
                        <a:buFont typeface="+mj-lt"/>
                        <a:buNone/>
                      </a:pPr>
                      <a:r>
                        <a:rPr lang="en-ZA" sz="13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90%</a:t>
                      </a:r>
                    </a:p>
                  </a:txBody>
                  <a:tcPr marL="68580" marR="68580" marT="0" marB="0">
                    <a:solidFill>
                      <a:schemeClr val="accent3">
                        <a:lumMod val="20000"/>
                        <a:lumOff val="80000"/>
                      </a:schemeClr>
                    </a:solidFill>
                  </a:tcPr>
                </a:tc>
                <a:extLst>
                  <a:ext uri="{0D108BD9-81ED-4DB2-BD59-A6C34878D82A}">
                    <a16:rowId xmlns:a16="http://schemas.microsoft.com/office/drawing/2014/main" val="1352213690"/>
                  </a:ext>
                </a:extLst>
              </a:tr>
            </a:tbl>
          </a:graphicData>
        </a:graphic>
      </p:graphicFrame>
      <p:sp>
        <p:nvSpPr>
          <p:cNvPr id="8" name="TextBox 7"/>
          <p:cNvSpPr txBox="1"/>
          <p:nvPr/>
        </p:nvSpPr>
        <p:spPr>
          <a:xfrm>
            <a:off x="109180" y="101484"/>
            <a:ext cx="8944203" cy="400110"/>
          </a:xfrm>
          <a:prstGeom prst="rect">
            <a:avLst/>
          </a:prstGeom>
          <a:solidFill>
            <a:srgbClr val="92D050"/>
          </a:solidFill>
        </p:spPr>
        <p:txBody>
          <a:bodyPr wrap="square" rtlCol="0">
            <a:spAutoFit/>
          </a:bodyPr>
          <a:lstStyle/>
          <a:p>
            <a:pPr algn="ctr"/>
            <a:r>
              <a:rPr lang="en-US" sz="2000" b="1" dirty="0">
                <a:latin typeface="Arial" panose="020B0604020202020204" pitchFamily="34" charset="0"/>
                <a:cs typeface="Arial" panose="020B0604020202020204" pitchFamily="34" charset="0"/>
              </a:rPr>
              <a:t>ANNUAL PERFORMANCE PLAN TARGETS FOR 2021/24</a:t>
            </a:r>
          </a:p>
        </p:txBody>
      </p:sp>
      <p:graphicFrame>
        <p:nvGraphicFramePr>
          <p:cNvPr id="7" name="Table 6"/>
          <p:cNvGraphicFramePr>
            <a:graphicFrameLocks noGrp="1"/>
          </p:cNvGraphicFramePr>
          <p:nvPr/>
        </p:nvGraphicFramePr>
        <p:xfrm>
          <a:off x="100944" y="3566306"/>
          <a:ext cx="8935966" cy="2001012"/>
        </p:xfrm>
        <a:graphic>
          <a:graphicData uri="http://schemas.openxmlformats.org/drawingml/2006/table">
            <a:tbl>
              <a:tblPr firstRow="1" firstCol="1" bandRow="1">
                <a:tableStyleId>{5C22544A-7EE6-4342-B048-85BDC9FD1C3A}</a:tableStyleId>
              </a:tblPr>
              <a:tblGrid>
                <a:gridCol w="2799954">
                  <a:extLst>
                    <a:ext uri="{9D8B030D-6E8A-4147-A177-3AD203B41FA5}">
                      <a16:colId xmlns:a16="http://schemas.microsoft.com/office/drawing/2014/main" val="20000"/>
                    </a:ext>
                  </a:extLst>
                </a:gridCol>
                <a:gridCol w="1513115">
                  <a:extLst>
                    <a:ext uri="{9D8B030D-6E8A-4147-A177-3AD203B41FA5}">
                      <a16:colId xmlns:a16="http://schemas.microsoft.com/office/drawing/2014/main" val="20001"/>
                    </a:ext>
                  </a:extLst>
                </a:gridCol>
                <a:gridCol w="1186543">
                  <a:extLst>
                    <a:ext uri="{9D8B030D-6E8A-4147-A177-3AD203B41FA5}">
                      <a16:colId xmlns:a16="http://schemas.microsoft.com/office/drawing/2014/main" val="20002"/>
                    </a:ext>
                  </a:extLst>
                </a:gridCol>
                <a:gridCol w="1186542">
                  <a:extLst>
                    <a:ext uri="{9D8B030D-6E8A-4147-A177-3AD203B41FA5}">
                      <a16:colId xmlns:a16="http://schemas.microsoft.com/office/drawing/2014/main" val="20003"/>
                    </a:ext>
                  </a:extLst>
                </a:gridCol>
                <a:gridCol w="1132115">
                  <a:extLst>
                    <a:ext uri="{9D8B030D-6E8A-4147-A177-3AD203B41FA5}">
                      <a16:colId xmlns:a16="http://schemas.microsoft.com/office/drawing/2014/main" val="20004"/>
                    </a:ext>
                  </a:extLst>
                </a:gridCol>
                <a:gridCol w="1117697">
                  <a:extLst>
                    <a:ext uri="{9D8B030D-6E8A-4147-A177-3AD203B41FA5}">
                      <a16:colId xmlns:a16="http://schemas.microsoft.com/office/drawing/2014/main" val="20005"/>
                    </a:ext>
                  </a:extLst>
                </a:gridCol>
              </a:tblGrid>
              <a:tr h="276727">
                <a:tc>
                  <a:txBody>
                    <a:bodyPr/>
                    <a:lstStyle/>
                    <a:p>
                      <a:pPr marL="0" algn="ctr" defTabSz="457200" rtl="0" eaLnBrk="1" latinLnBrk="0" hangingPunct="1">
                        <a:lnSpc>
                          <a:spcPct val="105000"/>
                        </a:lnSpc>
                        <a:spcAft>
                          <a:spcPts val="0"/>
                        </a:spcAft>
                      </a:pPr>
                      <a:r>
                        <a:rPr lang="en-US" sz="1300" b="1" kern="1200" dirty="0">
                          <a:solidFill>
                            <a:schemeClr val="tx1"/>
                          </a:solidFill>
                          <a:latin typeface="Arial" panose="020B0604020202020204" pitchFamily="34" charset="0"/>
                          <a:ea typeface="+mn-ea"/>
                          <a:cs typeface="Arial" panose="020B0604020202020204" pitchFamily="34" charset="0"/>
                        </a:rPr>
                        <a:t>Output Indicator</a:t>
                      </a:r>
                      <a:endParaRPr lang="en-ZA" sz="1300" b="1" kern="1200" dirty="0">
                        <a:solidFill>
                          <a:schemeClr val="tx1"/>
                        </a:solidFill>
                        <a:latin typeface="Arial" panose="020B0604020202020204" pitchFamily="34" charset="0"/>
                        <a:ea typeface="+mn-ea"/>
                        <a:cs typeface="Arial" panose="020B0604020202020204" pitchFamily="34" charset="0"/>
                      </a:endParaRPr>
                    </a:p>
                  </a:txBody>
                  <a:tcPr marL="59170" marR="59170" marT="0" marB="0">
                    <a:solidFill>
                      <a:schemeClr val="accent3">
                        <a:lumMod val="60000"/>
                        <a:lumOff val="40000"/>
                      </a:schemeClr>
                    </a:solidFill>
                  </a:tcPr>
                </a:tc>
                <a:tc>
                  <a:txBody>
                    <a:bodyPr/>
                    <a:lstStyle/>
                    <a:p>
                      <a:pPr marL="0" algn="ctr" defTabSz="457200" rtl="0" eaLnBrk="1" latinLnBrk="0" hangingPunct="1">
                        <a:lnSpc>
                          <a:spcPct val="105000"/>
                        </a:lnSpc>
                        <a:spcAft>
                          <a:spcPts val="0"/>
                        </a:spcAft>
                      </a:pPr>
                      <a:r>
                        <a:rPr lang="en-US" sz="1300" b="1" kern="1200" dirty="0">
                          <a:solidFill>
                            <a:schemeClr val="tx1"/>
                          </a:solidFill>
                          <a:latin typeface="Arial" panose="020B0604020202020204" pitchFamily="34" charset="0"/>
                          <a:ea typeface="+mn-ea"/>
                          <a:cs typeface="Arial" panose="020B0604020202020204" pitchFamily="34" charset="0"/>
                        </a:rPr>
                        <a:t>Annual Target for 2021/22</a:t>
                      </a:r>
                      <a:endParaRPr lang="en-ZA" sz="1300" b="1" kern="1200" dirty="0">
                        <a:solidFill>
                          <a:schemeClr val="tx1"/>
                        </a:solidFill>
                        <a:latin typeface="Arial" panose="020B0604020202020204" pitchFamily="34" charset="0"/>
                        <a:ea typeface="+mn-ea"/>
                        <a:cs typeface="Arial" panose="020B0604020202020204" pitchFamily="34" charset="0"/>
                      </a:endParaRPr>
                    </a:p>
                  </a:txBody>
                  <a:tcPr marL="59170" marR="59170" marT="0" marB="0">
                    <a:solidFill>
                      <a:schemeClr val="accent3">
                        <a:lumMod val="60000"/>
                        <a:lumOff val="40000"/>
                      </a:schemeClr>
                    </a:solidFill>
                  </a:tcPr>
                </a:tc>
                <a:tc>
                  <a:txBody>
                    <a:bodyPr/>
                    <a:lstStyle/>
                    <a:p>
                      <a:pPr marL="0" algn="ctr" defTabSz="457200" rtl="0" eaLnBrk="0" fontAlgn="base" latinLnBrk="0" hangingPunct="0">
                        <a:lnSpc>
                          <a:spcPct val="105000"/>
                        </a:lnSpc>
                        <a:spcBef>
                          <a:spcPts val="600"/>
                        </a:spcBef>
                        <a:spcAft>
                          <a:spcPts val="600"/>
                        </a:spcAft>
                      </a:pPr>
                      <a:r>
                        <a:rPr lang="en-US" sz="1300"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Q1</a:t>
                      </a:r>
                      <a:endParaRPr lang="en-ZA" sz="1300"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9170" marR="59170" marT="0" marB="0">
                    <a:solidFill>
                      <a:schemeClr val="accent3">
                        <a:lumMod val="60000"/>
                        <a:lumOff val="40000"/>
                      </a:schemeClr>
                    </a:solidFill>
                  </a:tcPr>
                </a:tc>
                <a:tc>
                  <a:txBody>
                    <a:bodyPr/>
                    <a:lstStyle/>
                    <a:p>
                      <a:pPr marL="0" algn="ctr" defTabSz="457200" rtl="0" eaLnBrk="0" fontAlgn="base" latinLnBrk="0" hangingPunct="0">
                        <a:lnSpc>
                          <a:spcPct val="105000"/>
                        </a:lnSpc>
                        <a:spcBef>
                          <a:spcPts val="600"/>
                        </a:spcBef>
                        <a:spcAft>
                          <a:spcPts val="600"/>
                        </a:spcAft>
                      </a:pPr>
                      <a:r>
                        <a:rPr lang="en-US" sz="1300"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Q2</a:t>
                      </a:r>
                      <a:endParaRPr lang="en-ZA" sz="1300"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9170" marR="59170" marT="0" marB="0">
                    <a:solidFill>
                      <a:schemeClr val="accent3">
                        <a:lumMod val="60000"/>
                        <a:lumOff val="40000"/>
                      </a:schemeClr>
                    </a:solidFill>
                  </a:tcPr>
                </a:tc>
                <a:tc>
                  <a:txBody>
                    <a:bodyPr/>
                    <a:lstStyle/>
                    <a:p>
                      <a:pPr marL="0" algn="ctr" defTabSz="457200" rtl="0" eaLnBrk="0" fontAlgn="base" latinLnBrk="0" hangingPunct="0">
                        <a:lnSpc>
                          <a:spcPct val="105000"/>
                        </a:lnSpc>
                        <a:spcBef>
                          <a:spcPts val="600"/>
                        </a:spcBef>
                        <a:spcAft>
                          <a:spcPts val="600"/>
                        </a:spcAft>
                      </a:pPr>
                      <a:r>
                        <a:rPr lang="en-US" sz="1300"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Q3</a:t>
                      </a:r>
                      <a:endParaRPr lang="en-ZA" sz="1300"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9170" marR="59170" marT="0" marB="0">
                    <a:solidFill>
                      <a:schemeClr val="accent3">
                        <a:lumMod val="60000"/>
                        <a:lumOff val="40000"/>
                      </a:schemeClr>
                    </a:solidFill>
                  </a:tcPr>
                </a:tc>
                <a:tc>
                  <a:txBody>
                    <a:bodyPr/>
                    <a:lstStyle/>
                    <a:p>
                      <a:pPr marL="0" algn="ctr" defTabSz="457200" rtl="0" eaLnBrk="0" fontAlgn="base" latinLnBrk="0" hangingPunct="0">
                        <a:lnSpc>
                          <a:spcPct val="105000"/>
                        </a:lnSpc>
                        <a:spcBef>
                          <a:spcPts val="600"/>
                        </a:spcBef>
                        <a:spcAft>
                          <a:spcPts val="600"/>
                        </a:spcAft>
                      </a:pPr>
                      <a:r>
                        <a:rPr lang="en-US" sz="1300"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Q4</a:t>
                      </a:r>
                      <a:endParaRPr lang="en-ZA" sz="1300"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9170" marR="59170" marT="0" marB="0">
                    <a:solidFill>
                      <a:schemeClr val="accent3">
                        <a:lumMod val="60000"/>
                        <a:lumOff val="40000"/>
                      </a:schemeClr>
                    </a:solidFill>
                  </a:tcPr>
                </a:tc>
                <a:extLst>
                  <a:ext uri="{0D108BD9-81ED-4DB2-BD59-A6C34878D82A}">
                    <a16:rowId xmlns:a16="http://schemas.microsoft.com/office/drawing/2014/main" val="10000"/>
                  </a:ext>
                </a:extLst>
              </a:tr>
              <a:tr h="494028">
                <a:tc>
                  <a:txBody>
                    <a:bodyPr/>
                    <a:lstStyle/>
                    <a:p>
                      <a:pPr algn="just"/>
                      <a:r>
                        <a:rPr lang="en-GB" sz="1300" b="0" kern="1200" dirty="0">
                          <a:solidFill>
                            <a:schemeClr val="dk1"/>
                          </a:solidFill>
                          <a:effectLst/>
                          <a:latin typeface="Arial" panose="020B0604020202020204" pitchFamily="34" charset="0"/>
                          <a:ea typeface="+mn-ea"/>
                          <a:cs typeface="Arial" panose="020B0604020202020204" pitchFamily="34" charset="0"/>
                        </a:rPr>
                        <a:t>Percentage (%) of machine readable adult passports (new live capture system) issued within 13 working days for applications</a:t>
                      </a:r>
                      <a:endParaRPr lang="en-ZA" sz="1300" b="0" kern="1200" dirty="0">
                        <a:solidFill>
                          <a:schemeClr val="dk1"/>
                        </a:solidFill>
                        <a:effectLst/>
                        <a:latin typeface="Arial" panose="020B0604020202020204" pitchFamily="34" charset="0"/>
                        <a:ea typeface="+mn-ea"/>
                        <a:cs typeface="Arial" panose="020B0604020202020204" pitchFamily="34" charset="0"/>
                      </a:endParaRPr>
                    </a:p>
                    <a:p>
                      <a:pPr algn="just"/>
                      <a:r>
                        <a:rPr lang="en-GB" sz="1300" b="0" kern="1200" dirty="0">
                          <a:solidFill>
                            <a:schemeClr val="dk1"/>
                          </a:solidFill>
                          <a:effectLst/>
                          <a:latin typeface="Arial" panose="020B0604020202020204" pitchFamily="34" charset="0"/>
                          <a:ea typeface="+mn-ea"/>
                          <a:cs typeface="Arial" panose="020B0604020202020204" pitchFamily="34" charset="0"/>
                        </a:rPr>
                        <a:t>collected and processed within the RSA (from date of receipt of application until passport is scanned at office of application)</a:t>
                      </a:r>
                      <a:endParaRPr lang="en-ZA" sz="1300" b="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solidFill>
                      <a:schemeClr val="accent3">
                        <a:lumMod val="20000"/>
                        <a:lumOff val="80000"/>
                      </a:schemeClr>
                    </a:solidFill>
                  </a:tcPr>
                </a:tc>
                <a:tc>
                  <a:txBody>
                    <a:bodyPr/>
                    <a:lstStyle/>
                    <a:p>
                      <a:pPr marL="0" algn="ctr" defTabSz="457200" rtl="0" eaLnBrk="0" fontAlgn="base" latinLnBrk="0" hangingPunct="0">
                        <a:lnSpc>
                          <a:spcPct val="105000"/>
                        </a:lnSpc>
                        <a:spcBef>
                          <a:spcPts val="600"/>
                        </a:spcBef>
                        <a:spcAft>
                          <a:spcPts val="600"/>
                        </a:spcAft>
                      </a:pPr>
                      <a:r>
                        <a:rPr lang="en-US" sz="1300" b="0"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90%</a:t>
                      </a:r>
                      <a:endParaRPr lang="en-ZA" sz="1300" b="0"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marL="0" algn="ctr" defTabSz="457200" rtl="0" eaLnBrk="0" fontAlgn="base" latinLnBrk="0" hangingPunct="0">
                        <a:lnSpc>
                          <a:spcPct val="105000"/>
                        </a:lnSpc>
                        <a:spcBef>
                          <a:spcPts val="600"/>
                        </a:spcBef>
                        <a:spcAft>
                          <a:spcPts val="600"/>
                        </a:spcAft>
                      </a:pPr>
                      <a:r>
                        <a:rPr lang="en-US" sz="1300" kern="1200" dirty="0">
                          <a:solidFill>
                            <a:schemeClr val="dk1"/>
                          </a:solidFill>
                          <a:effectLst/>
                          <a:latin typeface="Arial" panose="020B0604020202020204" pitchFamily="34" charset="0"/>
                          <a:ea typeface="+mn-ea"/>
                          <a:cs typeface="Arial" panose="020B0604020202020204" pitchFamily="34" charset="0"/>
                        </a:rPr>
                        <a:t>90%</a:t>
                      </a:r>
                      <a:endParaRPr lang="en-ZA" sz="1300" b="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20000"/>
                        <a:lumOff val="80000"/>
                      </a:schemeClr>
                    </a:solidFill>
                  </a:tcPr>
                </a:tc>
                <a:tc>
                  <a:txBody>
                    <a:bodyPr/>
                    <a:lstStyle/>
                    <a:p>
                      <a:pPr marL="0" marR="0" indent="0" algn="ctr" defTabSz="457200" rtl="0" eaLnBrk="0" fontAlgn="base" latinLnBrk="0" hangingPunct="0">
                        <a:lnSpc>
                          <a:spcPct val="105000"/>
                        </a:lnSpc>
                        <a:spcBef>
                          <a:spcPts val="600"/>
                        </a:spcBef>
                        <a:spcAft>
                          <a:spcPts val="600"/>
                        </a:spcAft>
                        <a:buClrTx/>
                        <a:buSzTx/>
                        <a:buFontTx/>
                        <a:buNone/>
                        <a:tabLst/>
                        <a:defRPr/>
                      </a:pPr>
                      <a:r>
                        <a:rPr lang="en-US" sz="1300" kern="1200" dirty="0">
                          <a:solidFill>
                            <a:schemeClr val="dk1"/>
                          </a:solidFill>
                          <a:effectLst/>
                          <a:latin typeface="Arial" panose="020B0604020202020204" pitchFamily="34" charset="0"/>
                          <a:ea typeface="+mn-ea"/>
                          <a:cs typeface="Arial" panose="020B0604020202020204" pitchFamily="34" charset="0"/>
                        </a:rPr>
                        <a:t>90% </a:t>
                      </a:r>
                      <a:endParaRPr lang="en-ZA" sz="1300" b="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20000"/>
                        <a:lumOff val="80000"/>
                      </a:schemeClr>
                    </a:solidFill>
                  </a:tcPr>
                </a:tc>
                <a:tc>
                  <a:txBody>
                    <a:bodyPr/>
                    <a:lstStyle/>
                    <a:p>
                      <a:pPr marL="0" marR="0" indent="0" algn="ctr" defTabSz="457200" rtl="0" eaLnBrk="0" fontAlgn="base" latinLnBrk="0" hangingPunct="0">
                        <a:lnSpc>
                          <a:spcPct val="105000"/>
                        </a:lnSpc>
                        <a:spcBef>
                          <a:spcPts val="600"/>
                        </a:spcBef>
                        <a:spcAft>
                          <a:spcPts val="600"/>
                        </a:spcAft>
                        <a:buClrTx/>
                        <a:buSzTx/>
                        <a:buFontTx/>
                        <a:buNone/>
                        <a:tabLst/>
                        <a:defRPr/>
                      </a:pPr>
                      <a:r>
                        <a:rPr lang="en-US" sz="1300" kern="1200" dirty="0">
                          <a:solidFill>
                            <a:schemeClr val="dk1"/>
                          </a:solidFill>
                          <a:effectLst/>
                          <a:latin typeface="Arial" panose="020B0604020202020204" pitchFamily="34" charset="0"/>
                          <a:ea typeface="+mn-ea"/>
                          <a:cs typeface="Arial" panose="020B0604020202020204" pitchFamily="34" charset="0"/>
                        </a:rPr>
                        <a:t>90% </a:t>
                      </a:r>
                      <a:endParaRPr lang="en-ZA" sz="1300" b="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20000"/>
                        <a:lumOff val="80000"/>
                      </a:schemeClr>
                    </a:solidFill>
                  </a:tcPr>
                </a:tc>
                <a:tc>
                  <a:txBody>
                    <a:bodyPr/>
                    <a:lstStyle/>
                    <a:p>
                      <a:pPr marL="0" marR="0" indent="0" algn="ctr" defTabSz="457200" rtl="0" eaLnBrk="0" fontAlgn="base" latinLnBrk="0" hangingPunct="0">
                        <a:lnSpc>
                          <a:spcPct val="105000"/>
                        </a:lnSpc>
                        <a:spcBef>
                          <a:spcPts val="600"/>
                        </a:spcBef>
                        <a:spcAft>
                          <a:spcPts val="600"/>
                        </a:spcAft>
                        <a:buClrTx/>
                        <a:buSzTx/>
                        <a:buFontTx/>
                        <a:buNone/>
                        <a:tabLst/>
                        <a:defRPr/>
                      </a:pPr>
                      <a:r>
                        <a:rPr lang="en-US" sz="1300" kern="1200" dirty="0">
                          <a:solidFill>
                            <a:schemeClr val="dk1"/>
                          </a:solidFill>
                          <a:effectLst/>
                          <a:latin typeface="Arial" panose="020B0604020202020204" pitchFamily="34" charset="0"/>
                          <a:ea typeface="+mn-ea"/>
                          <a:cs typeface="Arial" panose="020B0604020202020204" pitchFamily="34" charset="0"/>
                        </a:rPr>
                        <a:t>90%</a:t>
                      </a:r>
                      <a:endParaRPr lang="en-ZA" sz="1300" b="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10001"/>
                  </a:ext>
                </a:extLst>
              </a:tr>
            </a:tbl>
          </a:graphicData>
        </a:graphic>
      </p:graphicFrame>
      <p:sp>
        <p:nvSpPr>
          <p:cNvPr id="3" name="Slide Number Placeholder 2"/>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25</a:t>
            </a:fld>
            <a:endParaRPr lang="en-US" dirty="0"/>
          </a:p>
        </p:txBody>
      </p:sp>
    </p:spTree>
    <p:extLst>
      <p:ext uri="{BB962C8B-B14F-4D97-AF65-F5344CB8AC3E}">
        <p14:creationId xmlns:p14="http://schemas.microsoft.com/office/powerpoint/2010/main" val="24149585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09180" y="101484"/>
            <a:ext cx="8944203" cy="400110"/>
          </a:xfrm>
          <a:prstGeom prst="rect">
            <a:avLst/>
          </a:prstGeom>
          <a:solidFill>
            <a:srgbClr val="92D050"/>
          </a:solidFill>
        </p:spPr>
        <p:txBody>
          <a:bodyPr wrap="square" rtlCol="0">
            <a:spAutoFit/>
          </a:bodyPr>
          <a:lstStyle/>
          <a:p>
            <a:pPr algn="ctr"/>
            <a:r>
              <a:rPr lang="en-US" sz="2000" b="1" dirty="0">
                <a:latin typeface="Arial" panose="020B0604020202020204" pitchFamily="34" charset="0"/>
                <a:cs typeface="Arial" panose="020B0604020202020204" pitchFamily="34" charset="0"/>
              </a:rPr>
              <a:t>ANNUAL PERFORMANCE PLAN TARGETS FOR 2021/24</a:t>
            </a:r>
          </a:p>
        </p:txBody>
      </p:sp>
      <p:graphicFrame>
        <p:nvGraphicFramePr>
          <p:cNvPr id="10" name="Table 9"/>
          <p:cNvGraphicFramePr>
            <a:graphicFrameLocks noGrp="1"/>
          </p:cNvGraphicFramePr>
          <p:nvPr>
            <p:extLst>
              <p:ext uri="{D42A27DB-BD31-4B8C-83A1-F6EECF244321}">
                <p14:modId xmlns:p14="http://schemas.microsoft.com/office/powerpoint/2010/main" val="3844386126"/>
              </p:ext>
            </p:extLst>
          </p:nvPr>
        </p:nvGraphicFramePr>
        <p:xfrm>
          <a:off x="109180" y="515785"/>
          <a:ext cx="8935966" cy="5915656"/>
        </p:xfrm>
        <a:graphic>
          <a:graphicData uri="http://schemas.openxmlformats.org/drawingml/2006/table">
            <a:tbl>
              <a:tblPr firstRow="1" firstCol="1" bandRow="1">
                <a:tableStyleId>{5C22544A-7EE6-4342-B048-85BDC9FD1C3A}</a:tableStyleId>
              </a:tblPr>
              <a:tblGrid>
                <a:gridCol w="1892358">
                  <a:extLst>
                    <a:ext uri="{9D8B030D-6E8A-4147-A177-3AD203B41FA5}">
                      <a16:colId xmlns:a16="http://schemas.microsoft.com/office/drawing/2014/main" val="20000"/>
                    </a:ext>
                  </a:extLst>
                </a:gridCol>
                <a:gridCol w="1647825">
                  <a:extLst>
                    <a:ext uri="{9D8B030D-6E8A-4147-A177-3AD203B41FA5}">
                      <a16:colId xmlns:a16="http://schemas.microsoft.com/office/drawing/2014/main" val="20001"/>
                    </a:ext>
                  </a:extLst>
                </a:gridCol>
                <a:gridCol w="1400175">
                  <a:extLst>
                    <a:ext uri="{9D8B030D-6E8A-4147-A177-3AD203B41FA5}">
                      <a16:colId xmlns:a16="http://schemas.microsoft.com/office/drawing/2014/main" val="20002"/>
                    </a:ext>
                  </a:extLst>
                </a:gridCol>
                <a:gridCol w="1304925">
                  <a:extLst>
                    <a:ext uri="{9D8B030D-6E8A-4147-A177-3AD203B41FA5}">
                      <a16:colId xmlns:a16="http://schemas.microsoft.com/office/drawing/2014/main" val="20003"/>
                    </a:ext>
                  </a:extLst>
                </a:gridCol>
                <a:gridCol w="1323975">
                  <a:extLst>
                    <a:ext uri="{9D8B030D-6E8A-4147-A177-3AD203B41FA5}">
                      <a16:colId xmlns:a16="http://schemas.microsoft.com/office/drawing/2014/main" val="20004"/>
                    </a:ext>
                  </a:extLst>
                </a:gridCol>
                <a:gridCol w="1366708">
                  <a:extLst>
                    <a:ext uri="{9D8B030D-6E8A-4147-A177-3AD203B41FA5}">
                      <a16:colId xmlns:a16="http://schemas.microsoft.com/office/drawing/2014/main" val="20005"/>
                    </a:ext>
                  </a:extLst>
                </a:gridCol>
              </a:tblGrid>
              <a:tr h="551015">
                <a:tc>
                  <a:txBody>
                    <a:bodyPr/>
                    <a:lstStyle/>
                    <a:p>
                      <a:pPr marL="0" marR="0" indent="0" algn="ctr" defTabSz="457200" rtl="0" eaLnBrk="1" fontAlgn="auto" latinLnBrk="0" hangingPunct="1">
                        <a:lnSpc>
                          <a:spcPct val="105000"/>
                        </a:lnSpc>
                        <a:spcBef>
                          <a:spcPts val="0"/>
                        </a:spcBef>
                        <a:spcAft>
                          <a:spcPts val="0"/>
                        </a:spcAft>
                        <a:buClrTx/>
                        <a:buSzTx/>
                        <a:buFontTx/>
                        <a:buNone/>
                        <a:tabLst/>
                        <a:defRPr/>
                      </a:pPr>
                      <a:r>
                        <a:rPr lang="en-ZA" sz="1200" b="1" kern="1200" dirty="0">
                          <a:solidFill>
                            <a:schemeClr val="tx1"/>
                          </a:solidFill>
                          <a:effectLst/>
                          <a:latin typeface="Arial" panose="020B0604020202020204" pitchFamily="34" charset="0"/>
                          <a:ea typeface="+mn-ea"/>
                          <a:cs typeface="Arial" panose="020B0604020202020204" pitchFamily="34" charset="0"/>
                        </a:rPr>
                        <a:t>Output Indicators - Scenarios</a:t>
                      </a:r>
                      <a:endParaRPr lang="en-ZA"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algn="ctr" defTabSz="457200" rtl="0" eaLnBrk="1" latinLnBrk="0" hangingPunct="1">
                        <a:lnSpc>
                          <a:spcPct val="105000"/>
                        </a:lnSpc>
                        <a:spcAft>
                          <a:spcPts val="0"/>
                        </a:spcAft>
                      </a:pPr>
                      <a:endParaRPr lang="en-ZA" sz="1200" b="1" kern="1200" dirty="0">
                        <a:solidFill>
                          <a:schemeClr val="tx1"/>
                        </a:solidFill>
                        <a:latin typeface="Arial" panose="020B0604020202020204" pitchFamily="34" charset="0"/>
                        <a:ea typeface="+mn-ea"/>
                        <a:cs typeface="Arial" panose="020B0604020202020204" pitchFamily="34" charset="0"/>
                      </a:endParaRPr>
                    </a:p>
                  </a:txBody>
                  <a:tcPr marL="59170" marR="59170" marT="0" marB="0">
                    <a:solidFill>
                      <a:schemeClr val="accent3">
                        <a:lumMod val="60000"/>
                        <a:lumOff val="40000"/>
                      </a:schemeClr>
                    </a:solidFill>
                  </a:tcPr>
                </a:tc>
                <a:tc>
                  <a:txBody>
                    <a:bodyPr/>
                    <a:lstStyle/>
                    <a:p>
                      <a:pPr marL="0" algn="ctr" defTabSz="457200" rtl="0" eaLnBrk="1" latinLnBrk="0" hangingPunct="1">
                        <a:lnSpc>
                          <a:spcPct val="105000"/>
                        </a:lnSpc>
                        <a:spcAft>
                          <a:spcPts val="0"/>
                        </a:spcAft>
                      </a:pPr>
                      <a:r>
                        <a:rPr lang="en-US" sz="1200" b="1" kern="1200" dirty="0">
                          <a:solidFill>
                            <a:schemeClr val="tx1"/>
                          </a:solidFill>
                          <a:latin typeface="Arial" panose="020B0604020202020204" pitchFamily="34" charset="0"/>
                          <a:ea typeface="+mn-ea"/>
                          <a:cs typeface="Arial" panose="020B0604020202020204" pitchFamily="34" charset="0"/>
                        </a:rPr>
                        <a:t>Annual Target for 2021/22</a:t>
                      </a:r>
                      <a:endParaRPr lang="en-ZA" sz="1200" b="1" kern="1200" dirty="0">
                        <a:solidFill>
                          <a:schemeClr val="tx1"/>
                        </a:solidFill>
                        <a:latin typeface="Arial" panose="020B0604020202020204" pitchFamily="34" charset="0"/>
                        <a:ea typeface="+mn-ea"/>
                        <a:cs typeface="Arial" panose="020B0604020202020204" pitchFamily="34" charset="0"/>
                      </a:endParaRPr>
                    </a:p>
                  </a:txBody>
                  <a:tcPr marL="59170" marR="59170" marT="0" marB="0">
                    <a:solidFill>
                      <a:schemeClr val="accent3">
                        <a:lumMod val="60000"/>
                        <a:lumOff val="40000"/>
                      </a:schemeClr>
                    </a:solidFill>
                  </a:tcPr>
                </a:tc>
                <a:tc>
                  <a:txBody>
                    <a:bodyPr/>
                    <a:lstStyle/>
                    <a:p>
                      <a:pPr marL="0" algn="ctr" defTabSz="457200" rtl="0" eaLnBrk="0" fontAlgn="base" latinLnBrk="0" hangingPunct="0">
                        <a:lnSpc>
                          <a:spcPct val="105000"/>
                        </a:lnSpc>
                        <a:spcBef>
                          <a:spcPts val="600"/>
                        </a:spcBef>
                        <a:spcAft>
                          <a:spcPts val="600"/>
                        </a:spcAft>
                      </a:pPr>
                      <a:r>
                        <a:rPr lang="en-US" sz="12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Q1</a:t>
                      </a:r>
                      <a:endParaRPr lang="en-ZA" sz="12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59170" marR="59170" marT="0" marB="0">
                    <a:solidFill>
                      <a:schemeClr val="accent3">
                        <a:lumMod val="60000"/>
                        <a:lumOff val="40000"/>
                      </a:schemeClr>
                    </a:solidFill>
                  </a:tcPr>
                </a:tc>
                <a:tc>
                  <a:txBody>
                    <a:bodyPr/>
                    <a:lstStyle/>
                    <a:p>
                      <a:pPr marL="0" algn="ctr" defTabSz="457200" rtl="0" eaLnBrk="0" fontAlgn="base" latinLnBrk="0" hangingPunct="0">
                        <a:lnSpc>
                          <a:spcPct val="105000"/>
                        </a:lnSpc>
                        <a:spcBef>
                          <a:spcPts val="600"/>
                        </a:spcBef>
                        <a:spcAft>
                          <a:spcPts val="600"/>
                        </a:spcAft>
                      </a:pPr>
                      <a:r>
                        <a:rPr lang="en-US" sz="12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Q2</a:t>
                      </a:r>
                      <a:endParaRPr lang="en-ZA" sz="12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59170" marR="59170" marT="0" marB="0">
                    <a:solidFill>
                      <a:schemeClr val="accent3">
                        <a:lumMod val="60000"/>
                        <a:lumOff val="40000"/>
                      </a:schemeClr>
                    </a:solidFill>
                  </a:tcPr>
                </a:tc>
                <a:tc>
                  <a:txBody>
                    <a:bodyPr/>
                    <a:lstStyle/>
                    <a:p>
                      <a:pPr marL="0" algn="ctr" defTabSz="457200" rtl="0" eaLnBrk="0" fontAlgn="base" latinLnBrk="0" hangingPunct="0">
                        <a:lnSpc>
                          <a:spcPct val="105000"/>
                        </a:lnSpc>
                        <a:spcBef>
                          <a:spcPts val="600"/>
                        </a:spcBef>
                        <a:spcAft>
                          <a:spcPts val="600"/>
                        </a:spcAft>
                      </a:pPr>
                      <a:r>
                        <a:rPr lang="en-US" sz="12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Q3</a:t>
                      </a:r>
                      <a:endParaRPr lang="en-ZA" sz="12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59170" marR="59170" marT="0" marB="0">
                    <a:solidFill>
                      <a:schemeClr val="accent3">
                        <a:lumMod val="60000"/>
                        <a:lumOff val="40000"/>
                      </a:schemeClr>
                    </a:solidFill>
                  </a:tcPr>
                </a:tc>
                <a:tc>
                  <a:txBody>
                    <a:bodyPr/>
                    <a:lstStyle/>
                    <a:p>
                      <a:pPr marL="0" algn="ctr" defTabSz="457200" rtl="0" eaLnBrk="0" fontAlgn="base" latinLnBrk="0" hangingPunct="0">
                        <a:lnSpc>
                          <a:spcPct val="105000"/>
                        </a:lnSpc>
                        <a:spcBef>
                          <a:spcPts val="600"/>
                        </a:spcBef>
                        <a:spcAft>
                          <a:spcPts val="600"/>
                        </a:spcAft>
                      </a:pPr>
                      <a:r>
                        <a:rPr lang="en-US" sz="12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Q4</a:t>
                      </a:r>
                      <a:endParaRPr lang="en-ZA" sz="12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59170" marR="59170" marT="0" marB="0">
                    <a:solidFill>
                      <a:schemeClr val="accent3">
                        <a:lumMod val="60000"/>
                        <a:lumOff val="40000"/>
                      </a:schemeClr>
                    </a:solidFill>
                  </a:tcPr>
                </a:tc>
                <a:extLst>
                  <a:ext uri="{0D108BD9-81ED-4DB2-BD59-A6C34878D82A}">
                    <a16:rowId xmlns:a16="http://schemas.microsoft.com/office/drawing/2014/main" val="10000"/>
                  </a:ext>
                </a:extLst>
              </a:tr>
              <a:tr h="494028">
                <a:tc rowSpan="5">
                  <a:txBody>
                    <a:bodyPr/>
                    <a:lstStyle/>
                    <a:p>
                      <a:pPr marL="0" algn="just" defTabSz="457200" rtl="0" eaLnBrk="1" latinLnBrk="0" hangingPunct="1">
                        <a:lnSpc>
                          <a:spcPct val="105000"/>
                        </a:lnSpc>
                        <a:spcAft>
                          <a:spcPts val="0"/>
                        </a:spcAft>
                      </a:pPr>
                      <a:r>
                        <a:rPr lang="en-ZA" sz="1200" b="0" kern="1200" dirty="0">
                          <a:solidFill>
                            <a:schemeClr val="tx1"/>
                          </a:solidFill>
                          <a:effectLst/>
                          <a:latin typeface="Arial" panose="020B0604020202020204" pitchFamily="34" charset="0"/>
                          <a:ea typeface="+mn-ea"/>
                          <a:cs typeface="Arial" panose="020B0604020202020204" pitchFamily="34" charset="0"/>
                        </a:rPr>
                        <a:t>Percentage of machine readable adult passports issued within prescribed turnaround times according to the risk adjusted approach</a:t>
                      </a:r>
                    </a:p>
                  </a:txBody>
                  <a:tcPr marL="68580" marR="68580" marT="0" marB="0">
                    <a:solidFill>
                      <a:schemeClr val="accent3">
                        <a:lumMod val="20000"/>
                        <a:lumOff val="80000"/>
                      </a:schemeClr>
                    </a:solidFill>
                  </a:tcPr>
                </a:tc>
                <a:tc>
                  <a:txBody>
                    <a:bodyPr/>
                    <a:lstStyle/>
                    <a:p>
                      <a:pPr marL="457200" algn="ctr">
                        <a:lnSpc>
                          <a:spcPct val="105000"/>
                        </a:lnSpc>
                        <a:spcAft>
                          <a:spcPts val="1000"/>
                        </a:spcAft>
                      </a:pPr>
                      <a:r>
                        <a:rPr lang="en-ZA"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Level 5: NA</a:t>
                      </a:r>
                    </a:p>
                  </a:txBody>
                  <a:tcPr marL="68580" marR="68580" marT="0" marB="0">
                    <a:solidFill>
                      <a:schemeClr val="accent3">
                        <a:lumMod val="20000"/>
                        <a:lumOff val="80000"/>
                      </a:schemeClr>
                    </a:solidFill>
                  </a:tcPr>
                </a:tc>
                <a:tc>
                  <a:txBody>
                    <a:bodyPr/>
                    <a:lstStyle/>
                    <a:p>
                      <a:pPr algn="ctr">
                        <a:lnSpc>
                          <a:spcPct val="105000"/>
                        </a:lnSpc>
                        <a:spcAft>
                          <a:spcPts val="0"/>
                        </a:spcAft>
                        <a:tabLst>
                          <a:tab pos="152400" algn="l"/>
                          <a:tab pos="457200" algn="l"/>
                        </a:tabLst>
                      </a:pPr>
                      <a:r>
                        <a:rPr lang="en-ZA"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NA</a:t>
                      </a:r>
                    </a:p>
                  </a:txBody>
                  <a:tcPr marL="68580" marR="68580" marT="0" marB="0">
                    <a:solidFill>
                      <a:schemeClr val="accent3">
                        <a:lumMod val="20000"/>
                        <a:lumOff val="80000"/>
                      </a:schemeClr>
                    </a:solidFill>
                  </a:tcPr>
                </a:tc>
                <a:tc>
                  <a:txBody>
                    <a:bodyPr/>
                    <a:lstStyle/>
                    <a:p>
                      <a:pPr algn="ctr">
                        <a:lnSpc>
                          <a:spcPct val="105000"/>
                        </a:lnSpc>
                        <a:spcAft>
                          <a:spcPts val="1000"/>
                        </a:spcAft>
                      </a:pPr>
                      <a:r>
                        <a:rPr lang="en-ZA"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NA</a:t>
                      </a:r>
                    </a:p>
                  </a:txBody>
                  <a:tcPr marL="68580" marR="68580" marT="0" marB="0">
                    <a:solidFill>
                      <a:schemeClr val="accent3">
                        <a:lumMod val="20000"/>
                        <a:lumOff val="80000"/>
                      </a:schemeClr>
                    </a:solidFill>
                  </a:tcPr>
                </a:tc>
                <a:tc>
                  <a:txBody>
                    <a:bodyPr/>
                    <a:lstStyle/>
                    <a:p>
                      <a:pPr algn="ctr">
                        <a:lnSpc>
                          <a:spcPct val="105000"/>
                        </a:lnSpc>
                        <a:spcAft>
                          <a:spcPts val="1000"/>
                        </a:spcAft>
                      </a:pPr>
                      <a:r>
                        <a:rPr lang="en-ZA"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NA</a:t>
                      </a:r>
                    </a:p>
                  </a:txBody>
                  <a:tcPr marL="68580" marR="68580" marT="0" marB="0">
                    <a:solidFill>
                      <a:schemeClr val="accent3">
                        <a:lumMod val="20000"/>
                        <a:lumOff val="80000"/>
                      </a:schemeClr>
                    </a:solidFill>
                  </a:tcPr>
                </a:tc>
                <a:tc>
                  <a:txBody>
                    <a:bodyPr/>
                    <a:lstStyle/>
                    <a:p>
                      <a:pPr algn="ctr">
                        <a:lnSpc>
                          <a:spcPct val="105000"/>
                        </a:lnSpc>
                        <a:spcAft>
                          <a:spcPts val="1000"/>
                        </a:spcAft>
                      </a:pPr>
                      <a:r>
                        <a:rPr lang="en-ZA"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NA</a:t>
                      </a:r>
                    </a:p>
                  </a:txBody>
                  <a:tcPr marL="68580" marR="68580" marT="0" marB="0">
                    <a:solidFill>
                      <a:schemeClr val="accent3">
                        <a:lumMod val="20000"/>
                        <a:lumOff val="80000"/>
                      </a:schemeClr>
                    </a:solidFill>
                  </a:tcPr>
                </a:tc>
                <a:extLst>
                  <a:ext uri="{0D108BD9-81ED-4DB2-BD59-A6C34878D82A}">
                    <a16:rowId xmlns:a16="http://schemas.microsoft.com/office/drawing/2014/main" val="10001"/>
                  </a:ext>
                </a:extLst>
              </a:tr>
              <a:tr h="494028">
                <a:tc vMerge="1">
                  <a:txBody>
                    <a:bodyPr/>
                    <a:lstStyle/>
                    <a:p>
                      <a:pPr marL="457200" algn="l">
                        <a:lnSpc>
                          <a:spcPct val="105000"/>
                        </a:lnSpc>
                        <a:spcAft>
                          <a:spcPts val="0"/>
                        </a:spcAft>
                      </a:pPr>
                      <a:endParaRPr lang="en-ZA" sz="1100" b="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457200" algn="ctr">
                        <a:lnSpc>
                          <a:spcPct val="105000"/>
                        </a:lnSpc>
                        <a:spcAft>
                          <a:spcPts val="1000"/>
                        </a:spcAft>
                      </a:pPr>
                      <a:r>
                        <a:rPr lang="en-ZA" sz="1200" dirty="0">
                          <a:effectLst/>
                          <a:latin typeface="Arial" panose="020B0604020202020204" pitchFamily="34" charset="0"/>
                          <a:ea typeface="Times New Roman" panose="02020603050405020304" pitchFamily="18" charset="0"/>
                          <a:cs typeface="Arial" panose="020B0604020202020204" pitchFamily="34" charset="0"/>
                        </a:rPr>
                        <a:t>Level 4: NA</a:t>
                      </a:r>
                    </a:p>
                  </a:txBody>
                  <a:tcPr marL="68580" marR="68580" marT="0" marB="0">
                    <a:solidFill>
                      <a:schemeClr val="accent3">
                        <a:lumMod val="20000"/>
                        <a:lumOff val="80000"/>
                      </a:schemeClr>
                    </a:solidFill>
                  </a:tcPr>
                </a:tc>
                <a:tc>
                  <a:txBody>
                    <a:bodyPr/>
                    <a:lstStyle/>
                    <a:p>
                      <a:pPr algn="ctr">
                        <a:lnSpc>
                          <a:spcPct val="105000"/>
                        </a:lnSpc>
                        <a:spcAft>
                          <a:spcPts val="0"/>
                        </a:spcAft>
                        <a:tabLst>
                          <a:tab pos="152400" algn="l"/>
                          <a:tab pos="457200" algn="l"/>
                        </a:tabLst>
                      </a:pPr>
                      <a:r>
                        <a:rPr lang="en-ZA" sz="1200" dirty="0">
                          <a:effectLst/>
                          <a:latin typeface="Arial" panose="020B0604020202020204" pitchFamily="34" charset="0"/>
                          <a:ea typeface="Times New Roman" panose="02020603050405020304" pitchFamily="18" charset="0"/>
                          <a:cs typeface="Arial" panose="020B0604020202020204" pitchFamily="34" charset="0"/>
                        </a:rPr>
                        <a:t>NA</a:t>
                      </a:r>
                    </a:p>
                  </a:txBody>
                  <a:tcPr marL="68580" marR="68580" marT="0" marB="0">
                    <a:solidFill>
                      <a:schemeClr val="accent3">
                        <a:lumMod val="20000"/>
                        <a:lumOff val="80000"/>
                      </a:schemeClr>
                    </a:solidFill>
                  </a:tcPr>
                </a:tc>
                <a:tc>
                  <a:txBody>
                    <a:bodyPr/>
                    <a:lstStyle/>
                    <a:p>
                      <a:pPr algn="ctr">
                        <a:lnSpc>
                          <a:spcPct val="105000"/>
                        </a:lnSpc>
                        <a:spcAft>
                          <a:spcPts val="1000"/>
                        </a:spcAft>
                      </a:pPr>
                      <a:r>
                        <a:rPr lang="en-ZA" sz="1200" dirty="0">
                          <a:effectLst/>
                          <a:latin typeface="Arial" panose="020B0604020202020204" pitchFamily="34" charset="0"/>
                          <a:ea typeface="Times New Roman" panose="02020603050405020304" pitchFamily="18" charset="0"/>
                          <a:cs typeface="Arial" panose="020B0604020202020204" pitchFamily="34" charset="0"/>
                        </a:rPr>
                        <a:t>NA</a:t>
                      </a:r>
                    </a:p>
                  </a:txBody>
                  <a:tcPr marL="68580" marR="68580" marT="0" marB="0">
                    <a:solidFill>
                      <a:schemeClr val="accent3">
                        <a:lumMod val="20000"/>
                        <a:lumOff val="80000"/>
                      </a:schemeClr>
                    </a:solidFill>
                  </a:tcPr>
                </a:tc>
                <a:tc>
                  <a:txBody>
                    <a:bodyPr/>
                    <a:lstStyle/>
                    <a:p>
                      <a:pPr algn="ctr">
                        <a:lnSpc>
                          <a:spcPct val="105000"/>
                        </a:lnSpc>
                        <a:spcAft>
                          <a:spcPts val="1000"/>
                        </a:spcAft>
                      </a:pPr>
                      <a:r>
                        <a:rPr lang="en-ZA" sz="1200" dirty="0">
                          <a:effectLst/>
                          <a:latin typeface="Arial" panose="020B0604020202020204" pitchFamily="34" charset="0"/>
                          <a:ea typeface="Times New Roman" panose="02020603050405020304" pitchFamily="18" charset="0"/>
                          <a:cs typeface="Arial" panose="020B0604020202020204" pitchFamily="34" charset="0"/>
                        </a:rPr>
                        <a:t>NA</a:t>
                      </a:r>
                    </a:p>
                  </a:txBody>
                  <a:tcPr marL="68580" marR="68580" marT="0" marB="0">
                    <a:solidFill>
                      <a:schemeClr val="accent3">
                        <a:lumMod val="20000"/>
                        <a:lumOff val="80000"/>
                      </a:schemeClr>
                    </a:solidFill>
                  </a:tcPr>
                </a:tc>
                <a:tc>
                  <a:txBody>
                    <a:bodyPr/>
                    <a:lstStyle/>
                    <a:p>
                      <a:pPr algn="ctr">
                        <a:lnSpc>
                          <a:spcPct val="105000"/>
                        </a:lnSpc>
                        <a:spcAft>
                          <a:spcPts val="1000"/>
                        </a:spcAft>
                      </a:pPr>
                      <a:r>
                        <a:rPr lang="en-ZA" sz="1200" dirty="0">
                          <a:effectLst/>
                          <a:latin typeface="Arial" panose="020B0604020202020204" pitchFamily="34" charset="0"/>
                          <a:ea typeface="Times New Roman" panose="02020603050405020304" pitchFamily="18" charset="0"/>
                          <a:cs typeface="Arial" panose="020B0604020202020204" pitchFamily="34" charset="0"/>
                        </a:rPr>
                        <a:t>NA</a:t>
                      </a:r>
                    </a:p>
                  </a:txBody>
                  <a:tcPr marL="68580" marR="68580" marT="0" marB="0">
                    <a:solidFill>
                      <a:schemeClr val="accent3">
                        <a:lumMod val="20000"/>
                        <a:lumOff val="80000"/>
                      </a:schemeClr>
                    </a:solidFill>
                  </a:tcPr>
                </a:tc>
                <a:extLst>
                  <a:ext uri="{0D108BD9-81ED-4DB2-BD59-A6C34878D82A}">
                    <a16:rowId xmlns:a16="http://schemas.microsoft.com/office/drawing/2014/main" val="10002"/>
                  </a:ext>
                </a:extLst>
              </a:tr>
              <a:tr h="494028">
                <a:tc vMerge="1">
                  <a:txBody>
                    <a:bodyPr/>
                    <a:lstStyle/>
                    <a:p>
                      <a:pPr marL="457200" algn="l">
                        <a:lnSpc>
                          <a:spcPct val="105000"/>
                        </a:lnSpc>
                        <a:spcAft>
                          <a:spcPts val="0"/>
                        </a:spcAft>
                      </a:pPr>
                      <a:endParaRPr lang="en-ZA" sz="1100" b="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gn="l">
                        <a:lnSpc>
                          <a:spcPct val="105000"/>
                        </a:lnSpc>
                        <a:spcAft>
                          <a:spcPts val="1000"/>
                        </a:spcAft>
                      </a:pPr>
                      <a:r>
                        <a:rPr lang="en-ZA" sz="1200" b="1" dirty="0">
                          <a:effectLst/>
                          <a:latin typeface="Arial" panose="020B0604020202020204" pitchFamily="34" charset="0"/>
                          <a:ea typeface="Times New Roman" panose="02020603050405020304" pitchFamily="18" charset="0"/>
                          <a:cs typeface="Arial" panose="020B0604020202020204" pitchFamily="34" charset="0"/>
                        </a:rPr>
                        <a:t>Level 3: </a:t>
                      </a:r>
                    </a:p>
                    <a:p>
                      <a:pPr algn="l">
                        <a:lnSpc>
                          <a:spcPct val="105000"/>
                        </a:lnSpc>
                        <a:spcAft>
                          <a:spcPts val="1000"/>
                        </a:spcAft>
                      </a:pPr>
                      <a:r>
                        <a:rPr lang="en-ZA" sz="1200" dirty="0">
                          <a:effectLst/>
                          <a:latin typeface="Arial" panose="020B0604020202020204" pitchFamily="34" charset="0"/>
                          <a:ea typeface="Times New Roman" panose="02020603050405020304" pitchFamily="18" charset="0"/>
                          <a:cs typeface="Arial" panose="020B0604020202020204" pitchFamily="34" charset="0"/>
                        </a:rPr>
                        <a:t>90% of machine readable adult passports issued within 42 working days</a:t>
                      </a:r>
                    </a:p>
                  </a:txBody>
                  <a:tcPr marL="68580" marR="68580" marT="0" marB="0">
                    <a:solidFill>
                      <a:schemeClr val="accent3">
                        <a:lumMod val="20000"/>
                        <a:lumOff val="80000"/>
                      </a:schemeClr>
                    </a:solidFill>
                  </a:tcPr>
                </a:tc>
                <a:tc>
                  <a:txBody>
                    <a:bodyPr/>
                    <a:lstStyle/>
                    <a:p>
                      <a:pPr algn="l">
                        <a:lnSpc>
                          <a:spcPct val="105000"/>
                        </a:lnSpc>
                        <a:spcAft>
                          <a:spcPts val="0"/>
                        </a:spcAft>
                        <a:tabLst>
                          <a:tab pos="152400" algn="l"/>
                          <a:tab pos="457200" algn="l"/>
                        </a:tabLst>
                      </a:pPr>
                      <a:r>
                        <a:rPr lang="en-ZA" sz="1200" dirty="0">
                          <a:effectLst/>
                          <a:latin typeface="Arial" panose="020B0604020202020204" pitchFamily="34" charset="0"/>
                          <a:ea typeface="Times New Roman" panose="02020603050405020304" pitchFamily="18" charset="0"/>
                          <a:cs typeface="Arial" panose="020B0604020202020204" pitchFamily="34" charset="0"/>
                        </a:rPr>
                        <a:t>During level 3 the passport target will be 90% of adult passports issued within 42 working days</a:t>
                      </a:r>
                    </a:p>
                  </a:txBody>
                  <a:tcPr marL="68580" marR="68580" marT="0" marB="0">
                    <a:solidFill>
                      <a:schemeClr val="accent3">
                        <a:lumMod val="20000"/>
                        <a:lumOff val="80000"/>
                      </a:schemeClr>
                    </a:solidFill>
                  </a:tcPr>
                </a:tc>
                <a:tc>
                  <a:txBody>
                    <a:bodyPr/>
                    <a:lstStyle/>
                    <a:p>
                      <a:pPr algn="l">
                        <a:lnSpc>
                          <a:spcPct val="105000"/>
                        </a:lnSpc>
                        <a:spcAft>
                          <a:spcPts val="0"/>
                        </a:spcAft>
                      </a:pPr>
                      <a:r>
                        <a:rPr lang="en-ZA" sz="1200" dirty="0">
                          <a:effectLst/>
                          <a:latin typeface="Arial" panose="020B0604020202020204" pitchFamily="34" charset="0"/>
                          <a:ea typeface="Times New Roman" panose="02020603050405020304" pitchFamily="18" charset="0"/>
                          <a:cs typeface="Arial" panose="020B0604020202020204" pitchFamily="34" charset="0"/>
                        </a:rPr>
                        <a:t>During level 3 the passport target will be 90% of adult passports issued within 42 working days</a:t>
                      </a:r>
                    </a:p>
                    <a:p>
                      <a:pPr algn="l">
                        <a:lnSpc>
                          <a:spcPct val="105000"/>
                        </a:lnSpc>
                        <a:spcAft>
                          <a:spcPts val="1000"/>
                        </a:spcAft>
                      </a:pPr>
                      <a:r>
                        <a:rPr lang="en-ZA" sz="1200" dirty="0">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solidFill>
                      <a:schemeClr val="accent3">
                        <a:lumMod val="20000"/>
                        <a:lumOff val="80000"/>
                      </a:schemeClr>
                    </a:solidFill>
                  </a:tcPr>
                </a:tc>
                <a:tc>
                  <a:txBody>
                    <a:bodyPr/>
                    <a:lstStyle/>
                    <a:p>
                      <a:pPr algn="l">
                        <a:lnSpc>
                          <a:spcPct val="105000"/>
                        </a:lnSpc>
                        <a:spcAft>
                          <a:spcPts val="0"/>
                        </a:spcAft>
                      </a:pPr>
                      <a:r>
                        <a:rPr lang="en-ZA" sz="1200" dirty="0">
                          <a:effectLst/>
                          <a:latin typeface="Arial" panose="020B0604020202020204" pitchFamily="34" charset="0"/>
                          <a:ea typeface="Times New Roman" panose="02020603050405020304" pitchFamily="18" charset="0"/>
                          <a:cs typeface="Arial" panose="020B0604020202020204" pitchFamily="34" charset="0"/>
                        </a:rPr>
                        <a:t>During level 3 the passport target will be 90% of adult passports issued within 42 working days</a:t>
                      </a:r>
                    </a:p>
                    <a:p>
                      <a:pPr algn="l">
                        <a:lnSpc>
                          <a:spcPct val="105000"/>
                        </a:lnSpc>
                        <a:spcAft>
                          <a:spcPts val="1000"/>
                        </a:spcAft>
                      </a:pPr>
                      <a:r>
                        <a:rPr lang="en-ZA" sz="1200" dirty="0">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solidFill>
                      <a:schemeClr val="accent3">
                        <a:lumMod val="20000"/>
                        <a:lumOff val="80000"/>
                      </a:schemeClr>
                    </a:solidFill>
                  </a:tcPr>
                </a:tc>
                <a:tc>
                  <a:txBody>
                    <a:bodyPr/>
                    <a:lstStyle/>
                    <a:p>
                      <a:pPr algn="l">
                        <a:lnSpc>
                          <a:spcPct val="105000"/>
                        </a:lnSpc>
                        <a:spcAft>
                          <a:spcPts val="0"/>
                        </a:spcAft>
                      </a:pPr>
                      <a:r>
                        <a:rPr lang="en-ZA" sz="1200" dirty="0">
                          <a:effectLst/>
                          <a:latin typeface="Arial" panose="020B0604020202020204" pitchFamily="34" charset="0"/>
                          <a:ea typeface="Times New Roman" panose="02020603050405020304" pitchFamily="18" charset="0"/>
                          <a:cs typeface="Arial" panose="020B0604020202020204" pitchFamily="34" charset="0"/>
                        </a:rPr>
                        <a:t>During level 3 the passport target will be 90% of adult passports issued within 42 working days</a:t>
                      </a:r>
                    </a:p>
                    <a:p>
                      <a:pPr algn="l">
                        <a:lnSpc>
                          <a:spcPct val="105000"/>
                        </a:lnSpc>
                        <a:spcAft>
                          <a:spcPts val="1000"/>
                        </a:spcAft>
                      </a:pPr>
                      <a:r>
                        <a:rPr lang="en-ZA" sz="1200" dirty="0">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solidFill>
                      <a:schemeClr val="accent3">
                        <a:lumMod val="20000"/>
                        <a:lumOff val="80000"/>
                      </a:schemeClr>
                    </a:solidFill>
                  </a:tcPr>
                </a:tc>
                <a:extLst>
                  <a:ext uri="{0D108BD9-81ED-4DB2-BD59-A6C34878D82A}">
                    <a16:rowId xmlns:a16="http://schemas.microsoft.com/office/drawing/2014/main" val="10003"/>
                  </a:ext>
                </a:extLst>
              </a:tr>
              <a:tr h="494028">
                <a:tc vMerge="1">
                  <a:txBody>
                    <a:bodyPr/>
                    <a:lstStyle/>
                    <a:p>
                      <a:pPr marL="457200" algn="l">
                        <a:lnSpc>
                          <a:spcPct val="105000"/>
                        </a:lnSpc>
                        <a:spcAft>
                          <a:spcPts val="0"/>
                        </a:spcAft>
                      </a:pPr>
                      <a:endParaRPr lang="en-ZA" sz="1100" b="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gn="l">
                        <a:lnSpc>
                          <a:spcPct val="105000"/>
                        </a:lnSpc>
                        <a:spcAft>
                          <a:spcPts val="1000"/>
                        </a:spcAft>
                      </a:pPr>
                      <a:r>
                        <a:rPr lang="en-ZA" sz="1200" b="1" dirty="0">
                          <a:effectLst/>
                          <a:latin typeface="Arial" panose="020B0604020202020204" pitchFamily="34" charset="0"/>
                          <a:ea typeface="Times New Roman" panose="02020603050405020304" pitchFamily="18" charset="0"/>
                          <a:cs typeface="Arial" panose="020B0604020202020204" pitchFamily="34" charset="0"/>
                        </a:rPr>
                        <a:t>Level 2:</a:t>
                      </a:r>
                    </a:p>
                    <a:p>
                      <a:pPr algn="l">
                        <a:lnSpc>
                          <a:spcPct val="105000"/>
                        </a:lnSpc>
                        <a:spcAft>
                          <a:spcPts val="1000"/>
                        </a:spcAft>
                      </a:pPr>
                      <a:r>
                        <a:rPr lang="en-ZA" sz="1200" dirty="0">
                          <a:effectLst/>
                          <a:latin typeface="Arial" panose="020B0604020202020204" pitchFamily="34" charset="0"/>
                          <a:ea typeface="Times New Roman" panose="02020603050405020304" pitchFamily="18" charset="0"/>
                          <a:cs typeface="Arial" panose="020B0604020202020204" pitchFamily="34" charset="0"/>
                        </a:rPr>
                        <a:t>90% of machine readable adult passports issued within 32 working days</a:t>
                      </a:r>
                    </a:p>
                  </a:txBody>
                  <a:tcPr marL="68580" marR="68580" marT="0" marB="0">
                    <a:solidFill>
                      <a:schemeClr val="accent3">
                        <a:lumMod val="20000"/>
                        <a:lumOff val="80000"/>
                      </a:schemeClr>
                    </a:solidFill>
                  </a:tcPr>
                </a:tc>
                <a:tc>
                  <a:txBody>
                    <a:bodyPr/>
                    <a:lstStyle/>
                    <a:p>
                      <a:pPr algn="l">
                        <a:lnSpc>
                          <a:spcPct val="105000"/>
                        </a:lnSpc>
                        <a:spcAft>
                          <a:spcPts val="0"/>
                        </a:spcAft>
                      </a:pPr>
                      <a:r>
                        <a:rPr lang="en-ZA" sz="1200" dirty="0">
                          <a:effectLst/>
                          <a:latin typeface="Arial" panose="020B0604020202020204" pitchFamily="34" charset="0"/>
                          <a:ea typeface="Times New Roman" panose="02020603050405020304" pitchFamily="18" charset="0"/>
                          <a:cs typeface="Arial" panose="020B0604020202020204" pitchFamily="34" charset="0"/>
                        </a:rPr>
                        <a:t>During level 2 the passport target will be 90% of adult passports issued within 32 working days</a:t>
                      </a:r>
                    </a:p>
                    <a:p>
                      <a:pPr algn="l">
                        <a:lnSpc>
                          <a:spcPct val="105000"/>
                        </a:lnSpc>
                        <a:spcAft>
                          <a:spcPts val="0"/>
                        </a:spcAft>
                        <a:tabLst>
                          <a:tab pos="152400" algn="l"/>
                          <a:tab pos="457200" algn="l"/>
                        </a:tabLst>
                      </a:pPr>
                      <a:r>
                        <a:rPr lang="en-ZA" sz="1200" dirty="0">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solidFill>
                      <a:schemeClr val="accent3">
                        <a:lumMod val="20000"/>
                        <a:lumOff val="80000"/>
                      </a:schemeClr>
                    </a:solidFill>
                  </a:tcPr>
                </a:tc>
                <a:tc>
                  <a:txBody>
                    <a:bodyPr/>
                    <a:lstStyle/>
                    <a:p>
                      <a:pPr algn="l">
                        <a:lnSpc>
                          <a:spcPct val="105000"/>
                        </a:lnSpc>
                        <a:spcAft>
                          <a:spcPts val="0"/>
                        </a:spcAft>
                      </a:pPr>
                      <a:r>
                        <a:rPr lang="en-ZA" sz="1200" dirty="0">
                          <a:effectLst/>
                          <a:latin typeface="Arial" panose="020B0604020202020204" pitchFamily="34" charset="0"/>
                          <a:ea typeface="Times New Roman" panose="02020603050405020304" pitchFamily="18" charset="0"/>
                          <a:cs typeface="Arial" panose="020B0604020202020204" pitchFamily="34" charset="0"/>
                        </a:rPr>
                        <a:t>During level 2 the passport target will be 90% of adult passports issued within 32 working days</a:t>
                      </a:r>
                    </a:p>
                    <a:p>
                      <a:pPr algn="l">
                        <a:lnSpc>
                          <a:spcPct val="105000"/>
                        </a:lnSpc>
                        <a:spcAft>
                          <a:spcPts val="1000"/>
                        </a:spcAft>
                      </a:pPr>
                      <a:r>
                        <a:rPr lang="en-ZA" sz="1200" dirty="0">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solidFill>
                      <a:schemeClr val="accent3">
                        <a:lumMod val="20000"/>
                        <a:lumOff val="80000"/>
                      </a:schemeClr>
                    </a:solidFill>
                  </a:tcPr>
                </a:tc>
                <a:tc>
                  <a:txBody>
                    <a:bodyPr/>
                    <a:lstStyle/>
                    <a:p>
                      <a:pPr algn="l">
                        <a:lnSpc>
                          <a:spcPct val="105000"/>
                        </a:lnSpc>
                        <a:spcAft>
                          <a:spcPts val="0"/>
                        </a:spcAft>
                      </a:pPr>
                      <a:r>
                        <a:rPr lang="en-ZA" sz="1200" dirty="0">
                          <a:effectLst/>
                          <a:latin typeface="Arial" panose="020B0604020202020204" pitchFamily="34" charset="0"/>
                          <a:ea typeface="Times New Roman" panose="02020603050405020304" pitchFamily="18" charset="0"/>
                          <a:cs typeface="Arial" panose="020B0604020202020204" pitchFamily="34" charset="0"/>
                        </a:rPr>
                        <a:t>During level 2 the passport target will be 90% of adult passports issued within 32 working days</a:t>
                      </a:r>
                    </a:p>
                    <a:p>
                      <a:pPr algn="l">
                        <a:lnSpc>
                          <a:spcPct val="105000"/>
                        </a:lnSpc>
                        <a:spcAft>
                          <a:spcPts val="1000"/>
                        </a:spcAft>
                      </a:pPr>
                      <a:r>
                        <a:rPr lang="en-ZA" sz="1200" dirty="0">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solidFill>
                      <a:schemeClr val="accent3">
                        <a:lumMod val="20000"/>
                        <a:lumOff val="80000"/>
                      </a:schemeClr>
                    </a:solidFill>
                  </a:tcPr>
                </a:tc>
                <a:tc>
                  <a:txBody>
                    <a:bodyPr/>
                    <a:lstStyle/>
                    <a:p>
                      <a:pPr algn="l">
                        <a:lnSpc>
                          <a:spcPct val="105000"/>
                        </a:lnSpc>
                        <a:spcAft>
                          <a:spcPts val="0"/>
                        </a:spcAft>
                      </a:pPr>
                      <a:r>
                        <a:rPr lang="en-ZA" sz="1200" dirty="0">
                          <a:effectLst/>
                          <a:latin typeface="Arial" panose="020B0604020202020204" pitchFamily="34" charset="0"/>
                          <a:ea typeface="Times New Roman" panose="02020603050405020304" pitchFamily="18" charset="0"/>
                          <a:cs typeface="Arial" panose="020B0604020202020204" pitchFamily="34" charset="0"/>
                        </a:rPr>
                        <a:t>During level 2 the passport target will be 90% of adult passports issued within 32 working days</a:t>
                      </a:r>
                    </a:p>
                    <a:p>
                      <a:pPr algn="l">
                        <a:lnSpc>
                          <a:spcPct val="105000"/>
                        </a:lnSpc>
                        <a:spcAft>
                          <a:spcPts val="1000"/>
                        </a:spcAft>
                      </a:pPr>
                      <a:r>
                        <a:rPr lang="en-ZA" sz="1200" dirty="0">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solidFill>
                      <a:schemeClr val="accent3">
                        <a:lumMod val="20000"/>
                        <a:lumOff val="80000"/>
                      </a:schemeClr>
                    </a:solidFill>
                  </a:tcPr>
                </a:tc>
                <a:extLst>
                  <a:ext uri="{0D108BD9-81ED-4DB2-BD59-A6C34878D82A}">
                    <a16:rowId xmlns:a16="http://schemas.microsoft.com/office/drawing/2014/main" val="10004"/>
                  </a:ext>
                </a:extLst>
              </a:tr>
              <a:tr h="494028">
                <a:tc vMerge="1">
                  <a:txBody>
                    <a:bodyPr/>
                    <a:lstStyle/>
                    <a:p>
                      <a:pPr marL="457200" algn="l">
                        <a:lnSpc>
                          <a:spcPct val="105000"/>
                        </a:lnSpc>
                        <a:spcAft>
                          <a:spcPts val="0"/>
                        </a:spcAft>
                      </a:pPr>
                      <a:endParaRPr lang="en-ZA" sz="1100" b="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gn="l">
                        <a:lnSpc>
                          <a:spcPct val="105000"/>
                        </a:lnSpc>
                        <a:spcAft>
                          <a:spcPts val="1000"/>
                        </a:spcAft>
                      </a:pPr>
                      <a:r>
                        <a:rPr lang="en-ZA" sz="1200" b="1" dirty="0">
                          <a:effectLst/>
                          <a:latin typeface="Arial" panose="020B0604020202020204" pitchFamily="34" charset="0"/>
                          <a:ea typeface="Times New Roman" panose="02020603050405020304" pitchFamily="18" charset="0"/>
                          <a:cs typeface="Arial" panose="020B0604020202020204" pitchFamily="34" charset="0"/>
                        </a:rPr>
                        <a:t>Level 1:</a:t>
                      </a:r>
                    </a:p>
                    <a:p>
                      <a:pPr algn="l">
                        <a:lnSpc>
                          <a:spcPct val="105000"/>
                        </a:lnSpc>
                        <a:spcAft>
                          <a:spcPts val="1000"/>
                        </a:spcAft>
                      </a:pPr>
                      <a:r>
                        <a:rPr lang="en-ZA" sz="1200" dirty="0">
                          <a:effectLst/>
                          <a:latin typeface="Arial" panose="020B0604020202020204" pitchFamily="34" charset="0"/>
                          <a:ea typeface="Times New Roman" panose="02020603050405020304" pitchFamily="18" charset="0"/>
                          <a:cs typeface="Arial" panose="020B0604020202020204" pitchFamily="34" charset="0"/>
                        </a:rPr>
                        <a:t>90% of machine readable adult passports issued within 13 working days</a:t>
                      </a:r>
                    </a:p>
                  </a:txBody>
                  <a:tcPr marL="68580" marR="68580" marT="0" marB="0">
                    <a:solidFill>
                      <a:schemeClr val="accent3">
                        <a:lumMod val="20000"/>
                        <a:lumOff val="80000"/>
                      </a:schemeClr>
                    </a:solidFill>
                  </a:tcPr>
                </a:tc>
                <a:tc>
                  <a:txBody>
                    <a:bodyPr/>
                    <a:lstStyle/>
                    <a:p>
                      <a:pPr algn="l">
                        <a:lnSpc>
                          <a:spcPct val="105000"/>
                        </a:lnSpc>
                        <a:spcAft>
                          <a:spcPts val="0"/>
                        </a:spcAft>
                        <a:tabLst>
                          <a:tab pos="152400" algn="l"/>
                          <a:tab pos="457200" algn="l"/>
                        </a:tabLst>
                      </a:pPr>
                      <a:r>
                        <a:rPr lang="en-ZA" sz="1200" dirty="0">
                          <a:effectLst/>
                          <a:latin typeface="Arial" panose="020B0604020202020204" pitchFamily="34" charset="0"/>
                          <a:ea typeface="Times New Roman" panose="02020603050405020304" pitchFamily="18" charset="0"/>
                          <a:cs typeface="Arial" panose="020B0604020202020204" pitchFamily="34" charset="0"/>
                        </a:rPr>
                        <a:t>During level 1 the passport target will 90% of adult passports issued within 13 working days</a:t>
                      </a:r>
                    </a:p>
                  </a:txBody>
                  <a:tcPr marL="68580" marR="68580" marT="0" marB="0">
                    <a:solidFill>
                      <a:schemeClr val="accent3">
                        <a:lumMod val="20000"/>
                        <a:lumOff val="80000"/>
                      </a:schemeClr>
                    </a:solidFill>
                  </a:tcPr>
                </a:tc>
                <a:tc>
                  <a:txBody>
                    <a:bodyPr/>
                    <a:lstStyle/>
                    <a:p>
                      <a:pPr algn="l">
                        <a:lnSpc>
                          <a:spcPct val="105000"/>
                        </a:lnSpc>
                        <a:spcAft>
                          <a:spcPts val="1000"/>
                        </a:spcAft>
                      </a:pPr>
                      <a:r>
                        <a:rPr lang="en-ZA" sz="1200" dirty="0">
                          <a:effectLst/>
                          <a:latin typeface="Arial" panose="020B0604020202020204" pitchFamily="34" charset="0"/>
                          <a:ea typeface="Times New Roman" panose="02020603050405020304" pitchFamily="18" charset="0"/>
                          <a:cs typeface="Arial" panose="020B0604020202020204" pitchFamily="34" charset="0"/>
                        </a:rPr>
                        <a:t>During level 1 the passport target will 90% of adult passports issued within 13 working days</a:t>
                      </a:r>
                    </a:p>
                  </a:txBody>
                  <a:tcPr marL="68580" marR="68580" marT="0" marB="0">
                    <a:solidFill>
                      <a:schemeClr val="accent3">
                        <a:lumMod val="20000"/>
                        <a:lumOff val="80000"/>
                      </a:schemeClr>
                    </a:solidFill>
                  </a:tcPr>
                </a:tc>
                <a:tc>
                  <a:txBody>
                    <a:bodyPr/>
                    <a:lstStyle/>
                    <a:p>
                      <a:pPr algn="l">
                        <a:lnSpc>
                          <a:spcPct val="105000"/>
                        </a:lnSpc>
                        <a:spcAft>
                          <a:spcPts val="1000"/>
                        </a:spcAft>
                      </a:pPr>
                      <a:r>
                        <a:rPr lang="en-ZA" sz="1200" dirty="0">
                          <a:effectLst/>
                          <a:latin typeface="Arial" panose="020B0604020202020204" pitchFamily="34" charset="0"/>
                          <a:ea typeface="Times New Roman" panose="02020603050405020304" pitchFamily="18" charset="0"/>
                          <a:cs typeface="Arial" panose="020B0604020202020204" pitchFamily="34" charset="0"/>
                        </a:rPr>
                        <a:t>During level 1 the passport target will 90% of adult passports issued within 13 working days</a:t>
                      </a:r>
                    </a:p>
                  </a:txBody>
                  <a:tcPr marL="68580" marR="68580" marT="0" marB="0">
                    <a:solidFill>
                      <a:schemeClr val="accent3">
                        <a:lumMod val="20000"/>
                        <a:lumOff val="80000"/>
                      </a:schemeClr>
                    </a:solidFill>
                  </a:tcPr>
                </a:tc>
                <a:tc>
                  <a:txBody>
                    <a:bodyPr/>
                    <a:lstStyle/>
                    <a:p>
                      <a:pPr algn="l">
                        <a:lnSpc>
                          <a:spcPct val="105000"/>
                        </a:lnSpc>
                        <a:spcAft>
                          <a:spcPts val="1000"/>
                        </a:spcAft>
                      </a:pPr>
                      <a:r>
                        <a:rPr lang="en-ZA" sz="1200" dirty="0">
                          <a:effectLst/>
                          <a:latin typeface="Arial" panose="020B0604020202020204" pitchFamily="34" charset="0"/>
                          <a:ea typeface="Times New Roman" panose="02020603050405020304" pitchFamily="18" charset="0"/>
                          <a:cs typeface="Arial" panose="020B0604020202020204" pitchFamily="34" charset="0"/>
                        </a:rPr>
                        <a:t>During level 1 the passport target will 90% of adult passports issued within 13 working days</a:t>
                      </a:r>
                    </a:p>
                  </a:txBody>
                  <a:tcPr marL="68580" marR="68580" marT="0" marB="0">
                    <a:solidFill>
                      <a:schemeClr val="accent3">
                        <a:lumMod val="20000"/>
                        <a:lumOff val="80000"/>
                      </a:schemeClr>
                    </a:solidFill>
                  </a:tcPr>
                </a:tc>
                <a:extLst>
                  <a:ext uri="{0D108BD9-81ED-4DB2-BD59-A6C34878D82A}">
                    <a16:rowId xmlns:a16="http://schemas.microsoft.com/office/drawing/2014/main" val="10005"/>
                  </a:ext>
                </a:extLst>
              </a:tr>
            </a:tbl>
          </a:graphicData>
        </a:graphic>
      </p:graphicFrame>
      <p:sp>
        <p:nvSpPr>
          <p:cNvPr id="3" name="Slide Number Placeholder 2"/>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26</a:t>
            </a:fld>
            <a:endParaRPr lang="en-US" dirty="0"/>
          </a:p>
        </p:txBody>
      </p:sp>
    </p:spTree>
    <p:extLst>
      <p:ext uri="{BB962C8B-B14F-4D97-AF65-F5344CB8AC3E}">
        <p14:creationId xmlns:p14="http://schemas.microsoft.com/office/powerpoint/2010/main" val="5836248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17730446"/>
              </p:ext>
            </p:extLst>
          </p:nvPr>
        </p:nvGraphicFramePr>
        <p:xfrm>
          <a:off x="117416" y="475018"/>
          <a:ext cx="8935966" cy="2118769"/>
        </p:xfrm>
        <a:graphic>
          <a:graphicData uri="http://schemas.openxmlformats.org/drawingml/2006/table">
            <a:tbl>
              <a:tblPr firstRow="1" bandRow="1">
                <a:tableStyleId>{5C22544A-7EE6-4342-B048-85BDC9FD1C3A}</a:tableStyleId>
              </a:tblPr>
              <a:tblGrid>
                <a:gridCol w="2644834">
                  <a:extLst>
                    <a:ext uri="{9D8B030D-6E8A-4147-A177-3AD203B41FA5}">
                      <a16:colId xmlns:a16="http://schemas.microsoft.com/office/drawing/2014/main" val="20000"/>
                    </a:ext>
                  </a:extLst>
                </a:gridCol>
                <a:gridCol w="1747255">
                  <a:extLst>
                    <a:ext uri="{9D8B030D-6E8A-4147-A177-3AD203B41FA5}">
                      <a16:colId xmlns:a16="http://schemas.microsoft.com/office/drawing/2014/main" val="20001"/>
                    </a:ext>
                  </a:extLst>
                </a:gridCol>
                <a:gridCol w="1554881">
                  <a:extLst>
                    <a:ext uri="{9D8B030D-6E8A-4147-A177-3AD203B41FA5}">
                      <a16:colId xmlns:a16="http://schemas.microsoft.com/office/drawing/2014/main" val="20002"/>
                    </a:ext>
                  </a:extLst>
                </a:gridCol>
                <a:gridCol w="1564226">
                  <a:extLst>
                    <a:ext uri="{9D8B030D-6E8A-4147-A177-3AD203B41FA5}">
                      <a16:colId xmlns:a16="http://schemas.microsoft.com/office/drawing/2014/main" val="20003"/>
                    </a:ext>
                  </a:extLst>
                </a:gridCol>
                <a:gridCol w="1424770">
                  <a:extLst>
                    <a:ext uri="{9D8B030D-6E8A-4147-A177-3AD203B41FA5}">
                      <a16:colId xmlns:a16="http://schemas.microsoft.com/office/drawing/2014/main" val="20004"/>
                    </a:ext>
                  </a:extLst>
                </a:gridCol>
              </a:tblGrid>
              <a:tr h="329872">
                <a:tc>
                  <a:txBody>
                    <a:bodyPr/>
                    <a:lstStyle/>
                    <a:p>
                      <a:pPr marL="0" indent="0" algn="l">
                        <a:buFont typeface="+mj-lt"/>
                        <a:buNone/>
                      </a:pPr>
                      <a:r>
                        <a:rPr lang="en-ZA" sz="1200" dirty="0">
                          <a:solidFill>
                            <a:schemeClr val="tx1"/>
                          </a:solidFill>
                          <a:latin typeface="Arial" panose="020B0604020202020204" pitchFamily="34" charset="0"/>
                          <a:cs typeface="Arial" panose="020B0604020202020204" pitchFamily="34" charset="0"/>
                        </a:rPr>
                        <a:t>Outcome:</a:t>
                      </a:r>
                    </a:p>
                  </a:txBody>
                  <a:tcPr>
                    <a:solidFill>
                      <a:schemeClr val="accent3">
                        <a:lumMod val="60000"/>
                        <a:lumOff val="40000"/>
                      </a:schemeClr>
                    </a:solidFill>
                  </a:tcPr>
                </a:tc>
                <a:tc gridSpan="4">
                  <a:txBody>
                    <a:bodyPr/>
                    <a:lstStyle/>
                    <a:p>
                      <a:pPr marL="0" indent="0" algn="just">
                        <a:buFont typeface="+mj-lt"/>
                        <a:buNone/>
                      </a:pPr>
                      <a:r>
                        <a:rPr lang="en-US" sz="1200" b="0" dirty="0">
                          <a:solidFill>
                            <a:schemeClr val="tx1"/>
                          </a:solidFill>
                          <a:latin typeface="Arial" panose="020B0604020202020204" pitchFamily="34" charset="0"/>
                          <a:cs typeface="Arial" panose="020B0604020202020204" pitchFamily="34" charset="0"/>
                        </a:rPr>
                        <a:t>Secure and efficient management of citizenship and civil registration to fulfil</a:t>
                      </a:r>
                    </a:p>
                    <a:p>
                      <a:pPr marL="0" indent="0" algn="just">
                        <a:buFont typeface="+mj-lt"/>
                        <a:buNone/>
                      </a:pPr>
                      <a:r>
                        <a:rPr lang="en-US" sz="1200" b="0" dirty="0">
                          <a:solidFill>
                            <a:schemeClr val="tx1"/>
                          </a:solidFill>
                          <a:latin typeface="Arial" panose="020B0604020202020204" pitchFamily="34" charset="0"/>
                          <a:cs typeface="Arial" panose="020B0604020202020204" pitchFamily="34" charset="0"/>
                        </a:rPr>
                        <a:t>constitutional and international obligations</a:t>
                      </a:r>
                      <a:endParaRPr lang="en-ZA" sz="1200" b="0" dirty="0">
                        <a:solidFill>
                          <a:schemeClr val="tx1"/>
                        </a:solidFill>
                        <a:latin typeface="Arial" panose="020B0604020202020204" pitchFamily="34" charset="0"/>
                        <a:cs typeface="Arial" panose="020B0604020202020204" pitchFamily="34" charset="0"/>
                      </a:endParaRPr>
                    </a:p>
                  </a:txBody>
                  <a:tcPr>
                    <a:solidFill>
                      <a:schemeClr val="accent3">
                        <a:lumMod val="60000"/>
                        <a:lumOff val="4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extLst>
                  <a:ext uri="{0D108BD9-81ED-4DB2-BD59-A6C34878D82A}">
                    <a16:rowId xmlns:a16="http://schemas.microsoft.com/office/drawing/2014/main" val="10001"/>
                  </a:ext>
                </a:extLst>
              </a:tr>
              <a:tr h="334198">
                <a:tc>
                  <a:txBody>
                    <a:bodyPr/>
                    <a:lstStyle/>
                    <a:p>
                      <a:pPr marL="0" indent="0" algn="l">
                        <a:buFont typeface="+mj-lt"/>
                        <a:buNone/>
                      </a:pPr>
                      <a:r>
                        <a:rPr lang="en-ZA" sz="1200" b="1" dirty="0">
                          <a:solidFill>
                            <a:schemeClr val="tx1"/>
                          </a:solidFill>
                          <a:latin typeface="Arial" panose="020B0604020202020204" pitchFamily="34" charset="0"/>
                          <a:cs typeface="Arial" panose="020B0604020202020204" pitchFamily="34" charset="0"/>
                        </a:rPr>
                        <a:t>Output:</a:t>
                      </a:r>
                    </a:p>
                  </a:txBody>
                  <a:tcPr>
                    <a:solidFill>
                      <a:schemeClr val="accent3">
                        <a:lumMod val="60000"/>
                        <a:lumOff val="40000"/>
                      </a:schemeClr>
                    </a:solidFill>
                  </a:tcPr>
                </a:tc>
                <a:tc gridSpan="4">
                  <a:txBody>
                    <a:bodyPr/>
                    <a:lstStyle/>
                    <a:p>
                      <a:pPr marL="0" marR="0" indent="0" algn="l" defTabSz="457200" rtl="0" eaLnBrk="1" fontAlgn="auto" latinLnBrk="0" hangingPunct="1">
                        <a:lnSpc>
                          <a:spcPct val="100000"/>
                        </a:lnSpc>
                        <a:spcBef>
                          <a:spcPts val="0"/>
                        </a:spcBef>
                        <a:spcAft>
                          <a:spcPts val="0"/>
                        </a:spcAft>
                        <a:buClrTx/>
                        <a:buSzTx/>
                        <a:buFont typeface="+mj-lt"/>
                        <a:buNone/>
                        <a:tabLst/>
                        <a:defRPr/>
                      </a:pPr>
                      <a:r>
                        <a:rPr lang="en-ZA" sz="1200" dirty="0">
                          <a:solidFill>
                            <a:schemeClr val="tx1"/>
                          </a:solidFill>
                          <a:latin typeface="Arial" panose="020B0604020202020204" pitchFamily="34" charset="0"/>
                          <a:cs typeface="Arial" panose="020B0604020202020204" pitchFamily="34" charset="0"/>
                        </a:rPr>
                        <a:t>Policy and legislation developed in support of the secure management of citizenship and civil registration</a:t>
                      </a:r>
                    </a:p>
                  </a:txBody>
                  <a:tcPr>
                    <a:solidFill>
                      <a:schemeClr val="accent3">
                        <a:lumMod val="60000"/>
                        <a:lumOff val="4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extLst>
                  <a:ext uri="{0D108BD9-81ED-4DB2-BD59-A6C34878D82A}">
                    <a16:rowId xmlns:a16="http://schemas.microsoft.com/office/drawing/2014/main" val="10002"/>
                  </a:ext>
                </a:extLst>
              </a:tr>
              <a:tr h="472849">
                <a:tc>
                  <a:txBody>
                    <a:bodyPr/>
                    <a:lstStyle/>
                    <a:p>
                      <a:pPr marL="0" marR="0" indent="0" algn="l" defTabSz="457200" rtl="0" eaLnBrk="1" fontAlgn="auto" latinLnBrk="0" hangingPunct="1">
                        <a:lnSpc>
                          <a:spcPct val="100000"/>
                        </a:lnSpc>
                        <a:spcBef>
                          <a:spcPts val="0"/>
                        </a:spcBef>
                        <a:spcAft>
                          <a:spcPts val="0"/>
                        </a:spcAft>
                        <a:buClrTx/>
                        <a:buSzTx/>
                        <a:buFont typeface="+mj-lt"/>
                        <a:buNone/>
                        <a:tabLst/>
                        <a:defRPr/>
                      </a:pPr>
                      <a:r>
                        <a:rPr lang="en-ZA" sz="1200" b="1" dirty="0">
                          <a:solidFill>
                            <a:schemeClr val="tx1"/>
                          </a:solidFill>
                          <a:latin typeface="Arial" panose="020B0604020202020204" pitchFamily="34" charset="0"/>
                          <a:cs typeface="Arial" panose="020B0604020202020204" pitchFamily="34" charset="0"/>
                        </a:rPr>
                        <a:t>Output Indicator</a:t>
                      </a:r>
                    </a:p>
                  </a:txBody>
                  <a:tcPr>
                    <a:solidFill>
                      <a:schemeClr val="accent3">
                        <a:lumMod val="60000"/>
                        <a:lumOff val="4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 typeface="+mj-lt"/>
                        <a:buNone/>
                        <a:tabLst/>
                        <a:defRPr/>
                      </a:pPr>
                      <a:r>
                        <a:rPr lang="en-ZA" sz="1200" b="1" dirty="0">
                          <a:solidFill>
                            <a:schemeClr val="tx1"/>
                          </a:solidFill>
                          <a:latin typeface="Arial" panose="020B0604020202020204" pitchFamily="34" charset="0"/>
                          <a:cs typeface="Arial" panose="020B0604020202020204" pitchFamily="34" charset="0"/>
                        </a:rPr>
                        <a:t>Estimated Performance 2020/21</a:t>
                      </a:r>
                    </a:p>
                  </a:txBody>
                  <a:tcPr>
                    <a:solidFill>
                      <a:schemeClr val="accent3">
                        <a:lumMod val="60000"/>
                        <a:lumOff val="40000"/>
                      </a:schemeClr>
                    </a:solidFill>
                  </a:tcPr>
                </a:tc>
                <a:tc>
                  <a:txBody>
                    <a:bodyPr/>
                    <a:lstStyle/>
                    <a:p>
                      <a:pPr marL="0" indent="0" algn="ctr">
                        <a:buFont typeface="+mj-lt"/>
                        <a:buNone/>
                      </a:pPr>
                      <a:r>
                        <a:rPr lang="en-ZA" sz="1200" b="1" dirty="0">
                          <a:solidFill>
                            <a:schemeClr val="tx1"/>
                          </a:solidFill>
                          <a:latin typeface="Arial" panose="020B0604020202020204" pitchFamily="34" charset="0"/>
                          <a:cs typeface="Arial" panose="020B0604020202020204" pitchFamily="34" charset="0"/>
                        </a:rPr>
                        <a:t>Annual Target 2021/22</a:t>
                      </a:r>
                    </a:p>
                  </a:txBody>
                  <a:tcPr>
                    <a:solidFill>
                      <a:schemeClr val="accent3">
                        <a:lumMod val="60000"/>
                        <a:lumOff val="40000"/>
                      </a:schemeClr>
                    </a:solidFill>
                  </a:tcPr>
                </a:tc>
                <a:tc>
                  <a:txBody>
                    <a:bodyPr/>
                    <a:lstStyle/>
                    <a:p>
                      <a:pPr marL="0" indent="0" algn="ctr">
                        <a:buFont typeface="+mj-lt"/>
                        <a:buNone/>
                      </a:pPr>
                      <a:r>
                        <a:rPr lang="en-ZA" sz="1200" b="1" dirty="0">
                          <a:solidFill>
                            <a:schemeClr val="tx1"/>
                          </a:solidFill>
                          <a:latin typeface="Arial" panose="020B0604020202020204" pitchFamily="34" charset="0"/>
                          <a:cs typeface="Arial" panose="020B0604020202020204" pitchFamily="34" charset="0"/>
                        </a:rPr>
                        <a:t>Annual Target 2022/23</a:t>
                      </a:r>
                    </a:p>
                  </a:txBody>
                  <a:tcPr>
                    <a:solidFill>
                      <a:schemeClr val="accent3">
                        <a:lumMod val="60000"/>
                        <a:lumOff val="40000"/>
                      </a:schemeClr>
                    </a:solidFill>
                  </a:tcPr>
                </a:tc>
                <a:tc>
                  <a:txBody>
                    <a:bodyPr/>
                    <a:lstStyle/>
                    <a:p>
                      <a:pPr marL="0" indent="0" algn="ctr">
                        <a:buFont typeface="+mj-lt"/>
                        <a:buNone/>
                      </a:pPr>
                      <a:r>
                        <a:rPr lang="en-ZA" sz="1200" b="1" dirty="0">
                          <a:solidFill>
                            <a:schemeClr val="tx1"/>
                          </a:solidFill>
                          <a:latin typeface="Arial" panose="020B0604020202020204" pitchFamily="34" charset="0"/>
                          <a:cs typeface="Arial" panose="020B0604020202020204" pitchFamily="34" charset="0"/>
                        </a:rPr>
                        <a:t>Annual Target 2023/24</a:t>
                      </a:r>
                    </a:p>
                  </a:txBody>
                  <a:tcPr>
                    <a:solidFill>
                      <a:schemeClr val="accent3">
                        <a:lumMod val="60000"/>
                        <a:lumOff val="40000"/>
                      </a:schemeClr>
                    </a:solidFill>
                  </a:tcPr>
                </a:tc>
                <a:extLst>
                  <a:ext uri="{0D108BD9-81ED-4DB2-BD59-A6C34878D82A}">
                    <a16:rowId xmlns:a16="http://schemas.microsoft.com/office/drawing/2014/main" val="10000"/>
                  </a:ext>
                </a:extLst>
              </a:tr>
              <a:tr h="695959">
                <a:tc>
                  <a:txBody>
                    <a:bodyPr/>
                    <a:lstStyle/>
                    <a:p>
                      <a:pPr algn="just">
                        <a:lnSpc>
                          <a:spcPct val="105000"/>
                        </a:lnSpc>
                        <a:spcAft>
                          <a:spcPts val="0"/>
                        </a:spcAft>
                      </a:pPr>
                      <a:r>
                        <a:rPr lang="en-ZA" sz="1200" dirty="0">
                          <a:effectLst/>
                          <a:latin typeface="Arial" panose="020B0604020202020204" pitchFamily="34" charset="0"/>
                          <a:ea typeface="Times New Roman" panose="02020603050405020304" pitchFamily="18" charset="0"/>
                          <a:cs typeface="Arial" panose="020B0604020202020204" pitchFamily="34" charset="0"/>
                        </a:rPr>
                        <a:t>Submission of the Marriage Bill to Parliament  for approval </a:t>
                      </a:r>
                    </a:p>
                  </a:txBody>
                  <a:tcPr marL="114300" marR="114300" marT="0" marB="0">
                    <a:solidFill>
                      <a:schemeClr val="accent3">
                        <a:lumMod val="20000"/>
                        <a:lumOff val="80000"/>
                      </a:schemeClr>
                    </a:solidFill>
                  </a:tcPr>
                </a:tc>
                <a:tc>
                  <a:txBody>
                    <a:bodyPr/>
                    <a:lstStyle/>
                    <a:p>
                      <a:pPr algn="l"/>
                      <a:r>
                        <a:rPr lang="en-ZA" sz="1200" dirty="0">
                          <a:effectLst/>
                          <a:latin typeface="Arial" panose="020B0604020202020204" pitchFamily="34" charset="0"/>
                          <a:ea typeface="Times New Roman" panose="02020603050405020304" pitchFamily="18" charset="0"/>
                          <a:cs typeface="Arial" panose="020B0604020202020204" pitchFamily="34" charset="0"/>
                        </a:rPr>
                        <a:t>Draft Marriage Policy gazetted for public comments</a:t>
                      </a:r>
                    </a:p>
                    <a:p>
                      <a:pPr algn="l">
                        <a:spcAft>
                          <a:spcPts val="0"/>
                        </a:spcAft>
                      </a:pPr>
                      <a:r>
                        <a:rPr lang="en-ZA" sz="1200" dirty="0">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solidFill>
                      <a:schemeClr val="accent3">
                        <a:lumMod val="20000"/>
                        <a:lumOff val="80000"/>
                      </a:schemeClr>
                    </a:solidFill>
                  </a:tcPr>
                </a:tc>
                <a:tc>
                  <a:txBody>
                    <a:bodyPr/>
                    <a:lstStyle/>
                    <a:p>
                      <a:pPr algn="l"/>
                      <a:r>
                        <a:rPr lang="en-ZA" sz="1200" dirty="0">
                          <a:effectLst/>
                          <a:latin typeface="Arial" panose="020B0604020202020204" pitchFamily="34" charset="0"/>
                          <a:ea typeface="Times New Roman" panose="02020603050405020304" pitchFamily="18" charset="0"/>
                          <a:cs typeface="Arial" panose="020B0604020202020204" pitchFamily="34" charset="0"/>
                        </a:rPr>
                        <a:t>Marriage Policy submitted to Cabinet for approval</a:t>
                      </a:r>
                    </a:p>
                  </a:txBody>
                  <a:tcPr marL="68580" marR="68580" marT="0" marB="0">
                    <a:solidFill>
                      <a:schemeClr val="accent3">
                        <a:lumMod val="20000"/>
                        <a:lumOff val="80000"/>
                      </a:schemeClr>
                    </a:solidFill>
                  </a:tcPr>
                </a:tc>
                <a:tc>
                  <a:txBody>
                    <a:bodyPr/>
                    <a:lstStyle/>
                    <a:p>
                      <a:pPr algn="l"/>
                      <a:r>
                        <a:rPr lang="en-ZA" sz="1200" dirty="0">
                          <a:effectLst/>
                          <a:latin typeface="Arial" panose="020B0604020202020204" pitchFamily="34" charset="0"/>
                          <a:ea typeface="Times New Roman" panose="02020603050405020304" pitchFamily="18" charset="0"/>
                          <a:cs typeface="Arial" panose="020B0604020202020204" pitchFamily="34" charset="0"/>
                        </a:rPr>
                        <a:t>Marriage Bill submitted to Cabinet for approval</a:t>
                      </a:r>
                    </a:p>
                  </a:txBody>
                  <a:tcPr marL="68580" marR="68580" marT="0" marB="0">
                    <a:solidFill>
                      <a:schemeClr val="accent3">
                        <a:lumMod val="20000"/>
                        <a:lumOff val="80000"/>
                      </a:schemeClr>
                    </a:solidFill>
                  </a:tcPr>
                </a:tc>
                <a:tc>
                  <a:txBody>
                    <a:bodyPr/>
                    <a:lstStyle/>
                    <a:p>
                      <a:pPr algn="l"/>
                      <a:r>
                        <a:rPr lang="en-ZA" sz="1200" dirty="0">
                          <a:effectLst/>
                          <a:latin typeface="Arial" panose="020B0604020202020204" pitchFamily="34" charset="0"/>
                          <a:ea typeface="Times New Roman" panose="02020603050405020304" pitchFamily="18" charset="0"/>
                          <a:cs typeface="Arial" panose="020B0604020202020204" pitchFamily="34" charset="0"/>
                        </a:rPr>
                        <a:t>Marriage Bill submitted to Parliament for approval</a:t>
                      </a:r>
                    </a:p>
                  </a:txBody>
                  <a:tcPr marL="68580" marR="68580" marT="0" marB="0">
                    <a:solidFill>
                      <a:schemeClr val="accent3">
                        <a:lumMod val="20000"/>
                        <a:lumOff val="80000"/>
                      </a:schemeClr>
                    </a:solidFill>
                  </a:tcPr>
                </a:tc>
                <a:extLst>
                  <a:ext uri="{0D108BD9-81ED-4DB2-BD59-A6C34878D82A}">
                    <a16:rowId xmlns:a16="http://schemas.microsoft.com/office/drawing/2014/main" val="1352213690"/>
                  </a:ext>
                </a:extLst>
              </a:tr>
            </a:tbl>
          </a:graphicData>
        </a:graphic>
      </p:graphicFrame>
      <p:sp>
        <p:nvSpPr>
          <p:cNvPr id="8" name="TextBox 7"/>
          <p:cNvSpPr txBox="1"/>
          <p:nvPr/>
        </p:nvSpPr>
        <p:spPr>
          <a:xfrm>
            <a:off x="99898" y="28904"/>
            <a:ext cx="8944203" cy="400110"/>
          </a:xfrm>
          <a:prstGeom prst="rect">
            <a:avLst/>
          </a:prstGeom>
          <a:solidFill>
            <a:srgbClr val="92D050"/>
          </a:solidFill>
        </p:spPr>
        <p:txBody>
          <a:bodyPr wrap="square" rtlCol="0">
            <a:spAutoFit/>
          </a:bodyPr>
          <a:lstStyle/>
          <a:p>
            <a:pPr algn="ctr"/>
            <a:r>
              <a:rPr lang="en-US" sz="2000" b="1" dirty="0">
                <a:latin typeface="Arial" panose="020B0604020202020204" pitchFamily="34" charset="0"/>
                <a:cs typeface="Arial" panose="020B0604020202020204" pitchFamily="34" charset="0"/>
              </a:rPr>
              <a:t>ANNUAL PERFORMANCE PLAN TARGETS FOR 2021/24</a:t>
            </a:r>
          </a:p>
        </p:txBody>
      </p:sp>
      <p:graphicFrame>
        <p:nvGraphicFramePr>
          <p:cNvPr id="6" name="Table 5"/>
          <p:cNvGraphicFramePr>
            <a:graphicFrameLocks noGrp="1"/>
          </p:cNvGraphicFramePr>
          <p:nvPr/>
        </p:nvGraphicFramePr>
        <p:xfrm>
          <a:off x="109180" y="2732124"/>
          <a:ext cx="8935966" cy="2380488"/>
        </p:xfrm>
        <a:graphic>
          <a:graphicData uri="http://schemas.openxmlformats.org/drawingml/2006/table">
            <a:tbl>
              <a:tblPr firstRow="1" firstCol="1" bandRow="1">
                <a:tableStyleId>{5C22544A-7EE6-4342-B048-85BDC9FD1C3A}</a:tableStyleId>
              </a:tblPr>
              <a:tblGrid>
                <a:gridCol w="1513674">
                  <a:extLst>
                    <a:ext uri="{9D8B030D-6E8A-4147-A177-3AD203B41FA5}">
                      <a16:colId xmlns:a16="http://schemas.microsoft.com/office/drawing/2014/main" val="20000"/>
                    </a:ext>
                  </a:extLst>
                </a:gridCol>
                <a:gridCol w="1458097">
                  <a:extLst>
                    <a:ext uri="{9D8B030D-6E8A-4147-A177-3AD203B41FA5}">
                      <a16:colId xmlns:a16="http://schemas.microsoft.com/office/drawing/2014/main" val="20001"/>
                    </a:ext>
                  </a:extLst>
                </a:gridCol>
                <a:gridCol w="1540476">
                  <a:extLst>
                    <a:ext uri="{9D8B030D-6E8A-4147-A177-3AD203B41FA5}">
                      <a16:colId xmlns:a16="http://schemas.microsoft.com/office/drawing/2014/main" val="20002"/>
                    </a:ext>
                  </a:extLst>
                </a:gridCol>
                <a:gridCol w="1733036">
                  <a:extLst>
                    <a:ext uri="{9D8B030D-6E8A-4147-A177-3AD203B41FA5}">
                      <a16:colId xmlns:a16="http://schemas.microsoft.com/office/drawing/2014/main" val="20003"/>
                    </a:ext>
                  </a:extLst>
                </a:gridCol>
                <a:gridCol w="1323975">
                  <a:extLst>
                    <a:ext uri="{9D8B030D-6E8A-4147-A177-3AD203B41FA5}">
                      <a16:colId xmlns:a16="http://schemas.microsoft.com/office/drawing/2014/main" val="20004"/>
                    </a:ext>
                  </a:extLst>
                </a:gridCol>
                <a:gridCol w="1366708">
                  <a:extLst>
                    <a:ext uri="{9D8B030D-6E8A-4147-A177-3AD203B41FA5}">
                      <a16:colId xmlns:a16="http://schemas.microsoft.com/office/drawing/2014/main" val="20005"/>
                    </a:ext>
                  </a:extLst>
                </a:gridCol>
              </a:tblGrid>
              <a:tr h="276727">
                <a:tc>
                  <a:txBody>
                    <a:bodyPr/>
                    <a:lstStyle/>
                    <a:p>
                      <a:pPr marL="0" algn="ctr" defTabSz="457200" rtl="0" eaLnBrk="1" latinLnBrk="0" hangingPunct="1">
                        <a:lnSpc>
                          <a:spcPct val="105000"/>
                        </a:lnSpc>
                        <a:spcAft>
                          <a:spcPts val="0"/>
                        </a:spcAft>
                      </a:pPr>
                      <a:r>
                        <a:rPr lang="en-US" sz="1200" b="1" kern="1200" dirty="0">
                          <a:solidFill>
                            <a:schemeClr val="tx1"/>
                          </a:solidFill>
                          <a:latin typeface="Arial" panose="020B0604020202020204" pitchFamily="34" charset="0"/>
                          <a:ea typeface="+mn-ea"/>
                          <a:cs typeface="Arial" panose="020B0604020202020204" pitchFamily="34" charset="0"/>
                        </a:rPr>
                        <a:t>Output Indicator</a:t>
                      </a:r>
                      <a:r>
                        <a:rPr lang="en-US" sz="1200" b="1" kern="1200" baseline="0" dirty="0">
                          <a:solidFill>
                            <a:schemeClr val="tx1"/>
                          </a:solidFill>
                          <a:latin typeface="Arial" panose="020B0604020202020204" pitchFamily="34" charset="0"/>
                          <a:ea typeface="+mn-ea"/>
                          <a:cs typeface="Arial" panose="020B0604020202020204" pitchFamily="34" charset="0"/>
                        </a:rPr>
                        <a:t> </a:t>
                      </a:r>
                      <a:endParaRPr lang="en-ZA" sz="1200" b="1" kern="1200" dirty="0">
                        <a:solidFill>
                          <a:schemeClr val="tx1"/>
                        </a:solidFill>
                        <a:latin typeface="Arial" panose="020B0604020202020204" pitchFamily="34" charset="0"/>
                        <a:ea typeface="+mn-ea"/>
                        <a:cs typeface="Arial" panose="020B0604020202020204" pitchFamily="34" charset="0"/>
                      </a:endParaRPr>
                    </a:p>
                  </a:txBody>
                  <a:tcPr marL="59170" marR="59170" marT="0" marB="0">
                    <a:solidFill>
                      <a:schemeClr val="accent3">
                        <a:lumMod val="60000"/>
                        <a:lumOff val="40000"/>
                      </a:schemeClr>
                    </a:solidFill>
                  </a:tcPr>
                </a:tc>
                <a:tc>
                  <a:txBody>
                    <a:bodyPr/>
                    <a:lstStyle/>
                    <a:p>
                      <a:pPr marL="0" algn="ctr" defTabSz="457200" rtl="0" eaLnBrk="1" latinLnBrk="0" hangingPunct="1">
                        <a:lnSpc>
                          <a:spcPct val="105000"/>
                        </a:lnSpc>
                        <a:spcAft>
                          <a:spcPts val="0"/>
                        </a:spcAft>
                      </a:pPr>
                      <a:r>
                        <a:rPr lang="en-US" sz="1200" b="1" kern="1200" dirty="0">
                          <a:solidFill>
                            <a:schemeClr val="tx1"/>
                          </a:solidFill>
                          <a:latin typeface="Arial" panose="020B0604020202020204" pitchFamily="34" charset="0"/>
                          <a:ea typeface="+mn-ea"/>
                          <a:cs typeface="Arial" panose="020B0604020202020204" pitchFamily="34" charset="0"/>
                        </a:rPr>
                        <a:t>Annual Target for 2021/22</a:t>
                      </a:r>
                      <a:endParaRPr lang="en-ZA" sz="1200" b="1" kern="1200" dirty="0">
                        <a:solidFill>
                          <a:schemeClr val="tx1"/>
                        </a:solidFill>
                        <a:latin typeface="Arial" panose="020B0604020202020204" pitchFamily="34" charset="0"/>
                        <a:ea typeface="+mn-ea"/>
                        <a:cs typeface="Arial" panose="020B0604020202020204" pitchFamily="34" charset="0"/>
                      </a:endParaRPr>
                    </a:p>
                  </a:txBody>
                  <a:tcPr marL="59170" marR="59170" marT="0" marB="0">
                    <a:solidFill>
                      <a:schemeClr val="accent3">
                        <a:lumMod val="60000"/>
                        <a:lumOff val="40000"/>
                      </a:schemeClr>
                    </a:solidFill>
                  </a:tcPr>
                </a:tc>
                <a:tc>
                  <a:txBody>
                    <a:bodyPr/>
                    <a:lstStyle/>
                    <a:p>
                      <a:pPr marL="0" algn="ctr" defTabSz="457200" rtl="0" eaLnBrk="0" fontAlgn="base" latinLnBrk="0" hangingPunct="0">
                        <a:lnSpc>
                          <a:spcPct val="105000"/>
                        </a:lnSpc>
                        <a:spcBef>
                          <a:spcPts val="600"/>
                        </a:spcBef>
                        <a:spcAft>
                          <a:spcPts val="600"/>
                        </a:spcAft>
                      </a:pPr>
                      <a:r>
                        <a:rPr lang="en-US" sz="12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Q1</a:t>
                      </a:r>
                      <a:endParaRPr lang="en-ZA" sz="12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59170" marR="59170" marT="0" marB="0">
                    <a:solidFill>
                      <a:schemeClr val="accent3">
                        <a:lumMod val="60000"/>
                        <a:lumOff val="40000"/>
                      </a:schemeClr>
                    </a:solidFill>
                  </a:tcPr>
                </a:tc>
                <a:tc>
                  <a:txBody>
                    <a:bodyPr/>
                    <a:lstStyle/>
                    <a:p>
                      <a:pPr marL="0" algn="ctr" defTabSz="457200" rtl="0" eaLnBrk="0" fontAlgn="base" latinLnBrk="0" hangingPunct="0">
                        <a:lnSpc>
                          <a:spcPct val="105000"/>
                        </a:lnSpc>
                        <a:spcBef>
                          <a:spcPts val="600"/>
                        </a:spcBef>
                        <a:spcAft>
                          <a:spcPts val="600"/>
                        </a:spcAft>
                      </a:pPr>
                      <a:r>
                        <a:rPr lang="en-US" sz="12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Q2</a:t>
                      </a:r>
                      <a:endParaRPr lang="en-ZA" sz="12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59170" marR="59170" marT="0" marB="0">
                    <a:solidFill>
                      <a:schemeClr val="accent3">
                        <a:lumMod val="60000"/>
                        <a:lumOff val="40000"/>
                      </a:schemeClr>
                    </a:solidFill>
                  </a:tcPr>
                </a:tc>
                <a:tc>
                  <a:txBody>
                    <a:bodyPr/>
                    <a:lstStyle/>
                    <a:p>
                      <a:pPr marL="0" algn="ctr" defTabSz="457200" rtl="0" eaLnBrk="0" fontAlgn="base" latinLnBrk="0" hangingPunct="0">
                        <a:lnSpc>
                          <a:spcPct val="105000"/>
                        </a:lnSpc>
                        <a:spcBef>
                          <a:spcPts val="600"/>
                        </a:spcBef>
                        <a:spcAft>
                          <a:spcPts val="600"/>
                        </a:spcAft>
                      </a:pPr>
                      <a:r>
                        <a:rPr lang="en-US" sz="12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Q3</a:t>
                      </a:r>
                      <a:endParaRPr lang="en-ZA" sz="12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59170" marR="59170" marT="0" marB="0">
                    <a:solidFill>
                      <a:schemeClr val="accent3">
                        <a:lumMod val="60000"/>
                        <a:lumOff val="40000"/>
                      </a:schemeClr>
                    </a:solidFill>
                  </a:tcPr>
                </a:tc>
                <a:tc>
                  <a:txBody>
                    <a:bodyPr/>
                    <a:lstStyle/>
                    <a:p>
                      <a:pPr marL="0" algn="ctr" defTabSz="457200" rtl="0" eaLnBrk="0" fontAlgn="base" latinLnBrk="0" hangingPunct="0">
                        <a:lnSpc>
                          <a:spcPct val="105000"/>
                        </a:lnSpc>
                        <a:spcBef>
                          <a:spcPts val="600"/>
                        </a:spcBef>
                        <a:spcAft>
                          <a:spcPts val="600"/>
                        </a:spcAft>
                      </a:pPr>
                      <a:r>
                        <a:rPr lang="en-US" sz="12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Q4</a:t>
                      </a:r>
                      <a:endParaRPr lang="en-ZA" sz="12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59170" marR="59170" marT="0" marB="0">
                    <a:solidFill>
                      <a:schemeClr val="accent3">
                        <a:lumMod val="60000"/>
                        <a:lumOff val="40000"/>
                      </a:schemeClr>
                    </a:solidFill>
                  </a:tcPr>
                </a:tc>
                <a:extLst>
                  <a:ext uri="{0D108BD9-81ED-4DB2-BD59-A6C34878D82A}">
                    <a16:rowId xmlns:a16="http://schemas.microsoft.com/office/drawing/2014/main" val="10000"/>
                  </a:ext>
                </a:extLst>
              </a:tr>
              <a:tr h="494028">
                <a:tc>
                  <a:txBody>
                    <a:bodyPr/>
                    <a:lstStyle/>
                    <a:p>
                      <a:pPr algn="just">
                        <a:lnSpc>
                          <a:spcPct val="105000"/>
                        </a:lnSpc>
                        <a:spcAft>
                          <a:spcPts val="0"/>
                        </a:spcAft>
                      </a:pPr>
                      <a:r>
                        <a:rPr lang="en-ZA"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Submission of the Marriage Bill to Parliament  for approval </a:t>
                      </a:r>
                    </a:p>
                    <a:p>
                      <a:pPr algn="just">
                        <a:lnSpc>
                          <a:spcPct val="105000"/>
                        </a:lnSpc>
                        <a:spcAft>
                          <a:spcPts val="0"/>
                        </a:spcAft>
                      </a:pPr>
                      <a:endParaRPr lang="en-ZA"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05000"/>
                        </a:lnSpc>
                        <a:spcAft>
                          <a:spcPts val="0"/>
                        </a:spcAft>
                      </a:pPr>
                      <a:r>
                        <a:rPr lang="en-ZA"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(Submission of the Marriage Policy to Cabinet for approval – 2021/22)</a:t>
                      </a:r>
                    </a:p>
                    <a:p>
                      <a:pPr algn="l" eaLnBrk="0" fontAlgn="base" hangingPunct="0">
                        <a:lnSpc>
                          <a:spcPct val="105000"/>
                        </a:lnSpc>
                        <a:spcBef>
                          <a:spcPts val="600"/>
                        </a:spcBef>
                        <a:spcAft>
                          <a:spcPts val="600"/>
                        </a:spcAft>
                      </a:pPr>
                      <a:r>
                        <a:rPr lang="en-ZA"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solidFill>
                      <a:schemeClr val="accent3">
                        <a:lumMod val="20000"/>
                        <a:lumOff val="80000"/>
                      </a:schemeClr>
                    </a:solidFill>
                  </a:tcPr>
                </a:tc>
                <a:tc>
                  <a:txBody>
                    <a:bodyPr/>
                    <a:lstStyle/>
                    <a:p>
                      <a:pPr algn="l" eaLnBrk="0" fontAlgn="base" hangingPunct="0">
                        <a:lnSpc>
                          <a:spcPct val="105000"/>
                        </a:lnSpc>
                        <a:spcBef>
                          <a:spcPts val="600"/>
                        </a:spcBef>
                        <a:spcAft>
                          <a:spcPts val="600"/>
                        </a:spcAft>
                      </a:pPr>
                      <a:r>
                        <a:rPr lang="en-ZA" sz="1200" b="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Marriage Policy submitted to Cabinet for approval</a:t>
                      </a:r>
                      <a:endParaRPr lang="en-ZA"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20000"/>
                        <a:lumOff val="80000"/>
                      </a:schemeClr>
                    </a:solidFill>
                  </a:tcPr>
                </a:tc>
                <a:tc>
                  <a:txBody>
                    <a:bodyPr/>
                    <a:lstStyle/>
                    <a:p>
                      <a:pPr algn="l" eaLnBrk="0" fontAlgn="base" hangingPunct="0">
                        <a:lnSpc>
                          <a:spcPct val="105000"/>
                        </a:lnSpc>
                        <a:spcBef>
                          <a:spcPts val="600"/>
                        </a:spcBef>
                        <a:spcAft>
                          <a:spcPts val="600"/>
                        </a:spcAft>
                      </a:pPr>
                      <a:r>
                        <a:rPr lang="en-ZA" sz="1200" b="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Marriage Policy Colloquium convened with key representative of all sectors (Religious, Cultural and Gender interest groups)</a:t>
                      </a:r>
                      <a:endParaRPr lang="en-ZA"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20000"/>
                        <a:lumOff val="80000"/>
                      </a:schemeClr>
                    </a:solidFill>
                  </a:tcPr>
                </a:tc>
                <a:tc>
                  <a:txBody>
                    <a:bodyPr/>
                    <a:lstStyle/>
                    <a:p>
                      <a:pPr algn="l" eaLnBrk="0" fontAlgn="base" hangingPunct="0">
                        <a:lnSpc>
                          <a:spcPct val="105000"/>
                        </a:lnSpc>
                        <a:spcBef>
                          <a:spcPts val="600"/>
                        </a:spcBef>
                        <a:spcAft>
                          <a:spcPts val="600"/>
                        </a:spcAft>
                      </a:pPr>
                      <a:r>
                        <a:rPr lang="en-ZA" sz="1200" b="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Draft Marriage Policy, incorporating public comments, submitted to Minister for approval</a:t>
                      </a:r>
                      <a:endParaRPr lang="en-ZA"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gn="l" eaLnBrk="0" fontAlgn="base" hangingPunct="0">
                        <a:lnSpc>
                          <a:spcPct val="105000"/>
                        </a:lnSpc>
                        <a:spcBef>
                          <a:spcPts val="600"/>
                        </a:spcBef>
                        <a:spcAft>
                          <a:spcPts val="600"/>
                        </a:spcAft>
                      </a:pPr>
                      <a:r>
                        <a:rPr lang="en-ZA" sz="1200" b="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Final SEIAS report submitted to DPME for approval</a:t>
                      </a:r>
                      <a:endParaRPr lang="en-ZA"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20000"/>
                        <a:lumOff val="80000"/>
                      </a:schemeClr>
                    </a:solidFill>
                  </a:tcPr>
                </a:tc>
                <a:tc>
                  <a:txBody>
                    <a:bodyPr/>
                    <a:lstStyle/>
                    <a:p>
                      <a:pPr algn="l" eaLnBrk="0" fontAlgn="base" hangingPunct="0">
                        <a:lnSpc>
                          <a:spcPct val="105000"/>
                        </a:lnSpc>
                        <a:spcBef>
                          <a:spcPts val="600"/>
                        </a:spcBef>
                        <a:spcAft>
                          <a:spcPts val="600"/>
                        </a:spcAft>
                      </a:pPr>
                      <a:r>
                        <a:rPr lang="en-ZA" sz="1200" b="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Draft Marriage Policy submitted to JCPS and Social Clusters for recommendation to Cabinet</a:t>
                      </a:r>
                      <a:endParaRPr lang="en-ZA"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20000"/>
                        <a:lumOff val="80000"/>
                      </a:schemeClr>
                    </a:solidFill>
                  </a:tcPr>
                </a:tc>
                <a:tc>
                  <a:txBody>
                    <a:bodyPr/>
                    <a:lstStyle/>
                    <a:p>
                      <a:pPr algn="l" eaLnBrk="0" fontAlgn="base" hangingPunct="0">
                        <a:lnSpc>
                          <a:spcPct val="105000"/>
                        </a:lnSpc>
                        <a:spcBef>
                          <a:spcPts val="600"/>
                        </a:spcBef>
                        <a:spcAft>
                          <a:spcPts val="600"/>
                        </a:spcAft>
                      </a:pPr>
                      <a:r>
                        <a:rPr lang="en-ZA" sz="1200" b="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Final draft of the Marriage Policy submitted to Cabinet for approval</a:t>
                      </a:r>
                      <a:endParaRPr lang="en-ZA"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10001"/>
                  </a:ext>
                </a:extLst>
              </a:tr>
            </a:tbl>
          </a:graphicData>
        </a:graphic>
      </p:graphicFrame>
      <p:sp>
        <p:nvSpPr>
          <p:cNvPr id="3" name="Slide Number Placeholder 2"/>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27</a:t>
            </a:fld>
            <a:endParaRPr lang="en-US" dirty="0"/>
          </a:p>
        </p:txBody>
      </p:sp>
    </p:spTree>
    <p:extLst>
      <p:ext uri="{BB962C8B-B14F-4D97-AF65-F5344CB8AC3E}">
        <p14:creationId xmlns:p14="http://schemas.microsoft.com/office/powerpoint/2010/main" val="24608519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587828" y="2710231"/>
            <a:ext cx="8049165" cy="577850"/>
          </a:xfrm>
          <a:prstGeom prst="rect">
            <a:avLst/>
          </a:prstGeom>
          <a:solidFill>
            <a:schemeClr val="accent3">
              <a:lumMod val="20000"/>
              <a:lumOff val="80000"/>
            </a:schemeClr>
          </a:solidFill>
        </p:spPr>
        <p:txBody>
          <a:bodyPr wrap="square" rtlCol="0">
            <a:spAutoFit/>
          </a:bodyPr>
          <a:lstStyle/>
          <a:p>
            <a:pPr algn="ctr">
              <a:lnSpc>
                <a:spcPct val="150000"/>
              </a:lnSpc>
            </a:pPr>
            <a:r>
              <a:rPr lang="en-US" sz="2400" b="1" dirty="0">
                <a:latin typeface="Arial" pitchFamily="34" charset="0"/>
                <a:cs typeface="Arial" pitchFamily="34" charset="0"/>
              </a:rPr>
              <a:t>IMMIGRATION SERVICES (IMS)</a:t>
            </a:r>
            <a:endParaRPr lang="en-US" sz="2000" b="1"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28</a:t>
            </a:fld>
            <a:endParaRPr lang="en-US" dirty="0"/>
          </a:p>
        </p:txBody>
      </p:sp>
    </p:spTree>
    <p:extLst>
      <p:ext uri="{BB962C8B-B14F-4D97-AF65-F5344CB8AC3E}">
        <p14:creationId xmlns:p14="http://schemas.microsoft.com/office/powerpoint/2010/main" val="11666538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377058151"/>
              </p:ext>
            </p:extLst>
          </p:nvPr>
        </p:nvGraphicFramePr>
        <p:xfrm>
          <a:off x="108000" y="486603"/>
          <a:ext cx="8935966" cy="3541776"/>
        </p:xfrm>
        <a:graphic>
          <a:graphicData uri="http://schemas.openxmlformats.org/drawingml/2006/table">
            <a:tbl>
              <a:tblPr firstRow="1" bandRow="1">
                <a:tableStyleId>{5C22544A-7EE6-4342-B048-85BDC9FD1C3A}</a:tableStyleId>
              </a:tblPr>
              <a:tblGrid>
                <a:gridCol w="2978209">
                  <a:extLst>
                    <a:ext uri="{9D8B030D-6E8A-4147-A177-3AD203B41FA5}">
                      <a16:colId xmlns:a16="http://schemas.microsoft.com/office/drawing/2014/main" val="20000"/>
                    </a:ext>
                  </a:extLst>
                </a:gridCol>
                <a:gridCol w="1543050">
                  <a:extLst>
                    <a:ext uri="{9D8B030D-6E8A-4147-A177-3AD203B41FA5}">
                      <a16:colId xmlns:a16="http://schemas.microsoft.com/office/drawing/2014/main" val="20001"/>
                    </a:ext>
                  </a:extLst>
                </a:gridCol>
                <a:gridCol w="1425711">
                  <a:extLst>
                    <a:ext uri="{9D8B030D-6E8A-4147-A177-3AD203B41FA5}">
                      <a16:colId xmlns:a16="http://schemas.microsoft.com/office/drawing/2014/main" val="20002"/>
                    </a:ext>
                  </a:extLst>
                </a:gridCol>
                <a:gridCol w="1564226">
                  <a:extLst>
                    <a:ext uri="{9D8B030D-6E8A-4147-A177-3AD203B41FA5}">
                      <a16:colId xmlns:a16="http://schemas.microsoft.com/office/drawing/2014/main" val="20003"/>
                    </a:ext>
                  </a:extLst>
                </a:gridCol>
                <a:gridCol w="1424770">
                  <a:extLst>
                    <a:ext uri="{9D8B030D-6E8A-4147-A177-3AD203B41FA5}">
                      <a16:colId xmlns:a16="http://schemas.microsoft.com/office/drawing/2014/main" val="20004"/>
                    </a:ext>
                  </a:extLst>
                </a:gridCol>
              </a:tblGrid>
              <a:tr h="515358">
                <a:tc>
                  <a:txBody>
                    <a:bodyPr/>
                    <a:lstStyle/>
                    <a:p>
                      <a:pPr marL="0" indent="0" algn="l">
                        <a:buFont typeface="+mj-lt"/>
                        <a:buNone/>
                      </a:pPr>
                      <a:r>
                        <a:rPr lang="en-ZA" sz="1600" dirty="0">
                          <a:solidFill>
                            <a:schemeClr val="tx1"/>
                          </a:solidFill>
                          <a:latin typeface="Arial" panose="020B0604020202020204" pitchFamily="34" charset="0"/>
                          <a:cs typeface="Arial" panose="020B0604020202020204" pitchFamily="34" charset="0"/>
                        </a:rPr>
                        <a:t>Outcome:</a:t>
                      </a:r>
                    </a:p>
                  </a:txBody>
                  <a:tcPr>
                    <a:solidFill>
                      <a:schemeClr val="accent3">
                        <a:lumMod val="60000"/>
                        <a:lumOff val="40000"/>
                      </a:schemeClr>
                    </a:solidFill>
                  </a:tcPr>
                </a:tc>
                <a:tc gridSpan="4">
                  <a:txBody>
                    <a:bodyPr/>
                    <a:lstStyle/>
                    <a:p>
                      <a:pPr marL="0" indent="0" algn="l" defTabSz="457200" rtl="0" eaLnBrk="0" fontAlgn="base" latinLnBrk="0" hangingPunct="0">
                        <a:lnSpc>
                          <a:spcPct val="105000"/>
                        </a:lnSpc>
                        <a:spcBef>
                          <a:spcPts val="600"/>
                        </a:spcBef>
                        <a:spcAft>
                          <a:spcPts val="600"/>
                        </a:spcAft>
                        <a:buFont typeface="+mj-lt"/>
                        <a:buNone/>
                      </a:pPr>
                      <a:r>
                        <a:rPr lang="en-US" sz="1600" b="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Secure management of international migration resulting in South Africa's interests being served and fulfilling internationals commitments</a:t>
                      </a:r>
                    </a:p>
                  </a:txBody>
                  <a:tcPr>
                    <a:solidFill>
                      <a:schemeClr val="accent3">
                        <a:lumMod val="60000"/>
                        <a:lumOff val="4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extLst>
                  <a:ext uri="{0D108BD9-81ED-4DB2-BD59-A6C34878D82A}">
                    <a16:rowId xmlns:a16="http://schemas.microsoft.com/office/drawing/2014/main" val="10001"/>
                  </a:ext>
                </a:extLst>
              </a:tr>
              <a:tr h="494976">
                <a:tc>
                  <a:txBody>
                    <a:bodyPr/>
                    <a:lstStyle/>
                    <a:p>
                      <a:pPr marL="0" indent="0" algn="l">
                        <a:buFont typeface="+mj-lt"/>
                        <a:buNone/>
                      </a:pPr>
                      <a:r>
                        <a:rPr lang="en-ZA" sz="1600" b="1" dirty="0">
                          <a:solidFill>
                            <a:schemeClr val="tx1"/>
                          </a:solidFill>
                          <a:latin typeface="Arial" panose="020B0604020202020204" pitchFamily="34" charset="0"/>
                          <a:cs typeface="Arial" panose="020B0604020202020204" pitchFamily="34" charset="0"/>
                        </a:rPr>
                        <a:t>Output:</a:t>
                      </a:r>
                    </a:p>
                  </a:txBody>
                  <a:tcPr>
                    <a:solidFill>
                      <a:schemeClr val="accent3">
                        <a:lumMod val="60000"/>
                        <a:lumOff val="40000"/>
                      </a:schemeClr>
                    </a:solidFill>
                  </a:tcPr>
                </a:tc>
                <a:tc gridSpan="4">
                  <a:txBody>
                    <a:bodyPr/>
                    <a:lstStyle/>
                    <a:p>
                      <a:pPr marL="0" indent="0" algn="l">
                        <a:buFont typeface="+mj-lt"/>
                        <a:buNone/>
                      </a:pPr>
                      <a:r>
                        <a:rPr lang="en-US" sz="1600" dirty="0">
                          <a:solidFill>
                            <a:schemeClr val="tx1"/>
                          </a:solidFill>
                          <a:latin typeface="Arial" panose="020B0604020202020204" pitchFamily="34" charset="0"/>
                          <a:cs typeface="Arial" panose="020B0604020202020204" pitchFamily="34" charset="0"/>
                        </a:rPr>
                        <a:t>Enforcement of compliance of departmental legislation through law enforcement operations/inspections</a:t>
                      </a:r>
                    </a:p>
                  </a:txBody>
                  <a:tcPr>
                    <a:solidFill>
                      <a:schemeClr val="accent3">
                        <a:lumMod val="60000"/>
                        <a:lumOff val="4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extLst>
                  <a:ext uri="{0D108BD9-81ED-4DB2-BD59-A6C34878D82A}">
                    <a16:rowId xmlns:a16="http://schemas.microsoft.com/office/drawing/2014/main" val="10002"/>
                  </a:ext>
                </a:extLst>
              </a:tr>
              <a:tr h="698790">
                <a:tc>
                  <a:txBody>
                    <a:bodyPr/>
                    <a:lstStyle/>
                    <a:p>
                      <a:pPr marL="0" marR="0" indent="0" algn="l" defTabSz="457200" rtl="0" eaLnBrk="1" fontAlgn="auto" latinLnBrk="0" hangingPunct="1">
                        <a:lnSpc>
                          <a:spcPct val="100000"/>
                        </a:lnSpc>
                        <a:spcBef>
                          <a:spcPts val="0"/>
                        </a:spcBef>
                        <a:spcAft>
                          <a:spcPts val="0"/>
                        </a:spcAft>
                        <a:buClrTx/>
                        <a:buSzTx/>
                        <a:buFont typeface="+mj-lt"/>
                        <a:buNone/>
                        <a:tabLst/>
                        <a:defRPr/>
                      </a:pPr>
                      <a:r>
                        <a:rPr lang="en-ZA" sz="1600" b="1" dirty="0">
                          <a:solidFill>
                            <a:schemeClr val="tx1"/>
                          </a:solidFill>
                          <a:latin typeface="Arial" panose="020B0604020202020204" pitchFamily="34" charset="0"/>
                          <a:cs typeface="Arial" panose="020B0604020202020204" pitchFamily="34" charset="0"/>
                        </a:rPr>
                        <a:t>Output Indicator</a:t>
                      </a:r>
                    </a:p>
                  </a:txBody>
                  <a:tcPr>
                    <a:solidFill>
                      <a:schemeClr val="accent3">
                        <a:lumMod val="60000"/>
                        <a:lumOff val="4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 typeface="+mj-lt"/>
                        <a:buNone/>
                        <a:tabLst/>
                        <a:defRPr/>
                      </a:pPr>
                      <a:r>
                        <a:rPr lang="en-ZA" sz="1600" b="1" dirty="0">
                          <a:solidFill>
                            <a:schemeClr val="tx1"/>
                          </a:solidFill>
                          <a:latin typeface="Arial" panose="020B0604020202020204" pitchFamily="34" charset="0"/>
                          <a:cs typeface="Arial" panose="020B0604020202020204" pitchFamily="34" charset="0"/>
                        </a:rPr>
                        <a:t>Estimated Performance 2020/21</a:t>
                      </a:r>
                    </a:p>
                  </a:txBody>
                  <a:tcPr>
                    <a:solidFill>
                      <a:schemeClr val="accent3">
                        <a:lumMod val="60000"/>
                        <a:lumOff val="40000"/>
                      </a:schemeClr>
                    </a:solidFill>
                  </a:tcPr>
                </a:tc>
                <a:tc>
                  <a:txBody>
                    <a:bodyPr/>
                    <a:lstStyle/>
                    <a:p>
                      <a:pPr marL="0" indent="0" algn="ctr">
                        <a:buFont typeface="+mj-lt"/>
                        <a:buNone/>
                      </a:pPr>
                      <a:r>
                        <a:rPr lang="en-ZA" sz="1600" b="1" dirty="0">
                          <a:solidFill>
                            <a:schemeClr val="tx1"/>
                          </a:solidFill>
                          <a:latin typeface="Arial" panose="020B0604020202020204" pitchFamily="34" charset="0"/>
                          <a:cs typeface="Arial" panose="020B0604020202020204" pitchFamily="34" charset="0"/>
                        </a:rPr>
                        <a:t>Annual Target 2021/22</a:t>
                      </a:r>
                    </a:p>
                  </a:txBody>
                  <a:tcPr>
                    <a:solidFill>
                      <a:schemeClr val="accent3">
                        <a:lumMod val="60000"/>
                        <a:lumOff val="40000"/>
                      </a:schemeClr>
                    </a:solidFill>
                  </a:tcPr>
                </a:tc>
                <a:tc>
                  <a:txBody>
                    <a:bodyPr/>
                    <a:lstStyle/>
                    <a:p>
                      <a:pPr marL="0" indent="0" algn="ctr">
                        <a:buFont typeface="+mj-lt"/>
                        <a:buNone/>
                      </a:pPr>
                      <a:r>
                        <a:rPr lang="en-ZA" sz="1600" b="1" dirty="0">
                          <a:solidFill>
                            <a:schemeClr val="tx1"/>
                          </a:solidFill>
                          <a:latin typeface="Arial" panose="020B0604020202020204" pitchFamily="34" charset="0"/>
                          <a:cs typeface="Arial" panose="020B0604020202020204" pitchFamily="34" charset="0"/>
                        </a:rPr>
                        <a:t>Annual Target 2022/23</a:t>
                      </a:r>
                    </a:p>
                  </a:txBody>
                  <a:tcPr>
                    <a:solidFill>
                      <a:schemeClr val="accent3">
                        <a:lumMod val="60000"/>
                        <a:lumOff val="40000"/>
                      </a:schemeClr>
                    </a:solidFill>
                  </a:tcPr>
                </a:tc>
                <a:tc>
                  <a:txBody>
                    <a:bodyPr/>
                    <a:lstStyle/>
                    <a:p>
                      <a:pPr marL="0" indent="0" algn="ctr">
                        <a:buFont typeface="+mj-lt"/>
                        <a:buNone/>
                      </a:pPr>
                      <a:r>
                        <a:rPr lang="en-ZA" sz="1600" b="1" dirty="0">
                          <a:solidFill>
                            <a:schemeClr val="tx1"/>
                          </a:solidFill>
                          <a:latin typeface="Arial" panose="020B0604020202020204" pitchFamily="34" charset="0"/>
                          <a:cs typeface="Arial" panose="020B0604020202020204" pitchFamily="34" charset="0"/>
                        </a:rPr>
                        <a:t>Annual Target 2023/24</a:t>
                      </a:r>
                    </a:p>
                  </a:txBody>
                  <a:tcPr>
                    <a:solidFill>
                      <a:schemeClr val="accent3">
                        <a:lumMod val="60000"/>
                        <a:lumOff val="40000"/>
                      </a:schemeClr>
                    </a:solidFill>
                  </a:tcPr>
                </a:tc>
                <a:extLst>
                  <a:ext uri="{0D108BD9-81ED-4DB2-BD59-A6C34878D82A}">
                    <a16:rowId xmlns:a16="http://schemas.microsoft.com/office/drawing/2014/main" val="10000"/>
                  </a:ext>
                </a:extLst>
              </a:tr>
              <a:tr h="994643">
                <a:tc>
                  <a:txBody>
                    <a:bodyPr/>
                    <a:lstStyle/>
                    <a:p>
                      <a:pPr marL="0" marR="0" indent="0" algn="just" defTabSz="457200" rtl="0" eaLnBrk="1" fontAlgn="auto" latinLnBrk="0" hangingPunct="1">
                        <a:lnSpc>
                          <a:spcPct val="105000"/>
                        </a:lnSpc>
                        <a:spcBef>
                          <a:spcPts val="0"/>
                        </a:spcBef>
                        <a:spcAft>
                          <a:spcPts val="0"/>
                        </a:spcAft>
                        <a:buClrTx/>
                        <a:buSzTx/>
                        <a:buFont typeface="Arial" panose="020B0604020202020204" pitchFamily="34" charset="0"/>
                        <a:buNone/>
                        <a:tabLst/>
                        <a:defRPr/>
                      </a:pPr>
                      <a:r>
                        <a:rPr lang="en-US" sz="160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Number of law enforcement operations/ inspections conducted to ensure compliance with immigration legislation</a:t>
                      </a:r>
                      <a:endParaRPr lang="en-ZA" sz="160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20000"/>
                        <a:lumOff val="80000"/>
                      </a:schemeClr>
                    </a:solidFill>
                  </a:tcPr>
                </a:tc>
                <a:tc>
                  <a:txBody>
                    <a:bodyPr/>
                    <a:lstStyle/>
                    <a:p>
                      <a:pPr marL="0" indent="0" algn="ctr" defTabSz="457200" rtl="0" eaLnBrk="0" fontAlgn="base" latinLnBrk="0" hangingPunct="0">
                        <a:lnSpc>
                          <a:spcPct val="105000"/>
                        </a:lnSpc>
                        <a:spcBef>
                          <a:spcPts val="600"/>
                        </a:spcBef>
                        <a:spcAft>
                          <a:spcPts val="600"/>
                        </a:spcAft>
                        <a:buFont typeface="+mj-lt"/>
                        <a:buNone/>
                      </a:pPr>
                      <a:r>
                        <a:rPr lang="en-US" sz="1600" kern="120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200</a:t>
                      </a:r>
                    </a:p>
                  </a:txBody>
                  <a:tcPr marL="68580" marR="68580" marT="0" marB="0">
                    <a:solidFill>
                      <a:schemeClr val="accent3">
                        <a:lumMod val="20000"/>
                        <a:lumOff val="80000"/>
                      </a:schemeClr>
                    </a:solidFill>
                  </a:tcPr>
                </a:tc>
                <a:tc>
                  <a:txBody>
                    <a:bodyPr/>
                    <a:lstStyle/>
                    <a:p>
                      <a:pPr marL="0" indent="0" algn="ctr" defTabSz="457200" rtl="0" eaLnBrk="0" fontAlgn="base" latinLnBrk="0" hangingPunct="0">
                        <a:lnSpc>
                          <a:spcPct val="105000"/>
                        </a:lnSpc>
                        <a:spcBef>
                          <a:spcPts val="600"/>
                        </a:spcBef>
                        <a:spcAft>
                          <a:spcPts val="600"/>
                        </a:spcAft>
                        <a:buFont typeface="+mj-lt"/>
                        <a:buNone/>
                      </a:pPr>
                      <a:r>
                        <a:rPr lang="en-GB" sz="16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220</a:t>
                      </a:r>
                    </a:p>
                  </a:txBody>
                  <a:tcPr marL="68580" marR="68580" marT="0" marB="0">
                    <a:solidFill>
                      <a:schemeClr val="accent3">
                        <a:lumMod val="20000"/>
                        <a:lumOff val="80000"/>
                      </a:schemeClr>
                    </a:solidFill>
                  </a:tcPr>
                </a:tc>
                <a:tc>
                  <a:txBody>
                    <a:bodyPr/>
                    <a:lstStyle/>
                    <a:p>
                      <a:pPr marL="0" indent="0" algn="ctr" defTabSz="457200" rtl="0" eaLnBrk="0" fontAlgn="base" latinLnBrk="0" hangingPunct="0">
                        <a:lnSpc>
                          <a:spcPct val="105000"/>
                        </a:lnSpc>
                        <a:spcBef>
                          <a:spcPts val="600"/>
                        </a:spcBef>
                        <a:spcAft>
                          <a:spcPts val="600"/>
                        </a:spcAft>
                        <a:buFont typeface="+mj-lt"/>
                        <a:buNone/>
                      </a:pPr>
                      <a:r>
                        <a:rPr lang="en-US" sz="16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220</a:t>
                      </a:r>
                    </a:p>
                  </a:txBody>
                  <a:tcPr marL="68580" marR="68580" marT="0" marB="0">
                    <a:solidFill>
                      <a:schemeClr val="accent3">
                        <a:lumMod val="20000"/>
                        <a:lumOff val="80000"/>
                      </a:schemeClr>
                    </a:solidFill>
                  </a:tcPr>
                </a:tc>
                <a:tc>
                  <a:txBody>
                    <a:bodyPr/>
                    <a:lstStyle/>
                    <a:p>
                      <a:pPr marL="0" indent="0" algn="ctr" defTabSz="457200" rtl="0" eaLnBrk="0" fontAlgn="base" latinLnBrk="0" hangingPunct="0">
                        <a:lnSpc>
                          <a:spcPct val="105000"/>
                        </a:lnSpc>
                        <a:spcBef>
                          <a:spcPts val="600"/>
                        </a:spcBef>
                        <a:spcAft>
                          <a:spcPts val="600"/>
                        </a:spcAft>
                        <a:buFont typeface="+mj-lt"/>
                        <a:buNone/>
                      </a:pPr>
                      <a:r>
                        <a:rPr lang="en-GB" sz="16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220</a:t>
                      </a:r>
                      <a:endParaRPr lang="en-ZA" sz="16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1352213690"/>
                  </a:ext>
                </a:extLst>
              </a:tr>
            </a:tbl>
          </a:graphicData>
        </a:graphic>
      </p:graphicFrame>
      <p:sp>
        <p:nvSpPr>
          <p:cNvPr id="7" name="TextBox 6"/>
          <p:cNvSpPr txBox="1"/>
          <p:nvPr/>
        </p:nvSpPr>
        <p:spPr>
          <a:xfrm>
            <a:off x="29079" y="19217"/>
            <a:ext cx="9036000" cy="400110"/>
          </a:xfrm>
          <a:prstGeom prst="rect">
            <a:avLst/>
          </a:prstGeom>
          <a:solidFill>
            <a:srgbClr val="92D050"/>
          </a:solidFill>
        </p:spPr>
        <p:txBody>
          <a:bodyPr wrap="square" rtlCol="0">
            <a:spAutoFit/>
          </a:bodyPr>
          <a:lstStyle/>
          <a:p>
            <a:pPr algn="ctr"/>
            <a:r>
              <a:rPr lang="en-US" sz="2000" b="1" dirty="0">
                <a:latin typeface="Arial" panose="020B0604020202020204" pitchFamily="34" charset="0"/>
                <a:cs typeface="Arial" panose="020B0604020202020204" pitchFamily="34" charset="0"/>
              </a:rPr>
              <a:t>ANNUAL PERFORMANCE PLAN TARGETS FOR 2021/24</a:t>
            </a:r>
          </a:p>
        </p:txBody>
      </p:sp>
      <p:sp>
        <p:nvSpPr>
          <p:cNvPr id="6" name="TextBox 5"/>
          <p:cNvSpPr txBox="1"/>
          <p:nvPr/>
        </p:nvSpPr>
        <p:spPr>
          <a:xfrm>
            <a:off x="108000" y="4101360"/>
            <a:ext cx="8877682" cy="938719"/>
          </a:xfrm>
          <a:prstGeom prst="rect">
            <a:avLst/>
          </a:prstGeom>
          <a:solidFill>
            <a:schemeClr val="accent3">
              <a:lumMod val="20000"/>
              <a:lumOff val="80000"/>
            </a:schemeClr>
          </a:solidFill>
        </p:spPr>
        <p:txBody>
          <a:bodyPr wrap="square" rtlCol="0">
            <a:spAutoFit/>
          </a:bodyPr>
          <a:lstStyle/>
          <a:p>
            <a:pPr algn="just"/>
            <a:r>
              <a:rPr lang="en-ZA" sz="1100" dirty="0">
                <a:latin typeface="Arial" panose="020B0604020202020204" pitchFamily="34" charset="0"/>
                <a:cs typeface="Arial" panose="020B0604020202020204" pitchFamily="34" charset="0"/>
              </a:rPr>
              <a:t>The main focus areas for inspections / investigations are: Retail outlets/ chain stores (24), mines (4), hotels/ lodges (16), farms (4), manufacturers/ wholesalers (16), spaza shops/ general dealers (16), restaurants (32), roadblocks/ operations (16), salons (16), private dwellings (4), tour operators (4), education establishments (4), religious establishments (4), health practitioners: health clubs/gym, spas (16), cell phone shops (14), security companies (10), transport and logistics companies (16), automotive industry: car dealerships/ towing/scrap yards (4).</a:t>
            </a:r>
            <a:endParaRPr lang="en-US" sz="11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29</a:t>
            </a:fld>
            <a:endParaRPr lang="en-US" dirty="0"/>
          </a:p>
        </p:txBody>
      </p:sp>
    </p:spTree>
    <p:extLst>
      <p:ext uri="{BB962C8B-B14F-4D97-AF65-F5344CB8AC3E}">
        <p14:creationId xmlns:p14="http://schemas.microsoft.com/office/powerpoint/2010/main" val="37430144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39382" y="729197"/>
            <a:ext cx="8826463" cy="4139595"/>
          </a:xfrm>
          <a:prstGeom prst="rect">
            <a:avLst/>
          </a:prstGeom>
          <a:noFill/>
        </p:spPr>
        <p:txBody>
          <a:bodyPr wrap="square" rtlCol="0">
            <a:spAutoFit/>
          </a:bodyPr>
          <a:lstStyle/>
          <a:p>
            <a:pPr marL="342900" indent="-342900" algn="just">
              <a:spcBef>
                <a:spcPts val="600"/>
              </a:spcBef>
              <a:buFont typeface="+mj-lt"/>
              <a:buAutoNum type="arabicPeriod"/>
            </a:pPr>
            <a:endParaRPr lang="en-US"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To present to the </a:t>
            </a:r>
            <a:r>
              <a:rPr lang="en-US" dirty="0" smtClean="0">
                <a:latin typeface="Arial" panose="020B0604020202020204" pitchFamily="34" charset="0"/>
                <a:cs typeface="Arial" panose="020B0604020202020204" pitchFamily="34" charset="0"/>
              </a:rPr>
              <a:t>Select Committee on Security and Justice:</a:t>
            </a:r>
            <a:endParaRPr lang="en-US" dirty="0">
              <a:latin typeface="Arial" panose="020B0604020202020204" pitchFamily="34" charset="0"/>
              <a:cs typeface="Arial" panose="020B0604020202020204" pitchFamily="34" charset="0"/>
            </a:endParaRPr>
          </a:p>
          <a:p>
            <a:pPr algn="just"/>
            <a:endParaRPr lang="en-ZA" b="1" dirty="0">
              <a:latin typeface="Arial" panose="020B0604020202020204" pitchFamily="34" charset="0"/>
              <a:cs typeface="Arial" panose="020B0604020202020204" pitchFamily="34" charset="0"/>
            </a:endParaRPr>
          </a:p>
          <a:p>
            <a:pPr marL="285750" lvl="0" indent="-285750" algn="just">
              <a:spcBef>
                <a:spcPts val="600"/>
              </a:spcBef>
              <a:spcAft>
                <a:spcPts val="600"/>
              </a:spcAft>
              <a:buFont typeface="Arial"/>
              <a:buChar char="•"/>
            </a:pPr>
            <a:r>
              <a:rPr lang="en-US" dirty="0">
                <a:latin typeface="Arial" panose="020B0604020202020204" pitchFamily="34" charset="0"/>
                <a:cs typeface="Arial" panose="020B0604020202020204" pitchFamily="34" charset="0"/>
              </a:rPr>
              <a:t>The DHA Annual Performance Plan (APP) for the 2021/22 financial </a:t>
            </a:r>
            <a:r>
              <a:rPr lang="en-US" dirty="0" smtClean="0">
                <a:latin typeface="Arial" panose="020B0604020202020204" pitchFamily="34" charset="0"/>
                <a:cs typeface="Arial" panose="020B0604020202020204" pitchFamily="34" charset="0"/>
              </a:rPr>
              <a:t>year;</a:t>
            </a:r>
          </a:p>
          <a:p>
            <a:pPr marL="285750" lvl="0" indent="-285750" algn="just">
              <a:spcBef>
                <a:spcPts val="600"/>
              </a:spcBef>
              <a:spcAft>
                <a:spcPts val="600"/>
              </a:spcAft>
              <a:buFont typeface="Arial"/>
              <a:buChar char="•"/>
            </a:pPr>
            <a:r>
              <a:rPr lang="en-US" dirty="0" smtClean="0">
                <a:latin typeface="Arial" panose="020B0604020202020204" pitchFamily="34" charset="0"/>
                <a:cs typeface="Arial" panose="020B0604020202020204" pitchFamily="34" charset="0"/>
              </a:rPr>
              <a:t>Overview </a:t>
            </a:r>
            <a:r>
              <a:rPr lang="en-US" dirty="0">
                <a:latin typeface="Arial" panose="020B0604020202020204" pitchFamily="34" charset="0"/>
                <a:cs typeface="Arial" panose="020B0604020202020204" pitchFamily="34" charset="0"/>
              </a:rPr>
              <a:t>of the DHA Budget for 2021/22 to </a:t>
            </a:r>
            <a:r>
              <a:rPr lang="en-US" dirty="0" smtClean="0">
                <a:latin typeface="Arial" panose="020B0604020202020204" pitchFamily="34" charset="0"/>
                <a:cs typeface="Arial" panose="020B0604020202020204" pitchFamily="34" charset="0"/>
              </a:rPr>
              <a:t>2023/24; and </a:t>
            </a:r>
          </a:p>
          <a:p>
            <a:pPr marL="285750" indent="-285750" algn="just">
              <a:spcBef>
                <a:spcPts val="600"/>
              </a:spcBef>
              <a:spcAft>
                <a:spcPts val="600"/>
              </a:spcAft>
              <a:buFont typeface="Arial"/>
              <a:buChar char="•"/>
            </a:pPr>
            <a:r>
              <a:rPr lang="en-US" dirty="0" smtClean="0">
                <a:latin typeface="Arial" panose="020B0604020202020204" pitchFamily="34" charset="0"/>
                <a:cs typeface="Arial" panose="020B0604020202020204" pitchFamily="34" charset="0"/>
              </a:rPr>
              <a:t>Issues </a:t>
            </a:r>
            <a:r>
              <a:rPr lang="en-US" dirty="0">
                <a:latin typeface="Arial" panose="020B0604020202020204" pitchFamily="34" charset="0"/>
                <a:cs typeface="Arial" panose="020B0604020202020204" pitchFamily="34" charset="0"/>
              </a:rPr>
              <a:t>requested by the Select Committee on Security and </a:t>
            </a:r>
            <a:r>
              <a:rPr lang="en-US" dirty="0" smtClean="0">
                <a:latin typeface="Arial" panose="020B0604020202020204" pitchFamily="34" charset="0"/>
                <a:cs typeface="Arial" panose="020B0604020202020204" pitchFamily="34" charset="0"/>
              </a:rPr>
              <a:t>Justice:</a:t>
            </a:r>
            <a:endParaRPr lang="en-US" dirty="0">
              <a:latin typeface="Arial" panose="020B0604020202020204" pitchFamily="34" charset="0"/>
              <a:cs typeface="Arial" panose="020B0604020202020204" pitchFamily="34" charset="0"/>
            </a:endParaRPr>
          </a:p>
          <a:p>
            <a:pPr marL="742950" lvl="1" indent="-285750" algn="just">
              <a:spcBef>
                <a:spcPts val="600"/>
              </a:spcBef>
              <a:spcAft>
                <a:spcPts val="600"/>
              </a:spcAft>
              <a:buFont typeface="Wingdings" panose="05000000000000000000" pitchFamily="2" charset="2"/>
              <a:buChar char="ü"/>
            </a:pPr>
            <a:r>
              <a:rPr lang="en-US" dirty="0" smtClean="0">
                <a:latin typeface="Arial" panose="020B0604020202020204" pitchFamily="34" charset="0"/>
                <a:cs typeface="Arial" panose="020B0604020202020204" pitchFamily="34" charset="0"/>
              </a:rPr>
              <a:t>Key provincial achievements and challenges (including staffing and resourcing);</a:t>
            </a:r>
          </a:p>
          <a:p>
            <a:pPr marL="742950" lvl="1" indent="-285750" algn="just">
              <a:spcBef>
                <a:spcPts val="600"/>
              </a:spcBef>
              <a:spcAft>
                <a:spcPts val="600"/>
              </a:spcAft>
              <a:buFont typeface="Wingdings" panose="05000000000000000000" pitchFamily="2" charset="2"/>
              <a:buChar char="ü"/>
            </a:pPr>
            <a:r>
              <a:rPr lang="en-US" dirty="0" smtClean="0">
                <a:latin typeface="Arial" panose="020B0604020202020204" pitchFamily="34" charset="0"/>
                <a:cs typeface="Arial" panose="020B0604020202020204" pitchFamily="34" charset="0"/>
              </a:rPr>
              <a:t>Impact of COVID-19 on resourcing and current vacancies;</a:t>
            </a:r>
          </a:p>
          <a:p>
            <a:pPr marL="742950" lvl="1" indent="-285750" algn="just">
              <a:spcBef>
                <a:spcPts val="600"/>
              </a:spcBef>
              <a:spcAft>
                <a:spcPts val="600"/>
              </a:spcAft>
              <a:buFont typeface="Wingdings" panose="05000000000000000000" pitchFamily="2" charset="2"/>
              <a:buChar char="ü"/>
            </a:pPr>
            <a:r>
              <a:rPr lang="en-US" dirty="0" smtClean="0">
                <a:latin typeface="Arial" panose="020B0604020202020204" pitchFamily="34" charset="0"/>
                <a:cs typeface="Arial" panose="020B0604020202020204" pitchFamily="34" charset="0"/>
              </a:rPr>
              <a:t>Impact of COVID-19 on service delivery provincially; and</a:t>
            </a:r>
          </a:p>
          <a:p>
            <a:pPr marL="742950" lvl="1" indent="-285750" algn="just">
              <a:spcBef>
                <a:spcPts val="600"/>
              </a:spcBef>
              <a:spcAft>
                <a:spcPts val="600"/>
              </a:spcAft>
              <a:buFont typeface="Wingdings" panose="05000000000000000000" pitchFamily="2" charset="2"/>
              <a:buChar char="ü"/>
            </a:pPr>
            <a:r>
              <a:rPr lang="en-US" dirty="0" smtClean="0">
                <a:latin typeface="Arial" panose="020B0604020202020204" pitchFamily="34" charset="0"/>
                <a:cs typeface="Arial" panose="020B0604020202020204" pitchFamily="34" charset="0"/>
              </a:rPr>
              <a:t>Overview on the Border Management Authority (BMA).</a:t>
            </a:r>
            <a:endParaRPr lang="en-US" dirty="0">
              <a:solidFill>
                <a:srgbClr val="FF0000"/>
              </a:solidFill>
              <a:latin typeface="Arial" panose="020B0604020202020204" pitchFamily="34" charset="0"/>
              <a:cs typeface="Arial" panose="020B0604020202020204" pitchFamily="34" charset="0"/>
            </a:endParaRPr>
          </a:p>
        </p:txBody>
      </p:sp>
      <p:sp>
        <p:nvSpPr>
          <p:cNvPr id="5" name="TextBox 4"/>
          <p:cNvSpPr txBox="1"/>
          <p:nvPr/>
        </p:nvSpPr>
        <p:spPr>
          <a:xfrm>
            <a:off x="139382" y="191015"/>
            <a:ext cx="8865235" cy="400110"/>
          </a:xfrm>
          <a:prstGeom prst="rect">
            <a:avLst/>
          </a:prstGeom>
          <a:solidFill>
            <a:srgbClr val="92D050"/>
          </a:solidFill>
        </p:spPr>
        <p:txBody>
          <a:bodyPr wrap="square" rtlCol="0">
            <a:spAutoFit/>
          </a:bodyPr>
          <a:lstStyle/>
          <a:p>
            <a:pPr algn="ctr">
              <a:spcBef>
                <a:spcPts val="600"/>
              </a:spcBef>
              <a:spcAft>
                <a:spcPts val="600"/>
              </a:spcAft>
            </a:pPr>
            <a:r>
              <a:rPr lang="en-US" sz="2000" b="1" dirty="0">
                <a:latin typeface="Arial" panose="020B0604020202020204" pitchFamily="34" charset="0"/>
                <a:cs typeface="Arial" panose="020B0604020202020204" pitchFamily="34" charset="0"/>
              </a:rPr>
              <a:t>PURPOSE OF PRESENTATION</a:t>
            </a:r>
            <a:endParaRPr lang="en-ZA" sz="2000" b="1"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3</a:t>
            </a:fld>
            <a:endParaRPr lang="en-US" dirty="0"/>
          </a:p>
        </p:txBody>
      </p:sp>
    </p:spTree>
    <p:extLst>
      <p:ext uri="{BB962C8B-B14F-4D97-AF65-F5344CB8AC3E}">
        <p14:creationId xmlns:p14="http://schemas.microsoft.com/office/powerpoint/2010/main" val="23384486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7415" y="126309"/>
            <a:ext cx="8947663" cy="400110"/>
          </a:xfrm>
          <a:prstGeom prst="rect">
            <a:avLst/>
          </a:prstGeom>
          <a:solidFill>
            <a:srgbClr val="92D050"/>
          </a:solidFill>
        </p:spPr>
        <p:txBody>
          <a:bodyPr wrap="square" rtlCol="0">
            <a:spAutoFit/>
          </a:bodyPr>
          <a:lstStyle/>
          <a:p>
            <a:pPr algn="ctr"/>
            <a:r>
              <a:rPr lang="en-US" sz="2000" b="1" dirty="0">
                <a:latin typeface="Arial" panose="020B0604020202020204" pitchFamily="34" charset="0"/>
                <a:cs typeface="Arial" panose="020B0604020202020204" pitchFamily="34" charset="0"/>
              </a:rPr>
              <a:t>ANNUAL PERFORMANCE PLAN TARGETS FOR 2021/24</a:t>
            </a:r>
          </a:p>
        </p:txBody>
      </p:sp>
      <p:graphicFrame>
        <p:nvGraphicFramePr>
          <p:cNvPr id="8" name="Table 7"/>
          <p:cNvGraphicFramePr>
            <a:graphicFrameLocks noGrp="1"/>
          </p:cNvGraphicFramePr>
          <p:nvPr>
            <p:extLst>
              <p:ext uri="{D42A27DB-BD31-4B8C-83A1-F6EECF244321}">
                <p14:modId xmlns:p14="http://schemas.microsoft.com/office/powerpoint/2010/main" val="2088727115"/>
              </p:ext>
            </p:extLst>
          </p:nvPr>
        </p:nvGraphicFramePr>
        <p:xfrm>
          <a:off x="117416" y="567453"/>
          <a:ext cx="8935966" cy="4211316"/>
        </p:xfrm>
        <a:graphic>
          <a:graphicData uri="http://schemas.openxmlformats.org/drawingml/2006/table">
            <a:tbl>
              <a:tblPr firstRow="1" firstCol="1" bandRow="1">
                <a:tableStyleId>{5C22544A-7EE6-4342-B048-85BDC9FD1C3A}</a:tableStyleId>
              </a:tblPr>
              <a:tblGrid>
                <a:gridCol w="2781250">
                  <a:extLst>
                    <a:ext uri="{9D8B030D-6E8A-4147-A177-3AD203B41FA5}">
                      <a16:colId xmlns:a16="http://schemas.microsoft.com/office/drawing/2014/main" val="20000"/>
                    </a:ext>
                  </a:extLst>
                </a:gridCol>
                <a:gridCol w="1915662">
                  <a:extLst>
                    <a:ext uri="{9D8B030D-6E8A-4147-A177-3AD203B41FA5}">
                      <a16:colId xmlns:a16="http://schemas.microsoft.com/office/drawing/2014/main" val="20001"/>
                    </a:ext>
                  </a:extLst>
                </a:gridCol>
                <a:gridCol w="1100010">
                  <a:extLst>
                    <a:ext uri="{9D8B030D-6E8A-4147-A177-3AD203B41FA5}">
                      <a16:colId xmlns:a16="http://schemas.microsoft.com/office/drawing/2014/main" val="20002"/>
                    </a:ext>
                  </a:extLst>
                </a:gridCol>
                <a:gridCol w="1025180">
                  <a:extLst>
                    <a:ext uri="{9D8B030D-6E8A-4147-A177-3AD203B41FA5}">
                      <a16:colId xmlns:a16="http://schemas.microsoft.com/office/drawing/2014/main" val="20003"/>
                    </a:ext>
                  </a:extLst>
                </a:gridCol>
                <a:gridCol w="1040146">
                  <a:extLst>
                    <a:ext uri="{9D8B030D-6E8A-4147-A177-3AD203B41FA5}">
                      <a16:colId xmlns:a16="http://schemas.microsoft.com/office/drawing/2014/main" val="20004"/>
                    </a:ext>
                  </a:extLst>
                </a:gridCol>
                <a:gridCol w="1073718">
                  <a:extLst>
                    <a:ext uri="{9D8B030D-6E8A-4147-A177-3AD203B41FA5}">
                      <a16:colId xmlns:a16="http://schemas.microsoft.com/office/drawing/2014/main" val="20005"/>
                    </a:ext>
                  </a:extLst>
                </a:gridCol>
              </a:tblGrid>
              <a:tr h="276727">
                <a:tc>
                  <a:txBody>
                    <a:bodyPr/>
                    <a:lstStyle/>
                    <a:p>
                      <a:pPr marL="0" algn="ctr" defTabSz="457200" rtl="0" eaLnBrk="1" latinLnBrk="0" hangingPunct="1">
                        <a:lnSpc>
                          <a:spcPct val="105000"/>
                        </a:lnSpc>
                        <a:spcAft>
                          <a:spcPts val="0"/>
                        </a:spcAft>
                      </a:pPr>
                      <a:r>
                        <a:rPr lang="en-US" sz="1500" b="1" kern="1200" dirty="0">
                          <a:solidFill>
                            <a:schemeClr val="tx1"/>
                          </a:solidFill>
                          <a:latin typeface="Arial" panose="020B0604020202020204" pitchFamily="34" charset="0"/>
                          <a:ea typeface="+mn-ea"/>
                          <a:cs typeface="Arial" panose="020B0604020202020204" pitchFamily="34" charset="0"/>
                        </a:rPr>
                        <a:t>Output Indicator</a:t>
                      </a:r>
                      <a:r>
                        <a:rPr lang="en-US" sz="1500" b="1" kern="1200" baseline="0" dirty="0">
                          <a:solidFill>
                            <a:schemeClr val="tx1"/>
                          </a:solidFill>
                          <a:latin typeface="Arial" panose="020B0604020202020204" pitchFamily="34" charset="0"/>
                          <a:ea typeface="+mn-ea"/>
                          <a:cs typeface="Arial" panose="020B0604020202020204" pitchFamily="34" charset="0"/>
                        </a:rPr>
                        <a:t> for 2021/22</a:t>
                      </a:r>
                      <a:endParaRPr lang="en-ZA" sz="1500" b="1" kern="1200" dirty="0">
                        <a:solidFill>
                          <a:schemeClr val="tx1"/>
                        </a:solidFill>
                        <a:latin typeface="Arial" panose="020B0604020202020204" pitchFamily="34" charset="0"/>
                        <a:ea typeface="+mn-ea"/>
                        <a:cs typeface="Arial" panose="020B0604020202020204" pitchFamily="34" charset="0"/>
                      </a:endParaRPr>
                    </a:p>
                  </a:txBody>
                  <a:tcPr marL="59170" marR="59170" marT="0" marB="0">
                    <a:solidFill>
                      <a:schemeClr val="accent3">
                        <a:lumMod val="60000"/>
                        <a:lumOff val="40000"/>
                      </a:schemeClr>
                    </a:solidFill>
                  </a:tcPr>
                </a:tc>
                <a:tc>
                  <a:txBody>
                    <a:bodyPr/>
                    <a:lstStyle/>
                    <a:p>
                      <a:pPr marL="0" algn="ctr" defTabSz="457200" rtl="0" eaLnBrk="1" latinLnBrk="0" hangingPunct="1">
                        <a:lnSpc>
                          <a:spcPct val="105000"/>
                        </a:lnSpc>
                        <a:spcAft>
                          <a:spcPts val="0"/>
                        </a:spcAft>
                      </a:pPr>
                      <a:r>
                        <a:rPr lang="en-US" sz="1500" b="1" kern="1200" dirty="0">
                          <a:solidFill>
                            <a:schemeClr val="tx1"/>
                          </a:solidFill>
                          <a:latin typeface="Arial" panose="020B0604020202020204" pitchFamily="34" charset="0"/>
                          <a:ea typeface="+mn-ea"/>
                          <a:cs typeface="Arial" panose="020B0604020202020204" pitchFamily="34" charset="0"/>
                        </a:rPr>
                        <a:t>Annual Target for 2021/22</a:t>
                      </a:r>
                      <a:endParaRPr lang="en-ZA" sz="1500" b="1" kern="1200" dirty="0">
                        <a:solidFill>
                          <a:schemeClr val="tx1"/>
                        </a:solidFill>
                        <a:latin typeface="Arial" panose="020B0604020202020204" pitchFamily="34" charset="0"/>
                        <a:ea typeface="+mn-ea"/>
                        <a:cs typeface="Arial" panose="020B0604020202020204" pitchFamily="34" charset="0"/>
                      </a:endParaRPr>
                    </a:p>
                  </a:txBody>
                  <a:tcPr marL="59170" marR="59170" marT="0" marB="0">
                    <a:solidFill>
                      <a:schemeClr val="accent3">
                        <a:lumMod val="60000"/>
                        <a:lumOff val="40000"/>
                      </a:schemeClr>
                    </a:solidFill>
                  </a:tcPr>
                </a:tc>
                <a:tc>
                  <a:txBody>
                    <a:bodyPr/>
                    <a:lstStyle/>
                    <a:p>
                      <a:pPr marL="0" algn="ctr" defTabSz="457200" rtl="0" eaLnBrk="0" fontAlgn="base" latinLnBrk="0" hangingPunct="0">
                        <a:lnSpc>
                          <a:spcPct val="105000"/>
                        </a:lnSpc>
                        <a:spcBef>
                          <a:spcPts val="600"/>
                        </a:spcBef>
                        <a:spcAft>
                          <a:spcPts val="600"/>
                        </a:spcAft>
                      </a:pPr>
                      <a:r>
                        <a:rPr lang="en-US" sz="15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Q1</a:t>
                      </a:r>
                      <a:endParaRPr lang="en-ZA" sz="15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59170" marR="59170" marT="0" marB="0">
                    <a:solidFill>
                      <a:schemeClr val="accent3">
                        <a:lumMod val="60000"/>
                        <a:lumOff val="40000"/>
                      </a:schemeClr>
                    </a:solidFill>
                  </a:tcPr>
                </a:tc>
                <a:tc>
                  <a:txBody>
                    <a:bodyPr/>
                    <a:lstStyle/>
                    <a:p>
                      <a:pPr marL="0" algn="ctr" defTabSz="457200" rtl="0" eaLnBrk="0" fontAlgn="base" latinLnBrk="0" hangingPunct="0">
                        <a:lnSpc>
                          <a:spcPct val="105000"/>
                        </a:lnSpc>
                        <a:spcBef>
                          <a:spcPts val="600"/>
                        </a:spcBef>
                        <a:spcAft>
                          <a:spcPts val="600"/>
                        </a:spcAft>
                      </a:pPr>
                      <a:r>
                        <a:rPr lang="en-US" sz="15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Q2</a:t>
                      </a:r>
                      <a:endParaRPr lang="en-ZA" sz="15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59170" marR="59170" marT="0" marB="0">
                    <a:solidFill>
                      <a:schemeClr val="accent3">
                        <a:lumMod val="60000"/>
                        <a:lumOff val="40000"/>
                      </a:schemeClr>
                    </a:solidFill>
                  </a:tcPr>
                </a:tc>
                <a:tc>
                  <a:txBody>
                    <a:bodyPr/>
                    <a:lstStyle/>
                    <a:p>
                      <a:pPr marL="0" algn="ctr" defTabSz="457200" rtl="0" eaLnBrk="0" fontAlgn="base" latinLnBrk="0" hangingPunct="0">
                        <a:lnSpc>
                          <a:spcPct val="105000"/>
                        </a:lnSpc>
                        <a:spcBef>
                          <a:spcPts val="600"/>
                        </a:spcBef>
                        <a:spcAft>
                          <a:spcPts val="600"/>
                        </a:spcAft>
                      </a:pPr>
                      <a:r>
                        <a:rPr lang="en-US" sz="15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Q3</a:t>
                      </a:r>
                      <a:endParaRPr lang="en-ZA" sz="15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59170" marR="59170" marT="0" marB="0">
                    <a:solidFill>
                      <a:schemeClr val="accent3">
                        <a:lumMod val="60000"/>
                        <a:lumOff val="40000"/>
                      </a:schemeClr>
                    </a:solidFill>
                  </a:tcPr>
                </a:tc>
                <a:tc>
                  <a:txBody>
                    <a:bodyPr/>
                    <a:lstStyle/>
                    <a:p>
                      <a:pPr marL="0" algn="ctr" defTabSz="457200" rtl="0" eaLnBrk="0" fontAlgn="base" latinLnBrk="0" hangingPunct="0">
                        <a:lnSpc>
                          <a:spcPct val="105000"/>
                        </a:lnSpc>
                        <a:spcBef>
                          <a:spcPts val="600"/>
                        </a:spcBef>
                        <a:spcAft>
                          <a:spcPts val="600"/>
                        </a:spcAft>
                      </a:pPr>
                      <a:r>
                        <a:rPr lang="en-US" sz="15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Q4</a:t>
                      </a:r>
                      <a:endParaRPr lang="en-ZA" sz="15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59170" marR="59170" marT="0" marB="0">
                    <a:solidFill>
                      <a:schemeClr val="accent3">
                        <a:lumMod val="60000"/>
                        <a:lumOff val="40000"/>
                      </a:schemeClr>
                    </a:solidFill>
                  </a:tcPr>
                </a:tc>
                <a:extLst>
                  <a:ext uri="{0D108BD9-81ED-4DB2-BD59-A6C34878D82A}">
                    <a16:rowId xmlns:a16="http://schemas.microsoft.com/office/drawing/2014/main" val="10000"/>
                  </a:ext>
                </a:extLst>
              </a:tr>
              <a:tr h="494028">
                <a:tc>
                  <a:txBody>
                    <a:bodyPr/>
                    <a:lstStyle/>
                    <a:p>
                      <a:pPr algn="just"/>
                      <a:r>
                        <a:rPr lang="en-ZA" sz="15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Number of law enforcement operations/inspections conducted to ensure compliance with immigration legislation</a:t>
                      </a:r>
                    </a:p>
                    <a:p>
                      <a:pPr algn="l"/>
                      <a:endParaRPr lang="en-ZA" sz="15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20000"/>
                        <a:lumOff val="80000"/>
                      </a:schemeClr>
                    </a:solidFill>
                  </a:tcPr>
                </a:tc>
                <a:tc>
                  <a:txBody>
                    <a:bodyPr/>
                    <a:lstStyle/>
                    <a:p>
                      <a:pPr algn="ctr">
                        <a:spcAft>
                          <a:spcPts val="0"/>
                        </a:spcAft>
                      </a:pPr>
                      <a:r>
                        <a:rPr lang="en-ZA" sz="15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220</a:t>
                      </a:r>
                    </a:p>
                  </a:txBody>
                  <a:tcPr marL="68580" marR="68580" marT="0" marB="0">
                    <a:solidFill>
                      <a:schemeClr val="accent3">
                        <a:lumMod val="20000"/>
                        <a:lumOff val="80000"/>
                      </a:schemeClr>
                    </a:solidFill>
                  </a:tcPr>
                </a:tc>
                <a:tc>
                  <a:txBody>
                    <a:bodyPr/>
                    <a:lstStyle/>
                    <a:p>
                      <a:pPr algn="ctr">
                        <a:spcAft>
                          <a:spcPts val="0"/>
                        </a:spcAft>
                      </a:pPr>
                      <a:r>
                        <a:rPr lang="en-ZA" sz="15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55</a:t>
                      </a:r>
                    </a:p>
                  </a:txBody>
                  <a:tcPr marL="68580" marR="68580" marT="0" marB="0">
                    <a:solidFill>
                      <a:schemeClr val="accent3">
                        <a:lumMod val="20000"/>
                        <a:lumOff val="80000"/>
                      </a:schemeClr>
                    </a:solidFill>
                  </a:tcPr>
                </a:tc>
                <a:tc>
                  <a:txBody>
                    <a:bodyPr/>
                    <a:lstStyle/>
                    <a:p>
                      <a:pPr algn="ctr">
                        <a:spcAft>
                          <a:spcPts val="0"/>
                        </a:spcAft>
                      </a:pPr>
                      <a:r>
                        <a:rPr lang="en-ZA" sz="15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55</a:t>
                      </a:r>
                    </a:p>
                  </a:txBody>
                  <a:tcPr marL="68580" marR="68580" marT="0" marB="0">
                    <a:solidFill>
                      <a:schemeClr val="accent3">
                        <a:lumMod val="20000"/>
                        <a:lumOff val="80000"/>
                      </a:schemeClr>
                    </a:solidFill>
                  </a:tcPr>
                </a:tc>
                <a:tc>
                  <a:txBody>
                    <a:bodyPr/>
                    <a:lstStyle/>
                    <a:p>
                      <a:pPr algn="ctr">
                        <a:spcAft>
                          <a:spcPts val="0"/>
                        </a:spcAft>
                      </a:pPr>
                      <a:r>
                        <a:rPr lang="en-ZA" sz="15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55</a:t>
                      </a:r>
                    </a:p>
                  </a:txBody>
                  <a:tcPr marL="68580" marR="68580" marT="0" marB="0">
                    <a:solidFill>
                      <a:schemeClr val="accent3">
                        <a:lumMod val="20000"/>
                        <a:lumOff val="80000"/>
                      </a:schemeClr>
                    </a:solidFill>
                  </a:tcPr>
                </a:tc>
                <a:tc>
                  <a:txBody>
                    <a:bodyPr/>
                    <a:lstStyle/>
                    <a:p>
                      <a:pPr algn="ctr">
                        <a:spcAft>
                          <a:spcPts val="0"/>
                        </a:spcAft>
                      </a:pPr>
                      <a:r>
                        <a:rPr lang="en-ZA" sz="15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55</a:t>
                      </a:r>
                    </a:p>
                  </a:txBody>
                  <a:tcPr marL="68580" marR="68580" marT="0" marB="0">
                    <a:solidFill>
                      <a:schemeClr val="accent3">
                        <a:lumMod val="20000"/>
                        <a:lumOff val="80000"/>
                      </a:schemeClr>
                    </a:solidFill>
                  </a:tcPr>
                </a:tc>
                <a:extLst>
                  <a:ext uri="{0D108BD9-81ED-4DB2-BD59-A6C34878D82A}">
                    <a16:rowId xmlns:a16="http://schemas.microsoft.com/office/drawing/2014/main" val="10001"/>
                  </a:ext>
                </a:extLst>
              </a:tr>
              <a:tr h="494028">
                <a:tc gridSpan="6">
                  <a:txBody>
                    <a:bodyPr/>
                    <a:lstStyle/>
                    <a:p>
                      <a:pPr algn="l"/>
                      <a:r>
                        <a:rPr lang="en-ZA" sz="1500" b="1" kern="1200" dirty="0">
                          <a:solidFill>
                            <a:schemeClr val="tx1"/>
                          </a:solidFill>
                          <a:effectLst/>
                          <a:latin typeface="Arial" panose="020B0604020202020204" pitchFamily="34" charset="0"/>
                          <a:ea typeface="+mn-ea"/>
                          <a:cs typeface="Arial" panose="020B0604020202020204" pitchFamily="34" charset="0"/>
                        </a:rPr>
                        <a:t>Output Indicators - Scenarios</a:t>
                      </a:r>
                      <a:endParaRPr lang="en-ZA" sz="15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60000"/>
                        <a:lumOff val="40000"/>
                      </a:schemeClr>
                    </a:solidFill>
                  </a:tcPr>
                </a:tc>
                <a:tc hMerge="1">
                  <a:txBody>
                    <a:bodyPr/>
                    <a:lstStyle/>
                    <a:p>
                      <a:endParaRPr lang="en-ZA"/>
                    </a:p>
                  </a:txBody>
                  <a:tcPr/>
                </a:tc>
                <a:tc hMerge="1">
                  <a:txBody>
                    <a:bodyPr/>
                    <a:lstStyle/>
                    <a:p>
                      <a:pPr algn="ctr">
                        <a:spcAft>
                          <a:spcPts val="0"/>
                        </a:spcAft>
                      </a:pPr>
                      <a:endParaRPr lang="en-ZA" sz="16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20000"/>
                        <a:lumOff val="80000"/>
                      </a:schemeClr>
                    </a:solidFill>
                  </a:tcPr>
                </a:tc>
                <a:tc hMerge="1">
                  <a:txBody>
                    <a:bodyPr/>
                    <a:lstStyle/>
                    <a:p>
                      <a:pPr algn="ctr">
                        <a:spcAft>
                          <a:spcPts val="0"/>
                        </a:spcAft>
                      </a:pPr>
                      <a:endParaRPr lang="en-ZA" sz="16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20000"/>
                        <a:lumOff val="80000"/>
                      </a:schemeClr>
                    </a:solidFill>
                  </a:tcPr>
                </a:tc>
                <a:tc hMerge="1">
                  <a:txBody>
                    <a:bodyPr/>
                    <a:lstStyle/>
                    <a:p>
                      <a:pPr algn="ctr">
                        <a:spcAft>
                          <a:spcPts val="0"/>
                        </a:spcAft>
                      </a:pPr>
                      <a:endParaRPr lang="en-ZA" sz="16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20000"/>
                        <a:lumOff val="80000"/>
                      </a:schemeClr>
                    </a:solidFill>
                  </a:tcPr>
                </a:tc>
                <a:tc hMerge="1">
                  <a:txBody>
                    <a:bodyPr/>
                    <a:lstStyle/>
                    <a:p>
                      <a:pPr algn="ctr">
                        <a:spcAft>
                          <a:spcPts val="0"/>
                        </a:spcAft>
                      </a:pPr>
                      <a:endParaRPr lang="en-ZA" sz="16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10002"/>
                  </a:ext>
                </a:extLst>
              </a:tr>
              <a:tr h="494028">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500" b="1" kern="1200" dirty="0">
                          <a:solidFill>
                            <a:schemeClr val="tx1"/>
                          </a:solidFill>
                          <a:latin typeface="Arial" panose="020B0604020202020204" pitchFamily="34" charset="0"/>
                          <a:ea typeface="+mn-ea"/>
                          <a:cs typeface="Arial" panose="020B0604020202020204" pitchFamily="34" charset="0"/>
                        </a:rPr>
                        <a:t>Output Indicator</a:t>
                      </a:r>
                      <a:r>
                        <a:rPr lang="en-US" sz="1500" b="1" kern="1200" baseline="0" dirty="0">
                          <a:solidFill>
                            <a:schemeClr val="tx1"/>
                          </a:solidFill>
                          <a:latin typeface="Arial" panose="020B0604020202020204" pitchFamily="34" charset="0"/>
                          <a:ea typeface="+mn-ea"/>
                          <a:cs typeface="Arial" panose="020B0604020202020204" pitchFamily="34" charset="0"/>
                        </a:rPr>
                        <a:t> </a:t>
                      </a:r>
                      <a:endParaRPr lang="en-ZA" sz="15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60000"/>
                        <a:lumOff val="40000"/>
                      </a:schemeClr>
                    </a:solidFill>
                  </a:tcPr>
                </a:tc>
                <a:tc>
                  <a:txBody>
                    <a:bodyPr/>
                    <a:lstStyle/>
                    <a:p>
                      <a:pPr algn="ctr"/>
                      <a:r>
                        <a:rPr lang="en-ZA" sz="1500" b="1" dirty="0">
                          <a:latin typeface="Arial" panose="020B0604020202020204" pitchFamily="34" charset="0"/>
                          <a:cs typeface="Arial" panose="020B0604020202020204" pitchFamily="34" charset="0"/>
                        </a:rPr>
                        <a:t>Annual Target - Scenario</a:t>
                      </a:r>
                    </a:p>
                  </a:txBody>
                  <a:tcPr marL="68580" marR="68580" marT="0" marB="0">
                    <a:solidFill>
                      <a:schemeClr val="accent3">
                        <a:lumMod val="60000"/>
                        <a:lumOff val="40000"/>
                      </a:schemeClr>
                    </a:solidFill>
                  </a:tcPr>
                </a:tc>
                <a:tc>
                  <a:txBody>
                    <a:bodyPr/>
                    <a:lstStyle/>
                    <a:p>
                      <a:pPr algn="ctr"/>
                      <a:r>
                        <a:rPr lang="en-ZA" sz="1500" b="1" dirty="0">
                          <a:latin typeface="Arial" panose="020B0604020202020204" pitchFamily="34" charset="0"/>
                          <a:cs typeface="Arial" panose="020B0604020202020204" pitchFamily="34" charset="0"/>
                        </a:rPr>
                        <a:t>Level 5 -4</a:t>
                      </a:r>
                    </a:p>
                  </a:txBody>
                  <a:tcPr marL="68580" marR="68580" marT="0" marB="0">
                    <a:solidFill>
                      <a:schemeClr val="accent3">
                        <a:lumMod val="60000"/>
                        <a:lumOff val="40000"/>
                      </a:schemeClr>
                    </a:solidFill>
                  </a:tcPr>
                </a:tc>
                <a:tc>
                  <a:txBody>
                    <a:bodyPr/>
                    <a:lstStyle/>
                    <a:p>
                      <a:pPr algn="ctr"/>
                      <a:r>
                        <a:rPr lang="en-ZA" sz="1500" b="1" dirty="0">
                          <a:latin typeface="Arial" panose="020B0604020202020204" pitchFamily="34" charset="0"/>
                          <a:cs typeface="Arial" panose="020B0604020202020204" pitchFamily="34" charset="0"/>
                        </a:rPr>
                        <a:t>Level 3</a:t>
                      </a:r>
                    </a:p>
                  </a:txBody>
                  <a:tcPr marL="68580" marR="68580" marT="0" marB="0">
                    <a:solidFill>
                      <a:schemeClr val="accent3">
                        <a:lumMod val="60000"/>
                        <a:lumOff val="40000"/>
                      </a:schemeClr>
                    </a:solidFill>
                  </a:tcPr>
                </a:tc>
                <a:tc>
                  <a:txBody>
                    <a:bodyPr/>
                    <a:lstStyle/>
                    <a:p>
                      <a:pPr algn="ctr"/>
                      <a:r>
                        <a:rPr lang="en-ZA" sz="1500" b="1" dirty="0">
                          <a:latin typeface="Arial" panose="020B0604020202020204" pitchFamily="34" charset="0"/>
                          <a:cs typeface="Arial" panose="020B0604020202020204" pitchFamily="34" charset="0"/>
                        </a:rPr>
                        <a:t>Level 2</a:t>
                      </a:r>
                    </a:p>
                  </a:txBody>
                  <a:tcPr marL="68580" marR="68580" marT="0" marB="0">
                    <a:solidFill>
                      <a:schemeClr val="accent3">
                        <a:lumMod val="60000"/>
                        <a:lumOff val="40000"/>
                      </a:schemeClr>
                    </a:solidFill>
                  </a:tcPr>
                </a:tc>
                <a:tc>
                  <a:txBody>
                    <a:bodyPr/>
                    <a:lstStyle/>
                    <a:p>
                      <a:pPr algn="ctr"/>
                      <a:r>
                        <a:rPr lang="en-ZA" sz="1500" b="1" dirty="0">
                          <a:latin typeface="Arial" panose="020B0604020202020204" pitchFamily="34" charset="0"/>
                          <a:cs typeface="Arial" panose="020B0604020202020204" pitchFamily="34" charset="0"/>
                        </a:rPr>
                        <a:t>Level 1</a:t>
                      </a:r>
                    </a:p>
                  </a:txBody>
                  <a:tcPr marL="68580" marR="68580" marT="0" marB="0">
                    <a:solidFill>
                      <a:schemeClr val="accent3">
                        <a:lumMod val="60000"/>
                        <a:lumOff val="40000"/>
                      </a:schemeClr>
                    </a:solidFill>
                  </a:tcPr>
                </a:tc>
                <a:extLst>
                  <a:ext uri="{0D108BD9-81ED-4DB2-BD59-A6C34878D82A}">
                    <a16:rowId xmlns:a16="http://schemas.microsoft.com/office/drawing/2014/main" val="10003"/>
                  </a:ext>
                </a:extLst>
              </a:tr>
              <a:tr h="494028">
                <a:tc>
                  <a:txBody>
                    <a:bodyPr/>
                    <a:lstStyle/>
                    <a:p>
                      <a:pPr algn="just"/>
                      <a:r>
                        <a:rPr lang="en-ZA" sz="15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Number of law enforcement operations/inspections conducted to ensure compliance with immigration  legislation</a:t>
                      </a:r>
                    </a:p>
                    <a:p>
                      <a:pPr algn="just"/>
                      <a:r>
                        <a:rPr lang="en-ZA" sz="15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solidFill>
                      <a:schemeClr val="accent3">
                        <a:lumMod val="20000"/>
                        <a:lumOff val="80000"/>
                      </a:schemeClr>
                    </a:solidFill>
                  </a:tcPr>
                </a:tc>
                <a:tc>
                  <a:txBody>
                    <a:bodyPr/>
                    <a:lstStyle/>
                    <a:p>
                      <a:pPr algn="ctr">
                        <a:spcAft>
                          <a:spcPts val="0"/>
                        </a:spcAft>
                      </a:pPr>
                      <a:r>
                        <a:rPr lang="en-ZA" sz="1500" dirty="0">
                          <a:effectLst/>
                          <a:latin typeface="Arial" panose="020B0604020202020204" pitchFamily="34" charset="0"/>
                          <a:ea typeface="Times New Roman" panose="02020603050405020304" pitchFamily="18" charset="0"/>
                          <a:cs typeface="Arial" panose="020B0604020202020204" pitchFamily="34" charset="0"/>
                        </a:rPr>
                        <a:t>220</a:t>
                      </a:r>
                    </a:p>
                  </a:txBody>
                  <a:tcPr marL="68580" marR="68580" marT="0" marB="0">
                    <a:solidFill>
                      <a:schemeClr val="accent3">
                        <a:lumMod val="20000"/>
                        <a:lumOff val="80000"/>
                      </a:schemeClr>
                    </a:solidFill>
                  </a:tcPr>
                </a:tc>
                <a:tc>
                  <a:txBody>
                    <a:bodyPr/>
                    <a:lstStyle/>
                    <a:p>
                      <a:pPr algn="ctr">
                        <a:spcAft>
                          <a:spcPts val="0"/>
                        </a:spcAft>
                      </a:pPr>
                      <a:r>
                        <a:rPr lang="en-ZA" sz="1500" dirty="0">
                          <a:effectLst/>
                          <a:latin typeface="Arial" panose="020B0604020202020204" pitchFamily="34" charset="0"/>
                          <a:ea typeface="Times New Roman" panose="02020603050405020304" pitchFamily="18" charset="0"/>
                          <a:cs typeface="Arial" panose="020B0604020202020204" pitchFamily="34" charset="0"/>
                        </a:rPr>
                        <a:t>No APP inspections</a:t>
                      </a:r>
                    </a:p>
                  </a:txBody>
                  <a:tcPr marL="68580" marR="68580" marT="0" marB="0">
                    <a:solidFill>
                      <a:schemeClr val="accent3">
                        <a:lumMod val="20000"/>
                        <a:lumOff val="80000"/>
                      </a:schemeClr>
                    </a:solidFill>
                  </a:tcPr>
                </a:tc>
                <a:tc>
                  <a:txBody>
                    <a:bodyPr/>
                    <a:lstStyle/>
                    <a:p>
                      <a:pPr algn="ctr">
                        <a:spcAft>
                          <a:spcPts val="0"/>
                        </a:spcAft>
                      </a:pPr>
                      <a:r>
                        <a:rPr lang="en-ZA" sz="1500" dirty="0">
                          <a:effectLst/>
                          <a:latin typeface="Arial" panose="020B0604020202020204" pitchFamily="34" charset="0"/>
                          <a:ea typeface="Times New Roman" panose="02020603050405020304" pitchFamily="18" charset="0"/>
                          <a:cs typeface="Arial" panose="020B0604020202020204" pitchFamily="34" charset="0"/>
                        </a:rPr>
                        <a:t>110 (28 per quarter for Q1 – Q3 and 26 for Q4)</a:t>
                      </a:r>
                    </a:p>
                  </a:txBody>
                  <a:tcPr marL="68580" marR="68580" marT="0" marB="0">
                    <a:solidFill>
                      <a:schemeClr val="accent3">
                        <a:lumMod val="20000"/>
                        <a:lumOff val="80000"/>
                      </a:schemeClr>
                    </a:solidFill>
                  </a:tcPr>
                </a:tc>
                <a:tc>
                  <a:txBody>
                    <a:bodyPr/>
                    <a:lstStyle/>
                    <a:p>
                      <a:pPr algn="ctr">
                        <a:spcAft>
                          <a:spcPts val="0"/>
                        </a:spcAft>
                      </a:pPr>
                      <a:r>
                        <a:rPr lang="en-ZA" sz="1500" dirty="0">
                          <a:effectLst/>
                          <a:latin typeface="Arial" panose="020B0604020202020204" pitchFamily="34" charset="0"/>
                          <a:ea typeface="Times New Roman" panose="02020603050405020304" pitchFamily="18" charset="0"/>
                          <a:cs typeface="Arial" panose="020B0604020202020204" pitchFamily="34" charset="0"/>
                        </a:rPr>
                        <a:t>220 (55 per quarter)</a:t>
                      </a:r>
                    </a:p>
                  </a:txBody>
                  <a:tcPr marL="68580" marR="68580" marT="0" marB="0">
                    <a:solidFill>
                      <a:schemeClr val="accent3">
                        <a:lumMod val="20000"/>
                        <a:lumOff val="80000"/>
                      </a:schemeClr>
                    </a:solidFill>
                  </a:tcPr>
                </a:tc>
                <a:tc>
                  <a:txBody>
                    <a:bodyPr/>
                    <a:lstStyle/>
                    <a:p>
                      <a:pPr algn="ctr">
                        <a:spcAft>
                          <a:spcPts val="0"/>
                        </a:spcAft>
                      </a:pPr>
                      <a:r>
                        <a:rPr lang="en-ZA" sz="1500" dirty="0">
                          <a:effectLst/>
                          <a:latin typeface="Arial" panose="020B0604020202020204" pitchFamily="34" charset="0"/>
                          <a:ea typeface="Times New Roman" panose="02020603050405020304" pitchFamily="18" charset="0"/>
                          <a:cs typeface="Arial" panose="020B0604020202020204" pitchFamily="34" charset="0"/>
                        </a:rPr>
                        <a:t>220 (55 per quarter)</a:t>
                      </a:r>
                    </a:p>
                    <a:p>
                      <a:endParaRPr lang="en-ZA" sz="1500" dirty="0">
                        <a:latin typeface="Arial" panose="020B0604020202020204" pitchFamily="34" charset="0"/>
                        <a:cs typeface="Arial" panose="020B0604020202020204" pitchFamily="34"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10004"/>
                  </a:ext>
                </a:extLst>
              </a:tr>
            </a:tbl>
          </a:graphicData>
        </a:graphic>
      </p:graphicFrame>
      <p:sp>
        <p:nvSpPr>
          <p:cNvPr id="4" name="Slide Number Placeholder 3"/>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30</a:t>
            </a:fld>
            <a:endParaRPr lang="en-US" dirty="0"/>
          </a:p>
        </p:txBody>
      </p:sp>
    </p:spTree>
    <p:extLst>
      <p:ext uri="{BB962C8B-B14F-4D97-AF65-F5344CB8AC3E}">
        <p14:creationId xmlns:p14="http://schemas.microsoft.com/office/powerpoint/2010/main" val="37532150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184110959"/>
              </p:ext>
            </p:extLst>
          </p:nvPr>
        </p:nvGraphicFramePr>
        <p:xfrm>
          <a:off x="117416" y="420700"/>
          <a:ext cx="8935966" cy="5077968"/>
        </p:xfrm>
        <a:graphic>
          <a:graphicData uri="http://schemas.openxmlformats.org/drawingml/2006/table">
            <a:tbl>
              <a:tblPr firstRow="1" bandRow="1">
                <a:tableStyleId>{5C22544A-7EE6-4342-B048-85BDC9FD1C3A}</a:tableStyleId>
              </a:tblPr>
              <a:tblGrid>
                <a:gridCol w="2978209">
                  <a:extLst>
                    <a:ext uri="{9D8B030D-6E8A-4147-A177-3AD203B41FA5}">
                      <a16:colId xmlns:a16="http://schemas.microsoft.com/office/drawing/2014/main" val="20000"/>
                    </a:ext>
                  </a:extLst>
                </a:gridCol>
                <a:gridCol w="1543050">
                  <a:extLst>
                    <a:ext uri="{9D8B030D-6E8A-4147-A177-3AD203B41FA5}">
                      <a16:colId xmlns:a16="http://schemas.microsoft.com/office/drawing/2014/main" val="20001"/>
                    </a:ext>
                  </a:extLst>
                </a:gridCol>
                <a:gridCol w="1425711">
                  <a:extLst>
                    <a:ext uri="{9D8B030D-6E8A-4147-A177-3AD203B41FA5}">
                      <a16:colId xmlns:a16="http://schemas.microsoft.com/office/drawing/2014/main" val="20002"/>
                    </a:ext>
                  </a:extLst>
                </a:gridCol>
                <a:gridCol w="1564226">
                  <a:extLst>
                    <a:ext uri="{9D8B030D-6E8A-4147-A177-3AD203B41FA5}">
                      <a16:colId xmlns:a16="http://schemas.microsoft.com/office/drawing/2014/main" val="20003"/>
                    </a:ext>
                  </a:extLst>
                </a:gridCol>
                <a:gridCol w="1424770">
                  <a:extLst>
                    <a:ext uri="{9D8B030D-6E8A-4147-A177-3AD203B41FA5}">
                      <a16:colId xmlns:a16="http://schemas.microsoft.com/office/drawing/2014/main" val="20004"/>
                    </a:ext>
                  </a:extLst>
                </a:gridCol>
              </a:tblGrid>
              <a:tr h="472681">
                <a:tc>
                  <a:txBody>
                    <a:bodyPr/>
                    <a:lstStyle/>
                    <a:p>
                      <a:pPr marL="0" indent="0" algn="l">
                        <a:buFont typeface="+mj-lt"/>
                        <a:buNone/>
                      </a:pPr>
                      <a:r>
                        <a:rPr lang="en-ZA" sz="1600" dirty="0">
                          <a:solidFill>
                            <a:schemeClr val="tx1"/>
                          </a:solidFill>
                          <a:latin typeface="Arial" panose="020B0604020202020204" pitchFamily="34" charset="0"/>
                          <a:cs typeface="Arial" panose="020B0604020202020204" pitchFamily="34" charset="0"/>
                        </a:rPr>
                        <a:t>Outcome:</a:t>
                      </a:r>
                    </a:p>
                  </a:txBody>
                  <a:tcPr>
                    <a:solidFill>
                      <a:schemeClr val="accent3">
                        <a:lumMod val="60000"/>
                        <a:lumOff val="40000"/>
                      </a:schemeClr>
                    </a:solidFill>
                  </a:tcPr>
                </a:tc>
                <a:tc gridSpan="4">
                  <a:txBody>
                    <a:bodyPr/>
                    <a:lstStyle/>
                    <a:p>
                      <a:pPr marL="0" indent="0" algn="l" defTabSz="457200" rtl="0" eaLnBrk="0" fontAlgn="base" latinLnBrk="0" hangingPunct="0">
                        <a:lnSpc>
                          <a:spcPct val="105000"/>
                        </a:lnSpc>
                        <a:spcBef>
                          <a:spcPts val="600"/>
                        </a:spcBef>
                        <a:spcAft>
                          <a:spcPts val="600"/>
                        </a:spcAft>
                        <a:buFont typeface="+mj-lt"/>
                        <a:buNone/>
                      </a:pPr>
                      <a:r>
                        <a:rPr lang="en-US" sz="1600" b="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International migration securely managed in South Africa’s interests and to fulfil international commitments</a:t>
                      </a:r>
                    </a:p>
                  </a:txBody>
                  <a:tcPr>
                    <a:solidFill>
                      <a:schemeClr val="accent3">
                        <a:lumMod val="60000"/>
                        <a:lumOff val="4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extLst>
                  <a:ext uri="{0D108BD9-81ED-4DB2-BD59-A6C34878D82A}">
                    <a16:rowId xmlns:a16="http://schemas.microsoft.com/office/drawing/2014/main" val="10001"/>
                  </a:ext>
                </a:extLst>
              </a:tr>
              <a:tr h="274981">
                <a:tc>
                  <a:txBody>
                    <a:bodyPr/>
                    <a:lstStyle/>
                    <a:p>
                      <a:pPr marL="0" indent="0" algn="l">
                        <a:buFont typeface="+mj-lt"/>
                        <a:buNone/>
                      </a:pPr>
                      <a:r>
                        <a:rPr lang="en-ZA" sz="1600" b="1" dirty="0">
                          <a:solidFill>
                            <a:schemeClr val="tx1"/>
                          </a:solidFill>
                          <a:latin typeface="Arial" panose="020B0604020202020204" pitchFamily="34" charset="0"/>
                          <a:cs typeface="Arial" panose="020B0604020202020204" pitchFamily="34" charset="0"/>
                        </a:rPr>
                        <a:t>Output:</a:t>
                      </a:r>
                    </a:p>
                  </a:txBody>
                  <a:tcPr>
                    <a:solidFill>
                      <a:schemeClr val="accent3">
                        <a:lumMod val="60000"/>
                        <a:lumOff val="40000"/>
                      </a:schemeClr>
                    </a:solidFill>
                  </a:tcPr>
                </a:tc>
                <a:tc gridSpan="4">
                  <a:txBody>
                    <a:bodyPr/>
                    <a:lstStyle/>
                    <a:p>
                      <a:pPr marL="0" indent="0" algn="l">
                        <a:buFont typeface="+mj-lt"/>
                        <a:buNone/>
                      </a:pPr>
                      <a:r>
                        <a:rPr lang="en-US" sz="1600" dirty="0">
                          <a:solidFill>
                            <a:schemeClr val="tx1"/>
                          </a:solidFill>
                          <a:latin typeface="Arial" panose="020B0604020202020204" pitchFamily="34" charset="0"/>
                          <a:cs typeface="Arial" panose="020B0604020202020204" pitchFamily="34" charset="0"/>
                        </a:rPr>
                        <a:t>Permanent residence permits delivered according to set standards</a:t>
                      </a:r>
                    </a:p>
                  </a:txBody>
                  <a:tcPr>
                    <a:solidFill>
                      <a:schemeClr val="accent3">
                        <a:lumMod val="60000"/>
                        <a:lumOff val="4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extLst>
                  <a:ext uri="{0D108BD9-81ED-4DB2-BD59-A6C34878D82A}">
                    <a16:rowId xmlns:a16="http://schemas.microsoft.com/office/drawing/2014/main" val="10002"/>
                  </a:ext>
                </a:extLst>
              </a:tr>
              <a:tr h="659955">
                <a:tc>
                  <a:txBody>
                    <a:bodyPr/>
                    <a:lstStyle/>
                    <a:p>
                      <a:pPr marL="0" marR="0" indent="0" algn="l" defTabSz="457200" rtl="0" eaLnBrk="1" fontAlgn="auto" latinLnBrk="0" hangingPunct="1">
                        <a:lnSpc>
                          <a:spcPct val="100000"/>
                        </a:lnSpc>
                        <a:spcBef>
                          <a:spcPts val="0"/>
                        </a:spcBef>
                        <a:spcAft>
                          <a:spcPts val="0"/>
                        </a:spcAft>
                        <a:buClrTx/>
                        <a:buSzTx/>
                        <a:buFont typeface="+mj-lt"/>
                        <a:buNone/>
                        <a:tabLst/>
                        <a:defRPr/>
                      </a:pPr>
                      <a:r>
                        <a:rPr lang="en-ZA" sz="1600" b="1" dirty="0">
                          <a:solidFill>
                            <a:schemeClr val="tx1"/>
                          </a:solidFill>
                          <a:latin typeface="Arial" panose="020B0604020202020204" pitchFamily="34" charset="0"/>
                          <a:cs typeface="Arial" panose="020B0604020202020204" pitchFamily="34" charset="0"/>
                        </a:rPr>
                        <a:t>Output Indicator</a:t>
                      </a:r>
                    </a:p>
                  </a:txBody>
                  <a:tcPr>
                    <a:solidFill>
                      <a:schemeClr val="accent3">
                        <a:lumMod val="60000"/>
                        <a:lumOff val="4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 typeface="+mj-lt"/>
                        <a:buNone/>
                        <a:tabLst/>
                        <a:defRPr/>
                      </a:pPr>
                      <a:r>
                        <a:rPr lang="en-ZA" sz="1600" b="1" dirty="0">
                          <a:solidFill>
                            <a:schemeClr val="tx1"/>
                          </a:solidFill>
                          <a:latin typeface="Arial" panose="020B0604020202020204" pitchFamily="34" charset="0"/>
                          <a:cs typeface="Arial" panose="020B0604020202020204" pitchFamily="34" charset="0"/>
                        </a:rPr>
                        <a:t>Estimated Performance 2020/21</a:t>
                      </a:r>
                    </a:p>
                  </a:txBody>
                  <a:tcPr>
                    <a:solidFill>
                      <a:schemeClr val="accent3">
                        <a:lumMod val="60000"/>
                        <a:lumOff val="40000"/>
                      </a:schemeClr>
                    </a:solidFill>
                  </a:tcPr>
                </a:tc>
                <a:tc>
                  <a:txBody>
                    <a:bodyPr/>
                    <a:lstStyle/>
                    <a:p>
                      <a:pPr marL="0" indent="0" algn="ctr">
                        <a:buFont typeface="+mj-lt"/>
                        <a:buNone/>
                      </a:pPr>
                      <a:r>
                        <a:rPr lang="en-ZA" sz="1600" b="1" dirty="0">
                          <a:solidFill>
                            <a:schemeClr val="tx1"/>
                          </a:solidFill>
                          <a:latin typeface="Arial" panose="020B0604020202020204" pitchFamily="34" charset="0"/>
                          <a:cs typeface="Arial" panose="020B0604020202020204" pitchFamily="34" charset="0"/>
                        </a:rPr>
                        <a:t>Annual Target 2021/22</a:t>
                      </a:r>
                    </a:p>
                  </a:txBody>
                  <a:tcPr>
                    <a:solidFill>
                      <a:schemeClr val="accent3">
                        <a:lumMod val="60000"/>
                        <a:lumOff val="40000"/>
                      </a:schemeClr>
                    </a:solidFill>
                  </a:tcPr>
                </a:tc>
                <a:tc>
                  <a:txBody>
                    <a:bodyPr/>
                    <a:lstStyle/>
                    <a:p>
                      <a:pPr marL="0" indent="0" algn="ctr">
                        <a:buFont typeface="+mj-lt"/>
                        <a:buNone/>
                      </a:pPr>
                      <a:r>
                        <a:rPr lang="en-ZA" sz="1600" b="1" dirty="0">
                          <a:solidFill>
                            <a:schemeClr val="tx1"/>
                          </a:solidFill>
                          <a:latin typeface="Arial" panose="020B0604020202020204" pitchFamily="34" charset="0"/>
                          <a:cs typeface="Arial" panose="020B0604020202020204" pitchFamily="34" charset="0"/>
                        </a:rPr>
                        <a:t>Annual Target 2022/23</a:t>
                      </a:r>
                    </a:p>
                  </a:txBody>
                  <a:tcPr>
                    <a:solidFill>
                      <a:schemeClr val="accent3">
                        <a:lumMod val="60000"/>
                        <a:lumOff val="40000"/>
                      </a:schemeClr>
                    </a:solidFill>
                  </a:tcPr>
                </a:tc>
                <a:tc>
                  <a:txBody>
                    <a:bodyPr/>
                    <a:lstStyle/>
                    <a:p>
                      <a:pPr marL="0" indent="0" algn="ctr">
                        <a:buFont typeface="+mj-lt"/>
                        <a:buNone/>
                      </a:pPr>
                      <a:r>
                        <a:rPr lang="en-ZA" sz="1600" b="1" dirty="0">
                          <a:solidFill>
                            <a:schemeClr val="tx1"/>
                          </a:solidFill>
                          <a:latin typeface="Arial" panose="020B0604020202020204" pitchFamily="34" charset="0"/>
                          <a:cs typeface="Arial" panose="020B0604020202020204" pitchFamily="34" charset="0"/>
                        </a:rPr>
                        <a:t>Annual Target 2023/24</a:t>
                      </a:r>
                    </a:p>
                  </a:txBody>
                  <a:tcPr>
                    <a:solidFill>
                      <a:schemeClr val="accent3">
                        <a:lumMod val="60000"/>
                        <a:lumOff val="40000"/>
                      </a:schemeClr>
                    </a:solidFill>
                  </a:tcPr>
                </a:tc>
                <a:extLst>
                  <a:ext uri="{0D108BD9-81ED-4DB2-BD59-A6C34878D82A}">
                    <a16:rowId xmlns:a16="http://schemas.microsoft.com/office/drawing/2014/main" val="10000"/>
                  </a:ext>
                </a:extLst>
              </a:tr>
              <a:tr h="2286483">
                <a:tc>
                  <a:txBody>
                    <a:bodyPr/>
                    <a:lstStyle/>
                    <a:p>
                      <a:pPr marL="0" marR="0" indent="0" algn="just" defTabSz="457200" rtl="0" eaLnBrk="1" fontAlgn="auto" latinLnBrk="0" hangingPunct="1">
                        <a:lnSpc>
                          <a:spcPct val="105000"/>
                        </a:lnSpc>
                        <a:spcBef>
                          <a:spcPts val="0"/>
                        </a:spcBef>
                        <a:spcAft>
                          <a:spcPts val="0"/>
                        </a:spcAft>
                        <a:buClrTx/>
                        <a:buSzTx/>
                        <a:buFont typeface="Arial" panose="020B0604020202020204" pitchFamily="34" charset="0"/>
                        <a:buNone/>
                        <a:tabLst/>
                        <a:defRPr/>
                      </a:pPr>
                      <a:r>
                        <a:rPr lang="en-US" sz="160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Percentage (%) of permanent residence applications adjudicated within 8 months for applications collected within the RSA (from date of receipt of application until outcome is in scan at VFS Centre – office of application)</a:t>
                      </a:r>
                    </a:p>
                    <a:p>
                      <a:pPr marL="0" marR="0" indent="0" algn="just" defTabSz="457200" rtl="0" eaLnBrk="1" fontAlgn="auto" latinLnBrk="0" hangingPunct="1">
                        <a:lnSpc>
                          <a:spcPct val="105000"/>
                        </a:lnSpc>
                        <a:spcBef>
                          <a:spcPts val="0"/>
                        </a:spcBef>
                        <a:spcAft>
                          <a:spcPts val="0"/>
                        </a:spcAft>
                        <a:buClrTx/>
                        <a:buSzTx/>
                        <a:buFont typeface="Arial" panose="020B0604020202020204" pitchFamily="34" charset="0"/>
                        <a:buNone/>
                        <a:tabLst/>
                        <a:defRPr/>
                      </a:pPr>
                      <a:r>
                        <a:rPr lang="en-US" sz="160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(Above applications refer to: critical skills (s27b), general work (s26a) and business (s27c) only)</a:t>
                      </a:r>
                      <a:endParaRPr lang="en-ZA" sz="160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20000"/>
                        <a:lumOff val="80000"/>
                      </a:schemeClr>
                    </a:solidFill>
                  </a:tcPr>
                </a:tc>
                <a:tc>
                  <a:txBody>
                    <a:bodyPr/>
                    <a:lstStyle/>
                    <a:p>
                      <a:pPr algn="ctr">
                        <a:spcAft>
                          <a:spcPts val="0"/>
                        </a:spcAft>
                      </a:pPr>
                      <a:r>
                        <a:rPr lang="en-ZA" sz="1600" dirty="0">
                          <a:effectLst/>
                          <a:latin typeface="Arial" panose="020B0604020202020204" pitchFamily="34" charset="0"/>
                          <a:ea typeface="Times New Roman" panose="02020603050405020304" pitchFamily="18" charset="0"/>
                          <a:cs typeface="Arial" panose="020B0604020202020204" pitchFamily="34" charset="0"/>
                        </a:rPr>
                        <a:t>20%</a:t>
                      </a:r>
                    </a:p>
                    <a:p>
                      <a:pPr algn="l">
                        <a:spcAft>
                          <a:spcPts val="0"/>
                        </a:spcAft>
                      </a:pPr>
                      <a:r>
                        <a:rPr lang="en-ZA" sz="1600" dirty="0">
                          <a:effectLst/>
                          <a:latin typeface="Arial" panose="020B0604020202020204" pitchFamily="34" charset="0"/>
                          <a:ea typeface="Times New Roman" panose="02020603050405020304" pitchFamily="18" charset="0"/>
                          <a:cs typeface="Arial" panose="020B0604020202020204" pitchFamily="34" charset="0"/>
                        </a:rPr>
                        <a:t> </a:t>
                      </a:r>
                    </a:p>
                    <a:p>
                      <a:pPr marL="228600" algn="ctr">
                        <a:spcAft>
                          <a:spcPts val="0"/>
                        </a:spcAft>
                      </a:pPr>
                      <a:r>
                        <a:rPr lang="en-ZA" sz="1600" dirty="0">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solidFill>
                      <a:schemeClr val="accent3">
                        <a:lumMod val="20000"/>
                        <a:lumOff val="80000"/>
                      </a:schemeClr>
                    </a:solidFill>
                  </a:tcPr>
                </a:tc>
                <a:tc>
                  <a:txBody>
                    <a:bodyPr/>
                    <a:lstStyle/>
                    <a:p>
                      <a:pPr marL="228600" algn="l"/>
                      <a:r>
                        <a:rPr lang="en-ZA" sz="1600" dirty="0">
                          <a:effectLst/>
                          <a:latin typeface="Arial" panose="020B0604020202020204" pitchFamily="34" charset="0"/>
                          <a:ea typeface="Times New Roman" panose="02020603050405020304" pitchFamily="18" charset="0"/>
                          <a:cs typeface="Arial" panose="020B0604020202020204" pitchFamily="34" charset="0"/>
                        </a:rPr>
                        <a:t>85% </a:t>
                      </a:r>
                    </a:p>
                  </a:txBody>
                  <a:tcPr marL="68580" marR="68580" marT="0" marB="0">
                    <a:solidFill>
                      <a:schemeClr val="accent3">
                        <a:lumMod val="20000"/>
                        <a:lumOff val="80000"/>
                      </a:schemeClr>
                    </a:solidFill>
                  </a:tcPr>
                </a:tc>
                <a:tc>
                  <a:txBody>
                    <a:bodyPr/>
                    <a:lstStyle/>
                    <a:p>
                      <a:pPr algn="ctr">
                        <a:lnSpc>
                          <a:spcPct val="105000"/>
                        </a:lnSpc>
                        <a:spcAft>
                          <a:spcPts val="1000"/>
                        </a:spcAft>
                      </a:pPr>
                      <a:r>
                        <a:rPr lang="en-ZA" sz="1600" dirty="0">
                          <a:effectLst/>
                          <a:latin typeface="Arial" panose="020B0604020202020204" pitchFamily="34" charset="0"/>
                          <a:ea typeface="Times New Roman" panose="02020603050405020304" pitchFamily="18" charset="0"/>
                          <a:cs typeface="Arial" panose="020B0604020202020204" pitchFamily="34" charset="0"/>
                        </a:rPr>
                        <a:t>85%</a:t>
                      </a:r>
                    </a:p>
                  </a:txBody>
                  <a:tcPr marL="68580" marR="68580" marT="0" marB="0">
                    <a:solidFill>
                      <a:schemeClr val="accent3">
                        <a:lumMod val="20000"/>
                        <a:lumOff val="80000"/>
                      </a:schemeClr>
                    </a:solidFill>
                  </a:tcPr>
                </a:tc>
                <a:tc>
                  <a:txBody>
                    <a:bodyPr/>
                    <a:lstStyle/>
                    <a:p>
                      <a:pPr algn="ctr">
                        <a:lnSpc>
                          <a:spcPct val="105000"/>
                        </a:lnSpc>
                        <a:spcAft>
                          <a:spcPts val="1000"/>
                        </a:spcAft>
                      </a:pPr>
                      <a:r>
                        <a:rPr lang="en-ZA" sz="1600" dirty="0">
                          <a:effectLst/>
                          <a:latin typeface="Arial" panose="020B0604020202020204" pitchFamily="34" charset="0"/>
                          <a:ea typeface="Times New Roman" panose="02020603050405020304" pitchFamily="18" charset="0"/>
                          <a:cs typeface="Arial" panose="020B0604020202020204" pitchFamily="34" charset="0"/>
                        </a:rPr>
                        <a:t>85%</a:t>
                      </a:r>
                    </a:p>
                  </a:txBody>
                  <a:tcPr marL="68580" marR="68580" marT="0" marB="0">
                    <a:solidFill>
                      <a:schemeClr val="accent3">
                        <a:lumMod val="20000"/>
                        <a:lumOff val="80000"/>
                      </a:schemeClr>
                    </a:solidFill>
                  </a:tcPr>
                </a:tc>
                <a:extLst>
                  <a:ext uri="{0D108BD9-81ED-4DB2-BD59-A6C34878D82A}">
                    <a16:rowId xmlns:a16="http://schemas.microsoft.com/office/drawing/2014/main" val="1352213690"/>
                  </a:ext>
                </a:extLst>
              </a:tr>
            </a:tbl>
          </a:graphicData>
        </a:graphic>
      </p:graphicFrame>
      <p:sp>
        <p:nvSpPr>
          <p:cNvPr id="7" name="TextBox 6"/>
          <p:cNvSpPr txBox="1"/>
          <p:nvPr/>
        </p:nvSpPr>
        <p:spPr>
          <a:xfrm>
            <a:off x="140153" y="19217"/>
            <a:ext cx="8924925" cy="400110"/>
          </a:xfrm>
          <a:prstGeom prst="rect">
            <a:avLst/>
          </a:prstGeom>
          <a:solidFill>
            <a:srgbClr val="92D050"/>
          </a:solidFill>
        </p:spPr>
        <p:txBody>
          <a:bodyPr wrap="square" rtlCol="0">
            <a:spAutoFit/>
          </a:bodyPr>
          <a:lstStyle/>
          <a:p>
            <a:pPr algn="ctr"/>
            <a:r>
              <a:rPr lang="en-US" sz="2000" b="1" dirty="0">
                <a:latin typeface="Arial" panose="020B0604020202020204" pitchFamily="34" charset="0"/>
                <a:cs typeface="Arial" panose="020B0604020202020204" pitchFamily="34" charset="0"/>
              </a:rPr>
              <a:t>ANNUAL PERFORMANCE PLAN TARGETS FOR 2021/24</a:t>
            </a:r>
          </a:p>
        </p:txBody>
      </p:sp>
      <p:sp>
        <p:nvSpPr>
          <p:cNvPr id="4" name="Slide Number Placeholder 3"/>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31</a:t>
            </a:fld>
            <a:endParaRPr lang="en-US" dirty="0"/>
          </a:p>
        </p:txBody>
      </p:sp>
    </p:spTree>
    <p:extLst>
      <p:ext uri="{BB962C8B-B14F-4D97-AF65-F5344CB8AC3E}">
        <p14:creationId xmlns:p14="http://schemas.microsoft.com/office/powerpoint/2010/main" val="35576104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0153" y="19217"/>
            <a:ext cx="8924925" cy="400110"/>
          </a:xfrm>
          <a:prstGeom prst="rect">
            <a:avLst/>
          </a:prstGeom>
          <a:solidFill>
            <a:srgbClr val="92D050"/>
          </a:solidFill>
        </p:spPr>
        <p:txBody>
          <a:bodyPr wrap="square" rtlCol="0">
            <a:spAutoFit/>
          </a:bodyPr>
          <a:lstStyle/>
          <a:p>
            <a:pPr algn="ctr"/>
            <a:r>
              <a:rPr lang="en-US" sz="2000" b="1" dirty="0">
                <a:latin typeface="Arial" panose="020B0604020202020204" pitchFamily="34" charset="0"/>
                <a:cs typeface="Arial" panose="020B0604020202020204" pitchFamily="34" charset="0"/>
              </a:rPr>
              <a:t>ANNUAL PERFORMANCE PLAN TARGETS FOR 2021/24</a:t>
            </a:r>
          </a:p>
        </p:txBody>
      </p:sp>
      <p:graphicFrame>
        <p:nvGraphicFramePr>
          <p:cNvPr id="9" name="Table 8"/>
          <p:cNvGraphicFramePr>
            <a:graphicFrameLocks noGrp="1"/>
          </p:cNvGraphicFramePr>
          <p:nvPr>
            <p:extLst>
              <p:ext uri="{D42A27DB-BD31-4B8C-83A1-F6EECF244321}">
                <p14:modId xmlns:p14="http://schemas.microsoft.com/office/powerpoint/2010/main" val="1591017620"/>
              </p:ext>
            </p:extLst>
          </p:nvPr>
        </p:nvGraphicFramePr>
        <p:xfrm>
          <a:off x="140153" y="509788"/>
          <a:ext cx="8855257" cy="4113784"/>
        </p:xfrm>
        <a:graphic>
          <a:graphicData uri="http://schemas.openxmlformats.org/drawingml/2006/table">
            <a:tbl>
              <a:tblPr firstRow="1" firstCol="1" bandRow="1">
                <a:tableStyleId>{5C22544A-7EE6-4342-B048-85BDC9FD1C3A}</a:tableStyleId>
              </a:tblPr>
              <a:tblGrid>
                <a:gridCol w="2891371">
                  <a:extLst>
                    <a:ext uri="{9D8B030D-6E8A-4147-A177-3AD203B41FA5}">
                      <a16:colId xmlns:a16="http://schemas.microsoft.com/office/drawing/2014/main" val="20000"/>
                    </a:ext>
                  </a:extLst>
                </a:gridCol>
                <a:gridCol w="1322762">
                  <a:extLst>
                    <a:ext uri="{9D8B030D-6E8A-4147-A177-3AD203B41FA5}">
                      <a16:colId xmlns:a16="http://schemas.microsoft.com/office/drawing/2014/main" val="20001"/>
                    </a:ext>
                  </a:extLst>
                </a:gridCol>
                <a:gridCol w="1284514">
                  <a:extLst>
                    <a:ext uri="{9D8B030D-6E8A-4147-A177-3AD203B41FA5}">
                      <a16:colId xmlns:a16="http://schemas.microsoft.com/office/drawing/2014/main" val="20002"/>
                    </a:ext>
                  </a:extLst>
                </a:gridCol>
                <a:gridCol w="1458686">
                  <a:extLst>
                    <a:ext uri="{9D8B030D-6E8A-4147-A177-3AD203B41FA5}">
                      <a16:colId xmlns:a16="http://schemas.microsoft.com/office/drawing/2014/main" val="20003"/>
                    </a:ext>
                  </a:extLst>
                </a:gridCol>
                <a:gridCol w="1222730">
                  <a:extLst>
                    <a:ext uri="{9D8B030D-6E8A-4147-A177-3AD203B41FA5}">
                      <a16:colId xmlns:a16="http://schemas.microsoft.com/office/drawing/2014/main" val="20004"/>
                    </a:ext>
                  </a:extLst>
                </a:gridCol>
                <a:gridCol w="675194">
                  <a:extLst>
                    <a:ext uri="{9D8B030D-6E8A-4147-A177-3AD203B41FA5}">
                      <a16:colId xmlns:a16="http://schemas.microsoft.com/office/drawing/2014/main" val="20005"/>
                    </a:ext>
                  </a:extLst>
                </a:gridCol>
              </a:tblGrid>
              <a:tr h="276727">
                <a:tc>
                  <a:txBody>
                    <a:bodyPr/>
                    <a:lstStyle/>
                    <a:p>
                      <a:pPr marL="0" algn="ctr" defTabSz="457200" rtl="0" eaLnBrk="1" latinLnBrk="0" hangingPunct="1">
                        <a:lnSpc>
                          <a:spcPct val="105000"/>
                        </a:lnSpc>
                        <a:spcAft>
                          <a:spcPts val="0"/>
                        </a:spcAft>
                      </a:pPr>
                      <a:r>
                        <a:rPr lang="en-US" sz="1600" b="1" kern="1200" dirty="0">
                          <a:solidFill>
                            <a:schemeClr val="tx1"/>
                          </a:solidFill>
                          <a:latin typeface="Arial" panose="020B0604020202020204" pitchFamily="34" charset="0"/>
                          <a:ea typeface="+mn-ea"/>
                          <a:cs typeface="Arial" panose="020B0604020202020204" pitchFamily="34" charset="0"/>
                        </a:rPr>
                        <a:t>Output Indicator</a:t>
                      </a:r>
                      <a:endParaRPr lang="en-ZA" sz="1600" b="1" kern="1200" dirty="0">
                        <a:solidFill>
                          <a:schemeClr val="tx1"/>
                        </a:solidFill>
                        <a:latin typeface="Arial" panose="020B0604020202020204" pitchFamily="34" charset="0"/>
                        <a:ea typeface="+mn-ea"/>
                        <a:cs typeface="Arial" panose="020B0604020202020204" pitchFamily="34" charset="0"/>
                      </a:endParaRPr>
                    </a:p>
                  </a:txBody>
                  <a:tcPr marL="59170" marR="59170" marT="0" marB="0">
                    <a:solidFill>
                      <a:schemeClr val="accent3">
                        <a:lumMod val="60000"/>
                        <a:lumOff val="40000"/>
                      </a:schemeClr>
                    </a:solidFill>
                  </a:tcPr>
                </a:tc>
                <a:tc>
                  <a:txBody>
                    <a:bodyPr/>
                    <a:lstStyle/>
                    <a:p>
                      <a:pPr marL="0" algn="ctr" defTabSz="457200" rtl="0" eaLnBrk="1" latinLnBrk="0" hangingPunct="1">
                        <a:lnSpc>
                          <a:spcPct val="105000"/>
                        </a:lnSpc>
                        <a:spcAft>
                          <a:spcPts val="0"/>
                        </a:spcAft>
                      </a:pPr>
                      <a:r>
                        <a:rPr lang="en-US" sz="1600" b="1" kern="1200" dirty="0">
                          <a:solidFill>
                            <a:schemeClr val="tx1"/>
                          </a:solidFill>
                          <a:latin typeface="Arial" panose="020B0604020202020204" pitchFamily="34" charset="0"/>
                          <a:ea typeface="+mn-ea"/>
                          <a:cs typeface="Arial" panose="020B0604020202020204" pitchFamily="34" charset="0"/>
                        </a:rPr>
                        <a:t>Annual Target for 2021/22</a:t>
                      </a:r>
                      <a:endParaRPr lang="en-ZA" sz="1600" b="1" kern="1200" dirty="0">
                        <a:solidFill>
                          <a:schemeClr val="tx1"/>
                        </a:solidFill>
                        <a:latin typeface="Arial" panose="020B0604020202020204" pitchFamily="34" charset="0"/>
                        <a:ea typeface="+mn-ea"/>
                        <a:cs typeface="Arial" panose="020B0604020202020204" pitchFamily="34" charset="0"/>
                      </a:endParaRPr>
                    </a:p>
                  </a:txBody>
                  <a:tcPr marL="59170" marR="59170" marT="0" marB="0">
                    <a:solidFill>
                      <a:schemeClr val="accent3">
                        <a:lumMod val="60000"/>
                        <a:lumOff val="40000"/>
                      </a:schemeClr>
                    </a:solidFill>
                  </a:tcPr>
                </a:tc>
                <a:tc>
                  <a:txBody>
                    <a:bodyPr/>
                    <a:lstStyle/>
                    <a:p>
                      <a:pPr marL="0" algn="ctr" defTabSz="457200" rtl="0" eaLnBrk="0" fontAlgn="base" latinLnBrk="0" hangingPunct="0">
                        <a:lnSpc>
                          <a:spcPct val="105000"/>
                        </a:lnSpc>
                        <a:spcBef>
                          <a:spcPts val="600"/>
                        </a:spcBef>
                        <a:spcAft>
                          <a:spcPts val="600"/>
                        </a:spcAft>
                      </a:pPr>
                      <a:r>
                        <a:rPr lang="en-US" sz="16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Q1</a:t>
                      </a:r>
                      <a:endParaRPr lang="en-ZA" sz="16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59170" marR="59170" marT="0" marB="0">
                    <a:solidFill>
                      <a:schemeClr val="accent3">
                        <a:lumMod val="60000"/>
                        <a:lumOff val="40000"/>
                      </a:schemeClr>
                    </a:solidFill>
                  </a:tcPr>
                </a:tc>
                <a:tc>
                  <a:txBody>
                    <a:bodyPr/>
                    <a:lstStyle/>
                    <a:p>
                      <a:pPr marL="0" algn="ctr" defTabSz="457200" rtl="0" eaLnBrk="0" fontAlgn="base" latinLnBrk="0" hangingPunct="0">
                        <a:lnSpc>
                          <a:spcPct val="105000"/>
                        </a:lnSpc>
                        <a:spcBef>
                          <a:spcPts val="600"/>
                        </a:spcBef>
                        <a:spcAft>
                          <a:spcPts val="600"/>
                        </a:spcAft>
                      </a:pPr>
                      <a:r>
                        <a:rPr lang="en-US" sz="16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Q2</a:t>
                      </a:r>
                      <a:endParaRPr lang="en-ZA" sz="16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59170" marR="59170" marT="0" marB="0">
                    <a:solidFill>
                      <a:schemeClr val="accent3">
                        <a:lumMod val="60000"/>
                        <a:lumOff val="40000"/>
                      </a:schemeClr>
                    </a:solidFill>
                  </a:tcPr>
                </a:tc>
                <a:tc>
                  <a:txBody>
                    <a:bodyPr/>
                    <a:lstStyle/>
                    <a:p>
                      <a:pPr marL="0" algn="ctr" defTabSz="457200" rtl="0" eaLnBrk="0" fontAlgn="base" latinLnBrk="0" hangingPunct="0">
                        <a:lnSpc>
                          <a:spcPct val="105000"/>
                        </a:lnSpc>
                        <a:spcBef>
                          <a:spcPts val="600"/>
                        </a:spcBef>
                        <a:spcAft>
                          <a:spcPts val="600"/>
                        </a:spcAft>
                      </a:pPr>
                      <a:r>
                        <a:rPr lang="en-US" sz="16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Q3</a:t>
                      </a:r>
                      <a:endParaRPr lang="en-ZA" sz="16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59170" marR="59170" marT="0" marB="0">
                    <a:solidFill>
                      <a:schemeClr val="accent3">
                        <a:lumMod val="60000"/>
                        <a:lumOff val="40000"/>
                      </a:schemeClr>
                    </a:solidFill>
                  </a:tcPr>
                </a:tc>
                <a:tc>
                  <a:txBody>
                    <a:bodyPr/>
                    <a:lstStyle/>
                    <a:p>
                      <a:pPr marL="0" algn="ctr" defTabSz="457200" rtl="0" eaLnBrk="0" fontAlgn="base" latinLnBrk="0" hangingPunct="0">
                        <a:lnSpc>
                          <a:spcPct val="105000"/>
                        </a:lnSpc>
                        <a:spcBef>
                          <a:spcPts val="600"/>
                        </a:spcBef>
                        <a:spcAft>
                          <a:spcPts val="600"/>
                        </a:spcAft>
                      </a:pPr>
                      <a:r>
                        <a:rPr lang="en-US" sz="16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Q4</a:t>
                      </a:r>
                      <a:endParaRPr lang="en-ZA" sz="16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59170" marR="59170" marT="0" marB="0">
                    <a:solidFill>
                      <a:schemeClr val="accent3">
                        <a:lumMod val="60000"/>
                        <a:lumOff val="40000"/>
                      </a:schemeClr>
                    </a:solidFill>
                  </a:tcPr>
                </a:tc>
                <a:extLst>
                  <a:ext uri="{0D108BD9-81ED-4DB2-BD59-A6C34878D82A}">
                    <a16:rowId xmlns:a16="http://schemas.microsoft.com/office/drawing/2014/main" val="10000"/>
                  </a:ext>
                </a:extLst>
              </a:tr>
              <a:tr h="494028">
                <a:tc>
                  <a:txBody>
                    <a:bodyPr/>
                    <a:lstStyle/>
                    <a:p>
                      <a:pPr algn="just">
                        <a:spcAft>
                          <a:spcPts val="0"/>
                        </a:spcAft>
                      </a:pPr>
                      <a:r>
                        <a:rPr lang="en-ZA" sz="1600" b="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Percentage (%) of permanent residence applications adjudicated within 8 months for applications collected within the RSA (from date of receipt of application until outcome is in scan at VFS Centre – office of application)</a:t>
                      </a:r>
                      <a:endParaRPr lang="en-ZA" sz="16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05000"/>
                        </a:lnSpc>
                        <a:spcAft>
                          <a:spcPts val="1000"/>
                        </a:spcAft>
                      </a:pPr>
                      <a:r>
                        <a:rPr lang="en-ZA" sz="1600" b="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(Above applications refer to: critical skills (s27b), general work (s26a) and business (s27c) only)</a:t>
                      </a:r>
                      <a:endParaRPr lang="en-ZA" sz="16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en-ZA" sz="16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solidFill>
                      <a:schemeClr val="accent3">
                        <a:lumMod val="20000"/>
                        <a:lumOff val="80000"/>
                      </a:schemeClr>
                    </a:solidFill>
                  </a:tcPr>
                </a:tc>
                <a:tc>
                  <a:txBody>
                    <a:bodyPr/>
                    <a:lstStyle/>
                    <a:p>
                      <a:pPr algn="ctr">
                        <a:spcAft>
                          <a:spcPts val="0"/>
                        </a:spcAft>
                      </a:pPr>
                      <a:r>
                        <a:rPr lang="en-ZA" sz="16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85%</a:t>
                      </a:r>
                    </a:p>
                  </a:txBody>
                  <a:tcPr marL="68580" marR="68580" marT="0" marB="0">
                    <a:solidFill>
                      <a:schemeClr val="accent3">
                        <a:lumMod val="20000"/>
                        <a:lumOff val="80000"/>
                      </a:schemeClr>
                    </a:solidFill>
                  </a:tcPr>
                </a:tc>
                <a:tc>
                  <a:txBody>
                    <a:bodyPr/>
                    <a:lstStyle/>
                    <a:p>
                      <a:pPr algn="just">
                        <a:lnSpc>
                          <a:spcPct val="105000"/>
                        </a:lnSpc>
                        <a:spcAft>
                          <a:spcPts val="1000"/>
                        </a:spcAft>
                      </a:pPr>
                      <a:r>
                        <a:rPr lang="en-ZA" sz="1600" dirty="0">
                          <a:effectLst/>
                          <a:latin typeface="Arial" panose="020B0604020202020204" pitchFamily="34" charset="0"/>
                          <a:ea typeface="Times New Roman" panose="02020603050405020304" pitchFamily="18" charset="0"/>
                          <a:cs typeface="Arial" panose="020B0604020202020204" pitchFamily="34" charset="0"/>
                        </a:rPr>
                        <a:t>No report</a:t>
                      </a:r>
                      <a:r>
                        <a:rPr lang="en-ZA" sz="1600" baseline="0" dirty="0">
                          <a:effectLst/>
                          <a:latin typeface="Arial" panose="020B0604020202020204" pitchFamily="34" charset="0"/>
                          <a:ea typeface="Times New Roman" panose="02020603050405020304" pitchFamily="18" charset="0"/>
                          <a:cs typeface="Arial" panose="020B0604020202020204" pitchFamily="34" charset="0"/>
                        </a:rPr>
                        <a:t> to be submitted due to no population of applications</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20000"/>
                        <a:lumOff val="80000"/>
                      </a:schemeClr>
                    </a:solidFill>
                  </a:tcPr>
                </a:tc>
                <a:tc>
                  <a:txBody>
                    <a:bodyPr/>
                    <a:lstStyle/>
                    <a:p>
                      <a:pPr algn="just">
                        <a:lnSpc>
                          <a:spcPct val="105000"/>
                        </a:lnSpc>
                        <a:spcAft>
                          <a:spcPts val="1000"/>
                        </a:spcAft>
                      </a:pPr>
                      <a:r>
                        <a:rPr lang="en-ZA" sz="1600" dirty="0">
                          <a:effectLst/>
                          <a:latin typeface="Arial" panose="020B0604020202020204" pitchFamily="34" charset="0"/>
                          <a:ea typeface="Times New Roman" panose="02020603050405020304" pitchFamily="18" charset="0"/>
                          <a:cs typeface="Arial" panose="020B0604020202020204" pitchFamily="34" charset="0"/>
                        </a:rPr>
                        <a:t>No report</a:t>
                      </a:r>
                      <a:r>
                        <a:rPr lang="en-ZA" sz="1600" baseline="0" dirty="0">
                          <a:effectLst/>
                          <a:latin typeface="Arial" panose="020B0604020202020204" pitchFamily="34" charset="0"/>
                          <a:ea typeface="Times New Roman" panose="02020603050405020304" pitchFamily="18" charset="0"/>
                          <a:cs typeface="Arial" panose="020B0604020202020204" pitchFamily="34" charset="0"/>
                        </a:rPr>
                        <a:t> to be submitted due to no population of applications</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20000"/>
                        <a:lumOff val="80000"/>
                      </a:schemeClr>
                    </a:solidFill>
                  </a:tcPr>
                </a:tc>
                <a:tc>
                  <a:txBody>
                    <a:bodyPr/>
                    <a:lstStyle/>
                    <a:p>
                      <a:pPr algn="just">
                        <a:lnSpc>
                          <a:spcPct val="105000"/>
                        </a:lnSpc>
                        <a:spcAft>
                          <a:spcPts val="1000"/>
                        </a:spcAft>
                      </a:pPr>
                      <a:r>
                        <a:rPr lang="en-ZA" sz="1600" dirty="0">
                          <a:effectLst/>
                          <a:latin typeface="Arial" panose="020B0604020202020204" pitchFamily="34" charset="0"/>
                          <a:ea typeface="Times New Roman" panose="02020603050405020304" pitchFamily="18" charset="0"/>
                          <a:cs typeface="Arial" panose="020B0604020202020204" pitchFamily="34" charset="0"/>
                        </a:rPr>
                        <a:t>No report</a:t>
                      </a:r>
                      <a:r>
                        <a:rPr lang="en-ZA" sz="1600" baseline="0" dirty="0">
                          <a:effectLst/>
                          <a:latin typeface="Arial" panose="020B0604020202020204" pitchFamily="34" charset="0"/>
                          <a:ea typeface="Times New Roman" panose="02020603050405020304" pitchFamily="18" charset="0"/>
                          <a:cs typeface="Arial" panose="020B0604020202020204" pitchFamily="34" charset="0"/>
                        </a:rPr>
                        <a:t> to be submitted due to no population of applications</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20000"/>
                        <a:lumOff val="80000"/>
                      </a:schemeClr>
                    </a:solidFill>
                  </a:tcPr>
                </a:tc>
                <a:tc>
                  <a:txBody>
                    <a:bodyPr/>
                    <a:lstStyle/>
                    <a:p>
                      <a:pPr algn="ctr">
                        <a:lnSpc>
                          <a:spcPct val="105000"/>
                        </a:lnSpc>
                        <a:spcAft>
                          <a:spcPts val="1000"/>
                        </a:spcAft>
                      </a:pPr>
                      <a:r>
                        <a:rPr lang="en-ZA" sz="1600" dirty="0">
                          <a:effectLst/>
                          <a:latin typeface="Arial" panose="020B0604020202020204" pitchFamily="34" charset="0"/>
                          <a:ea typeface="Times New Roman" panose="02020603050405020304" pitchFamily="18" charset="0"/>
                          <a:cs typeface="Arial" panose="020B0604020202020204" pitchFamily="34" charset="0"/>
                        </a:rPr>
                        <a:t>85%</a:t>
                      </a:r>
                    </a:p>
                  </a:txBody>
                  <a:tcPr marL="68580" marR="68580" marT="0" marB="0">
                    <a:solidFill>
                      <a:schemeClr val="accent3">
                        <a:lumMod val="20000"/>
                        <a:lumOff val="80000"/>
                      </a:schemeClr>
                    </a:solidFill>
                  </a:tcPr>
                </a:tc>
                <a:extLst>
                  <a:ext uri="{0D108BD9-81ED-4DB2-BD59-A6C34878D82A}">
                    <a16:rowId xmlns:a16="http://schemas.microsoft.com/office/drawing/2014/main" val="10001"/>
                  </a:ext>
                </a:extLst>
              </a:tr>
            </a:tbl>
          </a:graphicData>
        </a:graphic>
      </p:graphicFrame>
      <p:sp>
        <p:nvSpPr>
          <p:cNvPr id="4" name="Slide Number Placeholder 3"/>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32</a:t>
            </a:fld>
            <a:endParaRPr lang="en-US" dirty="0"/>
          </a:p>
        </p:txBody>
      </p:sp>
    </p:spTree>
    <p:extLst>
      <p:ext uri="{BB962C8B-B14F-4D97-AF65-F5344CB8AC3E}">
        <p14:creationId xmlns:p14="http://schemas.microsoft.com/office/powerpoint/2010/main" val="21581945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825943447"/>
              </p:ext>
            </p:extLst>
          </p:nvPr>
        </p:nvGraphicFramePr>
        <p:xfrm>
          <a:off x="117416" y="420700"/>
          <a:ext cx="8935966" cy="3261614"/>
        </p:xfrm>
        <a:graphic>
          <a:graphicData uri="http://schemas.openxmlformats.org/drawingml/2006/table">
            <a:tbl>
              <a:tblPr firstRow="1" bandRow="1">
                <a:tableStyleId>{5C22544A-7EE6-4342-B048-85BDC9FD1C3A}</a:tableStyleId>
              </a:tblPr>
              <a:tblGrid>
                <a:gridCol w="2978209">
                  <a:extLst>
                    <a:ext uri="{9D8B030D-6E8A-4147-A177-3AD203B41FA5}">
                      <a16:colId xmlns:a16="http://schemas.microsoft.com/office/drawing/2014/main" val="20000"/>
                    </a:ext>
                  </a:extLst>
                </a:gridCol>
                <a:gridCol w="1543050">
                  <a:extLst>
                    <a:ext uri="{9D8B030D-6E8A-4147-A177-3AD203B41FA5}">
                      <a16:colId xmlns:a16="http://schemas.microsoft.com/office/drawing/2014/main" val="20001"/>
                    </a:ext>
                  </a:extLst>
                </a:gridCol>
                <a:gridCol w="1425711">
                  <a:extLst>
                    <a:ext uri="{9D8B030D-6E8A-4147-A177-3AD203B41FA5}">
                      <a16:colId xmlns:a16="http://schemas.microsoft.com/office/drawing/2014/main" val="20002"/>
                    </a:ext>
                  </a:extLst>
                </a:gridCol>
                <a:gridCol w="1564226">
                  <a:extLst>
                    <a:ext uri="{9D8B030D-6E8A-4147-A177-3AD203B41FA5}">
                      <a16:colId xmlns:a16="http://schemas.microsoft.com/office/drawing/2014/main" val="20003"/>
                    </a:ext>
                  </a:extLst>
                </a:gridCol>
                <a:gridCol w="1424770">
                  <a:extLst>
                    <a:ext uri="{9D8B030D-6E8A-4147-A177-3AD203B41FA5}">
                      <a16:colId xmlns:a16="http://schemas.microsoft.com/office/drawing/2014/main" val="20004"/>
                    </a:ext>
                  </a:extLst>
                </a:gridCol>
              </a:tblGrid>
              <a:tr h="433444">
                <a:tc>
                  <a:txBody>
                    <a:bodyPr/>
                    <a:lstStyle/>
                    <a:p>
                      <a:pPr marL="0" indent="0" algn="l">
                        <a:buFont typeface="+mj-lt"/>
                        <a:buNone/>
                      </a:pPr>
                      <a:r>
                        <a:rPr lang="en-ZA" sz="1400" dirty="0">
                          <a:solidFill>
                            <a:schemeClr val="tx1"/>
                          </a:solidFill>
                          <a:latin typeface="Arial" panose="020B0604020202020204" pitchFamily="34" charset="0"/>
                          <a:cs typeface="Arial" panose="020B0604020202020204" pitchFamily="34" charset="0"/>
                        </a:rPr>
                        <a:t>Outcome:</a:t>
                      </a:r>
                    </a:p>
                  </a:txBody>
                  <a:tcPr>
                    <a:solidFill>
                      <a:schemeClr val="accent3">
                        <a:lumMod val="60000"/>
                        <a:lumOff val="40000"/>
                      </a:schemeClr>
                    </a:solidFill>
                  </a:tcPr>
                </a:tc>
                <a:tc gridSpan="4">
                  <a:txBody>
                    <a:bodyPr/>
                    <a:lstStyle/>
                    <a:p>
                      <a:pPr marL="0" indent="0" algn="l" defTabSz="457200" rtl="0" eaLnBrk="0" fontAlgn="base" latinLnBrk="0" hangingPunct="0">
                        <a:lnSpc>
                          <a:spcPct val="105000"/>
                        </a:lnSpc>
                        <a:spcBef>
                          <a:spcPts val="600"/>
                        </a:spcBef>
                        <a:spcAft>
                          <a:spcPts val="600"/>
                        </a:spcAft>
                        <a:buFont typeface="+mj-lt"/>
                        <a:buNone/>
                      </a:pPr>
                      <a:r>
                        <a:rPr lang="en-US" sz="1400" b="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International migration securely managed in South Africa’s interests and to fulfill international commitments</a:t>
                      </a:r>
                    </a:p>
                  </a:txBody>
                  <a:tcPr>
                    <a:solidFill>
                      <a:schemeClr val="accent3">
                        <a:lumMod val="60000"/>
                        <a:lumOff val="4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extLst>
                  <a:ext uri="{0D108BD9-81ED-4DB2-BD59-A6C34878D82A}">
                    <a16:rowId xmlns:a16="http://schemas.microsoft.com/office/drawing/2014/main" val="10001"/>
                  </a:ext>
                </a:extLst>
              </a:tr>
              <a:tr h="244884">
                <a:tc>
                  <a:txBody>
                    <a:bodyPr/>
                    <a:lstStyle/>
                    <a:p>
                      <a:pPr marL="0" indent="0" algn="l">
                        <a:buFont typeface="+mj-lt"/>
                        <a:buNone/>
                      </a:pPr>
                      <a:r>
                        <a:rPr lang="en-ZA" sz="1400" b="1" dirty="0">
                          <a:solidFill>
                            <a:schemeClr val="tx1"/>
                          </a:solidFill>
                          <a:latin typeface="Arial" panose="020B0604020202020204" pitchFamily="34" charset="0"/>
                          <a:cs typeface="Arial" panose="020B0604020202020204" pitchFamily="34" charset="0"/>
                        </a:rPr>
                        <a:t>Output:</a:t>
                      </a:r>
                    </a:p>
                  </a:txBody>
                  <a:tcPr>
                    <a:solidFill>
                      <a:schemeClr val="accent3">
                        <a:lumMod val="60000"/>
                        <a:lumOff val="40000"/>
                      </a:schemeClr>
                    </a:solidFill>
                  </a:tcPr>
                </a:tc>
                <a:tc gridSpan="4">
                  <a:txBody>
                    <a:bodyPr/>
                    <a:lstStyle/>
                    <a:p>
                      <a:pPr marL="0" indent="0" algn="l">
                        <a:buFont typeface="+mj-lt"/>
                        <a:buNone/>
                      </a:pPr>
                      <a:r>
                        <a:rPr lang="en-US" sz="1400" dirty="0">
                          <a:solidFill>
                            <a:schemeClr val="tx1"/>
                          </a:solidFill>
                          <a:latin typeface="Arial" panose="020B0604020202020204" pitchFamily="34" charset="0"/>
                          <a:cs typeface="Arial" panose="020B0604020202020204" pitchFamily="34" charset="0"/>
                        </a:rPr>
                        <a:t>Temporary residence visas delivered according to set standards</a:t>
                      </a:r>
                    </a:p>
                  </a:txBody>
                  <a:tcPr>
                    <a:solidFill>
                      <a:schemeClr val="accent3">
                        <a:lumMod val="60000"/>
                        <a:lumOff val="4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extLst>
                  <a:ext uri="{0D108BD9-81ED-4DB2-BD59-A6C34878D82A}">
                    <a16:rowId xmlns:a16="http://schemas.microsoft.com/office/drawing/2014/main" val="10002"/>
                  </a:ext>
                </a:extLst>
              </a:tr>
              <a:tr h="587721">
                <a:tc>
                  <a:txBody>
                    <a:bodyPr/>
                    <a:lstStyle/>
                    <a:p>
                      <a:pPr marL="0" marR="0" indent="0" algn="l" defTabSz="457200" rtl="0" eaLnBrk="1" fontAlgn="auto" latinLnBrk="0" hangingPunct="1">
                        <a:lnSpc>
                          <a:spcPct val="100000"/>
                        </a:lnSpc>
                        <a:spcBef>
                          <a:spcPts val="0"/>
                        </a:spcBef>
                        <a:spcAft>
                          <a:spcPts val="0"/>
                        </a:spcAft>
                        <a:buClrTx/>
                        <a:buSzTx/>
                        <a:buFont typeface="+mj-lt"/>
                        <a:buNone/>
                        <a:tabLst/>
                        <a:defRPr/>
                      </a:pPr>
                      <a:r>
                        <a:rPr lang="en-ZA" sz="1400" b="1" dirty="0">
                          <a:solidFill>
                            <a:schemeClr val="tx1"/>
                          </a:solidFill>
                          <a:latin typeface="Arial" panose="020B0604020202020204" pitchFamily="34" charset="0"/>
                          <a:cs typeface="Arial" panose="020B0604020202020204" pitchFamily="34" charset="0"/>
                        </a:rPr>
                        <a:t>Output Indicator</a:t>
                      </a:r>
                    </a:p>
                  </a:txBody>
                  <a:tcPr>
                    <a:solidFill>
                      <a:schemeClr val="accent3">
                        <a:lumMod val="60000"/>
                        <a:lumOff val="4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 typeface="+mj-lt"/>
                        <a:buNone/>
                        <a:tabLst/>
                        <a:defRPr/>
                      </a:pPr>
                      <a:r>
                        <a:rPr lang="en-ZA" sz="1400" b="1" dirty="0">
                          <a:solidFill>
                            <a:schemeClr val="tx1"/>
                          </a:solidFill>
                          <a:latin typeface="Arial" panose="020B0604020202020204" pitchFamily="34" charset="0"/>
                          <a:cs typeface="Arial" panose="020B0604020202020204" pitchFamily="34" charset="0"/>
                        </a:rPr>
                        <a:t>Estimated Performance 2020/21</a:t>
                      </a:r>
                    </a:p>
                  </a:txBody>
                  <a:tcPr>
                    <a:solidFill>
                      <a:schemeClr val="accent3">
                        <a:lumMod val="60000"/>
                        <a:lumOff val="40000"/>
                      </a:schemeClr>
                    </a:solidFill>
                  </a:tcPr>
                </a:tc>
                <a:tc>
                  <a:txBody>
                    <a:bodyPr/>
                    <a:lstStyle/>
                    <a:p>
                      <a:pPr marL="0" indent="0" algn="ctr">
                        <a:buFont typeface="+mj-lt"/>
                        <a:buNone/>
                      </a:pPr>
                      <a:r>
                        <a:rPr lang="en-ZA" sz="1400" b="1" dirty="0">
                          <a:solidFill>
                            <a:schemeClr val="tx1"/>
                          </a:solidFill>
                          <a:latin typeface="Arial" panose="020B0604020202020204" pitchFamily="34" charset="0"/>
                          <a:cs typeface="Arial" panose="020B0604020202020204" pitchFamily="34" charset="0"/>
                        </a:rPr>
                        <a:t>Annual Target 2021/22</a:t>
                      </a:r>
                    </a:p>
                  </a:txBody>
                  <a:tcPr>
                    <a:solidFill>
                      <a:schemeClr val="accent3">
                        <a:lumMod val="60000"/>
                        <a:lumOff val="40000"/>
                      </a:schemeClr>
                    </a:solidFill>
                  </a:tcPr>
                </a:tc>
                <a:tc>
                  <a:txBody>
                    <a:bodyPr/>
                    <a:lstStyle/>
                    <a:p>
                      <a:pPr marL="0" indent="0" algn="ctr">
                        <a:buFont typeface="+mj-lt"/>
                        <a:buNone/>
                      </a:pPr>
                      <a:r>
                        <a:rPr lang="en-ZA" sz="1400" b="1" dirty="0">
                          <a:solidFill>
                            <a:schemeClr val="tx1"/>
                          </a:solidFill>
                          <a:latin typeface="Arial" panose="020B0604020202020204" pitchFamily="34" charset="0"/>
                          <a:cs typeface="Arial" panose="020B0604020202020204" pitchFamily="34" charset="0"/>
                        </a:rPr>
                        <a:t>Annual Target 2022/23</a:t>
                      </a:r>
                    </a:p>
                  </a:txBody>
                  <a:tcPr>
                    <a:solidFill>
                      <a:schemeClr val="accent3">
                        <a:lumMod val="60000"/>
                        <a:lumOff val="40000"/>
                      </a:schemeClr>
                    </a:solidFill>
                  </a:tcPr>
                </a:tc>
                <a:tc>
                  <a:txBody>
                    <a:bodyPr/>
                    <a:lstStyle/>
                    <a:p>
                      <a:pPr marL="0" indent="0" algn="ctr">
                        <a:buFont typeface="+mj-lt"/>
                        <a:buNone/>
                      </a:pPr>
                      <a:r>
                        <a:rPr lang="en-ZA" sz="1400" b="1" dirty="0">
                          <a:solidFill>
                            <a:schemeClr val="tx1"/>
                          </a:solidFill>
                          <a:latin typeface="Arial" panose="020B0604020202020204" pitchFamily="34" charset="0"/>
                          <a:cs typeface="Arial" panose="020B0604020202020204" pitchFamily="34" charset="0"/>
                        </a:rPr>
                        <a:t>Annual Target 2023/24</a:t>
                      </a:r>
                    </a:p>
                  </a:txBody>
                  <a:tcPr>
                    <a:solidFill>
                      <a:schemeClr val="accent3">
                        <a:lumMod val="60000"/>
                        <a:lumOff val="40000"/>
                      </a:schemeClr>
                    </a:solidFill>
                  </a:tcPr>
                </a:tc>
                <a:extLst>
                  <a:ext uri="{0D108BD9-81ED-4DB2-BD59-A6C34878D82A}">
                    <a16:rowId xmlns:a16="http://schemas.microsoft.com/office/drawing/2014/main" val="10000"/>
                  </a:ext>
                </a:extLst>
              </a:tr>
              <a:tr h="1685798">
                <a:tc>
                  <a:txBody>
                    <a:bodyPr/>
                    <a:lstStyle/>
                    <a:p>
                      <a:pPr marL="0" marR="0" indent="0" algn="just" defTabSz="457200" rtl="0" eaLnBrk="1" fontAlgn="auto" latinLnBrk="0" hangingPunct="1">
                        <a:lnSpc>
                          <a:spcPct val="105000"/>
                        </a:lnSpc>
                        <a:spcBef>
                          <a:spcPts val="0"/>
                        </a:spcBef>
                        <a:spcAft>
                          <a:spcPts val="0"/>
                        </a:spcAft>
                        <a:buClrTx/>
                        <a:buSzTx/>
                        <a:buFont typeface="Arial" panose="020B0604020202020204" pitchFamily="34" charset="0"/>
                        <a:buNone/>
                        <a:tabLst/>
                        <a:defRPr/>
                      </a:pPr>
                      <a:r>
                        <a:rPr lang="en-US" sz="140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Percentage (%) of  critical skills visas adjudicated within 4 weeks for applications processed within the RSA  (from date of receipt of application until outcome is in scan at VFS Centre - office of application)</a:t>
                      </a:r>
                    </a:p>
                  </a:txBody>
                  <a:tcPr marL="68580" marR="68580" marT="0" marB="0">
                    <a:solidFill>
                      <a:schemeClr val="accent3">
                        <a:lumMod val="20000"/>
                        <a:lumOff val="80000"/>
                      </a:schemeClr>
                    </a:solidFill>
                  </a:tcPr>
                </a:tc>
                <a:tc>
                  <a:txBody>
                    <a:bodyPr/>
                    <a:lstStyle/>
                    <a:p>
                      <a:pPr marL="0" indent="0" algn="ctr" defTabSz="457200" rtl="0" eaLnBrk="0" fontAlgn="base" latinLnBrk="0" hangingPunct="0">
                        <a:lnSpc>
                          <a:spcPct val="105000"/>
                        </a:lnSpc>
                        <a:spcBef>
                          <a:spcPts val="600"/>
                        </a:spcBef>
                        <a:spcAft>
                          <a:spcPts val="600"/>
                        </a:spcAft>
                        <a:buFont typeface="+mj-lt"/>
                        <a:buNone/>
                      </a:pPr>
                      <a:r>
                        <a:rPr lang="en-US" sz="1400" kern="120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82%</a:t>
                      </a:r>
                    </a:p>
                  </a:txBody>
                  <a:tcPr marL="68580" marR="68580" marT="0" marB="0">
                    <a:solidFill>
                      <a:schemeClr val="accent3">
                        <a:lumMod val="20000"/>
                        <a:lumOff val="80000"/>
                      </a:schemeClr>
                    </a:solidFill>
                  </a:tcPr>
                </a:tc>
                <a:tc>
                  <a:txBody>
                    <a:bodyPr/>
                    <a:lstStyle/>
                    <a:p>
                      <a:pPr marL="0" indent="0" algn="ctr" defTabSz="457200" rtl="0" eaLnBrk="0" fontAlgn="base" latinLnBrk="0" hangingPunct="0">
                        <a:lnSpc>
                          <a:spcPct val="105000"/>
                        </a:lnSpc>
                        <a:spcBef>
                          <a:spcPts val="600"/>
                        </a:spcBef>
                        <a:spcAft>
                          <a:spcPts val="600"/>
                        </a:spcAft>
                        <a:buFont typeface="+mj-lt"/>
                        <a:buNone/>
                      </a:pPr>
                      <a:r>
                        <a:rPr lang="en-GB" sz="14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85%</a:t>
                      </a:r>
                      <a:endParaRPr lang="en-ZA" sz="14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20000"/>
                        <a:lumOff val="80000"/>
                      </a:schemeClr>
                    </a:solidFill>
                  </a:tcPr>
                </a:tc>
                <a:tc>
                  <a:txBody>
                    <a:bodyPr/>
                    <a:lstStyle/>
                    <a:p>
                      <a:pPr marL="0" indent="0" algn="ctr" defTabSz="457200" rtl="0" eaLnBrk="0" fontAlgn="base" latinLnBrk="0" hangingPunct="0">
                        <a:lnSpc>
                          <a:spcPct val="105000"/>
                        </a:lnSpc>
                        <a:spcBef>
                          <a:spcPts val="600"/>
                        </a:spcBef>
                        <a:spcAft>
                          <a:spcPts val="600"/>
                        </a:spcAft>
                        <a:buFont typeface="+mj-lt"/>
                        <a:buNone/>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95%</a:t>
                      </a:r>
                      <a:endParaRPr lang="en-US" sz="14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20000"/>
                        <a:lumOff val="80000"/>
                      </a:schemeClr>
                    </a:solidFill>
                  </a:tcPr>
                </a:tc>
                <a:tc>
                  <a:txBody>
                    <a:bodyPr/>
                    <a:lstStyle/>
                    <a:p>
                      <a:pPr marL="0" indent="0" algn="ctr" defTabSz="457200" rtl="0" eaLnBrk="0" fontAlgn="base" latinLnBrk="0" hangingPunct="0">
                        <a:lnSpc>
                          <a:spcPct val="105000"/>
                        </a:lnSpc>
                        <a:spcBef>
                          <a:spcPts val="600"/>
                        </a:spcBef>
                        <a:spcAft>
                          <a:spcPts val="600"/>
                        </a:spcAft>
                        <a:buFont typeface="+mj-lt"/>
                        <a:buNone/>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95%</a:t>
                      </a:r>
                      <a:endParaRPr lang="en-ZA" sz="14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1352213690"/>
                  </a:ext>
                </a:extLst>
              </a:tr>
            </a:tbl>
          </a:graphicData>
        </a:graphic>
      </p:graphicFrame>
      <p:sp>
        <p:nvSpPr>
          <p:cNvPr id="7" name="TextBox 6"/>
          <p:cNvSpPr txBox="1"/>
          <p:nvPr/>
        </p:nvSpPr>
        <p:spPr>
          <a:xfrm>
            <a:off x="146495" y="19217"/>
            <a:ext cx="8918584" cy="400110"/>
          </a:xfrm>
          <a:prstGeom prst="rect">
            <a:avLst/>
          </a:prstGeom>
          <a:solidFill>
            <a:srgbClr val="92D050"/>
          </a:solidFill>
        </p:spPr>
        <p:txBody>
          <a:bodyPr wrap="square" rtlCol="0">
            <a:spAutoFit/>
          </a:bodyPr>
          <a:lstStyle/>
          <a:p>
            <a:pPr algn="ctr"/>
            <a:r>
              <a:rPr lang="en-US" sz="2000" b="1" dirty="0">
                <a:latin typeface="Arial" panose="020B0604020202020204" pitchFamily="34" charset="0"/>
                <a:cs typeface="Arial" panose="020B0604020202020204" pitchFamily="34" charset="0"/>
              </a:rPr>
              <a:t>ANNUAL PERFORMANCE PLAN TARGETS FOR 2021/24</a:t>
            </a:r>
          </a:p>
        </p:txBody>
      </p:sp>
      <p:sp>
        <p:nvSpPr>
          <p:cNvPr id="4" name="Slide Number Placeholder 3"/>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33</a:t>
            </a:fld>
            <a:endParaRPr lang="en-US" dirty="0"/>
          </a:p>
        </p:txBody>
      </p:sp>
    </p:spTree>
    <p:extLst>
      <p:ext uri="{BB962C8B-B14F-4D97-AF65-F5344CB8AC3E}">
        <p14:creationId xmlns:p14="http://schemas.microsoft.com/office/powerpoint/2010/main" val="18507486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265167479"/>
              </p:ext>
            </p:extLst>
          </p:nvPr>
        </p:nvGraphicFramePr>
        <p:xfrm>
          <a:off x="117417" y="565573"/>
          <a:ext cx="8935966" cy="2240280"/>
        </p:xfrm>
        <a:graphic>
          <a:graphicData uri="http://schemas.openxmlformats.org/drawingml/2006/table">
            <a:tbl>
              <a:tblPr firstRow="1" firstCol="1" bandRow="1">
                <a:tableStyleId>{5C22544A-7EE6-4342-B048-85BDC9FD1C3A}</a:tableStyleId>
              </a:tblPr>
              <a:tblGrid>
                <a:gridCol w="2364526">
                  <a:extLst>
                    <a:ext uri="{9D8B030D-6E8A-4147-A177-3AD203B41FA5}">
                      <a16:colId xmlns:a16="http://schemas.microsoft.com/office/drawing/2014/main" val="20000"/>
                    </a:ext>
                  </a:extLst>
                </a:gridCol>
                <a:gridCol w="1393371">
                  <a:extLst>
                    <a:ext uri="{9D8B030D-6E8A-4147-A177-3AD203B41FA5}">
                      <a16:colId xmlns:a16="http://schemas.microsoft.com/office/drawing/2014/main" val="20001"/>
                    </a:ext>
                  </a:extLst>
                </a:gridCol>
                <a:gridCol w="1182461">
                  <a:extLst>
                    <a:ext uri="{9D8B030D-6E8A-4147-A177-3AD203B41FA5}">
                      <a16:colId xmlns:a16="http://schemas.microsoft.com/office/drawing/2014/main" val="20002"/>
                    </a:ext>
                  </a:extLst>
                </a:gridCol>
                <a:gridCol w="1304925">
                  <a:extLst>
                    <a:ext uri="{9D8B030D-6E8A-4147-A177-3AD203B41FA5}">
                      <a16:colId xmlns:a16="http://schemas.microsoft.com/office/drawing/2014/main" val="20003"/>
                    </a:ext>
                  </a:extLst>
                </a:gridCol>
                <a:gridCol w="1323975">
                  <a:extLst>
                    <a:ext uri="{9D8B030D-6E8A-4147-A177-3AD203B41FA5}">
                      <a16:colId xmlns:a16="http://schemas.microsoft.com/office/drawing/2014/main" val="20004"/>
                    </a:ext>
                  </a:extLst>
                </a:gridCol>
                <a:gridCol w="1366708">
                  <a:extLst>
                    <a:ext uri="{9D8B030D-6E8A-4147-A177-3AD203B41FA5}">
                      <a16:colId xmlns:a16="http://schemas.microsoft.com/office/drawing/2014/main" val="20005"/>
                    </a:ext>
                  </a:extLst>
                </a:gridCol>
              </a:tblGrid>
              <a:tr h="276727">
                <a:tc>
                  <a:txBody>
                    <a:bodyPr/>
                    <a:lstStyle/>
                    <a:p>
                      <a:pPr marL="0" algn="ctr" defTabSz="457200" rtl="0" eaLnBrk="1" latinLnBrk="0" hangingPunct="1">
                        <a:lnSpc>
                          <a:spcPct val="105000"/>
                        </a:lnSpc>
                        <a:spcAft>
                          <a:spcPts val="0"/>
                        </a:spcAft>
                      </a:pPr>
                      <a:r>
                        <a:rPr lang="en-US" sz="1400" b="1" kern="1200" dirty="0">
                          <a:solidFill>
                            <a:schemeClr val="tx1"/>
                          </a:solidFill>
                          <a:latin typeface="Arial" panose="020B0604020202020204" pitchFamily="34" charset="0"/>
                          <a:ea typeface="+mn-ea"/>
                          <a:cs typeface="Arial" panose="020B0604020202020204" pitchFamily="34" charset="0"/>
                        </a:rPr>
                        <a:t>Output Indicator</a:t>
                      </a:r>
                      <a:r>
                        <a:rPr lang="en-US" sz="1400" b="1" kern="1200" baseline="0" dirty="0">
                          <a:solidFill>
                            <a:schemeClr val="tx1"/>
                          </a:solidFill>
                          <a:latin typeface="Arial" panose="020B0604020202020204" pitchFamily="34" charset="0"/>
                          <a:ea typeface="+mn-ea"/>
                          <a:cs typeface="Arial" panose="020B0604020202020204" pitchFamily="34" charset="0"/>
                        </a:rPr>
                        <a:t> </a:t>
                      </a:r>
                      <a:endParaRPr lang="en-ZA" sz="1400" b="1" kern="1200" dirty="0">
                        <a:solidFill>
                          <a:schemeClr val="tx1"/>
                        </a:solidFill>
                        <a:latin typeface="Arial" panose="020B0604020202020204" pitchFamily="34" charset="0"/>
                        <a:ea typeface="+mn-ea"/>
                        <a:cs typeface="Arial" panose="020B0604020202020204" pitchFamily="34" charset="0"/>
                      </a:endParaRPr>
                    </a:p>
                  </a:txBody>
                  <a:tcPr marL="59170" marR="59170" marT="0" marB="0">
                    <a:solidFill>
                      <a:schemeClr val="accent3">
                        <a:lumMod val="60000"/>
                        <a:lumOff val="40000"/>
                      </a:schemeClr>
                    </a:solidFill>
                  </a:tcPr>
                </a:tc>
                <a:tc>
                  <a:txBody>
                    <a:bodyPr/>
                    <a:lstStyle/>
                    <a:p>
                      <a:pPr marL="0" algn="ctr" defTabSz="457200" rtl="0" eaLnBrk="1" latinLnBrk="0" hangingPunct="1">
                        <a:lnSpc>
                          <a:spcPct val="105000"/>
                        </a:lnSpc>
                        <a:spcAft>
                          <a:spcPts val="0"/>
                        </a:spcAft>
                      </a:pPr>
                      <a:r>
                        <a:rPr lang="en-US" sz="1400" b="1" kern="1200" dirty="0">
                          <a:solidFill>
                            <a:schemeClr val="tx1"/>
                          </a:solidFill>
                          <a:latin typeface="Arial" panose="020B0604020202020204" pitchFamily="34" charset="0"/>
                          <a:ea typeface="+mn-ea"/>
                          <a:cs typeface="Arial" panose="020B0604020202020204" pitchFamily="34" charset="0"/>
                        </a:rPr>
                        <a:t>Annual Target for 2021/22</a:t>
                      </a:r>
                      <a:endParaRPr lang="en-ZA" sz="1400" b="1" kern="1200" dirty="0">
                        <a:solidFill>
                          <a:schemeClr val="tx1"/>
                        </a:solidFill>
                        <a:latin typeface="Arial" panose="020B0604020202020204" pitchFamily="34" charset="0"/>
                        <a:ea typeface="+mn-ea"/>
                        <a:cs typeface="Arial" panose="020B0604020202020204" pitchFamily="34" charset="0"/>
                      </a:endParaRPr>
                    </a:p>
                  </a:txBody>
                  <a:tcPr marL="59170" marR="59170" marT="0" marB="0">
                    <a:solidFill>
                      <a:schemeClr val="accent3">
                        <a:lumMod val="60000"/>
                        <a:lumOff val="40000"/>
                      </a:schemeClr>
                    </a:solidFill>
                  </a:tcPr>
                </a:tc>
                <a:tc>
                  <a:txBody>
                    <a:bodyPr/>
                    <a:lstStyle/>
                    <a:p>
                      <a:pPr marL="0" algn="ctr" defTabSz="457200" rtl="0" eaLnBrk="0" fontAlgn="base" latinLnBrk="0" hangingPunct="0">
                        <a:lnSpc>
                          <a:spcPct val="105000"/>
                        </a:lnSpc>
                        <a:spcBef>
                          <a:spcPts val="600"/>
                        </a:spcBef>
                        <a:spcAft>
                          <a:spcPts val="600"/>
                        </a:spcAft>
                      </a:pPr>
                      <a:r>
                        <a:rPr lang="en-US" sz="1400"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Q1</a:t>
                      </a:r>
                      <a:endParaRPr lang="en-ZA" sz="1400"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9170" marR="59170" marT="0" marB="0">
                    <a:solidFill>
                      <a:schemeClr val="accent3">
                        <a:lumMod val="60000"/>
                        <a:lumOff val="40000"/>
                      </a:schemeClr>
                    </a:solidFill>
                  </a:tcPr>
                </a:tc>
                <a:tc>
                  <a:txBody>
                    <a:bodyPr/>
                    <a:lstStyle/>
                    <a:p>
                      <a:pPr marL="0" algn="ctr" defTabSz="457200" rtl="0" eaLnBrk="0" fontAlgn="base" latinLnBrk="0" hangingPunct="0">
                        <a:lnSpc>
                          <a:spcPct val="105000"/>
                        </a:lnSpc>
                        <a:spcBef>
                          <a:spcPts val="600"/>
                        </a:spcBef>
                        <a:spcAft>
                          <a:spcPts val="600"/>
                        </a:spcAft>
                      </a:pPr>
                      <a:r>
                        <a:rPr lang="en-US" sz="1400"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Q2</a:t>
                      </a:r>
                      <a:endParaRPr lang="en-ZA" sz="1400"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9170" marR="59170" marT="0" marB="0">
                    <a:solidFill>
                      <a:schemeClr val="accent3">
                        <a:lumMod val="60000"/>
                        <a:lumOff val="40000"/>
                      </a:schemeClr>
                    </a:solidFill>
                  </a:tcPr>
                </a:tc>
                <a:tc>
                  <a:txBody>
                    <a:bodyPr/>
                    <a:lstStyle/>
                    <a:p>
                      <a:pPr marL="0" algn="ctr" defTabSz="457200" rtl="0" eaLnBrk="0" fontAlgn="base" latinLnBrk="0" hangingPunct="0">
                        <a:lnSpc>
                          <a:spcPct val="105000"/>
                        </a:lnSpc>
                        <a:spcBef>
                          <a:spcPts val="600"/>
                        </a:spcBef>
                        <a:spcAft>
                          <a:spcPts val="600"/>
                        </a:spcAft>
                      </a:pPr>
                      <a:r>
                        <a:rPr lang="en-US" sz="1400"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Q3</a:t>
                      </a:r>
                      <a:endParaRPr lang="en-ZA" sz="1400"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9170" marR="59170" marT="0" marB="0">
                    <a:solidFill>
                      <a:schemeClr val="accent3">
                        <a:lumMod val="60000"/>
                        <a:lumOff val="40000"/>
                      </a:schemeClr>
                    </a:solidFill>
                  </a:tcPr>
                </a:tc>
                <a:tc>
                  <a:txBody>
                    <a:bodyPr/>
                    <a:lstStyle/>
                    <a:p>
                      <a:pPr marL="0" algn="ctr" defTabSz="457200" rtl="0" eaLnBrk="0" fontAlgn="base" latinLnBrk="0" hangingPunct="0">
                        <a:lnSpc>
                          <a:spcPct val="105000"/>
                        </a:lnSpc>
                        <a:spcBef>
                          <a:spcPts val="600"/>
                        </a:spcBef>
                        <a:spcAft>
                          <a:spcPts val="600"/>
                        </a:spcAft>
                      </a:pPr>
                      <a:r>
                        <a:rPr lang="en-US" sz="1400"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Q4</a:t>
                      </a:r>
                      <a:endParaRPr lang="en-ZA" sz="1400"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9170" marR="59170" marT="0" marB="0">
                    <a:solidFill>
                      <a:schemeClr val="accent3">
                        <a:lumMod val="60000"/>
                        <a:lumOff val="40000"/>
                      </a:schemeClr>
                    </a:solidFill>
                  </a:tcPr>
                </a:tc>
                <a:extLst>
                  <a:ext uri="{0D108BD9-81ED-4DB2-BD59-A6C34878D82A}">
                    <a16:rowId xmlns:a16="http://schemas.microsoft.com/office/drawing/2014/main" val="10000"/>
                  </a:ext>
                </a:extLst>
              </a:tr>
              <a:tr h="494028">
                <a:tc>
                  <a:txBody>
                    <a:bodyPr/>
                    <a:lstStyle/>
                    <a:p>
                      <a:pPr marL="0" algn="just" defTabSz="457200" rtl="0" eaLnBrk="0" fontAlgn="base" latinLnBrk="0" hangingPunct="0">
                        <a:lnSpc>
                          <a:spcPct val="105000"/>
                        </a:lnSpc>
                        <a:spcBef>
                          <a:spcPts val="600"/>
                        </a:spcBef>
                        <a:spcAft>
                          <a:spcPts val="600"/>
                        </a:spcAft>
                      </a:pPr>
                      <a:r>
                        <a:rPr lang="en-US" sz="1400" b="0"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Percentage (%) of  critical skills visas adjudicated within 4 weeks for applications processed within the RSA  (from date of receipt of application until outcome is in scan at VFS Centre - office of application</a:t>
                      </a:r>
                    </a:p>
                  </a:txBody>
                  <a:tcPr marL="68580" marR="68580" marT="0" marB="0">
                    <a:solidFill>
                      <a:schemeClr val="accent3">
                        <a:lumMod val="20000"/>
                        <a:lumOff val="80000"/>
                      </a:schemeClr>
                    </a:solidFill>
                  </a:tcPr>
                </a:tc>
                <a:tc>
                  <a:txBody>
                    <a:bodyPr/>
                    <a:lstStyle/>
                    <a:p>
                      <a:pPr marL="0" algn="ctr" defTabSz="457200" rtl="0" eaLnBrk="0" fontAlgn="base" latinLnBrk="0" hangingPunct="0">
                        <a:lnSpc>
                          <a:spcPct val="105000"/>
                        </a:lnSpc>
                        <a:spcBef>
                          <a:spcPts val="600"/>
                        </a:spcBef>
                        <a:spcAft>
                          <a:spcPts val="600"/>
                        </a:spcAft>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85%</a:t>
                      </a:r>
                      <a:endParaRPr lang="en-US" sz="1400"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marL="0" algn="ctr" defTabSz="457200" rtl="0" eaLnBrk="0" fontAlgn="base" latinLnBrk="0" hangingPunct="0">
                        <a:lnSpc>
                          <a:spcPct val="105000"/>
                        </a:lnSpc>
                        <a:spcBef>
                          <a:spcPts val="600"/>
                        </a:spcBef>
                        <a:spcAft>
                          <a:spcPts val="600"/>
                        </a:spcAft>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85%</a:t>
                      </a:r>
                      <a:endParaRPr lang="en-ZA" sz="1400" b="0"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marL="0" algn="ctr" defTabSz="457200" rtl="0" eaLnBrk="0" fontAlgn="base" latinLnBrk="0" hangingPunct="0">
                        <a:lnSpc>
                          <a:spcPct val="105000"/>
                        </a:lnSpc>
                        <a:spcBef>
                          <a:spcPts val="600"/>
                        </a:spcBef>
                        <a:spcAft>
                          <a:spcPts val="600"/>
                        </a:spcAft>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85%</a:t>
                      </a:r>
                      <a:endParaRPr lang="en-US" sz="1400" b="0"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marL="0" algn="ctr" defTabSz="457200" rtl="0" eaLnBrk="0" fontAlgn="base" latinLnBrk="0" hangingPunct="0">
                        <a:lnSpc>
                          <a:spcPct val="105000"/>
                        </a:lnSpc>
                        <a:spcBef>
                          <a:spcPts val="600"/>
                        </a:spcBef>
                        <a:spcAft>
                          <a:spcPts val="600"/>
                        </a:spcAft>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85%</a:t>
                      </a:r>
                      <a:endParaRPr lang="en-US" sz="1400" b="0"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marL="0" algn="ctr" defTabSz="457200" rtl="0" eaLnBrk="0" fontAlgn="base" latinLnBrk="0" hangingPunct="0">
                        <a:lnSpc>
                          <a:spcPct val="105000"/>
                        </a:lnSpc>
                        <a:spcBef>
                          <a:spcPts val="600"/>
                        </a:spcBef>
                        <a:spcAft>
                          <a:spcPts val="600"/>
                        </a:spcAft>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85%</a:t>
                      </a:r>
                      <a:endParaRPr lang="en-US" sz="1400"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10001"/>
                  </a:ext>
                </a:extLst>
              </a:tr>
            </a:tbl>
          </a:graphicData>
        </a:graphic>
      </p:graphicFrame>
      <p:sp>
        <p:nvSpPr>
          <p:cNvPr id="6" name="TextBox 5"/>
          <p:cNvSpPr txBox="1"/>
          <p:nvPr/>
        </p:nvSpPr>
        <p:spPr>
          <a:xfrm>
            <a:off x="195943" y="19217"/>
            <a:ext cx="8869136" cy="400110"/>
          </a:xfrm>
          <a:prstGeom prst="rect">
            <a:avLst/>
          </a:prstGeom>
          <a:solidFill>
            <a:srgbClr val="92D050"/>
          </a:solidFill>
        </p:spPr>
        <p:txBody>
          <a:bodyPr wrap="square" rtlCol="0">
            <a:spAutoFit/>
          </a:bodyPr>
          <a:lstStyle/>
          <a:p>
            <a:pPr algn="ctr"/>
            <a:r>
              <a:rPr lang="en-US" sz="2000" b="1" dirty="0">
                <a:latin typeface="Arial" panose="020B0604020202020204" pitchFamily="34" charset="0"/>
                <a:cs typeface="Arial" panose="020B0604020202020204" pitchFamily="34" charset="0"/>
              </a:rPr>
              <a:t>ANNUAL PERFORMANCE PLAN TARGETS FOR 2021/24</a:t>
            </a:r>
          </a:p>
        </p:txBody>
      </p:sp>
      <p:sp>
        <p:nvSpPr>
          <p:cNvPr id="4" name="Slide Number Placeholder 3"/>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34</a:t>
            </a:fld>
            <a:endParaRPr lang="en-US" dirty="0"/>
          </a:p>
        </p:txBody>
      </p:sp>
    </p:spTree>
    <p:extLst>
      <p:ext uri="{BB962C8B-B14F-4D97-AF65-F5344CB8AC3E}">
        <p14:creationId xmlns:p14="http://schemas.microsoft.com/office/powerpoint/2010/main" val="10312957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08719799"/>
              </p:ext>
            </p:extLst>
          </p:nvPr>
        </p:nvGraphicFramePr>
        <p:xfrm>
          <a:off x="117416" y="420700"/>
          <a:ext cx="8935966" cy="4066032"/>
        </p:xfrm>
        <a:graphic>
          <a:graphicData uri="http://schemas.openxmlformats.org/drawingml/2006/table">
            <a:tbl>
              <a:tblPr firstRow="1" bandRow="1">
                <a:tableStyleId>{5C22544A-7EE6-4342-B048-85BDC9FD1C3A}</a:tableStyleId>
              </a:tblPr>
              <a:tblGrid>
                <a:gridCol w="2978209">
                  <a:extLst>
                    <a:ext uri="{9D8B030D-6E8A-4147-A177-3AD203B41FA5}">
                      <a16:colId xmlns:a16="http://schemas.microsoft.com/office/drawing/2014/main" val="20000"/>
                    </a:ext>
                  </a:extLst>
                </a:gridCol>
                <a:gridCol w="1543050">
                  <a:extLst>
                    <a:ext uri="{9D8B030D-6E8A-4147-A177-3AD203B41FA5}">
                      <a16:colId xmlns:a16="http://schemas.microsoft.com/office/drawing/2014/main" val="20001"/>
                    </a:ext>
                  </a:extLst>
                </a:gridCol>
                <a:gridCol w="1425711">
                  <a:extLst>
                    <a:ext uri="{9D8B030D-6E8A-4147-A177-3AD203B41FA5}">
                      <a16:colId xmlns:a16="http://schemas.microsoft.com/office/drawing/2014/main" val="20002"/>
                    </a:ext>
                  </a:extLst>
                </a:gridCol>
                <a:gridCol w="1564226">
                  <a:extLst>
                    <a:ext uri="{9D8B030D-6E8A-4147-A177-3AD203B41FA5}">
                      <a16:colId xmlns:a16="http://schemas.microsoft.com/office/drawing/2014/main" val="20003"/>
                    </a:ext>
                  </a:extLst>
                </a:gridCol>
                <a:gridCol w="1424770">
                  <a:extLst>
                    <a:ext uri="{9D8B030D-6E8A-4147-A177-3AD203B41FA5}">
                      <a16:colId xmlns:a16="http://schemas.microsoft.com/office/drawing/2014/main" val="20004"/>
                    </a:ext>
                  </a:extLst>
                </a:gridCol>
              </a:tblGrid>
              <a:tr h="411876">
                <a:tc>
                  <a:txBody>
                    <a:bodyPr/>
                    <a:lstStyle/>
                    <a:p>
                      <a:pPr marL="0" indent="0" algn="l">
                        <a:buFont typeface="+mj-lt"/>
                        <a:buNone/>
                      </a:pPr>
                      <a:r>
                        <a:rPr lang="en-ZA" sz="1600" dirty="0">
                          <a:solidFill>
                            <a:schemeClr val="tx1"/>
                          </a:solidFill>
                          <a:latin typeface="Arial" panose="020B0604020202020204" pitchFamily="34" charset="0"/>
                          <a:cs typeface="Arial" panose="020B0604020202020204" pitchFamily="34" charset="0"/>
                        </a:rPr>
                        <a:t>Outcome:</a:t>
                      </a:r>
                    </a:p>
                  </a:txBody>
                  <a:tcPr>
                    <a:solidFill>
                      <a:schemeClr val="accent3">
                        <a:lumMod val="60000"/>
                        <a:lumOff val="40000"/>
                      </a:schemeClr>
                    </a:solidFill>
                  </a:tcPr>
                </a:tc>
                <a:tc gridSpan="4">
                  <a:txBody>
                    <a:bodyPr/>
                    <a:lstStyle/>
                    <a:p>
                      <a:pPr marL="0" indent="0" algn="l" defTabSz="457200" rtl="0" eaLnBrk="0" fontAlgn="base" latinLnBrk="0" hangingPunct="0">
                        <a:lnSpc>
                          <a:spcPct val="105000"/>
                        </a:lnSpc>
                        <a:spcBef>
                          <a:spcPts val="600"/>
                        </a:spcBef>
                        <a:spcAft>
                          <a:spcPts val="600"/>
                        </a:spcAft>
                        <a:buFont typeface="+mj-lt"/>
                        <a:buNone/>
                      </a:pPr>
                      <a:r>
                        <a:rPr lang="en-US" sz="1600" b="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International migration securely managed in South Africa’s interests and to fulfill international commitments</a:t>
                      </a:r>
                    </a:p>
                  </a:txBody>
                  <a:tcPr>
                    <a:solidFill>
                      <a:schemeClr val="accent3">
                        <a:lumMod val="60000"/>
                        <a:lumOff val="4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extLst>
                  <a:ext uri="{0D108BD9-81ED-4DB2-BD59-A6C34878D82A}">
                    <a16:rowId xmlns:a16="http://schemas.microsoft.com/office/drawing/2014/main" val="10001"/>
                  </a:ext>
                </a:extLst>
              </a:tr>
              <a:tr h="232698">
                <a:tc>
                  <a:txBody>
                    <a:bodyPr/>
                    <a:lstStyle/>
                    <a:p>
                      <a:pPr marL="0" indent="0" algn="l">
                        <a:buFont typeface="+mj-lt"/>
                        <a:buNone/>
                      </a:pPr>
                      <a:r>
                        <a:rPr lang="en-ZA" sz="1600" b="1" dirty="0">
                          <a:solidFill>
                            <a:schemeClr val="tx1"/>
                          </a:solidFill>
                          <a:latin typeface="Arial" panose="020B0604020202020204" pitchFamily="34" charset="0"/>
                          <a:cs typeface="Arial" panose="020B0604020202020204" pitchFamily="34" charset="0"/>
                        </a:rPr>
                        <a:t>Output:</a:t>
                      </a:r>
                    </a:p>
                  </a:txBody>
                  <a:tcPr>
                    <a:solidFill>
                      <a:schemeClr val="accent3">
                        <a:lumMod val="60000"/>
                        <a:lumOff val="40000"/>
                      </a:schemeClr>
                    </a:solidFill>
                  </a:tcPr>
                </a:tc>
                <a:tc gridSpan="4">
                  <a:txBody>
                    <a:bodyPr/>
                    <a:lstStyle/>
                    <a:p>
                      <a:pPr marL="0" indent="0" algn="l">
                        <a:buFont typeface="+mj-lt"/>
                        <a:buNone/>
                      </a:pPr>
                      <a:r>
                        <a:rPr lang="en-US" sz="1600" dirty="0">
                          <a:solidFill>
                            <a:schemeClr val="tx1"/>
                          </a:solidFill>
                          <a:latin typeface="Arial" panose="020B0604020202020204" pitchFamily="34" charset="0"/>
                          <a:cs typeface="Arial" panose="020B0604020202020204" pitchFamily="34" charset="0"/>
                        </a:rPr>
                        <a:t>Temporary residence visas delivered according to set standards</a:t>
                      </a:r>
                    </a:p>
                  </a:txBody>
                  <a:tcPr>
                    <a:solidFill>
                      <a:schemeClr val="accent3">
                        <a:lumMod val="60000"/>
                        <a:lumOff val="4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extLst>
                  <a:ext uri="{0D108BD9-81ED-4DB2-BD59-A6C34878D82A}">
                    <a16:rowId xmlns:a16="http://schemas.microsoft.com/office/drawing/2014/main" val="10002"/>
                  </a:ext>
                </a:extLst>
              </a:tr>
              <a:tr h="558476">
                <a:tc>
                  <a:txBody>
                    <a:bodyPr/>
                    <a:lstStyle/>
                    <a:p>
                      <a:pPr marL="0" marR="0" indent="0" algn="l" defTabSz="457200" rtl="0" eaLnBrk="1" fontAlgn="auto" latinLnBrk="0" hangingPunct="1">
                        <a:lnSpc>
                          <a:spcPct val="100000"/>
                        </a:lnSpc>
                        <a:spcBef>
                          <a:spcPts val="0"/>
                        </a:spcBef>
                        <a:spcAft>
                          <a:spcPts val="0"/>
                        </a:spcAft>
                        <a:buClrTx/>
                        <a:buSzTx/>
                        <a:buFont typeface="+mj-lt"/>
                        <a:buNone/>
                        <a:tabLst/>
                        <a:defRPr/>
                      </a:pPr>
                      <a:r>
                        <a:rPr lang="en-ZA" sz="1600" b="1" dirty="0">
                          <a:solidFill>
                            <a:schemeClr val="tx1"/>
                          </a:solidFill>
                          <a:latin typeface="Arial" panose="020B0604020202020204" pitchFamily="34" charset="0"/>
                          <a:cs typeface="Arial" panose="020B0604020202020204" pitchFamily="34" charset="0"/>
                        </a:rPr>
                        <a:t>Output Indicator</a:t>
                      </a:r>
                    </a:p>
                  </a:txBody>
                  <a:tcPr>
                    <a:solidFill>
                      <a:schemeClr val="accent3">
                        <a:lumMod val="60000"/>
                        <a:lumOff val="4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 typeface="+mj-lt"/>
                        <a:buNone/>
                        <a:tabLst/>
                        <a:defRPr/>
                      </a:pPr>
                      <a:r>
                        <a:rPr lang="en-ZA" sz="1600" b="1" dirty="0">
                          <a:solidFill>
                            <a:schemeClr val="tx1"/>
                          </a:solidFill>
                          <a:latin typeface="Arial" panose="020B0604020202020204" pitchFamily="34" charset="0"/>
                          <a:cs typeface="Arial" panose="020B0604020202020204" pitchFamily="34" charset="0"/>
                        </a:rPr>
                        <a:t>Estimated Performance 2020/21</a:t>
                      </a:r>
                    </a:p>
                  </a:txBody>
                  <a:tcPr>
                    <a:solidFill>
                      <a:schemeClr val="accent3">
                        <a:lumMod val="60000"/>
                        <a:lumOff val="40000"/>
                      </a:schemeClr>
                    </a:solidFill>
                  </a:tcPr>
                </a:tc>
                <a:tc>
                  <a:txBody>
                    <a:bodyPr/>
                    <a:lstStyle/>
                    <a:p>
                      <a:pPr marL="0" indent="0" algn="ctr">
                        <a:buFont typeface="+mj-lt"/>
                        <a:buNone/>
                      </a:pPr>
                      <a:r>
                        <a:rPr lang="en-ZA" sz="1600" b="1" dirty="0">
                          <a:solidFill>
                            <a:schemeClr val="tx1"/>
                          </a:solidFill>
                          <a:latin typeface="Arial" panose="020B0604020202020204" pitchFamily="34" charset="0"/>
                          <a:cs typeface="Arial" panose="020B0604020202020204" pitchFamily="34" charset="0"/>
                        </a:rPr>
                        <a:t>Annual Target 2021/22</a:t>
                      </a:r>
                    </a:p>
                  </a:txBody>
                  <a:tcPr>
                    <a:solidFill>
                      <a:schemeClr val="accent3">
                        <a:lumMod val="60000"/>
                        <a:lumOff val="40000"/>
                      </a:schemeClr>
                    </a:solidFill>
                  </a:tcPr>
                </a:tc>
                <a:tc>
                  <a:txBody>
                    <a:bodyPr/>
                    <a:lstStyle/>
                    <a:p>
                      <a:pPr marL="0" indent="0" algn="ctr">
                        <a:buFont typeface="+mj-lt"/>
                        <a:buNone/>
                      </a:pPr>
                      <a:r>
                        <a:rPr lang="en-ZA" sz="1600" b="1" dirty="0">
                          <a:solidFill>
                            <a:schemeClr val="tx1"/>
                          </a:solidFill>
                          <a:latin typeface="Arial" panose="020B0604020202020204" pitchFamily="34" charset="0"/>
                          <a:cs typeface="Arial" panose="020B0604020202020204" pitchFamily="34" charset="0"/>
                        </a:rPr>
                        <a:t>Annual Target 2022/23</a:t>
                      </a:r>
                    </a:p>
                  </a:txBody>
                  <a:tcPr>
                    <a:solidFill>
                      <a:schemeClr val="accent3">
                        <a:lumMod val="60000"/>
                        <a:lumOff val="40000"/>
                      </a:schemeClr>
                    </a:solidFill>
                  </a:tcPr>
                </a:tc>
                <a:tc>
                  <a:txBody>
                    <a:bodyPr/>
                    <a:lstStyle/>
                    <a:p>
                      <a:pPr marL="0" indent="0" algn="ctr">
                        <a:buFont typeface="+mj-lt"/>
                        <a:buNone/>
                      </a:pPr>
                      <a:r>
                        <a:rPr lang="en-ZA" sz="1600" b="1" dirty="0">
                          <a:solidFill>
                            <a:schemeClr val="tx1"/>
                          </a:solidFill>
                          <a:latin typeface="Arial" panose="020B0604020202020204" pitchFamily="34" charset="0"/>
                          <a:cs typeface="Arial" panose="020B0604020202020204" pitchFamily="34" charset="0"/>
                        </a:rPr>
                        <a:t>Annual Target 2023/24</a:t>
                      </a:r>
                    </a:p>
                  </a:txBody>
                  <a:tcPr>
                    <a:solidFill>
                      <a:schemeClr val="accent3">
                        <a:lumMod val="60000"/>
                        <a:lumOff val="40000"/>
                      </a:schemeClr>
                    </a:solidFill>
                  </a:tcPr>
                </a:tc>
                <a:extLst>
                  <a:ext uri="{0D108BD9-81ED-4DB2-BD59-A6C34878D82A}">
                    <a16:rowId xmlns:a16="http://schemas.microsoft.com/office/drawing/2014/main" val="10000"/>
                  </a:ext>
                </a:extLst>
              </a:tr>
              <a:tr h="2189492">
                <a:tc>
                  <a:txBody>
                    <a:bodyPr/>
                    <a:lstStyle/>
                    <a:p>
                      <a:pPr marL="0" marR="0" indent="0" algn="just" defTabSz="457200" rtl="0" eaLnBrk="1" fontAlgn="auto" latinLnBrk="0" hangingPunct="1">
                        <a:lnSpc>
                          <a:spcPct val="105000"/>
                        </a:lnSpc>
                        <a:spcBef>
                          <a:spcPts val="0"/>
                        </a:spcBef>
                        <a:spcAft>
                          <a:spcPts val="0"/>
                        </a:spcAft>
                        <a:buClrTx/>
                        <a:buSzTx/>
                        <a:buFont typeface="Arial" panose="020B0604020202020204" pitchFamily="34" charset="0"/>
                        <a:buNone/>
                        <a:tabLst/>
                        <a:defRPr/>
                      </a:pPr>
                      <a:r>
                        <a:rPr lang="en-US" sz="160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Percentage (%) of  business and general work visas adjudicated within 8 weeks for applications processed within the RSA  (from date of receipt of application until outcome is in scan at VFS Centre -  office of application)</a:t>
                      </a:r>
                    </a:p>
                    <a:p>
                      <a:pPr marL="0" marR="0" indent="0" algn="just" defTabSz="457200" rtl="0" eaLnBrk="1" fontAlgn="auto" latinLnBrk="0" hangingPunct="1">
                        <a:lnSpc>
                          <a:spcPct val="105000"/>
                        </a:lnSpc>
                        <a:spcBef>
                          <a:spcPts val="0"/>
                        </a:spcBef>
                        <a:spcAft>
                          <a:spcPts val="0"/>
                        </a:spcAft>
                        <a:buClrTx/>
                        <a:buSzTx/>
                        <a:buFont typeface="Arial" panose="020B0604020202020204" pitchFamily="34" charset="0"/>
                        <a:buNone/>
                        <a:tabLst/>
                        <a:defRPr/>
                      </a:pPr>
                      <a:endParaRPr lang="en-ZA" sz="160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20000"/>
                        <a:lumOff val="80000"/>
                      </a:schemeClr>
                    </a:solidFill>
                  </a:tcPr>
                </a:tc>
                <a:tc>
                  <a:txBody>
                    <a:bodyPr/>
                    <a:lstStyle/>
                    <a:p>
                      <a:pPr marL="0" indent="0" algn="ctr" defTabSz="457200" rtl="0" eaLnBrk="0" fontAlgn="base" latinLnBrk="0" hangingPunct="0">
                        <a:lnSpc>
                          <a:spcPct val="105000"/>
                        </a:lnSpc>
                        <a:spcBef>
                          <a:spcPts val="600"/>
                        </a:spcBef>
                        <a:spcAft>
                          <a:spcPts val="600"/>
                        </a:spcAft>
                        <a:buFont typeface="+mj-lt"/>
                        <a:buNone/>
                      </a:pPr>
                      <a:r>
                        <a:rPr lang="en-US" sz="1600" kern="120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90%</a:t>
                      </a:r>
                    </a:p>
                  </a:txBody>
                  <a:tcPr marL="68580" marR="68580" marT="0" marB="0">
                    <a:solidFill>
                      <a:schemeClr val="accent3">
                        <a:lumMod val="20000"/>
                        <a:lumOff val="80000"/>
                      </a:schemeClr>
                    </a:solidFill>
                  </a:tcPr>
                </a:tc>
                <a:tc>
                  <a:txBody>
                    <a:bodyPr/>
                    <a:lstStyle/>
                    <a:p>
                      <a:pPr marL="0" indent="0" algn="ctr" defTabSz="457200" rtl="0" eaLnBrk="0" fontAlgn="base" latinLnBrk="0" hangingPunct="0">
                        <a:lnSpc>
                          <a:spcPct val="105000"/>
                        </a:lnSpc>
                        <a:spcBef>
                          <a:spcPts val="600"/>
                        </a:spcBef>
                        <a:spcAft>
                          <a:spcPts val="600"/>
                        </a:spcAft>
                        <a:buFont typeface="+mj-lt"/>
                        <a:buNone/>
                      </a:pPr>
                      <a:r>
                        <a:rPr lang="en-GB" sz="16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90%</a:t>
                      </a:r>
                      <a:endParaRPr lang="en-ZA" sz="16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20000"/>
                        <a:lumOff val="80000"/>
                      </a:schemeClr>
                    </a:solidFill>
                  </a:tcPr>
                </a:tc>
                <a:tc>
                  <a:txBody>
                    <a:bodyPr/>
                    <a:lstStyle/>
                    <a:p>
                      <a:pPr marL="0" indent="0" algn="ctr" defTabSz="457200" rtl="0" eaLnBrk="0" fontAlgn="base" latinLnBrk="0" hangingPunct="0">
                        <a:lnSpc>
                          <a:spcPct val="105000"/>
                        </a:lnSpc>
                        <a:spcBef>
                          <a:spcPts val="600"/>
                        </a:spcBef>
                        <a:spcAft>
                          <a:spcPts val="600"/>
                        </a:spcAft>
                        <a:buFont typeface="+mj-lt"/>
                        <a:buNone/>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90%</a:t>
                      </a:r>
                      <a:endParaRPr lang="en-US" sz="16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20000"/>
                        <a:lumOff val="80000"/>
                      </a:schemeClr>
                    </a:solidFill>
                  </a:tcPr>
                </a:tc>
                <a:tc>
                  <a:txBody>
                    <a:bodyPr/>
                    <a:lstStyle/>
                    <a:p>
                      <a:pPr marL="0" indent="0" algn="ctr" defTabSz="457200" rtl="0" eaLnBrk="0" fontAlgn="base" latinLnBrk="0" hangingPunct="0">
                        <a:lnSpc>
                          <a:spcPct val="105000"/>
                        </a:lnSpc>
                        <a:spcBef>
                          <a:spcPts val="600"/>
                        </a:spcBef>
                        <a:spcAft>
                          <a:spcPts val="600"/>
                        </a:spcAft>
                        <a:buFont typeface="+mj-lt"/>
                        <a:buNone/>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90%</a:t>
                      </a:r>
                      <a:endParaRPr lang="en-ZA" sz="16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1352213690"/>
                  </a:ext>
                </a:extLst>
              </a:tr>
            </a:tbl>
          </a:graphicData>
        </a:graphic>
      </p:graphicFrame>
      <p:sp>
        <p:nvSpPr>
          <p:cNvPr id="7" name="TextBox 6"/>
          <p:cNvSpPr txBox="1"/>
          <p:nvPr/>
        </p:nvSpPr>
        <p:spPr>
          <a:xfrm>
            <a:off x="146495" y="19217"/>
            <a:ext cx="8918584" cy="400110"/>
          </a:xfrm>
          <a:prstGeom prst="rect">
            <a:avLst/>
          </a:prstGeom>
          <a:solidFill>
            <a:srgbClr val="92D050"/>
          </a:solidFill>
        </p:spPr>
        <p:txBody>
          <a:bodyPr wrap="square" rtlCol="0">
            <a:spAutoFit/>
          </a:bodyPr>
          <a:lstStyle/>
          <a:p>
            <a:pPr algn="ctr"/>
            <a:r>
              <a:rPr lang="en-US" sz="2000" b="1" dirty="0">
                <a:latin typeface="Arial" panose="020B0604020202020204" pitchFamily="34" charset="0"/>
                <a:cs typeface="Arial" panose="020B0604020202020204" pitchFamily="34" charset="0"/>
              </a:rPr>
              <a:t>ANNUAL PERFORMANCE PLAN TARGETS FOR 2021/24</a:t>
            </a:r>
          </a:p>
        </p:txBody>
      </p:sp>
      <p:sp>
        <p:nvSpPr>
          <p:cNvPr id="2" name="Slide Number Placeholder 1"/>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35</a:t>
            </a:fld>
            <a:endParaRPr lang="en-US" dirty="0"/>
          </a:p>
        </p:txBody>
      </p:sp>
    </p:spTree>
    <p:extLst>
      <p:ext uri="{BB962C8B-B14F-4D97-AF65-F5344CB8AC3E}">
        <p14:creationId xmlns:p14="http://schemas.microsoft.com/office/powerpoint/2010/main" val="25052283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696855363"/>
              </p:ext>
            </p:extLst>
          </p:nvPr>
        </p:nvGraphicFramePr>
        <p:xfrm>
          <a:off x="117417" y="565573"/>
          <a:ext cx="8935966" cy="2688336"/>
        </p:xfrm>
        <a:graphic>
          <a:graphicData uri="http://schemas.openxmlformats.org/drawingml/2006/table">
            <a:tbl>
              <a:tblPr firstRow="1" firstCol="1" bandRow="1">
                <a:tableStyleId>{5C22544A-7EE6-4342-B048-85BDC9FD1C3A}</a:tableStyleId>
              </a:tblPr>
              <a:tblGrid>
                <a:gridCol w="2190354">
                  <a:extLst>
                    <a:ext uri="{9D8B030D-6E8A-4147-A177-3AD203B41FA5}">
                      <a16:colId xmlns:a16="http://schemas.microsoft.com/office/drawing/2014/main" val="20000"/>
                    </a:ext>
                  </a:extLst>
                </a:gridCol>
                <a:gridCol w="1839686">
                  <a:extLst>
                    <a:ext uri="{9D8B030D-6E8A-4147-A177-3AD203B41FA5}">
                      <a16:colId xmlns:a16="http://schemas.microsoft.com/office/drawing/2014/main" val="20001"/>
                    </a:ext>
                  </a:extLst>
                </a:gridCol>
                <a:gridCol w="1153886">
                  <a:extLst>
                    <a:ext uri="{9D8B030D-6E8A-4147-A177-3AD203B41FA5}">
                      <a16:colId xmlns:a16="http://schemas.microsoft.com/office/drawing/2014/main" val="20002"/>
                    </a:ext>
                  </a:extLst>
                </a:gridCol>
                <a:gridCol w="1197428">
                  <a:extLst>
                    <a:ext uri="{9D8B030D-6E8A-4147-A177-3AD203B41FA5}">
                      <a16:colId xmlns:a16="http://schemas.microsoft.com/office/drawing/2014/main" val="20003"/>
                    </a:ext>
                  </a:extLst>
                </a:gridCol>
                <a:gridCol w="1273629">
                  <a:extLst>
                    <a:ext uri="{9D8B030D-6E8A-4147-A177-3AD203B41FA5}">
                      <a16:colId xmlns:a16="http://schemas.microsoft.com/office/drawing/2014/main" val="20004"/>
                    </a:ext>
                  </a:extLst>
                </a:gridCol>
                <a:gridCol w="1280983">
                  <a:extLst>
                    <a:ext uri="{9D8B030D-6E8A-4147-A177-3AD203B41FA5}">
                      <a16:colId xmlns:a16="http://schemas.microsoft.com/office/drawing/2014/main" val="20005"/>
                    </a:ext>
                  </a:extLst>
                </a:gridCol>
              </a:tblGrid>
              <a:tr h="276727">
                <a:tc>
                  <a:txBody>
                    <a:bodyPr/>
                    <a:lstStyle/>
                    <a:p>
                      <a:pPr marL="0" algn="ctr" defTabSz="457200" rtl="0" eaLnBrk="1" latinLnBrk="0" hangingPunct="1">
                        <a:lnSpc>
                          <a:spcPct val="105000"/>
                        </a:lnSpc>
                        <a:spcAft>
                          <a:spcPts val="0"/>
                        </a:spcAft>
                      </a:pPr>
                      <a:r>
                        <a:rPr lang="en-US" sz="1400" b="1" kern="1200" dirty="0">
                          <a:solidFill>
                            <a:schemeClr val="tx1"/>
                          </a:solidFill>
                          <a:latin typeface="Arial" panose="020B0604020202020204" pitchFamily="34" charset="0"/>
                          <a:ea typeface="+mn-ea"/>
                          <a:cs typeface="Arial" panose="020B0604020202020204" pitchFamily="34" charset="0"/>
                        </a:rPr>
                        <a:t>Output Indicator</a:t>
                      </a:r>
                      <a:r>
                        <a:rPr lang="en-US" sz="1400" b="1" kern="1200" baseline="0" dirty="0">
                          <a:solidFill>
                            <a:schemeClr val="tx1"/>
                          </a:solidFill>
                          <a:latin typeface="Arial" panose="020B0604020202020204" pitchFamily="34" charset="0"/>
                          <a:ea typeface="+mn-ea"/>
                          <a:cs typeface="Arial" panose="020B0604020202020204" pitchFamily="34" charset="0"/>
                        </a:rPr>
                        <a:t> </a:t>
                      </a:r>
                      <a:endParaRPr lang="en-ZA" sz="1400" b="1" kern="1200" dirty="0">
                        <a:solidFill>
                          <a:schemeClr val="tx1"/>
                        </a:solidFill>
                        <a:latin typeface="Arial" panose="020B0604020202020204" pitchFamily="34" charset="0"/>
                        <a:ea typeface="+mn-ea"/>
                        <a:cs typeface="Arial" panose="020B0604020202020204" pitchFamily="34" charset="0"/>
                      </a:endParaRPr>
                    </a:p>
                  </a:txBody>
                  <a:tcPr marL="59170" marR="59170" marT="0" marB="0">
                    <a:solidFill>
                      <a:schemeClr val="accent3">
                        <a:lumMod val="60000"/>
                        <a:lumOff val="40000"/>
                      </a:schemeClr>
                    </a:solidFill>
                  </a:tcPr>
                </a:tc>
                <a:tc>
                  <a:txBody>
                    <a:bodyPr/>
                    <a:lstStyle/>
                    <a:p>
                      <a:pPr marL="0" algn="ctr" defTabSz="457200" rtl="0" eaLnBrk="1" latinLnBrk="0" hangingPunct="1">
                        <a:lnSpc>
                          <a:spcPct val="105000"/>
                        </a:lnSpc>
                        <a:spcAft>
                          <a:spcPts val="0"/>
                        </a:spcAft>
                      </a:pPr>
                      <a:r>
                        <a:rPr lang="en-US" sz="1400" b="1" kern="1200" dirty="0">
                          <a:solidFill>
                            <a:schemeClr val="tx1"/>
                          </a:solidFill>
                          <a:latin typeface="Arial" panose="020B0604020202020204" pitchFamily="34" charset="0"/>
                          <a:ea typeface="+mn-ea"/>
                          <a:cs typeface="Arial" panose="020B0604020202020204" pitchFamily="34" charset="0"/>
                        </a:rPr>
                        <a:t>Annual Target for 2021/22</a:t>
                      </a:r>
                      <a:endParaRPr lang="en-ZA" sz="1400" b="1" kern="1200" dirty="0">
                        <a:solidFill>
                          <a:schemeClr val="tx1"/>
                        </a:solidFill>
                        <a:latin typeface="Arial" panose="020B0604020202020204" pitchFamily="34" charset="0"/>
                        <a:ea typeface="+mn-ea"/>
                        <a:cs typeface="Arial" panose="020B0604020202020204" pitchFamily="34" charset="0"/>
                      </a:endParaRPr>
                    </a:p>
                  </a:txBody>
                  <a:tcPr marL="59170" marR="59170" marT="0" marB="0">
                    <a:solidFill>
                      <a:schemeClr val="accent3">
                        <a:lumMod val="60000"/>
                        <a:lumOff val="40000"/>
                      </a:schemeClr>
                    </a:solidFill>
                  </a:tcPr>
                </a:tc>
                <a:tc>
                  <a:txBody>
                    <a:bodyPr/>
                    <a:lstStyle/>
                    <a:p>
                      <a:pPr marL="0" algn="ctr" defTabSz="457200" rtl="0" eaLnBrk="0" fontAlgn="base" latinLnBrk="0" hangingPunct="0">
                        <a:lnSpc>
                          <a:spcPct val="105000"/>
                        </a:lnSpc>
                        <a:spcBef>
                          <a:spcPts val="600"/>
                        </a:spcBef>
                        <a:spcAft>
                          <a:spcPts val="600"/>
                        </a:spcAft>
                      </a:pPr>
                      <a:r>
                        <a:rPr lang="en-US" sz="1400"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Q1</a:t>
                      </a:r>
                      <a:endParaRPr lang="en-ZA" sz="1400"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9170" marR="59170" marT="0" marB="0">
                    <a:solidFill>
                      <a:schemeClr val="accent3">
                        <a:lumMod val="60000"/>
                        <a:lumOff val="40000"/>
                      </a:schemeClr>
                    </a:solidFill>
                  </a:tcPr>
                </a:tc>
                <a:tc>
                  <a:txBody>
                    <a:bodyPr/>
                    <a:lstStyle/>
                    <a:p>
                      <a:pPr marL="0" algn="ctr" defTabSz="457200" rtl="0" eaLnBrk="0" fontAlgn="base" latinLnBrk="0" hangingPunct="0">
                        <a:lnSpc>
                          <a:spcPct val="105000"/>
                        </a:lnSpc>
                        <a:spcBef>
                          <a:spcPts val="600"/>
                        </a:spcBef>
                        <a:spcAft>
                          <a:spcPts val="600"/>
                        </a:spcAft>
                      </a:pPr>
                      <a:r>
                        <a:rPr lang="en-US" sz="1400"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Q2</a:t>
                      </a:r>
                      <a:endParaRPr lang="en-ZA" sz="1400"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9170" marR="59170" marT="0" marB="0">
                    <a:solidFill>
                      <a:schemeClr val="accent3">
                        <a:lumMod val="60000"/>
                        <a:lumOff val="40000"/>
                      </a:schemeClr>
                    </a:solidFill>
                  </a:tcPr>
                </a:tc>
                <a:tc>
                  <a:txBody>
                    <a:bodyPr/>
                    <a:lstStyle/>
                    <a:p>
                      <a:pPr marL="0" algn="ctr" defTabSz="457200" rtl="0" eaLnBrk="0" fontAlgn="base" latinLnBrk="0" hangingPunct="0">
                        <a:lnSpc>
                          <a:spcPct val="105000"/>
                        </a:lnSpc>
                        <a:spcBef>
                          <a:spcPts val="600"/>
                        </a:spcBef>
                        <a:spcAft>
                          <a:spcPts val="600"/>
                        </a:spcAft>
                      </a:pPr>
                      <a:r>
                        <a:rPr lang="en-US" sz="1400"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Q3</a:t>
                      </a:r>
                      <a:endParaRPr lang="en-ZA" sz="1400"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9170" marR="59170" marT="0" marB="0">
                    <a:solidFill>
                      <a:schemeClr val="accent3">
                        <a:lumMod val="60000"/>
                        <a:lumOff val="40000"/>
                      </a:schemeClr>
                    </a:solidFill>
                  </a:tcPr>
                </a:tc>
                <a:tc>
                  <a:txBody>
                    <a:bodyPr/>
                    <a:lstStyle/>
                    <a:p>
                      <a:pPr marL="0" algn="ctr" defTabSz="457200" rtl="0" eaLnBrk="0" fontAlgn="base" latinLnBrk="0" hangingPunct="0">
                        <a:lnSpc>
                          <a:spcPct val="105000"/>
                        </a:lnSpc>
                        <a:spcBef>
                          <a:spcPts val="600"/>
                        </a:spcBef>
                        <a:spcAft>
                          <a:spcPts val="600"/>
                        </a:spcAft>
                      </a:pPr>
                      <a:r>
                        <a:rPr lang="en-US" sz="1400"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Q4</a:t>
                      </a:r>
                      <a:endParaRPr lang="en-ZA" sz="1400"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9170" marR="59170" marT="0" marB="0">
                    <a:solidFill>
                      <a:schemeClr val="accent3">
                        <a:lumMod val="60000"/>
                        <a:lumOff val="40000"/>
                      </a:schemeClr>
                    </a:solidFill>
                  </a:tcPr>
                </a:tc>
                <a:extLst>
                  <a:ext uri="{0D108BD9-81ED-4DB2-BD59-A6C34878D82A}">
                    <a16:rowId xmlns:a16="http://schemas.microsoft.com/office/drawing/2014/main" val="10000"/>
                  </a:ext>
                </a:extLst>
              </a:tr>
              <a:tr h="494028">
                <a:tc>
                  <a:txBody>
                    <a:bodyPr/>
                    <a:lstStyle/>
                    <a:p>
                      <a:pPr marL="0" algn="just" defTabSz="457200" rtl="0" eaLnBrk="0" fontAlgn="base" latinLnBrk="0" hangingPunct="0">
                        <a:lnSpc>
                          <a:spcPct val="105000"/>
                        </a:lnSpc>
                        <a:spcBef>
                          <a:spcPts val="600"/>
                        </a:spcBef>
                        <a:spcAft>
                          <a:spcPts val="600"/>
                        </a:spcAft>
                      </a:pPr>
                      <a:r>
                        <a:rPr lang="en-US" sz="1400" b="0"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Percentage (%) of  business and general work visas adjudicated within 8 weeks for applications processed within the RSA  (from date of receipt of application until outcome is in scan at VFS Centre -  office of application)</a:t>
                      </a:r>
                    </a:p>
                  </a:txBody>
                  <a:tcPr marL="68580" marR="68580" marT="0" marB="0">
                    <a:solidFill>
                      <a:schemeClr val="accent3">
                        <a:lumMod val="20000"/>
                        <a:lumOff val="80000"/>
                      </a:schemeClr>
                    </a:solidFill>
                  </a:tcPr>
                </a:tc>
                <a:tc>
                  <a:txBody>
                    <a:bodyPr/>
                    <a:lstStyle/>
                    <a:p>
                      <a:pPr marL="0" algn="ctr" defTabSz="457200" rtl="0" eaLnBrk="0" fontAlgn="base" latinLnBrk="0" hangingPunct="0">
                        <a:lnSpc>
                          <a:spcPct val="105000"/>
                        </a:lnSpc>
                        <a:spcBef>
                          <a:spcPts val="600"/>
                        </a:spcBef>
                        <a:spcAft>
                          <a:spcPts val="600"/>
                        </a:spcAft>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90%</a:t>
                      </a:r>
                      <a:endParaRPr lang="en-US" sz="1400"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marL="0" algn="ctr" defTabSz="457200" rtl="0" eaLnBrk="0" fontAlgn="base" latinLnBrk="0" hangingPunct="0">
                        <a:lnSpc>
                          <a:spcPct val="105000"/>
                        </a:lnSpc>
                        <a:spcBef>
                          <a:spcPts val="600"/>
                        </a:spcBef>
                        <a:spcAft>
                          <a:spcPts val="600"/>
                        </a:spcAft>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90%</a:t>
                      </a:r>
                      <a:endParaRPr lang="en-ZA" sz="1400" b="0"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marL="0" algn="ctr" defTabSz="457200" rtl="0" eaLnBrk="0" fontAlgn="base" latinLnBrk="0" hangingPunct="0">
                        <a:lnSpc>
                          <a:spcPct val="105000"/>
                        </a:lnSpc>
                        <a:spcBef>
                          <a:spcPts val="600"/>
                        </a:spcBef>
                        <a:spcAft>
                          <a:spcPts val="600"/>
                        </a:spcAft>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90%</a:t>
                      </a:r>
                      <a:endParaRPr lang="en-US" sz="1400" b="0"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marL="0" algn="ctr" defTabSz="457200" rtl="0" eaLnBrk="0" fontAlgn="base" latinLnBrk="0" hangingPunct="0">
                        <a:lnSpc>
                          <a:spcPct val="105000"/>
                        </a:lnSpc>
                        <a:spcBef>
                          <a:spcPts val="600"/>
                        </a:spcBef>
                        <a:spcAft>
                          <a:spcPts val="600"/>
                        </a:spcAft>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90%</a:t>
                      </a:r>
                      <a:endParaRPr lang="en-US" sz="1400" b="0"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marL="0" algn="ctr" defTabSz="457200" rtl="0" eaLnBrk="0" fontAlgn="base" latinLnBrk="0" hangingPunct="0">
                        <a:lnSpc>
                          <a:spcPct val="105000"/>
                        </a:lnSpc>
                        <a:spcBef>
                          <a:spcPts val="600"/>
                        </a:spcBef>
                        <a:spcAft>
                          <a:spcPts val="600"/>
                        </a:spcAft>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90%</a:t>
                      </a:r>
                      <a:endParaRPr lang="en-US" sz="1400"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10001"/>
                  </a:ext>
                </a:extLst>
              </a:tr>
            </a:tbl>
          </a:graphicData>
        </a:graphic>
      </p:graphicFrame>
      <p:sp>
        <p:nvSpPr>
          <p:cNvPr id="6" name="TextBox 5"/>
          <p:cNvSpPr txBox="1"/>
          <p:nvPr/>
        </p:nvSpPr>
        <p:spPr>
          <a:xfrm>
            <a:off x="117417" y="19217"/>
            <a:ext cx="8947662" cy="400110"/>
          </a:xfrm>
          <a:prstGeom prst="rect">
            <a:avLst/>
          </a:prstGeom>
          <a:solidFill>
            <a:srgbClr val="92D050"/>
          </a:solidFill>
        </p:spPr>
        <p:txBody>
          <a:bodyPr wrap="square" rtlCol="0">
            <a:spAutoFit/>
          </a:bodyPr>
          <a:lstStyle/>
          <a:p>
            <a:pPr algn="ctr"/>
            <a:r>
              <a:rPr lang="en-US" sz="2000" b="1" dirty="0">
                <a:latin typeface="Arial" panose="020B0604020202020204" pitchFamily="34" charset="0"/>
                <a:cs typeface="Arial" panose="020B0604020202020204" pitchFamily="34" charset="0"/>
              </a:rPr>
              <a:t>ANNUAL PERFORMANCE PLAN TARGETS FOR 2021/24</a:t>
            </a:r>
          </a:p>
        </p:txBody>
      </p:sp>
      <p:sp>
        <p:nvSpPr>
          <p:cNvPr id="4" name="Slide Number Placeholder 3"/>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36</a:t>
            </a:fld>
            <a:endParaRPr lang="en-US" dirty="0"/>
          </a:p>
        </p:txBody>
      </p:sp>
    </p:spTree>
    <p:extLst>
      <p:ext uri="{BB962C8B-B14F-4D97-AF65-F5344CB8AC3E}">
        <p14:creationId xmlns:p14="http://schemas.microsoft.com/office/powerpoint/2010/main" val="24449104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53503" y="1904689"/>
            <a:ext cx="8636994" cy="577850"/>
          </a:xfrm>
          <a:prstGeom prst="rect">
            <a:avLst/>
          </a:prstGeom>
          <a:solidFill>
            <a:schemeClr val="accent3">
              <a:lumMod val="20000"/>
              <a:lumOff val="80000"/>
            </a:schemeClr>
          </a:solidFill>
        </p:spPr>
        <p:txBody>
          <a:bodyPr wrap="square" rtlCol="0">
            <a:spAutoFit/>
          </a:bodyPr>
          <a:lstStyle/>
          <a:p>
            <a:pPr algn="ctr">
              <a:lnSpc>
                <a:spcPct val="150000"/>
              </a:lnSpc>
            </a:pPr>
            <a:r>
              <a:rPr lang="en-US" sz="2400" b="1" dirty="0">
                <a:latin typeface="Arial" pitchFamily="34" charset="0"/>
                <a:cs typeface="Arial" pitchFamily="34" charset="0"/>
              </a:rPr>
              <a:t>BORDER MANAGEMENT AUTHORITY (BMA)</a:t>
            </a:r>
            <a:endParaRPr lang="en-US" sz="2000" b="1"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37</a:t>
            </a:fld>
            <a:endParaRPr lang="en-US" dirty="0"/>
          </a:p>
        </p:txBody>
      </p:sp>
    </p:spTree>
    <p:extLst>
      <p:ext uri="{BB962C8B-B14F-4D97-AF65-F5344CB8AC3E}">
        <p14:creationId xmlns:p14="http://schemas.microsoft.com/office/powerpoint/2010/main" val="25290775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39450817"/>
              </p:ext>
            </p:extLst>
          </p:nvPr>
        </p:nvGraphicFramePr>
        <p:xfrm>
          <a:off x="114301" y="519430"/>
          <a:ext cx="8939082" cy="5237734"/>
        </p:xfrm>
        <a:graphic>
          <a:graphicData uri="http://schemas.openxmlformats.org/drawingml/2006/table">
            <a:tbl>
              <a:tblPr firstRow="1" bandRow="1">
                <a:tableStyleId>{5C22544A-7EE6-4342-B048-85BDC9FD1C3A}</a:tableStyleId>
              </a:tblPr>
              <a:tblGrid>
                <a:gridCol w="1293472">
                  <a:extLst>
                    <a:ext uri="{9D8B030D-6E8A-4147-A177-3AD203B41FA5}">
                      <a16:colId xmlns:a16="http://schemas.microsoft.com/office/drawing/2014/main" val="20000"/>
                    </a:ext>
                  </a:extLst>
                </a:gridCol>
                <a:gridCol w="1264348">
                  <a:extLst>
                    <a:ext uri="{9D8B030D-6E8A-4147-A177-3AD203B41FA5}">
                      <a16:colId xmlns:a16="http://schemas.microsoft.com/office/drawing/2014/main" val="20001"/>
                    </a:ext>
                  </a:extLst>
                </a:gridCol>
                <a:gridCol w="2491224">
                  <a:extLst>
                    <a:ext uri="{9D8B030D-6E8A-4147-A177-3AD203B41FA5}">
                      <a16:colId xmlns:a16="http://schemas.microsoft.com/office/drawing/2014/main" val="20002"/>
                    </a:ext>
                  </a:extLst>
                </a:gridCol>
                <a:gridCol w="2035628">
                  <a:extLst>
                    <a:ext uri="{9D8B030D-6E8A-4147-A177-3AD203B41FA5}">
                      <a16:colId xmlns:a16="http://schemas.microsoft.com/office/drawing/2014/main" val="20003"/>
                    </a:ext>
                  </a:extLst>
                </a:gridCol>
                <a:gridCol w="1854410">
                  <a:extLst>
                    <a:ext uri="{9D8B030D-6E8A-4147-A177-3AD203B41FA5}">
                      <a16:colId xmlns:a16="http://schemas.microsoft.com/office/drawing/2014/main" val="20004"/>
                    </a:ext>
                  </a:extLst>
                </a:gridCol>
              </a:tblGrid>
              <a:tr h="329872">
                <a:tc>
                  <a:txBody>
                    <a:bodyPr/>
                    <a:lstStyle/>
                    <a:p>
                      <a:pPr marL="0" indent="0" algn="l">
                        <a:lnSpc>
                          <a:spcPct val="100000"/>
                        </a:lnSpc>
                        <a:spcBef>
                          <a:spcPts val="600"/>
                        </a:spcBef>
                        <a:spcAft>
                          <a:spcPts val="600"/>
                        </a:spcAft>
                        <a:buFont typeface="+mj-lt"/>
                        <a:buNone/>
                      </a:pPr>
                      <a:r>
                        <a:rPr lang="en-ZA" sz="1200" dirty="0">
                          <a:solidFill>
                            <a:schemeClr val="tx1"/>
                          </a:solidFill>
                          <a:latin typeface="Arial" panose="020B0604020202020204" pitchFamily="34" charset="0"/>
                          <a:cs typeface="Arial" panose="020B0604020202020204" pitchFamily="34" charset="0"/>
                        </a:rPr>
                        <a:t>Outcome:</a:t>
                      </a:r>
                    </a:p>
                  </a:txBody>
                  <a:tcPr>
                    <a:solidFill>
                      <a:schemeClr val="accent3">
                        <a:lumMod val="60000"/>
                        <a:lumOff val="40000"/>
                      </a:schemeClr>
                    </a:solidFill>
                  </a:tcPr>
                </a:tc>
                <a:tc gridSpan="4">
                  <a:txBody>
                    <a:bodyPr/>
                    <a:lstStyle/>
                    <a:p>
                      <a:pPr algn="just">
                        <a:lnSpc>
                          <a:spcPct val="100000"/>
                        </a:lnSpc>
                        <a:spcBef>
                          <a:spcPts val="0"/>
                        </a:spcBef>
                        <a:spcAft>
                          <a:spcPts val="0"/>
                        </a:spcAft>
                      </a:pPr>
                      <a:r>
                        <a:rPr lang="en-US"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Secure management of international migration resulting in South Africa’s interests being served and fulfilling international commitments</a:t>
                      </a:r>
                    </a:p>
                    <a:p>
                      <a:pPr algn="just">
                        <a:lnSpc>
                          <a:spcPct val="100000"/>
                        </a:lnSpc>
                        <a:spcBef>
                          <a:spcPts val="0"/>
                        </a:spcBef>
                        <a:spcAft>
                          <a:spcPts val="0"/>
                        </a:spcAft>
                      </a:pPr>
                      <a:endParaRPr lang="en-ZA"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14300" marR="114300" marT="0" marB="0">
                    <a:solidFill>
                      <a:schemeClr val="accent3">
                        <a:lumMod val="60000"/>
                        <a:lumOff val="40000"/>
                      </a:schemeClr>
                    </a:solidFill>
                  </a:tcPr>
                </a:tc>
                <a:tc hMerge="1">
                  <a:txBody>
                    <a:bodyPr/>
                    <a:lstStyle/>
                    <a:p>
                      <a:pPr algn="just">
                        <a:lnSpc>
                          <a:spcPct val="105000"/>
                        </a:lnSpc>
                        <a:spcAft>
                          <a:spcPts val="0"/>
                        </a:spcAft>
                      </a:pPr>
                      <a:endParaRPr lang="en-ZA"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114300" marR="114300" marT="0" marB="0">
                    <a:solidFill>
                      <a:schemeClr val="accent6">
                        <a:lumMod val="60000"/>
                        <a:lumOff val="40000"/>
                      </a:schemeClr>
                    </a:solidFill>
                  </a:tcPr>
                </a:tc>
                <a:tc hMerge="1">
                  <a:txBody>
                    <a:bodyPr/>
                    <a:lstStyle/>
                    <a:p>
                      <a:pPr algn="just">
                        <a:lnSpc>
                          <a:spcPct val="105000"/>
                        </a:lnSpc>
                        <a:spcAft>
                          <a:spcPts val="0"/>
                        </a:spcAft>
                      </a:pPr>
                      <a:endParaRPr lang="en-ZA"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114300" marR="114300" marT="0" marB="0">
                    <a:solidFill>
                      <a:schemeClr val="accent6">
                        <a:lumMod val="60000"/>
                        <a:lumOff val="40000"/>
                      </a:schemeClr>
                    </a:solidFill>
                  </a:tcPr>
                </a:tc>
                <a:tc hMerge="1">
                  <a:txBody>
                    <a:bodyPr/>
                    <a:lstStyle/>
                    <a:p>
                      <a:pPr algn="just">
                        <a:lnSpc>
                          <a:spcPct val="105000"/>
                        </a:lnSpc>
                        <a:spcAft>
                          <a:spcPts val="0"/>
                        </a:spcAft>
                      </a:pPr>
                      <a:endParaRPr lang="en-ZA"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114300" marR="114300" marT="0" marB="0">
                    <a:solidFill>
                      <a:schemeClr val="accent6">
                        <a:lumMod val="60000"/>
                        <a:lumOff val="40000"/>
                      </a:schemeClr>
                    </a:solidFill>
                  </a:tcPr>
                </a:tc>
                <a:extLst>
                  <a:ext uri="{0D108BD9-81ED-4DB2-BD59-A6C34878D82A}">
                    <a16:rowId xmlns:a16="http://schemas.microsoft.com/office/drawing/2014/main" val="10001"/>
                  </a:ext>
                </a:extLst>
              </a:tr>
              <a:tr h="334198">
                <a:tc>
                  <a:txBody>
                    <a:bodyPr/>
                    <a:lstStyle/>
                    <a:p>
                      <a:pPr marL="0" indent="0" algn="l">
                        <a:lnSpc>
                          <a:spcPct val="100000"/>
                        </a:lnSpc>
                        <a:spcBef>
                          <a:spcPts val="600"/>
                        </a:spcBef>
                        <a:spcAft>
                          <a:spcPts val="600"/>
                        </a:spcAft>
                        <a:buFont typeface="+mj-lt"/>
                        <a:buNone/>
                      </a:pPr>
                      <a:r>
                        <a:rPr lang="en-ZA" sz="1200" b="1" dirty="0">
                          <a:solidFill>
                            <a:schemeClr val="tx1"/>
                          </a:solidFill>
                          <a:latin typeface="Arial" panose="020B0604020202020204" pitchFamily="34" charset="0"/>
                          <a:cs typeface="Arial" panose="020B0604020202020204" pitchFamily="34" charset="0"/>
                        </a:rPr>
                        <a:t>Output:</a:t>
                      </a:r>
                    </a:p>
                  </a:txBody>
                  <a:tcPr>
                    <a:solidFill>
                      <a:schemeClr val="accent3">
                        <a:lumMod val="60000"/>
                        <a:lumOff val="40000"/>
                      </a:schemeClr>
                    </a:solidFill>
                  </a:tcPr>
                </a:tc>
                <a:tc gridSpan="4">
                  <a:txBody>
                    <a:bodyPr/>
                    <a:lstStyle/>
                    <a:p>
                      <a:pPr algn="just">
                        <a:lnSpc>
                          <a:spcPct val="100000"/>
                        </a:lnSpc>
                        <a:spcBef>
                          <a:spcPts val="0"/>
                        </a:spcBef>
                        <a:spcAft>
                          <a:spcPts val="0"/>
                        </a:spcAft>
                      </a:pPr>
                      <a:r>
                        <a:rPr lang="en-ZA" sz="1200" kern="1200" dirty="0">
                          <a:solidFill>
                            <a:schemeClr val="dk1"/>
                          </a:solidFill>
                          <a:effectLst/>
                          <a:latin typeface="Arial" panose="020B0604020202020204" pitchFamily="34" charset="0"/>
                          <a:ea typeface="+mn-ea"/>
                          <a:cs typeface="Arial" panose="020B0604020202020204" pitchFamily="34" charset="0"/>
                        </a:rPr>
                        <a:t>BMA incrementally rolled out at selected ports of entry, designated segments of the land border law enforcement area and community crossing points</a:t>
                      </a:r>
                    </a:p>
                    <a:p>
                      <a:pPr algn="just">
                        <a:lnSpc>
                          <a:spcPct val="100000"/>
                        </a:lnSpc>
                        <a:spcBef>
                          <a:spcPts val="0"/>
                        </a:spcBef>
                        <a:spcAft>
                          <a:spcPts val="0"/>
                        </a:spcAft>
                      </a:pPr>
                      <a:endParaRPr lang="en-ZA"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60000"/>
                        <a:lumOff val="40000"/>
                      </a:schemeClr>
                    </a:solidFill>
                  </a:tcPr>
                </a:tc>
                <a:tc hMerge="1">
                  <a:txBody>
                    <a:bodyPr/>
                    <a:lstStyle/>
                    <a:p>
                      <a:pPr algn="just">
                        <a:lnSpc>
                          <a:spcPct val="105000"/>
                        </a:lnSpc>
                        <a:spcAft>
                          <a:spcPts val="0"/>
                        </a:spcAft>
                      </a:pPr>
                      <a:endParaRPr lang="en-ZA"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hMerge="1">
                  <a:txBody>
                    <a:bodyPr/>
                    <a:lstStyle/>
                    <a:p>
                      <a:pPr algn="just">
                        <a:lnSpc>
                          <a:spcPct val="105000"/>
                        </a:lnSpc>
                        <a:spcAft>
                          <a:spcPts val="0"/>
                        </a:spcAft>
                      </a:pPr>
                      <a:endParaRPr lang="en-ZA"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hMerge="1">
                  <a:txBody>
                    <a:bodyPr/>
                    <a:lstStyle/>
                    <a:p>
                      <a:pPr algn="just">
                        <a:lnSpc>
                          <a:spcPct val="105000"/>
                        </a:lnSpc>
                        <a:spcAft>
                          <a:spcPts val="0"/>
                        </a:spcAft>
                      </a:pPr>
                      <a:endParaRPr lang="en-ZA"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10002"/>
                  </a:ext>
                </a:extLst>
              </a:tr>
              <a:tr h="296913">
                <a:tc>
                  <a:txBody>
                    <a:bodyPr/>
                    <a:lstStyle/>
                    <a:p>
                      <a:pPr marL="0" marR="0" indent="0" algn="l" defTabSz="457200" rtl="0" eaLnBrk="1" fontAlgn="auto" latinLnBrk="0" hangingPunct="1">
                        <a:lnSpc>
                          <a:spcPct val="100000"/>
                        </a:lnSpc>
                        <a:spcBef>
                          <a:spcPts val="0"/>
                        </a:spcBef>
                        <a:spcAft>
                          <a:spcPts val="0"/>
                        </a:spcAft>
                        <a:buClrTx/>
                        <a:buSzTx/>
                        <a:buFont typeface="+mj-lt"/>
                        <a:buNone/>
                        <a:tabLst/>
                        <a:defRPr/>
                      </a:pPr>
                      <a:r>
                        <a:rPr lang="en-ZA" sz="1200" b="1" dirty="0">
                          <a:solidFill>
                            <a:schemeClr val="tx1"/>
                          </a:solidFill>
                          <a:latin typeface="Arial" panose="020B0604020202020204" pitchFamily="34" charset="0"/>
                          <a:cs typeface="Arial" panose="020B0604020202020204" pitchFamily="34" charset="0"/>
                        </a:rPr>
                        <a:t>Output Indicator</a:t>
                      </a:r>
                    </a:p>
                    <a:p>
                      <a:pPr marL="342900" indent="-342900" algn="l">
                        <a:buFont typeface="+mj-lt"/>
                        <a:buAutoNum type="arabicPeriod"/>
                      </a:pPr>
                      <a:endParaRPr lang="en-ZA" sz="1200" b="1" dirty="0">
                        <a:solidFill>
                          <a:schemeClr val="tx1"/>
                        </a:solidFill>
                        <a:latin typeface="Arial" panose="020B0604020202020204" pitchFamily="34" charset="0"/>
                        <a:cs typeface="Arial" panose="020B0604020202020204" pitchFamily="34" charset="0"/>
                      </a:endParaRPr>
                    </a:p>
                  </a:txBody>
                  <a:tcPr>
                    <a:solidFill>
                      <a:schemeClr val="accent3">
                        <a:lumMod val="60000"/>
                        <a:lumOff val="4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 typeface="+mj-lt"/>
                        <a:buNone/>
                        <a:tabLst/>
                        <a:defRPr/>
                      </a:pPr>
                      <a:r>
                        <a:rPr lang="en-ZA" sz="1200" b="1" dirty="0">
                          <a:solidFill>
                            <a:schemeClr val="tx1"/>
                          </a:solidFill>
                          <a:latin typeface="Arial" panose="020B0604020202020204" pitchFamily="34" charset="0"/>
                          <a:cs typeface="Arial" panose="020B0604020202020204" pitchFamily="34" charset="0"/>
                        </a:rPr>
                        <a:t>Estimated Performance 2020/21</a:t>
                      </a:r>
                    </a:p>
                  </a:txBody>
                  <a:tcPr>
                    <a:solidFill>
                      <a:schemeClr val="accent3">
                        <a:lumMod val="60000"/>
                        <a:lumOff val="40000"/>
                      </a:schemeClr>
                    </a:solidFill>
                  </a:tcPr>
                </a:tc>
                <a:tc>
                  <a:txBody>
                    <a:bodyPr/>
                    <a:lstStyle/>
                    <a:p>
                      <a:pPr marL="0" indent="0" algn="ctr">
                        <a:buFont typeface="+mj-lt"/>
                        <a:buNone/>
                      </a:pPr>
                      <a:r>
                        <a:rPr lang="en-ZA" sz="1200" b="1" dirty="0">
                          <a:solidFill>
                            <a:schemeClr val="tx1"/>
                          </a:solidFill>
                          <a:latin typeface="Arial" panose="020B0604020202020204" pitchFamily="34" charset="0"/>
                          <a:cs typeface="Arial" panose="020B0604020202020204" pitchFamily="34" charset="0"/>
                        </a:rPr>
                        <a:t>Annual Target 2021/22</a:t>
                      </a:r>
                    </a:p>
                  </a:txBody>
                  <a:tcPr>
                    <a:solidFill>
                      <a:schemeClr val="accent3">
                        <a:lumMod val="60000"/>
                        <a:lumOff val="40000"/>
                      </a:schemeClr>
                    </a:solidFill>
                  </a:tcPr>
                </a:tc>
                <a:tc>
                  <a:txBody>
                    <a:bodyPr/>
                    <a:lstStyle/>
                    <a:p>
                      <a:pPr marL="0" indent="0" algn="ctr">
                        <a:buFont typeface="+mj-lt"/>
                        <a:buNone/>
                      </a:pPr>
                      <a:r>
                        <a:rPr lang="en-ZA" sz="1200" b="1" dirty="0">
                          <a:solidFill>
                            <a:schemeClr val="tx1"/>
                          </a:solidFill>
                          <a:latin typeface="Arial" panose="020B0604020202020204" pitchFamily="34" charset="0"/>
                          <a:cs typeface="Arial" panose="020B0604020202020204" pitchFamily="34" charset="0"/>
                        </a:rPr>
                        <a:t>Annual Target 2022/23</a:t>
                      </a:r>
                    </a:p>
                  </a:txBody>
                  <a:tcPr>
                    <a:solidFill>
                      <a:schemeClr val="accent3">
                        <a:lumMod val="60000"/>
                        <a:lumOff val="40000"/>
                      </a:schemeClr>
                    </a:solidFill>
                  </a:tcPr>
                </a:tc>
                <a:tc>
                  <a:txBody>
                    <a:bodyPr/>
                    <a:lstStyle/>
                    <a:p>
                      <a:pPr marL="0" indent="0" algn="ctr">
                        <a:buFont typeface="+mj-lt"/>
                        <a:buNone/>
                      </a:pPr>
                      <a:r>
                        <a:rPr lang="en-ZA" sz="1200" b="1" dirty="0">
                          <a:solidFill>
                            <a:schemeClr val="tx1"/>
                          </a:solidFill>
                          <a:latin typeface="Arial" panose="020B0604020202020204" pitchFamily="34" charset="0"/>
                          <a:cs typeface="Arial" panose="020B0604020202020204" pitchFamily="34" charset="0"/>
                        </a:rPr>
                        <a:t>Annual Target 2023/24</a:t>
                      </a:r>
                    </a:p>
                  </a:txBody>
                  <a:tcPr>
                    <a:solidFill>
                      <a:schemeClr val="accent3">
                        <a:lumMod val="60000"/>
                        <a:lumOff val="40000"/>
                      </a:schemeClr>
                    </a:solidFill>
                  </a:tcPr>
                </a:tc>
                <a:extLst>
                  <a:ext uri="{0D108BD9-81ED-4DB2-BD59-A6C34878D82A}">
                    <a16:rowId xmlns:a16="http://schemas.microsoft.com/office/drawing/2014/main" val="10000"/>
                  </a:ext>
                </a:extLst>
              </a:tr>
              <a:tr h="360489">
                <a:tc rowSpan="2">
                  <a:txBody>
                    <a:bodyPr/>
                    <a:lstStyle/>
                    <a:p>
                      <a:pPr algn="just">
                        <a:lnSpc>
                          <a:spcPct val="105000"/>
                        </a:lnSpc>
                        <a:spcAft>
                          <a:spcPts val="100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Number of ports of entry, land border law enforcement area segments and community crossing points with incremental BMA roll-out  </a:t>
                      </a:r>
                    </a:p>
                  </a:txBody>
                  <a:tcPr marL="114300" marR="114300" marT="0" marB="0">
                    <a:solidFill>
                      <a:schemeClr val="accent3">
                        <a:lumMod val="20000"/>
                        <a:lumOff val="80000"/>
                      </a:schemeClr>
                    </a:solidFill>
                  </a:tcPr>
                </a:tc>
                <a:tc rowSpan="2">
                  <a:txBody>
                    <a:bodyPr/>
                    <a:lstStyle/>
                    <a:p>
                      <a:pPr marL="38100" indent="0" algn="l">
                        <a:lnSpc>
                          <a:spcPct val="105000"/>
                        </a:lnSpc>
                        <a:spcAft>
                          <a:spcPts val="0"/>
                        </a:spcAft>
                        <a:tabLst/>
                      </a:pPr>
                      <a:r>
                        <a:rPr lang="en-ZA" sz="1100" kern="1200" dirty="0">
                          <a:solidFill>
                            <a:schemeClr val="dk1"/>
                          </a:solidFill>
                          <a:effectLst/>
                          <a:latin typeface="Arial" panose="020B0604020202020204" pitchFamily="34" charset="0"/>
                          <a:ea typeface="+mn-ea"/>
                          <a:cs typeface="Arial" panose="020B0604020202020204" pitchFamily="34" charset="0"/>
                        </a:rPr>
                        <a:t>BMA Act, 2020,assented to by the President </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14300" marR="114300" marT="0" marB="0">
                    <a:solidFill>
                      <a:schemeClr val="accent3">
                        <a:lumMod val="20000"/>
                        <a:lumOff val="80000"/>
                      </a:schemeClr>
                    </a:solidFill>
                  </a:tcPr>
                </a:tc>
                <a:tc>
                  <a:txBody>
                    <a:bodyPr/>
                    <a:lstStyle/>
                    <a:p>
                      <a:pPr marL="171450" indent="-171450" algn="l">
                        <a:lnSpc>
                          <a:spcPct val="105000"/>
                        </a:lnSpc>
                        <a:spcAft>
                          <a:spcPts val="1000"/>
                        </a:spcAft>
                        <a:buFont typeface="Arial" panose="020B0604020202020204" pitchFamily="34" charset="0"/>
                        <a:buChar char="•"/>
                      </a:pPr>
                      <a:r>
                        <a:rPr lang="en-ZA" sz="1100" dirty="0">
                          <a:effectLst/>
                          <a:latin typeface="Arial" panose="020B0604020202020204" pitchFamily="34" charset="0"/>
                          <a:ea typeface="Times New Roman" panose="02020603050405020304" pitchFamily="18" charset="0"/>
                          <a:cs typeface="Arial" panose="020B0604020202020204" pitchFamily="34" charset="0"/>
                        </a:rPr>
                        <a:t>BMA incrementally established</a:t>
                      </a:r>
                    </a:p>
                    <a:p>
                      <a:pPr marL="171450" indent="-171450" algn="l">
                        <a:lnSpc>
                          <a:spcPct val="105000"/>
                        </a:lnSpc>
                        <a:spcAft>
                          <a:spcPts val="1000"/>
                        </a:spcAft>
                        <a:buFont typeface="Arial" panose="020B0604020202020204" pitchFamily="34" charset="0"/>
                        <a:buChar char="•"/>
                      </a:pP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14300" marR="114300" marT="0" marB="0">
                    <a:solidFill>
                      <a:schemeClr val="accent3">
                        <a:lumMod val="20000"/>
                        <a:lumOff val="80000"/>
                      </a:schemeClr>
                    </a:solidFill>
                  </a:tcPr>
                </a:tc>
                <a:tc>
                  <a:txBody>
                    <a:bodyPr/>
                    <a:lstStyle/>
                    <a:p>
                      <a:pPr algn="l">
                        <a:lnSpc>
                          <a:spcPct val="105000"/>
                        </a:lnSpc>
                        <a:spcAft>
                          <a:spcPts val="100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NA</a:t>
                      </a:r>
                    </a:p>
                  </a:txBody>
                  <a:tcPr marL="114300" marR="114300" marT="0" marB="0">
                    <a:solidFill>
                      <a:schemeClr val="accent3">
                        <a:lumMod val="20000"/>
                        <a:lumOff val="80000"/>
                      </a:schemeClr>
                    </a:solidFill>
                  </a:tcPr>
                </a:tc>
                <a:tc>
                  <a:txBody>
                    <a:bodyPr/>
                    <a:lstStyle/>
                    <a:p>
                      <a:pPr algn="ctr">
                        <a:lnSpc>
                          <a:spcPct val="105000"/>
                        </a:lnSpc>
                        <a:spcAft>
                          <a:spcPts val="100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NA</a:t>
                      </a:r>
                    </a:p>
                  </a:txBody>
                  <a:tcPr marL="68580" marR="68580" marT="0" marB="0">
                    <a:solidFill>
                      <a:schemeClr val="accent3">
                        <a:lumMod val="20000"/>
                        <a:lumOff val="80000"/>
                      </a:schemeClr>
                    </a:solidFill>
                  </a:tcPr>
                </a:tc>
                <a:extLst>
                  <a:ext uri="{0D108BD9-81ED-4DB2-BD59-A6C34878D82A}">
                    <a16:rowId xmlns:a16="http://schemas.microsoft.com/office/drawing/2014/main" val="1352213690"/>
                  </a:ext>
                </a:extLst>
              </a:tr>
              <a:tr h="1858391">
                <a:tc vMerge="1">
                  <a:txBody>
                    <a:bodyPr/>
                    <a:lstStyle/>
                    <a:p>
                      <a:endParaRPr lang="en-ZA"/>
                    </a:p>
                  </a:txBody>
                  <a:tcPr/>
                </a:tc>
                <a:tc vMerge="1">
                  <a:txBody>
                    <a:bodyPr/>
                    <a:lstStyle/>
                    <a:p>
                      <a:endParaRPr lang="en-ZA"/>
                    </a:p>
                  </a:txBody>
                  <a:tcPr/>
                </a:tc>
                <a:tc>
                  <a:txBody>
                    <a:bodyPr/>
                    <a:lstStyle/>
                    <a:p>
                      <a:pPr marL="171450" indent="-171450" algn="l">
                        <a:lnSpc>
                          <a:spcPct val="105000"/>
                        </a:lnSpc>
                        <a:spcAft>
                          <a:spcPts val="1000"/>
                        </a:spcAft>
                        <a:buFont typeface="Arial" panose="020B0604020202020204" pitchFamily="34" charset="0"/>
                        <a:buChar char="•"/>
                      </a:pPr>
                      <a:r>
                        <a:rPr lang="en-ZA" sz="1100" dirty="0">
                          <a:effectLst/>
                          <a:latin typeface="Arial" panose="020B0604020202020204" pitchFamily="34" charset="0"/>
                          <a:ea typeface="Times New Roman" panose="02020603050405020304" pitchFamily="18" charset="0"/>
                          <a:cs typeface="Arial" panose="020B0604020202020204" pitchFamily="34" charset="0"/>
                        </a:rPr>
                        <a:t>BMA incrementally rolled out at 11 ports of entry by incorporating frontline Immigration, port health, border facility management and agriculture functions into the BMA</a:t>
                      </a:r>
                    </a:p>
                    <a:p>
                      <a:pPr marL="171450" indent="-171450" algn="l">
                        <a:lnSpc>
                          <a:spcPct val="105000"/>
                        </a:lnSpc>
                        <a:spcAft>
                          <a:spcPts val="1000"/>
                        </a:spcAft>
                        <a:buFont typeface="Arial" panose="020B0604020202020204" pitchFamily="34" charset="0"/>
                        <a:buChar char="•"/>
                      </a:pPr>
                      <a:r>
                        <a:rPr lang="en-ZA" sz="1100" dirty="0">
                          <a:effectLst/>
                          <a:latin typeface="Arial" panose="020B0604020202020204" pitchFamily="34" charset="0"/>
                          <a:ea typeface="Times New Roman" panose="02020603050405020304" pitchFamily="18" charset="0"/>
                          <a:cs typeface="Arial" panose="020B0604020202020204" pitchFamily="34" charset="0"/>
                        </a:rPr>
                        <a:t>BMA incrementally rolled out in phases along 5 segments  of the land border law enforcement area (RSA/Zimbabwe; eManguzi; Skukuza; KZN/eSwatini; and Mpumalanga/eSwatini)</a:t>
                      </a:r>
                    </a:p>
                    <a:p>
                      <a:pPr marL="171450" indent="-171450" algn="l">
                        <a:lnSpc>
                          <a:spcPct val="105000"/>
                        </a:lnSpc>
                        <a:spcAft>
                          <a:spcPts val="1000"/>
                        </a:spcAft>
                        <a:buFont typeface="Arial" panose="020B0604020202020204" pitchFamily="34" charset="0"/>
                        <a:buChar char="•"/>
                      </a:pPr>
                      <a:r>
                        <a:rPr lang="en-ZA" sz="1100" kern="1200" dirty="0">
                          <a:solidFill>
                            <a:schemeClr val="dk1"/>
                          </a:solidFill>
                          <a:effectLst/>
                          <a:latin typeface="Arial" panose="020B0604020202020204" pitchFamily="34" charset="0"/>
                          <a:ea typeface="+mn-ea"/>
                          <a:cs typeface="Arial" panose="020B0604020202020204" pitchFamily="34" charset="0"/>
                        </a:rPr>
                        <a:t>BMA rolled out to 1 community crossing point</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14300" marR="114300" marT="0" marB="0">
                    <a:solidFill>
                      <a:schemeClr val="accent3">
                        <a:lumMod val="20000"/>
                        <a:lumOff val="80000"/>
                      </a:schemeClr>
                    </a:solidFill>
                  </a:tcPr>
                </a:tc>
                <a:tc>
                  <a:txBody>
                    <a:bodyPr/>
                    <a:lstStyle/>
                    <a:p>
                      <a:pPr algn="l">
                        <a:lnSpc>
                          <a:spcPct val="105000"/>
                        </a:lnSpc>
                        <a:spcAft>
                          <a:spcPts val="100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BMA incrementally rolled out at additional12 ports of entry  by incorporating frontline Immigration, port health, border facility management and agriculture functions into the BMA</a:t>
                      </a:r>
                    </a:p>
                    <a:p>
                      <a:pPr algn="l">
                        <a:lnSpc>
                          <a:spcPct val="105000"/>
                        </a:lnSpc>
                        <a:spcAft>
                          <a:spcPts val="100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BMA incrementally rolled out to 3 segments of the land border law enforcement area</a:t>
                      </a:r>
                    </a:p>
                    <a:p>
                      <a:pPr algn="l">
                        <a:lnSpc>
                          <a:spcPct val="105000"/>
                        </a:lnSpc>
                        <a:spcAft>
                          <a:spcPts val="100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solidFill>
                      <a:schemeClr val="accent3">
                        <a:lumMod val="20000"/>
                        <a:lumOff val="80000"/>
                      </a:schemeClr>
                    </a:solidFill>
                  </a:tcPr>
                </a:tc>
                <a:tc>
                  <a:txBody>
                    <a:bodyPr/>
                    <a:lstStyle/>
                    <a:p>
                      <a:pPr algn="l">
                        <a:lnSpc>
                          <a:spcPct val="105000"/>
                        </a:lnSpc>
                        <a:spcAft>
                          <a:spcPts val="100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BMA incrementally rolled out at additional 13 ports of entry by  incorporating frontline Immigration, port health, border facility management and agriculture functions into the BMA</a:t>
                      </a:r>
                    </a:p>
                    <a:p>
                      <a:pPr algn="l">
                        <a:lnSpc>
                          <a:spcPct val="105000"/>
                        </a:lnSpc>
                        <a:spcAft>
                          <a:spcPts val="100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BMA incrementally rolled out to 2 segments of the land border law enforcement area</a:t>
                      </a:r>
                    </a:p>
                    <a:p>
                      <a:pPr algn="l">
                        <a:lnSpc>
                          <a:spcPct val="105000"/>
                        </a:lnSpc>
                        <a:spcAft>
                          <a:spcPts val="100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BMA rolled out to 1 community crossing point</a:t>
                      </a:r>
                    </a:p>
                    <a:p>
                      <a:pPr algn="l">
                        <a:lnSpc>
                          <a:spcPct val="105000"/>
                        </a:lnSpc>
                        <a:spcAft>
                          <a:spcPts val="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solidFill>
                      <a:schemeClr val="accent3">
                        <a:lumMod val="20000"/>
                        <a:lumOff val="80000"/>
                      </a:schemeClr>
                    </a:solidFill>
                  </a:tcPr>
                </a:tc>
                <a:extLst>
                  <a:ext uri="{0D108BD9-81ED-4DB2-BD59-A6C34878D82A}">
                    <a16:rowId xmlns:a16="http://schemas.microsoft.com/office/drawing/2014/main" val="10004"/>
                  </a:ext>
                </a:extLst>
              </a:tr>
            </a:tbl>
          </a:graphicData>
        </a:graphic>
      </p:graphicFrame>
      <p:sp>
        <p:nvSpPr>
          <p:cNvPr id="8" name="TextBox 7"/>
          <p:cNvSpPr txBox="1"/>
          <p:nvPr/>
        </p:nvSpPr>
        <p:spPr>
          <a:xfrm>
            <a:off x="109180" y="101484"/>
            <a:ext cx="8944203" cy="400110"/>
          </a:xfrm>
          <a:prstGeom prst="rect">
            <a:avLst/>
          </a:prstGeom>
          <a:solidFill>
            <a:srgbClr val="92D050"/>
          </a:solidFill>
        </p:spPr>
        <p:txBody>
          <a:bodyPr wrap="square" rtlCol="0">
            <a:spAutoFit/>
          </a:bodyPr>
          <a:lstStyle/>
          <a:p>
            <a:pPr algn="ctr"/>
            <a:r>
              <a:rPr lang="en-US" sz="2000" b="1" dirty="0">
                <a:latin typeface="Arial" panose="020B0604020202020204" pitchFamily="34" charset="0"/>
                <a:cs typeface="Arial" panose="020B0604020202020204" pitchFamily="34" charset="0"/>
              </a:rPr>
              <a:t>ANNUAL PERFORMANCE PLAN TARGETS FOR 2021/24</a:t>
            </a:r>
          </a:p>
        </p:txBody>
      </p:sp>
      <p:sp>
        <p:nvSpPr>
          <p:cNvPr id="6" name="TextBox 5"/>
          <p:cNvSpPr txBox="1"/>
          <p:nvPr/>
        </p:nvSpPr>
        <p:spPr>
          <a:xfrm>
            <a:off x="124244" y="5828102"/>
            <a:ext cx="8895512" cy="430887"/>
          </a:xfrm>
          <a:prstGeom prst="rect">
            <a:avLst/>
          </a:prstGeom>
          <a:solidFill>
            <a:schemeClr val="accent3">
              <a:lumMod val="20000"/>
              <a:lumOff val="80000"/>
            </a:schemeClr>
          </a:solidFill>
        </p:spPr>
        <p:txBody>
          <a:bodyPr wrap="square" rtlCol="0">
            <a:spAutoFit/>
          </a:bodyPr>
          <a:lstStyle/>
          <a:p>
            <a:r>
              <a:rPr lang="en-US" sz="1100" dirty="0">
                <a:latin typeface="Arial" panose="020B0604020202020204" pitchFamily="34" charset="0"/>
                <a:cs typeface="Arial" panose="020B0604020202020204" pitchFamily="34" charset="0"/>
              </a:rPr>
              <a:t>The 11 ports of entry for 2021/22 are: Beit Bridge; Maseru Bridge; Ficksburg; Oshoek; Kopfontein; Lebombo;  Groblersbrug; Vioolsdrift; </a:t>
            </a:r>
            <a:r>
              <a:rPr lang="en-US" sz="1100" dirty="0" err="1">
                <a:latin typeface="Arial" panose="020B0604020202020204" pitchFamily="34" charset="0"/>
                <a:cs typeface="Arial" panose="020B0604020202020204" pitchFamily="34" charset="0"/>
              </a:rPr>
              <a:t>Ramathlabama</a:t>
            </a:r>
            <a:r>
              <a:rPr lang="en-US" sz="1100" dirty="0">
                <a:latin typeface="Arial" panose="020B0604020202020204" pitchFamily="34" charset="0"/>
                <a:cs typeface="Arial" panose="020B0604020202020204" pitchFamily="34" charset="0"/>
              </a:rPr>
              <a:t>, Nakop and Qahasnek.</a:t>
            </a:r>
            <a:endParaRPr lang="en-ZA" sz="11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38</a:t>
            </a:fld>
            <a:endParaRPr lang="en-US" dirty="0"/>
          </a:p>
        </p:txBody>
      </p:sp>
    </p:spTree>
    <p:extLst>
      <p:ext uri="{BB962C8B-B14F-4D97-AF65-F5344CB8AC3E}">
        <p14:creationId xmlns:p14="http://schemas.microsoft.com/office/powerpoint/2010/main" val="36740630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17417" y="132262"/>
            <a:ext cx="8944203" cy="400110"/>
          </a:xfrm>
          <a:prstGeom prst="rect">
            <a:avLst/>
          </a:prstGeom>
          <a:solidFill>
            <a:srgbClr val="92D050"/>
          </a:solidFill>
        </p:spPr>
        <p:txBody>
          <a:bodyPr wrap="square" rtlCol="0">
            <a:spAutoFit/>
          </a:bodyPr>
          <a:lstStyle/>
          <a:p>
            <a:pPr algn="ctr"/>
            <a:r>
              <a:rPr lang="en-US" sz="2000" b="1" dirty="0">
                <a:latin typeface="Arial" panose="020B0604020202020204" pitchFamily="34" charset="0"/>
                <a:cs typeface="Arial" panose="020B0604020202020204" pitchFamily="34" charset="0"/>
              </a:rPr>
              <a:t>ANNUAL PERFORMANCE PLAN TARGETS FOR 2021/24</a:t>
            </a:r>
          </a:p>
        </p:txBody>
      </p:sp>
      <p:graphicFrame>
        <p:nvGraphicFramePr>
          <p:cNvPr id="6" name="Table 5"/>
          <p:cNvGraphicFramePr>
            <a:graphicFrameLocks noGrp="1"/>
          </p:cNvGraphicFramePr>
          <p:nvPr>
            <p:extLst>
              <p:ext uri="{D42A27DB-BD31-4B8C-83A1-F6EECF244321}">
                <p14:modId xmlns:p14="http://schemas.microsoft.com/office/powerpoint/2010/main" val="1098054272"/>
              </p:ext>
            </p:extLst>
          </p:nvPr>
        </p:nvGraphicFramePr>
        <p:xfrm>
          <a:off x="117417" y="535407"/>
          <a:ext cx="8877994" cy="3934267"/>
        </p:xfrm>
        <a:graphic>
          <a:graphicData uri="http://schemas.openxmlformats.org/drawingml/2006/table">
            <a:tbl>
              <a:tblPr firstRow="1" firstCol="1" bandRow="1">
                <a:tableStyleId>{69C7853C-536D-4A76-A0AE-DD22124D55A5}</a:tableStyleId>
              </a:tblPr>
              <a:tblGrid>
                <a:gridCol w="2092383">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1436914">
                  <a:extLst>
                    <a:ext uri="{9D8B030D-6E8A-4147-A177-3AD203B41FA5}">
                      <a16:colId xmlns:a16="http://schemas.microsoft.com/office/drawing/2014/main" val="20002"/>
                    </a:ext>
                  </a:extLst>
                </a:gridCol>
                <a:gridCol w="1567543">
                  <a:extLst>
                    <a:ext uri="{9D8B030D-6E8A-4147-A177-3AD203B41FA5}">
                      <a16:colId xmlns:a16="http://schemas.microsoft.com/office/drawing/2014/main" val="20003"/>
                    </a:ext>
                  </a:extLst>
                </a:gridCol>
                <a:gridCol w="1404257">
                  <a:extLst>
                    <a:ext uri="{9D8B030D-6E8A-4147-A177-3AD203B41FA5}">
                      <a16:colId xmlns:a16="http://schemas.microsoft.com/office/drawing/2014/main" val="20004"/>
                    </a:ext>
                  </a:extLst>
                </a:gridCol>
                <a:gridCol w="776697">
                  <a:extLst>
                    <a:ext uri="{9D8B030D-6E8A-4147-A177-3AD203B41FA5}">
                      <a16:colId xmlns:a16="http://schemas.microsoft.com/office/drawing/2014/main" val="20005"/>
                    </a:ext>
                  </a:extLst>
                </a:gridCol>
              </a:tblGrid>
              <a:tr h="520507">
                <a:tc>
                  <a:txBody>
                    <a:bodyPr/>
                    <a:lstStyle/>
                    <a:p>
                      <a:pPr marL="0" algn="ctr" defTabSz="457200" rtl="0" eaLnBrk="1" latinLnBrk="0" hangingPunct="1">
                        <a:lnSpc>
                          <a:spcPct val="105000"/>
                        </a:lnSpc>
                        <a:spcAft>
                          <a:spcPts val="0"/>
                        </a:spcAft>
                      </a:pPr>
                      <a:r>
                        <a:rPr lang="en-US" sz="1400" kern="1200" dirty="0">
                          <a:solidFill>
                            <a:schemeClr val="tx1"/>
                          </a:solidFill>
                          <a:latin typeface="Arial" panose="020B0604020202020204" pitchFamily="34" charset="0"/>
                          <a:cs typeface="Arial" panose="020B0604020202020204" pitchFamily="34" charset="0"/>
                        </a:rPr>
                        <a:t>Output Indicator</a:t>
                      </a:r>
                      <a:endParaRPr lang="en-ZA" sz="1400" b="1" kern="1200" dirty="0">
                        <a:solidFill>
                          <a:schemeClr val="tx1"/>
                        </a:solidFill>
                        <a:latin typeface="Arial" panose="020B0604020202020204" pitchFamily="34" charset="0"/>
                        <a:ea typeface="+mn-ea"/>
                        <a:cs typeface="Arial" panose="020B0604020202020204" pitchFamily="34" charset="0"/>
                      </a:endParaRPr>
                    </a:p>
                  </a:txBody>
                  <a:tcPr marL="59170" marR="59170" marT="0" marB="0">
                    <a:lnL w="9525" cap="flat" cmpd="sng" algn="ctr">
                      <a:noFill/>
                      <a:prstDash val="solid"/>
                    </a:lnL>
                    <a:lnR>
                      <a:noFill/>
                    </a:lnR>
                    <a:lnT w="9525" cap="flat" cmpd="sng" algn="ctr">
                      <a:noFill/>
                      <a:prstDash val="solid"/>
                    </a:lnT>
                    <a:lnB w="25400" cap="flat" cmpd="sng" algn="ctr">
                      <a:noFill/>
                      <a:prstDash val="solid"/>
                    </a:lnB>
                    <a:lnTlToBr w="12700" cmpd="sng">
                      <a:noFill/>
                      <a:prstDash val="solid"/>
                    </a:lnTlToBr>
                    <a:lnBlToTr w="12700" cmpd="sng">
                      <a:noFill/>
                      <a:prstDash val="solid"/>
                    </a:lnBlToTr>
                    <a:solidFill>
                      <a:schemeClr val="accent3">
                        <a:lumMod val="60000"/>
                        <a:lumOff val="40000"/>
                      </a:schemeClr>
                    </a:solidFill>
                  </a:tcPr>
                </a:tc>
                <a:tc>
                  <a:txBody>
                    <a:bodyPr/>
                    <a:lstStyle/>
                    <a:p>
                      <a:pPr marL="0" algn="ctr" defTabSz="457200" rtl="0" eaLnBrk="1" latinLnBrk="0" hangingPunct="1">
                        <a:lnSpc>
                          <a:spcPct val="105000"/>
                        </a:lnSpc>
                        <a:spcAft>
                          <a:spcPts val="0"/>
                        </a:spcAft>
                      </a:pPr>
                      <a:r>
                        <a:rPr lang="en-US" sz="1400" kern="1200" dirty="0">
                          <a:solidFill>
                            <a:schemeClr val="tx1"/>
                          </a:solidFill>
                          <a:latin typeface="Arial" panose="020B0604020202020204" pitchFamily="34" charset="0"/>
                          <a:cs typeface="Arial" panose="020B0604020202020204" pitchFamily="34" charset="0"/>
                        </a:rPr>
                        <a:t>Annual Target for 2021/22</a:t>
                      </a:r>
                      <a:endParaRPr lang="en-ZA" sz="1400" b="1" kern="1200" dirty="0">
                        <a:solidFill>
                          <a:schemeClr val="tx1"/>
                        </a:solidFill>
                        <a:latin typeface="Arial" panose="020B0604020202020204" pitchFamily="34" charset="0"/>
                        <a:ea typeface="+mn-ea"/>
                        <a:cs typeface="Arial" panose="020B0604020202020204" pitchFamily="34" charset="0"/>
                      </a:endParaRPr>
                    </a:p>
                  </a:txBody>
                  <a:tcPr marL="59170" marR="59170" marT="0" marB="0">
                    <a:lnL>
                      <a:noFill/>
                    </a:lnL>
                    <a:lnR>
                      <a:noFill/>
                    </a:lnR>
                    <a:lnT w="9525" cap="flat" cmpd="sng" algn="ctr">
                      <a:noFill/>
                      <a:prstDash val="solid"/>
                    </a:lnT>
                    <a:lnB w="25400" cap="flat" cmpd="sng" algn="ctr">
                      <a:noFill/>
                      <a:prstDash val="solid"/>
                    </a:lnB>
                    <a:lnTlToBr w="12700" cmpd="sng">
                      <a:noFill/>
                      <a:prstDash val="solid"/>
                    </a:lnTlToBr>
                    <a:lnBlToTr w="12700" cmpd="sng">
                      <a:noFill/>
                      <a:prstDash val="solid"/>
                    </a:lnBlToTr>
                    <a:solidFill>
                      <a:schemeClr val="accent3">
                        <a:lumMod val="60000"/>
                        <a:lumOff val="40000"/>
                      </a:schemeClr>
                    </a:solidFill>
                  </a:tcPr>
                </a:tc>
                <a:tc>
                  <a:txBody>
                    <a:bodyPr/>
                    <a:lstStyle/>
                    <a:p>
                      <a:pPr marL="0" algn="ctr" defTabSz="457200" rtl="0" eaLnBrk="0" fontAlgn="base" latinLnBrk="0" hangingPunct="0">
                        <a:lnSpc>
                          <a:spcPct val="105000"/>
                        </a:lnSpc>
                        <a:spcBef>
                          <a:spcPts val="600"/>
                        </a:spcBef>
                        <a:spcAft>
                          <a:spcPts val="600"/>
                        </a:spcAft>
                      </a:pPr>
                      <a:r>
                        <a:rPr lang="en-US" sz="1400" kern="1200" dirty="0">
                          <a:solidFill>
                            <a:schemeClr val="tx1"/>
                          </a:solidFill>
                          <a:effectLst/>
                          <a:latin typeface="Arial" panose="020B0604020202020204" pitchFamily="34" charset="0"/>
                          <a:cs typeface="Arial" panose="020B0604020202020204" pitchFamily="34" charset="0"/>
                        </a:rPr>
                        <a:t>Q1</a:t>
                      </a:r>
                      <a:endParaRPr lang="en-ZA" sz="14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9170" marR="59170" marT="0" marB="0">
                    <a:lnL>
                      <a:noFill/>
                    </a:lnL>
                    <a:lnR>
                      <a:noFill/>
                    </a:lnR>
                    <a:lnT w="9525" cap="flat" cmpd="sng" algn="ctr">
                      <a:noFill/>
                      <a:prstDash val="solid"/>
                    </a:lnT>
                    <a:lnB w="25400" cap="flat" cmpd="sng" algn="ctr">
                      <a:noFill/>
                      <a:prstDash val="solid"/>
                    </a:lnB>
                    <a:lnTlToBr w="12700" cmpd="sng">
                      <a:noFill/>
                      <a:prstDash val="solid"/>
                    </a:lnTlToBr>
                    <a:lnBlToTr w="12700" cmpd="sng">
                      <a:noFill/>
                      <a:prstDash val="solid"/>
                    </a:lnBlToTr>
                    <a:solidFill>
                      <a:schemeClr val="accent3">
                        <a:lumMod val="60000"/>
                        <a:lumOff val="40000"/>
                      </a:schemeClr>
                    </a:solidFill>
                  </a:tcPr>
                </a:tc>
                <a:tc>
                  <a:txBody>
                    <a:bodyPr/>
                    <a:lstStyle/>
                    <a:p>
                      <a:pPr marL="0" algn="ctr" defTabSz="457200" rtl="0" eaLnBrk="0" fontAlgn="base" latinLnBrk="0" hangingPunct="0">
                        <a:lnSpc>
                          <a:spcPct val="105000"/>
                        </a:lnSpc>
                        <a:spcBef>
                          <a:spcPts val="600"/>
                        </a:spcBef>
                        <a:spcAft>
                          <a:spcPts val="600"/>
                        </a:spcAft>
                      </a:pPr>
                      <a:r>
                        <a:rPr lang="en-US" sz="1400" kern="1200" dirty="0">
                          <a:solidFill>
                            <a:schemeClr val="tx1"/>
                          </a:solidFill>
                          <a:effectLst/>
                          <a:latin typeface="Arial" panose="020B0604020202020204" pitchFamily="34" charset="0"/>
                          <a:cs typeface="Arial" panose="020B0604020202020204" pitchFamily="34" charset="0"/>
                        </a:rPr>
                        <a:t>Q2</a:t>
                      </a:r>
                      <a:endParaRPr lang="en-ZA" sz="14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9170" marR="59170" marT="0" marB="0">
                    <a:lnL>
                      <a:noFill/>
                    </a:lnL>
                    <a:lnR>
                      <a:noFill/>
                    </a:lnR>
                    <a:lnT w="9525" cap="flat" cmpd="sng" algn="ctr">
                      <a:noFill/>
                      <a:prstDash val="solid"/>
                    </a:lnT>
                    <a:lnB w="25400" cap="flat" cmpd="sng" algn="ctr">
                      <a:noFill/>
                      <a:prstDash val="solid"/>
                    </a:lnB>
                    <a:lnTlToBr w="12700" cmpd="sng">
                      <a:noFill/>
                      <a:prstDash val="solid"/>
                    </a:lnTlToBr>
                    <a:lnBlToTr w="12700" cmpd="sng">
                      <a:noFill/>
                      <a:prstDash val="solid"/>
                    </a:lnBlToTr>
                    <a:solidFill>
                      <a:schemeClr val="accent3">
                        <a:lumMod val="60000"/>
                        <a:lumOff val="40000"/>
                      </a:schemeClr>
                    </a:solidFill>
                  </a:tcPr>
                </a:tc>
                <a:tc>
                  <a:txBody>
                    <a:bodyPr/>
                    <a:lstStyle/>
                    <a:p>
                      <a:pPr marL="0" algn="ctr" defTabSz="457200" rtl="0" eaLnBrk="0" fontAlgn="base" latinLnBrk="0" hangingPunct="0">
                        <a:lnSpc>
                          <a:spcPct val="105000"/>
                        </a:lnSpc>
                        <a:spcBef>
                          <a:spcPts val="600"/>
                        </a:spcBef>
                        <a:spcAft>
                          <a:spcPts val="600"/>
                        </a:spcAft>
                      </a:pPr>
                      <a:r>
                        <a:rPr lang="en-US" sz="1400" kern="1200" dirty="0">
                          <a:solidFill>
                            <a:schemeClr val="tx1"/>
                          </a:solidFill>
                          <a:effectLst/>
                          <a:latin typeface="Arial" panose="020B0604020202020204" pitchFamily="34" charset="0"/>
                          <a:cs typeface="Arial" panose="020B0604020202020204" pitchFamily="34" charset="0"/>
                        </a:rPr>
                        <a:t>Q3</a:t>
                      </a:r>
                      <a:endParaRPr lang="en-ZA" sz="14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9170" marR="59170" marT="0" marB="0">
                    <a:lnL>
                      <a:noFill/>
                    </a:lnL>
                    <a:lnR>
                      <a:noFill/>
                    </a:lnR>
                    <a:lnT w="9525" cap="flat" cmpd="sng" algn="ctr">
                      <a:noFill/>
                      <a:prstDash val="solid"/>
                    </a:lnT>
                    <a:lnB w="25400" cap="flat" cmpd="sng" algn="ctr">
                      <a:noFill/>
                      <a:prstDash val="solid"/>
                    </a:lnB>
                    <a:lnTlToBr w="12700" cmpd="sng">
                      <a:noFill/>
                      <a:prstDash val="solid"/>
                    </a:lnTlToBr>
                    <a:lnBlToTr w="12700" cmpd="sng">
                      <a:noFill/>
                      <a:prstDash val="solid"/>
                    </a:lnBlToTr>
                    <a:solidFill>
                      <a:schemeClr val="accent3">
                        <a:lumMod val="60000"/>
                        <a:lumOff val="40000"/>
                      </a:schemeClr>
                    </a:solidFill>
                  </a:tcPr>
                </a:tc>
                <a:tc>
                  <a:txBody>
                    <a:bodyPr/>
                    <a:lstStyle/>
                    <a:p>
                      <a:pPr marL="0" algn="ctr" defTabSz="457200" rtl="0" eaLnBrk="0" fontAlgn="base" latinLnBrk="0" hangingPunct="0">
                        <a:lnSpc>
                          <a:spcPct val="105000"/>
                        </a:lnSpc>
                        <a:spcBef>
                          <a:spcPts val="600"/>
                        </a:spcBef>
                        <a:spcAft>
                          <a:spcPts val="600"/>
                        </a:spcAft>
                      </a:pPr>
                      <a:r>
                        <a:rPr lang="en-US" sz="1400" kern="1200" dirty="0">
                          <a:solidFill>
                            <a:schemeClr val="tx1"/>
                          </a:solidFill>
                          <a:effectLst/>
                          <a:latin typeface="Arial" panose="020B0604020202020204" pitchFamily="34" charset="0"/>
                          <a:cs typeface="Arial" panose="020B0604020202020204" pitchFamily="34" charset="0"/>
                        </a:rPr>
                        <a:t>Q4</a:t>
                      </a:r>
                      <a:endParaRPr lang="en-ZA" sz="14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9170" marR="59170" marT="0" marB="0">
                    <a:lnL>
                      <a:noFill/>
                    </a:lnL>
                    <a:lnR w="9525" cap="flat" cmpd="sng" algn="ctr">
                      <a:noFill/>
                      <a:prstDash val="solid"/>
                    </a:lnR>
                    <a:lnT w="9525" cap="flat" cmpd="sng" algn="ctr">
                      <a:noFill/>
                      <a:prstDash val="solid"/>
                    </a:lnT>
                    <a:lnB w="25400" cap="flat" cmpd="sng" algn="ctr">
                      <a:noFill/>
                      <a:prstDash val="solid"/>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10000"/>
                  </a:ext>
                </a:extLst>
              </a:tr>
              <a:tr h="494028">
                <a:tc>
                  <a:txBody>
                    <a:bodyPr/>
                    <a:lstStyle/>
                    <a:p>
                      <a:pPr algn="just">
                        <a:lnSpc>
                          <a:spcPct val="105000"/>
                        </a:lnSpc>
                        <a:spcAft>
                          <a:spcPts val="1000"/>
                        </a:spcAft>
                      </a:pPr>
                      <a:r>
                        <a:rPr lang="en-ZA"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Number of ports of entry, land border law enforcement area segments and community crossing points with incremental BMA rollout  (2021 to 2024)</a:t>
                      </a:r>
                    </a:p>
                    <a:p>
                      <a:pPr algn="just">
                        <a:lnSpc>
                          <a:spcPct val="105000"/>
                        </a:lnSpc>
                        <a:spcAft>
                          <a:spcPts val="1000"/>
                        </a:spcAft>
                      </a:pPr>
                      <a:r>
                        <a:rPr lang="en-ZA"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(Incremental establishment of the BMA 2021/22)</a:t>
                      </a:r>
                    </a:p>
                    <a:p>
                      <a:pPr algn="just">
                        <a:lnSpc>
                          <a:spcPct val="105000"/>
                        </a:lnSpc>
                        <a:spcAft>
                          <a:spcPts val="1000"/>
                        </a:spcAft>
                      </a:pPr>
                      <a:endParaRPr lang="en-ZA"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9525" cap="flat" cmpd="sng" algn="ctr">
                      <a:noFill/>
                      <a:prstDash val="solid"/>
                    </a:lnL>
                    <a:lnR w="12700" cap="flat" cmpd="sng" algn="ctr">
                      <a:noFill/>
                      <a:prstDash val="solid"/>
                      <a:round/>
                      <a:headEnd type="none" w="med" len="med"/>
                      <a:tailEnd type="none" w="med" len="med"/>
                    </a:lnR>
                    <a:lnT w="25400" cap="flat" cmpd="sng" algn="ctr">
                      <a:noFill/>
                      <a:prstDash val="solid"/>
                    </a:lnT>
                    <a:lnB w="9525" cap="flat" cmpd="sng" algn="ctr">
                      <a:noFill/>
                      <a:prstDash val="solid"/>
                    </a:lnB>
                    <a:lnTlToBr w="12700" cmpd="sng">
                      <a:noFill/>
                      <a:prstDash val="solid"/>
                    </a:lnTlToBr>
                    <a:lnBlToTr w="12700" cmpd="sng">
                      <a:noFill/>
                      <a:prstDash val="solid"/>
                    </a:lnBlToTr>
                    <a:solidFill>
                      <a:schemeClr val="accent3">
                        <a:lumMod val="20000"/>
                        <a:lumOff val="80000"/>
                      </a:schemeClr>
                    </a:solidFill>
                  </a:tcPr>
                </a:tc>
                <a:tc>
                  <a:txBody>
                    <a:bodyPr/>
                    <a:lstStyle/>
                    <a:p>
                      <a:pPr algn="l">
                        <a:lnSpc>
                          <a:spcPct val="105000"/>
                        </a:lnSpc>
                        <a:spcAft>
                          <a:spcPts val="1000"/>
                        </a:spcAft>
                      </a:pPr>
                      <a:r>
                        <a:rPr lang="en-ZA"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BMA Incrementally established</a:t>
                      </a:r>
                    </a:p>
                    <a:p>
                      <a:pPr algn="just">
                        <a:lnSpc>
                          <a:spcPct val="105000"/>
                        </a:lnSpc>
                        <a:spcAft>
                          <a:spcPts val="1000"/>
                        </a:spcAft>
                      </a:pPr>
                      <a:r>
                        <a:rPr lang="en-ZA"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ap="flat" cmpd="sng" algn="ctr">
                      <a:noFill/>
                      <a:prstDash val="solid"/>
                    </a:lnT>
                    <a:lnB w="9525" cap="flat" cmpd="sng" algn="ctr">
                      <a:noFill/>
                      <a:prstDash val="solid"/>
                    </a:lnB>
                    <a:lnTlToBr w="12700" cmpd="sng">
                      <a:noFill/>
                      <a:prstDash val="solid"/>
                    </a:lnTlToBr>
                    <a:lnBlToTr w="12700" cmpd="sng">
                      <a:noFill/>
                      <a:prstDash val="solid"/>
                    </a:lnBlToTr>
                    <a:solidFill>
                      <a:schemeClr val="accent3">
                        <a:lumMod val="20000"/>
                        <a:lumOff val="80000"/>
                      </a:schemeClr>
                    </a:solidFill>
                  </a:tcPr>
                </a:tc>
                <a:tc>
                  <a:txBody>
                    <a:bodyPr/>
                    <a:lstStyle/>
                    <a:p>
                      <a:pPr algn="just"/>
                      <a:r>
                        <a:rPr lang="en-ZA"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Implementation Protocol with SARS concluded </a:t>
                      </a:r>
                    </a:p>
                    <a:p>
                      <a:pPr algn="just"/>
                      <a:endParaRPr lang="en-ZA"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en-ZA"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10 Port Coordinators appointed to coordinate border operations in the BMA</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ap="flat" cmpd="sng" algn="ctr">
                      <a:noFill/>
                      <a:prstDash val="solid"/>
                    </a:lnT>
                    <a:lnB w="9525" cap="flat" cmpd="sng" algn="ctr">
                      <a:noFill/>
                      <a:prstDash val="solid"/>
                    </a:lnB>
                    <a:lnTlToBr w="12700" cmpd="sng">
                      <a:noFill/>
                      <a:prstDash val="solid"/>
                    </a:lnTlToBr>
                    <a:lnBlToTr w="12700" cmpd="sng">
                      <a:noFill/>
                      <a:prstDash val="solid"/>
                    </a:lnBlToTr>
                    <a:solidFill>
                      <a:schemeClr val="accent3">
                        <a:lumMod val="20000"/>
                        <a:lumOff val="80000"/>
                      </a:schemeClr>
                    </a:solidFill>
                  </a:tcPr>
                </a:tc>
                <a:tc>
                  <a:txBody>
                    <a:bodyPr/>
                    <a:lstStyle/>
                    <a:p>
                      <a:pPr algn="just">
                        <a:spcAft>
                          <a:spcPts val="0"/>
                        </a:spcAft>
                      </a:pPr>
                      <a:r>
                        <a:rPr lang="en-ZA"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Implementation Protocol with SAPS concluded </a:t>
                      </a:r>
                    </a:p>
                    <a:p>
                      <a:pPr algn="just">
                        <a:spcAft>
                          <a:spcPts val="0"/>
                        </a:spcAft>
                      </a:pPr>
                      <a:r>
                        <a:rPr lang="en-ZA"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algn="just">
                        <a:spcAft>
                          <a:spcPts val="0"/>
                        </a:spcAft>
                      </a:pPr>
                      <a:r>
                        <a:rPr lang="en-ZA"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Transfer of functions according to Section 97 of Constitution (Department of Agriculture, Land Reform and Rural Development; Port Health  and Border Facility Management).  </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ap="flat" cmpd="sng" algn="ctr">
                      <a:noFill/>
                      <a:prstDash val="solid"/>
                    </a:lnT>
                    <a:lnB w="9525" cap="flat" cmpd="sng" algn="ctr">
                      <a:noFill/>
                      <a:prstDash val="solid"/>
                    </a:lnB>
                    <a:lnTlToBr w="12700" cmpd="sng">
                      <a:noFill/>
                      <a:prstDash val="solid"/>
                    </a:lnTlToBr>
                    <a:lnBlToTr w="12700" cmpd="sng">
                      <a:noFill/>
                      <a:prstDash val="solid"/>
                    </a:lnBlToTr>
                    <a:solidFill>
                      <a:schemeClr val="accent3">
                        <a:lumMod val="20000"/>
                        <a:lumOff val="80000"/>
                      </a:schemeClr>
                    </a:solidFill>
                  </a:tcPr>
                </a:tc>
                <a:tc>
                  <a:txBody>
                    <a:bodyPr/>
                    <a:lstStyle/>
                    <a:p>
                      <a:pPr algn="l">
                        <a:spcAft>
                          <a:spcPts val="0"/>
                        </a:spcAft>
                      </a:pPr>
                      <a:r>
                        <a:rPr lang="en-ZA"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Implementation Protocol with Defence concluded</a:t>
                      </a:r>
                    </a:p>
                  </a:txBody>
                  <a:tcPr marL="68580" marR="68580" marT="0" marB="0">
                    <a:lnL w="12700" cap="flat" cmpd="sng" algn="ctr">
                      <a:noFill/>
                      <a:prstDash val="solid"/>
                      <a:round/>
                      <a:headEnd type="none" w="med" len="med"/>
                      <a:tailEnd type="none" w="med" len="me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solidFill>
                      <a:schemeClr val="accent3">
                        <a:lumMod val="20000"/>
                        <a:lumOff val="80000"/>
                      </a:schemeClr>
                    </a:solidFill>
                  </a:tcPr>
                </a:tc>
                <a:tc>
                  <a:txBody>
                    <a:bodyPr/>
                    <a:lstStyle/>
                    <a:p>
                      <a:pPr algn="ctr">
                        <a:spcAft>
                          <a:spcPts val="0"/>
                        </a:spcAft>
                      </a:pPr>
                      <a:r>
                        <a:rPr lang="en-ZA" sz="1400" dirty="0">
                          <a:effectLst/>
                          <a:latin typeface="Arial" panose="020B0604020202020204" pitchFamily="34" charset="0"/>
                          <a:ea typeface="Times New Roman" panose="02020603050405020304" pitchFamily="18" charset="0"/>
                          <a:cs typeface="Arial" panose="020B0604020202020204" pitchFamily="34" charset="0"/>
                        </a:rPr>
                        <a:t>N/A</a:t>
                      </a:r>
                    </a:p>
                  </a:txBody>
                  <a:tcPr marL="68580" marR="68580" marT="0" marB="0">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1"/>
                  </a:ext>
                </a:extLst>
              </a:tr>
            </a:tbl>
          </a:graphicData>
        </a:graphic>
      </p:graphicFrame>
      <p:sp>
        <p:nvSpPr>
          <p:cNvPr id="3" name="Slide Number Placeholder 2"/>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39</a:t>
            </a:fld>
            <a:endParaRPr lang="en-US" dirty="0"/>
          </a:p>
        </p:txBody>
      </p:sp>
    </p:spTree>
    <p:extLst>
      <p:ext uri="{BB962C8B-B14F-4D97-AF65-F5344CB8AC3E}">
        <p14:creationId xmlns:p14="http://schemas.microsoft.com/office/powerpoint/2010/main" val="4769798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2120" y="180432"/>
            <a:ext cx="8581880" cy="523220"/>
          </a:xfrm>
          <a:prstGeom prst="rect">
            <a:avLst/>
          </a:prstGeom>
          <a:noFill/>
        </p:spPr>
        <p:txBody>
          <a:bodyPr wrap="square" rtlCol="0">
            <a:spAutoFit/>
          </a:bodyPr>
          <a:lstStyle/>
          <a:p>
            <a:pPr algn="ctr"/>
            <a:r>
              <a:rPr lang="en-US" sz="2800" b="1" dirty="0">
                <a:solidFill>
                  <a:srgbClr val="FFFFFF"/>
                </a:solidFill>
              </a:rPr>
              <a:t>DHA Contribution to MTSF 2014 to 2019</a:t>
            </a:r>
            <a:endParaRPr lang="en-ZA" sz="2800" dirty="0">
              <a:solidFill>
                <a:srgbClr val="FFFFFF"/>
              </a:solidFill>
            </a:endParaRPr>
          </a:p>
        </p:txBody>
      </p:sp>
      <p:sp>
        <p:nvSpPr>
          <p:cNvPr id="15" name="Rectangle 14"/>
          <p:cNvSpPr/>
          <p:nvPr/>
        </p:nvSpPr>
        <p:spPr>
          <a:xfrm>
            <a:off x="210224" y="703652"/>
            <a:ext cx="8695651" cy="738664"/>
          </a:xfrm>
          <a:prstGeom prst="rect">
            <a:avLst/>
          </a:prstGeom>
        </p:spPr>
        <p:txBody>
          <a:bodyPr wrap="square">
            <a:spAutoFit/>
          </a:bodyPr>
          <a:lstStyle/>
          <a:p>
            <a:pPr marL="285750" indent="-285750" algn="just">
              <a:spcBef>
                <a:spcPts val="600"/>
              </a:spcBef>
              <a:spcAft>
                <a:spcPts val="600"/>
              </a:spcAft>
              <a:buFont typeface="Arial" panose="020B0604020202020204" pitchFamily="34" charset="0"/>
              <a:buChar char="•"/>
            </a:pPr>
            <a:endParaRPr lang="en-ZA" sz="1600" dirty="0"/>
          </a:p>
          <a:p>
            <a:pPr>
              <a:spcBef>
                <a:spcPts val="600"/>
              </a:spcBef>
              <a:spcAft>
                <a:spcPts val="600"/>
              </a:spcAft>
            </a:pPr>
            <a:endParaRPr lang="en-ZA" sz="1600" dirty="0"/>
          </a:p>
        </p:txBody>
      </p:sp>
      <p:sp>
        <p:nvSpPr>
          <p:cNvPr id="6" name="TextBox 5"/>
          <p:cNvSpPr txBox="1"/>
          <p:nvPr/>
        </p:nvSpPr>
        <p:spPr>
          <a:xfrm>
            <a:off x="130175" y="126620"/>
            <a:ext cx="8865235" cy="400110"/>
          </a:xfrm>
          <a:prstGeom prst="rect">
            <a:avLst/>
          </a:prstGeom>
          <a:solidFill>
            <a:srgbClr val="92D050"/>
          </a:solidFill>
        </p:spPr>
        <p:txBody>
          <a:bodyPr wrap="square" rtlCol="0">
            <a:spAutoFit/>
          </a:bodyPr>
          <a:lstStyle/>
          <a:p>
            <a:pPr algn="ctr">
              <a:spcBef>
                <a:spcPts val="600"/>
              </a:spcBef>
              <a:spcAft>
                <a:spcPts val="600"/>
              </a:spcAft>
            </a:pPr>
            <a:r>
              <a:rPr lang="en-US" sz="2000" b="1" dirty="0">
                <a:latin typeface="Arial" panose="020B0604020202020204" pitchFamily="34" charset="0"/>
                <a:cs typeface="Arial" panose="020B0604020202020204" pitchFamily="34" charset="0"/>
              </a:rPr>
              <a:t>DHA VISION, MISSION, MANDATE, VALUES AND OUTCOMES</a:t>
            </a:r>
            <a:endParaRPr lang="en-ZA" sz="2000" b="1" dirty="0">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nvPr>
        </p:nvGraphicFramePr>
        <p:xfrm>
          <a:off x="130174" y="564896"/>
          <a:ext cx="8865235" cy="4419600"/>
        </p:xfrm>
        <a:graphic>
          <a:graphicData uri="http://schemas.openxmlformats.org/drawingml/2006/table">
            <a:tbl>
              <a:tblPr firstRow="1" bandRow="1">
                <a:tableStyleId>{5C22544A-7EE6-4342-B048-85BDC9FD1C3A}</a:tableStyleId>
              </a:tblPr>
              <a:tblGrid>
                <a:gridCol w="1076834">
                  <a:extLst>
                    <a:ext uri="{9D8B030D-6E8A-4147-A177-3AD203B41FA5}">
                      <a16:colId xmlns:a16="http://schemas.microsoft.com/office/drawing/2014/main" val="20000"/>
                    </a:ext>
                  </a:extLst>
                </a:gridCol>
                <a:gridCol w="7788401">
                  <a:extLst>
                    <a:ext uri="{9D8B030D-6E8A-4147-A177-3AD203B41FA5}">
                      <a16:colId xmlns:a16="http://schemas.microsoft.com/office/drawing/2014/main" val="20001"/>
                    </a:ext>
                  </a:extLst>
                </a:gridCol>
              </a:tblGrid>
              <a:tr h="386080">
                <a:tc>
                  <a:txBody>
                    <a:bodyPr/>
                    <a:lstStyle/>
                    <a:p>
                      <a:pPr algn="just">
                        <a:lnSpc>
                          <a:spcPct val="100000"/>
                        </a:lnSpc>
                        <a:spcBef>
                          <a:spcPts val="0"/>
                        </a:spcBef>
                        <a:spcAft>
                          <a:spcPts val="0"/>
                        </a:spcAft>
                      </a:pPr>
                      <a:r>
                        <a:rPr lang="en-ZA" sz="1600" dirty="0">
                          <a:solidFill>
                            <a:schemeClr val="tx1"/>
                          </a:solidFill>
                          <a:latin typeface="Arial" panose="020B0604020202020204" pitchFamily="34" charset="0"/>
                          <a:cs typeface="Arial" panose="020B0604020202020204" pitchFamily="34" charset="0"/>
                        </a:rPr>
                        <a:t>Vision</a:t>
                      </a:r>
                    </a:p>
                  </a:txBody>
                  <a:tcPr>
                    <a:solidFill>
                      <a:srgbClr val="92D050"/>
                    </a:solidFill>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ZA" sz="1600" b="0" dirty="0">
                          <a:solidFill>
                            <a:schemeClr val="tx1"/>
                          </a:solidFill>
                          <a:latin typeface="Arial" panose="020B0604020202020204" pitchFamily="34" charset="0"/>
                          <a:cs typeface="Arial" panose="020B0604020202020204" pitchFamily="34" charset="0"/>
                        </a:rPr>
                        <a:t>A South Africa where identity, status and citizenship are key enablers of citizen empowerment and inclusivity, economic development and national security</a:t>
                      </a:r>
                    </a:p>
                    <a:p>
                      <a:pPr marL="0" marR="0" indent="0" algn="just" defTabSz="457200" rtl="0" eaLnBrk="1" fontAlgn="auto" latinLnBrk="0" hangingPunct="1">
                        <a:lnSpc>
                          <a:spcPct val="100000"/>
                        </a:lnSpc>
                        <a:spcBef>
                          <a:spcPts val="0"/>
                        </a:spcBef>
                        <a:spcAft>
                          <a:spcPts val="0"/>
                        </a:spcAft>
                        <a:buClrTx/>
                        <a:buSzTx/>
                        <a:buFontTx/>
                        <a:buNone/>
                        <a:tabLst/>
                        <a:defRPr/>
                      </a:pPr>
                      <a:endParaRPr lang="en-ZA" sz="1600" b="0" dirty="0">
                        <a:solidFill>
                          <a:schemeClr val="tx1"/>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0"/>
                  </a:ext>
                </a:extLst>
              </a:tr>
              <a:tr h="370840">
                <a:tc>
                  <a:txBody>
                    <a:bodyPr/>
                    <a:lstStyle/>
                    <a:p>
                      <a:pPr algn="just">
                        <a:lnSpc>
                          <a:spcPct val="100000"/>
                        </a:lnSpc>
                        <a:spcBef>
                          <a:spcPts val="0"/>
                        </a:spcBef>
                        <a:spcAft>
                          <a:spcPts val="0"/>
                        </a:spcAft>
                      </a:pPr>
                      <a:r>
                        <a:rPr lang="en-ZA" sz="1600" b="1" dirty="0">
                          <a:solidFill>
                            <a:schemeClr val="tx1"/>
                          </a:solidFill>
                          <a:latin typeface="Arial" panose="020B0604020202020204" pitchFamily="34" charset="0"/>
                          <a:cs typeface="Arial" panose="020B0604020202020204" pitchFamily="34" charset="0"/>
                        </a:rPr>
                        <a:t>Mission</a:t>
                      </a:r>
                    </a:p>
                  </a:txBody>
                  <a:tcPr>
                    <a:solidFill>
                      <a:srgbClr val="92D050"/>
                    </a:solidFill>
                  </a:tcPr>
                </a:tc>
                <a:tc>
                  <a:txBody>
                    <a:bodyPr/>
                    <a:lstStyle/>
                    <a:p>
                      <a:pPr algn="just">
                        <a:lnSpc>
                          <a:spcPct val="100000"/>
                        </a:lnSpc>
                        <a:spcBef>
                          <a:spcPts val="0"/>
                        </a:spcBef>
                        <a:spcAft>
                          <a:spcPts val="0"/>
                        </a:spcAft>
                      </a:pPr>
                      <a:r>
                        <a:rPr lang="en-US" sz="1600" dirty="0">
                          <a:solidFill>
                            <a:schemeClr val="tx1"/>
                          </a:solidFill>
                          <a:latin typeface="Arial" panose="020B0604020202020204" pitchFamily="34" charset="0"/>
                          <a:cs typeface="Arial" panose="020B0604020202020204" pitchFamily="34" charset="0"/>
                        </a:rPr>
                        <a:t>The DHA carries out its mission in line with its commitment to citizen empowerment and inclusivity, economic development and national security, by:</a:t>
                      </a:r>
                    </a:p>
                    <a:p>
                      <a:pPr algn="just">
                        <a:lnSpc>
                          <a:spcPct val="100000"/>
                        </a:lnSpc>
                        <a:spcBef>
                          <a:spcPts val="0"/>
                        </a:spcBef>
                        <a:spcAft>
                          <a:spcPts val="0"/>
                        </a:spcAft>
                      </a:pPr>
                      <a:endParaRPr lang="en-ZA" sz="1600" dirty="0">
                        <a:solidFill>
                          <a:schemeClr val="tx1"/>
                        </a:solidFill>
                        <a:latin typeface="Arial" panose="020B0604020202020204" pitchFamily="34" charset="0"/>
                        <a:cs typeface="Arial" panose="020B0604020202020204" pitchFamily="34" charset="0"/>
                      </a:endParaRPr>
                    </a:p>
                    <a:p>
                      <a:pPr marL="171450" indent="-171450" algn="just">
                        <a:lnSpc>
                          <a:spcPct val="100000"/>
                        </a:lnSpc>
                        <a:spcBef>
                          <a:spcPts val="0"/>
                        </a:spcBef>
                        <a:spcAft>
                          <a:spcPts val="0"/>
                        </a:spcAft>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Being an efficient and secure custodian of citizenship and civil registration</a:t>
                      </a:r>
                      <a:endParaRPr lang="en-ZA" sz="1600" dirty="0">
                        <a:solidFill>
                          <a:schemeClr val="tx1"/>
                        </a:solidFill>
                        <a:latin typeface="Arial" panose="020B0604020202020204" pitchFamily="34" charset="0"/>
                        <a:cs typeface="Arial" panose="020B0604020202020204" pitchFamily="34" charset="0"/>
                      </a:endParaRPr>
                    </a:p>
                    <a:p>
                      <a:pPr marL="171450" lvl="0" indent="-171450" algn="just">
                        <a:lnSpc>
                          <a:spcPct val="100000"/>
                        </a:lnSpc>
                        <a:spcBef>
                          <a:spcPts val="0"/>
                        </a:spcBef>
                        <a:spcAft>
                          <a:spcPts val="0"/>
                        </a:spcAft>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Securely and strategically managing international migration</a:t>
                      </a:r>
                      <a:endParaRPr lang="en-ZA" sz="1600" dirty="0">
                        <a:solidFill>
                          <a:schemeClr val="tx1"/>
                        </a:solidFill>
                        <a:latin typeface="Arial" panose="020B0604020202020204" pitchFamily="34" charset="0"/>
                        <a:cs typeface="Arial" panose="020B0604020202020204" pitchFamily="34" charset="0"/>
                      </a:endParaRPr>
                    </a:p>
                    <a:p>
                      <a:pPr marL="171450" lvl="0" indent="-171450" algn="just">
                        <a:lnSpc>
                          <a:spcPct val="100000"/>
                        </a:lnSpc>
                        <a:spcBef>
                          <a:spcPts val="0"/>
                        </a:spcBef>
                        <a:spcAft>
                          <a:spcPts val="0"/>
                        </a:spcAft>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Efficiently managing asylum seekers and refugees</a:t>
                      </a:r>
                      <a:endParaRPr lang="en-ZA" sz="1600" dirty="0">
                        <a:solidFill>
                          <a:schemeClr val="tx1"/>
                        </a:solidFill>
                        <a:latin typeface="Arial" panose="020B0604020202020204" pitchFamily="34" charset="0"/>
                        <a:cs typeface="Arial" panose="020B0604020202020204" pitchFamily="34" charset="0"/>
                      </a:endParaRPr>
                    </a:p>
                    <a:p>
                      <a:pPr marL="171450" lvl="0" indent="-171450" algn="just">
                        <a:lnSpc>
                          <a:spcPct val="100000"/>
                        </a:lnSpc>
                        <a:spcBef>
                          <a:spcPts val="0"/>
                        </a:spcBef>
                        <a:spcAft>
                          <a:spcPts val="0"/>
                        </a:spcAft>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Efficiently determining and safeguarding the official identity and status of persons</a:t>
                      </a:r>
                    </a:p>
                    <a:p>
                      <a:pPr marL="0" lvl="0" indent="0" algn="just">
                        <a:lnSpc>
                          <a:spcPct val="100000"/>
                        </a:lnSpc>
                        <a:spcBef>
                          <a:spcPts val="0"/>
                        </a:spcBef>
                        <a:spcAft>
                          <a:spcPts val="0"/>
                        </a:spcAft>
                        <a:buFont typeface="Arial" panose="020B0604020202020204" pitchFamily="34" charset="0"/>
                        <a:buNone/>
                      </a:pPr>
                      <a:r>
                        <a:rPr lang="en-US" sz="1600" dirty="0">
                          <a:solidFill>
                            <a:schemeClr val="tx1"/>
                          </a:solidFill>
                          <a:latin typeface="Arial" panose="020B0604020202020204" pitchFamily="34" charset="0"/>
                          <a:cs typeface="Arial" panose="020B0604020202020204" pitchFamily="34" charset="0"/>
                        </a:rPr>
                        <a:t> </a:t>
                      </a:r>
                      <a:endParaRPr lang="en-ZA" sz="1600" dirty="0">
                        <a:solidFill>
                          <a:schemeClr val="tx1"/>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370840">
                <a:tc>
                  <a:txBody>
                    <a:bodyPr/>
                    <a:lstStyle/>
                    <a:p>
                      <a:pPr algn="just">
                        <a:lnSpc>
                          <a:spcPct val="100000"/>
                        </a:lnSpc>
                        <a:spcBef>
                          <a:spcPts val="0"/>
                        </a:spcBef>
                        <a:spcAft>
                          <a:spcPts val="0"/>
                        </a:spcAft>
                      </a:pPr>
                      <a:r>
                        <a:rPr lang="en-ZA" sz="1600" b="1" dirty="0">
                          <a:solidFill>
                            <a:schemeClr val="tx1"/>
                          </a:solidFill>
                          <a:latin typeface="Arial" panose="020B0604020202020204" pitchFamily="34" charset="0"/>
                          <a:cs typeface="Arial" panose="020B0604020202020204" pitchFamily="34" charset="0"/>
                        </a:rPr>
                        <a:t>Mandate</a:t>
                      </a:r>
                    </a:p>
                  </a:txBody>
                  <a:tcPr>
                    <a:solidFill>
                      <a:srgbClr val="92D050"/>
                    </a:solidFill>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1600" dirty="0">
                          <a:solidFill>
                            <a:schemeClr val="tx1"/>
                          </a:solidFill>
                          <a:effectLst/>
                          <a:latin typeface="Arial" panose="020B0604020202020204" pitchFamily="34" charset="0"/>
                          <a:cs typeface="Arial" panose="020B0604020202020204" pitchFamily="34" charset="0"/>
                        </a:rPr>
                        <a:t>The DHA’s services are divided into two broad categories: civic services and immigration services.</a:t>
                      </a:r>
                    </a:p>
                    <a:p>
                      <a:pPr marL="0" marR="0" indent="0" algn="just" defTabSz="457200" rtl="0" eaLnBrk="1" fontAlgn="auto" latinLnBrk="0" hangingPunct="1">
                        <a:lnSpc>
                          <a:spcPct val="100000"/>
                        </a:lnSpc>
                        <a:spcBef>
                          <a:spcPts val="0"/>
                        </a:spcBef>
                        <a:spcAft>
                          <a:spcPts val="0"/>
                        </a:spcAft>
                        <a:buClrTx/>
                        <a:buSzTx/>
                        <a:buFontTx/>
                        <a:buNone/>
                        <a:tabLst/>
                        <a:defRPr/>
                      </a:pPr>
                      <a:endParaRPr lang="en-US" sz="1600" dirty="0">
                        <a:solidFill>
                          <a:schemeClr val="tx1"/>
                        </a:solidFill>
                        <a:effectLst/>
                        <a:latin typeface="Arial" panose="020B0604020202020204" pitchFamily="34" charset="0"/>
                        <a:cs typeface="Arial" panose="020B0604020202020204" pitchFamily="34" charset="0"/>
                      </a:endParaRPr>
                    </a:p>
                    <a:p>
                      <a:r>
                        <a:rPr lang="en-ZA" sz="1600" kern="1200" dirty="0">
                          <a:solidFill>
                            <a:schemeClr val="dk1"/>
                          </a:solidFill>
                          <a:effectLst/>
                          <a:latin typeface="Arial" panose="020B0604020202020204" pitchFamily="34" charset="0"/>
                          <a:ea typeface="+mn-ea"/>
                          <a:cs typeface="Arial" panose="020B0604020202020204" pitchFamily="34" charset="0"/>
                        </a:rPr>
                        <a:t>Mandate 1:   Management of citizenship and civil registration</a:t>
                      </a:r>
                    </a:p>
                    <a:p>
                      <a:r>
                        <a:rPr lang="en-ZA" sz="1600" kern="1200" dirty="0">
                          <a:solidFill>
                            <a:schemeClr val="dk1"/>
                          </a:solidFill>
                          <a:effectLst/>
                          <a:latin typeface="Arial" panose="020B0604020202020204" pitchFamily="34" charset="0"/>
                          <a:ea typeface="+mn-ea"/>
                          <a:cs typeface="Arial" panose="020B0604020202020204" pitchFamily="34" charset="0"/>
                        </a:rPr>
                        <a:t>Mandate 2:   Management of international migration</a:t>
                      </a:r>
                    </a:p>
                    <a:p>
                      <a:r>
                        <a:rPr lang="en-ZA" sz="1600" kern="1200" dirty="0">
                          <a:solidFill>
                            <a:schemeClr val="dk1"/>
                          </a:solidFill>
                          <a:effectLst/>
                          <a:latin typeface="Arial" panose="020B0604020202020204" pitchFamily="34" charset="0"/>
                          <a:ea typeface="+mn-ea"/>
                          <a:cs typeface="Arial" panose="020B0604020202020204" pitchFamily="34" charset="0"/>
                        </a:rPr>
                        <a:t>Mandate 3:   Management of refugee protection</a:t>
                      </a:r>
                    </a:p>
                  </a:txBody>
                  <a:tcPr>
                    <a:solidFill>
                      <a:schemeClr val="bg1"/>
                    </a:solidFill>
                  </a:tcPr>
                </a:tc>
                <a:extLst>
                  <a:ext uri="{0D108BD9-81ED-4DB2-BD59-A6C34878D82A}">
                    <a16:rowId xmlns:a16="http://schemas.microsoft.com/office/drawing/2014/main" val="10002"/>
                  </a:ext>
                </a:extLst>
              </a:tr>
            </a:tbl>
          </a:graphicData>
        </a:graphic>
      </p:graphicFrame>
      <p:sp>
        <p:nvSpPr>
          <p:cNvPr id="9" name="Slide Number Placeholder 8"/>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4</a:t>
            </a:fld>
            <a:endParaRPr lang="en-US" dirty="0"/>
          </a:p>
        </p:txBody>
      </p:sp>
    </p:spTree>
    <p:extLst>
      <p:ext uri="{BB962C8B-B14F-4D97-AF65-F5344CB8AC3E}">
        <p14:creationId xmlns:p14="http://schemas.microsoft.com/office/powerpoint/2010/main" val="25223347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17417" y="132262"/>
            <a:ext cx="8944203" cy="400110"/>
          </a:xfrm>
          <a:prstGeom prst="rect">
            <a:avLst/>
          </a:prstGeom>
          <a:solidFill>
            <a:srgbClr val="92D050"/>
          </a:solidFill>
        </p:spPr>
        <p:txBody>
          <a:bodyPr wrap="square" rtlCol="0">
            <a:spAutoFit/>
          </a:bodyPr>
          <a:lstStyle/>
          <a:p>
            <a:pPr algn="ctr"/>
            <a:r>
              <a:rPr lang="en-US" sz="2000" b="1" dirty="0">
                <a:latin typeface="Arial" panose="020B0604020202020204" pitchFamily="34" charset="0"/>
                <a:cs typeface="Arial" panose="020B0604020202020204" pitchFamily="34" charset="0"/>
              </a:rPr>
              <a:t>ANNUAL PERFORMANCE PLAN TARGETS FOR 2021/24</a:t>
            </a:r>
          </a:p>
        </p:txBody>
      </p:sp>
      <p:graphicFrame>
        <p:nvGraphicFramePr>
          <p:cNvPr id="9" name="Table 8"/>
          <p:cNvGraphicFramePr>
            <a:graphicFrameLocks noGrp="1"/>
          </p:cNvGraphicFramePr>
          <p:nvPr/>
        </p:nvGraphicFramePr>
        <p:xfrm>
          <a:off x="117417" y="518943"/>
          <a:ext cx="8877994" cy="3614420"/>
        </p:xfrm>
        <a:graphic>
          <a:graphicData uri="http://schemas.openxmlformats.org/drawingml/2006/table">
            <a:tbl>
              <a:tblPr firstRow="1" firstCol="1" bandRow="1">
                <a:tableStyleId>{69C7853C-536D-4A76-A0AE-DD22124D55A5}</a:tableStyleId>
              </a:tblPr>
              <a:tblGrid>
                <a:gridCol w="1961754">
                  <a:extLst>
                    <a:ext uri="{9D8B030D-6E8A-4147-A177-3AD203B41FA5}">
                      <a16:colId xmlns:a16="http://schemas.microsoft.com/office/drawing/2014/main" val="20000"/>
                    </a:ext>
                  </a:extLst>
                </a:gridCol>
                <a:gridCol w="1719943">
                  <a:extLst>
                    <a:ext uri="{9D8B030D-6E8A-4147-A177-3AD203B41FA5}">
                      <a16:colId xmlns:a16="http://schemas.microsoft.com/office/drawing/2014/main" val="20001"/>
                    </a:ext>
                  </a:extLst>
                </a:gridCol>
                <a:gridCol w="1534886">
                  <a:extLst>
                    <a:ext uri="{9D8B030D-6E8A-4147-A177-3AD203B41FA5}">
                      <a16:colId xmlns:a16="http://schemas.microsoft.com/office/drawing/2014/main" val="20002"/>
                    </a:ext>
                  </a:extLst>
                </a:gridCol>
                <a:gridCol w="1426029">
                  <a:extLst>
                    <a:ext uri="{9D8B030D-6E8A-4147-A177-3AD203B41FA5}">
                      <a16:colId xmlns:a16="http://schemas.microsoft.com/office/drawing/2014/main" val="20003"/>
                    </a:ext>
                  </a:extLst>
                </a:gridCol>
                <a:gridCol w="1354241">
                  <a:extLst>
                    <a:ext uri="{9D8B030D-6E8A-4147-A177-3AD203B41FA5}">
                      <a16:colId xmlns:a16="http://schemas.microsoft.com/office/drawing/2014/main" val="20004"/>
                    </a:ext>
                  </a:extLst>
                </a:gridCol>
                <a:gridCol w="881141">
                  <a:extLst>
                    <a:ext uri="{9D8B030D-6E8A-4147-A177-3AD203B41FA5}">
                      <a16:colId xmlns:a16="http://schemas.microsoft.com/office/drawing/2014/main" val="20005"/>
                    </a:ext>
                  </a:extLst>
                </a:gridCol>
              </a:tblGrid>
              <a:tr h="276727">
                <a:tc>
                  <a:txBody>
                    <a:bodyPr/>
                    <a:lstStyle/>
                    <a:p>
                      <a:pPr marL="0" algn="ctr" defTabSz="457200" rtl="0" eaLnBrk="1" latinLnBrk="0" hangingPunct="1">
                        <a:lnSpc>
                          <a:spcPct val="105000"/>
                        </a:lnSpc>
                        <a:spcAft>
                          <a:spcPts val="0"/>
                        </a:spcAft>
                      </a:pPr>
                      <a:r>
                        <a:rPr lang="en-US" sz="1400" kern="1200" dirty="0">
                          <a:solidFill>
                            <a:schemeClr val="tx1"/>
                          </a:solidFill>
                          <a:latin typeface="Arial" panose="020B0604020202020204" pitchFamily="34" charset="0"/>
                          <a:cs typeface="Arial" panose="020B0604020202020204" pitchFamily="34" charset="0"/>
                        </a:rPr>
                        <a:t>Output Indicator</a:t>
                      </a:r>
                      <a:endParaRPr lang="en-ZA" sz="1400" b="1" kern="1200" dirty="0">
                        <a:solidFill>
                          <a:schemeClr val="tx1"/>
                        </a:solidFill>
                        <a:latin typeface="Arial" panose="020B0604020202020204" pitchFamily="34" charset="0"/>
                        <a:ea typeface="+mn-ea"/>
                        <a:cs typeface="Arial" panose="020B0604020202020204" pitchFamily="34" charset="0"/>
                      </a:endParaRPr>
                    </a:p>
                  </a:txBody>
                  <a:tcPr marL="59170" marR="59170" marT="0" marB="0">
                    <a:lnL w="9525" cap="flat" cmpd="sng" algn="ctr">
                      <a:noFill/>
                      <a:prstDash val="solid"/>
                    </a:lnL>
                    <a:lnR>
                      <a:noFill/>
                    </a:lnR>
                    <a:lnT w="9525" cap="flat" cmpd="sng" algn="ctr">
                      <a:noFill/>
                      <a:prstDash val="solid"/>
                    </a:lnT>
                    <a:lnB w="25400" cap="flat" cmpd="sng" algn="ctr">
                      <a:noFill/>
                      <a:prstDash val="solid"/>
                    </a:lnB>
                    <a:lnTlToBr w="12700" cmpd="sng">
                      <a:noFill/>
                      <a:prstDash val="solid"/>
                    </a:lnTlToBr>
                    <a:lnBlToTr w="12700" cmpd="sng">
                      <a:noFill/>
                      <a:prstDash val="solid"/>
                    </a:lnBlToTr>
                    <a:solidFill>
                      <a:schemeClr val="accent3">
                        <a:lumMod val="60000"/>
                        <a:lumOff val="40000"/>
                      </a:schemeClr>
                    </a:solidFill>
                  </a:tcPr>
                </a:tc>
                <a:tc>
                  <a:txBody>
                    <a:bodyPr/>
                    <a:lstStyle/>
                    <a:p>
                      <a:pPr marL="0" algn="ctr" defTabSz="457200" rtl="0" eaLnBrk="1" latinLnBrk="0" hangingPunct="1">
                        <a:lnSpc>
                          <a:spcPct val="105000"/>
                        </a:lnSpc>
                        <a:spcAft>
                          <a:spcPts val="0"/>
                        </a:spcAft>
                      </a:pPr>
                      <a:r>
                        <a:rPr lang="en-US" sz="1400" kern="1200" dirty="0">
                          <a:solidFill>
                            <a:schemeClr val="tx1"/>
                          </a:solidFill>
                          <a:latin typeface="Arial" panose="020B0604020202020204" pitchFamily="34" charset="0"/>
                          <a:cs typeface="Arial" panose="020B0604020202020204" pitchFamily="34" charset="0"/>
                        </a:rPr>
                        <a:t>Annual Target for 2021/22</a:t>
                      </a:r>
                      <a:endParaRPr lang="en-ZA" sz="1400" b="1" kern="1200" dirty="0">
                        <a:solidFill>
                          <a:schemeClr val="tx1"/>
                        </a:solidFill>
                        <a:latin typeface="Arial" panose="020B0604020202020204" pitchFamily="34" charset="0"/>
                        <a:ea typeface="+mn-ea"/>
                        <a:cs typeface="Arial" panose="020B0604020202020204" pitchFamily="34" charset="0"/>
                      </a:endParaRPr>
                    </a:p>
                  </a:txBody>
                  <a:tcPr marL="59170" marR="59170" marT="0" marB="0">
                    <a:lnL>
                      <a:noFill/>
                    </a:lnL>
                    <a:lnR>
                      <a:noFill/>
                    </a:lnR>
                    <a:lnT w="9525" cap="flat" cmpd="sng" algn="ctr">
                      <a:noFill/>
                      <a:prstDash val="solid"/>
                    </a:lnT>
                    <a:lnB w="25400" cap="flat" cmpd="sng" algn="ctr">
                      <a:noFill/>
                      <a:prstDash val="solid"/>
                    </a:lnB>
                    <a:lnTlToBr w="12700" cmpd="sng">
                      <a:noFill/>
                      <a:prstDash val="solid"/>
                    </a:lnTlToBr>
                    <a:lnBlToTr w="12700" cmpd="sng">
                      <a:noFill/>
                      <a:prstDash val="solid"/>
                    </a:lnBlToTr>
                    <a:solidFill>
                      <a:schemeClr val="accent3">
                        <a:lumMod val="60000"/>
                        <a:lumOff val="40000"/>
                      </a:schemeClr>
                    </a:solidFill>
                  </a:tcPr>
                </a:tc>
                <a:tc>
                  <a:txBody>
                    <a:bodyPr/>
                    <a:lstStyle/>
                    <a:p>
                      <a:pPr marL="0" algn="ctr" defTabSz="457200" rtl="0" eaLnBrk="0" fontAlgn="base" latinLnBrk="0" hangingPunct="0">
                        <a:lnSpc>
                          <a:spcPct val="105000"/>
                        </a:lnSpc>
                        <a:spcBef>
                          <a:spcPts val="600"/>
                        </a:spcBef>
                        <a:spcAft>
                          <a:spcPts val="600"/>
                        </a:spcAft>
                      </a:pPr>
                      <a:r>
                        <a:rPr lang="en-US" sz="1400" kern="1200" dirty="0">
                          <a:solidFill>
                            <a:schemeClr val="tx1"/>
                          </a:solidFill>
                          <a:effectLst/>
                          <a:latin typeface="Arial" panose="020B0604020202020204" pitchFamily="34" charset="0"/>
                          <a:cs typeface="Arial" panose="020B0604020202020204" pitchFamily="34" charset="0"/>
                        </a:rPr>
                        <a:t>Q1</a:t>
                      </a:r>
                      <a:endParaRPr lang="en-ZA" sz="14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9170" marR="59170" marT="0" marB="0">
                    <a:lnL>
                      <a:noFill/>
                    </a:lnL>
                    <a:lnR>
                      <a:noFill/>
                    </a:lnR>
                    <a:lnT w="9525" cap="flat" cmpd="sng" algn="ctr">
                      <a:noFill/>
                      <a:prstDash val="solid"/>
                    </a:lnT>
                    <a:lnB w="25400" cap="flat" cmpd="sng" algn="ctr">
                      <a:noFill/>
                      <a:prstDash val="solid"/>
                    </a:lnB>
                    <a:lnTlToBr w="12700" cmpd="sng">
                      <a:noFill/>
                      <a:prstDash val="solid"/>
                    </a:lnTlToBr>
                    <a:lnBlToTr w="12700" cmpd="sng">
                      <a:noFill/>
                      <a:prstDash val="solid"/>
                    </a:lnBlToTr>
                    <a:solidFill>
                      <a:schemeClr val="accent3">
                        <a:lumMod val="60000"/>
                        <a:lumOff val="40000"/>
                      </a:schemeClr>
                    </a:solidFill>
                  </a:tcPr>
                </a:tc>
                <a:tc>
                  <a:txBody>
                    <a:bodyPr/>
                    <a:lstStyle/>
                    <a:p>
                      <a:pPr marL="0" algn="ctr" defTabSz="457200" rtl="0" eaLnBrk="0" fontAlgn="base" latinLnBrk="0" hangingPunct="0">
                        <a:lnSpc>
                          <a:spcPct val="105000"/>
                        </a:lnSpc>
                        <a:spcBef>
                          <a:spcPts val="600"/>
                        </a:spcBef>
                        <a:spcAft>
                          <a:spcPts val="600"/>
                        </a:spcAft>
                      </a:pPr>
                      <a:r>
                        <a:rPr lang="en-US" sz="1400" kern="1200" dirty="0">
                          <a:solidFill>
                            <a:schemeClr val="tx1"/>
                          </a:solidFill>
                          <a:effectLst/>
                          <a:latin typeface="Arial" panose="020B0604020202020204" pitchFamily="34" charset="0"/>
                          <a:cs typeface="Arial" panose="020B0604020202020204" pitchFamily="34" charset="0"/>
                        </a:rPr>
                        <a:t>Q2</a:t>
                      </a:r>
                      <a:endParaRPr lang="en-ZA" sz="14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9170" marR="59170" marT="0" marB="0">
                    <a:lnL>
                      <a:noFill/>
                    </a:lnL>
                    <a:lnR>
                      <a:noFill/>
                    </a:lnR>
                    <a:lnT w="9525" cap="flat" cmpd="sng" algn="ctr">
                      <a:noFill/>
                      <a:prstDash val="solid"/>
                    </a:lnT>
                    <a:lnB w="25400" cap="flat" cmpd="sng" algn="ctr">
                      <a:noFill/>
                      <a:prstDash val="solid"/>
                    </a:lnB>
                    <a:lnTlToBr w="12700" cmpd="sng">
                      <a:noFill/>
                      <a:prstDash val="solid"/>
                    </a:lnTlToBr>
                    <a:lnBlToTr w="12700" cmpd="sng">
                      <a:noFill/>
                      <a:prstDash val="solid"/>
                    </a:lnBlToTr>
                    <a:solidFill>
                      <a:schemeClr val="accent3">
                        <a:lumMod val="60000"/>
                        <a:lumOff val="40000"/>
                      </a:schemeClr>
                    </a:solidFill>
                  </a:tcPr>
                </a:tc>
                <a:tc>
                  <a:txBody>
                    <a:bodyPr/>
                    <a:lstStyle/>
                    <a:p>
                      <a:pPr marL="0" algn="ctr" defTabSz="457200" rtl="0" eaLnBrk="0" fontAlgn="base" latinLnBrk="0" hangingPunct="0">
                        <a:lnSpc>
                          <a:spcPct val="105000"/>
                        </a:lnSpc>
                        <a:spcBef>
                          <a:spcPts val="600"/>
                        </a:spcBef>
                        <a:spcAft>
                          <a:spcPts val="600"/>
                        </a:spcAft>
                      </a:pPr>
                      <a:r>
                        <a:rPr lang="en-US" sz="1400" kern="1200" dirty="0">
                          <a:solidFill>
                            <a:schemeClr val="tx1"/>
                          </a:solidFill>
                          <a:effectLst/>
                          <a:latin typeface="Arial" panose="020B0604020202020204" pitchFamily="34" charset="0"/>
                          <a:cs typeface="Arial" panose="020B0604020202020204" pitchFamily="34" charset="0"/>
                        </a:rPr>
                        <a:t>Q3</a:t>
                      </a:r>
                      <a:endParaRPr lang="en-ZA" sz="14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9170" marR="59170" marT="0" marB="0">
                    <a:lnL>
                      <a:noFill/>
                    </a:lnL>
                    <a:lnR>
                      <a:noFill/>
                    </a:lnR>
                    <a:lnT w="9525" cap="flat" cmpd="sng" algn="ctr">
                      <a:noFill/>
                      <a:prstDash val="solid"/>
                    </a:lnT>
                    <a:lnB w="25400" cap="flat" cmpd="sng" algn="ctr">
                      <a:noFill/>
                      <a:prstDash val="solid"/>
                    </a:lnB>
                    <a:lnTlToBr w="12700" cmpd="sng">
                      <a:noFill/>
                      <a:prstDash val="solid"/>
                    </a:lnTlToBr>
                    <a:lnBlToTr w="12700" cmpd="sng">
                      <a:noFill/>
                      <a:prstDash val="solid"/>
                    </a:lnBlToTr>
                    <a:solidFill>
                      <a:schemeClr val="accent3">
                        <a:lumMod val="60000"/>
                        <a:lumOff val="40000"/>
                      </a:schemeClr>
                    </a:solidFill>
                  </a:tcPr>
                </a:tc>
                <a:tc>
                  <a:txBody>
                    <a:bodyPr/>
                    <a:lstStyle/>
                    <a:p>
                      <a:pPr marL="0" algn="ctr" defTabSz="457200" rtl="0" eaLnBrk="0" fontAlgn="base" latinLnBrk="0" hangingPunct="0">
                        <a:lnSpc>
                          <a:spcPct val="105000"/>
                        </a:lnSpc>
                        <a:spcBef>
                          <a:spcPts val="600"/>
                        </a:spcBef>
                        <a:spcAft>
                          <a:spcPts val="600"/>
                        </a:spcAft>
                      </a:pPr>
                      <a:r>
                        <a:rPr lang="en-US" sz="1400" kern="1200" dirty="0">
                          <a:solidFill>
                            <a:schemeClr val="tx1"/>
                          </a:solidFill>
                          <a:effectLst/>
                          <a:latin typeface="Arial" panose="020B0604020202020204" pitchFamily="34" charset="0"/>
                          <a:cs typeface="Arial" panose="020B0604020202020204" pitchFamily="34" charset="0"/>
                        </a:rPr>
                        <a:t>Q4</a:t>
                      </a:r>
                      <a:endParaRPr lang="en-ZA" sz="14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9170" marR="59170" marT="0" marB="0">
                    <a:lnL>
                      <a:noFill/>
                    </a:lnL>
                    <a:lnR w="9525" cap="flat" cmpd="sng" algn="ctr">
                      <a:noFill/>
                      <a:prstDash val="solid"/>
                    </a:lnR>
                    <a:lnT w="9525" cap="flat" cmpd="sng" algn="ctr">
                      <a:noFill/>
                      <a:prstDash val="solid"/>
                    </a:lnT>
                    <a:lnB w="25400" cap="flat" cmpd="sng" algn="ctr">
                      <a:noFill/>
                      <a:prstDash val="solid"/>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10000"/>
                  </a:ext>
                </a:extLst>
              </a:tr>
              <a:tr h="494028">
                <a:tc>
                  <a:txBody>
                    <a:bodyPr/>
                    <a:lstStyle/>
                    <a:p>
                      <a:pPr algn="l">
                        <a:lnSpc>
                          <a:spcPct val="105000"/>
                        </a:lnSpc>
                        <a:spcAft>
                          <a:spcPts val="1000"/>
                        </a:spcAft>
                      </a:pPr>
                      <a:r>
                        <a:rPr lang="en-ZA" sz="1400" b="0" dirty="0">
                          <a:effectLst/>
                          <a:latin typeface="Arial" panose="020B0604020202020204" pitchFamily="34" charset="0"/>
                          <a:ea typeface="Times New Roman" panose="02020603050405020304" pitchFamily="18" charset="0"/>
                          <a:cs typeface="Arial" panose="020B0604020202020204" pitchFamily="34" charset="0"/>
                        </a:rPr>
                        <a:t>Number of ports of entry, land border law enforcement area segments and community crossing points with incremental BMA rollout  (2021 to 2024)</a:t>
                      </a:r>
                    </a:p>
                    <a:p>
                      <a:pPr algn="just">
                        <a:lnSpc>
                          <a:spcPct val="105000"/>
                        </a:lnSpc>
                        <a:spcAft>
                          <a:spcPts val="1000"/>
                        </a:spcAft>
                      </a:pPr>
                      <a:endParaRPr lang="en-ZA" sz="14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9525" cap="flat" cmpd="sng" algn="ctr">
                      <a:noFill/>
                      <a:prstDash val="solid"/>
                    </a:lnL>
                    <a:lnR w="25400"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solidFill>
                      <a:schemeClr val="accent3">
                        <a:lumMod val="20000"/>
                        <a:lumOff val="80000"/>
                      </a:schemeClr>
                    </a:solidFill>
                  </a:tcPr>
                </a:tc>
                <a:tc>
                  <a:txBody>
                    <a:bodyPr/>
                    <a:lstStyle/>
                    <a:p>
                      <a:pPr algn="l">
                        <a:lnSpc>
                          <a:spcPct val="105000"/>
                        </a:lnSpc>
                        <a:spcAft>
                          <a:spcPts val="1000"/>
                        </a:spcAft>
                      </a:pPr>
                      <a:r>
                        <a:rPr lang="en-ZA" sz="1400" dirty="0">
                          <a:effectLst/>
                          <a:latin typeface="Arial" panose="020B0604020202020204" pitchFamily="34" charset="0"/>
                          <a:ea typeface="Times New Roman" panose="02020603050405020304" pitchFamily="18" charset="0"/>
                          <a:cs typeface="Arial" panose="020B0604020202020204" pitchFamily="34" charset="0"/>
                        </a:rPr>
                        <a:t>BMA incrementally rolled out at 11 ports of entry by  incorporating frontline Immigration, port health, border facility management and agriculture functions into the BMA</a:t>
                      </a:r>
                    </a:p>
                    <a:p>
                      <a:pPr algn="l">
                        <a:lnSpc>
                          <a:spcPct val="105000"/>
                        </a:lnSpc>
                        <a:spcAft>
                          <a:spcPts val="1000"/>
                        </a:spcAft>
                      </a:pPr>
                      <a:r>
                        <a:rPr lang="en-ZA" sz="1400" dirty="0">
                          <a:effectLst/>
                          <a:latin typeface="Arial" panose="020B0604020202020204" pitchFamily="34" charset="0"/>
                          <a:ea typeface="Times New Roman" panose="02020603050405020304" pitchFamily="18" charset="0"/>
                          <a:cs typeface="Arial" panose="020B0604020202020204" pitchFamily="34" charset="0"/>
                        </a:rPr>
                        <a:t> </a:t>
                      </a:r>
                    </a:p>
                    <a:p>
                      <a:pPr algn="l">
                        <a:lnSpc>
                          <a:spcPct val="105000"/>
                        </a:lnSpc>
                        <a:spcAft>
                          <a:spcPts val="1000"/>
                        </a:spcAft>
                      </a:pPr>
                      <a:r>
                        <a:rPr lang="en-ZA" sz="1400" dirty="0">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lnL w="25400"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solidFill>
                      <a:schemeClr val="accent3">
                        <a:lumMod val="20000"/>
                        <a:lumOff val="80000"/>
                      </a:schemeClr>
                    </a:solidFill>
                  </a:tcPr>
                </a:tc>
                <a:tc>
                  <a:txBody>
                    <a:bodyPr/>
                    <a:lstStyle/>
                    <a:p>
                      <a:pPr algn="just">
                        <a:spcAft>
                          <a:spcPts val="0"/>
                        </a:spcAft>
                      </a:pPr>
                      <a:r>
                        <a:rPr lang="en-ZA" sz="1400" dirty="0">
                          <a:effectLst/>
                          <a:latin typeface="Arial" panose="020B0604020202020204" pitchFamily="34" charset="0"/>
                          <a:ea typeface="Times New Roman" panose="02020603050405020304" pitchFamily="18" charset="0"/>
                          <a:cs typeface="Arial" panose="020B0604020202020204" pitchFamily="34" charset="0"/>
                        </a:rPr>
                        <a:t>Draft plan for the incremental rollout of the BMA Border Guard to ports of entry, segments of the land border law enforcement area and community crossing point submitted to the Minister for consideration</a:t>
                      </a:r>
                    </a:p>
                  </a:txBody>
                  <a:tcPr marL="68580" marR="68580" marT="0" marB="0">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solidFill>
                      <a:schemeClr val="accent3">
                        <a:lumMod val="20000"/>
                        <a:lumOff val="80000"/>
                      </a:schemeClr>
                    </a:solidFill>
                  </a:tcPr>
                </a:tc>
                <a:tc>
                  <a:txBody>
                    <a:bodyPr/>
                    <a:lstStyle/>
                    <a:p>
                      <a:pPr algn="just">
                        <a:spcAft>
                          <a:spcPts val="0"/>
                        </a:spcAft>
                      </a:pPr>
                      <a:r>
                        <a:rPr lang="en-ZA" sz="1400" dirty="0">
                          <a:effectLst/>
                          <a:latin typeface="Arial" panose="020B0604020202020204" pitchFamily="34" charset="0"/>
                          <a:ea typeface="Times New Roman" panose="02020603050405020304" pitchFamily="18" charset="0"/>
                          <a:cs typeface="Arial" panose="020B0604020202020204" pitchFamily="34" charset="0"/>
                        </a:rPr>
                        <a:t>Plan for the incremental rollout of the BMA Border Guard to ports of entry, segments of the land border law enforcement area and community crossing point approved by the Minister</a:t>
                      </a:r>
                    </a:p>
                  </a:txBody>
                  <a:tcPr marL="68580" marR="68580" marT="0" marB="0">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solidFill>
                      <a:schemeClr val="accent3">
                        <a:lumMod val="20000"/>
                        <a:lumOff val="80000"/>
                      </a:schemeClr>
                    </a:solidFill>
                  </a:tcPr>
                </a:tc>
                <a:tc>
                  <a:txBody>
                    <a:bodyPr/>
                    <a:lstStyle/>
                    <a:p>
                      <a:pPr algn="l">
                        <a:lnSpc>
                          <a:spcPct val="105000"/>
                        </a:lnSpc>
                        <a:spcAft>
                          <a:spcPts val="1000"/>
                        </a:spcAft>
                      </a:pPr>
                      <a:r>
                        <a:rPr lang="en-ZA" sz="1400" dirty="0">
                          <a:effectLst/>
                          <a:latin typeface="Arial" panose="020B0604020202020204" pitchFamily="34" charset="0"/>
                          <a:ea typeface="Times New Roman" panose="02020603050405020304" pitchFamily="18" charset="0"/>
                          <a:cs typeface="Arial" panose="020B0604020202020204" pitchFamily="34" charset="0"/>
                        </a:rPr>
                        <a:t>BMA incrementally rolled-out at 11 ports of entry by  incorporating frontline Immigration, port health and agriculture functions into the BMA</a:t>
                      </a:r>
                    </a:p>
                    <a:p>
                      <a:pPr algn="l">
                        <a:lnSpc>
                          <a:spcPct val="105000"/>
                        </a:lnSpc>
                        <a:spcAft>
                          <a:spcPts val="1000"/>
                        </a:spcAft>
                      </a:pPr>
                      <a:r>
                        <a:rPr lang="en-ZA" sz="1400" dirty="0">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solidFill>
                      <a:schemeClr val="accent3">
                        <a:lumMod val="20000"/>
                        <a:lumOff val="80000"/>
                      </a:schemeClr>
                    </a:solidFill>
                  </a:tcPr>
                </a:tc>
                <a:tc>
                  <a:txBody>
                    <a:bodyPr/>
                    <a:lstStyle/>
                    <a:p>
                      <a:pPr algn="ctr">
                        <a:spcAft>
                          <a:spcPts val="0"/>
                        </a:spcAft>
                      </a:pPr>
                      <a:r>
                        <a:rPr lang="en-ZA" sz="1400" dirty="0">
                          <a:effectLst/>
                          <a:latin typeface="Arial" panose="020B0604020202020204" pitchFamily="34" charset="0"/>
                          <a:ea typeface="Times New Roman" panose="02020603050405020304" pitchFamily="18" charset="0"/>
                          <a:cs typeface="Arial" panose="020B0604020202020204" pitchFamily="34" charset="0"/>
                        </a:rPr>
                        <a:t>NA</a:t>
                      </a:r>
                    </a:p>
                  </a:txBody>
                  <a:tcPr marL="68580" marR="68580" marT="0" marB="0">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1"/>
                  </a:ext>
                </a:extLst>
              </a:tr>
            </a:tbl>
          </a:graphicData>
        </a:graphic>
      </p:graphicFrame>
      <p:sp>
        <p:nvSpPr>
          <p:cNvPr id="3" name="Slide Number Placeholder 2"/>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40</a:t>
            </a:fld>
            <a:endParaRPr lang="en-US" dirty="0"/>
          </a:p>
        </p:txBody>
      </p:sp>
    </p:spTree>
    <p:extLst>
      <p:ext uri="{BB962C8B-B14F-4D97-AF65-F5344CB8AC3E}">
        <p14:creationId xmlns:p14="http://schemas.microsoft.com/office/powerpoint/2010/main" val="22707010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17417" y="132262"/>
            <a:ext cx="8944203" cy="400110"/>
          </a:xfrm>
          <a:prstGeom prst="rect">
            <a:avLst/>
          </a:prstGeom>
          <a:solidFill>
            <a:srgbClr val="92D050"/>
          </a:solidFill>
        </p:spPr>
        <p:txBody>
          <a:bodyPr wrap="square" rtlCol="0">
            <a:spAutoFit/>
          </a:bodyPr>
          <a:lstStyle/>
          <a:p>
            <a:pPr algn="ctr"/>
            <a:r>
              <a:rPr lang="en-US" sz="2000" b="1" dirty="0">
                <a:latin typeface="Arial" panose="020B0604020202020204" pitchFamily="34" charset="0"/>
                <a:cs typeface="Arial" panose="020B0604020202020204" pitchFamily="34" charset="0"/>
              </a:rPr>
              <a:t>ANNUAL PERFORMANCE PLAN TARGETS FOR 2021/24</a:t>
            </a:r>
          </a:p>
        </p:txBody>
      </p:sp>
      <p:graphicFrame>
        <p:nvGraphicFramePr>
          <p:cNvPr id="9" name="Table 8"/>
          <p:cNvGraphicFramePr>
            <a:graphicFrameLocks noGrp="1"/>
          </p:cNvGraphicFramePr>
          <p:nvPr/>
        </p:nvGraphicFramePr>
        <p:xfrm>
          <a:off x="117417" y="518943"/>
          <a:ext cx="8877994" cy="4122845"/>
        </p:xfrm>
        <a:graphic>
          <a:graphicData uri="http://schemas.openxmlformats.org/drawingml/2006/table">
            <a:tbl>
              <a:tblPr firstRow="1" firstCol="1" bandRow="1">
                <a:tableStyleId>{69C7853C-536D-4A76-A0AE-DD22124D55A5}</a:tableStyleId>
              </a:tblPr>
              <a:tblGrid>
                <a:gridCol w="2044025">
                  <a:extLst>
                    <a:ext uri="{9D8B030D-6E8A-4147-A177-3AD203B41FA5}">
                      <a16:colId xmlns:a16="http://schemas.microsoft.com/office/drawing/2014/main" val="20000"/>
                    </a:ext>
                  </a:extLst>
                </a:gridCol>
                <a:gridCol w="2064569">
                  <a:extLst>
                    <a:ext uri="{9D8B030D-6E8A-4147-A177-3AD203B41FA5}">
                      <a16:colId xmlns:a16="http://schemas.microsoft.com/office/drawing/2014/main" val="20001"/>
                    </a:ext>
                  </a:extLst>
                </a:gridCol>
                <a:gridCol w="889686">
                  <a:extLst>
                    <a:ext uri="{9D8B030D-6E8A-4147-A177-3AD203B41FA5}">
                      <a16:colId xmlns:a16="http://schemas.microsoft.com/office/drawing/2014/main" val="20002"/>
                    </a:ext>
                  </a:extLst>
                </a:gridCol>
                <a:gridCol w="1029730">
                  <a:extLst>
                    <a:ext uri="{9D8B030D-6E8A-4147-A177-3AD203B41FA5}">
                      <a16:colId xmlns:a16="http://schemas.microsoft.com/office/drawing/2014/main" val="20003"/>
                    </a:ext>
                  </a:extLst>
                </a:gridCol>
                <a:gridCol w="1252151">
                  <a:extLst>
                    <a:ext uri="{9D8B030D-6E8A-4147-A177-3AD203B41FA5}">
                      <a16:colId xmlns:a16="http://schemas.microsoft.com/office/drawing/2014/main" val="20004"/>
                    </a:ext>
                  </a:extLst>
                </a:gridCol>
                <a:gridCol w="1597833">
                  <a:extLst>
                    <a:ext uri="{9D8B030D-6E8A-4147-A177-3AD203B41FA5}">
                      <a16:colId xmlns:a16="http://schemas.microsoft.com/office/drawing/2014/main" val="20005"/>
                    </a:ext>
                  </a:extLst>
                </a:gridCol>
              </a:tblGrid>
              <a:tr h="486073">
                <a:tc>
                  <a:txBody>
                    <a:bodyPr/>
                    <a:lstStyle/>
                    <a:p>
                      <a:pPr marL="0" algn="ctr" defTabSz="457200" rtl="0" eaLnBrk="1" latinLnBrk="0" hangingPunct="1">
                        <a:lnSpc>
                          <a:spcPct val="105000"/>
                        </a:lnSpc>
                        <a:spcAft>
                          <a:spcPts val="0"/>
                        </a:spcAft>
                      </a:pPr>
                      <a:r>
                        <a:rPr lang="en-US" sz="1200" kern="1200" dirty="0">
                          <a:solidFill>
                            <a:schemeClr val="tx1"/>
                          </a:solidFill>
                          <a:latin typeface="Arial" panose="020B0604020202020204" pitchFamily="34" charset="0"/>
                          <a:cs typeface="Arial" panose="020B0604020202020204" pitchFamily="34" charset="0"/>
                        </a:rPr>
                        <a:t>Output Indicator</a:t>
                      </a:r>
                      <a:r>
                        <a:rPr lang="en-US" sz="1200" kern="1200" baseline="0" dirty="0">
                          <a:solidFill>
                            <a:schemeClr val="tx1"/>
                          </a:solidFill>
                          <a:latin typeface="Arial" panose="020B0604020202020204" pitchFamily="34" charset="0"/>
                          <a:cs typeface="Arial" panose="020B0604020202020204" pitchFamily="34" charset="0"/>
                        </a:rPr>
                        <a:t> for 2021/22</a:t>
                      </a:r>
                      <a:endParaRPr lang="en-ZA" sz="1200" b="1" kern="1200" dirty="0">
                        <a:solidFill>
                          <a:schemeClr val="tx1"/>
                        </a:solidFill>
                        <a:latin typeface="Arial" panose="020B0604020202020204" pitchFamily="34" charset="0"/>
                        <a:ea typeface="+mn-ea"/>
                        <a:cs typeface="Arial" panose="020B0604020202020204" pitchFamily="34" charset="0"/>
                      </a:endParaRPr>
                    </a:p>
                  </a:txBody>
                  <a:tcPr marL="59170" marR="59170" marT="0" marB="0">
                    <a:lnL w="9525" cap="flat" cmpd="sng" algn="ctr">
                      <a:noFill/>
                      <a:prstDash val="solid"/>
                    </a:lnL>
                    <a:lnR>
                      <a:noFill/>
                    </a:lnR>
                    <a:lnT w="9525" cap="flat" cmpd="sng" algn="ctr">
                      <a:noFill/>
                      <a:prstDash val="solid"/>
                    </a:lnT>
                    <a:lnB w="25400" cap="flat" cmpd="sng" algn="ctr">
                      <a:noFill/>
                      <a:prstDash val="solid"/>
                    </a:lnB>
                    <a:lnTlToBr w="12700" cmpd="sng">
                      <a:noFill/>
                      <a:prstDash val="solid"/>
                    </a:lnTlToBr>
                    <a:lnBlToTr w="12700" cmpd="sng">
                      <a:noFill/>
                      <a:prstDash val="solid"/>
                    </a:lnBlToTr>
                    <a:solidFill>
                      <a:schemeClr val="accent3">
                        <a:lumMod val="60000"/>
                        <a:lumOff val="40000"/>
                      </a:schemeClr>
                    </a:solidFill>
                  </a:tcPr>
                </a:tc>
                <a:tc>
                  <a:txBody>
                    <a:bodyPr/>
                    <a:lstStyle/>
                    <a:p>
                      <a:pPr marL="0" algn="ctr" defTabSz="457200" rtl="0" eaLnBrk="1" latinLnBrk="0" hangingPunct="1">
                        <a:lnSpc>
                          <a:spcPct val="105000"/>
                        </a:lnSpc>
                        <a:spcAft>
                          <a:spcPts val="0"/>
                        </a:spcAft>
                      </a:pPr>
                      <a:r>
                        <a:rPr lang="en-US" sz="1200" kern="1200" dirty="0">
                          <a:solidFill>
                            <a:schemeClr val="tx1"/>
                          </a:solidFill>
                          <a:latin typeface="Arial" panose="020B0604020202020204" pitchFamily="34" charset="0"/>
                          <a:cs typeface="Arial" panose="020B0604020202020204" pitchFamily="34" charset="0"/>
                        </a:rPr>
                        <a:t>Annual Target for 2021/22</a:t>
                      </a:r>
                      <a:endParaRPr lang="en-ZA" sz="1200" b="1" kern="1200" dirty="0">
                        <a:solidFill>
                          <a:schemeClr val="tx1"/>
                        </a:solidFill>
                        <a:latin typeface="Arial" panose="020B0604020202020204" pitchFamily="34" charset="0"/>
                        <a:ea typeface="+mn-ea"/>
                        <a:cs typeface="Arial" panose="020B0604020202020204" pitchFamily="34" charset="0"/>
                      </a:endParaRPr>
                    </a:p>
                  </a:txBody>
                  <a:tcPr marL="59170" marR="59170" marT="0" marB="0">
                    <a:lnL>
                      <a:noFill/>
                    </a:lnL>
                    <a:lnR>
                      <a:noFill/>
                    </a:lnR>
                    <a:lnT w="9525" cap="flat" cmpd="sng" algn="ctr">
                      <a:noFill/>
                      <a:prstDash val="solid"/>
                    </a:lnT>
                    <a:lnB w="25400" cap="flat" cmpd="sng" algn="ctr">
                      <a:noFill/>
                      <a:prstDash val="solid"/>
                    </a:lnB>
                    <a:lnTlToBr w="12700" cmpd="sng">
                      <a:noFill/>
                      <a:prstDash val="solid"/>
                    </a:lnTlToBr>
                    <a:lnBlToTr w="12700" cmpd="sng">
                      <a:noFill/>
                      <a:prstDash val="solid"/>
                    </a:lnBlToTr>
                    <a:solidFill>
                      <a:schemeClr val="accent3">
                        <a:lumMod val="60000"/>
                        <a:lumOff val="40000"/>
                      </a:schemeClr>
                    </a:solidFill>
                  </a:tcPr>
                </a:tc>
                <a:tc>
                  <a:txBody>
                    <a:bodyPr/>
                    <a:lstStyle/>
                    <a:p>
                      <a:pPr marL="0" algn="ctr" defTabSz="457200" rtl="0" eaLnBrk="0" fontAlgn="base" latinLnBrk="0" hangingPunct="0">
                        <a:lnSpc>
                          <a:spcPct val="105000"/>
                        </a:lnSpc>
                        <a:spcBef>
                          <a:spcPts val="600"/>
                        </a:spcBef>
                        <a:spcAft>
                          <a:spcPts val="600"/>
                        </a:spcAft>
                      </a:pPr>
                      <a:r>
                        <a:rPr lang="en-US" sz="1200" kern="1200" dirty="0">
                          <a:solidFill>
                            <a:schemeClr val="tx1"/>
                          </a:solidFill>
                          <a:effectLst/>
                          <a:latin typeface="Arial" panose="020B0604020202020204" pitchFamily="34" charset="0"/>
                          <a:cs typeface="Arial" panose="020B0604020202020204" pitchFamily="34" charset="0"/>
                        </a:rPr>
                        <a:t>Q1</a:t>
                      </a:r>
                      <a:endParaRPr lang="en-ZA" sz="12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9170" marR="59170" marT="0" marB="0">
                    <a:lnL>
                      <a:noFill/>
                    </a:lnL>
                    <a:lnR>
                      <a:noFill/>
                    </a:lnR>
                    <a:lnT w="9525" cap="flat" cmpd="sng" algn="ctr">
                      <a:noFill/>
                      <a:prstDash val="solid"/>
                    </a:lnT>
                    <a:lnB w="25400" cap="flat" cmpd="sng" algn="ctr">
                      <a:noFill/>
                      <a:prstDash val="solid"/>
                    </a:lnB>
                    <a:lnTlToBr w="12700" cmpd="sng">
                      <a:noFill/>
                      <a:prstDash val="solid"/>
                    </a:lnTlToBr>
                    <a:lnBlToTr w="12700" cmpd="sng">
                      <a:noFill/>
                      <a:prstDash val="solid"/>
                    </a:lnBlToTr>
                    <a:solidFill>
                      <a:schemeClr val="accent3">
                        <a:lumMod val="60000"/>
                        <a:lumOff val="40000"/>
                      </a:schemeClr>
                    </a:solidFill>
                  </a:tcPr>
                </a:tc>
                <a:tc>
                  <a:txBody>
                    <a:bodyPr/>
                    <a:lstStyle/>
                    <a:p>
                      <a:pPr marL="0" algn="ctr" defTabSz="457200" rtl="0" eaLnBrk="0" fontAlgn="base" latinLnBrk="0" hangingPunct="0">
                        <a:lnSpc>
                          <a:spcPct val="105000"/>
                        </a:lnSpc>
                        <a:spcBef>
                          <a:spcPts val="600"/>
                        </a:spcBef>
                        <a:spcAft>
                          <a:spcPts val="600"/>
                        </a:spcAft>
                      </a:pPr>
                      <a:r>
                        <a:rPr lang="en-US" sz="1200" kern="1200" dirty="0">
                          <a:solidFill>
                            <a:schemeClr val="tx1"/>
                          </a:solidFill>
                          <a:effectLst/>
                          <a:latin typeface="Arial" panose="020B0604020202020204" pitchFamily="34" charset="0"/>
                          <a:cs typeface="Arial" panose="020B0604020202020204" pitchFamily="34" charset="0"/>
                        </a:rPr>
                        <a:t>Q2</a:t>
                      </a:r>
                      <a:endParaRPr lang="en-ZA" sz="12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9170" marR="59170" marT="0" marB="0">
                    <a:lnL>
                      <a:noFill/>
                    </a:lnL>
                    <a:lnR>
                      <a:noFill/>
                    </a:lnR>
                    <a:lnT w="9525" cap="flat" cmpd="sng" algn="ctr">
                      <a:noFill/>
                      <a:prstDash val="solid"/>
                    </a:lnT>
                    <a:lnB w="25400" cap="flat" cmpd="sng" algn="ctr">
                      <a:noFill/>
                      <a:prstDash val="solid"/>
                    </a:lnB>
                    <a:lnTlToBr w="12700" cmpd="sng">
                      <a:noFill/>
                      <a:prstDash val="solid"/>
                    </a:lnTlToBr>
                    <a:lnBlToTr w="12700" cmpd="sng">
                      <a:noFill/>
                      <a:prstDash val="solid"/>
                    </a:lnBlToTr>
                    <a:solidFill>
                      <a:schemeClr val="accent3">
                        <a:lumMod val="60000"/>
                        <a:lumOff val="40000"/>
                      </a:schemeClr>
                    </a:solidFill>
                  </a:tcPr>
                </a:tc>
                <a:tc>
                  <a:txBody>
                    <a:bodyPr/>
                    <a:lstStyle/>
                    <a:p>
                      <a:pPr marL="0" algn="ctr" defTabSz="457200" rtl="0" eaLnBrk="0" fontAlgn="base" latinLnBrk="0" hangingPunct="0">
                        <a:lnSpc>
                          <a:spcPct val="105000"/>
                        </a:lnSpc>
                        <a:spcBef>
                          <a:spcPts val="600"/>
                        </a:spcBef>
                        <a:spcAft>
                          <a:spcPts val="600"/>
                        </a:spcAft>
                      </a:pPr>
                      <a:r>
                        <a:rPr lang="en-US" sz="1200" kern="1200" dirty="0">
                          <a:solidFill>
                            <a:schemeClr val="tx1"/>
                          </a:solidFill>
                          <a:effectLst/>
                          <a:latin typeface="Arial" panose="020B0604020202020204" pitchFamily="34" charset="0"/>
                          <a:cs typeface="Arial" panose="020B0604020202020204" pitchFamily="34" charset="0"/>
                        </a:rPr>
                        <a:t>Q3</a:t>
                      </a:r>
                      <a:endParaRPr lang="en-ZA" sz="12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9170" marR="59170" marT="0" marB="0">
                    <a:lnL>
                      <a:noFill/>
                    </a:lnL>
                    <a:lnR>
                      <a:noFill/>
                    </a:lnR>
                    <a:lnT w="9525" cap="flat" cmpd="sng" algn="ctr">
                      <a:noFill/>
                      <a:prstDash val="solid"/>
                    </a:lnT>
                    <a:lnB w="25400" cap="flat" cmpd="sng" algn="ctr">
                      <a:noFill/>
                      <a:prstDash val="solid"/>
                    </a:lnB>
                    <a:lnTlToBr w="12700" cmpd="sng">
                      <a:noFill/>
                      <a:prstDash val="solid"/>
                    </a:lnTlToBr>
                    <a:lnBlToTr w="12700" cmpd="sng">
                      <a:noFill/>
                      <a:prstDash val="solid"/>
                    </a:lnBlToTr>
                    <a:solidFill>
                      <a:schemeClr val="accent3">
                        <a:lumMod val="60000"/>
                        <a:lumOff val="40000"/>
                      </a:schemeClr>
                    </a:solidFill>
                  </a:tcPr>
                </a:tc>
                <a:tc>
                  <a:txBody>
                    <a:bodyPr/>
                    <a:lstStyle/>
                    <a:p>
                      <a:pPr marL="0" algn="ctr" defTabSz="457200" rtl="0" eaLnBrk="0" fontAlgn="base" latinLnBrk="0" hangingPunct="0">
                        <a:lnSpc>
                          <a:spcPct val="105000"/>
                        </a:lnSpc>
                        <a:spcBef>
                          <a:spcPts val="600"/>
                        </a:spcBef>
                        <a:spcAft>
                          <a:spcPts val="600"/>
                        </a:spcAft>
                      </a:pPr>
                      <a:r>
                        <a:rPr lang="en-US" sz="1200" kern="1200" dirty="0">
                          <a:solidFill>
                            <a:schemeClr val="tx1"/>
                          </a:solidFill>
                          <a:effectLst/>
                          <a:latin typeface="Arial" panose="020B0604020202020204" pitchFamily="34" charset="0"/>
                          <a:cs typeface="Arial" panose="020B0604020202020204" pitchFamily="34" charset="0"/>
                        </a:rPr>
                        <a:t>Q4</a:t>
                      </a:r>
                      <a:endParaRPr lang="en-ZA" sz="12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9170" marR="59170" marT="0" marB="0">
                    <a:lnL>
                      <a:noFill/>
                    </a:lnL>
                    <a:lnR w="9525" cap="flat" cmpd="sng" algn="ctr">
                      <a:noFill/>
                      <a:prstDash val="solid"/>
                    </a:lnR>
                    <a:lnT w="9525" cap="flat" cmpd="sng" algn="ctr">
                      <a:noFill/>
                      <a:prstDash val="solid"/>
                    </a:lnT>
                    <a:lnB w="25400" cap="flat" cmpd="sng" algn="ctr">
                      <a:noFill/>
                      <a:prstDash val="solid"/>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10000"/>
                  </a:ext>
                </a:extLst>
              </a:tr>
              <a:tr h="988056">
                <a:tc rowSpan="2">
                  <a:txBody>
                    <a:bodyPr/>
                    <a:lstStyle/>
                    <a:p>
                      <a:pPr algn="l">
                        <a:lnSpc>
                          <a:spcPct val="105000"/>
                        </a:lnSpc>
                        <a:spcAft>
                          <a:spcPts val="1000"/>
                        </a:spcAft>
                      </a:pPr>
                      <a:r>
                        <a:rPr lang="en-ZA" sz="1400" b="0" dirty="0">
                          <a:effectLst/>
                          <a:latin typeface="Arial" panose="020B0604020202020204" pitchFamily="34" charset="0"/>
                          <a:ea typeface="Times New Roman" panose="02020603050405020304" pitchFamily="18" charset="0"/>
                          <a:cs typeface="Arial" panose="020B0604020202020204" pitchFamily="34" charset="0"/>
                        </a:rPr>
                        <a:t>Number of ports of entry, land border law enforcement area segments and community crossing points with incremental BMA rollout  (2021 to 2024)</a:t>
                      </a:r>
                    </a:p>
                    <a:p>
                      <a:pPr algn="just">
                        <a:lnSpc>
                          <a:spcPct val="105000"/>
                        </a:lnSpc>
                        <a:spcAft>
                          <a:spcPts val="1000"/>
                        </a:spcAft>
                      </a:pPr>
                      <a:endParaRPr lang="en-ZA" sz="14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9525" cap="flat" cmpd="sng" algn="ctr">
                      <a:noFill/>
                      <a:prstDash val="solid"/>
                    </a:lnL>
                    <a:lnR w="25400"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solidFill>
                      <a:schemeClr val="accent3">
                        <a:lumMod val="20000"/>
                        <a:lumOff val="80000"/>
                      </a:schemeClr>
                    </a:solidFill>
                  </a:tcPr>
                </a:tc>
                <a:tc>
                  <a:txBody>
                    <a:bodyPr/>
                    <a:lstStyle/>
                    <a:p>
                      <a:pPr algn="l">
                        <a:lnSpc>
                          <a:spcPct val="105000"/>
                        </a:lnSpc>
                        <a:spcAft>
                          <a:spcPts val="1000"/>
                        </a:spcAft>
                      </a:pPr>
                      <a:r>
                        <a:rPr lang="en-ZA" sz="1400" dirty="0">
                          <a:effectLst/>
                          <a:latin typeface="Arial" panose="020B0604020202020204" pitchFamily="34" charset="0"/>
                          <a:ea typeface="Times New Roman" panose="02020603050405020304" pitchFamily="18" charset="0"/>
                          <a:cs typeface="Arial" panose="020B0604020202020204" pitchFamily="34" charset="0"/>
                        </a:rPr>
                        <a:t>BMA incrementally rolled out in phases along 5 segments  of the land border law enforcement area (RSA/Zimbabwe; eManguzi; Skukuza; KZN/eSwatini; and Mpumalanga/eSwatini</a:t>
                      </a:r>
                      <a:r>
                        <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25400"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solidFill>
                      <a:schemeClr val="accent3">
                        <a:lumMod val="20000"/>
                        <a:lumOff val="80000"/>
                      </a:schemeClr>
                    </a:solidFill>
                  </a:tcPr>
                </a:tc>
                <a:tc>
                  <a:txBody>
                    <a:bodyPr/>
                    <a:lstStyle/>
                    <a:p>
                      <a:pPr algn="ctr">
                        <a:spcAft>
                          <a:spcPts val="0"/>
                        </a:spcAft>
                      </a:pPr>
                      <a:r>
                        <a:rPr lang="en-ZA" sz="1400" dirty="0">
                          <a:effectLst/>
                          <a:latin typeface="Arial" panose="020B0604020202020204" pitchFamily="34" charset="0"/>
                          <a:ea typeface="Times New Roman" panose="02020603050405020304" pitchFamily="18" charset="0"/>
                          <a:cs typeface="Arial" panose="020B0604020202020204" pitchFamily="34" charset="0"/>
                        </a:rPr>
                        <a:t>NA</a:t>
                      </a:r>
                    </a:p>
                  </a:txBody>
                  <a:tcPr marL="68580" marR="68580" marT="0" marB="0">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solidFill>
                      <a:schemeClr val="accent3">
                        <a:lumMod val="20000"/>
                        <a:lumOff val="80000"/>
                      </a:schemeClr>
                    </a:solidFill>
                  </a:tcPr>
                </a:tc>
                <a:tc>
                  <a:txBody>
                    <a:bodyPr/>
                    <a:lstStyle/>
                    <a:p>
                      <a:pPr algn="just">
                        <a:spcAft>
                          <a:spcPts val="0"/>
                        </a:spcAft>
                      </a:pPr>
                      <a:r>
                        <a:rPr lang="en-ZA" sz="1400" dirty="0">
                          <a:effectLst/>
                          <a:latin typeface="Arial" panose="020B0604020202020204" pitchFamily="34" charset="0"/>
                          <a:ea typeface="Times New Roman" panose="02020603050405020304" pitchFamily="18" charset="0"/>
                          <a:cs typeface="Arial" panose="020B0604020202020204" pitchFamily="34" charset="0"/>
                        </a:rPr>
                        <a:t>NA</a:t>
                      </a:r>
                    </a:p>
                  </a:txBody>
                  <a:tcPr marL="68580" marR="68580" marT="0" marB="0">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solidFill>
                      <a:schemeClr val="accent3">
                        <a:lumMod val="20000"/>
                        <a:lumOff val="80000"/>
                      </a:schemeClr>
                    </a:solidFill>
                  </a:tcPr>
                </a:tc>
                <a:tc>
                  <a:txBody>
                    <a:bodyPr/>
                    <a:lstStyle/>
                    <a:p>
                      <a:pPr algn="just">
                        <a:lnSpc>
                          <a:spcPct val="105000"/>
                        </a:lnSpc>
                        <a:spcAft>
                          <a:spcPts val="1000"/>
                        </a:spcAft>
                      </a:pPr>
                      <a:r>
                        <a:rPr lang="en-ZA" sz="1400" dirty="0">
                          <a:effectLst/>
                          <a:latin typeface="Arial" panose="020B0604020202020204" pitchFamily="34" charset="0"/>
                          <a:ea typeface="Times New Roman" panose="02020603050405020304" pitchFamily="18" charset="0"/>
                          <a:cs typeface="Arial" panose="020B0604020202020204" pitchFamily="34" charset="0"/>
                        </a:rPr>
                        <a:t>BMA incrementally rolled out along 2 segments of the land border law enforcement area </a:t>
                      </a:r>
                    </a:p>
                    <a:p>
                      <a:pPr algn="just">
                        <a:spcAft>
                          <a:spcPts val="0"/>
                        </a:spcAft>
                      </a:pPr>
                      <a:r>
                        <a:rPr lang="en-ZA" sz="1400" dirty="0">
                          <a:effectLst/>
                          <a:latin typeface="Arial" panose="020B0604020202020204" pitchFamily="34" charset="0"/>
                          <a:ea typeface="Times New Roman" panose="02020603050405020304" pitchFamily="18" charset="0"/>
                          <a:cs typeface="Arial" panose="020B0604020202020204" pitchFamily="34" charset="0"/>
                        </a:rPr>
                        <a:t> </a:t>
                      </a:r>
                    </a:p>
                    <a:p>
                      <a:pPr algn="just">
                        <a:spcAft>
                          <a:spcPts val="0"/>
                        </a:spcAft>
                      </a:pPr>
                      <a:r>
                        <a:rPr lang="en-ZA" sz="1400" dirty="0">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solidFill>
                      <a:schemeClr val="accent3">
                        <a:lumMod val="20000"/>
                        <a:lumOff val="80000"/>
                      </a:schemeClr>
                    </a:solidFill>
                  </a:tcPr>
                </a:tc>
                <a:tc>
                  <a:txBody>
                    <a:bodyPr/>
                    <a:lstStyle/>
                    <a:p>
                      <a:pPr algn="just"/>
                      <a:r>
                        <a:rPr lang="en-ZA" sz="1400" dirty="0">
                          <a:effectLst/>
                          <a:latin typeface="Arial" panose="020B0604020202020204" pitchFamily="34" charset="0"/>
                          <a:ea typeface="Times New Roman" panose="02020603050405020304" pitchFamily="18" charset="0"/>
                          <a:cs typeface="Arial" panose="020B0604020202020204" pitchFamily="34" charset="0"/>
                        </a:rPr>
                        <a:t>BMA incrementally rolled out along 3 segments of the land border law enforcement area  </a:t>
                      </a:r>
                    </a:p>
                  </a:txBody>
                  <a:tcPr marL="68580" marR="68580" marT="0" marB="0">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1"/>
                  </a:ext>
                </a:extLst>
              </a:tr>
              <a:tr h="494028">
                <a:tc vMerge="1">
                  <a:txBody>
                    <a:bodyPr/>
                    <a:lstStyle/>
                    <a:p>
                      <a:pPr algn="just">
                        <a:lnSpc>
                          <a:spcPct val="105000"/>
                        </a:lnSpc>
                        <a:spcAft>
                          <a:spcPts val="1000"/>
                        </a:spcAft>
                      </a:pPr>
                      <a:endParaRPr lang="en-ZA" sz="12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9525" cap="flat" cmpd="sng" algn="ctr">
                      <a:noFill/>
                      <a:prstDash val="solid"/>
                    </a:lnL>
                    <a:lnR w="25400"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solidFill>
                      <a:schemeClr val="accent6">
                        <a:lumMod val="20000"/>
                        <a:lumOff val="80000"/>
                      </a:schemeClr>
                    </a:solidFill>
                  </a:tcPr>
                </a:tc>
                <a:tc>
                  <a:txBody>
                    <a:bodyPr/>
                    <a:lstStyle/>
                    <a:p>
                      <a:pPr algn="l">
                        <a:lnSpc>
                          <a:spcPct val="105000"/>
                        </a:lnSpc>
                        <a:spcAft>
                          <a:spcPts val="1000"/>
                        </a:spcAft>
                      </a:pPr>
                      <a:r>
                        <a:rPr lang="en-ZA" sz="1400" dirty="0">
                          <a:effectLst/>
                          <a:latin typeface="Arial" panose="020B0604020202020204" pitchFamily="34" charset="0"/>
                          <a:ea typeface="Times New Roman" panose="02020603050405020304" pitchFamily="18" charset="0"/>
                          <a:cs typeface="Arial" panose="020B0604020202020204" pitchFamily="34" charset="0"/>
                        </a:rPr>
                        <a:t>BMA rolled out to 1 community crossing point</a:t>
                      </a:r>
                    </a:p>
                  </a:txBody>
                  <a:tcPr marL="68580" marR="68580" marT="0" marB="0">
                    <a:lnL w="25400"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solidFill>
                      <a:schemeClr val="accent3">
                        <a:lumMod val="20000"/>
                        <a:lumOff val="80000"/>
                      </a:schemeClr>
                    </a:solidFill>
                  </a:tcPr>
                </a:tc>
                <a:tc>
                  <a:txBody>
                    <a:bodyPr/>
                    <a:lstStyle/>
                    <a:p>
                      <a:pPr algn="ctr">
                        <a:spcAft>
                          <a:spcPts val="0"/>
                        </a:spcAft>
                      </a:pPr>
                      <a:r>
                        <a:rPr lang="en-ZA" sz="1400" dirty="0">
                          <a:effectLst/>
                          <a:latin typeface="Arial" panose="020B0604020202020204" pitchFamily="34" charset="0"/>
                          <a:ea typeface="Times New Roman" panose="02020603050405020304" pitchFamily="18" charset="0"/>
                          <a:cs typeface="Arial" panose="020B0604020202020204" pitchFamily="34" charset="0"/>
                        </a:rPr>
                        <a:t>NA</a:t>
                      </a:r>
                    </a:p>
                  </a:txBody>
                  <a:tcPr marL="68580" marR="68580" marT="0" marB="0">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solidFill>
                      <a:schemeClr val="accent3">
                        <a:lumMod val="20000"/>
                        <a:lumOff val="80000"/>
                      </a:schemeClr>
                    </a:solidFill>
                  </a:tcPr>
                </a:tc>
                <a:tc>
                  <a:txBody>
                    <a:bodyPr/>
                    <a:lstStyle/>
                    <a:p>
                      <a:pPr algn="ctr">
                        <a:spcAft>
                          <a:spcPts val="0"/>
                        </a:spcAft>
                      </a:pPr>
                      <a:r>
                        <a:rPr lang="en-ZA" sz="1400" dirty="0">
                          <a:effectLst/>
                          <a:latin typeface="Arial" panose="020B0604020202020204" pitchFamily="34" charset="0"/>
                          <a:ea typeface="Times New Roman" panose="02020603050405020304" pitchFamily="18" charset="0"/>
                          <a:cs typeface="Arial" panose="020B0604020202020204" pitchFamily="34" charset="0"/>
                        </a:rPr>
                        <a:t>NA</a:t>
                      </a:r>
                    </a:p>
                  </a:txBody>
                  <a:tcPr marL="68580" marR="68580" marT="0" marB="0">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solidFill>
                      <a:schemeClr val="accent3">
                        <a:lumMod val="20000"/>
                        <a:lumOff val="80000"/>
                      </a:schemeClr>
                    </a:solidFill>
                  </a:tcPr>
                </a:tc>
                <a:tc>
                  <a:txBody>
                    <a:bodyPr/>
                    <a:lstStyle/>
                    <a:p>
                      <a:pPr algn="ctr">
                        <a:spcAft>
                          <a:spcPts val="0"/>
                        </a:spcAft>
                      </a:pPr>
                      <a:r>
                        <a:rPr lang="en-ZA" sz="1400" dirty="0">
                          <a:effectLst/>
                          <a:latin typeface="Arial" panose="020B0604020202020204" pitchFamily="34" charset="0"/>
                          <a:ea typeface="Times New Roman" panose="02020603050405020304" pitchFamily="18" charset="0"/>
                          <a:cs typeface="Arial" panose="020B0604020202020204" pitchFamily="34" charset="0"/>
                        </a:rPr>
                        <a:t>NA</a:t>
                      </a:r>
                    </a:p>
                  </a:txBody>
                  <a:tcPr marL="68580" marR="68580" marT="0" marB="0">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solidFill>
                      <a:schemeClr val="accent3">
                        <a:lumMod val="20000"/>
                        <a:lumOff val="80000"/>
                      </a:schemeClr>
                    </a:solidFill>
                  </a:tcPr>
                </a:tc>
                <a:tc>
                  <a:txBody>
                    <a:bodyPr/>
                    <a:lstStyle/>
                    <a:p>
                      <a:pPr algn="just"/>
                      <a:r>
                        <a:rPr lang="en-ZA" sz="1400" dirty="0">
                          <a:effectLst/>
                          <a:latin typeface="Arial" panose="020B0604020202020204" pitchFamily="34" charset="0"/>
                          <a:ea typeface="Times New Roman" panose="02020603050405020304" pitchFamily="18" charset="0"/>
                          <a:cs typeface="Arial" panose="020B0604020202020204" pitchFamily="34" charset="0"/>
                        </a:rPr>
                        <a:t>BMA incrementally rolled-out at 1 community crossing point.</a:t>
                      </a:r>
                    </a:p>
                  </a:txBody>
                  <a:tcPr marL="68580" marR="68580" marT="0" marB="0">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2"/>
                  </a:ext>
                </a:extLst>
              </a:tr>
            </a:tbl>
          </a:graphicData>
        </a:graphic>
      </p:graphicFrame>
      <p:sp>
        <p:nvSpPr>
          <p:cNvPr id="3" name="Slide Number Placeholder 2"/>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41</a:t>
            </a:fld>
            <a:endParaRPr lang="en-US" dirty="0"/>
          </a:p>
        </p:txBody>
      </p:sp>
    </p:spTree>
    <p:extLst>
      <p:ext uri="{BB962C8B-B14F-4D97-AF65-F5344CB8AC3E}">
        <p14:creationId xmlns:p14="http://schemas.microsoft.com/office/powerpoint/2010/main" val="341862791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109180" y="510801"/>
          <a:ext cx="8935966" cy="3168388"/>
        </p:xfrm>
        <a:graphic>
          <a:graphicData uri="http://schemas.openxmlformats.org/drawingml/2006/table">
            <a:tbl>
              <a:tblPr firstRow="1" bandRow="1">
                <a:tableStyleId>{5C22544A-7EE6-4342-B048-85BDC9FD1C3A}</a:tableStyleId>
              </a:tblPr>
              <a:tblGrid>
                <a:gridCol w="2189177">
                  <a:extLst>
                    <a:ext uri="{9D8B030D-6E8A-4147-A177-3AD203B41FA5}">
                      <a16:colId xmlns:a16="http://schemas.microsoft.com/office/drawing/2014/main" val="20000"/>
                    </a:ext>
                  </a:extLst>
                </a:gridCol>
                <a:gridCol w="2524014">
                  <a:extLst>
                    <a:ext uri="{9D8B030D-6E8A-4147-A177-3AD203B41FA5}">
                      <a16:colId xmlns:a16="http://schemas.microsoft.com/office/drawing/2014/main" val="20001"/>
                    </a:ext>
                  </a:extLst>
                </a:gridCol>
                <a:gridCol w="1741715">
                  <a:extLst>
                    <a:ext uri="{9D8B030D-6E8A-4147-A177-3AD203B41FA5}">
                      <a16:colId xmlns:a16="http://schemas.microsoft.com/office/drawing/2014/main" val="20002"/>
                    </a:ext>
                  </a:extLst>
                </a:gridCol>
                <a:gridCol w="1262743">
                  <a:extLst>
                    <a:ext uri="{9D8B030D-6E8A-4147-A177-3AD203B41FA5}">
                      <a16:colId xmlns:a16="http://schemas.microsoft.com/office/drawing/2014/main" val="20003"/>
                    </a:ext>
                  </a:extLst>
                </a:gridCol>
                <a:gridCol w="1218317">
                  <a:extLst>
                    <a:ext uri="{9D8B030D-6E8A-4147-A177-3AD203B41FA5}">
                      <a16:colId xmlns:a16="http://schemas.microsoft.com/office/drawing/2014/main" val="20004"/>
                    </a:ext>
                  </a:extLst>
                </a:gridCol>
              </a:tblGrid>
              <a:tr h="329872">
                <a:tc>
                  <a:txBody>
                    <a:bodyPr/>
                    <a:lstStyle/>
                    <a:p>
                      <a:pPr marL="0" indent="0" algn="l">
                        <a:buFont typeface="+mj-lt"/>
                        <a:buNone/>
                      </a:pPr>
                      <a:r>
                        <a:rPr lang="en-ZA" sz="1400" dirty="0">
                          <a:solidFill>
                            <a:schemeClr val="tx1"/>
                          </a:solidFill>
                          <a:latin typeface="Arial" panose="020B0604020202020204" pitchFamily="34" charset="0"/>
                          <a:cs typeface="Arial" panose="020B0604020202020204" pitchFamily="34" charset="0"/>
                        </a:rPr>
                        <a:t>Outcome:</a:t>
                      </a:r>
                    </a:p>
                  </a:txBody>
                  <a:tcPr>
                    <a:solidFill>
                      <a:schemeClr val="accent3">
                        <a:lumMod val="60000"/>
                        <a:lumOff val="40000"/>
                      </a:schemeClr>
                    </a:solidFill>
                  </a:tcPr>
                </a:tc>
                <a:tc gridSpan="4">
                  <a:txBody>
                    <a:bodyPr/>
                    <a:lstStyle/>
                    <a:p>
                      <a:pPr algn="just">
                        <a:lnSpc>
                          <a:spcPct val="105000"/>
                        </a:lnSpc>
                        <a:spcAft>
                          <a:spcPts val="0"/>
                        </a:spcAft>
                      </a:pPr>
                      <a:r>
                        <a:rPr lang="en-US"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Secure management of international migration resulting  in South Africa’s interests being served and fulfilling international commitments</a:t>
                      </a:r>
                    </a:p>
                    <a:p>
                      <a:pPr algn="just">
                        <a:lnSpc>
                          <a:spcPct val="105000"/>
                        </a:lnSpc>
                        <a:spcAft>
                          <a:spcPts val="0"/>
                        </a:spcAft>
                      </a:pPr>
                      <a:endParaRPr lang="en-ZA"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60000"/>
                        <a:lumOff val="40000"/>
                      </a:schemeClr>
                    </a:solidFill>
                  </a:tcPr>
                </a:tc>
                <a:tc hMerge="1">
                  <a:txBody>
                    <a:bodyPr/>
                    <a:lstStyle/>
                    <a:p>
                      <a:pPr algn="just">
                        <a:lnSpc>
                          <a:spcPct val="105000"/>
                        </a:lnSpc>
                        <a:spcAft>
                          <a:spcPts val="0"/>
                        </a:spcAft>
                      </a:pPr>
                      <a:endParaRPr lang="en-ZA"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hMerge="1">
                  <a:txBody>
                    <a:bodyPr/>
                    <a:lstStyle/>
                    <a:p>
                      <a:pPr algn="just">
                        <a:lnSpc>
                          <a:spcPct val="105000"/>
                        </a:lnSpc>
                        <a:spcAft>
                          <a:spcPts val="0"/>
                        </a:spcAft>
                      </a:pPr>
                      <a:endParaRPr lang="en-ZA"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hMerge="1">
                  <a:txBody>
                    <a:bodyPr/>
                    <a:lstStyle/>
                    <a:p>
                      <a:pPr algn="just">
                        <a:lnSpc>
                          <a:spcPct val="105000"/>
                        </a:lnSpc>
                        <a:spcAft>
                          <a:spcPts val="0"/>
                        </a:spcAft>
                      </a:pPr>
                      <a:endParaRPr lang="en-ZA"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10001"/>
                  </a:ext>
                </a:extLst>
              </a:tr>
              <a:tr h="334198">
                <a:tc>
                  <a:txBody>
                    <a:bodyPr/>
                    <a:lstStyle/>
                    <a:p>
                      <a:pPr marL="0" indent="0" algn="l">
                        <a:buFont typeface="+mj-lt"/>
                        <a:buNone/>
                      </a:pPr>
                      <a:r>
                        <a:rPr lang="en-ZA" sz="1400" b="1" dirty="0">
                          <a:solidFill>
                            <a:schemeClr val="tx1"/>
                          </a:solidFill>
                          <a:latin typeface="Arial" panose="020B0604020202020204" pitchFamily="34" charset="0"/>
                          <a:cs typeface="Arial" panose="020B0604020202020204" pitchFamily="34" charset="0"/>
                        </a:rPr>
                        <a:t>Output:</a:t>
                      </a:r>
                    </a:p>
                  </a:txBody>
                  <a:tcPr>
                    <a:solidFill>
                      <a:schemeClr val="accent3">
                        <a:lumMod val="60000"/>
                        <a:lumOff val="40000"/>
                      </a:schemeClr>
                    </a:solidFill>
                  </a:tcPr>
                </a:tc>
                <a:tc gridSpan="4">
                  <a:txBody>
                    <a:bodyPr/>
                    <a:lstStyle/>
                    <a:p>
                      <a:pPr algn="just">
                        <a:lnSpc>
                          <a:spcPct val="105000"/>
                        </a:lnSpc>
                        <a:spcAft>
                          <a:spcPts val="0"/>
                        </a:spcAft>
                      </a:pPr>
                      <a:r>
                        <a:rPr lang="en-US" sz="1400" b="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Measures introduced to drive intelligence and risk-led border management</a:t>
                      </a:r>
                      <a:endParaRPr lang="en-ZA"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60000"/>
                        <a:lumOff val="40000"/>
                      </a:schemeClr>
                    </a:solidFill>
                  </a:tcPr>
                </a:tc>
                <a:tc hMerge="1">
                  <a:txBody>
                    <a:bodyPr/>
                    <a:lstStyle/>
                    <a:p>
                      <a:pPr algn="just">
                        <a:lnSpc>
                          <a:spcPct val="105000"/>
                        </a:lnSpc>
                        <a:spcAft>
                          <a:spcPts val="0"/>
                        </a:spcAft>
                      </a:pPr>
                      <a:endParaRPr lang="en-ZA"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hMerge="1">
                  <a:txBody>
                    <a:bodyPr/>
                    <a:lstStyle/>
                    <a:p>
                      <a:pPr algn="just">
                        <a:lnSpc>
                          <a:spcPct val="105000"/>
                        </a:lnSpc>
                        <a:spcAft>
                          <a:spcPts val="0"/>
                        </a:spcAft>
                      </a:pPr>
                      <a:endParaRPr lang="en-ZA"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hMerge="1">
                  <a:txBody>
                    <a:bodyPr/>
                    <a:lstStyle/>
                    <a:p>
                      <a:pPr algn="just">
                        <a:lnSpc>
                          <a:spcPct val="105000"/>
                        </a:lnSpc>
                        <a:spcAft>
                          <a:spcPts val="0"/>
                        </a:spcAft>
                      </a:pPr>
                      <a:endParaRPr lang="en-ZA"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10002"/>
                  </a:ext>
                </a:extLst>
              </a:tr>
              <a:tr h="817938">
                <a:tc>
                  <a:txBody>
                    <a:bodyPr/>
                    <a:lstStyle/>
                    <a:p>
                      <a:pPr marL="0" marR="0" indent="0" algn="l" defTabSz="457200" rtl="0" eaLnBrk="1" fontAlgn="auto" latinLnBrk="0" hangingPunct="1">
                        <a:lnSpc>
                          <a:spcPct val="100000"/>
                        </a:lnSpc>
                        <a:spcBef>
                          <a:spcPts val="0"/>
                        </a:spcBef>
                        <a:spcAft>
                          <a:spcPts val="0"/>
                        </a:spcAft>
                        <a:buClrTx/>
                        <a:buSzTx/>
                        <a:buFont typeface="+mj-lt"/>
                        <a:buNone/>
                        <a:tabLst/>
                        <a:defRPr/>
                      </a:pPr>
                      <a:r>
                        <a:rPr lang="en-ZA" sz="1400" b="1" dirty="0">
                          <a:solidFill>
                            <a:schemeClr val="tx1"/>
                          </a:solidFill>
                          <a:latin typeface="Arial" panose="020B0604020202020204" pitchFamily="34" charset="0"/>
                          <a:cs typeface="Arial" panose="020B0604020202020204" pitchFamily="34" charset="0"/>
                        </a:rPr>
                        <a:t>Output Indicator</a:t>
                      </a:r>
                    </a:p>
                    <a:p>
                      <a:pPr marL="342900" indent="-342900" algn="l">
                        <a:buFont typeface="+mj-lt"/>
                        <a:buAutoNum type="arabicPeriod"/>
                      </a:pPr>
                      <a:endParaRPr lang="en-ZA" sz="1400" b="1" dirty="0">
                        <a:solidFill>
                          <a:schemeClr val="tx1"/>
                        </a:solidFill>
                        <a:latin typeface="Arial" panose="020B0604020202020204" pitchFamily="34" charset="0"/>
                        <a:cs typeface="Arial" panose="020B0604020202020204" pitchFamily="34" charset="0"/>
                      </a:endParaRPr>
                    </a:p>
                  </a:txBody>
                  <a:tcPr>
                    <a:solidFill>
                      <a:schemeClr val="accent3">
                        <a:lumMod val="60000"/>
                        <a:lumOff val="4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 typeface="+mj-lt"/>
                        <a:buNone/>
                        <a:tabLst/>
                        <a:defRPr/>
                      </a:pPr>
                      <a:r>
                        <a:rPr lang="en-ZA" sz="1400" b="1" dirty="0">
                          <a:solidFill>
                            <a:schemeClr val="tx1"/>
                          </a:solidFill>
                          <a:latin typeface="Arial" panose="020B0604020202020204" pitchFamily="34" charset="0"/>
                          <a:cs typeface="Arial" panose="020B0604020202020204" pitchFamily="34" charset="0"/>
                        </a:rPr>
                        <a:t>Estimated Performance 2020/21</a:t>
                      </a:r>
                    </a:p>
                  </a:txBody>
                  <a:tcPr>
                    <a:solidFill>
                      <a:schemeClr val="accent3">
                        <a:lumMod val="60000"/>
                        <a:lumOff val="40000"/>
                      </a:schemeClr>
                    </a:solidFill>
                  </a:tcPr>
                </a:tc>
                <a:tc>
                  <a:txBody>
                    <a:bodyPr/>
                    <a:lstStyle/>
                    <a:p>
                      <a:pPr marL="0" indent="0" algn="ctr">
                        <a:buFont typeface="+mj-lt"/>
                        <a:buNone/>
                      </a:pPr>
                      <a:r>
                        <a:rPr lang="en-ZA" sz="1400" b="1" dirty="0">
                          <a:solidFill>
                            <a:schemeClr val="tx1"/>
                          </a:solidFill>
                          <a:latin typeface="Arial" panose="020B0604020202020204" pitchFamily="34" charset="0"/>
                          <a:cs typeface="Arial" panose="020B0604020202020204" pitchFamily="34" charset="0"/>
                        </a:rPr>
                        <a:t>Annual Target 2021/22</a:t>
                      </a:r>
                    </a:p>
                  </a:txBody>
                  <a:tcPr>
                    <a:solidFill>
                      <a:schemeClr val="accent3">
                        <a:lumMod val="60000"/>
                        <a:lumOff val="40000"/>
                      </a:schemeClr>
                    </a:solidFill>
                  </a:tcPr>
                </a:tc>
                <a:tc>
                  <a:txBody>
                    <a:bodyPr/>
                    <a:lstStyle/>
                    <a:p>
                      <a:pPr marL="0" indent="0" algn="ctr">
                        <a:buFont typeface="+mj-lt"/>
                        <a:buNone/>
                      </a:pPr>
                      <a:r>
                        <a:rPr lang="en-ZA" sz="1400" b="1" dirty="0">
                          <a:solidFill>
                            <a:schemeClr val="tx1"/>
                          </a:solidFill>
                          <a:latin typeface="Arial" panose="020B0604020202020204" pitchFamily="34" charset="0"/>
                          <a:cs typeface="Arial" panose="020B0604020202020204" pitchFamily="34" charset="0"/>
                        </a:rPr>
                        <a:t>Annual Target 2022/23</a:t>
                      </a:r>
                    </a:p>
                  </a:txBody>
                  <a:tcPr>
                    <a:solidFill>
                      <a:schemeClr val="accent3">
                        <a:lumMod val="60000"/>
                        <a:lumOff val="40000"/>
                      </a:schemeClr>
                    </a:solidFill>
                  </a:tcPr>
                </a:tc>
                <a:tc>
                  <a:txBody>
                    <a:bodyPr/>
                    <a:lstStyle/>
                    <a:p>
                      <a:pPr marL="0" indent="0" algn="ctr">
                        <a:buFont typeface="+mj-lt"/>
                        <a:buNone/>
                      </a:pPr>
                      <a:r>
                        <a:rPr lang="en-ZA" sz="1400" b="1" dirty="0">
                          <a:solidFill>
                            <a:schemeClr val="tx1"/>
                          </a:solidFill>
                          <a:latin typeface="Arial" panose="020B0604020202020204" pitchFamily="34" charset="0"/>
                          <a:cs typeface="Arial" panose="020B0604020202020204" pitchFamily="34" charset="0"/>
                        </a:rPr>
                        <a:t>Annual Target 2023/24</a:t>
                      </a:r>
                    </a:p>
                  </a:txBody>
                  <a:tcPr>
                    <a:solidFill>
                      <a:schemeClr val="accent3">
                        <a:lumMod val="60000"/>
                        <a:lumOff val="40000"/>
                      </a:schemeClr>
                    </a:solidFill>
                  </a:tcPr>
                </a:tc>
                <a:extLst>
                  <a:ext uri="{0D108BD9-81ED-4DB2-BD59-A6C34878D82A}">
                    <a16:rowId xmlns:a16="http://schemas.microsoft.com/office/drawing/2014/main" val="10000"/>
                  </a:ext>
                </a:extLst>
              </a:tr>
              <a:tr h="695959">
                <a:tc>
                  <a:txBody>
                    <a:bodyPr/>
                    <a:lstStyle/>
                    <a:p>
                      <a:pPr algn="just">
                        <a:lnSpc>
                          <a:spcPct val="105000"/>
                        </a:lnSpc>
                        <a:spcAft>
                          <a:spcPts val="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Incremental rollout of the National Targeting Centre (NTC) as per NTC Establishment Plan </a:t>
                      </a:r>
                      <a:endParaRPr lang="en-ZA" sz="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114300" marR="114300" marT="0" marB="0">
                    <a:solidFill>
                      <a:schemeClr val="accent3">
                        <a:lumMod val="20000"/>
                        <a:lumOff val="80000"/>
                      </a:schemeClr>
                    </a:solidFill>
                  </a:tcPr>
                </a:tc>
                <a:tc>
                  <a:txBody>
                    <a:bodyPr/>
                    <a:lstStyle/>
                    <a:p>
                      <a:pPr algn="l">
                        <a:lnSpc>
                          <a:spcPct val="105000"/>
                        </a:lnSpc>
                        <a:spcAft>
                          <a:spcPts val="1000"/>
                        </a:spcAft>
                      </a:pPr>
                      <a:r>
                        <a:rPr lang="en-ZA" sz="1400" kern="1200" dirty="0">
                          <a:effectLst/>
                          <a:latin typeface="Arial" panose="020B0604020202020204" pitchFamily="34" charset="0"/>
                          <a:ea typeface="Times New Roman" panose="02020603050405020304" pitchFamily="18" charset="0"/>
                          <a:cs typeface="Times New Roman" panose="02020603050405020304" pitchFamily="18" charset="0"/>
                        </a:rPr>
                        <a:t>Implementation protocols with relevant organs of state negotiated (Health, Agriculture, SAPS, Environmental Affairs, Transport, SSA and Defence)</a:t>
                      </a:r>
                      <a:endParaRPr lang="en-ZA" sz="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algn="l"/>
                      <a:r>
                        <a:rPr lang="en-ZA" sz="1400" dirty="0">
                          <a:effectLst/>
                          <a:latin typeface="Arial" panose="020B0604020202020204" pitchFamily="34" charset="0"/>
                          <a:ea typeface="Times New Roman" panose="02020603050405020304" pitchFamily="18" charset="0"/>
                          <a:cs typeface="Times New Roman" panose="02020603050405020304" pitchFamily="18" charset="0"/>
                        </a:rPr>
                        <a:t>NTC incrementally established  commencing with the establishment of an interim NTC</a:t>
                      </a:r>
                      <a:endParaRPr lang="en-ZA" sz="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algn="l">
                        <a:lnSpc>
                          <a:spcPct val="105000"/>
                        </a:lnSpc>
                        <a:spcAft>
                          <a:spcPts val="100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NTC incrementally established (Phased approach)</a:t>
                      </a:r>
                      <a:endParaRPr lang="en-ZA" sz="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algn="l">
                        <a:lnSpc>
                          <a:spcPct val="105000"/>
                        </a:lnSpc>
                        <a:spcAft>
                          <a:spcPts val="100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NTC incrementally rolled-out (Phased approach)</a:t>
                      </a:r>
                      <a:endParaRPr lang="en-ZA" sz="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1352213690"/>
                  </a:ext>
                </a:extLst>
              </a:tr>
            </a:tbl>
          </a:graphicData>
        </a:graphic>
      </p:graphicFrame>
      <p:sp>
        <p:nvSpPr>
          <p:cNvPr id="8" name="TextBox 7"/>
          <p:cNvSpPr txBox="1"/>
          <p:nvPr/>
        </p:nvSpPr>
        <p:spPr>
          <a:xfrm>
            <a:off x="109180" y="101484"/>
            <a:ext cx="8944203" cy="400110"/>
          </a:xfrm>
          <a:prstGeom prst="rect">
            <a:avLst/>
          </a:prstGeom>
          <a:solidFill>
            <a:srgbClr val="92D050"/>
          </a:solidFill>
        </p:spPr>
        <p:txBody>
          <a:bodyPr wrap="square" rtlCol="0">
            <a:spAutoFit/>
          </a:bodyPr>
          <a:lstStyle/>
          <a:p>
            <a:pPr algn="ctr"/>
            <a:r>
              <a:rPr lang="en-US" sz="2000" b="1" dirty="0">
                <a:latin typeface="Arial" panose="020B0604020202020204" pitchFamily="34" charset="0"/>
                <a:cs typeface="Arial" panose="020B0604020202020204" pitchFamily="34" charset="0"/>
              </a:rPr>
              <a:t>ANNUAL PERFORMANCE PLAN TARGETS FOR 2021/24</a:t>
            </a:r>
          </a:p>
        </p:txBody>
      </p:sp>
      <p:graphicFrame>
        <p:nvGraphicFramePr>
          <p:cNvPr id="9" name="Table 8"/>
          <p:cNvGraphicFramePr>
            <a:graphicFrameLocks noGrp="1"/>
          </p:cNvGraphicFramePr>
          <p:nvPr>
            <p:extLst>
              <p:ext uri="{D42A27DB-BD31-4B8C-83A1-F6EECF244321}">
                <p14:modId xmlns:p14="http://schemas.microsoft.com/office/powerpoint/2010/main" val="1311291081"/>
              </p:ext>
            </p:extLst>
          </p:nvPr>
        </p:nvGraphicFramePr>
        <p:xfrm>
          <a:off x="117417" y="3796743"/>
          <a:ext cx="8935966" cy="2256282"/>
        </p:xfrm>
        <a:graphic>
          <a:graphicData uri="http://schemas.openxmlformats.org/drawingml/2006/table">
            <a:tbl>
              <a:tblPr firstRow="1" firstCol="1" bandRow="1">
                <a:tableStyleId>{F5AB1C69-6EDB-4FF4-983F-18BD219EF322}</a:tableStyleId>
              </a:tblPr>
              <a:tblGrid>
                <a:gridCol w="1711691">
                  <a:extLst>
                    <a:ext uri="{9D8B030D-6E8A-4147-A177-3AD203B41FA5}">
                      <a16:colId xmlns:a16="http://schemas.microsoft.com/office/drawing/2014/main" val="20000"/>
                    </a:ext>
                  </a:extLst>
                </a:gridCol>
                <a:gridCol w="1458097">
                  <a:extLst>
                    <a:ext uri="{9D8B030D-6E8A-4147-A177-3AD203B41FA5}">
                      <a16:colId xmlns:a16="http://schemas.microsoft.com/office/drawing/2014/main" val="20001"/>
                    </a:ext>
                  </a:extLst>
                </a:gridCol>
                <a:gridCol w="1762898">
                  <a:extLst>
                    <a:ext uri="{9D8B030D-6E8A-4147-A177-3AD203B41FA5}">
                      <a16:colId xmlns:a16="http://schemas.microsoft.com/office/drawing/2014/main" val="20002"/>
                    </a:ext>
                  </a:extLst>
                </a:gridCol>
                <a:gridCol w="1400432">
                  <a:extLst>
                    <a:ext uri="{9D8B030D-6E8A-4147-A177-3AD203B41FA5}">
                      <a16:colId xmlns:a16="http://schemas.microsoft.com/office/drawing/2014/main" val="20003"/>
                    </a:ext>
                  </a:extLst>
                </a:gridCol>
                <a:gridCol w="1268627">
                  <a:extLst>
                    <a:ext uri="{9D8B030D-6E8A-4147-A177-3AD203B41FA5}">
                      <a16:colId xmlns:a16="http://schemas.microsoft.com/office/drawing/2014/main" val="20004"/>
                    </a:ext>
                  </a:extLst>
                </a:gridCol>
                <a:gridCol w="1334221">
                  <a:extLst>
                    <a:ext uri="{9D8B030D-6E8A-4147-A177-3AD203B41FA5}">
                      <a16:colId xmlns:a16="http://schemas.microsoft.com/office/drawing/2014/main" val="20005"/>
                    </a:ext>
                  </a:extLst>
                </a:gridCol>
              </a:tblGrid>
              <a:tr h="276727">
                <a:tc>
                  <a:txBody>
                    <a:bodyPr/>
                    <a:lstStyle/>
                    <a:p>
                      <a:pPr marL="0" algn="ctr" defTabSz="457200" rtl="0" eaLnBrk="1" latinLnBrk="0" hangingPunct="1">
                        <a:lnSpc>
                          <a:spcPct val="105000"/>
                        </a:lnSpc>
                        <a:spcAft>
                          <a:spcPts val="0"/>
                        </a:spcAft>
                      </a:pPr>
                      <a:r>
                        <a:rPr lang="en-US" sz="1200" kern="1200" dirty="0">
                          <a:solidFill>
                            <a:schemeClr val="tx1"/>
                          </a:solidFill>
                          <a:latin typeface="Arial" panose="020B0604020202020204" pitchFamily="34" charset="0"/>
                          <a:cs typeface="Arial" panose="020B0604020202020204" pitchFamily="34" charset="0"/>
                        </a:rPr>
                        <a:t>Output Indicator</a:t>
                      </a:r>
                      <a:r>
                        <a:rPr lang="en-US" sz="1200" kern="1200" baseline="0" dirty="0">
                          <a:solidFill>
                            <a:schemeClr val="tx1"/>
                          </a:solidFill>
                          <a:latin typeface="Arial" panose="020B0604020202020204" pitchFamily="34" charset="0"/>
                          <a:cs typeface="Arial" panose="020B0604020202020204" pitchFamily="34" charset="0"/>
                        </a:rPr>
                        <a:t> </a:t>
                      </a:r>
                      <a:endParaRPr lang="en-ZA" sz="1200" b="1" kern="1200" dirty="0">
                        <a:solidFill>
                          <a:schemeClr val="tx1"/>
                        </a:solidFill>
                        <a:latin typeface="Arial" panose="020B0604020202020204" pitchFamily="34" charset="0"/>
                        <a:ea typeface="+mn-ea"/>
                        <a:cs typeface="Arial" panose="020B0604020202020204" pitchFamily="34" charset="0"/>
                      </a:endParaRPr>
                    </a:p>
                  </a:txBody>
                  <a:tcPr marL="59170" marR="59170" marT="0" marB="0">
                    <a:solidFill>
                      <a:schemeClr val="accent3">
                        <a:lumMod val="60000"/>
                        <a:lumOff val="40000"/>
                      </a:schemeClr>
                    </a:solidFill>
                  </a:tcPr>
                </a:tc>
                <a:tc>
                  <a:txBody>
                    <a:bodyPr/>
                    <a:lstStyle/>
                    <a:p>
                      <a:pPr marL="0" algn="ctr" defTabSz="457200" rtl="0" eaLnBrk="1" latinLnBrk="0" hangingPunct="1">
                        <a:lnSpc>
                          <a:spcPct val="105000"/>
                        </a:lnSpc>
                        <a:spcAft>
                          <a:spcPts val="0"/>
                        </a:spcAft>
                      </a:pPr>
                      <a:r>
                        <a:rPr lang="en-US" sz="1200" kern="1200" dirty="0">
                          <a:solidFill>
                            <a:schemeClr val="tx1"/>
                          </a:solidFill>
                          <a:latin typeface="Arial" panose="020B0604020202020204" pitchFamily="34" charset="0"/>
                          <a:cs typeface="Arial" panose="020B0604020202020204" pitchFamily="34" charset="0"/>
                        </a:rPr>
                        <a:t>Annual Target for 2021/22</a:t>
                      </a:r>
                      <a:endParaRPr lang="en-ZA" sz="1200" b="1" kern="1200" dirty="0">
                        <a:solidFill>
                          <a:schemeClr val="tx1"/>
                        </a:solidFill>
                        <a:latin typeface="Arial" panose="020B0604020202020204" pitchFamily="34" charset="0"/>
                        <a:ea typeface="+mn-ea"/>
                        <a:cs typeface="Arial" panose="020B0604020202020204" pitchFamily="34" charset="0"/>
                      </a:endParaRPr>
                    </a:p>
                  </a:txBody>
                  <a:tcPr marL="59170" marR="59170" marT="0" marB="0">
                    <a:solidFill>
                      <a:schemeClr val="accent3">
                        <a:lumMod val="60000"/>
                        <a:lumOff val="40000"/>
                      </a:schemeClr>
                    </a:solidFill>
                  </a:tcPr>
                </a:tc>
                <a:tc>
                  <a:txBody>
                    <a:bodyPr/>
                    <a:lstStyle/>
                    <a:p>
                      <a:pPr marL="0" algn="ctr" defTabSz="457200" rtl="0" eaLnBrk="0" fontAlgn="base" latinLnBrk="0" hangingPunct="0">
                        <a:lnSpc>
                          <a:spcPct val="105000"/>
                        </a:lnSpc>
                        <a:spcBef>
                          <a:spcPts val="600"/>
                        </a:spcBef>
                        <a:spcAft>
                          <a:spcPts val="600"/>
                        </a:spcAft>
                      </a:pPr>
                      <a:r>
                        <a:rPr lang="en-US" sz="1200" kern="1200" dirty="0">
                          <a:solidFill>
                            <a:schemeClr val="tx1"/>
                          </a:solidFill>
                          <a:effectLst/>
                          <a:latin typeface="Arial" panose="020B0604020202020204" pitchFamily="34" charset="0"/>
                          <a:cs typeface="Arial" panose="020B0604020202020204" pitchFamily="34" charset="0"/>
                        </a:rPr>
                        <a:t>Q1</a:t>
                      </a:r>
                      <a:endParaRPr lang="en-ZA" sz="12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9170" marR="59170" marT="0" marB="0">
                    <a:solidFill>
                      <a:schemeClr val="accent3">
                        <a:lumMod val="60000"/>
                        <a:lumOff val="40000"/>
                      </a:schemeClr>
                    </a:solidFill>
                  </a:tcPr>
                </a:tc>
                <a:tc>
                  <a:txBody>
                    <a:bodyPr/>
                    <a:lstStyle/>
                    <a:p>
                      <a:pPr marL="0" algn="ctr" defTabSz="457200" rtl="0" eaLnBrk="0" fontAlgn="base" latinLnBrk="0" hangingPunct="0">
                        <a:lnSpc>
                          <a:spcPct val="105000"/>
                        </a:lnSpc>
                        <a:spcBef>
                          <a:spcPts val="600"/>
                        </a:spcBef>
                        <a:spcAft>
                          <a:spcPts val="600"/>
                        </a:spcAft>
                      </a:pPr>
                      <a:r>
                        <a:rPr lang="en-US" sz="1200" kern="1200" dirty="0">
                          <a:solidFill>
                            <a:schemeClr val="tx1"/>
                          </a:solidFill>
                          <a:effectLst/>
                          <a:latin typeface="Arial" panose="020B0604020202020204" pitchFamily="34" charset="0"/>
                          <a:cs typeface="Arial" panose="020B0604020202020204" pitchFamily="34" charset="0"/>
                        </a:rPr>
                        <a:t>Q2</a:t>
                      </a:r>
                      <a:endParaRPr lang="en-ZA" sz="12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9170" marR="59170" marT="0" marB="0">
                    <a:solidFill>
                      <a:schemeClr val="accent3">
                        <a:lumMod val="60000"/>
                        <a:lumOff val="40000"/>
                      </a:schemeClr>
                    </a:solidFill>
                  </a:tcPr>
                </a:tc>
                <a:tc>
                  <a:txBody>
                    <a:bodyPr/>
                    <a:lstStyle/>
                    <a:p>
                      <a:pPr marL="0" algn="ctr" defTabSz="457200" rtl="0" eaLnBrk="0" fontAlgn="base" latinLnBrk="0" hangingPunct="0">
                        <a:lnSpc>
                          <a:spcPct val="105000"/>
                        </a:lnSpc>
                        <a:spcBef>
                          <a:spcPts val="600"/>
                        </a:spcBef>
                        <a:spcAft>
                          <a:spcPts val="600"/>
                        </a:spcAft>
                      </a:pPr>
                      <a:r>
                        <a:rPr lang="en-US" sz="1200" kern="1200" dirty="0">
                          <a:solidFill>
                            <a:schemeClr val="tx1"/>
                          </a:solidFill>
                          <a:effectLst/>
                          <a:latin typeface="Arial" panose="020B0604020202020204" pitchFamily="34" charset="0"/>
                          <a:cs typeface="Arial" panose="020B0604020202020204" pitchFamily="34" charset="0"/>
                        </a:rPr>
                        <a:t>Q3</a:t>
                      </a:r>
                      <a:endParaRPr lang="en-ZA" sz="12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9170" marR="59170" marT="0" marB="0">
                    <a:solidFill>
                      <a:schemeClr val="accent3">
                        <a:lumMod val="60000"/>
                        <a:lumOff val="40000"/>
                      </a:schemeClr>
                    </a:solidFill>
                  </a:tcPr>
                </a:tc>
                <a:tc>
                  <a:txBody>
                    <a:bodyPr/>
                    <a:lstStyle/>
                    <a:p>
                      <a:pPr marL="0" algn="ctr" defTabSz="457200" rtl="0" eaLnBrk="0" fontAlgn="base" latinLnBrk="0" hangingPunct="0">
                        <a:lnSpc>
                          <a:spcPct val="105000"/>
                        </a:lnSpc>
                        <a:spcBef>
                          <a:spcPts val="600"/>
                        </a:spcBef>
                        <a:spcAft>
                          <a:spcPts val="600"/>
                        </a:spcAft>
                      </a:pPr>
                      <a:r>
                        <a:rPr lang="en-US" sz="1200" kern="1200" dirty="0">
                          <a:solidFill>
                            <a:schemeClr val="tx1"/>
                          </a:solidFill>
                          <a:effectLst/>
                          <a:latin typeface="Arial" panose="020B0604020202020204" pitchFamily="34" charset="0"/>
                          <a:cs typeface="Arial" panose="020B0604020202020204" pitchFamily="34" charset="0"/>
                        </a:rPr>
                        <a:t>Q4</a:t>
                      </a:r>
                      <a:endParaRPr lang="en-ZA" sz="12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9170" marR="59170" marT="0" marB="0">
                    <a:solidFill>
                      <a:schemeClr val="accent3">
                        <a:lumMod val="60000"/>
                        <a:lumOff val="40000"/>
                      </a:schemeClr>
                    </a:solidFill>
                  </a:tcPr>
                </a:tc>
                <a:extLst>
                  <a:ext uri="{0D108BD9-81ED-4DB2-BD59-A6C34878D82A}">
                    <a16:rowId xmlns:a16="http://schemas.microsoft.com/office/drawing/2014/main" val="10000"/>
                  </a:ext>
                </a:extLst>
              </a:tr>
              <a:tr h="494028">
                <a:tc>
                  <a:txBody>
                    <a:bodyPr/>
                    <a:lstStyle/>
                    <a:p>
                      <a:pPr marL="0" algn="l" defTabSz="457200" rtl="0" eaLnBrk="1" latinLnBrk="0" hangingPunct="1">
                        <a:lnSpc>
                          <a:spcPct val="105000"/>
                        </a:lnSpc>
                        <a:spcAft>
                          <a:spcPts val="0"/>
                        </a:spcAft>
                      </a:pPr>
                      <a:r>
                        <a:rPr lang="en-ZA" sz="1200" b="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Incremental rollout of the National Targeting Centre (NTC) as per NTC Establishment Plan </a:t>
                      </a:r>
                    </a:p>
                    <a:p>
                      <a:pPr marL="0" algn="l" defTabSz="457200" rtl="0" eaLnBrk="1" latinLnBrk="0" hangingPunct="1">
                        <a:lnSpc>
                          <a:spcPct val="105000"/>
                        </a:lnSpc>
                        <a:spcAft>
                          <a:spcPts val="0"/>
                        </a:spcAft>
                      </a:pPr>
                      <a:endParaRPr lang="en-ZA" sz="1200" b="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algn="l" defTabSz="457200" rtl="0" eaLnBrk="1" latinLnBrk="0" hangingPunct="1">
                        <a:lnSpc>
                          <a:spcPct val="105000"/>
                        </a:lnSpc>
                        <a:spcAft>
                          <a:spcPts val="0"/>
                        </a:spcAft>
                      </a:pPr>
                      <a:r>
                        <a:rPr lang="en-ZA" sz="1200" b="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(Establishment of an interim NTC – 2021/22)</a:t>
                      </a:r>
                    </a:p>
                    <a:p>
                      <a:pPr algn="just">
                        <a:lnSpc>
                          <a:spcPct val="105000"/>
                        </a:lnSpc>
                        <a:spcAft>
                          <a:spcPts val="0"/>
                        </a:spcAft>
                      </a:pPr>
                      <a:r>
                        <a:rPr lang="en-ZA" sz="9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b="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114300" marR="114300" marT="0" marB="0">
                    <a:solidFill>
                      <a:schemeClr val="accent3">
                        <a:lumMod val="20000"/>
                        <a:lumOff val="80000"/>
                      </a:schemeClr>
                    </a:solidFill>
                  </a:tcPr>
                </a:tc>
                <a:tc>
                  <a:txBody>
                    <a:bodyPr/>
                    <a:lstStyle/>
                    <a:p>
                      <a:pPr algn="l">
                        <a:spcAft>
                          <a:spcPts val="0"/>
                        </a:spcAft>
                      </a:pPr>
                      <a:r>
                        <a:rPr lang="en-ZA"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NTC incrementally established  commencing with the establishment of an interim NTC</a:t>
                      </a:r>
                    </a:p>
                  </a:txBody>
                  <a:tcPr marL="68580" marR="68580" marT="0" marB="0">
                    <a:solidFill>
                      <a:schemeClr val="accent3">
                        <a:lumMod val="20000"/>
                        <a:lumOff val="80000"/>
                      </a:schemeClr>
                    </a:solidFill>
                  </a:tcPr>
                </a:tc>
                <a:tc>
                  <a:txBody>
                    <a:bodyPr/>
                    <a:lstStyle/>
                    <a:p>
                      <a:pPr algn="l">
                        <a:lnSpc>
                          <a:spcPct val="105000"/>
                        </a:lnSpc>
                        <a:spcAft>
                          <a:spcPts val="1000"/>
                        </a:spcAft>
                      </a:pPr>
                      <a:r>
                        <a:rPr lang="en-ZA" sz="12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Implementation protocols with relevant organs of state negotiated (SARS, SANDF and SAPS)</a:t>
                      </a:r>
                      <a:endParaRPr lang="en-ZA"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gn="l"/>
                      <a:r>
                        <a:rPr lang="en-ZA"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Proposed Interim NTC management structure submitted to EXCO for approval </a:t>
                      </a:r>
                    </a:p>
                  </a:txBody>
                  <a:tcPr marL="68580" marR="68580" marT="0" marB="0">
                    <a:solidFill>
                      <a:schemeClr val="accent3">
                        <a:lumMod val="20000"/>
                        <a:lumOff val="80000"/>
                      </a:schemeClr>
                    </a:solidFill>
                  </a:tcPr>
                </a:tc>
                <a:tc>
                  <a:txBody>
                    <a:bodyPr/>
                    <a:lstStyle/>
                    <a:p>
                      <a:pPr algn="l"/>
                      <a:r>
                        <a:rPr lang="en-ZA"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Proposed Interim NTC operating model submitted to EXCO for approval</a:t>
                      </a:r>
                    </a:p>
                    <a:p>
                      <a:pPr algn="l">
                        <a:spcAft>
                          <a:spcPts val="0"/>
                        </a:spcAft>
                      </a:pPr>
                      <a:r>
                        <a:rPr lang="en-ZA"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solidFill>
                      <a:schemeClr val="accent3">
                        <a:lumMod val="20000"/>
                        <a:lumOff val="80000"/>
                      </a:schemeClr>
                    </a:solidFill>
                  </a:tcPr>
                </a:tc>
                <a:tc>
                  <a:txBody>
                    <a:bodyPr/>
                    <a:lstStyle/>
                    <a:p>
                      <a:pPr algn="l"/>
                      <a:r>
                        <a:rPr lang="en-ZA"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Proposed Interim NTC targeting priorities submitted to EXCO for approval</a:t>
                      </a:r>
                    </a:p>
                    <a:p>
                      <a:pPr algn="l">
                        <a:spcAft>
                          <a:spcPts val="0"/>
                        </a:spcAft>
                      </a:pPr>
                      <a:r>
                        <a:rPr lang="en-ZA"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solidFill>
                      <a:schemeClr val="accent3">
                        <a:lumMod val="20000"/>
                        <a:lumOff val="80000"/>
                      </a:schemeClr>
                    </a:solidFill>
                  </a:tcPr>
                </a:tc>
                <a:tc>
                  <a:txBody>
                    <a:bodyPr/>
                    <a:lstStyle/>
                    <a:p>
                      <a:pPr algn="l"/>
                      <a:r>
                        <a:rPr lang="en-ZA"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Terms of Reference for the preparation of a NTC Blue Print and Road Map developed (approved by Acting Commissioner / Commissioner)</a:t>
                      </a:r>
                    </a:p>
                  </a:txBody>
                  <a:tcPr marL="68580" marR="68580" marT="0" marB="0">
                    <a:solidFill>
                      <a:schemeClr val="accent3">
                        <a:lumMod val="20000"/>
                        <a:lumOff val="80000"/>
                      </a:schemeClr>
                    </a:solidFill>
                  </a:tcPr>
                </a:tc>
                <a:extLst>
                  <a:ext uri="{0D108BD9-81ED-4DB2-BD59-A6C34878D82A}">
                    <a16:rowId xmlns:a16="http://schemas.microsoft.com/office/drawing/2014/main" val="10001"/>
                  </a:ext>
                </a:extLst>
              </a:tr>
            </a:tbl>
          </a:graphicData>
        </a:graphic>
      </p:graphicFrame>
      <p:sp>
        <p:nvSpPr>
          <p:cNvPr id="3" name="Slide Number Placeholder 2"/>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42</a:t>
            </a:fld>
            <a:endParaRPr lang="en-US" dirty="0"/>
          </a:p>
        </p:txBody>
      </p:sp>
    </p:spTree>
    <p:extLst>
      <p:ext uri="{BB962C8B-B14F-4D97-AF65-F5344CB8AC3E}">
        <p14:creationId xmlns:p14="http://schemas.microsoft.com/office/powerpoint/2010/main" val="41038064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117417" y="535515"/>
          <a:ext cx="8935966" cy="3044474"/>
        </p:xfrm>
        <a:graphic>
          <a:graphicData uri="http://schemas.openxmlformats.org/drawingml/2006/table">
            <a:tbl>
              <a:tblPr firstRow="1" bandRow="1">
                <a:tableStyleId>{5C22544A-7EE6-4342-B048-85BDC9FD1C3A}</a:tableStyleId>
              </a:tblPr>
              <a:tblGrid>
                <a:gridCol w="1818475">
                  <a:extLst>
                    <a:ext uri="{9D8B030D-6E8A-4147-A177-3AD203B41FA5}">
                      <a16:colId xmlns:a16="http://schemas.microsoft.com/office/drawing/2014/main" val="20000"/>
                    </a:ext>
                  </a:extLst>
                </a:gridCol>
                <a:gridCol w="1853513">
                  <a:extLst>
                    <a:ext uri="{9D8B030D-6E8A-4147-A177-3AD203B41FA5}">
                      <a16:colId xmlns:a16="http://schemas.microsoft.com/office/drawing/2014/main" val="20001"/>
                    </a:ext>
                  </a:extLst>
                </a:gridCol>
                <a:gridCol w="2274982">
                  <a:extLst>
                    <a:ext uri="{9D8B030D-6E8A-4147-A177-3AD203B41FA5}">
                      <a16:colId xmlns:a16="http://schemas.microsoft.com/office/drawing/2014/main" val="20002"/>
                    </a:ext>
                  </a:extLst>
                </a:gridCol>
                <a:gridCol w="1564226">
                  <a:extLst>
                    <a:ext uri="{9D8B030D-6E8A-4147-A177-3AD203B41FA5}">
                      <a16:colId xmlns:a16="http://schemas.microsoft.com/office/drawing/2014/main" val="20003"/>
                    </a:ext>
                  </a:extLst>
                </a:gridCol>
                <a:gridCol w="1424770">
                  <a:extLst>
                    <a:ext uri="{9D8B030D-6E8A-4147-A177-3AD203B41FA5}">
                      <a16:colId xmlns:a16="http://schemas.microsoft.com/office/drawing/2014/main" val="20004"/>
                    </a:ext>
                  </a:extLst>
                </a:gridCol>
              </a:tblGrid>
              <a:tr h="329872">
                <a:tc>
                  <a:txBody>
                    <a:bodyPr/>
                    <a:lstStyle/>
                    <a:p>
                      <a:pPr marL="0" indent="0" algn="l">
                        <a:buFont typeface="+mj-lt"/>
                        <a:buNone/>
                      </a:pPr>
                      <a:r>
                        <a:rPr lang="en-ZA" sz="1400" dirty="0">
                          <a:solidFill>
                            <a:schemeClr val="tx1"/>
                          </a:solidFill>
                          <a:latin typeface="Arial" panose="020B0604020202020204" pitchFamily="34" charset="0"/>
                          <a:cs typeface="Arial" panose="020B0604020202020204" pitchFamily="34" charset="0"/>
                        </a:rPr>
                        <a:t>Outcome:</a:t>
                      </a:r>
                    </a:p>
                  </a:txBody>
                  <a:tcPr>
                    <a:solidFill>
                      <a:schemeClr val="accent3">
                        <a:lumMod val="60000"/>
                        <a:lumOff val="40000"/>
                      </a:schemeClr>
                    </a:solidFill>
                  </a:tcPr>
                </a:tc>
                <a:tc gridSpan="4">
                  <a:txBody>
                    <a:bodyPr/>
                    <a:lstStyle/>
                    <a:p>
                      <a:pPr algn="just">
                        <a:lnSpc>
                          <a:spcPct val="105000"/>
                        </a:lnSpc>
                        <a:spcAft>
                          <a:spcPts val="0"/>
                        </a:spcAft>
                      </a:pPr>
                      <a:r>
                        <a:rPr lang="en-US"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Secure management of international migration resulting  in South Africa’s interests being served and fulfilling international commitments </a:t>
                      </a:r>
                    </a:p>
                    <a:p>
                      <a:pPr algn="just">
                        <a:lnSpc>
                          <a:spcPct val="105000"/>
                        </a:lnSpc>
                        <a:spcAft>
                          <a:spcPts val="0"/>
                        </a:spcAft>
                      </a:pPr>
                      <a:endParaRPr lang="en-ZA"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60000"/>
                        <a:lumOff val="40000"/>
                      </a:schemeClr>
                    </a:solidFill>
                  </a:tcPr>
                </a:tc>
                <a:tc hMerge="1">
                  <a:txBody>
                    <a:bodyPr/>
                    <a:lstStyle/>
                    <a:p>
                      <a:pPr algn="just">
                        <a:lnSpc>
                          <a:spcPct val="105000"/>
                        </a:lnSpc>
                        <a:spcAft>
                          <a:spcPts val="0"/>
                        </a:spcAft>
                      </a:pPr>
                      <a:endParaRPr lang="en-ZA"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hMerge="1">
                  <a:txBody>
                    <a:bodyPr/>
                    <a:lstStyle/>
                    <a:p>
                      <a:pPr algn="just">
                        <a:lnSpc>
                          <a:spcPct val="105000"/>
                        </a:lnSpc>
                        <a:spcAft>
                          <a:spcPts val="0"/>
                        </a:spcAft>
                      </a:pPr>
                      <a:endParaRPr lang="en-ZA"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hMerge="1">
                  <a:txBody>
                    <a:bodyPr/>
                    <a:lstStyle/>
                    <a:p>
                      <a:pPr algn="just">
                        <a:lnSpc>
                          <a:spcPct val="105000"/>
                        </a:lnSpc>
                        <a:spcAft>
                          <a:spcPts val="0"/>
                        </a:spcAft>
                      </a:pPr>
                      <a:endParaRPr lang="en-ZA"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10001"/>
                  </a:ext>
                </a:extLst>
              </a:tr>
              <a:tr h="334198">
                <a:tc>
                  <a:txBody>
                    <a:bodyPr/>
                    <a:lstStyle/>
                    <a:p>
                      <a:pPr marL="0" indent="0" algn="l">
                        <a:buFont typeface="+mj-lt"/>
                        <a:buNone/>
                      </a:pPr>
                      <a:r>
                        <a:rPr lang="en-ZA" sz="1400" b="1" dirty="0">
                          <a:solidFill>
                            <a:schemeClr val="tx1"/>
                          </a:solidFill>
                          <a:latin typeface="Arial" panose="020B0604020202020204" pitchFamily="34" charset="0"/>
                          <a:cs typeface="Arial" panose="020B0604020202020204" pitchFamily="34" charset="0"/>
                        </a:rPr>
                        <a:t>Output:</a:t>
                      </a:r>
                    </a:p>
                  </a:txBody>
                  <a:tcPr>
                    <a:solidFill>
                      <a:schemeClr val="accent3">
                        <a:lumMod val="60000"/>
                        <a:lumOff val="40000"/>
                      </a:schemeClr>
                    </a:solidFill>
                  </a:tcPr>
                </a:tc>
                <a:tc gridSpan="4">
                  <a:txBody>
                    <a:bodyPr/>
                    <a:lstStyle/>
                    <a:p>
                      <a:pPr algn="just">
                        <a:lnSpc>
                          <a:spcPct val="105000"/>
                        </a:lnSpc>
                        <a:spcAft>
                          <a:spcPts val="0"/>
                        </a:spcAft>
                      </a:pPr>
                      <a:r>
                        <a:rPr lang="en-US" sz="1400" b="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Public-Private Partnership (PPP) concluded to redevelop six land ports of entry</a:t>
                      </a:r>
                      <a:endParaRPr lang="en-ZA"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60000"/>
                        <a:lumOff val="40000"/>
                      </a:schemeClr>
                    </a:solidFill>
                  </a:tcPr>
                </a:tc>
                <a:tc hMerge="1">
                  <a:txBody>
                    <a:bodyPr/>
                    <a:lstStyle/>
                    <a:p>
                      <a:pPr algn="just">
                        <a:lnSpc>
                          <a:spcPct val="105000"/>
                        </a:lnSpc>
                        <a:spcAft>
                          <a:spcPts val="0"/>
                        </a:spcAft>
                      </a:pPr>
                      <a:endParaRPr lang="en-ZA"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hMerge="1">
                  <a:txBody>
                    <a:bodyPr/>
                    <a:lstStyle/>
                    <a:p>
                      <a:pPr algn="just">
                        <a:lnSpc>
                          <a:spcPct val="105000"/>
                        </a:lnSpc>
                        <a:spcAft>
                          <a:spcPts val="0"/>
                        </a:spcAft>
                      </a:pPr>
                      <a:endParaRPr lang="en-ZA"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hMerge="1">
                  <a:txBody>
                    <a:bodyPr/>
                    <a:lstStyle/>
                    <a:p>
                      <a:pPr algn="just">
                        <a:lnSpc>
                          <a:spcPct val="105000"/>
                        </a:lnSpc>
                        <a:spcAft>
                          <a:spcPts val="0"/>
                        </a:spcAft>
                      </a:pPr>
                      <a:endParaRPr lang="en-ZA"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10002"/>
                  </a:ext>
                </a:extLst>
              </a:tr>
              <a:tr h="758032">
                <a:tc>
                  <a:txBody>
                    <a:bodyPr/>
                    <a:lstStyle/>
                    <a:p>
                      <a:pPr marL="0" marR="0" indent="0" algn="l" defTabSz="457200" rtl="0" eaLnBrk="1" fontAlgn="auto" latinLnBrk="0" hangingPunct="1">
                        <a:lnSpc>
                          <a:spcPct val="100000"/>
                        </a:lnSpc>
                        <a:spcBef>
                          <a:spcPts val="0"/>
                        </a:spcBef>
                        <a:spcAft>
                          <a:spcPts val="0"/>
                        </a:spcAft>
                        <a:buClrTx/>
                        <a:buSzTx/>
                        <a:buFont typeface="+mj-lt"/>
                        <a:buNone/>
                        <a:tabLst/>
                        <a:defRPr/>
                      </a:pPr>
                      <a:r>
                        <a:rPr lang="en-ZA" sz="1400" b="1" dirty="0">
                          <a:solidFill>
                            <a:schemeClr val="tx1"/>
                          </a:solidFill>
                          <a:latin typeface="Arial" panose="020B0604020202020204" pitchFamily="34" charset="0"/>
                          <a:cs typeface="Arial" panose="020B0604020202020204" pitchFamily="34" charset="0"/>
                        </a:rPr>
                        <a:t>Output Indicator</a:t>
                      </a:r>
                    </a:p>
                    <a:p>
                      <a:pPr marL="342900" indent="-342900" algn="l">
                        <a:buFont typeface="+mj-lt"/>
                        <a:buAutoNum type="arabicPeriod"/>
                      </a:pPr>
                      <a:endParaRPr lang="en-ZA" sz="1400" b="1" dirty="0">
                        <a:solidFill>
                          <a:schemeClr val="tx1"/>
                        </a:solidFill>
                        <a:latin typeface="Arial" panose="020B0604020202020204" pitchFamily="34" charset="0"/>
                        <a:cs typeface="Arial" panose="020B0604020202020204" pitchFamily="34" charset="0"/>
                      </a:endParaRPr>
                    </a:p>
                  </a:txBody>
                  <a:tcPr>
                    <a:solidFill>
                      <a:schemeClr val="accent3">
                        <a:lumMod val="60000"/>
                        <a:lumOff val="4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 typeface="+mj-lt"/>
                        <a:buNone/>
                        <a:tabLst/>
                        <a:defRPr/>
                      </a:pPr>
                      <a:r>
                        <a:rPr lang="en-ZA" sz="1400" b="1" dirty="0">
                          <a:solidFill>
                            <a:schemeClr val="tx1"/>
                          </a:solidFill>
                          <a:latin typeface="Arial" panose="020B0604020202020204" pitchFamily="34" charset="0"/>
                          <a:cs typeface="Arial" panose="020B0604020202020204" pitchFamily="34" charset="0"/>
                        </a:rPr>
                        <a:t>Estimated Performance 2020/21</a:t>
                      </a:r>
                    </a:p>
                  </a:txBody>
                  <a:tcPr>
                    <a:solidFill>
                      <a:schemeClr val="accent3">
                        <a:lumMod val="60000"/>
                        <a:lumOff val="40000"/>
                      </a:schemeClr>
                    </a:solidFill>
                  </a:tcPr>
                </a:tc>
                <a:tc>
                  <a:txBody>
                    <a:bodyPr/>
                    <a:lstStyle/>
                    <a:p>
                      <a:pPr marL="0" indent="0" algn="ctr">
                        <a:buFont typeface="+mj-lt"/>
                        <a:buNone/>
                      </a:pPr>
                      <a:r>
                        <a:rPr lang="en-ZA" sz="1400" b="1" dirty="0">
                          <a:solidFill>
                            <a:schemeClr val="tx1"/>
                          </a:solidFill>
                          <a:latin typeface="Arial" panose="020B0604020202020204" pitchFamily="34" charset="0"/>
                          <a:cs typeface="Arial" panose="020B0604020202020204" pitchFamily="34" charset="0"/>
                        </a:rPr>
                        <a:t>Annual Target 2021/22</a:t>
                      </a:r>
                    </a:p>
                  </a:txBody>
                  <a:tcPr>
                    <a:solidFill>
                      <a:schemeClr val="accent3">
                        <a:lumMod val="60000"/>
                        <a:lumOff val="40000"/>
                      </a:schemeClr>
                    </a:solidFill>
                  </a:tcPr>
                </a:tc>
                <a:tc>
                  <a:txBody>
                    <a:bodyPr/>
                    <a:lstStyle/>
                    <a:p>
                      <a:pPr marL="0" indent="0" algn="ctr">
                        <a:buFont typeface="+mj-lt"/>
                        <a:buNone/>
                      </a:pPr>
                      <a:r>
                        <a:rPr lang="en-ZA" sz="1400" b="1" dirty="0">
                          <a:solidFill>
                            <a:schemeClr val="tx1"/>
                          </a:solidFill>
                          <a:latin typeface="Arial" panose="020B0604020202020204" pitchFamily="34" charset="0"/>
                          <a:cs typeface="Arial" panose="020B0604020202020204" pitchFamily="34" charset="0"/>
                        </a:rPr>
                        <a:t>Annual Target 2022/23</a:t>
                      </a:r>
                    </a:p>
                  </a:txBody>
                  <a:tcPr>
                    <a:solidFill>
                      <a:schemeClr val="accent3">
                        <a:lumMod val="60000"/>
                        <a:lumOff val="40000"/>
                      </a:schemeClr>
                    </a:solidFill>
                  </a:tcPr>
                </a:tc>
                <a:tc>
                  <a:txBody>
                    <a:bodyPr/>
                    <a:lstStyle/>
                    <a:p>
                      <a:pPr marL="0" indent="0" algn="ctr">
                        <a:buFont typeface="+mj-lt"/>
                        <a:buNone/>
                      </a:pPr>
                      <a:r>
                        <a:rPr lang="en-ZA" sz="1400" b="1" dirty="0">
                          <a:solidFill>
                            <a:schemeClr val="tx1"/>
                          </a:solidFill>
                          <a:latin typeface="Arial" panose="020B0604020202020204" pitchFamily="34" charset="0"/>
                          <a:cs typeface="Arial" panose="020B0604020202020204" pitchFamily="34" charset="0"/>
                        </a:rPr>
                        <a:t>Annual Target 2023/24</a:t>
                      </a:r>
                    </a:p>
                  </a:txBody>
                  <a:tcPr>
                    <a:solidFill>
                      <a:schemeClr val="accent3">
                        <a:lumMod val="60000"/>
                        <a:lumOff val="40000"/>
                      </a:schemeClr>
                    </a:solidFill>
                  </a:tcPr>
                </a:tc>
                <a:extLst>
                  <a:ext uri="{0D108BD9-81ED-4DB2-BD59-A6C34878D82A}">
                    <a16:rowId xmlns:a16="http://schemas.microsoft.com/office/drawing/2014/main" val="10000"/>
                  </a:ext>
                </a:extLst>
              </a:tr>
              <a:tr h="695959">
                <a:tc>
                  <a:txBody>
                    <a:bodyPr/>
                    <a:lstStyle/>
                    <a:p>
                      <a:pPr algn="just">
                        <a:lnSpc>
                          <a:spcPct val="105000"/>
                        </a:lnSpc>
                        <a:spcAft>
                          <a:spcPts val="0"/>
                        </a:spcAft>
                      </a:pPr>
                      <a:r>
                        <a:rPr lang="en-ZA" sz="1400" kern="1200" dirty="0">
                          <a:effectLst/>
                          <a:latin typeface="Arial" panose="020B0604020202020204" pitchFamily="34" charset="0"/>
                          <a:ea typeface="Times New Roman" panose="02020603050405020304" pitchFamily="18" charset="0"/>
                          <a:cs typeface="Times New Roman" panose="02020603050405020304" pitchFamily="18" charset="0"/>
                        </a:rPr>
                        <a:t>Development of the six (6) land ports of entry as One-Stop Border Posts</a:t>
                      </a:r>
                      <a:endParaRPr lang="en-ZA" sz="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114300" marR="114300" marT="0" marB="0">
                    <a:solidFill>
                      <a:schemeClr val="accent3">
                        <a:lumMod val="20000"/>
                        <a:lumOff val="80000"/>
                      </a:schemeClr>
                    </a:solidFill>
                  </a:tcPr>
                </a:tc>
                <a:tc>
                  <a:txBody>
                    <a:bodyPr/>
                    <a:lstStyle/>
                    <a:p>
                      <a:pPr algn="l">
                        <a:lnSpc>
                          <a:spcPct val="105000"/>
                        </a:lnSpc>
                        <a:spcAft>
                          <a:spcPts val="1000"/>
                        </a:spcAft>
                      </a:pPr>
                      <a:r>
                        <a:rPr lang="en-ZA" sz="1400" kern="1200" dirty="0">
                          <a:effectLst/>
                          <a:latin typeface="Arial" panose="020B0604020202020204" pitchFamily="34" charset="0"/>
                          <a:ea typeface="Times New Roman" panose="02020603050405020304" pitchFamily="18" charset="0"/>
                          <a:cs typeface="Times New Roman" panose="02020603050405020304" pitchFamily="18" charset="0"/>
                        </a:rPr>
                        <a:t>Multiple preferred bidders appointed for the redevelopment of six priority land ports of entry</a:t>
                      </a:r>
                      <a:endParaRPr lang="en-ZA" sz="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algn="l">
                        <a:spcAft>
                          <a:spcPts val="0"/>
                        </a:spcAft>
                      </a:pPr>
                      <a:r>
                        <a:rPr lang="en-ZA" sz="1400" kern="1200" dirty="0">
                          <a:effectLst/>
                          <a:latin typeface="Arial" panose="020B0604020202020204" pitchFamily="34" charset="0"/>
                          <a:ea typeface="Times New Roman" panose="02020603050405020304" pitchFamily="18" charset="0"/>
                          <a:cs typeface="Times New Roman" panose="02020603050405020304" pitchFamily="18" charset="0"/>
                        </a:rPr>
                        <a:t>Financial and contractual closure reached with the appointed bidders in respect of the redevelopment of six priority land ports of entry</a:t>
                      </a:r>
                      <a:endParaRPr lang="en-ZA" sz="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algn="l">
                        <a:spcAft>
                          <a:spcPts val="0"/>
                        </a:spcAft>
                      </a:pPr>
                      <a:r>
                        <a:rPr lang="en-ZA" sz="1400" kern="1200" dirty="0">
                          <a:effectLst/>
                          <a:latin typeface="Arial" panose="020B0604020202020204" pitchFamily="34" charset="0"/>
                          <a:ea typeface="Times New Roman" panose="02020603050405020304" pitchFamily="18" charset="0"/>
                          <a:cs typeface="Times New Roman" panose="02020603050405020304" pitchFamily="18" charset="0"/>
                        </a:rPr>
                        <a:t>Construction commences at the six ports of entry</a:t>
                      </a:r>
                      <a:endParaRPr lang="en-ZA" sz="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algn="l"/>
                      <a:r>
                        <a:rPr lang="en-ZA" sz="1400" kern="1200" dirty="0">
                          <a:effectLst/>
                          <a:latin typeface="Arial" panose="020B0604020202020204" pitchFamily="34" charset="0"/>
                          <a:ea typeface="Times New Roman" panose="02020603050405020304" pitchFamily="18" charset="0"/>
                          <a:cs typeface="Times New Roman" panose="02020603050405020304" pitchFamily="18" charset="0"/>
                        </a:rPr>
                        <a:t>Construction continues at the six ports of entry</a:t>
                      </a:r>
                      <a:endParaRPr lang="en-ZA" sz="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1352213690"/>
                  </a:ext>
                </a:extLst>
              </a:tr>
            </a:tbl>
          </a:graphicData>
        </a:graphic>
      </p:graphicFrame>
      <p:sp>
        <p:nvSpPr>
          <p:cNvPr id="8" name="TextBox 7"/>
          <p:cNvSpPr txBox="1"/>
          <p:nvPr/>
        </p:nvSpPr>
        <p:spPr>
          <a:xfrm>
            <a:off x="109180" y="101484"/>
            <a:ext cx="8944203" cy="400110"/>
          </a:xfrm>
          <a:prstGeom prst="rect">
            <a:avLst/>
          </a:prstGeom>
          <a:solidFill>
            <a:srgbClr val="92D050"/>
          </a:solidFill>
        </p:spPr>
        <p:txBody>
          <a:bodyPr wrap="square" rtlCol="0">
            <a:spAutoFit/>
          </a:bodyPr>
          <a:lstStyle/>
          <a:p>
            <a:pPr algn="ctr"/>
            <a:r>
              <a:rPr lang="en-US" sz="2000" b="1" dirty="0">
                <a:latin typeface="Arial" panose="020B0604020202020204" pitchFamily="34" charset="0"/>
                <a:cs typeface="Arial" panose="020B0604020202020204" pitchFamily="34" charset="0"/>
              </a:rPr>
              <a:t>ANNUAL PERFORMANCE PLAN TARGETS FOR 2021/24</a:t>
            </a:r>
          </a:p>
        </p:txBody>
      </p:sp>
      <p:graphicFrame>
        <p:nvGraphicFramePr>
          <p:cNvPr id="9" name="Table 8"/>
          <p:cNvGraphicFramePr>
            <a:graphicFrameLocks noGrp="1"/>
          </p:cNvGraphicFramePr>
          <p:nvPr/>
        </p:nvGraphicFramePr>
        <p:xfrm>
          <a:off x="117417" y="3751429"/>
          <a:ext cx="8877994" cy="1610227"/>
        </p:xfrm>
        <a:graphic>
          <a:graphicData uri="http://schemas.openxmlformats.org/drawingml/2006/table">
            <a:tbl>
              <a:tblPr firstRow="1" firstCol="1" bandRow="1">
                <a:tableStyleId>{F5AB1C69-6EDB-4FF4-983F-18BD219EF322}</a:tableStyleId>
              </a:tblPr>
              <a:tblGrid>
                <a:gridCol w="3655513">
                  <a:extLst>
                    <a:ext uri="{9D8B030D-6E8A-4147-A177-3AD203B41FA5}">
                      <a16:colId xmlns:a16="http://schemas.microsoft.com/office/drawing/2014/main" val="20000"/>
                    </a:ext>
                  </a:extLst>
                </a:gridCol>
                <a:gridCol w="2314832">
                  <a:extLst>
                    <a:ext uri="{9D8B030D-6E8A-4147-A177-3AD203B41FA5}">
                      <a16:colId xmlns:a16="http://schemas.microsoft.com/office/drawing/2014/main" val="20001"/>
                    </a:ext>
                  </a:extLst>
                </a:gridCol>
                <a:gridCol w="2907649">
                  <a:extLst>
                    <a:ext uri="{9D8B030D-6E8A-4147-A177-3AD203B41FA5}">
                      <a16:colId xmlns:a16="http://schemas.microsoft.com/office/drawing/2014/main" val="20002"/>
                    </a:ext>
                  </a:extLst>
                </a:gridCol>
              </a:tblGrid>
              <a:tr h="276727">
                <a:tc>
                  <a:txBody>
                    <a:bodyPr/>
                    <a:lstStyle/>
                    <a:p>
                      <a:pPr marL="0" algn="ctr" defTabSz="457200" rtl="0" eaLnBrk="1" latinLnBrk="0" hangingPunct="1">
                        <a:lnSpc>
                          <a:spcPct val="105000"/>
                        </a:lnSpc>
                        <a:spcAft>
                          <a:spcPts val="0"/>
                        </a:spcAft>
                      </a:pPr>
                      <a:r>
                        <a:rPr lang="en-US" sz="1400" kern="1200" dirty="0">
                          <a:solidFill>
                            <a:schemeClr val="tx1"/>
                          </a:solidFill>
                          <a:latin typeface="Arial" panose="020B0604020202020204" pitchFamily="34" charset="0"/>
                          <a:cs typeface="Arial" panose="020B0604020202020204" pitchFamily="34" charset="0"/>
                        </a:rPr>
                        <a:t>Output Indicator</a:t>
                      </a:r>
                      <a:r>
                        <a:rPr lang="en-US" sz="1400" kern="1200" baseline="0" dirty="0">
                          <a:solidFill>
                            <a:schemeClr val="tx1"/>
                          </a:solidFill>
                          <a:latin typeface="Arial" panose="020B0604020202020204" pitchFamily="34" charset="0"/>
                          <a:cs typeface="Arial" panose="020B0604020202020204" pitchFamily="34" charset="0"/>
                        </a:rPr>
                        <a:t> </a:t>
                      </a:r>
                      <a:endParaRPr lang="en-ZA" sz="1400" b="1" kern="1200" dirty="0">
                        <a:solidFill>
                          <a:schemeClr val="tx1"/>
                        </a:solidFill>
                        <a:latin typeface="Arial" panose="020B0604020202020204" pitchFamily="34" charset="0"/>
                        <a:ea typeface="+mn-ea"/>
                        <a:cs typeface="Arial" panose="020B0604020202020204" pitchFamily="34" charset="0"/>
                      </a:endParaRPr>
                    </a:p>
                  </a:txBody>
                  <a:tcPr marL="59170" marR="59170" marT="0" marB="0">
                    <a:solidFill>
                      <a:schemeClr val="accent3">
                        <a:lumMod val="60000"/>
                        <a:lumOff val="40000"/>
                      </a:schemeClr>
                    </a:solidFill>
                  </a:tcPr>
                </a:tc>
                <a:tc>
                  <a:txBody>
                    <a:bodyPr/>
                    <a:lstStyle/>
                    <a:p>
                      <a:pPr marL="0" algn="ctr" defTabSz="457200" rtl="0" eaLnBrk="1" latinLnBrk="0" hangingPunct="1">
                        <a:lnSpc>
                          <a:spcPct val="105000"/>
                        </a:lnSpc>
                        <a:spcAft>
                          <a:spcPts val="0"/>
                        </a:spcAft>
                      </a:pPr>
                      <a:r>
                        <a:rPr lang="en-US" sz="1400" kern="1200" dirty="0">
                          <a:solidFill>
                            <a:schemeClr val="tx1"/>
                          </a:solidFill>
                          <a:latin typeface="Arial" panose="020B0604020202020204" pitchFamily="34" charset="0"/>
                          <a:cs typeface="Arial" panose="020B0604020202020204" pitchFamily="34" charset="0"/>
                        </a:rPr>
                        <a:t>Annual Target for 2021/22</a:t>
                      </a:r>
                      <a:endParaRPr lang="en-ZA" sz="1400" b="1" kern="1200" dirty="0">
                        <a:solidFill>
                          <a:schemeClr val="tx1"/>
                        </a:solidFill>
                        <a:latin typeface="Arial" panose="020B0604020202020204" pitchFamily="34" charset="0"/>
                        <a:ea typeface="+mn-ea"/>
                        <a:cs typeface="Arial" panose="020B0604020202020204" pitchFamily="34" charset="0"/>
                      </a:endParaRPr>
                    </a:p>
                  </a:txBody>
                  <a:tcPr marL="59170" marR="59170" marT="0" marB="0">
                    <a:solidFill>
                      <a:schemeClr val="accent3">
                        <a:lumMod val="60000"/>
                        <a:lumOff val="40000"/>
                      </a:schemeClr>
                    </a:solidFill>
                  </a:tcPr>
                </a:tc>
                <a:tc>
                  <a:txBody>
                    <a:bodyPr/>
                    <a:lstStyle/>
                    <a:p>
                      <a:pPr marL="0" algn="ctr" defTabSz="457200" rtl="0" eaLnBrk="0" fontAlgn="base" latinLnBrk="0" hangingPunct="0">
                        <a:lnSpc>
                          <a:spcPct val="105000"/>
                        </a:lnSpc>
                        <a:spcBef>
                          <a:spcPts val="600"/>
                        </a:spcBef>
                        <a:spcAft>
                          <a:spcPts val="600"/>
                        </a:spcAft>
                      </a:pPr>
                      <a:r>
                        <a:rPr lang="en-US" sz="1400" kern="1200" dirty="0">
                          <a:solidFill>
                            <a:schemeClr val="tx1"/>
                          </a:solidFill>
                          <a:effectLst/>
                          <a:latin typeface="Arial" panose="020B0604020202020204" pitchFamily="34" charset="0"/>
                          <a:cs typeface="Arial" panose="020B0604020202020204" pitchFamily="34" charset="0"/>
                        </a:rPr>
                        <a:t>Q4</a:t>
                      </a:r>
                      <a:endParaRPr lang="en-ZA" sz="14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9170" marR="59170" marT="0" marB="0">
                    <a:solidFill>
                      <a:schemeClr val="accent3">
                        <a:lumMod val="60000"/>
                        <a:lumOff val="40000"/>
                      </a:schemeClr>
                    </a:solidFill>
                  </a:tcPr>
                </a:tc>
                <a:extLst>
                  <a:ext uri="{0D108BD9-81ED-4DB2-BD59-A6C34878D82A}">
                    <a16:rowId xmlns:a16="http://schemas.microsoft.com/office/drawing/2014/main" val="10000"/>
                  </a:ext>
                </a:extLst>
              </a:tr>
              <a:tr h="494028">
                <a:tc>
                  <a:txBody>
                    <a:bodyPr/>
                    <a:lstStyle/>
                    <a:p>
                      <a:pPr marL="0" marR="0" indent="0" algn="just" defTabSz="457200" rtl="0" eaLnBrk="1" fontAlgn="auto" latinLnBrk="0" hangingPunct="1">
                        <a:lnSpc>
                          <a:spcPct val="105000"/>
                        </a:lnSpc>
                        <a:spcBef>
                          <a:spcPts val="0"/>
                        </a:spcBef>
                        <a:spcAft>
                          <a:spcPts val="0"/>
                        </a:spcAft>
                        <a:buClrTx/>
                        <a:buSzTx/>
                        <a:buFontTx/>
                        <a:buNone/>
                        <a:tabLst/>
                        <a:defRPr/>
                      </a:pPr>
                      <a:r>
                        <a:rPr lang="en-ZA" sz="1400" b="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Development of the six (6) land ports of entry </a:t>
                      </a:r>
                      <a:r>
                        <a:rPr lang="en-ZA" sz="1400" b="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as One-Stop Border Posts</a:t>
                      </a:r>
                      <a:endParaRPr lang="en-ZA" sz="1400" b="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p>
                      <a:pPr algn="just">
                        <a:lnSpc>
                          <a:spcPct val="105000"/>
                        </a:lnSpc>
                        <a:spcAft>
                          <a:spcPts val="0"/>
                        </a:spcAft>
                      </a:pPr>
                      <a:endParaRPr lang="en-ZA" sz="1400" b="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05000"/>
                        </a:lnSpc>
                        <a:spcAft>
                          <a:spcPts val="0"/>
                        </a:spcAft>
                      </a:pPr>
                      <a:r>
                        <a:rPr lang="en-ZA" sz="1400" b="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(Financial and contractual closure effected with private party  (21/22))</a:t>
                      </a:r>
                      <a:endParaRPr lang="en-ZA"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gn="l">
                        <a:spcAft>
                          <a:spcPts val="0"/>
                        </a:spcAft>
                      </a:pPr>
                      <a:r>
                        <a:rPr lang="en-ZA"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solidFill>
                      <a:schemeClr val="accent3">
                        <a:lumMod val="20000"/>
                        <a:lumOff val="80000"/>
                      </a:schemeClr>
                    </a:solidFill>
                  </a:tcPr>
                </a:tc>
                <a:tc>
                  <a:txBody>
                    <a:bodyPr/>
                    <a:lstStyle/>
                    <a:p>
                      <a:pPr algn="l">
                        <a:spcAft>
                          <a:spcPts val="0"/>
                        </a:spcAft>
                      </a:pPr>
                      <a:r>
                        <a:rPr lang="en-ZA" sz="1400" b="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Financial and contractual closure reached with the appointed bidders in respect of the redevelopment of six priority land ports of entry</a:t>
                      </a:r>
                      <a:endParaRPr lang="en-ZA"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20000"/>
                        <a:lumOff val="80000"/>
                      </a:schemeClr>
                    </a:solidFill>
                  </a:tcPr>
                </a:tc>
                <a:tc>
                  <a:txBody>
                    <a:bodyPr/>
                    <a:lstStyle/>
                    <a:p>
                      <a:pPr algn="l">
                        <a:spcAft>
                          <a:spcPts val="0"/>
                        </a:spcAft>
                      </a:pPr>
                      <a:r>
                        <a:rPr lang="en-ZA" sz="14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Financial and contractual closure reached with the appointed bidders in respect of the redevelopment of six priority land ports of entry</a:t>
                      </a:r>
                      <a:endParaRPr lang="en-ZA"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10001"/>
                  </a:ext>
                </a:extLst>
              </a:tr>
            </a:tbl>
          </a:graphicData>
        </a:graphic>
      </p:graphicFrame>
      <p:sp>
        <p:nvSpPr>
          <p:cNvPr id="3" name="Slide Number Placeholder 2"/>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43</a:t>
            </a:fld>
            <a:endParaRPr lang="en-US" dirty="0"/>
          </a:p>
        </p:txBody>
      </p:sp>
    </p:spTree>
    <p:extLst>
      <p:ext uri="{BB962C8B-B14F-4D97-AF65-F5344CB8AC3E}">
        <p14:creationId xmlns:p14="http://schemas.microsoft.com/office/powerpoint/2010/main" val="136588558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398551708"/>
              </p:ext>
            </p:extLst>
          </p:nvPr>
        </p:nvGraphicFramePr>
        <p:xfrm>
          <a:off x="104017" y="455041"/>
          <a:ext cx="8935966" cy="2526621"/>
        </p:xfrm>
        <a:graphic>
          <a:graphicData uri="http://schemas.openxmlformats.org/drawingml/2006/table">
            <a:tbl>
              <a:tblPr firstRow="1" bandRow="1">
                <a:tableStyleId>{5C22544A-7EE6-4342-B048-85BDC9FD1C3A}</a:tableStyleId>
              </a:tblPr>
              <a:tblGrid>
                <a:gridCol w="2243767">
                  <a:extLst>
                    <a:ext uri="{9D8B030D-6E8A-4147-A177-3AD203B41FA5}">
                      <a16:colId xmlns:a16="http://schemas.microsoft.com/office/drawing/2014/main" val="20000"/>
                    </a:ext>
                  </a:extLst>
                </a:gridCol>
                <a:gridCol w="2148322">
                  <a:extLst>
                    <a:ext uri="{9D8B030D-6E8A-4147-A177-3AD203B41FA5}">
                      <a16:colId xmlns:a16="http://schemas.microsoft.com/office/drawing/2014/main" val="20001"/>
                    </a:ext>
                  </a:extLst>
                </a:gridCol>
                <a:gridCol w="1554881">
                  <a:extLst>
                    <a:ext uri="{9D8B030D-6E8A-4147-A177-3AD203B41FA5}">
                      <a16:colId xmlns:a16="http://schemas.microsoft.com/office/drawing/2014/main" val="20002"/>
                    </a:ext>
                  </a:extLst>
                </a:gridCol>
                <a:gridCol w="1564226">
                  <a:extLst>
                    <a:ext uri="{9D8B030D-6E8A-4147-A177-3AD203B41FA5}">
                      <a16:colId xmlns:a16="http://schemas.microsoft.com/office/drawing/2014/main" val="20003"/>
                    </a:ext>
                  </a:extLst>
                </a:gridCol>
                <a:gridCol w="1424770">
                  <a:extLst>
                    <a:ext uri="{9D8B030D-6E8A-4147-A177-3AD203B41FA5}">
                      <a16:colId xmlns:a16="http://schemas.microsoft.com/office/drawing/2014/main" val="20004"/>
                    </a:ext>
                  </a:extLst>
                </a:gridCol>
              </a:tblGrid>
              <a:tr h="329872">
                <a:tc>
                  <a:txBody>
                    <a:bodyPr/>
                    <a:lstStyle/>
                    <a:p>
                      <a:pPr marL="0" indent="0" algn="l">
                        <a:buFont typeface="+mj-lt"/>
                        <a:buNone/>
                      </a:pPr>
                      <a:r>
                        <a:rPr lang="en-ZA" sz="1300" dirty="0">
                          <a:solidFill>
                            <a:schemeClr val="tx1"/>
                          </a:solidFill>
                          <a:latin typeface="Arial" panose="020B0604020202020204" pitchFamily="34" charset="0"/>
                          <a:cs typeface="Arial" panose="020B0604020202020204" pitchFamily="34" charset="0"/>
                        </a:rPr>
                        <a:t>Outcome:</a:t>
                      </a:r>
                    </a:p>
                  </a:txBody>
                  <a:tcPr>
                    <a:solidFill>
                      <a:schemeClr val="accent3">
                        <a:lumMod val="60000"/>
                        <a:lumOff val="40000"/>
                      </a:schemeClr>
                    </a:solidFill>
                  </a:tcPr>
                </a:tc>
                <a:tc gridSpan="4">
                  <a:txBody>
                    <a:bodyPr/>
                    <a:lstStyle/>
                    <a:p>
                      <a:pPr marL="0" indent="0" algn="l">
                        <a:buFont typeface="+mj-lt"/>
                        <a:buNone/>
                      </a:pPr>
                      <a:r>
                        <a:rPr lang="en-US" sz="1300" b="0" dirty="0">
                          <a:solidFill>
                            <a:schemeClr val="tx1"/>
                          </a:solidFill>
                          <a:latin typeface="Arial" panose="020B0604020202020204" pitchFamily="34" charset="0"/>
                          <a:cs typeface="Arial" panose="020B0604020202020204" pitchFamily="34" charset="0"/>
                        </a:rPr>
                        <a:t>Secure management of international migration resulting  in South Africa’s interests being served and fulfilling international commitments</a:t>
                      </a:r>
                    </a:p>
                  </a:txBody>
                  <a:tcPr>
                    <a:solidFill>
                      <a:schemeClr val="accent3">
                        <a:lumMod val="60000"/>
                        <a:lumOff val="4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extLst>
                  <a:ext uri="{0D108BD9-81ED-4DB2-BD59-A6C34878D82A}">
                    <a16:rowId xmlns:a16="http://schemas.microsoft.com/office/drawing/2014/main" val="10001"/>
                  </a:ext>
                </a:extLst>
              </a:tr>
              <a:tr h="334198">
                <a:tc>
                  <a:txBody>
                    <a:bodyPr/>
                    <a:lstStyle/>
                    <a:p>
                      <a:pPr marL="0" indent="0" algn="l">
                        <a:buFont typeface="+mj-lt"/>
                        <a:buNone/>
                      </a:pPr>
                      <a:r>
                        <a:rPr lang="en-ZA" sz="1300" b="1" dirty="0">
                          <a:solidFill>
                            <a:schemeClr val="tx1"/>
                          </a:solidFill>
                          <a:latin typeface="Arial" panose="020B0604020202020204" pitchFamily="34" charset="0"/>
                          <a:cs typeface="Arial" panose="020B0604020202020204" pitchFamily="34" charset="0"/>
                        </a:rPr>
                        <a:t>Output:</a:t>
                      </a:r>
                    </a:p>
                  </a:txBody>
                  <a:tcPr>
                    <a:solidFill>
                      <a:schemeClr val="accent3">
                        <a:lumMod val="60000"/>
                        <a:lumOff val="40000"/>
                      </a:schemeClr>
                    </a:solidFill>
                  </a:tcPr>
                </a:tc>
                <a:tc gridSpan="4">
                  <a:txBody>
                    <a:bodyPr/>
                    <a:lstStyle/>
                    <a:p>
                      <a:pPr marL="0" indent="0" algn="l">
                        <a:buFont typeface="+mj-lt"/>
                        <a:buNone/>
                      </a:pPr>
                      <a:r>
                        <a:rPr lang="en-ZA" sz="1300" dirty="0">
                          <a:solidFill>
                            <a:schemeClr val="tx1"/>
                          </a:solidFill>
                          <a:latin typeface="Arial" panose="020B0604020202020204" pitchFamily="34" charset="0"/>
                          <a:cs typeface="Arial" panose="020B0604020202020204" pitchFamily="34" charset="0"/>
                        </a:rPr>
                        <a:t>Policy and legislation developed in support of a risk-based and developmental approach to immigration</a:t>
                      </a:r>
                    </a:p>
                  </a:txBody>
                  <a:tcPr>
                    <a:solidFill>
                      <a:schemeClr val="accent3">
                        <a:lumMod val="60000"/>
                        <a:lumOff val="4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extLst>
                  <a:ext uri="{0D108BD9-81ED-4DB2-BD59-A6C34878D82A}">
                    <a16:rowId xmlns:a16="http://schemas.microsoft.com/office/drawing/2014/main" val="10002"/>
                  </a:ext>
                </a:extLst>
              </a:tr>
              <a:tr h="758781">
                <a:tc>
                  <a:txBody>
                    <a:bodyPr/>
                    <a:lstStyle/>
                    <a:p>
                      <a:pPr marL="0" marR="0" indent="0" algn="l" defTabSz="457200" rtl="0" eaLnBrk="1" fontAlgn="auto" latinLnBrk="0" hangingPunct="1">
                        <a:lnSpc>
                          <a:spcPct val="100000"/>
                        </a:lnSpc>
                        <a:spcBef>
                          <a:spcPts val="0"/>
                        </a:spcBef>
                        <a:spcAft>
                          <a:spcPts val="0"/>
                        </a:spcAft>
                        <a:buClrTx/>
                        <a:buSzTx/>
                        <a:buFont typeface="+mj-lt"/>
                        <a:buNone/>
                        <a:tabLst/>
                        <a:defRPr/>
                      </a:pPr>
                      <a:r>
                        <a:rPr lang="en-ZA" sz="1300" b="1" dirty="0">
                          <a:solidFill>
                            <a:schemeClr val="tx1"/>
                          </a:solidFill>
                          <a:latin typeface="Arial" panose="020B0604020202020204" pitchFamily="34" charset="0"/>
                          <a:cs typeface="Arial" panose="020B0604020202020204" pitchFamily="34" charset="0"/>
                        </a:rPr>
                        <a:t>Output Indicator</a:t>
                      </a:r>
                    </a:p>
                    <a:p>
                      <a:pPr marL="342900" indent="-342900" algn="l">
                        <a:buFont typeface="+mj-lt"/>
                        <a:buAutoNum type="arabicPeriod"/>
                      </a:pPr>
                      <a:endParaRPr lang="en-ZA" sz="1300" b="1" dirty="0">
                        <a:solidFill>
                          <a:schemeClr val="tx1"/>
                        </a:solidFill>
                        <a:latin typeface="Arial" panose="020B0604020202020204" pitchFamily="34" charset="0"/>
                        <a:cs typeface="Arial" panose="020B0604020202020204" pitchFamily="34" charset="0"/>
                      </a:endParaRPr>
                    </a:p>
                  </a:txBody>
                  <a:tcPr>
                    <a:solidFill>
                      <a:schemeClr val="accent3">
                        <a:lumMod val="60000"/>
                        <a:lumOff val="4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 typeface="+mj-lt"/>
                        <a:buNone/>
                        <a:tabLst/>
                        <a:defRPr/>
                      </a:pPr>
                      <a:r>
                        <a:rPr lang="en-ZA" sz="1300" b="1" dirty="0">
                          <a:solidFill>
                            <a:schemeClr val="tx1"/>
                          </a:solidFill>
                          <a:latin typeface="Arial" panose="020B0604020202020204" pitchFamily="34" charset="0"/>
                          <a:cs typeface="Arial" panose="020B0604020202020204" pitchFamily="34" charset="0"/>
                        </a:rPr>
                        <a:t>Estimated Performance 2020/21</a:t>
                      </a:r>
                    </a:p>
                    <a:p>
                      <a:pPr marL="342900" indent="-342900" algn="l">
                        <a:buFont typeface="+mj-lt"/>
                        <a:buAutoNum type="arabicPeriod"/>
                      </a:pPr>
                      <a:endParaRPr lang="en-ZA" sz="1300" b="1" dirty="0">
                        <a:solidFill>
                          <a:schemeClr val="tx1"/>
                        </a:solidFill>
                        <a:latin typeface="Arial" panose="020B0604020202020204" pitchFamily="34" charset="0"/>
                        <a:cs typeface="Arial" panose="020B0604020202020204" pitchFamily="34" charset="0"/>
                      </a:endParaRPr>
                    </a:p>
                  </a:txBody>
                  <a:tcPr>
                    <a:solidFill>
                      <a:schemeClr val="accent3">
                        <a:lumMod val="60000"/>
                        <a:lumOff val="40000"/>
                      </a:schemeClr>
                    </a:solidFill>
                  </a:tcPr>
                </a:tc>
                <a:tc>
                  <a:txBody>
                    <a:bodyPr/>
                    <a:lstStyle/>
                    <a:p>
                      <a:pPr marL="0" indent="0" algn="ctr">
                        <a:buFont typeface="+mj-lt"/>
                        <a:buNone/>
                      </a:pPr>
                      <a:r>
                        <a:rPr lang="en-ZA" sz="1300" b="1" dirty="0">
                          <a:solidFill>
                            <a:schemeClr val="tx1"/>
                          </a:solidFill>
                          <a:latin typeface="Arial" panose="020B0604020202020204" pitchFamily="34" charset="0"/>
                          <a:cs typeface="Arial" panose="020B0604020202020204" pitchFamily="34" charset="0"/>
                        </a:rPr>
                        <a:t>Annual Target 2021/22</a:t>
                      </a:r>
                    </a:p>
                  </a:txBody>
                  <a:tcPr>
                    <a:solidFill>
                      <a:schemeClr val="accent3">
                        <a:lumMod val="60000"/>
                        <a:lumOff val="40000"/>
                      </a:schemeClr>
                    </a:solidFill>
                  </a:tcPr>
                </a:tc>
                <a:tc>
                  <a:txBody>
                    <a:bodyPr/>
                    <a:lstStyle/>
                    <a:p>
                      <a:pPr marL="0" indent="0" algn="ctr">
                        <a:buFont typeface="+mj-lt"/>
                        <a:buNone/>
                      </a:pPr>
                      <a:r>
                        <a:rPr lang="en-ZA" sz="1300" b="1" dirty="0">
                          <a:solidFill>
                            <a:schemeClr val="tx1"/>
                          </a:solidFill>
                          <a:latin typeface="Arial" panose="020B0604020202020204" pitchFamily="34" charset="0"/>
                          <a:cs typeface="Arial" panose="020B0604020202020204" pitchFamily="34" charset="0"/>
                        </a:rPr>
                        <a:t>Annual Target 2022/23</a:t>
                      </a:r>
                    </a:p>
                  </a:txBody>
                  <a:tcPr>
                    <a:solidFill>
                      <a:schemeClr val="accent3">
                        <a:lumMod val="60000"/>
                        <a:lumOff val="40000"/>
                      </a:schemeClr>
                    </a:solidFill>
                  </a:tcPr>
                </a:tc>
                <a:tc>
                  <a:txBody>
                    <a:bodyPr/>
                    <a:lstStyle/>
                    <a:p>
                      <a:pPr marL="0" indent="0" algn="ctr">
                        <a:buFont typeface="+mj-lt"/>
                        <a:buNone/>
                      </a:pPr>
                      <a:r>
                        <a:rPr lang="en-ZA" sz="1300" b="1" dirty="0">
                          <a:solidFill>
                            <a:schemeClr val="tx1"/>
                          </a:solidFill>
                          <a:latin typeface="Arial" panose="020B0604020202020204" pitchFamily="34" charset="0"/>
                          <a:cs typeface="Arial" panose="020B0604020202020204" pitchFamily="34" charset="0"/>
                        </a:rPr>
                        <a:t>Annual Target 2023/24</a:t>
                      </a:r>
                    </a:p>
                  </a:txBody>
                  <a:tcPr>
                    <a:solidFill>
                      <a:schemeClr val="accent3">
                        <a:lumMod val="60000"/>
                        <a:lumOff val="40000"/>
                      </a:schemeClr>
                    </a:solidFill>
                  </a:tcPr>
                </a:tc>
                <a:extLst>
                  <a:ext uri="{0D108BD9-81ED-4DB2-BD59-A6C34878D82A}">
                    <a16:rowId xmlns:a16="http://schemas.microsoft.com/office/drawing/2014/main" val="10000"/>
                  </a:ext>
                </a:extLst>
              </a:tr>
              <a:tr h="521143">
                <a:tc>
                  <a:txBody>
                    <a:bodyPr/>
                    <a:lstStyle/>
                    <a:p>
                      <a:pPr algn="just">
                        <a:lnSpc>
                          <a:spcPct val="105000"/>
                        </a:lnSpc>
                        <a:spcAft>
                          <a:spcPts val="0"/>
                        </a:spcAft>
                      </a:pPr>
                      <a:r>
                        <a:rPr lang="en-ZA" sz="1300" dirty="0">
                          <a:effectLst/>
                          <a:latin typeface="Arial" panose="020B0604020202020204" pitchFamily="34" charset="0"/>
                          <a:ea typeface="Times New Roman" panose="02020603050405020304" pitchFamily="18" charset="0"/>
                          <a:cs typeface="Times New Roman" panose="02020603050405020304" pitchFamily="18" charset="0"/>
                        </a:rPr>
                        <a:t>Submission of OSBP Bill to Parliament for approval </a:t>
                      </a:r>
                      <a:endParaRPr lang="en-ZA" sz="13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114300" marR="114300" marT="0" marB="0">
                    <a:solidFill>
                      <a:schemeClr val="accent3">
                        <a:lumMod val="20000"/>
                        <a:lumOff val="80000"/>
                      </a:schemeClr>
                    </a:solidFill>
                  </a:tcPr>
                </a:tc>
                <a:tc>
                  <a:txBody>
                    <a:bodyPr/>
                    <a:lstStyle/>
                    <a:p>
                      <a:pPr algn="l">
                        <a:spcAft>
                          <a:spcPts val="0"/>
                        </a:spcAft>
                      </a:pPr>
                      <a:r>
                        <a:rPr lang="en-ZA" sz="1300" dirty="0">
                          <a:effectLst/>
                          <a:latin typeface="Arial" panose="020B0604020202020204" pitchFamily="34" charset="0"/>
                          <a:ea typeface="Times New Roman" panose="02020603050405020304" pitchFamily="18" charset="0"/>
                          <a:cs typeface="Times New Roman" panose="02020603050405020304" pitchFamily="18" charset="0"/>
                        </a:rPr>
                        <a:t>One-Stop-Border-Post (OSBP) Policy gazetted for public comments</a:t>
                      </a:r>
                      <a:endParaRPr lang="en-ZA" sz="13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algn="l">
                        <a:spcAft>
                          <a:spcPts val="0"/>
                        </a:spcAft>
                      </a:pPr>
                      <a:r>
                        <a:rPr lang="en-ZA" sz="1300" dirty="0">
                          <a:effectLst/>
                          <a:latin typeface="Arial" panose="020B0604020202020204" pitchFamily="34" charset="0"/>
                          <a:ea typeface="Times New Roman" panose="02020603050405020304" pitchFamily="18" charset="0"/>
                          <a:cs typeface="Times New Roman" panose="02020603050405020304" pitchFamily="18" charset="0"/>
                        </a:rPr>
                        <a:t>OSBP Policy submitted to Cabinet for approval</a:t>
                      </a:r>
                      <a:endParaRPr lang="en-ZA" sz="13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algn="l">
                        <a:spcAft>
                          <a:spcPts val="0"/>
                        </a:spcAft>
                      </a:pPr>
                      <a:r>
                        <a:rPr lang="en-ZA" sz="1300" dirty="0">
                          <a:effectLst/>
                          <a:latin typeface="Arial" panose="020B0604020202020204" pitchFamily="34" charset="0"/>
                          <a:ea typeface="Times New Roman" panose="02020603050405020304" pitchFamily="18" charset="0"/>
                          <a:cs typeface="Times New Roman" panose="02020603050405020304" pitchFamily="18" charset="0"/>
                        </a:rPr>
                        <a:t>OSBP Bill submitted to Cabinet for approval</a:t>
                      </a:r>
                      <a:endParaRPr lang="en-ZA" sz="13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algn="l">
                        <a:spcAft>
                          <a:spcPts val="0"/>
                        </a:spcAft>
                      </a:pPr>
                      <a:r>
                        <a:rPr lang="en-ZA" sz="1300" dirty="0">
                          <a:effectLst/>
                          <a:latin typeface="Arial" panose="020B0604020202020204" pitchFamily="34" charset="0"/>
                          <a:ea typeface="Times New Roman" panose="02020603050405020304" pitchFamily="18" charset="0"/>
                          <a:cs typeface="Times New Roman" panose="02020603050405020304" pitchFamily="18" charset="0"/>
                        </a:rPr>
                        <a:t>OSBP Bill submitted to Parliament for approval </a:t>
                      </a:r>
                      <a:endParaRPr lang="en-ZA" sz="13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1352213690"/>
                  </a:ext>
                </a:extLst>
              </a:tr>
            </a:tbl>
          </a:graphicData>
        </a:graphic>
      </p:graphicFrame>
      <p:sp>
        <p:nvSpPr>
          <p:cNvPr id="8" name="TextBox 7"/>
          <p:cNvSpPr txBox="1"/>
          <p:nvPr/>
        </p:nvSpPr>
        <p:spPr>
          <a:xfrm>
            <a:off x="109180" y="101484"/>
            <a:ext cx="8944203" cy="400110"/>
          </a:xfrm>
          <a:prstGeom prst="rect">
            <a:avLst/>
          </a:prstGeom>
          <a:solidFill>
            <a:srgbClr val="92D050"/>
          </a:solidFill>
        </p:spPr>
        <p:txBody>
          <a:bodyPr wrap="square" rtlCol="0">
            <a:spAutoFit/>
          </a:bodyPr>
          <a:lstStyle/>
          <a:p>
            <a:pPr algn="ctr"/>
            <a:r>
              <a:rPr lang="en-US" sz="2000" b="1" dirty="0">
                <a:latin typeface="Arial" panose="020B0604020202020204" pitchFamily="34" charset="0"/>
                <a:cs typeface="Arial" panose="020B0604020202020204" pitchFamily="34" charset="0"/>
              </a:rPr>
              <a:t>ANNUAL PERFORMANCE PLAN TARGETS FOR 2021/24</a:t>
            </a:r>
          </a:p>
        </p:txBody>
      </p:sp>
      <p:graphicFrame>
        <p:nvGraphicFramePr>
          <p:cNvPr id="6" name="Table 5"/>
          <p:cNvGraphicFramePr>
            <a:graphicFrameLocks noGrp="1"/>
          </p:cNvGraphicFramePr>
          <p:nvPr>
            <p:extLst>
              <p:ext uri="{D42A27DB-BD31-4B8C-83A1-F6EECF244321}">
                <p14:modId xmlns:p14="http://schemas.microsoft.com/office/powerpoint/2010/main" val="658507438"/>
              </p:ext>
            </p:extLst>
          </p:nvPr>
        </p:nvGraphicFramePr>
        <p:xfrm>
          <a:off x="95781" y="3078114"/>
          <a:ext cx="8935966" cy="2780538"/>
        </p:xfrm>
        <a:graphic>
          <a:graphicData uri="http://schemas.openxmlformats.org/drawingml/2006/table">
            <a:tbl>
              <a:tblPr firstRow="1" firstCol="1" bandRow="1">
                <a:tableStyleId>{5C22544A-7EE6-4342-B048-85BDC9FD1C3A}</a:tableStyleId>
              </a:tblPr>
              <a:tblGrid>
                <a:gridCol w="1362316">
                  <a:extLst>
                    <a:ext uri="{9D8B030D-6E8A-4147-A177-3AD203B41FA5}">
                      <a16:colId xmlns:a16="http://schemas.microsoft.com/office/drawing/2014/main" val="20000"/>
                    </a:ext>
                  </a:extLst>
                </a:gridCol>
                <a:gridCol w="1342768">
                  <a:extLst>
                    <a:ext uri="{9D8B030D-6E8A-4147-A177-3AD203B41FA5}">
                      <a16:colId xmlns:a16="http://schemas.microsoft.com/office/drawing/2014/main" val="20001"/>
                    </a:ext>
                  </a:extLst>
                </a:gridCol>
                <a:gridCol w="1416908">
                  <a:extLst>
                    <a:ext uri="{9D8B030D-6E8A-4147-A177-3AD203B41FA5}">
                      <a16:colId xmlns:a16="http://schemas.microsoft.com/office/drawing/2014/main" val="20002"/>
                    </a:ext>
                  </a:extLst>
                </a:gridCol>
                <a:gridCol w="1873066">
                  <a:extLst>
                    <a:ext uri="{9D8B030D-6E8A-4147-A177-3AD203B41FA5}">
                      <a16:colId xmlns:a16="http://schemas.microsoft.com/office/drawing/2014/main" val="20003"/>
                    </a:ext>
                  </a:extLst>
                </a:gridCol>
                <a:gridCol w="1574200">
                  <a:extLst>
                    <a:ext uri="{9D8B030D-6E8A-4147-A177-3AD203B41FA5}">
                      <a16:colId xmlns:a16="http://schemas.microsoft.com/office/drawing/2014/main" val="20004"/>
                    </a:ext>
                  </a:extLst>
                </a:gridCol>
                <a:gridCol w="1366708">
                  <a:extLst>
                    <a:ext uri="{9D8B030D-6E8A-4147-A177-3AD203B41FA5}">
                      <a16:colId xmlns:a16="http://schemas.microsoft.com/office/drawing/2014/main" val="20005"/>
                    </a:ext>
                  </a:extLst>
                </a:gridCol>
              </a:tblGrid>
              <a:tr h="276727">
                <a:tc>
                  <a:txBody>
                    <a:bodyPr/>
                    <a:lstStyle/>
                    <a:p>
                      <a:pPr marL="0" algn="ctr" defTabSz="457200" rtl="0" eaLnBrk="1" latinLnBrk="0" hangingPunct="1">
                        <a:lnSpc>
                          <a:spcPct val="105000"/>
                        </a:lnSpc>
                        <a:spcAft>
                          <a:spcPts val="0"/>
                        </a:spcAft>
                      </a:pPr>
                      <a:r>
                        <a:rPr lang="en-US" sz="1300" b="1" kern="1200" dirty="0">
                          <a:solidFill>
                            <a:schemeClr val="tx1"/>
                          </a:solidFill>
                          <a:latin typeface="Arial" panose="020B0604020202020204" pitchFamily="34" charset="0"/>
                          <a:ea typeface="+mn-ea"/>
                          <a:cs typeface="Arial" panose="020B0604020202020204" pitchFamily="34" charset="0"/>
                        </a:rPr>
                        <a:t>Output Indicator</a:t>
                      </a:r>
                      <a:r>
                        <a:rPr lang="en-US" sz="1300" b="1" kern="1200" baseline="0" dirty="0">
                          <a:solidFill>
                            <a:schemeClr val="tx1"/>
                          </a:solidFill>
                          <a:latin typeface="Arial" panose="020B0604020202020204" pitchFamily="34" charset="0"/>
                          <a:ea typeface="+mn-ea"/>
                          <a:cs typeface="Arial" panose="020B0604020202020204" pitchFamily="34" charset="0"/>
                        </a:rPr>
                        <a:t> </a:t>
                      </a:r>
                      <a:endParaRPr lang="en-ZA" sz="1300" b="1" kern="1200" dirty="0">
                        <a:solidFill>
                          <a:schemeClr val="tx1"/>
                        </a:solidFill>
                        <a:latin typeface="Arial" panose="020B0604020202020204" pitchFamily="34" charset="0"/>
                        <a:ea typeface="+mn-ea"/>
                        <a:cs typeface="Arial" panose="020B0604020202020204" pitchFamily="34" charset="0"/>
                      </a:endParaRPr>
                    </a:p>
                  </a:txBody>
                  <a:tcPr marL="59170" marR="59170" marT="0" marB="0">
                    <a:solidFill>
                      <a:schemeClr val="accent3">
                        <a:lumMod val="60000"/>
                        <a:lumOff val="40000"/>
                      </a:schemeClr>
                    </a:solidFill>
                  </a:tcPr>
                </a:tc>
                <a:tc>
                  <a:txBody>
                    <a:bodyPr/>
                    <a:lstStyle/>
                    <a:p>
                      <a:pPr marL="0" algn="ctr" defTabSz="457200" rtl="0" eaLnBrk="1" latinLnBrk="0" hangingPunct="1">
                        <a:lnSpc>
                          <a:spcPct val="105000"/>
                        </a:lnSpc>
                        <a:spcAft>
                          <a:spcPts val="0"/>
                        </a:spcAft>
                      </a:pPr>
                      <a:r>
                        <a:rPr lang="en-US" sz="1300" b="1" kern="1200" dirty="0">
                          <a:solidFill>
                            <a:schemeClr val="tx1"/>
                          </a:solidFill>
                          <a:latin typeface="Arial" panose="020B0604020202020204" pitchFamily="34" charset="0"/>
                          <a:ea typeface="+mn-ea"/>
                          <a:cs typeface="Arial" panose="020B0604020202020204" pitchFamily="34" charset="0"/>
                        </a:rPr>
                        <a:t>Annual Target for 2021/22</a:t>
                      </a:r>
                      <a:endParaRPr lang="en-ZA" sz="1300" b="1" kern="1200" dirty="0">
                        <a:solidFill>
                          <a:schemeClr val="tx1"/>
                        </a:solidFill>
                        <a:latin typeface="Arial" panose="020B0604020202020204" pitchFamily="34" charset="0"/>
                        <a:ea typeface="+mn-ea"/>
                        <a:cs typeface="Arial" panose="020B0604020202020204" pitchFamily="34" charset="0"/>
                      </a:endParaRPr>
                    </a:p>
                  </a:txBody>
                  <a:tcPr marL="59170" marR="59170" marT="0" marB="0">
                    <a:solidFill>
                      <a:schemeClr val="accent3">
                        <a:lumMod val="60000"/>
                        <a:lumOff val="40000"/>
                      </a:schemeClr>
                    </a:solidFill>
                  </a:tcPr>
                </a:tc>
                <a:tc>
                  <a:txBody>
                    <a:bodyPr/>
                    <a:lstStyle/>
                    <a:p>
                      <a:pPr marL="0" algn="ctr" defTabSz="457200" rtl="0" eaLnBrk="0" fontAlgn="base" latinLnBrk="0" hangingPunct="0">
                        <a:lnSpc>
                          <a:spcPct val="105000"/>
                        </a:lnSpc>
                        <a:spcBef>
                          <a:spcPts val="600"/>
                        </a:spcBef>
                        <a:spcAft>
                          <a:spcPts val="600"/>
                        </a:spcAft>
                      </a:pPr>
                      <a:r>
                        <a:rPr lang="en-US" sz="13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Q1</a:t>
                      </a:r>
                      <a:endParaRPr lang="en-ZA" sz="13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9170" marR="59170" marT="0" marB="0">
                    <a:solidFill>
                      <a:schemeClr val="accent3">
                        <a:lumMod val="60000"/>
                        <a:lumOff val="40000"/>
                      </a:schemeClr>
                    </a:solidFill>
                  </a:tcPr>
                </a:tc>
                <a:tc>
                  <a:txBody>
                    <a:bodyPr/>
                    <a:lstStyle/>
                    <a:p>
                      <a:pPr marL="0" algn="ctr" defTabSz="457200" rtl="0" eaLnBrk="0" fontAlgn="base" latinLnBrk="0" hangingPunct="0">
                        <a:lnSpc>
                          <a:spcPct val="105000"/>
                        </a:lnSpc>
                        <a:spcBef>
                          <a:spcPts val="600"/>
                        </a:spcBef>
                        <a:spcAft>
                          <a:spcPts val="600"/>
                        </a:spcAft>
                      </a:pPr>
                      <a:r>
                        <a:rPr lang="en-US" sz="13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Q2</a:t>
                      </a:r>
                      <a:endParaRPr lang="en-ZA" sz="13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9170" marR="59170" marT="0" marB="0">
                    <a:solidFill>
                      <a:schemeClr val="accent3">
                        <a:lumMod val="60000"/>
                        <a:lumOff val="40000"/>
                      </a:schemeClr>
                    </a:solidFill>
                  </a:tcPr>
                </a:tc>
                <a:tc>
                  <a:txBody>
                    <a:bodyPr/>
                    <a:lstStyle/>
                    <a:p>
                      <a:pPr marL="0" algn="ctr" defTabSz="457200" rtl="0" eaLnBrk="0" fontAlgn="base" latinLnBrk="0" hangingPunct="0">
                        <a:lnSpc>
                          <a:spcPct val="105000"/>
                        </a:lnSpc>
                        <a:spcBef>
                          <a:spcPts val="600"/>
                        </a:spcBef>
                        <a:spcAft>
                          <a:spcPts val="600"/>
                        </a:spcAft>
                      </a:pPr>
                      <a:r>
                        <a:rPr lang="en-US" sz="13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Q3</a:t>
                      </a:r>
                      <a:endParaRPr lang="en-ZA" sz="13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9170" marR="59170" marT="0" marB="0">
                    <a:solidFill>
                      <a:schemeClr val="accent3">
                        <a:lumMod val="60000"/>
                        <a:lumOff val="40000"/>
                      </a:schemeClr>
                    </a:solidFill>
                  </a:tcPr>
                </a:tc>
                <a:tc>
                  <a:txBody>
                    <a:bodyPr/>
                    <a:lstStyle/>
                    <a:p>
                      <a:pPr marL="0" algn="ctr" defTabSz="457200" rtl="0" eaLnBrk="0" fontAlgn="base" latinLnBrk="0" hangingPunct="0">
                        <a:lnSpc>
                          <a:spcPct val="105000"/>
                        </a:lnSpc>
                        <a:spcBef>
                          <a:spcPts val="600"/>
                        </a:spcBef>
                        <a:spcAft>
                          <a:spcPts val="600"/>
                        </a:spcAft>
                      </a:pPr>
                      <a:r>
                        <a:rPr lang="en-US" sz="13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Q4</a:t>
                      </a:r>
                      <a:endParaRPr lang="en-ZA" sz="13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9170" marR="59170" marT="0" marB="0">
                    <a:solidFill>
                      <a:schemeClr val="accent3">
                        <a:lumMod val="60000"/>
                        <a:lumOff val="40000"/>
                      </a:schemeClr>
                    </a:solidFill>
                  </a:tcPr>
                </a:tc>
                <a:extLst>
                  <a:ext uri="{0D108BD9-81ED-4DB2-BD59-A6C34878D82A}">
                    <a16:rowId xmlns:a16="http://schemas.microsoft.com/office/drawing/2014/main" val="10000"/>
                  </a:ext>
                </a:extLst>
              </a:tr>
              <a:tr h="494028">
                <a:tc>
                  <a:txBody>
                    <a:bodyPr/>
                    <a:lstStyle/>
                    <a:p>
                      <a:pPr algn="just">
                        <a:lnSpc>
                          <a:spcPct val="105000"/>
                        </a:lnSpc>
                        <a:spcAft>
                          <a:spcPts val="0"/>
                        </a:spcAft>
                      </a:pPr>
                      <a:r>
                        <a:rPr lang="en-ZA" sz="13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Submission of OSBP Bill to Parliament for approval </a:t>
                      </a:r>
                    </a:p>
                    <a:p>
                      <a:pPr algn="just">
                        <a:lnSpc>
                          <a:spcPct val="105000"/>
                        </a:lnSpc>
                        <a:spcAft>
                          <a:spcPts val="0"/>
                        </a:spcAft>
                      </a:pPr>
                      <a:endParaRPr lang="en-ZA" sz="13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05000"/>
                        </a:lnSpc>
                        <a:spcAft>
                          <a:spcPts val="0"/>
                        </a:spcAft>
                      </a:pPr>
                      <a:r>
                        <a:rPr lang="en-ZA" sz="13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(Submission of OSBP policy to Cabinet for approval – 2021/22)</a:t>
                      </a:r>
                    </a:p>
                    <a:p>
                      <a:pPr algn="just" eaLnBrk="0" fontAlgn="base" hangingPunct="0">
                        <a:lnSpc>
                          <a:spcPct val="105000"/>
                        </a:lnSpc>
                        <a:spcBef>
                          <a:spcPts val="600"/>
                        </a:spcBef>
                        <a:spcAft>
                          <a:spcPts val="600"/>
                        </a:spcAft>
                      </a:pPr>
                      <a:r>
                        <a:rPr lang="en-ZA" sz="13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solidFill>
                      <a:schemeClr val="accent3">
                        <a:lumMod val="20000"/>
                        <a:lumOff val="80000"/>
                      </a:schemeClr>
                    </a:solidFill>
                  </a:tcPr>
                </a:tc>
                <a:tc>
                  <a:txBody>
                    <a:bodyPr/>
                    <a:lstStyle/>
                    <a:p>
                      <a:pPr algn="l" eaLnBrk="0" fontAlgn="base" hangingPunct="0">
                        <a:lnSpc>
                          <a:spcPct val="105000"/>
                        </a:lnSpc>
                        <a:spcBef>
                          <a:spcPts val="600"/>
                        </a:spcBef>
                        <a:spcAft>
                          <a:spcPts val="600"/>
                        </a:spcAft>
                      </a:pPr>
                      <a:r>
                        <a:rPr lang="en-ZA" sz="13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OSBP Policy submitted to Cabinet for approval</a:t>
                      </a:r>
                      <a:endParaRPr lang="en-ZA" sz="13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20000"/>
                        <a:lumOff val="80000"/>
                      </a:schemeClr>
                    </a:solidFill>
                  </a:tcPr>
                </a:tc>
                <a:tc>
                  <a:txBody>
                    <a:bodyPr/>
                    <a:lstStyle/>
                    <a:p>
                      <a:pPr algn="l" eaLnBrk="0" fontAlgn="base" hangingPunct="0">
                        <a:lnSpc>
                          <a:spcPct val="105000"/>
                        </a:lnSpc>
                        <a:spcBef>
                          <a:spcPts val="600"/>
                        </a:spcBef>
                        <a:spcAft>
                          <a:spcPts val="600"/>
                        </a:spcAft>
                      </a:pPr>
                      <a:r>
                        <a:rPr lang="en-ZA" sz="13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Consultation with NEDLAC on the draft OSBP Policy undertaken</a:t>
                      </a:r>
                      <a:endParaRPr lang="en-ZA" sz="13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20000"/>
                        <a:lumOff val="80000"/>
                      </a:schemeClr>
                    </a:solidFill>
                  </a:tcPr>
                </a:tc>
                <a:tc>
                  <a:txBody>
                    <a:bodyPr/>
                    <a:lstStyle/>
                    <a:p>
                      <a:pPr algn="l" eaLnBrk="0" fontAlgn="base" hangingPunct="0">
                        <a:lnSpc>
                          <a:spcPct val="105000"/>
                        </a:lnSpc>
                        <a:spcBef>
                          <a:spcPts val="600"/>
                        </a:spcBef>
                        <a:spcAft>
                          <a:spcPts val="600"/>
                        </a:spcAft>
                      </a:pPr>
                      <a:r>
                        <a:rPr lang="en-ZA" sz="13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Draft OSBP Policy, incorporating public and NEDLAC comments, submitted to the Minister for approval</a:t>
                      </a:r>
                      <a:endParaRPr lang="en-ZA" sz="13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gn="l" eaLnBrk="0" fontAlgn="base" hangingPunct="0">
                        <a:lnSpc>
                          <a:spcPct val="105000"/>
                        </a:lnSpc>
                        <a:spcBef>
                          <a:spcPts val="600"/>
                        </a:spcBef>
                        <a:spcAft>
                          <a:spcPts val="600"/>
                        </a:spcAft>
                      </a:pPr>
                      <a:r>
                        <a:rPr lang="en-ZA" sz="13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Final SEIAS report submitted to DPME for approval</a:t>
                      </a:r>
                      <a:endParaRPr lang="en-ZA" sz="13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20000"/>
                        <a:lumOff val="80000"/>
                      </a:schemeClr>
                    </a:solidFill>
                  </a:tcPr>
                </a:tc>
                <a:tc>
                  <a:txBody>
                    <a:bodyPr/>
                    <a:lstStyle/>
                    <a:p>
                      <a:pPr algn="l" eaLnBrk="0" fontAlgn="base" hangingPunct="0">
                        <a:lnSpc>
                          <a:spcPct val="105000"/>
                        </a:lnSpc>
                        <a:spcBef>
                          <a:spcPts val="600"/>
                        </a:spcBef>
                        <a:spcAft>
                          <a:spcPts val="600"/>
                        </a:spcAft>
                      </a:pPr>
                      <a:r>
                        <a:rPr lang="en-ZA" sz="13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OSBP Policy submitted to JCPS, ICTS and ESEID Clusters for recommendation to Cabinet</a:t>
                      </a:r>
                      <a:endParaRPr lang="en-ZA" sz="13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20000"/>
                        <a:lumOff val="80000"/>
                      </a:schemeClr>
                    </a:solidFill>
                  </a:tcPr>
                </a:tc>
                <a:tc>
                  <a:txBody>
                    <a:bodyPr/>
                    <a:lstStyle/>
                    <a:p>
                      <a:pPr algn="l" eaLnBrk="0" fontAlgn="base" hangingPunct="0">
                        <a:lnSpc>
                          <a:spcPct val="105000"/>
                        </a:lnSpc>
                        <a:spcBef>
                          <a:spcPts val="600"/>
                        </a:spcBef>
                        <a:spcAft>
                          <a:spcPts val="600"/>
                        </a:spcAft>
                      </a:pPr>
                      <a:r>
                        <a:rPr lang="en-ZA" sz="13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Final OSBP Policy submitted to Cabinet for approval</a:t>
                      </a:r>
                      <a:endParaRPr lang="en-ZA" sz="13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10001"/>
                  </a:ext>
                </a:extLst>
              </a:tr>
            </a:tbl>
          </a:graphicData>
        </a:graphic>
      </p:graphicFrame>
      <p:sp>
        <p:nvSpPr>
          <p:cNvPr id="3" name="Slide Number Placeholder 2"/>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44</a:t>
            </a:fld>
            <a:endParaRPr lang="en-US" dirty="0"/>
          </a:p>
        </p:txBody>
      </p:sp>
    </p:spTree>
    <p:extLst>
      <p:ext uri="{BB962C8B-B14F-4D97-AF65-F5344CB8AC3E}">
        <p14:creationId xmlns:p14="http://schemas.microsoft.com/office/powerpoint/2010/main" val="229469105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51587" y="2253031"/>
            <a:ext cx="8636994" cy="577850"/>
          </a:xfrm>
          <a:prstGeom prst="rect">
            <a:avLst/>
          </a:prstGeom>
          <a:solidFill>
            <a:schemeClr val="accent3">
              <a:lumMod val="20000"/>
              <a:lumOff val="80000"/>
            </a:schemeClr>
          </a:solidFill>
        </p:spPr>
        <p:txBody>
          <a:bodyPr wrap="square" rtlCol="0">
            <a:spAutoFit/>
          </a:bodyPr>
          <a:lstStyle/>
          <a:p>
            <a:pPr algn="ctr">
              <a:lnSpc>
                <a:spcPct val="150000"/>
              </a:lnSpc>
            </a:pPr>
            <a:r>
              <a:rPr lang="en-US" sz="2400" b="1" dirty="0">
                <a:latin typeface="Arial" pitchFamily="34" charset="0"/>
                <a:cs typeface="Arial" pitchFamily="34" charset="0"/>
              </a:rPr>
              <a:t>INFORMATION SERVICES (IS)</a:t>
            </a:r>
            <a:endParaRPr lang="en-US" sz="2000" b="1"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45</a:t>
            </a:fld>
            <a:endParaRPr lang="en-US" dirty="0"/>
          </a:p>
        </p:txBody>
      </p:sp>
    </p:spTree>
    <p:extLst>
      <p:ext uri="{BB962C8B-B14F-4D97-AF65-F5344CB8AC3E}">
        <p14:creationId xmlns:p14="http://schemas.microsoft.com/office/powerpoint/2010/main" val="275700133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363531425"/>
              </p:ext>
            </p:extLst>
          </p:nvPr>
        </p:nvGraphicFramePr>
        <p:xfrm>
          <a:off x="153444" y="558793"/>
          <a:ext cx="8841968" cy="2879173"/>
        </p:xfrm>
        <a:graphic>
          <a:graphicData uri="http://schemas.openxmlformats.org/drawingml/2006/table">
            <a:tbl>
              <a:tblPr firstRow="1" bandRow="1">
                <a:tableStyleId>{5C22544A-7EE6-4342-B048-85BDC9FD1C3A}</a:tableStyleId>
              </a:tblPr>
              <a:tblGrid>
                <a:gridCol w="2652253">
                  <a:extLst>
                    <a:ext uri="{9D8B030D-6E8A-4147-A177-3AD203B41FA5}">
                      <a16:colId xmlns:a16="http://schemas.microsoft.com/office/drawing/2014/main" val="20000"/>
                    </a:ext>
                  </a:extLst>
                </a:gridCol>
                <a:gridCol w="2465752">
                  <a:extLst>
                    <a:ext uri="{9D8B030D-6E8A-4147-A177-3AD203B41FA5}">
                      <a16:colId xmlns:a16="http://schemas.microsoft.com/office/drawing/2014/main" val="20001"/>
                    </a:ext>
                  </a:extLst>
                </a:gridCol>
                <a:gridCol w="1227133">
                  <a:extLst>
                    <a:ext uri="{9D8B030D-6E8A-4147-A177-3AD203B41FA5}">
                      <a16:colId xmlns:a16="http://schemas.microsoft.com/office/drawing/2014/main" val="20002"/>
                    </a:ext>
                  </a:extLst>
                </a:gridCol>
                <a:gridCol w="1396510">
                  <a:extLst>
                    <a:ext uri="{9D8B030D-6E8A-4147-A177-3AD203B41FA5}">
                      <a16:colId xmlns:a16="http://schemas.microsoft.com/office/drawing/2014/main" val="20003"/>
                    </a:ext>
                  </a:extLst>
                </a:gridCol>
                <a:gridCol w="1100320">
                  <a:extLst>
                    <a:ext uri="{9D8B030D-6E8A-4147-A177-3AD203B41FA5}">
                      <a16:colId xmlns:a16="http://schemas.microsoft.com/office/drawing/2014/main" val="20004"/>
                    </a:ext>
                  </a:extLst>
                </a:gridCol>
              </a:tblGrid>
              <a:tr h="329872">
                <a:tc>
                  <a:txBody>
                    <a:bodyPr/>
                    <a:lstStyle/>
                    <a:p>
                      <a:pPr marL="0" indent="0" algn="l">
                        <a:buFont typeface="+mj-lt"/>
                        <a:buNone/>
                      </a:pPr>
                      <a:r>
                        <a:rPr lang="en-ZA" sz="1200" dirty="0">
                          <a:solidFill>
                            <a:schemeClr val="tx1"/>
                          </a:solidFill>
                          <a:latin typeface="Arial" panose="020B0604020202020204" pitchFamily="34" charset="0"/>
                          <a:cs typeface="Arial" panose="020B0604020202020204" pitchFamily="34" charset="0"/>
                        </a:rPr>
                        <a:t>Outcome:</a:t>
                      </a:r>
                    </a:p>
                  </a:txBody>
                  <a:tcPr>
                    <a:solidFill>
                      <a:schemeClr val="accent3">
                        <a:lumMod val="60000"/>
                        <a:lumOff val="40000"/>
                      </a:schemeClr>
                    </a:solidFill>
                  </a:tcPr>
                </a:tc>
                <a:tc gridSpan="4">
                  <a:txBody>
                    <a:bodyPr/>
                    <a:lstStyle/>
                    <a:p>
                      <a:pPr algn="just">
                        <a:lnSpc>
                          <a:spcPct val="105000"/>
                        </a:lnSpc>
                        <a:spcAft>
                          <a:spcPts val="0"/>
                        </a:spcAft>
                      </a:pPr>
                      <a:r>
                        <a:rPr lang="en-US"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Secure population register to empower citizens,</a:t>
                      </a:r>
                      <a:r>
                        <a:rPr lang="en-US" sz="1200" b="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enable inclusivity, economic development and national security / </a:t>
                      </a:r>
                      <a:r>
                        <a:rPr lang="en-US"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Secure management of international migration resulting  in South Africa’s interests being served and fulfilling international commitments</a:t>
                      </a:r>
                    </a:p>
                    <a:p>
                      <a:pPr algn="just">
                        <a:lnSpc>
                          <a:spcPct val="105000"/>
                        </a:lnSpc>
                        <a:spcAft>
                          <a:spcPts val="0"/>
                        </a:spcAft>
                      </a:pPr>
                      <a:endParaRPr lang="en-ZA"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14300" marR="114300" marT="0" marB="0">
                    <a:solidFill>
                      <a:schemeClr val="accent3">
                        <a:lumMod val="60000"/>
                        <a:lumOff val="40000"/>
                      </a:schemeClr>
                    </a:solidFill>
                  </a:tcPr>
                </a:tc>
                <a:tc hMerge="1">
                  <a:txBody>
                    <a:bodyPr/>
                    <a:lstStyle/>
                    <a:p>
                      <a:pPr algn="just">
                        <a:lnSpc>
                          <a:spcPct val="105000"/>
                        </a:lnSpc>
                        <a:spcAft>
                          <a:spcPts val="0"/>
                        </a:spcAft>
                      </a:pPr>
                      <a:endParaRPr lang="en-ZA"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114300" marR="114300" marT="0" marB="0">
                    <a:solidFill>
                      <a:schemeClr val="accent6">
                        <a:lumMod val="60000"/>
                        <a:lumOff val="40000"/>
                      </a:schemeClr>
                    </a:solidFill>
                  </a:tcPr>
                </a:tc>
                <a:tc hMerge="1">
                  <a:txBody>
                    <a:bodyPr/>
                    <a:lstStyle/>
                    <a:p>
                      <a:pPr algn="just">
                        <a:lnSpc>
                          <a:spcPct val="105000"/>
                        </a:lnSpc>
                        <a:spcAft>
                          <a:spcPts val="0"/>
                        </a:spcAft>
                      </a:pPr>
                      <a:endParaRPr lang="en-ZA"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114300" marR="114300" marT="0" marB="0">
                    <a:solidFill>
                      <a:schemeClr val="accent6">
                        <a:lumMod val="60000"/>
                        <a:lumOff val="40000"/>
                      </a:schemeClr>
                    </a:solidFill>
                  </a:tcPr>
                </a:tc>
                <a:tc hMerge="1">
                  <a:txBody>
                    <a:bodyPr/>
                    <a:lstStyle/>
                    <a:p>
                      <a:pPr algn="just">
                        <a:lnSpc>
                          <a:spcPct val="105000"/>
                        </a:lnSpc>
                        <a:spcAft>
                          <a:spcPts val="0"/>
                        </a:spcAft>
                      </a:pPr>
                      <a:endParaRPr lang="en-ZA"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114300" marR="114300" marT="0" marB="0">
                    <a:solidFill>
                      <a:schemeClr val="accent6">
                        <a:lumMod val="60000"/>
                        <a:lumOff val="40000"/>
                      </a:schemeClr>
                    </a:solidFill>
                  </a:tcPr>
                </a:tc>
                <a:extLst>
                  <a:ext uri="{0D108BD9-81ED-4DB2-BD59-A6C34878D82A}">
                    <a16:rowId xmlns:a16="http://schemas.microsoft.com/office/drawing/2014/main" val="10001"/>
                  </a:ext>
                </a:extLst>
              </a:tr>
              <a:tr h="334198">
                <a:tc>
                  <a:txBody>
                    <a:bodyPr/>
                    <a:lstStyle/>
                    <a:p>
                      <a:pPr marL="0" indent="0" algn="l">
                        <a:buFont typeface="+mj-lt"/>
                        <a:buNone/>
                      </a:pPr>
                      <a:r>
                        <a:rPr lang="en-ZA" sz="1200" b="1" dirty="0">
                          <a:solidFill>
                            <a:schemeClr val="tx1"/>
                          </a:solidFill>
                          <a:latin typeface="Arial" panose="020B0604020202020204" pitchFamily="34" charset="0"/>
                          <a:cs typeface="Arial" panose="020B0604020202020204" pitchFamily="34" charset="0"/>
                        </a:rPr>
                        <a:t>Output:</a:t>
                      </a:r>
                    </a:p>
                  </a:txBody>
                  <a:tcPr>
                    <a:solidFill>
                      <a:schemeClr val="accent3">
                        <a:lumMod val="60000"/>
                        <a:lumOff val="40000"/>
                      </a:schemeClr>
                    </a:solidFill>
                  </a:tcPr>
                </a:tc>
                <a:tc gridSpan="4">
                  <a:txBody>
                    <a:bodyPr/>
                    <a:lstStyle/>
                    <a:p>
                      <a:pPr marL="0" indent="0" algn="l">
                        <a:buFont typeface="+mj-lt"/>
                        <a:buNone/>
                      </a:pPr>
                      <a:r>
                        <a:rPr lang="en-US" sz="1200" kern="1200" dirty="0">
                          <a:solidFill>
                            <a:schemeClr val="dk1"/>
                          </a:solidFill>
                          <a:effectLst/>
                          <a:latin typeface="Arial" panose="020B0604020202020204" pitchFamily="34" charset="0"/>
                          <a:ea typeface="+mn-ea"/>
                          <a:cs typeface="Arial" panose="020B0604020202020204" pitchFamily="34" charset="0"/>
                        </a:rPr>
                        <a:t>Biometric functionality implemented at ports of entry equipped with the Enhanced Movement Control System (EMCS)</a:t>
                      </a:r>
                      <a:endParaRPr lang="en-ZA" sz="1200" dirty="0">
                        <a:solidFill>
                          <a:srgbClr val="FF0000"/>
                        </a:solidFill>
                        <a:latin typeface="Arial" panose="020B0604020202020204" pitchFamily="34" charset="0"/>
                        <a:cs typeface="Arial" panose="020B0604020202020204" pitchFamily="34" charset="0"/>
                      </a:endParaRPr>
                    </a:p>
                  </a:txBody>
                  <a:tcPr>
                    <a:solidFill>
                      <a:schemeClr val="accent3">
                        <a:lumMod val="60000"/>
                        <a:lumOff val="4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extLst>
                  <a:ext uri="{0D108BD9-81ED-4DB2-BD59-A6C34878D82A}">
                    <a16:rowId xmlns:a16="http://schemas.microsoft.com/office/drawing/2014/main" val="10002"/>
                  </a:ext>
                </a:extLst>
              </a:tr>
              <a:tr h="758781">
                <a:tc>
                  <a:txBody>
                    <a:bodyPr/>
                    <a:lstStyle/>
                    <a:p>
                      <a:pPr marL="0" marR="0" indent="0" algn="l" defTabSz="457200" rtl="0" eaLnBrk="1" fontAlgn="auto" latinLnBrk="0" hangingPunct="1">
                        <a:lnSpc>
                          <a:spcPct val="100000"/>
                        </a:lnSpc>
                        <a:spcBef>
                          <a:spcPts val="0"/>
                        </a:spcBef>
                        <a:spcAft>
                          <a:spcPts val="0"/>
                        </a:spcAft>
                        <a:buClrTx/>
                        <a:buSzTx/>
                        <a:buFont typeface="+mj-lt"/>
                        <a:buNone/>
                        <a:tabLst/>
                        <a:defRPr/>
                      </a:pPr>
                      <a:r>
                        <a:rPr lang="en-ZA" sz="1200" b="1" dirty="0">
                          <a:solidFill>
                            <a:schemeClr val="tx1"/>
                          </a:solidFill>
                          <a:latin typeface="Arial" panose="020B0604020202020204" pitchFamily="34" charset="0"/>
                          <a:cs typeface="Arial" panose="020B0604020202020204" pitchFamily="34" charset="0"/>
                        </a:rPr>
                        <a:t>Output Indicator</a:t>
                      </a:r>
                    </a:p>
                    <a:p>
                      <a:pPr marL="342900" indent="-342900" algn="l">
                        <a:buFont typeface="+mj-lt"/>
                        <a:buAutoNum type="arabicPeriod"/>
                      </a:pPr>
                      <a:endParaRPr lang="en-ZA" sz="1200" b="1" dirty="0">
                        <a:solidFill>
                          <a:schemeClr val="tx1"/>
                        </a:solidFill>
                        <a:latin typeface="Arial" panose="020B0604020202020204" pitchFamily="34" charset="0"/>
                        <a:cs typeface="Arial" panose="020B0604020202020204" pitchFamily="34" charset="0"/>
                      </a:endParaRPr>
                    </a:p>
                  </a:txBody>
                  <a:tcPr>
                    <a:solidFill>
                      <a:schemeClr val="accent3">
                        <a:lumMod val="60000"/>
                        <a:lumOff val="4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 typeface="+mj-lt"/>
                        <a:buNone/>
                        <a:tabLst/>
                        <a:defRPr/>
                      </a:pPr>
                      <a:r>
                        <a:rPr lang="en-ZA" sz="1200" b="1" dirty="0">
                          <a:solidFill>
                            <a:schemeClr val="tx1"/>
                          </a:solidFill>
                          <a:latin typeface="Arial" panose="020B0604020202020204" pitchFamily="34" charset="0"/>
                          <a:cs typeface="Arial" panose="020B0604020202020204" pitchFamily="34" charset="0"/>
                        </a:rPr>
                        <a:t>Estimated Performance 2020/21</a:t>
                      </a:r>
                    </a:p>
                  </a:txBody>
                  <a:tcPr>
                    <a:solidFill>
                      <a:schemeClr val="accent3">
                        <a:lumMod val="60000"/>
                        <a:lumOff val="40000"/>
                      </a:schemeClr>
                    </a:solidFill>
                  </a:tcPr>
                </a:tc>
                <a:tc>
                  <a:txBody>
                    <a:bodyPr/>
                    <a:lstStyle/>
                    <a:p>
                      <a:pPr marL="0" indent="0" algn="ctr">
                        <a:buFont typeface="+mj-lt"/>
                        <a:buNone/>
                      </a:pPr>
                      <a:r>
                        <a:rPr lang="en-ZA" sz="1200" b="1" dirty="0">
                          <a:solidFill>
                            <a:schemeClr val="tx1"/>
                          </a:solidFill>
                          <a:latin typeface="Arial" panose="020B0604020202020204" pitchFamily="34" charset="0"/>
                          <a:cs typeface="Arial" panose="020B0604020202020204" pitchFamily="34" charset="0"/>
                        </a:rPr>
                        <a:t>Annual Target 2021/22</a:t>
                      </a:r>
                    </a:p>
                  </a:txBody>
                  <a:tcPr>
                    <a:solidFill>
                      <a:schemeClr val="accent3">
                        <a:lumMod val="60000"/>
                        <a:lumOff val="40000"/>
                      </a:schemeClr>
                    </a:solidFill>
                  </a:tcPr>
                </a:tc>
                <a:tc>
                  <a:txBody>
                    <a:bodyPr/>
                    <a:lstStyle/>
                    <a:p>
                      <a:pPr marL="0" indent="0" algn="ctr">
                        <a:buFont typeface="+mj-lt"/>
                        <a:buNone/>
                      </a:pPr>
                      <a:r>
                        <a:rPr lang="en-ZA" sz="1200" b="1" dirty="0">
                          <a:solidFill>
                            <a:schemeClr val="tx1"/>
                          </a:solidFill>
                          <a:latin typeface="Arial" panose="020B0604020202020204" pitchFamily="34" charset="0"/>
                          <a:cs typeface="Arial" panose="020B0604020202020204" pitchFamily="34" charset="0"/>
                        </a:rPr>
                        <a:t>Annual Target 2022/23</a:t>
                      </a:r>
                    </a:p>
                  </a:txBody>
                  <a:tcPr>
                    <a:solidFill>
                      <a:schemeClr val="accent3">
                        <a:lumMod val="60000"/>
                        <a:lumOff val="40000"/>
                      </a:schemeClr>
                    </a:solidFill>
                  </a:tcPr>
                </a:tc>
                <a:tc>
                  <a:txBody>
                    <a:bodyPr/>
                    <a:lstStyle/>
                    <a:p>
                      <a:pPr marL="0" indent="0" algn="ctr">
                        <a:buFont typeface="+mj-lt"/>
                        <a:buNone/>
                      </a:pPr>
                      <a:r>
                        <a:rPr lang="en-ZA" sz="1200" b="1" dirty="0">
                          <a:solidFill>
                            <a:schemeClr val="tx1"/>
                          </a:solidFill>
                          <a:latin typeface="Arial" panose="020B0604020202020204" pitchFamily="34" charset="0"/>
                          <a:cs typeface="Arial" panose="020B0604020202020204" pitchFamily="34" charset="0"/>
                        </a:rPr>
                        <a:t>Annual Target 2023/24</a:t>
                      </a:r>
                    </a:p>
                  </a:txBody>
                  <a:tcPr>
                    <a:solidFill>
                      <a:schemeClr val="accent3">
                        <a:lumMod val="60000"/>
                        <a:lumOff val="40000"/>
                      </a:schemeClr>
                    </a:solidFill>
                  </a:tcPr>
                </a:tc>
                <a:extLst>
                  <a:ext uri="{0D108BD9-81ED-4DB2-BD59-A6C34878D82A}">
                    <a16:rowId xmlns:a16="http://schemas.microsoft.com/office/drawing/2014/main" val="10000"/>
                  </a:ext>
                </a:extLst>
              </a:tr>
              <a:tr h="695959">
                <a:tc>
                  <a:txBody>
                    <a:bodyPr/>
                    <a:lstStyle/>
                    <a:p>
                      <a:pPr marL="0" marR="0" indent="0" algn="just" defTabSz="457200" rtl="0" eaLnBrk="1" fontAlgn="auto" latinLnBrk="0" hangingPunct="1">
                        <a:lnSpc>
                          <a:spcPct val="105000"/>
                        </a:lnSpc>
                        <a:spcBef>
                          <a:spcPts val="0"/>
                        </a:spcBef>
                        <a:spcAft>
                          <a:spcPts val="0"/>
                        </a:spcAft>
                        <a:buClrTx/>
                        <a:buSzTx/>
                        <a:buFont typeface="Arial" panose="020B0604020202020204" pitchFamily="34" charset="0"/>
                        <a:buNone/>
                        <a:tabLst/>
                        <a:defRPr/>
                      </a:pPr>
                      <a:r>
                        <a:rPr lang="en-ZA" sz="1200" kern="1200" dirty="0">
                          <a:solidFill>
                            <a:schemeClr val="dk1"/>
                          </a:solidFill>
                          <a:effectLst/>
                          <a:latin typeface="Arial" panose="020B0604020202020204" pitchFamily="34" charset="0"/>
                          <a:ea typeface="+mn-ea"/>
                          <a:cs typeface="Arial" panose="020B0604020202020204" pitchFamily="34" charset="0"/>
                        </a:rPr>
                        <a:t>Number of selected ports of entry with biometric movement control system (BMCS) implemented  as per approved specifications</a:t>
                      </a:r>
                      <a:endParaRPr lang="en-ZA" sz="12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20000"/>
                        <a:lumOff val="80000"/>
                      </a:schemeClr>
                    </a:solidFill>
                  </a:tcPr>
                </a:tc>
                <a:tc>
                  <a:txBody>
                    <a:bodyPr/>
                    <a:lstStyle/>
                    <a:p>
                      <a:pPr algn="l">
                        <a:lnSpc>
                          <a:spcPct val="105000"/>
                        </a:lnSpc>
                        <a:spcAft>
                          <a:spcPts val="1000"/>
                        </a:spcAft>
                      </a:pPr>
                      <a:r>
                        <a:rPr lang="en-ZA" sz="1200" dirty="0">
                          <a:effectLst/>
                          <a:latin typeface="Arial" panose="020B0604020202020204" pitchFamily="34" charset="0"/>
                          <a:ea typeface="Times New Roman" panose="02020603050405020304" pitchFamily="18" charset="0"/>
                          <a:cs typeface="Arial" panose="020B0604020202020204" pitchFamily="34" charset="0"/>
                        </a:rPr>
                        <a:t>BMCS partially rolled out to 4 airports  (70% of counters at each airport)</a:t>
                      </a:r>
                    </a:p>
                    <a:p>
                      <a:pPr algn="ctr">
                        <a:lnSpc>
                          <a:spcPct val="105000"/>
                        </a:lnSpc>
                        <a:spcAft>
                          <a:spcPts val="1000"/>
                        </a:spcAft>
                      </a:pPr>
                      <a:r>
                        <a:rPr lang="en-ZA" sz="1200" dirty="0">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solidFill>
                      <a:schemeClr val="accent3">
                        <a:lumMod val="20000"/>
                        <a:lumOff val="80000"/>
                      </a:schemeClr>
                    </a:solidFill>
                  </a:tcPr>
                </a:tc>
                <a:tc>
                  <a:txBody>
                    <a:bodyPr/>
                    <a:lstStyle/>
                    <a:p>
                      <a:pPr algn="ctr">
                        <a:lnSpc>
                          <a:spcPct val="105000"/>
                        </a:lnSpc>
                        <a:spcAft>
                          <a:spcPts val="1000"/>
                        </a:spcAft>
                      </a:pPr>
                      <a:r>
                        <a:rPr lang="en-ZA" sz="1200" dirty="0">
                          <a:effectLst/>
                          <a:latin typeface="Arial" panose="020B0604020202020204" pitchFamily="34" charset="0"/>
                          <a:ea typeface="Times New Roman" panose="02020603050405020304" pitchFamily="18" charset="0"/>
                          <a:cs typeface="Arial" panose="020B0604020202020204" pitchFamily="34" charset="0"/>
                        </a:rPr>
                        <a:t>23</a:t>
                      </a:r>
                    </a:p>
                  </a:txBody>
                  <a:tcPr marL="68580" marR="68580" marT="0" marB="0">
                    <a:solidFill>
                      <a:schemeClr val="accent3">
                        <a:lumMod val="20000"/>
                        <a:lumOff val="80000"/>
                      </a:schemeClr>
                    </a:solidFill>
                  </a:tcPr>
                </a:tc>
                <a:tc>
                  <a:txBody>
                    <a:bodyPr/>
                    <a:lstStyle/>
                    <a:p>
                      <a:pPr algn="ctr">
                        <a:lnSpc>
                          <a:spcPct val="105000"/>
                        </a:lnSpc>
                        <a:spcAft>
                          <a:spcPts val="1000"/>
                        </a:spcAft>
                      </a:pPr>
                      <a:r>
                        <a:rPr lang="en-ZA" sz="1200" dirty="0">
                          <a:effectLst/>
                          <a:latin typeface="Arial" panose="020B0604020202020204" pitchFamily="34" charset="0"/>
                          <a:ea typeface="Times New Roman" panose="02020603050405020304" pitchFamily="18" charset="0"/>
                          <a:cs typeface="Arial" panose="020B0604020202020204" pitchFamily="34" charset="0"/>
                        </a:rPr>
                        <a:t>23</a:t>
                      </a:r>
                    </a:p>
                  </a:txBody>
                  <a:tcPr marL="68580" marR="68580" marT="0" marB="0">
                    <a:solidFill>
                      <a:schemeClr val="accent3">
                        <a:lumMod val="20000"/>
                        <a:lumOff val="80000"/>
                      </a:schemeClr>
                    </a:solidFill>
                  </a:tcPr>
                </a:tc>
                <a:tc>
                  <a:txBody>
                    <a:bodyPr/>
                    <a:lstStyle/>
                    <a:p>
                      <a:pPr algn="ctr">
                        <a:lnSpc>
                          <a:spcPct val="105000"/>
                        </a:lnSpc>
                        <a:spcAft>
                          <a:spcPts val="1000"/>
                        </a:spcAft>
                      </a:pPr>
                      <a:r>
                        <a:rPr lang="en-ZA" sz="1200" dirty="0">
                          <a:effectLst/>
                          <a:latin typeface="Arial" panose="020B0604020202020204" pitchFamily="34" charset="0"/>
                          <a:ea typeface="Times New Roman" panose="02020603050405020304" pitchFamily="18" charset="0"/>
                          <a:cs typeface="Arial" panose="020B0604020202020204" pitchFamily="34" charset="0"/>
                        </a:rPr>
                        <a:t>22</a:t>
                      </a:r>
                    </a:p>
                  </a:txBody>
                  <a:tcPr marL="68580" marR="68580" marT="0" marB="0">
                    <a:solidFill>
                      <a:schemeClr val="accent3">
                        <a:lumMod val="20000"/>
                        <a:lumOff val="80000"/>
                      </a:schemeClr>
                    </a:solidFill>
                  </a:tcPr>
                </a:tc>
                <a:extLst>
                  <a:ext uri="{0D108BD9-81ED-4DB2-BD59-A6C34878D82A}">
                    <a16:rowId xmlns:a16="http://schemas.microsoft.com/office/drawing/2014/main" val="1352213690"/>
                  </a:ext>
                </a:extLst>
              </a:tr>
            </a:tbl>
          </a:graphicData>
        </a:graphic>
      </p:graphicFrame>
      <p:sp>
        <p:nvSpPr>
          <p:cNvPr id="8" name="TextBox 7"/>
          <p:cNvSpPr txBox="1"/>
          <p:nvPr/>
        </p:nvSpPr>
        <p:spPr>
          <a:xfrm>
            <a:off x="109180" y="101484"/>
            <a:ext cx="8944203" cy="400110"/>
          </a:xfrm>
          <a:prstGeom prst="rect">
            <a:avLst/>
          </a:prstGeom>
          <a:solidFill>
            <a:srgbClr val="92D050"/>
          </a:solidFill>
        </p:spPr>
        <p:txBody>
          <a:bodyPr wrap="square" rtlCol="0">
            <a:spAutoFit/>
          </a:bodyPr>
          <a:lstStyle/>
          <a:p>
            <a:pPr algn="ctr"/>
            <a:r>
              <a:rPr lang="en-US" sz="2000" b="1" dirty="0">
                <a:latin typeface="Arial" panose="020B0604020202020204" pitchFamily="34" charset="0"/>
                <a:cs typeface="Arial" panose="020B0604020202020204" pitchFamily="34" charset="0"/>
              </a:rPr>
              <a:t>ANNUAL PERFORMANCE PLAN TARGETS FOR 2021/24</a:t>
            </a:r>
          </a:p>
        </p:txBody>
      </p:sp>
      <p:graphicFrame>
        <p:nvGraphicFramePr>
          <p:cNvPr id="7" name="Table 6"/>
          <p:cNvGraphicFramePr>
            <a:graphicFrameLocks noGrp="1"/>
          </p:cNvGraphicFramePr>
          <p:nvPr>
            <p:extLst>
              <p:ext uri="{D42A27DB-BD31-4B8C-83A1-F6EECF244321}">
                <p14:modId xmlns:p14="http://schemas.microsoft.com/office/powerpoint/2010/main" val="2355020090"/>
              </p:ext>
            </p:extLst>
          </p:nvPr>
        </p:nvGraphicFramePr>
        <p:xfrm>
          <a:off x="153444" y="3531136"/>
          <a:ext cx="8855676" cy="1536192"/>
        </p:xfrm>
        <a:graphic>
          <a:graphicData uri="http://schemas.openxmlformats.org/drawingml/2006/table">
            <a:tbl>
              <a:tblPr firstRow="1" firstCol="1" bandRow="1">
                <a:tableStyleId>{5C22544A-7EE6-4342-B048-85BDC9FD1C3A}</a:tableStyleId>
              </a:tblPr>
              <a:tblGrid>
                <a:gridCol w="2010786">
                  <a:extLst>
                    <a:ext uri="{9D8B030D-6E8A-4147-A177-3AD203B41FA5}">
                      <a16:colId xmlns:a16="http://schemas.microsoft.com/office/drawing/2014/main" val="20000"/>
                    </a:ext>
                  </a:extLst>
                </a:gridCol>
                <a:gridCol w="1087421">
                  <a:extLst>
                    <a:ext uri="{9D8B030D-6E8A-4147-A177-3AD203B41FA5}">
                      <a16:colId xmlns:a16="http://schemas.microsoft.com/office/drawing/2014/main" val="20001"/>
                    </a:ext>
                  </a:extLst>
                </a:gridCol>
                <a:gridCol w="2045280">
                  <a:extLst>
                    <a:ext uri="{9D8B030D-6E8A-4147-A177-3AD203B41FA5}">
                      <a16:colId xmlns:a16="http://schemas.microsoft.com/office/drawing/2014/main" val="20002"/>
                    </a:ext>
                  </a:extLst>
                </a:gridCol>
                <a:gridCol w="1627279">
                  <a:extLst>
                    <a:ext uri="{9D8B030D-6E8A-4147-A177-3AD203B41FA5}">
                      <a16:colId xmlns:a16="http://schemas.microsoft.com/office/drawing/2014/main" val="20003"/>
                    </a:ext>
                  </a:extLst>
                </a:gridCol>
                <a:gridCol w="1059028">
                  <a:extLst>
                    <a:ext uri="{9D8B030D-6E8A-4147-A177-3AD203B41FA5}">
                      <a16:colId xmlns:a16="http://schemas.microsoft.com/office/drawing/2014/main" val="20004"/>
                    </a:ext>
                  </a:extLst>
                </a:gridCol>
                <a:gridCol w="1025882">
                  <a:extLst>
                    <a:ext uri="{9D8B030D-6E8A-4147-A177-3AD203B41FA5}">
                      <a16:colId xmlns:a16="http://schemas.microsoft.com/office/drawing/2014/main" val="20005"/>
                    </a:ext>
                  </a:extLst>
                </a:gridCol>
              </a:tblGrid>
              <a:tr h="276727">
                <a:tc>
                  <a:txBody>
                    <a:bodyPr/>
                    <a:lstStyle/>
                    <a:p>
                      <a:pPr marL="0" algn="ctr" defTabSz="457200" rtl="0" eaLnBrk="1" latinLnBrk="0" hangingPunct="1">
                        <a:lnSpc>
                          <a:spcPct val="105000"/>
                        </a:lnSpc>
                        <a:spcAft>
                          <a:spcPts val="0"/>
                        </a:spcAft>
                      </a:pPr>
                      <a:r>
                        <a:rPr lang="en-US" sz="1200" b="1" kern="1200" dirty="0">
                          <a:solidFill>
                            <a:schemeClr val="tx1"/>
                          </a:solidFill>
                          <a:latin typeface="Arial" panose="020B0604020202020204" pitchFamily="34" charset="0"/>
                          <a:ea typeface="+mn-ea"/>
                          <a:cs typeface="Arial" panose="020B0604020202020204" pitchFamily="34" charset="0"/>
                        </a:rPr>
                        <a:t>Output Indicator</a:t>
                      </a:r>
                      <a:r>
                        <a:rPr lang="en-US" sz="1200" b="1" kern="1200" baseline="0" dirty="0">
                          <a:solidFill>
                            <a:schemeClr val="tx1"/>
                          </a:solidFill>
                          <a:latin typeface="Arial" panose="020B0604020202020204" pitchFamily="34" charset="0"/>
                          <a:ea typeface="+mn-ea"/>
                          <a:cs typeface="Arial" panose="020B0604020202020204" pitchFamily="34" charset="0"/>
                        </a:rPr>
                        <a:t> </a:t>
                      </a:r>
                      <a:endParaRPr lang="en-ZA" sz="1200" b="1" kern="1200" dirty="0">
                        <a:solidFill>
                          <a:schemeClr val="tx1"/>
                        </a:solidFill>
                        <a:latin typeface="Arial" panose="020B0604020202020204" pitchFamily="34" charset="0"/>
                        <a:ea typeface="+mn-ea"/>
                        <a:cs typeface="Arial" panose="020B0604020202020204" pitchFamily="34" charset="0"/>
                      </a:endParaRPr>
                    </a:p>
                  </a:txBody>
                  <a:tcPr marL="59170" marR="59170" marT="0" marB="0">
                    <a:solidFill>
                      <a:schemeClr val="accent3">
                        <a:lumMod val="60000"/>
                        <a:lumOff val="40000"/>
                      </a:schemeClr>
                    </a:solidFill>
                  </a:tcPr>
                </a:tc>
                <a:tc>
                  <a:txBody>
                    <a:bodyPr/>
                    <a:lstStyle/>
                    <a:p>
                      <a:pPr marL="0" algn="ctr" defTabSz="457200" rtl="0" eaLnBrk="1" latinLnBrk="0" hangingPunct="1">
                        <a:lnSpc>
                          <a:spcPct val="105000"/>
                        </a:lnSpc>
                        <a:spcAft>
                          <a:spcPts val="0"/>
                        </a:spcAft>
                      </a:pPr>
                      <a:r>
                        <a:rPr lang="en-US" sz="1200" b="1" kern="1200" dirty="0">
                          <a:solidFill>
                            <a:schemeClr val="tx1"/>
                          </a:solidFill>
                          <a:latin typeface="Arial" panose="020B0604020202020204" pitchFamily="34" charset="0"/>
                          <a:ea typeface="+mn-ea"/>
                          <a:cs typeface="Arial" panose="020B0604020202020204" pitchFamily="34" charset="0"/>
                        </a:rPr>
                        <a:t>Annual Target for 2021/22</a:t>
                      </a:r>
                      <a:endParaRPr lang="en-ZA" sz="1200" b="1" kern="1200" dirty="0">
                        <a:solidFill>
                          <a:schemeClr val="tx1"/>
                        </a:solidFill>
                        <a:latin typeface="Arial" panose="020B0604020202020204" pitchFamily="34" charset="0"/>
                        <a:ea typeface="+mn-ea"/>
                        <a:cs typeface="Arial" panose="020B0604020202020204" pitchFamily="34" charset="0"/>
                      </a:endParaRPr>
                    </a:p>
                  </a:txBody>
                  <a:tcPr marL="59170" marR="59170" marT="0" marB="0">
                    <a:solidFill>
                      <a:schemeClr val="accent3">
                        <a:lumMod val="60000"/>
                        <a:lumOff val="40000"/>
                      </a:schemeClr>
                    </a:solidFill>
                  </a:tcPr>
                </a:tc>
                <a:tc>
                  <a:txBody>
                    <a:bodyPr/>
                    <a:lstStyle/>
                    <a:p>
                      <a:pPr marL="0" algn="ctr" defTabSz="457200" rtl="0" eaLnBrk="0" fontAlgn="base" latinLnBrk="0" hangingPunct="0">
                        <a:lnSpc>
                          <a:spcPct val="105000"/>
                        </a:lnSpc>
                        <a:spcBef>
                          <a:spcPts val="600"/>
                        </a:spcBef>
                        <a:spcAft>
                          <a:spcPts val="600"/>
                        </a:spcAft>
                      </a:pPr>
                      <a:r>
                        <a:rPr lang="en-US" sz="12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Q1</a:t>
                      </a:r>
                      <a:endParaRPr lang="en-ZA" sz="12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59170" marR="59170" marT="0" marB="0">
                    <a:solidFill>
                      <a:schemeClr val="accent3">
                        <a:lumMod val="60000"/>
                        <a:lumOff val="40000"/>
                      </a:schemeClr>
                    </a:solidFill>
                  </a:tcPr>
                </a:tc>
                <a:tc>
                  <a:txBody>
                    <a:bodyPr/>
                    <a:lstStyle/>
                    <a:p>
                      <a:pPr marL="0" algn="ctr" defTabSz="457200" rtl="0" eaLnBrk="0" fontAlgn="base" latinLnBrk="0" hangingPunct="0">
                        <a:lnSpc>
                          <a:spcPct val="105000"/>
                        </a:lnSpc>
                        <a:spcBef>
                          <a:spcPts val="600"/>
                        </a:spcBef>
                        <a:spcAft>
                          <a:spcPts val="600"/>
                        </a:spcAft>
                      </a:pPr>
                      <a:r>
                        <a:rPr lang="en-US" sz="12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Q2</a:t>
                      </a:r>
                      <a:endParaRPr lang="en-ZA" sz="12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59170" marR="59170" marT="0" marB="0">
                    <a:solidFill>
                      <a:schemeClr val="accent3">
                        <a:lumMod val="60000"/>
                        <a:lumOff val="40000"/>
                      </a:schemeClr>
                    </a:solidFill>
                  </a:tcPr>
                </a:tc>
                <a:tc>
                  <a:txBody>
                    <a:bodyPr/>
                    <a:lstStyle/>
                    <a:p>
                      <a:pPr marL="0" algn="ctr" defTabSz="457200" rtl="0" eaLnBrk="0" fontAlgn="base" latinLnBrk="0" hangingPunct="0">
                        <a:lnSpc>
                          <a:spcPct val="105000"/>
                        </a:lnSpc>
                        <a:spcBef>
                          <a:spcPts val="600"/>
                        </a:spcBef>
                        <a:spcAft>
                          <a:spcPts val="600"/>
                        </a:spcAft>
                      </a:pPr>
                      <a:r>
                        <a:rPr lang="en-US" sz="12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Q3</a:t>
                      </a:r>
                      <a:endParaRPr lang="en-ZA" sz="12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59170" marR="59170" marT="0" marB="0">
                    <a:solidFill>
                      <a:schemeClr val="accent3">
                        <a:lumMod val="60000"/>
                        <a:lumOff val="40000"/>
                      </a:schemeClr>
                    </a:solidFill>
                  </a:tcPr>
                </a:tc>
                <a:tc>
                  <a:txBody>
                    <a:bodyPr/>
                    <a:lstStyle/>
                    <a:p>
                      <a:pPr marL="0" algn="ctr" defTabSz="457200" rtl="0" eaLnBrk="0" fontAlgn="base" latinLnBrk="0" hangingPunct="0">
                        <a:lnSpc>
                          <a:spcPct val="105000"/>
                        </a:lnSpc>
                        <a:spcBef>
                          <a:spcPts val="600"/>
                        </a:spcBef>
                        <a:spcAft>
                          <a:spcPts val="600"/>
                        </a:spcAft>
                      </a:pPr>
                      <a:r>
                        <a:rPr lang="en-US" sz="12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Q4</a:t>
                      </a:r>
                      <a:endParaRPr lang="en-ZA" sz="12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59170" marR="59170" marT="0" marB="0">
                    <a:solidFill>
                      <a:schemeClr val="accent3">
                        <a:lumMod val="60000"/>
                        <a:lumOff val="40000"/>
                      </a:schemeClr>
                    </a:solidFill>
                  </a:tcPr>
                </a:tc>
                <a:extLst>
                  <a:ext uri="{0D108BD9-81ED-4DB2-BD59-A6C34878D82A}">
                    <a16:rowId xmlns:a16="http://schemas.microsoft.com/office/drawing/2014/main" val="10000"/>
                  </a:ext>
                </a:extLst>
              </a:tr>
              <a:tr h="494028">
                <a:tc>
                  <a:txBody>
                    <a:bodyPr/>
                    <a:lstStyle/>
                    <a:p>
                      <a:pPr algn="just">
                        <a:lnSpc>
                          <a:spcPct val="105000"/>
                        </a:lnSpc>
                        <a:spcAft>
                          <a:spcPts val="1000"/>
                        </a:spcAft>
                      </a:pPr>
                      <a:r>
                        <a:rPr lang="en-ZA"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Number of selected ports of entry with biometric movement control system (BMCS) implemented  as per approved specifications</a:t>
                      </a:r>
                    </a:p>
                  </a:txBody>
                  <a:tcPr marL="68580" marR="68580" marT="0" marB="0">
                    <a:solidFill>
                      <a:schemeClr val="accent3">
                        <a:lumMod val="20000"/>
                        <a:lumOff val="80000"/>
                      </a:schemeClr>
                    </a:solidFill>
                  </a:tcPr>
                </a:tc>
                <a:tc>
                  <a:txBody>
                    <a:bodyPr/>
                    <a:lstStyle/>
                    <a:p>
                      <a:pPr algn="ctr">
                        <a:lnSpc>
                          <a:spcPct val="105000"/>
                        </a:lnSpc>
                        <a:spcAft>
                          <a:spcPts val="1000"/>
                        </a:spcAft>
                      </a:pPr>
                      <a:r>
                        <a:rPr lang="en-ZA"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23</a:t>
                      </a:r>
                    </a:p>
                    <a:p>
                      <a:pPr marL="457200" algn="ctr">
                        <a:lnSpc>
                          <a:spcPct val="105000"/>
                        </a:lnSpc>
                        <a:spcAft>
                          <a:spcPts val="1000"/>
                        </a:spcAft>
                      </a:pPr>
                      <a:r>
                        <a:rPr lang="en-ZA"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solidFill>
                      <a:schemeClr val="accent3">
                        <a:lumMod val="20000"/>
                        <a:lumOff val="80000"/>
                      </a:schemeClr>
                    </a:solidFill>
                  </a:tcPr>
                </a:tc>
                <a:tc>
                  <a:txBody>
                    <a:bodyPr/>
                    <a:lstStyle/>
                    <a:p>
                      <a:pPr algn="l">
                        <a:lnSpc>
                          <a:spcPct val="105000"/>
                        </a:lnSpc>
                        <a:spcAft>
                          <a:spcPts val="1000"/>
                        </a:spcAft>
                      </a:pPr>
                      <a:r>
                        <a:rPr lang="en-ZA"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Service provider contracted</a:t>
                      </a:r>
                    </a:p>
                  </a:txBody>
                  <a:tcPr marL="68580" marR="68580" marT="0" marB="0">
                    <a:solidFill>
                      <a:schemeClr val="accent3">
                        <a:lumMod val="20000"/>
                        <a:lumOff val="80000"/>
                      </a:schemeClr>
                    </a:solidFill>
                  </a:tcPr>
                </a:tc>
                <a:tc>
                  <a:txBody>
                    <a:bodyPr/>
                    <a:lstStyle/>
                    <a:p>
                      <a:pPr algn="just">
                        <a:lnSpc>
                          <a:spcPct val="105000"/>
                        </a:lnSpc>
                        <a:spcAft>
                          <a:spcPts val="1000"/>
                        </a:spcAft>
                      </a:pPr>
                      <a:r>
                        <a:rPr lang="en-ZA"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Procurement of IT equipment finalised</a:t>
                      </a:r>
                    </a:p>
                  </a:txBody>
                  <a:tcPr marL="68580" marR="68580" marT="0" marB="0">
                    <a:solidFill>
                      <a:schemeClr val="accent3">
                        <a:lumMod val="20000"/>
                        <a:lumOff val="80000"/>
                      </a:schemeClr>
                    </a:solidFill>
                  </a:tcPr>
                </a:tc>
                <a:tc>
                  <a:txBody>
                    <a:bodyPr/>
                    <a:lstStyle/>
                    <a:p>
                      <a:pPr algn="ctr">
                        <a:lnSpc>
                          <a:spcPct val="105000"/>
                        </a:lnSpc>
                        <a:spcAft>
                          <a:spcPts val="1000"/>
                        </a:spcAft>
                      </a:pPr>
                      <a:r>
                        <a:rPr lang="en-ZA"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13</a:t>
                      </a:r>
                    </a:p>
                    <a:p>
                      <a:pPr algn="ctr">
                        <a:lnSpc>
                          <a:spcPct val="105000"/>
                        </a:lnSpc>
                        <a:spcAft>
                          <a:spcPts val="1000"/>
                        </a:spcAft>
                      </a:pPr>
                      <a:r>
                        <a:rPr lang="en-ZA"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solidFill>
                      <a:schemeClr val="accent3">
                        <a:lumMod val="20000"/>
                        <a:lumOff val="80000"/>
                      </a:schemeClr>
                    </a:solidFill>
                  </a:tcPr>
                </a:tc>
                <a:tc>
                  <a:txBody>
                    <a:bodyPr/>
                    <a:lstStyle/>
                    <a:p>
                      <a:pPr algn="ctr">
                        <a:lnSpc>
                          <a:spcPct val="105000"/>
                        </a:lnSpc>
                        <a:spcAft>
                          <a:spcPts val="1000"/>
                        </a:spcAft>
                      </a:pPr>
                      <a:r>
                        <a:rPr lang="en-ZA"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10</a:t>
                      </a:r>
                    </a:p>
                  </a:txBody>
                  <a:tcPr marL="68580" marR="68580" marT="0" marB="0">
                    <a:solidFill>
                      <a:schemeClr val="accent3">
                        <a:lumMod val="20000"/>
                        <a:lumOff val="80000"/>
                      </a:schemeClr>
                    </a:solidFill>
                  </a:tcPr>
                </a:tc>
                <a:extLst>
                  <a:ext uri="{0D108BD9-81ED-4DB2-BD59-A6C34878D82A}">
                    <a16:rowId xmlns:a16="http://schemas.microsoft.com/office/drawing/2014/main" val="10001"/>
                  </a:ext>
                </a:extLst>
              </a:tr>
            </a:tbl>
          </a:graphicData>
        </a:graphic>
      </p:graphicFrame>
      <p:sp>
        <p:nvSpPr>
          <p:cNvPr id="6" name="Rectangle 5"/>
          <p:cNvSpPr/>
          <p:nvPr/>
        </p:nvSpPr>
        <p:spPr>
          <a:xfrm>
            <a:off x="153444" y="5315823"/>
            <a:ext cx="8841968" cy="600164"/>
          </a:xfrm>
          <a:prstGeom prst="rect">
            <a:avLst/>
          </a:prstGeom>
          <a:solidFill>
            <a:schemeClr val="accent3">
              <a:lumMod val="20000"/>
              <a:lumOff val="80000"/>
            </a:schemeClr>
          </a:solidFill>
        </p:spPr>
        <p:txBody>
          <a:bodyPr wrap="square">
            <a:spAutoFit/>
          </a:bodyPr>
          <a:lstStyle/>
          <a:p>
            <a:pPr algn="just"/>
            <a:r>
              <a:rPr lang="en-ZA" sz="1100" dirty="0">
                <a:latin typeface="Arial" panose="020B0604020202020204" pitchFamily="34" charset="0"/>
                <a:cs typeface="Arial" panose="020B0604020202020204" pitchFamily="34" charset="0"/>
              </a:rPr>
              <a:t>The 23 ports are:  Beit Bridge, Lebombo (including Km 7 and 4), Maseru Bridge, Ficksburg, Oshoek, Kopfontein, Caledonspoort, Ramathlabama, Groblers Bridge, Jeppes Reef, Golela, Mahamba, Skilpadshek, Van Rooyens Gate, Mananga, Kosibay, Vioolsdrift, Emahlatini, Telle Bridge, Durban Harbour - Crew and Passenger Liners, Cape Town Harbour, Quachasnek and Nakop.</a:t>
            </a:r>
          </a:p>
        </p:txBody>
      </p:sp>
      <p:sp>
        <p:nvSpPr>
          <p:cNvPr id="3" name="Slide Number Placeholder 2"/>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46</a:t>
            </a:fld>
            <a:endParaRPr lang="en-US" dirty="0"/>
          </a:p>
        </p:txBody>
      </p:sp>
    </p:spTree>
    <p:extLst>
      <p:ext uri="{BB962C8B-B14F-4D97-AF65-F5344CB8AC3E}">
        <p14:creationId xmlns:p14="http://schemas.microsoft.com/office/powerpoint/2010/main" val="411412596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795652648"/>
              </p:ext>
            </p:extLst>
          </p:nvPr>
        </p:nvGraphicFramePr>
        <p:xfrm>
          <a:off x="109179" y="488071"/>
          <a:ext cx="8886231" cy="5122435"/>
        </p:xfrm>
        <a:graphic>
          <a:graphicData uri="http://schemas.openxmlformats.org/drawingml/2006/table">
            <a:tbl>
              <a:tblPr firstRow="1" bandRow="1">
                <a:tableStyleId>{5C22544A-7EE6-4342-B048-85BDC9FD1C3A}</a:tableStyleId>
              </a:tblPr>
              <a:tblGrid>
                <a:gridCol w="1596053">
                  <a:extLst>
                    <a:ext uri="{9D8B030D-6E8A-4147-A177-3AD203B41FA5}">
                      <a16:colId xmlns:a16="http://schemas.microsoft.com/office/drawing/2014/main" val="20000"/>
                    </a:ext>
                  </a:extLst>
                </a:gridCol>
                <a:gridCol w="1705233">
                  <a:extLst>
                    <a:ext uri="{9D8B030D-6E8A-4147-A177-3AD203B41FA5}">
                      <a16:colId xmlns:a16="http://schemas.microsoft.com/office/drawing/2014/main" val="20001"/>
                    </a:ext>
                  </a:extLst>
                </a:gridCol>
                <a:gridCol w="1919416">
                  <a:extLst>
                    <a:ext uri="{9D8B030D-6E8A-4147-A177-3AD203B41FA5}">
                      <a16:colId xmlns:a16="http://schemas.microsoft.com/office/drawing/2014/main" val="20002"/>
                    </a:ext>
                  </a:extLst>
                </a:gridCol>
                <a:gridCol w="1912608">
                  <a:extLst>
                    <a:ext uri="{9D8B030D-6E8A-4147-A177-3AD203B41FA5}">
                      <a16:colId xmlns:a16="http://schemas.microsoft.com/office/drawing/2014/main" val="20003"/>
                    </a:ext>
                  </a:extLst>
                </a:gridCol>
                <a:gridCol w="1752921">
                  <a:extLst>
                    <a:ext uri="{9D8B030D-6E8A-4147-A177-3AD203B41FA5}">
                      <a16:colId xmlns:a16="http://schemas.microsoft.com/office/drawing/2014/main" val="20004"/>
                    </a:ext>
                  </a:extLst>
                </a:gridCol>
              </a:tblGrid>
              <a:tr h="329872">
                <a:tc>
                  <a:txBody>
                    <a:bodyPr/>
                    <a:lstStyle/>
                    <a:p>
                      <a:pPr marL="0" indent="0" algn="l">
                        <a:buFont typeface="+mj-lt"/>
                        <a:buNone/>
                      </a:pPr>
                      <a:r>
                        <a:rPr lang="en-ZA" sz="1200" dirty="0">
                          <a:solidFill>
                            <a:schemeClr val="tx1"/>
                          </a:solidFill>
                          <a:latin typeface="Arial" panose="020B0604020202020204" pitchFamily="34" charset="0"/>
                          <a:cs typeface="Arial" panose="020B0604020202020204" pitchFamily="34" charset="0"/>
                        </a:rPr>
                        <a:t>Outcome:</a:t>
                      </a:r>
                    </a:p>
                  </a:txBody>
                  <a:tcPr>
                    <a:solidFill>
                      <a:schemeClr val="accent3">
                        <a:lumMod val="60000"/>
                        <a:lumOff val="40000"/>
                      </a:schemeClr>
                    </a:solidFill>
                  </a:tcPr>
                </a:tc>
                <a:tc gridSpan="4">
                  <a:txBody>
                    <a:bodyPr/>
                    <a:lstStyle/>
                    <a:p>
                      <a:pPr algn="just">
                        <a:lnSpc>
                          <a:spcPct val="105000"/>
                        </a:lnSpc>
                        <a:spcAft>
                          <a:spcPts val="0"/>
                        </a:spcAft>
                      </a:pPr>
                      <a:r>
                        <a:rPr lang="en-US"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Secure management of international migration resulting  in South Africa’s interests being served and fulfilling international commitments </a:t>
                      </a:r>
                    </a:p>
                    <a:p>
                      <a:pPr algn="just">
                        <a:lnSpc>
                          <a:spcPct val="105000"/>
                        </a:lnSpc>
                        <a:spcAft>
                          <a:spcPts val="0"/>
                        </a:spcAft>
                      </a:pPr>
                      <a:endParaRPr lang="en-ZA"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60000"/>
                        <a:lumOff val="40000"/>
                      </a:schemeClr>
                    </a:solidFill>
                  </a:tcPr>
                </a:tc>
                <a:tc hMerge="1">
                  <a:txBody>
                    <a:bodyPr/>
                    <a:lstStyle/>
                    <a:p>
                      <a:pPr algn="just">
                        <a:lnSpc>
                          <a:spcPct val="105000"/>
                        </a:lnSpc>
                        <a:spcAft>
                          <a:spcPts val="0"/>
                        </a:spcAft>
                      </a:pPr>
                      <a:endParaRPr lang="en-ZA"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hMerge="1">
                  <a:txBody>
                    <a:bodyPr/>
                    <a:lstStyle/>
                    <a:p>
                      <a:pPr algn="just">
                        <a:lnSpc>
                          <a:spcPct val="105000"/>
                        </a:lnSpc>
                        <a:spcAft>
                          <a:spcPts val="0"/>
                        </a:spcAft>
                      </a:pPr>
                      <a:endParaRPr lang="en-ZA"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hMerge="1">
                  <a:txBody>
                    <a:bodyPr/>
                    <a:lstStyle/>
                    <a:p>
                      <a:pPr algn="just">
                        <a:lnSpc>
                          <a:spcPct val="105000"/>
                        </a:lnSpc>
                        <a:spcAft>
                          <a:spcPts val="0"/>
                        </a:spcAft>
                      </a:pPr>
                      <a:endParaRPr lang="en-ZA"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10001"/>
                  </a:ext>
                </a:extLst>
              </a:tr>
              <a:tr h="334198">
                <a:tc>
                  <a:txBody>
                    <a:bodyPr/>
                    <a:lstStyle/>
                    <a:p>
                      <a:pPr marL="0" indent="0" algn="l">
                        <a:buFont typeface="+mj-lt"/>
                        <a:buNone/>
                      </a:pPr>
                      <a:r>
                        <a:rPr lang="en-ZA" sz="1200" b="1" dirty="0">
                          <a:solidFill>
                            <a:schemeClr val="tx1"/>
                          </a:solidFill>
                          <a:latin typeface="Arial" panose="020B0604020202020204" pitchFamily="34" charset="0"/>
                          <a:cs typeface="Arial" panose="020B0604020202020204" pitchFamily="34" charset="0"/>
                        </a:rPr>
                        <a:t>Output:</a:t>
                      </a:r>
                    </a:p>
                  </a:txBody>
                  <a:tcPr>
                    <a:solidFill>
                      <a:schemeClr val="accent3">
                        <a:lumMod val="60000"/>
                        <a:lumOff val="40000"/>
                      </a:schemeClr>
                    </a:solidFill>
                  </a:tcPr>
                </a:tc>
                <a:tc gridSpan="4">
                  <a:txBody>
                    <a:bodyPr/>
                    <a:lstStyle/>
                    <a:p>
                      <a:pPr marL="0" indent="0" algn="l">
                        <a:lnSpc>
                          <a:spcPct val="105000"/>
                        </a:lnSpc>
                        <a:spcAft>
                          <a:spcPts val="0"/>
                        </a:spcAft>
                      </a:pPr>
                      <a:r>
                        <a:rPr lang="en-US" sz="1200" b="0" dirty="0">
                          <a:effectLst/>
                          <a:latin typeface="Arial" panose="020B0604020202020204" pitchFamily="34" charset="0"/>
                          <a:ea typeface="Times New Roman" panose="02020603050405020304" pitchFamily="18" charset="0"/>
                          <a:cs typeface="Arial" panose="020B0604020202020204" pitchFamily="34" charset="0"/>
                        </a:rPr>
                        <a:t>e-Visa system designed (phased approach)</a:t>
                      </a:r>
                      <a:endParaRPr lang="en-ZA" sz="12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60000"/>
                        <a:lumOff val="40000"/>
                      </a:schemeClr>
                    </a:solidFill>
                  </a:tcPr>
                </a:tc>
                <a:tc hMerge="1">
                  <a:txBody>
                    <a:bodyPr/>
                    <a:lstStyle/>
                    <a:p>
                      <a:pPr marL="457200" algn="l">
                        <a:lnSpc>
                          <a:spcPct val="105000"/>
                        </a:lnSpc>
                        <a:spcAft>
                          <a:spcPts val="0"/>
                        </a:spcAft>
                      </a:pPr>
                      <a:endParaRPr lang="en-ZA"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hMerge="1">
                  <a:txBody>
                    <a:bodyPr/>
                    <a:lstStyle/>
                    <a:p>
                      <a:pPr marL="457200" algn="l">
                        <a:lnSpc>
                          <a:spcPct val="105000"/>
                        </a:lnSpc>
                        <a:spcAft>
                          <a:spcPts val="0"/>
                        </a:spcAft>
                      </a:pPr>
                      <a:endParaRPr lang="en-ZA"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hMerge="1">
                  <a:txBody>
                    <a:bodyPr/>
                    <a:lstStyle/>
                    <a:p>
                      <a:pPr marL="457200" algn="l">
                        <a:lnSpc>
                          <a:spcPct val="105000"/>
                        </a:lnSpc>
                        <a:spcAft>
                          <a:spcPts val="0"/>
                        </a:spcAft>
                      </a:pPr>
                      <a:endParaRPr lang="en-ZA"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10002"/>
                  </a:ext>
                </a:extLst>
              </a:tr>
              <a:tr h="758781">
                <a:tc>
                  <a:txBody>
                    <a:bodyPr/>
                    <a:lstStyle/>
                    <a:p>
                      <a:pPr marL="0" marR="0" indent="0" algn="l" defTabSz="457200" rtl="0" eaLnBrk="1" fontAlgn="auto" latinLnBrk="0" hangingPunct="1">
                        <a:lnSpc>
                          <a:spcPct val="100000"/>
                        </a:lnSpc>
                        <a:spcBef>
                          <a:spcPts val="0"/>
                        </a:spcBef>
                        <a:spcAft>
                          <a:spcPts val="0"/>
                        </a:spcAft>
                        <a:buClrTx/>
                        <a:buSzTx/>
                        <a:buFont typeface="+mj-lt"/>
                        <a:buNone/>
                        <a:tabLst/>
                        <a:defRPr/>
                      </a:pPr>
                      <a:r>
                        <a:rPr lang="en-ZA" sz="1200" b="1" dirty="0">
                          <a:solidFill>
                            <a:schemeClr val="tx1"/>
                          </a:solidFill>
                          <a:latin typeface="Arial" panose="020B0604020202020204" pitchFamily="34" charset="0"/>
                          <a:cs typeface="Arial" panose="020B0604020202020204" pitchFamily="34" charset="0"/>
                        </a:rPr>
                        <a:t>Output Indicator</a:t>
                      </a:r>
                    </a:p>
                    <a:p>
                      <a:pPr marL="342900" indent="-342900" algn="l">
                        <a:buFont typeface="+mj-lt"/>
                        <a:buAutoNum type="arabicPeriod"/>
                      </a:pPr>
                      <a:endParaRPr lang="en-ZA" sz="1200" b="1" dirty="0">
                        <a:solidFill>
                          <a:schemeClr val="tx1"/>
                        </a:solidFill>
                        <a:latin typeface="Arial" panose="020B0604020202020204" pitchFamily="34" charset="0"/>
                        <a:cs typeface="Arial" panose="020B0604020202020204" pitchFamily="34" charset="0"/>
                      </a:endParaRPr>
                    </a:p>
                  </a:txBody>
                  <a:tcPr>
                    <a:solidFill>
                      <a:schemeClr val="accent3">
                        <a:lumMod val="60000"/>
                        <a:lumOff val="4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 typeface="+mj-lt"/>
                        <a:buNone/>
                        <a:tabLst/>
                        <a:defRPr/>
                      </a:pPr>
                      <a:r>
                        <a:rPr lang="en-ZA" sz="1200" b="1" dirty="0">
                          <a:solidFill>
                            <a:schemeClr val="tx1"/>
                          </a:solidFill>
                          <a:latin typeface="Arial" panose="020B0604020202020204" pitchFamily="34" charset="0"/>
                          <a:cs typeface="Arial" panose="020B0604020202020204" pitchFamily="34" charset="0"/>
                        </a:rPr>
                        <a:t>Estimated Performance 2020/21</a:t>
                      </a:r>
                    </a:p>
                  </a:txBody>
                  <a:tcPr>
                    <a:solidFill>
                      <a:schemeClr val="accent3">
                        <a:lumMod val="60000"/>
                        <a:lumOff val="40000"/>
                      </a:schemeClr>
                    </a:solidFill>
                  </a:tcPr>
                </a:tc>
                <a:tc>
                  <a:txBody>
                    <a:bodyPr/>
                    <a:lstStyle/>
                    <a:p>
                      <a:pPr marL="0" indent="0" algn="ctr">
                        <a:buFont typeface="+mj-lt"/>
                        <a:buNone/>
                      </a:pPr>
                      <a:r>
                        <a:rPr lang="en-ZA" sz="1200" b="1" dirty="0">
                          <a:solidFill>
                            <a:schemeClr val="tx1"/>
                          </a:solidFill>
                          <a:latin typeface="Arial" panose="020B0604020202020204" pitchFamily="34" charset="0"/>
                          <a:cs typeface="Arial" panose="020B0604020202020204" pitchFamily="34" charset="0"/>
                        </a:rPr>
                        <a:t>Annual Target 2021/22</a:t>
                      </a:r>
                    </a:p>
                  </a:txBody>
                  <a:tcPr>
                    <a:solidFill>
                      <a:schemeClr val="accent3">
                        <a:lumMod val="60000"/>
                        <a:lumOff val="40000"/>
                      </a:schemeClr>
                    </a:solidFill>
                  </a:tcPr>
                </a:tc>
                <a:tc>
                  <a:txBody>
                    <a:bodyPr/>
                    <a:lstStyle/>
                    <a:p>
                      <a:pPr marL="0" indent="0" algn="ctr">
                        <a:buFont typeface="+mj-lt"/>
                        <a:buNone/>
                      </a:pPr>
                      <a:r>
                        <a:rPr lang="en-ZA" sz="1200" b="1" dirty="0">
                          <a:solidFill>
                            <a:schemeClr val="tx1"/>
                          </a:solidFill>
                          <a:latin typeface="Arial" panose="020B0604020202020204" pitchFamily="34" charset="0"/>
                          <a:cs typeface="Arial" panose="020B0604020202020204" pitchFamily="34" charset="0"/>
                        </a:rPr>
                        <a:t>Annual Target 2022/23</a:t>
                      </a:r>
                    </a:p>
                  </a:txBody>
                  <a:tcPr>
                    <a:solidFill>
                      <a:schemeClr val="accent3">
                        <a:lumMod val="60000"/>
                        <a:lumOff val="40000"/>
                      </a:schemeClr>
                    </a:solidFill>
                  </a:tcPr>
                </a:tc>
                <a:tc>
                  <a:txBody>
                    <a:bodyPr/>
                    <a:lstStyle/>
                    <a:p>
                      <a:pPr marL="0" indent="0" algn="ctr">
                        <a:buFont typeface="+mj-lt"/>
                        <a:buNone/>
                      </a:pPr>
                      <a:r>
                        <a:rPr lang="en-ZA" sz="1200" b="1" dirty="0">
                          <a:solidFill>
                            <a:schemeClr val="tx1"/>
                          </a:solidFill>
                          <a:latin typeface="Arial" panose="020B0604020202020204" pitchFamily="34" charset="0"/>
                          <a:cs typeface="Arial" panose="020B0604020202020204" pitchFamily="34" charset="0"/>
                        </a:rPr>
                        <a:t>Annual Target 2023/24</a:t>
                      </a:r>
                    </a:p>
                  </a:txBody>
                  <a:tcPr>
                    <a:solidFill>
                      <a:schemeClr val="accent3">
                        <a:lumMod val="60000"/>
                        <a:lumOff val="40000"/>
                      </a:schemeClr>
                    </a:solidFill>
                  </a:tcPr>
                </a:tc>
                <a:extLst>
                  <a:ext uri="{0D108BD9-81ED-4DB2-BD59-A6C34878D82A}">
                    <a16:rowId xmlns:a16="http://schemas.microsoft.com/office/drawing/2014/main" val="10000"/>
                  </a:ext>
                </a:extLst>
              </a:tr>
              <a:tr h="2398402">
                <a:tc>
                  <a:txBody>
                    <a:bodyPr/>
                    <a:lstStyle/>
                    <a:p>
                      <a:pPr algn="just">
                        <a:lnSpc>
                          <a:spcPct val="105000"/>
                        </a:lnSpc>
                        <a:spcAft>
                          <a:spcPts val="0"/>
                        </a:spcAft>
                      </a:pPr>
                      <a:r>
                        <a:rPr lang="en-ZA" sz="1200" dirty="0">
                          <a:effectLst/>
                          <a:latin typeface="Arial" panose="020B0604020202020204" pitchFamily="34" charset="0"/>
                          <a:ea typeface="Times New Roman" panose="02020603050405020304" pitchFamily="18" charset="0"/>
                          <a:cs typeface="Arial" panose="020B0604020202020204" pitchFamily="34" charset="0"/>
                        </a:rPr>
                        <a:t>e-Visa modules quality assured as per  approved specifications (phased approach)</a:t>
                      </a:r>
                    </a:p>
                  </a:txBody>
                  <a:tcPr marL="114300" marR="114300" marT="0" marB="0">
                    <a:solidFill>
                      <a:schemeClr val="accent3">
                        <a:lumMod val="20000"/>
                        <a:lumOff val="80000"/>
                      </a:schemeClr>
                    </a:solidFill>
                  </a:tcPr>
                </a:tc>
                <a:tc>
                  <a:txBody>
                    <a:bodyPr/>
                    <a:lstStyle/>
                    <a:p>
                      <a:pPr algn="l">
                        <a:lnSpc>
                          <a:spcPct val="105000"/>
                        </a:lnSpc>
                        <a:spcAft>
                          <a:spcPts val="1000"/>
                        </a:spcAft>
                        <a:tabLst>
                          <a:tab pos="152400" algn="l"/>
                        </a:tabLst>
                      </a:pPr>
                      <a:r>
                        <a:rPr lang="en-ZA" sz="1200" dirty="0">
                          <a:effectLst/>
                          <a:latin typeface="Arial" panose="020B0604020202020204" pitchFamily="34" charset="0"/>
                          <a:ea typeface="Times New Roman" panose="02020603050405020304" pitchFamily="18" charset="0"/>
                          <a:cs typeface="Arial" panose="020B0604020202020204" pitchFamily="34" charset="0"/>
                        </a:rPr>
                        <a:t>e-Visa phase 1 (Tourist temporary residence visa ) integrated with:</a:t>
                      </a:r>
                    </a:p>
                    <a:p>
                      <a:pPr marL="342900" lvl="0" indent="-342900" algn="l">
                        <a:lnSpc>
                          <a:spcPct val="105000"/>
                        </a:lnSpc>
                        <a:spcAft>
                          <a:spcPts val="0"/>
                        </a:spcAft>
                        <a:buFont typeface="Symbol" panose="05050102010706020507" pitchFamily="18" charset="2"/>
                        <a:buChar char=""/>
                        <a:tabLst>
                          <a:tab pos="152400" algn="l"/>
                        </a:tabLst>
                      </a:pPr>
                      <a:r>
                        <a:rPr lang="en-ZA" sz="1200" dirty="0">
                          <a:effectLst/>
                          <a:latin typeface="Arial" panose="020B0604020202020204" pitchFamily="34" charset="0"/>
                          <a:ea typeface="Times New Roman" panose="02020603050405020304" pitchFamily="18" charset="0"/>
                          <a:cs typeface="Arial" panose="020B0604020202020204" pitchFamily="34" charset="0"/>
                        </a:rPr>
                        <a:t>Advance </a:t>
                      </a:r>
                    </a:p>
                    <a:p>
                      <a:pPr marL="228600" lvl="0" algn="l">
                        <a:lnSpc>
                          <a:spcPct val="105000"/>
                        </a:lnSpc>
                        <a:spcAft>
                          <a:spcPts val="0"/>
                        </a:spcAft>
                        <a:tabLst>
                          <a:tab pos="152400" algn="l"/>
                        </a:tabLst>
                      </a:pPr>
                      <a:r>
                        <a:rPr lang="en-ZA" sz="1200" dirty="0">
                          <a:effectLst/>
                          <a:latin typeface="Arial" panose="020B0604020202020204" pitchFamily="34" charset="0"/>
                          <a:ea typeface="Times New Roman" panose="02020603050405020304" pitchFamily="18" charset="0"/>
                          <a:cs typeface="Arial" panose="020B0604020202020204" pitchFamily="34" charset="0"/>
                        </a:rPr>
                        <a:t>  Passenger    </a:t>
                      </a:r>
                    </a:p>
                    <a:p>
                      <a:pPr marL="228600" lvl="0" algn="l">
                        <a:lnSpc>
                          <a:spcPct val="105000"/>
                        </a:lnSpc>
                        <a:spcAft>
                          <a:spcPts val="0"/>
                        </a:spcAft>
                        <a:tabLst>
                          <a:tab pos="152400" algn="l"/>
                        </a:tabLst>
                      </a:pPr>
                      <a:r>
                        <a:rPr lang="en-ZA" sz="1200" dirty="0">
                          <a:effectLst/>
                          <a:latin typeface="Arial" panose="020B0604020202020204" pitchFamily="34" charset="0"/>
                          <a:ea typeface="Times New Roman" panose="02020603050405020304" pitchFamily="18" charset="0"/>
                          <a:cs typeface="Arial" panose="020B0604020202020204" pitchFamily="34" charset="0"/>
                        </a:rPr>
                        <a:t>  Processing (APP)</a:t>
                      </a:r>
                    </a:p>
                    <a:p>
                      <a:pPr marL="342900" lvl="0" indent="-342900" algn="l">
                        <a:lnSpc>
                          <a:spcPct val="105000"/>
                        </a:lnSpc>
                        <a:spcAft>
                          <a:spcPts val="0"/>
                        </a:spcAft>
                        <a:buFont typeface="Symbol" panose="05050102010706020507" pitchFamily="18" charset="2"/>
                        <a:buChar char=""/>
                        <a:tabLst>
                          <a:tab pos="152400" algn="l"/>
                        </a:tabLst>
                      </a:pPr>
                      <a:r>
                        <a:rPr lang="en-ZA" sz="1200" dirty="0">
                          <a:effectLst/>
                          <a:latin typeface="Arial" panose="020B0604020202020204" pitchFamily="34" charset="0"/>
                          <a:ea typeface="Times New Roman" panose="02020603050405020304" pitchFamily="18" charset="0"/>
                          <a:cs typeface="Arial" panose="020B0604020202020204" pitchFamily="34" charset="0"/>
                        </a:rPr>
                        <a:t>Payment Gateway</a:t>
                      </a:r>
                    </a:p>
                    <a:p>
                      <a:pPr marL="342900" lvl="0" indent="-342900" algn="l">
                        <a:lnSpc>
                          <a:spcPct val="105000"/>
                        </a:lnSpc>
                        <a:spcAft>
                          <a:spcPts val="1000"/>
                        </a:spcAft>
                        <a:buFont typeface="Symbol" panose="05050102010706020507" pitchFamily="18" charset="2"/>
                        <a:buChar char=""/>
                        <a:tabLst>
                          <a:tab pos="152400" algn="l"/>
                        </a:tabLst>
                      </a:pPr>
                      <a:r>
                        <a:rPr lang="en-ZA" sz="1200" dirty="0">
                          <a:effectLst/>
                          <a:latin typeface="Arial" panose="020B0604020202020204" pitchFamily="34" charset="0"/>
                          <a:ea typeface="Times New Roman" panose="02020603050405020304" pitchFamily="18" charset="0"/>
                          <a:cs typeface="Arial" panose="020B0604020202020204" pitchFamily="34" charset="0"/>
                        </a:rPr>
                        <a:t>Central List Orchestration</a:t>
                      </a:r>
                    </a:p>
                    <a:p>
                      <a:pPr algn="l">
                        <a:lnSpc>
                          <a:spcPct val="105000"/>
                        </a:lnSpc>
                        <a:spcAft>
                          <a:spcPts val="0"/>
                        </a:spcAft>
                      </a:pPr>
                      <a:r>
                        <a:rPr lang="en-ZA" sz="1200" dirty="0">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solidFill>
                      <a:schemeClr val="accent3">
                        <a:lumMod val="20000"/>
                        <a:lumOff val="80000"/>
                      </a:schemeClr>
                    </a:solidFill>
                  </a:tcPr>
                </a:tc>
                <a:tc>
                  <a:txBody>
                    <a:bodyPr/>
                    <a:lstStyle/>
                    <a:p>
                      <a:pPr algn="l">
                        <a:lnSpc>
                          <a:spcPct val="105000"/>
                        </a:lnSpc>
                        <a:spcAft>
                          <a:spcPts val="0"/>
                        </a:spcAft>
                        <a:tabLst>
                          <a:tab pos="152400" algn="l"/>
                          <a:tab pos="457200" algn="l"/>
                        </a:tabLst>
                      </a:pPr>
                      <a:r>
                        <a:rPr lang="en-ZA" sz="1200" dirty="0">
                          <a:effectLst/>
                          <a:latin typeface="Arial" panose="020B0604020202020204" pitchFamily="34" charset="0"/>
                          <a:ea typeface="Times New Roman" panose="02020603050405020304" pitchFamily="18" charset="0"/>
                          <a:cs typeface="Arial" panose="020B0604020202020204" pitchFamily="34" charset="0"/>
                        </a:rPr>
                        <a:t>e-Visa phase 2 module developed onto live capture and deployed in  quality assurance (QA) environment:</a:t>
                      </a:r>
                    </a:p>
                    <a:p>
                      <a:pPr algn="l">
                        <a:lnSpc>
                          <a:spcPct val="105000"/>
                        </a:lnSpc>
                        <a:spcAft>
                          <a:spcPts val="0"/>
                        </a:spcAft>
                        <a:tabLst>
                          <a:tab pos="152400" algn="l"/>
                          <a:tab pos="457200" algn="l"/>
                        </a:tabLst>
                      </a:pPr>
                      <a:r>
                        <a:rPr lang="en-ZA" sz="1200" dirty="0">
                          <a:effectLst/>
                          <a:latin typeface="Arial" panose="020B0604020202020204" pitchFamily="34" charset="0"/>
                          <a:ea typeface="Times New Roman" panose="02020603050405020304" pitchFamily="18" charset="0"/>
                          <a:cs typeface="Arial" panose="020B0604020202020204" pitchFamily="34" charset="0"/>
                        </a:rPr>
                        <a:t> </a:t>
                      </a:r>
                    </a:p>
                    <a:p>
                      <a:pPr algn="l">
                        <a:lnSpc>
                          <a:spcPct val="105000"/>
                        </a:lnSpc>
                        <a:spcAft>
                          <a:spcPts val="1000"/>
                        </a:spcAft>
                        <a:tabLst>
                          <a:tab pos="152400" algn="l"/>
                        </a:tabLst>
                      </a:pPr>
                      <a:r>
                        <a:rPr lang="en-ZA" sz="1200" u="sng" dirty="0">
                          <a:effectLst/>
                          <a:latin typeface="Arial" panose="020B0604020202020204" pitchFamily="34" charset="0"/>
                          <a:ea typeface="Times New Roman" panose="02020603050405020304" pitchFamily="18" charset="0"/>
                          <a:cs typeface="Arial" panose="020B0604020202020204" pitchFamily="34" charset="0"/>
                        </a:rPr>
                        <a:t>Temporary Residence Visas (TRV)</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p>
                      <a:pPr algn="l">
                        <a:lnSpc>
                          <a:spcPct val="105000"/>
                        </a:lnSpc>
                        <a:spcAft>
                          <a:spcPts val="1000"/>
                        </a:spcAft>
                        <a:tabLst>
                          <a:tab pos="152400" algn="l"/>
                        </a:tabLst>
                      </a:pPr>
                      <a:r>
                        <a:rPr lang="en-ZA" sz="1200" dirty="0">
                          <a:effectLst/>
                          <a:latin typeface="Arial" panose="020B0604020202020204" pitchFamily="34" charset="0"/>
                          <a:ea typeface="Times New Roman" panose="02020603050405020304" pitchFamily="18" charset="0"/>
                          <a:cs typeface="Arial" panose="020B0604020202020204" pitchFamily="34" charset="0"/>
                        </a:rPr>
                        <a:t>Critical skills visa and Business visa </a:t>
                      </a:r>
                    </a:p>
                    <a:p>
                      <a:pPr algn="l">
                        <a:lnSpc>
                          <a:spcPct val="105000"/>
                        </a:lnSpc>
                        <a:spcAft>
                          <a:spcPts val="1000"/>
                        </a:spcAft>
                        <a:tabLst>
                          <a:tab pos="152400" algn="l"/>
                        </a:tabLst>
                      </a:pPr>
                      <a:r>
                        <a:rPr lang="en-ZA" sz="1200" u="sng" dirty="0">
                          <a:effectLst/>
                          <a:latin typeface="Arial" panose="020B0604020202020204" pitchFamily="34" charset="0"/>
                          <a:ea typeface="Times New Roman" panose="02020603050405020304" pitchFamily="18" charset="0"/>
                          <a:cs typeface="Arial" panose="020B0604020202020204" pitchFamily="34" charset="0"/>
                        </a:rPr>
                        <a:t>Permanent Residence Permits (PRP)</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p>
                      <a:pPr algn="l">
                        <a:lnSpc>
                          <a:spcPct val="105000"/>
                        </a:lnSpc>
                        <a:spcAft>
                          <a:spcPts val="1000"/>
                        </a:spcAft>
                        <a:tabLst>
                          <a:tab pos="152400" algn="l"/>
                        </a:tabLst>
                      </a:pPr>
                      <a:r>
                        <a:rPr lang="en-ZA" sz="1200" dirty="0">
                          <a:effectLst/>
                          <a:latin typeface="Arial" panose="020B0604020202020204" pitchFamily="34" charset="0"/>
                          <a:ea typeface="Times New Roman" panose="02020603050405020304" pitchFamily="18" charset="0"/>
                          <a:cs typeface="Arial" panose="020B0604020202020204" pitchFamily="34" charset="0"/>
                        </a:rPr>
                        <a:t>General work, section 26(a); Critical skills, section 27(b); Business,  section 27(c)</a:t>
                      </a:r>
                    </a:p>
                  </a:txBody>
                  <a:tcPr marL="68580" marR="68580" marT="0" marB="0">
                    <a:solidFill>
                      <a:schemeClr val="accent3">
                        <a:lumMod val="20000"/>
                        <a:lumOff val="80000"/>
                      </a:schemeClr>
                    </a:solidFill>
                  </a:tcPr>
                </a:tc>
                <a:tc>
                  <a:txBody>
                    <a:bodyPr/>
                    <a:lstStyle/>
                    <a:p>
                      <a:pPr algn="l">
                        <a:lnSpc>
                          <a:spcPct val="105000"/>
                        </a:lnSpc>
                        <a:spcAft>
                          <a:spcPts val="1000"/>
                        </a:spcAft>
                        <a:tabLst>
                          <a:tab pos="152400" algn="l"/>
                        </a:tabLst>
                      </a:pPr>
                      <a:r>
                        <a:rPr lang="en-ZA" sz="1200" dirty="0">
                          <a:effectLst/>
                          <a:latin typeface="Arial" panose="020B0604020202020204" pitchFamily="34" charset="0"/>
                          <a:ea typeface="Times New Roman" panose="02020603050405020304" pitchFamily="18" charset="0"/>
                          <a:cs typeface="Arial" panose="020B0604020202020204" pitchFamily="34" charset="0"/>
                        </a:rPr>
                        <a:t>e-Visa phase 3 module developed onto live capture and deployed in  quality assurance (QA) environment:</a:t>
                      </a:r>
                    </a:p>
                    <a:p>
                      <a:pPr algn="l">
                        <a:lnSpc>
                          <a:spcPct val="105000"/>
                        </a:lnSpc>
                        <a:spcAft>
                          <a:spcPts val="1000"/>
                        </a:spcAft>
                      </a:pPr>
                      <a:r>
                        <a:rPr lang="en-ZA" sz="1200" u="sng" dirty="0">
                          <a:effectLst/>
                          <a:latin typeface="Arial" panose="020B0604020202020204" pitchFamily="34" charset="0"/>
                          <a:ea typeface="Times New Roman" panose="02020603050405020304" pitchFamily="18" charset="0"/>
                          <a:cs typeface="Arial" panose="020B0604020202020204" pitchFamily="34" charset="0"/>
                        </a:rPr>
                        <a:t>Temporary Residence Visas</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p>
                      <a:pPr algn="l">
                        <a:lnSpc>
                          <a:spcPct val="105000"/>
                        </a:lnSpc>
                        <a:spcAft>
                          <a:spcPts val="1000"/>
                        </a:spcAft>
                      </a:pPr>
                      <a:r>
                        <a:rPr lang="en-ZA" sz="1200" dirty="0">
                          <a:effectLst/>
                          <a:latin typeface="Arial" panose="020B0604020202020204" pitchFamily="34" charset="0"/>
                          <a:ea typeface="Times New Roman" panose="02020603050405020304" pitchFamily="18" charset="0"/>
                          <a:cs typeface="Arial" panose="020B0604020202020204" pitchFamily="34" charset="0"/>
                        </a:rPr>
                        <a:t>General work visa; Intra-Company transfer; Study visa and Medical treatment visa</a:t>
                      </a:r>
                    </a:p>
                    <a:p>
                      <a:pPr algn="l">
                        <a:lnSpc>
                          <a:spcPct val="105000"/>
                        </a:lnSpc>
                        <a:spcAft>
                          <a:spcPts val="1000"/>
                        </a:spcAft>
                      </a:pPr>
                      <a:r>
                        <a:rPr lang="en-ZA" sz="1200" u="sng" dirty="0">
                          <a:effectLst/>
                          <a:latin typeface="Arial" panose="020B0604020202020204" pitchFamily="34" charset="0"/>
                          <a:ea typeface="Times New Roman" panose="02020603050405020304" pitchFamily="18" charset="0"/>
                          <a:cs typeface="Arial" panose="020B0604020202020204" pitchFamily="34" charset="0"/>
                        </a:rPr>
                        <a:t>Permanent Residence Permits </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p>
                      <a:pPr algn="l">
                        <a:lnSpc>
                          <a:spcPct val="105000"/>
                        </a:lnSpc>
                        <a:spcAft>
                          <a:spcPts val="1000"/>
                        </a:spcAft>
                      </a:pPr>
                      <a:r>
                        <a:rPr lang="en-ZA" sz="1200" dirty="0">
                          <a:effectLst/>
                          <a:latin typeface="Arial" panose="020B0604020202020204" pitchFamily="34" charset="0"/>
                          <a:ea typeface="Times New Roman" panose="02020603050405020304" pitchFamily="18" charset="0"/>
                          <a:cs typeface="Arial" panose="020B0604020202020204" pitchFamily="34" charset="0"/>
                        </a:rPr>
                        <a:t>PR refugee; section 27(d)</a:t>
                      </a:r>
                    </a:p>
                  </a:txBody>
                  <a:tcPr marL="68580" marR="68580" marT="0" marB="0">
                    <a:solidFill>
                      <a:schemeClr val="accent3">
                        <a:lumMod val="20000"/>
                        <a:lumOff val="80000"/>
                      </a:schemeClr>
                    </a:solidFill>
                  </a:tcPr>
                </a:tc>
                <a:tc>
                  <a:txBody>
                    <a:bodyPr/>
                    <a:lstStyle/>
                    <a:p>
                      <a:pPr algn="l">
                        <a:lnSpc>
                          <a:spcPct val="105000"/>
                        </a:lnSpc>
                        <a:spcAft>
                          <a:spcPts val="1000"/>
                        </a:spcAft>
                      </a:pPr>
                      <a:r>
                        <a:rPr lang="en-ZA" sz="1200" dirty="0">
                          <a:effectLst/>
                          <a:latin typeface="Arial" panose="020B0604020202020204" pitchFamily="34" charset="0"/>
                          <a:ea typeface="Times New Roman" panose="02020603050405020304" pitchFamily="18" charset="0"/>
                          <a:cs typeface="Arial" panose="020B0604020202020204" pitchFamily="34" charset="0"/>
                        </a:rPr>
                        <a:t>e-Visa phase 4 module developed onto live capture and deployed in quality assurance (QA) environment:</a:t>
                      </a:r>
                    </a:p>
                    <a:p>
                      <a:pPr algn="l">
                        <a:lnSpc>
                          <a:spcPct val="105000"/>
                        </a:lnSpc>
                        <a:spcAft>
                          <a:spcPts val="1000"/>
                        </a:spcAft>
                      </a:pPr>
                      <a:r>
                        <a:rPr lang="en-ZA" sz="1200" u="sng" dirty="0">
                          <a:effectLst/>
                          <a:latin typeface="Arial" panose="020B0604020202020204" pitchFamily="34" charset="0"/>
                          <a:ea typeface="Times New Roman" panose="02020603050405020304" pitchFamily="18" charset="0"/>
                          <a:cs typeface="Arial" panose="020B0604020202020204" pitchFamily="34" charset="0"/>
                        </a:rPr>
                        <a:t>Temporary Residence Visas </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p>
                      <a:pPr algn="l">
                        <a:lnSpc>
                          <a:spcPct val="105000"/>
                        </a:lnSpc>
                        <a:spcAft>
                          <a:spcPts val="1000"/>
                        </a:spcAft>
                        <a:tabLst>
                          <a:tab pos="152400" algn="l"/>
                        </a:tabLst>
                      </a:pPr>
                      <a:r>
                        <a:rPr lang="en-ZA" sz="1200" dirty="0">
                          <a:effectLst/>
                          <a:latin typeface="Arial" panose="020B0604020202020204" pitchFamily="34" charset="0"/>
                          <a:ea typeface="Times New Roman" panose="02020603050405020304" pitchFamily="18" charset="0"/>
                          <a:cs typeface="Arial" panose="020B0604020202020204" pitchFamily="34" charset="0"/>
                        </a:rPr>
                        <a:t>Relative’s visa; Treaty visa; Exchange visa;  Retired person’s visa </a:t>
                      </a:r>
                    </a:p>
                    <a:p>
                      <a:pPr algn="l">
                        <a:lnSpc>
                          <a:spcPct val="105000"/>
                        </a:lnSpc>
                        <a:spcAft>
                          <a:spcPts val="1000"/>
                        </a:spcAft>
                      </a:pPr>
                      <a:r>
                        <a:rPr lang="en-ZA" sz="1200" u="sng" dirty="0">
                          <a:effectLst/>
                          <a:latin typeface="Arial" panose="020B0604020202020204" pitchFamily="34" charset="0"/>
                          <a:ea typeface="Times New Roman" panose="02020603050405020304" pitchFamily="18" charset="0"/>
                          <a:cs typeface="Arial" panose="020B0604020202020204" pitchFamily="34" charset="0"/>
                        </a:rPr>
                        <a:t>Permanent Residence Permits </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p>
                      <a:pPr algn="l">
                        <a:lnSpc>
                          <a:spcPct val="105000"/>
                        </a:lnSpc>
                        <a:spcAft>
                          <a:spcPts val="1000"/>
                        </a:spcAft>
                      </a:pPr>
                      <a:r>
                        <a:rPr lang="en-ZA" sz="1200" dirty="0">
                          <a:effectLst/>
                          <a:latin typeface="Arial" panose="020B0604020202020204" pitchFamily="34" charset="0"/>
                          <a:ea typeface="Times New Roman" panose="02020603050405020304" pitchFamily="18" charset="0"/>
                          <a:cs typeface="Arial" panose="020B0604020202020204" pitchFamily="34" charset="0"/>
                        </a:rPr>
                        <a:t>PR retirement, section 27(e) and PR financial independent</a:t>
                      </a:r>
                    </a:p>
                  </a:txBody>
                  <a:tcPr marL="68580" marR="68580" marT="0" marB="0">
                    <a:solidFill>
                      <a:schemeClr val="accent3">
                        <a:lumMod val="20000"/>
                        <a:lumOff val="80000"/>
                      </a:schemeClr>
                    </a:solidFill>
                  </a:tcPr>
                </a:tc>
                <a:extLst>
                  <a:ext uri="{0D108BD9-81ED-4DB2-BD59-A6C34878D82A}">
                    <a16:rowId xmlns:a16="http://schemas.microsoft.com/office/drawing/2014/main" val="1352213690"/>
                  </a:ext>
                </a:extLst>
              </a:tr>
            </a:tbl>
          </a:graphicData>
        </a:graphic>
      </p:graphicFrame>
      <p:sp>
        <p:nvSpPr>
          <p:cNvPr id="8" name="TextBox 7"/>
          <p:cNvSpPr txBox="1"/>
          <p:nvPr/>
        </p:nvSpPr>
        <p:spPr>
          <a:xfrm>
            <a:off x="109180" y="101484"/>
            <a:ext cx="8944203" cy="400110"/>
          </a:xfrm>
          <a:prstGeom prst="rect">
            <a:avLst/>
          </a:prstGeom>
          <a:solidFill>
            <a:srgbClr val="92D050"/>
          </a:solidFill>
        </p:spPr>
        <p:txBody>
          <a:bodyPr wrap="square" rtlCol="0">
            <a:spAutoFit/>
          </a:bodyPr>
          <a:lstStyle/>
          <a:p>
            <a:pPr algn="ctr"/>
            <a:r>
              <a:rPr lang="en-US" sz="2000" b="1" dirty="0">
                <a:latin typeface="Arial" panose="020B0604020202020204" pitchFamily="34" charset="0"/>
                <a:cs typeface="Arial" panose="020B0604020202020204" pitchFamily="34" charset="0"/>
              </a:rPr>
              <a:t>ANNUAL PERFORMANCE PLAN TARGETS FOR 2021/24</a:t>
            </a:r>
          </a:p>
        </p:txBody>
      </p:sp>
      <p:sp>
        <p:nvSpPr>
          <p:cNvPr id="3" name="Slide Number Placeholder 2"/>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47</a:t>
            </a:fld>
            <a:endParaRPr lang="en-US" dirty="0"/>
          </a:p>
        </p:txBody>
      </p:sp>
    </p:spTree>
    <p:extLst>
      <p:ext uri="{BB962C8B-B14F-4D97-AF65-F5344CB8AC3E}">
        <p14:creationId xmlns:p14="http://schemas.microsoft.com/office/powerpoint/2010/main" val="15755687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7705487"/>
              </p:ext>
            </p:extLst>
          </p:nvPr>
        </p:nvGraphicFramePr>
        <p:xfrm>
          <a:off x="117417" y="540247"/>
          <a:ext cx="8935966" cy="3741420"/>
        </p:xfrm>
        <a:graphic>
          <a:graphicData uri="http://schemas.openxmlformats.org/drawingml/2006/table">
            <a:tbl>
              <a:tblPr firstRow="1" firstCol="1" bandRow="1">
                <a:tableStyleId>{5C22544A-7EE6-4342-B048-85BDC9FD1C3A}</a:tableStyleId>
              </a:tblPr>
              <a:tblGrid>
                <a:gridCol w="1703145">
                  <a:extLst>
                    <a:ext uri="{9D8B030D-6E8A-4147-A177-3AD203B41FA5}">
                      <a16:colId xmlns:a16="http://schemas.microsoft.com/office/drawing/2014/main" val="20000"/>
                    </a:ext>
                  </a:extLst>
                </a:gridCol>
                <a:gridCol w="2520779">
                  <a:extLst>
                    <a:ext uri="{9D8B030D-6E8A-4147-A177-3AD203B41FA5}">
                      <a16:colId xmlns:a16="http://schemas.microsoft.com/office/drawing/2014/main" val="20001"/>
                    </a:ext>
                  </a:extLst>
                </a:gridCol>
                <a:gridCol w="848497">
                  <a:extLst>
                    <a:ext uri="{9D8B030D-6E8A-4147-A177-3AD203B41FA5}">
                      <a16:colId xmlns:a16="http://schemas.microsoft.com/office/drawing/2014/main" val="20002"/>
                    </a:ext>
                  </a:extLst>
                </a:gridCol>
                <a:gridCol w="1326292">
                  <a:extLst>
                    <a:ext uri="{9D8B030D-6E8A-4147-A177-3AD203B41FA5}">
                      <a16:colId xmlns:a16="http://schemas.microsoft.com/office/drawing/2014/main" val="20003"/>
                    </a:ext>
                  </a:extLst>
                </a:gridCol>
                <a:gridCol w="1408670">
                  <a:extLst>
                    <a:ext uri="{9D8B030D-6E8A-4147-A177-3AD203B41FA5}">
                      <a16:colId xmlns:a16="http://schemas.microsoft.com/office/drawing/2014/main" val="20004"/>
                    </a:ext>
                  </a:extLst>
                </a:gridCol>
                <a:gridCol w="1128583">
                  <a:extLst>
                    <a:ext uri="{9D8B030D-6E8A-4147-A177-3AD203B41FA5}">
                      <a16:colId xmlns:a16="http://schemas.microsoft.com/office/drawing/2014/main" val="20005"/>
                    </a:ext>
                  </a:extLst>
                </a:gridCol>
              </a:tblGrid>
              <a:tr h="0">
                <a:tc>
                  <a:txBody>
                    <a:bodyPr/>
                    <a:lstStyle/>
                    <a:p>
                      <a:pPr marL="0" algn="ctr" defTabSz="457200" rtl="0" eaLnBrk="1" latinLnBrk="0" hangingPunct="1">
                        <a:lnSpc>
                          <a:spcPct val="105000"/>
                        </a:lnSpc>
                        <a:spcAft>
                          <a:spcPts val="0"/>
                        </a:spcAft>
                      </a:pPr>
                      <a:r>
                        <a:rPr lang="en-US" sz="1400" b="1" kern="1200" dirty="0">
                          <a:solidFill>
                            <a:schemeClr val="tx1"/>
                          </a:solidFill>
                          <a:latin typeface="Arial" panose="020B0604020202020204" pitchFamily="34" charset="0"/>
                          <a:ea typeface="+mn-ea"/>
                          <a:cs typeface="Arial" panose="020B0604020202020204" pitchFamily="34" charset="0"/>
                        </a:rPr>
                        <a:t>Output Indicator</a:t>
                      </a:r>
                      <a:r>
                        <a:rPr lang="en-US" sz="1400" b="1" kern="1200" baseline="0" dirty="0">
                          <a:solidFill>
                            <a:schemeClr val="tx1"/>
                          </a:solidFill>
                          <a:latin typeface="Arial" panose="020B0604020202020204" pitchFamily="34" charset="0"/>
                          <a:ea typeface="+mn-ea"/>
                          <a:cs typeface="Arial" panose="020B0604020202020204" pitchFamily="34" charset="0"/>
                        </a:rPr>
                        <a:t> </a:t>
                      </a:r>
                      <a:endParaRPr lang="en-ZA" sz="1400" b="1" kern="1200" dirty="0">
                        <a:solidFill>
                          <a:schemeClr val="tx1"/>
                        </a:solidFill>
                        <a:latin typeface="Arial" panose="020B0604020202020204" pitchFamily="34" charset="0"/>
                        <a:ea typeface="+mn-ea"/>
                        <a:cs typeface="Arial" panose="020B0604020202020204" pitchFamily="34" charset="0"/>
                      </a:endParaRPr>
                    </a:p>
                  </a:txBody>
                  <a:tcPr marL="59170" marR="59170" marT="0" marB="0">
                    <a:solidFill>
                      <a:schemeClr val="accent3">
                        <a:lumMod val="60000"/>
                        <a:lumOff val="40000"/>
                      </a:schemeClr>
                    </a:solidFill>
                  </a:tcPr>
                </a:tc>
                <a:tc>
                  <a:txBody>
                    <a:bodyPr/>
                    <a:lstStyle/>
                    <a:p>
                      <a:pPr marL="0" algn="ctr" defTabSz="457200" rtl="0" eaLnBrk="1" latinLnBrk="0" hangingPunct="1">
                        <a:lnSpc>
                          <a:spcPct val="105000"/>
                        </a:lnSpc>
                        <a:spcAft>
                          <a:spcPts val="0"/>
                        </a:spcAft>
                      </a:pPr>
                      <a:r>
                        <a:rPr lang="en-US" sz="1400" b="1" kern="1200" dirty="0">
                          <a:solidFill>
                            <a:schemeClr val="tx1"/>
                          </a:solidFill>
                          <a:latin typeface="Arial" panose="020B0604020202020204" pitchFamily="34" charset="0"/>
                          <a:ea typeface="+mn-ea"/>
                          <a:cs typeface="Arial" panose="020B0604020202020204" pitchFamily="34" charset="0"/>
                        </a:rPr>
                        <a:t>Annual Target for 2021/22</a:t>
                      </a:r>
                    </a:p>
                    <a:p>
                      <a:pPr marL="0" algn="ctr" defTabSz="457200" rtl="0" eaLnBrk="1" latinLnBrk="0" hangingPunct="1">
                        <a:lnSpc>
                          <a:spcPct val="105000"/>
                        </a:lnSpc>
                        <a:spcAft>
                          <a:spcPts val="0"/>
                        </a:spcAft>
                      </a:pPr>
                      <a:endParaRPr lang="en-ZA" sz="1400" b="1" kern="1200" dirty="0">
                        <a:solidFill>
                          <a:schemeClr val="tx1"/>
                        </a:solidFill>
                        <a:latin typeface="Arial" panose="020B0604020202020204" pitchFamily="34" charset="0"/>
                        <a:ea typeface="+mn-ea"/>
                        <a:cs typeface="Arial" panose="020B0604020202020204" pitchFamily="34" charset="0"/>
                      </a:endParaRPr>
                    </a:p>
                  </a:txBody>
                  <a:tcPr marL="59170" marR="59170" marT="0" marB="0">
                    <a:solidFill>
                      <a:schemeClr val="accent3">
                        <a:lumMod val="60000"/>
                        <a:lumOff val="40000"/>
                      </a:schemeClr>
                    </a:solidFill>
                  </a:tcPr>
                </a:tc>
                <a:tc>
                  <a:txBody>
                    <a:bodyPr/>
                    <a:lstStyle/>
                    <a:p>
                      <a:pPr marL="0" algn="ctr" defTabSz="457200" rtl="0" eaLnBrk="0" fontAlgn="base" latinLnBrk="0" hangingPunct="0">
                        <a:lnSpc>
                          <a:spcPct val="105000"/>
                        </a:lnSpc>
                        <a:spcBef>
                          <a:spcPts val="600"/>
                        </a:spcBef>
                        <a:spcAft>
                          <a:spcPts val="600"/>
                        </a:spcAft>
                      </a:pPr>
                      <a:r>
                        <a:rPr lang="en-US" sz="14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Q1</a:t>
                      </a:r>
                      <a:endParaRPr lang="en-ZA" sz="14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59170" marR="59170" marT="0" marB="0">
                    <a:solidFill>
                      <a:schemeClr val="accent3">
                        <a:lumMod val="60000"/>
                        <a:lumOff val="40000"/>
                      </a:schemeClr>
                    </a:solidFill>
                  </a:tcPr>
                </a:tc>
                <a:tc>
                  <a:txBody>
                    <a:bodyPr/>
                    <a:lstStyle/>
                    <a:p>
                      <a:pPr marL="0" algn="ctr" defTabSz="457200" rtl="0" eaLnBrk="0" fontAlgn="base" latinLnBrk="0" hangingPunct="0">
                        <a:lnSpc>
                          <a:spcPct val="105000"/>
                        </a:lnSpc>
                        <a:spcBef>
                          <a:spcPts val="600"/>
                        </a:spcBef>
                        <a:spcAft>
                          <a:spcPts val="600"/>
                        </a:spcAft>
                      </a:pPr>
                      <a:r>
                        <a:rPr lang="en-US" sz="14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Q2</a:t>
                      </a:r>
                      <a:endParaRPr lang="en-ZA" sz="14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59170" marR="59170" marT="0" marB="0">
                    <a:solidFill>
                      <a:schemeClr val="accent3">
                        <a:lumMod val="60000"/>
                        <a:lumOff val="40000"/>
                      </a:schemeClr>
                    </a:solidFill>
                  </a:tcPr>
                </a:tc>
                <a:tc>
                  <a:txBody>
                    <a:bodyPr/>
                    <a:lstStyle/>
                    <a:p>
                      <a:pPr marL="0" algn="ctr" defTabSz="457200" rtl="0" eaLnBrk="0" fontAlgn="base" latinLnBrk="0" hangingPunct="0">
                        <a:lnSpc>
                          <a:spcPct val="105000"/>
                        </a:lnSpc>
                        <a:spcBef>
                          <a:spcPts val="600"/>
                        </a:spcBef>
                        <a:spcAft>
                          <a:spcPts val="600"/>
                        </a:spcAft>
                      </a:pPr>
                      <a:r>
                        <a:rPr lang="en-US" sz="14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Q3</a:t>
                      </a:r>
                      <a:endParaRPr lang="en-ZA" sz="14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59170" marR="59170" marT="0" marB="0">
                    <a:solidFill>
                      <a:schemeClr val="accent3">
                        <a:lumMod val="60000"/>
                        <a:lumOff val="40000"/>
                      </a:schemeClr>
                    </a:solidFill>
                  </a:tcPr>
                </a:tc>
                <a:tc>
                  <a:txBody>
                    <a:bodyPr/>
                    <a:lstStyle/>
                    <a:p>
                      <a:pPr marL="0" algn="ctr" defTabSz="457200" rtl="0" eaLnBrk="0" fontAlgn="base" latinLnBrk="0" hangingPunct="0">
                        <a:lnSpc>
                          <a:spcPct val="105000"/>
                        </a:lnSpc>
                        <a:spcBef>
                          <a:spcPts val="600"/>
                        </a:spcBef>
                        <a:spcAft>
                          <a:spcPts val="600"/>
                        </a:spcAft>
                      </a:pPr>
                      <a:r>
                        <a:rPr lang="en-US" sz="14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Q4</a:t>
                      </a:r>
                      <a:endParaRPr lang="en-ZA" sz="14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59170" marR="59170" marT="0" marB="0">
                    <a:solidFill>
                      <a:schemeClr val="accent3">
                        <a:lumMod val="60000"/>
                        <a:lumOff val="40000"/>
                      </a:schemeClr>
                    </a:solidFill>
                  </a:tcPr>
                </a:tc>
                <a:extLst>
                  <a:ext uri="{0D108BD9-81ED-4DB2-BD59-A6C34878D82A}">
                    <a16:rowId xmlns:a16="http://schemas.microsoft.com/office/drawing/2014/main" val="10000"/>
                  </a:ext>
                </a:extLst>
              </a:tr>
              <a:tr h="494028">
                <a:tc>
                  <a:txBody>
                    <a:bodyPr/>
                    <a:lstStyle/>
                    <a:p>
                      <a:pPr algn="just">
                        <a:lnSpc>
                          <a:spcPct val="105000"/>
                        </a:lnSpc>
                        <a:spcAft>
                          <a:spcPts val="0"/>
                        </a:spcAft>
                      </a:pPr>
                      <a:r>
                        <a:rPr lang="en-ZA"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e-Visa modules quality assured as per  approved specifications (phased approach)</a:t>
                      </a:r>
                    </a:p>
                    <a:p>
                      <a:pPr algn="just">
                        <a:lnSpc>
                          <a:spcPct val="105000"/>
                        </a:lnSpc>
                        <a:spcAft>
                          <a:spcPts val="0"/>
                        </a:spcAft>
                      </a:pPr>
                      <a:endParaRPr lang="en-ZA"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05000"/>
                        </a:lnSpc>
                        <a:spcAft>
                          <a:spcPts val="0"/>
                        </a:spcAft>
                      </a:pPr>
                      <a:r>
                        <a:rPr lang="en-ZA"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(e-Visa phase 2 module quality assured as per approved specifications – 2021/22)</a:t>
                      </a:r>
                    </a:p>
                    <a:p>
                      <a:pPr algn="just">
                        <a:lnSpc>
                          <a:spcPct val="105000"/>
                        </a:lnSpc>
                        <a:spcAft>
                          <a:spcPts val="1000"/>
                        </a:spcAft>
                      </a:pPr>
                      <a:r>
                        <a:rPr lang="en-ZA"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solidFill>
                      <a:schemeClr val="accent3">
                        <a:lumMod val="20000"/>
                        <a:lumOff val="80000"/>
                      </a:schemeClr>
                    </a:solidFill>
                  </a:tcPr>
                </a:tc>
                <a:tc>
                  <a:txBody>
                    <a:bodyPr/>
                    <a:lstStyle/>
                    <a:p>
                      <a:pPr algn="l">
                        <a:lnSpc>
                          <a:spcPct val="105000"/>
                        </a:lnSpc>
                        <a:spcAft>
                          <a:spcPts val="0"/>
                        </a:spcAft>
                        <a:tabLst>
                          <a:tab pos="152400" algn="l"/>
                          <a:tab pos="457200" algn="l"/>
                        </a:tabLst>
                      </a:pPr>
                      <a:r>
                        <a:rPr lang="en-ZA"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e-Visa phase 2 module developed onto live capture and deployed in  quality assurance (QA) environment:</a:t>
                      </a:r>
                    </a:p>
                    <a:p>
                      <a:pPr algn="l">
                        <a:lnSpc>
                          <a:spcPct val="105000"/>
                        </a:lnSpc>
                        <a:spcAft>
                          <a:spcPts val="0"/>
                        </a:spcAft>
                        <a:tabLst>
                          <a:tab pos="152400" algn="l"/>
                          <a:tab pos="457200" algn="l"/>
                        </a:tabLst>
                      </a:pPr>
                      <a:r>
                        <a:rPr lang="en-ZA"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algn="l">
                        <a:lnSpc>
                          <a:spcPct val="105000"/>
                        </a:lnSpc>
                        <a:spcAft>
                          <a:spcPts val="1000"/>
                        </a:spcAft>
                        <a:tabLst>
                          <a:tab pos="152400" algn="l"/>
                        </a:tabLst>
                      </a:pPr>
                      <a:r>
                        <a:rPr lang="en-ZA" sz="1400" b="0" u="sng"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Temporary Residence Visas </a:t>
                      </a:r>
                      <a:endParaRPr lang="en-ZA"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gn="l">
                        <a:lnSpc>
                          <a:spcPct val="105000"/>
                        </a:lnSpc>
                        <a:spcAft>
                          <a:spcPts val="1000"/>
                        </a:spcAft>
                        <a:tabLst>
                          <a:tab pos="152400" algn="l"/>
                        </a:tabLst>
                      </a:pPr>
                      <a:r>
                        <a:rPr lang="en-ZA"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Critical skills visa and Business visa </a:t>
                      </a:r>
                    </a:p>
                    <a:p>
                      <a:pPr algn="l">
                        <a:lnSpc>
                          <a:spcPct val="105000"/>
                        </a:lnSpc>
                        <a:spcAft>
                          <a:spcPts val="1000"/>
                        </a:spcAft>
                        <a:tabLst>
                          <a:tab pos="152400" algn="l"/>
                        </a:tabLst>
                      </a:pPr>
                      <a:r>
                        <a:rPr lang="en-ZA" sz="1400" b="0" u="sng"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Permanent Residence Permits</a:t>
                      </a:r>
                    </a:p>
                    <a:p>
                      <a:pPr algn="l">
                        <a:lnSpc>
                          <a:spcPct val="105000"/>
                        </a:lnSpc>
                        <a:spcAft>
                          <a:spcPts val="1000"/>
                        </a:spcAft>
                        <a:tabLst>
                          <a:tab pos="152400" algn="l"/>
                        </a:tabLst>
                      </a:pPr>
                      <a:r>
                        <a:rPr lang="en-ZA"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General work, section 26(a); Critical skills, section 27(b); Business,  section 27(c)</a:t>
                      </a:r>
                    </a:p>
                  </a:txBody>
                  <a:tcPr marL="68580" marR="68580" marT="0" marB="0">
                    <a:solidFill>
                      <a:schemeClr val="accent3">
                        <a:lumMod val="20000"/>
                        <a:lumOff val="80000"/>
                      </a:schemeClr>
                    </a:solidFill>
                  </a:tcPr>
                </a:tc>
                <a:tc>
                  <a:txBody>
                    <a:bodyPr/>
                    <a:lstStyle/>
                    <a:p>
                      <a:pPr marL="0" algn="ctr" defTabSz="457200" rtl="0" eaLnBrk="1" latinLnBrk="0" hangingPunct="1">
                        <a:lnSpc>
                          <a:spcPct val="105000"/>
                        </a:lnSpc>
                        <a:spcAft>
                          <a:spcPts val="0"/>
                        </a:spcAft>
                      </a:pPr>
                      <a:r>
                        <a:rPr lang="en-ZA" sz="1400" b="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N/A</a:t>
                      </a:r>
                    </a:p>
                  </a:txBody>
                  <a:tcPr marL="68580" marR="68580" marT="0" marB="0">
                    <a:solidFill>
                      <a:schemeClr val="accent3">
                        <a:lumMod val="20000"/>
                        <a:lumOff val="80000"/>
                      </a:schemeClr>
                    </a:solidFill>
                  </a:tcPr>
                </a:tc>
                <a:tc>
                  <a:txBody>
                    <a:bodyPr/>
                    <a:lstStyle/>
                    <a:p>
                      <a:pPr marL="0" algn="l" defTabSz="457200" rtl="0" eaLnBrk="1" latinLnBrk="0" hangingPunct="1">
                        <a:lnSpc>
                          <a:spcPct val="105000"/>
                        </a:lnSpc>
                        <a:spcAft>
                          <a:spcPts val="0"/>
                        </a:spcAft>
                        <a:tabLst>
                          <a:tab pos="180340" algn="l"/>
                          <a:tab pos="540385" algn="l"/>
                        </a:tabLst>
                      </a:pPr>
                      <a:r>
                        <a:rPr lang="en-ZA" sz="1400" b="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Business requirement specifications for e-Visa phase 2 approved by DDG: IMS</a:t>
                      </a:r>
                    </a:p>
                    <a:p>
                      <a:pPr marL="0" algn="l" defTabSz="457200" rtl="0" eaLnBrk="1" latinLnBrk="0" hangingPunct="1">
                        <a:lnSpc>
                          <a:spcPct val="105000"/>
                        </a:lnSpc>
                        <a:spcAft>
                          <a:spcPts val="0"/>
                        </a:spcAft>
                      </a:pPr>
                      <a:r>
                        <a:rPr lang="en-ZA" sz="1400" b="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solidFill>
                      <a:schemeClr val="accent3">
                        <a:lumMod val="20000"/>
                        <a:lumOff val="80000"/>
                      </a:schemeClr>
                    </a:solidFill>
                  </a:tcPr>
                </a:tc>
                <a:tc>
                  <a:txBody>
                    <a:bodyPr/>
                    <a:lstStyle/>
                    <a:p>
                      <a:pPr marL="0" algn="l" defTabSz="457200" rtl="0" eaLnBrk="1" latinLnBrk="0" hangingPunct="1">
                        <a:lnSpc>
                          <a:spcPct val="105000"/>
                        </a:lnSpc>
                        <a:spcAft>
                          <a:spcPts val="0"/>
                        </a:spcAft>
                      </a:pPr>
                      <a:r>
                        <a:rPr lang="en-ZA" sz="1400" b="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Technical specifications for e-Visa phase 2 approved by DDG: IS</a:t>
                      </a:r>
                    </a:p>
                  </a:txBody>
                  <a:tcPr marL="68580" marR="68580" marT="0" marB="0">
                    <a:solidFill>
                      <a:schemeClr val="accent3">
                        <a:lumMod val="20000"/>
                        <a:lumOff val="80000"/>
                      </a:schemeClr>
                    </a:solidFill>
                  </a:tcPr>
                </a:tc>
                <a:tc>
                  <a:txBody>
                    <a:bodyPr/>
                    <a:lstStyle/>
                    <a:p>
                      <a:pPr marL="0" algn="l" defTabSz="457200" rtl="0" eaLnBrk="1" latinLnBrk="0" hangingPunct="1">
                        <a:lnSpc>
                          <a:spcPct val="105000"/>
                        </a:lnSpc>
                        <a:spcAft>
                          <a:spcPts val="0"/>
                        </a:spcAft>
                      </a:pPr>
                      <a:r>
                        <a:rPr lang="en-ZA" sz="1400" b="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e-Visa phase 2 developed onto QA environment (prototype)</a:t>
                      </a:r>
                    </a:p>
                  </a:txBody>
                  <a:tcPr marL="68580" marR="68580" marT="0" marB="0">
                    <a:solidFill>
                      <a:schemeClr val="accent3">
                        <a:lumMod val="20000"/>
                        <a:lumOff val="80000"/>
                      </a:schemeClr>
                    </a:solidFill>
                  </a:tcPr>
                </a:tc>
                <a:extLst>
                  <a:ext uri="{0D108BD9-81ED-4DB2-BD59-A6C34878D82A}">
                    <a16:rowId xmlns:a16="http://schemas.microsoft.com/office/drawing/2014/main" val="10001"/>
                  </a:ext>
                </a:extLst>
              </a:tr>
            </a:tbl>
          </a:graphicData>
        </a:graphic>
      </p:graphicFrame>
      <p:sp>
        <p:nvSpPr>
          <p:cNvPr id="8" name="TextBox 7"/>
          <p:cNvSpPr txBox="1"/>
          <p:nvPr/>
        </p:nvSpPr>
        <p:spPr>
          <a:xfrm>
            <a:off x="109180" y="101484"/>
            <a:ext cx="8944203" cy="400110"/>
          </a:xfrm>
          <a:prstGeom prst="rect">
            <a:avLst/>
          </a:prstGeom>
          <a:solidFill>
            <a:srgbClr val="92D050"/>
          </a:solidFill>
        </p:spPr>
        <p:txBody>
          <a:bodyPr wrap="square" rtlCol="0">
            <a:spAutoFit/>
          </a:bodyPr>
          <a:lstStyle/>
          <a:p>
            <a:pPr algn="ctr"/>
            <a:r>
              <a:rPr lang="en-US" sz="2000" b="1" dirty="0">
                <a:latin typeface="Arial" panose="020B0604020202020204" pitchFamily="34" charset="0"/>
                <a:cs typeface="Arial" panose="020B0604020202020204" pitchFamily="34" charset="0"/>
              </a:rPr>
              <a:t>ANNUAL PERFORMANCE PLAN TARGETS FOR 2021/24</a:t>
            </a:r>
          </a:p>
        </p:txBody>
      </p:sp>
      <p:sp>
        <p:nvSpPr>
          <p:cNvPr id="5" name="Slide Number Placeholder 4"/>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48</a:t>
            </a:fld>
            <a:endParaRPr lang="en-US" dirty="0"/>
          </a:p>
        </p:txBody>
      </p:sp>
    </p:spTree>
    <p:extLst>
      <p:ext uri="{BB962C8B-B14F-4D97-AF65-F5344CB8AC3E}">
        <p14:creationId xmlns:p14="http://schemas.microsoft.com/office/powerpoint/2010/main" val="409243861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636440817"/>
              </p:ext>
            </p:extLst>
          </p:nvPr>
        </p:nvGraphicFramePr>
        <p:xfrm>
          <a:off x="172995" y="617893"/>
          <a:ext cx="8822414" cy="4804427"/>
        </p:xfrm>
        <a:graphic>
          <a:graphicData uri="http://schemas.openxmlformats.org/drawingml/2006/table">
            <a:tbl>
              <a:tblPr firstRow="1" bandRow="1">
                <a:tableStyleId>{5C22544A-7EE6-4342-B048-85BDC9FD1C3A}</a:tableStyleId>
              </a:tblPr>
              <a:tblGrid>
                <a:gridCol w="1818636">
                  <a:extLst>
                    <a:ext uri="{9D8B030D-6E8A-4147-A177-3AD203B41FA5}">
                      <a16:colId xmlns:a16="http://schemas.microsoft.com/office/drawing/2014/main" val="20000"/>
                    </a:ext>
                  </a:extLst>
                </a:gridCol>
                <a:gridCol w="1796930">
                  <a:extLst>
                    <a:ext uri="{9D8B030D-6E8A-4147-A177-3AD203B41FA5}">
                      <a16:colId xmlns:a16="http://schemas.microsoft.com/office/drawing/2014/main" val="20001"/>
                    </a:ext>
                  </a:extLst>
                </a:gridCol>
                <a:gridCol w="1825227">
                  <a:extLst>
                    <a:ext uri="{9D8B030D-6E8A-4147-A177-3AD203B41FA5}">
                      <a16:colId xmlns:a16="http://schemas.microsoft.com/office/drawing/2014/main" val="20002"/>
                    </a:ext>
                  </a:extLst>
                </a:gridCol>
                <a:gridCol w="1641289">
                  <a:extLst>
                    <a:ext uri="{9D8B030D-6E8A-4147-A177-3AD203B41FA5}">
                      <a16:colId xmlns:a16="http://schemas.microsoft.com/office/drawing/2014/main" val="20003"/>
                    </a:ext>
                  </a:extLst>
                </a:gridCol>
                <a:gridCol w="1740332">
                  <a:extLst>
                    <a:ext uri="{9D8B030D-6E8A-4147-A177-3AD203B41FA5}">
                      <a16:colId xmlns:a16="http://schemas.microsoft.com/office/drawing/2014/main" val="20004"/>
                    </a:ext>
                  </a:extLst>
                </a:gridCol>
              </a:tblGrid>
              <a:tr h="329872">
                <a:tc>
                  <a:txBody>
                    <a:bodyPr/>
                    <a:lstStyle/>
                    <a:p>
                      <a:pPr marL="0" indent="0" algn="l">
                        <a:buFont typeface="+mj-lt"/>
                        <a:buNone/>
                      </a:pPr>
                      <a:r>
                        <a:rPr lang="en-ZA" sz="1400" dirty="0">
                          <a:solidFill>
                            <a:schemeClr val="tx1"/>
                          </a:solidFill>
                          <a:latin typeface="Arial" panose="020B0604020202020204" pitchFamily="34" charset="0"/>
                          <a:cs typeface="Arial" panose="020B0604020202020204" pitchFamily="34" charset="0"/>
                        </a:rPr>
                        <a:t>Outcome:</a:t>
                      </a:r>
                    </a:p>
                  </a:txBody>
                  <a:tcPr>
                    <a:solidFill>
                      <a:schemeClr val="accent3">
                        <a:lumMod val="60000"/>
                        <a:lumOff val="40000"/>
                      </a:schemeClr>
                    </a:solidFill>
                  </a:tcPr>
                </a:tc>
                <a:tc gridSpan="4">
                  <a:txBody>
                    <a:bodyPr/>
                    <a:lstStyle/>
                    <a:p>
                      <a:pPr algn="just">
                        <a:lnSpc>
                          <a:spcPct val="105000"/>
                        </a:lnSpc>
                        <a:spcAft>
                          <a:spcPts val="0"/>
                        </a:spcAft>
                      </a:pPr>
                      <a:r>
                        <a:rPr lang="en-US"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Secure population register to empower citizens,</a:t>
                      </a:r>
                      <a:r>
                        <a:rPr lang="en-US" sz="1400" b="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enable inclusivity, economic development and national security </a:t>
                      </a:r>
                    </a:p>
                    <a:p>
                      <a:pPr algn="just">
                        <a:lnSpc>
                          <a:spcPct val="105000"/>
                        </a:lnSpc>
                        <a:spcAft>
                          <a:spcPts val="0"/>
                        </a:spcAft>
                      </a:pPr>
                      <a:endParaRPr lang="en-ZA"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60000"/>
                        <a:lumOff val="40000"/>
                      </a:schemeClr>
                    </a:solidFill>
                  </a:tcPr>
                </a:tc>
                <a:tc hMerge="1">
                  <a:txBody>
                    <a:bodyPr/>
                    <a:lstStyle/>
                    <a:p>
                      <a:pPr algn="just">
                        <a:lnSpc>
                          <a:spcPct val="105000"/>
                        </a:lnSpc>
                        <a:spcAft>
                          <a:spcPts val="0"/>
                        </a:spcAft>
                      </a:pPr>
                      <a:endParaRPr lang="en-ZA"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hMerge="1">
                  <a:txBody>
                    <a:bodyPr/>
                    <a:lstStyle/>
                    <a:p>
                      <a:pPr algn="just">
                        <a:lnSpc>
                          <a:spcPct val="105000"/>
                        </a:lnSpc>
                        <a:spcAft>
                          <a:spcPts val="0"/>
                        </a:spcAft>
                      </a:pPr>
                      <a:endParaRPr lang="en-ZA"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hMerge="1">
                  <a:txBody>
                    <a:bodyPr/>
                    <a:lstStyle/>
                    <a:p>
                      <a:pPr algn="just">
                        <a:lnSpc>
                          <a:spcPct val="105000"/>
                        </a:lnSpc>
                        <a:spcAft>
                          <a:spcPts val="0"/>
                        </a:spcAft>
                      </a:pPr>
                      <a:endParaRPr lang="en-ZA"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10001"/>
                  </a:ext>
                </a:extLst>
              </a:tr>
              <a:tr h="334198">
                <a:tc>
                  <a:txBody>
                    <a:bodyPr/>
                    <a:lstStyle/>
                    <a:p>
                      <a:pPr marL="0" indent="0" algn="l">
                        <a:buFont typeface="+mj-lt"/>
                        <a:buNone/>
                      </a:pPr>
                      <a:r>
                        <a:rPr lang="en-ZA" sz="1400" b="1" dirty="0">
                          <a:solidFill>
                            <a:schemeClr val="tx1"/>
                          </a:solidFill>
                          <a:latin typeface="Arial" panose="020B0604020202020204" pitchFamily="34" charset="0"/>
                          <a:cs typeface="Arial" panose="020B0604020202020204" pitchFamily="34" charset="0"/>
                        </a:rPr>
                        <a:t>Output:</a:t>
                      </a:r>
                    </a:p>
                  </a:txBody>
                  <a:tcPr>
                    <a:solidFill>
                      <a:schemeClr val="accent3">
                        <a:lumMod val="60000"/>
                        <a:lumOff val="40000"/>
                      </a:schemeClr>
                    </a:solidFill>
                  </a:tcPr>
                </a:tc>
                <a:tc gridSpan="4">
                  <a:txBody>
                    <a:bodyPr/>
                    <a:lstStyle/>
                    <a:p>
                      <a:pPr marL="0" indent="0" algn="l">
                        <a:lnSpc>
                          <a:spcPct val="105000"/>
                        </a:lnSpc>
                        <a:spcAft>
                          <a:spcPts val="0"/>
                        </a:spcAft>
                      </a:pPr>
                      <a:r>
                        <a:rPr lang="en-US" sz="1400" kern="1200" dirty="0">
                          <a:solidFill>
                            <a:schemeClr val="dk1"/>
                          </a:solidFill>
                          <a:effectLst/>
                          <a:latin typeface="Arial" panose="020B0604020202020204" pitchFamily="34" charset="0"/>
                          <a:ea typeface="+mn-ea"/>
                          <a:cs typeface="Arial" panose="020B0604020202020204" pitchFamily="34" charset="0"/>
                        </a:rPr>
                        <a:t>Components of the National Identity System (NIS) designed and operationalised</a:t>
                      </a:r>
                      <a:endParaRPr lang="en-ZA" sz="14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60000"/>
                        <a:lumOff val="40000"/>
                      </a:schemeClr>
                    </a:solidFill>
                  </a:tcPr>
                </a:tc>
                <a:tc hMerge="1">
                  <a:txBody>
                    <a:bodyPr/>
                    <a:lstStyle/>
                    <a:p>
                      <a:pPr marL="457200" algn="l">
                        <a:lnSpc>
                          <a:spcPct val="105000"/>
                        </a:lnSpc>
                        <a:spcAft>
                          <a:spcPts val="0"/>
                        </a:spcAft>
                      </a:pPr>
                      <a:endParaRPr lang="en-ZA"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hMerge="1">
                  <a:txBody>
                    <a:bodyPr/>
                    <a:lstStyle/>
                    <a:p>
                      <a:pPr marL="457200" algn="l">
                        <a:lnSpc>
                          <a:spcPct val="105000"/>
                        </a:lnSpc>
                        <a:spcAft>
                          <a:spcPts val="0"/>
                        </a:spcAft>
                      </a:pPr>
                      <a:endParaRPr lang="en-ZA"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hMerge="1">
                  <a:txBody>
                    <a:bodyPr/>
                    <a:lstStyle/>
                    <a:p>
                      <a:pPr marL="457200" algn="l">
                        <a:lnSpc>
                          <a:spcPct val="105000"/>
                        </a:lnSpc>
                        <a:spcAft>
                          <a:spcPts val="0"/>
                        </a:spcAft>
                      </a:pPr>
                      <a:endParaRPr lang="en-ZA"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10002"/>
                  </a:ext>
                </a:extLst>
              </a:tr>
              <a:tr h="758781">
                <a:tc>
                  <a:txBody>
                    <a:bodyPr/>
                    <a:lstStyle/>
                    <a:p>
                      <a:pPr marL="0" marR="0" indent="0" algn="l" defTabSz="457200" rtl="0" eaLnBrk="1" fontAlgn="auto" latinLnBrk="0" hangingPunct="1">
                        <a:lnSpc>
                          <a:spcPct val="100000"/>
                        </a:lnSpc>
                        <a:spcBef>
                          <a:spcPts val="0"/>
                        </a:spcBef>
                        <a:spcAft>
                          <a:spcPts val="0"/>
                        </a:spcAft>
                        <a:buClrTx/>
                        <a:buSzTx/>
                        <a:buFont typeface="+mj-lt"/>
                        <a:buNone/>
                        <a:tabLst/>
                        <a:defRPr/>
                      </a:pPr>
                      <a:r>
                        <a:rPr lang="en-ZA" sz="1400" b="1" dirty="0">
                          <a:solidFill>
                            <a:schemeClr val="tx1"/>
                          </a:solidFill>
                          <a:latin typeface="Arial" panose="020B0604020202020204" pitchFamily="34" charset="0"/>
                          <a:cs typeface="Arial" panose="020B0604020202020204" pitchFamily="34" charset="0"/>
                        </a:rPr>
                        <a:t>Output Indicator</a:t>
                      </a:r>
                    </a:p>
                    <a:p>
                      <a:pPr marL="342900" indent="-342900" algn="l">
                        <a:buFont typeface="+mj-lt"/>
                        <a:buAutoNum type="arabicPeriod"/>
                      </a:pPr>
                      <a:endParaRPr lang="en-ZA" sz="1400" b="1" dirty="0">
                        <a:solidFill>
                          <a:schemeClr val="tx1"/>
                        </a:solidFill>
                        <a:latin typeface="Arial" panose="020B0604020202020204" pitchFamily="34" charset="0"/>
                        <a:cs typeface="Arial" panose="020B0604020202020204" pitchFamily="34" charset="0"/>
                      </a:endParaRPr>
                    </a:p>
                  </a:txBody>
                  <a:tcPr>
                    <a:solidFill>
                      <a:schemeClr val="accent3">
                        <a:lumMod val="60000"/>
                        <a:lumOff val="4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 typeface="+mj-lt"/>
                        <a:buNone/>
                        <a:tabLst/>
                        <a:defRPr/>
                      </a:pPr>
                      <a:r>
                        <a:rPr lang="en-ZA" sz="1400" b="1" dirty="0">
                          <a:solidFill>
                            <a:schemeClr val="tx1"/>
                          </a:solidFill>
                          <a:latin typeface="Arial" panose="020B0604020202020204" pitchFamily="34" charset="0"/>
                          <a:cs typeface="Arial" panose="020B0604020202020204" pitchFamily="34" charset="0"/>
                        </a:rPr>
                        <a:t>Estimated Performance 2020/21</a:t>
                      </a:r>
                    </a:p>
                  </a:txBody>
                  <a:tcPr>
                    <a:solidFill>
                      <a:schemeClr val="accent3">
                        <a:lumMod val="60000"/>
                        <a:lumOff val="40000"/>
                      </a:schemeClr>
                    </a:solidFill>
                  </a:tcPr>
                </a:tc>
                <a:tc>
                  <a:txBody>
                    <a:bodyPr/>
                    <a:lstStyle/>
                    <a:p>
                      <a:pPr marL="0" indent="0" algn="ctr">
                        <a:buFont typeface="+mj-lt"/>
                        <a:buNone/>
                      </a:pPr>
                      <a:r>
                        <a:rPr lang="en-ZA" sz="1400" b="1" dirty="0">
                          <a:solidFill>
                            <a:schemeClr val="tx1"/>
                          </a:solidFill>
                          <a:latin typeface="Arial" panose="020B0604020202020204" pitchFamily="34" charset="0"/>
                          <a:cs typeface="Arial" panose="020B0604020202020204" pitchFamily="34" charset="0"/>
                        </a:rPr>
                        <a:t>Annual Target 2021/22</a:t>
                      </a:r>
                    </a:p>
                  </a:txBody>
                  <a:tcPr>
                    <a:solidFill>
                      <a:schemeClr val="accent3">
                        <a:lumMod val="60000"/>
                        <a:lumOff val="40000"/>
                      </a:schemeClr>
                    </a:solidFill>
                  </a:tcPr>
                </a:tc>
                <a:tc>
                  <a:txBody>
                    <a:bodyPr/>
                    <a:lstStyle/>
                    <a:p>
                      <a:pPr marL="0" indent="0" algn="ctr">
                        <a:buFont typeface="+mj-lt"/>
                        <a:buNone/>
                      </a:pPr>
                      <a:r>
                        <a:rPr lang="en-ZA" sz="1400" b="1" dirty="0">
                          <a:solidFill>
                            <a:schemeClr val="tx1"/>
                          </a:solidFill>
                          <a:latin typeface="Arial" panose="020B0604020202020204" pitchFamily="34" charset="0"/>
                          <a:cs typeface="Arial" panose="020B0604020202020204" pitchFamily="34" charset="0"/>
                        </a:rPr>
                        <a:t>Annual Target 2022/23</a:t>
                      </a:r>
                    </a:p>
                  </a:txBody>
                  <a:tcPr>
                    <a:solidFill>
                      <a:schemeClr val="accent3">
                        <a:lumMod val="60000"/>
                        <a:lumOff val="40000"/>
                      </a:schemeClr>
                    </a:solidFill>
                  </a:tcPr>
                </a:tc>
                <a:tc>
                  <a:txBody>
                    <a:bodyPr/>
                    <a:lstStyle/>
                    <a:p>
                      <a:pPr marL="0" indent="0" algn="ctr">
                        <a:buFont typeface="+mj-lt"/>
                        <a:buNone/>
                      </a:pPr>
                      <a:r>
                        <a:rPr lang="en-ZA" sz="1400" b="1" dirty="0">
                          <a:solidFill>
                            <a:schemeClr val="tx1"/>
                          </a:solidFill>
                          <a:latin typeface="Arial" panose="020B0604020202020204" pitchFamily="34" charset="0"/>
                          <a:cs typeface="Arial" panose="020B0604020202020204" pitchFamily="34" charset="0"/>
                        </a:rPr>
                        <a:t>Annual Target 2023/24</a:t>
                      </a:r>
                    </a:p>
                  </a:txBody>
                  <a:tcPr>
                    <a:solidFill>
                      <a:schemeClr val="accent3">
                        <a:lumMod val="60000"/>
                        <a:lumOff val="40000"/>
                      </a:schemeClr>
                    </a:solidFill>
                  </a:tcPr>
                </a:tc>
                <a:extLst>
                  <a:ext uri="{0D108BD9-81ED-4DB2-BD59-A6C34878D82A}">
                    <a16:rowId xmlns:a16="http://schemas.microsoft.com/office/drawing/2014/main" val="10000"/>
                  </a:ext>
                </a:extLst>
              </a:tr>
              <a:tr h="695959">
                <a:tc>
                  <a:txBody>
                    <a:bodyPr/>
                    <a:lstStyle/>
                    <a:p>
                      <a:pPr algn="just">
                        <a:lnSpc>
                          <a:spcPct val="105000"/>
                        </a:lnSpc>
                        <a:spcAft>
                          <a:spcPts val="0"/>
                        </a:spcAft>
                      </a:pPr>
                      <a:r>
                        <a:rPr lang="en-ZA" sz="1400" dirty="0">
                          <a:effectLst/>
                          <a:latin typeface="Arial" panose="020B0604020202020204" pitchFamily="34" charset="0"/>
                          <a:ea typeface="Times New Roman" panose="02020603050405020304" pitchFamily="18" charset="0"/>
                          <a:cs typeface="Arial" panose="020B0604020202020204" pitchFamily="34" charset="0"/>
                        </a:rPr>
                        <a:t>Implementation of Asylum Seeker and Refugee system by 2022/23</a:t>
                      </a:r>
                    </a:p>
                    <a:p>
                      <a:pPr algn="just">
                        <a:lnSpc>
                          <a:spcPct val="105000"/>
                        </a:lnSpc>
                        <a:spcAft>
                          <a:spcPts val="0"/>
                        </a:spcAft>
                      </a:pPr>
                      <a:r>
                        <a:rPr lang="en-ZA" sz="1400" dirty="0">
                          <a:effectLst/>
                          <a:latin typeface="Arial" panose="020B0604020202020204" pitchFamily="34" charset="0"/>
                          <a:ea typeface="Times New Roman" panose="02020603050405020304" pitchFamily="18" charset="0"/>
                          <a:cs typeface="Arial" panose="020B0604020202020204" pitchFamily="34" charset="0"/>
                        </a:rPr>
                        <a:t> </a:t>
                      </a:r>
                    </a:p>
                    <a:p>
                      <a:pPr algn="just">
                        <a:lnSpc>
                          <a:spcPct val="105000"/>
                        </a:lnSpc>
                        <a:spcAft>
                          <a:spcPts val="1000"/>
                        </a:spcAft>
                      </a:pPr>
                      <a:r>
                        <a:rPr lang="en-ZA" sz="1400" dirty="0">
                          <a:effectLst/>
                          <a:latin typeface="Arial" panose="020B0604020202020204" pitchFamily="34" charset="0"/>
                          <a:ea typeface="Times New Roman" panose="02020603050405020304" pitchFamily="18" charset="0"/>
                          <a:cs typeface="Arial" panose="020B0604020202020204" pitchFamily="34" charset="0"/>
                        </a:rPr>
                        <a:t>ABIS in full operation by 2022/23</a:t>
                      </a:r>
                    </a:p>
                    <a:p>
                      <a:pPr algn="just">
                        <a:lnSpc>
                          <a:spcPct val="105000"/>
                        </a:lnSpc>
                        <a:spcAft>
                          <a:spcPts val="0"/>
                        </a:spcAft>
                      </a:pPr>
                      <a:r>
                        <a:rPr lang="en-ZA" sz="1400" dirty="0">
                          <a:effectLst/>
                          <a:latin typeface="Arial" panose="020B0604020202020204" pitchFamily="34" charset="0"/>
                          <a:ea typeface="Times New Roman" panose="02020603050405020304" pitchFamily="18" charset="0"/>
                          <a:cs typeface="Arial" panose="020B0604020202020204" pitchFamily="34" charset="0"/>
                        </a:rPr>
                        <a:t>Case management system quality assured as per specifications (23/24)</a:t>
                      </a:r>
                    </a:p>
                  </a:txBody>
                  <a:tcPr marL="114300" marR="114300" marT="0" marB="0">
                    <a:solidFill>
                      <a:schemeClr val="accent3">
                        <a:lumMod val="20000"/>
                        <a:lumOff val="80000"/>
                      </a:schemeClr>
                    </a:solidFill>
                  </a:tcPr>
                </a:tc>
                <a:tc>
                  <a:txBody>
                    <a:bodyPr/>
                    <a:lstStyle/>
                    <a:p>
                      <a:pPr algn="l">
                        <a:lnSpc>
                          <a:spcPct val="105000"/>
                        </a:lnSpc>
                        <a:spcAft>
                          <a:spcPts val="1000"/>
                        </a:spcAft>
                        <a:tabLst>
                          <a:tab pos="152400" algn="l"/>
                        </a:tabLst>
                      </a:pPr>
                      <a:r>
                        <a:rPr lang="en-ZA" sz="1400" dirty="0">
                          <a:effectLst/>
                          <a:latin typeface="Arial" panose="020B0604020202020204" pitchFamily="34" charset="0"/>
                          <a:ea typeface="Times New Roman" panose="02020603050405020304" pitchFamily="18" charset="0"/>
                          <a:cs typeface="Arial" panose="020B0604020202020204" pitchFamily="34" charset="0"/>
                        </a:rPr>
                        <a:t>Service provider contracted to develop  Asylum Seeker and Refugee System </a:t>
                      </a:r>
                    </a:p>
                  </a:txBody>
                  <a:tcPr marL="68580" marR="68580" marT="0" marB="0">
                    <a:solidFill>
                      <a:schemeClr val="accent3">
                        <a:lumMod val="20000"/>
                        <a:lumOff val="80000"/>
                      </a:schemeClr>
                    </a:solidFill>
                  </a:tcPr>
                </a:tc>
                <a:tc>
                  <a:txBody>
                    <a:bodyPr/>
                    <a:lstStyle/>
                    <a:p>
                      <a:pPr algn="l">
                        <a:lnSpc>
                          <a:spcPct val="105000"/>
                        </a:lnSpc>
                        <a:spcAft>
                          <a:spcPts val="1000"/>
                        </a:spcAft>
                      </a:pPr>
                      <a:r>
                        <a:rPr lang="en-ZA" sz="1400" dirty="0">
                          <a:effectLst/>
                          <a:latin typeface="Arial" panose="020B0604020202020204" pitchFamily="34" charset="0"/>
                          <a:ea typeface="Times New Roman" panose="02020603050405020304" pitchFamily="18" charset="0"/>
                          <a:cs typeface="Arial" panose="020B0604020202020204" pitchFamily="34" charset="0"/>
                        </a:rPr>
                        <a:t>Asylum Seeker and Refugee system developed  onto live capture - Prototype</a:t>
                      </a:r>
                    </a:p>
                  </a:txBody>
                  <a:tcPr marL="68580" marR="68580" marT="0" marB="0">
                    <a:solidFill>
                      <a:schemeClr val="accent3">
                        <a:lumMod val="20000"/>
                        <a:lumOff val="80000"/>
                      </a:schemeClr>
                    </a:solidFill>
                  </a:tcPr>
                </a:tc>
                <a:tc>
                  <a:txBody>
                    <a:bodyPr/>
                    <a:lstStyle/>
                    <a:p>
                      <a:pPr algn="l">
                        <a:lnSpc>
                          <a:spcPct val="105000"/>
                        </a:lnSpc>
                        <a:spcAft>
                          <a:spcPts val="1000"/>
                        </a:spcAft>
                      </a:pPr>
                      <a:r>
                        <a:rPr lang="en-ZA" sz="1400" dirty="0">
                          <a:effectLst/>
                          <a:latin typeface="Arial" panose="020B0604020202020204" pitchFamily="34" charset="0"/>
                          <a:ea typeface="Times New Roman" panose="02020603050405020304" pitchFamily="18" charset="0"/>
                          <a:cs typeface="Arial" panose="020B0604020202020204" pitchFamily="34" charset="0"/>
                        </a:rPr>
                        <a:t>Asylum Seeker and Refugee System piloted</a:t>
                      </a:r>
                    </a:p>
                    <a:p>
                      <a:pPr algn="l">
                        <a:lnSpc>
                          <a:spcPct val="105000"/>
                        </a:lnSpc>
                        <a:spcAft>
                          <a:spcPts val="1000"/>
                        </a:spcAft>
                      </a:pP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p>
                      <a:pPr algn="l">
                        <a:lnSpc>
                          <a:spcPct val="105000"/>
                        </a:lnSpc>
                        <a:spcAft>
                          <a:spcPts val="1000"/>
                        </a:spcAft>
                      </a:pPr>
                      <a:r>
                        <a:rPr lang="en-ZA" sz="1400" dirty="0">
                          <a:effectLst/>
                          <a:latin typeface="Arial" panose="020B0604020202020204" pitchFamily="34" charset="0"/>
                          <a:ea typeface="Times New Roman" panose="02020603050405020304" pitchFamily="18" charset="0"/>
                          <a:cs typeface="Arial" panose="020B0604020202020204" pitchFamily="34" charset="0"/>
                        </a:rPr>
                        <a:t>ABIS implemented</a:t>
                      </a:r>
                    </a:p>
                  </a:txBody>
                  <a:tcPr marL="68580" marR="68580" marT="0" marB="0">
                    <a:solidFill>
                      <a:schemeClr val="accent3">
                        <a:lumMod val="20000"/>
                        <a:lumOff val="80000"/>
                      </a:schemeClr>
                    </a:solidFill>
                  </a:tcPr>
                </a:tc>
                <a:tc>
                  <a:txBody>
                    <a:bodyPr/>
                    <a:lstStyle/>
                    <a:p>
                      <a:pPr marL="0" marR="0" indent="0" algn="l" defTabSz="457200" rtl="0" eaLnBrk="1" fontAlgn="auto" latinLnBrk="0" hangingPunct="1">
                        <a:lnSpc>
                          <a:spcPct val="105000"/>
                        </a:lnSpc>
                        <a:spcBef>
                          <a:spcPts val="0"/>
                        </a:spcBef>
                        <a:spcAft>
                          <a:spcPts val="0"/>
                        </a:spcAft>
                        <a:buClrTx/>
                        <a:buSzTx/>
                        <a:buFontTx/>
                        <a:buNone/>
                        <a:tabLst/>
                        <a:defRPr/>
                      </a:pPr>
                      <a:r>
                        <a:rPr lang="en-ZA" sz="1400" dirty="0">
                          <a:effectLst/>
                          <a:latin typeface="Arial" panose="020B0604020202020204" pitchFamily="34" charset="0"/>
                          <a:ea typeface="Times New Roman" panose="02020603050405020304" pitchFamily="18" charset="0"/>
                          <a:cs typeface="Arial" panose="020B0604020202020204" pitchFamily="34" charset="0"/>
                        </a:rPr>
                        <a:t>Asylum Seeker and Refugee System implemented</a:t>
                      </a:r>
                    </a:p>
                    <a:p>
                      <a:pPr algn="l">
                        <a:lnSpc>
                          <a:spcPct val="105000"/>
                        </a:lnSpc>
                        <a:spcAft>
                          <a:spcPts val="0"/>
                        </a:spcAft>
                      </a:pP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p>
                      <a:pPr algn="l">
                        <a:lnSpc>
                          <a:spcPct val="105000"/>
                        </a:lnSpc>
                        <a:spcAft>
                          <a:spcPts val="0"/>
                        </a:spcAft>
                      </a:pP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p>
                      <a:pPr algn="l">
                        <a:lnSpc>
                          <a:spcPct val="105000"/>
                        </a:lnSpc>
                        <a:spcAft>
                          <a:spcPts val="0"/>
                        </a:spcAft>
                      </a:pPr>
                      <a:r>
                        <a:rPr lang="en-ZA" sz="1400" dirty="0">
                          <a:effectLst/>
                          <a:latin typeface="Arial" panose="020B0604020202020204" pitchFamily="34" charset="0"/>
                          <a:ea typeface="Times New Roman" panose="02020603050405020304" pitchFamily="18" charset="0"/>
                          <a:cs typeface="Arial" panose="020B0604020202020204" pitchFamily="34" charset="0"/>
                        </a:rPr>
                        <a:t>Case Management System developed onto live capture and deployed in quality assurance environment</a:t>
                      </a:r>
                    </a:p>
                  </a:txBody>
                  <a:tcPr marL="68580" marR="68580" marT="0" marB="0">
                    <a:solidFill>
                      <a:schemeClr val="accent3">
                        <a:lumMod val="20000"/>
                        <a:lumOff val="80000"/>
                      </a:schemeClr>
                    </a:solidFill>
                  </a:tcPr>
                </a:tc>
                <a:extLst>
                  <a:ext uri="{0D108BD9-81ED-4DB2-BD59-A6C34878D82A}">
                    <a16:rowId xmlns:a16="http://schemas.microsoft.com/office/drawing/2014/main" val="1352213690"/>
                  </a:ext>
                </a:extLst>
              </a:tr>
            </a:tbl>
          </a:graphicData>
        </a:graphic>
      </p:graphicFrame>
      <p:sp>
        <p:nvSpPr>
          <p:cNvPr id="8" name="TextBox 7"/>
          <p:cNvSpPr txBox="1"/>
          <p:nvPr/>
        </p:nvSpPr>
        <p:spPr>
          <a:xfrm>
            <a:off x="109180" y="101484"/>
            <a:ext cx="8944203" cy="400110"/>
          </a:xfrm>
          <a:prstGeom prst="rect">
            <a:avLst/>
          </a:prstGeom>
          <a:solidFill>
            <a:srgbClr val="92D050"/>
          </a:solidFill>
        </p:spPr>
        <p:txBody>
          <a:bodyPr wrap="square" rtlCol="0">
            <a:spAutoFit/>
          </a:bodyPr>
          <a:lstStyle/>
          <a:p>
            <a:pPr algn="ctr"/>
            <a:r>
              <a:rPr lang="en-US" sz="2000" b="1" dirty="0">
                <a:latin typeface="Arial" panose="020B0604020202020204" pitchFamily="34" charset="0"/>
                <a:cs typeface="Arial" panose="020B0604020202020204" pitchFamily="34" charset="0"/>
              </a:rPr>
              <a:t>ANNUAL PERFORMANCE PLAN TARGETS FOR 2021/24</a:t>
            </a:r>
          </a:p>
        </p:txBody>
      </p:sp>
      <p:sp>
        <p:nvSpPr>
          <p:cNvPr id="3" name="Slide Number Placeholder 2"/>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49</a:t>
            </a:fld>
            <a:endParaRPr lang="en-US" dirty="0"/>
          </a:p>
        </p:txBody>
      </p:sp>
    </p:spTree>
    <p:extLst>
      <p:ext uri="{BB962C8B-B14F-4D97-AF65-F5344CB8AC3E}">
        <p14:creationId xmlns:p14="http://schemas.microsoft.com/office/powerpoint/2010/main" val="6365461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2120" y="180432"/>
            <a:ext cx="8581880" cy="523220"/>
          </a:xfrm>
          <a:prstGeom prst="rect">
            <a:avLst/>
          </a:prstGeom>
          <a:noFill/>
        </p:spPr>
        <p:txBody>
          <a:bodyPr wrap="square" rtlCol="0">
            <a:spAutoFit/>
          </a:bodyPr>
          <a:lstStyle/>
          <a:p>
            <a:pPr algn="ctr"/>
            <a:r>
              <a:rPr lang="en-US" sz="2800" b="1" dirty="0">
                <a:solidFill>
                  <a:srgbClr val="FFFFFF"/>
                </a:solidFill>
              </a:rPr>
              <a:t>DHA Contribution to MTSF 2014 to 2019</a:t>
            </a:r>
            <a:endParaRPr lang="en-ZA" sz="2800" dirty="0">
              <a:solidFill>
                <a:srgbClr val="FFFFFF"/>
              </a:solidFill>
            </a:endParaRPr>
          </a:p>
        </p:txBody>
      </p:sp>
      <p:sp>
        <p:nvSpPr>
          <p:cNvPr id="15" name="Rectangle 14"/>
          <p:cNvSpPr/>
          <p:nvPr/>
        </p:nvSpPr>
        <p:spPr>
          <a:xfrm>
            <a:off x="210224" y="703652"/>
            <a:ext cx="8695651" cy="738664"/>
          </a:xfrm>
          <a:prstGeom prst="rect">
            <a:avLst/>
          </a:prstGeom>
        </p:spPr>
        <p:txBody>
          <a:bodyPr wrap="square">
            <a:spAutoFit/>
          </a:bodyPr>
          <a:lstStyle/>
          <a:p>
            <a:pPr marL="285750" indent="-285750" algn="just">
              <a:spcBef>
                <a:spcPts val="600"/>
              </a:spcBef>
              <a:spcAft>
                <a:spcPts val="600"/>
              </a:spcAft>
              <a:buFont typeface="Arial" panose="020B0604020202020204" pitchFamily="34" charset="0"/>
              <a:buChar char="•"/>
            </a:pPr>
            <a:endParaRPr lang="en-ZA" sz="1600" dirty="0"/>
          </a:p>
          <a:p>
            <a:pPr>
              <a:spcBef>
                <a:spcPts val="600"/>
              </a:spcBef>
              <a:spcAft>
                <a:spcPts val="600"/>
              </a:spcAft>
            </a:pPr>
            <a:endParaRPr lang="en-ZA" sz="1600" dirty="0"/>
          </a:p>
        </p:txBody>
      </p:sp>
      <p:sp>
        <p:nvSpPr>
          <p:cNvPr id="6" name="TextBox 5"/>
          <p:cNvSpPr txBox="1"/>
          <p:nvPr/>
        </p:nvSpPr>
        <p:spPr>
          <a:xfrm>
            <a:off x="130175" y="126620"/>
            <a:ext cx="8865235" cy="400110"/>
          </a:xfrm>
          <a:prstGeom prst="rect">
            <a:avLst/>
          </a:prstGeom>
          <a:solidFill>
            <a:srgbClr val="92D050"/>
          </a:solidFill>
        </p:spPr>
        <p:txBody>
          <a:bodyPr wrap="square" rtlCol="0">
            <a:spAutoFit/>
          </a:bodyPr>
          <a:lstStyle/>
          <a:p>
            <a:pPr algn="ctr">
              <a:spcBef>
                <a:spcPts val="600"/>
              </a:spcBef>
              <a:spcAft>
                <a:spcPts val="600"/>
              </a:spcAft>
            </a:pPr>
            <a:r>
              <a:rPr lang="en-US" sz="2000" b="1" dirty="0">
                <a:latin typeface="Arial" panose="020B0604020202020204" pitchFamily="34" charset="0"/>
                <a:cs typeface="Arial" panose="020B0604020202020204" pitchFamily="34" charset="0"/>
              </a:rPr>
              <a:t>DHA VISION, MISSION, MANDATE, VALUES AND OUTCOMES</a:t>
            </a:r>
            <a:endParaRPr lang="en-ZA" sz="2000" b="1" dirty="0">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nvPr>
        </p:nvGraphicFramePr>
        <p:xfrm>
          <a:off x="130174" y="564896"/>
          <a:ext cx="8865235" cy="4983480"/>
        </p:xfrm>
        <a:graphic>
          <a:graphicData uri="http://schemas.openxmlformats.org/drawingml/2006/table">
            <a:tbl>
              <a:tblPr firstRow="1" bandRow="1">
                <a:tableStyleId>{5C22544A-7EE6-4342-B048-85BDC9FD1C3A}</a:tableStyleId>
              </a:tblPr>
              <a:tblGrid>
                <a:gridCol w="1759749">
                  <a:extLst>
                    <a:ext uri="{9D8B030D-6E8A-4147-A177-3AD203B41FA5}">
                      <a16:colId xmlns:a16="http://schemas.microsoft.com/office/drawing/2014/main" val="20000"/>
                    </a:ext>
                  </a:extLst>
                </a:gridCol>
                <a:gridCol w="7105486">
                  <a:extLst>
                    <a:ext uri="{9D8B030D-6E8A-4147-A177-3AD203B41FA5}">
                      <a16:colId xmlns:a16="http://schemas.microsoft.com/office/drawing/2014/main" val="20001"/>
                    </a:ext>
                  </a:extLst>
                </a:gridCol>
              </a:tblGrid>
              <a:tr h="370840">
                <a:tc>
                  <a:txBody>
                    <a:bodyPr/>
                    <a:lstStyle/>
                    <a:p>
                      <a:pPr algn="just"/>
                      <a:r>
                        <a:rPr lang="en-ZA" sz="1500" b="1" dirty="0">
                          <a:solidFill>
                            <a:schemeClr val="tx1"/>
                          </a:solidFill>
                          <a:latin typeface="Arial" panose="020B0604020202020204" pitchFamily="34" charset="0"/>
                          <a:cs typeface="Arial" panose="020B0604020202020204" pitchFamily="34" charset="0"/>
                        </a:rPr>
                        <a:t>Values</a:t>
                      </a:r>
                    </a:p>
                  </a:txBody>
                  <a:tcPr>
                    <a:solidFill>
                      <a:srgbClr val="92D050"/>
                    </a:solidFill>
                  </a:tcPr>
                </a:tc>
                <a:tc>
                  <a:txBody>
                    <a:bodyPr/>
                    <a:lstStyle/>
                    <a:p>
                      <a:pPr algn="just"/>
                      <a:r>
                        <a:rPr lang="en-US" sz="1500" b="0" dirty="0">
                          <a:solidFill>
                            <a:schemeClr val="tx1"/>
                          </a:solidFill>
                          <a:latin typeface="Arial" panose="020B0604020202020204" pitchFamily="34" charset="0"/>
                          <a:cs typeface="Arial" panose="020B0604020202020204" pitchFamily="34" charset="0"/>
                        </a:rPr>
                        <a:t>The Department of Home Affairs is committed to being:</a:t>
                      </a:r>
                    </a:p>
                    <a:p>
                      <a:pPr algn="just"/>
                      <a:endParaRPr lang="en-ZA" sz="1500" b="0" dirty="0">
                        <a:solidFill>
                          <a:schemeClr val="tx1"/>
                        </a:solidFill>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n-US" sz="1500" b="0" dirty="0">
                          <a:solidFill>
                            <a:schemeClr val="tx1"/>
                          </a:solidFill>
                          <a:latin typeface="Arial" panose="020B0604020202020204" pitchFamily="34" charset="0"/>
                          <a:cs typeface="Arial" panose="020B0604020202020204" pitchFamily="34" charset="0"/>
                        </a:rPr>
                        <a:t>People-centred and caring</a:t>
                      </a:r>
                      <a:endParaRPr lang="en-ZA" sz="1500" b="0" dirty="0">
                        <a:solidFill>
                          <a:schemeClr val="tx1"/>
                        </a:solidFill>
                        <a:latin typeface="Arial" panose="020B0604020202020204" pitchFamily="34" charset="0"/>
                        <a:cs typeface="Arial" panose="020B0604020202020204" pitchFamily="34" charset="0"/>
                      </a:endParaRPr>
                    </a:p>
                    <a:p>
                      <a:pPr marL="171450" lvl="0" indent="-171450" algn="just">
                        <a:buFont typeface="Arial" panose="020B0604020202020204" pitchFamily="34" charset="0"/>
                        <a:buChar char="•"/>
                      </a:pPr>
                      <a:r>
                        <a:rPr lang="en-US" sz="1500" b="0" dirty="0">
                          <a:solidFill>
                            <a:schemeClr val="tx1"/>
                          </a:solidFill>
                          <a:latin typeface="Arial" panose="020B0604020202020204" pitchFamily="34" charset="0"/>
                          <a:cs typeface="Arial" panose="020B0604020202020204" pitchFamily="34" charset="0"/>
                        </a:rPr>
                        <a:t>Patriotic</a:t>
                      </a:r>
                      <a:endParaRPr lang="en-ZA" sz="1500" b="0" dirty="0">
                        <a:solidFill>
                          <a:schemeClr val="tx1"/>
                        </a:solidFill>
                        <a:latin typeface="Arial" panose="020B0604020202020204" pitchFamily="34" charset="0"/>
                        <a:cs typeface="Arial" panose="020B0604020202020204" pitchFamily="34" charset="0"/>
                      </a:endParaRPr>
                    </a:p>
                    <a:p>
                      <a:pPr marL="171450" lvl="0" indent="-171450" algn="just">
                        <a:buFont typeface="Arial" panose="020B0604020202020204" pitchFamily="34" charset="0"/>
                        <a:buChar char="•"/>
                      </a:pPr>
                      <a:r>
                        <a:rPr lang="en-US" sz="1500" b="0" dirty="0">
                          <a:solidFill>
                            <a:schemeClr val="tx1"/>
                          </a:solidFill>
                          <a:latin typeface="Arial" panose="020B0604020202020204" pitchFamily="34" charset="0"/>
                          <a:cs typeface="Arial" panose="020B0604020202020204" pitchFamily="34" charset="0"/>
                        </a:rPr>
                        <a:t>Professional and showing leadership</a:t>
                      </a:r>
                      <a:endParaRPr lang="en-ZA" sz="1500" b="0" dirty="0">
                        <a:solidFill>
                          <a:schemeClr val="tx1"/>
                        </a:solidFill>
                        <a:latin typeface="Arial" panose="020B0604020202020204" pitchFamily="34" charset="0"/>
                        <a:cs typeface="Arial" panose="020B0604020202020204" pitchFamily="34" charset="0"/>
                      </a:endParaRPr>
                    </a:p>
                    <a:p>
                      <a:pPr marL="171450" lvl="0" indent="-171450" algn="just">
                        <a:buFont typeface="Arial" panose="020B0604020202020204" pitchFamily="34" charset="0"/>
                        <a:buChar char="•"/>
                      </a:pPr>
                      <a:r>
                        <a:rPr lang="en-US" sz="1500" b="0" dirty="0">
                          <a:solidFill>
                            <a:schemeClr val="tx1"/>
                          </a:solidFill>
                          <a:latin typeface="Arial" panose="020B0604020202020204" pitchFamily="34" charset="0"/>
                          <a:cs typeface="Arial" panose="020B0604020202020204" pitchFamily="34" charset="0"/>
                        </a:rPr>
                        <a:t>Effective, efficient and innovative</a:t>
                      </a:r>
                      <a:endParaRPr lang="en-ZA" sz="1500" b="0" dirty="0">
                        <a:solidFill>
                          <a:schemeClr val="tx1"/>
                        </a:solidFill>
                        <a:latin typeface="Arial" panose="020B0604020202020204" pitchFamily="34" charset="0"/>
                        <a:cs typeface="Arial" panose="020B0604020202020204" pitchFamily="34" charset="0"/>
                      </a:endParaRPr>
                    </a:p>
                    <a:p>
                      <a:pPr marL="171450" lvl="0" indent="-171450" algn="just">
                        <a:buFont typeface="Arial" panose="020B0604020202020204" pitchFamily="34" charset="0"/>
                        <a:buChar char="•"/>
                      </a:pPr>
                      <a:r>
                        <a:rPr lang="en-US" sz="1500" b="0" dirty="0">
                          <a:solidFill>
                            <a:schemeClr val="tx1"/>
                          </a:solidFill>
                          <a:latin typeface="Arial" panose="020B0604020202020204" pitchFamily="34" charset="0"/>
                          <a:cs typeface="Arial" panose="020B0604020202020204" pitchFamily="34" charset="0"/>
                        </a:rPr>
                        <a:t>Ethical and having integrity </a:t>
                      </a:r>
                      <a:endParaRPr lang="en-ZA" sz="1500" b="0" dirty="0">
                        <a:solidFill>
                          <a:schemeClr val="tx1"/>
                        </a:solidFill>
                        <a:latin typeface="Arial" panose="020B0604020202020204" pitchFamily="34" charset="0"/>
                        <a:cs typeface="Arial" panose="020B0604020202020204" pitchFamily="34" charset="0"/>
                      </a:endParaRPr>
                    </a:p>
                    <a:p>
                      <a:pPr marL="171450" lvl="0" indent="-171450" algn="just">
                        <a:buFont typeface="Arial" panose="020B0604020202020204" pitchFamily="34" charset="0"/>
                        <a:buChar char="•"/>
                      </a:pPr>
                      <a:r>
                        <a:rPr lang="en-US" sz="1500" b="0" dirty="0">
                          <a:solidFill>
                            <a:schemeClr val="tx1"/>
                          </a:solidFill>
                          <a:latin typeface="Arial" panose="020B0604020202020204" pitchFamily="34" charset="0"/>
                          <a:cs typeface="Arial" panose="020B0604020202020204" pitchFamily="34" charset="0"/>
                        </a:rPr>
                        <a:t>Security conscious</a:t>
                      </a:r>
                      <a:endParaRPr lang="en-ZA" sz="1500" b="0" dirty="0">
                        <a:solidFill>
                          <a:schemeClr val="tx1"/>
                        </a:solidFill>
                        <a:latin typeface="Arial" panose="020B0604020202020204" pitchFamily="34" charset="0"/>
                        <a:cs typeface="Arial" panose="020B0604020202020204" pitchFamily="34" charset="0"/>
                      </a:endParaRPr>
                    </a:p>
                    <a:p>
                      <a:pPr marL="171450" lvl="0" indent="-171450" algn="just">
                        <a:buFont typeface="Arial" panose="020B0604020202020204" pitchFamily="34" charset="0"/>
                        <a:buChar char="•"/>
                      </a:pPr>
                      <a:r>
                        <a:rPr lang="en-US" sz="1500" b="0" dirty="0">
                          <a:solidFill>
                            <a:schemeClr val="tx1"/>
                          </a:solidFill>
                          <a:latin typeface="Arial" panose="020B0604020202020204" pitchFamily="34" charset="0"/>
                          <a:cs typeface="Arial" panose="020B0604020202020204" pitchFamily="34" charset="0"/>
                        </a:rPr>
                        <a:t>Development oriented</a:t>
                      </a:r>
                    </a:p>
                    <a:p>
                      <a:pPr marL="0" lvl="0" indent="0" algn="just">
                        <a:buFont typeface="Arial" panose="020B0604020202020204" pitchFamily="34" charset="0"/>
                        <a:buNone/>
                      </a:pPr>
                      <a:endParaRPr lang="en-ZA" sz="1500" b="0" dirty="0">
                        <a:solidFill>
                          <a:schemeClr val="tx1"/>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0"/>
                  </a:ext>
                </a:extLst>
              </a:tr>
              <a:tr h="370840">
                <a:tc>
                  <a:txBody>
                    <a:bodyPr/>
                    <a:lstStyle/>
                    <a:p>
                      <a:pPr algn="just"/>
                      <a:r>
                        <a:rPr lang="en-ZA" sz="1500" b="1" dirty="0">
                          <a:solidFill>
                            <a:schemeClr val="tx1"/>
                          </a:solidFill>
                          <a:latin typeface="Arial" panose="020B0604020202020204" pitchFamily="34" charset="0"/>
                          <a:cs typeface="Arial" panose="020B0604020202020204" pitchFamily="34" charset="0"/>
                        </a:rPr>
                        <a:t>Outcomes</a:t>
                      </a:r>
                    </a:p>
                  </a:txBody>
                  <a:tcPr>
                    <a:solidFill>
                      <a:srgbClr val="92D050"/>
                    </a:solidFill>
                  </a:tcPr>
                </a:tc>
                <a:tc>
                  <a:txBody>
                    <a:bodyPr/>
                    <a:lstStyle/>
                    <a:p>
                      <a:pPr algn="just"/>
                      <a:r>
                        <a:rPr lang="en-US" sz="1500" b="0" dirty="0">
                          <a:solidFill>
                            <a:schemeClr val="tx1"/>
                          </a:solidFill>
                          <a:latin typeface="Arial" panose="020B0604020202020204" pitchFamily="34" charset="0"/>
                          <a:cs typeface="Arial" panose="020B0604020202020204" pitchFamily="34" charset="0"/>
                        </a:rPr>
                        <a:t>The DHA has identified the following outcomes for the 2020 to 2025 period:</a:t>
                      </a:r>
                    </a:p>
                    <a:p>
                      <a:pPr algn="just"/>
                      <a:endParaRPr lang="en-ZA" sz="1500" b="0" dirty="0">
                        <a:solidFill>
                          <a:schemeClr val="tx1"/>
                        </a:solidFill>
                        <a:latin typeface="Arial" panose="020B0604020202020204" pitchFamily="34" charset="0"/>
                        <a:cs typeface="Arial" panose="020B0604020202020204" pitchFamily="34" charset="0"/>
                      </a:endParaRPr>
                    </a:p>
                    <a:p>
                      <a:pPr marL="171450" lvl="0" indent="-171450" algn="just">
                        <a:buFont typeface="Arial" panose="020B0604020202020204" pitchFamily="34" charset="0"/>
                        <a:buChar char="•"/>
                      </a:pPr>
                      <a:r>
                        <a:rPr lang="en-US" sz="1500" b="0" dirty="0">
                          <a:solidFill>
                            <a:schemeClr val="tx1"/>
                          </a:solidFill>
                          <a:latin typeface="Arial" panose="020B0604020202020204" pitchFamily="34" charset="0"/>
                          <a:cs typeface="Arial" panose="020B0604020202020204" pitchFamily="34" charset="0"/>
                        </a:rPr>
                        <a:t>Secure management of international migration resulting in South Africa’s interests being served and fulfilling international commitments</a:t>
                      </a:r>
                      <a:endParaRPr lang="en-ZA" sz="1500" b="0" dirty="0">
                        <a:solidFill>
                          <a:schemeClr val="tx1"/>
                        </a:solidFill>
                        <a:latin typeface="Arial" panose="020B0604020202020204" pitchFamily="34" charset="0"/>
                        <a:cs typeface="Arial" panose="020B0604020202020204" pitchFamily="34" charset="0"/>
                      </a:endParaRPr>
                    </a:p>
                    <a:p>
                      <a:pPr marL="171450" lvl="0" indent="-171450" algn="just">
                        <a:buFont typeface="Arial" panose="020B0604020202020204" pitchFamily="34" charset="0"/>
                        <a:buChar char="•"/>
                      </a:pPr>
                      <a:r>
                        <a:rPr lang="en-US" sz="1500" b="0" dirty="0">
                          <a:solidFill>
                            <a:schemeClr val="tx1"/>
                          </a:solidFill>
                          <a:latin typeface="Arial" panose="020B0604020202020204" pitchFamily="34" charset="0"/>
                          <a:cs typeface="Arial" panose="020B0604020202020204" pitchFamily="34" charset="0"/>
                        </a:rPr>
                        <a:t>Secure and efficient management of citizenship and civil registration to fulfil constitutional and international obligations</a:t>
                      </a:r>
                      <a:endParaRPr lang="en-ZA" sz="1500" b="0" dirty="0">
                        <a:solidFill>
                          <a:schemeClr val="tx1"/>
                        </a:solidFill>
                        <a:latin typeface="Arial" panose="020B0604020202020204" pitchFamily="34" charset="0"/>
                        <a:cs typeface="Arial" panose="020B0604020202020204" pitchFamily="34" charset="0"/>
                      </a:endParaRPr>
                    </a:p>
                    <a:p>
                      <a:pPr marL="171450" lvl="0" indent="-171450" algn="just">
                        <a:buFont typeface="Arial" panose="020B0604020202020204" pitchFamily="34" charset="0"/>
                        <a:buChar char="•"/>
                      </a:pPr>
                      <a:r>
                        <a:rPr lang="en-US" sz="1500" b="0" dirty="0">
                          <a:solidFill>
                            <a:schemeClr val="tx1"/>
                          </a:solidFill>
                          <a:latin typeface="Arial" panose="020B0604020202020204" pitchFamily="34" charset="0"/>
                          <a:cs typeface="Arial" panose="020B0604020202020204" pitchFamily="34" charset="0"/>
                        </a:rPr>
                        <a:t>Efficient asylum seeker and refugee system in compliance with domestic and international obligations </a:t>
                      </a:r>
                      <a:endParaRPr lang="en-ZA" sz="1500" b="0" dirty="0">
                        <a:solidFill>
                          <a:schemeClr val="tx1"/>
                        </a:solidFill>
                        <a:latin typeface="Arial" panose="020B0604020202020204" pitchFamily="34" charset="0"/>
                        <a:cs typeface="Arial" panose="020B0604020202020204" pitchFamily="34" charset="0"/>
                      </a:endParaRPr>
                    </a:p>
                    <a:p>
                      <a:pPr marL="171450" lvl="0" indent="-171450" algn="just">
                        <a:buFont typeface="Arial" panose="020B0604020202020204" pitchFamily="34" charset="0"/>
                        <a:buChar char="•"/>
                      </a:pPr>
                      <a:r>
                        <a:rPr lang="en-US" sz="1500" b="0" dirty="0">
                          <a:solidFill>
                            <a:schemeClr val="tx1"/>
                          </a:solidFill>
                          <a:latin typeface="Arial" panose="020B0604020202020204" pitchFamily="34" charset="0"/>
                          <a:cs typeface="Arial" panose="020B0604020202020204" pitchFamily="34" charset="0"/>
                        </a:rPr>
                        <a:t>Secure population register to empower citizens, enable inclusivity, economic development and national security</a:t>
                      </a:r>
                      <a:endParaRPr lang="en-ZA" sz="1500" b="0" dirty="0">
                        <a:solidFill>
                          <a:schemeClr val="tx1"/>
                        </a:solidFill>
                        <a:latin typeface="Arial" panose="020B0604020202020204" pitchFamily="34" charset="0"/>
                        <a:cs typeface="Arial" panose="020B0604020202020204" pitchFamily="34" charset="0"/>
                      </a:endParaRPr>
                    </a:p>
                    <a:p>
                      <a:pPr marL="171450" lvl="0" indent="-171450" algn="just">
                        <a:buFont typeface="Arial" panose="020B0604020202020204" pitchFamily="34" charset="0"/>
                        <a:buChar char="•"/>
                      </a:pPr>
                      <a:r>
                        <a:rPr lang="en-US" sz="1500" b="0" dirty="0">
                          <a:solidFill>
                            <a:schemeClr val="tx1"/>
                          </a:solidFill>
                          <a:latin typeface="Arial" panose="020B0604020202020204" pitchFamily="34" charset="0"/>
                          <a:cs typeface="Arial" panose="020B0604020202020204" pitchFamily="34" charset="0"/>
                        </a:rPr>
                        <a:t>DHA positioned to contribute positively to a capable and developmental state</a:t>
                      </a:r>
                      <a:endParaRPr lang="en-ZA" sz="1500" b="0" dirty="0">
                        <a:solidFill>
                          <a:schemeClr val="tx1"/>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bl>
          </a:graphicData>
        </a:graphic>
      </p:graphicFrame>
      <p:sp>
        <p:nvSpPr>
          <p:cNvPr id="9" name="Slide Number Placeholder 8"/>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5</a:t>
            </a:fld>
            <a:endParaRPr lang="en-US" dirty="0"/>
          </a:p>
        </p:txBody>
      </p:sp>
    </p:spTree>
    <p:extLst>
      <p:ext uri="{BB962C8B-B14F-4D97-AF65-F5344CB8AC3E}">
        <p14:creationId xmlns:p14="http://schemas.microsoft.com/office/powerpoint/2010/main" val="369320740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09180" y="101484"/>
            <a:ext cx="8944203" cy="400110"/>
          </a:xfrm>
          <a:prstGeom prst="rect">
            <a:avLst/>
          </a:prstGeom>
          <a:solidFill>
            <a:srgbClr val="92D050"/>
          </a:solidFill>
        </p:spPr>
        <p:txBody>
          <a:bodyPr wrap="square" rtlCol="0">
            <a:spAutoFit/>
          </a:bodyPr>
          <a:lstStyle/>
          <a:p>
            <a:pPr algn="ctr"/>
            <a:r>
              <a:rPr lang="en-US" sz="2000" b="1" dirty="0">
                <a:latin typeface="Arial" panose="020B0604020202020204" pitchFamily="34" charset="0"/>
                <a:cs typeface="Arial" panose="020B0604020202020204" pitchFamily="34" charset="0"/>
              </a:rPr>
              <a:t>ANNUAL PERFORMANCE PLAN TARGETS FOR 2021/24</a:t>
            </a:r>
          </a:p>
        </p:txBody>
      </p:sp>
      <p:graphicFrame>
        <p:nvGraphicFramePr>
          <p:cNvPr id="7" name="Table 6"/>
          <p:cNvGraphicFramePr>
            <a:graphicFrameLocks noGrp="1"/>
          </p:cNvGraphicFramePr>
          <p:nvPr>
            <p:extLst>
              <p:ext uri="{D42A27DB-BD31-4B8C-83A1-F6EECF244321}">
                <p14:modId xmlns:p14="http://schemas.microsoft.com/office/powerpoint/2010/main" val="3084112589"/>
              </p:ext>
            </p:extLst>
          </p:nvPr>
        </p:nvGraphicFramePr>
        <p:xfrm>
          <a:off x="109180" y="575342"/>
          <a:ext cx="8935966" cy="3584448"/>
        </p:xfrm>
        <a:graphic>
          <a:graphicData uri="http://schemas.openxmlformats.org/drawingml/2006/table">
            <a:tbl>
              <a:tblPr firstRow="1" firstCol="1" bandRow="1">
                <a:tableStyleId>{5C22544A-7EE6-4342-B048-85BDC9FD1C3A}</a:tableStyleId>
              </a:tblPr>
              <a:tblGrid>
                <a:gridCol w="2029017">
                  <a:extLst>
                    <a:ext uri="{9D8B030D-6E8A-4147-A177-3AD203B41FA5}">
                      <a16:colId xmlns:a16="http://schemas.microsoft.com/office/drawing/2014/main" val="20000"/>
                    </a:ext>
                  </a:extLst>
                </a:gridCol>
                <a:gridCol w="1898344">
                  <a:extLst>
                    <a:ext uri="{9D8B030D-6E8A-4147-A177-3AD203B41FA5}">
                      <a16:colId xmlns:a16="http://schemas.microsoft.com/office/drawing/2014/main" val="20001"/>
                    </a:ext>
                  </a:extLst>
                </a:gridCol>
                <a:gridCol w="860183">
                  <a:extLst>
                    <a:ext uri="{9D8B030D-6E8A-4147-A177-3AD203B41FA5}">
                      <a16:colId xmlns:a16="http://schemas.microsoft.com/office/drawing/2014/main" val="20002"/>
                    </a:ext>
                  </a:extLst>
                </a:gridCol>
                <a:gridCol w="1277178">
                  <a:extLst>
                    <a:ext uri="{9D8B030D-6E8A-4147-A177-3AD203B41FA5}">
                      <a16:colId xmlns:a16="http://schemas.microsoft.com/office/drawing/2014/main" val="20003"/>
                    </a:ext>
                  </a:extLst>
                </a:gridCol>
                <a:gridCol w="1292087">
                  <a:extLst>
                    <a:ext uri="{9D8B030D-6E8A-4147-A177-3AD203B41FA5}">
                      <a16:colId xmlns:a16="http://schemas.microsoft.com/office/drawing/2014/main" val="20004"/>
                    </a:ext>
                  </a:extLst>
                </a:gridCol>
                <a:gridCol w="1579157">
                  <a:extLst>
                    <a:ext uri="{9D8B030D-6E8A-4147-A177-3AD203B41FA5}">
                      <a16:colId xmlns:a16="http://schemas.microsoft.com/office/drawing/2014/main" val="20005"/>
                    </a:ext>
                  </a:extLst>
                </a:gridCol>
              </a:tblGrid>
              <a:tr h="276727">
                <a:tc>
                  <a:txBody>
                    <a:bodyPr/>
                    <a:lstStyle/>
                    <a:p>
                      <a:pPr marL="0" algn="ctr" defTabSz="457200" rtl="0" eaLnBrk="1" latinLnBrk="0" hangingPunct="1">
                        <a:lnSpc>
                          <a:spcPct val="105000"/>
                        </a:lnSpc>
                        <a:spcAft>
                          <a:spcPts val="0"/>
                        </a:spcAft>
                      </a:pPr>
                      <a:r>
                        <a:rPr lang="en-US" sz="1400" b="1" kern="1200" dirty="0">
                          <a:solidFill>
                            <a:schemeClr val="tx1"/>
                          </a:solidFill>
                          <a:latin typeface="Arial" panose="020B0604020202020204" pitchFamily="34" charset="0"/>
                          <a:ea typeface="+mn-ea"/>
                          <a:cs typeface="Arial" panose="020B0604020202020204" pitchFamily="34" charset="0"/>
                        </a:rPr>
                        <a:t>Output Indicator</a:t>
                      </a:r>
                      <a:endParaRPr lang="en-ZA" sz="1400" b="1" kern="1200" dirty="0">
                        <a:solidFill>
                          <a:schemeClr val="tx1"/>
                        </a:solidFill>
                        <a:latin typeface="Arial" panose="020B0604020202020204" pitchFamily="34" charset="0"/>
                        <a:ea typeface="+mn-ea"/>
                        <a:cs typeface="Arial" panose="020B0604020202020204" pitchFamily="34" charset="0"/>
                      </a:endParaRPr>
                    </a:p>
                  </a:txBody>
                  <a:tcPr marL="59170" marR="59170" marT="0" marB="0">
                    <a:solidFill>
                      <a:schemeClr val="accent3">
                        <a:lumMod val="60000"/>
                        <a:lumOff val="40000"/>
                      </a:schemeClr>
                    </a:solidFill>
                  </a:tcPr>
                </a:tc>
                <a:tc>
                  <a:txBody>
                    <a:bodyPr/>
                    <a:lstStyle/>
                    <a:p>
                      <a:pPr marL="0" algn="ctr" defTabSz="457200" rtl="0" eaLnBrk="1" latinLnBrk="0" hangingPunct="1">
                        <a:lnSpc>
                          <a:spcPct val="105000"/>
                        </a:lnSpc>
                        <a:spcAft>
                          <a:spcPts val="0"/>
                        </a:spcAft>
                      </a:pPr>
                      <a:r>
                        <a:rPr lang="en-US" sz="1400" b="1" kern="1200" dirty="0">
                          <a:solidFill>
                            <a:schemeClr val="tx1"/>
                          </a:solidFill>
                          <a:latin typeface="Arial" panose="020B0604020202020204" pitchFamily="34" charset="0"/>
                          <a:ea typeface="+mn-ea"/>
                          <a:cs typeface="Arial" panose="020B0604020202020204" pitchFamily="34" charset="0"/>
                        </a:rPr>
                        <a:t>Annual Target for 2021/22</a:t>
                      </a:r>
                    </a:p>
                    <a:p>
                      <a:pPr marL="0" algn="ctr" defTabSz="457200" rtl="0" eaLnBrk="1" latinLnBrk="0" hangingPunct="1">
                        <a:lnSpc>
                          <a:spcPct val="105000"/>
                        </a:lnSpc>
                        <a:spcAft>
                          <a:spcPts val="0"/>
                        </a:spcAft>
                      </a:pPr>
                      <a:endParaRPr lang="en-ZA" sz="1400" b="1" kern="1200" dirty="0">
                        <a:solidFill>
                          <a:schemeClr val="tx1"/>
                        </a:solidFill>
                        <a:latin typeface="Arial" panose="020B0604020202020204" pitchFamily="34" charset="0"/>
                        <a:ea typeface="+mn-ea"/>
                        <a:cs typeface="Arial" panose="020B0604020202020204" pitchFamily="34" charset="0"/>
                      </a:endParaRPr>
                    </a:p>
                  </a:txBody>
                  <a:tcPr marL="59170" marR="59170" marT="0" marB="0">
                    <a:solidFill>
                      <a:schemeClr val="accent3">
                        <a:lumMod val="60000"/>
                        <a:lumOff val="40000"/>
                      </a:schemeClr>
                    </a:solidFill>
                  </a:tcPr>
                </a:tc>
                <a:tc>
                  <a:txBody>
                    <a:bodyPr/>
                    <a:lstStyle/>
                    <a:p>
                      <a:pPr marL="0" algn="ctr" defTabSz="457200" rtl="0" eaLnBrk="0" fontAlgn="base" latinLnBrk="0" hangingPunct="0">
                        <a:lnSpc>
                          <a:spcPct val="105000"/>
                        </a:lnSpc>
                        <a:spcBef>
                          <a:spcPts val="600"/>
                        </a:spcBef>
                        <a:spcAft>
                          <a:spcPts val="600"/>
                        </a:spcAft>
                      </a:pPr>
                      <a:r>
                        <a:rPr lang="en-US" sz="14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Q1</a:t>
                      </a:r>
                      <a:endParaRPr lang="en-ZA" sz="14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59170" marR="59170" marT="0" marB="0">
                    <a:solidFill>
                      <a:schemeClr val="accent3">
                        <a:lumMod val="60000"/>
                        <a:lumOff val="40000"/>
                      </a:schemeClr>
                    </a:solidFill>
                  </a:tcPr>
                </a:tc>
                <a:tc>
                  <a:txBody>
                    <a:bodyPr/>
                    <a:lstStyle/>
                    <a:p>
                      <a:pPr marL="0" algn="ctr" defTabSz="457200" rtl="0" eaLnBrk="0" fontAlgn="base" latinLnBrk="0" hangingPunct="0">
                        <a:lnSpc>
                          <a:spcPct val="105000"/>
                        </a:lnSpc>
                        <a:spcBef>
                          <a:spcPts val="600"/>
                        </a:spcBef>
                        <a:spcAft>
                          <a:spcPts val="600"/>
                        </a:spcAft>
                      </a:pPr>
                      <a:r>
                        <a:rPr lang="en-US" sz="14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Q2</a:t>
                      </a:r>
                      <a:endParaRPr lang="en-ZA" sz="14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59170" marR="59170" marT="0" marB="0">
                    <a:solidFill>
                      <a:schemeClr val="accent3">
                        <a:lumMod val="60000"/>
                        <a:lumOff val="40000"/>
                      </a:schemeClr>
                    </a:solidFill>
                  </a:tcPr>
                </a:tc>
                <a:tc>
                  <a:txBody>
                    <a:bodyPr/>
                    <a:lstStyle/>
                    <a:p>
                      <a:pPr marL="0" algn="ctr" defTabSz="457200" rtl="0" eaLnBrk="0" fontAlgn="base" latinLnBrk="0" hangingPunct="0">
                        <a:lnSpc>
                          <a:spcPct val="105000"/>
                        </a:lnSpc>
                        <a:spcBef>
                          <a:spcPts val="600"/>
                        </a:spcBef>
                        <a:spcAft>
                          <a:spcPts val="600"/>
                        </a:spcAft>
                      </a:pPr>
                      <a:r>
                        <a:rPr lang="en-US" sz="14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Q3</a:t>
                      </a:r>
                      <a:endParaRPr lang="en-ZA" sz="14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59170" marR="59170" marT="0" marB="0">
                    <a:solidFill>
                      <a:schemeClr val="accent3">
                        <a:lumMod val="60000"/>
                        <a:lumOff val="40000"/>
                      </a:schemeClr>
                    </a:solidFill>
                  </a:tcPr>
                </a:tc>
                <a:tc>
                  <a:txBody>
                    <a:bodyPr/>
                    <a:lstStyle/>
                    <a:p>
                      <a:pPr marL="0" algn="ctr" defTabSz="457200" rtl="0" eaLnBrk="0" fontAlgn="base" latinLnBrk="0" hangingPunct="0">
                        <a:lnSpc>
                          <a:spcPct val="105000"/>
                        </a:lnSpc>
                        <a:spcBef>
                          <a:spcPts val="600"/>
                        </a:spcBef>
                        <a:spcAft>
                          <a:spcPts val="600"/>
                        </a:spcAft>
                      </a:pPr>
                      <a:r>
                        <a:rPr lang="en-US" sz="14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Q4</a:t>
                      </a:r>
                      <a:endParaRPr lang="en-ZA" sz="14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59170" marR="59170" marT="0" marB="0">
                    <a:solidFill>
                      <a:schemeClr val="accent3">
                        <a:lumMod val="60000"/>
                        <a:lumOff val="40000"/>
                      </a:schemeClr>
                    </a:solidFill>
                  </a:tcPr>
                </a:tc>
                <a:extLst>
                  <a:ext uri="{0D108BD9-81ED-4DB2-BD59-A6C34878D82A}">
                    <a16:rowId xmlns:a16="http://schemas.microsoft.com/office/drawing/2014/main" val="10000"/>
                  </a:ext>
                </a:extLst>
              </a:tr>
              <a:tr h="494028">
                <a:tc>
                  <a:txBody>
                    <a:bodyPr/>
                    <a:lstStyle/>
                    <a:p>
                      <a:pPr algn="just">
                        <a:lnSpc>
                          <a:spcPct val="105000"/>
                        </a:lnSpc>
                        <a:spcAft>
                          <a:spcPts val="0"/>
                        </a:spcAft>
                      </a:pPr>
                      <a:r>
                        <a:rPr lang="en-ZA"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Implementation of Asylum Seeker and Refugee system by 2022/23</a:t>
                      </a:r>
                    </a:p>
                    <a:p>
                      <a:pPr algn="just">
                        <a:lnSpc>
                          <a:spcPct val="105000"/>
                        </a:lnSpc>
                        <a:spcAft>
                          <a:spcPts val="0"/>
                        </a:spcAft>
                      </a:pPr>
                      <a:endParaRPr lang="en-ZA"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05000"/>
                        </a:lnSpc>
                        <a:spcAft>
                          <a:spcPts val="0"/>
                        </a:spcAft>
                      </a:pPr>
                      <a:r>
                        <a:rPr lang="en-ZA"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(Development of Asylum Seeker and Refugee system onto live capture as per approved specifications – Prototype for 2021/22)</a:t>
                      </a:r>
                    </a:p>
                    <a:p>
                      <a:pPr algn="l">
                        <a:lnSpc>
                          <a:spcPct val="105000"/>
                        </a:lnSpc>
                        <a:spcAft>
                          <a:spcPts val="1000"/>
                        </a:spcAft>
                      </a:pPr>
                      <a:r>
                        <a:rPr lang="en-ZA"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solidFill>
                      <a:schemeClr val="accent3">
                        <a:lumMod val="20000"/>
                        <a:lumOff val="80000"/>
                      </a:schemeClr>
                    </a:solidFill>
                  </a:tcPr>
                </a:tc>
                <a:tc>
                  <a:txBody>
                    <a:bodyPr/>
                    <a:lstStyle/>
                    <a:p>
                      <a:pPr algn="just">
                        <a:lnSpc>
                          <a:spcPct val="105000"/>
                        </a:lnSpc>
                        <a:spcAft>
                          <a:spcPts val="1000"/>
                        </a:spcAft>
                      </a:pPr>
                      <a:r>
                        <a:rPr lang="en-ZA"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Asylum Seeker and Refugee system development  onto live capture - Prototype</a:t>
                      </a:r>
                    </a:p>
                  </a:txBody>
                  <a:tcPr marL="68580" marR="68580" marT="0" marB="0">
                    <a:solidFill>
                      <a:schemeClr val="accent3">
                        <a:lumMod val="20000"/>
                        <a:lumOff val="80000"/>
                      </a:schemeClr>
                    </a:solidFill>
                  </a:tcPr>
                </a:tc>
                <a:tc>
                  <a:txBody>
                    <a:bodyPr/>
                    <a:lstStyle/>
                    <a:p>
                      <a:pPr marL="0" algn="ctr" defTabSz="457200" rtl="0" eaLnBrk="1" latinLnBrk="0" hangingPunct="1">
                        <a:lnSpc>
                          <a:spcPct val="105000"/>
                        </a:lnSpc>
                        <a:spcAft>
                          <a:spcPts val="0"/>
                        </a:spcAft>
                      </a:pPr>
                      <a:r>
                        <a:rPr lang="en-ZA" sz="1400" b="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N/A</a:t>
                      </a:r>
                    </a:p>
                  </a:txBody>
                  <a:tcPr marL="68580" marR="68580" marT="0" marB="0">
                    <a:solidFill>
                      <a:schemeClr val="accent3">
                        <a:lumMod val="20000"/>
                        <a:lumOff val="80000"/>
                      </a:schemeClr>
                    </a:solidFill>
                  </a:tcPr>
                </a:tc>
                <a:tc>
                  <a:txBody>
                    <a:bodyPr/>
                    <a:lstStyle/>
                    <a:p>
                      <a:pPr marL="0" algn="just" defTabSz="457200" rtl="0" eaLnBrk="1" latinLnBrk="0" hangingPunct="1">
                        <a:lnSpc>
                          <a:spcPct val="105000"/>
                        </a:lnSpc>
                        <a:spcAft>
                          <a:spcPts val="0"/>
                        </a:spcAft>
                      </a:pPr>
                      <a:r>
                        <a:rPr lang="en-ZA" sz="1400" b="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User requirements approved by DDG: IMS</a:t>
                      </a:r>
                    </a:p>
                  </a:txBody>
                  <a:tcPr marL="68580" marR="68580" marT="0" marB="0">
                    <a:solidFill>
                      <a:schemeClr val="accent3">
                        <a:lumMod val="20000"/>
                        <a:lumOff val="80000"/>
                      </a:schemeClr>
                    </a:solidFill>
                  </a:tcPr>
                </a:tc>
                <a:tc>
                  <a:txBody>
                    <a:bodyPr/>
                    <a:lstStyle/>
                    <a:p>
                      <a:pPr marL="0" algn="just" defTabSz="457200" rtl="0" eaLnBrk="1" latinLnBrk="0" hangingPunct="1">
                        <a:lnSpc>
                          <a:spcPct val="105000"/>
                        </a:lnSpc>
                        <a:spcAft>
                          <a:spcPts val="0"/>
                        </a:spcAft>
                      </a:pPr>
                      <a:r>
                        <a:rPr lang="en-ZA" sz="1400" b="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Technical specifications approved by DDG: IS</a:t>
                      </a:r>
                    </a:p>
                  </a:txBody>
                  <a:tcPr marL="68580" marR="68580" marT="0" marB="0">
                    <a:solidFill>
                      <a:schemeClr val="accent3">
                        <a:lumMod val="20000"/>
                        <a:lumOff val="80000"/>
                      </a:schemeClr>
                    </a:solidFill>
                  </a:tcPr>
                </a:tc>
                <a:tc>
                  <a:txBody>
                    <a:bodyPr/>
                    <a:lstStyle/>
                    <a:p>
                      <a:pPr marL="0" algn="just" defTabSz="457200" rtl="0" eaLnBrk="1" latinLnBrk="0" hangingPunct="1">
                        <a:lnSpc>
                          <a:spcPct val="105000"/>
                        </a:lnSpc>
                        <a:spcAft>
                          <a:spcPts val="0"/>
                        </a:spcAft>
                      </a:pPr>
                      <a:r>
                        <a:rPr lang="en-ZA" sz="1400" b="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Asylum Seeker and Refugee system development  onto live capture  - Prototype</a:t>
                      </a:r>
                    </a:p>
                  </a:txBody>
                  <a:tcPr marL="68580" marR="68580" marT="0" marB="0">
                    <a:solidFill>
                      <a:schemeClr val="accent3">
                        <a:lumMod val="20000"/>
                        <a:lumOff val="80000"/>
                      </a:schemeClr>
                    </a:solidFill>
                  </a:tcPr>
                </a:tc>
                <a:extLst>
                  <a:ext uri="{0D108BD9-81ED-4DB2-BD59-A6C34878D82A}">
                    <a16:rowId xmlns:a16="http://schemas.microsoft.com/office/drawing/2014/main" val="10001"/>
                  </a:ext>
                </a:extLst>
              </a:tr>
            </a:tbl>
          </a:graphicData>
        </a:graphic>
      </p:graphicFrame>
      <p:sp>
        <p:nvSpPr>
          <p:cNvPr id="3" name="Slide Number Placeholder 2"/>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50</a:t>
            </a:fld>
            <a:endParaRPr lang="en-US" dirty="0"/>
          </a:p>
        </p:txBody>
      </p:sp>
    </p:spTree>
    <p:extLst>
      <p:ext uri="{BB962C8B-B14F-4D97-AF65-F5344CB8AC3E}">
        <p14:creationId xmlns:p14="http://schemas.microsoft.com/office/powerpoint/2010/main" val="263177993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53503" y="2242145"/>
            <a:ext cx="8636994" cy="1131848"/>
          </a:xfrm>
          <a:prstGeom prst="rect">
            <a:avLst/>
          </a:prstGeom>
          <a:solidFill>
            <a:schemeClr val="accent3">
              <a:lumMod val="20000"/>
              <a:lumOff val="80000"/>
            </a:schemeClr>
          </a:solidFill>
        </p:spPr>
        <p:txBody>
          <a:bodyPr wrap="square" rtlCol="0">
            <a:spAutoFit/>
          </a:bodyPr>
          <a:lstStyle/>
          <a:p>
            <a:pPr algn="ctr">
              <a:lnSpc>
                <a:spcPct val="150000"/>
              </a:lnSpc>
            </a:pPr>
            <a:r>
              <a:rPr lang="en-US" sz="2400" b="1" dirty="0">
                <a:latin typeface="Arial" pitchFamily="34" charset="0"/>
                <a:cs typeface="Arial" pitchFamily="34" charset="0"/>
              </a:rPr>
              <a:t>HUMAN RESOURCE MANAGEMENT &amp; DEVELOPMENT (HRM&amp;D)</a:t>
            </a:r>
          </a:p>
        </p:txBody>
      </p:sp>
      <p:sp>
        <p:nvSpPr>
          <p:cNvPr id="3" name="Slide Number Placeholder 2"/>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51</a:t>
            </a:fld>
            <a:endParaRPr lang="en-US" dirty="0"/>
          </a:p>
        </p:txBody>
      </p:sp>
    </p:spTree>
    <p:extLst>
      <p:ext uri="{BB962C8B-B14F-4D97-AF65-F5344CB8AC3E}">
        <p14:creationId xmlns:p14="http://schemas.microsoft.com/office/powerpoint/2010/main" val="415424295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053358985"/>
              </p:ext>
            </p:extLst>
          </p:nvPr>
        </p:nvGraphicFramePr>
        <p:xfrm>
          <a:off x="117417" y="713915"/>
          <a:ext cx="8935966" cy="2704018"/>
        </p:xfrm>
        <a:graphic>
          <a:graphicData uri="http://schemas.openxmlformats.org/drawingml/2006/table">
            <a:tbl>
              <a:tblPr firstRow="1" bandRow="1">
                <a:tableStyleId>{5C22544A-7EE6-4342-B048-85BDC9FD1C3A}</a:tableStyleId>
              </a:tblPr>
              <a:tblGrid>
                <a:gridCol w="2644834">
                  <a:extLst>
                    <a:ext uri="{9D8B030D-6E8A-4147-A177-3AD203B41FA5}">
                      <a16:colId xmlns:a16="http://schemas.microsoft.com/office/drawing/2014/main" val="20000"/>
                    </a:ext>
                  </a:extLst>
                </a:gridCol>
                <a:gridCol w="1747255">
                  <a:extLst>
                    <a:ext uri="{9D8B030D-6E8A-4147-A177-3AD203B41FA5}">
                      <a16:colId xmlns:a16="http://schemas.microsoft.com/office/drawing/2014/main" val="20001"/>
                    </a:ext>
                  </a:extLst>
                </a:gridCol>
                <a:gridCol w="1554881">
                  <a:extLst>
                    <a:ext uri="{9D8B030D-6E8A-4147-A177-3AD203B41FA5}">
                      <a16:colId xmlns:a16="http://schemas.microsoft.com/office/drawing/2014/main" val="20002"/>
                    </a:ext>
                  </a:extLst>
                </a:gridCol>
                <a:gridCol w="1564226">
                  <a:extLst>
                    <a:ext uri="{9D8B030D-6E8A-4147-A177-3AD203B41FA5}">
                      <a16:colId xmlns:a16="http://schemas.microsoft.com/office/drawing/2014/main" val="20003"/>
                    </a:ext>
                  </a:extLst>
                </a:gridCol>
                <a:gridCol w="1424770">
                  <a:extLst>
                    <a:ext uri="{9D8B030D-6E8A-4147-A177-3AD203B41FA5}">
                      <a16:colId xmlns:a16="http://schemas.microsoft.com/office/drawing/2014/main" val="20004"/>
                    </a:ext>
                  </a:extLst>
                </a:gridCol>
              </a:tblGrid>
              <a:tr h="329872">
                <a:tc>
                  <a:txBody>
                    <a:bodyPr/>
                    <a:lstStyle/>
                    <a:p>
                      <a:pPr marL="0" indent="0" algn="l">
                        <a:buFont typeface="+mj-lt"/>
                        <a:buNone/>
                      </a:pPr>
                      <a:r>
                        <a:rPr lang="en-ZA" sz="1400" dirty="0">
                          <a:solidFill>
                            <a:schemeClr val="tx1"/>
                          </a:solidFill>
                          <a:latin typeface="Arial" panose="020B0604020202020204" pitchFamily="34" charset="0"/>
                          <a:cs typeface="Arial" panose="020B0604020202020204" pitchFamily="34" charset="0"/>
                        </a:rPr>
                        <a:t>Outcome:</a:t>
                      </a:r>
                    </a:p>
                  </a:txBody>
                  <a:tcPr>
                    <a:solidFill>
                      <a:schemeClr val="accent3">
                        <a:lumMod val="60000"/>
                        <a:lumOff val="40000"/>
                      </a:schemeClr>
                    </a:solidFill>
                  </a:tcPr>
                </a:tc>
                <a:tc gridSpan="4">
                  <a:txBody>
                    <a:bodyPr/>
                    <a:lstStyle/>
                    <a:p>
                      <a:pPr marL="0" marR="0" indent="0" algn="l" defTabSz="457200" rtl="0" eaLnBrk="1" fontAlgn="auto" latinLnBrk="0" hangingPunct="1">
                        <a:lnSpc>
                          <a:spcPct val="100000"/>
                        </a:lnSpc>
                        <a:spcBef>
                          <a:spcPts val="0"/>
                        </a:spcBef>
                        <a:spcAft>
                          <a:spcPts val="0"/>
                        </a:spcAft>
                        <a:buClrTx/>
                        <a:buSzTx/>
                        <a:buFont typeface="+mj-lt"/>
                        <a:buNone/>
                        <a:tabLst/>
                        <a:defRPr/>
                      </a:pPr>
                      <a:r>
                        <a:rPr lang="en-US"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DHA positioned to contribute positively to a capable and developmental state</a:t>
                      </a:r>
                      <a:endParaRPr lang="en-ZA"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indent="0" algn="l">
                        <a:buFont typeface="+mj-lt"/>
                        <a:buNone/>
                      </a:pPr>
                      <a:endParaRPr lang="en-ZA" sz="1400" b="0" dirty="0">
                        <a:solidFill>
                          <a:schemeClr val="tx1"/>
                        </a:solidFill>
                        <a:latin typeface="Arial" panose="020B0604020202020204" pitchFamily="34" charset="0"/>
                        <a:cs typeface="Arial" panose="020B0604020202020204" pitchFamily="34" charset="0"/>
                      </a:endParaRPr>
                    </a:p>
                  </a:txBody>
                  <a:tcPr>
                    <a:solidFill>
                      <a:schemeClr val="accent3">
                        <a:lumMod val="60000"/>
                        <a:lumOff val="4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extLst>
                  <a:ext uri="{0D108BD9-81ED-4DB2-BD59-A6C34878D82A}">
                    <a16:rowId xmlns:a16="http://schemas.microsoft.com/office/drawing/2014/main" val="10001"/>
                  </a:ext>
                </a:extLst>
              </a:tr>
              <a:tr h="334198">
                <a:tc>
                  <a:txBody>
                    <a:bodyPr/>
                    <a:lstStyle/>
                    <a:p>
                      <a:pPr marL="0" indent="0" algn="l">
                        <a:buFont typeface="+mj-lt"/>
                        <a:buNone/>
                      </a:pPr>
                      <a:r>
                        <a:rPr lang="en-ZA" sz="1400" b="1" dirty="0">
                          <a:solidFill>
                            <a:schemeClr val="tx1"/>
                          </a:solidFill>
                          <a:latin typeface="Arial" panose="020B0604020202020204" pitchFamily="34" charset="0"/>
                          <a:cs typeface="Arial" panose="020B0604020202020204" pitchFamily="34" charset="0"/>
                        </a:rPr>
                        <a:t>Output:</a:t>
                      </a:r>
                    </a:p>
                  </a:txBody>
                  <a:tcPr>
                    <a:solidFill>
                      <a:schemeClr val="accent3">
                        <a:lumMod val="60000"/>
                        <a:lumOff val="40000"/>
                      </a:schemeClr>
                    </a:solidFill>
                  </a:tcPr>
                </a:tc>
                <a:tc gridSpan="4">
                  <a:txBody>
                    <a:bodyPr/>
                    <a:lstStyle/>
                    <a:p>
                      <a:pPr marL="0" marR="0" indent="0" algn="l" defTabSz="457200" rtl="0" eaLnBrk="1" fontAlgn="auto" latinLnBrk="0" hangingPunct="1">
                        <a:lnSpc>
                          <a:spcPct val="100000"/>
                        </a:lnSpc>
                        <a:spcBef>
                          <a:spcPts val="0"/>
                        </a:spcBef>
                        <a:spcAft>
                          <a:spcPts val="0"/>
                        </a:spcAft>
                        <a:buClrTx/>
                        <a:buSzTx/>
                        <a:buFont typeface="+mj-lt"/>
                        <a:buNone/>
                        <a:tabLst/>
                        <a:defRPr/>
                      </a:pPr>
                      <a:r>
                        <a:rPr lang="en-US" sz="1400" kern="1200" dirty="0">
                          <a:solidFill>
                            <a:schemeClr val="dk1"/>
                          </a:solidFill>
                          <a:effectLst/>
                          <a:latin typeface="Arial" panose="020B0604020202020204" pitchFamily="34" charset="0"/>
                          <a:ea typeface="+mn-ea"/>
                          <a:cs typeface="Arial" panose="020B0604020202020204" pitchFamily="34" charset="0"/>
                        </a:rPr>
                        <a:t>DHA Gender-based Violence and Femicide Strategy implemented</a:t>
                      </a:r>
                      <a:endParaRPr lang="en-ZA" sz="1400" dirty="0">
                        <a:solidFill>
                          <a:schemeClr val="tx1"/>
                        </a:solidFill>
                        <a:latin typeface="Arial" panose="020B0604020202020204" pitchFamily="34" charset="0"/>
                        <a:cs typeface="Arial" panose="020B0604020202020204" pitchFamily="34" charset="0"/>
                      </a:endParaRPr>
                    </a:p>
                  </a:txBody>
                  <a:tcPr>
                    <a:solidFill>
                      <a:schemeClr val="accent3">
                        <a:lumMod val="60000"/>
                        <a:lumOff val="4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extLst>
                  <a:ext uri="{0D108BD9-81ED-4DB2-BD59-A6C34878D82A}">
                    <a16:rowId xmlns:a16="http://schemas.microsoft.com/office/drawing/2014/main" val="10002"/>
                  </a:ext>
                </a:extLst>
              </a:tr>
              <a:tr h="472849">
                <a:tc>
                  <a:txBody>
                    <a:bodyPr/>
                    <a:lstStyle/>
                    <a:p>
                      <a:pPr marL="0" marR="0" indent="0" algn="l" defTabSz="457200" rtl="0" eaLnBrk="1" fontAlgn="auto" latinLnBrk="0" hangingPunct="1">
                        <a:lnSpc>
                          <a:spcPct val="100000"/>
                        </a:lnSpc>
                        <a:spcBef>
                          <a:spcPts val="0"/>
                        </a:spcBef>
                        <a:spcAft>
                          <a:spcPts val="0"/>
                        </a:spcAft>
                        <a:buClrTx/>
                        <a:buSzTx/>
                        <a:buFont typeface="+mj-lt"/>
                        <a:buNone/>
                        <a:tabLst/>
                        <a:defRPr/>
                      </a:pPr>
                      <a:r>
                        <a:rPr lang="en-ZA" sz="1400" b="1" dirty="0">
                          <a:solidFill>
                            <a:schemeClr val="tx1"/>
                          </a:solidFill>
                          <a:latin typeface="Arial" panose="020B0604020202020204" pitchFamily="34" charset="0"/>
                          <a:cs typeface="Arial" panose="020B0604020202020204" pitchFamily="34" charset="0"/>
                        </a:rPr>
                        <a:t>Output Indicator</a:t>
                      </a:r>
                    </a:p>
                  </a:txBody>
                  <a:tcPr>
                    <a:solidFill>
                      <a:schemeClr val="accent3">
                        <a:lumMod val="60000"/>
                        <a:lumOff val="4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 typeface="+mj-lt"/>
                        <a:buNone/>
                        <a:tabLst/>
                        <a:defRPr/>
                      </a:pPr>
                      <a:r>
                        <a:rPr lang="en-ZA" sz="1400" b="1" dirty="0">
                          <a:solidFill>
                            <a:schemeClr val="tx1"/>
                          </a:solidFill>
                          <a:latin typeface="Arial" panose="020B0604020202020204" pitchFamily="34" charset="0"/>
                          <a:cs typeface="Arial" panose="020B0604020202020204" pitchFamily="34" charset="0"/>
                        </a:rPr>
                        <a:t>Estimated Performance 2020/21</a:t>
                      </a:r>
                    </a:p>
                  </a:txBody>
                  <a:tcPr>
                    <a:solidFill>
                      <a:schemeClr val="accent3">
                        <a:lumMod val="60000"/>
                        <a:lumOff val="40000"/>
                      </a:schemeClr>
                    </a:solidFill>
                  </a:tcPr>
                </a:tc>
                <a:tc>
                  <a:txBody>
                    <a:bodyPr/>
                    <a:lstStyle/>
                    <a:p>
                      <a:pPr marL="0" indent="0" algn="ctr">
                        <a:buFont typeface="+mj-lt"/>
                        <a:buNone/>
                      </a:pPr>
                      <a:r>
                        <a:rPr lang="en-ZA" sz="1400" b="1" dirty="0">
                          <a:solidFill>
                            <a:schemeClr val="tx1"/>
                          </a:solidFill>
                          <a:latin typeface="Arial" panose="020B0604020202020204" pitchFamily="34" charset="0"/>
                          <a:cs typeface="Arial" panose="020B0604020202020204" pitchFamily="34" charset="0"/>
                        </a:rPr>
                        <a:t>Annual Target 2021/22</a:t>
                      </a:r>
                    </a:p>
                  </a:txBody>
                  <a:tcPr>
                    <a:solidFill>
                      <a:schemeClr val="accent3">
                        <a:lumMod val="60000"/>
                        <a:lumOff val="40000"/>
                      </a:schemeClr>
                    </a:solidFill>
                  </a:tcPr>
                </a:tc>
                <a:tc>
                  <a:txBody>
                    <a:bodyPr/>
                    <a:lstStyle/>
                    <a:p>
                      <a:pPr marL="0" indent="0" algn="ctr">
                        <a:buFont typeface="+mj-lt"/>
                        <a:buNone/>
                      </a:pPr>
                      <a:r>
                        <a:rPr lang="en-ZA" sz="1400" b="1" dirty="0">
                          <a:solidFill>
                            <a:schemeClr val="tx1"/>
                          </a:solidFill>
                          <a:latin typeface="Arial" panose="020B0604020202020204" pitchFamily="34" charset="0"/>
                          <a:cs typeface="Arial" panose="020B0604020202020204" pitchFamily="34" charset="0"/>
                        </a:rPr>
                        <a:t>Annual Target 2022/23</a:t>
                      </a:r>
                    </a:p>
                  </a:txBody>
                  <a:tcPr>
                    <a:solidFill>
                      <a:schemeClr val="accent3">
                        <a:lumMod val="60000"/>
                        <a:lumOff val="40000"/>
                      </a:schemeClr>
                    </a:solidFill>
                  </a:tcPr>
                </a:tc>
                <a:tc>
                  <a:txBody>
                    <a:bodyPr/>
                    <a:lstStyle/>
                    <a:p>
                      <a:pPr marL="0" indent="0" algn="ctr">
                        <a:buFont typeface="+mj-lt"/>
                        <a:buNone/>
                      </a:pPr>
                      <a:r>
                        <a:rPr lang="en-ZA" sz="1400" b="1" dirty="0">
                          <a:solidFill>
                            <a:schemeClr val="tx1"/>
                          </a:solidFill>
                          <a:latin typeface="Arial" panose="020B0604020202020204" pitchFamily="34" charset="0"/>
                          <a:cs typeface="Arial" panose="020B0604020202020204" pitchFamily="34" charset="0"/>
                        </a:rPr>
                        <a:t>Annual Target 2023/24</a:t>
                      </a:r>
                    </a:p>
                  </a:txBody>
                  <a:tcPr>
                    <a:solidFill>
                      <a:schemeClr val="accent3">
                        <a:lumMod val="60000"/>
                        <a:lumOff val="40000"/>
                      </a:schemeClr>
                    </a:solidFill>
                  </a:tcPr>
                </a:tc>
                <a:extLst>
                  <a:ext uri="{0D108BD9-81ED-4DB2-BD59-A6C34878D82A}">
                    <a16:rowId xmlns:a16="http://schemas.microsoft.com/office/drawing/2014/main" val="10000"/>
                  </a:ext>
                </a:extLst>
              </a:tr>
              <a:tr h="695959">
                <a:tc>
                  <a:txBody>
                    <a:bodyPr/>
                    <a:lstStyle/>
                    <a:p>
                      <a:pPr algn="just">
                        <a:lnSpc>
                          <a:spcPct val="105000"/>
                        </a:lnSpc>
                        <a:spcAft>
                          <a:spcPts val="0"/>
                        </a:spcAft>
                      </a:pPr>
                      <a:r>
                        <a:rPr lang="en-ZA" sz="1400" kern="1200" dirty="0">
                          <a:effectLst/>
                          <a:latin typeface="Arial" panose="020B0604020202020204" pitchFamily="34" charset="0"/>
                          <a:ea typeface="Times New Roman" panose="02020603050405020304" pitchFamily="18" charset="0"/>
                          <a:cs typeface="Times New Roman" panose="02020603050405020304" pitchFamily="18" charset="0"/>
                        </a:rPr>
                        <a:t>Number of awareness sessions on Gender-based Violence and Femicide, Gender and Disability Mainstreaming conducted</a:t>
                      </a:r>
                      <a:endParaRPr lang="en-ZA" sz="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114300" marR="114300" marT="0" marB="0">
                    <a:solidFill>
                      <a:schemeClr val="accent3">
                        <a:lumMod val="20000"/>
                        <a:lumOff val="80000"/>
                      </a:schemeClr>
                    </a:solidFill>
                  </a:tcPr>
                </a:tc>
                <a:tc>
                  <a:txBody>
                    <a:bodyPr/>
                    <a:lstStyle/>
                    <a:p>
                      <a:pPr marL="228600" algn="ctr">
                        <a:spcAft>
                          <a:spcPts val="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New PI</a:t>
                      </a:r>
                      <a:endParaRPr lang="en-ZA" sz="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algn="ctr"/>
                      <a:r>
                        <a:rPr lang="en-ZA" sz="1400" dirty="0">
                          <a:effectLst/>
                          <a:latin typeface="Arial" panose="020B0604020202020204" pitchFamily="34" charset="0"/>
                          <a:ea typeface="Times New Roman" panose="02020603050405020304" pitchFamily="18" charset="0"/>
                          <a:cs typeface="Times New Roman" panose="02020603050405020304" pitchFamily="18" charset="0"/>
                        </a:rPr>
                        <a:t>13</a:t>
                      </a:r>
                      <a:endParaRPr lang="en-ZA" sz="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algn="ctr"/>
                      <a:r>
                        <a:rPr lang="en-ZA" sz="1400" dirty="0">
                          <a:effectLst/>
                          <a:latin typeface="Arial" panose="020B0604020202020204" pitchFamily="34" charset="0"/>
                          <a:ea typeface="Times New Roman" panose="02020603050405020304" pitchFamily="18" charset="0"/>
                          <a:cs typeface="Times New Roman" panose="02020603050405020304" pitchFamily="18" charset="0"/>
                        </a:rPr>
                        <a:t>14</a:t>
                      </a:r>
                      <a:endParaRPr lang="en-ZA" sz="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algn="ctr"/>
                      <a:r>
                        <a:rPr lang="en-ZA" sz="1400" dirty="0">
                          <a:effectLst/>
                          <a:latin typeface="Arial" panose="020B0604020202020204" pitchFamily="34" charset="0"/>
                          <a:ea typeface="Times New Roman" panose="02020603050405020304" pitchFamily="18" charset="0"/>
                          <a:cs typeface="Times New Roman" panose="02020603050405020304" pitchFamily="18" charset="0"/>
                        </a:rPr>
                        <a:t>14</a:t>
                      </a:r>
                      <a:endParaRPr lang="en-ZA" sz="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1352213690"/>
                  </a:ext>
                </a:extLst>
              </a:tr>
            </a:tbl>
          </a:graphicData>
        </a:graphic>
      </p:graphicFrame>
      <p:sp>
        <p:nvSpPr>
          <p:cNvPr id="8" name="TextBox 7"/>
          <p:cNvSpPr txBox="1"/>
          <p:nvPr/>
        </p:nvSpPr>
        <p:spPr>
          <a:xfrm>
            <a:off x="117417" y="192100"/>
            <a:ext cx="8944203" cy="400110"/>
          </a:xfrm>
          <a:prstGeom prst="rect">
            <a:avLst/>
          </a:prstGeom>
          <a:solidFill>
            <a:srgbClr val="92D050"/>
          </a:solidFill>
        </p:spPr>
        <p:txBody>
          <a:bodyPr wrap="square" rtlCol="0">
            <a:spAutoFit/>
          </a:bodyPr>
          <a:lstStyle/>
          <a:p>
            <a:pPr algn="ctr"/>
            <a:r>
              <a:rPr lang="en-US" sz="2000" b="1" dirty="0">
                <a:latin typeface="Arial" panose="020B0604020202020204" pitchFamily="34" charset="0"/>
                <a:cs typeface="Arial" panose="020B0604020202020204" pitchFamily="34" charset="0"/>
              </a:rPr>
              <a:t>ANNUAL PERFORMANCE PLAN TARGETS FOR 2021/24</a:t>
            </a:r>
          </a:p>
        </p:txBody>
      </p:sp>
      <p:graphicFrame>
        <p:nvGraphicFramePr>
          <p:cNvPr id="6" name="Table 5"/>
          <p:cNvGraphicFramePr>
            <a:graphicFrameLocks noGrp="1"/>
          </p:cNvGraphicFramePr>
          <p:nvPr>
            <p:extLst>
              <p:ext uri="{D42A27DB-BD31-4B8C-83A1-F6EECF244321}">
                <p14:modId xmlns:p14="http://schemas.microsoft.com/office/powerpoint/2010/main" val="3005275422"/>
              </p:ext>
            </p:extLst>
          </p:nvPr>
        </p:nvGraphicFramePr>
        <p:xfrm>
          <a:off x="98139" y="3630048"/>
          <a:ext cx="8935966" cy="2016252"/>
        </p:xfrm>
        <a:graphic>
          <a:graphicData uri="http://schemas.openxmlformats.org/drawingml/2006/table">
            <a:tbl>
              <a:tblPr firstRow="1" firstCol="1" bandRow="1">
                <a:tableStyleId>{5C22544A-7EE6-4342-B048-85BDC9FD1C3A}</a:tableStyleId>
              </a:tblPr>
              <a:tblGrid>
                <a:gridCol w="2625782">
                  <a:extLst>
                    <a:ext uri="{9D8B030D-6E8A-4147-A177-3AD203B41FA5}">
                      <a16:colId xmlns:a16="http://schemas.microsoft.com/office/drawing/2014/main" val="20000"/>
                    </a:ext>
                  </a:extLst>
                </a:gridCol>
                <a:gridCol w="1318054">
                  <a:extLst>
                    <a:ext uri="{9D8B030D-6E8A-4147-A177-3AD203B41FA5}">
                      <a16:colId xmlns:a16="http://schemas.microsoft.com/office/drawing/2014/main" val="20001"/>
                    </a:ext>
                  </a:extLst>
                </a:gridCol>
                <a:gridCol w="1252152">
                  <a:extLst>
                    <a:ext uri="{9D8B030D-6E8A-4147-A177-3AD203B41FA5}">
                      <a16:colId xmlns:a16="http://schemas.microsoft.com/office/drawing/2014/main" val="20002"/>
                    </a:ext>
                  </a:extLst>
                </a:gridCol>
                <a:gridCol w="1252151">
                  <a:extLst>
                    <a:ext uri="{9D8B030D-6E8A-4147-A177-3AD203B41FA5}">
                      <a16:colId xmlns:a16="http://schemas.microsoft.com/office/drawing/2014/main" val="20003"/>
                    </a:ext>
                  </a:extLst>
                </a:gridCol>
                <a:gridCol w="1210962">
                  <a:extLst>
                    <a:ext uri="{9D8B030D-6E8A-4147-A177-3AD203B41FA5}">
                      <a16:colId xmlns:a16="http://schemas.microsoft.com/office/drawing/2014/main" val="20004"/>
                    </a:ext>
                  </a:extLst>
                </a:gridCol>
                <a:gridCol w="1276865">
                  <a:extLst>
                    <a:ext uri="{9D8B030D-6E8A-4147-A177-3AD203B41FA5}">
                      <a16:colId xmlns:a16="http://schemas.microsoft.com/office/drawing/2014/main" val="20005"/>
                    </a:ext>
                  </a:extLst>
                </a:gridCol>
              </a:tblGrid>
              <a:tr h="276727">
                <a:tc>
                  <a:txBody>
                    <a:bodyPr/>
                    <a:lstStyle/>
                    <a:p>
                      <a:pPr marL="0" algn="ctr" defTabSz="457200" rtl="0" eaLnBrk="1" latinLnBrk="0" hangingPunct="1">
                        <a:lnSpc>
                          <a:spcPct val="105000"/>
                        </a:lnSpc>
                        <a:spcAft>
                          <a:spcPts val="0"/>
                        </a:spcAft>
                      </a:pPr>
                      <a:r>
                        <a:rPr lang="en-US" sz="1400" b="1" kern="1200" dirty="0">
                          <a:solidFill>
                            <a:schemeClr val="tx1"/>
                          </a:solidFill>
                          <a:latin typeface="Arial" panose="020B0604020202020204" pitchFamily="34" charset="0"/>
                          <a:ea typeface="+mn-ea"/>
                          <a:cs typeface="Arial" panose="020B0604020202020204" pitchFamily="34" charset="0"/>
                        </a:rPr>
                        <a:t>Output Indicator</a:t>
                      </a:r>
                      <a:endParaRPr lang="en-ZA" sz="1400" b="1" kern="1200" dirty="0">
                        <a:solidFill>
                          <a:schemeClr val="tx1"/>
                        </a:solidFill>
                        <a:latin typeface="Arial" panose="020B0604020202020204" pitchFamily="34" charset="0"/>
                        <a:ea typeface="+mn-ea"/>
                        <a:cs typeface="Arial" panose="020B0604020202020204" pitchFamily="34" charset="0"/>
                      </a:endParaRPr>
                    </a:p>
                  </a:txBody>
                  <a:tcPr marL="59170" marR="59170" marT="0" marB="0">
                    <a:solidFill>
                      <a:schemeClr val="accent3">
                        <a:lumMod val="60000"/>
                        <a:lumOff val="40000"/>
                      </a:schemeClr>
                    </a:solidFill>
                  </a:tcPr>
                </a:tc>
                <a:tc>
                  <a:txBody>
                    <a:bodyPr/>
                    <a:lstStyle/>
                    <a:p>
                      <a:pPr marL="0" algn="ctr" defTabSz="457200" rtl="0" eaLnBrk="1" latinLnBrk="0" hangingPunct="1">
                        <a:lnSpc>
                          <a:spcPct val="105000"/>
                        </a:lnSpc>
                        <a:spcAft>
                          <a:spcPts val="0"/>
                        </a:spcAft>
                      </a:pPr>
                      <a:r>
                        <a:rPr lang="en-US" sz="1400" b="1" kern="1200" dirty="0">
                          <a:solidFill>
                            <a:schemeClr val="tx1"/>
                          </a:solidFill>
                          <a:latin typeface="Arial" panose="020B0604020202020204" pitchFamily="34" charset="0"/>
                          <a:ea typeface="+mn-ea"/>
                          <a:cs typeface="Arial" panose="020B0604020202020204" pitchFamily="34" charset="0"/>
                        </a:rPr>
                        <a:t>Annual Target for 2021/22</a:t>
                      </a:r>
                    </a:p>
                    <a:p>
                      <a:pPr marL="0" algn="ctr" defTabSz="457200" rtl="0" eaLnBrk="1" latinLnBrk="0" hangingPunct="1">
                        <a:lnSpc>
                          <a:spcPct val="105000"/>
                        </a:lnSpc>
                        <a:spcAft>
                          <a:spcPts val="0"/>
                        </a:spcAft>
                      </a:pPr>
                      <a:endParaRPr lang="en-ZA" sz="1400" b="1" kern="1200" dirty="0">
                        <a:solidFill>
                          <a:schemeClr val="tx1"/>
                        </a:solidFill>
                        <a:latin typeface="Arial" panose="020B0604020202020204" pitchFamily="34" charset="0"/>
                        <a:ea typeface="+mn-ea"/>
                        <a:cs typeface="Arial" panose="020B0604020202020204" pitchFamily="34" charset="0"/>
                      </a:endParaRPr>
                    </a:p>
                  </a:txBody>
                  <a:tcPr marL="59170" marR="59170" marT="0" marB="0">
                    <a:solidFill>
                      <a:schemeClr val="accent3">
                        <a:lumMod val="60000"/>
                        <a:lumOff val="40000"/>
                      </a:schemeClr>
                    </a:solidFill>
                  </a:tcPr>
                </a:tc>
                <a:tc>
                  <a:txBody>
                    <a:bodyPr/>
                    <a:lstStyle/>
                    <a:p>
                      <a:pPr marL="0" algn="ctr" defTabSz="457200" rtl="0" eaLnBrk="0" fontAlgn="base" latinLnBrk="0" hangingPunct="0">
                        <a:lnSpc>
                          <a:spcPct val="105000"/>
                        </a:lnSpc>
                        <a:spcBef>
                          <a:spcPts val="600"/>
                        </a:spcBef>
                        <a:spcAft>
                          <a:spcPts val="600"/>
                        </a:spcAft>
                      </a:pPr>
                      <a:r>
                        <a:rPr lang="en-US" sz="14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Q1</a:t>
                      </a:r>
                      <a:endParaRPr lang="en-ZA" sz="14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59170" marR="59170" marT="0" marB="0">
                    <a:solidFill>
                      <a:schemeClr val="accent3">
                        <a:lumMod val="60000"/>
                        <a:lumOff val="40000"/>
                      </a:schemeClr>
                    </a:solidFill>
                  </a:tcPr>
                </a:tc>
                <a:tc>
                  <a:txBody>
                    <a:bodyPr/>
                    <a:lstStyle/>
                    <a:p>
                      <a:pPr marL="0" algn="ctr" defTabSz="457200" rtl="0" eaLnBrk="0" fontAlgn="base" latinLnBrk="0" hangingPunct="0">
                        <a:lnSpc>
                          <a:spcPct val="105000"/>
                        </a:lnSpc>
                        <a:spcBef>
                          <a:spcPts val="600"/>
                        </a:spcBef>
                        <a:spcAft>
                          <a:spcPts val="600"/>
                        </a:spcAft>
                      </a:pPr>
                      <a:r>
                        <a:rPr lang="en-US" sz="14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Q2</a:t>
                      </a:r>
                      <a:endParaRPr lang="en-ZA" sz="14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59170" marR="59170" marT="0" marB="0">
                    <a:solidFill>
                      <a:schemeClr val="accent3">
                        <a:lumMod val="60000"/>
                        <a:lumOff val="40000"/>
                      </a:schemeClr>
                    </a:solidFill>
                  </a:tcPr>
                </a:tc>
                <a:tc>
                  <a:txBody>
                    <a:bodyPr/>
                    <a:lstStyle/>
                    <a:p>
                      <a:pPr marL="0" algn="ctr" defTabSz="457200" rtl="0" eaLnBrk="0" fontAlgn="base" latinLnBrk="0" hangingPunct="0">
                        <a:lnSpc>
                          <a:spcPct val="105000"/>
                        </a:lnSpc>
                        <a:spcBef>
                          <a:spcPts val="600"/>
                        </a:spcBef>
                        <a:spcAft>
                          <a:spcPts val="600"/>
                        </a:spcAft>
                      </a:pPr>
                      <a:r>
                        <a:rPr lang="en-US" sz="14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Q3</a:t>
                      </a:r>
                      <a:endParaRPr lang="en-ZA" sz="14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59170" marR="59170" marT="0" marB="0">
                    <a:solidFill>
                      <a:schemeClr val="accent3">
                        <a:lumMod val="60000"/>
                        <a:lumOff val="40000"/>
                      </a:schemeClr>
                    </a:solidFill>
                  </a:tcPr>
                </a:tc>
                <a:tc>
                  <a:txBody>
                    <a:bodyPr/>
                    <a:lstStyle/>
                    <a:p>
                      <a:pPr marL="0" algn="ctr" defTabSz="457200" rtl="0" eaLnBrk="0" fontAlgn="base" latinLnBrk="0" hangingPunct="0">
                        <a:lnSpc>
                          <a:spcPct val="105000"/>
                        </a:lnSpc>
                        <a:spcBef>
                          <a:spcPts val="600"/>
                        </a:spcBef>
                        <a:spcAft>
                          <a:spcPts val="600"/>
                        </a:spcAft>
                      </a:pPr>
                      <a:r>
                        <a:rPr lang="en-US" sz="14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Q4</a:t>
                      </a:r>
                      <a:endParaRPr lang="en-ZA" sz="14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59170" marR="59170" marT="0" marB="0">
                    <a:solidFill>
                      <a:schemeClr val="accent3">
                        <a:lumMod val="60000"/>
                        <a:lumOff val="40000"/>
                      </a:schemeClr>
                    </a:solidFill>
                  </a:tcPr>
                </a:tc>
                <a:extLst>
                  <a:ext uri="{0D108BD9-81ED-4DB2-BD59-A6C34878D82A}">
                    <a16:rowId xmlns:a16="http://schemas.microsoft.com/office/drawing/2014/main" val="10000"/>
                  </a:ext>
                </a:extLst>
              </a:tr>
              <a:tr h="494028">
                <a:tc>
                  <a:txBody>
                    <a:bodyPr/>
                    <a:lstStyle/>
                    <a:p>
                      <a:pPr algn="just">
                        <a:lnSpc>
                          <a:spcPct val="105000"/>
                        </a:lnSpc>
                        <a:spcAft>
                          <a:spcPts val="0"/>
                        </a:spcAft>
                      </a:pPr>
                      <a:r>
                        <a:rPr lang="en-ZA" sz="1400" b="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Number of awareness sessions on Gender-based Violence and Femicide, Gender and Disability Mainstreaming conducted</a:t>
                      </a:r>
                      <a:endParaRPr lang="en-ZA"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05000"/>
                        </a:lnSpc>
                        <a:spcAft>
                          <a:spcPts val="0"/>
                        </a:spcAft>
                      </a:pPr>
                      <a:r>
                        <a:rPr lang="en-ZA"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solidFill>
                      <a:schemeClr val="accent3">
                        <a:lumMod val="20000"/>
                        <a:lumOff val="80000"/>
                      </a:schemeClr>
                    </a:solidFill>
                  </a:tcPr>
                </a:tc>
                <a:tc>
                  <a:txBody>
                    <a:bodyPr/>
                    <a:lstStyle/>
                    <a:p>
                      <a:pPr algn="ctr">
                        <a:lnSpc>
                          <a:spcPct val="105000"/>
                        </a:lnSpc>
                        <a:spcAft>
                          <a:spcPts val="0"/>
                        </a:spcAft>
                      </a:pPr>
                      <a:r>
                        <a:rPr lang="en-ZA" sz="1400" b="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13</a:t>
                      </a:r>
                      <a:endParaRPr lang="en-ZA"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20000"/>
                        <a:lumOff val="80000"/>
                      </a:schemeClr>
                    </a:solidFill>
                  </a:tcPr>
                </a:tc>
                <a:tc>
                  <a:txBody>
                    <a:bodyPr/>
                    <a:lstStyle/>
                    <a:p>
                      <a:pPr algn="ctr">
                        <a:lnSpc>
                          <a:spcPct val="105000"/>
                        </a:lnSpc>
                        <a:spcAft>
                          <a:spcPts val="0"/>
                        </a:spcAft>
                      </a:pPr>
                      <a:r>
                        <a:rPr lang="en-ZA" sz="1400" b="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3</a:t>
                      </a:r>
                      <a:endParaRPr lang="en-ZA"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20000"/>
                        <a:lumOff val="80000"/>
                      </a:schemeClr>
                    </a:solidFill>
                  </a:tcPr>
                </a:tc>
                <a:tc>
                  <a:txBody>
                    <a:bodyPr/>
                    <a:lstStyle/>
                    <a:p>
                      <a:pPr algn="ctr">
                        <a:lnSpc>
                          <a:spcPct val="105000"/>
                        </a:lnSpc>
                        <a:spcAft>
                          <a:spcPts val="0"/>
                        </a:spcAft>
                      </a:pPr>
                      <a:r>
                        <a:rPr lang="en-ZA" sz="1400" b="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3</a:t>
                      </a:r>
                      <a:endParaRPr lang="en-ZA"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20000"/>
                        <a:lumOff val="80000"/>
                      </a:schemeClr>
                    </a:solidFill>
                  </a:tcPr>
                </a:tc>
                <a:tc>
                  <a:txBody>
                    <a:bodyPr/>
                    <a:lstStyle/>
                    <a:p>
                      <a:pPr algn="ctr">
                        <a:lnSpc>
                          <a:spcPct val="105000"/>
                        </a:lnSpc>
                        <a:spcAft>
                          <a:spcPts val="0"/>
                        </a:spcAft>
                      </a:pPr>
                      <a:r>
                        <a:rPr lang="en-ZA" sz="1400" b="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4</a:t>
                      </a:r>
                      <a:endParaRPr lang="en-ZA"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20000"/>
                        <a:lumOff val="80000"/>
                      </a:schemeClr>
                    </a:solidFill>
                  </a:tcPr>
                </a:tc>
                <a:tc>
                  <a:txBody>
                    <a:bodyPr/>
                    <a:lstStyle/>
                    <a:p>
                      <a:pPr algn="ctr">
                        <a:lnSpc>
                          <a:spcPct val="105000"/>
                        </a:lnSpc>
                        <a:spcAft>
                          <a:spcPts val="0"/>
                        </a:spcAft>
                      </a:pPr>
                      <a:r>
                        <a:rPr lang="en-ZA" sz="1400" b="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3</a:t>
                      </a:r>
                      <a:r>
                        <a:rPr lang="en-ZA"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solidFill>
                      <a:schemeClr val="accent3">
                        <a:lumMod val="20000"/>
                        <a:lumOff val="80000"/>
                      </a:schemeClr>
                    </a:solidFill>
                  </a:tcPr>
                </a:tc>
                <a:extLst>
                  <a:ext uri="{0D108BD9-81ED-4DB2-BD59-A6C34878D82A}">
                    <a16:rowId xmlns:a16="http://schemas.microsoft.com/office/drawing/2014/main" val="10001"/>
                  </a:ext>
                </a:extLst>
              </a:tr>
            </a:tbl>
          </a:graphicData>
        </a:graphic>
      </p:graphicFrame>
      <p:sp>
        <p:nvSpPr>
          <p:cNvPr id="3" name="Slide Number Placeholder 2"/>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52</a:t>
            </a:fld>
            <a:endParaRPr lang="en-US" dirty="0"/>
          </a:p>
        </p:txBody>
      </p:sp>
    </p:spTree>
    <p:extLst>
      <p:ext uri="{BB962C8B-B14F-4D97-AF65-F5344CB8AC3E}">
        <p14:creationId xmlns:p14="http://schemas.microsoft.com/office/powerpoint/2010/main" val="174304156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587828" y="2634031"/>
            <a:ext cx="8049165" cy="577850"/>
          </a:xfrm>
          <a:prstGeom prst="rect">
            <a:avLst/>
          </a:prstGeom>
          <a:solidFill>
            <a:schemeClr val="accent3">
              <a:lumMod val="20000"/>
              <a:lumOff val="80000"/>
            </a:schemeClr>
          </a:solidFill>
        </p:spPr>
        <p:txBody>
          <a:bodyPr wrap="square" rtlCol="0">
            <a:spAutoFit/>
          </a:bodyPr>
          <a:lstStyle/>
          <a:p>
            <a:pPr algn="ctr">
              <a:lnSpc>
                <a:spcPct val="150000"/>
              </a:lnSpc>
            </a:pPr>
            <a:r>
              <a:rPr lang="en-US" sz="2400" b="1" dirty="0">
                <a:latin typeface="Arial" pitchFamily="34" charset="0"/>
                <a:cs typeface="Arial" pitchFamily="34" charset="0"/>
              </a:rPr>
              <a:t>OFFICE OF THE DG</a:t>
            </a:r>
            <a:endParaRPr lang="en-US" sz="2000" b="1" dirty="0">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53</a:t>
            </a:fld>
            <a:endParaRPr lang="en-US" dirty="0"/>
          </a:p>
        </p:txBody>
      </p:sp>
    </p:spTree>
    <p:extLst>
      <p:ext uri="{BB962C8B-B14F-4D97-AF65-F5344CB8AC3E}">
        <p14:creationId xmlns:p14="http://schemas.microsoft.com/office/powerpoint/2010/main" val="361980945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611524007"/>
              </p:ext>
            </p:extLst>
          </p:nvPr>
        </p:nvGraphicFramePr>
        <p:xfrm>
          <a:off x="109180" y="527277"/>
          <a:ext cx="8886230" cy="2236994"/>
        </p:xfrm>
        <a:graphic>
          <a:graphicData uri="http://schemas.openxmlformats.org/drawingml/2006/table">
            <a:tbl>
              <a:tblPr firstRow="1" bandRow="1">
                <a:tableStyleId>{5C22544A-7EE6-4342-B048-85BDC9FD1C3A}</a:tableStyleId>
              </a:tblPr>
              <a:tblGrid>
                <a:gridCol w="1640787">
                  <a:extLst>
                    <a:ext uri="{9D8B030D-6E8A-4147-A177-3AD203B41FA5}">
                      <a16:colId xmlns:a16="http://schemas.microsoft.com/office/drawing/2014/main" val="20000"/>
                    </a:ext>
                  </a:extLst>
                </a:gridCol>
                <a:gridCol w="2130055">
                  <a:extLst>
                    <a:ext uri="{9D8B030D-6E8A-4147-A177-3AD203B41FA5}">
                      <a16:colId xmlns:a16="http://schemas.microsoft.com/office/drawing/2014/main" val="20001"/>
                    </a:ext>
                  </a:extLst>
                </a:gridCol>
                <a:gridCol w="2034746">
                  <a:extLst>
                    <a:ext uri="{9D8B030D-6E8A-4147-A177-3AD203B41FA5}">
                      <a16:colId xmlns:a16="http://schemas.microsoft.com/office/drawing/2014/main" val="20002"/>
                    </a:ext>
                  </a:extLst>
                </a:gridCol>
                <a:gridCol w="1729946">
                  <a:extLst>
                    <a:ext uri="{9D8B030D-6E8A-4147-A177-3AD203B41FA5}">
                      <a16:colId xmlns:a16="http://schemas.microsoft.com/office/drawing/2014/main" val="20003"/>
                    </a:ext>
                  </a:extLst>
                </a:gridCol>
                <a:gridCol w="1350696">
                  <a:extLst>
                    <a:ext uri="{9D8B030D-6E8A-4147-A177-3AD203B41FA5}">
                      <a16:colId xmlns:a16="http://schemas.microsoft.com/office/drawing/2014/main" val="20004"/>
                    </a:ext>
                  </a:extLst>
                </a:gridCol>
              </a:tblGrid>
              <a:tr h="329872">
                <a:tc>
                  <a:txBody>
                    <a:bodyPr/>
                    <a:lstStyle/>
                    <a:p>
                      <a:pPr marL="0" indent="0" algn="l">
                        <a:buFont typeface="+mj-lt"/>
                        <a:buNone/>
                      </a:pPr>
                      <a:r>
                        <a:rPr lang="en-ZA" sz="1400" dirty="0">
                          <a:solidFill>
                            <a:schemeClr val="tx1"/>
                          </a:solidFill>
                          <a:latin typeface="Arial" panose="020B0604020202020204" pitchFamily="34" charset="0"/>
                          <a:cs typeface="Arial" panose="020B0604020202020204" pitchFamily="34" charset="0"/>
                        </a:rPr>
                        <a:t>Outcome:</a:t>
                      </a:r>
                    </a:p>
                  </a:txBody>
                  <a:tcPr>
                    <a:solidFill>
                      <a:schemeClr val="accent3">
                        <a:lumMod val="60000"/>
                        <a:lumOff val="40000"/>
                      </a:schemeClr>
                    </a:solidFill>
                  </a:tcPr>
                </a:tc>
                <a:tc gridSpan="4">
                  <a:txBody>
                    <a:bodyPr/>
                    <a:lstStyle/>
                    <a:p>
                      <a:pPr algn="just">
                        <a:lnSpc>
                          <a:spcPct val="105000"/>
                        </a:lnSpc>
                        <a:spcAft>
                          <a:spcPts val="0"/>
                        </a:spcAft>
                      </a:pPr>
                      <a:r>
                        <a:rPr lang="en-US"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DHA positioned to contribute positively to a capable and developmental state</a:t>
                      </a:r>
                      <a:endParaRPr lang="en-ZA"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05000"/>
                        </a:lnSpc>
                        <a:spcAft>
                          <a:spcPts val="0"/>
                        </a:spcAft>
                      </a:pPr>
                      <a:r>
                        <a:rPr lang="en-US"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en-ZA"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60000"/>
                        <a:lumOff val="40000"/>
                      </a:schemeClr>
                    </a:solidFill>
                  </a:tcPr>
                </a:tc>
                <a:tc hMerge="1">
                  <a:txBody>
                    <a:bodyPr/>
                    <a:lstStyle/>
                    <a:p>
                      <a:pPr algn="just">
                        <a:lnSpc>
                          <a:spcPct val="105000"/>
                        </a:lnSpc>
                        <a:spcAft>
                          <a:spcPts val="0"/>
                        </a:spcAft>
                      </a:pPr>
                      <a:endParaRPr lang="en-ZA"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hMerge="1">
                  <a:txBody>
                    <a:bodyPr/>
                    <a:lstStyle/>
                    <a:p>
                      <a:pPr algn="just">
                        <a:lnSpc>
                          <a:spcPct val="105000"/>
                        </a:lnSpc>
                        <a:spcAft>
                          <a:spcPts val="0"/>
                        </a:spcAft>
                      </a:pPr>
                      <a:endParaRPr lang="en-ZA"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hMerge="1">
                  <a:txBody>
                    <a:bodyPr/>
                    <a:lstStyle/>
                    <a:p>
                      <a:pPr algn="just">
                        <a:lnSpc>
                          <a:spcPct val="105000"/>
                        </a:lnSpc>
                        <a:spcAft>
                          <a:spcPts val="0"/>
                        </a:spcAft>
                      </a:pPr>
                      <a:endParaRPr lang="en-ZA"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10001"/>
                  </a:ext>
                </a:extLst>
              </a:tr>
              <a:tr h="334198">
                <a:tc>
                  <a:txBody>
                    <a:bodyPr/>
                    <a:lstStyle/>
                    <a:p>
                      <a:pPr marL="0" indent="0" algn="l">
                        <a:buFont typeface="+mj-lt"/>
                        <a:buNone/>
                      </a:pPr>
                      <a:r>
                        <a:rPr lang="en-ZA" sz="1400" b="1" dirty="0">
                          <a:solidFill>
                            <a:schemeClr val="tx1"/>
                          </a:solidFill>
                          <a:latin typeface="Arial" panose="020B0604020202020204" pitchFamily="34" charset="0"/>
                          <a:cs typeface="Arial" panose="020B0604020202020204" pitchFamily="34" charset="0"/>
                        </a:rPr>
                        <a:t>Output:</a:t>
                      </a:r>
                    </a:p>
                  </a:txBody>
                  <a:tcPr>
                    <a:solidFill>
                      <a:schemeClr val="accent3">
                        <a:lumMod val="60000"/>
                        <a:lumOff val="40000"/>
                      </a:schemeClr>
                    </a:solidFill>
                  </a:tcPr>
                </a:tc>
                <a:tc gridSpan="4">
                  <a:txBody>
                    <a:bodyPr/>
                    <a:lstStyle/>
                    <a:p>
                      <a:pPr algn="l">
                        <a:lnSpc>
                          <a:spcPct val="105000"/>
                        </a:lnSpc>
                        <a:spcAft>
                          <a:spcPts val="1000"/>
                        </a:spcAft>
                      </a:pPr>
                      <a:r>
                        <a:rPr lang="en-US"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Policy and legislation developed in support of a repositioned DHA</a:t>
                      </a:r>
                      <a:endParaRPr lang="en-ZA"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60000"/>
                        <a:lumOff val="40000"/>
                      </a:schemeClr>
                    </a:solidFill>
                  </a:tcPr>
                </a:tc>
                <a:tc hMerge="1">
                  <a:txBody>
                    <a:bodyPr/>
                    <a:lstStyle/>
                    <a:p>
                      <a:pPr algn="l">
                        <a:lnSpc>
                          <a:spcPct val="105000"/>
                        </a:lnSpc>
                        <a:spcAft>
                          <a:spcPts val="1000"/>
                        </a:spcAft>
                      </a:pPr>
                      <a:endParaRPr lang="en-ZA"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hMerge="1">
                  <a:txBody>
                    <a:bodyPr/>
                    <a:lstStyle/>
                    <a:p>
                      <a:pPr algn="l">
                        <a:lnSpc>
                          <a:spcPct val="105000"/>
                        </a:lnSpc>
                        <a:spcAft>
                          <a:spcPts val="1000"/>
                        </a:spcAft>
                      </a:pPr>
                      <a:endParaRPr lang="en-ZA"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hMerge="1">
                  <a:txBody>
                    <a:bodyPr/>
                    <a:lstStyle/>
                    <a:p>
                      <a:pPr algn="l">
                        <a:lnSpc>
                          <a:spcPct val="105000"/>
                        </a:lnSpc>
                        <a:spcAft>
                          <a:spcPts val="1000"/>
                        </a:spcAft>
                      </a:pPr>
                      <a:endParaRPr lang="en-ZA"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10002"/>
                  </a:ext>
                </a:extLst>
              </a:tr>
              <a:tr h="758781">
                <a:tc>
                  <a:txBody>
                    <a:bodyPr/>
                    <a:lstStyle/>
                    <a:p>
                      <a:pPr marL="0" marR="0" indent="0" algn="l" defTabSz="457200" rtl="0" eaLnBrk="1" fontAlgn="auto" latinLnBrk="0" hangingPunct="1">
                        <a:lnSpc>
                          <a:spcPct val="100000"/>
                        </a:lnSpc>
                        <a:spcBef>
                          <a:spcPts val="0"/>
                        </a:spcBef>
                        <a:spcAft>
                          <a:spcPts val="0"/>
                        </a:spcAft>
                        <a:buClrTx/>
                        <a:buSzTx/>
                        <a:buFont typeface="+mj-lt"/>
                        <a:buNone/>
                        <a:tabLst/>
                        <a:defRPr/>
                      </a:pPr>
                      <a:r>
                        <a:rPr lang="en-ZA" sz="1400" b="1" dirty="0">
                          <a:solidFill>
                            <a:schemeClr val="tx1"/>
                          </a:solidFill>
                          <a:latin typeface="Arial" panose="020B0604020202020204" pitchFamily="34" charset="0"/>
                          <a:cs typeface="Arial" panose="020B0604020202020204" pitchFamily="34" charset="0"/>
                        </a:rPr>
                        <a:t>Output Indicator</a:t>
                      </a:r>
                    </a:p>
                    <a:p>
                      <a:pPr marL="342900" indent="-342900" algn="l">
                        <a:buFont typeface="+mj-lt"/>
                        <a:buAutoNum type="arabicPeriod"/>
                      </a:pPr>
                      <a:endParaRPr lang="en-ZA" sz="1400" b="1" dirty="0">
                        <a:solidFill>
                          <a:schemeClr val="tx1"/>
                        </a:solidFill>
                        <a:latin typeface="Arial" panose="020B0604020202020204" pitchFamily="34" charset="0"/>
                        <a:cs typeface="Arial" panose="020B0604020202020204" pitchFamily="34" charset="0"/>
                      </a:endParaRPr>
                    </a:p>
                  </a:txBody>
                  <a:tcPr>
                    <a:solidFill>
                      <a:schemeClr val="accent3">
                        <a:lumMod val="60000"/>
                        <a:lumOff val="4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 typeface="+mj-lt"/>
                        <a:buNone/>
                        <a:tabLst/>
                        <a:defRPr/>
                      </a:pPr>
                      <a:r>
                        <a:rPr lang="en-ZA" sz="1400" b="1" dirty="0">
                          <a:solidFill>
                            <a:schemeClr val="tx1"/>
                          </a:solidFill>
                          <a:latin typeface="Arial" panose="020B0604020202020204" pitchFamily="34" charset="0"/>
                          <a:cs typeface="Arial" panose="020B0604020202020204" pitchFamily="34" charset="0"/>
                        </a:rPr>
                        <a:t>Estimated Performance 2020/21</a:t>
                      </a:r>
                    </a:p>
                  </a:txBody>
                  <a:tcPr>
                    <a:solidFill>
                      <a:schemeClr val="accent3">
                        <a:lumMod val="60000"/>
                        <a:lumOff val="40000"/>
                      </a:schemeClr>
                    </a:solidFill>
                  </a:tcPr>
                </a:tc>
                <a:tc>
                  <a:txBody>
                    <a:bodyPr/>
                    <a:lstStyle/>
                    <a:p>
                      <a:pPr marL="0" indent="0" algn="ctr">
                        <a:buFont typeface="+mj-lt"/>
                        <a:buNone/>
                      </a:pPr>
                      <a:r>
                        <a:rPr lang="en-ZA" sz="1400" b="1" dirty="0">
                          <a:solidFill>
                            <a:schemeClr val="tx1"/>
                          </a:solidFill>
                          <a:latin typeface="Arial" panose="020B0604020202020204" pitchFamily="34" charset="0"/>
                          <a:cs typeface="Arial" panose="020B0604020202020204" pitchFamily="34" charset="0"/>
                        </a:rPr>
                        <a:t>Annual Target 2021/22</a:t>
                      </a:r>
                    </a:p>
                  </a:txBody>
                  <a:tcPr>
                    <a:solidFill>
                      <a:schemeClr val="accent3">
                        <a:lumMod val="60000"/>
                        <a:lumOff val="40000"/>
                      </a:schemeClr>
                    </a:solidFill>
                  </a:tcPr>
                </a:tc>
                <a:tc>
                  <a:txBody>
                    <a:bodyPr/>
                    <a:lstStyle/>
                    <a:p>
                      <a:pPr marL="0" indent="0" algn="ctr">
                        <a:buFont typeface="+mj-lt"/>
                        <a:buNone/>
                      </a:pPr>
                      <a:r>
                        <a:rPr lang="en-ZA" sz="1400" b="1" dirty="0">
                          <a:solidFill>
                            <a:schemeClr val="tx1"/>
                          </a:solidFill>
                          <a:latin typeface="Arial" panose="020B0604020202020204" pitchFamily="34" charset="0"/>
                          <a:cs typeface="Arial" panose="020B0604020202020204" pitchFamily="34" charset="0"/>
                        </a:rPr>
                        <a:t>Annual Target 2022/23</a:t>
                      </a:r>
                    </a:p>
                  </a:txBody>
                  <a:tcPr>
                    <a:solidFill>
                      <a:schemeClr val="accent3">
                        <a:lumMod val="60000"/>
                        <a:lumOff val="40000"/>
                      </a:schemeClr>
                    </a:solidFill>
                  </a:tcPr>
                </a:tc>
                <a:tc>
                  <a:txBody>
                    <a:bodyPr/>
                    <a:lstStyle/>
                    <a:p>
                      <a:pPr marL="0" indent="0" algn="ctr">
                        <a:buFont typeface="+mj-lt"/>
                        <a:buNone/>
                      </a:pPr>
                      <a:r>
                        <a:rPr lang="en-ZA" sz="1400" b="1" dirty="0">
                          <a:solidFill>
                            <a:schemeClr val="tx1"/>
                          </a:solidFill>
                          <a:latin typeface="Arial" panose="020B0604020202020204" pitchFamily="34" charset="0"/>
                          <a:cs typeface="Arial" panose="020B0604020202020204" pitchFamily="34" charset="0"/>
                        </a:rPr>
                        <a:t>Annual Target 2023/24</a:t>
                      </a:r>
                    </a:p>
                  </a:txBody>
                  <a:tcPr>
                    <a:solidFill>
                      <a:schemeClr val="accent3">
                        <a:lumMod val="60000"/>
                        <a:lumOff val="40000"/>
                      </a:schemeClr>
                    </a:solidFill>
                  </a:tcPr>
                </a:tc>
                <a:extLst>
                  <a:ext uri="{0D108BD9-81ED-4DB2-BD59-A6C34878D82A}">
                    <a16:rowId xmlns:a16="http://schemas.microsoft.com/office/drawing/2014/main" val="10000"/>
                  </a:ext>
                </a:extLst>
              </a:tr>
              <a:tr h="695959">
                <a:tc>
                  <a:txBody>
                    <a:bodyPr/>
                    <a:lstStyle/>
                    <a:p>
                      <a:pPr algn="just">
                        <a:lnSpc>
                          <a:spcPct val="105000"/>
                        </a:lnSpc>
                        <a:spcAft>
                          <a:spcPts val="0"/>
                        </a:spcAft>
                      </a:pPr>
                      <a:r>
                        <a:rPr lang="en-ZA" sz="1400" dirty="0">
                          <a:effectLst/>
                          <a:latin typeface="Arial" panose="020B0604020202020204" pitchFamily="34" charset="0"/>
                          <a:ea typeface="Times New Roman" panose="02020603050405020304" pitchFamily="18" charset="0"/>
                          <a:cs typeface="Arial" panose="020B0604020202020204" pitchFamily="34" charset="0"/>
                        </a:rPr>
                        <a:t>Promulgation of DHA Bill </a:t>
                      </a:r>
                    </a:p>
                  </a:txBody>
                  <a:tcPr marL="114300" marR="114300" marT="0" marB="0">
                    <a:solidFill>
                      <a:schemeClr val="accent3">
                        <a:lumMod val="20000"/>
                        <a:lumOff val="80000"/>
                      </a:schemeClr>
                    </a:solidFill>
                  </a:tcPr>
                </a:tc>
                <a:tc>
                  <a:txBody>
                    <a:bodyPr/>
                    <a:lstStyle/>
                    <a:p>
                      <a:pPr algn="l">
                        <a:spcAft>
                          <a:spcPts val="0"/>
                        </a:spcAft>
                      </a:pPr>
                      <a:r>
                        <a:rPr lang="en-ZA" sz="1400" kern="1200" dirty="0">
                          <a:effectLst/>
                          <a:latin typeface="Arial" panose="020B0604020202020204" pitchFamily="34" charset="0"/>
                          <a:ea typeface="Times New Roman" panose="02020603050405020304" pitchFamily="18" charset="0"/>
                          <a:cs typeface="Arial" panose="020B0604020202020204" pitchFamily="34" charset="0"/>
                        </a:rPr>
                        <a:t>DHA Bill gazetted for public consultation</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20000"/>
                        <a:lumOff val="80000"/>
                      </a:schemeClr>
                    </a:solidFill>
                  </a:tcPr>
                </a:tc>
                <a:tc>
                  <a:txBody>
                    <a:bodyPr/>
                    <a:lstStyle/>
                    <a:p>
                      <a:pPr algn="l"/>
                      <a:r>
                        <a:rPr lang="en-ZA" sz="1400" dirty="0">
                          <a:effectLst/>
                          <a:latin typeface="Arial" panose="020B0604020202020204" pitchFamily="34" charset="0"/>
                          <a:ea typeface="Times New Roman" panose="02020603050405020304" pitchFamily="18" charset="0"/>
                          <a:cs typeface="Arial" panose="020B0604020202020204" pitchFamily="34" charset="0"/>
                        </a:rPr>
                        <a:t>DHA Bill submitted to Cabinet for approval </a:t>
                      </a:r>
                    </a:p>
                    <a:p>
                      <a:pPr algn="l">
                        <a:spcAft>
                          <a:spcPts val="0"/>
                        </a:spcAft>
                      </a:pPr>
                      <a:r>
                        <a:rPr lang="en-ZA" sz="1400"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 </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20000"/>
                        <a:lumOff val="80000"/>
                      </a:schemeClr>
                    </a:solidFill>
                  </a:tcPr>
                </a:tc>
                <a:tc>
                  <a:txBody>
                    <a:bodyPr/>
                    <a:lstStyle/>
                    <a:p>
                      <a:pPr algn="l">
                        <a:lnSpc>
                          <a:spcPct val="105000"/>
                        </a:lnSpc>
                        <a:spcAft>
                          <a:spcPts val="1000"/>
                        </a:spcAft>
                      </a:pPr>
                      <a:r>
                        <a:rPr lang="en-ZA" sz="1400" dirty="0">
                          <a:effectLst/>
                          <a:latin typeface="Arial" panose="020B0604020202020204" pitchFamily="34" charset="0"/>
                          <a:ea typeface="Times New Roman" panose="02020603050405020304" pitchFamily="18" charset="0"/>
                          <a:cs typeface="Arial" panose="020B0604020202020204" pitchFamily="34" charset="0"/>
                        </a:rPr>
                        <a:t>DHA Bill submitted to Parliament  for approval </a:t>
                      </a:r>
                    </a:p>
                  </a:txBody>
                  <a:tcPr marL="68580" marR="68580" marT="0" marB="0">
                    <a:solidFill>
                      <a:schemeClr val="accent3">
                        <a:lumMod val="20000"/>
                        <a:lumOff val="80000"/>
                      </a:schemeClr>
                    </a:solidFill>
                  </a:tcPr>
                </a:tc>
                <a:tc>
                  <a:txBody>
                    <a:bodyPr/>
                    <a:lstStyle/>
                    <a:p>
                      <a:pPr algn="l">
                        <a:lnSpc>
                          <a:spcPct val="105000"/>
                        </a:lnSpc>
                        <a:spcAft>
                          <a:spcPts val="0"/>
                        </a:spcAft>
                      </a:pPr>
                      <a:r>
                        <a:rPr lang="en-ZA" sz="1400" dirty="0">
                          <a:effectLst/>
                          <a:latin typeface="Arial" panose="020B0604020202020204" pitchFamily="34" charset="0"/>
                          <a:ea typeface="Times New Roman" panose="02020603050405020304" pitchFamily="18" charset="0"/>
                          <a:cs typeface="Arial" panose="020B0604020202020204" pitchFamily="34" charset="0"/>
                        </a:rPr>
                        <a:t>DHA Bill promulgated</a:t>
                      </a:r>
                    </a:p>
                  </a:txBody>
                  <a:tcPr marL="68580" marR="68580" marT="0" marB="0">
                    <a:solidFill>
                      <a:schemeClr val="accent3">
                        <a:lumMod val="20000"/>
                        <a:lumOff val="80000"/>
                      </a:schemeClr>
                    </a:solidFill>
                  </a:tcPr>
                </a:tc>
                <a:extLst>
                  <a:ext uri="{0D108BD9-81ED-4DB2-BD59-A6C34878D82A}">
                    <a16:rowId xmlns:a16="http://schemas.microsoft.com/office/drawing/2014/main" val="1352213690"/>
                  </a:ext>
                </a:extLst>
              </a:tr>
            </a:tbl>
          </a:graphicData>
        </a:graphic>
      </p:graphicFrame>
      <p:sp>
        <p:nvSpPr>
          <p:cNvPr id="8" name="TextBox 7"/>
          <p:cNvSpPr txBox="1"/>
          <p:nvPr/>
        </p:nvSpPr>
        <p:spPr>
          <a:xfrm>
            <a:off x="109180" y="101484"/>
            <a:ext cx="8944203" cy="400110"/>
          </a:xfrm>
          <a:prstGeom prst="rect">
            <a:avLst/>
          </a:prstGeom>
          <a:solidFill>
            <a:srgbClr val="92D050"/>
          </a:solidFill>
        </p:spPr>
        <p:txBody>
          <a:bodyPr wrap="square" rtlCol="0">
            <a:spAutoFit/>
          </a:bodyPr>
          <a:lstStyle/>
          <a:p>
            <a:pPr algn="ctr"/>
            <a:r>
              <a:rPr lang="en-US" sz="2000" b="1" dirty="0">
                <a:latin typeface="Arial" panose="020B0604020202020204" pitchFamily="34" charset="0"/>
                <a:cs typeface="Arial" panose="020B0604020202020204" pitchFamily="34" charset="0"/>
              </a:rPr>
              <a:t>ANNUAL PERFORMANCE PLAN TARGETS FOR 2021/24</a:t>
            </a:r>
          </a:p>
        </p:txBody>
      </p:sp>
      <p:graphicFrame>
        <p:nvGraphicFramePr>
          <p:cNvPr id="7" name="Table 6"/>
          <p:cNvGraphicFramePr>
            <a:graphicFrameLocks noGrp="1"/>
          </p:cNvGraphicFramePr>
          <p:nvPr>
            <p:extLst>
              <p:ext uri="{D42A27DB-BD31-4B8C-83A1-F6EECF244321}">
                <p14:modId xmlns:p14="http://schemas.microsoft.com/office/powerpoint/2010/main" val="2289527758"/>
              </p:ext>
            </p:extLst>
          </p:nvPr>
        </p:nvGraphicFramePr>
        <p:xfrm>
          <a:off x="109180" y="2921682"/>
          <a:ext cx="8877992" cy="2304288"/>
        </p:xfrm>
        <a:graphic>
          <a:graphicData uri="http://schemas.openxmlformats.org/drawingml/2006/table">
            <a:tbl>
              <a:tblPr firstRow="1" firstCol="1" bandRow="1">
                <a:tableStyleId>{5C22544A-7EE6-4342-B048-85BDC9FD1C3A}</a:tableStyleId>
              </a:tblPr>
              <a:tblGrid>
                <a:gridCol w="1645479">
                  <a:extLst>
                    <a:ext uri="{9D8B030D-6E8A-4147-A177-3AD203B41FA5}">
                      <a16:colId xmlns:a16="http://schemas.microsoft.com/office/drawing/2014/main" val="20000"/>
                    </a:ext>
                  </a:extLst>
                </a:gridCol>
                <a:gridCol w="1433384">
                  <a:extLst>
                    <a:ext uri="{9D8B030D-6E8A-4147-A177-3AD203B41FA5}">
                      <a16:colId xmlns:a16="http://schemas.microsoft.com/office/drawing/2014/main" val="20001"/>
                    </a:ext>
                  </a:extLst>
                </a:gridCol>
                <a:gridCol w="1680519">
                  <a:extLst>
                    <a:ext uri="{9D8B030D-6E8A-4147-A177-3AD203B41FA5}">
                      <a16:colId xmlns:a16="http://schemas.microsoft.com/office/drawing/2014/main" val="20002"/>
                    </a:ext>
                  </a:extLst>
                </a:gridCol>
                <a:gridCol w="1441622">
                  <a:extLst>
                    <a:ext uri="{9D8B030D-6E8A-4147-A177-3AD203B41FA5}">
                      <a16:colId xmlns:a16="http://schemas.microsoft.com/office/drawing/2014/main" val="20003"/>
                    </a:ext>
                  </a:extLst>
                </a:gridCol>
                <a:gridCol w="1210962">
                  <a:extLst>
                    <a:ext uri="{9D8B030D-6E8A-4147-A177-3AD203B41FA5}">
                      <a16:colId xmlns:a16="http://schemas.microsoft.com/office/drawing/2014/main" val="20004"/>
                    </a:ext>
                  </a:extLst>
                </a:gridCol>
                <a:gridCol w="1466026">
                  <a:extLst>
                    <a:ext uri="{9D8B030D-6E8A-4147-A177-3AD203B41FA5}">
                      <a16:colId xmlns:a16="http://schemas.microsoft.com/office/drawing/2014/main" val="20005"/>
                    </a:ext>
                  </a:extLst>
                </a:gridCol>
              </a:tblGrid>
              <a:tr h="276727">
                <a:tc>
                  <a:txBody>
                    <a:bodyPr/>
                    <a:lstStyle/>
                    <a:p>
                      <a:pPr marL="0" algn="ctr" defTabSz="457200" rtl="0" eaLnBrk="1" latinLnBrk="0" hangingPunct="1">
                        <a:lnSpc>
                          <a:spcPct val="105000"/>
                        </a:lnSpc>
                        <a:spcAft>
                          <a:spcPts val="0"/>
                        </a:spcAft>
                      </a:pPr>
                      <a:r>
                        <a:rPr lang="en-US" sz="1200" b="1" kern="1200" dirty="0">
                          <a:solidFill>
                            <a:schemeClr val="tx1"/>
                          </a:solidFill>
                          <a:latin typeface="Arial" panose="020B0604020202020204" pitchFamily="34" charset="0"/>
                          <a:ea typeface="+mn-ea"/>
                          <a:cs typeface="Arial" panose="020B0604020202020204" pitchFamily="34" charset="0"/>
                        </a:rPr>
                        <a:t>Output Indicator</a:t>
                      </a:r>
                      <a:r>
                        <a:rPr lang="en-US" sz="1200" b="1" kern="1200" baseline="0" dirty="0">
                          <a:solidFill>
                            <a:schemeClr val="tx1"/>
                          </a:solidFill>
                          <a:latin typeface="Arial" panose="020B0604020202020204" pitchFamily="34" charset="0"/>
                          <a:ea typeface="+mn-ea"/>
                          <a:cs typeface="Arial" panose="020B0604020202020204" pitchFamily="34" charset="0"/>
                        </a:rPr>
                        <a:t> </a:t>
                      </a:r>
                      <a:endParaRPr lang="en-ZA" sz="1200" b="1" kern="1200" dirty="0">
                        <a:solidFill>
                          <a:schemeClr val="tx1"/>
                        </a:solidFill>
                        <a:latin typeface="Arial" panose="020B0604020202020204" pitchFamily="34" charset="0"/>
                        <a:ea typeface="+mn-ea"/>
                        <a:cs typeface="Arial" panose="020B0604020202020204" pitchFamily="34" charset="0"/>
                      </a:endParaRPr>
                    </a:p>
                  </a:txBody>
                  <a:tcPr marL="59170" marR="59170" marT="0" marB="0">
                    <a:solidFill>
                      <a:schemeClr val="accent3">
                        <a:lumMod val="60000"/>
                        <a:lumOff val="40000"/>
                      </a:schemeClr>
                    </a:solidFill>
                  </a:tcPr>
                </a:tc>
                <a:tc>
                  <a:txBody>
                    <a:bodyPr/>
                    <a:lstStyle/>
                    <a:p>
                      <a:pPr marL="0" algn="ctr" defTabSz="457200" rtl="0" eaLnBrk="1" latinLnBrk="0" hangingPunct="1">
                        <a:lnSpc>
                          <a:spcPct val="105000"/>
                        </a:lnSpc>
                        <a:spcAft>
                          <a:spcPts val="0"/>
                        </a:spcAft>
                      </a:pPr>
                      <a:r>
                        <a:rPr lang="en-US" sz="1200" b="1" kern="1200" dirty="0">
                          <a:solidFill>
                            <a:schemeClr val="tx1"/>
                          </a:solidFill>
                          <a:latin typeface="Arial" panose="020B0604020202020204" pitchFamily="34" charset="0"/>
                          <a:ea typeface="+mn-ea"/>
                          <a:cs typeface="Arial" panose="020B0604020202020204" pitchFamily="34" charset="0"/>
                        </a:rPr>
                        <a:t>Annual Target for 2021/22</a:t>
                      </a:r>
                    </a:p>
                    <a:p>
                      <a:pPr marL="0" algn="ctr" defTabSz="457200" rtl="0" eaLnBrk="1" latinLnBrk="0" hangingPunct="1">
                        <a:lnSpc>
                          <a:spcPct val="105000"/>
                        </a:lnSpc>
                        <a:spcAft>
                          <a:spcPts val="0"/>
                        </a:spcAft>
                      </a:pPr>
                      <a:endParaRPr lang="en-ZA" sz="1200" b="1" kern="1200" dirty="0">
                        <a:solidFill>
                          <a:schemeClr val="tx1"/>
                        </a:solidFill>
                        <a:latin typeface="Arial" panose="020B0604020202020204" pitchFamily="34" charset="0"/>
                        <a:ea typeface="+mn-ea"/>
                        <a:cs typeface="Arial" panose="020B0604020202020204" pitchFamily="34" charset="0"/>
                      </a:endParaRPr>
                    </a:p>
                  </a:txBody>
                  <a:tcPr marL="59170" marR="59170" marT="0" marB="0">
                    <a:solidFill>
                      <a:schemeClr val="accent3">
                        <a:lumMod val="60000"/>
                        <a:lumOff val="40000"/>
                      </a:schemeClr>
                    </a:solidFill>
                  </a:tcPr>
                </a:tc>
                <a:tc>
                  <a:txBody>
                    <a:bodyPr/>
                    <a:lstStyle/>
                    <a:p>
                      <a:pPr marL="0" algn="ctr" defTabSz="457200" rtl="0" eaLnBrk="0" fontAlgn="base" latinLnBrk="0" hangingPunct="0">
                        <a:lnSpc>
                          <a:spcPct val="105000"/>
                        </a:lnSpc>
                        <a:spcBef>
                          <a:spcPts val="600"/>
                        </a:spcBef>
                        <a:spcAft>
                          <a:spcPts val="600"/>
                        </a:spcAft>
                      </a:pPr>
                      <a:r>
                        <a:rPr lang="en-US" sz="12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Q1</a:t>
                      </a:r>
                      <a:endParaRPr lang="en-ZA" sz="12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59170" marR="59170" marT="0" marB="0">
                    <a:solidFill>
                      <a:schemeClr val="accent3">
                        <a:lumMod val="60000"/>
                        <a:lumOff val="40000"/>
                      </a:schemeClr>
                    </a:solidFill>
                  </a:tcPr>
                </a:tc>
                <a:tc>
                  <a:txBody>
                    <a:bodyPr/>
                    <a:lstStyle/>
                    <a:p>
                      <a:pPr marL="0" algn="ctr" defTabSz="457200" rtl="0" eaLnBrk="0" fontAlgn="base" latinLnBrk="0" hangingPunct="0">
                        <a:lnSpc>
                          <a:spcPct val="105000"/>
                        </a:lnSpc>
                        <a:spcBef>
                          <a:spcPts val="600"/>
                        </a:spcBef>
                        <a:spcAft>
                          <a:spcPts val="600"/>
                        </a:spcAft>
                      </a:pPr>
                      <a:r>
                        <a:rPr lang="en-US" sz="12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Q2</a:t>
                      </a:r>
                      <a:endParaRPr lang="en-ZA" sz="12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59170" marR="59170" marT="0" marB="0">
                    <a:solidFill>
                      <a:schemeClr val="accent3">
                        <a:lumMod val="60000"/>
                        <a:lumOff val="40000"/>
                      </a:schemeClr>
                    </a:solidFill>
                  </a:tcPr>
                </a:tc>
                <a:tc>
                  <a:txBody>
                    <a:bodyPr/>
                    <a:lstStyle/>
                    <a:p>
                      <a:pPr marL="0" algn="ctr" defTabSz="457200" rtl="0" eaLnBrk="0" fontAlgn="base" latinLnBrk="0" hangingPunct="0">
                        <a:lnSpc>
                          <a:spcPct val="105000"/>
                        </a:lnSpc>
                        <a:spcBef>
                          <a:spcPts val="600"/>
                        </a:spcBef>
                        <a:spcAft>
                          <a:spcPts val="600"/>
                        </a:spcAft>
                      </a:pPr>
                      <a:r>
                        <a:rPr lang="en-US" sz="12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Q3</a:t>
                      </a:r>
                      <a:endParaRPr lang="en-ZA" sz="12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59170" marR="59170" marT="0" marB="0">
                    <a:solidFill>
                      <a:schemeClr val="accent3">
                        <a:lumMod val="60000"/>
                        <a:lumOff val="40000"/>
                      </a:schemeClr>
                    </a:solidFill>
                  </a:tcPr>
                </a:tc>
                <a:tc>
                  <a:txBody>
                    <a:bodyPr/>
                    <a:lstStyle/>
                    <a:p>
                      <a:pPr marL="0" algn="ctr" defTabSz="457200" rtl="0" eaLnBrk="0" fontAlgn="base" latinLnBrk="0" hangingPunct="0">
                        <a:lnSpc>
                          <a:spcPct val="105000"/>
                        </a:lnSpc>
                        <a:spcBef>
                          <a:spcPts val="600"/>
                        </a:spcBef>
                        <a:spcAft>
                          <a:spcPts val="600"/>
                        </a:spcAft>
                      </a:pPr>
                      <a:r>
                        <a:rPr lang="en-US" sz="12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Q4</a:t>
                      </a:r>
                      <a:endParaRPr lang="en-ZA" sz="12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59170" marR="59170" marT="0" marB="0">
                    <a:solidFill>
                      <a:schemeClr val="accent3">
                        <a:lumMod val="60000"/>
                        <a:lumOff val="40000"/>
                      </a:schemeClr>
                    </a:solidFill>
                  </a:tcPr>
                </a:tc>
                <a:extLst>
                  <a:ext uri="{0D108BD9-81ED-4DB2-BD59-A6C34878D82A}">
                    <a16:rowId xmlns:a16="http://schemas.microsoft.com/office/drawing/2014/main" val="10000"/>
                  </a:ext>
                </a:extLst>
              </a:tr>
              <a:tr h="494028">
                <a:tc>
                  <a:txBody>
                    <a:bodyPr/>
                    <a:lstStyle/>
                    <a:p>
                      <a:pPr algn="just">
                        <a:lnSpc>
                          <a:spcPct val="105000"/>
                        </a:lnSpc>
                        <a:spcAft>
                          <a:spcPts val="0"/>
                        </a:spcAft>
                      </a:pPr>
                      <a:r>
                        <a:rPr lang="en-ZA"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Promulgation of DHA Bill </a:t>
                      </a:r>
                    </a:p>
                    <a:p>
                      <a:pPr algn="just">
                        <a:lnSpc>
                          <a:spcPct val="105000"/>
                        </a:lnSpc>
                        <a:spcAft>
                          <a:spcPts val="0"/>
                        </a:spcAft>
                      </a:pPr>
                      <a:endParaRPr lang="en-ZA" sz="1200" b="0" u="none" strike="noStrike"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05000"/>
                        </a:lnSpc>
                        <a:spcAft>
                          <a:spcPts val="0"/>
                        </a:spcAft>
                      </a:pPr>
                      <a:r>
                        <a:rPr lang="en-ZA" sz="1200" b="0" u="none" strike="noStrik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(Submission</a:t>
                      </a:r>
                      <a:r>
                        <a:rPr lang="en-ZA" sz="1200" b="0" u="none" strike="noStrike"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of the DHA Bill to Cabinet for approval – 2021/22)</a:t>
                      </a:r>
                      <a:endParaRPr lang="en-ZA" sz="1200" b="0" u="none" strike="noStrike"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457200" algn="l">
                        <a:lnSpc>
                          <a:spcPct val="105000"/>
                        </a:lnSpc>
                        <a:spcAft>
                          <a:spcPts val="0"/>
                        </a:spcAft>
                      </a:pPr>
                      <a:endParaRPr lang="en-ZA" sz="1200" b="0" u="none" strike="noStrike"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457200" algn="l">
                        <a:lnSpc>
                          <a:spcPct val="105000"/>
                        </a:lnSpc>
                        <a:spcAft>
                          <a:spcPts val="0"/>
                        </a:spcAft>
                      </a:pPr>
                      <a:endParaRPr lang="en-ZA"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20000"/>
                        <a:lumOff val="80000"/>
                      </a:schemeClr>
                    </a:solidFill>
                  </a:tcPr>
                </a:tc>
                <a:tc>
                  <a:txBody>
                    <a:bodyPr/>
                    <a:lstStyle/>
                    <a:p>
                      <a:pPr algn="l"/>
                      <a:r>
                        <a:rPr lang="en-ZA"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DHA Bill submitted to Cabinet for approval </a:t>
                      </a:r>
                    </a:p>
                    <a:p>
                      <a:pPr marL="457200" algn="l">
                        <a:lnSpc>
                          <a:spcPct val="105000"/>
                        </a:lnSpc>
                        <a:spcAft>
                          <a:spcPts val="0"/>
                        </a:spcAft>
                      </a:pPr>
                      <a:r>
                        <a:rPr lang="en-ZA" sz="1200" b="0" u="none" strike="noStrik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en-ZA"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20000"/>
                        <a:lumOff val="80000"/>
                      </a:schemeClr>
                    </a:solidFill>
                  </a:tcPr>
                </a:tc>
                <a:tc>
                  <a:txBody>
                    <a:bodyPr/>
                    <a:lstStyle/>
                    <a:p>
                      <a:pPr marL="0" algn="l" defTabSz="457200" rtl="0" eaLnBrk="1" latinLnBrk="0" hangingPunct="1">
                        <a:lnSpc>
                          <a:spcPct val="105000"/>
                        </a:lnSpc>
                        <a:spcAft>
                          <a:spcPts val="0"/>
                        </a:spcAft>
                      </a:pPr>
                      <a:r>
                        <a:rPr lang="en-ZA" sz="14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Final draft of DHA Bill submitted to Cabinet to request approval for public consultation</a:t>
                      </a:r>
                    </a:p>
                  </a:txBody>
                  <a:tcPr marL="68580" marR="68580" marT="0" marB="0">
                    <a:solidFill>
                      <a:schemeClr val="accent3">
                        <a:lumMod val="20000"/>
                        <a:lumOff val="80000"/>
                      </a:schemeClr>
                    </a:solidFill>
                  </a:tcPr>
                </a:tc>
                <a:tc>
                  <a:txBody>
                    <a:bodyPr/>
                    <a:lstStyle/>
                    <a:p>
                      <a:pPr marL="0" algn="l" defTabSz="457200" rtl="0" eaLnBrk="1" latinLnBrk="0" hangingPunct="1">
                        <a:lnSpc>
                          <a:spcPct val="105000"/>
                        </a:lnSpc>
                        <a:spcAft>
                          <a:spcPts val="0"/>
                        </a:spcAft>
                      </a:pPr>
                      <a:r>
                        <a:rPr lang="en-ZA" sz="14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DHA Bill gazetted for public consultation</a:t>
                      </a:r>
                    </a:p>
                  </a:txBody>
                  <a:tcPr marL="68580" marR="68580" marT="0" marB="0">
                    <a:solidFill>
                      <a:schemeClr val="accent3">
                        <a:lumMod val="20000"/>
                        <a:lumOff val="80000"/>
                      </a:schemeClr>
                    </a:solidFill>
                  </a:tcPr>
                </a:tc>
                <a:tc>
                  <a:txBody>
                    <a:bodyPr/>
                    <a:lstStyle/>
                    <a:p>
                      <a:pPr marL="0" algn="l" defTabSz="457200" rtl="0" eaLnBrk="1" latinLnBrk="0" hangingPunct="1">
                        <a:lnSpc>
                          <a:spcPct val="105000"/>
                        </a:lnSpc>
                        <a:spcAft>
                          <a:spcPts val="0"/>
                        </a:spcAft>
                      </a:pPr>
                      <a:r>
                        <a:rPr lang="en-ZA" sz="14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Consultation with Clusters on revised Bill </a:t>
                      </a:r>
                    </a:p>
                    <a:p>
                      <a:pPr marL="0" algn="l" defTabSz="457200" rtl="0" eaLnBrk="1" latinLnBrk="0" hangingPunct="1">
                        <a:lnSpc>
                          <a:spcPct val="105000"/>
                        </a:lnSpc>
                        <a:spcAft>
                          <a:spcPts val="0"/>
                        </a:spcAft>
                      </a:pPr>
                      <a:r>
                        <a:rPr lang="en-ZA" sz="14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(JCPS &amp; GSCID)</a:t>
                      </a:r>
                    </a:p>
                  </a:txBody>
                  <a:tcPr marL="68580" marR="68580" marT="0" marB="0">
                    <a:solidFill>
                      <a:schemeClr val="accent3">
                        <a:lumMod val="20000"/>
                        <a:lumOff val="80000"/>
                      </a:schemeClr>
                    </a:solidFill>
                  </a:tcPr>
                </a:tc>
                <a:tc>
                  <a:txBody>
                    <a:bodyPr/>
                    <a:lstStyle/>
                    <a:p>
                      <a:pPr marL="0" algn="l" defTabSz="457200" rtl="0" eaLnBrk="1" latinLnBrk="0" hangingPunct="1">
                        <a:lnSpc>
                          <a:spcPct val="105000"/>
                        </a:lnSpc>
                        <a:spcAft>
                          <a:spcPts val="0"/>
                        </a:spcAft>
                      </a:pPr>
                      <a:r>
                        <a:rPr lang="en-ZA" sz="14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DHA Bill submitted to Cabinet for approval for  introduction in Parliament </a:t>
                      </a:r>
                    </a:p>
                  </a:txBody>
                  <a:tcPr marL="68580" marR="68580" marT="0" marB="0">
                    <a:solidFill>
                      <a:schemeClr val="accent3">
                        <a:lumMod val="20000"/>
                        <a:lumOff val="80000"/>
                      </a:schemeClr>
                    </a:solidFill>
                  </a:tcPr>
                </a:tc>
                <a:extLst>
                  <a:ext uri="{0D108BD9-81ED-4DB2-BD59-A6C34878D82A}">
                    <a16:rowId xmlns:a16="http://schemas.microsoft.com/office/drawing/2014/main" val="10001"/>
                  </a:ext>
                </a:extLst>
              </a:tr>
            </a:tbl>
          </a:graphicData>
        </a:graphic>
      </p:graphicFrame>
      <p:sp>
        <p:nvSpPr>
          <p:cNvPr id="3" name="Slide Number Placeholder 2"/>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54</a:t>
            </a:fld>
            <a:endParaRPr lang="en-US" dirty="0"/>
          </a:p>
        </p:txBody>
      </p:sp>
    </p:spTree>
    <p:extLst>
      <p:ext uri="{BB962C8B-B14F-4D97-AF65-F5344CB8AC3E}">
        <p14:creationId xmlns:p14="http://schemas.microsoft.com/office/powerpoint/2010/main" val="72931710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111042202"/>
              </p:ext>
            </p:extLst>
          </p:nvPr>
        </p:nvGraphicFramePr>
        <p:xfrm>
          <a:off x="104017" y="650845"/>
          <a:ext cx="8935966" cy="3740413"/>
        </p:xfrm>
        <a:graphic>
          <a:graphicData uri="http://schemas.openxmlformats.org/drawingml/2006/table">
            <a:tbl>
              <a:tblPr firstRow="1" bandRow="1">
                <a:tableStyleId>{5C22544A-7EE6-4342-B048-85BDC9FD1C3A}</a:tableStyleId>
              </a:tblPr>
              <a:tblGrid>
                <a:gridCol w="1963680">
                  <a:extLst>
                    <a:ext uri="{9D8B030D-6E8A-4147-A177-3AD203B41FA5}">
                      <a16:colId xmlns:a16="http://schemas.microsoft.com/office/drawing/2014/main" val="20000"/>
                    </a:ext>
                  </a:extLst>
                </a:gridCol>
                <a:gridCol w="2067698">
                  <a:extLst>
                    <a:ext uri="{9D8B030D-6E8A-4147-A177-3AD203B41FA5}">
                      <a16:colId xmlns:a16="http://schemas.microsoft.com/office/drawing/2014/main" val="20001"/>
                    </a:ext>
                  </a:extLst>
                </a:gridCol>
                <a:gridCol w="2018270">
                  <a:extLst>
                    <a:ext uri="{9D8B030D-6E8A-4147-A177-3AD203B41FA5}">
                      <a16:colId xmlns:a16="http://schemas.microsoft.com/office/drawing/2014/main" val="20002"/>
                    </a:ext>
                  </a:extLst>
                </a:gridCol>
                <a:gridCol w="1482811">
                  <a:extLst>
                    <a:ext uri="{9D8B030D-6E8A-4147-A177-3AD203B41FA5}">
                      <a16:colId xmlns:a16="http://schemas.microsoft.com/office/drawing/2014/main" val="20003"/>
                    </a:ext>
                  </a:extLst>
                </a:gridCol>
                <a:gridCol w="1403507">
                  <a:extLst>
                    <a:ext uri="{9D8B030D-6E8A-4147-A177-3AD203B41FA5}">
                      <a16:colId xmlns:a16="http://schemas.microsoft.com/office/drawing/2014/main" val="20004"/>
                    </a:ext>
                  </a:extLst>
                </a:gridCol>
              </a:tblGrid>
              <a:tr h="329872">
                <a:tc>
                  <a:txBody>
                    <a:bodyPr/>
                    <a:lstStyle/>
                    <a:p>
                      <a:pPr marL="0" indent="0" algn="l">
                        <a:buFont typeface="+mj-lt"/>
                        <a:buNone/>
                      </a:pPr>
                      <a:r>
                        <a:rPr lang="en-ZA" sz="1400" dirty="0">
                          <a:solidFill>
                            <a:schemeClr val="tx1"/>
                          </a:solidFill>
                          <a:latin typeface="Arial" panose="020B0604020202020204" pitchFamily="34" charset="0"/>
                          <a:cs typeface="Arial" panose="020B0604020202020204" pitchFamily="34" charset="0"/>
                        </a:rPr>
                        <a:t>Outcome:</a:t>
                      </a:r>
                    </a:p>
                  </a:txBody>
                  <a:tcPr>
                    <a:solidFill>
                      <a:schemeClr val="accent3">
                        <a:lumMod val="60000"/>
                        <a:lumOff val="40000"/>
                      </a:schemeClr>
                    </a:solidFill>
                  </a:tcPr>
                </a:tc>
                <a:tc gridSpan="4">
                  <a:txBody>
                    <a:bodyPr/>
                    <a:lstStyle/>
                    <a:p>
                      <a:pPr marL="0" indent="0" algn="l">
                        <a:buFont typeface="+mj-lt"/>
                        <a:buNone/>
                      </a:pPr>
                      <a:r>
                        <a:rPr lang="en-ZA" sz="1400" b="0" dirty="0">
                          <a:solidFill>
                            <a:schemeClr val="tx1"/>
                          </a:solidFill>
                          <a:latin typeface="Arial" panose="020B0604020202020204" pitchFamily="34" charset="0"/>
                          <a:cs typeface="Arial" panose="020B0604020202020204" pitchFamily="34" charset="0"/>
                        </a:rPr>
                        <a:t>DHA positioned to contribute positively</a:t>
                      </a:r>
                      <a:r>
                        <a:rPr lang="en-ZA" sz="1400" b="0" baseline="0" dirty="0">
                          <a:solidFill>
                            <a:schemeClr val="tx1"/>
                          </a:solidFill>
                          <a:latin typeface="Arial" panose="020B0604020202020204" pitchFamily="34" charset="0"/>
                          <a:cs typeface="Arial" panose="020B0604020202020204" pitchFamily="34" charset="0"/>
                        </a:rPr>
                        <a:t> to a capable and developmental state</a:t>
                      </a:r>
                      <a:endParaRPr lang="en-ZA" sz="1400" b="0" dirty="0">
                        <a:solidFill>
                          <a:schemeClr val="tx1"/>
                        </a:solidFill>
                        <a:latin typeface="Arial" panose="020B0604020202020204" pitchFamily="34" charset="0"/>
                        <a:cs typeface="Arial" panose="020B0604020202020204" pitchFamily="34" charset="0"/>
                      </a:endParaRPr>
                    </a:p>
                  </a:txBody>
                  <a:tcPr>
                    <a:solidFill>
                      <a:schemeClr val="accent3">
                        <a:lumMod val="60000"/>
                        <a:lumOff val="4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extLst>
                  <a:ext uri="{0D108BD9-81ED-4DB2-BD59-A6C34878D82A}">
                    <a16:rowId xmlns:a16="http://schemas.microsoft.com/office/drawing/2014/main" val="10001"/>
                  </a:ext>
                </a:extLst>
              </a:tr>
              <a:tr h="334198">
                <a:tc>
                  <a:txBody>
                    <a:bodyPr/>
                    <a:lstStyle/>
                    <a:p>
                      <a:pPr marL="0" indent="0" algn="l">
                        <a:buFont typeface="+mj-lt"/>
                        <a:buNone/>
                      </a:pPr>
                      <a:r>
                        <a:rPr lang="en-ZA" sz="1400" b="1" dirty="0">
                          <a:solidFill>
                            <a:schemeClr val="tx1"/>
                          </a:solidFill>
                          <a:latin typeface="Arial" panose="020B0604020202020204" pitchFamily="34" charset="0"/>
                          <a:cs typeface="Arial" panose="020B0604020202020204" pitchFamily="34" charset="0"/>
                        </a:rPr>
                        <a:t>Output:</a:t>
                      </a:r>
                    </a:p>
                  </a:txBody>
                  <a:tcPr>
                    <a:solidFill>
                      <a:schemeClr val="accent3">
                        <a:lumMod val="60000"/>
                        <a:lumOff val="40000"/>
                      </a:schemeClr>
                    </a:solidFill>
                  </a:tcPr>
                </a:tc>
                <a:tc gridSpan="4">
                  <a:txBody>
                    <a:bodyPr/>
                    <a:lstStyle/>
                    <a:p>
                      <a:pPr marL="0" indent="0" algn="l">
                        <a:buFont typeface="+mj-lt"/>
                        <a:buNone/>
                      </a:pPr>
                      <a:r>
                        <a:rPr lang="en-ZA" sz="1400" dirty="0">
                          <a:solidFill>
                            <a:schemeClr val="tx1"/>
                          </a:solidFill>
                          <a:latin typeface="Arial" panose="020B0604020202020204" pitchFamily="34" charset="0"/>
                          <a:cs typeface="Arial" panose="020B0604020202020204" pitchFamily="34" charset="0"/>
                        </a:rPr>
                        <a:t>Strategic communication interventions implemented through DHA Communication Strategy and Action Plan</a:t>
                      </a:r>
                    </a:p>
                  </a:txBody>
                  <a:tcPr>
                    <a:solidFill>
                      <a:schemeClr val="accent3">
                        <a:lumMod val="60000"/>
                        <a:lumOff val="4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extLst>
                  <a:ext uri="{0D108BD9-81ED-4DB2-BD59-A6C34878D82A}">
                    <a16:rowId xmlns:a16="http://schemas.microsoft.com/office/drawing/2014/main" val="10002"/>
                  </a:ext>
                </a:extLst>
              </a:tr>
              <a:tr h="758781">
                <a:tc>
                  <a:txBody>
                    <a:bodyPr/>
                    <a:lstStyle/>
                    <a:p>
                      <a:pPr marL="0" marR="0" indent="0" algn="l" defTabSz="457200" rtl="0" eaLnBrk="1" fontAlgn="auto" latinLnBrk="0" hangingPunct="1">
                        <a:lnSpc>
                          <a:spcPct val="100000"/>
                        </a:lnSpc>
                        <a:spcBef>
                          <a:spcPts val="0"/>
                        </a:spcBef>
                        <a:spcAft>
                          <a:spcPts val="0"/>
                        </a:spcAft>
                        <a:buClrTx/>
                        <a:buSzTx/>
                        <a:buFont typeface="+mj-lt"/>
                        <a:buNone/>
                        <a:tabLst/>
                        <a:defRPr/>
                      </a:pPr>
                      <a:r>
                        <a:rPr lang="en-ZA" sz="1400" b="1" dirty="0">
                          <a:solidFill>
                            <a:schemeClr val="tx1"/>
                          </a:solidFill>
                          <a:latin typeface="Arial" panose="020B0604020202020204" pitchFamily="34" charset="0"/>
                          <a:cs typeface="Arial" panose="020B0604020202020204" pitchFamily="34" charset="0"/>
                        </a:rPr>
                        <a:t>Output Indicator</a:t>
                      </a:r>
                    </a:p>
                    <a:p>
                      <a:pPr marL="342900" indent="-342900" algn="l">
                        <a:buFont typeface="+mj-lt"/>
                        <a:buAutoNum type="arabicPeriod"/>
                      </a:pPr>
                      <a:endParaRPr lang="en-ZA" sz="1400" b="1" dirty="0">
                        <a:solidFill>
                          <a:schemeClr val="tx1"/>
                        </a:solidFill>
                        <a:latin typeface="Arial" panose="020B0604020202020204" pitchFamily="34" charset="0"/>
                        <a:cs typeface="Arial" panose="020B0604020202020204" pitchFamily="34" charset="0"/>
                      </a:endParaRPr>
                    </a:p>
                  </a:txBody>
                  <a:tcPr>
                    <a:solidFill>
                      <a:schemeClr val="accent3">
                        <a:lumMod val="60000"/>
                        <a:lumOff val="4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 typeface="+mj-lt"/>
                        <a:buNone/>
                        <a:tabLst/>
                        <a:defRPr/>
                      </a:pPr>
                      <a:r>
                        <a:rPr lang="en-ZA" sz="1400" b="1" dirty="0">
                          <a:solidFill>
                            <a:schemeClr val="tx1"/>
                          </a:solidFill>
                          <a:latin typeface="Arial" panose="020B0604020202020204" pitchFamily="34" charset="0"/>
                          <a:cs typeface="Arial" panose="020B0604020202020204" pitchFamily="34" charset="0"/>
                        </a:rPr>
                        <a:t>Estimated Performance 2020/21</a:t>
                      </a:r>
                    </a:p>
                    <a:p>
                      <a:pPr marL="342900" indent="-342900" algn="l">
                        <a:buFont typeface="+mj-lt"/>
                        <a:buAutoNum type="arabicPeriod"/>
                      </a:pPr>
                      <a:endParaRPr lang="en-ZA" sz="1400" b="1" dirty="0">
                        <a:solidFill>
                          <a:schemeClr val="tx1"/>
                        </a:solidFill>
                        <a:latin typeface="Arial" panose="020B0604020202020204" pitchFamily="34" charset="0"/>
                        <a:cs typeface="Arial" panose="020B0604020202020204" pitchFamily="34" charset="0"/>
                      </a:endParaRPr>
                    </a:p>
                  </a:txBody>
                  <a:tcPr>
                    <a:solidFill>
                      <a:schemeClr val="accent3">
                        <a:lumMod val="60000"/>
                        <a:lumOff val="40000"/>
                      </a:schemeClr>
                    </a:solidFill>
                  </a:tcPr>
                </a:tc>
                <a:tc>
                  <a:txBody>
                    <a:bodyPr/>
                    <a:lstStyle/>
                    <a:p>
                      <a:pPr marL="0" indent="0" algn="ctr">
                        <a:buFont typeface="+mj-lt"/>
                        <a:buNone/>
                      </a:pPr>
                      <a:r>
                        <a:rPr lang="en-ZA" sz="1400" b="1" dirty="0">
                          <a:solidFill>
                            <a:schemeClr val="tx1"/>
                          </a:solidFill>
                          <a:latin typeface="Arial" panose="020B0604020202020204" pitchFamily="34" charset="0"/>
                          <a:cs typeface="Arial" panose="020B0604020202020204" pitchFamily="34" charset="0"/>
                        </a:rPr>
                        <a:t>Annual Target 2021/22</a:t>
                      </a:r>
                    </a:p>
                  </a:txBody>
                  <a:tcPr>
                    <a:solidFill>
                      <a:schemeClr val="accent3">
                        <a:lumMod val="60000"/>
                        <a:lumOff val="40000"/>
                      </a:schemeClr>
                    </a:solidFill>
                  </a:tcPr>
                </a:tc>
                <a:tc>
                  <a:txBody>
                    <a:bodyPr/>
                    <a:lstStyle/>
                    <a:p>
                      <a:pPr marL="0" indent="0" algn="ctr">
                        <a:buFont typeface="+mj-lt"/>
                        <a:buNone/>
                      </a:pPr>
                      <a:r>
                        <a:rPr lang="en-ZA" sz="1400" b="1" dirty="0">
                          <a:solidFill>
                            <a:schemeClr val="tx1"/>
                          </a:solidFill>
                          <a:latin typeface="Arial" panose="020B0604020202020204" pitchFamily="34" charset="0"/>
                          <a:cs typeface="Arial" panose="020B0604020202020204" pitchFamily="34" charset="0"/>
                        </a:rPr>
                        <a:t>Annual Target 2022/23</a:t>
                      </a:r>
                    </a:p>
                  </a:txBody>
                  <a:tcPr>
                    <a:solidFill>
                      <a:schemeClr val="accent3">
                        <a:lumMod val="60000"/>
                        <a:lumOff val="40000"/>
                      </a:schemeClr>
                    </a:solidFill>
                  </a:tcPr>
                </a:tc>
                <a:tc>
                  <a:txBody>
                    <a:bodyPr/>
                    <a:lstStyle/>
                    <a:p>
                      <a:pPr marL="0" indent="0" algn="ctr">
                        <a:buFont typeface="+mj-lt"/>
                        <a:buNone/>
                      </a:pPr>
                      <a:r>
                        <a:rPr lang="en-ZA" sz="1400" b="1" dirty="0">
                          <a:solidFill>
                            <a:schemeClr val="tx1"/>
                          </a:solidFill>
                          <a:latin typeface="Arial" panose="020B0604020202020204" pitchFamily="34" charset="0"/>
                          <a:cs typeface="Arial" panose="020B0604020202020204" pitchFamily="34" charset="0"/>
                        </a:rPr>
                        <a:t>Annual Target 2023/24</a:t>
                      </a:r>
                    </a:p>
                  </a:txBody>
                  <a:tcPr>
                    <a:solidFill>
                      <a:schemeClr val="accent3">
                        <a:lumMod val="60000"/>
                        <a:lumOff val="40000"/>
                      </a:schemeClr>
                    </a:solidFill>
                  </a:tcPr>
                </a:tc>
                <a:extLst>
                  <a:ext uri="{0D108BD9-81ED-4DB2-BD59-A6C34878D82A}">
                    <a16:rowId xmlns:a16="http://schemas.microsoft.com/office/drawing/2014/main" val="10000"/>
                  </a:ext>
                </a:extLst>
              </a:tr>
              <a:tr h="695959">
                <a:tc>
                  <a:txBody>
                    <a:bodyPr/>
                    <a:lstStyle/>
                    <a:p>
                      <a:pPr marL="0" marR="0" indent="0" algn="just" defTabSz="457200" rtl="0" eaLnBrk="1" fontAlgn="auto" latinLnBrk="0" hangingPunct="1">
                        <a:lnSpc>
                          <a:spcPct val="105000"/>
                        </a:lnSpc>
                        <a:spcBef>
                          <a:spcPts val="0"/>
                        </a:spcBef>
                        <a:spcAft>
                          <a:spcPts val="0"/>
                        </a:spcAft>
                        <a:buClrTx/>
                        <a:buSzTx/>
                        <a:buFont typeface="+mj-lt"/>
                        <a:buNone/>
                        <a:tabLst/>
                        <a:defRPr/>
                      </a:pPr>
                      <a:r>
                        <a:rPr lang="en-ZA" sz="1400" kern="1200" dirty="0">
                          <a:solidFill>
                            <a:schemeClr val="dk1"/>
                          </a:solidFill>
                          <a:effectLst/>
                          <a:latin typeface="Arial" panose="020B0604020202020204" pitchFamily="34" charset="0"/>
                          <a:ea typeface="+mn-ea"/>
                          <a:cs typeface="Arial" panose="020B0604020202020204" pitchFamily="34" charset="0"/>
                        </a:rPr>
                        <a:t>Compliance with set number of interventions implemented in support of Communication Strategy and Action Plan</a:t>
                      </a:r>
                      <a:endParaRPr lang="en-ZA" sz="1400" dirty="0">
                        <a:solidFill>
                          <a:schemeClr val="tx1"/>
                        </a:solidFill>
                        <a:latin typeface="Arial" panose="020B0604020202020204" pitchFamily="34" charset="0"/>
                        <a:cs typeface="Arial" panose="020B0604020202020204" pitchFamily="34" charset="0"/>
                      </a:endParaRPr>
                    </a:p>
                  </a:txBody>
                  <a:tcPr marL="68580" marR="68580" marT="0" marB="0">
                    <a:solidFill>
                      <a:schemeClr val="accent3">
                        <a:lumMod val="20000"/>
                        <a:lumOff val="80000"/>
                      </a:schemeClr>
                    </a:solidFill>
                  </a:tcPr>
                </a:tc>
                <a:tc>
                  <a:txBody>
                    <a:bodyPr/>
                    <a:lstStyle/>
                    <a:p>
                      <a:pPr algn="l">
                        <a:spcAft>
                          <a:spcPts val="0"/>
                        </a:spcAft>
                      </a:pPr>
                      <a:r>
                        <a:rPr lang="en-ZA" sz="1400" dirty="0">
                          <a:effectLst/>
                          <a:latin typeface="Arial" panose="020B0604020202020204" pitchFamily="34" charset="0"/>
                          <a:ea typeface="Times New Roman" panose="02020603050405020304" pitchFamily="18" charset="0"/>
                          <a:cs typeface="Arial" panose="020B0604020202020204" pitchFamily="34" charset="0"/>
                        </a:rPr>
                        <a:t>DHA Communication Strategy and Plan implemented through:</a:t>
                      </a:r>
                    </a:p>
                    <a:p>
                      <a:pPr algn="l">
                        <a:spcAft>
                          <a:spcPts val="0"/>
                        </a:spcAft>
                      </a:pPr>
                      <a:r>
                        <a:rPr lang="en-ZA" sz="1400" dirty="0">
                          <a:effectLst/>
                          <a:latin typeface="Arial" panose="020B0604020202020204" pitchFamily="34" charset="0"/>
                          <a:ea typeface="Times New Roman" panose="02020603050405020304" pitchFamily="18" charset="0"/>
                          <a:cs typeface="Arial" panose="020B0604020202020204" pitchFamily="34" charset="0"/>
                        </a:rPr>
                        <a:t> </a:t>
                      </a:r>
                    </a:p>
                    <a:p>
                      <a:pPr marL="342900" lvl="0" indent="-342900" algn="l">
                        <a:spcAft>
                          <a:spcPts val="0"/>
                        </a:spcAft>
                        <a:buFont typeface="Symbol" panose="05050102010706020507" pitchFamily="18" charset="2"/>
                        <a:buChar char=""/>
                      </a:pPr>
                      <a:r>
                        <a:rPr lang="en-ZA" sz="1400" kern="1200" dirty="0">
                          <a:effectLst/>
                          <a:latin typeface="Arial" panose="020B0604020202020204" pitchFamily="34" charset="0"/>
                          <a:ea typeface="Times New Roman" panose="02020603050405020304" pitchFamily="18" charset="0"/>
                          <a:cs typeface="Arial" panose="020B0604020202020204" pitchFamily="34" charset="0"/>
                        </a:rPr>
                        <a:t>20 Media engagements </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l">
                        <a:spcAft>
                          <a:spcPts val="0"/>
                        </a:spcAft>
                        <a:buFont typeface="Symbol" panose="05050102010706020507" pitchFamily="18" charset="2"/>
                        <a:buChar char=""/>
                      </a:pPr>
                      <a:r>
                        <a:rPr lang="en-ZA" sz="1400" kern="1200" dirty="0">
                          <a:effectLst/>
                          <a:latin typeface="Arial" panose="020B0604020202020204" pitchFamily="34" charset="0"/>
                          <a:ea typeface="Times New Roman" panose="02020603050405020304" pitchFamily="18" charset="0"/>
                          <a:cs typeface="Arial" panose="020B0604020202020204" pitchFamily="34" charset="0"/>
                        </a:rPr>
                        <a:t>6 Outreach engagements</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l">
                        <a:spcAft>
                          <a:spcPts val="0"/>
                        </a:spcAft>
                        <a:buFont typeface="Symbol" panose="05050102010706020507" pitchFamily="18" charset="2"/>
                        <a:buChar char=""/>
                      </a:pPr>
                      <a:r>
                        <a:rPr lang="en-ZA" sz="1400" kern="1200" dirty="0">
                          <a:effectLst/>
                          <a:latin typeface="Arial" panose="020B0604020202020204" pitchFamily="34" charset="0"/>
                          <a:ea typeface="Times New Roman" panose="02020603050405020304" pitchFamily="18" charset="0"/>
                          <a:cs typeface="Arial" panose="020B0604020202020204" pitchFamily="34" charset="0"/>
                        </a:rPr>
                        <a:t>3 Campaigns</a:t>
                      </a:r>
                    </a:p>
                    <a:p>
                      <a:pPr marL="0" lvl="0" indent="0" algn="l">
                        <a:spcAft>
                          <a:spcPts val="0"/>
                        </a:spcAft>
                        <a:buFont typeface="Symbol" panose="05050102010706020507" pitchFamily="18" charset="2"/>
                        <a:buNone/>
                      </a:pP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20000"/>
                        <a:lumOff val="80000"/>
                      </a:schemeClr>
                    </a:solidFill>
                  </a:tcPr>
                </a:tc>
                <a:tc>
                  <a:txBody>
                    <a:bodyPr/>
                    <a:lstStyle/>
                    <a:p>
                      <a:pPr algn="l"/>
                      <a:r>
                        <a:rPr lang="en-ZA" sz="1400" dirty="0">
                          <a:effectLst/>
                          <a:latin typeface="Arial" panose="020B0604020202020204" pitchFamily="34" charset="0"/>
                          <a:ea typeface="Times New Roman" panose="02020603050405020304" pitchFamily="18" charset="0"/>
                          <a:cs typeface="Arial" panose="020B0604020202020204" pitchFamily="34" charset="0"/>
                        </a:rPr>
                        <a:t>DHA Communication Strategy and Plan implemented through:</a:t>
                      </a:r>
                    </a:p>
                    <a:p>
                      <a:pPr marL="342900" lvl="0" indent="-342900" algn="l">
                        <a:spcAft>
                          <a:spcPts val="0"/>
                        </a:spcAft>
                        <a:buFont typeface="Symbol" panose="05050102010706020507" pitchFamily="18" charset="2"/>
                        <a:buChar char=""/>
                      </a:pPr>
                      <a:r>
                        <a:rPr lang="en-ZA" sz="1400" kern="1200" dirty="0">
                          <a:effectLst/>
                          <a:latin typeface="Arial" panose="020B0604020202020204" pitchFamily="34" charset="0"/>
                          <a:ea typeface="Times New Roman" panose="02020603050405020304" pitchFamily="18" charset="0"/>
                          <a:cs typeface="Arial" panose="020B0604020202020204" pitchFamily="34" charset="0"/>
                        </a:rPr>
                        <a:t>20 Media engagements </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l">
                        <a:spcAft>
                          <a:spcPts val="0"/>
                        </a:spcAft>
                        <a:buFont typeface="Symbol" panose="05050102010706020507" pitchFamily="18" charset="2"/>
                        <a:buChar char=""/>
                      </a:pPr>
                      <a:r>
                        <a:rPr lang="en-ZA" sz="1400" kern="1200" dirty="0">
                          <a:effectLst/>
                          <a:latin typeface="Arial" panose="020B0604020202020204" pitchFamily="34" charset="0"/>
                          <a:ea typeface="Times New Roman" panose="02020603050405020304" pitchFamily="18" charset="0"/>
                          <a:cs typeface="Arial" panose="020B0604020202020204" pitchFamily="34" charset="0"/>
                        </a:rPr>
                        <a:t>6 Outreach engagements </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l">
                        <a:buFont typeface="Symbol" panose="05050102010706020507" pitchFamily="18" charset="2"/>
                        <a:buChar char=""/>
                      </a:pPr>
                      <a:r>
                        <a:rPr lang="en-ZA" sz="1400" kern="1200" dirty="0">
                          <a:effectLst/>
                          <a:latin typeface="Arial" panose="020B0604020202020204" pitchFamily="34" charset="0"/>
                          <a:ea typeface="Times New Roman" panose="02020603050405020304" pitchFamily="18" charset="0"/>
                          <a:cs typeface="Arial" panose="020B0604020202020204" pitchFamily="34" charset="0"/>
                        </a:rPr>
                        <a:t>3 Campaigns</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20000"/>
                        <a:lumOff val="80000"/>
                      </a:schemeClr>
                    </a:solidFill>
                  </a:tcPr>
                </a:tc>
                <a:tc>
                  <a:txBody>
                    <a:bodyPr/>
                    <a:lstStyle/>
                    <a:p>
                      <a:pPr algn="l"/>
                      <a:r>
                        <a:rPr lang="en-ZA" sz="1400" dirty="0">
                          <a:effectLst/>
                          <a:latin typeface="Arial" panose="020B0604020202020204" pitchFamily="34" charset="0"/>
                          <a:ea typeface="Times New Roman" panose="02020603050405020304" pitchFamily="18" charset="0"/>
                          <a:cs typeface="Arial" panose="020B0604020202020204" pitchFamily="34" charset="0"/>
                        </a:rPr>
                        <a:t>DHA Communication Strategy and Plan implemented</a:t>
                      </a:r>
                    </a:p>
                  </a:txBody>
                  <a:tcPr marL="68580" marR="68580" marT="0" marB="0">
                    <a:solidFill>
                      <a:schemeClr val="accent3">
                        <a:lumMod val="20000"/>
                        <a:lumOff val="80000"/>
                      </a:schemeClr>
                    </a:solidFill>
                  </a:tcPr>
                </a:tc>
                <a:tc>
                  <a:txBody>
                    <a:bodyPr/>
                    <a:lstStyle/>
                    <a:p>
                      <a:pPr algn="l"/>
                      <a:r>
                        <a:rPr lang="en-ZA" sz="1400" dirty="0">
                          <a:effectLst/>
                          <a:latin typeface="Arial" panose="020B0604020202020204" pitchFamily="34" charset="0"/>
                          <a:ea typeface="Times New Roman" panose="02020603050405020304" pitchFamily="18" charset="0"/>
                          <a:cs typeface="Arial" panose="020B0604020202020204" pitchFamily="34" charset="0"/>
                        </a:rPr>
                        <a:t>DHA Communication Strategy and Plan implemented </a:t>
                      </a:r>
                    </a:p>
                  </a:txBody>
                  <a:tcPr marL="68580" marR="68580" marT="0" marB="0">
                    <a:solidFill>
                      <a:schemeClr val="accent3">
                        <a:lumMod val="20000"/>
                        <a:lumOff val="80000"/>
                      </a:schemeClr>
                    </a:solidFill>
                  </a:tcPr>
                </a:tc>
                <a:extLst>
                  <a:ext uri="{0D108BD9-81ED-4DB2-BD59-A6C34878D82A}">
                    <a16:rowId xmlns:a16="http://schemas.microsoft.com/office/drawing/2014/main" val="1352213690"/>
                  </a:ext>
                </a:extLst>
              </a:tr>
            </a:tbl>
          </a:graphicData>
        </a:graphic>
      </p:graphicFrame>
      <p:sp>
        <p:nvSpPr>
          <p:cNvPr id="8" name="TextBox 7"/>
          <p:cNvSpPr txBox="1"/>
          <p:nvPr/>
        </p:nvSpPr>
        <p:spPr>
          <a:xfrm>
            <a:off x="117416" y="159149"/>
            <a:ext cx="8944203" cy="400110"/>
          </a:xfrm>
          <a:prstGeom prst="rect">
            <a:avLst/>
          </a:prstGeom>
          <a:solidFill>
            <a:srgbClr val="92D050"/>
          </a:solidFill>
        </p:spPr>
        <p:txBody>
          <a:bodyPr wrap="square" rtlCol="0">
            <a:spAutoFit/>
          </a:bodyPr>
          <a:lstStyle/>
          <a:p>
            <a:pPr algn="ctr"/>
            <a:r>
              <a:rPr lang="en-US" sz="2000" b="1" dirty="0">
                <a:latin typeface="Arial" panose="020B0604020202020204" pitchFamily="34" charset="0"/>
                <a:cs typeface="Arial" panose="020B0604020202020204" pitchFamily="34" charset="0"/>
              </a:rPr>
              <a:t>ANNUAL PERFORMANCE PLAN TARGETS FOR 2021/24</a:t>
            </a:r>
          </a:p>
        </p:txBody>
      </p:sp>
      <p:sp>
        <p:nvSpPr>
          <p:cNvPr id="3" name="Slide Number Placeholder 2"/>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55</a:t>
            </a:fld>
            <a:endParaRPr lang="en-US" dirty="0"/>
          </a:p>
        </p:txBody>
      </p:sp>
    </p:spTree>
    <p:extLst>
      <p:ext uri="{BB962C8B-B14F-4D97-AF65-F5344CB8AC3E}">
        <p14:creationId xmlns:p14="http://schemas.microsoft.com/office/powerpoint/2010/main" val="106570809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17416" y="159149"/>
            <a:ext cx="8944203" cy="400110"/>
          </a:xfrm>
          <a:prstGeom prst="rect">
            <a:avLst/>
          </a:prstGeom>
          <a:solidFill>
            <a:srgbClr val="92D050"/>
          </a:solidFill>
        </p:spPr>
        <p:txBody>
          <a:bodyPr wrap="square" rtlCol="0">
            <a:spAutoFit/>
          </a:bodyPr>
          <a:lstStyle/>
          <a:p>
            <a:pPr algn="ctr"/>
            <a:r>
              <a:rPr lang="en-US" sz="2000" b="1" dirty="0">
                <a:latin typeface="Arial" panose="020B0604020202020204" pitchFamily="34" charset="0"/>
                <a:cs typeface="Arial" panose="020B0604020202020204" pitchFamily="34" charset="0"/>
              </a:rPr>
              <a:t>ANNUAL PERFORMANCE PLAN TARGETS FOR 2021/24</a:t>
            </a:r>
          </a:p>
        </p:txBody>
      </p:sp>
      <p:graphicFrame>
        <p:nvGraphicFramePr>
          <p:cNvPr id="7" name="Table 6"/>
          <p:cNvGraphicFramePr>
            <a:graphicFrameLocks noGrp="1"/>
          </p:cNvGraphicFramePr>
          <p:nvPr>
            <p:extLst>
              <p:ext uri="{D42A27DB-BD31-4B8C-83A1-F6EECF244321}">
                <p14:modId xmlns:p14="http://schemas.microsoft.com/office/powerpoint/2010/main" val="3527635994"/>
              </p:ext>
            </p:extLst>
          </p:nvPr>
        </p:nvGraphicFramePr>
        <p:xfrm>
          <a:off x="117416" y="587369"/>
          <a:ext cx="8935966" cy="2910840"/>
        </p:xfrm>
        <a:graphic>
          <a:graphicData uri="http://schemas.openxmlformats.org/drawingml/2006/table">
            <a:tbl>
              <a:tblPr firstRow="1" firstCol="1" bandRow="1">
                <a:tableStyleId>{5C22544A-7EE6-4342-B048-85BDC9FD1C3A}</a:tableStyleId>
              </a:tblPr>
              <a:tblGrid>
                <a:gridCol w="1319498">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491343">
                  <a:extLst>
                    <a:ext uri="{9D8B030D-6E8A-4147-A177-3AD203B41FA5}">
                      <a16:colId xmlns:a16="http://schemas.microsoft.com/office/drawing/2014/main" val="20002"/>
                    </a:ext>
                  </a:extLst>
                </a:gridCol>
                <a:gridCol w="1458686">
                  <a:extLst>
                    <a:ext uri="{9D8B030D-6E8A-4147-A177-3AD203B41FA5}">
                      <a16:colId xmlns:a16="http://schemas.microsoft.com/office/drawing/2014/main" val="20003"/>
                    </a:ext>
                  </a:extLst>
                </a:gridCol>
                <a:gridCol w="1524000">
                  <a:extLst>
                    <a:ext uri="{9D8B030D-6E8A-4147-A177-3AD203B41FA5}">
                      <a16:colId xmlns:a16="http://schemas.microsoft.com/office/drawing/2014/main" val="20004"/>
                    </a:ext>
                  </a:extLst>
                </a:gridCol>
                <a:gridCol w="1466039">
                  <a:extLst>
                    <a:ext uri="{9D8B030D-6E8A-4147-A177-3AD203B41FA5}">
                      <a16:colId xmlns:a16="http://schemas.microsoft.com/office/drawing/2014/main" val="20005"/>
                    </a:ext>
                  </a:extLst>
                </a:gridCol>
              </a:tblGrid>
              <a:tr h="276727">
                <a:tc>
                  <a:txBody>
                    <a:bodyPr/>
                    <a:lstStyle/>
                    <a:p>
                      <a:pPr marL="0" algn="ctr" defTabSz="457200" rtl="0" eaLnBrk="1" latinLnBrk="0" hangingPunct="1">
                        <a:lnSpc>
                          <a:spcPct val="105000"/>
                        </a:lnSpc>
                        <a:spcAft>
                          <a:spcPts val="0"/>
                        </a:spcAft>
                      </a:pPr>
                      <a:r>
                        <a:rPr lang="en-US" sz="1400" b="1" kern="1200" dirty="0">
                          <a:solidFill>
                            <a:schemeClr val="tx1"/>
                          </a:solidFill>
                          <a:latin typeface="Arial" panose="020B0604020202020204" pitchFamily="34" charset="0"/>
                          <a:ea typeface="+mn-ea"/>
                          <a:cs typeface="Arial" panose="020B0604020202020204" pitchFamily="34" charset="0"/>
                        </a:rPr>
                        <a:t>Output Indicator</a:t>
                      </a:r>
                    </a:p>
                    <a:p>
                      <a:pPr marL="0" algn="ctr" defTabSz="457200" rtl="0" eaLnBrk="1" latinLnBrk="0" hangingPunct="1">
                        <a:lnSpc>
                          <a:spcPct val="105000"/>
                        </a:lnSpc>
                        <a:spcAft>
                          <a:spcPts val="0"/>
                        </a:spcAft>
                      </a:pPr>
                      <a:endParaRPr lang="en-ZA" sz="1400" b="1" kern="1200" dirty="0">
                        <a:solidFill>
                          <a:schemeClr val="tx1"/>
                        </a:solidFill>
                        <a:latin typeface="Arial" panose="020B0604020202020204" pitchFamily="34" charset="0"/>
                        <a:ea typeface="+mn-ea"/>
                        <a:cs typeface="Arial" panose="020B0604020202020204" pitchFamily="34" charset="0"/>
                      </a:endParaRPr>
                    </a:p>
                  </a:txBody>
                  <a:tcPr marL="59170" marR="59170" marT="0" marB="0">
                    <a:solidFill>
                      <a:schemeClr val="accent3">
                        <a:lumMod val="60000"/>
                        <a:lumOff val="40000"/>
                      </a:schemeClr>
                    </a:solidFill>
                  </a:tcPr>
                </a:tc>
                <a:tc>
                  <a:txBody>
                    <a:bodyPr/>
                    <a:lstStyle/>
                    <a:p>
                      <a:pPr marL="0" algn="ctr" defTabSz="457200" rtl="0" eaLnBrk="1" latinLnBrk="0" hangingPunct="1">
                        <a:lnSpc>
                          <a:spcPct val="105000"/>
                        </a:lnSpc>
                        <a:spcAft>
                          <a:spcPts val="0"/>
                        </a:spcAft>
                      </a:pPr>
                      <a:r>
                        <a:rPr lang="en-US" sz="1400" b="1" kern="1200" dirty="0">
                          <a:solidFill>
                            <a:schemeClr val="tx1"/>
                          </a:solidFill>
                          <a:latin typeface="Arial" panose="020B0604020202020204" pitchFamily="34" charset="0"/>
                          <a:ea typeface="+mn-ea"/>
                          <a:cs typeface="Arial" panose="020B0604020202020204" pitchFamily="34" charset="0"/>
                        </a:rPr>
                        <a:t>Annual Target for 2021/22</a:t>
                      </a:r>
                      <a:endParaRPr lang="en-ZA" sz="1400" b="1" kern="1200" dirty="0">
                        <a:solidFill>
                          <a:schemeClr val="tx1"/>
                        </a:solidFill>
                        <a:latin typeface="Arial" panose="020B0604020202020204" pitchFamily="34" charset="0"/>
                        <a:ea typeface="+mn-ea"/>
                        <a:cs typeface="Arial" panose="020B0604020202020204" pitchFamily="34" charset="0"/>
                      </a:endParaRPr>
                    </a:p>
                  </a:txBody>
                  <a:tcPr marL="59170" marR="59170" marT="0" marB="0">
                    <a:solidFill>
                      <a:schemeClr val="accent3">
                        <a:lumMod val="60000"/>
                        <a:lumOff val="40000"/>
                      </a:schemeClr>
                    </a:solidFill>
                  </a:tcPr>
                </a:tc>
                <a:tc>
                  <a:txBody>
                    <a:bodyPr/>
                    <a:lstStyle/>
                    <a:p>
                      <a:pPr marL="0" algn="ctr" defTabSz="457200" rtl="0" eaLnBrk="0" fontAlgn="base" latinLnBrk="0" hangingPunct="0">
                        <a:lnSpc>
                          <a:spcPct val="105000"/>
                        </a:lnSpc>
                        <a:spcBef>
                          <a:spcPts val="600"/>
                        </a:spcBef>
                        <a:spcAft>
                          <a:spcPts val="600"/>
                        </a:spcAft>
                      </a:pPr>
                      <a:r>
                        <a:rPr lang="en-US" sz="14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Q1</a:t>
                      </a:r>
                      <a:endParaRPr lang="en-ZA" sz="14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59170" marR="59170" marT="0" marB="0">
                    <a:solidFill>
                      <a:schemeClr val="accent3">
                        <a:lumMod val="60000"/>
                        <a:lumOff val="40000"/>
                      </a:schemeClr>
                    </a:solidFill>
                  </a:tcPr>
                </a:tc>
                <a:tc>
                  <a:txBody>
                    <a:bodyPr/>
                    <a:lstStyle/>
                    <a:p>
                      <a:pPr marL="0" algn="ctr" defTabSz="457200" rtl="0" eaLnBrk="0" fontAlgn="base" latinLnBrk="0" hangingPunct="0">
                        <a:lnSpc>
                          <a:spcPct val="105000"/>
                        </a:lnSpc>
                        <a:spcBef>
                          <a:spcPts val="600"/>
                        </a:spcBef>
                        <a:spcAft>
                          <a:spcPts val="600"/>
                        </a:spcAft>
                      </a:pPr>
                      <a:r>
                        <a:rPr lang="en-US" sz="14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Q2</a:t>
                      </a:r>
                      <a:endParaRPr lang="en-ZA" sz="14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59170" marR="59170" marT="0" marB="0">
                    <a:solidFill>
                      <a:schemeClr val="accent3">
                        <a:lumMod val="60000"/>
                        <a:lumOff val="40000"/>
                      </a:schemeClr>
                    </a:solidFill>
                  </a:tcPr>
                </a:tc>
                <a:tc>
                  <a:txBody>
                    <a:bodyPr/>
                    <a:lstStyle/>
                    <a:p>
                      <a:pPr marL="0" algn="ctr" defTabSz="457200" rtl="0" eaLnBrk="0" fontAlgn="base" latinLnBrk="0" hangingPunct="0">
                        <a:lnSpc>
                          <a:spcPct val="105000"/>
                        </a:lnSpc>
                        <a:spcBef>
                          <a:spcPts val="600"/>
                        </a:spcBef>
                        <a:spcAft>
                          <a:spcPts val="600"/>
                        </a:spcAft>
                      </a:pPr>
                      <a:r>
                        <a:rPr lang="en-US" sz="14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Q3</a:t>
                      </a:r>
                      <a:endParaRPr lang="en-ZA" sz="14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59170" marR="59170" marT="0" marB="0">
                    <a:solidFill>
                      <a:schemeClr val="accent3">
                        <a:lumMod val="60000"/>
                        <a:lumOff val="40000"/>
                      </a:schemeClr>
                    </a:solidFill>
                  </a:tcPr>
                </a:tc>
                <a:tc>
                  <a:txBody>
                    <a:bodyPr/>
                    <a:lstStyle/>
                    <a:p>
                      <a:pPr marL="0" algn="ctr" defTabSz="457200" rtl="0" eaLnBrk="0" fontAlgn="base" latinLnBrk="0" hangingPunct="0">
                        <a:lnSpc>
                          <a:spcPct val="105000"/>
                        </a:lnSpc>
                        <a:spcBef>
                          <a:spcPts val="600"/>
                        </a:spcBef>
                        <a:spcAft>
                          <a:spcPts val="600"/>
                        </a:spcAft>
                      </a:pPr>
                      <a:r>
                        <a:rPr lang="en-US" sz="14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Q4</a:t>
                      </a:r>
                      <a:endParaRPr lang="en-ZA" sz="14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59170" marR="59170" marT="0" marB="0">
                    <a:solidFill>
                      <a:schemeClr val="accent3">
                        <a:lumMod val="60000"/>
                        <a:lumOff val="40000"/>
                      </a:schemeClr>
                    </a:solidFill>
                  </a:tcPr>
                </a:tc>
                <a:extLst>
                  <a:ext uri="{0D108BD9-81ED-4DB2-BD59-A6C34878D82A}">
                    <a16:rowId xmlns:a16="http://schemas.microsoft.com/office/drawing/2014/main" val="10000"/>
                  </a:ext>
                </a:extLst>
              </a:tr>
              <a:tr h="494028">
                <a:tc>
                  <a:txBody>
                    <a:bodyPr/>
                    <a:lstStyle/>
                    <a:p>
                      <a:pPr algn="l" eaLnBrk="0" fontAlgn="base" hangingPunct="0">
                        <a:spcAft>
                          <a:spcPts val="0"/>
                        </a:spcAft>
                      </a:pPr>
                      <a:r>
                        <a:rPr lang="en-ZA" sz="1300" b="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Compliance with set number of interventions implemented in support of communication strategy</a:t>
                      </a:r>
                      <a:endParaRPr lang="en-ZA" sz="13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20000"/>
                        <a:lumOff val="80000"/>
                      </a:schemeClr>
                    </a:solidFill>
                  </a:tcPr>
                </a:tc>
                <a:tc>
                  <a:txBody>
                    <a:bodyPr/>
                    <a:lstStyle/>
                    <a:p>
                      <a:pPr algn="l" eaLnBrk="0" fontAlgn="base" hangingPunct="0">
                        <a:spcAft>
                          <a:spcPts val="0"/>
                        </a:spcAft>
                      </a:pPr>
                      <a:r>
                        <a:rPr lang="en-ZA" sz="1300" b="0" kern="1200" dirty="0">
                          <a:effectLst/>
                          <a:latin typeface="Arial" panose="020B0604020202020204" pitchFamily="34" charset="0"/>
                          <a:ea typeface="Times New Roman" panose="02020603050405020304" pitchFamily="18" charset="0"/>
                          <a:cs typeface="Arial" panose="020B0604020202020204" pitchFamily="34" charset="0"/>
                        </a:rPr>
                        <a:t>DHA Communication Strategy implemented through:</a:t>
                      </a:r>
                    </a:p>
                    <a:p>
                      <a:pPr algn="l" eaLnBrk="0" fontAlgn="base" hangingPunct="0">
                        <a:spcAft>
                          <a:spcPts val="0"/>
                        </a:spcAft>
                      </a:pPr>
                      <a:endParaRPr lang="en-ZA" sz="1300" b="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l" eaLnBrk="0" fontAlgn="base" hangingPunct="0">
                        <a:lnSpc>
                          <a:spcPct val="105000"/>
                        </a:lnSpc>
                        <a:spcAft>
                          <a:spcPts val="0"/>
                        </a:spcAft>
                        <a:buFont typeface="Arial" panose="020B0604020202020204" pitchFamily="34" charset="0"/>
                        <a:buChar char="•"/>
                        <a:tabLst>
                          <a:tab pos="457200" algn="l"/>
                        </a:tabLst>
                      </a:pPr>
                      <a:r>
                        <a:rPr lang="en-ZA" sz="1300" b="0" kern="1200" dirty="0">
                          <a:effectLst/>
                          <a:latin typeface="Arial" panose="020B0604020202020204" pitchFamily="34" charset="0"/>
                          <a:ea typeface="Times New Roman" panose="02020603050405020304" pitchFamily="18" charset="0"/>
                          <a:cs typeface="Arial" panose="020B0604020202020204" pitchFamily="34" charset="0"/>
                        </a:rPr>
                        <a:t>20 Media engagements</a:t>
                      </a:r>
                      <a:endParaRPr lang="en-ZA" sz="1300" b="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l" eaLnBrk="0" fontAlgn="base" hangingPunct="0">
                        <a:lnSpc>
                          <a:spcPct val="105000"/>
                        </a:lnSpc>
                        <a:spcAft>
                          <a:spcPts val="0"/>
                        </a:spcAft>
                        <a:buFont typeface="Arial" panose="020B0604020202020204" pitchFamily="34" charset="0"/>
                        <a:buChar char="•"/>
                        <a:tabLst>
                          <a:tab pos="457200" algn="l"/>
                        </a:tabLst>
                      </a:pPr>
                      <a:r>
                        <a:rPr lang="en-ZA" sz="1300" b="0" kern="1200" dirty="0">
                          <a:effectLst/>
                          <a:latin typeface="Arial" panose="020B0604020202020204" pitchFamily="34" charset="0"/>
                          <a:ea typeface="Times New Roman" panose="02020603050405020304" pitchFamily="18" charset="0"/>
                          <a:cs typeface="Arial" panose="020B0604020202020204" pitchFamily="34" charset="0"/>
                        </a:rPr>
                        <a:t>6 Outreach engagements and</a:t>
                      </a:r>
                      <a:endParaRPr lang="en-ZA" sz="1300" b="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l" eaLnBrk="0" fontAlgn="base" hangingPunct="0">
                        <a:lnSpc>
                          <a:spcPct val="105000"/>
                        </a:lnSpc>
                        <a:spcAft>
                          <a:spcPts val="0"/>
                        </a:spcAft>
                        <a:buFont typeface="Arial" panose="020B0604020202020204" pitchFamily="34" charset="0"/>
                        <a:buChar char="•"/>
                        <a:tabLst>
                          <a:tab pos="457200" algn="l"/>
                        </a:tabLst>
                      </a:pPr>
                      <a:r>
                        <a:rPr lang="en-ZA" sz="1300" b="0" kern="1200" dirty="0">
                          <a:effectLst/>
                          <a:latin typeface="Arial" panose="020B0604020202020204" pitchFamily="34" charset="0"/>
                          <a:ea typeface="Times New Roman" panose="02020603050405020304" pitchFamily="18" charset="0"/>
                          <a:cs typeface="Arial" panose="020B0604020202020204" pitchFamily="34" charset="0"/>
                        </a:rPr>
                        <a:t>3 Campaigns</a:t>
                      </a:r>
                      <a:endParaRPr lang="en-ZA" sz="13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20000"/>
                        <a:lumOff val="80000"/>
                      </a:schemeClr>
                    </a:solidFill>
                  </a:tcPr>
                </a:tc>
                <a:tc>
                  <a:txBody>
                    <a:bodyPr/>
                    <a:lstStyle/>
                    <a:p>
                      <a:pPr marL="285750" indent="-285750" algn="l" eaLnBrk="0" fontAlgn="base" hangingPunct="0">
                        <a:spcAft>
                          <a:spcPts val="0"/>
                        </a:spcAft>
                        <a:buFont typeface="Arial" panose="020B0604020202020204" pitchFamily="34" charset="0"/>
                        <a:buChar char="•"/>
                      </a:pPr>
                      <a:r>
                        <a:rPr lang="en-ZA" sz="1300" kern="1200" dirty="0">
                          <a:effectLst/>
                          <a:latin typeface="Arial" panose="020B0604020202020204" pitchFamily="34" charset="0"/>
                          <a:ea typeface="Times New Roman" panose="02020603050405020304" pitchFamily="18" charset="0"/>
                          <a:cs typeface="Arial" panose="020B0604020202020204" pitchFamily="34" charset="0"/>
                        </a:rPr>
                        <a:t>5 Media engagements</a:t>
                      </a:r>
                      <a:endParaRPr lang="en-ZA" sz="1300" dirty="0">
                        <a:effectLst/>
                        <a:latin typeface="Arial" panose="020B0604020202020204" pitchFamily="34" charset="0"/>
                        <a:ea typeface="Times New Roman" panose="02020603050405020304" pitchFamily="18" charset="0"/>
                        <a:cs typeface="Arial" panose="020B0604020202020204" pitchFamily="34" charset="0"/>
                      </a:endParaRPr>
                    </a:p>
                    <a:p>
                      <a:pPr marL="285750" indent="-285750" algn="l" eaLnBrk="0" fontAlgn="base" hangingPunct="0">
                        <a:spcAft>
                          <a:spcPts val="0"/>
                        </a:spcAft>
                        <a:buFont typeface="Arial" panose="020B0604020202020204" pitchFamily="34" charset="0"/>
                        <a:buChar char="•"/>
                      </a:pPr>
                      <a:r>
                        <a:rPr lang="en-ZA" sz="1300" kern="1200" dirty="0">
                          <a:effectLst/>
                          <a:latin typeface="Arial" panose="020B0604020202020204" pitchFamily="34" charset="0"/>
                          <a:ea typeface="Times New Roman" panose="02020603050405020304" pitchFamily="18" charset="0"/>
                          <a:cs typeface="Arial" panose="020B0604020202020204" pitchFamily="34" charset="0"/>
                        </a:rPr>
                        <a:t>2 Outreach engagements and </a:t>
                      </a:r>
                      <a:endParaRPr lang="en-ZA" sz="1300" dirty="0">
                        <a:effectLst/>
                        <a:latin typeface="Arial" panose="020B0604020202020204" pitchFamily="34" charset="0"/>
                        <a:ea typeface="Times New Roman" panose="02020603050405020304" pitchFamily="18" charset="0"/>
                        <a:cs typeface="Arial" panose="020B0604020202020204" pitchFamily="34" charset="0"/>
                      </a:endParaRPr>
                    </a:p>
                    <a:p>
                      <a:pPr marL="285750" indent="-285750" algn="l" eaLnBrk="0" fontAlgn="base" hangingPunct="0">
                        <a:spcAft>
                          <a:spcPts val="0"/>
                        </a:spcAft>
                        <a:buFont typeface="Arial" panose="020B0604020202020204" pitchFamily="34" charset="0"/>
                        <a:buChar char="•"/>
                      </a:pPr>
                      <a:r>
                        <a:rPr lang="en-ZA" sz="1300" kern="1200" dirty="0">
                          <a:effectLst/>
                          <a:latin typeface="Arial" panose="020B0604020202020204" pitchFamily="34" charset="0"/>
                          <a:ea typeface="Times New Roman" panose="02020603050405020304" pitchFamily="18" charset="0"/>
                          <a:cs typeface="Arial" panose="020B0604020202020204" pitchFamily="34" charset="0"/>
                        </a:rPr>
                        <a:t>1 Campaign. </a:t>
                      </a:r>
                      <a:endParaRPr lang="en-ZA" sz="13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20000"/>
                        <a:lumOff val="80000"/>
                      </a:schemeClr>
                    </a:solidFill>
                  </a:tcPr>
                </a:tc>
                <a:tc>
                  <a:txBody>
                    <a:bodyPr/>
                    <a:lstStyle/>
                    <a:p>
                      <a:pPr marL="285750" indent="-285750" algn="l" eaLnBrk="0" fontAlgn="base" hangingPunct="0">
                        <a:spcAft>
                          <a:spcPts val="0"/>
                        </a:spcAft>
                        <a:buFont typeface="Arial" panose="020B0604020202020204" pitchFamily="34" charset="0"/>
                        <a:buChar char="•"/>
                      </a:pPr>
                      <a:r>
                        <a:rPr lang="en-ZA" sz="1300" kern="1200" dirty="0">
                          <a:effectLst/>
                          <a:latin typeface="Arial" panose="020B0604020202020204" pitchFamily="34" charset="0"/>
                          <a:ea typeface="Times New Roman" panose="02020603050405020304" pitchFamily="18" charset="0"/>
                          <a:cs typeface="Arial" panose="020B0604020202020204" pitchFamily="34" charset="0"/>
                        </a:rPr>
                        <a:t>5 Media engagements</a:t>
                      </a:r>
                      <a:endParaRPr lang="en-ZA" sz="1300" dirty="0">
                        <a:effectLst/>
                        <a:latin typeface="Arial" panose="020B0604020202020204" pitchFamily="34" charset="0"/>
                        <a:ea typeface="Times New Roman" panose="02020603050405020304" pitchFamily="18" charset="0"/>
                        <a:cs typeface="Arial" panose="020B0604020202020204" pitchFamily="34" charset="0"/>
                      </a:endParaRPr>
                    </a:p>
                    <a:p>
                      <a:pPr marL="285750" indent="-285750" algn="l" eaLnBrk="0" fontAlgn="base" hangingPunct="0">
                        <a:spcAft>
                          <a:spcPts val="0"/>
                        </a:spcAft>
                        <a:buFont typeface="Arial" panose="020B0604020202020204" pitchFamily="34" charset="0"/>
                        <a:buChar char="•"/>
                      </a:pPr>
                      <a:r>
                        <a:rPr lang="en-ZA" sz="1300" kern="1200" dirty="0">
                          <a:effectLst/>
                          <a:latin typeface="Arial" panose="020B0604020202020204" pitchFamily="34" charset="0"/>
                          <a:ea typeface="Times New Roman" panose="02020603050405020304" pitchFamily="18" charset="0"/>
                          <a:cs typeface="Arial" panose="020B0604020202020204" pitchFamily="34" charset="0"/>
                        </a:rPr>
                        <a:t>2 Outreach engagements and </a:t>
                      </a:r>
                      <a:endParaRPr lang="en-ZA" sz="1300" dirty="0">
                        <a:effectLst/>
                        <a:latin typeface="Arial" panose="020B0604020202020204" pitchFamily="34" charset="0"/>
                        <a:ea typeface="Times New Roman" panose="02020603050405020304" pitchFamily="18" charset="0"/>
                        <a:cs typeface="Arial" panose="020B0604020202020204" pitchFamily="34" charset="0"/>
                      </a:endParaRPr>
                    </a:p>
                    <a:p>
                      <a:pPr marL="285750" indent="-285750" algn="l" eaLnBrk="0" fontAlgn="base" hangingPunct="0">
                        <a:spcAft>
                          <a:spcPts val="0"/>
                        </a:spcAft>
                        <a:buFont typeface="Arial" panose="020B0604020202020204" pitchFamily="34" charset="0"/>
                        <a:buChar char="•"/>
                      </a:pPr>
                      <a:r>
                        <a:rPr lang="en-ZA" sz="1300" kern="1200" dirty="0">
                          <a:effectLst/>
                          <a:latin typeface="Arial" panose="020B0604020202020204" pitchFamily="34" charset="0"/>
                          <a:ea typeface="Times New Roman" panose="02020603050405020304" pitchFamily="18" charset="0"/>
                          <a:cs typeface="Arial" panose="020B0604020202020204" pitchFamily="34" charset="0"/>
                        </a:rPr>
                        <a:t>1 Campaign.</a:t>
                      </a:r>
                      <a:endParaRPr lang="en-ZA" sz="13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20000"/>
                        <a:lumOff val="80000"/>
                      </a:schemeClr>
                    </a:solidFill>
                  </a:tcPr>
                </a:tc>
                <a:tc>
                  <a:txBody>
                    <a:bodyPr/>
                    <a:lstStyle/>
                    <a:p>
                      <a:pPr marL="285750" indent="-285750" algn="l" eaLnBrk="0" fontAlgn="base" hangingPunct="0">
                        <a:spcAft>
                          <a:spcPts val="0"/>
                        </a:spcAft>
                        <a:buFont typeface="Arial" panose="020B0604020202020204" pitchFamily="34" charset="0"/>
                        <a:buChar char="•"/>
                      </a:pPr>
                      <a:r>
                        <a:rPr lang="en-ZA" sz="1300" kern="1200" dirty="0">
                          <a:effectLst/>
                          <a:latin typeface="Arial" panose="020B0604020202020204" pitchFamily="34" charset="0"/>
                          <a:ea typeface="Times New Roman" panose="02020603050405020304" pitchFamily="18" charset="0"/>
                          <a:cs typeface="Arial" panose="020B0604020202020204" pitchFamily="34" charset="0"/>
                        </a:rPr>
                        <a:t>5 Media engagements</a:t>
                      </a:r>
                      <a:endParaRPr lang="en-ZA" sz="1300" dirty="0">
                        <a:effectLst/>
                        <a:latin typeface="Arial" panose="020B0604020202020204" pitchFamily="34" charset="0"/>
                        <a:ea typeface="Times New Roman" panose="02020603050405020304" pitchFamily="18" charset="0"/>
                        <a:cs typeface="Arial" panose="020B0604020202020204" pitchFamily="34" charset="0"/>
                      </a:endParaRPr>
                    </a:p>
                    <a:p>
                      <a:pPr marL="285750" indent="-285750" algn="l" eaLnBrk="0" fontAlgn="base" hangingPunct="0">
                        <a:spcAft>
                          <a:spcPts val="0"/>
                        </a:spcAft>
                        <a:buFont typeface="Arial" panose="020B0604020202020204" pitchFamily="34" charset="0"/>
                        <a:buChar char="•"/>
                      </a:pPr>
                      <a:r>
                        <a:rPr lang="en-ZA" sz="1300" kern="1200" dirty="0">
                          <a:effectLst/>
                          <a:latin typeface="Arial" panose="020B0604020202020204" pitchFamily="34" charset="0"/>
                          <a:ea typeface="Times New Roman" panose="02020603050405020304" pitchFamily="18" charset="0"/>
                          <a:cs typeface="Arial" panose="020B0604020202020204" pitchFamily="34" charset="0"/>
                        </a:rPr>
                        <a:t>1 Outreach engagement and </a:t>
                      </a:r>
                      <a:endParaRPr lang="en-ZA" sz="1300" dirty="0">
                        <a:effectLst/>
                        <a:latin typeface="Arial" panose="020B0604020202020204" pitchFamily="34" charset="0"/>
                        <a:ea typeface="Times New Roman" panose="02020603050405020304" pitchFamily="18" charset="0"/>
                        <a:cs typeface="Arial" panose="020B0604020202020204" pitchFamily="34" charset="0"/>
                      </a:endParaRPr>
                    </a:p>
                    <a:p>
                      <a:pPr marL="285750" indent="-285750" algn="l" eaLnBrk="0" fontAlgn="base" hangingPunct="0">
                        <a:spcAft>
                          <a:spcPts val="0"/>
                        </a:spcAft>
                        <a:buFont typeface="Arial" panose="020B0604020202020204" pitchFamily="34" charset="0"/>
                        <a:buChar char="•"/>
                      </a:pPr>
                      <a:r>
                        <a:rPr lang="en-ZA" sz="1300" kern="1200" dirty="0">
                          <a:effectLst/>
                          <a:latin typeface="Arial" panose="020B0604020202020204" pitchFamily="34" charset="0"/>
                          <a:ea typeface="Times New Roman" panose="02020603050405020304" pitchFamily="18" charset="0"/>
                          <a:cs typeface="Arial" panose="020B0604020202020204" pitchFamily="34" charset="0"/>
                        </a:rPr>
                        <a:t>1 Campaign.</a:t>
                      </a:r>
                      <a:endParaRPr lang="en-ZA" sz="13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20000"/>
                        <a:lumOff val="80000"/>
                      </a:schemeClr>
                    </a:solidFill>
                  </a:tcPr>
                </a:tc>
                <a:tc>
                  <a:txBody>
                    <a:bodyPr/>
                    <a:lstStyle/>
                    <a:p>
                      <a:pPr marL="285750" indent="-285750" algn="l" eaLnBrk="0" fontAlgn="base" hangingPunct="0">
                        <a:spcAft>
                          <a:spcPts val="0"/>
                        </a:spcAft>
                        <a:buFont typeface="Arial" panose="020B0604020202020204" pitchFamily="34" charset="0"/>
                        <a:buChar char="•"/>
                      </a:pPr>
                      <a:r>
                        <a:rPr lang="en-ZA" sz="1300" kern="1200" dirty="0">
                          <a:effectLst/>
                          <a:latin typeface="Arial" panose="020B0604020202020204" pitchFamily="34" charset="0"/>
                          <a:ea typeface="Times New Roman" panose="02020603050405020304" pitchFamily="18" charset="0"/>
                          <a:cs typeface="Arial" panose="020B0604020202020204" pitchFamily="34" charset="0"/>
                        </a:rPr>
                        <a:t>5 Media engagements</a:t>
                      </a:r>
                      <a:endParaRPr lang="en-ZA" sz="1300" dirty="0">
                        <a:effectLst/>
                        <a:latin typeface="Arial" panose="020B0604020202020204" pitchFamily="34" charset="0"/>
                        <a:ea typeface="Times New Roman" panose="02020603050405020304" pitchFamily="18" charset="0"/>
                        <a:cs typeface="Arial" panose="020B0604020202020204" pitchFamily="34" charset="0"/>
                      </a:endParaRPr>
                    </a:p>
                    <a:p>
                      <a:pPr marL="285750" indent="-285750" algn="l" eaLnBrk="0" fontAlgn="base" hangingPunct="0">
                        <a:spcAft>
                          <a:spcPts val="0"/>
                        </a:spcAft>
                        <a:buFont typeface="Arial" panose="020B0604020202020204" pitchFamily="34" charset="0"/>
                        <a:buChar char="•"/>
                      </a:pPr>
                      <a:r>
                        <a:rPr lang="en-ZA" sz="1300" kern="1200" dirty="0">
                          <a:effectLst/>
                          <a:latin typeface="Arial" panose="020B0604020202020204" pitchFamily="34" charset="0"/>
                          <a:ea typeface="Times New Roman" panose="02020603050405020304" pitchFamily="18" charset="0"/>
                          <a:cs typeface="Arial" panose="020B0604020202020204" pitchFamily="34" charset="0"/>
                        </a:rPr>
                        <a:t>1 Outreach engagement  </a:t>
                      </a:r>
                      <a:endParaRPr lang="en-ZA" sz="13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10001"/>
                  </a:ext>
                </a:extLst>
              </a:tr>
            </a:tbl>
          </a:graphicData>
        </a:graphic>
      </p:graphicFrame>
      <p:sp>
        <p:nvSpPr>
          <p:cNvPr id="3" name="Slide Number Placeholder 2"/>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56</a:t>
            </a:fld>
            <a:endParaRPr lang="en-US" dirty="0"/>
          </a:p>
        </p:txBody>
      </p:sp>
    </p:spTree>
    <p:extLst>
      <p:ext uri="{BB962C8B-B14F-4D97-AF65-F5344CB8AC3E}">
        <p14:creationId xmlns:p14="http://schemas.microsoft.com/office/powerpoint/2010/main" val="278039697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78970" y="2851745"/>
            <a:ext cx="8158023" cy="577850"/>
          </a:xfrm>
          <a:prstGeom prst="rect">
            <a:avLst/>
          </a:prstGeom>
          <a:solidFill>
            <a:schemeClr val="accent3">
              <a:lumMod val="20000"/>
              <a:lumOff val="80000"/>
            </a:schemeClr>
          </a:solidFill>
        </p:spPr>
        <p:txBody>
          <a:bodyPr wrap="square" rtlCol="0">
            <a:spAutoFit/>
          </a:bodyPr>
          <a:lstStyle/>
          <a:p>
            <a:pPr algn="ctr">
              <a:lnSpc>
                <a:spcPct val="150000"/>
              </a:lnSpc>
            </a:pPr>
            <a:r>
              <a:rPr lang="en-US" sz="2400" b="1" dirty="0">
                <a:latin typeface="Arial" pitchFamily="34" charset="0"/>
                <a:cs typeface="Arial" pitchFamily="34" charset="0"/>
              </a:rPr>
              <a:t>INSTITUTIONAL PLANNING &amp; SUPPORT (IPS)</a:t>
            </a:r>
          </a:p>
        </p:txBody>
      </p:sp>
      <p:sp>
        <p:nvSpPr>
          <p:cNvPr id="3" name="Slide Number Placeholder 2"/>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57</a:t>
            </a:fld>
            <a:endParaRPr lang="en-US" dirty="0"/>
          </a:p>
        </p:txBody>
      </p:sp>
    </p:spTree>
    <p:extLst>
      <p:ext uri="{BB962C8B-B14F-4D97-AF65-F5344CB8AC3E}">
        <p14:creationId xmlns:p14="http://schemas.microsoft.com/office/powerpoint/2010/main" val="82020610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171308471"/>
              </p:ext>
            </p:extLst>
          </p:nvPr>
        </p:nvGraphicFramePr>
        <p:xfrm>
          <a:off x="117417" y="574061"/>
          <a:ext cx="8935966" cy="4921568"/>
        </p:xfrm>
        <a:graphic>
          <a:graphicData uri="http://schemas.openxmlformats.org/drawingml/2006/table">
            <a:tbl>
              <a:tblPr firstRow="1" bandRow="1">
                <a:tableStyleId>{5C22544A-7EE6-4342-B048-85BDC9FD1C3A}</a:tableStyleId>
              </a:tblPr>
              <a:tblGrid>
                <a:gridCol w="1635184">
                  <a:extLst>
                    <a:ext uri="{9D8B030D-6E8A-4147-A177-3AD203B41FA5}">
                      <a16:colId xmlns:a16="http://schemas.microsoft.com/office/drawing/2014/main" val="20000"/>
                    </a:ext>
                  </a:extLst>
                </a:gridCol>
                <a:gridCol w="1948543">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970314">
                  <a:extLst>
                    <a:ext uri="{9D8B030D-6E8A-4147-A177-3AD203B41FA5}">
                      <a16:colId xmlns:a16="http://schemas.microsoft.com/office/drawing/2014/main" val="20003"/>
                    </a:ext>
                  </a:extLst>
                </a:gridCol>
                <a:gridCol w="1553125">
                  <a:extLst>
                    <a:ext uri="{9D8B030D-6E8A-4147-A177-3AD203B41FA5}">
                      <a16:colId xmlns:a16="http://schemas.microsoft.com/office/drawing/2014/main" val="20004"/>
                    </a:ext>
                  </a:extLst>
                </a:gridCol>
              </a:tblGrid>
              <a:tr h="329872">
                <a:tc>
                  <a:txBody>
                    <a:bodyPr/>
                    <a:lstStyle/>
                    <a:p>
                      <a:pPr marL="0" indent="0" algn="l">
                        <a:buFont typeface="+mj-lt"/>
                        <a:buNone/>
                      </a:pPr>
                      <a:r>
                        <a:rPr lang="en-ZA" sz="1400" dirty="0">
                          <a:solidFill>
                            <a:schemeClr val="tx1"/>
                          </a:solidFill>
                          <a:latin typeface="Arial" panose="020B0604020202020204" pitchFamily="34" charset="0"/>
                          <a:cs typeface="Arial" panose="020B0604020202020204" pitchFamily="34" charset="0"/>
                        </a:rPr>
                        <a:t>Outcome:</a:t>
                      </a:r>
                    </a:p>
                  </a:txBody>
                  <a:tcPr>
                    <a:solidFill>
                      <a:schemeClr val="accent3">
                        <a:lumMod val="60000"/>
                        <a:lumOff val="40000"/>
                      </a:schemeClr>
                    </a:solidFill>
                  </a:tcPr>
                </a:tc>
                <a:tc gridSpan="4">
                  <a:txBody>
                    <a:bodyPr/>
                    <a:lstStyle/>
                    <a:p>
                      <a:pPr algn="just">
                        <a:lnSpc>
                          <a:spcPct val="107000"/>
                        </a:lnSpc>
                        <a:spcAft>
                          <a:spcPts val="0"/>
                        </a:spcAft>
                      </a:pPr>
                      <a:r>
                        <a:rPr lang="en-ZA" sz="14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Secure and efficient management of citizenship and civil registration to fulfil constitutional and international obligations / Secure management of international migration resulting in South Africa’s interests being served and fulfilling international commitments</a:t>
                      </a:r>
                    </a:p>
                  </a:txBody>
                  <a:tcPr marL="114300" marR="114300" marT="0" marB="0">
                    <a:solidFill>
                      <a:schemeClr val="accent3">
                        <a:lumMod val="60000"/>
                        <a:lumOff val="40000"/>
                      </a:schemeClr>
                    </a:solidFill>
                  </a:tcPr>
                </a:tc>
                <a:tc hMerge="1">
                  <a:txBody>
                    <a:bodyPr/>
                    <a:lstStyle/>
                    <a:p>
                      <a:pPr algn="just">
                        <a:lnSpc>
                          <a:spcPct val="107000"/>
                        </a:lnSpc>
                        <a:spcAft>
                          <a:spcPts val="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solidFill>
                      <a:schemeClr val="accent6">
                        <a:lumMod val="60000"/>
                        <a:lumOff val="40000"/>
                      </a:schemeClr>
                    </a:solidFill>
                  </a:tcPr>
                </a:tc>
                <a:tc hMerge="1">
                  <a:txBody>
                    <a:bodyPr/>
                    <a:lstStyle/>
                    <a:p>
                      <a:pPr algn="just">
                        <a:lnSpc>
                          <a:spcPct val="107000"/>
                        </a:lnSpc>
                        <a:spcAft>
                          <a:spcPts val="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solidFill>
                      <a:schemeClr val="accent6">
                        <a:lumMod val="60000"/>
                        <a:lumOff val="40000"/>
                      </a:schemeClr>
                    </a:solidFill>
                  </a:tcPr>
                </a:tc>
                <a:tc hMerge="1">
                  <a:txBody>
                    <a:bodyPr/>
                    <a:lstStyle/>
                    <a:p>
                      <a:pPr algn="just">
                        <a:lnSpc>
                          <a:spcPct val="107000"/>
                        </a:lnSpc>
                        <a:spcAft>
                          <a:spcPts val="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solidFill>
                      <a:schemeClr val="accent6">
                        <a:lumMod val="60000"/>
                        <a:lumOff val="40000"/>
                      </a:schemeClr>
                    </a:solidFill>
                  </a:tcPr>
                </a:tc>
                <a:extLst>
                  <a:ext uri="{0D108BD9-81ED-4DB2-BD59-A6C34878D82A}">
                    <a16:rowId xmlns:a16="http://schemas.microsoft.com/office/drawing/2014/main" val="10001"/>
                  </a:ext>
                </a:extLst>
              </a:tr>
              <a:tr h="334198">
                <a:tc>
                  <a:txBody>
                    <a:bodyPr/>
                    <a:lstStyle/>
                    <a:p>
                      <a:pPr marL="0" indent="0" algn="l">
                        <a:buFont typeface="+mj-lt"/>
                        <a:buNone/>
                      </a:pPr>
                      <a:r>
                        <a:rPr lang="en-ZA" sz="1400" b="1" dirty="0">
                          <a:solidFill>
                            <a:schemeClr val="tx1"/>
                          </a:solidFill>
                          <a:latin typeface="Arial" panose="020B0604020202020204" pitchFamily="34" charset="0"/>
                          <a:cs typeface="Arial" panose="020B0604020202020204" pitchFamily="34" charset="0"/>
                        </a:rPr>
                        <a:t>Output:</a:t>
                      </a:r>
                    </a:p>
                  </a:txBody>
                  <a:tcPr>
                    <a:solidFill>
                      <a:schemeClr val="accent3">
                        <a:lumMod val="60000"/>
                        <a:lumOff val="40000"/>
                      </a:schemeClr>
                    </a:solidFill>
                  </a:tcPr>
                </a:tc>
                <a:tc gridSpan="4">
                  <a:txBody>
                    <a:bodyPr/>
                    <a:lstStyle/>
                    <a:p>
                      <a:pPr marL="0" marR="0" indent="0" algn="l" defTabSz="457200" rtl="0" eaLnBrk="1" fontAlgn="auto" latinLnBrk="0" hangingPunct="1">
                        <a:lnSpc>
                          <a:spcPct val="100000"/>
                        </a:lnSpc>
                        <a:spcBef>
                          <a:spcPts val="0"/>
                        </a:spcBef>
                        <a:spcAft>
                          <a:spcPts val="0"/>
                        </a:spcAft>
                        <a:buClrTx/>
                        <a:buSzTx/>
                        <a:buFont typeface="+mj-lt"/>
                        <a:buNone/>
                        <a:tabLst/>
                        <a:defRPr/>
                      </a:pPr>
                      <a:r>
                        <a:rPr lang="en-ZA" sz="1400" kern="1200" dirty="0">
                          <a:solidFill>
                            <a:schemeClr val="dk1"/>
                          </a:solidFill>
                          <a:effectLst/>
                          <a:latin typeface="Arial" panose="020B0604020202020204" pitchFamily="34" charset="0"/>
                          <a:ea typeface="+mn-ea"/>
                          <a:cs typeface="Arial" panose="020B0604020202020204" pitchFamily="34" charset="0"/>
                        </a:rPr>
                        <a:t>Policy and legislation developed in support of citizenship, international migration and refugee protection</a:t>
                      </a:r>
                      <a:endParaRPr lang="en-ZA" sz="1400" dirty="0">
                        <a:solidFill>
                          <a:schemeClr val="tx1"/>
                        </a:solidFill>
                        <a:latin typeface="Arial" panose="020B0604020202020204" pitchFamily="34" charset="0"/>
                        <a:cs typeface="Arial" panose="020B0604020202020204" pitchFamily="34" charset="0"/>
                      </a:endParaRPr>
                    </a:p>
                  </a:txBody>
                  <a:tcPr>
                    <a:solidFill>
                      <a:schemeClr val="accent3">
                        <a:lumMod val="60000"/>
                        <a:lumOff val="4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extLst>
                  <a:ext uri="{0D108BD9-81ED-4DB2-BD59-A6C34878D82A}">
                    <a16:rowId xmlns:a16="http://schemas.microsoft.com/office/drawing/2014/main" val="10002"/>
                  </a:ext>
                </a:extLst>
              </a:tr>
              <a:tr h="758781">
                <a:tc>
                  <a:txBody>
                    <a:bodyPr/>
                    <a:lstStyle/>
                    <a:p>
                      <a:pPr marL="0" marR="0" indent="0" algn="l" defTabSz="457200" rtl="0" eaLnBrk="1" fontAlgn="auto" latinLnBrk="0" hangingPunct="1">
                        <a:lnSpc>
                          <a:spcPct val="100000"/>
                        </a:lnSpc>
                        <a:spcBef>
                          <a:spcPts val="0"/>
                        </a:spcBef>
                        <a:spcAft>
                          <a:spcPts val="0"/>
                        </a:spcAft>
                        <a:buClrTx/>
                        <a:buSzTx/>
                        <a:buFont typeface="+mj-lt"/>
                        <a:buNone/>
                        <a:tabLst/>
                        <a:defRPr/>
                      </a:pPr>
                      <a:r>
                        <a:rPr lang="en-ZA" sz="1400" b="1" dirty="0">
                          <a:solidFill>
                            <a:schemeClr val="tx1"/>
                          </a:solidFill>
                          <a:latin typeface="Arial" panose="020B0604020202020204" pitchFamily="34" charset="0"/>
                          <a:cs typeface="Arial" panose="020B0604020202020204" pitchFamily="34" charset="0"/>
                        </a:rPr>
                        <a:t>Output Indicator</a:t>
                      </a:r>
                    </a:p>
                    <a:p>
                      <a:pPr marL="342900" indent="-342900" algn="l">
                        <a:buFont typeface="+mj-lt"/>
                        <a:buAutoNum type="arabicPeriod"/>
                      </a:pPr>
                      <a:endParaRPr lang="en-ZA" sz="1400" b="1" dirty="0">
                        <a:solidFill>
                          <a:schemeClr val="tx1"/>
                        </a:solidFill>
                        <a:latin typeface="Arial" panose="020B0604020202020204" pitchFamily="34" charset="0"/>
                        <a:cs typeface="Arial" panose="020B0604020202020204" pitchFamily="34" charset="0"/>
                      </a:endParaRPr>
                    </a:p>
                  </a:txBody>
                  <a:tcPr>
                    <a:solidFill>
                      <a:schemeClr val="accent3">
                        <a:lumMod val="60000"/>
                        <a:lumOff val="4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 typeface="+mj-lt"/>
                        <a:buNone/>
                        <a:tabLst/>
                        <a:defRPr/>
                      </a:pPr>
                      <a:r>
                        <a:rPr lang="en-ZA" sz="1400" b="1" dirty="0">
                          <a:solidFill>
                            <a:schemeClr val="tx1"/>
                          </a:solidFill>
                          <a:latin typeface="Arial" panose="020B0604020202020204" pitchFamily="34" charset="0"/>
                          <a:cs typeface="Arial" panose="020B0604020202020204" pitchFamily="34" charset="0"/>
                        </a:rPr>
                        <a:t>Estimated Performance 2020/21</a:t>
                      </a:r>
                    </a:p>
                    <a:p>
                      <a:pPr marL="342900" indent="-342900" algn="l">
                        <a:buFont typeface="+mj-lt"/>
                        <a:buAutoNum type="arabicPeriod"/>
                      </a:pPr>
                      <a:endParaRPr lang="en-ZA" sz="1400" b="1" dirty="0">
                        <a:solidFill>
                          <a:schemeClr val="tx1"/>
                        </a:solidFill>
                        <a:latin typeface="Arial" panose="020B0604020202020204" pitchFamily="34" charset="0"/>
                        <a:cs typeface="Arial" panose="020B0604020202020204" pitchFamily="34" charset="0"/>
                      </a:endParaRPr>
                    </a:p>
                  </a:txBody>
                  <a:tcPr>
                    <a:solidFill>
                      <a:schemeClr val="accent3">
                        <a:lumMod val="60000"/>
                        <a:lumOff val="40000"/>
                      </a:schemeClr>
                    </a:solidFill>
                  </a:tcPr>
                </a:tc>
                <a:tc>
                  <a:txBody>
                    <a:bodyPr/>
                    <a:lstStyle/>
                    <a:p>
                      <a:pPr marL="0" indent="0" algn="ctr">
                        <a:buFont typeface="+mj-lt"/>
                        <a:buNone/>
                      </a:pPr>
                      <a:r>
                        <a:rPr lang="en-ZA" sz="1400" b="1" dirty="0">
                          <a:solidFill>
                            <a:schemeClr val="tx1"/>
                          </a:solidFill>
                          <a:latin typeface="Arial" panose="020B0604020202020204" pitchFamily="34" charset="0"/>
                          <a:cs typeface="Arial" panose="020B0604020202020204" pitchFamily="34" charset="0"/>
                        </a:rPr>
                        <a:t>Annual Target 2021/22</a:t>
                      </a:r>
                    </a:p>
                  </a:txBody>
                  <a:tcPr>
                    <a:solidFill>
                      <a:schemeClr val="accent3">
                        <a:lumMod val="60000"/>
                        <a:lumOff val="40000"/>
                      </a:schemeClr>
                    </a:solidFill>
                  </a:tcPr>
                </a:tc>
                <a:tc>
                  <a:txBody>
                    <a:bodyPr/>
                    <a:lstStyle/>
                    <a:p>
                      <a:pPr marL="0" indent="0" algn="ctr">
                        <a:buFont typeface="+mj-lt"/>
                        <a:buNone/>
                      </a:pPr>
                      <a:r>
                        <a:rPr lang="en-ZA" sz="1400" b="1" dirty="0">
                          <a:solidFill>
                            <a:schemeClr val="tx1"/>
                          </a:solidFill>
                          <a:latin typeface="Arial" panose="020B0604020202020204" pitchFamily="34" charset="0"/>
                          <a:cs typeface="Arial" panose="020B0604020202020204" pitchFamily="34" charset="0"/>
                        </a:rPr>
                        <a:t>Annual Target 2022/23</a:t>
                      </a:r>
                    </a:p>
                  </a:txBody>
                  <a:tcPr>
                    <a:solidFill>
                      <a:schemeClr val="accent3">
                        <a:lumMod val="60000"/>
                        <a:lumOff val="40000"/>
                      </a:schemeClr>
                    </a:solidFill>
                  </a:tcPr>
                </a:tc>
                <a:tc>
                  <a:txBody>
                    <a:bodyPr/>
                    <a:lstStyle/>
                    <a:p>
                      <a:pPr marL="0" indent="0" algn="ctr">
                        <a:buFont typeface="+mj-lt"/>
                        <a:buNone/>
                      </a:pPr>
                      <a:r>
                        <a:rPr lang="en-ZA" sz="1400" b="1" dirty="0">
                          <a:solidFill>
                            <a:schemeClr val="tx1"/>
                          </a:solidFill>
                          <a:latin typeface="Arial" panose="020B0604020202020204" pitchFamily="34" charset="0"/>
                          <a:cs typeface="Arial" panose="020B0604020202020204" pitchFamily="34" charset="0"/>
                        </a:rPr>
                        <a:t>Annual Target 2023/24</a:t>
                      </a:r>
                    </a:p>
                  </a:txBody>
                  <a:tcPr>
                    <a:solidFill>
                      <a:schemeClr val="accent3">
                        <a:lumMod val="60000"/>
                        <a:lumOff val="40000"/>
                      </a:schemeClr>
                    </a:solidFill>
                  </a:tcPr>
                </a:tc>
                <a:extLst>
                  <a:ext uri="{0D108BD9-81ED-4DB2-BD59-A6C34878D82A}">
                    <a16:rowId xmlns:a16="http://schemas.microsoft.com/office/drawing/2014/main" val="10000"/>
                  </a:ext>
                </a:extLst>
              </a:tr>
              <a:tr h="695959">
                <a:tc>
                  <a:txBody>
                    <a:bodyPr/>
                    <a:lstStyle/>
                    <a:p>
                      <a:pPr algn="just">
                        <a:lnSpc>
                          <a:spcPct val="107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Submission of the Citizenship, Immigration and Refugees Bill  to Cabinet for approval </a:t>
                      </a:r>
                    </a:p>
                  </a:txBody>
                  <a:tcPr marL="114300" marR="114300" marT="0" marB="0">
                    <a:solidFill>
                      <a:schemeClr val="accent3">
                        <a:lumMod val="20000"/>
                        <a:lumOff val="80000"/>
                      </a:schemeClr>
                    </a:solidFill>
                  </a:tcPr>
                </a:tc>
                <a:tc>
                  <a:txBody>
                    <a:bodyPr/>
                    <a:lstStyle/>
                    <a:p>
                      <a:pPr algn="l"/>
                      <a:r>
                        <a:rPr lang="en-ZA" sz="1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Policy Discussion Paper on Citizenship and Civil Registration submitted to Minister for approval</a:t>
                      </a:r>
                    </a:p>
                    <a:p>
                      <a:pPr algn="l"/>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p>
                      <a:pPr algn="l"/>
                      <a:r>
                        <a:rPr lang="en-ZA" sz="1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Policy Discussion Paper on International Migration and Refugee Protection submitted to Minister for approval</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114300" marR="114300" marT="0" marB="0">
                    <a:solidFill>
                      <a:schemeClr val="accent3">
                        <a:lumMod val="20000"/>
                        <a:lumOff val="80000"/>
                      </a:schemeClr>
                    </a:solidFill>
                  </a:tcPr>
                </a:tc>
                <a:tc>
                  <a:txBody>
                    <a:bodyPr/>
                    <a:lstStyle/>
                    <a:p>
                      <a:pPr algn="l">
                        <a:lnSpc>
                          <a:spcPct val="107000"/>
                        </a:lnSpc>
                      </a:pPr>
                      <a:r>
                        <a:rPr lang="en-ZA" sz="1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Green Paper on the Management of Citizenship, International Migration and Refugee Protection submitted to Cabinet to request approval for public consultation</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20000"/>
                        <a:lumOff val="80000"/>
                      </a:schemeClr>
                    </a:solidFill>
                  </a:tcPr>
                </a:tc>
                <a:tc>
                  <a:txBody>
                    <a:bodyPr/>
                    <a:lstStyle/>
                    <a:p>
                      <a:pPr algn="l">
                        <a:lnSpc>
                          <a:spcPct val="107000"/>
                        </a:lnSpc>
                      </a:pPr>
                      <a:r>
                        <a:rPr lang="en-ZA" sz="1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Draft White Paper  on the Management of Citizenship, International Migration and Refugee Protection submitted to Cabinet for approval</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20000"/>
                        <a:lumOff val="80000"/>
                      </a:schemeClr>
                    </a:solidFill>
                  </a:tcPr>
                </a:tc>
                <a:tc>
                  <a:txBody>
                    <a:bodyPr/>
                    <a:lstStyle/>
                    <a:p>
                      <a:pPr algn="l">
                        <a:lnSpc>
                          <a:spcPct val="107000"/>
                        </a:lnSpc>
                      </a:pPr>
                      <a:r>
                        <a:rPr lang="en-ZA" sz="1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Citizenship, Immigration and Refugees Bill submitted to Cabinet for approval</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1352213690"/>
                  </a:ext>
                </a:extLst>
              </a:tr>
            </a:tbl>
          </a:graphicData>
        </a:graphic>
      </p:graphicFrame>
      <p:sp>
        <p:nvSpPr>
          <p:cNvPr id="8" name="TextBox 7"/>
          <p:cNvSpPr txBox="1"/>
          <p:nvPr/>
        </p:nvSpPr>
        <p:spPr>
          <a:xfrm>
            <a:off x="109180" y="101484"/>
            <a:ext cx="8944203" cy="400110"/>
          </a:xfrm>
          <a:prstGeom prst="rect">
            <a:avLst/>
          </a:prstGeom>
          <a:solidFill>
            <a:srgbClr val="92D050"/>
          </a:solidFill>
        </p:spPr>
        <p:txBody>
          <a:bodyPr wrap="square" rtlCol="0">
            <a:spAutoFit/>
          </a:bodyPr>
          <a:lstStyle/>
          <a:p>
            <a:pPr algn="ctr"/>
            <a:r>
              <a:rPr lang="en-US" sz="2000" b="1" dirty="0">
                <a:latin typeface="Arial" panose="020B0604020202020204" pitchFamily="34" charset="0"/>
                <a:cs typeface="Arial" panose="020B0604020202020204" pitchFamily="34" charset="0"/>
              </a:rPr>
              <a:t>ANNUAL PERFORMANCE PLAN TARGETS FOR 2021/24</a:t>
            </a:r>
          </a:p>
        </p:txBody>
      </p:sp>
      <p:sp>
        <p:nvSpPr>
          <p:cNvPr id="3" name="Slide Number Placeholder 2"/>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58</a:t>
            </a:fld>
            <a:endParaRPr lang="en-US" dirty="0"/>
          </a:p>
        </p:txBody>
      </p:sp>
    </p:spTree>
    <p:extLst>
      <p:ext uri="{BB962C8B-B14F-4D97-AF65-F5344CB8AC3E}">
        <p14:creationId xmlns:p14="http://schemas.microsoft.com/office/powerpoint/2010/main" val="373790878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609664249"/>
              </p:ext>
            </p:extLst>
          </p:nvPr>
        </p:nvGraphicFramePr>
        <p:xfrm>
          <a:off x="117417" y="565573"/>
          <a:ext cx="8935966" cy="5182426"/>
        </p:xfrm>
        <a:graphic>
          <a:graphicData uri="http://schemas.openxmlformats.org/drawingml/2006/table">
            <a:tbl>
              <a:tblPr firstRow="1" firstCol="1" bandRow="1">
                <a:tableStyleId>{5C22544A-7EE6-4342-B048-85BDC9FD1C3A}</a:tableStyleId>
              </a:tblPr>
              <a:tblGrid>
                <a:gridCol w="1670194">
                  <a:extLst>
                    <a:ext uri="{9D8B030D-6E8A-4147-A177-3AD203B41FA5}">
                      <a16:colId xmlns:a16="http://schemas.microsoft.com/office/drawing/2014/main" val="20000"/>
                    </a:ext>
                  </a:extLst>
                </a:gridCol>
                <a:gridCol w="1548713">
                  <a:extLst>
                    <a:ext uri="{9D8B030D-6E8A-4147-A177-3AD203B41FA5}">
                      <a16:colId xmlns:a16="http://schemas.microsoft.com/office/drawing/2014/main" val="20001"/>
                    </a:ext>
                  </a:extLst>
                </a:gridCol>
                <a:gridCol w="1392195">
                  <a:extLst>
                    <a:ext uri="{9D8B030D-6E8A-4147-A177-3AD203B41FA5}">
                      <a16:colId xmlns:a16="http://schemas.microsoft.com/office/drawing/2014/main" val="20002"/>
                    </a:ext>
                  </a:extLst>
                </a:gridCol>
                <a:gridCol w="1634181">
                  <a:extLst>
                    <a:ext uri="{9D8B030D-6E8A-4147-A177-3AD203B41FA5}">
                      <a16:colId xmlns:a16="http://schemas.microsoft.com/office/drawing/2014/main" val="20003"/>
                    </a:ext>
                  </a:extLst>
                </a:gridCol>
                <a:gridCol w="1323975">
                  <a:extLst>
                    <a:ext uri="{9D8B030D-6E8A-4147-A177-3AD203B41FA5}">
                      <a16:colId xmlns:a16="http://schemas.microsoft.com/office/drawing/2014/main" val="20004"/>
                    </a:ext>
                  </a:extLst>
                </a:gridCol>
                <a:gridCol w="1366708">
                  <a:extLst>
                    <a:ext uri="{9D8B030D-6E8A-4147-A177-3AD203B41FA5}">
                      <a16:colId xmlns:a16="http://schemas.microsoft.com/office/drawing/2014/main" val="20005"/>
                    </a:ext>
                  </a:extLst>
                </a:gridCol>
              </a:tblGrid>
              <a:tr h="276727">
                <a:tc>
                  <a:txBody>
                    <a:bodyPr/>
                    <a:lstStyle/>
                    <a:p>
                      <a:pPr marL="0" algn="ctr" defTabSz="457200" rtl="0" eaLnBrk="1" latinLnBrk="0" hangingPunct="1">
                        <a:lnSpc>
                          <a:spcPct val="105000"/>
                        </a:lnSpc>
                        <a:spcAft>
                          <a:spcPts val="0"/>
                        </a:spcAft>
                      </a:pPr>
                      <a:r>
                        <a:rPr lang="en-US" sz="1400" b="1" kern="1200" dirty="0">
                          <a:solidFill>
                            <a:schemeClr val="tx1"/>
                          </a:solidFill>
                          <a:latin typeface="Arial" panose="020B0604020202020204" pitchFamily="34" charset="0"/>
                          <a:ea typeface="+mn-ea"/>
                          <a:cs typeface="Arial" panose="020B0604020202020204" pitchFamily="34" charset="0"/>
                        </a:rPr>
                        <a:t>Output Indicator</a:t>
                      </a:r>
                      <a:r>
                        <a:rPr lang="en-US" sz="1400" b="1" kern="1200" baseline="0" dirty="0">
                          <a:solidFill>
                            <a:schemeClr val="tx1"/>
                          </a:solidFill>
                          <a:latin typeface="Arial" panose="020B0604020202020204" pitchFamily="34" charset="0"/>
                          <a:ea typeface="+mn-ea"/>
                          <a:cs typeface="Arial" panose="020B0604020202020204" pitchFamily="34" charset="0"/>
                        </a:rPr>
                        <a:t> </a:t>
                      </a:r>
                      <a:endParaRPr lang="en-ZA" sz="1400" b="1" kern="1200" dirty="0">
                        <a:solidFill>
                          <a:schemeClr val="tx1"/>
                        </a:solidFill>
                        <a:latin typeface="Arial" panose="020B0604020202020204" pitchFamily="34" charset="0"/>
                        <a:ea typeface="+mn-ea"/>
                        <a:cs typeface="Arial" panose="020B0604020202020204" pitchFamily="34" charset="0"/>
                      </a:endParaRPr>
                    </a:p>
                  </a:txBody>
                  <a:tcPr marL="59170" marR="59170" marT="0" marB="0">
                    <a:solidFill>
                      <a:schemeClr val="accent3">
                        <a:lumMod val="60000"/>
                        <a:lumOff val="40000"/>
                      </a:schemeClr>
                    </a:solidFill>
                  </a:tcPr>
                </a:tc>
                <a:tc>
                  <a:txBody>
                    <a:bodyPr/>
                    <a:lstStyle/>
                    <a:p>
                      <a:pPr marL="0" algn="ctr" defTabSz="457200" rtl="0" eaLnBrk="1" latinLnBrk="0" hangingPunct="1">
                        <a:lnSpc>
                          <a:spcPct val="105000"/>
                        </a:lnSpc>
                        <a:spcAft>
                          <a:spcPts val="0"/>
                        </a:spcAft>
                      </a:pPr>
                      <a:r>
                        <a:rPr lang="en-US" sz="1400" b="1" kern="1200" dirty="0">
                          <a:solidFill>
                            <a:schemeClr val="tx1"/>
                          </a:solidFill>
                          <a:latin typeface="Arial" panose="020B0604020202020204" pitchFamily="34" charset="0"/>
                          <a:ea typeface="+mn-ea"/>
                          <a:cs typeface="Arial" panose="020B0604020202020204" pitchFamily="34" charset="0"/>
                        </a:rPr>
                        <a:t>Annual Target for 2021/22</a:t>
                      </a:r>
                    </a:p>
                    <a:p>
                      <a:pPr marL="0" algn="ctr" defTabSz="457200" rtl="0" eaLnBrk="1" latinLnBrk="0" hangingPunct="1">
                        <a:lnSpc>
                          <a:spcPct val="105000"/>
                        </a:lnSpc>
                        <a:spcAft>
                          <a:spcPts val="0"/>
                        </a:spcAft>
                      </a:pPr>
                      <a:endParaRPr lang="en-ZA" sz="1400" b="1" kern="1200" dirty="0">
                        <a:solidFill>
                          <a:schemeClr val="tx1"/>
                        </a:solidFill>
                        <a:latin typeface="Arial" panose="020B0604020202020204" pitchFamily="34" charset="0"/>
                        <a:ea typeface="+mn-ea"/>
                        <a:cs typeface="Arial" panose="020B0604020202020204" pitchFamily="34" charset="0"/>
                      </a:endParaRPr>
                    </a:p>
                  </a:txBody>
                  <a:tcPr marL="59170" marR="59170" marT="0" marB="0">
                    <a:solidFill>
                      <a:schemeClr val="accent3">
                        <a:lumMod val="60000"/>
                        <a:lumOff val="40000"/>
                      </a:schemeClr>
                    </a:solidFill>
                  </a:tcPr>
                </a:tc>
                <a:tc>
                  <a:txBody>
                    <a:bodyPr/>
                    <a:lstStyle/>
                    <a:p>
                      <a:pPr marL="0" algn="ctr" defTabSz="457200" rtl="0" eaLnBrk="0" fontAlgn="base" latinLnBrk="0" hangingPunct="0">
                        <a:lnSpc>
                          <a:spcPct val="105000"/>
                        </a:lnSpc>
                        <a:spcBef>
                          <a:spcPts val="600"/>
                        </a:spcBef>
                        <a:spcAft>
                          <a:spcPts val="600"/>
                        </a:spcAft>
                      </a:pPr>
                      <a:r>
                        <a:rPr lang="en-US" sz="14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Q1</a:t>
                      </a:r>
                      <a:endParaRPr lang="en-ZA" sz="14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59170" marR="59170" marT="0" marB="0">
                    <a:solidFill>
                      <a:schemeClr val="accent3">
                        <a:lumMod val="60000"/>
                        <a:lumOff val="40000"/>
                      </a:schemeClr>
                    </a:solidFill>
                  </a:tcPr>
                </a:tc>
                <a:tc>
                  <a:txBody>
                    <a:bodyPr/>
                    <a:lstStyle/>
                    <a:p>
                      <a:pPr marL="0" algn="ctr" defTabSz="457200" rtl="0" eaLnBrk="0" fontAlgn="base" latinLnBrk="0" hangingPunct="0">
                        <a:lnSpc>
                          <a:spcPct val="105000"/>
                        </a:lnSpc>
                        <a:spcBef>
                          <a:spcPts val="600"/>
                        </a:spcBef>
                        <a:spcAft>
                          <a:spcPts val="600"/>
                        </a:spcAft>
                      </a:pPr>
                      <a:r>
                        <a:rPr lang="en-US" sz="14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Q2</a:t>
                      </a:r>
                      <a:endParaRPr lang="en-ZA" sz="14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59170" marR="59170" marT="0" marB="0">
                    <a:solidFill>
                      <a:schemeClr val="accent3">
                        <a:lumMod val="60000"/>
                        <a:lumOff val="40000"/>
                      </a:schemeClr>
                    </a:solidFill>
                  </a:tcPr>
                </a:tc>
                <a:tc>
                  <a:txBody>
                    <a:bodyPr/>
                    <a:lstStyle/>
                    <a:p>
                      <a:pPr marL="0" algn="ctr" defTabSz="457200" rtl="0" eaLnBrk="0" fontAlgn="base" latinLnBrk="0" hangingPunct="0">
                        <a:lnSpc>
                          <a:spcPct val="105000"/>
                        </a:lnSpc>
                        <a:spcBef>
                          <a:spcPts val="600"/>
                        </a:spcBef>
                        <a:spcAft>
                          <a:spcPts val="600"/>
                        </a:spcAft>
                      </a:pPr>
                      <a:r>
                        <a:rPr lang="en-US" sz="14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Q3</a:t>
                      </a:r>
                      <a:endParaRPr lang="en-ZA" sz="14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59170" marR="59170" marT="0" marB="0">
                    <a:solidFill>
                      <a:schemeClr val="accent3">
                        <a:lumMod val="60000"/>
                        <a:lumOff val="40000"/>
                      </a:schemeClr>
                    </a:solidFill>
                  </a:tcPr>
                </a:tc>
                <a:tc>
                  <a:txBody>
                    <a:bodyPr/>
                    <a:lstStyle/>
                    <a:p>
                      <a:pPr marL="0" algn="ctr" defTabSz="457200" rtl="0" eaLnBrk="0" fontAlgn="base" latinLnBrk="0" hangingPunct="0">
                        <a:lnSpc>
                          <a:spcPct val="105000"/>
                        </a:lnSpc>
                        <a:spcBef>
                          <a:spcPts val="600"/>
                        </a:spcBef>
                        <a:spcAft>
                          <a:spcPts val="600"/>
                        </a:spcAft>
                      </a:pPr>
                      <a:r>
                        <a:rPr lang="en-US" sz="14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Q4</a:t>
                      </a:r>
                      <a:endParaRPr lang="en-ZA" sz="14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59170" marR="59170" marT="0" marB="0">
                    <a:solidFill>
                      <a:schemeClr val="accent3">
                        <a:lumMod val="60000"/>
                        <a:lumOff val="40000"/>
                      </a:schemeClr>
                    </a:solidFill>
                  </a:tcPr>
                </a:tc>
                <a:extLst>
                  <a:ext uri="{0D108BD9-81ED-4DB2-BD59-A6C34878D82A}">
                    <a16:rowId xmlns:a16="http://schemas.microsoft.com/office/drawing/2014/main" val="10000"/>
                  </a:ext>
                </a:extLst>
              </a:tr>
              <a:tr h="494028">
                <a:tc>
                  <a:txBody>
                    <a:bodyPr/>
                    <a:lstStyle/>
                    <a:p>
                      <a:pPr algn="just">
                        <a:lnSpc>
                          <a:spcPct val="107000"/>
                        </a:lnSpc>
                        <a:spcAft>
                          <a:spcPts val="0"/>
                        </a:spcAft>
                      </a:pPr>
                      <a:r>
                        <a:rPr lang="en-ZA" sz="14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Submission of the Citizenship, Immigration and Refugees Bill  to Cabinet for approval (2021 – 2024)</a:t>
                      </a:r>
                    </a:p>
                    <a:p>
                      <a:pPr algn="just">
                        <a:lnSpc>
                          <a:spcPct val="105000"/>
                        </a:lnSpc>
                        <a:spcAft>
                          <a:spcPts val="0"/>
                        </a:spcAft>
                      </a:pPr>
                      <a:endParaRPr lang="en-ZA"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05000"/>
                        </a:lnSpc>
                        <a:spcAft>
                          <a:spcPts val="0"/>
                        </a:spcAft>
                      </a:pPr>
                      <a:r>
                        <a:rPr lang="en-ZA"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(Submission of the Green Paper on the Management of Citizenship, International Migration and Refugee protection to Cabinet to request approval for public consultation</a:t>
                      </a:r>
                      <a:r>
                        <a:rPr lang="en-ZA" sz="1400" b="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 2021/22)</a:t>
                      </a:r>
                      <a:endParaRPr lang="en-ZA"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20000"/>
                        <a:lumOff val="80000"/>
                      </a:schemeClr>
                    </a:solidFill>
                  </a:tcPr>
                </a:tc>
                <a:tc>
                  <a:txBody>
                    <a:bodyPr/>
                    <a:lstStyle/>
                    <a:p>
                      <a:pPr algn="l">
                        <a:lnSpc>
                          <a:spcPct val="107000"/>
                        </a:lnSpc>
                      </a:pPr>
                      <a:r>
                        <a:rPr lang="en-ZA" sz="1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Green Paper on the Management of Citizenship, International Migration and Refugee Protection submitted to Cabinet to request approval for public consultation</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p>
                      <a:pPr algn="l" eaLnBrk="0" fontAlgn="base" hangingPunct="0">
                        <a:lnSpc>
                          <a:spcPct val="105000"/>
                        </a:lnSpc>
                        <a:spcBef>
                          <a:spcPts val="600"/>
                        </a:spcBef>
                        <a:spcAft>
                          <a:spcPts val="600"/>
                        </a:spcAft>
                      </a:pPr>
                      <a:endParaRPr lang="en-ZA" sz="1400" b="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gn="l" eaLnBrk="0" fontAlgn="base" hangingPunct="0">
                        <a:lnSpc>
                          <a:spcPct val="105000"/>
                        </a:lnSpc>
                        <a:spcBef>
                          <a:spcPts val="600"/>
                        </a:spcBef>
                        <a:spcAft>
                          <a:spcPts val="600"/>
                        </a:spcAft>
                      </a:pPr>
                      <a:endParaRPr lang="en-ZA" sz="1400" b="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gn="l" eaLnBrk="0" fontAlgn="base" hangingPunct="0">
                        <a:lnSpc>
                          <a:spcPct val="105000"/>
                        </a:lnSpc>
                        <a:spcBef>
                          <a:spcPts val="600"/>
                        </a:spcBef>
                        <a:spcAft>
                          <a:spcPts val="600"/>
                        </a:spcAft>
                      </a:pPr>
                      <a:endParaRPr lang="en-ZA"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20000"/>
                        <a:lumOff val="80000"/>
                      </a:schemeClr>
                    </a:solidFill>
                  </a:tcPr>
                </a:tc>
                <a:tc>
                  <a:txBody>
                    <a:bodyPr/>
                    <a:lstStyle/>
                    <a:p>
                      <a:pPr algn="l">
                        <a:lnSpc>
                          <a:spcPct val="107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Draft Green Paper  on the Management of </a:t>
                      </a:r>
                      <a:r>
                        <a:rPr lang="en-ZA" sz="14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Citizenship, International Migration and Refugee Protection </a:t>
                      </a:r>
                      <a:r>
                        <a:rPr lang="en-ZA" sz="1400" dirty="0">
                          <a:effectLst/>
                          <a:latin typeface="Arial" panose="020B0604020202020204" pitchFamily="34" charset="0"/>
                          <a:ea typeface="Calibri" panose="020F0502020204030204" pitchFamily="34" charset="0"/>
                          <a:cs typeface="Arial" panose="020B0604020202020204" pitchFamily="34" charset="0"/>
                        </a:rPr>
                        <a:t>submitted to Minister for approval</a:t>
                      </a:r>
                    </a:p>
                  </a:txBody>
                  <a:tcPr marL="68580" marR="68580" marT="0" marB="0">
                    <a:solidFill>
                      <a:schemeClr val="accent3">
                        <a:lumMod val="20000"/>
                        <a:lumOff val="80000"/>
                      </a:schemeClr>
                    </a:solidFill>
                  </a:tcPr>
                </a:tc>
                <a:tc>
                  <a:txBody>
                    <a:bodyPr/>
                    <a:lstStyle/>
                    <a:p>
                      <a:pPr algn="l">
                        <a:lnSpc>
                          <a:spcPct val="107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SEIAS report submitted to DPME for approval</a:t>
                      </a:r>
                    </a:p>
                    <a:p>
                      <a:pPr algn="l">
                        <a:lnSpc>
                          <a:spcPct val="107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 </a:t>
                      </a:r>
                    </a:p>
                    <a:p>
                      <a:pPr algn="l">
                        <a:lnSpc>
                          <a:spcPct val="107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Interdepartmental workshop with JCPS and GSCID departments convened to consider the Draft Green Paper on the Management of </a:t>
                      </a:r>
                      <a:r>
                        <a:rPr lang="en-ZA" sz="14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Citizenship, International Migration and Refugee Protection</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20000"/>
                        <a:lumOff val="80000"/>
                      </a:schemeClr>
                    </a:solidFill>
                  </a:tcPr>
                </a:tc>
                <a:tc>
                  <a:txBody>
                    <a:bodyPr/>
                    <a:lstStyle/>
                    <a:p>
                      <a:pPr algn="l">
                        <a:lnSpc>
                          <a:spcPct val="107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Second Draft of the Green Paper  on the Management of </a:t>
                      </a:r>
                      <a:r>
                        <a:rPr lang="en-ZA" sz="14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Citizenship, International Migration and Refugee Protection </a:t>
                      </a:r>
                      <a:r>
                        <a:rPr lang="en-ZA" sz="1400" dirty="0">
                          <a:effectLst/>
                          <a:latin typeface="Arial" panose="020B0604020202020204" pitchFamily="34" charset="0"/>
                          <a:ea typeface="Calibri" panose="020F0502020204030204" pitchFamily="34" charset="0"/>
                          <a:cs typeface="Arial" panose="020B0604020202020204" pitchFamily="34" charset="0"/>
                        </a:rPr>
                        <a:t>submitted to the JCPS and GSCID clusters for recommendation to Cabinet</a:t>
                      </a:r>
                    </a:p>
                  </a:txBody>
                  <a:tcPr marL="68580" marR="68580" marT="0" marB="0">
                    <a:solidFill>
                      <a:schemeClr val="accent3">
                        <a:lumMod val="20000"/>
                        <a:lumOff val="80000"/>
                      </a:schemeClr>
                    </a:solidFill>
                  </a:tcPr>
                </a:tc>
                <a:tc>
                  <a:txBody>
                    <a:bodyPr/>
                    <a:lstStyle/>
                    <a:p>
                      <a:pPr algn="l">
                        <a:lnSpc>
                          <a:spcPct val="107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Final Draft of the Green Paper  on the Management of </a:t>
                      </a:r>
                      <a:r>
                        <a:rPr lang="en-ZA" sz="14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Citizenship, International Migration and Refugee Protection </a:t>
                      </a:r>
                      <a:r>
                        <a:rPr lang="en-ZA" sz="1400" dirty="0">
                          <a:effectLst/>
                          <a:latin typeface="Arial" panose="020B0604020202020204" pitchFamily="34" charset="0"/>
                          <a:ea typeface="Calibri" panose="020F0502020204030204" pitchFamily="34" charset="0"/>
                          <a:cs typeface="Arial" panose="020B0604020202020204" pitchFamily="34" charset="0"/>
                        </a:rPr>
                        <a:t>submitted to Cabinet to request approval for public consultation</a:t>
                      </a:r>
                    </a:p>
                  </a:txBody>
                  <a:tcPr marL="68580" marR="68580" marT="0" marB="0">
                    <a:solidFill>
                      <a:schemeClr val="accent3">
                        <a:lumMod val="20000"/>
                        <a:lumOff val="80000"/>
                      </a:schemeClr>
                    </a:solidFill>
                  </a:tcPr>
                </a:tc>
                <a:extLst>
                  <a:ext uri="{0D108BD9-81ED-4DB2-BD59-A6C34878D82A}">
                    <a16:rowId xmlns:a16="http://schemas.microsoft.com/office/drawing/2014/main" val="10001"/>
                  </a:ext>
                </a:extLst>
              </a:tr>
            </a:tbl>
          </a:graphicData>
        </a:graphic>
      </p:graphicFrame>
      <p:sp>
        <p:nvSpPr>
          <p:cNvPr id="8" name="TextBox 7"/>
          <p:cNvSpPr txBox="1"/>
          <p:nvPr/>
        </p:nvSpPr>
        <p:spPr>
          <a:xfrm>
            <a:off x="109180" y="101484"/>
            <a:ext cx="8944203" cy="400110"/>
          </a:xfrm>
          <a:prstGeom prst="rect">
            <a:avLst/>
          </a:prstGeom>
          <a:solidFill>
            <a:srgbClr val="92D050"/>
          </a:solidFill>
        </p:spPr>
        <p:txBody>
          <a:bodyPr wrap="square" rtlCol="0">
            <a:spAutoFit/>
          </a:bodyPr>
          <a:lstStyle/>
          <a:p>
            <a:pPr algn="ctr"/>
            <a:r>
              <a:rPr lang="en-US" sz="2000" b="1" dirty="0">
                <a:latin typeface="Arial" panose="020B0604020202020204" pitchFamily="34" charset="0"/>
                <a:cs typeface="Arial" panose="020B0604020202020204" pitchFamily="34" charset="0"/>
              </a:rPr>
              <a:t>ANNUAL PERFORMANCE PLAN TARGETS FOR 2021/24</a:t>
            </a:r>
          </a:p>
        </p:txBody>
      </p:sp>
      <p:sp>
        <p:nvSpPr>
          <p:cNvPr id="5" name="Slide Number Placeholder 4"/>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59</a:t>
            </a:fld>
            <a:endParaRPr lang="en-US" dirty="0"/>
          </a:p>
        </p:txBody>
      </p:sp>
    </p:spTree>
    <p:extLst>
      <p:ext uri="{BB962C8B-B14F-4D97-AF65-F5344CB8AC3E}">
        <p14:creationId xmlns:p14="http://schemas.microsoft.com/office/powerpoint/2010/main" val="2964533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2120" y="180432"/>
            <a:ext cx="8581880" cy="523220"/>
          </a:xfrm>
          <a:prstGeom prst="rect">
            <a:avLst/>
          </a:prstGeom>
          <a:noFill/>
        </p:spPr>
        <p:txBody>
          <a:bodyPr wrap="square" rtlCol="0">
            <a:spAutoFit/>
          </a:bodyPr>
          <a:lstStyle/>
          <a:p>
            <a:pPr algn="ctr"/>
            <a:r>
              <a:rPr lang="en-US" sz="2800" b="1" dirty="0">
                <a:solidFill>
                  <a:srgbClr val="FFFFFF"/>
                </a:solidFill>
              </a:rPr>
              <a:t>DHA Contribution to MTSF 2014 to 2019</a:t>
            </a:r>
            <a:endParaRPr lang="en-ZA" sz="2800" dirty="0">
              <a:solidFill>
                <a:srgbClr val="FFFFFF"/>
              </a:solidFill>
            </a:endParaRPr>
          </a:p>
        </p:txBody>
      </p:sp>
      <p:sp>
        <p:nvSpPr>
          <p:cNvPr id="15" name="Rectangle 14"/>
          <p:cNvSpPr/>
          <p:nvPr/>
        </p:nvSpPr>
        <p:spPr>
          <a:xfrm>
            <a:off x="210224" y="703652"/>
            <a:ext cx="8785186" cy="6001643"/>
          </a:xfrm>
          <a:prstGeom prst="rect">
            <a:avLst/>
          </a:prstGeom>
        </p:spPr>
        <p:txBody>
          <a:bodyPr wrap="square">
            <a:spAutoFit/>
          </a:bodyPr>
          <a:lstStyle/>
          <a:p>
            <a:pPr algn="just">
              <a:spcBef>
                <a:spcPts val="600"/>
              </a:spcBef>
              <a:spcAft>
                <a:spcPts val="600"/>
              </a:spcAft>
            </a:pPr>
            <a:r>
              <a:rPr lang="en-US" sz="1600" dirty="0">
                <a:latin typeface="Arial" panose="020B0604020202020204" pitchFamily="34" charset="0"/>
                <a:cs typeface="Arial" panose="020B0604020202020204" pitchFamily="34" charset="0"/>
              </a:rPr>
              <a:t>A major focus of the NDP is to confront the interlinked challenges of </a:t>
            </a:r>
            <a:r>
              <a:rPr lang="en-US" sz="1600" b="1" dirty="0">
                <a:latin typeface="Arial" panose="020B0604020202020204" pitchFamily="34" charset="0"/>
                <a:cs typeface="Arial" panose="020B0604020202020204" pitchFamily="34" charset="0"/>
              </a:rPr>
              <a:t>poverty,  inequality and unemployment</a:t>
            </a:r>
            <a:r>
              <a:rPr lang="en-US" sz="1600" dirty="0">
                <a:latin typeface="Arial" panose="020B0604020202020204" pitchFamily="34" charset="0"/>
                <a:cs typeface="Arial" panose="020B0604020202020204" pitchFamily="34" charset="0"/>
              </a:rPr>
              <a:t> by achieving higher growth rates.   </a:t>
            </a:r>
          </a:p>
          <a:p>
            <a:pPr algn="just">
              <a:spcBef>
                <a:spcPts val="600"/>
              </a:spcBef>
              <a:spcAft>
                <a:spcPts val="600"/>
              </a:spcAft>
            </a:pPr>
            <a:r>
              <a:rPr lang="en-US" sz="1600" dirty="0">
                <a:latin typeface="Arial" panose="020B0604020202020204" pitchFamily="34" charset="0"/>
                <a:cs typeface="Arial" panose="020B0604020202020204" pitchFamily="34" charset="0"/>
              </a:rPr>
              <a:t>The DHA has a critical contribution to make to the achievement of the NDP 2030 objectives: </a:t>
            </a:r>
            <a:endParaRPr lang="en-ZA" sz="1600" dirty="0">
              <a:latin typeface="Arial" panose="020B0604020202020204" pitchFamily="34" charset="0"/>
              <a:cs typeface="Arial" panose="020B0604020202020204" pitchFamily="34" charset="0"/>
            </a:endParaRPr>
          </a:p>
          <a:p>
            <a:pPr marL="285750" lvl="0" indent="-285750" algn="just">
              <a:spcBef>
                <a:spcPts val="600"/>
              </a:spcBef>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The inclusion of all citizens in democracy and development is enabled by providing them with a status and an identity that gives them access to rights and services.  This must be done in an efficient, effective, professional and secure manner. </a:t>
            </a:r>
            <a:endParaRPr lang="en-ZA" sz="1600" dirty="0">
              <a:latin typeface="Arial" panose="020B0604020202020204" pitchFamily="34" charset="0"/>
              <a:cs typeface="Arial" panose="020B0604020202020204" pitchFamily="34" charset="0"/>
            </a:endParaRPr>
          </a:p>
          <a:p>
            <a:pPr marL="285750" lvl="0" indent="-285750" algn="just">
              <a:spcBef>
                <a:spcPts val="600"/>
              </a:spcBef>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A further priority for the DHA is to facilitate the acquisition of the critical skills needed for economic growth as determined by the Department of Higher Education and Training (DHET) to build our own skills base.  </a:t>
            </a:r>
            <a:endParaRPr lang="en-ZA" sz="1600" dirty="0">
              <a:latin typeface="Arial" panose="020B0604020202020204" pitchFamily="34" charset="0"/>
              <a:cs typeface="Arial" panose="020B0604020202020204" pitchFamily="34" charset="0"/>
            </a:endParaRPr>
          </a:p>
          <a:p>
            <a:pPr marL="285750" lvl="0" indent="-285750" algn="just">
              <a:spcBef>
                <a:spcPts val="600"/>
              </a:spcBef>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The DHA must continue to drive integrated and coordinated border management to ensure our borders are effectively protected, secured and well-managed. </a:t>
            </a:r>
            <a:endParaRPr lang="en-ZA" sz="1600" dirty="0">
              <a:latin typeface="Arial" panose="020B0604020202020204" pitchFamily="34" charset="0"/>
              <a:cs typeface="Arial" panose="020B0604020202020204" pitchFamily="34" charset="0"/>
            </a:endParaRPr>
          </a:p>
          <a:p>
            <a:pPr marL="285750" lvl="0" indent="-285750" algn="just">
              <a:spcBef>
                <a:spcPts val="600"/>
              </a:spcBef>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The DHA could play a key role in enabling regional development by working with SADC countries through the Department of International Relations and Cooperation (DIRCO) to establish efficient, secure and managed migration.</a:t>
            </a:r>
            <a:endParaRPr lang="en-ZA" sz="1600" dirty="0">
              <a:latin typeface="Arial" panose="020B0604020202020204" pitchFamily="34" charset="0"/>
              <a:cs typeface="Arial" panose="020B0604020202020204" pitchFamily="34" charset="0"/>
            </a:endParaRPr>
          </a:p>
          <a:p>
            <a:pPr marL="285750" lvl="0" indent="-285750" algn="just">
              <a:spcBef>
                <a:spcPts val="600"/>
              </a:spcBef>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The DHA is central in building a capable state. The modernisation programme of the DHA can reduce fraud and the cost of doing business by enabling e-government which will attract more investment into the country. </a:t>
            </a:r>
            <a:endParaRPr lang="en-ZA" sz="1600" dirty="0">
              <a:latin typeface="Arial" panose="020B0604020202020204" pitchFamily="34" charset="0"/>
              <a:cs typeface="Arial" panose="020B0604020202020204" pitchFamily="34" charset="0"/>
            </a:endParaRPr>
          </a:p>
          <a:p>
            <a:pPr marL="285750" indent="-285750" algn="just">
              <a:spcBef>
                <a:spcPts val="600"/>
              </a:spcBef>
              <a:spcAft>
                <a:spcPts val="600"/>
              </a:spcAft>
              <a:buFont typeface="Arial" panose="020B0604020202020204" pitchFamily="34" charset="0"/>
              <a:buChar char="•"/>
            </a:pPr>
            <a:endParaRPr lang="en-ZA" sz="1600" dirty="0">
              <a:latin typeface="Arial" panose="020B0604020202020204" pitchFamily="34" charset="0"/>
              <a:cs typeface="Arial" panose="020B0604020202020204" pitchFamily="34" charset="0"/>
            </a:endParaRPr>
          </a:p>
          <a:p>
            <a:pPr>
              <a:spcBef>
                <a:spcPts val="600"/>
              </a:spcBef>
              <a:spcAft>
                <a:spcPts val="600"/>
              </a:spcAft>
            </a:pPr>
            <a:endParaRPr lang="en-ZA" sz="1600" dirty="0"/>
          </a:p>
        </p:txBody>
      </p:sp>
      <p:sp>
        <p:nvSpPr>
          <p:cNvPr id="6" name="TextBox 5"/>
          <p:cNvSpPr txBox="1"/>
          <p:nvPr/>
        </p:nvSpPr>
        <p:spPr>
          <a:xfrm>
            <a:off x="130175" y="126620"/>
            <a:ext cx="8865235" cy="400110"/>
          </a:xfrm>
          <a:prstGeom prst="rect">
            <a:avLst/>
          </a:prstGeom>
          <a:solidFill>
            <a:srgbClr val="92D050"/>
          </a:solidFill>
        </p:spPr>
        <p:txBody>
          <a:bodyPr wrap="square" rtlCol="0">
            <a:spAutoFit/>
          </a:bodyPr>
          <a:lstStyle/>
          <a:p>
            <a:pPr algn="ctr">
              <a:spcBef>
                <a:spcPts val="600"/>
              </a:spcBef>
              <a:spcAft>
                <a:spcPts val="600"/>
              </a:spcAft>
            </a:pPr>
            <a:r>
              <a:rPr lang="en-US" sz="2000" b="1" dirty="0">
                <a:latin typeface="Arial" panose="020B0604020202020204" pitchFamily="34" charset="0"/>
                <a:cs typeface="Arial" panose="020B0604020202020204" pitchFamily="34" charset="0"/>
              </a:rPr>
              <a:t>CONTRIBUTION TO THE NATIONAL DEVELOPMENT PLAN (NDP)</a:t>
            </a:r>
            <a:endParaRPr lang="en-ZA" sz="2000" b="1" dirty="0">
              <a:latin typeface="Arial" panose="020B0604020202020204" pitchFamily="34" charset="0"/>
              <a:cs typeface="Arial" panose="020B0604020202020204" pitchFamily="34" charset="0"/>
            </a:endParaRPr>
          </a:p>
        </p:txBody>
      </p:sp>
      <p:sp>
        <p:nvSpPr>
          <p:cNvPr id="8" name="Slide Number Placeholder 7"/>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6</a:t>
            </a:fld>
            <a:endParaRPr lang="en-US" dirty="0"/>
          </a:p>
        </p:txBody>
      </p:sp>
    </p:spTree>
    <p:extLst>
      <p:ext uri="{BB962C8B-B14F-4D97-AF65-F5344CB8AC3E}">
        <p14:creationId xmlns:p14="http://schemas.microsoft.com/office/powerpoint/2010/main" val="258460578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586823934"/>
              </p:ext>
            </p:extLst>
          </p:nvPr>
        </p:nvGraphicFramePr>
        <p:xfrm>
          <a:off x="117416" y="589318"/>
          <a:ext cx="8935966" cy="2731279"/>
        </p:xfrm>
        <a:graphic>
          <a:graphicData uri="http://schemas.openxmlformats.org/drawingml/2006/table">
            <a:tbl>
              <a:tblPr firstRow="1" bandRow="1">
                <a:tableStyleId>{5C22544A-7EE6-4342-B048-85BDC9FD1C3A}</a:tableStyleId>
              </a:tblPr>
              <a:tblGrid>
                <a:gridCol w="2370411">
                  <a:extLst>
                    <a:ext uri="{9D8B030D-6E8A-4147-A177-3AD203B41FA5}">
                      <a16:colId xmlns:a16="http://schemas.microsoft.com/office/drawing/2014/main" val="20000"/>
                    </a:ext>
                  </a:extLst>
                </a:gridCol>
                <a:gridCol w="2265405">
                  <a:extLst>
                    <a:ext uri="{9D8B030D-6E8A-4147-A177-3AD203B41FA5}">
                      <a16:colId xmlns:a16="http://schemas.microsoft.com/office/drawing/2014/main" val="20001"/>
                    </a:ext>
                  </a:extLst>
                </a:gridCol>
                <a:gridCol w="2545492">
                  <a:extLst>
                    <a:ext uri="{9D8B030D-6E8A-4147-A177-3AD203B41FA5}">
                      <a16:colId xmlns:a16="http://schemas.microsoft.com/office/drawing/2014/main" val="20002"/>
                    </a:ext>
                  </a:extLst>
                </a:gridCol>
                <a:gridCol w="840260">
                  <a:extLst>
                    <a:ext uri="{9D8B030D-6E8A-4147-A177-3AD203B41FA5}">
                      <a16:colId xmlns:a16="http://schemas.microsoft.com/office/drawing/2014/main" val="20003"/>
                    </a:ext>
                  </a:extLst>
                </a:gridCol>
                <a:gridCol w="914398">
                  <a:extLst>
                    <a:ext uri="{9D8B030D-6E8A-4147-A177-3AD203B41FA5}">
                      <a16:colId xmlns:a16="http://schemas.microsoft.com/office/drawing/2014/main" val="20004"/>
                    </a:ext>
                  </a:extLst>
                </a:gridCol>
              </a:tblGrid>
              <a:tr h="329872">
                <a:tc>
                  <a:txBody>
                    <a:bodyPr/>
                    <a:lstStyle/>
                    <a:p>
                      <a:pPr marL="0" indent="0" algn="l">
                        <a:buFont typeface="+mj-lt"/>
                        <a:buNone/>
                      </a:pPr>
                      <a:r>
                        <a:rPr lang="en-ZA" sz="1400" dirty="0">
                          <a:solidFill>
                            <a:schemeClr val="tx1"/>
                          </a:solidFill>
                          <a:latin typeface="Arial" panose="020B0604020202020204" pitchFamily="34" charset="0"/>
                          <a:cs typeface="Arial" panose="020B0604020202020204" pitchFamily="34" charset="0"/>
                        </a:rPr>
                        <a:t>Outcome:</a:t>
                      </a:r>
                    </a:p>
                  </a:txBody>
                  <a:tcPr>
                    <a:solidFill>
                      <a:schemeClr val="accent3">
                        <a:lumMod val="60000"/>
                        <a:lumOff val="40000"/>
                      </a:schemeClr>
                    </a:solidFill>
                  </a:tcPr>
                </a:tc>
                <a:tc gridSpan="4">
                  <a:txBody>
                    <a:bodyPr/>
                    <a:lstStyle/>
                    <a:p>
                      <a:pPr marL="0" indent="0" algn="l" defTabSz="457200" rtl="0" eaLnBrk="1" latinLnBrk="0" hangingPunct="1">
                        <a:buFont typeface="+mj-lt"/>
                        <a:buNone/>
                      </a:pPr>
                      <a:r>
                        <a:rPr lang="en-US" sz="1400" b="0" kern="1200" dirty="0">
                          <a:solidFill>
                            <a:schemeClr val="tx1"/>
                          </a:solidFill>
                          <a:latin typeface="Arial" panose="020B0604020202020204" pitchFamily="34" charset="0"/>
                          <a:ea typeface="+mn-ea"/>
                          <a:cs typeface="Arial" panose="020B0604020202020204" pitchFamily="34" charset="0"/>
                        </a:rPr>
                        <a:t>Secure population register to empower citizens, enable inclusivity, economic development and national security</a:t>
                      </a:r>
                      <a:endParaRPr lang="en-ZA" sz="1400" b="0" kern="1200" dirty="0">
                        <a:solidFill>
                          <a:schemeClr val="tx1"/>
                        </a:solidFill>
                        <a:latin typeface="Arial" panose="020B0604020202020204" pitchFamily="34" charset="0"/>
                        <a:ea typeface="+mn-ea"/>
                        <a:cs typeface="Arial" panose="020B0604020202020204" pitchFamily="34" charset="0"/>
                      </a:endParaRPr>
                    </a:p>
                  </a:txBody>
                  <a:tcPr>
                    <a:solidFill>
                      <a:schemeClr val="accent3">
                        <a:lumMod val="60000"/>
                        <a:lumOff val="4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extLst>
                  <a:ext uri="{0D108BD9-81ED-4DB2-BD59-A6C34878D82A}">
                    <a16:rowId xmlns:a16="http://schemas.microsoft.com/office/drawing/2014/main" val="10001"/>
                  </a:ext>
                </a:extLst>
              </a:tr>
              <a:tr h="334198">
                <a:tc>
                  <a:txBody>
                    <a:bodyPr/>
                    <a:lstStyle/>
                    <a:p>
                      <a:pPr marL="0" indent="0" algn="l">
                        <a:buFont typeface="+mj-lt"/>
                        <a:buNone/>
                      </a:pPr>
                      <a:r>
                        <a:rPr lang="en-ZA" sz="1400" b="1" dirty="0">
                          <a:solidFill>
                            <a:schemeClr val="tx1"/>
                          </a:solidFill>
                          <a:latin typeface="Arial" panose="020B0604020202020204" pitchFamily="34" charset="0"/>
                          <a:cs typeface="Arial" panose="020B0604020202020204" pitchFamily="34" charset="0"/>
                        </a:rPr>
                        <a:t>Output:</a:t>
                      </a:r>
                    </a:p>
                  </a:txBody>
                  <a:tcPr>
                    <a:solidFill>
                      <a:schemeClr val="accent3">
                        <a:lumMod val="60000"/>
                        <a:lumOff val="40000"/>
                      </a:schemeClr>
                    </a:solidFill>
                  </a:tcPr>
                </a:tc>
                <a:tc gridSpan="4">
                  <a:txBody>
                    <a:bodyPr/>
                    <a:lstStyle/>
                    <a:p>
                      <a:pPr marL="0" indent="0" algn="l">
                        <a:buFont typeface="+mj-lt"/>
                        <a:buNone/>
                      </a:pPr>
                      <a:r>
                        <a:rPr lang="en-ZA" sz="1400" dirty="0">
                          <a:solidFill>
                            <a:schemeClr val="tx1"/>
                          </a:solidFill>
                          <a:latin typeface="Arial" panose="020B0604020202020204" pitchFamily="34" charset="0"/>
                          <a:cs typeface="Arial" panose="020B0604020202020204" pitchFamily="34" charset="0"/>
                        </a:rPr>
                        <a:t>Policy and legislation developed in support of a secure population register</a:t>
                      </a:r>
                    </a:p>
                  </a:txBody>
                  <a:tcPr>
                    <a:solidFill>
                      <a:schemeClr val="accent3">
                        <a:lumMod val="60000"/>
                        <a:lumOff val="4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extLst>
                  <a:ext uri="{0D108BD9-81ED-4DB2-BD59-A6C34878D82A}">
                    <a16:rowId xmlns:a16="http://schemas.microsoft.com/office/drawing/2014/main" val="10002"/>
                  </a:ext>
                </a:extLst>
              </a:tr>
              <a:tr h="758781">
                <a:tc>
                  <a:txBody>
                    <a:bodyPr/>
                    <a:lstStyle/>
                    <a:p>
                      <a:pPr marL="0" marR="0" indent="0" algn="l" defTabSz="457200" rtl="0" eaLnBrk="1" fontAlgn="auto" latinLnBrk="0" hangingPunct="1">
                        <a:lnSpc>
                          <a:spcPct val="100000"/>
                        </a:lnSpc>
                        <a:spcBef>
                          <a:spcPts val="0"/>
                        </a:spcBef>
                        <a:spcAft>
                          <a:spcPts val="0"/>
                        </a:spcAft>
                        <a:buClrTx/>
                        <a:buSzTx/>
                        <a:buFont typeface="+mj-lt"/>
                        <a:buNone/>
                        <a:tabLst/>
                        <a:defRPr/>
                      </a:pPr>
                      <a:r>
                        <a:rPr lang="en-ZA" sz="1400" b="1" dirty="0">
                          <a:solidFill>
                            <a:schemeClr val="tx1"/>
                          </a:solidFill>
                          <a:latin typeface="Arial" panose="020B0604020202020204" pitchFamily="34" charset="0"/>
                          <a:cs typeface="Arial" panose="020B0604020202020204" pitchFamily="34" charset="0"/>
                        </a:rPr>
                        <a:t>Output Indicator</a:t>
                      </a:r>
                    </a:p>
                    <a:p>
                      <a:pPr marL="342900" indent="-342900" algn="l">
                        <a:buFont typeface="+mj-lt"/>
                        <a:buAutoNum type="arabicPeriod"/>
                      </a:pPr>
                      <a:endParaRPr lang="en-ZA" sz="1400" b="1" dirty="0">
                        <a:solidFill>
                          <a:schemeClr val="tx1"/>
                        </a:solidFill>
                        <a:latin typeface="Arial" panose="020B0604020202020204" pitchFamily="34" charset="0"/>
                        <a:cs typeface="Arial" panose="020B0604020202020204" pitchFamily="34" charset="0"/>
                      </a:endParaRPr>
                    </a:p>
                  </a:txBody>
                  <a:tcPr>
                    <a:solidFill>
                      <a:schemeClr val="accent3">
                        <a:lumMod val="60000"/>
                        <a:lumOff val="4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 typeface="+mj-lt"/>
                        <a:buNone/>
                        <a:tabLst/>
                        <a:defRPr/>
                      </a:pPr>
                      <a:r>
                        <a:rPr lang="en-ZA" sz="1400" b="1" dirty="0">
                          <a:solidFill>
                            <a:schemeClr val="tx1"/>
                          </a:solidFill>
                          <a:latin typeface="Arial" panose="020B0604020202020204" pitchFamily="34" charset="0"/>
                          <a:cs typeface="Arial" panose="020B0604020202020204" pitchFamily="34" charset="0"/>
                        </a:rPr>
                        <a:t>Estimated Performance 2020/21</a:t>
                      </a:r>
                    </a:p>
                  </a:txBody>
                  <a:tcPr>
                    <a:solidFill>
                      <a:schemeClr val="accent3">
                        <a:lumMod val="60000"/>
                        <a:lumOff val="40000"/>
                      </a:schemeClr>
                    </a:solidFill>
                  </a:tcPr>
                </a:tc>
                <a:tc>
                  <a:txBody>
                    <a:bodyPr/>
                    <a:lstStyle/>
                    <a:p>
                      <a:pPr marL="0" indent="0" algn="ctr">
                        <a:buFont typeface="+mj-lt"/>
                        <a:buNone/>
                      </a:pPr>
                      <a:r>
                        <a:rPr lang="en-ZA" sz="1400" b="1" dirty="0">
                          <a:solidFill>
                            <a:schemeClr val="tx1"/>
                          </a:solidFill>
                          <a:latin typeface="Arial" panose="020B0604020202020204" pitchFamily="34" charset="0"/>
                          <a:cs typeface="Arial" panose="020B0604020202020204" pitchFamily="34" charset="0"/>
                        </a:rPr>
                        <a:t>Annual Target 2021/22</a:t>
                      </a:r>
                    </a:p>
                  </a:txBody>
                  <a:tcPr>
                    <a:solidFill>
                      <a:schemeClr val="accent3">
                        <a:lumMod val="60000"/>
                        <a:lumOff val="40000"/>
                      </a:schemeClr>
                    </a:solidFill>
                  </a:tcPr>
                </a:tc>
                <a:tc>
                  <a:txBody>
                    <a:bodyPr/>
                    <a:lstStyle/>
                    <a:p>
                      <a:pPr marL="0" indent="0" algn="ctr">
                        <a:buFont typeface="+mj-lt"/>
                        <a:buNone/>
                      </a:pPr>
                      <a:r>
                        <a:rPr lang="en-ZA" sz="1400" b="1" dirty="0">
                          <a:solidFill>
                            <a:schemeClr val="tx1"/>
                          </a:solidFill>
                          <a:latin typeface="Arial" panose="020B0604020202020204" pitchFamily="34" charset="0"/>
                          <a:cs typeface="Arial" panose="020B0604020202020204" pitchFamily="34" charset="0"/>
                        </a:rPr>
                        <a:t>Annual Target 2022/23</a:t>
                      </a:r>
                    </a:p>
                  </a:txBody>
                  <a:tcPr>
                    <a:solidFill>
                      <a:schemeClr val="accent3">
                        <a:lumMod val="60000"/>
                        <a:lumOff val="40000"/>
                      </a:schemeClr>
                    </a:solidFill>
                  </a:tcPr>
                </a:tc>
                <a:tc>
                  <a:txBody>
                    <a:bodyPr/>
                    <a:lstStyle/>
                    <a:p>
                      <a:pPr marL="0" indent="0" algn="ctr">
                        <a:buFont typeface="+mj-lt"/>
                        <a:buNone/>
                      </a:pPr>
                      <a:r>
                        <a:rPr lang="en-ZA" sz="1400" b="1" dirty="0">
                          <a:solidFill>
                            <a:schemeClr val="tx1"/>
                          </a:solidFill>
                          <a:latin typeface="Arial" panose="020B0604020202020204" pitchFamily="34" charset="0"/>
                          <a:cs typeface="Arial" panose="020B0604020202020204" pitchFamily="34" charset="0"/>
                        </a:rPr>
                        <a:t>Annual Target 2023/24</a:t>
                      </a:r>
                    </a:p>
                  </a:txBody>
                  <a:tcPr>
                    <a:solidFill>
                      <a:schemeClr val="accent3">
                        <a:lumMod val="60000"/>
                        <a:lumOff val="40000"/>
                      </a:schemeClr>
                    </a:solidFill>
                  </a:tcPr>
                </a:tc>
                <a:extLst>
                  <a:ext uri="{0D108BD9-81ED-4DB2-BD59-A6C34878D82A}">
                    <a16:rowId xmlns:a16="http://schemas.microsoft.com/office/drawing/2014/main" val="10000"/>
                  </a:ext>
                </a:extLst>
              </a:tr>
              <a:tr h="695959">
                <a:tc>
                  <a:txBody>
                    <a:bodyPr/>
                    <a:lstStyle/>
                    <a:p>
                      <a:pPr algn="just">
                        <a:lnSpc>
                          <a:spcPct val="105000"/>
                        </a:lnSpc>
                        <a:spcAft>
                          <a:spcPts val="0"/>
                        </a:spcAft>
                      </a:pPr>
                      <a:r>
                        <a:rPr lang="en-ZA" sz="1400" dirty="0">
                          <a:effectLst/>
                          <a:latin typeface="Arial" panose="020B0604020202020204" pitchFamily="34" charset="0"/>
                          <a:ea typeface="Times New Roman" panose="02020603050405020304" pitchFamily="18" charset="0"/>
                          <a:cs typeface="Arial" panose="020B0604020202020204" pitchFamily="34" charset="0"/>
                        </a:rPr>
                        <a:t>Submission of Official Identity Management Policy to Cabinet for approval </a:t>
                      </a:r>
                    </a:p>
                    <a:p>
                      <a:pPr algn="just">
                        <a:lnSpc>
                          <a:spcPct val="105000"/>
                        </a:lnSpc>
                        <a:spcAft>
                          <a:spcPts val="0"/>
                        </a:spcAft>
                      </a:pPr>
                      <a:r>
                        <a:rPr lang="en-ZA" sz="1400" dirty="0">
                          <a:effectLst/>
                          <a:latin typeface="Arial" panose="020B0604020202020204" pitchFamily="34" charset="0"/>
                          <a:ea typeface="Times New Roman" panose="02020603050405020304" pitchFamily="18" charset="0"/>
                          <a:cs typeface="Arial" panose="020B0604020202020204" pitchFamily="34" charset="0"/>
                        </a:rPr>
                        <a:t> </a:t>
                      </a:r>
                    </a:p>
                  </a:txBody>
                  <a:tcPr marL="114300" marR="114300" marT="0" marB="0">
                    <a:solidFill>
                      <a:schemeClr val="accent3">
                        <a:lumMod val="20000"/>
                        <a:lumOff val="80000"/>
                      </a:schemeClr>
                    </a:solidFill>
                  </a:tcPr>
                </a:tc>
                <a:tc>
                  <a:txBody>
                    <a:bodyPr/>
                    <a:lstStyle/>
                    <a:p>
                      <a:pPr algn="l"/>
                      <a:r>
                        <a:rPr lang="en-ZA" sz="1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Official Identity Management Policy submitted to  Minister for submission to Cabinet</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20000"/>
                        <a:lumOff val="80000"/>
                      </a:schemeClr>
                    </a:solidFill>
                  </a:tcPr>
                </a:tc>
                <a:tc>
                  <a:txBody>
                    <a:bodyPr/>
                    <a:lstStyle/>
                    <a:p>
                      <a:pPr algn="l"/>
                      <a:r>
                        <a:rPr lang="en-ZA" sz="1400" dirty="0">
                          <a:effectLst/>
                          <a:latin typeface="Arial" panose="020B0604020202020204" pitchFamily="34" charset="0"/>
                          <a:ea typeface="Times New Roman" panose="02020603050405020304" pitchFamily="18" charset="0"/>
                          <a:cs typeface="Arial" panose="020B0604020202020204" pitchFamily="34" charset="0"/>
                        </a:rPr>
                        <a:t>Official Identity Management Policy submitted to  Cabinet for approval</a:t>
                      </a:r>
                    </a:p>
                    <a:p>
                      <a:pPr algn="l">
                        <a:spcAft>
                          <a:spcPts val="0"/>
                        </a:spcAft>
                      </a:pPr>
                      <a:r>
                        <a:rPr lang="en-ZA" sz="1400"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 </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20000"/>
                        <a:lumOff val="80000"/>
                      </a:schemeClr>
                    </a:solidFill>
                  </a:tcPr>
                </a:tc>
                <a:tc>
                  <a:txBody>
                    <a:bodyPr/>
                    <a:lstStyle/>
                    <a:p>
                      <a:pPr algn="ctr">
                        <a:lnSpc>
                          <a:spcPct val="105000"/>
                        </a:lnSpc>
                        <a:spcAft>
                          <a:spcPts val="1000"/>
                        </a:spcAft>
                      </a:pPr>
                      <a:r>
                        <a:rPr lang="en-ZA" sz="1400" dirty="0">
                          <a:effectLst/>
                          <a:latin typeface="Arial" panose="020B0604020202020204" pitchFamily="34" charset="0"/>
                          <a:ea typeface="Times New Roman" panose="02020603050405020304" pitchFamily="18" charset="0"/>
                          <a:cs typeface="Arial" panose="020B0604020202020204" pitchFamily="34" charset="0"/>
                        </a:rPr>
                        <a:t>NA</a:t>
                      </a:r>
                    </a:p>
                    <a:p>
                      <a:pPr marL="457200" algn="ctr">
                        <a:lnSpc>
                          <a:spcPct val="105000"/>
                        </a:lnSpc>
                        <a:spcAft>
                          <a:spcPts val="1000"/>
                        </a:spcAft>
                      </a:pPr>
                      <a:r>
                        <a:rPr lang="en-ZA" sz="1400" dirty="0">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solidFill>
                      <a:schemeClr val="accent3">
                        <a:lumMod val="20000"/>
                        <a:lumOff val="80000"/>
                      </a:schemeClr>
                    </a:solidFill>
                  </a:tcPr>
                </a:tc>
                <a:tc>
                  <a:txBody>
                    <a:bodyPr/>
                    <a:lstStyle/>
                    <a:p>
                      <a:pPr algn="ctr">
                        <a:lnSpc>
                          <a:spcPct val="105000"/>
                        </a:lnSpc>
                        <a:spcAft>
                          <a:spcPts val="0"/>
                        </a:spcAft>
                      </a:pPr>
                      <a:r>
                        <a:rPr lang="en-ZA" sz="1400" dirty="0">
                          <a:effectLst/>
                          <a:latin typeface="Arial" panose="020B0604020202020204" pitchFamily="34" charset="0"/>
                          <a:ea typeface="Times New Roman" panose="02020603050405020304" pitchFamily="18" charset="0"/>
                          <a:cs typeface="Arial" panose="020B0604020202020204" pitchFamily="34" charset="0"/>
                        </a:rPr>
                        <a:t>NA</a:t>
                      </a:r>
                    </a:p>
                  </a:txBody>
                  <a:tcPr marL="68580" marR="68580" marT="0" marB="0">
                    <a:solidFill>
                      <a:schemeClr val="accent3">
                        <a:lumMod val="20000"/>
                        <a:lumOff val="80000"/>
                      </a:schemeClr>
                    </a:solidFill>
                  </a:tcPr>
                </a:tc>
                <a:extLst>
                  <a:ext uri="{0D108BD9-81ED-4DB2-BD59-A6C34878D82A}">
                    <a16:rowId xmlns:a16="http://schemas.microsoft.com/office/drawing/2014/main" val="1352213690"/>
                  </a:ext>
                </a:extLst>
              </a:tr>
            </a:tbl>
          </a:graphicData>
        </a:graphic>
      </p:graphicFrame>
      <p:sp>
        <p:nvSpPr>
          <p:cNvPr id="8" name="TextBox 7"/>
          <p:cNvSpPr txBox="1"/>
          <p:nvPr/>
        </p:nvSpPr>
        <p:spPr>
          <a:xfrm>
            <a:off x="109180" y="101484"/>
            <a:ext cx="8944203" cy="400110"/>
          </a:xfrm>
          <a:prstGeom prst="rect">
            <a:avLst/>
          </a:prstGeom>
          <a:solidFill>
            <a:srgbClr val="92D050"/>
          </a:solidFill>
        </p:spPr>
        <p:txBody>
          <a:bodyPr wrap="square" rtlCol="0">
            <a:spAutoFit/>
          </a:bodyPr>
          <a:lstStyle/>
          <a:p>
            <a:pPr algn="ctr"/>
            <a:r>
              <a:rPr lang="en-US" sz="2000" b="1" dirty="0">
                <a:latin typeface="Arial" panose="020B0604020202020204" pitchFamily="34" charset="0"/>
                <a:cs typeface="Arial" panose="020B0604020202020204" pitchFamily="34" charset="0"/>
              </a:rPr>
              <a:t>ANNUAL PERFORMANCE PLAN TARGETS FOR 2021/24</a:t>
            </a:r>
          </a:p>
        </p:txBody>
      </p:sp>
      <p:graphicFrame>
        <p:nvGraphicFramePr>
          <p:cNvPr id="10" name="Table 9"/>
          <p:cNvGraphicFramePr>
            <a:graphicFrameLocks noGrp="1"/>
          </p:cNvGraphicFramePr>
          <p:nvPr>
            <p:extLst>
              <p:ext uri="{D42A27DB-BD31-4B8C-83A1-F6EECF244321}">
                <p14:modId xmlns:p14="http://schemas.microsoft.com/office/powerpoint/2010/main" val="4273808587"/>
              </p:ext>
            </p:extLst>
          </p:nvPr>
        </p:nvGraphicFramePr>
        <p:xfrm>
          <a:off x="109180" y="3406916"/>
          <a:ext cx="8935966" cy="2240280"/>
        </p:xfrm>
        <a:graphic>
          <a:graphicData uri="http://schemas.openxmlformats.org/drawingml/2006/table">
            <a:tbl>
              <a:tblPr firstRow="1" firstCol="1" bandRow="1">
                <a:tableStyleId>{5C22544A-7EE6-4342-B048-85BDC9FD1C3A}</a:tableStyleId>
              </a:tblPr>
              <a:tblGrid>
                <a:gridCol w="1579577">
                  <a:extLst>
                    <a:ext uri="{9D8B030D-6E8A-4147-A177-3AD203B41FA5}">
                      <a16:colId xmlns:a16="http://schemas.microsoft.com/office/drawing/2014/main" val="20000"/>
                    </a:ext>
                  </a:extLst>
                </a:gridCol>
                <a:gridCol w="1474573">
                  <a:extLst>
                    <a:ext uri="{9D8B030D-6E8A-4147-A177-3AD203B41FA5}">
                      <a16:colId xmlns:a16="http://schemas.microsoft.com/office/drawing/2014/main" val="20001"/>
                    </a:ext>
                  </a:extLst>
                </a:gridCol>
                <a:gridCol w="1507524">
                  <a:extLst>
                    <a:ext uri="{9D8B030D-6E8A-4147-A177-3AD203B41FA5}">
                      <a16:colId xmlns:a16="http://schemas.microsoft.com/office/drawing/2014/main" val="20002"/>
                    </a:ext>
                  </a:extLst>
                </a:gridCol>
                <a:gridCol w="1631975">
                  <a:extLst>
                    <a:ext uri="{9D8B030D-6E8A-4147-A177-3AD203B41FA5}">
                      <a16:colId xmlns:a16="http://schemas.microsoft.com/office/drawing/2014/main" val="20003"/>
                    </a:ext>
                  </a:extLst>
                </a:gridCol>
                <a:gridCol w="1506641">
                  <a:extLst>
                    <a:ext uri="{9D8B030D-6E8A-4147-A177-3AD203B41FA5}">
                      <a16:colId xmlns:a16="http://schemas.microsoft.com/office/drawing/2014/main" val="20004"/>
                    </a:ext>
                  </a:extLst>
                </a:gridCol>
                <a:gridCol w="1235676">
                  <a:extLst>
                    <a:ext uri="{9D8B030D-6E8A-4147-A177-3AD203B41FA5}">
                      <a16:colId xmlns:a16="http://schemas.microsoft.com/office/drawing/2014/main" val="20005"/>
                    </a:ext>
                  </a:extLst>
                </a:gridCol>
              </a:tblGrid>
              <a:tr h="276727">
                <a:tc>
                  <a:txBody>
                    <a:bodyPr/>
                    <a:lstStyle/>
                    <a:p>
                      <a:pPr marL="0" algn="ctr" defTabSz="457200" rtl="0" eaLnBrk="1" latinLnBrk="0" hangingPunct="1">
                        <a:lnSpc>
                          <a:spcPct val="105000"/>
                        </a:lnSpc>
                        <a:spcAft>
                          <a:spcPts val="0"/>
                        </a:spcAft>
                      </a:pPr>
                      <a:r>
                        <a:rPr lang="en-US" sz="1400" b="1" kern="1200" dirty="0">
                          <a:solidFill>
                            <a:schemeClr val="tx1"/>
                          </a:solidFill>
                          <a:latin typeface="Arial" panose="020B0604020202020204" pitchFamily="34" charset="0"/>
                          <a:ea typeface="+mn-ea"/>
                          <a:cs typeface="Arial" panose="020B0604020202020204" pitchFamily="34" charset="0"/>
                        </a:rPr>
                        <a:t>Output Indicator</a:t>
                      </a:r>
                      <a:r>
                        <a:rPr lang="en-US" sz="1400" b="1" kern="1200" baseline="0" dirty="0">
                          <a:solidFill>
                            <a:schemeClr val="tx1"/>
                          </a:solidFill>
                          <a:latin typeface="Arial" panose="020B0604020202020204" pitchFamily="34" charset="0"/>
                          <a:ea typeface="+mn-ea"/>
                          <a:cs typeface="Arial" panose="020B0604020202020204" pitchFamily="34" charset="0"/>
                        </a:rPr>
                        <a:t> </a:t>
                      </a:r>
                      <a:endParaRPr lang="en-ZA" sz="1400" b="1" kern="1200" dirty="0">
                        <a:solidFill>
                          <a:schemeClr val="tx1"/>
                        </a:solidFill>
                        <a:latin typeface="Arial" panose="020B0604020202020204" pitchFamily="34" charset="0"/>
                        <a:ea typeface="+mn-ea"/>
                        <a:cs typeface="Arial" panose="020B0604020202020204" pitchFamily="34" charset="0"/>
                      </a:endParaRPr>
                    </a:p>
                  </a:txBody>
                  <a:tcPr marL="59170" marR="59170" marT="0" marB="0">
                    <a:solidFill>
                      <a:schemeClr val="accent3">
                        <a:lumMod val="60000"/>
                        <a:lumOff val="40000"/>
                      </a:schemeClr>
                    </a:solidFill>
                  </a:tcPr>
                </a:tc>
                <a:tc>
                  <a:txBody>
                    <a:bodyPr/>
                    <a:lstStyle/>
                    <a:p>
                      <a:pPr marL="0" algn="ctr" defTabSz="457200" rtl="0" eaLnBrk="1" latinLnBrk="0" hangingPunct="1">
                        <a:lnSpc>
                          <a:spcPct val="105000"/>
                        </a:lnSpc>
                        <a:spcAft>
                          <a:spcPts val="0"/>
                        </a:spcAft>
                      </a:pPr>
                      <a:r>
                        <a:rPr lang="en-US" sz="1400" b="1" kern="1200" dirty="0">
                          <a:solidFill>
                            <a:schemeClr val="tx1"/>
                          </a:solidFill>
                          <a:latin typeface="Arial" panose="020B0604020202020204" pitchFamily="34" charset="0"/>
                          <a:ea typeface="+mn-ea"/>
                          <a:cs typeface="Arial" panose="020B0604020202020204" pitchFamily="34" charset="0"/>
                        </a:rPr>
                        <a:t>Annual Target for 2021/22</a:t>
                      </a:r>
                    </a:p>
                    <a:p>
                      <a:pPr marL="0" algn="ctr" defTabSz="457200" rtl="0" eaLnBrk="1" latinLnBrk="0" hangingPunct="1">
                        <a:lnSpc>
                          <a:spcPct val="105000"/>
                        </a:lnSpc>
                        <a:spcAft>
                          <a:spcPts val="0"/>
                        </a:spcAft>
                      </a:pPr>
                      <a:endParaRPr lang="en-ZA" sz="1400" b="1" kern="1200" dirty="0">
                        <a:solidFill>
                          <a:schemeClr val="tx1"/>
                        </a:solidFill>
                        <a:latin typeface="Arial" panose="020B0604020202020204" pitchFamily="34" charset="0"/>
                        <a:ea typeface="+mn-ea"/>
                        <a:cs typeface="Arial" panose="020B0604020202020204" pitchFamily="34" charset="0"/>
                      </a:endParaRPr>
                    </a:p>
                  </a:txBody>
                  <a:tcPr marL="59170" marR="59170" marT="0" marB="0">
                    <a:solidFill>
                      <a:schemeClr val="accent3">
                        <a:lumMod val="60000"/>
                        <a:lumOff val="40000"/>
                      </a:schemeClr>
                    </a:solidFill>
                  </a:tcPr>
                </a:tc>
                <a:tc>
                  <a:txBody>
                    <a:bodyPr/>
                    <a:lstStyle/>
                    <a:p>
                      <a:pPr marL="0" algn="ctr" defTabSz="457200" rtl="0" eaLnBrk="0" fontAlgn="base" latinLnBrk="0" hangingPunct="0">
                        <a:lnSpc>
                          <a:spcPct val="105000"/>
                        </a:lnSpc>
                        <a:spcBef>
                          <a:spcPts val="600"/>
                        </a:spcBef>
                        <a:spcAft>
                          <a:spcPts val="600"/>
                        </a:spcAft>
                      </a:pPr>
                      <a:r>
                        <a:rPr lang="en-US" sz="1400"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Q1</a:t>
                      </a:r>
                      <a:endParaRPr lang="en-ZA" sz="1400"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9170" marR="59170" marT="0" marB="0">
                    <a:solidFill>
                      <a:schemeClr val="accent3">
                        <a:lumMod val="60000"/>
                        <a:lumOff val="40000"/>
                      </a:schemeClr>
                    </a:solidFill>
                  </a:tcPr>
                </a:tc>
                <a:tc>
                  <a:txBody>
                    <a:bodyPr/>
                    <a:lstStyle/>
                    <a:p>
                      <a:pPr marL="0" algn="ctr" defTabSz="457200" rtl="0" eaLnBrk="0" fontAlgn="base" latinLnBrk="0" hangingPunct="0">
                        <a:lnSpc>
                          <a:spcPct val="105000"/>
                        </a:lnSpc>
                        <a:spcBef>
                          <a:spcPts val="600"/>
                        </a:spcBef>
                        <a:spcAft>
                          <a:spcPts val="600"/>
                        </a:spcAft>
                      </a:pPr>
                      <a:r>
                        <a:rPr lang="en-US" sz="1400"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Q2</a:t>
                      </a:r>
                      <a:endParaRPr lang="en-ZA" sz="1400"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9170" marR="59170" marT="0" marB="0">
                    <a:solidFill>
                      <a:schemeClr val="accent3">
                        <a:lumMod val="60000"/>
                        <a:lumOff val="40000"/>
                      </a:schemeClr>
                    </a:solidFill>
                  </a:tcPr>
                </a:tc>
                <a:tc>
                  <a:txBody>
                    <a:bodyPr/>
                    <a:lstStyle/>
                    <a:p>
                      <a:pPr marL="0" algn="ctr" defTabSz="457200" rtl="0" eaLnBrk="0" fontAlgn="base" latinLnBrk="0" hangingPunct="0">
                        <a:lnSpc>
                          <a:spcPct val="105000"/>
                        </a:lnSpc>
                        <a:spcBef>
                          <a:spcPts val="600"/>
                        </a:spcBef>
                        <a:spcAft>
                          <a:spcPts val="600"/>
                        </a:spcAft>
                      </a:pPr>
                      <a:r>
                        <a:rPr lang="en-US" sz="1400"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Q3</a:t>
                      </a:r>
                      <a:endParaRPr lang="en-ZA" sz="1400"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9170" marR="59170" marT="0" marB="0">
                    <a:solidFill>
                      <a:schemeClr val="accent3">
                        <a:lumMod val="60000"/>
                        <a:lumOff val="40000"/>
                      </a:schemeClr>
                    </a:solidFill>
                  </a:tcPr>
                </a:tc>
                <a:tc>
                  <a:txBody>
                    <a:bodyPr/>
                    <a:lstStyle/>
                    <a:p>
                      <a:pPr marL="0" algn="ctr" defTabSz="457200" rtl="0" eaLnBrk="0" fontAlgn="base" latinLnBrk="0" hangingPunct="0">
                        <a:lnSpc>
                          <a:spcPct val="105000"/>
                        </a:lnSpc>
                        <a:spcBef>
                          <a:spcPts val="600"/>
                        </a:spcBef>
                        <a:spcAft>
                          <a:spcPts val="600"/>
                        </a:spcAft>
                      </a:pPr>
                      <a:r>
                        <a:rPr lang="en-US" sz="1400"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Q4</a:t>
                      </a:r>
                      <a:endParaRPr lang="en-ZA" sz="1400"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9170" marR="59170" marT="0" marB="0">
                    <a:solidFill>
                      <a:schemeClr val="accent3">
                        <a:lumMod val="60000"/>
                        <a:lumOff val="40000"/>
                      </a:schemeClr>
                    </a:solidFill>
                  </a:tcPr>
                </a:tc>
                <a:extLst>
                  <a:ext uri="{0D108BD9-81ED-4DB2-BD59-A6C34878D82A}">
                    <a16:rowId xmlns:a16="http://schemas.microsoft.com/office/drawing/2014/main" val="10000"/>
                  </a:ext>
                </a:extLst>
              </a:tr>
              <a:tr h="494028">
                <a:tc>
                  <a:txBody>
                    <a:bodyPr/>
                    <a:lstStyle/>
                    <a:p>
                      <a:pPr algn="just">
                        <a:spcAft>
                          <a:spcPts val="0"/>
                        </a:spcAft>
                      </a:pPr>
                      <a:r>
                        <a:rPr lang="en-ZA" sz="14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Submission of the Official Identity Management Policy for approval to Cabinet</a:t>
                      </a:r>
                      <a:endParaRPr lang="en-ZA" sz="1400" b="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algn="l">
                        <a:spcAft>
                          <a:spcPts val="0"/>
                        </a:spcAft>
                      </a:pPr>
                      <a:r>
                        <a:rPr lang="en-ZA" sz="14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Official Identity Management Policy submitted to  Cabinet for approval</a:t>
                      </a:r>
                      <a:endParaRPr lang="en-ZA" sz="1400" b="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algn="just">
                        <a:lnSpc>
                          <a:spcPct val="105000"/>
                        </a:lnSpc>
                        <a:spcAft>
                          <a:spcPts val="0"/>
                        </a:spcAft>
                      </a:pPr>
                      <a:r>
                        <a:rPr lang="en-ZA" sz="14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Final SEIAS report submitted to DPME for approval</a:t>
                      </a:r>
                      <a:endParaRPr lang="en-ZA" sz="1400" b="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algn="just">
                        <a:lnSpc>
                          <a:spcPct val="105000"/>
                        </a:lnSpc>
                        <a:spcAft>
                          <a:spcPts val="0"/>
                        </a:spcAft>
                      </a:pPr>
                      <a:r>
                        <a:rPr lang="en-ZA" sz="14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Official Identity Management Policy submitted to  the GSCID and ESEID Clusters for recommendation to Cabinet</a:t>
                      </a:r>
                      <a:endParaRPr lang="en-ZA" sz="1400" b="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algn="just">
                        <a:lnSpc>
                          <a:spcPct val="105000"/>
                        </a:lnSpc>
                        <a:spcAft>
                          <a:spcPts val="0"/>
                        </a:spcAft>
                      </a:pPr>
                      <a:r>
                        <a:rPr lang="en-ZA" sz="14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Official Identity Management Policy submitted to  the JCPS, Cluster for recommendation to Cabinet</a:t>
                      </a:r>
                      <a:endParaRPr lang="en-ZA" sz="1400" b="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algn="just">
                        <a:lnSpc>
                          <a:spcPct val="105000"/>
                        </a:lnSpc>
                        <a:spcAft>
                          <a:spcPts val="0"/>
                        </a:spcAft>
                      </a:pPr>
                      <a:r>
                        <a:rPr lang="en-ZA" sz="14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Official Identity Management Policy submitted to  Cabinet for approval</a:t>
                      </a:r>
                      <a:endParaRPr lang="en-ZA" sz="1400" b="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10001"/>
                  </a:ext>
                </a:extLst>
              </a:tr>
            </a:tbl>
          </a:graphicData>
        </a:graphic>
      </p:graphicFrame>
      <p:sp>
        <p:nvSpPr>
          <p:cNvPr id="3" name="Slide Number Placeholder 2"/>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60</a:t>
            </a:fld>
            <a:endParaRPr lang="en-US" dirty="0"/>
          </a:p>
        </p:txBody>
      </p:sp>
    </p:spTree>
    <p:extLst>
      <p:ext uri="{BB962C8B-B14F-4D97-AF65-F5344CB8AC3E}">
        <p14:creationId xmlns:p14="http://schemas.microsoft.com/office/powerpoint/2010/main" val="270767243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118995489"/>
              </p:ext>
            </p:extLst>
          </p:nvPr>
        </p:nvGraphicFramePr>
        <p:xfrm>
          <a:off x="109180" y="506939"/>
          <a:ext cx="8935966" cy="2703011"/>
        </p:xfrm>
        <a:graphic>
          <a:graphicData uri="http://schemas.openxmlformats.org/drawingml/2006/table">
            <a:tbl>
              <a:tblPr firstRow="1" bandRow="1">
                <a:tableStyleId>{5C22544A-7EE6-4342-B048-85BDC9FD1C3A}</a:tableStyleId>
              </a:tblPr>
              <a:tblGrid>
                <a:gridCol w="2090325">
                  <a:extLst>
                    <a:ext uri="{9D8B030D-6E8A-4147-A177-3AD203B41FA5}">
                      <a16:colId xmlns:a16="http://schemas.microsoft.com/office/drawing/2014/main" val="20000"/>
                    </a:ext>
                  </a:extLst>
                </a:gridCol>
                <a:gridCol w="2301764">
                  <a:extLst>
                    <a:ext uri="{9D8B030D-6E8A-4147-A177-3AD203B41FA5}">
                      <a16:colId xmlns:a16="http://schemas.microsoft.com/office/drawing/2014/main" val="20001"/>
                    </a:ext>
                  </a:extLst>
                </a:gridCol>
                <a:gridCol w="1554881">
                  <a:extLst>
                    <a:ext uri="{9D8B030D-6E8A-4147-A177-3AD203B41FA5}">
                      <a16:colId xmlns:a16="http://schemas.microsoft.com/office/drawing/2014/main" val="20002"/>
                    </a:ext>
                  </a:extLst>
                </a:gridCol>
                <a:gridCol w="1564226">
                  <a:extLst>
                    <a:ext uri="{9D8B030D-6E8A-4147-A177-3AD203B41FA5}">
                      <a16:colId xmlns:a16="http://schemas.microsoft.com/office/drawing/2014/main" val="20003"/>
                    </a:ext>
                  </a:extLst>
                </a:gridCol>
                <a:gridCol w="1424770">
                  <a:extLst>
                    <a:ext uri="{9D8B030D-6E8A-4147-A177-3AD203B41FA5}">
                      <a16:colId xmlns:a16="http://schemas.microsoft.com/office/drawing/2014/main" val="20004"/>
                    </a:ext>
                  </a:extLst>
                </a:gridCol>
              </a:tblGrid>
              <a:tr h="329872">
                <a:tc>
                  <a:txBody>
                    <a:bodyPr/>
                    <a:lstStyle/>
                    <a:p>
                      <a:pPr marL="0" indent="0" algn="l">
                        <a:buFont typeface="+mj-lt"/>
                        <a:buNone/>
                      </a:pPr>
                      <a:r>
                        <a:rPr lang="en-ZA" sz="1400" dirty="0">
                          <a:solidFill>
                            <a:schemeClr val="tx1"/>
                          </a:solidFill>
                          <a:latin typeface="Arial" panose="020B0604020202020204" pitchFamily="34" charset="0"/>
                          <a:cs typeface="Arial" panose="020B0604020202020204" pitchFamily="34" charset="0"/>
                        </a:rPr>
                        <a:t>Outcome:</a:t>
                      </a:r>
                    </a:p>
                  </a:txBody>
                  <a:tcPr>
                    <a:solidFill>
                      <a:schemeClr val="accent3">
                        <a:lumMod val="60000"/>
                        <a:lumOff val="40000"/>
                      </a:schemeClr>
                    </a:solidFill>
                  </a:tcPr>
                </a:tc>
                <a:tc gridSpan="4">
                  <a:txBody>
                    <a:bodyPr/>
                    <a:lstStyle/>
                    <a:p>
                      <a:pPr algn="just">
                        <a:lnSpc>
                          <a:spcPct val="105000"/>
                        </a:lnSpc>
                        <a:spcAft>
                          <a:spcPts val="0"/>
                        </a:spcAft>
                      </a:pPr>
                      <a:r>
                        <a:rPr lang="en-US"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DHA positioned to contribute positively to a capable and developmental state</a:t>
                      </a:r>
                      <a:endParaRPr lang="en-ZA"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14300" marR="114300" marT="0" marB="0">
                    <a:solidFill>
                      <a:schemeClr val="accent3">
                        <a:lumMod val="60000"/>
                        <a:lumOff val="40000"/>
                      </a:schemeClr>
                    </a:solidFill>
                  </a:tcPr>
                </a:tc>
                <a:tc hMerge="1">
                  <a:txBody>
                    <a:bodyPr/>
                    <a:lstStyle/>
                    <a:p>
                      <a:pPr algn="just">
                        <a:lnSpc>
                          <a:spcPct val="105000"/>
                        </a:lnSpc>
                        <a:spcAft>
                          <a:spcPts val="0"/>
                        </a:spcAft>
                      </a:pPr>
                      <a:endParaRPr lang="en-ZA"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114300" marR="114300" marT="0" marB="0">
                    <a:solidFill>
                      <a:schemeClr val="accent6">
                        <a:lumMod val="60000"/>
                        <a:lumOff val="40000"/>
                      </a:schemeClr>
                    </a:solidFill>
                  </a:tcPr>
                </a:tc>
                <a:tc hMerge="1">
                  <a:txBody>
                    <a:bodyPr/>
                    <a:lstStyle/>
                    <a:p>
                      <a:pPr algn="just">
                        <a:lnSpc>
                          <a:spcPct val="105000"/>
                        </a:lnSpc>
                        <a:spcAft>
                          <a:spcPts val="0"/>
                        </a:spcAft>
                      </a:pPr>
                      <a:endParaRPr lang="en-ZA"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114300" marR="114300" marT="0" marB="0">
                    <a:solidFill>
                      <a:schemeClr val="accent6">
                        <a:lumMod val="60000"/>
                        <a:lumOff val="40000"/>
                      </a:schemeClr>
                    </a:solidFill>
                  </a:tcPr>
                </a:tc>
                <a:tc hMerge="1">
                  <a:txBody>
                    <a:bodyPr/>
                    <a:lstStyle/>
                    <a:p>
                      <a:pPr algn="just">
                        <a:lnSpc>
                          <a:spcPct val="105000"/>
                        </a:lnSpc>
                        <a:spcAft>
                          <a:spcPts val="0"/>
                        </a:spcAft>
                      </a:pPr>
                      <a:endParaRPr lang="en-ZA"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114300" marR="114300" marT="0" marB="0">
                    <a:solidFill>
                      <a:schemeClr val="accent6">
                        <a:lumMod val="60000"/>
                        <a:lumOff val="40000"/>
                      </a:schemeClr>
                    </a:solidFill>
                  </a:tcPr>
                </a:tc>
                <a:extLst>
                  <a:ext uri="{0D108BD9-81ED-4DB2-BD59-A6C34878D82A}">
                    <a16:rowId xmlns:a16="http://schemas.microsoft.com/office/drawing/2014/main" val="10001"/>
                  </a:ext>
                </a:extLst>
              </a:tr>
              <a:tr h="334198">
                <a:tc>
                  <a:txBody>
                    <a:bodyPr/>
                    <a:lstStyle/>
                    <a:p>
                      <a:pPr marL="0" indent="0" algn="l">
                        <a:buFont typeface="+mj-lt"/>
                        <a:buNone/>
                      </a:pPr>
                      <a:r>
                        <a:rPr lang="en-ZA" sz="1400" b="1" dirty="0">
                          <a:solidFill>
                            <a:schemeClr val="tx1"/>
                          </a:solidFill>
                          <a:latin typeface="Arial" panose="020B0604020202020204" pitchFamily="34" charset="0"/>
                          <a:cs typeface="Arial" panose="020B0604020202020204" pitchFamily="34" charset="0"/>
                        </a:rPr>
                        <a:t>Output:</a:t>
                      </a:r>
                    </a:p>
                  </a:txBody>
                  <a:tcPr>
                    <a:solidFill>
                      <a:schemeClr val="accent3">
                        <a:lumMod val="60000"/>
                        <a:lumOff val="40000"/>
                      </a:schemeClr>
                    </a:solidFill>
                  </a:tcPr>
                </a:tc>
                <a:tc gridSpan="4">
                  <a:txBody>
                    <a:bodyPr/>
                    <a:lstStyle/>
                    <a:p>
                      <a:pPr marL="0" indent="0" algn="l">
                        <a:buFont typeface="+mj-lt"/>
                        <a:buNone/>
                      </a:pPr>
                      <a:r>
                        <a:rPr lang="en-US" sz="1400" kern="1200" dirty="0">
                          <a:solidFill>
                            <a:schemeClr val="tx1"/>
                          </a:solidFill>
                          <a:effectLst/>
                          <a:latin typeface="Arial" panose="020B0604020202020204" pitchFamily="34" charset="0"/>
                          <a:ea typeface="+mn-ea"/>
                          <a:cs typeface="Arial" panose="020B0604020202020204" pitchFamily="34" charset="0"/>
                        </a:rPr>
                        <a:t>Revised Service Delivery Model implemented in line with a repositioned DHA</a:t>
                      </a:r>
                      <a:endParaRPr lang="en-ZA" sz="1400" dirty="0">
                        <a:solidFill>
                          <a:schemeClr val="tx1"/>
                        </a:solidFill>
                        <a:latin typeface="Arial" panose="020B0604020202020204" pitchFamily="34" charset="0"/>
                        <a:cs typeface="Arial" panose="020B0604020202020204" pitchFamily="34" charset="0"/>
                      </a:endParaRPr>
                    </a:p>
                  </a:txBody>
                  <a:tcPr>
                    <a:solidFill>
                      <a:schemeClr val="accent3">
                        <a:lumMod val="60000"/>
                        <a:lumOff val="4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extLst>
                  <a:ext uri="{0D108BD9-81ED-4DB2-BD59-A6C34878D82A}">
                    <a16:rowId xmlns:a16="http://schemas.microsoft.com/office/drawing/2014/main" val="10002"/>
                  </a:ext>
                </a:extLst>
              </a:tr>
              <a:tr h="758781">
                <a:tc>
                  <a:txBody>
                    <a:bodyPr/>
                    <a:lstStyle/>
                    <a:p>
                      <a:pPr marL="0" marR="0" indent="0" algn="l" defTabSz="457200" rtl="0" eaLnBrk="1" fontAlgn="auto" latinLnBrk="0" hangingPunct="1">
                        <a:lnSpc>
                          <a:spcPct val="100000"/>
                        </a:lnSpc>
                        <a:spcBef>
                          <a:spcPts val="0"/>
                        </a:spcBef>
                        <a:spcAft>
                          <a:spcPts val="0"/>
                        </a:spcAft>
                        <a:buClrTx/>
                        <a:buSzTx/>
                        <a:buFont typeface="+mj-lt"/>
                        <a:buNone/>
                        <a:tabLst/>
                        <a:defRPr/>
                      </a:pPr>
                      <a:r>
                        <a:rPr lang="en-ZA" sz="1400" b="1" dirty="0">
                          <a:solidFill>
                            <a:schemeClr val="tx1"/>
                          </a:solidFill>
                          <a:latin typeface="Arial" panose="020B0604020202020204" pitchFamily="34" charset="0"/>
                          <a:cs typeface="Arial" panose="020B0604020202020204" pitchFamily="34" charset="0"/>
                        </a:rPr>
                        <a:t>Output Indicator</a:t>
                      </a:r>
                    </a:p>
                    <a:p>
                      <a:pPr marL="342900" indent="-342900" algn="l">
                        <a:buFont typeface="+mj-lt"/>
                        <a:buAutoNum type="arabicPeriod"/>
                      </a:pPr>
                      <a:endParaRPr lang="en-ZA" sz="1400" b="1" dirty="0">
                        <a:solidFill>
                          <a:schemeClr val="tx1"/>
                        </a:solidFill>
                        <a:latin typeface="Arial" panose="020B0604020202020204" pitchFamily="34" charset="0"/>
                        <a:cs typeface="Arial" panose="020B0604020202020204" pitchFamily="34" charset="0"/>
                      </a:endParaRPr>
                    </a:p>
                  </a:txBody>
                  <a:tcPr>
                    <a:solidFill>
                      <a:schemeClr val="accent3">
                        <a:lumMod val="60000"/>
                        <a:lumOff val="4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 typeface="+mj-lt"/>
                        <a:buNone/>
                        <a:tabLst/>
                        <a:defRPr/>
                      </a:pPr>
                      <a:r>
                        <a:rPr lang="en-ZA" sz="1400" b="1" dirty="0">
                          <a:solidFill>
                            <a:schemeClr val="tx1"/>
                          </a:solidFill>
                          <a:latin typeface="Arial" panose="020B0604020202020204" pitchFamily="34" charset="0"/>
                          <a:cs typeface="Arial" panose="020B0604020202020204" pitchFamily="34" charset="0"/>
                        </a:rPr>
                        <a:t>Estimated Performance 2020/21</a:t>
                      </a:r>
                    </a:p>
                  </a:txBody>
                  <a:tcPr>
                    <a:solidFill>
                      <a:schemeClr val="accent3">
                        <a:lumMod val="60000"/>
                        <a:lumOff val="40000"/>
                      </a:schemeClr>
                    </a:solidFill>
                  </a:tcPr>
                </a:tc>
                <a:tc>
                  <a:txBody>
                    <a:bodyPr/>
                    <a:lstStyle/>
                    <a:p>
                      <a:pPr marL="0" indent="0" algn="ctr">
                        <a:buFont typeface="+mj-lt"/>
                        <a:buNone/>
                      </a:pPr>
                      <a:r>
                        <a:rPr lang="en-ZA" sz="1400" b="1" dirty="0">
                          <a:solidFill>
                            <a:schemeClr val="tx1"/>
                          </a:solidFill>
                          <a:latin typeface="Arial" panose="020B0604020202020204" pitchFamily="34" charset="0"/>
                          <a:cs typeface="Arial" panose="020B0604020202020204" pitchFamily="34" charset="0"/>
                        </a:rPr>
                        <a:t>Annual Target 2021/22</a:t>
                      </a:r>
                    </a:p>
                  </a:txBody>
                  <a:tcPr>
                    <a:solidFill>
                      <a:schemeClr val="accent3">
                        <a:lumMod val="60000"/>
                        <a:lumOff val="40000"/>
                      </a:schemeClr>
                    </a:solidFill>
                  </a:tcPr>
                </a:tc>
                <a:tc>
                  <a:txBody>
                    <a:bodyPr/>
                    <a:lstStyle/>
                    <a:p>
                      <a:pPr marL="0" indent="0" algn="ctr">
                        <a:buFont typeface="+mj-lt"/>
                        <a:buNone/>
                      </a:pPr>
                      <a:r>
                        <a:rPr lang="en-ZA" sz="1400" b="1" dirty="0">
                          <a:solidFill>
                            <a:schemeClr val="tx1"/>
                          </a:solidFill>
                          <a:latin typeface="Arial" panose="020B0604020202020204" pitchFamily="34" charset="0"/>
                          <a:cs typeface="Arial" panose="020B0604020202020204" pitchFamily="34" charset="0"/>
                        </a:rPr>
                        <a:t>Annual Target 2022/23</a:t>
                      </a:r>
                    </a:p>
                  </a:txBody>
                  <a:tcPr>
                    <a:solidFill>
                      <a:schemeClr val="accent3">
                        <a:lumMod val="60000"/>
                        <a:lumOff val="40000"/>
                      </a:schemeClr>
                    </a:solidFill>
                  </a:tcPr>
                </a:tc>
                <a:tc>
                  <a:txBody>
                    <a:bodyPr/>
                    <a:lstStyle/>
                    <a:p>
                      <a:pPr marL="0" indent="0" algn="ctr">
                        <a:buFont typeface="+mj-lt"/>
                        <a:buNone/>
                      </a:pPr>
                      <a:r>
                        <a:rPr lang="en-ZA" sz="1400" b="1" dirty="0">
                          <a:solidFill>
                            <a:schemeClr val="tx1"/>
                          </a:solidFill>
                          <a:latin typeface="Arial" panose="020B0604020202020204" pitchFamily="34" charset="0"/>
                          <a:cs typeface="Arial" panose="020B0604020202020204" pitchFamily="34" charset="0"/>
                        </a:rPr>
                        <a:t>Annual Target 2023/24</a:t>
                      </a:r>
                    </a:p>
                  </a:txBody>
                  <a:tcPr>
                    <a:solidFill>
                      <a:schemeClr val="accent3">
                        <a:lumMod val="60000"/>
                        <a:lumOff val="40000"/>
                      </a:schemeClr>
                    </a:solidFill>
                  </a:tcPr>
                </a:tc>
                <a:extLst>
                  <a:ext uri="{0D108BD9-81ED-4DB2-BD59-A6C34878D82A}">
                    <a16:rowId xmlns:a16="http://schemas.microsoft.com/office/drawing/2014/main" val="10000"/>
                  </a:ext>
                </a:extLst>
              </a:tr>
              <a:tr h="695959">
                <a:tc>
                  <a:txBody>
                    <a:bodyPr/>
                    <a:lstStyle/>
                    <a:p>
                      <a:pPr algn="just">
                        <a:lnSpc>
                          <a:spcPct val="105000"/>
                        </a:lnSpc>
                        <a:spcAft>
                          <a:spcPts val="0"/>
                        </a:spcAft>
                      </a:pPr>
                      <a:r>
                        <a:rPr lang="en-ZA" sz="1400" kern="1200" dirty="0">
                          <a:solidFill>
                            <a:schemeClr val="dk1"/>
                          </a:solidFill>
                          <a:effectLst/>
                          <a:latin typeface="Arial" panose="020B0604020202020204" pitchFamily="34" charset="0"/>
                          <a:ea typeface="+mn-ea"/>
                          <a:cs typeface="Arial" panose="020B0604020202020204" pitchFamily="34" charset="0"/>
                        </a:rPr>
                        <a:t>Phased implementation of the revised Service Delivery Model </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114300" marR="114300" marT="0" marB="0">
                    <a:solidFill>
                      <a:schemeClr val="accent3">
                        <a:lumMod val="20000"/>
                        <a:lumOff val="80000"/>
                      </a:schemeClr>
                    </a:solidFill>
                  </a:tcPr>
                </a:tc>
                <a:tc>
                  <a:txBody>
                    <a:bodyPr/>
                    <a:lstStyle/>
                    <a:p>
                      <a:pPr algn="l"/>
                      <a:r>
                        <a:rPr lang="en-ZA" sz="1400" dirty="0">
                          <a:effectLst/>
                          <a:latin typeface="Arial" panose="020B0604020202020204" pitchFamily="34" charset="0"/>
                          <a:ea typeface="Times New Roman" panose="02020603050405020304" pitchFamily="18" charset="0"/>
                          <a:cs typeface="Arial" panose="020B0604020202020204" pitchFamily="34" charset="0"/>
                        </a:rPr>
                        <a:t>Tender for the appointment of the service provider for the development of the Service Delivery Model advertised </a:t>
                      </a:r>
                    </a:p>
                  </a:txBody>
                  <a:tcPr marL="68580" marR="68580" marT="0" marB="0">
                    <a:solidFill>
                      <a:schemeClr val="accent3">
                        <a:lumMod val="20000"/>
                        <a:lumOff val="80000"/>
                      </a:schemeClr>
                    </a:solidFill>
                  </a:tcPr>
                </a:tc>
                <a:tc>
                  <a:txBody>
                    <a:bodyPr/>
                    <a:lstStyle/>
                    <a:p>
                      <a:pPr algn="l">
                        <a:spcAft>
                          <a:spcPts val="0"/>
                        </a:spcAft>
                      </a:pPr>
                      <a:r>
                        <a:rPr lang="en-ZA" sz="1400" dirty="0">
                          <a:effectLst/>
                          <a:latin typeface="Arial" panose="020B0604020202020204" pitchFamily="34" charset="0"/>
                          <a:ea typeface="Times New Roman" panose="02020603050405020304" pitchFamily="18" charset="0"/>
                          <a:cs typeface="Arial" panose="020B0604020202020204" pitchFamily="34" charset="0"/>
                        </a:rPr>
                        <a:t>Revised Service Delivery Model approved by Minister </a:t>
                      </a:r>
                    </a:p>
                  </a:txBody>
                  <a:tcPr marL="68580" marR="68580" marT="0" marB="0">
                    <a:solidFill>
                      <a:schemeClr val="accent3">
                        <a:lumMod val="20000"/>
                        <a:lumOff val="80000"/>
                      </a:schemeClr>
                    </a:solidFill>
                  </a:tcPr>
                </a:tc>
                <a:tc>
                  <a:txBody>
                    <a:bodyPr/>
                    <a:lstStyle/>
                    <a:p>
                      <a:pPr algn="l">
                        <a:spcAft>
                          <a:spcPts val="0"/>
                        </a:spcAft>
                      </a:pPr>
                      <a:r>
                        <a:rPr lang="en-ZA" sz="1400" dirty="0">
                          <a:effectLst/>
                          <a:latin typeface="Arial" panose="020B0604020202020204" pitchFamily="34" charset="0"/>
                          <a:ea typeface="Times New Roman" panose="02020603050405020304" pitchFamily="18" charset="0"/>
                          <a:cs typeface="Arial" panose="020B0604020202020204" pitchFamily="34" charset="0"/>
                        </a:rPr>
                        <a:t>Revised Service Delivery Model implemented (Phased approach)</a:t>
                      </a:r>
                    </a:p>
                  </a:txBody>
                  <a:tcPr marL="68580" marR="68580" marT="0" marB="0">
                    <a:solidFill>
                      <a:schemeClr val="accent3">
                        <a:lumMod val="20000"/>
                        <a:lumOff val="80000"/>
                      </a:schemeClr>
                    </a:solidFill>
                  </a:tcPr>
                </a:tc>
                <a:tc>
                  <a:txBody>
                    <a:bodyPr/>
                    <a:lstStyle/>
                    <a:p>
                      <a:pPr algn="l">
                        <a:spcAft>
                          <a:spcPts val="0"/>
                        </a:spcAft>
                      </a:pPr>
                      <a:r>
                        <a:rPr lang="en-ZA" sz="1400" dirty="0">
                          <a:effectLst/>
                          <a:latin typeface="Arial" panose="020B0604020202020204" pitchFamily="34" charset="0"/>
                          <a:ea typeface="Times New Roman" panose="02020603050405020304" pitchFamily="18" charset="0"/>
                          <a:cs typeface="Arial" panose="020B0604020202020204" pitchFamily="34" charset="0"/>
                        </a:rPr>
                        <a:t>Revised Service Delivery Model implemented (Phased approach)</a:t>
                      </a:r>
                    </a:p>
                    <a:p>
                      <a:pPr algn="l">
                        <a:spcAft>
                          <a:spcPts val="0"/>
                        </a:spcAft>
                      </a:pPr>
                      <a:r>
                        <a:rPr lang="en-ZA" sz="1400" dirty="0">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solidFill>
                      <a:schemeClr val="accent3">
                        <a:lumMod val="20000"/>
                        <a:lumOff val="80000"/>
                      </a:schemeClr>
                    </a:solidFill>
                  </a:tcPr>
                </a:tc>
                <a:extLst>
                  <a:ext uri="{0D108BD9-81ED-4DB2-BD59-A6C34878D82A}">
                    <a16:rowId xmlns:a16="http://schemas.microsoft.com/office/drawing/2014/main" val="1352213690"/>
                  </a:ext>
                </a:extLst>
              </a:tr>
            </a:tbl>
          </a:graphicData>
        </a:graphic>
      </p:graphicFrame>
      <p:sp>
        <p:nvSpPr>
          <p:cNvPr id="8" name="TextBox 7"/>
          <p:cNvSpPr txBox="1"/>
          <p:nvPr/>
        </p:nvSpPr>
        <p:spPr>
          <a:xfrm>
            <a:off x="109180" y="101484"/>
            <a:ext cx="8944203" cy="400110"/>
          </a:xfrm>
          <a:prstGeom prst="rect">
            <a:avLst/>
          </a:prstGeom>
          <a:solidFill>
            <a:srgbClr val="92D050"/>
          </a:solidFill>
        </p:spPr>
        <p:txBody>
          <a:bodyPr wrap="square" rtlCol="0">
            <a:spAutoFit/>
          </a:bodyPr>
          <a:lstStyle/>
          <a:p>
            <a:pPr algn="ctr"/>
            <a:r>
              <a:rPr lang="en-US" sz="2000" b="1" dirty="0">
                <a:latin typeface="Arial" panose="020B0604020202020204" pitchFamily="34" charset="0"/>
                <a:cs typeface="Arial" panose="020B0604020202020204" pitchFamily="34" charset="0"/>
              </a:rPr>
              <a:t>ANNUAL PERFORMANCE PLAN TARGETS FOR 2021/24</a:t>
            </a:r>
          </a:p>
        </p:txBody>
      </p:sp>
      <p:graphicFrame>
        <p:nvGraphicFramePr>
          <p:cNvPr id="10" name="Table 9"/>
          <p:cNvGraphicFramePr>
            <a:graphicFrameLocks noGrp="1"/>
          </p:cNvGraphicFramePr>
          <p:nvPr>
            <p:extLst>
              <p:ext uri="{D42A27DB-BD31-4B8C-83A1-F6EECF244321}">
                <p14:modId xmlns:p14="http://schemas.microsoft.com/office/powerpoint/2010/main" val="3995621073"/>
              </p:ext>
            </p:extLst>
          </p:nvPr>
        </p:nvGraphicFramePr>
        <p:xfrm>
          <a:off x="117417" y="3295135"/>
          <a:ext cx="8935966" cy="2484202"/>
        </p:xfrm>
        <a:graphic>
          <a:graphicData uri="http://schemas.openxmlformats.org/drawingml/2006/table">
            <a:tbl>
              <a:tblPr firstRow="1" firstCol="1" bandRow="1">
                <a:tableStyleId>{5C22544A-7EE6-4342-B048-85BDC9FD1C3A}</a:tableStyleId>
              </a:tblPr>
              <a:tblGrid>
                <a:gridCol w="2057371">
                  <a:extLst>
                    <a:ext uri="{9D8B030D-6E8A-4147-A177-3AD203B41FA5}">
                      <a16:colId xmlns:a16="http://schemas.microsoft.com/office/drawing/2014/main" val="20000"/>
                    </a:ext>
                  </a:extLst>
                </a:gridCol>
                <a:gridCol w="1449860">
                  <a:extLst>
                    <a:ext uri="{9D8B030D-6E8A-4147-A177-3AD203B41FA5}">
                      <a16:colId xmlns:a16="http://schemas.microsoft.com/office/drawing/2014/main" val="20001"/>
                    </a:ext>
                  </a:extLst>
                </a:gridCol>
                <a:gridCol w="1359243">
                  <a:extLst>
                    <a:ext uri="{9D8B030D-6E8A-4147-A177-3AD203B41FA5}">
                      <a16:colId xmlns:a16="http://schemas.microsoft.com/office/drawing/2014/main" val="20002"/>
                    </a:ext>
                  </a:extLst>
                </a:gridCol>
                <a:gridCol w="1351005">
                  <a:extLst>
                    <a:ext uri="{9D8B030D-6E8A-4147-A177-3AD203B41FA5}">
                      <a16:colId xmlns:a16="http://schemas.microsoft.com/office/drawing/2014/main" val="20003"/>
                    </a:ext>
                  </a:extLst>
                </a:gridCol>
                <a:gridCol w="1515881">
                  <a:extLst>
                    <a:ext uri="{9D8B030D-6E8A-4147-A177-3AD203B41FA5}">
                      <a16:colId xmlns:a16="http://schemas.microsoft.com/office/drawing/2014/main" val="20004"/>
                    </a:ext>
                  </a:extLst>
                </a:gridCol>
                <a:gridCol w="1202606">
                  <a:extLst>
                    <a:ext uri="{9D8B030D-6E8A-4147-A177-3AD203B41FA5}">
                      <a16:colId xmlns:a16="http://schemas.microsoft.com/office/drawing/2014/main" val="20005"/>
                    </a:ext>
                  </a:extLst>
                </a:gridCol>
              </a:tblGrid>
              <a:tr h="691978">
                <a:tc>
                  <a:txBody>
                    <a:bodyPr/>
                    <a:lstStyle/>
                    <a:p>
                      <a:pPr marL="0" algn="ctr" defTabSz="457200" rtl="0" eaLnBrk="1" latinLnBrk="0" hangingPunct="1">
                        <a:lnSpc>
                          <a:spcPct val="105000"/>
                        </a:lnSpc>
                        <a:spcAft>
                          <a:spcPts val="0"/>
                        </a:spcAft>
                      </a:pPr>
                      <a:r>
                        <a:rPr lang="en-US" sz="1400" b="1" kern="1200" dirty="0">
                          <a:solidFill>
                            <a:schemeClr val="tx1"/>
                          </a:solidFill>
                          <a:latin typeface="Arial" panose="020B0604020202020204" pitchFamily="34" charset="0"/>
                          <a:ea typeface="+mn-ea"/>
                          <a:cs typeface="Arial" panose="020B0604020202020204" pitchFamily="34" charset="0"/>
                        </a:rPr>
                        <a:t>Output Indicator</a:t>
                      </a:r>
                      <a:r>
                        <a:rPr lang="en-US" sz="1400" b="1" kern="1200" baseline="0" dirty="0">
                          <a:solidFill>
                            <a:schemeClr val="tx1"/>
                          </a:solidFill>
                          <a:latin typeface="Arial" panose="020B0604020202020204" pitchFamily="34" charset="0"/>
                          <a:ea typeface="+mn-ea"/>
                          <a:cs typeface="Arial" panose="020B0604020202020204" pitchFamily="34" charset="0"/>
                        </a:rPr>
                        <a:t> </a:t>
                      </a:r>
                      <a:endParaRPr lang="en-ZA" sz="1400" b="1" kern="1200" dirty="0">
                        <a:solidFill>
                          <a:schemeClr val="tx1"/>
                        </a:solidFill>
                        <a:latin typeface="Arial" panose="020B0604020202020204" pitchFamily="34" charset="0"/>
                        <a:ea typeface="+mn-ea"/>
                        <a:cs typeface="Arial" panose="020B0604020202020204" pitchFamily="34" charset="0"/>
                      </a:endParaRPr>
                    </a:p>
                  </a:txBody>
                  <a:tcPr marL="59170" marR="59170" marT="0" marB="0">
                    <a:solidFill>
                      <a:schemeClr val="accent3">
                        <a:lumMod val="60000"/>
                        <a:lumOff val="40000"/>
                      </a:schemeClr>
                    </a:solidFill>
                  </a:tcPr>
                </a:tc>
                <a:tc>
                  <a:txBody>
                    <a:bodyPr/>
                    <a:lstStyle/>
                    <a:p>
                      <a:pPr marL="0" algn="ctr" defTabSz="457200" rtl="0" eaLnBrk="1" latinLnBrk="0" hangingPunct="1">
                        <a:lnSpc>
                          <a:spcPct val="105000"/>
                        </a:lnSpc>
                        <a:spcAft>
                          <a:spcPts val="0"/>
                        </a:spcAft>
                      </a:pPr>
                      <a:r>
                        <a:rPr lang="en-US" sz="1400" b="1" kern="1200" dirty="0">
                          <a:solidFill>
                            <a:schemeClr val="tx1"/>
                          </a:solidFill>
                          <a:latin typeface="Arial" panose="020B0604020202020204" pitchFamily="34" charset="0"/>
                          <a:ea typeface="+mn-ea"/>
                          <a:cs typeface="Arial" panose="020B0604020202020204" pitchFamily="34" charset="0"/>
                        </a:rPr>
                        <a:t>Annual Target for 2021/22</a:t>
                      </a:r>
                      <a:endParaRPr lang="en-ZA" sz="1400" b="1" kern="1200" dirty="0">
                        <a:solidFill>
                          <a:schemeClr val="tx1"/>
                        </a:solidFill>
                        <a:latin typeface="Arial" panose="020B0604020202020204" pitchFamily="34" charset="0"/>
                        <a:ea typeface="+mn-ea"/>
                        <a:cs typeface="Arial" panose="020B0604020202020204" pitchFamily="34" charset="0"/>
                      </a:endParaRPr>
                    </a:p>
                  </a:txBody>
                  <a:tcPr marL="59170" marR="59170" marT="0" marB="0">
                    <a:solidFill>
                      <a:schemeClr val="accent3">
                        <a:lumMod val="60000"/>
                        <a:lumOff val="40000"/>
                      </a:schemeClr>
                    </a:solidFill>
                  </a:tcPr>
                </a:tc>
                <a:tc>
                  <a:txBody>
                    <a:bodyPr/>
                    <a:lstStyle/>
                    <a:p>
                      <a:pPr marL="0" algn="ctr" defTabSz="457200" rtl="0" eaLnBrk="0" fontAlgn="base" latinLnBrk="0" hangingPunct="0">
                        <a:lnSpc>
                          <a:spcPct val="105000"/>
                        </a:lnSpc>
                        <a:spcBef>
                          <a:spcPts val="600"/>
                        </a:spcBef>
                        <a:spcAft>
                          <a:spcPts val="600"/>
                        </a:spcAft>
                      </a:pPr>
                      <a:r>
                        <a:rPr lang="en-US" sz="14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Q1</a:t>
                      </a:r>
                      <a:endParaRPr lang="en-ZA" sz="14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59170" marR="59170" marT="0" marB="0">
                    <a:solidFill>
                      <a:schemeClr val="accent3">
                        <a:lumMod val="60000"/>
                        <a:lumOff val="40000"/>
                      </a:schemeClr>
                    </a:solidFill>
                  </a:tcPr>
                </a:tc>
                <a:tc>
                  <a:txBody>
                    <a:bodyPr/>
                    <a:lstStyle/>
                    <a:p>
                      <a:pPr marL="0" algn="ctr" defTabSz="457200" rtl="0" eaLnBrk="0" fontAlgn="base" latinLnBrk="0" hangingPunct="0">
                        <a:lnSpc>
                          <a:spcPct val="105000"/>
                        </a:lnSpc>
                        <a:spcBef>
                          <a:spcPts val="600"/>
                        </a:spcBef>
                        <a:spcAft>
                          <a:spcPts val="600"/>
                        </a:spcAft>
                      </a:pPr>
                      <a:r>
                        <a:rPr lang="en-US" sz="14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Q2</a:t>
                      </a:r>
                      <a:endParaRPr lang="en-ZA" sz="14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59170" marR="59170" marT="0" marB="0">
                    <a:solidFill>
                      <a:schemeClr val="accent3">
                        <a:lumMod val="60000"/>
                        <a:lumOff val="40000"/>
                      </a:schemeClr>
                    </a:solidFill>
                  </a:tcPr>
                </a:tc>
                <a:tc>
                  <a:txBody>
                    <a:bodyPr/>
                    <a:lstStyle/>
                    <a:p>
                      <a:pPr marL="0" algn="ctr" defTabSz="457200" rtl="0" eaLnBrk="0" fontAlgn="base" latinLnBrk="0" hangingPunct="0">
                        <a:lnSpc>
                          <a:spcPct val="105000"/>
                        </a:lnSpc>
                        <a:spcBef>
                          <a:spcPts val="600"/>
                        </a:spcBef>
                        <a:spcAft>
                          <a:spcPts val="600"/>
                        </a:spcAft>
                      </a:pPr>
                      <a:r>
                        <a:rPr lang="en-US" sz="14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Q3</a:t>
                      </a:r>
                      <a:endParaRPr lang="en-ZA" sz="14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59170" marR="59170" marT="0" marB="0">
                    <a:solidFill>
                      <a:schemeClr val="accent3">
                        <a:lumMod val="60000"/>
                        <a:lumOff val="40000"/>
                      </a:schemeClr>
                    </a:solidFill>
                  </a:tcPr>
                </a:tc>
                <a:tc>
                  <a:txBody>
                    <a:bodyPr/>
                    <a:lstStyle/>
                    <a:p>
                      <a:pPr marL="0" algn="ctr" defTabSz="457200" rtl="0" eaLnBrk="0" fontAlgn="base" latinLnBrk="0" hangingPunct="0">
                        <a:lnSpc>
                          <a:spcPct val="105000"/>
                        </a:lnSpc>
                        <a:spcBef>
                          <a:spcPts val="600"/>
                        </a:spcBef>
                        <a:spcAft>
                          <a:spcPts val="600"/>
                        </a:spcAft>
                      </a:pPr>
                      <a:r>
                        <a:rPr lang="en-US" sz="14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Q4</a:t>
                      </a:r>
                      <a:endParaRPr lang="en-ZA" sz="14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59170" marR="59170" marT="0" marB="0">
                    <a:solidFill>
                      <a:schemeClr val="accent3">
                        <a:lumMod val="60000"/>
                        <a:lumOff val="40000"/>
                      </a:schemeClr>
                    </a:solidFill>
                  </a:tcPr>
                </a:tc>
                <a:extLst>
                  <a:ext uri="{0D108BD9-81ED-4DB2-BD59-A6C34878D82A}">
                    <a16:rowId xmlns:a16="http://schemas.microsoft.com/office/drawing/2014/main" val="10000"/>
                  </a:ext>
                </a:extLst>
              </a:tr>
              <a:tr h="1429376">
                <a:tc>
                  <a:txBody>
                    <a:bodyPr/>
                    <a:lstStyle/>
                    <a:p>
                      <a:pPr algn="just">
                        <a:lnSpc>
                          <a:spcPct val="105000"/>
                        </a:lnSpc>
                        <a:spcAft>
                          <a:spcPts val="0"/>
                        </a:spcAft>
                      </a:pPr>
                      <a:r>
                        <a:rPr lang="en-ZA" sz="1400" b="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Phased implementation of the revised Service Delivery Model</a:t>
                      </a:r>
                    </a:p>
                    <a:p>
                      <a:pPr algn="just">
                        <a:lnSpc>
                          <a:spcPct val="105000"/>
                        </a:lnSpc>
                        <a:spcAft>
                          <a:spcPts val="0"/>
                        </a:spcAft>
                      </a:pPr>
                      <a:r>
                        <a:rPr lang="en-ZA" sz="1400" b="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(Approval of Revised Service Delivery Model by Minister –</a:t>
                      </a:r>
                      <a:r>
                        <a:rPr lang="en-ZA" sz="1400" b="0" kern="1200" baseline="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2021/22)</a:t>
                      </a:r>
                      <a:endParaRPr lang="en-ZA" sz="1400" b="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l">
                        <a:lnSpc>
                          <a:spcPct val="105000"/>
                        </a:lnSpc>
                        <a:spcAft>
                          <a:spcPts val="0"/>
                        </a:spcAft>
                      </a:pPr>
                      <a:endParaRPr lang="en-ZA" sz="1400" b="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l">
                        <a:lnSpc>
                          <a:spcPct val="105000"/>
                        </a:lnSpc>
                        <a:spcAft>
                          <a:spcPts val="0"/>
                        </a:spcAft>
                      </a:pPr>
                      <a:endParaRPr lang="en-ZA" sz="14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20000"/>
                        <a:lumOff val="80000"/>
                      </a:schemeClr>
                    </a:solidFill>
                  </a:tcPr>
                </a:tc>
                <a:tc>
                  <a:txBody>
                    <a:bodyPr/>
                    <a:lstStyle/>
                    <a:p>
                      <a:pPr algn="l">
                        <a:lnSpc>
                          <a:spcPct val="105000"/>
                        </a:lnSpc>
                        <a:spcAft>
                          <a:spcPts val="0"/>
                        </a:spcAft>
                      </a:pPr>
                      <a:r>
                        <a:rPr lang="en-ZA" sz="1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Revised Service Delivery Model approved by Minister</a:t>
                      </a:r>
                      <a:r>
                        <a:rPr lang="en-ZA" sz="1400" dirty="0">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solidFill>
                      <a:schemeClr val="accent3">
                        <a:lumMod val="20000"/>
                        <a:lumOff val="80000"/>
                      </a:schemeClr>
                    </a:solidFill>
                  </a:tcPr>
                </a:tc>
                <a:tc>
                  <a:txBody>
                    <a:bodyPr/>
                    <a:lstStyle/>
                    <a:p>
                      <a:pPr algn="l">
                        <a:lnSpc>
                          <a:spcPct val="105000"/>
                        </a:lnSpc>
                        <a:spcAft>
                          <a:spcPts val="0"/>
                        </a:spcAft>
                      </a:pPr>
                      <a:r>
                        <a:rPr lang="en-ZA" sz="1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Service provider for development of Service Delivery Model appointed</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20000"/>
                        <a:lumOff val="80000"/>
                      </a:schemeClr>
                    </a:solidFill>
                  </a:tcPr>
                </a:tc>
                <a:tc>
                  <a:txBody>
                    <a:bodyPr/>
                    <a:lstStyle/>
                    <a:p>
                      <a:pPr algn="l">
                        <a:lnSpc>
                          <a:spcPct val="105000"/>
                        </a:lnSpc>
                        <a:spcAft>
                          <a:spcPts val="0"/>
                        </a:spcAft>
                      </a:pPr>
                      <a:r>
                        <a:rPr lang="en-ZA" sz="1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 dimensions of Service Delivery Model reviewed and approved by DDG: IPS</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20000"/>
                        <a:lumOff val="80000"/>
                      </a:schemeClr>
                    </a:solidFill>
                  </a:tcPr>
                </a:tc>
                <a:tc>
                  <a:txBody>
                    <a:bodyPr/>
                    <a:lstStyle/>
                    <a:p>
                      <a:pPr algn="l">
                        <a:lnSpc>
                          <a:spcPct val="105000"/>
                        </a:lnSpc>
                        <a:spcAft>
                          <a:spcPts val="0"/>
                        </a:spcAft>
                      </a:pPr>
                      <a:r>
                        <a:rPr lang="en-ZA" sz="1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 dimensions of Service Delivery Model reviewed and approved by DDG:IPS</a:t>
                      </a:r>
                      <a:endParaRPr lang="en-ZA"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20000"/>
                        <a:lumOff val="80000"/>
                      </a:schemeClr>
                    </a:solidFill>
                  </a:tcPr>
                </a:tc>
                <a:tc>
                  <a:txBody>
                    <a:bodyPr/>
                    <a:lstStyle/>
                    <a:p>
                      <a:pPr algn="l">
                        <a:lnSpc>
                          <a:spcPct val="105000"/>
                        </a:lnSpc>
                        <a:spcAft>
                          <a:spcPts val="0"/>
                        </a:spcAft>
                      </a:pPr>
                      <a:r>
                        <a:rPr lang="en-ZA" sz="1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Revised Service Delivery Model approved by Minister</a:t>
                      </a:r>
                      <a:r>
                        <a:rPr lang="en-ZA" sz="1400" dirty="0">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solidFill>
                      <a:schemeClr val="accent3">
                        <a:lumMod val="20000"/>
                        <a:lumOff val="80000"/>
                      </a:schemeClr>
                    </a:solidFill>
                  </a:tcPr>
                </a:tc>
                <a:extLst>
                  <a:ext uri="{0D108BD9-81ED-4DB2-BD59-A6C34878D82A}">
                    <a16:rowId xmlns:a16="http://schemas.microsoft.com/office/drawing/2014/main" val="10001"/>
                  </a:ext>
                </a:extLst>
              </a:tr>
            </a:tbl>
          </a:graphicData>
        </a:graphic>
      </p:graphicFrame>
      <p:sp>
        <p:nvSpPr>
          <p:cNvPr id="3" name="Slide Number Placeholder 2"/>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61</a:t>
            </a:fld>
            <a:endParaRPr lang="en-US" dirty="0"/>
          </a:p>
        </p:txBody>
      </p:sp>
    </p:spTree>
    <p:extLst>
      <p:ext uri="{BB962C8B-B14F-4D97-AF65-F5344CB8AC3E}">
        <p14:creationId xmlns:p14="http://schemas.microsoft.com/office/powerpoint/2010/main" val="428977205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457358920"/>
              </p:ext>
            </p:extLst>
          </p:nvPr>
        </p:nvGraphicFramePr>
        <p:xfrm>
          <a:off x="117417" y="543752"/>
          <a:ext cx="8935966" cy="4390971"/>
        </p:xfrm>
        <a:graphic>
          <a:graphicData uri="http://schemas.openxmlformats.org/drawingml/2006/table">
            <a:tbl>
              <a:tblPr firstRow="1" bandRow="1">
                <a:tableStyleId>{5C22544A-7EE6-4342-B048-85BDC9FD1C3A}</a:tableStyleId>
              </a:tblPr>
              <a:tblGrid>
                <a:gridCol w="2016183">
                  <a:extLst>
                    <a:ext uri="{9D8B030D-6E8A-4147-A177-3AD203B41FA5}">
                      <a16:colId xmlns:a16="http://schemas.microsoft.com/office/drawing/2014/main" val="20000"/>
                    </a:ext>
                  </a:extLst>
                </a:gridCol>
                <a:gridCol w="1589903">
                  <a:extLst>
                    <a:ext uri="{9D8B030D-6E8A-4147-A177-3AD203B41FA5}">
                      <a16:colId xmlns:a16="http://schemas.microsoft.com/office/drawing/2014/main" val="20001"/>
                    </a:ext>
                  </a:extLst>
                </a:gridCol>
                <a:gridCol w="1762897">
                  <a:extLst>
                    <a:ext uri="{9D8B030D-6E8A-4147-A177-3AD203B41FA5}">
                      <a16:colId xmlns:a16="http://schemas.microsoft.com/office/drawing/2014/main" val="20002"/>
                    </a:ext>
                  </a:extLst>
                </a:gridCol>
                <a:gridCol w="1977082">
                  <a:extLst>
                    <a:ext uri="{9D8B030D-6E8A-4147-A177-3AD203B41FA5}">
                      <a16:colId xmlns:a16="http://schemas.microsoft.com/office/drawing/2014/main" val="20003"/>
                    </a:ext>
                  </a:extLst>
                </a:gridCol>
                <a:gridCol w="1589901">
                  <a:extLst>
                    <a:ext uri="{9D8B030D-6E8A-4147-A177-3AD203B41FA5}">
                      <a16:colId xmlns:a16="http://schemas.microsoft.com/office/drawing/2014/main" val="20004"/>
                    </a:ext>
                  </a:extLst>
                </a:gridCol>
              </a:tblGrid>
              <a:tr h="329458">
                <a:tc>
                  <a:txBody>
                    <a:bodyPr/>
                    <a:lstStyle/>
                    <a:p>
                      <a:pPr marL="0" indent="0" algn="l">
                        <a:buFont typeface="+mj-lt"/>
                        <a:buNone/>
                      </a:pPr>
                      <a:r>
                        <a:rPr lang="en-ZA" sz="1400" dirty="0">
                          <a:solidFill>
                            <a:schemeClr val="tx1"/>
                          </a:solidFill>
                          <a:latin typeface="Arial" panose="020B0604020202020204" pitchFamily="34" charset="0"/>
                          <a:cs typeface="Arial" panose="020B0604020202020204" pitchFamily="34" charset="0"/>
                        </a:rPr>
                        <a:t>Outcome:</a:t>
                      </a:r>
                    </a:p>
                  </a:txBody>
                  <a:tcPr>
                    <a:solidFill>
                      <a:schemeClr val="accent3">
                        <a:lumMod val="60000"/>
                        <a:lumOff val="40000"/>
                      </a:schemeClr>
                    </a:solidFill>
                  </a:tcPr>
                </a:tc>
                <a:tc gridSpan="4">
                  <a:txBody>
                    <a:bodyPr/>
                    <a:lstStyle/>
                    <a:p>
                      <a:pPr marL="0" indent="0" algn="l">
                        <a:buFont typeface="+mj-lt"/>
                        <a:buNone/>
                      </a:pPr>
                      <a:r>
                        <a:rPr lang="en-ZA" sz="1400" b="0" dirty="0">
                          <a:solidFill>
                            <a:schemeClr val="tx1"/>
                          </a:solidFill>
                          <a:latin typeface="Arial" panose="020B0604020202020204" pitchFamily="34" charset="0"/>
                          <a:cs typeface="Arial" panose="020B0604020202020204" pitchFamily="34" charset="0"/>
                        </a:rPr>
                        <a:t>DHA positioned to contribute positively to a capable and developmental state</a:t>
                      </a:r>
                    </a:p>
                  </a:txBody>
                  <a:tcPr>
                    <a:solidFill>
                      <a:schemeClr val="accent3">
                        <a:lumMod val="60000"/>
                        <a:lumOff val="4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extLst>
                  <a:ext uri="{0D108BD9-81ED-4DB2-BD59-A6C34878D82A}">
                    <a16:rowId xmlns:a16="http://schemas.microsoft.com/office/drawing/2014/main" val="10001"/>
                  </a:ext>
                </a:extLst>
              </a:tr>
              <a:tr h="334198">
                <a:tc>
                  <a:txBody>
                    <a:bodyPr/>
                    <a:lstStyle/>
                    <a:p>
                      <a:pPr marL="0" indent="0" algn="l">
                        <a:buFont typeface="+mj-lt"/>
                        <a:buNone/>
                      </a:pPr>
                      <a:r>
                        <a:rPr lang="en-ZA" sz="1400" b="1" dirty="0">
                          <a:solidFill>
                            <a:schemeClr val="tx1"/>
                          </a:solidFill>
                          <a:latin typeface="Arial" panose="020B0604020202020204" pitchFamily="34" charset="0"/>
                          <a:cs typeface="Arial" panose="020B0604020202020204" pitchFamily="34" charset="0"/>
                        </a:rPr>
                        <a:t>Output:</a:t>
                      </a:r>
                    </a:p>
                  </a:txBody>
                  <a:tcPr>
                    <a:solidFill>
                      <a:schemeClr val="accent3">
                        <a:lumMod val="60000"/>
                        <a:lumOff val="40000"/>
                      </a:schemeClr>
                    </a:solidFill>
                  </a:tcPr>
                </a:tc>
                <a:tc gridSpan="4">
                  <a:txBody>
                    <a:bodyPr/>
                    <a:lstStyle/>
                    <a:p>
                      <a:pPr marL="0" indent="0" algn="l">
                        <a:buFont typeface="+mj-lt"/>
                        <a:buNone/>
                      </a:pPr>
                      <a:r>
                        <a:rPr lang="en-ZA" sz="1400" dirty="0">
                          <a:solidFill>
                            <a:schemeClr val="tx1"/>
                          </a:solidFill>
                          <a:latin typeface="Arial" panose="020B0604020202020204" pitchFamily="34" charset="0"/>
                          <a:cs typeface="Arial" panose="020B0604020202020204" pitchFamily="34" charset="0"/>
                        </a:rPr>
                        <a:t>DHA Access Model implemented through Footprint Optimisation Plan / User Asset Management Plan (U-AMP)</a:t>
                      </a:r>
                    </a:p>
                  </a:txBody>
                  <a:tcPr>
                    <a:solidFill>
                      <a:schemeClr val="accent3">
                        <a:lumMod val="60000"/>
                        <a:lumOff val="4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extLst>
                  <a:ext uri="{0D108BD9-81ED-4DB2-BD59-A6C34878D82A}">
                    <a16:rowId xmlns:a16="http://schemas.microsoft.com/office/drawing/2014/main" val="10002"/>
                  </a:ext>
                </a:extLst>
              </a:tr>
              <a:tr h="769673">
                <a:tc>
                  <a:txBody>
                    <a:bodyPr/>
                    <a:lstStyle/>
                    <a:p>
                      <a:pPr marL="0" marR="0" indent="0" algn="l" defTabSz="457200" rtl="0" eaLnBrk="1" fontAlgn="auto" latinLnBrk="0" hangingPunct="1">
                        <a:lnSpc>
                          <a:spcPct val="100000"/>
                        </a:lnSpc>
                        <a:spcBef>
                          <a:spcPts val="0"/>
                        </a:spcBef>
                        <a:spcAft>
                          <a:spcPts val="0"/>
                        </a:spcAft>
                        <a:buClrTx/>
                        <a:buSzTx/>
                        <a:buFont typeface="+mj-lt"/>
                        <a:buNone/>
                        <a:tabLst/>
                        <a:defRPr/>
                      </a:pPr>
                      <a:r>
                        <a:rPr lang="en-ZA" sz="1400" b="1" dirty="0">
                          <a:solidFill>
                            <a:schemeClr val="tx1"/>
                          </a:solidFill>
                          <a:latin typeface="Arial" panose="020B0604020202020204" pitchFamily="34" charset="0"/>
                          <a:cs typeface="Arial" panose="020B0604020202020204" pitchFamily="34" charset="0"/>
                        </a:rPr>
                        <a:t>Output Indicator</a:t>
                      </a:r>
                    </a:p>
                    <a:p>
                      <a:pPr marL="342900" indent="-342900" algn="l">
                        <a:buFont typeface="+mj-lt"/>
                        <a:buAutoNum type="arabicPeriod"/>
                      </a:pPr>
                      <a:endParaRPr lang="en-ZA" sz="1400" b="1" dirty="0">
                        <a:solidFill>
                          <a:schemeClr val="tx1"/>
                        </a:solidFill>
                        <a:latin typeface="Arial" panose="020B0604020202020204" pitchFamily="34" charset="0"/>
                        <a:cs typeface="Arial" panose="020B0604020202020204" pitchFamily="34" charset="0"/>
                      </a:endParaRPr>
                    </a:p>
                  </a:txBody>
                  <a:tcPr>
                    <a:solidFill>
                      <a:schemeClr val="accent3">
                        <a:lumMod val="60000"/>
                        <a:lumOff val="4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 typeface="+mj-lt"/>
                        <a:buNone/>
                        <a:tabLst/>
                        <a:defRPr/>
                      </a:pPr>
                      <a:r>
                        <a:rPr lang="en-ZA" sz="1400" b="1" dirty="0">
                          <a:solidFill>
                            <a:schemeClr val="tx1"/>
                          </a:solidFill>
                          <a:latin typeface="Arial" panose="020B0604020202020204" pitchFamily="34" charset="0"/>
                          <a:cs typeface="Arial" panose="020B0604020202020204" pitchFamily="34" charset="0"/>
                        </a:rPr>
                        <a:t>Estimated Performance 2020/21</a:t>
                      </a:r>
                    </a:p>
                  </a:txBody>
                  <a:tcPr>
                    <a:solidFill>
                      <a:schemeClr val="accent3">
                        <a:lumMod val="60000"/>
                        <a:lumOff val="40000"/>
                      </a:schemeClr>
                    </a:solidFill>
                  </a:tcPr>
                </a:tc>
                <a:tc>
                  <a:txBody>
                    <a:bodyPr/>
                    <a:lstStyle/>
                    <a:p>
                      <a:pPr marL="0" indent="0" algn="ctr">
                        <a:buFont typeface="+mj-lt"/>
                        <a:buNone/>
                      </a:pPr>
                      <a:r>
                        <a:rPr lang="en-ZA" sz="1400" b="1" dirty="0">
                          <a:solidFill>
                            <a:schemeClr val="tx1"/>
                          </a:solidFill>
                          <a:latin typeface="Arial" panose="020B0604020202020204" pitchFamily="34" charset="0"/>
                          <a:cs typeface="Arial" panose="020B0604020202020204" pitchFamily="34" charset="0"/>
                        </a:rPr>
                        <a:t>Annual Target 2021/22</a:t>
                      </a:r>
                    </a:p>
                  </a:txBody>
                  <a:tcPr>
                    <a:solidFill>
                      <a:schemeClr val="accent3">
                        <a:lumMod val="60000"/>
                        <a:lumOff val="40000"/>
                      </a:schemeClr>
                    </a:solidFill>
                  </a:tcPr>
                </a:tc>
                <a:tc>
                  <a:txBody>
                    <a:bodyPr/>
                    <a:lstStyle/>
                    <a:p>
                      <a:pPr marL="0" indent="0" algn="ctr">
                        <a:buFont typeface="+mj-lt"/>
                        <a:buNone/>
                      </a:pPr>
                      <a:r>
                        <a:rPr lang="en-ZA" sz="1400" b="1" dirty="0">
                          <a:solidFill>
                            <a:schemeClr val="tx1"/>
                          </a:solidFill>
                          <a:latin typeface="Arial" panose="020B0604020202020204" pitchFamily="34" charset="0"/>
                          <a:cs typeface="Arial" panose="020B0604020202020204" pitchFamily="34" charset="0"/>
                        </a:rPr>
                        <a:t>Annual Target 2022/23</a:t>
                      </a:r>
                    </a:p>
                  </a:txBody>
                  <a:tcPr>
                    <a:solidFill>
                      <a:schemeClr val="accent3">
                        <a:lumMod val="60000"/>
                        <a:lumOff val="40000"/>
                      </a:schemeClr>
                    </a:solidFill>
                  </a:tcPr>
                </a:tc>
                <a:tc>
                  <a:txBody>
                    <a:bodyPr/>
                    <a:lstStyle/>
                    <a:p>
                      <a:pPr marL="0" indent="0" algn="ctr">
                        <a:buFont typeface="+mj-lt"/>
                        <a:buNone/>
                      </a:pPr>
                      <a:r>
                        <a:rPr lang="en-ZA" sz="1400" b="1" dirty="0">
                          <a:solidFill>
                            <a:schemeClr val="tx1"/>
                          </a:solidFill>
                          <a:latin typeface="Arial" panose="020B0604020202020204" pitchFamily="34" charset="0"/>
                          <a:cs typeface="Arial" panose="020B0604020202020204" pitchFamily="34" charset="0"/>
                        </a:rPr>
                        <a:t>Annual Target 2023/24</a:t>
                      </a:r>
                    </a:p>
                  </a:txBody>
                  <a:tcPr>
                    <a:solidFill>
                      <a:schemeClr val="accent3">
                        <a:lumMod val="60000"/>
                        <a:lumOff val="40000"/>
                      </a:schemeClr>
                    </a:solidFill>
                  </a:tcPr>
                </a:tc>
                <a:extLst>
                  <a:ext uri="{0D108BD9-81ED-4DB2-BD59-A6C34878D82A}">
                    <a16:rowId xmlns:a16="http://schemas.microsoft.com/office/drawing/2014/main" val="10000"/>
                  </a:ext>
                </a:extLst>
              </a:tr>
              <a:tr h="695959">
                <a:tc>
                  <a:txBody>
                    <a:bodyPr/>
                    <a:lstStyle/>
                    <a:p>
                      <a:pPr algn="just">
                        <a:lnSpc>
                          <a:spcPct val="105000"/>
                        </a:lnSpc>
                        <a:spcAft>
                          <a:spcPts val="0"/>
                        </a:spcAft>
                      </a:pPr>
                      <a:r>
                        <a:rPr lang="en-ZA" sz="1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Phased implementation of DHA  Access Model through Footprint Optimisation Plan / User Asset Management Plan (U-AMP)</a:t>
                      </a:r>
                      <a:r>
                        <a:rPr lang="en-ZA" sz="1400" dirty="0">
                          <a:effectLst/>
                          <a:latin typeface="Arial" panose="020B0604020202020204" pitchFamily="34" charset="0"/>
                          <a:ea typeface="Times New Roman" panose="02020603050405020304" pitchFamily="18" charset="0"/>
                          <a:cs typeface="Arial" panose="020B0604020202020204" pitchFamily="34" charset="0"/>
                        </a:rPr>
                        <a:t> </a:t>
                      </a:r>
                    </a:p>
                  </a:txBody>
                  <a:tcPr marL="114300" marR="114300" marT="0" marB="0">
                    <a:solidFill>
                      <a:schemeClr val="accent3">
                        <a:lumMod val="20000"/>
                        <a:lumOff val="80000"/>
                      </a:schemeClr>
                    </a:solidFill>
                  </a:tcPr>
                </a:tc>
                <a:tc>
                  <a:txBody>
                    <a:bodyPr/>
                    <a:lstStyle/>
                    <a:p>
                      <a:pPr algn="l"/>
                      <a:r>
                        <a:rPr lang="en-ZA" sz="1400" kern="1200" dirty="0">
                          <a:effectLst/>
                          <a:latin typeface="Arial" panose="020B0604020202020204" pitchFamily="34" charset="0"/>
                          <a:ea typeface="Times New Roman" panose="02020603050405020304" pitchFamily="18" charset="0"/>
                          <a:cs typeface="Arial" panose="020B0604020202020204" pitchFamily="34" charset="0"/>
                        </a:rPr>
                        <a:t>Revised DHA Access Model approved by Minister</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p>
                      <a:pPr algn="l">
                        <a:spcAft>
                          <a:spcPts val="0"/>
                        </a:spcAft>
                      </a:pPr>
                      <a:r>
                        <a:rPr lang="en-ZA" sz="1400" dirty="0">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solidFill>
                      <a:schemeClr val="accent3">
                        <a:lumMod val="20000"/>
                        <a:lumOff val="80000"/>
                      </a:schemeClr>
                    </a:solidFill>
                  </a:tcPr>
                </a:tc>
                <a:tc>
                  <a:txBody>
                    <a:bodyPr/>
                    <a:lstStyle/>
                    <a:p>
                      <a:pPr algn="l"/>
                      <a:r>
                        <a:rPr lang="en-ZA" sz="1400" kern="1200" dirty="0">
                          <a:effectLst/>
                          <a:latin typeface="Arial" panose="020B0604020202020204" pitchFamily="34" charset="0"/>
                          <a:ea typeface="Times New Roman" panose="02020603050405020304" pitchFamily="18" charset="0"/>
                          <a:cs typeface="Arial" panose="020B0604020202020204" pitchFamily="34" charset="0"/>
                        </a:rPr>
                        <a:t>DHA Access Model implemented through revised Footprint Optimisation Plan / User Asset Management Plan (U-AMP) submitted to DPW&amp;I for submission to National Treasury</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p>
                      <a:pPr algn="l"/>
                      <a:r>
                        <a:rPr lang="en-ZA" sz="1400" dirty="0">
                          <a:effectLst/>
                          <a:latin typeface="Arial" panose="020B0604020202020204" pitchFamily="34" charset="0"/>
                          <a:ea typeface="Times New Roman" panose="02020603050405020304" pitchFamily="18" charset="0"/>
                          <a:cs typeface="Arial" panose="020B0604020202020204" pitchFamily="34" charset="0"/>
                        </a:rPr>
                        <a:t> </a:t>
                      </a:r>
                    </a:p>
                    <a:p>
                      <a:pPr algn="l"/>
                      <a:r>
                        <a:rPr lang="en-ZA" sz="1400" dirty="0">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solidFill>
                      <a:schemeClr val="accent3">
                        <a:lumMod val="20000"/>
                        <a:lumOff val="80000"/>
                      </a:schemeClr>
                    </a:solidFill>
                  </a:tcPr>
                </a:tc>
                <a:tc>
                  <a:txBody>
                    <a:bodyPr/>
                    <a:lstStyle/>
                    <a:p>
                      <a:pPr algn="l"/>
                      <a:r>
                        <a:rPr lang="en-ZA" sz="1400" kern="1200" dirty="0">
                          <a:effectLst/>
                          <a:latin typeface="Arial" panose="020B0604020202020204" pitchFamily="34" charset="0"/>
                          <a:ea typeface="Times New Roman" panose="02020603050405020304" pitchFamily="18" charset="0"/>
                          <a:cs typeface="Arial" panose="020B0604020202020204" pitchFamily="34" charset="0"/>
                        </a:rPr>
                        <a:t>DHA Access Model implemented through revised Footprint Optimisation Plan/ User Asset Management Plan (U-AMP) submitted to DPW&amp;I for submission to National Treasury</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20000"/>
                        <a:lumOff val="80000"/>
                      </a:schemeClr>
                    </a:solidFill>
                  </a:tcPr>
                </a:tc>
                <a:tc>
                  <a:txBody>
                    <a:bodyPr/>
                    <a:lstStyle/>
                    <a:p>
                      <a:pPr algn="l"/>
                      <a:r>
                        <a:rPr lang="en-ZA" sz="1400" kern="1200" dirty="0">
                          <a:effectLst/>
                          <a:latin typeface="Arial" panose="020B0604020202020204" pitchFamily="34" charset="0"/>
                          <a:ea typeface="Times New Roman" panose="02020603050405020304" pitchFamily="18" charset="0"/>
                          <a:cs typeface="Arial" panose="020B0604020202020204" pitchFamily="34" charset="0"/>
                        </a:rPr>
                        <a:t>DHA Access Model implemented through revised Footprint Optimisation Plan / User Asset Management Plan (U-AMP) submitted to DPW&amp;I for submission to National Treasury</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1352213690"/>
                  </a:ext>
                </a:extLst>
              </a:tr>
            </a:tbl>
          </a:graphicData>
        </a:graphic>
      </p:graphicFrame>
      <p:sp>
        <p:nvSpPr>
          <p:cNvPr id="8" name="TextBox 7"/>
          <p:cNvSpPr txBox="1"/>
          <p:nvPr/>
        </p:nvSpPr>
        <p:spPr>
          <a:xfrm>
            <a:off x="109180" y="101484"/>
            <a:ext cx="8944203" cy="400110"/>
          </a:xfrm>
          <a:prstGeom prst="rect">
            <a:avLst/>
          </a:prstGeom>
          <a:solidFill>
            <a:srgbClr val="92D050"/>
          </a:solidFill>
        </p:spPr>
        <p:txBody>
          <a:bodyPr wrap="square" rtlCol="0">
            <a:spAutoFit/>
          </a:bodyPr>
          <a:lstStyle/>
          <a:p>
            <a:pPr algn="ctr"/>
            <a:r>
              <a:rPr lang="en-US" sz="2000" b="1" dirty="0">
                <a:solidFill>
                  <a:prstClr val="black"/>
                </a:solidFill>
                <a:latin typeface="Arial" panose="020B0604020202020204" pitchFamily="34" charset="0"/>
                <a:cs typeface="Arial" panose="020B0604020202020204" pitchFamily="34" charset="0"/>
              </a:rPr>
              <a:t>ANNUAL PERFORMANCE PLAN TARGETS FOR 2021/24</a:t>
            </a:r>
          </a:p>
        </p:txBody>
      </p:sp>
      <p:sp>
        <p:nvSpPr>
          <p:cNvPr id="3" name="Slide Number Placeholder 2"/>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62</a:t>
            </a:fld>
            <a:endParaRPr lang="en-US" dirty="0"/>
          </a:p>
        </p:txBody>
      </p:sp>
    </p:spTree>
    <p:extLst>
      <p:ext uri="{BB962C8B-B14F-4D97-AF65-F5344CB8AC3E}">
        <p14:creationId xmlns:p14="http://schemas.microsoft.com/office/powerpoint/2010/main" val="425894683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498377422"/>
              </p:ext>
            </p:extLst>
          </p:nvPr>
        </p:nvGraphicFramePr>
        <p:xfrm>
          <a:off x="104017" y="606078"/>
          <a:ext cx="8935966" cy="4480560"/>
        </p:xfrm>
        <a:graphic>
          <a:graphicData uri="http://schemas.openxmlformats.org/drawingml/2006/table">
            <a:tbl>
              <a:tblPr firstRow="1" firstCol="1" bandRow="1">
                <a:tableStyleId>{5C22544A-7EE6-4342-B048-85BDC9FD1C3A}</a:tableStyleId>
              </a:tblPr>
              <a:tblGrid>
                <a:gridCol w="1575696">
                  <a:extLst>
                    <a:ext uri="{9D8B030D-6E8A-4147-A177-3AD203B41FA5}">
                      <a16:colId xmlns:a16="http://schemas.microsoft.com/office/drawing/2014/main" val="20000"/>
                    </a:ext>
                  </a:extLst>
                </a:gridCol>
                <a:gridCol w="1491855">
                  <a:extLst>
                    <a:ext uri="{9D8B030D-6E8A-4147-A177-3AD203B41FA5}">
                      <a16:colId xmlns:a16="http://schemas.microsoft.com/office/drawing/2014/main" val="20001"/>
                    </a:ext>
                  </a:extLst>
                </a:gridCol>
                <a:gridCol w="1400432">
                  <a:extLst>
                    <a:ext uri="{9D8B030D-6E8A-4147-A177-3AD203B41FA5}">
                      <a16:colId xmlns:a16="http://schemas.microsoft.com/office/drawing/2014/main" val="20002"/>
                    </a:ext>
                  </a:extLst>
                </a:gridCol>
                <a:gridCol w="1392195">
                  <a:extLst>
                    <a:ext uri="{9D8B030D-6E8A-4147-A177-3AD203B41FA5}">
                      <a16:colId xmlns:a16="http://schemas.microsoft.com/office/drawing/2014/main" val="20003"/>
                    </a:ext>
                  </a:extLst>
                </a:gridCol>
                <a:gridCol w="1515762">
                  <a:extLst>
                    <a:ext uri="{9D8B030D-6E8A-4147-A177-3AD203B41FA5}">
                      <a16:colId xmlns:a16="http://schemas.microsoft.com/office/drawing/2014/main" val="20004"/>
                    </a:ext>
                  </a:extLst>
                </a:gridCol>
                <a:gridCol w="1560026">
                  <a:extLst>
                    <a:ext uri="{9D8B030D-6E8A-4147-A177-3AD203B41FA5}">
                      <a16:colId xmlns:a16="http://schemas.microsoft.com/office/drawing/2014/main" val="20005"/>
                    </a:ext>
                  </a:extLst>
                </a:gridCol>
              </a:tblGrid>
              <a:tr h="272033">
                <a:tc>
                  <a:txBody>
                    <a:bodyPr/>
                    <a:lstStyle/>
                    <a:p>
                      <a:pPr marL="0" algn="ctr" defTabSz="457200" rtl="0" eaLnBrk="1" latinLnBrk="0" hangingPunct="1">
                        <a:lnSpc>
                          <a:spcPct val="105000"/>
                        </a:lnSpc>
                        <a:spcAft>
                          <a:spcPts val="0"/>
                        </a:spcAft>
                      </a:pPr>
                      <a:r>
                        <a:rPr lang="en-US" sz="1400" b="1" kern="1200" dirty="0">
                          <a:solidFill>
                            <a:schemeClr val="tx1"/>
                          </a:solidFill>
                          <a:latin typeface="Arial" panose="020B0604020202020204" pitchFamily="34" charset="0"/>
                          <a:ea typeface="+mn-ea"/>
                          <a:cs typeface="Arial" panose="020B0604020202020204" pitchFamily="34" charset="0"/>
                        </a:rPr>
                        <a:t>Output Indicator</a:t>
                      </a:r>
                      <a:endParaRPr lang="en-ZA" sz="1400" b="1" kern="1200" dirty="0">
                        <a:solidFill>
                          <a:schemeClr val="tx1"/>
                        </a:solidFill>
                        <a:latin typeface="Arial" panose="020B0604020202020204" pitchFamily="34" charset="0"/>
                        <a:ea typeface="+mn-ea"/>
                        <a:cs typeface="Arial" panose="020B0604020202020204" pitchFamily="34" charset="0"/>
                      </a:endParaRPr>
                    </a:p>
                  </a:txBody>
                  <a:tcPr marL="59170" marR="59170" marT="0" marB="0">
                    <a:solidFill>
                      <a:schemeClr val="accent3">
                        <a:lumMod val="60000"/>
                        <a:lumOff val="40000"/>
                      </a:schemeClr>
                    </a:solidFill>
                  </a:tcPr>
                </a:tc>
                <a:tc>
                  <a:txBody>
                    <a:bodyPr/>
                    <a:lstStyle/>
                    <a:p>
                      <a:pPr marL="0" algn="ctr" defTabSz="457200" rtl="0" eaLnBrk="1" latinLnBrk="0" hangingPunct="1">
                        <a:lnSpc>
                          <a:spcPct val="105000"/>
                        </a:lnSpc>
                        <a:spcAft>
                          <a:spcPts val="0"/>
                        </a:spcAft>
                      </a:pPr>
                      <a:r>
                        <a:rPr lang="en-US" sz="1400" b="1" kern="1200" dirty="0">
                          <a:solidFill>
                            <a:schemeClr val="tx1"/>
                          </a:solidFill>
                          <a:latin typeface="Arial" panose="020B0604020202020204" pitchFamily="34" charset="0"/>
                          <a:ea typeface="+mn-ea"/>
                          <a:cs typeface="Arial" panose="020B0604020202020204" pitchFamily="34" charset="0"/>
                        </a:rPr>
                        <a:t>Annual Target for 2021/22</a:t>
                      </a:r>
                      <a:endParaRPr lang="en-ZA" sz="1400" b="1" kern="1200" dirty="0">
                        <a:solidFill>
                          <a:schemeClr val="tx1"/>
                        </a:solidFill>
                        <a:latin typeface="Arial" panose="020B0604020202020204" pitchFamily="34" charset="0"/>
                        <a:ea typeface="+mn-ea"/>
                        <a:cs typeface="Arial" panose="020B0604020202020204" pitchFamily="34" charset="0"/>
                      </a:endParaRPr>
                    </a:p>
                  </a:txBody>
                  <a:tcPr marL="59170" marR="59170" marT="0" marB="0">
                    <a:solidFill>
                      <a:schemeClr val="accent3">
                        <a:lumMod val="60000"/>
                        <a:lumOff val="40000"/>
                      </a:schemeClr>
                    </a:solidFill>
                  </a:tcPr>
                </a:tc>
                <a:tc>
                  <a:txBody>
                    <a:bodyPr/>
                    <a:lstStyle/>
                    <a:p>
                      <a:pPr marL="0" algn="ctr" defTabSz="457200" rtl="0" eaLnBrk="0" fontAlgn="base" latinLnBrk="0" hangingPunct="0">
                        <a:lnSpc>
                          <a:spcPct val="105000"/>
                        </a:lnSpc>
                        <a:spcBef>
                          <a:spcPts val="600"/>
                        </a:spcBef>
                        <a:spcAft>
                          <a:spcPts val="600"/>
                        </a:spcAft>
                      </a:pPr>
                      <a:r>
                        <a:rPr lang="en-US" sz="14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Q1</a:t>
                      </a:r>
                      <a:endParaRPr lang="en-ZA" sz="14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59170" marR="59170" marT="0" marB="0">
                    <a:solidFill>
                      <a:schemeClr val="accent3">
                        <a:lumMod val="60000"/>
                        <a:lumOff val="40000"/>
                      </a:schemeClr>
                    </a:solidFill>
                  </a:tcPr>
                </a:tc>
                <a:tc>
                  <a:txBody>
                    <a:bodyPr/>
                    <a:lstStyle/>
                    <a:p>
                      <a:pPr marL="0" algn="ctr" defTabSz="457200" rtl="0" eaLnBrk="0" fontAlgn="base" latinLnBrk="0" hangingPunct="0">
                        <a:lnSpc>
                          <a:spcPct val="105000"/>
                        </a:lnSpc>
                        <a:spcBef>
                          <a:spcPts val="600"/>
                        </a:spcBef>
                        <a:spcAft>
                          <a:spcPts val="600"/>
                        </a:spcAft>
                      </a:pPr>
                      <a:r>
                        <a:rPr lang="en-US" sz="14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Q2</a:t>
                      </a:r>
                      <a:endParaRPr lang="en-ZA" sz="14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59170" marR="59170" marT="0" marB="0">
                    <a:solidFill>
                      <a:schemeClr val="accent3">
                        <a:lumMod val="60000"/>
                        <a:lumOff val="40000"/>
                      </a:schemeClr>
                    </a:solidFill>
                  </a:tcPr>
                </a:tc>
                <a:tc>
                  <a:txBody>
                    <a:bodyPr/>
                    <a:lstStyle/>
                    <a:p>
                      <a:pPr marL="0" algn="ctr" defTabSz="457200" rtl="0" eaLnBrk="0" fontAlgn="base" latinLnBrk="0" hangingPunct="0">
                        <a:lnSpc>
                          <a:spcPct val="105000"/>
                        </a:lnSpc>
                        <a:spcBef>
                          <a:spcPts val="600"/>
                        </a:spcBef>
                        <a:spcAft>
                          <a:spcPts val="600"/>
                        </a:spcAft>
                      </a:pPr>
                      <a:r>
                        <a:rPr lang="en-US" sz="14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Q3</a:t>
                      </a:r>
                      <a:endParaRPr lang="en-ZA" sz="14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59170" marR="59170" marT="0" marB="0">
                    <a:solidFill>
                      <a:schemeClr val="accent3">
                        <a:lumMod val="60000"/>
                        <a:lumOff val="40000"/>
                      </a:schemeClr>
                    </a:solidFill>
                  </a:tcPr>
                </a:tc>
                <a:tc>
                  <a:txBody>
                    <a:bodyPr/>
                    <a:lstStyle/>
                    <a:p>
                      <a:pPr marL="0" algn="ctr" defTabSz="457200" rtl="0" eaLnBrk="0" fontAlgn="base" latinLnBrk="0" hangingPunct="0">
                        <a:lnSpc>
                          <a:spcPct val="105000"/>
                        </a:lnSpc>
                        <a:spcBef>
                          <a:spcPts val="600"/>
                        </a:spcBef>
                        <a:spcAft>
                          <a:spcPts val="600"/>
                        </a:spcAft>
                      </a:pPr>
                      <a:r>
                        <a:rPr lang="en-US" sz="14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Q4</a:t>
                      </a:r>
                      <a:endParaRPr lang="en-ZA" sz="14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59170" marR="59170" marT="0" marB="0">
                    <a:solidFill>
                      <a:schemeClr val="accent3">
                        <a:lumMod val="60000"/>
                        <a:lumOff val="40000"/>
                      </a:schemeClr>
                    </a:solidFill>
                  </a:tcPr>
                </a:tc>
                <a:extLst>
                  <a:ext uri="{0D108BD9-81ED-4DB2-BD59-A6C34878D82A}">
                    <a16:rowId xmlns:a16="http://schemas.microsoft.com/office/drawing/2014/main" val="10000"/>
                  </a:ext>
                </a:extLst>
              </a:tr>
              <a:tr h="1634134">
                <a:tc>
                  <a:txBody>
                    <a:bodyPr/>
                    <a:lstStyle/>
                    <a:p>
                      <a:pPr algn="l">
                        <a:lnSpc>
                          <a:spcPct val="105000"/>
                        </a:lnSpc>
                        <a:spcAft>
                          <a:spcPts val="0"/>
                        </a:spcAft>
                      </a:pPr>
                      <a:r>
                        <a:rPr lang="en-ZA" sz="1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ZA" sz="1400" b="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Phased implementation of DHA  Access Model through Footprint Optimisation Plan / User</a:t>
                      </a:r>
                      <a:r>
                        <a:rPr lang="en-ZA" sz="1400" b="0" kern="1200" baseline="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Asset Management Plan </a:t>
                      </a:r>
                      <a:r>
                        <a:rPr lang="en-ZA" sz="1400" b="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(U-AMP)</a:t>
                      </a:r>
                    </a:p>
                    <a:p>
                      <a:pPr algn="l">
                        <a:lnSpc>
                          <a:spcPct val="105000"/>
                        </a:lnSpc>
                        <a:spcAft>
                          <a:spcPts val="0"/>
                        </a:spcAft>
                      </a:pPr>
                      <a:endParaRPr lang="en-ZA" sz="1400" b="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l">
                        <a:lnSpc>
                          <a:spcPct val="105000"/>
                        </a:lnSpc>
                        <a:spcAft>
                          <a:spcPts val="0"/>
                        </a:spcAft>
                      </a:pPr>
                      <a:r>
                        <a:rPr lang="en-ZA" sz="1400" b="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Approved U-AMP submitted to DPW&amp;I for submission to National Treasury – 2021/22)</a:t>
                      </a:r>
                    </a:p>
                    <a:p>
                      <a:pPr algn="l">
                        <a:lnSpc>
                          <a:spcPct val="105000"/>
                        </a:lnSpc>
                        <a:spcAft>
                          <a:spcPts val="0"/>
                        </a:spcAft>
                      </a:pPr>
                      <a:endParaRPr lang="en-ZA" sz="1400" b="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l">
                        <a:lnSpc>
                          <a:spcPct val="105000"/>
                        </a:lnSpc>
                        <a:spcAft>
                          <a:spcPts val="0"/>
                        </a:spcAft>
                      </a:pPr>
                      <a:endParaRPr lang="en-ZA" sz="14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20000"/>
                        <a:lumOff val="80000"/>
                      </a:schemeClr>
                    </a:solidFill>
                  </a:tcPr>
                </a:tc>
                <a:tc>
                  <a:txBody>
                    <a:bodyPr/>
                    <a:lstStyle/>
                    <a:p>
                      <a:pPr algn="l" eaLnBrk="0" fontAlgn="base" hangingPunct="0">
                        <a:lnSpc>
                          <a:spcPct val="105000"/>
                        </a:lnSpc>
                        <a:spcBef>
                          <a:spcPts val="600"/>
                        </a:spcBef>
                        <a:spcAft>
                          <a:spcPts val="600"/>
                        </a:spcAft>
                      </a:pPr>
                      <a:r>
                        <a:rPr lang="en-ZA" sz="1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DHA Access Model implemented through revised Footprint Optimisation Plan or User Asset Management Plan (U-AMP)  submitted to DPW for submission to National Treasury</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20000"/>
                        <a:lumOff val="80000"/>
                      </a:schemeClr>
                    </a:solidFill>
                  </a:tcPr>
                </a:tc>
                <a:tc>
                  <a:txBody>
                    <a:bodyPr/>
                    <a:lstStyle/>
                    <a:p>
                      <a:pPr algn="l">
                        <a:spcAft>
                          <a:spcPts val="0"/>
                        </a:spcAft>
                      </a:pPr>
                      <a:r>
                        <a:rPr lang="en-ZA" sz="1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DHA Footprint Development Strategy (Infrastructure Plan) approved by the DG in line with the approved Access Model</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20000"/>
                        <a:lumOff val="80000"/>
                      </a:schemeClr>
                    </a:solidFill>
                  </a:tcPr>
                </a:tc>
                <a:tc>
                  <a:txBody>
                    <a:bodyPr/>
                    <a:lstStyle/>
                    <a:p>
                      <a:pPr algn="l">
                        <a:spcAft>
                          <a:spcPts val="0"/>
                        </a:spcAft>
                      </a:pPr>
                      <a:r>
                        <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User Asset Management Plan (U-AMP) revised in line with the Footprint Development Strategy (submitted to DDG: IPS for consideration) </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20000"/>
                        <a:lumOff val="80000"/>
                      </a:schemeClr>
                    </a:solidFill>
                  </a:tcPr>
                </a:tc>
                <a:tc>
                  <a:txBody>
                    <a:bodyPr/>
                    <a:lstStyle/>
                    <a:p>
                      <a:pPr algn="l">
                        <a:spcAft>
                          <a:spcPts val="0"/>
                        </a:spcAft>
                      </a:pPr>
                      <a:r>
                        <a:rPr lang="en-ZA" sz="1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User Asset Management Plan (U-AMP) developed in line with DHA Footprint Development Strategy, costed and approved by DDG:IPS</a:t>
                      </a:r>
                      <a:endParaRPr lang="en-ZA"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20000"/>
                        <a:lumOff val="80000"/>
                      </a:schemeClr>
                    </a:solidFill>
                  </a:tcPr>
                </a:tc>
                <a:tc>
                  <a:txBody>
                    <a:bodyPr/>
                    <a:lstStyle/>
                    <a:p>
                      <a:pPr algn="l">
                        <a:spcAft>
                          <a:spcPts val="0"/>
                        </a:spcAft>
                      </a:pPr>
                      <a:r>
                        <a:rPr lang="en-ZA" sz="1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User Asset Management Plan (U-AMP) developed in line with DHA Footprint Development Strategy, approved by the Minister.</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p>
                      <a:pPr algn="l">
                        <a:spcAft>
                          <a:spcPts val="0"/>
                        </a:spcAft>
                      </a:pPr>
                      <a:r>
                        <a:rPr lang="en-ZA" sz="1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p>
                      <a:pPr algn="l">
                        <a:spcAft>
                          <a:spcPts val="0"/>
                        </a:spcAft>
                      </a:pPr>
                      <a:r>
                        <a:rPr lang="en-ZA" sz="1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Approved User Asset Plan (U-AMP) submitted to DPW&amp;I for submission to  National Treasury.</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10001"/>
                  </a:ext>
                </a:extLst>
              </a:tr>
            </a:tbl>
          </a:graphicData>
        </a:graphic>
      </p:graphicFrame>
      <p:sp>
        <p:nvSpPr>
          <p:cNvPr id="8" name="TextBox 7"/>
          <p:cNvSpPr txBox="1"/>
          <p:nvPr/>
        </p:nvSpPr>
        <p:spPr>
          <a:xfrm>
            <a:off x="109180" y="101484"/>
            <a:ext cx="8944203" cy="400110"/>
          </a:xfrm>
          <a:prstGeom prst="rect">
            <a:avLst/>
          </a:prstGeom>
          <a:solidFill>
            <a:schemeClr val="accent3"/>
          </a:solidFill>
        </p:spPr>
        <p:txBody>
          <a:bodyPr wrap="square" rtlCol="0">
            <a:spAutoFit/>
          </a:bodyPr>
          <a:lstStyle/>
          <a:p>
            <a:pPr algn="ctr"/>
            <a:r>
              <a:rPr lang="en-US" sz="2000" b="1" dirty="0">
                <a:solidFill>
                  <a:prstClr val="black"/>
                </a:solidFill>
                <a:latin typeface="Arial" panose="020B0604020202020204" pitchFamily="34" charset="0"/>
                <a:cs typeface="Arial" panose="020B0604020202020204" pitchFamily="34" charset="0"/>
              </a:rPr>
              <a:t>ANNUAL PERFORMANCE PLAN TARGETS FOR 2021/24</a:t>
            </a:r>
          </a:p>
        </p:txBody>
      </p:sp>
      <p:sp>
        <p:nvSpPr>
          <p:cNvPr id="5" name="Slide Number Placeholder 4"/>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63</a:t>
            </a:fld>
            <a:endParaRPr lang="en-US" dirty="0"/>
          </a:p>
        </p:txBody>
      </p:sp>
    </p:spTree>
    <p:extLst>
      <p:ext uri="{BB962C8B-B14F-4D97-AF65-F5344CB8AC3E}">
        <p14:creationId xmlns:p14="http://schemas.microsoft.com/office/powerpoint/2010/main" val="166283249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40702" y="2699345"/>
            <a:ext cx="8636994" cy="577850"/>
          </a:xfrm>
          <a:prstGeom prst="rect">
            <a:avLst/>
          </a:prstGeom>
          <a:solidFill>
            <a:schemeClr val="accent3">
              <a:lumMod val="20000"/>
              <a:lumOff val="80000"/>
            </a:schemeClr>
          </a:solidFill>
        </p:spPr>
        <p:txBody>
          <a:bodyPr wrap="square" rtlCol="0">
            <a:spAutoFit/>
          </a:bodyPr>
          <a:lstStyle/>
          <a:p>
            <a:pPr algn="ctr">
              <a:lnSpc>
                <a:spcPct val="150000"/>
              </a:lnSpc>
            </a:pPr>
            <a:r>
              <a:rPr lang="en-US" sz="2400" b="1" dirty="0">
                <a:latin typeface="Arial" pitchFamily="34" charset="0"/>
                <a:cs typeface="Arial" pitchFamily="34" charset="0"/>
              </a:rPr>
              <a:t>COUNTER CORRUPTION &amp; SECURITY SERVICES (CCSS)</a:t>
            </a:r>
          </a:p>
        </p:txBody>
      </p:sp>
      <p:sp>
        <p:nvSpPr>
          <p:cNvPr id="3" name="Slide Number Placeholder 2"/>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64</a:t>
            </a:fld>
            <a:endParaRPr lang="en-US" dirty="0"/>
          </a:p>
        </p:txBody>
      </p:sp>
    </p:spTree>
    <p:extLst>
      <p:ext uri="{BB962C8B-B14F-4D97-AF65-F5344CB8AC3E}">
        <p14:creationId xmlns:p14="http://schemas.microsoft.com/office/powerpoint/2010/main" val="228447673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292949990"/>
              </p:ext>
            </p:extLst>
          </p:nvPr>
        </p:nvGraphicFramePr>
        <p:xfrm>
          <a:off x="109180" y="494325"/>
          <a:ext cx="8935966" cy="2433761"/>
        </p:xfrm>
        <a:graphic>
          <a:graphicData uri="http://schemas.openxmlformats.org/drawingml/2006/table">
            <a:tbl>
              <a:tblPr firstRow="1" bandRow="1">
                <a:tableStyleId>{5C22544A-7EE6-4342-B048-85BDC9FD1C3A}</a:tableStyleId>
              </a:tblPr>
              <a:tblGrid>
                <a:gridCol w="3644154">
                  <a:extLst>
                    <a:ext uri="{9D8B030D-6E8A-4147-A177-3AD203B41FA5}">
                      <a16:colId xmlns:a16="http://schemas.microsoft.com/office/drawing/2014/main" val="20000"/>
                    </a:ext>
                  </a:extLst>
                </a:gridCol>
                <a:gridCol w="1293299">
                  <a:extLst>
                    <a:ext uri="{9D8B030D-6E8A-4147-A177-3AD203B41FA5}">
                      <a16:colId xmlns:a16="http://schemas.microsoft.com/office/drawing/2014/main" val="20001"/>
                    </a:ext>
                  </a:extLst>
                </a:gridCol>
                <a:gridCol w="1351707">
                  <a:extLst>
                    <a:ext uri="{9D8B030D-6E8A-4147-A177-3AD203B41FA5}">
                      <a16:colId xmlns:a16="http://schemas.microsoft.com/office/drawing/2014/main" val="20002"/>
                    </a:ext>
                  </a:extLst>
                </a:gridCol>
                <a:gridCol w="1343363">
                  <a:extLst>
                    <a:ext uri="{9D8B030D-6E8A-4147-A177-3AD203B41FA5}">
                      <a16:colId xmlns:a16="http://schemas.microsoft.com/office/drawing/2014/main" val="20003"/>
                    </a:ext>
                  </a:extLst>
                </a:gridCol>
                <a:gridCol w="1303443">
                  <a:extLst>
                    <a:ext uri="{9D8B030D-6E8A-4147-A177-3AD203B41FA5}">
                      <a16:colId xmlns:a16="http://schemas.microsoft.com/office/drawing/2014/main" val="20004"/>
                    </a:ext>
                  </a:extLst>
                </a:gridCol>
              </a:tblGrid>
              <a:tr h="329872">
                <a:tc>
                  <a:txBody>
                    <a:bodyPr/>
                    <a:lstStyle/>
                    <a:p>
                      <a:pPr marL="0" indent="0" algn="l">
                        <a:buFont typeface="+mj-lt"/>
                        <a:buNone/>
                      </a:pPr>
                      <a:r>
                        <a:rPr lang="en-ZA" sz="1400" dirty="0">
                          <a:solidFill>
                            <a:schemeClr val="tx1"/>
                          </a:solidFill>
                          <a:latin typeface="Arial" panose="020B0604020202020204" pitchFamily="34" charset="0"/>
                          <a:cs typeface="Arial" panose="020B0604020202020204" pitchFamily="34" charset="0"/>
                        </a:rPr>
                        <a:t>Outcome:</a:t>
                      </a:r>
                    </a:p>
                  </a:txBody>
                  <a:tcPr>
                    <a:solidFill>
                      <a:schemeClr val="accent3">
                        <a:lumMod val="60000"/>
                        <a:lumOff val="40000"/>
                      </a:schemeClr>
                    </a:solidFill>
                  </a:tcPr>
                </a:tc>
                <a:tc gridSpan="4">
                  <a:txBody>
                    <a:bodyPr/>
                    <a:lstStyle/>
                    <a:p>
                      <a:pPr algn="just">
                        <a:lnSpc>
                          <a:spcPct val="105000"/>
                        </a:lnSpc>
                        <a:spcAft>
                          <a:spcPts val="0"/>
                        </a:spcAft>
                      </a:pPr>
                      <a:r>
                        <a:rPr lang="en-US"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DHA positioned to contribute positively to a capable and developmental state</a:t>
                      </a:r>
                      <a:endParaRPr lang="en-ZA"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05000"/>
                        </a:lnSpc>
                        <a:spcAft>
                          <a:spcPts val="0"/>
                        </a:spcAft>
                      </a:pPr>
                      <a:r>
                        <a:rPr lang="en-US"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en-ZA"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60000"/>
                        <a:lumOff val="40000"/>
                      </a:schemeClr>
                    </a:solidFill>
                  </a:tcPr>
                </a:tc>
                <a:tc hMerge="1">
                  <a:txBody>
                    <a:bodyPr/>
                    <a:lstStyle/>
                    <a:p>
                      <a:pPr algn="just">
                        <a:lnSpc>
                          <a:spcPct val="105000"/>
                        </a:lnSpc>
                        <a:spcAft>
                          <a:spcPts val="0"/>
                        </a:spcAft>
                      </a:pPr>
                      <a:endParaRPr lang="en-ZA"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hMerge="1">
                  <a:txBody>
                    <a:bodyPr/>
                    <a:lstStyle/>
                    <a:p>
                      <a:pPr algn="just">
                        <a:lnSpc>
                          <a:spcPct val="105000"/>
                        </a:lnSpc>
                        <a:spcAft>
                          <a:spcPts val="0"/>
                        </a:spcAft>
                      </a:pPr>
                      <a:endParaRPr lang="en-ZA"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hMerge="1">
                  <a:txBody>
                    <a:bodyPr/>
                    <a:lstStyle/>
                    <a:p>
                      <a:pPr algn="just">
                        <a:lnSpc>
                          <a:spcPct val="105000"/>
                        </a:lnSpc>
                        <a:spcAft>
                          <a:spcPts val="0"/>
                        </a:spcAft>
                      </a:pPr>
                      <a:endParaRPr lang="en-ZA"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10001"/>
                  </a:ext>
                </a:extLst>
              </a:tr>
              <a:tr h="334198">
                <a:tc>
                  <a:txBody>
                    <a:bodyPr/>
                    <a:lstStyle/>
                    <a:p>
                      <a:pPr marL="0" indent="0" algn="l">
                        <a:buFont typeface="+mj-lt"/>
                        <a:buNone/>
                      </a:pPr>
                      <a:r>
                        <a:rPr lang="en-ZA" sz="1400" b="1" dirty="0">
                          <a:solidFill>
                            <a:schemeClr val="tx1"/>
                          </a:solidFill>
                          <a:latin typeface="Arial" panose="020B0604020202020204" pitchFamily="34" charset="0"/>
                          <a:cs typeface="Arial" panose="020B0604020202020204" pitchFamily="34" charset="0"/>
                        </a:rPr>
                        <a:t>Output:</a:t>
                      </a:r>
                    </a:p>
                  </a:txBody>
                  <a:tcPr>
                    <a:solidFill>
                      <a:schemeClr val="accent3">
                        <a:lumMod val="60000"/>
                        <a:lumOff val="40000"/>
                      </a:schemeClr>
                    </a:solidFill>
                  </a:tcPr>
                </a:tc>
                <a:tc gridSpan="4">
                  <a:txBody>
                    <a:bodyPr/>
                    <a:lstStyle/>
                    <a:p>
                      <a:pPr algn="l">
                        <a:lnSpc>
                          <a:spcPct val="105000"/>
                        </a:lnSpc>
                        <a:spcAft>
                          <a:spcPts val="1000"/>
                        </a:spcAft>
                      </a:pPr>
                      <a:r>
                        <a:rPr lang="en-US"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Counter Corruption Strategy for the DHA implemented</a:t>
                      </a:r>
                      <a:endParaRPr lang="en-ZA"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60000"/>
                        <a:lumOff val="40000"/>
                      </a:schemeClr>
                    </a:solidFill>
                  </a:tcPr>
                </a:tc>
                <a:tc hMerge="1">
                  <a:txBody>
                    <a:bodyPr/>
                    <a:lstStyle/>
                    <a:p>
                      <a:pPr algn="l">
                        <a:lnSpc>
                          <a:spcPct val="105000"/>
                        </a:lnSpc>
                        <a:spcAft>
                          <a:spcPts val="1000"/>
                        </a:spcAft>
                      </a:pPr>
                      <a:endParaRPr lang="en-ZA"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hMerge="1">
                  <a:txBody>
                    <a:bodyPr/>
                    <a:lstStyle/>
                    <a:p>
                      <a:pPr algn="l">
                        <a:lnSpc>
                          <a:spcPct val="105000"/>
                        </a:lnSpc>
                        <a:spcAft>
                          <a:spcPts val="1000"/>
                        </a:spcAft>
                      </a:pPr>
                      <a:endParaRPr lang="en-ZA"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hMerge="1">
                  <a:txBody>
                    <a:bodyPr/>
                    <a:lstStyle/>
                    <a:p>
                      <a:pPr algn="l">
                        <a:lnSpc>
                          <a:spcPct val="105000"/>
                        </a:lnSpc>
                        <a:spcAft>
                          <a:spcPts val="1000"/>
                        </a:spcAft>
                      </a:pPr>
                      <a:endParaRPr lang="en-ZA"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10002"/>
                  </a:ext>
                </a:extLst>
              </a:tr>
              <a:tr h="730928">
                <a:tc>
                  <a:txBody>
                    <a:bodyPr/>
                    <a:lstStyle/>
                    <a:p>
                      <a:pPr marL="0" marR="0" indent="0" algn="l" defTabSz="457200" rtl="0" eaLnBrk="1" fontAlgn="auto" latinLnBrk="0" hangingPunct="1">
                        <a:lnSpc>
                          <a:spcPct val="100000"/>
                        </a:lnSpc>
                        <a:spcBef>
                          <a:spcPts val="0"/>
                        </a:spcBef>
                        <a:spcAft>
                          <a:spcPts val="0"/>
                        </a:spcAft>
                        <a:buClrTx/>
                        <a:buSzTx/>
                        <a:buFont typeface="+mj-lt"/>
                        <a:buNone/>
                        <a:tabLst/>
                        <a:defRPr/>
                      </a:pPr>
                      <a:r>
                        <a:rPr lang="en-ZA" sz="1400" b="1" dirty="0">
                          <a:solidFill>
                            <a:schemeClr val="tx1"/>
                          </a:solidFill>
                          <a:latin typeface="Arial" panose="020B0604020202020204" pitchFamily="34" charset="0"/>
                          <a:cs typeface="Arial" panose="020B0604020202020204" pitchFamily="34" charset="0"/>
                        </a:rPr>
                        <a:t>Output Indicator</a:t>
                      </a:r>
                    </a:p>
                    <a:p>
                      <a:pPr marL="342900" indent="-342900" algn="l">
                        <a:buFont typeface="+mj-lt"/>
                        <a:buAutoNum type="arabicPeriod"/>
                      </a:pPr>
                      <a:endParaRPr lang="en-ZA" sz="1400" b="1" dirty="0">
                        <a:solidFill>
                          <a:schemeClr val="tx1"/>
                        </a:solidFill>
                        <a:latin typeface="Arial" panose="020B0604020202020204" pitchFamily="34" charset="0"/>
                        <a:cs typeface="Arial" panose="020B0604020202020204" pitchFamily="34" charset="0"/>
                      </a:endParaRPr>
                    </a:p>
                  </a:txBody>
                  <a:tcPr>
                    <a:solidFill>
                      <a:schemeClr val="accent3">
                        <a:lumMod val="60000"/>
                        <a:lumOff val="4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 typeface="+mj-lt"/>
                        <a:buNone/>
                        <a:tabLst/>
                        <a:defRPr/>
                      </a:pPr>
                      <a:r>
                        <a:rPr lang="en-ZA" sz="1400" b="1" dirty="0">
                          <a:solidFill>
                            <a:schemeClr val="tx1"/>
                          </a:solidFill>
                          <a:latin typeface="Arial" panose="020B0604020202020204" pitchFamily="34" charset="0"/>
                          <a:cs typeface="Arial" panose="020B0604020202020204" pitchFamily="34" charset="0"/>
                        </a:rPr>
                        <a:t>Estimated Performance 2020/21</a:t>
                      </a:r>
                    </a:p>
                  </a:txBody>
                  <a:tcPr>
                    <a:solidFill>
                      <a:schemeClr val="accent3">
                        <a:lumMod val="60000"/>
                        <a:lumOff val="40000"/>
                      </a:schemeClr>
                    </a:solidFill>
                  </a:tcPr>
                </a:tc>
                <a:tc>
                  <a:txBody>
                    <a:bodyPr/>
                    <a:lstStyle/>
                    <a:p>
                      <a:pPr marL="0" indent="0" algn="ctr">
                        <a:buFont typeface="+mj-lt"/>
                        <a:buNone/>
                      </a:pPr>
                      <a:r>
                        <a:rPr lang="en-ZA" sz="1400" b="1" dirty="0">
                          <a:solidFill>
                            <a:schemeClr val="tx1"/>
                          </a:solidFill>
                          <a:latin typeface="Arial" panose="020B0604020202020204" pitchFamily="34" charset="0"/>
                          <a:cs typeface="Arial" panose="020B0604020202020204" pitchFamily="34" charset="0"/>
                        </a:rPr>
                        <a:t>Annual Target 2021/22</a:t>
                      </a:r>
                    </a:p>
                  </a:txBody>
                  <a:tcPr>
                    <a:solidFill>
                      <a:schemeClr val="accent3">
                        <a:lumMod val="60000"/>
                        <a:lumOff val="40000"/>
                      </a:schemeClr>
                    </a:solidFill>
                  </a:tcPr>
                </a:tc>
                <a:tc>
                  <a:txBody>
                    <a:bodyPr/>
                    <a:lstStyle/>
                    <a:p>
                      <a:pPr marL="0" indent="0" algn="ctr">
                        <a:buFont typeface="+mj-lt"/>
                        <a:buNone/>
                      </a:pPr>
                      <a:r>
                        <a:rPr lang="en-ZA" sz="1400" b="1" dirty="0">
                          <a:solidFill>
                            <a:schemeClr val="tx1"/>
                          </a:solidFill>
                          <a:latin typeface="Arial" panose="020B0604020202020204" pitchFamily="34" charset="0"/>
                          <a:cs typeface="Arial" panose="020B0604020202020204" pitchFamily="34" charset="0"/>
                        </a:rPr>
                        <a:t>Annual Target 2022/23</a:t>
                      </a:r>
                    </a:p>
                  </a:txBody>
                  <a:tcPr>
                    <a:solidFill>
                      <a:schemeClr val="accent3">
                        <a:lumMod val="60000"/>
                        <a:lumOff val="40000"/>
                      </a:schemeClr>
                    </a:solidFill>
                  </a:tcPr>
                </a:tc>
                <a:tc>
                  <a:txBody>
                    <a:bodyPr/>
                    <a:lstStyle/>
                    <a:p>
                      <a:pPr marL="0" indent="0" algn="ctr">
                        <a:buFont typeface="+mj-lt"/>
                        <a:buNone/>
                      </a:pPr>
                      <a:r>
                        <a:rPr lang="en-ZA" sz="1400" b="1" dirty="0">
                          <a:solidFill>
                            <a:schemeClr val="tx1"/>
                          </a:solidFill>
                          <a:latin typeface="Arial" panose="020B0604020202020204" pitchFamily="34" charset="0"/>
                          <a:cs typeface="Arial" panose="020B0604020202020204" pitchFamily="34" charset="0"/>
                        </a:rPr>
                        <a:t>Annual Target 2023/24</a:t>
                      </a:r>
                    </a:p>
                  </a:txBody>
                  <a:tcPr>
                    <a:solidFill>
                      <a:schemeClr val="accent3">
                        <a:lumMod val="60000"/>
                        <a:lumOff val="40000"/>
                      </a:schemeClr>
                    </a:solidFill>
                  </a:tcPr>
                </a:tc>
                <a:extLst>
                  <a:ext uri="{0D108BD9-81ED-4DB2-BD59-A6C34878D82A}">
                    <a16:rowId xmlns:a16="http://schemas.microsoft.com/office/drawing/2014/main" val="10000"/>
                  </a:ext>
                </a:extLst>
              </a:tr>
              <a:tr h="695959">
                <a:tc>
                  <a:txBody>
                    <a:bodyPr/>
                    <a:lstStyle/>
                    <a:p>
                      <a:pPr algn="just">
                        <a:lnSpc>
                          <a:spcPct val="105000"/>
                        </a:lnSpc>
                        <a:spcAft>
                          <a:spcPts val="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Number of DHA business processes evaluated to identify possible vulnerabilities to fraud, corruption and security breaches</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114300" marR="114300" marT="0" marB="0">
                    <a:solidFill>
                      <a:schemeClr val="accent3">
                        <a:lumMod val="20000"/>
                        <a:lumOff val="80000"/>
                      </a:schemeClr>
                    </a:solidFill>
                  </a:tcPr>
                </a:tc>
                <a:tc>
                  <a:txBody>
                    <a:bodyPr/>
                    <a:lstStyle/>
                    <a:p>
                      <a:pPr marL="228600" algn="ctr">
                        <a:spcAft>
                          <a:spcPts val="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2</a:t>
                      </a:r>
                      <a:endParaRPr lang="en-ZA" sz="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marL="228600" algn="ctr"/>
                      <a:r>
                        <a:rPr lang="en-ZA" sz="1400" dirty="0">
                          <a:effectLst/>
                          <a:latin typeface="Arial" panose="020B0604020202020204" pitchFamily="34" charset="0"/>
                          <a:ea typeface="Times New Roman" panose="02020603050405020304" pitchFamily="18" charset="0"/>
                          <a:cs typeface="Times New Roman" panose="02020603050405020304" pitchFamily="18" charset="0"/>
                        </a:rPr>
                        <a:t>1</a:t>
                      </a:r>
                      <a:endParaRPr lang="en-ZA" sz="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algn="ctr"/>
                      <a:r>
                        <a:rPr lang="en-ZA" sz="1400" dirty="0">
                          <a:effectLst/>
                          <a:latin typeface="Arial" panose="020B0604020202020204" pitchFamily="34" charset="0"/>
                          <a:ea typeface="Times New Roman" panose="02020603050405020304" pitchFamily="18" charset="0"/>
                          <a:cs typeface="Times New Roman" panose="02020603050405020304" pitchFamily="18" charset="0"/>
                        </a:rPr>
                        <a:t>2</a:t>
                      </a:r>
                      <a:endParaRPr lang="en-ZA" sz="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algn="ctr"/>
                      <a:r>
                        <a:rPr lang="en-ZA" sz="1400" dirty="0">
                          <a:effectLst/>
                          <a:latin typeface="Arial" panose="020B0604020202020204" pitchFamily="34" charset="0"/>
                          <a:ea typeface="Times New Roman" panose="02020603050405020304" pitchFamily="18" charset="0"/>
                          <a:cs typeface="Times New Roman" panose="02020603050405020304" pitchFamily="18" charset="0"/>
                        </a:rPr>
                        <a:t>2</a:t>
                      </a:r>
                      <a:endParaRPr lang="en-ZA" sz="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1352213690"/>
                  </a:ext>
                </a:extLst>
              </a:tr>
            </a:tbl>
          </a:graphicData>
        </a:graphic>
      </p:graphicFrame>
      <p:sp>
        <p:nvSpPr>
          <p:cNvPr id="8" name="TextBox 7"/>
          <p:cNvSpPr txBox="1"/>
          <p:nvPr/>
        </p:nvSpPr>
        <p:spPr>
          <a:xfrm>
            <a:off x="109180" y="101484"/>
            <a:ext cx="8944203" cy="400110"/>
          </a:xfrm>
          <a:prstGeom prst="rect">
            <a:avLst/>
          </a:prstGeom>
          <a:solidFill>
            <a:srgbClr val="92D050"/>
          </a:solidFill>
        </p:spPr>
        <p:txBody>
          <a:bodyPr wrap="square" rtlCol="0">
            <a:spAutoFit/>
          </a:bodyPr>
          <a:lstStyle/>
          <a:p>
            <a:pPr algn="ctr"/>
            <a:r>
              <a:rPr lang="en-US" sz="2000" b="1" dirty="0">
                <a:latin typeface="Arial" panose="020B0604020202020204" pitchFamily="34" charset="0"/>
                <a:cs typeface="Arial" panose="020B0604020202020204" pitchFamily="34" charset="0"/>
              </a:rPr>
              <a:t>ANNUAL PERFORMANCE PLAN TARGETS FOR 2021/24</a:t>
            </a:r>
          </a:p>
        </p:txBody>
      </p:sp>
      <p:graphicFrame>
        <p:nvGraphicFramePr>
          <p:cNvPr id="7" name="Table 6"/>
          <p:cNvGraphicFramePr>
            <a:graphicFrameLocks noGrp="1"/>
          </p:cNvGraphicFramePr>
          <p:nvPr>
            <p:extLst>
              <p:ext uri="{D42A27DB-BD31-4B8C-83A1-F6EECF244321}">
                <p14:modId xmlns:p14="http://schemas.microsoft.com/office/powerpoint/2010/main" val="541558298"/>
              </p:ext>
            </p:extLst>
          </p:nvPr>
        </p:nvGraphicFramePr>
        <p:xfrm>
          <a:off x="109180" y="3000029"/>
          <a:ext cx="8935966" cy="2880360"/>
        </p:xfrm>
        <a:graphic>
          <a:graphicData uri="http://schemas.openxmlformats.org/drawingml/2006/table">
            <a:tbl>
              <a:tblPr firstRow="1" firstCol="1" bandRow="1">
                <a:tableStyleId>{5C22544A-7EE6-4342-B048-85BDC9FD1C3A}</a:tableStyleId>
              </a:tblPr>
              <a:tblGrid>
                <a:gridCol w="1711691">
                  <a:extLst>
                    <a:ext uri="{9D8B030D-6E8A-4147-A177-3AD203B41FA5}">
                      <a16:colId xmlns:a16="http://schemas.microsoft.com/office/drawing/2014/main" val="20000"/>
                    </a:ext>
                  </a:extLst>
                </a:gridCol>
                <a:gridCol w="1392195">
                  <a:extLst>
                    <a:ext uri="{9D8B030D-6E8A-4147-A177-3AD203B41FA5}">
                      <a16:colId xmlns:a16="http://schemas.microsoft.com/office/drawing/2014/main" val="20001"/>
                    </a:ext>
                  </a:extLst>
                </a:gridCol>
                <a:gridCol w="1683658">
                  <a:extLst>
                    <a:ext uri="{9D8B030D-6E8A-4147-A177-3AD203B41FA5}">
                      <a16:colId xmlns:a16="http://schemas.microsoft.com/office/drawing/2014/main" val="20002"/>
                    </a:ext>
                  </a:extLst>
                </a:gridCol>
                <a:gridCol w="1277178">
                  <a:extLst>
                    <a:ext uri="{9D8B030D-6E8A-4147-A177-3AD203B41FA5}">
                      <a16:colId xmlns:a16="http://schemas.microsoft.com/office/drawing/2014/main" val="20003"/>
                    </a:ext>
                  </a:extLst>
                </a:gridCol>
                <a:gridCol w="1528785">
                  <a:extLst>
                    <a:ext uri="{9D8B030D-6E8A-4147-A177-3AD203B41FA5}">
                      <a16:colId xmlns:a16="http://schemas.microsoft.com/office/drawing/2014/main" val="20004"/>
                    </a:ext>
                  </a:extLst>
                </a:gridCol>
                <a:gridCol w="1342459">
                  <a:extLst>
                    <a:ext uri="{9D8B030D-6E8A-4147-A177-3AD203B41FA5}">
                      <a16:colId xmlns:a16="http://schemas.microsoft.com/office/drawing/2014/main" val="20005"/>
                    </a:ext>
                  </a:extLst>
                </a:gridCol>
              </a:tblGrid>
              <a:tr h="276727">
                <a:tc>
                  <a:txBody>
                    <a:bodyPr/>
                    <a:lstStyle/>
                    <a:p>
                      <a:pPr marL="0" algn="ctr" defTabSz="457200" rtl="0" eaLnBrk="1" latinLnBrk="0" hangingPunct="1">
                        <a:lnSpc>
                          <a:spcPct val="105000"/>
                        </a:lnSpc>
                        <a:spcAft>
                          <a:spcPts val="0"/>
                        </a:spcAft>
                      </a:pPr>
                      <a:r>
                        <a:rPr lang="en-US" sz="1200" b="1" kern="1200" dirty="0">
                          <a:solidFill>
                            <a:schemeClr val="tx1"/>
                          </a:solidFill>
                          <a:latin typeface="Arial" panose="020B0604020202020204" pitchFamily="34" charset="0"/>
                          <a:ea typeface="+mn-ea"/>
                          <a:cs typeface="Arial" panose="020B0604020202020204" pitchFamily="34" charset="0"/>
                        </a:rPr>
                        <a:t>Output Indicator</a:t>
                      </a:r>
                      <a:r>
                        <a:rPr lang="en-US" sz="1200" b="1" kern="1200" baseline="0" dirty="0">
                          <a:solidFill>
                            <a:schemeClr val="tx1"/>
                          </a:solidFill>
                          <a:latin typeface="Arial" panose="020B0604020202020204" pitchFamily="34" charset="0"/>
                          <a:ea typeface="+mn-ea"/>
                          <a:cs typeface="Arial" panose="020B0604020202020204" pitchFamily="34" charset="0"/>
                        </a:rPr>
                        <a:t> </a:t>
                      </a:r>
                      <a:endParaRPr lang="en-ZA" sz="1200" b="1" kern="1200" dirty="0">
                        <a:solidFill>
                          <a:schemeClr val="tx1"/>
                        </a:solidFill>
                        <a:latin typeface="Arial" panose="020B0604020202020204" pitchFamily="34" charset="0"/>
                        <a:ea typeface="+mn-ea"/>
                        <a:cs typeface="Arial" panose="020B0604020202020204" pitchFamily="34" charset="0"/>
                      </a:endParaRPr>
                    </a:p>
                  </a:txBody>
                  <a:tcPr marL="59170" marR="59170" marT="0" marB="0">
                    <a:solidFill>
                      <a:schemeClr val="accent3">
                        <a:lumMod val="60000"/>
                        <a:lumOff val="40000"/>
                      </a:schemeClr>
                    </a:solidFill>
                  </a:tcPr>
                </a:tc>
                <a:tc>
                  <a:txBody>
                    <a:bodyPr/>
                    <a:lstStyle/>
                    <a:p>
                      <a:pPr marL="0" algn="ctr" defTabSz="457200" rtl="0" eaLnBrk="1" latinLnBrk="0" hangingPunct="1">
                        <a:lnSpc>
                          <a:spcPct val="105000"/>
                        </a:lnSpc>
                        <a:spcAft>
                          <a:spcPts val="0"/>
                        </a:spcAft>
                      </a:pPr>
                      <a:r>
                        <a:rPr lang="en-US" sz="1200" b="1" kern="1200" dirty="0">
                          <a:solidFill>
                            <a:schemeClr val="tx1"/>
                          </a:solidFill>
                          <a:latin typeface="Arial" panose="020B0604020202020204" pitchFamily="34" charset="0"/>
                          <a:ea typeface="+mn-ea"/>
                          <a:cs typeface="Arial" panose="020B0604020202020204" pitchFamily="34" charset="0"/>
                        </a:rPr>
                        <a:t>Annual Target for 2021/22</a:t>
                      </a:r>
                    </a:p>
                    <a:p>
                      <a:pPr marL="0" algn="ctr" defTabSz="457200" rtl="0" eaLnBrk="1" latinLnBrk="0" hangingPunct="1">
                        <a:lnSpc>
                          <a:spcPct val="105000"/>
                        </a:lnSpc>
                        <a:spcAft>
                          <a:spcPts val="0"/>
                        </a:spcAft>
                      </a:pPr>
                      <a:endParaRPr lang="en-ZA" sz="1200" b="1" kern="1200" dirty="0">
                        <a:solidFill>
                          <a:schemeClr val="tx1"/>
                        </a:solidFill>
                        <a:latin typeface="Arial" panose="020B0604020202020204" pitchFamily="34" charset="0"/>
                        <a:ea typeface="+mn-ea"/>
                        <a:cs typeface="Arial" panose="020B0604020202020204" pitchFamily="34" charset="0"/>
                      </a:endParaRPr>
                    </a:p>
                  </a:txBody>
                  <a:tcPr marL="59170" marR="59170" marT="0" marB="0">
                    <a:solidFill>
                      <a:schemeClr val="accent3">
                        <a:lumMod val="60000"/>
                        <a:lumOff val="40000"/>
                      </a:schemeClr>
                    </a:solidFill>
                  </a:tcPr>
                </a:tc>
                <a:tc>
                  <a:txBody>
                    <a:bodyPr/>
                    <a:lstStyle/>
                    <a:p>
                      <a:pPr marL="0" algn="ctr" defTabSz="457200" rtl="0" eaLnBrk="0" fontAlgn="base" latinLnBrk="0" hangingPunct="0">
                        <a:lnSpc>
                          <a:spcPct val="105000"/>
                        </a:lnSpc>
                        <a:spcBef>
                          <a:spcPts val="600"/>
                        </a:spcBef>
                        <a:spcAft>
                          <a:spcPts val="600"/>
                        </a:spcAft>
                      </a:pPr>
                      <a:r>
                        <a:rPr lang="en-US" sz="12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Q1</a:t>
                      </a:r>
                      <a:endParaRPr lang="en-ZA" sz="12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59170" marR="59170" marT="0" marB="0">
                    <a:solidFill>
                      <a:schemeClr val="accent3">
                        <a:lumMod val="60000"/>
                        <a:lumOff val="40000"/>
                      </a:schemeClr>
                    </a:solidFill>
                  </a:tcPr>
                </a:tc>
                <a:tc>
                  <a:txBody>
                    <a:bodyPr/>
                    <a:lstStyle/>
                    <a:p>
                      <a:pPr marL="0" algn="ctr" defTabSz="457200" rtl="0" eaLnBrk="0" fontAlgn="base" latinLnBrk="0" hangingPunct="0">
                        <a:lnSpc>
                          <a:spcPct val="105000"/>
                        </a:lnSpc>
                        <a:spcBef>
                          <a:spcPts val="600"/>
                        </a:spcBef>
                        <a:spcAft>
                          <a:spcPts val="600"/>
                        </a:spcAft>
                      </a:pPr>
                      <a:r>
                        <a:rPr lang="en-US" sz="12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Q2</a:t>
                      </a:r>
                      <a:endParaRPr lang="en-ZA" sz="12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59170" marR="59170" marT="0" marB="0">
                    <a:solidFill>
                      <a:schemeClr val="accent3">
                        <a:lumMod val="60000"/>
                        <a:lumOff val="40000"/>
                      </a:schemeClr>
                    </a:solidFill>
                  </a:tcPr>
                </a:tc>
                <a:tc>
                  <a:txBody>
                    <a:bodyPr/>
                    <a:lstStyle/>
                    <a:p>
                      <a:pPr marL="0" algn="ctr" defTabSz="457200" rtl="0" eaLnBrk="0" fontAlgn="base" latinLnBrk="0" hangingPunct="0">
                        <a:lnSpc>
                          <a:spcPct val="105000"/>
                        </a:lnSpc>
                        <a:spcBef>
                          <a:spcPts val="600"/>
                        </a:spcBef>
                        <a:spcAft>
                          <a:spcPts val="600"/>
                        </a:spcAft>
                      </a:pPr>
                      <a:r>
                        <a:rPr lang="en-US" sz="12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Q3</a:t>
                      </a:r>
                      <a:endParaRPr lang="en-ZA" sz="12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59170" marR="59170" marT="0" marB="0">
                    <a:solidFill>
                      <a:schemeClr val="accent3">
                        <a:lumMod val="60000"/>
                        <a:lumOff val="40000"/>
                      </a:schemeClr>
                    </a:solidFill>
                  </a:tcPr>
                </a:tc>
                <a:tc>
                  <a:txBody>
                    <a:bodyPr/>
                    <a:lstStyle/>
                    <a:p>
                      <a:pPr marL="0" algn="ctr" defTabSz="457200" rtl="0" eaLnBrk="0" fontAlgn="base" latinLnBrk="0" hangingPunct="0">
                        <a:lnSpc>
                          <a:spcPct val="105000"/>
                        </a:lnSpc>
                        <a:spcBef>
                          <a:spcPts val="600"/>
                        </a:spcBef>
                        <a:spcAft>
                          <a:spcPts val="600"/>
                        </a:spcAft>
                      </a:pPr>
                      <a:r>
                        <a:rPr lang="en-US" sz="12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Q4</a:t>
                      </a:r>
                      <a:endParaRPr lang="en-ZA" sz="12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59170" marR="59170" marT="0" marB="0">
                    <a:solidFill>
                      <a:schemeClr val="accent3">
                        <a:lumMod val="60000"/>
                        <a:lumOff val="40000"/>
                      </a:schemeClr>
                    </a:solidFill>
                  </a:tcPr>
                </a:tc>
                <a:extLst>
                  <a:ext uri="{0D108BD9-81ED-4DB2-BD59-A6C34878D82A}">
                    <a16:rowId xmlns:a16="http://schemas.microsoft.com/office/drawing/2014/main" val="10000"/>
                  </a:ext>
                </a:extLst>
              </a:tr>
              <a:tr h="494028">
                <a:tc>
                  <a:txBody>
                    <a:bodyPr/>
                    <a:lstStyle/>
                    <a:p>
                      <a:pPr algn="just">
                        <a:lnSpc>
                          <a:spcPct val="105000"/>
                        </a:lnSpc>
                        <a:spcAft>
                          <a:spcPts val="0"/>
                        </a:spcAft>
                      </a:pPr>
                      <a:r>
                        <a:rPr lang="en-ZA"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Number of DHA business processes evaluated to identify possible vulnerabilities to fraud, corruption and security breaches</a:t>
                      </a:r>
                    </a:p>
                    <a:p>
                      <a:pPr marL="457200" algn="l">
                        <a:lnSpc>
                          <a:spcPct val="105000"/>
                        </a:lnSpc>
                        <a:spcAft>
                          <a:spcPts val="0"/>
                        </a:spcAft>
                      </a:pPr>
                      <a:r>
                        <a:rPr lang="en-ZA"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solidFill>
                      <a:schemeClr val="accent3">
                        <a:lumMod val="20000"/>
                        <a:lumOff val="80000"/>
                      </a:schemeClr>
                    </a:solidFill>
                  </a:tcPr>
                </a:tc>
                <a:tc>
                  <a:txBody>
                    <a:bodyPr/>
                    <a:lstStyle/>
                    <a:p>
                      <a:pPr marL="0" algn="just" defTabSz="457200" rtl="0" eaLnBrk="1" latinLnBrk="0" hangingPunct="1">
                        <a:lnSpc>
                          <a:spcPct val="105000"/>
                        </a:lnSpc>
                        <a:spcAft>
                          <a:spcPts val="0"/>
                        </a:spcAft>
                      </a:pPr>
                      <a:r>
                        <a:rPr lang="en-ZA" sz="12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1 (One consolidated report on process evaluation to focus on the 6 identified areas)</a:t>
                      </a:r>
                    </a:p>
                  </a:txBody>
                  <a:tcPr marL="68580" marR="68580" marT="0" marB="0">
                    <a:solidFill>
                      <a:schemeClr val="accent3">
                        <a:lumMod val="20000"/>
                        <a:lumOff val="80000"/>
                      </a:schemeClr>
                    </a:solidFill>
                  </a:tcPr>
                </a:tc>
                <a:tc>
                  <a:txBody>
                    <a:bodyPr/>
                    <a:lstStyle/>
                    <a:p>
                      <a:pPr marL="0" algn="just" defTabSz="457200" rtl="0" eaLnBrk="1" latinLnBrk="0" hangingPunct="1">
                        <a:lnSpc>
                          <a:spcPct val="105000"/>
                        </a:lnSpc>
                        <a:spcAft>
                          <a:spcPts val="0"/>
                        </a:spcAft>
                      </a:pPr>
                      <a:r>
                        <a:rPr lang="en-ZA" sz="12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Information gathering conducted on BMA in identified ports of entry (ORTIA, King Shaka, Lebombo, Maseru, Cape Town International Airport and Beitbridge - Report on part 1 of process evaluation signed off by DDG: CCSS)</a:t>
                      </a:r>
                    </a:p>
                  </a:txBody>
                  <a:tcPr marL="68580" marR="68580" marT="0" marB="0">
                    <a:solidFill>
                      <a:schemeClr val="accent3">
                        <a:lumMod val="20000"/>
                        <a:lumOff val="80000"/>
                      </a:schemeClr>
                    </a:solidFill>
                  </a:tcPr>
                </a:tc>
                <a:tc>
                  <a:txBody>
                    <a:bodyPr/>
                    <a:lstStyle/>
                    <a:p>
                      <a:pPr marL="0" algn="just" defTabSz="457200" rtl="0" eaLnBrk="1" latinLnBrk="0" hangingPunct="1">
                        <a:lnSpc>
                          <a:spcPct val="105000"/>
                        </a:lnSpc>
                        <a:spcAft>
                          <a:spcPts val="0"/>
                        </a:spcAft>
                      </a:pPr>
                      <a:r>
                        <a:rPr lang="en-ZA" sz="12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Report signed off by DDG: CCSS on  process evaluation conducted on BMA at ORTIA and King Shaka  (Part 2 of process evaluation)</a:t>
                      </a:r>
                    </a:p>
                  </a:txBody>
                  <a:tcPr marL="68580" marR="68580" marT="0" marB="0">
                    <a:solidFill>
                      <a:schemeClr val="accent3">
                        <a:lumMod val="20000"/>
                        <a:lumOff val="80000"/>
                      </a:schemeClr>
                    </a:solidFill>
                  </a:tcPr>
                </a:tc>
                <a:tc>
                  <a:txBody>
                    <a:bodyPr/>
                    <a:lstStyle/>
                    <a:p>
                      <a:pPr marL="0" algn="just" defTabSz="457200" rtl="0" eaLnBrk="1" latinLnBrk="0" hangingPunct="1">
                        <a:lnSpc>
                          <a:spcPct val="105000"/>
                        </a:lnSpc>
                        <a:spcAft>
                          <a:spcPts val="0"/>
                        </a:spcAft>
                      </a:pPr>
                      <a:r>
                        <a:rPr lang="en-ZA" sz="12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Report signed off by DDG: CCSS on process evaluation conducted on BMA at Cape Town International Airport and Lebombo Border Post (Part 3 of process evaluation)</a:t>
                      </a:r>
                    </a:p>
                  </a:txBody>
                  <a:tcPr marL="68580" marR="68580" marT="0" marB="0">
                    <a:solidFill>
                      <a:schemeClr val="accent3">
                        <a:lumMod val="20000"/>
                        <a:lumOff val="80000"/>
                      </a:schemeClr>
                    </a:solidFill>
                  </a:tcPr>
                </a:tc>
                <a:tc>
                  <a:txBody>
                    <a:bodyPr/>
                    <a:lstStyle/>
                    <a:p>
                      <a:pPr marL="0" algn="just" defTabSz="457200" rtl="0" eaLnBrk="1" latinLnBrk="0" hangingPunct="1">
                        <a:lnSpc>
                          <a:spcPct val="105000"/>
                        </a:lnSpc>
                        <a:spcAft>
                          <a:spcPts val="0"/>
                        </a:spcAft>
                      </a:pPr>
                      <a:r>
                        <a:rPr lang="en-ZA" sz="12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Report signed off by DDG: CCSS on process evaluation conducted on BMA at Maseru and Beit Bridge (Part 4 of process evaluation)</a:t>
                      </a:r>
                    </a:p>
                  </a:txBody>
                  <a:tcPr marL="68580" marR="68580" marT="0" marB="0">
                    <a:solidFill>
                      <a:schemeClr val="accent3">
                        <a:lumMod val="20000"/>
                        <a:lumOff val="80000"/>
                      </a:schemeClr>
                    </a:solidFill>
                  </a:tcPr>
                </a:tc>
                <a:extLst>
                  <a:ext uri="{0D108BD9-81ED-4DB2-BD59-A6C34878D82A}">
                    <a16:rowId xmlns:a16="http://schemas.microsoft.com/office/drawing/2014/main" val="10001"/>
                  </a:ext>
                </a:extLst>
              </a:tr>
            </a:tbl>
          </a:graphicData>
        </a:graphic>
      </p:graphicFrame>
      <p:sp>
        <p:nvSpPr>
          <p:cNvPr id="3" name="Slide Number Placeholder 2"/>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65</a:t>
            </a:fld>
            <a:endParaRPr lang="en-US" dirty="0"/>
          </a:p>
        </p:txBody>
      </p:sp>
    </p:spTree>
    <p:extLst>
      <p:ext uri="{BB962C8B-B14F-4D97-AF65-F5344CB8AC3E}">
        <p14:creationId xmlns:p14="http://schemas.microsoft.com/office/powerpoint/2010/main" val="91955803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102511405"/>
              </p:ext>
            </p:extLst>
          </p:nvPr>
        </p:nvGraphicFramePr>
        <p:xfrm>
          <a:off x="109180" y="494325"/>
          <a:ext cx="8935966" cy="2461022"/>
        </p:xfrm>
        <a:graphic>
          <a:graphicData uri="http://schemas.openxmlformats.org/drawingml/2006/table">
            <a:tbl>
              <a:tblPr firstRow="1" bandRow="1">
                <a:tableStyleId>{5C22544A-7EE6-4342-B048-85BDC9FD1C3A}</a:tableStyleId>
              </a:tblPr>
              <a:tblGrid>
                <a:gridCol w="3644154">
                  <a:extLst>
                    <a:ext uri="{9D8B030D-6E8A-4147-A177-3AD203B41FA5}">
                      <a16:colId xmlns:a16="http://schemas.microsoft.com/office/drawing/2014/main" val="20000"/>
                    </a:ext>
                  </a:extLst>
                </a:gridCol>
                <a:gridCol w="1293299">
                  <a:extLst>
                    <a:ext uri="{9D8B030D-6E8A-4147-A177-3AD203B41FA5}">
                      <a16:colId xmlns:a16="http://schemas.microsoft.com/office/drawing/2014/main" val="20001"/>
                    </a:ext>
                  </a:extLst>
                </a:gridCol>
                <a:gridCol w="1351707">
                  <a:extLst>
                    <a:ext uri="{9D8B030D-6E8A-4147-A177-3AD203B41FA5}">
                      <a16:colId xmlns:a16="http://schemas.microsoft.com/office/drawing/2014/main" val="20002"/>
                    </a:ext>
                  </a:extLst>
                </a:gridCol>
                <a:gridCol w="1343363">
                  <a:extLst>
                    <a:ext uri="{9D8B030D-6E8A-4147-A177-3AD203B41FA5}">
                      <a16:colId xmlns:a16="http://schemas.microsoft.com/office/drawing/2014/main" val="20003"/>
                    </a:ext>
                  </a:extLst>
                </a:gridCol>
                <a:gridCol w="1303443">
                  <a:extLst>
                    <a:ext uri="{9D8B030D-6E8A-4147-A177-3AD203B41FA5}">
                      <a16:colId xmlns:a16="http://schemas.microsoft.com/office/drawing/2014/main" val="20004"/>
                    </a:ext>
                  </a:extLst>
                </a:gridCol>
              </a:tblGrid>
              <a:tr h="329872">
                <a:tc>
                  <a:txBody>
                    <a:bodyPr/>
                    <a:lstStyle/>
                    <a:p>
                      <a:pPr marL="0" indent="0" algn="l">
                        <a:buFont typeface="+mj-lt"/>
                        <a:buNone/>
                      </a:pPr>
                      <a:r>
                        <a:rPr lang="en-ZA" sz="1400" dirty="0">
                          <a:solidFill>
                            <a:schemeClr val="tx1"/>
                          </a:solidFill>
                          <a:latin typeface="Arial" panose="020B0604020202020204" pitchFamily="34" charset="0"/>
                          <a:cs typeface="Arial" panose="020B0604020202020204" pitchFamily="34" charset="0"/>
                        </a:rPr>
                        <a:t>Outcome:</a:t>
                      </a:r>
                    </a:p>
                  </a:txBody>
                  <a:tcPr>
                    <a:solidFill>
                      <a:schemeClr val="accent3">
                        <a:lumMod val="60000"/>
                        <a:lumOff val="40000"/>
                      </a:schemeClr>
                    </a:solidFill>
                  </a:tcPr>
                </a:tc>
                <a:tc gridSpan="4">
                  <a:txBody>
                    <a:bodyPr/>
                    <a:lstStyle/>
                    <a:p>
                      <a:pPr algn="just">
                        <a:lnSpc>
                          <a:spcPct val="105000"/>
                        </a:lnSpc>
                        <a:spcAft>
                          <a:spcPts val="0"/>
                        </a:spcAft>
                      </a:pPr>
                      <a:r>
                        <a:rPr lang="en-US"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DHA positioned to contribute positively to a capable and developmental state</a:t>
                      </a:r>
                      <a:endParaRPr lang="en-ZA"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05000"/>
                        </a:lnSpc>
                        <a:spcAft>
                          <a:spcPts val="0"/>
                        </a:spcAft>
                      </a:pPr>
                      <a:r>
                        <a:rPr lang="en-US"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en-ZA"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60000"/>
                        <a:lumOff val="40000"/>
                      </a:schemeClr>
                    </a:solidFill>
                  </a:tcPr>
                </a:tc>
                <a:tc hMerge="1">
                  <a:txBody>
                    <a:bodyPr/>
                    <a:lstStyle/>
                    <a:p>
                      <a:pPr algn="just">
                        <a:lnSpc>
                          <a:spcPct val="105000"/>
                        </a:lnSpc>
                        <a:spcAft>
                          <a:spcPts val="0"/>
                        </a:spcAft>
                      </a:pPr>
                      <a:endParaRPr lang="en-ZA"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hMerge="1">
                  <a:txBody>
                    <a:bodyPr/>
                    <a:lstStyle/>
                    <a:p>
                      <a:pPr algn="just">
                        <a:lnSpc>
                          <a:spcPct val="105000"/>
                        </a:lnSpc>
                        <a:spcAft>
                          <a:spcPts val="0"/>
                        </a:spcAft>
                      </a:pPr>
                      <a:endParaRPr lang="en-ZA"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hMerge="1">
                  <a:txBody>
                    <a:bodyPr/>
                    <a:lstStyle/>
                    <a:p>
                      <a:pPr algn="just">
                        <a:lnSpc>
                          <a:spcPct val="105000"/>
                        </a:lnSpc>
                        <a:spcAft>
                          <a:spcPts val="0"/>
                        </a:spcAft>
                      </a:pPr>
                      <a:endParaRPr lang="en-ZA"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10001"/>
                  </a:ext>
                </a:extLst>
              </a:tr>
              <a:tr h="334198">
                <a:tc>
                  <a:txBody>
                    <a:bodyPr/>
                    <a:lstStyle/>
                    <a:p>
                      <a:pPr marL="0" indent="0" algn="l">
                        <a:buFont typeface="+mj-lt"/>
                        <a:buNone/>
                      </a:pPr>
                      <a:r>
                        <a:rPr lang="en-ZA" sz="1400" b="1" dirty="0">
                          <a:solidFill>
                            <a:schemeClr val="tx1"/>
                          </a:solidFill>
                          <a:latin typeface="Arial" panose="020B0604020202020204" pitchFamily="34" charset="0"/>
                          <a:cs typeface="Arial" panose="020B0604020202020204" pitchFamily="34" charset="0"/>
                        </a:rPr>
                        <a:t>Output:</a:t>
                      </a:r>
                    </a:p>
                  </a:txBody>
                  <a:tcPr>
                    <a:solidFill>
                      <a:schemeClr val="accent3">
                        <a:lumMod val="60000"/>
                        <a:lumOff val="40000"/>
                      </a:schemeClr>
                    </a:solidFill>
                  </a:tcPr>
                </a:tc>
                <a:tc gridSpan="4">
                  <a:txBody>
                    <a:bodyPr/>
                    <a:lstStyle/>
                    <a:p>
                      <a:pPr algn="l">
                        <a:lnSpc>
                          <a:spcPct val="105000"/>
                        </a:lnSpc>
                        <a:spcAft>
                          <a:spcPts val="1000"/>
                        </a:spcAft>
                      </a:pPr>
                      <a:r>
                        <a:rPr lang="en-US"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Counter Corruption Strategy for the DHA implemented</a:t>
                      </a:r>
                      <a:endParaRPr lang="en-ZA"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60000"/>
                        <a:lumOff val="40000"/>
                      </a:schemeClr>
                    </a:solidFill>
                  </a:tcPr>
                </a:tc>
                <a:tc hMerge="1">
                  <a:txBody>
                    <a:bodyPr/>
                    <a:lstStyle/>
                    <a:p>
                      <a:pPr algn="l">
                        <a:lnSpc>
                          <a:spcPct val="105000"/>
                        </a:lnSpc>
                        <a:spcAft>
                          <a:spcPts val="1000"/>
                        </a:spcAft>
                      </a:pPr>
                      <a:endParaRPr lang="en-ZA"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hMerge="1">
                  <a:txBody>
                    <a:bodyPr/>
                    <a:lstStyle/>
                    <a:p>
                      <a:pPr algn="l">
                        <a:lnSpc>
                          <a:spcPct val="105000"/>
                        </a:lnSpc>
                        <a:spcAft>
                          <a:spcPts val="1000"/>
                        </a:spcAft>
                      </a:pPr>
                      <a:endParaRPr lang="en-ZA"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hMerge="1">
                  <a:txBody>
                    <a:bodyPr/>
                    <a:lstStyle/>
                    <a:p>
                      <a:pPr algn="l">
                        <a:lnSpc>
                          <a:spcPct val="105000"/>
                        </a:lnSpc>
                        <a:spcAft>
                          <a:spcPts val="1000"/>
                        </a:spcAft>
                      </a:pPr>
                      <a:endParaRPr lang="en-ZA"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10002"/>
                  </a:ext>
                </a:extLst>
              </a:tr>
              <a:tr h="758781">
                <a:tc>
                  <a:txBody>
                    <a:bodyPr/>
                    <a:lstStyle/>
                    <a:p>
                      <a:pPr marL="0" marR="0" indent="0" algn="l" defTabSz="457200" rtl="0" eaLnBrk="1" fontAlgn="auto" latinLnBrk="0" hangingPunct="1">
                        <a:lnSpc>
                          <a:spcPct val="100000"/>
                        </a:lnSpc>
                        <a:spcBef>
                          <a:spcPts val="0"/>
                        </a:spcBef>
                        <a:spcAft>
                          <a:spcPts val="0"/>
                        </a:spcAft>
                        <a:buClrTx/>
                        <a:buSzTx/>
                        <a:buFont typeface="+mj-lt"/>
                        <a:buNone/>
                        <a:tabLst/>
                        <a:defRPr/>
                      </a:pPr>
                      <a:r>
                        <a:rPr lang="en-ZA" sz="1400" b="1" dirty="0">
                          <a:solidFill>
                            <a:schemeClr val="tx1"/>
                          </a:solidFill>
                          <a:latin typeface="Arial" panose="020B0604020202020204" pitchFamily="34" charset="0"/>
                          <a:cs typeface="Arial" panose="020B0604020202020204" pitchFamily="34" charset="0"/>
                        </a:rPr>
                        <a:t>Output Indicator</a:t>
                      </a:r>
                    </a:p>
                    <a:p>
                      <a:pPr marL="342900" indent="-342900" algn="l">
                        <a:buFont typeface="+mj-lt"/>
                        <a:buAutoNum type="arabicPeriod"/>
                      </a:pPr>
                      <a:endParaRPr lang="en-ZA" sz="1400" b="1" dirty="0">
                        <a:solidFill>
                          <a:schemeClr val="tx1"/>
                        </a:solidFill>
                        <a:latin typeface="Arial" panose="020B0604020202020204" pitchFamily="34" charset="0"/>
                        <a:cs typeface="Arial" panose="020B0604020202020204" pitchFamily="34" charset="0"/>
                      </a:endParaRPr>
                    </a:p>
                  </a:txBody>
                  <a:tcPr>
                    <a:solidFill>
                      <a:schemeClr val="accent3">
                        <a:lumMod val="60000"/>
                        <a:lumOff val="4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 typeface="+mj-lt"/>
                        <a:buNone/>
                        <a:tabLst/>
                        <a:defRPr/>
                      </a:pPr>
                      <a:r>
                        <a:rPr lang="en-ZA" sz="1400" b="1" dirty="0">
                          <a:solidFill>
                            <a:schemeClr val="tx1"/>
                          </a:solidFill>
                          <a:latin typeface="Arial" panose="020B0604020202020204" pitchFamily="34" charset="0"/>
                          <a:cs typeface="Arial" panose="020B0604020202020204" pitchFamily="34" charset="0"/>
                        </a:rPr>
                        <a:t>Estimated Performance 2020/21</a:t>
                      </a:r>
                    </a:p>
                  </a:txBody>
                  <a:tcPr>
                    <a:solidFill>
                      <a:schemeClr val="accent3">
                        <a:lumMod val="60000"/>
                        <a:lumOff val="40000"/>
                      </a:schemeClr>
                    </a:solidFill>
                  </a:tcPr>
                </a:tc>
                <a:tc>
                  <a:txBody>
                    <a:bodyPr/>
                    <a:lstStyle/>
                    <a:p>
                      <a:pPr marL="0" indent="0" algn="ctr">
                        <a:buFont typeface="+mj-lt"/>
                        <a:buNone/>
                      </a:pPr>
                      <a:r>
                        <a:rPr lang="en-ZA" sz="1400" b="1" dirty="0">
                          <a:solidFill>
                            <a:schemeClr val="tx1"/>
                          </a:solidFill>
                          <a:latin typeface="Arial" panose="020B0604020202020204" pitchFamily="34" charset="0"/>
                          <a:cs typeface="Arial" panose="020B0604020202020204" pitchFamily="34" charset="0"/>
                        </a:rPr>
                        <a:t>Annual Target 2021/22</a:t>
                      </a:r>
                    </a:p>
                  </a:txBody>
                  <a:tcPr>
                    <a:solidFill>
                      <a:schemeClr val="accent3">
                        <a:lumMod val="60000"/>
                        <a:lumOff val="40000"/>
                      </a:schemeClr>
                    </a:solidFill>
                  </a:tcPr>
                </a:tc>
                <a:tc>
                  <a:txBody>
                    <a:bodyPr/>
                    <a:lstStyle/>
                    <a:p>
                      <a:pPr marL="0" indent="0" algn="ctr">
                        <a:buFont typeface="+mj-lt"/>
                        <a:buNone/>
                      </a:pPr>
                      <a:r>
                        <a:rPr lang="en-ZA" sz="1400" b="1" dirty="0">
                          <a:solidFill>
                            <a:schemeClr val="tx1"/>
                          </a:solidFill>
                          <a:latin typeface="Arial" panose="020B0604020202020204" pitchFamily="34" charset="0"/>
                          <a:cs typeface="Arial" panose="020B0604020202020204" pitchFamily="34" charset="0"/>
                        </a:rPr>
                        <a:t>Annual Target 2022/23</a:t>
                      </a:r>
                    </a:p>
                  </a:txBody>
                  <a:tcPr>
                    <a:solidFill>
                      <a:schemeClr val="accent3">
                        <a:lumMod val="60000"/>
                        <a:lumOff val="40000"/>
                      </a:schemeClr>
                    </a:solidFill>
                  </a:tcPr>
                </a:tc>
                <a:tc>
                  <a:txBody>
                    <a:bodyPr/>
                    <a:lstStyle/>
                    <a:p>
                      <a:pPr marL="0" indent="0" algn="ctr">
                        <a:buFont typeface="+mj-lt"/>
                        <a:buNone/>
                      </a:pPr>
                      <a:r>
                        <a:rPr lang="en-ZA" sz="1400" b="1" dirty="0">
                          <a:solidFill>
                            <a:schemeClr val="tx1"/>
                          </a:solidFill>
                          <a:latin typeface="Arial" panose="020B0604020202020204" pitchFamily="34" charset="0"/>
                          <a:cs typeface="Arial" panose="020B0604020202020204" pitchFamily="34" charset="0"/>
                        </a:rPr>
                        <a:t>Annual Target 2023/24</a:t>
                      </a:r>
                    </a:p>
                  </a:txBody>
                  <a:tcPr>
                    <a:solidFill>
                      <a:schemeClr val="accent3">
                        <a:lumMod val="60000"/>
                        <a:lumOff val="40000"/>
                      </a:schemeClr>
                    </a:solidFill>
                  </a:tcPr>
                </a:tc>
                <a:extLst>
                  <a:ext uri="{0D108BD9-81ED-4DB2-BD59-A6C34878D82A}">
                    <a16:rowId xmlns:a16="http://schemas.microsoft.com/office/drawing/2014/main" val="10000"/>
                  </a:ext>
                </a:extLst>
              </a:tr>
              <a:tr h="695959">
                <a:tc>
                  <a:txBody>
                    <a:bodyPr/>
                    <a:lstStyle/>
                    <a:p>
                      <a:pPr algn="just">
                        <a:lnSpc>
                          <a:spcPct val="105000"/>
                        </a:lnSpc>
                        <a:spcAft>
                          <a:spcPts val="0"/>
                        </a:spcAft>
                      </a:pPr>
                      <a:r>
                        <a:rPr lang="en-US" sz="1400" kern="1200" dirty="0">
                          <a:solidFill>
                            <a:schemeClr val="dk1"/>
                          </a:solidFill>
                          <a:effectLst/>
                          <a:latin typeface="Arial" panose="020B0604020202020204" pitchFamily="34" charset="0"/>
                          <a:ea typeface="+mn-ea"/>
                          <a:cs typeface="Arial" panose="020B0604020202020204" pitchFamily="34" charset="0"/>
                        </a:rPr>
                        <a:t>Percentage of reported cases on fraud and corruption finalised within 90 working days</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114300" marR="114300" marT="0" marB="0">
                    <a:solidFill>
                      <a:schemeClr val="accent3">
                        <a:lumMod val="20000"/>
                        <a:lumOff val="80000"/>
                      </a:schemeClr>
                    </a:solidFill>
                  </a:tcPr>
                </a:tc>
                <a:tc>
                  <a:txBody>
                    <a:bodyPr/>
                    <a:lstStyle/>
                    <a:p>
                      <a:pPr marL="228600" algn="ctr">
                        <a:spcAft>
                          <a:spcPts val="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50%</a:t>
                      </a:r>
                      <a:endParaRPr lang="en-ZA" sz="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algn="ctr">
                        <a:lnSpc>
                          <a:spcPct val="105000"/>
                        </a:lnSpc>
                        <a:spcAft>
                          <a:spcPts val="100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50%</a:t>
                      </a:r>
                      <a:endParaRPr lang="en-ZA" sz="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algn="ctr">
                        <a:lnSpc>
                          <a:spcPct val="105000"/>
                        </a:lnSpc>
                        <a:spcAft>
                          <a:spcPts val="100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66%</a:t>
                      </a:r>
                      <a:endParaRPr lang="en-ZA" sz="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algn="ctr">
                        <a:lnSpc>
                          <a:spcPct val="105000"/>
                        </a:lnSpc>
                        <a:spcAft>
                          <a:spcPts val="100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66%</a:t>
                      </a:r>
                      <a:endParaRPr lang="en-ZA" sz="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1352213690"/>
                  </a:ext>
                </a:extLst>
              </a:tr>
            </a:tbl>
          </a:graphicData>
        </a:graphic>
      </p:graphicFrame>
      <p:sp>
        <p:nvSpPr>
          <p:cNvPr id="8" name="TextBox 7"/>
          <p:cNvSpPr txBox="1"/>
          <p:nvPr/>
        </p:nvSpPr>
        <p:spPr>
          <a:xfrm>
            <a:off x="109180" y="101484"/>
            <a:ext cx="8944203" cy="400110"/>
          </a:xfrm>
          <a:prstGeom prst="rect">
            <a:avLst/>
          </a:prstGeom>
          <a:solidFill>
            <a:srgbClr val="92D050"/>
          </a:solidFill>
        </p:spPr>
        <p:txBody>
          <a:bodyPr wrap="square" rtlCol="0">
            <a:spAutoFit/>
          </a:bodyPr>
          <a:lstStyle/>
          <a:p>
            <a:pPr algn="ctr"/>
            <a:r>
              <a:rPr lang="en-US" sz="2000" b="1" dirty="0">
                <a:latin typeface="Arial" panose="020B0604020202020204" pitchFamily="34" charset="0"/>
                <a:cs typeface="Arial" panose="020B0604020202020204" pitchFamily="34" charset="0"/>
              </a:rPr>
              <a:t>ANNUAL PERFORMANCE PLAN TARGETS FOR 2021/24</a:t>
            </a:r>
          </a:p>
        </p:txBody>
      </p:sp>
      <p:graphicFrame>
        <p:nvGraphicFramePr>
          <p:cNvPr id="7" name="Table 6"/>
          <p:cNvGraphicFramePr>
            <a:graphicFrameLocks noGrp="1"/>
          </p:cNvGraphicFramePr>
          <p:nvPr>
            <p:extLst>
              <p:ext uri="{D42A27DB-BD31-4B8C-83A1-F6EECF244321}">
                <p14:modId xmlns:p14="http://schemas.microsoft.com/office/powerpoint/2010/main" val="906284213"/>
              </p:ext>
            </p:extLst>
          </p:nvPr>
        </p:nvGraphicFramePr>
        <p:xfrm>
          <a:off x="59444" y="3098883"/>
          <a:ext cx="8935966" cy="1749552"/>
        </p:xfrm>
        <a:graphic>
          <a:graphicData uri="http://schemas.openxmlformats.org/drawingml/2006/table">
            <a:tbl>
              <a:tblPr firstRow="1" firstCol="1" bandRow="1">
                <a:tableStyleId>{5C22544A-7EE6-4342-B048-85BDC9FD1C3A}</a:tableStyleId>
              </a:tblPr>
              <a:tblGrid>
                <a:gridCol w="2510761">
                  <a:extLst>
                    <a:ext uri="{9D8B030D-6E8A-4147-A177-3AD203B41FA5}">
                      <a16:colId xmlns:a16="http://schemas.microsoft.com/office/drawing/2014/main" val="20000"/>
                    </a:ext>
                  </a:extLst>
                </a:gridCol>
                <a:gridCol w="1145060">
                  <a:extLst>
                    <a:ext uri="{9D8B030D-6E8A-4147-A177-3AD203B41FA5}">
                      <a16:colId xmlns:a16="http://schemas.microsoft.com/office/drawing/2014/main" val="20001"/>
                    </a:ext>
                  </a:extLst>
                </a:gridCol>
                <a:gridCol w="1334530">
                  <a:extLst>
                    <a:ext uri="{9D8B030D-6E8A-4147-A177-3AD203B41FA5}">
                      <a16:colId xmlns:a16="http://schemas.microsoft.com/office/drawing/2014/main" val="20002"/>
                    </a:ext>
                  </a:extLst>
                </a:gridCol>
                <a:gridCol w="1351005">
                  <a:extLst>
                    <a:ext uri="{9D8B030D-6E8A-4147-A177-3AD203B41FA5}">
                      <a16:colId xmlns:a16="http://schemas.microsoft.com/office/drawing/2014/main" val="20003"/>
                    </a:ext>
                  </a:extLst>
                </a:gridCol>
                <a:gridCol w="1301578">
                  <a:extLst>
                    <a:ext uri="{9D8B030D-6E8A-4147-A177-3AD203B41FA5}">
                      <a16:colId xmlns:a16="http://schemas.microsoft.com/office/drawing/2014/main" val="20004"/>
                    </a:ext>
                  </a:extLst>
                </a:gridCol>
                <a:gridCol w="1293032">
                  <a:extLst>
                    <a:ext uri="{9D8B030D-6E8A-4147-A177-3AD203B41FA5}">
                      <a16:colId xmlns:a16="http://schemas.microsoft.com/office/drawing/2014/main" val="20005"/>
                    </a:ext>
                  </a:extLst>
                </a:gridCol>
              </a:tblGrid>
              <a:tr h="276727">
                <a:tc>
                  <a:txBody>
                    <a:bodyPr/>
                    <a:lstStyle/>
                    <a:p>
                      <a:pPr marL="0" algn="ctr" defTabSz="457200" rtl="0" eaLnBrk="1" latinLnBrk="0" hangingPunct="1">
                        <a:lnSpc>
                          <a:spcPct val="105000"/>
                        </a:lnSpc>
                        <a:spcAft>
                          <a:spcPts val="0"/>
                        </a:spcAft>
                      </a:pPr>
                      <a:r>
                        <a:rPr lang="en-US" sz="1400" b="1" kern="1200" dirty="0">
                          <a:solidFill>
                            <a:schemeClr val="tx1"/>
                          </a:solidFill>
                          <a:latin typeface="Arial" panose="020B0604020202020204" pitchFamily="34" charset="0"/>
                          <a:ea typeface="+mn-ea"/>
                          <a:cs typeface="Arial" panose="020B0604020202020204" pitchFamily="34" charset="0"/>
                        </a:rPr>
                        <a:t>Output Indicator</a:t>
                      </a:r>
                      <a:r>
                        <a:rPr lang="en-US" sz="1400" b="1" kern="1200" baseline="0" dirty="0">
                          <a:solidFill>
                            <a:schemeClr val="tx1"/>
                          </a:solidFill>
                          <a:latin typeface="Arial" panose="020B0604020202020204" pitchFamily="34" charset="0"/>
                          <a:ea typeface="+mn-ea"/>
                          <a:cs typeface="Arial" panose="020B0604020202020204" pitchFamily="34" charset="0"/>
                        </a:rPr>
                        <a:t> for 2021/22</a:t>
                      </a:r>
                    </a:p>
                    <a:p>
                      <a:pPr marL="0" algn="ctr" defTabSz="457200" rtl="0" eaLnBrk="1" latinLnBrk="0" hangingPunct="1">
                        <a:lnSpc>
                          <a:spcPct val="105000"/>
                        </a:lnSpc>
                        <a:spcAft>
                          <a:spcPts val="0"/>
                        </a:spcAft>
                      </a:pPr>
                      <a:endParaRPr lang="en-ZA" sz="1400" b="1" kern="1200" dirty="0">
                        <a:solidFill>
                          <a:schemeClr val="tx1"/>
                        </a:solidFill>
                        <a:latin typeface="Arial" panose="020B0604020202020204" pitchFamily="34" charset="0"/>
                        <a:ea typeface="+mn-ea"/>
                        <a:cs typeface="Arial" panose="020B0604020202020204" pitchFamily="34" charset="0"/>
                      </a:endParaRPr>
                    </a:p>
                  </a:txBody>
                  <a:tcPr marL="59170" marR="59170" marT="0" marB="0">
                    <a:solidFill>
                      <a:schemeClr val="accent3">
                        <a:lumMod val="60000"/>
                        <a:lumOff val="40000"/>
                      </a:schemeClr>
                    </a:solidFill>
                  </a:tcPr>
                </a:tc>
                <a:tc>
                  <a:txBody>
                    <a:bodyPr/>
                    <a:lstStyle/>
                    <a:p>
                      <a:pPr marL="0" algn="ctr" defTabSz="457200" rtl="0" eaLnBrk="1" latinLnBrk="0" hangingPunct="1">
                        <a:lnSpc>
                          <a:spcPct val="105000"/>
                        </a:lnSpc>
                        <a:spcAft>
                          <a:spcPts val="0"/>
                        </a:spcAft>
                      </a:pPr>
                      <a:r>
                        <a:rPr lang="en-US" sz="1400" b="1" kern="1200" dirty="0">
                          <a:solidFill>
                            <a:schemeClr val="tx1"/>
                          </a:solidFill>
                          <a:latin typeface="Arial" panose="020B0604020202020204" pitchFamily="34" charset="0"/>
                          <a:ea typeface="+mn-ea"/>
                          <a:cs typeface="Arial" panose="020B0604020202020204" pitchFamily="34" charset="0"/>
                        </a:rPr>
                        <a:t>Annual Target for 2021/22</a:t>
                      </a:r>
                    </a:p>
                    <a:p>
                      <a:pPr marL="0" algn="ctr" defTabSz="457200" rtl="0" eaLnBrk="1" latinLnBrk="0" hangingPunct="1">
                        <a:lnSpc>
                          <a:spcPct val="105000"/>
                        </a:lnSpc>
                        <a:spcAft>
                          <a:spcPts val="0"/>
                        </a:spcAft>
                      </a:pPr>
                      <a:endParaRPr lang="en-ZA" sz="1400" b="1" kern="1200" dirty="0">
                        <a:solidFill>
                          <a:schemeClr val="tx1"/>
                        </a:solidFill>
                        <a:latin typeface="Arial" panose="020B0604020202020204" pitchFamily="34" charset="0"/>
                        <a:ea typeface="+mn-ea"/>
                        <a:cs typeface="Arial" panose="020B0604020202020204" pitchFamily="34" charset="0"/>
                      </a:endParaRPr>
                    </a:p>
                  </a:txBody>
                  <a:tcPr marL="59170" marR="59170" marT="0" marB="0">
                    <a:solidFill>
                      <a:schemeClr val="accent3">
                        <a:lumMod val="60000"/>
                        <a:lumOff val="40000"/>
                      </a:schemeClr>
                    </a:solidFill>
                  </a:tcPr>
                </a:tc>
                <a:tc>
                  <a:txBody>
                    <a:bodyPr/>
                    <a:lstStyle/>
                    <a:p>
                      <a:pPr marL="0" algn="ctr" defTabSz="457200" rtl="0" eaLnBrk="0" fontAlgn="base" latinLnBrk="0" hangingPunct="0">
                        <a:lnSpc>
                          <a:spcPct val="105000"/>
                        </a:lnSpc>
                        <a:spcBef>
                          <a:spcPts val="600"/>
                        </a:spcBef>
                        <a:spcAft>
                          <a:spcPts val="600"/>
                        </a:spcAft>
                      </a:pPr>
                      <a:r>
                        <a:rPr lang="en-US" sz="14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Q1</a:t>
                      </a:r>
                      <a:endParaRPr lang="en-ZA" sz="14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59170" marR="59170" marT="0" marB="0">
                    <a:solidFill>
                      <a:schemeClr val="accent3">
                        <a:lumMod val="60000"/>
                        <a:lumOff val="40000"/>
                      </a:schemeClr>
                    </a:solidFill>
                  </a:tcPr>
                </a:tc>
                <a:tc>
                  <a:txBody>
                    <a:bodyPr/>
                    <a:lstStyle/>
                    <a:p>
                      <a:pPr marL="0" algn="ctr" defTabSz="457200" rtl="0" eaLnBrk="0" fontAlgn="base" latinLnBrk="0" hangingPunct="0">
                        <a:lnSpc>
                          <a:spcPct val="105000"/>
                        </a:lnSpc>
                        <a:spcBef>
                          <a:spcPts val="600"/>
                        </a:spcBef>
                        <a:spcAft>
                          <a:spcPts val="600"/>
                        </a:spcAft>
                      </a:pPr>
                      <a:r>
                        <a:rPr lang="en-US" sz="14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Q2</a:t>
                      </a:r>
                      <a:endParaRPr lang="en-ZA" sz="14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59170" marR="59170" marT="0" marB="0">
                    <a:solidFill>
                      <a:schemeClr val="accent3">
                        <a:lumMod val="60000"/>
                        <a:lumOff val="40000"/>
                      </a:schemeClr>
                    </a:solidFill>
                  </a:tcPr>
                </a:tc>
                <a:tc>
                  <a:txBody>
                    <a:bodyPr/>
                    <a:lstStyle/>
                    <a:p>
                      <a:pPr marL="0" algn="ctr" defTabSz="457200" rtl="0" eaLnBrk="0" fontAlgn="base" latinLnBrk="0" hangingPunct="0">
                        <a:lnSpc>
                          <a:spcPct val="105000"/>
                        </a:lnSpc>
                        <a:spcBef>
                          <a:spcPts val="600"/>
                        </a:spcBef>
                        <a:spcAft>
                          <a:spcPts val="600"/>
                        </a:spcAft>
                      </a:pPr>
                      <a:r>
                        <a:rPr lang="en-US" sz="14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Q3</a:t>
                      </a:r>
                      <a:endParaRPr lang="en-ZA" sz="14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59170" marR="59170" marT="0" marB="0">
                    <a:solidFill>
                      <a:schemeClr val="accent3">
                        <a:lumMod val="60000"/>
                        <a:lumOff val="40000"/>
                      </a:schemeClr>
                    </a:solidFill>
                  </a:tcPr>
                </a:tc>
                <a:tc>
                  <a:txBody>
                    <a:bodyPr/>
                    <a:lstStyle/>
                    <a:p>
                      <a:pPr marL="0" algn="ctr" defTabSz="457200" rtl="0" eaLnBrk="0" fontAlgn="base" latinLnBrk="0" hangingPunct="0">
                        <a:lnSpc>
                          <a:spcPct val="105000"/>
                        </a:lnSpc>
                        <a:spcBef>
                          <a:spcPts val="600"/>
                        </a:spcBef>
                        <a:spcAft>
                          <a:spcPts val="600"/>
                        </a:spcAft>
                      </a:pPr>
                      <a:r>
                        <a:rPr lang="en-US" sz="14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Q4</a:t>
                      </a:r>
                      <a:endParaRPr lang="en-ZA" sz="14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59170" marR="59170" marT="0" marB="0">
                    <a:solidFill>
                      <a:schemeClr val="accent3">
                        <a:lumMod val="60000"/>
                        <a:lumOff val="40000"/>
                      </a:schemeClr>
                    </a:solidFill>
                  </a:tcPr>
                </a:tc>
                <a:extLst>
                  <a:ext uri="{0D108BD9-81ED-4DB2-BD59-A6C34878D82A}">
                    <a16:rowId xmlns:a16="http://schemas.microsoft.com/office/drawing/2014/main" val="10000"/>
                  </a:ext>
                </a:extLst>
              </a:tr>
              <a:tr h="494028">
                <a:tc>
                  <a:txBody>
                    <a:bodyPr/>
                    <a:lstStyle/>
                    <a:p>
                      <a:pPr algn="just">
                        <a:spcAft>
                          <a:spcPts val="0"/>
                        </a:spcAft>
                      </a:pPr>
                      <a:r>
                        <a:rPr lang="en-US" sz="1400" b="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Percentage of reported cases on fraud and corruption finalised within 90 working days</a:t>
                      </a:r>
                      <a:endParaRPr lang="en-ZA" sz="1400" b="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algn="ctr">
                        <a:lnSpc>
                          <a:spcPct val="105000"/>
                        </a:lnSpc>
                        <a:spcAft>
                          <a:spcPts val="1000"/>
                        </a:spcAft>
                      </a:pPr>
                      <a:r>
                        <a:rPr lang="en-US" sz="14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50%</a:t>
                      </a:r>
                      <a:endParaRPr lang="en-ZA" sz="1400" b="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algn="ctr">
                        <a:lnSpc>
                          <a:spcPct val="105000"/>
                        </a:lnSpc>
                        <a:spcAft>
                          <a:spcPts val="1000"/>
                        </a:spcAft>
                      </a:pPr>
                      <a:r>
                        <a:rPr lang="en-US" sz="14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50%</a:t>
                      </a:r>
                      <a:endParaRPr lang="en-ZA" sz="1400" b="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algn="ctr">
                        <a:lnSpc>
                          <a:spcPct val="105000"/>
                        </a:lnSpc>
                        <a:spcAft>
                          <a:spcPts val="1000"/>
                        </a:spcAft>
                      </a:pPr>
                      <a:r>
                        <a:rPr lang="en-US" sz="14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50%</a:t>
                      </a:r>
                      <a:endParaRPr lang="en-ZA" sz="1400" b="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algn="ctr">
                        <a:lnSpc>
                          <a:spcPct val="105000"/>
                        </a:lnSpc>
                        <a:spcAft>
                          <a:spcPts val="1000"/>
                        </a:spcAft>
                      </a:pPr>
                      <a:r>
                        <a:rPr lang="en-US" sz="14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50%</a:t>
                      </a:r>
                      <a:endParaRPr lang="en-ZA" sz="1400" b="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algn="ctr">
                        <a:lnSpc>
                          <a:spcPct val="105000"/>
                        </a:lnSpc>
                        <a:spcAft>
                          <a:spcPts val="1000"/>
                        </a:spcAft>
                      </a:pPr>
                      <a:r>
                        <a:rPr lang="en-US" sz="14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50%</a:t>
                      </a:r>
                      <a:endParaRPr lang="en-ZA" sz="1400" b="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10001"/>
                  </a:ext>
                </a:extLst>
              </a:tr>
            </a:tbl>
          </a:graphicData>
        </a:graphic>
      </p:graphicFrame>
      <p:sp>
        <p:nvSpPr>
          <p:cNvPr id="3" name="Slide Number Placeholder 2"/>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66</a:t>
            </a:fld>
            <a:endParaRPr lang="en-US" dirty="0"/>
          </a:p>
        </p:txBody>
      </p:sp>
    </p:spTree>
    <p:extLst>
      <p:ext uri="{BB962C8B-B14F-4D97-AF65-F5344CB8AC3E}">
        <p14:creationId xmlns:p14="http://schemas.microsoft.com/office/powerpoint/2010/main" val="251806719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603465719"/>
              </p:ext>
            </p:extLst>
          </p:nvPr>
        </p:nvGraphicFramePr>
        <p:xfrm>
          <a:off x="109180" y="494325"/>
          <a:ext cx="8935966" cy="3109231"/>
        </p:xfrm>
        <a:graphic>
          <a:graphicData uri="http://schemas.openxmlformats.org/drawingml/2006/table">
            <a:tbl>
              <a:tblPr firstRow="1" bandRow="1">
                <a:tableStyleId>{5C22544A-7EE6-4342-B048-85BDC9FD1C3A}</a:tableStyleId>
              </a:tblPr>
              <a:tblGrid>
                <a:gridCol w="3644154">
                  <a:extLst>
                    <a:ext uri="{9D8B030D-6E8A-4147-A177-3AD203B41FA5}">
                      <a16:colId xmlns:a16="http://schemas.microsoft.com/office/drawing/2014/main" val="20000"/>
                    </a:ext>
                  </a:extLst>
                </a:gridCol>
                <a:gridCol w="1293299">
                  <a:extLst>
                    <a:ext uri="{9D8B030D-6E8A-4147-A177-3AD203B41FA5}">
                      <a16:colId xmlns:a16="http://schemas.microsoft.com/office/drawing/2014/main" val="20001"/>
                    </a:ext>
                  </a:extLst>
                </a:gridCol>
                <a:gridCol w="1351707">
                  <a:extLst>
                    <a:ext uri="{9D8B030D-6E8A-4147-A177-3AD203B41FA5}">
                      <a16:colId xmlns:a16="http://schemas.microsoft.com/office/drawing/2014/main" val="20002"/>
                    </a:ext>
                  </a:extLst>
                </a:gridCol>
                <a:gridCol w="1343363">
                  <a:extLst>
                    <a:ext uri="{9D8B030D-6E8A-4147-A177-3AD203B41FA5}">
                      <a16:colId xmlns:a16="http://schemas.microsoft.com/office/drawing/2014/main" val="20003"/>
                    </a:ext>
                  </a:extLst>
                </a:gridCol>
                <a:gridCol w="1303443">
                  <a:extLst>
                    <a:ext uri="{9D8B030D-6E8A-4147-A177-3AD203B41FA5}">
                      <a16:colId xmlns:a16="http://schemas.microsoft.com/office/drawing/2014/main" val="20004"/>
                    </a:ext>
                  </a:extLst>
                </a:gridCol>
              </a:tblGrid>
              <a:tr h="329872">
                <a:tc>
                  <a:txBody>
                    <a:bodyPr/>
                    <a:lstStyle/>
                    <a:p>
                      <a:pPr marL="0" indent="0" algn="l">
                        <a:buFont typeface="+mj-lt"/>
                        <a:buNone/>
                      </a:pPr>
                      <a:r>
                        <a:rPr lang="en-ZA" sz="1400" dirty="0">
                          <a:solidFill>
                            <a:schemeClr val="tx1"/>
                          </a:solidFill>
                          <a:latin typeface="Arial" panose="020B0604020202020204" pitchFamily="34" charset="0"/>
                          <a:cs typeface="Arial" panose="020B0604020202020204" pitchFamily="34" charset="0"/>
                        </a:rPr>
                        <a:t>Outcome:</a:t>
                      </a:r>
                    </a:p>
                  </a:txBody>
                  <a:tcPr>
                    <a:solidFill>
                      <a:schemeClr val="accent3">
                        <a:lumMod val="60000"/>
                        <a:lumOff val="40000"/>
                      </a:schemeClr>
                    </a:solidFill>
                  </a:tcPr>
                </a:tc>
                <a:tc gridSpan="4">
                  <a:txBody>
                    <a:bodyPr/>
                    <a:lstStyle/>
                    <a:p>
                      <a:pPr algn="just">
                        <a:lnSpc>
                          <a:spcPct val="105000"/>
                        </a:lnSpc>
                        <a:spcAft>
                          <a:spcPts val="0"/>
                        </a:spcAft>
                      </a:pPr>
                      <a:r>
                        <a:rPr lang="en-US"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DHA positioned to contribute positively to a capable and developmental state</a:t>
                      </a:r>
                      <a:endParaRPr lang="en-ZA"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05000"/>
                        </a:lnSpc>
                        <a:spcAft>
                          <a:spcPts val="0"/>
                        </a:spcAft>
                      </a:pPr>
                      <a:r>
                        <a:rPr lang="en-US"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en-ZA"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60000"/>
                        <a:lumOff val="40000"/>
                      </a:schemeClr>
                    </a:solidFill>
                  </a:tcPr>
                </a:tc>
                <a:tc hMerge="1">
                  <a:txBody>
                    <a:bodyPr/>
                    <a:lstStyle/>
                    <a:p>
                      <a:pPr algn="just">
                        <a:lnSpc>
                          <a:spcPct val="105000"/>
                        </a:lnSpc>
                        <a:spcAft>
                          <a:spcPts val="0"/>
                        </a:spcAft>
                      </a:pPr>
                      <a:endParaRPr lang="en-ZA"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hMerge="1">
                  <a:txBody>
                    <a:bodyPr/>
                    <a:lstStyle/>
                    <a:p>
                      <a:pPr algn="just">
                        <a:lnSpc>
                          <a:spcPct val="105000"/>
                        </a:lnSpc>
                        <a:spcAft>
                          <a:spcPts val="0"/>
                        </a:spcAft>
                      </a:pPr>
                      <a:endParaRPr lang="en-ZA"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hMerge="1">
                  <a:txBody>
                    <a:bodyPr/>
                    <a:lstStyle/>
                    <a:p>
                      <a:pPr algn="just">
                        <a:lnSpc>
                          <a:spcPct val="105000"/>
                        </a:lnSpc>
                        <a:spcAft>
                          <a:spcPts val="0"/>
                        </a:spcAft>
                      </a:pPr>
                      <a:endParaRPr lang="en-ZA"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10001"/>
                  </a:ext>
                </a:extLst>
              </a:tr>
              <a:tr h="334198">
                <a:tc>
                  <a:txBody>
                    <a:bodyPr/>
                    <a:lstStyle/>
                    <a:p>
                      <a:pPr marL="0" indent="0" algn="l">
                        <a:buFont typeface="+mj-lt"/>
                        <a:buNone/>
                      </a:pPr>
                      <a:r>
                        <a:rPr lang="en-ZA" sz="1400" b="1" dirty="0">
                          <a:solidFill>
                            <a:schemeClr val="tx1"/>
                          </a:solidFill>
                          <a:latin typeface="Arial" panose="020B0604020202020204" pitchFamily="34" charset="0"/>
                          <a:cs typeface="Arial" panose="020B0604020202020204" pitchFamily="34" charset="0"/>
                        </a:rPr>
                        <a:t>Output:</a:t>
                      </a:r>
                    </a:p>
                  </a:txBody>
                  <a:tcPr>
                    <a:solidFill>
                      <a:schemeClr val="accent3">
                        <a:lumMod val="60000"/>
                        <a:lumOff val="40000"/>
                      </a:schemeClr>
                    </a:solidFill>
                  </a:tcPr>
                </a:tc>
                <a:tc gridSpan="4">
                  <a:txBody>
                    <a:bodyPr/>
                    <a:lstStyle/>
                    <a:p>
                      <a:pPr algn="l">
                        <a:lnSpc>
                          <a:spcPct val="105000"/>
                        </a:lnSpc>
                        <a:spcAft>
                          <a:spcPts val="1000"/>
                        </a:spcAft>
                      </a:pPr>
                      <a:r>
                        <a:rPr lang="en-US"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Counter Corruption Strategy for the DHA implemented</a:t>
                      </a:r>
                      <a:endParaRPr lang="en-ZA"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60000"/>
                        <a:lumOff val="40000"/>
                      </a:schemeClr>
                    </a:solidFill>
                  </a:tcPr>
                </a:tc>
                <a:tc hMerge="1">
                  <a:txBody>
                    <a:bodyPr/>
                    <a:lstStyle/>
                    <a:p>
                      <a:pPr algn="l">
                        <a:lnSpc>
                          <a:spcPct val="105000"/>
                        </a:lnSpc>
                        <a:spcAft>
                          <a:spcPts val="1000"/>
                        </a:spcAft>
                      </a:pPr>
                      <a:endParaRPr lang="en-ZA"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hMerge="1">
                  <a:txBody>
                    <a:bodyPr/>
                    <a:lstStyle/>
                    <a:p>
                      <a:pPr algn="l">
                        <a:lnSpc>
                          <a:spcPct val="105000"/>
                        </a:lnSpc>
                        <a:spcAft>
                          <a:spcPts val="1000"/>
                        </a:spcAft>
                      </a:pPr>
                      <a:endParaRPr lang="en-ZA"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hMerge="1">
                  <a:txBody>
                    <a:bodyPr/>
                    <a:lstStyle/>
                    <a:p>
                      <a:pPr algn="l">
                        <a:lnSpc>
                          <a:spcPct val="105000"/>
                        </a:lnSpc>
                        <a:spcAft>
                          <a:spcPts val="1000"/>
                        </a:spcAft>
                      </a:pPr>
                      <a:endParaRPr lang="en-ZA"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10002"/>
                  </a:ext>
                </a:extLst>
              </a:tr>
              <a:tr h="758781">
                <a:tc>
                  <a:txBody>
                    <a:bodyPr/>
                    <a:lstStyle/>
                    <a:p>
                      <a:pPr marL="0" marR="0" indent="0" algn="l" defTabSz="457200" rtl="0" eaLnBrk="1" fontAlgn="auto" latinLnBrk="0" hangingPunct="1">
                        <a:lnSpc>
                          <a:spcPct val="100000"/>
                        </a:lnSpc>
                        <a:spcBef>
                          <a:spcPts val="0"/>
                        </a:spcBef>
                        <a:spcAft>
                          <a:spcPts val="0"/>
                        </a:spcAft>
                        <a:buClrTx/>
                        <a:buSzTx/>
                        <a:buFont typeface="+mj-lt"/>
                        <a:buNone/>
                        <a:tabLst/>
                        <a:defRPr/>
                      </a:pPr>
                      <a:r>
                        <a:rPr lang="en-ZA" sz="1400" b="1" dirty="0">
                          <a:solidFill>
                            <a:schemeClr val="tx1"/>
                          </a:solidFill>
                          <a:latin typeface="Arial" panose="020B0604020202020204" pitchFamily="34" charset="0"/>
                          <a:cs typeface="Arial" panose="020B0604020202020204" pitchFamily="34" charset="0"/>
                        </a:rPr>
                        <a:t>Output Indicator</a:t>
                      </a:r>
                    </a:p>
                    <a:p>
                      <a:pPr marL="342900" indent="-342900" algn="l">
                        <a:buFont typeface="+mj-lt"/>
                        <a:buAutoNum type="arabicPeriod"/>
                      </a:pPr>
                      <a:endParaRPr lang="en-ZA" sz="1400" b="1" dirty="0">
                        <a:solidFill>
                          <a:schemeClr val="tx1"/>
                        </a:solidFill>
                        <a:latin typeface="Arial" panose="020B0604020202020204" pitchFamily="34" charset="0"/>
                        <a:cs typeface="Arial" panose="020B0604020202020204" pitchFamily="34" charset="0"/>
                      </a:endParaRPr>
                    </a:p>
                  </a:txBody>
                  <a:tcPr>
                    <a:solidFill>
                      <a:schemeClr val="accent3">
                        <a:lumMod val="60000"/>
                        <a:lumOff val="4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 typeface="+mj-lt"/>
                        <a:buNone/>
                        <a:tabLst/>
                        <a:defRPr/>
                      </a:pPr>
                      <a:r>
                        <a:rPr lang="en-ZA" sz="1400" b="1" dirty="0">
                          <a:solidFill>
                            <a:schemeClr val="tx1"/>
                          </a:solidFill>
                          <a:latin typeface="Arial" panose="020B0604020202020204" pitchFamily="34" charset="0"/>
                          <a:cs typeface="Arial" panose="020B0604020202020204" pitchFamily="34" charset="0"/>
                        </a:rPr>
                        <a:t>Estimated Performance 2020/21</a:t>
                      </a:r>
                    </a:p>
                  </a:txBody>
                  <a:tcPr>
                    <a:solidFill>
                      <a:schemeClr val="accent3">
                        <a:lumMod val="60000"/>
                        <a:lumOff val="40000"/>
                      </a:schemeClr>
                    </a:solidFill>
                  </a:tcPr>
                </a:tc>
                <a:tc>
                  <a:txBody>
                    <a:bodyPr/>
                    <a:lstStyle/>
                    <a:p>
                      <a:pPr marL="0" indent="0" algn="ctr">
                        <a:buFont typeface="+mj-lt"/>
                        <a:buNone/>
                      </a:pPr>
                      <a:r>
                        <a:rPr lang="en-ZA" sz="1400" b="1" dirty="0">
                          <a:solidFill>
                            <a:schemeClr val="tx1"/>
                          </a:solidFill>
                          <a:latin typeface="Arial" panose="020B0604020202020204" pitchFamily="34" charset="0"/>
                          <a:cs typeface="Arial" panose="020B0604020202020204" pitchFamily="34" charset="0"/>
                        </a:rPr>
                        <a:t>Annual Target 2021/22</a:t>
                      </a:r>
                    </a:p>
                  </a:txBody>
                  <a:tcPr>
                    <a:solidFill>
                      <a:schemeClr val="accent3">
                        <a:lumMod val="60000"/>
                        <a:lumOff val="40000"/>
                      </a:schemeClr>
                    </a:solidFill>
                  </a:tcPr>
                </a:tc>
                <a:tc>
                  <a:txBody>
                    <a:bodyPr/>
                    <a:lstStyle/>
                    <a:p>
                      <a:pPr marL="0" indent="0" algn="ctr">
                        <a:buFont typeface="+mj-lt"/>
                        <a:buNone/>
                      </a:pPr>
                      <a:r>
                        <a:rPr lang="en-ZA" sz="1400" b="1" dirty="0">
                          <a:solidFill>
                            <a:schemeClr val="tx1"/>
                          </a:solidFill>
                          <a:latin typeface="Arial" panose="020B0604020202020204" pitchFamily="34" charset="0"/>
                          <a:cs typeface="Arial" panose="020B0604020202020204" pitchFamily="34" charset="0"/>
                        </a:rPr>
                        <a:t>Annual Target 2022/23</a:t>
                      </a:r>
                    </a:p>
                  </a:txBody>
                  <a:tcPr>
                    <a:solidFill>
                      <a:schemeClr val="accent3">
                        <a:lumMod val="60000"/>
                        <a:lumOff val="40000"/>
                      </a:schemeClr>
                    </a:solidFill>
                  </a:tcPr>
                </a:tc>
                <a:tc>
                  <a:txBody>
                    <a:bodyPr/>
                    <a:lstStyle/>
                    <a:p>
                      <a:pPr marL="0" indent="0" algn="ctr">
                        <a:buFont typeface="+mj-lt"/>
                        <a:buNone/>
                      </a:pPr>
                      <a:r>
                        <a:rPr lang="en-ZA" sz="1400" b="1" dirty="0">
                          <a:solidFill>
                            <a:schemeClr val="tx1"/>
                          </a:solidFill>
                          <a:latin typeface="Arial" panose="020B0604020202020204" pitchFamily="34" charset="0"/>
                          <a:cs typeface="Arial" panose="020B0604020202020204" pitchFamily="34" charset="0"/>
                        </a:rPr>
                        <a:t>Annual Target 2023/24</a:t>
                      </a:r>
                    </a:p>
                  </a:txBody>
                  <a:tcPr>
                    <a:solidFill>
                      <a:schemeClr val="accent3">
                        <a:lumMod val="60000"/>
                        <a:lumOff val="40000"/>
                      </a:schemeClr>
                    </a:solidFill>
                  </a:tcPr>
                </a:tc>
                <a:extLst>
                  <a:ext uri="{0D108BD9-81ED-4DB2-BD59-A6C34878D82A}">
                    <a16:rowId xmlns:a16="http://schemas.microsoft.com/office/drawing/2014/main" val="10000"/>
                  </a:ext>
                </a:extLst>
              </a:tr>
              <a:tr h="695959">
                <a:tc>
                  <a:txBody>
                    <a:bodyPr/>
                    <a:lstStyle/>
                    <a:p>
                      <a:pPr algn="just">
                        <a:lnSpc>
                          <a:spcPct val="105000"/>
                        </a:lnSpc>
                        <a:spcAft>
                          <a:spcPts val="0"/>
                        </a:spcAft>
                      </a:pPr>
                      <a:r>
                        <a:rPr lang="en-US" sz="1400" kern="1200" dirty="0">
                          <a:solidFill>
                            <a:schemeClr val="dk1"/>
                          </a:solidFill>
                          <a:effectLst/>
                          <a:latin typeface="Arial" panose="020B0604020202020204" pitchFamily="34" charset="0"/>
                          <a:ea typeface="+mn-ea"/>
                          <a:cs typeface="Arial" panose="020B0604020202020204" pitchFamily="34" charset="0"/>
                        </a:rPr>
                        <a:t>Number of Threat and Risk Assessments (TRAs) conducted in accordance with the requirements of Minimum Information Security Standards (MISS) and / or Minimum Physical Security Standards (MPSS</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114300" marR="114300" marT="0" marB="0">
                    <a:solidFill>
                      <a:schemeClr val="accent3">
                        <a:lumMod val="20000"/>
                        <a:lumOff val="80000"/>
                      </a:schemeClr>
                    </a:solidFill>
                  </a:tcPr>
                </a:tc>
                <a:tc>
                  <a:txBody>
                    <a:bodyPr/>
                    <a:lstStyle/>
                    <a:p>
                      <a:pPr marL="228600" algn="l">
                        <a:spcAft>
                          <a:spcPts val="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27</a:t>
                      </a:r>
                      <a:endParaRPr lang="en-ZA" sz="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marL="228600" algn="ctr"/>
                      <a:r>
                        <a:rPr lang="en-ZA" sz="1400" dirty="0">
                          <a:effectLst/>
                          <a:latin typeface="Arial" panose="020B0604020202020204" pitchFamily="34" charset="0"/>
                          <a:ea typeface="Times New Roman" panose="02020603050405020304" pitchFamily="18" charset="0"/>
                          <a:cs typeface="Times New Roman" panose="02020603050405020304" pitchFamily="18" charset="0"/>
                        </a:rPr>
                        <a:t>40</a:t>
                      </a:r>
                      <a:endParaRPr lang="en-ZA" sz="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algn="ctr"/>
                      <a:r>
                        <a:rPr lang="en-ZA" sz="1400" dirty="0">
                          <a:effectLst/>
                          <a:latin typeface="Arial" panose="020B0604020202020204" pitchFamily="34" charset="0"/>
                          <a:ea typeface="Times New Roman" panose="02020603050405020304" pitchFamily="18" charset="0"/>
                          <a:cs typeface="Times New Roman" panose="02020603050405020304" pitchFamily="18" charset="0"/>
                        </a:rPr>
                        <a:t>60</a:t>
                      </a:r>
                      <a:endParaRPr lang="en-ZA" sz="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algn="ctr"/>
                      <a:r>
                        <a:rPr lang="en-ZA" sz="1400" dirty="0">
                          <a:effectLst/>
                          <a:latin typeface="Arial" panose="020B0604020202020204" pitchFamily="34" charset="0"/>
                          <a:ea typeface="Times New Roman" panose="02020603050405020304" pitchFamily="18" charset="0"/>
                          <a:cs typeface="Times New Roman" panose="02020603050405020304" pitchFamily="18" charset="0"/>
                        </a:rPr>
                        <a:t>60</a:t>
                      </a:r>
                      <a:endParaRPr lang="en-ZA" sz="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1352213690"/>
                  </a:ext>
                </a:extLst>
              </a:tr>
            </a:tbl>
          </a:graphicData>
        </a:graphic>
      </p:graphicFrame>
      <p:sp>
        <p:nvSpPr>
          <p:cNvPr id="8" name="TextBox 7"/>
          <p:cNvSpPr txBox="1"/>
          <p:nvPr/>
        </p:nvSpPr>
        <p:spPr>
          <a:xfrm>
            <a:off x="109180" y="101484"/>
            <a:ext cx="8944203" cy="400110"/>
          </a:xfrm>
          <a:prstGeom prst="rect">
            <a:avLst/>
          </a:prstGeom>
          <a:solidFill>
            <a:srgbClr val="92D050"/>
          </a:solidFill>
        </p:spPr>
        <p:txBody>
          <a:bodyPr wrap="square" rtlCol="0">
            <a:spAutoFit/>
          </a:bodyPr>
          <a:lstStyle/>
          <a:p>
            <a:pPr algn="ctr"/>
            <a:r>
              <a:rPr lang="en-US" sz="2000" b="1" dirty="0">
                <a:latin typeface="Arial" panose="020B0604020202020204" pitchFamily="34" charset="0"/>
                <a:cs typeface="Arial" panose="020B0604020202020204" pitchFamily="34" charset="0"/>
              </a:rPr>
              <a:t>ANNUAL PERFORMANCE PLAN TARGETS FOR 2021/24</a:t>
            </a:r>
          </a:p>
        </p:txBody>
      </p:sp>
      <p:graphicFrame>
        <p:nvGraphicFramePr>
          <p:cNvPr id="7" name="Table 6"/>
          <p:cNvGraphicFramePr>
            <a:graphicFrameLocks noGrp="1"/>
          </p:cNvGraphicFramePr>
          <p:nvPr>
            <p:extLst>
              <p:ext uri="{D42A27DB-BD31-4B8C-83A1-F6EECF244321}">
                <p14:modId xmlns:p14="http://schemas.microsoft.com/office/powerpoint/2010/main" val="3242368360"/>
              </p:ext>
            </p:extLst>
          </p:nvPr>
        </p:nvGraphicFramePr>
        <p:xfrm>
          <a:off x="109180" y="3773842"/>
          <a:ext cx="8935966" cy="2005584"/>
        </p:xfrm>
        <a:graphic>
          <a:graphicData uri="http://schemas.openxmlformats.org/drawingml/2006/table">
            <a:tbl>
              <a:tblPr firstRow="1" firstCol="1" bandRow="1">
                <a:tableStyleId>{5C22544A-7EE6-4342-B048-85BDC9FD1C3A}</a:tableStyleId>
              </a:tblPr>
              <a:tblGrid>
                <a:gridCol w="4479297">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832021">
                  <a:extLst>
                    <a:ext uri="{9D8B030D-6E8A-4147-A177-3AD203B41FA5}">
                      <a16:colId xmlns:a16="http://schemas.microsoft.com/office/drawing/2014/main" val="20002"/>
                    </a:ext>
                  </a:extLst>
                </a:gridCol>
                <a:gridCol w="766119">
                  <a:extLst>
                    <a:ext uri="{9D8B030D-6E8A-4147-A177-3AD203B41FA5}">
                      <a16:colId xmlns:a16="http://schemas.microsoft.com/office/drawing/2014/main" val="20003"/>
                    </a:ext>
                  </a:extLst>
                </a:gridCol>
                <a:gridCol w="799070">
                  <a:extLst>
                    <a:ext uri="{9D8B030D-6E8A-4147-A177-3AD203B41FA5}">
                      <a16:colId xmlns:a16="http://schemas.microsoft.com/office/drawing/2014/main" val="20004"/>
                    </a:ext>
                  </a:extLst>
                </a:gridCol>
                <a:gridCol w="840259">
                  <a:extLst>
                    <a:ext uri="{9D8B030D-6E8A-4147-A177-3AD203B41FA5}">
                      <a16:colId xmlns:a16="http://schemas.microsoft.com/office/drawing/2014/main" val="20005"/>
                    </a:ext>
                  </a:extLst>
                </a:gridCol>
              </a:tblGrid>
              <a:tr h="276727">
                <a:tc>
                  <a:txBody>
                    <a:bodyPr/>
                    <a:lstStyle/>
                    <a:p>
                      <a:pPr marL="0" algn="ctr" defTabSz="457200" rtl="0" eaLnBrk="1" latinLnBrk="0" hangingPunct="1">
                        <a:lnSpc>
                          <a:spcPct val="105000"/>
                        </a:lnSpc>
                        <a:spcAft>
                          <a:spcPts val="0"/>
                        </a:spcAft>
                      </a:pPr>
                      <a:r>
                        <a:rPr lang="en-US" sz="1400" b="1" kern="1200" dirty="0">
                          <a:solidFill>
                            <a:schemeClr val="tx1"/>
                          </a:solidFill>
                          <a:latin typeface="Arial" panose="020B0604020202020204" pitchFamily="34" charset="0"/>
                          <a:ea typeface="+mn-ea"/>
                          <a:cs typeface="Arial" panose="020B0604020202020204" pitchFamily="34" charset="0"/>
                        </a:rPr>
                        <a:t>Output Indicator</a:t>
                      </a:r>
                      <a:r>
                        <a:rPr lang="en-US" sz="1400" b="1" kern="1200" baseline="0" dirty="0">
                          <a:solidFill>
                            <a:schemeClr val="tx1"/>
                          </a:solidFill>
                          <a:latin typeface="Arial" panose="020B0604020202020204" pitchFamily="34" charset="0"/>
                          <a:ea typeface="+mn-ea"/>
                          <a:cs typeface="Arial" panose="020B0604020202020204" pitchFamily="34" charset="0"/>
                        </a:rPr>
                        <a:t> </a:t>
                      </a:r>
                      <a:endParaRPr lang="en-ZA" sz="1400" b="1" kern="1200" dirty="0">
                        <a:solidFill>
                          <a:schemeClr val="tx1"/>
                        </a:solidFill>
                        <a:latin typeface="Arial" panose="020B0604020202020204" pitchFamily="34" charset="0"/>
                        <a:ea typeface="+mn-ea"/>
                        <a:cs typeface="Arial" panose="020B0604020202020204" pitchFamily="34" charset="0"/>
                      </a:endParaRPr>
                    </a:p>
                  </a:txBody>
                  <a:tcPr marL="59170" marR="59170" marT="0" marB="0">
                    <a:solidFill>
                      <a:schemeClr val="accent3">
                        <a:lumMod val="60000"/>
                        <a:lumOff val="40000"/>
                      </a:schemeClr>
                    </a:solidFill>
                  </a:tcPr>
                </a:tc>
                <a:tc>
                  <a:txBody>
                    <a:bodyPr/>
                    <a:lstStyle/>
                    <a:p>
                      <a:pPr marL="0" algn="ctr" defTabSz="457200" rtl="0" eaLnBrk="1" latinLnBrk="0" hangingPunct="1">
                        <a:lnSpc>
                          <a:spcPct val="105000"/>
                        </a:lnSpc>
                        <a:spcAft>
                          <a:spcPts val="0"/>
                        </a:spcAft>
                      </a:pPr>
                      <a:r>
                        <a:rPr lang="en-US" sz="1400" b="1" kern="1200" dirty="0">
                          <a:solidFill>
                            <a:schemeClr val="tx1"/>
                          </a:solidFill>
                          <a:latin typeface="Arial" panose="020B0604020202020204" pitchFamily="34" charset="0"/>
                          <a:ea typeface="+mn-ea"/>
                          <a:cs typeface="Arial" panose="020B0604020202020204" pitchFamily="34" charset="0"/>
                        </a:rPr>
                        <a:t>Annual Target for 2021/22</a:t>
                      </a:r>
                    </a:p>
                    <a:p>
                      <a:pPr marL="0" algn="ctr" defTabSz="457200" rtl="0" eaLnBrk="1" latinLnBrk="0" hangingPunct="1">
                        <a:lnSpc>
                          <a:spcPct val="105000"/>
                        </a:lnSpc>
                        <a:spcAft>
                          <a:spcPts val="0"/>
                        </a:spcAft>
                      </a:pPr>
                      <a:endParaRPr lang="en-ZA" sz="1400" b="1" kern="1200" dirty="0">
                        <a:solidFill>
                          <a:schemeClr val="tx1"/>
                        </a:solidFill>
                        <a:latin typeface="Arial" panose="020B0604020202020204" pitchFamily="34" charset="0"/>
                        <a:ea typeface="+mn-ea"/>
                        <a:cs typeface="Arial" panose="020B0604020202020204" pitchFamily="34" charset="0"/>
                      </a:endParaRPr>
                    </a:p>
                  </a:txBody>
                  <a:tcPr marL="59170" marR="59170" marT="0" marB="0">
                    <a:solidFill>
                      <a:schemeClr val="accent3">
                        <a:lumMod val="60000"/>
                        <a:lumOff val="40000"/>
                      </a:schemeClr>
                    </a:solidFill>
                  </a:tcPr>
                </a:tc>
                <a:tc>
                  <a:txBody>
                    <a:bodyPr/>
                    <a:lstStyle/>
                    <a:p>
                      <a:pPr marL="0" algn="ctr" defTabSz="457200" rtl="0" eaLnBrk="0" fontAlgn="base" latinLnBrk="0" hangingPunct="0">
                        <a:lnSpc>
                          <a:spcPct val="105000"/>
                        </a:lnSpc>
                        <a:spcBef>
                          <a:spcPts val="600"/>
                        </a:spcBef>
                        <a:spcAft>
                          <a:spcPts val="600"/>
                        </a:spcAft>
                      </a:pPr>
                      <a:r>
                        <a:rPr lang="en-US" sz="14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Q1</a:t>
                      </a:r>
                      <a:endParaRPr lang="en-ZA" sz="14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59170" marR="59170" marT="0" marB="0">
                    <a:solidFill>
                      <a:schemeClr val="accent3">
                        <a:lumMod val="60000"/>
                        <a:lumOff val="40000"/>
                      </a:schemeClr>
                    </a:solidFill>
                  </a:tcPr>
                </a:tc>
                <a:tc>
                  <a:txBody>
                    <a:bodyPr/>
                    <a:lstStyle/>
                    <a:p>
                      <a:pPr marL="0" algn="ctr" defTabSz="457200" rtl="0" eaLnBrk="0" fontAlgn="base" latinLnBrk="0" hangingPunct="0">
                        <a:lnSpc>
                          <a:spcPct val="105000"/>
                        </a:lnSpc>
                        <a:spcBef>
                          <a:spcPts val="600"/>
                        </a:spcBef>
                        <a:spcAft>
                          <a:spcPts val="600"/>
                        </a:spcAft>
                      </a:pPr>
                      <a:r>
                        <a:rPr lang="en-US" sz="14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Q2</a:t>
                      </a:r>
                      <a:endParaRPr lang="en-ZA" sz="14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59170" marR="59170" marT="0" marB="0">
                    <a:solidFill>
                      <a:schemeClr val="accent3">
                        <a:lumMod val="60000"/>
                        <a:lumOff val="40000"/>
                      </a:schemeClr>
                    </a:solidFill>
                  </a:tcPr>
                </a:tc>
                <a:tc>
                  <a:txBody>
                    <a:bodyPr/>
                    <a:lstStyle/>
                    <a:p>
                      <a:pPr marL="0" algn="ctr" defTabSz="457200" rtl="0" eaLnBrk="0" fontAlgn="base" latinLnBrk="0" hangingPunct="0">
                        <a:lnSpc>
                          <a:spcPct val="105000"/>
                        </a:lnSpc>
                        <a:spcBef>
                          <a:spcPts val="600"/>
                        </a:spcBef>
                        <a:spcAft>
                          <a:spcPts val="600"/>
                        </a:spcAft>
                      </a:pPr>
                      <a:r>
                        <a:rPr lang="en-US" sz="14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Q3</a:t>
                      </a:r>
                      <a:endParaRPr lang="en-ZA" sz="14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59170" marR="59170" marT="0" marB="0">
                    <a:solidFill>
                      <a:schemeClr val="accent3">
                        <a:lumMod val="60000"/>
                        <a:lumOff val="40000"/>
                      </a:schemeClr>
                    </a:solidFill>
                  </a:tcPr>
                </a:tc>
                <a:tc>
                  <a:txBody>
                    <a:bodyPr/>
                    <a:lstStyle/>
                    <a:p>
                      <a:pPr marL="0" algn="ctr" defTabSz="457200" rtl="0" eaLnBrk="0" fontAlgn="base" latinLnBrk="0" hangingPunct="0">
                        <a:lnSpc>
                          <a:spcPct val="105000"/>
                        </a:lnSpc>
                        <a:spcBef>
                          <a:spcPts val="600"/>
                        </a:spcBef>
                        <a:spcAft>
                          <a:spcPts val="600"/>
                        </a:spcAft>
                      </a:pPr>
                      <a:r>
                        <a:rPr lang="en-US" sz="14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Q4</a:t>
                      </a:r>
                      <a:endParaRPr lang="en-ZA" sz="14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59170" marR="59170" marT="0" marB="0">
                    <a:solidFill>
                      <a:schemeClr val="accent3">
                        <a:lumMod val="60000"/>
                        <a:lumOff val="40000"/>
                      </a:schemeClr>
                    </a:solidFill>
                  </a:tcPr>
                </a:tc>
                <a:extLst>
                  <a:ext uri="{0D108BD9-81ED-4DB2-BD59-A6C34878D82A}">
                    <a16:rowId xmlns:a16="http://schemas.microsoft.com/office/drawing/2014/main" val="10000"/>
                  </a:ext>
                </a:extLst>
              </a:tr>
              <a:tr h="494028">
                <a:tc>
                  <a:txBody>
                    <a:bodyPr/>
                    <a:lstStyle/>
                    <a:p>
                      <a:pPr algn="just">
                        <a:lnSpc>
                          <a:spcPct val="105000"/>
                        </a:lnSpc>
                        <a:spcAft>
                          <a:spcPts val="0"/>
                        </a:spcAft>
                      </a:pPr>
                      <a:r>
                        <a:rPr lang="en-US"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Number of Threat and Risk Assessments (TRAs) conducted in accordance with the requirements of Minimum Information Security Standards (MISS) and / or Minimum Physical Security Standards (MPSS)</a:t>
                      </a:r>
                      <a:endParaRPr lang="en-ZA"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gn="l">
                        <a:spcAft>
                          <a:spcPts val="0"/>
                        </a:spcAft>
                      </a:pPr>
                      <a:r>
                        <a:rPr lang="en-ZA"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solidFill>
                      <a:schemeClr val="accent3">
                        <a:lumMod val="20000"/>
                        <a:lumOff val="80000"/>
                      </a:schemeClr>
                    </a:solidFill>
                  </a:tcPr>
                </a:tc>
                <a:tc>
                  <a:txBody>
                    <a:bodyPr/>
                    <a:lstStyle/>
                    <a:p>
                      <a:pPr algn="ctr">
                        <a:spcAft>
                          <a:spcPts val="0"/>
                        </a:spcAft>
                      </a:pPr>
                      <a:r>
                        <a:rPr lang="en-US"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40</a:t>
                      </a:r>
                      <a:endParaRPr lang="en-ZA"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20000"/>
                        <a:lumOff val="80000"/>
                      </a:schemeClr>
                    </a:solidFill>
                  </a:tcPr>
                </a:tc>
                <a:tc>
                  <a:txBody>
                    <a:bodyPr/>
                    <a:lstStyle/>
                    <a:p>
                      <a:pPr algn="ctr">
                        <a:spcAft>
                          <a:spcPts val="0"/>
                        </a:spcAft>
                      </a:pPr>
                      <a:r>
                        <a:rPr lang="en-ZA"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10</a:t>
                      </a:r>
                    </a:p>
                  </a:txBody>
                  <a:tcPr marL="68580" marR="68580" marT="0" marB="0">
                    <a:solidFill>
                      <a:schemeClr val="accent3">
                        <a:lumMod val="20000"/>
                        <a:lumOff val="80000"/>
                      </a:schemeClr>
                    </a:solidFill>
                  </a:tcPr>
                </a:tc>
                <a:tc>
                  <a:txBody>
                    <a:bodyPr/>
                    <a:lstStyle/>
                    <a:p>
                      <a:pPr algn="ctr">
                        <a:spcAft>
                          <a:spcPts val="0"/>
                        </a:spcAft>
                      </a:pPr>
                      <a:r>
                        <a:rPr lang="en-ZA"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10</a:t>
                      </a:r>
                    </a:p>
                  </a:txBody>
                  <a:tcPr marL="68580" marR="68580" marT="0" marB="0">
                    <a:solidFill>
                      <a:schemeClr val="accent3">
                        <a:lumMod val="20000"/>
                        <a:lumOff val="80000"/>
                      </a:schemeClr>
                    </a:solidFill>
                  </a:tcPr>
                </a:tc>
                <a:tc>
                  <a:txBody>
                    <a:bodyPr/>
                    <a:lstStyle/>
                    <a:p>
                      <a:pPr algn="ctr">
                        <a:spcAft>
                          <a:spcPts val="0"/>
                        </a:spcAft>
                      </a:pPr>
                      <a:r>
                        <a:rPr lang="en-ZA"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10</a:t>
                      </a:r>
                    </a:p>
                  </a:txBody>
                  <a:tcPr marL="68580" marR="68580" marT="0" marB="0">
                    <a:solidFill>
                      <a:schemeClr val="accent3">
                        <a:lumMod val="20000"/>
                        <a:lumOff val="80000"/>
                      </a:schemeClr>
                    </a:solidFill>
                  </a:tcPr>
                </a:tc>
                <a:tc>
                  <a:txBody>
                    <a:bodyPr/>
                    <a:lstStyle/>
                    <a:p>
                      <a:pPr algn="ctr">
                        <a:spcAft>
                          <a:spcPts val="0"/>
                        </a:spcAft>
                      </a:pPr>
                      <a:r>
                        <a:rPr lang="en-ZA"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10</a:t>
                      </a:r>
                    </a:p>
                  </a:txBody>
                  <a:tcPr marL="68580" marR="68580" marT="0" marB="0">
                    <a:solidFill>
                      <a:schemeClr val="accent3">
                        <a:lumMod val="20000"/>
                        <a:lumOff val="80000"/>
                      </a:schemeClr>
                    </a:solidFill>
                  </a:tcPr>
                </a:tc>
                <a:extLst>
                  <a:ext uri="{0D108BD9-81ED-4DB2-BD59-A6C34878D82A}">
                    <a16:rowId xmlns:a16="http://schemas.microsoft.com/office/drawing/2014/main" val="10001"/>
                  </a:ext>
                </a:extLst>
              </a:tr>
            </a:tbl>
          </a:graphicData>
        </a:graphic>
      </p:graphicFrame>
      <p:sp>
        <p:nvSpPr>
          <p:cNvPr id="3" name="Slide Number Placeholder 2"/>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67</a:t>
            </a:fld>
            <a:endParaRPr lang="en-US" dirty="0"/>
          </a:p>
        </p:txBody>
      </p:sp>
    </p:spTree>
    <p:extLst>
      <p:ext uri="{BB962C8B-B14F-4D97-AF65-F5344CB8AC3E}">
        <p14:creationId xmlns:p14="http://schemas.microsoft.com/office/powerpoint/2010/main" val="208180695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535137914"/>
              </p:ext>
            </p:extLst>
          </p:nvPr>
        </p:nvGraphicFramePr>
        <p:xfrm>
          <a:off x="109180" y="494325"/>
          <a:ext cx="8935966" cy="2461022"/>
        </p:xfrm>
        <a:graphic>
          <a:graphicData uri="http://schemas.openxmlformats.org/drawingml/2006/table">
            <a:tbl>
              <a:tblPr firstRow="1" bandRow="1">
                <a:tableStyleId>{5C22544A-7EE6-4342-B048-85BDC9FD1C3A}</a:tableStyleId>
              </a:tblPr>
              <a:tblGrid>
                <a:gridCol w="3644154">
                  <a:extLst>
                    <a:ext uri="{9D8B030D-6E8A-4147-A177-3AD203B41FA5}">
                      <a16:colId xmlns:a16="http://schemas.microsoft.com/office/drawing/2014/main" val="20000"/>
                    </a:ext>
                  </a:extLst>
                </a:gridCol>
                <a:gridCol w="1293299">
                  <a:extLst>
                    <a:ext uri="{9D8B030D-6E8A-4147-A177-3AD203B41FA5}">
                      <a16:colId xmlns:a16="http://schemas.microsoft.com/office/drawing/2014/main" val="20001"/>
                    </a:ext>
                  </a:extLst>
                </a:gridCol>
                <a:gridCol w="1351707">
                  <a:extLst>
                    <a:ext uri="{9D8B030D-6E8A-4147-A177-3AD203B41FA5}">
                      <a16:colId xmlns:a16="http://schemas.microsoft.com/office/drawing/2014/main" val="20002"/>
                    </a:ext>
                  </a:extLst>
                </a:gridCol>
                <a:gridCol w="1343363">
                  <a:extLst>
                    <a:ext uri="{9D8B030D-6E8A-4147-A177-3AD203B41FA5}">
                      <a16:colId xmlns:a16="http://schemas.microsoft.com/office/drawing/2014/main" val="20003"/>
                    </a:ext>
                  </a:extLst>
                </a:gridCol>
                <a:gridCol w="1303443">
                  <a:extLst>
                    <a:ext uri="{9D8B030D-6E8A-4147-A177-3AD203B41FA5}">
                      <a16:colId xmlns:a16="http://schemas.microsoft.com/office/drawing/2014/main" val="20004"/>
                    </a:ext>
                  </a:extLst>
                </a:gridCol>
              </a:tblGrid>
              <a:tr h="329872">
                <a:tc>
                  <a:txBody>
                    <a:bodyPr/>
                    <a:lstStyle/>
                    <a:p>
                      <a:pPr marL="0" indent="0" algn="l">
                        <a:buFont typeface="+mj-lt"/>
                        <a:buNone/>
                      </a:pPr>
                      <a:r>
                        <a:rPr lang="en-ZA" sz="1400" dirty="0">
                          <a:solidFill>
                            <a:schemeClr val="tx1"/>
                          </a:solidFill>
                          <a:latin typeface="Arial" panose="020B0604020202020204" pitchFamily="34" charset="0"/>
                          <a:cs typeface="Arial" panose="020B0604020202020204" pitchFamily="34" charset="0"/>
                        </a:rPr>
                        <a:t>Outcome:</a:t>
                      </a:r>
                    </a:p>
                  </a:txBody>
                  <a:tcPr>
                    <a:solidFill>
                      <a:schemeClr val="accent3">
                        <a:lumMod val="60000"/>
                        <a:lumOff val="40000"/>
                      </a:schemeClr>
                    </a:solidFill>
                  </a:tcPr>
                </a:tc>
                <a:tc gridSpan="4">
                  <a:txBody>
                    <a:bodyPr/>
                    <a:lstStyle/>
                    <a:p>
                      <a:pPr algn="just">
                        <a:lnSpc>
                          <a:spcPct val="105000"/>
                        </a:lnSpc>
                        <a:spcAft>
                          <a:spcPts val="0"/>
                        </a:spcAft>
                      </a:pPr>
                      <a:r>
                        <a:rPr lang="en-US"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DHA positioned to contribute positively to a capable and developmental state</a:t>
                      </a:r>
                      <a:endParaRPr lang="en-ZA"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05000"/>
                        </a:lnSpc>
                        <a:spcAft>
                          <a:spcPts val="0"/>
                        </a:spcAft>
                      </a:pPr>
                      <a:r>
                        <a:rPr lang="en-US"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en-ZA"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60000"/>
                        <a:lumOff val="40000"/>
                      </a:schemeClr>
                    </a:solidFill>
                  </a:tcPr>
                </a:tc>
                <a:tc hMerge="1">
                  <a:txBody>
                    <a:bodyPr/>
                    <a:lstStyle/>
                    <a:p>
                      <a:pPr algn="just">
                        <a:lnSpc>
                          <a:spcPct val="105000"/>
                        </a:lnSpc>
                        <a:spcAft>
                          <a:spcPts val="0"/>
                        </a:spcAft>
                      </a:pPr>
                      <a:endParaRPr lang="en-ZA"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hMerge="1">
                  <a:txBody>
                    <a:bodyPr/>
                    <a:lstStyle/>
                    <a:p>
                      <a:pPr algn="just">
                        <a:lnSpc>
                          <a:spcPct val="105000"/>
                        </a:lnSpc>
                        <a:spcAft>
                          <a:spcPts val="0"/>
                        </a:spcAft>
                      </a:pPr>
                      <a:endParaRPr lang="en-ZA"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hMerge="1">
                  <a:txBody>
                    <a:bodyPr/>
                    <a:lstStyle/>
                    <a:p>
                      <a:pPr algn="just">
                        <a:lnSpc>
                          <a:spcPct val="105000"/>
                        </a:lnSpc>
                        <a:spcAft>
                          <a:spcPts val="0"/>
                        </a:spcAft>
                      </a:pPr>
                      <a:endParaRPr lang="en-ZA"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10001"/>
                  </a:ext>
                </a:extLst>
              </a:tr>
              <a:tr h="334198">
                <a:tc>
                  <a:txBody>
                    <a:bodyPr/>
                    <a:lstStyle/>
                    <a:p>
                      <a:pPr marL="0" indent="0" algn="l">
                        <a:buFont typeface="+mj-lt"/>
                        <a:buNone/>
                      </a:pPr>
                      <a:r>
                        <a:rPr lang="en-ZA" sz="1400" b="1" dirty="0">
                          <a:solidFill>
                            <a:schemeClr val="tx1"/>
                          </a:solidFill>
                          <a:latin typeface="Arial" panose="020B0604020202020204" pitchFamily="34" charset="0"/>
                          <a:cs typeface="Arial" panose="020B0604020202020204" pitchFamily="34" charset="0"/>
                        </a:rPr>
                        <a:t>Output:</a:t>
                      </a:r>
                    </a:p>
                  </a:txBody>
                  <a:tcPr>
                    <a:solidFill>
                      <a:schemeClr val="accent3">
                        <a:lumMod val="60000"/>
                        <a:lumOff val="40000"/>
                      </a:schemeClr>
                    </a:solidFill>
                  </a:tcPr>
                </a:tc>
                <a:tc gridSpan="4">
                  <a:txBody>
                    <a:bodyPr/>
                    <a:lstStyle/>
                    <a:p>
                      <a:pPr algn="l">
                        <a:lnSpc>
                          <a:spcPct val="105000"/>
                        </a:lnSpc>
                        <a:spcAft>
                          <a:spcPts val="1000"/>
                        </a:spcAft>
                      </a:pPr>
                      <a:r>
                        <a:rPr lang="en-US"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Counter Corruption Strategy for the DHA implemented</a:t>
                      </a:r>
                      <a:endParaRPr lang="en-ZA"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60000"/>
                        <a:lumOff val="40000"/>
                      </a:schemeClr>
                    </a:solidFill>
                  </a:tcPr>
                </a:tc>
                <a:tc hMerge="1">
                  <a:txBody>
                    <a:bodyPr/>
                    <a:lstStyle/>
                    <a:p>
                      <a:pPr algn="l">
                        <a:lnSpc>
                          <a:spcPct val="105000"/>
                        </a:lnSpc>
                        <a:spcAft>
                          <a:spcPts val="1000"/>
                        </a:spcAft>
                      </a:pPr>
                      <a:endParaRPr lang="en-ZA"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hMerge="1">
                  <a:txBody>
                    <a:bodyPr/>
                    <a:lstStyle/>
                    <a:p>
                      <a:pPr algn="l">
                        <a:lnSpc>
                          <a:spcPct val="105000"/>
                        </a:lnSpc>
                        <a:spcAft>
                          <a:spcPts val="1000"/>
                        </a:spcAft>
                      </a:pPr>
                      <a:endParaRPr lang="en-ZA"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hMerge="1">
                  <a:txBody>
                    <a:bodyPr/>
                    <a:lstStyle/>
                    <a:p>
                      <a:pPr algn="l">
                        <a:lnSpc>
                          <a:spcPct val="105000"/>
                        </a:lnSpc>
                        <a:spcAft>
                          <a:spcPts val="1000"/>
                        </a:spcAft>
                      </a:pPr>
                      <a:endParaRPr lang="en-ZA"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10002"/>
                  </a:ext>
                </a:extLst>
              </a:tr>
              <a:tr h="758781">
                <a:tc>
                  <a:txBody>
                    <a:bodyPr/>
                    <a:lstStyle/>
                    <a:p>
                      <a:pPr marL="0" marR="0" indent="0" algn="l" defTabSz="457200" rtl="0" eaLnBrk="1" fontAlgn="auto" latinLnBrk="0" hangingPunct="1">
                        <a:lnSpc>
                          <a:spcPct val="100000"/>
                        </a:lnSpc>
                        <a:spcBef>
                          <a:spcPts val="0"/>
                        </a:spcBef>
                        <a:spcAft>
                          <a:spcPts val="0"/>
                        </a:spcAft>
                        <a:buClrTx/>
                        <a:buSzTx/>
                        <a:buFont typeface="+mj-lt"/>
                        <a:buNone/>
                        <a:tabLst/>
                        <a:defRPr/>
                      </a:pPr>
                      <a:r>
                        <a:rPr lang="en-ZA" sz="1400" b="1" dirty="0">
                          <a:solidFill>
                            <a:schemeClr val="tx1"/>
                          </a:solidFill>
                          <a:latin typeface="Arial" panose="020B0604020202020204" pitchFamily="34" charset="0"/>
                          <a:cs typeface="Arial" panose="020B0604020202020204" pitchFamily="34" charset="0"/>
                        </a:rPr>
                        <a:t>Output Indicator</a:t>
                      </a:r>
                    </a:p>
                    <a:p>
                      <a:pPr marL="342900" indent="-342900" algn="l">
                        <a:buFont typeface="+mj-lt"/>
                        <a:buAutoNum type="arabicPeriod"/>
                      </a:pPr>
                      <a:endParaRPr lang="en-ZA" sz="1400" b="1" dirty="0">
                        <a:solidFill>
                          <a:schemeClr val="tx1"/>
                        </a:solidFill>
                        <a:latin typeface="Arial" panose="020B0604020202020204" pitchFamily="34" charset="0"/>
                        <a:cs typeface="Arial" panose="020B0604020202020204" pitchFamily="34" charset="0"/>
                      </a:endParaRPr>
                    </a:p>
                  </a:txBody>
                  <a:tcPr>
                    <a:solidFill>
                      <a:schemeClr val="accent3">
                        <a:lumMod val="60000"/>
                        <a:lumOff val="4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 typeface="+mj-lt"/>
                        <a:buNone/>
                        <a:tabLst/>
                        <a:defRPr/>
                      </a:pPr>
                      <a:r>
                        <a:rPr lang="en-ZA" sz="1400" b="1" dirty="0">
                          <a:solidFill>
                            <a:schemeClr val="tx1"/>
                          </a:solidFill>
                          <a:latin typeface="Arial" panose="020B0604020202020204" pitchFamily="34" charset="0"/>
                          <a:cs typeface="Arial" panose="020B0604020202020204" pitchFamily="34" charset="0"/>
                        </a:rPr>
                        <a:t>Estimated Performance 2020/21</a:t>
                      </a:r>
                    </a:p>
                  </a:txBody>
                  <a:tcPr>
                    <a:solidFill>
                      <a:schemeClr val="accent3">
                        <a:lumMod val="60000"/>
                        <a:lumOff val="40000"/>
                      </a:schemeClr>
                    </a:solidFill>
                  </a:tcPr>
                </a:tc>
                <a:tc>
                  <a:txBody>
                    <a:bodyPr/>
                    <a:lstStyle/>
                    <a:p>
                      <a:pPr marL="0" indent="0" algn="ctr">
                        <a:buFont typeface="+mj-lt"/>
                        <a:buNone/>
                      </a:pPr>
                      <a:r>
                        <a:rPr lang="en-ZA" sz="1400" b="1" dirty="0">
                          <a:solidFill>
                            <a:schemeClr val="tx1"/>
                          </a:solidFill>
                          <a:latin typeface="Arial" panose="020B0604020202020204" pitchFamily="34" charset="0"/>
                          <a:cs typeface="Arial" panose="020B0604020202020204" pitchFamily="34" charset="0"/>
                        </a:rPr>
                        <a:t>Annual Target 2021/22</a:t>
                      </a:r>
                    </a:p>
                  </a:txBody>
                  <a:tcPr>
                    <a:solidFill>
                      <a:schemeClr val="accent3">
                        <a:lumMod val="60000"/>
                        <a:lumOff val="40000"/>
                      </a:schemeClr>
                    </a:solidFill>
                  </a:tcPr>
                </a:tc>
                <a:tc>
                  <a:txBody>
                    <a:bodyPr/>
                    <a:lstStyle/>
                    <a:p>
                      <a:pPr marL="0" indent="0" algn="ctr">
                        <a:buFont typeface="+mj-lt"/>
                        <a:buNone/>
                      </a:pPr>
                      <a:r>
                        <a:rPr lang="en-ZA" sz="1400" b="1" dirty="0">
                          <a:solidFill>
                            <a:schemeClr val="tx1"/>
                          </a:solidFill>
                          <a:latin typeface="Arial" panose="020B0604020202020204" pitchFamily="34" charset="0"/>
                          <a:cs typeface="Arial" panose="020B0604020202020204" pitchFamily="34" charset="0"/>
                        </a:rPr>
                        <a:t>Annual Target 2022/23</a:t>
                      </a:r>
                    </a:p>
                  </a:txBody>
                  <a:tcPr>
                    <a:solidFill>
                      <a:schemeClr val="accent3">
                        <a:lumMod val="60000"/>
                        <a:lumOff val="40000"/>
                      </a:schemeClr>
                    </a:solidFill>
                  </a:tcPr>
                </a:tc>
                <a:tc>
                  <a:txBody>
                    <a:bodyPr/>
                    <a:lstStyle/>
                    <a:p>
                      <a:pPr marL="0" indent="0" algn="ctr">
                        <a:buFont typeface="+mj-lt"/>
                        <a:buNone/>
                      </a:pPr>
                      <a:r>
                        <a:rPr lang="en-ZA" sz="1400" b="1" dirty="0">
                          <a:solidFill>
                            <a:schemeClr val="tx1"/>
                          </a:solidFill>
                          <a:latin typeface="Arial" panose="020B0604020202020204" pitchFamily="34" charset="0"/>
                          <a:cs typeface="Arial" panose="020B0604020202020204" pitchFamily="34" charset="0"/>
                        </a:rPr>
                        <a:t>Annual Target 2023/24</a:t>
                      </a:r>
                    </a:p>
                  </a:txBody>
                  <a:tcPr>
                    <a:solidFill>
                      <a:schemeClr val="accent3">
                        <a:lumMod val="60000"/>
                        <a:lumOff val="40000"/>
                      </a:schemeClr>
                    </a:solidFill>
                  </a:tcPr>
                </a:tc>
                <a:extLst>
                  <a:ext uri="{0D108BD9-81ED-4DB2-BD59-A6C34878D82A}">
                    <a16:rowId xmlns:a16="http://schemas.microsoft.com/office/drawing/2014/main" val="10000"/>
                  </a:ext>
                </a:extLst>
              </a:tr>
              <a:tr h="695959">
                <a:tc>
                  <a:txBody>
                    <a:bodyPr/>
                    <a:lstStyle/>
                    <a:p>
                      <a:pPr algn="just">
                        <a:spcAft>
                          <a:spcPts val="0"/>
                        </a:spcAft>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Number of vetting files referred to State Security Agency (SSA) for evaluation</a:t>
                      </a:r>
                      <a:endParaRPr lang="en-ZA" sz="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114300" marR="114300" marT="0" marB="0">
                    <a:solidFill>
                      <a:schemeClr val="accent3">
                        <a:lumMod val="20000"/>
                        <a:lumOff val="80000"/>
                      </a:schemeClr>
                    </a:solidFill>
                  </a:tcPr>
                </a:tc>
                <a:tc>
                  <a:txBody>
                    <a:bodyPr/>
                    <a:lstStyle/>
                    <a:p>
                      <a:pPr marL="228600" algn="l">
                        <a:spcAft>
                          <a:spcPts val="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400</a:t>
                      </a:r>
                      <a:endParaRPr lang="en-ZA" sz="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marL="228600" algn="ctr"/>
                      <a:r>
                        <a:rPr lang="en-ZA" sz="1400" dirty="0">
                          <a:effectLst/>
                          <a:latin typeface="Arial" panose="020B0604020202020204" pitchFamily="34" charset="0"/>
                          <a:ea typeface="Times New Roman" panose="02020603050405020304" pitchFamily="18" charset="0"/>
                          <a:cs typeface="Times New Roman" panose="02020603050405020304" pitchFamily="18" charset="0"/>
                        </a:rPr>
                        <a:t>300</a:t>
                      </a:r>
                      <a:endParaRPr lang="en-ZA" sz="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algn="ctr"/>
                      <a:r>
                        <a:rPr lang="en-ZA" sz="1400" dirty="0">
                          <a:effectLst/>
                          <a:latin typeface="Arial" panose="020B0604020202020204" pitchFamily="34" charset="0"/>
                          <a:ea typeface="Times New Roman" panose="02020603050405020304" pitchFamily="18" charset="0"/>
                          <a:cs typeface="Times New Roman" panose="02020603050405020304" pitchFamily="18" charset="0"/>
                        </a:rPr>
                        <a:t>416</a:t>
                      </a:r>
                      <a:endParaRPr lang="en-ZA" sz="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algn="ctr"/>
                      <a:r>
                        <a:rPr lang="en-ZA" sz="1400" dirty="0">
                          <a:effectLst/>
                          <a:latin typeface="Arial" panose="020B0604020202020204" pitchFamily="34" charset="0"/>
                          <a:ea typeface="Times New Roman" panose="02020603050405020304" pitchFamily="18" charset="0"/>
                          <a:cs typeface="Times New Roman" panose="02020603050405020304" pitchFamily="18" charset="0"/>
                        </a:rPr>
                        <a:t>416</a:t>
                      </a:r>
                      <a:endParaRPr lang="en-ZA" sz="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1352213690"/>
                  </a:ext>
                </a:extLst>
              </a:tr>
            </a:tbl>
          </a:graphicData>
        </a:graphic>
      </p:graphicFrame>
      <p:sp>
        <p:nvSpPr>
          <p:cNvPr id="8" name="TextBox 7"/>
          <p:cNvSpPr txBox="1"/>
          <p:nvPr/>
        </p:nvSpPr>
        <p:spPr>
          <a:xfrm>
            <a:off x="109180" y="101484"/>
            <a:ext cx="8944203" cy="400110"/>
          </a:xfrm>
          <a:prstGeom prst="rect">
            <a:avLst/>
          </a:prstGeom>
          <a:solidFill>
            <a:srgbClr val="92D050"/>
          </a:solidFill>
        </p:spPr>
        <p:txBody>
          <a:bodyPr wrap="square" rtlCol="0">
            <a:spAutoFit/>
          </a:bodyPr>
          <a:lstStyle/>
          <a:p>
            <a:pPr algn="ctr"/>
            <a:r>
              <a:rPr lang="en-US" sz="2000" b="1" dirty="0">
                <a:latin typeface="Arial" panose="020B0604020202020204" pitchFamily="34" charset="0"/>
                <a:cs typeface="Arial" panose="020B0604020202020204" pitchFamily="34" charset="0"/>
              </a:rPr>
              <a:t>ANNUAL PERFORMANCE PLAN TARGETS FOR 2021/24</a:t>
            </a:r>
          </a:p>
        </p:txBody>
      </p:sp>
      <p:graphicFrame>
        <p:nvGraphicFramePr>
          <p:cNvPr id="7" name="Table 6"/>
          <p:cNvGraphicFramePr>
            <a:graphicFrameLocks noGrp="1"/>
          </p:cNvGraphicFramePr>
          <p:nvPr>
            <p:extLst>
              <p:ext uri="{D42A27DB-BD31-4B8C-83A1-F6EECF244321}">
                <p14:modId xmlns:p14="http://schemas.microsoft.com/office/powerpoint/2010/main" val="1865649768"/>
              </p:ext>
            </p:extLst>
          </p:nvPr>
        </p:nvGraphicFramePr>
        <p:xfrm>
          <a:off x="117417" y="3124884"/>
          <a:ext cx="8935966" cy="1536192"/>
        </p:xfrm>
        <a:graphic>
          <a:graphicData uri="http://schemas.openxmlformats.org/drawingml/2006/table">
            <a:tbl>
              <a:tblPr firstRow="1" firstCol="1" bandRow="1">
                <a:tableStyleId>{5C22544A-7EE6-4342-B048-85BDC9FD1C3A}</a:tableStyleId>
              </a:tblPr>
              <a:tblGrid>
                <a:gridCol w="4479297">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832021">
                  <a:extLst>
                    <a:ext uri="{9D8B030D-6E8A-4147-A177-3AD203B41FA5}">
                      <a16:colId xmlns:a16="http://schemas.microsoft.com/office/drawing/2014/main" val="20002"/>
                    </a:ext>
                  </a:extLst>
                </a:gridCol>
                <a:gridCol w="766119">
                  <a:extLst>
                    <a:ext uri="{9D8B030D-6E8A-4147-A177-3AD203B41FA5}">
                      <a16:colId xmlns:a16="http://schemas.microsoft.com/office/drawing/2014/main" val="20003"/>
                    </a:ext>
                  </a:extLst>
                </a:gridCol>
                <a:gridCol w="799070">
                  <a:extLst>
                    <a:ext uri="{9D8B030D-6E8A-4147-A177-3AD203B41FA5}">
                      <a16:colId xmlns:a16="http://schemas.microsoft.com/office/drawing/2014/main" val="20004"/>
                    </a:ext>
                  </a:extLst>
                </a:gridCol>
                <a:gridCol w="840259">
                  <a:extLst>
                    <a:ext uri="{9D8B030D-6E8A-4147-A177-3AD203B41FA5}">
                      <a16:colId xmlns:a16="http://schemas.microsoft.com/office/drawing/2014/main" val="20005"/>
                    </a:ext>
                  </a:extLst>
                </a:gridCol>
              </a:tblGrid>
              <a:tr h="276727">
                <a:tc>
                  <a:txBody>
                    <a:bodyPr/>
                    <a:lstStyle/>
                    <a:p>
                      <a:pPr marL="0" algn="ctr" defTabSz="457200" rtl="0" eaLnBrk="1" latinLnBrk="0" hangingPunct="1">
                        <a:lnSpc>
                          <a:spcPct val="105000"/>
                        </a:lnSpc>
                        <a:spcAft>
                          <a:spcPts val="0"/>
                        </a:spcAft>
                      </a:pPr>
                      <a:r>
                        <a:rPr lang="en-US" sz="1400" b="1" kern="1200" dirty="0">
                          <a:solidFill>
                            <a:schemeClr val="tx1"/>
                          </a:solidFill>
                          <a:latin typeface="Arial" panose="020B0604020202020204" pitchFamily="34" charset="0"/>
                          <a:ea typeface="+mn-ea"/>
                          <a:cs typeface="Arial" panose="020B0604020202020204" pitchFamily="34" charset="0"/>
                        </a:rPr>
                        <a:t>Output Indicator</a:t>
                      </a:r>
                      <a:endParaRPr lang="en-ZA" sz="1400" b="1" kern="1200" dirty="0">
                        <a:solidFill>
                          <a:schemeClr val="tx1"/>
                        </a:solidFill>
                        <a:latin typeface="Arial" panose="020B0604020202020204" pitchFamily="34" charset="0"/>
                        <a:ea typeface="+mn-ea"/>
                        <a:cs typeface="Arial" panose="020B0604020202020204" pitchFamily="34" charset="0"/>
                      </a:endParaRPr>
                    </a:p>
                  </a:txBody>
                  <a:tcPr marL="59170" marR="59170" marT="0" marB="0">
                    <a:solidFill>
                      <a:schemeClr val="accent3">
                        <a:lumMod val="60000"/>
                        <a:lumOff val="40000"/>
                      </a:schemeClr>
                    </a:solidFill>
                  </a:tcPr>
                </a:tc>
                <a:tc>
                  <a:txBody>
                    <a:bodyPr/>
                    <a:lstStyle/>
                    <a:p>
                      <a:pPr marL="0" algn="ctr" defTabSz="457200" rtl="0" eaLnBrk="1" latinLnBrk="0" hangingPunct="1">
                        <a:lnSpc>
                          <a:spcPct val="105000"/>
                        </a:lnSpc>
                        <a:spcAft>
                          <a:spcPts val="0"/>
                        </a:spcAft>
                      </a:pPr>
                      <a:r>
                        <a:rPr lang="en-US" sz="1400" b="1" kern="1200" dirty="0">
                          <a:solidFill>
                            <a:schemeClr val="tx1"/>
                          </a:solidFill>
                          <a:latin typeface="Arial" panose="020B0604020202020204" pitchFamily="34" charset="0"/>
                          <a:ea typeface="+mn-ea"/>
                          <a:cs typeface="Arial" panose="020B0604020202020204" pitchFamily="34" charset="0"/>
                        </a:rPr>
                        <a:t>Annual Target for 2021/22</a:t>
                      </a:r>
                    </a:p>
                    <a:p>
                      <a:pPr marL="0" algn="ctr" defTabSz="457200" rtl="0" eaLnBrk="1" latinLnBrk="0" hangingPunct="1">
                        <a:lnSpc>
                          <a:spcPct val="105000"/>
                        </a:lnSpc>
                        <a:spcAft>
                          <a:spcPts val="0"/>
                        </a:spcAft>
                      </a:pPr>
                      <a:endParaRPr lang="en-ZA" sz="1400" b="1" kern="1200" dirty="0">
                        <a:solidFill>
                          <a:schemeClr val="tx1"/>
                        </a:solidFill>
                        <a:latin typeface="Arial" panose="020B0604020202020204" pitchFamily="34" charset="0"/>
                        <a:ea typeface="+mn-ea"/>
                        <a:cs typeface="Arial" panose="020B0604020202020204" pitchFamily="34" charset="0"/>
                      </a:endParaRPr>
                    </a:p>
                  </a:txBody>
                  <a:tcPr marL="59170" marR="59170" marT="0" marB="0">
                    <a:solidFill>
                      <a:schemeClr val="accent3">
                        <a:lumMod val="60000"/>
                        <a:lumOff val="40000"/>
                      </a:schemeClr>
                    </a:solidFill>
                  </a:tcPr>
                </a:tc>
                <a:tc>
                  <a:txBody>
                    <a:bodyPr/>
                    <a:lstStyle/>
                    <a:p>
                      <a:pPr marL="0" algn="ctr" defTabSz="457200" rtl="0" eaLnBrk="0" fontAlgn="base" latinLnBrk="0" hangingPunct="0">
                        <a:lnSpc>
                          <a:spcPct val="105000"/>
                        </a:lnSpc>
                        <a:spcBef>
                          <a:spcPts val="600"/>
                        </a:spcBef>
                        <a:spcAft>
                          <a:spcPts val="600"/>
                        </a:spcAft>
                      </a:pPr>
                      <a:r>
                        <a:rPr lang="en-US" sz="14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Q1</a:t>
                      </a:r>
                      <a:endParaRPr lang="en-ZA" sz="14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59170" marR="59170" marT="0" marB="0">
                    <a:solidFill>
                      <a:schemeClr val="accent3">
                        <a:lumMod val="60000"/>
                        <a:lumOff val="40000"/>
                      </a:schemeClr>
                    </a:solidFill>
                  </a:tcPr>
                </a:tc>
                <a:tc>
                  <a:txBody>
                    <a:bodyPr/>
                    <a:lstStyle/>
                    <a:p>
                      <a:pPr marL="0" algn="ctr" defTabSz="457200" rtl="0" eaLnBrk="0" fontAlgn="base" latinLnBrk="0" hangingPunct="0">
                        <a:lnSpc>
                          <a:spcPct val="105000"/>
                        </a:lnSpc>
                        <a:spcBef>
                          <a:spcPts val="600"/>
                        </a:spcBef>
                        <a:spcAft>
                          <a:spcPts val="600"/>
                        </a:spcAft>
                      </a:pPr>
                      <a:r>
                        <a:rPr lang="en-US" sz="14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Q2</a:t>
                      </a:r>
                      <a:endParaRPr lang="en-ZA" sz="14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59170" marR="59170" marT="0" marB="0">
                    <a:solidFill>
                      <a:schemeClr val="accent3">
                        <a:lumMod val="60000"/>
                        <a:lumOff val="40000"/>
                      </a:schemeClr>
                    </a:solidFill>
                  </a:tcPr>
                </a:tc>
                <a:tc>
                  <a:txBody>
                    <a:bodyPr/>
                    <a:lstStyle/>
                    <a:p>
                      <a:pPr marL="0" algn="ctr" defTabSz="457200" rtl="0" eaLnBrk="0" fontAlgn="base" latinLnBrk="0" hangingPunct="0">
                        <a:lnSpc>
                          <a:spcPct val="105000"/>
                        </a:lnSpc>
                        <a:spcBef>
                          <a:spcPts val="600"/>
                        </a:spcBef>
                        <a:spcAft>
                          <a:spcPts val="600"/>
                        </a:spcAft>
                      </a:pPr>
                      <a:r>
                        <a:rPr lang="en-US" sz="14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Q3</a:t>
                      </a:r>
                      <a:endParaRPr lang="en-ZA" sz="14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59170" marR="59170" marT="0" marB="0">
                    <a:solidFill>
                      <a:schemeClr val="accent3">
                        <a:lumMod val="60000"/>
                        <a:lumOff val="40000"/>
                      </a:schemeClr>
                    </a:solidFill>
                  </a:tcPr>
                </a:tc>
                <a:tc>
                  <a:txBody>
                    <a:bodyPr/>
                    <a:lstStyle/>
                    <a:p>
                      <a:pPr marL="0" algn="ctr" defTabSz="457200" rtl="0" eaLnBrk="0" fontAlgn="base" latinLnBrk="0" hangingPunct="0">
                        <a:lnSpc>
                          <a:spcPct val="105000"/>
                        </a:lnSpc>
                        <a:spcBef>
                          <a:spcPts val="600"/>
                        </a:spcBef>
                        <a:spcAft>
                          <a:spcPts val="600"/>
                        </a:spcAft>
                      </a:pPr>
                      <a:r>
                        <a:rPr lang="en-US" sz="14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Q4</a:t>
                      </a:r>
                      <a:endParaRPr lang="en-ZA" sz="14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59170" marR="59170" marT="0" marB="0">
                    <a:solidFill>
                      <a:schemeClr val="accent3">
                        <a:lumMod val="60000"/>
                        <a:lumOff val="40000"/>
                      </a:schemeClr>
                    </a:solidFill>
                  </a:tcPr>
                </a:tc>
                <a:extLst>
                  <a:ext uri="{0D108BD9-81ED-4DB2-BD59-A6C34878D82A}">
                    <a16:rowId xmlns:a16="http://schemas.microsoft.com/office/drawing/2014/main" val="10000"/>
                  </a:ext>
                </a:extLst>
              </a:tr>
              <a:tr h="494028">
                <a:tc>
                  <a:txBody>
                    <a:bodyPr/>
                    <a:lstStyle/>
                    <a:p>
                      <a:pPr algn="just">
                        <a:spcAft>
                          <a:spcPts val="0"/>
                        </a:spcAft>
                      </a:pPr>
                      <a:r>
                        <a:rPr lang="en-US"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Number of vetting files referred to State Security Agency (SSA) for evaluation</a:t>
                      </a:r>
                      <a:endParaRPr lang="en-ZA"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gn="l">
                        <a:spcAft>
                          <a:spcPts val="0"/>
                        </a:spcAft>
                      </a:pPr>
                      <a:r>
                        <a:rPr lang="en-ZA"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solidFill>
                      <a:schemeClr val="accent3">
                        <a:lumMod val="20000"/>
                        <a:lumOff val="80000"/>
                      </a:schemeClr>
                    </a:solidFill>
                  </a:tcPr>
                </a:tc>
                <a:tc>
                  <a:txBody>
                    <a:bodyPr/>
                    <a:lstStyle/>
                    <a:p>
                      <a:pPr algn="ctr">
                        <a:spcAft>
                          <a:spcPts val="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300 </a:t>
                      </a:r>
                      <a:endParaRPr lang="en-ZA" sz="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marL="0" algn="ctr" defTabSz="457200" rtl="0" eaLnBrk="1" latinLnBrk="0" hangingPunct="1">
                        <a:lnSpc>
                          <a:spcPct val="105000"/>
                        </a:lnSpc>
                        <a:spcAft>
                          <a:spcPts val="1000"/>
                        </a:spcAft>
                      </a:pPr>
                      <a:r>
                        <a:rPr lang="en-ZA" sz="14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75</a:t>
                      </a:r>
                    </a:p>
                  </a:txBody>
                  <a:tcPr marL="68580" marR="68580" marT="0" marB="0">
                    <a:solidFill>
                      <a:schemeClr val="accent3">
                        <a:lumMod val="20000"/>
                        <a:lumOff val="80000"/>
                      </a:schemeClr>
                    </a:solidFill>
                  </a:tcPr>
                </a:tc>
                <a:tc>
                  <a:txBody>
                    <a:bodyPr/>
                    <a:lstStyle/>
                    <a:p>
                      <a:pPr algn="ctr">
                        <a:lnSpc>
                          <a:spcPct val="105000"/>
                        </a:lnSpc>
                        <a:spcAft>
                          <a:spcPts val="1000"/>
                        </a:spcAft>
                      </a:pPr>
                      <a:r>
                        <a:rPr lang="en-ZA" sz="1400" dirty="0">
                          <a:effectLst/>
                          <a:latin typeface="Arial" panose="020B0604020202020204" pitchFamily="34" charset="0"/>
                          <a:ea typeface="Times New Roman" panose="02020603050405020304" pitchFamily="18" charset="0"/>
                          <a:cs typeface="Arial" panose="020B0604020202020204" pitchFamily="34" charset="0"/>
                        </a:rPr>
                        <a:t>75</a:t>
                      </a:r>
                    </a:p>
                  </a:txBody>
                  <a:tcPr marL="68580" marR="68580" marT="0" marB="0">
                    <a:solidFill>
                      <a:schemeClr val="accent3">
                        <a:lumMod val="20000"/>
                        <a:lumOff val="80000"/>
                      </a:schemeClr>
                    </a:solidFill>
                  </a:tcPr>
                </a:tc>
                <a:tc>
                  <a:txBody>
                    <a:bodyPr/>
                    <a:lstStyle/>
                    <a:p>
                      <a:pPr algn="ctr">
                        <a:lnSpc>
                          <a:spcPct val="105000"/>
                        </a:lnSpc>
                        <a:spcAft>
                          <a:spcPts val="100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75</a:t>
                      </a:r>
                      <a:endParaRPr lang="en-ZA" sz="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algn="ctr">
                        <a:lnSpc>
                          <a:spcPct val="105000"/>
                        </a:lnSpc>
                        <a:spcAft>
                          <a:spcPts val="100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75</a:t>
                      </a:r>
                      <a:endParaRPr lang="en-ZA" sz="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10001"/>
                  </a:ext>
                </a:extLst>
              </a:tr>
            </a:tbl>
          </a:graphicData>
        </a:graphic>
      </p:graphicFrame>
      <p:sp>
        <p:nvSpPr>
          <p:cNvPr id="3" name="Slide Number Placeholder 2"/>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68</a:t>
            </a:fld>
            <a:endParaRPr lang="en-US" dirty="0"/>
          </a:p>
        </p:txBody>
      </p:sp>
    </p:spTree>
    <p:extLst>
      <p:ext uri="{BB962C8B-B14F-4D97-AF65-F5344CB8AC3E}">
        <p14:creationId xmlns:p14="http://schemas.microsoft.com/office/powerpoint/2010/main" val="205016224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90000"/>
              </a:spcBef>
              <a:buClr>
                <a:schemeClr val="bg2"/>
              </a:buClr>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1pPr>
            <a:lvl2pPr marL="742950" indent="-285750">
              <a:lnSpc>
                <a:spcPct val="90000"/>
              </a:lnSpc>
              <a:spcBef>
                <a:spcPct val="50000"/>
              </a:spcBef>
              <a:buClr>
                <a:schemeClr val="bg2"/>
              </a:buClr>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ct val="30000"/>
              </a:spcBef>
              <a:buClr>
                <a:schemeClr val="bg2"/>
              </a:buClr>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3pPr>
            <a:lvl4pPr marL="1600200" indent="-228600">
              <a:lnSpc>
                <a:spcPct val="90000"/>
              </a:lnSpc>
              <a:spcBef>
                <a:spcPct val="10000"/>
              </a:spcBef>
              <a:buClr>
                <a:schemeClr val="bg2"/>
              </a:buClr>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4pPr>
            <a:lvl5pPr marL="2057400" indent="-228600">
              <a:lnSpc>
                <a:spcPct val="90000"/>
              </a:lnSpc>
              <a:buClr>
                <a:schemeClr val="bg2"/>
              </a:buClr>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90000"/>
              </a:lnSpc>
              <a:spcBef>
                <a:spcPct val="0"/>
              </a:spcBef>
              <a:spcAft>
                <a:spcPct val="0"/>
              </a:spcAft>
              <a:buClr>
                <a:schemeClr val="bg2"/>
              </a:buClr>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90000"/>
              </a:lnSpc>
              <a:spcBef>
                <a:spcPct val="0"/>
              </a:spcBef>
              <a:spcAft>
                <a:spcPct val="0"/>
              </a:spcAft>
              <a:buClr>
                <a:schemeClr val="bg2"/>
              </a:buClr>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90000"/>
              </a:lnSpc>
              <a:spcBef>
                <a:spcPct val="0"/>
              </a:spcBef>
              <a:spcAft>
                <a:spcPct val="0"/>
              </a:spcAft>
              <a:buClr>
                <a:schemeClr val="bg2"/>
              </a:buClr>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90000"/>
              </a:lnSpc>
              <a:spcBef>
                <a:spcPct val="0"/>
              </a:spcBef>
              <a:spcAft>
                <a:spcPct val="0"/>
              </a:spcAft>
              <a:buClr>
                <a:schemeClr val="bg2"/>
              </a:buClr>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endParaRPr lang="en-US" altLang="en-US" dirty="0">
              <a:solidFill>
                <a:srgbClr val="000000"/>
              </a:solidFill>
            </a:endParaRPr>
          </a:p>
        </p:txBody>
      </p:sp>
      <p:sp>
        <p:nvSpPr>
          <p:cNvPr id="20483" name="Rectangle 5"/>
          <p:cNvSpPr>
            <a:spLocks noChangeArrowheads="1"/>
          </p:cNvSpPr>
          <p:nvPr/>
        </p:nvSpPr>
        <p:spPr bwMode="auto">
          <a:xfrm>
            <a:off x="230187" y="71336"/>
            <a:ext cx="8683625" cy="313932"/>
          </a:xfrm>
          <a:prstGeom prst="rect">
            <a:avLst/>
          </a:prstGeom>
          <a:solidFill>
            <a:srgbClr val="92D050"/>
          </a:solidFill>
          <a:ln>
            <a:noFill/>
          </a:ln>
          <a:extLst/>
        </p:spPr>
        <p:txBody>
          <a:bodyPr>
            <a:spAutoFit/>
          </a:bodyPr>
          <a:lstStyle>
            <a:lvl1pPr>
              <a:lnSpc>
                <a:spcPct val="90000"/>
              </a:lnSpc>
              <a:spcBef>
                <a:spcPct val="90000"/>
              </a:spcBef>
              <a:buClr>
                <a:schemeClr val="bg2"/>
              </a:buClr>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1pPr>
            <a:lvl2pPr marL="742950" indent="-285750">
              <a:lnSpc>
                <a:spcPct val="90000"/>
              </a:lnSpc>
              <a:spcBef>
                <a:spcPct val="50000"/>
              </a:spcBef>
              <a:buClr>
                <a:schemeClr val="bg2"/>
              </a:buClr>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ct val="30000"/>
              </a:spcBef>
              <a:buClr>
                <a:schemeClr val="bg2"/>
              </a:buClr>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3pPr>
            <a:lvl4pPr marL="1600200" indent="-228600">
              <a:lnSpc>
                <a:spcPct val="90000"/>
              </a:lnSpc>
              <a:spcBef>
                <a:spcPct val="10000"/>
              </a:spcBef>
              <a:buClr>
                <a:schemeClr val="bg2"/>
              </a:buClr>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4pPr>
            <a:lvl5pPr marL="2057400" indent="-228600">
              <a:lnSpc>
                <a:spcPct val="90000"/>
              </a:lnSpc>
              <a:buClr>
                <a:schemeClr val="bg2"/>
              </a:buClr>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90000"/>
              </a:lnSpc>
              <a:spcBef>
                <a:spcPct val="0"/>
              </a:spcBef>
              <a:spcAft>
                <a:spcPct val="0"/>
              </a:spcAft>
              <a:buClr>
                <a:schemeClr val="bg2"/>
              </a:buClr>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90000"/>
              </a:lnSpc>
              <a:spcBef>
                <a:spcPct val="0"/>
              </a:spcBef>
              <a:spcAft>
                <a:spcPct val="0"/>
              </a:spcAft>
              <a:buClr>
                <a:schemeClr val="bg2"/>
              </a:buClr>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90000"/>
              </a:lnSpc>
              <a:spcBef>
                <a:spcPct val="0"/>
              </a:spcBef>
              <a:spcAft>
                <a:spcPct val="0"/>
              </a:spcAft>
              <a:buClr>
                <a:schemeClr val="bg2"/>
              </a:buClr>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90000"/>
              </a:lnSpc>
              <a:spcBef>
                <a:spcPct val="0"/>
              </a:spcBef>
              <a:spcAft>
                <a:spcPct val="0"/>
              </a:spcAft>
              <a:buClr>
                <a:schemeClr val="bg2"/>
              </a:buClr>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9pPr>
          </a:lstStyle>
          <a:p>
            <a:pPr algn="ctr">
              <a:spcBef>
                <a:spcPts val="600"/>
              </a:spcBef>
              <a:spcAft>
                <a:spcPts val="600"/>
              </a:spcAft>
              <a:buNone/>
            </a:pPr>
            <a:r>
              <a:rPr lang="en-US" b="1" dirty="0" smtClean="0">
                <a:cs typeface="Arial" panose="020B0604020202020204" pitchFamily="34" charset="0"/>
              </a:rPr>
              <a:t>PROVINCIAL ACHIEVEMENTS</a:t>
            </a:r>
            <a:endParaRPr lang="en-ZA" b="1" dirty="0">
              <a:cs typeface="Arial" panose="020B0604020202020204" pitchFamily="34" charset="0"/>
            </a:endParaRPr>
          </a:p>
        </p:txBody>
      </p:sp>
      <p:sp>
        <p:nvSpPr>
          <p:cNvPr id="20484" name="Rectangle 5"/>
          <p:cNvSpPr>
            <a:spLocks noChangeArrowheads="1"/>
          </p:cNvSpPr>
          <p:nvPr/>
        </p:nvSpPr>
        <p:spPr bwMode="auto">
          <a:xfrm>
            <a:off x="212725" y="665074"/>
            <a:ext cx="8797926" cy="3231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nSpc>
                <a:spcPct val="90000"/>
              </a:lnSpc>
              <a:spcBef>
                <a:spcPct val="90000"/>
              </a:spcBef>
              <a:buClr>
                <a:schemeClr val="bg2"/>
              </a:buClr>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1pPr>
            <a:lvl2pPr marL="1085850" indent="-342900">
              <a:lnSpc>
                <a:spcPct val="90000"/>
              </a:lnSpc>
              <a:spcBef>
                <a:spcPct val="50000"/>
              </a:spcBef>
              <a:buClr>
                <a:schemeClr val="bg2"/>
              </a:buClr>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ct val="30000"/>
              </a:spcBef>
              <a:buClr>
                <a:schemeClr val="bg2"/>
              </a:buClr>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3pPr>
            <a:lvl4pPr marL="1600200" indent="-228600">
              <a:lnSpc>
                <a:spcPct val="90000"/>
              </a:lnSpc>
              <a:spcBef>
                <a:spcPct val="10000"/>
              </a:spcBef>
              <a:buClr>
                <a:schemeClr val="bg2"/>
              </a:buClr>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4pPr>
            <a:lvl5pPr marL="2057400" indent="-228600">
              <a:lnSpc>
                <a:spcPct val="90000"/>
              </a:lnSpc>
              <a:buClr>
                <a:schemeClr val="bg2"/>
              </a:buClr>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90000"/>
              </a:lnSpc>
              <a:spcBef>
                <a:spcPct val="0"/>
              </a:spcBef>
              <a:spcAft>
                <a:spcPct val="0"/>
              </a:spcAft>
              <a:buClr>
                <a:schemeClr val="bg2"/>
              </a:buClr>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90000"/>
              </a:lnSpc>
              <a:spcBef>
                <a:spcPct val="0"/>
              </a:spcBef>
              <a:spcAft>
                <a:spcPct val="0"/>
              </a:spcAft>
              <a:buClr>
                <a:schemeClr val="bg2"/>
              </a:buClr>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90000"/>
              </a:lnSpc>
              <a:spcBef>
                <a:spcPct val="0"/>
              </a:spcBef>
              <a:spcAft>
                <a:spcPct val="0"/>
              </a:spcAft>
              <a:buClr>
                <a:schemeClr val="bg2"/>
              </a:buClr>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90000"/>
              </a:lnSpc>
              <a:spcBef>
                <a:spcPct val="0"/>
              </a:spcBef>
              <a:spcAft>
                <a:spcPct val="0"/>
              </a:spcAft>
              <a:buClr>
                <a:schemeClr val="bg2"/>
              </a:buClr>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9pPr>
          </a:lstStyle>
          <a:p>
            <a:pPr lvl="0" algn="just">
              <a:lnSpc>
                <a:spcPct val="100000"/>
              </a:lnSpc>
              <a:spcBef>
                <a:spcPts val="600"/>
              </a:spcBef>
              <a:buClr>
                <a:schemeClr val="tx1"/>
              </a:buClr>
              <a:buFont typeface="Arial" panose="020B0604020202020204" pitchFamily="34" charset="0"/>
              <a:buChar char="•"/>
            </a:pPr>
            <a:endParaRPr lang="en-ZA" sz="1500" dirty="0" smtClean="0">
              <a:cs typeface="Arial" panose="020B0604020202020204" pitchFamily="34" charset="0"/>
            </a:endParaRPr>
          </a:p>
        </p:txBody>
      </p:sp>
      <p:graphicFrame>
        <p:nvGraphicFramePr>
          <p:cNvPr id="10" name="Table 9"/>
          <p:cNvGraphicFramePr>
            <a:graphicFrameLocks noGrp="1"/>
          </p:cNvGraphicFramePr>
          <p:nvPr>
            <p:extLst/>
          </p:nvPr>
        </p:nvGraphicFramePr>
        <p:xfrm>
          <a:off x="294987" y="3517906"/>
          <a:ext cx="8229598" cy="1943250"/>
        </p:xfrm>
        <a:graphic>
          <a:graphicData uri="http://schemas.openxmlformats.org/drawingml/2006/table">
            <a:tbl>
              <a:tblPr firstRow="1" bandRow="1">
                <a:tableStyleId>{F5AB1C69-6EDB-4FF4-983F-18BD219EF322}</a:tableStyleId>
              </a:tblPr>
              <a:tblGrid>
                <a:gridCol w="1476848">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2855770">
                  <a:extLst>
                    <a:ext uri="{9D8B030D-6E8A-4147-A177-3AD203B41FA5}">
                      <a16:colId xmlns:a16="http://schemas.microsoft.com/office/drawing/2014/main" val="20002"/>
                    </a:ext>
                  </a:extLst>
                </a:gridCol>
                <a:gridCol w="1991980">
                  <a:extLst>
                    <a:ext uri="{9D8B030D-6E8A-4147-A177-3AD203B41FA5}">
                      <a16:colId xmlns:a16="http://schemas.microsoft.com/office/drawing/2014/main" val="20003"/>
                    </a:ext>
                  </a:extLst>
                </a:gridCol>
              </a:tblGrid>
              <a:tr h="319345">
                <a:tc>
                  <a:txBody>
                    <a:bodyPr/>
                    <a:lstStyle/>
                    <a:p>
                      <a:pPr algn="ctr"/>
                      <a:r>
                        <a:rPr lang="en-US" sz="1400" b="1" dirty="0">
                          <a:solidFill>
                            <a:schemeClr val="tx1"/>
                          </a:solidFill>
                        </a:rPr>
                        <a:t>Review</a:t>
                      </a:r>
                      <a:r>
                        <a:rPr lang="en-US" sz="1400" b="1" baseline="0" dirty="0">
                          <a:solidFill>
                            <a:schemeClr val="tx1"/>
                          </a:solidFill>
                        </a:rPr>
                        <a:t> Period</a:t>
                      </a:r>
                      <a:endParaRPr lang="en-US" sz="1400" b="1" dirty="0">
                        <a:solidFill>
                          <a:schemeClr val="tx1"/>
                        </a:solidFill>
                      </a:endParaRPr>
                    </a:p>
                  </a:txBody>
                  <a:tcPr marL="91432" marR="91432" marT="45757" marB="45757"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Total Quarterly Targets</a:t>
                      </a:r>
                    </a:p>
                  </a:txBody>
                  <a:tcPr marL="91432" marR="91432" marT="45757" marB="45757"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92D050"/>
                    </a:solidFill>
                  </a:tcPr>
                </a:tc>
                <a:tc>
                  <a:txBody>
                    <a:bodyPr/>
                    <a:lstStyle/>
                    <a:p>
                      <a:pPr algn="ctr"/>
                      <a:r>
                        <a:rPr lang="en-US" sz="1400" b="1" baseline="0" dirty="0">
                          <a:solidFill>
                            <a:schemeClr val="tx1"/>
                          </a:solidFill>
                        </a:rPr>
                        <a:t>Achieved</a:t>
                      </a:r>
                      <a:endParaRPr lang="en-US" sz="1400" b="1" dirty="0">
                        <a:solidFill>
                          <a:schemeClr val="tx1"/>
                        </a:solidFill>
                      </a:endParaRPr>
                    </a:p>
                  </a:txBody>
                  <a:tcPr marL="91432" marR="91432" marT="45757" marB="45757"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92D050"/>
                    </a:solidFill>
                  </a:tcPr>
                </a:tc>
                <a:tc>
                  <a:txBody>
                    <a:bodyPr/>
                    <a:lstStyle/>
                    <a:p>
                      <a:pPr algn="ctr"/>
                      <a:r>
                        <a:rPr lang="en-US" sz="1400" b="1" dirty="0">
                          <a:solidFill>
                            <a:schemeClr val="tx1"/>
                          </a:solidFill>
                        </a:rPr>
                        <a:t>Not Achieved</a:t>
                      </a:r>
                    </a:p>
                  </a:txBody>
                  <a:tcPr marL="91432" marR="91432" marT="45757" marB="45757"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3300"/>
                    </a:solidFill>
                  </a:tcPr>
                </a:tc>
                <a:extLst>
                  <a:ext uri="{0D108BD9-81ED-4DB2-BD59-A6C34878D82A}">
                    <a16:rowId xmlns:a16="http://schemas.microsoft.com/office/drawing/2014/main" val="10000"/>
                  </a:ext>
                </a:extLst>
              </a:tr>
              <a:tr h="270662">
                <a:tc>
                  <a:txBody>
                    <a:bodyPr/>
                    <a:lstStyle/>
                    <a:p>
                      <a:pPr algn="ctr"/>
                      <a:r>
                        <a:rPr lang="en-US" sz="1400" b="1" dirty="0">
                          <a:solidFill>
                            <a:schemeClr val="tx1"/>
                          </a:solidFill>
                          <a:latin typeface="+mn-lt"/>
                        </a:rPr>
                        <a:t>Q 1</a:t>
                      </a:r>
                    </a:p>
                  </a:txBody>
                  <a:tcPr marL="91432" marR="91432" marT="45757" marB="45757"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dirty="0">
                          <a:solidFill>
                            <a:schemeClr val="tx1"/>
                          </a:solidFill>
                          <a:latin typeface="+mn-lt"/>
                        </a:rPr>
                        <a:t>8</a:t>
                      </a:r>
                    </a:p>
                  </a:txBody>
                  <a:tcPr marL="91432" marR="91432" marT="45757" marB="45757"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dirty="0">
                          <a:solidFill>
                            <a:schemeClr val="tx1"/>
                          </a:solidFill>
                          <a:latin typeface="+mn-lt"/>
                        </a:rPr>
                        <a:t>6</a:t>
                      </a:r>
                    </a:p>
                  </a:txBody>
                  <a:tcPr marL="91432" marR="91432" marT="45757" marB="45757"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dirty="0">
                          <a:solidFill>
                            <a:schemeClr val="tx1"/>
                          </a:solidFill>
                          <a:latin typeface="+mn-lt"/>
                        </a:rPr>
                        <a:t>2</a:t>
                      </a:r>
                    </a:p>
                  </a:txBody>
                  <a:tcPr marL="91432" marR="91432" marT="45757" marB="45757"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70662">
                <a:tc>
                  <a:txBody>
                    <a:bodyPr/>
                    <a:lstStyle/>
                    <a:p>
                      <a:pPr algn="ctr"/>
                      <a:r>
                        <a:rPr lang="en-US" sz="1400" b="1" dirty="0">
                          <a:solidFill>
                            <a:schemeClr val="tx1"/>
                          </a:solidFill>
                          <a:latin typeface="+mn-lt"/>
                        </a:rPr>
                        <a:t>Q 2</a:t>
                      </a:r>
                    </a:p>
                  </a:txBody>
                  <a:tcPr marL="91432" marR="91432" marT="45757" marB="45757"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dirty="0">
                          <a:solidFill>
                            <a:schemeClr val="tx1"/>
                          </a:solidFill>
                          <a:latin typeface="+mn-lt"/>
                        </a:rPr>
                        <a:t>8</a:t>
                      </a:r>
                    </a:p>
                  </a:txBody>
                  <a:tcPr marL="91432" marR="91432" marT="45757" marB="45757"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dirty="0">
                          <a:solidFill>
                            <a:schemeClr val="tx1"/>
                          </a:solidFill>
                          <a:latin typeface="+mn-lt"/>
                        </a:rPr>
                        <a:t>6</a:t>
                      </a:r>
                    </a:p>
                  </a:txBody>
                  <a:tcPr marL="91432" marR="91432" marT="45757" marB="45757"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dirty="0">
                          <a:solidFill>
                            <a:schemeClr val="tx1"/>
                          </a:solidFill>
                          <a:latin typeface="+mn-lt"/>
                        </a:rPr>
                        <a:t>2</a:t>
                      </a:r>
                    </a:p>
                  </a:txBody>
                  <a:tcPr marL="91432" marR="91432" marT="45757" marB="45757"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70662">
                <a:tc>
                  <a:txBody>
                    <a:bodyPr/>
                    <a:lstStyle/>
                    <a:p>
                      <a:pPr algn="ctr"/>
                      <a:r>
                        <a:rPr lang="en-US" sz="1400" b="1" dirty="0">
                          <a:solidFill>
                            <a:schemeClr val="tx1"/>
                          </a:solidFill>
                          <a:latin typeface="+mn-lt"/>
                        </a:rPr>
                        <a:t>Q</a:t>
                      </a:r>
                      <a:r>
                        <a:rPr lang="en-US" sz="1400" b="1" baseline="0" dirty="0">
                          <a:solidFill>
                            <a:schemeClr val="tx1"/>
                          </a:solidFill>
                          <a:latin typeface="+mn-lt"/>
                        </a:rPr>
                        <a:t> 3</a:t>
                      </a:r>
                      <a:endParaRPr lang="en-US" sz="1400" b="1" dirty="0">
                        <a:solidFill>
                          <a:schemeClr val="tx1"/>
                        </a:solidFill>
                        <a:latin typeface="+mn-lt"/>
                      </a:endParaRPr>
                    </a:p>
                  </a:txBody>
                  <a:tcPr marL="91432" marR="91432" marT="45757" marB="45757"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dirty="0">
                          <a:solidFill>
                            <a:schemeClr val="tx1"/>
                          </a:solidFill>
                          <a:latin typeface="+mn-lt"/>
                        </a:rPr>
                        <a:t>8</a:t>
                      </a:r>
                    </a:p>
                  </a:txBody>
                  <a:tcPr marL="91432" marR="91432" marT="45757" marB="45757"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dirty="0">
                          <a:solidFill>
                            <a:schemeClr val="tx1"/>
                          </a:solidFill>
                          <a:latin typeface="+mn-lt"/>
                        </a:rPr>
                        <a:t>6</a:t>
                      </a:r>
                    </a:p>
                  </a:txBody>
                  <a:tcPr marL="91432" marR="91432" marT="45757" marB="45757"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dirty="0">
                          <a:solidFill>
                            <a:schemeClr val="tx1"/>
                          </a:solidFill>
                          <a:latin typeface="+mn-lt"/>
                        </a:rPr>
                        <a:t>2</a:t>
                      </a:r>
                    </a:p>
                  </a:txBody>
                  <a:tcPr marL="91432" marR="91432" marT="45757" marB="45757"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70662">
                <a:tc>
                  <a:txBody>
                    <a:bodyPr/>
                    <a:lstStyle/>
                    <a:p>
                      <a:pPr algn="ctr"/>
                      <a:r>
                        <a:rPr lang="en-US" sz="1400" b="1" dirty="0" smtClean="0">
                          <a:solidFill>
                            <a:schemeClr val="tx1"/>
                          </a:solidFill>
                          <a:latin typeface="+mn-lt"/>
                        </a:rPr>
                        <a:t>Q4</a:t>
                      </a:r>
                      <a:endParaRPr lang="en-US" sz="1400" b="1" dirty="0">
                        <a:solidFill>
                          <a:schemeClr val="tx1"/>
                        </a:solidFill>
                        <a:latin typeface="+mn-lt"/>
                      </a:endParaRPr>
                    </a:p>
                  </a:txBody>
                  <a:tcPr marL="91432" marR="91432" marT="45757" marB="45757"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1400" b="1" dirty="0" smtClean="0">
                          <a:solidFill>
                            <a:schemeClr val="tx1"/>
                          </a:solidFill>
                          <a:latin typeface="+mn-lt"/>
                        </a:rPr>
                        <a:t>8</a:t>
                      </a:r>
                      <a:endParaRPr lang="en-US" sz="1400" b="1" dirty="0">
                        <a:solidFill>
                          <a:schemeClr val="tx1"/>
                        </a:solidFill>
                        <a:latin typeface="+mn-lt"/>
                      </a:endParaRPr>
                    </a:p>
                  </a:txBody>
                  <a:tcPr marL="91432" marR="91432" marT="45757" marB="45757"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1400" b="1" dirty="0" smtClean="0">
                          <a:solidFill>
                            <a:schemeClr val="tx1"/>
                          </a:solidFill>
                          <a:latin typeface="+mn-lt"/>
                        </a:rPr>
                        <a:t>7</a:t>
                      </a:r>
                      <a:endParaRPr lang="en-US" sz="1400" b="1" dirty="0">
                        <a:solidFill>
                          <a:schemeClr val="tx1"/>
                        </a:solidFill>
                        <a:latin typeface="+mn-lt"/>
                      </a:endParaRPr>
                    </a:p>
                  </a:txBody>
                  <a:tcPr marL="91432" marR="91432" marT="45757" marB="45757"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1400" b="1" dirty="0" smtClean="0">
                          <a:solidFill>
                            <a:schemeClr val="tx1"/>
                          </a:solidFill>
                          <a:latin typeface="+mn-lt"/>
                        </a:rPr>
                        <a:t>1</a:t>
                      </a:r>
                      <a:endParaRPr lang="en-US" sz="1400" b="1" dirty="0">
                        <a:solidFill>
                          <a:schemeClr val="tx1"/>
                        </a:solidFill>
                        <a:latin typeface="+mn-lt"/>
                      </a:endParaRPr>
                    </a:p>
                  </a:txBody>
                  <a:tcPr marL="91432" marR="91432" marT="45757" marB="45757"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404409">
                <a:tc>
                  <a:txBody>
                    <a:bodyPr/>
                    <a:lstStyle/>
                    <a:p>
                      <a:pPr algn="ctr"/>
                      <a:r>
                        <a:rPr lang="en-US" sz="1400" b="1" dirty="0" smtClean="0">
                          <a:solidFill>
                            <a:schemeClr val="tx1"/>
                          </a:solidFill>
                          <a:latin typeface="+mn-lt"/>
                        </a:rPr>
                        <a:t>ANNUAL</a:t>
                      </a:r>
                      <a:endParaRPr lang="en-US" sz="1400" b="1" dirty="0">
                        <a:solidFill>
                          <a:schemeClr val="tx1"/>
                        </a:solidFill>
                        <a:latin typeface="+mn-lt"/>
                      </a:endParaRPr>
                    </a:p>
                  </a:txBody>
                  <a:tcPr marL="91432" marR="91432" marT="45757" marB="45757"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1400" b="1" dirty="0" smtClean="0">
                          <a:solidFill>
                            <a:schemeClr val="tx1"/>
                          </a:solidFill>
                          <a:latin typeface="+mn-lt"/>
                        </a:rPr>
                        <a:t>8</a:t>
                      </a:r>
                      <a:endParaRPr lang="en-US" sz="1400" b="1" dirty="0">
                        <a:solidFill>
                          <a:schemeClr val="tx1"/>
                        </a:solidFill>
                        <a:latin typeface="+mn-lt"/>
                      </a:endParaRPr>
                    </a:p>
                  </a:txBody>
                  <a:tcPr marL="91432" marR="91432" marT="45757" marB="45757"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1400" b="1" dirty="0" smtClean="0">
                          <a:solidFill>
                            <a:schemeClr val="tx1"/>
                          </a:solidFill>
                          <a:latin typeface="+mn-lt"/>
                        </a:rPr>
                        <a:t>7</a:t>
                      </a:r>
                      <a:endParaRPr lang="en-US" sz="1400" b="1" dirty="0">
                        <a:solidFill>
                          <a:schemeClr val="tx1"/>
                        </a:solidFill>
                        <a:latin typeface="+mn-lt"/>
                      </a:endParaRPr>
                    </a:p>
                  </a:txBody>
                  <a:tcPr marL="91432" marR="91432" marT="45757" marB="45757"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1400" b="1" dirty="0" smtClean="0">
                          <a:solidFill>
                            <a:schemeClr val="tx1"/>
                          </a:solidFill>
                          <a:latin typeface="+mn-lt"/>
                        </a:rPr>
                        <a:t>1</a:t>
                      </a:r>
                      <a:endParaRPr lang="en-US" sz="1400" b="1" dirty="0">
                        <a:solidFill>
                          <a:schemeClr val="tx1"/>
                        </a:solidFill>
                        <a:latin typeface="+mn-lt"/>
                      </a:endParaRPr>
                    </a:p>
                  </a:txBody>
                  <a:tcPr marL="91432" marR="91432" marT="45757" marB="45757"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7" name="Rectangle 6"/>
          <p:cNvSpPr/>
          <p:nvPr/>
        </p:nvSpPr>
        <p:spPr>
          <a:xfrm>
            <a:off x="233907" y="334646"/>
            <a:ext cx="8683624" cy="3462486"/>
          </a:xfrm>
          <a:prstGeom prst="rect">
            <a:avLst/>
          </a:prstGeom>
        </p:spPr>
        <p:txBody>
          <a:bodyPr wrap="square">
            <a:spAutoFit/>
          </a:bodyPr>
          <a:lstStyle/>
          <a:p>
            <a:pPr>
              <a:spcBef>
                <a:spcPts val="600"/>
              </a:spcBef>
            </a:pPr>
            <a:r>
              <a:rPr lang="en-US" altLang="en-US" sz="1400" b="1" dirty="0">
                <a:latin typeface="Arial" panose="020B0604020202020204" pitchFamily="34" charset="0"/>
                <a:cs typeface="Arial" panose="020B0604020202020204" pitchFamily="34" charset="0"/>
              </a:rPr>
              <a:t>Provinces </a:t>
            </a:r>
            <a:r>
              <a:rPr lang="en-US" altLang="en-US" sz="1400" b="1" dirty="0" smtClean="0">
                <a:latin typeface="Arial" panose="020B0604020202020204" pitchFamily="34" charset="0"/>
                <a:cs typeface="Arial" panose="020B0604020202020204" pitchFamily="34" charset="0"/>
              </a:rPr>
              <a:t>have each the following 8 targets as part of the DHA formal reporting framework:</a:t>
            </a:r>
          </a:p>
          <a:p>
            <a:pPr marL="628650" lvl="1" indent="-171450" defTabSz="914400" fontAlgn="base">
              <a:spcBef>
                <a:spcPts val="600"/>
              </a:spcBef>
              <a:buClr>
                <a:srgbClr val="7D0900"/>
              </a:buClr>
              <a:buFont typeface="Arial" pitchFamily="34" charset="0"/>
              <a:buChar char="•"/>
              <a:defRPr/>
            </a:pPr>
            <a:r>
              <a:rPr lang="en-US" altLang="en-US" sz="1400" i="1" dirty="0">
                <a:latin typeface="Arial" panose="020B0604020202020204" pitchFamily="34" charset="0"/>
                <a:cs typeface="Arial" panose="020B0604020202020204" pitchFamily="34" charset="0"/>
              </a:rPr>
              <a:t>Birth </a:t>
            </a:r>
            <a:r>
              <a:rPr lang="en-US" altLang="en-US" sz="1400" i="1" dirty="0" smtClean="0">
                <a:latin typeface="Arial" panose="020B0604020202020204" pitchFamily="34" charset="0"/>
                <a:cs typeface="Arial" panose="020B0604020202020204" pitchFamily="34" charset="0"/>
              </a:rPr>
              <a:t>registration </a:t>
            </a:r>
            <a:r>
              <a:rPr lang="en-US" altLang="en-US" sz="1400" i="1" dirty="0">
                <a:latin typeface="Arial" panose="020B0604020202020204" pitchFamily="34" charset="0"/>
                <a:cs typeface="Arial" panose="020B0604020202020204" pitchFamily="34" charset="0"/>
              </a:rPr>
              <a:t>within 30 days</a:t>
            </a:r>
          </a:p>
          <a:p>
            <a:pPr marL="628650" lvl="1" indent="-171450" defTabSz="914400" fontAlgn="base">
              <a:spcBef>
                <a:spcPts val="600"/>
              </a:spcBef>
              <a:buClr>
                <a:srgbClr val="7D0900"/>
              </a:buClr>
              <a:buFont typeface="Arial" pitchFamily="34" charset="0"/>
              <a:buChar char="•"/>
              <a:defRPr/>
            </a:pPr>
            <a:r>
              <a:rPr lang="en-US" altLang="en-US" sz="1400" i="1" dirty="0">
                <a:latin typeface="Arial" panose="020B0604020202020204" pitchFamily="34" charset="0"/>
                <a:cs typeface="Arial" panose="020B0604020202020204" pitchFamily="34" charset="0"/>
              </a:rPr>
              <a:t>Smart ID </a:t>
            </a:r>
            <a:r>
              <a:rPr lang="en-US" altLang="en-US" sz="1400" i="1" dirty="0" smtClean="0">
                <a:latin typeface="Arial" panose="020B0604020202020204" pitchFamily="34" charset="0"/>
                <a:cs typeface="Arial" panose="020B0604020202020204" pitchFamily="34" charset="0"/>
              </a:rPr>
              <a:t>cards </a:t>
            </a:r>
            <a:r>
              <a:rPr lang="en-US" altLang="en-US" sz="1400" i="1" dirty="0">
                <a:latin typeface="Arial" panose="020B0604020202020204" pitchFamily="34" charset="0"/>
                <a:cs typeface="Arial" panose="020B0604020202020204" pitchFamily="34" charset="0"/>
              </a:rPr>
              <a:t>Issued to citizens 16 years of age and older</a:t>
            </a:r>
          </a:p>
          <a:p>
            <a:pPr marL="628650" lvl="1" indent="-171450" defTabSz="914400" fontAlgn="base">
              <a:spcBef>
                <a:spcPts val="600"/>
              </a:spcBef>
              <a:buClr>
                <a:srgbClr val="7D0900"/>
              </a:buClr>
              <a:buFont typeface="Arial" pitchFamily="34" charset="0"/>
              <a:buChar char="•"/>
              <a:defRPr/>
            </a:pPr>
            <a:r>
              <a:rPr lang="en-ZA" sz="1400" i="1" dirty="0">
                <a:solidFill>
                  <a:sysClr val="windowText" lastClr="000000"/>
                </a:solidFill>
                <a:latin typeface="Arial" panose="020B0604020202020204" pitchFamily="34" charset="0"/>
                <a:cs typeface="Arial" panose="020B0604020202020204" pitchFamily="34" charset="0"/>
              </a:rPr>
              <a:t>100% of detected employers </a:t>
            </a:r>
            <a:r>
              <a:rPr lang="en-ZA" sz="1400" i="1" dirty="0" smtClean="0">
                <a:solidFill>
                  <a:sysClr val="windowText" lastClr="000000"/>
                </a:solidFill>
                <a:latin typeface="Arial" panose="020B0604020202020204" pitchFamily="34" charset="0"/>
                <a:cs typeface="Arial" panose="020B0604020202020204" pitchFamily="34" charset="0"/>
              </a:rPr>
              <a:t>in </a:t>
            </a:r>
            <a:r>
              <a:rPr lang="en-ZA" sz="1400" i="1" dirty="0">
                <a:solidFill>
                  <a:sysClr val="windowText" lastClr="000000"/>
                </a:solidFill>
                <a:latin typeface="Arial" panose="020B0604020202020204" pitchFamily="34" charset="0"/>
                <a:cs typeface="Arial" panose="020B0604020202020204" pitchFamily="34" charset="0"/>
              </a:rPr>
              <a:t>contravention of the Immigration Act (Act 13 of 2002) </a:t>
            </a:r>
            <a:r>
              <a:rPr lang="en-ZA" sz="1400" i="1" dirty="0" smtClean="0">
                <a:solidFill>
                  <a:sysClr val="windowText" lastClr="000000"/>
                </a:solidFill>
                <a:latin typeface="Arial" panose="020B0604020202020204" pitchFamily="34" charset="0"/>
                <a:cs typeface="Arial" panose="020B0604020202020204" pitchFamily="34" charset="0"/>
              </a:rPr>
              <a:t> charged</a:t>
            </a:r>
            <a:endParaRPr lang="en-ZA" sz="1400" i="1" dirty="0">
              <a:solidFill>
                <a:sysClr val="windowText" lastClr="000000"/>
              </a:solidFill>
              <a:latin typeface="Arial" panose="020B0604020202020204" pitchFamily="34" charset="0"/>
              <a:cs typeface="Arial" panose="020B0604020202020204" pitchFamily="34" charset="0"/>
            </a:endParaRPr>
          </a:p>
          <a:p>
            <a:pPr marL="628650" lvl="1" indent="-171450" defTabSz="914400" fontAlgn="base">
              <a:spcBef>
                <a:spcPts val="600"/>
              </a:spcBef>
              <a:buClr>
                <a:srgbClr val="7D0900"/>
              </a:buClr>
              <a:buFont typeface="Arial" pitchFamily="34" charset="0"/>
              <a:buChar char="•"/>
              <a:defRPr/>
            </a:pPr>
            <a:r>
              <a:rPr lang="en-ZA" sz="1400" i="1" kern="0" dirty="0">
                <a:solidFill>
                  <a:sysClr val="windowText" lastClr="000000"/>
                </a:solidFill>
                <a:latin typeface="Arial" panose="020B0604020202020204" pitchFamily="34" charset="0"/>
                <a:cs typeface="Arial" panose="020B0604020202020204" pitchFamily="34" charset="0"/>
              </a:rPr>
              <a:t>100% </a:t>
            </a:r>
            <a:r>
              <a:rPr lang="en-ZA" sz="1400" i="1" kern="0" dirty="0" smtClean="0">
                <a:solidFill>
                  <a:sysClr val="windowText" lastClr="000000"/>
                </a:solidFill>
                <a:latin typeface="Arial" panose="020B0604020202020204" pitchFamily="34" charset="0"/>
                <a:cs typeface="Arial" panose="020B0604020202020204" pitchFamily="34" charset="0"/>
              </a:rPr>
              <a:t>of </a:t>
            </a:r>
            <a:r>
              <a:rPr lang="en-ZA" sz="1400" i="1" kern="0" dirty="0">
                <a:solidFill>
                  <a:sysClr val="windowText" lastClr="000000"/>
                </a:solidFill>
                <a:latin typeface="Arial" panose="020B0604020202020204" pitchFamily="34" charset="0"/>
                <a:cs typeface="Arial" panose="020B0604020202020204" pitchFamily="34" charset="0"/>
              </a:rPr>
              <a:t>detected transgressors in contravention of the Immigration Act (Act 13 of 2002) charged </a:t>
            </a:r>
          </a:p>
          <a:p>
            <a:pPr marL="628650" lvl="1" indent="-171450" defTabSz="914400" fontAlgn="base">
              <a:spcBef>
                <a:spcPts val="600"/>
              </a:spcBef>
              <a:buClr>
                <a:srgbClr val="7D0900"/>
              </a:buClr>
              <a:buFont typeface="Arial" pitchFamily="34" charset="0"/>
              <a:buChar char="•"/>
              <a:defRPr/>
            </a:pPr>
            <a:r>
              <a:rPr lang="en-US" sz="1400" i="1" kern="0" dirty="0">
                <a:solidFill>
                  <a:sysClr val="windowText" lastClr="000000"/>
                </a:solidFill>
                <a:latin typeface="Arial" panose="020B0604020202020204" pitchFamily="34" charset="0"/>
                <a:cs typeface="Arial" panose="020B0604020202020204" pitchFamily="34" charset="0"/>
              </a:rPr>
              <a:t>100% of direct deportations concluded within 30 calendar days</a:t>
            </a:r>
          </a:p>
          <a:p>
            <a:pPr marL="628650" lvl="1" indent="-171450" defTabSz="914400" fontAlgn="base">
              <a:spcBef>
                <a:spcPts val="600"/>
              </a:spcBef>
              <a:buClr>
                <a:srgbClr val="7D0900"/>
              </a:buClr>
              <a:buFont typeface="Arial" pitchFamily="34" charset="0"/>
              <a:buChar char="•"/>
              <a:defRPr/>
            </a:pPr>
            <a:r>
              <a:rPr lang="en-US" sz="1400" i="1" dirty="0">
                <a:latin typeface="Arial" panose="020B0604020202020204" pitchFamily="34" charset="0"/>
                <a:cs typeface="Arial" panose="020B0604020202020204" pitchFamily="34" charset="0"/>
              </a:rPr>
              <a:t>100% </a:t>
            </a:r>
            <a:r>
              <a:rPr lang="en-US" sz="1400" i="1" dirty="0" smtClean="0">
                <a:latin typeface="Arial" panose="020B0604020202020204" pitchFamily="34" charset="0"/>
                <a:cs typeface="Arial" panose="020B0604020202020204" pitchFamily="34" charset="0"/>
              </a:rPr>
              <a:t>of </a:t>
            </a:r>
            <a:r>
              <a:rPr lang="en-US" sz="1400" i="1" dirty="0">
                <a:latin typeface="Arial" panose="020B0604020202020204" pitchFamily="34" charset="0"/>
                <a:cs typeface="Arial" panose="020B0604020202020204" pitchFamily="34" charset="0"/>
              </a:rPr>
              <a:t>transfers to </a:t>
            </a:r>
            <a:r>
              <a:rPr lang="en-US" sz="1400" i="1" dirty="0" err="1">
                <a:latin typeface="Arial" panose="020B0604020202020204" pitchFamily="34" charset="0"/>
                <a:cs typeface="Arial" panose="020B0604020202020204" pitchFamily="34" charset="0"/>
              </a:rPr>
              <a:t>Lindela</a:t>
            </a:r>
            <a:r>
              <a:rPr lang="en-US" sz="1400" i="1" dirty="0">
                <a:latin typeface="Arial" panose="020B0604020202020204" pitchFamily="34" charset="0"/>
                <a:cs typeface="Arial" panose="020B0604020202020204" pitchFamily="34" charset="0"/>
              </a:rPr>
              <a:t> concluded within 20 calendar days </a:t>
            </a:r>
          </a:p>
          <a:p>
            <a:pPr marL="628650" lvl="1" indent="-171450" defTabSz="914400" fontAlgn="base">
              <a:spcBef>
                <a:spcPts val="600"/>
              </a:spcBef>
              <a:buClr>
                <a:srgbClr val="7D0900"/>
              </a:buClr>
              <a:buFont typeface="Arial" pitchFamily="34" charset="0"/>
              <a:buChar char="•"/>
              <a:defRPr/>
            </a:pPr>
            <a:r>
              <a:rPr lang="en-US" sz="1400" i="1" dirty="0">
                <a:solidFill>
                  <a:sysClr val="windowText" lastClr="000000"/>
                </a:solidFill>
                <a:latin typeface="Arial" panose="020B0604020202020204" pitchFamily="34" charset="0"/>
                <a:cs typeface="Arial" panose="020B0604020202020204" pitchFamily="34" charset="0"/>
              </a:rPr>
              <a:t>80% of </a:t>
            </a:r>
            <a:r>
              <a:rPr lang="en-US" sz="1400" i="1" dirty="0" smtClean="0">
                <a:solidFill>
                  <a:sysClr val="windowText" lastClr="000000"/>
                </a:solidFill>
                <a:latin typeface="Arial" panose="020B0604020202020204" pitchFamily="34" charset="0"/>
                <a:cs typeface="Arial" panose="020B0604020202020204" pitchFamily="34" charset="0"/>
              </a:rPr>
              <a:t>detected </a:t>
            </a:r>
            <a:r>
              <a:rPr lang="en-US" sz="1400" i="1" dirty="0">
                <a:solidFill>
                  <a:sysClr val="windowText" lastClr="000000"/>
                </a:solidFill>
                <a:latin typeface="Arial" panose="020B0604020202020204" pitchFamily="34" charset="0"/>
                <a:cs typeface="Arial" panose="020B0604020202020204" pitchFamily="34" charset="0"/>
              </a:rPr>
              <a:t>fraudulent marriages &amp; marriage of convenience cases </a:t>
            </a:r>
            <a:r>
              <a:rPr lang="en-US" sz="1400" i="1" dirty="0" err="1">
                <a:solidFill>
                  <a:sysClr val="windowText" lastClr="000000"/>
                </a:solidFill>
                <a:latin typeface="Arial" panose="020B0604020202020204" pitchFamily="34" charset="0"/>
                <a:cs typeface="Arial" panose="020B0604020202020204" pitchFamily="34" charset="0"/>
              </a:rPr>
              <a:t>finalised</a:t>
            </a:r>
            <a:r>
              <a:rPr lang="en-US" sz="1400" i="1" dirty="0">
                <a:solidFill>
                  <a:sysClr val="windowText" lastClr="000000"/>
                </a:solidFill>
                <a:latin typeface="Arial" panose="020B0604020202020204" pitchFamily="34" charset="0"/>
                <a:cs typeface="Arial" panose="020B0604020202020204" pitchFamily="34" charset="0"/>
              </a:rPr>
              <a:t>  (investigation and recommendation submitted) within 60 </a:t>
            </a:r>
            <a:r>
              <a:rPr lang="en-US" sz="1400" i="1" dirty="0" smtClean="0">
                <a:solidFill>
                  <a:sysClr val="windowText" lastClr="000000"/>
                </a:solidFill>
                <a:latin typeface="Arial" panose="020B0604020202020204" pitchFamily="34" charset="0"/>
                <a:cs typeface="Arial" panose="020B0604020202020204" pitchFamily="34" charset="0"/>
              </a:rPr>
              <a:t>days</a:t>
            </a:r>
          </a:p>
          <a:p>
            <a:pPr marL="628650" lvl="1" indent="-171450" defTabSz="914400" fontAlgn="base">
              <a:spcBef>
                <a:spcPts val="600"/>
              </a:spcBef>
              <a:buClr>
                <a:srgbClr val="7D0900"/>
              </a:buClr>
              <a:buFont typeface="Arial" pitchFamily="34" charset="0"/>
              <a:buChar char="•"/>
              <a:defRPr/>
            </a:pPr>
            <a:r>
              <a:rPr lang="en-US" sz="1400" i="1" dirty="0" smtClean="0">
                <a:solidFill>
                  <a:sysClr val="windowText" lastClr="000000"/>
                </a:solidFill>
                <a:latin typeface="Arial" panose="020B0604020202020204" pitchFamily="34" charset="0"/>
                <a:cs typeface="Arial" panose="020B0604020202020204" pitchFamily="34" charset="0"/>
              </a:rPr>
              <a:t>100% of valid invoices settled within 30 days of verification. </a:t>
            </a:r>
            <a:endParaRPr lang="en-US" sz="1400" i="1" dirty="0">
              <a:solidFill>
                <a:sysClr val="windowText" lastClr="000000"/>
              </a:solidFill>
              <a:latin typeface="Arial" panose="020B0604020202020204" pitchFamily="34" charset="0"/>
              <a:cs typeface="Arial" panose="020B0604020202020204" pitchFamily="34" charset="0"/>
            </a:endParaRPr>
          </a:p>
          <a:p>
            <a:pPr>
              <a:spcBef>
                <a:spcPts val="600"/>
              </a:spcBef>
            </a:pPr>
            <a:r>
              <a:rPr lang="en-US" altLang="en-US" sz="1600" b="1" dirty="0" smtClean="0"/>
              <a:t>Out </a:t>
            </a:r>
            <a:r>
              <a:rPr lang="en-US" altLang="en-US" sz="1600" b="1" dirty="0"/>
              <a:t>of the 8 </a:t>
            </a:r>
            <a:r>
              <a:rPr lang="en-US" altLang="en-US" sz="1600" b="1" dirty="0" smtClean="0"/>
              <a:t>annual targets, 7 were achieved </a:t>
            </a:r>
            <a:r>
              <a:rPr lang="en-US" altLang="en-US" sz="1600" b="1" dirty="0"/>
              <a:t>(87.5%) </a:t>
            </a:r>
            <a:r>
              <a:rPr lang="en-US" altLang="en-US" sz="1600" b="1" dirty="0" smtClean="0"/>
              <a:t>for the 2020/21 FY as outlined in the table below</a:t>
            </a:r>
            <a:r>
              <a:rPr lang="en-US" altLang="en-US" b="1" dirty="0" smtClean="0"/>
              <a:t>.</a:t>
            </a:r>
            <a:endParaRPr lang="en-US" dirty="0"/>
          </a:p>
        </p:txBody>
      </p:sp>
      <p:sp>
        <p:nvSpPr>
          <p:cNvPr id="4" name="Slide Number Placeholder 3"/>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69</a:t>
            </a:fld>
            <a:endParaRPr lang="en-US" dirty="0"/>
          </a:p>
        </p:txBody>
      </p:sp>
      <p:sp>
        <p:nvSpPr>
          <p:cNvPr id="2" name="Rectangle 1"/>
          <p:cNvSpPr/>
          <p:nvPr/>
        </p:nvSpPr>
        <p:spPr>
          <a:xfrm>
            <a:off x="212725" y="5505271"/>
            <a:ext cx="8797926" cy="523220"/>
          </a:xfrm>
          <a:prstGeom prst="rect">
            <a:avLst/>
          </a:prstGeom>
        </p:spPr>
        <p:txBody>
          <a:bodyPr wrap="square">
            <a:spAutoFit/>
          </a:bodyPr>
          <a:lstStyle/>
          <a:p>
            <a:pPr lvl="0" algn="just">
              <a:buClrTx/>
              <a:buFont typeface="Arial" panose="020B0604020202020204" pitchFamily="34" charset="0"/>
              <a:buChar char="•"/>
            </a:pPr>
            <a:r>
              <a:rPr lang="en-US" sz="1400" dirty="0">
                <a:latin typeface="Arial" panose="020B0604020202020204" pitchFamily="34" charset="0"/>
                <a:cs typeface="Arial" panose="020B0604020202020204" pitchFamily="34" charset="0"/>
              </a:rPr>
              <a:t>The </a:t>
            </a:r>
            <a:r>
              <a:rPr lang="en-US" sz="1400" dirty="0" smtClean="0">
                <a:latin typeface="Arial" panose="020B0604020202020204" pitchFamily="34" charset="0"/>
                <a:cs typeface="Arial" panose="020B0604020202020204" pitchFamily="34" charset="0"/>
              </a:rPr>
              <a:t>annual target </a:t>
            </a:r>
            <a:r>
              <a:rPr lang="en-US" sz="1400" dirty="0">
                <a:latin typeface="Arial" panose="020B0604020202020204" pitchFamily="34" charset="0"/>
                <a:cs typeface="Arial" panose="020B0604020202020204" pitchFamily="34" charset="0"/>
              </a:rPr>
              <a:t>not achieved dealt with: </a:t>
            </a:r>
            <a:r>
              <a:rPr lang="en-US" sz="1400" i="1" dirty="0">
                <a:latin typeface="Arial" panose="020B0604020202020204" pitchFamily="34" charset="0"/>
                <a:cs typeface="Arial" panose="020B0604020202020204" pitchFamily="34" charset="0"/>
              </a:rPr>
              <a:t>100% </a:t>
            </a:r>
            <a:r>
              <a:rPr lang="en-US" sz="1400" i="1" dirty="0" smtClean="0">
                <a:latin typeface="Arial" panose="020B0604020202020204" pitchFamily="34" charset="0"/>
                <a:cs typeface="Arial" panose="020B0604020202020204" pitchFamily="34" charset="0"/>
              </a:rPr>
              <a:t>of </a:t>
            </a:r>
            <a:r>
              <a:rPr lang="en-US" sz="1400" i="1" dirty="0">
                <a:latin typeface="Arial" panose="020B0604020202020204" pitchFamily="34" charset="0"/>
                <a:cs typeface="Arial" panose="020B0604020202020204" pitchFamily="34" charset="0"/>
              </a:rPr>
              <a:t>valid invoices settled within 30 days of certification. A total of 1</a:t>
            </a:r>
            <a:r>
              <a:rPr lang="en-US" sz="1400" dirty="0">
                <a:latin typeface="Arial" panose="020B0604020202020204" pitchFamily="34" charset="0"/>
                <a:cs typeface="Arial" panose="020B0604020202020204" pitchFamily="34" charset="0"/>
              </a:rPr>
              <a:t>3,358/13,370 were certified within 30 days (99%).</a:t>
            </a:r>
          </a:p>
        </p:txBody>
      </p:sp>
    </p:spTree>
    <p:extLst>
      <p:ext uri="{BB962C8B-B14F-4D97-AF65-F5344CB8AC3E}">
        <p14:creationId xmlns:p14="http://schemas.microsoft.com/office/powerpoint/2010/main" val="17222861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09034" y="567547"/>
          <a:ext cx="8886376" cy="5684275"/>
        </p:xfrm>
        <a:graphic>
          <a:graphicData uri="http://schemas.openxmlformats.org/drawingml/2006/table">
            <a:tbl>
              <a:tblPr firstRow="1" bandRow="1">
                <a:tableStyleId>{5C22544A-7EE6-4342-B048-85BDC9FD1C3A}</a:tableStyleId>
              </a:tblPr>
              <a:tblGrid>
                <a:gridCol w="1447623">
                  <a:extLst>
                    <a:ext uri="{9D8B030D-6E8A-4147-A177-3AD203B41FA5}">
                      <a16:colId xmlns:a16="http://schemas.microsoft.com/office/drawing/2014/main" val="20000"/>
                    </a:ext>
                  </a:extLst>
                </a:gridCol>
                <a:gridCol w="1248237">
                  <a:extLst>
                    <a:ext uri="{9D8B030D-6E8A-4147-A177-3AD203B41FA5}">
                      <a16:colId xmlns:a16="http://schemas.microsoft.com/office/drawing/2014/main" val="20001"/>
                    </a:ext>
                  </a:extLst>
                </a:gridCol>
                <a:gridCol w="3557269">
                  <a:extLst>
                    <a:ext uri="{9D8B030D-6E8A-4147-A177-3AD203B41FA5}">
                      <a16:colId xmlns:a16="http://schemas.microsoft.com/office/drawing/2014/main" val="20002"/>
                    </a:ext>
                  </a:extLst>
                </a:gridCol>
                <a:gridCol w="2633247">
                  <a:extLst>
                    <a:ext uri="{9D8B030D-6E8A-4147-A177-3AD203B41FA5}">
                      <a16:colId xmlns:a16="http://schemas.microsoft.com/office/drawing/2014/main" val="20003"/>
                    </a:ext>
                  </a:extLst>
                </a:gridCol>
              </a:tblGrid>
              <a:tr h="439644">
                <a:tc>
                  <a:txBody>
                    <a:bodyPr/>
                    <a:lstStyle/>
                    <a:p>
                      <a:pPr algn="ctr">
                        <a:lnSpc>
                          <a:spcPct val="105000"/>
                        </a:lnSpc>
                        <a:spcAft>
                          <a:spcPts val="1000"/>
                        </a:spcAft>
                        <a:tabLst>
                          <a:tab pos="457200" algn="l"/>
                        </a:tabLst>
                      </a:pPr>
                      <a:r>
                        <a:rPr lang="en-ZA"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APEX Priority</a:t>
                      </a:r>
                      <a:endParaRPr lang="en-ZA"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05000"/>
                        </a:lnSpc>
                        <a:spcAft>
                          <a:spcPts val="1000"/>
                        </a:spcAft>
                        <a:tabLst>
                          <a:tab pos="457200" algn="l"/>
                        </a:tabLst>
                      </a:pPr>
                      <a:r>
                        <a:rPr lang="en-ZA"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Link to Outcome</a:t>
                      </a:r>
                      <a:endParaRPr lang="en-ZA"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05000"/>
                        </a:lnSpc>
                        <a:spcAft>
                          <a:spcPts val="1000"/>
                        </a:spcAft>
                        <a:tabLst>
                          <a:tab pos="457200" algn="l"/>
                        </a:tabLst>
                      </a:pPr>
                      <a:r>
                        <a:rPr lang="en-ZA"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DHA contribution</a:t>
                      </a:r>
                      <a:endParaRPr lang="en-ZA"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05000"/>
                        </a:lnSpc>
                        <a:spcAft>
                          <a:spcPts val="1000"/>
                        </a:spcAft>
                        <a:tabLst>
                          <a:tab pos="457200" algn="l"/>
                        </a:tabLst>
                      </a:pPr>
                      <a:r>
                        <a:rPr lang="en-ZA"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MTSF Commitment (as per DPME)</a:t>
                      </a:r>
                      <a:endParaRPr lang="en-ZA"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0"/>
                  </a:ext>
                </a:extLst>
              </a:tr>
              <a:tr h="1967455">
                <a:tc>
                  <a:txBody>
                    <a:bodyPr/>
                    <a:lstStyle/>
                    <a:p>
                      <a:pPr algn="just">
                        <a:lnSpc>
                          <a:spcPct val="105000"/>
                        </a:lnSpc>
                        <a:spcAft>
                          <a:spcPts val="1000"/>
                        </a:spcAft>
                        <a:tabLst>
                          <a:tab pos="457200" algn="l"/>
                        </a:tabLst>
                      </a:pPr>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Economic Transformation and Job creation</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5000"/>
                        </a:lnSpc>
                        <a:spcAft>
                          <a:spcPts val="1000"/>
                        </a:spcAft>
                        <a:tabLst>
                          <a:tab pos="457200" algn="l"/>
                        </a:tabLst>
                      </a:pPr>
                      <a:r>
                        <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Outcome 4 – Decent employment through inclusive economic growth</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28600" indent="-228600" algn="just">
                        <a:lnSpc>
                          <a:spcPct val="100000"/>
                        </a:lnSpc>
                        <a:spcAft>
                          <a:spcPts val="600"/>
                        </a:spcAft>
                        <a:buFont typeface="Arial" panose="020B0604020202020204" pitchFamily="34" charset="0"/>
                        <a:buChar char="•"/>
                        <a:tabLst>
                          <a:tab pos="457200" algn="l"/>
                        </a:tabLst>
                      </a:pPr>
                      <a:r>
                        <a:rPr lang="en-U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Secure the identity of citizens and foreigners</a:t>
                      </a:r>
                    </a:p>
                    <a:p>
                      <a:pPr marL="228600" indent="-228600" algn="just">
                        <a:lnSpc>
                          <a:spcPct val="100000"/>
                        </a:lnSpc>
                        <a:spcAft>
                          <a:spcPts val="600"/>
                        </a:spcAft>
                        <a:buFont typeface="Arial" panose="020B0604020202020204" pitchFamily="34" charset="0"/>
                        <a:buChar char="•"/>
                        <a:tabLst>
                          <a:tab pos="457200" algn="l"/>
                        </a:tabLst>
                      </a:pPr>
                      <a:r>
                        <a:rPr lang="en-U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Design and implementation of the National Identity System (NIS)</a:t>
                      </a:r>
                    </a:p>
                    <a:p>
                      <a:pPr marL="228600" indent="-228600" algn="just">
                        <a:lnSpc>
                          <a:spcPct val="100000"/>
                        </a:lnSpc>
                        <a:spcAft>
                          <a:spcPts val="600"/>
                        </a:spcAft>
                        <a:buFont typeface="Arial" panose="020B0604020202020204" pitchFamily="34" charset="0"/>
                        <a:buChar char="•"/>
                        <a:tabLst>
                          <a:tab pos="457200" algn="l"/>
                        </a:tabLst>
                      </a:pPr>
                      <a:r>
                        <a:rPr lang="en-ZA"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Issuance of critical skill visas and implementation of a visa regime in support of economic growth</a:t>
                      </a:r>
                      <a:endParaRPr lang="en-ZA" sz="140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228600" indent="-228600" algn="just">
                        <a:lnSpc>
                          <a:spcPct val="100000"/>
                        </a:lnSpc>
                        <a:spcAft>
                          <a:spcPts val="600"/>
                        </a:spcAft>
                        <a:buFont typeface="Arial" panose="020B0604020202020204" pitchFamily="34" charset="0"/>
                        <a:buChar char="•"/>
                        <a:tabLst>
                          <a:tab pos="457200" algn="l"/>
                        </a:tabLst>
                      </a:pPr>
                      <a:endParaRPr lang="en-ZA"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28600" marR="0" indent="-228600" algn="just" defTabSz="457200" rtl="0" eaLnBrk="1" fontAlgn="auto" latinLnBrk="0" hangingPunct="1">
                        <a:lnSpc>
                          <a:spcPct val="100000"/>
                        </a:lnSpc>
                        <a:spcBef>
                          <a:spcPts val="0"/>
                        </a:spcBef>
                        <a:spcAft>
                          <a:spcPts val="600"/>
                        </a:spcAft>
                        <a:buClrTx/>
                        <a:buSzTx/>
                        <a:buFont typeface="Arial" panose="020B0604020202020204" pitchFamily="34" charset="0"/>
                        <a:buChar char="•"/>
                        <a:tabLst>
                          <a:tab pos="457200" algn="l"/>
                        </a:tabLst>
                        <a:defRPr/>
                      </a:pPr>
                      <a:r>
                        <a:rPr lang="en-ZA" sz="14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Implementation of revised visa regime through 95% </a:t>
                      </a:r>
                      <a:r>
                        <a:rPr lang="en-GB" sz="14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of critical skills visas </a:t>
                      </a:r>
                      <a:r>
                        <a:rPr lang="en-ZA" sz="14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adjudicated  within 4 weeks by 2022/23</a:t>
                      </a:r>
                    </a:p>
                    <a:p>
                      <a:pPr marL="228600" indent="-228600" algn="just" defTabSz="457200" rtl="0" eaLnBrk="1" latinLnBrk="0" hangingPunct="1">
                        <a:lnSpc>
                          <a:spcPct val="100000"/>
                        </a:lnSpc>
                        <a:spcAft>
                          <a:spcPts val="600"/>
                        </a:spcAft>
                        <a:buFont typeface="Arial" panose="020B0604020202020204" pitchFamily="34" charset="0"/>
                        <a:buChar char="•"/>
                        <a:tabLst>
                          <a:tab pos="457200" algn="l"/>
                        </a:tabLst>
                      </a:pPr>
                      <a:endParaRPr lang="en-ZA" sz="14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268764">
                <a:tc>
                  <a:txBody>
                    <a:bodyPr/>
                    <a:lstStyle/>
                    <a:p>
                      <a:pPr algn="just">
                        <a:lnSpc>
                          <a:spcPct val="105000"/>
                        </a:lnSpc>
                        <a:spcAft>
                          <a:spcPts val="1000"/>
                        </a:spcAft>
                        <a:tabLst>
                          <a:tab pos="457200" algn="l"/>
                        </a:tabLst>
                      </a:pPr>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Social Cohesion and</a:t>
                      </a:r>
                      <a:r>
                        <a:rPr lang="en-US" sz="1400" baseline="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Safe Communities</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just">
                        <a:lnSpc>
                          <a:spcPct val="105000"/>
                        </a:lnSpc>
                        <a:spcAft>
                          <a:spcPts val="1000"/>
                        </a:spcAft>
                        <a:tabLst>
                          <a:tab pos="457200" algn="l"/>
                        </a:tabLst>
                      </a:pPr>
                      <a:r>
                        <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Outcome 3 – All people in SA are and feel safe</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marL="228600" indent="-228600" algn="just">
                        <a:lnSpc>
                          <a:spcPct val="100000"/>
                        </a:lnSpc>
                        <a:spcAft>
                          <a:spcPts val="600"/>
                        </a:spcAft>
                        <a:buFont typeface="Arial" panose="020B0604020202020204" pitchFamily="34" charset="0"/>
                        <a:buChar char="•"/>
                        <a:tabLst>
                          <a:tab pos="457200" algn="l"/>
                        </a:tabLst>
                      </a:pPr>
                      <a:r>
                        <a:rPr lang="en-ZA"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Secure the borders of the country through the establishment and  operationalisation of the  Border Management Authority (BMA)</a:t>
                      </a:r>
                    </a:p>
                    <a:p>
                      <a:pPr marL="228600" indent="-228600" algn="just">
                        <a:lnSpc>
                          <a:spcPct val="100000"/>
                        </a:lnSpc>
                        <a:spcAft>
                          <a:spcPts val="600"/>
                        </a:spcAft>
                        <a:buFont typeface="Arial" panose="020B0604020202020204" pitchFamily="34" charset="0"/>
                        <a:buChar char="•"/>
                        <a:tabLst>
                          <a:tab pos="457200" algn="l"/>
                        </a:tabLst>
                      </a:pPr>
                      <a:r>
                        <a:rPr lang="en-ZA"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Continue with the implementation of a r</a:t>
                      </a:r>
                      <a:r>
                        <a:rPr lang="en-U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isk-based approach to immigration</a:t>
                      </a:r>
                      <a:endParaRPr lang="en-ZA"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228600" indent="-228600" algn="just">
                        <a:lnSpc>
                          <a:spcPct val="100000"/>
                        </a:lnSpc>
                        <a:spcAft>
                          <a:spcPts val="600"/>
                        </a:spcAft>
                        <a:buFont typeface="Arial" panose="020B0604020202020204" pitchFamily="34" charset="0"/>
                        <a:buChar char="•"/>
                        <a:tabLst>
                          <a:tab pos="457200" algn="l"/>
                        </a:tabLst>
                      </a:pPr>
                      <a:r>
                        <a:rPr lang="en-U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Provision of enabling documents to access rights and services, e.g. early birth registration and smart ID cards</a:t>
                      </a:r>
                      <a:endParaRPr lang="en-ZA"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marL="171450" indent="-171450" algn="just">
                        <a:lnSpc>
                          <a:spcPct val="100000"/>
                        </a:lnSpc>
                        <a:spcAft>
                          <a:spcPts val="600"/>
                        </a:spcAft>
                        <a:buFont typeface="Arial" panose="020B0604020202020204" pitchFamily="34" charset="0"/>
                        <a:buChar char="•"/>
                      </a:pPr>
                      <a:r>
                        <a:rPr lang="en-ZA"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BMA incrementally established by 2021/22</a:t>
                      </a:r>
                    </a:p>
                    <a:p>
                      <a:pPr marL="171450" indent="-171450" algn="just">
                        <a:lnSpc>
                          <a:spcPct val="100000"/>
                        </a:lnSpc>
                        <a:spcAft>
                          <a:spcPts val="600"/>
                        </a:spcAft>
                        <a:buFont typeface="Arial" panose="020B0604020202020204" pitchFamily="34" charset="0"/>
                        <a:buChar char="•"/>
                      </a:pPr>
                      <a:r>
                        <a:rPr lang="en-ZA"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BMA operational at  36 ports of entry; 10 segments of the land border law enforcement area and 2 community crossing points by 2023/24</a:t>
                      </a:r>
                    </a:p>
                    <a:p>
                      <a:pPr marL="171450" indent="-171450" algn="just">
                        <a:lnSpc>
                          <a:spcPct val="100000"/>
                        </a:lnSpc>
                        <a:spcAft>
                          <a:spcPts val="600"/>
                        </a:spcAft>
                        <a:buFont typeface="Arial" panose="020B0604020202020204" pitchFamily="34" charset="0"/>
                        <a:buChar char="•"/>
                        <a:tabLst>
                          <a:tab pos="457200" algn="l"/>
                        </a:tabLst>
                      </a:pPr>
                      <a:r>
                        <a:rPr lang="en-U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100% of selected ports of entry equipped with biometric functionality</a:t>
                      </a:r>
                    </a:p>
                    <a:p>
                      <a:pPr marL="228600" indent="-228600" algn="just" defTabSz="457200" rtl="0" eaLnBrk="1" latinLnBrk="0" hangingPunct="1">
                        <a:lnSpc>
                          <a:spcPct val="100000"/>
                        </a:lnSpc>
                        <a:spcAft>
                          <a:spcPts val="600"/>
                        </a:spcAft>
                        <a:buFont typeface="Arial" panose="020B0604020202020204" pitchFamily="34" charset="0"/>
                        <a:buChar char="•"/>
                        <a:tabLst>
                          <a:tab pos="457200" algn="l"/>
                        </a:tabLst>
                      </a:pPr>
                      <a:r>
                        <a:rPr lang="en-US" sz="14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Implementation of DHA Automated Biometric Information System (ABIS) by 2022/23</a:t>
                      </a:r>
                      <a:endParaRPr lang="en-ZA" sz="14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0002"/>
                  </a:ext>
                </a:extLst>
              </a:tr>
            </a:tbl>
          </a:graphicData>
        </a:graphic>
      </p:graphicFrame>
      <p:sp>
        <p:nvSpPr>
          <p:cNvPr id="6" name="TextBox 5"/>
          <p:cNvSpPr txBox="1"/>
          <p:nvPr/>
        </p:nvSpPr>
        <p:spPr>
          <a:xfrm>
            <a:off x="148590" y="136525"/>
            <a:ext cx="8825679" cy="400110"/>
          </a:xfrm>
          <a:prstGeom prst="rect">
            <a:avLst/>
          </a:prstGeom>
          <a:solidFill>
            <a:srgbClr val="92D050"/>
          </a:solidFill>
        </p:spPr>
        <p:txBody>
          <a:bodyPr wrap="square" rtlCol="0">
            <a:spAutoFit/>
          </a:bodyPr>
          <a:lstStyle/>
          <a:p>
            <a:pPr algn="ctr">
              <a:spcBef>
                <a:spcPts val="600"/>
              </a:spcBef>
              <a:spcAft>
                <a:spcPts val="600"/>
              </a:spcAft>
            </a:pPr>
            <a:r>
              <a:rPr lang="en-US" sz="2000" b="1" dirty="0">
                <a:latin typeface="Arial" panose="020B0604020202020204" pitchFamily="34" charset="0"/>
                <a:cs typeface="Arial" panose="020B0604020202020204" pitchFamily="34" charset="0"/>
              </a:rPr>
              <a:t>MTSF COMMITMENTS FOR 2019 TO 2024</a:t>
            </a:r>
            <a:endParaRPr lang="en-ZA" sz="2000" b="1"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7</a:t>
            </a:fld>
            <a:endParaRPr lang="en-US" dirty="0"/>
          </a:p>
        </p:txBody>
      </p:sp>
    </p:spTree>
    <p:extLst>
      <p:ext uri="{BB962C8B-B14F-4D97-AF65-F5344CB8AC3E}">
        <p14:creationId xmlns:p14="http://schemas.microsoft.com/office/powerpoint/2010/main" val="252771165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39382" y="511011"/>
            <a:ext cx="9004617" cy="1153714"/>
          </a:xfrm>
          <a:prstGeom prst="rect">
            <a:avLst/>
          </a:prstGeom>
          <a:noFill/>
        </p:spPr>
        <p:txBody>
          <a:bodyPr wrap="square" rtlCol="0">
            <a:spAutoFit/>
          </a:bodyPr>
          <a:lstStyle/>
          <a:p>
            <a:pPr marL="342900" lvl="0" indent="-342900">
              <a:lnSpc>
                <a:spcPct val="107000"/>
              </a:lnSpc>
              <a:spcAft>
                <a:spcPts val="800"/>
              </a:spcAft>
              <a:buFont typeface="Arial" panose="020B0604020202020204" pitchFamily="34" charset="0"/>
              <a:buChar char="•"/>
              <a:tabLst>
                <a:tab pos="457200" algn="l"/>
              </a:tabLst>
            </a:pPr>
            <a:endParaRPr lang="en-US" sz="1600" dirty="0" smtClean="0">
              <a:latin typeface="Arial" panose="020B0604020202020204" pitchFamily="34" charset="0"/>
              <a:ea typeface="Calibri" panose="020F0502020204030204" pitchFamily="34" charset="0"/>
              <a:cs typeface="Arial" panose="020B0604020202020204" pitchFamily="34" charset="0"/>
            </a:endParaRPr>
          </a:p>
          <a:p>
            <a:pPr lvl="0">
              <a:lnSpc>
                <a:spcPct val="107000"/>
              </a:lnSpc>
              <a:spcAft>
                <a:spcPts val="800"/>
              </a:spcAft>
              <a:tabLst>
                <a:tab pos="457200" algn="l"/>
              </a:tabLst>
            </a:pPr>
            <a:endParaRPr lang="en-US" dirty="0" smtClean="0">
              <a:latin typeface="Arial" panose="020B0604020202020204" pitchFamily="34" charset="0"/>
              <a:ea typeface="Calibri" panose="020F0502020204030204" pitchFamily="34" charset="0"/>
              <a:cs typeface="Arial" panose="020B0604020202020204" pitchFamily="34" charset="0"/>
            </a:endParaRPr>
          </a:p>
          <a:p>
            <a:pPr lvl="0">
              <a:lnSpc>
                <a:spcPct val="107000"/>
              </a:lnSpc>
              <a:spcAft>
                <a:spcPts val="800"/>
              </a:spcAft>
              <a:tabLst>
                <a:tab pos="457200" algn="l"/>
              </a:tabLst>
            </a:pPr>
            <a:r>
              <a:rPr lang="en-US" dirty="0" smtClean="0">
                <a:latin typeface="Arial" panose="020B0604020202020204" pitchFamily="34" charset="0"/>
                <a:ea typeface="Calibri" panose="020F050202020403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endParaRPr lang="en-ZA" dirty="0">
              <a:latin typeface="Arial" panose="020B0604020202020204" pitchFamily="34" charset="0"/>
              <a:cs typeface="Arial" panose="020B0604020202020204" pitchFamily="34" charset="0"/>
            </a:endParaRPr>
          </a:p>
        </p:txBody>
      </p:sp>
      <p:sp>
        <p:nvSpPr>
          <p:cNvPr id="5" name="TextBox 4"/>
          <p:cNvSpPr txBox="1"/>
          <p:nvPr/>
        </p:nvSpPr>
        <p:spPr>
          <a:xfrm>
            <a:off x="139383" y="108292"/>
            <a:ext cx="8856028" cy="400110"/>
          </a:xfrm>
          <a:prstGeom prst="rect">
            <a:avLst/>
          </a:prstGeom>
          <a:solidFill>
            <a:srgbClr val="92D050"/>
          </a:solidFill>
        </p:spPr>
        <p:txBody>
          <a:bodyPr wrap="square" rtlCol="0">
            <a:spAutoFit/>
          </a:bodyPr>
          <a:lstStyle/>
          <a:p>
            <a:pPr algn="ctr">
              <a:spcBef>
                <a:spcPts val="600"/>
              </a:spcBef>
              <a:spcAft>
                <a:spcPts val="600"/>
              </a:spcAft>
            </a:pPr>
            <a:r>
              <a:rPr lang="en-US" sz="2000" b="1" dirty="0" smtClean="0">
                <a:latin typeface="Arial" panose="020B0604020202020204" pitchFamily="34" charset="0"/>
                <a:cs typeface="Arial" panose="020B0604020202020204" pitchFamily="34" charset="0"/>
              </a:rPr>
              <a:t>COMPARATIVE DEATH REGISTRATION TRENDS: 2016 - 2021</a:t>
            </a:r>
            <a:endParaRPr lang="en-ZA" sz="2000" b="1"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70</a:t>
            </a:fld>
            <a:endParaRPr lang="en-US" dirty="0"/>
          </a:p>
        </p:txBody>
      </p:sp>
      <p:graphicFrame>
        <p:nvGraphicFramePr>
          <p:cNvPr id="6" name="Table 5"/>
          <p:cNvGraphicFramePr>
            <a:graphicFrameLocks noGrp="1"/>
          </p:cNvGraphicFramePr>
          <p:nvPr>
            <p:extLst/>
          </p:nvPr>
        </p:nvGraphicFramePr>
        <p:xfrm>
          <a:off x="162057" y="688075"/>
          <a:ext cx="8751283" cy="3993511"/>
        </p:xfrm>
        <a:graphic>
          <a:graphicData uri="http://schemas.openxmlformats.org/drawingml/2006/table">
            <a:tbl>
              <a:tblPr/>
              <a:tblGrid>
                <a:gridCol w="1132147">
                  <a:extLst>
                    <a:ext uri="{9D8B030D-6E8A-4147-A177-3AD203B41FA5}">
                      <a16:colId xmlns:a16="http://schemas.microsoft.com/office/drawing/2014/main" val="20000"/>
                    </a:ext>
                  </a:extLst>
                </a:gridCol>
                <a:gridCol w="38609">
                  <a:extLst>
                    <a:ext uri="{9D8B030D-6E8A-4147-A177-3AD203B41FA5}">
                      <a16:colId xmlns:a16="http://schemas.microsoft.com/office/drawing/2014/main" val="20001"/>
                    </a:ext>
                  </a:extLst>
                </a:gridCol>
                <a:gridCol w="1370443">
                  <a:extLst>
                    <a:ext uri="{9D8B030D-6E8A-4147-A177-3AD203B41FA5}">
                      <a16:colId xmlns:a16="http://schemas.microsoft.com/office/drawing/2014/main" val="20002"/>
                    </a:ext>
                  </a:extLst>
                </a:gridCol>
                <a:gridCol w="1210305">
                  <a:extLst>
                    <a:ext uri="{9D8B030D-6E8A-4147-A177-3AD203B41FA5}">
                      <a16:colId xmlns:a16="http://schemas.microsoft.com/office/drawing/2014/main" val="20003"/>
                    </a:ext>
                  </a:extLst>
                </a:gridCol>
                <a:gridCol w="1249035">
                  <a:extLst>
                    <a:ext uri="{9D8B030D-6E8A-4147-A177-3AD203B41FA5}">
                      <a16:colId xmlns:a16="http://schemas.microsoft.com/office/drawing/2014/main" val="20004"/>
                    </a:ext>
                  </a:extLst>
                </a:gridCol>
                <a:gridCol w="1181259">
                  <a:extLst>
                    <a:ext uri="{9D8B030D-6E8A-4147-A177-3AD203B41FA5}">
                      <a16:colId xmlns:a16="http://schemas.microsoft.com/office/drawing/2014/main" val="20005"/>
                    </a:ext>
                  </a:extLst>
                </a:gridCol>
                <a:gridCol w="1348726">
                  <a:extLst>
                    <a:ext uri="{9D8B030D-6E8A-4147-A177-3AD203B41FA5}">
                      <a16:colId xmlns:a16="http://schemas.microsoft.com/office/drawing/2014/main" val="20006"/>
                    </a:ext>
                  </a:extLst>
                </a:gridCol>
                <a:gridCol w="1220759">
                  <a:extLst>
                    <a:ext uri="{9D8B030D-6E8A-4147-A177-3AD203B41FA5}">
                      <a16:colId xmlns:a16="http://schemas.microsoft.com/office/drawing/2014/main" val="222569662"/>
                    </a:ext>
                  </a:extLst>
                </a:gridCol>
              </a:tblGrid>
              <a:tr h="394617">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b"/>
                      <a:r>
                        <a:rPr lang="en-ZA" sz="1100" b="1" u="none" strike="noStrike" dirty="0" smtClean="0">
                          <a:effectLst/>
                        </a:rPr>
                        <a:t> </a:t>
                      </a:r>
                      <a:r>
                        <a:rPr lang="en-ZA" sz="1600" b="1" u="none" strike="noStrike" dirty="0" smtClean="0">
                          <a:effectLst/>
                        </a:rPr>
                        <a:t>MONTH</a:t>
                      </a:r>
                      <a:endParaRPr lang="en-ZA" sz="1600" b="1" i="0" u="none" strike="noStrike" dirty="0">
                        <a:solidFill>
                          <a:srgbClr val="000000"/>
                        </a:solidFill>
                        <a:effectLst/>
                        <a:latin typeface="Calibri" panose="020F0502020204030204" pitchFamily="34" charset="0"/>
                      </a:endParaRPr>
                    </a:p>
                  </a:txBody>
                  <a:tcPr marL="5715" marR="5715" marT="571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60000"/>
                        <a:lumOff val="4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endParaRPr lang="en-ZA" sz="1800" b="1" i="0" u="none" strike="noStrike" dirty="0">
                        <a:solidFill>
                          <a:srgbClr val="000000"/>
                        </a:solidFill>
                        <a:effectLst/>
                        <a:latin typeface="Calibri" panose="020F0502020204030204" pitchFamily="34" charset="0"/>
                      </a:endParaRPr>
                    </a:p>
                  </a:txBody>
                  <a:tcPr marL="5715" marR="5715" marT="571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60000"/>
                        <a:lumOff val="4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en-ZA" sz="1800" b="1" u="none" strike="noStrike" dirty="0">
                          <a:effectLst/>
                        </a:rPr>
                        <a:t>2016</a:t>
                      </a:r>
                      <a:endParaRPr lang="en-ZA" sz="1800" b="1" i="0" u="none" strike="noStrike" dirty="0">
                        <a:solidFill>
                          <a:srgbClr val="000000"/>
                        </a:solidFill>
                        <a:effectLst/>
                        <a:latin typeface="Calibri" panose="020F0502020204030204" pitchFamily="34" charset="0"/>
                      </a:endParaRPr>
                    </a:p>
                  </a:txBody>
                  <a:tcPr marL="5715" marR="5715" marT="571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60000"/>
                        <a:lumOff val="4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en-ZA" sz="1800" b="1" u="none" strike="noStrike" dirty="0">
                          <a:effectLst/>
                        </a:rPr>
                        <a:t>2017</a:t>
                      </a:r>
                      <a:endParaRPr lang="en-ZA" sz="1800" b="1" i="0" u="none" strike="noStrike" dirty="0">
                        <a:solidFill>
                          <a:srgbClr val="000000"/>
                        </a:solidFill>
                        <a:effectLst/>
                        <a:latin typeface="Calibri" panose="020F0502020204030204" pitchFamily="34" charset="0"/>
                      </a:endParaRPr>
                    </a:p>
                  </a:txBody>
                  <a:tcPr marL="5715" marR="5715" marT="571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60000"/>
                        <a:lumOff val="4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en-ZA" sz="1800" b="1" u="none" strike="noStrike" dirty="0">
                          <a:effectLst/>
                        </a:rPr>
                        <a:t>2018</a:t>
                      </a:r>
                      <a:endParaRPr lang="en-ZA" sz="1800" b="1" i="0" u="none" strike="noStrike" dirty="0">
                        <a:solidFill>
                          <a:srgbClr val="000000"/>
                        </a:solidFill>
                        <a:effectLst/>
                        <a:latin typeface="Calibri" panose="020F0502020204030204" pitchFamily="34" charset="0"/>
                      </a:endParaRPr>
                    </a:p>
                  </a:txBody>
                  <a:tcPr marL="5715" marR="5715" marT="571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60000"/>
                        <a:lumOff val="4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en-ZA" sz="1800" b="1" u="none" strike="noStrike" dirty="0">
                          <a:effectLst/>
                        </a:rPr>
                        <a:t>2019</a:t>
                      </a:r>
                      <a:endParaRPr lang="en-ZA" sz="1800" b="1" i="0" u="none" strike="noStrike" dirty="0">
                        <a:solidFill>
                          <a:srgbClr val="000000"/>
                        </a:solidFill>
                        <a:effectLst/>
                        <a:latin typeface="Calibri" panose="020F0502020204030204" pitchFamily="34" charset="0"/>
                      </a:endParaRPr>
                    </a:p>
                  </a:txBody>
                  <a:tcPr marL="5715" marR="5715" marT="571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60000"/>
                        <a:lumOff val="4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en-ZA" sz="1800" b="1" u="none" strike="noStrike" dirty="0">
                          <a:effectLst/>
                        </a:rPr>
                        <a:t>2020</a:t>
                      </a:r>
                      <a:endParaRPr lang="en-ZA" sz="1800" b="1" i="0" u="none" strike="noStrike" dirty="0">
                        <a:solidFill>
                          <a:srgbClr val="000000"/>
                        </a:solidFill>
                        <a:effectLst/>
                        <a:latin typeface="Calibri" panose="020F0502020204030204" pitchFamily="34" charset="0"/>
                      </a:endParaRPr>
                    </a:p>
                  </a:txBody>
                  <a:tcPr marL="5715" marR="5715" marT="571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60000"/>
                        <a:lumOff val="40000"/>
                      </a:schemeClr>
                    </a:solidFill>
                  </a:tcPr>
                </a:tc>
                <a:tc>
                  <a:txBody>
                    <a:bodyPr/>
                    <a:lstStyle/>
                    <a:p>
                      <a:pPr algn="ctr" fontAlgn="b"/>
                      <a:r>
                        <a:rPr lang="en-US" sz="1800" b="1" i="0" u="none" strike="noStrike" dirty="0" smtClean="0">
                          <a:solidFill>
                            <a:srgbClr val="000000"/>
                          </a:solidFill>
                          <a:effectLst/>
                          <a:latin typeface="Calibri" panose="020F0502020204030204" pitchFamily="34" charset="0"/>
                        </a:rPr>
                        <a:t>2021</a:t>
                      </a:r>
                      <a:endParaRPr lang="en-ZA" sz="1800" b="1" i="0" u="none" strike="noStrike" dirty="0">
                        <a:solidFill>
                          <a:srgbClr val="000000"/>
                        </a:solidFill>
                        <a:effectLst/>
                        <a:latin typeface="Calibri" panose="020F0502020204030204" pitchFamily="34" charset="0"/>
                      </a:endParaRPr>
                    </a:p>
                  </a:txBody>
                  <a:tcPr marL="5715" marR="5715" marT="5715"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10000"/>
                  </a:ext>
                </a:extLst>
              </a:tr>
              <a:tr h="276838">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b"/>
                      <a:r>
                        <a:rPr lang="en-ZA" sz="1200" b="1" u="none" strike="noStrike" dirty="0">
                          <a:effectLst/>
                          <a:latin typeface="Arial" panose="020B0604020202020204" pitchFamily="34" charset="0"/>
                          <a:cs typeface="Arial" panose="020B0604020202020204" pitchFamily="34" charset="0"/>
                        </a:rPr>
                        <a:t>JANUARY </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en-ZA" sz="1400" u="none" strike="noStrike" dirty="0">
                          <a:effectLst/>
                          <a:latin typeface="Arial" panose="020B0604020202020204" pitchFamily="34" charset="0"/>
                          <a:cs typeface="Arial" panose="020B0604020202020204" pitchFamily="34" charset="0"/>
                        </a:rPr>
                        <a:t>35 818</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en-ZA" sz="1400" u="none" strike="noStrike" dirty="0">
                          <a:effectLst/>
                          <a:latin typeface="Arial" panose="020B0604020202020204" pitchFamily="34" charset="0"/>
                          <a:cs typeface="Arial" panose="020B0604020202020204" pitchFamily="34" charset="0"/>
                        </a:rPr>
                        <a:t>36 716</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en-ZA" sz="1400" u="none" strike="noStrike" dirty="0">
                          <a:effectLst/>
                          <a:latin typeface="Arial" panose="020B0604020202020204" pitchFamily="34" charset="0"/>
                          <a:cs typeface="Arial" panose="020B0604020202020204" pitchFamily="34" charset="0"/>
                        </a:rPr>
                        <a:t>38 647</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en-ZA" sz="1400" u="none" strike="noStrike" dirty="0">
                          <a:effectLst/>
                          <a:latin typeface="Arial" panose="020B0604020202020204" pitchFamily="34" charset="0"/>
                          <a:cs typeface="Arial" panose="020B0604020202020204" pitchFamily="34" charset="0"/>
                        </a:rPr>
                        <a:t>37 760</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en-ZA" sz="1400" u="none" strike="noStrike" dirty="0">
                          <a:solidFill>
                            <a:srgbClr val="FF0000"/>
                          </a:solidFill>
                          <a:effectLst/>
                          <a:latin typeface="Arial" panose="020B0604020202020204" pitchFamily="34" charset="0"/>
                          <a:cs typeface="Arial" panose="020B0604020202020204" pitchFamily="34" charset="0"/>
                        </a:rPr>
                        <a:t>36 803</a:t>
                      </a:r>
                      <a:endParaRPr lang="en-ZA" sz="1400" b="0" i="0" u="none" strike="noStrike" dirty="0">
                        <a:solidFill>
                          <a:srgbClr val="FF0000"/>
                        </a:solidFill>
                        <a:effectLst/>
                        <a:latin typeface="Arial" panose="020B0604020202020204" pitchFamily="34" charset="0"/>
                        <a:cs typeface="Arial" panose="020B0604020202020204" pitchFamily="34" charset="0"/>
                      </a:endParaRPr>
                    </a:p>
                  </a:txBody>
                  <a:tcPr marL="5715" marR="5715" marT="571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b"/>
                      <a:r>
                        <a:rPr lang="en-US" sz="1400" b="1" i="0" u="none" strike="noStrike" dirty="0" smtClean="0">
                          <a:solidFill>
                            <a:srgbClr val="FF0000"/>
                          </a:solidFill>
                          <a:effectLst/>
                          <a:latin typeface="Arial" panose="020B0604020202020204" pitchFamily="34" charset="0"/>
                          <a:cs typeface="Arial" panose="020B0604020202020204" pitchFamily="34" charset="0"/>
                        </a:rPr>
                        <a:t>78 244</a:t>
                      </a:r>
                      <a:endParaRPr lang="en-ZA" sz="1400" b="1" i="0" u="none" strike="noStrike" dirty="0">
                        <a:solidFill>
                          <a:srgbClr val="FF0000"/>
                        </a:solidFill>
                        <a:effectLst/>
                        <a:latin typeface="Arial" panose="020B0604020202020204" pitchFamily="34" charset="0"/>
                        <a:cs typeface="Arial" panose="020B0604020202020204" pitchFamily="34" charset="0"/>
                      </a:endParaRPr>
                    </a:p>
                  </a:txBody>
                  <a:tcPr marL="5715" marR="5715" marT="5715" marB="0" anchor="b">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1"/>
                  </a:ext>
                </a:extLst>
              </a:tr>
              <a:tr h="276838">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b"/>
                      <a:r>
                        <a:rPr lang="en-ZA" sz="1200" b="1" u="none" strike="noStrike" dirty="0">
                          <a:effectLst/>
                          <a:latin typeface="Arial" panose="020B0604020202020204" pitchFamily="34" charset="0"/>
                          <a:cs typeface="Arial" panose="020B0604020202020204" pitchFamily="34" charset="0"/>
                        </a:rPr>
                        <a:t>FEBRUARY</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en-ZA" sz="1400" u="none" strike="noStrike" dirty="0">
                          <a:effectLst/>
                          <a:latin typeface="Arial" panose="020B0604020202020204" pitchFamily="34" charset="0"/>
                          <a:cs typeface="Arial" panose="020B0604020202020204" pitchFamily="34" charset="0"/>
                        </a:rPr>
                        <a:t>34 956</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en-ZA" sz="1400" u="none" strike="noStrike" dirty="0">
                          <a:effectLst/>
                          <a:latin typeface="Arial" panose="020B0604020202020204" pitchFamily="34" charset="0"/>
                          <a:cs typeface="Arial" panose="020B0604020202020204" pitchFamily="34" charset="0"/>
                        </a:rPr>
                        <a:t>31 601</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en-ZA" sz="1400" u="none" strike="noStrike" dirty="0">
                          <a:effectLst/>
                          <a:latin typeface="Arial" panose="020B0604020202020204" pitchFamily="34" charset="0"/>
                          <a:cs typeface="Arial" panose="020B0604020202020204" pitchFamily="34" charset="0"/>
                        </a:rPr>
                        <a:t>31 342</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en-ZA" sz="1400" u="none" strike="noStrike" dirty="0">
                          <a:effectLst/>
                          <a:latin typeface="Arial" panose="020B0604020202020204" pitchFamily="34" charset="0"/>
                          <a:cs typeface="Arial" panose="020B0604020202020204" pitchFamily="34" charset="0"/>
                        </a:rPr>
                        <a:t>32 417</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en-ZA" sz="1400" u="none" strike="noStrike" dirty="0">
                          <a:solidFill>
                            <a:srgbClr val="FF0000"/>
                          </a:solidFill>
                          <a:effectLst/>
                          <a:latin typeface="Arial" panose="020B0604020202020204" pitchFamily="34" charset="0"/>
                          <a:cs typeface="Arial" panose="020B0604020202020204" pitchFamily="34" charset="0"/>
                        </a:rPr>
                        <a:t>32 878</a:t>
                      </a:r>
                      <a:endParaRPr lang="en-ZA" sz="1400" b="0" i="0" u="none" strike="noStrike" dirty="0">
                        <a:solidFill>
                          <a:srgbClr val="FF0000"/>
                        </a:solidFill>
                        <a:effectLst/>
                        <a:latin typeface="Arial" panose="020B0604020202020204" pitchFamily="34" charset="0"/>
                        <a:cs typeface="Arial" panose="020B0604020202020204" pitchFamily="34" charset="0"/>
                      </a:endParaRPr>
                    </a:p>
                  </a:txBody>
                  <a:tcPr marL="5715" marR="5715" marT="571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b"/>
                      <a:r>
                        <a:rPr lang="en-US" sz="1400" b="0" i="0" u="none" strike="noStrike" dirty="0" smtClean="0">
                          <a:solidFill>
                            <a:srgbClr val="000000"/>
                          </a:solidFill>
                          <a:effectLst/>
                          <a:latin typeface="Arial" panose="020B0604020202020204" pitchFamily="34" charset="0"/>
                          <a:cs typeface="Arial" panose="020B0604020202020204" pitchFamily="34" charset="0"/>
                        </a:rPr>
                        <a:t>42 584</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b">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2"/>
                  </a:ext>
                </a:extLst>
              </a:tr>
              <a:tr h="276838">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b"/>
                      <a:r>
                        <a:rPr lang="en-ZA" sz="1200" b="1" u="none" strike="noStrike" dirty="0">
                          <a:effectLst/>
                          <a:latin typeface="Arial" panose="020B0604020202020204" pitchFamily="34" charset="0"/>
                          <a:cs typeface="Arial" panose="020B0604020202020204" pitchFamily="34" charset="0"/>
                        </a:rPr>
                        <a:t>MARCH</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en-ZA" sz="1400" u="none" strike="noStrike" dirty="0">
                          <a:effectLst/>
                          <a:latin typeface="Arial" panose="020B0604020202020204" pitchFamily="34" charset="0"/>
                          <a:cs typeface="Arial" panose="020B0604020202020204" pitchFamily="34" charset="0"/>
                        </a:rPr>
                        <a:t>36 859</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en-ZA" sz="1400" u="none" strike="noStrike" dirty="0">
                          <a:effectLst/>
                          <a:latin typeface="Arial" panose="020B0604020202020204" pitchFamily="34" charset="0"/>
                          <a:cs typeface="Arial" panose="020B0604020202020204" pitchFamily="34" charset="0"/>
                        </a:rPr>
                        <a:t>35 983</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en-ZA" sz="1400" u="none" strike="noStrike" dirty="0">
                          <a:effectLst/>
                          <a:latin typeface="Arial" panose="020B0604020202020204" pitchFamily="34" charset="0"/>
                          <a:cs typeface="Arial" panose="020B0604020202020204" pitchFamily="34" charset="0"/>
                        </a:rPr>
                        <a:t>33 524</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en-ZA" sz="1400" u="none" strike="noStrike" dirty="0">
                          <a:effectLst/>
                          <a:latin typeface="Arial" panose="020B0604020202020204" pitchFamily="34" charset="0"/>
                          <a:cs typeface="Arial" panose="020B0604020202020204" pitchFamily="34" charset="0"/>
                        </a:rPr>
                        <a:t>33 591</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en-ZA" sz="1400" u="none" strike="noStrike" dirty="0" smtClean="0">
                          <a:effectLst/>
                          <a:latin typeface="Arial" panose="020B0604020202020204" pitchFamily="34" charset="0"/>
                          <a:cs typeface="Arial" panose="020B0604020202020204" pitchFamily="34" charset="0"/>
                        </a:rPr>
                        <a:t>36 138</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b"/>
                      <a:r>
                        <a:rPr lang="en-US" sz="1400" b="0" i="0" u="none" strike="noStrike" dirty="0" smtClean="0">
                          <a:solidFill>
                            <a:srgbClr val="000000"/>
                          </a:solidFill>
                          <a:effectLst/>
                          <a:latin typeface="Arial" panose="020B0604020202020204" pitchFamily="34" charset="0"/>
                          <a:cs typeface="Arial" panose="020B0604020202020204" pitchFamily="34" charset="0"/>
                        </a:rPr>
                        <a:t>35 881</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b">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3"/>
                  </a:ext>
                </a:extLst>
              </a:tr>
              <a:tr h="276838">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b"/>
                      <a:r>
                        <a:rPr lang="en-ZA" sz="1200" b="1" u="none" strike="noStrike" dirty="0">
                          <a:effectLst/>
                          <a:latin typeface="Arial" panose="020B0604020202020204" pitchFamily="34" charset="0"/>
                          <a:cs typeface="Arial" panose="020B0604020202020204" pitchFamily="34" charset="0"/>
                        </a:rPr>
                        <a:t>APRIL</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en-ZA" sz="1400" u="none" strike="noStrike" dirty="0">
                          <a:effectLst/>
                          <a:latin typeface="Arial" panose="020B0604020202020204" pitchFamily="34" charset="0"/>
                          <a:cs typeface="Arial" panose="020B0604020202020204" pitchFamily="34" charset="0"/>
                        </a:rPr>
                        <a:t>34 904</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en-ZA" sz="1400" u="none" strike="noStrike" dirty="0">
                          <a:effectLst/>
                          <a:latin typeface="Arial" panose="020B0604020202020204" pitchFamily="34" charset="0"/>
                          <a:cs typeface="Arial" panose="020B0604020202020204" pitchFamily="34" charset="0"/>
                        </a:rPr>
                        <a:t>31 930</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en-ZA" sz="1400" u="none" strike="noStrike" dirty="0">
                          <a:effectLst/>
                          <a:latin typeface="Arial" panose="020B0604020202020204" pitchFamily="34" charset="0"/>
                          <a:cs typeface="Arial" panose="020B0604020202020204" pitchFamily="34" charset="0"/>
                        </a:rPr>
                        <a:t>36 801</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en-ZA" sz="1400" u="none" strike="noStrike" dirty="0">
                          <a:effectLst/>
                          <a:latin typeface="Arial" panose="020B0604020202020204" pitchFamily="34" charset="0"/>
                          <a:cs typeface="Arial" panose="020B0604020202020204" pitchFamily="34" charset="0"/>
                        </a:rPr>
                        <a:t>37 737</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en-ZA" sz="1400" u="none" strike="noStrike" dirty="0">
                          <a:effectLst/>
                          <a:latin typeface="Arial" panose="020B0604020202020204" pitchFamily="34" charset="0"/>
                          <a:cs typeface="Arial" panose="020B0604020202020204" pitchFamily="34" charset="0"/>
                        </a:rPr>
                        <a:t> </a:t>
                      </a:r>
                      <a:r>
                        <a:rPr lang="en-ZA" sz="1400" u="none" strike="noStrike" dirty="0" smtClean="0">
                          <a:effectLst/>
                          <a:latin typeface="Arial" panose="020B0604020202020204" pitchFamily="34" charset="0"/>
                          <a:cs typeface="Arial" panose="020B0604020202020204" pitchFamily="34" charset="0"/>
                        </a:rPr>
                        <a:t>30 842</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b"/>
                      <a:r>
                        <a:rPr lang="en-ZA" sz="1400" b="0" i="0" u="none" strike="noStrike" dirty="0" smtClean="0">
                          <a:solidFill>
                            <a:srgbClr val="000000"/>
                          </a:solidFill>
                          <a:effectLst/>
                          <a:latin typeface="Arial" panose="020B0604020202020204" pitchFamily="34" charset="0"/>
                          <a:cs typeface="Arial" panose="020B0604020202020204" pitchFamily="34" charset="0"/>
                        </a:rPr>
                        <a:t>35937</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b">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4"/>
                  </a:ext>
                </a:extLst>
              </a:tr>
              <a:tr h="276838">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b"/>
                      <a:r>
                        <a:rPr lang="en-ZA" sz="1200" b="1" u="none" strike="noStrike" dirty="0">
                          <a:effectLst/>
                          <a:latin typeface="Arial" panose="020B0604020202020204" pitchFamily="34" charset="0"/>
                          <a:cs typeface="Arial" panose="020B0604020202020204" pitchFamily="34" charset="0"/>
                        </a:rPr>
                        <a:t>MAY</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en-ZA" sz="1400" u="none" strike="noStrike" dirty="0">
                          <a:effectLst/>
                          <a:latin typeface="Arial" panose="020B0604020202020204" pitchFamily="34" charset="0"/>
                          <a:cs typeface="Arial" panose="020B0604020202020204" pitchFamily="34" charset="0"/>
                        </a:rPr>
                        <a:t>39 847</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en-ZA" sz="1400" u="none" strike="noStrike" dirty="0">
                          <a:effectLst/>
                          <a:latin typeface="Arial" panose="020B0604020202020204" pitchFamily="34" charset="0"/>
                          <a:cs typeface="Arial" panose="020B0604020202020204" pitchFamily="34" charset="0"/>
                        </a:rPr>
                        <a:t>41 000</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en-ZA" sz="1400" u="none" strike="noStrike" dirty="0">
                          <a:effectLst/>
                          <a:latin typeface="Arial" panose="020B0604020202020204" pitchFamily="34" charset="0"/>
                          <a:cs typeface="Arial" panose="020B0604020202020204" pitchFamily="34" charset="0"/>
                        </a:rPr>
                        <a:t>41 114</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en-ZA" sz="1400" u="none" strike="noStrike" dirty="0">
                          <a:effectLst/>
                          <a:latin typeface="Arial" panose="020B0604020202020204" pitchFamily="34" charset="0"/>
                          <a:cs typeface="Arial" panose="020B0604020202020204" pitchFamily="34" charset="0"/>
                        </a:rPr>
                        <a:t>40 413</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31 574</a:t>
                      </a:r>
                    </a:p>
                  </a:txBody>
                  <a:tcPr marL="5715" marR="5715" marT="571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txBody>
                  <a:tcPr marL="5715" marR="5715" marT="5715" marB="0" anchor="b">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r h="276838">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b"/>
                      <a:r>
                        <a:rPr lang="en-ZA" sz="1200" b="1" u="none" strike="noStrike" dirty="0">
                          <a:effectLst/>
                          <a:latin typeface="Arial" panose="020B0604020202020204" pitchFamily="34" charset="0"/>
                          <a:cs typeface="Arial" panose="020B0604020202020204" pitchFamily="34" charset="0"/>
                        </a:rPr>
                        <a:t>JUNE</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en-ZA" sz="1400" u="none" strike="noStrike" dirty="0">
                          <a:effectLst/>
                          <a:latin typeface="Arial" panose="020B0604020202020204" pitchFamily="34" charset="0"/>
                          <a:cs typeface="Arial" panose="020B0604020202020204" pitchFamily="34" charset="0"/>
                        </a:rPr>
                        <a:t>41 069</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en-ZA" sz="1400" u="none" strike="noStrike" dirty="0">
                          <a:effectLst/>
                          <a:latin typeface="Arial" panose="020B0604020202020204" pitchFamily="34" charset="0"/>
                          <a:cs typeface="Arial" panose="020B0604020202020204" pitchFamily="34" charset="0"/>
                        </a:rPr>
                        <a:t>38 873</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en-ZA" sz="1400" u="none" strike="noStrike" dirty="0">
                          <a:effectLst/>
                          <a:latin typeface="Arial" panose="020B0604020202020204" pitchFamily="34" charset="0"/>
                          <a:cs typeface="Arial" panose="020B0604020202020204" pitchFamily="34" charset="0"/>
                        </a:rPr>
                        <a:t>40 923</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en-ZA" sz="1400" u="none" strike="noStrike" dirty="0">
                          <a:effectLst/>
                          <a:latin typeface="Arial" panose="020B0604020202020204" pitchFamily="34" charset="0"/>
                          <a:cs typeface="Arial" panose="020B0604020202020204" pitchFamily="34" charset="0"/>
                        </a:rPr>
                        <a:t>41 174</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en-ZA" sz="1400" u="none" strike="noStrike" dirty="0" smtClean="0">
                          <a:effectLst/>
                          <a:latin typeface="Arial" panose="020B0604020202020204" pitchFamily="34" charset="0"/>
                          <a:cs typeface="Arial" panose="020B0604020202020204" pitchFamily="34" charset="0"/>
                        </a:rPr>
                        <a:t>39 018</a:t>
                      </a:r>
                      <a:r>
                        <a:rPr lang="en-ZA" sz="1400" u="none" strike="noStrike" dirty="0">
                          <a:effectLst/>
                          <a:latin typeface="Arial" panose="020B0604020202020204" pitchFamily="34" charset="0"/>
                          <a:cs typeface="Arial" panose="020B0604020202020204" pitchFamily="34" charset="0"/>
                        </a:rPr>
                        <a:t>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b">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6"/>
                  </a:ext>
                </a:extLst>
              </a:tr>
              <a:tr h="276838">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b"/>
                      <a:r>
                        <a:rPr lang="en-ZA" sz="1200" b="1" u="none" strike="noStrike" dirty="0">
                          <a:effectLst/>
                          <a:latin typeface="Arial" panose="020B0604020202020204" pitchFamily="34" charset="0"/>
                          <a:cs typeface="Arial" panose="020B0604020202020204" pitchFamily="34" charset="0"/>
                        </a:rPr>
                        <a:t>JULY</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en-ZA" sz="1400" u="none" strike="noStrike" dirty="0">
                          <a:effectLst/>
                          <a:latin typeface="Arial" panose="020B0604020202020204" pitchFamily="34" charset="0"/>
                          <a:cs typeface="Arial" panose="020B0604020202020204" pitchFamily="34" charset="0"/>
                        </a:rPr>
                        <a:t>42 474</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en-ZA" sz="1400" u="none" strike="noStrike" dirty="0">
                          <a:effectLst/>
                          <a:latin typeface="Arial" panose="020B0604020202020204" pitchFamily="34" charset="0"/>
                          <a:cs typeface="Arial" panose="020B0604020202020204" pitchFamily="34" charset="0"/>
                        </a:rPr>
                        <a:t>42 512</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en-ZA" sz="1400" u="none" strike="noStrike" dirty="0">
                          <a:effectLst/>
                          <a:latin typeface="Arial" panose="020B0604020202020204" pitchFamily="34" charset="0"/>
                          <a:cs typeface="Arial" panose="020B0604020202020204" pitchFamily="34" charset="0"/>
                        </a:rPr>
                        <a:t>43 696</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en-ZA" sz="1400" u="none" strike="noStrike" dirty="0">
                          <a:effectLst/>
                          <a:latin typeface="Arial" panose="020B0604020202020204" pitchFamily="34" charset="0"/>
                          <a:cs typeface="Arial" panose="020B0604020202020204" pitchFamily="34" charset="0"/>
                        </a:rPr>
                        <a:t>45 686</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en-ZA" sz="1400" b="1" u="none" strike="noStrike" dirty="0" smtClean="0">
                          <a:effectLst/>
                          <a:latin typeface="Arial" panose="020B0604020202020204" pitchFamily="34" charset="0"/>
                          <a:cs typeface="Arial" panose="020B0604020202020204" pitchFamily="34" charset="0"/>
                        </a:rPr>
                        <a:t>56 099</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b"/>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b">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7"/>
                  </a:ext>
                </a:extLst>
              </a:tr>
              <a:tr h="276838">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b"/>
                      <a:r>
                        <a:rPr lang="en-ZA" sz="1200" b="1" u="none" strike="noStrike" dirty="0">
                          <a:effectLst/>
                          <a:latin typeface="Arial" panose="020B0604020202020204" pitchFamily="34" charset="0"/>
                          <a:cs typeface="Arial" panose="020B0604020202020204" pitchFamily="34" charset="0"/>
                        </a:rPr>
                        <a:t>AUGUST</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en-ZA" sz="1400" u="none" strike="noStrike" dirty="0">
                          <a:effectLst/>
                          <a:latin typeface="Arial" panose="020B0604020202020204" pitchFamily="34" charset="0"/>
                          <a:cs typeface="Arial" panose="020B0604020202020204" pitchFamily="34" charset="0"/>
                        </a:rPr>
                        <a:t>45 666</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en-ZA" sz="1400" u="none" strike="noStrike" dirty="0">
                          <a:effectLst/>
                          <a:latin typeface="Arial" panose="020B0604020202020204" pitchFamily="34" charset="0"/>
                          <a:cs typeface="Arial" panose="020B0604020202020204" pitchFamily="34" charset="0"/>
                        </a:rPr>
                        <a:t>45 162</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en-ZA" sz="1400" u="none" strike="noStrike" dirty="0">
                          <a:effectLst/>
                          <a:latin typeface="Arial" panose="020B0604020202020204" pitchFamily="34" charset="0"/>
                          <a:cs typeface="Arial" panose="020B0604020202020204" pitchFamily="34" charset="0"/>
                        </a:rPr>
                        <a:t>40 921</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en-ZA" sz="1400" u="none" strike="noStrike" dirty="0">
                          <a:effectLst/>
                          <a:latin typeface="Arial" panose="020B0604020202020204" pitchFamily="34" charset="0"/>
                          <a:cs typeface="Arial" panose="020B0604020202020204" pitchFamily="34" charset="0"/>
                        </a:rPr>
                        <a:t>39 661</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en-ZA" sz="1400" u="none" strike="noStrike" smtClean="0">
                          <a:effectLst/>
                          <a:latin typeface="Arial" panose="020B0604020202020204" pitchFamily="34" charset="0"/>
                          <a:cs typeface="Arial" panose="020B0604020202020204" pitchFamily="34" charset="0"/>
                        </a:rPr>
                        <a:t>48 175</a:t>
                      </a:r>
                      <a:r>
                        <a:rPr lang="en-ZA" sz="1400" u="none" strike="noStrike" dirty="0">
                          <a:effectLst/>
                          <a:latin typeface="Arial" panose="020B0604020202020204" pitchFamily="34" charset="0"/>
                          <a:cs typeface="Arial" panose="020B0604020202020204" pitchFamily="34" charset="0"/>
                        </a:rPr>
                        <a:t>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b">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8"/>
                  </a:ext>
                </a:extLst>
              </a:tr>
              <a:tr h="276838">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b"/>
                      <a:r>
                        <a:rPr lang="en-ZA" sz="1200" b="1" u="none" strike="noStrike" dirty="0">
                          <a:effectLst/>
                          <a:latin typeface="Arial" panose="020B0604020202020204" pitchFamily="34" charset="0"/>
                          <a:cs typeface="Arial" panose="020B0604020202020204" pitchFamily="34" charset="0"/>
                        </a:rPr>
                        <a:t>SEPTEMBER</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en-ZA" sz="1400" u="none" strike="noStrike" dirty="0">
                          <a:effectLst/>
                          <a:latin typeface="Arial" panose="020B0604020202020204" pitchFamily="34" charset="0"/>
                          <a:cs typeface="Arial" panose="020B0604020202020204" pitchFamily="34" charset="0"/>
                        </a:rPr>
                        <a:t>39 094</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en-ZA" sz="1400" u="none" strike="noStrike">
                          <a:effectLst/>
                          <a:latin typeface="Arial" panose="020B0604020202020204" pitchFamily="34" charset="0"/>
                          <a:cs typeface="Arial" panose="020B0604020202020204" pitchFamily="34" charset="0"/>
                        </a:rPr>
                        <a:t>39 158</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5715" marR="5715" marT="571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en-ZA" sz="1400" u="none" strike="noStrike" dirty="0">
                          <a:effectLst/>
                          <a:latin typeface="Arial" panose="020B0604020202020204" pitchFamily="34" charset="0"/>
                          <a:cs typeface="Arial" panose="020B0604020202020204" pitchFamily="34" charset="0"/>
                        </a:rPr>
                        <a:t>37 146</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en-ZA" sz="1400" u="none" strike="noStrike" dirty="0">
                          <a:effectLst/>
                          <a:latin typeface="Arial" panose="020B0604020202020204" pitchFamily="34" charset="0"/>
                          <a:cs typeface="Arial" panose="020B0604020202020204" pitchFamily="34" charset="0"/>
                        </a:rPr>
                        <a:t>37 104</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en-ZA" sz="1400" u="none" strike="noStrike" dirty="0" smtClean="0">
                          <a:effectLst/>
                          <a:latin typeface="Arial" panose="020B0604020202020204" pitchFamily="34" charset="0"/>
                          <a:cs typeface="Arial" panose="020B0604020202020204" pitchFamily="34" charset="0"/>
                        </a:rPr>
                        <a:t>39</a:t>
                      </a:r>
                      <a:r>
                        <a:rPr lang="en-ZA" sz="1400" u="none" strike="noStrike" baseline="0" dirty="0" smtClean="0">
                          <a:effectLst/>
                          <a:latin typeface="Arial" panose="020B0604020202020204" pitchFamily="34" charset="0"/>
                          <a:cs typeface="Arial" panose="020B0604020202020204" pitchFamily="34" charset="0"/>
                        </a:rPr>
                        <a:t> 550</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b">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9"/>
                  </a:ext>
                </a:extLst>
              </a:tr>
              <a:tr h="276838">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b"/>
                      <a:r>
                        <a:rPr lang="en-ZA" sz="1200" b="1" u="none" strike="noStrike" dirty="0">
                          <a:effectLst/>
                          <a:latin typeface="Arial" panose="020B0604020202020204" pitchFamily="34" charset="0"/>
                          <a:cs typeface="Arial" panose="020B0604020202020204" pitchFamily="34" charset="0"/>
                        </a:rPr>
                        <a:t>OCTOBER</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en-ZA" sz="1400" u="none" strike="noStrike">
                          <a:effectLst/>
                          <a:latin typeface="Arial" panose="020B0604020202020204" pitchFamily="34" charset="0"/>
                          <a:cs typeface="Arial" panose="020B0604020202020204" pitchFamily="34" charset="0"/>
                        </a:rPr>
                        <a:t>37 661</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5715" marR="5715" marT="571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en-ZA" sz="1400" u="none" strike="noStrike">
                          <a:effectLst/>
                          <a:latin typeface="Arial" panose="020B0604020202020204" pitchFamily="34" charset="0"/>
                          <a:cs typeface="Arial" panose="020B0604020202020204" pitchFamily="34" charset="0"/>
                        </a:rPr>
                        <a:t>40 816</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5715" marR="5715" marT="571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en-ZA" sz="1400" u="none" strike="noStrike" dirty="0">
                          <a:effectLst/>
                          <a:latin typeface="Arial" panose="020B0604020202020204" pitchFamily="34" charset="0"/>
                          <a:cs typeface="Arial" panose="020B0604020202020204" pitchFamily="34" charset="0"/>
                        </a:rPr>
                        <a:t>41 794</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en-ZA" sz="1400" u="none" strike="noStrike" dirty="0">
                          <a:effectLst/>
                          <a:latin typeface="Arial" panose="020B0604020202020204" pitchFamily="34" charset="0"/>
                          <a:cs typeface="Arial" panose="020B0604020202020204" pitchFamily="34" charset="0"/>
                        </a:rPr>
                        <a:t>39 428</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en-ZA" sz="1400" u="none" strike="noStrike" dirty="0" smtClean="0">
                          <a:effectLst/>
                          <a:latin typeface="Arial" panose="020B0604020202020204" pitchFamily="34" charset="0"/>
                          <a:cs typeface="Arial" panose="020B0604020202020204" pitchFamily="34" charset="0"/>
                        </a:rPr>
                        <a:t>38 351</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b">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10"/>
                  </a:ext>
                </a:extLst>
              </a:tr>
              <a:tr h="276838">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b"/>
                      <a:r>
                        <a:rPr lang="en-ZA" sz="1200" b="1" u="none" strike="noStrike" dirty="0">
                          <a:effectLst/>
                          <a:latin typeface="Arial" panose="020B0604020202020204" pitchFamily="34" charset="0"/>
                          <a:cs typeface="Arial" panose="020B0604020202020204" pitchFamily="34" charset="0"/>
                        </a:rPr>
                        <a:t>NOVEMBER</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en-ZA" sz="1400" u="none" strike="noStrike">
                          <a:effectLst/>
                          <a:latin typeface="Arial" panose="020B0604020202020204" pitchFamily="34" charset="0"/>
                          <a:cs typeface="Arial" panose="020B0604020202020204" pitchFamily="34" charset="0"/>
                        </a:rPr>
                        <a:t>37 373</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5715" marR="5715" marT="571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en-ZA" sz="1400" u="none" strike="noStrike">
                          <a:effectLst/>
                          <a:latin typeface="Arial" panose="020B0604020202020204" pitchFamily="34" charset="0"/>
                          <a:cs typeface="Arial" panose="020B0604020202020204" pitchFamily="34" charset="0"/>
                        </a:rPr>
                        <a:t>37 936</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5715" marR="5715" marT="571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en-ZA" sz="1400" u="none" strike="noStrike" dirty="0">
                          <a:effectLst/>
                          <a:latin typeface="Arial" panose="020B0604020202020204" pitchFamily="34" charset="0"/>
                          <a:cs typeface="Arial" panose="020B0604020202020204" pitchFamily="34" charset="0"/>
                        </a:rPr>
                        <a:t>36 783</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en-ZA" sz="1400" u="none" strike="noStrike" dirty="0">
                          <a:effectLst/>
                          <a:latin typeface="Arial" panose="020B0604020202020204" pitchFamily="34" charset="0"/>
                          <a:cs typeface="Arial" panose="020B0604020202020204" pitchFamily="34" charset="0"/>
                        </a:rPr>
                        <a:t>34 626</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en-ZA" sz="1400" u="none" strike="noStrike" dirty="0" smtClean="0">
                          <a:effectLst/>
                          <a:latin typeface="Arial" panose="020B0604020202020204" pitchFamily="34" charset="0"/>
                          <a:cs typeface="Arial" panose="020B0604020202020204" pitchFamily="34" charset="0"/>
                        </a:rPr>
                        <a:t>38 522</a:t>
                      </a:r>
                      <a:r>
                        <a:rPr lang="en-ZA" sz="1400" u="none" strike="noStrike" dirty="0">
                          <a:effectLst/>
                          <a:latin typeface="Arial" panose="020B0604020202020204" pitchFamily="34" charset="0"/>
                          <a:cs typeface="Arial" panose="020B0604020202020204" pitchFamily="34" charset="0"/>
                        </a:rPr>
                        <a:t>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b">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11"/>
                  </a:ext>
                </a:extLst>
              </a:tr>
              <a:tr h="276838">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b"/>
                      <a:r>
                        <a:rPr lang="en-ZA" sz="1200" b="1" u="none" strike="noStrike" dirty="0">
                          <a:effectLst/>
                          <a:latin typeface="Arial" panose="020B0604020202020204" pitchFamily="34" charset="0"/>
                          <a:cs typeface="Arial" panose="020B0604020202020204" pitchFamily="34" charset="0"/>
                        </a:rPr>
                        <a:t>DECEMBER</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en-ZA" sz="1400" u="none" strike="noStrike">
                          <a:effectLst/>
                          <a:latin typeface="Arial" panose="020B0604020202020204" pitchFamily="34" charset="0"/>
                          <a:cs typeface="Arial" panose="020B0604020202020204" pitchFamily="34" charset="0"/>
                        </a:rPr>
                        <a:t>36 103</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5715" marR="5715" marT="571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en-ZA" sz="1400" u="none" strike="noStrike">
                          <a:effectLst/>
                          <a:latin typeface="Arial" panose="020B0604020202020204" pitchFamily="34" charset="0"/>
                          <a:cs typeface="Arial" panose="020B0604020202020204" pitchFamily="34" charset="0"/>
                        </a:rPr>
                        <a:t>35 220</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5715" marR="5715" marT="571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en-ZA" sz="1400" u="none" strike="noStrike" dirty="0">
                          <a:effectLst/>
                          <a:latin typeface="Arial" panose="020B0604020202020204" pitchFamily="34" charset="0"/>
                          <a:cs typeface="Arial" panose="020B0604020202020204" pitchFamily="34" charset="0"/>
                        </a:rPr>
                        <a:t>36 825</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en-ZA" sz="1400" u="none" strike="noStrike" dirty="0">
                          <a:solidFill>
                            <a:srgbClr val="FF0000"/>
                          </a:solidFill>
                          <a:effectLst/>
                          <a:latin typeface="Arial" panose="020B0604020202020204" pitchFamily="34" charset="0"/>
                          <a:cs typeface="Arial" panose="020B0604020202020204" pitchFamily="34" charset="0"/>
                        </a:rPr>
                        <a:t>38 620</a:t>
                      </a:r>
                      <a:endParaRPr lang="en-ZA" sz="1400" b="0" i="0" u="none" strike="noStrike" dirty="0">
                        <a:solidFill>
                          <a:srgbClr val="FF0000"/>
                        </a:solidFill>
                        <a:effectLst/>
                        <a:latin typeface="Arial" panose="020B0604020202020204" pitchFamily="34" charset="0"/>
                        <a:cs typeface="Arial" panose="020B0604020202020204" pitchFamily="34" charset="0"/>
                      </a:endParaRPr>
                    </a:p>
                  </a:txBody>
                  <a:tcPr marL="5715" marR="5715" marT="571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en-ZA" sz="1400" u="none" strike="noStrike" dirty="0">
                          <a:solidFill>
                            <a:srgbClr val="FF0000"/>
                          </a:solidFill>
                          <a:effectLst/>
                          <a:latin typeface="Arial" panose="020B0604020202020204" pitchFamily="34" charset="0"/>
                          <a:cs typeface="Arial" panose="020B0604020202020204" pitchFamily="34" charset="0"/>
                        </a:rPr>
                        <a:t> </a:t>
                      </a:r>
                      <a:r>
                        <a:rPr lang="en-ZA" sz="1400" b="1" u="none" strike="noStrike" dirty="0" smtClean="0">
                          <a:solidFill>
                            <a:srgbClr val="FF0000"/>
                          </a:solidFill>
                          <a:effectLst/>
                          <a:latin typeface="Arial" panose="020B0604020202020204" pitchFamily="34" charset="0"/>
                          <a:cs typeface="Arial" panose="020B0604020202020204" pitchFamily="34" charset="0"/>
                        </a:rPr>
                        <a:t>55 676</a:t>
                      </a:r>
                      <a:endParaRPr lang="en-ZA" sz="1400" b="1" i="0" u="none" strike="noStrike" dirty="0">
                        <a:solidFill>
                          <a:srgbClr val="FF0000"/>
                        </a:solidFill>
                        <a:effectLst/>
                        <a:latin typeface="Arial" panose="020B0604020202020204" pitchFamily="34" charset="0"/>
                        <a:cs typeface="Arial" panose="020B0604020202020204" pitchFamily="34" charset="0"/>
                      </a:endParaRPr>
                    </a:p>
                  </a:txBody>
                  <a:tcPr marL="5715" marR="5715" marT="571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b"/>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b">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12"/>
                  </a:ext>
                </a:extLst>
              </a:tr>
              <a:tr h="276838">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b"/>
                      <a:r>
                        <a:rPr lang="en-ZA" sz="1200" b="1" u="none" strike="noStrike" dirty="0">
                          <a:effectLst/>
                          <a:latin typeface="Arial" panose="020B0604020202020204" pitchFamily="34" charset="0"/>
                          <a:cs typeface="Arial" panose="020B0604020202020204" pitchFamily="34" charset="0"/>
                        </a:rPr>
                        <a:t>TOTAL</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60000"/>
                        <a:lumOff val="4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60000"/>
                        <a:lumOff val="4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en-ZA" sz="1400" b="1" u="none" strike="noStrike" dirty="0">
                          <a:effectLst/>
                          <a:latin typeface="Arial" panose="020B0604020202020204" pitchFamily="34" charset="0"/>
                          <a:cs typeface="Arial" panose="020B0604020202020204" pitchFamily="34" charset="0"/>
                        </a:rPr>
                        <a:t>461 824</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60000"/>
                        <a:lumOff val="4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en-ZA" sz="1400" b="1" u="none" strike="noStrike" dirty="0">
                          <a:effectLst/>
                          <a:latin typeface="Arial" panose="020B0604020202020204" pitchFamily="34" charset="0"/>
                          <a:cs typeface="Arial" panose="020B0604020202020204" pitchFamily="34" charset="0"/>
                        </a:rPr>
                        <a:t>456 907</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60000"/>
                        <a:lumOff val="4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en-ZA" sz="1400" b="1" u="none" strike="noStrike" dirty="0">
                          <a:effectLst/>
                          <a:latin typeface="Arial" panose="020B0604020202020204" pitchFamily="34" charset="0"/>
                          <a:cs typeface="Arial" panose="020B0604020202020204" pitchFamily="34" charset="0"/>
                        </a:rPr>
                        <a:t>459 516</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60000"/>
                        <a:lumOff val="4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en-ZA" sz="1400" b="1" u="none" strike="noStrike" dirty="0">
                          <a:effectLst/>
                          <a:latin typeface="Arial" panose="020B0604020202020204" pitchFamily="34" charset="0"/>
                          <a:cs typeface="Arial" panose="020B0604020202020204" pitchFamily="34" charset="0"/>
                        </a:rPr>
                        <a:t>458 217</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60000"/>
                        <a:lumOff val="4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en-ZA" sz="1400" b="1" u="none" strike="noStrike" dirty="0" smtClean="0">
                          <a:effectLst/>
                          <a:latin typeface="Arial" panose="020B0604020202020204" pitchFamily="34" charset="0"/>
                          <a:cs typeface="Arial" panose="020B0604020202020204" pitchFamily="34" charset="0"/>
                        </a:rPr>
                        <a:t>483 626</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60000"/>
                        <a:lumOff val="40000"/>
                      </a:schemeClr>
                    </a:solidFill>
                  </a:tcPr>
                </a:tc>
                <a:tc>
                  <a:txBody>
                    <a:bodyPr/>
                    <a:lstStyle/>
                    <a:p>
                      <a:pPr algn="ctr" fontAlgn="b"/>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b">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10013"/>
                  </a:ext>
                </a:extLst>
              </a:tr>
            </a:tbl>
          </a:graphicData>
        </a:graphic>
      </p:graphicFrame>
      <p:sp>
        <p:nvSpPr>
          <p:cNvPr id="4" name="TextBox 3"/>
          <p:cNvSpPr txBox="1"/>
          <p:nvPr/>
        </p:nvSpPr>
        <p:spPr>
          <a:xfrm>
            <a:off x="139382" y="4843026"/>
            <a:ext cx="8856028" cy="1169551"/>
          </a:xfrm>
          <a:prstGeom prst="rect">
            <a:avLst/>
          </a:prstGeom>
          <a:noFill/>
        </p:spPr>
        <p:txBody>
          <a:bodyPr wrap="square" rtlCol="0">
            <a:spAutoFit/>
          </a:bodyPr>
          <a:lstStyle/>
          <a:p>
            <a:pPr marL="285750" indent="-285750" algn="just">
              <a:buFont typeface="Arial" panose="020B0604020202020204" pitchFamily="34" charset="0"/>
              <a:buChar char="•"/>
            </a:pPr>
            <a:r>
              <a:rPr lang="en-ZA" sz="1400" dirty="0" smtClean="0">
                <a:latin typeface="Arial" panose="020B0604020202020204" pitchFamily="34" charset="0"/>
                <a:cs typeface="Arial" panose="020B0604020202020204" pitchFamily="34" charset="0"/>
              </a:rPr>
              <a:t>The table above depicts month to month death registration comparison from 2016 to 2021.</a:t>
            </a:r>
          </a:p>
          <a:p>
            <a:pPr marL="285750" indent="-285750" algn="just">
              <a:buFont typeface="Arial" panose="020B0604020202020204" pitchFamily="34" charset="0"/>
              <a:buChar char="•"/>
            </a:pPr>
            <a:r>
              <a:rPr lang="en-ZA" sz="1400" dirty="0" smtClean="0">
                <a:latin typeface="Arial" panose="020B0604020202020204" pitchFamily="34" charset="0"/>
                <a:cs typeface="Arial" panose="020B0604020202020204" pitchFamily="34" charset="0"/>
              </a:rPr>
              <a:t>In all, these years, most deaths are usually registered in the months of June, July and August across the years. However, the pattern slightly changed from June 2020 to January 2021 as deaths trends are now increasing. This may be attributed to the current global COVID-19 crisis.</a:t>
            </a:r>
          </a:p>
          <a:p>
            <a:endParaRPr lang="en-ZA"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479266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90000"/>
              </a:spcBef>
              <a:buClr>
                <a:schemeClr val="bg2"/>
              </a:buClr>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1pPr>
            <a:lvl2pPr marL="742950" indent="-285750">
              <a:lnSpc>
                <a:spcPct val="90000"/>
              </a:lnSpc>
              <a:spcBef>
                <a:spcPct val="50000"/>
              </a:spcBef>
              <a:buClr>
                <a:schemeClr val="bg2"/>
              </a:buClr>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ct val="30000"/>
              </a:spcBef>
              <a:buClr>
                <a:schemeClr val="bg2"/>
              </a:buClr>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3pPr>
            <a:lvl4pPr marL="1600200" indent="-228600">
              <a:lnSpc>
                <a:spcPct val="90000"/>
              </a:lnSpc>
              <a:spcBef>
                <a:spcPct val="10000"/>
              </a:spcBef>
              <a:buClr>
                <a:schemeClr val="bg2"/>
              </a:buClr>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4pPr>
            <a:lvl5pPr marL="2057400" indent="-228600">
              <a:lnSpc>
                <a:spcPct val="90000"/>
              </a:lnSpc>
              <a:buClr>
                <a:schemeClr val="bg2"/>
              </a:buClr>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90000"/>
              </a:lnSpc>
              <a:spcBef>
                <a:spcPct val="0"/>
              </a:spcBef>
              <a:spcAft>
                <a:spcPct val="0"/>
              </a:spcAft>
              <a:buClr>
                <a:schemeClr val="bg2"/>
              </a:buClr>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90000"/>
              </a:lnSpc>
              <a:spcBef>
                <a:spcPct val="0"/>
              </a:spcBef>
              <a:spcAft>
                <a:spcPct val="0"/>
              </a:spcAft>
              <a:buClr>
                <a:schemeClr val="bg2"/>
              </a:buClr>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90000"/>
              </a:lnSpc>
              <a:spcBef>
                <a:spcPct val="0"/>
              </a:spcBef>
              <a:spcAft>
                <a:spcPct val="0"/>
              </a:spcAft>
              <a:buClr>
                <a:schemeClr val="bg2"/>
              </a:buClr>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90000"/>
              </a:lnSpc>
              <a:spcBef>
                <a:spcPct val="0"/>
              </a:spcBef>
              <a:spcAft>
                <a:spcPct val="0"/>
              </a:spcAft>
              <a:buClr>
                <a:schemeClr val="bg2"/>
              </a:buClr>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endParaRPr lang="en-US" altLang="en-US" dirty="0">
              <a:solidFill>
                <a:srgbClr val="000000"/>
              </a:solidFill>
            </a:endParaRPr>
          </a:p>
        </p:txBody>
      </p:sp>
      <p:sp>
        <p:nvSpPr>
          <p:cNvPr id="20483" name="Rectangle 5"/>
          <p:cNvSpPr>
            <a:spLocks noChangeArrowheads="1"/>
          </p:cNvSpPr>
          <p:nvPr/>
        </p:nvSpPr>
        <p:spPr bwMode="auto">
          <a:xfrm>
            <a:off x="230187" y="19084"/>
            <a:ext cx="8683625" cy="313932"/>
          </a:xfrm>
          <a:prstGeom prst="rect">
            <a:avLst/>
          </a:prstGeom>
          <a:solidFill>
            <a:srgbClr val="92D050"/>
          </a:solidFill>
          <a:ln>
            <a:noFill/>
          </a:ln>
          <a:extLst/>
        </p:spPr>
        <p:txBody>
          <a:bodyPr>
            <a:spAutoFit/>
          </a:bodyPr>
          <a:lstStyle>
            <a:lvl1pPr>
              <a:lnSpc>
                <a:spcPct val="90000"/>
              </a:lnSpc>
              <a:spcBef>
                <a:spcPct val="90000"/>
              </a:spcBef>
              <a:buClr>
                <a:schemeClr val="bg2"/>
              </a:buClr>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1pPr>
            <a:lvl2pPr marL="742950" indent="-285750">
              <a:lnSpc>
                <a:spcPct val="90000"/>
              </a:lnSpc>
              <a:spcBef>
                <a:spcPct val="50000"/>
              </a:spcBef>
              <a:buClr>
                <a:schemeClr val="bg2"/>
              </a:buClr>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ct val="30000"/>
              </a:spcBef>
              <a:buClr>
                <a:schemeClr val="bg2"/>
              </a:buClr>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3pPr>
            <a:lvl4pPr marL="1600200" indent="-228600">
              <a:lnSpc>
                <a:spcPct val="90000"/>
              </a:lnSpc>
              <a:spcBef>
                <a:spcPct val="10000"/>
              </a:spcBef>
              <a:buClr>
                <a:schemeClr val="bg2"/>
              </a:buClr>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4pPr>
            <a:lvl5pPr marL="2057400" indent="-228600">
              <a:lnSpc>
                <a:spcPct val="90000"/>
              </a:lnSpc>
              <a:buClr>
                <a:schemeClr val="bg2"/>
              </a:buClr>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90000"/>
              </a:lnSpc>
              <a:spcBef>
                <a:spcPct val="0"/>
              </a:spcBef>
              <a:spcAft>
                <a:spcPct val="0"/>
              </a:spcAft>
              <a:buClr>
                <a:schemeClr val="bg2"/>
              </a:buClr>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90000"/>
              </a:lnSpc>
              <a:spcBef>
                <a:spcPct val="0"/>
              </a:spcBef>
              <a:spcAft>
                <a:spcPct val="0"/>
              </a:spcAft>
              <a:buClr>
                <a:schemeClr val="bg2"/>
              </a:buClr>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90000"/>
              </a:lnSpc>
              <a:spcBef>
                <a:spcPct val="0"/>
              </a:spcBef>
              <a:spcAft>
                <a:spcPct val="0"/>
              </a:spcAft>
              <a:buClr>
                <a:schemeClr val="bg2"/>
              </a:buClr>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90000"/>
              </a:lnSpc>
              <a:spcBef>
                <a:spcPct val="0"/>
              </a:spcBef>
              <a:spcAft>
                <a:spcPct val="0"/>
              </a:spcAft>
              <a:buClr>
                <a:schemeClr val="bg2"/>
              </a:buClr>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9pPr>
          </a:lstStyle>
          <a:p>
            <a:pPr algn="ctr">
              <a:spcBef>
                <a:spcPts val="600"/>
              </a:spcBef>
              <a:spcAft>
                <a:spcPts val="600"/>
              </a:spcAft>
              <a:buNone/>
            </a:pPr>
            <a:r>
              <a:rPr lang="en-US" b="1" dirty="0" smtClean="0">
                <a:cs typeface="Arial" panose="020B0604020202020204" pitchFamily="34" charset="0"/>
              </a:rPr>
              <a:t>PROVINCIAL CHALLENGES</a:t>
            </a:r>
            <a:endParaRPr lang="en-ZA" b="1" dirty="0">
              <a:cs typeface="Arial" panose="020B0604020202020204" pitchFamily="34" charset="0"/>
            </a:endParaRPr>
          </a:p>
        </p:txBody>
      </p:sp>
      <p:sp>
        <p:nvSpPr>
          <p:cNvPr id="20484" name="Rectangle 5"/>
          <p:cNvSpPr>
            <a:spLocks noChangeArrowheads="1"/>
          </p:cNvSpPr>
          <p:nvPr/>
        </p:nvSpPr>
        <p:spPr bwMode="auto">
          <a:xfrm>
            <a:off x="173036" y="440966"/>
            <a:ext cx="8797926" cy="53137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nSpc>
                <a:spcPct val="90000"/>
              </a:lnSpc>
              <a:spcBef>
                <a:spcPct val="90000"/>
              </a:spcBef>
              <a:buClr>
                <a:schemeClr val="bg2"/>
              </a:buClr>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1pPr>
            <a:lvl2pPr marL="1085850" indent="-342900">
              <a:lnSpc>
                <a:spcPct val="90000"/>
              </a:lnSpc>
              <a:spcBef>
                <a:spcPct val="50000"/>
              </a:spcBef>
              <a:buClr>
                <a:schemeClr val="bg2"/>
              </a:buClr>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ct val="30000"/>
              </a:spcBef>
              <a:buClr>
                <a:schemeClr val="bg2"/>
              </a:buClr>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3pPr>
            <a:lvl4pPr marL="1600200" indent="-228600">
              <a:lnSpc>
                <a:spcPct val="90000"/>
              </a:lnSpc>
              <a:spcBef>
                <a:spcPct val="10000"/>
              </a:spcBef>
              <a:buClr>
                <a:schemeClr val="bg2"/>
              </a:buClr>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4pPr>
            <a:lvl5pPr marL="2057400" indent="-228600">
              <a:lnSpc>
                <a:spcPct val="90000"/>
              </a:lnSpc>
              <a:buClr>
                <a:schemeClr val="bg2"/>
              </a:buClr>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90000"/>
              </a:lnSpc>
              <a:spcBef>
                <a:spcPct val="0"/>
              </a:spcBef>
              <a:spcAft>
                <a:spcPct val="0"/>
              </a:spcAft>
              <a:buClr>
                <a:schemeClr val="bg2"/>
              </a:buClr>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90000"/>
              </a:lnSpc>
              <a:spcBef>
                <a:spcPct val="0"/>
              </a:spcBef>
              <a:spcAft>
                <a:spcPct val="0"/>
              </a:spcAft>
              <a:buClr>
                <a:schemeClr val="bg2"/>
              </a:buClr>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90000"/>
              </a:lnSpc>
              <a:spcBef>
                <a:spcPct val="0"/>
              </a:spcBef>
              <a:spcAft>
                <a:spcPct val="0"/>
              </a:spcAft>
              <a:buClr>
                <a:schemeClr val="bg2"/>
              </a:buClr>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90000"/>
              </a:lnSpc>
              <a:spcBef>
                <a:spcPct val="0"/>
              </a:spcBef>
              <a:spcAft>
                <a:spcPct val="0"/>
              </a:spcAft>
              <a:buClr>
                <a:schemeClr val="bg2"/>
              </a:buClr>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9pPr>
          </a:lstStyle>
          <a:p>
            <a:pPr lvl="0" algn="just">
              <a:buClrTx/>
              <a:buFont typeface="Arial" panose="020B0604020202020204" pitchFamily="34" charset="0"/>
              <a:buChar char="•"/>
            </a:pPr>
            <a:r>
              <a:rPr lang="en-US" sz="1300" dirty="0"/>
              <a:t>Second wave/ variant was experienced in the country </a:t>
            </a:r>
            <a:r>
              <a:rPr lang="en-US" sz="1300" dirty="0" smtClean="0"/>
              <a:t>with high </a:t>
            </a:r>
            <a:r>
              <a:rPr lang="en-US" sz="1300" dirty="0"/>
              <a:t>numbers </a:t>
            </a:r>
            <a:r>
              <a:rPr lang="en-US" sz="1300" dirty="0" smtClean="0"/>
              <a:t>identified </a:t>
            </a:r>
            <a:r>
              <a:rPr lang="en-US" sz="1300" dirty="0"/>
              <a:t>in </a:t>
            </a:r>
            <a:r>
              <a:rPr lang="en-US" sz="1300" dirty="0" smtClean="0"/>
              <a:t>four provinces </a:t>
            </a:r>
            <a:r>
              <a:rPr lang="en-US" sz="1300" dirty="0"/>
              <a:t>(EC; KZN, GP &amp; WC) and </a:t>
            </a:r>
            <a:r>
              <a:rPr lang="en-US" sz="1300" dirty="0" smtClean="0"/>
              <a:t>this resulted </a:t>
            </a:r>
            <a:r>
              <a:rPr lang="en-US" sz="1300" dirty="0"/>
              <a:t>in them being classified as hotspots for COVID-19.</a:t>
            </a:r>
          </a:p>
          <a:p>
            <a:pPr lvl="0" algn="just">
              <a:buClrTx/>
              <a:buFont typeface="Arial" panose="020B0604020202020204" pitchFamily="34" charset="0"/>
              <a:buChar char="•"/>
            </a:pPr>
            <a:r>
              <a:rPr lang="en-US" sz="1300" dirty="0"/>
              <a:t>There were 90 x office </a:t>
            </a:r>
            <a:r>
              <a:rPr lang="en-US" sz="1300" dirty="0" smtClean="0"/>
              <a:t>closures during </a:t>
            </a:r>
            <a:r>
              <a:rPr lang="en-US" sz="1300" dirty="0"/>
              <a:t>the reporting </a:t>
            </a:r>
            <a:r>
              <a:rPr lang="en-US" sz="1300" dirty="0" smtClean="0"/>
              <a:t>period. This led to a t total of 248 </a:t>
            </a:r>
            <a:r>
              <a:rPr lang="en-US" sz="1300" dirty="0"/>
              <a:t>lost working days, </a:t>
            </a:r>
            <a:r>
              <a:rPr lang="en-US" sz="1300" dirty="0" smtClean="0"/>
              <a:t>due </a:t>
            </a:r>
            <a:r>
              <a:rPr lang="en-US" sz="1300" dirty="0"/>
              <a:t>to confirmed COVID-19 cases – Regulatory </a:t>
            </a:r>
            <a:r>
              <a:rPr lang="en-US" sz="1300" dirty="0" smtClean="0"/>
              <a:t>requirements.</a:t>
            </a:r>
            <a:endParaRPr lang="en-US" sz="1300" dirty="0"/>
          </a:p>
          <a:p>
            <a:pPr lvl="0" algn="just">
              <a:buClrTx/>
              <a:buFont typeface="Arial" panose="020B0604020202020204" pitchFamily="34" charset="0"/>
              <a:buChar char="•"/>
            </a:pPr>
            <a:r>
              <a:rPr lang="en-US" sz="1300" dirty="0"/>
              <a:t>Lack of or limited access to </a:t>
            </a:r>
            <a:r>
              <a:rPr lang="en-US" sz="1300" dirty="0" smtClean="0"/>
              <a:t>health facilities.</a:t>
            </a:r>
            <a:endParaRPr lang="en-US" sz="1300" dirty="0"/>
          </a:p>
          <a:p>
            <a:pPr marL="342900" lvl="1" algn="just">
              <a:spcBef>
                <a:spcPct val="90000"/>
              </a:spcBef>
              <a:buClrTx/>
            </a:pPr>
            <a:r>
              <a:rPr lang="en-US" sz="1300" dirty="0"/>
              <a:t>Health facilities converted DHA spaces </a:t>
            </a:r>
            <a:r>
              <a:rPr lang="en-US" sz="1300" dirty="0" smtClean="0"/>
              <a:t>into </a:t>
            </a:r>
            <a:r>
              <a:rPr lang="en-US" sz="1300" dirty="0"/>
              <a:t>COVID-19 testing </a:t>
            </a:r>
            <a:r>
              <a:rPr lang="en-US" sz="1300" dirty="0" smtClean="0"/>
              <a:t>areas.</a:t>
            </a:r>
            <a:endParaRPr lang="en-US" sz="1300" dirty="0"/>
          </a:p>
          <a:p>
            <a:pPr marL="342900" lvl="1" algn="just">
              <a:spcBef>
                <a:spcPct val="90000"/>
              </a:spcBef>
              <a:buClrTx/>
            </a:pPr>
            <a:r>
              <a:rPr lang="en-US" sz="1300" dirty="0"/>
              <a:t>Wards did not allow DHA staff on </a:t>
            </a:r>
            <a:r>
              <a:rPr lang="en-US" sz="1300" dirty="0" smtClean="0"/>
              <a:t>premises. </a:t>
            </a:r>
            <a:endParaRPr lang="en-US" sz="1300" dirty="0"/>
          </a:p>
          <a:p>
            <a:pPr marL="342900" lvl="1" algn="just">
              <a:spcBef>
                <a:spcPct val="90000"/>
              </a:spcBef>
              <a:buClrTx/>
            </a:pPr>
            <a:r>
              <a:rPr lang="en-US" sz="1300" dirty="0"/>
              <a:t>Closure of maternity wards due to COVID-19 cases being </a:t>
            </a:r>
            <a:r>
              <a:rPr lang="en-US" sz="1300" dirty="0" smtClean="0"/>
              <a:t>detected.</a:t>
            </a:r>
            <a:endParaRPr lang="en-US" sz="1300" dirty="0"/>
          </a:p>
          <a:p>
            <a:pPr lvl="0" algn="just">
              <a:buClrTx/>
              <a:buFont typeface="Arial" panose="020B0604020202020204" pitchFamily="34" charset="0"/>
              <a:buChar char="•"/>
            </a:pPr>
            <a:r>
              <a:rPr lang="en-US" sz="1300" dirty="0"/>
              <a:t>Clients  were reluctant to visit DHA Offices within one month of giving </a:t>
            </a:r>
            <a:r>
              <a:rPr lang="en-US" sz="1300" dirty="0" smtClean="0"/>
              <a:t>birth </a:t>
            </a:r>
            <a:r>
              <a:rPr lang="en-US" sz="1300" dirty="0"/>
              <a:t>for fear of exposing their newly born babies to rising infections (COVID-19) and these resulted in births being registered from 31 day and </a:t>
            </a:r>
            <a:r>
              <a:rPr lang="en-US" sz="1300" dirty="0" smtClean="0"/>
              <a:t>above.</a:t>
            </a:r>
            <a:endParaRPr lang="en-US" sz="1300" dirty="0"/>
          </a:p>
          <a:p>
            <a:pPr lvl="0" algn="just">
              <a:buClrTx/>
              <a:buFont typeface="Arial" panose="020B0604020202020204" pitchFamily="34" charset="0"/>
              <a:buChar char="•"/>
            </a:pPr>
            <a:r>
              <a:rPr lang="en-US" sz="1300" dirty="0"/>
              <a:t>Mothers </a:t>
            </a:r>
            <a:r>
              <a:rPr lang="en-US" sz="1300" dirty="0" smtClean="0"/>
              <a:t>were discharged </a:t>
            </a:r>
            <a:r>
              <a:rPr lang="en-US" sz="1300" dirty="0"/>
              <a:t>very quickly after birth – difficult to trace mothers and convince them to come to DHA </a:t>
            </a:r>
            <a:r>
              <a:rPr lang="en-US" sz="1300" dirty="0" smtClean="0"/>
              <a:t>offices.</a:t>
            </a:r>
            <a:endParaRPr lang="en-US" sz="1300" dirty="0"/>
          </a:p>
          <a:p>
            <a:pPr algn="just">
              <a:buClrTx/>
              <a:buFont typeface="Arial" panose="020B0604020202020204" pitchFamily="34" charset="0"/>
              <a:buChar char="•"/>
            </a:pPr>
            <a:r>
              <a:rPr lang="en-US" sz="1300" dirty="0"/>
              <a:t>Front offices had to close between 2 – 3 times due to COVID-19 </a:t>
            </a:r>
            <a:r>
              <a:rPr lang="en-US" sz="1300" dirty="0" smtClean="0"/>
              <a:t>infections. </a:t>
            </a:r>
            <a:endParaRPr lang="en-US" sz="1300" dirty="0"/>
          </a:p>
          <a:p>
            <a:pPr algn="just">
              <a:buClrTx/>
              <a:buFont typeface="Arial" panose="020B0604020202020204" pitchFamily="34" charset="0"/>
              <a:buChar char="•"/>
            </a:pPr>
            <a:r>
              <a:rPr lang="en-US" sz="1300" dirty="0"/>
              <a:t>Banks had the prerogative to allow / not allow clients due to COVID-19 </a:t>
            </a:r>
            <a:r>
              <a:rPr lang="en-US" sz="1300" dirty="0" smtClean="0"/>
              <a:t>regulations.</a:t>
            </a:r>
            <a:endParaRPr lang="en-US" sz="1300" dirty="0"/>
          </a:p>
          <a:p>
            <a:pPr algn="just">
              <a:buClrTx/>
              <a:buFont typeface="Arial" panose="020B0604020202020204" pitchFamily="34" charset="0"/>
              <a:buChar char="•"/>
            </a:pPr>
            <a:r>
              <a:rPr lang="en-US" sz="1300" dirty="0"/>
              <a:t>Booking system of the </a:t>
            </a:r>
            <a:r>
              <a:rPr lang="en-US" sz="1300" dirty="0" smtClean="0"/>
              <a:t>banks </a:t>
            </a:r>
            <a:r>
              <a:rPr lang="en-US" sz="1300" dirty="0"/>
              <a:t>was blocked due to COVID-19 </a:t>
            </a:r>
            <a:r>
              <a:rPr lang="en-US" sz="1300" dirty="0" smtClean="0"/>
              <a:t>regulations </a:t>
            </a:r>
            <a:r>
              <a:rPr lang="en-US" sz="1300" dirty="0"/>
              <a:t>and no applications were collected. As a result there were no documents to issue. </a:t>
            </a:r>
          </a:p>
          <a:p>
            <a:pPr algn="just">
              <a:buClrTx/>
              <a:buFont typeface="Arial" panose="020B0604020202020204" pitchFamily="34" charset="0"/>
              <a:buChar char="•"/>
            </a:pPr>
            <a:r>
              <a:rPr lang="en-US" sz="1300" dirty="0"/>
              <a:t>Connectivity difficulties of mobile units </a:t>
            </a:r>
            <a:r>
              <a:rPr lang="en-US" sz="1300" dirty="0" smtClean="0"/>
              <a:t>in </a:t>
            </a:r>
            <a:r>
              <a:rPr lang="en-US" sz="1300" dirty="0"/>
              <a:t>certain rural areas posed a challenge in terms of </a:t>
            </a:r>
            <a:r>
              <a:rPr lang="en-US" sz="1300" dirty="0" smtClean="0"/>
              <a:t>collection of sufficient </a:t>
            </a:r>
            <a:r>
              <a:rPr lang="en-US" sz="1300" dirty="0"/>
              <a:t>applications to </a:t>
            </a:r>
            <a:r>
              <a:rPr lang="en-US" sz="1300" dirty="0" smtClean="0"/>
              <a:t>issue.</a:t>
            </a:r>
            <a:endParaRPr lang="en-US" sz="1300" dirty="0">
              <a:solidFill>
                <a:prstClr val="black"/>
              </a:solidFill>
              <a:latin typeface="Calibri" pitchFamily="34" charset="0"/>
              <a:ea typeface="+mn-ea"/>
              <a:cs typeface="Calibri" pitchFamily="34" charset="0"/>
            </a:endParaRPr>
          </a:p>
        </p:txBody>
      </p:sp>
      <p:sp>
        <p:nvSpPr>
          <p:cNvPr id="4" name="Slide Number Placeholder 3"/>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71</a:t>
            </a:fld>
            <a:endParaRPr lang="en-US" dirty="0"/>
          </a:p>
        </p:txBody>
      </p:sp>
    </p:spTree>
    <p:extLst>
      <p:ext uri="{BB962C8B-B14F-4D97-AF65-F5344CB8AC3E}">
        <p14:creationId xmlns:p14="http://schemas.microsoft.com/office/powerpoint/2010/main" val="73734935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90000"/>
              </a:spcBef>
              <a:buClr>
                <a:schemeClr val="bg2"/>
              </a:buClr>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1pPr>
            <a:lvl2pPr marL="742950" indent="-285750">
              <a:lnSpc>
                <a:spcPct val="90000"/>
              </a:lnSpc>
              <a:spcBef>
                <a:spcPct val="50000"/>
              </a:spcBef>
              <a:buClr>
                <a:schemeClr val="bg2"/>
              </a:buClr>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ct val="30000"/>
              </a:spcBef>
              <a:buClr>
                <a:schemeClr val="bg2"/>
              </a:buClr>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3pPr>
            <a:lvl4pPr marL="1600200" indent="-228600">
              <a:lnSpc>
                <a:spcPct val="90000"/>
              </a:lnSpc>
              <a:spcBef>
                <a:spcPct val="10000"/>
              </a:spcBef>
              <a:buClr>
                <a:schemeClr val="bg2"/>
              </a:buClr>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4pPr>
            <a:lvl5pPr marL="2057400" indent="-228600">
              <a:lnSpc>
                <a:spcPct val="90000"/>
              </a:lnSpc>
              <a:buClr>
                <a:schemeClr val="bg2"/>
              </a:buClr>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90000"/>
              </a:lnSpc>
              <a:spcBef>
                <a:spcPct val="0"/>
              </a:spcBef>
              <a:spcAft>
                <a:spcPct val="0"/>
              </a:spcAft>
              <a:buClr>
                <a:schemeClr val="bg2"/>
              </a:buClr>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90000"/>
              </a:lnSpc>
              <a:spcBef>
                <a:spcPct val="0"/>
              </a:spcBef>
              <a:spcAft>
                <a:spcPct val="0"/>
              </a:spcAft>
              <a:buClr>
                <a:schemeClr val="bg2"/>
              </a:buClr>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90000"/>
              </a:lnSpc>
              <a:spcBef>
                <a:spcPct val="0"/>
              </a:spcBef>
              <a:spcAft>
                <a:spcPct val="0"/>
              </a:spcAft>
              <a:buClr>
                <a:schemeClr val="bg2"/>
              </a:buClr>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90000"/>
              </a:lnSpc>
              <a:spcBef>
                <a:spcPct val="0"/>
              </a:spcBef>
              <a:spcAft>
                <a:spcPct val="0"/>
              </a:spcAft>
              <a:buClr>
                <a:schemeClr val="bg2"/>
              </a:buClr>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endParaRPr lang="en-US" altLang="en-US" dirty="0">
              <a:solidFill>
                <a:srgbClr val="000000"/>
              </a:solidFill>
            </a:endParaRPr>
          </a:p>
        </p:txBody>
      </p:sp>
      <p:sp>
        <p:nvSpPr>
          <p:cNvPr id="20483" name="Rectangle 5"/>
          <p:cNvSpPr>
            <a:spLocks noChangeArrowheads="1"/>
          </p:cNvSpPr>
          <p:nvPr/>
        </p:nvSpPr>
        <p:spPr bwMode="auto">
          <a:xfrm>
            <a:off x="163513" y="20714"/>
            <a:ext cx="8683625" cy="313932"/>
          </a:xfrm>
          <a:prstGeom prst="rect">
            <a:avLst/>
          </a:prstGeom>
          <a:solidFill>
            <a:srgbClr val="92D050"/>
          </a:solidFill>
          <a:ln>
            <a:noFill/>
          </a:ln>
          <a:extLst/>
        </p:spPr>
        <p:txBody>
          <a:bodyPr>
            <a:spAutoFit/>
          </a:bodyPr>
          <a:lstStyle>
            <a:lvl1pPr>
              <a:lnSpc>
                <a:spcPct val="90000"/>
              </a:lnSpc>
              <a:spcBef>
                <a:spcPct val="90000"/>
              </a:spcBef>
              <a:buClr>
                <a:schemeClr val="bg2"/>
              </a:buClr>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1pPr>
            <a:lvl2pPr marL="742950" indent="-285750">
              <a:lnSpc>
                <a:spcPct val="90000"/>
              </a:lnSpc>
              <a:spcBef>
                <a:spcPct val="50000"/>
              </a:spcBef>
              <a:buClr>
                <a:schemeClr val="bg2"/>
              </a:buClr>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ct val="30000"/>
              </a:spcBef>
              <a:buClr>
                <a:schemeClr val="bg2"/>
              </a:buClr>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3pPr>
            <a:lvl4pPr marL="1600200" indent="-228600">
              <a:lnSpc>
                <a:spcPct val="90000"/>
              </a:lnSpc>
              <a:spcBef>
                <a:spcPct val="10000"/>
              </a:spcBef>
              <a:buClr>
                <a:schemeClr val="bg2"/>
              </a:buClr>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4pPr>
            <a:lvl5pPr marL="2057400" indent="-228600">
              <a:lnSpc>
                <a:spcPct val="90000"/>
              </a:lnSpc>
              <a:buClr>
                <a:schemeClr val="bg2"/>
              </a:buClr>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90000"/>
              </a:lnSpc>
              <a:spcBef>
                <a:spcPct val="0"/>
              </a:spcBef>
              <a:spcAft>
                <a:spcPct val="0"/>
              </a:spcAft>
              <a:buClr>
                <a:schemeClr val="bg2"/>
              </a:buClr>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90000"/>
              </a:lnSpc>
              <a:spcBef>
                <a:spcPct val="0"/>
              </a:spcBef>
              <a:spcAft>
                <a:spcPct val="0"/>
              </a:spcAft>
              <a:buClr>
                <a:schemeClr val="bg2"/>
              </a:buClr>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90000"/>
              </a:lnSpc>
              <a:spcBef>
                <a:spcPct val="0"/>
              </a:spcBef>
              <a:spcAft>
                <a:spcPct val="0"/>
              </a:spcAft>
              <a:buClr>
                <a:schemeClr val="bg2"/>
              </a:buClr>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90000"/>
              </a:lnSpc>
              <a:spcBef>
                <a:spcPct val="0"/>
              </a:spcBef>
              <a:spcAft>
                <a:spcPct val="0"/>
              </a:spcAft>
              <a:buClr>
                <a:schemeClr val="bg2"/>
              </a:buClr>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9pPr>
          </a:lstStyle>
          <a:p>
            <a:pPr algn="ctr">
              <a:spcBef>
                <a:spcPts val="600"/>
              </a:spcBef>
              <a:spcAft>
                <a:spcPts val="600"/>
              </a:spcAft>
              <a:buNone/>
            </a:pPr>
            <a:r>
              <a:rPr lang="en-US" b="1" dirty="0" smtClean="0">
                <a:cs typeface="Arial" panose="020B0604020202020204" pitchFamily="34" charset="0"/>
              </a:rPr>
              <a:t>PROVINCIAL CHALLENGES Cont. </a:t>
            </a:r>
            <a:endParaRPr lang="en-ZA" b="1" dirty="0">
              <a:cs typeface="Arial" panose="020B0604020202020204" pitchFamily="34" charset="0"/>
            </a:endParaRPr>
          </a:p>
        </p:txBody>
      </p:sp>
      <p:sp>
        <p:nvSpPr>
          <p:cNvPr id="20484" name="Rectangle 5"/>
          <p:cNvSpPr>
            <a:spLocks noChangeArrowheads="1"/>
          </p:cNvSpPr>
          <p:nvPr/>
        </p:nvSpPr>
        <p:spPr bwMode="auto">
          <a:xfrm>
            <a:off x="163513" y="493218"/>
            <a:ext cx="8683625" cy="502599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nSpc>
                <a:spcPct val="90000"/>
              </a:lnSpc>
              <a:spcBef>
                <a:spcPct val="90000"/>
              </a:spcBef>
              <a:buClr>
                <a:schemeClr val="bg2"/>
              </a:buClr>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1pPr>
            <a:lvl2pPr marL="1085850" indent="-342900">
              <a:lnSpc>
                <a:spcPct val="90000"/>
              </a:lnSpc>
              <a:spcBef>
                <a:spcPct val="50000"/>
              </a:spcBef>
              <a:buClr>
                <a:schemeClr val="bg2"/>
              </a:buClr>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ct val="30000"/>
              </a:spcBef>
              <a:buClr>
                <a:schemeClr val="bg2"/>
              </a:buClr>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3pPr>
            <a:lvl4pPr marL="1600200" indent="-228600">
              <a:lnSpc>
                <a:spcPct val="90000"/>
              </a:lnSpc>
              <a:spcBef>
                <a:spcPct val="10000"/>
              </a:spcBef>
              <a:buClr>
                <a:schemeClr val="bg2"/>
              </a:buClr>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4pPr>
            <a:lvl5pPr marL="2057400" indent="-228600">
              <a:lnSpc>
                <a:spcPct val="90000"/>
              </a:lnSpc>
              <a:buClr>
                <a:schemeClr val="bg2"/>
              </a:buClr>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90000"/>
              </a:lnSpc>
              <a:spcBef>
                <a:spcPct val="0"/>
              </a:spcBef>
              <a:spcAft>
                <a:spcPct val="0"/>
              </a:spcAft>
              <a:buClr>
                <a:schemeClr val="bg2"/>
              </a:buClr>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90000"/>
              </a:lnSpc>
              <a:spcBef>
                <a:spcPct val="0"/>
              </a:spcBef>
              <a:spcAft>
                <a:spcPct val="0"/>
              </a:spcAft>
              <a:buClr>
                <a:schemeClr val="bg2"/>
              </a:buClr>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90000"/>
              </a:lnSpc>
              <a:spcBef>
                <a:spcPct val="0"/>
              </a:spcBef>
              <a:spcAft>
                <a:spcPct val="0"/>
              </a:spcAft>
              <a:buClr>
                <a:schemeClr val="bg2"/>
              </a:buClr>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90000"/>
              </a:lnSpc>
              <a:spcBef>
                <a:spcPct val="0"/>
              </a:spcBef>
              <a:spcAft>
                <a:spcPct val="0"/>
              </a:spcAft>
              <a:buClr>
                <a:schemeClr val="bg2"/>
              </a:buClr>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9pPr>
          </a:lstStyle>
          <a:p>
            <a:pPr algn="just">
              <a:buClrTx/>
              <a:buFont typeface="Arial" panose="020B0604020202020204" pitchFamily="34" charset="0"/>
              <a:buChar char="•"/>
            </a:pPr>
            <a:r>
              <a:rPr lang="en-US" sz="1400" dirty="0" smtClean="0"/>
              <a:t>A </a:t>
            </a:r>
            <a:r>
              <a:rPr lang="en-US" sz="1400" dirty="0"/>
              <a:t>total of</a:t>
            </a:r>
            <a:r>
              <a:rPr lang="en-US" sz="1400" dirty="0">
                <a:solidFill>
                  <a:srgbClr val="FF0000"/>
                </a:solidFill>
              </a:rPr>
              <a:t> </a:t>
            </a:r>
            <a:r>
              <a:rPr lang="en-US" sz="1400" dirty="0"/>
              <a:t>24,186 hours of downtime with a corresponding estimated production loss of 295,438 applications were experienced in the financial year.</a:t>
            </a:r>
          </a:p>
          <a:p>
            <a:pPr algn="just">
              <a:buClrTx/>
              <a:buFont typeface="Arial" panose="020B0604020202020204" pitchFamily="34" charset="0"/>
              <a:buChar char="•"/>
            </a:pPr>
            <a:r>
              <a:rPr lang="en-US" sz="1400" dirty="0"/>
              <a:t>Prevailing water outages affecting front </a:t>
            </a:r>
            <a:r>
              <a:rPr lang="en-US" sz="1400" dirty="0" smtClean="0"/>
              <a:t>offices </a:t>
            </a:r>
            <a:r>
              <a:rPr lang="en-US" sz="1400" dirty="0"/>
              <a:t>resulting in them to have less operating time to service </a:t>
            </a:r>
            <a:r>
              <a:rPr lang="en-US" sz="1400" dirty="0" smtClean="0"/>
              <a:t>clients:</a:t>
            </a:r>
            <a:endParaRPr lang="en-US" sz="1400" dirty="0"/>
          </a:p>
          <a:p>
            <a:pPr lvl="1" algn="just">
              <a:buClrTx/>
            </a:pPr>
            <a:r>
              <a:rPr lang="en-US" sz="1400" dirty="0"/>
              <a:t>MP- 12 front offices closed on 30 different days and a total of 106  hours lost time plus an estimated 680 </a:t>
            </a:r>
            <a:r>
              <a:rPr lang="en-US" sz="1400" dirty="0" smtClean="0"/>
              <a:t>applications lost.</a:t>
            </a:r>
            <a:endParaRPr lang="en-US" sz="1400" dirty="0"/>
          </a:p>
          <a:p>
            <a:pPr lvl="1" algn="just">
              <a:buClrTx/>
            </a:pPr>
            <a:r>
              <a:rPr lang="en-US" sz="1400" dirty="0"/>
              <a:t>NC- 5 front offices closed on 25 different days and a total of 68 hours lost time and an estimated 172 applications </a:t>
            </a:r>
            <a:r>
              <a:rPr lang="en-US" sz="1400" dirty="0" smtClean="0"/>
              <a:t>lost. </a:t>
            </a:r>
            <a:endParaRPr lang="en-US" sz="1400" dirty="0"/>
          </a:p>
          <a:p>
            <a:pPr lvl="1" algn="just">
              <a:buClrTx/>
            </a:pPr>
            <a:r>
              <a:rPr lang="en-US" sz="1400" dirty="0"/>
              <a:t>EC- 5 front offices closed on 35 different days and a total 84 hours lost time and an estimated 260 applications </a:t>
            </a:r>
            <a:r>
              <a:rPr lang="en-US" sz="1400" dirty="0" smtClean="0"/>
              <a:t>lost.</a:t>
            </a:r>
            <a:endParaRPr lang="en-US" sz="1400" dirty="0"/>
          </a:p>
          <a:p>
            <a:pPr lvl="1" algn="just">
              <a:buClrTx/>
            </a:pPr>
            <a:r>
              <a:rPr lang="en-US" sz="1400" dirty="0"/>
              <a:t>LP- 8 front offices closed on 21 different days and a total 59.1 hours lost time and an estimated 457 applications </a:t>
            </a:r>
            <a:r>
              <a:rPr lang="en-US" sz="1400" dirty="0" smtClean="0"/>
              <a:t>lost.</a:t>
            </a:r>
            <a:endParaRPr lang="en-US" sz="1400" dirty="0"/>
          </a:p>
          <a:p>
            <a:pPr lvl="1" algn="just">
              <a:buClrTx/>
            </a:pPr>
            <a:r>
              <a:rPr lang="en-US" sz="1400" dirty="0"/>
              <a:t>GP- 8 front offices closed on 19 different days and a total 74.2 hours lost time and an estimated 666 applications </a:t>
            </a:r>
            <a:r>
              <a:rPr lang="en-US" sz="1400" dirty="0" smtClean="0"/>
              <a:t>lost.</a:t>
            </a:r>
            <a:endParaRPr lang="en-US" sz="1400" dirty="0"/>
          </a:p>
          <a:p>
            <a:pPr lvl="1" algn="just">
              <a:buClrTx/>
            </a:pPr>
            <a:r>
              <a:rPr lang="en-US" sz="1400" dirty="0"/>
              <a:t>NW- 2 front offices closed on 5 different days and a total 14 hours lost time and an estimated 20 applications </a:t>
            </a:r>
            <a:r>
              <a:rPr lang="en-US" sz="1400" dirty="0" smtClean="0"/>
              <a:t>lost.</a:t>
            </a:r>
            <a:endParaRPr lang="en-US" sz="1400" dirty="0"/>
          </a:p>
          <a:p>
            <a:pPr lvl="1" algn="just">
              <a:buClrTx/>
            </a:pPr>
            <a:r>
              <a:rPr lang="en-US" sz="1400" dirty="0"/>
              <a:t>FS – 1 Office (</a:t>
            </a:r>
            <a:r>
              <a:rPr lang="en-US" sz="1400" dirty="0" err="1"/>
              <a:t>Phuthaditjhaba</a:t>
            </a:r>
            <a:r>
              <a:rPr lang="en-US" sz="1400" dirty="0"/>
              <a:t>) has been closing at 12:30 everyday since 4 January 2021. A total of 217 hours lost time and an estimated 6,836 applications </a:t>
            </a:r>
            <a:r>
              <a:rPr lang="en-US" sz="1400" dirty="0" smtClean="0"/>
              <a:t>lost.</a:t>
            </a:r>
            <a:endParaRPr lang="en-US" sz="1400" dirty="0"/>
          </a:p>
          <a:p>
            <a:pPr lvl="1" algn="just">
              <a:buClrTx/>
            </a:pPr>
            <a:r>
              <a:rPr lang="en-US" sz="1400" dirty="0"/>
              <a:t>KZN – 3 front offices closed on 5 different days and a total 11 hours lost time and an estimated 80 applications </a:t>
            </a:r>
            <a:r>
              <a:rPr lang="en-US" sz="1400" dirty="0" smtClean="0"/>
              <a:t>lost.</a:t>
            </a:r>
            <a:endParaRPr lang="en-US" dirty="0">
              <a:solidFill>
                <a:prstClr val="black"/>
              </a:solidFill>
              <a:latin typeface="Calibri" pitchFamily="34" charset="0"/>
              <a:ea typeface="+mn-ea"/>
              <a:cs typeface="Calibri" pitchFamily="34" charset="0"/>
            </a:endParaRPr>
          </a:p>
        </p:txBody>
      </p:sp>
      <p:sp>
        <p:nvSpPr>
          <p:cNvPr id="4" name="Slide Number Placeholder 3"/>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72</a:t>
            </a:fld>
            <a:endParaRPr lang="en-US" dirty="0"/>
          </a:p>
        </p:txBody>
      </p:sp>
    </p:spTree>
    <p:extLst>
      <p:ext uri="{BB962C8B-B14F-4D97-AF65-F5344CB8AC3E}">
        <p14:creationId xmlns:p14="http://schemas.microsoft.com/office/powerpoint/2010/main" val="140468278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30175" y="524954"/>
            <a:ext cx="8826463" cy="1354217"/>
          </a:xfrm>
          <a:prstGeom prst="rect">
            <a:avLst/>
          </a:prstGeom>
          <a:noFill/>
        </p:spPr>
        <p:txBody>
          <a:bodyPr wrap="square" rtlCol="0">
            <a:spAutoFit/>
          </a:bodyPr>
          <a:lstStyle/>
          <a:p>
            <a:pPr marL="285750" lvl="0" indent="-285750" algn="just">
              <a:spcBef>
                <a:spcPts val="600"/>
              </a:spcBef>
              <a:buFont typeface="Arial" panose="020B0604020202020204" pitchFamily="34" charset="0"/>
              <a:buChar char="•"/>
            </a:pPr>
            <a:endParaRPr lang="en-ZA" sz="1500" dirty="0">
              <a:latin typeface="Arial" panose="020B0604020202020204" pitchFamily="34" charset="0"/>
              <a:cs typeface="Arial" panose="020B0604020202020204" pitchFamily="34" charset="0"/>
            </a:endParaRPr>
          </a:p>
          <a:p>
            <a:pPr marL="342900" indent="-342900" algn="just">
              <a:spcBef>
                <a:spcPts val="600"/>
              </a:spcBef>
              <a:buFont typeface="+mj-lt"/>
              <a:buAutoNum type="arabicPeriod"/>
            </a:pPr>
            <a:endParaRPr lang="en-ZA" sz="1300" dirty="0">
              <a:solidFill>
                <a:srgbClr val="FF0000"/>
              </a:solidFill>
              <a:latin typeface="Arial" panose="020B0604020202020204" pitchFamily="34" charset="0"/>
              <a:cs typeface="Arial" panose="020B0604020202020204" pitchFamily="34" charset="0"/>
            </a:endParaRPr>
          </a:p>
          <a:p>
            <a:pPr marL="342900" indent="-342900" algn="just">
              <a:buFont typeface="+mj-lt"/>
              <a:buAutoNum type="arabicPeriod"/>
            </a:pPr>
            <a:endParaRPr lang="en-US" sz="1400" dirty="0" smtClean="0">
              <a:latin typeface="Arial" panose="020B0604020202020204" pitchFamily="34" charset="0"/>
              <a:cs typeface="Arial" panose="020B0604020202020204" pitchFamily="34" charset="0"/>
            </a:endParaRPr>
          </a:p>
          <a:p>
            <a:pPr marL="342900" indent="-342900" algn="just">
              <a:buFont typeface="+mj-lt"/>
              <a:buAutoNum type="arabicPeriod"/>
            </a:pPr>
            <a:endParaRPr lang="en-US" sz="1400" dirty="0">
              <a:latin typeface="Arial" panose="020B0604020202020204" pitchFamily="34" charset="0"/>
              <a:cs typeface="Arial" panose="020B0604020202020204" pitchFamily="34" charset="0"/>
            </a:endParaRPr>
          </a:p>
          <a:p>
            <a:pPr algn="just">
              <a:spcBef>
                <a:spcPts val="600"/>
              </a:spcBef>
            </a:pPr>
            <a:endParaRPr lang="en-US" sz="1600" dirty="0" smtClean="0">
              <a:latin typeface="Arial" panose="020B0604020202020204" pitchFamily="34" charset="0"/>
              <a:cs typeface="Arial" panose="020B0604020202020204" pitchFamily="34" charset="0"/>
            </a:endParaRPr>
          </a:p>
        </p:txBody>
      </p:sp>
      <p:sp>
        <p:nvSpPr>
          <p:cNvPr id="5" name="TextBox 4"/>
          <p:cNvSpPr txBox="1"/>
          <p:nvPr/>
        </p:nvSpPr>
        <p:spPr>
          <a:xfrm>
            <a:off x="130175" y="126620"/>
            <a:ext cx="8865235" cy="338554"/>
          </a:xfrm>
          <a:prstGeom prst="rect">
            <a:avLst/>
          </a:prstGeom>
          <a:solidFill>
            <a:srgbClr val="92D050"/>
          </a:solidFill>
        </p:spPr>
        <p:txBody>
          <a:bodyPr wrap="square" rtlCol="0">
            <a:spAutoFit/>
          </a:bodyPr>
          <a:lstStyle/>
          <a:p>
            <a:pPr algn="ctr">
              <a:spcBef>
                <a:spcPts val="600"/>
              </a:spcBef>
              <a:spcAft>
                <a:spcPts val="600"/>
              </a:spcAft>
            </a:pPr>
            <a:r>
              <a:rPr lang="en-US" sz="1600" b="1" dirty="0">
                <a:latin typeface="Arial" panose="020B0604020202020204" pitchFamily="34" charset="0"/>
                <a:cs typeface="Arial" panose="020B0604020202020204" pitchFamily="34" charset="0"/>
              </a:rPr>
              <a:t>Impact of COVID-19 on </a:t>
            </a:r>
            <a:r>
              <a:rPr lang="en-US" sz="1600" b="1" dirty="0" smtClean="0">
                <a:latin typeface="Arial" panose="020B0604020202020204" pitchFamily="34" charset="0"/>
                <a:cs typeface="Arial" panose="020B0604020202020204" pitchFamily="34" charset="0"/>
              </a:rPr>
              <a:t>Resourcing and Current Vacancies</a:t>
            </a:r>
            <a:endParaRPr lang="en-ZA" sz="1600" b="1" dirty="0">
              <a:latin typeface="Arial" panose="020B0604020202020204" pitchFamily="34" charset="0"/>
              <a:cs typeface="Arial" panose="020B0604020202020204" pitchFamily="34" charset="0"/>
            </a:endParaRPr>
          </a:p>
        </p:txBody>
      </p:sp>
      <p:graphicFrame>
        <p:nvGraphicFramePr>
          <p:cNvPr id="6" name="Table 5"/>
          <p:cNvGraphicFramePr>
            <a:graphicFrameLocks noGrp="1"/>
          </p:cNvGraphicFramePr>
          <p:nvPr>
            <p:extLst/>
          </p:nvPr>
        </p:nvGraphicFramePr>
        <p:xfrm>
          <a:off x="70013" y="524954"/>
          <a:ext cx="8905603" cy="4485899"/>
        </p:xfrm>
        <a:graphic>
          <a:graphicData uri="http://schemas.openxmlformats.org/drawingml/2006/table">
            <a:tbl>
              <a:tblPr firstRow="1" bandRow="1"/>
              <a:tblGrid>
                <a:gridCol w="1128327">
                  <a:extLst>
                    <a:ext uri="{9D8B030D-6E8A-4147-A177-3AD203B41FA5}">
                      <a16:colId xmlns:a16="http://schemas.microsoft.com/office/drawing/2014/main" val="20000"/>
                    </a:ext>
                  </a:extLst>
                </a:gridCol>
                <a:gridCol w="956256">
                  <a:extLst>
                    <a:ext uri="{9D8B030D-6E8A-4147-A177-3AD203B41FA5}">
                      <a16:colId xmlns:a16="http://schemas.microsoft.com/office/drawing/2014/main" val="20001"/>
                    </a:ext>
                  </a:extLst>
                </a:gridCol>
                <a:gridCol w="1284668">
                  <a:extLst>
                    <a:ext uri="{9D8B030D-6E8A-4147-A177-3AD203B41FA5}">
                      <a16:colId xmlns:a16="http://schemas.microsoft.com/office/drawing/2014/main" val="20002"/>
                    </a:ext>
                  </a:extLst>
                </a:gridCol>
                <a:gridCol w="5536352">
                  <a:extLst>
                    <a:ext uri="{9D8B030D-6E8A-4147-A177-3AD203B41FA5}">
                      <a16:colId xmlns:a16="http://schemas.microsoft.com/office/drawing/2014/main" val="20003"/>
                    </a:ext>
                  </a:extLst>
                </a:gridCol>
              </a:tblGrid>
              <a:tr h="617220">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r>
                        <a:rPr lang="en-ZA" sz="1200" dirty="0" smtClean="0"/>
                        <a:t>Province</a:t>
                      </a:r>
                      <a:endParaRPr lang="en-ZA" sz="1200" dirty="0"/>
                    </a:p>
                  </a:txBody>
                  <a:tcPr marL="68580" marR="68580" marT="34290" marB="34290" anchor="ctr">
                    <a:lnL w="12700" cmpd="sng">
                      <a:solidFill>
                        <a:sysClr val="window" lastClr="FFFFFF"/>
                      </a:solidFill>
                    </a:lnL>
                    <a:lnR w="38100" cap="flat" cmpd="sng" algn="ctr">
                      <a:solidFill>
                        <a:sysClr val="windowText" lastClr="000000"/>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r>
                        <a:rPr lang="en-ZA" sz="1200" dirty="0" smtClean="0"/>
                        <a:t>Total: Modernised offices</a:t>
                      </a:r>
                      <a:endParaRPr lang="en-ZA" sz="1200" dirty="0"/>
                    </a:p>
                  </a:txBody>
                  <a:tcPr marL="68580" marR="68580" marT="34290" marB="34290" anchor="ctr">
                    <a:lnL w="38100" cap="flat" cmpd="sng" algn="ctr">
                      <a:solidFill>
                        <a:sysClr val="windowText" lastClr="000000"/>
                      </a:solidFill>
                      <a:prstDash val="solid"/>
                      <a:round/>
                      <a:headEnd type="none" w="med" len="med"/>
                      <a:tailEnd type="none" w="med" len="med"/>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r>
                        <a:rPr lang="en-ZA" sz="1200" baseline="0" dirty="0" smtClean="0"/>
                        <a:t> Offices with less than 10 employees</a:t>
                      </a:r>
                      <a:endParaRPr lang="en-ZA" sz="1200" dirty="0"/>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r>
                        <a:rPr lang="en-ZA" sz="1200" dirty="0" smtClean="0"/>
                        <a:t>List of offices</a:t>
                      </a:r>
                      <a:endParaRPr lang="en-ZA" sz="1200" dirty="0"/>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extLst>
                  <a:ext uri="{0D108BD9-81ED-4DB2-BD59-A6C34878D82A}">
                    <a16:rowId xmlns:a16="http://schemas.microsoft.com/office/drawing/2014/main" val="10000"/>
                  </a:ext>
                </a:extLst>
              </a:tr>
              <a:tr h="708660">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ZA" sz="1200" b="1" dirty="0" smtClean="0"/>
                        <a:t>Eastern</a:t>
                      </a:r>
                      <a:r>
                        <a:rPr lang="en-ZA" sz="1200" b="1" baseline="0" dirty="0" smtClean="0"/>
                        <a:t> Cape</a:t>
                      </a:r>
                      <a:endParaRPr lang="en-ZA" sz="1200" b="1" dirty="0"/>
                    </a:p>
                  </a:txBody>
                  <a:tcPr marL="68580" marR="68580" marT="34290" marB="34290">
                    <a:lnL w="12700" cmpd="sng">
                      <a:solidFill>
                        <a:sysClr val="window" lastClr="FFFFFF"/>
                      </a:solidFill>
                    </a:lnL>
                    <a:lnR w="38100" cap="flat" cmpd="sng" algn="ctr">
                      <a:solidFill>
                        <a:sysClr val="windowText" lastClr="000000"/>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US" sz="1200" dirty="0" smtClean="0"/>
                        <a:t>30</a:t>
                      </a:r>
                      <a:endParaRPr lang="en-ZA" sz="1200" dirty="0"/>
                    </a:p>
                  </a:txBody>
                  <a:tcPr marL="68580" marR="68580" marT="34290" marB="34290">
                    <a:lnL w="38100" cap="flat" cmpd="sng" algn="ctr">
                      <a:solidFill>
                        <a:sysClr val="windowText" lastClr="000000"/>
                      </a:solidFill>
                      <a:prstDash val="solid"/>
                      <a:round/>
                      <a:headEnd type="none" w="med" len="med"/>
                      <a:tailEnd type="none" w="med" len="med"/>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ZA" sz="1200" dirty="0" smtClean="0"/>
                        <a:t>26</a:t>
                      </a:r>
                      <a:endParaRPr lang="en-ZA" sz="1200" dirty="0"/>
                    </a:p>
                  </a:txBody>
                  <a:tcPr marL="68580" marR="68580" marT="34290" marB="3429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smtClean="0">
                          <a:ln>
                            <a:noFill/>
                          </a:ln>
                          <a:solidFill>
                            <a:prstClr val="black"/>
                          </a:solidFill>
                          <a:effectLst/>
                          <a:uLnTx/>
                          <a:uFillTx/>
                          <a:latin typeface="+mn-lt"/>
                          <a:ea typeface="+mn-ea"/>
                          <a:cs typeface="+mn-cs"/>
                        </a:rPr>
                        <a:t>Libode, </a:t>
                      </a:r>
                      <a:r>
                        <a:rPr kumimoji="0" lang="en-ZA" sz="1100" b="0" i="0" u="none" strike="noStrike" kern="1200" cap="none" spc="0" normalizeH="0" baseline="0" noProof="0" dirty="0" err="1" smtClean="0">
                          <a:ln>
                            <a:noFill/>
                          </a:ln>
                          <a:solidFill>
                            <a:prstClr val="black"/>
                          </a:solidFill>
                          <a:effectLst/>
                          <a:uLnTx/>
                          <a:uFillTx/>
                          <a:latin typeface="+mn-lt"/>
                          <a:ea typeface="+mn-ea"/>
                          <a:cs typeface="+mn-cs"/>
                        </a:rPr>
                        <a:t>Ngqeleni</a:t>
                      </a:r>
                      <a:r>
                        <a:rPr kumimoji="0" lang="en-ZA" sz="1100" b="0" i="0" u="none" strike="noStrike" kern="1200" cap="none" spc="0" normalizeH="0" baseline="0" noProof="0" dirty="0" smtClean="0">
                          <a:ln>
                            <a:noFill/>
                          </a:ln>
                          <a:solidFill>
                            <a:prstClr val="black"/>
                          </a:solidFill>
                          <a:effectLst/>
                          <a:uLnTx/>
                          <a:uFillTx/>
                          <a:latin typeface="+mn-lt"/>
                          <a:ea typeface="+mn-ea"/>
                          <a:cs typeface="+mn-cs"/>
                        </a:rPr>
                        <a:t>, </a:t>
                      </a:r>
                      <a:r>
                        <a:rPr kumimoji="0" lang="en-ZA" sz="1100" b="0" i="0" u="none" strike="noStrike" kern="1200" cap="none" spc="0" normalizeH="0" baseline="0" noProof="0" dirty="0" err="1" smtClean="0">
                          <a:ln>
                            <a:noFill/>
                          </a:ln>
                          <a:solidFill>
                            <a:prstClr val="black"/>
                          </a:solidFill>
                          <a:effectLst/>
                          <a:uLnTx/>
                          <a:uFillTx/>
                          <a:latin typeface="+mn-lt"/>
                          <a:ea typeface="+mn-ea"/>
                          <a:cs typeface="+mn-cs"/>
                        </a:rPr>
                        <a:t>Tsolo</a:t>
                      </a:r>
                      <a:r>
                        <a:rPr kumimoji="0" lang="en-ZA" sz="1100" b="0" i="0" u="none" strike="noStrike" kern="1200" cap="none" spc="0" normalizeH="0" baseline="0" noProof="0" dirty="0" smtClean="0">
                          <a:ln>
                            <a:noFill/>
                          </a:ln>
                          <a:solidFill>
                            <a:prstClr val="black"/>
                          </a:solidFill>
                          <a:effectLst/>
                          <a:uLnTx/>
                          <a:uFillTx/>
                          <a:latin typeface="+mn-lt"/>
                          <a:ea typeface="+mn-ea"/>
                          <a:cs typeface="+mn-cs"/>
                        </a:rPr>
                        <a:t>, Qumbu, Bizana, Mt Ayliff, Mt Frere, </a:t>
                      </a:r>
                      <a:r>
                        <a:rPr kumimoji="0" lang="en-ZA" sz="1100" b="0" i="0" u="none" strike="noStrike" kern="1200" cap="none" spc="0" normalizeH="0" baseline="0" noProof="0" dirty="0" err="1" smtClean="0">
                          <a:ln>
                            <a:noFill/>
                          </a:ln>
                          <a:solidFill>
                            <a:prstClr val="black"/>
                          </a:solidFill>
                          <a:effectLst/>
                          <a:uLnTx/>
                          <a:uFillTx/>
                          <a:latin typeface="+mn-lt"/>
                          <a:ea typeface="+mn-ea"/>
                          <a:cs typeface="+mn-cs"/>
                        </a:rPr>
                        <a:t>Centane</a:t>
                      </a:r>
                      <a:r>
                        <a:rPr kumimoji="0" lang="en-ZA" sz="1100" b="0" i="0" u="none" strike="noStrike" kern="1200" cap="none" spc="0" normalizeH="0" baseline="0" noProof="0" dirty="0" smtClean="0">
                          <a:ln>
                            <a:noFill/>
                          </a:ln>
                          <a:solidFill>
                            <a:prstClr val="black"/>
                          </a:solidFill>
                          <a:effectLst/>
                          <a:uLnTx/>
                          <a:uFillTx/>
                          <a:latin typeface="+mn-lt"/>
                          <a:ea typeface="+mn-ea"/>
                          <a:cs typeface="+mn-cs"/>
                        </a:rPr>
                        <a:t>, </a:t>
                      </a:r>
                      <a:r>
                        <a:rPr kumimoji="0" lang="en-ZA" sz="1100" b="0" i="0" u="none" strike="noStrike" kern="1200" cap="none" spc="0" normalizeH="0" baseline="0" noProof="0" dirty="0" err="1" smtClean="0">
                          <a:ln>
                            <a:noFill/>
                          </a:ln>
                          <a:solidFill>
                            <a:prstClr val="black"/>
                          </a:solidFill>
                          <a:effectLst/>
                          <a:uLnTx/>
                          <a:uFillTx/>
                          <a:latin typeface="+mn-lt"/>
                          <a:ea typeface="+mn-ea"/>
                          <a:cs typeface="+mn-cs"/>
                        </a:rPr>
                        <a:t>Willowvale</a:t>
                      </a:r>
                      <a:r>
                        <a:rPr kumimoji="0" lang="en-ZA" sz="1100" b="0" i="0" u="none" strike="noStrike" kern="1200" cap="none" spc="0" normalizeH="0" baseline="0" noProof="0" dirty="0" smtClean="0">
                          <a:ln>
                            <a:noFill/>
                          </a:ln>
                          <a:solidFill>
                            <a:prstClr val="black"/>
                          </a:solidFill>
                          <a:effectLst/>
                          <a:uLnTx/>
                          <a:uFillTx/>
                          <a:latin typeface="+mn-lt"/>
                          <a:ea typeface="+mn-ea"/>
                          <a:cs typeface="+mn-cs"/>
                        </a:rPr>
                        <a:t>, Butterworth, </a:t>
                      </a:r>
                      <a:r>
                        <a:rPr kumimoji="0" lang="en-ZA" sz="1100" b="0" i="0" u="none" strike="noStrike" kern="1200" cap="none" spc="0" normalizeH="0" baseline="0" noProof="0" dirty="0" err="1" smtClean="0">
                          <a:ln>
                            <a:noFill/>
                          </a:ln>
                          <a:solidFill>
                            <a:prstClr val="black"/>
                          </a:solidFill>
                          <a:effectLst/>
                          <a:uLnTx/>
                          <a:uFillTx/>
                          <a:latin typeface="+mn-lt"/>
                          <a:ea typeface="+mn-ea"/>
                          <a:cs typeface="+mn-cs"/>
                        </a:rPr>
                        <a:t>Mdantsane</a:t>
                      </a:r>
                      <a:r>
                        <a:rPr kumimoji="0" lang="en-ZA" sz="1100" b="0" i="0" u="none" strike="noStrike" kern="1200" cap="none" spc="0" normalizeH="0" baseline="0" noProof="0" dirty="0" smtClean="0">
                          <a:ln>
                            <a:noFill/>
                          </a:ln>
                          <a:solidFill>
                            <a:prstClr val="black"/>
                          </a:solidFill>
                          <a:effectLst/>
                          <a:uLnTx/>
                          <a:uFillTx/>
                          <a:latin typeface="+mn-lt"/>
                          <a:ea typeface="+mn-ea"/>
                          <a:cs typeface="+mn-cs"/>
                        </a:rPr>
                        <a:t>, Alice, </a:t>
                      </a:r>
                      <a:r>
                        <a:rPr kumimoji="0" lang="en-ZA" sz="1100" b="0" i="0" u="none" strike="noStrike" kern="1200" cap="none" spc="0" normalizeH="0" baseline="0" noProof="0" dirty="0" err="1" smtClean="0">
                          <a:ln>
                            <a:noFill/>
                          </a:ln>
                          <a:solidFill>
                            <a:prstClr val="black"/>
                          </a:solidFill>
                          <a:effectLst/>
                          <a:uLnTx/>
                          <a:uFillTx/>
                          <a:latin typeface="+mn-lt"/>
                          <a:ea typeface="+mn-ea"/>
                          <a:cs typeface="+mn-cs"/>
                        </a:rPr>
                        <a:t>Middledrift</a:t>
                      </a:r>
                      <a:r>
                        <a:rPr kumimoji="0" lang="en-ZA" sz="1100" b="0" i="0" u="none" strike="noStrike" kern="1200" cap="none" spc="0" normalizeH="0" baseline="0" noProof="0" dirty="0" smtClean="0">
                          <a:ln>
                            <a:noFill/>
                          </a:ln>
                          <a:solidFill>
                            <a:prstClr val="black"/>
                          </a:solidFill>
                          <a:effectLst/>
                          <a:uLnTx/>
                          <a:uFillTx/>
                          <a:latin typeface="+mn-lt"/>
                          <a:ea typeface="+mn-ea"/>
                          <a:cs typeface="+mn-cs"/>
                        </a:rPr>
                        <a:t>, </a:t>
                      </a:r>
                      <a:r>
                        <a:rPr kumimoji="0" lang="en-ZA" sz="1100" b="0" i="0" u="none" strike="noStrike" kern="1200" cap="none" spc="0" normalizeH="0" baseline="0" noProof="0" dirty="0" err="1" smtClean="0">
                          <a:ln>
                            <a:noFill/>
                          </a:ln>
                          <a:solidFill>
                            <a:prstClr val="black"/>
                          </a:solidFill>
                          <a:effectLst/>
                          <a:uLnTx/>
                          <a:uFillTx/>
                          <a:latin typeface="+mn-lt"/>
                          <a:ea typeface="+mn-ea"/>
                          <a:cs typeface="+mn-cs"/>
                        </a:rPr>
                        <a:t>Humansdorp</a:t>
                      </a:r>
                      <a:r>
                        <a:rPr kumimoji="0" lang="en-ZA" sz="1100" b="0" i="0" u="none" strike="noStrike" kern="1200" cap="none" spc="0" normalizeH="0" baseline="0" noProof="0" dirty="0" smtClean="0">
                          <a:ln>
                            <a:noFill/>
                          </a:ln>
                          <a:solidFill>
                            <a:prstClr val="black"/>
                          </a:solidFill>
                          <a:effectLst/>
                          <a:uLnTx/>
                          <a:uFillTx/>
                          <a:latin typeface="+mn-lt"/>
                          <a:ea typeface="+mn-ea"/>
                          <a:cs typeface="+mn-cs"/>
                        </a:rPr>
                        <a:t>, </a:t>
                      </a:r>
                      <a:r>
                        <a:rPr kumimoji="0" lang="en-ZA" sz="1100" b="0" i="0" u="none" strike="noStrike" kern="1200" cap="none" spc="0" normalizeH="0" baseline="0" noProof="0" dirty="0" err="1" smtClean="0">
                          <a:ln>
                            <a:noFill/>
                          </a:ln>
                          <a:solidFill>
                            <a:prstClr val="black"/>
                          </a:solidFill>
                          <a:effectLst/>
                          <a:uLnTx/>
                          <a:uFillTx/>
                          <a:latin typeface="+mn-lt"/>
                          <a:ea typeface="+mn-ea"/>
                          <a:cs typeface="+mn-cs"/>
                        </a:rPr>
                        <a:t>Graaff</a:t>
                      </a:r>
                      <a:r>
                        <a:rPr kumimoji="0" lang="en-ZA" sz="1100" b="0" i="0" u="none" strike="noStrike" kern="1200" cap="none" spc="0" normalizeH="0" baseline="0" noProof="0" dirty="0" smtClean="0">
                          <a:ln>
                            <a:noFill/>
                          </a:ln>
                          <a:solidFill>
                            <a:prstClr val="black"/>
                          </a:solidFill>
                          <a:effectLst/>
                          <a:uLnTx/>
                          <a:uFillTx/>
                          <a:latin typeface="+mn-lt"/>
                          <a:ea typeface="+mn-ea"/>
                          <a:cs typeface="+mn-cs"/>
                        </a:rPr>
                        <a:t> </a:t>
                      </a:r>
                      <a:r>
                        <a:rPr kumimoji="0" lang="en-ZA" sz="1100" b="0" i="0" u="none" strike="noStrike" kern="1200" cap="none" spc="0" normalizeH="0" baseline="0" noProof="0" dirty="0" err="1" smtClean="0">
                          <a:ln>
                            <a:noFill/>
                          </a:ln>
                          <a:solidFill>
                            <a:prstClr val="black"/>
                          </a:solidFill>
                          <a:effectLst/>
                          <a:uLnTx/>
                          <a:uFillTx/>
                          <a:latin typeface="+mn-lt"/>
                          <a:ea typeface="+mn-ea"/>
                          <a:cs typeface="+mn-cs"/>
                        </a:rPr>
                        <a:t>Reinet</a:t>
                      </a:r>
                      <a:r>
                        <a:rPr kumimoji="0" lang="en-ZA" sz="1100" b="0" i="0" u="none" strike="noStrike" kern="1200" cap="none" spc="0" normalizeH="0" baseline="0" noProof="0" dirty="0" smtClean="0">
                          <a:ln>
                            <a:noFill/>
                          </a:ln>
                          <a:solidFill>
                            <a:prstClr val="black"/>
                          </a:solidFill>
                          <a:effectLst/>
                          <a:uLnTx/>
                          <a:uFillTx/>
                          <a:latin typeface="+mn-lt"/>
                          <a:ea typeface="+mn-ea"/>
                          <a:cs typeface="+mn-cs"/>
                        </a:rPr>
                        <a:t>, </a:t>
                      </a:r>
                      <a:r>
                        <a:rPr kumimoji="0" lang="en-ZA" sz="1100" b="0" i="0" u="none" strike="noStrike" kern="1200" cap="none" spc="0" normalizeH="0" baseline="0" noProof="0" dirty="0" err="1" smtClean="0">
                          <a:ln>
                            <a:noFill/>
                          </a:ln>
                          <a:solidFill>
                            <a:prstClr val="black"/>
                          </a:solidFill>
                          <a:effectLst/>
                          <a:uLnTx/>
                          <a:uFillTx/>
                          <a:latin typeface="+mn-lt"/>
                          <a:ea typeface="+mn-ea"/>
                          <a:cs typeface="+mn-cs"/>
                        </a:rPr>
                        <a:t>Uitenhage</a:t>
                      </a:r>
                      <a:r>
                        <a:rPr kumimoji="0" lang="en-ZA" sz="1100" b="0" i="0" u="none" strike="noStrike" kern="1200" cap="none" spc="0" normalizeH="0" baseline="0" noProof="0" dirty="0" smtClean="0">
                          <a:ln>
                            <a:noFill/>
                          </a:ln>
                          <a:solidFill>
                            <a:prstClr val="black"/>
                          </a:solidFill>
                          <a:effectLst/>
                          <a:uLnTx/>
                          <a:uFillTx/>
                          <a:latin typeface="+mn-lt"/>
                          <a:ea typeface="+mn-ea"/>
                          <a:cs typeface="+mn-cs"/>
                        </a:rPr>
                        <a:t>, Motherwell, </a:t>
                      </a:r>
                      <a:r>
                        <a:rPr kumimoji="0" lang="en-ZA" sz="1100" b="0" i="0" u="none" strike="noStrike" kern="1200" cap="none" spc="0" normalizeH="0" baseline="0" noProof="0" dirty="0" err="1" smtClean="0">
                          <a:ln>
                            <a:noFill/>
                          </a:ln>
                          <a:solidFill>
                            <a:prstClr val="black"/>
                          </a:solidFill>
                          <a:effectLst/>
                          <a:uLnTx/>
                          <a:uFillTx/>
                          <a:latin typeface="+mn-lt"/>
                          <a:ea typeface="+mn-ea"/>
                          <a:cs typeface="+mn-cs"/>
                        </a:rPr>
                        <a:t>Grahamstown</a:t>
                      </a:r>
                      <a:r>
                        <a:rPr kumimoji="0" lang="en-ZA" sz="1100" b="0" i="0" u="none" strike="noStrike" kern="1200" cap="none" spc="0" normalizeH="0" baseline="0" noProof="0" dirty="0" smtClean="0">
                          <a:ln>
                            <a:noFill/>
                          </a:ln>
                          <a:solidFill>
                            <a:prstClr val="black"/>
                          </a:solidFill>
                          <a:effectLst/>
                          <a:uLnTx/>
                          <a:uFillTx/>
                          <a:latin typeface="+mn-lt"/>
                          <a:ea typeface="+mn-ea"/>
                          <a:cs typeface="+mn-cs"/>
                        </a:rPr>
                        <a:t>, Cleary Park, Port Alfred, Somerset East, </a:t>
                      </a:r>
                      <a:r>
                        <a:rPr kumimoji="0" lang="en-ZA" sz="1100" b="0" i="0" u="none" strike="noStrike" kern="1200" cap="none" spc="0" normalizeH="0" baseline="0" noProof="0" dirty="0" err="1" smtClean="0">
                          <a:ln>
                            <a:noFill/>
                          </a:ln>
                          <a:solidFill>
                            <a:prstClr val="black"/>
                          </a:solidFill>
                          <a:effectLst/>
                          <a:uLnTx/>
                          <a:uFillTx/>
                          <a:latin typeface="+mn-lt"/>
                          <a:ea typeface="+mn-ea"/>
                          <a:cs typeface="+mn-cs"/>
                        </a:rPr>
                        <a:t>Aliwal</a:t>
                      </a:r>
                      <a:r>
                        <a:rPr kumimoji="0" lang="en-ZA" sz="1100" b="0" i="0" u="none" strike="noStrike" kern="1200" cap="none" spc="0" normalizeH="0" baseline="0" noProof="0" dirty="0" smtClean="0">
                          <a:ln>
                            <a:noFill/>
                          </a:ln>
                          <a:solidFill>
                            <a:prstClr val="black"/>
                          </a:solidFill>
                          <a:effectLst/>
                          <a:uLnTx/>
                          <a:uFillTx/>
                          <a:latin typeface="+mn-lt"/>
                          <a:ea typeface="+mn-ea"/>
                          <a:cs typeface="+mn-cs"/>
                        </a:rPr>
                        <a:t> North, </a:t>
                      </a:r>
                      <a:r>
                        <a:rPr kumimoji="0" lang="en-ZA" sz="1100" b="0" i="0" u="none" strike="noStrike" kern="1200" cap="none" spc="0" normalizeH="0" baseline="0" noProof="0" dirty="0" err="1" smtClean="0">
                          <a:ln>
                            <a:noFill/>
                          </a:ln>
                          <a:solidFill>
                            <a:prstClr val="black"/>
                          </a:solidFill>
                          <a:effectLst/>
                          <a:uLnTx/>
                          <a:uFillTx/>
                          <a:latin typeface="+mn-lt"/>
                          <a:ea typeface="+mn-ea"/>
                          <a:cs typeface="+mn-cs"/>
                        </a:rPr>
                        <a:t>Sterkspruit</a:t>
                      </a:r>
                      <a:r>
                        <a:rPr kumimoji="0" lang="en-ZA" sz="1100" b="0" i="0" u="none" strike="noStrike" kern="1200" cap="none" spc="0" normalizeH="0" baseline="0" noProof="0" dirty="0" smtClean="0">
                          <a:ln>
                            <a:noFill/>
                          </a:ln>
                          <a:solidFill>
                            <a:prstClr val="black"/>
                          </a:solidFill>
                          <a:effectLst/>
                          <a:uLnTx/>
                          <a:uFillTx/>
                          <a:latin typeface="+mn-lt"/>
                          <a:ea typeface="+mn-ea"/>
                          <a:cs typeface="+mn-cs"/>
                        </a:rPr>
                        <a:t>, </a:t>
                      </a:r>
                      <a:r>
                        <a:rPr kumimoji="0" lang="en-ZA" sz="1100" b="0" i="0" u="none" strike="noStrike" kern="1200" cap="none" spc="0" normalizeH="0" baseline="0" noProof="0" dirty="0" err="1" smtClean="0">
                          <a:ln>
                            <a:noFill/>
                          </a:ln>
                          <a:solidFill>
                            <a:prstClr val="black"/>
                          </a:solidFill>
                          <a:effectLst/>
                          <a:uLnTx/>
                          <a:uFillTx/>
                          <a:latin typeface="+mn-lt"/>
                          <a:ea typeface="+mn-ea"/>
                          <a:cs typeface="+mn-cs"/>
                        </a:rPr>
                        <a:t>Burgersdorp</a:t>
                      </a:r>
                      <a:r>
                        <a:rPr kumimoji="0" lang="en-ZA" sz="1100" b="0" i="0" u="none" strike="noStrike" kern="1200" cap="none" spc="0" normalizeH="0" baseline="0" noProof="0" dirty="0" smtClean="0">
                          <a:ln>
                            <a:noFill/>
                          </a:ln>
                          <a:solidFill>
                            <a:prstClr val="black"/>
                          </a:solidFill>
                          <a:effectLst/>
                          <a:uLnTx/>
                          <a:uFillTx/>
                          <a:latin typeface="+mn-lt"/>
                          <a:ea typeface="+mn-ea"/>
                          <a:cs typeface="+mn-cs"/>
                        </a:rPr>
                        <a:t>, Queenstown , </a:t>
                      </a:r>
                      <a:r>
                        <a:rPr kumimoji="0" lang="en-ZA" sz="1100" b="0" i="0" u="none" strike="noStrike" kern="1200" cap="none" spc="0" normalizeH="0" baseline="0" noProof="0" dirty="0" err="1" smtClean="0">
                          <a:ln>
                            <a:noFill/>
                          </a:ln>
                          <a:solidFill>
                            <a:prstClr val="black"/>
                          </a:solidFill>
                          <a:effectLst/>
                          <a:uLnTx/>
                          <a:uFillTx/>
                          <a:latin typeface="+mn-lt"/>
                          <a:ea typeface="+mn-ea"/>
                          <a:cs typeface="+mn-cs"/>
                        </a:rPr>
                        <a:t>Ngcobo</a:t>
                      </a:r>
                      <a:r>
                        <a:rPr kumimoji="0" lang="en-ZA" sz="1100" b="0" i="0" u="none" strike="noStrike" kern="1200" cap="none" spc="0" normalizeH="0" baseline="0" noProof="0" dirty="0" smtClean="0">
                          <a:ln>
                            <a:noFill/>
                          </a:ln>
                          <a:solidFill>
                            <a:prstClr val="black"/>
                          </a:solidFill>
                          <a:effectLst/>
                          <a:uLnTx/>
                          <a:uFillTx/>
                          <a:latin typeface="+mn-lt"/>
                          <a:ea typeface="+mn-ea"/>
                          <a:cs typeface="+mn-cs"/>
                        </a:rPr>
                        <a:t>, Cradock</a:t>
                      </a:r>
                    </a:p>
                  </a:txBody>
                  <a:tcPr marL="68580" marR="68580" marT="34290" marB="3429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extLst>
                  <a:ext uri="{0D108BD9-81ED-4DB2-BD59-A6C34878D82A}">
                    <a16:rowId xmlns:a16="http://schemas.microsoft.com/office/drawing/2014/main" val="10001"/>
                  </a:ext>
                </a:extLst>
              </a:tr>
              <a:tr h="251460">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ZA" sz="1200" b="1" dirty="0" smtClean="0"/>
                        <a:t>Free State</a:t>
                      </a:r>
                      <a:endParaRPr lang="en-ZA" sz="1200" b="1" dirty="0"/>
                    </a:p>
                  </a:txBody>
                  <a:tcPr marL="68580" marR="68580" marT="34290" marB="34290">
                    <a:lnL w="12700" cmpd="sng">
                      <a:solidFill>
                        <a:sysClr val="window" lastClr="FFFFFF"/>
                      </a:solidFill>
                    </a:lnL>
                    <a:lnR w="38100"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ZA" sz="1200" dirty="0" smtClean="0"/>
                        <a:t>13</a:t>
                      </a:r>
                      <a:endParaRPr lang="en-ZA" sz="1200" dirty="0"/>
                    </a:p>
                  </a:txBody>
                  <a:tcPr marL="68580" marR="68580" marT="34290" marB="34290">
                    <a:lnL w="38100" cap="flat" cmpd="sng" algn="ctr">
                      <a:solidFill>
                        <a:sysClr val="windowText" lastClr="000000"/>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ZA" sz="1200" dirty="0" smtClean="0"/>
                        <a:t>3 </a:t>
                      </a:r>
                      <a:endParaRPr lang="en-ZA" sz="1200" baseline="0" dirty="0" smtClean="0"/>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ZA" sz="1100" baseline="0" dirty="0" err="1" smtClean="0"/>
                        <a:t>Bothaville</a:t>
                      </a:r>
                      <a:r>
                        <a:rPr lang="en-ZA" sz="1100" baseline="0" dirty="0" smtClean="0"/>
                        <a:t>, </a:t>
                      </a:r>
                      <a:r>
                        <a:rPr lang="en-ZA" sz="1100" baseline="0" dirty="0" err="1" smtClean="0"/>
                        <a:t>Ficksburg</a:t>
                      </a:r>
                      <a:r>
                        <a:rPr lang="en-ZA" sz="1100" baseline="0" dirty="0" smtClean="0"/>
                        <a:t>, </a:t>
                      </a:r>
                      <a:r>
                        <a:rPr lang="en-ZA" sz="1100" baseline="0" dirty="0" err="1" smtClean="0"/>
                        <a:t>Bultfontein</a:t>
                      </a:r>
                      <a:endParaRPr lang="en-ZA" sz="1100" baseline="0" dirty="0" smtClean="0"/>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extLst>
                  <a:ext uri="{0D108BD9-81ED-4DB2-BD59-A6C34878D82A}">
                    <a16:rowId xmlns:a16="http://schemas.microsoft.com/office/drawing/2014/main" val="10002"/>
                  </a:ext>
                </a:extLst>
              </a:tr>
              <a:tr h="251460">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ZA" sz="1200" b="1" dirty="0" smtClean="0"/>
                        <a:t>Gauteng</a:t>
                      </a:r>
                      <a:endParaRPr lang="en-ZA" sz="1200" b="1" dirty="0"/>
                    </a:p>
                  </a:txBody>
                  <a:tcPr marL="68580" marR="68580" marT="34290" marB="34290">
                    <a:lnL w="12700" cmpd="sng">
                      <a:solidFill>
                        <a:sysClr val="window" lastClr="FFFFFF"/>
                      </a:solidFill>
                    </a:lnL>
                    <a:lnR w="38100"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US" sz="1200" dirty="0" smtClean="0"/>
                        <a:t>29</a:t>
                      </a:r>
                      <a:endParaRPr lang="en-ZA" sz="1200" dirty="0"/>
                    </a:p>
                  </a:txBody>
                  <a:tcPr marL="68580" marR="68580" marT="34290" marB="34290">
                    <a:lnL w="38100" cap="flat" cmpd="sng" algn="ctr">
                      <a:solidFill>
                        <a:sysClr val="windowText" lastClr="000000"/>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US" sz="1200" dirty="0" smtClean="0"/>
                        <a:t>None</a:t>
                      </a:r>
                      <a:endParaRPr lang="en-ZA" sz="1200" dirty="0"/>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endParaRPr lang="en-ZA" sz="1100" dirty="0"/>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extLst>
                  <a:ext uri="{0D108BD9-81ED-4DB2-BD59-A6C34878D82A}">
                    <a16:rowId xmlns:a16="http://schemas.microsoft.com/office/drawing/2014/main" val="10003"/>
                  </a:ext>
                </a:extLst>
              </a:tr>
              <a:tr h="388620">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ZA" sz="1200" b="1" dirty="0" err="1" smtClean="0"/>
                        <a:t>Kwa</a:t>
                      </a:r>
                      <a:r>
                        <a:rPr lang="en-ZA" sz="1200" b="1" dirty="0" smtClean="0"/>
                        <a:t> Zulu Natal</a:t>
                      </a:r>
                      <a:r>
                        <a:rPr lang="en-ZA" sz="1200" b="1" baseline="0" dirty="0" smtClean="0"/>
                        <a:t> </a:t>
                      </a:r>
                      <a:endParaRPr lang="en-ZA" sz="1200" b="1" dirty="0"/>
                    </a:p>
                  </a:txBody>
                  <a:tcPr marL="68580" marR="68580" marT="34290" marB="34290">
                    <a:lnL w="12700" cmpd="sng">
                      <a:solidFill>
                        <a:sysClr val="window" lastClr="FFFFFF"/>
                      </a:solidFill>
                    </a:lnL>
                    <a:lnR w="38100"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ZA" sz="1200" dirty="0" smtClean="0">
                          <a:solidFill>
                            <a:schemeClr val="tx1"/>
                          </a:solidFill>
                        </a:rPr>
                        <a:t>29</a:t>
                      </a:r>
                      <a:endParaRPr lang="en-ZA" sz="1200" dirty="0">
                        <a:solidFill>
                          <a:schemeClr val="tx1"/>
                        </a:solidFill>
                      </a:endParaRPr>
                    </a:p>
                  </a:txBody>
                  <a:tcPr marL="68580" marR="68580" marT="34290" marB="34290">
                    <a:lnL w="38100" cap="flat" cmpd="sng" algn="ctr">
                      <a:solidFill>
                        <a:sysClr val="windowText" lastClr="000000"/>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ZA" sz="1200" dirty="0" smtClean="0">
                          <a:solidFill>
                            <a:schemeClr val="tx1"/>
                          </a:solidFill>
                        </a:rPr>
                        <a:t>15 </a:t>
                      </a:r>
                      <a:endParaRPr lang="en-ZA" sz="1200" dirty="0">
                        <a:solidFill>
                          <a:schemeClr val="tx1"/>
                        </a:solidFill>
                      </a:endParaRP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Pongola, </a:t>
                      </a:r>
                      <a:r>
                        <a:rPr kumimoji="0" lang="en-US" sz="1100" b="0" i="0" u="none" strike="noStrike" kern="1200" cap="none" spc="0" normalizeH="0" baseline="0" noProof="0" dirty="0" err="1" smtClean="0">
                          <a:ln>
                            <a:noFill/>
                          </a:ln>
                          <a:solidFill>
                            <a:prstClr val="black"/>
                          </a:solidFill>
                          <a:effectLst/>
                          <a:uLnTx/>
                          <a:uFillTx/>
                          <a:latin typeface="+mn-lt"/>
                          <a:ea typeface="+mn-ea"/>
                          <a:cs typeface="+mn-cs"/>
                        </a:rPr>
                        <a:t>eMondlo</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0" i="0" u="none" strike="noStrike" kern="1200" cap="none" spc="0" normalizeH="0" baseline="0" noProof="0" dirty="0" err="1" smtClean="0">
                          <a:ln>
                            <a:noFill/>
                          </a:ln>
                          <a:solidFill>
                            <a:prstClr val="black"/>
                          </a:solidFill>
                          <a:effectLst/>
                          <a:uLnTx/>
                          <a:uFillTx/>
                          <a:latin typeface="+mn-lt"/>
                          <a:ea typeface="+mn-ea"/>
                          <a:cs typeface="+mn-cs"/>
                        </a:rPr>
                        <a:t>Paulpietersburg</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0" i="0" u="none" strike="noStrike" kern="1200" cap="none" spc="0" normalizeH="0" baseline="0" noProof="0" dirty="0" err="1" smtClean="0">
                          <a:ln>
                            <a:noFill/>
                          </a:ln>
                          <a:solidFill>
                            <a:prstClr val="black"/>
                          </a:solidFill>
                          <a:effectLst/>
                          <a:uLnTx/>
                          <a:uFillTx/>
                          <a:latin typeface="+mn-lt"/>
                          <a:ea typeface="+mn-ea"/>
                          <a:cs typeface="+mn-cs"/>
                        </a:rPr>
                        <a:t>Mbazwana</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0" i="0" u="none" strike="noStrike" kern="1200" cap="none" spc="0" normalizeH="0" baseline="0" noProof="0" dirty="0" err="1" smtClean="0">
                          <a:ln>
                            <a:noFill/>
                          </a:ln>
                          <a:solidFill>
                            <a:prstClr val="black"/>
                          </a:solidFill>
                          <a:effectLst/>
                          <a:uLnTx/>
                          <a:uFillTx/>
                          <a:latin typeface="+mn-lt"/>
                          <a:ea typeface="+mn-ea"/>
                          <a:cs typeface="+mn-cs"/>
                        </a:rPr>
                        <a:t>Hluhluwe</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Eshowe, Ndwedwe, </a:t>
                      </a:r>
                      <a:r>
                        <a:rPr kumimoji="0" lang="en-US" sz="1100" b="0" i="0" u="none" strike="noStrike" kern="1200" cap="none" spc="0" normalizeH="0" baseline="0" noProof="0" dirty="0" err="1" smtClean="0">
                          <a:ln>
                            <a:noFill/>
                          </a:ln>
                          <a:solidFill>
                            <a:prstClr val="black"/>
                          </a:solidFill>
                          <a:effectLst/>
                          <a:uLnTx/>
                          <a:uFillTx/>
                          <a:latin typeface="+mn-lt"/>
                          <a:ea typeface="+mn-ea"/>
                          <a:cs typeface="+mn-cs"/>
                        </a:rPr>
                        <a:t>Kwadukuza</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0" i="0" u="none" strike="noStrike" kern="1200" cap="none" spc="0" normalizeH="0" baseline="0" noProof="0" dirty="0" err="1" smtClean="0">
                          <a:ln>
                            <a:noFill/>
                          </a:ln>
                          <a:solidFill>
                            <a:prstClr val="black"/>
                          </a:solidFill>
                          <a:effectLst/>
                          <a:uLnTx/>
                          <a:uFillTx/>
                          <a:latin typeface="+mn-lt"/>
                          <a:ea typeface="+mn-ea"/>
                          <a:cs typeface="+mn-cs"/>
                        </a:rPr>
                        <a:t>Umzinkhulu</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New Hanover, </a:t>
                      </a:r>
                      <a:r>
                        <a:rPr kumimoji="0" lang="en-US" sz="1100" b="0" i="0" u="none" strike="noStrike" kern="1200" cap="none" spc="0" normalizeH="0" baseline="0" noProof="0" dirty="0" err="1" smtClean="0">
                          <a:ln>
                            <a:noFill/>
                          </a:ln>
                          <a:solidFill>
                            <a:prstClr val="black"/>
                          </a:solidFill>
                          <a:effectLst/>
                          <a:uLnTx/>
                          <a:uFillTx/>
                          <a:latin typeface="+mn-lt"/>
                          <a:ea typeface="+mn-ea"/>
                          <a:cs typeface="+mn-cs"/>
                        </a:rPr>
                        <a:t>Kokstad</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Ixopo, </a:t>
                      </a:r>
                      <a:r>
                        <a:rPr kumimoji="0" lang="en-US" sz="1100" b="0" i="0" u="none" strike="noStrike" kern="1200" cap="none" spc="0" normalizeH="0" baseline="0" noProof="0" dirty="0" err="1" smtClean="0">
                          <a:ln>
                            <a:noFill/>
                          </a:ln>
                          <a:solidFill>
                            <a:prstClr val="black"/>
                          </a:solidFill>
                          <a:effectLst/>
                          <a:uLnTx/>
                          <a:uFillTx/>
                          <a:latin typeface="+mn-lt"/>
                          <a:ea typeface="+mn-ea"/>
                          <a:cs typeface="+mn-cs"/>
                        </a:rPr>
                        <a:t>Prospecton</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Dundee, </a:t>
                      </a:r>
                      <a:r>
                        <a:rPr kumimoji="0" lang="en-US" sz="1100" b="0" i="0" u="none" strike="noStrike" kern="1200" cap="none" spc="0" normalizeH="0" baseline="0" noProof="0" dirty="0" err="1" smtClean="0">
                          <a:ln>
                            <a:noFill/>
                          </a:ln>
                          <a:solidFill>
                            <a:prstClr val="black"/>
                          </a:solidFill>
                          <a:effectLst/>
                          <a:uLnTx/>
                          <a:uFillTx/>
                          <a:latin typeface="+mn-lt"/>
                          <a:ea typeface="+mn-ea"/>
                          <a:cs typeface="+mn-cs"/>
                        </a:rPr>
                        <a:t>Greytown</a:t>
                      </a:r>
                      <a:endParaRPr kumimoji="0" lang="en-ZA" sz="1100" b="0" i="0" u="none" strike="noStrike" kern="1200" cap="none" spc="0" normalizeH="0" baseline="0" noProof="0" dirty="0" smtClean="0">
                        <a:ln>
                          <a:noFill/>
                        </a:ln>
                        <a:solidFill>
                          <a:prstClr val="black"/>
                        </a:solidFill>
                        <a:effectLst/>
                        <a:uLnTx/>
                        <a:uFillTx/>
                        <a:latin typeface="+mn-lt"/>
                        <a:ea typeface="+mn-ea"/>
                        <a:cs typeface="+mn-cs"/>
                      </a:endParaRP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extLst>
                  <a:ext uri="{0D108BD9-81ED-4DB2-BD59-A6C34878D82A}">
                    <a16:rowId xmlns:a16="http://schemas.microsoft.com/office/drawing/2014/main" val="10004"/>
                  </a:ext>
                </a:extLst>
              </a:tr>
              <a:tr h="251460">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ZA" sz="1200" b="1" dirty="0" smtClean="0"/>
                        <a:t>Limpopo</a:t>
                      </a:r>
                      <a:endParaRPr lang="en-ZA" sz="1200" b="1" dirty="0"/>
                    </a:p>
                  </a:txBody>
                  <a:tcPr marL="68580" marR="68580" marT="34290" marB="34290">
                    <a:lnL w="12700" cmpd="sng">
                      <a:solidFill>
                        <a:sysClr val="window" lastClr="FFFFFF"/>
                      </a:solidFill>
                    </a:lnL>
                    <a:lnR w="38100"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ZA" sz="1200" dirty="0" smtClean="0"/>
                        <a:t>22</a:t>
                      </a:r>
                      <a:endParaRPr lang="en-ZA" sz="1200" dirty="0"/>
                    </a:p>
                  </a:txBody>
                  <a:tcPr marL="68580" marR="68580" marT="34290" marB="34290">
                    <a:lnL w="38100" cap="flat" cmpd="sng" algn="ctr">
                      <a:solidFill>
                        <a:sysClr val="windowText" lastClr="000000"/>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ZA" sz="1200" dirty="0" smtClean="0"/>
                        <a:t>5</a:t>
                      </a:r>
                      <a:endParaRPr lang="en-ZA" sz="1200" dirty="0"/>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ZA" sz="1100" dirty="0" err="1" smtClean="0"/>
                        <a:t>Mookgopong</a:t>
                      </a:r>
                      <a:r>
                        <a:rPr lang="en-ZA" sz="1100" dirty="0" smtClean="0"/>
                        <a:t>, </a:t>
                      </a:r>
                      <a:r>
                        <a:rPr lang="en-ZA" sz="1100" dirty="0" err="1" smtClean="0"/>
                        <a:t>Mogwadi</a:t>
                      </a:r>
                      <a:r>
                        <a:rPr lang="en-ZA" sz="1100" dirty="0" smtClean="0"/>
                        <a:t>,</a:t>
                      </a:r>
                      <a:r>
                        <a:rPr lang="en-ZA" sz="1100" baseline="0" dirty="0" smtClean="0"/>
                        <a:t> </a:t>
                      </a:r>
                      <a:r>
                        <a:rPr lang="en-ZA" sz="1100" baseline="0" dirty="0" err="1" smtClean="0"/>
                        <a:t>Thabazimbi</a:t>
                      </a:r>
                      <a:r>
                        <a:rPr lang="en-ZA" sz="1100" baseline="0" dirty="0" smtClean="0"/>
                        <a:t>, Nebo, </a:t>
                      </a:r>
                      <a:r>
                        <a:rPr lang="en-ZA" sz="1100" baseline="0" dirty="0" err="1" smtClean="0"/>
                        <a:t>Musina</a:t>
                      </a:r>
                      <a:endParaRPr lang="en-ZA" sz="1100" dirty="0"/>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extLst>
                  <a:ext uri="{0D108BD9-81ED-4DB2-BD59-A6C34878D82A}">
                    <a16:rowId xmlns:a16="http://schemas.microsoft.com/office/drawing/2014/main" val="10005"/>
                  </a:ext>
                </a:extLst>
              </a:tr>
              <a:tr h="251460">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ZA" sz="1200" b="1" dirty="0" smtClean="0"/>
                        <a:t>North</a:t>
                      </a:r>
                      <a:r>
                        <a:rPr lang="en-ZA" sz="1200" b="1" baseline="0" dirty="0" smtClean="0"/>
                        <a:t> West</a:t>
                      </a:r>
                      <a:endParaRPr lang="en-ZA" sz="1200" b="1" dirty="0"/>
                    </a:p>
                  </a:txBody>
                  <a:tcPr marL="68580" marR="68580" marT="34290" marB="34290">
                    <a:lnL w="12700" cmpd="sng">
                      <a:solidFill>
                        <a:sysClr val="window" lastClr="FFFFFF"/>
                      </a:solidFill>
                    </a:lnL>
                    <a:lnR w="38100"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ZA" sz="1200" dirty="0" smtClean="0">
                          <a:solidFill>
                            <a:schemeClr val="tx1"/>
                          </a:solidFill>
                        </a:rPr>
                        <a:t>14</a:t>
                      </a:r>
                      <a:endParaRPr lang="en-ZA" sz="1200" dirty="0">
                        <a:solidFill>
                          <a:schemeClr val="tx1"/>
                        </a:solidFill>
                      </a:endParaRPr>
                    </a:p>
                  </a:txBody>
                  <a:tcPr marL="68580" marR="68580" marT="34290" marB="34290">
                    <a:lnL w="38100" cap="flat" cmpd="sng" algn="ctr">
                      <a:solidFill>
                        <a:sysClr val="windowText" lastClr="000000"/>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schemeClr val="tx1"/>
                          </a:solidFill>
                          <a:effectLst/>
                          <a:uLnTx/>
                          <a:uFillTx/>
                          <a:latin typeface="+mn-lt"/>
                          <a:ea typeface="+mn-ea"/>
                          <a:cs typeface="+mn-cs"/>
                        </a:rPr>
                        <a:t>2</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err="1" smtClean="0">
                          <a:ln>
                            <a:noFill/>
                          </a:ln>
                          <a:solidFill>
                            <a:schemeClr val="tx1"/>
                          </a:solidFill>
                          <a:effectLst/>
                          <a:uLnTx/>
                          <a:uFillTx/>
                          <a:latin typeface="+mn-lt"/>
                          <a:ea typeface="+mn-ea"/>
                          <a:cs typeface="+mn-cs"/>
                        </a:rPr>
                        <a:t>Swartruggens</a:t>
                      </a:r>
                      <a:r>
                        <a:rPr kumimoji="0" lang="en-ZA" sz="1100" b="0" i="0" u="none" strike="noStrike" kern="1200" cap="none" spc="0" normalizeH="0" baseline="0" noProof="0" dirty="0" smtClean="0">
                          <a:ln>
                            <a:noFill/>
                          </a:ln>
                          <a:solidFill>
                            <a:schemeClr val="tx1"/>
                          </a:solidFill>
                          <a:effectLst/>
                          <a:uLnTx/>
                          <a:uFillTx/>
                          <a:latin typeface="+mn-lt"/>
                          <a:ea typeface="+mn-ea"/>
                          <a:cs typeface="+mn-cs"/>
                        </a:rPr>
                        <a:t>, </a:t>
                      </a:r>
                      <a:r>
                        <a:rPr kumimoji="0" lang="en-ZA" sz="1100" b="0" i="0" u="none" strike="noStrike" kern="1200" cap="none" spc="0" normalizeH="0" baseline="0" noProof="0" dirty="0" err="1" smtClean="0">
                          <a:ln>
                            <a:noFill/>
                          </a:ln>
                          <a:solidFill>
                            <a:schemeClr val="tx1"/>
                          </a:solidFill>
                          <a:effectLst/>
                          <a:uLnTx/>
                          <a:uFillTx/>
                          <a:latin typeface="+mn-lt"/>
                          <a:ea typeface="+mn-ea"/>
                          <a:cs typeface="+mn-cs"/>
                        </a:rPr>
                        <a:t>Wolmaranstad</a:t>
                      </a:r>
                      <a:r>
                        <a:rPr kumimoji="0" lang="en-ZA" sz="1100" b="0" i="0" u="none" strike="noStrike" kern="1200" cap="none" spc="0" normalizeH="0" baseline="0" noProof="0" dirty="0" smtClean="0">
                          <a:ln>
                            <a:noFill/>
                          </a:ln>
                          <a:solidFill>
                            <a:schemeClr val="tx1"/>
                          </a:solidFill>
                          <a:effectLst/>
                          <a:uLnTx/>
                          <a:uFillTx/>
                          <a:latin typeface="+mn-lt"/>
                          <a:ea typeface="+mn-ea"/>
                          <a:cs typeface="+mn-cs"/>
                        </a:rPr>
                        <a:t>, </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extLst>
                  <a:ext uri="{0D108BD9-81ED-4DB2-BD59-A6C34878D82A}">
                    <a16:rowId xmlns:a16="http://schemas.microsoft.com/office/drawing/2014/main" val="10006"/>
                  </a:ext>
                </a:extLst>
              </a:tr>
              <a:tr h="548640">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ZA" sz="1200" b="1" dirty="0" smtClean="0"/>
                        <a:t>Northern</a:t>
                      </a:r>
                      <a:r>
                        <a:rPr lang="en-ZA" sz="1200" b="1" baseline="0" dirty="0" smtClean="0"/>
                        <a:t> Cape</a:t>
                      </a:r>
                      <a:endParaRPr lang="en-ZA" sz="1200" b="1" dirty="0"/>
                    </a:p>
                  </a:txBody>
                  <a:tcPr marL="68580" marR="68580" marT="34290" marB="34290">
                    <a:lnL w="12700" cmpd="sng">
                      <a:solidFill>
                        <a:sysClr val="window" lastClr="FFFFFF"/>
                      </a:solidFill>
                    </a:lnL>
                    <a:lnR w="38100"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ZA" sz="1200" dirty="0" smtClean="0"/>
                        <a:t>15</a:t>
                      </a:r>
                      <a:endParaRPr lang="en-ZA" sz="1200" dirty="0">
                        <a:solidFill>
                          <a:srgbClr val="C00000"/>
                        </a:solidFill>
                      </a:endParaRPr>
                    </a:p>
                  </a:txBody>
                  <a:tcPr marL="68580" marR="68580" marT="34290" marB="34290">
                    <a:lnL w="38100" cap="flat" cmpd="sng" algn="ctr">
                      <a:solidFill>
                        <a:sysClr val="windowText" lastClr="000000"/>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ZA" sz="1200" dirty="0" smtClean="0"/>
                        <a:t>11 </a:t>
                      </a:r>
                      <a:endParaRPr lang="en-ZA" sz="1200" dirty="0">
                        <a:solidFill>
                          <a:srgbClr val="C00000"/>
                        </a:solidFill>
                      </a:endParaRP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smtClean="0">
                          <a:ln>
                            <a:noFill/>
                          </a:ln>
                          <a:solidFill>
                            <a:prstClr val="black"/>
                          </a:solidFill>
                          <a:effectLst/>
                          <a:uLnTx/>
                          <a:uFillTx/>
                          <a:latin typeface="+mn-lt"/>
                          <a:ea typeface="+mn-ea"/>
                          <a:cs typeface="+mn-cs"/>
                        </a:rPr>
                        <a:t>Barkley West, </a:t>
                      </a:r>
                      <a:r>
                        <a:rPr kumimoji="0" lang="en-ZA" sz="1100" b="0" i="0" u="none" strike="noStrike" kern="1200" cap="none" spc="0" normalizeH="0" baseline="0" noProof="0" dirty="0" err="1" smtClean="0">
                          <a:ln>
                            <a:noFill/>
                          </a:ln>
                          <a:solidFill>
                            <a:prstClr val="black"/>
                          </a:solidFill>
                          <a:effectLst/>
                          <a:uLnTx/>
                          <a:uFillTx/>
                          <a:latin typeface="+mn-lt"/>
                          <a:ea typeface="+mn-ea"/>
                          <a:cs typeface="+mn-cs"/>
                        </a:rPr>
                        <a:t>Calvinia</a:t>
                      </a:r>
                      <a:r>
                        <a:rPr kumimoji="0" lang="en-ZA" sz="1100" b="0" i="0" u="none" strike="noStrike" kern="1200" cap="none" spc="0" normalizeH="0" baseline="0" noProof="0" dirty="0" smtClean="0">
                          <a:ln>
                            <a:noFill/>
                          </a:ln>
                          <a:solidFill>
                            <a:prstClr val="black"/>
                          </a:solidFill>
                          <a:effectLst/>
                          <a:uLnTx/>
                          <a:uFillTx/>
                          <a:latin typeface="+mn-lt"/>
                          <a:ea typeface="+mn-ea"/>
                          <a:cs typeface="+mn-cs"/>
                        </a:rPr>
                        <a:t>, Carnarvon, </a:t>
                      </a:r>
                      <a:r>
                        <a:rPr kumimoji="0" lang="en-ZA" sz="1100" b="0" i="0" u="none" strike="noStrike" kern="1200" cap="none" spc="0" normalizeH="0" baseline="0" noProof="0" dirty="0" err="1" smtClean="0">
                          <a:ln>
                            <a:noFill/>
                          </a:ln>
                          <a:solidFill>
                            <a:prstClr val="black"/>
                          </a:solidFill>
                          <a:effectLst/>
                          <a:uLnTx/>
                          <a:uFillTx/>
                          <a:latin typeface="+mn-lt"/>
                          <a:ea typeface="+mn-ea"/>
                          <a:cs typeface="+mn-cs"/>
                        </a:rPr>
                        <a:t>Colesberg</a:t>
                      </a:r>
                      <a:r>
                        <a:rPr kumimoji="0" lang="en-ZA" sz="1100" b="0" i="0" u="none" strike="noStrike" kern="1200" cap="none" spc="0" normalizeH="0" baseline="0" noProof="0" dirty="0" smtClean="0">
                          <a:ln>
                            <a:noFill/>
                          </a:ln>
                          <a:solidFill>
                            <a:prstClr val="black"/>
                          </a:solidFill>
                          <a:effectLst/>
                          <a:uLnTx/>
                          <a:uFillTx/>
                          <a:latin typeface="+mn-lt"/>
                          <a:ea typeface="+mn-ea"/>
                          <a:cs typeface="+mn-cs"/>
                        </a:rPr>
                        <a:t>, De Aar, Douglas, </a:t>
                      </a:r>
                      <a:r>
                        <a:rPr kumimoji="0" lang="en-ZA" sz="1100" b="0" i="0" u="none" strike="noStrike" kern="1200" cap="none" spc="0" normalizeH="0" baseline="0" noProof="0" dirty="0" err="1" smtClean="0">
                          <a:ln>
                            <a:noFill/>
                          </a:ln>
                          <a:solidFill>
                            <a:prstClr val="black"/>
                          </a:solidFill>
                          <a:effectLst/>
                          <a:uLnTx/>
                          <a:uFillTx/>
                          <a:latin typeface="+mn-lt"/>
                          <a:ea typeface="+mn-ea"/>
                          <a:cs typeface="+mn-cs"/>
                        </a:rPr>
                        <a:t>Galeshewe</a:t>
                      </a:r>
                      <a:r>
                        <a:rPr kumimoji="0" lang="en-ZA" sz="1100" b="0" i="0" u="none" strike="noStrike" kern="1200" cap="none" spc="0" normalizeH="0" baseline="0" noProof="0" dirty="0" smtClean="0">
                          <a:ln>
                            <a:noFill/>
                          </a:ln>
                          <a:solidFill>
                            <a:prstClr val="black"/>
                          </a:solidFill>
                          <a:effectLst/>
                          <a:uLnTx/>
                          <a:uFillTx/>
                          <a:latin typeface="+mn-lt"/>
                          <a:ea typeface="+mn-ea"/>
                          <a:cs typeface="+mn-cs"/>
                        </a:rPr>
                        <a:t>, Jan </a:t>
                      </a:r>
                      <a:r>
                        <a:rPr kumimoji="0" lang="en-ZA" sz="1100" b="0" i="0" u="none" strike="noStrike" kern="1200" cap="none" spc="0" normalizeH="0" baseline="0" noProof="0" dirty="0" err="1" smtClean="0">
                          <a:ln>
                            <a:noFill/>
                          </a:ln>
                          <a:solidFill>
                            <a:prstClr val="black"/>
                          </a:solidFill>
                          <a:effectLst/>
                          <a:uLnTx/>
                          <a:uFillTx/>
                          <a:latin typeface="+mn-lt"/>
                          <a:ea typeface="+mn-ea"/>
                          <a:cs typeface="+mn-cs"/>
                        </a:rPr>
                        <a:t>Kempdorp</a:t>
                      </a:r>
                      <a:r>
                        <a:rPr kumimoji="0" lang="en-ZA" sz="1100" b="0" i="0" u="none" strike="noStrike" kern="1200" cap="none" spc="0" normalizeH="0" baseline="0" noProof="0" dirty="0" smtClean="0">
                          <a:ln>
                            <a:noFill/>
                          </a:ln>
                          <a:solidFill>
                            <a:prstClr val="black"/>
                          </a:solidFill>
                          <a:effectLst/>
                          <a:uLnTx/>
                          <a:uFillTx/>
                          <a:latin typeface="+mn-lt"/>
                          <a:ea typeface="+mn-ea"/>
                          <a:cs typeface="+mn-cs"/>
                        </a:rPr>
                        <a:t>, </a:t>
                      </a:r>
                      <a:r>
                        <a:rPr kumimoji="0" lang="en-ZA" sz="1100" b="0" i="0" u="none" strike="noStrike" kern="1200" cap="none" spc="0" normalizeH="0" baseline="0" noProof="0" dirty="0" err="1" smtClean="0">
                          <a:ln>
                            <a:noFill/>
                          </a:ln>
                          <a:solidFill>
                            <a:prstClr val="black"/>
                          </a:solidFill>
                          <a:effectLst/>
                          <a:uLnTx/>
                          <a:uFillTx/>
                          <a:latin typeface="+mn-lt"/>
                          <a:ea typeface="+mn-ea"/>
                          <a:cs typeface="+mn-cs"/>
                        </a:rPr>
                        <a:t>Pampierstad</a:t>
                      </a:r>
                      <a:r>
                        <a:rPr kumimoji="0" lang="en-ZA" sz="1100" b="0" i="0" u="none" strike="noStrike" kern="1200" cap="none" spc="0" normalizeH="0" baseline="0" noProof="0" dirty="0" smtClean="0">
                          <a:ln>
                            <a:noFill/>
                          </a:ln>
                          <a:solidFill>
                            <a:prstClr val="black"/>
                          </a:solidFill>
                          <a:effectLst/>
                          <a:uLnTx/>
                          <a:uFillTx/>
                          <a:latin typeface="+mn-lt"/>
                          <a:ea typeface="+mn-ea"/>
                          <a:cs typeface="+mn-cs"/>
                        </a:rPr>
                        <a:t>, </a:t>
                      </a:r>
                      <a:r>
                        <a:rPr kumimoji="0" lang="en-ZA" sz="1100" b="0" i="0" u="none" strike="noStrike" kern="1200" cap="none" spc="0" normalizeH="0" baseline="0" noProof="0" dirty="0" err="1" smtClean="0">
                          <a:ln>
                            <a:noFill/>
                          </a:ln>
                          <a:solidFill>
                            <a:prstClr val="black"/>
                          </a:solidFill>
                          <a:effectLst/>
                          <a:uLnTx/>
                          <a:uFillTx/>
                          <a:latin typeface="+mn-lt"/>
                          <a:ea typeface="+mn-ea"/>
                          <a:cs typeface="+mn-cs"/>
                        </a:rPr>
                        <a:t>Postmasburg</a:t>
                      </a:r>
                      <a:r>
                        <a:rPr kumimoji="0" lang="en-ZA" sz="1100" b="0" i="0" u="none" strike="noStrike" kern="1200" cap="none" spc="0" normalizeH="0" baseline="0" noProof="0" dirty="0" smtClean="0">
                          <a:ln>
                            <a:noFill/>
                          </a:ln>
                          <a:solidFill>
                            <a:prstClr val="black"/>
                          </a:solidFill>
                          <a:effectLst/>
                          <a:uLnTx/>
                          <a:uFillTx/>
                          <a:latin typeface="+mn-lt"/>
                          <a:ea typeface="+mn-ea"/>
                          <a:cs typeface="+mn-cs"/>
                        </a:rPr>
                        <a:t>, </a:t>
                      </a:r>
                      <a:r>
                        <a:rPr kumimoji="0" lang="en-ZA" sz="1100" b="0" i="0" u="none" strike="noStrike" kern="1200" cap="none" spc="0" normalizeH="0" baseline="0" noProof="0" dirty="0" err="1" smtClean="0">
                          <a:ln>
                            <a:noFill/>
                          </a:ln>
                          <a:solidFill>
                            <a:prstClr val="black"/>
                          </a:solidFill>
                          <a:effectLst/>
                          <a:uLnTx/>
                          <a:uFillTx/>
                          <a:latin typeface="+mn-lt"/>
                          <a:ea typeface="+mn-ea"/>
                          <a:cs typeface="+mn-cs"/>
                        </a:rPr>
                        <a:t>Prieska</a:t>
                      </a:r>
                      <a:endParaRPr kumimoji="0" lang="en-ZA" sz="1100" b="0" i="0" u="none" strike="noStrike" kern="1200" cap="none" spc="0" normalizeH="0" baseline="0" noProof="0" dirty="0" smtClean="0">
                        <a:ln>
                          <a:noFill/>
                        </a:ln>
                        <a:solidFill>
                          <a:prstClr val="black"/>
                        </a:solidFill>
                        <a:effectLst/>
                        <a:uLnTx/>
                        <a:uFillTx/>
                        <a:latin typeface="+mn-lt"/>
                        <a:ea typeface="+mn-ea"/>
                        <a:cs typeface="+mn-cs"/>
                      </a:endParaRPr>
                    </a:p>
                    <a:p>
                      <a:endParaRPr lang="en-ZA" sz="1100" dirty="0">
                        <a:solidFill>
                          <a:srgbClr val="C00000"/>
                        </a:solidFill>
                      </a:endParaRP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extLst>
                  <a:ext uri="{0D108BD9-81ED-4DB2-BD59-A6C34878D82A}">
                    <a16:rowId xmlns:a16="http://schemas.microsoft.com/office/drawing/2014/main" val="10007"/>
                  </a:ext>
                </a:extLst>
              </a:tr>
              <a:tr h="388620">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ZA" sz="1200" b="1" dirty="0" smtClean="0"/>
                        <a:t>Western</a:t>
                      </a:r>
                      <a:r>
                        <a:rPr lang="en-ZA" sz="1200" b="1" baseline="0" dirty="0" smtClean="0"/>
                        <a:t> Cape</a:t>
                      </a:r>
                      <a:endParaRPr lang="en-ZA" sz="1200" b="1" dirty="0"/>
                    </a:p>
                  </a:txBody>
                  <a:tcPr marL="68580" marR="68580" marT="34290" marB="34290">
                    <a:lnL w="12700" cmpd="sng">
                      <a:solidFill>
                        <a:sysClr val="window" lastClr="FFFFFF"/>
                      </a:solidFill>
                    </a:lnL>
                    <a:lnR w="38100"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ZA" sz="1200" dirty="0" smtClean="0"/>
                        <a:t>24</a:t>
                      </a:r>
                      <a:endParaRPr lang="en-ZA" sz="1200" dirty="0"/>
                    </a:p>
                  </a:txBody>
                  <a:tcPr marL="68580" marR="68580" marT="34290" marB="34290">
                    <a:lnL w="38100" cap="flat" cmpd="sng" algn="ctr">
                      <a:solidFill>
                        <a:sysClr val="windowText" lastClr="000000"/>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ZA" sz="1200" dirty="0" smtClean="0"/>
                        <a:t>14  </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err="1" smtClean="0">
                          <a:ln>
                            <a:noFill/>
                          </a:ln>
                          <a:solidFill>
                            <a:prstClr val="black"/>
                          </a:solidFill>
                          <a:effectLst/>
                          <a:uLnTx/>
                          <a:uFillTx/>
                          <a:latin typeface="+mn-lt"/>
                          <a:ea typeface="+mn-ea"/>
                          <a:cs typeface="+mn-cs"/>
                        </a:rPr>
                        <a:t>Bredasdorp</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 </a:t>
                      </a:r>
                      <a:r>
                        <a:rPr kumimoji="0" lang="en-US" sz="1100" b="0" i="0" u="none" strike="noStrike" kern="1200" cap="none" spc="0" normalizeH="0" baseline="0" noProof="0" dirty="0" err="1" smtClean="0">
                          <a:ln>
                            <a:noFill/>
                          </a:ln>
                          <a:solidFill>
                            <a:prstClr val="black"/>
                          </a:solidFill>
                          <a:effectLst/>
                          <a:uLnTx/>
                          <a:uFillTx/>
                          <a:latin typeface="+mn-lt"/>
                          <a:ea typeface="+mn-ea"/>
                          <a:cs typeface="+mn-cs"/>
                        </a:rPr>
                        <a:t>Swellendam</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0" i="0" u="none" strike="noStrike" kern="1200" cap="none" spc="0" normalizeH="0" baseline="0" noProof="0" dirty="0" err="1" smtClean="0">
                          <a:ln>
                            <a:noFill/>
                          </a:ln>
                          <a:solidFill>
                            <a:prstClr val="black"/>
                          </a:solidFill>
                          <a:effectLst/>
                          <a:uLnTx/>
                          <a:uFillTx/>
                          <a:latin typeface="+mn-lt"/>
                          <a:ea typeface="+mn-ea"/>
                          <a:cs typeface="+mn-cs"/>
                        </a:rPr>
                        <a:t>Grabouw</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0" i="0" u="none" strike="noStrike" kern="1200" cap="none" spc="0" normalizeH="0" baseline="0" noProof="0" dirty="0" err="1" smtClean="0">
                          <a:ln>
                            <a:noFill/>
                          </a:ln>
                          <a:solidFill>
                            <a:prstClr val="black"/>
                          </a:solidFill>
                          <a:effectLst/>
                          <a:uLnTx/>
                          <a:uFillTx/>
                          <a:latin typeface="+mn-lt"/>
                          <a:ea typeface="+mn-ea"/>
                          <a:cs typeface="+mn-cs"/>
                        </a:rPr>
                        <a:t>Mosselbay</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0" i="0" u="none" strike="noStrike" kern="1200" cap="none" spc="0" normalizeH="0" baseline="0" noProof="0" dirty="0" err="1" smtClean="0">
                          <a:ln>
                            <a:noFill/>
                          </a:ln>
                          <a:solidFill>
                            <a:prstClr val="black"/>
                          </a:solidFill>
                          <a:effectLst/>
                          <a:uLnTx/>
                          <a:uFillTx/>
                          <a:latin typeface="+mn-lt"/>
                          <a:ea typeface="+mn-ea"/>
                          <a:cs typeface="+mn-cs"/>
                        </a:rPr>
                        <a:t>Plettenberg</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Bay, Prince Albert,  Laingsburg, Robertson, Stellenbosch, Ceres, </a:t>
                      </a:r>
                      <a:r>
                        <a:rPr kumimoji="0" lang="en-US" sz="1100" b="0" i="0" u="none" strike="noStrike" kern="1200" cap="none" spc="0" normalizeH="0" baseline="0" noProof="0" dirty="0" err="1" smtClean="0">
                          <a:ln>
                            <a:noFill/>
                          </a:ln>
                          <a:solidFill>
                            <a:prstClr val="black"/>
                          </a:solidFill>
                          <a:effectLst/>
                          <a:uLnTx/>
                          <a:uFillTx/>
                          <a:latin typeface="+mn-lt"/>
                          <a:ea typeface="+mn-ea"/>
                          <a:cs typeface="+mn-cs"/>
                        </a:rPr>
                        <a:t>Vredenburg</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0" i="0" u="none" strike="noStrike" kern="1200" cap="none" spc="0" normalizeH="0" baseline="0" noProof="0" dirty="0" err="1" smtClean="0">
                          <a:ln>
                            <a:noFill/>
                          </a:ln>
                          <a:solidFill>
                            <a:prstClr val="black"/>
                          </a:solidFill>
                          <a:effectLst/>
                          <a:uLnTx/>
                          <a:uFillTx/>
                          <a:latin typeface="+mn-lt"/>
                          <a:ea typeface="+mn-ea"/>
                          <a:cs typeface="+mn-cs"/>
                        </a:rPr>
                        <a:t>Citrusdal</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Atlantis, </a:t>
                      </a:r>
                      <a:r>
                        <a:rPr kumimoji="0" lang="en-US" sz="1100" b="0" i="0" u="none" strike="noStrike" kern="1200" cap="none" spc="0" normalizeH="0" baseline="0" noProof="0" dirty="0" err="1" smtClean="0">
                          <a:ln>
                            <a:noFill/>
                          </a:ln>
                          <a:solidFill>
                            <a:prstClr val="black"/>
                          </a:solidFill>
                          <a:effectLst/>
                          <a:uLnTx/>
                          <a:uFillTx/>
                          <a:latin typeface="+mn-lt"/>
                          <a:ea typeface="+mn-ea"/>
                          <a:cs typeface="+mn-cs"/>
                        </a:rPr>
                        <a:t>Vredendal</a:t>
                      </a: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extLst>
                  <a:ext uri="{0D108BD9-81ED-4DB2-BD59-A6C34878D82A}">
                    <a16:rowId xmlns:a16="http://schemas.microsoft.com/office/drawing/2014/main" val="10008"/>
                  </a:ext>
                </a:extLst>
              </a:tr>
              <a:tr h="493019">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ZA" sz="1200" b="1" dirty="0" smtClean="0"/>
                        <a:t>Mpumalanga</a:t>
                      </a:r>
                      <a:endParaRPr lang="en-ZA" sz="1200" b="1" dirty="0"/>
                    </a:p>
                  </a:txBody>
                  <a:tcPr marL="68580" marR="68580" marT="34290" marB="34290">
                    <a:lnL w="12700" cmpd="sng">
                      <a:solidFill>
                        <a:sysClr val="window" lastClr="FFFFFF"/>
                      </a:solidFill>
                    </a:lnL>
                    <a:lnR w="38100" cap="flat" cmpd="sng" algn="ctr">
                      <a:solidFill>
                        <a:sysClr val="windowText" lastClr="000000"/>
                      </a:solidFill>
                      <a:prstDash val="solid"/>
                      <a:round/>
                      <a:headEnd type="none" w="med" len="med"/>
                      <a:tailEnd type="none" w="med" len="med"/>
                    </a:lnR>
                    <a:lnT w="12700" cmpd="sng">
                      <a:solidFill>
                        <a:sysClr val="window" lastClr="FFFFFF"/>
                      </a:solidFill>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ZA" sz="1200" dirty="0" smtClean="0"/>
                        <a:t>19</a:t>
                      </a:r>
                      <a:endParaRPr lang="en-ZA" sz="1200" dirty="0"/>
                    </a:p>
                  </a:txBody>
                  <a:tcPr marL="68580" marR="68580" marT="34290" marB="34290">
                    <a:lnL w="38100" cap="flat" cmpd="sng" algn="ctr">
                      <a:solidFill>
                        <a:sysClr val="windowText" lastClr="000000"/>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ZA" sz="1200" baseline="0" dirty="0" smtClean="0"/>
                        <a:t>10  </a:t>
                      </a:r>
                      <a:endParaRPr lang="en-ZA" sz="1200" dirty="0"/>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smtClean="0">
                          <a:ln>
                            <a:noFill/>
                          </a:ln>
                          <a:solidFill>
                            <a:prstClr val="black"/>
                          </a:solidFill>
                          <a:effectLst/>
                          <a:uLnTx/>
                          <a:uFillTx/>
                          <a:latin typeface="+mn-lt"/>
                          <a:ea typeface="+mn-ea"/>
                          <a:cs typeface="+mn-cs"/>
                        </a:rPr>
                        <a:t>Barberton, Belfast, </a:t>
                      </a:r>
                      <a:r>
                        <a:rPr kumimoji="0" lang="en-ZA" sz="1100" b="0" i="0" u="none" strike="noStrike" kern="1200" cap="none" spc="0" normalizeH="0" baseline="0" noProof="0" dirty="0" err="1" smtClean="0">
                          <a:ln>
                            <a:noFill/>
                          </a:ln>
                          <a:solidFill>
                            <a:prstClr val="black"/>
                          </a:solidFill>
                          <a:effectLst/>
                          <a:uLnTx/>
                          <a:uFillTx/>
                          <a:latin typeface="+mn-lt"/>
                          <a:ea typeface="+mn-ea"/>
                          <a:cs typeface="+mn-cs"/>
                        </a:rPr>
                        <a:t>Bethal</a:t>
                      </a:r>
                      <a:r>
                        <a:rPr kumimoji="0" lang="en-ZA" sz="1100" b="0" i="0" u="none" strike="noStrike" kern="1200" cap="none" spc="0" normalizeH="0" baseline="0" noProof="0" dirty="0" smtClean="0">
                          <a:ln>
                            <a:noFill/>
                          </a:ln>
                          <a:solidFill>
                            <a:prstClr val="black"/>
                          </a:solidFill>
                          <a:effectLst/>
                          <a:uLnTx/>
                          <a:uFillTx/>
                          <a:latin typeface="+mn-lt"/>
                          <a:ea typeface="+mn-ea"/>
                          <a:cs typeface="+mn-cs"/>
                        </a:rPr>
                        <a:t>, Carolina,  </a:t>
                      </a:r>
                      <a:r>
                        <a:rPr kumimoji="0" lang="en-ZA" sz="1100" b="0" i="0" u="none" strike="noStrike" kern="1200" cap="none" spc="0" normalizeH="0" baseline="0" noProof="0" dirty="0" err="1" smtClean="0">
                          <a:ln>
                            <a:noFill/>
                          </a:ln>
                          <a:solidFill>
                            <a:prstClr val="black"/>
                          </a:solidFill>
                          <a:effectLst/>
                          <a:uLnTx/>
                          <a:uFillTx/>
                          <a:latin typeface="+mn-lt"/>
                          <a:ea typeface="+mn-ea"/>
                          <a:cs typeface="+mn-cs"/>
                        </a:rPr>
                        <a:t>Komatipoort</a:t>
                      </a:r>
                      <a:r>
                        <a:rPr kumimoji="0" lang="en-ZA" sz="1100" b="0" i="0" u="none" strike="noStrike" kern="1200" cap="none" spc="0" normalizeH="0" baseline="0" noProof="0" dirty="0" smtClean="0">
                          <a:ln>
                            <a:noFill/>
                          </a:ln>
                          <a:solidFill>
                            <a:prstClr val="black"/>
                          </a:solidFill>
                          <a:effectLst/>
                          <a:uLnTx/>
                          <a:uFillTx/>
                          <a:latin typeface="+mn-lt"/>
                          <a:ea typeface="+mn-ea"/>
                          <a:cs typeface="+mn-cs"/>
                        </a:rPr>
                        <a:t>, </a:t>
                      </a:r>
                      <a:r>
                        <a:rPr kumimoji="0" lang="en-ZA" sz="1100" b="0" i="0" u="none" strike="noStrike" kern="1200" cap="none" spc="0" normalizeH="0" baseline="0" noProof="0" dirty="0" err="1" smtClean="0">
                          <a:ln>
                            <a:noFill/>
                          </a:ln>
                          <a:solidFill>
                            <a:prstClr val="black"/>
                          </a:solidFill>
                          <a:effectLst/>
                          <a:uLnTx/>
                          <a:uFillTx/>
                          <a:latin typeface="+mn-lt"/>
                          <a:ea typeface="+mn-ea"/>
                          <a:cs typeface="+mn-cs"/>
                        </a:rPr>
                        <a:t>Mashishing</a:t>
                      </a:r>
                      <a:r>
                        <a:rPr kumimoji="0" lang="en-ZA" sz="1100" b="0" i="0" u="none" strike="noStrike" kern="1200" cap="none" spc="0" normalizeH="0" baseline="0" noProof="0" dirty="0" smtClean="0">
                          <a:ln>
                            <a:noFill/>
                          </a:ln>
                          <a:solidFill>
                            <a:prstClr val="black"/>
                          </a:solidFill>
                          <a:effectLst/>
                          <a:uLnTx/>
                          <a:uFillTx/>
                          <a:latin typeface="+mn-lt"/>
                          <a:ea typeface="+mn-ea"/>
                          <a:cs typeface="+mn-cs"/>
                        </a:rPr>
                        <a:t>, </a:t>
                      </a:r>
                      <a:r>
                        <a:rPr kumimoji="0" lang="en-ZA" sz="1100" b="0" i="0" u="none" strike="noStrike" kern="1200" cap="none" spc="0" normalizeH="0" baseline="0" noProof="0" dirty="0" err="1" smtClean="0">
                          <a:ln>
                            <a:noFill/>
                          </a:ln>
                          <a:solidFill>
                            <a:prstClr val="black"/>
                          </a:solidFill>
                          <a:effectLst/>
                          <a:uLnTx/>
                          <a:uFillTx/>
                          <a:latin typeface="+mn-lt"/>
                          <a:ea typeface="+mn-ea"/>
                          <a:cs typeface="+mn-cs"/>
                        </a:rPr>
                        <a:t>Malalene</a:t>
                      </a:r>
                      <a:r>
                        <a:rPr kumimoji="0" lang="en-ZA" sz="1100" b="0" i="0" u="none" strike="noStrike" kern="1200" cap="none" spc="0" normalizeH="0" baseline="0" noProof="0" dirty="0" smtClean="0">
                          <a:ln>
                            <a:noFill/>
                          </a:ln>
                          <a:solidFill>
                            <a:prstClr val="black"/>
                          </a:solidFill>
                          <a:effectLst/>
                          <a:uLnTx/>
                          <a:uFillTx/>
                          <a:latin typeface="+mn-lt"/>
                          <a:ea typeface="+mn-ea"/>
                          <a:cs typeface="+mn-cs"/>
                        </a:rPr>
                        <a:t>, Piet Retief, </a:t>
                      </a:r>
                      <a:r>
                        <a:rPr kumimoji="0" lang="en-ZA" sz="1100" b="0" i="0" u="none" strike="noStrike" kern="1200" cap="none" spc="0" normalizeH="0" baseline="0" noProof="0" dirty="0" err="1" smtClean="0">
                          <a:ln>
                            <a:noFill/>
                          </a:ln>
                          <a:solidFill>
                            <a:prstClr val="black"/>
                          </a:solidFill>
                          <a:effectLst/>
                          <a:uLnTx/>
                          <a:uFillTx/>
                          <a:latin typeface="+mn-lt"/>
                          <a:ea typeface="+mn-ea"/>
                          <a:cs typeface="+mn-cs"/>
                        </a:rPr>
                        <a:t>Secunda</a:t>
                      </a:r>
                      <a:r>
                        <a:rPr kumimoji="0" lang="en-ZA" sz="1100" b="0" i="0" u="none" strike="noStrike" kern="1200" cap="none" spc="0" normalizeH="0" baseline="0" noProof="0" dirty="0" smtClean="0">
                          <a:ln>
                            <a:noFill/>
                          </a:ln>
                          <a:solidFill>
                            <a:prstClr val="black"/>
                          </a:solidFill>
                          <a:effectLst/>
                          <a:uLnTx/>
                          <a:uFillTx/>
                          <a:latin typeface="+mn-lt"/>
                          <a:ea typeface="+mn-ea"/>
                          <a:cs typeface="+mn-cs"/>
                        </a:rPr>
                        <a:t>, Standerton</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tint val="40000"/>
                      </a:srgbClr>
                    </a:solidFill>
                  </a:tcPr>
                </a:tc>
                <a:extLst>
                  <a:ext uri="{0D108BD9-81ED-4DB2-BD59-A6C34878D82A}">
                    <a16:rowId xmlns:a16="http://schemas.microsoft.com/office/drawing/2014/main" val="10009"/>
                  </a:ext>
                </a:extLst>
              </a:tr>
              <a:tr h="251460">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sz="1200" b="1" dirty="0" smtClean="0"/>
                        <a:t>TOTAL </a:t>
                      </a:r>
                      <a:endParaRPr lang="en-ZA" sz="1200" b="1" dirty="0"/>
                    </a:p>
                  </a:txBody>
                  <a:tcPr marL="68580" marR="68580" marT="34290" marB="34290">
                    <a:lnL w="12700" cmpd="sng">
                      <a:solidFill>
                        <a:sysClr val="window" lastClr="FFFFFF"/>
                      </a:solidFill>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US" sz="1200" b="1" dirty="0" smtClean="0"/>
                        <a:t>195</a:t>
                      </a:r>
                      <a:endParaRPr lang="en-ZA" sz="1200" b="1" dirty="0"/>
                    </a:p>
                  </a:txBody>
                  <a:tcPr marL="68580" marR="68580" marT="34290" marB="34290">
                    <a:lnL w="38100" cap="flat" cmpd="sng" algn="ctr">
                      <a:solidFill>
                        <a:sysClr val="windowText" lastClr="000000"/>
                      </a:solidFill>
                      <a:prstDash val="solid"/>
                      <a:round/>
                      <a:headEnd type="none" w="med" len="med"/>
                      <a:tailEnd type="none" w="med" len="med"/>
                    </a:lnL>
                    <a:lnR w="12700" cmpd="sng">
                      <a:solidFill>
                        <a:sysClr val="window" lastClr="FFFFFF"/>
                      </a:solidFill>
                    </a:lnR>
                    <a:lnT w="381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US" sz="1200" b="1" dirty="0" smtClean="0"/>
                        <a:t>86</a:t>
                      </a:r>
                      <a:endParaRPr lang="en-ZA" sz="1200" b="1" dirty="0"/>
                    </a:p>
                  </a:txBody>
                  <a:tcPr marL="68580" marR="68580" marT="34290" marB="34290">
                    <a:lnL w="12700" cmpd="sng">
                      <a:solidFill>
                        <a:sysClr val="window" lastClr="FFFFFF"/>
                      </a:solidFill>
                    </a:lnL>
                    <a:lnR w="12700" cmpd="sng">
                      <a:solidFill>
                        <a:sysClr val="window" lastClr="FFFFFF"/>
                      </a:solidFill>
                    </a:lnR>
                    <a:lnT w="381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endParaRPr lang="en-ZA" sz="1200" b="1" dirty="0"/>
                    </a:p>
                  </a:txBody>
                  <a:tcPr marL="68580" marR="68580" marT="34290" marB="34290">
                    <a:lnL w="12700" cmpd="sng">
                      <a:solidFill>
                        <a:sysClr val="window" lastClr="FFFFFF"/>
                      </a:solidFill>
                    </a:lnL>
                    <a:lnR w="12700" cmpd="sng">
                      <a:solidFill>
                        <a:sysClr val="window" lastClr="FFFFFF"/>
                      </a:solidFill>
                    </a:lnR>
                    <a:lnT w="381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extLst>
                  <a:ext uri="{0D108BD9-81ED-4DB2-BD59-A6C34878D82A}">
                    <a16:rowId xmlns:a16="http://schemas.microsoft.com/office/drawing/2014/main" val="1455396953"/>
                  </a:ext>
                </a:extLst>
              </a:tr>
            </a:tbl>
          </a:graphicData>
        </a:graphic>
      </p:graphicFrame>
      <p:sp>
        <p:nvSpPr>
          <p:cNvPr id="7" name="TextBox 6"/>
          <p:cNvSpPr txBox="1"/>
          <p:nvPr/>
        </p:nvSpPr>
        <p:spPr>
          <a:xfrm>
            <a:off x="70013" y="5070633"/>
            <a:ext cx="8886625" cy="715581"/>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wrap="square" rtlCol="0">
            <a:spAutoFit/>
          </a:bodyPr>
          <a:lstStyle/>
          <a:p>
            <a:pPr marL="285750" marR="0" lvl="0" indent="-285750" defTabSz="6858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350" b="0" i="0" u="none" strike="noStrike" kern="0" cap="none" spc="0" normalizeH="0" baseline="0" noProof="0" dirty="0" smtClean="0">
                <a:ln>
                  <a:noFill/>
                </a:ln>
                <a:solidFill>
                  <a:prstClr val="black"/>
                </a:solidFill>
                <a:effectLst/>
                <a:uLnTx/>
                <a:uFillTx/>
                <a:latin typeface="Calibri"/>
                <a:ea typeface="+mn-ea"/>
                <a:cs typeface="+mn-cs"/>
              </a:rPr>
              <a:t>According to our staffing model for modernized offices, we require a minimum of 5 employees</a:t>
            </a:r>
            <a:r>
              <a:rPr kumimoji="0" lang="en-ZA" sz="1350" b="0" i="0" u="none" strike="noStrike" kern="0" cap="none" spc="0" normalizeH="0" noProof="0" dirty="0" smtClean="0">
                <a:ln>
                  <a:noFill/>
                </a:ln>
                <a:solidFill>
                  <a:prstClr val="black"/>
                </a:solidFill>
                <a:effectLst/>
                <a:uLnTx/>
                <a:uFillTx/>
                <a:latin typeface="Calibri"/>
                <a:ea typeface="+mn-ea"/>
                <a:cs typeface="+mn-cs"/>
              </a:rPr>
              <a:t> to render services</a:t>
            </a:r>
          </a:p>
          <a:p>
            <a:pPr marL="285750" marR="0" lvl="0" indent="-285750" defTabSz="68580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350" kern="0" baseline="0" dirty="0" smtClean="0">
                <a:solidFill>
                  <a:prstClr val="black"/>
                </a:solidFill>
                <a:latin typeface="Calibri"/>
              </a:rPr>
              <a:t>Due</a:t>
            </a:r>
            <a:r>
              <a:rPr lang="en-ZA" sz="1350" kern="0" dirty="0" smtClean="0">
                <a:solidFill>
                  <a:prstClr val="black"/>
                </a:solidFill>
                <a:latin typeface="Calibri"/>
              </a:rPr>
              <a:t> to Covid-19,</a:t>
            </a:r>
            <a:r>
              <a:rPr kumimoji="0" lang="en-ZA" sz="1350" b="0" i="0" u="none" strike="noStrike" kern="0" cap="none" spc="0" normalizeH="0" baseline="0" noProof="0" dirty="0" smtClean="0">
                <a:ln>
                  <a:noFill/>
                </a:ln>
                <a:solidFill>
                  <a:prstClr val="black"/>
                </a:solidFill>
                <a:effectLst/>
                <a:uLnTx/>
                <a:uFillTx/>
                <a:latin typeface="Calibri"/>
                <a:ea typeface="+mn-ea"/>
                <a:cs typeface="+mn-cs"/>
              </a:rPr>
              <a:t> the minimum staff requirement need to increase to 10 employees to curb risks and ensure effective operation of live capture offices</a:t>
            </a:r>
          </a:p>
        </p:txBody>
      </p:sp>
      <p:sp>
        <p:nvSpPr>
          <p:cNvPr id="2" name="Slide Number Placeholder 1"/>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73</a:t>
            </a:fld>
            <a:endParaRPr lang="en-US" dirty="0"/>
          </a:p>
        </p:txBody>
      </p:sp>
    </p:spTree>
    <p:extLst>
      <p:ext uri="{BB962C8B-B14F-4D97-AF65-F5344CB8AC3E}">
        <p14:creationId xmlns:p14="http://schemas.microsoft.com/office/powerpoint/2010/main" val="1116191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30175" y="524954"/>
            <a:ext cx="8826463" cy="1477328"/>
          </a:xfrm>
          <a:prstGeom prst="rect">
            <a:avLst/>
          </a:prstGeom>
          <a:noFill/>
        </p:spPr>
        <p:txBody>
          <a:bodyPr wrap="square" rtlCol="0">
            <a:spAutoFit/>
          </a:bodyPr>
          <a:lstStyle/>
          <a:p>
            <a:pPr marL="285750" lvl="0" indent="-285750" algn="just">
              <a:spcBef>
                <a:spcPts val="600"/>
              </a:spcBef>
              <a:buFont typeface="Arial" panose="020B0604020202020204" pitchFamily="34" charset="0"/>
              <a:buChar char="•"/>
            </a:pPr>
            <a:endParaRPr lang="en-ZA" sz="1600" dirty="0">
              <a:latin typeface="Arial" panose="020B0604020202020204" pitchFamily="34" charset="0"/>
              <a:cs typeface="Arial" panose="020B0604020202020204" pitchFamily="34" charset="0"/>
            </a:endParaRPr>
          </a:p>
          <a:p>
            <a:pPr marL="342900" indent="-342900" algn="just">
              <a:spcBef>
                <a:spcPts val="600"/>
              </a:spcBef>
              <a:buFont typeface="+mj-lt"/>
              <a:buAutoNum type="arabicPeriod"/>
            </a:pPr>
            <a:endParaRPr lang="en-ZA" sz="1600" dirty="0">
              <a:solidFill>
                <a:srgbClr val="FF0000"/>
              </a:solidFill>
              <a:latin typeface="Arial" panose="020B0604020202020204" pitchFamily="34" charset="0"/>
              <a:cs typeface="Arial" panose="020B0604020202020204" pitchFamily="34" charset="0"/>
            </a:endParaRPr>
          </a:p>
          <a:p>
            <a:pPr marL="342900" indent="-342900" algn="just">
              <a:buFont typeface="+mj-lt"/>
              <a:buAutoNum type="arabicPeriod"/>
            </a:pPr>
            <a:endParaRPr lang="en-US" sz="1600" dirty="0" smtClean="0">
              <a:latin typeface="Arial" panose="020B0604020202020204" pitchFamily="34" charset="0"/>
              <a:cs typeface="Arial" panose="020B0604020202020204" pitchFamily="34" charset="0"/>
            </a:endParaRPr>
          </a:p>
          <a:p>
            <a:pPr marL="342900" indent="-342900" algn="just">
              <a:buFont typeface="+mj-lt"/>
              <a:buAutoNum type="arabicPeriod"/>
            </a:pPr>
            <a:endParaRPr lang="en-US" sz="1600" dirty="0">
              <a:latin typeface="Arial" panose="020B0604020202020204" pitchFamily="34" charset="0"/>
              <a:cs typeface="Arial" panose="020B0604020202020204" pitchFamily="34" charset="0"/>
            </a:endParaRPr>
          </a:p>
          <a:p>
            <a:pPr algn="just">
              <a:spcBef>
                <a:spcPts val="600"/>
              </a:spcBef>
            </a:pPr>
            <a:endParaRPr lang="en-US" sz="1600" dirty="0" smtClean="0">
              <a:latin typeface="Arial" panose="020B0604020202020204" pitchFamily="34" charset="0"/>
              <a:cs typeface="Arial" panose="020B0604020202020204" pitchFamily="34" charset="0"/>
            </a:endParaRPr>
          </a:p>
        </p:txBody>
      </p:sp>
      <p:sp>
        <p:nvSpPr>
          <p:cNvPr id="5" name="TextBox 4"/>
          <p:cNvSpPr txBox="1"/>
          <p:nvPr/>
        </p:nvSpPr>
        <p:spPr>
          <a:xfrm>
            <a:off x="130175" y="126620"/>
            <a:ext cx="8865235" cy="338554"/>
          </a:xfrm>
          <a:prstGeom prst="rect">
            <a:avLst/>
          </a:prstGeom>
          <a:solidFill>
            <a:srgbClr val="92D050"/>
          </a:solidFill>
        </p:spPr>
        <p:txBody>
          <a:bodyPr wrap="square" rtlCol="0">
            <a:spAutoFit/>
          </a:bodyPr>
          <a:lstStyle/>
          <a:p>
            <a:pPr algn="ctr">
              <a:spcBef>
                <a:spcPts val="600"/>
              </a:spcBef>
              <a:spcAft>
                <a:spcPts val="600"/>
              </a:spcAft>
            </a:pPr>
            <a:r>
              <a:rPr lang="en-US" sz="1600" b="1" dirty="0" smtClean="0">
                <a:latin typeface="Arial" panose="020B0604020202020204" pitchFamily="34" charset="0"/>
                <a:cs typeface="Arial" panose="020B0604020202020204" pitchFamily="34" charset="0"/>
              </a:rPr>
              <a:t>IMPACT OF COVID-19 ON SERVICE DELIVERY PROVINCIALLY </a:t>
            </a:r>
            <a:endParaRPr lang="en-ZA" sz="1600" b="1" dirty="0">
              <a:latin typeface="Arial" panose="020B0604020202020204" pitchFamily="34" charset="0"/>
              <a:cs typeface="Arial" panose="020B0604020202020204" pitchFamily="34" charset="0"/>
            </a:endParaRPr>
          </a:p>
        </p:txBody>
      </p:sp>
      <p:graphicFrame>
        <p:nvGraphicFramePr>
          <p:cNvPr id="6" name="Content Placeholder 24">
            <a:extLst>
              <a:ext uri="{FF2B5EF4-FFF2-40B4-BE49-F238E27FC236}">
                <a16:creationId xmlns:a16="http://schemas.microsoft.com/office/drawing/2014/main" id="{ED5AAC25-5699-4721-9279-D411455C64C2}"/>
              </a:ext>
            </a:extLst>
          </p:cNvPr>
          <p:cNvGraphicFramePr>
            <a:graphicFrameLocks/>
          </p:cNvGraphicFramePr>
          <p:nvPr>
            <p:extLst/>
          </p:nvPr>
        </p:nvGraphicFramePr>
        <p:xfrm>
          <a:off x="205213" y="570107"/>
          <a:ext cx="8691652" cy="4378297"/>
        </p:xfrm>
        <a:graphic>
          <a:graphicData uri="http://schemas.openxmlformats.org/drawingml/2006/table">
            <a:tbl>
              <a:tblPr/>
              <a:tblGrid>
                <a:gridCol w="1285836">
                  <a:extLst>
                    <a:ext uri="{9D8B030D-6E8A-4147-A177-3AD203B41FA5}">
                      <a16:colId xmlns:a16="http://schemas.microsoft.com/office/drawing/2014/main" val="3588276390"/>
                    </a:ext>
                  </a:extLst>
                </a:gridCol>
                <a:gridCol w="1639329">
                  <a:extLst>
                    <a:ext uri="{9D8B030D-6E8A-4147-A177-3AD203B41FA5}">
                      <a16:colId xmlns:a16="http://schemas.microsoft.com/office/drawing/2014/main" val="2485351389"/>
                    </a:ext>
                  </a:extLst>
                </a:gridCol>
                <a:gridCol w="2121385">
                  <a:extLst>
                    <a:ext uri="{9D8B030D-6E8A-4147-A177-3AD203B41FA5}">
                      <a16:colId xmlns:a16="http://schemas.microsoft.com/office/drawing/2014/main" val="20002"/>
                    </a:ext>
                  </a:extLst>
                </a:gridCol>
                <a:gridCol w="1822551">
                  <a:extLst>
                    <a:ext uri="{9D8B030D-6E8A-4147-A177-3AD203B41FA5}">
                      <a16:colId xmlns:a16="http://schemas.microsoft.com/office/drawing/2014/main" val="20003"/>
                    </a:ext>
                  </a:extLst>
                </a:gridCol>
                <a:gridCol w="1822551">
                  <a:extLst>
                    <a:ext uri="{9D8B030D-6E8A-4147-A177-3AD203B41FA5}">
                      <a16:colId xmlns:a16="http://schemas.microsoft.com/office/drawing/2014/main" val="1238167855"/>
                    </a:ext>
                  </a:extLst>
                </a:gridCol>
              </a:tblGrid>
              <a:tr h="542925">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ctr"/>
                      <a:r>
                        <a:rPr lang="en-ZA" sz="1400" b="1" i="0" u="none" strike="noStrike" kern="1200" dirty="0">
                          <a:solidFill>
                            <a:srgbClr val="000000"/>
                          </a:solidFill>
                          <a:effectLst/>
                          <a:latin typeface="Arial" panose="020B0604020202020204" pitchFamily="34" charset="0"/>
                          <a:ea typeface="+mn-ea"/>
                          <a:cs typeface="Arial" panose="020B0604020202020204" pitchFamily="34" charset="0"/>
                        </a:rPr>
                        <a:t>PROVINCE</a:t>
                      </a:r>
                    </a:p>
                  </a:txBody>
                  <a:tcPr marL="4763" marR="4763" marT="4763" marB="0" anchor="ctr">
                    <a:lnL w="6350" cap="flat" cmpd="sng" algn="ctr">
                      <a:solidFill>
                        <a:srgbClr val="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ctr"/>
                      <a:r>
                        <a:rPr lang="en-ZA" sz="1400" b="1" i="0" u="none" strike="noStrike" kern="1200" dirty="0">
                          <a:solidFill>
                            <a:srgbClr val="000000"/>
                          </a:solidFill>
                          <a:effectLst/>
                          <a:latin typeface="Arial" panose="020B0604020202020204" pitchFamily="34" charset="0"/>
                          <a:ea typeface="+mn-ea"/>
                          <a:cs typeface="Arial" panose="020B0604020202020204" pitchFamily="34" charset="0"/>
                        </a:rPr>
                        <a:t>NUMBER OF OFFICES AFFECTED</a:t>
                      </a:r>
                    </a:p>
                  </a:txBody>
                  <a:tcPr marL="4763" marR="4763" marT="4763" marB="0" anchor="ctr">
                    <a:lnL w="38100" cap="flat" cmpd="sng" algn="ctr">
                      <a:solidFill>
                        <a:sysClr val="windowText" lastClr="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ctr"/>
                      <a:r>
                        <a:rPr lang="en-ZA" sz="1400" b="1" i="0" u="none" strike="noStrike" kern="1200" dirty="0" smtClean="0">
                          <a:solidFill>
                            <a:srgbClr val="000000"/>
                          </a:solidFill>
                          <a:effectLst/>
                          <a:latin typeface="Arial" panose="020B0604020202020204" pitchFamily="34" charset="0"/>
                          <a:ea typeface="+mn-ea"/>
                          <a:cs typeface="Arial" panose="020B0604020202020204" pitchFamily="34" charset="0"/>
                        </a:rPr>
                        <a:t>NUMBER OFFICIALS AFFECTED/</a:t>
                      </a:r>
                      <a:r>
                        <a:rPr lang="en-ZA" sz="1400" b="1" i="0" u="none" strike="noStrike" kern="1200" baseline="0" dirty="0" smtClean="0">
                          <a:solidFill>
                            <a:srgbClr val="000000"/>
                          </a:solidFill>
                          <a:effectLst/>
                          <a:latin typeface="Arial" panose="020B0604020202020204" pitchFamily="34" charset="0"/>
                          <a:ea typeface="+mn-ea"/>
                          <a:cs typeface="Arial" panose="020B0604020202020204" pitchFamily="34" charset="0"/>
                        </a:rPr>
                        <a:t> PRIMARY CONTACTS</a:t>
                      </a:r>
                      <a:endParaRPr lang="en-GB"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4763" marR="4763" marT="4763" marB="0" anchor="ctr">
                    <a:lnL w="6350" cap="flat" cmpd="sng" algn="ctr">
                      <a:solidFill>
                        <a:srgbClr val="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fontAlgn="ctr"/>
                      <a:r>
                        <a:rPr lang="en-GB" sz="1400" b="1" i="0" u="none" strike="noStrike" kern="1200" dirty="0" smtClean="0">
                          <a:solidFill>
                            <a:srgbClr val="000000"/>
                          </a:solidFill>
                          <a:effectLst/>
                          <a:latin typeface="Arial" panose="020B0604020202020204" pitchFamily="34" charset="0"/>
                          <a:ea typeface="+mn-ea"/>
                          <a:cs typeface="Arial" panose="020B0604020202020204" pitchFamily="34" charset="0"/>
                        </a:rPr>
                        <a:t>STAFF</a:t>
                      </a:r>
                      <a:r>
                        <a:rPr lang="en-GB" sz="1400" b="1" i="0" u="none" strike="noStrike" kern="1200" baseline="0" dirty="0" smtClean="0">
                          <a:solidFill>
                            <a:srgbClr val="000000"/>
                          </a:solidFill>
                          <a:effectLst/>
                          <a:latin typeface="Arial" panose="020B0604020202020204" pitchFamily="34" charset="0"/>
                          <a:ea typeface="+mn-ea"/>
                          <a:cs typeface="Arial" panose="020B0604020202020204" pitchFamily="34" charset="0"/>
                        </a:rPr>
                        <a:t> COMPLEMENT</a:t>
                      </a:r>
                      <a:endParaRPr lang="en-GB"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4763" marR="4763" marT="4763" marB="0" anchor="ctr">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ctr"/>
                      <a:r>
                        <a:rPr lang="en-GB" sz="1400" b="1" i="0" u="none" strike="noStrike" kern="1200" dirty="0">
                          <a:solidFill>
                            <a:srgbClr val="000000"/>
                          </a:solidFill>
                          <a:effectLst/>
                          <a:latin typeface="Arial" panose="020B0604020202020204" pitchFamily="34" charset="0"/>
                          <a:ea typeface="+mn-ea"/>
                          <a:cs typeface="Arial" panose="020B0604020202020204" pitchFamily="34" charset="0"/>
                        </a:rPr>
                        <a:t>COMBINED TOTAL NUMBER </a:t>
                      </a:r>
                      <a:r>
                        <a:rPr lang="en-GB" sz="1400" b="1" i="0" u="none" strike="noStrike" kern="1200" dirty="0">
                          <a:solidFill>
                            <a:schemeClr val="tx1"/>
                          </a:solidFill>
                          <a:effectLst/>
                          <a:latin typeface="Arial" panose="020B0604020202020204" pitchFamily="34" charset="0"/>
                          <a:ea typeface="+mn-ea"/>
                          <a:cs typeface="Arial" panose="020B0604020202020204" pitchFamily="34" charset="0"/>
                        </a:rPr>
                        <a:t>OF </a:t>
                      </a:r>
                      <a:r>
                        <a:rPr lang="en-GB" sz="1400" b="1" i="0" u="none" strike="noStrike" kern="1200" dirty="0" smtClean="0">
                          <a:solidFill>
                            <a:schemeClr val="tx1"/>
                          </a:solidFill>
                          <a:effectLst/>
                          <a:latin typeface="Arial" panose="020B0604020202020204" pitchFamily="34" charset="0"/>
                          <a:ea typeface="+mn-ea"/>
                          <a:cs typeface="Arial" panose="020B0604020202020204" pitchFamily="34" charset="0"/>
                        </a:rPr>
                        <a:t>WORKING </a:t>
                      </a:r>
                      <a:r>
                        <a:rPr lang="en-GB" sz="1400" b="1" i="0" u="none" strike="noStrike" kern="1200" dirty="0" smtClean="0">
                          <a:solidFill>
                            <a:srgbClr val="000000"/>
                          </a:solidFill>
                          <a:effectLst/>
                          <a:latin typeface="Arial" panose="020B0604020202020204" pitchFamily="34" charset="0"/>
                          <a:ea typeface="+mn-ea"/>
                          <a:cs typeface="Arial" panose="020B0604020202020204" pitchFamily="34" charset="0"/>
                        </a:rPr>
                        <a:t>DAYS</a:t>
                      </a:r>
                      <a:endParaRPr lang="en-GB"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4763" marR="4763" marT="4763" marB="0" anchor="ctr">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924006990"/>
                  </a:ext>
                </a:extLst>
              </a:tr>
              <a:tr h="36576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ZA" sz="1400" b="1" i="0" u="none" strike="noStrike" dirty="0">
                          <a:solidFill>
                            <a:srgbClr val="000000"/>
                          </a:solidFill>
                          <a:effectLst/>
                          <a:latin typeface="Arial" panose="020B0604020202020204" pitchFamily="34" charset="0"/>
                          <a:cs typeface="Arial" panose="020B0604020202020204" pitchFamily="34" charset="0"/>
                        </a:rPr>
                        <a:t>EC</a:t>
                      </a:r>
                    </a:p>
                  </a:txBody>
                  <a:tcPr marL="4763" marR="4763" marT="4763" marB="0" anchor="b">
                    <a:lnL w="6350" cap="flat" cmpd="sng" algn="ctr">
                      <a:solidFill>
                        <a:srgbClr val="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ZA" sz="1400" b="0" i="0" u="none" strike="noStrike" dirty="0" smtClean="0">
                          <a:solidFill>
                            <a:srgbClr val="000000"/>
                          </a:solidFill>
                          <a:effectLst/>
                          <a:latin typeface="Arial" panose="020B0604020202020204" pitchFamily="34" charset="0"/>
                          <a:cs typeface="Arial" panose="020B0604020202020204" pitchFamily="34" charset="0"/>
                        </a:rPr>
                        <a:t>2</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lnL w="38100" cap="flat" cmpd="sng" algn="ctr">
                      <a:solidFill>
                        <a:sysClr val="windowText" lastClr="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ZA" sz="1400" b="0" i="0" u="none" strike="noStrike" dirty="0" smtClean="0">
                          <a:solidFill>
                            <a:srgbClr val="000000"/>
                          </a:solidFill>
                          <a:effectLst/>
                          <a:latin typeface="Arial" panose="020B0604020202020204" pitchFamily="34" charset="0"/>
                          <a:cs typeface="Arial" panose="020B0604020202020204" pitchFamily="34" charset="0"/>
                        </a:rPr>
                        <a:t>27</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lnL w="6350" cap="flat" cmpd="sng" algn="ctr">
                      <a:solidFill>
                        <a:srgbClr val="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1400" b="0" i="0" u="none" strike="noStrike" dirty="0" smtClean="0">
                          <a:solidFill>
                            <a:srgbClr val="000000"/>
                          </a:solidFill>
                          <a:effectLst/>
                          <a:latin typeface="Arial" panose="020B0604020202020204" pitchFamily="34" charset="0"/>
                          <a:cs typeface="Arial" panose="020B0604020202020204" pitchFamily="34" charset="0"/>
                        </a:rPr>
                        <a:t>621</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ZA" sz="1400" b="0" i="0" u="none" strike="noStrike" dirty="0" smtClean="0">
                          <a:solidFill>
                            <a:srgbClr val="000000"/>
                          </a:solidFill>
                          <a:effectLst/>
                          <a:latin typeface="Arial" panose="020B0604020202020204" pitchFamily="34" charset="0"/>
                          <a:cs typeface="Arial" panose="020B0604020202020204" pitchFamily="34" charset="0"/>
                        </a:rPr>
                        <a:t>8</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60501493"/>
                  </a:ext>
                </a:extLst>
              </a:tr>
              <a:tr h="36576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ZA" sz="1400" b="1" i="0" u="none" strike="noStrike" dirty="0">
                          <a:solidFill>
                            <a:srgbClr val="000000"/>
                          </a:solidFill>
                          <a:effectLst/>
                          <a:latin typeface="Arial" panose="020B0604020202020204" pitchFamily="34" charset="0"/>
                          <a:cs typeface="Arial" panose="020B0604020202020204" pitchFamily="34" charset="0"/>
                        </a:rPr>
                        <a:t>FS</a:t>
                      </a:r>
                    </a:p>
                  </a:txBody>
                  <a:tcPr marL="4763" marR="4763" marT="4763" marB="0" anchor="b">
                    <a:lnL w="6350" cap="flat" cmpd="sng" algn="ctr">
                      <a:solidFill>
                        <a:srgbClr val="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ZA" sz="1400" b="0" i="0" u="none" strike="noStrike" dirty="0" smtClean="0">
                          <a:solidFill>
                            <a:srgbClr val="000000"/>
                          </a:solidFill>
                          <a:effectLst/>
                          <a:latin typeface="Arial" panose="020B0604020202020204" pitchFamily="34" charset="0"/>
                          <a:cs typeface="Arial" panose="020B0604020202020204" pitchFamily="34" charset="0"/>
                        </a:rPr>
                        <a:t>2</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lnL w="38100" cap="flat" cmpd="sng" algn="ctr">
                      <a:solidFill>
                        <a:sysClr val="windowText" lastClr="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ZA" sz="1400" b="0" i="0" u="none" strike="noStrike" dirty="0" smtClean="0">
                          <a:solidFill>
                            <a:srgbClr val="000000"/>
                          </a:solidFill>
                          <a:effectLst/>
                          <a:latin typeface="Arial" panose="020B0604020202020204" pitchFamily="34" charset="0"/>
                          <a:cs typeface="Arial" panose="020B0604020202020204" pitchFamily="34" charset="0"/>
                        </a:rPr>
                        <a:t>20</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lnL w="6350" cap="flat" cmpd="sng" algn="ctr">
                      <a:solidFill>
                        <a:srgbClr val="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1400" b="0" i="0" u="none" strike="noStrike" dirty="0" smtClean="0">
                          <a:solidFill>
                            <a:srgbClr val="000000"/>
                          </a:solidFill>
                          <a:effectLst/>
                          <a:latin typeface="Arial" panose="020B0604020202020204" pitchFamily="34" charset="0"/>
                          <a:cs typeface="Arial" panose="020B0604020202020204" pitchFamily="34" charset="0"/>
                        </a:rPr>
                        <a:t>345</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ZA" sz="1400" b="0" i="0" u="none" strike="noStrike" dirty="0" smtClean="0">
                          <a:solidFill>
                            <a:srgbClr val="000000"/>
                          </a:solidFill>
                          <a:effectLst/>
                          <a:latin typeface="Arial" panose="020B0604020202020204" pitchFamily="34" charset="0"/>
                          <a:cs typeface="Arial" panose="020B0604020202020204" pitchFamily="34" charset="0"/>
                        </a:rPr>
                        <a:t>4</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63350129"/>
                  </a:ext>
                </a:extLst>
              </a:tr>
              <a:tr h="36576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ZA" sz="1400" b="1" i="0" u="none" strike="noStrike" dirty="0">
                          <a:solidFill>
                            <a:srgbClr val="000000"/>
                          </a:solidFill>
                          <a:effectLst/>
                          <a:latin typeface="Arial" panose="020B0604020202020204" pitchFamily="34" charset="0"/>
                          <a:cs typeface="Arial" panose="020B0604020202020204" pitchFamily="34" charset="0"/>
                        </a:rPr>
                        <a:t>GP</a:t>
                      </a:r>
                    </a:p>
                  </a:txBody>
                  <a:tcPr marL="4763" marR="4763" marT="4763" marB="0" anchor="b">
                    <a:lnL w="6350" cap="flat" cmpd="sng" algn="ctr">
                      <a:solidFill>
                        <a:srgbClr val="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ZA" sz="1400" b="0" i="0" u="none" strike="noStrike" dirty="0" smtClean="0">
                          <a:solidFill>
                            <a:srgbClr val="000000"/>
                          </a:solidFill>
                          <a:effectLst/>
                          <a:latin typeface="Arial" panose="020B0604020202020204" pitchFamily="34" charset="0"/>
                          <a:cs typeface="Arial" panose="020B0604020202020204" pitchFamily="34" charset="0"/>
                        </a:rPr>
                        <a:t>16</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lnL w="38100" cap="flat" cmpd="sng" algn="ctr">
                      <a:solidFill>
                        <a:sysClr val="windowText" lastClr="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ZA" sz="1400" b="0" i="0" u="none" strike="noStrike" dirty="0" smtClean="0">
                          <a:solidFill>
                            <a:srgbClr val="000000"/>
                          </a:solidFill>
                          <a:effectLst/>
                          <a:latin typeface="Arial" panose="020B0604020202020204" pitchFamily="34" charset="0"/>
                          <a:cs typeface="Arial" panose="020B0604020202020204" pitchFamily="34" charset="0"/>
                        </a:rPr>
                        <a:t>1,070</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lnL w="6350" cap="flat" cmpd="sng" algn="ctr">
                      <a:solidFill>
                        <a:srgbClr val="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400" b="0" i="0" u="none" strike="noStrike" dirty="0" smtClean="0">
                          <a:solidFill>
                            <a:srgbClr val="000000"/>
                          </a:solidFill>
                          <a:effectLst/>
                          <a:latin typeface="Arial" panose="020B0604020202020204" pitchFamily="34" charset="0"/>
                          <a:cs typeface="Arial" panose="020B0604020202020204" pitchFamily="34" charset="0"/>
                        </a:rPr>
                        <a:t>1193</a:t>
                      </a:r>
                    </a:p>
                    <a:p>
                      <a:pPr algn="ctr"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ZA" sz="1400" b="0" i="0" u="none" strike="noStrike" dirty="0" smtClean="0">
                          <a:solidFill>
                            <a:srgbClr val="000000"/>
                          </a:solidFill>
                          <a:effectLst/>
                          <a:latin typeface="Arial" panose="020B0604020202020204" pitchFamily="34" charset="0"/>
                          <a:cs typeface="Arial" panose="020B0604020202020204" pitchFamily="34" charset="0"/>
                        </a:rPr>
                        <a:t>22</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25316972"/>
                  </a:ext>
                </a:extLst>
              </a:tr>
              <a:tr h="36576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ZA" sz="1400" b="1" i="0" u="none" strike="noStrike" dirty="0">
                          <a:solidFill>
                            <a:srgbClr val="000000"/>
                          </a:solidFill>
                          <a:effectLst/>
                          <a:latin typeface="Arial" panose="020B0604020202020204" pitchFamily="34" charset="0"/>
                          <a:cs typeface="Arial" panose="020B0604020202020204" pitchFamily="34" charset="0"/>
                        </a:rPr>
                        <a:t>KZN</a:t>
                      </a:r>
                    </a:p>
                  </a:txBody>
                  <a:tcPr marL="4763" marR="4763" marT="4763" marB="0" anchor="b">
                    <a:lnL w="6350" cap="flat" cmpd="sng" algn="ctr">
                      <a:solidFill>
                        <a:srgbClr val="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ZA" sz="1400" b="0" i="0" u="none" strike="noStrike" dirty="0" smtClean="0">
                          <a:solidFill>
                            <a:srgbClr val="000000"/>
                          </a:solidFill>
                          <a:effectLst/>
                          <a:latin typeface="Arial" panose="020B0604020202020204" pitchFamily="34" charset="0"/>
                          <a:cs typeface="Arial" panose="020B0604020202020204" pitchFamily="34" charset="0"/>
                        </a:rPr>
                        <a:t>15</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lnL w="38100" cap="flat" cmpd="sng" algn="ctr">
                      <a:solidFill>
                        <a:sysClr val="windowText" lastClr="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ZA" sz="1400" b="0" i="0" u="none" strike="noStrike" dirty="0" smtClean="0">
                          <a:solidFill>
                            <a:srgbClr val="000000"/>
                          </a:solidFill>
                          <a:effectLst/>
                          <a:latin typeface="Arial" panose="020B0604020202020204" pitchFamily="34" charset="0"/>
                          <a:cs typeface="Arial" panose="020B0604020202020204" pitchFamily="34" charset="0"/>
                        </a:rPr>
                        <a:t>77</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lnL w="6350" cap="flat" cmpd="sng" algn="ctr">
                      <a:solidFill>
                        <a:srgbClr val="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1400" b="0" i="0" u="none" strike="noStrike" dirty="0" smtClean="0">
                          <a:solidFill>
                            <a:srgbClr val="000000"/>
                          </a:solidFill>
                          <a:effectLst/>
                          <a:latin typeface="Arial" panose="020B0604020202020204" pitchFamily="34" charset="0"/>
                          <a:cs typeface="Arial" panose="020B0604020202020204" pitchFamily="34" charset="0"/>
                        </a:rPr>
                        <a:t>598</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ZA" sz="1400" b="0" i="0" u="none" strike="noStrike" dirty="0" smtClean="0">
                          <a:solidFill>
                            <a:srgbClr val="000000"/>
                          </a:solidFill>
                          <a:effectLst/>
                          <a:latin typeface="Arial" panose="020B0604020202020204" pitchFamily="34" charset="0"/>
                          <a:cs typeface="Arial" panose="020B0604020202020204" pitchFamily="34" charset="0"/>
                        </a:rPr>
                        <a:t>49</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0730175"/>
                  </a:ext>
                </a:extLst>
              </a:tr>
              <a:tr h="375891">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ZA" sz="1400" b="1" i="0" u="none" strike="noStrike" dirty="0">
                          <a:solidFill>
                            <a:srgbClr val="000000"/>
                          </a:solidFill>
                          <a:effectLst/>
                          <a:latin typeface="Arial" panose="020B0604020202020204" pitchFamily="34" charset="0"/>
                          <a:cs typeface="Arial" panose="020B0604020202020204" pitchFamily="34" charset="0"/>
                        </a:rPr>
                        <a:t>LP</a:t>
                      </a:r>
                    </a:p>
                  </a:txBody>
                  <a:tcPr marL="4763" marR="4763" marT="4763" marB="0" anchor="b">
                    <a:lnL w="6350" cap="flat" cmpd="sng" algn="ctr">
                      <a:solidFill>
                        <a:srgbClr val="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ZA" sz="1400" b="0" i="0" u="none" strike="noStrike" dirty="0" smtClean="0">
                          <a:solidFill>
                            <a:srgbClr val="000000"/>
                          </a:solidFill>
                          <a:effectLst/>
                          <a:latin typeface="Arial" panose="020B0604020202020204" pitchFamily="34" charset="0"/>
                          <a:cs typeface="Arial" panose="020B0604020202020204" pitchFamily="34" charset="0"/>
                        </a:rPr>
                        <a:t>24</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lnL w="38100" cap="flat" cmpd="sng" algn="ctr">
                      <a:solidFill>
                        <a:sysClr val="windowText" lastClr="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ZA" sz="1400" b="0" i="0" u="none" strike="noStrike" dirty="0" smtClean="0">
                          <a:solidFill>
                            <a:srgbClr val="000000"/>
                          </a:solidFill>
                          <a:effectLst/>
                          <a:latin typeface="Arial" panose="020B0604020202020204" pitchFamily="34" charset="0"/>
                          <a:cs typeface="Arial" panose="020B0604020202020204" pitchFamily="34" charset="0"/>
                        </a:rPr>
                        <a:t>252</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lnL w="6350" cap="flat" cmpd="sng" algn="ctr">
                      <a:solidFill>
                        <a:srgbClr val="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1400" b="0" i="0" u="none" strike="noStrike" dirty="0" smtClean="0">
                          <a:solidFill>
                            <a:srgbClr val="000000"/>
                          </a:solidFill>
                          <a:effectLst/>
                          <a:latin typeface="Arial" panose="020B0604020202020204" pitchFamily="34" charset="0"/>
                          <a:cs typeface="Arial" panose="020B0604020202020204" pitchFamily="34" charset="0"/>
                        </a:rPr>
                        <a:t>603</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ZA" sz="1400" b="0" i="0" u="none" strike="noStrike" dirty="0" smtClean="0">
                          <a:solidFill>
                            <a:srgbClr val="000000"/>
                          </a:solidFill>
                          <a:effectLst/>
                          <a:latin typeface="Arial" panose="020B0604020202020204" pitchFamily="34" charset="0"/>
                          <a:cs typeface="Arial" panose="020B0604020202020204" pitchFamily="34" charset="0"/>
                        </a:rPr>
                        <a:t>64</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1379775"/>
                  </a:ext>
                </a:extLst>
              </a:tr>
              <a:tr h="36576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ZA" sz="1400" b="1" i="0" u="none" strike="noStrike" dirty="0">
                          <a:solidFill>
                            <a:srgbClr val="000000"/>
                          </a:solidFill>
                          <a:effectLst/>
                          <a:latin typeface="Arial" panose="020B0604020202020204" pitchFamily="34" charset="0"/>
                          <a:cs typeface="Arial" panose="020B0604020202020204" pitchFamily="34" charset="0"/>
                        </a:rPr>
                        <a:t>MP</a:t>
                      </a:r>
                    </a:p>
                  </a:txBody>
                  <a:tcPr marL="4763" marR="4763" marT="4763" marB="0" anchor="b">
                    <a:lnL w="6350" cap="flat" cmpd="sng" algn="ctr">
                      <a:solidFill>
                        <a:srgbClr val="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ZA" sz="1400" b="0" i="0" u="none" strike="noStrike" dirty="0" smtClean="0">
                          <a:solidFill>
                            <a:srgbClr val="000000"/>
                          </a:solidFill>
                          <a:effectLst/>
                          <a:latin typeface="Arial" panose="020B0604020202020204" pitchFamily="34" charset="0"/>
                          <a:cs typeface="Arial" panose="020B0604020202020204" pitchFamily="34" charset="0"/>
                        </a:rPr>
                        <a:t>11</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lnL w="38100" cap="flat" cmpd="sng" algn="ctr">
                      <a:solidFill>
                        <a:sysClr val="windowText" lastClr="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ZA" sz="1400" b="0" i="0" u="none" strike="noStrike" dirty="0" smtClean="0">
                          <a:solidFill>
                            <a:srgbClr val="000000"/>
                          </a:solidFill>
                          <a:effectLst/>
                          <a:latin typeface="Arial" panose="020B0604020202020204" pitchFamily="34" charset="0"/>
                          <a:cs typeface="Arial" panose="020B0604020202020204" pitchFamily="34" charset="0"/>
                        </a:rPr>
                        <a:t>131</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lnL w="6350" cap="flat" cmpd="sng" algn="ctr">
                      <a:solidFill>
                        <a:srgbClr val="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1400" b="0" i="0" u="none" strike="noStrike" dirty="0" smtClean="0">
                          <a:solidFill>
                            <a:srgbClr val="000000"/>
                          </a:solidFill>
                          <a:effectLst/>
                          <a:latin typeface="Arial" panose="020B0604020202020204" pitchFamily="34" charset="0"/>
                          <a:cs typeface="Arial" panose="020B0604020202020204" pitchFamily="34" charset="0"/>
                        </a:rPr>
                        <a:t>386</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ZA" sz="1400" b="0" i="0" u="none" strike="noStrike" dirty="0" smtClean="0">
                          <a:solidFill>
                            <a:srgbClr val="000000"/>
                          </a:solidFill>
                          <a:effectLst/>
                          <a:latin typeface="Arial" panose="020B0604020202020204" pitchFamily="34" charset="0"/>
                          <a:cs typeface="Arial" panose="020B0604020202020204" pitchFamily="34" charset="0"/>
                        </a:rPr>
                        <a:t>52</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70926466"/>
                  </a:ext>
                </a:extLst>
              </a:tr>
              <a:tr h="36576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ZA" sz="1400" b="1" i="0" u="none" strike="noStrike" dirty="0">
                          <a:solidFill>
                            <a:srgbClr val="000000"/>
                          </a:solidFill>
                          <a:effectLst/>
                          <a:latin typeface="Arial" panose="020B0604020202020204" pitchFamily="34" charset="0"/>
                          <a:cs typeface="Arial" panose="020B0604020202020204" pitchFamily="34" charset="0"/>
                        </a:rPr>
                        <a:t>NC</a:t>
                      </a:r>
                    </a:p>
                  </a:txBody>
                  <a:tcPr marL="4763" marR="4763" marT="4763" marB="0" anchor="b">
                    <a:lnL w="6350" cap="flat" cmpd="sng" algn="ctr">
                      <a:solidFill>
                        <a:srgbClr val="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ZA" sz="1400" b="0" i="0" u="none" strike="noStrike" dirty="0" smtClean="0">
                          <a:solidFill>
                            <a:srgbClr val="000000"/>
                          </a:solidFill>
                          <a:effectLst/>
                          <a:latin typeface="Arial" panose="020B0604020202020204" pitchFamily="34" charset="0"/>
                          <a:cs typeface="Arial" panose="020B0604020202020204" pitchFamily="34" charset="0"/>
                        </a:rPr>
                        <a:t>3</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lnL w="38100" cap="flat" cmpd="sng" algn="ctr">
                      <a:solidFill>
                        <a:sysClr val="windowText" lastClr="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ZA" sz="1400" b="0" i="0" u="none" strike="noStrike" dirty="0" smtClean="0">
                          <a:solidFill>
                            <a:srgbClr val="000000"/>
                          </a:solidFill>
                          <a:effectLst/>
                          <a:latin typeface="Arial" panose="020B0604020202020204" pitchFamily="34" charset="0"/>
                          <a:cs typeface="Arial" panose="020B0604020202020204" pitchFamily="34" charset="0"/>
                        </a:rPr>
                        <a:t>71</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lnL w="6350" cap="flat" cmpd="sng" algn="ctr">
                      <a:solidFill>
                        <a:srgbClr val="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1400" b="0" i="0" u="none" strike="noStrike" dirty="0" smtClean="0">
                          <a:solidFill>
                            <a:srgbClr val="000000"/>
                          </a:solidFill>
                          <a:effectLst/>
                          <a:latin typeface="Arial" panose="020B0604020202020204" pitchFamily="34" charset="0"/>
                          <a:cs typeface="Arial" panose="020B0604020202020204" pitchFamily="34" charset="0"/>
                        </a:rPr>
                        <a:t>239</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ZA" sz="1400" b="0" i="0" u="none" strike="noStrike" dirty="0" smtClean="0">
                          <a:solidFill>
                            <a:srgbClr val="000000"/>
                          </a:solidFill>
                          <a:effectLst/>
                          <a:latin typeface="Arial" panose="020B0604020202020204" pitchFamily="34" charset="0"/>
                          <a:cs typeface="Arial" panose="020B0604020202020204" pitchFamily="34" charset="0"/>
                        </a:rPr>
                        <a:t>3</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95262293"/>
                  </a:ext>
                </a:extLst>
              </a:tr>
              <a:tr h="36576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ZA" sz="1400" b="1" i="0" u="none" strike="noStrike" dirty="0">
                          <a:solidFill>
                            <a:srgbClr val="000000"/>
                          </a:solidFill>
                          <a:effectLst/>
                          <a:latin typeface="Arial" panose="020B0604020202020204" pitchFamily="34" charset="0"/>
                          <a:cs typeface="Arial" panose="020B0604020202020204" pitchFamily="34" charset="0"/>
                        </a:rPr>
                        <a:t>NW</a:t>
                      </a:r>
                    </a:p>
                  </a:txBody>
                  <a:tcPr marL="4763" marR="4763" marT="4763" marB="0" anchor="b">
                    <a:lnL w="6350" cap="flat" cmpd="sng" algn="ctr">
                      <a:solidFill>
                        <a:srgbClr val="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ZA" sz="1400" b="0" i="0" u="none" strike="noStrike" dirty="0" smtClean="0">
                          <a:solidFill>
                            <a:srgbClr val="000000"/>
                          </a:solidFill>
                          <a:effectLst/>
                          <a:latin typeface="Arial" panose="020B0604020202020204" pitchFamily="34" charset="0"/>
                          <a:cs typeface="Arial" panose="020B0604020202020204" pitchFamily="34" charset="0"/>
                        </a:rPr>
                        <a:t>9</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lnL w="38100" cap="flat" cmpd="sng" algn="ctr">
                      <a:solidFill>
                        <a:sysClr val="windowText" lastClr="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ZA" sz="1400" b="0" i="0" u="none" strike="noStrike" dirty="0" smtClean="0">
                          <a:solidFill>
                            <a:srgbClr val="000000"/>
                          </a:solidFill>
                          <a:effectLst/>
                          <a:latin typeface="Arial" panose="020B0604020202020204" pitchFamily="34" charset="0"/>
                          <a:cs typeface="Arial" panose="020B0604020202020204" pitchFamily="34" charset="0"/>
                        </a:rPr>
                        <a:t>62</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lnL w="6350" cap="flat" cmpd="sng" algn="ctr">
                      <a:solidFill>
                        <a:srgbClr val="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1400" b="0" i="0" u="none" strike="noStrike" dirty="0" smtClean="0">
                          <a:solidFill>
                            <a:srgbClr val="000000"/>
                          </a:solidFill>
                          <a:effectLst/>
                          <a:latin typeface="Arial" panose="020B0604020202020204" pitchFamily="34" charset="0"/>
                          <a:cs typeface="Arial" panose="020B0604020202020204" pitchFamily="34" charset="0"/>
                        </a:rPr>
                        <a:t>406</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ZA" sz="1400" b="0" i="0" u="none" strike="noStrike" dirty="0" smtClean="0">
                          <a:solidFill>
                            <a:srgbClr val="000000"/>
                          </a:solidFill>
                          <a:effectLst/>
                          <a:latin typeface="Arial" panose="020B0604020202020204" pitchFamily="34" charset="0"/>
                          <a:cs typeface="Arial" panose="020B0604020202020204" pitchFamily="34" charset="0"/>
                        </a:rPr>
                        <a:t>10</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9894918"/>
                  </a:ext>
                </a:extLst>
              </a:tr>
              <a:tr h="36576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ZA" sz="1400" b="1" i="0" u="none" strike="noStrike" dirty="0">
                          <a:solidFill>
                            <a:srgbClr val="000000"/>
                          </a:solidFill>
                          <a:effectLst/>
                          <a:latin typeface="Arial" panose="020B0604020202020204" pitchFamily="34" charset="0"/>
                          <a:cs typeface="Arial" panose="020B0604020202020204" pitchFamily="34" charset="0"/>
                        </a:rPr>
                        <a:t>WC</a:t>
                      </a:r>
                    </a:p>
                  </a:txBody>
                  <a:tcPr marL="4763" marR="4763" marT="4763" marB="0" anchor="b">
                    <a:lnL w="6350" cap="flat" cmpd="sng" algn="ctr">
                      <a:solidFill>
                        <a:srgbClr val="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ZA" sz="1400" b="0" i="0" u="none" strike="noStrike" dirty="0" smtClean="0">
                          <a:solidFill>
                            <a:srgbClr val="000000"/>
                          </a:solidFill>
                          <a:effectLst/>
                          <a:latin typeface="Arial" panose="020B0604020202020204" pitchFamily="34" charset="0"/>
                          <a:cs typeface="Arial" panose="020B0604020202020204" pitchFamily="34" charset="0"/>
                        </a:rPr>
                        <a:t>10</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lnL w="38100" cap="flat" cmpd="sng" algn="ctr">
                      <a:solidFill>
                        <a:sysClr val="windowText" lastClr="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ZA" sz="1400" b="0" i="0" u="none" strike="noStrike" dirty="0" smtClean="0">
                          <a:solidFill>
                            <a:srgbClr val="000000"/>
                          </a:solidFill>
                          <a:effectLst/>
                          <a:latin typeface="Arial" panose="020B0604020202020204" pitchFamily="34" charset="0"/>
                          <a:cs typeface="Arial" panose="020B0604020202020204" pitchFamily="34" charset="0"/>
                        </a:rPr>
                        <a:t>159</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lnL w="6350" cap="flat" cmpd="sng" algn="ctr">
                      <a:solidFill>
                        <a:srgbClr val="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1400" b="0" i="0" u="none" strike="noStrike" dirty="0" smtClean="0">
                          <a:solidFill>
                            <a:srgbClr val="000000"/>
                          </a:solidFill>
                          <a:effectLst/>
                          <a:latin typeface="Arial" panose="020B0604020202020204" pitchFamily="34" charset="0"/>
                          <a:cs typeface="Arial" panose="020B0604020202020204" pitchFamily="34" charset="0"/>
                        </a:rPr>
                        <a:t>507</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ZA" sz="1400" b="0" i="0" u="none" strike="noStrike" dirty="0" smtClean="0">
                          <a:solidFill>
                            <a:srgbClr val="000000"/>
                          </a:solidFill>
                          <a:effectLst/>
                          <a:latin typeface="Arial" panose="020B0604020202020204" pitchFamily="34" charset="0"/>
                          <a:cs typeface="Arial" panose="020B0604020202020204" pitchFamily="34" charset="0"/>
                        </a:rPr>
                        <a:t>31</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74669774"/>
                  </a:ext>
                </a:extLst>
              </a:tr>
              <a:tr h="36576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ZA" sz="1400" b="1" i="0" u="none" strike="noStrike" kern="1200" dirty="0">
                          <a:solidFill>
                            <a:srgbClr val="000000"/>
                          </a:solidFill>
                          <a:effectLst/>
                          <a:latin typeface="Arial" panose="020B0604020202020204" pitchFamily="34" charset="0"/>
                          <a:ea typeface="+mn-ea"/>
                          <a:cs typeface="Arial" panose="020B0604020202020204" pitchFamily="34" charset="0"/>
                        </a:rPr>
                        <a:t> TOTAL</a:t>
                      </a:r>
                    </a:p>
                  </a:txBody>
                  <a:tcPr marL="4763" marR="4763" marT="4763" marB="0" anchor="b">
                    <a:lnL w="6350" cap="flat" cmpd="sng" algn="ctr">
                      <a:solidFill>
                        <a:srgbClr val="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ZA" sz="1400" b="1" i="0" u="none" strike="noStrike" kern="1200" dirty="0" smtClean="0">
                          <a:solidFill>
                            <a:srgbClr val="000000"/>
                          </a:solidFill>
                          <a:effectLst/>
                          <a:latin typeface="Arial" panose="020B0604020202020204" pitchFamily="34" charset="0"/>
                          <a:ea typeface="+mn-ea"/>
                          <a:cs typeface="Arial" panose="020B0604020202020204" pitchFamily="34" charset="0"/>
                        </a:rPr>
                        <a:t>92</a:t>
                      </a:r>
                      <a:endParaRPr lang="en-ZA"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4763" marR="4763" marT="4763" marB="0" anchor="ctr">
                    <a:lnL w="38100" cap="flat" cmpd="sng" algn="ctr">
                      <a:solidFill>
                        <a:sysClr val="windowText" lastClr="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ZA" sz="1400" b="1" i="0" u="none" strike="noStrike" kern="1200" dirty="0" smtClean="0">
                          <a:solidFill>
                            <a:srgbClr val="000000"/>
                          </a:solidFill>
                          <a:effectLst/>
                          <a:latin typeface="Arial" panose="020B0604020202020204" pitchFamily="34" charset="0"/>
                          <a:ea typeface="+mn-ea"/>
                          <a:cs typeface="Arial" panose="020B0604020202020204" pitchFamily="34" charset="0"/>
                        </a:rPr>
                        <a:t>1,869</a:t>
                      </a:r>
                      <a:endParaRPr lang="en-ZA"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4763" marR="4763" marT="4763" marB="0" anchor="ctr">
                    <a:lnL w="6350" cap="flat" cmpd="sng" algn="ctr">
                      <a:solidFill>
                        <a:srgbClr val="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fontAlgn="b"/>
                      <a:r>
                        <a:rPr lang="en-ZA" sz="1400" b="1" i="0" u="none" strike="noStrike" kern="1200" dirty="0" smtClean="0">
                          <a:solidFill>
                            <a:srgbClr val="000000"/>
                          </a:solidFill>
                          <a:effectLst/>
                          <a:latin typeface="Arial" panose="020B0604020202020204" pitchFamily="34" charset="0"/>
                          <a:ea typeface="+mn-ea"/>
                          <a:cs typeface="Arial" panose="020B0604020202020204" pitchFamily="34" charset="0"/>
                        </a:rPr>
                        <a:t>4 898</a:t>
                      </a:r>
                      <a:endParaRPr lang="en-ZA"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4763" marR="4763" marT="4763" marB="0" anchor="ctr">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ZA" sz="1400" b="1" i="0" u="none" strike="noStrike" kern="1200" dirty="0" smtClean="0">
                          <a:solidFill>
                            <a:srgbClr val="000000"/>
                          </a:solidFill>
                          <a:effectLst/>
                          <a:latin typeface="Arial" panose="020B0604020202020204" pitchFamily="34" charset="0"/>
                          <a:ea typeface="+mn-ea"/>
                          <a:cs typeface="Arial" panose="020B0604020202020204" pitchFamily="34" charset="0"/>
                        </a:rPr>
                        <a:t>243</a:t>
                      </a:r>
                      <a:endParaRPr lang="en-ZA"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4763" marR="4763" marT="4763" marB="0" anchor="ctr">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2057757047"/>
                  </a:ext>
                </a:extLst>
              </a:tr>
            </a:tbl>
          </a:graphicData>
        </a:graphic>
      </p:graphicFrame>
      <p:sp>
        <p:nvSpPr>
          <p:cNvPr id="2" name="TextBox 1"/>
          <p:cNvSpPr txBox="1"/>
          <p:nvPr/>
        </p:nvSpPr>
        <p:spPr>
          <a:xfrm>
            <a:off x="205213" y="5008843"/>
            <a:ext cx="8850279" cy="954107"/>
          </a:xfrm>
          <a:prstGeom prst="rect">
            <a:avLst/>
          </a:prstGeom>
          <a:noFill/>
        </p:spPr>
        <p:txBody>
          <a:bodyPr wrap="square" rtlCol="0">
            <a:spAutoFit/>
          </a:bodyPr>
          <a:lstStyle/>
          <a:p>
            <a:r>
              <a:rPr lang="en-US" sz="1400" dirty="0" smtClean="0"/>
              <a:t>The above slide depicts the number of:</a:t>
            </a:r>
          </a:p>
          <a:p>
            <a:pPr marL="285750" indent="-285750">
              <a:buFont typeface="Arial" panose="020B0604020202020204" pitchFamily="34" charset="0"/>
              <a:buChar char="•"/>
            </a:pPr>
            <a:r>
              <a:rPr lang="en-US" sz="1400" dirty="0" smtClean="0"/>
              <a:t>Offices that were affected by Covid-19 infections (92)</a:t>
            </a:r>
          </a:p>
          <a:p>
            <a:pPr marL="285750" indent="-285750">
              <a:buFont typeface="Arial" panose="020B0604020202020204" pitchFamily="34" charset="0"/>
              <a:buChar char="•"/>
            </a:pPr>
            <a:r>
              <a:rPr lang="en-US" sz="1400" dirty="0" smtClean="0"/>
              <a:t>Officials that were affected (1 869)</a:t>
            </a:r>
          </a:p>
          <a:p>
            <a:pPr marL="285750" indent="-285750">
              <a:buFont typeface="Arial" panose="020B0604020202020204" pitchFamily="34" charset="0"/>
              <a:buChar char="•"/>
            </a:pPr>
            <a:r>
              <a:rPr lang="en-US" sz="1400" dirty="0" smtClean="0"/>
              <a:t>Working days that were affected by the closure of offices (243) </a:t>
            </a:r>
            <a:endParaRPr lang="en-US" sz="1400" dirty="0"/>
          </a:p>
        </p:txBody>
      </p:sp>
      <p:sp>
        <p:nvSpPr>
          <p:cNvPr id="7" name="Slide Number Placeholder 6"/>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74</a:t>
            </a:fld>
            <a:endParaRPr lang="en-US" dirty="0"/>
          </a:p>
        </p:txBody>
      </p:sp>
    </p:spTree>
    <p:extLst>
      <p:ext uri="{BB962C8B-B14F-4D97-AF65-F5344CB8AC3E}">
        <p14:creationId xmlns:p14="http://schemas.microsoft.com/office/powerpoint/2010/main" val="3292184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Grp="1" noChangeArrowheads="1"/>
          </p:cNvSpPr>
          <p:nvPr>
            <p:ph type="title"/>
          </p:nvPr>
        </p:nvSpPr>
        <p:spPr bwMode="auto">
          <a:xfrm>
            <a:off x="197514" y="125563"/>
            <a:ext cx="3542464" cy="1563193"/>
          </a:xfrm>
          <a:prstGeom prst="rect">
            <a:avLst/>
          </a:prstGeom>
          <a:solidFill>
            <a:srgbClr val="92D050"/>
          </a:solidFill>
          <a:extLst/>
        </p:spPr>
        <p:txBody>
          <a:bodyPr>
            <a:noAutofit/>
          </a:bodyPr>
          <a:lstStyle/>
          <a:p>
            <a:pPr marL="171450" indent="-171450">
              <a:spcAft>
                <a:spcPts val="900"/>
              </a:spcAft>
              <a:defRPr/>
            </a:pPr>
            <a:r>
              <a:rPr lang="en-US" sz="2100" b="1" dirty="0">
                <a:latin typeface="Arial" pitchFamily="34" charset="0"/>
                <a:cs typeface="Arial" pitchFamily="34" charset="0"/>
              </a:rPr>
              <a:t>CAPITAL PROJECTS: EAST LONDON: BEFORE</a:t>
            </a:r>
          </a:p>
        </p:txBody>
      </p:sp>
      <p:sp>
        <p:nvSpPr>
          <p:cNvPr id="6150" name="Content Placeholder 9"/>
          <p:cNvSpPr txBox="1">
            <a:spLocks/>
          </p:cNvSpPr>
          <p:nvPr/>
        </p:nvSpPr>
        <p:spPr bwMode="auto">
          <a:xfrm flipV="1">
            <a:off x="1108471" y="1269207"/>
            <a:ext cx="3452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tIns="0" rIns="0" bIns="0">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6pPr>
            <a:lvl7pPr marL="29718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7pPr>
            <a:lvl8pPr marL="34290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8pPr>
            <a:lvl9pPr marL="38862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9pPr>
          </a:lstStyle>
          <a:p>
            <a:pPr>
              <a:spcBef>
                <a:spcPct val="90000"/>
              </a:spcBef>
              <a:buFont typeface="Wingdings" pitchFamily="2" charset="2"/>
              <a:buNone/>
            </a:pPr>
            <a:endParaRPr lang="en-ZA" altLang="en-US" sz="1800" b="1"/>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97514" y="1758972"/>
            <a:ext cx="3542464" cy="2096335"/>
          </a:xfrm>
          <a:prstGeom prst="rect">
            <a:avLst/>
          </a:prstGeom>
        </p:spPr>
      </p:pic>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rot="16200000">
            <a:off x="907228" y="3277402"/>
            <a:ext cx="2152558" cy="3571983"/>
          </a:xfrm>
          <a:prstGeom prst="rect">
            <a:avLst/>
          </a:prstGeom>
        </p:spPr>
      </p:pic>
      <p:sp>
        <p:nvSpPr>
          <p:cNvPr id="2" name="Slide Number Placeholder 1"/>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75</a:t>
            </a:fld>
            <a:endParaRPr lang="en-US" dirty="0"/>
          </a:p>
        </p:txBody>
      </p:sp>
      <p:sp>
        <p:nvSpPr>
          <p:cNvPr id="11" name="Rectangle 2"/>
          <p:cNvSpPr txBox="1">
            <a:spLocks noChangeArrowheads="1"/>
          </p:cNvSpPr>
          <p:nvPr/>
        </p:nvSpPr>
        <p:spPr bwMode="auto">
          <a:xfrm>
            <a:off x="4164686" y="125563"/>
            <a:ext cx="4830724" cy="1019495"/>
          </a:xfrm>
          <a:prstGeom prst="rect">
            <a:avLst/>
          </a:prstGeom>
          <a:solidFill>
            <a:srgbClr val="92D050"/>
          </a:solidFill>
          <a:extLst/>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171450" indent="-171450">
              <a:spcAft>
                <a:spcPts val="900"/>
              </a:spcAft>
              <a:defRPr/>
            </a:pPr>
            <a:r>
              <a:rPr lang="en-US" sz="2100" b="1" dirty="0" smtClean="0">
                <a:latin typeface="Arial" pitchFamily="34" charset="0"/>
                <a:cs typeface="Arial" pitchFamily="34" charset="0"/>
              </a:rPr>
              <a:t>CAPITAL PROJECTS: EAST LONDON: AFTER</a:t>
            </a:r>
            <a:endParaRPr lang="en-US" sz="2100" b="1" dirty="0">
              <a:latin typeface="Arial" pitchFamily="34" charset="0"/>
              <a:cs typeface="Arial" pitchFamily="34" charset="0"/>
            </a:endParaRPr>
          </a:p>
        </p:txBody>
      </p:sp>
      <p:pic>
        <p:nvPicPr>
          <p:cNvPr id="13" name="Picture 1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164686" y="1169449"/>
            <a:ext cx="4830723" cy="2304024"/>
          </a:xfrm>
          <a:prstGeom prst="rect">
            <a:avLst/>
          </a:prstGeom>
        </p:spPr>
      </p:pic>
      <p:pic>
        <p:nvPicPr>
          <p:cNvPr id="14" name="Picture 13"/>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164686" y="3625281"/>
            <a:ext cx="4888698" cy="2668428"/>
          </a:xfrm>
          <a:prstGeom prst="rect">
            <a:avLst/>
          </a:prstGeom>
        </p:spPr>
      </p:pic>
    </p:spTree>
    <p:extLst>
      <p:ext uri="{BB962C8B-B14F-4D97-AF65-F5344CB8AC3E}">
        <p14:creationId xmlns:p14="http://schemas.microsoft.com/office/powerpoint/2010/main" val="119016114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Grp="1" noChangeArrowheads="1"/>
          </p:cNvSpPr>
          <p:nvPr>
            <p:ph type="title"/>
          </p:nvPr>
        </p:nvSpPr>
        <p:spPr bwMode="auto">
          <a:xfrm>
            <a:off x="197514" y="81024"/>
            <a:ext cx="3888454" cy="1526142"/>
          </a:xfrm>
          <a:prstGeom prst="rect">
            <a:avLst/>
          </a:prstGeom>
          <a:solidFill>
            <a:srgbClr val="92D050"/>
          </a:solidFill>
          <a:extLst/>
        </p:spPr>
        <p:txBody>
          <a:bodyPr>
            <a:noAutofit/>
          </a:bodyPr>
          <a:lstStyle/>
          <a:p>
            <a:pPr marL="171450" indent="-171450">
              <a:spcAft>
                <a:spcPts val="900"/>
              </a:spcAft>
              <a:defRPr/>
            </a:pPr>
            <a:r>
              <a:rPr lang="en-US" sz="2100" b="1" dirty="0">
                <a:latin typeface="Arial" pitchFamily="34" charset="0"/>
                <a:cs typeface="Arial" pitchFamily="34" charset="0"/>
              </a:rPr>
              <a:t>CAPITAL PROJECTS: THOHOYANDOU: CURRENT OFFICE</a:t>
            </a:r>
          </a:p>
        </p:txBody>
      </p:sp>
      <p:sp>
        <p:nvSpPr>
          <p:cNvPr id="6150" name="Content Placeholder 9"/>
          <p:cNvSpPr txBox="1">
            <a:spLocks/>
          </p:cNvSpPr>
          <p:nvPr/>
        </p:nvSpPr>
        <p:spPr bwMode="auto">
          <a:xfrm flipV="1">
            <a:off x="1108471" y="1269207"/>
            <a:ext cx="3452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tIns="0" rIns="0" bIns="0">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6pPr>
            <a:lvl7pPr marL="29718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7pPr>
            <a:lvl8pPr marL="34290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8pPr>
            <a:lvl9pPr marL="38862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9pPr>
          </a:lstStyle>
          <a:p>
            <a:pPr>
              <a:spcBef>
                <a:spcPct val="90000"/>
              </a:spcBef>
              <a:buFont typeface="Wingdings" pitchFamily="2" charset="2"/>
              <a:buNone/>
            </a:pPr>
            <a:endParaRPr lang="en-ZA" altLang="en-US" sz="1800" b="1"/>
          </a:p>
        </p:txBody>
      </p:sp>
      <p:pic>
        <p:nvPicPr>
          <p:cNvPr id="10" name="Picture 9"/>
          <p:cNvPicPr/>
          <p:nvPr/>
        </p:nvPicPr>
        <p:blipFill>
          <a:blip r:embed="rId2" cstate="email">
            <a:extLst>
              <a:ext uri="{28A0092B-C50C-407E-A947-70E740481C1C}">
                <a14:useLocalDpi xmlns:a14="http://schemas.microsoft.com/office/drawing/2010/main"/>
              </a:ext>
            </a:extLst>
          </a:blip>
          <a:stretch>
            <a:fillRect/>
          </a:stretch>
        </p:blipFill>
        <p:spPr>
          <a:xfrm>
            <a:off x="197514" y="1747996"/>
            <a:ext cx="3888453" cy="3952588"/>
          </a:xfrm>
          <a:prstGeom prst="rect">
            <a:avLst/>
          </a:prstGeom>
        </p:spPr>
      </p:pic>
      <p:sp>
        <p:nvSpPr>
          <p:cNvPr id="2" name="Slide Number Placeholder 1"/>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76</a:t>
            </a:fld>
            <a:endParaRPr lang="en-US" dirty="0"/>
          </a:p>
        </p:txBody>
      </p:sp>
      <p:sp>
        <p:nvSpPr>
          <p:cNvPr id="9" name="Rectangle 2"/>
          <p:cNvSpPr txBox="1">
            <a:spLocks noChangeArrowheads="1"/>
          </p:cNvSpPr>
          <p:nvPr/>
        </p:nvSpPr>
        <p:spPr bwMode="auto">
          <a:xfrm>
            <a:off x="4308417" y="81024"/>
            <a:ext cx="4686993" cy="1526142"/>
          </a:xfrm>
          <a:prstGeom prst="rect">
            <a:avLst/>
          </a:prstGeom>
          <a:solidFill>
            <a:srgbClr val="92D050"/>
          </a:solidFill>
          <a:extLst/>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171450" indent="-171450">
              <a:spcAft>
                <a:spcPts val="900"/>
              </a:spcAft>
              <a:defRPr/>
            </a:pPr>
            <a:r>
              <a:rPr lang="en-US" sz="2100" b="1" dirty="0" smtClean="0">
                <a:latin typeface="Arial" pitchFamily="34" charset="0"/>
                <a:cs typeface="Arial" pitchFamily="34" charset="0"/>
              </a:rPr>
              <a:t>CAPITAL PROJECTS: THOHOYANDOU: PROGRESS</a:t>
            </a:r>
            <a:endParaRPr lang="en-US" sz="2100" b="1" dirty="0">
              <a:latin typeface="Arial" pitchFamily="34" charset="0"/>
              <a:cs typeface="Arial" pitchFamily="34" charset="0"/>
            </a:endParaRPr>
          </a:p>
        </p:txBody>
      </p:sp>
      <p:pic>
        <p:nvPicPr>
          <p:cNvPr id="11" name="Picture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308416" y="1747996"/>
            <a:ext cx="4686993" cy="3952588"/>
          </a:xfrm>
          <a:prstGeom prst="rect">
            <a:avLst/>
          </a:prstGeom>
        </p:spPr>
      </p:pic>
    </p:spTree>
    <p:extLst>
      <p:ext uri="{BB962C8B-B14F-4D97-AF65-F5344CB8AC3E}">
        <p14:creationId xmlns:p14="http://schemas.microsoft.com/office/powerpoint/2010/main" val="74074847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Grp="1" noChangeArrowheads="1"/>
          </p:cNvSpPr>
          <p:nvPr>
            <p:ph type="title"/>
          </p:nvPr>
        </p:nvSpPr>
        <p:spPr bwMode="auto">
          <a:xfrm>
            <a:off x="197514" y="57665"/>
            <a:ext cx="4168540" cy="1549501"/>
          </a:xfrm>
          <a:prstGeom prst="rect">
            <a:avLst/>
          </a:prstGeom>
          <a:solidFill>
            <a:srgbClr val="92D050"/>
          </a:solidFill>
          <a:extLst/>
        </p:spPr>
        <p:txBody>
          <a:bodyPr>
            <a:noAutofit/>
          </a:bodyPr>
          <a:lstStyle/>
          <a:p>
            <a:pPr marL="171450" indent="-171450">
              <a:spcAft>
                <a:spcPts val="900"/>
              </a:spcAft>
              <a:defRPr/>
            </a:pPr>
            <a:r>
              <a:rPr lang="en-US" sz="2400" b="1" dirty="0">
                <a:latin typeface="Arial" pitchFamily="34" charset="0"/>
                <a:cs typeface="Arial" pitchFamily="34" charset="0"/>
              </a:rPr>
              <a:t>CAPITAL PROJECTS: TAUNG: CURRENT OFFICE</a:t>
            </a:r>
          </a:p>
        </p:txBody>
      </p:sp>
      <p:sp>
        <p:nvSpPr>
          <p:cNvPr id="6150" name="Content Placeholder 9"/>
          <p:cNvSpPr txBox="1">
            <a:spLocks/>
          </p:cNvSpPr>
          <p:nvPr/>
        </p:nvSpPr>
        <p:spPr bwMode="auto">
          <a:xfrm flipV="1">
            <a:off x="1108471" y="1269207"/>
            <a:ext cx="3452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tIns="0" rIns="0" bIns="0">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6pPr>
            <a:lvl7pPr marL="29718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7pPr>
            <a:lvl8pPr marL="34290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8pPr>
            <a:lvl9pPr marL="38862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9pPr>
          </a:lstStyle>
          <a:p>
            <a:pPr>
              <a:spcBef>
                <a:spcPct val="90000"/>
              </a:spcBef>
              <a:buFont typeface="Wingdings" pitchFamily="2" charset="2"/>
              <a:buNone/>
            </a:pPr>
            <a:endParaRPr lang="en-ZA" altLang="en-US" sz="1800" b="1"/>
          </a:p>
        </p:txBody>
      </p:sp>
      <p:pic>
        <p:nvPicPr>
          <p:cNvPr id="10" name="Picture 9"/>
          <p:cNvPicPr/>
          <p:nvPr/>
        </p:nvPicPr>
        <p:blipFill>
          <a:blip r:embed="rId2" cstate="email">
            <a:extLst>
              <a:ext uri="{28A0092B-C50C-407E-A947-70E740481C1C}">
                <a14:useLocalDpi xmlns:a14="http://schemas.microsoft.com/office/drawing/2010/main"/>
              </a:ext>
            </a:extLst>
          </a:blip>
          <a:stretch>
            <a:fillRect/>
          </a:stretch>
        </p:blipFill>
        <p:spPr>
          <a:xfrm>
            <a:off x="197513" y="1607166"/>
            <a:ext cx="4102443" cy="2361895"/>
          </a:xfrm>
          <a:prstGeom prst="rect">
            <a:avLst/>
          </a:prstGeom>
        </p:spPr>
      </p:pic>
      <p:pic>
        <p:nvPicPr>
          <p:cNvPr id="11" name="Picture 10"/>
          <p:cNvPicPr/>
          <p:nvPr/>
        </p:nvPicPr>
        <p:blipFill>
          <a:blip r:embed="rId3" cstate="email">
            <a:extLst>
              <a:ext uri="{28A0092B-C50C-407E-A947-70E740481C1C}">
                <a14:useLocalDpi xmlns:a14="http://schemas.microsoft.com/office/drawing/2010/main"/>
              </a:ext>
            </a:extLst>
          </a:blip>
          <a:stretch>
            <a:fillRect/>
          </a:stretch>
        </p:blipFill>
        <p:spPr>
          <a:xfrm>
            <a:off x="197513" y="4030021"/>
            <a:ext cx="4242682" cy="1959385"/>
          </a:xfrm>
          <a:prstGeom prst="rect">
            <a:avLst/>
          </a:prstGeom>
        </p:spPr>
      </p:pic>
      <p:sp>
        <p:nvSpPr>
          <p:cNvPr id="2" name="Slide Number Placeholder 1"/>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77</a:t>
            </a:fld>
            <a:endParaRPr lang="en-US" dirty="0"/>
          </a:p>
        </p:txBody>
      </p:sp>
      <p:sp>
        <p:nvSpPr>
          <p:cNvPr id="9" name="Rectangle 2"/>
          <p:cNvSpPr txBox="1">
            <a:spLocks noChangeArrowheads="1"/>
          </p:cNvSpPr>
          <p:nvPr/>
        </p:nvSpPr>
        <p:spPr bwMode="auto">
          <a:xfrm>
            <a:off x="4719971" y="135391"/>
            <a:ext cx="4275438" cy="1360832"/>
          </a:xfrm>
          <a:prstGeom prst="rect">
            <a:avLst/>
          </a:prstGeom>
          <a:solidFill>
            <a:srgbClr val="92D050"/>
          </a:solidFill>
          <a:extLst/>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171450" indent="-171450">
              <a:spcAft>
                <a:spcPts val="900"/>
              </a:spcAft>
              <a:defRPr/>
            </a:pPr>
            <a:r>
              <a:rPr lang="en-US" sz="2400" b="1" dirty="0" smtClean="0">
                <a:latin typeface="Arial" pitchFamily="34" charset="0"/>
                <a:cs typeface="Arial" pitchFamily="34" charset="0"/>
              </a:rPr>
              <a:t>CAPITAL PROJECTS: TAUNG: PROGRESS</a:t>
            </a:r>
            <a:endParaRPr lang="en-US" sz="2400" b="1" dirty="0">
              <a:latin typeface="Arial" pitchFamily="34" charset="0"/>
              <a:cs typeface="Arial" pitchFamily="34" charset="0"/>
            </a:endParaRPr>
          </a:p>
        </p:txBody>
      </p:sp>
      <p:pic>
        <p:nvPicPr>
          <p:cNvPr id="15" name="Picture 1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719971" y="3755788"/>
            <a:ext cx="4275438" cy="2375797"/>
          </a:xfrm>
          <a:prstGeom prst="rect">
            <a:avLst/>
          </a:prstGeom>
        </p:spPr>
      </p:pic>
      <p:pic>
        <p:nvPicPr>
          <p:cNvPr id="16" name="Picture 1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719971" y="1633706"/>
            <a:ext cx="4275438" cy="1984599"/>
          </a:xfrm>
          <a:prstGeom prst="rect">
            <a:avLst/>
          </a:prstGeom>
        </p:spPr>
      </p:pic>
    </p:spTree>
    <p:extLst>
      <p:ext uri="{BB962C8B-B14F-4D97-AF65-F5344CB8AC3E}">
        <p14:creationId xmlns:p14="http://schemas.microsoft.com/office/powerpoint/2010/main" val="335290126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Grp="1" noChangeArrowheads="1"/>
          </p:cNvSpPr>
          <p:nvPr>
            <p:ph type="title"/>
          </p:nvPr>
        </p:nvSpPr>
        <p:spPr bwMode="auto">
          <a:xfrm>
            <a:off x="197515" y="189471"/>
            <a:ext cx="4135588" cy="1079736"/>
          </a:xfrm>
          <a:prstGeom prst="rect">
            <a:avLst/>
          </a:prstGeom>
          <a:solidFill>
            <a:srgbClr val="92D050"/>
          </a:solidFill>
          <a:extLst/>
        </p:spPr>
        <p:txBody>
          <a:bodyPr>
            <a:noAutofit/>
          </a:bodyPr>
          <a:lstStyle/>
          <a:p>
            <a:pPr marL="171450" indent="-171450">
              <a:spcAft>
                <a:spcPts val="900"/>
              </a:spcAft>
              <a:defRPr/>
            </a:pPr>
            <a:r>
              <a:rPr lang="en-US" sz="2100" b="1" dirty="0">
                <a:latin typeface="Arial" pitchFamily="34" charset="0"/>
                <a:cs typeface="Arial" pitchFamily="34" charset="0"/>
              </a:rPr>
              <a:t>CAPITAL PROJECTS: LUSIKISIKI: BEFORE CONSTRUCTION</a:t>
            </a:r>
          </a:p>
        </p:txBody>
      </p:sp>
      <p:sp>
        <p:nvSpPr>
          <p:cNvPr id="6150" name="Content Placeholder 9"/>
          <p:cNvSpPr txBox="1">
            <a:spLocks/>
          </p:cNvSpPr>
          <p:nvPr/>
        </p:nvSpPr>
        <p:spPr bwMode="auto">
          <a:xfrm flipV="1">
            <a:off x="1108471" y="1269207"/>
            <a:ext cx="3452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tIns="0" rIns="0" bIns="0">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6pPr>
            <a:lvl7pPr marL="29718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7pPr>
            <a:lvl8pPr marL="34290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8pPr>
            <a:lvl9pPr marL="38862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9pPr>
          </a:lstStyle>
          <a:p>
            <a:pPr>
              <a:spcBef>
                <a:spcPct val="90000"/>
              </a:spcBef>
              <a:buFont typeface="Wingdings" pitchFamily="2" charset="2"/>
              <a:buNone/>
            </a:pPr>
            <a:endParaRPr lang="en-ZA" altLang="en-US" sz="1800" b="1"/>
          </a:p>
        </p:txBody>
      </p:sp>
      <p:pic>
        <p:nvPicPr>
          <p:cNvPr id="11" name="Picture 10" descr="G:\PHOTOS\3168-LUSIKISIKI\2017-02-09\IMG_2938.JPG"/>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97515" y="1475153"/>
            <a:ext cx="4135588" cy="4596133"/>
          </a:xfrm>
          <a:prstGeom prst="rect">
            <a:avLst/>
          </a:prstGeom>
          <a:noFill/>
          <a:ln>
            <a:noFill/>
          </a:ln>
        </p:spPr>
      </p:pic>
      <p:sp>
        <p:nvSpPr>
          <p:cNvPr id="2" name="Slide Number Placeholder 1"/>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78</a:t>
            </a:fld>
            <a:endParaRPr lang="en-US" dirty="0"/>
          </a:p>
        </p:txBody>
      </p:sp>
      <p:sp>
        <p:nvSpPr>
          <p:cNvPr id="7" name="Rectangle 2"/>
          <p:cNvSpPr txBox="1">
            <a:spLocks noChangeArrowheads="1"/>
          </p:cNvSpPr>
          <p:nvPr/>
        </p:nvSpPr>
        <p:spPr bwMode="auto">
          <a:xfrm>
            <a:off x="4622271" y="225045"/>
            <a:ext cx="4373139" cy="1008588"/>
          </a:xfrm>
          <a:prstGeom prst="rect">
            <a:avLst/>
          </a:prstGeom>
          <a:solidFill>
            <a:srgbClr val="92D050"/>
          </a:solidFill>
          <a:extLst/>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171450" indent="-171450">
              <a:spcAft>
                <a:spcPts val="900"/>
              </a:spcAft>
              <a:defRPr/>
            </a:pPr>
            <a:r>
              <a:rPr lang="en-US" sz="2100" b="1" dirty="0" smtClean="0">
                <a:latin typeface="Arial" pitchFamily="34" charset="0"/>
                <a:cs typeface="Arial" pitchFamily="34" charset="0"/>
              </a:rPr>
              <a:t>CAPITAL PROJECTS: LUSIKISIKI: </a:t>
            </a:r>
            <a:r>
              <a:rPr lang="en-US" sz="2100" b="1" dirty="0" smtClean="0">
                <a:latin typeface="Arial" panose="020B0604020202020204" pitchFamily="34" charset="0"/>
                <a:ea typeface="Times New Roman" panose="02020603050405020304" pitchFamily="18" charset="0"/>
              </a:rPr>
              <a:t>COMPLETED</a:t>
            </a:r>
            <a:endParaRPr lang="en-US" sz="2100" b="1" dirty="0">
              <a:latin typeface="Arial" pitchFamily="34" charset="0"/>
              <a:cs typeface="Arial" pitchFamily="34" charset="0"/>
            </a:endParaRPr>
          </a:p>
        </p:txBody>
      </p:sp>
      <p:pic>
        <p:nvPicPr>
          <p:cNvPr id="8" name="Picture 7"/>
          <p:cNvPicPr/>
          <p:nvPr/>
        </p:nvPicPr>
        <p:blipFill rotWithShape="1">
          <a:blip r:embed="rId3" cstate="email">
            <a:extLst>
              <a:ext uri="{28A0092B-C50C-407E-A947-70E740481C1C}">
                <a14:useLocalDpi xmlns:a14="http://schemas.microsoft.com/office/drawing/2010/main" val="0"/>
              </a:ext>
            </a:extLst>
          </a:blip>
          <a:srcRect b="14283"/>
          <a:stretch/>
        </p:blipFill>
        <p:spPr bwMode="auto">
          <a:xfrm>
            <a:off x="4622270" y="1407706"/>
            <a:ext cx="4373139" cy="2222692"/>
          </a:xfrm>
          <a:prstGeom prst="rect">
            <a:avLst/>
          </a:prstGeom>
          <a:noFill/>
          <a:ln>
            <a:noFill/>
          </a:ln>
          <a:extLst>
            <a:ext uri="{53640926-AAD7-44D8-BBD7-CCE9431645EC}">
              <a14:shadowObscured xmlns:a14="http://schemas.microsoft.com/office/drawing/2010/main"/>
            </a:ext>
          </a:extLst>
        </p:spPr>
      </p:pic>
      <p:pic>
        <p:nvPicPr>
          <p:cNvPr id="9" name="Picture 8"/>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622270" y="3779049"/>
            <a:ext cx="4373139" cy="2428649"/>
          </a:xfrm>
          <a:prstGeom prst="rect">
            <a:avLst/>
          </a:prstGeom>
          <a:noFill/>
        </p:spPr>
      </p:pic>
    </p:spTree>
    <p:extLst>
      <p:ext uri="{BB962C8B-B14F-4D97-AF65-F5344CB8AC3E}">
        <p14:creationId xmlns:p14="http://schemas.microsoft.com/office/powerpoint/2010/main" val="375514950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Grp="1" noChangeArrowheads="1"/>
          </p:cNvSpPr>
          <p:nvPr>
            <p:ph type="title"/>
          </p:nvPr>
        </p:nvSpPr>
        <p:spPr bwMode="auto">
          <a:xfrm>
            <a:off x="197515" y="155550"/>
            <a:ext cx="5330074" cy="964796"/>
          </a:xfrm>
          <a:prstGeom prst="rect">
            <a:avLst/>
          </a:prstGeom>
          <a:solidFill>
            <a:srgbClr val="92D050"/>
          </a:solidFill>
          <a:extLst/>
        </p:spPr>
        <p:txBody>
          <a:bodyPr>
            <a:noAutofit/>
          </a:bodyPr>
          <a:lstStyle/>
          <a:p>
            <a:pPr marL="171450" indent="-171450">
              <a:spcAft>
                <a:spcPts val="900"/>
              </a:spcAft>
              <a:defRPr/>
            </a:pPr>
            <a:r>
              <a:rPr lang="en-US" sz="2400" b="1" dirty="0">
                <a:latin typeface="Arial" pitchFamily="34" charset="0"/>
                <a:cs typeface="Arial" pitchFamily="34" charset="0"/>
              </a:rPr>
              <a:t>CAPITAL PROJECTS: MOKOPANE: CURRENT OFFICE</a:t>
            </a:r>
          </a:p>
        </p:txBody>
      </p:sp>
      <p:sp>
        <p:nvSpPr>
          <p:cNvPr id="6150" name="Content Placeholder 9"/>
          <p:cNvSpPr txBox="1">
            <a:spLocks/>
          </p:cNvSpPr>
          <p:nvPr/>
        </p:nvSpPr>
        <p:spPr bwMode="auto">
          <a:xfrm flipV="1">
            <a:off x="1108471" y="1269207"/>
            <a:ext cx="3452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tIns="0" rIns="0" bIns="0">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6pPr>
            <a:lvl7pPr marL="29718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7pPr>
            <a:lvl8pPr marL="34290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8pPr>
            <a:lvl9pPr marL="38862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9pPr>
          </a:lstStyle>
          <a:p>
            <a:pPr>
              <a:spcBef>
                <a:spcPct val="90000"/>
              </a:spcBef>
              <a:buFont typeface="Wingdings" pitchFamily="2" charset="2"/>
              <a:buNone/>
            </a:pPr>
            <a:endParaRPr lang="en-ZA" altLang="en-US" sz="1800" b="1"/>
          </a:p>
        </p:txBody>
      </p:sp>
      <p:pic>
        <p:nvPicPr>
          <p:cNvPr id="8" name="Picture 7" descr="A group of people sitting on the side of a building&#10;&#10;Description automatically generated"/>
          <p:cNvPicPr/>
          <p:nvPr/>
        </p:nvPicPr>
        <p:blipFill>
          <a:blip r:embed="rId2" cstate="email">
            <a:extLst>
              <a:ext uri="{28A0092B-C50C-407E-A947-70E740481C1C}">
                <a14:useLocalDpi xmlns:a14="http://schemas.microsoft.com/office/drawing/2010/main"/>
              </a:ext>
            </a:extLst>
          </a:blip>
          <a:stretch>
            <a:fillRect/>
          </a:stretch>
        </p:blipFill>
        <p:spPr>
          <a:xfrm>
            <a:off x="197514" y="1269206"/>
            <a:ext cx="2758072" cy="4546708"/>
          </a:xfrm>
          <a:prstGeom prst="rect">
            <a:avLst/>
          </a:prstGeom>
        </p:spPr>
      </p:pic>
      <p:pic>
        <p:nvPicPr>
          <p:cNvPr id="14" name="Picture 13"/>
          <p:cNvPicPr/>
          <p:nvPr/>
        </p:nvPicPr>
        <p:blipFill>
          <a:blip r:embed="rId3" cstate="email">
            <a:extLst>
              <a:ext uri="{28A0092B-C50C-407E-A947-70E740481C1C}">
                <a14:useLocalDpi xmlns:a14="http://schemas.microsoft.com/office/drawing/2010/main"/>
              </a:ext>
            </a:extLst>
          </a:blip>
          <a:stretch>
            <a:fillRect/>
          </a:stretch>
        </p:blipFill>
        <p:spPr>
          <a:xfrm>
            <a:off x="3172856" y="1269207"/>
            <a:ext cx="2354733" cy="4365474"/>
          </a:xfrm>
          <a:prstGeom prst="rect">
            <a:avLst/>
          </a:prstGeom>
        </p:spPr>
      </p:pic>
      <p:sp>
        <p:nvSpPr>
          <p:cNvPr id="2" name="Slide Number Placeholder 1"/>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79</a:t>
            </a:fld>
            <a:endParaRPr lang="en-US" dirty="0"/>
          </a:p>
        </p:txBody>
      </p:sp>
      <p:pic>
        <p:nvPicPr>
          <p:cNvPr id="10" name="Picture 9"/>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758248" y="1614790"/>
            <a:ext cx="3237161" cy="4357641"/>
          </a:xfrm>
          <a:prstGeom prst="rect">
            <a:avLst/>
          </a:prstGeom>
        </p:spPr>
      </p:pic>
      <p:sp>
        <p:nvSpPr>
          <p:cNvPr id="11" name="Rectangle 2"/>
          <p:cNvSpPr txBox="1">
            <a:spLocks noChangeArrowheads="1"/>
          </p:cNvSpPr>
          <p:nvPr/>
        </p:nvSpPr>
        <p:spPr bwMode="auto">
          <a:xfrm>
            <a:off x="5758248" y="155550"/>
            <a:ext cx="3237162" cy="1253120"/>
          </a:xfrm>
          <a:prstGeom prst="rect">
            <a:avLst/>
          </a:prstGeom>
          <a:solidFill>
            <a:srgbClr val="92D050"/>
          </a:solidFill>
          <a:extLst/>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171450" indent="-171450">
              <a:spcAft>
                <a:spcPts val="900"/>
              </a:spcAft>
              <a:defRPr/>
            </a:pPr>
            <a:r>
              <a:rPr lang="en-US" sz="2000" b="1" dirty="0" smtClean="0">
                <a:latin typeface="Arial" pitchFamily="34" charset="0"/>
                <a:cs typeface="Arial" pitchFamily="34" charset="0"/>
              </a:rPr>
              <a:t>CAPITAL PROJECTS: MOKOPANE: PROGRESS</a:t>
            </a:r>
            <a:endParaRPr lang="en-US" sz="2000" b="1" dirty="0">
              <a:latin typeface="Arial" pitchFamily="34" charset="0"/>
              <a:cs typeface="Arial" pitchFamily="34" charset="0"/>
            </a:endParaRPr>
          </a:p>
        </p:txBody>
      </p:sp>
    </p:spTree>
    <p:extLst>
      <p:ext uri="{BB962C8B-B14F-4D97-AF65-F5344CB8AC3E}">
        <p14:creationId xmlns:p14="http://schemas.microsoft.com/office/powerpoint/2010/main" val="13882816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30175" y="604190"/>
          <a:ext cx="8886376" cy="4961232"/>
        </p:xfrm>
        <a:graphic>
          <a:graphicData uri="http://schemas.openxmlformats.org/drawingml/2006/table">
            <a:tbl>
              <a:tblPr firstRow="1" bandRow="1">
                <a:tableStyleId>{5C22544A-7EE6-4342-B048-85BDC9FD1C3A}</a:tableStyleId>
              </a:tblPr>
              <a:tblGrid>
                <a:gridCol w="1698625">
                  <a:extLst>
                    <a:ext uri="{9D8B030D-6E8A-4147-A177-3AD203B41FA5}">
                      <a16:colId xmlns:a16="http://schemas.microsoft.com/office/drawing/2014/main" val="20000"/>
                    </a:ext>
                  </a:extLst>
                </a:gridCol>
                <a:gridCol w="1609859">
                  <a:extLst>
                    <a:ext uri="{9D8B030D-6E8A-4147-A177-3AD203B41FA5}">
                      <a16:colId xmlns:a16="http://schemas.microsoft.com/office/drawing/2014/main" val="20001"/>
                    </a:ext>
                  </a:extLst>
                </a:gridCol>
                <a:gridCol w="3451538">
                  <a:extLst>
                    <a:ext uri="{9D8B030D-6E8A-4147-A177-3AD203B41FA5}">
                      <a16:colId xmlns:a16="http://schemas.microsoft.com/office/drawing/2014/main" val="20002"/>
                    </a:ext>
                  </a:extLst>
                </a:gridCol>
                <a:gridCol w="2126354">
                  <a:extLst>
                    <a:ext uri="{9D8B030D-6E8A-4147-A177-3AD203B41FA5}">
                      <a16:colId xmlns:a16="http://schemas.microsoft.com/office/drawing/2014/main" val="20003"/>
                    </a:ext>
                  </a:extLst>
                </a:gridCol>
              </a:tblGrid>
              <a:tr h="454167">
                <a:tc>
                  <a:txBody>
                    <a:bodyPr/>
                    <a:lstStyle/>
                    <a:p>
                      <a:pPr algn="ctr">
                        <a:lnSpc>
                          <a:spcPct val="105000"/>
                        </a:lnSpc>
                        <a:spcAft>
                          <a:spcPts val="1000"/>
                        </a:spcAft>
                        <a:tabLst>
                          <a:tab pos="457200" algn="l"/>
                        </a:tabLst>
                      </a:pPr>
                      <a:r>
                        <a:rPr lang="en-ZA"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APEX Priority</a:t>
                      </a:r>
                      <a:endParaRPr lang="en-ZA"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lnSpc>
                          <a:spcPct val="105000"/>
                        </a:lnSpc>
                        <a:spcAft>
                          <a:spcPts val="1000"/>
                        </a:spcAft>
                        <a:tabLst>
                          <a:tab pos="457200" algn="l"/>
                        </a:tabLst>
                      </a:pPr>
                      <a:r>
                        <a:rPr lang="en-ZA"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Link to Outcome</a:t>
                      </a:r>
                      <a:endParaRPr lang="en-ZA"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lnSpc>
                          <a:spcPct val="105000"/>
                        </a:lnSpc>
                        <a:spcAft>
                          <a:spcPts val="1000"/>
                        </a:spcAft>
                        <a:tabLst>
                          <a:tab pos="457200" algn="l"/>
                        </a:tabLst>
                      </a:pPr>
                      <a:r>
                        <a:rPr lang="en-ZA"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DHA contribution</a:t>
                      </a:r>
                      <a:endParaRPr lang="en-ZA"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lnSpc>
                          <a:spcPct val="105000"/>
                        </a:lnSpc>
                        <a:spcAft>
                          <a:spcPts val="1000"/>
                        </a:spcAft>
                        <a:tabLst>
                          <a:tab pos="457200" algn="l"/>
                        </a:tabLst>
                      </a:pPr>
                      <a:r>
                        <a:rPr lang="en-ZA"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MTSF Commitment</a:t>
                      </a:r>
                      <a:endParaRPr lang="en-ZA"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0"/>
                  </a:ext>
                </a:extLst>
              </a:tr>
              <a:tr h="3154284">
                <a:tc>
                  <a:txBody>
                    <a:bodyPr/>
                    <a:lstStyle/>
                    <a:p>
                      <a:pPr algn="just">
                        <a:lnSpc>
                          <a:spcPct val="105000"/>
                        </a:lnSpc>
                        <a:spcAft>
                          <a:spcPts val="1000"/>
                        </a:spcAft>
                        <a:tabLst>
                          <a:tab pos="457200" algn="l"/>
                        </a:tabLst>
                      </a:pPr>
                      <a:r>
                        <a:rPr lang="en-US" sz="1400" dirty="0">
                          <a:effectLst/>
                          <a:latin typeface="Arial" panose="020B0604020202020204" pitchFamily="34" charset="0"/>
                          <a:ea typeface="Times New Roman" panose="02020603050405020304" pitchFamily="18" charset="0"/>
                          <a:cs typeface="Arial" panose="020B0604020202020204" pitchFamily="34" charset="0"/>
                        </a:rPr>
                        <a:t>A Capable, Ethical and Developmental State</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5000"/>
                        </a:lnSpc>
                        <a:spcAft>
                          <a:spcPts val="1000"/>
                        </a:spcAft>
                        <a:tabLst>
                          <a:tab pos="457200" algn="l"/>
                        </a:tabLst>
                      </a:pPr>
                      <a:r>
                        <a:rPr lang="en-ZA" sz="1400" dirty="0">
                          <a:effectLst/>
                          <a:latin typeface="Arial" panose="020B0604020202020204" pitchFamily="34" charset="0"/>
                          <a:ea typeface="Times New Roman" panose="02020603050405020304" pitchFamily="18" charset="0"/>
                          <a:cs typeface="Arial" panose="020B0604020202020204" pitchFamily="34" charset="0"/>
                        </a:rPr>
                        <a:t>Outcome 12 - </a:t>
                      </a:r>
                      <a:r>
                        <a:rPr lang="en-US" sz="1400" dirty="0">
                          <a:effectLst/>
                          <a:latin typeface="Arial" panose="020B0604020202020204" pitchFamily="34" charset="0"/>
                          <a:ea typeface="Times New Roman" panose="02020603050405020304" pitchFamily="18" charset="0"/>
                          <a:cs typeface="Arial" panose="020B0604020202020204" pitchFamily="34" charset="0"/>
                        </a:rPr>
                        <a:t>An efficient, effective and development oriented public service</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28600" indent="-228600" algn="just">
                        <a:lnSpc>
                          <a:spcPct val="100000"/>
                        </a:lnSpc>
                        <a:spcAft>
                          <a:spcPts val="600"/>
                        </a:spcAft>
                        <a:buFont typeface="Arial" panose="020B0604020202020204" pitchFamily="34" charset="0"/>
                        <a:buChar char="•"/>
                        <a:tabLst>
                          <a:tab pos="457200" algn="l"/>
                        </a:tabLst>
                      </a:pPr>
                      <a:r>
                        <a:rPr lang="en-ZA" sz="1400" dirty="0">
                          <a:effectLst/>
                          <a:latin typeface="Arial" panose="020B0604020202020204" pitchFamily="34" charset="0"/>
                          <a:ea typeface="Times New Roman" panose="02020603050405020304" pitchFamily="18" charset="0"/>
                          <a:cs typeface="Arial" panose="020B0604020202020204" pitchFamily="34" charset="0"/>
                        </a:rPr>
                        <a:t>Reposition the DHA in support of a capable, ethical and developmental state through the implementation of new service delivery, operating and organisational models supported by the required policy and legislative framework</a:t>
                      </a:r>
                    </a:p>
                    <a:p>
                      <a:pPr marL="228600" indent="-228600" algn="just">
                        <a:lnSpc>
                          <a:spcPct val="100000"/>
                        </a:lnSpc>
                        <a:spcAft>
                          <a:spcPts val="600"/>
                        </a:spcAft>
                        <a:buFont typeface="Arial" panose="020B0604020202020204" pitchFamily="34" charset="0"/>
                        <a:buChar char="•"/>
                        <a:tabLst>
                          <a:tab pos="457200" algn="l"/>
                        </a:tabLst>
                      </a:pPr>
                      <a:r>
                        <a:rPr lang="en-ZA" sz="1400" dirty="0">
                          <a:effectLst/>
                          <a:latin typeface="Arial" panose="020B0604020202020204" pitchFamily="34" charset="0"/>
                          <a:ea typeface="Times New Roman" panose="02020603050405020304" pitchFamily="18" charset="0"/>
                          <a:cs typeface="Arial" panose="020B0604020202020204" pitchFamily="34" charset="0"/>
                        </a:rPr>
                        <a:t>Ongoing Modernisation of the DHA</a:t>
                      </a:r>
                    </a:p>
                    <a:p>
                      <a:pPr marL="228600" indent="-228600" algn="just">
                        <a:lnSpc>
                          <a:spcPct val="100000"/>
                        </a:lnSpc>
                        <a:spcAft>
                          <a:spcPts val="600"/>
                        </a:spcAft>
                        <a:buFont typeface="Arial" panose="020B0604020202020204" pitchFamily="34" charset="0"/>
                        <a:buChar char="•"/>
                        <a:tabLst>
                          <a:tab pos="457200" algn="l"/>
                        </a:tabLst>
                      </a:pPr>
                      <a:r>
                        <a:rPr lang="en-ZA" sz="1400" dirty="0">
                          <a:effectLst/>
                          <a:latin typeface="Arial" panose="020B0604020202020204" pitchFamily="34" charset="0"/>
                          <a:ea typeface="Times New Roman" panose="02020603050405020304" pitchFamily="18" charset="0"/>
                          <a:cs typeface="Arial" panose="020B0604020202020204" pitchFamily="34" charset="0"/>
                        </a:rPr>
                        <a:t>Establishment and operationalisation of the BMA</a:t>
                      </a:r>
                    </a:p>
                    <a:p>
                      <a:pPr marL="228600" indent="-228600" algn="just">
                        <a:lnSpc>
                          <a:spcPct val="100000"/>
                        </a:lnSpc>
                        <a:spcAft>
                          <a:spcPts val="600"/>
                        </a:spcAft>
                        <a:buFont typeface="Arial" panose="020B0604020202020204" pitchFamily="34" charset="0"/>
                        <a:buChar char="•"/>
                        <a:tabLst>
                          <a:tab pos="457200" algn="l"/>
                        </a:tabLst>
                      </a:pP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600"/>
                        </a:spcAft>
                        <a:tabLst>
                          <a:tab pos="457200" algn="l"/>
                        </a:tabLst>
                      </a:pPr>
                      <a:r>
                        <a:rPr lang="en-ZA" sz="1400" dirty="0">
                          <a:effectLst/>
                          <a:latin typeface="Arial" panose="020B0604020202020204" pitchFamily="34" charset="0"/>
                          <a:ea typeface="Times New Roman" panose="02020603050405020304" pitchFamily="18" charset="0"/>
                          <a:cs typeface="Arial" panose="020B0604020202020204" pitchFamily="34" charset="0"/>
                        </a:rPr>
                        <a:t>No direct commitment included in the MTSF</a:t>
                      </a: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352781">
                <a:tc>
                  <a:txBody>
                    <a:bodyPr/>
                    <a:lstStyle/>
                    <a:p>
                      <a:pPr algn="just">
                        <a:lnSpc>
                          <a:spcPct val="105000"/>
                        </a:lnSpc>
                        <a:spcAft>
                          <a:spcPts val="0"/>
                        </a:spcAft>
                      </a:pPr>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better Africa and World </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05000"/>
                        </a:lnSpc>
                        <a:spcAft>
                          <a:spcPts val="1000"/>
                        </a:spcAft>
                        <a:tabLst>
                          <a:tab pos="457200" algn="l"/>
                        </a:tabLst>
                      </a:pPr>
                      <a:r>
                        <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just">
                        <a:lnSpc>
                          <a:spcPct val="105000"/>
                        </a:lnSpc>
                        <a:spcAft>
                          <a:spcPts val="1000"/>
                        </a:spcAft>
                        <a:tabLst>
                          <a:tab pos="457200" algn="l"/>
                        </a:tabLst>
                      </a:pPr>
                      <a:r>
                        <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Outcome 11 - </a:t>
                      </a: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Create a better South Africa, a better Africa and a better world</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marL="228600" indent="-228600" algn="just">
                        <a:lnSpc>
                          <a:spcPct val="100000"/>
                        </a:lnSpc>
                        <a:spcAft>
                          <a:spcPts val="600"/>
                        </a:spcAft>
                        <a:buFont typeface="Arial" panose="020B0604020202020204" pitchFamily="34" charset="0"/>
                        <a:buChar char="•"/>
                        <a:tabLst>
                          <a:tab pos="457200" algn="l"/>
                        </a:tabLst>
                      </a:pPr>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Introduce world-class e-Visa regime and rollout of e-Visa</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marL="0" marR="0" indent="0" algn="ctr" defTabSz="457200" rtl="0" eaLnBrk="1" fontAlgn="auto" latinLnBrk="0" hangingPunct="1">
                        <a:lnSpc>
                          <a:spcPct val="105000"/>
                        </a:lnSpc>
                        <a:spcBef>
                          <a:spcPts val="0"/>
                        </a:spcBef>
                        <a:spcAft>
                          <a:spcPts val="1000"/>
                        </a:spcAft>
                        <a:buClrTx/>
                        <a:buSzTx/>
                        <a:buFontTx/>
                        <a:buNone/>
                        <a:tabLst>
                          <a:tab pos="457200" algn="l"/>
                        </a:tabLst>
                        <a:defRPr/>
                      </a:pPr>
                      <a:r>
                        <a:rPr lang="en-ZA" sz="1400" dirty="0">
                          <a:effectLst/>
                          <a:latin typeface="Arial" panose="020B0604020202020204" pitchFamily="34" charset="0"/>
                          <a:ea typeface="Times New Roman" panose="02020603050405020304" pitchFamily="18" charset="0"/>
                          <a:cs typeface="Arial" panose="020B0604020202020204" pitchFamily="34" charset="0"/>
                        </a:rPr>
                        <a:t>No direct commitment included in the MTSF</a:t>
                      </a:r>
                    </a:p>
                    <a:p>
                      <a:pPr algn="ctr">
                        <a:lnSpc>
                          <a:spcPct val="105000"/>
                        </a:lnSpc>
                        <a:spcAft>
                          <a:spcPts val="1000"/>
                        </a:spcAft>
                        <a:tabLst>
                          <a:tab pos="457200" algn="l"/>
                        </a:tabLst>
                      </a:pP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0002"/>
                  </a:ext>
                </a:extLst>
              </a:tr>
            </a:tbl>
          </a:graphicData>
        </a:graphic>
      </p:graphicFrame>
      <p:sp>
        <p:nvSpPr>
          <p:cNvPr id="6" name="TextBox 5"/>
          <p:cNvSpPr txBox="1"/>
          <p:nvPr/>
        </p:nvSpPr>
        <p:spPr>
          <a:xfrm>
            <a:off x="130175" y="75104"/>
            <a:ext cx="8865235" cy="400110"/>
          </a:xfrm>
          <a:prstGeom prst="rect">
            <a:avLst/>
          </a:prstGeom>
          <a:solidFill>
            <a:srgbClr val="92D050"/>
          </a:solidFill>
        </p:spPr>
        <p:txBody>
          <a:bodyPr wrap="square" rtlCol="0">
            <a:spAutoFit/>
          </a:bodyPr>
          <a:lstStyle/>
          <a:p>
            <a:pPr algn="ctr">
              <a:spcBef>
                <a:spcPts val="600"/>
              </a:spcBef>
              <a:spcAft>
                <a:spcPts val="600"/>
              </a:spcAft>
            </a:pPr>
            <a:r>
              <a:rPr lang="en-US" sz="2000" b="1" dirty="0">
                <a:latin typeface="Arial" panose="020B0604020202020204" pitchFamily="34" charset="0"/>
                <a:cs typeface="Arial" panose="020B0604020202020204" pitchFamily="34" charset="0"/>
              </a:rPr>
              <a:t>MTSF COMMITMENTS FOR 2019 TO 2024</a:t>
            </a:r>
            <a:endParaRPr lang="en-ZA" sz="2000" b="1"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8</a:t>
            </a:fld>
            <a:endParaRPr lang="en-US" dirty="0"/>
          </a:p>
        </p:txBody>
      </p:sp>
    </p:spTree>
    <p:extLst>
      <p:ext uri="{BB962C8B-B14F-4D97-AF65-F5344CB8AC3E}">
        <p14:creationId xmlns:p14="http://schemas.microsoft.com/office/powerpoint/2010/main" val="183747875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40702" y="2699345"/>
            <a:ext cx="8636994" cy="1200329"/>
          </a:xfrm>
          <a:prstGeom prst="rect">
            <a:avLst/>
          </a:prstGeom>
          <a:solidFill>
            <a:schemeClr val="accent3">
              <a:lumMod val="20000"/>
              <a:lumOff val="80000"/>
            </a:schemeClr>
          </a:solidFill>
        </p:spPr>
        <p:txBody>
          <a:bodyPr wrap="square" rtlCol="0">
            <a:spAutoFit/>
          </a:bodyPr>
          <a:lstStyle/>
          <a:p>
            <a:pPr algn="ctr">
              <a:lnSpc>
                <a:spcPct val="150000"/>
              </a:lnSpc>
            </a:pPr>
            <a:r>
              <a:rPr lang="en-US" sz="2400" b="1" dirty="0" smtClean="0">
                <a:latin typeface="Arial" pitchFamily="34" charset="0"/>
                <a:cs typeface="Arial" pitchFamily="34" charset="0"/>
              </a:rPr>
              <a:t>OVERVIEW OF THE BORDER MANAGEMENT AUTHORITY (BMA)</a:t>
            </a:r>
            <a:endParaRPr lang="en-US" sz="2400" b="1" dirty="0">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80</a:t>
            </a:fld>
            <a:endParaRPr lang="en-US" dirty="0"/>
          </a:p>
        </p:txBody>
      </p:sp>
    </p:spTree>
    <p:extLst>
      <p:ext uri="{BB962C8B-B14F-4D97-AF65-F5344CB8AC3E}">
        <p14:creationId xmlns:p14="http://schemas.microsoft.com/office/powerpoint/2010/main" val="382449481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A3AF9-9460-0F43-BB3D-2FE3EC2EE04A}"/>
              </a:ext>
            </a:extLst>
          </p:cNvPr>
          <p:cNvSpPr>
            <a:spLocks noGrp="1"/>
          </p:cNvSpPr>
          <p:nvPr>
            <p:ph type="title"/>
          </p:nvPr>
        </p:nvSpPr>
        <p:spPr>
          <a:xfrm>
            <a:off x="254000" y="267494"/>
            <a:ext cx="8724900" cy="646906"/>
          </a:xfrm>
          <a:solidFill>
            <a:srgbClr val="92D050"/>
          </a:solidFill>
        </p:spPr>
        <p:txBody>
          <a:bodyPr>
            <a:noAutofit/>
          </a:bodyPr>
          <a:lstStyle/>
          <a:p>
            <a:pPr algn="ctr"/>
            <a:r>
              <a:rPr lang="en-US" sz="2000" b="1" dirty="0" smtClean="0">
                <a:latin typeface="Arial" panose="020B0604020202020204" pitchFamily="34" charset="0"/>
                <a:cs typeface="Arial" panose="020B0604020202020204" pitchFamily="34" charset="0"/>
              </a:rPr>
              <a:t>UPDATE ON BMA: BACKGROUND</a:t>
            </a:r>
            <a:endParaRPr lang="en-US" sz="20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E54FD03-C881-0747-83E4-1269A3BB3BDE}"/>
              </a:ext>
            </a:extLst>
          </p:cNvPr>
          <p:cNvSpPr>
            <a:spLocks noGrp="1"/>
          </p:cNvSpPr>
          <p:nvPr>
            <p:ph idx="1"/>
          </p:nvPr>
        </p:nvSpPr>
        <p:spPr>
          <a:xfrm>
            <a:off x="254000" y="1113971"/>
            <a:ext cx="8229600" cy="4525963"/>
          </a:xfrm>
        </p:spPr>
        <p:txBody>
          <a:bodyPr>
            <a:normAutofit/>
          </a:bodyPr>
          <a:lstStyle/>
          <a:p>
            <a:pPr algn="just">
              <a:spcBef>
                <a:spcPts val="900"/>
              </a:spcBef>
              <a:spcAft>
                <a:spcPts val="900"/>
              </a:spcAft>
              <a:buFont typeface="+mj-lt"/>
              <a:buAutoNum type="arabicPeriod"/>
            </a:pPr>
            <a:r>
              <a:rPr lang="en-ZA" sz="1800" dirty="0">
                <a:latin typeface="Arial" panose="020B0604020202020204" pitchFamily="34" charset="0"/>
                <a:cs typeface="Arial" panose="020B0604020202020204" pitchFamily="34" charset="0"/>
              </a:rPr>
              <a:t>The President has assented to the Border Management Authority (BMA) Act, 2020 on 21 July 2020 (Government Gazette No. 43536).</a:t>
            </a:r>
          </a:p>
          <a:p>
            <a:pPr algn="just">
              <a:spcBef>
                <a:spcPts val="900"/>
              </a:spcBef>
              <a:spcAft>
                <a:spcPts val="900"/>
              </a:spcAft>
              <a:buFont typeface="+mj-lt"/>
              <a:buAutoNum type="arabicPeriod"/>
            </a:pPr>
            <a:r>
              <a:rPr lang="en-ZA" sz="1800" dirty="0">
                <a:latin typeface="Arial" panose="020B0604020202020204" pitchFamily="34" charset="0"/>
                <a:cs typeface="Arial" panose="020B0604020202020204" pitchFamily="34" charset="0"/>
              </a:rPr>
              <a:t>On 20 December 2020, the President signed a Proclamation that brought into operation Chapter 3 of the Act, in particular Sections 7, 8, 9, 10, 11 and 12. Chapter 3 of the Act came into operation on 1 January 2021.</a:t>
            </a:r>
          </a:p>
          <a:p>
            <a:pPr algn="just">
              <a:spcBef>
                <a:spcPts val="900"/>
              </a:spcBef>
              <a:spcAft>
                <a:spcPts val="900"/>
              </a:spcAft>
              <a:buFont typeface="+mj-lt"/>
              <a:buAutoNum type="arabicPeriod"/>
            </a:pPr>
            <a:r>
              <a:rPr lang="en-ZA" sz="1800" dirty="0">
                <a:latin typeface="Arial" panose="020B0604020202020204" pitchFamily="34" charset="0"/>
                <a:cs typeface="Arial" panose="020B0604020202020204" pitchFamily="34" charset="0"/>
              </a:rPr>
              <a:t>This Proclamation allows the President to appoint a Commissioner and Deputy Commissioners.</a:t>
            </a:r>
          </a:p>
          <a:p>
            <a:pPr algn="just">
              <a:spcBef>
                <a:spcPts val="900"/>
              </a:spcBef>
              <a:spcAft>
                <a:spcPts val="900"/>
              </a:spcAft>
              <a:buFont typeface="+mj-lt"/>
              <a:buAutoNum type="arabicPeriod"/>
            </a:pPr>
            <a:r>
              <a:rPr lang="en-ZA" sz="1800" dirty="0">
                <a:latin typeface="Arial" panose="020B0604020202020204" pitchFamily="34" charset="0"/>
                <a:cs typeface="Arial" panose="020B0604020202020204" pitchFamily="34" charset="0"/>
              </a:rPr>
              <a:t>As soon Chapter 3 is brought into operation in its entirety, the establishment and operationalisation of the BMA will commence. </a:t>
            </a:r>
          </a:p>
          <a:p>
            <a:pPr marL="342900" lvl="1" indent="-342900" algn="just">
              <a:spcBef>
                <a:spcPts val="900"/>
              </a:spcBef>
              <a:spcAft>
                <a:spcPts val="900"/>
              </a:spcAft>
              <a:buFont typeface="+mj-lt"/>
              <a:buAutoNum type="arabicPeriod" startAt="5"/>
              <a:tabLst>
                <a:tab pos="198835" algn="l"/>
              </a:tabLst>
            </a:pPr>
            <a:r>
              <a:rPr lang="en-ZA" altLang="en-US" sz="1800" dirty="0">
                <a:latin typeface="Arial" panose="020B0604020202020204" pitchFamily="34" charset="0"/>
                <a:cs typeface="Arial" panose="020B0604020202020204" pitchFamily="34" charset="0"/>
              </a:rPr>
              <a:t>The Department of Home Affairs and the BMA Project Management Office </a:t>
            </a:r>
            <a:r>
              <a:rPr lang="en-ZA" altLang="en-US" sz="1800" dirty="0" smtClean="0">
                <a:latin typeface="Arial" panose="020B0604020202020204" pitchFamily="34" charset="0"/>
                <a:cs typeface="Arial" panose="020B0604020202020204" pitchFamily="34" charset="0"/>
              </a:rPr>
              <a:t>are </a:t>
            </a:r>
            <a:r>
              <a:rPr lang="en-ZA" altLang="en-US" sz="1800" dirty="0">
                <a:latin typeface="Arial" panose="020B0604020202020204" pitchFamily="34" charset="0"/>
                <a:cs typeface="Arial" panose="020B0604020202020204" pitchFamily="34" charset="0"/>
              </a:rPr>
              <a:t>leading the project.</a:t>
            </a:r>
          </a:p>
          <a:p>
            <a:endParaRPr lang="en-US" dirty="0"/>
          </a:p>
        </p:txBody>
      </p:sp>
      <p:sp>
        <p:nvSpPr>
          <p:cNvPr id="5" name="Slide Number Placeholder 4"/>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81</a:t>
            </a:fld>
            <a:endParaRPr lang="en-US" dirty="0"/>
          </a:p>
        </p:txBody>
      </p:sp>
    </p:spTree>
    <p:extLst>
      <p:ext uri="{BB962C8B-B14F-4D97-AF65-F5344CB8AC3E}">
        <p14:creationId xmlns:p14="http://schemas.microsoft.com/office/powerpoint/2010/main" val="191563055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A3AF9-9460-0F43-BB3D-2FE3EC2EE04A}"/>
              </a:ext>
            </a:extLst>
          </p:cNvPr>
          <p:cNvSpPr>
            <a:spLocks noGrp="1"/>
          </p:cNvSpPr>
          <p:nvPr>
            <p:ph type="title"/>
          </p:nvPr>
        </p:nvSpPr>
        <p:spPr>
          <a:xfrm>
            <a:off x="152400" y="280195"/>
            <a:ext cx="8763000" cy="699520"/>
          </a:xfrm>
          <a:solidFill>
            <a:srgbClr val="92D050"/>
          </a:solidFill>
        </p:spPr>
        <p:txBody>
          <a:bodyPr>
            <a:normAutofit fontScale="90000"/>
          </a:bodyPr>
          <a:lstStyle/>
          <a:p>
            <a:r>
              <a:rPr lang="en-US" sz="2000" b="1" dirty="0">
                <a:latin typeface="Arial" panose="020B0604020202020204" pitchFamily="34" charset="0"/>
                <a:cs typeface="Arial" panose="020B0604020202020204" pitchFamily="34" charset="0"/>
              </a:rPr>
              <a:t>UPDATE ON </a:t>
            </a:r>
            <a:r>
              <a:rPr lang="en-US" sz="2000" b="1" dirty="0" smtClean="0">
                <a:latin typeface="Arial" panose="020B0604020202020204" pitchFamily="34" charset="0"/>
                <a:cs typeface="Arial" panose="020B0604020202020204" pitchFamily="34" charset="0"/>
              </a:rPr>
              <a:t>BMA:</a:t>
            </a:r>
            <a:br>
              <a:rPr lang="en-US" sz="2000" b="1" dirty="0" smtClean="0">
                <a:latin typeface="Arial" panose="020B0604020202020204" pitchFamily="34" charset="0"/>
                <a:cs typeface="Arial" panose="020B0604020202020204" pitchFamily="34" charset="0"/>
              </a:rPr>
            </a:br>
            <a:r>
              <a:rPr lang="en-US" sz="2000" b="1" dirty="0" smtClean="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NATIONAL MACRO ORGANISATION OF GOVERNMENT (NMOG) PRINCIPLES</a:t>
            </a:r>
          </a:p>
        </p:txBody>
      </p:sp>
      <p:sp>
        <p:nvSpPr>
          <p:cNvPr id="3" name="Content Placeholder 2">
            <a:extLst>
              <a:ext uri="{FF2B5EF4-FFF2-40B4-BE49-F238E27FC236}">
                <a16:creationId xmlns:a16="http://schemas.microsoft.com/office/drawing/2014/main" id="{1E54FD03-C881-0747-83E4-1269A3BB3BDE}"/>
              </a:ext>
            </a:extLst>
          </p:cNvPr>
          <p:cNvSpPr>
            <a:spLocks noGrp="1"/>
          </p:cNvSpPr>
          <p:nvPr>
            <p:ph idx="1"/>
          </p:nvPr>
        </p:nvSpPr>
        <p:spPr>
          <a:xfrm>
            <a:off x="152400" y="1135743"/>
            <a:ext cx="8229600" cy="4525963"/>
          </a:xfrm>
        </p:spPr>
        <p:txBody>
          <a:bodyPr>
            <a:normAutofit/>
          </a:bodyPr>
          <a:lstStyle/>
          <a:p>
            <a:pPr algn="just">
              <a:buFont typeface="+mj-lt"/>
              <a:buAutoNum type="arabicPeriod"/>
            </a:pPr>
            <a:r>
              <a:rPr lang="en-US" sz="1800" dirty="0">
                <a:latin typeface="Arial" panose="020B0604020202020204" pitchFamily="34" charset="0"/>
                <a:cs typeface="Arial" panose="020B0604020202020204" pitchFamily="34" charset="0"/>
              </a:rPr>
              <a:t>The Presidency lead the reconfiguration of the Executive and Departments, through the NMOG programme, which involves the:</a:t>
            </a:r>
          </a:p>
          <a:p>
            <a:pPr lvl="1" algn="just">
              <a:buFont typeface="+mj-lt"/>
              <a:buAutoNum type="alphaLcParenR"/>
            </a:pPr>
            <a:r>
              <a:rPr lang="en-US" sz="1800" dirty="0">
                <a:latin typeface="Arial" panose="020B0604020202020204" pitchFamily="34" charset="0"/>
                <a:cs typeface="Arial" panose="020B0604020202020204" pitchFamily="34" charset="0"/>
              </a:rPr>
              <a:t>Establishment of Ministries and departments.</a:t>
            </a:r>
          </a:p>
          <a:p>
            <a:pPr lvl="1" algn="just">
              <a:buFont typeface="+mj-lt"/>
              <a:buAutoNum type="alphaLcParenR"/>
            </a:pPr>
            <a:r>
              <a:rPr lang="en-US" sz="1800" dirty="0">
                <a:latin typeface="Arial" panose="020B0604020202020204" pitchFamily="34" charset="0"/>
                <a:cs typeface="Arial" panose="020B0604020202020204" pitchFamily="34" charset="0"/>
              </a:rPr>
              <a:t>Transfer of the administration of legislation by the President to Ministers</a:t>
            </a:r>
          </a:p>
          <a:p>
            <a:pPr lvl="1" algn="just">
              <a:buFont typeface="+mj-lt"/>
              <a:buAutoNum type="alphaLcParenR"/>
            </a:pPr>
            <a:r>
              <a:rPr lang="en-US" sz="1800" dirty="0">
                <a:latin typeface="Arial" panose="020B0604020202020204" pitchFamily="34" charset="0"/>
                <a:cs typeface="Arial" panose="020B0604020202020204" pitchFamily="34" charset="0"/>
              </a:rPr>
              <a:t>Renaming, merging, splitting and establishment of Departments.</a:t>
            </a:r>
          </a:p>
          <a:p>
            <a:pPr lvl="1" algn="just">
              <a:buFont typeface="+mj-lt"/>
              <a:buAutoNum type="alphaLcParenR"/>
            </a:pPr>
            <a:r>
              <a:rPr lang="en-US" sz="1800" dirty="0">
                <a:latin typeface="Arial" panose="020B0604020202020204" pitchFamily="34" charset="0"/>
                <a:cs typeface="Arial" panose="020B0604020202020204" pitchFamily="34" charset="0"/>
              </a:rPr>
              <a:t>Transfer of functions between Departments and approving start up </a:t>
            </a:r>
            <a:r>
              <a:rPr lang="en-US" sz="1800" dirty="0" err="1">
                <a:latin typeface="Arial" panose="020B0604020202020204" pitchFamily="34" charset="0"/>
                <a:cs typeface="Arial" panose="020B0604020202020204" pitchFamily="34" charset="0"/>
              </a:rPr>
              <a:t>organisational</a:t>
            </a:r>
            <a:r>
              <a:rPr lang="en-US" sz="1800" dirty="0">
                <a:latin typeface="Arial" panose="020B0604020202020204" pitchFamily="34" charset="0"/>
                <a:cs typeface="Arial" panose="020B0604020202020204" pitchFamily="34" charset="0"/>
              </a:rPr>
              <a:t> structures for Departments (entities attached to departments will move between portfolios and departments in accordance with how functions are transferred).</a:t>
            </a:r>
          </a:p>
          <a:p>
            <a:pPr lvl="1" algn="just">
              <a:buFont typeface="+mj-lt"/>
              <a:buAutoNum type="alphaLcParenR"/>
            </a:pPr>
            <a:r>
              <a:rPr lang="en-US" sz="1800" dirty="0">
                <a:latin typeface="Arial" panose="020B0604020202020204" pitchFamily="34" charset="0"/>
                <a:cs typeface="Arial" panose="020B0604020202020204" pitchFamily="34" charset="0"/>
              </a:rPr>
              <a:t>Realignment of macro-</a:t>
            </a:r>
            <a:r>
              <a:rPr lang="en-US" sz="1800" dirty="0" err="1">
                <a:latin typeface="Arial" panose="020B0604020202020204" pitchFamily="34" charset="0"/>
                <a:cs typeface="Arial" panose="020B0604020202020204" pitchFamily="34" charset="0"/>
              </a:rPr>
              <a:t>organisational</a:t>
            </a:r>
            <a:r>
              <a:rPr lang="en-US" sz="1800" dirty="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structures. </a:t>
            </a:r>
            <a:endParaRPr lang="en-US" sz="1800" dirty="0">
              <a:latin typeface="Arial" panose="020B0604020202020204" pitchFamily="34" charset="0"/>
              <a:cs typeface="Arial" panose="020B0604020202020204" pitchFamily="34" charset="0"/>
            </a:endParaRPr>
          </a:p>
          <a:p>
            <a:pPr lvl="1" algn="just">
              <a:buFont typeface="+mj-lt"/>
              <a:buAutoNum type="alphaLcParenR"/>
            </a:pPr>
            <a:r>
              <a:rPr lang="en-US" sz="1800" dirty="0">
                <a:latin typeface="Arial" panose="020B0604020202020204" pitchFamily="34" charset="0"/>
                <a:cs typeface="Arial" panose="020B0604020202020204" pitchFamily="34" charset="0"/>
              </a:rPr>
              <a:t>Employees transfer with existing conditions of service and the retention of those conditions of service until they are reviewed. </a:t>
            </a:r>
          </a:p>
          <a:p>
            <a:pPr algn="just"/>
            <a:endParaRPr lang="en-US" sz="1800" dirty="0"/>
          </a:p>
          <a:p>
            <a:pPr algn="just"/>
            <a:endParaRPr lang="en-US" sz="1800" dirty="0"/>
          </a:p>
          <a:p>
            <a:endParaRPr lang="en-US" dirty="0"/>
          </a:p>
          <a:p>
            <a:endParaRPr lang="en-US" dirty="0"/>
          </a:p>
        </p:txBody>
      </p:sp>
      <p:sp>
        <p:nvSpPr>
          <p:cNvPr id="5" name="Slide Number Placeholder 4"/>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82</a:t>
            </a:fld>
            <a:endParaRPr lang="en-US" dirty="0"/>
          </a:p>
        </p:txBody>
      </p:sp>
    </p:spTree>
    <p:extLst>
      <p:ext uri="{BB962C8B-B14F-4D97-AF65-F5344CB8AC3E}">
        <p14:creationId xmlns:p14="http://schemas.microsoft.com/office/powerpoint/2010/main" val="319028647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193887"/>
            <a:ext cx="8636000" cy="812284"/>
          </a:xfrm>
          <a:solidFill>
            <a:srgbClr val="92D050"/>
          </a:solidFill>
        </p:spPr>
        <p:txBody>
          <a:bodyPr>
            <a:normAutofit fontScale="90000"/>
          </a:bodyPr>
          <a:lstStyle/>
          <a:p>
            <a:r>
              <a:rPr lang="en-US" sz="2400" b="1" dirty="0">
                <a:latin typeface="Arial" panose="020B0604020202020204" pitchFamily="34" charset="0"/>
                <a:cs typeface="Arial" panose="020B0604020202020204" pitchFamily="34" charset="0"/>
              </a:rPr>
              <a:t>UPDATE ON BMA </a:t>
            </a:r>
            <a:r>
              <a:rPr lang="en-US" sz="2400" b="1" dirty="0" smtClean="0">
                <a:latin typeface="Arial" panose="020B0604020202020204" pitchFamily="34" charset="0"/>
                <a:cs typeface="Arial" panose="020B0604020202020204" pitchFamily="34" charset="0"/>
              </a:rPr>
              <a:t/>
            </a:r>
            <a:br>
              <a:rPr lang="en-US" sz="2400" b="1" dirty="0" smtClean="0">
                <a:latin typeface="Arial" panose="020B0604020202020204" pitchFamily="34" charset="0"/>
                <a:cs typeface="Arial" panose="020B0604020202020204" pitchFamily="34" charset="0"/>
              </a:rPr>
            </a:br>
            <a:r>
              <a:rPr lang="en-ZA" sz="2400" b="1" dirty="0" smtClean="0"/>
              <a:t>Project </a:t>
            </a:r>
            <a:r>
              <a:rPr lang="en-ZA" sz="2400" b="1" dirty="0"/>
              <a:t>Governance Comparison – NMOG / BMA</a:t>
            </a:r>
          </a:p>
        </p:txBody>
      </p:sp>
      <p:sp>
        <p:nvSpPr>
          <p:cNvPr id="2" name="Rounded Rectangle 1"/>
          <p:cNvSpPr/>
          <p:nvPr/>
        </p:nvSpPr>
        <p:spPr>
          <a:xfrm>
            <a:off x="817926" y="1170720"/>
            <a:ext cx="2164360" cy="850433"/>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900" b="1" u="sng" dirty="0"/>
              <a:t>NMOG</a:t>
            </a:r>
          </a:p>
          <a:p>
            <a:pPr algn="ctr"/>
            <a:endParaRPr lang="en-ZA" sz="600" dirty="0"/>
          </a:p>
          <a:p>
            <a:pPr algn="ctr"/>
            <a:r>
              <a:rPr lang="en-ZA" sz="900" b="1" dirty="0"/>
              <a:t>PRESIDENT</a:t>
            </a:r>
          </a:p>
          <a:p>
            <a:pPr algn="ctr"/>
            <a:endParaRPr lang="en-ZA" sz="600" b="1" dirty="0"/>
          </a:p>
          <a:p>
            <a:pPr algn="ctr"/>
            <a:r>
              <a:rPr lang="en-ZA" sz="900" b="1" dirty="0"/>
              <a:t>MINISTER IN THE PRESIDENCY</a:t>
            </a:r>
          </a:p>
        </p:txBody>
      </p:sp>
      <p:sp>
        <p:nvSpPr>
          <p:cNvPr id="7" name="Rounded Rectangle 6"/>
          <p:cNvSpPr/>
          <p:nvPr/>
        </p:nvSpPr>
        <p:spPr>
          <a:xfrm>
            <a:off x="805339" y="2256773"/>
            <a:ext cx="2214695" cy="928841"/>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900" b="1" dirty="0"/>
              <a:t>STEERING COMMITTEE</a:t>
            </a:r>
          </a:p>
          <a:p>
            <a:pPr algn="ctr"/>
            <a:endParaRPr lang="en-ZA" sz="600" dirty="0"/>
          </a:p>
          <a:p>
            <a:pPr marL="214313" indent="-214313">
              <a:buFont typeface="Arial" panose="020B0604020202020204" pitchFamily="34" charset="0"/>
              <a:buChar char="•"/>
            </a:pPr>
            <a:r>
              <a:rPr lang="en-ZA" sz="750" dirty="0"/>
              <a:t>DG Presidency Chairs</a:t>
            </a:r>
          </a:p>
          <a:p>
            <a:pPr marL="214313" indent="-214313">
              <a:buFont typeface="Arial" panose="020B0604020202020204" pitchFamily="34" charset="0"/>
              <a:buChar char="•"/>
            </a:pPr>
            <a:r>
              <a:rPr lang="en-ZA" sz="750" dirty="0"/>
              <a:t>DGs: DPSA, NT, GCIS, DPWI and Affected Departments</a:t>
            </a:r>
          </a:p>
        </p:txBody>
      </p:sp>
      <p:sp>
        <p:nvSpPr>
          <p:cNvPr id="8" name="Rounded Rectangle 7"/>
          <p:cNvSpPr/>
          <p:nvPr/>
        </p:nvSpPr>
        <p:spPr>
          <a:xfrm>
            <a:off x="855673" y="3383027"/>
            <a:ext cx="2164361" cy="858773"/>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900" b="1" dirty="0">
                <a:solidFill>
                  <a:schemeClr val="tx1"/>
                </a:solidFill>
              </a:rPr>
              <a:t>PROJECT MANAGEMENT OFFICE </a:t>
            </a:r>
            <a:r>
              <a:rPr lang="en-ZA" sz="750" dirty="0">
                <a:solidFill>
                  <a:schemeClr val="tx1"/>
                </a:solidFill>
              </a:rPr>
              <a:t>(DPSA)</a:t>
            </a:r>
          </a:p>
          <a:p>
            <a:endParaRPr lang="en-ZA" sz="750" dirty="0"/>
          </a:p>
        </p:txBody>
      </p:sp>
      <p:sp>
        <p:nvSpPr>
          <p:cNvPr id="9" name="Rounded Rectangle 8"/>
          <p:cNvSpPr/>
          <p:nvPr/>
        </p:nvSpPr>
        <p:spPr>
          <a:xfrm>
            <a:off x="845428" y="4593928"/>
            <a:ext cx="2214695" cy="1167763"/>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900" b="1" dirty="0">
                <a:solidFill>
                  <a:schemeClr val="tx1"/>
                </a:solidFill>
              </a:rPr>
              <a:t>DEPARTMENTAL PROJECT TEAM</a:t>
            </a:r>
          </a:p>
          <a:p>
            <a:pPr algn="ctr"/>
            <a:endParaRPr lang="en-ZA" sz="600" dirty="0">
              <a:solidFill>
                <a:schemeClr val="tx1"/>
              </a:solidFill>
            </a:endParaRPr>
          </a:p>
          <a:p>
            <a:r>
              <a:rPr lang="en-ZA" sz="900" u="sng" dirty="0">
                <a:solidFill>
                  <a:schemeClr val="tx1"/>
                </a:solidFill>
              </a:rPr>
              <a:t>Work-Steams</a:t>
            </a:r>
          </a:p>
          <a:p>
            <a:pPr marL="171450" indent="-171450">
              <a:buFont typeface="+mj-lt"/>
              <a:buAutoNum type="arabicPeriod"/>
            </a:pPr>
            <a:r>
              <a:rPr lang="en-ZA" sz="750" dirty="0">
                <a:solidFill>
                  <a:schemeClr val="tx1"/>
                </a:solidFill>
              </a:rPr>
              <a:t>HR, OD, LR and Change Management</a:t>
            </a:r>
          </a:p>
          <a:p>
            <a:pPr marL="171450" indent="-171450">
              <a:buFont typeface="+mj-lt"/>
              <a:buAutoNum type="arabicPeriod"/>
            </a:pPr>
            <a:r>
              <a:rPr lang="en-ZA" sz="750" dirty="0">
                <a:solidFill>
                  <a:schemeClr val="tx1"/>
                </a:solidFill>
              </a:rPr>
              <a:t>Finance</a:t>
            </a:r>
          </a:p>
          <a:p>
            <a:pPr marL="171450" indent="-171450">
              <a:buFont typeface="+mj-lt"/>
              <a:buAutoNum type="arabicPeriod"/>
            </a:pPr>
            <a:r>
              <a:rPr lang="en-ZA" sz="750" dirty="0">
                <a:solidFill>
                  <a:schemeClr val="tx1"/>
                </a:solidFill>
              </a:rPr>
              <a:t>Legal</a:t>
            </a:r>
          </a:p>
          <a:p>
            <a:pPr marL="171450" indent="-171450">
              <a:buFont typeface="+mj-lt"/>
              <a:buAutoNum type="arabicPeriod"/>
            </a:pPr>
            <a:r>
              <a:rPr lang="en-ZA" sz="750" dirty="0">
                <a:solidFill>
                  <a:schemeClr val="tx1"/>
                </a:solidFill>
              </a:rPr>
              <a:t>Infrastructure</a:t>
            </a:r>
          </a:p>
          <a:p>
            <a:pPr marL="171450" indent="-171450">
              <a:buFont typeface="+mj-lt"/>
              <a:buAutoNum type="arabicPeriod"/>
            </a:pPr>
            <a:r>
              <a:rPr lang="en-ZA" sz="750" dirty="0">
                <a:solidFill>
                  <a:schemeClr val="tx1"/>
                </a:solidFill>
              </a:rPr>
              <a:t>ICT</a:t>
            </a:r>
          </a:p>
          <a:p>
            <a:pPr marL="171450" indent="-171450">
              <a:buFont typeface="+mj-lt"/>
              <a:buAutoNum type="arabicPeriod"/>
            </a:pPr>
            <a:r>
              <a:rPr lang="en-ZA" sz="750" dirty="0">
                <a:solidFill>
                  <a:schemeClr val="tx1"/>
                </a:solidFill>
              </a:rPr>
              <a:t>Communications</a:t>
            </a:r>
          </a:p>
        </p:txBody>
      </p:sp>
      <p:sp>
        <p:nvSpPr>
          <p:cNvPr id="10" name="Rounded Rectangle 9"/>
          <p:cNvSpPr/>
          <p:nvPr/>
        </p:nvSpPr>
        <p:spPr>
          <a:xfrm>
            <a:off x="3500896" y="3392842"/>
            <a:ext cx="1836141" cy="65382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900" dirty="0">
                <a:solidFill>
                  <a:schemeClr val="tx1"/>
                </a:solidFill>
              </a:rPr>
              <a:t>COG SUPPORT</a:t>
            </a:r>
          </a:p>
          <a:p>
            <a:pPr algn="ctr"/>
            <a:r>
              <a:rPr lang="en-ZA" sz="750" dirty="0">
                <a:solidFill>
                  <a:schemeClr val="tx1"/>
                </a:solidFill>
              </a:rPr>
              <a:t>DPSA, NT, DPWI, GCIS, PRESIDENCY</a:t>
            </a:r>
          </a:p>
        </p:txBody>
      </p:sp>
      <p:cxnSp>
        <p:nvCxnSpPr>
          <p:cNvPr id="23" name="Straight Connector 22"/>
          <p:cNvCxnSpPr>
            <a:cxnSpLocks/>
            <a:stCxn id="7" idx="0"/>
            <a:endCxn id="2" idx="2"/>
          </p:cNvCxnSpPr>
          <p:nvPr/>
        </p:nvCxnSpPr>
        <p:spPr>
          <a:xfrm flipH="1" flipV="1">
            <a:off x="1900106" y="2021153"/>
            <a:ext cx="12581" cy="23562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1923431" y="3188500"/>
            <a:ext cx="1794" cy="188756"/>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1927118" y="3856865"/>
            <a:ext cx="1794" cy="188756"/>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flipV="1">
            <a:off x="3009247" y="3618647"/>
            <a:ext cx="479582" cy="1353"/>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Rounded Rectangle 39"/>
          <p:cNvSpPr/>
          <p:nvPr/>
        </p:nvSpPr>
        <p:spPr>
          <a:xfrm>
            <a:off x="5964445" y="1167815"/>
            <a:ext cx="2164360" cy="853338"/>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900" b="1" u="sng" dirty="0"/>
              <a:t>BMA</a:t>
            </a:r>
          </a:p>
          <a:p>
            <a:pPr algn="ctr"/>
            <a:endParaRPr lang="en-ZA" sz="600" dirty="0"/>
          </a:p>
          <a:p>
            <a:pPr algn="ctr"/>
            <a:r>
              <a:rPr lang="en-ZA" sz="900" dirty="0"/>
              <a:t>INTER-MINISTERIAL CONSULTATIVE</a:t>
            </a:r>
          </a:p>
          <a:p>
            <a:pPr algn="ctr"/>
            <a:r>
              <a:rPr lang="en-ZA" sz="900" dirty="0"/>
              <a:t>COMMITTEE</a:t>
            </a:r>
          </a:p>
        </p:txBody>
      </p:sp>
      <p:sp>
        <p:nvSpPr>
          <p:cNvPr id="41" name="Rounded Rectangle 40"/>
          <p:cNvSpPr/>
          <p:nvPr/>
        </p:nvSpPr>
        <p:spPr>
          <a:xfrm>
            <a:off x="5914110" y="2256774"/>
            <a:ext cx="2214695" cy="83952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900" dirty="0"/>
              <a:t>BORDER TECHNICAL COMMITTEE </a:t>
            </a:r>
          </a:p>
          <a:p>
            <a:pPr algn="ctr"/>
            <a:endParaRPr lang="en-ZA" sz="600" dirty="0"/>
          </a:p>
          <a:p>
            <a:pPr marL="214313" indent="-214313">
              <a:buFont typeface="Arial" panose="020B0604020202020204" pitchFamily="34" charset="0"/>
              <a:buChar char="•"/>
            </a:pPr>
            <a:r>
              <a:rPr lang="en-ZA" sz="750" dirty="0"/>
              <a:t>Commissioner Chairs</a:t>
            </a:r>
          </a:p>
          <a:p>
            <a:pPr marL="214313" indent="-214313">
              <a:buFont typeface="Arial" panose="020B0604020202020204" pitchFamily="34" charset="0"/>
              <a:buChar char="•"/>
            </a:pPr>
            <a:r>
              <a:rPr lang="en-ZA" sz="750" dirty="0"/>
              <a:t>Heads prescribed Organs of State</a:t>
            </a:r>
          </a:p>
        </p:txBody>
      </p:sp>
      <p:sp>
        <p:nvSpPr>
          <p:cNvPr id="42" name="Rounded Rectangle 41"/>
          <p:cNvSpPr/>
          <p:nvPr/>
        </p:nvSpPr>
        <p:spPr>
          <a:xfrm>
            <a:off x="5914110" y="3392842"/>
            <a:ext cx="2164361" cy="848958"/>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900" dirty="0">
                <a:solidFill>
                  <a:schemeClr val="tx1"/>
                </a:solidFill>
              </a:rPr>
              <a:t>PROJECT MANAGEMENT OFFICE </a:t>
            </a:r>
          </a:p>
          <a:p>
            <a:pPr algn="ctr"/>
            <a:r>
              <a:rPr lang="en-ZA" sz="750" dirty="0">
                <a:solidFill>
                  <a:schemeClr val="tx1"/>
                </a:solidFill>
              </a:rPr>
              <a:t>(BMA)</a:t>
            </a:r>
          </a:p>
          <a:p>
            <a:endParaRPr lang="en-ZA" sz="750" dirty="0"/>
          </a:p>
        </p:txBody>
      </p:sp>
      <p:sp>
        <p:nvSpPr>
          <p:cNvPr id="43" name="Rounded Rectangle 42"/>
          <p:cNvSpPr/>
          <p:nvPr/>
        </p:nvSpPr>
        <p:spPr>
          <a:xfrm>
            <a:off x="5964445" y="4557115"/>
            <a:ext cx="2214695" cy="1167763"/>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900" b="1" dirty="0">
                <a:solidFill>
                  <a:schemeClr val="tx1"/>
                </a:solidFill>
              </a:rPr>
              <a:t>DEPARTMENTAL PROJECT TEAM</a:t>
            </a:r>
          </a:p>
          <a:p>
            <a:pPr algn="ctr"/>
            <a:endParaRPr lang="en-ZA" sz="600" dirty="0">
              <a:solidFill>
                <a:schemeClr val="tx1"/>
              </a:solidFill>
            </a:endParaRPr>
          </a:p>
          <a:p>
            <a:r>
              <a:rPr lang="en-ZA" sz="900" u="sng" dirty="0">
                <a:solidFill>
                  <a:schemeClr val="tx1"/>
                </a:solidFill>
              </a:rPr>
              <a:t>Work-Steams</a:t>
            </a:r>
          </a:p>
          <a:p>
            <a:pPr marL="171450" indent="-171450">
              <a:buFont typeface="+mj-lt"/>
              <a:buAutoNum type="arabicPeriod"/>
            </a:pPr>
            <a:r>
              <a:rPr lang="en-ZA" sz="750" dirty="0">
                <a:solidFill>
                  <a:schemeClr val="tx1"/>
                </a:solidFill>
              </a:rPr>
              <a:t>HR, OD, LR and Change Management</a:t>
            </a:r>
          </a:p>
          <a:p>
            <a:pPr marL="171450" indent="-171450">
              <a:buFont typeface="+mj-lt"/>
              <a:buAutoNum type="arabicPeriod"/>
            </a:pPr>
            <a:r>
              <a:rPr lang="en-ZA" sz="750" dirty="0">
                <a:solidFill>
                  <a:schemeClr val="tx1"/>
                </a:solidFill>
              </a:rPr>
              <a:t>Finance</a:t>
            </a:r>
          </a:p>
          <a:p>
            <a:pPr marL="171450" indent="-171450">
              <a:buFont typeface="+mj-lt"/>
              <a:buAutoNum type="arabicPeriod"/>
            </a:pPr>
            <a:r>
              <a:rPr lang="en-ZA" sz="750" dirty="0">
                <a:solidFill>
                  <a:schemeClr val="tx1"/>
                </a:solidFill>
              </a:rPr>
              <a:t>Legal</a:t>
            </a:r>
          </a:p>
          <a:p>
            <a:pPr marL="171450" indent="-171450">
              <a:buFont typeface="+mj-lt"/>
              <a:buAutoNum type="arabicPeriod"/>
            </a:pPr>
            <a:r>
              <a:rPr lang="en-ZA" sz="750" dirty="0">
                <a:solidFill>
                  <a:schemeClr val="tx1"/>
                </a:solidFill>
              </a:rPr>
              <a:t>Infrastructure</a:t>
            </a:r>
          </a:p>
          <a:p>
            <a:pPr marL="171450" indent="-171450">
              <a:buFont typeface="+mj-lt"/>
              <a:buAutoNum type="arabicPeriod"/>
            </a:pPr>
            <a:r>
              <a:rPr lang="en-ZA" sz="750" dirty="0">
                <a:solidFill>
                  <a:schemeClr val="tx1"/>
                </a:solidFill>
              </a:rPr>
              <a:t>ICT</a:t>
            </a:r>
          </a:p>
          <a:p>
            <a:pPr marL="171450" indent="-171450">
              <a:buFont typeface="+mj-lt"/>
              <a:buAutoNum type="arabicPeriod"/>
            </a:pPr>
            <a:r>
              <a:rPr lang="en-ZA" sz="750" dirty="0">
                <a:solidFill>
                  <a:schemeClr val="tx1"/>
                </a:solidFill>
              </a:rPr>
              <a:t>Communications</a:t>
            </a:r>
          </a:p>
        </p:txBody>
      </p:sp>
      <p:cxnSp>
        <p:nvCxnSpPr>
          <p:cNvPr id="44" name="Straight Connector 43"/>
          <p:cNvCxnSpPr>
            <a:cxnSpLocks/>
            <a:stCxn id="41" idx="0"/>
            <a:endCxn id="40" idx="2"/>
          </p:cNvCxnSpPr>
          <p:nvPr/>
        </p:nvCxnSpPr>
        <p:spPr>
          <a:xfrm flipV="1">
            <a:off x="7021458" y="2021153"/>
            <a:ext cx="25167" cy="235621"/>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6890589" y="3191765"/>
            <a:ext cx="1794" cy="188756"/>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6894276" y="3860130"/>
            <a:ext cx="1794" cy="188756"/>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flipV="1">
            <a:off x="5331181" y="3621907"/>
            <a:ext cx="479582" cy="1353"/>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83</a:t>
            </a:fld>
            <a:endParaRPr lang="en-US" dirty="0"/>
          </a:p>
        </p:txBody>
      </p:sp>
    </p:spTree>
    <p:extLst>
      <p:ext uri="{BB962C8B-B14F-4D97-AF65-F5344CB8AC3E}">
        <p14:creationId xmlns:p14="http://schemas.microsoft.com/office/powerpoint/2010/main" val="178772669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4000" y="165894"/>
            <a:ext cx="8699500" cy="619919"/>
          </a:xfrm>
          <a:solidFill>
            <a:srgbClr val="92D050"/>
          </a:solidFill>
        </p:spPr>
        <p:txBody>
          <a:bodyPr>
            <a:noAutofit/>
          </a:bodyPr>
          <a:lstStyle/>
          <a:p>
            <a:r>
              <a:rPr lang="en-US" sz="2000" b="1" dirty="0">
                <a:latin typeface="Arial" panose="020B0604020202020204" pitchFamily="34" charset="0"/>
                <a:cs typeface="Arial" panose="020B0604020202020204" pitchFamily="34" charset="0"/>
              </a:rPr>
              <a:t>UPDATE ON </a:t>
            </a:r>
            <a:r>
              <a:rPr lang="en-US" sz="2000" b="1" dirty="0" smtClean="0">
                <a:latin typeface="Arial" panose="020B0604020202020204" pitchFamily="34" charset="0"/>
                <a:cs typeface="Arial" panose="020B0604020202020204" pitchFamily="34" charset="0"/>
              </a:rPr>
              <a:t>BMA: </a:t>
            </a:r>
            <a:r>
              <a:rPr lang="en-ZA" sz="2000" b="1" dirty="0">
                <a:latin typeface="Arial" panose="020B0604020202020204" pitchFamily="34" charset="0"/>
                <a:cs typeface="Arial" panose="020B0604020202020204" pitchFamily="34" charset="0"/>
              </a:rPr>
              <a:t>NMOG Steering Committee</a:t>
            </a:r>
          </a:p>
        </p:txBody>
      </p:sp>
      <p:sp>
        <p:nvSpPr>
          <p:cNvPr id="5" name="Content Placeholder 4"/>
          <p:cNvSpPr>
            <a:spLocks noGrp="1"/>
          </p:cNvSpPr>
          <p:nvPr>
            <p:ph idx="1"/>
          </p:nvPr>
        </p:nvSpPr>
        <p:spPr>
          <a:xfrm>
            <a:off x="254000" y="948872"/>
            <a:ext cx="8229600" cy="4525963"/>
          </a:xfrm>
        </p:spPr>
        <p:txBody>
          <a:bodyPr>
            <a:normAutofit/>
          </a:bodyPr>
          <a:lstStyle/>
          <a:p>
            <a:pPr algn="just">
              <a:spcBef>
                <a:spcPts val="0"/>
              </a:spcBef>
              <a:spcAft>
                <a:spcPts val="450"/>
              </a:spcAft>
              <a:buFont typeface="+mj-lt"/>
              <a:buAutoNum type="arabicPeriod"/>
            </a:pPr>
            <a:r>
              <a:rPr lang="en-ZA" sz="1800" dirty="0">
                <a:latin typeface="Arial" panose="020B0604020202020204" pitchFamily="34" charset="0"/>
                <a:cs typeface="Arial" panose="020B0604020202020204" pitchFamily="34" charset="0"/>
              </a:rPr>
              <a:t>The functions of the NMOG Steering Committee (Border Technical Committee) are to oversee and co-ordinate the following:</a:t>
            </a:r>
          </a:p>
          <a:p>
            <a:pPr lvl="1" algn="just">
              <a:spcBef>
                <a:spcPts val="0"/>
              </a:spcBef>
              <a:spcAft>
                <a:spcPts val="450"/>
              </a:spcAft>
              <a:buFont typeface="+mj-lt"/>
              <a:buAutoNum type="alphaLcParenR"/>
            </a:pPr>
            <a:r>
              <a:rPr lang="en-ZA" sz="1800" dirty="0">
                <a:latin typeface="Arial" panose="020B0604020202020204" pitchFamily="34" charset="0"/>
                <a:cs typeface="Arial" panose="020B0604020202020204" pitchFamily="34" charset="0"/>
              </a:rPr>
              <a:t>The implementation of the mandate of Government as determined by the President and legislative provisions.</a:t>
            </a:r>
          </a:p>
          <a:p>
            <a:pPr lvl="1" algn="just">
              <a:spcBef>
                <a:spcPts val="0"/>
              </a:spcBef>
              <a:spcAft>
                <a:spcPts val="450"/>
              </a:spcAft>
              <a:buFont typeface="+mj-lt"/>
              <a:buAutoNum type="alphaLcParenR"/>
            </a:pPr>
            <a:r>
              <a:rPr lang="en-ZA" sz="1800" dirty="0">
                <a:latin typeface="Arial" panose="020B0604020202020204" pitchFamily="34" charset="0"/>
                <a:cs typeface="Arial" panose="020B0604020202020204" pitchFamily="34" charset="0"/>
              </a:rPr>
              <a:t>To refer challenges to political principals (Inter-ministerial Consultative Committee).</a:t>
            </a:r>
          </a:p>
          <a:p>
            <a:pPr lvl="1" algn="just">
              <a:spcBef>
                <a:spcPts val="0"/>
              </a:spcBef>
              <a:spcAft>
                <a:spcPts val="450"/>
              </a:spcAft>
              <a:buFont typeface="+mj-lt"/>
              <a:buAutoNum type="alphaLcParenR"/>
            </a:pPr>
            <a:r>
              <a:rPr lang="en-ZA" sz="1800" dirty="0">
                <a:latin typeface="Arial" panose="020B0604020202020204" pitchFamily="34" charset="0"/>
                <a:cs typeface="Arial" panose="020B0604020202020204" pitchFamily="34" charset="0"/>
              </a:rPr>
              <a:t>To resolve and trouble-shoot any ambiguity in interpretation of political decisions and legal mandates and refer to political principals.</a:t>
            </a:r>
          </a:p>
          <a:p>
            <a:pPr lvl="1" algn="just">
              <a:spcBef>
                <a:spcPts val="0"/>
              </a:spcBef>
              <a:spcAft>
                <a:spcPts val="450"/>
              </a:spcAft>
              <a:buFont typeface="+mj-lt"/>
              <a:buAutoNum type="alphaLcParenR"/>
            </a:pPr>
            <a:r>
              <a:rPr lang="en-ZA" sz="1800" dirty="0">
                <a:latin typeface="Arial" panose="020B0604020202020204" pitchFamily="34" charset="0"/>
                <a:cs typeface="Arial" panose="020B0604020202020204" pitchFamily="34" charset="0"/>
              </a:rPr>
              <a:t>To unblock obstacles that may emerge during the roll-out of the project.</a:t>
            </a:r>
          </a:p>
          <a:p>
            <a:pPr lvl="1" algn="just">
              <a:spcBef>
                <a:spcPts val="0"/>
              </a:spcBef>
              <a:spcAft>
                <a:spcPts val="450"/>
              </a:spcAft>
              <a:buFont typeface="+mj-lt"/>
              <a:buAutoNum type="alphaLcParenR"/>
            </a:pPr>
            <a:r>
              <a:rPr lang="en-ZA" sz="1800" dirty="0">
                <a:latin typeface="Arial" panose="020B0604020202020204" pitchFamily="34" charset="0"/>
                <a:cs typeface="Arial" panose="020B0604020202020204" pitchFamily="34" charset="0"/>
              </a:rPr>
              <a:t>To consider progress reports from the Project Management Office.</a:t>
            </a:r>
          </a:p>
          <a:p>
            <a:pPr lvl="1" algn="just">
              <a:spcBef>
                <a:spcPts val="0"/>
              </a:spcBef>
              <a:spcAft>
                <a:spcPts val="450"/>
              </a:spcAft>
              <a:buFont typeface="+mj-lt"/>
              <a:buAutoNum type="alphaLcParenR"/>
            </a:pPr>
            <a:r>
              <a:rPr lang="en-ZA" sz="1800" dirty="0">
                <a:latin typeface="Arial" panose="020B0604020202020204" pitchFamily="34" charset="0"/>
                <a:cs typeface="Arial" panose="020B0604020202020204" pitchFamily="34" charset="0"/>
              </a:rPr>
              <a:t>To ensure quality assurance of the final products and reports for decision-making by political principals.</a:t>
            </a:r>
          </a:p>
          <a:p>
            <a:pPr lvl="1" algn="just">
              <a:spcBef>
                <a:spcPts val="0"/>
              </a:spcBef>
              <a:spcAft>
                <a:spcPts val="450"/>
              </a:spcAft>
              <a:buFont typeface="+mj-lt"/>
              <a:buAutoNum type="alphaLcParenR"/>
            </a:pPr>
            <a:r>
              <a:rPr lang="en-ZA" sz="1800" dirty="0">
                <a:latin typeface="Arial" panose="020B0604020202020204" pitchFamily="34" charset="0"/>
                <a:cs typeface="Arial" panose="020B0604020202020204" pitchFamily="34" charset="0"/>
              </a:rPr>
              <a:t>The Steering Committee meets at least once a month.</a:t>
            </a:r>
          </a:p>
        </p:txBody>
      </p:sp>
      <p:sp>
        <p:nvSpPr>
          <p:cNvPr id="3" name="Slide Number Placeholder 2"/>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84</a:t>
            </a:fld>
            <a:endParaRPr lang="en-US" dirty="0"/>
          </a:p>
        </p:txBody>
      </p:sp>
    </p:spTree>
    <p:extLst>
      <p:ext uri="{BB962C8B-B14F-4D97-AF65-F5344CB8AC3E}">
        <p14:creationId xmlns:p14="http://schemas.microsoft.com/office/powerpoint/2010/main" val="339510038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2100" y="254795"/>
            <a:ext cx="8674100" cy="441892"/>
          </a:xfrm>
          <a:solidFill>
            <a:srgbClr val="92D050"/>
          </a:solidFill>
        </p:spPr>
        <p:txBody>
          <a:bodyPr>
            <a:normAutofit/>
          </a:bodyPr>
          <a:lstStyle/>
          <a:p>
            <a:r>
              <a:rPr lang="en-US" sz="2000" b="1" dirty="0">
                <a:latin typeface="Arial" panose="020B0604020202020204" pitchFamily="34" charset="0"/>
                <a:cs typeface="Arial" panose="020B0604020202020204" pitchFamily="34" charset="0"/>
              </a:rPr>
              <a:t>UPDATE ON </a:t>
            </a:r>
            <a:r>
              <a:rPr lang="en-US" sz="2000" b="1" dirty="0" smtClean="0">
                <a:latin typeface="Arial" panose="020B0604020202020204" pitchFamily="34" charset="0"/>
                <a:cs typeface="Arial" panose="020B0604020202020204" pitchFamily="34" charset="0"/>
              </a:rPr>
              <a:t>BMA: </a:t>
            </a:r>
            <a:r>
              <a:rPr lang="en-ZA" sz="2000" b="1" dirty="0">
                <a:latin typeface="Arial" panose="020B0604020202020204" pitchFamily="34" charset="0"/>
                <a:cs typeface="Arial" panose="020B0604020202020204" pitchFamily="34" charset="0"/>
              </a:rPr>
              <a:t>NMOG Project Management Office</a:t>
            </a:r>
          </a:p>
        </p:txBody>
      </p:sp>
      <p:sp>
        <p:nvSpPr>
          <p:cNvPr id="5" name="Content Placeholder 4"/>
          <p:cNvSpPr>
            <a:spLocks noGrp="1"/>
          </p:cNvSpPr>
          <p:nvPr>
            <p:ph idx="1"/>
          </p:nvPr>
        </p:nvSpPr>
        <p:spPr>
          <a:xfrm>
            <a:off x="292100" y="872671"/>
            <a:ext cx="8674100" cy="4864100"/>
          </a:xfrm>
        </p:spPr>
        <p:txBody>
          <a:bodyPr>
            <a:normAutofit fontScale="92500" lnSpcReduction="10000"/>
          </a:bodyPr>
          <a:lstStyle/>
          <a:p>
            <a:pPr algn="just">
              <a:spcBef>
                <a:spcPts val="0"/>
              </a:spcBef>
              <a:spcAft>
                <a:spcPts val="900"/>
              </a:spcAft>
              <a:buFont typeface="+mj-lt"/>
              <a:buAutoNum type="arabicPeriod"/>
            </a:pPr>
            <a:r>
              <a:rPr lang="en-ZA" sz="1600" dirty="0">
                <a:latin typeface="Arial" panose="020B0604020202020204" pitchFamily="34" charset="0"/>
                <a:cs typeface="Arial" panose="020B0604020202020204" pitchFamily="34" charset="0"/>
              </a:rPr>
              <a:t>The relevant DDG in the DPSA heads the PMO.</a:t>
            </a:r>
          </a:p>
          <a:p>
            <a:pPr algn="just">
              <a:spcBef>
                <a:spcPts val="600"/>
              </a:spcBef>
              <a:spcAft>
                <a:spcPts val="450"/>
              </a:spcAft>
              <a:buFont typeface="+mj-lt"/>
              <a:buAutoNum type="arabicPeriod"/>
            </a:pPr>
            <a:r>
              <a:rPr lang="en-ZA" sz="1600" dirty="0">
                <a:latin typeface="Arial" panose="020B0604020202020204" pitchFamily="34" charset="0"/>
                <a:cs typeface="Arial" panose="020B0604020202020204" pitchFamily="34" charset="0"/>
              </a:rPr>
              <a:t>Functions of the PMO are to:</a:t>
            </a:r>
          </a:p>
          <a:p>
            <a:pPr lvl="1" algn="just">
              <a:spcBef>
                <a:spcPts val="600"/>
              </a:spcBef>
              <a:spcAft>
                <a:spcPts val="450"/>
              </a:spcAft>
              <a:buFont typeface="+mj-lt"/>
              <a:buAutoNum type="alphaLcParenR"/>
            </a:pPr>
            <a:r>
              <a:rPr lang="en-ZA" sz="1600" dirty="0">
                <a:latin typeface="Arial" panose="020B0604020202020204" pitchFamily="34" charset="0"/>
                <a:cs typeface="Arial" panose="020B0604020202020204" pitchFamily="34" charset="0"/>
              </a:rPr>
              <a:t>Report on progress to the Steering Committee (Border Technical Committee).</a:t>
            </a:r>
          </a:p>
          <a:p>
            <a:pPr lvl="1" algn="just">
              <a:spcBef>
                <a:spcPts val="600"/>
              </a:spcBef>
              <a:spcAft>
                <a:spcPts val="450"/>
              </a:spcAft>
              <a:buFont typeface="+mj-lt"/>
              <a:buAutoNum type="alphaLcParenR"/>
            </a:pPr>
            <a:r>
              <a:rPr lang="en-ZA" sz="1600" dirty="0">
                <a:latin typeface="Arial" panose="020B0604020202020204" pitchFamily="34" charset="0"/>
                <a:cs typeface="Arial" panose="020B0604020202020204" pitchFamily="34" charset="0"/>
              </a:rPr>
              <a:t>Project manage the NMOG outcomes.</a:t>
            </a:r>
          </a:p>
          <a:p>
            <a:pPr lvl="1" algn="just">
              <a:spcBef>
                <a:spcPts val="600"/>
              </a:spcBef>
              <a:spcAft>
                <a:spcPts val="450"/>
              </a:spcAft>
              <a:buFont typeface="+mj-lt"/>
              <a:buAutoNum type="alphaLcParenR"/>
            </a:pPr>
            <a:r>
              <a:rPr lang="en-ZA" sz="1600" dirty="0">
                <a:latin typeface="Arial" panose="020B0604020202020204" pitchFamily="34" charset="0"/>
                <a:cs typeface="Arial" panose="020B0604020202020204" pitchFamily="34" charset="0"/>
              </a:rPr>
              <a:t>Facilitate the establishment and continued functioning of Departmental Project Teams with their Work-Streams for affected departments.</a:t>
            </a:r>
          </a:p>
          <a:p>
            <a:pPr lvl="1" algn="just">
              <a:spcBef>
                <a:spcPts val="600"/>
              </a:spcBef>
              <a:spcAft>
                <a:spcPts val="450"/>
              </a:spcAft>
              <a:buFont typeface="+mj-lt"/>
              <a:buAutoNum type="alphaLcParenR"/>
            </a:pPr>
            <a:r>
              <a:rPr lang="en-ZA" sz="1600" dirty="0">
                <a:latin typeface="Arial" panose="020B0604020202020204" pitchFamily="34" charset="0"/>
                <a:cs typeface="Arial" panose="020B0604020202020204" pitchFamily="34" charset="0"/>
              </a:rPr>
              <a:t>Facilitate specialist support to the project by Centre of Government Departments (DPSA, NT, GCIS, DPW and the Presidency).</a:t>
            </a:r>
          </a:p>
          <a:p>
            <a:pPr lvl="1" algn="just">
              <a:spcBef>
                <a:spcPts val="600"/>
              </a:spcBef>
              <a:spcAft>
                <a:spcPts val="450"/>
              </a:spcAft>
              <a:buFont typeface="+mj-lt"/>
              <a:buAutoNum type="alphaLcParenR"/>
            </a:pPr>
            <a:r>
              <a:rPr lang="en-ZA" sz="1600" dirty="0">
                <a:latin typeface="Arial" panose="020B0604020202020204" pitchFamily="34" charset="0"/>
                <a:cs typeface="Arial" panose="020B0604020202020204" pitchFamily="34" charset="0"/>
              </a:rPr>
              <a:t>Act as forum to unblock obstacles or refer those to the Steering Committee for resolution.</a:t>
            </a:r>
          </a:p>
          <a:p>
            <a:pPr lvl="1" algn="just">
              <a:spcBef>
                <a:spcPts val="600"/>
              </a:spcBef>
              <a:spcAft>
                <a:spcPts val="450"/>
              </a:spcAft>
              <a:buFont typeface="+mj-lt"/>
              <a:buAutoNum type="alphaLcParenR"/>
            </a:pPr>
            <a:r>
              <a:rPr lang="en-ZA" sz="1600" dirty="0">
                <a:latin typeface="Arial" panose="020B0604020202020204" pitchFamily="34" charset="0"/>
                <a:cs typeface="Arial" panose="020B0604020202020204" pitchFamily="34" charset="0"/>
              </a:rPr>
              <a:t>Act as a forum to share information and consultation.</a:t>
            </a:r>
          </a:p>
          <a:p>
            <a:pPr lvl="1" algn="just">
              <a:spcBef>
                <a:spcPts val="600"/>
              </a:spcBef>
              <a:spcAft>
                <a:spcPts val="450"/>
              </a:spcAft>
              <a:buFont typeface="+mj-lt"/>
              <a:buAutoNum type="alphaLcParenR"/>
            </a:pPr>
            <a:r>
              <a:rPr lang="en-ZA" sz="1600" dirty="0">
                <a:latin typeface="Arial" panose="020B0604020202020204" pitchFamily="34" charset="0"/>
                <a:cs typeface="Arial" panose="020B0604020202020204" pitchFamily="34" charset="0"/>
              </a:rPr>
              <a:t>Quality assure and consolidate reports by the Departmental Project Teams before submission to the Steering Committee and for decision/determination.</a:t>
            </a:r>
          </a:p>
          <a:p>
            <a:pPr lvl="1" algn="just">
              <a:spcBef>
                <a:spcPts val="600"/>
              </a:spcBef>
              <a:spcAft>
                <a:spcPts val="450"/>
              </a:spcAft>
              <a:buFont typeface="+mj-lt"/>
              <a:buAutoNum type="alphaLcParenR"/>
            </a:pPr>
            <a:r>
              <a:rPr lang="en-ZA" sz="1600" dirty="0">
                <a:latin typeface="Arial" panose="020B0604020202020204" pitchFamily="34" charset="0"/>
                <a:cs typeface="Arial" panose="020B0604020202020204" pitchFamily="34" charset="0"/>
              </a:rPr>
              <a:t>Render secretarial services to the Steering Committee and for the PMO.</a:t>
            </a:r>
          </a:p>
          <a:p>
            <a:pPr lvl="1" algn="just">
              <a:spcBef>
                <a:spcPts val="600"/>
              </a:spcBef>
              <a:spcAft>
                <a:spcPts val="450"/>
              </a:spcAft>
              <a:buFont typeface="+mj-lt"/>
              <a:buAutoNum type="alphaLcParenR"/>
            </a:pPr>
            <a:r>
              <a:rPr lang="en-ZA" sz="1600" dirty="0">
                <a:latin typeface="Arial" panose="020B0604020202020204" pitchFamily="34" charset="0"/>
                <a:cs typeface="Arial" panose="020B0604020202020204" pitchFamily="34" charset="0"/>
              </a:rPr>
              <a:t>Meet as a minimum bi-weekly with Departmental Project Teams and COG Support Departments to assess progress and to unblock obstacles that may be experienced</a:t>
            </a:r>
            <a:r>
              <a:rPr lang="en-ZA" sz="1600" dirty="0"/>
              <a:t>.</a:t>
            </a:r>
          </a:p>
        </p:txBody>
      </p:sp>
      <p:sp>
        <p:nvSpPr>
          <p:cNvPr id="3" name="Slide Number Placeholder 2"/>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85</a:t>
            </a:fld>
            <a:endParaRPr lang="en-US" dirty="0"/>
          </a:p>
        </p:txBody>
      </p:sp>
    </p:spTree>
    <p:extLst>
      <p:ext uri="{BB962C8B-B14F-4D97-AF65-F5344CB8AC3E}">
        <p14:creationId xmlns:p14="http://schemas.microsoft.com/office/powerpoint/2010/main" val="303610561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9400" y="229394"/>
            <a:ext cx="8509000" cy="734219"/>
          </a:xfrm>
          <a:solidFill>
            <a:srgbClr val="92D050"/>
          </a:solidFill>
        </p:spPr>
        <p:txBody>
          <a:bodyPr>
            <a:noAutofit/>
          </a:bodyPr>
          <a:lstStyle/>
          <a:p>
            <a:r>
              <a:rPr lang="en-US" sz="2000" b="1" dirty="0">
                <a:latin typeface="Arial" panose="020B0604020202020204" pitchFamily="34" charset="0"/>
                <a:cs typeface="Arial" panose="020B0604020202020204" pitchFamily="34" charset="0"/>
              </a:rPr>
              <a:t>UPDATE ON </a:t>
            </a:r>
            <a:r>
              <a:rPr lang="en-US" sz="2000" b="1" dirty="0" smtClean="0">
                <a:latin typeface="Arial" panose="020B0604020202020204" pitchFamily="34" charset="0"/>
                <a:cs typeface="Arial" panose="020B0604020202020204" pitchFamily="34" charset="0"/>
              </a:rPr>
              <a:t>BMA: </a:t>
            </a:r>
            <a:r>
              <a:rPr lang="en-US" sz="2000" b="1" dirty="0">
                <a:latin typeface="Arial" panose="020B0604020202020204" pitchFamily="34" charset="0"/>
                <a:cs typeface="Arial" panose="020B0604020202020204" pitchFamily="34" charset="0"/>
              </a:rPr>
              <a:t/>
            </a:r>
            <a:br>
              <a:rPr lang="en-US" sz="2000" b="1" dirty="0">
                <a:latin typeface="Arial" panose="020B0604020202020204" pitchFamily="34" charset="0"/>
                <a:cs typeface="Arial" panose="020B0604020202020204" pitchFamily="34" charset="0"/>
              </a:rPr>
            </a:br>
            <a:r>
              <a:rPr lang="en-ZA" sz="2000" b="1" dirty="0">
                <a:latin typeface="Arial" panose="020B0604020202020204" pitchFamily="34" charset="0"/>
                <a:cs typeface="Arial" panose="020B0604020202020204" pitchFamily="34" charset="0"/>
              </a:rPr>
              <a:t>COG Support Departments</a:t>
            </a:r>
          </a:p>
        </p:txBody>
      </p:sp>
      <p:sp>
        <p:nvSpPr>
          <p:cNvPr id="5" name="Content Placeholder 4"/>
          <p:cNvSpPr>
            <a:spLocks noGrp="1"/>
          </p:cNvSpPr>
          <p:nvPr>
            <p:ph idx="1"/>
          </p:nvPr>
        </p:nvSpPr>
        <p:spPr>
          <a:xfrm>
            <a:off x="279400" y="1135742"/>
            <a:ext cx="8229600" cy="4525963"/>
          </a:xfrm>
        </p:spPr>
        <p:txBody>
          <a:bodyPr>
            <a:normAutofit/>
          </a:bodyPr>
          <a:lstStyle/>
          <a:p>
            <a:pPr algn="just">
              <a:spcBef>
                <a:spcPts val="0"/>
              </a:spcBef>
              <a:spcAft>
                <a:spcPts val="900"/>
              </a:spcAft>
              <a:buFont typeface="+mj-lt"/>
              <a:buAutoNum type="arabicPeriod"/>
            </a:pPr>
            <a:r>
              <a:rPr lang="en-ZA" sz="1800" dirty="0">
                <a:latin typeface="Arial" panose="020B0604020202020204" pitchFamily="34" charset="0"/>
                <a:cs typeface="Arial" panose="020B0604020202020204" pitchFamily="34" charset="0"/>
              </a:rPr>
              <a:t>COG Support are provided by specialists from the DPSA, NT, GCIS and DPWI.</a:t>
            </a:r>
          </a:p>
          <a:p>
            <a:pPr algn="just">
              <a:spcBef>
                <a:spcPts val="0"/>
              </a:spcBef>
              <a:spcAft>
                <a:spcPts val="450"/>
              </a:spcAft>
              <a:buFont typeface="+mj-lt"/>
              <a:buAutoNum type="arabicPeriod"/>
            </a:pPr>
            <a:r>
              <a:rPr lang="en-ZA" sz="1800" dirty="0">
                <a:latin typeface="Arial" panose="020B0604020202020204" pitchFamily="34" charset="0"/>
                <a:cs typeface="Arial" panose="020B0604020202020204" pitchFamily="34" charset="0"/>
              </a:rPr>
              <a:t>Functions of the NMOG Specialist Team are to:</a:t>
            </a:r>
          </a:p>
          <a:p>
            <a:pPr lvl="1" algn="just">
              <a:spcBef>
                <a:spcPts val="0"/>
              </a:spcBef>
              <a:spcAft>
                <a:spcPts val="450"/>
              </a:spcAft>
              <a:buFont typeface="+mj-lt"/>
              <a:buAutoNum type="alphaLcParenR"/>
            </a:pPr>
            <a:r>
              <a:rPr lang="en-ZA" sz="1800" dirty="0">
                <a:latin typeface="Arial" panose="020B0604020202020204" pitchFamily="34" charset="0"/>
                <a:cs typeface="Arial" panose="020B0604020202020204" pitchFamily="34" charset="0"/>
              </a:rPr>
              <a:t>Provide specialist support and advice to the Steering Committee, PMO, Departmental Project Teams and Work-streams of affected departments.</a:t>
            </a:r>
          </a:p>
          <a:p>
            <a:pPr lvl="1" algn="just">
              <a:spcBef>
                <a:spcPts val="0"/>
              </a:spcBef>
              <a:spcAft>
                <a:spcPts val="450"/>
              </a:spcAft>
              <a:buFont typeface="+mj-lt"/>
              <a:buAutoNum type="alphaLcParenR"/>
            </a:pPr>
            <a:r>
              <a:rPr lang="en-ZA" sz="1800" dirty="0">
                <a:latin typeface="Arial" panose="020B0604020202020204" pitchFamily="34" charset="0"/>
                <a:cs typeface="Arial" panose="020B0604020202020204" pitchFamily="34" charset="0"/>
              </a:rPr>
              <a:t>Quality assure inputs and reports by the Departmental Project Teams for submission to the PMO.</a:t>
            </a:r>
          </a:p>
          <a:p>
            <a:pPr lvl="1" algn="just">
              <a:spcBef>
                <a:spcPts val="0"/>
              </a:spcBef>
              <a:spcAft>
                <a:spcPts val="900"/>
              </a:spcAft>
              <a:buFont typeface="+mj-lt"/>
              <a:buAutoNum type="alphaLcParenR"/>
            </a:pPr>
            <a:r>
              <a:rPr lang="en-ZA" sz="1800" dirty="0">
                <a:latin typeface="Arial" panose="020B0604020202020204" pitchFamily="34" charset="0"/>
                <a:cs typeface="Arial" panose="020B0604020202020204" pitchFamily="34" charset="0"/>
              </a:rPr>
              <a:t>Compile progress updates to PMO in respect of specialised functional mandated areas.</a:t>
            </a:r>
          </a:p>
        </p:txBody>
      </p:sp>
      <p:sp>
        <p:nvSpPr>
          <p:cNvPr id="3" name="Slide Number Placeholder 2"/>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86</a:t>
            </a:fld>
            <a:endParaRPr lang="en-US" dirty="0"/>
          </a:p>
        </p:txBody>
      </p:sp>
    </p:spTree>
    <p:extLst>
      <p:ext uri="{BB962C8B-B14F-4D97-AF65-F5344CB8AC3E}">
        <p14:creationId xmlns:p14="http://schemas.microsoft.com/office/powerpoint/2010/main" val="334784168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5900" y="165894"/>
            <a:ext cx="8674100" cy="715849"/>
          </a:xfrm>
          <a:solidFill>
            <a:srgbClr val="92D050"/>
          </a:solidFill>
        </p:spPr>
        <p:txBody>
          <a:bodyPr>
            <a:noAutofit/>
          </a:bodyPr>
          <a:lstStyle/>
          <a:p>
            <a:r>
              <a:rPr lang="en-US" sz="2000" b="1" dirty="0">
                <a:latin typeface="Arial" panose="020B0604020202020204" pitchFamily="34" charset="0"/>
                <a:cs typeface="Arial" panose="020B0604020202020204" pitchFamily="34" charset="0"/>
              </a:rPr>
              <a:t>UPDATE ON </a:t>
            </a:r>
            <a:r>
              <a:rPr lang="en-US" sz="2000" b="1" dirty="0" smtClean="0">
                <a:latin typeface="Arial" panose="020B0604020202020204" pitchFamily="34" charset="0"/>
                <a:cs typeface="Arial" panose="020B0604020202020204" pitchFamily="34" charset="0"/>
              </a:rPr>
              <a:t>BMA: </a:t>
            </a:r>
            <a:r>
              <a:rPr lang="en-US" sz="2000" b="1" dirty="0">
                <a:latin typeface="Arial" panose="020B0604020202020204" pitchFamily="34" charset="0"/>
                <a:cs typeface="Arial" panose="020B0604020202020204" pitchFamily="34" charset="0"/>
              </a:rPr>
              <a:t/>
            </a:r>
            <a:br>
              <a:rPr lang="en-US" sz="2000" b="1" dirty="0">
                <a:latin typeface="Arial" panose="020B0604020202020204" pitchFamily="34" charset="0"/>
                <a:cs typeface="Arial" panose="020B0604020202020204" pitchFamily="34" charset="0"/>
              </a:rPr>
            </a:br>
            <a:r>
              <a:rPr lang="en-ZA" sz="2000" b="1" dirty="0">
                <a:latin typeface="Arial" panose="020B0604020202020204" pitchFamily="34" charset="0"/>
                <a:cs typeface="Arial" panose="020B0604020202020204" pitchFamily="34" charset="0"/>
              </a:rPr>
              <a:t>Departmental Project Team</a:t>
            </a:r>
          </a:p>
        </p:txBody>
      </p:sp>
      <p:sp>
        <p:nvSpPr>
          <p:cNvPr id="5" name="Content Placeholder 4"/>
          <p:cNvSpPr>
            <a:spLocks noGrp="1"/>
          </p:cNvSpPr>
          <p:nvPr>
            <p:ph idx="1"/>
          </p:nvPr>
        </p:nvSpPr>
        <p:spPr>
          <a:xfrm>
            <a:off x="215900" y="1072169"/>
            <a:ext cx="8779510" cy="4142088"/>
          </a:xfrm>
        </p:spPr>
        <p:txBody>
          <a:bodyPr>
            <a:normAutofit fontScale="62500" lnSpcReduction="20000"/>
          </a:bodyPr>
          <a:lstStyle/>
          <a:p>
            <a:pPr algn="just">
              <a:spcBef>
                <a:spcPts val="600"/>
              </a:spcBef>
              <a:spcAft>
                <a:spcPts val="600"/>
              </a:spcAft>
              <a:buFont typeface="+mj-lt"/>
              <a:buAutoNum type="arabicPeriod"/>
            </a:pPr>
            <a:r>
              <a:rPr lang="en-ZA" sz="2600" dirty="0">
                <a:latin typeface="Arial" panose="020B0604020202020204" pitchFamily="34" charset="0"/>
                <a:cs typeface="Arial" panose="020B0604020202020204" pitchFamily="34" charset="0"/>
              </a:rPr>
              <a:t>Comprises of the leaders of the Departmental Work-streams for each affected department.</a:t>
            </a:r>
          </a:p>
          <a:p>
            <a:pPr algn="just">
              <a:spcBef>
                <a:spcPts val="600"/>
              </a:spcBef>
              <a:spcAft>
                <a:spcPts val="600"/>
              </a:spcAft>
              <a:buFont typeface="+mj-lt"/>
              <a:buAutoNum type="arabicPeriod"/>
            </a:pPr>
            <a:r>
              <a:rPr lang="en-ZA" sz="2600" dirty="0" smtClean="0">
                <a:latin typeface="Arial" panose="020B0604020202020204" pitchFamily="34" charset="0"/>
                <a:cs typeface="Arial" panose="020B0604020202020204" pitchFamily="34" charset="0"/>
              </a:rPr>
              <a:t>The </a:t>
            </a:r>
            <a:r>
              <a:rPr lang="en-ZA" sz="2600" dirty="0">
                <a:latin typeface="Arial" panose="020B0604020202020204" pitchFamily="34" charset="0"/>
                <a:cs typeface="Arial" panose="020B0604020202020204" pitchFamily="34" charset="0"/>
              </a:rPr>
              <a:t>DG of the affected department or delegated DDG chairs.</a:t>
            </a:r>
          </a:p>
          <a:p>
            <a:pPr algn="just">
              <a:spcBef>
                <a:spcPts val="600"/>
              </a:spcBef>
              <a:spcAft>
                <a:spcPts val="600"/>
              </a:spcAft>
              <a:buFont typeface="+mj-lt"/>
              <a:buAutoNum type="arabicPeriod"/>
            </a:pPr>
            <a:r>
              <a:rPr lang="en-ZA" sz="2600" dirty="0" smtClean="0">
                <a:latin typeface="Arial" panose="020B0604020202020204" pitchFamily="34" charset="0"/>
                <a:cs typeface="Arial" panose="020B0604020202020204" pitchFamily="34" charset="0"/>
              </a:rPr>
              <a:t>The </a:t>
            </a:r>
            <a:r>
              <a:rPr lang="en-ZA" sz="2600" dirty="0">
                <a:latin typeface="Arial" panose="020B0604020202020204" pitchFamily="34" charset="0"/>
                <a:cs typeface="Arial" panose="020B0604020202020204" pitchFamily="34" charset="0"/>
              </a:rPr>
              <a:t>relinquishing and recipient institution may agree to have a single Departmental Project Team for the relevant function.</a:t>
            </a:r>
          </a:p>
          <a:p>
            <a:pPr algn="just">
              <a:spcBef>
                <a:spcPts val="600"/>
              </a:spcBef>
              <a:spcAft>
                <a:spcPts val="600"/>
              </a:spcAft>
              <a:buFont typeface="+mj-lt"/>
              <a:buAutoNum type="arabicPeriod"/>
            </a:pPr>
            <a:r>
              <a:rPr lang="en-ZA" sz="2600" dirty="0" smtClean="0">
                <a:latin typeface="Arial" panose="020B0604020202020204" pitchFamily="34" charset="0"/>
                <a:cs typeface="Arial" panose="020B0604020202020204" pitchFamily="34" charset="0"/>
              </a:rPr>
              <a:t>Departmental </a:t>
            </a:r>
            <a:r>
              <a:rPr lang="en-ZA" sz="2600" dirty="0">
                <a:latin typeface="Arial" panose="020B0604020202020204" pitchFamily="34" charset="0"/>
                <a:cs typeface="Arial" panose="020B0604020202020204" pitchFamily="34" charset="0"/>
              </a:rPr>
              <a:t>Work-streams comprise:</a:t>
            </a:r>
          </a:p>
          <a:p>
            <a:pPr lvl="1" algn="just">
              <a:spcBef>
                <a:spcPts val="600"/>
              </a:spcBef>
              <a:spcAft>
                <a:spcPts val="600"/>
              </a:spcAft>
              <a:buFont typeface="+mj-lt"/>
              <a:buAutoNum type="alphaLcParenR"/>
            </a:pPr>
            <a:r>
              <a:rPr lang="en-ZA" sz="2600" dirty="0">
                <a:latin typeface="Arial" panose="020B0604020202020204" pitchFamily="34" charset="0"/>
                <a:cs typeface="Arial" panose="020B0604020202020204" pitchFamily="34" charset="0"/>
              </a:rPr>
              <a:t>Human resource management, organisational design, labour relations and change management.</a:t>
            </a:r>
          </a:p>
          <a:p>
            <a:pPr lvl="1" algn="just">
              <a:spcBef>
                <a:spcPts val="600"/>
              </a:spcBef>
              <a:spcAft>
                <a:spcPts val="600"/>
              </a:spcAft>
              <a:buFont typeface="+mj-lt"/>
              <a:buAutoNum type="alphaLcParenR"/>
            </a:pPr>
            <a:r>
              <a:rPr lang="en-ZA" sz="2600" dirty="0">
                <a:latin typeface="Arial" panose="020B0604020202020204" pitchFamily="34" charset="0"/>
                <a:cs typeface="Arial" panose="020B0604020202020204" pitchFamily="34" charset="0"/>
              </a:rPr>
              <a:t>Infrastructure. </a:t>
            </a:r>
          </a:p>
          <a:p>
            <a:pPr lvl="1" algn="just">
              <a:spcBef>
                <a:spcPts val="600"/>
              </a:spcBef>
              <a:spcAft>
                <a:spcPts val="600"/>
              </a:spcAft>
              <a:buFont typeface="+mj-lt"/>
              <a:buAutoNum type="alphaLcParenR"/>
            </a:pPr>
            <a:r>
              <a:rPr lang="en-ZA" sz="2600" dirty="0">
                <a:latin typeface="Arial" panose="020B0604020202020204" pitchFamily="34" charset="0"/>
                <a:cs typeface="Arial" panose="020B0604020202020204" pitchFamily="34" charset="0"/>
              </a:rPr>
              <a:t>Finance.</a:t>
            </a:r>
          </a:p>
          <a:p>
            <a:pPr lvl="1" algn="just">
              <a:spcBef>
                <a:spcPts val="600"/>
              </a:spcBef>
              <a:spcAft>
                <a:spcPts val="600"/>
              </a:spcAft>
              <a:buFont typeface="+mj-lt"/>
              <a:buAutoNum type="alphaLcParenR"/>
            </a:pPr>
            <a:r>
              <a:rPr lang="en-ZA" sz="2600" dirty="0">
                <a:latin typeface="Arial" panose="020B0604020202020204" pitchFamily="34" charset="0"/>
                <a:cs typeface="Arial" panose="020B0604020202020204" pitchFamily="34" charset="0"/>
              </a:rPr>
              <a:t>Information and communication technology.</a:t>
            </a:r>
          </a:p>
          <a:p>
            <a:pPr lvl="1" algn="just">
              <a:spcBef>
                <a:spcPts val="600"/>
              </a:spcBef>
              <a:spcAft>
                <a:spcPts val="600"/>
              </a:spcAft>
              <a:buFont typeface="+mj-lt"/>
              <a:buAutoNum type="alphaLcParenR"/>
            </a:pPr>
            <a:r>
              <a:rPr lang="en-ZA" sz="2600" dirty="0">
                <a:latin typeface="Arial" panose="020B0604020202020204" pitchFamily="34" charset="0"/>
                <a:cs typeface="Arial" panose="020B0604020202020204" pitchFamily="34" charset="0"/>
              </a:rPr>
              <a:t>Legal.</a:t>
            </a:r>
          </a:p>
          <a:p>
            <a:pPr lvl="1" algn="just">
              <a:spcBef>
                <a:spcPts val="600"/>
              </a:spcBef>
              <a:spcAft>
                <a:spcPts val="600"/>
              </a:spcAft>
              <a:buFont typeface="+mj-lt"/>
              <a:buAutoNum type="alphaLcParenR"/>
            </a:pPr>
            <a:r>
              <a:rPr lang="en-ZA" sz="2600" dirty="0">
                <a:latin typeface="Arial" panose="020B0604020202020204" pitchFamily="34" charset="0"/>
                <a:cs typeface="Arial" panose="020B0604020202020204" pitchFamily="34" charset="0"/>
              </a:rPr>
              <a:t>Communications.</a:t>
            </a:r>
          </a:p>
          <a:p>
            <a:pPr lvl="1">
              <a:spcBef>
                <a:spcPts val="0"/>
              </a:spcBef>
              <a:buFont typeface="+mj-lt"/>
              <a:buAutoNum type="alphaLcParenR"/>
            </a:pPr>
            <a:endParaRPr lang="en-ZA" sz="5200" dirty="0"/>
          </a:p>
          <a:p>
            <a:pPr lvl="1">
              <a:spcBef>
                <a:spcPts val="0"/>
              </a:spcBef>
              <a:buFont typeface="+mj-lt"/>
              <a:buAutoNum type="alphaLcParenR"/>
            </a:pPr>
            <a:endParaRPr lang="en-ZA" sz="1400" dirty="0"/>
          </a:p>
        </p:txBody>
      </p:sp>
      <p:sp>
        <p:nvSpPr>
          <p:cNvPr id="3" name="Slide Number Placeholder 2"/>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87</a:t>
            </a:fld>
            <a:endParaRPr lang="en-US" dirty="0"/>
          </a:p>
        </p:txBody>
      </p:sp>
    </p:spTree>
    <p:extLst>
      <p:ext uri="{BB962C8B-B14F-4D97-AF65-F5344CB8AC3E}">
        <p14:creationId xmlns:p14="http://schemas.microsoft.com/office/powerpoint/2010/main" val="393355113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2900" y="292894"/>
            <a:ext cx="8496300" cy="643277"/>
          </a:xfrm>
          <a:solidFill>
            <a:srgbClr val="92D050"/>
          </a:solidFill>
        </p:spPr>
        <p:txBody>
          <a:bodyPr>
            <a:noAutofit/>
          </a:bodyPr>
          <a:lstStyle/>
          <a:p>
            <a:r>
              <a:rPr lang="en-US" sz="2000" b="1" dirty="0">
                <a:latin typeface="Arial" panose="020B0604020202020204" pitchFamily="34" charset="0"/>
                <a:cs typeface="Arial" panose="020B0604020202020204" pitchFamily="34" charset="0"/>
              </a:rPr>
              <a:t>UPDATE ON </a:t>
            </a:r>
            <a:r>
              <a:rPr lang="en-US" sz="2000" b="1" dirty="0" smtClean="0">
                <a:latin typeface="Arial" panose="020B0604020202020204" pitchFamily="34" charset="0"/>
                <a:cs typeface="Arial" panose="020B0604020202020204" pitchFamily="34" charset="0"/>
              </a:rPr>
              <a:t>BMA: </a:t>
            </a:r>
            <a:r>
              <a:rPr lang="en-US" sz="2000" b="1" dirty="0">
                <a:latin typeface="Arial" panose="020B0604020202020204" pitchFamily="34" charset="0"/>
                <a:cs typeface="Arial" panose="020B0604020202020204" pitchFamily="34" charset="0"/>
              </a:rPr>
              <a:t/>
            </a:r>
            <a:br>
              <a:rPr lang="en-US" sz="2000" b="1" dirty="0">
                <a:latin typeface="Arial" panose="020B0604020202020204" pitchFamily="34" charset="0"/>
                <a:cs typeface="Arial" panose="020B0604020202020204" pitchFamily="34" charset="0"/>
              </a:rPr>
            </a:br>
            <a:r>
              <a:rPr lang="en-ZA" sz="2000" b="1" dirty="0">
                <a:latin typeface="Arial" panose="020B0604020202020204" pitchFamily="34" charset="0"/>
                <a:cs typeface="Arial" panose="020B0604020202020204" pitchFamily="34" charset="0"/>
              </a:rPr>
              <a:t>Departmental Project Team</a:t>
            </a:r>
          </a:p>
        </p:txBody>
      </p:sp>
      <p:sp>
        <p:nvSpPr>
          <p:cNvPr id="5" name="Content Placeholder 4"/>
          <p:cNvSpPr>
            <a:spLocks noGrp="1"/>
          </p:cNvSpPr>
          <p:nvPr>
            <p:ph idx="1"/>
          </p:nvPr>
        </p:nvSpPr>
        <p:spPr>
          <a:xfrm>
            <a:off x="476250" y="1282700"/>
            <a:ext cx="8229600" cy="4525963"/>
          </a:xfrm>
        </p:spPr>
        <p:txBody>
          <a:bodyPr>
            <a:normAutofit fontScale="92500" lnSpcReduction="20000"/>
          </a:bodyPr>
          <a:lstStyle/>
          <a:p>
            <a:pPr algn="just">
              <a:spcBef>
                <a:spcPts val="0"/>
              </a:spcBef>
              <a:spcAft>
                <a:spcPts val="900"/>
              </a:spcAft>
              <a:buFont typeface="+mj-lt"/>
              <a:buAutoNum type="arabicPeriod" startAt="5"/>
            </a:pPr>
            <a:r>
              <a:rPr lang="en-ZA" sz="1700" dirty="0">
                <a:latin typeface="Arial" panose="020B0604020202020204" pitchFamily="34" charset="0"/>
                <a:cs typeface="Arial" panose="020B0604020202020204" pitchFamily="34" charset="0"/>
              </a:rPr>
              <a:t>Functions of the Departmental Project Team are to:</a:t>
            </a:r>
          </a:p>
          <a:p>
            <a:pPr marL="800100" lvl="1" indent="-342900" algn="just">
              <a:spcBef>
                <a:spcPts val="0"/>
              </a:spcBef>
              <a:spcAft>
                <a:spcPts val="900"/>
              </a:spcAft>
              <a:buFont typeface="+mj-lt"/>
              <a:buAutoNum type="alphaLcParenR"/>
            </a:pPr>
            <a:r>
              <a:rPr lang="en-ZA" sz="1700" dirty="0">
                <a:latin typeface="Arial" panose="020B0604020202020204" pitchFamily="34" charset="0"/>
                <a:cs typeface="Arial" panose="020B0604020202020204" pitchFamily="34" charset="0"/>
              </a:rPr>
              <a:t>Designate leaders and members of Departmental Work-streams through the DG of the Department.</a:t>
            </a:r>
          </a:p>
          <a:p>
            <a:pPr marL="800100" lvl="1" indent="-342900" algn="just">
              <a:spcBef>
                <a:spcPts val="0"/>
              </a:spcBef>
              <a:spcAft>
                <a:spcPts val="900"/>
              </a:spcAft>
              <a:buFont typeface="+mj-lt"/>
              <a:buAutoNum type="alphaLcParenR"/>
            </a:pPr>
            <a:r>
              <a:rPr lang="en-ZA" sz="1700" dirty="0">
                <a:latin typeface="Arial" panose="020B0604020202020204" pitchFamily="34" charset="0"/>
                <a:cs typeface="Arial" panose="020B0604020202020204" pitchFamily="34" charset="0"/>
              </a:rPr>
              <a:t>Oversee the implementation of the generic work-plan for each work-stream and keep minutes of meetings.</a:t>
            </a:r>
          </a:p>
          <a:p>
            <a:pPr marL="800100" lvl="1" indent="-342900" algn="just">
              <a:spcBef>
                <a:spcPts val="0"/>
              </a:spcBef>
              <a:spcAft>
                <a:spcPts val="900"/>
              </a:spcAft>
              <a:buFont typeface="+mj-lt"/>
              <a:buAutoNum type="alphaLcParenR"/>
            </a:pPr>
            <a:r>
              <a:rPr lang="en-ZA" sz="1700" dirty="0">
                <a:latin typeface="Arial" panose="020B0604020202020204" pitchFamily="34" charset="0"/>
                <a:cs typeface="Arial" panose="020B0604020202020204" pitchFamily="34" charset="0"/>
              </a:rPr>
              <a:t>Consolidate progress reports of Departmental Work-streams for submission to the PMO.</a:t>
            </a:r>
          </a:p>
          <a:p>
            <a:pPr marL="800100" lvl="1" indent="-342900" algn="just">
              <a:spcBef>
                <a:spcPts val="0"/>
              </a:spcBef>
              <a:spcAft>
                <a:spcPts val="900"/>
              </a:spcAft>
              <a:buFont typeface="+mj-lt"/>
              <a:buAutoNum type="alphaLcParenR"/>
            </a:pPr>
            <a:r>
              <a:rPr lang="en-ZA" sz="1700" dirty="0">
                <a:latin typeface="Arial" panose="020B0604020202020204" pitchFamily="34" charset="0"/>
                <a:cs typeface="Arial" panose="020B0604020202020204" pitchFamily="34" charset="0"/>
              </a:rPr>
              <a:t>Unblock obstacles that may be encountered by the Departmental Work-streams. </a:t>
            </a:r>
          </a:p>
          <a:p>
            <a:pPr marL="800100" lvl="1" indent="-342900" algn="just">
              <a:spcBef>
                <a:spcPts val="0"/>
              </a:spcBef>
              <a:spcAft>
                <a:spcPts val="900"/>
              </a:spcAft>
              <a:buFont typeface="+mj-lt"/>
              <a:buAutoNum type="alphaLcParenR"/>
            </a:pPr>
            <a:r>
              <a:rPr lang="en-ZA" sz="1700" dirty="0">
                <a:latin typeface="Arial" panose="020B0604020202020204" pitchFamily="34" charset="0"/>
                <a:cs typeface="Arial" panose="020B0604020202020204" pitchFamily="34" charset="0"/>
              </a:rPr>
              <a:t>Act as a forum of consultation between Departmental Work-streams. </a:t>
            </a:r>
          </a:p>
          <a:p>
            <a:pPr marL="800100" lvl="1" indent="-342900" algn="just">
              <a:spcBef>
                <a:spcPts val="0"/>
              </a:spcBef>
              <a:spcAft>
                <a:spcPts val="900"/>
              </a:spcAft>
              <a:buFont typeface="+mj-lt"/>
              <a:buAutoNum type="alphaLcParenR"/>
            </a:pPr>
            <a:r>
              <a:rPr lang="en-ZA" sz="1700" dirty="0">
                <a:latin typeface="Arial" panose="020B0604020202020204" pitchFamily="34" charset="0"/>
                <a:cs typeface="Arial" panose="020B0604020202020204" pitchFamily="34" charset="0"/>
              </a:rPr>
              <a:t>Meet as a minimum weekly to assess progress and to unblock obstacles that may be experienced.</a:t>
            </a:r>
          </a:p>
          <a:p>
            <a:pPr marL="800100" lvl="1" indent="-342900" algn="just">
              <a:spcBef>
                <a:spcPts val="0"/>
              </a:spcBef>
              <a:spcAft>
                <a:spcPts val="900"/>
              </a:spcAft>
              <a:buFont typeface="+mj-lt"/>
              <a:buAutoNum type="alphaLcParenR"/>
            </a:pPr>
            <a:r>
              <a:rPr lang="en-ZA" sz="1700" dirty="0">
                <a:latin typeface="Arial" panose="020B0604020202020204" pitchFamily="34" charset="0"/>
                <a:cs typeface="Arial" panose="020B0604020202020204" pitchFamily="34" charset="0"/>
              </a:rPr>
              <a:t>Departmental Work-steams report directly to the Departmental Project Team.</a:t>
            </a:r>
          </a:p>
          <a:p>
            <a:pPr marL="800100" lvl="1" indent="-342900" algn="just">
              <a:spcBef>
                <a:spcPts val="0"/>
              </a:spcBef>
              <a:spcAft>
                <a:spcPts val="900"/>
              </a:spcAft>
              <a:buFont typeface="+mj-lt"/>
              <a:buAutoNum type="alphaLcParenR"/>
            </a:pPr>
            <a:r>
              <a:rPr lang="en-ZA" sz="1700" dirty="0">
                <a:latin typeface="Arial" panose="020B0604020202020204" pitchFamily="34" charset="0"/>
                <a:cs typeface="Arial" panose="020B0604020202020204" pitchFamily="34" charset="0"/>
              </a:rPr>
              <a:t>Approve the communication strategy in consultation with the GCIS and approve departmental communication messages. </a:t>
            </a:r>
          </a:p>
          <a:p>
            <a:pPr marL="800100" lvl="1" indent="-342900" algn="just">
              <a:spcBef>
                <a:spcPts val="0"/>
              </a:spcBef>
              <a:spcAft>
                <a:spcPts val="900"/>
              </a:spcAft>
              <a:buFont typeface="+mj-lt"/>
              <a:buAutoNum type="alphaLcParenR"/>
            </a:pPr>
            <a:r>
              <a:rPr lang="en-ZA" sz="1700" dirty="0">
                <a:latin typeface="Arial" panose="020B0604020202020204" pitchFamily="34" charset="0"/>
                <a:cs typeface="Arial" panose="020B0604020202020204" pitchFamily="34" charset="0"/>
              </a:rPr>
              <a:t>Submit reports to the relevant COG and affected department, and the PMO.</a:t>
            </a:r>
          </a:p>
          <a:p>
            <a:pPr lvl="1" algn="just">
              <a:spcBef>
                <a:spcPts val="0"/>
              </a:spcBef>
              <a:spcAft>
                <a:spcPts val="900"/>
              </a:spcAft>
            </a:pPr>
            <a:endParaRPr lang="en-ZA" sz="12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88</a:t>
            </a:fld>
            <a:endParaRPr lang="en-US" dirty="0"/>
          </a:p>
        </p:txBody>
      </p:sp>
    </p:spTree>
    <p:extLst>
      <p:ext uri="{BB962C8B-B14F-4D97-AF65-F5344CB8AC3E}">
        <p14:creationId xmlns:p14="http://schemas.microsoft.com/office/powerpoint/2010/main" val="25181134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09B0D4-7775-7F4C-A1EA-3F72FC50459E}"/>
              </a:ext>
            </a:extLst>
          </p:cNvPr>
          <p:cNvSpPr>
            <a:spLocks noGrp="1"/>
          </p:cNvSpPr>
          <p:nvPr>
            <p:ph type="title"/>
          </p:nvPr>
        </p:nvSpPr>
        <p:spPr>
          <a:xfrm>
            <a:off x="272144" y="273447"/>
            <a:ext cx="8516256" cy="476249"/>
          </a:xfrm>
          <a:solidFill>
            <a:srgbClr val="92D050"/>
          </a:solidFill>
        </p:spPr>
        <p:txBody>
          <a:bodyPr>
            <a:normAutofit/>
          </a:bodyPr>
          <a:lstStyle/>
          <a:p>
            <a:pPr algn="ctr"/>
            <a:r>
              <a:rPr lang="en-ZA" sz="2000" b="1" dirty="0">
                <a:latin typeface="Arial" panose="020B0604020202020204" pitchFamily="34" charset="0"/>
                <a:cs typeface="Arial" panose="020B0604020202020204" pitchFamily="34" charset="0"/>
              </a:rPr>
              <a:t>BMA IMPLEMENTATION PLAN</a:t>
            </a:r>
          </a:p>
        </p:txBody>
      </p:sp>
      <p:graphicFrame>
        <p:nvGraphicFramePr>
          <p:cNvPr id="10" name="Content Placeholder 9">
            <a:extLst>
              <a:ext uri="{FF2B5EF4-FFF2-40B4-BE49-F238E27FC236}">
                <a16:creationId xmlns:a16="http://schemas.microsoft.com/office/drawing/2014/main" id="{69769880-5FF3-2343-9CAE-139860B98A15}"/>
              </a:ext>
            </a:extLst>
          </p:cNvPr>
          <p:cNvGraphicFramePr>
            <a:graphicFrameLocks noGrp="1"/>
          </p:cNvGraphicFramePr>
          <p:nvPr>
            <p:ph idx="1"/>
            <p:extLst/>
          </p:nvPr>
        </p:nvGraphicFramePr>
        <p:xfrm>
          <a:off x="272144" y="899608"/>
          <a:ext cx="8516256" cy="5391192"/>
        </p:xfrm>
        <a:graphic>
          <a:graphicData uri="http://schemas.openxmlformats.org/drawingml/2006/table">
            <a:tbl>
              <a:tblPr firstRow="1" bandRow="1">
                <a:tableStyleId>{F5AB1C69-6EDB-4FF4-983F-18BD219EF322}</a:tableStyleId>
              </a:tblPr>
              <a:tblGrid>
                <a:gridCol w="2014011">
                  <a:extLst>
                    <a:ext uri="{9D8B030D-6E8A-4147-A177-3AD203B41FA5}">
                      <a16:colId xmlns:a16="http://schemas.microsoft.com/office/drawing/2014/main" val="406559460"/>
                    </a:ext>
                  </a:extLst>
                </a:gridCol>
                <a:gridCol w="4053540">
                  <a:extLst>
                    <a:ext uri="{9D8B030D-6E8A-4147-A177-3AD203B41FA5}">
                      <a16:colId xmlns:a16="http://schemas.microsoft.com/office/drawing/2014/main" val="3914517023"/>
                    </a:ext>
                  </a:extLst>
                </a:gridCol>
                <a:gridCol w="1396563">
                  <a:extLst>
                    <a:ext uri="{9D8B030D-6E8A-4147-A177-3AD203B41FA5}">
                      <a16:colId xmlns:a16="http://schemas.microsoft.com/office/drawing/2014/main" val="760113705"/>
                    </a:ext>
                  </a:extLst>
                </a:gridCol>
                <a:gridCol w="1052142">
                  <a:extLst>
                    <a:ext uri="{9D8B030D-6E8A-4147-A177-3AD203B41FA5}">
                      <a16:colId xmlns:a16="http://schemas.microsoft.com/office/drawing/2014/main" val="301772341"/>
                    </a:ext>
                  </a:extLst>
                </a:gridCol>
              </a:tblGrid>
              <a:tr h="456010">
                <a:tc>
                  <a:txBody>
                    <a:bodyPr/>
                    <a:lstStyle/>
                    <a:p>
                      <a:pPr algn="ctr" rtl="0" fontAlgn="ctr"/>
                      <a:r>
                        <a:rPr lang="en-ZA" sz="1500" u="none" strike="noStrike" dirty="0">
                          <a:solidFill>
                            <a:schemeClr val="tx1"/>
                          </a:solidFill>
                          <a:effectLst/>
                          <a:latin typeface="Arial" panose="020B0604020202020204" pitchFamily="34" charset="0"/>
                          <a:cs typeface="Arial" panose="020B0604020202020204" pitchFamily="34" charset="0"/>
                        </a:rPr>
                        <a:t>Outcome</a:t>
                      </a:r>
                      <a:endParaRPr lang="en-ZA" sz="1500" b="1" i="0" u="none" strike="noStrike" dirty="0">
                        <a:solidFill>
                          <a:schemeClr val="tx1"/>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rtl="0" fontAlgn="ctr"/>
                      <a:r>
                        <a:rPr lang="en-ZA" sz="1500" u="none" strike="noStrike" dirty="0">
                          <a:solidFill>
                            <a:schemeClr val="tx1"/>
                          </a:solidFill>
                          <a:effectLst/>
                          <a:latin typeface="Arial" panose="020B0604020202020204" pitchFamily="34" charset="0"/>
                          <a:cs typeface="Arial" panose="020B0604020202020204" pitchFamily="34" charset="0"/>
                        </a:rPr>
                        <a:t>Progress Made</a:t>
                      </a:r>
                      <a:endParaRPr lang="en-ZA" sz="1500" b="1" i="0" u="none" strike="noStrike" dirty="0">
                        <a:solidFill>
                          <a:schemeClr val="tx1"/>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rtl="0" fontAlgn="ctr"/>
                      <a:r>
                        <a:rPr lang="en-ZA" sz="1500" u="none" strike="noStrike" dirty="0">
                          <a:solidFill>
                            <a:schemeClr val="tx1"/>
                          </a:solidFill>
                          <a:effectLst/>
                          <a:latin typeface="Arial" panose="020B0604020202020204" pitchFamily="34" charset="0"/>
                          <a:cs typeface="Arial" panose="020B0604020202020204" pitchFamily="34" charset="0"/>
                        </a:rPr>
                        <a:t>Timeframe</a:t>
                      </a:r>
                      <a:endParaRPr lang="en-ZA" sz="1500" b="1" i="0" u="none" strike="noStrike" dirty="0">
                        <a:solidFill>
                          <a:schemeClr val="tx1"/>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rtl="0" fontAlgn="ctr"/>
                      <a:r>
                        <a:rPr lang="en-ZA" sz="1500" u="none" strike="noStrike" dirty="0">
                          <a:solidFill>
                            <a:schemeClr val="tx1"/>
                          </a:solidFill>
                          <a:effectLst/>
                          <a:latin typeface="Arial" panose="020B0604020202020204" pitchFamily="34" charset="0"/>
                          <a:cs typeface="Arial" panose="020B0604020202020204" pitchFamily="34" charset="0"/>
                        </a:rPr>
                        <a:t>Responsible</a:t>
                      </a:r>
                      <a:endParaRPr lang="en-ZA" sz="1500" b="1" i="0" u="none" strike="noStrike" dirty="0">
                        <a:solidFill>
                          <a:schemeClr val="tx1"/>
                        </a:solidFill>
                        <a:effectLst/>
                        <a:latin typeface="Arial" panose="020B0604020202020204" pitchFamily="34" charset="0"/>
                        <a:cs typeface="Arial" panose="020B0604020202020204" pitchFamily="34" charset="0"/>
                      </a:endParaRPr>
                    </a:p>
                  </a:txBody>
                  <a:tcPr marL="6594" marR="6594" marT="6594" marB="0" anchor="ctr"/>
                </a:tc>
                <a:extLst>
                  <a:ext uri="{0D108BD9-81ED-4DB2-BD59-A6C34878D82A}">
                    <a16:rowId xmlns:a16="http://schemas.microsoft.com/office/drawing/2014/main" val="3059468976"/>
                  </a:ext>
                </a:extLst>
              </a:tr>
              <a:tr h="1766814">
                <a:tc>
                  <a:txBody>
                    <a:bodyPr/>
                    <a:lstStyle/>
                    <a:p>
                      <a:pPr algn="l" rtl="0" fontAlgn="ctr"/>
                      <a:r>
                        <a:rPr lang="en-ZA" sz="1500" u="none" strike="noStrike" dirty="0">
                          <a:effectLst/>
                          <a:latin typeface="Arial" panose="020B0604020202020204" pitchFamily="34" charset="0"/>
                          <a:cs typeface="Arial" panose="020B0604020202020204" pitchFamily="34" charset="0"/>
                        </a:rPr>
                        <a:t>Commencement of the BMAA</a:t>
                      </a:r>
                      <a:endParaRPr lang="en-ZA" sz="1500" b="1"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marL="285750" indent="-285750" algn="l" rtl="0" fontAlgn="ctr">
                        <a:buFont typeface="Arial" panose="020B0604020202020204" pitchFamily="34" charset="0"/>
                        <a:buChar char="•"/>
                      </a:pPr>
                      <a:r>
                        <a:rPr lang="en-ZA" sz="1500" u="none" strike="noStrike" dirty="0">
                          <a:effectLst/>
                          <a:latin typeface="Arial" panose="020B0604020202020204" pitchFamily="34" charset="0"/>
                          <a:cs typeface="Arial" panose="020B0604020202020204" pitchFamily="34" charset="0"/>
                        </a:rPr>
                        <a:t>Sec 41 empowers the President to, by Proclamation, determine the different dates in respect of the commencement of different provisions of the Act.</a:t>
                      </a:r>
                    </a:p>
                    <a:p>
                      <a:pPr marL="285750" indent="-285750" algn="l" rtl="0" fontAlgn="ctr">
                        <a:buFont typeface="Arial" panose="020B0604020202020204" pitchFamily="34" charset="0"/>
                        <a:buChar char="•"/>
                      </a:pPr>
                      <a:r>
                        <a:rPr lang="en-ZA" sz="1500" u="none" strike="noStrike" dirty="0">
                          <a:effectLst/>
                          <a:latin typeface="Arial" panose="020B0604020202020204" pitchFamily="34" charset="0"/>
                          <a:cs typeface="Arial" panose="020B0604020202020204" pitchFamily="34" charset="0"/>
                        </a:rPr>
                        <a:t>On 22 December 2020, the President signed a proclamation that brought into operation Chapter 3 of the Act, in particular Sections 7 to 11 – these sections came into operation on 1 January 2021.</a:t>
                      </a:r>
                    </a:p>
                    <a:p>
                      <a:pPr marL="285750" indent="-285750" algn="l" rtl="0" fontAlgn="ctr">
                        <a:buFont typeface="Arial" panose="020B0604020202020204" pitchFamily="34" charset="0"/>
                        <a:buChar char="•"/>
                      </a:pPr>
                      <a:r>
                        <a:rPr lang="en-ZA" sz="1500" u="none" strike="noStrike" dirty="0">
                          <a:effectLst/>
                          <a:latin typeface="Arial" panose="020B0604020202020204" pitchFamily="34" charset="0"/>
                          <a:cs typeface="Arial" panose="020B0604020202020204" pitchFamily="34" charset="0"/>
                        </a:rPr>
                        <a:t>This Proclamation allows the President to appoint a Commissioner and Deputy Commissioner.</a:t>
                      </a:r>
                    </a:p>
                    <a:p>
                      <a:pPr marL="285750" indent="-285750" algn="l" rtl="0" fontAlgn="ctr">
                        <a:buFont typeface="Arial" panose="020B0604020202020204" pitchFamily="34" charset="0"/>
                        <a:buChar char="•"/>
                      </a:pPr>
                      <a:endParaRPr lang="en-ZA" sz="1500" u="none" strike="noStrike" dirty="0">
                        <a:effectLst/>
                        <a:latin typeface="Arial" panose="020B0604020202020204" pitchFamily="34" charset="0"/>
                        <a:cs typeface="Arial" panose="020B0604020202020204" pitchFamily="34" charset="0"/>
                      </a:endParaRPr>
                    </a:p>
                    <a:p>
                      <a:pPr marL="0" indent="0" algn="l" rtl="0" fontAlgn="ctr">
                        <a:buFont typeface="Arial" panose="020B0604020202020204" pitchFamily="34" charset="0"/>
                        <a:buNone/>
                      </a:pPr>
                      <a:r>
                        <a:rPr lang="en-ZA" sz="1500" u="none" strike="noStrike" dirty="0">
                          <a:effectLst/>
                          <a:latin typeface="Arial" panose="020B0604020202020204" pitchFamily="34" charset="0"/>
                          <a:cs typeface="Arial" panose="020B0604020202020204" pitchFamily="34" charset="0"/>
                        </a:rPr>
                        <a:t>Performance Measure: Presidential Proclamation</a:t>
                      </a:r>
                    </a:p>
                    <a:p>
                      <a:pPr marL="285750" indent="-285750" algn="l" rtl="0" fontAlgn="ctr">
                        <a:buFont typeface="Arial" panose="020B0604020202020204" pitchFamily="34" charset="0"/>
                        <a:buChar char="•"/>
                      </a:pPr>
                      <a:endParaRPr lang="en-ZA" sz="1500" u="none" strike="noStrike" dirty="0">
                        <a:effectLst/>
                        <a:latin typeface="Arial" panose="020B0604020202020204" pitchFamily="34" charset="0"/>
                        <a:cs typeface="Arial" panose="020B0604020202020204" pitchFamily="34" charset="0"/>
                      </a:endParaRPr>
                    </a:p>
                  </a:txBody>
                  <a:tcPr marL="6594" marR="6594" marT="6594" marB="0"/>
                </a:tc>
                <a:tc>
                  <a:txBody>
                    <a:bodyPr/>
                    <a:lstStyle/>
                    <a:p>
                      <a:pPr algn="l" rtl="0" fontAlgn="ctr"/>
                      <a:r>
                        <a:rPr lang="en-ZA" sz="1500" u="none" strike="noStrike" dirty="0">
                          <a:effectLst/>
                          <a:latin typeface="Arial" panose="020B0604020202020204" pitchFamily="34" charset="0"/>
                          <a:cs typeface="Arial" panose="020B0604020202020204" pitchFamily="34" charset="0"/>
                        </a:rPr>
                        <a:t>Done</a:t>
                      </a:r>
                      <a:endParaRPr lang="en-ZA" sz="15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l" rtl="0" fontAlgn="ctr"/>
                      <a:r>
                        <a:rPr lang="en-ZA" sz="1500" u="none" strike="noStrike" dirty="0">
                          <a:effectLst/>
                          <a:latin typeface="Arial" panose="020B0604020202020204" pitchFamily="34" charset="0"/>
                          <a:cs typeface="Arial" panose="020B0604020202020204" pitchFamily="34" charset="0"/>
                        </a:rPr>
                        <a:t>DHA </a:t>
                      </a:r>
                    </a:p>
                    <a:p>
                      <a:pPr algn="l" rtl="0" fontAlgn="ctr"/>
                      <a:r>
                        <a:rPr lang="en-ZA" sz="1500" u="none" strike="noStrike" dirty="0">
                          <a:effectLst/>
                          <a:latin typeface="Arial" panose="020B0604020202020204" pitchFamily="34" charset="0"/>
                          <a:cs typeface="Arial" panose="020B0604020202020204" pitchFamily="34" charset="0"/>
                        </a:rPr>
                        <a:t>Presidency</a:t>
                      </a:r>
                      <a:endParaRPr lang="en-ZA" sz="15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extLst>
                  <a:ext uri="{0D108BD9-81ED-4DB2-BD59-A6C34878D82A}">
                    <a16:rowId xmlns:a16="http://schemas.microsoft.com/office/drawing/2014/main" val="2100345693"/>
                  </a:ext>
                </a:extLst>
              </a:tr>
              <a:tr h="1263204">
                <a:tc>
                  <a:txBody>
                    <a:bodyPr/>
                    <a:lstStyle/>
                    <a:p>
                      <a:pPr algn="l" rtl="0" fontAlgn="ctr"/>
                      <a:r>
                        <a:rPr lang="en-ZA" sz="1500" u="none" strike="noStrike" dirty="0">
                          <a:effectLst/>
                          <a:latin typeface="Arial" panose="020B0604020202020204" pitchFamily="34" charset="0"/>
                          <a:cs typeface="Arial" panose="020B0604020202020204" pitchFamily="34" charset="0"/>
                        </a:rPr>
                        <a:t>Appointment of Commissioner and Deputy Commissioners</a:t>
                      </a:r>
                      <a:endParaRPr lang="en-ZA" sz="1500" b="1"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ZA" sz="1500" u="none" strike="noStrike" dirty="0">
                          <a:effectLst/>
                          <a:latin typeface="Arial" panose="020B0604020202020204" pitchFamily="34" charset="0"/>
                          <a:cs typeface="Arial" panose="020B0604020202020204" pitchFamily="34" charset="0"/>
                        </a:rPr>
                        <a:t>The process of appointing a Commissioner and Deputies is currently underway. </a:t>
                      </a:r>
                    </a:p>
                    <a:p>
                      <a:pPr algn="l" rtl="0" fontAlgn="ctr"/>
                      <a:endParaRPr lang="en-ZA" sz="1500" u="none" strike="noStrike" dirty="0">
                        <a:effectLst/>
                        <a:latin typeface="Arial" panose="020B0604020202020204" pitchFamily="34" charset="0"/>
                        <a:cs typeface="Arial" panose="020B0604020202020204" pitchFamily="34" charset="0"/>
                      </a:endParaRPr>
                    </a:p>
                    <a:p>
                      <a:pPr algn="l" rtl="0" fontAlgn="ctr"/>
                      <a:r>
                        <a:rPr lang="en-ZA" sz="1500" u="none" strike="noStrike" dirty="0">
                          <a:effectLst/>
                          <a:latin typeface="Arial" panose="020B0604020202020204" pitchFamily="34" charset="0"/>
                          <a:cs typeface="Arial" panose="020B0604020202020204" pitchFamily="34" charset="0"/>
                        </a:rPr>
                        <a:t>Performance Measure: Presidential Minute </a:t>
                      </a:r>
                      <a:endParaRPr lang="en-ZA" sz="1500" b="1"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tc>
                <a:tc>
                  <a:txBody>
                    <a:bodyPr/>
                    <a:lstStyle/>
                    <a:p>
                      <a:pPr algn="l" rtl="0" fontAlgn="ctr"/>
                      <a:r>
                        <a:rPr lang="en-ZA" sz="1500" u="none" strike="noStrike" dirty="0" smtClean="0">
                          <a:effectLst/>
                          <a:latin typeface="Arial" panose="020B0604020202020204" pitchFamily="34" charset="0"/>
                          <a:cs typeface="Arial" panose="020B0604020202020204" pitchFamily="34" charset="0"/>
                        </a:rPr>
                        <a:t>To be determined / confirmed</a:t>
                      </a:r>
                      <a:endParaRPr lang="en-ZA" sz="15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l" rtl="0" fontAlgn="ctr"/>
                      <a:r>
                        <a:rPr lang="en-ZA" sz="1500" u="none" strike="noStrike" dirty="0">
                          <a:effectLst/>
                          <a:latin typeface="Arial" panose="020B0604020202020204" pitchFamily="34" charset="0"/>
                          <a:cs typeface="Arial" panose="020B0604020202020204" pitchFamily="34" charset="0"/>
                        </a:rPr>
                        <a:t>DHA Presidency</a:t>
                      </a:r>
                      <a:endParaRPr lang="en-ZA" sz="15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extLst>
                  <a:ext uri="{0D108BD9-81ED-4DB2-BD59-A6C34878D82A}">
                    <a16:rowId xmlns:a16="http://schemas.microsoft.com/office/drawing/2014/main" val="4001242581"/>
                  </a:ext>
                </a:extLst>
              </a:tr>
            </a:tbl>
          </a:graphicData>
        </a:graphic>
      </p:graphicFrame>
      <p:sp>
        <p:nvSpPr>
          <p:cNvPr id="3" name="Slide Number Placeholder 2"/>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89</a:t>
            </a:fld>
            <a:endParaRPr lang="en-US" dirty="0"/>
          </a:p>
        </p:txBody>
      </p:sp>
    </p:spTree>
    <p:extLst>
      <p:ext uri="{BB962C8B-B14F-4D97-AF65-F5344CB8AC3E}">
        <p14:creationId xmlns:p14="http://schemas.microsoft.com/office/powerpoint/2010/main" val="5893392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20307" y="244881"/>
            <a:ext cx="8826463" cy="6294031"/>
          </a:xfrm>
          <a:prstGeom prst="rect">
            <a:avLst/>
          </a:prstGeom>
          <a:noFill/>
        </p:spPr>
        <p:txBody>
          <a:bodyPr wrap="square" rtlCol="0">
            <a:spAutoFit/>
          </a:bodyPr>
          <a:lstStyle/>
          <a:p>
            <a:pPr marL="285750" indent="-285750" algn="just">
              <a:spcBef>
                <a:spcPts val="600"/>
              </a:spcBef>
              <a:spcAft>
                <a:spcPts val="600"/>
              </a:spcAft>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algn="just">
              <a:spcBef>
                <a:spcPts val="600"/>
              </a:spcBef>
              <a:spcAft>
                <a:spcPts val="600"/>
              </a:spcAft>
            </a:pPr>
            <a:r>
              <a:rPr lang="en-US" sz="1400" b="1" dirty="0" smtClean="0">
                <a:latin typeface="Arial" panose="020B0604020202020204" pitchFamily="34" charset="0"/>
                <a:cs typeface="Arial" panose="020B0604020202020204" pitchFamily="34" charset="0"/>
              </a:rPr>
              <a:t>National Identity System (NIS):</a:t>
            </a:r>
          </a:p>
          <a:p>
            <a:pPr marL="285750" indent="-285750" algn="just">
              <a:spcBef>
                <a:spcPts val="600"/>
              </a:spcBef>
              <a:spcAft>
                <a:spcPts val="600"/>
              </a:spcAft>
              <a:buFont typeface="Arial" panose="020B0604020202020204" pitchFamily="34" charset="0"/>
              <a:buChar char="•"/>
            </a:pPr>
            <a:r>
              <a:rPr lang="en-US" sz="1400" dirty="0" smtClean="0">
                <a:latin typeface="Arial" panose="020B0604020202020204" pitchFamily="34" charset="0"/>
                <a:cs typeface="Arial" panose="020B0604020202020204" pitchFamily="34" charset="0"/>
              </a:rPr>
              <a:t>The </a:t>
            </a:r>
            <a:r>
              <a:rPr lang="en-US" sz="1400" dirty="0">
                <a:latin typeface="Arial" panose="020B0604020202020204" pitchFamily="34" charset="0"/>
                <a:cs typeface="Arial" panose="020B0604020202020204" pitchFamily="34" charset="0"/>
              </a:rPr>
              <a:t>Department of Home Affairs has developed a National Identity System </a:t>
            </a:r>
            <a:r>
              <a:rPr lang="en-US" sz="1400" dirty="0" smtClean="0">
                <a:latin typeface="Arial" panose="020B0604020202020204" pitchFamily="34" charset="0"/>
                <a:cs typeface="Arial" panose="020B0604020202020204" pitchFamily="34" charset="0"/>
              </a:rPr>
              <a:t>specification </a:t>
            </a:r>
            <a:r>
              <a:rPr lang="en-US" sz="1400" dirty="0">
                <a:latin typeface="Arial" panose="020B0604020202020204" pitchFamily="34" charset="0"/>
                <a:cs typeface="Arial" panose="020B0604020202020204" pitchFamily="34" charset="0"/>
              </a:rPr>
              <a:t>document with the State Information Technology Agency (SITA) in partnership with the Council for Scientific and Industrial Research (CSIR) to ensure readiness once a decision on a development partner has been made.</a:t>
            </a:r>
          </a:p>
          <a:p>
            <a:pPr marL="285750" indent="-285750" algn="just">
              <a:spcBef>
                <a:spcPts val="600"/>
              </a:spcBef>
              <a:spcAft>
                <a:spcPts val="600"/>
              </a:spcAft>
              <a:buFont typeface="Arial" panose="020B0604020202020204" pitchFamily="34" charset="0"/>
              <a:buChar char="•"/>
            </a:pPr>
            <a:r>
              <a:rPr lang="en-US" sz="1400" dirty="0" smtClean="0">
                <a:latin typeface="Arial" panose="020B0604020202020204" pitchFamily="34" charset="0"/>
                <a:cs typeface="Arial" panose="020B0604020202020204" pitchFamily="34" charset="0"/>
              </a:rPr>
              <a:t>The </a:t>
            </a:r>
            <a:r>
              <a:rPr lang="en-US" sz="1400" dirty="0">
                <a:latin typeface="Arial" panose="020B0604020202020204" pitchFamily="34" charset="0"/>
                <a:cs typeface="Arial" panose="020B0604020202020204" pitchFamily="34" charset="0"/>
              </a:rPr>
              <a:t>procurement process of the NIS was expected to commence in the 2020/21 financial year, however due to the security nature of the project and risks associated with the open bidding process for a </a:t>
            </a:r>
            <a:r>
              <a:rPr lang="en-US" sz="1400" dirty="0" err="1">
                <a:latin typeface="Arial" panose="020B0604020202020204" pitchFamily="34" charset="0"/>
                <a:cs typeface="Arial" panose="020B0604020202020204" pitchFamily="34" charset="0"/>
              </a:rPr>
              <a:t>programme</a:t>
            </a:r>
            <a:r>
              <a:rPr lang="en-US" sz="1400" dirty="0">
                <a:latin typeface="Arial" panose="020B0604020202020204" pitchFamily="34" charset="0"/>
                <a:cs typeface="Arial" panose="020B0604020202020204" pitchFamily="34" charset="0"/>
              </a:rPr>
              <a:t> of this huge magnitude, the challenges experienced with the Who Am I Online (WAIO) initiative and the procurement of the ABIS </a:t>
            </a:r>
            <a:r>
              <a:rPr lang="en-US" sz="1400" dirty="0" err="1">
                <a:latin typeface="Arial" panose="020B0604020202020204" pitchFamily="34" charset="0"/>
                <a:cs typeface="Arial" panose="020B0604020202020204" pitchFamily="34" charset="0"/>
              </a:rPr>
              <a:t>programme</a:t>
            </a:r>
            <a:r>
              <a:rPr lang="en-US" sz="1400" dirty="0">
                <a:latin typeface="Arial" panose="020B0604020202020204" pitchFamily="34" charset="0"/>
                <a:cs typeface="Arial" panose="020B0604020202020204" pitchFamily="34" charset="0"/>
              </a:rPr>
              <a:t>, the DHA is in engagements with the National Treasury to explore other options</a:t>
            </a:r>
            <a:r>
              <a:rPr lang="en-US" sz="1400" dirty="0" smtClean="0">
                <a:latin typeface="Arial" panose="020B0604020202020204" pitchFamily="34" charset="0"/>
                <a:cs typeface="Arial" panose="020B0604020202020204" pitchFamily="34" charset="0"/>
              </a:rPr>
              <a:t>.</a:t>
            </a:r>
          </a:p>
          <a:p>
            <a:pPr algn="just">
              <a:spcBef>
                <a:spcPts val="600"/>
              </a:spcBef>
              <a:spcAft>
                <a:spcPts val="600"/>
              </a:spcAft>
            </a:pPr>
            <a:r>
              <a:rPr lang="en-US" sz="1400" b="1" dirty="0" smtClean="0">
                <a:latin typeface="Arial" panose="020B0604020202020204" pitchFamily="34" charset="0"/>
                <a:cs typeface="Arial" panose="020B0604020202020204" pitchFamily="34" charset="0"/>
              </a:rPr>
              <a:t>E-Visa:</a:t>
            </a:r>
          </a:p>
          <a:p>
            <a:pPr marL="285750" indent="-285750" algn="just">
              <a:spcBef>
                <a:spcPts val="600"/>
              </a:spcBef>
              <a:buFont typeface="Arial" panose="020B0604020202020204" pitchFamily="34" charset="0"/>
              <a:buChar char="•"/>
            </a:pPr>
            <a:r>
              <a:rPr lang="en-US" sz="1400" dirty="0">
                <a:latin typeface="Arial" panose="020B0604020202020204" pitchFamily="34" charset="0"/>
                <a:cs typeface="Arial" panose="020B0604020202020204" pitchFamily="34" charset="0"/>
              </a:rPr>
              <a:t>The DHA </a:t>
            </a:r>
            <a:r>
              <a:rPr lang="en-US" sz="1400" dirty="0" err="1">
                <a:latin typeface="Arial" panose="020B0604020202020204" pitchFamily="34" charset="0"/>
                <a:cs typeface="Arial" panose="020B0604020202020204" pitchFamily="34" charset="0"/>
              </a:rPr>
              <a:t>modernisation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programme</a:t>
            </a:r>
            <a:r>
              <a:rPr lang="en-US" sz="1400" dirty="0">
                <a:latin typeface="Arial" panose="020B0604020202020204" pitchFamily="34" charset="0"/>
                <a:cs typeface="Arial" panose="020B0604020202020204" pitchFamily="34" charset="0"/>
              </a:rPr>
              <a:t> seeks to improve service delivery and efficiencies. One of the </a:t>
            </a:r>
            <a:r>
              <a:rPr lang="en-US" sz="1400" dirty="0" err="1">
                <a:latin typeface="Arial" panose="020B0604020202020204" pitchFamily="34" charset="0"/>
                <a:cs typeface="Arial" panose="020B0604020202020204" pitchFamily="34" charset="0"/>
              </a:rPr>
              <a:t>modernisation</a:t>
            </a:r>
            <a:r>
              <a:rPr lang="en-US" sz="1400" dirty="0">
                <a:latin typeface="Arial" panose="020B0604020202020204" pitchFamily="34" charset="0"/>
                <a:cs typeface="Arial" panose="020B0604020202020204" pitchFamily="34" charset="0"/>
              </a:rPr>
              <a:t> tools is the introduction and implementation of an e-Visa system. An e-Visa system manages the whole lifecycle of the visa request until approval. The system administrators can supervise the status of the request and see whether it is pending or validated.</a:t>
            </a:r>
          </a:p>
          <a:p>
            <a:pPr marL="285750" indent="-285750" algn="just">
              <a:spcBef>
                <a:spcPts val="600"/>
              </a:spcBef>
              <a:buFont typeface="Arial" panose="020B0604020202020204" pitchFamily="34" charset="0"/>
              <a:buChar char="•"/>
            </a:pPr>
            <a:r>
              <a:rPr lang="en-ZA" sz="1400" dirty="0">
                <a:latin typeface="Arial" panose="020B0604020202020204" pitchFamily="34" charset="0"/>
                <a:cs typeface="Arial" panose="020B0604020202020204" pitchFamily="34" charset="0"/>
              </a:rPr>
              <a:t>As international travel starts to recover in the wake of COVID-19, Home Affairs intends to rollout the e-Visa system and service to visitors from China, India, Nigeria, Kenya and 10 other countries. The proposal, which is still subject to security considerations, is as follows: </a:t>
            </a:r>
          </a:p>
          <a:p>
            <a:pPr marL="800100" lvl="1" indent="-342900" algn="just">
              <a:buFont typeface="Wingdings" pitchFamily="2" charset="2"/>
              <a:buChar char="ü"/>
            </a:pPr>
            <a:r>
              <a:rPr lang="en-ZA" sz="1400" dirty="0" smtClean="0">
                <a:latin typeface="Arial" panose="020B0604020202020204" pitchFamily="34" charset="0"/>
                <a:cs typeface="Arial" panose="020B0604020202020204" pitchFamily="34" charset="0"/>
              </a:rPr>
              <a:t>Cameroon, DRC, Egypt, Ethiopia, Mexico, Uganda, Saudi Arabia, Iran, Philippines </a:t>
            </a:r>
            <a:r>
              <a:rPr lang="en-ZA" sz="1400" dirty="0">
                <a:latin typeface="Arial" panose="020B0604020202020204" pitchFamily="34" charset="0"/>
                <a:cs typeface="Arial" panose="020B0604020202020204" pitchFamily="34" charset="0"/>
              </a:rPr>
              <a:t>and </a:t>
            </a:r>
            <a:r>
              <a:rPr lang="en-ZA" sz="1400" dirty="0" smtClean="0">
                <a:latin typeface="Arial" panose="020B0604020202020204" pitchFamily="34" charset="0"/>
                <a:cs typeface="Arial" panose="020B0604020202020204" pitchFamily="34" charset="0"/>
              </a:rPr>
              <a:t>Pakistan</a:t>
            </a:r>
            <a:r>
              <a:rPr lang="en-ZA" sz="1400" dirty="0">
                <a:latin typeface="Arial" panose="020B0604020202020204" pitchFamily="34" charset="0"/>
                <a:cs typeface="Arial" panose="020B0604020202020204" pitchFamily="34" charset="0"/>
              </a:rPr>
              <a:t>.</a:t>
            </a:r>
          </a:p>
          <a:p>
            <a:pPr marL="285750" indent="-285750" algn="just">
              <a:spcBef>
                <a:spcPts val="600"/>
              </a:spcBef>
              <a:buFont typeface="Arial" panose="020B0604020202020204" pitchFamily="34" charset="0"/>
              <a:buChar char="•"/>
            </a:pPr>
            <a:r>
              <a:rPr lang="en-ZA" sz="1400" dirty="0">
                <a:latin typeface="Arial" panose="020B0604020202020204" pitchFamily="34" charset="0"/>
                <a:cs typeface="Arial" panose="020B0604020202020204" pitchFamily="34" charset="0"/>
              </a:rPr>
              <a:t>The rollout of the e-Visa system to the above-mentioned countries is subject to lockdown regulations of earmarked countries due to COVID-19, DIRCO upgrade for connectivity in the missions and appropriate resources.</a:t>
            </a:r>
          </a:p>
          <a:p>
            <a:pPr marL="285750" indent="-285750" algn="just">
              <a:spcBef>
                <a:spcPts val="600"/>
              </a:spcBef>
              <a:spcAft>
                <a:spcPts val="600"/>
              </a:spcAft>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p:txBody>
      </p:sp>
      <p:sp>
        <p:nvSpPr>
          <p:cNvPr id="5" name="TextBox 4"/>
          <p:cNvSpPr txBox="1"/>
          <p:nvPr/>
        </p:nvSpPr>
        <p:spPr>
          <a:xfrm>
            <a:off x="130175" y="126620"/>
            <a:ext cx="8865235" cy="400110"/>
          </a:xfrm>
          <a:prstGeom prst="rect">
            <a:avLst/>
          </a:prstGeom>
          <a:solidFill>
            <a:srgbClr val="92D050"/>
          </a:solidFill>
        </p:spPr>
        <p:txBody>
          <a:bodyPr wrap="square" rtlCol="0">
            <a:spAutoFit/>
          </a:bodyPr>
          <a:lstStyle/>
          <a:p>
            <a:pPr algn="ctr">
              <a:spcBef>
                <a:spcPts val="600"/>
              </a:spcBef>
              <a:spcAft>
                <a:spcPts val="600"/>
              </a:spcAft>
            </a:pPr>
            <a:r>
              <a:rPr lang="en-US" sz="2000" b="1" dirty="0">
                <a:latin typeface="Arial" panose="020B0604020202020204" pitchFamily="34" charset="0"/>
                <a:cs typeface="Arial" panose="020B0604020202020204" pitchFamily="34" charset="0"/>
              </a:rPr>
              <a:t>PROGRESS ON THE NATIONAL IDENTITY SYSTEM (NIS</a:t>
            </a:r>
            <a:r>
              <a:rPr lang="en-US" sz="2000" b="1" dirty="0" smtClean="0">
                <a:latin typeface="Arial" panose="020B0604020202020204" pitchFamily="34" charset="0"/>
                <a:cs typeface="Arial" panose="020B0604020202020204" pitchFamily="34" charset="0"/>
              </a:rPr>
              <a:t>) &amp; E-VISA</a:t>
            </a:r>
            <a:endParaRPr lang="en-ZA" sz="2000" b="1"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9</a:t>
            </a:fld>
            <a:endParaRPr lang="en-US" dirty="0"/>
          </a:p>
        </p:txBody>
      </p:sp>
    </p:spTree>
    <p:extLst>
      <p:ext uri="{BB962C8B-B14F-4D97-AF65-F5344CB8AC3E}">
        <p14:creationId xmlns:p14="http://schemas.microsoft.com/office/powerpoint/2010/main" val="234311943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1EBB2E42-108E-B441-B653-FB2C590AEE2A}"/>
              </a:ext>
            </a:extLst>
          </p:cNvPr>
          <p:cNvSpPr txBox="1">
            <a:spLocks/>
          </p:cNvSpPr>
          <p:nvPr/>
        </p:nvSpPr>
        <p:spPr>
          <a:xfrm>
            <a:off x="330200" y="195943"/>
            <a:ext cx="8597900" cy="490482"/>
          </a:xfrm>
          <a:prstGeom prst="rect">
            <a:avLst/>
          </a:prstGeom>
          <a:solidFill>
            <a:srgbClr val="92D050"/>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2000" b="1" dirty="0">
                <a:latin typeface="Arial" panose="020B0604020202020204" pitchFamily="34" charset="0"/>
                <a:cs typeface="Arial" panose="020B0604020202020204" pitchFamily="34" charset="0"/>
              </a:rPr>
              <a:t>BMA IMPLEMENTATION PLAN</a:t>
            </a:r>
          </a:p>
        </p:txBody>
      </p:sp>
      <p:graphicFrame>
        <p:nvGraphicFramePr>
          <p:cNvPr id="7" name="Table 6">
            <a:extLst>
              <a:ext uri="{FF2B5EF4-FFF2-40B4-BE49-F238E27FC236}">
                <a16:creationId xmlns:a16="http://schemas.microsoft.com/office/drawing/2014/main" id="{C366CB03-29A7-6043-8B20-8054BBF6471D}"/>
              </a:ext>
            </a:extLst>
          </p:cNvPr>
          <p:cNvGraphicFramePr>
            <a:graphicFrameLocks noGrp="1"/>
          </p:cNvGraphicFramePr>
          <p:nvPr>
            <p:extLst/>
          </p:nvPr>
        </p:nvGraphicFramePr>
        <p:xfrm>
          <a:off x="330200" y="811382"/>
          <a:ext cx="8597900" cy="5000954"/>
        </p:xfrm>
        <a:graphic>
          <a:graphicData uri="http://schemas.openxmlformats.org/drawingml/2006/table">
            <a:tbl>
              <a:tblPr firstRow="1" bandRow="1">
                <a:tableStyleId>{F5AB1C69-6EDB-4FF4-983F-18BD219EF322}</a:tableStyleId>
              </a:tblPr>
              <a:tblGrid>
                <a:gridCol w="2033320">
                  <a:extLst>
                    <a:ext uri="{9D8B030D-6E8A-4147-A177-3AD203B41FA5}">
                      <a16:colId xmlns:a16="http://schemas.microsoft.com/office/drawing/2014/main" val="3046115460"/>
                    </a:ext>
                  </a:extLst>
                </a:gridCol>
                <a:gridCol w="4946635">
                  <a:extLst>
                    <a:ext uri="{9D8B030D-6E8A-4147-A177-3AD203B41FA5}">
                      <a16:colId xmlns:a16="http://schemas.microsoft.com/office/drawing/2014/main" val="1296828271"/>
                    </a:ext>
                  </a:extLst>
                </a:gridCol>
                <a:gridCol w="771007">
                  <a:extLst>
                    <a:ext uri="{9D8B030D-6E8A-4147-A177-3AD203B41FA5}">
                      <a16:colId xmlns:a16="http://schemas.microsoft.com/office/drawing/2014/main" val="2565178568"/>
                    </a:ext>
                  </a:extLst>
                </a:gridCol>
                <a:gridCol w="846938">
                  <a:extLst>
                    <a:ext uri="{9D8B030D-6E8A-4147-A177-3AD203B41FA5}">
                      <a16:colId xmlns:a16="http://schemas.microsoft.com/office/drawing/2014/main" val="2940890028"/>
                    </a:ext>
                  </a:extLst>
                </a:gridCol>
              </a:tblGrid>
              <a:tr h="507206">
                <a:tc>
                  <a:txBody>
                    <a:bodyPr/>
                    <a:lstStyle/>
                    <a:p>
                      <a:pPr algn="ctr" rtl="0" fontAlgn="ctr"/>
                      <a:r>
                        <a:rPr lang="en-ZA" sz="1400" u="none" strike="noStrike" dirty="0">
                          <a:solidFill>
                            <a:schemeClr val="tx1"/>
                          </a:solidFill>
                          <a:effectLst/>
                          <a:latin typeface="Arial" panose="020B0604020202020204" pitchFamily="34" charset="0"/>
                          <a:cs typeface="Arial" panose="020B0604020202020204" pitchFamily="34" charset="0"/>
                        </a:rPr>
                        <a:t>Outcome</a:t>
                      </a:r>
                      <a:endParaRPr lang="en-ZA" sz="1400" b="1" i="0" u="none" strike="noStrike" dirty="0">
                        <a:solidFill>
                          <a:schemeClr val="tx1"/>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rtl="0" fontAlgn="ctr"/>
                      <a:r>
                        <a:rPr lang="en-ZA" sz="1400" u="none" strike="noStrike" dirty="0">
                          <a:solidFill>
                            <a:schemeClr val="tx1"/>
                          </a:solidFill>
                          <a:effectLst/>
                          <a:latin typeface="Arial" panose="020B0604020202020204" pitchFamily="34" charset="0"/>
                          <a:cs typeface="Arial" panose="020B0604020202020204" pitchFamily="34" charset="0"/>
                        </a:rPr>
                        <a:t>Progress Made</a:t>
                      </a:r>
                      <a:endParaRPr lang="en-ZA" sz="1400" b="1" i="0" u="none" strike="noStrike" dirty="0">
                        <a:solidFill>
                          <a:schemeClr val="tx1"/>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rtl="0" fontAlgn="ctr"/>
                      <a:r>
                        <a:rPr lang="en-ZA" sz="1400" u="none" strike="noStrike" dirty="0">
                          <a:solidFill>
                            <a:schemeClr val="tx1"/>
                          </a:solidFill>
                          <a:effectLst/>
                          <a:latin typeface="Arial" panose="020B0604020202020204" pitchFamily="34" charset="0"/>
                          <a:cs typeface="Arial" panose="020B0604020202020204" pitchFamily="34" charset="0"/>
                        </a:rPr>
                        <a:t>Timeframe</a:t>
                      </a:r>
                      <a:endParaRPr lang="en-ZA" sz="1400" b="1" i="0" u="none" strike="noStrike" dirty="0">
                        <a:solidFill>
                          <a:schemeClr val="tx1"/>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rtl="0" fontAlgn="ctr"/>
                      <a:r>
                        <a:rPr lang="en-ZA" sz="1400" u="none" strike="noStrike" dirty="0">
                          <a:solidFill>
                            <a:schemeClr val="tx1"/>
                          </a:solidFill>
                          <a:effectLst/>
                          <a:latin typeface="Arial" panose="020B0604020202020204" pitchFamily="34" charset="0"/>
                          <a:cs typeface="Arial" panose="020B0604020202020204" pitchFamily="34" charset="0"/>
                        </a:rPr>
                        <a:t>Responsible</a:t>
                      </a:r>
                      <a:endParaRPr lang="en-ZA" sz="1400" b="1" i="0" u="none" strike="noStrike" dirty="0">
                        <a:solidFill>
                          <a:schemeClr val="tx1"/>
                        </a:solidFill>
                        <a:effectLst/>
                        <a:latin typeface="Arial" panose="020B0604020202020204" pitchFamily="34" charset="0"/>
                        <a:cs typeface="Arial" panose="020B0604020202020204" pitchFamily="34" charset="0"/>
                      </a:endParaRPr>
                    </a:p>
                  </a:txBody>
                  <a:tcPr marL="6594" marR="6594" marT="6594" marB="0" anchor="ctr"/>
                </a:tc>
                <a:extLst>
                  <a:ext uri="{0D108BD9-81ED-4DB2-BD59-A6C34878D82A}">
                    <a16:rowId xmlns:a16="http://schemas.microsoft.com/office/drawing/2014/main" val="1200907625"/>
                  </a:ext>
                </a:extLst>
              </a:tr>
              <a:tr h="1260988">
                <a:tc>
                  <a:txBody>
                    <a:bodyPr/>
                    <a:lstStyle/>
                    <a:p>
                      <a:pPr algn="l" rtl="0" fontAlgn="ctr"/>
                      <a:r>
                        <a:rPr lang="en-ZA" sz="1400" u="none" strike="noStrike" dirty="0">
                          <a:effectLst/>
                          <a:latin typeface="Arial" panose="020B0604020202020204" pitchFamily="34" charset="0"/>
                          <a:cs typeface="Arial" panose="020B0604020202020204" pitchFamily="34" charset="0"/>
                        </a:rPr>
                        <a:t>Concluding of Implementation Protocols with SAPS, SARS &amp; SANDF</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Section 27(5) of the Act requires the BMA to conclude mandatory Implementation Protocols with SANDF, SAPS and SARS </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Draft Implementation Protocols were shared with the above organs of state – we have received inputs from SARS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We are currently in discussions with the SANDF and SAPS</a:t>
                      </a:r>
                    </a:p>
                    <a:p>
                      <a:pPr algn="l" rtl="0" fontAlgn="ctr"/>
                      <a:endParaRPr lang="en-ZA" sz="1400" u="none" strike="noStrike" dirty="0">
                        <a:effectLst/>
                        <a:latin typeface="Arial" panose="020B0604020202020204" pitchFamily="34" charset="0"/>
                        <a:cs typeface="Arial" panose="020B0604020202020204" pitchFamily="34" charset="0"/>
                      </a:endParaRPr>
                    </a:p>
                    <a:p>
                      <a:pPr algn="l" rtl="0" fontAlgn="ctr"/>
                      <a:r>
                        <a:rPr lang="en-ZA" sz="1400" u="none" strike="noStrike" dirty="0">
                          <a:effectLst/>
                          <a:latin typeface="Arial" panose="020B0604020202020204" pitchFamily="34" charset="0"/>
                          <a:cs typeface="Arial" panose="020B0604020202020204" pitchFamily="34" charset="0"/>
                        </a:rPr>
                        <a:t>Performance Indicator: Signed Protocols &amp; Government Gazette</a:t>
                      </a:r>
                    </a:p>
                    <a:p>
                      <a:pPr algn="l" rtl="0" fontAlgn="ct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tc>
                <a:tc>
                  <a:txBody>
                    <a:bodyPr/>
                    <a:lstStyle/>
                    <a:p>
                      <a:pPr algn="l" rtl="0" fontAlgn="ctr"/>
                      <a:r>
                        <a:rPr lang="en-ZA" sz="1400" u="none" strike="noStrike" dirty="0">
                          <a:effectLst/>
                          <a:latin typeface="Arial" panose="020B0604020202020204" pitchFamily="34" charset="0"/>
                          <a:cs typeface="Arial" panose="020B0604020202020204" pitchFamily="34" charset="0"/>
                        </a:rPr>
                        <a:t>15-Jun-21</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l" rtl="0" fontAlgn="ctr"/>
                      <a:r>
                        <a:rPr lang="en-ZA" sz="1400" u="none" strike="noStrike" dirty="0">
                          <a:effectLst/>
                          <a:latin typeface="Arial" panose="020B0604020202020204" pitchFamily="34" charset="0"/>
                          <a:cs typeface="Arial" panose="020B0604020202020204" pitchFamily="34" charset="0"/>
                        </a:rPr>
                        <a:t>DHA </a:t>
                      </a:r>
                    </a:p>
                    <a:p>
                      <a:pPr algn="l" rtl="0" fontAlgn="ctr"/>
                      <a:r>
                        <a:rPr lang="en-ZA" sz="1400" u="none" strike="noStrike" dirty="0">
                          <a:effectLst/>
                          <a:latin typeface="Arial" panose="020B0604020202020204" pitchFamily="34" charset="0"/>
                          <a:cs typeface="Arial" panose="020B0604020202020204" pitchFamily="34" charset="0"/>
                        </a:rPr>
                        <a:t>OCSLA</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extLst>
                  <a:ext uri="{0D108BD9-81ED-4DB2-BD59-A6C34878D82A}">
                    <a16:rowId xmlns:a16="http://schemas.microsoft.com/office/drawing/2014/main" val="1503358145"/>
                  </a:ext>
                </a:extLst>
              </a:tr>
              <a:tr h="1606794">
                <a:tc>
                  <a:txBody>
                    <a:bodyPr/>
                    <a:lstStyle/>
                    <a:p>
                      <a:pPr algn="l" rtl="0" fontAlgn="ctr"/>
                      <a:r>
                        <a:rPr lang="en-ZA" sz="1400" u="none" strike="noStrike" dirty="0">
                          <a:effectLst/>
                          <a:latin typeface="Arial" panose="020B0604020202020204" pitchFamily="34" charset="0"/>
                          <a:cs typeface="Arial" panose="020B0604020202020204" pitchFamily="34" charset="0"/>
                        </a:rPr>
                        <a:t>Listing of the BMA in terms of Schedule 3 of the PFMA</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Section 4(1) of the Act establishes the BMA as a National Public Entity as contemplated in Part A of Schedule 3 of the Public Finance Management Act, 1999 (PFMA)</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The BMA PMO has approach National Treasury (NT) to list the BMA as required by section 47 of the PFMA.</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Initial consultations were made with NT in this regard. The next meeting is set for Wednesday 12 May 2021.</a:t>
                      </a:r>
                      <a:endParaRPr lang="en-ZA" sz="1400" u="none" strike="noStrike" dirty="0">
                        <a:effectLst/>
                        <a:latin typeface="Arial" panose="020B0604020202020204" pitchFamily="34" charset="0"/>
                        <a:cs typeface="Arial" panose="020B0604020202020204" pitchFamily="34" charset="0"/>
                      </a:endParaRPr>
                    </a:p>
                    <a:p>
                      <a:pPr algn="l" rtl="0" fontAlgn="ctr"/>
                      <a:endParaRPr lang="en-ZA" sz="1400" u="none" strike="noStrike" dirty="0">
                        <a:effectLst/>
                        <a:latin typeface="Arial" panose="020B0604020202020204" pitchFamily="34" charset="0"/>
                        <a:cs typeface="Arial" panose="020B0604020202020204" pitchFamily="34" charset="0"/>
                      </a:endParaRPr>
                    </a:p>
                    <a:p>
                      <a:pPr algn="l" rtl="0" fontAlgn="ctr"/>
                      <a:r>
                        <a:rPr lang="en-ZA" sz="1400" u="none" strike="noStrike" dirty="0">
                          <a:effectLst/>
                          <a:latin typeface="Arial" panose="020B0604020202020204" pitchFamily="34" charset="0"/>
                          <a:cs typeface="Arial" panose="020B0604020202020204" pitchFamily="34" charset="0"/>
                        </a:rPr>
                        <a:t>Performance Indicator: Presidential Proclamation</a:t>
                      </a:r>
                    </a:p>
                    <a:p>
                      <a:pPr algn="l" rtl="0" fontAlgn="ct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tc>
                <a:tc>
                  <a:txBody>
                    <a:bodyPr/>
                    <a:lstStyle/>
                    <a:p>
                      <a:pPr algn="l" rtl="0" fontAlgn="ctr"/>
                      <a:r>
                        <a:rPr lang="en-ZA" sz="1400" u="none" strike="noStrike" dirty="0">
                          <a:effectLst/>
                          <a:latin typeface="Arial" panose="020B0604020202020204" pitchFamily="34" charset="0"/>
                          <a:cs typeface="Arial" panose="020B0604020202020204" pitchFamily="34" charset="0"/>
                        </a:rPr>
                        <a:t>30-Jun-21</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l" rtl="0" fontAlgn="ctr"/>
                      <a:r>
                        <a:rPr lang="en-ZA" sz="1400" u="none" strike="noStrike" dirty="0">
                          <a:effectLst/>
                          <a:latin typeface="Arial" panose="020B0604020202020204" pitchFamily="34" charset="0"/>
                          <a:cs typeface="Arial" panose="020B0604020202020204" pitchFamily="34" charset="0"/>
                        </a:rPr>
                        <a:t>DHA </a:t>
                      </a:r>
                    </a:p>
                    <a:p>
                      <a:pPr algn="l" rtl="0" fontAlgn="ctr"/>
                      <a:r>
                        <a:rPr lang="en-ZA" sz="1400" u="none" strike="noStrike" dirty="0">
                          <a:effectLst/>
                          <a:latin typeface="Arial" panose="020B0604020202020204" pitchFamily="34" charset="0"/>
                          <a:cs typeface="Arial" panose="020B0604020202020204" pitchFamily="34" charset="0"/>
                        </a:rPr>
                        <a:t>NT</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extLst>
                  <a:ext uri="{0D108BD9-81ED-4DB2-BD59-A6C34878D82A}">
                    <a16:rowId xmlns:a16="http://schemas.microsoft.com/office/drawing/2014/main" val="898121073"/>
                  </a:ext>
                </a:extLst>
              </a:tr>
            </a:tbl>
          </a:graphicData>
        </a:graphic>
      </p:graphicFrame>
      <p:sp>
        <p:nvSpPr>
          <p:cNvPr id="4" name="Slide Number Placeholder 3"/>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90</a:t>
            </a:fld>
            <a:endParaRPr lang="en-US" dirty="0"/>
          </a:p>
        </p:txBody>
      </p:sp>
    </p:spTree>
    <p:extLst>
      <p:ext uri="{BB962C8B-B14F-4D97-AF65-F5344CB8AC3E}">
        <p14:creationId xmlns:p14="http://schemas.microsoft.com/office/powerpoint/2010/main" val="256221416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4AB6FC2D-4517-1F4D-838B-B361803D32F2}"/>
              </a:ext>
            </a:extLst>
          </p:cNvPr>
          <p:cNvGraphicFramePr>
            <a:graphicFrameLocks noGrp="1"/>
          </p:cNvGraphicFramePr>
          <p:nvPr>
            <p:ph idx="1"/>
            <p:extLst/>
          </p:nvPr>
        </p:nvGraphicFramePr>
        <p:xfrm>
          <a:off x="228599" y="635649"/>
          <a:ext cx="8712200" cy="5329216"/>
        </p:xfrm>
        <a:graphic>
          <a:graphicData uri="http://schemas.openxmlformats.org/drawingml/2006/table">
            <a:tbl>
              <a:tblPr firstRow="1" bandRow="1">
                <a:tableStyleId>{F5AB1C69-6EDB-4FF4-983F-18BD219EF322}</a:tableStyleId>
              </a:tblPr>
              <a:tblGrid>
                <a:gridCol w="2060350">
                  <a:extLst>
                    <a:ext uri="{9D8B030D-6E8A-4147-A177-3AD203B41FA5}">
                      <a16:colId xmlns:a16="http://schemas.microsoft.com/office/drawing/2014/main" val="731643336"/>
                    </a:ext>
                  </a:extLst>
                </a:gridCol>
                <a:gridCol w="4900771">
                  <a:extLst>
                    <a:ext uri="{9D8B030D-6E8A-4147-A177-3AD203B41FA5}">
                      <a16:colId xmlns:a16="http://schemas.microsoft.com/office/drawing/2014/main" val="2352722917"/>
                    </a:ext>
                  </a:extLst>
                </a:gridCol>
                <a:gridCol w="800942">
                  <a:extLst>
                    <a:ext uri="{9D8B030D-6E8A-4147-A177-3AD203B41FA5}">
                      <a16:colId xmlns:a16="http://schemas.microsoft.com/office/drawing/2014/main" val="2437565095"/>
                    </a:ext>
                  </a:extLst>
                </a:gridCol>
                <a:gridCol w="950137">
                  <a:extLst>
                    <a:ext uri="{9D8B030D-6E8A-4147-A177-3AD203B41FA5}">
                      <a16:colId xmlns:a16="http://schemas.microsoft.com/office/drawing/2014/main" val="897747855"/>
                    </a:ext>
                  </a:extLst>
                </a:gridCol>
              </a:tblGrid>
              <a:tr h="378268">
                <a:tc>
                  <a:txBody>
                    <a:bodyPr/>
                    <a:lstStyle/>
                    <a:p>
                      <a:pPr algn="ctr" rtl="0" fontAlgn="ctr"/>
                      <a:r>
                        <a:rPr lang="en-ZA" sz="1200" u="none" strike="noStrike" dirty="0">
                          <a:solidFill>
                            <a:schemeClr val="tx1"/>
                          </a:solidFill>
                          <a:effectLst/>
                          <a:latin typeface="Arial" panose="020B0604020202020204" pitchFamily="34" charset="0"/>
                          <a:cs typeface="Arial" panose="020B0604020202020204" pitchFamily="34" charset="0"/>
                        </a:rPr>
                        <a:t>Outcome</a:t>
                      </a:r>
                      <a:endParaRPr lang="en-ZA" sz="1200" b="1" i="0" u="none" strike="noStrike" dirty="0">
                        <a:solidFill>
                          <a:schemeClr val="tx1"/>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rtl="0" fontAlgn="ctr"/>
                      <a:r>
                        <a:rPr lang="en-ZA" sz="1200" u="none" strike="noStrike" dirty="0">
                          <a:solidFill>
                            <a:schemeClr val="tx1"/>
                          </a:solidFill>
                          <a:effectLst/>
                          <a:latin typeface="Arial" panose="020B0604020202020204" pitchFamily="34" charset="0"/>
                          <a:cs typeface="Arial" panose="020B0604020202020204" pitchFamily="34" charset="0"/>
                        </a:rPr>
                        <a:t>Progress Made </a:t>
                      </a:r>
                      <a:endParaRPr lang="en-ZA" sz="1200" b="1" i="0" u="none" strike="noStrike" dirty="0">
                        <a:solidFill>
                          <a:schemeClr val="tx1"/>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rtl="0" fontAlgn="ctr"/>
                      <a:r>
                        <a:rPr lang="en-ZA" sz="1200" u="none" strike="noStrike" dirty="0">
                          <a:solidFill>
                            <a:schemeClr val="tx1"/>
                          </a:solidFill>
                          <a:effectLst/>
                          <a:latin typeface="Arial" panose="020B0604020202020204" pitchFamily="34" charset="0"/>
                          <a:cs typeface="Arial" panose="020B0604020202020204" pitchFamily="34" charset="0"/>
                        </a:rPr>
                        <a:t>Timeframe</a:t>
                      </a:r>
                      <a:endParaRPr lang="en-ZA" sz="1200" b="1" i="0" u="none" strike="noStrike" dirty="0">
                        <a:solidFill>
                          <a:schemeClr val="tx1"/>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rtl="0" fontAlgn="ctr"/>
                      <a:r>
                        <a:rPr lang="en-ZA" sz="1200" u="none" strike="noStrike" dirty="0">
                          <a:solidFill>
                            <a:schemeClr val="tx1"/>
                          </a:solidFill>
                          <a:effectLst/>
                          <a:latin typeface="Arial" panose="020B0604020202020204" pitchFamily="34" charset="0"/>
                          <a:cs typeface="Arial" panose="020B0604020202020204" pitchFamily="34" charset="0"/>
                        </a:rPr>
                        <a:t>Responsible</a:t>
                      </a:r>
                      <a:endParaRPr lang="en-ZA" sz="1200" b="1" i="0" u="none" strike="noStrike" dirty="0">
                        <a:solidFill>
                          <a:schemeClr val="tx1"/>
                        </a:solidFill>
                        <a:effectLst/>
                        <a:latin typeface="Arial" panose="020B0604020202020204" pitchFamily="34" charset="0"/>
                        <a:cs typeface="Arial" panose="020B0604020202020204" pitchFamily="34" charset="0"/>
                      </a:endParaRPr>
                    </a:p>
                  </a:txBody>
                  <a:tcPr marL="6594" marR="6594" marT="6594" marB="0" anchor="ctr"/>
                </a:tc>
                <a:extLst>
                  <a:ext uri="{0D108BD9-81ED-4DB2-BD59-A6C34878D82A}">
                    <a16:rowId xmlns:a16="http://schemas.microsoft.com/office/drawing/2014/main" val="3274037297"/>
                  </a:ext>
                </a:extLst>
              </a:tr>
              <a:tr h="1641084">
                <a:tc>
                  <a:txBody>
                    <a:bodyPr/>
                    <a:lstStyle/>
                    <a:p>
                      <a:pPr algn="l" rtl="0" fontAlgn="ctr"/>
                      <a:r>
                        <a:rPr lang="en-ZA" sz="1200" u="none" strike="noStrike" dirty="0">
                          <a:effectLst/>
                          <a:latin typeface="Arial" panose="020B0604020202020204" pitchFamily="34" charset="0"/>
                          <a:cs typeface="Arial" panose="020B0604020202020204" pitchFamily="34" charset="0"/>
                        </a:rPr>
                        <a:t>Establishment of the Inter-Ministerial Advisory Committee &amp; the Border Technical Committee</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marL="285750" indent="-285750" algn="l" rtl="0" fontAlgn="ctr">
                        <a:buFont typeface="Arial" panose="020B0604020202020204" pitchFamily="34" charset="0"/>
                        <a:buChar char="•"/>
                      </a:pPr>
                      <a:r>
                        <a:rPr lang="en-ZA" sz="1200" u="none" strike="noStrike" dirty="0">
                          <a:effectLst/>
                          <a:latin typeface="Arial" panose="020B0604020202020204" pitchFamily="34" charset="0"/>
                          <a:cs typeface="Arial" panose="020B0604020202020204" pitchFamily="34" charset="0"/>
                        </a:rPr>
                        <a:t>To ensure compliance with section 27(6) of the Act – co-ordination with other Ministers will happen through the Inter-Ministerial Consultative Committee (IMCC).</a:t>
                      </a:r>
                    </a:p>
                    <a:p>
                      <a:pPr marL="285750" indent="-285750" algn="l" rtl="0" fontAlgn="ctr">
                        <a:buFont typeface="Arial" panose="020B0604020202020204" pitchFamily="34" charset="0"/>
                        <a:buChar char="•"/>
                      </a:pPr>
                      <a:r>
                        <a:rPr lang="en-ZA" sz="1200" u="none" strike="noStrike" dirty="0">
                          <a:effectLst/>
                          <a:latin typeface="Arial" panose="020B0604020202020204" pitchFamily="34" charset="0"/>
                          <a:cs typeface="Arial" panose="020B0604020202020204" pitchFamily="34" charset="0"/>
                        </a:rPr>
                        <a:t>The Minister is required to create the IMCC.</a:t>
                      </a:r>
                    </a:p>
                    <a:p>
                      <a:pPr marL="285750" indent="-285750" algn="l" rtl="0" fontAlgn="ctr">
                        <a:buFont typeface="Arial" panose="020B0604020202020204" pitchFamily="34" charset="0"/>
                        <a:buChar char="•"/>
                      </a:pPr>
                      <a:r>
                        <a:rPr lang="en-ZA" sz="1200" u="none" strike="noStrike" dirty="0">
                          <a:effectLst/>
                          <a:latin typeface="Arial" panose="020B0604020202020204" pitchFamily="34" charset="0"/>
                          <a:cs typeface="Arial" panose="020B0604020202020204" pitchFamily="34" charset="0"/>
                        </a:rPr>
                        <a:t>A draft Proclamation has been crafted for the Minister’s signature, requesting the President’s signature.</a:t>
                      </a:r>
                    </a:p>
                    <a:p>
                      <a:pPr marL="285750" indent="-285750" algn="l" rtl="0" fontAlgn="ctr">
                        <a:buFont typeface="Arial" panose="020B0604020202020204" pitchFamily="34" charset="0"/>
                        <a:buChar char="•"/>
                      </a:pPr>
                      <a:r>
                        <a:rPr lang="en-ZA" sz="1200" u="none" strike="noStrike" dirty="0">
                          <a:effectLst/>
                          <a:latin typeface="Arial" panose="020B0604020202020204" pitchFamily="34" charset="0"/>
                          <a:cs typeface="Arial" panose="020B0604020202020204" pitchFamily="34" charset="0"/>
                        </a:rPr>
                        <a:t>Section 25 empowers the Minister to establish the Border Technical Committee</a:t>
                      </a:r>
                    </a:p>
                    <a:p>
                      <a:pPr marL="285750" indent="-285750" algn="l" rtl="0" fontAlgn="ctr">
                        <a:buFont typeface="Arial" panose="020B0604020202020204" pitchFamily="34" charset="0"/>
                        <a:buChar char="•"/>
                      </a:pPr>
                      <a:r>
                        <a:rPr lang="en-ZA" sz="1200" u="none" strike="noStrike" dirty="0">
                          <a:effectLst/>
                          <a:latin typeface="Arial" panose="020B0604020202020204" pitchFamily="34" charset="0"/>
                          <a:cs typeface="Arial" panose="020B0604020202020204" pitchFamily="34" charset="0"/>
                        </a:rPr>
                        <a:t>The Department is finalising a Proclamation for the creation of this Committees in terms of Sections 24 and 25 of the Act.</a:t>
                      </a:r>
                    </a:p>
                    <a:p>
                      <a:pPr marL="285750" indent="-285750" algn="l" rtl="0" fontAlgn="ctr">
                        <a:buFont typeface="Arial" panose="020B0604020202020204" pitchFamily="34" charset="0"/>
                        <a:buChar char="•"/>
                      </a:pPr>
                      <a:endParaRPr lang="en-ZA" sz="1200" u="none" strike="noStrike" dirty="0">
                        <a:effectLst/>
                        <a:latin typeface="Arial" panose="020B0604020202020204" pitchFamily="34" charset="0"/>
                        <a:cs typeface="Arial" panose="020B0604020202020204" pitchFamily="34" charset="0"/>
                      </a:endParaRPr>
                    </a:p>
                    <a:p>
                      <a:pPr marL="0" indent="0" algn="l" rtl="0" fontAlgn="ctr">
                        <a:buFont typeface="Arial" panose="020B0604020202020204" pitchFamily="34" charset="0"/>
                        <a:buNone/>
                      </a:pPr>
                      <a:r>
                        <a:rPr lang="en-ZA" sz="1200" u="none" strike="noStrike" dirty="0">
                          <a:effectLst/>
                          <a:latin typeface="Arial" panose="020B0604020202020204" pitchFamily="34" charset="0"/>
                          <a:cs typeface="Arial" panose="020B0604020202020204" pitchFamily="34" charset="0"/>
                        </a:rPr>
                        <a:t>Performance Indicator: Presidential Proclamation</a:t>
                      </a:r>
                    </a:p>
                    <a:p>
                      <a:pPr marL="0" indent="0" algn="l" rtl="0" fontAlgn="ctr">
                        <a:buFont typeface="Arial" panose="020B0604020202020204" pitchFamily="34" charset="0"/>
                        <a:buNone/>
                      </a:pP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tc>
                <a:tc>
                  <a:txBody>
                    <a:bodyPr/>
                    <a:lstStyle/>
                    <a:p>
                      <a:pPr algn="l" rtl="0" fontAlgn="ctr"/>
                      <a:r>
                        <a:rPr lang="en-ZA" sz="1200" u="none" strike="noStrike" dirty="0">
                          <a:effectLst/>
                          <a:latin typeface="Arial" panose="020B0604020202020204" pitchFamily="34" charset="0"/>
                          <a:cs typeface="Arial" panose="020B0604020202020204" pitchFamily="34" charset="0"/>
                        </a:rPr>
                        <a:t>30 June 2021</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l" rtl="0" fontAlgn="ctr"/>
                      <a:r>
                        <a:rPr lang="en-ZA" sz="1200" u="none" strike="noStrike" dirty="0">
                          <a:effectLst/>
                          <a:latin typeface="Arial" panose="020B0604020202020204" pitchFamily="34" charset="0"/>
                          <a:cs typeface="Arial" panose="020B0604020202020204" pitchFamily="34" charset="0"/>
                        </a:rPr>
                        <a:t>DHA</a:t>
                      </a:r>
                    </a:p>
                    <a:p>
                      <a:pPr algn="l" rtl="0" fontAlgn="ctr"/>
                      <a:r>
                        <a:rPr lang="en-ZA" sz="1200" u="none" strike="noStrike" dirty="0">
                          <a:effectLst/>
                          <a:latin typeface="Arial" panose="020B0604020202020204" pitchFamily="34" charset="0"/>
                          <a:cs typeface="Arial" panose="020B0604020202020204" pitchFamily="34" charset="0"/>
                        </a:rPr>
                        <a:t>OCSLA</a:t>
                      </a:r>
                    </a:p>
                    <a:p>
                      <a:pPr algn="l" rtl="0" fontAlgn="ctr"/>
                      <a:r>
                        <a:rPr lang="en-ZA" sz="1200" u="none" strike="noStrike" dirty="0">
                          <a:effectLst/>
                          <a:latin typeface="Arial" panose="020B0604020202020204" pitchFamily="34" charset="0"/>
                          <a:cs typeface="Arial" panose="020B0604020202020204" pitchFamily="34" charset="0"/>
                        </a:rPr>
                        <a:t>Presidency </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extLst>
                  <a:ext uri="{0D108BD9-81ED-4DB2-BD59-A6C34878D82A}">
                    <a16:rowId xmlns:a16="http://schemas.microsoft.com/office/drawing/2014/main" val="1005334548"/>
                  </a:ext>
                </a:extLst>
              </a:tr>
              <a:tr h="2086854">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ZA" sz="1200" u="none" strike="noStrike" dirty="0">
                          <a:effectLst/>
                          <a:latin typeface="Arial" panose="020B0604020202020204" pitchFamily="34" charset="0"/>
                          <a:cs typeface="Arial" panose="020B0604020202020204" pitchFamily="34" charset="0"/>
                        </a:rPr>
                        <a:t>BMA Regulations </a:t>
                      </a:r>
                    </a:p>
                    <a:p>
                      <a:pPr algn="l" rtl="0" fontAlgn="ctr"/>
                      <a:r>
                        <a:rPr lang="en-ZA" sz="1200" u="none" strike="noStrike" dirty="0">
                          <a:effectLst/>
                          <a:latin typeface="Arial" panose="020B0604020202020204" pitchFamily="34" charset="0"/>
                          <a:cs typeface="Arial" panose="020B0604020202020204" pitchFamily="34" charset="0"/>
                        </a:rPr>
                        <a:t> </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marL="285750" indent="-285750" algn="l" rtl="0" fontAlgn="ctr">
                        <a:buFont typeface="Arial" panose="020B0604020202020204" pitchFamily="34" charset="0"/>
                        <a:buChar char="•"/>
                      </a:pPr>
                      <a:r>
                        <a:rPr lang="en-ZA" sz="1200" u="none" strike="noStrike" dirty="0">
                          <a:effectLst/>
                          <a:latin typeface="Arial" panose="020B0604020202020204" pitchFamily="34" charset="0"/>
                          <a:cs typeface="Arial" panose="020B0604020202020204" pitchFamily="34" charset="0"/>
                        </a:rPr>
                        <a:t>A total of 13 sets of Regulations have been identified for completion - 1st  draft set of Regulations have been crafted. </a:t>
                      </a:r>
                    </a:p>
                    <a:p>
                      <a:pPr marL="285750" indent="-285750" algn="l" rtl="0" fontAlgn="ctr">
                        <a:buFont typeface="Arial" panose="020B0604020202020204" pitchFamily="34" charset="0"/>
                        <a:buChar char="•"/>
                      </a:pPr>
                      <a:r>
                        <a:rPr lang="en-ZA" sz="1200" u="none" strike="noStrike" dirty="0">
                          <a:effectLst/>
                          <a:latin typeface="Arial" panose="020B0604020202020204" pitchFamily="34" charset="0"/>
                          <a:cs typeface="Arial" panose="020B0604020202020204" pitchFamily="34" charset="0"/>
                        </a:rPr>
                        <a:t>A virtual meeting was held with Organs of State in 2020. Organs of State were requested to provide comments / inputs on the draft. We have not yet received substantive comments thereto.</a:t>
                      </a:r>
                    </a:p>
                    <a:p>
                      <a:pPr marL="285750" indent="-285750" algn="l" rtl="0" fontAlgn="ctr">
                        <a:buFont typeface="Arial" panose="020B0604020202020204" pitchFamily="34" charset="0"/>
                        <a:buChar char="•"/>
                      </a:pPr>
                      <a:r>
                        <a:rPr lang="en-ZA" sz="1200" u="none" strike="noStrike" dirty="0">
                          <a:effectLst/>
                          <a:latin typeface="Arial" panose="020B0604020202020204" pitchFamily="34" charset="0"/>
                          <a:cs typeface="Arial" panose="020B0604020202020204" pitchFamily="34" charset="0"/>
                        </a:rPr>
                        <a:t>Acting Commissioner currently following up with Organs of State</a:t>
                      </a:r>
                    </a:p>
                    <a:p>
                      <a:pPr marL="285750" indent="-285750" algn="l" rtl="0" fontAlgn="ctr">
                        <a:buFont typeface="Arial" panose="020B0604020202020204" pitchFamily="34" charset="0"/>
                        <a:buChar char="•"/>
                      </a:pPr>
                      <a:r>
                        <a:rPr lang="en-ZA" sz="1200" u="none" strike="noStrike" dirty="0">
                          <a:effectLst/>
                          <a:latin typeface="Arial" panose="020B0604020202020204" pitchFamily="34" charset="0"/>
                          <a:cs typeface="Arial" panose="020B0604020202020204" pitchFamily="34" charset="0"/>
                        </a:rPr>
                        <a:t>The Acting Commissioner to consult with NEDLAC on the Regulations in June</a:t>
                      </a:r>
                    </a:p>
                    <a:p>
                      <a:pPr marL="285750" indent="-285750" algn="l" rtl="0" fontAlgn="ctr">
                        <a:buFont typeface="Arial" panose="020B0604020202020204" pitchFamily="34" charset="0"/>
                        <a:buChar char="•"/>
                      </a:pPr>
                      <a:r>
                        <a:rPr lang="en-ZA" sz="1200" u="none" strike="noStrike" dirty="0">
                          <a:effectLst/>
                          <a:latin typeface="Arial" panose="020B0604020202020204" pitchFamily="34" charset="0"/>
                          <a:cs typeface="Arial" panose="020B0604020202020204" pitchFamily="34" charset="0"/>
                        </a:rPr>
                        <a:t>Parliament to be consulted for their inputs on the draft Regulations in June.</a:t>
                      </a:r>
                    </a:p>
                    <a:p>
                      <a:pPr marL="285750" indent="-285750" algn="l" rtl="0" fontAlgn="ctr">
                        <a:buFont typeface="Arial" panose="020B0604020202020204" pitchFamily="34" charset="0"/>
                        <a:buChar char="•"/>
                      </a:pPr>
                      <a:r>
                        <a:rPr lang="en-ZA" sz="1200" u="none" strike="noStrike" dirty="0">
                          <a:effectLst/>
                          <a:latin typeface="Arial" panose="020B0604020202020204" pitchFamily="34" charset="0"/>
                          <a:cs typeface="Arial" panose="020B0604020202020204" pitchFamily="34" charset="0"/>
                        </a:rPr>
                        <a:t>Obtain legal opinion from OCSLA.</a:t>
                      </a:r>
                    </a:p>
                    <a:p>
                      <a:pPr marL="285750" indent="-285750" algn="l" rtl="0" fontAlgn="ctr">
                        <a:buFont typeface="Arial" panose="020B0604020202020204" pitchFamily="34" charset="0"/>
                        <a:buChar char="•"/>
                      </a:pPr>
                      <a:r>
                        <a:rPr lang="en-ZA" sz="1200" u="none" strike="noStrike" dirty="0">
                          <a:effectLst/>
                          <a:latin typeface="Arial" panose="020B0604020202020204" pitchFamily="34" charset="0"/>
                          <a:cs typeface="Arial" panose="020B0604020202020204" pitchFamily="34" charset="0"/>
                        </a:rPr>
                        <a:t>Minister to approve Regulations whereafter they will be gazetted</a:t>
                      </a:r>
                    </a:p>
                    <a:p>
                      <a:pPr algn="l" rtl="0" fontAlgn="ctr"/>
                      <a:endParaRPr lang="en-ZA" sz="1200" u="none" strike="noStrike" dirty="0">
                        <a:effectLst/>
                        <a:latin typeface="Arial" panose="020B0604020202020204" pitchFamily="34" charset="0"/>
                        <a:cs typeface="Arial" panose="020B0604020202020204" pitchFamily="34" charset="0"/>
                      </a:endParaRPr>
                    </a:p>
                    <a:p>
                      <a:pPr algn="l" rtl="0" fontAlgn="ctr"/>
                      <a:r>
                        <a:rPr lang="en-ZA" sz="1200" u="none" strike="noStrike" dirty="0">
                          <a:effectLst/>
                          <a:latin typeface="Arial" panose="020B0604020202020204" pitchFamily="34" charset="0"/>
                          <a:cs typeface="Arial" panose="020B0604020202020204" pitchFamily="34" charset="0"/>
                        </a:rPr>
                        <a:t>Performance Indicator: Government Gazette </a:t>
                      </a:r>
                    </a:p>
                  </a:txBody>
                  <a:tcPr marL="6594" marR="6594" marT="6594" marB="0"/>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ZA" sz="1200" u="none" strike="noStrike" dirty="0">
                          <a:effectLst/>
                          <a:latin typeface="Arial" panose="020B0604020202020204" pitchFamily="34" charset="0"/>
                          <a:cs typeface="Arial" panose="020B0604020202020204" pitchFamily="34" charset="0"/>
                        </a:rPr>
                        <a:t>15 July 2021 </a:t>
                      </a:r>
                    </a:p>
                    <a:p>
                      <a:pPr algn="l" rtl="0" fontAlgn="ctr"/>
                      <a:r>
                        <a:rPr lang="en-ZA" sz="1200" u="none" strike="noStrike" dirty="0">
                          <a:effectLst/>
                          <a:latin typeface="Arial" panose="020B0604020202020204" pitchFamily="34" charset="0"/>
                          <a:cs typeface="Arial" panose="020B0604020202020204" pitchFamily="34" charset="0"/>
                        </a:rPr>
                        <a:t> </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l" rtl="0" fontAlgn="ctr"/>
                      <a:r>
                        <a:rPr lang="en-ZA" sz="1200" u="none" strike="noStrike" dirty="0">
                          <a:effectLst/>
                          <a:latin typeface="Arial" panose="020B0604020202020204" pitchFamily="34" charset="0"/>
                          <a:cs typeface="Arial" panose="020B0604020202020204" pitchFamily="34" charset="0"/>
                        </a:rPr>
                        <a:t>DHA</a:t>
                      </a:r>
                    </a:p>
                    <a:p>
                      <a:pPr algn="l" rtl="0" fontAlgn="ctr"/>
                      <a:r>
                        <a:rPr lang="en-ZA" sz="1200" u="none" strike="noStrike" dirty="0">
                          <a:effectLst/>
                          <a:latin typeface="Arial" panose="020B0604020202020204" pitchFamily="34" charset="0"/>
                          <a:cs typeface="Arial" panose="020B0604020202020204" pitchFamily="34" charset="0"/>
                        </a:rPr>
                        <a:t>OCSLA</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extLst>
                  <a:ext uri="{0D108BD9-81ED-4DB2-BD59-A6C34878D82A}">
                    <a16:rowId xmlns:a16="http://schemas.microsoft.com/office/drawing/2014/main" val="666940920"/>
                  </a:ext>
                </a:extLst>
              </a:tr>
            </a:tbl>
          </a:graphicData>
        </a:graphic>
      </p:graphicFrame>
      <p:sp>
        <p:nvSpPr>
          <p:cNvPr id="4" name="Title 3">
            <a:extLst>
              <a:ext uri="{FF2B5EF4-FFF2-40B4-BE49-F238E27FC236}">
                <a16:creationId xmlns:a16="http://schemas.microsoft.com/office/drawing/2014/main" id="{2F8F4136-F459-8543-8878-75E422294E24}"/>
              </a:ext>
            </a:extLst>
          </p:cNvPr>
          <p:cNvSpPr txBox="1">
            <a:spLocks noGrp="1"/>
          </p:cNvSpPr>
          <p:nvPr>
            <p:ph type="title"/>
          </p:nvPr>
        </p:nvSpPr>
        <p:spPr>
          <a:xfrm>
            <a:off x="228600" y="102395"/>
            <a:ext cx="8766810" cy="533254"/>
          </a:xfrm>
          <a:prstGeom prst="rect">
            <a:avLst/>
          </a:prstGeom>
          <a:solidFill>
            <a:srgbClr val="92D050"/>
          </a:solid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2000" b="1" dirty="0">
                <a:latin typeface="Arial" panose="020B0604020202020204" pitchFamily="34" charset="0"/>
                <a:cs typeface="Arial" panose="020B0604020202020204" pitchFamily="34" charset="0"/>
              </a:rPr>
              <a:t>BMA IMPLEMENTATION PLAN</a:t>
            </a:r>
          </a:p>
        </p:txBody>
      </p:sp>
      <p:sp>
        <p:nvSpPr>
          <p:cNvPr id="3" name="Slide Number Placeholder 2"/>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91</a:t>
            </a:fld>
            <a:endParaRPr lang="en-US" dirty="0"/>
          </a:p>
        </p:txBody>
      </p:sp>
    </p:spTree>
    <p:extLst>
      <p:ext uri="{BB962C8B-B14F-4D97-AF65-F5344CB8AC3E}">
        <p14:creationId xmlns:p14="http://schemas.microsoft.com/office/powerpoint/2010/main" val="170678791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71876974-E2CA-474F-A705-ABA072BCFE06}"/>
              </a:ext>
            </a:extLst>
          </p:cNvPr>
          <p:cNvSpPr txBox="1">
            <a:spLocks/>
          </p:cNvSpPr>
          <p:nvPr/>
        </p:nvSpPr>
        <p:spPr>
          <a:xfrm>
            <a:off x="228600" y="203995"/>
            <a:ext cx="8610600" cy="351176"/>
          </a:xfrm>
          <a:prstGeom prst="rect">
            <a:avLst/>
          </a:prstGeom>
          <a:solidFill>
            <a:srgbClr val="92D050"/>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2000" b="1" dirty="0">
                <a:latin typeface="Arial" panose="020B0604020202020204" pitchFamily="34" charset="0"/>
                <a:cs typeface="Arial" panose="020B0604020202020204" pitchFamily="34" charset="0"/>
              </a:rPr>
              <a:t>BMA IMPLEMENTATION PLAN</a:t>
            </a:r>
          </a:p>
        </p:txBody>
      </p:sp>
      <p:graphicFrame>
        <p:nvGraphicFramePr>
          <p:cNvPr id="5" name="Table 4">
            <a:extLst>
              <a:ext uri="{FF2B5EF4-FFF2-40B4-BE49-F238E27FC236}">
                <a16:creationId xmlns:a16="http://schemas.microsoft.com/office/drawing/2014/main" id="{2E4C700F-839B-CE41-AAB4-DFAEB58104F2}"/>
              </a:ext>
            </a:extLst>
          </p:cNvPr>
          <p:cNvGraphicFramePr>
            <a:graphicFrameLocks noGrp="1"/>
          </p:cNvGraphicFramePr>
          <p:nvPr>
            <p:extLst/>
          </p:nvPr>
        </p:nvGraphicFramePr>
        <p:xfrm>
          <a:off x="228600" y="661252"/>
          <a:ext cx="8610600" cy="5170902"/>
        </p:xfrm>
        <a:graphic>
          <a:graphicData uri="http://schemas.openxmlformats.org/drawingml/2006/table">
            <a:tbl>
              <a:tblPr firstRow="1" bandRow="1">
                <a:tableStyleId>{F5AB1C69-6EDB-4FF4-983F-18BD219EF322}</a:tableStyleId>
              </a:tblPr>
              <a:tblGrid>
                <a:gridCol w="2036323">
                  <a:extLst>
                    <a:ext uri="{9D8B030D-6E8A-4147-A177-3AD203B41FA5}">
                      <a16:colId xmlns:a16="http://schemas.microsoft.com/office/drawing/2014/main" val="3560006031"/>
                    </a:ext>
                  </a:extLst>
                </a:gridCol>
                <a:gridCol w="4858396">
                  <a:extLst>
                    <a:ext uri="{9D8B030D-6E8A-4147-A177-3AD203B41FA5}">
                      <a16:colId xmlns:a16="http://schemas.microsoft.com/office/drawing/2014/main" val="4101723155"/>
                    </a:ext>
                  </a:extLst>
                </a:gridCol>
                <a:gridCol w="760448">
                  <a:extLst>
                    <a:ext uri="{9D8B030D-6E8A-4147-A177-3AD203B41FA5}">
                      <a16:colId xmlns:a16="http://schemas.microsoft.com/office/drawing/2014/main" val="84604601"/>
                    </a:ext>
                  </a:extLst>
                </a:gridCol>
                <a:gridCol w="955433">
                  <a:extLst>
                    <a:ext uri="{9D8B030D-6E8A-4147-A177-3AD203B41FA5}">
                      <a16:colId xmlns:a16="http://schemas.microsoft.com/office/drawing/2014/main" val="3311530419"/>
                    </a:ext>
                  </a:extLst>
                </a:gridCol>
              </a:tblGrid>
              <a:tr h="394847">
                <a:tc>
                  <a:txBody>
                    <a:bodyPr/>
                    <a:lstStyle/>
                    <a:p>
                      <a:pPr algn="ctr" rtl="0" fontAlgn="ctr"/>
                      <a:r>
                        <a:rPr lang="en-ZA" sz="1300" u="none" strike="noStrike" dirty="0">
                          <a:solidFill>
                            <a:schemeClr val="tx1"/>
                          </a:solidFill>
                          <a:effectLst/>
                          <a:latin typeface="Arial" panose="020B0604020202020204" pitchFamily="34" charset="0"/>
                          <a:cs typeface="Arial" panose="020B0604020202020204" pitchFamily="34" charset="0"/>
                        </a:rPr>
                        <a:t>Outcome</a:t>
                      </a:r>
                      <a:endParaRPr lang="en-ZA" sz="1300" b="1" i="0" u="none" strike="noStrike" dirty="0">
                        <a:solidFill>
                          <a:schemeClr val="tx1"/>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rtl="0" fontAlgn="ctr"/>
                      <a:r>
                        <a:rPr lang="en-ZA" sz="1300" u="none" strike="noStrike" dirty="0">
                          <a:solidFill>
                            <a:schemeClr val="tx1"/>
                          </a:solidFill>
                          <a:effectLst/>
                          <a:latin typeface="Arial" panose="020B0604020202020204" pitchFamily="34" charset="0"/>
                          <a:cs typeface="Arial" panose="020B0604020202020204" pitchFamily="34" charset="0"/>
                        </a:rPr>
                        <a:t>Progress Made</a:t>
                      </a:r>
                      <a:endParaRPr lang="en-ZA" sz="1300" b="1" i="0" u="none" strike="noStrike" dirty="0">
                        <a:solidFill>
                          <a:schemeClr val="tx1"/>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rtl="0" fontAlgn="ctr"/>
                      <a:r>
                        <a:rPr lang="en-ZA" sz="1300" u="none" strike="noStrike" dirty="0">
                          <a:solidFill>
                            <a:schemeClr val="tx1"/>
                          </a:solidFill>
                          <a:effectLst/>
                          <a:latin typeface="Arial" panose="020B0604020202020204" pitchFamily="34" charset="0"/>
                          <a:cs typeface="Arial" panose="020B0604020202020204" pitchFamily="34" charset="0"/>
                        </a:rPr>
                        <a:t>Timeframe</a:t>
                      </a:r>
                      <a:endParaRPr lang="en-ZA" sz="1300" b="1" i="0" u="none" strike="noStrike" dirty="0">
                        <a:solidFill>
                          <a:schemeClr val="tx1"/>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rtl="0" fontAlgn="ctr"/>
                      <a:r>
                        <a:rPr lang="en-ZA" sz="1300" u="none" strike="noStrike" dirty="0">
                          <a:solidFill>
                            <a:schemeClr val="tx1"/>
                          </a:solidFill>
                          <a:effectLst/>
                          <a:latin typeface="Arial" panose="020B0604020202020204" pitchFamily="34" charset="0"/>
                          <a:cs typeface="Arial" panose="020B0604020202020204" pitchFamily="34" charset="0"/>
                        </a:rPr>
                        <a:t>Responsible</a:t>
                      </a:r>
                      <a:endParaRPr lang="en-ZA" sz="1300" b="1" i="0" u="none" strike="noStrike" dirty="0">
                        <a:solidFill>
                          <a:schemeClr val="tx1"/>
                        </a:solidFill>
                        <a:effectLst/>
                        <a:latin typeface="Arial" panose="020B0604020202020204" pitchFamily="34" charset="0"/>
                        <a:cs typeface="Arial" panose="020B0604020202020204" pitchFamily="34" charset="0"/>
                      </a:endParaRPr>
                    </a:p>
                  </a:txBody>
                  <a:tcPr marL="6594" marR="6594" marT="6594" marB="0" anchor="ctr"/>
                </a:tc>
                <a:extLst>
                  <a:ext uri="{0D108BD9-81ED-4DB2-BD59-A6C34878D82A}">
                    <a16:rowId xmlns:a16="http://schemas.microsoft.com/office/drawing/2014/main" val="3703342146"/>
                  </a:ext>
                </a:extLst>
              </a:tr>
              <a:tr h="2086854">
                <a:tc>
                  <a:txBody>
                    <a:bodyPr/>
                    <a:lstStyle/>
                    <a:p>
                      <a:pPr algn="l" rtl="0" fontAlgn="ctr"/>
                      <a:r>
                        <a:rPr lang="en-ZA" sz="1300" u="none" strike="noStrike" dirty="0">
                          <a:effectLst/>
                          <a:latin typeface="Arial" panose="020B0604020202020204" pitchFamily="34" charset="0"/>
                          <a:cs typeface="Arial" panose="020B0604020202020204" pitchFamily="34" charset="0"/>
                        </a:rPr>
                        <a:t>Transfer of Administration of Laws between Ministers</a:t>
                      </a:r>
                      <a:endParaRPr lang="en-ZA" sz="1300" b="1"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marL="285750" indent="-285750" algn="l" rtl="0" fontAlgn="ctr">
                        <a:buFont typeface="Arial" panose="020B0604020202020204" pitchFamily="34" charset="0"/>
                        <a:buChar char="•"/>
                      </a:pPr>
                      <a:r>
                        <a:rPr lang="en-ZA" sz="1300" u="none" strike="noStrike" dirty="0">
                          <a:effectLst/>
                          <a:latin typeface="Arial" panose="020B0604020202020204" pitchFamily="34" charset="0"/>
                          <a:cs typeface="Arial" panose="020B0604020202020204" pitchFamily="34" charset="0"/>
                        </a:rPr>
                        <a:t>A letter was sent to various Directors-Generals in October 2020 informing them of the transfer of Administration of Laws from their Departments to the Border Management Authority.</a:t>
                      </a:r>
                    </a:p>
                    <a:p>
                      <a:pPr marL="285750" indent="-285750" algn="l" rtl="0" fontAlgn="ctr">
                        <a:buFont typeface="Arial" panose="020B0604020202020204" pitchFamily="34" charset="0"/>
                        <a:buChar char="•"/>
                      </a:pPr>
                      <a:r>
                        <a:rPr lang="en-ZA" sz="1300" u="none" strike="noStrike" dirty="0">
                          <a:effectLst/>
                          <a:latin typeface="Arial" panose="020B0604020202020204" pitchFamily="34" charset="0"/>
                          <a:cs typeface="Arial" panose="020B0604020202020204" pitchFamily="34" charset="0"/>
                        </a:rPr>
                        <a:t>This letter was met with resistance from some key Departments, which led to some reluctance in concluding Implementation Protocols.</a:t>
                      </a:r>
                    </a:p>
                    <a:p>
                      <a:pPr marL="285750" indent="-285750" algn="l" rtl="0" fontAlgn="ctr">
                        <a:buFont typeface="Arial" panose="020B0604020202020204" pitchFamily="34" charset="0"/>
                        <a:buChar char="•"/>
                      </a:pPr>
                      <a:r>
                        <a:rPr lang="en-ZA" sz="1300" u="none" strike="noStrike" dirty="0">
                          <a:effectLst/>
                          <a:latin typeface="Arial" panose="020B0604020202020204" pitchFamily="34" charset="0"/>
                          <a:cs typeface="Arial" panose="020B0604020202020204" pitchFamily="34" charset="0"/>
                        </a:rPr>
                        <a:t>The Department withdrew the letter in March 2021 and initiated discussions with other Departments</a:t>
                      </a:r>
                    </a:p>
                    <a:p>
                      <a:pPr marL="285750" indent="-285750" algn="l" rtl="0" fontAlgn="ctr">
                        <a:buFont typeface="Arial" panose="020B0604020202020204" pitchFamily="34" charset="0"/>
                        <a:buChar char="•"/>
                      </a:pPr>
                      <a:r>
                        <a:rPr lang="en-ZA" sz="1300" u="none" strike="noStrike" dirty="0">
                          <a:effectLst/>
                          <a:latin typeface="Arial" panose="020B0604020202020204" pitchFamily="34" charset="0"/>
                          <a:cs typeface="Arial" panose="020B0604020202020204" pitchFamily="34" charset="0"/>
                        </a:rPr>
                        <a:t>We are currently in discussions with the SANDF and SAPS in order to arrive at an amicable resolution </a:t>
                      </a:r>
                    </a:p>
                    <a:p>
                      <a:pPr algn="l" rtl="0" fontAlgn="ctr"/>
                      <a:endParaRPr lang="en-ZA" sz="1300" u="none" strike="noStrike" dirty="0">
                        <a:effectLst/>
                        <a:latin typeface="Arial" panose="020B0604020202020204" pitchFamily="34" charset="0"/>
                        <a:cs typeface="Arial" panose="020B0604020202020204" pitchFamily="34" charset="0"/>
                      </a:endParaRPr>
                    </a:p>
                    <a:p>
                      <a:pPr algn="l" rtl="0" fontAlgn="ctr"/>
                      <a:r>
                        <a:rPr lang="en-ZA" sz="1300" u="none" strike="noStrike" dirty="0">
                          <a:effectLst/>
                          <a:latin typeface="Arial" panose="020B0604020202020204" pitchFamily="34" charset="0"/>
                          <a:cs typeface="Arial" panose="020B0604020202020204" pitchFamily="34" charset="0"/>
                        </a:rPr>
                        <a:t>Performance Indicator: Presidential Proclamation in terms of Section 97 of the Constitution</a:t>
                      </a:r>
                    </a:p>
                    <a:p>
                      <a:pPr algn="l" rtl="0" fontAlgn="ctr"/>
                      <a:endParaRPr lang="en-ZA" sz="13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tc>
                <a:tc>
                  <a:txBody>
                    <a:bodyPr/>
                    <a:lstStyle/>
                    <a:p>
                      <a:pPr algn="l" rtl="0" fontAlgn="ctr"/>
                      <a:r>
                        <a:rPr lang="en-ZA" sz="1300" u="none" strike="noStrike" dirty="0">
                          <a:effectLst/>
                          <a:latin typeface="Arial" panose="020B0604020202020204" pitchFamily="34" charset="0"/>
                          <a:cs typeface="Arial" panose="020B0604020202020204" pitchFamily="34" charset="0"/>
                        </a:rPr>
                        <a:t>15-Jul-21</a:t>
                      </a:r>
                      <a:endParaRPr lang="en-ZA" sz="13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l" rtl="0" fontAlgn="ctr"/>
                      <a:r>
                        <a:rPr lang="en-ZA" sz="1300" u="none" strike="noStrike" dirty="0">
                          <a:effectLst/>
                          <a:latin typeface="Arial" panose="020B0604020202020204" pitchFamily="34" charset="0"/>
                          <a:cs typeface="Arial" panose="020B0604020202020204" pitchFamily="34" charset="0"/>
                        </a:rPr>
                        <a:t>DHA, </a:t>
                      </a:r>
                    </a:p>
                    <a:p>
                      <a:pPr algn="l" rtl="0" fontAlgn="ctr"/>
                      <a:r>
                        <a:rPr lang="en-ZA" sz="1300" u="none" strike="noStrike" dirty="0">
                          <a:effectLst/>
                          <a:latin typeface="Arial" panose="020B0604020202020204" pitchFamily="34" charset="0"/>
                          <a:cs typeface="Arial" panose="020B0604020202020204" pitchFamily="34" charset="0"/>
                        </a:rPr>
                        <a:t>OCSLA</a:t>
                      </a:r>
                    </a:p>
                    <a:p>
                      <a:pPr algn="l" rtl="0" fontAlgn="ctr"/>
                      <a:r>
                        <a:rPr lang="en-ZA" sz="1300" u="none" strike="noStrike" dirty="0">
                          <a:effectLst/>
                          <a:latin typeface="Arial" panose="020B0604020202020204" pitchFamily="34" charset="0"/>
                          <a:cs typeface="Arial" panose="020B0604020202020204" pitchFamily="34" charset="0"/>
                        </a:rPr>
                        <a:t>Presidency</a:t>
                      </a:r>
                      <a:endParaRPr lang="en-ZA" sz="13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extLst>
                  <a:ext uri="{0D108BD9-81ED-4DB2-BD59-A6C34878D82A}">
                    <a16:rowId xmlns:a16="http://schemas.microsoft.com/office/drawing/2014/main" val="1939568943"/>
                  </a:ext>
                </a:extLst>
              </a:tr>
              <a:tr h="1371600">
                <a:tc>
                  <a:txBody>
                    <a:bodyPr/>
                    <a:lstStyle/>
                    <a:p>
                      <a:pPr algn="l" rtl="0" fontAlgn="ctr"/>
                      <a:r>
                        <a:rPr lang="en-ZA" sz="1300" u="none" strike="noStrike" dirty="0">
                          <a:effectLst/>
                          <a:latin typeface="Arial" panose="020B0604020202020204" pitchFamily="34" charset="0"/>
                          <a:cs typeface="Arial" panose="020B0604020202020204" pitchFamily="34" charset="0"/>
                        </a:rPr>
                        <a:t>Delegation of Functions, Powers and Duties by the Minister to the Commissioner</a:t>
                      </a:r>
                      <a:endParaRPr lang="en-ZA" sz="1300" b="1"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marL="285750" indent="-285750" algn="l" rtl="0" fontAlgn="ctr">
                        <a:buFont typeface="Arial" panose="020B0604020202020204" pitchFamily="34" charset="0"/>
                        <a:buChar char="•"/>
                      </a:pPr>
                      <a:r>
                        <a:rPr lang="en-ZA" sz="1300" u="none" strike="noStrike" dirty="0">
                          <a:effectLst/>
                          <a:latin typeface="Arial" panose="020B0604020202020204" pitchFamily="34" charset="0"/>
                          <a:cs typeface="Arial" panose="020B0604020202020204" pitchFamily="34" charset="0"/>
                        </a:rPr>
                        <a:t>Section 28 of the Act empowers the Minister to delegate any function or power conferred or duty imposed on the Minister and that is permitted to be delegated, to the Commissioner, Deputy Commissioners or any official.</a:t>
                      </a:r>
                    </a:p>
                    <a:p>
                      <a:pPr marL="285750" indent="-285750" algn="l" rtl="0" fontAlgn="ctr">
                        <a:buFont typeface="Arial" panose="020B0604020202020204" pitchFamily="34" charset="0"/>
                        <a:buChar char="•"/>
                      </a:pPr>
                      <a:endParaRPr lang="en-ZA" sz="1300" u="none" strike="noStrike" dirty="0">
                        <a:effectLst/>
                        <a:latin typeface="Arial" panose="020B0604020202020204" pitchFamily="34" charset="0"/>
                        <a:cs typeface="Arial" panose="020B0604020202020204" pitchFamily="34" charset="0"/>
                      </a:endParaRPr>
                    </a:p>
                    <a:p>
                      <a:pPr marL="285750" indent="-285750" algn="l" rtl="0" fontAlgn="ctr">
                        <a:buFont typeface="Arial" panose="020B0604020202020204" pitchFamily="34" charset="0"/>
                        <a:buChar char="•"/>
                      </a:pPr>
                      <a:r>
                        <a:rPr lang="en-ZA" sz="1300" u="none" strike="noStrike" dirty="0">
                          <a:effectLst/>
                          <a:latin typeface="Arial" panose="020B0604020202020204" pitchFamily="34" charset="0"/>
                          <a:cs typeface="Arial" panose="020B0604020202020204" pitchFamily="34" charset="0"/>
                        </a:rPr>
                        <a:t>This process has not begun yet, however, we intend to initiate this process by mid-June.</a:t>
                      </a:r>
                    </a:p>
                    <a:p>
                      <a:pPr algn="l" rtl="0" fontAlgn="ctr"/>
                      <a:endParaRPr lang="en-ZA" sz="1300" u="none" strike="noStrike" dirty="0">
                        <a:effectLst/>
                        <a:latin typeface="Arial" panose="020B0604020202020204" pitchFamily="34" charset="0"/>
                        <a:cs typeface="Arial" panose="020B0604020202020204" pitchFamily="34" charset="0"/>
                      </a:endParaRPr>
                    </a:p>
                    <a:p>
                      <a:pPr algn="l" rtl="0" fontAlgn="ctr"/>
                      <a:r>
                        <a:rPr lang="en-ZA" sz="1300" u="none" strike="noStrike" dirty="0">
                          <a:effectLst/>
                          <a:latin typeface="Arial" panose="020B0604020202020204" pitchFamily="34" charset="0"/>
                          <a:cs typeface="Arial" panose="020B0604020202020204" pitchFamily="34" charset="0"/>
                        </a:rPr>
                        <a:t>Performance Indicator: Government Gazette &amp; Implementation Protocol</a:t>
                      </a:r>
                      <a:endParaRPr lang="en-ZA" sz="1300" b="1"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tc>
                <a:tc>
                  <a:txBody>
                    <a:bodyPr/>
                    <a:lstStyle/>
                    <a:p>
                      <a:pPr algn="l" rtl="0" fontAlgn="ctr"/>
                      <a:r>
                        <a:rPr lang="en-ZA" sz="1300" u="none" strike="noStrike" dirty="0">
                          <a:effectLst/>
                          <a:latin typeface="Arial" panose="020B0604020202020204" pitchFamily="34" charset="0"/>
                          <a:cs typeface="Arial" panose="020B0604020202020204" pitchFamily="34" charset="0"/>
                        </a:rPr>
                        <a:t>15-Jul-21</a:t>
                      </a:r>
                      <a:endParaRPr lang="en-ZA" sz="13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l" rtl="0" fontAlgn="ctr"/>
                      <a:r>
                        <a:rPr lang="en-ZA" sz="1300" u="none" strike="noStrike" dirty="0">
                          <a:effectLst/>
                          <a:latin typeface="Arial" panose="020B0604020202020204" pitchFamily="34" charset="0"/>
                          <a:cs typeface="Arial" panose="020B0604020202020204" pitchFamily="34" charset="0"/>
                        </a:rPr>
                        <a:t>DPSA </a:t>
                      </a:r>
                    </a:p>
                    <a:p>
                      <a:pPr algn="l" rtl="0" fontAlgn="ctr"/>
                      <a:r>
                        <a:rPr lang="en-ZA" sz="1300" u="none" strike="noStrike" dirty="0">
                          <a:effectLst/>
                          <a:latin typeface="Arial" panose="020B0604020202020204" pitchFamily="34" charset="0"/>
                          <a:cs typeface="Arial" panose="020B0604020202020204" pitchFamily="34" charset="0"/>
                        </a:rPr>
                        <a:t>OSLA</a:t>
                      </a:r>
                    </a:p>
                    <a:p>
                      <a:pPr algn="l" rtl="0" fontAlgn="ctr"/>
                      <a:r>
                        <a:rPr lang="en-ZA" sz="1300" u="none" strike="noStrike" dirty="0">
                          <a:effectLst/>
                          <a:latin typeface="Arial" panose="020B0604020202020204" pitchFamily="34" charset="0"/>
                          <a:cs typeface="Arial" panose="020B0604020202020204" pitchFamily="34" charset="0"/>
                        </a:rPr>
                        <a:t>Presidency</a:t>
                      </a:r>
                      <a:endParaRPr lang="en-ZA" sz="13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extLst>
                  <a:ext uri="{0D108BD9-81ED-4DB2-BD59-A6C34878D82A}">
                    <a16:rowId xmlns:a16="http://schemas.microsoft.com/office/drawing/2014/main" val="3820560432"/>
                  </a:ext>
                </a:extLst>
              </a:tr>
            </a:tbl>
          </a:graphicData>
        </a:graphic>
      </p:graphicFrame>
      <p:sp>
        <p:nvSpPr>
          <p:cNvPr id="4" name="Slide Number Placeholder 3"/>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92</a:t>
            </a:fld>
            <a:endParaRPr lang="en-US" dirty="0"/>
          </a:p>
        </p:txBody>
      </p:sp>
    </p:spTree>
    <p:extLst>
      <p:ext uri="{BB962C8B-B14F-4D97-AF65-F5344CB8AC3E}">
        <p14:creationId xmlns:p14="http://schemas.microsoft.com/office/powerpoint/2010/main" val="263041513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82806593-967F-5341-97F3-00B94139F3A5}"/>
              </a:ext>
            </a:extLst>
          </p:cNvPr>
          <p:cNvSpPr txBox="1">
            <a:spLocks/>
          </p:cNvSpPr>
          <p:nvPr/>
        </p:nvSpPr>
        <p:spPr>
          <a:xfrm>
            <a:off x="330200" y="267495"/>
            <a:ext cx="8661400" cy="418305"/>
          </a:xfrm>
          <a:prstGeom prst="rect">
            <a:avLst/>
          </a:prstGeom>
          <a:solidFill>
            <a:srgbClr val="92D050"/>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2000" b="1" dirty="0">
                <a:latin typeface="Arial" panose="020B0604020202020204" pitchFamily="34" charset="0"/>
                <a:cs typeface="Arial" panose="020B0604020202020204" pitchFamily="34" charset="0"/>
              </a:rPr>
              <a:t>BMA IMPLEMENTATION PLAN</a:t>
            </a:r>
          </a:p>
        </p:txBody>
      </p:sp>
      <p:graphicFrame>
        <p:nvGraphicFramePr>
          <p:cNvPr id="3" name="Table 2">
            <a:extLst>
              <a:ext uri="{FF2B5EF4-FFF2-40B4-BE49-F238E27FC236}">
                <a16:creationId xmlns:a16="http://schemas.microsoft.com/office/drawing/2014/main" id="{A0B133F9-F9D6-EA4F-95AD-37CB6058152E}"/>
              </a:ext>
            </a:extLst>
          </p:cNvPr>
          <p:cNvGraphicFramePr>
            <a:graphicFrameLocks noGrp="1"/>
          </p:cNvGraphicFramePr>
          <p:nvPr>
            <p:extLst/>
          </p:nvPr>
        </p:nvGraphicFramePr>
        <p:xfrm>
          <a:off x="330200" y="779860"/>
          <a:ext cx="8661400" cy="4820382"/>
        </p:xfrm>
        <a:graphic>
          <a:graphicData uri="http://schemas.openxmlformats.org/drawingml/2006/table">
            <a:tbl>
              <a:tblPr firstRow="1" bandRow="1">
                <a:tableStyleId>{F5AB1C69-6EDB-4FF4-983F-18BD219EF322}</a:tableStyleId>
              </a:tblPr>
              <a:tblGrid>
                <a:gridCol w="1792514">
                  <a:extLst>
                    <a:ext uri="{9D8B030D-6E8A-4147-A177-3AD203B41FA5}">
                      <a16:colId xmlns:a16="http://schemas.microsoft.com/office/drawing/2014/main" val="1317453327"/>
                    </a:ext>
                  </a:extLst>
                </a:gridCol>
                <a:gridCol w="4822372">
                  <a:extLst>
                    <a:ext uri="{9D8B030D-6E8A-4147-A177-3AD203B41FA5}">
                      <a16:colId xmlns:a16="http://schemas.microsoft.com/office/drawing/2014/main" val="2406458110"/>
                    </a:ext>
                  </a:extLst>
                </a:gridCol>
                <a:gridCol w="1099175">
                  <a:extLst>
                    <a:ext uri="{9D8B030D-6E8A-4147-A177-3AD203B41FA5}">
                      <a16:colId xmlns:a16="http://schemas.microsoft.com/office/drawing/2014/main" val="2604890586"/>
                    </a:ext>
                  </a:extLst>
                </a:gridCol>
                <a:gridCol w="947339">
                  <a:extLst>
                    <a:ext uri="{9D8B030D-6E8A-4147-A177-3AD203B41FA5}">
                      <a16:colId xmlns:a16="http://schemas.microsoft.com/office/drawing/2014/main" val="3974506802"/>
                    </a:ext>
                  </a:extLst>
                </a:gridCol>
              </a:tblGrid>
              <a:tr h="453906">
                <a:tc>
                  <a:txBody>
                    <a:bodyPr/>
                    <a:lstStyle/>
                    <a:p>
                      <a:pPr algn="ctr" rtl="0" fontAlgn="ctr"/>
                      <a:r>
                        <a:rPr lang="en-ZA" sz="1500" u="none" strike="noStrike" dirty="0">
                          <a:solidFill>
                            <a:schemeClr val="tx1"/>
                          </a:solidFill>
                          <a:effectLst/>
                          <a:latin typeface="Arial" panose="020B0604020202020204" pitchFamily="34" charset="0"/>
                          <a:cs typeface="Arial" panose="020B0604020202020204" pitchFamily="34" charset="0"/>
                        </a:rPr>
                        <a:t>Outcome</a:t>
                      </a:r>
                      <a:endParaRPr lang="en-ZA" sz="1500" b="1" i="0" u="none" strike="noStrike" dirty="0">
                        <a:solidFill>
                          <a:schemeClr val="tx1"/>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rtl="0" fontAlgn="ctr"/>
                      <a:r>
                        <a:rPr lang="en-ZA" sz="1500" u="none" strike="noStrike" dirty="0">
                          <a:solidFill>
                            <a:schemeClr val="tx1"/>
                          </a:solidFill>
                          <a:effectLst/>
                          <a:latin typeface="Arial" panose="020B0604020202020204" pitchFamily="34" charset="0"/>
                          <a:cs typeface="Arial" panose="020B0604020202020204" pitchFamily="34" charset="0"/>
                        </a:rPr>
                        <a:t>Progress Made</a:t>
                      </a:r>
                      <a:endParaRPr lang="en-ZA" sz="1500" b="1" i="0" u="none" strike="noStrike" dirty="0">
                        <a:solidFill>
                          <a:schemeClr val="tx1"/>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rtl="0" fontAlgn="ctr"/>
                      <a:r>
                        <a:rPr lang="en-ZA" sz="1500" u="none" strike="noStrike" dirty="0">
                          <a:solidFill>
                            <a:schemeClr val="tx1"/>
                          </a:solidFill>
                          <a:effectLst/>
                          <a:latin typeface="Arial" panose="020B0604020202020204" pitchFamily="34" charset="0"/>
                          <a:cs typeface="Arial" panose="020B0604020202020204" pitchFamily="34" charset="0"/>
                        </a:rPr>
                        <a:t>Timeframe</a:t>
                      </a:r>
                      <a:endParaRPr lang="en-ZA" sz="1500" b="1" i="0" u="none" strike="noStrike" dirty="0">
                        <a:solidFill>
                          <a:schemeClr val="tx1"/>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rtl="0" fontAlgn="ctr"/>
                      <a:r>
                        <a:rPr lang="en-ZA" sz="1500" u="none" strike="noStrike" dirty="0">
                          <a:solidFill>
                            <a:schemeClr val="tx1"/>
                          </a:solidFill>
                          <a:effectLst/>
                          <a:latin typeface="Arial" panose="020B0604020202020204" pitchFamily="34" charset="0"/>
                          <a:cs typeface="Arial" panose="020B0604020202020204" pitchFamily="34" charset="0"/>
                        </a:rPr>
                        <a:t>Responsible</a:t>
                      </a:r>
                      <a:endParaRPr lang="en-ZA" sz="1500" b="1" i="0" u="none" strike="noStrike" dirty="0">
                        <a:solidFill>
                          <a:schemeClr val="tx1"/>
                        </a:solidFill>
                        <a:effectLst/>
                        <a:latin typeface="Arial" panose="020B0604020202020204" pitchFamily="34" charset="0"/>
                        <a:cs typeface="Arial" panose="020B0604020202020204" pitchFamily="34" charset="0"/>
                      </a:endParaRPr>
                    </a:p>
                  </a:txBody>
                  <a:tcPr marL="6594" marR="6594" marT="6594" marB="0" anchor="ctr"/>
                </a:tc>
                <a:extLst>
                  <a:ext uri="{0D108BD9-81ED-4DB2-BD59-A6C34878D82A}">
                    <a16:rowId xmlns:a16="http://schemas.microsoft.com/office/drawing/2014/main" val="1927410734"/>
                  </a:ext>
                </a:extLst>
              </a:tr>
              <a:tr h="1789674">
                <a:tc>
                  <a:txBody>
                    <a:bodyPr/>
                    <a:lstStyle/>
                    <a:p>
                      <a:pPr algn="l" rtl="0" fontAlgn="ctr"/>
                      <a:r>
                        <a:rPr lang="en-ZA" sz="1500" u="none" strike="noStrike" dirty="0">
                          <a:effectLst/>
                          <a:latin typeface="Arial" panose="020B0604020202020204" pitchFamily="34" charset="0"/>
                          <a:cs typeface="Arial" panose="020B0604020202020204" pitchFamily="34" charset="0"/>
                        </a:rPr>
                        <a:t>Collective Agreement(s) with organised labour on transfer and placement of staff, and conditions of service</a:t>
                      </a:r>
                      <a:endParaRPr lang="en-ZA" sz="1500" b="1"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marL="285750" indent="-285750" algn="l" rtl="0" fontAlgn="ctr">
                        <a:buFont typeface="Arial" panose="020B0604020202020204" pitchFamily="34" charset="0"/>
                        <a:buChar char="•"/>
                      </a:pPr>
                      <a:r>
                        <a:rPr lang="en-ZA" sz="1500" u="none" strike="noStrike" dirty="0">
                          <a:effectLst/>
                          <a:latin typeface="Arial" panose="020B0604020202020204" pitchFamily="34" charset="0"/>
                          <a:cs typeface="Arial" panose="020B0604020202020204" pitchFamily="34" charset="0"/>
                        </a:rPr>
                        <a:t>Conclusion of negotiations in line with Section 37 of the Act re: Transfer of employees from Organs of State to the BMA. The Department’s HR, as well as DPSA are assisting in this regard. This is in line with the principle “people follow function”.</a:t>
                      </a:r>
                    </a:p>
                    <a:p>
                      <a:pPr marL="285750" indent="-285750" algn="l" rtl="0" fontAlgn="ctr">
                        <a:buFont typeface="Arial" panose="020B0604020202020204" pitchFamily="34" charset="0"/>
                        <a:buChar char="•"/>
                      </a:pPr>
                      <a:r>
                        <a:rPr lang="en-ZA" sz="1500" u="none" strike="noStrike" dirty="0">
                          <a:effectLst/>
                          <a:latin typeface="Arial" panose="020B0604020202020204" pitchFamily="34" charset="0"/>
                          <a:cs typeface="Arial" panose="020B0604020202020204" pitchFamily="34" charset="0"/>
                        </a:rPr>
                        <a:t>Recognition of Trade Unions for purposes of the BMA</a:t>
                      </a:r>
                    </a:p>
                    <a:p>
                      <a:pPr marL="285750" indent="-285750" algn="l" rtl="0" fontAlgn="ctr">
                        <a:buFont typeface="Arial" panose="020B0604020202020204" pitchFamily="34" charset="0"/>
                        <a:buChar char="•"/>
                      </a:pPr>
                      <a:r>
                        <a:rPr lang="en-ZA" sz="1500" u="none" strike="noStrike" dirty="0">
                          <a:effectLst/>
                          <a:latin typeface="Arial" panose="020B0604020202020204" pitchFamily="34" charset="0"/>
                          <a:cs typeface="Arial" panose="020B0604020202020204" pitchFamily="34" charset="0"/>
                        </a:rPr>
                        <a:t>Creation on a Collective Bargaining Mechanism – the Department’s HR has taken the lead in this regard</a:t>
                      </a:r>
                    </a:p>
                    <a:p>
                      <a:pPr marL="285750" indent="-285750" algn="l" rtl="0" fontAlgn="ctr">
                        <a:buFont typeface="Arial" panose="020B0604020202020204" pitchFamily="34" charset="0"/>
                        <a:buChar char="•"/>
                      </a:pPr>
                      <a:r>
                        <a:rPr lang="en-ZA" sz="1500" u="none" strike="noStrike" dirty="0">
                          <a:effectLst/>
                          <a:latin typeface="Arial" panose="020B0604020202020204" pitchFamily="34" charset="0"/>
                          <a:cs typeface="Arial" panose="020B0604020202020204" pitchFamily="34" charset="0"/>
                        </a:rPr>
                        <a:t>The Department will be presenting the BMA Blueprint and Implementation plan at the Public Service Coordinating Bargaining Council in June.</a:t>
                      </a:r>
                    </a:p>
                    <a:p>
                      <a:pPr algn="l" rtl="0" fontAlgn="ctr"/>
                      <a:endParaRPr lang="en-ZA" sz="1500" u="none" strike="noStrike" dirty="0">
                        <a:effectLst/>
                        <a:latin typeface="Arial" panose="020B0604020202020204" pitchFamily="34" charset="0"/>
                        <a:cs typeface="Arial" panose="020B0604020202020204" pitchFamily="34" charset="0"/>
                      </a:endParaRPr>
                    </a:p>
                    <a:p>
                      <a:pPr algn="l" rtl="0" fontAlgn="ctr"/>
                      <a:r>
                        <a:rPr lang="en-ZA" sz="1500" u="none" strike="noStrike" dirty="0">
                          <a:effectLst/>
                          <a:latin typeface="Arial" panose="020B0604020202020204" pitchFamily="34" charset="0"/>
                          <a:cs typeface="Arial" panose="020B0604020202020204" pitchFamily="34" charset="0"/>
                        </a:rPr>
                        <a:t>Performance Indicator: Collective Agreement</a:t>
                      </a:r>
                    </a:p>
                    <a:p>
                      <a:pPr algn="l" rtl="0" fontAlgn="ctr"/>
                      <a:endParaRPr lang="en-ZA" sz="1500" b="1"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tc>
                <a:tc>
                  <a:txBody>
                    <a:bodyPr/>
                    <a:lstStyle/>
                    <a:p>
                      <a:pPr algn="l" rtl="0" fontAlgn="ctr"/>
                      <a:r>
                        <a:rPr lang="en-ZA" sz="1500" u="none" strike="noStrike" dirty="0">
                          <a:effectLst/>
                          <a:latin typeface="Arial" panose="020B0604020202020204" pitchFamily="34" charset="0"/>
                          <a:cs typeface="Arial" panose="020B0604020202020204" pitchFamily="34" charset="0"/>
                        </a:rPr>
                        <a:t>15-Jul-21</a:t>
                      </a:r>
                      <a:endParaRPr lang="en-ZA" sz="15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l" rtl="0" fontAlgn="ctr"/>
                      <a:r>
                        <a:rPr lang="en-ZA" sz="1500" u="none" strike="noStrike" dirty="0">
                          <a:effectLst/>
                          <a:latin typeface="Arial" panose="020B0604020202020204" pitchFamily="34" charset="0"/>
                          <a:cs typeface="Arial" panose="020B0604020202020204" pitchFamily="34" charset="0"/>
                        </a:rPr>
                        <a:t>DPSA</a:t>
                      </a:r>
                    </a:p>
                    <a:p>
                      <a:pPr algn="l" rtl="0" fontAlgn="ctr"/>
                      <a:r>
                        <a:rPr lang="en-ZA" sz="1500" u="none" strike="noStrike" dirty="0">
                          <a:effectLst/>
                          <a:latin typeface="Arial" panose="020B0604020202020204" pitchFamily="34" charset="0"/>
                          <a:cs typeface="Arial" panose="020B0604020202020204" pitchFamily="34" charset="0"/>
                        </a:rPr>
                        <a:t>DHA</a:t>
                      </a:r>
                      <a:endParaRPr lang="en-ZA" sz="15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extLst>
                  <a:ext uri="{0D108BD9-81ED-4DB2-BD59-A6C34878D82A}">
                    <a16:rowId xmlns:a16="http://schemas.microsoft.com/office/drawing/2014/main" val="1216305890"/>
                  </a:ext>
                </a:extLst>
              </a:tr>
              <a:tr h="809135">
                <a:tc>
                  <a:txBody>
                    <a:bodyPr/>
                    <a:lstStyle/>
                    <a:p>
                      <a:pPr algn="l" rtl="0" fontAlgn="ctr">
                        <a:buClr>
                          <a:srgbClr val="000000"/>
                        </a:buClr>
                        <a:buSzPts val="1400"/>
                        <a:buFont typeface="+mj-lt"/>
                        <a:buNone/>
                      </a:pPr>
                      <a:r>
                        <a:rPr lang="en-ZA" sz="1500" u="none" strike="noStrike" dirty="0">
                          <a:effectLst/>
                          <a:latin typeface="Arial" panose="020B0604020202020204" pitchFamily="34" charset="0"/>
                          <a:cs typeface="Arial" panose="020B0604020202020204" pitchFamily="34" charset="0"/>
                        </a:rPr>
                        <a:t>Ring-fencing of staff, assets, systems and resources</a:t>
                      </a:r>
                      <a:endParaRPr lang="en-ZA" sz="1500" b="1"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marL="285750" indent="-285750" algn="l" rtl="0" fontAlgn="ctr">
                        <a:buFont typeface="Arial" panose="020B0604020202020204" pitchFamily="34" charset="0"/>
                        <a:buChar char="•"/>
                      </a:pPr>
                      <a:r>
                        <a:rPr lang="en-ZA" sz="1500" u="none" strike="noStrike" dirty="0">
                          <a:effectLst/>
                          <a:latin typeface="Arial" panose="020B0604020202020204" pitchFamily="34" charset="0"/>
                          <a:cs typeface="Arial" panose="020B0604020202020204" pitchFamily="34" charset="0"/>
                        </a:rPr>
                        <a:t>Prior to the transfer of staff, assets, systems, resources and liabilities, there is a need to ring-fence them. </a:t>
                      </a:r>
                    </a:p>
                    <a:p>
                      <a:pPr algn="l" rtl="0" fontAlgn="ctr"/>
                      <a:endParaRPr lang="en-ZA" sz="1500" u="none" strike="noStrike" dirty="0">
                        <a:effectLst/>
                        <a:latin typeface="Arial" panose="020B0604020202020204" pitchFamily="34" charset="0"/>
                        <a:cs typeface="Arial" panose="020B0604020202020204" pitchFamily="34" charset="0"/>
                      </a:endParaRPr>
                    </a:p>
                    <a:p>
                      <a:pPr algn="l" rtl="0" fontAlgn="ctr"/>
                      <a:r>
                        <a:rPr lang="en-ZA" sz="1500" u="none" strike="noStrike" dirty="0">
                          <a:effectLst/>
                          <a:latin typeface="Arial" panose="020B0604020202020204" pitchFamily="34" charset="0"/>
                          <a:cs typeface="Arial" panose="020B0604020202020204" pitchFamily="34" charset="0"/>
                        </a:rPr>
                        <a:t>Performance Indicator: Regular reports</a:t>
                      </a:r>
                      <a:endParaRPr lang="en-ZA" sz="1500" b="1"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tc>
                <a:tc>
                  <a:txBody>
                    <a:bodyPr/>
                    <a:lstStyle/>
                    <a:p>
                      <a:pPr algn="l" rtl="0" fontAlgn="ctr"/>
                      <a:r>
                        <a:rPr lang="en-ZA" sz="1500" u="none" strike="noStrike" dirty="0">
                          <a:effectLst/>
                          <a:latin typeface="Arial" panose="020B0604020202020204" pitchFamily="34" charset="0"/>
                          <a:cs typeface="Arial" panose="020B0604020202020204" pitchFamily="34" charset="0"/>
                        </a:rPr>
                        <a:t>30-Jul-21</a:t>
                      </a:r>
                      <a:endParaRPr lang="en-ZA" sz="15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l" rtl="0" fontAlgn="ctr"/>
                      <a:r>
                        <a:rPr lang="en-ZA" sz="1500" u="none" strike="noStrike" dirty="0">
                          <a:effectLst/>
                          <a:latin typeface="Arial" panose="020B0604020202020204" pitchFamily="34" charset="0"/>
                          <a:cs typeface="Arial" panose="020B0604020202020204" pitchFamily="34" charset="0"/>
                        </a:rPr>
                        <a:t>PMO</a:t>
                      </a:r>
                    </a:p>
                    <a:p>
                      <a:pPr algn="l" rtl="0" fontAlgn="ctr"/>
                      <a:r>
                        <a:rPr lang="en-ZA" sz="1500" u="none" strike="noStrike" dirty="0">
                          <a:effectLst/>
                          <a:latin typeface="Arial" panose="020B0604020202020204" pitchFamily="34" charset="0"/>
                          <a:cs typeface="Arial" panose="020B0604020202020204" pitchFamily="34" charset="0"/>
                        </a:rPr>
                        <a:t>Affected Departments </a:t>
                      </a:r>
                      <a:endParaRPr lang="en-ZA" sz="15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extLst>
                  <a:ext uri="{0D108BD9-81ED-4DB2-BD59-A6C34878D82A}">
                    <a16:rowId xmlns:a16="http://schemas.microsoft.com/office/drawing/2014/main" val="4290827980"/>
                  </a:ext>
                </a:extLst>
              </a:tr>
            </a:tbl>
          </a:graphicData>
        </a:graphic>
      </p:graphicFrame>
      <p:sp>
        <p:nvSpPr>
          <p:cNvPr id="5" name="Slide Number Placeholder 4"/>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93</a:t>
            </a:fld>
            <a:endParaRPr lang="en-US" dirty="0"/>
          </a:p>
        </p:txBody>
      </p:sp>
    </p:spTree>
    <p:extLst>
      <p:ext uri="{BB962C8B-B14F-4D97-AF65-F5344CB8AC3E}">
        <p14:creationId xmlns:p14="http://schemas.microsoft.com/office/powerpoint/2010/main" val="272068170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EE1C1D21-64F4-564F-87F9-FDD677F71EFE}"/>
              </a:ext>
            </a:extLst>
          </p:cNvPr>
          <p:cNvSpPr txBox="1">
            <a:spLocks/>
          </p:cNvSpPr>
          <p:nvPr/>
        </p:nvSpPr>
        <p:spPr>
          <a:xfrm>
            <a:off x="279400" y="178595"/>
            <a:ext cx="8699500" cy="420119"/>
          </a:xfrm>
          <a:prstGeom prst="rect">
            <a:avLst/>
          </a:prstGeom>
          <a:solidFill>
            <a:srgbClr val="92D050"/>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2000" b="1" dirty="0">
                <a:latin typeface="Arial" panose="020B0604020202020204" pitchFamily="34" charset="0"/>
                <a:cs typeface="Arial" panose="020B0604020202020204" pitchFamily="34" charset="0"/>
              </a:rPr>
              <a:t>BMA IMPLEMENTATION PLAN</a:t>
            </a:r>
          </a:p>
        </p:txBody>
      </p:sp>
      <p:graphicFrame>
        <p:nvGraphicFramePr>
          <p:cNvPr id="3" name="Table 2">
            <a:extLst>
              <a:ext uri="{FF2B5EF4-FFF2-40B4-BE49-F238E27FC236}">
                <a16:creationId xmlns:a16="http://schemas.microsoft.com/office/drawing/2014/main" id="{50B4C030-D429-C847-988D-9F21D3ACD1A6}"/>
              </a:ext>
            </a:extLst>
          </p:cNvPr>
          <p:cNvGraphicFramePr>
            <a:graphicFrameLocks noGrp="1"/>
          </p:cNvGraphicFramePr>
          <p:nvPr>
            <p:extLst/>
          </p:nvPr>
        </p:nvGraphicFramePr>
        <p:xfrm>
          <a:off x="279400" y="704680"/>
          <a:ext cx="8699500" cy="5412123"/>
        </p:xfrm>
        <a:graphic>
          <a:graphicData uri="http://schemas.openxmlformats.org/drawingml/2006/table">
            <a:tbl>
              <a:tblPr firstRow="1" bandRow="1">
                <a:tableStyleId>{F5AB1C69-6EDB-4FF4-983F-18BD219EF322}</a:tableStyleId>
              </a:tblPr>
              <a:tblGrid>
                <a:gridCol w="2057348">
                  <a:extLst>
                    <a:ext uri="{9D8B030D-6E8A-4147-A177-3AD203B41FA5}">
                      <a16:colId xmlns:a16="http://schemas.microsoft.com/office/drawing/2014/main" val="2977990747"/>
                    </a:ext>
                  </a:extLst>
                </a:gridCol>
                <a:gridCol w="4532288">
                  <a:extLst>
                    <a:ext uri="{9D8B030D-6E8A-4147-A177-3AD203B41FA5}">
                      <a16:colId xmlns:a16="http://schemas.microsoft.com/office/drawing/2014/main" val="743654332"/>
                    </a:ext>
                  </a:extLst>
                </a:gridCol>
                <a:gridCol w="768297">
                  <a:extLst>
                    <a:ext uri="{9D8B030D-6E8A-4147-A177-3AD203B41FA5}">
                      <a16:colId xmlns:a16="http://schemas.microsoft.com/office/drawing/2014/main" val="3746075455"/>
                    </a:ext>
                  </a:extLst>
                </a:gridCol>
                <a:gridCol w="1341567">
                  <a:extLst>
                    <a:ext uri="{9D8B030D-6E8A-4147-A177-3AD203B41FA5}">
                      <a16:colId xmlns:a16="http://schemas.microsoft.com/office/drawing/2014/main" val="3384140478"/>
                    </a:ext>
                  </a:extLst>
                </a:gridCol>
              </a:tblGrid>
              <a:tr h="439341">
                <a:tc>
                  <a:txBody>
                    <a:bodyPr/>
                    <a:lstStyle/>
                    <a:p>
                      <a:pPr algn="ctr" rtl="0" fontAlgn="ctr"/>
                      <a:r>
                        <a:rPr lang="en-ZA" sz="1300" u="none" strike="noStrike" dirty="0">
                          <a:solidFill>
                            <a:schemeClr val="tx1"/>
                          </a:solidFill>
                          <a:effectLst/>
                          <a:latin typeface="Arial" panose="020B0604020202020204" pitchFamily="34" charset="0"/>
                          <a:cs typeface="Arial" panose="020B0604020202020204" pitchFamily="34" charset="0"/>
                        </a:rPr>
                        <a:t>Outcome</a:t>
                      </a:r>
                      <a:endParaRPr lang="en-ZA" sz="1300" b="1" i="0" u="none" strike="noStrike" dirty="0">
                        <a:solidFill>
                          <a:schemeClr val="tx1"/>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rtl="0" fontAlgn="ctr"/>
                      <a:r>
                        <a:rPr lang="en-ZA" sz="1300" u="none" strike="noStrike" dirty="0">
                          <a:solidFill>
                            <a:schemeClr val="tx1"/>
                          </a:solidFill>
                          <a:effectLst/>
                          <a:latin typeface="Arial" panose="020B0604020202020204" pitchFamily="34" charset="0"/>
                          <a:cs typeface="Arial" panose="020B0604020202020204" pitchFamily="34" charset="0"/>
                        </a:rPr>
                        <a:t>Progress Made</a:t>
                      </a:r>
                      <a:endParaRPr lang="en-ZA" sz="1300" b="1" i="0" u="none" strike="noStrike" dirty="0">
                        <a:solidFill>
                          <a:schemeClr val="tx1"/>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rtl="0" fontAlgn="ctr"/>
                      <a:r>
                        <a:rPr lang="en-ZA" sz="1300" u="none" strike="noStrike" dirty="0">
                          <a:solidFill>
                            <a:schemeClr val="tx1"/>
                          </a:solidFill>
                          <a:effectLst/>
                          <a:latin typeface="Arial" panose="020B0604020202020204" pitchFamily="34" charset="0"/>
                          <a:cs typeface="Arial" panose="020B0604020202020204" pitchFamily="34" charset="0"/>
                        </a:rPr>
                        <a:t>Timeframe</a:t>
                      </a:r>
                      <a:endParaRPr lang="en-ZA" sz="1300" b="1" i="0" u="none" strike="noStrike" dirty="0">
                        <a:solidFill>
                          <a:schemeClr val="tx1"/>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rtl="0" fontAlgn="ctr"/>
                      <a:r>
                        <a:rPr lang="en-ZA" sz="1300" u="none" strike="noStrike" dirty="0">
                          <a:solidFill>
                            <a:schemeClr val="tx1"/>
                          </a:solidFill>
                          <a:effectLst/>
                          <a:latin typeface="Arial" panose="020B0604020202020204" pitchFamily="34" charset="0"/>
                          <a:cs typeface="Arial" panose="020B0604020202020204" pitchFamily="34" charset="0"/>
                        </a:rPr>
                        <a:t>Responsible</a:t>
                      </a:r>
                      <a:endParaRPr lang="en-ZA" sz="1300" b="1" i="0" u="none" strike="noStrike" dirty="0">
                        <a:solidFill>
                          <a:schemeClr val="tx1"/>
                        </a:solidFill>
                        <a:effectLst/>
                        <a:latin typeface="Arial" panose="020B0604020202020204" pitchFamily="34" charset="0"/>
                        <a:cs typeface="Arial" panose="020B0604020202020204" pitchFamily="34" charset="0"/>
                      </a:endParaRPr>
                    </a:p>
                  </a:txBody>
                  <a:tcPr marL="6594" marR="6594" marT="6594" marB="0" anchor="ctr"/>
                </a:tc>
                <a:extLst>
                  <a:ext uri="{0D108BD9-81ED-4DB2-BD59-A6C34878D82A}">
                    <a16:rowId xmlns:a16="http://schemas.microsoft.com/office/drawing/2014/main" val="2383608325"/>
                  </a:ext>
                </a:extLst>
              </a:tr>
              <a:tr h="750094">
                <a:tc>
                  <a:txBody>
                    <a:bodyPr/>
                    <a:lstStyle/>
                    <a:p>
                      <a:pPr algn="l" rtl="0" fontAlgn="ctr">
                        <a:buClr>
                          <a:srgbClr val="000000"/>
                        </a:buClr>
                        <a:buSzPts val="1400"/>
                        <a:buFont typeface="+mj-lt"/>
                        <a:buNone/>
                      </a:pPr>
                      <a:r>
                        <a:rPr lang="en-ZA" sz="1300" u="none" strike="noStrike" dirty="0">
                          <a:effectLst/>
                          <a:latin typeface="Arial" panose="020B0604020202020204" pitchFamily="34" charset="0"/>
                          <a:cs typeface="Arial" panose="020B0604020202020204" pitchFamily="34" charset="0"/>
                        </a:rPr>
                        <a:t>Affected Ministers concur with the outcome of  ring-fencing of staff, assets, systems, resources and structures</a:t>
                      </a:r>
                      <a:endParaRPr lang="en-ZA" sz="1300" b="1"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marL="285750" indent="-285750" algn="l" rtl="0" fontAlgn="ctr">
                        <a:buFont typeface="Arial" panose="020B0604020202020204" pitchFamily="34" charset="0"/>
                        <a:buChar char="•"/>
                      </a:pPr>
                      <a:r>
                        <a:rPr lang="en-ZA" sz="1300" u="none" strike="noStrike" dirty="0">
                          <a:effectLst/>
                          <a:latin typeface="Arial" panose="020B0604020202020204" pitchFamily="34" charset="0"/>
                          <a:cs typeface="Arial" panose="020B0604020202020204" pitchFamily="34" charset="0"/>
                        </a:rPr>
                        <a:t>Affected Minister will have to agree with the outcome of the Ring-fencing exercise.</a:t>
                      </a:r>
                    </a:p>
                    <a:p>
                      <a:pPr algn="l" rtl="0" fontAlgn="ctr"/>
                      <a:endParaRPr lang="en-ZA" sz="1300" u="none" strike="noStrike" dirty="0">
                        <a:effectLst/>
                        <a:latin typeface="Arial" panose="020B0604020202020204" pitchFamily="34" charset="0"/>
                        <a:cs typeface="Arial" panose="020B0604020202020204" pitchFamily="34" charset="0"/>
                      </a:endParaRPr>
                    </a:p>
                    <a:p>
                      <a:pPr algn="l" rtl="0" fontAlgn="ctr"/>
                      <a:r>
                        <a:rPr lang="en-ZA" sz="1300" u="none" strike="noStrike" dirty="0">
                          <a:effectLst/>
                          <a:latin typeface="Arial" panose="020B0604020202020204" pitchFamily="34" charset="0"/>
                          <a:cs typeface="Arial" panose="020B0604020202020204" pitchFamily="34" charset="0"/>
                        </a:rPr>
                        <a:t>Performance Indicator: Joint submission or Implementation Protocol  concluded by Ministers</a:t>
                      </a:r>
                      <a:endParaRPr lang="en-ZA" sz="1300" b="1"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tc>
                <a:tc>
                  <a:txBody>
                    <a:bodyPr/>
                    <a:lstStyle/>
                    <a:p>
                      <a:pPr algn="l" rtl="0" fontAlgn="ctr"/>
                      <a:r>
                        <a:rPr lang="en-ZA" sz="1300" u="none" strike="noStrike" dirty="0">
                          <a:effectLst/>
                          <a:latin typeface="Arial" panose="020B0604020202020204" pitchFamily="34" charset="0"/>
                          <a:cs typeface="Arial" panose="020B0604020202020204" pitchFamily="34" charset="0"/>
                        </a:rPr>
                        <a:t>15-Aug-21</a:t>
                      </a:r>
                      <a:endParaRPr lang="en-ZA" sz="13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l" rtl="0" fontAlgn="ctr"/>
                      <a:r>
                        <a:rPr lang="en-ZA" sz="1300" u="none" strike="noStrike" dirty="0">
                          <a:effectLst/>
                          <a:latin typeface="Arial" panose="020B0604020202020204" pitchFamily="34" charset="0"/>
                          <a:cs typeface="Arial" panose="020B0604020202020204" pitchFamily="34" charset="0"/>
                        </a:rPr>
                        <a:t>DHA</a:t>
                      </a:r>
                    </a:p>
                    <a:p>
                      <a:pPr algn="l" rtl="0" fontAlgn="ctr"/>
                      <a:r>
                        <a:rPr lang="en-ZA" sz="1300" u="none" strike="noStrike" dirty="0">
                          <a:effectLst/>
                          <a:latin typeface="Arial" panose="020B0604020202020204" pitchFamily="34" charset="0"/>
                          <a:cs typeface="Arial" panose="020B0604020202020204" pitchFamily="34" charset="0"/>
                        </a:rPr>
                        <a:t>Affected Departments </a:t>
                      </a:r>
                      <a:endParaRPr lang="en-ZA" sz="13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extLst>
                  <a:ext uri="{0D108BD9-81ED-4DB2-BD59-A6C34878D82A}">
                    <a16:rowId xmlns:a16="http://schemas.microsoft.com/office/drawing/2014/main" val="1685917580"/>
                  </a:ext>
                </a:extLst>
              </a:tr>
              <a:tr h="2235444">
                <a:tc>
                  <a:txBody>
                    <a:bodyPr/>
                    <a:lstStyle/>
                    <a:p>
                      <a:pPr marL="0" indent="0" algn="l" rtl="0" fontAlgn="ctr">
                        <a:buFont typeface="+mj-lt"/>
                        <a:buNone/>
                      </a:pPr>
                      <a:r>
                        <a:rPr lang="en-ZA" sz="1300" u="none" strike="noStrike" dirty="0">
                          <a:effectLst/>
                          <a:latin typeface="Arial" panose="020B0604020202020204" pitchFamily="34" charset="0"/>
                          <a:cs typeface="Arial" panose="020B0604020202020204" pitchFamily="34" charset="0"/>
                        </a:rPr>
                        <a:t>Transfer of functions between institutions (s3(4)(b)(ii) of the Public Service Act</a:t>
                      </a:r>
                      <a:endParaRPr lang="en-ZA" sz="1300" b="1"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marL="285750" indent="-285750" algn="l" rtl="0" fontAlgn="ctr">
                        <a:buFont typeface="Arial" panose="020B0604020202020204" pitchFamily="34" charset="0"/>
                        <a:buChar char="•"/>
                      </a:pPr>
                      <a:r>
                        <a:rPr lang="en-ZA" sz="1300" u="none" strike="noStrike" dirty="0">
                          <a:effectLst/>
                          <a:latin typeface="Arial" panose="020B0604020202020204" pitchFamily="34" charset="0"/>
                          <a:cs typeface="Arial" panose="020B0604020202020204" pitchFamily="34" charset="0"/>
                        </a:rPr>
                        <a:t>Extensive consultations were undertaken in 2019/2020</a:t>
                      </a:r>
                    </a:p>
                    <a:p>
                      <a:pPr marL="285750" indent="-285750" algn="l" rtl="0" fontAlgn="ctr">
                        <a:buFont typeface="Arial" panose="020B0604020202020204" pitchFamily="34" charset="0"/>
                        <a:buChar char="•"/>
                      </a:pPr>
                      <a:r>
                        <a:rPr lang="en-ZA" sz="1300" u="none" strike="noStrike" dirty="0">
                          <a:effectLst/>
                          <a:latin typeface="Arial" panose="020B0604020202020204" pitchFamily="34" charset="0"/>
                          <a:cs typeface="Arial" panose="020B0604020202020204" pitchFamily="34" charset="0"/>
                        </a:rPr>
                        <a:t>A draft Section 97 Presidential Proclamation was crafted and presented to the Minister. The Minister’s amendments were effected to the draft Proclamation.</a:t>
                      </a:r>
                    </a:p>
                    <a:p>
                      <a:pPr marL="285750" indent="-285750" algn="l" rtl="0" fontAlgn="ctr">
                        <a:buFont typeface="Arial" panose="020B0604020202020204" pitchFamily="34" charset="0"/>
                        <a:buChar char="•"/>
                      </a:pPr>
                      <a:r>
                        <a:rPr lang="en-ZA" sz="1300" u="none" strike="noStrike" dirty="0">
                          <a:effectLst/>
                          <a:latin typeface="Arial" panose="020B0604020202020204" pitchFamily="34" charset="0"/>
                          <a:cs typeface="Arial" panose="020B0604020202020204" pitchFamily="34" charset="0"/>
                        </a:rPr>
                        <a:t>The draft section 97 proclamation seeks to transfer the Port Health function, Sanitary and Phytosanitary (Agriculture) function and Property and Facilities Management (Public Works) functions performed at Ports of Entry. The Immigration function is transferrable by Delegation.</a:t>
                      </a:r>
                    </a:p>
                    <a:p>
                      <a:pPr marL="285750" indent="-285750" algn="l" rtl="0" fontAlgn="ctr">
                        <a:buFont typeface="Arial" panose="020B0604020202020204" pitchFamily="34" charset="0"/>
                        <a:buChar char="•"/>
                      </a:pPr>
                      <a:r>
                        <a:rPr lang="en-ZA" sz="1300" u="none" strike="noStrike" dirty="0">
                          <a:effectLst/>
                          <a:latin typeface="Arial" panose="020B0604020202020204" pitchFamily="34" charset="0"/>
                          <a:cs typeface="Arial" panose="020B0604020202020204" pitchFamily="34" charset="0"/>
                        </a:rPr>
                        <a:t>DG’s / Accounting Officers &amp; Ministers will be required to sign-off on the final draft Section 97 Presidential Proclamation.</a:t>
                      </a:r>
                    </a:p>
                    <a:p>
                      <a:pPr marL="285750" indent="-285750" algn="l" rtl="0" fontAlgn="ctr">
                        <a:buFont typeface="Arial" panose="020B0604020202020204" pitchFamily="34" charset="0"/>
                        <a:buChar char="•"/>
                      </a:pPr>
                      <a:endParaRPr lang="en-ZA" sz="1300" u="none" strike="noStrike" dirty="0">
                        <a:effectLst/>
                        <a:latin typeface="Arial" panose="020B0604020202020204" pitchFamily="34" charset="0"/>
                        <a:cs typeface="Arial" panose="020B0604020202020204" pitchFamily="34" charset="0"/>
                      </a:endParaRPr>
                    </a:p>
                    <a:p>
                      <a:pPr algn="l" rtl="0" fontAlgn="ctr"/>
                      <a:r>
                        <a:rPr lang="en-ZA" sz="1300" u="none" strike="noStrike" dirty="0">
                          <a:effectLst/>
                          <a:latin typeface="Arial" panose="020B0604020202020204" pitchFamily="34" charset="0"/>
                          <a:cs typeface="Arial" panose="020B0604020202020204" pitchFamily="34" charset="0"/>
                        </a:rPr>
                        <a:t>Performance Indicators: </a:t>
                      </a:r>
                    </a:p>
                    <a:p>
                      <a:pPr marL="285750" indent="-285750" algn="l" rtl="0" fontAlgn="ctr">
                        <a:buFont typeface="Arial" panose="020B0604020202020204" pitchFamily="34" charset="0"/>
                        <a:buChar char="•"/>
                      </a:pPr>
                      <a:r>
                        <a:rPr lang="en-ZA" sz="1300" u="none" strike="noStrike" dirty="0">
                          <a:effectLst/>
                          <a:latin typeface="Arial" panose="020B0604020202020204" pitchFamily="34" charset="0"/>
                          <a:cs typeface="Arial" panose="020B0604020202020204" pitchFamily="34" charset="0"/>
                        </a:rPr>
                        <a:t>Section 97 Proclamation</a:t>
                      </a:r>
                    </a:p>
                    <a:p>
                      <a:pPr marL="285750" indent="-285750" algn="l" rtl="0" fontAlgn="ctr">
                        <a:buFont typeface="Arial" panose="020B0604020202020204" pitchFamily="34" charset="0"/>
                        <a:buChar char="•"/>
                      </a:pPr>
                      <a:r>
                        <a:rPr lang="en-ZA" sz="1300" u="none" strike="noStrike" dirty="0">
                          <a:effectLst/>
                          <a:latin typeface="Arial" panose="020B0604020202020204" pitchFamily="34" charset="0"/>
                          <a:cs typeface="Arial" panose="020B0604020202020204" pitchFamily="34" charset="0"/>
                        </a:rPr>
                        <a:t>Submission by affected Ministers for Minister: Public Service &amp; Administration’s determination</a:t>
                      </a:r>
                      <a:endParaRPr lang="en-ZA" sz="13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tc>
                <a:tc>
                  <a:txBody>
                    <a:bodyPr/>
                    <a:lstStyle/>
                    <a:p>
                      <a:pPr algn="l" rtl="0" fontAlgn="ctr"/>
                      <a:r>
                        <a:rPr lang="en-ZA" sz="1300" u="none" strike="noStrike" dirty="0">
                          <a:effectLst/>
                          <a:latin typeface="Arial" panose="020B0604020202020204" pitchFamily="34" charset="0"/>
                          <a:cs typeface="Arial" panose="020B0604020202020204" pitchFamily="34" charset="0"/>
                        </a:rPr>
                        <a:t>30-Aug-21</a:t>
                      </a:r>
                      <a:endParaRPr lang="en-ZA" sz="13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l" rtl="0" fontAlgn="ctr"/>
                      <a:r>
                        <a:rPr lang="en-ZA" sz="1300" u="none" strike="noStrike" dirty="0">
                          <a:effectLst/>
                          <a:latin typeface="Arial" panose="020B0604020202020204" pitchFamily="34" charset="0"/>
                          <a:cs typeface="Arial" panose="020B0604020202020204" pitchFamily="34" charset="0"/>
                        </a:rPr>
                        <a:t>DPSA &amp; DHA </a:t>
                      </a:r>
                      <a:endParaRPr lang="en-ZA" sz="13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extLst>
                  <a:ext uri="{0D108BD9-81ED-4DB2-BD59-A6C34878D82A}">
                    <a16:rowId xmlns:a16="http://schemas.microsoft.com/office/drawing/2014/main" val="927548199"/>
                  </a:ext>
                </a:extLst>
              </a:tr>
              <a:tr h="386157">
                <a:tc>
                  <a:txBody>
                    <a:bodyPr/>
                    <a:lstStyle/>
                    <a:p>
                      <a:pPr marL="0" indent="0" algn="l" rtl="0" fontAlgn="ctr">
                        <a:buFont typeface="+mj-lt"/>
                        <a:buNone/>
                      </a:pPr>
                      <a:r>
                        <a:rPr lang="en-ZA" sz="1300" u="none" strike="noStrike" dirty="0">
                          <a:effectLst/>
                          <a:latin typeface="Arial" panose="020B0604020202020204" pitchFamily="34" charset="0"/>
                          <a:cs typeface="Arial" panose="020B0604020202020204" pitchFamily="34" charset="0"/>
                        </a:rPr>
                        <a:t> Transfer of employees</a:t>
                      </a:r>
                      <a:endParaRPr lang="en-ZA" sz="1300" b="1"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l" rtl="0" fontAlgn="ctr"/>
                      <a:r>
                        <a:rPr lang="en-ZA" sz="1300" u="none" strike="noStrike" dirty="0">
                          <a:effectLst/>
                          <a:latin typeface="Arial" panose="020B0604020202020204" pitchFamily="34" charset="0"/>
                          <a:cs typeface="Arial" panose="020B0604020202020204" pitchFamily="34" charset="0"/>
                        </a:rPr>
                        <a:t>Performance Indicator: Transfer letters signed by Ministers – the principle of People-follow-Function is applicable.</a:t>
                      </a:r>
                      <a:endParaRPr lang="en-ZA" sz="1300" b="1"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l" rtl="0" fontAlgn="ctr"/>
                      <a:r>
                        <a:rPr lang="en-ZA" sz="1300" u="none" strike="noStrike">
                          <a:effectLst/>
                          <a:latin typeface="Arial" panose="020B0604020202020204" pitchFamily="34" charset="0"/>
                          <a:cs typeface="Arial" panose="020B0604020202020204" pitchFamily="34" charset="0"/>
                        </a:rPr>
                        <a:t>15-Sep-21</a:t>
                      </a:r>
                      <a:endParaRPr lang="en-ZA" sz="1300" b="0" i="0" u="none" strike="noStrike">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l" rtl="0" fontAlgn="ctr"/>
                      <a:r>
                        <a:rPr lang="en-ZA" sz="1300" u="none" strike="noStrike" dirty="0">
                          <a:effectLst/>
                          <a:latin typeface="Arial" panose="020B0604020202020204" pitchFamily="34" charset="0"/>
                          <a:cs typeface="Arial" panose="020B0604020202020204" pitchFamily="34" charset="0"/>
                        </a:rPr>
                        <a:t>Affected Departments </a:t>
                      </a:r>
                      <a:endParaRPr lang="en-ZA" sz="13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extLst>
                  <a:ext uri="{0D108BD9-81ED-4DB2-BD59-A6C34878D82A}">
                    <a16:rowId xmlns:a16="http://schemas.microsoft.com/office/drawing/2014/main" val="1754556935"/>
                  </a:ext>
                </a:extLst>
              </a:tr>
            </a:tbl>
          </a:graphicData>
        </a:graphic>
      </p:graphicFrame>
      <p:sp>
        <p:nvSpPr>
          <p:cNvPr id="5" name="Slide Number Placeholder 4"/>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94</a:t>
            </a:fld>
            <a:endParaRPr lang="en-US" dirty="0"/>
          </a:p>
        </p:txBody>
      </p:sp>
    </p:spTree>
    <p:extLst>
      <p:ext uri="{BB962C8B-B14F-4D97-AF65-F5344CB8AC3E}">
        <p14:creationId xmlns:p14="http://schemas.microsoft.com/office/powerpoint/2010/main" val="341960090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86FBC661-74AC-D34C-8FAC-C5BC95B17E75}"/>
              </a:ext>
            </a:extLst>
          </p:cNvPr>
          <p:cNvSpPr txBox="1">
            <a:spLocks/>
          </p:cNvSpPr>
          <p:nvPr/>
        </p:nvSpPr>
        <p:spPr>
          <a:xfrm>
            <a:off x="137517" y="203995"/>
            <a:ext cx="8801100" cy="405605"/>
          </a:xfrm>
          <a:prstGeom prst="rect">
            <a:avLst/>
          </a:prstGeom>
          <a:solidFill>
            <a:srgbClr val="92D050"/>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2000" b="1" dirty="0">
                <a:latin typeface="Arial" panose="020B0604020202020204" pitchFamily="34" charset="0"/>
                <a:cs typeface="Arial" panose="020B0604020202020204" pitchFamily="34" charset="0"/>
              </a:rPr>
              <a:t>BMA IMPLEMENTATION PLAN</a:t>
            </a:r>
          </a:p>
        </p:txBody>
      </p:sp>
      <p:graphicFrame>
        <p:nvGraphicFramePr>
          <p:cNvPr id="4" name="Table 3">
            <a:extLst>
              <a:ext uri="{FF2B5EF4-FFF2-40B4-BE49-F238E27FC236}">
                <a16:creationId xmlns:a16="http://schemas.microsoft.com/office/drawing/2014/main" id="{96AAF9DD-75B1-5647-A5E5-54C6FFFE5261}"/>
              </a:ext>
            </a:extLst>
          </p:cNvPr>
          <p:cNvGraphicFramePr>
            <a:graphicFrameLocks noGrp="1"/>
          </p:cNvGraphicFramePr>
          <p:nvPr>
            <p:extLst/>
          </p:nvPr>
        </p:nvGraphicFramePr>
        <p:xfrm>
          <a:off x="137517" y="744878"/>
          <a:ext cx="8723454" cy="2570248"/>
        </p:xfrm>
        <a:graphic>
          <a:graphicData uri="http://schemas.openxmlformats.org/drawingml/2006/table">
            <a:tbl>
              <a:tblPr firstRow="1" bandRow="1">
                <a:tableStyleId>{F5AB1C69-6EDB-4FF4-983F-18BD219EF322}</a:tableStyleId>
              </a:tblPr>
              <a:tblGrid>
                <a:gridCol w="2063012">
                  <a:extLst>
                    <a:ext uri="{9D8B030D-6E8A-4147-A177-3AD203B41FA5}">
                      <a16:colId xmlns:a16="http://schemas.microsoft.com/office/drawing/2014/main" val="3785793114"/>
                    </a:ext>
                  </a:extLst>
                </a:gridCol>
                <a:gridCol w="4254700">
                  <a:extLst>
                    <a:ext uri="{9D8B030D-6E8A-4147-A177-3AD203B41FA5}">
                      <a16:colId xmlns:a16="http://schemas.microsoft.com/office/drawing/2014/main" val="3765433116"/>
                    </a:ext>
                  </a:extLst>
                </a:gridCol>
                <a:gridCol w="1131596">
                  <a:extLst>
                    <a:ext uri="{9D8B030D-6E8A-4147-A177-3AD203B41FA5}">
                      <a16:colId xmlns:a16="http://schemas.microsoft.com/office/drawing/2014/main" val="1959113875"/>
                    </a:ext>
                  </a:extLst>
                </a:gridCol>
                <a:gridCol w="1274146">
                  <a:extLst>
                    <a:ext uri="{9D8B030D-6E8A-4147-A177-3AD203B41FA5}">
                      <a16:colId xmlns:a16="http://schemas.microsoft.com/office/drawing/2014/main" val="1799266825"/>
                    </a:ext>
                  </a:extLst>
                </a:gridCol>
              </a:tblGrid>
              <a:tr h="369094">
                <a:tc>
                  <a:txBody>
                    <a:bodyPr/>
                    <a:lstStyle/>
                    <a:p>
                      <a:pPr algn="ctr" rtl="0" fontAlgn="ctr"/>
                      <a:r>
                        <a:rPr lang="en-ZA" sz="1600" u="none" strike="noStrike" dirty="0">
                          <a:solidFill>
                            <a:schemeClr val="tx1"/>
                          </a:solidFill>
                          <a:effectLst/>
                          <a:latin typeface="Arial" panose="020B0604020202020204" pitchFamily="34" charset="0"/>
                          <a:cs typeface="Arial" panose="020B0604020202020204" pitchFamily="34" charset="0"/>
                        </a:rPr>
                        <a:t>Outcome</a:t>
                      </a:r>
                      <a:endParaRPr lang="en-ZA" sz="1600" b="1" i="0" u="none" strike="noStrike" dirty="0">
                        <a:solidFill>
                          <a:schemeClr val="tx1"/>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rtl="0" fontAlgn="ctr"/>
                      <a:r>
                        <a:rPr lang="en-ZA" sz="1600" u="none" strike="noStrike" dirty="0">
                          <a:solidFill>
                            <a:schemeClr val="tx1"/>
                          </a:solidFill>
                          <a:effectLst/>
                          <a:latin typeface="Arial" panose="020B0604020202020204" pitchFamily="34" charset="0"/>
                          <a:cs typeface="Arial" panose="020B0604020202020204" pitchFamily="34" charset="0"/>
                        </a:rPr>
                        <a:t>Progress Made</a:t>
                      </a:r>
                      <a:endParaRPr lang="en-ZA" sz="1600" b="1" i="0" u="none" strike="noStrike" dirty="0">
                        <a:solidFill>
                          <a:schemeClr val="tx1"/>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rtl="0" fontAlgn="ctr"/>
                      <a:r>
                        <a:rPr lang="en-ZA" sz="1600" u="none" strike="noStrike" dirty="0">
                          <a:solidFill>
                            <a:schemeClr val="tx1"/>
                          </a:solidFill>
                          <a:effectLst/>
                          <a:latin typeface="Arial" panose="020B0604020202020204" pitchFamily="34" charset="0"/>
                          <a:cs typeface="Arial" panose="020B0604020202020204" pitchFamily="34" charset="0"/>
                        </a:rPr>
                        <a:t>Timeframe</a:t>
                      </a:r>
                      <a:endParaRPr lang="en-ZA" sz="1600" b="1" i="0" u="none" strike="noStrike" dirty="0">
                        <a:solidFill>
                          <a:schemeClr val="tx1"/>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rtl="0" fontAlgn="ctr"/>
                      <a:r>
                        <a:rPr lang="en-ZA" sz="1600" u="none" strike="noStrike" dirty="0">
                          <a:solidFill>
                            <a:schemeClr val="tx1"/>
                          </a:solidFill>
                          <a:effectLst/>
                          <a:latin typeface="Arial" panose="020B0604020202020204" pitchFamily="34" charset="0"/>
                          <a:cs typeface="Arial" panose="020B0604020202020204" pitchFamily="34" charset="0"/>
                        </a:rPr>
                        <a:t>Responsible</a:t>
                      </a:r>
                      <a:endParaRPr lang="en-ZA" sz="1600" b="1" i="0" u="none" strike="noStrike" dirty="0">
                        <a:solidFill>
                          <a:schemeClr val="tx1"/>
                        </a:solidFill>
                        <a:effectLst/>
                        <a:latin typeface="Arial" panose="020B0604020202020204" pitchFamily="34" charset="0"/>
                        <a:cs typeface="Arial" panose="020B0604020202020204" pitchFamily="34" charset="0"/>
                      </a:endParaRPr>
                    </a:p>
                  </a:txBody>
                  <a:tcPr marL="6594" marR="6594" marT="6594" marB="0" anchor="ctr"/>
                </a:tc>
                <a:extLst>
                  <a:ext uri="{0D108BD9-81ED-4DB2-BD59-A6C34878D82A}">
                    <a16:rowId xmlns:a16="http://schemas.microsoft.com/office/drawing/2014/main" val="610405636"/>
                  </a:ext>
                </a:extLst>
              </a:tr>
              <a:tr h="1400230">
                <a:tc>
                  <a:txBody>
                    <a:bodyPr/>
                    <a:lstStyle/>
                    <a:p>
                      <a:pPr marL="0" indent="0" algn="l" rtl="0" fontAlgn="ctr">
                        <a:buFont typeface="+mj-lt"/>
                        <a:buNone/>
                      </a:pPr>
                      <a:r>
                        <a:rPr lang="en-ZA" sz="1600" u="none" strike="noStrike" dirty="0">
                          <a:effectLst/>
                          <a:latin typeface="Arial" panose="020B0604020202020204" pitchFamily="34" charset="0"/>
                          <a:cs typeface="Arial" panose="020B0604020202020204" pitchFamily="34" charset="0"/>
                        </a:rPr>
                        <a:t>Application to </a:t>
                      </a:r>
                      <a:r>
                        <a:rPr lang="en-ZA" sz="1600" u="none" strike="noStrike" dirty="0" smtClean="0">
                          <a:effectLst/>
                          <a:latin typeface="Arial" panose="020B0604020202020204" pitchFamily="34" charset="0"/>
                          <a:cs typeface="Arial" panose="020B0604020202020204" pitchFamily="34" charset="0"/>
                        </a:rPr>
                        <a:t>National Treasury (NT) </a:t>
                      </a:r>
                      <a:r>
                        <a:rPr lang="en-ZA" sz="1600" u="none" strike="noStrike" dirty="0">
                          <a:effectLst/>
                          <a:latin typeface="Arial" panose="020B0604020202020204" pitchFamily="34" charset="0"/>
                          <a:cs typeface="Arial" panose="020B0604020202020204" pitchFamily="34" charset="0"/>
                        </a:rPr>
                        <a:t>on transfer of functions, budget shifts and budget structure – NT process &amp; Appropriation Bill</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l" rtl="0" fontAlgn="ctr"/>
                      <a:r>
                        <a:rPr lang="en-ZA" sz="1600" u="none" strike="noStrike" dirty="0">
                          <a:effectLst/>
                          <a:latin typeface="Arial" panose="020B0604020202020204" pitchFamily="34" charset="0"/>
                          <a:cs typeface="Arial" panose="020B0604020202020204" pitchFamily="34" charset="0"/>
                        </a:rPr>
                        <a:t>Once agreements are reached among Ministers re: transfer of functions, people, funds, assets systems and liabilities – NT will have to, through an Appropriation Bill, transfer the budgets for the above-mentioned functions to the BMA.</a:t>
                      </a:r>
                    </a:p>
                    <a:p>
                      <a:pPr algn="l" rtl="0" fontAlgn="ctr"/>
                      <a:endParaRPr lang="en-ZA" sz="1600" u="none" strike="noStrike" dirty="0">
                        <a:effectLst/>
                        <a:latin typeface="Arial" panose="020B0604020202020204" pitchFamily="34" charset="0"/>
                        <a:cs typeface="Arial" panose="020B0604020202020204" pitchFamily="34" charset="0"/>
                      </a:endParaRPr>
                    </a:p>
                    <a:p>
                      <a:pPr algn="l" rtl="0" fontAlgn="ctr"/>
                      <a:r>
                        <a:rPr lang="en-ZA" sz="1600" u="none" strike="noStrike" dirty="0">
                          <a:effectLst/>
                          <a:latin typeface="Arial" panose="020B0604020202020204" pitchFamily="34" charset="0"/>
                          <a:cs typeface="Arial" panose="020B0604020202020204" pitchFamily="34" charset="0"/>
                        </a:rPr>
                        <a:t>Performance Indicator: Estimates of National Expenditure (ENE) Guidelines from NT</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tc>
                <a:tc>
                  <a:txBody>
                    <a:bodyPr/>
                    <a:lstStyle/>
                    <a:p>
                      <a:pPr algn="l" rtl="0" fontAlgn="ctr"/>
                      <a:r>
                        <a:rPr lang="en-ZA" sz="1600" u="none" strike="noStrike" dirty="0">
                          <a:effectLst/>
                          <a:latin typeface="Arial" panose="020B0604020202020204" pitchFamily="34" charset="0"/>
                          <a:cs typeface="Arial" panose="020B0604020202020204" pitchFamily="34" charset="0"/>
                        </a:rPr>
                        <a:t>15-Sep-21</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l" rtl="0" fontAlgn="ctr"/>
                      <a:r>
                        <a:rPr lang="en-ZA" sz="1600" u="none" strike="noStrike" dirty="0">
                          <a:effectLst/>
                          <a:latin typeface="Arial" panose="020B0604020202020204" pitchFamily="34" charset="0"/>
                          <a:cs typeface="Arial" panose="020B0604020202020204" pitchFamily="34" charset="0"/>
                        </a:rPr>
                        <a:t>Affected Departments NT</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tc>
                <a:extLst>
                  <a:ext uri="{0D108BD9-81ED-4DB2-BD59-A6C34878D82A}">
                    <a16:rowId xmlns:a16="http://schemas.microsoft.com/office/drawing/2014/main" val="238763988"/>
                  </a:ext>
                </a:extLst>
              </a:tr>
            </a:tbl>
          </a:graphicData>
        </a:graphic>
      </p:graphicFrame>
      <p:sp>
        <p:nvSpPr>
          <p:cNvPr id="5" name="Slide Number Placeholder 4"/>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95</a:t>
            </a:fld>
            <a:endParaRPr lang="en-US" dirty="0"/>
          </a:p>
        </p:txBody>
      </p:sp>
    </p:spTree>
    <p:extLst>
      <p:ext uri="{BB962C8B-B14F-4D97-AF65-F5344CB8AC3E}">
        <p14:creationId xmlns:p14="http://schemas.microsoft.com/office/powerpoint/2010/main" val="39313825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152107"/>
            <a:ext cx="8875952" cy="762294"/>
          </a:xfrm>
          <a:solidFill>
            <a:srgbClr val="92D050"/>
          </a:solidFill>
        </p:spPr>
        <p:txBody>
          <a:bodyPr>
            <a:noAutofit/>
          </a:bodyPr>
          <a:lstStyle/>
          <a:p>
            <a:r>
              <a:rPr lang="en-US" sz="2000" b="1" dirty="0">
                <a:latin typeface="Arial" panose="020B0604020202020204" pitchFamily="34" charset="0"/>
                <a:cs typeface="Arial" panose="020B0604020202020204" pitchFamily="34" charset="0"/>
              </a:rPr>
              <a:t>BMA IMPLEMENTATION PLAN: </a:t>
            </a:r>
            <a:br>
              <a:rPr lang="en-US" sz="2000" b="1" dirty="0">
                <a:latin typeface="Arial" panose="020B0604020202020204" pitchFamily="34" charset="0"/>
                <a:cs typeface="Arial" panose="020B0604020202020204" pitchFamily="34" charset="0"/>
              </a:rPr>
            </a:br>
            <a:r>
              <a:rPr lang="en-ZA" sz="2000" b="1" dirty="0">
                <a:latin typeface="Arial" panose="020B0604020202020204" pitchFamily="34" charset="0"/>
                <a:cs typeface="Arial" panose="020B0604020202020204" pitchFamily="34" charset="0"/>
              </a:rPr>
              <a:t>RISKS IDENTIFIED &amp; RISK MITIGATION</a:t>
            </a:r>
          </a:p>
        </p:txBody>
      </p:sp>
      <p:sp>
        <p:nvSpPr>
          <p:cNvPr id="5" name="Content Placeholder 4"/>
          <p:cNvSpPr>
            <a:spLocks noGrp="1"/>
          </p:cNvSpPr>
          <p:nvPr>
            <p:ph idx="1"/>
          </p:nvPr>
        </p:nvSpPr>
        <p:spPr>
          <a:xfrm>
            <a:off x="285750" y="3187700"/>
            <a:ext cx="8229600" cy="4525963"/>
          </a:xfrm>
        </p:spPr>
        <p:txBody>
          <a:bodyPr numCol="2">
            <a:normAutofit/>
          </a:bodyPr>
          <a:lstStyle/>
          <a:p>
            <a:pPr marL="0" indent="0">
              <a:spcBef>
                <a:spcPts val="0"/>
              </a:spcBef>
              <a:spcAft>
                <a:spcPts val="900"/>
              </a:spcAft>
              <a:buNone/>
            </a:pPr>
            <a:endParaRPr lang="en-ZA" sz="1350" dirty="0"/>
          </a:p>
          <a:p>
            <a:pPr lvl="1">
              <a:spcBef>
                <a:spcPts val="0"/>
              </a:spcBef>
              <a:spcAft>
                <a:spcPts val="900"/>
              </a:spcAft>
            </a:pPr>
            <a:endParaRPr lang="en-ZA" sz="1200" dirty="0"/>
          </a:p>
          <a:p>
            <a:pPr lvl="1">
              <a:spcBef>
                <a:spcPts val="0"/>
              </a:spcBef>
              <a:spcAft>
                <a:spcPts val="900"/>
              </a:spcAft>
            </a:pPr>
            <a:endParaRPr lang="en-ZA" sz="1200" dirty="0"/>
          </a:p>
        </p:txBody>
      </p:sp>
      <p:graphicFrame>
        <p:nvGraphicFramePr>
          <p:cNvPr id="2" name="Table 1">
            <a:extLst>
              <a:ext uri="{FF2B5EF4-FFF2-40B4-BE49-F238E27FC236}">
                <a16:creationId xmlns:a16="http://schemas.microsoft.com/office/drawing/2014/main" id="{1C87D26C-4605-2041-B1F9-81B9126114FF}"/>
              </a:ext>
            </a:extLst>
          </p:cNvPr>
          <p:cNvGraphicFramePr>
            <a:graphicFrameLocks noGrp="1"/>
          </p:cNvGraphicFramePr>
          <p:nvPr>
            <p:extLst/>
          </p:nvPr>
        </p:nvGraphicFramePr>
        <p:xfrm>
          <a:off x="119457" y="1084943"/>
          <a:ext cx="8875953" cy="4343400"/>
        </p:xfrm>
        <a:graphic>
          <a:graphicData uri="http://schemas.openxmlformats.org/drawingml/2006/table">
            <a:tbl>
              <a:tblPr firstRow="1" bandRow="1">
                <a:tableStyleId>{F5AB1C69-6EDB-4FF4-983F-18BD219EF322}</a:tableStyleId>
              </a:tblPr>
              <a:tblGrid>
                <a:gridCol w="547983">
                  <a:extLst>
                    <a:ext uri="{9D8B030D-6E8A-4147-A177-3AD203B41FA5}">
                      <a16:colId xmlns:a16="http://schemas.microsoft.com/office/drawing/2014/main" val="3725407351"/>
                    </a:ext>
                  </a:extLst>
                </a:gridCol>
                <a:gridCol w="4306500">
                  <a:extLst>
                    <a:ext uri="{9D8B030D-6E8A-4147-A177-3AD203B41FA5}">
                      <a16:colId xmlns:a16="http://schemas.microsoft.com/office/drawing/2014/main" val="2582843007"/>
                    </a:ext>
                  </a:extLst>
                </a:gridCol>
                <a:gridCol w="4021470">
                  <a:extLst>
                    <a:ext uri="{9D8B030D-6E8A-4147-A177-3AD203B41FA5}">
                      <a16:colId xmlns:a16="http://schemas.microsoft.com/office/drawing/2014/main" val="1321177327"/>
                    </a:ext>
                  </a:extLst>
                </a:gridCol>
              </a:tblGrid>
              <a:tr h="231140">
                <a:tc>
                  <a:txBody>
                    <a:bodyPr/>
                    <a:lstStyle/>
                    <a:p>
                      <a:r>
                        <a:rPr lang="en-US" sz="1800" dirty="0" smtClean="0">
                          <a:solidFill>
                            <a:schemeClr val="tx1"/>
                          </a:solidFill>
                          <a:latin typeface="Arial" panose="020B0604020202020204" pitchFamily="34" charset="0"/>
                          <a:cs typeface="Arial" panose="020B0604020202020204" pitchFamily="34" charset="0"/>
                        </a:rPr>
                        <a:t>No</a:t>
                      </a:r>
                      <a:endParaRPr lang="en-US" sz="1800" dirty="0">
                        <a:solidFill>
                          <a:schemeClr val="tx1"/>
                        </a:solidFill>
                        <a:latin typeface="Arial" panose="020B0604020202020204" pitchFamily="34" charset="0"/>
                        <a:cs typeface="Arial" panose="020B0604020202020204" pitchFamily="34" charset="0"/>
                      </a:endParaRPr>
                    </a:p>
                  </a:txBody>
                  <a:tcPr/>
                </a:tc>
                <a:tc>
                  <a:txBody>
                    <a:bodyPr/>
                    <a:lstStyle/>
                    <a:p>
                      <a:r>
                        <a:rPr lang="en-US" sz="1800" dirty="0">
                          <a:solidFill>
                            <a:schemeClr val="tx1"/>
                          </a:solidFill>
                          <a:latin typeface="Arial" panose="020B0604020202020204" pitchFamily="34" charset="0"/>
                          <a:cs typeface="Arial" panose="020B0604020202020204" pitchFamily="34" charset="0"/>
                        </a:rPr>
                        <a:t>Identified risks </a:t>
                      </a:r>
                    </a:p>
                  </a:txBody>
                  <a:tcPr/>
                </a:tc>
                <a:tc>
                  <a:txBody>
                    <a:bodyPr/>
                    <a:lstStyle/>
                    <a:p>
                      <a:r>
                        <a:rPr lang="en-US" sz="1800" dirty="0">
                          <a:solidFill>
                            <a:schemeClr val="tx1"/>
                          </a:solidFill>
                          <a:latin typeface="Arial" panose="020B0604020202020204" pitchFamily="34" charset="0"/>
                          <a:cs typeface="Arial" panose="020B0604020202020204" pitchFamily="34" charset="0"/>
                        </a:rPr>
                        <a:t>Mitigation Strategy </a:t>
                      </a:r>
                    </a:p>
                  </a:txBody>
                  <a:tcPr/>
                </a:tc>
                <a:extLst>
                  <a:ext uri="{0D108BD9-81ED-4DB2-BD59-A6C34878D82A}">
                    <a16:rowId xmlns:a16="http://schemas.microsoft.com/office/drawing/2014/main" val="4193841461"/>
                  </a:ext>
                </a:extLst>
              </a:tr>
              <a:tr h="370840">
                <a:tc>
                  <a:txBody>
                    <a:bodyPr/>
                    <a:lstStyle/>
                    <a:p>
                      <a:r>
                        <a:rPr lang="en-US" sz="1800" dirty="0">
                          <a:latin typeface="Arial" panose="020B0604020202020204" pitchFamily="34" charset="0"/>
                          <a:cs typeface="Arial" panose="020B0604020202020204" pitchFamily="34" charset="0"/>
                        </a:rPr>
                        <a:t>1.</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800" dirty="0">
                          <a:latin typeface="Arial" panose="020B0604020202020204" pitchFamily="34" charset="0"/>
                          <a:cs typeface="Arial" panose="020B0604020202020204" pitchFamily="34" charset="0"/>
                        </a:rPr>
                        <a:t>Challenges of co-ordination, i.e. lack of cooperation and resistance by some organs of state </a:t>
                      </a:r>
                    </a:p>
                    <a:p>
                      <a:endParaRPr lang="en-US" sz="1800" dirty="0">
                        <a:latin typeface="Arial" panose="020B0604020202020204" pitchFamily="34" charset="0"/>
                        <a:cs typeface="Arial" panose="020B0604020202020204" pitchFamily="34" charset="0"/>
                      </a:endParaRPr>
                    </a:p>
                  </a:txBody>
                  <a:tcPr/>
                </a:tc>
                <a:tc>
                  <a:txBody>
                    <a:bodyPr/>
                    <a:lstStyle/>
                    <a:p>
                      <a:pPr marL="342900" indent="-342900">
                        <a:spcBef>
                          <a:spcPts val="0"/>
                        </a:spcBef>
                        <a:spcAft>
                          <a:spcPts val="900"/>
                        </a:spcAft>
                        <a:buFont typeface="+mj-lt"/>
                        <a:buAutoNum type="alphaLcParenR"/>
                      </a:pPr>
                      <a:r>
                        <a:rPr lang="en-ZA" sz="1800" dirty="0">
                          <a:latin typeface="Arial" panose="020B0604020202020204" pitchFamily="34" charset="0"/>
                          <a:cs typeface="Arial" panose="020B0604020202020204" pitchFamily="34" charset="0"/>
                        </a:rPr>
                        <a:t>Establishment of the Inter-Ministerial Consultative Committee</a:t>
                      </a:r>
                    </a:p>
                    <a:p>
                      <a:pPr marL="342900" indent="-342900">
                        <a:spcBef>
                          <a:spcPts val="0"/>
                        </a:spcBef>
                        <a:spcAft>
                          <a:spcPts val="900"/>
                        </a:spcAft>
                        <a:buFont typeface="+mj-lt"/>
                        <a:buAutoNum type="alphaLcParenR"/>
                      </a:pPr>
                      <a:r>
                        <a:rPr lang="en-ZA" sz="1800" dirty="0">
                          <a:latin typeface="Arial" panose="020B0604020202020204" pitchFamily="34" charset="0"/>
                          <a:cs typeface="Arial" panose="020B0604020202020204" pitchFamily="34" charset="0"/>
                        </a:rPr>
                        <a:t>Establishment of the Border Technical Committee</a:t>
                      </a:r>
                    </a:p>
                    <a:p>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48818007"/>
                  </a:ext>
                </a:extLst>
              </a:tr>
              <a:tr h="370840">
                <a:tc>
                  <a:txBody>
                    <a:bodyPr/>
                    <a:lstStyle/>
                    <a:p>
                      <a:r>
                        <a:rPr lang="en-US" sz="1800" dirty="0">
                          <a:latin typeface="Arial" panose="020B0604020202020204" pitchFamily="34" charset="0"/>
                          <a:cs typeface="Arial" panose="020B0604020202020204" pitchFamily="34" charset="0"/>
                        </a:rPr>
                        <a:t>2.</a:t>
                      </a:r>
                    </a:p>
                  </a:txBody>
                  <a:tcPr/>
                </a:tc>
                <a:tc>
                  <a:txBody>
                    <a:bodyPr/>
                    <a:lstStyle/>
                    <a:p>
                      <a:r>
                        <a:rPr lang="en-US" sz="1800" dirty="0">
                          <a:latin typeface="Arial" panose="020B0604020202020204" pitchFamily="34" charset="0"/>
                          <a:cs typeface="Arial" panose="020B0604020202020204" pitchFamily="34" charset="0"/>
                        </a:rPr>
                        <a:t>Budget constraints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800" dirty="0">
                          <a:latin typeface="Arial" panose="020B0604020202020204" pitchFamily="34" charset="0"/>
                          <a:cs typeface="Arial" panose="020B0604020202020204" pitchFamily="34" charset="0"/>
                        </a:rPr>
                        <a:t>Discussions with NT and the Presidency re: further allocations, through the Presidential Employment Stimulus, for the training and deployment of the Border Patrol Guard.</a:t>
                      </a:r>
                    </a:p>
                    <a:p>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55258419"/>
                  </a:ext>
                </a:extLst>
              </a:tr>
            </a:tbl>
          </a:graphicData>
        </a:graphic>
      </p:graphicFrame>
      <p:sp>
        <p:nvSpPr>
          <p:cNvPr id="3" name="Slide Number Placeholder 2"/>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96</a:t>
            </a:fld>
            <a:endParaRPr lang="en-US" dirty="0"/>
          </a:p>
        </p:txBody>
      </p:sp>
    </p:spTree>
    <p:extLst>
      <p:ext uri="{BB962C8B-B14F-4D97-AF65-F5344CB8AC3E}">
        <p14:creationId xmlns:p14="http://schemas.microsoft.com/office/powerpoint/2010/main" val="45854784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7800" y="165894"/>
            <a:ext cx="8724900" cy="476363"/>
          </a:xfrm>
          <a:solidFill>
            <a:srgbClr val="92D050"/>
          </a:solidFill>
        </p:spPr>
        <p:txBody>
          <a:bodyPr>
            <a:normAutofit/>
          </a:bodyPr>
          <a:lstStyle/>
          <a:p>
            <a:pPr algn="ctr"/>
            <a:r>
              <a:rPr lang="en-ZA" sz="2000" b="1" dirty="0">
                <a:latin typeface="Arial" panose="020B0604020202020204" pitchFamily="34" charset="0"/>
                <a:cs typeface="Arial" panose="020B0604020202020204" pitchFamily="34" charset="0"/>
              </a:rPr>
              <a:t>KEY SUCCESS FACTORS</a:t>
            </a:r>
          </a:p>
        </p:txBody>
      </p:sp>
      <p:sp>
        <p:nvSpPr>
          <p:cNvPr id="5" name="Content Placeholder 4"/>
          <p:cNvSpPr>
            <a:spLocks noGrp="1"/>
          </p:cNvSpPr>
          <p:nvPr>
            <p:ph idx="1"/>
          </p:nvPr>
        </p:nvSpPr>
        <p:spPr>
          <a:xfrm>
            <a:off x="177800" y="767443"/>
            <a:ext cx="8724900" cy="4525963"/>
          </a:xfrm>
        </p:spPr>
        <p:txBody>
          <a:bodyPr>
            <a:normAutofit fontScale="92500" lnSpcReduction="20000"/>
          </a:bodyPr>
          <a:lstStyle/>
          <a:p>
            <a:pPr algn="just">
              <a:spcBef>
                <a:spcPts val="0"/>
              </a:spcBef>
              <a:spcAft>
                <a:spcPts val="750"/>
              </a:spcAft>
              <a:buFont typeface="+mj-lt"/>
              <a:buAutoNum type="alphaLcParenR"/>
            </a:pPr>
            <a:r>
              <a:rPr lang="en-ZA" sz="1700" dirty="0">
                <a:latin typeface="Arial" panose="020B0604020202020204" pitchFamily="34" charset="0"/>
                <a:cs typeface="Arial" panose="020B0604020202020204" pitchFamily="34" charset="0"/>
              </a:rPr>
              <a:t>Communication: Communication by Ministers, and heads of institutions/DGs to keep employees and clients informed. </a:t>
            </a:r>
          </a:p>
          <a:p>
            <a:pPr algn="just">
              <a:spcBef>
                <a:spcPts val="0"/>
              </a:spcBef>
              <a:spcAft>
                <a:spcPts val="750"/>
              </a:spcAft>
              <a:buFont typeface="+mj-lt"/>
              <a:buAutoNum type="alphaLcParenR"/>
            </a:pPr>
            <a:r>
              <a:rPr lang="en-ZA" sz="1700" dirty="0">
                <a:latin typeface="Arial" panose="020B0604020202020204" pitchFamily="34" charset="0"/>
                <a:cs typeface="Arial" panose="020B0604020202020204" pitchFamily="34" charset="0"/>
              </a:rPr>
              <a:t>Change Management requires </a:t>
            </a:r>
            <a:r>
              <a:rPr lang="en-ZA" sz="1700" dirty="0" smtClean="0">
                <a:latin typeface="Arial" panose="020B0604020202020204" pitchFamily="34" charset="0"/>
                <a:cs typeface="Arial" panose="020B0604020202020204" pitchFamily="34" charset="0"/>
              </a:rPr>
              <a:t>focused </a:t>
            </a:r>
            <a:r>
              <a:rPr lang="en-ZA" sz="1700" dirty="0">
                <a:latin typeface="Arial" panose="020B0604020202020204" pitchFamily="34" charset="0"/>
                <a:cs typeface="Arial" panose="020B0604020202020204" pitchFamily="34" charset="0"/>
              </a:rPr>
              <a:t>attention.</a:t>
            </a:r>
          </a:p>
          <a:p>
            <a:pPr algn="just">
              <a:spcBef>
                <a:spcPts val="0"/>
              </a:spcBef>
              <a:spcAft>
                <a:spcPts val="750"/>
              </a:spcAft>
              <a:buFont typeface="+mj-lt"/>
              <a:buAutoNum type="alphaLcParenR"/>
            </a:pPr>
            <a:r>
              <a:rPr lang="en-ZA" sz="1700" dirty="0">
                <a:latin typeface="Arial" panose="020B0604020202020204" pitchFamily="34" charset="0"/>
                <a:cs typeface="Arial" panose="020B0604020202020204" pitchFamily="34" charset="0"/>
              </a:rPr>
              <a:t>Availability of the Chairperson of the Steering Committee is a key element to achieve outcomes and resolve challenges that may require referring matters to political principals.</a:t>
            </a:r>
          </a:p>
          <a:p>
            <a:pPr algn="just">
              <a:spcBef>
                <a:spcPts val="0"/>
              </a:spcBef>
              <a:spcAft>
                <a:spcPts val="750"/>
              </a:spcAft>
              <a:buFont typeface="+mj-lt"/>
              <a:buAutoNum type="alphaLcParenR"/>
            </a:pPr>
            <a:r>
              <a:rPr lang="en-ZA" sz="1700" dirty="0">
                <a:latin typeface="Arial" panose="020B0604020202020204" pitchFamily="34" charset="0"/>
                <a:cs typeface="Arial" panose="020B0604020202020204" pitchFamily="34" charset="0"/>
              </a:rPr>
              <a:t>Availability of Heads of Department to attend meetings and take decisions at Steering Committee and Departmental Project Team level.</a:t>
            </a:r>
          </a:p>
          <a:p>
            <a:pPr algn="just">
              <a:spcBef>
                <a:spcPts val="0"/>
              </a:spcBef>
              <a:spcAft>
                <a:spcPts val="750"/>
              </a:spcAft>
              <a:buFont typeface="+mj-lt"/>
              <a:buAutoNum type="alphaLcParenR"/>
            </a:pPr>
            <a:r>
              <a:rPr lang="en-ZA" sz="1700" dirty="0">
                <a:latin typeface="Arial" panose="020B0604020202020204" pitchFamily="34" charset="0"/>
                <a:cs typeface="Arial" panose="020B0604020202020204" pitchFamily="34" charset="0"/>
              </a:rPr>
              <a:t>Consistent participation by nominated Departmental Project Team and Work-Stream members – Work is delayed if members change.</a:t>
            </a:r>
          </a:p>
          <a:p>
            <a:pPr algn="just">
              <a:spcBef>
                <a:spcPts val="0"/>
              </a:spcBef>
              <a:spcAft>
                <a:spcPts val="750"/>
              </a:spcAft>
              <a:buFont typeface="+mj-lt"/>
              <a:buAutoNum type="alphaLcParenR"/>
            </a:pPr>
            <a:r>
              <a:rPr lang="en-ZA" sz="1700" dirty="0">
                <a:latin typeface="Arial" panose="020B0604020202020204" pitchFamily="34" charset="0"/>
                <a:cs typeface="Arial" panose="020B0604020202020204" pitchFamily="34" charset="0"/>
              </a:rPr>
              <a:t>Availability and commitment of Departmental Project Team and Work-Stream members to do the work, over and above normal duties.</a:t>
            </a:r>
          </a:p>
          <a:p>
            <a:pPr algn="just">
              <a:spcBef>
                <a:spcPts val="0"/>
              </a:spcBef>
              <a:spcAft>
                <a:spcPts val="750"/>
              </a:spcAft>
              <a:buFont typeface="+mj-lt"/>
              <a:buAutoNum type="alphaLcParenR"/>
            </a:pPr>
            <a:r>
              <a:rPr lang="en-ZA" sz="1700" dirty="0">
                <a:latin typeface="Arial" panose="020B0604020202020204" pitchFamily="34" charset="0"/>
                <a:cs typeface="Arial" panose="020B0604020202020204" pitchFamily="34" charset="0"/>
              </a:rPr>
              <a:t>Regular workshops by the PMO with Departmental Project Teams and COG Support Departments are a good mechanism to gauge the status of readiness, progress and to resolved matters timely.</a:t>
            </a:r>
          </a:p>
          <a:p>
            <a:pPr algn="just">
              <a:spcBef>
                <a:spcPts val="0"/>
              </a:spcBef>
              <a:spcAft>
                <a:spcPts val="750"/>
              </a:spcAft>
              <a:buFont typeface="+mj-lt"/>
              <a:buAutoNum type="alphaLcParenR"/>
            </a:pPr>
            <a:r>
              <a:rPr lang="en-ZA" sz="1700" dirty="0">
                <a:latin typeface="Arial" panose="020B0604020202020204" pitchFamily="34" charset="0"/>
                <a:cs typeface="Arial" panose="020B0604020202020204" pitchFamily="34" charset="0"/>
              </a:rPr>
              <a:t>Close collaboration between the HR and Finance work streams due to compensation budgets attached to posts.</a:t>
            </a:r>
          </a:p>
          <a:p>
            <a:pPr algn="just">
              <a:spcBef>
                <a:spcPts val="0"/>
              </a:spcBef>
              <a:spcAft>
                <a:spcPts val="750"/>
              </a:spcAft>
              <a:buFont typeface="+mj-lt"/>
              <a:buAutoNum type="alphaLcParenR"/>
            </a:pPr>
            <a:r>
              <a:rPr lang="en-ZA" sz="1700" dirty="0">
                <a:latin typeface="Arial" panose="020B0604020202020204" pitchFamily="34" charset="0"/>
                <a:cs typeface="Arial" panose="020B0604020202020204" pitchFamily="34" charset="0"/>
              </a:rPr>
              <a:t>Date of implementation aligned to budget shifts, budget structure and Appropriation Bill.</a:t>
            </a:r>
          </a:p>
          <a:p>
            <a:pPr algn="just">
              <a:spcBef>
                <a:spcPts val="0"/>
              </a:spcBef>
              <a:spcAft>
                <a:spcPts val="900"/>
              </a:spcAft>
            </a:pPr>
            <a:endParaRPr lang="en-ZA" sz="1200" dirty="0"/>
          </a:p>
          <a:p>
            <a:pPr>
              <a:spcBef>
                <a:spcPts val="0"/>
              </a:spcBef>
              <a:spcAft>
                <a:spcPts val="900"/>
              </a:spcAft>
            </a:pPr>
            <a:endParaRPr lang="en-ZA" sz="1200" dirty="0"/>
          </a:p>
          <a:p>
            <a:pPr lvl="1">
              <a:spcBef>
                <a:spcPts val="0"/>
              </a:spcBef>
              <a:spcAft>
                <a:spcPts val="900"/>
              </a:spcAft>
            </a:pPr>
            <a:endParaRPr lang="en-ZA" sz="1200" dirty="0"/>
          </a:p>
          <a:p>
            <a:pPr lvl="1">
              <a:spcBef>
                <a:spcPts val="0"/>
              </a:spcBef>
              <a:spcAft>
                <a:spcPts val="900"/>
              </a:spcAft>
            </a:pPr>
            <a:endParaRPr lang="en-ZA" sz="1200" dirty="0"/>
          </a:p>
        </p:txBody>
      </p:sp>
      <p:sp>
        <p:nvSpPr>
          <p:cNvPr id="3" name="Slide Number Placeholder 2"/>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97</a:t>
            </a:fld>
            <a:endParaRPr lang="en-US" dirty="0"/>
          </a:p>
        </p:txBody>
      </p:sp>
    </p:spTree>
    <p:extLst>
      <p:ext uri="{BB962C8B-B14F-4D97-AF65-F5344CB8AC3E}">
        <p14:creationId xmlns:p14="http://schemas.microsoft.com/office/powerpoint/2010/main" val="155949667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rot="10800000" flipV="1">
            <a:off x="270933" y="2011852"/>
            <a:ext cx="8724477" cy="461665"/>
          </a:xfrm>
          <a:prstGeom prst="rect">
            <a:avLst/>
          </a:prstGeom>
          <a:solidFill>
            <a:schemeClr val="accent3">
              <a:lumMod val="20000"/>
              <a:lumOff val="80000"/>
            </a:schemeClr>
          </a:solidFill>
        </p:spPr>
        <p:txBody>
          <a:bodyPr wrap="square" rtlCol="0">
            <a:spAutoFit/>
          </a:bodyPr>
          <a:lstStyle/>
          <a:p>
            <a:pPr algn="ctr"/>
            <a:r>
              <a:rPr lang="en-US" sz="2400" b="1" dirty="0">
                <a:latin typeface="Arial" panose="020B0604020202020204" pitchFamily="34" charset="0"/>
                <a:cs typeface="Arial" panose="020B0604020202020204" pitchFamily="34" charset="0"/>
              </a:rPr>
              <a:t>PRESENTATION ON BUDGET FOR 2021/22 TO 2023/24</a:t>
            </a:r>
          </a:p>
        </p:txBody>
      </p:sp>
      <p:sp>
        <p:nvSpPr>
          <p:cNvPr id="3" name="Slide Number Placeholder 2"/>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98</a:t>
            </a:fld>
            <a:endParaRPr lang="en-US" dirty="0"/>
          </a:p>
        </p:txBody>
      </p:sp>
    </p:spTree>
    <p:extLst>
      <p:ext uri="{BB962C8B-B14F-4D97-AF65-F5344CB8AC3E}">
        <p14:creationId xmlns:p14="http://schemas.microsoft.com/office/powerpoint/2010/main" val="148102834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58768" y="715124"/>
            <a:ext cx="8826463" cy="4016484"/>
          </a:xfrm>
          <a:prstGeom prst="rect">
            <a:avLst/>
          </a:prstGeom>
          <a:noFill/>
        </p:spPr>
        <p:txBody>
          <a:bodyPr wrap="square" rtlCol="0">
            <a:spAutoFit/>
          </a:bodyPr>
          <a:lstStyle/>
          <a:p>
            <a:pPr marL="285750" indent="-285750" algn="just">
              <a:spcBef>
                <a:spcPts val="600"/>
              </a:spcBef>
              <a:spcAft>
                <a:spcPts val="600"/>
              </a:spcAft>
              <a:buFont typeface="Arial" charset="0"/>
              <a:buChar char="•"/>
            </a:pPr>
            <a:r>
              <a:rPr lang="en-US" dirty="0">
                <a:latin typeface="Arial" panose="020B0604020202020204" pitchFamily="34" charset="0"/>
                <a:cs typeface="Arial" panose="020B0604020202020204" pitchFamily="34" charset="0"/>
              </a:rPr>
              <a:t>Background</a:t>
            </a:r>
          </a:p>
          <a:p>
            <a:pPr marL="285750" indent="-285750" algn="just">
              <a:spcBef>
                <a:spcPts val="600"/>
              </a:spcBef>
              <a:spcAft>
                <a:spcPts val="600"/>
              </a:spcAft>
              <a:buFont typeface="Arial" charset="0"/>
              <a:buChar char="•"/>
            </a:pPr>
            <a:r>
              <a:rPr lang="en-US" dirty="0">
                <a:latin typeface="Arial" panose="020B0604020202020204" pitchFamily="34" charset="0"/>
                <a:cs typeface="Arial" panose="020B0604020202020204" pitchFamily="34" charset="0"/>
              </a:rPr>
              <a:t>MTEF allocation letter</a:t>
            </a:r>
          </a:p>
          <a:p>
            <a:pPr marL="285750" indent="-285750" algn="just">
              <a:spcBef>
                <a:spcPts val="600"/>
              </a:spcBef>
              <a:spcAft>
                <a:spcPts val="600"/>
              </a:spcAft>
              <a:buFont typeface="Arial" charset="0"/>
              <a:buChar char="•"/>
            </a:pPr>
            <a:r>
              <a:rPr lang="en-US" dirty="0">
                <a:latin typeface="Arial" panose="020B0604020202020204" pitchFamily="34" charset="0"/>
                <a:cs typeface="Arial" panose="020B0604020202020204" pitchFamily="34" charset="0"/>
              </a:rPr>
              <a:t>Budget summary</a:t>
            </a:r>
          </a:p>
          <a:p>
            <a:pPr marL="285750" indent="-285750" algn="just">
              <a:spcBef>
                <a:spcPts val="600"/>
              </a:spcBef>
              <a:spcAft>
                <a:spcPts val="600"/>
              </a:spcAft>
              <a:buFont typeface="Arial" charset="0"/>
              <a:buChar char="•"/>
            </a:pPr>
            <a:r>
              <a:rPr lang="en-US" dirty="0" err="1">
                <a:latin typeface="Arial" panose="020B0604020202020204" pitchFamily="34" charset="0"/>
                <a:cs typeface="Arial" panose="020B0604020202020204" pitchFamily="34" charset="0"/>
              </a:rPr>
              <a:t>Programme</a:t>
            </a:r>
            <a:r>
              <a:rPr lang="en-US" dirty="0">
                <a:latin typeface="Arial" panose="020B0604020202020204" pitchFamily="34" charset="0"/>
                <a:cs typeface="Arial" panose="020B0604020202020204" pitchFamily="34" charset="0"/>
              </a:rPr>
              <a:t> 1: Administration</a:t>
            </a:r>
          </a:p>
          <a:p>
            <a:pPr marL="285750" indent="-285750" algn="just">
              <a:spcBef>
                <a:spcPts val="600"/>
              </a:spcBef>
              <a:spcAft>
                <a:spcPts val="600"/>
              </a:spcAft>
              <a:buFont typeface="Arial" charset="0"/>
              <a:buChar char="•"/>
            </a:pPr>
            <a:r>
              <a:rPr lang="en-US" dirty="0" err="1">
                <a:latin typeface="Arial" panose="020B0604020202020204" pitchFamily="34" charset="0"/>
                <a:cs typeface="Arial" panose="020B0604020202020204" pitchFamily="34" charset="0"/>
              </a:rPr>
              <a:t>Programme</a:t>
            </a:r>
            <a:r>
              <a:rPr lang="en-US" dirty="0">
                <a:latin typeface="Arial" panose="020B0604020202020204" pitchFamily="34" charset="0"/>
                <a:cs typeface="Arial" panose="020B0604020202020204" pitchFamily="34" charset="0"/>
              </a:rPr>
              <a:t> 2: Civic services</a:t>
            </a:r>
          </a:p>
          <a:p>
            <a:pPr marL="285750" indent="-285750" algn="just">
              <a:spcBef>
                <a:spcPts val="600"/>
              </a:spcBef>
              <a:spcAft>
                <a:spcPts val="600"/>
              </a:spcAft>
              <a:buFont typeface="Arial" charset="0"/>
              <a:buChar char="•"/>
            </a:pPr>
            <a:r>
              <a:rPr lang="en-US" dirty="0" err="1">
                <a:latin typeface="Arial" panose="020B0604020202020204" pitchFamily="34" charset="0"/>
                <a:cs typeface="Arial" panose="020B0604020202020204" pitchFamily="34" charset="0"/>
              </a:rPr>
              <a:t>Programme</a:t>
            </a:r>
            <a:r>
              <a:rPr lang="en-US" dirty="0">
                <a:latin typeface="Arial" panose="020B0604020202020204" pitchFamily="34" charset="0"/>
                <a:cs typeface="Arial" panose="020B0604020202020204" pitchFamily="34" charset="0"/>
              </a:rPr>
              <a:t> 3: Immigration services</a:t>
            </a:r>
          </a:p>
          <a:p>
            <a:pPr marL="285750" indent="-285750" algn="just">
              <a:spcBef>
                <a:spcPts val="600"/>
              </a:spcBef>
              <a:spcAft>
                <a:spcPts val="600"/>
              </a:spcAft>
              <a:buFont typeface="Arial" charset="0"/>
              <a:buChar char="•"/>
            </a:pPr>
            <a:r>
              <a:rPr lang="en-US" dirty="0" err="1">
                <a:latin typeface="Arial" panose="020B0604020202020204" pitchFamily="34" charset="0"/>
                <a:cs typeface="Arial" panose="020B0604020202020204" pitchFamily="34" charset="0"/>
              </a:rPr>
              <a:t>Programme</a:t>
            </a:r>
            <a:r>
              <a:rPr lang="en-US" dirty="0">
                <a:latin typeface="Arial" panose="020B0604020202020204" pitchFamily="34" charset="0"/>
                <a:cs typeface="Arial" panose="020B0604020202020204" pitchFamily="34" charset="0"/>
              </a:rPr>
              <a:t> 4: Institutional support and </a:t>
            </a:r>
            <a:r>
              <a:rPr lang="en-US" dirty="0" smtClean="0">
                <a:latin typeface="Arial" panose="020B0604020202020204" pitchFamily="34" charset="0"/>
                <a:cs typeface="Arial" panose="020B0604020202020204" pitchFamily="34" charset="0"/>
              </a:rPr>
              <a:t>transfers</a:t>
            </a:r>
          </a:p>
          <a:p>
            <a:pPr marL="285750" indent="-285750" algn="just">
              <a:spcBef>
                <a:spcPts val="600"/>
              </a:spcBef>
              <a:spcAft>
                <a:spcPts val="600"/>
              </a:spcAft>
              <a:buFont typeface="Arial" charset="0"/>
              <a:buChar char="•"/>
            </a:pPr>
            <a:r>
              <a:rPr lang="en-US" dirty="0" smtClean="0">
                <a:latin typeface="Arial" panose="020B0604020202020204" pitchFamily="34" charset="0"/>
                <a:cs typeface="Arial" panose="020B0604020202020204" pitchFamily="34" charset="0"/>
              </a:rPr>
              <a:t>Provincial allocation</a:t>
            </a:r>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p:txBody>
      </p:sp>
      <p:sp>
        <p:nvSpPr>
          <p:cNvPr id="5" name="TextBox 4"/>
          <p:cNvSpPr txBox="1"/>
          <p:nvPr/>
        </p:nvSpPr>
        <p:spPr>
          <a:xfrm>
            <a:off x="158768" y="139500"/>
            <a:ext cx="8865235" cy="400110"/>
          </a:xfrm>
          <a:prstGeom prst="rect">
            <a:avLst/>
          </a:prstGeom>
          <a:solidFill>
            <a:srgbClr val="92D050"/>
          </a:solidFill>
        </p:spPr>
        <p:txBody>
          <a:bodyPr wrap="square" rtlCol="0">
            <a:spAutoFit/>
          </a:bodyPr>
          <a:lstStyle/>
          <a:p>
            <a:pPr algn="ctr">
              <a:spcBef>
                <a:spcPts val="600"/>
              </a:spcBef>
              <a:spcAft>
                <a:spcPts val="600"/>
              </a:spcAft>
            </a:pPr>
            <a:r>
              <a:rPr lang="en-US" sz="2000" b="1" dirty="0">
                <a:latin typeface="Arial" panose="020B0604020202020204" pitchFamily="34" charset="0"/>
                <a:cs typeface="Arial" panose="020B0604020202020204" pitchFamily="34" charset="0"/>
              </a:rPr>
              <a:t>BUDGET   2021/22 TO 2023/24 </a:t>
            </a:r>
            <a:endParaRPr lang="en-ZA" sz="2000" b="1"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99</a:t>
            </a:fld>
            <a:endParaRPr lang="en-US" dirty="0"/>
          </a:p>
        </p:txBody>
      </p:sp>
    </p:spTree>
    <p:extLst>
      <p:ext uri="{BB962C8B-B14F-4D97-AF65-F5344CB8AC3E}">
        <p14:creationId xmlns:p14="http://schemas.microsoft.com/office/powerpoint/2010/main" val="172054742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THINKCELLSTATEDONOTDELETE" val="7xKqHXCsmEqpYS9D3W9JO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THINKCELLSTATEDONOTDELETE" val="7xKqHXCsmEqpYS9D3W9JOA"/>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14543</TotalTime>
  <Words>14087</Words>
  <Application>Microsoft Office PowerPoint</Application>
  <PresentationFormat>On-screen Show (4:3)</PresentationFormat>
  <Paragraphs>2317</Paragraphs>
  <Slides>111</Slides>
  <Notes>98</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111</vt:i4>
      </vt:variant>
    </vt:vector>
  </HeadingPairs>
  <TitlesOfParts>
    <vt:vector size="122" baseType="lpstr">
      <vt:lpstr>ＭＳ Ｐゴシック</vt:lpstr>
      <vt:lpstr>Arial</vt:lpstr>
      <vt:lpstr>Calibri</vt:lpstr>
      <vt:lpstr>Cambria</vt:lpstr>
      <vt:lpstr>Mangal</vt:lpstr>
      <vt:lpstr>Symbol</vt:lpstr>
      <vt:lpstr>Times New Roman</vt:lpstr>
      <vt:lpstr>Wingdings</vt:lpstr>
      <vt:lpstr>Office Theme</vt:lpstr>
      <vt:lpstr>2_Office Theme</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CAPITAL PROJECTS: EAST LONDON: BEFORE</vt:lpstr>
      <vt:lpstr>CAPITAL PROJECTS: THOHOYANDOU: CURRENT OFFICE</vt:lpstr>
      <vt:lpstr>CAPITAL PROJECTS: TAUNG: CURRENT OFFICE</vt:lpstr>
      <vt:lpstr>CAPITAL PROJECTS: LUSIKISIKI: BEFORE CONSTRUCTION</vt:lpstr>
      <vt:lpstr>CAPITAL PROJECTS: MOKOPANE: CURRENT OFFICE</vt:lpstr>
      <vt:lpstr>PowerPoint Presentation</vt:lpstr>
      <vt:lpstr>UPDATE ON BMA: BACKGROUND</vt:lpstr>
      <vt:lpstr>UPDATE ON BMA:  NATIONAL MACRO ORGANISATION OF GOVERNMENT (NMOG) PRINCIPLES</vt:lpstr>
      <vt:lpstr>UPDATE ON BMA  Project Governance Comparison – NMOG / BMA</vt:lpstr>
      <vt:lpstr>UPDATE ON BMA: NMOG Steering Committee</vt:lpstr>
      <vt:lpstr>UPDATE ON BMA: NMOG Project Management Office</vt:lpstr>
      <vt:lpstr>UPDATE ON BMA:  COG Support Departments</vt:lpstr>
      <vt:lpstr>UPDATE ON BMA:  Departmental Project Team</vt:lpstr>
      <vt:lpstr>UPDATE ON BMA:  Departmental Project Team</vt:lpstr>
      <vt:lpstr>BMA IMPLEMENTATION PLAN</vt:lpstr>
      <vt:lpstr>PowerPoint Presentation</vt:lpstr>
      <vt:lpstr>BMA IMPLEMENTATION PLAN</vt:lpstr>
      <vt:lpstr>PowerPoint Presentation</vt:lpstr>
      <vt:lpstr>PowerPoint Presentation</vt:lpstr>
      <vt:lpstr>PowerPoint Presentation</vt:lpstr>
      <vt:lpstr>PowerPoint Presentation</vt:lpstr>
      <vt:lpstr>BMA IMPLEMENTATION PLAN:  RISKS IDENTIFIED &amp; RISK MITIGATION</vt:lpstr>
      <vt:lpstr>KEY SUCCESS FACTORS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ALLOCATION PER PROVINCE</vt:lpstr>
      <vt:lpstr>PowerPoint Presentation</vt:lpstr>
      <vt:lpstr>PowerPoint Presentation</vt:lpstr>
      <vt:lpstr>PowerPoint Presentation</vt:lpstr>
      <vt:lpstr>PowerPoint Presentation</vt:lpstr>
    </vt:vector>
  </TitlesOfParts>
  <Company>Home Affairs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Zimele Ngxongo</dc:creator>
  <cp:lastModifiedBy>All users</cp:lastModifiedBy>
  <cp:revision>1262</cp:revision>
  <cp:lastPrinted>2021-04-23T05:40:28Z</cp:lastPrinted>
  <dcterms:created xsi:type="dcterms:W3CDTF">2017-04-09T15:34:02Z</dcterms:created>
  <dcterms:modified xsi:type="dcterms:W3CDTF">2021-05-10T07:59:19Z</dcterms:modified>
</cp:coreProperties>
</file>