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Montserrat" panose="020B0604020202020204" charset="0"/>
      <p:regular r:id="rId27"/>
      <p:bold r:id="rId28"/>
      <p:italic r:id="rId29"/>
      <p:boldItalic r:id="rId30"/>
    </p:embeddedFont>
    <p:embeddedFont>
      <p:font typeface="Montserrat ExtraBold" panose="020B0604020202020204" charset="0"/>
      <p:bold r:id="rId31"/>
      <p:boldItalic r:id="rId32"/>
    </p:embeddedFont>
    <p:embeddedFont>
      <p:font typeface="Montserrat SemiBold"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4F622A-3F4E-45A6-B8B2-5574E10AFB9C}">
  <a:tblStyle styleId="{E54F622A-3F4E-45A6-B8B2-5574E10AFB9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8ba7145a3_1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d8ba7145a3_1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62da78e7a_1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d62da78e7a_1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62da78e7a_1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d62da78e7a_1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75" y="0"/>
            <a:ext cx="9144000" cy="5143500"/>
          </a:xfrm>
          <a:prstGeom prst="rect">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283075" y="3063200"/>
            <a:ext cx="5894700" cy="19338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990"/>
              <a:buNone/>
            </a:pPr>
            <a:r>
              <a:rPr lang="en-US" sz="1200">
                <a:solidFill>
                  <a:schemeClr val="lt1"/>
                </a:solidFill>
                <a:latin typeface="Montserrat"/>
                <a:ea typeface="Montserrat"/>
                <a:cs typeface="Montserrat"/>
                <a:sym typeface="Montserrat"/>
              </a:rPr>
              <a:t>Wednesday 12 MAY 2021</a:t>
            </a: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r>
              <a:rPr lang="en-US" sz="1200">
                <a:solidFill>
                  <a:schemeClr val="lt1"/>
                </a:solidFill>
                <a:latin typeface="Montserrat"/>
                <a:ea typeface="Montserrat"/>
                <a:cs typeface="Montserrat"/>
                <a:sym typeface="Montserrat"/>
              </a:rPr>
              <a:t>Presented by :</a:t>
            </a: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r>
              <a:rPr lang="en-US" sz="1200">
                <a:solidFill>
                  <a:schemeClr val="lt1"/>
                </a:solidFill>
                <a:latin typeface="Montserrat"/>
                <a:ea typeface="Montserrat"/>
                <a:cs typeface="Montserrat"/>
                <a:sym typeface="Montserrat"/>
              </a:rPr>
              <a:t>Adv Wallace Mgoqi</a:t>
            </a: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r>
              <a:rPr lang="en-US" sz="1200">
                <a:solidFill>
                  <a:schemeClr val="lt1"/>
                </a:solidFill>
                <a:latin typeface="Montserrat"/>
                <a:ea typeface="Montserrat"/>
                <a:cs typeface="Montserrat"/>
                <a:sym typeface="Montserrat"/>
              </a:rPr>
              <a:t>Dr Iqbal Survé</a:t>
            </a: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r>
              <a:rPr lang="en-US" sz="1200">
                <a:solidFill>
                  <a:schemeClr val="lt1"/>
                </a:solidFill>
                <a:latin typeface="Montserrat"/>
                <a:ea typeface="Montserrat"/>
                <a:cs typeface="Montserrat"/>
                <a:sym typeface="Montserrat"/>
              </a:rPr>
              <a:t>Takudzwa Hove</a:t>
            </a: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endParaRPr sz="1600">
              <a:solidFill>
                <a:srgbClr val="FFFFFF"/>
              </a:solidFill>
              <a:latin typeface="Montserrat ExtraBold"/>
              <a:ea typeface="Montserrat ExtraBold"/>
              <a:cs typeface="Montserrat ExtraBold"/>
              <a:sym typeface="Montserrat ExtraBold"/>
            </a:endParaRPr>
          </a:p>
        </p:txBody>
      </p:sp>
      <p:pic>
        <p:nvPicPr>
          <p:cNvPr id="56" name="Google Shape;56;p13"/>
          <p:cNvPicPr preferRelativeResize="0"/>
          <p:nvPr/>
        </p:nvPicPr>
        <p:blipFill>
          <a:blip r:embed="rId3">
            <a:alphaModFix/>
          </a:blip>
          <a:stretch>
            <a:fillRect/>
          </a:stretch>
        </p:blipFill>
        <p:spPr>
          <a:xfrm>
            <a:off x="3508200" y="2766475"/>
            <a:ext cx="2127462" cy="624499"/>
          </a:xfrm>
          <a:prstGeom prst="rect">
            <a:avLst/>
          </a:prstGeom>
          <a:noFill/>
          <a:ln>
            <a:noFill/>
          </a:ln>
        </p:spPr>
      </p:pic>
      <p:sp>
        <p:nvSpPr>
          <p:cNvPr id="57" name="Google Shape;57;p13"/>
          <p:cNvSpPr txBox="1"/>
          <p:nvPr/>
        </p:nvSpPr>
        <p:spPr>
          <a:xfrm>
            <a:off x="899550" y="1543900"/>
            <a:ext cx="7344900" cy="1135800"/>
          </a:xfrm>
          <a:prstGeom prst="rect">
            <a:avLst/>
          </a:prstGeom>
          <a:noFill/>
          <a:ln>
            <a:noFill/>
          </a:ln>
        </p:spPr>
        <p:txBody>
          <a:bodyPr spcFirstLastPara="1" wrap="square" lIns="91425" tIns="91425" rIns="91425" bIns="91425" anchor="t" anchorCtr="0">
            <a:normAutofit fontScale="55000" lnSpcReduction="20000"/>
          </a:bodyPr>
          <a:lstStyle/>
          <a:p>
            <a:pPr marL="0" lvl="0" indent="0" algn="ctr" rtl="0">
              <a:lnSpc>
                <a:spcPct val="115000"/>
              </a:lnSpc>
              <a:spcBef>
                <a:spcPts val="0"/>
              </a:spcBef>
              <a:spcAft>
                <a:spcPts val="0"/>
              </a:spcAft>
              <a:buNone/>
            </a:pPr>
            <a:r>
              <a:rPr lang="en-US" sz="2700">
                <a:solidFill>
                  <a:srgbClr val="FFFFFF"/>
                </a:solidFill>
                <a:latin typeface="Montserrat"/>
                <a:ea typeface="Montserrat"/>
                <a:cs typeface="Montserrat"/>
                <a:sym typeface="Montserrat"/>
              </a:rPr>
              <a:t>Presentation to Parliament</a:t>
            </a:r>
            <a:endParaRPr sz="2700">
              <a:solidFill>
                <a:srgbClr val="FFFFFF"/>
              </a:solidFill>
              <a:latin typeface="Montserrat"/>
              <a:ea typeface="Montserrat"/>
              <a:cs typeface="Montserrat"/>
              <a:sym typeface="Montserrat"/>
            </a:endParaRPr>
          </a:p>
          <a:p>
            <a:pPr marL="0" lvl="0" indent="0" algn="ctr" rtl="0">
              <a:lnSpc>
                <a:spcPct val="115000"/>
              </a:lnSpc>
              <a:spcBef>
                <a:spcPts val="1200"/>
              </a:spcBef>
              <a:spcAft>
                <a:spcPts val="0"/>
              </a:spcAft>
              <a:buNone/>
            </a:pPr>
            <a:r>
              <a:rPr lang="en-US" sz="2700">
                <a:solidFill>
                  <a:srgbClr val="FFFFFF"/>
                </a:solidFill>
                <a:latin typeface="Montserrat"/>
                <a:ea typeface="Montserrat"/>
                <a:cs typeface="Montserrat"/>
                <a:sym typeface="Montserrat"/>
              </a:rPr>
              <a:t>Standing Committee on Finance (SCOF)</a:t>
            </a:r>
            <a:endParaRPr sz="2700">
              <a:solidFill>
                <a:srgbClr val="FFFFFF"/>
              </a:solidFill>
              <a:latin typeface="Montserrat"/>
              <a:ea typeface="Montserrat"/>
              <a:cs typeface="Montserrat"/>
              <a:sym typeface="Montserrat"/>
            </a:endParaRPr>
          </a:p>
          <a:p>
            <a:pPr marL="0" lvl="0" indent="0" algn="ctr" rtl="0">
              <a:lnSpc>
                <a:spcPct val="115000"/>
              </a:lnSpc>
              <a:spcBef>
                <a:spcPts val="1200"/>
              </a:spcBef>
              <a:spcAft>
                <a:spcPts val="1200"/>
              </a:spcAft>
              <a:buNone/>
            </a:pPr>
            <a:endParaRPr sz="2300">
              <a:solidFill>
                <a:srgbClr val="FFFFFF"/>
              </a:solidFill>
              <a:latin typeface="Montserrat"/>
              <a:ea typeface="Montserrat"/>
              <a:cs typeface="Montserrat"/>
              <a:sym typeface="Montserrat"/>
            </a:endParaRPr>
          </a:p>
        </p:txBody>
      </p:sp>
      <p:sp>
        <p:nvSpPr>
          <p:cNvPr id="58" name="Google Shape;58;p13"/>
          <p:cNvSpPr txBox="1"/>
          <p:nvPr/>
        </p:nvSpPr>
        <p:spPr>
          <a:xfrm>
            <a:off x="336375" y="808813"/>
            <a:ext cx="8471100" cy="6483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688"/>
              <a:buNone/>
            </a:pPr>
            <a:r>
              <a:rPr lang="en-US" sz="2831" b="1">
                <a:solidFill>
                  <a:srgbClr val="FFFFFF"/>
                </a:solidFill>
                <a:latin typeface="Montserrat"/>
                <a:ea typeface="Montserrat"/>
                <a:cs typeface="Montserrat"/>
                <a:sym typeface="Montserrat"/>
              </a:rPr>
              <a:t>The Sekunjalo Group</a:t>
            </a:r>
            <a:endParaRPr sz="2831" b="1">
              <a:solidFill>
                <a:srgbClr val="FFFFFF"/>
              </a:solidFill>
              <a:latin typeface="Montserrat"/>
              <a:ea typeface="Montserrat"/>
              <a:cs typeface="Montserrat"/>
              <a:sym typeface="Montserrat"/>
            </a:endParaRPr>
          </a:p>
          <a:p>
            <a:pPr marL="0" lvl="0" indent="0" algn="l" rtl="0">
              <a:lnSpc>
                <a:spcPct val="80000"/>
              </a:lnSpc>
              <a:spcBef>
                <a:spcPts val="0"/>
              </a:spcBef>
              <a:spcAft>
                <a:spcPts val="0"/>
              </a:spcAft>
              <a:buSzPts val="688"/>
              <a:buNone/>
            </a:pPr>
            <a:endParaRPr sz="2237" b="1">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p:nvPr/>
        </p:nvSpPr>
        <p:spPr>
          <a:xfrm>
            <a:off x="0" y="-4800"/>
            <a:ext cx="9144000" cy="515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2"/>
          <p:cNvSpPr txBox="1"/>
          <p:nvPr/>
        </p:nvSpPr>
        <p:spPr>
          <a:xfrm>
            <a:off x="2820150" y="1828800"/>
            <a:ext cx="35037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rgbClr val="3D85C6"/>
                </a:solidFill>
                <a:latin typeface="Montserrat"/>
                <a:ea typeface="Montserrat"/>
                <a:cs typeface="Montserrat"/>
                <a:sym typeface="Montserrat"/>
              </a:rPr>
              <a:t>SECTION 3:</a:t>
            </a:r>
            <a:endParaRPr sz="3200" i="0" u="none" strike="noStrike" cap="none">
              <a:solidFill>
                <a:srgbClr val="3D85C6"/>
              </a:solidFill>
              <a:latin typeface="Montserrat"/>
              <a:ea typeface="Montserrat"/>
              <a:cs typeface="Montserrat"/>
              <a:sym typeface="Montserrat"/>
            </a:endParaRPr>
          </a:p>
          <a:p>
            <a:pPr marL="0" marR="0" lvl="0" indent="0" algn="ctr" rtl="0">
              <a:lnSpc>
                <a:spcPct val="115000"/>
              </a:lnSpc>
              <a:spcBef>
                <a:spcPts val="0"/>
              </a:spcBef>
              <a:spcAft>
                <a:spcPts val="1200"/>
              </a:spcAft>
              <a:buClr>
                <a:srgbClr val="000000"/>
              </a:buClr>
              <a:buSzPts val="1100"/>
              <a:buFont typeface="Arial"/>
              <a:buNone/>
            </a:pPr>
            <a:r>
              <a:rPr lang="en-US" sz="1200" i="0" u="none" strike="noStrike" cap="none">
                <a:solidFill>
                  <a:srgbClr val="3D85C6"/>
                </a:solidFill>
                <a:latin typeface="Montserrat"/>
                <a:ea typeface="Montserrat"/>
                <a:cs typeface="Montserrat"/>
                <a:sym typeface="Montserrat"/>
              </a:rPr>
              <a:t>AYO TECHNOLOGY SOLUTIONS</a:t>
            </a:r>
            <a:endParaRPr sz="1200" i="0" u="none" strike="noStrike" cap="none">
              <a:solidFill>
                <a:srgbClr val="3D85C6"/>
              </a:solidFill>
              <a:latin typeface="Montserrat"/>
              <a:ea typeface="Montserrat"/>
              <a:cs typeface="Montserrat"/>
              <a:sym typeface="Montserrat"/>
            </a:endParaRPr>
          </a:p>
        </p:txBody>
      </p:sp>
      <p:pic>
        <p:nvPicPr>
          <p:cNvPr id="121" name="Google Shape;121;p22"/>
          <p:cNvPicPr preferRelativeResize="0"/>
          <p:nvPr/>
        </p:nvPicPr>
        <p:blipFill>
          <a:blip r:embed="rId3">
            <a:alphaModFix/>
          </a:blip>
          <a:stretch>
            <a:fillRect/>
          </a:stretch>
        </p:blipFill>
        <p:spPr>
          <a:xfrm>
            <a:off x="3884899" y="2683625"/>
            <a:ext cx="1374201" cy="631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p:nvPr/>
        </p:nvSpPr>
        <p:spPr>
          <a:xfrm>
            <a:off x="0" y="247950"/>
            <a:ext cx="8832300" cy="7239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3"/>
          <p:cNvSpPr txBox="1"/>
          <p:nvPr/>
        </p:nvSpPr>
        <p:spPr>
          <a:xfrm>
            <a:off x="274800" y="285750"/>
            <a:ext cx="8594400" cy="6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b="0" i="0" u="none" strike="noStrike" cap="none">
                <a:solidFill>
                  <a:srgbClr val="FFFFFF"/>
                </a:solidFill>
                <a:latin typeface="Montserrat SemiBold"/>
                <a:ea typeface="Montserrat SemiBold"/>
                <a:cs typeface="Montserrat SemiBold"/>
                <a:sym typeface="Montserrat SemiBold"/>
              </a:rPr>
              <a:t>AYO </a:t>
            </a:r>
            <a:r>
              <a:rPr lang="en-US" sz="1800">
                <a:solidFill>
                  <a:srgbClr val="FFFFFF"/>
                </a:solidFill>
                <a:latin typeface="Montserrat SemiBold"/>
                <a:ea typeface="Montserrat SemiBold"/>
                <a:cs typeface="Montserrat SemiBold"/>
                <a:sym typeface="Montserrat SemiBold"/>
              </a:rPr>
              <a:t>REFERENCE IN THE MAPTI COMMISSION REPORT </a:t>
            </a:r>
            <a:endParaRPr sz="1800">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r>
              <a:rPr lang="en-US" sz="1800">
                <a:solidFill>
                  <a:srgbClr val="FFFFFF"/>
                </a:solidFill>
                <a:latin typeface="Montserrat SemiBold"/>
                <a:ea typeface="Montserrat SemiBold"/>
                <a:cs typeface="Montserrat SemiBold"/>
                <a:sym typeface="Montserrat SemiBold"/>
              </a:rPr>
              <a:t>CASE B</a:t>
            </a:r>
            <a:endParaRPr sz="18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28" name="Google Shape;128;p23"/>
          <p:cNvGraphicFramePr/>
          <p:nvPr/>
        </p:nvGraphicFramePr>
        <p:xfrm>
          <a:off x="181225" y="1087260"/>
          <a:ext cx="3000000" cy="3000000"/>
        </p:xfrm>
        <a:graphic>
          <a:graphicData uri="http://schemas.openxmlformats.org/drawingml/2006/table">
            <a:tbl>
              <a:tblPr>
                <a:noFill/>
                <a:tableStyleId>{E54F622A-3F4E-45A6-B8B2-5574E10AFB9C}</a:tableStyleId>
              </a:tblPr>
              <a:tblGrid>
                <a:gridCol w="3091150">
                  <a:extLst>
                    <a:ext uri="{9D8B030D-6E8A-4147-A177-3AD203B41FA5}">
                      <a16:colId xmlns:a16="http://schemas.microsoft.com/office/drawing/2014/main" val="20000"/>
                    </a:ext>
                  </a:extLst>
                </a:gridCol>
                <a:gridCol w="5559925">
                  <a:extLst>
                    <a:ext uri="{9D8B030D-6E8A-4147-A177-3AD203B41FA5}">
                      <a16:colId xmlns:a16="http://schemas.microsoft.com/office/drawing/2014/main" val="20001"/>
                    </a:ext>
                  </a:extLst>
                </a:gridCol>
              </a:tblGrid>
              <a:tr h="300575">
                <a:tc>
                  <a:txBody>
                    <a:bodyPr/>
                    <a:lstStyle/>
                    <a:p>
                      <a:pPr marL="0" marR="0" lvl="0" indent="0" algn="l" rtl="0">
                        <a:lnSpc>
                          <a:spcPct val="100000"/>
                        </a:lnSpc>
                        <a:spcBef>
                          <a:spcPts val="0"/>
                        </a:spcBef>
                        <a:spcAft>
                          <a:spcPts val="0"/>
                        </a:spcAft>
                        <a:buClr>
                          <a:srgbClr val="000000"/>
                        </a:buClr>
                        <a:buSzPts val="800"/>
                        <a:buFont typeface="Arial"/>
                        <a:buNone/>
                      </a:pPr>
                      <a:r>
                        <a:rPr lang="en-US" sz="800" b="1">
                          <a:solidFill>
                            <a:srgbClr val="3D85C6"/>
                          </a:solidFill>
                        </a:rPr>
                        <a:t>REFERENCE</a:t>
                      </a:r>
                      <a:endParaRPr sz="800" b="1" u="none" strike="noStrike" cap="none">
                        <a:solidFill>
                          <a:srgbClr val="3D85C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3D85C6"/>
                          </a:solidFill>
                        </a:rPr>
                        <a:t>FACTS</a:t>
                      </a:r>
                      <a:endParaRPr sz="800" b="1" u="none" strike="noStrike" cap="none">
                        <a:solidFill>
                          <a:srgbClr val="3D85C6"/>
                        </a:solidFill>
                      </a:endParaRPr>
                    </a:p>
                  </a:txBody>
                  <a:tcPr marL="91425" marR="91425" marT="91425" marB="91425"/>
                </a:tc>
                <a:extLst>
                  <a:ext uri="{0D108BD9-81ED-4DB2-BD59-A6C34878D82A}">
                    <a16:rowId xmlns:a16="http://schemas.microsoft.com/office/drawing/2014/main" val="10000"/>
                  </a:ext>
                </a:extLst>
              </a:tr>
              <a:tr h="114005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“No proper valuation to back the investment was done, and therefore the question remains as to whether the PIC subscribed for the shares at a fair and reasonable value. At the listing date, the shares were R43 per share, while as at 23 October 2019 the share price was R5.60 per share, a decrease in value per share of 87%” Para 94, Page 318</a:t>
                      </a:r>
                      <a:endParaRPr sz="800" u="none" strike="noStrike" cap="none"/>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Char char="●"/>
                      </a:pPr>
                      <a:r>
                        <a:rPr lang="en-US" sz="800"/>
                        <a:t>This reference is  false, a valuation was done by the PIC team;</a:t>
                      </a:r>
                      <a:endParaRPr sz="800"/>
                    </a:p>
                    <a:p>
                      <a:pPr marL="457200" marR="0" lvl="0" indent="-279400" algn="l" rtl="0">
                        <a:lnSpc>
                          <a:spcPct val="100000"/>
                        </a:lnSpc>
                        <a:spcBef>
                          <a:spcPts val="0"/>
                        </a:spcBef>
                        <a:spcAft>
                          <a:spcPts val="0"/>
                        </a:spcAft>
                        <a:buClr>
                          <a:srgbClr val="000000"/>
                        </a:buClr>
                        <a:buSzPts val="800"/>
                        <a:buChar char="●"/>
                      </a:pPr>
                      <a:r>
                        <a:rPr lang="en-US" sz="800"/>
                        <a:t>Testimony and statements from senior analysts at the Commission confirmed this, including Lebogang Molebatsi and Sunil Varghese;</a:t>
                      </a:r>
                      <a:endParaRPr sz="800"/>
                    </a:p>
                    <a:p>
                      <a:pPr marL="457200" marR="0" lvl="0" indent="-279400" algn="l" rtl="0">
                        <a:lnSpc>
                          <a:spcPct val="100000"/>
                        </a:lnSpc>
                        <a:spcBef>
                          <a:spcPts val="0"/>
                        </a:spcBef>
                        <a:spcAft>
                          <a:spcPts val="0"/>
                        </a:spcAft>
                        <a:buClr>
                          <a:srgbClr val="000000"/>
                        </a:buClr>
                        <a:buSzPts val="800"/>
                        <a:buChar char="●"/>
                      </a:pPr>
                      <a:r>
                        <a:rPr lang="en-US" sz="800" u="none" strike="noStrike" cap="none"/>
                        <a:t>Ayo = Special Purpose Acquisition Vehicle (SPAC) - </a:t>
                      </a:r>
                      <a:r>
                        <a:rPr lang="en-US" sz="800"/>
                        <a:t>its s</a:t>
                      </a:r>
                      <a:r>
                        <a:rPr lang="en-US" sz="800" u="none" strike="noStrike" cap="none"/>
                        <a:t>trateg</a:t>
                      </a:r>
                      <a:r>
                        <a:rPr lang="en-US" sz="800"/>
                        <a:t>y was to use the funds for acquisitive growth;</a:t>
                      </a:r>
                      <a:endParaRPr sz="800"/>
                    </a:p>
                    <a:p>
                      <a:pPr marL="457200" marR="0" lvl="0" indent="-279400" algn="l" rtl="0">
                        <a:lnSpc>
                          <a:spcPct val="100000"/>
                        </a:lnSpc>
                        <a:spcBef>
                          <a:spcPts val="0"/>
                        </a:spcBef>
                        <a:spcAft>
                          <a:spcPts val="0"/>
                        </a:spcAft>
                        <a:buClr>
                          <a:srgbClr val="000000"/>
                        </a:buClr>
                        <a:buSzPts val="800"/>
                        <a:buChar char="●"/>
                      </a:pPr>
                      <a:r>
                        <a:rPr lang="en-US" sz="800" u="none" strike="noStrike" cap="none"/>
                        <a:t>Ayo was valued on a forward multiple of 16 times;</a:t>
                      </a:r>
                      <a:endParaRPr sz="800"/>
                    </a:p>
                    <a:p>
                      <a:pPr marL="457200" marR="0" lvl="0" indent="-279400" algn="l" rtl="0">
                        <a:lnSpc>
                          <a:spcPct val="100000"/>
                        </a:lnSpc>
                        <a:spcBef>
                          <a:spcPts val="0"/>
                        </a:spcBef>
                        <a:spcAft>
                          <a:spcPts val="0"/>
                        </a:spcAft>
                        <a:buClr>
                          <a:srgbClr val="000000"/>
                        </a:buClr>
                        <a:buSzPts val="800"/>
                        <a:buChar char="●"/>
                      </a:pPr>
                      <a:r>
                        <a:rPr lang="en-US" sz="800" u="none" strike="noStrike" cap="none"/>
                        <a:t>Ayo provided a detailed PLS / Prospectus to the PIC;</a:t>
                      </a:r>
                      <a:endParaRPr sz="800"/>
                    </a:p>
                    <a:p>
                      <a:pPr marL="457200" marR="0" lvl="0" indent="-279400" algn="l" rtl="0">
                        <a:lnSpc>
                          <a:spcPct val="100000"/>
                        </a:lnSpc>
                        <a:spcBef>
                          <a:spcPts val="0"/>
                        </a:spcBef>
                        <a:spcAft>
                          <a:spcPts val="0"/>
                        </a:spcAft>
                        <a:buClr>
                          <a:srgbClr val="000000"/>
                        </a:buClr>
                        <a:buSzPts val="800"/>
                        <a:buChar char="●"/>
                      </a:pPr>
                      <a:r>
                        <a:rPr lang="en-US" sz="800" u="none" strike="noStrike" cap="none"/>
                        <a:t>PIC senior analysts came to a share price valuation of between R43 and R47.</a:t>
                      </a:r>
                      <a:endParaRPr sz="800"/>
                    </a:p>
                  </a:txBody>
                  <a:tcPr marL="91425" marR="91425" marT="91425" marB="91425"/>
                </a:tc>
                <a:extLst>
                  <a:ext uri="{0D108BD9-81ED-4DB2-BD59-A6C34878D82A}">
                    <a16:rowId xmlns:a16="http://schemas.microsoft.com/office/drawing/2014/main" val="10001"/>
                  </a:ext>
                </a:extLst>
              </a:tr>
              <a:tr h="114005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“BTSA formed a critical part of the valuation of Ayo as it was considered a key strategic relationship that would aggressively grow its business. Revenue was projected to increase by 825% premised on the assumptions that existing BTSA customers would transition across to Ayo and Ayo would be targeting an increase in market share between 1-2% for the periods forecasted owing to its superior B-BBEE credentials” Para 97, Page 319</a:t>
                      </a:r>
                      <a:endParaRPr sz="800" u="none" strike="noStrike" cap="none"/>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Char char="●"/>
                      </a:pPr>
                      <a:r>
                        <a:rPr lang="en-US" sz="800"/>
                        <a:t>This reference is partially true;</a:t>
                      </a:r>
                      <a:endParaRPr sz="800"/>
                    </a:p>
                    <a:p>
                      <a:pPr marL="457200" marR="0" lvl="0" indent="-279400" algn="l" rtl="0">
                        <a:lnSpc>
                          <a:spcPct val="100000"/>
                        </a:lnSpc>
                        <a:spcBef>
                          <a:spcPts val="0"/>
                        </a:spcBef>
                        <a:spcAft>
                          <a:spcPts val="0"/>
                        </a:spcAft>
                        <a:buClr>
                          <a:srgbClr val="000000"/>
                        </a:buClr>
                        <a:buSzPts val="800"/>
                        <a:buChar char="●"/>
                      </a:pPr>
                      <a:r>
                        <a:rPr lang="en-US" sz="800" u="none" strike="noStrike" cap="none"/>
                        <a:t>AEEI had a relationship with BTSA for more than 10 years, and it was a highly profi</a:t>
                      </a:r>
                      <a:r>
                        <a:rPr lang="en-US" sz="800"/>
                        <a:t>table business; </a:t>
                      </a:r>
                      <a:endParaRPr sz="800" u="none" strike="noStrike" cap="none"/>
                    </a:p>
                    <a:p>
                      <a:pPr marL="457200" marR="0" lvl="0" indent="-279400" algn="l" rtl="0">
                        <a:lnSpc>
                          <a:spcPct val="100000"/>
                        </a:lnSpc>
                        <a:spcBef>
                          <a:spcPts val="0"/>
                        </a:spcBef>
                        <a:spcAft>
                          <a:spcPts val="0"/>
                        </a:spcAft>
                        <a:buSzPts val="800"/>
                        <a:buChar char="●"/>
                      </a:pPr>
                      <a:r>
                        <a:rPr lang="en-US" sz="800"/>
                        <a:t>To meet the B-BBEE requirements of BTSA’s customers, Ayo was to acquire the operations of BTSA and continue to service its customers;</a:t>
                      </a:r>
                      <a:endParaRPr sz="800"/>
                    </a:p>
                    <a:p>
                      <a:pPr marL="457200" marR="0" lvl="0" indent="-279400" algn="l" rtl="0">
                        <a:lnSpc>
                          <a:spcPct val="100000"/>
                        </a:lnSpc>
                        <a:spcBef>
                          <a:spcPts val="0"/>
                        </a:spcBef>
                        <a:spcAft>
                          <a:spcPts val="0"/>
                        </a:spcAft>
                        <a:buSzPts val="800"/>
                        <a:buChar char="●"/>
                      </a:pPr>
                      <a:r>
                        <a:rPr lang="en-US" sz="800"/>
                        <a:t>This revenue base was the foundation of the significant revenue growth in the forecast;</a:t>
                      </a:r>
                      <a:endParaRPr sz="800"/>
                    </a:p>
                    <a:p>
                      <a:pPr marL="457200" marR="0" lvl="0" indent="-279400" algn="l" rtl="0">
                        <a:lnSpc>
                          <a:spcPct val="100000"/>
                        </a:lnSpc>
                        <a:spcBef>
                          <a:spcPts val="0"/>
                        </a:spcBef>
                        <a:spcAft>
                          <a:spcPts val="0"/>
                        </a:spcAft>
                        <a:buSzPts val="800"/>
                        <a:buChar char="●"/>
                      </a:pPr>
                      <a:r>
                        <a:rPr lang="en-US" sz="800"/>
                        <a:t>This is why the BTSA management (lead by Kevin Hardy) moved to Ayo to drive this strategy;</a:t>
                      </a:r>
                      <a:endParaRPr sz="800"/>
                    </a:p>
                    <a:p>
                      <a:pPr marL="457200" marR="0" lvl="0" indent="-279400" algn="l" rtl="0">
                        <a:lnSpc>
                          <a:spcPct val="100000"/>
                        </a:lnSpc>
                        <a:spcBef>
                          <a:spcPts val="0"/>
                        </a:spcBef>
                        <a:spcAft>
                          <a:spcPts val="0"/>
                        </a:spcAft>
                        <a:buSzPts val="800"/>
                        <a:buChar char="●"/>
                      </a:pPr>
                      <a:r>
                        <a:rPr lang="en-US" sz="800"/>
                        <a:t>The full migration eventually didn’t happen as BTSA didn’t go ahead with the Ayo sale due to toxic media reports.</a:t>
                      </a:r>
                      <a:endParaRPr sz="800"/>
                    </a:p>
                  </a:txBody>
                  <a:tcPr marL="91425" marR="91425" marT="91425" marB="91425"/>
                </a:tc>
                <a:extLst>
                  <a:ext uri="{0D108BD9-81ED-4DB2-BD59-A6C34878D82A}">
                    <a16:rowId xmlns:a16="http://schemas.microsoft.com/office/drawing/2014/main" val="10002"/>
                  </a:ext>
                </a:extLst>
              </a:tr>
              <a:tr h="1307775">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“Key to its evaluation of Ayo was the BTSA historical annual financial statements which the PIC did not have in its possession, nor was it included in the draft or final PLS…a letter from BTSA to Mr Kevin Hardy (Mr Hardy), former CEO of Ayo… clearly showed that BTSA did not agree with the assumptions made in the PLS” Para 95, Page 319</a:t>
                      </a:r>
                      <a:endParaRPr sz="800" u="none" strike="noStrike" cap="none"/>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Char char="●"/>
                      </a:pPr>
                      <a:r>
                        <a:rPr lang="en-US" sz="800"/>
                        <a:t>It is true that the BTSA financials were not provided, but false as regards the allegation that BTSA did not agree with the assumption made in the Ayo PLS;</a:t>
                      </a:r>
                      <a:endParaRPr sz="800"/>
                    </a:p>
                    <a:p>
                      <a:pPr marL="457200" marR="0" lvl="0" indent="-279400" algn="l" rtl="0">
                        <a:lnSpc>
                          <a:spcPct val="100000"/>
                        </a:lnSpc>
                        <a:spcBef>
                          <a:spcPts val="0"/>
                        </a:spcBef>
                        <a:spcAft>
                          <a:spcPts val="0"/>
                        </a:spcAft>
                        <a:buClr>
                          <a:srgbClr val="000000"/>
                        </a:buClr>
                        <a:buSzPts val="800"/>
                        <a:buChar char="●"/>
                      </a:pPr>
                      <a:r>
                        <a:rPr lang="en-US" sz="800" u="none" strike="noStrike" cap="none"/>
                        <a:t>Financial statements of BTSA could not be provided to the PIC because BTSA did not give con</a:t>
                      </a:r>
                      <a:r>
                        <a:rPr lang="en-US" sz="800"/>
                        <a:t>sent for its financial information to be made public;</a:t>
                      </a:r>
                      <a:endParaRPr sz="800"/>
                    </a:p>
                    <a:p>
                      <a:pPr marL="457200" marR="0" lvl="0" indent="-279400" algn="l" rtl="0">
                        <a:lnSpc>
                          <a:spcPct val="100000"/>
                        </a:lnSpc>
                        <a:spcBef>
                          <a:spcPts val="0"/>
                        </a:spcBef>
                        <a:spcAft>
                          <a:spcPts val="0"/>
                        </a:spcAft>
                        <a:buSzPts val="800"/>
                        <a:buChar char="●"/>
                      </a:pPr>
                      <a:r>
                        <a:rPr lang="en-US" sz="800"/>
                        <a:t>This is normal in the case of multinational companies as they report centrally; </a:t>
                      </a:r>
                      <a:endParaRPr sz="800"/>
                    </a:p>
                    <a:p>
                      <a:pPr marL="457200" marR="0" lvl="0" indent="-279400" algn="l" rtl="0">
                        <a:lnSpc>
                          <a:spcPct val="100000"/>
                        </a:lnSpc>
                        <a:spcBef>
                          <a:spcPts val="0"/>
                        </a:spcBef>
                        <a:spcAft>
                          <a:spcPts val="0"/>
                        </a:spcAft>
                        <a:buClr>
                          <a:srgbClr val="000000"/>
                        </a:buClr>
                        <a:buSzPts val="800"/>
                        <a:buChar char="●"/>
                      </a:pPr>
                      <a:r>
                        <a:rPr lang="en-US" sz="800"/>
                        <a:t>The </a:t>
                      </a:r>
                      <a:r>
                        <a:rPr lang="en-US" sz="800" u="none" strike="noStrike" cap="none"/>
                        <a:t>BTSA acquisition was to be valued by an independent, professional organisation;</a:t>
                      </a:r>
                      <a:endParaRPr sz="800" u="none" strike="noStrike" cap="none"/>
                    </a:p>
                    <a:p>
                      <a:pPr marL="457200" marR="0" lvl="0" indent="-279400" algn="l" rtl="0">
                        <a:lnSpc>
                          <a:spcPct val="100000"/>
                        </a:lnSpc>
                        <a:spcBef>
                          <a:spcPts val="0"/>
                        </a:spcBef>
                        <a:spcAft>
                          <a:spcPts val="0"/>
                        </a:spcAft>
                        <a:buClr>
                          <a:srgbClr val="000000"/>
                        </a:buClr>
                        <a:buSzPts val="800"/>
                        <a:buChar char="●"/>
                      </a:pPr>
                      <a:r>
                        <a:rPr lang="en-US" sz="800"/>
                        <a:t>The </a:t>
                      </a:r>
                      <a:r>
                        <a:rPr lang="en-US" sz="800" u="none" strike="noStrike" cap="none"/>
                        <a:t>BTSA acquisition could only be voted on by the PIC as AEEI was a</a:t>
                      </a:r>
                      <a:r>
                        <a:rPr lang="en-US" sz="800"/>
                        <a:t> related party to the transaction;</a:t>
                      </a:r>
                      <a:endParaRPr sz="800"/>
                    </a:p>
                    <a:p>
                      <a:pPr marL="457200" marR="0" lvl="0" indent="-279400" algn="l" rtl="0">
                        <a:lnSpc>
                          <a:spcPct val="100000"/>
                        </a:lnSpc>
                        <a:spcBef>
                          <a:spcPts val="0"/>
                        </a:spcBef>
                        <a:spcAft>
                          <a:spcPts val="0"/>
                        </a:spcAft>
                        <a:buClr>
                          <a:srgbClr val="000000"/>
                        </a:buClr>
                        <a:buSzPts val="800"/>
                        <a:buChar char="●"/>
                      </a:pPr>
                      <a:r>
                        <a:rPr lang="en-US" sz="800"/>
                        <a:t>The </a:t>
                      </a:r>
                      <a:r>
                        <a:rPr lang="en-US" sz="800" u="none" strike="noStrike" cap="none"/>
                        <a:t>CEO and 200 of its staff left BTSA to join Ayo</a:t>
                      </a:r>
                      <a:r>
                        <a:rPr lang="en-US" sz="800"/>
                        <a:t> showing clear support for the intended transaction;</a:t>
                      </a:r>
                      <a:endParaRPr sz="800"/>
                    </a:p>
                    <a:p>
                      <a:pPr marL="457200" marR="0" lvl="0" indent="-279400" algn="l" rtl="0">
                        <a:lnSpc>
                          <a:spcPct val="100000"/>
                        </a:lnSpc>
                        <a:spcBef>
                          <a:spcPts val="0"/>
                        </a:spcBef>
                        <a:spcAft>
                          <a:spcPts val="0"/>
                        </a:spcAft>
                        <a:buClr>
                          <a:srgbClr val="000000"/>
                        </a:buClr>
                        <a:buSzPts val="800"/>
                        <a:buChar char="●"/>
                      </a:pPr>
                      <a:r>
                        <a:rPr lang="en-US" sz="800"/>
                        <a:t>The </a:t>
                      </a:r>
                      <a:r>
                        <a:rPr lang="en-US" sz="800" u="none" strike="noStrike" cap="none"/>
                        <a:t>BTSA transaction ul</a:t>
                      </a:r>
                      <a:r>
                        <a:rPr lang="en-US" sz="800"/>
                        <a:t>timately </a:t>
                      </a:r>
                      <a:r>
                        <a:rPr lang="en-US" sz="800" u="none" strike="noStrike" cap="none"/>
                        <a:t>did not materialize </a:t>
                      </a:r>
                      <a:r>
                        <a:rPr lang="en-US" sz="800"/>
                        <a:t>due to </a:t>
                      </a:r>
                      <a:r>
                        <a:rPr lang="en-US" sz="800" u="none" strike="noStrike" cap="none"/>
                        <a:t> toxic media publicity, recalcitrance of the PIC.</a:t>
                      </a:r>
                      <a:endParaRPr sz="8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p:nvPr/>
        </p:nvSpPr>
        <p:spPr>
          <a:xfrm>
            <a:off x="0" y="247950"/>
            <a:ext cx="8832300" cy="7239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4"/>
          <p:cNvSpPr txBox="1"/>
          <p:nvPr/>
        </p:nvSpPr>
        <p:spPr>
          <a:xfrm>
            <a:off x="337050" y="323550"/>
            <a:ext cx="5812500" cy="6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100"/>
              <a:buFont typeface="Arial"/>
              <a:buNone/>
            </a:pPr>
            <a:r>
              <a:rPr lang="en-US" sz="1800">
                <a:solidFill>
                  <a:schemeClr val="lt1"/>
                </a:solidFill>
                <a:latin typeface="Montserrat SemiBold"/>
                <a:ea typeface="Montserrat SemiBold"/>
                <a:cs typeface="Montserrat SemiBold"/>
                <a:sym typeface="Montserrat SemiBold"/>
              </a:rPr>
              <a:t>AYO REFERENCE IN THE MAPTI COMMISSION REPORT </a:t>
            </a:r>
            <a:endParaRPr sz="1800">
              <a:solidFill>
                <a:schemeClr val="lt1"/>
              </a:solidFill>
              <a:latin typeface="Montserrat SemiBold"/>
              <a:ea typeface="Montserrat SemiBold"/>
              <a:cs typeface="Montserrat SemiBold"/>
              <a:sym typeface="Montserrat SemiBold"/>
            </a:endParaRPr>
          </a:p>
          <a:p>
            <a:pPr marL="0" lvl="0" indent="0" algn="l" rtl="0">
              <a:spcBef>
                <a:spcPts val="0"/>
              </a:spcBef>
              <a:spcAft>
                <a:spcPts val="0"/>
              </a:spcAft>
              <a:buClr>
                <a:schemeClr val="dk1"/>
              </a:buClr>
              <a:buSzPts val="2100"/>
              <a:buFont typeface="Arial"/>
              <a:buNone/>
            </a:pPr>
            <a:r>
              <a:rPr lang="en-US" sz="1800">
                <a:solidFill>
                  <a:schemeClr val="lt1"/>
                </a:solidFill>
                <a:latin typeface="Montserrat SemiBold"/>
                <a:ea typeface="Montserrat SemiBold"/>
                <a:cs typeface="Montserrat SemiBold"/>
                <a:sym typeface="Montserrat SemiBold"/>
              </a:rPr>
              <a:t>CASE B</a:t>
            </a:r>
            <a:endParaRPr sz="2100">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35" name="Google Shape;135;p24"/>
          <p:cNvGraphicFramePr/>
          <p:nvPr/>
        </p:nvGraphicFramePr>
        <p:xfrm>
          <a:off x="218725" y="1054685"/>
          <a:ext cx="3000000" cy="3000000"/>
        </p:xfrm>
        <a:graphic>
          <a:graphicData uri="http://schemas.openxmlformats.org/drawingml/2006/table">
            <a:tbl>
              <a:tblPr>
                <a:noFill/>
                <a:tableStyleId>{E54F622A-3F4E-45A6-B8B2-5574E10AFB9C}</a:tableStyleId>
              </a:tblPr>
              <a:tblGrid>
                <a:gridCol w="3202900">
                  <a:extLst>
                    <a:ext uri="{9D8B030D-6E8A-4147-A177-3AD203B41FA5}">
                      <a16:colId xmlns:a16="http://schemas.microsoft.com/office/drawing/2014/main" val="20000"/>
                    </a:ext>
                  </a:extLst>
                </a:gridCol>
                <a:gridCol w="5410675">
                  <a:extLst>
                    <a:ext uri="{9D8B030D-6E8A-4147-A177-3AD203B41FA5}">
                      <a16:colId xmlns:a16="http://schemas.microsoft.com/office/drawing/2014/main" val="20001"/>
                    </a:ext>
                  </a:extLst>
                </a:gridCol>
              </a:tblGrid>
              <a:tr h="324700">
                <a:tc>
                  <a:txBody>
                    <a:bodyPr/>
                    <a:lstStyle/>
                    <a:p>
                      <a:pPr marL="0" marR="0" lvl="0" indent="0" algn="l" rtl="0">
                        <a:lnSpc>
                          <a:spcPct val="100000"/>
                        </a:lnSpc>
                        <a:spcBef>
                          <a:spcPts val="0"/>
                        </a:spcBef>
                        <a:spcAft>
                          <a:spcPts val="0"/>
                        </a:spcAft>
                        <a:buClr>
                          <a:srgbClr val="000000"/>
                        </a:buClr>
                        <a:buSzPts val="800"/>
                        <a:buFont typeface="Arial"/>
                        <a:buNone/>
                      </a:pPr>
                      <a:r>
                        <a:rPr lang="en-US" sz="800" b="1">
                          <a:solidFill>
                            <a:srgbClr val="3D85C6"/>
                          </a:solidFill>
                          <a:latin typeface="Montserrat"/>
                          <a:ea typeface="Montserrat"/>
                          <a:cs typeface="Montserrat"/>
                          <a:sym typeface="Montserrat"/>
                        </a:rPr>
                        <a:t>REFERENCE</a:t>
                      </a:r>
                      <a:endParaRPr sz="800" b="1" u="none" strike="noStrike" cap="none">
                        <a:solidFill>
                          <a:srgbClr val="3D85C6"/>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3D85C6"/>
                          </a:solidFill>
                          <a:latin typeface="Montserrat"/>
                          <a:ea typeface="Montserrat"/>
                          <a:cs typeface="Montserrat"/>
                          <a:sym typeface="Montserrat"/>
                        </a:rPr>
                        <a:t>FACTS</a:t>
                      </a:r>
                      <a:endParaRPr sz="800" b="1" u="none" strike="noStrike" cap="none">
                        <a:solidFill>
                          <a:srgbClr val="3D85C6"/>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1619125">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“Dr Survé and Dr Matjila had both indicated at the Commission that the monies received from the PIC are still in Ayo’s bank accounts. This is partly correct, due to the fact that the results are published at a point in time and indicate that the monies were transferred back to Ayo just before the interim and year end cut-off periods (28 February and 31 August respectively). The evidence gleaned from various bank statements show that there has been significant movement of the funds between different related parties. This created the impression of funds in bank accounts but, in reality, this was only the case at specific moments in time” Para 58, Page 33</a:t>
                      </a:r>
                      <a:endParaRPr sz="800">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f</a:t>
                      </a:r>
                      <a:r>
                        <a:rPr lang="en-US" sz="800" u="none" strike="noStrike" cap="none">
                          <a:latin typeface="Montserrat"/>
                          <a:ea typeface="Montserrat"/>
                          <a:cs typeface="Montserrat"/>
                          <a:sym typeface="Montserrat"/>
                        </a:rPr>
                        <a:t>alse</a:t>
                      </a:r>
                      <a:r>
                        <a:rPr lang="en-US" sz="800">
                          <a:latin typeface="Montserrat"/>
                          <a:ea typeface="Montserrat"/>
                          <a:cs typeface="Montserrat"/>
                          <a:sym typeface="Montserrat"/>
                        </a:rPr>
                        <a:t>, all monies were accounted for and are in Ayo’s control;</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As part of </a:t>
                      </a:r>
                      <a:r>
                        <a:rPr lang="en-US" sz="800" u="none" strike="noStrike" cap="none">
                          <a:latin typeface="Montserrat"/>
                          <a:ea typeface="Montserrat"/>
                          <a:cs typeface="Montserrat"/>
                          <a:sym typeface="Montserrat"/>
                        </a:rPr>
                        <a:t>Ayo</a:t>
                      </a:r>
                      <a:r>
                        <a:rPr lang="en-US" sz="800">
                          <a:latin typeface="Montserrat"/>
                          <a:ea typeface="Montserrat"/>
                          <a:cs typeface="Montserrat"/>
                          <a:sym typeface="Montserrat"/>
                        </a:rPr>
                        <a:t>’s treasury function, funds</a:t>
                      </a:r>
                      <a:r>
                        <a:rPr lang="en-US" sz="800" u="none" strike="noStrike" cap="none">
                          <a:latin typeface="Montserrat"/>
                          <a:ea typeface="Montserrat"/>
                          <a:cs typeface="Montserrat"/>
                          <a:sym typeface="Montserrat"/>
                        </a:rPr>
                        <a:t> </a:t>
                      </a:r>
                      <a:r>
                        <a:rPr lang="en-US" sz="800">
                          <a:latin typeface="Montserrat"/>
                          <a:ea typeface="Montserrat"/>
                          <a:cs typeface="Montserrat"/>
                          <a:sym typeface="Montserrat"/>
                        </a:rPr>
                        <a:t>were</a:t>
                      </a:r>
                      <a:r>
                        <a:rPr lang="en-US" sz="800" u="none" strike="noStrike" cap="none">
                          <a:latin typeface="Montserrat"/>
                          <a:ea typeface="Montserrat"/>
                          <a:cs typeface="Montserrat"/>
                          <a:sym typeface="Montserrat"/>
                        </a:rPr>
                        <a:t> invested with </a:t>
                      </a:r>
                      <a:r>
                        <a:rPr lang="en-US" sz="800">
                          <a:latin typeface="Montserrat"/>
                          <a:ea typeface="Montserrat"/>
                          <a:cs typeface="Montserrat"/>
                          <a:sym typeface="Montserrat"/>
                        </a:rPr>
                        <a:t>various </a:t>
                      </a:r>
                      <a:r>
                        <a:rPr lang="en-US" sz="800" u="none" strike="noStrike" cap="none">
                          <a:latin typeface="Montserrat"/>
                          <a:ea typeface="Montserrat"/>
                          <a:cs typeface="Montserrat"/>
                          <a:sym typeface="Montserrat"/>
                        </a:rPr>
                        <a:t>asset managers;</a:t>
                      </a:r>
                      <a:endParaRPr sz="800" u="none" strike="noStrike" cap="none">
                        <a:latin typeface="Montserrat"/>
                        <a:ea typeface="Montserrat"/>
                        <a:cs typeface="Montserrat"/>
                        <a:sym typeface="Montserrat"/>
                      </a:endParaRPr>
                    </a:p>
                    <a:p>
                      <a:pPr marL="457200" marR="0" lvl="0"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This was done because a higher return on investment would be achieved through investment rather than the monies being left in a bank account;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R1,6 billion was invested with prominent asset managers and R400 million was invested with 3 Laws Capital South Africa</a:t>
                      </a:r>
                      <a:r>
                        <a:rPr lang="en-US" sz="800">
                          <a:latin typeface="Montserrat"/>
                          <a:ea typeface="Montserrat"/>
                          <a:cs typeface="Montserrat"/>
                          <a:sym typeface="Montserrat"/>
                        </a:rPr>
                        <a: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All funds, with growth, were returned to Ayo and no losses were realised.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Funds were transferred back from asset managers to Ayo as the mandate by the Ayo CFO/Treasury was limited to the financial year. This was at the explicit request of the Ayo CEO and CFO.  </a:t>
                      </a:r>
                      <a:endParaRPr sz="8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1762075">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“…the question remains as to whether the PIC subscribed for the shares at a fair and reasonable value. At the listing date, the shares were R43 per share, while as at 23 October 2019 the share price was R5.60 per share, a decrease in value per share of 87%” Para 7, Page 412</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We assert that the PIC did subscribe for the Ayo shares at a fair and reasonable value;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Many factors determine </a:t>
                      </a:r>
                      <a:r>
                        <a:rPr lang="en-US" sz="800">
                          <a:latin typeface="Montserrat"/>
                          <a:ea typeface="Montserrat"/>
                          <a:cs typeface="Montserrat"/>
                          <a:sym typeface="Montserrat"/>
                        </a:rPr>
                        <a:t>a</a:t>
                      </a:r>
                      <a:r>
                        <a:rPr lang="en-US" sz="800" u="none" strike="noStrike" cap="none">
                          <a:latin typeface="Montserrat"/>
                          <a:ea typeface="Montserrat"/>
                          <a:cs typeface="Montserrat"/>
                          <a:sym typeface="Montserrat"/>
                        </a:rPr>
                        <a:t> valuation on the stock market;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i</a:t>
                      </a:r>
                      <a:r>
                        <a:rPr lang="en-US" sz="800" u="none" strike="noStrike" cap="none">
                          <a:latin typeface="Montserrat"/>
                          <a:ea typeface="Montserrat"/>
                          <a:cs typeface="Montserrat"/>
                          <a:sym typeface="Montserrat"/>
                        </a:rPr>
                        <a:t>mplosion of Steinhoff and Tongaat Hulett, the EOH malfeasance resulted in</a:t>
                      </a:r>
                      <a:r>
                        <a:rPr lang="en-US" sz="800">
                          <a:latin typeface="Montserrat"/>
                          <a:ea typeface="Montserrat"/>
                          <a:cs typeface="Montserrat"/>
                          <a:sym typeface="Montserrat"/>
                        </a:rPr>
                        <a:t> a crash of all stocks on the JSE;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JSE </a:t>
                      </a:r>
                      <a:r>
                        <a:rPr lang="en-US" sz="800">
                          <a:latin typeface="Montserrat"/>
                          <a:ea typeface="Montserrat"/>
                          <a:cs typeface="Montserrat"/>
                          <a:sym typeface="Montserrat"/>
                        </a:rPr>
                        <a:t>is </a:t>
                      </a:r>
                      <a:r>
                        <a:rPr lang="en-US" sz="800" u="none" strike="noStrike" cap="none">
                          <a:latin typeface="Montserrat"/>
                          <a:ea typeface="Montserrat"/>
                          <a:cs typeface="Montserrat"/>
                          <a:sym typeface="Montserrat"/>
                        </a:rPr>
                        <a:t>riddled with companies who have self-admitted to fraud and corruption</a:t>
                      </a:r>
                      <a:r>
                        <a:rPr lang="en-US" sz="800">
                          <a:latin typeface="Montserrat"/>
                          <a:ea typeface="Montserrat"/>
                          <a:cs typeface="Montserrat"/>
                          <a:sym typeface="Montserrat"/>
                        </a:rPr>
                        <a: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f</a:t>
                      </a:r>
                      <a:r>
                        <a:rPr lang="en-US" sz="800" u="none" strike="noStrike" cap="none">
                          <a:latin typeface="Montserrat"/>
                          <a:ea typeface="Montserrat"/>
                          <a:cs typeface="Montserrat"/>
                          <a:sym typeface="Montserrat"/>
                        </a:rPr>
                        <a:t>ocus on Ayo was due to detractors of the Sekunjalo Group, which included well known asset managers and hedge funds working in c</a:t>
                      </a:r>
                      <a:r>
                        <a:rPr lang="en-US" sz="800">
                          <a:latin typeface="Montserrat"/>
                          <a:ea typeface="Montserrat"/>
                          <a:cs typeface="Montserrat"/>
                          <a:sym typeface="Montserrat"/>
                        </a:rPr>
                        <a:t>ahoots</a:t>
                      </a:r>
                      <a:r>
                        <a:rPr lang="en-US" sz="800" u="none" strike="noStrike" cap="none">
                          <a:latin typeface="Montserrat"/>
                          <a:ea typeface="Montserrat"/>
                          <a:cs typeface="Montserrat"/>
                          <a:sym typeface="Montserrat"/>
                        </a:rPr>
                        <a:t> with some journalists</a:t>
                      </a:r>
                      <a:r>
                        <a:rPr lang="en-US" sz="800">
                          <a:latin typeface="Montserrat"/>
                          <a:ea typeface="Montserrat"/>
                          <a:cs typeface="Montserrat"/>
                          <a:sym typeface="Montserrat"/>
                        </a:rPr>
                        <a: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CIPC application to nullify the PIC investment, the PIC court case, PIC Statements about the Ayo investment, and the highly defamatory statement to parliament</a:t>
                      </a:r>
                      <a:r>
                        <a:rPr lang="en-US" sz="800">
                          <a:latin typeface="Montserrat"/>
                          <a:ea typeface="Montserrat"/>
                          <a:cs typeface="Montserrat"/>
                          <a:sym typeface="Montserrat"/>
                        </a:rPr>
                        <a:t>,</a:t>
                      </a:r>
                      <a:r>
                        <a:rPr lang="en-US" sz="800" u="none" strike="noStrike" cap="none">
                          <a:latin typeface="Montserrat"/>
                          <a:ea typeface="Montserrat"/>
                          <a:cs typeface="Montserrat"/>
                          <a:sym typeface="Montserrat"/>
                        </a:rPr>
                        <a:t> all contributed to the dramatic reduction of the Ayo share price; </a:t>
                      </a:r>
                      <a:endParaRPr sz="800" u="none" strike="noStrike" cap="none">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PIC a</a:t>
                      </a:r>
                      <a:r>
                        <a:rPr lang="en-US" sz="800">
                          <a:latin typeface="Montserrat"/>
                          <a:ea typeface="Montserrat"/>
                          <a:cs typeface="Montserrat"/>
                          <a:sym typeface="Montserrat"/>
                        </a:rPr>
                        <a:t>nd CIPCs actions were therefore the primary drivers as regards the negative publicity experienced by Ayo and the resulting reduction of the share price;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Asset managers and hedge funds were shortening the share;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It was the </a:t>
                      </a:r>
                      <a:r>
                        <a:rPr lang="en-US" sz="800" u="none" strike="noStrike" cap="none">
                          <a:latin typeface="Montserrat"/>
                          <a:ea typeface="Montserrat"/>
                          <a:cs typeface="Montserrat"/>
                          <a:sym typeface="Montserrat"/>
                        </a:rPr>
                        <a:t>Sekunjalo Group that contacted the JSE and the FSCA to investigate this</a:t>
                      </a:r>
                      <a:r>
                        <a:rPr lang="en-US" sz="800">
                          <a:latin typeface="Montserrat"/>
                          <a:ea typeface="Montserrat"/>
                          <a:cs typeface="Montserrat"/>
                          <a:sym typeface="Montserrat"/>
                        </a:rPr>
                        <a:t>.</a:t>
                      </a:r>
                      <a:endParaRPr sz="800">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800"/>
                        <a:buFont typeface="Arial"/>
                        <a:buNone/>
                      </a:pPr>
                      <a:endParaRPr sz="800" u="none" strike="noStrike" cap="none">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p:nvPr/>
        </p:nvSpPr>
        <p:spPr>
          <a:xfrm>
            <a:off x="0" y="247950"/>
            <a:ext cx="8832300" cy="7239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1" name="Google Shape;141;p25"/>
          <p:cNvGraphicFramePr/>
          <p:nvPr/>
        </p:nvGraphicFramePr>
        <p:xfrm>
          <a:off x="218713" y="1115885"/>
          <a:ext cx="3000000" cy="3000000"/>
        </p:xfrm>
        <a:graphic>
          <a:graphicData uri="http://schemas.openxmlformats.org/drawingml/2006/table">
            <a:tbl>
              <a:tblPr>
                <a:noFill/>
                <a:tableStyleId>{E54F622A-3F4E-45A6-B8B2-5574E10AFB9C}</a:tableStyleId>
              </a:tblPr>
              <a:tblGrid>
                <a:gridCol w="1812325">
                  <a:extLst>
                    <a:ext uri="{9D8B030D-6E8A-4147-A177-3AD203B41FA5}">
                      <a16:colId xmlns:a16="http://schemas.microsoft.com/office/drawing/2014/main" val="20000"/>
                    </a:ext>
                  </a:extLst>
                </a:gridCol>
                <a:gridCol w="6801250">
                  <a:extLst>
                    <a:ext uri="{9D8B030D-6E8A-4147-A177-3AD203B41FA5}">
                      <a16:colId xmlns:a16="http://schemas.microsoft.com/office/drawing/2014/main" val="20001"/>
                    </a:ext>
                  </a:extLst>
                </a:gridCol>
              </a:tblGrid>
              <a:tr h="333750">
                <a:tc>
                  <a:txBody>
                    <a:bodyPr/>
                    <a:lstStyle/>
                    <a:p>
                      <a:pPr marL="0" marR="0" lvl="0" indent="0" algn="l" rtl="0">
                        <a:lnSpc>
                          <a:spcPct val="100000"/>
                        </a:lnSpc>
                        <a:spcBef>
                          <a:spcPts val="0"/>
                        </a:spcBef>
                        <a:spcAft>
                          <a:spcPts val="0"/>
                        </a:spcAft>
                        <a:buClr>
                          <a:srgbClr val="000000"/>
                        </a:buClr>
                        <a:buSzPts val="800"/>
                        <a:buFont typeface="Arial"/>
                        <a:buNone/>
                      </a:pPr>
                      <a:r>
                        <a:rPr lang="en-US" sz="800" b="1">
                          <a:solidFill>
                            <a:srgbClr val="3D85C6"/>
                          </a:solidFill>
                          <a:latin typeface="Montserrat"/>
                          <a:ea typeface="Montserrat"/>
                          <a:cs typeface="Montserrat"/>
                          <a:sym typeface="Montserrat"/>
                        </a:rPr>
                        <a:t>REFERENCE</a:t>
                      </a:r>
                      <a:endParaRPr sz="800" b="1" u="none" strike="noStrike" cap="none">
                        <a:solidFill>
                          <a:srgbClr val="3D85C6"/>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3D85C6"/>
                          </a:solidFill>
                          <a:latin typeface="Montserrat"/>
                          <a:ea typeface="Montserrat"/>
                          <a:cs typeface="Montserrat"/>
                          <a:sym typeface="Montserrat"/>
                        </a:rPr>
                        <a:t>FACTS</a:t>
                      </a:r>
                      <a:endParaRPr sz="800" b="1" u="none" strike="noStrike" cap="none">
                        <a:solidFill>
                          <a:srgbClr val="3D85C6"/>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1523975">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Ayo </a:t>
                      </a:r>
                      <a:r>
                        <a:rPr lang="en-US" sz="800">
                          <a:latin typeface="Montserrat"/>
                          <a:ea typeface="Montserrat"/>
                          <a:cs typeface="Montserrat"/>
                          <a:sym typeface="Montserrat"/>
                        </a:rPr>
                        <a:t>t</a:t>
                      </a:r>
                      <a:r>
                        <a:rPr lang="en-US" sz="800" u="none" strike="noStrike" cap="none">
                          <a:latin typeface="Montserrat"/>
                          <a:ea typeface="Montserrat"/>
                          <a:cs typeface="Montserrat"/>
                          <a:sym typeface="Montserrat"/>
                        </a:rPr>
                        <a:t>ransaction had no rationale</a:t>
                      </a:r>
                      <a:r>
                        <a:rPr lang="en-US" sz="800">
                          <a:latin typeface="Montserrat"/>
                          <a:ea typeface="Montserrat"/>
                          <a:cs typeface="Montserrat"/>
                          <a:sym typeface="Montserrat"/>
                        </a:rPr>
                        <a:t> - Media Allegation</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false;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Ayo had existed more than 20 years</a:t>
                      </a:r>
                      <a:r>
                        <a:rPr lang="en-US" sz="800">
                          <a:latin typeface="Montserrat"/>
                          <a:ea typeface="Montserrat"/>
                          <a:cs typeface="Montserrat"/>
                          <a:sym typeface="Montserrat"/>
                        </a:rPr>
                        <a:t> prior to listing on the JSE;</a:t>
                      </a:r>
                      <a:endParaRPr sz="800" u="none" strike="noStrike" cap="none">
                        <a:latin typeface="Montserrat"/>
                        <a:ea typeface="Montserrat"/>
                        <a:cs typeface="Montserrat"/>
                        <a:sym typeface="Montserrat"/>
                      </a:endParaRPr>
                    </a:p>
                    <a:p>
                      <a:pPr marL="457200" marR="0" lvl="0"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The listing of Premier Fishing and Brands plus that of an ICT company (which would later evolve into Ayo) had been part of AEEI’s Vision 2020 plan to unbundle these investments through listing;</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r</a:t>
                      </a:r>
                      <a:r>
                        <a:rPr lang="en-US" sz="800" u="none" strike="noStrike" cap="none">
                          <a:latin typeface="Montserrat"/>
                          <a:ea typeface="Montserrat"/>
                          <a:cs typeface="Montserrat"/>
                          <a:sym typeface="Montserrat"/>
                        </a:rPr>
                        <a:t>ationale for Ayo raising capital and listing </a:t>
                      </a:r>
                      <a:r>
                        <a:rPr lang="en-US" sz="800">
                          <a:latin typeface="Montserrat"/>
                          <a:ea typeface="Montserrat"/>
                          <a:cs typeface="Montserrat"/>
                          <a:sym typeface="Montserrat"/>
                        </a:rPr>
                        <a:t>was that a strong BEE player was needed and had great potential for success in the ICT sector;</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ICT c</a:t>
                      </a:r>
                      <a:r>
                        <a:rPr lang="en-US" sz="800" u="none" strike="noStrike" cap="none">
                          <a:latin typeface="Montserrat"/>
                          <a:ea typeface="Montserrat"/>
                          <a:cs typeface="Montserrat"/>
                          <a:sym typeface="Montserrat"/>
                        </a:rPr>
                        <a:t>ustomers needed to improve their BEE scorecard</a:t>
                      </a:r>
                      <a:r>
                        <a:rPr lang="en-US" sz="800">
                          <a:latin typeface="Montserrat"/>
                          <a:ea typeface="Montserrat"/>
                          <a:cs typeface="Montserrat"/>
                          <a:sym typeface="Montserrat"/>
                        </a:rPr>
                        <a:t> and Ayo would be well positioned to meet this requirement;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Ayo had lined up a pipeline of service providers to supplement the BTSA value chain;</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t</a:t>
                      </a:r>
                      <a:r>
                        <a:rPr lang="en-US" sz="800" u="none" strike="noStrike" cap="none">
                          <a:latin typeface="Montserrat"/>
                          <a:ea typeface="Montserrat"/>
                          <a:cs typeface="Montserrat"/>
                          <a:sym typeface="Montserrat"/>
                        </a:rPr>
                        <a:t>oxic media resulted in these service provider companies putting on hold these transactions.</a:t>
                      </a:r>
                      <a:endParaRPr sz="800" u="none" strike="noStrike" cap="none">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10363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“The outright manipulation by Dr Survé of the valuation numbers to increase the Ayo valuation…” Para 82, Page 316</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both false and defamatory;</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Dr Survé was not involved in the final determination of the Ayo valuation;</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His only involvement was at the beginning of the conceptualisation of the Ayo listing and the inclusion of  BTSA, this is corroborated by Malick Salie’s testimony at the Commission;</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Dr Survé’s involvement in the conceptualisation of the Ayo listing was not unusual as he had history and knowledge of the businesses of both Ayo and BTSA;</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As soon as Ayo and AEEI put in place a formal listing team comprising of Corporate Finance, Legal, JSE Sponsors and Auditors, he was no longer involved;</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Dr Survé’s involvement is c</a:t>
                      </a:r>
                      <a:r>
                        <a:rPr lang="en-US" sz="800" u="none" strike="noStrike" cap="none">
                          <a:latin typeface="Montserrat"/>
                          <a:ea typeface="Montserrat"/>
                          <a:cs typeface="Montserrat"/>
                          <a:sym typeface="Montserrat"/>
                        </a:rPr>
                        <a:t>ompletely reasonable if compared in the context of all PIC investments made;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i</a:t>
                      </a:r>
                      <a:r>
                        <a:rPr lang="en-US" sz="800" u="none" strike="noStrike" cap="none">
                          <a:latin typeface="Montserrat"/>
                          <a:ea typeface="Montserrat"/>
                          <a:cs typeface="Montserrat"/>
                          <a:sym typeface="Montserrat"/>
                        </a:rPr>
                        <a:t>nitial valuation based on the core business of Ayo;</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Survé’s input was needed in relation to the customers and service providers of BT</a:t>
                      </a:r>
                      <a:r>
                        <a:rPr lang="en-US" sz="800">
                          <a:latin typeface="Montserrat"/>
                          <a:ea typeface="Montserrat"/>
                          <a:cs typeface="Montserrat"/>
                          <a:sym typeface="Montserrat"/>
                        </a:rPr>
                        <a:t>SA </a:t>
                      </a:r>
                      <a:r>
                        <a:rPr lang="en-US" sz="800" u="none" strike="noStrike" cap="none">
                          <a:latin typeface="Montserrat"/>
                          <a:ea typeface="Montserrat"/>
                          <a:cs typeface="Montserrat"/>
                          <a:sym typeface="Montserrat"/>
                        </a:rPr>
                        <a:t>to consider in modelling;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 was the Chairman of British Telecom SA;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 has every right to give input to senior executives in the Group;</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Nevertheless. </a:t>
                      </a:r>
                      <a:r>
                        <a:rPr lang="en-US" sz="800" u="none" strike="noStrike" cap="none">
                          <a:latin typeface="Montserrat"/>
                          <a:ea typeface="Montserrat"/>
                          <a:cs typeface="Montserrat"/>
                          <a:sym typeface="Montserrat"/>
                        </a:rPr>
                        <a:t>AEEI and its executives are completely</a:t>
                      </a:r>
                      <a:r>
                        <a:rPr lang="en-US" sz="800">
                          <a:latin typeface="Montserrat"/>
                          <a:ea typeface="Montserrat"/>
                          <a:cs typeface="Montserrat"/>
                          <a:sym typeface="Montserrat"/>
                        </a:rPr>
                        <a:t> independent;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final </a:t>
                      </a:r>
                      <a:r>
                        <a:rPr lang="en-US" sz="800" u="none" strike="noStrike" cap="none">
                          <a:latin typeface="Montserrat"/>
                          <a:ea typeface="Montserrat"/>
                          <a:cs typeface="Montserrat"/>
                          <a:sym typeface="Montserrat"/>
                        </a:rPr>
                        <a:t>PLS submitted to the PIC was compiled without the involvement of Dr Survé.</a:t>
                      </a:r>
                      <a:endParaRPr sz="800" u="none" strike="noStrike" cap="none">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
        <p:nvSpPr>
          <p:cNvPr id="142" name="Google Shape;142;p25"/>
          <p:cNvSpPr txBox="1"/>
          <p:nvPr/>
        </p:nvSpPr>
        <p:spPr>
          <a:xfrm>
            <a:off x="274800" y="285750"/>
            <a:ext cx="8594400" cy="52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b="0" i="0" u="none" strike="noStrike" cap="none">
                <a:solidFill>
                  <a:srgbClr val="FFFFFF"/>
                </a:solidFill>
                <a:latin typeface="Montserrat SemiBold"/>
                <a:ea typeface="Montserrat SemiBold"/>
                <a:cs typeface="Montserrat SemiBold"/>
                <a:sym typeface="Montserrat SemiBold"/>
              </a:rPr>
              <a:t>AYO </a:t>
            </a:r>
            <a:r>
              <a:rPr lang="en-US" sz="1800">
                <a:solidFill>
                  <a:srgbClr val="FFFFFF"/>
                </a:solidFill>
                <a:latin typeface="Montserrat SemiBold"/>
                <a:ea typeface="Montserrat SemiBold"/>
                <a:cs typeface="Montserrat SemiBold"/>
                <a:sym typeface="Montserrat SemiBold"/>
              </a:rPr>
              <a:t>REFERENCE IN THE MAPTI COMMISSION REPORT </a:t>
            </a:r>
            <a:endParaRPr sz="1800">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r>
              <a:rPr lang="en-US" sz="1800">
                <a:solidFill>
                  <a:srgbClr val="FFFFFF"/>
                </a:solidFill>
                <a:latin typeface="Montserrat SemiBold"/>
                <a:ea typeface="Montserrat SemiBold"/>
                <a:cs typeface="Montserrat SemiBold"/>
                <a:sym typeface="Montserrat SemiBold"/>
              </a:rPr>
              <a:t>CASE B</a:t>
            </a:r>
            <a:endParaRPr sz="2100" b="0" i="0" u="none" strike="noStrike" cap="none">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p:nvPr/>
        </p:nvSpPr>
        <p:spPr>
          <a:xfrm>
            <a:off x="0" y="247950"/>
            <a:ext cx="8832300" cy="7239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8" name="Google Shape;148;p26"/>
          <p:cNvGraphicFramePr/>
          <p:nvPr/>
        </p:nvGraphicFramePr>
        <p:xfrm>
          <a:off x="218725" y="1076410"/>
          <a:ext cx="3000000" cy="3000000"/>
        </p:xfrm>
        <a:graphic>
          <a:graphicData uri="http://schemas.openxmlformats.org/drawingml/2006/table">
            <a:tbl>
              <a:tblPr>
                <a:noFill/>
                <a:tableStyleId>{E54F622A-3F4E-45A6-B8B2-5574E10AFB9C}</a:tableStyleId>
              </a:tblPr>
              <a:tblGrid>
                <a:gridCol w="2001600">
                  <a:extLst>
                    <a:ext uri="{9D8B030D-6E8A-4147-A177-3AD203B41FA5}">
                      <a16:colId xmlns:a16="http://schemas.microsoft.com/office/drawing/2014/main" val="20000"/>
                    </a:ext>
                  </a:extLst>
                </a:gridCol>
                <a:gridCol w="6611975">
                  <a:extLst>
                    <a:ext uri="{9D8B030D-6E8A-4147-A177-3AD203B41FA5}">
                      <a16:colId xmlns:a16="http://schemas.microsoft.com/office/drawing/2014/main" val="20001"/>
                    </a:ext>
                  </a:extLst>
                </a:gridCol>
              </a:tblGrid>
              <a:tr h="333750">
                <a:tc>
                  <a:txBody>
                    <a:bodyPr/>
                    <a:lstStyle/>
                    <a:p>
                      <a:pPr marL="0" marR="0" lvl="0" indent="0" algn="l" rtl="0">
                        <a:lnSpc>
                          <a:spcPct val="100000"/>
                        </a:lnSpc>
                        <a:spcBef>
                          <a:spcPts val="0"/>
                        </a:spcBef>
                        <a:spcAft>
                          <a:spcPts val="0"/>
                        </a:spcAft>
                        <a:buClr>
                          <a:srgbClr val="000000"/>
                        </a:buClr>
                        <a:buSzPts val="800"/>
                        <a:buFont typeface="Arial"/>
                        <a:buNone/>
                      </a:pPr>
                      <a:r>
                        <a:rPr lang="en-US" sz="800" b="1">
                          <a:solidFill>
                            <a:srgbClr val="3D85C6"/>
                          </a:solidFill>
                          <a:latin typeface="Montserrat"/>
                          <a:ea typeface="Montserrat"/>
                          <a:cs typeface="Montserrat"/>
                          <a:sym typeface="Montserrat"/>
                        </a:rPr>
                        <a:t>REFERENCE</a:t>
                      </a:r>
                      <a:endParaRPr sz="800" b="1" u="none" strike="noStrike" cap="none">
                        <a:solidFill>
                          <a:srgbClr val="3D85C6"/>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3D85C6"/>
                          </a:solidFill>
                          <a:latin typeface="Montserrat"/>
                          <a:ea typeface="Montserrat"/>
                          <a:cs typeface="Montserrat"/>
                          <a:sym typeface="Montserrat"/>
                        </a:rPr>
                        <a:t>FACTS</a:t>
                      </a:r>
                      <a:endParaRPr sz="800" b="1" u="none" strike="noStrike" cap="none">
                        <a:solidFill>
                          <a:srgbClr val="3D85C6"/>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12869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“The “close relationship” between Dr Matjila and Dr Survé created top down pressures that the deal teams experienced to get the requisite approvals” Para 88, Page 317</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false;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 when he volunteered to testify at the PIC Commission, indicated that he knew Dr Matjila on a professional level;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 has the utmost respect for Dr Matjila a seasoned professional;</a:t>
                      </a:r>
                      <a:endParaRPr sz="800" u="none" strike="noStrike" cap="none">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Dr Survé is the Chairman of the Sekunjalo Group and a member of the WEF New Champions and an investor in numerous multinationals across the continent;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There is nothing unusual about someone in his position engaging with the CEO of the largest asset manager on the continent;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 ha</a:t>
                      </a:r>
                      <a:r>
                        <a:rPr lang="en-US" sz="800">
                          <a:latin typeface="Montserrat"/>
                          <a:ea typeface="Montserrat"/>
                          <a:cs typeface="Montserrat"/>
                          <a:sym typeface="Montserrat"/>
                        </a:rPr>
                        <a:t>s</a:t>
                      </a:r>
                      <a:r>
                        <a:rPr lang="en-US" sz="800" u="none" strike="noStrike" cap="none">
                          <a:latin typeface="Montserrat"/>
                          <a:ea typeface="Montserrat"/>
                          <a:cs typeface="Montserrat"/>
                          <a:sym typeface="Montserrat"/>
                        </a:rPr>
                        <a:t> engagements with other captains of industry in South Africa and across the world;</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No evidence was presented at the Commission of any undue influence;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Commission's own report stated categorically that “</a:t>
                      </a:r>
                      <a:r>
                        <a:rPr lang="en-US" sz="800" i="1" u="none" strike="noStrike" cap="none">
                          <a:latin typeface="Montserrat"/>
                          <a:ea typeface="Montserrat"/>
                          <a:cs typeface="Montserrat"/>
                          <a:sym typeface="Montserrat"/>
                        </a:rPr>
                        <a:t>There is no evidence that the impropriety or contravention resulted in any undue benefit for any PIC director, or employee or any associate or family member of any PIC director or employee at the time</a:t>
                      </a:r>
                      <a:r>
                        <a:rPr lang="en-US" sz="800" u="none" strike="noStrike" cap="none">
                          <a:latin typeface="Montserrat"/>
                          <a:ea typeface="Montserrat"/>
                          <a:cs typeface="Montserrat"/>
                          <a:sym typeface="Montserrat"/>
                        </a:rPr>
                        <a:t>”.</a:t>
                      </a:r>
                      <a:endParaRPr sz="8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6213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“Emails provided to the Commission also indicate that PSG Capital, the</a:t>
                      </a:r>
                      <a:endParaRPr sz="80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transactional advisor and sponsor for the listing, received a “generous” bonus in the region of R4 million from Dr Survé for successfully listing Ayo” Para 57, Page 33</a:t>
                      </a:r>
                      <a:endParaRPr sz="800">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false and misleading;</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 never paid PSG Capital anything;</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PSG Capital was an advisor to Ayo</a:t>
                      </a:r>
                      <a:r>
                        <a:rPr lang="en-US" sz="800">
                          <a:latin typeface="Montserrat"/>
                          <a:ea typeface="Montserrat"/>
                          <a:cs typeface="Montserrat"/>
                          <a:sym typeface="Montserrat"/>
                        </a:rPr>
                        <a:t>, </a:t>
                      </a:r>
                      <a:r>
                        <a:rPr lang="en-US" sz="800" u="none" strike="noStrike" cap="none">
                          <a:latin typeface="Montserrat"/>
                          <a:ea typeface="Montserrat"/>
                          <a:cs typeface="Montserrat"/>
                          <a:sym typeface="Montserrat"/>
                        </a:rPr>
                        <a:t> Ayo </a:t>
                      </a:r>
                      <a:r>
                        <a:rPr lang="en-US" sz="800">
                          <a:latin typeface="Montserrat"/>
                          <a:ea typeface="Montserrat"/>
                          <a:cs typeface="Montserrat"/>
                          <a:sym typeface="Montserrat"/>
                        </a:rPr>
                        <a:t>paid</a:t>
                      </a:r>
                      <a:r>
                        <a:rPr lang="en-US" sz="800" u="none" strike="noStrike" cap="none">
                          <a:latin typeface="Montserrat"/>
                          <a:ea typeface="Montserrat"/>
                          <a:cs typeface="Montserrat"/>
                          <a:sym typeface="Montserrat"/>
                        </a:rPr>
                        <a:t> the </a:t>
                      </a:r>
                      <a:r>
                        <a:rPr lang="en-US" sz="800">
                          <a:latin typeface="Montserrat"/>
                          <a:ea typeface="Montserrat"/>
                          <a:cs typeface="Montserrat"/>
                          <a:sym typeface="Montserrat"/>
                        </a:rPr>
                        <a:t>fixed and variable portion of its advisor’s fees</a:t>
                      </a:r>
                      <a:r>
                        <a:rPr lang="en-US" sz="800" u="none" strike="noStrike" cap="none">
                          <a:latin typeface="Montserrat"/>
                          <a:ea typeface="Montserrat"/>
                          <a:cs typeface="Montserrat"/>
                          <a:sym typeface="Montserrat"/>
                        </a:rPr>
                        <a:t>, not Dr Surv</a:t>
                      </a:r>
                      <a:r>
                        <a:rPr lang="en-US" sz="800">
                          <a:latin typeface="Montserrat"/>
                          <a:ea typeface="Montserrat"/>
                          <a:cs typeface="Montserrat"/>
                          <a:sym typeface="Montserrat"/>
                        </a:rPr>
                        <a:t>é;</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Commission questioned PSG Capital about the alleged “bonus”</a:t>
                      </a:r>
                      <a:r>
                        <a:rPr lang="en-US" sz="800">
                          <a:latin typeface="Montserrat"/>
                          <a:ea typeface="Montserrat"/>
                          <a:cs typeface="Montserrat"/>
                          <a:sym typeface="Montserrat"/>
                        </a:rPr>
                        <a:t>, to which they replied</a:t>
                      </a:r>
                      <a:r>
                        <a:rPr lang="en-US" sz="800" u="none" strike="noStrike" cap="none">
                          <a:latin typeface="Montserrat"/>
                          <a:ea typeface="Montserrat"/>
                          <a:cs typeface="Montserrat"/>
                          <a:sym typeface="Montserrat"/>
                        </a:rPr>
                        <a:t>:</a:t>
                      </a:r>
                      <a:endParaRPr sz="800">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800"/>
                        <a:buFont typeface="Arial"/>
                        <a:buNone/>
                      </a:pPr>
                      <a:endParaRPr sz="800" u="none" strike="noStrike" cap="none">
                        <a:latin typeface="Montserrat"/>
                        <a:ea typeface="Montserrat"/>
                        <a:cs typeface="Montserrat"/>
                        <a:sym typeface="Montserrat"/>
                      </a:endParaRPr>
                    </a:p>
                    <a:p>
                      <a:pPr marL="17780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a:t>
                      </a:r>
                      <a:r>
                        <a:rPr lang="en-US" sz="800" i="1" u="none" strike="noStrike" cap="none">
                          <a:latin typeface="Montserrat"/>
                          <a:ea typeface="Montserrat"/>
                          <a:cs typeface="Montserrat"/>
                          <a:sym typeface="Montserrat"/>
                        </a:rPr>
                        <a:t>As is normal for transactions of this nature, our mandate comprised of a fixed and variable portion. Without the variable portion, our fixed fee would have been much higher (clients generally prefer a lower fixed fee with a higher success based variable fee). The variable portion was based on a percentage of the capital raised and was effectively dependent on a successful transaction (if capital was not raised then it would not have been due and payable). The variable portion is in line with what we have charged in other non-related transactions.’” </a:t>
                      </a:r>
                      <a:r>
                        <a:rPr lang="en-US" sz="800" u="none" strike="noStrike" cap="none">
                          <a:latin typeface="Montserrat"/>
                          <a:ea typeface="Montserrat"/>
                          <a:cs typeface="Montserrat"/>
                          <a:sym typeface="Montserrat"/>
                        </a:rPr>
                        <a:t>Para 109, Page 327</a:t>
                      </a:r>
                      <a:endParaRPr sz="800">
                        <a:latin typeface="Montserrat"/>
                        <a:ea typeface="Montserrat"/>
                        <a:cs typeface="Montserrat"/>
                        <a:sym typeface="Montserrat"/>
                      </a:endParaRPr>
                    </a:p>
                    <a:p>
                      <a:pPr marL="177800" marR="0" lvl="0" indent="0" algn="l" rtl="0">
                        <a:lnSpc>
                          <a:spcPct val="100000"/>
                        </a:lnSpc>
                        <a:spcBef>
                          <a:spcPts val="0"/>
                        </a:spcBef>
                        <a:spcAft>
                          <a:spcPts val="0"/>
                        </a:spcAft>
                        <a:buClr>
                          <a:srgbClr val="000000"/>
                        </a:buClr>
                        <a:buSzPts val="800"/>
                        <a:buFont typeface="Arial"/>
                        <a:buNone/>
                      </a:pPr>
                      <a:endParaRPr sz="800" u="none" strike="noStrike" cap="none">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statement is clearly a b</a:t>
                      </a:r>
                      <a:r>
                        <a:rPr lang="en-US" sz="800" u="none" strike="noStrike" cap="none">
                          <a:latin typeface="Montserrat"/>
                          <a:ea typeface="Montserrat"/>
                          <a:cs typeface="Montserrat"/>
                          <a:sym typeface="Montserrat"/>
                        </a:rPr>
                        <a:t>latant lie</a:t>
                      </a:r>
                      <a:r>
                        <a:rPr lang="en-US" sz="800">
                          <a:latin typeface="Montserrat"/>
                          <a:ea typeface="Montserrat"/>
                          <a:cs typeface="Montserrat"/>
                          <a:sym typeface="Montserrat"/>
                        </a:rPr>
                        <a:t> and</a:t>
                      </a:r>
                      <a:r>
                        <a:rPr lang="en-US" sz="800" u="none" strike="noStrike" cap="none">
                          <a:latin typeface="Montserrat"/>
                          <a:ea typeface="Montserrat"/>
                          <a:cs typeface="Montserrat"/>
                          <a:sym typeface="Montserrat"/>
                        </a:rPr>
                        <a:t> proves that the Commission prioritised unsubstantiated allegations over facts.</a:t>
                      </a:r>
                      <a:endParaRPr sz="8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
        <p:nvSpPr>
          <p:cNvPr id="149" name="Google Shape;149;p26"/>
          <p:cNvSpPr txBox="1"/>
          <p:nvPr/>
        </p:nvSpPr>
        <p:spPr>
          <a:xfrm>
            <a:off x="274800" y="285750"/>
            <a:ext cx="8594400" cy="6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b="0" i="0" u="none" strike="noStrike" cap="none">
                <a:solidFill>
                  <a:srgbClr val="FFFFFF"/>
                </a:solidFill>
                <a:latin typeface="Montserrat SemiBold"/>
                <a:ea typeface="Montserrat SemiBold"/>
                <a:cs typeface="Montserrat SemiBold"/>
                <a:sym typeface="Montserrat SemiBold"/>
              </a:rPr>
              <a:t>AYO </a:t>
            </a:r>
            <a:r>
              <a:rPr lang="en-US" sz="1800">
                <a:solidFill>
                  <a:srgbClr val="FFFFFF"/>
                </a:solidFill>
                <a:latin typeface="Montserrat SemiBold"/>
                <a:ea typeface="Montserrat SemiBold"/>
                <a:cs typeface="Montserrat SemiBold"/>
                <a:sym typeface="Montserrat SemiBold"/>
              </a:rPr>
              <a:t>REFERENCE IN THE MAPTI COMMISSION REPORT </a:t>
            </a:r>
            <a:endParaRPr sz="1800">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r>
              <a:rPr lang="en-US" sz="1800">
                <a:solidFill>
                  <a:srgbClr val="FFFFFF"/>
                </a:solidFill>
                <a:latin typeface="Montserrat SemiBold"/>
                <a:ea typeface="Montserrat SemiBold"/>
                <a:cs typeface="Montserrat SemiBold"/>
                <a:sym typeface="Montserrat SemiBold"/>
              </a:rPr>
              <a:t>CASE B</a:t>
            </a:r>
            <a:endParaRPr sz="2100" b="0" i="0" u="none" strike="noStrike" cap="none">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p:nvPr/>
        </p:nvSpPr>
        <p:spPr>
          <a:xfrm>
            <a:off x="0" y="-4800"/>
            <a:ext cx="9144000" cy="515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7"/>
          <p:cNvSpPr txBox="1"/>
          <p:nvPr/>
        </p:nvSpPr>
        <p:spPr>
          <a:xfrm>
            <a:off x="2820150" y="1828800"/>
            <a:ext cx="35037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rgbClr val="B41419"/>
                </a:solidFill>
                <a:latin typeface="Montserrat"/>
                <a:ea typeface="Montserrat"/>
                <a:cs typeface="Montserrat"/>
                <a:sym typeface="Montserrat"/>
              </a:rPr>
              <a:t>SECTION 4:</a:t>
            </a:r>
            <a:endParaRPr sz="3200" i="0" u="none" strike="noStrike" cap="none">
              <a:solidFill>
                <a:srgbClr val="B41419"/>
              </a:solidFill>
              <a:latin typeface="Montserrat"/>
              <a:ea typeface="Montserrat"/>
              <a:cs typeface="Montserrat"/>
              <a:sym typeface="Montserrat"/>
            </a:endParaRPr>
          </a:p>
          <a:p>
            <a:pPr marL="0" marR="0" lvl="0" indent="0" algn="ctr" rtl="0">
              <a:lnSpc>
                <a:spcPct val="115000"/>
              </a:lnSpc>
              <a:spcBef>
                <a:spcPts val="0"/>
              </a:spcBef>
              <a:spcAft>
                <a:spcPts val="1200"/>
              </a:spcAft>
              <a:buClr>
                <a:srgbClr val="000000"/>
              </a:buClr>
              <a:buSzPts val="1100"/>
              <a:buFont typeface="Arial"/>
              <a:buNone/>
            </a:pPr>
            <a:r>
              <a:rPr lang="en-US" sz="1200" i="0" u="none" strike="noStrike" cap="none">
                <a:solidFill>
                  <a:srgbClr val="B41419"/>
                </a:solidFill>
                <a:latin typeface="Montserrat"/>
                <a:ea typeface="Montserrat"/>
                <a:cs typeface="Montserrat"/>
                <a:sym typeface="Montserrat"/>
              </a:rPr>
              <a:t>INDEPENDENT MEDIA</a:t>
            </a:r>
            <a:endParaRPr sz="1200" i="0" u="none" strike="noStrike" cap="none">
              <a:solidFill>
                <a:srgbClr val="B41419"/>
              </a:solidFill>
              <a:latin typeface="Montserrat"/>
              <a:ea typeface="Montserrat"/>
              <a:cs typeface="Montserrat"/>
              <a:sym typeface="Montserrat"/>
            </a:endParaRPr>
          </a:p>
        </p:txBody>
      </p:sp>
      <p:pic>
        <p:nvPicPr>
          <p:cNvPr id="156" name="Google Shape;156;p27"/>
          <p:cNvPicPr preferRelativeResize="0"/>
          <p:nvPr/>
        </p:nvPicPr>
        <p:blipFill>
          <a:blip r:embed="rId3">
            <a:alphaModFix/>
          </a:blip>
          <a:stretch>
            <a:fillRect/>
          </a:stretch>
        </p:blipFill>
        <p:spPr>
          <a:xfrm>
            <a:off x="3701438" y="2722475"/>
            <a:ext cx="1741125" cy="388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p:nvPr/>
        </p:nvSpPr>
        <p:spPr>
          <a:xfrm>
            <a:off x="0" y="247950"/>
            <a:ext cx="8832300" cy="723900"/>
          </a:xfrm>
          <a:prstGeom prst="rect">
            <a:avLst/>
          </a:prstGeom>
          <a:solidFill>
            <a:srgbClr val="B4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8"/>
          <p:cNvSpPr txBox="1"/>
          <p:nvPr/>
        </p:nvSpPr>
        <p:spPr>
          <a:xfrm>
            <a:off x="130925" y="285750"/>
            <a:ext cx="8701500" cy="6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600" b="0" i="0" u="none" strike="noStrike" cap="none">
                <a:solidFill>
                  <a:srgbClr val="FFFFFF"/>
                </a:solidFill>
                <a:latin typeface="Montserrat SemiBold"/>
                <a:ea typeface="Montserrat SemiBold"/>
                <a:cs typeface="Montserrat SemiBold"/>
                <a:sym typeface="Montserrat SemiBold"/>
              </a:rPr>
              <a:t>INDEPENDENT MEDIA </a:t>
            </a:r>
            <a:r>
              <a:rPr lang="en-US" sz="1600">
                <a:solidFill>
                  <a:srgbClr val="FFFFFF"/>
                </a:solidFill>
                <a:latin typeface="Montserrat SemiBold"/>
                <a:ea typeface="Montserrat SemiBold"/>
                <a:cs typeface="Montserrat SemiBold"/>
                <a:sym typeface="Montserrat SemiBold"/>
              </a:rPr>
              <a:t>REFERENCE IN THE MAPTI COMMISSION REPORT </a:t>
            </a:r>
            <a:endParaRPr sz="1600">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r>
              <a:rPr lang="en-US" sz="1600">
                <a:solidFill>
                  <a:srgbClr val="FFFFFF"/>
                </a:solidFill>
                <a:latin typeface="Montserrat SemiBold"/>
                <a:ea typeface="Montserrat SemiBold"/>
                <a:cs typeface="Montserrat SemiBold"/>
                <a:sym typeface="Montserrat SemiBold"/>
              </a:rPr>
              <a:t>CASE C</a:t>
            </a:r>
            <a:endParaRPr sz="16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63" name="Google Shape;163;p28"/>
          <p:cNvGraphicFramePr/>
          <p:nvPr/>
        </p:nvGraphicFramePr>
        <p:xfrm>
          <a:off x="174888" y="1087260"/>
          <a:ext cx="3000000" cy="3000000"/>
        </p:xfrm>
        <a:graphic>
          <a:graphicData uri="http://schemas.openxmlformats.org/drawingml/2006/table">
            <a:tbl>
              <a:tblPr>
                <a:noFill/>
                <a:tableStyleId>{E54F622A-3F4E-45A6-B8B2-5574E10AFB9C}</a:tableStyleId>
              </a:tblPr>
              <a:tblGrid>
                <a:gridCol w="4477025">
                  <a:extLst>
                    <a:ext uri="{9D8B030D-6E8A-4147-A177-3AD203B41FA5}">
                      <a16:colId xmlns:a16="http://schemas.microsoft.com/office/drawing/2014/main" val="20000"/>
                    </a:ext>
                  </a:extLst>
                </a:gridCol>
                <a:gridCol w="4180375">
                  <a:extLst>
                    <a:ext uri="{9D8B030D-6E8A-4147-A177-3AD203B41FA5}">
                      <a16:colId xmlns:a16="http://schemas.microsoft.com/office/drawing/2014/main" val="20001"/>
                    </a:ext>
                  </a:extLst>
                </a:gridCol>
              </a:tblGrid>
              <a:tr h="333750">
                <a:tc>
                  <a:txBody>
                    <a:bodyPr/>
                    <a:lstStyle/>
                    <a:p>
                      <a:pPr marL="0" marR="0" lvl="0" indent="0" algn="l" rtl="0">
                        <a:lnSpc>
                          <a:spcPct val="100000"/>
                        </a:lnSpc>
                        <a:spcBef>
                          <a:spcPts val="0"/>
                        </a:spcBef>
                        <a:spcAft>
                          <a:spcPts val="0"/>
                        </a:spcAft>
                        <a:buClr>
                          <a:srgbClr val="000000"/>
                        </a:buClr>
                        <a:buSzPts val="800"/>
                        <a:buFont typeface="Arial"/>
                        <a:buNone/>
                      </a:pPr>
                      <a:r>
                        <a:rPr lang="en-US" sz="900" b="1">
                          <a:solidFill>
                            <a:srgbClr val="B41419"/>
                          </a:solidFill>
                          <a:latin typeface="Montserrat"/>
                          <a:ea typeface="Montserrat"/>
                          <a:cs typeface="Montserrat"/>
                          <a:sym typeface="Montserrat"/>
                        </a:rPr>
                        <a:t>REFERENCE</a:t>
                      </a:r>
                      <a:endParaRPr sz="900" b="1" u="none" strike="noStrike" cap="none">
                        <a:solidFill>
                          <a:srgbClr val="B41419"/>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900" b="1" u="none" strike="noStrike" cap="none">
                          <a:solidFill>
                            <a:srgbClr val="B41419"/>
                          </a:solidFill>
                          <a:latin typeface="Montserrat"/>
                          <a:ea typeface="Montserrat"/>
                          <a:cs typeface="Montserrat"/>
                          <a:sym typeface="Montserrat"/>
                        </a:rPr>
                        <a:t>FACTS</a:t>
                      </a:r>
                      <a:endParaRPr sz="900" b="1" u="none" strike="noStrike" cap="none">
                        <a:solidFill>
                          <a:srgbClr val="B41419"/>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1280125">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The investment by the PIC in Independent Media was due to a relationship between Dr Matjila and Dr Surv</a:t>
                      </a:r>
                      <a:r>
                        <a:rPr lang="en-US" sz="800">
                          <a:latin typeface="Montserrat"/>
                          <a:ea typeface="Montserrat"/>
                          <a:cs typeface="Montserrat"/>
                          <a:sym typeface="Montserrat"/>
                        </a:rPr>
                        <a:t>é</a:t>
                      </a:r>
                      <a:r>
                        <a:rPr lang="en-US" sz="800" u="none" strike="noStrike" cap="none">
                          <a:latin typeface="Montserrat"/>
                          <a:ea typeface="Montserrat"/>
                          <a:cs typeface="Montserrat"/>
                          <a:sym typeface="Montserrat"/>
                        </a:rPr>
                        <a:t> - Media </a:t>
                      </a:r>
                      <a:r>
                        <a:rPr lang="en-US" sz="800">
                          <a:latin typeface="Montserrat"/>
                          <a:ea typeface="Montserrat"/>
                          <a:cs typeface="Montserrat"/>
                          <a:sym typeface="Montserrat"/>
                        </a:rPr>
                        <a:t>A</a:t>
                      </a:r>
                      <a:r>
                        <a:rPr lang="en-US" sz="800" u="none" strike="noStrike" cap="none">
                          <a:latin typeface="Montserrat"/>
                          <a:ea typeface="Montserrat"/>
                          <a:cs typeface="Montserrat"/>
                          <a:sym typeface="Montserrat"/>
                        </a:rPr>
                        <a:t>llegations</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false;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Dr Survé and Dr Matjila did not know each other prior to the Independent Media transaction;</a:t>
                      </a:r>
                      <a:endParaRPr sz="800" u="none" strike="noStrike" cap="none">
                        <a:latin typeface="Montserrat"/>
                        <a:ea typeface="Montserrat"/>
                        <a:cs typeface="Montserrat"/>
                        <a:sym typeface="Montserrat"/>
                      </a:endParaRPr>
                    </a:p>
                    <a:p>
                      <a:pPr marL="457200" marR="0" lvl="0"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Elias Masilela was the CEO of the PIC at the time the Independent Media transaction took place;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PIC invested in Independent Media as it had invested in all other media houses at the time, including Tiso Black</a:t>
                      </a:r>
                      <a:r>
                        <a:rPr lang="en-US" sz="800">
                          <a:latin typeface="Montserrat"/>
                          <a:ea typeface="Montserrat"/>
                          <a:cs typeface="Montserrat"/>
                          <a:sym typeface="Montserrat"/>
                        </a:rPr>
                        <a:t>s</a:t>
                      </a:r>
                      <a:r>
                        <a:rPr lang="en-US" sz="800" u="none" strike="noStrike" cap="none">
                          <a:latin typeface="Montserrat"/>
                          <a:ea typeface="Montserrat"/>
                          <a:cs typeface="Montserrat"/>
                          <a:sym typeface="Montserrat"/>
                        </a:rPr>
                        <a:t>ta</a:t>
                      </a:r>
                      <a:r>
                        <a:rPr lang="en-US" sz="800">
                          <a:latin typeface="Montserrat"/>
                          <a:ea typeface="Montserrat"/>
                          <a:cs typeface="Montserrat"/>
                          <a:sym typeface="Montserrat"/>
                        </a:rPr>
                        <a:t>r (now Arena Holdings), Caxton and Media24 via Naspers.</a:t>
                      </a:r>
                      <a:endParaRPr sz="800" u="none" strike="noStrike" cap="none">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800"/>
                        <a:buFont typeface="Arial"/>
                        <a:buNone/>
                      </a:pPr>
                      <a:endParaRPr sz="800" u="none" strike="noStrike" cap="none">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2255500">
                <a:tc>
                  <a:txBody>
                    <a:bodyPr/>
                    <a:lstStyle/>
                    <a:p>
                      <a:pPr marL="0" marR="0" lvl="0" indent="0" algn="l" rtl="0">
                        <a:lnSpc>
                          <a:spcPct val="100000"/>
                        </a:lnSpc>
                        <a:spcBef>
                          <a:spcPts val="0"/>
                        </a:spcBef>
                        <a:spcAft>
                          <a:spcPts val="0"/>
                        </a:spcAft>
                        <a:buClr>
                          <a:schemeClr val="dk1"/>
                        </a:buClr>
                        <a:buSzPts val="1100"/>
                        <a:buFont typeface="Arial"/>
                        <a:buNone/>
                      </a:pPr>
                      <a:r>
                        <a:rPr lang="en-US" sz="800" u="none" strike="noStrike" cap="none">
                          <a:solidFill>
                            <a:schemeClr val="dk1"/>
                          </a:solidFill>
                          <a:latin typeface="Montserrat"/>
                          <a:ea typeface="Montserrat"/>
                          <a:cs typeface="Montserrat"/>
                          <a:sym typeface="Montserrat"/>
                        </a:rPr>
                        <a:t>“The deal was structured as follows:</a:t>
                      </a:r>
                      <a:endParaRPr sz="80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80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US" sz="800" u="none" strike="noStrike" cap="none">
                          <a:solidFill>
                            <a:schemeClr val="dk1"/>
                          </a:solidFill>
                          <a:latin typeface="Montserrat"/>
                          <a:ea typeface="Montserrat"/>
                          <a:cs typeface="Montserrat"/>
                          <a:sym typeface="Montserrat"/>
                        </a:rPr>
                        <a:t>36.1. The PIC Board meeting of 11 March 2013, resolved to participate in the 100% acquisition of INMSA to the maximum amount of R1,44 billion split up as follows:</a:t>
                      </a:r>
                      <a:endParaRPr sz="80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800">
                        <a:solidFill>
                          <a:schemeClr val="dk1"/>
                        </a:solidFill>
                        <a:latin typeface="Montserrat"/>
                        <a:ea typeface="Montserrat"/>
                        <a:cs typeface="Montserrat"/>
                        <a:sym typeface="Montserrat"/>
                      </a:endParaRPr>
                    </a:p>
                    <a:p>
                      <a:pPr marL="457200" marR="0" lvl="0" indent="0" algn="l" rtl="0">
                        <a:lnSpc>
                          <a:spcPct val="100000"/>
                        </a:lnSpc>
                        <a:spcBef>
                          <a:spcPts val="0"/>
                        </a:spcBef>
                        <a:spcAft>
                          <a:spcPts val="0"/>
                        </a:spcAft>
                        <a:buClr>
                          <a:schemeClr val="dk1"/>
                        </a:buClr>
                        <a:buSzPts val="1100"/>
                        <a:buFont typeface="Arial"/>
                        <a:buNone/>
                      </a:pPr>
                      <a:r>
                        <a:rPr lang="en-US" sz="800" u="none" strike="noStrike" cap="none">
                          <a:solidFill>
                            <a:schemeClr val="dk1"/>
                          </a:solidFill>
                          <a:latin typeface="Montserrat"/>
                          <a:ea typeface="Montserrat"/>
                          <a:cs typeface="Montserrat"/>
                          <a:sym typeface="Montserrat"/>
                        </a:rPr>
                        <a:t>36.1.1. A direct equity payment of R167 million for a minimum of 25% equity stake in INMSA;</a:t>
                      </a:r>
                      <a:endParaRPr sz="800">
                        <a:latin typeface="Montserrat"/>
                        <a:ea typeface="Montserrat"/>
                        <a:cs typeface="Montserrat"/>
                        <a:sym typeface="Montserrat"/>
                      </a:endParaRPr>
                    </a:p>
                    <a:p>
                      <a:pPr marL="457200" marR="0" lvl="0" indent="0" algn="l" rtl="0">
                        <a:lnSpc>
                          <a:spcPct val="100000"/>
                        </a:lnSpc>
                        <a:spcBef>
                          <a:spcPts val="0"/>
                        </a:spcBef>
                        <a:spcAft>
                          <a:spcPts val="0"/>
                        </a:spcAft>
                        <a:buClr>
                          <a:schemeClr val="dk1"/>
                        </a:buClr>
                        <a:buSzPts val="1100"/>
                        <a:buFont typeface="Arial"/>
                        <a:buNone/>
                      </a:pPr>
                      <a:r>
                        <a:rPr lang="en-US" sz="800" u="none" strike="noStrike" cap="none">
                          <a:solidFill>
                            <a:schemeClr val="dk1"/>
                          </a:solidFill>
                          <a:latin typeface="Montserrat"/>
                          <a:ea typeface="Montserrat"/>
                          <a:cs typeface="Montserrat"/>
                          <a:sym typeface="Montserrat"/>
                        </a:rPr>
                        <a:t>36.1.2. A Shareholder loan of R773 million at an Internal Rate of Return (IRR) of 15% on INMSA’s balance sheet;</a:t>
                      </a:r>
                      <a:endParaRPr sz="800">
                        <a:latin typeface="Montserrat"/>
                        <a:ea typeface="Montserrat"/>
                        <a:cs typeface="Montserrat"/>
                        <a:sym typeface="Montserrat"/>
                      </a:endParaRPr>
                    </a:p>
                    <a:p>
                      <a:pPr marL="457200" marR="0" lvl="0" indent="0" algn="l" rtl="0">
                        <a:lnSpc>
                          <a:spcPct val="100000"/>
                        </a:lnSpc>
                        <a:spcBef>
                          <a:spcPts val="0"/>
                        </a:spcBef>
                        <a:spcAft>
                          <a:spcPts val="0"/>
                        </a:spcAft>
                        <a:buClr>
                          <a:schemeClr val="dk1"/>
                        </a:buClr>
                        <a:buSzPts val="1100"/>
                        <a:buFont typeface="Arial"/>
                        <a:buNone/>
                      </a:pPr>
                      <a:r>
                        <a:rPr lang="en-US" sz="800" u="none" strike="noStrike" cap="none">
                          <a:latin typeface="Montserrat"/>
                          <a:ea typeface="Montserrat"/>
                          <a:cs typeface="Montserrat"/>
                          <a:sym typeface="Montserrat"/>
                        </a:rPr>
                        <a:t>36.1.3. An Equity loan to the Sekunjalo Consortium of R500 million to purchase 75% equity in INMSA.</a:t>
                      </a:r>
                      <a:endParaRPr sz="800">
                        <a:latin typeface="Montserrat"/>
                        <a:ea typeface="Montserrat"/>
                        <a:cs typeface="Montserrat"/>
                        <a:sym typeface="Montserrat"/>
                      </a:endParaRPr>
                    </a:p>
                    <a:p>
                      <a:pPr marL="457200" marR="0" lvl="0" indent="0" algn="l" rtl="0">
                        <a:lnSpc>
                          <a:spcPct val="100000"/>
                        </a:lnSpc>
                        <a:spcBef>
                          <a:spcPts val="0"/>
                        </a:spcBef>
                        <a:spcAft>
                          <a:spcPts val="0"/>
                        </a:spcAft>
                        <a:buClr>
                          <a:schemeClr val="dk1"/>
                        </a:buClr>
                        <a:buSzPts val="1100"/>
                        <a:buFont typeface="Arial"/>
                        <a:buNone/>
                      </a:pPr>
                      <a:r>
                        <a:rPr lang="en-US" sz="800" u="none" strike="noStrike" cap="none">
                          <a:latin typeface="Montserrat"/>
                          <a:ea typeface="Montserrat"/>
                          <a:cs typeface="Montserrat"/>
                          <a:sym typeface="Montserrat"/>
                        </a:rPr>
                        <a:t>36.2. These were, inter alia, to be secured by a R150 million corporate guarantee by Sekunjalo Investment Holdings (Pty) Ltd.</a:t>
                      </a:r>
                      <a:endParaRPr sz="800">
                        <a:latin typeface="Montserrat"/>
                        <a:ea typeface="Montserrat"/>
                        <a:cs typeface="Montserrat"/>
                        <a:sym typeface="Montserrat"/>
                      </a:endParaRPr>
                    </a:p>
                    <a:p>
                      <a:pPr marL="457200" marR="0" lvl="0" indent="0" algn="l" rtl="0">
                        <a:lnSpc>
                          <a:spcPct val="100000"/>
                        </a:lnSpc>
                        <a:spcBef>
                          <a:spcPts val="0"/>
                        </a:spcBef>
                        <a:spcAft>
                          <a:spcPts val="0"/>
                        </a:spcAft>
                        <a:buClr>
                          <a:schemeClr val="dk1"/>
                        </a:buClr>
                        <a:buSzPts val="1100"/>
                        <a:buFont typeface="Arial"/>
                        <a:buNone/>
                      </a:pPr>
                      <a:r>
                        <a:rPr lang="en-US" sz="800" u="none" strike="noStrike" cap="none">
                          <a:latin typeface="Montserrat"/>
                          <a:ea typeface="Montserrat"/>
                          <a:cs typeface="Montserrat"/>
                          <a:sym typeface="Montserrat"/>
                        </a:rPr>
                        <a:t>36.3. Repayments totaling R325.75 million were received the same day as a result of the equity restructuring and the Interacom Investment Holdings (a Chinese investment company) purchase of 20% equity.” Para 36, Page 302</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PIC made an</a:t>
                      </a:r>
                      <a:r>
                        <a:rPr lang="en-US" sz="800">
                          <a:latin typeface="Montserrat"/>
                          <a:ea typeface="Montserrat"/>
                          <a:cs typeface="Montserrat"/>
                          <a:sym typeface="Montserrat"/>
                        </a:rPr>
                        <a:t> </a:t>
                      </a:r>
                      <a:r>
                        <a:rPr lang="en-US" sz="800" u="none" strike="noStrike" cap="none">
                          <a:latin typeface="Montserrat"/>
                          <a:ea typeface="Montserrat"/>
                          <a:cs typeface="Montserrat"/>
                          <a:sym typeface="Montserrat"/>
                        </a:rPr>
                        <a:t> indicative, non-binding commitment to invest R2,4 billion</a:t>
                      </a:r>
                      <a:r>
                        <a:rPr lang="en-US" sz="800">
                          <a:latin typeface="Montserrat"/>
                          <a:ea typeface="Montserrat"/>
                          <a:cs typeface="Montserrat"/>
                          <a:sym typeface="Montserrat"/>
                        </a:rPr>
                        <a:t>;</a:t>
                      </a:r>
                      <a:endParaRPr sz="800">
                        <a:latin typeface="Montserrat"/>
                        <a:ea typeface="Montserrat"/>
                        <a:cs typeface="Montserrat"/>
                        <a:sym typeface="Montserrat"/>
                      </a:endParaRPr>
                    </a:p>
                    <a:p>
                      <a:pPr marL="457200" marR="0" lvl="0" indent="0" algn="l" rtl="0">
                        <a:lnSpc>
                          <a:spcPct val="100000"/>
                        </a:lnSpc>
                        <a:spcBef>
                          <a:spcPts val="0"/>
                        </a:spcBef>
                        <a:spcAft>
                          <a:spcPts val="0"/>
                        </a:spcAft>
                        <a:buNone/>
                      </a:pP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PIC</a:t>
                      </a:r>
                      <a:r>
                        <a:rPr lang="en-US" sz="800">
                          <a:latin typeface="Montserrat"/>
                          <a:ea typeface="Montserrat"/>
                          <a:cs typeface="Montserrat"/>
                          <a:sym typeface="Montserrat"/>
                        </a:rPr>
                        <a:t> </a:t>
                      </a:r>
                      <a:r>
                        <a:rPr lang="en-US" sz="800" u="none" strike="noStrike" cap="none">
                          <a:latin typeface="Montserrat"/>
                          <a:ea typeface="Montserrat"/>
                          <a:cs typeface="Montserrat"/>
                          <a:sym typeface="Montserrat"/>
                        </a:rPr>
                        <a:t>only invested R8</a:t>
                      </a:r>
                      <a:r>
                        <a:rPr lang="en-US" sz="800">
                          <a:latin typeface="Montserrat"/>
                          <a:ea typeface="Montserrat"/>
                          <a:cs typeface="Montserrat"/>
                          <a:sym typeface="Montserrat"/>
                        </a:rPr>
                        <a:t>88</a:t>
                      </a:r>
                      <a:r>
                        <a:rPr lang="en-US" sz="800" u="none" strike="noStrike" cap="none">
                          <a:latin typeface="Montserrat"/>
                          <a:ea typeface="Montserrat"/>
                          <a:cs typeface="Montserrat"/>
                          <a:sym typeface="Montserrat"/>
                        </a:rPr>
                        <a:t> million in total and not R2.4bn,</a:t>
                      </a:r>
                      <a:r>
                        <a:rPr lang="en-US" sz="800">
                          <a:latin typeface="Montserrat"/>
                          <a:ea typeface="Montserrat"/>
                          <a:cs typeface="Montserrat"/>
                          <a:sym typeface="Montserrat"/>
                        </a:rPr>
                        <a:t> as follows:</a:t>
                      </a:r>
                      <a:endParaRPr sz="800">
                        <a:latin typeface="Montserrat"/>
                        <a:ea typeface="Montserrat"/>
                        <a:cs typeface="Montserrat"/>
                        <a:sym typeface="Montserrat"/>
                      </a:endParaRPr>
                    </a:p>
                    <a:p>
                      <a:pPr marL="457200" marR="0" lvl="0" indent="0" algn="l" rtl="0">
                        <a:lnSpc>
                          <a:spcPct val="100000"/>
                        </a:lnSpc>
                        <a:spcBef>
                          <a:spcPts val="0"/>
                        </a:spcBef>
                        <a:spcAft>
                          <a:spcPts val="0"/>
                        </a:spcAft>
                        <a:buNone/>
                      </a:pPr>
                      <a:endParaRPr sz="800">
                        <a:latin typeface="Montserrat"/>
                        <a:ea typeface="Montserrat"/>
                        <a:cs typeface="Montserrat"/>
                        <a:sym typeface="Montserrat"/>
                      </a:endParaRPr>
                    </a:p>
                    <a:p>
                      <a:pPr marL="914400" marR="0" lvl="1"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R253m - Term loan to SIM Consortium;</a:t>
                      </a:r>
                      <a:endParaRPr sz="800">
                        <a:latin typeface="Montserrat"/>
                        <a:ea typeface="Montserrat"/>
                        <a:cs typeface="Montserrat"/>
                        <a:sym typeface="Montserrat"/>
                      </a:endParaRPr>
                    </a:p>
                    <a:p>
                      <a:pPr marL="914400" marR="0" lvl="1"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R167m - 25% equity in Independent Media (PICs own account);</a:t>
                      </a:r>
                      <a:endParaRPr sz="800">
                        <a:latin typeface="Montserrat"/>
                        <a:ea typeface="Montserrat"/>
                        <a:cs typeface="Montserrat"/>
                        <a:sym typeface="Montserrat"/>
                      </a:endParaRPr>
                    </a:p>
                    <a:p>
                      <a:pPr marL="914400" marR="0" lvl="1"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R183m - to acquire pre-existing Shareholder loan </a:t>
                      </a:r>
                      <a:r>
                        <a:rPr lang="en-US" sz="800">
                          <a:solidFill>
                            <a:schemeClr val="dk1"/>
                          </a:solidFill>
                          <a:latin typeface="Montserrat"/>
                          <a:ea typeface="Montserrat"/>
                          <a:cs typeface="Montserrat"/>
                          <a:sym typeface="Montserrat"/>
                        </a:rPr>
                        <a:t>(PICs own account);</a:t>
                      </a:r>
                      <a:endParaRPr sz="800">
                        <a:latin typeface="Montserrat"/>
                        <a:ea typeface="Montserrat"/>
                        <a:cs typeface="Montserrat"/>
                        <a:sym typeface="Montserrat"/>
                      </a:endParaRPr>
                    </a:p>
                    <a:p>
                      <a:pPr marL="914400" marR="0" lvl="1"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R285m - Preference Shares - Capital restructure (</a:t>
                      </a:r>
                      <a:r>
                        <a:rPr lang="en-US" sz="800">
                          <a:solidFill>
                            <a:schemeClr val="dk1"/>
                          </a:solidFill>
                          <a:latin typeface="Montserrat"/>
                          <a:ea typeface="Montserrat"/>
                          <a:cs typeface="Montserrat"/>
                          <a:sym typeface="Montserrat"/>
                        </a:rPr>
                        <a:t>PICs own account);</a:t>
                      </a:r>
                      <a:endParaRPr sz="800">
                        <a:solidFill>
                          <a:schemeClr val="dk1"/>
                        </a:solidFill>
                        <a:latin typeface="Montserrat"/>
                        <a:ea typeface="Montserrat"/>
                        <a:cs typeface="Montserrat"/>
                        <a:sym typeface="Montserrat"/>
                      </a:endParaRPr>
                    </a:p>
                    <a:p>
                      <a:pPr marL="914400" marR="0" lvl="0" indent="0" algn="l" rtl="0">
                        <a:lnSpc>
                          <a:spcPct val="100000"/>
                        </a:lnSpc>
                        <a:spcBef>
                          <a:spcPts val="0"/>
                        </a:spcBef>
                        <a:spcAft>
                          <a:spcPts val="0"/>
                        </a:spcAft>
                        <a:buNone/>
                      </a:pPr>
                      <a:endParaRPr sz="800">
                        <a:solidFill>
                          <a:schemeClr val="dk1"/>
                        </a:solidFill>
                        <a:latin typeface="Montserrat"/>
                        <a:ea typeface="Montserrat"/>
                        <a:cs typeface="Montserrat"/>
                        <a:sym typeface="Montserrat"/>
                      </a:endParaRPr>
                    </a:p>
                    <a:p>
                      <a:pPr marL="457200" marR="0" lvl="0" indent="-279400" algn="l" rtl="0">
                        <a:lnSpc>
                          <a:spcPct val="100000"/>
                        </a:lnSpc>
                        <a:spcBef>
                          <a:spcPts val="0"/>
                        </a:spcBef>
                        <a:spcAft>
                          <a:spcPts val="0"/>
                        </a:spcAft>
                        <a:buClr>
                          <a:schemeClr val="dk1"/>
                        </a:buClr>
                        <a:buSzPts val="800"/>
                        <a:buFont typeface="Montserrat"/>
                        <a:buChar char="●"/>
                      </a:pPr>
                      <a:r>
                        <a:rPr lang="en-US" sz="800">
                          <a:solidFill>
                            <a:schemeClr val="dk1"/>
                          </a:solidFill>
                          <a:latin typeface="Montserrat"/>
                          <a:ea typeface="Montserrat"/>
                          <a:cs typeface="Montserrat"/>
                          <a:sym typeface="Montserrat"/>
                        </a:rPr>
                        <a:t>All these funds went to the Seller - Independent Media Ireland PLC.</a:t>
                      </a:r>
                      <a:endParaRPr sz="800">
                        <a:solidFill>
                          <a:schemeClr val="dk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p:nvPr/>
        </p:nvSpPr>
        <p:spPr>
          <a:xfrm>
            <a:off x="0" y="247950"/>
            <a:ext cx="8832300" cy="723900"/>
          </a:xfrm>
          <a:prstGeom prst="rect">
            <a:avLst/>
          </a:prstGeom>
          <a:solidFill>
            <a:srgbClr val="B4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9"/>
          <p:cNvSpPr txBox="1"/>
          <p:nvPr/>
        </p:nvSpPr>
        <p:spPr>
          <a:xfrm>
            <a:off x="337050" y="323550"/>
            <a:ext cx="5812500" cy="6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Montserrat SemiBold"/>
                <a:ea typeface="Montserrat SemiBold"/>
                <a:cs typeface="Montserrat SemiBold"/>
                <a:sym typeface="Montserrat SemiBold"/>
              </a:rPr>
              <a:t>SAGARMATHA</a:t>
            </a: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70" name="Google Shape;170;p29"/>
          <p:cNvGraphicFramePr/>
          <p:nvPr/>
        </p:nvGraphicFramePr>
        <p:xfrm>
          <a:off x="218713" y="1189160"/>
          <a:ext cx="3000000" cy="3000000"/>
        </p:xfrm>
        <a:graphic>
          <a:graphicData uri="http://schemas.openxmlformats.org/drawingml/2006/table">
            <a:tbl>
              <a:tblPr>
                <a:noFill/>
                <a:tableStyleId>{E54F622A-3F4E-45A6-B8B2-5574E10AFB9C}</a:tableStyleId>
              </a:tblPr>
              <a:tblGrid>
                <a:gridCol w="3058450">
                  <a:extLst>
                    <a:ext uri="{9D8B030D-6E8A-4147-A177-3AD203B41FA5}">
                      <a16:colId xmlns:a16="http://schemas.microsoft.com/office/drawing/2014/main" val="20000"/>
                    </a:ext>
                  </a:extLst>
                </a:gridCol>
                <a:gridCol w="5555125">
                  <a:extLst>
                    <a:ext uri="{9D8B030D-6E8A-4147-A177-3AD203B41FA5}">
                      <a16:colId xmlns:a16="http://schemas.microsoft.com/office/drawing/2014/main" val="20001"/>
                    </a:ext>
                  </a:extLst>
                </a:gridCol>
              </a:tblGrid>
              <a:tr h="382875">
                <a:tc>
                  <a:txBody>
                    <a:bodyPr/>
                    <a:lstStyle/>
                    <a:p>
                      <a:pPr marL="0" marR="0" lvl="0" indent="0" algn="l" rtl="0">
                        <a:lnSpc>
                          <a:spcPct val="100000"/>
                        </a:lnSpc>
                        <a:spcBef>
                          <a:spcPts val="0"/>
                        </a:spcBef>
                        <a:spcAft>
                          <a:spcPts val="0"/>
                        </a:spcAft>
                        <a:buClr>
                          <a:srgbClr val="000000"/>
                        </a:buClr>
                        <a:buSzPts val="800"/>
                        <a:buFont typeface="Arial"/>
                        <a:buNone/>
                      </a:pPr>
                      <a:r>
                        <a:rPr lang="en-US" sz="800" b="1">
                          <a:solidFill>
                            <a:srgbClr val="B41419"/>
                          </a:solidFill>
                          <a:latin typeface="Montserrat"/>
                          <a:ea typeface="Montserrat"/>
                          <a:cs typeface="Montserrat"/>
                          <a:sym typeface="Montserrat"/>
                        </a:rPr>
                        <a:t>REFERENCE</a:t>
                      </a:r>
                      <a:endParaRPr sz="800" b="1" u="none" strike="noStrike" cap="none">
                        <a:solidFill>
                          <a:srgbClr val="B41419"/>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B41419"/>
                          </a:solidFill>
                          <a:latin typeface="Montserrat"/>
                          <a:ea typeface="Montserrat"/>
                          <a:cs typeface="Montserrat"/>
                          <a:sym typeface="Montserrat"/>
                        </a:rPr>
                        <a:t>FACTS</a:t>
                      </a:r>
                      <a:endParaRPr sz="800" b="1" u="none" strike="noStrike" cap="none">
                        <a:solidFill>
                          <a:srgbClr val="B41419"/>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81065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THE PIC had invested R4 billion in Sagarmatha Technologies - </a:t>
                      </a:r>
                      <a:r>
                        <a:rPr lang="en-US" sz="800">
                          <a:latin typeface="Montserrat"/>
                          <a:ea typeface="Montserrat"/>
                          <a:cs typeface="Montserrat"/>
                          <a:sym typeface="Montserrat"/>
                        </a:rPr>
                        <a:t>Media Allegations</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false;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a:t>
                      </a:r>
                      <a:r>
                        <a:rPr lang="en-US" sz="800" u="none" strike="noStrike" cap="none">
                          <a:latin typeface="Montserrat"/>
                          <a:ea typeface="Montserrat"/>
                          <a:cs typeface="Montserrat"/>
                          <a:sym typeface="Montserrat"/>
                        </a:rPr>
                        <a:t>he PIC did not invest financially in Sagarmatha</a:t>
                      </a:r>
                      <a:r>
                        <a:rPr lang="en-US" sz="800">
                          <a:latin typeface="Montserrat"/>
                          <a:ea typeface="Montserrat"/>
                          <a:cs typeface="Montserrat"/>
                          <a:sym typeface="Montserrat"/>
                        </a:rPr>
                        <a: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Sagarmatha had raised more than R4 billion from other </a:t>
                      </a:r>
                      <a:r>
                        <a:rPr lang="en-US" sz="800">
                          <a:latin typeface="Montserrat"/>
                          <a:ea typeface="Montserrat"/>
                          <a:cs typeface="Montserrat"/>
                          <a:sym typeface="Montserrat"/>
                        </a:rPr>
                        <a:t>International</a:t>
                      </a:r>
                      <a:r>
                        <a:rPr lang="en-US" sz="800" u="none" strike="noStrike" cap="none">
                          <a:latin typeface="Montserrat"/>
                          <a:ea typeface="Montserrat"/>
                          <a:cs typeface="Montserrat"/>
                          <a:sym typeface="Montserrat"/>
                        </a:rPr>
                        <a:t> Investors prior to the listing being cancelled.</a:t>
                      </a:r>
                      <a:endParaRPr sz="800" u="none" strike="noStrike" cap="none">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6213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Montserrat"/>
                          <a:ea typeface="Montserrat"/>
                          <a:cs typeface="Montserrat"/>
                          <a:sym typeface="Montserrat"/>
                        </a:rPr>
                        <a:t>“In late 2017, Sagarmatha offered the PIC to subscribe for shares worth between R3 billion and R7.5 billion. The price for the shares was R39.62 per share. The deal team valued the shares at R7.06 per share. It is clear from the evidence of the members of that team that they did not support the transaction.” Para 39 – 40, Page 29</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This reference is false;</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PIC deal team supported the transaction, however differed in the valuation of the transaction;</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Sagarmatha is an MSP - Multi-Sided-Platform hence the valuation methodology was unique and unknown in South Africa;</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SzPts val="800"/>
                        <a:buFont typeface="Montserrat"/>
                        <a:buChar char="●"/>
                      </a:pPr>
                      <a:r>
                        <a:rPr lang="en-US" sz="800">
                          <a:latin typeface="Montserrat"/>
                          <a:ea typeface="Montserrat"/>
                          <a:cs typeface="Montserrat"/>
                          <a:sym typeface="Montserrat"/>
                        </a:rPr>
                        <a:t>The JSE insisted on an independent valuation and this was done by Silicon Valley based Redwood Valuation Partners and the University of the District of Columbia;</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PIC’s valuation team differed in their valuation of Sagarmatha;; </a:t>
                      </a:r>
                      <a:r>
                        <a:rPr lang="en-US" sz="800" u="none" strike="noStrike" cap="none">
                          <a:latin typeface="Montserrat"/>
                          <a:ea typeface="Montserrat"/>
                          <a:cs typeface="Montserrat"/>
                          <a:sym typeface="Montserrat"/>
                        </a:rPr>
                        <a:t>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PIC valued Sagarmatha at approximately R8 billion;</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transaction made sense for the PIC as it offered an exit from Independent Media, a legacy print media company;</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Sagarmatha provided the PIC the opportunity to repeat its Naspers success</a:t>
                      </a:r>
                      <a:r>
                        <a:rPr lang="en-US" sz="800">
                          <a:latin typeface="Montserrat"/>
                          <a:ea typeface="Montserrat"/>
                          <a:cs typeface="Montserrat"/>
                          <a:sym typeface="Montserrat"/>
                        </a:rPr>
                        <a:t>, as</a:t>
                      </a:r>
                      <a:r>
                        <a:rPr lang="en-US" sz="800" u="none" strike="noStrike" cap="none">
                          <a:latin typeface="Montserrat"/>
                          <a:ea typeface="Montserrat"/>
                          <a:cs typeface="Montserrat"/>
                          <a:sym typeface="Montserrat"/>
                        </a:rPr>
                        <a:t> </a:t>
                      </a:r>
                      <a:r>
                        <a:rPr lang="en-US" sz="800">
                          <a:latin typeface="Montserrat"/>
                          <a:ea typeface="Montserrat"/>
                          <a:cs typeface="Montserrat"/>
                          <a:sym typeface="Montserrat"/>
                        </a:rPr>
                        <a:t>p</a:t>
                      </a:r>
                      <a:r>
                        <a:rPr lang="en-US" sz="800" u="none" strike="noStrike" cap="none">
                          <a:latin typeface="Montserrat"/>
                          <a:ea typeface="Montserrat"/>
                          <a:cs typeface="Montserrat"/>
                          <a:sym typeface="Montserrat"/>
                        </a:rPr>
                        <a:t>er Dr Matjila in parlia</a:t>
                      </a:r>
                      <a:r>
                        <a:rPr lang="en-US" sz="800">
                          <a:latin typeface="Montserrat"/>
                          <a:ea typeface="Montserrat"/>
                          <a:cs typeface="Montserrat"/>
                          <a:sym typeface="Montserrat"/>
                        </a:rPr>
                        <a:t>ment</a:t>
                      </a:r>
                      <a:r>
                        <a:rPr lang="en-US" sz="800" u="none" strike="noStrike" cap="none">
                          <a:latin typeface="Montserrat"/>
                          <a:ea typeface="Montserrat"/>
                          <a:cs typeface="Montserrat"/>
                          <a:sym typeface="Montserrat"/>
                        </a:rPr>
                        <a: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a:t>
                      </a:r>
                      <a:r>
                        <a:rPr lang="en-US" sz="800" u="none" strike="noStrike" cap="none">
                          <a:latin typeface="Montserrat"/>
                          <a:ea typeface="Montserrat"/>
                          <a:cs typeface="Montserrat"/>
                          <a:sym typeface="Montserrat"/>
                        </a:rPr>
                        <a:t>Sekunjalo Group did not dismiss the PIC’s offer to buy the Sagarmatha shares at an R8 billion valuation and was open to ex</a:t>
                      </a:r>
                      <a:r>
                        <a:rPr lang="en-US" sz="800">
                          <a:latin typeface="Montserrat"/>
                          <a:ea typeface="Montserrat"/>
                          <a:cs typeface="Montserrat"/>
                          <a:sym typeface="Montserrat"/>
                        </a:rPr>
                        <a:t>ploring ways to allow PIC to participate at a discounted valuation;</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Toxic media exposure of detractors of Sagarmatha and Indep</a:t>
                      </a:r>
                      <a:r>
                        <a:rPr lang="en-US" sz="800">
                          <a:latin typeface="Montserrat"/>
                          <a:ea typeface="Montserrat"/>
                          <a:cs typeface="Montserrat"/>
                          <a:sym typeface="Montserrat"/>
                        </a:rPr>
                        <a:t>endent Media resulted in the JSE pulling the listing at the last minute.</a:t>
                      </a:r>
                      <a:endParaRPr sz="8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p:nvPr/>
        </p:nvSpPr>
        <p:spPr>
          <a:xfrm>
            <a:off x="0" y="247950"/>
            <a:ext cx="8832300" cy="723900"/>
          </a:xfrm>
          <a:prstGeom prst="rect">
            <a:avLst/>
          </a:prstGeom>
          <a:solidFill>
            <a:srgbClr val="B4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0"/>
          <p:cNvSpPr txBox="1"/>
          <p:nvPr/>
        </p:nvSpPr>
        <p:spPr>
          <a:xfrm>
            <a:off x="337050" y="323550"/>
            <a:ext cx="5812500" cy="6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Montserrat SemiBold"/>
                <a:ea typeface="Montserrat SemiBold"/>
                <a:cs typeface="Montserrat SemiBold"/>
                <a:sym typeface="Montserrat SemiBold"/>
              </a:rPr>
              <a:t>SAGARMATHA</a:t>
            </a: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77" name="Google Shape;177;p30"/>
          <p:cNvGraphicFramePr/>
          <p:nvPr/>
        </p:nvGraphicFramePr>
        <p:xfrm>
          <a:off x="218725" y="1087260"/>
          <a:ext cx="3000000" cy="3000000"/>
        </p:xfrm>
        <a:graphic>
          <a:graphicData uri="http://schemas.openxmlformats.org/drawingml/2006/table">
            <a:tbl>
              <a:tblPr>
                <a:noFill/>
                <a:tableStyleId>{E54F622A-3F4E-45A6-B8B2-5574E10AFB9C}</a:tableStyleId>
              </a:tblPr>
              <a:tblGrid>
                <a:gridCol w="1829850">
                  <a:extLst>
                    <a:ext uri="{9D8B030D-6E8A-4147-A177-3AD203B41FA5}">
                      <a16:colId xmlns:a16="http://schemas.microsoft.com/office/drawing/2014/main" val="20000"/>
                    </a:ext>
                  </a:extLst>
                </a:gridCol>
                <a:gridCol w="6783725">
                  <a:extLst>
                    <a:ext uri="{9D8B030D-6E8A-4147-A177-3AD203B41FA5}">
                      <a16:colId xmlns:a16="http://schemas.microsoft.com/office/drawing/2014/main" val="20001"/>
                    </a:ext>
                  </a:extLst>
                </a:gridCol>
              </a:tblGrid>
              <a:tr h="333750">
                <a:tc>
                  <a:txBody>
                    <a:bodyPr/>
                    <a:lstStyle/>
                    <a:p>
                      <a:pPr marL="0" marR="0" lvl="0" indent="0" algn="l" rtl="0">
                        <a:lnSpc>
                          <a:spcPct val="100000"/>
                        </a:lnSpc>
                        <a:spcBef>
                          <a:spcPts val="0"/>
                        </a:spcBef>
                        <a:spcAft>
                          <a:spcPts val="0"/>
                        </a:spcAft>
                        <a:buClr>
                          <a:srgbClr val="000000"/>
                        </a:buClr>
                        <a:buSzPts val="800"/>
                        <a:buFont typeface="Arial"/>
                        <a:buNone/>
                      </a:pPr>
                      <a:r>
                        <a:rPr lang="en-US" sz="900" b="1">
                          <a:solidFill>
                            <a:srgbClr val="B41419"/>
                          </a:solidFill>
                          <a:latin typeface="Montserrat"/>
                          <a:ea typeface="Montserrat"/>
                          <a:cs typeface="Montserrat"/>
                          <a:sym typeface="Montserrat"/>
                        </a:rPr>
                        <a:t>REFERENCE</a:t>
                      </a:r>
                      <a:endParaRPr sz="900" b="1" u="none" strike="noStrike" cap="none">
                        <a:solidFill>
                          <a:srgbClr val="B41419"/>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900" b="1" u="none" strike="noStrike" cap="none">
                          <a:solidFill>
                            <a:srgbClr val="B41419"/>
                          </a:solidFill>
                          <a:latin typeface="Montserrat"/>
                          <a:ea typeface="Montserrat"/>
                          <a:cs typeface="Montserrat"/>
                          <a:sym typeface="Montserrat"/>
                        </a:rPr>
                        <a:t>FACTS</a:t>
                      </a:r>
                      <a:endParaRPr sz="900" b="1" u="none" strike="noStrike" cap="none">
                        <a:solidFill>
                          <a:srgbClr val="B41419"/>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934475">
                <a:tc>
                  <a:txBody>
                    <a:bodyPr/>
                    <a:lstStyle/>
                    <a:p>
                      <a:pPr marL="0" marR="0" lvl="0" indent="0" algn="l" rtl="0">
                        <a:lnSpc>
                          <a:spcPct val="100000"/>
                        </a:lnSpc>
                        <a:spcBef>
                          <a:spcPts val="0"/>
                        </a:spcBef>
                        <a:spcAft>
                          <a:spcPts val="0"/>
                        </a:spcAft>
                        <a:buClr>
                          <a:srgbClr val="000000"/>
                        </a:buClr>
                        <a:buSzPts val="800"/>
                        <a:buFont typeface="Arial"/>
                        <a:buNone/>
                      </a:pPr>
                      <a:r>
                        <a:rPr lang="en-US" sz="900" u="none" strike="noStrike" cap="none">
                          <a:latin typeface="Montserrat"/>
                          <a:ea typeface="Montserrat"/>
                          <a:cs typeface="Montserrat"/>
                          <a:sym typeface="Montserrat"/>
                        </a:rPr>
                        <a:t>Sagarmatha listing did not go ahead due to the withdrawal of the PIC - Media </a:t>
                      </a:r>
                      <a:r>
                        <a:rPr lang="en-US" sz="900">
                          <a:latin typeface="Montserrat"/>
                          <a:ea typeface="Montserrat"/>
                          <a:cs typeface="Montserrat"/>
                          <a:sym typeface="Montserrat"/>
                        </a:rPr>
                        <a:t>A</a:t>
                      </a:r>
                      <a:r>
                        <a:rPr lang="en-US" sz="900" u="none" strike="noStrike" cap="none">
                          <a:latin typeface="Montserrat"/>
                          <a:ea typeface="Montserrat"/>
                          <a:cs typeface="Montserrat"/>
                          <a:sym typeface="Montserrat"/>
                        </a:rPr>
                        <a:t>llegation</a:t>
                      </a:r>
                      <a:endParaRPr sz="900" u="none" strike="noStrike" cap="none">
                        <a:latin typeface="Montserrat"/>
                        <a:ea typeface="Montserrat"/>
                        <a:cs typeface="Montserrat"/>
                        <a:sym typeface="Montserrat"/>
                      </a:endParaRPr>
                    </a:p>
                  </a:txBody>
                  <a:tcPr marL="91425" marR="91425" marT="91425" marB="91425"/>
                </a:tc>
                <a:tc>
                  <a:txBody>
                    <a:bodyPr/>
                    <a:lstStyle/>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This reference is false;</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The Sagarmatha listing was based on a minimum capital raise which was insisted on by Sagarmatha itself of R3 billion;</a:t>
                      </a:r>
                      <a:endParaRPr sz="900" u="none" strike="noStrike" cap="none">
                        <a:latin typeface="Montserrat"/>
                        <a:ea typeface="Montserrat"/>
                        <a:cs typeface="Montserrat"/>
                        <a:sym typeface="Montserrat"/>
                      </a:endParaRPr>
                    </a:p>
                    <a:p>
                      <a:pPr marL="457200" marR="0" lvl="0" indent="-285750" algn="l" rtl="0">
                        <a:lnSpc>
                          <a:spcPct val="100000"/>
                        </a:lnSpc>
                        <a:spcBef>
                          <a:spcPts val="0"/>
                        </a:spcBef>
                        <a:spcAft>
                          <a:spcPts val="0"/>
                        </a:spcAft>
                        <a:buSzPts val="900"/>
                        <a:buFont typeface="Montserrat"/>
                        <a:buChar char="●"/>
                      </a:pPr>
                      <a:r>
                        <a:rPr lang="en-US" sz="900">
                          <a:latin typeface="Montserrat"/>
                          <a:ea typeface="Montserrat"/>
                          <a:cs typeface="Montserrat"/>
                          <a:sym typeface="Montserrat"/>
                        </a:rPr>
                        <a:t>Through commitments, Sagarmatha raised R4 billion therefore had enough investment commitment to meet the minimum capital raise;</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It was after extensive lobbying by detractors of Independent Media au</a:t>
                      </a:r>
                      <a:r>
                        <a:rPr lang="en-US" sz="900">
                          <a:latin typeface="Montserrat"/>
                          <a:ea typeface="Montserrat"/>
                          <a:cs typeface="Montserrat"/>
                          <a:sym typeface="Montserrat"/>
                        </a:rPr>
                        <a:t>g</a:t>
                      </a:r>
                      <a:r>
                        <a:rPr lang="en-US" sz="900" u="none" strike="noStrike" cap="none">
                          <a:latin typeface="Montserrat"/>
                          <a:ea typeface="Montserrat"/>
                          <a:cs typeface="Montserrat"/>
                          <a:sym typeface="Montserrat"/>
                        </a:rPr>
                        <a:t>mented by toxic media reports that the </a:t>
                      </a:r>
                      <a:r>
                        <a:rPr lang="en-US" sz="900">
                          <a:latin typeface="Montserrat"/>
                          <a:ea typeface="Montserrat"/>
                          <a:cs typeface="Montserrat"/>
                          <a:sym typeface="Montserrat"/>
                        </a:rPr>
                        <a:t>JSE pulled the listing.</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SzPts val="900"/>
                        <a:buFont typeface="Montserrat"/>
                        <a:buChar char="●"/>
                      </a:pPr>
                      <a:r>
                        <a:rPr lang="en-US" sz="900">
                          <a:latin typeface="Montserrat"/>
                          <a:ea typeface="Montserrat"/>
                          <a:cs typeface="Montserrat"/>
                          <a:sym typeface="Montserrat"/>
                        </a:rPr>
                        <a:t>The JSE withdrew the listing four days before it was supposed to list, after 8 months of preparation, based on a technicality disclosed by the CIPC relating to  one of the subsidiaries of Sagarmatha.</a:t>
                      </a:r>
                      <a:endParaRPr sz="9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p:nvPr/>
        </p:nvSpPr>
        <p:spPr>
          <a:xfrm>
            <a:off x="0" y="-4800"/>
            <a:ext cx="9144000" cy="515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1"/>
          <p:cNvSpPr txBox="1"/>
          <p:nvPr/>
        </p:nvSpPr>
        <p:spPr>
          <a:xfrm>
            <a:off x="2820150" y="1828800"/>
            <a:ext cx="35037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rgbClr val="0B5394"/>
                </a:solidFill>
                <a:latin typeface="Montserrat"/>
                <a:ea typeface="Montserrat"/>
                <a:cs typeface="Montserrat"/>
                <a:sym typeface="Montserrat"/>
              </a:rPr>
              <a:t>SECTION 4:</a:t>
            </a:r>
            <a:endParaRPr sz="3200" i="0" u="none" strike="noStrike" cap="none">
              <a:solidFill>
                <a:srgbClr val="0B5394"/>
              </a:solidFill>
              <a:latin typeface="Montserrat"/>
              <a:ea typeface="Montserrat"/>
              <a:cs typeface="Montserrat"/>
              <a:sym typeface="Montserrat"/>
            </a:endParaRPr>
          </a:p>
          <a:p>
            <a:pPr marL="0" marR="0" lvl="0" indent="0" algn="ctr" rtl="0">
              <a:lnSpc>
                <a:spcPct val="115000"/>
              </a:lnSpc>
              <a:spcBef>
                <a:spcPts val="0"/>
              </a:spcBef>
              <a:spcAft>
                <a:spcPts val="1200"/>
              </a:spcAft>
              <a:buClr>
                <a:srgbClr val="000000"/>
              </a:buClr>
              <a:buSzPts val="1100"/>
              <a:buFont typeface="Arial"/>
              <a:buNone/>
            </a:pPr>
            <a:r>
              <a:rPr lang="en-US" sz="1200" i="0" u="none" strike="noStrike" cap="none">
                <a:solidFill>
                  <a:srgbClr val="0B5394"/>
                </a:solidFill>
                <a:latin typeface="Montserrat"/>
                <a:ea typeface="Montserrat"/>
                <a:cs typeface="Montserrat"/>
                <a:sym typeface="Montserrat"/>
              </a:rPr>
              <a:t>PREMIER FISHING AND BRANDS LIMITED</a:t>
            </a:r>
            <a:endParaRPr sz="1200" i="0" u="none" strike="noStrike" cap="none">
              <a:solidFill>
                <a:srgbClr val="0B5394"/>
              </a:solidFill>
              <a:latin typeface="Montserrat"/>
              <a:ea typeface="Montserrat"/>
              <a:cs typeface="Montserrat"/>
              <a:sym typeface="Montserrat"/>
            </a:endParaRPr>
          </a:p>
        </p:txBody>
      </p:sp>
      <p:pic>
        <p:nvPicPr>
          <p:cNvPr id="184" name="Google Shape;184;p31"/>
          <p:cNvPicPr preferRelativeResize="0"/>
          <p:nvPr/>
        </p:nvPicPr>
        <p:blipFill>
          <a:blip r:embed="rId3">
            <a:alphaModFix/>
          </a:blip>
          <a:stretch>
            <a:fillRect/>
          </a:stretch>
        </p:blipFill>
        <p:spPr>
          <a:xfrm>
            <a:off x="3576025" y="2751075"/>
            <a:ext cx="1991950" cy="56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365375" y="124850"/>
            <a:ext cx="3206100" cy="4785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3989700" y="1443250"/>
            <a:ext cx="4920600" cy="2929800"/>
          </a:xfrm>
          <a:prstGeom prst="rect">
            <a:avLst/>
          </a:prstGeom>
          <a:noFill/>
          <a:ln>
            <a:noFill/>
          </a:ln>
        </p:spPr>
        <p:txBody>
          <a:bodyPr spcFirstLastPara="1" wrap="square" lIns="91425" tIns="91425" rIns="91425" bIns="91425" anchor="t" anchorCtr="0">
            <a:noAutofit/>
          </a:bodyPr>
          <a:lstStyle/>
          <a:p>
            <a:pPr marL="457200" marR="0" lvl="0" indent="-304800" algn="just" rtl="0">
              <a:lnSpc>
                <a:spcPct val="200000"/>
              </a:lnSpc>
              <a:spcBef>
                <a:spcPts val="0"/>
              </a:spcBef>
              <a:spcAft>
                <a:spcPts val="0"/>
              </a:spcAft>
              <a:buClr>
                <a:srgbClr val="434343"/>
              </a:buClr>
              <a:buSzPts val="1200"/>
              <a:buFont typeface="Montserrat"/>
              <a:buChar char="●"/>
            </a:pPr>
            <a:r>
              <a:rPr lang="en-US" sz="1200" i="0" u="none" strike="noStrike" cap="none">
                <a:solidFill>
                  <a:srgbClr val="434343"/>
                </a:solidFill>
                <a:latin typeface="Montserrat"/>
                <a:ea typeface="Montserrat"/>
                <a:cs typeface="Montserrat"/>
                <a:sym typeface="Montserrat"/>
              </a:rPr>
              <a:t>SECTION 1: INTRODUCTION &amp; BACKGROUND</a:t>
            </a:r>
            <a:endParaRPr sz="1200" i="0" u="none" strike="noStrike" cap="none">
              <a:solidFill>
                <a:srgbClr val="434343"/>
              </a:solidFill>
              <a:latin typeface="Montserrat"/>
              <a:ea typeface="Montserrat"/>
              <a:cs typeface="Montserrat"/>
              <a:sym typeface="Montserrat"/>
            </a:endParaRPr>
          </a:p>
          <a:p>
            <a:pPr marL="457200" marR="0" lvl="0" indent="-304800" algn="just" rtl="0">
              <a:lnSpc>
                <a:spcPct val="200000"/>
              </a:lnSpc>
              <a:spcBef>
                <a:spcPts val="0"/>
              </a:spcBef>
              <a:spcAft>
                <a:spcPts val="0"/>
              </a:spcAft>
              <a:buClr>
                <a:srgbClr val="434343"/>
              </a:buClr>
              <a:buSzPts val="1200"/>
              <a:buFont typeface="Montserrat"/>
              <a:buChar char="●"/>
            </a:pPr>
            <a:r>
              <a:rPr lang="en-US" sz="1200" i="0" u="none" strike="noStrike" cap="none">
                <a:solidFill>
                  <a:srgbClr val="434343"/>
                </a:solidFill>
                <a:latin typeface="Montserrat"/>
                <a:ea typeface="Montserrat"/>
                <a:cs typeface="Montserrat"/>
                <a:sym typeface="Montserrat"/>
              </a:rPr>
              <a:t>SECTION 2: SEKUNJALO INVESTMENT HOLDINGS</a:t>
            </a:r>
            <a:endParaRPr sz="1200" i="0" u="none" strike="noStrike" cap="none">
              <a:solidFill>
                <a:srgbClr val="434343"/>
              </a:solidFill>
              <a:latin typeface="Montserrat"/>
              <a:ea typeface="Montserrat"/>
              <a:cs typeface="Montserrat"/>
              <a:sym typeface="Montserrat"/>
            </a:endParaRPr>
          </a:p>
          <a:p>
            <a:pPr marL="457200" marR="0" lvl="0" indent="-304800" algn="just" rtl="0">
              <a:lnSpc>
                <a:spcPct val="200000"/>
              </a:lnSpc>
              <a:spcBef>
                <a:spcPts val="0"/>
              </a:spcBef>
              <a:spcAft>
                <a:spcPts val="0"/>
              </a:spcAft>
              <a:buClr>
                <a:srgbClr val="434343"/>
              </a:buClr>
              <a:buSzPts val="1200"/>
              <a:buFont typeface="Montserrat"/>
              <a:buChar char="●"/>
            </a:pPr>
            <a:r>
              <a:rPr lang="en-US" sz="1200" i="0" u="none" strike="noStrike" cap="none">
                <a:solidFill>
                  <a:srgbClr val="434343"/>
                </a:solidFill>
                <a:latin typeface="Montserrat"/>
                <a:ea typeface="Montserrat"/>
                <a:cs typeface="Montserrat"/>
                <a:sym typeface="Montserrat"/>
              </a:rPr>
              <a:t>SECTION 3: AYO TECHNOLOGY SOLUTIONS</a:t>
            </a:r>
            <a:endParaRPr sz="1200" i="0" u="none" strike="noStrike" cap="none">
              <a:solidFill>
                <a:srgbClr val="434343"/>
              </a:solidFill>
              <a:latin typeface="Montserrat"/>
              <a:ea typeface="Montserrat"/>
              <a:cs typeface="Montserrat"/>
              <a:sym typeface="Montserrat"/>
            </a:endParaRPr>
          </a:p>
          <a:p>
            <a:pPr marL="457200" marR="0" lvl="0" indent="-304800" algn="just" rtl="0">
              <a:lnSpc>
                <a:spcPct val="200000"/>
              </a:lnSpc>
              <a:spcBef>
                <a:spcPts val="0"/>
              </a:spcBef>
              <a:spcAft>
                <a:spcPts val="0"/>
              </a:spcAft>
              <a:buClr>
                <a:srgbClr val="434343"/>
              </a:buClr>
              <a:buSzPts val="1200"/>
              <a:buFont typeface="Montserrat"/>
              <a:buChar char="●"/>
            </a:pPr>
            <a:r>
              <a:rPr lang="en-US" sz="1200" i="0" u="none" strike="noStrike" cap="none">
                <a:solidFill>
                  <a:srgbClr val="434343"/>
                </a:solidFill>
                <a:latin typeface="Montserrat"/>
                <a:ea typeface="Montserrat"/>
                <a:cs typeface="Montserrat"/>
                <a:sym typeface="Montserrat"/>
              </a:rPr>
              <a:t>SECTION 4: INDEPENDENT MEDIA &amp; SAGARMATHA</a:t>
            </a:r>
            <a:endParaRPr sz="1200" i="0" u="none" strike="noStrike" cap="none">
              <a:solidFill>
                <a:srgbClr val="434343"/>
              </a:solidFill>
              <a:latin typeface="Montserrat"/>
              <a:ea typeface="Montserrat"/>
              <a:cs typeface="Montserrat"/>
              <a:sym typeface="Montserrat"/>
            </a:endParaRPr>
          </a:p>
          <a:p>
            <a:pPr marL="457200" marR="0" lvl="0" indent="-304800" algn="just" rtl="0">
              <a:lnSpc>
                <a:spcPct val="200000"/>
              </a:lnSpc>
              <a:spcBef>
                <a:spcPts val="0"/>
              </a:spcBef>
              <a:spcAft>
                <a:spcPts val="0"/>
              </a:spcAft>
              <a:buClr>
                <a:srgbClr val="434343"/>
              </a:buClr>
              <a:buSzPts val="1200"/>
              <a:buFont typeface="Montserrat"/>
              <a:buChar char="●"/>
            </a:pPr>
            <a:r>
              <a:rPr lang="en-US" sz="1200" i="0" u="none" strike="noStrike" cap="none">
                <a:solidFill>
                  <a:srgbClr val="434343"/>
                </a:solidFill>
                <a:latin typeface="Montserrat"/>
                <a:ea typeface="Montserrat"/>
                <a:cs typeface="Montserrat"/>
                <a:sym typeface="Montserrat"/>
              </a:rPr>
              <a:t>SECTION 5: PREMIER FISHING AND BRANDS LIMITED</a:t>
            </a:r>
            <a:endParaRPr sz="1200" i="0" u="none" strike="noStrike" cap="none">
              <a:solidFill>
                <a:srgbClr val="434343"/>
              </a:solidFill>
              <a:latin typeface="Montserrat"/>
              <a:ea typeface="Montserrat"/>
              <a:cs typeface="Montserrat"/>
              <a:sym typeface="Montserrat"/>
            </a:endParaRPr>
          </a:p>
          <a:p>
            <a:pPr marL="457200" marR="0" lvl="0" indent="-304800" algn="just" rtl="0">
              <a:lnSpc>
                <a:spcPct val="200000"/>
              </a:lnSpc>
              <a:spcBef>
                <a:spcPts val="0"/>
              </a:spcBef>
              <a:spcAft>
                <a:spcPts val="0"/>
              </a:spcAft>
              <a:buClr>
                <a:srgbClr val="434343"/>
              </a:buClr>
              <a:buSzPts val="1200"/>
              <a:buFont typeface="Montserrat"/>
              <a:buChar char="●"/>
            </a:pPr>
            <a:r>
              <a:rPr lang="en-US" sz="1200" i="0" u="none" strike="noStrike" cap="none">
                <a:solidFill>
                  <a:srgbClr val="434343"/>
                </a:solidFill>
                <a:latin typeface="Montserrat"/>
                <a:ea typeface="Montserrat"/>
                <a:cs typeface="Montserrat"/>
                <a:sym typeface="Montserrat"/>
              </a:rPr>
              <a:t>SECTION 6: OVERVIEW &amp; CONCLUSION </a:t>
            </a:r>
            <a:endParaRPr sz="1200" i="0" u="none" strike="noStrike" cap="none">
              <a:solidFill>
                <a:srgbClr val="434343"/>
              </a:solidFill>
              <a:latin typeface="Montserrat"/>
              <a:ea typeface="Montserrat"/>
              <a:cs typeface="Montserrat"/>
              <a:sym typeface="Montserrat"/>
            </a:endParaRPr>
          </a:p>
          <a:p>
            <a:pPr marL="0" marR="0" lvl="0" indent="0" algn="l" rtl="0">
              <a:lnSpc>
                <a:spcPct val="200000"/>
              </a:lnSpc>
              <a:spcBef>
                <a:spcPts val="1200"/>
              </a:spcBef>
              <a:spcAft>
                <a:spcPts val="0"/>
              </a:spcAft>
              <a:buClr>
                <a:srgbClr val="000000"/>
              </a:buClr>
              <a:buSzPts val="1500"/>
              <a:buFont typeface="Arial"/>
              <a:buNone/>
            </a:pPr>
            <a:endParaRPr sz="1500" i="0" u="none" strike="noStrike" cap="none">
              <a:solidFill>
                <a:srgbClr val="BF9000"/>
              </a:solidFill>
              <a:latin typeface="Montserrat"/>
              <a:ea typeface="Montserrat"/>
              <a:cs typeface="Montserrat"/>
              <a:sym typeface="Montserrat"/>
            </a:endParaRPr>
          </a:p>
          <a:p>
            <a:pPr marL="914400" marR="0" lvl="0" indent="0" algn="l" rtl="0">
              <a:lnSpc>
                <a:spcPct val="115000"/>
              </a:lnSpc>
              <a:spcBef>
                <a:spcPts val="1200"/>
              </a:spcBef>
              <a:spcAft>
                <a:spcPts val="1200"/>
              </a:spcAft>
              <a:buClr>
                <a:srgbClr val="000000"/>
              </a:buClr>
              <a:buSzPts val="1200"/>
              <a:buFont typeface="Arial"/>
              <a:buNone/>
            </a:pPr>
            <a:endParaRPr sz="1200" b="0" i="0" u="none" strike="noStrike" cap="none">
              <a:solidFill>
                <a:srgbClr val="595959"/>
              </a:solidFill>
              <a:latin typeface="Montserrat"/>
              <a:ea typeface="Montserrat"/>
              <a:cs typeface="Montserrat"/>
              <a:sym typeface="Montserrat"/>
            </a:endParaRPr>
          </a:p>
        </p:txBody>
      </p:sp>
      <p:sp>
        <p:nvSpPr>
          <p:cNvPr id="65" name="Google Shape;65;p14"/>
          <p:cNvSpPr txBox="1"/>
          <p:nvPr/>
        </p:nvSpPr>
        <p:spPr>
          <a:xfrm>
            <a:off x="3989700" y="290025"/>
            <a:ext cx="4334700" cy="451200"/>
          </a:xfrm>
          <a:prstGeom prst="rect">
            <a:avLst/>
          </a:prstGeom>
          <a:noFill/>
          <a:ln>
            <a:noFill/>
          </a:ln>
        </p:spPr>
        <p:txBody>
          <a:bodyPr spcFirstLastPara="1" wrap="square" lIns="91425" tIns="91425" rIns="91425" bIns="91425" anchor="b" anchorCtr="0">
            <a:noAutofit/>
          </a:bodyPr>
          <a:lstStyle/>
          <a:p>
            <a:pPr marL="0" marR="0" lvl="0" indent="0" algn="l" rtl="0">
              <a:lnSpc>
                <a:spcPct val="150000"/>
              </a:lnSpc>
              <a:spcBef>
                <a:spcPts val="0"/>
              </a:spcBef>
              <a:spcAft>
                <a:spcPts val="0"/>
              </a:spcAft>
              <a:buClr>
                <a:srgbClr val="000000"/>
              </a:buClr>
              <a:buSzPts val="688"/>
              <a:buFont typeface="Arial"/>
              <a:buNone/>
            </a:pPr>
            <a:r>
              <a:rPr lang="en-US" sz="1500" i="0" u="none" strike="noStrike" cap="none">
                <a:solidFill>
                  <a:srgbClr val="434343"/>
                </a:solidFill>
                <a:latin typeface="Montserrat SemiBold"/>
                <a:ea typeface="Montserrat SemiBold"/>
                <a:cs typeface="Montserrat SemiBold"/>
                <a:sym typeface="Montserrat SemiBold"/>
              </a:rPr>
              <a:t>OUTLINE OF THE</a:t>
            </a:r>
            <a:r>
              <a:rPr lang="en-US" sz="1500">
                <a:solidFill>
                  <a:srgbClr val="434343"/>
                </a:solidFill>
                <a:latin typeface="Montserrat SemiBold"/>
                <a:ea typeface="Montserrat SemiBold"/>
                <a:cs typeface="Montserrat SemiBold"/>
                <a:sym typeface="Montserrat SemiBold"/>
              </a:rPr>
              <a:t> </a:t>
            </a:r>
            <a:r>
              <a:rPr lang="en-US" sz="1500" i="0" u="none" strike="noStrike" cap="none">
                <a:solidFill>
                  <a:srgbClr val="434343"/>
                </a:solidFill>
                <a:latin typeface="Montserrat SemiBold"/>
                <a:ea typeface="Montserrat SemiBold"/>
                <a:cs typeface="Montserrat SemiBold"/>
                <a:sym typeface="Montserrat SemiBold"/>
              </a:rPr>
              <a:t>PRESENT</a:t>
            </a:r>
            <a:r>
              <a:rPr lang="en-US" sz="1500">
                <a:solidFill>
                  <a:srgbClr val="434343"/>
                </a:solidFill>
                <a:latin typeface="Montserrat SemiBold"/>
                <a:ea typeface="Montserrat SemiBold"/>
                <a:cs typeface="Montserrat SemiBold"/>
                <a:sym typeface="Montserrat SemiBold"/>
              </a:rPr>
              <a:t>ATION</a:t>
            </a:r>
            <a:r>
              <a:rPr lang="en-US" sz="1500" i="0" u="none" strike="noStrike" cap="none">
                <a:solidFill>
                  <a:schemeClr val="lt1"/>
                </a:solidFill>
                <a:latin typeface="Montserrat SemiBold"/>
                <a:ea typeface="Montserrat SemiBold"/>
                <a:cs typeface="Montserrat SemiBold"/>
                <a:sym typeface="Montserrat SemiBold"/>
              </a:rPr>
              <a:t>ATION</a:t>
            </a:r>
            <a:endParaRPr sz="1500" i="0" u="none" strike="noStrike" cap="none">
              <a:solidFill>
                <a:schemeClr val="lt1"/>
              </a:solidFill>
              <a:latin typeface="Montserrat SemiBold"/>
              <a:ea typeface="Montserrat SemiBold"/>
              <a:cs typeface="Montserrat SemiBold"/>
              <a:sym typeface="Montserrat SemiBold"/>
            </a:endParaRPr>
          </a:p>
        </p:txBody>
      </p:sp>
      <p:sp>
        <p:nvSpPr>
          <p:cNvPr id="66" name="Google Shape;66;p14"/>
          <p:cNvSpPr/>
          <p:nvPr/>
        </p:nvSpPr>
        <p:spPr>
          <a:xfrm>
            <a:off x="3866325" y="290025"/>
            <a:ext cx="76500" cy="565500"/>
          </a:xfrm>
          <a:prstGeom prst="rect">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p:nvPr/>
        </p:nvSpPr>
        <p:spPr>
          <a:xfrm>
            <a:off x="0" y="247950"/>
            <a:ext cx="8832300" cy="7239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2"/>
          <p:cNvSpPr txBox="1"/>
          <p:nvPr/>
        </p:nvSpPr>
        <p:spPr>
          <a:xfrm>
            <a:off x="218725" y="436800"/>
            <a:ext cx="5812500" cy="34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600" b="0" i="0" u="none" strike="noStrike" cap="none">
                <a:solidFill>
                  <a:srgbClr val="FFFFFF"/>
                </a:solidFill>
                <a:latin typeface="Montserrat SemiBold"/>
                <a:ea typeface="Montserrat SemiBold"/>
                <a:cs typeface="Montserrat SemiBold"/>
                <a:sym typeface="Montserrat SemiBold"/>
              </a:rPr>
              <a:t>PREMIER FISHING BRANDS </a:t>
            </a:r>
            <a:endParaRPr sz="16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91" name="Google Shape;191;p32"/>
          <p:cNvGraphicFramePr/>
          <p:nvPr/>
        </p:nvGraphicFramePr>
        <p:xfrm>
          <a:off x="218725" y="1087260"/>
          <a:ext cx="3000000" cy="3000000"/>
        </p:xfrm>
        <a:graphic>
          <a:graphicData uri="http://schemas.openxmlformats.org/drawingml/2006/table">
            <a:tbl>
              <a:tblPr>
                <a:noFill/>
                <a:tableStyleId>{E54F622A-3F4E-45A6-B8B2-5574E10AFB9C}</a:tableStyleId>
              </a:tblPr>
              <a:tblGrid>
                <a:gridCol w="1919450">
                  <a:extLst>
                    <a:ext uri="{9D8B030D-6E8A-4147-A177-3AD203B41FA5}">
                      <a16:colId xmlns:a16="http://schemas.microsoft.com/office/drawing/2014/main" val="20000"/>
                    </a:ext>
                  </a:extLst>
                </a:gridCol>
                <a:gridCol w="6694125">
                  <a:extLst>
                    <a:ext uri="{9D8B030D-6E8A-4147-A177-3AD203B41FA5}">
                      <a16:colId xmlns:a16="http://schemas.microsoft.com/office/drawing/2014/main" val="20001"/>
                    </a:ext>
                  </a:extLst>
                </a:gridCol>
              </a:tblGrid>
              <a:tr h="333750">
                <a:tc>
                  <a:txBody>
                    <a:bodyPr/>
                    <a:lstStyle/>
                    <a:p>
                      <a:pPr marL="0" marR="0" lvl="0" indent="0" algn="l" rtl="0">
                        <a:lnSpc>
                          <a:spcPct val="100000"/>
                        </a:lnSpc>
                        <a:spcBef>
                          <a:spcPts val="0"/>
                        </a:spcBef>
                        <a:spcAft>
                          <a:spcPts val="0"/>
                        </a:spcAft>
                        <a:buClr>
                          <a:srgbClr val="000000"/>
                        </a:buClr>
                        <a:buSzPts val="800"/>
                        <a:buFont typeface="Arial"/>
                        <a:buNone/>
                      </a:pPr>
                      <a:r>
                        <a:rPr lang="en-US" sz="800" b="1">
                          <a:solidFill>
                            <a:srgbClr val="0B5394"/>
                          </a:solidFill>
                          <a:latin typeface="Montserrat"/>
                          <a:ea typeface="Montserrat"/>
                          <a:cs typeface="Montserrat"/>
                          <a:sym typeface="Montserrat"/>
                        </a:rPr>
                        <a:t>REFERENCE</a:t>
                      </a:r>
                      <a:endParaRPr sz="800" b="1" u="none" strike="noStrike" cap="none">
                        <a:solidFill>
                          <a:srgbClr val="0B5394"/>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B5394"/>
                          </a:solidFill>
                          <a:latin typeface="Montserrat"/>
                          <a:ea typeface="Montserrat"/>
                          <a:cs typeface="Montserrat"/>
                          <a:sym typeface="Montserrat"/>
                        </a:rPr>
                        <a:t>FACTS</a:t>
                      </a:r>
                      <a:endParaRPr sz="800" b="1" u="none" strike="noStrike" cap="none">
                        <a:solidFill>
                          <a:srgbClr val="0B5394"/>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934475">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Montserrat"/>
                          <a:ea typeface="Montserrat"/>
                          <a:cs typeface="Montserrat"/>
                          <a:sym typeface="Montserrat"/>
                        </a:rPr>
                        <a:t>“This transaction is merely included for the sake of completeness of the transactions that the PIC undertook within the Sekunjalo Group” Page 30</a:t>
                      </a:r>
                      <a:endParaRPr sz="800" u="none" strike="noStrike" cap="none">
                        <a:latin typeface="Montserrat"/>
                        <a:ea typeface="Montserrat"/>
                        <a:cs typeface="Montserrat"/>
                        <a:sym typeface="Montserrat"/>
                      </a:endParaRPr>
                    </a:p>
                  </a:txBody>
                  <a:tcPr marL="91425" marR="91425" marT="91425" marB="91425"/>
                </a:tc>
                <a:tc>
                  <a:txBody>
                    <a:bodyPr/>
                    <a:lstStyle/>
                    <a:p>
                      <a:pPr marL="457200" marR="0" lvl="0" indent="-279400" algn="l" rtl="0">
                        <a:lnSpc>
                          <a:spcPct val="100000"/>
                        </a:lnSpc>
                        <a:spcBef>
                          <a:spcPts val="0"/>
                        </a:spcBef>
                        <a:spcAft>
                          <a:spcPts val="0"/>
                        </a:spcAft>
                        <a:buClr>
                          <a:srgbClr val="000000"/>
                        </a:buClr>
                        <a:buSzPts val="800"/>
                        <a:buFont typeface="Montserrat"/>
                        <a:buChar char="●"/>
                      </a:pPr>
                      <a:r>
                        <a:rPr lang="en-US" sz="800">
                          <a:latin typeface="Montserrat"/>
                          <a:ea typeface="Montserrat"/>
                          <a:cs typeface="Montserrat"/>
                          <a:sym typeface="Montserrat"/>
                        </a:rPr>
                        <a:t>The PFB investment as with the Ayo investment was welcomed by the JSE and investors on listing; </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Ayo only became problematic for the PIC as a result of toxic media reporting</a:t>
                      </a:r>
                      <a:r>
                        <a:rPr lang="en-US" sz="800">
                          <a:latin typeface="Montserrat"/>
                          <a:ea typeface="Montserrat"/>
                          <a:cs typeface="Montserrat"/>
                          <a:sym typeface="Montserrat"/>
                        </a:rPr>
                        <a:t>;</a:t>
                      </a:r>
                      <a:endParaRPr sz="800">
                        <a:latin typeface="Montserrat"/>
                        <a:ea typeface="Montserrat"/>
                        <a:cs typeface="Montserrat"/>
                        <a:sym typeface="Montserrat"/>
                      </a:endParaRPr>
                    </a:p>
                    <a:p>
                      <a:pPr marL="457200" marR="0" lvl="0" indent="-279400" algn="l" rtl="0">
                        <a:lnSpc>
                          <a:spcPct val="100000"/>
                        </a:lnSpc>
                        <a:spcBef>
                          <a:spcPts val="0"/>
                        </a:spcBef>
                        <a:spcAft>
                          <a:spcPts val="0"/>
                        </a:spcAft>
                        <a:buClr>
                          <a:srgbClr val="000000"/>
                        </a:buClr>
                        <a:buSzPts val="800"/>
                        <a:buFont typeface="Montserrat"/>
                        <a:buChar char="●"/>
                      </a:pPr>
                      <a:r>
                        <a:rPr lang="en-US" sz="800" u="none" strike="noStrike" cap="none">
                          <a:latin typeface="Montserrat"/>
                          <a:ea typeface="Montserrat"/>
                          <a:cs typeface="Montserrat"/>
                          <a:sym typeface="Montserrat"/>
                        </a:rPr>
                        <a:t>Premier Fishing shows the investment acumen and the strong governance of the Sekunjalo Group.</a:t>
                      </a:r>
                      <a:endParaRPr sz="800">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800"/>
                        <a:buFont typeface="Arial"/>
                        <a:buNone/>
                      </a:pPr>
                      <a:endParaRPr sz="800" u="none" strike="noStrike" cap="none">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p:nvPr/>
        </p:nvSpPr>
        <p:spPr>
          <a:xfrm>
            <a:off x="0" y="-4800"/>
            <a:ext cx="9144000" cy="515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3"/>
          <p:cNvSpPr txBox="1"/>
          <p:nvPr/>
        </p:nvSpPr>
        <p:spPr>
          <a:xfrm>
            <a:off x="2820150" y="1828800"/>
            <a:ext cx="35037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rgbClr val="BF9000"/>
                </a:solidFill>
                <a:latin typeface="Montserrat"/>
                <a:ea typeface="Montserrat"/>
                <a:cs typeface="Montserrat"/>
                <a:sym typeface="Montserrat"/>
              </a:rPr>
              <a:t>SECTION 5:</a:t>
            </a:r>
            <a:endParaRPr sz="3200" i="0" u="none" strike="noStrike" cap="none">
              <a:solidFill>
                <a:srgbClr val="BF9000"/>
              </a:solidFill>
              <a:latin typeface="Montserrat"/>
              <a:ea typeface="Montserrat"/>
              <a:cs typeface="Montserrat"/>
              <a:sym typeface="Montserrat"/>
            </a:endParaRPr>
          </a:p>
          <a:p>
            <a:pPr marL="0" marR="0" lvl="0" indent="0" algn="ctr" rtl="0">
              <a:lnSpc>
                <a:spcPct val="115000"/>
              </a:lnSpc>
              <a:spcBef>
                <a:spcPts val="0"/>
              </a:spcBef>
              <a:spcAft>
                <a:spcPts val="1200"/>
              </a:spcAft>
              <a:buClr>
                <a:srgbClr val="000000"/>
              </a:buClr>
              <a:buSzPts val="1100"/>
              <a:buFont typeface="Arial"/>
              <a:buNone/>
            </a:pPr>
            <a:r>
              <a:rPr lang="en-US" sz="1200" i="0" u="none" strike="noStrike" cap="none">
                <a:solidFill>
                  <a:srgbClr val="BF9000"/>
                </a:solidFill>
                <a:latin typeface="Montserrat"/>
                <a:ea typeface="Montserrat"/>
                <a:cs typeface="Montserrat"/>
                <a:sym typeface="Montserrat"/>
              </a:rPr>
              <a:t>OVERVIEW AND CONCLUSION</a:t>
            </a:r>
            <a:endParaRPr sz="1200" i="0" u="none" strike="noStrike" cap="none">
              <a:solidFill>
                <a:srgbClr val="BF9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p:nvPr/>
        </p:nvSpPr>
        <p:spPr>
          <a:xfrm>
            <a:off x="304800" y="179100"/>
            <a:ext cx="3206100" cy="4785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4"/>
          <p:cNvSpPr txBox="1"/>
          <p:nvPr/>
        </p:nvSpPr>
        <p:spPr>
          <a:xfrm>
            <a:off x="3761175" y="359825"/>
            <a:ext cx="4449600" cy="3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300" i="0" u="none" strike="noStrike" cap="none">
                <a:solidFill>
                  <a:srgbClr val="434343"/>
                </a:solidFill>
                <a:latin typeface="Montserrat SemiBold"/>
                <a:ea typeface="Montserrat SemiBold"/>
                <a:cs typeface="Montserrat SemiBold"/>
                <a:sym typeface="Montserrat SemiBold"/>
              </a:rPr>
              <a:t>TOXIC MEDIA</a:t>
            </a:r>
            <a:r>
              <a:rPr lang="en-US" sz="1300">
                <a:solidFill>
                  <a:srgbClr val="434343"/>
                </a:solidFill>
                <a:latin typeface="Montserrat SemiBold"/>
                <a:ea typeface="Montserrat SemiBold"/>
                <a:cs typeface="Montserrat SemiBold"/>
                <a:sym typeface="Montserrat SemiBold"/>
              </a:rPr>
              <a:t> </a:t>
            </a:r>
            <a:endParaRPr sz="1300" i="0" u="none" strike="noStrike" cap="none">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34343"/>
              </a:solidFill>
              <a:latin typeface="Montserrat SemiBold"/>
              <a:ea typeface="Montserrat SemiBold"/>
              <a:cs typeface="Montserrat SemiBold"/>
              <a:sym typeface="Montserrat SemiBold"/>
            </a:endParaRPr>
          </a:p>
        </p:txBody>
      </p:sp>
      <p:sp>
        <p:nvSpPr>
          <p:cNvPr id="204" name="Google Shape;204;p34"/>
          <p:cNvSpPr txBox="1"/>
          <p:nvPr/>
        </p:nvSpPr>
        <p:spPr>
          <a:xfrm>
            <a:off x="3761175" y="974300"/>
            <a:ext cx="5019000" cy="3801900"/>
          </a:xfrm>
          <a:prstGeom prst="rect">
            <a:avLst/>
          </a:prstGeom>
          <a:noFill/>
          <a:ln>
            <a:noFill/>
          </a:ln>
        </p:spPr>
        <p:txBody>
          <a:bodyPr spcFirstLastPara="1" wrap="square" lIns="91425" tIns="91425" rIns="91425" bIns="91425" anchor="t" anchorCtr="0">
            <a:spAutoFit/>
          </a:bodyPr>
          <a:lstStyle/>
          <a:p>
            <a:pPr marL="171450" marR="0" lvl="0" indent="-146050" algn="just" rtl="0">
              <a:lnSpc>
                <a:spcPct val="150000"/>
              </a:lnSpc>
              <a:spcBef>
                <a:spcPts val="0"/>
              </a:spcBef>
              <a:spcAft>
                <a:spcPts val="0"/>
              </a:spcAft>
              <a:buClr>
                <a:schemeClr val="dk1"/>
              </a:buClr>
              <a:buSzPts val="1000"/>
              <a:buFont typeface="Montserrat"/>
              <a:buChar char="•"/>
            </a:pPr>
            <a:r>
              <a:rPr lang="en-US" sz="1000" i="0" u="none" strike="noStrike" cap="none">
                <a:solidFill>
                  <a:schemeClr val="dk1"/>
                </a:solidFill>
                <a:latin typeface="Montserrat"/>
                <a:ea typeface="Montserrat"/>
                <a:cs typeface="Montserrat"/>
                <a:sym typeface="Montserrat"/>
              </a:rPr>
              <a:t>Orchestrated smear campaign to undermine Sekunjalo Group businesses; </a:t>
            </a:r>
            <a:endParaRPr sz="1000">
              <a:solidFill>
                <a:schemeClr val="dk1"/>
              </a:solidFill>
              <a:latin typeface="Montserrat"/>
              <a:ea typeface="Montserrat"/>
              <a:cs typeface="Montserrat"/>
              <a:sym typeface="Montserrat"/>
            </a:endParaRPr>
          </a:p>
          <a:p>
            <a:pPr marL="171450" marR="0" lvl="0" indent="-146050" algn="just" rtl="0">
              <a:lnSpc>
                <a:spcPct val="150000"/>
              </a:lnSpc>
              <a:spcBef>
                <a:spcPts val="0"/>
              </a:spcBef>
              <a:spcAft>
                <a:spcPts val="0"/>
              </a:spcAft>
              <a:buClr>
                <a:schemeClr val="dk1"/>
              </a:buClr>
              <a:buSzPts val="1000"/>
              <a:buFont typeface="Montserrat"/>
              <a:buChar char="•"/>
            </a:pPr>
            <a:r>
              <a:rPr lang="en-US" sz="1000" i="0" u="none" strike="noStrike" cap="none">
                <a:solidFill>
                  <a:schemeClr val="dk1"/>
                </a:solidFill>
                <a:latin typeface="Montserrat"/>
                <a:ea typeface="Montserrat"/>
                <a:cs typeface="Montserrat"/>
                <a:sym typeface="Montserrat"/>
              </a:rPr>
              <a:t>Significant harmful effect on the Sekunjalo Group Companies;</a:t>
            </a:r>
            <a:endParaRPr sz="1000">
              <a:solidFill>
                <a:schemeClr val="dk1"/>
              </a:solidFill>
              <a:latin typeface="Montserrat"/>
              <a:ea typeface="Montserrat"/>
              <a:cs typeface="Montserrat"/>
              <a:sym typeface="Montserrat"/>
            </a:endParaRPr>
          </a:p>
          <a:p>
            <a:pPr marL="171450" marR="0" lvl="0" indent="-146050" algn="just" rtl="0">
              <a:lnSpc>
                <a:spcPct val="150000"/>
              </a:lnSpc>
              <a:spcBef>
                <a:spcPts val="0"/>
              </a:spcBef>
              <a:spcAft>
                <a:spcPts val="0"/>
              </a:spcAft>
              <a:buClr>
                <a:schemeClr val="dk1"/>
              </a:buClr>
              <a:buSzPts val="1000"/>
              <a:buFont typeface="Montserrat"/>
              <a:buChar char="•"/>
            </a:pPr>
            <a:r>
              <a:rPr lang="en-US" sz="1000" i="0" u="none" strike="noStrike" cap="none">
                <a:solidFill>
                  <a:schemeClr val="dk1"/>
                </a:solidFill>
                <a:latin typeface="Montserrat"/>
                <a:ea typeface="Montserrat"/>
                <a:cs typeface="Montserrat"/>
                <a:sym typeface="Montserrat"/>
              </a:rPr>
              <a:t>Since the acquisition of Independent Media, more than 3 000 articles targeting Dr Survé, Independent Media and the Sekunjalo </a:t>
            </a:r>
            <a:r>
              <a:rPr lang="en-US" sz="1000">
                <a:solidFill>
                  <a:schemeClr val="dk1"/>
                </a:solidFill>
                <a:latin typeface="Montserrat"/>
                <a:ea typeface="Montserrat"/>
                <a:cs typeface="Montserrat"/>
                <a:sym typeface="Montserrat"/>
              </a:rPr>
              <a:t>G</a:t>
            </a:r>
            <a:r>
              <a:rPr lang="en-US" sz="1000" i="0" u="none" strike="noStrike" cap="none">
                <a:solidFill>
                  <a:schemeClr val="dk1"/>
                </a:solidFill>
                <a:latin typeface="Montserrat"/>
                <a:ea typeface="Montserrat"/>
                <a:cs typeface="Montserrat"/>
                <a:sym typeface="Montserrat"/>
              </a:rPr>
              <a:t>roup have been published, in print, radio, television and online </a:t>
            </a:r>
            <a:r>
              <a:rPr lang="en-US" sz="1000">
                <a:solidFill>
                  <a:schemeClr val="dk1"/>
                </a:solidFill>
                <a:latin typeface="Montserrat"/>
                <a:ea typeface="Montserrat"/>
                <a:cs typeface="Montserrat"/>
                <a:sym typeface="Montserrat"/>
              </a:rPr>
              <a:t>accompanied by lots of vitriol</a:t>
            </a:r>
            <a:r>
              <a:rPr lang="en-US" sz="1000" i="0" u="none" strike="noStrike" cap="none">
                <a:solidFill>
                  <a:schemeClr val="dk1"/>
                </a:solidFill>
                <a:latin typeface="Montserrat"/>
                <a:ea typeface="Montserrat"/>
                <a:cs typeface="Montserrat"/>
                <a:sym typeface="Montserrat"/>
              </a:rPr>
              <a:t>;</a:t>
            </a:r>
            <a:endParaRPr sz="1000">
              <a:solidFill>
                <a:schemeClr val="dk1"/>
              </a:solidFill>
              <a:latin typeface="Montserrat"/>
              <a:ea typeface="Montserrat"/>
              <a:cs typeface="Montserrat"/>
              <a:sym typeface="Montserrat"/>
            </a:endParaRPr>
          </a:p>
          <a:p>
            <a:pPr marL="171450" marR="0" lvl="0" indent="-146050" algn="just" rtl="0">
              <a:lnSpc>
                <a:spcPct val="150000"/>
              </a:lnSpc>
              <a:spcBef>
                <a:spcPts val="0"/>
              </a:spcBef>
              <a:spcAft>
                <a:spcPts val="0"/>
              </a:spcAft>
              <a:buClr>
                <a:schemeClr val="dk1"/>
              </a:buClr>
              <a:buSzPts val="1000"/>
              <a:buFont typeface="Montserrat"/>
              <a:buChar char="•"/>
            </a:pPr>
            <a:r>
              <a:rPr lang="en-US" sz="1000" i="0" u="none" strike="noStrike" cap="none">
                <a:solidFill>
                  <a:schemeClr val="dk1"/>
                </a:solidFill>
                <a:latin typeface="Montserrat"/>
                <a:ea typeface="Montserrat"/>
                <a:cs typeface="Montserrat"/>
                <a:sym typeface="Montserrat"/>
              </a:rPr>
              <a:t>Social media reports that show how the Sekunjalo Group and Dr Survé have been targeted by amongst others Daily Maverick, News24, Pri</a:t>
            </a:r>
            <a:r>
              <a:rPr lang="en-US" sz="1000">
                <a:solidFill>
                  <a:schemeClr val="dk1"/>
                </a:solidFill>
                <a:latin typeface="Montserrat"/>
                <a:ea typeface="Montserrat"/>
                <a:cs typeface="Montserrat"/>
                <a:sym typeface="Montserrat"/>
              </a:rPr>
              <a:t>m</a:t>
            </a:r>
            <a:r>
              <a:rPr lang="en-US" sz="1000" i="0" u="none" strike="noStrike" cap="none">
                <a:solidFill>
                  <a:schemeClr val="dk1"/>
                </a:solidFill>
                <a:latin typeface="Montserrat"/>
                <a:ea typeface="Montserrat"/>
                <a:cs typeface="Montserrat"/>
                <a:sym typeface="Montserrat"/>
              </a:rPr>
              <a:t>edia and Arena Holdings;</a:t>
            </a:r>
            <a:endParaRPr sz="1000">
              <a:solidFill>
                <a:schemeClr val="dk1"/>
              </a:solidFill>
              <a:latin typeface="Montserrat"/>
              <a:ea typeface="Montserrat"/>
              <a:cs typeface="Montserrat"/>
              <a:sym typeface="Montserrat"/>
            </a:endParaRPr>
          </a:p>
          <a:p>
            <a:pPr marL="171450" marR="0" lvl="0" indent="-146050" algn="just" rtl="0">
              <a:lnSpc>
                <a:spcPct val="150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rPr>
              <a:t>It cannot be ignored that the propaganda perpetuated by the toxic media resulted in the false and misleading narrative that was ultimately published in the Mpati Commission Report.</a:t>
            </a:r>
            <a:endParaRPr sz="1000">
              <a:solidFill>
                <a:schemeClr val="dk1"/>
              </a:solidFill>
              <a:latin typeface="Montserrat"/>
              <a:ea typeface="Montserrat"/>
              <a:cs typeface="Montserrat"/>
              <a:sym typeface="Montserrat"/>
            </a:endParaRPr>
          </a:p>
          <a:p>
            <a:pPr marL="171450" marR="0" lvl="0" indent="-146050" algn="just" rtl="0">
              <a:lnSpc>
                <a:spcPct val="150000"/>
              </a:lnSpc>
              <a:spcBef>
                <a:spcPts val="0"/>
              </a:spcBef>
              <a:spcAft>
                <a:spcPts val="0"/>
              </a:spcAft>
              <a:buClr>
                <a:schemeClr val="dk1"/>
              </a:buClr>
              <a:buSzPts val="1000"/>
              <a:buFont typeface="Montserrat"/>
              <a:buChar char="•"/>
            </a:pPr>
            <a:r>
              <a:rPr lang="en-US" sz="1000" i="0" u="none" strike="noStrike" cap="none">
                <a:solidFill>
                  <a:schemeClr val="dk1"/>
                </a:solidFill>
                <a:latin typeface="Montserrat"/>
                <a:ea typeface="Montserrat"/>
                <a:cs typeface="Montserrat"/>
                <a:sym typeface="Montserrat"/>
              </a:rPr>
              <a:t>This is not only unconstitutional, illegal, defamatory and discriminatory but goes against all values of democracy.</a:t>
            </a:r>
            <a:endParaRPr sz="1000">
              <a:solidFill>
                <a:schemeClr val="dk1"/>
              </a:solidFill>
              <a:latin typeface="Montserrat"/>
              <a:ea typeface="Montserrat"/>
              <a:cs typeface="Montserrat"/>
              <a:sym typeface="Montserrat"/>
            </a:endParaRPr>
          </a:p>
          <a:p>
            <a:pPr marL="171450" marR="0" lvl="0" indent="-146050" algn="just" rtl="0">
              <a:lnSpc>
                <a:spcPct val="150000"/>
              </a:lnSpc>
              <a:spcBef>
                <a:spcPts val="0"/>
              </a:spcBef>
              <a:spcAft>
                <a:spcPts val="0"/>
              </a:spcAft>
              <a:buClr>
                <a:schemeClr val="dk1"/>
              </a:buClr>
              <a:buSzPts val="1000"/>
              <a:buFont typeface="Montserrat"/>
              <a:buChar char="•"/>
            </a:pPr>
            <a:r>
              <a:rPr lang="en-US" sz="1000">
                <a:solidFill>
                  <a:schemeClr val="dk1"/>
                </a:solidFill>
                <a:latin typeface="Montserrat"/>
                <a:ea typeface="Montserrat"/>
                <a:cs typeface="Montserrat"/>
                <a:sym typeface="Montserrat"/>
              </a:rPr>
              <a:t>Sekunjalo supports a free and independent media but the abuse of the Group by its detractors in the media is not only defamatory but unlawful.</a:t>
            </a:r>
            <a:endParaRPr sz="1000">
              <a:solidFill>
                <a:schemeClr val="dk1"/>
              </a:solidFill>
              <a:latin typeface="Montserrat"/>
              <a:ea typeface="Montserrat"/>
              <a:cs typeface="Montserrat"/>
              <a:sym typeface="Montserrat"/>
            </a:endParaRPr>
          </a:p>
        </p:txBody>
      </p:sp>
      <p:sp>
        <p:nvSpPr>
          <p:cNvPr id="205" name="Google Shape;205;p34"/>
          <p:cNvSpPr/>
          <p:nvPr/>
        </p:nvSpPr>
        <p:spPr>
          <a:xfrm>
            <a:off x="3684675" y="267425"/>
            <a:ext cx="76500" cy="565500"/>
          </a:xfrm>
          <a:prstGeom prst="rect">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p:nvPr/>
        </p:nvSpPr>
        <p:spPr>
          <a:xfrm>
            <a:off x="315650" y="179100"/>
            <a:ext cx="3206100" cy="4785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txBox="1"/>
          <p:nvPr/>
        </p:nvSpPr>
        <p:spPr>
          <a:xfrm>
            <a:off x="3761175" y="343400"/>
            <a:ext cx="4449600" cy="31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300">
                <a:solidFill>
                  <a:srgbClr val="434343"/>
                </a:solidFill>
                <a:latin typeface="Montserrat SemiBold"/>
                <a:ea typeface="Montserrat SemiBold"/>
                <a:cs typeface="Montserrat SemiBold"/>
                <a:sym typeface="Montserrat SemiBold"/>
              </a:rPr>
              <a:t>CONCLUSION:</a:t>
            </a:r>
            <a:endParaRPr sz="1300" i="0" u="none" strike="noStrike" cap="none">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34343"/>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34343"/>
              </a:solidFill>
              <a:latin typeface="Montserrat SemiBold"/>
              <a:ea typeface="Montserrat SemiBold"/>
              <a:cs typeface="Montserrat SemiBold"/>
              <a:sym typeface="Montserrat SemiBold"/>
            </a:endParaRPr>
          </a:p>
        </p:txBody>
      </p:sp>
      <p:sp>
        <p:nvSpPr>
          <p:cNvPr id="212" name="Google Shape;212;p35"/>
          <p:cNvSpPr txBox="1"/>
          <p:nvPr/>
        </p:nvSpPr>
        <p:spPr>
          <a:xfrm>
            <a:off x="3684675" y="734525"/>
            <a:ext cx="5290800" cy="4202100"/>
          </a:xfrm>
          <a:prstGeom prst="rect">
            <a:avLst/>
          </a:prstGeom>
          <a:noFill/>
          <a:ln>
            <a:noFill/>
          </a:ln>
        </p:spPr>
        <p:txBody>
          <a:bodyPr spcFirstLastPara="1" wrap="square" lIns="91425" tIns="91425" rIns="91425" bIns="91425" anchor="t" anchorCtr="0">
            <a:spAutoFit/>
          </a:bodyPr>
          <a:lstStyle/>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The PIC Commission was established specifically to lift the corporate veil on the PIC’s policies and procedures;</a:t>
            </a:r>
            <a:endParaRPr sz="900">
              <a:solidFill>
                <a:schemeClr val="dk1"/>
              </a:solidFill>
              <a:latin typeface="Montserrat"/>
              <a:ea typeface="Montserrat"/>
              <a:cs typeface="Montserrat"/>
              <a:sym typeface="Montserrat"/>
            </a:endParaRPr>
          </a:p>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We have established that 4 out of 11 companies which were investigated were companies linked to the Sekunjalo Group;</a:t>
            </a:r>
            <a:endParaRPr sz="900">
              <a:solidFill>
                <a:schemeClr val="dk1"/>
              </a:solidFill>
              <a:latin typeface="Montserrat"/>
              <a:ea typeface="Montserrat"/>
              <a:cs typeface="Montserrat"/>
              <a:sym typeface="Montserrat"/>
            </a:endParaRPr>
          </a:p>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No adverse findings in relation to these companies were made;.</a:t>
            </a:r>
            <a:endParaRPr sz="900">
              <a:solidFill>
                <a:schemeClr val="dk1"/>
              </a:solidFill>
              <a:latin typeface="Montserrat"/>
              <a:ea typeface="Montserrat"/>
              <a:cs typeface="Montserrat"/>
              <a:sym typeface="Montserrat"/>
            </a:endParaRPr>
          </a:p>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Certain allegations and findings, such as the use of the word “malfeasance” to describe the conduct of the Sekunjalo Group, were not corroborated by any factual evidence. </a:t>
            </a:r>
            <a:endParaRPr sz="900">
              <a:solidFill>
                <a:schemeClr val="dk1"/>
              </a:solidFill>
              <a:latin typeface="Montserrat"/>
              <a:ea typeface="Montserrat"/>
              <a:cs typeface="Montserrat"/>
              <a:sym typeface="Montserrat"/>
            </a:endParaRPr>
          </a:p>
          <a:p>
            <a:pPr marL="457200" lvl="0" indent="0" algn="just" rtl="0">
              <a:spcBef>
                <a:spcPts val="0"/>
              </a:spcBef>
              <a:spcAft>
                <a:spcPts val="0"/>
              </a:spcAft>
              <a:buNone/>
            </a:pPr>
            <a:endParaRPr sz="900">
              <a:solidFill>
                <a:schemeClr val="dk1"/>
              </a:solidFill>
              <a:latin typeface="Montserrat"/>
              <a:ea typeface="Montserrat"/>
              <a:cs typeface="Montserrat"/>
              <a:sym typeface="Montserrat"/>
            </a:endParaRPr>
          </a:p>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TOXIC MEDIA</a:t>
            </a:r>
            <a:endParaRPr sz="900">
              <a:solidFill>
                <a:schemeClr val="dk1"/>
              </a:solidFill>
              <a:latin typeface="Montserrat"/>
              <a:ea typeface="Montserrat"/>
              <a:cs typeface="Montserrat"/>
              <a:sym typeface="Montserrat"/>
            </a:endParaRPr>
          </a:p>
          <a:p>
            <a:pPr marL="914400" lvl="1"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It appears that there was a deliberate attempt to tarnish the reputation of the Sekunjalo Group and its investee companies. The Commission was used to achieve this.</a:t>
            </a:r>
            <a:endParaRPr sz="900">
              <a:solidFill>
                <a:schemeClr val="dk1"/>
              </a:solidFill>
              <a:latin typeface="Montserrat"/>
              <a:ea typeface="Montserrat"/>
              <a:cs typeface="Montserrat"/>
              <a:sym typeface="Montserrat"/>
            </a:endParaRPr>
          </a:p>
          <a:p>
            <a:pPr marL="914400" lvl="1" indent="-285750" algn="just" rtl="0">
              <a:spcBef>
                <a:spcPts val="0"/>
              </a:spcBef>
              <a:spcAft>
                <a:spcPts val="0"/>
              </a:spcAft>
              <a:buClr>
                <a:schemeClr val="dk1"/>
              </a:buClr>
              <a:buSzPts val="900"/>
              <a:buFont typeface="Montserrat"/>
              <a:buChar char="○"/>
            </a:pPr>
            <a:endParaRPr sz="900">
              <a:solidFill>
                <a:schemeClr val="dk1"/>
              </a:solidFill>
              <a:latin typeface="Montserrat"/>
              <a:ea typeface="Montserrat"/>
              <a:cs typeface="Montserrat"/>
              <a:sym typeface="Montserrat"/>
            </a:endParaRPr>
          </a:p>
          <a:p>
            <a:pPr marL="914400" lvl="1"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It is clear that the detractors of the Sekunjalo Group, working with competitor media companies, selectively quoted parts of the Mpati Commission Report to portray a negative image, in line with the narrative that they have been driving.</a:t>
            </a:r>
            <a:endParaRPr sz="900">
              <a:solidFill>
                <a:schemeClr val="dk1"/>
              </a:solidFill>
              <a:latin typeface="Montserrat"/>
              <a:ea typeface="Montserrat"/>
              <a:cs typeface="Montserrat"/>
              <a:sym typeface="Montserrat"/>
            </a:endParaRPr>
          </a:p>
          <a:p>
            <a:pPr marL="914400" lvl="1"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The Mpati Commission Report was established from these toxic media narratives, as per its Terms of Reference.</a:t>
            </a:r>
            <a:endParaRPr sz="900">
              <a:solidFill>
                <a:schemeClr val="dk1"/>
              </a:solidFill>
              <a:latin typeface="Montserrat"/>
              <a:ea typeface="Montserrat"/>
              <a:cs typeface="Montserrat"/>
              <a:sym typeface="Montserrat"/>
            </a:endParaRPr>
          </a:p>
          <a:p>
            <a:pPr marL="914400" lvl="0" indent="0" algn="just" rtl="0">
              <a:spcBef>
                <a:spcPts val="0"/>
              </a:spcBef>
              <a:spcAft>
                <a:spcPts val="0"/>
              </a:spcAft>
              <a:buNone/>
            </a:pPr>
            <a:endParaRPr sz="900">
              <a:solidFill>
                <a:schemeClr val="dk1"/>
              </a:solidFill>
              <a:latin typeface="Montserrat"/>
              <a:ea typeface="Montserrat"/>
              <a:cs typeface="Montserrat"/>
              <a:sym typeface="Montserrat"/>
            </a:endParaRPr>
          </a:p>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The Sekunjalo Group of companies prides itself on maintaining the highest levels of integrity - all our listed companies have Board Charters in line with the King Code of Governance and the JSE Listing Requirements.</a:t>
            </a:r>
            <a:endParaRPr sz="900">
              <a:solidFill>
                <a:schemeClr val="dk1"/>
              </a:solidFill>
              <a:latin typeface="Montserrat"/>
              <a:ea typeface="Montserrat"/>
              <a:cs typeface="Montserrat"/>
              <a:sym typeface="Montserrat"/>
            </a:endParaRPr>
          </a:p>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Our ability to comply with good corporate governance standards should not be questioned simply because we are a highly transformed group of companies.</a:t>
            </a:r>
            <a:endParaRPr sz="900">
              <a:solidFill>
                <a:schemeClr val="dk1"/>
              </a:solidFill>
              <a:highlight>
                <a:srgbClr val="BF9000"/>
              </a:highlight>
              <a:latin typeface="Montserrat"/>
              <a:ea typeface="Montserrat"/>
              <a:cs typeface="Montserrat"/>
              <a:sym typeface="Montserrat"/>
            </a:endParaRPr>
          </a:p>
          <a:p>
            <a:pPr marL="457200" lvl="0" indent="-285750" algn="just" rtl="0">
              <a:spcBef>
                <a:spcPts val="0"/>
              </a:spcBef>
              <a:spcAft>
                <a:spcPts val="0"/>
              </a:spcAft>
              <a:buClr>
                <a:schemeClr val="dk1"/>
              </a:buClr>
              <a:buSzPts val="900"/>
              <a:buFont typeface="Montserrat"/>
              <a:buChar char="•"/>
            </a:pPr>
            <a:r>
              <a:rPr lang="en-US" sz="900">
                <a:solidFill>
                  <a:schemeClr val="dk1"/>
                </a:solidFill>
                <a:latin typeface="Montserrat"/>
                <a:ea typeface="Montserrat"/>
                <a:cs typeface="Montserrat"/>
                <a:sym typeface="Montserrat"/>
              </a:rPr>
              <a:t>The Sekunjalo Group of Companies is accountable to its relevant  stakeholders including shareholders and its employees as well as regulatory bodies. It is known for its strong commitment to economic transformation and social justice.</a:t>
            </a:r>
            <a:endParaRPr sz="900">
              <a:solidFill>
                <a:srgbClr val="434343"/>
              </a:solidFill>
              <a:latin typeface="Montserrat"/>
              <a:ea typeface="Montserrat"/>
              <a:cs typeface="Montserrat"/>
              <a:sym typeface="Montserrat"/>
            </a:endParaRPr>
          </a:p>
        </p:txBody>
      </p:sp>
      <p:sp>
        <p:nvSpPr>
          <p:cNvPr id="213" name="Google Shape;213;p35"/>
          <p:cNvSpPr/>
          <p:nvPr/>
        </p:nvSpPr>
        <p:spPr>
          <a:xfrm>
            <a:off x="3684675" y="267425"/>
            <a:ext cx="76500" cy="565500"/>
          </a:xfrm>
          <a:prstGeom prst="rect">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p:nvPr/>
        </p:nvSpPr>
        <p:spPr>
          <a:xfrm>
            <a:off x="-75" y="0"/>
            <a:ext cx="9144000" cy="5143500"/>
          </a:xfrm>
          <a:prstGeom prst="rect">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6"/>
          <p:cNvSpPr txBox="1">
            <a:spLocks noGrp="1"/>
          </p:cNvSpPr>
          <p:nvPr>
            <p:ph type="ctrTitle"/>
          </p:nvPr>
        </p:nvSpPr>
        <p:spPr>
          <a:xfrm>
            <a:off x="283075" y="3063200"/>
            <a:ext cx="5894700" cy="19338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990"/>
              <a:buNone/>
            </a:pPr>
            <a:r>
              <a:rPr lang="en-US" sz="1200">
                <a:solidFill>
                  <a:schemeClr val="lt1"/>
                </a:solidFill>
                <a:latin typeface="Montserrat"/>
                <a:ea typeface="Montserrat"/>
                <a:cs typeface="Montserrat"/>
                <a:sym typeface="Montserrat"/>
              </a:rPr>
              <a:t>Wednesday 12 MAY 2021</a:t>
            </a: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endParaRPr sz="120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990"/>
              <a:buNone/>
            </a:pPr>
            <a:endParaRPr sz="1600">
              <a:solidFill>
                <a:srgbClr val="FFFFFF"/>
              </a:solidFill>
              <a:latin typeface="Montserrat ExtraBold"/>
              <a:ea typeface="Montserrat ExtraBold"/>
              <a:cs typeface="Montserrat ExtraBold"/>
              <a:sym typeface="Montserrat ExtraBold"/>
            </a:endParaRPr>
          </a:p>
        </p:txBody>
      </p:sp>
      <p:pic>
        <p:nvPicPr>
          <p:cNvPr id="220" name="Google Shape;220;p36"/>
          <p:cNvPicPr preferRelativeResize="0"/>
          <p:nvPr/>
        </p:nvPicPr>
        <p:blipFill>
          <a:blip r:embed="rId3">
            <a:alphaModFix/>
          </a:blip>
          <a:stretch>
            <a:fillRect/>
          </a:stretch>
        </p:blipFill>
        <p:spPr>
          <a:xfrm>
            <a:off x="3656075" y="2885825"/>
            <a:ext cx="1831848" cy="537725"/>
          </a:xfrm>
          <a:prstGeom prst="rect">
            <a:avLst/>
          </a:prstGeom>
          <a:noFill/>
          <a:ln>
            <a:noFill/>
          </a:ln>
        </p:spPr>
      </p:pic>
      <p:sp>
        <p:nvSpPr>
          <p:cNvPr id="221" name="Google Shape;221;p36"/>
          <p:cNvSpPr txBox="1"/>
          <p:nvPr/>
        </p:nvSpPr>
        <p:spPr>
          <a:xfrm>
            <a:off x="899550" y="1630675"/>
            <a:ext cx="7344900" cy="1135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US" sz="2500">
                <a:solidFill>
                  <a:srgbClr val="FFFFFF"/>
                </a:solidFill>
                <a:latin typeface="Montserrat"/>
                <a:ea typeface="Montserrat"/>
                <a:cs typeface="Montserrat"/>
                <a:sym typeface="Montserrat"/>
              </a:rPr>
              <a:t>Thank you for the opportunity to present</a:t>
            </a:r>
            <a:endParaRPr sz="2500">
              <a:solidFill>
                <a:srgbClr val="FFFFFF"/>
              </a:solidFill>
              <a:latin typeface="Montserrat"/>
              <a:ea typeface="Montserrat"/>
              <a:cs typeface="Montserrat"/>
              <a:sym typeface="Montserrat"/>
            </a:endParaRPr>
          </a:p>
          <a:p>
            <a:pPr marL="0" lvl="0" indent="0" algn="ctr" rtl="0">
              <a:lnSpc>
                <a:spcPct val="115000"/>
              </a:lnSpc>
              <a:spcBef>
                <a:spcPts val="1200"/>
              </a:spcBef>
              <a:spcAft>
                <a:spcPts val="1200"/>
              </a:spcAft>
              <a:buNone/>
            </a:pPr>
            <a:endParaRPr sz="2300">
              <a:solidFill>
                <a:srgbClr val="FFFFFF"/>
              </a:solidFill>
              <a:latin typeface="Montserrat"/>
              <a:ea typeface="Montserrat"/>
              <a:cs typeface="Montserrat"/>
              <a:sym typeface="Montserrat"/>
            </a:endParaRPr>
          </a:p>
        </p:txBody>
      </p:sp>
      <p:sp>
        <p:nvSpPr>
          <p:cNvPr id="222" name="Google Shape;222;p36"/>
          <p:cNvSpPr txBox="1"/>
          <p:nvPr/>
        </p:nvSpPr>
        <p:spPr>
          <a:xfrm>
            <a:off x="336375" y="808813"/>
            <a:ext cx="8471100" cy="6483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688"/>
              <a:buNone/>
            </a:pPr>
            <a:r>
              <a:rPr lang="en-US" sz="2831" b="1">
                <a:solidFill>
                  <a:srgbClr val="FFFFFF"/>
                </a:solidFill>
                <a:latin typeface="Montserrat"/>
                <a:ea typeface="Montserrat"/>
                <a:cs typeface="Montserrat"/>
                <a:sym typeface="Montserrat"/>
              </a:rPr>
              <a:t>The Sekunjalo Group</a:t>
            </a:r>
            <a:endParaRPr sz="2831" b="1">
              <a:solidFill>
                <a:srgbClr val="FFFFFF"/>
              </a:solidFill>
              <a:latin typeface="Montserrat"/>
              <a:ea typeface="Montserrat"/>
              <a:cs typeface="Montserrat"/>
              <a:sym typeface="Montserrat"/>
            </a:endParaRPr>
          </a:p>
          <a:p>
            <a:pPr marL="0" lvl="0" indent="0" algn="l" rtl="0">
              <a:lnSpc>
                <a:spcPct val="80000"/>
              </a:lnSpc>
              <a:spcBef>
                <a:spcPts val="0"/>
              </a:spcBef>
              <a:spcAft>
                <a:spcPts val="0"/>
              </a:spcAft>
              <a:buSzPts val="688"/>
              <a:buNone/>
            </a:pPr>
            <a:endParaRPr sz="2237" b="1">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0" y="-4800"/>
            <a:ext cx="9144000" cy="515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F9000"/>
              </a:solidFill>
              <a:highlight>
                <a:srgbClr val="BF9000"/>
              </a:highlight>
              <a:latin typeface="Arial"/>
              <a:ea typeface="Arial"/>
              <a:cs typeface="Arial"/>
              <a:sym typeface="Arial"/>
            </a:endParaRPr>
          </a:p>
        </p:txBody>
      </p:sp>
      <p:sp>
        <p:nvSpPr>
          <p:cNvPr id="72" name="Google Shape;72;p15"/>
          <p:cNvSpPr txBox="1"/>
          <p:nvPr/>
        </p:nvSpPr>
        <p:spPr>
          <a:xfrm>
            <a:off x="2820150" y="1828800"/>
            <a:ext cx="35037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rgbClr val="BF9000"/>
                </a:solidFill>
                <a:latin typeface="Montserrat"/>
                <a:ea typeface="Montserrat"/>
                <a:cs typeface="Montserrat"/>
                <a:sym typeface="Montserrat"/>
              </a:rPr>
              <a:t>SECTION 1:</a:t>
            </a:r>
            <a:endParaRPr sz="3200" i="0" u="none" strike="noStrike" cap="none">
              <a:solidFill>
                <a:srgbClr val="BF9000"/>
              </a:solidFill>
              <a:latin typeface="Montserrat"/>
              <a:ea typeface="Montserrat"/>
              <a:cs typeface="Montserrat"/>
              <a:sym typeface="Montserrat"/>
            </a:endParaRPr>
          </a:p>
          <a:p>
            <a:pPr marL="0" marR="0" lvl="0" indent="0" algn="ctr" rtl="0">
              <a:lnSpc>
                <a:spcPct val="115000"/>
              </a:lnSpc>
              <a:spcBef>
                <a:spcPts val="0"/>
              </a:spcBef>
              <a:spcAft>
                <a:spcPts val="1200"/>
              </a:spcAft>
              <a:buClr>
                <a:srgbClr val="000000"/>
              </a:buClr>
              <a:buSzPts val="1100"/>
              <a:buFont typeface="Arial"/>
              <a:buNone/>
            </a:pPr>
            <a:r>
              <a:rPr lang="en-US" sz="1200" i="0" u="none" strike="noStrike" cap="none">
                <a:solidFill>
                  <a:srgbClr val="BF9000"/>
                </a:solidFill>
                <a:latin typeface="Montserrat"/>
                <a:ea typeface="Montserrat"/>
                <a:cs typeface="Montserrat"/>
                <a:sym typeface="Montserrat"/>
              </a:rPr>
              <a:t>INTRODUCTION &amp; BACKGROUND </a:t>
            </a:r>
            <a:endParaRPr sz="1200" i="0" u="none" strike="noStrike" cap="none">
              <a:solidFill>
                <a:srgbClr val="BF9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p:nvPr/>
        </p:nvSpPr>
        <p:spPr>
          <a:xfrm>
            <a:off x="0" y="285750"/>
            <a:ext cx="8832300" cy="7239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6"/>
          <p:cNvSpPr txBox="1"/>
          <p:nvPr/>
        </p:nvSpPr>
        <p:spPr>
          <a:xfrm>
            <a:off x="239675" y="453750"/>
            <a:ext cx="2910600" cy="38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a:solidFill>
                  <a:srgbClr val="FFFFFF"/>
                </a:solidFill>
                <a:latin typeface="Montserrat SemiBold"/>
                <a:ea typeface="Montserrat SemiBold"/>
                <a:cs typeface="Montserrat SemiBold"/>
                <a:sym typeface="Montserrat SemiBold"/>
              </a:rPr>
              <a:t>INTRODUCTION</a:t>
            </a:r>
            <a:endParaRPr sz="180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sp>
        <p:nvSpPr>
          <p:cNvPr id="79" name="Google Shape;79;p16"/>
          <p:cNvSpPr txBox="1"/>
          <p:nvPr/>
        </p:nvSpPr>
        <p:spPr>
          <a:xfrm>
            <a:off x="345575" y="1182550"/>
            <a:ext cx="8424000" cy="36558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50000"/>
              </a:lnSpc>
              <a:spcBef>
                <a:spcPts val="0"/>
              </a:spcBef>
              <a:spcAft>
                <a:spcPts val="0"/>
              </a:spcAft>
              <a:buClr>
                <a:srgbClr val="000000"/>
              </a:buClr>
              <a:buSzPts val="1100"/>
              <a:buFont typeface="Montserrat"/>
              <a:buChar char="●"/>
            </a:pPr>
            <a:r>
              <a:rPr lang="en-US" sz="1100">
                <a:latin typeface="Montserrat"/>
                <a:ea typeface="Montserrat"/>
                <a:cs typeface="Montserrat"/>
                <a:sym typeface="Montserrat"/>
              </a:rPr>
              <a:t>March 17 2021 </a:t>
            </a:r>
            <a:r>
              <a:rPr lang="en-US" sz="1100" i="0" u="none" strike="noStrike" cap="none">
                <a:solidFill>
                  <a:srgbClr val="000000"/>
                </a:solidFill>
                <a:latin typeface="Montserrat"/>
                <a:ea typeface="Montserrat"/>
                <a:cs typeface="Montserrat"/>
                <a:sym typeface="Montserrat"/>
              </a:rPr>
              <a:t>presentation to SCOF focused on </a:t>
            </a:r>
            <a:r>
              <a:rPr lang="en-US" sz="1100">
                <a:latin typeface="Montserrat"/>
                <a:ea typeface="Montserrat"/>
                <a:cs typeface="Montserrat"/>
                <a:sym typeface="Montserrat"/>
              </a:rPr>
              <a:t>the </a:t>
            </a:r>
            <a:r>
              <a:rPr lang="en-US" sz="1100" i="0" u="none" strike="noStrike" cap="none">
                <a:solidFill>
                  <a:srgbClr val="000000"/>
                </a:solidFill>
                <a:latin typeface="Montserrat"/>
                <a:ea typeface="Montserrat"/>
                <a:cs typeface="Montserrat"/>
                <a:sym typeface="Montserrat"/>
              </a:rPr>
              <a:t>investment by the PIC and the hostile environment we currently face.</a:t>
            </a:r>
            <a:endParaRPr sz="1100">
              <a:latin typeface="Montserrat"/>
              <a:ea typeface="Montserrat"/>
              <a:cs typeface="Montserrat"/>
              <a:sym typeface="Montserrat"/>
            </a:endParaRPr>
          </a:p>
          <a:p>
            <a:pPr marL="457200" marR="0" lvl="0"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SCOF subsequently requested that we deal with the Mpati Commission report. We are here to present our review of the Mpati Commission Report.</a:t>
            </a:r>
            <a:endParaRPr sz="1100">
              <a:latin typeface="Montserrat"/>
              <a:ea typeface="Montserrat"/>
              <a:cs typeface="Montserrat"/>
              <a:sym typeface="Montserrat"/>
            </a:endParaRPr>
          </a:p>
          <a:p>
            <a:pPr marL="457200" marR="0" lvl="0"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We </a:t>
            </a:r>
            <a:r>
              <a:rPr lang="en-US" sz="1100">
                <a:latin typeface="Montserrat"/>
                <a:ea typeface="Montserrat"/>
                <a:cs typeface="Montserrat"/>
                <a:sym typeface="Montserrat"/>
              </a:rPr>
              <a:t>emphasise </a:t>
            </a:r>
            <a:r>
              <a:rPr lang="en-US" sz="1100" i="0" u="none" strike="noStrike" cap="none">
                <a:solidFill>
                  <a:srgbClr val="000000"/>
                </a:solidFill>
                <a:latin typeface="Montserrat"/>
                <a:ea typeface="Montserrat"/>
                <a:cs typeface="Montserrat"/>
                <a:sym typeface="Montserrat"/>
              </a:rPr>
              <a:t>the following:</a:t>
            </a:r>
            <a:endParaRPr sz="1100">
              <a:latin typeface="Montserrat"/>
              <a:ea typeface="Montserrat"/>
              <a:cs typeface="Montserrat"/>
              <a:sym typeface="Montserrat"/>
            </a:endParaRPr>
          </a:p>
          <a:p>
            <a:pPr marL="1371600" marR="0" lvl="2"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The Commission relied heavily on evidence from unreliable witnesses.</a:t>
            </a:r>
            <a:endParaRPr sz="1100">
              <a:latin typeface="Montserrat"/>
              <a:ea typeface="Montserrat"/>
              <a:cs typeface="Montserrat"/>
              <a:sym typeface="Montserrat"/>
            </a:endParaRPr>
          </a:p>
          <a:p>
            <a:pPr marL="1371600" marR="0" lvl="2"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The Commission made findings without supporting evidence. </a:t>
            </a:r>
            <a:endParaRPr sz="1100" i="0" u="none" strike="noStrike" cap="none">
              <a:solidFill>
                <a:srgbClr val="000000"/>
              </a:solidFill>
              <a:latin typeface="Montserrat"/>
              <a:ea typeface="Montserrat"/>
              <a:cs typeface="Montserrat"/>
              <a:sym typeface="Montserrat"/>
            </a:endParaRPr>
          </a:p>
          <a:p>
            <a:pPr marL="1371600" marR="0" lvl="2"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Whilst the </a:t>
            </a:r>
            <a:r>
              <a:rPr lang="en-US" sz="1100">
                <a:latin typeface="Montserrat"/>
                <a:ea typeface="Montserrat"/>
                <a:cs typeface="Montserrat"/>
                <a:sym typeface="Montserrat"/>
              </a:rPr>
              <a:t>Commission</a:t>
            </a:r>
            <a:r>
              <a:rPr lang="en-US" sz="1100" i="0" u="none" strike="noStrike" cap="none">
                <a:solidFill>
                  <a:srgbClr val="000000"/>
                </a:solidFill>
                <a:latin typeface="Montserrat"/>
                <a:ea typeface="Montserrat"/>
                <a:cs typeface="Montserrat"/>
                <a:sym typeface="Montserrat"/>
              </a:rPr>
              <a:t> made no adverse findings against any entity within the broader Sekunjalo G</a:t>
            </a:r>
            <a:r>
              <a:rPr lang="en-US" sz="1100">
                <a:latin typeface="Montserrat"/>
                <a:ea typeface="Montserrat"/>
                <a:cs typeface="Montserrat"/>
                <a:sym typeface="Montserrat"/>
              </a:rPr>
              <a:t>r</a:t>
            </a:r>
            <a:r>
              <a:rPr lang="en-US" sz="1100" i="0" u="none" strike="noStrike" cap="none">
                <a:solidFill>
                  <a:srgbClr val="000000"/>
                </a:solidFill>
                <a:latin typeface="Montserrat"/>
                <a:ea typeface="Montserrat"/>
                <a:cs typeface="Montserrat"/>
                <a:sym typeface="Montserrat"/>
              </a:rPr>
              <a:t>oup, there were </a:t>
            </a:r>
            <a:r>
              <a:rPr lang="en-US" sz="1100">
                <a:latin typeface="Montserrat"/>
                <a:ea typeface="Montserrat"/>
                <a:cs typeface="Montserrat"/>
                <a:sym typeface="Montserrat"/>
              </a:rPr>
              <a:t>statements</a:t>
            </a:r>
            <a:r>
              <a:rPr lang="en-US" sz="1100" i="0" u="none" strike="noStrike" cap="none">
                <a:solidFill>
                  <a:srgbClr val="000000"/>
                </a:solidFill>
                <a:latin typeface="Montserrat"/>
                <a:ea typeface="Montserrat"/>
                <a:cs typeface="Montserrat"/>
                <a:sym typeface="Montserrat"/>
              </a:rPr>
              <a:t> </a:t>
            </a:r>
            <a:r>
              <a:rPr lang="en-US" sz="1100">
                <a:latin typeface="Montserrat"/>
                <a:ea typeface="Montserrat"/>
                <a:cs typeface="Montserrat"/>
                <a:sym typeface="Montserrat"/>
              </a:rPr>
              <a:t>in the report which implied improper conduct or wrong doing with no supporting evidence in the body of the report.  </a:t>
            </a:r>
            <a:endParaRPr sz="1100">
              <a:latin typeface="Montserrat"/>
              <a:ea typeface="Montserrat"/>
              <a:cs typeface="Montserrat"/>
              <a:sym typeface="Montserrat"/>
            </a:endParaRPr>
          </a:p>
          <a:p>
            <a:pPr marL="1371600" marR="0" lvl="2"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The Commission ultimately perpetuated an unsubstantiated narrative that was intended to harm  the Sekunjalo Group, Ayo Technology Solutions, Independent Media, Sagarmatha Technologies and every other company within the Sekunjalo Group.</a:t>
            </a:r>
            <a:endParaRPr sz="110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1100">
              <a:highlight>
                <a:srgbClr val="BF9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p:nvPr/>
        </p:nvSpPr>
        <p:spPr>
          <a:xfrm>
            <a:off x="0" y="285750"/>
            <a:ext cx="8832300" cy="7239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7"/>
          <p:cNvSpPr txBox="1"/>
          <p:nvPr/>
        </p:nvSpPr>
        <p:spPr>
          <a:xfrm>
            <a:off x="181200" y="452850"/>
            <a:ext cx="51735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i="0" u="none" strike="noStrike" cap="none">
                <a:solidFill>
                  <a:srgbClr val="FFFFFF"/>
                </a:solidFill>
                <a:latin typeface="Montserrat SemiBold"/>
                <a:ea typeface="Montserrat SemiBold"/>
                <a:cs typeface="Montserrat SemiBold"/>
                <a:sym typeface="Montserrat SemiBold"/>
              </a:rPr>
              <a:t>MPATI COMMISSION REPORT</a:t>
            </a:r>
            <a:endParaRPr sz="180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sp>
        <p:nvSpPr>
          <p:cNvPr id="86" name="Google Shape;86;p17"/>
          <p:cNvSpPr txBox="1"/>
          <p:nvPr/>
        </p:nvSpPr>
        <p:spPr>
          <a:xfrm>
            <a:off x="181200" y="1055725"/>
            <a:ext cx="84699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100" i="0" u="none" strike="noStrike" cap="none">
              <a:solidFill>
                <a:srgbClr val="000000"/>
              </a:solidFill>
              <a:latin typeface="Montserrat"/>
              <a:ea typeface="Montserrat"/>
              <a:cs typeface="Montserrat"/>
              <a:sym typeface="Montserrat"/>
            </a:endParaRPr>
          </a:p>
          <a:p>
            <a:pPr marL="457200" marR="0" lvl="0"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According to its Terms of Reference, the Mpati Commission was </a:t>
            </a:r>
            <a:r>
              <a:rPr lang="en-US" sz="1100">
                <a:latin typeface="Montserrat"/>
                <a:ea typeface="Montserrat"/>
                <a:cs typeface="Montserrat"/>
                <a:sym typeface="Montserrat"/>
              </a:rPr>
              <a:t>established to look into companies which were reported on in the media </a:t>
            </a:r>
            <a:r>
              <a:rPr lang="en-US" sz="1100" i="0" u="none" strike="noStrike" cap="none">
                <a:solidFill>
                  <a:srgbClr val="000000"/>
                </a:solidFill>
                <a:latin typeface="Montserrat"/>
                <a:ea typeface="Montserrat"/>
                <a:cs typeface="Montserrat"/>
                <a:sym typeface="Montserrat"/>
              </a:rPr>
              <a:t>during 2017 and 2018 and that contained </a:t>
            </a:r>
            <a:r>
              <a:rPr lang="en-US" sz="1100">
                <a:latin typeface="Montserrat"/>
                <a:ea typeface="Montserrat"/>
                <a:cs typeface="Montserrat"/>
                <a:sym typeface="Montserrat"/>
              </a:rPr>
              <a:t>references </a:t>
            </a:r>
            <a:r>
              <a:rPr lang="en-US" sz="1100" i="0" u="none" strike="noStrike" cap="none">
                <a:solidFill>
                  <a:srgbClr val="000000"/>
                </a:solidFill>
                <a:latin typeface="Montserrat"/>
                <a:ea typeface="Montserrat"/>
                <a:cs typeface="Montserrat"/>
                <a:sym typeface="Montserrat"/>
              </a:rPr>
              <a:t> of alleged impropriety within the PIC.</a:t>
            </a:r>
            <a:endParaRPr sz="1100">
              <a:latin typeface="Montserrat"/>
              <a:ea typeface="Montserrat"/>
              <a:cs typeface="Montserrat"/>
              <a:sym typeface="Montserrat"/>
            </a:endParaRPr>
          </a:p>
          <a:p>
            <a:pPr marL="457200" marR="0" lvl="0"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Independent Media</a:t>
            </a:r>
            <a:r>
              <a:rPr lang="en-US" sz="1100">
                <a:latin typeface="Montserrat"/>
                <a:ea typeface="Montserrat"/>
                <a:cs typeface="Montserrat"/>
                <a:sym typeface="Montserrat"/>
              </a:rPr>
              <a:t>’s</a:t>
            </a:r>
            <a:r>
              <a:rPr lang="en-US" sz="1100" i="0" u="none" strike="noStrike" cap="none">
                <a:solidFill>
                  <a:srgbClr val="000000"/>
                </a:solidFill>
                <a:latin typeface="Montserrat"/>
                <a:ea typeface="Montserrat"/>
                <a:cs typeface="Montserrat"/>
                <a:sym typeface="Montserrat"/>
              </a:rPr>
              <a:t> </a:t>
            </a:r>
            <a:r>
              <a:rPr lang="en-US" sz="1100">
                <a:latin typeface="Montserrat"/>
                <a:ea typeface="Montserrat"/>
                <a:cs typeface="Montserrat"/>
                <a:sym typeface="Montserrat"/>
              </a:rPr>
              <a:t>media </a:t>
            </a:r>
            <a:r>
              <a:rPr lang="en-US" sz="1100" i="0" u="none" strike="noStrike" cap="none">
                <a:solidFill>
                  <a:srgbClr val="000000"/>
                </a:solidFill>
                <a:latin typeface="Montserrat"/>
                <a:ea typeface="Montserrat"/>
                <a:cs typeface="Montserrat"/>
                <a:sym typeface="Montserrat"/>
              </a:rPr>
              <a:t>competitors and detractors intentionally made companies that Sekunjalo had invested in newsworthy for their own, subjective reasons.</a:t>
            </a:r>
            <a:endParaRPr sz="1100" i="0" u="none" strike="noStrike" cap="none">
              <a:solidFill>
                <a:srgbClr val="000000"/>
              </a:solidFill>
              <a:latin typeface="Montserrat"/>
              <a:ea typeface="Montserrat"/>
              <a:cs typeface="Montserrat"/>
              <a:sym typeface="Montserrat"/>
            </a:endParaRPr>
          </a:p>
          <a:p>
            <a:pPr marL="457200" marR="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It is important to note the following:</a:t>
            </a:r>
            <a:endParaRPr sz="1100">
              <a:latin typeface="Montserrat"/>
              <a:ea typeface="Montserrat"/>
              <a:cs typeface="Montserrat"/>
              <a:sym typeface="Montserrat"/>
            </a:endParaRPr>
          </a:p>
          <a:p>
            <a:pPr marL="914400" marR="0" lvl="1"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It was extremely unusual that out of the 11 companies interrogated at the PIC, 4 of those companies were companies that the Sekunjalo Group had invested in. </a:t>
            </a:r>
            <a:endParaRPr sz="1100">
              <a:latin typeface="Montserrat"/>
              <a:ea typeface="Montserrat"/>
              <a:cs typeface="Montserrat"/>
              <a:sym typeface="Montserrat"/>
            </a:endParaRPr>
          </a:p>
          <a:p>
            <a:pPr marL="914400" marR="0" lvl="1"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97% of equity investments by the PIC in JSE listed companies, are with companies that are not black</a:t>
            </a:r>
            <a:r>
              <a:rPr lang="en-US" sz="1100">
                <a:latin typeface="Montserrat"/>
                <a:ea typeface="Montserrat"/>
                <a:cs typeface="Montserrat"/>
                <a:sym typeface="Montserrat"/>
              </a:rPr>
              <a:t> owned.</a:t>
            </a:r>
            <a:endParaRPr sz="1100">
              <a:latin typeface="Montserrat"/>
              <a:ea typeface="Montserrat"/>
              <a:cs typeface="Montserrat"/>
              <a:sym typeface="Montserrat"/>
            </a:endParaRPr>
          </a:p>
          <a:p>
            <a:pPr marL="914400" marR="0" lvl="1" indent="-298450" algn="l" rtl="0">
              <a:lnSpc>
                <a:spcPct val="150000"/>
              </a:lnSpc>
              <a:spcBef>
                <a:spcPts val="0"/>
              </a:spcBef>
              <a:spcAft>
                <a:spcPts val="0"/>
              </a:spcAft>
              <a:buClr>
                <a:srgbClr val="000000"/>
              </a:buClr>
              <a:buSzPts val="1100"/>
              <a:buFont typeface="Montserrat"/>
              <a:buChar char="○"/>
            </a:pPr>
            <a:r>
              <a:rPr lang="en-US" sz="1100">
                <a:latin typeface="Montserrat"/>
                <a:ea typeface="Montserrat"/>
                <a:cs typeface="Montserrat"/>
                <a:sym typeface="Montserrat"/>
              </a:rPr>
              <a:t>None of these companies were investigated.</a:t>
            </a:r>
            <a:r>
              <a:rPr lang="en-US" sz="1100" i="0" u="none" strike="noStrike" cap="none">
                <a:solidFill>
                  <a:srgbClr val="000000"/>
                </a:solidFill>
                <a:latin typeface="Montserrat"/>
                <a:ea typeface="Montserrat"/>
                <a:cs typeface="Montserrat"/>
                <a:sym typeface="Montserrat"/>
              </a:rPr>
              <a:t>  </a:t>
            </a:r>
            <a:endParaRPr sz="1100">
              <a:latin typeface="Montserrat"/>
              <a:ea typeface="Montserrat"/>
              <a:cs typeface="Montserrat"/>
              <a:sym typeface="Montserrat"/>
            </a:endParaRPr>
          </a:p>
          <a:p>
            <a:pPr marL="914400" marR="0" lvl="1" indent="-298450" algn="l" rtl="0">
              <a:lnSpc>
                <a:spcPct val="150000"/>
              </a:lnSpc>
              <a:spcBef>
                <a:spcPts val="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Notwithstanding these facts, we, as the Sekunjalo Group, voluntarily went to the Commission and encouraged our executives to appear at the Commission to </a:t>
            </a:r>
            <a:r>
              <a:rPr lang="en-US" sz="1100">
                <a:latin typeface="Montserrat"/>
                <a:ea typeface="Montserrat"/>
                <a:cs typeface="Montserrat"/>
                <a:sym typeface="Montserrat"/>
              </a:rPr>
              <a:t>enhance</a:t>
            </a:r>
            <a:r>
              <a:rPr lang="en-US" sz="1100" i="0" u="none" strike="noStrike" cap="none">
                <a:solidFill>
                  <a:srgbClr val="000000"/>
                </a:solidFill>
                <a:latin typeface="Montserrat"/>
                <a:ea typeface="Montserrat"/>
                <a:cs typeface="Montserrat"/>
                <a:sym typeface="Montserrat"/>
              </a:rPr>
              <a:t> transparency.</a:t>
            </a:r>
            <a:endParaRPr sz="110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p:nvPr/>
        </p:nvSpPr>
        <p:spPr>
          <a:xfrm>
            <a:off x="0" y="285750"/>
            <a:ext cx="8832300" cy="7239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txBox="1"/>
          <p:nvPr/>
        </p:nvSpPr>
        <p:spPr>
          <a:xfrm>
            <a:off x="362350" y="436650"/>
            <a:ext cx="5812500" cy="42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b="0" i="0" u="none" strike="noStrike" cap="none">
                <a:solidFill>
                  <a:srgbClr val="FFFFFF"/>
                </a:solidFill>
                <a:latin typeface="Montserrat SemiBold"/>
                <a:ea typeface="Montserrat SemiBold"/>
                <a:cs typeface="Montserrat SemiBold"/>
                <a:sym typeface="Montserrat SemiBold"/>
              </a:rPr>
              <a:t>MPATI COMMISSION REPORT SUMMARY</a:t>
            </a:r>
            <a:r>
              <a:rPr lang="en-US" sz="2100" b="0" i="0" u="none" strike="noStrike" cap="none">
                <a:solidFill>
                  <a:srgbClr val="FFFFFF"/>
                </a:solidFill>
                <a:latin typeface="Montserrat SemiBold"/>
                <a:ea typeface="Montserrat SemiBold"/>
                <a:cs typeface="Montserrat SemiBold"/>
                <a:sym typeface="Montserrat SemiBold"/>
              </a:rPr>
              <a:t> </a:t>
            </a: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sp>
        <p:nvSpPr>
          <p:cNvPr id="93" name="Google Shape;93;p18"/>
          <p:cNvSpPr txBox="1"/>
          <p:nvPr/>
        </p:nvSpPr>
        <p:spPr>
          <a:xfrm>
            <a:off x="362350" y="1269350"/>
            <a:ext cx="8469900" cy="3817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None/>
            </a:pPr>
            <a:r>
              <a:rPr lang="en-US" sz="1100">
                <a:latin typeface="Montserrat"/>
                <a:ea typeface="Montserrat"/>
                <a:cs typeface="Montserrat"/>
                <a:sym typeface="Montserrat"/>
              </a:rPr>
              <a:t>The Report dealt with</a:t>
            </a:r>
            <a:r>
              <a:rPr lang="en-US" sz="1100" i="0" u="none" strike="noStrike" cap="none">
                <a:solidFill>
                  <a:srgbClr val="000000"/>
                </a:solidFill>
                <a:latin typeface="Montserrat"/>
                <a:ea typeface="Montserrat"/>
                <a:cs typeface="Montserrat"/>
                <a:sym typeface="Montserrat"/>
              </a:rPr>
              <a:t> investments made by the Sekunjalo Group.  Note:</a:t>
            </a:r>
            <a:endParaRPr sz="1100" i="0" u="none" strike="noStrike" cap="none">
              <a:solidFill>
                <a:srgbClr val="000000"/>
              </a:solidFill>
              <a:latin typeface="Montserrat"/>
              <a:ea typeface="Montserrat"/>
              <a:cs typeface="Montserrat"/>
              <a:sym typeface="Montserrat"/>
            </a:endParaRPr>
          </a:p>
          <a:p>
            <a:pPr marL="342900" marR="0" lvl="0" indent="-336550" algn="l" rtl="0">
              <a:lnSpc>
                <a:spcPct val="150000"/>
              </a:lnSpc>
              <a:spcBef>
                <a:spcPts val="80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Sekunjalo Investment Holdings was not part of the terms of reference: </a:t>
            </a:r>
            <a:endParaRPr sz="1100" i="0" u="none" strike="noStrike" cap="none">
              <a:solidFill>
                <a:srgbClr val="000000"/>
              </a:solidFill>
              <a:latin typeface="Montserrat"/>
              <a:ea typeface="Montserrat"/>
              <a:cs typeface="Montserrat"/>
              <a:sym typeface="Montserrat"/>
            </a:endParaRPr>
          </a:p>
          <a:p>
            <a:pPr marL="914400" marR="0" lvl="1" indent="-298450" algn="l" rtl="0">
              <a:lnSpc>
                <a:spcPct val="150000"/>
              </a:lnSpc>
              <a:spcBef>
                <a:spcPts val="80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Sekunjalo has invested in the </a:t>
            </a:r>
            <a:r>
              <a:rPr lang="en-US" sz="1100">
                <a:latin typeface="Montserrat"/>
                <a:ea typeface="Montserrat"/>
                <a:cs typeface="Montserrat"/>
                <a:sym typeface="Montserrat"/>
              </a:rPr>
              <a:t>four</a:t>
            </a:r>
            <a:r>
              <a:rPr lang="en-US" sz="1100" i="0" u="none" strike="noStrike" cap="none">
                <a:solidFill>
                  <a:srgbClr val="000000"/>
                </a:solidFill>
                <a:latin typeface="Montserrat"/>
                <a:ea typeface="Montserrat"/>
                <a:cs typeface="Montserrat"/>
                <a:sym typeface="Montserrat"/>
              </a:rPr>
              <a:t> companies interrogated by the Commission; </a:t>
            </a:r>
            <a:endParaRPr sz="1100" i="0" u="none" strike="noStrike" cap="none">
              <a:solidFill>
                <a:srgbClr val="000000"/>
              </a:solidFill>
              <a:latin typeface="Montserrat"/>
              <a:ea typeface="Montserrat"/>
              <a:cs typeface="Montserrat"/>
              <a:sym typeface="Montserrat"/>
            </a:endParaRPr>
          </a:p>
          <a:p>
            <a:pPr marL="914400" marR="0" lvl="1" indent="-298450" algn="l" rtl="0">
              <a:lnSpc>
                <a:spcPct val="150000"/>
              </a:lnSpc>
              <a:spcBef>
                <a:spcPts val="800"/>
              </a:spcBef>
              <a:spcAft>
                <a:spcPts val="0"/>
              </a:spcAft>
              <a:buClr>
                <a:srgbClr val="000000"/>
              </a:buClr>
              <a:buSzPts val="1100"/>
              <a:buFont typeface="Montserrat"/>
              <a:buChar char="○"/>
            </a:pPr>
            <a:r>
              <a:rPr lang="en-US" sz="1100">
                <a:solidFill>
                  <a:schemeClr val="dk1"/>
                </a:solidFill>
                <a:latin typeface="Montserrat"/>
                <a:ea typeface="Montserrat"/>
                <a:cs typeface="Montserrat"/>
                <a:sym typeface="Montserrat"/>
              </a:rPr>
              <a:t>The PIC has never made an investment in Sekunjalo Investment Holdings itself;</a:t>
            </a:r>
            <a:endParaRPr sz="1100" i="0" u="none" strike="noStrike" cap="none">
              <a:solidFill>
                <a:srgbClr val="000000"/>
              </a:solidFill>
              <a:latin typeface="Montserrat"/>
              <a:ea typeface="Montserrat"/>
              <a:cs typeface="Montserrat"/>
              <a:sym typeface="Montserrat"/>
            </a:endParaRPr>
          </a:p>
          <a:p>
            <a:pPr marL="914400" marR="0" lvl="1" indent="-298450" algn="l" rtl="0">
              <a:lnSpc>
                <a:spcPct val="150000"/>
              </a:lnSpc>
              <a:spcBef>
                <a:spcPts val="800"/>
              </a:spcBef>
              <a:spcAft>
                <a:spcPts val="0"/>
              </a:spcAft>
              <a:buClr>
                <a:srgbClr val="000000"/>
              </a:buClr>
              <a:buSzPts val="1100"/>
              <a:buFont typeface="Montserrat"/>
              <a:buChar char="○"/>
            </a:pPr>
            <a:r>
              <a:rPr lang="en-US" sz="1100">
                <a:latin typeface="Montserrat"/>
                <a:ea typeface="Montserrat"/>
                <a:cs typeface="Montserrat"/>
                <a:sym typeface="Montserrat"/>
              </a:rPr>
              <a:t>N</a:t>
            </a:r>
            <a:r>
              <a:rPr lang="en-US" sz="1100" i="0" u="none" strike="noStrike" cap="none">
                <a:solidFill>
                  <a:srgbClr val="000000"/>
                </a:solidFill>
                <a:latin typeface="Montserrat"/>
                <a:ea typeface="Montserrat"/>
                <a:cs typeface="Montserrat"/>
                <a:sym typeface="Montserrat"/>
              </a:rPr>
              <a:t>o adverse findings w</a:t>
            </a:r>
            <a:r>
              <a:rPr lang="en-US" sz="1100">
                <a:latin typeface="Montserrat"/>
                <a:ea typeface="Montserrat"/>
                <a:cs typeface="Montserrat"/>
                <a:sym typeface="Montserrat"/>
              </a:rPr>
              <a:t>ere</a:t>
            </a:r>
            <a:r>
              <a:rPr lang="en-US" sz="1100" i="0" u="none" strike="noStrike" cap="none">
                <a:solidFill>
                  <a:srgbClr val="000000"/>
                </a:solidFill>
                <a:latin typeface="Montserrat"/>
                <a:ea typeface="Montserrat"/>
                <a:cs typeface="Montserrat"/>
                <a:sym typeface="Montserrat"/>
              </a:rPr>
              <a:t> made by the Commission against Sekunjalo </a:t>
            </a:r>
            <a:r>
              <a:rPr lang="en-US" sz="1100">
                <a:latin typeface="Montserrat"/>
                <a:ea typeface="Montserrat"/>
                <a:cs typeface="Montserrat"/>
                <a:sym typeface="Montserrat"/>
              </a:rPr>
              <a:t>Investment Holdings;</a:t>
            </a:r>
            <a:endParaRPr sz="1100" i="0" u="none" strike="noStrike" cap="none">
              <a:solidFill>
                <a:srgbClr val="000000"/>
              </a:solidFill>
              <a:latin typeface="Montserrat"/>
              <a:ea typeface="Montserrat"/>
              <a:cs typeface="Montserrat"/>
              <a:sym typeface="Montserrat"/>
            </a:endParaRPr>
          </a:p>
          <a:p>
            <a:pPr marL="342900" marR="0" lvl="0" indent="-336550" algn="l" rtl="0">
              <a:lnSpc>
                <a:spcPct val="150000"/>
              </a:lnSpc>
              <a:spcBef>
                <a:spcPts val="80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Ayo Technology Solutions - no adverse findings were made by the Commission;</a:t>
            </a:r>
            <a:endParaRPr sz="1100" i="0" u="none" strike="noStrike" cap="none">
              <a:solidFill>
                <a:srgbClr val="000000"/>
              </a:solidFill>
              <a:latin typeface="Montserrat"/>
              <a:ea typeface="Montserrat"/>
              <a:cs typeface="Montserrat"/>
              <a:sym typeface="Montserrat"/>
            </a:endParaRPr>
          </a:p>
          <a:p>
            <a:pPr marL="342900" marR="0" lvl="0" indent="-336550" algn="l" rtl="0">
              <a:lnSpc>
                <a:spcPct val="150000"/>
              </a:lnSpc>
              <a:spcBef>
                <a:spcPts val="80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Independent Media - no adverse findings were made by the Commission;</a:t>
            </a:r>
            <a:endParaRPr sz="1100" i="0" u="none" strike="noStrike" cap="none">
              <a:solidFill>
                <a:srgbClr val="000000"/>
              </a:solidFill>
              <a:latin typeface="Montserrat"/>
              <a:ea typeface="Montserrat"/>
              <a:cs typeface="Montserrat"/>
              <a:sym typeface="Montserrat"/>
            </a:endParaRPr>
          </a:p>
          <a:p>
            <a:pPr marL="342900" marR="0" lvl="0" indent="-336550" algn="l" rtl="0">
              <a:lnSpc>
                <a:spcPct val="150000"/>
              </a:lnSpc>
              <a:spcBef>
                <a:spcPts val="80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Sagarmatha - no financial investment was made and no adverse findings were made by the Commission;</a:t>
            </a:r>
            <a:endParaRPr sz="1100" i="0" u="none" strike="noStrike" cap="none">
              <a:solidFill>
                <a:srgbClr val="000000"/>
              </a:solidFill>
              <a:latin typeface="Montserrat"/>
              <a:ea typeface="Montserrat"/>
              <a:cs typeface="Montserrat"/>
              <a:sym typeface="Montserrat"/>
            </a:endParaRPr>
          </a:p>
          <a:p>
            <a:pPr marL="342900" marR="0" lvl="0" indent="-336550" algn="l" rtl="0">
              <a:lnSpc>
                <a:spcPct val="150000"/>
              </a:lnSpc>
              <a:spcBef>
                <a:spcPts val="800"/>
              </a:spcBef>
              <a:spcAft>
                <a:spcPts val="0"/>
              </a:spcAft>
              <a:buClr>
                <a:srgbClr val="000000"/>
              </a:buClr>
              <a:buSzPts val="1100"/>
              <a:buFont typeface="Montserrat"/>
              <a:buChar char="•"/>
            </a:pPr>
            <a:r>
              <a:rPr lang="en-US" sz="1100" i="0" u="none" strike="noStrike" cap="none">
                <a:solidFill>
                  <a:srgbClr val="000000"/>
                </a:solidFill>
                <a:latin typeface="Montserrat"/>
                <a:ea typeface="Montserrat"/>
                <a:cs typeface="Montserrat"/>
                <a:sym typeface="Montserrat"/>
              </a:rPr>
              <a:t>Premier Fishing Brands - no adverse findings were made by the Commission;</a:t>
            </a:r>
            <a:endParaRPr sz="1100" i="0" u="none" strike="noStrike" cap="none">
              <a:solidFill>
                <a:srgbClr val="000000"/>
              </a:solidFill>
              <a:latin typeface="Montserrat"/>
              <a:ea typeface="Montserrat"/>
              <a:cs typeface="Montserrat"/>
              <a:sym typeface="Montserrat"/>
            </a:endParaRPr>
          </a:p>
          <a:p>
            <a:pPr marL="342900" marR="0" lvl="0" indent="-336550" algn="l" rtl="0">
              <a:lnSpc>
                <a:spcPct val="150000"/>
              </a:lnSpc>
              <a:spcBef>
                <a:spcPts val="800"/>
              </a:spcBef>
              <a:spcAft>
                <a:spcPts val="800"/>
              </a:spcAft>
              <a:buSzPts val="1100"/>
              <a:buFont typeface="Montserrat"/>
              <a:buChar char="•"/>
            </a:pPr>
            <a:r>
              <a:rPr lang="en-US" sz="1100">
                <a:latin typeface="Montserrat"/>
                <a:ea typeface="Montserrat"/>
                <a:cs typeface="Montserrat"/>
                <a:sym typeface="Montserrat"/>
              </a:rPr>
              <a:t>We have not dealt with allegations for or against the PIC itself or its employees as this is not for us to comment on.</a:t>
            </a:r>
            <a:endParaRPr sz="11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p:nvPr/>
        </p:nvSpPr>
        <p:spPr>
          <a:xfrm>
            <a:off x="0" y="-4800"/>
            <a:ext cx="9144000" cy="515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9"/>
          <p:cNvSpPr txBox="1"/>
          <p:nvPr/>
        </p:nvSpPr>
        <p:spPr>
          <a:xfrm>
            <a:off x="2820150" y="1828800"/>
            <a:ext cx="35037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i="0" u="none" strike="noStrike" cap="none">
                <a:solidFill>
                  <a:srgbClr val="BF9000"/>
                </a:solidFill>
                <a:latin typeface="Montserrat"/>
                <a:ea typeface="Montserrat"/>
                <a:cs typeface="Montserrat"/>
                <a:sym typeface="Montserrat"/>
              </a:rPr>
              <a:t>SECTION 2:</a:t>
            </a:r>
            <a:endParaRPr sz="3200" i="0" u="none" strike="noStrike" cap="none">
              <a:solidFill>
                <a:srgbClr val="BF9000"/>
              </a:solidFill>
              <a:latin typeface="Montserrat"/>
              <a:ea typeface="Montserrat"/>
              <a:cs typeface="Montserrat"/>
              <a:sym typeface="Montserrat"/>
            </a:endParaRPr>
          </a:p>
          <a:p>
            <a:pPr marL="0" marR="0" lvl="0" indent="0" algn="ctr" rtl="0">
              <a:lnSpc>
                <a:spcPct val="115000"/>
              </a:lnSpc>
              <a:spcBef>
                <a:spcPts val="0"/>
              </a:spcBef>
              <a:spcAft>
                <a:spcPts val="1200"/>
              </a:spcAft>
              <a:buClr>
                <a:srgbClr val="000000"/>
              </a:buClr>
              <a:buSzPts val="1100"/>
              <a:buFont typeface="Arial"/>
              <a:buNone/>
            </a:pPr>
            <a:r>
              <a:rPr lang="en-US" sz="1200" i="0" u="none" strike="noStrike" cap="none">
                <a:solidFill>
                  <a:srgbClr val="BF9000"/>
                </a:solidFill>
                <a:latin typeface="Montserrat"/>
                <a:ea typeface="Montserrat"/>
                <a:cs typeface="Montserrat"/>
                <a:sym typeface="Montserrat"/>
              </a:rPr>
              <a:t>THE SEKUNJALO GROUP</a:t>
            </a:r>
            <a:endParaRPr sz="1200" i="0" u="none" strike="noStrike" cap="none">
              <a:solidFill>
                <a:srgbClr val="BF9000"/>
              </a:solidFill>
              <a:latin typeface="Montserrat"/>
              <a:ea typeface="Montserrat"/>
              <a:cs typeface="Montserrat"/>
              <a:sym typeface="Montserrat"/>
            </a:endParaRPr>
          </a:p>
        </p:txBody>
      </p:sp>
      <p:pic>
        <p:nvPicPr>
          <p:cNvPr id="100" name="Google Shape;100;p19"/>
          <p:cNvPicPr preferRelativeResize="0"/>
          <p:nvPr/>
        </p:nvPicPr>
        <p:blipFill>
          <a:blip r:embed="rId3">
            <a:alphaModFix/>
          </a:blip>
          <a:stretch>
            <a:fillRect/>
          </a:stretch>
        </p:blipFill>
        <p:spPr>
          <a:xfrm>
            <a:off x="3708100" y="2807500"/>
            <a:ext cx="1727798" cy="50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p:nvPr/>
        </p:nvSpPr>
        <p:spPr>
          <a:xfrm>
            <a:off x="0" y="247950"/>
            <a:ext cx="8832300" cy="7239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txBox="1"/>
          <p:nvPr/>
        </p:nvSpPr>
        <p:spPr>
          <a:xfrm>
            <a:off x="324375" y="285750"/>
            <a:ext cx="8378100" cy="6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a:solidFill>
                  <a:srgbClr val="FFFFFF"/>
                </a:solidFill>
                <a:latin typeface="Montserrat SemiBold"/>
                <a:ea typeface="Montserrat SemiBold"/>
                <a:cs typeface="Montserrat SemiBold"/>
                <a:sym typeface="Montserrat SemiBold"/>
              </a:rPr>
              <a:t>SEKUNJALO REFERENCE IN MPATI COMMISSION REPORT</a:t>
            </a:r>
            <a:endParaRPr sz="1800">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r>
              <a:rPr lang="en-US" sz="1800">
                <a:solidFill>
                  <a:srgbClr val="FFFFFF"/>
                </a:solidFill>
                <a:latin typeface="Montserrat SemiBold"/>
                <a:ea typeface="Montserrat SemiBold"/>
                <a:cs typeface="Montserrat SemiBold"/>
                <a:sym typeface="Montserrat SemiBold"/>
              </a:rPr>
              <a:t>CASE A</a:t>
            </a:r>
            <a:endParaRPr sz="1800">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07" name="Google Shape;107;p20"/>
          <p:cNvGraphicFramePr/>
          <p:nvPr/>
        </p:nvGraphicFramePr>
        <p:xfrm>
          <a:off x="265800" y="1073985"/>
          <a:ext cx="3000000" cy="3000000"/>
        </p:xfrm>
        <a:graphic>
          <a:graphicData uri="http://schemas.openxmlformats.org/drawingml/2006/table">
            <a:tbl>
              <a:tblPr>
                <a:noFill/>
                <a:tableStyleId>{E54F622A-3F4E-45A6-B8B2-5574E10AFB9C}</a:tableStyleId>
              </a:tblPr>
              <a:tblGrid>
                <a:gridCol w="1979625">
                  <a:extLst>
                    <a:ext uri="{9D8B030D-6E8A-4147-A177-3AD203B41FA5}">
                      <a16:colId xmlns:a16="http://schemas.microsoft.com/office/drawing/2014/main" val="20000"/>
                    </a:ext>
                  </a:extLst>
                </a:gridCol>
                <a:gridCol w="6515625">
                  <a:extLst>
                    <a:ext uri="{9D8B030D-6E8A-4147-A177-3AD203B41FA5}">
                      <a16:colId xmlns:a16="http://schemas.microsoft.com/office/drawing/2014/main" val="20001"/>
                    </a:ext>
                  </a:extLst>
                </a:gridCol>
              </a:tblGrid>
              <a:tr h="319950">
                <a:tc>
                  <a:txBody>
                    <a:bodyPr/>
                    <a:lstStyle/>
                    <a:p>
                      <a:pPr marL="0" marR="0" lvl="0" indent="0" algn="l" rtl="0">
                        <a:lnSpc>
                          <a:spcPct val="100000"/>
                        </a:lnSpc>
                        <a:spcBef>
                          <a:spcPts val="0"/>
                        </a:spcBef>
                        <a:spcAft>
                          <a:spcPts val="0"/>
                        </a:spcAft>
                        <a:buClr>
                          <a:srgbClr val="000000"/>
                        </a:buClr>
                        <a:buSzPts val="800"/>
                        <a:buFont typeface="Arial"/>
                        <a:buNone/>
                      </a:pPr>
                      <a:r>
                        <a:rPr lang="en-US" sz="1200" b="1">
                          <a:solidFill>
                            <a:srgbClr val="BF9000"/>
                          </a:solidFill>
                          <a:latin typeface="Montserrat"/>
                          <a:ea typeface="Montserrat"/>
                          <a:cs typeface="Montserrat"/>
                          <a:sym typeface="Montserrat"/>
                        </a:rPr>
                        <a:t>REFERENCE </a:t>
                      </a:r>
                      <a:endParaRPr sz="1200" b="1" u="none" strike="noStrike" cap="none">
                        <a:solidFill>
                          <a:srgbClr val="BF9000"/>
                        </a:solidFill>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800"/>
                        <a:buFont typeface="Arial"/>
                        <a:buNone/>
                      </a:pPr>
                      <a:r>
                        <a:rPr lang="en-US" sz="1200" b="1" u="none" strike="noStrike" cap="none">
                          <a:solidFill>
                            <a:srgbClr val="BF9000"/>
                          </a:solidFill>
                          <a:latin typeface="Montserrat"/>
                          <a:ea typeface="Montserrat"/>
                          <a:cs typeface="Montserrat"/>
                          <a:sym typeface="Montserrat"/>
                        </a:rPr>
                        <a:t>FACTS</a:t>
                      </a:r>
                      <a:endParaRPr sz="1200" b="1" u="none" strike="noStrike" cap="none">
                        <a:solidFill>
                          <a:srgbClr val="BF9000"/>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2003225">
                <a:tc>
                  <a:txBody>
                    <a:bodyPr/>
                    <a:lstStyle/>
                    <a:p>
                      <a:pPr marL="0" marR="0" lvl="0" indent="0" algn="l" rtl="0">
                        <a:lnSpc>
                          <a:spcPct val="100000"/>
                        </a:lnSpc>
                        <a:spcBef>
                          <a:spcPts val="0"/>
                        </a:spcBef>
                        <a:spcAft>
                          <a:spcPts val="0"/>
                        </a:spcAft>
                        <a:buClr>
                          <a:srgbClr val="000000"/>
                        </a:buClr>
                        <a:buSzPts val="800"/>
                        <a:buFont typeface="Arial"/>
                        <a:buNone/>
                      </a:pPr>
                      <a:r>
                        <a:rPr lang="en-US" sz="900" u="none" strike="noStrike" cap="none">
                          <a:latin typeface="Montserrat"/>
                          <a:ea typeface="Montserrat"/>
                          <a:cs typeface="Montserrat"/>
                          <a:sym typeface="Montserrat"/>
                        </a:rPr>
                        <a:t>“The Ayo transaction demonstrates the malfeasance of the Sekunjalo Group…” Para 127, Page 341</a:t>
                      </a:r>
                      <a:endParaRPr sz="900" u="none" strike="noStrike" cap="none">
                        <a:latin typeface="Montserrat"/>
                        <a:ea typeface="Montserrat"/>
                        <a:cs typeface="Montserrat"/>
                        <a:sym typeface="Montserrat"/>
                      </a:endParaRPr>
                    </a:p>
                  </a:txBody>
                  <a:tcPr marL="91425" marR="91425" marT="91425" marB="91425"/>
                </a:tc>
                <a:tc>
                  <a:txBody>
                    <a:bodyPr/>
                    <a:lstStyle/>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This reference is false and misleading;</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Malfeasance - The legal definition of “malfeasance” is described as intentional conduct that is wrongful or unlawful, especially by officials or public employees. Malfeasance is at a higher level of wrongdoing than nonfeasance (failure to act where there was a duty to act) or misfeasance (conduct that is lawful but inappropriate);</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No evidence lea</a:t>
                      </a:r>
                      <a:r>
                        <a:rPr lang="en-US" sz="900">
                          <a:latin typeface="Montserrat"/>
                          <a:ea typeface="Montserrat"/>
                          <a:cs typeface="Montserrat"/>
                          <a:sym typeface="Montserrat"/>
                        </a:rPr>
                        <a:t>ding to the inclusion of this sentence in the report;</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No irregularity shown in the report therefore no bas</a:t>
                      </a:r>
                      <a:r>
                        <a:rPr lang="en-US" sz="900">
                          <a:latin typeface="Montserrat"/>
                          <a:ea typeface="Montserrat"/>
                          <a:cs typeface="Montserrat"/>
                          <a:sym typeface="Montserrat"/>
                        </a:rPr>
                        <a:t>is for using the term;</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The term “</a:t>
                      </a:r>
                      <a:r>
                        <a:rPr lang="en-US" sz="900" u="none" strike="noStrike" cap="none">
                          <a:latin typeface="Montserrat"/>
                          <a:ea typeface="Montserrat"/>
                          <a:cs typeface="Montserrat"/>
                          <a:sym typeface="Montserrat"/>
                        </a:rPr>
                        <a:t>Malfeasance</a:t>
                      </a:r>
                      <a:r>
                        <a:rPr lang="en-US" sz="900">
                          <a:latin typeface="Montserrat"/>
                          <a:ea typeface="Montserrat"/>
                          <a:cs typeface="Montserrat"/>
                          <a:sym typeface="Montserrat"/>
                        </a:rPr>
                        <a:t>”</a:t>
                      </a:r>
                      <a:r>
                        <a:rPr lang="en-US" sz="900" u="none" strike="noStrike" cap="none">
                          <a:latin typeface="Montserrat"/>
                          <a:ea typeface="Montserrat"/>
                          <a:cs typeface="Montserrat"/>
                          <a:sym typeface="Montserrat"/>
                        </a:rPr>
                        <a:t> seems to have been an afterthought and was maliciou</a:t>
                      </a:r>
                      <a:r>
                        <a:rPr lang="en-US" sz="900">
                          <a:latin typeface="Montserrat"/>
                          <a:ea typeface="Montserrat"/>
                          <a:cs typeface="Montserrat"/>
                          <a:sym typeface="Montserrat"/>
                        </a:rPr>
                        <a:t>sly added to inflict damage to the Group;</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It is d</a:t>
                      </a:r>
                      <a:r>
                        <a:rPr lang="en-US" sz="900" u="none" strike="noStrike" cap="none">
                          <a:latin typeface="Montserrat"/>
                          <a:ea typeface="Montserrat"/>
                          <a:cs typeface="Montserrat"/>
                          <a:sym typeface="Montserrat"/>
                        </a:rPr>
                        <a:t>efamatory and contradictory as </a:t>
                      </a:r>
                      <a:r>
                        <a:rPr lang="en-US" sz="900">
                          <a:latin typeface="Montserrat"/>
                          <a:ea typeface="Montserrat"/>
                          <a:cs typeface="Montserrat"/>
                          <a:sym typeface="Montserrat"/>
                        </a:rPr>
                        <a:t>there are no adverse findings against Sekunjalo. </a:t>
                      </a:r>
                      <a:endParaRPr sz="9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1544150">
                <a:tc>
                  <a:txBody>
                    <a:bodyPr/>
                    <a:lstStyle/>
                    <a:p>
                      <a:pPr marL="0" marR="0" lvl="0" indent="0" algn="l" rtl="0">
                        <a:lnSpc>
                          <a:spcPct val="100000"/>
                        </a:lnSpc>
                        <a:spcBef>
                          <a:spcPts val="0"/>
                        </a:spcBef>
                        <a:spcAft>
                          <a:spcPts val="0"/>
                        </a:spcAft>
                        <a:buClr>
                          <a:srgbClr val="000000"/>
                        </a:buClr>
                        <a:buSzPts val="800"/>
                        <a:buFont typeface="Arial"/>
                        <a:buNone/>
                      </a:pPr>
                      <a:r>
                        <a:rPr lang="en-US" sz="900" u="none" strike="noStrike" cap="none">
                          <a:latin typeface="Montserrat"/>
                          <a:ea typeface="Montserrat"/>
                          <a:cs typeface="Montserrat"/>
                          <a:sym typeface="Montserrat"/>
                        </a:rPr>
                        <a:t>“Regardless of this non-servicing of the debt, which amounts to around R1.5 billion, the PIC continued to invest in Premier Fishing, Ayo and almost in Sagarmatha” Para 84, Page 317</a:t>
                      </a:r>
                      <a:endParaRPr sz="900" u="none" strike="noStrike" cap="none">
                        <a:latin typeface="Montserrat"/>
                        <a:ea typeface="Montserrat"/>
                        <a:cs typeface="Montserrat"/>
                        <a:sym typeface="Montserrat"/>
                      </a:endParaRPr>
                    </a:p>
                  </a:txBody>
                  <a:tcPr marL="91425" marR="91425" marT="91425" marB="91425"/>
                </a:tc>
                <a:tc>
                  <a:txBody>
                    <a:bodyPr/>
                    <a:lstStyle/>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This reference is false;</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At the time of the Premier Fishing and Brands and Ayo listings, no loans were due or overdue to the PIC/ GEPF;</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SzPts val="900"/>
                        <a:buFont typeface="Montserrat"/>
                        <a:buChar char="●"/>
                      </a:pPr>
                      <a:r>
                        <a:rPr lang="en-US" sz="900">
                          <a:latin typeface="Montserrat"/>
                          <a:ea typeface="Montserrat"/>
                          <a:cs typeface="Montserrat"/>
                          <a:sym typeface="Montserrat"/>
                        </a:rPr>
                        <a:t>Independent Media’s loans were only due as of August 2018, yet Premier Fishing  listed in February 2017 and Ayo in December 2017;</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In addition, the </a:t>
                      </a:r>
                      <a:r>
                        <a:rPr lang="en-US" sz="900" u="none" strike="noStrike" cap="none">
                          <a:latin typeface="Montserrat"/>
                          <a:ea typeface="Montserrat"/>
                          <a:cs typeface="Montserrat"/>
                          <a:sym typeface="Montserrat"/>
                        </a:rPr>
                        <a:t>PIC was in discussions with the Sekunjalo Group on an exit strategy for its investment in Independent Media well before the Independent Media loans beca</a:t>
                      </a:r>
                      <a:r>
                        <a:rPr lang="en-US" sz="900">
                          <a:latin typeface="Montserrat"/>
                          <a:ea typeface="Montserrat"/>
                          <a:cs typeface="Montserrat"/>
                          <a:sym typeface="Montserrat"/>
                        </a:rPr>
                        <a:t>me due.</a:t>
                      </a:r>
                      <a:endParaRPr sz="9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p:nvPr/>
        </p:nvSpPr>
        <p:spPr>
          <a:xfrm>
            <a:off x="0" y="247950"/>
            <a:ext cx="8832300" cy="7239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1"/>
          <p:cNvSpPr txBox="1"/>
          <p:nvPr/>
        </p:nvSpPr>
        <p:spPr>
          <a:xfrm>
            <a:off x="337050" y="323550"/>
            <a:ext cx="5812500" cy="64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FFFFFF"/>
                </a:solidFill>
                <a:latin typeface="Montserrat SemiBold"/>
                <a:ea typeface="Montserrat SemiBold"/>
                <a:cs typeface="Montserrat SemiBold"/>
                <a:sym typeface="Montserrat SemiBold"/>
              </a:rPr>
              <a:t>SEKUNJALO - CASE STUDY A</a:t>
            </a: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Montserrat SemiBold"/>
              <a:ea typeface="Montserrat SemiBold"/>
              <a:cs typeface="Montserrat SemiBold"/>
              <a:sym typeface="Montserrat SemiBold"/>
            </a:endParaRPr>
          </a:p>
        </p:txBody>
      </p:sp>
      <p:graphicFrame>
        <p:nvGraphicFramePr>
          <p:cNvPr id="114" name="Google Shape;114;p21"/>
          <p:cNvGraphicFramePr/>
          <p:nvPr/>
        </p:nvGraphicFramePr>
        <p:xfrm>
          <a:off x="213800" y="1015060"/>
          <a:ext cx="3000000" cy="3000000"/>
        </p:xfrm>
        <a:graphic>
          <a:graphicData uri="http://schemas.openxmlformats.org/drawingml/2006/table">
            <a:tbl>
              <a:tblPr>
                <a:noFill/>
                <a:tableStyleId>{E54F622A-3F4E-45A6-B8B2-5574E10AFB9C}</a:tableStyleId>
              </a:tblPr>
              <a:tblGrid>
                <a:gridCol w="2118575">
                  <a:extLst>
                    <a:ext uri="{9D8B030D-6E8A-4147-A177-3AD203B41FA5}">
                      <a16:colId xmlns:a16="http://schemas.microsoft.com/office/drawing/2014/main" val="20000"/>
                    </a:ext>
                  </a:extLst>
                </a:gridCol>
                <a:gridCol w="6499925">
                  <a:extLst>
                    <a:ext uri="{9D8B030D-6E8A-4147-A177-3AD203B41FA5}">
                      <a16:colId xmlns:a16="http://schemas.microsoft.com/office/drawing/2014/main" val="20001"/>
                    </a:ext>
                  </a:extLst>
                </a:gridCol>
              </a:tblGrid>
              <a:tr h="333750">
                <a:tc>
                  <a:txBody>
                    <a:bodyPr/>
                    <a:lstStyle/>
                    <a:p>
                      <a:pPr marL="0" marR="0" lvl="0" indent="0" algn="l" rtl="0">
                        <a:lnSpc>
                          <a:spcPct val="100000"/>
                        </a:lnSpc>
                        <a:spcBef>
                          <a:spcPts val="0"/>
                        </a:spcBef>
                        <a:spcAft>
                          <a:spcPts val="0"/>
                        </a:spcAft>
                        <a:buClr>
                          <a:srgbClr val="000000"/>
                        </a:buClr>
                        <a:buSzPts val="800"/>
                        <a:buFont typeface="Arial"/>
                        <a:buNone/>
                      </a:pPr>
                      <a:r>
                        <a:rPr lang="en-US" sz="800" b="1">
                          <a:solidFill>
                            <a:srgbClr val="BF9000"/>
                          </a:solidFill>
                        </a:rPr>
                        <a:t>REFERENCE </a:t>
                      </a:r>
                      <a:endParaRPr sz="800" b="1" strike="noStrike" cap="none">
                        <a:solidFill>
                          <a:srgbClr val="BF9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strike="noStrike" cap="none">
                          <a:solidFill>
                            <a:srgbClr val="BF9000"/>
                          </a:solidFill>
                        </a:rPr>
                        <a:t>FACTS</a:t>
                      </a:r>
                      <a:endParaRPr sz="800" b="1" strike="noStrike" cap="none">
                        <a:solidFill>
                          <a:srgbClr val="BF9000"/>
                        </a:solidFil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417300">
                <a:tc>
                  <a:txBody>
                    <a:bodyPr/>
                    <a:lstStyle/>
                    <a:p>
                      <a:pPr marL="0" marR="0" lvl="0" indent="0" algn="l" rtl="0">
                        <a:lnSpc>
                          <a:spcPct val="100000"/>
                        </a:lnSpc>
                        <a:spcBef>
                          <a:spcPts val="0"/>
                        </a:spcBef>
                        <a:spcAft>
                          <a:spcPts val="0"/>
                        </a:spcAft>
                        <a:buClr>
                          <a:srgbClr val="000000"/>
                        </a:buClr>
                        <a:buSzPts val="800"/>
                        <a:buFont typeface="Arial"/>
                        <a:buNone/>
                      </a:pPr>
                      <a:r>
                        <a:rPr lang="en-US" sz="900">
                          <a:latin typeface="Montserrat"/>
                          <a:ea typeface="Montserrat"/>
                          <a:cs typeface="Montserrat"/>
                          <a:sym typeface="Montserrat"/>
                        </a:rPr>
                        <a:t>The </a:t>
                      </a:r>
                      <a:r>
                        <a:rPr lang="en-US" sz="900" u="none" strike="noStrike" cap="none">
                          <a:latin typeface="Montserrat"/>
                          <a:ea typeface="Montserrat"/>
                          <a:cs typeface="Montserrat"/>
                          <a:sym typeface="Montserrat"/>
                        </a:rPr>
                        <a:t>Sekunjalo Group influenced companies in which it had invested to support Independent Media - Media allegations</a:t>
                      </a:r>
                      <a:endParaRPr sz="900" u="none" strike="noStrike" cap="none">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This reference is partially true;</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The Sekunjalo Group took substantial resources from other investments, for a number of reasons:</a:t>
                      </a:r>
                      <a:endParaRPr sz="900">
                        <a:latin typeface="Montserrat"/>
                        <a:ea typeface="Montserrat"/>
                        <a:cs typeface="Montserrat"/>
                        <a:sym typeface="Montserrat"/>
                      </a:endParaRPr>
                    </a:p>
                    <a:p>
                      <a:pPr marL="914400" marR="0" lvl="1"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1,600 people are employed within the Independent Media Group; </a:t>
                      </a:r>
                      <a:endParaRPr sz="900">
                        <a:latin typeface="Montserrat"/>
                        <a:ea typeface="Montserrat"/>
                        <a:cs typeface="Montserrat"/>
                        <a:sym typeface="Montserrat"/>
                      </a:endParaRPr>
                    </a:p>
                    <a:p>
                      <a:pPr marL="914400" marR="0" lvl="1"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Independent Media was contributing to a constitutional imperative, being media freedom and media diversity;</a:t>
                      </a:r>
                      <a:endParaRPr sz="900" u="none" strike="noStrike" cap="none">
                        <a:latin typeface="Montserrat"/>
                        <a:ea typeface="Montserrat"/>
                        <a:cs typeface="Montserrat"/>
                        <a:sym typeface="Montserrat"/>
                      </a:endParaRPr>
                    </a:p>
                    <a:p>
                      <a:pPr marL="457200" marR="0" lvl="0" indent="-285750" algn="l" rtl="0">
                        <a:lnSpc>
                          <a:spcPct val="100000"/>
                        </a:lnSpc>
                        <a:spcBef>
                          <a:spcPts val="0"/>
                        </a:spcBef>
                        <a:spcAft>
                          <a:spcPts val="0"/>
                        </a:spcAft>
                        <a:buSzPts val="900"/>
                        <a:buFont typeface="Montserrat"/>
                        <a:buChar char="●"/>
                      </a:pPr>
                      <a:r>
                        <a:rPr lang="en-US" sz="900">
                          <a:latin typeface="Montserrat"/>
                          <a:ea typeface="Montserrat"/>
                          <a:cs typeface="Montserrat"/>
                          <a:sym typeface="Montserrat"/>
                        </a:rPr>
                        <a:t>This was done in a completely legal and ethical manner which did not have any negative impact on the other Sekunjalo Group companies.</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SzPts val="900"/>
                        <a:buFont typeface="Montserrat"/>
                        <a:buChar char="●"/>
                      </a:pPr>
                      <a:r>
                        <a:rPr lang="en-US" sz="900">
                          <a:latin typeface="Montserrat"/>
                          <a:ea typeface="Montserrat"/>
                          <a:cs typeface="Montserrat"/>
                          <a:sym typeface="Montserrat"/>
                        </a:rPr>
                        <a:t>The Sekunjalo Group is well within its rights, legally, ethically and morally considering the mass unemployment in South Africa to support investments in the group as a means of social good and good business sense.</a:t>
                      </a:r>
                      <a:endParaRPr sz="9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051850">
                <a:tc>
                  <a:txBody>
                    <a:bodyPr/>
                    <a:lstStyle/>
                    <a:p>
                      <a:pPr marL="0" marR="0" lvl="0" indent="0" algn="l" rtl="0">
                        <a:lnSpc>
                          <a:spcPct val="100000"/>
                        </a:lnSpc>
                        <a:spcBef>
                          <a:spcPts val="0"/>
                        </a:spcBef>
                        <a:spcAft>
                          <a:spcPts val="0"/>
                        </a:spcAft>
                        <a:buClr>
                          <a:srgbClr val="000000"/>
                        </a:buClr>
                        <a:buSzPts val="800"/>
                        <a:buFont typeface="Arial"/>
                        <a:buNone/>
                      </a:pPr>
                      <a:r>
                        <a:rPr lang="en-US" sz="900" u="none" strike="noStrike" cap="none">
                          <a:latin typeface="Montserrat"/>
                          <a:ea typeface="Montserrat"/>
                          <a:cs typeface="Montserrat"/>
                          <a:sym typeface="Montserrat"/>
                        </a:rPr>
                        <a:t>“…board members within the boards of the Sekunjalo Group of companies are not independent. It was a PIC requirement that the Ayo board be strengthened with independent non-executive directors… board members are related to Dr Survé, are long-serving employees, long-time friends or are non-executive directors on other Sekunjalo Group company boards” Para 107, Page 321</a:t>
                      </a:r>
                      <a:endParaRPr sz="900" u="none" strike="noStrike" cap="none">
                        <a:latin typeface="Montserrat"/>
                        <a:ea typeface="Montserrat"/>
                        <a:cs typeface="Montserrat"/>
                        <a:sym typeface="Montserrat"/>
                      </a:endParaRPr>
                    </a:p>
                  </a:txBody>
                  <a:tcPr marL="91425" marR="91425" marT="91425" marB="91425">
                    <a:lnT w="9525" cap="flat" cmpd="sng">
                      <a:solidFill>
                        <a:srgbClr val="9E9E9E"/>
                      </a:solidFill>
                      <a:prstDash val="solid"/>
                      <a:round/>
                      <a:headEnd type="none" w="sm" len="sm"/>
                      <a:tailEnd type="none" w="sm" len="sm"/>
                    </a:lnT>
                  </a:tcPr>
                </a:tc>
                <a:tc>
                  <a:txBody>
                    <a:bodyPr/>
                    <a:lstStyle/>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This reference is partially true, but misleading;</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The </a:t>
                      </a:r>
                      <a:r>
                        <a:rPr lang="en-US" sz="900" u="none" strike="noStrike" cap="none">
                          <a:latin typeface="Montserrat"/>
                          <a:ea typeface="Montserrat"/>
                          <a:cs typeface="Montserrat"/>
                          <a:sym typeface="Montserrat"/>
                        </a:rPr>
                        <a:t>Sekunjalo Group nominates and appoints its directors at the individual company’s AGM as is standard practice</a:t>
                      </a:r>
                      <a:r>
                        <a:rPr lang="en-US" sz="900">
                          <a:latin typeface="Montserrat"/>
                          <a:ea typeface="Montserrat"/>
                          <a:cs typeface="Montserrat"/>
                          <a:sym typeface="Montserrat"/>
                        </a:rPr>
                        <a:t>;</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All shareholders, including the </a:t>
                      </a:r>
                      <a:r>
                        <a:rPr lang="en-US" sz="900">
                          <a:latin typeface="Montserrat"/>
                          <a:ea typeface="Montserrat"/>
                          <a:cs typeface="Montserrat"/>
                          <a:sym typeface="Montserrat"/>
                        </a:rPr>
                        <a:t>PIC/GEPF</a:t>
                      </a:r>
                      <a:r>
                        <a:rPr lang="en-US" sz="900" u="none" strike="noStrike" cap="none">
                          <a:latin typeface="Montserrat"/>
                          <a:ea typeface="Montserrat"/>
                          <a:cs typeface="Montserrat"/>
                          <a:sym typeface="Montserrat"/>
                        </a:rPr>
                        <a:t> voted unanimously for the appointment of these </a:t>
                      </a:r>
                      <a:r>
                        <a:rPr lang="en-US" sz="900">
                          <a:latin typeface="Montserrat"/>
                          <a:ea typeface="Montserrat"/>
                          <a:cs typeface="Montserrat"/>
                          <a:sym typeface="Montserrat"/>
                        </a:rPr>
                        <a:t>directors;</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Reference</a:t>
                      </a:r>
                      <a:r>
                        <a:rPr lang="en-US" sz="900" u="none" strike="noStrike" cap="none">
                          <a:latin typeface="Montserrat"/>
                          <a:ea typeface="Montserrat"/>
                          <a:cs typeface="Montserrat"/>
                          <a:sym typeface="Montserrat"/>
                        </a:rPr>
                        <a:t> partially correct</a:t>
                      </a:r>
                      <a:r>
                        <a:rPr lang="en-US" sz="900">
                          <a:latin typeface="Montserrat"/>
                          <a:ea typeface="Montserrat"/>
                          <a:cs typeface="Montserrat"/>
                          <a:sym typeface="Montserrat"/>
                        </a:rPr>
                        <a:t> as it is </a:t>
                      </a:r>
                      <a:r>
                        <a:rPr lang="en-US" sz="900" u="none" strike="noStrike" cap="none">
                          <a:latin typeface="Montserrat"/>
                          <a:ea typeface="Montserrat"/>
                          <a:cs typeface="Montserrat"/>
                          <a:sym typeface="Montserrat"/>
                        </a:rPr>
                        <a:t>not unusual in South Africa for directors to serve on mul</a:t>
                      </a:r>
                      <a:r>
                        <a:rPr lang="en-US" sz="900">
                          <a:latin typeface="Montserrat"/>
                          <a:ea typeface="Montserrat"/>
                          <a:cs typeface="Montserrat"/>
                          <a:sym typeface="Montserrat"/>
                        </a:rPr>
                        <a:t>tiple boards;</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The </a:t>
                      </a:r>
                      <a:r>
                        <a:rPr lang="en-US" sz="900" u="none" strike="noStrike" cap="none">
                          <a:latin typeface="Montserrat"/>
                          <a:ea typeface="Montserrat"/>
                          <a:cs typeface="Montserrat"/>
                          <a:sym typeface="Montserrat"/>
                        </a:rPr>
                        <a:t>Sekunjalo Group’s highly competent and experienced directors just happen to be black and is therefore unfairly </a:t>
                      </a:r>
                      <a:r>
                        <a:rPr lang="en-US" sz="900">
                          <a:latin typeface="Montserrat"/>
                          <a:ea typeface="Montserrat"/>
                          <a:cs typeface="Montserrat"/>
                          <a:sym typeface="Montserrat"/>
                        </a:rPr>
                        <a:t>criticised;</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A m</a:t>
                      </a:r>
                      <a:r>
                        <a:rPr lang="en-US" sz="900" u="none" strike="noStrike" cap="none">
                          <a:latin typeface="Montserrat"/>
                          <a:ea typeface="Montserrat"/>
                          <a:cs typeface="Montserrat"/>
                          <a:sym typeface="Montserrat"/>
                        </a:rPr>
                        <a:t>aximum of two Sekunjalo Group nominated non-executive directors </a:t>
                      </a:r>
                      <a:r>
                        <a:rPr lang="en-US" sz="900">
                          <a:latin typeface="Montserrat"/>
                          <a:ea typeface="Montserrat"/>
                          <a:cs typeface="Montserrat"/>
                          <a:sym typeface="Montserrat"/>
                        </a:rPr>
                        <a:t>serve on the board;</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The PIC was involved in the nomination of 4 independent, non-executive directors, who were subsequently approved and appointed;</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a:latin typeface="Montserrat"/>
                          <a:ea typeface="Montserrat"/>
                          <a:cs typeface="Montserrat"/>
                          <a:sym typeface="Montserrat"/>
                        </a:rPr>
                        <a:t>The </a:t>
                      </a:r>
                      <a:r>
                        <a:rPr lang="en-US" sz="900" u="none" strike="noStrike" cap="none">
                          <a:latin typeface="Montserrat"/>
                          <a:ea typeface="Montserrat"/>
                          <a:cs typeface="Montserrat"/>
                          <a:sym typeface="Montserrat"/>
                        </a:rPr>
                        <a:t>King Code of Governance is adhered to and stringent governance measures are in place across all Sekunjalo Group </a:t>
                      </a:r>
                      <a:r>
                        <a:rPr lang="en-US" sz="900">
                          <a:latin typeface="Montserrat"/>
                          <a:ea typeface="Montserrat"/>
                          <a:cs typeface="Montserrat"/>
                          <a:sym typeface="Montserrat"/>
                        </a:rPr>
                        <a:t>companies;</a:t>
                      </a:r>
                      <a:endParaRPr sz="900">
                        <a:latin typeface="Montserrat"/>
                        <a:ea typeface="Montserrat"/>
                        <a:cs typeface="Montserrat"/>
                        <a:sym typeface="Montserrat"/>
                      </a:endParaRPr>
                    </a:p>
                    <a:p>
                      <a:pPr marL="457200" marR="0" lvl="0" indent="-285750" algn="l" rtl="0">
                        <a:lnSpc>
                          <a:spcPct val="100000"/>
                        </a:lnSpc>
                        <a:spcBef>
                          <a:spcPts val="0"/>
                        </a:spcBef>
                        <a:spcAft>
                          <a:spcPts val="0"/>
                        </a:spcAft>
                        <a:buClr>
                          <a:srgbClr val="000000"/>
                        </a:buClr>
                        <a:buSzPts val="900"/>
                        <a:buFont typeface="Montserrat"/>
                        <a:buChar char="●"/>
                      </a:pPr>
                      <a:r>
                        <a:rPr lang="en-US" sz="900" u="none" strike="noStrike" cap="none">
                          <a:latin typeface="Montserrat"/>
                          <a:ea typeface="Montserrat"/>
                          <a:cs typeface="Montserrat"/>
                          <a:sym typeface="Montserrat"/>
                        </a:rPr>
                        <a:t>AEEI was previousl</a:t>
                      </a:r>
                      <a:r>
                        <a:rPr lang="en-US" sz="900">
                          <a:latin typeface="Montserrat"/>
                          <a:ea typeface="Montserrat"/>
                          <a:cs typeface="Montserrat"/>
                          <a:sym typeface="Montserrat"/>
                        </a:rPr>
                        <a:t>y a recipient of </a:t>
                      </a:r>
                      <a:r>
                        <a:rPr lang="en-US" sz="900" u="none" strike="noStrike" cap="none">
                          <a:latin typeface="Montserrat"/>
                          <a:ea typeface="Montserrat"/>
                          <a:cs typeface="Montserrat"/>
                          <a:sym typeface="Montserrat"/>
                        </a:rPr>
                        <a:t>JSE awards for </a:t>
                      </a:r>
                      <a:r>
                        <a:rPr lang="en-US" sz="900">
                          <a:latin typeface="Montserrat"/>
                          <a:ea typeface="Montserrat"/>
                          <a:cs typeface="Montserrat"/>
                          <a:sym typeface="Montserrat"/>
                        </a:rPr>
                        <a:t>S</a:t>
                      </a:r>
                      <a:r>
                        <a:rPr lang="en-US" sz="900" u="none" strike="noStrike" cap="none">
                          <a:latin typeface="Montserrat"/>
                          <a:ea typeface="Montserrat"/>
                          <a:cs typeface="Montserrat"/>
                          <a:sym typeface="Montserrat"/>
                        </a:rPr>
                        <a:t>ustainability and </a:t>
                      </a:r>
                      <a:r>
                        <a:rPr lang="en-US" sz="900">
                          <a:latin typeface="Montserrat"/>
                          <a:ea typeface="Montserrat"/>
                          <a:cs typeface="Montserrat"/>
                          <a:sym typeface="Montserrat"/>
                        </a:rPr>
                        <a:t>G</a:t>
                      </a:r>
                      <a:r>
                        <a:rPr lang="en-US" sz="900" u="none" strike="noStrike" cap="none">
                          <a:latin typeface="Montserrat"/>
                          <a:ea typeface="Montserrat"/>
                          <a:cs typeface="Montserrat"/>
                          <a:sym typeface="Montserrat"/>
                        </a:rPr>
                        <a:t>overnance as a matter of fact.</a:t>
                      </a:r>
                      <a:endParaRPr sz="900" u="none" strike="noStrike" cap="none">
                        <a:latin typeface="Montserrat"/>
                        <a:ea typeface="Montserrat"/>
                        <a:cs typeface="Montserrat"/>
                        <a:sym typeface="Montserrat"/>
                      </a:endParaRPr>
                    </a:p>
                    <a:p>
                      <a:pPr marL="0" marR="0" lvl="0" indent="0" algn="l" rtl="0">
                        <a:lnSpc>
                          <a:spcPct val="100000"/>
                        </a:lnSpc>
                        <a:spcBef>
                          <a:spcPts val="0"/>
                        </a:spcBef>
                        <a:spcAft>
                          <a:spcPts val="0"/>
                        </a:spcAft>
                        <a:buNone/>
                      </a:pPr>
                      <a:endParaRPr sz="900">
                        <a:latin typeface="Montserrat"/>
                        <a:ea typeface="Montserrat"/>
                        <a:cs typeface="Montserrat"/>
                        <a:sym typeface="Montserrat"/>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4395</Words>
  <Application>Microsoft Office PowerPoint</Application>
  <PresentationFormat>On-screen Show (16:9)</PresentationFormat>
  <Paragraphs>298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Montserrat</vt:lpstr>
      <vt:lpstr>Montserrat ExtraBold</vt:lpstr>
      <vt:lpstr>Arial</vt:lpstr>
      <vt:lpstr>Montserrat SemiBold</vt:lpstr>
      <vt:lpstr>Simple Light</vt:lpstr>
      <vt:lpstr>Wednesday 12 MAY 2021  Presented by : Adv Wallace Mgoqi Dr Iqbal Survé Takudzwa Hove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12 MAY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12 MAY 2021  Presented by : Adv Wallace Mgoqi Dr Iqbal Survé Takudzwa Hove </dc:title>
  <dc:creator>Teboho Sepanya</dc:creator>
  <cp:lastModifiedBy>Teboho Sepanya</cp:lastModifiedBy>
  <cp:revision>1</cp:revision>
  <dcterms:modified xsi:type="dcterms:W3CDTF">2021-05-11T17:00:55Z</dcterms:modified>
</cp:coreProperties>
</file>