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4"/>
  </p:notesMasterIdLst>
  <p:handoutMasterIdLst>
    <p:handoutMasterId r:id="rId35"/>
  </p:handoutMasterIdLst>
  <p:sldIdLst>
    <p:sldId id="288" r:id="rId2"/>
    <p:sldId id="306" r:id="rId3"/>
    <p:sldId id="291" r:id="rId4"/>
    <p:sldId id="307" r:id="rId5"/>
    <p:sldId id="308" r:id="rId6"/>
    <p:sldId id="290" r:id="rId7"/>
    <p:sldId id="289" r:id="rId8"/>
    <p:sldId id="299" r:id="rId9"/>
    <p:sldId id="298" r:id="rId10"/>
    <p:sldId id="257" r:id="rId11"/>
    <p:sldId id="258" r:id="rId12"/>
    <p:sldId id="301" r:id="rId13"/>
    <p:sldId id="293" r:id="rId14"/>
    <p:sldId id="263" r:id="rId15"/>
    <p:sldId id="264" r:id="rId16"/>
    <p:sldId id="267" r:id="rId17"/>
    <p:sldId id="269" r:id="rId18"/>
    <p:sldId id="270" r:id="rId19"/>
    <p:sldId id="294" r:id="rId20"/>
    <p:sldId id="275" r:id="rId21"/>
    <p:sldId id="277" r:id="rId22"/>
    <p:sldId id="286" r:id="rId23"/>
    <p:sldId id="295" r:id="rId24"/>
    <p:sldId id="287" r:id="rId25"/>
    <p:sldId id="303" r:id="rId26"/>
    <p:sldId id="304" r:id="rId27"/>
    <p:sldId id="297" r:id="rId28"/>
    <p:sldId id="300" r:id="rId29"/>
    <p:sldId id="296" r:id="rId30"/>
    <p:sldId id="302" r:id="rId31"/>
    <p:sldId id="305" r:id="rId32"/>
    <p:sldId id="309" r:id="rId3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crosoft Office User" initials="Office" lastIdx="3" clrIdx="0">
    <p:extLst>
      <p:ext uri="{19B8F6BF-5375-455C-9EA6-DF929625EA0E}">
        <p15:presenceInfo xmlns:p15="http://schemas.microsoft.com/office/powerpoint/2012/main" userId="Microsoft Office Use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951" autoAdjust="0"/>
    <p:restoredTop sz="86465" autoAdjust="0"/>
  </p:normalViewPr>
  <p:slideViewPr>
    <p:cSldViewPr snapToGrid="0" snapToObjects="1">
      <p:cViewPr varScale="1">
        <p:scale>
          <a:sx n="63" d="100"/>
          <a:sy n="63" d="100"/>
        </p:scale>
        <p:origin x="732" y="78"/>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snapToObjects="1">
      <p:cViewPr varScale="1">
        <p:scale>
          <a:sx n="74" d="100"/>
          <a:sy n="74" d="100"/>
        </p:scale>
        <p:origin x="3392" y="192"/>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8E45EE4-22B9-42BD-AD65-82D7BD91048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8CEE1A63-28E6-41F6-BEEB-972B82EDF14E}"/>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A88CDB0-9DC4-437A-93E0-892F66D35574}" type="datetimeFigureOut">
              <a:rPr lang="en-US" smtClean="0"/>
              <a:t>5/12/2021</a:t>
            </a:fld>
            <a:endParaRPr lang="en-US"/>
          </a:p>
        </p:txBody>
      </p:sp>
      <p:sp>
        <p:nvSpPr>
          <p:cNvPr id="4" name="Footer Placeholder 3">
            <a:extLst>
              <a:ext uri="{FF2B5EF4-FFF2-40B4-BE49-F238E27FC236}">
                <a16:creationId xmlns:a16="http://schemas.microsoft.com/office/drawing/2014/main" id="{50387F21-2D94-4FAD-8A18-E2EB103E794A}"/>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r>
              <a:rPr lang="en-US"/>
              <a:t>Page 1</a:t>
            </a:r>
          </a:p>
        </p:txBody>
      </p:sp>
      <p:sp>
        <p:nvSpPr>
          <p:cNvPr id="5" name="Slide Number Placeholder 4">
            <a:extLst>
              <a:ext uri="{FF2B5EF4-FFF2-40B4-BE49-F238E27FC236}">
                <a16:creationId xmlns:a16="http://schemas.microsoft.com/office/drawing/2014/main" id="{F4998918-49E6-4598-9135-7008574EFE6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3B46D8A-A91C-4D20-AC8C-5CD728F90EE1}" type="slidenum">
              <a:rPr lang="en-US" smtClean="0"/>
              <a:t>‹#›</a:t>
            </a:fld>
            <a:endParaRPr lang="en-US"/>
          </a:p>
        </p:txBody>
      </p:sp>
    </p:spTree>
    <p:extLst>
      <p:ext uri="{BB962C8B-B14F-4D97-AF65-F5344CB8AC3E}">
        <p14:creationId xmlns:p14="http://schemas.microsoft.com/office/powerpoint/2010/main" val="481304475"/>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FC58901-A9E5-6A4E-A668-B6FDC39C7811}" type="datetimeFigureOut">
              <a:rPr lang="en-US" smtClean="0"/>
              <a:t>5/12/2021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r>
              <a:rPr lang="en-US"/>
              <a:t>Page 1</a:t>
            </a: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58565CD-8AD2-5D4C-B7EF-36B24DF6707D}" type="slidenum">
              <a:rPr lang="en-US" smtClean="0"/>
              <a:t>‹#›</a:t>
            </a:fld>
            <a:endParaRPr lang="en-US"/>
          </a:p>
        </p:txBody>
      </p:sp>
    </p:spTree>
    <p:extLst>
      <p:ext uri="{BB962C8B-B14F-4D97-AF65-F5344CB8AC3E}">
        <p14:creationId xmlns:p14="http://schemas.microsoft.com/office/powerpoint/2010/main" val="2945359920"/>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470508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3250822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0E119D-0CE6-6C42-ACFF-6BB33107210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194D1CC-363D-5149-AB83-80C1EB02056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461B8F4-E936-7841-8664-38B1C7A6F5A9}"/>
              </a:ext>
            </a:extLst>
          </p:cNvPr>
          <p:cNvSpPr>
            <a:spLocks noGrp="1"/>
          </p:cNvSpPr>
          <p:nvPr>
            <p:ph type="dt" sz="half" idx="10"/>
          </p:nvPr>
        </p:nvSpPr>
        <p:spPr/>
        <p:txBody>
          <a:bodyPr/>
          <a:lstStyle/>
          <a:p>
            <a:fld id="{BB94C256-F365-4562-957D-55E63DD004EF}" type="datetime1">
              <a:rPr lang="en-US" smtClean="0"/>
              <a:t>5/12/2021</a:t>
            </a:fld>
            <a:endParaRPr lang="en-US"/>
          </a:p>
        </p:txBody>
      </p:sp>
      <p:sp>
        <p:nvSpPr>
          <p:cNvPr id="5" name="Footer Placeholder 4">
            <a:extLst>
              <a:ext uri="{FF2B5EF4-FFF2-40B4-BE49-F238E27FC236}">
                <a16:creationId xmlns:a16="http://schemas.microsoft.com/office/drawing/2014/main" id="{1480A9E9-3BA9-F44E-B8F8-0C7FA66AE0E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599451D-D79A-6B4D-A521-9B535E1AA931}"/>
              </a:ext>
            </a:extLst>
          </p:cNvPr>
          <p:cNvSpPr>
            <a:spLocks noGrp="1"/>
          </p:cNvSpPr>
          <p:nvPr>
            <p:ph type="sldNum" sz="quarter" idx="12"/>
          </p:nvPr>
        </p:nvSpPr>
        <p:spPr/>
        <p:txBody>
          <a:bodyPr/>
          <a:lstStyle/>
          <a:p>
            <a:fld id="{E6AF7F5E-B1CA-0C4B-B06F-87F543BFBAF1}" type="slidenum">
              <a:rPr lang="en-US" smtClean="0"/>
              <a:t>‹#›</a:t>
            </a:fld>
            <a:endParaRPr lang="en-US"/>
          </a:p>
        </p:txBody>
      </p:sp>
    </p:spTree>
    <p:extLst>
      <p:ext uri="{BB962C8B-B14F-4D97-AF65-F5344CB8AC3E}">
        <p14:creationId xmlns:p14="http://schemas.microsoft.com/office/powerpoint/2010/main" val="18469364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2F0BFB-3D44-4240-A5B6-A732032F40D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B75ACEC-3813-C142-9AA6-48410535F541}"/>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50615D5-1AF9-AC4F-9D3D-D9DE24F6CF97}"/>
              </a:ext>
            </a:extLst>
          </p:cNvPr>
          <p:cNvSpPr>
            <a:spLocks noGrp="1"/>
          </p:cNvSpPr>
          <p:nvPr>
            <p:ph type="dt" sz="half" idx="10"/>
          </p:nvPr>
        </p:nvSpPr>
        <p:spPr/>
        <p:txBody>
          <a:bodyPr/>
          <a:lstStyle/>
          <a:p>
            <a:fld id="{9696E8B8-4289-4802-9320-E08A5D84A4C0}" type="datetime1">
              <a:rPr lang="en-US" smtClean="0"/>
              <a:t>5/12/2021</a:t>
            </a:fld>
            <a:endParaRPr lang="en-US"/>
          </a:p>
        </p:txBody>
      </p:sp>
      <p:sp>
        <p:nvSpPr>
          <p:cNvPr id="5" name="Footer Placeholder 4">
            <a:extLst>
              <a:ext uri="{FF2B5EF4-FFF2-40B4-BE49-F238E27FC236}">
                <a16:creationId xmlns:a16="http://schemas.microsoft.com/office/drawing/2014/main" id="{04E62F99-7489-4040-AB5C-BB7342C7649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09536F7-C8A6-D445-93D3-9BD72D8252D9}"/>
              </a:ext>
            </a:extLst>
          </p:cNvPr>
          <p:cNvSpPr>
            <a:spLocks noGrp="1"/>
          </p:cNvSpPr>
          <p:nvPr>
            <p:ph type="sldNum" sz="quarter" idx="12"/>
          </p:nvPr>
        </p:nvSpPr>
        <p:spPr/>
        <p:txBody>
          <a:bodyPr/>
          <a:lstStyle/>
          <a:p>
            <a:fld id="{E6AF7F5E-B1CA-0C4B-B06F-87F543BFBAF1}" type="slidenum">
              <a:rPr lang="en-US" smtClean="0"/>
              <a:t>‹#›</a:t>
            </a:fld>
            <a:endParaRPr lang="en-US"/>
          </a:p>
        </p:txBody>
      </p:sp>
    </p:spTree>
    <p:extLst>
      <p:ext uri="{BB962C8B-B14F-4D97-AF65-F5344CB8AC3E}">
        <p14:creationId xmlns:p14="http://schemas.microsoft.com/office/powerpoint/2010/main" val="25549106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850F728-33DF-6340-825A-268DE1F3321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BCEC35A-1B1A-F34D-86E5-F3DB7002313D}"/>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E886538-DDB7-0247-B773-60915FE19D3F}"/>
              </a:ext>
            </a:extLst>
          </p:cNvPr>
          <p:cNvSpPr>
            <a:spLocks noGrp="1"/>
          </p:cNvSpPr>
          <p:nvPr>
            <p:ph type="dt" sz="half" idx="10"/>
          </p:nvPr>
        </p:nvSpPr>
        <p:spPr/>
        <p:txBody>
          <a:bodyPr/>
          <a:lstStyle/>
          <a:p>
            <a:fld id="{EF77B76D-66AE-4171-8A9E-2103A2307591}" type="datetime1">
              <a:rPr lang="en-US" smtClean="0"/>
              <a:t>5/12/2021</a:t>
            </a:fld>
            <a:endParaRPr lang="en-US"/>
          </a:p>
        </p:txBody>
      </p:sp>
      <p:sp>
        <p:nvSpPr>
          <p:cNvPr id="5" name="Footer Placeholder 4">
            <a:extLst>
              <a:ext uri="{FF2B5EF4-FFF2-40B4-BE49-F238E27FC236}">
                <a16:creationId xmlns:a16="http://schemas.microsoft.com/office/drawing/2014/main" id="{F7D6E76D-B5B3-FD42-A2D4-0BE36637F83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5ABDC46-90B4-C243-899C-4AC23573ADB3}"/>
              </a:ext>
            </a:extLst>
          </p:cNvPr>
          <p:cNvSpPr>
            <a:spLocks noGrp="1"/>
          </p:cNvSpPr>
          <p:nvPr>
            <p:ph type="sldNum" sz="quarter" idx="12"/>
          </p:nvPr>
        </p:nvSpPr>
        <p:spPr/>
        <p:txBody>
          <a:bodyPr/>
          <a:lstStyle/>
          <a:p>
            <a:fld id="{E6AF7F5E-B1CA-0C4B-B06F-87F543BFBAF1}" type="slidenum">
              <a:rPr lang="en-US" smtClean="0"/>
              <a:t>‹#›</a:t>
            </a:fld>
            <a:endParaRPr lang="en-US"/>
          </a:p>
        </p:txBody>
      </p:sp>
    </p:spTree>
    <p:extLst>
      <p:ext uri="{BB962C8B-B14F-4D97-AF65-F5344CB8AC3E}">
        <p14:creationId xmlns:p14="http://schemas.microsoft.com/office/powerpoint/2010/main" val="42611258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2707E-329C-DE47-BA04-D5348E51BB2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FB23C67-46C1-7345-9873-E93A02B396B6}"/>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E72E4AE-A915-FA40-9E65-E92BF851A7D4}"/>
              </a:ext>
            </a:extLst>
          </p:cNvPr>
          <p:cNvSpPr>
            <a:spLocks noGrp="1"/>
          </p:cNvSpPr>
          <p:nvPr>
            <p:ph type="dt" sz="half" idx="10"/>
          </p:nvPr>
        </p:nvSpPr>
        <p:spPr/>
        <p:txBody>
          <a:bodyPr/>
          <a:lstStyle/>
          <a:p>
            <a:fld id="{07D26474-463B-4929-A02D-27D23842B268}" type="datetime1">
              <a:rPr lang="en-US" smtClean="0"/>
              <a:t>5/12/2021</a:t>
            </a:fld>
            <a:endParaRPr lang="en-US"/>
          </a:p>
        </p:txBody>
      </p:sp>
      <p:sp>
        <p:nvSpPr>
          <p:cNvPr id="5" name="Footer Placeholder 4">
            <a:extLst>
              <a:ext uri="{FF2B5EF4-FFF2-40B4-BE49-F238E27FC236}">
                <a16:creationId xmlns:a16="http://schemas.microsoft.com/office/drawing/2014/main" id="{25E6B814-9164-E246-B0B6-FF46644DF2C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07BADCA-C2D7-DD45-8595-875F2DDD653D}"/>
              </a:ext>
            </a:extLst>
          </p:cNvPr>
          <p:cNvSpPr>
            <a:spLocks noGrp="1"/>
          </p:cNvSpPr>
          <p:nvPr>
            <p:ph type="sldNum" sz="quarter" idx="12"/>
          </p:nvPr>
        </p:nvSpPr>
        <p:spPr/>
        <p:txBody>
          <a:bodyPr/>
          <a:lstStyle/>
          <a:p>
            <a:fld id="{E6AF7F5E-B1CA-0C4B-B06F-87F543BFBAF1}" type="slidenum">
              <a:rPr lang="en-US" smtClean="0"/>
              <a:t>‹#›</a:t>
            </a:fld>
            <a:endParaRPr lang="en-US"/>
          </a:p>
        </p:txBody>
      </p:sp>
    </p:spTree>
    <p:extLst>
      <p:ext uri="{BB962C8B-B14F-4D97-AF65-F5344CB8AC3E}">
        <p14:creationId xmlns:p14="http://schemas.microsoft.com/office/powerpoint/2010/main" val="2308840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409D2E-19EE-E14F-A28D-331DCF381FC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F4F1AA4-999A-9344-BB9F-E810FD84AFC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9149E37C-490A-E04C-85D6-DD6365F00BBF}"/>
              </a:ext>
            </a:extLst>
          </p:cNvPr>
          <p:cNvSpPr>
            <a:spLocks noGrp="1"/>
          </p:cNvSpPr>
          <p:nvPr>
            <p:ph type="dt" sz="half" idx="10"/>
          </p:nvPr>
        </p:nvSpPr>
        <p:spPr/>
        <p:txBody>
          <a:bodyPr/>
          <a:lstStyle/>
          <a:p>
            <a:fld id="{8772BDAF-374E-48A0-9A19-B0456A6977C7}" type="datetime1">
              <a:rPr lang="en-US" smtClean="0"/>
              <a:t>5/12/2021</a:t>
            </a:fld>
            <a:endParaRPr lang="en-US"/>
          </a:p>
        </p:txBody>
      </p:sp>
      <p:sp>
        <p:nvSpPr>
          <p:cNvPr id="5" name="Footer Placeholder 4">
            <a:extLst>
              <a:ext uri="{FF2B5EF4-FFF2-40B4-BE49-F238E27FC236}">
                <a16:creationId xmlns:a16="http://schemas.microsoft.com/office/drawing/2014/main" id="{1EAAE413-0947-284D-9390-2ACCBD5BD59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B888992-1DB7-CE41-A6DA-8FD5FB775D02}"/>
              </a:ext>
            </a:extLst>
          </p:cNvPr>
          <p:cNvSpPr>
            <a:spLocks noGrp="1"/>
          </p:cNvSpPr>
          <p:nvPr>
            <p:ph type="sldNum" sz="quarter" idx="12"/>
          </p:nvPr>
        </p:nvSpPr>
        <p:spPr/>
        <p:txBody>
          <a:bodyPr/>
          <a:lstStyle/>
          <a:p>
            <a:fld id="{E6AF7F5E-B1CA-0C4B-B06F-87F543BFBAF1}" type="slidenum">
              <a:rPr lang="en-US" smtClean="0"/>
              <a:t>‹#›</a:t>
            </a:fld>
            <a:endParaRPr lang="en-US"/>
          </a:p>
        </p:txBody>
      </p:sp>
    </p:spTree>
    <p:extLst>
      <p:ext uri="{BB962C8B-B14F-4D97-AF65-F5344CB8AC3E}">
        <p14:creationId xmlns:p14="http://schemas.microsoft.com/office/powerpoint/2010/main" val="18146510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BDA826-C022-6746-AB21-77CCE62BA88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CD49F8A-F10D-F842-ADE3-0B4490C36977}"/>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3C4C2F4-2BB5-2A4D-81E7-A45B14A78F70}"/>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28FEC06-8141-8E40-B134-213AB461C787}"/>
              </a:ext>
            </a:extLst>
          </p:cNvPr>
          <p:cNvSpPr>
            <a:spLocks noGrp="1"/>
          </p:cNvSpPr>
          <p:nvPr>
            <p:ph type="dt" sz="half" idx="10"/>
          </p:nvPr>
        </p:nvSpPr>
        <p:spPr/>
        <p:txBody>
          <a:bodyPr/>
          <a:lstStyle/>
          <a:p>
            <a:fld id="{F2ABB795-AA00-4F82-AC82-17C808FFDB35}" type="datetime1">
              <a:rPr lang="en-US" smtClean="0"/>
              <a:t>5/12/2021</a:t>
            </a:fld>
            <a:endParaRPr lang="en-US"/>
          </a:p>
        </p:txBody>
      </p:sp>
      <p:sp>
        <p:nvSpPr>
          <p:cNvPr id="6" name="Footer Placeholder 5">
            <a:extLst>
              <a:ext uri="{FF2B5EF4-FFF2-40B4-BE49-F238E27FC236}">
                <a16:creationId xmlns:a16="http://schemas.microsoft.com/office/drawing/2014/main" id="{D56B6D7C-F1CF-2D41-B298-412D712A2B8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E8B1CF6-989F-B341-9E2E-01F7EA0F5FDD}"/>
              </a:ext>
            </a:extLst>
          </p:cNvPr>
          <p:cNvSpPr>
            <a:spLocks noGrp="1"/>
          </p:cNvSpPr>
          <p:nvPr>
            <p:ph type="sldNum" sz="quarter" idx="12"/>
          </p:nvPr>
        </p:nvSpPr>
        <p:spPr/>
        <p:txBody>
          <a:bodyPr/>
          <a:lstStyle/>
          <a:p>
            <a:fld id="{E6AF7F5E-B1CA-0C4B-B06F-87F543BFBAF1}" type="slidenum">
              <a:rPr lang="en-US" smtClean="0"/>
              <a:t>‹#›</a:t>
            </a:fld>
            <a:endParaRPr lang="en-US"/>
          </a:p>
        </p:txBody>
      </p:sp>
    </p:spTree>
    <p:extLst>
      <p:ext uri="{BB962C8B-B14F-4D97-AF65-F5344CB8AC3E}">
        <p14:creationId xmlns:p14="http://schemas.microsoft.com/office/powerpoint/2010/main" val="27937752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1949BE-E40C-8243-A540-9F4F5D807FC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AF21DBE-6AB1-3B40-A6EF-0F200F6B9B2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09368985-9D1A-DA46-AEB4-0F47545C16ED}"/>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E6E23F4-F835-9C41-B8FE-743AE8DE14D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B07950B8-D0B7-AA41-88C4-BE40453CAC2E}"/>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FC7EFFA-A92A-B24E-8718-340FA6FCB074}"/>
              </a:ext>
            </a:extLst>
          </p:cNvPr>
          <p:cNvSpPr>
            <a:spLocks noGrp="1"/>
          </p:cNvSpPr>
          <p:nvPr>
            <p:ph type="dt" sz="half" idx="10"/>
          </p:nvPr>
        </p:nvSpPr>
        <p:spPr/>
        <p:txBody>
          <a:bodyPr/>
          <a:lstStyle/>
          <a:p>
            <a:fld id="{3DE8BFF7-7344-45CB-AA8B-AC90B4CBA391}" type="datetime1">
              <a:rPr lang="en-US" smtClean="0"/>
              <a:t>5/12/2021</a:t>
            </a:fld>
            <a:endParaRPr lang="en-US"/>
          </a:p>
        </p:txBody>
      </p:sp>
      <p:sp>
        <p:nvSpPr>
          <p:cNvPr id="8" name="Footer Placeholder 7">
            <a:extLst>
              <a:ext uri="{FF2B5EF4-FFF2-40B4-BE49-F238E27FC236}">
                <a16:creationId xmlns:a16="http://schemas.microsoft.com/office/drawing/2014/main" id="{C1E2AC18-958F-3546-996E-B0D682C7601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F2D97A0-2E5B-C243-92B2-7875FFB90ED3}"/>
              </a:ext>
            </a:extLst>
          </p:cNvPr>
          <p:cNvSpPr>
            <a:spLocks noGrp="1"/>
          </p:cNvSpPr>
          <p:nvPr>
            <p:ph type="sldNum" sz="quarter" idx="12"/>
          </p:nvPr>
        </p:nvSpPr>
        <p:spPr/>
        <p:txBody>
          <a:bodyPr/>
          <a:lstStyle/>
          <a:p>
            <a:fld id="{E6AF7F5E-B1CA-0C4B-B06F-87F543BFBAF1}" type="slidenum">
              <a:rPr lang="en-US" smtClean="0"/>
              <a:t>‹#›</a:t>
            </a:fld>
            <a:endParaRPr lang="en-US"/>
          </a:p>
        </p:txBody>
      </p:sp>
    </p:spTree>
    <p:extLst>
      <p:ext uri="{BB962C8B-B14F-4D97-AF65-F5344CB8AC3E}">
        <p14:creationId xmlns:p14="http://schemas.microsoft.com/office/powerpoint/2010/main" val="26207171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EF3DE7-71E8-2A4A-9A6F-0BAE9D51C99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32CD97D-1431-054D-AF0F-DA9AEB4BF120}"/>
              </a:ext>
            </a:extLst>
          </p:cNvPr>
          <p:cNvSpPr>
            <a:spLocks noGrp="1"/>
          </p:cNvSpPr>
          <p:nvPr>
            <p:ph type="dt" sz="half" idx="10"/>
          </p:nvPr>
        </p:nvSpPr>
        <p:spPr/>
        <p:txBody>
          <a:bodyPr/>
          <a:lstStyle/>
          <a:p>
            <a:fld id="{EE9577F1-6AFB-481C-818D-56B4B49FB070}" type="datetime1">
              <a:rPr lang="en-US" smtClean="0"/>
              <a:t>5/12/2021</a:t>
            </a:fld>
            <a:endParaRPr lang="en-US"/>
          </a:p>
        </p:txBody>
      </p:sp>
      <p:sp>
        <p:nvSpPr>
          <p:cNvPr id="4" name="Footer Placeholder 3">
            <a:extLst>
              <a:ext uri="{FF2B5EF4-FFF2-40B4-BE49-F238E27FC236}">
                <a16:creationId xmlns:a16="http://schemas.microsoft.com/office/drawing/2014/main" id="{E8FE3A3E-F0D3-274B-8CD5-5B04FB2252D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8D98ED6-D9D8-AC48-A993-8978BB86F76B}"/>
              </a:ext>
            </a:extLst>
          </p:cNvPr>
          <p:cNvSpPr>
            <a:spLocks noGrp="1"/>
          </p:cNvSpPr>
          <p:nvPr>
            <p:ph type="sldNum" sz="quarter" idx="12"/>
          </p:nvPr>
        </p:nvSpPr>
        <p:spPr/>
        <p:txBody>
          <a:bodyPr/>
          <a:lstStyle/>
          <a:p>
            <a:fld id="{E6AF7F5E-B1CA-0C4B-B06F-87F543BFBAF1}" type="slidenum">
              <a:rPr lang="en-US" smtClean="0"/>
              <a:t>‹#›</a:t>
            </a:fld>
            <a:endParaRPr lang="en-US"/>
          </a:p>
        </p:txBody>
      </p:sp>
    </p:spTree>
    <p:extLst>
      <p:ext uri="{BB962C8B-B14F-4D97-AF65-F5344CB8AC3E}">
        <p14:creationId xmlns:p14="http://schemas.microsoft.com/office/powerpoint/2010/main" val="21610855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57D1289-0A1B-D248-B6E6-EF66C8FD107D}"/>
              </a:ext>
            </a:extLst>
          </p:cNvPr>
          <p:cNvSpPr>
            <a:spLocks noGrp="1"/>
          </p:cNvSpPr>
          <p:nvPr>
            <p:ph type="dt" sz="half" idx="10"/>
          </p:nvPr>
        </p:nvSpPr>
        <p:spPr/>
        <p:txBody>
          <a:bodyPr/>
          <a:lstStyle/>
          <a:p>
            <a:fld id="{C5349AF1-9464-47BB-8850-857A975D93BF}" type="datetime1">
              <a:rPr lang="en-US" smtClean="0"/>
              <a:t>5/12/2021</a:t>
            </a:fld>
            <a:endParaRPr lang="en-US"/>
          </a:p>
        </p:txBody>
      </p:sp>
      <p:sp>
        <p:nvSpPr>
          <p:cNvPr id="3" name="Footer Placeholder 2">
            <a:extLst>
              <a:ext uri="{FF2B5EF4-FFF2-40B4-BE49-F238E27FC236}">
                <a16:creationId xmlns:a16="http://schemas.microsoft.com/office/drawing/2014/main" id="{F18B18CA-AF8F-F341-9A8D-9E1F9BC103C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A3A60F8-5435-054D-8508-6750CABC4722}"/>
              </a:ext>
            </a:extLst>
          </p:cNvPr>
          <p:cNvSpPr>
            <a:spLocks noGrp="1"/>
          </p:cNvSpPr>
          <p:nvPr>
            <p:ph type="sldNum" sz="quarter" idx="12"/>
          </p:nvPr>
        </p:nvSpPr>
        <p:spPr/>
        <p:txBody>
          <a:bodyPr/>
          <a:lstStyle/>
          <a:p>
            <a:fld id="{E6AF7F5E-B1CA-0C4B-B06F-87F543BFBAF1}" type="slidenum">
              <a:rPr lang="en-US" smtClean="0"/>
              <a:t>‹#›</a:t>
            </a:fld>
            <a:endParaRPr lang="en-US"/>
          </a:p>
        </p:txBody>
      </p:sp>
    </p:spTree>
    <p:extLst>
      <p:ext uri="{BB962C8B-B14F-4D97-AF65-F5344CB8AC3E}">
        <p14:creationId xmlns:p14="http://schemas.microsoft.com/office/powerpoint/2010/main" val="8588166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A6A5BA-C186-E345-B596-63389E66C97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8E63900-DB1A-9141-BED8-8C9F92B868E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2F664F1-DB38-C64E-9E67-B42947C0138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A001340-8343-0E4D-967F-D0AABC68A5B1}"/>
              </a:ext>
            </a:extLst>
          </p:cNvPr>
          <p:cNvSpPr>
            <a:spLocks noGrp="1"/>
          </p:cNvSpPr>
          <p:nvPr>
            <p:ph type="dt" sz="half" idx="10"/>
          </p:nvPr>
        </p:nvSpPr>
        <p:spPr/>
        <p:txBody>
          <a:bodyPr/>
          <a:lstStyle/>
          <a:p>
            <a:fld id="{C5376D8F-7EB4-46E5-8D4F-4792054AFA99}" type="datetime1">
              <a:rPr lang="en-US" smtClean="0"/>
              <a:t>5/12/2021</a:t>
            </a:fld>
            <a:endParaRPr lang="en-US"/>
          </a:p>
        </p:txBody>
      </p:sp>
      <p:sp>
        <p:nvSpPr>
          <p:cNvPr id="6" name="Footer Placeholder 5">
            <a:extLst>
              <a:ext uri="{FF2B5EF4-FFF2-40B4-BE49-F238E27FC236}">
                <a16:creationId xmlns:a16="http://schemas.microsoft.com/office/drawing/2014/main" id="{D3406CBD-585D-4244-86EC-C33781DEEDF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8648E5F-1890-634D-BB0C-515C51D89A82}"/>
              </a:ext>
            </a:extLst>
          </p:cNvPr>
          <p:cNvSpPr>
            <a:spLocks noGrp="1"/>
          </p:cNvSpPr>
          <p:nvPr>
            <p:ph type="sldNum" sz="quarter" idx="12"/>
          </p:nvPr>
        </p:nvSpPr>
        <p:spPr/>
        <p:txBody>
          <a:bodyPr/>
          <a:lstStyle/>
          <a:p>
            <a:fld id="{E6AF7F5E-B1CA-0C4B-B06F-87F543BFBAF1}" type="slidenum">
              <a:rPr lang="en-US" smtClean="0"/>
              <a:t>‹#›</a:t>
            </a:fld>
            <a:endParaRPr lang="en-US"/>
          </a:p>
        </p:txBody>
      </p:sp>
    </p:spTree>
    <p:extLst>
      <p:ext uri="{BB962C8B-B14F-4D97-AF65-F5344CB8AC3E}">
        <p14:creationId xmlns:p14="http://schemas.microsoft.com/office/powerpoint/2010/main" val="24338183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6A343E-2D78-8743-947E-3012CFAD5AD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BC95413-0B82-8F40-9578-059D220D266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CA52C4F-7BB7-7C45-A86F-36421693DCD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5C10C17-D8A7-2F4C-8975-17ACBC3DF9A0}"/>
              </a:ext>
            </a:extLst>
          </p:cNvPr>
          <p:cNvSpPr>
            <a:spLocks noGrp="1"/>
          </p:cNvSpPr>
          <p:nvPr>
            <p:ph type="dt" sz="half" idx="10"/>
          </p:nvPr>
        </p:nvSpPr>
        <p:spPr/>
        <p:txBody>
          <a:bodyPr/>
          <a:lstStyle/>
          <a:p>
            <a:fld id="{2B1F01C8-BE34-4DCF-BD32-F88CD250D2C5}" type="datetime1">
              <a:rPr lang="en-US" smtClean="0"/>
              <a:t>5/12/2021</a:t>
            </a:fld>
            <a:endParaRPr lang="en-US"/>
          </a:p>
        </p:txBody>
      </p:sp>
      <p:sp>
        <p:nvSpPr>
          <p:cNvPr id="6" name="Footer Placeholder 5">
            <a:extLst>
              <a:ext uri="{FF2B5EF4-FFF2-40B4-BE49-F238E27FC236}">
                <a16:creationId xmlns:a16="http://schemas.microsoft.com/office/drawing/2014/main" id="{0FC1A6F1-EA5B-724F-8EDF-EDF9DBC4876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149F22B-FD1B-3C46-905E-1E04F3951678}"/>
              </a:ext>
            </a:extLst>
          </p:cNvPr>
          <p:cNvSpPr>
            <a:spLocks noGrp="1"/>
          </p:cNvSpPr>
          <p:nvPr>
            <p:ph type="sldNum" sz="quarter" idx="12"/>
          </p:nvPr>
        </p:nvSpPr>
        <p:spPr/>
        <p:txBody>
          <a:bodyPr/>
          <a:lstStyle/>
          <a:p>
            <a:fld id="{E6AF7F5E-B1CA-0C4B-B06F-87F543BFBAF1}" type="slidenum">
              <a:rPr lang="en-US" smtClean="0"/>
              <a:t>‹#›</a:t>
            </a:fld>
            <a:endParaRPr lang="en-US"/>
          </a:p>
        </p:txBody>
      </p:sp>
    </p:spTree>
    <p:extLst>
      <p:ext uri="{BB962C8B-B14F-4D97-AF65-F5344CB8AC3E}">
        <p14:creationId xmlns:p14="http://schemas.microsoft.com/office/powerpoint/2010/main" val="37422252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FA343B8-6566-9248-885D-9D491F6947D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9038199-6BE3-DD46-96C1-1D89AC8CA5A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351E1B6-06B0-FF40-B22A-491913653D9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517011-45D9-4834-BD5A-16EDB101487F}" type="datetime1">
              <a:rPr lang="en-US" smtClean="0"/>
              <a:t>5/12/2021</a:t>
            </a:fld>
            <a:endParaRPr lang="en-US"/>
          </a:p>
        </p:txBody>
      </p:sp>
      <p:sp>
        <p:nvSpPr>
          <p:cNvPr id="5" name="Footer Placeholder 4">
            <a:extLst>
              <a:ext uri="{FF2B5EF4-FFF2-40B4-BE49-F238E27FC236}">
                <a16:creationId xmlns:a16="http://schemas.microsoft.com/office/drawing/2014/main" id="{F2EF767D-1BC7-104B-8CB9-4F71087DB4A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BE57F0B-4FB6-0E40-8FF8-F8F5A9C08F8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AF7F5E-B1CA-0C4B-B06F-87F543BFBAF1}" type="slidenum">
              <a:rPr lang="en-US" smtClean="0"/>
              <a:t>‹#›</a:t>
            </a:fld>
            <a:endParaRPr lang="en-US"/>
          </a:p>
        </p:txBody>
      </p:sp>
    </p:spTree>
    <p:extLst>
      <p:ext uri="{BB962C8B-B14F-4D97-AF65-F5344CB8AC3E}">
        <p14:creationId xmlns:p14="http://schemas.microsoft.com/office/powerpoint/2010/main" val="42477664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Text&#10;&#10;Description automatically generated">
            <a:extLst>
              <a:ext uri="{FF2B5EF4-FFF2-40B4-BE49-F238E27FC236}">
                <a16:creationId xmlns:a16="http://schemas.microsoft.com/office/drawing/2014/main" id="{040BBC32-C757-4B8E-AB14-4D419D96C013}"/>
              </a:ext>
            </a:extLst>
          </p:cNvPr>
          <p:cNvPicPr>
            <a:picLocks noChangeAspect="1"/>
          </p:cNvPicPr>
          <p:nvPr/>
        </p:nvPicPr>
        <p:blipFill>
          <a:blip r:embed="rId2">
            <a:alphaModFix amt="35000"/>
          </a:blip>
          <a:stretch>
            <a:fillRect/>
          </a:stretch>
        </p:blipFill>
        <p:spPr>
          <a:xfrm>
            <a:off x="2194560" y="529590"/>
            <a:ext cx="7802880" cy="5798820"/>
          </a:xfrm>
          <a:prstGeom prst="rect">
            <a:avLst/>
          </a:prstGeom>
        </p:spPr>
      </p:pic>
      <p:sp>
        <p:nvSpPr>
          <p:cNvPr id="4" name="Subtitle 2">
            <a:extLst>
              <a:ext uri="{FF2B5EF4-FFF2-40B4-BE49-F238E27FC236}">
                <a16:creationId xmlns:a16="http://schemas.microsoft.com/office/drawing/2014/main" id="{0E1B77A6-9934-8341-BD1D-BDEA8F11F9F1}"/>
              </a:ext>
            </a:extLst>
          </p:cNvPr>
          <p:cNvSpPr>
            <a:spLocks noGrp="1"/>
          </p:cNvSpPr>
          <p:nvPr/>
        </p:nvSpPr>
        <p:spPr>
          <a:xfrm>
            <a:off x="535056" y="613310"/>
            <a:ext cx="11121887" cy="3408513"/>
          </a:xfrm>
          <a:prstGeom prst="rect">
            <a:avLst/>
          </a:prstGeom>
        </p:spPr>
        <p:txBody>
          <a:bodyPr vert="horz" lIns="91440" tIns="45720" rIns="91440" bIns="45720" rtlCol="0">
            <a:normAutofit fontScale="575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6900" b="1" dirty="0"/>
              <a:t>Request for intervention from </a:t>
            </a:r>
            <a:r>
              <a:rPr lang="en-US" sz="6900" b="1" i="0" u="none" strike="noStrike" baseline="0" dirty="0"/>
              <a:t>Standing Committee on Finance</a:t>
            </a:r>
            <a:r>
              <a:rPr lang="en-US" sz="6900" b="1" dirty="0"/>
              <a:t> in the matters between </a:t>
            </a:r>
            <a:r>
              <a:rPr lang="en-US" sz="6900" b="1" dirty="0" err="1">
                <a:effectLst/>
                <a:ea typeface="Calibri" panose="020F0502020204030204" pitchFamily="34" charset="0"/>
                <a:cs typeface="Times New Roman" panose="02020603050405020304" pitchFamily="18" charset="0"/>
              </a:rPr>
              <a:t>Matome</a:t>
            </a:r>
            <a:r>
              <a:rPr lang="en-US" sz="6900" b="1" dirty="0">
                <a:effectLst/>
                <a:ea typeface="Calibri" panose="020F0502020204030204" pitchFamily="34" charset="0"/>
                <a:cs typeface="Times New Roman" panose="02020603050405020304" pitchFamily="18" charset="0"/>
              </a:rPr>
              <a:t> Maponya Investment (MMI) Proprietary Limited, Our Related Special Purpose Vehicles (SPVs), Other Group</a:t>
            </a:r>
            <a:r>
              <a:rPr lang="en-US" sz="6900" b="1" dirty="0"/>
              <a:t> Entities and Public Investment Corporation (PIC)</a:t>
            </a:r>
          </a:p>
          <a:p>
            <a:endParaRPr lang="en-US" sz="6900" b="1" dirty="0"/>
          </a:p>
        </p:txBody>
      </p:sp>
      <p:sp>
        <p:nvSpPr>
          <p:cNvPr id="2" name="Footer Placeholder 1">
            <a:extLst>
              <a:ext uri="{FF2B5EF4-FFF2-40B4-BE49-F238E27FC236}">
                <a16:creationId xmlns:a16="http://schemas.microsoft.com/office/drawing/2014/main" id="{4DDAB17D-541E-447D-B03C-12A8593C16C5}"/>
              </a:ext>
            </a:extLst>
          </p:cNvPr>
          <p:cNvSpPr>
            <a:spLocks noGrp="1"/>
          </p:cNvSpPr>
          <p:nvPr>
            <p:ph type="ftr" sz="quarter" idx="11"/>
          </p:nvPr>
        </p:nvSpPr>
        <p:spPr/>
        <p:txBody>
          <a:bodyPr/>
          <a:lstStyle/>
          <a:p>
            <a:endParaRPr lang="en-US" dirty="0"/>
          </a:p>
        </p:txBody>
      </p:sp>
      <p:sp>
        <p:nvSpPr>
          <p:cNvPr id="3" name="Slide Number Placeholder 2">
            <a:extLst>
              <a:ext uri="{FF2B5EF4-FFF2-40B4-BE49-F238E27FC236}">
                <a16:creationId xmlns:a16="http://schemas.microsoft.com/office/drawing/2014/main" id="{2D420BEE-E18C-48E8-A37F-FAF5DD5486CB}"/>
              </a:ext>
            </a:extLst>
          </p:cNvPr>
          <p:cNvSpPr>
            <a:spLocks noGrp="1"/>
          </p:cNvSpPr>
          <p:nvPr>
            <p:ph type="sldNum" sz="quarter" idx="12"/>
          </p:nvPr>
        </p:nvSpPr>
        <p:spPr/>
        <p:txBody>
          <a:bodyPr/>
          <a:lstStyle/>
          <a:p>
            <a:fld id="{E6AF7F5E-B1CA-0C4B-B06F-87F543BFBAF1}" type="slidenum">
              <a:rPr lang="en-US" smtClean="0"/>
              <a:t>1</a:t>
            </a:fld>
            <a:endParaRPr lang="en-US"/>
          </a:p>
        </p:txBody>
      </p:sp>
      <p:pic>
        <p:nvPicPr>
          <p:cNvPr id="6" name="Picture 5" descr="Text&#10;&#10;Description automatically generated">
            <a:extLst>
              <a:ext uri="{FF2B5EF4-FFF2-40B4-BE49-F238E27FC236}">
                <a16:creationId xmlns:a16="http://schemas.microsoft.com/office/drawing/2014/main" id="{19FDC22D-2A9C-4CA3-B03F-F323B9967C6D}"/>
              </a:ext>
            </a:extLst>
          </p:cNvPr>
          <p:cNvPicPr>
            <a:picLocks noChangeAspect="1"/>
          </p:cNvPicPr>
          <p:nvPr/>
        </p:nvPicPr>
        <p:blipFill>
          <a:blip r:embed="rId2"/>
          <a:stretch>
            <a:fillRect/>
          </a:stretch>
        </p:blipFill>
        <p:spPr>
          <a:xfrm>
            <a:off x="5485352" y="6339205"/>
            <a:ext cx="1049174" cy="452662"/>
          </a:xfrm>
          <a:prstGeom prst="rect">
            <a:avLst/>
          </a:prstGeom>
        </p:spPr>
      </p:pic>
    </p:spTree>
    <p:extLst>
      <p:ext uri="{BB962C8B-B14F-4D97-AF65-F5344CB8AC3E}">
        <p14:creationId xmlns:p14="http://schemas.microsoft.com/office/powerpoint/2010/main" val="36296331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35B8F3-D85A-D64C-A2A9-73B3812B5B97}"/>
              </a:ext>
            </a:extLst>
          </p:cNvPr>
          <p:cNvSpPr>
            <a:spLocks noGrp="1"/>
          </p:cNvSpPr>
          <p:nvPr>
            <p:ph type="ctrTitle"/>
          </p:nvPr>
        </p:nvSpPr>
        <p:spPr>
          <a:xfrm>
            <a:off x="825910" y="-13707"/>
            <a:ext cx="10087896" cy="1224116"/>
          </a:xfrm>
        </p:spPr>
        <p:txBody>
          <a:bodyPr>
            <a:normAutofit/>
          </a:bodyPr>
          <a:lstStyle/>
          <a:p>
            <a:r>
              <a:rPr lang="en-US" sz="4000" b="1" dirty="0"/>
              <a:t>MAGAE MAKHAYA PROPRIETARY LIMITED </a:t>
            </a:r>
          </a:p>
        </p:txBody>
      </p:sp>
      <p:sp>
        <p:nvSpPr>
          <p:cNvPr id="3" name="Subtitle 2">
            <a:extLst>
              <a:ext uri="{FF2B5EF4-FFF2-40B4-BE49-F238E27FC236}">
                <a16:creationId xmlns:a16="http://schemas.microsoft.com/office/drawing/2014/main" id="{0E1B77A6-9934-8341-BD1D-BDEA8F11F9F1}"/>
              </a:ext>
            </a:extLst>
          </p:cNvPr>
          <p:cNvSpPr>
            <a:spLocks noGrp="1"/>
          </p:cNvSpPr>
          <p:nvPr>
            <p:ph type="subTitle" idx="1"/>
          </p:nvPr>
        </p:nvSpPr>
        <p:spPr>
          <a:xfrm>
            <a:off x="331596" y="1144683"/>
            <a:ext cx="11280300" cy="5124129"/>
          </a:xfrm>
        </p:spPr>
        <p:txBody>
          <a:bodyPr>
            <a:noAutofit/>
          </a:bodyPr>
          <a:lstStyle/>
          <a:p>
            <a:r>
              <a:rPr lang="en-US" sz="2000" b="1" u="sng" dirty="0"/>
              <a:t>Background </a:t>
            </a:r>
          </a:p>
          <a:p>
            <a:pPr algn="just">
              <a:lnSpc>
                <a:spcPct val="100000"/>
              </a:lnSpc>
              <a:spcBef>
                <a:spcPts val="0"/>
              </a:spcBef>
            </a:pPr>
            <a:r>
              <a:rPr lang="en-US" sz="2000" dirty="0"/>
              <a:t>We initially approached the PIC in 2009 after the financial crisis and only got to a point of a formal fund presentation in 2011. MMI identified the gap market in 1997, approached government about our own farms, got a middle-income subsidy in 2001, had been in this market ever since and approached the PIC in 2011 ( see attached proposal by MMI through </a:t>
            </a:r>
            <a:r>
              <a:rPr lang="en-US" sz="2000" dirty="0" err="1"/>
              <a:t>Vunani</a:t>
            </a:r>
            <a:r>
              <a:rPr lang="en-US" sz="2000" dirty="0"/>
              <a:t> Capital, Annexure 1).</a:t>
            </a:r>
          </a:p>
          <a:p>
            <a:pPr algn="just">
              <a:lnSpc>
                <a:spcPct val="100000"/>
              </a:lnSpc>
            </a:pPr>
            <a:r>
              <a:rPr lang="en-US" sz="2000" dirty="0"/>
              <a:t>There had been reference to this market as the “missing middle” because members of this group do not usually earn sufficient income to enable them to obtain a bond from existing financial institutions. </a:t>
            </a:r>
          </a:p>
          <a:p>
            <a:pPr marL="0" indent="0" algn="l">
              <a:buNone/>
            </a:pPr>
            <a:r>
              <a:rPr lang="en-US" sz="2000" dirty="0"/>
              <a:t>They do not qualify for Government subsidies because their income exceeds the prescribed income for such subsidies. </a:t>
            </a:r>
          </a:p>
          <a:p>
            <a:pPr algn="l"/>
            <a:r>
              <a:rPr lang="en-US" sz="2000" dirty="0"/>
              <a:t>We approached the PIC the establishment of a fund and a development company that would be responsible to provide housing stock as well as to bring the civil servants and/or other clients from the missing middle market to obtain housing loans from SAHL.</a:t>
            </a:r>
          </a:p>
          <a:p>
            <a:pPr algn="l"/>
            <a:r>
              <a:rPr lang="en-US" sz="2000" dirty="0">
                <a:ea typeface="Calibri" panose="020F0502020204030204" pitchFamily="34" charset="0"/>
                <a:cs typeface="Calibri" panose="020F0502020204030204" pitchFamily="34" charset="0"/>
              </a:rPr>
              <a:t>We</a:t>
            </a:r>
            <a:r>
              <a:rPr lang="en-US" sz="2000" dirty="0">
                <a:ln>
                  <a:noFill/>
                </a:ln>
                <a:effectLst/>
                <a:ea typeface="Calibri" panose="020F0502020204030204" pitchFamily="34" charset="0"/>
                <a:cs typeface="Calibri" panose="020F0502020204030204" pitchFamily="34" charset="0"/>
              </a:rPr>
              <a:t> embarked on a process for the establishment of the fund (known as the South African Housing Development Fund (“</a:t>
            </a:r>
            <a:r>
              <a:rPr lang="en-US" sz="2000" b="1" dirty="0">
                <a:ln>
                  <a:noFill/>
                </a:ln>
                <a:effectLst/>
                <a:ea typeface="Calibri" panose="020F0502020204030204" pitchFamily="34" charset="0"/>
                <a:cs typeface="Calibri" panose="020F0502020204030204" pitchFamily="34" charset="0"/>
              </a:rPr>
              <a:t>Fund</a:t>
            </a:r>
            <a:r>
              <a:rPr lang="en-US" sz="2000" dirty="0">
                <a:ln>
                  <a:noFill/>
                </a:ln>
                <a:effectLst/>
                <a:ea typeface="Calibri" panose="020F0502020204030204" pitchFamily="34" charset="0"/>
                <a:cs typeface="Calibri" panose="020F0502020204030204" pitchFamily="34" charset="0"/>
              </a:rPr>
              <a:t>”) and a development company (“</a:t>
            </a:r>
            <a:r>
              <a:rPr lang="en-US" sz="2000" b="1" dirty="0">
                <a:ln>
                  <a:noFill/>
                </a:ln>
                <a:effectLst/>
                <a:ea typeface="Calibri" panose="020F0502020204030204" pitchFamily="34" charset="0"/>
                <a:cs typeface="Calibri" panose="020F0502020204030204" pitchFamily="34" charset="0"/>
              </a:rPr>
              <a:t>MMH</a:t>
            </a:r>
            <a:r>
              <a:rPr lang="en-US" sz="2000" dirty="0">
                <a:ln>
                  <a:noFill/>
                </a:ln>
                <a:effectLst/>
                <a:ea typeface="Calibri" panose="020F0502020204030204" pitchFamily="34" charset="0"/>
                <a:cs typeface="Calibri" panose="020F0502020204030204" pitchFamily="34" charset="0"/>
              </a:rPr>
              <a:t>”) as well the requisite funding lines (which MMI arranged).</a:t>
            </a:r>
            <a:endParaRPr lang="en-US" sz="2000" dirty="0"/>
          </a:p>
          <a:p>
            <a:pPr algn="l"/>
            <a:r>
              <a:rPr lang="en-US" sz="2000" dirty="0"/>
              <a:t>We formally approached the PIC with the idea to develop homes and fund the end user (in particular the missing middle).</a:t>
            </a:r>
          </a:p>
          <a:p>
            <a:pPr marL="0" indent="0" algn="l">
              <a:buNone/>
            </a:pPr>
            <a:endParaRPr lang="en-US" sz="2000" dirty="0"/>
          </a:p>
          <a:p>
            <a:pPr algn="just">
              <a:lnSpc>
                <a:spcPct val="150000"/>
              </a:lnSpc>
            </a:pPr>
            <a:endParaRPr lang="en-US" sz="2000" dirty="0"/>
          </a:p>
        </p:txBody>
      </p:sp>
      <p:sp>
        <p:nvSpPr>
          <p:cNvPr id="4" name="Footer Placeholder 3">
            <a:extLst>
              <a:ext uri="{FF2B5EF4-FFF2-40B4-BE49-F238E27FC236}">
                <a16:creationId xmlns:a16="http://schemas.microsoft.com/office/drawing/2014/main" id="{308E9474-6FB1-48C6-ACB9-C6F84DA7101B}"/>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57B99DC2-17DC-4117-95BE-22179265D2C3}"/>
              </a:ext>
            </a:extLst>
          </p:cNvPr>
          <p:cNvSpPr>
            <a:spLocks noGrp="1"/>
          </p:cNvSpPr>
          <p:nvPr>
            <p:ph type="sldNum" sz="quarter" idx="12"/>
          </p:nvPr>
        </p:nvSpPr>
        <p:spPr/>
        <p:txBody>
          <a:bodyPr/>
          <a:lstStyle/>
          <a:p>
            <a:fld id="{E6AF7F5E-B1CA-0C4B-B06F-87F543BFBAF1}" type="slidenum">
              <a:rPr lang="en-US" smtClean="0"/>
              <a:t>10</a:t>
            </a:fld>
            <a:endParaRPr lang="en-US"/>
          </a:p>
        </p:txBody>
      </p:sp>
      <p:pic>
        <p:nvPicPr>
          <p:cNvPr id="6" name="Picture 5" descr="Text&#10;&#10;Description automatically generated">
            <a:extLst>
              <a:ext uri="{FF2B5EF4-FFF2-40B4-BE49-F238E27FC236}">
                <a16:creationId xmlns:a16="http://schemas.microsoft.com/office/drawing/2014/main" id="{4A83CE38-15AE-4BB9-9A74-A4A7F47D9A97}"/>
              </a:ext>
            </a:extLst>
          </p:cNvPr>
          <p:cNvPicPr>
            <a:picLocks noChangeAspect="1"/>
          </p:cNvPicPr>
          <p:nvPr/>
        </p:nvPicPr>
        <p:blipFill>
          <a:blip r:embed="rId3"/>
          <a:stretch>
            <a:fillRect/>
          </a:stretch>
        </p:blipFill>
        <p:spPr>
          <a:xfrm>
            <a:off x="5485352" y="6339205"/>
            <a:ext cx="1049174" cy="452662"/>
          </a:xfrm>
          <a:prstGeom prst="rect">
            <a:avLst/>
          </a:prstGeom>
        </p:spPr>
      </p:pic>
    </p:spTree>
    <p:extLst>
      <p:ext uri="{BB962C8B-B14F-4D97-AF65-F5344CB8AC3E}">
        <p14:creationId xmlns:p14="http://schemas.microsoft.com/office/powerpoint/2010/main" val="32768427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89CE3-72BE-4A4D-894C-2FFE61424495}"/>
              </a:ext>
            </a:extLst>
          </p:cNvPr>
          <p:cNvSpPr>
            <a:spLocks noGrp="1"/>
          </p:cNvSpPr>
          <p:nvPr>
            <p:ph type="title"/>
          </p:nvPr>
        </p:nvSpPr>
        <p:spPr/>
        <p:txBody>
          <a:bodyPr>
            <a:normAutofit/>
          </a:bodyPr>
          <a:lstStyle/>
          <a:p>
            <a:pPr algn="ctr"/>
            <a:r>
              <a:rPr lang="en-US" sz="3200" b="1" dirty="0"/>
              <a:t>INVESTMENT RATIONALE</a:t>
            </a:r>
          </a:p>
        </p:txBody>
      </p:sp>
      <p:sp>
        <p:nvSpPr>
          <p:cNvPr id="3" name="Content Placeholder 2">
            <a:extLst>
              <a:ext uri="{FF2B5EF4-FFF2-40B4-BE49-F238E27FC236}">
                <a16:creationId xmlns:a16="http://schemas.microsoft.com/office/drawing/2014/main" id="{8E5B7B80-7798-0548-8E8D-71FB54E67B70}"/>
              </a:ext>
            </a:extLst>
          </p:cNvPr>
          <p:cNvSpPr>
            <a:spLocks noGrp="1"/>
          </p:cNvSpPr>
          <p:nvPr>
            <p:ph idx="1"/>
          </p:nvPr>
        </p:nvSpPr>
        <p:spPr/>
        <p:txBody>
          <a:bodyPr>
            <a:normAutofit/>
          </a:bodyPr>
          <a:lstStyle/>
          <a:p>
            <a:r>
              <a:rPr lang="en-US" sz="1800" dirty="0">
                <a:ln>
                  <a:noFill/>
                </a:ln>
                <a:effectLst/>
                <a:ea typeface="Calibri" panose="020F0502020204030204" pitchFamily="34" charset="0"/>
                <a:cs typeface="Calibri" panose="020F0502020204030204" pitchFamily="34" charset="0"/>
              </a:rPr>
              <a:t>The establishment of a fund and a development company was proposed. They would be responsible for provision of rolling housing stock </a:t>
            </a:r>
            <a:r>
              <a:rPr lang="en-US" sz="1800" dirty="0">
                <a:ea typeface="Calibri" panose="020F0502020204030204" pitchFamily="34" charset="0"/>
                <a:cs typeface="Calibri" panose="020F0502020204030204" pitchFamily="34" charset="0"/>
              </a:rPr>
              <a:t>in order</a:t>
            </a:r>
            <a:r>
              <a:rPr lang="en-US" sz="1800" dirty="0">
                <a:ln>
                  <a:noFill/>
                </a:ln>
                <a:effectLst/>
                <a:ea typeface="Calibri" panose="020F0502020204030204" pitchFamily="34" charset="0"/>
                <a:cs typeface="Calibri" panose="020F0502020204030204" pitchFamily="34" charset="0"/>
              </a:rPr>
              <a:t> to bring civil servants and/or other blue collar clients from the missing middle market to obtain houses from </a:t>
            </a:r>
            <a:r>
              <a:rPr lang="en-US" sz="1800" dirty="0" err="1">
                <a:ln>
                  <a:noFill/>
                </a:ln>
                <a:effectLst/>
                <a:ea typeface="Calibri" panose="020F0502020204030204" pitchFamily="34" charset="0"/>
                <a:cs typeface="Calibri" panose="020F0502020204030204" pitchFamily="34" charset="0"/>
              </a:rPr>
              <a:t>Magae</a:t>
            </a:r>
            <a:r>
              <a:rPr lang="en-US" sz="1800" dirty="0">
                <a:ln>
                  <a:noFill/>
                </a:ln>
                <a:effectLst/>
                <a:ea typeface="Calibri" panose="020F0502020204030204" pitchFamily="34" charset="0"/>
                <a:cs typeface="Calibri" panose="020F0502020204030204" pitchFamily="34" charset="0"/>
              </a:rPr>
              <a:t> </a:t>
            </a:r>
            <a:r>
              <a:rPr lang="en-US" sz="1800" dirty="0" err="1">
                <a:ln>
                  <a:noFill/>
                </a:ln>
                <a:effectLst/>
                <a:ea typeface="Calibri" panose="020F0502020204030204" pitchFamily="34" charset="0"/>
                <a:cs typeface="Calibri" panose="020F0502020204030204" pitchFamily="34" charset="0"/>
              </a:rPr>
              <a:t>Makhaya</a:t>
            </a:r>
            <a:r>
              <a:rPr lang="en-US" sz="1800" dirty="0">
                <a:ln>
                  <a:noFill/>
                </a:ln>
                <a:effectLst/>
                <a:ea typeface="Calibri" panose="020F0502020204030204" pitchFamily="34" charset="0"/>
                <a:cs typeface="Calibri" panose="020F0502020204030204" pitchFamily="34" charset="0"/>
              </a:rPr>
              <a:t> and housing loans from SAHL.</a:t>
            </a:r>
          </a:p>
          <a:p>
            <a:r>
              <a:rPr lang="en-US" sz="1800" dirty="0">
                <a:ln>
                  <a:noFill/>
                </a:ln>
                <a:effectLst/>
                <a:ea typeface="Calibri" panose="020F0502020204030204" pitchFamily="34" charset="0"/>
                <a:cs typeface="Calibri" panose="020F0502020204030204" pitchFamily="34" charset="0"/>
              </a:rPr>
              <a:t>Overall wellness benefits and financing discounts  for GEPF members.</a:t>
            </a:r>
          </a:p>
          <a:p>
            <a:r>
              <a:rPr lang="en-US" sz="1800" dirty="0">
                <a:ea typeface="Calibri" panose="020F0502020204030204" pitchFamily="34" charset="0"/>
                <a:cs typeface="Calibri" panose="020F0502020204030204" pitchFamily="34" charset="0"/>
              </a:rPr>
              <a:t>In excess of 10 000 construction jobs per annum at peak.</a:t>
            </a:r>
          </a:p>
          <a:p>
            <a:r>
              <a:rPr lang="en-US" sz="1800" dirty="0">
                <a:ln>
                  <a:noFill/>
                </a:ln>
                <a:effectLst/>
                <a:ea typeface="Calibri" panose="020F0502020204030204" pitchFamily="34" charset="0"/>
                <a:cs typeface="Calibri" panose="020F0502020204030204" pitchFamily="34" charset="0"/>
              </a:rPr>
              <a:t>Black experienced developers with a </a:t>
            </a:r>
            <a:r>
              <a:rPr lang="en-US" sz="1800" dirty="0">
                <a:ea typeface="Calibri" panose="020F0502020204030204" pitchFamily="34" charset="0"/>
                <a:cs typeface="Calibri" panose="020F0502020204030204" pitchFamily="34" charset="0"/>
              </a:rPr>
              <a:t>black professional team since 1996. </a:t>
            </a:r>
          </a:p>
          <a:p>
            <a:r>
              <a:rPr lang="en-US" sz="1800" dirty="0">
                <a:ln>
                  <a:noFill/>
                </a:ln>
                <a:effectLst/>
                <a:ea typeface="Calibri" panose="020F0502020204030204" pitchFamily="34" charset="0"/>
                <a:cs typeface="Calibri" panose="020F0502020204030204" pitchFamily="34" charset="0"/>
              </a:rPr>
              <a:t>High impact volumes and roll out of rolling stock in a market at preferential pricing in market with increasing backlog. </a:t>
            </a:r>
          </a:p>
          <a:p>
            <a:r>
              <a:rPr lang="en-US" sz="1800" dirty="0">
                <a:ea typeface="Calibri" panose="020F0502020204030204" pitchFamily="34" charset="0"/>
                <a:cs typeface="Calibri" panose="020F0502020204030204" pitchFamily="34" charset="0"/>
              </a:rPr>
              <a:t>Strong financial returns and recurring growth in the market.</a:t>
            </a:r>
            <a:endParaRPr lang="en-US" sz="3600" dirty="0">
              <a:ea typeface="Calibri" panose="020F0502020204030204" pitchFamily="34" charset="0"/>
              <a:cs typeface="Calibri" panose="020F0502020204030204" pitchFamily="34" charset="0"/>
            </a:endParaRPr>
          </a:p>
        </p:txBody>
      </p:sp>
      <p:sp>
        <p:nvSpPr>
          <p:cNvPr id="4" name="Footer Placeholder 3">
            <a:extLst>
              <a:ext uri="{FF2B5EF4-FFF2-40B4-BE49-F238E27FC236}">
                <a16:creationId xmlns:a16="http://schemas.microsoft.com/office/drawing/2014/main" id="{511A8A29-E76E-4AD1-845E-1A6216F8B2B2}"/>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1F7D9822-F1CB-4D00-86BA-A3575C8DC5A3}"/>
              </a:ext>
            </a:extLst>
          </p:cNvPr>
          <p:cNvSpPr>
            <a:spLocks noGrp="1"/>
          </p:cNvSpPr>
          <p:nvPr>
            <p:ph type="sldNum" sz="quarter" idx="12"/>
          </p:nvPr>
        </p:nvSpPr>
        <p:spPr/>
        <p:txBody>
          <a:bodyPr/>
          <a:lstStyle/>
          <a:p>
            <a:fld id="{E6AF7F5E-B1CA-0C4B-B06F-87F543BFBAF1}" type="slidenum">
              <a:rPr lang="en-US" smtClean="0"/>
              <a:t>11</a:t>
            </a:fld>
            <a:endParaRPr lang="en-US"/>
          </a:p>
        </p:txBody>
      </p:sp>
      <p:pic>
        <p:nvPicPr>
          <p:cNvPr id="6" name="Picture 5" descr="Text&#10;&#10;Description automatically generated">
            <a:extLst>
              <a:ext uri="{FF2B5EF4-FFF2-40B4-BE49-F238E27FC236}">
                <a16:creationId xmlns:a16="http://schemas.microsoft.com/office/drawing/2014/main" id="{98F9E9F9-D501-4995-A35D-3C3DDBA714B1}"/>
              </a:ext>
            </a:extLst>
          </p:cNvPr>
          <p:cNvPicPr>
            <a:picLocks noChangeAspect="1"/>
          </p:cNvPicPr>
          <p:nvPr/>
        </p:nvPicPr>
        <p:blipFill>
          <a:blip r:embed="rId2"/>
          <a:stretch>
            <a:fillRect/>
          </a:stretch>
        </p:blipFill>
        <p:spPr>
          <a:xfrm>
            <a:off x="5485352" y="6339205"/>
            <a:ext cx="1049174" cy="452662"/>
          </a:xfrm>
          <a:prstGeom prst="rect">
            <a:avLst/>
          </a:prstGeom>
        </p:spPr>
      </p:pic>
    </p:spTree>
    <p:extLst>
      <p:ext uri="{BB962C8B-B14F-4D97-AF65-F5344CB8AC3E}">
        <p14:creationId xmlns:p14="http://schemas.microsoft.com/office/powerpoint/2010/main" val="15123760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077392-9EE5-4DCF-A6C5-345C8E84A847}"/>
              </a:ext>
            </a:extLst>
          </p:cNvPr>
          <p:cNvSpPr>
            <a:spLocks noGrp="1"/>
          </p:cNvSpPr>
          <p:nvPr>
            <p:ph type="title"/>
          </p:nvPr>
        </p:nvSpPr>
        <p:spPr/>
        <p:txBody>
          <a:bodyPr>
            <a:normAutofit/>
          </a:bodyPr>
          <a:lstStyle/>
          <a:p>
            <a:pPr algn="ctr"/>
            <a:r>
              <a:rPr lang="en-US" sz="3200" b="1" dirty="0"/>
              <a:t>PIC INVESTMENT </a:t>
            </a:r>
          </a:p>
        </p:txBody>
      </p:sp>
      <p:sp>
        <p:nvSpPr>
          <p:cNvPr id="3" name="Content Placeholder 2">
            <a:extLst>
              <a:ext uri="{FF2B5EF4-FFF2-40B4-BE49-F238E27FC236}">
                <a16:creationId xmlns:a16="http://schemas.microsoft.com/office/drawing/2014/main" id="{3459BC65-2D26-44D7-A2E2-3602D7687641}"/>
              </a:ext>
            </a:extLst>
          </p:cNvPr>
          <p:cNvSpPr>
            <a:spLocks noGrp="1"/>
          </p:cNvSpPr>
          <p:nvPr>
            <p:ph idx="1"/>
          </p:nvPr>
        </p:nvSpPr>
        <p:spPr/>
        <p:txBody>
          <a:bodyPr/>
          <a:lstStyle/>
          <a:p>
            <a:r>
              <a:rPr lang="en-US" dirty="0"/>
              <a:t>R500 million for land acquisition against land parcels of R 600 million already owned  or under the management of MMI which the funding will acquire at market rates with development right potential </a:t>
            </a:r>
          </a:p>
          <a:p>
            <a:r>
              <a:rPr lang="en-US" dirty="0"/>
              <a:t>R1.5 billion- Infrastructure development fund to install services and buildings in support of the company </a:t>
            </a:r>
          </a:p>
          <a:p>
            <a:endParaRPr lang="en-US" dirty="0"/>
          </a:p>
        </p:txBody>
      </p:sp>
      <p:sp>
        <p:nvSpPr>
          <p:cNvPr id="4" name="Footer Placeholder 3">
            <a:extLst>
              <a:ext uri="{FF2B5EF4-FFF2-40B4-BE49-F238E27FC236}">
                <a16:creationId xmlns:a16="http://schemas.microsoft.com/office/drawing/2014/main" id="{C4275B34-EE38-4013-A3BE-258C4E0879D0}"/>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268A3964-06A8-4C3D-AF43-FA359017E581}"/>
              </a:ext>
            </a:extLst>
          </p:cNvPr>
          <p:cNvSpPr>
            <a:spLocks noGrp="1"/>
          </p:cNvSpPr>
          <p:nvPr>
            <p:ph type="sldNum" sz="quarter" idx="12"/>
          </p:nvPr>
        </p:nvSpPr>
        <p:spPr/>
        <p:txBody>
          <a:bodyPr/>
          <a:lstStyle/>
          <a:p>
            <a:fld id="{E6AF7F5E-B1CA-0C4B-B06F-87F543BFBAF1}" type="slidenum">
              <a:rPr lang="en-US" smtClean="0"/>
              <a:t>12</a:t>
            </a:fld>
            <a:endParaRPr lang="en-US"/>
          </a:p>
        </p:txBody>
      </p:sp>
      <p:pic>
        <p:nvPicPr>
          <p:cNvPr id="6" name="Picture 5" descr="Text&#10;&#10;Description automatically generated">
            <a:extLst>
              <a:ext uri="{FF2B5EF4-FFF2-40B4-BE49-F238E27FC236}">
                <a16:creationId xmlns:a16="http://schemas.microsoft.com/office/drawing/2014/main" id="{AFAB7842-FE0F-4D87-816E-8A66B4E3D932}"/>
              </a:ext>
            </a:extLst>
          </p:cNvPr>
          <p:cNvPicPr>
            <a:picLocks noChangeAspect="1"/>
          </p:cNvPicPr>
          <p:nvPr/>
        </p:nvPicPr>
        <p:blipFill>
          <a:blip r:embed="rId2"/>
          <a:stretch>
            <a:fillRect/>
          </a:stretch>
        </p:blipFill>
        <p:spPr>
          <a:xfrm>
            <a:off x="5485352" y="6339205"/>
            <a:ext cx="1049174" cy="452662"/>
          </a:xfrm>
          <a:prstGeom prst="rect">
            <a:avLst/>
          </a:prstGeom>
        </p:spPr>
      </p:pic>
    </p:spTree>
    <p:extLst>
      <p:ext uri="{BB962C8B-B14F-4D97-AF65-F5344CB8AC3E}">
        <p14:creationId xmlns:p14="http://schemas.microsoft.com/office/powerpoint/2010/main" val="1274400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89CE3-72BE-4A4D-894C-2FFE61424495}"/>
              </a:ext>
            </a:extLst>
          </p:cNvPr>
          <p:cNvSpPr>
            <a:spLocks noGrp="1"/>
          </p:cNvSpPr>
          <p:nvPr>
            <p:ph type="title"/>
          </p:nvPr>
        </p:nvSpPr>
        <p:spPr/>
        <p:txBody>
          <a:bodyPr>
            <a:normAutofit/>
          </a:bodyPr>
          <a:lstStyle/>
          <a:p>
            <a:pPr algn="ctr"/>
            <a:r>
              <a:rPr lang="en-US" sz="3200" b="1" dirty="0"/>
              <a:t>CHALLENGES POST INVESTMENT</a:t>
            </a:r>
          </a:p>
        </p:txBody>
      </p:sp>
      <p:sp>
        <p:nvSpPr>
          <p:cNvPr id="3" name="Content Placeholder 2">
            <a:extLst>
              <a:ext uri="{FF2B5EF4-FFF2-40B4-BE49-F238E27FC236}">
                <a16:creationId xmlns:a16="http://schemas.microsoft.com/office/drawing/2014/main" id="{8E5B7B80-7798-0548-8E8D-71FB54E67B70}"/>
              </a:ext>
            </a:extLst>
          </p:cNvPr>
          <p:cNvSpPr>
            <a:spLocks noGrp="1"/>
          </p:cNvSpPr>
          <p:nvPr>
            <p:ph idx="1"/>
          </p:nvPr>
        </p:nvSpPr>
        <p:spPr/>
        <p:txBody>
          <a:bodyPr>
            <a:normAutofit fontScale="70000" lnSpcReduction="20000"/>
          </a:bodyPr>
          <a:lstStyle/>
          <a:p>
            <a:pPr marL="514350" indent="-514350" algn="just">
              <a:buFont typeface="+mj-lt"/>
              <a:buAutoNum type="arabicPeriod"/>
            </a:pPr>
            <a:r>
              <a:rPr lang="en-US" dirty="0"/>
              <a:t>Drawdowns were used as an instrument to have negative control of the company with us as stooges. We abandoned our first court summons upon agreeing to change the MOI to allow installation of third parties by PIC. </a:t>
            </a:r>
          </a:p>
          <a:p>
            <a:pPr marL="514350" indent="-514350" algn="just">
              <a:buFont typeface="+mj-lt"/>
              <a:buAutoNum type="arabicPeriod"/>
            </a:pPr>
            <a:r>
              <a:rPr lang="en-US" dirty="0"/>
              <a:t>Drawdown procedures and company policies changed each time PIC officials did not get their way as they refused the second one because we appointed a third party CEO who was not their nominee but head hunted. The position was not necessary and not in our agreements but was to be used to control our company and debt we stood sureties for. </a:t>
            </a:r>
          </a:p>
          <a:p>
            <a:pPr marL="514350" indent="-514350" algn="just">
              <a:buFont typeface="+mj-lt"/>
              <a:buAutoNum type="arabicPeriod"/>
            </a:pPr>
            <a:r>
              <a:rPr lang="en-US" dirty="0"/>
              <a:t>The agreements started being misinterpreted and translated into understandable things that did not make sense e.g. projected two year expense to be paid in advance were broken into five years because there was a clause that said within 5 years.</a:t>
            </a:r>
          </a:p>
          <a:p>
            <a:pPr marL="514350" indent="-514350" algn="just">
              <a:buFont typeface="+mj-lt"/>
              <a:buAutoNum type="arabicPeriod"/>
            </a:pPr>
            <a:r>
              <a:rPr lang="en-US" dirty="0"/>
              <a:t>Third parties were being forced on us for partnership. </a:t>
            </a:r>
          </a:p>
          <a:p>
            <a:pPr marL="514350" indent="-514350" algn="just">
              <a:buFont typeface="+mj-lt"/>
              <a:buAutoNum type="arabicPeriod"/>
            </a:pPr>
            <a:r>
              <a:rPr lang="en-US" dirty="0"/>
              <a:t>Our infrastructure fund was converted to a public fund over supporting us instead of us screening and managing third parties after we refused to entertain a few bad proposals in advance of the fund being formed. Those people then went to work for the fund with those projects .</a:t>
            </a:r>
          </a:p>
        </p:txBody>
      </p:sp>
      <p:sp>
        <p:nvSpPr>
          <p:cNvPr id="4" name="Footer Placeholder 3">
            <a:extLst>
              <a:ext uri="{FF2B5EF4-FFF2-40B4-BE49-F238E27FC236}">
                <a16:creationId xmlns:a16="http://schemas.microsoft.com/office/drawing/2014/main" id="{5DC8B08A-C8DF-4790-962E-04FDA27EB607}"/>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72E74CEF-28DF-4B8A-A69F-EB381366F458}"/>
              </a:ext>
            </a:extLst>
          </p:cNvPr>
          <p:cNvSpPr>
            <a:spLocks noGrp="1"/>
          </p:cNvSpPr>
          <p:nvPr>
            <p:ph type="sldNum" sz="quarter" idx="12"/>
          </p:nvPr>
        </p:nvSpPr>
        <p:spPr/>
        <p:txBody>
          <a:bodyPr/>
          <a:lstStyle/>
          <a:p>
            <a:fld id="{E6AF7F5E-B1CA-0C4B-B06F-87F543BFBAF1}" type="slidenum">
              <a:rPr lang="en-US" smtClean="0"/>
              <a:t>13</a:t>
            </a:fld>
            <a:endParaRPr lang="en-US"/>
          </a:p>
        </p:txBody>
      </p:sp>
      <p:pic>
        <p:nvPicPr>
          <p:cNvPr id="6" name="Picture 5" descr="Text&#10;&#10;Description automatically generated">
            <a:extLst>
              <a:ext uri="{FF2B5EF4-FFF2-40B4-BE49-F238E27FC236}">
                <a16:creationId xmlns:a16="http://schemas.microsoft.com/office/drawing/2014/main" id="{F597BDB7-6399-4114-AF29-72CEBA115499}"/>
              </a:ext>
            </a:extLst>
          </p:cNvPr>
          <p:cNvPicPr>
            <a:picLocks noChangeAspect="1"/>
          </p:cNvPicPr>
          <p:nvPr/>
        </p:nvPicPr>
        <p:blipFill>
          <a:blip r:embed="rId2"/>
          <a:stretch>
            <a:fillRect/>
          </a:stretch>
        </p:blipFill>
        <p:spPr>
          <a:xfrm>
            <a:off x="5485352" y="6339205"/>
            <a:ext cx="1049174" cy="452662"/>
          </a:xfrm>
          <a:prstGeom prst="rect">
            <a:avLst/>
          </a:prstGeom>
        </p:spPr>
      </p:pic>
    </p:spTree>
    <p:extLst>
      <p:ext uri="{BB962C8B-B14F-4D97-AF65-F5344CB8AC3E}">
        <p14:creationId xmlns:p14="http://schemas.microsoft.com/office/powerpoint/2010/main" val="951551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9" name="Picture 5">
            <a:extLst>
              <a:ext uri="{FF2B5EF4-FFF2-40B4-BE49-F238E27FC236}">
                <a16:creationId xmlns:a16="http://schemas.microsoft.com/office/drawing/2014/main" id="{A86BBBD8-5E1D-4855-8C03-3DAAF629C945}"/>
              </a:ext>
            </a:extLst>
          </p:cNvPr>
          <p:cNvPicPr>
            <a:picLocks noChangeAspect="1" noChangeArrowheads="1"/>
          </p:cNvPicPr>
          <p:nvPr/>
        </p:nvPicPr>
        <p:blipFill>
          <a:blip r:embed="rId2">
            <a:alphaModFix amt="32000"/>
            <a:extLst>
              <a:ext uri="{28A0092B-C50C-407E-A947-70E740481C1C}">
                <a14:useLocalDpi xmlns:a14="http://schemas.microsoft.com/office/drawing/2010/main" val="0"/>
              </a:ext>
            </a:extLst>
          </a:blip>
          <a:srcRect/>
          <a:stretch>
            <a:fillRect/>
          </a:stretch>
        </p:blipFill>
        <p:spPr bwMode="auto">
          <a:xfrm>
            <a:off x="58271" y="0"/>
            <a:ext cx="2438399" cy="2438400"/>
          </a:xfrm>
          <a:prstGeom prst="rect">
            <a:avLst/>
          </a:prstGeom>
          <a:noFill/>
          <a:ln>
            <a:noFill/>
          </a:ln>
          <a:effectLst>
            <a:outerShdw blurRad="50800" dist="50800" dir="5400000" algn="ctr" rotWithShape="0">
              <a:srgbClr val="000000">
                <a:alpha val="0"/>
              </a:srgbClr>
            </a:outerShdw>
            <a:reflection stA="0" endPos="65000" dist="50800" dir="5400000" sy="-100000" algn="bl" rotWithShape="0"/>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a:extLst>
              <a:ext uri="{FF2B5EF4-FFF2-40B4-BE49-F238E27FC236}">
                <a16:creationId xmlns:a16="http://schemas.microsoft.com/office/drawing/2014/main" id="{056EAF71-CD7D-474A-A351-C2C074F59023}"/>
              </a:ext>
            </a:extLst>
          </p:cNvPr>
          <p:cNvSpPr>
            <a:spLocks noGrp="1"/>
          </p:cNvSpPr>
          <p:nvPr>
            <p:ph type="title"/>
          </p:nvPr>
        </p:nvSpPr>
        <p:spPr/>
        <p:txBody>
          <a:bodyPr>
            <a:normAutofit/>
          </a:bodyPr>
          <a:lstStyle/>
          <a:p>
            <a:pPr algn="ctr"/>
            <a:r>
              <a:rPr lang="en-US" sz="4000" b="1" dirty="0"/>
              <a:t>SA HOME LOANS INVESTMENT HOLDINGS PROPRIETARY LIMITED (SAHL)</a:t>
            </a:r>
          </a:p>
        </p:txBody>
      </p:sp>
      <p:sp>
        <p:nvSpPr>
          <p:cNvPr id="3" name="Content Placeholder 2">
            <a:extLst>
              <a:ext uri="{FF2B5EF4-FFF2-40B4-BE49-F238E27FC236}">
                <a16:creationId xmlns:a16="http://schemas.microsoft.com/office/drawing/2014/main" id="{22758868-C644-8845-8054-D01E3318DB24}"/>
              </a:ext>
            </a:extLst>
          </p:cNvPr>
          <p:cNvSpPr>
            <a:spLocks noGrp="1"/>
          </p:cNvSpPr>
          <p:nvPr>
            <p:ph idx="1"/>
          </p:nvPr>
        </p:nvSpPr>
        <p:spPr>
          <a:xfrm>
            <a:off x="838200" y="1917475"/>
            <a:ext cx="10515600" cy="4351338"/>
          </a:xfrm>
          <a:effectLst>
            <a:reflection stA="0" endPos="65000" dist="50800" dir="5400000" sy="-100000" algn="bl" rotWithShape="0"/>
          </a:effectLst>
        </p:spPr>
        <p:txBody>
          <a:bodyPr>
            <a:normAutofit fontScale="85000" lnSpcReduction="20000"/>
          </a:bodyPr>
          <a:lstStyle/>
          <a:p>
            <a:pPr marL="0" indent="0" algn="ctr">
              <a:buNone/>
            </a:pPr>
            <a:r>
              <a:rPr lang="en-US" sz="2000" b="1" u="sng" dirty="0"/>
              <a:t>Background </a:t>
            </a:r>
          </a:p>
          <a:p>
            <a:r>
              <a:rPr lang="en-US" sz="2000" dirty="0"/>
              <a:t>JP Morgan, an International Finance Institution who owned a 50% stake in SAHL, was in the market to sell their shares and willing to negotiate the sale of their stake in SAHL with any party that has the ability and support to close the transaction. </a:t>
            </a:r>
          </a:p>
          <a:p>
            <a:r>
              <a:rPr lang="en-US" sz="2000" dirty="0"/>
              <a:t>The consortium sought to contribute to holistic housing solutions for lower- middle income working class in South Africa and had already submitted a proposal to the PIC that included end user financing.</a:t>
            </a:r>
          </a:p>
          <a:p>
            <a:r>
              <a:rPr lang="en-US" sz="2000" dirty="0"/>
              <a:t>MMI made a compelling argument to the PIC in terms of an end-to-end vehicle/s with an industry player/jockey in the value chain. As opposed to proposals they had already received from other parties including the sellers and associated parties. </a:t>
            </a:r>
          </a:p>
          <a:p>
            <a:r>
              <a:rPr lang="en-US" sz="2000" dirty="0"/>
              <a:t>MMI financed, facilitated and negotiated the Buy Out of J P Morgan Shares in SA Home loans (SAHL) (Pty) Ltd.</a:t>
            </a:r>
          </a:p>
          <a:p>
            <a:r>
              <a:rPr lang="en-US" sz="2000" dirty="0"/>
              <a:t>We approached JP Morgan and we negotiated and entered into an agreement for the purchase of the 50% shareholding in SAHL.</a:t>
            </a:r>
          </a:p>
          <a:p>
            <a:r>
              <a:rPr lang="en-US" sz="2000" dirty="0">
                <a:effectLst/>
                <a:ea typeface="Calibri" panose="020F0502020204030204" pitchFamily="34" charset="0"/>
                <a:cs typeface="Times New Roman" panose="02020603050405020304" pitchFamily="18" charset="0"/>
              </a:rPr>
              <a:t>PIC insisted that they wanted to participate with us in a 50:50 joint venture partnership, with them bringing funding and us delivering housing products and that in the event of any capital calls, they would assist us with the requisite funding. </a:t>
            </a:r>
            <a:endParaRPr lang="en-US" sz="2000" dirty="0">
              <a:ea typeface="Calibri" panose="020F0502020204030204" pitchFamily="34" charset="0"/>
              <a:cs typeface="Times New Roman" panose="02020603050405020304" pitchFamily="18" charset="0"/>
            </a:endParaRPr>
          </a:p>
          <a:p>
            <a:r>
              <a:rPr lang="en-US" sz="2000" dirty="0">
                <a:effectLst/>
                <a:ea typeface="Calibri" panose="020F0502020204030204" pitchFamily="34" charset="0"/>
                <a:cs typeface="Times New Roman" panose="02020603050405020304" pitchFamily="18" charset="0"/>
              </a:rPr>
              <a:t>Each party was to incur its own cost, the upside of the raising fees would be shared equally upon success of the transaction (MMI committed funds at risk ). </a:t>
            </a:r>
          </a:p>
          <a:p>
            <a:endParaRPr lang="en-US" sz="2000" dirty="0"/>
          </a:p>
          <a:p>
            <a:endParaRPr lang="en-US" dirty="0"/>
          </a:p>
          <a:p>
            <a:endParaRPr lang="en-US" dirty="0"/>
          </a:p>
          <a:p>
            <a:endParaRPr lang="en-US" dirty="0"/>
          </a:p>
          <a:p>
            <a:pPr marL="0" indent="0">
              <a:buNone/>
            </a:pPr>
            <a:endParaRPr lang="en-US" dirty="0"/>
          </a:p>
        </p:txBody>
      </p:sp>
      <p:sp>
        <p:nvSpPr>
          <p:cNvPr id="4" name="Footer Placeholder 3">
            <a:extLst>
              <a:ext uri="{FF2B5EF4-FFF2-40B4-BE49-F238E27FC236}">
                <a16:creationId xmlns:a16="http://schemas.microsoft.com/office/drawing/2014/main" id="{F63EDEFB-90DF-4D77-932D-9747C958287A}"/>
              </a:ext>
            </a:extLst>
          </p:cNvPr>
          <p:cNvSpPr>
            <a:spLocks noGrp="1"/>
          </p:cNvSpPr>
          <p:nvPr>
            <p:ph type="ftr" sz="quarter" idx="11"/>
          </p:nvPr>
        </p:nvSpPr>
        <p:spPr/>
        <p:txBody>
          <a:bodyPr/>
          <a:lstStyle/>
          <a:p>
            <a:r>
              <a:rPr lang="en-US" dirty="0"/>
              <a:t>a</a:t>
            </a:r>
          </a:p>
        </p:txBody>
      </p:sp>
      <p:sp>
        <p:nvSpPr>
          <p:cNvPr id="5" name="Slide Number Placeholder 4">
            <a:extLst>
              <a:ext uri="{FF2B5EF4-FFF2-40B4-BE49-F238E27FC236}">
                <a16:creationId xmlns:a16="http://schemas.microsoft.com/office/drawing/2014/main" id="{958A7EAB-2170-4497-9543-DB1A6F2D1CD2}"/>
              </a:ext>
            </a:extLst>
          </p:cNvPr>
          <p:cNvSpPr>
            <a:spLocks noGrp="1"/>
          </p:cNvSpPr>
          <p:nvPr>
            <p:ph type="sldNum" sz="quarter" idx="12"/>
          </p:nvPr>
        </p:nvSpPr>
        <p:spPr/>
        <p:txBody>
          <a:bodyPr/>
          <a:lstStyle/>
          <a:p>
            <a:fld id="{E6AF7F5E-B1CA-0C4B-B06F-87F543BFBAF1}" type="slidenum">
              <a:rPr lang="en-US" smtClean="0"/>
              <a:t>14</a:t>
            </a:fld>
            <a:endParaRPr lang="en-US"/>
          </a:p>
        </p:txBody>
      </p:sp>
      <p:pic>
        <p:nvPicPr>
          <p:cNvPr id="6" name="Picture 5" descr="Text&#10;&#10;Description automatically generated">
            <a:extLst>
              <a:ext uri="{FF2B5EF4-FFF2-40B4-BE49-F238E27FC236}">
                <a16:creationId xmlns:a16="http://schemas.microsoft.com/office/drawing/2014/main" id="{EAC25C23-4D0E-47E2-ACB6-9C4C77E72D0F}"/>
              </a:ext>
            </a:extLst>
          </p:cNvPr>
          <p:cNvPicPr>
            <a:picLocks noChangeAspect="1"/>
          </p:cNvPicPr>
          <p:nvPr/>
        </p:nvPicPr>
        <p:blipFill>
          <a:blip r:embed="rId3"/>
          <a:stretch>
            <a:fillRect/>
          </a:stretch>
        </p:blipFill>
        <p:spPr>
          <a:xfrm>
            <a:off x="5388261" y="6356350"/>
            <a:ext cx="1049174" cy="452662"/>
          </a:xfrm>
          <a:prstGeom prst="rect">
            <a:avLst/>
          </a:prstGeom>
        </p:spPr>
      </p:pic>
    </p:spTree>
    <p:extLst>
      <p:ext uri="{BB962C8B-B14F-4D97-AF65-F5344CB8AC3E}">
        <p14:creationId xmlns:p14="http://schemas.microsoft.com/office/powerpoint/2010/main" val="22596486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E6393B-7CF2-3F4C-8E21-F162AEEA2EA1}"/>
              </a:ext>
            </a:extLst>
          </p:cNvPr>
          <p:cNvSpPr>
            <a:spLocks noGrp="1"/>
          </p:cNvSpPr>
          <p:nvPr>
            <p:ph type="ctrTitle"/>
          </p:nvPr>
        </p:nvSpPr>
        <p:spPr>
          <a:xfrm>
            <a:off x="1440424" y="180796"/>
            <a:ext cx="9144000" cy="941568"/>
          </a:xfrm>
        </p:spPr>
        <p:txBody>
          <a:bodyPr>
            <a:normAutofit/>
          </a:bodyPr>
          <a:lstStyle/>
          <a:p>
            <a:r>
              <a:rPr lang="en-US" sz="3200" b="1" dirty="0"/>
              <a:t>INVESTMENT RATIONALE</a:t>
            </a:r>
          </a:p>
        </p:txBody>
      </p:sp>
      <p:sp>
        <p:nvSpPr>
          <p:cNvPr id="3" name="Subtitle 2">
            <a:extLst>
              <a:ext uri="{FF2B5EF4-FFF2-40B4-BE49-F238E27FC236}">
                <a16:creationId xmlns:a16="http://schemas.microsoft.com/office/drawing/2014/main" id="{82334DA5-2D29-1E48-9D13-6142305E3DDA}"/>
              </a:ext>
            </a:extLst>
          </p:cNvPr>
          <p:cNvSpPr>
            <a:spLocks noGrp="1"/>
          </p:cNvSpPr>
          <p:nvPr>
            <p:ph type="subTitle" idx="1"/>
          </p:nvPr>
        </p:nvSpPr>
        <p:spPr>
          <a:xfrm>
            <a:off x="88488" y="1317482"/>
            <a:ext cx="11847871" cy="4592507"/>
          </a:xfrm>
        </p:spPr>
        <p:txBody>
          <a:bodyPr>
            <a:normAutofit/>
          </a:bodyPr>
          <a:lstStyle/>
          <a:p>
            <a:pPr marL="342900" indent="-342900" algn="l">
              <a:buFont typeface="Arial" panose="020B0604020202020204" pitchFamily="34" charset="0"/>
              <a:buChar char="•"/>
            </a:pPr>
            <a:r>
              <a:rPr lang="en-ZA" sz="2000" dirty="0">
                <a:ea typeface="Calibri" panose="020F0502020204030204" pitchFamily="34" charset="0"/>
                <a:cs typeface="Calibri" panose="020F0502020204030204" pitchFamily="34" charset="0"/>
              </a:rPr>
              <a:t>We </a:t>
            </a:r>
            <a:r>
              <a:rPr lang="en-ZA" sz="2000" dirty="0">
                <a:ln>
                  <a:noFill/>
                </a:ln>
                <a:effectLst/>
                <a:ea typeface="Calibri" panose="020F0502020204030204" pitchFamily="34" charset="0"/>
                <a:cs typeface="Calibri" panose="020F0502020204030204" pitchFamily="34" charset="0"/>
              </a:rPr>
              <a:t>approached the PIC with a compelling value proposition. </a:t>
            </a:r>
          </a:p>
          <a:p>
            <a:pPr marL="342900" indent="-342900" algn="l">
              <a:buFont typeface="Arial" panose="020B0604020202020204" pitchFamily="34" charset="0"/>
              <a:buChar char="•"/>
            </a:pPr>
            <a:r>
              <a:rPr lang="en-US" sz="2000" dirty="0">
                <a:effectLst/>
                <a:ea typeface="Calibri" panose="020F0502020204030204" pitchFamily="34" charset="0"/>
                <a:cs typeface="Times New Roman" panose="02020603050405020304" pitchFamily="18" charset="0"/>
              </a:rPr>
              <a:t>Partnership- end to end  with financier, developer and financial instrument.</a:t>
            </a:r>
          </a:p>
          <a:p>
            <a:pPr marL="342900" indent="-342900" algn="l">
              <a:buFont typeface="Arial" panose="020B0604020202020204" pitchFamily="34" charset="0"/>
              <a:buChar char="•"/>
            </a:pPr>
            <a:r>
              <a:rPr lang="en-US" sz="2000" dirty="0">
                <a:ea typeface="Calibri" panose="020F0502020204030204" pitchFamily="34" charset="0"/>
                <a:cs typeface="Times New Roman" panose="02020603050405020304" pitchFamily="18" charset="0"/>
              </a:rPr>
              <a:t>Platform for PIC members.</a:t>
            </a:r>
          </a:p>
          <a:p>
            <a:pPr marL="342900" indent="-342900" algn="l">
              <a:buFont typeface="Arial" panose="020B0604020202020204" pitchFamily="34" charset="0"/>
              <a:buChar char="•"/>
            </a:pPr>
            <a:r>
              <a:rPr lang="en-US" sz="2000" dirty="0">
                <a:ea typeface="Calibri" panose="020F0502020204030204" pitchFamily="34" charset="0"/>
                <a:cs typeface="Times New Roman" panose="02020603050405020304" pitchFamily="18" charset="0"/>
              </a:rPr>
              <a:t>Platform to enable  MMI (</a:t>
            </a:r>
            <a:r>
              <a:rPr lang="en-US" sz="2000" dirty="0" err="1">
                <a:ea typeface="Calibri" panose="020F0502020204030204" pitchFamily="34" charset="0"/>
                <a:cs typeface="Times New Roman" panose="02020603050405020304" pitchFamily="18" charset="0"/>
              </a:rPr>
              <a:t>Magae</a:t>
            </a:r>
            <a:r>
              <a:rPr lang="en-US" sz="2000" dirty="0">
                <a:ea typeface="Calibri" panose="020F0502020204030204" pitchFamily="34" charset="0"/>
                <a:cs typeface="Times New Roman" panose="02020603050405020304" pitchFamily="18" charset="0"/>
              </a:rPr>
              <a:t> </a:t>
            </a:r>
            <a:r>
              <a:rPr lang="en-US" sz="2000" dirty="0" err="1">
                <a:ea typeface="Calibri" panose="020F0502020204030204" pitchFamily="34" charset="0"/>
                <a:cs typeface="Times New Roman" panose="02020603050405020304" pitchFamily="18" charset="0"/>
              </a:rPr>
              <a:t>Makhaya</a:t>
            </a:r>
            <a:r>
              <a:rPr lang="en-US" sz="2000" dirty="0">
                <a:ea typeface="Calibri" panose="020F0502020204030204" pitchFamily="34" charset="0"/>
                <a:cs typeface="Times New Roman" panose="02020603050405020304" pitchFamily="18" charset="0"/>
              </a:rPr>
              <a:t> clients). </a:t>
            </a:r>
          </a:p>
          <a:p>
            <a:pPr marL="342900" indent="-342900" algn="l">
              <a:buFont typeface="Arial" panose="020B0604020202020204" pitchFamily="34" charset="0"/>
              <a:buChar char="•"/>
            </a:pPr>
            <a:r>
              <a:rPr lang="en-US" sz="2000" dirty="0">
                <a:effectLst/>
                <a:ea typeface="Calibri" panose="020F0502020204030204" pitchFamily="34" charset="0"/>
                <a:cs typeface="Times New Roman" panose="02020603050405020304" pitchFamily="18" charset="0"/>
              </a:rPr>
              <a:t>Social </a:t>
            </a:r>
            <a:r>
              <a:rPr lang="en-US" sz="2000" dirty="0">
                <a:ea typeface="Calibri" panose="020F0502020204030204" pitchFamily="34" charset="0"/>
                <a:cs typeface="Times New Roman" panose="02020603050405020304" pitchFamily="18" charset="0"/>
              </a:rPr>
              <a:t>Return on PIC Capital.</a:t>
            </a:r>
          </a:p>
          <a:p>
            <a:pPr marL="342900" indent="-342900" algn="l">
              <a:buFont typeface="Arial" panose="020B0604020202020204" pitchFamily="34" charset="0"/>
              <a:buChar char="•"/>
            </a:pPr>
            <a:r>
              <a:rPr lang="en-US" sz="2000" dirty="0">
                <a:effectLst/>
                <a:ea typeface="Calibri" panose="020F0502020204030204" pitchFamily="34" charset="0"/>
                <a:cs typeface="Times New Roman" panose="02020603050405020304" pitchFamily="18" charset="0"/>
              </a:rPr>
              <a:t>Transformation of the value chain.</a:t>
            </a:r>
          </a:p>
        </p:txBody>
      </p:sp>
      <p:sp>
        <p:nvSpPr>
          <p:cNvPr id="4" name="Footer Placeholder 3">
            <a:extLst>
              <a:ext uri="{FF2B5EF4-FFF2-40B4-BE49-F238E27FC236}">
                <a16:creationId xmlns:a16="http://schemas.microsoft.com/office/drawing/2014/main" id="{7B96C4C7-0703-4EB1-A2C1-5CFC20B90A28}"/>
              </a:ext>
            </a:extLst>
          </p:cNvPr>
          <p:cNvSpPr>
            <a:spLocks noGrp="1"/>
          </p:cNvSpPr>
          <p:nvPr>
            <p:ph type="ftr" sz="quarter" idx="11"/>
          </p:nvPr>
        </p:nvSpPr>
        <p:spPr/>
        <p:txBody>
          <a:bodyPr/>
          <a:lstStyle/>
          <a:p>
            <a:endParaRPr lang="en-US" dirty="0"/>
          </a:p>
        </p:txBody>
      </p:sp>
      <p:pic>
        <p:nvPicPr>
          <p:cNvPr id="5" name="Picture 4" descr="Text&#10;&#10;Description automatically generated">
            <a:extLst>
              <a:ext uri="{FF2B5EF4-FFF2-40B4-BE49-F238E27FC236}">
                <a16:creationId xmlns:a16="http://schemas.microsoft.com/office/drawing/2014/main" id="{C6AAC8D2-D22E-48CC-A882-4975D8972250}"/>
              </a:ext>
            </a:extLst>
          </p:cNvPr>
          <p:cNvPicPr>
            <a:picLocks noChangeAspect="1"/>
          </p:cNvPicPr>
          <p:nvPr/>
        </p:nvPicPr>
        <p:blipFill>
          <a:blip r:embed="rId2"/>
          <a:stretch>
            <a:fillRect/>
          </a:stretch>
        </p:blipFill>
        <p:spPr>
          <a:xfrm>
            <a:off x="5388261" y="6356350"/>
            <a:ext cx="1049174" cy="452662"/>
          </a:xfrm>
          <a:prstGeom prst="rect">
            <a:avLst/>
          </a:prstGeom>
        </p:spPr>
      </p:pic>
    </p:spTree>
    <p:extLst>
      <p:ext uri="{BB962C8B-B14F-4D97-AF65-F5344CB8AC3E}">
        <p14:creationId xmlns:p14="http://schemas.microsoft.com/office/powerpoint/2010/main" val="26957944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B2C25A-1BEF-2E44-918A-D1784FAE20B3}"/>
              </a:ext>
            </a:extLst>
          </p:cNvPr>
          <p:cNvSpPr>
            <a:spLocks noGrp="1"/>
          </p:cNvSpPr>
          <p:nvPr>
            <p:ph type="ctrTitle"/>
          </p:nvPr>
        </p:nvSpPr>
        <p:spPr>
          <a:xfrm>
            <a:off x="1341120" y="286201"/>
            <a:ext cx="9144000" cy="850141"/>
          </a:xfrm>
        </p:spPr>
        <p:txBody>
          <a:bodyPr>
            <a:normAutofit/>
          </a:bodyPr>
          <a:lstStyle/>
          <a:p>
            <a:r>
              <a:rPr lang="en-US" sz="3200" b="1" dirty="0"/>
              <a:t>SO CALLED ARRANGING FEES </a:t>
            </a:r>
          </a:p>
        </p:txBody>
      </p:sp>
      <p:sp>
        <p:nvSpPr>
          <p:cNvPr id="3" name="Subtitle 2">
            <a:extLst>
              <a:ext uri="{FF2B5EF4-FFF2-40B4-BE49-F238E27FC236}">
                <a16:creationId xmlns:a16="http://schemas.microsoft.com/office/drawing/2014/main" id="{263EEF66-138A-1B4C-98E1-33F37300CFB7}"/>
              </a:ext>
            </a:extLst>
          </p:cNvPr>
          <p:cNvSpPr>
            <a:spLocks noGrp="1"/>
          </p:cNvSpPr>
          <p:nvPr>
            <p:ph type="subTitle" idx="1"/>
          </p:nvPr>
        </p:nvSpPr>
        <p:spPr>
          <a:xfrm>
            <a:off x="229624" y="1136342"/>
            <a:ext cx="11711364" cy="5149616"/>
          </a:xfrm>
        </p:spPr>
        <p:txBody>
          <a:bodyPr>
            <a:noAutofit/>
          </a:bodyPr>
          <a:lstStyle/>
          <a:p>
            <a:pPr marL="342900" indent="-342900" algn="just">
              <a:buFont typeface="Arial" panose="020B0604020202020204" pitchFamily="34" charset="0"/>
              <a:buChar char="•"/>
            </a:pPr>
            <a:r>
              <a:rPr lang="en-US" sz="1800" dirty="0"/>
              <a:t>We agreed to take on all costs on our side without an engagement letter as we clearly had an in-principle 50:50 partnership and would share the raising fee in that manner. We later, at the request of the company (SAHL), remove the raising fee in </a:t>
            </a:r>
            <a:r>
              <a:rPr lang="en-US" sz="1800" dirty="0" err="1"/>
              <a:t>favour</a:t>
            </a:r>
            <a:r>
              <a:rPr lang="en-US" sz="1800" dirty="0"/>
              <a:t> of GEPF members, agreed to a reduction in the fee by removing PIC participation only as we could not afford to waive overheads  and they were in the open.</a:t>
            </a:r>
          </a:p>
          <a:p>
            <a:pPr marL="342900" indent="-342900" algn="just">
              <a:buFont typeface="Arial" panose="020B0604020202020204" pitchFamily="34" charset="0"/>
              <a:buChar char="•"/>
            </a:pPr>
            <a:r>
              <a:rPr lang="en-US" sz="1800" dirty="0"/>
              <a:t>Given our involvement in the establishment of the fund and arranging the loan, we had an agreement with the PIC that MMI would be entitled to participate on a 50:50 basis in the raising fee ( NB. Not Arranging Fee) as per our in-principle partnership when we gave away 50% shares to them as a beneficial partner (NB. Any funder could fund without taking shares, but we chose to have one that backed us on calls and shared upside with us, hence the 25 was split).</a:t>
            </a:r>
          </a:p>
          <a:p>
            <a:pPr marL="342900" indent="-342900" algn="just">
              <a:buFont typeface="Arial" panose="020B0604020202020204" pitchFamily="34" charset="0"/>
              <a:buChar char="•"/>
            </a:pPr>
            <a:r>
              <a:rPr lang="en-US" sz="1800" dirty="0"/>
              <a:t>The arrangement fee has been disputed and thus not </a:t>
            </a:r>
            <a:r>
              <a:rPr lang="en-US" sz="1800" dirty="0" err="1"/>
              <a:t>honoured</a:t>
            </a:r>
            <a:r>
              <a:rPr lang="en-US" sz="1800" dirty="0"/>
              <a:t> by the PIC and SAHL.</a:t>
            </a:r>
          </a:p>
          <a:p>
            <a:pPr marL="342900" indent="-342900" algn="just">
              <a:buFont typeface="Arial" panose="020B0604020202020204" pitchFamily="34" charset="0"/>
              <a:buChar char="•"/>
            </a:pPr>
            <a:r>
              <a:rPr lang="en-US" sz="1800" dirty="0"/>
              <a:t>MMI therefore suffered a financial loss from </a:t>
            </a:r>
            <a:r>
              <a:rPr lang="en-US" sz="1800" dirty="0" err="1"/>
              <a:t>utilising</a:t>
            </a:r>
            <a:r>
              <a:rPr lang="en-US" sz="1800" dirty="0"/>
              <a:t> its financial resources for professional consultations, including man hours, logistical and housing costs for company and staff across the country; as well as other setup cost over the period starting in 2009 to close in pursuit of  establishing the funds. </a:t>
            </a:r>
          </a:p>
          <a:p>
            <a:pPr marL="342900" indent="-342900" algn="just">
              <a:buFont typeface="Arial" panose="020B0604020202020204" pitchFamily="34" charset="0"/>
              <a:buChar char="•"/>
            </a:pPr>
            <a:r>
              <a:rPr lang="en-US" sz="1800" dirty="0"/>
              <a:t>The arranging fee as termed by the SAHL &amp; PIC officials, upon request of how our invoice and subsequent agreement and mandate letter should be structured and we submitted back and forth invoices with amended descriptions as has been norm due their practice of not entering into agreements prior to us spending our own resources in having a tight and sealed transaction was then disputed after both SAHL and PIC went back and forth as to how it should be paid.</a:t>
            </a:r>
          </a:p>
        </p:txBody>
      </p:sp>
      <p:sp>
        <p:nvSpPr>
          <p:cNvPr id="4" name="Footer Placeholder 3">
            <a:extLst>
              <a:ext uri="{FF2B5EF4-FFF2-40B4-BE49-F238E27FC236}">
                <a16:creationId xmlns:a16="http://schemas.microsoft.com/office/drawing/2014/main" id="{3D36877A-12A8-41DA-AFFC-092BBBE912B3}"/>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51EE095C-44BD-42D5-8E22-52EC98DB9157}"/>
              </a:ext>
            </a:extLst>
          </p:cNvPr>
          <p:cNvSpPr>
            <a:spLocks noGrp="1"/>
          </p:cNvSpPr>
          <p:nvPr>
            <p:ph type="sldNum" sz="quarter" idx="12"/>
          </p:nvPr>
        </p:nvSpPr>
        <p:spPr/>
        <p:txBody>
          <a:bodyPr/>
          <a:lstStyle/>
          <a:p>
            <a:fld id="{E6AF7F5E-B1CA-0C4B-B06F-87F543BFBAF1}" type="slidenum">
              <a:rPr lang="en-US" smtClean="0"/>
              <a:t>16</a:t>
            </a:fld>
            <a:endParaRPr lang="en-US"/>
          </a:p>
        </p:txBody>
      </p:sp>
      <p:pic>
        <p:nvPicPr>
          <p:cNvPr id="6" name="Picture 5" descr="Text&#10;&#10;Description automatically generated">
            <a:extLst>
              <a:ext uri="{FF2B5EF4-FFF2-40B4-BE49-F238E27FC236}">
                <a16:creationId xmlns:a16="http://schemas.microsoft.com/office/drawing/2014/main" id="{18E7591D-7533-4802-A697-C0692A934573}"/>
              </a:ext>
            </a:extLst>
          </p:cNvPr>
          <p:cNvPicPr>
            <a:picLocks noChangeAspect="1"/>
          </p:cNvPicPr>
          <p:nvPr/>
        </p:nvPicPr>
        <p:blipFill>
          <a:blip r:embed="rId2"/>
          <a:stretch>
            <a:fillRect/>
          </a:stretch>
        </p:blipFill>
        <p:spPr>
          <a:xfrm>
            <a:off x="5485352" y="6339205"/>
            <a:ext cx="1049174" cy="452662"/>
          </a:xfrm>
          <a:prstGeom prst="rect">
            <a:avLst/>
          </a:prstGeom>
        </p:spPr>
      </p:pic>
    </p:spTree>
    <p:extLst>
      <p:ext uri="{BB962C8B-B14F-4D97-AF65-F5344CB8AC3E}">
        <p14:creationId xmlns:p14="http://schemas.microsoft.com/office/powerpoint/2010/main" val="41994524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EA5A8B-4863-0945-B012-CDCF9C98E7FA}"/>
              </a:ext>
            </a:extLst>
          </p:cNvPr>
          <p:cNvSpPr>
            <a:spLocks noGrp="1"/>
          </p:cNvSpPr>
          <p:nvPr>
            <p:ph type="ctrTitle"/>
          </p:nvPr>
        </p:nvSpPr>
        <p:spPr>
          <a:xfrm>
            <a:off x="1524000" y="157722"/>
            <a:ext cx="9144000" cy="1012317"/>
          </a:xfrm>
        </p:spPr>
        <p:txBody>
          <a:bodyPr>
            <a:normAutofit/>
          </a:bodyPr>
          <a:lstStyle/>
          <a:p>
            <a:r>
              <a:rPr lang="en-US" sz="4000" b="1" dirty="0"/>
              <a:t>BAFEPI-AFGRI  PROPRIETARY LIMITED</a:t>
            </a:r>
          </a:p>
        </p:txBody>
      </p:sp>
      <p:sp>
        <p:nvSpPr>
          <p:cNvPr id="3" name="Subtitle 2">
            <a:extLst>
              <a:ext uri="{FF2B5EF4-FFF2-40B4-BE49-F238E27FC236}">
                <a16:creationId xmlns:a16="http://schemas.microsoft.com/office/drawing/2014/main" id="{7A425208-F3CE-9B4F-8E01-8D11359614FA}"/>
              </a:ext>
            </a:extLst>
          </p:cNvPr>
          <p:cNvSpPr>
            <a:spLocks noGrp="1"/>
          </p:cNvSpPr>
          <p:nvPr>
            <p:ph type="subTitle" idx="1"/>
          </p:nvPr>
        </p:nvSpPr>
        <p:spPr>
          <a:xfrm>
            <a:off x="321547" y="1327355"/>
            <a:ext cx="11153671" cy="4606913"/>
          </a:xfrm>
        </p:spPr>
        <p:txBody>
          <a:bodyPr>
            <a:noAutofit/>
          </a:bodyPr>
          <a:lstStyle/>
          <a:p>
            <a:r>
              <a:rPr lang="en-US" sz="1800" b="1" u="sng" dirty="0"/>
              <a:t>Background</a:t>
            </a:r>
            <a:endParaRPr lang="en-US" sz="1600" b="1" u="sng" dirty="0"/>
          </a:p>
          <a:p>
            <a:pPr algn="l"/>
            <a:r>
              <a:rPr lang="en-US" sz="1800" dirty="0"/>
              <a:t>In 2014, Maponya </a:t>
            </a:r>
            <a:r>
              <a:rPr lang="en-US" sz="1800" dirty="0" err="1"/>
              <a:t>Hofman</a:t>
            </a:r>
            <a:r>
              <a:rPr lang="en-US" sz="1800" dirty="0"/>
              <a:t> Sechaba Proprietary Limited acquired a commercial farm, which among others specialized in rearing poultry for commercial purposes. This farm was adjacent to a poultry farm owned by </a:t>
            </a:r>
            <a:r>
              <a:rPr lang="en-US" sz="1800" dirty="0" err="1"/>
              <a:t>Afgri</a:t>
            </a:r>
            <a:r>
              <a:rPr lang="en-US" sz="1800" dirty="0"/>
              <a:t> Poultry Proprietary Limited (now trading as Daybreak Farms)</a:t>
            </a:r>
          </a:p>
          <a:p>
            <a:pPr marL="285750" indent="-285750" algn="l">
              <a:buFont typeface="Arial" panose="020B0604020202020204" pitchFamily="34" charset="0"/>
              <a:buChar char="•"/>
            </a:pPr>
            <a:r>
              <a:rPr lang="en-ZA" sz="1800" dirty="0">
                <a:ea typeface="Times New Roman" panose="02020603050405020304" pitchFamily="18" charset="0"/>
                <a:cs typeface="Times New Roman" panose="02020603050405020304" pitchFamily="18" charset="0"/>
              </a:rPr>
              <a:t>T</a:t>
            </a:r>
            <a:r>
              <a:rPr lang="en-ZA" sz="1800" dirty="0">
                <a:effectLst/>
                <a:ea typeface="Times New Roman" panose="02020603050405020304" pitchFamily="18" charset="0"/>
                <a:cs typeface="Times New Roman" panose="02020603050405020304" pitchFamily="18" charset="0"/>
              </a:rPr>
              <a:t>he consortium was established to provide  </a:t>
            </a:r>
            <a:r>
              <a:rPr lang="en-ZA" sz="1800" dirty="0" err="1">
                <a:effectLst/>
                <a:ea typeface="Times New Roman" panose="02020603050405020304" pitchFamily="18" charset="0"/>
                <a:cs typeface="Times New Roman" panose="02020603050405020304" pitchFamily="18" charset="0"/>
              </a:rPr>
              <a:t>agri</a:t>
            </a:r>
            <a:r>
              <a:rPr lang="en-ZA" sz="1800" dirty="0">
                <a:effectLst/>
                <a:ea typeface="Times New Roman" panose="02020603050405020304" pitchFamily="18" charset="0"/>
                <a:cs typeface="Times New Roman" panose="02020603050405020304" pitchFamily="18" charset="0"/>
              </a:rPr>
              <a:t> solutions for Subsistence </a:t>
            </a:r>
            <a:r>
              <a:rPr lang="en-ZA" sz="1800" dirty="0">
                <a:ea typeface="Times New Roman" panose="02020603050405020304" pitchFamily="18" charset="0"/>
                <a:cs typeface="Times New Roman" panose="02020603050405020304" pitchFamily="18" charset="0"/>
              </a:rPr>
              <a:t>a</a:t>
            </a:r>
            <a:r>
              <a:rPr lang="en-ZA" sz="1800" dirty="0">
                <a:effectLst/>
                <a:ea typeface="Times New Roman" panose="02020603050405020304" pitchFamily="18" charset="0"/>
                <a:cs typeface="Times New Roman" panose="02020603050405020304" pitchFamily="18" charset="0"/>
              </a:rPr>
              <a:t>nd emergent farmers in Southern Africa</a:t>
            </a:r>
            <a:r>
              <a:rPr lang="en-ZA" sz="1800" dirty="0">
                <a:effectLst/>
                <a:latin typeface="Arial" panose="020B0604020202020204" pitchFamily="34" charset="0"/>
                <a:ea typeface="Times New Roman" panose="02020603050405020304" pitchFamily="18" charset="0"/>
                <a:cs typeface="Times New Roman" panose="02020603050405020304" pitchFamily="18" charset="0"/>
              </a:rPr>
              <a:t>. </a:t>
            </a:r>
          </a:p>
          <a:p>
            <a:pPr marL="342900" indent="-342900" algn="l">
              <a:buFont typeface="Arial" panose="020B0604020202020204" pitchFamily="34" charset="0"/>
              <a:buChar char="•"/>
            </a:pPr>
            <a:r>
              <a:rPr lang="en-US" sz="1800" dirty="0"/>
              <a:t>Our turn-around plans for the farm (Daybreak)  and our profile as business-people, piqued the  interest the CEO of </a:t>
            </a:r>
            <a:r>
              <a:rPr lang="en-US" sz="1800" dirty="0" err="1"/>
              <a:t>Afgri</a:t>
            </a:r>
            <a:r>
              <a:rPr lang="en-US" sz="1800" dirty="0"/>
              <a:t> and informed us that </a:t>
            </a:r>
            <a:r>
              <a:rPr lang="en-US" sz="1800" dirty="0" err="1"/>
              <a:t>Afgri</a:t>
            </a:r>
            <a:r>
              <a:rPr lang="en-US" sz="1800" dirty="0"/>
              <a:t> would be de-listing, with management buying a controlling stake in the business. </a:t>
            </a:r>
          </a:p>
          <a:p>
            <a:pPr marL="342900" indent="-342900" algn="l">
              <a:buFont typeface="Arial" panose="020B0604020202020204" pitchFamily="34" charset="0"/>
              <a:buChar char="•"/>
            </a:pPr>
            <a:r>
              <a:rPr lang="en-US" sz="1800" dirty="0"/>
              <a:t>We were invited to participate in the transaction by Fairfax (a Canadian investor and management) as active value adding BEE partners, we accepted the invitation. </a:t>
            </a:r>
          </a:p>
          <a:p>
            <a:pPr marL="342900" indent="-342900" algn="l">
              <a:buFont typeface="Arial" panose="020B0604020202020204" pitchFamily="34" charset="0"/>
              <a:buChar char="•"/>
            </a:pPr>
            <a:r>
              <a:rPr lang="en-US" sz="1800" dirty="0"/>
              <a:t>PIC was invested in </a:t>
            </a:r>
            <a:r>
              <a:rPr lang="en-US" sz="1800" dirty="0" err="1"/>
              <a:t>Afgri</a:t>
            </a:r>
            <a:r>
              <a:rPr lang="en-US" sz="1800" dirty="0"/>
              <a:t> and had diluted its shareholding to under 5%. </a:t>
            </a:r>
          </a:p>
          <a:p>
            <a:pPr marL="342900" indent="-342900" algn="l">
              <a:buFont typeface="Arial" panose="020B0604020202020204" pitchFamily="34" charset="0"/>
              <a:buChar char="•"/>
            </a:pPr>
            <a:r>
              <a:rPr lang="en-US" sz="1800" dirty="0"/>
              <a:t>We informed them of our intended participation in the management buy-out and convinced them to participate on the basis of the impact the business could have in empowering black farmers.</a:t>
            </a:r>
          </a:p>
          <a:p>
            <a:pPr marL="342900" marR="0" lvl="0" indent="-342900" algn="l">
              <a:lnSpc>
                <a:spcPts val="1200"/>
              </a:lnSpc>
              <a:spcBef>
                <a:spcPts val="0"/>
              </a:spcBef>
              <a:spcAft>
                <a:spcPts val="300"/>
              </a:spcAft>
              <a:buFont typeface="Symbol" panose="05050102010706020507" pitchFamily="18" charset="2"/>
              <a:buChar char=""/>
            </a:pPr>
            <a:endParaRPr lang="en-ZA"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lgn="l">
              <a:lnSpc>
                <a:spcPts val="1200"/>
              </a:lnSpc>
              <a:spcBef>
                <a:spcPts val="0"/>
              </a:spcBef>
              <a:spcAft>
                <a:spcPts val="300"/>
              </a:spcAft>
              <a:buFont typeface="Symbol" panose="05050102010706020507" pitchFamily="18" charset="2"/>
              <a:buChar char=""/>
            </a:pPr>
            <a:r>
              <a:rPr lang="en-ZA" sz="1800" dirty="0">
                <a:effectLst/>
                <a:ea typeface="Times New Roman" panose="02020603050405020304" pitchFamily="18" charset="0"/>
                <a:cs typeface="Times New Roman" panose="02020603050405020304" pitchFamily="18" charset="0"/>
              </a:rPr>
              <a:t>This  included convincing them to move back into an investment they had practically exited at our own cost with back-to-back meetings on three continents over an extended period of months. </a:t>
            </a:r>
          </a:p>
          <a:p>
            <a:endParaRPr lang="en-US" sz="1600" dirty="0"/>
          </a:p>
        </p:txBody>
      </p:sp>
      <p:sp>
        <p:nvSpPr>
          <p:cNvPr id="4" name="Footer Placeholder 3">
            <a:extLst>
              <a:ext uri="{FF2B5EF4-FFF2-40B4-BE49-F238E27FC236}">
                <a16:creationId xmlns:a16="http://schemas.microsoft.com/office/drawing/2014/main" id="{CEA4800A-12C4-4A56-877A-5B0C8CC8653E}"/>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9B41756F-2E7F-4DB0-B6E8-039013747851}"/>
              </a:ext>
            </a:extLst>
          </p:cNvPr>
          <p:cNvSpPr>
            <a:spLocks noGrp="1"/>
          </p:cNvSpPr>
          <p:nvPr>
            <p:ph type="sldNum" sz="quarter" idx="12"/>
          </p:nvPr>
        </p:nvSpPr>
        <p:spPr/>
        <p:txBody>
          <a:bodyPr/>
          <a:lstStyle/>
          <a:p>
            <a:fld id="{E6AF7F5E-B1CA-0C4B-B06F-87F543BFBAF1}" type="slidenum">
              <a:rPr lang="en-US" smtClean="0"/>
              <a:t>17</a:t>
            </a:fld>
            <a:endParaRPr lang="en-US"/>
          </a:p>
        </p:txBody>
      </p:sp>
      <p:pic>
        <p:nvPicPr>
          <p:cNvPr id="6" name="Picture 5">
            <a:extLst>
              <a:ext uri="{FF2B5EF4-FFF2-40B4-BE49-F238E27FC236}">
                <a16:creationId xmlns:a16="http://schemas.microsoft.com/office/drawing/2014/main" id="{508111B9-BC1C-4F0E-A7DC-A9163DE03480}"/>
              </a:ext>
            </a:extLst>
          </p:cNvPr>
          <p:cNvPicPr/>
          <p:nvPr/>
        </p:nvPicPr>
        <p:blipFill>
          <a:blip r:embed="rId2">
            <a:alphaModFix amt="32000"/>
            <a:extLst>
              <a:ext uri="{28A0092B-C50C-407E-A947-70E740481C1C}">
                <a14:useLocalDpi xmlns:a14="http://schemas.microsoft.com/office/drawing/2010/main" val="0"/>
              </a:ext>
            </a:extLst>
          </a:blip>
          <a:srcRect/>
          <a:stretch>
            <a:fillRect/>
          </a:stretch>
        </p:blipFill>
        <p:spPr bwMode="auto">
          <a:xfrm>
            <a:off x="169151" y="0"/>
            <a:ext cx="2025409" cy="1624405"/>
          </a:xfrm>
          <a:prstGeom prst="rect">
            <a:avLst/>
          </a:prstGeom>
          <a:noFill/>
          <a:ln>
            <a:noFill/>
          </a:ln>
        </p:spPr>
      </p:pic>
      <p:pic>
        <p:nvPicPr>
          <p:cNvPr id="7" name="Picture 6" descr="Text&#10;&#10;Description automatically generated">
            <a:extLst>
              <a:ext uri="{FF2B5EF4-FFF2-40B4-BE49-F238E27FC236}">
                <a16:creationId xmlns:a16="http://schemas.microsoft.com/office/drawing/2014/main" id="{5A7C4B48-A866-479B-A091-5C63785746B8}"/>
              </a:ext>
            </a:extLst>
          </p:cNvPr>
          <p:cNvPicPr>
            <a:picLocks noChangeAspect="1"/>
          </p:cNvPicPr>
          <p:nvPr/>
        </p:nvPicPr>
        <p:blipFill>
          <a:blip r:embed="rId3"/>
          <a:stretch>
            <a:fillRect/>
          </a:stretch>
        </p:blipFill>
        <p:spPr>
          <a:xfrm>
            <a:off x="5373795" y="6312581"/>
            <a:ext cx="1049174" cy="452662"/>
          </a:xfrm>
          <a:prstGeom prst="rect">
            <a:avLst/>
          </a:prstGeom>
        </p:spPr>
      </p:pic>
      <p:pic>
        <p:nvPicPr>
          <p:cNvPr id="8" name="Picture 7">
            <a:extLst>
              <a:ext uri="{FF2B5EF4-FFF2-40B4-BE49-F238E27FC236}">
                <a16:creationId xmlns:a16="http://schemas.microsoft.com/office/drawing/2014/main" id="{2165E416-BC6A-4982-89EA-FC97749776EC}"/>
              </a:ext>
            </a:extLst>
          </p:cNvPr>
          <p:cNvPicPr>
            <a:picLocks noChangeAspect="1"/>
          </p:cNvPicPr>
          <p:nvPr/>
        </p:nvPicPr>
        <p:blipFill>
          <a:blip r:embed="rId4">
            <a:alphaModFix amt="28000"/>
          </a:blip>
          <a:stretch>
            <a:fillRect/>
          </a:stretch>
        </p:blipFill>
        <p:spPr>
          <a:xfrm>
            <a:off x="9239250" y="100410"/>
            <a:ext cx="2857500" cy="1609725"/>
          </a:xfrm>
          <a:prstGeom prst="rect">
            <a:avLst/>
          </a:prstGeom>
        </p:spPr>
      </p:pic>
    </p:spTree>
    <p:extLst>
      <p:ext uri="{BB962C8B-B14F-4D97-AF65-F5344CB8AC3E}">
        <p14:creationId xmlns:p14="http://schemas.microsoft.com/office/powerpoint/2010/main" val="34324757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46F19C-C5A6-8546-9AB1-174F56FE4483}"/>
              </a:ext>
            </a:extLst>
          </p:cNvPr>
          <p:cNvSpPr>
            <a:spLocks noGrp="1"/>
          </p:cNvSpPr>
          <p:nvPr>
            <p:ph type="ctrTitle"/>
          </p:nvPr>
        </p:nvSpPr>
        <p:spPr>
          <a:xfrm>
            <a:off x="1524000" y="288350"/>
            <a:ext cx="9144000" cy="1464083"/>
          </a:xfrm>
        </p:spPr>
        <p:txBody>
          <a:bodyPr>
            <a:normAutofit/>
          </a:bodyPr>
          <a:lstStyle/>
          <a:p>
            <a:r>
              <a:rPr lang="en-US" sz="3200" b="1" dirty="0"/>
              <a:t>INVESTMENT RATIONALE</a:t>
            </a:r>
          </a:p>
        </p:txBody>
      </p:sp>
      <p:sp>
        <p:nvSpPr>
          <p:cNvPr id="3" name="Subtitle 2">
            <a:extLst>
              <a:ext uri="{FF2B5EF4-FFF2-40B4-BE49-F238E27FC236}">
                <a16:creationId xmlns:a16="http://schemas.microsoft.com/office/drawing/2014/main" id="{7953F1D6-9A08-284E-BCC3-1A95F65A6C81}"/>
              </a:ext>
            </a:extLst>
          </p:cNvPr>
          <p:cNvSpPr>
            <a:spLocks noGrp="1"/>
          </p:cNvSpPr>
          <p:nvPr>
            <p:ph type="subTitle" idx="1"/>
          </p:nvPr>
        </p:nvSpPr>
        <p:spPr>
          <a:xfrm>
            <a:off x="341644" y="1752433"/>
            <a:ext cx="11615894" cy="3575347"/>
          </a:xfrm>
        </p:spPr>
        <p:txBody>
          <a:bodyPr>
            <a:normAutofit fontScale="92500" lnSpcReduction="20000"/>
          </a:bodyPr>
          <a:lstStyle/>
          <a:p>
            <a:pPr marL="457200" indent="-457200" algn="l">
              <a:buAutoNum type="arabicPeriod"/>
            </a:pPr>
            <a:r>
              <a:rPr lang="en-US" dirty="0"/>
              <a:t>Use it as a tool to empower, fund and train emerging farmers like in SAHL GEPF products ( the funding didn't happen, instead subsidiaries were created with different directors and BEE structure.</a:t>
            </a:r>
          </a:p>
          <a:p>
            <a:pPr marL="457200" indent="-457200" algn="l">
              <a:buAutoNum type="arabicPeriod"/>
            </a:pPr>
            <a:r>
              <a:rPr lang="en-US" dirty="0"/>
              <a:t>The Silos were to be protected and bought by PIC in case the foreign partners wanted to take them out of reach of communities ( they are currently owned and controlled by the Financial Economic Complex By Design and Sideline of our voice)</a:t>
            </a:r>
          </a:p>
          <a:p>
            <a:pPr marL="457200" indent="-457200" algn="l">
              <a:buAutoNum type="arabicPeriod"/>
            </a:pPr>
            <a:r>
              <a:rPr lang="en-US" dirty="0"/>
              <a:t>It was to be an instrument to have South Africa reestablish itself in Sub Saharan African Agriculture ( the opposite was attained by </a:t>
            </a:r>
            <a:r>
              <a:rPr lang="en-US" dirty="0" err="1"/>
              <a:t>hard-line</a:t>
            </a:r>
            <a:r>
              <a:rPr lang="en-US" dirty="0"/>
              <a:t> approach against African states) </a:t>
            </a:r>
          </a:p>
          <a:p>
            <a:pPr marL="457200" indent="-457200" algn="l">
              <a:buAutoNum type="arabicPeriod"/>
            </a:pPr>
            <a:r>
              <a:rPr lang="en-US" dirty="0"/>
              <a:t>The value chain was supposed to be taken further in supporting us in the poultry and our main project of retail ( Later became 2ufoods) we were given ultimatums to fall in line and maintain existing monopolies in which PIC and other funders who were upset by my rattling the boat were invested. To date I refuse to see logic in this myopic anti competitive corrupt approach. I actually see everyone growing and segmenting themselves into better competitors</a:t>
            </a:r>
          </a:p>
        </p:txBody>
      </p:sp>
      <p:sp>
        <p:nvSpPr>
          <p:cNvPr id="4" name="Footer Placeholder 3">
            <a:extLst>
              <a:ext uri="{FF2B5EF4-FFF2-40B4-BE49-F238E27FC236}">
                <a16:creationId xmlns:a16="http://schemas.microsoft.com/office/drawing/2014/main" id="{AF4185F3-6CD6-450C-95DB-79D29ECF6FB8}"/>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7A37D69C-AD93-488A-85F7-1BFE41EC2022}"/>
              </a:ext>
            </a:extLst>
          </p:cNvPr>
          <p:cNvSpPr>
            <a:spLocks noGrp="1"/>
          </p:cNvSpPr>
          <p:nvPr>
            <p:ph type="sldNum" sz="quarter" idx="12"/>
          </p:nvPr>
        </p:nvSpPr>
        <p:spPr/>
        <p:txBody>
          <a:bodyPr/>
          <a:lstStyle/>
          <a:p>
            <a:fld id="{E6AF7F5E-B1CA-0C4B-B06F-87F543BFBAF1}" type="slidenum">
              <a:rPr lang="en-US" smtClean="0"/>
              <a:t>18</a:t>
            </a:fld>
            <a:endParaRPr lang="en-US"/>
          </a:p>
        </p:txBody>
      </p:sp>
      <p:pic>
        <p:nvPicPr>
          <p:cNvPr id="6" name="Picture 5" descr="Text&#10;&#10;Description automatically generated">
            <a:extLst>
              <a:ext uri="{FF2B5EF4-FFF2-40B4-BE49-F238E27FC236}">
                <a16:creationId xmlns:a16="http://schemas.microsoft.com/office/drawing/2014/main" id="{AA6A528F-F778-44CB-B674-FFB60C331DE1}"/>
              </a:ext>
            </a:extLst>
          </p:cNvPr>
          <p:cNvPicPr>
            <a:picLocks noChangeAspect="1"/>
          </p:cNvPicPr>
          <p:nvPr/>
        </p:nvPicPr>
        <p:blipFill>
          <a:blip r:embed="rId2"/>
          <a:stretch>
            <a:fillRect/>
          </a:stretch>
        </p:blipFill>
        <p:spPr>
          <a:xfrm>
            <a:off x="5485352" y="6339205"/>
            <a:ext cx="1049174" cy="452662"/>
          </a:xfrm>
          <a:prstGeom prst="rect">
            <a:avLst/>
          </a:prstGeom>
        </p:spPr>
      </p:pic>
    </p:spTree>
    <p:extLst>
      <p:ext uri="{BB962C8B-B14F-4D97-AF65-F5344CB8AC3E}">
        <p14:creationId xmlns:p14="http://schemas.microsoft.com/office/powerpoint/2010/main" val="25214596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46F19C-C5A6-8546-9AB1-174F56FE4483}"/>
              </a:ext>
            </a:extLst>
          </p:cNvPr>
          <p:cNvSpPr>
            <a:spLocks noGrp="1"/>
          </p:cNvSpPr>
          <p:nvPr>
            <p:ph type="ctrTitle"/>
          </p:nvPr>
        </p:nvSpPr>
        <p:spPr>
          <a:xfrm>
            <a:off x="1524000" y="288350"/>
            <a:ext cx="9144000" cy="1464083"/>
          </a:xfrm>
        </p:spPr>
        <p:txBody>
          <a:bodyPr>
            <a:normAutofit/>
          </a:bodyPr>
          <a:lstStyle/>
          <a:p>
            <a:r>
              <a:rPr lang="en-US" sz="3200" b="1" dirty="0"/>
              <a:t>POST INVESTMENT</a:t>
            </a:r>
          </a:p>
        </p:txBody>
      </p:sp>
      <p:sp>
        <p:nvSpPr>
          <p:cNvPr id="3" name="Subtitle 2">
            <a:extLst>
              <a:ext uri="{FF2B5EF4-FFF2-40B4-BE49-F238E27FC236}">
                <a16:creationId xmlns:a16="http://schemas.microsoft.com/office/drawing/2014/main" id="{7953F1D6-9A08-284E-BCC3-1A95F65A6C81}"/>
              </a:ext>
            </a:extLst>
          </p:cNvPr>
          <p:cNvSpPr>
            <a:spLocks noGrp="1"/>
          </p:cNvSpPr>
          <p:nvPr>
            <p:ph type="subTitle" idx="1"/>
          </p:nvPr>
        </p:nvSpPr>
        <p:spPr>
          <a:xfrm>
            <a:off x="341644" y="1752433"/>
            <a:ext cx="11615894" cy="4397158"/>
          </a:xfrm>
        </p:spPr>
        <p:txBody>
          <a:bodyPr/>
          <a:lstStyle/>
          <a:p>
            <a:pPr algn="l"/>
            <a:r>
              <a:rPr lang="en-US" dirty="0"/>
              <a:t>The PIC and our investment entity – </a:t>
            </a:r>
            <a:r>
              <a:rPr lang="en-US" dirty="0" err="1"/>
              <a:t>Bafepi</a:t>
            </a:r>
            <a:r>
              <a:rPr lang="en-US" dirty="0"/>
              <a:t> </a:t>
            </a:r>
            <a:r>
              <a:rPr lang="en-US" dirty="0" err="1"/>
              <a:t>Afrgi</a:t>
            </a:r>
            <a:r>
              <a:rPr lang="en-US" dirty="0"/>
              <a:t> (RF) Proprietary Limited (“</a:t>
            </a:r>
            <a:r>
              <a:rPr lang="en-US" dirty="0" err="1"/>
              <a:t>Bafepi</a:t>
            </a:r>
            <a:r>
              <a:rPr lang="en-US" dirty="0"/>
              <a:t>”) entered into a voting pool agreement in terms of which we agreed to vote together on certain matters. </a:t>
            </a:r>
          </a:p>
          <a:p>
            <a:pPr algn="l"/>
            <a:r>
              <a:rPr lang="en-US" dirty="0"/>
              <a:t>The investment became a two party relationship between two big balance sheets with unlimited funds as opposed to an operational business. </a:t>
            </a:r>
          </a:p>
          <a:p>
            <a:pPr algn="l"/>
            <a:r>
              <a:rPr lang="en-US" dirty="0"/>
              <a:t>The investment and business case moved from operational returns to an investment one our agreements and mandates were not adjusted nor were we supported in the capital calls. </a:t>
            </a:r>
          </a:p>
          <a:p>
            <a:pPr algn="l"/>
            <a:r>
              <a:rPr lang="en-US" dirty="0"/>
              <a:t>Dividends could no longer be paid as per our projections and investment  case due to policy change (PIC continued to compound interest). </a:t>
            </a:r>
          </a:p>
          <a:p>
            <a:pPr algn="l"/>
            <a:r>
              <a:rPr lang="en-US" dirty="0"/>
              <a:t>We were excluded from operations completely against the spirit of our funding agreement and voting pool agreement. </a:t>
            </a:r>
          </a:p>
          <a:p>
            <a:pPr marL="342900" indent="-342900" algn="l">
              <a:buFont typeface="Arial" panose="020B0604020202020204" pitchFamily="34" charset="0"/>
              <a:buChar char="•"/>
            </a:pPr>
            <a:endParaRPr lang="en-US" dirty="0"/>
          </a:p>
        </p:txBody>
      </p:sp>
      <p:sp>
        <p:nvSpPr>
          <p:cNvPr id="4" name="Footer Placeholder 3">
            <a:extLst>
              <a:ext uri="{FF2B5EF4-FFF2-40B4-BE49-F238E27FC236}">
                <a16:creationId xmlns:a16="http://schemas.microsoft.com/office/drawing/2014/main" id="{AC555D33-D8AD-42A8-A90B-CEA3F803A94E}"/>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9F9CDC85-D06F-4AC8-958A-2B452FF470B4}"/>
              </a:ext>
            </a:extLst>
          </p:cNvPr>
          <p:cNvSpPr>
            <a:spLocks noGrp="1"/>
          </p:cNvSpPr>
          <p:nvPr>
            <p:ph type="sldNum" sz="quarter" idx="12"/>
          </p:nvPr>
        </p:nvSpPr>
        <p:spPr/>
        <p:txBody>
          <a:bodyPr/>
          <a:lstStyle/>
          <a:p>
            <a:fld id="{E6AF7F5E-B1CA-0C4B-B06F-87F543BFBAF1}" type="slidenum">
              <a:rPr lang="en-US" smtClean="0"/>
              <a:t>19</a:t>
            </a:fld>
            <a:endParaRPr lang="en-US"/>
          </a:p>
        </p:txBody>
      </p:sp>
      <p:pic>
        <p:nvPicPr>
          <p:cNvPr id="6" name="Picture 5" descr="Text&#10;&#10;Description automatically generated">
            <a:extLst>
              <a:ext uri="{FF2B5EF4-FFF2-40B4-BE49-F238E27FC236}">
                <a16:creationId xmlns:a16="http://schemas.microsoft.com/office/drawing/2014/main" id="{22BC6A27-5FBA-47E0-8114-105C6548410B}"/>
              </a:ext>
            </a:extLst>
          </p:cNvPr>
          <p:cNvPicPr>
            <a:picLocks noChangeAspect="1"/>
          </p:cNvPicPr>
          <p:nvPr/>
        </p:nvPicPr>
        <p:blipFill>
          <a:blip r:embed="rId2"/>
          <a:stretch>
            <a:fillRect/>
          </a:stretch>
        </p:blipFill>
        <p:spPr>
          <a:xfrm>
            <a:off x="5485352" y="6339205"/>
            <a:ext cx="1049174" cy="452662"/>
          </a:xfrm>
          <a:prstGeom prst="rect">
            <a:avLst/>
          </a:prstGeom>
        </p:spPr>
      </p:pic>
    </p:spTree>
    <p:extLst>
      <p:ext uri="{BB962C8B-B14F-4D97-AF65-F5344CB8AC3E}">
        <p14:creationId xmlns:p14="http://schemas.microsoft.com/office/powerpoint/2010/main" val="7258789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44EC42-C6AF-49B7-8E07-ED2EA49BD86B}"/>
              </a:ext>
            </a:extLst>
          </p:cNvPr>
          <p:cNvSpPr>
            <a:spLocks noGrp="1"/>
          </p:cNvSpPr>
          <p:nvPr>
            <p:ph type="title"/>
          </p:nvPr>
        </p:nvSpPr>
        <p:spPr/>
        <p:txBody>
          <a:bodyPr/>
          <a:lstStyle/>
          <a:p>
            <a:pPr algn="ctr"/>
            <a:r>
              <a:rPr lang="en-US" sz="4400" b="1" dirty="0"/>
              <a:t>MATOME MAPONYA INVESTMENT (MMI)  PROPRIETARY LIMITED</a:t>
            </a:r>
            <a:endParaRPr lang="en-US" dirty="0"/>
          </a:p>
        </p:txBody>
      </p:sp>
      <p:sp>
        <p:nvSpPr>
          <p:cNvPr id="3" name="Content Placeholder 2">
            <a:extLst>
              <a:ext uri="{FF2B5EF4-FFF2-40B4-BE49-F238E27FC236}">
                <a16:creationId xmlns:a16="http://schemas.microsoft.com/office/drawing/2014/main" id="{11272FE9-9593-41C8-8DAC-B9B8670AC0C7}"/>
              </a:ext>
            </a:extLst>
          </p:cNvPr>
          <p:cNvSpPr>
            <a:spLocks noGrp="1"/>
          </p:cNvSpPr>
          <p:nvPr>
            <p:ph idx="1"/>
          </p:nvPr>
        </p:nvSpPr>
        <p:spPr/>
        <p:txBody>
          <a:bodyPr/>
          <a:lstStyle/>
          <a:p>
            <a:pPr marL="0" indent="0">
              <a:buNone/>
            </a:pPr>
            <a:r>
              <a:rPr lang="en-US" dirty="0"/>
              <a:t>Presenters </a:t>
            </a:r>
          </a:p>
          <a:p>
            <a:endParaRPr lang="en-US" dirty="0"/>
          </a:p>
          <a:p>
            <a:r>
              <a:rPr lang="en-US" dirty="0" err="1"/>
              <a:t>Mr</a:t>
            </a:r>
            <a:r>
              <a:rPr lang="en-US" dirty="0"/>
              <a:t> Zacharia </a:t>
            </a:r>
            <a:r>
              <a:rPr lang="en-US" dirty="0" err="1"/>
              <a:t>Mogotsi</a:t>
            </a:r>
            <a:endParaRPr lang="en-US" dirty="0"/>
          </a:p>
          <a:p>
            <a:r>
              <a:rPr lang="en-US" dirty="0" err="1"/>
              <a:t>Ms</a:t>
            </a:r>
            <a:r>
              <a:rPr lang="en-US" dirty="0"/>
              <a:t> Lindiwe Mthembu</a:t>
            </a:r>
          </a:p>
          <a:p>
            <a:r>
              <a:rPr lang="en-US" dirty="0" err="1"/>
              <a:t>Mr</a:t>
            </a:r>
            <a:r>
              <a:rPr lang="en-US" dirty="0"/>
              <a:t> Kholofelo Maponya </a:t>
            </a:r>
          </a:p>
          <a:p>
            <a:endParaRPr lang="en-US" dirty="0"/>
          </a:p>
          <a:p>
            <a:endParaRPr lang="en-US" dirty="0"/>
          </a:p>
        </p:txBody>
      </p:sp>
      <p:sp>
        <p:nvSpPr>
          <p:cNvPr id="4" name="Footer Placeholder 3">
            <a:extLst>
              <a:ext uri="{FF2B5EF4-FFF2-40B4-BE49-F238E27FC236}">
                <a16:creationId xmlns:a16="http://schemas.microsoft.com/office/drawing/2014/main" id="{CEC395C5-EA75-4277-8E7B-709BC55FC081}"/>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3A86DFF5-274E-4D8D-A71B-80D95DC54565}"/>
              </a:ext>
            </a:extLst>
          </p:cNvPr>
          <p:cNvSpPr>
            <a:spLocks noGrp="1"/>
          </p:cNvSpPr>
          <p:nvPr>
            <p:ph type="sldNum" sz="quarter" idx="12"/>
          </p:nvPr>
        </p:nvSpPr>
        <p:spPr/>
        <p:txBody>
          <a:bodyPr/>
          <a:lstStyle/>
          <a:p>
            <a:fld id="{E6AF7F5E-B1CA-0C4B-B06F-87F543BFBAF1}" type="slidenum">
              <a:rPr lang="en-US" smtClean="0"/>
              <a:t>2</a:t>
            </a:fld>
            <a:endParaRPr lang="en-US"/>
          </a:p>
        </p:txBody>
      </p:sp>
      <p:pic>
        <p:nvPicPr>
          <p:cNvPr id="6" name="Picture 5" descr="Text&#10;&#10;Description automatically generated">
            <a:extLst>
              <a:ext uri="{FF2B5EF4-FFF2-40B4-BE49-F238E27FC236}">
                <a16:creationId xmlns:a16="http://schemas.microsoft.com/office/drawing/2014/main" id="{13601190-52A6-4349-BB8B-32C908788C80}"/>
              </a:ext>
            </a:extLst>
          </p:cNvPr>
          <p:cNvPicPr>
            <a:picLocks noChangeAspect="1"/>
          </p:cNvPicPr>
          <p:nvPr/>
        </p:nvPicPr>
        <p:blipFill>
          <a:blip r:embed="rId2"/>
          <a:stretch>
            <a:fillRect/>
          </a:stretch>
        </p:blipFill>
        <p:spPr>
          <a:xfrm>
            <a:off x="5485352" y="6339205"/>
            <a:ext cx="1049174" cy="452662"/>
          </a:xfrm>
          <a:prstGeom prst="rect">
            <a:avLst/>
          </a:prstGeom>
        </p:spPr>
      </p:pic>
    </p:spTree>
    <p:extLst>
      <p:ext uri="{BB962C8B-B14F-4D97-AF65-F5344CB8AC3E}">
        <p14:creationId xmlns:p14="http://schemas.microsoft.com/office/powerpoint/2010/main" val="40977814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A2D49A-1C7D-B947-9918-556656E2DEDC}"/>
              </a:ext>
            </a:extLst>
          </p:cNvPr>
          <p:cNvSpPr>
            <a:spLocks noGrp="1"/>
          </p:cNvSpPr>
          <p:nvPr>
            <p:ph type="ctrTitle"/>
          </p:nvPr>
        </p:nvSpPr>
        <p:spPr>
          <a:xfrm>
            <a:off x="940526" y="1122363"/>
            <a:ext cx="9727474" cy="2387600"/>
          </a:xfrm>
        </p:spPr>
        <p:txBody>
          <a:bodyPr>
            <a:normAutofit fontScale="90000"/>
          </a:bodyPr>
          <a:lstStyle/>
          <a:p>
            <a:pPr>
              <a:lnSpc>
                <a:spcPct val="150000"/>
              </a:lnSpc>
            </a:pPr>
            <a:r>
              <a:rPr lang="en-US" b="1" dirty="0"/>
              <a:t>AFGRI POULTRY PROPRIETARY LIMITED (TRADING AS DAYBREAK)</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69673" y="3740727"/>
            <a:ext cx="5292436" cy="2687782"/>
          </a:xfrm>
          <a:prstGeom prst="rect">
            <a:avLst/>
          </a:prstGeom>
        </p:spPr>
      </p:pic>
      <p:sp>
        <p:nvSpPr>
          <p:cNvPr id="3" name="Footer Placeholder 2">
            <a:extLst>
              <a:ext uri="{FF2B5EF4-FFF2-40B4-BE49-F238E27FC236}">
                <a16:creationId xmlns:a16="http://schemas.microsoft.com/office/drawing/2014/main" id="{F7C3BD44-64D2-4461-A20F-1C2B09A92E1D}"/>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FC6574A5-E37A-4E43-B8EF-71378CAE84BB}"/>
              </a:ext>
            </a:extLst>
          </p:cNvPr>
          <p:cNvSpPr>
            <a:spLocks noGrp="1"/>
          </p:cNvSpPr>
          <p:nvPr>
            <p:ph type="sldNum" sz="quarter" idx="12"/>
          </p:nvPr>
        </p:nvSpPr>
        <p:spPr/>
        <p:txBody>
          <a:bodyPr/>
          <a:lstStyle/>
          <a:p>
            <a:fld id="{E6AF7F5E-B1CA-0C4B-B06F-87F543BFBAF1}" type="slidenum">
              <a:rPr lang="en-US" smtClean="0"/>
              <a:t>20</a:t>
            </a:fld>
            <a:endParaRPr lang="en-US"/>
          </a:p>
        </p:txBody>
      </p:sp>
      <p:pic>
        <p:nvPicPr>
          <p:cNvPr id="6" name="Picture 5" descr="Text&#10;&#10;Description automatically generated">
            <a:extLst>
              <a:ext uri="{FF2B5EF4-FFF2-40B4-BE49-F238E27FC236}">
                <a16:creationId xmlns:a16="http://schemas.microsoft.com/office/drawing/2014/main" id="{43E83CAC-8F04-4966-857B-430BE8D6BFBA}"/>
              </a:ext>
            </a:extLst>
          </p:cNvPr>
          <p:cNvPicPr>
            <a:picLocks noChangeAspect="1"/>
          </p:cNvPicPr>
          <p:nvPr/>
        </p:nvPicPr>
        <p:blipFill>
          <a:blip r:embed="rId3"/>
          <a:stretch>
            <a:fillRect/>
          </a:stretch>
        </p:blipFill>
        <p:spPr>
          <a:xfrm>
            <a:off x="5485352" y="6339205"/>
            <a:ext cx="1049174" cy="452662"/>
          </a:xfrm>
          <a:prstGeom prst="rect">
            <a:avLst/>
          </a:prstGeom>
        </p:spPr>
      </p:pic>
    </p:spTree>
    <p:extLst>
      <p:ext uri="{BB962C8B-B14F-4D97-AF65-F5344CB8AC3E}">
        <p14:creationId xmlns:p14="http://schemas.microsoft.com/office/powerpoint/2010/main" val="18794099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46F19C-C5A6-8546-9AB1-174F56FE4483}"/>
              </a:ext>
            </a:extLst>
          </p:cNvPr>
          <p:cNvSpPr>
            <a:spLocks noGrp="1"/>
          </p:cNvSpPr>
          <p:nvPr>
            <p:ph type="title"/>
          </p:nvPr>
        </p:nvSpPr>
        <p:spPr>
          <a:xfrm>
            <a:off x="838200" y="365125"/>
            <a:ext cx="10515600" cy="1796184"/>
          </a:xfrm>
        </p:spPr>
        <p:txBody>
          <a:bodyPr>
            <a:normAutofit/>
          </a:bodyPr>
          <a:lstStyle/>
          <a:p>
            <a:pPr algn="ctr"/>
            <a:r>
              <a:rPr lang="en-US" sz="3200" b="1" dirty="0"/>
              <a:t>INVESTMENT RATIONALE</a:t>
            </a:r>
            <a:br>
              <a:rPr lang="en-US" sz="3200" b="1" dirty="0"/>
            </a:br>
            <a:r>
              <a:rPr lang="en-US" sz="3200" b="1" dirty="0"/>
              <a:t> Motivation for PIC’s Investment</a:t>
            </a:r>
            <a:br>
              <a:rPr lang="en-US" sz="3200" b="1" dirty="0"/>
            </a:br>
            <a:endParaRPr lang="en-US" sz="3200" b="1" dirty="0"/>
          </a:p>
        </p:txBody>
      </p:sp>
      <p:sp>
        <p:nvSpPr>
          <p:cNvPr id="3" name="Subtitle 2">
            <a:extLst>
              <a:ext uri="{FF2B5EF4-FFF2-40B4-BE49-F238E27FC236}">
                <a16:creationId xmlns:a16="http://schemas.microsoft.com/office/drawing/2014/main" id="{7953F1D6-9A08-284E-BCC3-1A95F65A6C81}"/>
              </a:ext>
            </a:extLst>
          </p:cNvPr>
          <p:cNvSpPr>
            <a:spLocks noGrp="1"/>
          </p:cNvSpPr>
          <p:nvPr>
            <p:ph idx="1"/>
          </p:nvPr>
        </p:nvSpPr>
        <p:spPr>
          <a:xfrm>
            <a:off x="838200" y="1825625"/>
            <a:ext cx="10515600" cy="4602884"/>
          </a:xfrm>
        </p:spPr>
        <p:txBody>
          <a:bodyPr>
            <a:normAutofit/>
          </a:bodyPr>
          <a:lstStyle/>
          <a:p>
            <a:pPr>
              <a:lnSpc>
                <a:spcPct val="100000"/>
              </a:lnSpc>
              <a:spcBef>
                <a:spcPts val="1200"/>
              </a:spcBef>
              <a:spcAft>
                <a:spcPts val="1200"/>
              </a:spcAft>
            </a:pPr>
            <a:r>
              <a:rPr lang="en-US" sz="2200" dirty="0"/>
              <a:t>Creation of impactful black participation in food security with Maponya having been in the poultry business with family since 1987.</a:t>
            </a:r>
          </a:p>
          <a:p>
            <a:pPr>
              <a:lnSpc>
                <a:spcPct val="100000"/>
              </a:lnSpc>
              <a:spcBef>
                <a:spcPts val="1200"/>
              </a:spcBef>
              <a:spcAft>
                <a:spcPts val="1200"/>
              </a:spcAft>
            </a:pPr>
            <a:r>
              <a:rPr lang="en-US" sz="2200" dirty="0"/>
              <a:t>Disrupting a traditionally difficult market for black entrants with an integrated value chain.</a:t>
            </a:r>
          </a:p>
          <a:p>
            <a:pPr>
              <a:lnSpc>
                <a:spcPct val="100000"/>
              </a:lnSpc>
              <a:spcBef>
                <a:spcPts val="1200"/>
              </a:spcBef>
              <a:spcAft>
                <a:spcPts val="1200"/>
              </a:spcAft>
            </a:pPr>
            <a:r>
              <a:rPr lang="en-US" sz="2200" dirty="0"/>
              <a:t>Financial statements were not strong; however a turn-around plan provided the strategy to resuscitate the business.</a:t>
            </a:r>
          </a:p>
          <a:p>
            <a:pPr>
              <a:lnSpc>
                <a:spcPct val="100000"/>
              </a:lnSpc>
              <a:spcBef>
                <a:spcPts val="1200"/>
              </a:spcBef>
              <a:spcAft>
                <a:spcPts val="1200"/>
              </a:spcAft>
            </a:pPr>
            <a:r>
              <a:rPr lang="en-US" sz="2200" dirty="0"/>
              <a:t>In addition, due to several factors including cheap imports (dumping), the sector was experiencing contraction and 3,000 jobs were at risk.</a:t>
            </a:r>
          </a:p>
          <a:p>
            <a:pPr>
              <a:lnSpc>
                <a:spcPct val="100000"/>
              </a:lnSpc>
              <a:spcBef>
                <a:spcPts val="1200"/>
              </a:spcBef>
              <a:spcAft>
                <a:spcPts val="1200"/>
              </a:spcAft>
            </a:pPr>
            <a:r>
              <a:rPr lang="en-US" sz="2200" dirty="0"/>
              <a:t>Daybreak provided a compelling developmental investment for PIC to participate in.</a:t>
            </a:r>
          </a:p>
          <a:p>
            <a:pPr>
              <a:lnSpc>
                <a:spcPct val="100000"/>
              </a:lnSpc>
              <a:spcBef>
                <a:spcPts val="1200"/>
              </a:spcBef>
              <a:spcAft>
                <a:spcPts val="1200"/>
              </a:spcAft>
            </a:pPr>
            <a:endParaRPr lang="en-US" dirty="0"/>
          </a:p>
        </p:txBody>
      </p:sp>
      <p:sp>
        <p:nvSpPr>
          <p:cNvPr id="4" name="Footer Placeholder 3">
            <a:extLst>
              <a:ext uri="{FF2B5EF4-FFF2-40B4-BE49-F238E27FC236}">
                <a16:creationId xmlns:a16="http://schemas.microsoft.com/office/drawing/2014/main" id="{1474AD4B-BFB9-4A8C-9C98-F00E14F01013}"/>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7CDC051B-27CF-454A-A282-402C827FBE4D}"/>
              </a:ext>
            </a:extLst>
          </p:cNvPr>
          <p:cNvSpPr>
            <a:spLocks noGrp="1"/>
          </p:cNvSpPr>
          <p:nvPr>
            <p:ph type="sldNum" sz="quarter" idx="12"/>
          </p:nvPr>
        </p:nvSpPr>
        <p:spPr/>
        <p:txBody>
          <a:bodyPr/>
          <a:lstStyle/>
          <a:p>
            <a:fld id="{E6AF7F5E-B1CA-0C4B-B06F-87F543BFBAF1}" type="slidenum">
              <a:rPr lang="en-US" smtClean="0"/>
              <a:t>21</a:t>
            </a:fld>
            <a:endParaRPr lang="en-US"/>
          </a:p>
        </p:txBody>
      </p:sp>
      <p:pic>
        <p:nvPicPr>
          <p:cNvPr id="6" name="Picture 5" descr="Text&#10;&#10;Description automatically generated">
            <a:extLst>
              <a:ext uri="{FF2B5EF4-FFF2-40B4-BE49-F238E27FC236}">
                <a16:creationId xmlns:a16="http://schemas.microsoft.com/office/drawing/2014/main" id="{3C10AB84-9DAB-4569-A314-7B0532D3CA0C}"/>
              </a:ext>
            </a:extLst>
          </p:cNvPr>
          <p:cNvPicPr>
            <a:picLocks noChangeAspect="1"/>
          </p:cNvPicPr>
          <p:nvPr/>
        </p:nvPicPr>
        <p:blipFill>
          <a:blip r:embed="rId2"/>
          <a:stretch>
            <a:fillRect/>
          </a:stretch>
        </p:blipFill>
        <p:spPr>
          <a:xfrm>
            <a:off x="5485352" y="6339205"/>
            <a:ext cx="1049174" cy="452662"/>
          </a:xfrm>
          <a:prstGeom prst="rect">
            <a:avLst/>
          </a:prstGeom>
        </p:spPr>
      </p:pic>
    </p:spTree>
    <p:extLst>
      <p:ext uri="{BB962C8B-B14F-4D97-AF65-F5344CB8AC3E}">
        <p14:creationId xmlns:p14="http://schemas.microsoft.com/office/powerpoint/2010/main" val="8763573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3200" b="1" dirty="0"/>
              <a:t>THE PIC INVESTMENT</a:t>
            </a:r>
            <a:endParaRPr lang="en-ZA" sz="3200" b="1" dirty="0"/>
          </a:p>
        </p:txBody>
      </p:sp>
      <p:sp>
        <p:nvSpPr>
          <p:cNvPr id="3" name="Content Placeholder 2"/>
          <p:cNvSpPr>
            <a:spLocks noGrp="1"/>
          </p:cNvSpPr>
          <p:nvPr>
            <p:ph idx="1"/>
          </p:nvPr>
        </p:nvSpPr>
        <p:spPr/>
        <p:txBody>
          <a:bodyPr>
            <a:normAutofit fontScale="85000" lnSpcReduction="20000"/>
          </a:bodyPr>
          <a:lstStyle/>
          <a:p>
            <a:r>
              <a:rPr lang="en-GB" dirty="0"/>
              <a:t>Debenture -  R 892 million</a:t>
            </a:r>
          </a:p>
          <a:p>
            <a:r>
              <a:rPr lang="en-GB" dirty="0"/>
              <a:t>Senior Debt- R 299 790 000.</a:t>
            </a:r>
          </a:p>
          <a:p>
            <a:r>
              <a:rPr lang="en-GB" dirty="0"/>
              <a:t>Working Capital</a:t>
            </a:r>
          </a:p>
          <a:p>
            <a:pPr lvl="1"/>
            <a:r>
              <a:rPr lang="en-GB" dirty="0"/>
              <a:t>R 100 million was not advanced. </a:t>
            </a:r>
          </a:p>
          <a:p>
            <a:r>
              <a:rPr lang="en-GB" dirty="0"/>
              <a:t>Acquisition Finance</a:t>
            </a:r>
          </a:p>
          <a:p>
            <a:pPr lvl="1"/>
            <a:r>
              <a:rPr lang="en-GB" dirty="0"/>
              <a:t> R1.05 bn</a:t>
            </a:r>
          </a:p>
          <a:p>
            <a:r>
              <a:rPr lang="en-GB" dirty="0"/>
              <a:t>Value of Assets</a:t>
            </a:r>
          </a:p>
          <a:p>
            <a:pPr lvl="1"/>
            <a:r>
              <a:rPr lang="en-GB" dirty="0"/>
              <a:t>Acquisition of Kinross- worth R 290 million( negotiated by Maponya  and added by </a:t>
            </a:r>
            <a:r>
              <a:rPr lang="en-GB" dirty="0" err="1"/>
              <a:t>Afgri</a:t>
            </a:r>
            <a:r>
              <a:rPr lang="en-GB" dirty="0"/>
              <a:t> . Net value was not funded. </a:t>
            </a:r>
          </a:p>
          <a:p>
            <a:pPr lvl="1"/>
            <a:r>
              <a:rPr lang="en-GB" dirty="0"/>
              <a:t>Overall Net value – R 620 Million. </a:t>
            </a:r>
          </a:p>
          <a:p>
            <a:r>
              <a:rPr lang="en-GB" dirty="0"/>
              <a:t>Shareholding </a:t>
            </a:r>
          </a:p>
          <a:p>
            <a:r>
              <a:rPr lang="en-GB" dirty="0"/>
              <a:t>Undertakings </a:t>
            </a:r>
          </a:p>
          <a:p>
            <a:endParaRPr lang="en-ZA" dirty="0"/>
          </a:p>
        </p:txBody>
      </p:sp>
      <p:sp>
        <p:nvSpPr>
          <p:cNvPr id="4" name="Footer Placeholder 3">
            <a:extLst>
              <a:ext uri="{FF2B5EF4-FFF2-40B4-BE49-F238E27FC236}">
                <a16:creationId xmlns:a16="http://schemas.microsoft.com/office/drawing/2014/main" id="{5328917B-97D2-4742-A05D-CDF5BF360ABB}"/>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D2D4C03B-3024-4C41-A89F-43CA7D627101}"/>
              </a:ext>
            </a:extLst>
          </p:cNvPr>
          <p:cNvSpPr>
            <a:spLocks noGrp="1"/>
          </p:cNvSpPr>
          <p:nvPr>
            <p:ph type="sldNum" sz="quarter" idx="12"/>
          </p:nvPr>
        </p:nvSpPr>
        <p:spPr/>
        <p:txBody>
          <a:bodyPr/>
          <a:lstStyle/>
          <a:p>
            <a:fld id="{E6AF7F5E-B1CA-0C4B-B06F-87F543BFBAF1}" type="slidenum">
              <a:rPr lang="en-US" smtClean="0"/>
              <a:t>22</a:t>
            </a:fld>
            <a:endParaRPr lang="en-US"/>
          </a:p>
        </p:txBody>
      </p:sp>
      <p:pic>
        <p:nvPicPr>
          <p:cNvPr id="6" name="Picture 5" descr="Text&#10;&#10;Description automatically generated">
            <a:extLst>
              <a:ext uri="{FF2B5EF4-FFF2-40B4-BE49-F238E27FC236}">
                <a16:creationId xmlns:a16="http://schemas.microsoft.com/office/drawing/2014/main" id="{764973D8-C9F0-4354-866D-484D589674E1}"/>
              </a:ext>
            </a:extLst>
          </p:cNvPr>
          <p:cNvPicPr>
            <a:picLocks noChangeAspect="1"/>
          </p:cNvPicPr>
          <p:nvPr/>
        </p:nvPicPr>
        <p:blipFill>
          <a:blip r:embed="rId2"/>
          <a:stretch>
            <a:fillRect/>
          </a:stretch>
        </p:blipFill>
        <p:spPr>
          <a:xfrm>
            <a:off x="5485352" y="6339205"/>
            <a:ext cx="1049174" cy="452662"/>
          </a:xfrm>
          <a:prstGeom prst="rect">
            <a:avLst/>
          </a:prstGeom>
        </p:spPr>
      </p:pic>
    </p:spTree>
    <p:extLst>
      <p:ext uri="{BB962C8B-B14F-4D97-AF65-F5344CB8AC3E}">
        <p14:creationId xmlns:p14="http://schemas.microsoft.com/office/powerpoint/2010/main" val="28959154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3200" b="1" dirty="0"/>
              <a:t>CHALLENGES POST INVESTMENT</a:t>
            </a:r>
            <a:endParaRPr lang="en-ZA" sz="3200" b="1" dirty="0"/>
          </a:p>
        </p:txBody>
      </p:sp>
      <p:sp>
        <p:nvSpPr>
          <p:cNvPr id="3" name="Content Placeholder 2"/>
          <p:cNvSpPr>
            <a:spLocks noGrp="1"/>
          </p:cNvSpPr>
          <p:nvPr>
            <p:ph idx="1"/>
          </p:nvPr>
        </p:nvSpPr>
        <p:spPr/>
        <p:txBody>
          <a:bodyPr>
            <a:normAutofit/>
          </a:bodyPr>
          <a:lstStyle/>
          <a:p>
            <a:r>
              <a:rPr lang="en-US" sz="2000" dirty="0"/>
              <a:t>The farm was over capacity, and it would cost an additional R70 million to address its capacity constraints. </a:t>
            </a:r>
          </a:p>
          <a:p>
            <a:r>
              <a:rPr lang="en-US" sz="2000" dirty="0"/>
              <a:t>Following the acquisition, we submitted a request for working capital in the amount of R100 million as agreed in the projections ,plus the additional R70 million needed to resolve Daybreaks capacity constraints created by the Big Bird Phenomenon (attached as Annexure 2) </a:t>
            </a:r>
          </a:p>
          <a:p>
            <a:r>
              <a:rPr lang="en-US" sz="2000" dirty="0"/>
              <a:t>The PIC refused, in addition, it took security over the assets of Daybreak.</a:t>
            </a:r>
          </a:p>
          <a:p>
            <a:r>
              <a:rPr lang="en-US" sz="2000" dirty="0"/>
              <a:t>PIC further withheld assets that would have allowed third parties to fund the company on several occasions. </a:t>
            </a:r>
          </a:p>
          <a:p>
            <a:r>
              <a:rPr lang="en-US" sz="2000" dirty="0"/>
              <a:t>As a result of the PIC’s actions, Daybreak’s trading accounts were severely compromised, and it lost R600 million in trade facilities which translated  to a halt in activities. But we </a:t>
            </a:r>
            <a:r>
              <a:rPr lang="en-US" sz="2000" dirty="0" err="1"/>
              <a:t>manouvered</a:t>
            </a:r>
            <a:r>
              <a:rPr lang="en-US" sz="2000" dirty="0"/>
              <a:t> and creatively sustained operations. </a:t>
            </a:r>
          </a:p>
          <a:p>
            <a:r>
              <a:rPr lang="en-US" sz="2000" dirty="0"/>
              <a:t>Micro management of the funded company and in discussion with non-performing staff and service providers as well working on hearsay. </a:t>
            </a:r>
          </a:p>
        </p:txBody>
      </p:sp>
      <p:sp>
        <p:nvSpPr>
          <p:cNvPr id="4" name="Footer Placeholder 3">
            <a:extLst>
              <a:ext uri="{FF2B5EF4-FFF2-40B4-BE49-F238E27FC236}">
                <a16:creationId xmlns:a16="http://schemas.microsoft.com/office/drawing/2014/main" id="{D1259C37-ECEB-468F-B6E2-A224A8C1B05D}"/>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29D84D08-113C-48B6-8406-54547CE8C4AD}"/>
              </a:ext>
            </a:extLst>
          </p:cNvPr>
          <p:cNvSpPr>
            <a:spLocks noGrp="1"/>
          </p:cNvSpPr>
          <p:nvPr>
            <p:ph type="sldNum" sz="quarter" idx="12"/>
          </p:nvPr>
        </p:nvSpPr>
        <p:spPr/>
        <p:txBody>
          <a:bodyPr/>
          <a:lstStyle/>
          <a:p>
            <a:fld id="{E6AF7F5E-B1CA-0C4B-B06F-87F543BFBAF1}" type="slidenum">
              <a:rPr lang="en-US" smtClean="0"/>
              <a:t>23</a:t>
            </a:fld>
            <a:endParaRPr lang="en-US"/>
          </a:p>
        </p:txBody>
      </p:sp>
      <p:pic>
        <p:nvPicPr>
          <p:cNvPr id="6" name="Picture 5" descr="Text&#10;&#10;Description automatically generated">
            <a:extLst>
              <a:ext uri="{FF2B5EF4-FFF2-40B4-BE49-F238E27FC236}">
                <a16:creationId xmlns:a16="http://schemas.microsoft.com/office/drawing/2014/main" id="{1CC7B4A7-672C-4C54-801C-DA5163A21E0A}"/>
              </a:ext>
            </a:extLst>
          </p:cNvPr>
          <p:cNvPicPr>
            <a:picLocks noChangeAspect="1"/>
          </p:cNvPicPr>
          <p:nvPr/>
        </p:nvPicPr>
        <p:blipFill>
          <a:blip r:embed="rId2"/>
          <a:stretch>
            <a:fillRect/>
          </a:stretch>
        </p:blipFill>
        <p:spPr>
          <a:xfrm>
            <a:off x="5485352" y="6339205"/>
            <a:ext cx="1049174" cy="452662"/>
          </a:xfrm>
          <a:prstGeom prst="rect">
            <a:avLst/>
          </a:prstGeom>
        </p:spPr>
      </p:pic>
    </p:spTree>
    <p:extLst>
      <p:ext uri="{BB962C8B-B14F-4D97-AF65-F5344CB8AC3E}">
        <p14:creationId xmlns:p14="http://schemas.microsoft.com/office/powerpoint/2010/main" val="17099388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3200" b="1" dirty="0"/>
              <a:t>CHALLENGES POST INVESTMENT</a:t>
            </a:r>
            <a:endParaRPr lang="en-ZA" sz="3200" b="1" dirty="0"/>
          </a:p>
        </p:txBody>
      </p:sp>
      <p:sp>
        <p:nvSpPr>
          <p:cNvPr id="3" name="Content Placeholder 2"/>
          <p:cNvSpPr>
            <a:spLocks noGrp="1"/>
          </p:cNvSpPr>
          <p:nvPr>
            <p:ph idx="1"/>
          </p:nvPr>
        </p:nvSpPr>
        <p:spPr/>
        <p:txBody>
          <a:bodyPr>
            <a:normAutofit/>
          </a:bodyPr>
          <a:lstStyle/>
          <a:p>
            <a:r>
              <a:rPr lang="en-GB" dirty="0"/>
              <a:t>Legal agreements</a:t>
            </a:r>
          </a:p>
          <a:p>
            <a:pPr lvl="1"/>
            <a:r>
              <a:rPr lang="en-GB" dirty="0"/>
              <a:t>We were forced by the PIC to honour legal  agreements that adversely affected us. </a:t>
            </a:r>
          </a:p>
          <a:p>
            <a:r>
              <a:rPr lang="en-GB" dirty="0"/>
              <a:t>Disbursements</a:t>
            </a:r>
          </a:p>
          <a:p>
            <a:pPr lvl="1"/>
            <a:r>
              <a:rPr lang="en-GB" dirty="0"/>
              <a:t>We were made to pay for costs that were astronomical and not market related. </a:t>
            </a:r>
          </a:p>
        </p:txBody>
      </p:sp>
      <p:sp>
        <p:nvSpPr>
          <p:cNvPr id="4" name="Footer Placeholder 3">
            <a:extLst>
              <a:ext uri="{FF2B5EF4-FFF2-40B4-BE49-F238E27FC236}">
                <a16:creationId xmlns:a16="http://schemas.microsoft.com/office/drawing/2014/main" id="{3A74C0C2-CF45-47E0-B0D2-CFD25A00C58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F0F2064-F001-4BEE-B30A-AD5BCD46A2BB}"/>
              </a:ext>
            </a:extLst>
          </p:cNvPr>
          <p:cNvSpPr>
            <a:spLocks noGrp="1"/>
          </p:cNvSpPr>
          <p:nvPr>
            <p:ph type="sldNum" sz="quarter" idx="12"/>
          </p:nvPr>
        </p:nvSpPr>
        <p:spPr/>
        <p:txBody>
          <a:bodyPr/>
          <a:lstStyle/>
          <a:p>
            <a:fld id="{E6AF7F5E-B1CA-0C4B-B06F-87F543BFBAF1}" type="slidenum">
              <a:rPr lang="en-US" smtClean="0"/>
              <a:t>24</a:t>
            </a:fld>
            <a:endParaRPr lang="en-US"/>
          </a:p>
        </p:txBody>
      </p:sp>
      <p:pic>
        <p:nvPicPr>
          <p:cNvPr id="6" name="Picture 5" descr="Text&#10;&#10;Description automatically generated">
            <a:extLst>
              <a:ext uri="{FF2B5EF4-FFF2-40B4-BE49-F238E27FC236}">
                <a16:creationId xmlns:a16="http://schemas.microsoft.com/office/drawing/2014/main" id="{9C626FD1-2273-4891-8D80-30BD1F142BAE}"/>
              </a:ext>
            </a:extLst>
          </p:cNvPr>
          <p:cNvPicPr>
            <a:picLocks noChangeAspect="1"/>
          </p:cNvPicPr>
          <p:nvPr/>
        </p:nvPicPr>
        <p:blipFill>
          <a:blip r:embed="rId2"/>
          <a:stretch>
            <a:fillRect/>
          </a:stretch>
        </p:blipFill>
        <p:spPr>
          <a:xfrm>
            <a:off x="5485352" y="6339205"/>
            <a:ext cx="1049174" cy="452662"/>
          </a:xfrm>
          <a:prstGeom prst="rect">
            <a:avLst/>
          </a:prstGeom>
        </p:spPr>
      </p:pic>
    </p:spTree>
    <p:extLst>
      <p:ext uri="{BB962C8B-B14F-4D97-AF65-F5344CB8AC3E}">
        <p14:creationId xmlns:p14="http://schemas.microsoft.com/office/powerpoint/2010/main" val="261163636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CE1EDB-2B43-4EE0-8370-E9879AF05EAC}"/>
              </a:ext>
            </a:extLst>
          </p:cNvPr>
          <p:cNvSpPr>
            <a:spLocks noGrp="1"/>
          </p:cNvSpPr>
          <p:nvPr>
            <p:ph type="title"/>
          </p:nvPr>
        </p:nvSpPr>
        <p:spPr/>
        <p:txBody>
          <a:bodyPr>
            <a:normAutofit/>
          </a:bodyPr>
          <a:lstStyle/>
          <a:p>
            <a:pPr algn="ctr"/>
            <a:r>
              <a:rPr lang="en-US" sz="3200" b="1" dirty="0"/>
              <a:t>LITIGATION: OUR SYNOPISIS</a:t>
            </a:r>
          </a:p>
        </p:txBody>
      </p:sp>
      <p:sp>
        <p:nvSpPr>
          <p:cNvPr id="3" name="Content Placeholder 2">
            <a:extLst>
              <a:ext uri="{FF2B5EF4-FFF2-40B4-BE49-F238E27FC236}">
                <a16:creationId xmlns:a16="http://schemas.microsoft.com/office/drawing/2014/main" id="{218E5D88-9DBD-49FE-A88E-BD601A86C482}"/>
              </a:ext>
            </a:extLst>
          </p:cNvPr>
          <p:cNvSpPr>
            <a:spLocks noGrp="1"/>
          </p:cNvSpPr>
          <p:nvPr>
            <p:ph idx="1"/>
          </p:nvPr>
        </p:nvSpPr>
        <p:spPr/>
        <p:txBody>
          <a:bodyPr>
            <a:normAutofit fontScale="92500" lnSpcReduction="10000"/>
          </a:bodyPr>
          <a:lstStyle/>
          <a:p>
            <a:pPr algn="just"/>
            <a:r>
              <a:rPr lang="en-US" dirty="0"/>
              <a:t>Why are we here? Why did we go to court? Have our agreements in a court settlement to avoid further changes at next draw down. </a:t>
            </a:r>
          </a:p>
          <a:p>
            <a:pPr algn="just"/>
            <a:r>
              <a:rPr lang="en-US" dirty="0"/>
              <a:t>Why is PIC not settling but pursuing court with costs? Is pursuing court the only option for PIC? </a:t>
            </a:r>
          </a:p>
          <a:p>
            <a:pPr algn="just"/>
            <a:r>
              <a:rPr lang="en-US" dirty="0"/>
              <a:t>Seems like deflection of decisions at worst but malicious delaying tactics to bankrupt us as they don’t pursue the cases and delay them by all means just to keep them in the system and pending after Committee indicated that they could not entertain pending cases.</a:t>
            </a:r>
          </a:p>
          <a:p>
            <a:pPr algn="just"/>
            <a:r>
              <a:rPr lang="en-US" dirty="0"/>
              <a:t>Hands ball mentality! Relegation of decisions to courts.</a:t>
            </a:r>
          </a:p>
          <a:p>
            <a:pPr algn="just"/>
            <a:r>
              <a:rPr lang="en-US" dirty="0"/>
              <a:t>Supreme Court of appeals ruling in December 2020 (attached as Annexure 3). </a:t>
            </a:r>
          </a:p>
          <a:p>
            <a:pPr algn="just"/>
            <a:endParaRPr lang="en-US" dirty="0"/>
          </a:p>
        </p:txBody>
      </p:sp>
      <p:sp>
        <p:nvSpPr>
          <p:cNvPr id="4" name="Footer Placeholder 3">
            <a:extLst>
              <a:ext uri="{FF2B5EF4-FFF2-40B4-BE49-F238E27FC236}">
                <a16:creationId xmlns:a16="http://schemas.microsoft.com/office/drawing/2014/main" id="{533B71DA-68DB-40B7-BCCC-11F30D7AE7E5}"/>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150B8D8F-64B6-4835-BD90-1A050E8EC4D3}"/>
              </a:ext>
            </a:extLst>
          </p:cNvPr>
          <p:cNvSpPr>
            <a:spLocks noGrp="1"/>
          </p:cNvSpPr>
          <p:nvPr>
            <p:ph type="sldNum" sz="quarter" idx="12"/>
          </p:nvPr>
        </p:nvSpPr>
        <p:spPr/>
        <p:txBody>
          <a:bodyPr/>
          <a:lstStyle/>
          <a:p>
            <a:fld id="{E6AF7F5E-B1CA-0C4B-B06F-87F543BFBAF1}" type="slidenum">
              <a:rPr lang="en-US" smtClean="0"/>
              <a:t>25</a:t>
            </a:fld>
            <a:endParaRPr lang="en-US"/>
          </a:p>
        </p:txBody>
      </p:sp>
      <p:pic>
        <p:nvPicPr>
          <p:cNvPr id="6" name="Picture 5" descr="Text&#10;&#10;Description automatically generated">
            <a:extLst>
              <a:ext uri="{FF2B5EF4-FFF2-40B4-BE49-F238E27FC236}">
                <a16:creationId xmlns:a16="http://schemas.microsoft.com/office/drawing/2014/main" id="{A6C32E2A-0651-44C2-98AC-517D1C25C7D0}"/>
              </a:ext>
            </a:extLst>
          </p:cNvPr>
          <p:cNvPicPr>
            <a:picLocks noChangeAspect="1"/>
          </p:cNvPicPr>
          <p:nvPr/>
        </p:nvPicPr>
        <p:blipFill>
          <a:blip r:embed="rId2"/>
          <a:stretch>
            <a:fillRect/>
          </a:stretch>
        </p:blipFill>
        <p:spPr>
          <a:xfrm>
            <a:off x="5485352" y="6339205"/>
            <a:ext cx="1049174" cy="452662"/>
          </a:xfrm>
          <a:prstGeom prst="rect">
            <a:avLst/>
          </a:prstGeom>
        </p:spPr>
      </p:pic>
    </p:spTree>
    <p:extLst>
      <p:ext uri="{BB962C8B-B14F-4D97-AF65-F5344CB8AC3E}">
        <p14:creationId xmlns:p14="http://schemas.microsoft.com/office/powerpoint/2010/main" val="335658707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D81C62-247B-4846-B830-09031CE0B050}"/>
              </a:ext>
            </a:extLst>
          </p:cNvPr>
          <p:cNvSpPr>
            <a:spLocks noGrp="1"/>
          </p:cNvSpPr>
          <p:nvPr>
            <p:ph type="title"/>
          </p:nvPr>
        </p:nvSpPr>
        <p:spPr/>
        <p:txBody>
          <a:bodyPr>
            <a:normAutofit/>
          </a:bodyPr>
          <a:lstStyle/>
          <a:p>
            <a:pPr algn="ctr"/>
            <a:r>
              <a:rPr lang="en-US" sz="3200" b="1" dirty="0"/>
              <a:t>SNAPSHOT</a:t>
            </a:r>
          </a:p>
        </p:txBody>
      </p:sp>
      <p:sp>
        <p:nvSpPr>
          <p:cNvPr id="3" name="Content Placeholder 2">
            <a:extLst>
              <a:ext uri="{FF2B5EF4-FFF2-40B4-BE49-F238E27FC236}">
                <a16:creationId xmlns:a16="http://schemas.microsoft.com/office/drawing/2014/main" id="{BCDCFB05-D1E2-41A9-8198-5F3C5622B5F2}"/>
              </a:ext>
            </a:extLst>
          </p:cNvPr>
          <p:cNvSpPr>
            <a:spLocks noGrp="1"/>
          </p:cNvSpPr>
          <p:nvPr>
            <p:ph idx="1"/>
          </p:nvPr>
        </p:nvSpPr>
        <p:spPr/>
        <p:txBody>
          <a:bodyPr>
            <a:normAutofit/>
          </a:bodyPr>
          <a:lstStyle/>
          <a:p>
            <a:r>
              <a:rPr lang="en-US" sz="2000" dirty="0"/>
              <a:t>Number of jobs and incomes affected by purging. Strategic loss to workers and the fund versus stopping GEPF facilities due to payment to a black man.</a:t>
            </a:r>
          </a:p>
          <a:p>
            <a:r>
              <a:rPr lang="en-US" sz="2000" dirty="0"/>
              <a:t>We had and have nothing to do with PIC internal processes but are very clear on what we came to do, agreed on and delivered our end and expected in return without debating what will be debated in court.</a:t>
            </a:r>
          </a:p>
          <a:p>
            <a:r>
              <a:rPr lang="en-US" sz="2000" dirty="0"/>
              <a:t>Recent news events about Daybreak corroborates our case. </a:t>
            </a:r>
          </a:p>
          <a:p>
            <a:r>
              <a:rPr lang="en-US" sz="2000" dirty="0"/>
              <a:t>Losses on questionable housing schemes</a:t>
            </a:r>
          </a:p>
        </p:txBody>
      </p:sp>
      <p:sp>
        <p:nvSpPr>
          <p:cNvPr id="4" name="Footer Placeholder 3">
            <a:extLst>
              <a:ext uri="{FF2B5EF4-FFF2-40B4-BE49-F238E27FC236}">
                <a16:creationId xmlns:a16="http://schemas.microsoft.com/office/drawing/2014/main" id="{D3AC0276-300B-4BDE-B8AC-7961A3F7970D}"/>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86B3893B-7DBA-4BB7-99DC-A0DD26D31797}"/>
              </a:ext>
            </a:extLst>
          </p:cNvPr>
          <p:cNvSpPr>
            <a:spLocks noGrp="1"/>
          </p:cNvSpPr>
          <p:nvPr>
            <p:ph type="sldNum" sz="quarter" idx="12"/>
          </p:nvPr>
        </p:nvSpPr>
        <p:spPr/>
        <p:txBody>
          <a:bodyPr/>
          <a:lstStyle/>
          <a:p>
            <a:fld id="{E6AF7F5E-B1CA-0C4B-B06F-87F543BFBAF1}" type="slidenum">
              <a:rPr lang="en-US" smtClean="0"/>
              <a:t>26</a:t>
            </a:fld>
            <a:endParaRPr lang="en-US"/>
          </a:p>
        </p:txBody>
      </p:sp>
      <p:pic>
        <p:nvPicPr>
          <p:cNvPr id="6" name="Picture 5" descr="Text&#10;&#10;Description automatically generated">
            <a:extLst>
              <a:ext uri="{FF2B5EF4-FFF2-40B4-BE49-F238E27FC236}">
                <a16:creationId xmlns:a16="http://schemas.microsoft.com/office/drawing/2014/main" id="{2DE9AB81-6832-4A3E-8BD0-D307470B0C12}"/>
              </a:ext>
            </a:extLst>
          </p:cNvPr>
          <p:cNvPicPr>
            <a:picLocks noChangeAspect="1"/>
          </p:cNvPicPr>
          <p:nvPr/>
        </p:nvPicPr>
        <p:blipFill>
          <a:blip r:embed="rId2"/>
          <a:stretch>
            <a:fillRect/>
          </a:stretch>
        </p:blipFill>
        <p:spPr>
          <a:xfrm>
            <a:off x="5485352" y="6339205"/>
            <a:ext cx="1049174" cy="452662"/>
          </a:xfrm>
          <a:prstGeom prst="rect">
            <a:avLst/>
          </a:prstGeom>
        </p:spPr>
      </p:pic>
    </p:spTree>
    <p:extLst>
      <p:ext uri="{BB962C8B-B14F-4D97-AF65-F5344CB8AC3E}">
        <p14:creationId xmlns:p14="http://schemas.microsoft.com/office/powerpoint/2010/main" val="275515809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C25393-0F10-5A4F-A56B-91DA98E613CD}"/>
              </a:ext>
            </a:extLst>
          </p:cNvPr>
          <p:cNvSpPr>
            <a:spLocks noGrp="1"/>
          </p:cNvSpPr>
          <p:nvPr>
            <p:ph type="ctrTitle"/>
          </p:nvPr>
        </p:nvSpPr>
        <p:spPr>
          <a:xfrm>
            <a:off x="1589314" y="401215"/>
            <a:ext cx="9144000" cy="1009359"/>
          </a:xfrm>
        </p:spPr>
        <p:txBody>
          <a:bodyPr>
            <a:normAutofit/>
          </a:bodyPr>
          <a:lstStyle/>
          <a:p>
            <a:r>
              <a:rPr lang="en-US" sz="3200" b="1" dirty="0"/>
              <a:t>EFFECTS ON MMI STAFF, SERVICE PROVIDERS AND THEIR LOCAL ECONOMIES </a:t>
            </a:r>
          </a:p>
        </p:txBody>
      </p:sp>
      <p:sp>
        <p:nvSpPr>
          <p:cNvPr id="3" name="Subtitle 2">
            <a:extLst>
              <a:ext uri="{FF2B5EF4-FFF2-40B4-BE49-F238E27FC236}">
                <a16:creationId xmlns:a16="http://schemas.microsoft.com/office/drawing/2014/main" id="{7BEB739A-A847-AE47-809E-4BF1EAC861DA}"/>
              </a:ext>
            </a:extLst>
          </p:cNvPr>
          <p:cNvSpPr>
            <a:spLocks noGrp="1"/>
          </p:cNvSpPr>
          <p:nvPr>
            <p:ph type="subTitle" idx="1"/>
          </p:nvPr>
        </p:nvSpPr>
        <p:spPr>
          <a:xfrm>
            <a:off x="317240" y="1670180"/>
            <a:ext cx="11635274" cy="3946850"/>
          </a:xfrm>
        </p:spPr>
        <p:txBody>
          <a:bodyPr>
            <a:normAutofit/>
          </a:bodyPr>
          <a:lstStyle/>
          <a:p>
            <a:pPr marL="342900" indent="-342900" algn="l">
              <a:buFont typeface="Arial" panose="020B0604020202020204" pitchFamily="34" charset="0"/>
              <a:buChar char="•"/>
            </a:pPr>
            <a:r>
              <a:rPr lang="en-US" sz="2000" b="0" i="0" u="none" strike="noStrike" dirty="0">
                <a:solidFill>
                  <a:srgbClr val="000000"/>
                </a:solidFill>
                <a:effectLst/>
                <a:latin typeface="Calibri" panose="020F0502020204030204" pitchFamily="34" charset="0"/>
              </a:rPr>
              <a:t>MMI  empowers black businesses and uphold black excellence. MMI is involved in the investment of projects that are for the upliftment of township and rural communities that sought to create a sustainable livelihood. We have done so for over 20 years.</a:t>
            </a:r>
          </a:p>
          <a:p>
            <a:pPr marL="342900" indent="-342900" algn="l">
              <a:buFont typeface="Arial" panose="020B0604020202020204" pitchFamily="34" charset="0"/>
              <a:buChar char="•"/>
            </a:pPr>
            <a:r>
              <a:rPr lang="en-US" sz="2000" b="0" i="0" u="none" strike="noStrike" dirty="0">
                <a:solidFill>
                  <a:srgbClr val="000000"/>
                </a:solidFill>
                <a:effectLst/>
                <a:latin typeface="Calibri" panose="020F0502020204030204" pitchFamily="34" charset="0"/>
              </a:rPr>
              <a:t>MMI had a permanent staff complement of 33 persons. Since 2019 MMI has had to retrench over 80% of staff with no prospects of them being able to find jobs in this severely constrained economy.</a:t>
            </a:r>
          </a:p>
          <a:p>
            <a:pPr marL="342900" indent="-342900" algn="l">
              <a:buFont typeface="Arial" panose="020B0604020202020204" pitchFamily="34" charset="0"/>
              <a:buChar char="•"/>
            </a:pPr>
            <a:r>
              <a:rPr lang="en-US" sz="2000" b="0" i="0" u="none" strike="noStrike" dirty="0">
                <a:solidFill>
                  <a:srgbClr val="000000"/>
                </a:solidFill>
                <a:effectLst/>
                <a:latin typeface="Calibri" panose="020F0502020204030204" pitchFamily="34" charset="0"/>
              </a:rPr>
              <a:t>Moreover, MMI solicits the services of external consultants. Thus, there are indirect jobs that have been negatively affected in addition to the direct jobs. </a:t>
            </a:r>
          </a:p>
          <a:p>
            <a:pPr marL="342900" indent="-342900" algn="l">
              <a:buFont typeface="Arial" panose="020B0604020202020204" pitchFamily="34" charset="0"/>
              <a:buChar char="•"/>
            </a:pPr>
            <a:endParaRPr lang="en-US" sz="2000" dirty="0"/>
          </a:p>
          <a:p>
            <a:endParaRPr lang="en-US" dirty="0"/>
          </a:p>
        </p:txBody>
      </p:sp>
      <p:sp>
        <p:nvSpPr>
          <p:cNvPr id="4" name="Footer Placeholder 3">
            <a:extLst>
              <a:ext uri="{FF2B5EF4-FFF2-40B4-BE49-F238E27FC236}">
                <a16:creationId xmlns:a16="http://schemas.microsoft.com/office/drawing/2014/main" id="{70FEDC0A-C525-4954-A85D-FE5D871F7A5F}"/>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C51E3C62-DBEB-47FA-877C-52F16B527F7F}"/>
              </a:ext>
            </a:extLst>
          </p:cNvPr>
          <p:cNvSpPr>
            <a:spLocks noGrp="1"/>
          </p:cNvSpPr>
          <p:nvPr>
            <p:ph type="sldNum" sz="quarter" idx="12"/>
          </p:nvPr>
        </p:nvSpPr>
        <p:spPr/>
        <p:txBody>
          <a:bodyPr/>
          <a:lstStyle/>
          <a:p>
            <a:fld id="{E6AF7F5E-B1CA-0C4B-B06F-87F543BFBAF1}" type="slidenum">
              <a:rPr lang="en-US" smtClean="0"/>
              <a:t>27</a:t>
            </a:fld>
            <a:endParaRPr lang="en-US"/>
          </a:p>
        </p:txBody>
      </p:sp>
      <p:pic>
        <p:nvPicPr>
          <p:cNvPr id="6" name="Picture 5" descr="Text&#10;&#10;Description automatically generated">
            <a:extLst>
              <a:ext uri="{FF2B5EF4-FFF2-40B4-BE49-F238E27FC236}">
                <a16:creationId xmlns:a16="http://schemas.microsoft.com/office/drawing/2014/main" id="{DD7D6F7A-CDE7-44D1-BABB-6A252E50B95E}"/>
              </a:ext>
            </a:extLst>
          </p:cNvPr>
          <p:cNvPicPr>
            <a:picLocks noChangeAspect="1"/>
          </p:cNvPicPr>
          <p:nvPr/>
        </p:nvPicPr>
        <p:blipFill>
          <a:blip r:embed="rId2"/>
          <a:stretch>
            <a:fillRect/>
          </a:stretch>
        </p:blipFill>
        <p:spPr>
          <a:xfrm>
            <a:off x="5485352" y="6339205"/>
            <a:ext cx="1049174" cy="452662"/>
          </a:xfrm>
          <a:prstGeom prst="rect">
            <a:avLst/>
          </a:prstGeom>
        </p:spPr>
      </p:pic>
    </p:spTree>
    <p:extLst>
      <p:ext uri="{BB962C8B-B14F-4D97-AF65-F5344CB8AC3E}">
        <p14:creationId xmlns:p14="http://schemas.microsoft.com/office/powerpoint/2010/main" val="326520120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446475-EFF2-4F83-9DEE-1C1C68B717FE}"/>
              </a:ext>
            </a:extLst>
          </p:cNvPr>
          <p:cNvSpPr>
            <a:spLocks noGrp="1"/>
          </p:cNvSpPr>
          <p:nvPr>
            <p:ph type="title"/>
          </p:nvPr>
        </p:nvSpPr>
        <p:spPr/>
        <p:txBody>
          <a:bodyPr>
            <a:normAutofit/>
          </a:bodyPr>
          <a:lstStyle/>
          <a:p>
            <a:pPr algn="ctr"/>
            <a:r>
              <a:rPr lang="en-US" sz="3200" b="1" dirty="0"/>
              <a:t>SUGGESTED SOLUTIONS: POST INVESTMENT MANAGEMENT</a:t>
            </a:r>
          </a:p>
        </p:txBody>
      </p:sp>
      <p:sp>
        <p:nvSpPr>
          <p:cNvPr id="3" name="Content Placeholder 2">
            <a:extLst>
              <a:ext uri="{FF2B5EF4-FFF2-40B4-BE49-F238E27FC236}">
                <a16:creationId xmlns:a16="http://schemas.microsoft.com/office/drawing/2014/main" id="{3C678709-3DB2-446F-8100-D15EC339550B}"/>
              </a:ext>
            </a:extLst>
          </p:cNvPr>
          <p:cNvSpPr>
            <a:spLocks noGrp="1"/>
          </p:cNvSpPr>
          <p:nvPr>
            <p:ph idx="1"/>
          </p:nvPr>
        </p:nvSpPr>
        <p:spPr/>
        <p:txBody>
          <a:bodyPr>
            <a:normAutofit/>
          </a:bodyPr>
          <a:lstStyle/>
          <a:p>
            <a:r>
              <a:rPr lang="en-US" sz="2400" dirty="0"/>
              <a:t>Post investment non listed and listed business decisions should be delegated to a fund manager or project management agency with an Investment Committee that includes  a PIC project representative/s to sit on the decisions weekly with a final mandate.</a:t>
            </a:r>
          </a:p>
          <a:p>
            <a:r>
              <a:rPr lang="en-US" sz="2400" dirty="0"/>
              <a:t>Fund managers should be able to conclude and give decisions as shareholder representatives without delaying company competitiveness and efficiency by going back to 6 committees at PIC.</a:t>
            </a:r>
          </a:p>
          <a:p>
            <a:r>
              <a:rPr lang="en-US" sz="2400" dirty="0"/>
              <a:t>They should also enough funds for capital and shareholder assistance that can be deployed timeously and not wait for red tape after collapse and then have to start business from scratch again, which is near impossible. </a:t>
            </a:r>
          </a:p>
        </p:txBody>
      </p:sp>
      <p:sp>
        <p:nvSpPr>
          <p:cNvPr id="4" name="Footer Placeholder 3">
            <a:extLst>
              <a:ext uri="{FF2B5EF4-FFF2-40B4-BE49-F238E27FC236}">
                <a16:creationId xmlns:a16="http://schemas.microsoft.com/office/drawing/2014/main" id="{73341D8B-5E77-446B-B7DB-2B6F62CB3857}"/>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701E45E9-5F99-4DE3-BD11-84392329F8B8}"/>
              </a:ext>
            </a:extLst>
          </p:cNvPr>
          <p:cNvSpPr>
            <a:spLocks noGrp="1"/>
          </p:cNvSpPr>
          <p:nvPr>
            <p:ph type="sldNum" sz="quarter" idx="12"/>
          </p:nvPr>
        </p:nvSpPr>
        <p:spPr/>
        <p:txBody>
          <a:bodyPr/>
          <a:lstStyle/>
          <a:p>
            <a:fld id="{E6AF7F5E-B1CA-0C4B-B06F-87F543BFBAF1}" type="slidenum">
              <a:rPr lang="en-US" smtClean="0"/>
              <a:t>28</a:t>
            </a:fld>
            <a:endParaRPr lang="en-US"/>
          </a:p>
        </p:txBody>
      </p:sp>
      <p:pic>
        <p:nvPicPr>
          <p:cNvPr id="6" name="Picture 5" descr="Text&#10;&#10;Description automatically generated">
            <a:extLst>
              <a:ext uri="{FF2B5EF4-FFF2-40B4-BE49-F238E27FC236}">
                <a16:creationId xmlns:a16="http://schemas.microsoft.com/office/drawing/2014/main" id="{390C5940-59C0-406B-B535-024C0ED1B2F6}"/>
              </a:ext>
            </a:extLst>
          </p:cNvPr>
          <p:cNvPicPr>
            <a:picLocks noChangeAspect="1"/>
          </p:cNvPicPr>
          <p:nvPr/>
        </p:nvPicPr>
        <p:blipFill>
          <a:blip r:embed="rId2"/>
          <a:stretch>
            <a:fillRect/>
          </a:stretch>
        </p:blipFill>
        <p:spPr>
          <a:xfrm>
            <a:off x="5485352" y="6339205"/>
            <a:ext cx="1049174" cy="452662"/>
          </a:xfrm>
          <a:prstGeom prst="rect">
            <a:avLst/>
          </a:prstGeom>
        </p:spPr>
      </p:pic>
    </p:spTree>
    <p:extLst>
      <p:ext uri="{BB962C8B-B14F-4D97-AF65-F5344CB8AC3E}">
        <p14:creationId xmlns:p14="http://schemas.microsoft.com/office/powerpoint/2010/main" val="125102928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C25393-0F10-5A4F-A56B-91DA98E613CD}"/>
              </a:ext>
            </a:extLst>
          </p:cNvPr>
          <p:cNvSpPr>
            <a:spLocks noGrp="1"/>
          </p:cNvSpPr>
          <p:nvPr>
            <p:ph type="ctrTitle"/>
          </p:nvPr>
        </p:nvSpPr>
        <p:spPr>
          <a:xfrm>
            <a:off x="1524000" y="553195"/>
            <a:ext cx="9144000" cy="834256"/>
          </a:xfrm>
        </p:spPr>
        <p:txBody>
          <a:bodyPr>
            <a:normAutofit/>
          </a:bodyPr>
          <a:lstStyle/>
          <a:p>
            <a:r>
              <a:rPr lang="en-US" sz="3200" b="1" dirty="0"/>
              <a:t>SOLUTION/ WAY FORWARD</a:t>
            </a:r>
          </a:p>
        </p:txBody>
      </p:sp>
      <p:sp>
        <p:nvSpPr>
          <p:cNvPr id="3" name="Subtitle 2">
            <a:extLst>
              <a:ext uri="{FF2B5EF4-FFF2-40B4-BE49-F238E27FC236}">
                <a16:creationId xmlns:a16="http://schemas.microsoft.com/office/drawing/2014/main" id="{7BEB739A-A847-AE47-809E-4BF1EAC861DA}"/>
              </a:ext>
            </a:extLst>
          </p:cNvPr>
          <p:cNvSpPr>
            <a:spLocks noGrp="1"/>
          </p:cNvSpPr>
          <p:nvPr>
            <p:ph type="subTitle" idx="1"/>
          </p:nvPr>
        </p:nvSpPr>
        <p:spPr>
          <a:xfrm>
            <a:off x="726359" y="2133600"/>
            <a:ext cx="10795519" cy="3873910"/>
          </a:xfrm>
        </p:spPr>
        <p:txBody>
          <a:bodyPr>
            <a:normAutofit/>
          </a:bodyPr>
          <a:lstStyle/>
          <a:p>
            <a:pPr algn="l"/>
            <a:r>
              <a:rPr lang="en-US" sz="2000" dirty="0"/>
              <a:t>We call for a national dialogue to be initiated to address the plight of entrepreneurs at hands of the PIC, one that will invite members of the public who share similar grievances as us with the PIC, to step  forward and state their case- with a view of finding an amicable resolution to their dispute.</a:t>
            </a:r>
          </a:p>
          <a:p>
            <a:pPr algn="l"/>
            <a:r>
              <a:rPr lang="en-US" sz="2000" dirty="0"/>
              <a:t>We call on Parliament with their oversight powers over the PIC and it has the authority to take immediate action in this matter. </a:t>
            </a:r>
          </a:p>
          <a:p>
            <a:pPr algn="l"/>
            <a:r>
              <a:rPr lang="en-US" sz="2000" dirty="0"/>
              <a:t>An overhaul of its investment committees and finance committees that enables a faster turnaround time for businesses to access funding in its governance structures. </a:t>
            </a:r>
          </a:p>
          <a:p>
            <a:pPr algn="l"/>
            <a:r>
              <a:rPr lang="en-US" sz="2000" dirty="0"/>
              <a:t>There is a need to reform the governance structures, more especially  to cut bureaucratic red tape and </a:t>
            </a:r>
            <a:r>
              <a:rPr lang="en-US" sz="2000" dirty="0" err="1"/>
              <a:t>minimise</a:t>
            </a:r>
            <a:r>
              <a:rPr lang="en-US" sz="2000" dirty="0"/>
              <a:t> the turnaround time for access to funding post investment. </a:t>
            </a:r>
          </a:p>
          <a:p>
            <a:pPr algn="l"/>
            <a:endParaRPr lang="en-US" sz="2000" dirty="0"/>
          </a:p>
        </p:txBody>
      </p:sp>
      <p:sp>
        <p:nvSpPr>
          <p:cNvPr id="4" name="Footer Placeholder 3">
            <a:extLst>
              <a:ext uri="{FF2B5EF4-FFF2-40B4-BE49-F238E27FC236}">
                <a16:creationId xmlns:a16="http://schemas.microsoft.com/office/drawing/2014/main" id="{C678C2FF-033F-4D56-AC1B-230FF55D5EB0}"/>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53C2CE96-1F76-4EDA-BD77-375D4B47C415}"/>
              </a:ext>
            </a:extLst>
          </p:cNvPr>
          <p:cNvSpPr>
            <a:spLocks noGrp="1"/>
          </p:cNvSpPr>
          <p:nvPr>
            <p:ph type="sldNum" sz="quarter" idx="12"/>
          </p:nvPr>
        </p:nvSpPr>
        <p:spPr/>
        <p:txBody>
          <a:bodyPr/>
          <a:lstStyle/>
          <a:p>
            <a:fld id="{E6AF7F5E-B1CA-0C4B-B06F-87F543BFBAF1}" type="slidenum">
              <a:rPr lang="en-US" smtClean="0"/>
              <a:t>29</a:t>
            </a:fld>
            <a:endParaRPr lang="en-US"/>
          </a:p>
        </p:txBody>
      </p:sp>
      <p:pic>
        <p:nvPicPr>
          <p:cNvPr id="6" name="Picture 5" descr="Text&#10;&#10;Description automatically generated">
            <a:extLst>
              <a:ext uri="{FF2B5EF4-FFF2-40B4-BE49-F238E27FC236}">
                <a16:creationId xmlns:a16="http://schemas.microsoft.com/office/drawing/2014/main" id="{885EE1D0-F372-4E4D-93C5-FF291AEA3E1E}"/>
              </a:ext>
            </a:extLst>
          </p:cNvPr>
          <p:cNvPicPr>
            <a:picLocks noChangeAspect="1"/>
          </p:cNvPicPr>
          <p:nvPr/>
        </p:nvPicPr>
        <p:blipFill>
          <a:blip r:embed="rId2"/>
          <a:stretch>
            <a:fillRect/>
          </a:stretch>
        </p:blipFill>
        <p:spPr>
          <a:xfrm>
            <a:off x="5485352" y="6339205"/>
            <a:ext cx="1049174" cy="452662"/>
          </a:xfrm>
          <a:prstGeom prst="rect">
            <a:avLst/>
          </a:prstGeom>
        </p:spPr>
      </p:pic>
    </p:spTree>
    <p:extLst>
      <p:ext uri="{BB962C8B-B14F-4D97-AF65-F5344CB8AC3E}">
        <p14:creationId xmlns:p14="http://schemas.microsoft.com/office/powerpoint/2010/main" val="33915984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35B8F3-D85A-D64C-A2A9-73B3812B5B97}"/>
              </a:ext>
            </a:extLst>
          </p:cNvPr>
          <p:cNvSpPr>
            <a:spLocks noGrp="1"/>
          </p:cNvSpPr>
          <p:nvPr>
            <p:ph type="ctrTitle"/>
          </p:nvPr>
        </p:nvSpPr>
        <p:spPr>
          <a:xfrm>
            <a:off x="825910" y="1486"/>
            <a:ext cx="10087896" cy="1458605"/>
          </a:xfrm>
        </p:spPr>
        <p:txBody>
          <a:bodyPr>
            <a:normAutofit/>
          </a:bodyPr>
          <a:lstStyle/>
          <a:p>
            <a:r>
              <a:rPr lang="en-US" sz="3200" b="1" dirty="0"/>
              <a:t>MATOME MAPONYA INVESTMENT (MMI)  PROPRIETARY LIMITED</a:t>
            </a:r>
          </a:p>
        </p:txBody>
      </p:sp>
      <p:sp>
        <p:nvSpPr>
          <p:cNvPr id="3" name="Subtitle 2">
            <a:extLst>
              <a:ext uri="{FF2B5EF4-FFF2-40B4-BE49-F238E27FC236}">
                <a16:creationId xmlns:a16="http://schemas.microsoft.com/office/drawing/2014/main" id="{0E1B77A6-9934-8341-BD1D-BDEA8F11F9F1}"/>
              </a:ext>
            </a:extLst>
          </p:cNvPr>
          <p:cNvSpPr>
            <a:spLocks noGrp="1"/>
          </p:cNvSpPr>
          <p:nvPr>
            <p:ph type="subTitle" idx="1"/>
          </p:nvPr>
        </p:nvSpPr>
        <p:spPr>
          <a:xfrm>
            <a:off x="88489" y="1460091"/>
            <a:ext cx="11897033" cy="4596464"/>
          </a:xfrm>
        </p:spPr>
        <p:txBody>
          <a:bodyPr>
            <a:noAutofit/>
          </a:bodyPr>
          <a:lstStyle/>
          <a:p>
            <a:r>
              <a:rPr lang="en-US" sz="2000" b="1" u="sng" dirty="0"/>
              <a:t>Introduction</a:t>
            </a:r>
          </a:p>
          <a:p>
            <a:pPr algn="just"/>
            <a:r>
              <a:rPr lang="en-US" sz="2000" dirty="0" err="1"/>
              <a:t>Matome</a:t>
            </a:r>
            <a:r>
              <a:rPr lang="en-US" sz="2000" dirty="0"/>
              <a:t> Maponya Investments (Pty) Ltd (MMI), a dynamic and progressive company, founded by </a:t>
            </a:r>
            <a:r>
              <a:rPr lang="en-US" sz="2000" dirty="0" err="1"/>
              <a:t>Mr</a:t>
            </a:r>
            <a:r>
              <a:rPr lang="en-US" sz="2000" dirty="0"/>
              <a:t> </a:t>
            </a:r>
            <a:r>
              <a:rPr lang="en-US" sz="2000" dirty="0" err="1"/>
              <a:t>Matome</a:t>
            </a:r>
            <a:r>
              <a:rPr lang="en-US" sz="2000" dirty="0"/>
              <a:t> Maponya and now led by his son Kholofelo Sekepe Maponya. MMI is a company built on solid heritage and sound business integrity that provides consistent, high quality Investment, </a:t>
            </a:r>
            <a:r>
              <a:rPr lang="en-US" sz="2000" dirty="0" err="1"/>
              <a:t>Agro</a:t>
            </a:r>
            <a:r>
              <a:rPr lang="en-US" sz="2000" dirty="0"/>
              <a:t> Business, Retail,  Property and Lifestyle – based offerings.</a:t>
            </a:r>
          </a:p>
          <a:p>
            <a:pPr algn="just"/>
            <a:r>
              <a:rPr lang="en-US" sz="2000" dirty="0"/>
              <a:t> Registered in 1995, its core focus is within the property business and agriculture spanning from development to management and retailing, to this end MMI, has developed many townships and malls from scratch.</a:t>
            </a:r>
          </a:p>
          <a:p>
            <a:pPr algn="just"/>
            <a:r>
              <a:rPr lang="en-US" sz="2000" dirty="0"/>
              <a:t>MMI strives for diversity in order to insure its sustainability. Its investment interests is spread both horizontally and vertically in terms of market structures.</a:t>
            </a:r>
          </a:p>
          <a:p>
            <a:pPr algn="just"/>
            <a:r>
              <a:rPr lang="en-US" sz="2000" dirty="0"/>
              <a:t>MMI and the Maponya family have been involved in various farming activities in Limpopo and Mpumalanga since 1976 and have successfully run cattle, poultry, small livestock farms, Abattoirs, Butcheries, Supermarkets &amp; Restaurants . Thus, it seeks to facilitate reformed </a:t>
            </a:r>
            <a:r>
              <a:rPr lang="en-US" sz="2000" dirty="0" err="1"/>
              <a:t>programmes</a:t>
            </a:r>
            <a:r>
              <a:rPr lang="en-US" sz="2000" dirty="0"/>
              <a:t> based on intensive participation of the community in the identification, planning, implementation and financial management of their projects.</a:t>
            </a:r>
          </a:p>
          <a:p>
            <a:pPr algn="just"/>
            <a:r>
              <a:rPr lang="en-US" sz="2000" dirty="0"/>
              <a:t>MMI holds investments through their trading, operational and property businesses.</a:t>
            </a:r>
          </a:p>
          <a:p>
            <a:pPr algn="just"/>
            <a:endParaRPr lang="en-US" sz="2000" dirty="0"/>
          </a:p>
        </p:txBody>
      </p:sp>
      <p:sp>
        <p:nvSpPr>
          <p:cNvPr id="4" name="Footer Placeholder 3">
            <a:extLst>
              <a:ext uri="{FF2B5EF4-FFF2-40B4-BE49-F238E27FC236}">
                <a16:creationId xmlns:a16="http://schemas.microsoft.com/office/drawing/2014/main" id="{C823B5B7-FAC2-4796-B034-57801B2D844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1B8E690-58CC-4D3E-BCFA-A9A16BD1B8C7}"/>
              </a:ext>
            </a:extLst>
          </p:cNvPr>
          <p:cNvSpPr>
            <a:spLocks noGrp="1"/>
          </p:cNvSpPr>
          <p:nvPr>
            <p:ph type="sldNum" sz="quarter" idx="12"/>
          </p:nvPr>
        </p:nvSpPr>
        <p:spPr/>
        <p:txBody>
          <a:bodyPr/>
          <a:lstStyle/>
          <a:p>
            <a:fld id="{E6AF7F5E-B1CA-0C4B-B06F-87F543BFBAF1}" type="slidenum">
              <a:rPr lang="en-US" smtClean="0"/>
              <a:t>3</a:t>
            </a:fld>
            <a:endParaRPr lang="en-US"/>
          </a:p>
        </p:txBody>
      </p:sp>
      <p:pic>
        <p:nvPicPr>
          <p:cNvPr id="6" name="Picture 5" descr="Text&#10;&#10;Description automatically generated">
            <a:extLst>
              <a:ext uri="{FF2B5EF4-FFF2-40B4-BE49-F238E27FC236}">
                <a16:creationId xmlns:a16="http://schemas.microsoft.com/office/drawing/2014/main" id="{03B73AB0-4BB2-4CAC-BA66-C8A361E26289}"/>
              </a:ext>
            </a:extLst>
          </p:cNvPr>
          <p:cNvPicPr>
            <a:picLocks noChangeAspect="1"/>
          </p:cNvPicPr>
          <p:nvPr/>
        </p:nvPicPr>
        <p:blipFill>
          <a:blip r:embed="rId2"/>
          <a:stretch>
            <a:fillRect/>
          </a:stretch>
        </p:blipFill>
        <p:spPr>
          <a:xfrm>
            <a:off x="5571413" y="6268813"/>
            <a:ext cx="1049174" cy="452662"/>
          </a:xfrm>
          <a:prstGeom prst="rect">
            <a:avLst/>
          </a:prstGeom>
        </p:spPr>
      </p:pic>
    </p:spTree>
    <p:extLst>
      <p:ext uri="{BB962C8B-B14F-4D97-AF65-F5344CB8AC3E}">
        <p14:creationId xmlns:p14="http://schemas.microsoft.com/office/powerpoint/2010/main" val="361104749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05B185-1911-4ADE-8629-1071A72FC310}"/>
              </a:ext>
            </a:extLst>
          </p:cNvPr>
          <p:cNvSpPr>
            <a:spLocks noGrp="1"/>
          </p:cNvSpPr>
          <p:nvPr>
            <p:ph type="title"/>
          </p:nvPr>
        </p:nvSpPr>
        <p:spPr/>
        <p:txBody>
          <a:bodyPr>
            <a:normAutofit/>
          </a:bodyPr>
          <a:lstStyle/>
          <a:p>
            <a:pPr algn="ctr"/>
            <a:r>
              <a:rPr lang="en-US" sz="3200" b="1" dirty="0"/>
              <a:t>THE RELATIONSHIP BETWEEN RACE, PRIVELEGE AND SOCIAL IDENTITIES IN BUSINESS</a:t>
            </a:r>
          </a:p>
        </p:txBody>
      </p:sp>
      <p:sp>
        <p:nvSpPr>
          <p:cNvPr id="3" name="Content Placeholder 2">
            <a:extLst>
              <a:ext uri="{FF2B5EF4-FFF2-40B4-BE49-F238E27FC236}">
                <a16:creationId xmlns:a16="http://schemas.microsoft.com/office/drawing/2014/main" id="{604026EA-35A4-4EBB-880B-DC0F5A30DB6A}"/>
              </a:ext>
            </a:extLst>
          </p:cNvPr>
          <p:cNvSpPr>
            <a:spLocks noGrp="1"/>
          </p:cNvSpPr>
          <p:nvPr>
            <p:ph idx="1"/>
          </p:nvPr>
        </p:nvSpPr>
        <p:spPr/>
        <p:txBody>
          <a:bodyPr>
            <a:normAutofit fontScale="62500" lnSpcReduction="20000"/>
          </a:bodyPr>
          <a:lstStyle/>
          <a:p>
            <a:r>
              <a:rPr lang="en-US" dirty="0"/>
              <a:t>Intersectionality in business reveals how systems and practices can magnify oppressions versus privileges when identity categories overlap. </a:t>
            </a:r>
          </a:p>
          <a:p>
            <a:r>
              <a:rPr lang="en-US" dirty="0"/>
              <a:t>The notion of unconscious bias which are ingrained habits within our society that are difficult to root out, are prevalent.</a:t>
            </a:r>
          </a:p>
          <a:p>
            <a:r>
              <a:rPr lang="en-US" dirty="0"/>
              <a:t>Empirical evidence in America and Europe has found bias perpetuated by asset managers and investors towards  investing in more white dominated investments remains prevalent today more than ever. </a:t>
            </a:r>
          </a:p>
          <a:p>
            <a:pPr lvl="1"/>
            <a:r>
              <a:rPr lang="en-US" dirty="0"/>
              <a:t>"Silicon Valley — a place where 91% of venture capitalists are men, 98% are white or Asian, and almost 90% of their funding goes to white-male led ventures." (Simon, M. Sep 24, 2019, </a:t>
            </a:r>
            <a:r>
              <a:rPr lang="en-US" i="1" dirty="0"/>
              <a:t>Racial Bias in Investing? Just Look at the Data)</a:t>
            </a:r>
          </a:p>
          <a:p>
            <a:pPr lvl="1"/>
            <a:endParaRPr lang="en-US" dirty="0"/>
          </a:p>
          <a:p>
            <a:r>
              <a:rPr lang="en-US" dirty="0"/>
              <a:t>In the South African context, we can draw  similar findings in various cases whereby such biases are perpetuated. </a:t>
            </a:r>
          </a:p>
          <a:p>
            <a:r>
              <a:rPr lang="en-US" dirty="0"/>
              <a:t>MMI is a case in point. </a:t>
            </a:r>
          </a:p>
          <a:p>
            <a:r>
              <a:rPr lang="en-US" dirty="0"/>
              <a:t>Though the face of the PIC has changed in the new democratic dispensation, the systems remain entrenched and unaffected by calls for transformation in the SA context. </a:t>
            </a:r>
          </a:p>
          <a:p>
            <a:r>
              <a:rPr lang="en-US" dirty="0"/>
              <a:t>The need to address the inequities perpetuated in capital  allocation by capital  allocators  i.e. funding has become more pertinent; as it drive furthers wedges in the socioeconomic qualities in our society. </a:t>
            </a:r>
          </a:p>
          <a:p>
            <a:endParaRPr lang="en-US" dirty="0"/>
          </a:p>
          <a:p>
            <a:endParaRPr lang="en-US" dirty="0"/>
          </a:p>
        </p:txBody>
      </p:sp>
      <p:sp>
        <p:nvSpPr>
          <p:cNvPr id="4" name="Footer Placeholder 3">
            <a:extLst>
              <a:ext uri="{FF2B5EF4-FFF2-40B4-BE49-F238E27FC236}">
                <a16:creationId xmlns:a16="http://schemas.microsoft.com/office/drawing/2014/main" id="{3F564550-120B-41C5-B44C-17D907A7DBBC}"/>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AC71CBEF-E2FA-40D7-BD2F-8A37F53504B0}"/>
              </a:ext>
            </a:extLst>
          </p:cNvPr>
          <p:cNvSpPr>
            <a:spLocks noGrp="1"/>
          </p:cNvSpPr>
          <p:nvPr>
            <p:ph type="sldNum" sz="quarter" idx="12"/>
          </p:nvPr>
        </p:nvSpPr>
        <p:spPr/>
        <p:txBody>
          <a:bodyPr/>
          <a:lstStyle/>
          <a:p>
            <a:fld id="{E6AF7F5E-B1CA-0C4B-B06F-87F543BFBAF1}" type="slidenum">
              <a:rPr lang="en-US" smtClean="0"/>
              <a:t>30</a:t>
            </a:fld>
            <a:endParaRPr lang="en-US"/>
          </a:p>
        </p:txBody>
      </p:sp>
      <p:pic>
        <p:nvPicPr>
          <p:cNvPr id="6" name="Picture 5" descr="Text&#10;&#10;Description automatically generated">
            <a:extLst>
              <a:ext uri="{FF2B5EF4-FFF2-40B4-BE49-F238E27FC236}">
                <a16:creationId xmlns:a16="http://schemas.microsoft.com/office/drawing/2014/main" id="{8CA87C5A-6118-4BDC-A98D-4B45360F7BBA}"/>
              </a:ext>
            </a:extLst>
          </p:cNvPr>
          <p:cNvPicPr>
            <a:picLocks noChangeAspect="1"/>
          </p:cNvPicPr>
          <p:nvPr/>
        </p:nvPicPr>
        <p:blipFill>
          <a:blip r:embed="rId2"/>
          <a:stretch>
            <a:fillRect/>
          </a:stretch>
        </p:blipFill>
        <p:spPr>
          <a:xfrm>
            <a:off x="5485352" y="6339205"/>
            <a:ext cx="1049174" cy="452662"/>
          </a:xfrm>
          <a:prstGeom prst="rect">
            <a:avLst/>
          </a:prstGeom>
        </p:spPr>
      </p:pic>
    </p:spTree>
    <p:extLst>
      <p:ext uri="{BB962C8B-B14F-4D97-AF65-F5344CB8AC3E}">
        <p14:creationId xmlns:p14="http://schemas.microsoft.com/office/powerpoint/2010/main" val="374194522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1FA9FF-A395-4124-8755-34B042D3B6E2}"/>
              </a:ext>
            </a:extLst>
          </p:cNvPr>
          <p:cNvSpPr>
            <a:spLocks noGrp="1"/>
          </p:cNvSpPr>
          <p:nvPr>
            <p:ph type="title"/>
          </p:nvPr>
        </p:nvSpPr>
        <p:spPr/>
        <p:txBody>
          <a:bodyPr>
            <a:normAutofit/>
          </a:bodyPr>
          <a:lstStyle/>
          <a:p>
            <a:pPr algn="ctr"/>
            <a:r>
              <a:rPr lang="en-US" sz="3200" b="1" dirty="0"/>
              <a:t>THE RELATIONSHIP BETWEEN RACE, PRIVELEGE AND SOCIAL IDENTITIES IN BUSINESS</a:t>
            </a:r>
            <a:endParaRPr lang="en-US" sz="3200" dirty="0"/>
          </a:p>
        </p:txBody>
      </p:sp>
      <p:sp>
        <p:nvSpPr>
          <p:cNvPr id="3" name="Content Placeholder 2">
            <a:extLst>
              <a:ext uri="{FF2B5EF4-FFF2-40B4-BE49-F238E27FC236}">
                <a16:creationId xmlns:a16="http://schemas.microsoft.com/office/drawing/2014/main" id="{A33D8E0F-E8B3-478C-923B-B505DB52B1A1}"/>
              </a:ext>
            </a:extLst>
          </p:cNvPr>
          <p:cNvSpPr>
            <a:spLocks noGrp="1"/>
          </p:cNvSpPr>
          <p:nvPr>
            <p:ph idx="1"/>
          </p:nvPr>
        </p:nvSpPr>
        <p:spPr/>
        <p:txBody>
          <a:bodyPr>
            <a:normAutofit/>
          </a:bodyPr>
          <a:lstStyle/>
          <a:p>
            <a:r>
              <a:rPr lang="en-US" sz="2000" dirty="0"/>
              <a:t>Double standard on personality traits between black businessman and white business</a:t>
            </a:r>
          </a:p>
          <a:p>
            <a:pPr lvl="1"/>
            <a:r>
              <a:rPr lang="en-US" sz="2000" dirty="0"/>
              <a:t>Persuasive vs forceful leadership</a:t>
            </a:r>
          </a:p>
          <a:p>
            <a:pPr lvl="1"/>
            <a:r>
              <a:rPr lang="en-US" sz="2000" dirty="0"/>
              <a:t>Assertiveness vs Crass/Rude</a:t>
            </a:r>
          </a:p>
          <a:p>
            <a:pPr lvl="1"/>
            <a:r>
              <a:rPr lang="en-US" sz="2000" dirty="0"/>
              <a:t>Confidence vs Arrogance</a:t>
            </a:r>
          </a:p>
          <a:p>
            <a:pPr lvl="1"/>
            <a:endParaRPr lang="en-US" sz="2000" dirty="0"/>
          </a:p>
          <a:p>
            <a:r>
              <a:rPr lang="en-US" sz="2000" dirty="0"/>
              <a:t>Discerning between an entrepreneur, businessman and business administrator </a:t>
            </a:r>
          </a:p>
          <a:p>
            <a:endParaRPr lang="en-US" sz="2000" dirty="0"/>
          </a:p>
        </p:txBody>
      </p:sp>
      <p:sp>
        <p:nvSpPr>
          <p:cNvPr id="4" name="Footer Placeholder 3">
            <a:extLst>
              <a:ext uri="{FF2B5EF4-FFF2-40B4-BE49-F238E27FC236}">
                <a16:creationId xmlns:a16="http://schemas.microsoft.com/office/drawing/2014/main" id="{814043C5-1BE5-4B38-903F-FD904084C88B}"/>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A8A4B735-952B-460E-B61F-23B01334F0B9}"/>
              </a:ext>
            </a:extLst>
          </p:cNvPr>
          <p:cNvSpPr>
            <a:spLocks noGrp="1"/>
          </p:cNvSpPr>
          <p:nvPr>
            <p:ph type="sldNum" sz="quarter" idx="12"/>
          </p:nvPr>
        </p:nvSpPr>
        <p:spPr/>
        <p:txBody>
          <a:bodyPr/>
          <a:lstStyle/>
          <a:p>
            <a:fld id="{E6AF7F5E-B1CA-0C4B-B06F-87F543BFBAF1}" type="slidenum">
              <a:rPr lang="en-US" smtClean="0"/>
              <a:t>31</a:t>
            </a:fld>
            <a:endParaRPr lang="en-US"/>
          </a:p>
        </p:txBody>
      </p:sp>
      <p:pic>
        <p:nvPicPr>
          <p:cNvPr id="6" name="Picture 5" descr="Text&#10;&#10;Description automatically generated">
            <a:extLst>
              <a:ext uri="{FF2B5EF4-FFF2-40B4-BE49-F238E27FC236}">
                <a16:creationId xmlns:a16="http://schemas.microsoft.com/office/drawing/2014/main" id="{08EBA9CF-D37B-4DDA-A44A-F2658DCD78F4}"/>
              </a:ext>
            </a:extLst>
          </p:cNvPr>
          <p:cNvPicPr>
            <a:picLocks noChangeAspect="1"/>
          </p:cNvPicPr>
          <p:nvPr/>
        </p:nvPicPr>
        <p:blipFill>
          <a:blip r:embed="rId2"/>
          <a:stretch>
            <a:fillRect/>
          </a:stretch>
        </p:blipFill>
        <p:spPr>
          <a:xfrm>
            <a:off x="5485352" y="6339205"/>
            <a:ext cx="1049174" cy="452662"/>
          </a:xfrm>
          <a:prstGeom prst="rect">
            <a:avLst/>
          </a:prstGeom>
        </p:spPr>
      </p:pic>
    </p:spTree>
    <p:extLst>
      <p:ext uri="{BB962C8B-B14F-4D97-AF65-F5344CB8AC3E}">
        <p14:creationId xmlns:p14="http://schemas.microsoft.com/office/powerpoint/2010/main" val="346434583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6AB613-B873-4D3F-A4E9-3D2DFF46C1D4}"/>
              </a:ext>
            </a:extLst>
          </p:cNvPr>
          <p:cNvSpPr>
            <a:spLocks noGrp="1"/>
          </p:cNvSpPr>
          <p:nvPr>
            <p:ph type="title"/>
          </p:nvPr>
        </p:nvSpPr>
        <p:spPr/>
        <p:txBody>
          <a:bodyPr/>
          <a:lstStyle/>
          <a:p>
            <a:pPr algn="ctr"/>
            <a:r>
              <a:rPr lang="en-US" b="1" i="1" dirty="0"/>
              <a:t>END</a:t>
            </a:r>
          </a:p>
        </p:txBody>
      </p:sp>
      <p:sp>
        <p:nvSpPr>
          <p:cNvPr id="4" name="Footer Placeholder 3">
            <a:extLst>
              <a:ext uri="{FF2B5EF4-FFF2-40B4-BE49-F238E27FC236}">
                <a16:creationId xmlns:a16="http://schemas.microsoft.com/office/drawing/2014/main" id="{CF9D43D0-3A17-4871-84A4-3619131C08E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4ABC167-887D-440A-90E7-ABEAD884F55F}"/>
              </a:ext>
            </a:extLst>
          </p:cNvPr>
          <p:cNvSpPr>
            <a:spLocks noGrp="1"/>
          </p:cNvSpPr>
          <p:nvPr>
            <p:ph type="sldNum" sz="quarter" idx="12"/>
          </p:nvPr>
        </p:nvSpPr>
        <p:spPr/>
        <p:txBody>
          <a:bodyPr/>
          <a:lstStyle/>
          <a:p>
            <a:fld id="{E6AF7F5E-B1CA-0C4B-B06F-87F543BFBAF1}" type="slidenum">
              <a:rPr lang="en-US" smtClean="0"/>
              <a:t>32</a:t>
            </a:fld>
            <a:endParaRPr lang="en-US"/>
          </a:p>
        </p:txBody>
      </p:sp>
      <p:pic>
        <p:nvPicPr>
          <p:cNvPr id="6" name="Content Placeholder 5" descr="Text&#10;&#10;Description automatically generated">
            <a:extLst>
              <a:ext uri="{FF2B5EF4-FFF2-40B4-BE49-F238E27FC236}">
                <a16:creationId xmlns:a16="http://schemas.microsoft.com/office/drawing/2014/main" id="{32107B6C-9194-4806-B2B9-234C1163D81F}"/>
              </a:ext>
            </a:extLst>
          </p:cNvPr>
          <p:cNvPicPr>
            <a:picLocks noGrp="1" noChangeAspect="1"/>
          </p:cNvPicPr>
          <p:nvPr>
            <p:ph idx="1"/>
          </p:nvPr>
        </p:nvPicPr>
        <p:blipFill>
          <a:blip r:embed="rId2"/>
          <a:stretch>
            <a:fillRect/>
          </a:stretch>
        </p:blipFill>
        <p:spPr>
          <a:xfrm>
            <a:off x="3168424" y="1825625"/>
            <a:ext cx="5855151" cy="4351338"/>
          </a:xfrm>
          <a:prstGeom prst="rect">
            <a:avLst/>
          </a:prstGeom>
        </p:spPr>
      </p:pic>
    </p:spTree>
    <p:extLst>
      <p:ext uri="{BB962C8B-B14F-4D97-AF65-F5344CB8AC3E}">
        <p14:creationId xmlns:p14="http://schemas.microsoft.com/office/powerpoint/2010/main" val="38176147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35B8F3-D85A-D64C-A2A9-73B3812B5B97}"/>
              </a:ext>
            </a:extLst>
          </p:cNvPr>
          <p:cNvSpPr>
            <a:spLocks noGrp="1"/>
          </p:cNvSpPr>
          <p:nvPr>
            <p:ph type="ctrTitle"/>
          </p:nvPr>
        </p:nvSpPr>
        <p:spPr>
          <a:xfrm>
            <a:off x="825910" y="1486"/>
            <a:ext cx="10087896" cy="1458605"/>
          </a:xfrm>
        </p:spPr>
        <p:txBody>
          <a:bodyPr>
            <a:normAutofit/>
          </a:bodyPr>
          <a:lstStyle/>
          <a:p>
            <a:r>
              <a:rPr lang="en-US" sz="3200" b="1" dirty="0"/>
              <a:t>MATOME MAPONYA INVESTMENT (MMI)  PROPRIETARY LIMITED</a:t>
            </a:r>
          </a:p>
        </p:txBody>
      </p:sp>
      <p:sp>
        <p:nvSpPr>
          <p:cNvPr id="3" name="Subtitle 2">
            <a:extLst>
              <a:ext uri="{FF2B5EF4-FFF2-40B4-BE49-F238E27FC236}">
                <a16:creationId xmlns:a16="http://schemas.microsoft.com/office/drawing/2014/main" id="{0E1B77A6-9934-8341-BD1D-BDEA8F11F9F1}"/>
              </a:ext>
            </a:extLst>
          </p:cNvPr>
          <p:cNvSpPr>
            <a:spLocks noGrp="1"/>
          </p:cNvSpPr>
          <p:nvPr>
            <p:ph type="subTitle" idx="1"/>
          </p:nvPr>
        </p:nvSpPr>
        <p:spPr>
          <a:xfrm>
            <a:off x="88489" y="1460091"/>
            <a:ext cx="11897033" cy="4596464"/>
          </a:xfrm>
        </p:spPr>
        <p:txBody>
          <a:bodyPr>
            <a:noAutofit/>
          </a:bodyPr>
          <a:lstStyle/>
          <a:p>
            <a:r>
              <a:rPr lang="en-US" sz="2000" b="1" u="sng" dirty="0"/>
              <a:t>Introduction (Continued)</a:t>
            </a:r>
          </a:p>
          <a:p>
            <a:pPr algn="just"/>
            <a:r>
              <a:rPr lang="en-US" sz="2000" dirty="0"/>
              <a:t>MMI is currently rolling out 2U Foods</a:t>
            </a:r>
          </a:p>
          <a:p>
            <a:pPr algn="just"/>
            <a:r>
              <a:rPr lang="en-US" sz="2000" dirty="0"/>
              <a:t>2U Foods is a retail brand, founded by MMI, directed at increasing the economic participation of previously disadvantaged black South Africans by providing access to Retail Panel Supermarket  business opportunities with minimal barriers to entry.</a:t>
            </a:r>
          </a:p>
          <a:p>
            <a:pPr algn="just"/>
            <a:r>
              <a:rPr lang="en-US" sz="2000" dirty="0"/>
              <a:t>Our business model is premised on carefully selected distribution </a:t>
            </a:r>
            <a:r>
              <a:rPr lang="en-US" sz="2000" dirty="0" err="1"/>
              <a:t>centres</a:t>
            </a:r>
            <a:r>
              <a:rPr lang="en-US" sz="2000" dirty="0"/>
              <a:t> operating at buying group level, aimed at providing retail supplies to containers located in townships and rural areas which in turn will provide access to basic goods to a segment of the population who would not otherwise have access to these goods or may be classified as low-income segment. </a:t>
            </a:r>
          </a:p>
          <a:p>
            <a:pPr algn="just"/>
            <a:r>
              <a:rPr lang="en-US" sz="2000" dirty="0"/>
              <a:t>The model is designed in a way that sets suggested pricing at group level for all 2UFoods Panel Supermarkets across the country and this ensures that our pricing is uniform and competitive against established retail chains, spaza shops. </a:t>
            </a:r>
          </a:p>
          <a:p>
            <a:pPr algn="just"/>
            <a:endParaRPr lang="en-US" sz="2000" dirty="0"/>
          </a:p>
        </p:txBody>
      </p:sp>
      <p:sp>
        <p:nvSpPr>
          <p:cNvPr id="4" name="Footer Placeholder 3">
            <a:extLst>
              <a:ext uri="{FF2B5EF4-FFF2-40B4-BE49-F238E27FC236}">
                <a16:creationId xmlns:a16="http://schemas.microsoft.com/office/drawing/2014/main" id="{C823B5B7-FAC2-4796-B034-57801B2D844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1B8E690-58CC-4D3E-BCFA-A9A16BD1B8C7}"/>
              </a:ext>
            </a:extLst>
          </p:cNvPr>
          <p:cNvSpPr>
            <a:spLocks noGrp="1"/>
          </p:cNvSpPr>
          <p:nvPr>
            <p:ph type="sldNum" sz="quarter" idx="12"/>
          </p:nvPr>
        </p:nvSpPr>
        <p:spPr/>
        <p:txBody>
          <a:bodyPr/>
          <a:lstStyle/>
          <a:p>
            <a:fld id="{E6AF7F5E-B1CA-0C4B-B06F-87F543BFBAF1}" type="slidenum">
              <a:rPr lang="en-US" smtClean="0"/>
              <a:t>4</a:t>
            </a:fld>
            <a:endParaRPr lang="en-US"/>
          </a:p>
        </p:txBody>
      </p:sp>
      <p:pic>
        <p:nvPicPr>
          <p:cNvPr id="6" name="Picture 5" descr="Text&#10;&#10;Description automatically generated">
            <a:extLst>
              <a:ext uri="{FF2B5EF4-FFF2-40B4-BE49-F238E27FC236}">
                <a16:creationId xmlns:a16="http://schemas.microsoft.com/office/drawing/2014/main" id="{03B73AB0-4BB2-4CAC-BA66-C8A361E26289}"/>
              </a:ext>
            </a:extLst>
          </p:cNvPr>
          <p:cNvPicPr>
            <a:picLocks noChangeAspect="1"/>
          </p:cNvPicPr>
          <p:nvPr/>
        </p:nvPicPr>
        <p:blipFill>
          <a:blip r:embed="rId2"/>
          <a:stretch>
            <a:fillRect/>
          </a:stretch>
        </p:blipFill>
        <p:spPr>
          <a:xfrm>
            <a:off x="5571413" y="6268813"/>
            <a:ext cx="1049174" cy="452662"/>
          </a:xfrm>
          <a:prstGeom prst="rect">
            <a:avLst/>
          </a:prstGeom>
        </p:spPr>
      </p:pic>
    </p:spTree>
    <p:extLst>
      <p:ext uri="{BB962C8B-B14F-4D97-AF65-F5344CB8AC3E}">
        <p14:creationId xmlns:p14="http://schemas.microsoft.com/office/powerpoint/2010/main" val="14665244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C0C407-670F-4689-9593-56401162FDD1}"/>
              </a:ext>
            </a:extLst>
          </p:cNvPr>
          <p:cNvSpPr>
            <a:spLocks noGrp="1"/>
          </p:cNvSpPr>
          <p:nvPr>
            <p:ph type="title"/>
          </p:nvPr>
        </p:nvSpPr>
        <p:spPr/>
        <p:txBody>
          <a:bodyPr/>
          <a:lstStyle/>
          <a:p>
            <a:pPr algn="ctr"/>
            <a:r>
              <a:rPr lang="en-US" sz="4400" b="1" dirty="0"/>
              <a:t>MATOME MAPONYA INVESTMENT (MMI)  PROPRIETARY LIMITED</a:t>
            </a:r>
            <a:endParaRPr lang="en-US" dirty="0"/>
          </a:p>
        </p:txBody>
      </p:sp>
      <p:sp>
        <p:nvSpPr>
          <p:cNvPr id="3" name="Content Placeholder 2">
            <a:extLst>
              <a:ext uri="{FF2B5EF4-FFF2-40B4-BE49-F238E27FC236}">
                <a16:creationId xmlns:a16="http://schemas.microsoft.com/office/drawing/2014/main" id="{95868CD3-565D-4945-96B7-49414F61A339}"/>
              </a:ext>
            </a:extLst>
          </p:cNvPr>
          <p:cNvSpPr>
            <a:spLocks noGrp="1"/>
          </p:cNvSpPr>
          <p:nvPr>
            <p:ph idx="1"/>
          </p:nvPr>
        </p:nvSpPr>
        <p:spPr>
          <a:xfrm>
            <a:off x="225911" y="1825625"/>
            <a:ext cx="11521440" cy="4351338"/>
          </a:xfrm>
        </p:spPr>
        <p:txBody>
          <a:bodyPr>
            <a:normAutofit/>
          </a:bodyPr>
          <a:lstStyle/>
          <a:p>
            <a:pPr marL="0" indent="0" algn="ctr">
              <a:buNone/>
            </a:pPr>
            <a:r>
              <a:rPr lang="en-US" sz="2000" b="1" u="sng" dirty="0"/>
              <a:t>Introduction (Continued)</a:t>
            </a:r>
          </a:p>
          <a:p>
            <a:pPr marL="0" indent="0" algn="ctr">
              <a:buNone/>
            </a:pPr>
            <a:endParaRPr lang="en-US" sz="2000" dirty="0"/>
          </a:p>
          <a:p>
            <a:pPr marL="0" indent="0" algn="just">
              <a:buNone/>
            </a:pPr>
            <a:r>
              <a:rPr lang="en-US" sz="2000" dirty="0"/>
              <a:t>Up to this point,2UFoods has been funded through personal balance sheet though, through various integrated business models the business has demonstrated a pre-feasible and feasible commercial </a:t>
            </a:r>
            <a:r>
              <a:rPr lang="en-US" sz="2000" dirty="0" err="1"/>
              <a:t>vialibity</a:t>
            </a:r>
            <a:r>
              <a:rPr lang="en-US" sz="2000" dirty="0"/>
              <a:t>. </a:t>
            </a:r>
          </a:p>
          <a:p>
            <a:pPr marL="0" indent="0" algn="just">
              <a:buNone/>
            </a:pPr>
            <a:r>
              <a:rPr lang="en-US" sz="2000" dirty="0"/>
              <a:t>The resistance  or apprehension to funding this model if the business were to hazard a guess has no reason based on scalability and future profitability, but on personal ambition to oppose any initiative associated with MMI and an  unexplained need to protect an already demographically skewed retail market at the expense of the consumer who in this case again are the poor.</a:t>
            </a:r>
          </a:p>
          <a:p>
            <a:pPr algn="just"/>
            <a:endParaRPr lang="en-US" sz="2000" dirty="0"/>
          </a:p>
        </p:txBody>
      </p:sp>
      <p:sp>
        <p:nvSpPr>
          <p:cNvPr id="4" name="Footer Placeholder 3">
            <a:extLst>
              <a:ext uri="{FF2B5EF4-FFF2-40B4-BE49-F238E27FC236}">
                <a16:creationId xmlns:a16="http://schemas.microsoft.com/office/drawing/2014/main" id="{8836F642-448D-4BA9-8032-E1160DB8CBAC}"/>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280C9026-917E-4C6E-A0B1-3370024073B9}"/>
              </a:ext>
            </a:extLst>
          </p:cNvPr>
          <p:cNvSpPr>
            <a:spLocks noGrp="1"/>
          </p:cNvSpPr>
          <p:nvPr>
            <p:ph type="sldNum" sz="quarter" idx="12"/>
          </p:nvPr>
        </p:nvSpPr>
        <p:spPr/>
        <p:txBody>
          <a:bodyPr/>
          <a:lstStyle/>
          <a:p>
            <a:fld id="{E6AF7F5E-B1CA-0C4B-B06F-87F543BFBAF1}" type="slidenum">
              <a:rPr lang="en-US" smtClean="0"/>
              <a:t>5</a:t>
            </a:fld>
            <a:endParaRPr lang="en-US"/>
          </a:p>
        </p:txBody>
      </p:sp>
      <p:pic>
        <p:nvPicPr>
          <p:cNvPr id="6" name="Picture 5" descr="Text&#10;&#10;Description automatically generated">
            <a:extLst>
              <a:ext uri="{FF2B5EF4-FFF2-40B4-BE49-F238E27FC236}">
                <a16:creationId xmlns:a16="http://schemas.microsoft.com/office/drawing/2014/main" id="{1A767F83-2F1A-4DA9-893C-BDEAC391500D}"/>
              </a:ext>
            </a:extLst>
          </p:cNvPr>
          <p:cNvPicPr>
            <a:picLocks noChangeAspect="1"/>
          </p:cNvPicPr>
          <p:nvPr/>
        </p:nvPicPr>
        <p:blipFill>
          <a:blip r:embed="rId3"/>
          <a:stretch>
            <a:fillRect/>
          </a:stretch>
        </p:blipFill>
        <p:spPr>
          <a:xfrm>
            <a:off x="5485352" y="6339205"/>
            <a:ext cx="1049174" cy="452662"/>
          </a:xfrm>
          <a:prstGeom prst="rect">
            <a:avLst/>
          </a:prstGeom>
        </p:spPr>
      </p:pic>
    </p:spTree>
    <p:extLst>
      <p:ext uri="{BB962C8B-B14F-4D97-AF65-F5344CB8AC3E}">
        <p14:creationId xmlns:p14="http://schemas.microsoft.com/office/powerpoint/2010/main" val="39181581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35B8F3-D85A-D64C-A2A9-73B3812B5B97}"/>
              </a:ext>
            </a:extLst>
          </p:cNvPr>
          <p:cNvSpPr>
            <a:spLocks noGrp="1"/>
          </p:cNvSpPr>
          <p:nvPr>
            <p:ph type="ctrTitle"/>
          </p:nvPr>
        </p:nvSpPr>
        <p:spPr>
          <a:xfrm>
            <a:off x="825910" y="760093"/>
            <a:ext cx="10087896" cy="606490"/>
          </a:xfrm>
        </p:spPr>
        <p:txBody>
          <a:bodyPr>
            <a:noAutofit/>
          </a:bodyPr>
          <a:lstStyle/>
          <a:p>
            <a:r>
              <a:rPr lang="en-US" sz="3200" b="1" dirty="0"/>
              <a:t>MATOME MAPONYA INVESTMENT (MMI)  PROPRIETARY LIMITED</a:t>
            </a:r>
          </a:p>
        </p:txBody>
      </p:sp>
      <p:sp>
        <p:nvSpPr>
          <p:cNvPr id="3" name="Subtitle 2">
            <a:extLst>
              <a:ext uri="{FF2B5EF4-FFF2-40B4-BE49-F238E27FC236}">
                <a16:creationId xmlns:a16="http://schemas.microsoft.com/office/drawing/2014/main" id="{0E1B77A6-9934-8341-BD1D-BDEA8F11F9F1}"/>
              </a:ext>
            </a:extLst>
          </p:cNvPr>
          <p:cNvSpPr>
            <a:spLocks noGrp="1"/>
          </p:cNvSpPr>
          <p:nvPr>
            <p:ph type="subTitle" idx="1"/>
          </p:nvPr>
        </p:nvSpPr>
        <p:spPr>
          <a:xfrm>
            <a:off x="432619" y="1366583"/>
            <a:ext cx="11021961" cy="5174175"/>
          </a:xfrm>
        </p:spPr>
        <p:txBody>
          <a:bodyPr>
            <a:noAutofit/>
          </a:bodyPr>
          <a:lstStyle/>
          <a:p>
            <a:r>
              <a:rPr lang="en-US" sz="2000" b="1" u="sng" dirty="0"/>
              <a:t>Opening Statement </a:t>
            </a:r>
            <a:endParaRPr lang="en-US" sz="2000" u="sng" dirty="0"/>
          </a:p>
          <a:p>
            <a:pPr algn="just"/>
            <a:endParaRPr lang="en-US" sz="2000" dirty="0"/>
          </a:p>
          <a:p>
            <a:pPr algn="just" rtl="0">
              <a:spcBef>
                <a:spcPts val="0"/>
              </a:spcBef>
              <a:spcAft>
                <a:spcPts val="800"/>
              </a:spcAft>
            </a:pPr>
            <a:r>
              <a:rPr lang="en-US" sz="2000" b="0" i="0" u="none" strike="noStrike" dirty="0">
                <a:solidFill>
                  <a:srgbClr val="000000"/>
                </a:solidFill>
                <a:effectLst/>
                <a:latin typeface="Calibri" panose="020F0502020204030204" pitchFamily="34" charset="0"/>
              </a:rPr>
              <a:t>The leadership at the PIC, the former and its current structure, has severely derailed from its mandate which is “Exceeding client expectations while investing for sustainable growth, inclusivity, and transformation”. </a:t>
            </a:r>
          </a:p>
          <a:p>
            <a:pPr algn="just" rtl="0">
              <a:spcBef>
                <a:spcPts val="0"/>
              </a:spcBef>
              <a:spcAft>
                <a:spcPts val="800"/>
              </a:spcAft>
            </a:pPr>
            <a:r>
              <a:rPr lang="en-US" sz="2000" b="0" i="0" u="none" strike="noStrike" dirty="0">
                <a:solidFill>
                  <a:srgbClr val="000000"/>
                </a:solidFill>
                <a:effectLst/>
                <a:latin typeface="Calibri" panose="020F0502020204030204" pitchFamily="34" charset="0"/>
              </a:rPr>
              <a:t>What has transpired over the years and has culminated in the </a:t>
            </a:r>
            <a:r>
              <a:rPr lang="en-US" sz="2000" b="0" i="0" u="none" strike="noStrike" dirty="0" err="1">
                <a:solidFill>
                  <a:srgbClr val="000000"/>
                </a:solidFill>
                <a:effectLst/>
                <a:latin typeface="Calibri" panose="020F0502020204030204" pitchFamily="34" charset="0"/>
              </a:rPr>
              <a:t>Mpati</a:t>
            </a:r>
            <a:r>
              <a:rPr lang="en-US" sz="2000" b="0" i="0" u="none" strike="noStrike" dirty="0">
                <a:solidFill>
                  <a:srgbClr val="000000"/>
                </a:solidFill>
                <a:effectLst/>
                <a:latin typeface="Calibri" panose="020F0502020204030204" pitchFamily="34" charset="0"/>
              </a:rPr>
              <a:t> Report reflects the exact opposite; this at the expense of entrepreneurs and the previously disenfranchised. </a:t>
            </a:r>
          </a:p>
          <a:p>
            <a:pPr algn="just" rtl="0">
              <a:spcBef>
                <a:spcPts val="0"/>
              </a:spcBef>
              <a:spcAft>
                <a:spcPts val="800"/>
              </a:spcAft>
            </a:pPr>
            <a:r>
              <a:rPr lang="en-US" sz="2000" b="0" i="0" u="none" strike="noStrike" dirty="0">
                <a:solidFill>
                  <a:srgbClr val="000000"/>
                </a:solidFill>
                <a:effectLst/>
                <a:latin typeface="Calibri" panose="020F0502020204030204" pitchFamily="34" charset="0"/>
              </a:rPr>
              <a:t>As it stands the senior executive management of PIC has attained quite the reputation over the years of failing to put the interests of its clients and the country at the </a:t>
            </a:r>
            <a:r>
              <a:rPr lang="en-US" sz="2000" b="0" i="0" u="none" strike="noStrike" dirty="0" err="1">
                <a:solidFill>
                  <a:srgbClr val="000000"/>
                </a:solidFill>
                <a:effectLst/>
                <a:latin typeface="Calibri" panose="020F0502020204030204" pitchFamily="34" charset="0"/>
              </a:rPr>
              <a:t>centre</a:t>
            </a:r>
            <a:r>
              <a:rPr lang="en-US" sz="2000" dirty="0">
                <a:solidFill>
                  <a:srgbClr val="000000"/>
                </a:solidFill>
                <a:latin typeface="Calibri" panose="020F0502020204030204" pitchFamily="34" charset="0"/>
              </a:rPr>
              <a:t>. </a:t>
            </a:r>
            <a:r>
              <a:rPr lang="en-US" sz="2000" b="0" i="0" u="none" strike="noStrike" dirty="0">
                <a:solidFill>
                  <a:srgbClr val="000000"/>
                </a:solidFill>
                <a:effectLst/>
                <a:latin typeface="Calibri" panose="020F0502020204030204" pitchFamily="34" charset="0"/>
              </a:rPr>
              <a:t>This is particularly due to their non competence in dealing with non listed organizations and entrepreneurs due to their structure and skill sets. A problem Dr Dan </a:t>
            </a:r>
            <a:r>
              <a:rPr lang="en-US" sz="2000" b="0" i="0" u="none" strike="noStrike" dirty="0" err="1">
                <a:solidFill>
                  <a:srgbClr val="000000"/>
                </a:solidFill>
                <a:effectLst/>
                <a:latin typeface="Calibri" panose="020F0502020204030204" pitchFamily="34" charset="0"/>
              </a:rPr>
              <a:t>Matjila</a:t>
            </a:r>
            <a:r>
              <a:rPr lang="en-US" sz="2000" b="0" i="0" u="none" strike="noStrike" dirty="0">
                <a:solidFill>
                  <a:srgbClr val="000000"/>
                </a:solidFill>
                <a:effectLst/>
                <a:latin typeface="Calibri" panose="020F0502020204030204" pitchFamily="34" charset="0"/>
              </a:rPr>
              <a:t> recently lauded to taking learnings and the fact that he was still in the process of building this very necessary competence and division due to its infancy on Radio 702.</a:t>
            </a:r>
          </a:p>
          <a:p>
            <a:pPr algn="just" rtl="0">
              <a:spcBef>
                <a:spcPts val="0"/>
              </a:spcBef>
              <a:spcAft>
                <a:spcPts val="800"/>
              </a:spcAft>
            </a:pPr>
            <a:r>
              <a:rPr lang="en-US" sz="2000" b="0" i="0" u="none" strike="noStrike" dirty="0">
                <a:solidFill>
                  <a:srgbClr val="000000"/>
                </a:solidFill>
                <a:effectLst/>
                <a:latin typeface="Calibri" panose="020F0502020204030204" pitchFamily="34" charset="0"/>
              </a:rPr>
              <a:t>We unfortunately happened to be part of an experiment in this process and the results of how they reacted and dealt with us and our assets and livelihoods in this process of experimenting is appalling and heartless. We need the PIC to own up to their mistakes and knee-jerk reactions and correct the mistakes and work with us in assisting them to understand the non listed entrepreneurial space</a:t>
            </a:r>
            <a:endParaRPr lang="en-US" sz="2000" b="0" dirty="0">
              <a:effectLst/>
            </a:endParaRPr>
          </a:p>
          <a:p>
            <a:pPr algn="just"/>
            <a:r>
              <a:rPr lang="en-US" sz="2000" dirty="0"/>
              <a:t/>
            </a:r>
            <a:br>
              <a:rPr lang="en-US" sz="2000" dirty="0"/>
            </a:br>
            <a:endParaRPr lang="en-US" sz="2000" dirty="0"/>
          </a:p>
        </p:txBody>
      </p:sp>
      <p:sp>
        <p:nvSpPr>
          <p:cNvPr id="4" name="Footer Placeholder 3">
            <a:extLst>
              <a:ext uri="{FF2B5EF4-FFF2-40B4-BE49-F238E27FC236}">
                <a16:creationId xmlns:a16="http://schemas.microsoft.com/office/drawing/2014/main" id="{5C087D99-0884-4D93-850F-8788991B4C9C}"/>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296C8CE1-BE2E-4A36-9671-9809EC3A0ADE}"/>
              </a:ext>
            </a:extLst>
          </p:cNvPr>
          <p:cNvSpPr>
            <a:spLocks noGrp="1"/>
          </p:cNvSpPr>
          <p:nvPr>
            <p:ph type="sldNum" sz="quarter" idx="12"/>
          </p:nvPr>
        </p:nvSpPr>
        <p:spPr/>
        <p:txBody>
          <a:bodyPr/>
          <a:lstStyle/>
          <a:p>
            <a:fld id="{E6AF7F5E-B1CA-0C4B-B06F-87F543BFBAF1}" type="slidenum">
              <a:rPr lang="en-US" smtClean="0"/>
              <a:t>6</a:t>
            </a:fld>
            <a:endParaRPr lang="en-US"/>
          </a:p>
        </p:txBody>
      </p:sp>
      <p:pic>
        <p:nvPicPr>
          <p:cNvPr id="6" name="Picture 5" descr="Text&#10;&#10;Description automatically generated">
            <a:extLst>
              <a:ext uri="{FF2B5EF4-FFF2-40B4-BE49-F238E27FC236}">
                <a16:creationId xmlns:a16="http://schemas.microsoft.com/office/drawing/2014/main" id="{0291DF01-8CBD-40D2-81AA-23E4F52C3397}"/>
              </a:ext>
            </a:extLst>
          </p:cNvPr>
          <p:cNvPicPr>
            <a:picLocks noChangeAspect="1"/>
          </p:cNvPicPr>
          <p:nvPr/>
        </p:nvPicPr>
        <p:blipFill>
          <a:blip r:embed="rId2"/>
          <a:stretch>
            <a:fillRect/>
          </a:stretch>
        </p:blipFill>
        <p:spPr>
          <a:xfrm>
            <a:off x="5485352" y="6339205"/>
            <a:ext cx="1049174" cy="452662"/>
          </a:xfrm>
          <a:prstGeom prst="rect">
            <a:avLst/>
          </a:prstGeom>
        </p:spPr>
      </p:pic>
    </p:spTree>
    <p:extLst>
      <p:ext uri="{BB962C8B-B14F-4D97-AF65-F5344CB8AC3E}">
        <p14:creationId xmlns:p14="http://schemas.microsoft.com/office/powerpoint/2010/main" val="5276274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35B8F3-D85A-D64C-A2A9-73B3812B5B97}"/>
              </a:ext>
            </a:extLst>
          </p:cNvPr>
          <p:cNvSpPr>
            <a:spLocks noGrp="1"/>
          </p:cNvSpPr>
          <p:nvPr>
            <p:ph type="ctrTitle"/>
          </p:nvPr>
        </p:nvSpPr>
        <p:spPr>
          <a:xfrm>
            <a:off x="825910" y="169137"/>
            <a:ext cx="10087896" cy="1458605"/>
          </a:xfrm>
        </p:spPr>
        <p:txBody>
          <a:bodyPr>
            <a:normAutofit/>
          </a:bodyPr>
          <a:lstStyle/>
          <a:p>
            <a:r>
              <a:rPr lang="en-US" sz="3200" b="1" dirty="0"/>
              <a:t>MATOME MAPONYA INVESTMENT (MMI) PROPRIETARY LIMITED</a:t>
            </a:r>
          </a:p>
        </p:txBody>
      </p:sp>
      <p:sp>
        <p:nvSpPr>
          <p:cNvPr id="3" name="Subtitle 2">
            <a:extLst>
              <a:ext uri="{FF2B5EF4-FFF2-40B4-BE49-F238E27FC236}">
                <a16:creationId xmlns:a16="http://schemas.microsoft.com/office/drawing/2014/main" id="{0E1B77A6-9934-8341-BD1D-BDEA8F11F9F1}"/>
              </a:ext>
            </a:extLst>
          </p:cNvPr>
          <p:cNvSpPr>
            <a:spLocks noGrp="1"/>
          </p:cNvSpPr>
          <p:nvPr>
            <p:ph type="subTitle" idx="1"/>
          </p:nvPr>
        </p:nvSpPr>
        <p:spPr>
          <a:xfrm>
            <a:off x="211393" y="1627743"/>
            <a:ext cx="11769213" cy="5101936"/>
          </a:xfrm>
        </p:spPr>
        <p:txBody>
          <a:bodyPr>
            <a:normAutofit/>
          </a:bodyPr>
          <a:lstStyle/>
          <a:p>
            <a:r>
              <a:rPr lang="en-US" sz="2000" b="1" u="sng" dirty="0"/>
              <a:t>Opening Statement (Continued) </a:t>
            </a:r>
            <a:endParaRPr lang="en-US" sz="2000" u="sng" dirty="0"/>
          </a:p>
          <a:p>
            <a:pPr algn="just"/>
            <a:r>
              <a:rPr lang="en-US" sz="2000" b="0" i="0" u="none" strike="noStrike" dirty="0">
                <a:solidFill>
                  <a:srgbClr val="000000"/>
                </a:solidFill>
                <a:effectLst/>
              </a:rPr>
              <a:t>The purpose of the Judicial Commission of Inquiry into PIC was to enquire into, make findings, report, and make recommendations on cases before it ranging from one era to an end. We did not fall within that but had actually previously written letters of complaint to the Chairpersons and to previous Ministers. We actually thought the commission was there to do what we are here to seek from the Committee, which is give directions to investment continuation </a:t>
            </a:r>
            <a:r>
              <a:rPr lang="en-US" sz="2000" dirty="0">
                <a:solidFill>
                  <a:srgbClr val="000000"/>
                </a:solidFill>
              </a:rPr>
              <a:t>and</a:t>
            </a:r>
            <a:r>
              <a:rPr lang="en-US" sz="2000" b="0" i="0" u="none" strike="noStrike" dirty="0">
                <a:solidFill>
                  <a:srgbClr val="000000"/>
                </a:solidFill>
                <a:effectLst/>
              </a:rPr>
              <a:t> not stop it. It is the mandate and duty of the PIC to put the money to work in a proper environment.</a:t>
            </a:r>
          </a:p>
          <a:p>
            <a:pPr algn="just"/>
            <a:r>
              <a:rPr lang="en-US" sz="2000" b="0" i="0" u="none" strike="noStrike" dirty="0">
                <a:solidFill>
                  <a:srgbClr val="000000"/>
                </a:solidFill>
                <a:effectLst/>
              </a:rPr>
              <a:t>However, as a cited party and in the face of condemnatory allegations, neither Mr. Maponya nor MMI were afforded the opportunity to state their respective side and to present their case. Therefore, there is a need for the grieved such as ourselves to find other avenues to be heard and find resolve for the interests of accountability and delivery.</a:t>
            </a:r>
          </a:p>
          <a:p>
            <a:pPr algn="just"/>
            <a:r>
              <a:rPr lang="en-US" sz="2000" dirty="0">
                <a:ln>
                  <a:noFill/>
                </a:ln>
                <a:effectLst/>
                <a:ea typeface="Calibri" panose="020F0502020204030204" pitchFamily="34" charset="0"/>
                <a:cs typeface="Calibri" panose="020F0502020204030204" pitchFamily="34" charset="0"/>
              </a:rPr>
              <a:t>Our grievance with the PIC centers primarily around our agricultural and human settlement interests, and as such, we shall for the sake of brevity, focus on our disagreement relating to </a:t>
            </a:r>
            <a:r>
              <a:rPr lang="en-US" sz="2000" dirty="0" err="1">
                <a:ln>
                  <a:noFill/>
                </a:ln>
                <a:effectLst/>
                <a:ea typeface="Calibri" panose="020F0502020204030204" pitchFamily="34" charset="0"/>
                <a:cs typeface="Calibri" panose="020F0502020204030204" pitchFamily="34" charset="0"/>
              </a:rPr>
              <a:t>Magae</a:t>
            </a:r>
            <a:r>
              <a:rPr lang="en-US" sz="2000" dirty="0">
                <a:ln>
                  <a:noFill/>
                </a:ln>
                <a:effectLst/>
                <a:ea typeface="Calibri" panose="020F0502020204030204" pitchFamily="34" charset="0"/>
                <a:cs typeface="Calibri" panose="020F0502020204030204" pitchFamily="34" charset="0"/>
              </a:rPr>
              <a:t> </a:t>
            </a:r>
            <a:r>
              <a:rPr lang="en-US" sz="2000" dirty="0" err="1">
                <a:ln>
                  <a:noFill/>
                </a:ln>
                <a:effectLst/>
                <a:ea typeface="Calibri" panose="020F0502020204030204" pitchFamily="34" charset="0"/>
                <a:cs typeface="Calibri" panose="020F0502020204030204" pitchFamily="34" charset="0"/>
              </a:rPr>
              <a:t>Makhaya</a:t>
            </a:r>
            <a:r>
              <a:rPr lang="en-US" sz="2000" dirty="0">
                <a:ln>
                  <a:noFill/>
                </a:ln>
                <a:effectLst/>
                <a:ea typeface="Calibri" panose="020F0502020204030204" pitchFamily="34" charset="0"/>
                <a:cs typeface="Calibri" panose="020F0502020204030204" pitchFamily="34" charset="0"/>
              </a:rPr>
              <a:t> (RF) Proprietary Limited (“</a:t>
            </a:r>
            <a:r>
              <a:rPr lang="en-US" sz="2000" b="1" dirty="0">
                <a:ln>
                  <a:noFill/>
                </a:ln>
                <a:effectLst/>
                <a:ea typeface="Calibri" panose="020F0502020204030204" pitchFamily="34" charset="0"/>
                <a:cs typeface="Calibri" panose="020F0502020204030204" pitchFamily="34" charset="0"/>
              </a:rPr>
              <a:t>MMH</a:t>
            </a:r>
            <a:r>
              <a:rPr lang="en-US" sz="2000" dirty="0">
                <a:ln>
                  <a:noFill/>
                </a:ln>
                <a:effectLst/>
                <a:ea typeface="Calibri" panose="020F0502020204030204" pitchFamily="34" charset="0"/>
                <a:cs typeface="Calibri" panose="020F0502020204030204" pitchFamily="34" charset="0"/>
              </a:rPr>
              <a:t>”), SAHL Investment Holdings Proprietary Limited (“</a:t>
            </a:r>
            <a:r>
              <a:rPr lang="en-US" sz="2000" b="1" dirty="0">
                <a:ln>
                  <a:noFill/>
                </a:ln>
                <a:effectLst/>
                <a:ea typeface="Calibri" panose="020F0502020204030204" pitchFamily="34" charset="0"/>
                <a:cs typeface="Calibri" panose="020F0502020204030204" pitchFamily="34" charset="0"/>
              </a:rPr>
              <a:t>SAHL</a:t>
            </a:r>
            <a:r>
              <a:rPr lang="en-US" sz="2000" dirty="0">
                <a:ln>
                  <a:noFill/>
                </a:ln>
                <a:effectLst/>
                <a:ea typeface="Calibri" panose="020F0502020204030204" pitchFamily="34" charset="0"/>
                <a:cs typeface="Calibri" panose="020F0502020204030204" pitchFamily="34" charset="0"/>
              </a:rPr>
              <a:t>”) </a:t>
            </a:r>
            <a:r>
              <a:rPr lang="en-US" sz="2000" dirty="0" err="1">
                <a:ln>
                  <a:noFill/>
                </a:ln>
                <a:effectLst/>
                <a:ea typeface="Calibri" panose="020F0502020204030204" pitchFamily="34" charset="0"/>
                <a:cs typeface="Calibri" panose="020F0502020204030204" pitchFamily="34" charset="0"/>
              </a:rPr>
              <a:t>Bafepi-Afgri</a:t>
            </a:r>
            <a:r>
              <a:rPr lang="en-US" sz="2000" dirty="0">
                <a:ln>
                  <a:noFill/>
                </a:ln>
                <a:effectLst/>
                <a:ea typeface="Calibri" panose="020F0502020204030204" pitchFamily="34" charset="0"/>
                <a:cs typeface="Calibri" panose="020F0502020204030204" pitchFamily="34" charset="0"/>
              </a:rPr>
              <a:t> (RF) Proprietary Limited (“</a:t>
            </a:r>
            <a:r>
              <a:rPr lang="en-US" sz="2000" b="1" dirty="0" err="1">
                <a:ln>
                  <a:noFill/>
                </a:ln>
                <a:effectLst/>
                <a:ea typeface="Calibri" panose="020F0502020204030204" pitchFamily="34" charset="0"/>
                <a:cs typeface="Calibri" panose="020F0502020204030204" pitchFamily="34" charset="0"/>
              </a:rPr>
              <a:t>Bafepi</a:t>
            </a:r>
            <a:r>
              <a:rPr lang="en-US" sz="2000" dirty="0">
                <a:ln>
                  <a:noFill/>
                </a:ln>
                <a:effectLst/>
                <a:ea typeface="Calibri" panose="020F0502020204030204" pitchFamily="34" charset="0"/>
                <a:cs typeface="Calibri" panose="020F0502020204030204" pitchFamily="34" charset="0"/>
              </a:rPr>
              <a:t>”) and </a:t>
            </a:r>
            <a:r>
              <a:rPr lang="en-US" sz="2000" dirty="0" err="1">
                <a:ln>
                  <a:noFill/>
                </a:ln>
                <a:effectLst/>
                <a:ea typeface="Calibri" panose="020F0502020204030204" pitchFamily="34" charset="0"/>
                <a:cs typeface="Calibri" panose="020F0502020204030204" pitchFamily="34" charset="0"/>
              </a:rPr>
              <a:t>Afgri</a:t>
            </a:r>
            <a:r>
              <a:rPr lang="en-US" sz="2000" dirty="0">
                <a:ln>
                  <a:noFill/>
                </a:ln>
                <a:effectLst/>
                <a:ea typeface="Calibri" panose="020F0502020204030204" pitchFamily="34" charset="0"/>
                <a:cs typeface="Calibri" panose="020F0502020204030204" pitchFamily="34" charset="0"/>
              </a:rPr>
              <a:t> Poultry Proprietary Limited, t/a Daybreak (“</a:t>
            </a:r>
            <a:r>
              <a:rPr lang="en-US" sz="2000" b="1" dirty="0">
                <a:ln>
                  <a:noFill/>
                </a:ln>
                <a:effectLst/>
                <a:ea typeface="Calibri" panose="020F0502020204030204" pitchFamily="34" charset="0"/>
                <a:cs typeface="Calibri" panose="020F0502020204030204" pitchFamily="34" charset="0"/>
              </a:rPr>
              <a:t>Daybreak</a:t>
            </a:r>
            <a:r>
              <a:rPr lang="en-US" sz="2000" dirty="0">
                <a:ln>
                  <a:noFill/>
                </a:ln>
                <a:effectLst/>
                <a:ea typeface="Calibri" panose="020F0502020204030204" pitchFamily="34" charset="0"/>
                <a:cs typeface="Calibri" panose="020F0502020204030204" pitchFamily="34" charset="0"/>
              </a:rPr>
              <a:t>”).</a:t>
            </a:r>
            <a:endParaRPr lang="en-US" sz="2000" dirty="0">
              <a:effectLst/>
              <a:ea typeface="Calibri" panose="020F0502020204030204" pitchFamily="34" charset="0"/>
              <a:cs typeface="Times New Roman" panose="02020603050405020304" pitchFamily="18" charset="0"/>
            </a:endParaRPr>
          </a:p>
          <a:p>
            <a:pPr algn="just"/>
            <a:endParaRPr lang="en-US" b="0" dirty="0">
              <a:effectLst/>
            </a:endParaRPr>
          </a:p>
          <a:p>
            <a:pPr algn="just"/>
            <a:endParaRPr lang="en-US" sz="1800" dirty="0"/>
          </a:p>
        </p:txBody>
      </p:sp>
      <p:sp>
        <p:nvSpPr>
          <p:cNvPr id="4" name="Footer Placeholder 3">
            <a:extLst>
              <a:ext uri="{FF2B5EF4-FFF2-40B4-BE49-F238E27FC236}">
                <a16:creationId xmlns:a16="http://schemas.microsoft.com/office/drawing/2014/main" id="{F7EA904F-0141-4966-94C4-D99AD14BBCD8}"/>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5EC47F69-6918-4308-BC15-019D598011BE}"/>
              </a:ext>
            </a:extLst>
          </p:cNvPr>
          <p:cNvSpPr>
            <a:spLocks noGrp="1"/>
          </p:cNvSpPr>
          <p:nvPr>
            <p:ph type="sldNum" sz="quarter" idx="12"/>
          </p:nvPr>
        </p:nvSpPr>
        <p:spPr/>
        <p:txBody>
          <a:bodyPr/>
          <a:lstStyle/>
          <a:p>
            <a:fld id="{E6AF7F5E-B1CA-0C4B-B06F-87F543BFBAF1}" type="slidenum">
              <a:rPr lang="en-US" smtClean="0"/>
              <a:t>7</a:t>
            </a:fld>
            <a:endParaRPr lang="en-US"/>
          </a:p>
        </p:txBody>
      </p:sp>
      <p:pic>
        <p:nvPicPr>
          <p:cNvPr id="6" name="Picture 5" descr="Text&#10;&#10;Description automatically generated">
            <a:extLst>
              <a:ext uri="{FF2B5EF4-FFF2-40B4-BE49-F238E27FC236}">
                <a16:creationId xmlns:a16="http://schemas.microsoft.com/office/drawing/2014/main" id="{AC650EE4-B81A-4C0E-92B0-39BBD65F8015}"/>
              </a:ext>
            </a:extLst>
          </p:cNvPr>
          <p:cNvPicPr>
            <a:picLocks noChangeAspect="1"/>
          </p:cNvPicPr>
          <p:nvPr/>
        </p:nvPicPr>
        <p:blipFill>
          <a:blip r:embed="rId2"/>
          <a:stretch>
            <a:fillRect/>
          </a:stretch>
        </p:blipFill>
        <p:spPr>
          <a:xfrm>
            <a:off x="5485352" y="6339205"/>
            <a:ext cx="1049174" cy="452662"/>
          </a:xfrm>
          <a:prstGeom prst="rect">
            <a:avLst/>
          </a:prstGeom>
        </p:spPr>
      </p:pic>
    </p:spTree>
    <p:extLst>
      <p:ext uri="{BB962C8B-B14F-4D97-AF65-F5344CB8AC3E}">
        <p14:creationId xmlns:p14="http://schemas.microsoft.com/office/powerpoint/2010/main" val="19172384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DA40D4-5A9F-4D9E-B0B9-510567F3C6C3}"/>
              </a:ext>
            </a:extLst>
          </p:cNvPr>
          <p:cNvSpPr>
            <a:spLocks noGrp="1"/>
          </p:cNvSpPr>
          <p:nvPr>
            <p:ph type="title"/>
          </p:nvPr>
        </p:nvSpPr>
        <p:spPr/>
        <p:txBody>
          <a:bodyPr>
            <a:normAutofit/>
          </a:bodyPr>
          <a:lstStyle/>
          <a:p>
            <a:pPr algn="ctr"/>
            <a:r>
              <a:rPr lang="en-US" sz="3200" b="1" dirty="0"/>
              <a:t>PROBLEM STATEMENT </a:t>
            </a:r>
          </a:p>
        </p:txBody>
      </p:sp>
      <p:sp>
        <p:nvSpPr>
          <p:cNvPr id="3" name="Content Placeholder 2">
            <a:extLst>
              <a:ext uri="{FF2B5EF4-FFF2-40B4-BE49-F238E27FC236}">
                <a16:creationId xmlns:a16="http://schemas.microsoft.com/office/drawing/2014/main" id="{8C35AE7A-03DE-4FF7-9D27-F6FCA26A3F33}"/>
              </a:ext>
            </a:extLst>
          </p:cNvPr>
          <p:cNvSpPr>
            <a:spLocks noGrp="1"/>
          </p:cNvSpPr>
          <p:nvPr>
            <p:ph idx="1"/>
          </p:nvPr>
        </p:nvSpPr>
        <p:spPr>
          <a:xfrm>
            <a:off x="215153" y="1449108"/>
            <a:ext cx="11499925" cy="4351338"/>
          </a:xfrm>
        </p:spPr>
        <p:txBody>
          <a:bodyPr>
            <a:normAutofit fontScale="70000" lnSpcReduction="20000"/>
          </a:bodyPr>
          <a:lstStyle/>
          <a:p>
            <a:pPr algn="just"/>
            <a:r>
              <a:rPr lang="en-US" dirty="0"/>
              <a:t>The mistake the PIC makes first is assuming  they can run a business from their offices as opposed to trusting the investee as a partner/jockey  which is the main reason why they  partner in the first place. </a:t>
            </a:r>
          </a:p>
          <a:p>
            <a:pPr algn="just"/>
            <a:r>
              <a:rPr lang="en-US" dirty="0"/>
              <a:t>Secondly, the PIC assumes that once they have funded an entrepreneur, it is their business and no longer the entrepreneur's business and dictate how it should be run instead of concentrating on governance and support ( management styles according to them are governance issues). </a:t>
            </a:r>
          </a:p>
          <a:p>
            <a:pPr algn="just"/>
            <a:r>
              <a:rPr lang="en-US" dirty="0"/>
              <a:t>Upon realizing the full potential of our ideas and projects we then start competing with our lenders, their employees’ extended interests, unions, those of politicians and the financial economy apparatus of banks, insurance companies and pension funds of, which the PIC is a big member of, but without direction and  control( in other words, it is a dog wagged by the tail). It just so happens that almost everything new happens to be in conflict with their existing interests or investments or should partner with those and enhance them instead of introducing fresh ides and competitive. </a:t>
            </a:r>
          </a:p>
          <a:p>
            <a:pPr algn="just"/>
            <a:r>
              <a:rPr lang="en-US" dirty="0"/>
              <a:t>This is the main reason the South African economy has not been growing and is not poised too. Hence, even though the term was crafted by unpopular people, it is still relevant “WMC ( White Monopoly Capital” The PIC is an enabler of continued privilege, uncompetitive </a:t>
            </a:r>
            <a:r>
              <a:rPr lang="en-US" dirty="0" err="1"/>
              <a:t>behaviour</a:t>
            </a:r>
            <a:r>
              <a:rPr lang="en-US" dirty="0"/>
              <a:t>, non transformation and stifling of growth.</a:t>
            </a:r>
          </a:p>
        </p:txBody>
      </p:sp>
      <p:sp>
        <p:nvSpPr>
          <p:cNvPr id="4" name="Footer Placeholder 3">
            <a:extLst>
              <a:ext uri="{FF2B5EF4-FFF2-40B4-BE49-F238E27FC236}">
                <a16:creationId xmlns:a16="http://schemas.microsoft.com/office/drawing/2014/main" id="{5CE4E87E-B20B-4F64-B1DC-AD4151E40B9E}"/>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9C9938A8-43BF-4BBC-A102-68540E23F55D}"/>
              </a:ext>
            </a:extLst>
          </p:cNvPr>
          <p:cNvSpPr>
            <a:spLocks noGrp="1"/>
          </p:cNvSpPr>
          <p:nvPr>
            <p:ph type="sldNum" sz="quarter" idx="12"/>
          </p:nvPr>
        </p:nvSpPr>
        <p:spPr/>
        <p:txBody>
          <a:bodyPr/>
          <a:lstStyle/>
          <a:p>
            <a:fld id="{E6AF7F5E-B1CA-0C4B-B06F-87F543BFBAF1}" type="slidenum">
              <a:rPr lang="en-US" smtClean="0"/>
              <a:t>8</a:t>
            </a:fld>
            <a:endParaRPr lang="en-US"/>
          </a:p>
        </p:txBody>
      </p:sp>
      <p:pic>
        <p:nvPicPr>
          <p:cNvPr id="6" name="Picture 5" descr="Text&#10;&#10;Description automatically generated">
            <a:extLst>
              <a:ext uri="{FF2B5EF4-FFF2-40B4-BE49-F238E27FC236}">
                <a16:creationId xmlns:a16="http://schemas.microsoft.com/office/drawing/2014/main" id="{0A0F8408-93AA-480E-B112-9114A6BC2F56}"/>
              </a:ext>
            </a:extLst>
          </p:cNvPr>
          <p:cNvPicPr>
            <a:picLocks noChangeAspect="1"/>
          </p:cNvPicPr>
          <p:nvPr/>
        </p:nvPicPr>
        <p:blipFill>
          <a:blip r:embed="rId2"/>
          <a:stretch>
            <a:fillRect/>
          </a:stretch>
        </p:blipFill>
        <p:spPr>
          <a:xfrm>
            <a:off x="5485352" y="6339205"/>
            <a:ext cx="1049174" cy="452662"/>
          </a:xfrm>
          <a:prstGeom prst="rect">
            <a:avLst/>
          </a:prstGeom>
        </p:spPr>
      </p:pic>
    </p:spTree>
    <p:extLst>
      <p:ext uri="{BB962C8B-B14F-4D97-AF65-F5344CB8AC3E}">
        <p14:creationId xmlns:p14="http://schemas.microsoft.com/office/powerpoint/2010/main" val="40268383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A59F75-27EC-41E0-8B43-232CC9466F2F}"/>
              </a:ext>
            </a:extLst>
          </p:cNvPr>
          <p:cNvSpPr>
            <a:spLocks noGrp="1"/>
          </p:cNvSpPr>
          <p:nvPr>
            <p:ph type="title"/>
          </p:nvPr>
        </p:nvSpPr>
        <p:spPr>
          <a:xfrm>
            <a:off x="471948" y="40660"/>
            <a:ext cx="11356258" cy="1325563"/>
          </a:xfrm>
        </p:spPr>
        <p:txBody>
          <a:bodyPr>
            <a:normAutofit/>
          </a:bodyPr>
          <a:lstStyle/>
          <a:p>
            <a:pPr algn="ctr"/>
            <a:r>
              <a:rPr lang="en-US" sz="3200" b="1" dirty="0"/>
              <a:t>WHAT DO WE WANT TO ACHIEVE THROUGH THIS DIALOGUE</a:t>
            </a:r>
          </a:p>
        </p:txBody>
      </p:sp>
      <p:sp>
        <p:nvSpPr>
          <p:cNvPr id="3" name="Content Placeholder 2">
            <a:extLst>
              <a:ext uri="{FF2B5EF4-FFF2-40B4-BE49-F238E27FC236}">
                <a16:creationId xmlns:a16="http://schemas.microsoft.com/office/drawing/2014/main" id="{D9D1574D-96FB-4BD1-BF7E-E8AD00A68CED}"/>
              </a:ext>
            </a:extLst>
          </p:cNvPr>
          <p:cNvSpPr>
            <a:spLocks noGrp="1"/>
          </p:cNvSpPr>
          <p:nvPr>
            <p:ph idx="1"/>
          </p:nvPr>
        </p:nvSpPr>
        <p:spPr>
          <a:xfrm>
            <a:off x="471948" y="1257124"/>
            <a:ext cx="11356258" cy="4888937"/>
          </a:xfrm>
        </p:spPr>
        <p:txBody>
          <a:bodyPr>
            <a:normAutofit fontScale="92500" lnSpcReduction="10000"/>
          </a:bodyPr>
          <a:lstStyle/>
          <a:p>
            <a:pPr marL="514350" indent="-514350">
              <a:buFont typeface="+mj-lt"/>
              <a:buAutoNum type="arabicPeriod"/>
            </a:pPr>
            <a:r>
              <a:rPr lang="en-US" sz="2400" dirty="0"/>
              <a:t>Overall reform in the business relationship</a:t>
            </a:r>
          </a:p>
          <a:p>
            <a:pPr lvl="1"/>
            <a:r>
              <a:rPr lang="en-US" dirty="0"/>
              <a:t>It has been </a:t>
            </a:r>
            <a:r>
              <a:rPr lang="en-US" dirty="0" err="1"/>
              <a:t>personalised</a:t>
            </a:r>
            <a:r>
              <a:rPr lang="en-US" dirty="0"/>
              <a:t> and needs to be more professionally structured . </a:t>
            </a:r>
          </a:p>
          <a:p>
            <a:pPr lvl="1"/>
            <a:r>
              <a:rPr lang="en-US" dirty="0"/>
              <a:t>Therefore, we are seeking an amicable and wise solution to outstanding issues. </a:t>
            </a:r>
          </a:p>
          <a:p>
            <a:pPr marL="514350" indent="-514350">
              <a:buFont typeface="+mj-lt"/>
              <a:buAutoNum type="arabicPeriod"/>
            </a:pPr>
            <a:r>
              <a:rPr lang="en-US" sz="2400" dirty="0" err="1"/>
              <a:t>Magae</a:t>
            </a:r>
            <a:r>
              <a:rPr lang="en-US" sz="2400" dirty="0"/>
              <a:t> </a:t>
            </a:r>
            <a:r>
              <a:rPr lang="en-US" sz="2400" dirty="0" err="1"/>
              <a:t>Makhaya</a:t>
            </a:r>
            <a:r>
              <a:rPr lang="en-US" sz="2400" dirty="0"/>
              <a:t> </a:t>
            </a:r>
          </a:p>
          <a:p>
            <a:pPr lvl="1"/>
            <a:r>
              <a:rPr lang="en-US" dirty="0"/>
              <a:t>Reinstalment of facilities </a:t>
            </a:r>
          </a:p>
          <a:p>
            <a:pPr lvl="1"/>
            <a:r>
              <a:rPr lang="en-US" dirty="0"/>
              <a:t>The finalization and satisfaction of conditions precedent on the Development Fund	</a:t>
            </a:r>
          </a:p>
          <a:p>
            <a:pPr marL="514350" indent="-514350">
              <a:buFont typeface="+mj-lt"/>
              <a:buAutoNum type="arabicPeriod"/>
            </a:pPr>
            <a:r>
              <a:rPr lang="en-US" sz="2400" dirty="0"/>
              <a:t>SAHL</a:t>
            </a:r>
          </a:p>
          <a:p>
            <a:pPr lvl="1"/>
            <a:r>
              <a:rPr lang="en-US" dirty="0"/>
              <a:t> Settle on the balance on profit participation </a:t>
            </a:r>
          </a:p>
          <a:p>
            <a:pPr marL="514350" indent="-514350">
              <a:buFont typeface="+mj-lt"/>
              <a:buAutoNum type="arabicPeriod"/>
            </a:pPr>
            <a:r>
              <a:rPr lang="en-US" sz="2400" dirty="0" err="1"/>
              <a:t>Bafepi</a:t>
            </a:r>
            <a:r>
              <a:rPr lang="en-US" sz="2400" dirty="0"/>
              <a:t> Agri </a:t>
            </a:r>
          </a:p>
          <a:p>
            <a:pPr lvl="1"/>
            <a:r>
              <a:rPr lang="en-US" dirty="0"/>
              <a:t> Settle of share at current value. </a:t>
            </a:r>
          </a:p>
          <a:p>
            <a:pPr lvl="1"/>
            <a:r>
              <a:rPr lang="en-US" dirty="0"/>
              <a:t>Purchase of share at current company value at 20%.</a:t>
            </a:r>
          </a:p>
          <a:p>
            <a:pPr marL="514350" indent="-514350">
              <a:buFont typeface="+mj-lt"/>
              <a:buAutoNum type="arabicPeriod"/>
            </a:pPr>
            <a:r>
              <a:rPr lang="en-US" sz="2200" dirty="0"/>
              <a:t>Daybreak</a:t>
            </a:r>
          </a:p>
          <a:p>
            <a:pPr lvl="1"/>
            <a:r>
              <a:rPr lang="en-US" sz="2200" dirty="0"/>
              <a:t>Reinstatement of shares </a:t>
            </a:r>
          </a:p>
          <a:p>
            <a:pPr lvl="1"/>
            <a:endParaRPr lang="en-US" sz="2200" dirty="0"/>
          </a:p>
          <a:p>
            <a:pPr marL="457200" lvl="1" indent="0">
              <a:buNone/>
            </a:pPr>
            <a:endParaRPr lang="en-US" sz="2200" dirty="0"/>
          </a:p>
          <a:p>
            <a:pPr marL="0" indent="0">
              <a:buNone/>
            </a:pPr>
            <a:endParaRPr lang="en-US" dirty="0"/>
          </a:p>
          <a:p>
            <a:endParaRPr lang="en-US" dirty="0"/>
          </a:p>
        </p:txBody>
      </p:sp>
      <p:sp>
        <p:nvSpPr>
          <p:cNvPr id="4" name="Footer Placeholder 3">
            <a:extLst>
              <a:ext uri="{FF2B5EF4-FFF2-40B4-BE49-F238E27FC236}">
                <a16:creationId xmlns:a16="http://schemas.microsoft.com/office/drawing/2014/main" id="{2C8F5575-65E9-41A9-80C7-13B386175D29}"/>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112783EB-060B-4A78-B4A2-0F321D2ADA7E}"/>
              </a:ext>
            </a:extLst>
          </p:cNvPr>
          <p:cNvSpPr>
            <a:spLocks noGrp="1"/>
          </p:cNvSpPr>
          <p:nvPr>
            <p:ph type="sldNum" sz="quarter" idx="12"/>
          </p:nvPr>
        </p:nvSpPr>
        <p:spPr/>
        <p:txBody>
          <a:bodyPr/>
          <a:lstStyle/>
          <a:p>
            <a:fld id="{E6AF7F5E-B1CA-0C4B-B06F-87F543BFBAF1}" type="slidenum">
              <a:rPr lang="en-US" smtClean="0"/>
              <a:t>9</a:t>
            </a:fld>
            <a:endParaRPr lang="en-US"/>
          </a:p>
        </p:txBody>
      </p:sp>
      <p:pic>
        <p:nvPicPr>
          <p:cNvPr id="6" name="Picture 5" descr="Text&#10;&#10;Description automatically generated">
            <a:extLst>
              <a:ext uri="{FF2B5EF4-FFF2-40B4-BE49-F238E27FC236}">
                <a16:creationId xmlns:a16="http://schemas.microsoft.com/office/drawing/2014/main" id="{069C3BCA-77A4-4341-8087-B25EF24B0C77}"/>
              </a:ext>
            </a:extLst>
          </p:cNvPr>
          <p:cNvPicPr>
            <a:picLocks noChangeAspect="1"/>
          </p:cNvPicPr>
          <p:nvPr/>
        </p:nvPicPr>
        <p:blipFill>
          <a:blip r:embed="rId2"/>
          <a:stretch>
            <a:fillRect/>
          </a:stretch>
        </p:blipFill>
        <p:spPr>
          <a:xfrm>
            <a:off x="5485352" y="6339205"/>
            <a:ext cx="1049174" cy="452662"/>
          </a:xfrm>
          <a:prstGeom prst="rect">
            <a:avLst/>
          </a:prstGeom>
        </p:spPr>
      </p:pic>
    </p:spTree>
    <p:extLst>
      <p:ext uri="{BB962C8B-B14F-4D97-AF65-F5344CB8AC3E}">
        <p14:creationId xmlns:p14="http://schemas.microsoft.com/office/powerpoint/2010/main" val="399281619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TM02900688[[fn=Facet]]</Template>
  <TotalTime>12504</TotalTime>
  <Words>4337</Words>
  <Application>Microsoft Office PowerPoint</Application>
  <PresentationFormat>Widescreen</PresentationFormat>
  <Paragraphs>234</Paragraphs>
  <Slides>32</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32</vt:i4>
      </vt:variant>
    </vt:vector>
  </HeadingPairs>
  <TitlesOfParts>
    <vt:vector size="38" baseType="lpstr">
      <vt:lpstr>Arial</vt:lpstr>
      <vt:lpstr>Calibri</vt:lpstr>
      <vt:lpstr>Calibri Light</vt:lpstr>
      <vt:lpstr>Symbol</vt:lpstr>
      <vt:lpstr>Times New Roman</vt:lpstr>
      <vt:lpstr>Office Theme</vt:lpstr>
      <vt:lpstr>PowerPoint Presentation</vt:lpstr>
      <vt:lpstr>MATOME MAPONYA INVESTMENT (MMI)  PROPRIETARY LIMITED</vt:lpstr>
      <vt:lpstr>MATOME MAPONYA INVESTMENT (MMI)  PROPRIETARY LIMITED</vt:lpstr>
      <vt:lpstr>MATOME MAPONYA INVESTMENT (MMI)  PROPRIETARY LIMITED</vt:lpstr>
      <vt:lpstr>MATOME MAPONYA INVESTMENT (MMI)  PROPRIETARY LIMITED</vt:lpstr>
      <vt:lpstr>MATOME MAPONYA INVESTMENT (MMI)  PROPRIETARY LIMITED</vt:lpstr>
      <vt:lpstr>MATOME MAPONYA INVESTMENT (MMI) PROPRIETARY LIMITED</vt:lpstr>
      <vt:lpstr>PROBLEM STATEMENT </vt:lpstr>
      <vt:lpstr>WHAT DO WE WANT TO ACHIEVE THROUGH THIS DIALOGUE</vt:lpstr>
      <vt:lpstr>MAGAE MAKHAYA PROPRIETARY LIMITED </vt:lpstr>
      <vt:lpstr>INVESTMENT RATIONALE</vt:lpstr>
      <vt:lpstr>PIC INVESTMENT </vt:lpstr>
      <vt:lpstr>CHALLENGES POST INVESTMENT</vt:lpstr>
      <vt:lpstr>SA HOME LOANS INVESTMENT HOLDINGS PROPRIETARY LIMITED (SAHL)</vt:lpstr>
      <vt:lpstr>INVESTMENT RATIONALE</vt:lpstr>
      <vt:lpstr>SO CALLED ARRANGING FEES </vt:lpstr>
      <vt:lpstr>BAFEPI-AFGRI  PROPRIETARY LIMITED</vt:lpstr>
      <vt:lpstr>INVESTMENT RATIONALE</vt:lpstr>
      <vt:lpstr>POST INVESTMENT</vt:lpstr>
      <vt:lpstr>AFGRI POULTRY PROPRIETARY LIMITED (TRADING AS DAYBREAK)</vt:lpstr>
      <vt:lpstr>INVESTMENT RATIONALE  Motivation for PIC’s Investment </vt:lpstr>
      <vt:lpstr>THE PIC INVESTMENT</vt:lpstr>
      <vt:lpstr>CHALLENGES POST INVESTMENT</vt:lpstr>
      <vt:lpstr>CHALLENGES POST INVESTMENT</vt:lpstr>
      <vt:lpstr>LITIGATION: OUR SYNOPISIS</vt:lpstr>
      <vt:lpstr>SNAPSHOT</vt:lpstr>
      <vt:lpstr>EFFECTS ON MMI STAFF, SERVICE PROVIDERS AND THEIR LOCAL ECONOMIES </vt:lpstr>
      <vt:lpstr>SUGGESTED SOLUTIONS: POST INVESTMENT MANAGEMENT</vt:lpstr>
      <vt:lpstr>SOLUTION/ WAY FORWARD</vt:lpstr>
      <vt:lpstr>THE RELATIONSHIP BETWEEN RACE, PRIVELEGE AND SOCIAL IDENTITIES IN BUSINESS</vt:lpstr>
      <vt:lpstr>THE RELATIONSHIP BETWEEN RACE, PRIVELEGE AND SOCIAL IDENTITIES IN BUSINESS</vt:lpstr>
      <vt:lpstr>END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Matome Maponya Investment (MMI) Holdings Propritary Limited</dc:title>
  <dc:creator>Microsoft Office User</dc:creator>
  <cp:lastModifiedBy>Justice Molafo</cp:lastModifiedBy>
  <cp:revision>147</cp:revision>
  <dcterms:created xsi:type="dcterms:W3CDTF">2021-03-18T07:18:15Z</dcterms:created>
  <dcterms:modified xsi:type="dcterms:W3CDTF">2021-05-12T07:11:09Z</dcterms:modified>
</cp:coreProperties>
</file>