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handoutMasterIdLst>
    <p:handoutMasterId r:id="rId14"/>
  </p:handoutMasterIdLst>
  <p:sldIdLst>
    <p:sldId id="256" r:id="rId2"/>
    <p:sldId id="388" r:id="rId3"/>
    <p:sldId id="422" r:id="rId4"/>
    <p:sldId id="428" r:id="rId5"/>
    <p:sldId id="423" r:id="rId6"/>
    <p:sldId id="430" r:id="rId7"/>
    <p:sldId id="431" r:id="rId8"/>
    <p:sldId id="418" r:id="rId9"/>
    <p:sldId id="427" r:id="rId10"/>
    <p:sldId id="417" r:id="rId11"/>
    <p:sldId id="387" r:id="rId12"/>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gomotso Pitso" initials="KP" lastIdx="1" clrIdx="0">
    <p:extLst>
      <p:ext uri="{19B8F6BF-5375-455C-9EA6-DF929625EA0E}">
        <p15:presenceInfo xmlns:p15="http://schemas.microsoft.com/office/powerpoint/2012/main" userId="S-1-5-21-2143731471-823594938-2798094169-885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53" autoAdjust="0"/>
    <p:restoredTop sz="94434" autoAdjust="0"/>
  </p:normalViewPr>
  <p:slideViewPr>
    <p:cSldViewPr snapToGrid="0" snapToObjects="1">
      <p:cViewPr varScale="1">
        <p:scale>
          <a:sx n="65" d="100"/>
          <a:sy n="65" d="100"/>
        </p:scale>
        <p:origin x="1464" y="6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56" d="100"/>
          <a:sy n="56" d="100"/>
        </p:scale>
        <p:origin x="282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0A0AB99E-7128-4A96-89D9-239BB12510D3}" type="datetimeFigureOut">
              <a:rPr lang="en-US" smtClean="0"/>
              <a:t>5/11/2021</a:t>
            </a:fld>
            <a:endParaRPr lang="en-US" dirty="0"/>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5CCE32E6-5532-4432-9712-928D8D5C1F36}" type="slidenum">
              <a:rPr lang="en-US" smtClean="0"/>
              <a:t>‹#›</a:t>
            </a:fld>
            <a:endParaRPr lang="en-US" dirty="0"/>
          </a:p>
        </p:txBody>
      </p:sp>
    </p:spTree>
    <p:extLst>
      <p:ext uri="{BB962C8B-B14F-4D97-AF65-F5344CB8AC3E}">
        <p14:creationId xmlns:p14="http://schemas.microsoft.com/office/powerpoint/2010/main" val="29186442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ZA"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CF259DD1-26D1-4655-82ED-946E3A479C5F}" type="datetimeFigureOut">
              <a:rPr lang="en-ZA" smtClean="0"/>
              <a:t>2021/05/11</a:t>
            </a:fld>
            <a:endParaRPr lang="en-ZA"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ZA"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ZA"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254981D8-37E7-4EE0-9022-08AB9AA78963}" type="slidenum">
              <a:rPr lang="en-ZA" smtClean="0"/>
              <a:t>‹#›</a:t>
            </a:fld>
            <a:endParaRPr lang="en-ZA" dirty="0"/>
          </a:p>
        </p:txBody>
      </p:sp>
    </p:spTree>
    <p:extLst>
      <p:ext uri="{BB962C8B-B14F-4D97-AF65-F5344CB8AC3E}">
        <p14:creationId xmlns:p14="http://schemas.microsoft.com/office/powerpoint/2010/main" val="1602051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ALGA">
    <p:bg>
      <p:bgPr>
        <a:solidFill>
          <a:schemeClr val="tx2"/>
        </a:solidFill>
        <a:effectLst/>
      </p:bgPr>
    </p:bg>
    <p:spTree>
      <p:nvGrpSpPr>
        <p:cNvPr id="1" name=""/>
        <p:cNvGrpSpPr/>
        <p:nvPr/>
      </p:nvGrpSpPr>
      <p:grpSpPr>
        <a:xfrm>
          <a:off x="0" y="0"/>
          <a:ext cx="0" cy="0"/>
          <a:chOff x="0" y="0"/>
          <a:chExt cx="0" cy="0"/>
        </a:xfrm>
      </p:grpSpPr>
      <p:pic>
        <p:nvPicPr>
          <p:cNvPr id="8" name="Picture 7" descr="Salga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345" y="264914"/>
            <a:ext cx="2687497" cy="1283968"/>
          </a:xfrm>
          <a:prstGeom prst="rect">
            <a:avLst/>
          </a:prstGeom>
        </p:spPr>
      </p:pic>
      <p:pic>
        <p:nvPicPr>
          <p:cNvPr id="9" name="Picture 8" descr="speech buble 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7291" y="1085136"/>
            <a:ext cx="4178808" cy="4782312"/>
          </a:xfrm>
          <a:prstGeom prst="rect">
            <a:avLst/>
          </a:prstGeom>
        </p:spPr>
      </p:pic>
      <p:pic>
        <p:nvPicPr>
          <p:cNvPr id="10" name="Picture 9" descr="speech buble 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35888" y="966264"/>
            <a:ext cx="4151376" cy="4901184"/>
          </a:xfrm>
          <a:prstGeom prst="rect">
            <a:avLst/>
          </a:prstGeom>
        </p:spPr>
      </p:pic>
      <p:sp>
        <p:nvSpPr>
          <p:cNvPr id="2" name="Title 1"/>
          <p:cNvSpPr>
            <a:spLocks noGrp="1"/>
          </p:cNvSpPr>
          <p:nvPr>
            <p:ph type="ctrTitle" hasCustomPrompt="1"/>
          </p:nvPr>
        </p:nvSpPr>
        <p:spPr>
          <a:xfrm>
            <a:off x="3605777" y="1969834"/>
            <a:ext cx="3357605" cy="1023013"/>
          </a:xfrm>
        </p:spPr>
        <p:txBody>
          <a:bodyPr>
            <a:normAutofit/>
          </a:bodyPr>
          <a:lstStyle>
            <a:lvl1pPr>
              <a:defRPr sz="2400" b="1">
                <a:solidFill>
                  <a:schemeClr val="accent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605777" y="3281730"/>
            <a:ext cx="3459793" cy="1375432"/>
          </a:xfrm>
        </p:spPr>
        <p:txBody>
          <a:bodyPr>
            <a:normAutofit/>
          </a:bodyPr>
          <a:lstStyle>
            <a:lvl1pPr marL="0" indent="0" algn="ctr">
              <a:buNone/>
              <a:defRPr sz="16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Rectangle 10"/>
          <p:cNvSpPr/>
          <p:nvPr/>
        </p:nvSpPr>
        <p:spPr>
          <a:xfrm>
            <a:off x="0" y="6483165"/>
            <a:ext cx="6663766"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p:nvSpPr>
        <p:spPr>
          <a:xfrm>
            <a:off x="8858786" y="6455126"/>
            <a:ext cx="285214"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p:nvSpPr>
        <p:spPr>
          <a:xfrm>
            <a:off x="6663766" y="6327553"/>
            <a:ext cx="2241176" cy="369332"/>
          </a:xfrm>
          <a:prstGeom prst="rect">
            <a:avLst/>
          </a:prstGeom>
          <a:noFill/>
        </p:spPr>
        <p:txBody>
          <a:bodyPr wrap="square" rtlCol="0">
            <a:spAutoFit/>
          </a:bodyPr>
          <a:lstStyle/>
          <a:p>
            <a:pPr algn="ctr"/>
            <a:r>
              <a:rPr lang="en-US" dirty="0" smtClean="0">
                <a:solidFill>
                  <a:schemeClr val="accent6"/>
                </a:solidFill>
              </a:rPr>
              <a:t>www.salga.org.za</a:t>
            </a:r>
            <a:endParaRPr lang="en-US" dirty="0">
              <a:solidFill>
                <a:schemeClr val="accent6"/>
              </a:solidFill>
            </a:endParaRPr>
          </a:p>
        </p:txBody>
      </p:sp>
    </p:spTree>
    <p:extLst>
      <p:ext uri="{BB962C8B-B14F-4D97-AF65-F5344CB8AC3E}">
        <p14:creationId xmlns:p14="http://schemas.microsoft.com/office/powerpoint/2010/main" val="1863292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6400800" cy="794815"/>
          </a:xfrm>
        </p:spPr>
        <p:txBody>
          <a:bodyPr>
            <a:normAutofit/>
          </a:bodyPr>
          <a:lstStyle>
            <a:lvl1pPr>
              <a:defRPr sz="20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642938" y="1752600"/>
            <a:ext cx="8043862" cy="4540250"/>
          </a:xfrm>
        </p:spPr>
        <p:txBody>
          <a:bodyPr>
            <a:normAutofit/>
          </a:bodyPr>
          <a:lstStyle>
            <a:lvl1pPr>
              <a:defRPr sz="1200">
                <a:solidFill>
                  <a:schemeClr val="accent6"/>
                </a:solidFill>
              </a:defRPr>
            </a:lvl1pPr>
            <a:lvl2pPr>
              <a:defRPr sz="1200">
                <a:solidFill>
                  <a:schemeClr val="accent6"/>
                </a:solidFill>
              </a:defRPr>
            </a:lvl2pPr>
            <a:lvl3pPr>
              <a:defRPr sz="1200">
                <a:solidFill>
                  <a:schemeClr val="accent6"/>
                </a:solidFill>
              </a:defRPr>
            </a:lvl3pPr>
            <a:lvl4pPr>
              <a:defRPr sz="1200">
                <a:solidFill>
                  <a:schemeClr val="accent6"/>
                </a:solidFill>
              </a:defRPr>
            </a:lvl4pPr>
            <a:lvl5pPr>
              <a:defRPr sz="1200">
                <a:solidFill>
                  <a:schemeClr val="accent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alga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1882" y="424666"/>
            <a:ext cx="1628589" cy="778069"/>
          </a:xfrm>
          <a:prstGeom prst="rect">
            <a:avLst/>
          </a:prstGeom>
        </p:spPr>
      </p:pic>
      <p:sp>
        <p:nvSpPr>
          <p:cNvPr id="9" name="Rectangle 8"/>
          <p:cNvSpPr/>
          <p:nvPr/>
        </p:nvSpPr>
        <p:spPr>
          <a:xfrm>
            <a:off x="0" y="6483165"/>
            <a:ext cx="6663766"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8858786" y="6455126"/>
            <a:ext cx="285214"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6663766" y="6327553"/>
            <a:ext cx="2241176" cy="369332"/>
          </a:xfrm>
          <a:prstGeom prst="rect">
            <a:avLst/>
          </a:prstGeom>
          <a:noFill/>
        </p:spPr>
        <p:txBody>
          <a:bodyPr wrap="square" rtlCol="0">
            <a:spAutoFit/>
          </a:bodyPr>
          <a:lstStyle/>
          <a:p>
            <a:pPr algn="ctr"/>
            <a:r>
              <a:rPr lang="en-US" dirty="0" smtClean="0">
                <a:solidFill>
                  <a:schemeClr val="accent6"/>
                </a:solidFill>
              </a:rPr>
              <a:t>www.salga.org.za</a:t>
            </a:r>
            <a:endParaRPr lang="en-US" dirty="0">
              <a:solidFill>
                <a:schemeClr val="accent6"/>
              </a:solidFill>
            </a:endParaRPr>
          </a:p>
        </p:txBody>
      </p:sp>
      <p:pic>
        <p:nvPicPr>
          <p:cNvPr id="12" name="Picture 11" descr="Speech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8909" y="1364308"/>
            <a:ext cx="4871324" cy="4999329"/>
          </a:xfrm>
          <a:prstGeom prst="rect">
            <a:avLst/>
          </a:prstGeom>
        </p:spPr>
      </p:pic>
    </p:spTree>
    <p:extLst>
      <p:ext uri="{BB962C8B-B14F-4D97-AF65-F5344CB8AC3E}">
        <p14:creationId xmlns:p14="http://schemas.microsoft.com/office/powerpoint/2010/main" val="1518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0-#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14C5A6-8D69-4C48-8EA4-7BEB726F9D7C}" type="datetimeFigureOut">
              <a:rPr lang="en-US" smtClean="0"/>
              <a:t>5/11/2021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6C2CDB-A538-AA4E-87C3-EB7CD954E69E}" type="slidenum">
              <a:rPr lang="en-US" smtClean="0"/>
              <a:t>‹#›</a:t>
            </a:fld>
            <a:endParaRPr lang="en-US" dirty="0"/>
          </a:p>
        </p:txBody>
      </p:sp>
    </p:spTree>
    <p:extLst>
      <p:ext uri="{BB962C8B-B14F-4D97-AF65-F5344CB8AC3E}">
        <p14:creationId xmlns:p14="http://schemas.microsoft.com/office/powerpoint/2010/main" val="1830489832"/>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7599" y="1562470"/>
            <a:ext cx="3382393" cy="2462741"/>
          </a:xfrm>
        </p:spPr>
        <p:txBody>
          <a:bodyPr>
            <a:normAutofit fontScale="90000"/>
          </a:bodyPr>
          <a:lstStyle/>
          <a:p>
            <a:r>
              <a:rPr lang="en-US" sz="2800" dirty="0" smtClean="0">
                <a:latin typeface="Calibri"/>
                <a:ea typeface="Times New Roman"/>
                <a:cs typeface="Times New Roman"/>
              </a:rPr>
              <a:t/>
            </a:r>
            <a:br>
              <a:rPr lang="en-US" sz="2800" dirty="0" smtClean="0">
                <a:latin typeface="Calibri"/>
                <a:ea typeface="Times New Roman"/>
                <a:cs typeface="Times New Roman"/>
              </a:rPr>
            </a:br>
            <a:r>
              <a:rPr lang="en-US" sz="2800" dirty="0" smtClean="0">
                <a:latin typeface="Calibri"/>
                <a:ea typeface="Times New Roman"/>
                <a:cs typeface="Times New Roman"/>
              </a:rPr>
              <a:t>2021 Division of Revenue Bill</a:t>
            </a:r>
            <a:r>
              <a:rPr lang="en-US" sz="2800" dirty="0">
                <a:latin typeface="Calibri"/>
                <a:ea typeface="Times New Roman"/>
                <a:cs typeface="Times New Roman"/>
              </a:rPr>
              <a:t/>
            </a:r>
            <a:br>
              <a:rPr lang="en-US" sz="2800" dirty="0">
                <a:latin typeface="Calibri"/>
                <a:ea typeface="Times New Roman"/>
                <a:cs typeface="Times New Roman"/>
              </a:rPr>
            </a:br>
            <a:r>
              <a:rPr lang="en-US" sz="2800" dirty="0" smtClean="0">
                <a:latin typeface="Calibri"/>
                <a:ea typeface="Times New Roman"/>
                <a:cs typeface="Times New Roman"/>
              </a:rPr>
              <a:t/>
            </a:r>
            <a:br>
              <a:rPr lang="en-US" sz="2800" dirty="0" smtClean="0">
                <a:latin typeface="Calibri"/>
                <a:ea typeface="Times New Roman"/>
                <a:cs typeface="Times New Roman"/>
              </a:rPr>
            </a:br>
            <a:r>
              <a:rPr lang="en-US" sz="2800" dirty="0" smtClean="0">
                <a:latin typeface="Calibri"/>
                <a:ea typeface="Times New Roman"/>
                <a:cs typeface="Times New Roman"/>
              </a:rPr>
              <a:t>Select Committee on Appropriations</a:t>
            </a:r>
            <a:br>
              <a:rPr lang="en-US" sz="2800" dirty="0" smtClean="0">
                <a:latin typeface="Calibri"/>
                <a:ea typeface="Times New Roman"/>
                <a:cs typeface="Times New Roman"/>
              </a:rPr>
            </a:br>
            <a:r>
              <a:rPr lang="en-US" sz="2800" dirty="0">
                <a:latin typeface="Calibri"/>
                <a:ea typeface="Times New Roman"/>
                <a:cs typeface="Times New Roman"/>
              </a:rPr>
              <a:t/>
            </a:r>
            <a:br>
              <a:rPr lang="en-US" sz="2800" dirty="0">
                <a:latin typeface="Calibri"/>
                <a:ea typeface="Times New Roman"/>
                <a:cs typeface="Times New Roman"/>
              </a:rPr>
            </a:br>
            <a:r>
              <a:rPr lang="en-US" sz="2800" dirty="0" smtClean="0">
                <a:latin typeface="Calibri"/>
                <a:ea typeface="Times New Roman"/>
                <a:cs typeface="Times New Roman"/>
              </a:rPr>
              <a:t>12 May 2021</a:t>
            </a:r>
            <a:endParaRPr lang="en-US" sz="2800" dirty="0"/>
          </a:p>
        </p:txBody>
      </p:sp>
    </p:spTree>
    <p:extLst>
      <p:ext uri="{BB962C8B-B14F-4D97-AF65-F5344CB8AC3E}">
        <p14:creationId xmlns:p14="http://schemas.microsoft.com/office/powerpoint/2010/main" val="4208745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2111" y="406613"/>
            <a:ext cx="6400800" cy="794815"/>
          </a:xfrm>
        </p:spPr>
        <p:txBody>
          <a:bodyPr/>
          <a:lstStyle/>
          <a:p>
            <a:r>
              <a:rPr lang="en-ZA" dirty="0" smtClean="0"/>
              <a:t>Conclusion</a:t>
            </a:r>
            <a:endParaRPr lang="en-ZA" dirty="0"/>
          </a:p>
        </p:txBody>
      </p:sp>
      <p:sp>
        <p:nvSpPr>
          <p:cNvPr id="3" name="Text Placeholder 2"/>
          <p:cNvSpPr>
            <a:spLocks noGrp="1"/>
          </p:cNvSpPr>
          <p:nvPr>
            <p:ph type="body" sz="quarter" idx="10"/>
          </p:nvPr>
        </p:nvSpPr>
        <p:spPr>
          <a:xfrm>
            <a:off x="256593" y="1314451"/>
            <a:ext cx="8635480" cy="4978400"/>
          </a:xfrm>
        </p:spPr>
        <p:txBody>
          <a:bodyPr>
            <a:normAutofit fontScale="92500" lnSpcReduction="20000"/>
          </a:bodyPr>
          <a:lstStyle/>
          <a:p>
            <a:pPr algn="just">
              <a:spcBef>
                <a:spcPts val="1200"/>
              </a:spcBef>
            </a:pPr>
            <a:r>
              <a:rPr lang="en-US" sz="1800" dirty="0"/>
              <a:t>It is acknowledged that while the amounts of transfers to LG have been growing albeit from a very low </a:t>
            </a:r>
            <a:r>
              <a:rPr lang="en-US" sz="1800" dirty="0" smtClean="0"/>
              <a:t>base and at an average of 2,3% which is still below the average inflation rate of 3,3% for the 2020 calendar year.</a:t>
            </a:r>
            <a:endParaRPr lang="en-US" sz="1800" dirty="0"/>
          </a:p>
          <a:p>
            <a:pPr algn="just">
              <a:spcBef>
                <a:spcPts val="1200"/>
              </a:spcBef>
            </a:pPr>
            <a:r>
              <a:rPr lang="en-US" sz="1800" dirty="0"/>
              <a:t>There is a need for a radical review of the proportions of allocations to the </a:t>
            </a:r>
            <a:r>
              <a:rPr lang="en-US" sz="1800" dirty="0" smtClean="0"/>
              <a:t>three spheres of Government per </a:t>
            </a:r>
            <a:r>
              <a:rPr lang="en-US" sz="1800" dirty="0"/>
              <a:t>the </a:t>
            </a:r>
            <a:r>
              <a:rPr lang="en-US" sz="1800" dirty="0" smtClean="0"/>
              <a:t>studies </a:t>
            </a:r>
            <a:r>
              <a:rPr lang="en-US" sz="1800" dirty="0"/>
              <a:t>conducted by PARI namely the Review of the Local Government Equitable Share and the “End of the Road”. </a:t>
            </a:r>
          </a:p>
          <a:p>
            <a:pPr algn="just">
              <a:spcBef>
                <a:spcPts val="1200"/>
              </a:spcBef>
            </a:pPr>
            <a:r>
              <a:rPr lang="en-US" sz="1800" dirty="0" smtClean="0"/>
              <a:t>With the latest official unemployment rate sitting at over 30,8% the collection of own </a:t>
            </a:r>
            <a:r>
              <a:rPr lang="en-US" sz="1800" dirty="0"/>
              <a:t>revenue </a:t>
            </a:r>
            <a:r>
              <a:rPr lang="en-US" sz="1800" dirty="0" smtClean="0"/>
              <a:t>by municipalities shall be impacted negatively by this development and exacerbate the decline due to COVID lockdown. Whilst we welcomed the extra R20bn COVID-19 relief funds this did not match revenues collected in the previous year. There is a need for a further relief package for the forthcoming year.</a:t>
            </a:r>
            <a:endParaRPr lang="en-US" sz="1800" dirty="0"/>
          </a:p>
          <a:p>
            <a:pPr algn="just">
              <a:spcBef>
                <a:spcPts val="1200"/>
              </a:spcBef>
            </a:pPr>
            <a:r>
              <a:rPr lang="en-US" sz="1800" dirty="0" smtClean="0"/>
              <a:t>The expenditure requirements of LG also shifted to cater for COVID-19 related needs of the communities, which were mostly emergencies. </a:t>
            </a:r>
          </a:p>
          <a:p>
            <a:pPr algn="just">
              <a:spcBef>
                <a:spcPts val="1200"/>
              </a:spcBef>
            </a:pPr>
            <a:r>
              <a:rPr lang="en-US" sz="1800" dirty="0" smtClean="0"/>
              <a:t>In line with the SALGA NEC resolutions of 13 June 2020 Organised Local Government is committed and seized with measures to enhance accountability for the resources allocated to the Local Government sphere.</a:t>
            </a:r>
          </a:p>
          <a:p>
            <a:pPr algn="just">
              <a:spcBef>
                <a:spcPts val="1200"/>
              </a:spcBef>
            </a:pPr>
            <a:r>
              <a:rPr lang="en-US" sz="1800" dirty="0" smtClean="0"/>
              <a:t>With the current DORB, it should be expected that improvements in local government performance will be realized with the activation of the 2020 Budget Forum </a:t>
            </a:r>
            <a:r>
              <a:rPr lang="en-US" sz="1800" dirty="0" err="1" smtClean="0"/>
              <a:t>Lekgotla</a:t>
            </a:r>
            <a:r>
              <a:rPr lang="en-US" sz="1800" dirty="0" smtClean="0"/>
              <a:t> resolutions. </a:t>
            </a:r>
            <a:endParaRPr lang="en-ZA" sz="1800" dirty="0" smtClean="0"/>
          </a:p>
        </p:txBody>
      </p:sp>
    </p:spTree>
    <p:extLst>
      <p:ext uri="{BB962C8B-B14F-4D97-AF65-F5344CB8AC3E}">
        <p14:creationId xmlns:p14="http://schemas.microsoft.com/office/powerpoint/2010/main" val="1996031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normAutofit/>
          </a:bodyPr>
          <a:lstStyle/>
          <a:p>
            <a:pPr marL="0" indent="0" algn="ctr">
              <a:buNone/>
            </a:pPr>
            <a:endParaRPr lang="en-ZA" sz="4000" b="1" dirty="0" smtClean="0"/>
          </a:p>
          <a:p>
            <a:pPr marL="0" indent="0" algn="ctr">
              <a:buNone/>
            </a:pPr>
            <a:endParaRPr lang="en-ZA" sz="4000" b="1" dirty="0"/>
          </a:p>
          <a:p>
            <a:pPr marL="0" indent="0" algn="ctr">
              <a:buNone/>
            </a:pPr>
            <a:r>
              <a:rPr lang="en-ZA" sz="4000" b="1" dirty="0" smtClean="0"/>
              <a:t>Thanks</a:t>
            </a:r>
            <a:endParaRPr lang="en-ZA" sz="4000" b="1" dirty="0"/>
          </a:p>
        </p:txBody>
      </p:sp>
    </p:spTree>
    <p:extLst>
      <p:ext uri="{BB962C8B-B14F-4D97-AF65-F5344CB8AC3E}">
        <p14:creationId xmlns:p14="http://schemas.microsoft.com/office/powerpoint/2010/main" val="817240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3848" y="424411"/>
            <a:ext cx="6400800" cy="794815"/>
          </a:xfrm>
        </p:spPr>
        <p:txBody>
          <a:bodyPr/>
          <a:lstStyle/>
          <a:p>
            <a:r>
              <a:rPr lang="en-ZA" dirty="0" smtClean="0"/>
              <a:t>Introduction</a:t>
            </a:r>
            <a:endParaRPr lang="en-ZA" dirty="0"/>
          </a:p>
        </p:txBody>
      </p:sp>
      <p:sp>
        <p:nvSpPr>
          <p:cNvPr id="3" name="Text Placeholder 2"/>
          <p:cNvSpPr>
            <a:spLocks noGrp="1"/>
          </p:cNvSpPr>
          <p:nvPr>
            <p:ph type="body" sz="quarter" idx="10"/>
          </p:nvPr>
        </p:nvSpPr>
        <p:spPr>
          <a:xfrm>
            <a:off x="270588" y="1369503"/>
            <a:ext cx="8451723" cy="5003307"/>
          </a:xfrm>
        </p:spPr>
        <p:txBody>
          <a:bodyPr>
            <a:noAutofit/>
          </a:bodyPr>
          <a:lstStyle/>
          <a:p>
            <a:pPr algn="just">
              <a:spcBef>
                <a:spcPts val="1200"/>
              </a:spcBef>
            </a:pPr>
            <a:r>
              <a:rPr lang="en-US" sz="2000" dirty="0"/>
              <a:t>The </a:t>
            </a:r>
            <a:r>
              <a:rPr lang="en-US" sz="2000" dirty="0" smtClean="0"/>
              <a:t>Budget Forum </a:t>
            </a:r>
            <a:r>
              <a:rPr lang="en-US" sz="2000" dirty="0" err="1" smtClean="0"/>
              <a:t>Lekgotla</a:t>
            </a:r>
            <a:r>
              <a:rPr lang="en-US" sz="2000" dirty="0" smtClean="0"/>
              <a:t> which took place in December 2020 and was hosted by the Minister of Finance took cognizance of SALGA’s long standing view that local government’s allocation from nationally raised revenue is inadequate</a:t>
            </a:r>
            <a:r>
              <a:rPr lang="en-US" sz="2000" dirty="0"/>
              <a:t> </a:t>
            </a:r>
            <a:r>
              <a:rPr lang="en-US" sz="2000" dirty="0" smtClean="0"/>
              <a:t>as per studies conducted by PARI namely the Review of the Local Government Equitable Share and the “End of the Road”. </a:t>
            </a:r>
            <a:endParaRPr lang="en-US" sz="2000" dirty="0"/>
          </a:p>
          <a:p>
            <a:pPr algn="just">
              <a:spcBef>
                <a:spcPts val="1200"/>
              </a:spcBef>
            </a:pPr>
            <a:r>
              <a:rPr lang="en-US" sz="2000" dirty="0" smtClean="0"/>
              <a:t>However, SALGA acknowledges the national government’s gloomy picture of the economic outlook and fiscal challenges it faces that is exacerbated by the unforeseen and continuing demands on the </a:t>
            </a:r>
            <a:r>
              <a:rPr lang="en-US" sz="2000" dirty="0" err="1" smtClean="0"/>
              <a:t>fiscus</a:t>
            </a:r>
            <a:r>
              <a:rPr lang="en-US" sz="2000" dirty="0" smtClean="0"/>
              <a:t> as a result of the COVID-19 pandemic</a:t>
            </a:r>
            <a:endParaRPr lang="en-US" sz="2000" dirty="0"/>
          </a:p>
          <a:p>
            <a:pPr algn="just">
              <a:spcBef>
                <a:spcPts val="1200"/>
              </a:spcBef>
            </a:pPr>
            <a:r>
              <a:rPr lang="en-GB" sz="2000" dirty="0" smtClean="0"/>
              <a:t>SALGA will work with National Government on resolving the challenges faced by Local </a:t>
            </a:r>
            <a:r>
              <a:rPr lang="en-GB" sz="2000" dirty="0"/>
              <a:t>G</a:t>
            </a:r>
            <a:r>
              <a:rPr lang="en-GB" sz="2000" dirty="0" smtClean="0"/>
              <a:t>overnment based on the activation of the resolutions taken at the Budget Forum </a:t>
            </a:r>
            <a:r>
              <a:rPr lang="en-GB" sz="2000" dirty="0" err="1" smtClean="0"/>
              <a:t>Lekgotla</a:t>
            </a:r>
            <a:r>
              <a:rPr lang="en-GB" sz="2000" dirty="0" smtClean="0"/>
              <a:t> in December 2020.</a:t>
            </a:r>
          </a:p>
          <a:p>
            <a:pPr marL="0" indent="0" algn="just">
              <a:buNone/>
            </a:pPr>
            <a:endParaRPr lang="en-GB" sz="2000" dirty="0"/>
          </a:p>
        </p:txBody>
      </p:sp>
    </p:spTree>
    <p:extLst>
      <p:ext uri="{BB962C8B-B14F-4D97-AF65-F5344CB8AC3E}">
        <p14:creationId xmlns:p14="http://schemas.microsoft.com/office/powerpoint/2010/main" val="38309367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Government Fiscal Framework </a:t>
            </a:r>
            <a:endParaRPr lang="en-US" dirty="0"/>
          </a:p>
        </p:txBody>
      </p:sp>
      <p:sp>
        <p:nvSpPr>
          <p:cNvPr id="3" name="Text Placeholder 2"/>
          <p:cNvSpPr>
            <a:spLocks noGrp="1"/>
          </p:cNvSpPr>
          <p:nvPr>
            <p:ph type="body" sz="quarter" idx="10"/>
          </p:nvPr>
        </p:nvSpPr>
        <p:spPr>
          <a:xfrm>
            <a:off x="85685" y="1242266"/>
            <a:ext cx="8946348" cy="5233183"/>
          </a:xfrm>
        </p:spPr>
        <p:txBody>
          <a:bodyPr>
            <a:noAutofit/>
          </a:bodyPr>
          <a:lstStyle/>
          <a:p>
            <a:r>
              <a:rPr lang="en-US" sz="2400" dirty="0" smtClean="0"/>
              <a:t>SALGA is concerned with the proposed decrease in Equitable Share of R6,5Bn (R78Bn </a:t>
            </a:r>
            <a:r>
              <a:rPr lang="en-US" sz="2400" dirty="0" err="1" smtClean="0"/>
              <a:t>vs</a:t>
            </a:r>
            <a:r>
              <a:rPr lang="en-US" sz="2400" dirty="0" smtClean="0"/>
              <a:t> R84,5Bn) from last year to this year and reducing by 0.4 per cent over the MTEF, amid the ever increasing number of poor households due to the effects of COVID-19. </a:t>
            </a:r>
            <a:endParaRPr lang="en-US" sz="2400" dirty="0"/>
          </a:p>
          <a:p>
            <a:r>
              <a:rPr lang="en-US" sz="2400" dirty="0" smtClean="0"/>
              <a:t>Further, the reduction in the LGES does not serve our communities well </a:t>
            </a:r>
            <a:r>
              <a:rPr lang="en-US" sz="2400" dirty="0"/>
              <a:t>i</a:t>
            </a:r>
            <a:r>
              <a:rPr lang="en-US" sz="2400" dirty="0" smtClean="0"/>
              <a:t>n view of the prevailing economic climate, increased unemployment figures per Stats SA and the negative impact of Covid-19 on Municipal revenue collections.</a:t>
            </a:r>
            <a:endParaRPr lang="en-US" sz="2400" dirty="0"/>
          </a:p>
          <a:p>
            <a:r>
              <a:rPr lang="en-US" sz="2400" dirty="0" smtClean="0"/>
              <a:t>We note the marginal increase of 7.3% in conditional grants will not ease of the pressure on LG to address the growing infrastructure backlogs caused by migrations to cities. </a:t>
            </a:r>
          </a:p>
          <a:p>
            <a:pPr marL="0" indent="0">
              <a:buNone/>
            </a:pPr>
            <a:endParaRPr lang="en-US" sz="2400" dirty="0" smtClean="0"/>
          </a:p>
        </p:txBody>
      </p:sp>
    </p:spTree>
    <p:extLst>
      <p:ext uri="{BB962C8B-B14F-4D97-AF65-F5344CB8AC3E}">
        <p14:creationId xmlns:p14="http://schemas.microsoft.com/office/powerpoint/2010/main" val="1308112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and Expenditure Management Framework</a:t>
            </a:r>
            <a:endParaRPr lang="en-US" dirty="0"/>
          </a:p>
        </p:txBody>
      </p:sp>
      <p:sp>
        <p:nvSpPr>
          <p:cNvPr id="3" name="Text Placeholder 2"/>
          <p:cNvSpPr>
            <a:spLocks noGrp="1"/>
          </p:cNvSpPr>
          <p:nvPr>
            <p:ph type="body" sz="quarter" idx="10"/>
          </p:nvPr>
        </p:nvSpPr>
        <p:spPr/>
        <p:txBody>
          <a:bodyPr>
            <a:normAutofit fontScale="92500" lnSpcReduction="10000"/>
          </a:bodyPr>
          <a:lstStyle/>
          <a:p>
            <a:r>
              <a:rPr lang="en-US" sz="2000" dirty="0"/>
              <a:t>Own revenue by municipalities declined during COVID lockdown and the extra R20bn COVID-19 relief did not match revenues collected in the previous </a:t>
            </a:r>
            <a:r>
              <a:rPr lang="en-US" sz="2000" dirty="0" smtClean="0"/>
              <a:t>year according to a survey conducted by the Department of Planning, Monitoring &amp; Evaluation (DPME)</a:t>
            </a:r>
            <a:endParaRPr lang="en-US" sz="2000" dirty="0"/>
          </a:p>
          <a:p>
            <a:r>
              <a:rPr lang="en-US" sz="2000" dirty="0" smtClean="0"/>
              <a:t>Municipalities collected 20 per cent of the billed revenue in the period April to June 2020 and the collection rate in the corresponding period in 2019 was 93 per cent. The DPME survey reflected that in the case of 4 Metro Municipalities the own revenue collected was around R4,3Bn less.</a:t>
            </a:r>
          </a:p>
          <a:p>
            <a:r>
              <a:rPr lang="en-US" sz="2000" dirty="0" smtClean="0"/>
              <a:t>The </a:t>
            </a:r>
            <a:r>
              <a:rPr lang="en-US" sz="2000" dirty="0"/>
              <a:t>expenditure requirements of LG also shifted to cater for COVID-19 related needs of the communities, which were mostly emergencies</a:t>
            </a:r>
            <a:endParaRPr lang="en-US" sz="2000" dirty="0" smtClean="0"/>
          </a:p>
          <a:p>
            <a:r>
              <a:rPr lang="en-US" sz="2000" dirty="0" smtClean="0"/>
              <a:t>Municipal expenditure on goods and services, especially water increased due to extra demands from municipalities to cater for COVID-19 related preventative measures like sanitizing public facilities</a:t>
            </a:r>
          </a:p>
        </p:txBody>
      </p:sp>
    </p:spTree>
    <p:extLst>
      <p:ext uri="{BB962C8B-B14F-4D97-AF65-F5344CB8AC3E}">
        <p14:creationId xmlns:p14="http://schemas.microsoft.com/office/powerpoint/2010/main" val="1022518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and Expenditure Management Framework </a:t>
            </a:r>
            <a:endParaRPr lang="en-US" dirty="0"/>
          </a:p>
        </p:txBody>
      </p:sp>
      <p:sp>
        <p:nvSpPr>
          <p:cNvPr id="3" name="Text Placeholder 2"/>
          <p:cNvSpPr>
            <a:spLocks noGrp="1"/>
          </p:cNvSpPr>
          <p:nvPr>
            <p:ph type="body" sz="quarter" idx="10"/>
          </p:nvPr>
        </p:nvSpPr>
        <p:spPr>
          <a:xfrm>
            <a:off x="85685" y="1279589"/>
            <a:ext cx="8946348" cy="5233183"/>
          </a:xfrm>
        </p:spPr>
        <p:txBody>
          <a:bodyPr>
            <a:noAutofit/>
          </a:bodyPr>
          <a:lstStyle/>
          <a:p>
            <a:r>
              <a:rPr lang="en-US" sz="2200" dirty="0" smtClean="0"/>
              <a:t>In terms of the study commissioned by SALGA and FFC titled: </a:t>
            </a:r>
            <a:r>
              <a:rPr lang="en-US" sz="2200" b="1" i="1" dirty="0" smtClean="0"/>
              <a:t>The Cost of Basic Services</a:t>
            </a:r>
            <a:r>
              <a:rPr lang="en-US" sz="2200" dirty="0" smtClean="0"/>
              <a:t> which reflects that the subsidy amounts from Equitable Share are still significantly lower than the actual costs of providing these services to the poor:</a:t>
            </a:r>
          </a:p>
          <a:p>
            <a:pPr lvl="1"/>
            <a:r>
              <a:rPr lang="en-US" sz="2200" dirty="0" smtClean="0"/>
              <a:t>The subsidy is lower than the cost per household for the basic level of the service (especially in far flung areas with challenging topography)</a:t>
            </a:r>
          </a:p>
          <a:p>
            <a:pPr lvl="1"/>
            <a:r>
              <a:rPr lang="en-US" sz="2200" dirty="0" smtClean="0"/>
              <a:t>Poor households tend to consume more than the basic level</a:t>
            </a:r>
          </a:p>
          <a:p>
            <a:r>
              <a:rPr lang="en-US" sz="2200" dirty="0"/>
              <a:t>Therefore</a:t>
            </a:r>
            <a:r>
              <a:rPr lang="en-US" sz="2200" dirty="0" smtClean="0"/>
              <a:t>, SALGA supports and will part take in a new workgroup to research the actual costs of rendering these services and ensure that there is a differentiated approach when allocating the Basic Services component of ES to municipalities </a:t>
            </a:r>
          </a:p>
        </p:txBody>
      </p:sp>
    </p:spTree>
    <p:extLst>
      <p:ext uri="{BB962C8B-B14F-4D97-AF65-F5344CB8AC3E}">
        <p14:creationId xmlns:p14="http://schemas.microsoft.com/office/powerpoint/2010/main" val="1544878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Municipal Financial Viability and Sustainable Services</a:t>
            </a:r>
            <a:endParaRPr lang="en-GB" dirty="0"/>
          </a:p>
        </p:txBody>
      </p:sp>
      <p:sp>
        <p:nvSpPr>
          <p:cNvPr id="3" name="Text Placeholder 2"/>
          <p:cNvSpPr>
            <a:spLocks noGrp="1"/>
          </p:cNvSpPr>
          <p:nvPr>
            <p:ph type="body" sz="quarter" idx="10"/>
          </p:nvPr>
        </p:nvSpPr>
        <p:spPr>
          <a:xfrm>
            <a:off x="0" y="1224936"/>
            <a:ext cx="8857397" cy="3629947"/>
          </a:xfrm>
        </p:spPr>
        <p:txBody>
          <a:bodyPr>
            <a:noAutofit/>
          </a:bodyPr>
          <a:lstStyle/>
          <a:p>
            <a:pPr marL="285750" lvl="1" algn="just" defTabSz="685800">
              <a:buFont typeface="Arial" panose="020B0604020202020204" pitchFamily="34" charset="0"/>
              <a:buChar char="•"/>
              <a:defRPr/>
            </a:pPr>
            <a:r>
              <a:rPr lang="en-ZA" sz="1800" dirty="0">
                <a:latin typeface="Arial" panose="020B0604020202020204" pitchFamily="34" charset="0"/>
                <a:cs typeface="Arial" panose="020B0604020202020204" pitchFamily="34" charset="0"/>
              </a:rPr>
              <a:t>The debt owed to municipalities and by municipalities </a:t>
            </a:r>
            <a:r>
              <a:rPr lang="en-ZA" altLang="en-US" sz="1800" dirty="0">
                <a:latin typeface="Arial" panose="020B0604020202020204" pitchFamily="34" charset="0"/>
                <a:cs typeface="Arial" panose="020B0604020202020204" pitchFamily="34" charset="0"/>
              </a:rPr>
              <a:t>cannot be addressed without addressing the underlying systemic and structural issues </a:t>
            </a:r>
            <a:endParaRPr lang="en-ZA" altLang="en-US" sz="1800" dirty="0" smtClean="0">
              <a:latin typeface="Arial" panose="020B0604020202020204" pitchFamily="34" charset="0"/>
              <a:cs typeface="Arial" panose="020B0604020202020204" pitchFamily="34" charset="0"/>
            </a:endParaRPr>
          </a:p>
          <a:p>
            <a:pPr marL="285750" lvl="1" algn="just" defTabSz="685800">
              <a:buFont typeface="Arial" panose="020B0604020202020204" pitchFamily="34" charset="0"/>
              <a:buChar char="•"/>
              <a:defRPr/>
            </a:pPr>
            <a:r>
              <a:rPr lang="en-ZA" altLang="en-US" sz="1800" dirty="0" smtClean="0">
                <a:latin typeface="Arial" panose="020B0604020202020204" pitchFamily="34" charset="0"/>
                <a:cs typeface="Arial" panose="020B0604020202020204" pitchFamily="34" charset="0"/>
              </a:rPr>
              <a:t>A </a:t>
            </a:r>
            <a:r>
              <a:rPr lang="en-ZA" altLang="en-US" sz="1800" dirty="0">
                <a:latin typeface="Arial" panose="020B0604020202020204" pitchFamily="34" charset="0"/>
                <a:cs typeface="Arial" panose="020B0604020202020204" pitchFamily="34" charset="0"/>
              </a:rPr>
              <a:t>holistic approach is required by </a:t>
            </a:r>
            <a:r>
              <a:rPr lang="en-ZA" altLang="en-US" sz="1800" dirty="0" smtClean="0">
                <a:latin typeface="Arial" panose="020B0604020202020204" pitchFamily="34" charset="0"/>
                <a:cs typeface="Arial" panose="020B0604020202020204" pitchFamily="34" charset="0"/>
              </a:rPr>
              <a:t>government</a:t>
            </a:r>
          </a:p>
          <a:p>
            <a:pPr marL="285750" lvl="1" algn="just" defTabSz="685800">
              <a:buFont typeface="Arial" panose="020B0604020202020204" pitchFamily="34" charset="0"/>
              <a:buChar char="•"/>
              <a:defRPr/>
            </a:pPr>
            <a:r>
              <a:rPr lang="en-ZA" sz="1800" b="1" dirty="0" smtClean="0">
                <a:latin typeface="Arial" panose="020B0604020202020204" pitchFamily="34" charset="0"/>
                <a:cs typeface="Arial" panose="020B0604020202020204" pitchFamily="34" charset="0"/>
              </a:rPr>
              <a:t>We welcome the establishment of </a:t>
            </a:r>
            <a:r>
              <a:rPr lang="en-ZA" sz="1800" b="1" dirty="0">
                <a:latin typeface="Arial" panose="020B0604020202020204" pitchFamily="34" charset="0"/>
                <a:cs typeface="Arial" panose="020B0604020202020204" pitchFamily="34" charset="0"/>
              </a:rPr>
              <a:t>a Multidisciplinary Revenue Committee (M</a:t>
            </a:r>
            <a:r>
              <a:rPr lang="en-ZA" sz="1800" b="1" i="1" dirty="0">
                <a:latin typeface="Arial" panose="020B0604020202020204" pitchFamily="34" charset="0"/>
                <a:cs typeface="Arial" panose="020B0604020202020204" pitchFamily="34" charset="0"/>
              </a:rPr>
              <a:t>d</a:t>
            </a:r>
            <a:r>
              <a:rPr lang="en-ZA" sz="1800" b="1" dirty="0">
                <a:latin typeface="Arial" panose="020B0604020202020204" pitchFamily="34" charset="0"/>
                <a:cs typeface="Arial" panose="020B0604020202020204" pitchFamily="34" charset="0"/>
              </a:rPr>
              <a:t>RC) </a:t>
            </a:r>
            <a:r>
              <a:rPr lang="en-ZA" sz="1800" b="1" dirty="0" smtClean="0">
                <a:latin typeface="Arial" panose="020B0604020202020204" pitchFamily="34" charset="0"/>
                <a:cs typeface="Arial" panose="020B0604020202020204" pitchFamily="34" charset="0"/>
              </a:rPr>
              <a:t>which seeks to continue to implement </a:t>
            </a:r>
            <a:r>
              <a:rPr lang="en-ZA" sz="1800" b="1" dirty="0">
                <a:latin typeface="Arial" panose="020B0604020202020204" pitchFamily="34" charset="0"/>
                <a:cs typeface="Arial" panose="020B0604020202020204" pitchFamily="34" charset="0"/>
              </a:rPr>
              <a:t>the recommendations from the IMTT (in the absence of an IMTT) comprising of the following stakeholders and to proactively address inefficiencies in the revenue value </a:t>
            </a:r>
            <a:r>
              <a:rPr lang="en-ZA" sz="1800" b="1" dirty="0" smtClean="0">
                <a:latin typeface="Arial" panose="020B0604020202020204" pitchFamily="34" charset="0"/>
                <a:cs typeface="Arial" panose="020B0604020202020204" pitchFamily="34" charset="0"/>
              </a:rPr>
              <a:t>chain</a:t>
            </a:r>
          </a:p>
          <a:p>
            <a:pPr marL="285750" lvl="1" algn="just" defTabSz="685800">
              <a:buFont typeface="Arial" panose="020B0604020202020204" pitchFamily="34" charset="0"/>
              <a:buChar char="•"/>
              <a:defRPr/>
            </a:pPr>
            <a:r>
              <a:rPr lang="en-ZA" sz="1800" dirty="0" smtClean="0">
                <a:latin typeface="Arial" panose="020B0604020202020204" pitchFamily="34" charset="0"/>
                <a:cs typeface="Arial" panose="020B0604020202020204" pitchFamily="34" charset="0"/>
              </a:rPr>
              <a:t>The </a:t>
            </a:r>
            <a:r>
              <a:rPr lang="en-ZA" sz="1800" dirty="0">
                <a:latin typeface="Arial" panose="020B0604020202020204" pitchFamily="34" charset="0"/>
                <a:cs typeface="Arial" panose="020B0604020202020204" pitchFamily="34" charset="0"/>
              </a:rPr>
              <a:t>overall objective of the MdRC is: </a:t>
            </a:r>
          </a:p>
          <a:p>
            <a:pPr marL="342900" lvl="2" indent="0" algn="just" defTabSz="514350">
              <a:buNone/>
              <a:defRPr/>
            </a:pPr>
            <a:r>
              <a:rPr lang="en-ZA" sz="1800" dirty="0" smtClean="0">
                <a:latin typeface="Arial" panose="020B0604020202020204" pitchFamily="34" charset="0"/>
                <a:cs typeface="Arial" panose="020B0604020202020204" pitchFamily="34" charset="0"/>
              </a:rPr>
              <a:t>- To </a:t>
            </a:r>
            <a:r>
              <a:rPr lang="en-ZA" sz="1800" dirty="0">
                <a:latin typeface="Arial" panose="020B0604020202020204" pitchFamily="34" charset="0"/>
                <a:cs typeface="Arial" panose="020B0604020202020204" pitchFamily="34" charset="0"/>
              </a:rPr>
              <a:t>address areas of shortcoming with the revenue value chain that primarily </a:t>
            </a:r>
            <a:r>
              <a:rPr lang="en-ZA" sz="1800" dirty="0" smtClean="0">
                <a:latin typeface="Arial" panose="020B0604020202020204" pitchFamily="34" charset="0"/>
                <a:cs typeface="Arial" panose="020B0604020202020204" pitchFamily="34" charset="0"/>
              </a:rPr>
              <a:t>	contributes </a:t>
            </a:r>
            <a:r>
              <a:rPr lang="en-ZA" sz="1800" dirty="0">
                <a:latin typeface="Arial" panose="020B0604020202020204" pitchFamily="34" charset="0"/>
                <a:cs typeface="Arial" panose="020B0604020202020204" pitchFamily="34" charset="0"/>
              </a:rPr>
              <a:t>to increased inefficiencies in the municipality</a:t>
            </a:r>
          </a:p>
          <a:p>
            <a:pPr marL="342900" lvl="2" indent="0" algn="just" defTabSz="514350">
              <a:buNone/>
              <a:defRPr/>
            </a:pPr>
            <a:r>
              <a:rPr lang="en-ZA" sz="1800" dirty="0" smtClean="0">
                <a:latin typeface="Arial" panose="020B0604020202020204" pitchFamily="34" charset="0"/>
                <a:cs typeface="Arial" panose="020B0604020202020204" pitchFamily="34" charset="0"/>
              </a:rPr>
              <a:t>-	Stop </a:t>
            </a:r>
            <a:r>
              <a:rPr lang="en-ZA" sz="1800" dirty="0">
                <a:latin typeface="Arial" panose="020B0604020202020204" pitchFamily="34" charset="0"/>
                <a:cs typeface="Arial" panose="020B0604020202020204" pitchFamily="34" charset="0"/>
              </a:rPr>
              <a:t>the increasing debts owed to Eskom, Municipalities and Water boards</a:t>
            </a:r>
          </a:p>
          <a:p>
            <a:pPr marL="342900" lvl="2" indent="0" algn="just" defTabSz="514350">
              <a:buNone/>
              <a:defRPr/>
            </a:pPr>
            <a:r>
              <a:rPr lang="en-ZA" sz="1800" dirty="0" smtClean="0">
                <a:latin typeface="Arial" panose="020B0604020202020204" pitchFamily="34" charset="0"/>
                <a:cs typeface="Arial" panose="020B0604020202020204" pitchFamily="34" charset="0"/>
              </a:rPr>
              <a:t>-	Transform </a:t>
            </a:r>
            <a:r>
              <a:rPr lang="en-ZA" sz="1800" dirty="0">
                <a:latin typeface="Arial" panose="020B0604020202020204" pitchFamily="34" charset="0"/>
                <a:cs typeface="Arial" panose="020B0604020202020204" pitchFamily="34" charset="0"/>
              </a:rPr>
              <a:t>financially distressed municipalities into “Smart and Financially </a:t>
            </a:r>
            <a:r>
              <a:rPr lang="en-ZA" sz="1800" dirty="0" smtClean="0">
                <a:latin typeface="Arial" panose="020B0604020202020204" pitchFamily="34" charset="0"/>
                <a:cs typeface="Arial" panose="020B0604020202020204" pitchFamily="34" charset="0"/>
              </a:rPr>
              <a:t>	Sustainable </a:t>
            </a:r>
            <a:r>
              <a:rPr lang="en-ZA" sz="1800" dirty="0">
                <a:latin typeface="Arial" panose="020B0604020202020204" pitchFamily="34" charset="0"/>
                <a:cs typeface="Arial" panose="020B0604020202020204" pitchFamily="34" charset="0"/>
              </a:rPr>
              <a:t>Municipalities” and use technology as a critical enabler for </a:t>
            </a:r>
            <a:r>
              <a:rPr lang="en-ZA" sz="1800" dirty="0" smtClean="0">
                <a:latin typeface="Arial" panose="020B0604020202020204" pitchFamily="34" charset="0"/>
                <a:cs typeface="Arial" panose="020B0604020202020204" pitchFamily="34" charset="0"/>
              </a:rPr>
              <a:t>change</a:t>
            </a:r>
          </a:p>
          <a:p>
            <a:pPr marL="285750" lvl="2" indent="-285750" algn="just" defTabSz="514350">
              <a:buFont typeface="Arial" panose="020B0604020202020204" pitchFamily="34" charset="0"/>
              <a:buChar char="•"/>
              <a:defRPr/>
            </a:pPr>
            <a:r>
              <a:rPr lang="en-ZA" sz="1800" dirty="0" smtClean="0">
                <a:latin typeface="Arial" panose="020B0604020202020204" pitchFamily="34" charset="0"/>
                <a:cs typeface="Arial" panose="020B0604020202020204" pitchFamily="34" charset="0"/>
              </a:rPr>
              <a:t>A </a:t>
            </a:r>
            <a:r>
              <a:rPr lang="en-ZA" sz="1800" dirty="0">
                <a:latin typeface="Arial" panose="020B0604020202020204" pitchFamily="34" charset="0"/>
                <a:cs typeface="Arial" panose="020B0604020202020204" pitchFamily="34" charset="0"/>
              </a:rPr>
              <a:t>M</a:t>
            </a:r>
            <a:r>
              <a:rPr lang="en-ZA" sz="1800" i="1" dirty="0">
                <a:latin typeface="Arial" panose="020B0604020202020204" pitchFamily="34" charset="0"/>
                <a:cs typeface="Arial" panose="020B0604020202020204" pitchFamily="34" charset="0"/>
              </a:rPr>
              <a:t>d</a:t>
            </a:r>
            <a:r>
              <a:rPr lang="en-ZA" sz="1800" dirty="0">
                <a:latin typeface="Arial" panose="020B0604020202020204" pitchFamily="34" charset="0"/>
                <a:cs typeface="Arial" panose="020B0604020202020204" pitchFamily="34" charset="0"/>
              </a:rPr>
              <a:t>RC is established at the national level and will be replicated at the provincial level to address municipal financial sustainability</a:t>
            </a:r>
          </a:p>
          <a:p>
            <a:pPr marL="0" indent="0">
              <a:buNone/>
            </a:pPr>
            <a:endParaRPr lang="en-GB" sz="1500" dirty="0"/>
          </a:p>
        </p:txBody>
      </p:sp>
    </p:spTree>
    <p:extLst>
      <p:ext uri="{BB962C8B-B14F-4D97-AF65-F5344CB8AC3E}">
        <p14:creationId xmlns:p14="http://schemas.microsoft.com/office/powerpoint/2010/main" val="39022539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Multi-disciplinary Revenue Committee (</a:t>
            </a:r>
            <a:r>
              <a:rPr lang="en-US" dirty="0" err="1" smtClean="0"/>
              <a:t>MdRC</a:t>
            </a:r>
            <a:r>
              <a:rPr lang="en-US" dirty="0" smtClean="0"/>
              <a:t>) Structure</a:t>
            </a:r>
            <a:endParaRPr lang="en-US" dirty="0"/>
          </a:p>
        </p:txBody>
      </p:sp>
      <p:grpSp>
        <p:nvGrpSpPr>
          <p:cNvPr id="26" name="Group 25"/>
          <p:cNvGrpSpPr/>
          <p:nvPr/>
        </p:nvGrpSpPr>
        <p:grpSpPr>
          <a:xfrm>
            <a:off x="-1225513" y="755800"/>
            <a:ext cx="8302644" cy="5185237"/>
            <a:chOff x="0" y="0"/>
            <a:chExt cx="10598963" cy="6356351"/>
          </a:xfrm>
        </p:grpSpPr>
        <p:sp>
          <p:nvSpPr>
            <p:cNvPr id="4" name="Rectangle 3"/>
            <p:cNvSpPr/>
            <p:nvPr/>
          </p:nvSpPr>
          <p:spPr>
            <a:xfrm>
              <a:off x="1628206" y="4113471"/>
              <a:ext cx="8970757" cy="224288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defRPr/>
              </a:pPr>
              <a:r>
                <a:rPr lang="en-US" sz="1350" b="1" dirty="0">
                  <a:solidFill>
                    <a:prstClr val="white"/>
                  </a:solidFill>
                  <a:latin typeface="Calibri" panose="020F0502020204030204"/>
                </a:rPr>
                <a:t>Duplicate Structure in each Province </a:t>
              </a:r>
            </a:p>
          </p:txBody>
        </p:sp>
        <p:sp>
          <p:nvSpPr>
            <p:cNvPr id="5" name="Rectangle 4"/>
            <p:cNvSpPr/>
            <p:nvPr/>
          </p:nvSpPr>
          <p:spPr>
            <a:xfrm>
              <a:off x="1615181" y="2307555"/>
              <a:ext cx="8970757" cy="121736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defRPr/>
              </a:pPr>
              <a:r>
                <a:rPr lang="en-US" sz="1350" b="1" dirty="0">
                  <a:solidFill>
                    <a:prstClr val="white"/>
                  </a:solidFill>
                  <a:latin typeface="Calibri" panose="020F0502020204030204"/>
                </a:rPr>
                <a:t>Proposed Streams of work</a:t>
              </a:r>
            </a:p>
          </p:txBody>
        </p:sp>
        <p:sp>
          <p:nvSpPr>
            <p:cNvPr id="6" name="Slide Number Placeholder 3"/>
            <p:cNvSpPr txBox="1">
              <a:spLocks/>
            </p:cNvSpPr>
            <p:nvPr/>
          </p:nvSpPr>
          <p:spPr>
            <a:xfrm>
              <a:off x="0" y="0"/>
              <a:ext cx="0" cy="0"/>
            </a:xfrm>
            <a:prstGeom prst="rect">
              <a:avLst/>
            </a:prstGeom>
          </p:spPr>
          <p:txBody>
            <a:bodyPr vert="horz" lIns="68580" tIns="34290" rIns="68580" bIns="3429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4E67396-EAD7-1246-A93B-5244FF26795F}" type="slidenum">
                <a:rPr lang="en-US" sz="900">
                  <a:solidFill>
                    <a:prstClr val="black">
                      <a:tint val="75000"/>
                    </a:prstClr>
                  </a:solidFill>
                  <a:latin typeface="Calibri" panose="020F0502020204030204"/>
                </a:rPr>
                <a:pPr>
                  <a:defRPr/>
                </a:pPr>
                <a:t>7</a:t>
              </a:fld>
              <a:endParaRPr lang="en-US" sz="900" dirty="0">
                <a:solidFill>
                  <a:prstClr val="black">
                    <a:tint val="75000"/>
                  </a:prstClr>
                </a:solidFill>
                <a:latin typeface="Calibri" panose="020F0502020204030204"/>
              </a:endParaRPr>
            </a:p>
          </p:txBody>
        </p:sp>
        <p:sp>
          <p:nvSpPr>
            <p:cNvPr id="7" name="Rectangle 6"/>
            <p:cNvSpPr/>
            <p:nvPr/>
          </p:nvSpPr>
          <p:spPr>
            <a:xfrm>
              <a:off x="4179275" y="999240"/>
              <a:ext cx="3833450" cy="785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ZA" sz="1350" dirty="0">
                  <a:solidFill>
                    <a:prstClr val="white"/>
                  </a:solidFill>
                  <a:latin typeface="Calibri" panose="020F0502020204030204"/>
                </a:rPr>
                <a:t>MdRC</a:t>
              </a:r>
            </a:p>
            <a:p>
              <a:pPr algn="ctr">
                <a:defRPr/>
              </a:pPr>
              <a:r>
                <a:rPr lang="en-ZA" sz="825" dirty="0">
                  <a:solidFill>
                    <a:prstClr val="white"/>
                  </a:solidFill>
                  <a:latin typeface="Calibri" panose="020F0502020204030204"/>
                </a:rPr>
                <a:t>NT, CoGTA, DPWI, DPE, DMRE, DHSWS, DRDLR, SALGA, Eskom</a:t>
              </a:r>
            </a:p>
          </p:txBody>
        </p:sp>
        <p:sp>
          <p:nvSpPr>
            <p:cNvPr id="8" name="Rectangle 7"/>
            <p:cNvSpPr/>
            <p:nvPr/>
          </p:nvSpPr>
          <p:spPr>
            <a:xfrm>
              <a:off x="9331574" y="5195098"/>
              <a:ext cx="832332" cy="785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ZA" sz="1350" dirty="0">
                  <a:solidFill>
                    <a:prstClr val="white"/>
                  </a:solidFill>
                  <a:latin typeface="Calibri" panose="020F0502020204030204"/>
                </a:rPr>
                <a:t>WC</a:t>
              </a:r>
            </a:p>
          </p:txBody>
        </p:sp>
        <p:sp>
          <p:nvSpPr>
            <p:cNvPr id="9" name="Rectangle 8"/>
            <p:cNvSpPr/>
            <p:nvPr/>
          </p:nvSpPr>
          <p:spPr>
            <a:xfrm>
              <a:off x="8417169" y="5194363"/>
              <a:ext cx="761999" cy="785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ZA" sz="1350" dirty="0">
                  <a:solidFill>
                    <a:prstClr val="white"/>
                  </a:solidFill>
                  <a:latin typeface="Calibri" panose="020F0502020204030204"/>
                </a:rPr>
                <a:t>NW</a:t>
              </a:r>
            </a:p>
          </p:txBody>
        </p:sp>
        <p:sp>
          <p:nvSpPr>
            <p:cNvPr id="10" name="Rectangle 9"/>
            <p:cNvSpPr/>
            <p:nvPr/>
          </p:nvSpPr>
          <p:spPr>
            <a:xfrm>
              <a:off x="7502772" y="5194363"/>
              <a:ext cx="773719" cy="785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ZA" sz="1350" dirty="0">
                  <a:solidFill>
                    <a:prstClr val="white"/>
                  </a:solidFill>
                  <a:latin typeface="Calibri" panose="020F0502020204030204"/>
                </a:rPr>
                <a:t>NC</a:t>
              </a:r>
            </a:p>
          </p:txBody>
        </p:sp>
        <p:sp>
          <p:nvSpPr>
            <p:cNvPr id="11" name="Rectangle 10"/>
            <p:cNvSpPr/>
            <p:nvPr/>
          </p:nvSpPr>
          <p:spPr>
            <a:xfrm>
              <a:off x="4771293" y="5194363"/>
              <a:ext cx="761998" cy="785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ZA" sz="1350" dirty="0">
                  <a:solidFill>
                    <a:prstClr val="white"/>
                  </a:solidFill>
                  <a:latin typeface="Calibri" panose="020F0502020204030204"/>
                </a:rPr>
                <a:t>KZN</a:t>
              </a:r>
            </a:p>
          </p:txBody>
        </p:sp>
        <p:sp>
          <p:nvSpPr>
            <p:cNvPr id="12" name="Rectangle 11"/>
            <p:cNvSpPr/>
            <p:nvPr/>
          </p:nvSpPr>
          <p:spPr>
            <a:xfrm>
              <a:off x="2954214" y="5194363"/>
              <a:ext cx="750278" cy="785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ZA" sz="1350" dirty="0">
                  <a:solidFill>
                    <a:prstClr val="white"/>
                  </a:solidFill>
                  <a:latin typeface="Calibri" panose="020F0502020204030204"/>
                </a:rPr>
                <a:t>FS</a:t>
              </a:r>
            </a:p>
          </p:txBody>
        </p:sp>
        <p:sp>
          <p:nvSpPr>
            <p:cNvPr id="13" name="Rectangle 12"/>
            <p:cNvSpPr/>
            <p:nvPr/>
          </p:nvSpPr>
          <p:spPr>
            <a:xfrm>
              <a:off x="2045675" y="5194363"/>
              <a:ext cx="767862" cy="785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ZA" sz="1350" dirty="0">
                  <a:solidFill>
                    <a:prstClr val="white"/>
                  </a:solidFill>
                  <a:latin typeface="Calibri" panose="020F0502020204030204"/>
                </a:rPr>
                <a:t>EC</a:t>
              </a:r>
            </a:p>
          </p:txBody>
        </p:sp>
        <p:sp>
          <p:nvSpPr>
            <p:cNvPr id="14" name="Rectangle 13"/>
            <p:cNvSpPr/>
            <p:nvPr/>
          </p:nvSpPr>
          <p:spPr>
            <a:xfrm>
              <a:off x="3452415" y="2806287"/>
              <a:ext cx="1713562" cy="5576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825" dirty="0">
                  <a:solidFill>
                    <a:prstClr val="white"/>
                  </a:solidFill>
                </a:rPr>
                <a:t>Organs of State Debt</a:t>
              </a:r>
            </a:p>
          </p:txBody>
        </p:sp>
        <p:sp>
          <p:nvSpPr>
            <p:cNvPr id="15" name="Rectangle 14"/>
            <p:cNvSpPr/>
            <p:nvPr/>
          </p:nvSpPr>
          <p:spPr>
            <a:xfrm>
              <a:off x="1667864" y="2808274"/>
              <a:ext cx="1713562" cy="542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sz="825" dirty="0">
                  <a:solidFill>
                    <a:prstClr val="white"/>
                  </a:solidFill>
                </a:rPr>
                <a:t>Eskom Debt </a:t>
              </a:r>
              <a:endParaRPr lang="en-US" sz="825" dirty="0">
                <a:solidFill>
                  <a:prstClr val="white"/>
                </a:solidFill>
                <a:latin typeface="Calibri" panose="020F0502020204030204"/>
              </a:endParaRPr>
            </a:p>
          </p:txBody>
        </p:sp>
        <p:sp>
          <p:nvSpPr>
            <p:cNvPr id="16" name="Rectangle 15"/>
            <p:cNvSpPr/>
            <p:nvPr/>
          </p:nvSpPr>
          <p:spPr>
            <a:xfrm>
              <a:off x="6600093" y="5206086"/>
              <a:ext cx="750275" cy="785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ZA" sz="1350" dirty="0">
                  <a:solidFill>
                    <a:prstClr val="white"/>
                  </a:solidFill>
                  <a:latin typeface="Calibri" panose="020F0502020204030204"/>
                </a:rPr>
                <a:t>MP</a:t>
              </a:r>
            </a:p>
          </p:txBody>
        </p:sp>
        <p:sp>
          <p:nvSpPr>
            <p:cNvPr id="17" name="Rectangle 16"/>
            <p:cNvSpPr/>
            <p:nvPr/>
          </p:nvSpPr>
          <p:spPr>
            <a:xfrm>
              <a:off x="3845170" y="5206086"/>
              <a:ext cx="785444" cy="785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ZA" sz="1350" dirty="0">
                  <a:solidFill>
                    <a:prstClr val="white"/>
                  </a:solidFill>
                  <a:latin typeface="Calibri" panose="020F0502020204030204"/>
                </a:rPr>
                <a:t>GP</a:t>
              </a:r>
            </a:p>
          </p:txBody>
        </p:sp>
        <p:sp>
          <p:nvSpPr>
            <p:cNvPr id="18" name="Rectangle 17"/>
            <p:cNvSpPr/>
            <p:nvPr/>
          </p:nvSpPr>
          <p:spPr>
            <a:xfrm>
              <a:off x="5697416" y="5206086"/>
              <a:ext cx="750273" cy="785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ZA" sz="1350" dirty="0">
                  <a:solidFill>
                    <a:prstClr val="white"/>
                  </a:solidFill>
                  <a:latin typeface="Calibri" panose="020F0502020204030204"/>
                </a:rPr>
                <a:t>LP</a:t>
              </a:r>
            </a:p>
          </p:txBody>
        </p:sp>
        <p:sp>
          <p:nvSpPr>
            <p:cNvPr id="19" name="Rectangle 18"/>
            <p:cNvSpPr/>
            <p:nvPr/>
          </p:nvSpPr>
          <p:spPr>
            <a:xfrm>
              <a:off x="8260744" y="1859556"/>
              <a:ext cx="1152539" cy="367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ZA" sz="825" dirty="0">
                  <a:solidFill>
                    <a:prstClr val="white"/>
                  </a:solidFill>
                  <a:latin typeface="Calibri" panose="020F0502020204030204"/>
                </a:rPr>
                <a:t>Admin Support</a:t>
              </a:r>
            </a:p>
            <a:p>
              <a:pPr algn="ctr">
                <a:defRPr/>
              </a:pPr>
              <a:r>
                <a:rPr lang="en-ZA" sz="825" dirty="0">
                  <a:solidFill>
                    <a:prstClr val="white"/>
                  </a:solidFill>
                  <a:latin typeface="Calibri" panose="020F0502020204030204"/>
                </a:rPr>
                <a:t>Presidency</a:t>
              </a:r>
            </a:p>
          </p:txBody>
        </p:sp>
        <p:sp>
          <p:nvSpPr>
            <p:cNvPr id="20" name="Down Arrow 19"/>
            <p:cNvSpPr/>
            <p:nvPr/>
          </p:nvSpPr>
          <p:spPr>
            <a:xfrm>
              <a:off x="5808785" y="1805371"/>
              <a:ext cx="574431" cy="4571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ZA" sz="1350" dirty="0">
                <a:solidFill>
                  <a:prstClr val="white"/>
                </a:solidFill>
                <a:latin typeface="Calibri" panose="020F0502020204030204"/>
              </a:endParaRPr>
            </a:p>
          </p:txBody>
        </p:sp>
        <p:sp>
          <p:nvSpPr>
            <p:cNvPr id="21" name="Left Brace 20"/>
            <p:cNvSpPr/>
            <p:nvPr/>
          </p:nvSpPr>
          <p:spPr>
            <a:xfrm rot="5400000">
              <a:off x="5882052" y="861645"/>
              <a:ext cx="463064" cy="813581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defRPr/>
              </a:pPr>
              <a:endParaRPr lang="en-ZA" sz="1350" dirty="0">
                <a:solidFill>
                  <a:prstClr val="black"/>
                </a:solidFill>
                <a:latin typeface="Calibri" panose="020F0502020204030204"/>
              </a:endParaRPr>
            </a:p>
          </p:txBody>
        </p:sp>
        <p:sp>
          <p:nvSpPr>
            <p:cNvPr id="22" name="Rectangle 21"/>
            <p:cNvSpPr/>
            <p:nvPr/>
          </p:nvSpPr>
          <p:spPr>
            <a:xfrm>
              <a:off x="5239972" y="2799361"/>
              <a:ext cx="1713562" cy="57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825" dirty="0">
                  <a:solidFill>
                    <a:prstClr val="white"/>
                  </a:solidFill>
                  <a:latin typeface="Calibri" panose="020F0502020204030204"/>
                </a:rPr>
                <a:t>IMTT Work</a:t>
              </a:r>
            </a:p>
          </p:txBody>
        </p:sp>
        <p:sp>
          <p:nvSpPr>
            <p:cNvPr id="23" name="Rectangle 22"/>
            <p:cNvSpPr/>
            <p:nvPr/>
          </p:nvSpPr>
          <p:spPr>
            <a:xfrm>
              <a:off x="7006217" y="2799361"/>
              <a:ext cx="1713562" cy="57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825" dirty="0">
                  <a:solidFill>
                    <a:prstClr val="white"/>
                  </a:solidFill>
                  <a:latin typeface="Calibri" panose="020F0502020204030204"/>
                </a:rPr>
                <a:t>Water Debt</a:t>
              </a:r>
            </a:p>
          </p:txBody>
        </p:sp>
        <p:sp>
          <p:nvSpPr>
            <p:cNvPr id="24" name="Rectangle 23"/>
            <p:cNvSpPr/>
            <p:nvPr/>
          </p:nvSpPr>
          <p:spPr>
            <a:xfrm>
              <a:off x="8780583" y="2808274"/>
              <a:ext cx="1713562" cy="57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825" dirty="0">
                  <a:solidFill>
                    <a:prstClr val="white"/>
                  </a:solidFill>
                  <a:latin typeface="Calibri" panose="020F0502020204030204"/>
                </a:rPr>
                <a:t>Revenue Management</a:t>
              </a:r>
            </a:p>
          </p:txBody>
        </p:sp>
        <p:sp>
          <p:nvSpPr>
            <p:cNvPr id="25" name="Down Arrow 24"/>
            <p:cNvSpPr/>
            <p:nvPr/>
          </p:nvSpPr>
          <p:spPr>
            <a:xfrm>
              <a:off x="5802923" y="3590602"/>
              <a:ext cx="574431" cy="4571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ZA" sz="1350" dirty="0">
                <a:solidFill>
                  <a:prstClr val="white"/>
                </a:solidFill>
                <a:latin typeface="Calibri" panose="020F0502020204030204"/>
              </a:endParaRPr>
            </a:p>
          </p:txBody>
        </p:sp>
      </p:grpSp>
      <p:sp>
        <p:nvSpPr>
          <p:cNvPr id="27" name="Rectangle 26"/>
          <p:cNvSpPr/>
          <p:nvPr/>
        </p:nvSpPr>
        <p:spPr>
          <a:xfrm>
            <a:off x="7113653" y="4057810"/>
            <a:ext cx="1980811" cy="900246"/>
          </a:xfrm>
          <a:prstGeom prst="rect">
            <a:avLst/>
          </a:prstGeom>
          <a:noFill/>
        </p:spPr>
        <p:txBody>
          <a:bodyPr wrap="square" lIns="68580" tIns="34290" rIns="68580" bIns="34290">
            <a:spAutoFit/>
          </a:bodyPr>
          <a:lstStyle/>
          <a:p>
            <a:pPr algn="ctr"/>
            <a:r>
              <a:rPr lang="en-US" dirty="0">
                <a:ln w="0"/>
                <a:effectLst>
                  <a:outerShdw blurRad="38100" dist="19050" dir="2700000" algn="tl" rotWithShape="0">
                    <a:schemeClr val="dk1">
                      <a:alpha val="40000"/>
                    </a:schemeClr>
                  </a:outerShdw>
                </a:effectLst>
              </a:rPr>
              <a:t>Multi-disciplinary Revenue Committees </a:t>
            </a:r>
          </a:p>
        </p:txBody>
      </p:sp>
    </p:spTree>
    <p:extLst>
      <p:ext uri="{BB962C8B-B14F-4D97-AF65-F5344CB8AC3E}">
        <p14:creationId xmlns:p14="http://schemas.microsoft.com/office/powerpoint/2010/main" val="2156680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1438" y="444324"/>
            <a:ext cx="5776111" cy="794815"/>
          </a:xfrm>
        </p:spPr>
        <p:txBody>
          <a:bodyPr/>
          <a:lstStyle/>
          <a:p>
            <a:r>
              <a:rPr lang="en-ZA" dirty="0" smtClean="0"/>
              <a:t>Infrastructure Grants </a:t>
            </a:r>
            <a:endParaRPr lang="en-ZA" dirty="0"/>
          </a:p>
        </p:txBody>
      </p:sp>
      <p:sp>
        <p:nvSpPr>
          <p:cNvPr id="3" name="Text Placeholder 2"/>
          <p:cNvSpPr>
            <a:spLocks noGrp="1"/>
          </p:cNvSpPr>
          <p:nvPr>
            <p:ph type="body" sz="quarter" idx="10"/>
          </p:nvPr>
        </p:nvSpPr>
        <p:spPr>
          <a:xfrm>
            <a:off x="463828" y="1479223"/>
            <a:ext cx="8043862" cy="4540250"/>
          </a:xfrm>
        </p:spPr>
        <p:txBody>
          <a:bodyPr>
            <a:normAutofit fontScale="92500" lnSpcReduction="20000"/>
          </a:bodyPr>
          <a:lstStyle/>
          <a:p>
            <a:pPr algn="just">
              <a:spcBef>
                <a:spcPts val="1200"/>
              </a:spcBef>
            </a:pPr>
            <a:r>
              <a:rPr lang="en-US" sz="2000" dirty="0" smtClean="0"/>
              <a:t>Whilst noting </a:t>
            </a:r>
            <a:r>
              <a:rPr lang="en-US" sz="2000" dirty="0"/>
              <a:t>the marginal increase of 7.3% in conditional grants </a:t>
            </a:r>
            <a:r>
              <a:rPr lang="en-US" sz="2000" dirty="0" smtClean="0"/>
              <a:t>it will </a:t>
            </a:r>
            <a:r>
              <a:rPr lang="en-US" sz="2000" dirty="0"/>
              <a:t>not </a:t>
            </a:r>
            <a:r>
              <a:rPr lang="en-US" sz="2000" dirty="0" smtClean="0"/>
              <a:t>ease </a:t>
            </a:r>
            <a:r>
              <a:rPr lang="en-US" sz="2000" dirty="0"/>
              <a:t>the pressure on LG to address the growing infrastructure backlogs caused by migrations to cities.</a:t>
            </a:r>
            <a:endParaRPr lang="en-ZA" sz="2000" dirty="0" smtClean="0"/>
          </a:p>
          <a:p>
            <a:pPr algn="just">
              <a:spcBef>
                <a:spcPts val="1200"/>
              </a:spcBef>
            </a:pPr>
            <a:r>
              <a:rPr lang="en-ZA" sz="2000" dirty="0" smtClean="0"/>
              <a:t>Poorly capacitated administration perform poorly on CAPEX and conditional grants get taken away, capacity building measures must be undertaken to fast track capex spending in municipalities.</a:t>
            </a:r>
          </a:p>
          <a:p>
            <a:pPr algn="just">
              <a:spcBef>
                <a:spcPts val="1200"/>
              </a:spcBef>
            </a:pPr>
            <a:r>
              <a:rPr lang="en-ZA" sz="2000" dirty="0" smtClean="0"/>
              <a:t>Municipalities which have been withdrawn from the IPTN must be assisted by DOT experts to fast track the implementation of the rapid bus transport system.</a:t>
            </a:r>
          </a:p>
          <a:p>
            <a:pPr algn="just">
              <a:spcBef>
                <a:spcPts val="1200"/>
              </a:spcBef>
            </a:pPr>
            <a:r>
              <a:rPr lang="en-ZA" sz="2000" dirty="0" smtClean="0"/>
              <a:t>SALGA welcomes the allowance of 5 per cent of MIG to be dedicated to asset management (R&amp;M)</a:t>
            </a:r>
          </a:p>
          <a:p>
            <a:pPr algn="just">
              <a:spcBef>
                <a:spcPts val="1200"/>
              </a:spcBef>
            </a:pPr>
            <a:r>
              <a:rPr lang="en-ZA" sz="2000" dirty="0" smtClean="0"/>
              <a:t>There </a:t>
            </a:r>
            <a:r>
              <a:rPr lang="en-ZA" sz="2000" dirty="0"/>
              <a:t>is a planned Budget Forum </a:t>
            </a:r>
            <a:r>
              <a:rPr lang="en-ZA" sz="2000" dirty="0" err="1"/>
              <a:t>Lekgotla</a:t>
            </a:r>
            <a:r>
              <a:rPr lang="en-ZA" sz="2000" dirty="0"/>
              <a:t> on Asset Management and Investments between SALGA, National Treasury and COGTA to identify and solve </a:t>
            </a:r>
            <a:r>
              <a:rPr lang="en-ZA" sz="2000" dirty="0" smtClean="0"/>
              <a:t>systemic </a:t>
            </a:r>
            <a:r>
              <a:rPr lang="en-ZA" sz="2000" dirty="0"/>
              <a:t>and structural challenges through policy proposals. </a:t>
            </a:r>
          </a:p>
          <a:p>
            <a:pPr marL="0" indent="0">
              <a:spcBef>
                <a:spcPts val="1200"/>
              </a:spcBef>
              <a:buNone/>
            </a:pPr>
            <a:endParaRPr lang="en-ZA" sz="2000" dirty="0"/>
          </a:p>
        </p:txBody>
      </p:sp>
    </p:spTree>
    <p:extLst>
      <p:ext uri="{BB962C8B-B14F-4D97-AF65-F5344CB8AC3E}">
        <p14:creationId xmlns:p14="http://schemas.microsoft.com/office/powerpoint/2010/main" val="3651388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Capacity Building</a:t>
            </a:r>
            <a:endParaRPr lang="en-US" dirty="0"/>
          </a:p>
        </p:txBody>
      </p:sp>
      <p:sp>
        <p:nvSpPr>
          <p:cNvPr id="3" name="Text Placeholder 2"/>
          <p:cNvSpPr>
            <a:spLocks noGrp="1"/>
          </p:cNvSpPr>
          <p:nvPr>
            <p:ph type="body" sz="quarter" idx="10"/>
          </p:nvPr>
        </p:nvSpPr>
        <p:spPr>
          <a:xfrm>
            <a:off x="334977" y="1258078"/>
            <a:ext cx="8582685" cy="5206096"/>
          </a:xfrm>
        </p:spPr>
        <p:txBody>
          <a:bodyPr>
            <a:noAutofit/>
          </a:bodyPr>
          <a:lstStyle/>
          <a:p>
            <a:pPr>
              <a:spcBef>
                <a:spcPts val="1200"/>
              </a:spcBef>
            </a:pPr>
            <a:r>
              <a:rPr lang="en-US" sz="2000" dirty="0" smtClean="0"/>
              <a:t>The DORB must provide for:</a:t>
            </a:r>
          </a:p>
          <a:p>
            <a:pPr lvl="1">
              <a:spcBef>
                <a:spcPts val="1200"/>
              </a:spcBef>
            </a:pPr>
            <a:r>
              <a:rPr lang="en-US" sz="2000" dirty="0" smtClean="0"/>
              <a:t>The creation of effective capacity to support municipalities to root out and prevent corruption particularly in this period of pandemic. </a:t>
            </a:r>
          </a:p>
          <a:p>
            <a:pPr lvl="1">
              <a:spcBef>
                <a:spcPts val="1200"/>
              </a:spcBef>
            </a:pPr>
            <a:r>
              <a:rPr lang="en-US" sz="2000" dirty="0" smtClean="0"/>
              <a:t>A mechanism to support municipalities to build technical, managerial and leadership capacity in the new normal.</a:t>
            </a:r>
          </a:p>
          <a:p>
            <a:pPr lvl="1">
              <a:spcBef>
                <a:spcPts val="1200"/>
              </a:spcBef>
            </a:pPr>
            <a:r>
              <a:rPr lang="en-US" sz="2000" dirty="0" smtClean="0"/>
              <a:t>However, SALGA must be involved in the study of consolidating capacity building initiatives undertaken by National Treasury.</a:t>
            </a:r>
          </a:p>
          <a:p>
            <a:pPr lvl="1">
              <a:spcBef>
                <a:spcPts val="1200"/>
              </a:spcBef>
            </a:pPr>
            <a:r>
              <a:rPr lang="en-US" sz="2000" dirty="0" smtClean="0"/>
              <a:t>The MSIG must be disaggregated to show the cost of regulatory compliance e.g. MSCOA which is costly to municipalities.</a:t>
            </a:r>
          </a:p>
          <a:p>
            <a:pPr lvl="1">
              <a:spcBef>
                <a:spcPts val="1200"/>
              </a:spcBef>
            </a:pPr>
            <a:r>
              <a:rPr lang="en-US" sz="2000" dirty="0" smtClean="0"/>
              <a:t>The grant to undertake the District Development Model study must be monitored in the 21 identified districts to inform future allocations to the next batch of districts or intermediary cities to form part of the DDM.</a:t>
            </a:r>
          </a:p>
          <a:p>
            <a:pPr>
              <a:spcBef>
                <a:spcPts val="1200"/>
              </a:spcBef>
            </a:pPr>
            <a:endParaRPr lang="en-US" sz="2200" dirty="0"/>
          </a:p>
        </p:txBody>
      </p:sp>
    </p:spTree>
    <p:extLst>
      <p:ext uri="{BB962C8B-B14F-4D97-AF65-F5344CB8AC3E}">
        <p14:creationId xmlns:p14="http://schemas.microsoft.com/office/powerpoint/2010/main" val="3303645563"/>
      </p:ext>
    </p:extLst>
  </p:cSld>
  <p:clrMapOvr>
    <a:masterClrMapping/>
  </p:clrMapOvr>
</p:sld>
</file>

<file path=ppt/theme/theme1.xml><?xml version="1.0" encoding="utf-8"?>
<a:theme xmlns:a="http://schemas.openxmlformats.org/drawingml/2006/main" name="Default Theme">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10627</TotalTime>
  <Words>1177</Words>
  <Application>Microsoft Office PowerPoint</Application>
  <PresentationFormat>On-screen Show (4:3)</PresentationFormat>
  <Paragraphs>74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Default Theme</vt:lpstr>
      <vt:lpstr> 2021 Division of Revenue Bill  Select Committee on Appropriations  12 May 2021</vt:lpstr>
      <vt:lpstr>Introduction</vt:lpstr>
      <vt:lpstr>Local Government Fiscal Framework </vt:lpstr>
      <vt:lpstr>Revenue and Expenditure Management Framework</vt:lpstr>
      <vt:lpstr>Revenue and Expenditure Management Framework </vt:lpstr>
      <vt:lpstr>Municipal Financial Viability and Sustainable Services</vt:lpstr>
      <vt:lpstr>Multi-disciplinary Revenue Committee (MdRC) Structure</vt:lpstr>
      <vt:lpstr>Infrastructure Grants </vt:lpstr>
      <vt:lpstr>Capacity Building</vt:lpstr>
      <vt:lpstr>Conclusion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Billy Coetzee</dc:creator>
  <cp:lastModifiedBy>Lubabalo Nodada</cp:lastModifiedBy>
  <cp:revision>527</cp:revision>
  <cp:lastPrinted>2019-01-16T12:00:51Z</cp:lastPrinted>
  <dcterms:created xsi:type="dcterms:W3CDTF">2016-08-15T09:15:56Z</dcterms:created>
  <dcterms:modified xsi:type="dcterms:W3CDTF">2021-05-11T09:27:25Z</dcterms:modified>
</cp:coreProperties>
</file>