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61" r:id="rId3"/>
    <p:sldId id="299" r:id="rId4"/>
    <p:sldId id="298" r:id="rId5"/>
    <p:sldId id="296" r:id="rId6"/>
    <p:sldId id="295" r:id="rId7"/>
    <p:sldId id="300" r:id="rId8"/>
    <p:sldId id="301" r:id="rId9"/>
    <p:sldId id="262" r:id="rId10"/>
    <p:sldId id="297" r:id="rId11"/>
  </p:sldIdLst>
  <p:sldSz cx="9144000" cy="6858000" type="screen4x3"/>
  <p:notesSz cx="6854825" cy="9750425"/>
  <p:defaultTextStyle>
    <a:defPPr>
      <a:defRPr lang="en-Z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737"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03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C6A4912-8865-49D5-9E41-0BB034581DC1}"/>
              </a:ext>
            </a:extLst>
          </p:cNvPr>
          <p:cNvSpPr>
            <a:spLocks noGrp="1"/>
          </p:cNvSpPr>
          <p:nvPr>
            <p:ph type="hdr" sz="quarter"/>
          </p:nvPr>
        </p:nvSpPr>
        <p:spPr>
          <a:xfrm>
            <a:off x="0" y="0"/>
            <a:ext cx="2970213" cy="487363"/>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a:extLst>
              <a:ext uri="{FF2B5EF4-FFF2-40B4-BE49-F238E27FC236}">
                <a16:creationId xmlns:a16="http://schemas.microsoft.com/office/drawing/2014/main" xmlns="" id="{9BDAA828-638C-44D1-8AAD-49899804F8D5}"/>
              </a:ext>
            </a:extLst>
          </p:cNvPr>
          <p:cNvSpPr>
            <a:spLocks noGrp="1"/>
          </p:cNvSpPr>
          <p:nvPr>
            <p:ph type="dt" idx="1"/>
          </p:nvPr>
        </p:nvSpPr>
        <p:spPr>
          <a:xfrm>
            <a:off x="3883025" y="0"/>
            <a:ext cx="2970213" cy="487363"/>
          </a:xfrm>
          <a:prstGeom prst="rect">
            <a:avLst/>
          </a:prstGeom>
        </p:spPr>
        <p:txBody>
          <a:bodyPr vert="horz" lIns="91440" tIns="45720" rIns="91440" bIns="45720" rtlCol="0"/>
          <a:lstStyle>
            <a:lvl1pPr algn="r" eaLnBrk="1" hangingPunct="1">
              <a:defRPr sz="1200">
                <a:latin typeface="Arial" charset="0"/>
              </a:defRPr>
            </a:lvl1pPr>
          </a:lstStyle>
          <a:p>
            <a:pPr>
              <a:defRPr/>
            </a:pPr>
            <a:fld id="{D4EA3BBA-07FF-4C6B-9E66-1A6E3FD59564}" type="datetimeFigureOut">
              <a:rPr lang="en-GB"/>
              <a:pPr>
                <a:defRPr/>
              </a:pPr>
              <a:t>13/05/2021</a:t>
            </a:fld>
            <a:endParaRPr lang="en-GB"/>
          </a:p>
        </p:txBody>
      </p:sp>
      <p:sp>
        <p:nvSpPr>
          <p:cNvPr id="4" name="Slide Image Placeholder 3">
            <a:extLst>
              <a:ext uri="{FF2B5EF4-FFF2-40B4-BE49-F238E27FC236}">
                <a16:creationId xmlns:a16="http://schemas.microsoft.com/office/drawing/2014/main" xmlns="" id="{7521EBAF-543C-4F4D-98C9-28D9B601C061}"/>
              </a:ext>
            </a:extLst>
          </p:cNvPr>
          <p:cNvSpPr>
            <a:spLocks noGrp="1" noRot="1" noChangeAspect="1"/>
          </p:cNvSpPr>
          <p:nvPr>
            <p:ph type="sldImg" idx="2"/>
          </p:nvPr>
        </p:nvSpPr>
        <p:spPr>
          <a:xfrm>
            <a:off x="990600" y="731838"/>
            <a:ext cx="4873625" cy="3656012"/>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xmlns="" id="{6D40C87A-5B5C-4C74-8C67-E406B1F1D5BD}"/>
              </a:ext>
            </a:extLst>
          </p:cNvPr>
          <p:cNvSpPr>
            <a:spLocks noGrp="1"/>
          </p:cNvSpPr>
          <p:nvPr>
            <p:ph type="body" sz="quarter" idx="3"/>
          </p:nvPr>
        </p:nvSpPr>
        <p:spPr>
          <a:xfrm>
            <a:off x="685800" y="4630738"/>
            <a:ext cx="5483225" cy="438785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xmlns="" id="{EAC56200-EEB2-43A3-8952-710197FD5957}"/>
              </a:ext>
            </a:extLst>
          </p:cNvPr>
          <p:cNvSpPr>
            <a:spLocks noGrp="1"/>
          </p:cNvSpPr>
          <p:nvPr>
            <p:ph type="ftr" sz="quarter" idx="4"/>
          </p:nvPr>
        </p:nvSpPr>
        <p:spPr>
          <a:xfrm>
            <a:off x="0" y="9261475"/>
            <a:ext cx="2970213" cy="487363"/>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7" name="Slide Number Placeholder 6">
            <a:extLst>
              <a:ext uri="{FF2B5EF4-FFF2-40B4-BE49-F238E27FC236}">
                <a16:creationId xmlns:a16="http://schemas.microsoft.com/office/drawing/2014/main" xmlns="" id="{EC92A929-7965-48F4-BA41-7C072F9A655C}"/>
              </a:ext>
            </a:extLst>
          </p:cNvPr>
          <p:cNvSpPr>
            <a:spLocks noGrp="1"/>
          </p:cNvSpPr>
          <p:nvPr>
            <p:ph type="sldNum" sz="quarter" idx="5"/>
          </p:nvPr>
        </p:nvSpPr>
        <p:spPr>
          <a:xfrm>
            <a:off x="3883025" y="9261475"/>
            <a:ext cx="2970213" cy="48736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EDB7A3F-01E1-4E34-8723-22D865902FA5}"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xmlns="" val="4117714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68584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188913"/>
            <a:ext cx="2195513" cy="56165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79388" y="188913"/>
            <a:ext cx="6437312" cy="5616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847031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42095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xmlns="" val="85204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79388" y="908050"/>
            <a:ext cx="4316412" cy="4897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8050"/>
            <a:ext cx="4316413" cy="4897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809441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376572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xmlns="" val="3034691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43876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xmlns="" val="827955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xmlns="" val="72692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14">
            <a:extLst>
              <a:ext uri="{FF2B5EF4-FFF2-40B4-BE49-F238E27FC236}">
                <a16:creationId xmlns:a16="http://schemas.microsoft.com/office/drawing/2014/main" xmlns="" id="{AE789A93-61EA-4A32-8B36-EA13939CE0AD}"/>
              </a:ext>
            </a:extLst>
          </p:cNvPr>
          <p:cNvSpPr>
            <a:spLocks noGrp="1" noChangeArrowheads="1"/>
          </p:cNvSpPr>
          <p:nvPr>
            <p:ph type="body" idx="1"/>
          </p:nvPr>
        </p:nvSpPr>
        <p:spPr bwMode="auto">
          <a:xfrm>
            <a:off x="179388" y="908050"/>
            <a:ext cx="8785225" cy="4897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1027" name="Rectangle 15">
            <a:extLst>
              <a:ext uri="{FF2B5EF4-FFF2-40B4-BE49-F238E27FC236}">
                <a16:creationId xmlns:a16="http://schemas.microsoft.com/office/drawing/2014/main" xmlns="" id="{7BFFDCA1-6B8B-4335-855F-8CADDE957A8B}"/>
              </a:ext>
            </a:extLst>
          </p:cNvPr>
          <p:cNvSpPr>
            <a:spLocks noGrp="1" noChangeArrowheads="1"/>
          </p:cNvSpPr>
          <p:nvPr>
            <p:ph type="title"/>
          </p:nvPr>
        </p:nvSpPr>
        <p:spPr bwMode="auto">
          <a:xfrm>
            <a:off x="179388" y="188913"/>
            <a:ext cx="8785225" cy="493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eaLnBrk="0" fontAlgn="base" hangingPunct="0">
        <a:spcBef>
          <a:spcPct val="0"/>
        </a:spcBef>
        <a:spcAft>
          <a:spcPct val="0"/>
        </a:spcAft>
        <a:defRPr sz="2400" b="1" u="sng">
          <a:solidFill>
            <a:schemeClr val="tx2"/>
          </a:solidFill>
          <a:latin typeface="+mj-lt"/>
          <a:ea typeface="+mj-ea"/>
          <a:cs typeface="+mj-cs"/>
        </a:defRPr>
      </a:lvl1pPr>
      <a:lvl2pPr algn="l" rtl="0" eaLnBrk="0" fontAlgn="base" hangingPunct="0">
        <a:spcBef>
          <a:spcPct val="0"/>
        </a:spcBef>
        <a:spcAft>
          <a:spcPct val="0"/>
        </a:spcAft>
        <a:defRPr sz="2400" b="1" u="sng">
          <a:solidFill>
            <a:schemeClr val="tx2"/>
          </a:solidFill>
          <a:latin typeface="Arial" charset="0"/>
        </a:defRPr>
      </a:lvl2pPr>
      <a:lvl3pPr algn="l" rtl="0" eaLnBrk="0" fontAlgn="base" hangingPunct="0">
        <a:spcBef>
          <a:spcPct val="0"/>
        </a:spcBef>
        <a:spcAft>
          <a:spcPct val="0"/>
        </a:spcAft>
        <a:defRPr sz="2400" b="1" u="sng">
          <a:solidFill>
            <a:schemeClr val="tx2"/>
          </a:solidFill>
          <a:latin typeface="Arial" charset="0"/>
        </a:defRPr>
      </a:lvl3pPr>
      <a:lvl4pPr algn="l" rtl="0" eaLnBrk="0" fontAlgn="base" hangingPunct="0">
        <a:spcBef>
          <a:spcPct val="0"/>
        </a:spcBef>
        <a:spcAft>
          <a:spcPct val="0"/>
        </a:spcAft>
        <a:defRPr sz="2400" b="1" u="sng">
          <a:solidFill>
            <a:schemeClr val="tx2"/>
          </a:solidFill>
          <a:latin typeface="Arial" charset="0"/>
        </a:defRPr>
      </a:lvl4pPr>
      <a:lvl5pPr algn="l" rtl="0" eaLnBrk="0" fontAlgn="base" hangingPunct="0">
        <a:spcBef>
          <a:spcPct val="0"/>
        </a:spcBef>
        <a:spcAft>
          <a:spcPct val="0"/>
        </a:spcAft>
        <a:defRPr sz="2400" b="1" u="sng">
          <a:solidFill>
            <a:schemeClr val="tx2"/>
          </a:solidFill>
          <a:latin typeface="Arial" charset="0"/>
        </a:defRPr>
      </a:lvl5pPr>
      <a:lvl6pPr marL="457200" algn="l" rtl="0" fontAlgn="base">
        <a:spcBef>
          <a:spcPct val="0"/>
        </a:spcBef>
        <a:spcAft>
          <a:spcPct val="0"/>
        </a:spcAft>
        <a:defRPr sz="2400" b="1" u="sng">
          <a:solidFill>
            <a:schemeClr val="tx2"/>
          </a:solidFill>
          <a:latin typeface="Arial" charset="0"/>
        </a:defRPr>
      </a:lvl6pPr>
      <a:lvl7pPr marL="914400" algn="l" rtl="0" fontAlgn="base">
        <a:spcBef>
          <a:spcPct val="0"/>
        </a:spcBef>
        <a:spcAft>
          <a:spcPct val="0"/>
        </a:spcAft>
        <a:defRPr sz="2400" b="1" u="sng">
          <a:solidFill>
            <a:schemeClr val="tx2"/>
          </a:solidFill>
          <a:latin typeface="Arial" charset="0"/>
        </a:defRPr>
      </a:lvl7pPr>
      <a:lvl8pPr marL="1371600" algn="l" rtl="0" fontAlgn="base">
        <a:spcBef>
          <a:spcPct val="0"/>
        </a:spcBef>
        <a:spcAft>
          <a:spcPct val="0"/>
        </a:spcAft>
        <a:defRPr sz="2400" b="1" u="sng">
          <a:solidFill>
            <a:schemeClr val="tx2"/>
          </a:solidFill>
          <a:latin typeface="Arial" charset="0"/>
        </a:defRPr>
      </a:lvl8pPr>
      <a:lvl9pPr marL="1828800" algn="l" rtl="0" fontAlgn="base">
        <a:spcBef>
          <a:spcPct val="0"/>
        </a:spcBef>
        <a:spcAft>
          <a:spcPct val="0"/>
        </a:spcAft>
        <a:defRPr sz="2400" b="1" u="sng">
          <a:solidFill>
            <a:schemeClr val="tx2"/>
          </a:solidFill>
          <a:latin typeface="Arial"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1600" b="1">
          <a:solidFill>
            <a:schemeClr val="tx1"/>
          </a:solidFill>
          <a:latin typeface="+mn-lt"/>
        </a:defRPr>
      </a:lvl3pPr>
      <a:lvl4pPr marL="1600200" indent="-228600" algn="l" rtl="0" eaLnBrk="0" fontAlgn="base" hangingPunct="0">
        <a:spcBef>
          <a:spcPct val="20000"/>
        </a:spcBef>
        <a:spcAft>
          <a:spcPct val="0"/>
        </a:spcAft>
        <a:buChar char="–"/>
        <a:defRPr sz="1400" b="1">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xmlns="" id="{1F2444D7-2825-401D-9F25-D2F6F776E926}"/>
              </a:ext>
            </a:extLst>
          </p:cNvPr>
          <p:cNvSpPr>
            <a:spLocks noGrp="1"/>
          </p:cNvSpPr>
          <p:nvPr>
            <p:ph type="ctrTitle"/>
          </p:nvPr>
        </p:nvSpPr>
        <p:spPr/>
        <p:txBody>
          <a:bodyPr/>
          <a:lstStyle/>
          <a:p>
            <a:pPr algn="ctr" eaLnBrk="1" hangingPunct="1"/>
            <a:r>
              <a:rPr lang="en-GB" altLang="en-US" sz="2800"/>
              <a:t>PROMOTION OF ACCESS TO INFORMATION ACT, 2000 (ACT 2 OF 2000): AMENDMENT OF REGULATIONS</a:t>
            </a:r>
          </a:p>
        </p:txBody>
      </p:sp>
      <p:sp>
        <p:nvSpPr>
          <p:cNvPr id="3075" name="Subtitle 2">
            <a:extLst>
              <a:ext uri="{FF2B5EF4-FFF2-40B4-BE49-F238E27FC236}">
                <a16:creationId xmlns:a16="http://schemas.microsoft.com/office/drawing/2014/main" xmlns="" id="{D364EA80-962D-495F-9D75-53E5F3F33335}"/>
              </a:ext>
            </a:extLst>
          </p:cNvPr>
          <p:cNvSpPr>
            <a:spLocks noGrp="1"/>
          </p:cNvSpPr>
          <p:nvPr>
            <p:ph type="subTitle" idx="1"/>
          </p:nvPr>
        </p:nvSpPr>
        <p:spPr/>
        <p:txBody>
          <a:bodyPr/>
          <a:lstStyle/>
          <a:p>
            <a:pPr eaLnBrk="1" hangingPunct="1"/>
            <a:r>
              <a:rPr lang="en-GB" altLang="en-US"/>
              <a:t>BRIEFING OF COMMITTEE</a:t>
            </a:r>
          </a:p>
          <a:p>
            <a:pPr eaLnBrk="1" hangingPunct="1"/>
            <a:r>
              <a:rPr lang="en-GB" altLang="en-US"/>
              <a:t>12 MAY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xmlns="" id="{1BD60EDB-8AA5-418A-B063-381C69BE7813}"/>
              </a:ext>
            </a:extLst>
          </p:cNvPr>
          <p:cNvSpPr>
            <a:spLocks noGrp="1"/>
          </p:cNvSpPr>
          <p:nvPr>
            <p:ph type="title"/>
          </p:nvPr>
        </p:nvSpPr>
        <p:spPr>
          <a:xfrm>
            <a:off x="358775" y="214313"/>
            <a:ext cx="8785225" cy="982662"/>
          </a:xfrm>
        </p:spPr>
        <p:txBody>
          <a:bodyPr/>
          <a:lstStyle/>
          <a:p>
            <a:pPr algn="ctr"/>
            <a:r>
              <a:rPr lang="en-US" altLang="en-US" u="none"/>
              <a:t>COMMENCEMENT</a:t>
            </a:r>
          </a:p>
        </p:txBody>
      </p:sp>
      <p:sp>
        <p:nvSpPr>
          <p:cNvPr id="12291" name="Content Placeholder 2">
            <a:extLst>
              <a:ext uri="{FF2B5EF4-FFF2-40B4-BE49-F238E27FC236}">
                <a16:creationId xmlns:a16="http://schemas.microsoft.com/office/drawing/2014/main" xmlns="" id="{90962683-EE64-4A59-AA97-FEA7577E47E5}"/>
              </a:ext>
            </a:extLst>
          </p:cNvPr>
          <p:cNvSpPr>
            <a:spLocks noGrp="1"/>
          </p:cNvSpPr>
          <p:nvPr>
            <p:ph idx="1"/>
          </p:nvPr>
        </p:nvSpPr>
        <p:spPr>
          <a:xfrm>
            <a:off x="323850" y="1052513"/>
            <a:ext cx="8428038" cy="4572000"/>
          </a:xfrm>
        </p:spPr>
        <p:txBody>
          <a:bodyPr/>
          <a:lstStyle/>
          <a:p>
            <a:pPr marL="0" indent="0" algn="just">
              <a:spcBef>
                <a:spcPct val="0"/>
              </a:spcBef>
              <a:buFontTx/>
              <a:buNone/>
            </a:pPr>
            <a:endParaRPr lang="en-US" altLang="en-US" sz="2800"/>
          </a:p>
          <a:p>
            <a:pPr marL="0" indent="0" algn="just">
              <a:spcBef>
                <a:spcPct val="0"/>
              </a:spcBef>
              <a:buFontTx/>
              <a:buNone/>
            </a:pPr>
            <a:r>
              <a:rPr lang="en-US" altLang="en-US"/>
              <a:t>The Amendment Act and the Amendment regulations came into force on 1 April 2021.</a:t>
            </a:r>
          </a:p>
          <a:p>
            <a:pPr marL="0" indent="0" algn="just">
              <a:spcBef>
                <a:spcPct val="0"/>
              </a:spcBef>
              <a:buFontTx/>
              <a:buNone/>
            </a:pPr>
            <a:endParaRPr lang="en-US" altLang="en-US"/>
          </a:p>
          <a:p>
            <a:pPr marL="0" indent="0" algn="just">
              <a:spcBef>
                <a:spcPct val="0"/>
              </a:spcBef>
              <a:buFontTx/>
              <a:buNone/>
            </a:pPr>
            <a:r>
              <a:rPr lang="en-US" altLang="en-US"/>
              <a:t>The Political Party Funding Act, 2018 (Act No. 6 of 2018), which provides </a:t>
            </a:r>
            <a:r>
              <a:rPr lang="en-GB" altLang="en-US"/>
              <a:t>for, and regulate, the public and private funding of political parties, in particular the establishment and management of Funds, to fund represented political parties sufficiently,</a:t>
            </a:r>
            <a:r>
              <a:rPr lang="en-US" altLang="en-US"/>
              <a:t> came into operation on 1 April 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xmlns="" id="{962C1D8E-AC26-4A5F-8C7F-E38BAFE4E2F2}"/>
              </a:ext>
            </a:extLst>
          </p:cNvPr>
          <p:cNvSpPr>
            <a:spLocks noGrp="1"/>
          </p:cNvSpPr>
          <p:nvPr>
            <p:ph type="title"/>
          </p:nvPr>
        </p:nvSpPr>
        <p:spPr/>
        <p:txBody>
          <a:bodyPr/>
          <a:lstStyle/>
          <a:p>
            <a:pPr algn="ctr"/>
            <a:r>
              <a:rPr lang="en-US" altLang="en-US"/>
              <a:t>BACKGROUND</a:t>
            </a:r>
          </a:p>
        </p:txBody>
      </p:sp>
      <p:sp>
        <p:nvSpPr>
          <p:cNvPr id="4099" name="Content Placeholder 2">
            <a:extLst>
              <a:ext uri="{FF2B5EF4-FFF2-40B4-BE49-F238E27FC236}">
                <a16:creationId xmlns:a16="http://schemas.microsoft.com/office/drawing/2014/main" xmlns="" id="{4E594114-41ED-42E3-B241-068DAB403753}"/>
              </a:ext>
            </a:extLst>
          </p:cNvPr>
          <p:cNvSpPr>
            <a:spLocks noGrp="1"/>
          </p:cNvSpPr>
          <p:nvPr>
            <p:ph idx="1"/>
          </p:nvPr>
        </p:nvSpPr>
        <p:spPr>
          <a:xfrm>
            <a:off x="358775" y="714375"/>
            <a:ext cx="8785225" cy="5286375"/>
          </a:xfrm>
        </p:spPr>
        <p:txBody>
          <a:bodyPr/>
          <a:lstStyle/>
          <a:p>
            <a:pPr marL="0" indent="0" algn="just">
              <a:lnSpc>
                <a:spcPct val="150000"/>
              </a:lnSpc>
              <a:spcBef>
                <a:spcPct val="0"/>
              </a:spcBef>
              <a:buFontTx/>
              <a:buNone/>
            </a:pPr>
            <a:r>
              <a:rPr lang="en-GB" altLang="en-US" sz="1800" b="0"/>
              <a:t>The Promotion of Access to Information Act, 2000 (Act No. 2 of 2000) (the principal Act) came into operation on 9 March 2001.</a:t>
            </a:r>
          </a:p>
          <a:p>
            <a:pPr marL="0" indent="0" algn="just">
              <a:lnSpc>
                <a:spcPct val="150000"/>
              </a:lnSpc>
              <a:spcBef>
                <a:spcPct val="0"/>
              </a:spcBef>
              <a:buFontTx/>
              <a:buNone/>
            </a:pPr>
            <a:r>
              <a:rPr lang="en-GB" altLang="en-US" sz="1800" b="0"/>
              <a:t>Section 92(1) of the principal Act allows the Minister to make, by notice in the Gazette, Regulations regarding a number of aspects. </a:t>
            </a:r>
          </a:p>
          <a:p>
            <a:pPr marL="0" indent="0" algn="just">
              <a:lnSpc>
                <a:spcPct val="150000"/>
              </a:lnSpc>
              <a:spcBef>
                <a:spcPct val="0"/>
              </a:spcBef>
              <a:buFontTx/>
              <a:buNone/>
            </a:pPr>
            <a:r>
              <a:rPr lang="en-GB" altLang="en-US" sz="1800" b="0"/>
              <a:t>In terms of section 92(2) of the principal Act any regulation in terms of subsection (1) must, before publication in the Gazette be submitted to Parliament.  </a:t>
            </a:r>
          </a:p>
          <a:p>
            <a:pPr marL="0" indent="0" algn="just">
              <a:lnSpc>
                <a:spcPct val="150000"/>
              </a:lnSpc>
              <a:spcBef>
                <a:spcPct val="0"/>
              </a:spcBef>
              <a:buFontTx/>
              <a:buNone/>
            </a:pPr>
            <a:r>
              <a:rPr lang="en-GB" altLang="en-US" sz="1800" b="0"/>
              <a:t>Regulations were published in terms of section 92 in the Gazette on 15 February 2002 and have since been amended on a few occasions (the Regulations).</a:t>
            </a:r>
          </a:p>
          <a:p>
            <a:pPr marL="0" indent="0" algn="just">
              <a:lnSpc>
                <a:spcPct val="150000"/>
              </a:lnSpc>
              <a:spcBef>
                <a:spcPct val="0"/>
              </a:spcBef>
              <a:buFontTx/>
              <a:buNone/>
            </a:pPr>
            <a:r>
              <a:rPr lang="en-GB" altLang="en-US" sz="1800" b="0"/>
              <a:t>The Promotion of Access to Information Amendment Act, 2019 (Act No. 31 of 2019) (the Amendment Act), amends the principal Act to provide for information on the</a:t>
            </a:r>
          </a:p>
          <a:p>
            <a:pPr marL="0" indent="0" algn="just">
              <a:lnSpc>
                <a:spcPct val="150000"/>
              </a:lnSpc>
              <a:spcBef>
                <a:spcPct val="0"/>
              </a:spcBef>
              <a:buFontTx/>
              <a:buNone/>
            </a:pPr>
            <a:r>
              <a:rPr lang="en-GB" altLang="en-US" sz="1800" b="0"/>
              <a:t> private funding of political parties and independent candidates to be recorded, preserved and made available and for matters connected therewith.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CBD30E61-EC8F-44B4-A8FE-D08DE81130EF}"/>
              </a:ext>
            </a:extLst>
          </p:cNvPr>
          <p:cNvSpPr>
            <a:spLocks noGrp="1"/>
          </p:cNvSpPr>
          <p:nvPr>
            <p:ph type="title"/>
          </p:nvPr>
        </p:nvSpPr>
        <p:spPr/>
        <p:txBody>
          <a:bodyPr/>
          <a:lstStyle/>
          <a:p>
            <a:pPr algn="ctr"/>
            <a:r>
              <a:rPr lang="en-ZA" altLang="en-US"/>
              <a:t>BACKGROUND CONTINUE</a:t>
            </a:r>
          </a:p>
        </p:txBody>
      </p:sp>
      <p:sp>
        <p:nvSpPr>
          <p:cNvPr id="5123" name="Content Placeholder 2">
            <a:extLst>
              <a:ext uri="{FF2B5EF4-FFF2-40B4-BE49-F238E27FC236}">
                <a16:creationId xmlns:a16="http://schemas.microsoft.com/office/drawing/2014/main" xmlns="" id="{BBCEEA31-3E53-46A9-A194-B37B4D872E15}"/>
              </a:ext>
            </a:extLst>
          </p:cNvPr>
          <p:cNvSpPr>
            <a:spLocks noGrp="1"/>
          </p:cNvSpPr>
          <p:nvPr>
            <p:ph idx="1"/>
          </p:nvPr>
        </p:nvSpPr>
        <p:spPr/>
        <p:txBody>
          <a:bodyPr/>
          <a:lstStyle/>
          <a:p>
            <a:pPr marL="0" indent="0">
              <a:buFontTx/>
              <a:buNone/>
            </a:pPr>
            <a:r>
              <a:rPr lang="en-GB" altLang="en-US" sz="1600" b="0"/>
              <a:t>Section 2 of the Amendment Act inserts section 52A in the principal Act.  </a:t>
            </a:r>
          </a:p>
          <a:p>
            <a:pPr marL="0" indent="0">
              <a:buFontTx/>
              <a:buNone/>
            </a:pPr>
            <a:endParaRPr lang="en-GB" altLang="en-US" sz="1600" b="0"/>
          </a:p>
          <a:p>
            <a:pPr marL="0" indent="0">
              <a:buFontTx/>
              <a:buNone/>
            </a:pPr>
            <a:r>
              <a:rPr lang="en-GB" altLang="en-US" sz="1600" b="0"/>
              <a:t>Section 52A deals with the recording, preservation and disclosure of records on the private funding of political parties and provides, inter alia, that the head of a political party must create and keep records of any donation exceeding the prescribed threshold that has been made to that political party in any given financial year and the identity of the persons or entities who made such donations.  (The prescribed threshold refers to the amount to be determined by the President in terms of section 9 of the Political Party Funding Act, 2018 (Act 6 of 2018) </a:t>
            </a:r>
          </a:p>
          <a:p>
            <a:pPr marL="0" indent="0">
              <a:buFontTx/>
              <a:buNone/>
            </a:pPr>
            <a:endParaRPr lang="en-GB" altLang="en-US" sz="1600" b="0"/>
          </a:p>
          <a:p>
            <a:pPr marL="0" indent="0">
              <a:buFontTx/>
              <a:buNone/>
            </a:pPr>
            <a:r>
              <a:rPr lang="en-GB" altLang="en-US" sz="1600" b="0"/>
              <a:t>Section 52A further provides that the records must be made available on a quarterly basis, as prescribed (by regulation made by the Minister in terms of section 92 of the principal Act), and that the records must be kept for a period of at least five years after the records concerned have been created.</a:t>
            </a:r>
          </a:p>
          <a:p>
            <a:pPr marL="0" indent="0">
              <a:buFontTx/>
              <a:buNone/>
            </a:pPr>
            <a:endParaRPr lang="en-GB" altLang="en-US" sz="1600" b="0"/>
          </a:p>
          <a:p>
            <a:pPr marL="0" indent="0">
              <a:buFontTx/>
              <a:buNone/>
            </a:pPr>
            <a:r>
              <a:rPr lang="en-GB" altLang="en-US" sz="1600" b="0"/>
              <a:t>The Regulations were amended to provide for the availability of the records as contemplated in section 52A of the Act</a:t>
            </a:r>
          </a:p>
          <a:p>
            <a:pPr marL="0" indent="0">
              <a:buFontTx/>
              <a:buNone/>
            </a:pPr>
            <a:endParaRPr lang="en-ZA" altLang="en-US"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89872BA3-936E-4146-9424-94E066A9A553}"/>
              </a:ext>
            </a:extLst>
          </p:cNvPr>
          <p:cNvSpPr>
            <a:spLocks noGrp="1"/>
          </p:cNvSpPr>
          <p:nvPr>
            <p:ph type="title"/>
          </p:nvPr>
        </p:nvSpPr>
        <p:spPr/>
        <p:txBody>
          <a:bodyPr/>
          <a:lstStyle/>
          <a:p>
            <a:pPr algn="ctr"/>
            <a:r>
              <a:rPr lang="en-ZA" altLang="en-US"/>
              <a:t>CONTENTS OF AMENDMENT REGULATIONS</a:t>
            </a:r>
          </a:p>
        </p:txBody>
      </p:sp>
      <p:sp>
        <p:nvSpPr>
          <p:cNvPr id="6147" name="Content Placeholder 2">
            <a:extLst>
              <a:ext uri="{FF2B5EF4-FFF2-40B4-BE49-F238E27FC236}">
                <a16:creationId xmlns:a16="http://schemas.microsoft.com/office/drawing/2014/main" xmlns="" id="{E0DB054F-5350-40BD-8252-AAFE567E43F2}"/>
              </a:ext>
            </a:extLst>
          </p:cNvPr>
          <p:cNvSpPr>
            <a:spLocks noGrp="1"/>
          </p:cNvSpPr>
          <p:nvPr>
            <p:ph idx="1"/>
          </p:nvPr>
        </p:nvSpPr>
        <p:spPr/>
        <p:txBody>
          <a:bodyPr/>
          <a:lstStyle/>
          <a:p>
            <a:pPr marL="0" indent="0">
              <a:buFontTx/>
              <a:buNone/>
            </a:pPr>
            <a:r>
              <a:rPr lang="en-GB" altLang="en-US" b="0"/>
              <a:t>Regulation 1</a:t>
            </a:r>
          </a:p>
          <a:p>
            <a:pPr marL="0" indent="0">
              <a:buFontTx/>
              <a:buNone/>
            </a:pPr>
            <a:r>
              <a:rPr lang="en-GB" altLang="en-US" b="0"/>
              <a:t>Regulation 1 contains definitions.</a:t>
            </a:r>
          </a:p>
          <a:p>
            <a:pPr marL="0" indent="0">
              <a:buFontTx/>
              <a:buNone/>
            </a:pPr>
            <a:endParaRPr lang="en-GB" altLang="en-US" b="0"/>
          </a:p>
          <a:p>
            <a:pPr marL="0" indent="0">
              <a:buFontTx/>
              <a:buNone/>
            </a:pPr>
            <a:r>
              <a:rPr lang="en-GB" altLang="en-US" b="0"/>
              <a:t>Regulation 2</a:t>
            </a:r>
          </a:p>
          <a:p>
            <a:pPr marL="0" indent="0">
              <a:buFontTx/>
              <a:buNone/>
            </a:pPr>
            <a:r>
              <a:rPr lang="en-GB" altLang="en-US" b="0"/>
              <a:t>Regulation 2 inserts regulation 9B in the Regulations and provides that the records contemplated in section 52A(1)(b) of the principal Act shall be available for inspection—</a:t>
            </a:r>
          </a:p>
          <a:p>
            <a:pPr marL="0" indent="0">
              <a:buFontTx/>
              <a:buNone/>
            </a:pPr>
            <a:r>
              <a:rPr lang="en-GB" altLang="en-US" b="0"/>
              <a:t>(a)	from Monday to Friday, excluding public holidays, from 8h00 to 	16h00 at the physical business address of a political party; and</a:t>
            </a:r>
          </a:p>
          <a:p>
            <a:pPr marL="0" indent="0">
              <a:buFontTx/>
              <a:buNone/>
            </a:pPr>
            <a:r>
              <a:rPr lang="en-GB" altLang="en-US" b="0"/>
              <a:t>(b)	electronically on the website of a political party, if that political party 	has a website.</a:t>
            </a:r>
          </a:p>
          <a:p>
            <a:pPr marL="0" indent="0">
              <a:buFontTx/>
              <a:buNone/>
            </a:pPr>
            <a:endParaRPr lang="en-ZA" altLang="en-US"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798E17FB-43D1-4A21-B69A-F214E6367A58}"/>
              </a:ext>
            </a:extLst>
          </p:cNvPr>
          <p:cNvSpPr>
            <a:spLocks noGrp="1"/>
          </p:cNvSpPr>
          <p:nvPr>
            <p:ph type="title"/>
          </p:nvPr>
        </p:nvSpPr>
        <p:spPr/>
        <p:txBody>
          <a:bodyPr/>
          <a:lstStyle/>
          <a:p>
            <a:pPr algn="ctr"/>
            <a:r>
              <a:rPr lang="en-US" altLang="en-US" sz="1800"/>
              <a:t>CONSULTATION</a:t>
            </a:r>
          </a:p>
        </p:txBody>
      </p:sp>
      <p:sp>
        <p:nvSpPr>
          <p:cNvPr id="7171" name="Content Placeholder 2">
            <a:extLst>
              <a:ext uri="{FF2B5EF4-FFF2-40B4-BE49-F238E27FC236}">
                <a16:creationId xmlns:a16="http://schemas.microsoft.com/office/drawing/2014/main" xmlns="" id="{15170CBC-3D78-4313-BD7B-B1CE1136B9D4}"/>
              </a:ext>
            </a:extLst>
          </p:cNvPr>
          <p:cNvSpPr>
            <a:spLocks noGrp="1"/>
          </p:cNvSpPr>
          <p:nvPr>
            <p:ph idx="1"/>
          </p:nvPr>
        </p:nvSpPr>
        <p:spPr/>
        <p:txBody>
          <a:bodyPr/>
          <a:lstStyle/>
          <a:p>
            <a:pPr marL="0" indent="0">
              <a:spcBef>
                <a:spcPct val="0"/>
              </a:spcBef>
              <a:buFontTx/>
              <a:buNone/>
            </a:pPr>
            <a:r>
              <a:rPr lang="en-US" altLang="en-US" b="0"/>
              <a:t>Letters requesting comments were submitted to the following parties:</a:t>
            </a:r>
          </a:p>
          <a:p>
            <a:pPr marL="0" indent="0">
              <a:spcBef>
                <a:spcPct val="0"/>
              </a:spcBef>
              <a:buFontTx/>
              <a:buNone/>
            </a:pPr>
            <a:r>
              <a:rPr lang="en-US" altLang="en-US" b="0"/>
              <a:t>African Content Movement Party;</a:t>
            </a:r>
          </a:p>
          <a:p>
            <a:pPr marL="0" indent="0">
              <a:spcBef>
                <a:spcPct val="0"/>
              </a:spcBef>
              <a:buFontTx/>
              <a:buNone/>
            </a:pPr>
            <a:r>
              <a:rPr lang="en-US" altLang="en-US" b="0"/>
              <a:t>African Democratic Change;</a:t>
            </a:r>
          </a:p>
          <a:p>
            <a:pPr marL="0" indent="0">
              <a:spcBef>
                <a:spcPct val="0"/>
              </a:spcBef>
              <a:buFontTx/>
              <a:buNone/>
            </a:pPr>
            <a:r>
              <a:rPr lang="en-US" altLang="en-US" b="0"/>
              <a:t>AGANG South Africa;</a:t>
            </a:r>
          </a:p>
          <a:p>
            <a:pPr marL="0" indent="0">
              <a:spcBef>
                <a:spcPct val="0"/>
              </a:spcBef>
              <a:buFontTx/>
              <a:buNone/>
            </a:pPr>
            <a:r>
              <a:rPr lang="en-US" altLang="en-US" b="0"/>
              <a:t>Aljama-ah;</a:t>
            </a:r>
          </a:p>
          <a:p>
            <a:pPr marL="0" indent="0">
              <a:spcBef>
                <a:spcPct val="0"/>
              </a:spcBef>
              <a:buFontTx/>
              <a:buNone/>
            </a:pPr>
            <a:r>
              <a:rPr lang="en-US" altLang="en-US" b="0"/>
              <a:t>African National Congress;</a:t>
            </a:r>
          </a:p>
          <a:p>
            <a:pPr marL="0" indent="0">
              <a:spcBef>
                <a:spcPct val="0"/>
              </a:spcBef>
              <a:buFontTx/>
              <a:buNone/>
            </a:pPr>
            <a:r>
              <a:rPr lang="en-US" altLang="en-US" b="0"/>
              <a:t>African People’s Convention;</a:t>
            </a:r>
          </a:p>
          <a:p>
            <a:pPr marL="0" indent="0">
              <a:spcBef>
                <a:spcPct val="0"/>
              </a:spcBef>
              <a:buFontTx/>
              <a:buNone/>
            </a:pPr>
            <a:r>
              <a:rPr lang="en-US" altLang="en-US" b="0"/>
              <a:t>Azanian People’s Organisation;</a:t>
            </a:r>
          </a:p>
          <a:p>
            <a:pPr marL="0" indent="0">
              <a:spcBef>
                <a:spcPct val="0"/>
              </a:spcBef>
              <a:buFontTx/>
              <a:buNone/>
            </a:pPr>
            <a:r>
              <a:rPr lang="en-US" altLang="en-US" b="0"/>
              <a:t>African Transformation Movement;</a:t>
            </a:r>
          </a:p>
          <a:p>
            <a:pPr marL="0" indent="0">
              <a:spcBef>
                <a:spcPct val="0"/>
              </a:spcBef>
              <a:buFontTx/>
              <a:buNone/>
            </a:pPr>
            <a:r>
              <a:rPr lang="en-US" altLang="en-US" b="0"/>
              <a:t>Banking Association of South Africa;</a:t>
            </a:r>
          </a:p>
          <a:p>
            <a:pPr marL="0" indent="0">
              <a:spcBef>
                <a:spcPct val="0"/>
              </a:spcBef>
              <a:buFontTx/>
              <a:buNone/>
            </a:pPr>
            <a:r>
              <a:rPr lang="en-US" altLang="en-US" b="0"/>
              <a:t>Center for Applied Legal Studies;</a:t>
            </a:r>
          </a:p>
          <a:p>
            <a:pPr marL="0" indent="0">
              <a:spcBef>
                <a:spcPct val="0"/>
              </a:spcBef>
              <a:buFontTx/>
              <a:buNone/>
            </a:pPr>
            <a:r>
              <a:rPr lang="en-US" altLang="en-US" b="0"/>
              <a:t>Compatriots of South Africa;</a:t>
            </a:r>
          </a:p>
          <a:p>
            <a:pPr marL="0" indent="0">
              <a:spcBef>
                <a:spcPct val="0"/>
              </a:spcBef>
              <a:buFontTx/>
              <a:buNone/>
            </a:pPr>
            <a:r>
              <a:rPr lang="en-US" altLang="en-US" b="0"/>
              <a:t>Congress of the People;</a:t>
            </a:r>
          </a:p>
          <a:p>
            <a:pPr marL="0" indent="0">
              <a:spcBef>
                <a:spcPct val="0"/>
              </a:spcBef>
              <a:buFontTx/>
              <a:buNone/>
            </a:pPr>
            <a:endParaRPr lang="en-US" altLang="en-US"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xmlns="" id="{524B0686-8FDD-40B7-B08F-D72420CA4011}"/>
              </a:ext>
            </a:extLst>
          </p:cNvPr>
          <p:cNvSpPr>
            <a:spLocks noGrp="1"/>
          </p:cNvSpPr>
          <p:nvPr>
            <p:ph type="title"/>
          </p:nvPr>
        </p:nvSpPr>
        <p:spPr/>
        <p:txBody>
          <a:bodyPr/>
          <a:lstStyle/>
          <a:p>
            <a:pPr algn="ctr"/>
            <a:r>
              <a:rPr lang="en-US" altLang="en-US" sz="1800"/>
              <a:t>CONSULTATION CONTINUE</a:t>
            </a:r>
          </a:p>
        </p:txBody>
      </p:sp>
      <p:sp>
        <p:nvSpPr>
          <p:cNvPr id="8195" name="Rectangle 1">
            <a:extLst>
              <a:ext uri="{FF2B5EF4-FFF2-40B4-BE49-F238E27FC236}">
                <a16:creationId xmlns:a16="http://schemas.microsoft.com/office/drawing/2014/main" xmlns="" id="{91F20966-8F1C-4839-B85B-F9E03DC0783A}"/>
              </a:ext>
            </a:extLst>
          </p:cNvPr>
          <p:cNvSpPr>
            <a:spLocks noChangeArrowheads="1"/>
          </p:cNvSpPr>
          <p:nvPr/>
        </p:nvSpPr>
        <p:spPr bwMode="auto">
          <a:xfrm>
            <a:off x="323850" y="1028700"/>
            <a:ext cx="8496300" cy="4524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1600" b="1">
                <a:solidFill>
                  <a:schemeClr val="tx1"/>
                </a:solidFill>
                <a:latin typeface="Arial" panose="020B0604020202020204" pitchFamily="34" charset="0"/>
              </a:defRPr>
            </a:lvl3pPr>
            <a:lvl4pPr marL="1600200" indent="-228600">
              <a:spcBef>
                <a:spcPct val="20000"/>
              </a:spcBef>
              <a:buChar char="–"/>
              <a:defRPr sz="1400" b="1">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ZA" altLang="en-US" sz="1800" b="0"/>
              <a:t>COSATU Democratic Alliance;</a:t>
            </a:r>
          </a:p>
          <a:p>
            <a:pPr>
              <a:spcBef>
                <a:spcPct val="0"/>
              </a:spcBef>
              <a:buFontTx/>
              <a:buNone/>
            </a:pPr>
            <a:r>
              <a:rPr lang="en-ZA" altLang="en-US" sz="1800" b="0"/>
              <a:t>Christian Democratic Party;</a:t>
            </a:r>
          </a:p>
          <a:p>
            <a:pPr>
              <a:spcBef>
                <a:spcPct val="0"/>
              </a:spcBef>
              <a:buFontTx/>
              <a:buNone/>
            </a:pPr>
            <a:r>
              <a:rPr lang="en-ZA" altLang="en-US" sz="1800" b="0"/>
              <a:t>Democratic Liberal Congress;</a:t>
            </a:r>
          </a:p>
          <a:p>
            <a:pPr>
              <a:spcBef>
                <a:spcPct val="0"/>
              </a:spcBef>
              <a:buFontTx/>
              <a:buNone/>
            </a:pPr>
            <a:r>
              <a:rPr lang="en-ZA" altLang="en-US" sz="1800" b="0"/>
              <a:t>Economic Emancipation Forum;</a:t>
            </a:r>
          </a:p>
          <a:p>
            <a:pPr>
              <a:spcBef>
                <a:spcPct val="0"/>
              </a:spcBef>
              <a:buFontTx/>
              <a:buNone/>
            </a:pPr>
            <a:r>
              <a:rPr lang="en-ZA" altLang="en-US" sz="1800" b="0"/>
              <a:t>Economic Freedom Fighters;</a:t>
            </a:r>
          </a:p>
          <a:p>
            <a:pPr>
              <a:spcBef>
                <a:spcPct val="0"/>
              </a:spcBef>
              <a:buFontTx/>
              <a:buNone/>
            </a:pPr>
            <a:r>
              <a:rPr lang="en-ZA" altLang="en-US" sz="1800" b="0"/>
              <a:t>Helen Suzman Foundation;</a:t>
            </a:r>
          </a:p>
          <a:p>
            <a:pPr>
              <a:spcBef>
                <a:spcPct val="0"/>
              </a:spcBef>
              <a:buFontTx/>
              <a:buNone/>
            </a:pPr>
            <a:r>
              <a:rPr lang="en-ZA" altLang="en-US" sz="1800" b="0"/>
              <a:t>Information Regulator;</a:t>
            </a:r>
          </a:p>
          <a:p>
            <a:pPr>
              <a:spcBef>
                <a:spcPct val="0"/>
              </a:spcBef>
              <a:buFontTx/>
              <a:buNone/>
            </a:pPr>
            <a:r>
              <a:rPr lang="en-ZA" altLang="en-US" sz="1800" b="0"/>
              <a:t>Media Monitoring Africa;</a:t>
            </a:r>
          </a:p>
          <a:p>
            <a:pPr>
              <a:spcBef>
                <a:spcPct val="0"/>
              </a:spcBef>
              <a:buFontTx/>
              <a:buNone/>
            </a:pPr>
            <a:r>
              <a:rPr lang="en-ZA" altLang="en-US" sz="1800" b="0"/>
              <a:t>Minority Front;</a:t>
            </a:r>
          </a:p>
          <a:p>
            <a:pPr>
              <a:spcBef>
                <a:spcPct val="0"/>
              </a:spcBef>
              <a:buFontTx/>
              <a:buNone/>
            </a:pPr>
            <a:r>
              <a:rPr lang="en-ZA" altLang="en-US" sz="1800" b="0"/>
              <a:t>My Vote Counts;</a:t>
            </a:r>
          </a:p>
          <a:p>
            <a:pPr>
              <a:spcBef>
                <a:spcPct val="0"/>
              </a:spcBef>
              <a:buFontTx/>
              <a:buNone/>
            </a:pPr>
            <a:r>
              <a:rPr lang="en-ZA" altLang="en-US" sz="1800" b="0"/>
              <a:t>National Freedom Party;</a:t>
            </a:r>
          </a:p>
          <a:p>
            <a:pPr>
              <a:spcBef>
                <a:spcPct val="0"/>
              </a:spcBef>
              <a:buFontTx/>
              <a:buNone/>
            </a:pPr>
            <a:r>
              <a:rPr lang="en-ZA" altLang="en-US" sz="1800" b="0"/>
              <a:t>Prof Dirk Kotze: UNISA;</a:t>
            </a:r>
          </a:p>
          <a:p>
            <a:pPr>
              <a:spcBef>
                <a:spcPct val="0"/>
              </a:spcBef>
              <a:buFontTx/>
              <a:buNone/>
            </a:pPr>
            <a:r>
              <a:rPr lang="en-ZA" altLang="en-US" sz="1800" b="0"/>
              <a:t>South African Maintenance and Estate Beneficiaries Association;</a:t>
            </a:r>
          </a:p>
          <a:p>
            <a:pPr>
              <a:spcBef>
                <a:spcPct val="0"/>
              </a:spcBef>
              <a:buFontTx/>
              <a:buNone/>
            </a:pPr>
            <a:r>
              <a:rPr lang="en-ZA" altLang="en-US" sz="1800" b="0"/>
              <a:t>United Democratic Movement; and</a:t>
            </a:r>
          </a:p>
          <a:p>
            <a:pPr>
              <a:spcBef>
                <a:spcPct val="0"/>
              </a:spcBef>
              <a:buFontTx/>
              <a:buNone/>
            </a:pPr>
            <a:r>
              <a:rPr lang="en-ZA" altLang="en-US" sz="1800" b="0"/>
              <a:t>Vryheidsfront Plus.</a:t>
            </a:r>
          </a:p>
          <a:p>
            <a:pPr>
              <a:spcBef>
                <a:spcPct val="0"/>
              </a:spcBef>
              <a:buFontTx/>
              <a:buNone/>
            </a:pPr>
            <a:endParaRPr lang="en-ZA" altLang="en-US" sz="1800" b="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62775B43-7646-4E05-BE9E-DA28650A9419}"/>
              </a:ext>
            </a:extLst>
          </p:cNvPr>
          <p:cNvSpPr>
            <a:spLocks noGrp="1"/>
          </p:cNvSpPr>
          <p:nvPr>
            <p:ph type="title"/>
          </p:nvPr>
        </p:nvSpPr>
        <p:spPr/>
        <p:txBody>
          <a:bodyPr/>
          <a:lstStyle/>
          <a:p>
            <a:pPr algn="ctr"/>
            <a:r>
              <a:rPr lang="en-US" altLang="en-US" sz="1800"/>
              <a:t>COMMENTS RECEIVED</a:t>
            </a:r>
          </a:p>
        </p:txBody>
      </p:sp>
      <p:sp>
        <p:nvSpPr>
          <p:cNvPr id="8195" name="Rectangle 1">
            <a:extLst>
              <a:ext uri="{FF2B5EF4-FFF2-40B4-BE49-F238E27FC236}">
                <a16:creationId xmlns:a16="http://schemas.microsoft.com/office/drawing/2014/main" xmlns="" id="{E6E5D7DE-60C6-4BD4-B7C9-94970320A93E}"/>
              </a:ext>
            </a:extLst>
          </p:cNvPr>
          <p:cNvSpPr>
            <a:spLocks noChangeArrowheads="1"/>
          </p:cNvSpPr>
          <p:nvPr/>
        </p:nvSpPr>
        <p:spPr bwMode="auto">
          <a:xfrm>
            <a:off x="323850" y="1028700"/>
            <a:ext cx="8496300" cy="5078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1600" b="1">
                <a:solidFill>
                  <a:schemeClr val="tx1"/>
                </a:solidFill>
                <a:latin typeface="Arial" panose="020B0604020202020204" pitchFamily="34" charset="0"/>
              </a:defRPr>
            </a:lvl3pPr>
            <a:lvl4pPr marL="1600200" indent="-228600">
              <a:spcBef>
                <a:spcPct val="20000"/>
              </a:spcBef>
              <a:buChar char="–"/>
              <a:defRPr sz="1400" b="1">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defRPr/>
            </a:pPr>
            <a:r>
              <a:rPr lang="en-ZA" altLang="en-US" sz="1800" b="0" dirty="0"/>
              <a:t>Comments were received from—</a:t>
            </a:r>
          </a:p>
          <a:p>
            <a:pPr>
              <a:spcBef>
                <a:spcPct val="0"/>
              </a:spcBef>
              <a:buFontTx/>
              <a:buNone/>
              <a:defRPr/>
            </a:pPr>
            <a:r>
              <a:rPr lang="en-ZA" altLang="en-US" sz="1800" b="0" dirty="0"/>
              <a:t>(a)	 </a:t>
            </a:r>
            <a:r>
              <a:rPr lang="en-ZA" altLang="en-US" sz="1800" b="0" dirty="0" err="1"/>
              <a:t>ama</a:t>
            </a:r>
            <a:r>
              <a:rPr lang="en-ZA" altLang="en-US" sz="1800" b="0" dirty="0"/>
              <a:t> </a:t>
            </a:r>
            <a:r>
              <a:rPr lang="en-ZA" altLang="en-US" sz="1800" b="0" dirty="0" err="1"/>
              <a:t>Bhungane</a:t>
            </a:r>
            <a:r>
              <a:rPr lang="en-ZA" altLang="en-US" sz="1800" b="0" dirty="0"/>
              <a:t>; and</a:t>
            </a:r>
          </a:p>
          <a:p>
            <a:pPr>
              <a:spcBef>
                <a:spcPct val="0"/>
              </a:spcBef>
              <a:buFontTx/>
              <a:buNone/>
              <a:defRPr/>
            </a:pPr>
            <a:r>
              <a:rPr lang="en-ZA" altLang="en-US" sz="1800" b="0" dirty="0"/>
              <a:t>(b)	My Vote Counts.</a:t>
            </a:r>
          </a:p>
          <a:p>
            <a:pPr>
              <a:spcBef>
                <a:spcPct val="0"/>
              </a:spcBef>
              <a:buFontTx/>
              <a:buNone/>
              <a:defRPr/>
            </a:pPr>
            <a:endParaRPr lang="en-ZA" altLang="en-US" sz="1800" b="0" dirty="0"/>
          </a:p>
          <a:p>
            <a:pPr>
              <a:spcBef>
                <a:spcPct val="0"/>
              </a:spcBef>
              <a:buFontTx/>
              <a:buNone/>
              <a:defRPr/>
            </a:pPr>
            <a:r>
              <a:rPr lang="en-ZA" altLang="en-US" sz="1800" b="0" dirty="0" err="1"/>
              <a:t>amaBhungane</a:t>
            </a:r>
            <a:r>
              <a:rPr lang="en-ZA" altLang="en-US" sz="1800" b="0" dirty="0"/>
              <a:t> was of the opinion that—</a:t>
            </a:r>
          </a:p>
          <a:p>
            <a:pPr marL="285750" indent="-285750">
              <a:spcBef>
                <a:spcPct val="0"/>
              </a:spcBef>
              <a:defRPr/>
            </a:pPr>
            <a:r>
              <a:rPr lang="en-ZA" altLang="en-US" sz="1800" b="0" dirty="0"/>
              <a:t>the PAIA Amendment Act and the Regulations are not clear on the obligations of Political Parties to create, hold and to disclose funding, especially with funding below the threshold which is currently R100 000;</a:t>
            </a:r>
          </a:p>
          <a:p>
            <a:pPr marL="285750" indent="-285750">
              <a:spcBef>
                <a:spcPct val="0"/>
              </a:spcBef>
              <a:defRPr/>
            </a:pPr>
            <a:r>
              <a:rPr lang="en-ZA" altLang="en-US" sz="1800" b="0" dirty="0"/>
              <a:t>Persons inspecting the record should be able to request copies;</a:t>
            </a:r>
          </a:p>
          <a:p>
            <a:pPr marL="285750" indent="-285750">
              <a:spcBef>
                <a:spcPct val="0"/>
              </a:spcBef>
              <a:defRPr/>
            </a:pPr>
            <a:r>
              <a:rPr lang="en-ZA" altLang="en-US" sz="1800" b="0" dirty="0"/>
              <a:t>Persons must be able to request the records via-mail.</a:t>
            </a:r>
          </a:p>
          <a:p>
            <a:pPr marL="285750" indent="-285750">
              <a:spcBef>
                <a:spcPct val="0"/>
              </a:spcBef>
              <a:defRPr/>
            </a:pPr>
            <a:endParaRPr lang="en-ZA" altLang="en-US" sz="1800" b="0" dirty="0"/>
          </a:p>
          <a:p>
            <a:pPr>
              <a:spcBef>
                <a:spcPct val="0"/>
              </a:spcBef>
              <a:buFontTx/>
              <a:buNone/>
              <a:defRPr/>
            </a:pPr>
            <a:r>
              <a:rPr lang="en-ZA" altLang="en-US" sz="1800" b="0" dirty="0"/>
              <a:t>My Vote counts was of the opinion that—</a:t>
            </a:r>
          </a:p>
          <a:p>
            <a:pPr marL="285750" indent="-285750">
              <a:spcBef>
                <a:spcPct val="0"/>
              </a:spcBef>
              <a:defRPr/>
            </a:pPr>
            <a:r>
              <a:rPr lang="en-ZA" altLang="en-US" sz="1800" b="0" dirty="0"/>
              <a:t>“registered office” was too limiting. This was replaced with the wording “physical business address”;</a:t>
            </a:r>
          </a:p>
          <a:p>
            <a:pPr marL="285750" indent="-285750">
              <a:spcBef>
                <a:spcPct val="0"/>
              </a:spcBef>
              <a:defRPr/>
            </a:pPr>
            <a:r>
              <a:rPr lang="en-ZA" altLang="en-US" sz="1800" b="0" dirty="0"/>
              <a:t>Parties who do not have a website must obtain one, hence the wording “if a party has a website” should be deleted.</a:t>
            </a:r>
          </a:p>
          <a:p>
            <a:pPr marL="285750" indent="-285750">
              <a:spcBef>
                <a:spcPct val="0"/>
              </a:spcBef>
              <a:defRPr/>
            </a:pPr>
            <a:endParaRPr lang="en-ZA" altLang="en-US" sz="1800" b="0" dirty="0"/>
          </a:p>
          <a:p>
            <a:pPr>
              <a:spcBef>
                <a:spcPct val="0"/>
              </a:spcBef>
              <a:buFontTx/>
              <a:buNone/>
              <a:defRPr/>
            </a:pPr>
            <a:endParaRPr lang="en-ZA" altLang="en-US" sz="1800" b="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xmlns="" id="{244942A8-54E7-456C-AF42-858DA35409F4}"/>
              </a:ext>
            </a:extLst>
          </p:cNvPr>
          <p:cNvSpPr>
            <a:spLocks noGrp="1"/>
          </p:cNvSpPr>
          <p:nvPr>
            <p:ph type="title"/>
          </p:nvPr>
        </p:nvSpPr>
        <p:spPr/>
        <p:txBody>
          <a:bodyPr/>
          <a:lstStyle/>
          <a:p>
            <a:pPr algn="ctr"/>
            <a:r>
              <a:rPr lang="en-US" altLang="en-US" sz="1800"/>
              <a:t>RESPONSES</a:t>
            </a:r>
          </a:p>
        </p:txBody>
      </p:sp>
      <p:sp>
        <p:nvSpPr>
          <p:cNvPr id="8195" name="Rectangle 1">
            <a:extLst>
              <a:ext uri="{FF2B5EF4-FFF2-40B4-BE49-F238E27FC236}">
                <a16:creationId xmlns:a16="http://schemas.microsoft.com/office/drawing/2014/main" xmlns="" id="{2E4AC5D8-8944-4D3A-9EB5-F51F369665A3}"/>
              </a:ext>
            </a:extLst>
          </p:cNvPr>
          <p:cNvSpPr>
            <a:spLocks noChangeArrowheads="1"/>
          </p:cNvSpPr>
          <p:nvPr/>
        </p:nvSpPr>
        <p:spPr bwMode="auto">
          <a:xfrm>
            <a:off x="323850" y="1028700"/>
            <a:ext cx="8496300" cy="4246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1600" b="1">
                <a:solidFill>
                  <a:schemeClr val="tx1"/>
                </a:solidFill>
                <a:latin typeface="Arial" panose="020B0604020202020204" pitchFamily="34" charset="0"/>
              </a:defRPr>
            </a:lvl3pPr>
            <a:lvl4pPr marL="1600200" indent="-228600">
              <a:spcBef>
                <a:spcPct val="20000"/>
              </a:spcBef>
              <a:buChar char="–"/>
              <a:defRPr sz="1400" b="1">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defRPr/>
            </a:pPr>
            <a:r>
              <a:rPr lang="en-ZA" altLang="en-US" sz="1800" b="0" dirty="0" err="1"/>
              <a:t>amaBhungane</a:t>
            </a:r>
            <a:r>
              <a:rPr lang="en-ZA" altLang="en-US" sz="1800" b="0" dirty="0"/>
              <a:t> was of the opinion that—</a:t>
            </a:r>
          </a:p>
          <a:p>
            <a:pPr marL="285750" indent="-285750">
              <a:spcBef>
                <a:spcPct val="0"/>
              </a:spcBef>
              <a:defRPr/>
            </a:pPr>
            <a:r>
              <a:rPr lang="en-ZA" altLang="en-US" sz="1800" b="0" dirty="0"/>
              <a:t>Section 52A(1)(b) only provides that the records must be made available as prescribed. The Minister was not enabled to provide that funding below the threshold should be reflected in the records.</a:t>
            </a:r>
          </a:p>
          <a:p>
            <a:pPr marL="285750" indent="-285750">
              <a:spcBef>
                <a:spcPct val="0"/>
              </a:spcBef>
              <a:defRPr/>
            </a:pPr>
            <a:r>
              <a:rPr lang="en-ZA" altLang="en-US" sz="1800" b="0" dirty="0"/>
              <a:t>The records are in public domain and copies can be requested in terms of section 11 (public body) and section 50 (private body) of PAIA upon the payment of certain fees as provided for in the Regulations.</a:t>
            </a:r>
          </a:p>
          <a:p>
            <a:pPr marL="285750" indent="-285750">
              <a:spcBef>
                <a:spcPct val="0"/>
              </a:spcBef>
              <a:defRPr/>
            </a:pPr>
            <a:endParaRPr lang="en-ZA" altLang="en-US" sz="1800" b="0" dirty="0"/>
          </a:p>
          <a:p>
            <a:pPr>
              <a:spcBef>
                <a:spcPct val="0"/>
              </a:spcBef>
              <a:buFontTx/>
              <a:buNone/>
              <a:defRPr/>
            </a:pPr>
            <a:r>
              <a:rPr lang="en-ZA" altLang="en-US" sz="1800" b="0" dirty="0"/>
              <a:t>My Vote counts was of the opinion that—</a:t>
            </a:r>
          </a:p>
          <a:p>
            <a:pPr marL="285750" indent="-285750">
              <a:spcBef>
                <a:spcPct val="0"/>
              </a:spcBef>
              <a:defRPr/>
            </a:pPr>
            <a:r>
              <a:rPr lang="en-ZA" altLang="en-US" sz="1800" b="0" dirty="0"/>
              <a:t>“registered office” was too limiting. This was replaced with the wording “physical business address”;</a:t>
            </a:r>
          </a:p>
          <a:p>
            <a:pPr marL="285750" indent="-285750">
              <a:spcBef>
                <a:spcPct val="0"/>
              </a:spcBef>
              <a:defRPr/>
            </a:pPr>
            <a:r>
              <a:rPr lang="en-ZA" altLang="en-US" sz="1800" b="0" dirty="0"/>
              <a:t>The Minister could only make regulations as to how the records shall be made available and could not provide for a mandatory obligation to create and maintain a website. </a:t>
            </a:r>
          </a:p>
          <a:p>
            <a:pPr>
              <a:spcBef>
                <a:spcPct val="0"/>
              </a:spcBef>
              <a:buFontTx/>
              <a:buNone/>
              <a:defRPr/>
            </a:pPr>
            <a:endParaRPr lang="en-ZA" altLang="en-US" sz="1800" b="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17D03644-FEE5-4897-9ED7-3976BD16E33C}"/>
              </a:ext>
            </a:extLst>
          </p:cNvPr>
          <p:cNvSpPr>
            <a:spLocks noGrp="1"/>
          </p:cNvSpPr>
          <p:nvPr>
            <p:ph type="title"/>
          </p:nvPr>
        </p:nvSpPr>
        <p:spPr/>
        <p:txBody>
          <a:bodyPr/>
          <a:lstStyle/>
          <a:p>
            <a:pPr algn="ctr"/>
            <a:r>
              <a:rPr lang="en-US" altLang="en-US"/>
              <a:t>SUBMISSION TO PARLIAMENT</a:t>
            </a:r>
          </a:p>
        </p:txBody>
      </p:sp>
      <p:sp>
        <p:nvSpPr>
          <p:cNvPr id="11267" name="Content Placeholder 2">
            <a:extLst>
              <a:ext uri="{FF2B5EF4-FFF2-40B4-BE49-F238E27FC236}">
                <a16:creationId xmlns:a16="http://schemas.microsoft.com/office/drawing/2014/main" xmlns="" id="{455472C1-3819-4E30-9DC2-B4B0DFB1C2F2}"/>
              </a:ext>
            </a:extLst>
          </p:cNvPr>
          <p:cNvSpPr>
            <a:spLocks noGrp="1"/>
          </p:cNvSpPr>
          <p:nvPr>
            <p:ph idx="1"/>
          </p:nvPr>
        </p:nvSpPr>
        <p:spPr/>
        <p:txBody>
          <a:bodyPr/>
          <a:lstStyle/>
          <a:p>
            <a:pPr marL="0" indent="0">
              <a:buFontTx/>
              <a:buNone/>
            </a:pPr>
            <a:r>
              <a:rPr lang="en-GB" altLang="en-US"/>
              <a:t>As required by section 92(2) of the principal Act, the regulations were submitted to Parliament before the publication thereof in the Gazette.  </a:t>
            </a:r>
          </a:p>
          <a:p>
            <a:pPr marL="0" indent="0">
              <a:buFontTx/>
              <a:buNone/>
            </a:pPr>
            <a:endParaRPr lang="en-GB" altLang="en-US"/>
          </a:p>
          <a:p>
            <a:pPr marL="0" indent="0">
              <a:buFontTx/>
              <a:buNone/>
            </a:pPr>
            <a:r>
              <a:rPr lang="en-GB" altLang="en-US"/>
              <a:t>It was submitted to the Speaker of the National Assembly and the Chairperson of the National Council of Provinces on letters dated 3 February 2021.</a:t>
            </a:r>
          </a:p>
        </p:txBody>
      </p:sp>
    </p:spTree>
  </p:cSld>
  <p:clrMapOvr>
    <a:masterClrMapping/>
  </p:clrMapOvr>
  <p:transition spd="med"/>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1556</TotalTime>
  <Words>847</Words>
  <Application>Microsoft Office PowerPoint</Application>
  <PresentationFormat>On-screen Show (4:3)</PresentationFormat>
  <Paragraphs>86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PROMOTION OF ACCESS TO INFORMATION ACT, 2000 (ACT 2 OF 2000): AMENDMENT OF REGULATIONS</vt:lpstr>
      <vt:lpstr>BACKGROUND</vt:lpstr>
      <vt:lpstr>BACKGROUND CONTINUE</vt:lpstr>
      <vt:lpstr>CONTENTS OF AMENDMENT REGULATIONS</vt:lpstr>
      <vt:lpstr>CONSULTATION</vt:lpstr>
      <vt:lpstr>CONSULTATION CONTINUE</vt:lpstr>
      <vt:lpstr>COMMENTS RECEIVED</vt:lpstr>
      <vt:lpstr>RESPONSES</vt:lpstr>
      <vt:lpstr>SUBMISSION TO PARLIAMENT</vt:lpstr>
      <vt:lpstr>COMMENCEMENT</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mdp</dc:creator>
  <cp:lastModifiedBy>USER</cp:lastModifiedBy>
  <cp:revision>139</cp:revision>
  <dcterms:created xsi:type="dcterms:W3CDTF">2006-03-16T20:15:29Z</dcterms:created>
  <dcterms:modified xsi:type="dcterms:W3CDTF">2021-05-13T09:03:08Z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SDescription">
    <vt:lpwstr>Generic Departmental</vt:lpwstr>
  </property>
  <property fmtid="{D5CDD505-2E9C-101B-9397-08002B2CF9AE}" pid="3" name="Preview">
    <vt:lpwstr>http://djini/C11/Powerpoint%20Templates/Image%20Library/DOJCD%20ppt%20template13_thumb.jpg, http://djini/C11/Powerpoint%20Templates/Image%20Library/DOJCD%20ppt%20template13_thumb.jpg</vt:lpwstr>
  </property>
  <property fmtid="{D5CDD505-2E9C-101B-9397-08002B2CF9AE}" pid="4" name="Status">
    <vt:lpwstr>PowerPoint</vt:lpwstr>
  </property>
  <property fmtid="{D5CDD505-2E9C-101B-9397-08002B2CF9AE}" pid="5" name="GCIS Compliant">
    <vt:lpwstr>Yes</vt:lpwstr>
  </property>
  <property fmtid="{D5CDD505-2E9C-101B-9397-08002B2CF9AE}" pid="6" name="Owner">
    <vt:lpwstr/>
  </property>
  <property fmtid="{D5CDD505-2E9C-101B-9397-08002B2CF9AE}" pid="7" name="Order">
    <vt:lpwstr>2800.00000000000</vt:lpwstr>
  </property>
  <property fmtid="{D5CDD505-2E9C-101B-9397-08002B2CF9AE}" pid="8" name="Brand">
    <vt:lpwstr>General</vt:lpwstr>
  </property>
</Properties>
</file>