
<file path=[Content_Types].xml><?xml version="1.0" encoding="utf-8"?>
<Types xmlns="http://schemas.openxmlformats.org/package/2006/content-types">
  <Override PartName="/ppt/tags/tag8.xml" ContentType="application/vnd.openxmlformats-officedocument.presentationml.tags+xml"/>
  <Override PartName="/ppt/slides/slide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tags/tag49.xml" ContentType="application/vnd.openxmlformats-officedocument.presentationml.tags+xml"/>
  <Override PartName="/ppt/tags/tag58.xml" ContentType="application/vnd.openxmlformats-officedocument.presentationml.tags+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tags/tag29.xml" ContentType="application/vnd.openxmlformats-officedocument.presentationml.tags+xml"/>
  <Override PartName="/ppt/tags/tag38.xml" ContentType="application/vnd.openxmlformats-officedocument.presentationml.tags+xml"/>
  <Override PartName="/ppt/tags/tag47.xml" ContentType="application/vnd.openxmlformats-officedocument.presentationml.tags+xml"/>
  <Override PartName="/ppt/tags/tag56.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ppt/tags/tag54.xml" ContentType="application/vnd.openxmlformats-officedocument.presentationml.tags+xml"/>
  <Override PartName="/ppt/tags/tag63.xml" ContentType="application/vnd.openxmlformats-officedocument.presentationml.tags+xml"/>
  <Override PartName="/ppt/tags/tag6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52.xml" ContentType="application/vnd.openxmlformats-officedocument.presentationml.tags+xml"/>
  <Override PartName="/ppt/tags/tag6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revisionInfo.xml" ContentType="application/vnd.ms-powerpoint.revisioninfo+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tags/tag39.xml" ContentType="application/vnd.openxmlformats-officedocument.presentationml.tags+xml"/>
  <Override PartName="/ppt/tags/tag5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7" r:id="rId2"/>
    <p:sldId id="257" r:id="rId3"/>
    <p:sldId id="261" r:id="rId4"/>
    <p:sldId id="264" r:id="rId5"/>
    <p:sldId id="271" r:id="rId6"/>
    <p:sldId id="265" r:id="rId7"/>
    <p:sldId id="262" r:id="rId8"/>
    <p:sldId id="275" r:id="rId9"/>
    <p:sldId id="260" r:id="rId10"/>
    <p:sldId id="273" r:id="rId11"/>
    <p:sldId id="259" r:id="rId12"/>
    <p:sldId id="289" r:id="rId13"/>
    <p:sldId id="288"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E7E2A"/>
    <a:srgbClr val="7381A9"/>
    <a:srgbClr val="FF6699"/>
    <a:srgbClr val="577C56"/>
    <a:srgbClr val="876A4F"/>
    <a:srgbClr val="A9BA2C"/>
    <a:srgbClr val="A259BF"/>
    <a:srgbClr val="9933FF"/>
    <a:srgbClr val="B55ACE"/>
    <a:srgbClr val="6794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CFE896-FBCE-4476-AB5E-27FC48EE7CF8}" v="4205" dt="2021-05-12T09:44:09.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3" autoAdjust="0"/>
    <p:restoredTop sz="94414" autoAdjust="0"/>
  </p:normalViewPr>
  <p:slideViewPr>
    <p:cSldViewPr snapToGrid="0" showGuides="1">
      <p:cViewPr varScale="1">
        <p:scale>
          <a:sx n="83" d="100"/>
          <a:sy n="83" d="100"/>
        </p:scale>
        <p:origin x="-624"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3068A-753F-47ED-95DE-D06E5578E574}" type="datetimeFigureOut">
              <a:rPr lang="zh-CN" altLang="en-US" smtClean="0"/>
              <a:pPr/>
              <a:t>2021/5/18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F164E-D685-493E-AF07-0CE742DE1FDD}" type="slidenum">
              <a:rPr lang="zh-CN" altLang="en-US" smtClean="0"/>
              <a:pPr/>
              <a:t>‹#›</a:t>
            </a:fld>
            <a:endParaRPr lang="zh-CN" altLang="en-US"/>
          </a:p>
        </p:txBody>
      </p:sp>
    </p:spTree>
    <p:extLst>
      <p:ext uri="{BB962C8B-B14F-4D97-AF65-F5344CB8AC3E}">
        <p14:creationId xmlns:p14="http://schemas.microsoft.com/office/powerpoint/2010/main" xmlns="" val="3357533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r="27111"/>
          <a:stretch/>
        </p:blipFill>
        <p:spPr>
          <a:xfrm>
            <a:off x="-1" y="0"/>
            <a:ext cx="12192001" cy="6858000"/>
          </a:xfrm>
          <a:prstGeom prst="rect">
            <a:avLst/>
          </a:prstGeom>
        </p:spPr>
      </p:pic>
      <p:cxnSp>
        <p:nvCxnSpPr>
          <p:cNvPr id="15" name="直接连接符 14"/>
          <p:cNvCxnSpPr/>
          <p:nvPr userDrawn="1"/>
        </p:nvCxnSpPr>
        <p:spPr>
          <a:xfrm>
            <a:off x="0" y="761332"/>
            <a:ext cx="12192000" cy="0"/>
          </a:xfrm>
          <a:prstGeom prst="line">
            <a:avLst/>
          </a:prstGeom>
          <a:ln>
            <a:solidFill>
              <a:srgbClr val="9F7D62"/>
            </a:solidFill>
          </a:ln>
        </p:spPr>
        <p:style>
          <a:lnRef idx="1">
            <a:schemeClr val="accent1"/>
          </a:lnRef>
          <a:fillRef idx="0">
            <a:schemeClr val="accent1"/>
          </a:fillRef>
          <a:effectRef idx="0">
            <a:schemeClr val="accent1"/>
          </a:effectRef>
          <a:fontRef idx="minor">
            <a:schemeClr val="tx1"/>
          </a:fontRef>
        </p:style>
      </p:cxnSp>
      <p:sp>
        <p:nvSpPr>
          <p:cNvPr id="16" name="椭圆 15"/>
          <p:cNvSpPr/>
          <p:nvPr userDrawn="1"/>
        </p:nvSpPr>
        <p:spPr>
          <a:xfrm>
            <a:off x="5933321" y="633664"/>
            <a:ext cx="258010" cy="258010"/>
          </a:xfrm>
          <a:prstGeom prst="ellipse">
            <a:avLst/>
          </a:prstGeom>
          <a:solidFill>
            <a:srgbClr val="865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nvSpPr>
        <p:spPr>
          <a:xfrm>
            <a:off x="6307136" y="667419"/>
            <a:ext cx="190500" cy="190500"/>
          </a:xfrm>
          <a:prstGeom prst="ellipse">
            <a:avLst/>
          </a:prstGeom>
          <a:solidFill>
            <a:srgbClr val="865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userDrawn="1"/>
        </p:nvSpPr>
        <p:spPr>
          <a:xfrm>
            <a:off x="5627017" y="667419"/>
            <a:ext cx="190500" cy="190500"/>
          </a:xfrm>
          <a:prstGeom prst="ellipse">
            <a:avLst/>
          </a:prstGeom>
          <a:solidFill>
            <a:srgbClr val="865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xmlns="" val="112940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pPr/>
              <a:t>2021/5/18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pPr/>
              <a:t>‹#›</a:t>
            </a:fld>
            <a:endParaRPr lang="zh-CN" altLang="en-US"/>
          </a:p>
        </p:txBody>
      </p:sp>
    </p:spTree>
    <p:extLst>
      <p:ext uri="{BB962C8B-B14F-4D97-AF65-F5344CB8AC3E}">
        <p14:creationId xmlns:p14="http://schemas.microsoft.com/office/powerpoint/2010/main" xmlns="" val="1689053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pPr/>
              <a:t>2021/5/18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pPr/>
              <a:t>‹#›</a:t>
            </a:fld>
            <a:endParaRPr lang="zh-CN" altLang="en-US"/>
          </a:p>
        </p:txBody>
      </p:sp>
    </p:spTree>
    <p:extLst>
      <p:ext uri="{BB962C8B-B14F-4D97-AF65-F5344CB8AC3E}">
        <p14:creationId xmlns:p14="http://schemas.microsoft.com/office/powerpoint/2010/main" xmlns="" val="3063097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smtClean="0"/>
              <a:pPr/>
              <a:t>2021/5/18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pPr/>
              <a:t>‹#›</a:t>
            </a:fld>
            <a:endParaRPr lang="zh-CN" altLang="en-US"/>
          </a:p>
        </p:txBody>
      </p:sp>
    </p:spTree>
    <p:extLst>
      <p:ext uri="{BB962C8B-B14F-4D97-AF65-F5344CB8AC3E}">
        <p14:creationId xmlns:p14="http://schemas.microsoft.com/office/powerpoint/2010/main" xmlns="" val="684212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xmlns="" val="2968473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4210989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pPr/>
              <a:t>2021/5/18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pPr/>
              <a:t>‹#›</a:t>
            </a:fld>
            <a:endParaRPr lang="zh-CN" altLang="en-US"/>
          </a:p>
        </p:txBody>
      </p:sp>
    </p:spTree>
    <p:extLst>
      <p:ext uri="{BB962C8B-B14F-4D97-AF65-F5344CB8AC3E}">
        <p14:creationId xmlns:p14="http://schemas.microsoft.com/office/powerpoint/2010/main" xmlns="" val="2514315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pPr/>
              <a:t>2021/5/18</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pPr/>
              <a:t>‹#›</a:t>
            </a:fld>
            <a:endParaRPr lang="zh-CN" altLang="en-US"/>
          </a:p>
        </p:txBody>
      </p:sp>
    </p:spTree>
    <p:extLst>
      <p:ext uri="{BB962C8B-B14F-4D97-AF65-F5344CB8AC3E}">
        <p14:creationId xmlns:p14="http://schemas.microsoft.com/office/powerpoint/2010/main" xmlns="" val="2353642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pPr/>
              <a:t>2021/5/18</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pPr/>
              <a:t>‹#›</a:t>
            </a:fld>
            <a:endParaRPr lang="zh-CN" altLang="en-US"/>
          </a:p>
        </p:txBody>
      </p:sp>
    </p:spTree>
    <p:extLst>
      <p:ext uri="{BB962C8B-B14F-4D97-AF65-F5344CB8AC3E}">
        <p14:creationId xmlns:p14="http://schemas.microsoft.com/office/powerpoint/2010/main" xmlns="" val="367157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pPr/>
              <a:t>2021/5/18</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pPr/>
              <a:t>‹#›</a:t>
            </a:fld>
            <a:endParaRPr lang="zh-CN" altLang="en-US"/>
          </a:p>
        </p:txBody>
      </p:sp>
    </p:spTree>
    <p:extLst>
      <p:ext uri="{BB962C8B-B14F-4D97-AF65-F5344CB8AC3E}">
        <p14:creationId xmlns:p14="http://schemas.microsoft.com/office/powerpoint/2010/main" xmlns="" val="4252690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pPr/>
              <a:t>2021/5/18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pPr/>
              <a:t>‹#›</a:t>
            </a:fld>
            <a:endParaRPr lang="zh-CN" altLang="en-US"/>
          </a:p>
        </p:txBody>
      </p:sp>
    </p:spTree>
    <p:extLst>
      <p:ext uri="{BB962C8B-B14F-4D97-AF65-F5344CB8AC3E}">
        <p14:creationId xmlns:p14="http://schemas.microsoft.com/office/powerpoint/2010/main" xmlns="" val="4027042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pPr/>
              <a:t>2021/5/18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pPr/>
              <a:t>‹#›</a:t>
            </a:fld>
            <a:endParaRPr lang="zh-CN" altLang="en-US"/>
          </a:p>
        </p:txBody>
      </p:sp>
    </p:spTree>
    <p:extLst>
      <p:ext uri="{BB962C8B-B14F-4D97-AF65-F5344CB8AC3E}">
        <p14:creationId xmlns:p14="http://schemas.microsoft.com/office/powerpoint/2010/main" xmlns="" val="801770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3470649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reeppt7.com/" TargetMode="External"/><Relationship Id="rId3" Type="http://schemas.openxmlformats.org/officeDocument/2006/relationships/image" Target="../media/image4.png"/><Relationship Id="rId7" Type="http://schemas.openxmlformats.org/officeDocument/2006/relationships/hyperlink" Target="http://www.free-powerpoint-templates-design.com/" TargetMode="External"/><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tags" Target="../tags/tag59.xml"/><Relationship Id="rId18" Type="http://schemas.openxmlformats.org/officeDocument/2006/relationships/tags" Target="../tags/tag64.xml"/><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tags" Target="../tags/tag58.xml"/><Relationship Id="rId17" Type="http://schemas.openxmlformats.org/officeDocument/2006/relationships/tags" Target="../tags/tag63.xml"/><Relationship Id="rId2" Type="http://schemas.openxmlformats.org/officeDocument/2006/relationships/tags" Target="../tags/tag48.xml"/><Relationship Id="rId16" Type="http://schemas.openxmlformats.org/officeDocument/2006/relationships/tags" Target="../tags/tag62.xml"/><Relationship Id="rId20" Type="http://schemas.openxmlformats.org/officeDocument/2006/relationships/image" Target="../media/image15.png"/><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tags" Target="../tags/tag57.xml"/><Relationship Id="rId5" Type="http://schemas.openxmlformats.org/officeDocument/2006/relationships/tags" Target="../tags/tag51.xml"/><Relationship Id="rId15" Type="http://schemas.openxmlformats.org/officeDocument/2006/relationships/tags" Target="../tags/tag61.xml"/><Relationship Id="rId10" Type="http://schemas.openxmlformats.org/officeDocument/2006/relationships/tags" Target="../tags/tag56.xml"/><Relationship Id="rId19" Type="http://schemas.openxmlformats.org/officeDocument/2006/relationships/slideLayout" Target="../slideLayouts/slideLayout1.xml"/><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tags" Target="../tags/tag6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6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9.png"/><Relationship Id="rId4" Type="http://schemas.openxmlformats.org/officeDocument/2006/relationships/tags" Target="../tags/tag4.xml"/><Relationship Id="rId9"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slideLayout" Target="../slideLayouts/slideLayout1.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tags" Target="../tags/tag20.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image" Target="../media/image9.png"/><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18" Type="http://schemas.openxmlformats.org/officeDocument/2006/relationships/slideLayout" Target="../slideLayouts/slideLayout1.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tags" Target="../tags/tag37.xml"/><Relationship Id="rId2" Type="http://schemas.openxmlformats.org/officeDocument/2006/relationships/tags" Target="../tags/tag22.xml"/><Relationship Id="rId16" Type="http://schemas.openxmlformats.org/officeDocument/2006/relationships/tags" Target="../tags/tag36.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tags" Target="../tags/tag35.xml"/><Relationship Id="rId10" Type="http://schemas.openxmlformats.org/officeDocument/2006/relationships/tags" Target="../tags/tag30.xml"/><Relationship Id="rId19" Type="http://schemas.openxmlformats.org/officeDocument/2006/relationships/image" Target="../media/image9.png"/><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s>
</file>

<file path=ppt/slides/_rels/slide7.xml.rels><?xml version="1.0" encoding="UTF-8" standalone="yes"?>
<Relationships xmlns="http://schemas.openxmlformats.org/package/2006/relationships"><Relationship Id="rId8" Type="http://schemas.openxmlformats.org/officeDocument/2006/relationships/tags" Target="../tags/tag45.xml"/><Relationship Id="rId3" Type="http://schemas.openxmlformats.org/officeDocument/2006/relationships/tags" Target="../tags/tag40.xml"/><Relationship Id="rId7" Type="http://schemas.openxmlformats.org/officeDocument/2006/relationships/tags" Target="../tags/tag44.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10" Type="http://schemas.openxmlformats.org/officeDocument/2006/relationships/image" Target="../media/image11.png"/><Relationship Id="rId4" Type="http://schemas.openxmlformats.org/officeDocument/2006/relationships/tags" Target="../tags/tag41.xml"/><Relationship Id="rId9"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46.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xmlns="" val="0"/>
              </a:ext>
            </a:extLst>
          </a:blip>
          <a:srcRect r="27111"/>
          <a:stretch/>
        </p:blipFill>
        <p:spPr>
          <a:xfrm>
            <a:off x="-1" y="14990"/>
            <a:ext cx="12192001" cy="6858000"/>
          </a:xfrm>
          <a:prstGeom prst="rect">
            <a:avLst/>
          </a:prstGeom>
        </p:spPr>
      </p:pic>
      <p:grpSp>
        <p:nvGrpSpPr>
          <p:cNvPr id="10" name="组合 9"/>
          <p:cNvGrpSpPr/>
          <p:nvPr/>
        </p:nvGrpSpPr>
        <p:grpSpPr>
          <a:xfrm>
            <a:off x="1881807" y="4273924"/>
            <a:ext cx="6416625" cy="2113623"/>
            <a:chOff x="4805169" y="3003803"/>
            <a:chExt cx="2581661" cy="850394"/>
          </a:xfrm>
        </p:grpSpPr>
        <p:pic>
          <p:nvPicPr>
            <p:cNvPr id="6" name="图片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41491" y="3022091"/>
              <a:ext cx="509017" cy="813818"/>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05169" y="3003803"/>
              <a:ext cx="2581661" cy="850394"/>
            </a:xfrm>
            <a:prstGeom prst="rect">
              <a:avLst/>
            </a:prstGeom>
          </p:spPr>
        </p:pic>
      </p:grpSp>
      <p:pic>
        <p:nvPicPr>
          <p:cNvPr id="11" name="图片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96042" y="3732325"/>
            <a:ext cx="1221693" cy="195324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6518" y="379335"/>
            <a:ext cx="2584188" cy="6478665"/>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0" y="2877312"/>
            <a:ext cx="12192000" cy="3980688"/>
          </a:xfrm>
          <a:prstGeom prst="rect">
            <a:avLst/>
          </a:prstGeom>
        </p:spPr>
      </p:pic>
      <p:sp>
        <p:nvSpPr>
          <p:cNvPr id="12" name="文本框 11"/>
          <p:cNvSpPr txBox="1"/>
          <p:nvPr/>
        </p:nvSpPr>
        <p:spPr>
          <a:xfrm>
            <a:off x="2417735" y="1929056"/>
            <a:ext cx="8845563" cy="769441"/>
          </a:xfrm>
          <a:prstGeom prst="rect">
            <a:avLst/>
          </a:prstGeom>
          <a:noFill/>
        </p:spPr>
        <p:txBody>
          <a:bodyPr wrap="none" rtlCol="0">
            <a:spAutoFit/>
          </a:bodyPr>
          <a:lstStyle/>
          <a:p>
            <a:r>
              <a:rPr lang="en-US" altLang="zh-CN" sz="4400" b="1" dirty="0">
                <a:solidFill>
                  <a:srgbClr val="A259B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a:t>
            </a:r>
            <a:r>
              <a:rPr lang="en-ZA" sz="4400" b="1" dirty="0">
                <a:solidFill>
                  <a:srgbClr val="A259BF"/>
                </a:solidFill>
                <a:latin typeface="Arial" panose="020B0604020202020204" pitchFamily="34" charset="0"/>
                <a:ea typeface="微软雅黑" panose="020B0503020204020204" pitchFamily="34" charset="-122"/>
                <a:cs typeface="Arial" panose="020B0604020202020204" pitchFamily="34" charset="0"/>
              </a:rPr>
              <a:t>HILDREN’S AMENDMENT BILL</a:t>
            </a:r>
            <a:endParaRPr lang="zh-CN" altLang="en-US" sz="4400" b="1" dirty="0">
              <a:solidFill>
                <a:srgbClr val="A259B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14" name="直接连接符 13"/>
          <p:cNvCxnSpPr>
            <a:cxnSpLocks/>
          </p:cNvCxnSpPr>
          <p:nvPr/>
        </p:nvCxnSpPr>
        <p:spPr>
          <a:xfrm flipV="1">
            <a:off x="2600972" y="2877312"/>
            <a:ext cx="2296651" cy="15498"/>
          </a:xfrm>
          <a:prstGeom prst="line">
            <a:avLst/>
          </a:prstGeom>
          <a:ln>
            <a:solidFill>
              <a:srgbClr val="865B3E"/>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897623" y="2677257"/>
            <a:ext cx="3475631" cy="1261884"/>
          </a:xfrm>
          <a:prstGeom prst="rect">
            <a:avLst/>
          </a:prstGeom>
          <a:noFill/>
        </p:spPr>
        <p:txBody>
          <a:bodyPr wrap="none" rtlCol="0">
            <a:spAutoFit/>
          </a:bodyPr>
          <a:lstStyle>
            <a:defPPr>
              <a:defRPr lang="zh-CN"/>
            </a:defPPr>
            <a:lvl1pPr>
              <a:defRPr sz="4000" b="1">
                <a:solidFill>
                  <a:srgbClr val="865B3E"/>
                </a:solidFill>
                <a:latin typeface="微软雅黑" panose="020B0503020204020204" pitchFamily="34" charset="-122"/>
                <a:ea typeface="微软雅黑" panose="020B0503020204020204" pitchFamily="34" charset="-122"/>
              </a:defRPr>
            </a:lvl1pPr>
          </a:lstStyle>
          <a:p>
            <a:r>
              <a:rPr lang="en-US" altLang="zh-CN" sz="2000" dirty="0">
                <a:latin typeface="Arial" panose="020B0604020202020204" pitchFamily="34" charset="0"/>
                <a:cs typeface="Arial" panose="020B0604020202020204" pitchFamily="34" charset="0"/>
                <a:sym typeface="Arial" panose="020B0604020202020204" pitchFamily="34" charset="0"/>
              </a:rPr>
              <a:t>Submission by Jelly Beanz</a:t>
            </a:r>
          </a:p>
          <a:p>
            <a:endParaRPr lang="en-US" altLang="zh-CN" sz="2000" dirty="0">
              <a:latin typeface="Arial" panose="020B0604020202020204" pitchFamily="34" charset="0"/>
              <a:cs typeface="Arial" panose="020B0604020202020204" pitchFamily="34" charset="0"/>
              <a:sym typeface="Arial" panose="020B0604020202020204" pitchFamily="34" charset="0"/>
            </a:endParaRPr>
          </a:p>
          <a:p>
            <a:pPr algn="ctr"/>
            <a:r>
              <a:rPr lang="en-US" altLang="zh-CN" sz="2000" dirty="0">
                <a:solidFill>
                  <a:srgbClr val="FF6699"/>
                </a:solidFill>
                <a:latin typeface="Arial" panose="020B0604020202020204" pitchFamily="34" charset="0"/>
                <a:cs typeface="Arial" panose="020B0604020202020204" pitchFamily="34" charset="0"/>
                <a:sym typeface="Arial" panose="020B0604020202020204" pitchFamily="34" charset="0"/>
              </a:rPr>
              <a:t>Edith Kriel</a:t>
            </a:r>
          </a:p>
          <a:p>
            <a:pPr algn="ctr"/>
            <a:r>
              <a:rPr lang="en-US" altLang="zh-CN" sz="1600" dirty="0">
                <a:solidFill>
                  <a:srgbClr val="7381A9"/>
                </a:solidFill>
                <a:latin typeface="Arial" panose="020B0604020202020204" pitchFamily="34" charset="0"/>
                <a:cs typeface="Arial" panose="020B0604020202020204" pitchFamily="34" charset="0"/>
                <a:sym typeface="Arial" panose="020B0604020202020204" pitchFamily="34" charset="0"/>
              </a:rPr>
              <a:t>Executive Director</a:t>
            </a:r>
            <a:endParaRPr lang="zh-CN" altLang="en-US" sz="1600" dirty="0">
              <a:solidFill>
                <a:srgbClr val="7381A9"/>
              </a:solidFill>
              <a:latin typeface="Arial" panose="020B0604020202020204" pitchFamily="34" charset="0"/>
              <a:cs typeface="Arial" panose="020B0604020202020204" pitchFamily="34" charset="0"/>
              <a:sym typeface="Arial" panose="020B0604020202020204" pitchFamily="34" charset="0"/>
            </a:endParaRPr>
          </a:p>
        </p:txBody>
      </p:sp>
      <p:cxnSp>
        <p:nvCxnSpPr>
          <p:cNvPr id="18" name="直接连接符 17"/>
          <p:cNvCxnSpPr>
            <a:cxnSpLocks/>
          </p:cNvCxnSpPr>
          <p:nvPr/>
        </p:nvCxnSpPr>
        <p:spPr>
          <a:xfrm flipV="1">
            <a:off x="8373254" y="2877313"/>
            <a:ext cx="2584556" cy="15497"/>
          </a:xfrm>
          <a:prstGeom prst="line">
            <a:avLst/>
          </a:prstGeom>
          <a:ln>
            <a:solidFill>
              <a:srgbClr val="865B3E"/>
            </a:solidFill>
          </a:ln>
        </p:spPr>
        <p:style>
          <a:lnRef idx="1">
            <a:schemeClr val="accent1"/>
          </a:lnRef>
          <a:fillRef idx="0">
            <a:schemeClr val="accent1"/>
          </a:fillRef>
          <a:effectRef idx="0">
            <a:schemeClr val="accent1"/>
          </a:effectRef>
          <a:fontRef idx="minor">
            <a:schemeClr val="tx1"/>
          </a:fontRef>
        </p:style>
      </p:cxnSp>
      <p:sp>
        <p:nvSpPr>
          <p:cNvPr id="13" name="TextBox 5">
            <a:hlinkClick r:id="rId7"/>
            <a:extLst>
              <a:ext uri="{FF2B5EF4-FFF2-40B4-BE49-F238E27FC236}">
                <a16:creationId xmlns:a16="http://schemas.microsoft.com/office/drawing/2014/main" xmlns="" id="{C5F8374A-1D03-4F6D-8541-DFE253F9E6C8}"/>
              </a:ext>
            </a:extLst>
          </p:cNvPr>
          <p:cNvSpPr txBox="1"/>
          <p:nvPr/>
        </p:nvSpPr>
        <p:spPr>
          <a:xfrm>
            <a:off x="466725" y="6385818"/>
            <a:ext cx="11725275" cy="246221"/>
          </a:xfrm>
          <a:prstGeom prst="rect">
            <a:avLst/>
          </a:prstGeom>
          <a:noFill/>
        </p:spPr>
        <p:txBody>
          <a:bodyPr wrap="square" rtlCol="0">
            <a:spAutoFit/>
          </a:bodyPr>
          <a:lstStyle/>
          <a:p>
            <a:r>
              <a:rPr lang="en-US" altLang="zh-CN" sz="1000" dirty="0">
                <a:solidFill>
                  <a:schemeClr val="tx1">
                    <a:lumMod val="65000"/>
                    <a:lumOff val="35000"/>
                  </a:schemeClr>
                </a:solidFill>
                <a:cs typeface="Arial" pitchFamily="34" charset="0"/>
                <a:hlinkClick r:id="rId8">
                  <a:extLst>
                    <a:ext uri="{A12FA001-AC4F-418D-AE19-62706E023703}">
                      <ahyp:hlinkClr xmlns:ahyp="http://schemas.microsoft.com/office/drawing/2018/hyperlinkcolor" xmlns="" val="tx"/>
                    </a:ext>
                  </a:extLst>
                </a:hlinkClick>
              </a:rPr>
              <a:t>https://www.freeppt7.com</a:t>
            </a:r>
            <a:endParaRPr lang="ko-KR" altLang="en-US" sz="1000" dirty="0">
              <a:solidFill>
                <a:schemeClr val="tx1">
                  <a:lumMod val="65000"/>
                  <a:lumOff val="35000"/>
                </a:schemeClr>
              </a:solidFill>
              <a:cs typeface="Arial" pitchFamily="34" charset="0"/>
            </a:endParaRPr>
          </a:p>
        </p:txBody>
      </p:sp>
      <p:pic>
        <p:nvPicPr>
          <p:cNvPr id="16" name="Picture 15">
            <a:extLst>
              <a:ext uri="{FF2B5EF4-FFF2-40B4-BE49-F238E27FC236}">
                <a16:creationId xmlns:a16="http://schemas.microsoft.com/office/drawing/2014/main" xmlns="" id="{FB6D537C-A056-4F50-AC0D-068D8DDA7150}"/>
              </a:ext>
            </a:extLst>
          </p:cNvPr>
          <p:cNvPicPr>
            <a:picLocks noChangeAspect="1"/>
          </p:cNvPicPr>
          <p:nvPr/>
        </p:nvPicPr>
        <p:blipFill rotWithShape="1">
          <a:blip r:embed="rId9" cstate="print"/>
          <a:srcRect b="3268"/>
          <a:stretch/>
        </p:blipFill>
        <p:spPr>
          <a:xfrm>
            <a:off x="9575530" y="320903"/>
            <a:ext cx="2028757" cy="1175296"/>
          </a:xfrm>
          <a:prstGeom prst="rect">
            <a:avLst/>
          </a:prstGeom>
        </p:spPr>
      </p:pic>
    </p:spTree>
    <p:extLst>
      <p:ext uri="{BB962C8B-B14F-4D97-AF65-F5344CB8AC3E}">
        <p14:creationId xmlns:p14="http://schemas.microsoft.com/office/powerpoint/2010/main" xmlns="" val="62246852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ppt_x</p:attrName>
                                        </p:attrNameLst>
                                      </p:cBhvr>
                                      <p:tavLst>
                                        <p:tav tm="0">
                                          <p:val>
                                            <p:strVal val="#ppt_x-#ppt_w*1.125000"/>
                                          </p:val>
                                        </p:tav>
                                        <p:tav tm="100000">
                                          <p:val>
                                            <p:strVal val="#ppt_x"/>
                                          </p:val>
                                        </p:tav>
                                      </p:tavLst>
                                    </p:anim>
                                    <p:animEffect transition="in" filter="wipe(right)">
                                      <p:cBhvr>
                                        <p:cTn id="20" dur="500"/>
                                        <p:tgtEl>
                                          <p:spTgt spid="11"/>
                                        </p:tgtEl>
                                      </p:cBhvr>
                                    </p:animEffect>
                                  </p:childTnLst>
                                </p:cTn>
                              </p:par>
                            </p:childTnLst>
                          </p:cTn>
                        </p:par>
                        <p:par>
                          <p:cTn id="21" fill="hold">
                            <p:stCondLst>
                              <p:cond delay="2500"/>
                            </p:stCondLst>
                            <p:childTnLst>
                              <p:par>
                                <p:cTn id="22" presetID="23" presetClass="entr" presetSubtype="16" fill="hold" grpId="0" nodeType="afterEffect">
                                  <p:stCondLst>
                                    <p:cond delay="0"/>
                                  </p:stCondLst>
                                  <p:iterate type="lt">
                                    <p:tmPct val="10000"/>
                                  </p:iterate>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childTnLst>
                                </p:cTn>
                              </p:par>
                            </p:childTnLst>
                          </p:cTn>
                        </p:par>
                        <p:par>
                          <p:cTn id="26" fill="hold">
                            <p:stCondLst>
                              <p:cond delay="4100"/>
                            </p:stCondLst>
                            <p:childTnLst>
                              <p:par>
                                <p:cTn id="27" presetID="2" presetClass="entr" presetSubtype="2"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childTnLst>
                          </p:cTn>
                        </p:par>
                        <p:par>
                          <p:cTn id="31" fill="hold">
                            <p:stCondLst>
                              <p:cond delay="4600"/>
                            </p:stCondLst>
                            <p:childTnLst>
                              <p:par>
                                <p:cTn id="32" presetID="2" presetClass="entr" presetSubtype="8"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0-#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cTn>
                              </p:par>
                            </p:childTnLst>
                          </p:cTn>
                        </p:par>
                        <p:par>
                          <p:cTn id="36" fill="hold">
                            <p:stCondLst>
                              <p:cond delay="5100"/>
                            </p:stCondLst>
                            <p:childTnLst>
                              <p:par>
                                <p:cTn id="37" presetID="42"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MH_SubTitle_1"/>
          <p:cNvSpPr txBox="1">
            <a:spLocks noChangeArrowheads="1"/>
          </p:cNvSpPr>
          <p:nvPr>
            <p:custDataLst>
              <p:tags r:id="rId2"/>
            </p:custDataLst>
          </p:nvPr>
        </p:nvSpPr>
        <p:spPr bwMode="auto">
          <a:xfrm>
            <a:off x="7717113" y="1613083"/>
            <a:ext cx="241133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rgbClr val="7381A9"/>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Including fathers impacts on GBV</a:t>
            </a:r>
            <a:endParaRPr lang="zh-HK" altLang="en-US" sz="2000" b="1" dirty="0">
              <a:solidFill>
                <a:srgbClr val="7381A9"/>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8" name="MH_Other_5"/>
          <p:cNvSpPr/>
          <p:nvPr>
            <p:custDataLst>
              <p:tags r:id="rId3"/>
            </p:custDataLst>
          </p:nvPr>
        </p:nvSpPr>
        <p:spPr>
          <a:xfrm>
            <a:off x="1790950" y="2298973"/>
            <a:ext cx="2255108" cy="52387"/>
          </a:xfrm>
          <a:prstGeom prst="rect">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HK" altLang="en-US">
              <a:solidFill>
                <a:srgbClr val="7C233E"/>
              </a:solidFill>
              <a:latin typeface="Arial" panose="020B0604020202020204" pitchFamily="34" charset="0"/>
              <a:ea typeface="PMingLiU" panose="02020500000000000000" pitchFamily="18" charset="-120"/>
              <a:cs typeface="Arial" panose="020B0604020202020204" pitchFamily="34" charset="0"/>
              <a:sym typeface="Arial" panose="020B0604020202020204" pitchFamily="34" charset="0"/>
            </a:endParaRPr>
          </a:p>
        </p:txBody>
      </p:sp>
      <p:sp>
        <p:nvSpPr>
          <p:cNvPr id="39" name="MH_Text_2"/>
          <p:cNvSpPr>
            <a:spLocks noChangeArrowheads="1"/>
          </p:cNvSpPr>
          <p:nvPr>
            <p:custDataLst>
              <p:tags r:id="rId4"/>
            </p:custDataLst>
          </p:nvPr>
        </p:nvSpPr>
        <p:spPr bwMode="auto">
          <a:xfrm>
            <a:off x="7852819" y="2351360"/>
            <a:ext cx="2938507" cy="128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en-US" altLang="zh-CN" sz="16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We need to be creative and make use of all resources and efforts to include fathers</a:t>
            </a:r>
            <a:endParaRPr lang="zh-CN" altLang="en-US" sz="1600" dirty="0">
              <a:latin typeface="Arial" panose="020B0604020202020204" pitchFamily="34" charset="0"/>
              <a:ea typeface="幼圆" panose="02010509060101010101" pitchFamily="49" charset="-122"/>
              <a:cs typeface="Arial" panose="020B0604020202020204" pitchFamily="34" charset="0"/>
              <a:sym typeface="Arial" panose="020B0604020202020204" pitchFamily="34" charset="0"/>
            </a:endParaRPr>
          </a:p>
        </p:txBody>
      </p:sp>
      <p:sp>
        <p:nvSpPr>
          <p:cNvPr id="40" name="MH_SubTitle_2"/>
          <p:cNvSpPr txBox="1">
            <a:spLocks noChangeArrowheads="1"/>
          </p:cNvSpPr>
          <p:nvPr>
            <p:custDataLst>
              <p:tags r:id="rId5"/>
            </p:custDataLst>
          </p:nvPr>
        </p:nvSpPr>
        <p:spPr bwMode="auto">
          <a:xfrm>
            <a:off x="1620188" y="4092678"/>
            <a:ext cx="2420633" cy="58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rgbClr val="A9BA2C"/>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Benefits of including fathers</a:t>
            </a:r>
            <a:endParaRPr lang="zh-HK" altLang="en-US" sz="2000" b="1" dirty="0">
              <a:solidFill>
                <a:srgbClr val="A9BA2C"/>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5" name="MH_Other_6"/>
          <p:cNvSpPr/>
          <p:nvPr>
            <p:custDataLst>
              <p:tags r:id="rId6"/>
            </p:custDataLst>
          </p:nvPr>
        </p:nvSpPr>
        <p:spPr>
          <a:xfrm>
            <a:off x="1528628" y="4721498"/>
            <a:ext cx="2512193" cy="52387"/>
          </a:xfrm>
          <a:prstGeom prst="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HK" altLang="en-US">
              <a:solidFill>
                <a:srgbClr val="7C233E"/>
              </a:solidFill>
              <a:latin typeface="Arial" panose="020B0604020202020204" pitchFamily="34" charset="0"/>
              <a:ea typeface="PMingLiU" panose="02020500000000000000" pitchFamily="18" charset="-120"/>
              <a:cs typeface="Arial" panose="020B0604020202020204" pitchFamily="34" charset="0"/>
              <a:sym typeface="Arial" panose="020B0604020202020204" pitchFamily="34" charset="0"/>
            </a:endParaRPr>
          </a:p>
        </p:txBody>
      </p:sp>
      <p:sp>
        <p:nvSpPr>
          <p:cNvPr id="46" name="MH_Text_4"/>
          <p:cNvSpPr>
            <a:spLocks noChangeArrowheads="1"/>
          </p:cNvSpPr>
          <p:nvPr>
            <p:custDataLst>
              <p:tags r:id="rId7"/>
            </p:custDataLst>
          </p:nvPr>
        </p:nvSpPr>
        <p:spPr bwMode="auto">
          <a:xfrm>
            <a:off x="1478021" y="4773885"/>
            <a:ext cx="2674689" cy="128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30000"/>
              </a:lnSpc>
            </a:pPr>
            <a:r>
              <a:rPr lang="en-ZA" dirty="0"/>
              <a:t>Research supports the benefits of father’s involvement in their children’s lives.</a:t>
            </a:r>
          </a:p>
          <a:p>
            <a:pPr algn="r">
              <a:lnSpc>
                <a:spcPct val="130000"/>
              </a:lnSpc>
            </a:pPr>
            <a:endParaRPr lang="zh-CN" altLang="en-US" sz="1600" dirty="0">
              <a:latin typeface="Arial" panose="020B0604020202020204" pitchFamily="34" charset="0"/>
              <a:ea typeface="幼圆" panose="02010509060101010101" pitchFamily="49" charset="-122"/>
              <a:cs typeface="Arial" panose="020B0604020202020204" pitchFamily="34" charset="0"/>
              <a:sym typeface="Arial" panose="020B0604020202020204" pitchFamily="34" charset="0"/>
            </a:endParaRPr>
          </a:p>
        </p:txBody>
      </p:sp>
      <p:sp>
        <p:nvSpPr>
          <p:cNvPr id="47" name="MH_SubTitle_4"/>
          <p:cNvSpPr txBox="1">
            <a:spLocks noChangeArrowheads="1"/>
          </p:cNvSpPr>
          <p:nvPr>
            <p:custDataLst>
              <p:tags r:id="rId8"/>
            </p:custDataLst>
          </p:nvPr>
        </p:nvSpPr>
        <p:spPr bwMode="auto">
          <a:xfrm>
            <a:off x="7840852" y="3627719"/>
            <a:ext cx="2411335" cy="58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rgbClr val="577C5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Including fathers impacts on GBV</a:t>
            </a:r>
            <a:endParaRPr lang="zh-HK" altLang="en-US" sz="2000" b="1" dirty="0">
              <a:solidFill>
                <a:srgbClr val="577C5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8" name="MH_Other_7"/>
          <p:cNvSpPr/>
          <p:nvPr>
            <p:custDataLst>
              <p:tags r:id="rId9"/>
            </p:custDataLst>
          </p:nvPr>
        </p:nvSpPr>
        <p:spPr>
          <a:xfrm>
            <a:off x="8043543" y="4284284"/>
            <a:ext cx="2512193" cy="57151"/>
          </a:xfrm>
          <a:prstGeom prst="rect">
            <a:avLst/>
          </a:prstGeom>
          <a:solidFill>
            <a:srgbClr val="577C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HK" altLang="en-US">
              <a:solidFill>
                <a:srgbClr val="577C56"/>
              </a:solidFill>
              <a:latin typeface="Arial" panose="020B0604020202020204" pitchFamily="34" charset="0"/>
              <a:ea typeface="PMingLiU" panose="02020500000000000000" pitchFamily="18" charset="-120"/>
              <a:cs typeface="Arial" panose="020B0604020202020204" pitchFamily="34" charset="0"/>
              <a:sym typeface="Arial" panose="020B0604020202020204" pitchFamily="34" charset="0"/>
            </a:endParaRPr>
          </a:p>
        </p:txBody>
      </p:sp>
      <p:sp>
        <p:nvSpPr>
          <p:cNvPr id="49" name="MH_Text_3"/>
          <p:cNvSpPr>
            <a:spLocks noChangeArrowheads="1"/>
          </p:cNvSpPr>
          <p:nvPr>
            <p:custDataLst>
              <p:tags r:id="rId10"/>
            </p:custDataLst>
          </p:nvPr>
        </p:nvSpPr>
        <p:spPr bwMode="auto">
          <a:xfrm>
            <a:off x="7901588" y="4461942"/>
            <a:ext cx="3191133" cy="128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en-US" altLang="zh-CN" sz="16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Including fathers from the point of conception to be involved with their children will improve empathy which will influence GBV</a:t>
            </a:r>
            <a:endParaRPr lang="zh-CN" altLang="en-US" sz="1600" dirty="0">
              <a:latin typeface="Arial" panose="020B0604020202020204" pitchFamily="34" charset="0"/>
              <a:ea typeface="幼圆" panose="02010509060101010101" pitchFamily="49" charset="-122"/>
              <a:cs typeface="Arial" panose="020B0604020202020204" pitchFamily="34" charset="0"/>
              <a:sym typeface="Arial" panose="020B0604020202020204" pitchFamily="34" charset="0"/>
            </a:endParaRPr>
          </a:p>
        </p:txBody>
      </p:sp>
      <p:sp>
        <p:nvSpPr>
          <p:cNvPr id="51" name="MH_Other_8"/>
          <p:cNvSpPr/>
          <p:nvPr>
            <p:custDataLst>
              <p:tags r:id="rId11"/>
            </p:custDataLst>
          </p:nvPr>
        </p:nvSpPr>
        <p:spPr>
          <a:xfrm>
            <a:off x="7901588" y="2299331"/>
            <a:ext cx="2402086" cy="45719"/>
          </a:xfrm>
          <a:prstGeom prst="rect">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HK" altLang="en-US">
              <a:solidFill>
                <a:srgbClr val="00B050"/>
              </a:solidFill>
              <a:latin typeface="Arial" panose="020B0604020202020204" pitchFamily="34" charset="0"/>
              <a:ea typeface="PMingLiU" panose="02020500000000000000" pitchFamily="18" charset="-120"/>
              <a:cs typeface="Arial" panose="020B0604020202020204" pitchFamily="34" charset="0"/>
              <a:sym typeface="Arial" panose="020B0604020202020204" pitchFamily="34" charset="0"/>
            </a:endParaRPr>
          </a:p>
        </p:txBody>
      </p:sp>
      <p:sp>
        <p:nvSpPr>
          <p:cNvPr id="52" name="MH_Text_1"/>
          <p:cNvSpPr>
            <a:spLocks noChangeArrowheads="1"/>
          </p:cNvSpPr>
          <p:nvPr>
            <p:custDataLst>
              <p:tags r:id="rId12"/>
            </p:custDataLst>
          </p:nvPr>
        </p:nvSpPr>
        <p:spPr bwMode="auto">
          <a:xfrm>
            <a:off x="1364105" y="2357710"/>
            <a:ext cx="2788605" cy="128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30000"/>
              </a:lnSpc>
            </a:pPr>
            <a:r>
              <a:rPr lang="en-US" altLang="zh-CN" sz="16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More effort should be made to encourage fathers in being involved in decisions regarding their children </a:t>
            </a:r>
            <a:endParaRPr lang="zh-CN" altLang="en-US" sz="1600" dirty="0">
              <a:latin typeface="Arial" panose="020B0604020202020204" pitchFamily="34" charset="0"/>
              <a:ea typeface="幼圆" panose="02010509060101010101" pitchFamily="49" charset="-122"/>
              <a:cs typeface="Arial" panose="020B0604020202020204" pitchFamily="34" charset="0"/>
              <a:sym typeface="Arial" panose="020B0604020202020204" pitchFamily="34" charset="0"/>
            </a:endParaRPr>
          </a:p>
        </p:txBody>
      </p:sp>
      <p:grpSp>
        <p:nvGrpSpPr>
          <p:cNvPr id="3" name="组合 2"/>
          <p:cNvGrpSpPr/>
          <p:nvPr/>
        </p:nvGrpSpPr>
        <p:grpSpPr>
          <a:xfrm>
            <a:off x="4293047" y="2002904"/>
            <a:ext cx="3331145" cy="3304379"/>
            <a:chOff x="4320605" y="2060848"/>
            <a:chExt cx="3331145" cy="3304379"/>
          </a:xfrm>
        </p:grpSpPr>
        <p:sp>
          <p:nvSpPr>
            <p:cNvPr id="63" name="MH_Other_1"/>
            <p:cNvSpPr/>
            <p:nvPr>
              <p:custDataLst>
                <p:tags r:id="rId14"/>
              </p:custDataLst>
            </p:nvPr>
          </p:nvSpPr>
          <p:spPr>
            <a:xfrm>
              <a:off x="4320605" y="2060848"/>
              <a:ext cx="1582737" cy="1582737"/>
            </a:xfrm>
            <a:custGeom>
              <a:avLst/>
              <a:gdLst>
                <a:gd name="connsiteX0" fmla="*/ 1583559 w 1583559"/>
                <a:gd name="connsiteY0" fmla="*/ 0 h 1583558"/>
                <a:gd name="connsiteX1" fmla="*/ 1583559 w 1583559"/>
                <a:gd name="connsiteY1" fmla="*/ 1583558 h 1583558"/>
                <a:gd name="connsiteX2" fmla="*/ 0 w 1583559"/>
                <a:gd name="connsiteY2" fmla="*/ 1583558 h 1583558"/>
                <a:gd name="connsiteX3" fmla="*/ 1583559 w 1583559"/>
                <a:gd name="connsiteY3" fmla="*/ 0 h 1583558"/>
              </a:gdLst>
              <a:ahLst/>
              <a:cxnLst>
                <a:cxn ang="0">
                  <a:pos x="connsiteX0" y="connsiteY0"/>
                </a:cxn>
                <a:cxn ang="0">
                  <a:pos x="connsiteX1" y="connsiteY1"/>
                </a:cxn>
                <a:cxn ang="0">
                  <a:pos x="connsiteX2" y="connsiteY2"/>
                </a:cxn>
                <a:cxn ang="0">
                  <a:pos x="connsiteX3" y="connsiteY3"/>
                </a:cxn>
              </a:cxnLst>
              <a:rect l="l" t="t" r="r" b="b"/>
              <a:pathLst>
                <a:path w="1583559" h="1583558">
                  <a:moveTo>
                    <a:pt x="1583559" y="0"/>
                  </a:moveTo>
                  <a:lnTo>
                    <a:pt x="1583559" y="1583558"/>
                  </a:lnTo>
                  <a:lnTo>
                    <a:pt x="0" y="1583558"/>
                  </a:lnTo>
                  <a:cubicBezTo>
                    <a:pt x="0" y="708983"/>
                    <a:pt x="708984" y="0"/>
                    <a:pt x="1583559" y="0"/>
                  </a:cubicBezTo>
                  <a:close/>
                </a:path>
              </a:pathLst>
            </a:custGeom>
            <a:solidFill>
              <a:srgbClr val="EE7E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6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64" name="MH_Other_2"/>
            <p:cNvSpPr/>
            <p:nvPr>
              <p:custDataLst>
                <p:tags r:id="rId15"/>
              </p:custDataLst>
            </p:nvPr>
          </p:nvSpPr>
          <p:spPr>
            <a:xfrm>
              <a:off x="6023992" y="2060848"/>
              <a:ext cx="1584325" cy="1582737"/>
            </a:xfrm>
            <a:custGeom>
              <a:avLst/>
              <a:gdLst>
                <a:gd name="connsiteX0" fmla="*/ 0 w 1583559"/>
                <a:gd name="connsiteY0" fmla="*/ 0 h 1583558"/>
                <a:gd name="connsiteX1" fmla="*/ 1583559 w 1583559"/>
                <a:gd name="connsiteY1" fmla="*/ 1583558 h 1583558"/>
                <a:gd name="connsiteX2" fmla="*/ 0 w 1583559"/>
                <a:gd name="connsiteY2" fmla="*/ 1583558 h 1583558"/>
              </a:gdLst>
              <a:ahLst/>
              <a:cxnLst>
                <a:cxn ang="0">
                  <a:pos x="connsiteX0" y="connsiteY0"/>
                </a:cxn>
                <a:cxn ang="0">
                  <a:pos x="connsiteX1" y="connsiteY1"/>
                </a:cxn>
                <a:cxn ang="0">
                  <a:pos x="connsiteX2" y="connsiteY2"/>
                </a:cxn>
              </a:cxnLst>
              <a:rect l="l" t="t" r="r" b="b"/>
              <a:pathLst>
                <a:path w="1583559" h="1583558">
                  <a:moveTo>
                    <a:pt x="0" y="0"/>
                  </a:moveTo>
                  <a:cubicBezTo>
                    <a:pt x="874575" y="0"/>
                    <a:pt x="1583559" y="708983"/>
                    <a:pt x="1583559" y="1583558"/>
                  </a:cubicBezTo>
                  <a:lnTo>
                    <a:pt x="0" y="1583558"/>
                  </a:lnTo>
                  <a:close/>
                </a:path>
              </a:pathLst>
            </a:custGeom>
            <a:solidFill>
              <a:srgbClr val="7381A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6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65" name="MH_Other_3"/>
            <p:cNvSpPr/>
            <p:nvPr>
              <p:custDataLst>
                <p:tags r:id="rId16"/>
              </p:custDataLst>
            </p:nvPr>
          </p:nvSpPr>
          <p:spPr>
            <a:xfrm>
              <a:off x="6067425" y="3782490"/>
              <a:ext cx="1584325" cy="1582737"/>
            </a:xfrm>
            <a:custGeom>
              <a:avLst/>
              <a:gdLst>
                <a:gd name="connsiteX0" fmla="*/ 0 w 1583559"/>
                <a:gd name="connsiteY0" fmla="*/ 0 h 1583558"/>
                <a:gd name="connsiteX1" fmla="*/ 1583559 w 1583559"/>
                <a:gd name="connsiteY1" fmla="*/ 0 h 1583558"/>
                <a:gd name="connsiteX2" fmla="*/ 0 w 1583559"/>
                <a:gd name="connsiteY2" fmla="*/ 1583558 h 1583558"/>
              </a:gdLst>
              <a:ahLst/>
              <a:cxnLst>
                <a:cxn ang="0">
                  <a:pos x="connsiteX0" y="connsiteY0"/>
                </a:cxn>
                <a:cxn ang="0">
                  <a:pos x="connsiteX1" y="connsiteY1"/>
                </a:cxn>
                <a:cxn ang="0">
                  <a:pos x="connsiteX2" y="connsiteY2"/>
                </a:cxn>
              </a:cxnLst>
              <a:rect l="l" t="t" r="r" b="b"/>
              <a:pathLst>
                <a:path w="1583559" h="1583558">
                  <a:moveTo>
                    <a:pt x="0" y="0"/>
                  </a:moveTo>
                  <a:lnTo>
                    <a:pt x="1583559" y="0"/>
                  </a:lnTo>
                  <a:cubicBezTo>
                    <a:pt x="1583559" y="874575"/>
                    <a:pt x="874575" y="1583558"/>
                    <a:pt x="0" y="1583558"/>
                  </a:cubicBezTo>
                  <a:close/>
                </a:path>
              </a:pathLst>
            </a:custGeom>
            <a:solidFill>
              <a:srgbClr val="577C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HK" altLang="en-US" sz="3600" dirty="0">
                <a:solidFill>
                  <a:srgbClr val="FFFFFF"/>
                </a:solidFill>
                <a:latin typeface="Arial" panose="020B0604020202020204" pitchFamily="34" charset="0"/>
                <a:ea typeface="PMingLiU" panose="02020500000000000000" pitchFamily="18" charset="-120"/>
                <a:cs typeface="Arial" panose="020B0604020202020204" pitchFamily="34" charset="0"/>
                <a:sym typeface="Arial" panose="020B0604020202020204" pitchFamily="34" charset="0"/>
              </a:endParaRPr>
            </a:p>
          </p:txBody>
        </p:sp>
        <p:sp>
          <p:nvSpPr>
            <p:cNvPr id="66" name="MH_Other_4"/>
            <p:cNvSpPr/>
            <p:nvPr>
              <p:custDataLst>
                <p:tags r:id="rId17"/>
              </p:custDataLst>
            </p:nvPr>
          </p:nvSpPr>
          <p:spPr>
            <a:xfrm flipH="1">
              <a:off x="4320605" y="3759473"/>
              <a:ext cx="1582737" cy="1582737"/>
            </a:xfrm>
            <a:custGeom>
              <a:avLst/>
              <a:gdLst>
                <a:gd name="connsiteX0" fmla="*/ 1583553 w 1583553"/>
                <a:gd name="connsiteY0" fmla="*/ 0 h 1583440"/>
                <a:gd name="connsiteX1" fmla="*/ 0 w 1583553"/>
                <a:gd name="connsiteY1" fmla="*/ 0 h 1583440"/>
                <a:gd name="connsiteX2" fmla="*/ 0 w 1583553"/>
                <a:gd name="connsiteY2" fmla="*/ 1583440 h 1583440"/>
                <a:gd name="connsiteX3" fmla="*/ 1575383 w 1583553"/>
                <a:gd name="connsiteY3" fmla="*/ 161792 h 1583440"/>
              </a:gdLst>
              <a:ahLst/>
              <a:cxnLst>
                <a:cxn ang="0">
                  <a:pos x="connsiteX0" y="connsiteY0"/>
                </a:cxn>
                <a:cxn ang="0">
                  <a:pos x="connsiteX1" y="connsiteY1"/>
                </a:cxn>
                <a:cxn ang="0">
                  <a:pos x="connsiteX2" y="connsiteY2"/>
                </a:cxn>
                <a:cxn ang="0">
                  <a:pos x="connsiteX3" y="connsiteY3"/>
                </a:cxn>
              </a:cxnLst>
              <a:rect l="l" t="t" r="r" b="b"/>
              <a:pathLst>
                <a:path w="1583553" h="1583440">
                  <a:moveTo>
                    <a:pt x="1583553" y="0"/>
                  </a:moveTo>
                  <a:lnTo>
                    <a:pt x="0" y="0"/>
                  </a:lnTo>
                  <a:lnTo>
                    <a:pt x="0" y="1583440"/>
                  </a:lnTo>
                  <a:cubicBezTo>
                    <a:pt x="819914" y="1583440"/>
                    <a:pt x="1494289" y="960311"/>
                    <a:pt x="1575383" y="161792"/>
                  </a:cubicBezTo>
                  <a:close/>
                </a:path>
              </a:pathLst>
            </a:custGeom>
            <a:solidFill>
              <a:srgbClr val="A9BA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HK" altLang="en-US" sz="3600" dirty="0">
                <a:solidFill>
                  <a:srgbClr val="FFFFFF"/>
                </a:solidFill>
                <a:latin typeface="Arial" panose="020B0604020202020204" pitchFamily="34" charset="0"/>
                <a:ea typeface="PMingLiU" panose="02020500000000000000" pitchFamily="18" charset="-120"/>
                <a:cs typeface="Arial" panose="020B0604020202020204" pitchFamily="34" charset="0"/>
                <a:sym typeface="Arial" panose="020B0604020202020204" pitchFamily="34" charset="0"/>
              </a:endParaRPr>
            </a:p>
          </p:txBody>
        </p:sp>
        <p:sp>
          <p:nvSpPr>
            <p:cNvPr id="67" name="MH_Title_1"/>
            <p:cNvSpPr/>
            <p:nvPr>
              <p:custDataLst>
                <p:tags r:id="rId18"/>
              </p:custDataLst>
            </p:nvPr>
          </p:nvSpPr>
          <p:spPr>
            <a:xfrm>
              <a:off x="5131816" y="2876822"/>
              <a:ext cx="1651000" cy="1649412"/>
            </a:xfrm>
            <a:prstGeom prst="ellipse">
              <a:avLst/>
            </a:prstGeom>
            <a:solidFill>
              <a:srgbClr val="FFFFFF"/>
            </a:solidFill>
            <a:ln w="38100">
              <a:noFill/>
            </a:ln>
            <a:effectLst>
              <a:outerShdw blurRad="63500" sx="102000" sy="102000" algn="ctr" rotWithShape="0">
                <a:srgbClr val="7E828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endParaRPr lang="zh-HK" altLang="en-US" sz="2400" b="1" dirty="0">
                <a:solidFill>
                  <a:srgbClr val="D2689D"/>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9" name="KSO_Shape"/>
            <p:cNvSpPr>
              <a:spLocks/>
            </p:cNvSpPr>
            <p:nvPr/>
          </p:nvSpPr>
          <p:spPr bwMode="auto">
            <a:xfrm>
              <a:off x="5317422" y="3084787"/>
              <a:ext cx="1381390" cy="941648"/>
            </a:xfrm>
            <a:custGeom>
              <a:avLst/>
              <a:gdLst/>
              <a:ahLst/>
              <a:cxnLst/>
              <a:rect l="0" t="0" r="r" b="b"/>
              <a:pathLst>
                <a:path w="2608263" h="1778000">
                  <a:moveTo>
                    <a:pt x="1956693" y="381000"/>
                  </a:moveTo>
                  <a:lnTo>
                    <a:pt x="1966217" y="381397"/>
                  </a:lnTo>
                  <a:lnTo>
                    <a:pt x="1975740" y="382192"/>
                  </a:lnTo>
                  <a:lnTo>
                    <a:pt x="1986057" y="382986"/>
                  </a:lnTo>
                  <a:lnTo>
                    <a:pt x="1995581" y="384575"/>
                  </a:lnTo>
                  <a:lnTo>
                    <a:pt x="2005501" y="386562"/>
                  </a:lnTo>
                  <a:lnTo>
                    <a:pt x="2015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7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6"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rgbClr val="865B3E"/>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grpSp>
      <p:sp>
        <p:nvSpPr>
          <p:cNvPr id="70" name="MH_SubTitle_1"/>
          <p:cNvSpPr txBox="1">
            <a:spLocks noChangeArrowheads="1"/>
          </p:cNvSpPr>
          <p:nvPr>
            <p:custDataLst>
              <p:tags r:id="rId13"/>
            </p:custDataLst>
          </p:nvPr>
        </p:nvSpPr>
        <p:spPr bwMode="auto">
          <a:xfrm>
            <a:off x="1800749" y="1609205"/>
            <a:ext cx="2351961" cy="689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rgbClr val="EE7E2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System neglects to include fathers</a:t>
            </a:r>
            <a:endParaRPr lang="zh-HK" altLang="en-US" sz="2000" b="1" dirty="0">
              <a:solidFill>
                <a:srgbClr val="EE7E2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2" name="矩形 21"/>
          <p:cNvSpPr/>
          <p:nvPr/>
        </p:nvSpPr>
        <p:spPr>
          <a:xfrm>
            <a:off x="460867" y="186308"/>
            <a:ext cx="11576439" cy="461665"/>
          </a:xfrm>
          <a:prstGeom prst="rect">
            <a:avLst/>
          </a:prstGeom>
        </p:spPr>
        <p:txBody>
          <a:bodyPr wrap="none">
            <a:spAutoFit/>
          </a:bodyPr>
          <a:lstStyle/>
          <a:p>
            <a:r>
              <a:rPr lang="en-US" altLang="zh-CN" sz="2400" b="1" dirty="0">
                <a:solidFill>
                  <a:srgbClr val="7381A9"/>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We WELCOME the provision to facilitate contact between fathers and children</a:t>
            </a:r>
            <a:endParaRPr lang="zh-CN" altLang="en-US" sz="2400" b="1" dirty="0">
              <a:solidFill>
                <a:srgbClr val="7381A9"/>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2" name="Picture 1">
            <a:extLst>
              <a:ext uri="{FF2B5EF4-FFF2-40B4-BE49-F238E27FC236}">
                <a16:creationId xmlns:a16="http://schemas.microsoft.com/office/drawing/2014/main" xmlns="" id="{EB2F2A32-6515-4FC2-96FC-29907B2FE384}"/>
              </a:ext>
            </a:extLst>
          </p:cNvPr>
          <p:cNvPicPr>
            <a:picLocks noChangeAspect="1"/>
          </p:cNvPicPr>
          <p:nvPr/>
        </p:nvPicPr>
        <p:blipFill>
          <a:blip r:embed="rId20" cstate="print"/>
          <a:stretch>
            <a:fillRect/>
          </a:stretch>
        </p:blipFill>
        <p:spPr>
          <a:xfrm>
            <a:off x="10574139" y="892104"/>
            <a:ext cx="1463167" cy="841321"/>
          </a:xfrm>
          <a:prstGeom prst="rect">
            <a:avLst/>
          </a:prstGeom>
        </p:spPr>
      </p:pic>
    </p:spTree>
    <p:custDataLst>
      <p:tags r:id="rId1"/>
    </p:custDataLst>
    <p:extLst>
      <p:ext uri="{BB962C8B-B14F-4D97-AF65-F5344CB8AC3E}">
        <p14:creationId xmlns:p14="http://schemas.microsoft.com/office/powerpoint/2010/main" xmlns="" val="134188503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right)">
                                      <p:cBhvr>
                                        <p:cTn id="15" dur="500"/>
                                        <p:tgtEl>
                                          <p:spTgt spid="3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ipe(left)">
                                      <p:cBhvr>
                                        <p:cTn id="18" dur="500"/>
                                        <p:tgtEl>
                                          <p:spTgt spid="5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wipe(left)">
                                      <p:cBhvr>
                                        <p:cTn id="21" dur="500"/>
                                        <p:tgtEl>
                                          <p:spTgt spid="48"/>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ipe(right)">
                                      <p:cBhvr>
                                        <p:cTn id="24" dur="500"/>
                                        <p:tgtEl>
                                          <p:spTgt spid="45"/>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500"/>
                                        <p:tgtEl>
                                          <p:spTgt spid="70"/>
                                        </p:tgtEl>
                                        <p:attrNameLst>
                                          <p:attrName>ppt_y</p:attrName>
                                        </p:attrNameLst>
                                      </p:cBhvr>
                                      <p:tavLst>
                                        <p:tav tm="0">
                                          <p:val>
                                            <p:strVal val="#ppt_y+#ppt_h*1.125000"/>
                                          </p:val>
                                        </p:tav>
                                        <p:tav tm="100000">
                                          <p:val>
                                            <p:strVal val="#ppt_y"/>
                                          </p:val>
                                        </p:tav>
                                      </p:tavLst>
                                    </p:anim>
                                    <p:animEffect transition="in" filter="wipe(up)">
                                      <p:cBhvr>
                                        <p:cTn id="28" dur="500"/>
                                        <p:tgtEl>
                                          <p:spTgt spid="70"/>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p:tgtEl>
                                          <p:spTgt spid="52"/>
                                        </p:tgtEl>
                                        <p:attrNameLst>
                                          <p:attrName>ppt_y</p:attrName>
                                        </p:attrNameLst>
                                      </p:cBhvr>
                                      <p:tavLst>
                                        <p:tav tm="0">
                                          <p:val>
                                            <p:strVal val="#ppt_y-#ppt_h*1.125000"/>
                                          </p:val>
                                        </p:tav>
                                        <p:tav tm="100000">
                                          <p:val>
                                            <p:strVal val="#ppt_y"/>
                                          </p:val>
                                        </p:tav>
                                      </p:tavLst>
                                    </p:anim>
                                    <p:animEffect transition="in" filter="wipe(down)">
                                      <p:cBhvr>
                                        <p:cTn id="32" dur="5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p:tgtEl>
                                          <p:spTgt spid="37"/>
                                        </p:tgtEl>
                                        <p:attrNameLst>
                                          <p:attrName>ppt_y</p:attrName>
                                        </p:attrNameLst>
                                      </p:cBhvr>
                                      <p:tavLst>
                                        <p:tav tm="0">
                                          <p:val>
                                            <p:strVal val="#ppt_y+#ppt_h*1.125000"/>
                                          </p:val>
                                        </p:tav>
                                        <p:tav tm="100000">
                                          <p:val>
                                            <p:strVal val="#ppt_y"/>
                                          </p:val>
                                        </p:tav>
                                      </p:tavLst>
                                    </p:anim>
                                    <p:animEffect transition="in" filter="wipe(up)">
                                      <p:cBhvr>
                                        <p:cTn id="38" dur="500"/>
                                        <p:tgtEl>
                                          <p:spTgt spid="37"/>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additive="base">
                                        <p:cTn id="41" dur="500"/>
                                        <p:tgtEl>
                                          <p:spTgt spid="49"/>
                                        </p:tgtEl>
                                        <p:attrNameLst>
                                          <p:attrName>ppt_y</p:attrName>
                                        </p:attrNameLst>
                                      </p:cBhvr>
                                      <p:tavLst>
                                        <p:tav tm="0">
                                          <p:val>
                                            <p:strVal val="#ppt_y-#ppt_h*1.125000"/>
                                          </p:val>
                                        </p:tav>
                                        <p:tav tm="100000">
                                          <p:val>
                                            <p:strVal val="#ppt_y"/>
                                          </p:val>
                                        </p:tav>
                                      </p:tavLst>
                                    </p:anim>
                                    <p:animEffect transition="in" filter="wipe(down)">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p:tgtEl>
                                          <p:spTgt spid="40"/>
                                        </p:tgtEl>
                                        <p:attrNameLst>
                                          <p:attrName>ppt_y</p:attrName>
                                        </p:attrNameLst>
                                      </p:cBhvr>
                                      <p:tavLst>
                                        <p:tav tm="0">
                                          <p:val>
                                            <p:strVal val="#ppt_y+#ppt_h*1.125000"/>
                                          </p:val>
                                        </p:tav>
                                        <p:tav tm="100000">
                                          <p:val>
                                            <p:strVal val="#ppt_y"/>
                                          </p:val>
                                        </p:tav>
                                      </p:tavLst>
                                    </p:anim>
                                    <p:animEffect transition="in" filter="wipe(up)">
                                      <p:cBhvr>
                                        <p:cTn id="48" dur="500"/>
                                        <p:tgtEl>
                                          <p:spTgt spid="40"/>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500"/>
                                        <p:tgtEl>
                                          <p:spTgt spid="39"/>
                                        </p:tgtEl>
                                        <p:attrNameLst>
                                          <p:attrName>ppt_y</p:attrName>
                                        </p:attrNameLst>
                                      </p:cBhvr>
                                      <p:tavLst>
                                        <p:tav tm="0">
                                          <p:val>
                                            <p:strVal val="#ppt_y-#ppt_h*1.125000"/>
                                          </p:val>
                                        </p:tav>
                                        <p:tav tm="100000">
                                          <p:val>
                                            <p:strVal val="#ppt_y"/>
                                          </p:val>
                                        </p:tav>
                                      </p:tavLst>
                                    </p:anim>
                                    <p:animEffect transition="in" filter="wipe(down)">
                                      <p:cBhvr>
                                        <p:cTn id="52" dur="500"/>
                                        <p:tgtEl>
                                          <p:spTgt spid="39"/>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additive="base">
                                        <p:cTn id="57" dur="500"/>
                                        <p:tgtEl>
                                          <p:spTgt spid="47"/>
                                        </p:tgtEl>
                                        <p:attrNameLst>
                                          <p:attrName>ppt_y</p:attrName>
                                        </p:attrNameLst>
                                      </p:cBhvr>
                                      <p:tavLst>
                                        <p:tav tm="0">
                                          <p:val>
                                            <p:strVal val="#ppt_y+#ppt_h*1.125000"/>
                                          </p:val>
                                        </p:tav>
                                        <p:tav tm="100000">
                                          <p:val>
                                            <p:strVal val="#ppt_y"/>
                                          </p:val>
                                        </p:tav>
                                      </p:tavLst>
                                    </p:anim>
                                    <p:animEffect transition="in" filter="wipe(up)">
                                      <p:cBhvr>
                                        <p:cTn id="58" dur="500"/>
                                        <p:tgtEl>
                                          <p:spTgt spid="47"/>
                                        </p:tgtEl>
                                      </p:cBhvr>
                                    </p:animEffect>
                                  </p:childTnLst>
                                </p:cTn>
                              </p:par>
                              <p:par>
                                <p:cTn id="59" presetID="12" presetClass="entr" presetSubtype="1"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 calcmode="lin" valueType="num">
                                      <p:cBhvr additive="base">
                                        <p:cTn id="61" dur="500"/>
                                        <p:tgtEl>
                                          <p:spTgt spid="46"/>
                                        </p:tgtEl>
                                        <p:attrNameLst>
                                          <p:attrName>ppt_y</p:attrName>
                                        </p:attrNameLst>
                                      </p:cBhvr>
                                      <p:tavLst>
                                        <p:tav tm="0">
                                          <p:val>
                                            <p:strVal val="#ppt_y-#ppt_h*1.125000"/>
                                          </p:val>
                                        </p:tav>
                                        <p:tav tm="100000">
                                          <p:val>
                                            <p:strVal val="#ppt_y"/>
                                          </p:val>
                                        </p:tav>
                                      </p:tavLst>
                                    </p:anim>
                                    <p:animEffect transition="in" filter="wipe(down)">
                                      <p:cBhvr>
                                        <p:cTn id="6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39" grpId="0"/>
      <p:bldP spid="40" grpId="0"/>
      <p:bldP spid="45" grpId="0" animBg="1"/>
      <p:bldP spid="46" grpId="0"/>
      <p:bldP spid="47" grpId="0"/>
      <p:bldP spid="48" grpId="0" animBg="1"/>
      <p:bldP spid="49" grpId="0"/>
      <p:bldP spid="51" grpId="0" animBg="1"/>
      <p:bldP spid="52"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1041729" y="4427664"/>
            <a:ext cx="648072" cy="648072"/>
            <a:chOff x="1424975" y="5013176"/>
            <a:chExt cx="648072" cy="648072"/>
          </a:xfrm>
        </p:grpSpPr>
        <p:sp>
          <p:nvSpPr>
            <p:cNvPr id="40" name="矩形 39"/>
            <p:cNvSpPr/>
            <p:nvPr/>
          </p:nvSpPr>
          <p:spPr>
            <a:xfrm>
              <a:off x="1424975" y="5013176"/>
              <a:ext cx="648072" cy="648072"/>
            </a:xfrm>
            <a:prstGeom prst="rect">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 name="KSO_Shape"/>
            <p:cNvSpPr>
              <a:spLocks/>
            </p:cNvSpPr>
            <p:nvPr/>
          </p:nvSpPr>
          <p:spPr bwMode="auto">
            <a:xfrm>
              <a:off x="1507572" y="5097785"/>
              <a:ext cx="482878" cy="478854"/>
            </a:xfrm>
            <a:custGeom>
              <a:avLst/>
              <a:gdLst>
                <a:gd name="T0" fmla="*/ 0 w 1438275"/>
                <a:gd name="T1" fmla="*/ 2252360 h 1425575"/>
                <a:gd name="T2" fmla="*/ 365180 w 1438275"/>
                <a:gd name="T3" fmla="*/ 2252360 h 1425575"/>
                <a:gd name="T4" fmla="*/ 365180 w 1438275"/>
                <a:gd name="T5" fmla="*/ 2946274 h 1425575"/>
                <a:gd name="T6" fmla="*/ 2979731 w 1438275"/>
                <a:gd name="T7" fmla="*/ 2946274 h 1425575"/>
                <a:gd name="T8" fmla="*/ 2979731 w 1438275"/>
                <a:gd name="T9" fmla="*/ 2252360 h 1425575"/>
                <a:gd name="T10" fmla="*/ 3341959 w 1438275"/>
                <a:gd name="T11" fmla="*/ 2252360 h 1425575"/>
                <a:gd name="T12" fmla="*/ 3341959 w 1438275"/>
                <a:gd name="T13" fmla="*/ 3315771 h 1425575"/>
                <a:gd name="T14" fmla="*/ 0 w 1438275"/>
                <a:gd name="T15" fmla="*/ 3315771 h 1425575"/>
                <a:gd name="T16" fmla="*/ 1209893 w 1438275"/>
                <a:gd name="T17" fmla="*/ 0 h 1425575"/>
                <a:gd name="T18" fmla="*/ 2154199 w 1438275"/>
                <a:gd name="T19" fmla="*/ 0 h 1425575"/>
                <a:gd name="T20" fmla="*/ 2154199 w 1438275"/>
                <a:gd name="T21" fmla="*/ 1183932 h 1425575"/>
                <a:gd name="T22" fmla="*/ 2725946 w 1438275"/>
                <a:gd name="T23" fmla="*/ 1183932 h 1425575"/>
                <a:gd name="T24" fmla="*/ 1682783 w 1438275"/>
                <a:gd name="T25" fmla="*/ 2632679 h 1425575"/>
                <a:gd name="T26" fmla="*/ 1681307 w 1438275"/>
                <a:gd name="T27" fmla="*/ 2632679 h 1425575"/>
                <a:gd name="T28" fmla="*/ 638144 w 1438275"/>
                <a:gd name="T29" fmla="*/ 1183932 h 1425575"/>
                <a:gd name="T30" fmla="*/ 1209893 w 1438275"/>
                <a:gd name="T31" fmla="*/ 1183932 h 14255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38275" h="1425575">
                  <a:moveTo>
                    <a:pt x="0" y="968375"/>
                  </a:moveTo>
                  <a:lnTo>
                    <a:pt x="157162" y="968375"/>
                  </a:lnTo>
                  <a:lnTo>
                    <a:pt x="157162" y="1266715"/>
                  </a:lnTo>
                  <a:lnTo>
                    <a:pt x="1282383" y="1266715"/>
                  </a:lnTo>
                  <a:lnTo>
                    <a:pt x="1282383" y="968375"/>
                  </a:lnTo>
                  <a:lnTo>
                    <a:pt x="1438275" y="968375"/>
                  </a:lnTo>
                  <a:lnTo>
                    <a:pt x="1438275" y="1425575"/>
                  </a:lnTo>
                  <a:lnTo>
                    <a:pt x="0" y="1425575"/>
                  </a:lnTo>
                  <a:lnTo>
                    <a:pt x="0" y="968375"/>
                  </a:lnTo>
                  <a:close/>
                  <a:moveTo>
                    <a:pt x="520700" y="0"/>
                  </a:moveTo>
                  <a:lnTo>
                    <a:pt x="927100" y="0"/>
                  </a:lnTo>
                  <a:lnTo>
                    <a:pt x="927100" y="509017"/>
                  </a:lnTo>
                  <a:lnTo>
                    <a:pt x="1173162" y="509017"/>
                  </a:lnTo>
                  <a:lnTo>
                    <a:pt x="724217" y="1131888"/>
                  </a:lnTo>
                  <a:lnTo>
                    <a:pt x="723582" y="1131888"/>
                  </a:lnTo>
                  <a:lnTo>
                    <a:pt x="274637" y="509017"/>
                  </a:lnTo>
                  <a:lnTo>
                    <a:pt x="520700" y="509017"/>
                  </a:lnTo>
                  <a:lnTo>
                    <a:pt x="52070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42" name="组合 41"/>
          <p:cNvGrpSpPr/>
          <p:nvPr/>
        </p:nvGrpSpPr>
        <p:grpSpPr>
          <a:xfrm>
            <a:off x="3752080" y="1454087"/>
            <a:ext cx="4371569" cy="2336853"/>
            <a:chOff x="3740656" y="2132856"/>
            <a:chExt cx="4371569" cy="2336853"/>
          </a:xfrm>
        </p:grpSpPr>
        <p:grpSp>
          <p:nvGrpSpPr>
            <p:cNvPr id="43" name="组合 42"/>
            <p:cNvGrpSpPr/>
            <p:nvPr/>
          </p:nvGrpSpPr>
          <p:grpSpPr>
            <a:xfrm>
              <a:off x="3740656" y="2132856"/>
              <a:ext cx="4371569" cy="2336853"/>
              <a:chOff x="3452623" y="2276871"/>
              <a:chExt cx="4371569" cy="2336853"/>
            </a:xfrm>
            <a:effectLst>
              <a:outerShdw blurRad="50800" dist="38100" dir="2700000" algn="tl" rotWithShape="0">
                <a:prstClr val="black">
                  <a:alpha val="40000"/>
                </a:prstClr>
              </a:outerShdw>
            </a:effectLst>
          </p:grpSpPr>
          <p:sp>
            <p:nvSpPr>
              <p:cNvPr id="51" name="Freeform 7"/>
              <p:cNvSpPr>
                <a:spLocks/>
              </p:cNvSpPr>
              <p:nvPr/>
            </p:nvSpPr>
            <p:spPr bwMode="auto">
              <a:xfrm>
                <a:off x="3452623" y="2276871"/>
                <a:ext cx="2343921" cy="1168427"/>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F29A5B"/>
              </a:solidFill>
              <a:ln>
                <a:noFill/>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52" name="Freeform 7"/>
              <p:cNvSpPr>
                <a:spLocks/>
              </p:cNvSpPr>
              <p:nvPr/>
            </p:nvSpPr>
            <p:spPr bwMode="auto">
              <a:xfrm flipV="1">
                <a:off x="5480271" y="3445297"/>
                <a:ext cx="2343921" cy="1168427"/>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F29A5B"/>
              </a:solidFill>
              <a:ln>
                <a:noFill/>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sym typeface="Arial" panose="020B0604020202020204" pitchFamily="34" charset="0"/>
                </a:endParaRPr>
              </a:p>
            </p:txBody>
          </p:sp>
        </p:grpSp>
        <p:grpSp>
          <p:nvGrpSpPr>
            <p:cNvPr id="44" name="组合 43"/>
            <p:cNvGrpSpPr/>
            <p:nvPr/>
          </p:nvGrpSpPr>
          <p:grpSpPr>
            <a:xfrm>
              <a:off x="3740656" y="2132856"/>
              <a:ext cx="4371569" cy="2336853"/>
              <a:chOff x="3452623" y="2276871"/>
              <a:chExt cx="4371569" cy="2336853"/>
            </a:xfrm>
            <a:effectLst>
              <a:outerShdw blurRad="50800" dist="38100" dir="2700000" algn="tl" rotWithShape="0">
                <a:prstClr val="black">
                  <a:alpha val="40000"/>
                </a:prstClr>
              </a:outerShdw>
            </a:effectLst>
          </p:grpSpPr>
          <p:sp>
            <p:nvSpPr>
              <p:cNvPr id="49" name="Freeform 7"/>
              <p:cNvSpPr>
                <a:spLocks/>
              </p:cNvSpPr>
              <p:nvPr/>
            </p:nvSpPr>
            <p:spPr bwMode="auto">
              <a:xfrm flipV="1">
                <a:off x="3452623" y="3445297"/>
                <a:ext cx="2343921" cy="1168427"/>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A5C0A4"/>
              </a:solidFill>
              <a:ln>
                <a:noFill/>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50" name="Freeform 7"/>
              <p:cNvSpPr>
                <a:spLocks/>
              </p:cNvSpPr>
              <p:nvPr/>
            </p:nvSpPr>
            <p:spPr bwMode="auto">
              <a:xfrm>
                <a:off x="5480271" y="2276871"/>
                <a:ext cx="2343921" cy="1168427"/>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A5C0A4"/>
              </a:solidFill>
              <a:ln>
                <a:noFill/>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sym typeface="Arial" panose="020B0604020202020204" pitchFamily="34" charset="0"/>
                </a:endParaRPr>
              </a:p>
            </p:txBody>
          </p:sp>
        </p:grpSp>
        <p:sp>
          <p:nvSpPr>
            <p:cNvPr id="45" name="椭圆 44"/>
            <p:cNvSpPr/>
            <p:nvPr/>
          </p:nvSpPr>
          <p:spPr>
            <a:xfrm>
              <a:off x="4156060" y="2547334"/>
              <a:ext cx="1507893" cy="1507893"/>
            </a:xfrm>
            <a:prstGeom prst="ellipse">
              <a:avLst/>
            </a:prstGeom>
            <a:noFill/>
            <a:ln w="25400">
              <a:solidFill>
                <a:srgbClr val="F29A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 name="椭圆 45"/>
            <p:cNvSpPr/>
            <p:nvPr/>
          </p:nvSpPr>
          <p:spPr>
            <a:xfrm>
              <a:off x="6188928" y="2547333"/>
              <a:ext cx="1507893" cy="1507893"/>
            </a:xfrm>
            <a:prstGeom prst="ellipse">
              <a:avLst/>
            </a:prstGeom>
            <a:noFill/>
            <a:ln w="25400">
              <a:solidFill>
                <a:srgbClr val="F29A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 name="文本框 46"/>
            <p:cNvSpPr txBox="1"/>
            <p:nvPr/>
          </p:nvSpPr>
          <p:spPr>
            <a:xfrm>
              <a:off x="4225971" y="2715885"/>
              <a:ext cx="1328185" cy="1339341"/>
            </a:xfrm>
            <a:prstGeom prst="rect">
              <a:avLst/>
            </a:prstGeom>
            <a:noFill/>
          </p:spPr>
          <p:txBody>
            <a:bodyPr wrap="square" rtlCol="0">
              <a:spAutoFit/>
            </a:bodyPr>
            <a:lstStyle/>
            <a:p>
              <a:pPr algn="ctr">
                <a:lnSpc>
                  <a:spcPct val="130000"/>
                </a:lnSpc>
              </a:pPr>
              <a:r>
                <a:rPr lang="en-US" altLang="zh-CN" sz="1600" b="1" dirty="0">
                  <a:solidFill>
                    <a:schemeClr val="tx1">
                      <a:lumMod val="7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All children have the right to be heard</a:t>
              </a:r>
              <a:endParaRPr lang="zh-CN" altLang="en-US" sz="1600" b="1" dirty="0">
                <a:solidFill>
                  <a:schemeClr val="tx1">
                    <a:lumMod val="7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8" name="文本框 47"/>
            <p:cNvSpPr txBox="1"/>
            <p:nvPr/>
          </p:nvSpPr>
          <p:spPr>
            <a:xfrm>
              <a:off x="6271005" y="2766935"/>
              <a:ext cx="1338518" cy="1135183"/>
            </a:xfrm>
            <a:prstGeom prst="rect">
              <a:avLst/>
            </a:prstGeom>
            <a:noFill/>
          </p:spPr>
          <p:txBody>
            <a:bodyPr wrap="square" rtlCol="0">
              <a:spAutoFit/>
            </a:bodyPr>
            <a:lstStyle/>
            <a:p>
              <a:pPr algn="ctr">
                <a:lnSpc>
                  <a:spcPct val="130000"/>
                </a:lnSpc>
              </a:pPr>
              <a:r>
                <a:rPr lang="en-US" altLang="zh-CN" b="1" dirty="0">
                  <a:solidFill>
                    <a:schemeClr val="tx1">
                      <a:lumMod val="7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Give all children a voice</a:t>
              </a:r>
              <a:endParaRPr lang="zh-CN" altLang="en-US" b="1" dirty="0">
                <a:solidFill>
                  <a:schemeClr val="tx1">
                    <a:lumMod val="7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54" name="椭圆 53"/>
          <p:cNvSpPr/>
          <p:nvPr/>
        </p:nvSpPr>
        <p:spPr>
          <a:xfrm>
            <a:off x="1607204" y="1568907"/>
            <a:ext cx="2062279" cy="2062278"/>
          </a:xfrm>
          <a:prstGeom prst="ellipse">
            <a:avLst/>
          </a:prstGeom>
          <a:noFill/>
          <a:ln w="165100">
            <a:solidFill>
              <a:srgbClr val="7381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sym typeface="Arial" panose="020B0604020202020204" pitchFamily="34" charset="0"/>
            </a:endParaRPr>
          </a:p>
        </p:txBody>
      </p:sp>
      <p:sp>
        <p:nvSpPr>
          <p:cNvPr id="57" name="椭圆 56"/>
          <p:cNvSpPr/>
          <p:nvPr/>
        </p:nvSpPr>
        <p:spPr>
          <a:xfrm>
            <a:off x="8208682" y="1560850"/>
            <a:ext cx="2062279" cy="2070335"/>
          </a:xfrm>
          <a:prstGeom prst="ellipse">
            <a:avLst/>
          </a:prstGeom>
          <a:noFill/>
          <a:ln w="165100">
            <a:solidFill>
              <a:srgbClr val="7381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 name="MH_Text_1"/>
          <p:cNvSpPr txBox="1">
            <a:spLocks noChangeArrowheads="1"/>
          </p:cNvSpPr>
          <p:nvPr>
            <p:custDataLst>
              <p:tags r:id="rId1"/>
            </p:custDataLst>
          </p:nvPr>
        </p:nvSpPr>
        <p:spPr bwMode="auto">
          <a:xfrm>
            <a:off x="2181138" y="4127865"/>
            <a:ext cx="8542868" cy="1294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ZA" sz="2400" b="1" dirty="0"/>
              <a:t>Rules for the Children’s Court (S27 of the Bill): </a:t>
            </a:r>
            <a:endParaRPr lang="en-ZA" sz="2400" dirty="0"/>
          </a:p>
          <a:p>
            <a:r>
              <a:rPr lang="en-ZA" sz="2400" dirty="0"/>
              <a:t>The additions in S 27 of the Bill (S52 (2) (a) (ii) are welcomed as it will facilitate the ability of </a:t>
            </a:r>
            <a:r>
              <a:rPr lang="en-ZA" sz="2400" b="1" dirty="0"/>
              <a:t>children with disabilities </a:t>
            </a:r>
            <a:r>
              <a:rPr lang="en-ZA" sz="2400" dirty="0"/>
              <a:t>to communicate in the Court.</a:t>
            </a:r>
          </a:p>
        </p:txBody>
      </p:sp>
      <p:pic>
        <p:nvPicPr>
          <p:cNvPr id="2" name="Picture 1">
            <a:extLst>
              <a:ext uri="{FF2B5EF4-FFF2-40B4-BE49-F238E27FC236}">
                <a16:creationId xmlns:a16="http://schemas.microsoft.com/office/drawing/2014/main" xmlns="" id="{4BD6591D-BB1B-4E51-803F-3311B8F33318}"/>
              </a:ext>
            </a:extLst>
          </p:cNvPr>
          <p:cNvPicPr>
            <a:picLocks noChangeAspect="1"/>
          </p:cNvPicPr>
          <p:nvPr/>
        </p:nvPicPr>
        <p:blipFill rotWithShape="1">
          <a:blip r:embed="rId3" cstate="print"/>
          <a:srcRect l="67315" t="51637" r="6818" b="5963"/>
          <a:stretch/>
        </p:blipFill>
        <p:spPr>
          <a:xfrm>
            <a:off x="2175116" y="1820249"/>
            <a:ext cx="974017" cy="1596548"/>
          </a:xfrm>
          <a:prstGeom prst="rect">
            <a:avLst/>
          </a:prstGeom>
        </p:spPr>
      </p:pic>
      <p:pic>
        <p:nvPicPr>
          <p:cNvPr id="3" name="Picture 2">
            <a:extLst>
              <a:ext uri="{FF2B5EF4-FFF2-40B4-BE49-F238E27FC236}">
                <a16:creationId xmlns:a16="http://schemas.microsoft.com/office/drawing/2014/main" xmlns="" id="{9365F4A1-8864-4C4D-9E8F-38DBE1A220AF}"/>
              </a:ext>
            </a:extLst>
          </p:cNvPr>
          <p:cNvPicPr>
            <a:picLocks noChangeAspect="1"/>
          </p:cNvPicPr>
          <p:nvPr/>
        </p:nvPicPr>
        <p:blipFill rotWithShape="1">
          <a:blip r:embed="rId3" cstate="print"/>
          <a:srcRect l="64622" t="10341" r="9510" b="50902"/>
          <a:stretch/>
        </p:blipFill>
        <p:spPr>
          <a:xfrm>
            <a:off x="8704378" y="1820249"/>
            <a:ext cx="1070886" cy="1604522"/>
          </a:xfrm>
          <a:prstGeom prst="rect">
            <a:avLst/>
          </a:prstGeom>
        </p:spPr>
      </p:pic>
      <p:pic>
        <p:nvPicPr>
          <p:cNvPr id="5" name="Picture 4">
            <a:extLst>
              <a:ext uri="{FF2B5EF4-FFF2-40B4-BE49-F238E27FC236}">
                <a16:creationId xmlns:a16="http://schemas.microsoft.com/office/drawing/2014/main" xmlns="" id="{41222EE1-F1B2-4152-81E5-32A01ECA385C}"/>
              </a:ext>
            </a:extLst>
          </p:cNvPr>
          <p:cNvPicPr>
            <a:picLocks noChangeAspect="1"/>
          </p:cNvPicPr>
          <p:nvPr/>
        </p:nvPicPr>
        <p:blipFill>
          <a:blip r:embed="rId4" cstate="print"/>
          <a:stretch>
            <a:fillRect/>
          </a:stretch>
        </p:blipFill>
        <p:spPr>
          <a:xfrm>
            <a:off x="10386122" y="370070"/>
            <a:ext cx="1463167" cy="841321"/>
          </a:xfrm>
          <a:prstGeom prst="rect">
            <a:avLst/>
          </a:prstGeom>
        </p:spPr>
      </p:pic>
    </p:spTree>
    <p:extLst>
      <p:ext uri="{BB962C8B-B14F-4D97-AF65-F5344CB8AC3E}">
        <p14:creationId xmlns:p14="http://schemas.microsoft.com/office/powerpoint/2010/main" xmlns="" val="209088538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outVertical)">
                                      <p:cBhvr>
                                        <p:cTn id="7" dur="500"/>
                                        <p:tgtEl>
                                          <p:spTgt spid="4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57"/>
                                        </p:tgtEl>
                                        <p:attrNameLst>
                                          <p:attrName>style.visibility</p:attrName>
                                        </p:attrNameLst>
                                      </p:cBhvr>
                                      <p:to>
                                        <p:strVal val="visible"/>
                                      </p:to>
                                    </p:set>
                                    <p:anim calcmode="lin" valueType="num">
                                      <p:cBhvr>
                                        <p:cTn id="16" dur="500" fill="hold"/>
                                        <p:tgtEl>
                                          <p:spTgt spid="57"/>
                                        </p:tgtEl>
                                        <p:attrNameLst>
                                          <p:attrName>ppt_w</p:attrName>
                                        </p:attrNameLst>
                                      </p:cBhvr>
                                      <p:tavLst>
                                        <p:tav tm="0">
                                          <p:val>
                                            <p:fltVal val="0"/>
                                          </p:val>
                                        </p:tav>
                                        <p:tav tm="100000">
                                          <p:val>
                                            <p:strVal val="#ppt_w"/>
                                          </p:val>
                                        </p:tav>
                                      </p:tavLst>
                                    </p:anim>
                                    <p:anim calcmode="lin" valueType="num">
                                      <p:cBhvr>
                                        <p:cTn id="17" dur="500" fill="hold"/>
                                        <p:tgtEl>
                                          <p:spTgt spid="57"/>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wipe(left)">
                                      <p:cBhvr>
                                        <p:cTn id="2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7" grpId="0" animBg="1"/>
      <p:bldP spid="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1">
            <a:extLst>
              <a:ext uri="{FF2B5EF4-FFF2-40B4-BE49-F238E27FC236}">
                <a16:creationId xmlns:a16="http://schemas.microsoft.com/office/drawing/2014/main" xmlns="" id="{115138E3-96C3-4979-884F-076B1073F1C5}"/>
              </a:ext>
            </a:extLst>
          </p:cNvPr>
          <p:cNvSpPr/>
          <p:nvPr/>
        </p:nvSpPr>
        <p:spPr>
          <a:xfrm>
            <a:off x="1573260" y="381438"/>
            <a:ext cx="8477207" cy="1077218"/>
          </a:xfrm>
          <a:prstGeom prst="rect">
            <a:avLst/>
          </a:prstGeom>
        </p:spPr>
        <p:txBody>
          <a:bodyPr wrap="square">
            <a:spAutoFit/>
          </a:bodyPr>
          <a:lstStyle/>
          <a:p>
            <a:pPr algn="ctr"/>
            <a:r>
              <a:rPr lang="en-ZA" sz="3200" b="1" dirty="0">
                <a:solidFill>
                  <a:srgbClr val="EE7E2A"/>
                </a:solidFill>
                <a:latin typeface="Arial" panose="020B0604020202020204" pitchFamily="34" charset="0"/>
                <a:ea typeface="微软雅黑" panose="020B0503020204020204" pitchFamily="34" charset="-122"/>
                <a:cs typeface="Arial" panose="020B0604020202020204" pitchFamily="34" charset="0"/>
              </a:rPr>
              <a:t>Comments raised regarding the reduction of numbers of children in foster care</a:t>
            </a:r>
            <a:endParaRPr lang="zh-CN" altLang="en-US" sz="3200" b="1" dirty="0">
              <a:solidFill>
                <a:srgbClr val="EE7E2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 name="TextBox 2">
            <a:extLst>
              <a:ext uri="{FF2B5EF4-FFF2-40B4-BE49-F238E27FC236}">
                <a16:creationId xmlns:a16="http://schemas.microsoft.com/office/drawing/2014/main" xmlns="" id="{27EA8E00-CA01-46D6-A417-DCF160CA272F}"/>
              </a:ext>
            </a:extLst>
          </p:cNvPr>
          <p:cNvSpPr txBox="1"/>
          <p:nvPr/>
        </p:nvSpPr>
        <p:spPr>
          <a:xfrm>
            <a:off x="1286359" y="2119434"/>
            <a:ext cx="9051010" cy="2862322"/>
          </a:xfrm>
          <a:prstGeom prst="rect">
            <a:avLst/>
          </a:prstGeom>
          <a:noFill/>
        </p:spPr>
        <p:txBody>
          <a:bodyPr wrap="square" rtlCol="0">
            <a:spAutoFit/>
          </a:bodyPr>
          <a:lstStyle/>
          <a:p>
            <a:r>
              <a:rPr lang="en-ZA" sz="3200" b="1" dirty="0">
                <a:solidFill>
                  <a:srgbClr val="7381A9"/>
                </a:solidFill>
                <a:latin typeface="Arial" panose="020B0604020202020204" pitchFamily="34" charset="0"/>
                <a:cs typeface="Arial" panose="020B0604020202020204" pitchFamily="34" charset="0"/>
              </a:rPr>
              <a:t>It is our experience that social workers are reluctant to appropriately respond to reports of abuse and neglect resulting in children being left in circumstances clearly unsuitable and detrimental to their development.          </a:t>
            </a:r>
            <a:r>
              <a:rPr lang="en-ZA" sz="2000" b="1" dirty="0">
                <a:solidFill>
                  <a:srgbClr val="7381A9"/>
                </a:solidFill>
                <a:latin typeface="Arial" panose="020B0604020202020204" pitchFamily="34" charset="0"/>
                <a:cs typeface="Arial" panose="020B0604020202020204" pitchFamily="34" charset="0"/>
              </a:rPr>
              <a:t>(and COVID has impacted negatively on such services)</a:t>
            </a:r>
            <a:endParaRPr lang="en-ZA" sz="3200" b="1" dirty="0">
              <a:solidFill>
                <a:srgbClr val="7381A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06075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xmlns="" val="0"/>
              </a:ext>
            </a:extLst>
          </a:blip>
          <a:srcRect r="27111"/>
          <a:stretch/>
        </p:blipFill>
        <p:spPr>
          <a:xfrm>
            <a:off x="-1" y="0"/>
            <a:ext cx="12192001" cy="6858000"/>
          </a:xfrm>
          <a:prstGeom prst="rect">
            <a:avLst/>
          </a:prstGeom>
        </p:spPr>
      </p:pic>
      <p:grpSp>
        <p:nvGrpSpPr>
          <p:cNvPr id="10" name="组合 9"/>
          <p:cNvGrpSpPr/>
          <p:nvPr/>
        </p:nvGrpSpPr>
        <p:grpSpPr>
          <a:xfrm>
            <a:off x="1881807" y="4273924"/>
            <a:ext cx="6416625" cy="2113623"/>
            <a:chOff x="4805169" y="3003803"/>
            <a:chExt cx="2581661" cy="850394"/>
          </a:xfrm>
        </p:grpSpPr>
        <p:pic>
          <p:nvPicPr>
            <p:cNvPr id="6" name="图片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41491" y="3022091"/>
              <a:ext cx="509017" cy="813818"/>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05169" y="3003803"/>
              <a:ext cx="2581661" cy="850394"/>
            </a:xfrm>
            <a:prstGeom prst="rect">
              <a:avLst/>
            </a:prstGeom>
          </p:spPr>
        </p:pic>
      </p:grpSp>
      <p:pic>
        <p:nvPicPr>
          <p:cNvPr id="11" name="图片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96042" y="3732325"/>
            <a:ext cx="1221693" cy="195324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6518" y="379335"/>
            <a:ext cx="2584188" cy="6478665"/>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0" y="2877312"/>
            <a:ext cx="12192000" cy="3980688"/>
          </a:xfrm>
          <a:prstGeom prst="rect">
            <a:avLst/>
          </a:prstGeom>
        </p:spPr>
      </p:pic>
      <p:sp>
        <p:nvSpPr>
          <p:cNvPr id="12" name="文本框 11"/>
          <p:cNvSpPr txBox="1"/>
          <p:nvPr/>
        </p:nvSpPr>
        <p:spPr>
          <a:xfrm>
            <a:off x="3660803" y="1795343"/>
            <a:ext cx="4288675" cy="923330"/>
          </a:xfrm>
          <a:prstGeom prst="rect">
            <a:avLst/>
          </a:prstGeom>
          <a:noFill/>
        </p:spPr>
        <p:txBody>
          <a:bodyPr wrap="none" rtlCol="0">
            <a:spAutoFit/>
          </a:bodyPr>
          <a:lstStyle/>
          <a:p>
            <a:r>
              <a:rPr lang="en-US" altLang="zh-CN" sz="5400" b="1" dirty="0">
                <a:solidFill>
                  <a:srgbClr val="865B3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THANK YOU</a:t>
            </a:r>
            <a:endParaRPr lang="zh-CN" altLang="en-US" sz="5400" b="1" dirty="0">
              <a:solidFill>
                <a:srgbClr val="865B3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 name="文本框 2"/>
          <p:cNvSpPr txBox="1"/>
          <p:nvPr/>
        </p:nvSpPr>
        <p:spPr>
          <a:xfrm>
            <a:off x="4306973" y="2824881"/>
            <a:ext cx="2996333" cy="400110"/>
          </a:xfrm>
          <a:prstGeom prst="rect">
            <a:avLst/>
          </a:prstGeom>
          <a:noFill/>
        </p:spPr>
        <p:txBody>
          <a:bodyPr wrap="none" rtlCol="0">
            <a:spAutoFit/>
          </a:bodyPr>
          <a:lstStyle/>
          <a:p>
            <a:r>
              <a:rPr lang="en-US" altLang="zh-CN" sz="2000" dirty="0">
                <a:solidFill>
                  <a:srgbClr val="865B3E"/>
                </a:solidFill>
                <a:latin typeface="Arial" panose="020B0604020202020204" pitchFamily="34" charset="0"/>
                <a:cs typeface="Arial" panose="020B0604020202020204" pitchFamily="34" charset="0"/>
                <a:sym typeface="Arial" panose="020B0604020202020204" pitchFamily="34" charset="0"/>
              </a:rPr>
              <a:t>edith@jellybeanz.org.za</a:t>
            </a:r>
            <a:endParaRPr lang="zh-CN" altLang="en-US" sz="2000" dirty="0">
              <a:solidFill>
                <a:srgbClr val="865B3E"/>
              </a:solidFill>
              <a:latin typeface="Arial" panose="020B0604020202020204" pitchFamily="34" charset="0"/>
              <a:cs typeface="Arial" panose="020B0604020202020204" pitchFamily="34" charset="0"/>
              <a:sym typeface="Arial" panose="020B0604020202020204" pitchFamily="34" charset="0"/>
            </a:endParaRPr>
          </a:p>
        </p:txBody>
      </p:sp>
      <p:pic>
        <p:nvPicPr>
          <p:cNvPr id="13" name="Picture 12">
            <a:extLst>
              <a:ext uri="{FF2B5EF4-FFF2-40B4-BE49-F238E27FC236}">
                <a16:creationId xmlns:a16="http://schemas.microsoft.com/office/drawing/2014/main" xmlns="" id="{87CD7F44-341D-4912-A48C-B4754159FABF}"/>
              </a:ext>
            </a:extLst>
          </p:cNvPr>
          <p:cNvPicPr>
            <a:picLocks noChangeAspect="1"/>
          </p:cNvPicPr>
          <p:nvPr/>
        </p:nvPicPr>
        <p:blipFill>
          <a:blip r:embed="rId7" cstate="print"/>
          <a:stretch>
            <a:fillRect/>
          </a:stretch>
        </p:blipFill>
        <p:spPr>
          <a:xfrm>
            <a:off x="5046291" y="331054"/>
            <a:ext cx="2099415" cy="1210473"/>
          </a:xfrm>
          <a:prstGeom prst="rect">
            <a:avLst/>
          </a:prstGeom>
        </p:spPr>
      </p:pic>
    </p:spTree>
    <p:extLst>
      <p:ext uri="{BB962C8B-B14F-4D97-AF65-F5344CB8AC3E}">
        <p14:creationId xmlns:p14="http://schemas.microsoft.com/office/powerpoint/2010/main" xmlns="" val="168758314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42"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rot="10800000">
            <a:off x="1065348" y="1285623"/>
            <a:ext cx="1015663" cy="3901068"/>
          </a:xfrm>
          <a:prstGeom prst="rect">
            <a:avLst/>
          </a:prstGeom>
          <a:noFill/>
        </p:spPr>
        <p:txBody>
          <a:bodyPr vert="eaVert" wrap="none" rtlCol="0">
            <a:spAutoFit/>
          </a:bodyPr>
          <a:lstStyle/>
          <a:p>
            <a:r>
              <a:rPr lang="en-US" altLang="zh-CN" sz="5400" b="1" dirty="0">
                <a:solidFill>
                  <a:srgbClr val="865B3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CONTENTS</a:t>
            </a:r>
            <a:endParaRPr lang="zh-CN" altLang="en-US" sz="5400" b="1" dirty="0">
              <a:solidFill>
                <a:srgbClr val="865B3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 name="五边形 7"/>
          <p:cNvSpPr/>
          <p:nvPr/>
        </p:nvSpPr>
        <p:spPr>
          <a:xfrm flipH="1">
            <a:off x="2278503" y="995674"/>
            <a:ext cx="8001595" cy="681064"/>
          </a:xfrm>
          <a:prstGeom prst="homePlate">
            <a:avLst/>
          </a:prstGeom>
          <a:solidFill>
            <a:srgbClr val="EE7E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Intersectoral implementation of services</a:t>
            </a:r>
            <a:endParaRPr lang="zh-CN" altLang="en-US" sz="28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0" name="五边形 29"/>
          <p:cNvSpPr/>
          <p:nvPr/>
        </p:nvSpPr>
        <p:spPr>
          <a:xfrm flipH="1">
            <a:off x="2728208" y="1810147"/>
            <a:ext cx="7551890" cy="681064"/>
          </a:xfrm>
          <a:prstGeom prst="homePlate">
            <a:avLst/>
          </a:prstGeom>
          <a:solidFill>
            <a:srgbClr val="577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Children’s right to POPI</a:t>
            </a:r>
            <a:endParaRPr lang="zh-CN" altLang="en-US" sz="28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4" name="五边形 33"/>
          <p:cNvSpPr/>
          <p:nvPr/>
        </p:nvSpPr>
        <p:spPr>
          <a:xfrm flipH="1">
            <a:off x="3552667" y="3439093"/>
            <a:ext cx="6727431" cy="972920"/>
          </a:xfrm>
          <a:prstGeom prst="homePlate">
            <a:avLst/>
          </a:prstGeom>
          <a:solidFill>
            <a:srgbClr val="A9B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363" indent="-360363"/>
            <a:r>
              <a:rPr lang="en-US" altLang="zh-CN" sz="28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Parental Rights &amp; responsibilities : unmarried fathers</a:t>
            </a:r>
            <a:endParaRPr lang="zh-CN" altLang="en-US" sz="28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8" name="五边形 37"/>
          <p:cNvSpPr/>
          <p:nvPr/>
        </p:nvSpPr>
        <p:spPr>
          <a:xfrm flipH="1">
            <a:off x="3087972" y="2624620"/>
            <a:ext cx="7192126" cy="681064"/>
          </a:xfrm>
          <a:prstGeom prst="homePlate">
            <a:avLst/>
          </a:prstGeom>
          <a:solidFill>
            <a:srgbClr val="738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Child protection register</a:t>
            </a:r>
            <a:endParaRPr lang="zh-CN" altLang="en-US" sz="28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5" name="Picture 4">
            <a:extLst>
              <a:ext uri="{FF2B5EF4-FFF2-40B4-BE49-F238E27FC236}">
                <a16:creationId xmlns:a16="http://schemas.microsoft.com/office/drawing/2014/main" xmlns="" id="{ED3AA509-9E4B-4CC5-A45D-05C7F2C194A5}"/>
              </a:ext>
            </a:extLst>
          </p:cNvPr>
          <p:cNvPicPr>
            <a:picLocks noChangeAspect="1"/>
          </p:cNvPicPr>
          <p:nvPr/>
        </p:nvPicPr>
        <p:blipFill>
          <a:blip r:embed="rId2" cstate="print"/>
          <a:stretch>
            <a:fillRect/>
          </a:stretch>
        </p:blipFill>
        <p:spPr>
          <a:xfrm>
            <a:off x="10280100" y="215720"/>
            <a:ext cx="1459780" cy="841675"/>
          </a:xfrm>
          <a:prstGeom prst="rect">
            <a:avLst/>
          </a:prstGeom>
        </p:spPr>
      </p:pic>
      <p:sp>
        <p:nvSpPr>
          <p:cNvPr id="20" name="五边形 33">
            <a:extLst>
              <a:ext uri="{FF2B5EF4-FFF2-40B4-BE49-F238E27FC236}">
                <a16:creationId xmlns:a16="http://schemas.microsoft.com/office/drawing/2014/main" xmlns="" id="{8B3EFD61-D73E-4DCD-ACA0-7FC76F1171B9}"/>
              </a:ext>
            </a:extLst>
          </p:cNvPr>
          <p:cNvSpPr/>
          <p:nvPr/>
        </p:nvSpPr>
        <p:spPr>
          <a:xfrm flipH="1">
            <a:off x="4032353" y="4545422"/>
            <a:ext cx="6247743" cy="681064"/>
          </a:xfrm>
          <a:prstGeom prst="homePlate">
            <a:avLst/>
          </a:prstGeom>
          <a:solidFill>
            <a:srgbClr val="876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363" indent="-360363"/>
            <a:r>
              <a:rPr lang="en-US" altLang="zh-CN" sz="28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Rules for the Children’s Court</a:t>
            </a:r>
            <a:endParaRPr lang="zh-CN" altLang="en-US" sz="28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xmlns="" val="32973864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9686" y="1473849"/>
            <a:ext cx="2452318" cy="4072512"/>
            <a:chOff x="8201026" y="3227389"/>
            <a:chExt cx="931864" cy="2522537"/>
          </a:xfrm>
        </p:grpSpPr>
        <p:sp>
          <p:nvSpPr>
            <p:cNvPr id="20" name="MH_Other_3"/>
            <p:cNvSpPr/>
            <p:nvPr>
              <p:custDataLst>
                <p:tags r:id="rId7"/>
              </p:custDataLst>
            </p:nvPr>
          </p:nvSpPr>
          <p:spPr>
            <a:xfrm>
              <a:off x="8201026" y="3227389"/>
              <a:ext cx="931863" cy="2522537"/>
            </a:xfrm>
            <a:custGeom>
              <a:avLst/>
              <a:gdLst>
                <a:gd name="connsiteX0" fmla="*/ 0 w 1157184"/>
                <a:gd name="connsiteY0" fmla="*/ 0 h 3131898"/>
                <a:gd name="connsiteX1" fmla="*/ 1157184 w 1157184"/>
                <a:gd name="connsiteY1" fmla="*/ 0 h 3131898"/>
                <a:gd name="connsiteX2" fmla="*/ 1157184 w 1157184"/>
                <a:gd name="connsiteY2" fmla="*/ 2718297 h 3131898"/>
                <a:gd name="connsiteX3" fmla="*/ 578592 w 1157184"/>
                <a:gd name="connsiteY3" fmla="*/ 3131898 h 3131898"/>
                <a:gd name="connsiteX4" fmla="*/ 0 w 1157184"/>
                <a:gd name="connsiteY4" fmla="*/ 2718297 h 3131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184" h="3131898">
                  <a:moveTo>
                    <a:pt x="0" y="0"/>
                  </a:moveTo>
                  <a:lnTo>
                    <a:pt x="1157184" y="0"/>
                  </a:lnTo>
                  <a:lnTo>
                    <a:pt x="1157184" y="2718297"/>
                  </a:lnTo>
                  <a:lnTo>
                    <a:pt x="578592" y="3131898"/>
                  </a:lnTo>
                  <a:lnTo>
                    <a:pt x="0" y="2718297"/>
                  </a:lnTo>
                  <a:close/>
                </a:path>
              </a:pathLst>
            </a:custGeom>
            <a:solidFill>
              <a:srgbClr val="F2F2F2"/>
            </a:solidFill>
            <a:ln w="25400" cap="flat" cmpd="sng" algn="ctr">
              <a:noFill/>
              <a:prstDash val="solid"/>
            </a:ln>
            <a:effectLst>
              <a:outerShdw blurRad="63500" sx="102000" sy="102000" algn="ctr" rotWithShape="0">
                <a:prstClr val="black">
                  <a:alpha val="40000"/>
                </a:prstClr>
              </a:outerShdw>
            </a:effectLst>
          </p:spPr>
          <p:txBody>
            <a:bodyPr lIns="0" tIns="108000" rIns="0" bIns="0"/>
            <a:lstStyle/>
            <a:p>
              <a:pPr algn="ctr">
                <a:defRPr/>
              </a:pPr>
              <a:endParaRPr lang="zh-CN" altLang="en-US" sz="4800" b="1" kern="0" dirty="0">
                <a:ln w="18415" cmpd="sng">
                  <a:noFill/>
                  <a:prstDash val="solid"/>
                </a:ln>
                <a:solidFill>
                  <a:srgbClr val="F29A5B"/>
                </a:solidFill>
                <a:effectLst>
                  <a:outerShdw dist="50800" dir="5400000" algn="t" rotWithShape="0">
                    <a:sysClr val="window" lastClr="FFFFFF"/>
                  </a:out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1" name="MH_SubTitle_6"/>
            <p:cNvSpPr/>
            <p:nvPr>
              <p:custDataLst>
                <p:tags r:id="rId8"/>
              </p:custDataLst>
            </p:nvPr>
          </p:nvSpPr>
          <p:spPr>
            <a:xfrm>
              <a:off x="8201027" y="3390838"/>
              <a:ext cx="931863" cy="2141602"/>
            </a:xfrm>
            <a:custGeom>
              <a:avLst/>
              <a:gdLst>
                <a:gd name="connsiteX0" fmla="*/ 0 w 1157185"/>
                <a:gd name="connsiteY0" fmla="*/ 0 h 2070751"/>
                <a:gd name="connsiteX1" fmla="*/ 578592 w 1157185"/>
                <a:gd name="connsiteY1" fmla="*/ 347931 h 2070751"/>
                <a:gd name="connsiteX2" fmla="*/ 1157185 w 1157185"/>
                <a:gd name="connsiteY2" fmla="*/ 0 h 2070751"/>
                <a:gd name="connsiteX3" fmla="*/ 1157185 w 1157185"/>
                <a:gd name="connsiteY3" fmla="*/ 1722820 h 2070751"/>
                <a:gd name="connsiteX4" fmla="*/ 578592 w 1157185"/>
                <a:gd name="connsiteY4" fmla="*/ 2070751 h 2070751"/>
                <a:gd name="connsiteX5" fmla="*/ 0 w 1157185"/>
                <a:gd name="connsiteY5" fmla="*/ 1722820 h 207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185" h="2070751">
                  <a:moveTo>
                    <a:pt x="0" y="0"/>
                  </a:moveTo>
                  <a:lnTo>
                    <a:pt x="578592" y="347931"/>
                  </a:lnTo>
                  <a:lnTo>
                    <a:pt x="1157185" y="0"/>
                  </a:lnTo>
                  <a:lnTo>
                    <a:pt x="1157185" y="1722820"/>
                  </a:lnTo>
                  <a:lnTo>
                    <a:pt x="578592" y="2070751"/>
                  </a:lnTo>
                  <a:lnTo>
                    <a:pt x="0" y="1722820"/>
                  </a:lnTo>
                  <a:close/>
                </a:path>
              </a:pathLst>
            </a:custGeom>
            <a:solidFill>
              <a:srgbClr val="EE7E2A"/>
            </a:solidFill>
            <a:ln w="12700" cap="flat" cmpd="sng" algn="ctr">
              <a:noFill/>
              <a:prstDash val="solid"/>
            </a:ln>
            <a:effectLst/>
          </p:spPr>
          <p:txBody>
            <a:bodyPr tIns="252000" bIns="108000" anchor="ctr">
              <a:normAutofit/>
            </a:bodyPr>
            <a:lstStyle/>
            <a:p>
              <a:pPr algn="ct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Jelly Beanz </a:t>
              </a:r>
              <a:r>
                <a:rPr lang="en-US" altLang="zh-CN" b="1" dirty="0">
                  <a:latin typeface="Calibri" panose="020F0502020204030204" pitchFamily="34" charset="0"/>
                  <a:sym typeface="Arial" panose="020B0604020202020204" pitchFamily="34" charset="0"/>
                </a:rPr>
                <a:t>provides </a:t>
              </a:r>
              <a:r>
                <a:rPr lang="en-ZA" sz="1800" b="1" dirty="0">
                  <a:effectLst/>
                  <a:latin typeface="Calibri" panose="020F0502020204030204" pitchFamily="34" charset="0"/>
                  <a:ea typeface="Calibri" panose="020F0502020204030204" pitchFamily="34" charset="0"/>
                </a:rPr>
                <a:t>both response and preventive child protection services to children and  their families in the Western Cape</a:t>
              </a:r>
              <a:endParaRPr lang="zh-CN" altLang="en-US"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22" name="组合 21"/>
          <p:cNvGrpSpPr/>
          <p:nvPr/>
        </p:nvGrpSpPr>
        <p:grpSpPr>
          <a:xfrm>
            <a:off x="3317799" y="1473849"/>
            <a:ext cx="2452315" cy="4072512"/>
            <a:chOff x="8201026" y="3227389"/>
            <a:chExt cx="931863" cy="2522537"/>
          </a:xfrm>
        </p:grpSpPr>
        <p:sp>
          <p:nvSpPr>
            <p:cNvPr id="23" name="MH_Other_3"/>
            <p:cNvSpPr/>
            <p:nvPr>
              <p:custDataLst>
                <p:tags r:id="rId5"/>
              </p:custDataLst>
            </p:nvPr>
          </p:nvSpPr>
          <p:spPr>
            <a:xfrm>
              <a:off x="8201026" y="3227389"/>
              <a:ext cx="931863" cy="2522537"/>
            </a:xfrm>
            <a:custGeom>
              <a:avLst/>
              <a:gdLst>
                <a:gd name="connsiteX0" fmla="*/ 0 w 1157184"/>
                <a:gd name="connsiteY0" fmla="*/ 0 h 3131898"/>
                <a:gd name="connsiteX1" fmla="*/ 1157184 w 1157184"/>
                <a:gd name="connsiteY1" fmla="*/ 0 h 3131898"/>
                <a:gd name="connsiteX2" fmla="*/ 1157184 w 1157184"/>
                <a:gd name="connsiteY2" fmla="*/ 2718297 h 3131898"/>
                <a:gd name="connsiteX3" fmla="*/ 578592 w 1157184"/>
                <a:gd name="connsiteY3" fmla="*/ 3131898 h 3131898"/>
                <a:gd name="connsiteX4" fmla="*/ 0 w 1157184"/>
                <a:gd name="connsiteY4" fmla="*/ 2718297 h 3131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184" h="3131898">
                  <a:moveTo>
                    <a:pt x="0" y="0"/>
                  </a:moveTo>
                  <a:lnTo>
                    <a:pt x="1157184" y="0"/>
                  </a:lnTo>
                  <a:lnTo>
                    <a:pt x="1157184" y="2718297"/>
                  </a:lnTo>
                  <a:lnTo>
                    <a:pt x="578592" y="3131898"/>
                  </a:lnTo>
                  <a:lnTo>
                    <a:pt x="0" y="2718297"/>
                  </a:lnTo>
                  <a:close/>
                </a:path>
              </a:pathLst>
            </a:custGeom>
            <a:solidFill>
              <a:srgbClr val="F2F2F2"/>
            </a:solidFill>
            <a:ln w="25400" cap="flat" cmpd="sng" algn="ctr">
              <a:noFill/>
              <a:prstDash val="solid"/>
            </a:ln>
            <a:effectLst>
              <a:outerShdw blurRad="63500" sx="102000" sy="102000" algn="ctr" rotWithShape="0">
                <a:prstClr val="black">
                  <a:alpha val="40000"/>
                </a:prstClr>
              </a:outerShdw>
            </a:effectLst>
          </p:spPr>
          <p:txBody>
            <a:bodyPr lIns="0" tIns="108000" rIns="0" bIns="0"/>
            <a:lstStyle/>
            <a:p>
              <a:pPr algn="ctr">
                <a:defRPr/>
              </a:pPr>
              <a:endParaRPr lang="zh-CN" altLang="en-US" sz="4800" b="1" kern="0" dirty="0">
                <a:ln w="18415" cmpd="sng">
                  <a:noFill/>
                  <a:prstDash val="solid"/>
                </a:ln>
                <a:solidFill>
                  <a:srgbClr val="A5C0A4"/>
                </a:solidFill>
                <a:effectLst>
                  <a:outerShdw dist="50800" dir="5400000" algn="t" rotWithShape="0">
                    <a:sysClr val="window" lastClr="FFFFFF"/>
                  </a:out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4" name="MH_SubTitle_6"/>
            <p:cNvSpPr/>
            <p:nvPr>
              <p:custDataLst>
                <p:tags r:id="rId6"/>
              </p:custDataLst>
            </p:nvPr>
          </p:nvSpPr>
          <p:spPr>
            <a:xfrm>
              <a:off x="8201026" y="3390838"/>
              <a:ext cx="931863" cy="2141601"/>
            </a:xfrm>
            <a:custGeom>
              <a:avLst/>
              <a:gdLst>
                <a:gd name="connsiteX0" fmla="*/ 0 w 1157185"/>
                <a:gd name="connsiteY0" fmla="*/ 0 h 2070751"/>
                <a:gd name="connsiteX1" fmla="*/ 578592 w 1157185"/>
                <a:gd name="connsiteY1" fmla="*/ 347931 h 2070751"/>
                <a:gd name="connsiteX2" fmla="*/ 1157185 w 1157185"/>
                <a:gd name="connsiteY2" fmla="*/ 0 h 2070751"/>
                <a:gd name="connsiteX3" fmla="*/ 1157185 w 1157185"/>
                <a:gd name="connsiteY3" fmla="*/ 1722820 h 2070751"/>
                <a:gd name="connsiteX4" fmla="*/ 578592 w 1157185"/>
                <a:gd name="connsiteY4" fmla="*/ 2070751 h 2070751"/>
                <a:gd name="connsiteX5" fmla="*/ 0 w 1157185"/>
                <a:gd name="connsiteY5" fmla="*/ 1722820 h 207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185" h="2070751">
                  <a:moveTo>
                    <a:pt x="0" y="0"/>
                  </a:moveTo>
                  <a:lnTo>
                    <a:pt x="578592" y="347931"/>
                  </a:lnTo>
                  <a:lnTo>
                    <a:pt x="1157185" y="0"/>
                  </a:lnTo>
                  <a:lnTo>
                    <a:pt x="1157185" y="1722820"/>
                  </a:lnTo>
                  <a:lnTo>
                    <a:pt x="578592" y="2070751"/>
                  </a:lnTo>
                  <a:lnTo>
                    <a:pt x="0" y="1722820"/>
                  </a:lnTo>
                  <a:close/>
                </a:path>
              </a:pathLst>
            </a:custGeom>
            <a:solidFill>
              <a:srgbClr val="7381A9"/>
            </a:solidFill>
            <a:ln w="12700" cap="flat" cmpd="sng" algn="ctr">
              <a:noFill/>
              <a:prstDash val="solid"/>
            </a:ln>
            <a:effectLst/>
          </p:spPr>
          <p:txBody>
            <a:bodyPr tIns="252000" bIns="108000" anchor="ctr">
              <a:normAutofit/>
            </a:bodyPr>
            <a:lstStyle/>
            <a:p>
              <a:pPr algn="ctr"/>
              <a:r>
                <a:rPr lang="en-US" altLang="zh-CN" b="1" dirty="0">
                  <a:latin typeface="Calibri" panose="020F0502020204030204" pitchFamily="34" charset="0"/>
                  <a:sym typeface="Arial" panose="020B0604020202020204" pitchFamily="34" charset="0"/>
                </a:rPr>
                <a:t>Jelly Beanz provides trauma counselling, training, resource &amp; programme development and research.</a:t>
              </a:r>
              <a:endParaRPr lang="zh-CN" altLang="en-US" b="1" dirty="0">
                <a:latin typeface="Calibri" panose="020F0502020204030204" pitchFamily="34" charset="0"/>
                <a:sym typeface="Arial" panose="020B0604020202020204" pitchFamily="34" charset="0"/>
              </a:endParaRPr>
            </a:p>
          </p:txBody>
        </p:sp>
      </p:grpSp>
      <p:grpSp>
        <p:nvGrpSpPr>
          <p:cNvPr id="25" name="组合 24"/>
          <p:cNvGrpSpPr/>
          <p:nvPr/>
        </p:nvGrpSpPr>
        <p:grpSpPr>
          <a:xfrm>
            <a:off x="6155915" y="1473849"/>
            <a:ext cx="2452315" cy="4072512"/>
            <a:chOff x="8178151" y="3227389"/>
            <a:chExt cx="954738" cy="2522537"/>
          </a:xfrm>
        </p:grpSpPr>
        <p:sp>
          <p:nvSpPr>
            <p:cNvPr id="26" name="MH_Other_3"/>
            <p:cNvSpPr/>
            <p:nvPr>
              <p:custDataLst>
                <p:tags r:id="rId3"/>
              </p:custDataLst>
            </p:nvPr>
          </p:nvSpPr>
          <p:spPr>
            <a:xfrm>
              <a:off x="8178151" y="3227389"/>
              <a:ext cx="931863" cy="2522537"/>
            </a:xfrm>
            <a:custGeom>
              <a:avLst/>
              <a:gdLst>
                <a:gd name="connsiteX0" fmla="*/ 0 w 1157184"/>
                <a:gd name="connsiteY0" fmla="*/ 0 h 3131898"/>
                <a:gd name="connsiteX1" fmla="*/ 1157184 w 1157184"/>
                <a:gd name="connsiteY1" fmla="*/ 0 h 3131898"/>
                <a:gd name="connsiteX2" fmla="*/ 1157184 w 1157184"/>
                <a:gd name="connsiteY2" fmla="*/ 2718297 h 3131898"/>
                <a:gd name="connsiteX3" fmla="*/ 578592 w 1157184"/>
                <a:gd name="connsiteY3" fmla="*/ 3131898 h 3131898"/>
                <a:gd name="connsiteX4" fmla="*/ 0 w 1157184"/>
                <a:gd name="connsiteY4" fmla="*/ 2718297 h 3131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184" h="3131898">
                  <a:moveTo>
                    <a:pt x="0" y="0"/>
                  </a:moveTo>
                  <a:lnTo>
                    <a:pt x="1157184" y="0"/>
                  </a:lnTo>
                  <a:lnTo>
                    <a:pt x="1157184" y="2718297"/>
                  </a:lnTo>
                  <a:lnTo>
                    <a:pt x="578592" y="3131898"/>
                  </a:lnTo>
                  <a:lnTo>
                    <a:pt x="0" y="2718297"/>
                  </a:lnTo>
                  <a:close/>
                </a:path>
              </a:pathLst>
            </a:custGeom>
            <a:solidFill>
              <a:srgbClr val="F2F2F2"/>
            </a:solidFill>
            <a:ln w="25400" cap="flat" cmpd="sng" algn="ctr">
              <a:noFill/>
              <a:prstDash val="solid"/>
            </a:ln>
            <a:effectLst>
              <a:outerShdw blurRad="63500" sx="102000" sy="102000" algn="ctr" rotWithShape="0">
                <a:prstClr val="black">
                  <a:alpha val="40000"/>
                </a:prstClr>
              </a:outerShdw>
            </a:effectLst>
          </p:spPr>
          <p:txBody>
            <a:bodyPr lIns="0" tIns="108000" rIns="0" bIns="0"/>
            <a:lstStyle/>
            <a:p>
              <a:pPr algn="ctr">
                <a:defRPr/>
              </a:pPr>
              <a:endParaRPr lang="zh-CN" altLang="en-US" sz="4800" b="1" kern="0" dirty="0">
                <a:ln w="18415" cmpd="sng">
                  <a:noFill/>
                  <a:prstDash val="solid"/>
                </a:ln>
                <a:solidFill>
                  <a:srgbClr val="B09277"/>
                </a:solidFill>
                <a:effectLst>
                  <a:outerShdw dist="50800" dir="5400000" algn="t" rotWithShape="0">
                    <a:sysClr val="window" lastClr="FFFFFF"/>
                  </a:out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7" name="MH_SubTitle_6"/>
            <p:cNvSpPr/>
            <p:nvPr>
              <p:custDataLst>
                <p:tags r:id="rId4"/>
              </p:custDataLst>
            </p:nvPr>
          </p:nvSpPr>
          <p:spPr>
            <a:xfrm>
              <a:off x="8201026" y="3390838"/>
              <a:ext cx="931863" cy="2141601"/>
            </a:xfrm>
            <a:custGeom>
              <a:avLst/>
              <a:gdLst>
                <a:gd name="connsiteX0" fmla="*/ 0 w 1157185"/>
                <a:gd name="connsiteY0" fmla="*/ 0 h 2070751"/>
                <a:gd name="connsiteX1" fmla="*/ 578592 w 1157185"/>
                <a:gd name="connsiteY1" fmla="*/ 347931 h 2070751"/>
                <a:gd name="connsiteX2" fmla="*/ 1157185 w 1157185"/>
                <a:gd name="connsiteY2" fmla="*/ 0 h 2070751"/>
                <a:gd name="connsiteX3" fmla="*/ 1157185 w 1157185"/>
                <a:gd name="connsiteY3" fmla="*/ 1722820 h 2070751"/>
                <a:gd name="connsiteX4" fmla="*/ 578592 w 1157185"/>
                <a:gd name="connsiteY4" fmla="*/ 2070751 h 2070751"/>
                <a:gd name="connsiteX5" fmla="*/ 0 w 1157185"/>
                <a:gd name="connsiteY5" fmla="*/ 1722820 h 207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185" h="2070751">
                  <a:moveTo>
                    <a:pt x="0" y="0"/>
                  </a:moveTo>
                  <a:lnTo>
                    <a:pt x="578592" y="347931"/>
                  </a:lnTo>
                  <a:lnTo>
                    <a:pt x="1157185" y="0"/>
                  </a:lnTo>
                  <a:lnTo>
                    <a:pt x="1157185" y="1722820"/>
                  </a:lnTo>
                  <a:lnTo>
                    <a:pt x="578592" y="2070751"/>
                  </a:lnTo>
                  <a:lnTo>
                    <a:pt x="0" y="1722820"/>
                  </a:lnTo>
                  <a:close/>
                </a:path>
              </a:pathLst>
            </a:custGeom>
            <a:solidFill>
              <a:srgbClr val="997759"/>
            </a:solidFill>
            <a:ln w="12700" cap="flat" cmpd="sng" algn="ctr">
              <a:noFill/>
              <a:prstDash val="solid"/>
            </a:ln>
            <a:effectLst/>
          </p:spPr>
          <p:txBody>
            <a:bodyPr tIns="252000" bIns="108000" anchor="ctr">
              <a:normAutofit/>
            </a:bodyPr>
            <a:lstStyle/>
            <a:p>
              <a:pPr algn="ctr"/>
              <a:r>
                <a:rPr lang="en-US" altLang="zh-CN" b="1" dirty="0">
                  <a:latin typeface="Calibri" panose="020F0502020204030204" pitchFamily="34" charset="0"/>
                  <a:sym typeface="Arial" panose="020B0604020202020204" pitchFamily="34" charset="0"/>
                </a:rPr>
                <a:t>The focus of our services is for under privileged children and families including areas like Dunoon, Khayelitsha etc.</a:t>
              </a:r>
              <a:endParaRPr lang="zh-CN" altLang="en-US" b="1" dirty="0">
                <a:latin typeface="Calibri" panose="020F0502020204030204" pitchFamily="34" charset="0"/>
                <a:sym typeface="Arial" panose="020B0604020202020204" pitchFamily="34" charset="0"/>
              </a:endParaRPr>
            </a:p>
          </p:txBody>
        </p:sp>
      </p:grpSp>
      <p:grpSp>
        <p:nvGrpSpPr>
          <p:cNvPr id="28" name="组合 27"/>
          <p:cNvGrpSpPr/>
          <p:nvPr/>
        </p:nvGrpSpPr>
        <p:grpSpPr>
          <a:xfrm>
            <a:off x="8897949" y="1473849"/>
            <a:ext cx="2393559" cy="4072512"/>
            <a:chOff x="8201025" y="3227389"/>
            <a:chExt cx="931864" cy="2522537"/>
          </a:xfrm>
        </p:grpSpPr>
        <p:sp>
          <p:nvSpPr>
            <p:cNvPr id="29" name="MH_Other_3"/>
            <p:cNvSpPr/>
            <p:nvPr>
              <p:custDataLst>
                <p:tags r:id="rId1"/>
              </p:custDataLst>
            </p:nvPr>
          </p:nvSpPr>
          <p:spPr>
            <a:xfrm>
              <a:off x="8201025" y="3227389"/>
              <a:ext cx="931863" cy="2522537"/>
            </a:xfrm>
            <a:custGeom>
              <a:avLst/>
              <a:gdLst>
                <a:gd name="connsiteX0" fmla="*/ 0 w 1157184"/>
                <a:gd name="connsiteY0" fmla="*/ 0 h 3131898"/>
                <a:gd name="connsiteX1" fmla="*/ 1157184 w 1157184"/>
                <a:gd name="connsiteY1" fmla="*/ 0 h 3131898"/>
                <a:gd name="connsiteX2" fmla="*/ 1157184 w 1157184"/>
                <a:gd name="connsiteY2" fmla="*/ 2718297 h 3131898"/>
                <a:gd name="connsiteX3" fmla="*/ 578592 w 1157184"/>
                <a:gd name="connsiteY3" fmla="*/ 3131898 h 3131898"/>
                <a:gd name="connsiteX4" fmla="*/ 0 w 1157184"/>
                <a:gd name="connsiteY4" fmla="*/ 2718297 h 3131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184" h="3131898">
                  <a:moveTo>
                    <a:pt x="0" y="0"/>
                  </a:moveTo>
                  <a:lnTo>
                    <a:pt x="1157184" y="0"/>
                  </a:lnTo>
                  <a:lnTo>
                    <a:pt x="1157184" y="2718297"/>
                  </a:lnTo>
                  <a:lnTo>
                    <a:pt x="578592" y="3131898"/>
                  </a:lnTo>
                  <a:lnTo>
                    <a:pt x="0" y="2718297"/>
                  </a:lnTo>
                  <a:close/>
                </a:path>
              </a:pathLst>
            </a:custGeom>
            <a:solidFill>
              <a:srgbClr val="F2F2F2"/>
            </a:solidFill>
            <a:ln w="25400" cap="flat" cmpd="sng" algn="ctr">
              <a:noFill/>
              <a:prstDash val="solid"/>
            </a:ln>
            <a:effectLst>
              <a:outerShdw blurRad="63500" sx="102000" sy="102000" algn="ctr" rotWithShape="0">
                <a:prstClr val="black">
                  <a:alpha val="40000"/>
                </a:prstClr>
              </a:outerShdw>
            </a:effectLst>
          </p:spPr>
          <p:txBody>
            <a:bodyPr lIns="0" tIns="108000" rIns="0" bIns="0"/>
            <a:lstStyle/>
            <a:p>
              <a:pPr algn="ctr">
                <a:defRPr/>
              </a:pPr>
              <a:endParaRPr lang="zh-CN" altLang="en-US" sz="4800" b="1" kern="0" dirty="0">
                <a:ln w="18415" cmpd="sng">
                  <a:noFill/>
                  <a:prstDash val="solid"/>
                </a:ln>
                <a:solidFill>
                  <a:srgbClr val="C8D85B"/>
                </a:solidFill>
                <a:effectLst>
                  <a:outerShdw dist="50800" dir="5400000" algn="t" rotWithShape="0">
                    <a:sysClr val="window" lastClr="FFFFFF"/>
                  </a:out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0" name="MH_SubTitle_6"/>
            <p:cNvSpPr/>
            <p:nvPr>
              <p:custDataLst>
                <p:tags r:id="rId2"/>
              </p:custDataLst>
            </p:nvPr>
          </p:nvSpPr>
          <p:spPr>
            <a:xfrm>
              <a:off x="8201026" y="3390838"/>
              <a:ext cx="931863" cy="2141601"/>
            </a:xfrm>
            <a:custGeom>
              <a:avLst/>
              <a:gdLst>
                <a:gd name="connsiteX0" fmla="*/ 0 w 1157185"/>
                <a:gd name="connsiteY0" fmla="*/ 0 h 2070751"/>
                <a:gd name="connsiteX1" fmla="*/ 578592 w 1157185"/>
                <a:gd name="connsiteY1" fmla="*/ 347931 h 2070751"/>
                <a:gd name="connsiteX2" fmla="*/ 1157185 w 1157185"/>
                <a:gd name="connsiteY2" fmla="*/ 0 h 2070751"/>
                <a:gd name="connsiteX3" fmla="*/ 1157185 w 1157185"/>
                <a:gd name="connsiteY3" fmla="*/ 1722820 h 2070751"/>
                <a:gd name="connsiteX4" fmla="*/ 578592 w 1157185"/>
                <a:gd name="connsiteY4" fmla="*/ 2070751 h 2070751"/>
                <a:gd name="connsiteX5" fmla="*/ 0 w 1157185"/>
                <a:gd name="connsiteY5" fmla="*/ 1722820 h 207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185" h="2070751">
                  <a:moveTo>
                    <a:pt x="0" y="0"/>
                  </a:moveTo>
                  <a:lnTo>
                    <a:pt x="578592" y="347931"/>
                  </a:lnTo>
                  <a:lnTo>
                    <a:pt x="1157185" y="0"/>
                  </a:lnTo>
                  <a:lnTo>
                    <a:pt x="1157185" y="1722820"/>
                  </a:lnTo>
                  <a:lnTo>
                    <a:pt x="578592" y="2070751"/>
                  </a:lnTo>
                  <a:lnTo>
                    <a:pt x="0" y="1722820"/>
                  </a:lnTo>
                  <a:close/>
                </a:path>
              </a:pathLst>
            </a:custGeom>
            <a:solidFill>
              <a:srgbClr val="A9BA2C"/>
            </a:solidFill>
            <a:ln w="12700" cap="flat" cmpd="sng" algn="ctr">
              <a:noFill/>
              <a:prstDash val="solid"/>
            </a:ln>
            <a:effectLst/>
          </p:spPr>
          <p:txBody>
            <a:bodyPr tIns="252000" bIns="108000" anchor="ctr">
              <a:normAutofit/>
            </a:bodyPr>
            <a:lstStyle/>
            <a:p>
              <a:pPr algn="ctr"/>
              <a:r>
                <a:rPr lang="en-US" altLang="zh-CN" b="1" dirty="0">
                  <a:latin typeface="Calibri" panose="020F0502020204030204" pitchFamily="34" charset="0"/>
                  <a:sym typeface="Arial" panose="020B0604020202020204" pitchFamily="34" charset="0"/>
                </a:rPr>
                <a:t>Due to our daily clinical experience, we see firsthand what happens on the ground to children and their families</a:t>
              </a:r>
              <a:endParaRPr lang="zh-CN" altLang="en-US" b="1" dirty="0">
                <a:latin typeface="Calibri" panose="020F0502020204030204" pitchFamily="34" charset="0"/>
                <a:sym typeface="Arial" panose="020B0604020202020204" pitchFamily="34" charset="0"/>
              </a:endParaRPr>
            </a:p>
          </p:txBody>
        </p:sp>
      </p:grpSp>
      <p:pic>
        <p:nvPicPr>
          <p:cNvPr id="3" name="Picture 2">
            <a:extLst>
              <a:ext uri="{FF2B5EF4-FFF2-40B4-BE49-F238E27FC236}">
                <a16:creationId xmlns:a16="http://schemas.microsoft.com/office/drawing/2014/main" xmlns="" id="{A214253C-D6ED-4229-AFBC-E1B2146C3B8A}"/>
              </a:ext>
            </a:extLst>
          </p:cNvPr>
          <p:cNvPicPr>
            <a:picLocks noChangeAspect="1"/>
          </p:cNvPicPr>
          <p:nvPr/>
        </p:nvPicPr>
        <p:blipFill>
          <a:blip r:embed="rId10" cstate="print"/>
          <a:stretch>
            <a:fillRect/>
          </a:stretch>
        </p:blipFill>
        <p:spPr>
          <a:xfrm>
            <a:off x="10208302" y="247621"/>
            <a:ext cx="1579702" cy="910819"/>
          </a:xfrm>
          <a:prstGeom prst="rect">
            <a:avLst/>
          </a:prstGeom>
        </p:spPr>
      </p:pic>
      <p:sp>
        <p:nvSpPr>
          <p:cNvPr id="4" name="TextBox 3">
            <a:extLst>
              <a:ext uri="{FF2B5EF4-FFF2-40B4-BE49-F238E27FC236}">
                <a16:creationId xmlns:a16="http://schemas.microsoft.com/office/drawing/2014/main" xmlns="" id="{56043C8E-59DF-4FE9-B3C0-0EAF90F354C0}"/>
              </a:ext>
            </a:extLst>
          </p:cNvPr>
          <p:cNvSpPr txBox="1"/>
          <p:nvPr/>
        </p:nvSpPr>
        <p:spPr>
          <a:xfrm>
            <a:off x="1699596" y="5677104"/>
            <a:ext cx="7929797" cy="369332"/>
          </a:xfrm>
          <a:prstGeom prst="rect">
            <a:avLst/>
          </a:prstGeom>
          <a:noFill/>
        </p:spPr>
        <p:txBody>
          <a:bodyPr wrap="square" rtlCol="0">
            <a:spAutoFit/>
          </a:bodyPr>
          <a:lstStyle/>
          <a:p>
            <a:pPr algn="ctr"/>
            <a:r>
              <a:rPr lang="en-ZA" b="1" dirty="0"/>
              <a:t>A written submission relating to this presentation has been made</a:t>
            </a:r>
          </a:p>
        </p:txBody>
      </p:sp>
    </p:spTree>
    <p:extLst>
      <p:ext uri="{BB962C8B-B14F-4D97-AF65-F5344CB8AC3E}">
        <p14:creationId xmlns:p14="http://schemas.microsoft.com/office/powerpoint/2010/main" xmlns="" val="3782787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Scale>
                                      <p:cBhvr>
                                        <p:cTn id="14"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2"/>
                                        </p:tgtEl>
                                        <p:attrNameLst>
                                          <p:attrName>ppt_x</p:attrName>
                                          <p:attrName>ppt_y</p:attrName>
                                        </p:attrNameLst>
                                      </p:cBhvr>
                                    </p:animMotion>
                                    <p:animEffect transition="in" filter="fade">
                                      <p:cBhvr>
                                        <p:cTn id="16" dur="10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Scale>
                                      <p:cBhvr>
                                        <p:cTn id="21"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5"/>
                                        </p:tgtEl>
                                        <p:attrNameLst>
                                          <p:attrName>ppt_x</p:attrName>
                                          <p:attrName>ppt_y</p:attrName>
                                        </p:attrNameLst>
                                      </p:cBhvr>
                                    </p:animMotion>
                                    <p:animEffect transition="in" filter="fade">
                                      <p:cBhvr>
                                        <p:cTn id="23" dur="10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Scale>
                                      <p:cBhvr>
                                        <p:cTn id="28"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8"/>
                                        </p:tgtEl>
                                        <p:attrNameLst>
                                          <p:attrName>ppt_x</p:attrName>
                                          <p:attrName>ppt_y</p:attrName>
                                        </p:attrNameLst>
                                      </p:cBhvr>
                                    </p:animMotion>
                                    <p:animEffect transition="in" filter="fade">
                                      <p:cBhvr>
                                        <p:cTn id="3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502383" y="1894076"/>
            <a:ext cx="2607504" cy="3414716"/>
          </a:xfrm>
          <a:prstGeom prst="roundRect">
            <a:avLst>
              <a:gd name="adj" fmla="val 7576"/>
            </a:avLst>
          </a:prstGeom>
          <a:noFill/>
          <a:ln>
            <a:solidFill>
              <a:srgbClr val="F29A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KSO_Shape"/>
          <p:cNvSpPr>
            <a:spLocks/>
          </p:cNvSpPr>
          <p:nvPr/>
        </p:nvSpPr>
        <p:spPr bwMode="auto">
          <a:xfrm>
            <a:off x="1975244" y="2023043"/>
            <a:ext cx="550071" cy="550071"/>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文本框 11"/>
          <p:cNvSpPr txBox="1"/>
          <p:nvPr/>
        </p:nvSpPr>
        <p:spPr>
          <a:xfrm>
            <a:off x="1850170" y="2682505"/>
            <a:ext cx="748475" cy="461665"/>
          </a:xfrm>
          <a:prstGeom prst="rect">
            <a:avLst/>
          </a:prstGeom>
          <a:noFill/>
        </p:spPr>
        <p:txBody>
          <a:bodyPr wrap="none" rtlCol="0">
            <a:spAutoFit/>
          </a:bodyPr>
          <a:lstStyle/>
          <a:p>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Text</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 name="等腰三角形 12"/>
          <p:cNvSpPr/>
          <p:nvPr/>
        </p:nvSpPr>
        <p:spPr>
          <a:xfrm flipV="1">
            <a:off x="2114548" y="3301687"/>
            <a:ext cx="271463" cy="234020"/>
          </a:xfrm>
          <a:prstGeom prst="triangle">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 name="圆角矩形 14"/>
          <p:cNvSpPr/>
          <p:nvPr/>
        </p:nvSpPr>
        <p:spPr>
          <a:xfrm>
            <a:off x="595233" y="2015737"/>
            <a:ext cx="2436778" cy="3171394"/>
          </a:xfrm>
          <a:prstGeom prst="roundRect">
            <a:avLst>
              <a:gd name="adj" fmla="val 34666"/>
            </a:avLst>
          </a:prstGeom>
          <a:solidFill>
            <a:srgbClr val="EE7E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Significant </a:t>
            </a:r>
            <a:r>
              <a:rPr lang="en-ZA" b="1" dirty="0">
                <a:latin typeface="Arial" panose="020B0604020202020204" pitchFamily="34" charset="0"/>
                <a:cs typeface="Arial" panose="020B0604020202020204" pitchFamily="34" charset="0"/>
              </a:rPr>
              <a:t>concerns about the dysfunctionality of child protection services </a:t>
            </a:r>
            <a:endParaRPr lang="zh-CN" altLang="en-US"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ctr"/>
            <a:endParaRPr lang="zh-CN" altLang="en-US"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 name="圆角矩形 16"/>
          <p:cNvSpPr/>
          <p:nvPr/>
        </p:nvSpPr>
        <p:spPr>
          <a:xfrm>
            <a:off x="3229764" y="1894076"/>
            <a:ext cx="2214563" cy="3414716"/>
          </a:xfrm>
          <a:prstGeom prst="roundRect">
            <a:avLst>
              <a:gd name="adj" fmla="val 7576"/>
            </a:avLst>
          </a:prstGeom>
          <a:noFill/>
          <a:ln>
            <a:solidFill>
              <a:srgbClr val="A5C0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 name="文本框 19"/>
          <p:cNvSpPr txBox="1"/>
          <p:nvPr/>
        </p:nvSpPr>
        <p:spPr>
          <a:xfrm>
            <a:off x="4543312" y="2682505"/>
            <a:ext cx="748475" cy="461665"/>
          </a:xfrm>
          <a:prstGeom prst="rect">
            <a:avLst/>
          </a:prstGeom>
          <a:noFill/>
        </p:spPr>
        <p:txBody>
          <a:bodyPr wrap="none" rtlCol="0">
            <a:spAutoFit/>
          </a:bodyPr>
          <a:lstStyle/>
          <a:p>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Text</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1" name="等腰三角形 20"/>
          <p:cNvSpPr/>
          <p:nvPr/>
        </p:nvSpPr>
        <p:spPr>
          <a:xfrm flipV="1">
            <a:off x="4807690" y="3301687"/>
            <a:ext cx="271463" cy="234020"/>
          </a:xfrm>
          <a:prstGeom prst="triangle">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 name="圆角矩形 21"/>
          <p:cNvSpPr/>
          <p:nvPr/>
        </p:nvSpPr>
        <p:spPr>
          <a:xfrm>
            <a:off x="3308231" y="2006441"/>
            <a:ext cx="2057741" cy="3171393"/>
          </a:xfrm>
          <a:prstGeom prst="roundRect">
            <a:avLst>
              <a:gd name="adj" fmla="val 34666"/>
            </a:avLst>
          </a:prstGeom>
          <a:solidFill>
            <a:srgbClr val="679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700" b="1" dirty="0">
                <a:latin typeface="Arial" panose="020B0604020202020204" pitchFamily="34" charset="0"/>
                <a:cs typeface="Arial" panose="020B0604020202020204" pitchFamily="34" charset="0"/>
              </a:rPr>
              <a:t>Too many children slip through the cracks in the system and are not protected as is their right. </a:t>
            </a:r>
            <a:endParaRPr lang="zh-CN" altLang="en-US" sz="1700" b="1" dirty="0">
              <a:latin typeface="Arial" panose="020B0604020202020204" pitchFamily="34" charset="0"/>
              <a:cs typeface="Arial" panose="020B0604020202020204" pitchFamily="34" charset="0"/>
              <a:sym typeface="Arial" panose="020B0604020202020204" pitchFamily="34" charset="0"/>
            </a:endParaRPr>
          </a:p>
          <a:p>
            <a:pPr algn="ctr"/>
            <a:endParaRPr lang="zh-CN" altLang="en-US" sz="1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4" name="圆角矩形 23"/>
          <p:cNvSpPr/>
          <p:nvPr/>
        </p:nvSpPr>
        <p:spPr>
          <a:xfrm>
            <a:off x="5619836" y="1895587"/>
            <a:ext cx="2740109" cy="3414716"/>
          </a:xfrm>
          <a:prstGeom prst="roundRect">
            <a:avLst>
              <a:gd name="adj" fmla="val 7576"/>
            </a:avLst>
          </a:prstGeom>
          <a:noFill/>
          <a:ln>
            <a:solidFill>
              <a:srgbClr val="B092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 name="文本框 26"/>
          <p:cNvSpPr txBox="1"/>
          <p:nvPr/>
        </p:nvSpPr>
        <p:spPr>
          <a:xfrm>
            <a:off x="7158478" y="2682505"/>
            <a:ext cx="748475" cy="461665"/>
          </a:xfrm>
          <a:prstGeom prst="rect">
            <a:avLst/>
          </a:prstGeom>
          <a:noFill/>
        </p:spPr>
        <p:txBody>
          <a:bodyPr wrap="none" rtlCol="0">
            <a:spAutoFit/>
          </a:bodyPr>
          <a:lstStyle/>
          <a:p>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Text</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8" name="等腰三角形 27"/>
          <p:cNvSpPr/>
          <p:nvPr/>
        </p:nvSpPr>
        <p:spPr>
          <a:xfrm flipV="1">
            <a:off x="7422856" y="3301687"/>
            <a:ext cx="271463" cy="234020"/>
          </a:xfrm>
          <a:prstGeom prst="triangle">
            <a:avLst/>
          </a:prstGeom>
          <a:solidFill>
            <a:srgbClr val="B09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9" name="圆角矩形 28"/>
          <p:cNvSpPr/>
          <p:nvPr/>
        </p:nvSpPr>
        <p:spPr>
          <a:xfrm>
            <a:off x="5705526" y="2001056"/>
            <a:ext cx="2584669" cy="3215662"/>
          </a:xfrm>
          <a:prstGeom prst="roundRect">
            <a:avLst>
              <a:gd name="adj" fmla="val 34666"/>
            </a:avLst>
          </a:prstGeom>
          <a:solidFill>
            <a:srgbClr val="876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latin typeface="Arial" panose="020B0604020202020204" pitchFamily="34" charset="0"/>
                <a:cs typeface="Arial" panose="020B0604020202020204" pitchFamily="34" charset="0"/>
              </a:rPr>
              <a:t> </a:t>
            </a:r>
          </a:p>
          <a:p>
            <a:pPr algn="ctr"/>
            <a:r>
              <a:rPr lang="en-ZA" b="1" dirty="0">
                <a:latin typeface="Arial" panose="020B0604020202020204" pitchFamily="34" charset="0"/>
                <a:cs typeface="Arial" panose="020B0604020202020204" pitchFamily="34" charset="0"/>
              </a:rPr>
              <a:t>Children’s Act as proposed by the Bill has to be accompanied by the urgent reorganisation and coordination of the child care and protection system</a:t>
            </a:r>
            <a:endParaRPr lang="zh-CN" altLang="en-US" b="1" dirty="0">
              <a:latin typeface="Arial" panose="020B0604020202020204" pitchFamily="34" charset="0"/>
              <a:cs typeface="Arial" panose="020B0604020202020204" pitchFamily="34" charset="0"/>
              <a:sym typeface="Arial" panose="020B0604020202020204" pitchFamily="34" charset="0"/>
            </a:endParaRPr>
          </a:p>
          <a:p>
            <a:pPr algn="ctr"/>
            <a:endParaRPr lang="zh-CN" altLang="en-US" b="1" dirty="0">
              <a:latin typeface="Arial" panose="020B0604020202020204" pitchFamily="34" charset="0"/>
              <a:cs typeface="Arial" panose="020B0604020202020204" pitchFamily="34" charset="0"/>
              <a:sym typeface="Arial" panose="020B0604020202020204" pitchFamily="34" charset="0"/>
            </a:endParaRPr>
          </a:p>
        </p:txBody>
      </p:sp>
      <p:sp>
        <p:nvSpPr>
          <p:cNvPr id="31" name="圆角矩形 30"/>
          <p:cNvSpPr/>
          <p:nvPr/>
        </p:nvSpPr>
        <p:spPr>
          <a:xfrm>
            <a:off x="8484025" y="1894076"/>
            <a:ext cx="2740108" cy="3395639"/>
          </a:xfrm>
          <a:prstGeom prst="roundRect">
            <a:avLst>
              <a:gd name="adj" fmla="val 7576"/>
            </a:avLst>
          </a:prstGeom>
          <a:noFill/>
          <a:ln>
            <a:solidFill>
              <a:srgbClr val="9AA4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 name="文本框 33"/>
          <p:cNvSpPr txBox="1"/>
          <p:nvPr/>
        </p:nvSpPr>
        <p:spPr>
          <a:xfrm>
            <a:off x="9792364" y="2682150"/>
            <a:ext cx="748475" cy="461665"/>
          </a:xfrm>
          <a:prstGeom prst="rect">
            <a:avLst/>
          </a:prstGeom>
          <a:noFill/>
        </p:spPr>
        <p:txBody>
          <a:bodyPr wrap="none" rtlCol="0">
            <a:spAutoFit/>
          </a:bodyPr>
          <a:lstStyle/>
          <a:p>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Text</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5" name="等腰三角形 34"/>
          <p:cNvSpPr/>
          <p:nvPr/>
        </p:nvSpPr>
        <p:spPr>
          <a:xfrm flipV="1">
            <a:off x="10056742" y="3301332"/>
            <a:ext cx="271463" cy="234020"/>
          </a:xfrm>
          <a:prstGeom prst="triangle">
            <a:avLst/>
          </a:prstGeom>
          <a:solidFill>
            <a:srgbClr val="9AA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 name="圆角矩形 35"/>
          <p:cNvSpPr/>
          <p:nvPr/>
        </p:nvSpPr>
        <p:spPr>
          <a:xfrm>
            <a:off x="8589943" y="1973376"/>
            <a:ext cx="2517768" cy="3243342"/>
          </a:xfrm>
          <a:prstGeom prst="roundRect">
            <a:avLst>
              <a:gd name="adj" fmla="val 34666"/>
            </a:avLst>
          </a:prstGeom>
          <a:solidFill>
            <a:srgbClr val="738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latin typeface="Arial" panose="020B0604020202020204" pitchFamily="34" charset="0"/>
                <a:cs typeface="Arial" panose="020B0604020202020204" pitchFamily="34" charset="0"/>
              </a:rPr>
              <a:t>Unchecked violence against children will perpetuate the continued cycle of gender based violence and violence across generations</a:t>
            </a:r>
            <a:endParaRPr lang="zh-CN" altLang="en-US"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ctr"/>
            <a:endParaRPr lang="zh-CN" altLang="en-US" sz="1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2" name="Picture 1">
            <a:extLst>
              <a:ext uri="{FF2B5EF4-FFF2-40B4-BE49-F238E27FC236}">
                <a16:creationId xmlns:a16="http://schemas.microsoft.com/office/drawing/2014/main" xmlns="" id="{9BCCD285-7008-493E-95C8-59442DE54381}"/>
              </a:ext>
            </a:extLst>
          </p:cNvPr>
          <p:cNvPicPr>
            <a:picLocks noChangeAspect="1"/>
          </p:cNvPicPr>
          <p:nvPr/>
        </p:nvPicPr>
        <p:blipFill>
          <a:blip r:embed="rId2" cstate="print"/>
          <a:stretch>
            <a:fillRect/>
          </a:stretch>
        </p:blipFill>
        <p:spPr>
          <a:xfrm>
            <a:off x="10203298" y="339477"/>
            <a:ext cx="1635540" cy="943014"/>
          </a:xfrm>
          <a:prstGeom prst="rect">
            <a:avLst/>
          </a:prstGeom>
        </p:spPr>
      </p:pic>
    </p:spTree>
    <p:extLst>
      <p:ext uri="{BB962C8B-B14F-4D97-AF65-F5344CB8AC3E}">
        <p14:creationId xmlns:p14="http://schemas.microsoft.com/office/powerpoint/2010/main" xmlns="" val="242124947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barn(inVertical)">
                                      <p:cBhvr>
                                        <p:cTn id="45" dur="500"/>
                                        <p:tgtEl>
                                          <p:spTgt spid="2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up)">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1"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fill="hold"/>
                                        <p:tgtEl>
                                          <p:spTgt spid="28"/>
                                        </p:tgtEl>
                                        <p:attrNameLst>
                                          <p:attrName>ppt_x</p:attrName>
                                        </p:attrNameLst>
                                      </p:cBhvr>
                                      <p:tavLst>
                                        <p:tav tm="0">
                                          <p:val>
                                            <p:strVal val="#ppt_x"/>
                                          </p:val>
                                        </p:tav>
                                        <p:tav tm="100000">
                                          <p:val>
                                            <p:strVal val="#ppt_x"/>
                                          </p:val>
                                        </p:tav>
                                      </p:tavLst>
                                    </p:anim>
                                    <p:anim calcmode="lin" valueType="num">
                                      <p:cBhvr additive="base">
                                        <p:cTn id="59"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barn(inVertical)">
                                      <p:cBhvr>
                                        <p:cTn id="64" dur="500"/>
                                        <p:tgtEl>
                                          <p:spTgt spid="2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up)">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1" fill="hold" grpId="0" nodeType="click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500" fill="hold"/>
                                        <p:tgtEl>
                                          <p:spTgt spid="35"/>
                                        </p:tgtEl>
                                        <p:attrNameLst>
                                          <p:attrName>ppt_x</p:attrName>
                                        </p:attrNameLst>
                                      </p:cBhvr>
                                      <p:tavLst>
                                        <p:tav tm="0">
                                          <p:val>
                                            <p:strVal val="#ppt_x"/>
                                          </p:val>
                                        </p:tav>
                                        <p:tav tm="100000">
                                          <p:val>
                                            <p:strVal val="#ppt_x"/>
                                          </p:val>
                                        </p:tav>
                                      </p:tavLst>
                                    </p:anim>
                                    <p:anim calcmode="lin" valueType="num">
                                      <p:cBhvr additive="base">
                                        <p:cTn id="7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barn(inVertical)">
                                      <p:cBhvr>
                                        <p:cTn id="8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p:bldP spid="13" grpId="0" animBg="1"/>
      <p:bldP spid="15" grpId="0" animBg="1"/>
      <p:bldP spid="17" grpId="0" animBg="1"/>
      <p:bldP spid="20" grpId="0"/>
      <p:bldP spid="21" grpId="0" animBg="1"/>
      <p:bldP spid="22" grpId="0" animBg="1"/>
      <p:bldP spid="24" grpId="0" animBg="1"/>
      <p:bldP spid="27" grpId="0"/>
      <p:bldP spid="28" grpId="0" animBg="1"/>
      <p:bldP spid="29" grpId="0" animBg="1"/>
      <p:bldP spid="31" grpId="0" animBg="1"/>
      <p:bldP spid="34" grpId="0"/>
      <p:bldP spid="35"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H_Other_1"/>
          <p:cNvPicPr>
            <a:picLocks noChangeAspect="1"/>
          </p:cNvPicPr>
          <p:nvPr>
            <p:custDataLst>
              <p:tags r:id="rId1"/>
            </p:custDataLst>
          </p:nvPr>
        </p:nvPicPr>
        <p:blipFill>
          <a:blip r:embed="rId14" cstate="print">
            <a:extLst>
              <a:ext uri="{28A0092B-C50C-407E-A947-70E740481C1C}">
                <a14:useLocalDpi xmlns:a14="http://schemas.microsoft.com/office/drawing/2010/main" xmlns="" val="0"/>
              </a:ext>
            </a:extLst>
          </a:blip>
          <a:srcRect/>
          <a:stretch>
            <a:fillRect/>
          </a:stretch>
        </p:blipFill>
        <p:spPr bwMode="auto">
          <a:xfrm>
            <a:off x="-227427" y="917138"/>
            <a:ext cx="10282887" cy="1457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MH_Other_2"/>
          <p:cNvSpPr/>
          <p:nvPr>
            <p:custDataLst>
              <p:tags r:id="rId2"/>
            </p:custDataLst>
          </p:nvPr>
        </p:nvSpPr>
        <p:spPr>
          <a:xfrm>
            <a:off x="2325030" y="4788255"/>
            <a:ext cx="2383454" cy="169382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5288"/>
              <a:gd name="connsiteY0" fmla="*/ 10000 h 10000"/>
              <a:gd name="connsiteX1" fmla="*/ 2000 w 15288"/>
              <a:gd name="connsiteY1" fmla="*/ 0 h 10000"/>
              <a:gd name="connsiteX2" fmla="*/ 15288 w 15288"/>
              <a:gd name="connsiteY2" fmla="*/ 299 h 10000"/>
              <a:gd name="connsiteX3" fmla="*/ 8000 w 15288"/>
              <a:gd name="connsiteY3" fmla="*/ 10000 h 10000"/>
              <a:gd name="connsiteX4" fmla="*/ 0 w 15288"/>
              <a:gd name="connsiteY4" fmla="*/ 10000 h 10000"/>
              <a:gd name="connsiteX0" fmla="*/ 0 w 15288"/>
              <a:gd name="connsiteY0" fmla="*/ 9776 h 9776"/>
              <a:gd name="connsiteX1" fmla="*/ 7577 w 15288"/>
              <a:gd name="connsiteY1" fmla="*/ 0 h 9776"/>
              <a:gd name="connsiteX2" fmla="*/ 15288 w 15288"/>
              <a:gd name="connsiteY2" fmla="*/ 75 h 9776"/>
              <a:gd name="connsiteX3" fmla="*/ 8000 w 15288"/>
              <a:gd name="connsiteY3" fmla="*/ 9776 h 9776"/>
              <a:gd name="connsiteX4" fmla="*/ 0 w 15288"/>
              <a:gd name="connsiteY4" fmla="*/ 9776 h 9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88" h="9776">
                <a:moveTo>
                  <a:pt x="0" y="9776"/>
                </a:moveTo>
                <a:lnTo>
                  <a:pt x="7577" y="0"/>
                </a:lnTo>
                <a:lnTo>
                  <a:pt x="15288" y="75"/>
                </a:lnTo>
                <a:lnTo>
                  <a:pt x="8000" y="9776"/>
                </a:lnTo>
                <a:lnTo>
                  <a:pt x="0" y="9776"/>
                </a:lnTo>
                <a:close/>
              </a:path>
            </a:pathLst>
          </a:custGeom>
          <a:solidFill>
            <a:srgbClr val="A9BA2C"/>
          </a:solidFill>
          <a:ln w="25400" cap="flat" cmpd="sng" algn="ctr">
            <a:noFill/>
            <a:prstDash val="solid"/>
          </a:ln>
          <a:effectLst/>
        </p:spPr>
        <p:txBody>
          <a:bodyPr anchor="ctr"/>
          <a:lstStyle/>
          <a:p>
            <a:pPr algn="ctr">
              <a:defRPr/>
            </a:pPr>
            <a:endParaRPr lang="zh-CN" altLang="en-US" kern="0">
              <a:solidFill>
                <a:prstClr val="whit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7" name="MH_Other_3"/>
          <p:cNvSpPr/>
          <p:nvPr>
            <p:custDataLst>
              <p:tags r:id="rId3"/>
            </p:custDataLst>
          </p:nvPr>
        </p:nvSpPr>
        <p:spPr>
          <a:xfrm>
            <a:off x="768752" y="1053449"/>
            <a:ext cx="2259417" cy="214596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5288"/>
              <a:gd name="connsiteY0" fmla="*/ 10000 h 10000"/>
              <a:gd name="connsiteX1" fmla="*/ 2000 w 15288"/>
              <a:gd name="connsiteY1" fmla="*/ 0 h 10000"/>
              <a:gd name="connsiteX2" fmla="*/ 15288 w 15288"/>
              <a:gd name="connsiteY2" fmla="*/ 299 h 10000"/>
              <a:gd name="connsiteX3" fmla="*/ 8000 w 15288"/>
              <a:gd name="connsiteY3" fmla="*/ 10000 h 10000"/>
              <a:gd name="connsiteX4" fmla="*/ 0 w 15288"/>
              <a:gd name="connsiteY4" fmla="*/ 10000 h 10000"/>
              <a:gd name="connsiteX0" fmla="*/ 0 w 15288"/>
              <a:gd name="connsiteY0" fmla="*/ 9776 h 9776"/>
              <a:gd name="connsiteX1" fmla="*/ 7577 w 15288"/>
              <a:gd name="connsiteY1" fmla="*/ 0 h 9776"/>
              <a:gd name="connsiteX2" fmla="*/ 15288 w 15288"/>
              <a:gd name="connsiteY2" fmla="*/ 75 h 9776"/>
              <a:gd name="connsiteX3" fmla="*/ 8000 w 15288"/>
              <a:gd name="connsiteY3" fmla="*/ 9776 h 9776"/>
              <a:gd name="connsiteX4" fmla="*/ 0 w 15288"/>
              <a:gd name="connsiteY4" fmla="*/ 9776 h 9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88" h="9776">
                <a:moveTo>
                  <a:pt x="0" y="9776"/>
                </a:moveTo>
                <a:lnTo>
                  <a:pt x="7577" y="0"/>
                </a:lnTo>
                <a:lnTo>
                  <a:pt x="15288" y="75"/>
                </a:lnTo>
                <a:lnTo>
                  <a:pt x="8000" y="9776"/>
                </a:lnTo>
                <a:lnTo>
                  <a:pt x="0" y="9776"/>
                </a:lnTo>
                <a:close/>
              </a:path>
            </a:pathLst>
          </a:custGeom>
          <a:solidFill>
            <a:srgbClr val="EE7E2A"/>
          </a:solidFill>
          <a:ln w="25400" cap="flat" cmpd="sng" algn="ctr">
            <a:noFill/>
            <a:prstDash val="solid"/>
          </a:ln>
          <a:effectLst/>
        </p:spPr>
        <p:txBody>
          <a:bodyPr anchor="ctr"/>
          <a:lstStyle/>
          <a:p>
            <a:pPr algn="ctr">
              <a:defRPr/>
            </a:pPr>
            <a:endParaRPr lang="zh-CN" altLang="en-US" kern="0">
              <a:solidFill>
                <a:prstClr val="whit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8" name="MH_Other_4"/>
          <p:cNvSpPr/>
          <p:nvPr>
            <p:custDataLst>
              <p:tags r:id="rId4"/>
            </p:custDataLst>
          </p:nvPr>
        </p:nvSpPr>
        <p:spPr>
          <a:xfrm>
            <a:off x="1329853" y="2149114"/>
            <a:ext cx="2138787" cy="243960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5288"/>
              <a:gd name="connsiteY0" fmla="*/ 10000 h 10000"/>
              <a:gd name="connsiteX1" fmla="*/ 2000 w 15288"/>
              <a:gd name="connsiteY1" fmla="*/ 0 h 10000"/>
              <a:gd name="connsiteX2" fmla="*/ 15288 w 15288"/>
              <a:gd name="connsiteY2" fmla="*/ 299 h 10000"/>
              <a:gd name="connsiteX3" fmla="*/ 8000 w 15288"/>
              <a:gd name="connsiteY3" fmla="*/ 10000 h 10000"/>
              <a:gd name="connsiteX4" fmla="*/ 0 w 15288"/>
              <a:gd name="connsiteY4" fmla="*/ 10000 h 10000"/>
              <a:gd name="connsiteX0" fmla="*/ 0 w 15288"/>
              <a:gd name="connsiteY0" fmla="*/ 9776 h 9776"/>
              <a:gd name="connsiteX1" fmla="*/ 7577 w 15288"/>
              <a:gd name="connsiteY1" fmla="*/ 0 h 9776"/>
              <a:gd name="connsiteX2" fmla="*/ 15288 w 15288"/>
              <a:gd name="connsiteY2" fmla="*/ 75 h 9776"/>
              <a:gd name="connsiteX3" fmla="*/ 8000 w 15288"/>
              <a:gd name="connsiteY3" fmla="*/ 9776 h 9776"/>
              <a:gd name="connsiteX4" fmla="*/ 0 w 15288"/>
              <a:gd name="connsiteY4" fmla="*/ 9776 h 9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88" h="9776">
                <a:moveTo>
                  <a:pt x="0" y="9776"/>
                </a:moveTo>
                <a:lnTo>
                  <a:pt x="7577" y="0"/>
                </a:lnTo>
                <a:lnTo>
                  <a:pt x="15288" y="75"/>
                </a:lnTo>
                <a:lnTo>
                  <a:pt x="8000" y="9776"/>
                </a:lnTo>
                <a:lnTo>
                  <a:pt x="0" y="9776"/>
                </a:lnTo>
                <a:close/>
              </a:path>
            </a:pathLst>
          </a:custGeom>
          <a:solidFill>
            <a:srgbClr val="679466"/>
          </a:solidFill>
          <a:ln w="25400" cap="flat" cmpd="sng" algn="ctr">
            <a:noFill/>
            <a:prstDash val="solid"/>
          </a:ln>
          <a:effectLst/>
        </p:spPr>
        <p:txBody>
          <a:bodyPr anchor="ctr"/>
          <a:lstStyle/>
          <a:p>
            <a:pPr algn="ctr">
              <a:defRPr/>
            </a:pPr>
            <a:endParaRPr lang="zh-CN" altLang="en-US" kern="0">
              <a:solidFill>
                <a:prstClr val="whit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9" name="MH_Other_5"/>
          <p:cNvSpPr/>
          <p:nvPr>
            <p:custDataLst>
              <p:tags r:id="rId5"/>
            </p:custDataLst>
          </p:nvPr>
        </p:nvSpPr>
        <p:spPr>
          <a:xfrm>
            <a:off x="1676539" y="3634150"/>
            <a:ext cx="2383453" cy="21820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5288"/>
              <a:gd name="connsiteY0" fmla="*/ 10000 h 10000"/>
              <a:gd name="connsiteX1" fmla="*/ 2000 w 15288"/>
              <a:gd name="connsiteY1" fmla="*/ 0 h 10000"/>
              <a:gd name="connsiteX2" fmla="*/ 15288 w 15288"/>
              <a:gd name="connsiteY2" fmla="*/ 299 h 10000"/>
              <a:gd name="connsiteX3" fmla="*/ 8000 w 15288"/>
              <a:gd name="connsiteY3" fmla="*/ 10000 h 10000"/>
              <a:gd name="connsiteX4" fmla="*/ 0 w 15288"/>
              <a:gd name="connsiteY4" fmla="*/ 10000 h 10000"/>
              <a:gd name="connsiteX0" fmla="*/ 0 w 15288"/>
              <a:gd name="connsiteY0" fmla="*/ 9776 h 9776"/>
              <a:gd name="connsiteX1" fmla="*/ 7577 w 15288"/>
              <a:gd name="connsiteY1" fmla="*/ 0 h 9776"/>
              <a:gd name="connsiteX2" fmla="*/ 15288 w 15288"/>
              <a:gd name="connsiteY2" fmla="*/ 75 h 9776"/>
              <a:gd name="connsiteX3" fmla="*/ 8000 w 15288"/>
              <a:gd name="connsiteY3" fmla="*/ 9776 h 9776"/>
              <a:gd name="connsiteX4" fmla="*/ 0 w 15288"/>
              <a:gd name="connsiteY4" fmla="*/ 9776 h 9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88" h="9776">
                <a:moveTo>
                  <a:pt x="0" y="9776"/>
                </a:moveTo>
                <a:lnTo>
                  <a:pt x="7577" y="0"/>
                </a:lnTo>
                <a:lnTo>
                  <a:pt x="15288" y="75"/>
                </a:lnTo>
                <a:lnTo>
                  <a:pt x="8000" y="9776"/>
                </a:lnTo>
                <a:lnTo>
                  <a:pt x="0" y="9776"/>
                </a:lnTo>
                <a:close/>
              </a:path>
            </a:pathLst>
          </a:custGeom>
          <a:solidFill>
            <a:srgbClr val="876A4F"/>
          </a:solidFill>
          <a:ln w="25400" cap="flat" cmpd="sng" algn="ctr">
            <a:noFill/>
            <a:prstDash val="solid"/>
          </a:ln>
          <a:effectLst/>
        </p:spPr>
        <p:txBody>
          <a:bodyPr anchor="ctr"/>
          <a:lstStyle/>
          <a:p>
            <a:pPr algn="ctr">
              <a:defRPr/>
            </a:pPr>
            <a:endParaRPr lang="zh-CN" altLang="en-US" kern="0">
              <a:solidFill>
                <a:prstClr val="whit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pic>
        <p:nvPicPr>
          <p:cNvPr id="10" name="MH_Other_6"/>
          <p:cNvPicPr>
            <a:picLocks/>
          </p:cNvPicPr>
          <p:nvPr>
            <p:custDataLst>
              <p:tags r:id="rId6"/>
            </p:custDataLst>
          </p:nvPr>
        </p:nvPicPr>
        <p:blipFill>
          <a:blip r:embed="rId14" cstate="print">
            <a:extLst>
              <a:ext uri="{28A0092B-C50C-407E-A947-70E740481C1C}">
                <a14:useLocalDpi xmlns:a14="http://schemas.microsoft.com/office/drawing/2010/main" xmlns="" val="0"/>
              </a:ext>
            </a:extLst>
          </a:blip>
          <a:srcRect t="57356"/>
          <a:stretch>
            <a:fillRect/>
          </a:stretch>
        </p:blipFill>
        <p:spPr bwMode="auto">
          <a:xfrm>
            <a:off x="-49949" y="5393410"/>
            <a:ext cx="10282887" cy="6426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MH_Other_7"/>
          <p:cNvPicPr>
            <a:picLocks/>
          </p:cNvPicPr>
          <p:nvPr>
            <p:custDataLst>
              <p:tags r:id="rId7"/>
            </p:custDataLst>
          </p:nvPr>
        </p:nvPicPr>
        <p:blipFill>
          <a:blip r:embed="rId14" cstate="print">
            <a:extLst>
              <a:ext uri="{28A0092B-C50C-407E-A947-70E740481C1C}">
                <a14:useLocalDpi xmlns:a14="http://schemas.microsoft.com/office/drawing/2010/main" xmlns="" val="0"/>
              </a:ext>
            </a:extLst>
          </a:blip>
          <a:srcRect t="57356"/>
          <a:stretch>
            <a:fillRect/>
          </a:stretch>
        </p:blipFill>
        <p:spPr bwMode="auto">
          <a:xfrm>
            <a:off x="-318730" y="4234618"/>
            <a:ext cx="10282887" cy="877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MH_Other_8"/>
          <p:cNvPicPr>
            <a:picLocks/>
          </p:cNvPicPr>
          <p:nvPr>
            <p:custDataLst>
              <p:tags r:id="rId8"/>
            </p:custDataLst>
          </p:nvPr>
        </p:nvPicPr>
        <p:blipFill>
          <a:blip r:embed="rId14" cstate="print">
            <a:extLst>
              <a:ext uri="{28A0092B-C50C-407E-A947-70E740481C1C}">
                <a14:useLocalDpi xmlns:a14="http://schemas.microsoft.com/office/drawing/2010/main" xmlns="" val="0"/>
              </a:ext>
            </a:extLst>
          </a:blip>
          <a:srcRect t="57356"/>
          <a:stretch>
            <a:fillRect/>
          </a:stretch>
        </p:blipFill>
        <p:spPr bwMode="auto">
          <a:xfrm>
            <a:off x="0" y="3212318"/>
            <a:ext cx="10282887" cy="644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MH_Text_1"/>
          <p:cNvSpPr txBox="1">
            <a:spLocks noChangeArrowheads="1"/>
          </p:cNvSpPr>
          <p:nvPr>
            <p:custDataLst>
              <p:tags r:id="rId9"/>
            </p:custDataLst>
          </p:nvPr>
        </p:nvSpPr>
        <p:spPr bwMode="auto">
          <a:xfrm>
            <a:off x="2927135" y="1483460"/>
            <a:ext cx="7740290" cy="5523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en-ZA" b="1" dirty="0">
                <a:solidFill>
                  <a:srgbClr val="7381A9"/>
                </a:solidFill>
                <a:latin typeface="Arial" panose="020B0604020202020204" pitchFamily="34" charset="0"/>
                <a:cs typeface="Arial" panose="020B0604020202020204" pitchFamily="34" charset="0"/>
              </a:rPr>
              <a:t>PROBLEM</a:t>
            </a:r>
            <a:r>
              <a:rPr lang="en-ZA" sz="1600" b="1" dirty="0">
                <a:solidFill>
                  <a:srgbClr val="7381A9"/>
                </a:solidFill>
                <a:latin typeface="Arial" panose="020B0604020202020204" pitchFamily="34" charset="0"/>
                <a:cs typeface="Arial" panose="020B0604020202020204" pitchFamily="34" charset="0"/>
              </a:rPr>
              <a:t>:</a:t>
            </a:r>
            <a:r>
              <a:rPr lang="en-ZA" sz="1600" b="1" dirty="0">
                <a:latin typeface="Arial" panose="020B0604020202020204" pitchFamily="34" charset="0"/>
                <a:cs typeface="Arial" panose="020B0604020202020204" pitchFamily="34" charset="0"/>
              </a:rPr>
              <a:t> There is a significant failure of the Child Protection System to work as a collective across all role players in the system, including both government and civil society organisations</a:t>
            </a:r>
            <a:endParaRPr lang="zh-CN" altLang="en-US" sz="16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a:p>
            <a:endParaRPr lang="zh-CN" altLang="en-US" sz="16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5" name="MH_Text_1"/>
          <p:cNvSpPr txBox="1">
            <a:spLocks noChangeArrowheads="1"/>
          </p:cNvSpPr>
          <p:nvPr>
            <p:custDataLst>
              <p:tags r:id="rId10"/>
            </p:custDataLst>
          </p:nvPr>
        </p:nvSpPr>
        <p:spPr bwMode="auto">
          <a:xfrm>
            <a:off x="3458660" y="2524121"/>
            <a:ext cx="8154080" cy="941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en-ZA" i="1" dirty="0">
                <a:latin typeface="Arial" panose="020B0604020202020204" pitchFamily="34" charset="0"/>
                <a:cs typeface="Arial" panose="020B0604020202020204" pitchFamily="34" charset="0"/>
              </a:rPr>
              <a:t>So at some point someone finds out something is happening to a child and the system social workers, police come in and gets what they need in terms of asking questions and then move out and then you are kind of left to then deal with “okay? [What next?]”.’ (Respondent, </a:t>
            </a:r>
            <a:r>
              <a:rPr lang="en-ZA" b="1" i="1" dirty="0">
                <a:latin typeface="Arial" panose="020B0604020202020204" pitchFamily="34" charset="0"/>
                <a:cs typeface="Arial" panose="020B0604020202020204" pitchFamily="34" charset="0"/>
              </a:rPr>
              <a:t>caregiver</a:t>
            </a:r>
            <a:r>
              <a:rPr lang="en-ZA" i="1" dirty="0">
                <a:latin typeface="Arial" panose="020B0604020202020204" pitchFamily="34" charset="0"/>
                <a:cs typeface="Arial" panose="020B0604020202020204" pitchFamily="34" charset="0"/>
              </a:rPr>
              <a:t> within the system FGD).</a:t>
            </a:r>
            <a:endParaRPr lang="en-ZA" dirty="0">
              <a:latin typeface="Arial" panose="020B0604020202020204" pitchFamily="34" charset="0"/>
              <a:cs typeface="Arial" panose="020B0604020202020204" pitchFamily="34" charset="0"/>
            </a:endParaRPr>
          </a:p>
          <a:p>
            <a:endParaRPr lang="zh-CN" altLang="en-US"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7" name="MH_Text_1"/>
          <p:cNvSpPr txBox="1">
            <a:spLocks noChangeArrowheads="1"/>
          </p:cNvSpPr>
          <p:nvPr>
            <p:custDataLst>
              <p:tags r:id="rId11"/>
            </p:custDataLst>
          </p:nvPr>
        </p:nvSpPr>
        <p:spPr bwMode="auto">
          <a:xfrm>
            <a:off x="3963460" y="3820371"/>
            <a:ext cx="7241071" cy="877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en-ZA" i="1" dirty="0">
                <a:latin typeface="Arial" panose="020B0604020202020204" pitchFamily="34" charset="0"/>
                <a:cs typeface="Arial" panose="020B0604020202020204" pitchFamily="34" charset="0"/>
              </a:rPr>
              <a:t>They didn't even bother to explain. You're a child, </a:t>
            </a:r>
            <a:r>
              <a:rPr lang="en-ZA" i="1" dirty="0" err="1">
                <a:latin typeface="Arial" panose="020B0604020202020204" pitchFamily="34" charset="0"/>
                <a:cs typeface="Arial" panose="020B0604020202020204" pitchFamily="34" charset="0"/>
              </a:rPr>
              <a:t>aach</a:t>
            </a:r>
            <a:r>
              <a:rPr lang="en-ZA" i="1" dirty="0">
                <a:latin typeface="Arial" panose="020B0604020202020204" pitchFamily="34" charset="0"/>
                <a:cs typeface="Arial" panose="020B0604020202020204" pitchFamily="34" charset="0"/>
              </a:rPr>
              <a:t>.  Then next, then next. You see when you are taking a packet of something? I was like that. I was a packet.’. (Respondent, </a:t>
            </a:r>
            <a:r>
              <a:rPr lang="en-ZA" b="1" i="1" dirty="0">
                <a:latin typeface="Arial" panose="020B0604020202020204" pitchFamily="34" charset="0"/>
                <a:cs typeface="Arial" panose="020B0604020202020204" pitchFamily="34" charset="0"/>
              </a:rPr>
              <a:t>child</a:t>
            </a:r>
            <a:r>
              <a:rPr lang="en-ZA" i="1" dirty="0">
                <a:latin typeface="Arial" panose="020B0604020202020204" pitchFamily="34" charset="0"/>
                <a:cs typeface="Arial" panose="020B0604020202020204" pitchFamily="34" charset="0"/>
              </a:rPr>
              <a:t> within the system FGD)</a:t>
            </a:r>
            <a:endParaRPr lang="zh-CN" altLang="en-US" i="1" dirty="0">
              <a:latin typeface="Arial" panose="020B0604020202020204" pitchFamily="34" charset="0"/>
              <a:cs typeface="Arial" panose="020B0604020202020204" pitchFamily="34" charset="0"/>
              <a:sym typeface="Arial" panose="020B0604020202020204" pitchFamily="34" charset="0"/>
            </a:endParaRPr>
          </a:p>
          <a:p>
            <a:endParaRPr lang="zh-CN" altLang="en-US" sz="16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8" name="MH_Text_1"/>
          <p:cNvSpPr txBox="1">
            <a:spLocks noChangeArrowheads="1"/>
          </p:cNvSpPr>
          <p:nvPr>
            <p:custDataLst>
              <p:tags r:id="rId12"/>
            </p:custDataLst>
          </p:nvPr>
        </p:nvSpPr>
        <p:spPr bwMode="auto">
          <a:xfrm>
            <a:off x="4533523" y="5049329"/>
            <a:ext cx="6929740" cy="5523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en-US" altLang="zh-CN" sz="1600" b="1" dirty="0">
                <a:solidFill>
                  <a:srgbClr val="EE7E2A"/>
                </a:solidFill>
                <a:latin typeface="Arial" panose="020B0604020202020204" pitchFamily="34" charset="0"/>
                <a:cs typeface="Arial" panose="020B0604020202020204" pitchFamily="34" charset="0"/>
                <a:sym typeface="Arial" panose="020B0604020202020204" pitchFamily="34" charset="0"/>
              </a:rPr>
              <a:t>CONSEQUENCES: </a:t>
            </a:r>
            <a:r>
              <a:rPr lang="en-ZA" sz="1600" b="1" dirty="0">
                <a:latin typeface="Arial" panose="020B0604020202020204" pitchFamily="34" charset="0"/>
                <a:cs typeface="Arial" panose="020B0604020202020204" pitchFamily="34" charset="0"/>
              </a:rPr>
              <a:t>Painful and long-lasting secondary trauma to children and their families </a:t>
            </a:r>
            <a:endParaRPr lang="zh-CN" altLang="en-US" sz="1600" b="1" dirty="0">
              <a:latin typeface="Arial" panose="020B0604020202020204" pitchFamily="34" charset="0"/>
              <a:cs typeface="Arial" panose="020B0604020202020204" pitchFamily="34" charset="0"/>
              <a:sym typeface="Arial" panose="020B0604020202020204" pitchFamily="34" charset="0"/>
            </a:endParaRPr>
          </a:p>
        </p:txBody>
      </p:sp>
      <p:sp>
        <p:nvSpPr>
          <p:cNvPr id="24" name="矩形 23"/>
          <p:cNvSpPr/>
          <p:nvPr/>
        </p:nvSpPr>
        <p:spPr>
          <a:xfrm>
            <a:off x="2247832" y="117181"/>
            <a:ext cx="7696338" cy="584775"/>
          </a:xfrm>
          <a:prstGeom prst="rect">
            <a:avLst/>
          </a:prstGeom>
        </p:spPr>
        <p:txBody>
          <a:bodyPr wrap="none">
            <a:spAutoFit/>
          </a:bodyPr>
          <a:lstStyle/>
          <a:p>
            <a:pPr algn="ctr"/>
            <a:r>
              <a:rPr lang="en-US" altLang="zh-CN" sz="3200" b="1" dirty="0">
                <a:solidFill>
                  <a:srgbClr val="865B3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Children are falling through the cracks</a:t>
            </a:r>
            <a:endParaRPr lang="zh-CN" altLang="en-US" sz="3200" b="1" dirty="0">
              <a:solidFill>
                <a:srgbClr val="865B3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2" name="Picture 1">
            <a:extLst>
              <a:ext uri="{FF2B5EF4-FFF2-40B4-BE49-F238E27FC236}">
                <a16:creationId xmlns:a16="http://schemas.microsoft.com/office/drawing/2014/main" xmlns="" id="{290219F5-065D-48BA-8D1E-1B28F1D00FF7}"/>
              </a:ext>
            </a:extLst>
          </p:cNvPr>
          <p:cNvPicPr>
            <a:picLocks noChangeAspect="1"/>
          </p:cNvPicPr>
          <p:nvPr/>
        </p:nvPicPr>
        <p:blipFill>
          <a:blip r:embed="rId15" cstate="print"/>
          <a:stretch>
            <a:fillRect/>
          </a:stretch>
        </p:blipFill>
        <p:spPr>
          <a:xfrm>
            <a:off x="10509091" y="290633"/>
            <a:ext cx="1390879" cy="801948"/>
          </a:xfrm>
          <a:prstGeom prst="rect">
            <a:avLst/>
          </a:prstGeom>
        </p:spPr>
      </p:pic>
    </p:spTree>
    <p:extLst>
      <p:ext uri="{BB962C8B-B14F-4D97-AF65-F5344CB8AC3E}">
        <p14:creationId xmlns:p14="http://schemas.microsoft.com/office/powerpoint/2010/main" xmlns="" val="52052398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left)">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1000"/>
                                        <p:tgtEl>
                                          <p:spTgt spid="38"/>
                                        </p:tgtEl>
                                      </p:cBhvr>
                                    </p:animEffect>
                                    <p:anim calcmode="lin" valueType="num">
                                      <p:cBhvr>
                                        <p:cTn id="73" dur="1000" fill="hold"/>
                                        <p:tgtEl>
                                          <p:spTgt spid="38"/>
                                        </p:tgtEl>
                                        <p:attrNameLst>
                                          <p:attrName>ppt_x</p:attrName>
                                        </p:attrNameLst>
                                      </p:cBhvr>
                                      <p:tavLst>
                                        <p:tav tm="0">
                                          <p:val>
                                            <p:strVal val="#ppt_x"/>
                                          </p:val>
                                        </p:tav>
                                        <p:tav tm="100000">
                                          <p:val>
                                            <p:strVal val="#ppt_x"/>
                                          </p:val>
                                        </p:tav>
                                      </p:tavLst>
                                    </p:anim>
                                    <p:anim calcmode="lin" valueType="num">
                                      <p:cBhvr>
                                        <p:cTn id="7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8" grpId="0"/>
      <p:bldP spid="35" grpId="0"/>
      <p:bldP spid="37"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MH_Other_1"/>
          <p:cNvCxnSpPr>
            <a:cxnSpLocks noChangeShapeType="1"/>
          </p:cNvCxnSpPr>
          <p:nvPr>
            <p:custDataLst>
              <p:tags r:id="rId1"/>
            </p:custDataLst>
          </p:nvPr>
        </p:nvCxnSpPr>
        <p:spPr bwMode="auto">
          <a:xfrm flipH="1">
            <a:off x="1355814" y="3819879"/>
            <a:ext cx="2135870" cy="2138003"/>
          </a:xfrm>
          <a:prstGeom prst="line">
            <a:avLst/>
          </a:prstGeom>
          <a:noFill/>
          <a:ln w="6350" algn="ctr">
            <a:solidFill>
              <a:srgbClr val="F52B82"/>
            </a:solidFill>
            <a:miter lim="800000"/>
            <a:headEnd/>
            <a:tailEnd/>
          </a:ln>
          <a:extLst>
            <a:ext uri="{909E8E84-426E-40DD-AFC4-6F175D3DCCD1}">
              <a14:hiddenFill xmlns:a14="http://schemas.microsoft.com/office/drawing/2010/main" xmlns="">
                <a:noFill/>
              </a14:hiddenFill>
            </a:ext>
          </a:extLst>
        </p:spPr>
      </p:cxnSp>
      <p:cxnSp>
        <p:nvCxnSpPr>
          <p:cNvPr id="6" name="MH_Other_2"/>
          <p:cNvCxnSpPr>
            <a:cxnSpLocks noChangeShapeType="1"/>
          </p:cNvCxnSpPr>
          <p:nvPr>
            <p:custDataLst>
              <p:tags r:id="rId2"/>
            </p:custDataLst>
          </p:nvPr>
        </p:nvCxnSpPr>
        <p:spPr bwMode="auto">
          <a:xfrm flipH="1">
            <a:off x="3201786" y="3819879"/>
            <a:ext cx="2138003" cy="2138003"/>
          </a:xfrm>
          <a:prstGeom prst="line">
            <a:avLst/>
          </a:prstGeom>
          <a:noFill/>
          <a:ln w="6350" algn="ctr">
            <a:solidFill>
              <a:srgbClr val="F52B82"/>
            </a:solidFill>
            <a:miter lim="800000"/>
            <a:headEnd/>
            <a:tailEnd/>
          </a:ln>
          <a:extLst>
            <a:ext uri="{909E8E84-426E-40DD-AFC4-6F175D3DCCD1}">
              <a14:hiddenFill xmlns:a14="http://schemas.microsoft.com/office/drawing/2010/main" xmlns="">
                <a:noFill/>
              </a14:hiddenFill>
            </a:ext>
          </a:extLst>
        </p:spPr>
      </p:cxnSp>
      <p:cxnSp>
        <p:nvCxnSpPr>
          <p:cNvPr id="7" name="MH_Other_3"/>
          <p:cNvCxnSpPr>
            <a:cxnSpLocks noChangeShapeType="1"/>
          </p:cNvCxnSpPr>
          <p:nvPr>
            <p:custDataLst>
              <p:tags r:id="rId3"/>
            </p:custDataLst>
          </p:nvPr>
        </p:nvCxnSpPr>
        <p:spPr bwMode="auto">
          <a:xfrm flipH="1">
            <a:off x="5049889" y="3819879"/>
            <a:ext cx="2138001" cy="2138003"/>
          </a:xfrm>
          <a:prstGeom prst="line">
            <a:avLst/>
          </a:prstGeom>
          <a:noFill/>
          <a:ln w="6350" algn="ctr">
            <a:solidFill>
              <a:srgbClr val="B09277"/>
            </a:solidFill>
            <a:miter lim="800000"/>
            <a:headEnd/>
            <a:tailEnd/>
          </a:ln>
          <a:extLst>
            <a:ext uri="{909E8E84-426E-40DD-AFC4-6F175D3DCCD1}">
              <a14:hiddenFill xmlns:a14="http://schemas.microsoft.com/office/drawing/2010/main" xmlns="">
                <a:noFill/>
              </a14:hiddenFill>
            </a:ext>
          </a:extLst>
        </p:spPr>
      </p:cxnSp>
      <p:cxnSp>
        <p:nvCxnSpPr>
          <p:cNvPr id="8" name="MH_Other_4"/>
          <p:cNvCxnSpPr>
            <a:cxnSpLocks noChangeShapeType="1"/>
          </p:cNvCxnSpPr>
          <p:nvPr>
            <p:custDataLst>
              <p:tags r:id="rId4"/>
            </p:custDataLst>
          </p:nvPr>
        </p:nvCxnSpPr>
        <p:spPr bwMode="auto">
          <a:xfrm flipH="1">
            <a:off x="6895861" y="3819879"/>
            <a:ext cx="2138001" cy="2138003"/>
          </a:xfrm>
          <a:prstGeom prst="line">
            <a:avLst/>
          </a:prstGeom>
          <a:noFill/>
          <a:ln w="6350" algn="ctr">
            <a:solidFill>
              <a:srgbClr val="9AA4C1"/>
            </a:solidFill>
            <a:miter lim="800000"/>
            <a:headEnd/>
            <a:tailEnd/>
          </a:ln>
          <a:extLst>
            <a:ext uri="{909E8E84-426E-40DD-AFC4-6F175D3DCCD1}">
              <a14:hiddenFill xmlns:a14="http://schemas.microsoft.com/office/drawing/2010/main" xmlns="">
                <a:noFill/>
              </a14:hiddenFill>
            </a:ext>
          </a:extLst>
        </p:spPr>
      </p:cxnSp>
      <p:sp>
        <p:nvSpPr>
          <p:cNvPr id="9" name="MH_Other_5"/>
          <p:cNvSpPr/>
          <p:nvPr>
            <p:custDataLst>
              <p:tags r:id="rId5"/>
            </p:custDataLst>
          </p:nvPr>
        </p:nvSpPr>
        <p:spPr>
          <a:xfrm>
            <a:off x="1146917" y="3240082"/>
            <a:ext cx="2658115" cy="1319466"/>
          </a:xfrm>
          <a:custGeom>
            <a:avLst/>
            <a:gdLst>
              <a:gd name="connsiteX0" fmla="*/ 0 w 1980000"/>
              <a:gd name="connsiteY0" fmla="*/ 0 h 982134"/>
              <a:gd name="connsiteX1" fmla="*/ 1980000 w 1980000"/>
              <a:gd name="connsiteY1" fmla="*/ 0 h 982134"/>
              <a:gd name="connsiteX2" fmla="*/ 990000 w 1980000"/>
              <a:gd name="connsiteY2" fmla="*/ 982134 h 982134"/>
            </a:gdLst>
            <a:ahLst/>
            <a:cxnLst>
              <a:cxn ang="0">
                <a:pos x="connsiteX0" y="connsiteY0"/>
              </a:cxn>
              <a:cxn ang="0">
                <a:pos x="connsiteX1" y="connsiteY1"/>
              </a:cxn>
              <a:cxn ang="0">
                <a:pos x="connsiteX2" y="connsiteY2"/>
              </a:cxn>
            </a:cxnLst>
            <a:rect l="l" t="t" r="r" b="b"/>
            <a:pathLst>
              <a:path w="1980000" h="982134">
                <a:moveTo>
                  <a:pt x="0" y="0"/>
                </a:moveTo>
                <a:lnTo>
                  <a:pt x="1980000" y="0"/>
                </a:lnTo>
                <a:lnTo>
                  <a:pt x="990000" y="982134"/>
                </a:lnTo>
                <a:close/>
              </a:path>
            </a:pathLst>
          </a:custGeom>
          <a:solidFill>
            <a:srgbClr val="EE7E2A">
              <a:alpha val="80000"/>
            </a:srgbClr>
          </a:solidFill>
          <a:ln w="12700" cap="flat" cmpd="sng" algn="ctr">
            <a:noFill/>
            <a:prstDash val="solid"/>
            <a:miter lim="800000"/>
          </a:ln>
          <a:effectLst/>
        </p:spPr>
        <p:txBody>
          <a:bodyPr anchor="ctr"/>
          <a:lstStyle/>
          <a:p>
            <a:pPr algn="ctr">
              <a:defRPr/>
            </a:pPr>
            <a:r>
              <a:rPr lang="en-US" altLang="zh-CN" sz="22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endParaRPr lang="zh-CN" altLang="en-US" sz="22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 name="MH_Other_6"/>
          <p:cNvSpPr/>
          <p:nvPr>
            <p:custDataLst>
              <p:tags r:id="rId6"/>
            </p:custDataLst>
          </p:nvPr>
        </p:nvSpPr>
        <p:spPr>
          <a:xfrm>
            <a:off x="3035521" y="3240082"/>
            <a:ext cx="2658115" cy="1319466"/>
          </a:xfrm>
          <a:custGeom>
            <a:avLst/>
            <a:gdLst>
              <a:gd name="connsiteX0" fmla="*/ 0 w 1980000"/>
              <a:gd name="connsiteY0" fmla="*/ 0 h 982134"/>
              <a:gd name="connsiteX1" fmla="*/ 1980000 w 1980000"/>
              <a:gd name="connsiteY1" fmla="*/ 0 h 982134"/>
              <a:gd name="connsiteX2" fmla="*/ 990000 w 1980000"/>
              <a:gd name="connsiteY2" fmla="*/ 982134 h 982134"/>
            </a:gdLst>
            <a:ahLst/>
            <a:cxnLst>
              <a:cxn ang="0">
                <a:pos x="connsiteX0" y="connsiteY0"/>
              </a:cxn>
              <a:cxn ang="0">
                <a:pos x="connsiteX1" y="connsiteY1"/>
              </a:cxn>
              <a:cxn ang="0">
                <a:pos x="connsiteX2" y="connsiteY2"/>
              </a:cxn>
            </a:cxnLst>
            <a:rect l="l" t="t" r="r" b="b"/>
            <a:pathLst>
              <a:path w="1980000" h="982134">
                <a:moveTo>
                  <a:pt x="0" y="0"/>
                </a:moveTo>
                <a:lnTo>
                  <a:pt x="1980000" y="0"/>
                </a:lnTo>
                <a:lnTo>
                  <a:pt x="990000" y="982134"/>
                </a:lnTo>
                <a:close/>
              </a:path>
            </a:pathLst>
          </a:custGeom>
          <a:solidFill>
            <a:srgbClr val="577C56">
              <a:alpha val="60000"/>
            </a:srgbClr>
          </a:solidFill>
          <a:ln w="12700" cap="flat" cmpd="sng" algn="ctr">
            <a:noFill/>
            <a:prstDash val="solid"/>
            <a:miter lim="800000"/>
          </a:ln>
          <a:effectLst/>
        </p:spPr>
        <p:txBody>
          <a:bodyPr anchor="ctr"/>
          <a:lstStyle/>
          <a:p>
            <a:pPr algn="ctr">
              <a:defRPr/>
            </a:pPr>
            <a:r>
              <a:rPr lang="en-US" altLang="zh-CN" sz="22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endParaRPr lang="zh-CN" altLang="en-US" sz="22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1" name="MH_Other_7"/>
          <p:cNvSpPr/>
          <p:nvPr>
            <p:custDataLst>
              <p:tags r:id="rId7"/>
            </p:custDataLst>
          </p:nvPr>
        </p:nvSpPr>
        <p:spPr>
          <a:xfrm>
            <a:off x="4921992" y="3240082"/>
            <a:ext cx="2658113" cy="1319466"/>
          </a:xfrm>
          <a:custGeom>
            <a:avLst/>
            <a:gdLst>
              <a:gd name="connsiteX0" fmla="*/ 0 w 1980000"/>
              <a:gd name="connsiteY0" fmla="*/ 0 h 982134"/>
              <a:gd name="connsiteX1" fmla="*/ 1980000 w 1980000"/>
              <a:gd name="connsiteY1" fmla="*/ 0 h 982134"/>
              <a:gd name="connsiteX2" fmla="*/ 990000 w 1980000"/>
              <a:gd name="connsiteY2" fmla="*/ 982134 h 982134"/>
            </a:gdLst>
            <a:ahLst/>
            <a:cxnLst>
              <a:cxn ang="0">
                <a:pos x="connsiteX0" y="connsiteY0"/>
              </a:cxn>
              <a:cxn ang="0">
                <a:pos x="connsiteX1" y="connsiteY1"/>
              </a:cxn>
              <a:cxn ang="0">
                <a:pos x="connsiteX2" y="connsiteY2"/>
              </a:cxn>
            </a:cxnLst>
            <a:rect l="l" t="t" r="r" b="b"/>
            <a:pathLst>
              <a:path w="1980000" h="982134">
                <a:moveTo>
                  <a:pt x="0" y="0"/>
                </a:moveTo>
                <a:lnTo>
                  <a:pt x="1980000" y="0"/>
                </a:lnTo>
                <a:lnTo>
                  <a:pt x="990000" y="982134"/>
                </a:lnTo>
                <a:close/>
              </a:path>
            </a:pathLst>
          </a:custGeom>
          <a:solidFill>
            <a:srgbClr val="997759">
              <a:alpha val="80000"/>
            </a:srgbClr>
          </a:solidFill>
          <a:ln w="12700" cap="flat" cmpd="sng" algn="ctr">
            <a:noFill/>
            <a:prstDash val="solid"/>
            <a:miter lim="800000"/>
          </a:ln>
          <a:effectLst/>
        </p:spPr>
        <p:txBody>
          <a:bodyPr anchor="ctr"/>
          <a:lstStyle/>
          <a:p>
            <a:pPr algn="ctr">
              <a:defRPr/>
            </a:pPr>
            <a:r>
              <a:rPr lang="en-US" altLang="zh-CN" sz="22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endParaRPr lang="zh-CN" altLang="en-US" sz="22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 name="MH_Other_8"/>
          <p:cNvSpPr/>
          <p:nvPr>
            <p:custDataLst>
              <p:tags r:id="rId8"/>
            </p:custDataLst>
          </p:nvPr>
        </p:nvSpPr>
        <p:spPr>
          <a:xfrm>
            <a:off x="6808465" y="3240082"/>
            <a:ext cx="2658115" cy="1319466"/>
          </a:xfrm>
          <a:custGeom>
            <a:avLst/>
            <a:gdLst>
              <a:gd name="connsiteX0" fmla="*/ 0 w 1980000"/>
              <a:gd name="connsiteY0" fmla="*/ 0 h 982134"/>
              <a:gd name="connsiteX1" fmla="*/ 1980000 w 1980000"/>
              <a:gd name="connsiteY1" fmla="*/ 0 h 982134"/>
              <a:gd name="connsiteX2" fmla="*/ 990000 w 1980000"/>
              <a:gd name="connsiteY2" fmla="*/ 982134 h 982134"/>
            </a:gdLst>
            <a:ahLst/>
            <a:cxnLst>
              <a:cxn ang="0">
                <a:pos x="connsiteX0" y="connsiteY0"/>
              </a:cxn>
              <a:cxn ang="0">
                <a:pos x="connsiteX1" y="connsiteY1"/>
              </a:cxn>
              <a:cxn ang="0">
                <a:pos x="connsiteX2" y="connsiteY2"/>
              </a:cxn>
            </a:cxnLst>
            <a:rect l="l" t="t" r="r" b="b"/>
            <a:pathLst>
              <a:path w="1980000" h="982134">
                <a:moveTo>
                  <a:pt x="0" y="0"/>
                </a:moveTo>
                <a:lnTo>
                  <a:pt x="1980000" y="0"/>
                </a:lnTo>
                <a:lnTo>
                  <a:pt x="990000" y="982134"/>
                </a:lnTo>
                <a:close/>
              </a:path>
            </a:pathLst>
          </a:custGeom>
          <a:solidFill>
            <a:srgbClr val="7381A9">
              <a:alpha val="60000"/>
            </a:srgbClr>
          </a:solidFill>
          <a:ln w="12700" cap="flat" cmpd="sng" algn="ctr">
            <a:noFill/>
            <a:prstDash val="solid"/>
            <a:miter lim="800000"/>
          </a:ln>
          <a:effectLst/>
        </p:spPr>
        <p:txBody>
          <a:bodyPr anchor="ctr"/>
          <a:lstStyle/>
          <a:p>
            <a:pPr algn="ctr">
              <a:defRPr/>
            </a:pPr>
            <a:r>
              <a:rPr lang="en-US" altLang="zh-CN" sz="22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04</a:t>
            </a:r>
            <a:endParaRPr lang="zh-CN" altLang="en-US" sz="22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 name="MH_SubTitle_1"/>
          <p:cNvSpPr txBox="1">
            <a:spLocks noChangeArrowheads="1"/>
          </p:cNvSpPr>
          <p:nvPr>
            <p:custDataLst>
              <p:tags r:id="rId9"/>
            </p:custDataLst>
          </p:nvPr>
        </p:nvSpPr>
        <p:spPr bwMode="auto">
          <a:xfrm rot="18913302">
            <a:off x="423498" y="4593569"/>
            <a:ext cx="1894220" cy="718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rgbClr val="EE7E2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National government</a:t>
            </a:r>
            <a:endParaRPr lang="zh-CN" altLang="en-US" sz="2000" b="1" dirty="0">
              <a:solidFill>
                <a:srgbClr val="EE7E2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4" name="MH_SubTitle_2"/>
          <p:cNvSpPr txBox="1">
            <a:spLocks noChangeArrowheads="1"/>
          </p:cNvSpPr>
          <p:nvPr>
            <p:custDataLst>
              <p:tags r:id="rId10"/>
            </p:custDataLst>
          </p:nvPr>
        </p:nvSpPr>
        <p:spPr bwMode="auto">
          <a:xfrm rot="18913302">
            <a:off x="2561993" y="4605692"/>
            <a:ext cx="1754312" cy="718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rgbClr val="577C5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Provincial government</a:t>
            </a:r>
            <a:endParaRPr lang="zh-CN" altLang="en-US" sz="2000" b="1" dirty="0">
              <a:solidFill>
                <a:srgbClr val="577C5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 name="MH_SubTitle_3"/>
          <p:cNvSpPr txBox="1">
            <a:spLocks noChangeArrowheads="1"/>
          </p:cNvSpPr>
          <p:nvPr>
            <p:custDataLst>
              <p:tags r:id="rId11"/>
            </p:custDataLst>
          </p:nvPr>
        </p:nvSpPr>
        <p:spPr bwMode="auto">
          <a:xfrm rot="18913302">
            <a:off x="4400338" y="4606443"/>
            <a:ext cx="1756444" cy="718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rgbClr val="876A4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Local government</a:t>
            </a:r>
            <a:endParaRPr lang="zh-CN" altLang="en-US" sz="2000" b="1" dirty="0">
              <a:solidFill>
                <a:srgbClr val="876A4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 name="MH_SubTitle_4"/>
          <p:cNvSpPr txBox="1">
            <a:spLocks noChangeArrowheads="1"/>
          </p:cNvSpPr>
          <p:nvPr>
            <p:custDataLst>
              <p:tags r:id="rId12"/>
            </p:custDataLst>
          </p:nvPr>
        </p:nvSpPr>
        <p:spPr bwMode="auto">
          <a:xfrm rot="18913302">
            <a:off x="5934495" y="4606444"/>
            <a:ext cx="2094462" cy="718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rgbClr val="7381A9"/>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Designated child protection organisations</a:t>
            </a:r>
            <a:endParaRPr lang="zh-CN" altLang="en-US" sz="2000" b="1" dirty="0">
              <a:solidFill>
                <a:srgbClr val="7381A9"/>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17" name="MH_Other_9"/>
          <p:cNvCxnSpPr>
            <a:cxnSpLocks noChangeShapeType="1"/>
          </p:cNvCxnSpPr>
          <p:nvPr>
            <p:custDataLst>
              <p:tags r:id="rId13"/>
            </p:custDataLst>
          </p:nvPr>
        </p:nvCxnSpPr>
        <p:spPr bwMode="auto">
          <a:xfrm flipH="1">
            <a:off x="8750360" y="3819879"/>
            <a:ext cx="2135870" cy="2138003"/>
          </a:xfrm>
          <a:prstGeom prst="line">
            <a:avLst/>
          </a:prstGeom>
          <a:noFill/>
          <a:ln w="6350" algn="ctr">
            <a:solidFill>
              <a:srgbClr val="C8D85B"/>
            </a:solidFill>
            <a:miter lim="800000"/>
            <a:headEnd/>
            <a:tailEnd/>
          </a:ln>
          <a:extLst>
            <a:ext uri="{909E8E84-426E-40DD-AFC4-6F175D3DCCD1}">
              <a14:hiddenFill xmlns:a14="http://schemas.microsoft.com/office/drawing/2010/main" xmlns="">
                <a:noFill/>
              </a14:hiddenFill>
            </a:ext>
          </a:extLst>
        </p:spPr>
      </p:cxnSp>
      <p:sp>
        <p:nvSpPr>
          <p:cNvPr id="18" name="MH_Other_10"/>
          <p:cNvSpPr/>
          <p:nvPr>
            <p:custDataLst>
              <p:tags r:id="rId14"/>
            </p:custDataLst>
          </p:nvPr>
        </p:nvSpPr>
        <p:spPr>
          <a:xfrm>
            <a:off x="8660831" y="3240082"/>
            <a:ext cx="2660246" cy="1319466"/>
          </a:xfrm>
          <a:custGeom>
            <a:avLst/>
            <a:gdLst>
              <a:gd name="connsiteX0" fmla="*/ 0 w 1980000"/>
              <a:gd name="connsiteY0" fmla="*/ 0 h 982134"/>
              <a:gd name="connsiteX1" fmla="*/ 1980000 w 1980000"/>
              <a:gd name="connsiteY1" fmla="*/ 0 h 982134"/>
              <a:gd name="connsiteX2" fmla="*/ 990000 w 1980000"/>
              <a:gd name="connsiteY2" fmla="*/ 982134 h 982134"/>
            </a:gdLst>
            <a:ahLst/>
            <a:cxnLst>
              <a:cxn ang="0">
                <a:pos x="connsiteX0" y="connsiteY0"/>
              </a:cxn>
              <a:cxn ang="0">
                <a:pos x="connsiteX1" y="connsiteY1"/>
              </a:cxn>
              <a:cxn ang="0">
                <a:pos x="connsiteX2" y="connsiteY2"/>
              </a:cxn>
            </a:cxnLst>
            <a:rect l="l" t="t" r="r" b="b"/>
            <a:pathLst>
              <a:path w="1980000" h="982134">
                <a:moveTo>
                  <a:pt x="0" y="0"/>
                </a:moveTo>
                <a:lnTo>
                  <a:pt x="1980000" y="0"/>
                </a:lnTo>
                <a:lnTo>
                  <a:pt x="990000" y="982134"/>
                </a:lnTo>
                <a:close/>
              </a:path>
            </a:pathLst>
          </a:custGeom>
          <a:solidFill>
            <a:srgbClr val="A9BA2C">
              <a:alpha val="80000"/>
            </a:srgbClr>
          </a:solidFill>
          <a:ln w="12700" cap="flat" cmpd="sng" algn="ctr">
            <a:noFill/>
            <a:prstDash val="solid"/>
            <a:miter lim="800000"/>
          </a:ln>
          <a:effectLst/>
        </p:spPr>
        <p:txBody>
          <a:bodyPr anchor="ctr"/>
          <a:lstStyle/>
          <a:p>
            <a:pPr algn="ctr">
              <a:defRPr/>
            </a:pPr>
            <a:r>
              <a:rPr lang="en-US" altLang="zh-CN" sz="22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05</a:t>
            </a:r>
            <a:endParaRPr lang="zh-CN" altLang="en-US" sz="22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9" name="MH_SubTitle_5"/>
          <p:cNvSpPr txBox="1">
            <a:spLocks noChangeArrowheads="1"/>
          </p:cNvSpPr>
          <p:nvPr>
            <p:custDataLst>
              <p:tags r:id="rId15"/>
            </p:custDataLst>
          </p:nvPr>
        </p:nvSpPr>
        <p:spPr bwMode="auto">
          <a:xfrm rot="18913302">
            <a:off x="7988697" y="4606443"/>
            <a:ext cx="1857662" cy="718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rgbClr val="A9BA2C"/>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Civil society organisations</a:t>
            </a:r>
            <a:endParaRPr lang="zh-CN" altLang="en-US" sz="2000" b="1" dirty="0">
              <a:solidFill>
                <a:srgbClr val="A9BA2C"/>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20" name="MH_Other_11"/>
          <p:cNvCxnSpPr>
            <a:cxnSpLocks noChangeShapeType="1"/>
          </p:cNvCxnSpPr>
          <p:nvPr>
            <p:custDataLst>
              <p:tags r:id="rId16"/>
            </p:custDataLst>
          </p:nvPr>
        </p:nvCxnSpPr>
        <p:spPr bwMode="auto">
          <a:xfrm>
            <a:off x="1150935" y="1543987"/>
            <a:ext cx="0" cy="1289370"/>
          </a:xfrm>
          <a:prstGeom prst="line">
            <a:avLst/>
          </a:prstGeom>
          <a:noFill/>
          <a:ln w="63500" algn="ctr">
            <a:solidFill>
              <a:srgbClr val="F29A5B"/>
            </a:solidFill>
            <a:miter lim="800000"/>
            <a:headEnd/>
            <a:tailEnd/>
          </a:ln>
          <a:extLst>
            <a:ext uri="{909E8E84-426E-40DD-AFC4-6F175D3DCCD1}">
              <a14:hiddenFill xmlns:a14="http://schemas.microsoft.com/office/drawing/2010/main" xmlns="">
                <a:noFill/>
              </a14:hiddenFill>
            </a:ext>
          </a:extLst>
        </p:spPr>
      </p:cxnSp>
      <p:sp>
        <p:nvSpPr>
          <p:cNvPr id="22" name="MH_Text_1">
            <a:extLst>
              <a:ext uri="{FF2B5EF4-FFF2-40B4-BE49-F238E27FC236}">
                <a16:creationId xmlns:a16="http://schemas.microsoft.com/office/drawing/2014/main" xmlns="" id="{8BDECA06-F39E-4834-AE4A-840DC3AC8A14}"/>
              </a:ext>
            </a:extLst>
          </p:cNvPr>
          <p:cNvSpPr txBox="1">
            <a:spLocks noChangeArrowheads="1"/>
          </p:cNvSpPr>
          <p:nvPr>
            <p:custDataLst>
              <p:tags r:id="rId17"/>
            </p:custDataLst>
          </p:nvPr>
        </p:nvSpPr>
        <p:spPr bwMode="auto">
          <a:xfrm>
            <a:off x="1370608" y="1375074"/>
            <a:ext cx="9685251" cy="192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30000"/>
              </a:lnSpc>
            </a:pPr>
            <a:r>
              <a:rPr lang="en-ZA" sz="2000" b="1" i="1" dirty="0"/>
              <a:t>All</a:t>
            </a:r>
            <a:r>
              <a:rPr lang="en-ZA" sz="2000" b="1" dirty="0"/>
              <a:t> </a:t>
            </a:r>
            <a:r>
              <a:rPr lang="en-ZA" sz="2000" b="1" i="1" dirty="0" err="1"/>
              <a:t>roleplayers</a:t>
            </a:r>
            <a:r>
              <a:rPr lang="en-ZA" sz="2000" b="1" dirty="0"/>
              <a:t>, including designated child protection organisations, are brought into the system to improve coordination and mutual accountability. At present NPOs and civil society organisations providing services are not mentioned in the coordination section (5) and yet provide the majority of services provided for in this act</a:t>
            </a:r>
            <a:r>
              <a:rPr lang="en-US" altLang="zh-CN" sz="24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p>
        </p:txBody>
      </p:sp>
      <p:sp>
        <p:nvSpPr>
          <p:cNvPr id="23" name="矩形 3">
            <a:extLst>
              <a:ext uri="{FF2B5EF4-FFF2-40B4-BE49-F238E27FC236}">
                <a16:creationId xmlns:a16="http://schemas.microsoft.com/office/drawing/2014/main" xmlns="" id="{313514E8-0935-4E22-846A-3F52921908E2}"/>
              </a:ext>
            </a:extLst>
          </p:cNvPr>
          <p:cNvSpPr/>
          <p:nvPr/>
        </p:nvSpPr>
        <p:spPr>
          <a:xfrm>
            <a:off x="2523740" y="149501"/>
            <a:ext cx="7144520" cy="461665"/>
          </a:xfrm>
          <a:prstGeom prst="rect">
            <a:avLst/>
          </a:prstGeom>
        </p:spPr>
        <p:txBody>
          <a:bodyPr wrap="none">
            <a:spAutoFit/>
          </a:bodyPr>
          <a:lstStyle/>
          <a:p>
            <a:r>
              <a:rPr lang="en-ZA" sz="2400" b="1" dirty="0">
                <a:solidFill>
                  <a:srgbClr val="865B3E"/>
                </a:solidFill>
                <a:latin typeface="Arial" panose="020B0604020202020204" pitchFamily="34" charset="0"/>
                <a:ea typeface="微软雅黑" panose="020B0503020204020204" pitchFamily="34" charset="-122"/>
                <a:cs typeface="Arial" panose="020B0604020202020204" pitchFamily="34" charset="0"/>
              </a:rPr>
              <a:t>S5 in the existing Children’s Act, none in the bill</a:t>
            </a:r>
            <a:endParaRPr lang="zh-CN" altLang="en-US" sz="2400" b="1" dirty="0">
              <a:solidFill>
                <a:srgbClr val="865B3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4" name="Picture 3">
            <a:extLst>
              <a:ext uri="{FF2B5EF4-FFF2-40B4-BE49-F238E27FC236}">
                <a16:creationId xmlns:a16="http://schemas.microsoft.com/office/drawing/2014/main" xmlns="" id="{B20E524D-A88C-47FB-AE8E-8BD95648D73E}"/>
              </a:ext>
            </a:extLst>
          </p:cNvPr>
          <p:cNvPicPr>
            <a:picLocks noChangeAspect="1"/>
          </p:cNvPicPr>
          <p:nvPr/>
        </p:nvPicPr>
        <p:blipFill>
          <a:blip r:embed="rId19" cstate="print"/>
          <a:stretch>
            <a:fillRect/>
          </a:stretch>
        </p:blipFill>
        <p:spPr>
          <a:xfrm>
            <a:off x="10368683" y="355494"/>
            <a:ext cx="1344764" cy="775359"/>
          </a:xfrm>
          <a:prstGeom prst="rect">
            <a:avLst/>
          </a:prstGeom>
        </p:spPr>
      </p:pic>
    </p:spTree>
    <p:extLst>
      <p:ext uri="{BB962C8B-B14F-4D97-AF65-F5344CB8AC3E}">
        <p14:creationId xmlns:p14="http://schemas.microsoft.com/office/powerpoint/2010/main" xmlns="" val="21745074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right)">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2"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p:tgtEl>
                                          <p:spTgt spid="13"/>
                                        </p:tgtEl>
                                        <p:attrNameLst>
                                          <p:attrName>ppt_x</p:attrName>
                                        </p:attrNameLst>
                                      </p:cBhvr>
                                      <p:tavLst>
                                        <p:tav tm="0">
                                          <p:val>
                                            <p:strVal val="#ppt_x+#ppt_w*1.125000"/>
                                          </p:val>
                                        </p:tav>
                                        <p:tav tm="100000">
                                          <p:val>
                                            <p:strVal val="#ppt_x"/>
                                          </p:val>
                                        </p:tav>
                                      </p:tavLst>
                                    </p:anim>
                                    <p:animEffect transition="in" filter="wipe(left)">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up)">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2"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p:tgtEl>
                                          <p:spTgt spid="14"/>
                                        </p:tgtEl>
                                        <p:attrNameLst>
                                          <p:attrName>ppt_x</p:attrName>
                                        </p:attrNameLst>
                                      </p:cBhvr>
                                      <p:tavLst>
                                        <p:tav tm="0">
                                          <p:val>
                                            <p:strVal val="#ppt_x+#ppt_w*1.125000"/>
                                          </p:val>
                                        </p:tav>
                                        <p:tav tm="100000">
                                          <p:val>
                                            <p:strVal val="#ppt_x"/>
                                          </p:val>
                                        </p:tav>
                                      </p:tavLst>
                                    </p:anim>
                                    <p:animEffect transition="in" filter="wipe(left)">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right)">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2"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p:tgtEl>
                                          <p:spTgt spid="15"/>
                                        </p:tgtEl>
                                        <p:attrNameLst>
                                          <p:attrName>ppt_x</p:attrName>
                                        </p:attrNameLst>
                                      </p:cBhvr>
                                      <p:tavLst>
                                        <p:tav tm="0">
                                          <p:val>
                                            <p:strVal val="#ppt_x+#ppt_w*1.125000"/>
                                          </p:val>
                                        </p:tav>
                                        <p:tav tm="100000">
                                          <p:val>
                                            <p:strVal val="#ppt_x"/>
                                          </p:val>
                                        </p:tav>
                                      </p:tavLst>
                                    </p:anim>
                                    <p:animEffect transition="in" filter="wipe(left)">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up)">
                                      <p:cBhvr>
                                        <p:cTn id="75" dur="5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12" presetClass="entr" presetSubtype="2"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additive="base">
                                        <p:cTn id="80" dur="500"/>
                                        <p:tgtEl>
                                          <p:spTgt spid="16"/>
                                        </p:tgtEl>
                                        <p:attrNameLst>
                                          <p:attrName>ppt_x</p:attrName>
                                        </p:attrNameLst>
                                      </p:cBhvr>
                                      <p:tavLst>
                                        <p:tav tm="0">
                                          <p:val>
                                            <p:strVal val="#ppt_x+#ppt_w*1.125000"/>
                                          </p:val>
                                        </p:tav>
                                        <p:tav tm="100000">
                                          <p:val>
                                            <p:strVal val="#ppt_x"/>
                                          </p:val>
                                        </p:tav>
                                      </p:tavLst>
                                    </p:anim>
                                    <p:animEffect transition="in" filter="wipe(left)">
                                      <p:cBhvr>
                                        <p:cTn id="81" dur="500"/>
                                        <p:tgtEl>
                                          <p:spTgt spid="16"/>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wipe(up)">
                                      <p:cBhvr>
                                        <p:cTn id="86" dur="500"/>
                                        <p:tgtEl>
                                          <p:spTgt spid="17"/>
                                        </p:tgtEl>
                                      </p:cBhvr>
                                    </p:animEffect>
                                  </p:childTnLst>
                                </p:cTn>
                              </p:par>
                            </p:childTnLst>
                          </p:cTn>
                        </p:par>
                      </p:childTnLst>
                    </p:cTn>
                  </p:par>
                  <p:par>
                    <p:cTn id="87" fill="hold">
                      <p:stCondLst>
                        <p:cond delay="indefinite"/>
                      </p:stCondLst>
                      <p:childTnLst>
                        <p:par>
                          <p:cTn id="88" fill="hold">
                            <p:stCondLst>
                              <p:cond delay="0"/>
                            </p:stCondLst>
                            <p:childTnLst>
                              <p:par>
                                <p:cTn id="89" presetID="12" presetClass="entr" presetSubtype="2"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p:tgtEl>
                                          <p:spTgt spid="19"/>
                                        </p:tgtEl>
                                        <p:attrNameLst>
                                          <p:attrName>ppt_x</p:attrName>
                                        </p:attrNameLst>
                                      </p:cBhvr>
                                      <p:tavLst>
                                        <p:tav tm="0">
                                          <p:val>
                                            <p:strVal val="#ppt_x+#ppt_w*1.125000"/>
                                          </p:val>
                                        </p:tav>
                                        <p:tav tm="100000">
                                          <p:val>
                                            <p:strVal val="#ppt_x"/>
                                          </p:val>
                                        </p:tav>
                                      </p:tavLst>
                                    </p:anim>
                                    <p:animEffect transition="in" filter="wipe(left)">
                                      <p:cBhvr>
                                        <p:cTn id="92" dur="500"/>
                                        <p:tgtEl>
                                          <p:spTgt spid="19"/>
                                        </p:tgtEl>
                                      </p:cBhvr>
                                    </p:animEffect>
                                  </p:childTnLst>
                                </p:cTn>
                              </p:par>
                            </p:childTnLst>
                          </p:cTn>
                        </p:par>
                        <p:par>
                          <p:cTn id="93" fill="hold">
                            <p:stCondLst>
                              <p:cond delay="500"/>
                            </p:stCondLst>
                            <p:childTnLst>
                              <p:par>
                                <p:cTn id="94" presetID="22" presetClass="entr" presetSubtype="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wipe(left)">
                                      <p:cBhvr>
                                        <p:cTn id="9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14" grpId="0"/>
      <p:bldP spid="15" grpId="0"/>
      <p:bldP spid="16" grpId="0"/>
      <p:bldP spid="18" grpId="0" animBg="1"/>
      <p:bldP spid="19"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MH_Other_1"/>
          <p:cNvSpPr/>
          <p:nvPr>
            <p:custDataLst>
              <p:tags r:id="rId1"/>
            </p:custDataLst>
          </p:nvPr>
        </p:nvSpPr>
        <p:spPr>
          <a:xfrm flipH="1" flipV="1">
            <a:off x="5941119" y="3671107"/>
            <a:ext cx="1502439" cy="1384088"/>
          </a:xfrm>
          <a:prstGeom prst="bentArrow">
            <a:avLst>
              <a:gd name="adj1" fmla="val 14574"/>
              <a:gd name="adj2" fmla="val 17832"/>
              <a:gd name="adj3" fmla="val 22629"/>
              <a:gd name="adj4" fmla="val 43750"/>
            </a:avLst>
          </a:prstGeom>
          <a:solidFill>
            <a:schemeClr val="tx1">
              <a:lumMod val="65000"/>
              <a:lumOff val="35000"/>
            </a:schemeClr>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7" name="MH_Other_2"/>
          <p:cNvSpPr/>
          <p:nvPr>
            <p:custDataLst>
              <p:tags r:id="rId2"/>
            </p:custDataLst>
          </p:nvPr>
        </p:nvSpPr>
        <p:spPr>
          <a:xfrm flipV="1">
            <a:off x="5024787" y="2111643"/>
            <a:ext cx="1479181" cy="1314838"/>
          </a:xfrm>
          <a:prstGeom prst="bentArrow">
            <a:avLst>
              <a:gd name="adj1" fmla="val 14574"/>
              <a:gd name="adj2" fmla="val 17832"/>
              <a:gd name="adj3" fmla="val 22629"/>
              <a:gd name="adj4" fmla="val 43750"/>
            </a:avLst>
          </a:prstGeom>
          <a:solidFill>
            <a:schemeClr val="tx1">
              <a:lumMod val="65000"/>
              <a:lumOff val="35000"/>
            </a:schemeClr>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0" name="MH_Other_5"/>
          <p:cNvSpPr/>
          <p:nvPr>
            <p:custDataLst>
              <p:tags r:id="rId3"/>
            </p:custDataLst>
          </p:nvPr>
        </p:nvSpPr>
        <p:spPr>
          <a:xfrm>
            <a:off x="6680710" y="2489811"/>
            <a:ext cx="1284184" cy="1235570"/>
          </a:xfrm>
          <a:prstGeom prst="ellipse">
            <a:avLst/>
          </a:prstGeom>
          <a:solidFill>
            <a:srgbClr val="A5C0A4"/>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1" name="MH_Other_7"/>
          <p:cNvSpPr/>
          <p:nvPr>
            <p:custDataLst>
              <p:tags r:id="rId4"/>
            </p:custDataLst>
          </p:nvPr>
        </p:nvSpPr>
        <p:spPr>
          <a:xfrm>
            <a:off x="4528248" y="4125491"/>
            <a:ext cx="1284183" cy="1235570"/>
          </a:xfrm>
          <a:prstGeom prst="ellipse">
            <a:avLst/>
          </a:prstGeom>
          <a:solidFill>
            <a:srgbClr val="C8D85B"/>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4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3" name="MH_Other_9"/>
          <p:cNvSpPr/>
          <p:nvPr>
            <p:custDataLst>
              <p:tags r:id="rId5"/>
            </p:custDataLst>
          </p:nvPr>
        </p:nvSpPr>
        <p:spPr>
          <a:xfrm>
            <a:off x="4566261" y="1174973"/>
            <a:ext cx="1284184" cy="1235570"/>
          </a:xfrm>
          <a:prstGeom prst="ellipse">
            <a:avLst/>
          </a:prstGeom>
          <a:solidFill>
            <a:srgbClr val="F29A5B"/>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4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4" name="MH_SubTitle_1"/>
          <p:cNvSpPr>
            <a:spLocks noChangeArrowheads="1"/>
          </p:cNvSpPr>
          <p:nvPr>
            <p:custDataLst>
              <p:tags r:id="rId6"/>
            </p:custDataLst>
          </p:nvPr>
        </p:nvSpPr>
        <p:spPr bwMode="auto">
          <a:xfrm>
            <a:off x="2354995" y="1468565"/>
            <a:ext cx="1468672" cy="400110"/>
          </a:xfrm>
          <a:prstGeom prst="rect">
            <a:avLst/>
          </a:prstGeom>
          <a:noFill/>
        </p:spPr>
        <p:txBody>
          <a:bodyPr wrap="none" rtlCol="0">
            <a:spAutoFit/>
          </a:bodyPr>
          <a:lstStyle/>
          <a:p>
            <a:r>
              <a:rPr lang="en-US" altLang="zh-CN" sz="2000" b="1" dirty="0">
                <a:solidFill>
                  <a:srgbClr val="EE7E2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PROBLEM</a:t>
            </a:r>
          </a:p>
        </p:txBody>
      </p:sp>
      <p:sp>
        <p:nvSpPr>
          <p:cNvPr id="70" name="MH_Other_15"/>
          <p:cNvSpPr>
            <a:spLocks noChangeAspect="1"/>
          </p:cNvSpPr>
          <p:nvPr>
            <p:custDataLst>
              <p:tags r:id="rId7"/>
            </p:custDataLst>
          </p:nvPr>
        </p:nvSpPr>
        <p:spPr bwMode="auto">
          <a:xfrm>
            <a:off x="6967979" y="5171135"/>
            <a:ext cx="372722" cy="507371"/>
          </a:xfrm>
          <a:custGeom>
            <a:avLst/>
            <a:gdLst>
              <a:gd name="T0" fmla="*/ 1986916 w 2092325"/>
              <a:gd name="T1" fmla="*/ 2844484 h 2844800"/>
              <a:gd name="T2" fmla="*/ 1969453 w 2092325"/>
              <a:gd name="T3" fmla="*/ 2834683 h 2844800"/>
              <a:gd name="T4" fmla="*/ 154940 w 2092325"/>
              <a:gd name="T5" fmla="*/ 2633663 h 2844800"/>
              <a:gd name="T6" fmla="*/ 2091061 w 2092325"/>
              <a:gd name="T7" fmla="*/ 2470151 h 2844800"/>
              <a:gd name="T8" fmla="*/ 1886541 w 2092325"/>
              <a:gd name="T9" fmla="*/ 2517458 h 2844800"/>
              <a:gd name="T10" fmla="*/ 1876425 w 2092325"/>
              <a:gd name="T11" fmla="*/ 2439353 h 2844800"/>
              <a:gd name="T12" fmla="*/ 604193 w 2092325"/>
              <a:gd name="T13" fmla="*/ 1560521 h 2844800"/>
              <a:gd name="T14" fmla="*/ 604193 w 2092325"/>
              <a:gd name="T15" fmla="*/ 1890386 h 2844800"/>
              <a:gd name="T16" fmla="*/ 371519 w 2092325"/>
              <a:gd name="T17" fmla="*/ 1899602 h 2844800"/>
              <a:gd name="T18" fmla="*/ 354013 w 2092325"/>
              <a:gd name="T19" fmla="*/ 1572915 h 2844800"/>
              <a:gd name="T20" fmla="*/ 373747 w 2092325"/>
              <a:gd name="T21" fmla="*/ 1551305 h 2844800"/>
              <a:gd name="T22" fmla="*/ 969955 w 2092325"/>
              <a:gd name="T23" fmla="*/ 1450989 h 2844800"/>
              <a:gd name="T24" fmla="*/ 974405 w 2092325"/>
              <a:gd name="T25" fmla="*/ 1886557 h 2844800"/>
              <a:gd name="T26" fmla="*/ 742022 w 2092325"/>
              <a:gd name="T27" fmla="*/ 1900238 h 2844800"/>
              <a:gd name="T28" fmla="*/ 722313 w 2092325"/>
              <a:gd name="T29" fmla="*/ 1878603 h 2844800"/>
              <a:gd name="T30" fmla="*/ 739797 w 2092325"/>
              <a:gd name="T31" fmla="*/ 1445262 h 2844800"/>
              <a:gd name="T32" fmla="*/ 1337979 w 2092325"/>
              <a:gd name="T33" fmla="*/ 1231906 h 2844800"/>
              <a:gd name="T34" fmla="*/ 1342718 w 2092325"/>
              <a:gd name="T35" fmla="*/ 1886573 h 2844800"/>
              <a:gd name="T36" fmla="*/ 1111786 w 2092325"/>
              <a:gd name="T37" fmla="*/ 1900238 h 2844800"/>
              <a:gd name="T38" fmla="*/ 1092200 w 2092325"/>
              <a:gd name="T39" fmla="*/ 1878628 h 2844800"/>
              <a:gd name="T40" fmla="*/ 1109575 w 2092325"/>
              <a:gd name="T41" fmla="*/ 1225868 h 2844800"/>
              <a:gd name="T42" fmla="*/ 1412876 w 2092325"/>
              <a:gd name="T43" fmla="*/ 1040448 h 2844800"/>
              <a:gd name="T44" fmla="*/ 1197928 w 2092325"/>
              <a:gd name="T45" fmla="*/ 1029018 h 2844800"/>
              <a:gd name="T46" fmla="*/ 1092201 w 2092325"/>
              <a:gd name="T47" fmla="*/ 1161416 h 2844800"/>
              <a:gd name="T48" fmla="*/ 949643 w 2092325"/>
              <a:gd name="T49" fmla="*/ 1278573 h 2844800"/>
              <a:gd name="T50" fmla="*/ 801370 w 2092325"/>
              <a:gd name="T51" fmla="*/ 1357313 h 2844800"/>
              <a:gd name="T52" fmla="*/ 658178 w 2092325"/>
              <a:gd name="T53" fmla="*/ 1404621 h 2844800"/>
              <a:gd name="T54" fmla="*/ 438150 w 2092325"/>
              <a:gd name="T55" fmla="*/ 1435736 h 2844800"/>
              <a:gd name="T56" fmla="*/ 378778 w 2092325"/>
              <a:gd name="T57" fmla="*/ 1314768 h 2844800"/>
              <a:gd name="T58" fmla="*/ 551498 w 2092325"/>
              <a:gd name="T59" fmla="*/ 1302386 h 2844800"/>
              <a:gd name="T60" fmla="*/ 733425 w 2092325"/>
              <a:gd name="T61" fmla="*/ 1253808 h 2844800"/>
              <a:gd name="T62" fmla="*/ 914083 w 2092325"/>
              <a:gd name="T63" fmla="*/ 1155383 h 2844800"/>
              <a:gd name="T64" fmla="*/ 1005206 w 2092325"/>
              <a:gd name="T65" fmla="*/ 1076326 h 2844800"/>
              <a:gd name="T66" fmla="*/ 1095376 w 2092325"/>
              <a:gd name="T67" fmla="*/ 963930 h 2844800"/>
              <a:gd name="T68" fmla="*/ 1083946 w 2092325"/>
              <a:gd name="T69" fmla="*/ 882015 h 2844800"/>
              <a:gd name="T70" fmla="*/ 1124903 w 2092325"/>
              <a:gd name="T71" fmla="*/ 736917 h 2844800"/>
              <a:gd name="T72" fmla="*/ 1993068 w 2092325"/>
              <a:gd name="T73" fmla="*/ 604837 h 2844800"/>
              <a:gd name="T74" fmla="*/ 2046490 w 2092325"/>
              <a:gd name="T75" fmla="*/ 623229 h 2844800"/>
              <a:gd name="T76" fmla="*/ 2072094 w 2092325"/>
              <a:gd name="T77" fmla="*/ 660330 h 2844800"/>
              <a:gd name="T78" fmla="*/ 2090745 w 2092325"/>
              <a:gd name="T79" fmla="*/ 727555 h 2844800"/>
              <a:gd name="T80" fmla="*/ 1876741 w 2092325"/>
              <a:gd name="T81" fmla="*/ 736434 h 2844800"/>
              <a:gd name="T82" fmla="*/ 1892231 w 2092325"/>
              <a:gd name="T83" fmla="*/ 672062 h 2844800"/>
              <a:gd name="T84" fmla="*/ 1915938 w 2092325"/>
              <a:gd name="T85" fmla="*/ 629571 h 2844800"/>
              <a:gd name="T86" fmla="*/ 1951026 w 2092325"/>
              <a:gd name="T87" fmla="*/ 608642 h 2844800"/>
              <a:gd name="T88" fmla="*/ 201612 w 2092325"/>
              <a:gd name="T89" fmla="*/ 0 h 2844800"/>
              <a:gd name="T90" fmla="*/ 1583373 w 2092325"/>
              <a:gd name="T91" fmla="*/ 15240 h 2844800"/>
              <a:gd name="T92" fmla="*/ 1653858 w 2092325"/>
              <a:gd name="T93" fmla="*/ 62230 h 2844800"/>
              <a:gd name="T94" fmla="*/ 1697356 w 2092325"/>
              <a:gd name="T95" fmla="*/ 133667 h 2844800"/>
              <a:gd name="T96" fmla="*/ 1705611 w 2092325"/>
              <a:gd name="T97" fmla="*/ 2674303 h 2844800"/>
              <a:gd name="T98" fmla="*/ 1677353 w 2092325"/>
              <a:gd name="T99" fmla="*/ 2753360 h 2844800"/>
              <a:gd name="T100" fmla="*/ 1617663 w 2092325"/>
              <a:gd name="T101" fmla="*/ 2812098 h 2844800"/>
              <a:gd name="T102" fmla="*/ 1535748 w 2092325"/>
              <a:gd name="T103" fmla="*/ 2842578 h 2844800"/>
              <a:gd name="T104" fmla="*/ 151447 w 2092325"/>
              <a:gd name="T105" fmla="*/ 2838768 h 2844800"/>
              <a:gd name="T106" fmla="*/ 73660 w 2092325"/>
              <a:gd name="T107" fmla="*/ 2801303 h 2844800"/>
              <a:gd name="T108" fmla="*/ 20002 w 2092325"/>
              <a:gd name="T109" fmla="*/ 2737168 h 2844800"/>
              <a:gd name="T110" fmla="*/ 0 w 2092325"/>
              <a:gd name="T111" fmla="*/ 2654935 h 2844800"/>
              <a:gd name="T112" fmla="*/ 15875 w 2092325"/>
              <a:gd name="T113" fmla="*/ 116205 h 2844800"/>
              <a:gd name="T114" fmla="*/ 66357 w 2092325"/>
              <a:gd name="T115" fmla="*/ 49212 h 2844800"/>
              <a:gd name="T116" fmla="*/ 141922 w 2092325"/>
              <a:gd name="T117" fmla="*/ 8572 h 284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92325" h="2844800">
                <a:moveTo>
                  <a:pt x="1912938" y="2620962"/>
                </a:moveTo>
                <a:lnTo>
                  <a:pt x="2055813" y="2620962"/>
                </a:lnTo>
                <a:lnTo>
                  <a:pt x="2000568" y="2832470"/>
                </a:lnTo>
                <a:lnTo>
                  <a:pt x="1998663" y="2836264"/>
                </a:lnTo>
                <a:lnTo>
                  <a:pt x="1996441" y="2838793"/>
                </a:lnTo>
                <a:lnTo>
                  <a:pt x="1994218" y="2841006"/>
                </a:lnTo>
                <a:lnTo>
                  <a:pt x="1991678" y="2842587"/>
                </a:lnTo>
                <a:lnTo>
                  <a:pt x="1989456" y="2844168"/>
                </a:lnTo>
                <a:lnTo>
                  <a:pt x="1986916" y="2844484"/>
                </a:lnTo>
                <a:lnTo>
                  <a:pt x="1984693" y="2844800"/>
                </a:lnTo>
                <a:lnTo>
                  <a:pt x="1982153" y="2844484"/>
                </a:lnTo>
                <a:lnTo>
                  <a:pt x="1979931" y="2844168"/>
                </a:lnTo>
                <a:lnTo>
                  <a:pt x="1977708" y="2843219"/>
                </a:lnTo>
                <a:lnTo>
                  <a:pt x="1975486" y="2841955"/>
                </a:lnTo>
                <a:lnTo>
                  <a:pt x="1973581" y="2840690"/>
                </a:lnTo>
                <a:lnTo>
                  <a:pt x="1971993" y="2838793"/>
                </a:lnTo>
                <a:lnTo>
                  <a:pt x="1970406" y="2836896"/>
                </a:lnTo>
                <a:lnTo>
                  <a:pt x="1969453" y="2834683"/>
                </a:lnTo>
                <a:lnTo>
                  <a:pt x="1968501" y="2833102"/>
                </a:lnTo>
                <a:lnTo>
                  <a:pt x="1912938" y="2620962"/>
                </a:lnTo>
                <a:close/>
                <a:moveTo>
                  <a:pt x="1156018" y="2488248"/>
                </a:moveTo>
                <a:lnTo>
                  <a:pt x="1156018" y="2633663"/>
                </a:lnTo>
                <a:lnTo>
                  <a:pt x="1552258" y="2633663"/>
                </a:lnTo>
                <a:lnTo>
                  <a:pt x="1552258" y="2488248"/>
                </a:lnTo>
                <a:lnTo>
                  <a:pt x="1156018" y="2488248"/>
                </a:lnTo>
                <a:close/>
                <a:moveTo>
                  <a:pt x="154940" y="2488248"/>
                </a:moveTo>
                <a:lnTo>
                  <a:pt x="154940" y="2633663"/>
                </a:lnTo>
                <a:lnTo>
                  <a:pt x="550862" y="2633663"/>
                </a:lnTo>
                <a:lnTo>
                  <a:pt x="550862" y="2488248"/>
                </a:lnTo>
                <a:lnTo>
                  <a:pt x="154940" y="2488248"/>
                </a:lnTo>
                <a:close/>
                <a:moveTo>
                  <a:pt x="1876425" y="1765300"/>
                </a:moveTo>
                <a:lnTo>
                  <a:pt x="2092325" y="1765300"/>
                </a:lnTo>
                <a:lnTo>
                  <a:pt x="2092325" y="2439353"/>
                </a:lnTo>
                <a:lnTo>
                  <a:pt x="2092325" y="2449831"/>
                </a:lnTo>
                <a:lnTo>
                  <a:pt x="2091693" y="2460308"/>
                </a:lnTo>
                <a:lnTo>
                  <a:pt x="2091061" y="2470151"/>
                </a:lnTo>
                <a:lnTo>
                  <a:pt x="2089796" y="2479993"/>
                </a:lnTo>
                <a:lnTo>
                  <a:pt x="2088848" y="2488883"/>
                </a:lnTo>
                <a:lnTo>
                  <a:pt x="2086951" y="2497773"/>
                </a:lnTo>
                <a:lnTo>
                  <a:pt x="2085055" y="2506346"/>
                </a:lnTo>
                <a:lnTo>
                  <a:pt x="2082842" y="2513966"/>
                </a:lnTo>
                <a:lnTo>
                  <a:pt x="2082526" y="2517458"/>
                </a:lnTo>
                <a:lnTo>
                  <a:pt x="2070198" y="2563813"/>
                </a:lnTo>
                <a:lnTo>
                  <a:pt x="1898553" y="2563813"/>
                </a:lnTo>
                <a:lnTo>
                  <a:pt x="1886541" y="2517458"/>
                </a:lnTo>
                <a:lnTo>
                  <a:pt x="1886225" y="2513966"/>
                </a:lnTo>
                <a:lnTo>
                  <a:pt x="1883696" y="2506346"/>
                </a:lnTo>
                <a:lnTo>
                  <a:pt x="1882115" y="2497773"/>
                </a:lnTo>
                <a:lnTo>
                  <a:pt x="1880219" y="2488883"/>
                </a:lnTo>
                <a:lnTo>
                  <a:pt x="1878954" y="2479993"/>
                </a:lnTo>
                <a:lnTo>
                  <a:pt x="1878006" y="2470151"/>
                </a:lnTo>
                <a:lnTo>
                  <a:pt x="1876741" y="2460308"/>
                </a:lnTo>
                <a:lnTo>
                  <a:pt x="1876425" y="2450148"/>
                </a:lnTo>
                <a:lnTo>
                  <a:pt x="1876425" y="2439353"/>
                </a:lnTo>
                <a:lnTo>
                  <a:pt x="1876425" y="1765300"/>
                </a:lnTo>
                <a:close/>
                <a:moveTo>
                  <a:pt x="375975" y="1550987"/>
                </a:moveTo>
                <a:lnTo>
                  <a:pt x="586369" y="1550987"/>
                </a:lnTo>
                <a:lnTo>
                  <a:pt x="588597" y="1551305"/>
                </a:lnTo>
                <a:lnTo>
                  <a:pt x="590825" y="1551305"/>
                </a:lnTo>
                <a:lnTo>
                  <a:pt x="594963" y="1552894"/>
                </a:lnTo>
                <a:lnTo>
                  <a:pt x="598782" y="1554483"/>
                </a:lnTo>
                <a:lnTo>
                  <a:pt x="601647" y="1557343"/>
                </a:lnTo>
                <a:lnTo>
                  <a:pt x="604193" y="1560521"/>
                </a:lnTo>
                <a:lnTo>
                  <a:pt x="606740" y="1564334"/>
                </a:lnTo>
                <a:lnTo>
                  <a:pt x="607694" y="1568466"/>
                </a:lnTo>
                <a:lnTo>
                  <a:pt x="608013" y="1570690"/>
                </a:lnTo>
                <a:lnTo>
                  <a:pt x="608013" y="1572915"/>
                </a:lnTo>
                <a:lnTo>
                  <a:pt x="608013" y="1878628"/>
                </a:lnTo>
                <a:lnTo>
                  <a:pt x="608013" y="1880852"/>
                </a:lnTo>
                <a:lnTo>
                  <a:pt x="607694" y="1882759"/>
                </a:lnTo>
                <a:lnTo>
                  <a:pt x="606740" y="1886572"/>
                </a:lnTo>
                <a:lnTo>
                  <a:pt x="604193" y="1890386"/>
                </a:lnTo>
                <a:lnTo>
                  <a:pt x="601647" y="1893881"/>
                </a:lnTo>
                <a:lnTo>
                  <a:pt x="598782" y="1896424"/>
                </a:lnTo>
                <a:lnTo>
                  <a:pt x="594963" y="1898648"/>
                </a:lnTo>
                <a:lnTo>
                  <a:pt x="590825" y="1899602"/>
                </a:lnTo>
                <a:lnTo>
                  <a:pt x="588597" y="1900237"/>
                </a:lnTo>
                <a:lnTo>
                  <a:pt x="586369" y="1900237"/>
                </a:lnTo>
                <a:lnTo>
                  <a:pt x="375975" y="1900237"/>
                </a:lnTo>
                <a:lnTo>
                  <a:pt x="373747" y="1900237"/>
                </a:lnTo>
                <a:lnTo>
                  <a:pt x="371519" y="1899602"/>
                </a:lnTo>
                <a:lnTo>
                  <a:pt x="367381" y="1898648"/>
                </a:lnTo>
                <a:lnTo>
                  <a:pt x="363880" y="1896424"/>
                </a:lnTo>
                <a:lnTo>
                  <a:pt x="360379" y="1893881"/>
                </a:lnTo>
                <a:lnTo>
                  <a:pt x="357832" y="1890386"/>
                </a:lnTo>
                <a:lnTo>
                  <a:pt x="355604" y="1886572"/>
                </a:lnTo>
                <a:lnTo>
                  <a:pt x="354331" y="1882759"/>
                </a:lnTo>
                <a:lnTo>
                  <a:pt x="354013" y="1880852"/>
                </a:lnTo>
                <a:lnTo>
                  <a:pt x="354013" y="1878628"/>
                </a:lnTo>
                <a:lnTo>
                  <a:pt x="354013" y="1572915"/>
                </a:lnTo>
                <a:lnTo>
                  <a:pt x="354013" y="1570690"/>
                </a:lnTo>
                <a:lnTo>
                  <a:pt x="354331" y="1568466"/>
                </a:lnTo>
                <a:lnTo>
                  <a:pt x="355604" y="1564334"/>
                </a:lnTo>
                <a:lnTo>
                  <a:pt x="357832" y="1560521"/>
                </a:lnTo>
                <a:lnTo>
                  <a:pt x="360379" y="1557343"/>
                </a:lnTo>
                <a:lnTo>
                  <a:pt x="363880" y="1554483"/>
                </a:lnTo>
                <a:lnTo>
                  <a:pt x="367381" y="1552894"/>
                </a:lnTo>
                <a:lnTo>
                  <a:pt x="371519" y="1551305"/>
                </a:lnTo>
                <a:lnTo>
                  <a:pt x="373747" y="1551305"/>
                </a:lnTo>
                <a:lnTo>
                  <a:pt x="375975" y="1550987"/>
                </a:lnTo>
                <a:close/>
                <a:moveTo>
                  <a:pt x="742022" y="1444625"/>
                </a:moveTo>
                <a:lnTo>
                  <a:pt x="744248" y="1444625"/>
                </a:lnTo>
                <a:lnTo>
                  <a:pt x="954696" y="1444625"/>
                </a:lnTo>
                <a:lnTo>
                  <a:pt x="956603" y="1444625"/>
                </a:lnTo>
                <a:lnTo>
                  <a:pt x="958828" y="1445262"/>
                </a:lnTo>
                <a:lnTo>
                  <a:pt x="962961" y="1446216"/>
                </a:lnTo>
                <a:lnTo>
                  <a:pt x="966776" y="1448443"/>
                </a:lnTo>
                <a:lnTo>
                  <a:pt x="969955" y="1450989"/>
                </a:lnTo>
                <a:lnTo>
                  <a:pt x="972498" y="1454170"/>
                </a:lnTo>
                <a:lnTo>
                  <a:pt x="974405" y="1457670"/>
                </a:lnTo>
                <a:lnTo>
                  <a:pt x="975995" y="1461806"/>
                </a:lnTo>
                <a:lnTo>
                  <a:pt x="976313" y="1464033"/>
                </a:lnTo>
                <a:lnTo>
                  <a:pt x="976313" y="1466261"/>
                </a:lnTo>
                <a:lnTo>
                  <a:pt x="976313" y="1878603"/>
                </a:lnTo>
                <a:lnTo>
                  <a:pt x="976313" y="1880830"/>
                </a:lnTo>
                <a:lnTo>
                  <a:pt x="975995" y="1882739"/>
                </a:lnTo>
                <a:lnTo>
                  <a:pt x="974405" y="1886557"/>
                </a:lnTo>
                <a:lnTo>
                  <a:pt x="972498" y="1890375"/>
                </a:lnTo>
                <a:lnTo>
                  <a:pt x="969955" y="1893875"/>
                </a:lnTo>
                <a:lnTo>
                  <a:pt x="966776" y="1896420"/>
                </a:lnTo>
                <a:lnTo>
                  <a:pt x="962961" y="1898647"/>
                </a:lnTo>
                <a:lnTo>
                  <a:pt x="958828" y="1899602"/>
                </a:lnTo>
                <a:lnTo>
                  <a:pt x="956603" y="1900238"/>
                </a:lnTo>
                <a:lnTo>
                  <a:pt x="954696" y="1900238"/>
                </a:lnTo>
                <a:lnTo>
                  <a:pt x="744248" y="1900238"/>
                </a:lnTo>
                <a:lnTo>
                  <a:pt x="742022" y="1900238"/>
                </a:lnTo>
                <a:lnTo>
                  <a:pt x="739797" y="1899602"/>
                </a:lnTo>
                <a:lnTo>
                  <a:pt x="735664" y="1898647"/>
                </a:lnTo>
                <a:lnTo>
                  <a:pt x="731850" y="1896420"/>
                </a:lnTo>
                <a:lnTo>
                  <a:pt x="728989" y="1893875"/>
                </a:lnTo>
                <a:lnTo>
                  <a:pt x="726445" y="1890375"/>
                </a:lnTo>
                <a:lnTo>
                  <a:pt x="724220" y="1886557"/>
                </a:lnTo>
                <a:lnTo>
                  <a:pt x="722949" y="1882739"/>
                </a:lnTo>
                <a:lnTo>
                  <a:pt x="722631" y="1880830"/>
                </a:lnTo>
                <a:lnTo>
                  <a:pt x="722313" y="1878603"/>
                </a:lnTo>
                <a:lnTo>
                  <a:pt x="722313" y="1466261"/>
                </a:lnTo>
                <a:lnTo>
                  <a:pt x="722631" y="1464033"/>
                </a:lnTo>
                <a:lnTo>
                  <a:pt x="722949" y="1461806"/>
                </a:lnTo>
                <a:lnTo>
                  <a:pt x="724220" y="1457670"/>
                </a:lnTo>
                <a:lnTo>
                  <a:pt x="726445" y="1454170"/>
                </a:lnTo>
                <a:lnTo>
                  <a:pt x="728989" y="1450989"/>
                </a:lnTo>
                <a:lnTo>
                  <a:pt x="731850" y="1448443"/>
                </a:lnTo>
                <a:lnTo>
                  <a:pt x="735664" y="1446216"/>
                </a:lnTo>
                <a:lnTo>
                  <a:pt x="739797" y="1445262"/>
                </a:lnTo>
                <a:lnTo>
                  <a:pt x="742022" y="1444625"/>
                </a:lnTo>
                <a:close/>
                <a:moveTo>
                  <a:pt x="1111786" y="1225550"/>
                </a:moveTo>
                <a:lnTo>
                  <a:pt x="1113998" y="1225550"/>
                </a:lnTo>
                <a:lnTo>
                  <a:pt x="1322815" y="1225550"/>
                </a:lnTo>
                <a:lnTo>
                  <a:pt x="1325027" y="1225550"/>
                </a:lnTo>
                <a:lnTo>
                  <a:pt x="1327238" y="1225868"/>
                </a:lnTo>
                <a:lnTo>
                  <a:pt x="1331345" y="1227139"/>
                </a:lnTo>
                <a:lnTo>
                  <a:pt x="1335136" y="1229364"/>
                </a:lnTo>
                <a:lnTo>
                  <a:pt x="1337979" y="1231906"/>
                </a:lnTo>
                <a:lnTo>
                  <a:pt x="1340822" y="1235084"/>
                </a:lnTo>
                <a:lnTo>
                  <a:pt x="1342718" y="1238898"/>
                </a:lnTo>
                <a:lnTo>
                  <a:pt x="1343981" y="1243029"/>
                </a:lnTo>
                <a:lnTo>
                  <a:pt x="1344297" y="1245254"/>
                </a:lnTo>
                <a:lnTo>
                  <a:pt x="1344613" y="1247478"/>
                </a:lnTo>
                <a:lnTo>
                  <a:pt x="1344613" y="1878628"/>
                </a:lnTo>
                <a:lnTo>
                  <a:pt x="1344297" y="1880852"/>
                </a:lnTo>
                <a:lnTo>
                  <a:pt x="1343981" y="1882759"/>
                </a:lnTo>
                <a:lnTo>
                  <a:pt x="1342718" y="1886573"/>
                </a:lnTo>
                <a:lnTo>
                  <a:pt x="1340822" y="1890386"/>
                </a:lnTo>
                <a:lnTo>
                  <a:pt x="1337979" y="1893882"/>
                </a:lnTo>
                <a:lnTo>
                  <a:pt x="1335136" y="1896425"/>
                </a:lnTo>
                <a:lnTo>
                  <a:pt x="1331345" y="1898649"/>
                </a:lnTo>
                <a:lnTo>
                  <a:pt x="1327238" y="1899603"/>
                </a:lnTo>
                <a:lnTo>
                  <a:pt x="1325027" y="1900238"/>
                </a:lnTo>
                <a:lnTo>
                  <a:pt x="1322815" y="1900238"/>
                </a:lnTo>
                <a:lnTo>
                  <a:pt x="1113998" y="1900238"/>
                </a:lnTo>
                <a:lnTo>
                  <a:pt x="1111786" y="1900238"/>
                </a:lnTo>
                <a:lnTo>
                  <a:pt x="1109575" y="1899603"/>
                </a:lnTo>
                <a:lnTo>
                  <a:pt x="1105468" y="1898649"/>
                </a:lnTo>
                <a:lnTo>
                  <a:pt x="1101677" y="1896425"/>
                </a:lnTo>
                <a:lnTo>
                  <a:pt x="1098834" y="1893882"/>
                </a:lnTo>
                <a:lnTo>
                  <a:pt x="1095991" y="1890386"/>
                </a:lnTo>
                <a:lnTo>
                  <a:pt x="1094095" y="1886573"/>
                </a:lnTo>
                <a:lnTo>
                  <a:pt x="1092832" y="1882759"/>
                </a:lnTo>
                <a:lnTo>
                  <a:pt x="1092516" y="1880852"/>
                </a:lnTo>
                <a:lnTo>
                  <a:pt x="1092200" y="1878628"/>
                </a:lnTo>
                <a:lnTo>
                  <a:pt x="1092200" y="1247478"/>
                </a:lnTo>
                <a:lnTo>
                  <a:pt x="1092516" y="1245254"/>
                </a:lnTo>
                <a:lnTo>
                  <a:pt x="1092832" y="1243029"/>
                </a:lnTo>
                <a:lnTo>
                  <a:pt x="1094095" y="1238898"/>
                </a:lnTo>
                <a:lnTo>
                  <a:pt x="1095991" y="1235084"/>
                </a:lnTo>
                <a:lnTo>
                  <a:pt x="1098834" y="1231906"/>
                </a:lnTo>
                <a:lnTo>
                  <a:pt x="1101677" y="1229364"/>
                </a:lnTo>
                <a:lnTo>
                  <a:pt x="1105468" y="1227139"/>
                </a:lnTo>
                <a:lnTo>
                  <a:pt x="1109575" y="1225868"/>
                </a:lnTo>
                <a:lnTo>
                  <a:pt x="1111786" y="1225550"/>
                </a:lnTo>
                <a:close/>
                <a:moveTo>
                  <a:pt x="1876425" y="912812"/>
                </a:moveTo>
                <a:lnTo>
                  <a:pt x="2092325" y="912812"/>
                </a:lnTo>
                <a:lnTo>
                  <a:pt x="2092325" y="1709737"/>
                </a:lnTo>
                <a:lnTo>
                  <a:pt x="1876425" y="1709737"/>
                </a:lnTo>
                <a:lnTo>
                  <a:pt x="1876425" y="912812"/>
                </a:lnTo>
                <a:close/>
                <a:moveTo>
                  <a:pt x="1350011" y="644525"/>
                </a:moveTo>
                <a:lnTo>
                  <a:pt x="1362394" y="722630"/>
                </a:lnTo>
                <a:lnTo>
                  <a:pt x="1412876" y="1040448"/>
                </a:lnTo>
                <a:lnTo>
                  <a:pt x="1292861" y="1059498"/>
                </a:lnTo>
                <a:lnTo>
                  <a:pt x="1267779" y="902653"/>
                </a:lnTo>
                <a:lnTo>
                  <a:pt x="1258571" y="922020"/>
                </a:lnTo>
                <a:lnTo>
                  <a:pt x="1249363" y="941070"/>
                </a:lnTo>
                <a:lnTo>
                  <a:pt x="1239203" y="959485"/>
                </a:lnTo>
                <a:lnTo>
                  <a:pt x="1229361" y="977583"/>
                </a:lnTo>
                <a:lnTo>
                  <a:pt x="1219201" y="995045"/>
                </a:lnTo>
                <a:lnTo>
                  <a:pt x="1208723" y="1012190"/>
                </a:lnTo>
                <a:lnTo>
                  <a:pt x="1197928" y="1029018"/>
                </a:lnTo>
                <a:lnTo>
                  <a:pt x="1186816" y="1045210"/>
                </a:lnTo>
                <a:lnTo>
                  <a:pt x="1175703" y="1061403"/>
                </a:lnTo>
                <a:lnTo>
                  <a:pt x="1164273" y="1076961"/>
                </a:lnTo>
                <a:lnTo>
                  <a:pt x="1152843" y="1091883"/>
                </a:lnTo>
                <a:lnTo>
                  <a:pt x="1141096" y="1106806"/>
                </a:lnTo>
                <a:lnTo>
                  <a:pt x="1129031" y="1120776"/>
                </a:lnTo>
                <a:lnTo>
                  <a:pt x="1116966" y="1134428"/>
                </a:lnTo>
                <a:lnTo>
                  <a:pt x="1104901" y="1147763"/>
                </a:lnTo>
                <a:lnTo>
                  <a:pt x="1092201" y="1161416"/>
                </a:lnTo>
                <a:lnTo>
                  <a:pt x="1076961" y="1176656"/>
                </a:lnTo>
                <a:lnTo>
                  <a:pt x="1061721" y="1190943"/>
                </a:lnTo>
                <a:lnTo>
                  <a:pt x="1046163" y="1205231"/>
                </a:lnTo>
                <a:lnTo>
                  <a:pt x="1029971" y="1218883"/>
                </a:lnTo>
                <a:lnTo>
                  <a:pt x="1014096" y="1231901"/>
                </a:lnTo>
                <a:lnTo>
                  <a:pt x="998221" y="1244283"/>
                </a:lnTo>
                <a:lnTo>
                  <a:pt x="982346" y="1256348"/>
                </a:lnTo>
                <a:lnTo>
                  <a:pt x="965836" y="1267778"/>
                </a:lnTo>
                <a:lnTo>
                  <a:pt x="949643" y="1278573"/>
                </a:lnTo>
                <a:lnTo>
                  <a:pt x="933133" y="1289368"/>
                </a:lnTo>
                <a:lnTo>
                  <a:pt x="916306" y="1299528"/>
                </a:lnTo>
                <a:lnTo>
                  <a:pt x="900113" y="1309053"/>
                </a:lnTo>
                <a:lnTo>
                  <a:pt x="883603" y="1317943"/>
                </a:lnTo>
                <a:lnTo>
                  <a:pt x="867093" y="1326833"/>
                </a:lnTo>
                <a:lnTo>
                  <a:pt x="850583" y="1335088"/>
                </a:lnTo>
                <a:lnTo>
                  <a:pt x="834073" y="1343026"/>
                </a:lnTo>
                <a:lnTo>
                  <a:pt x="817563" y="1350328"/>
                </a:lnTo>
                <a:lnTo>
                  <a:pt x="801370" y="1357313"/>
                </a:lnTo>
                <a:lnTo>
                  <a:pt x="784860" y="1363981"/>
                </a:lnTo>
                <a:lnTo>
                  <a:pt x="768668" y="1370331"/>
                </a:lnTo>
                <a:lnTo>
                  <a:pt x="752475" y="1376363"/>
                </a:lnTo>
                <a:lnTo>
                  <a:pt x="736600" y="1382078"/>
                </a:lnTo>
                <a:lnTo>
                  <a:pt x="720725" y="1387158"/>
                </a:lnTo>
                <a:lnTo>
                  <a:pt x="704533" y="1391921"/>
                </a:lnTo>
                <a:lnTo>
                  <a:pt x="688975" y="1396366"/>
                </a:lnTo>
                <a:lnTo>
                  <a:pt x="673735" y="1400493"/>
                </a:lnTo>
                <a:lnTo>
                  <a:pt x="658178" y="1404621"/>
                </a:lnTo>
                <a:lnTo>
                  <a:pt x="643255" y="1408431"/>
                </a:lnTo>
                <a:lnTo>
                  <a:pt x="613728" y="1414781"/>
                </a:lnTo>
                <a:lnTo>
                  <a:pt x="585153" y="1420178"/>
                </a:lnTo>
                <a:lnTo>
                  <a:pt x="557530" y="1424623"/>
                </a:lnTo>
                <a:lnTo>
                  <a:pt x="530860" y="1428433"/>
                </a:lnTo>
                <a:lnTo>
                  <a:pt x="505460" y="1430973"/>
                </a:lnTo>
                <a:lnTo>
                  <a:pt x="481648" y="1433196"/>
                </a:lnTo>
                <a:lnTo>
                  <a:pt x="459423" y="1434783"/>
                </a:lnTo>
                <a:lnTo>
                  <a:pt x="438150" y="1435736"/>
                </a:lnTo>
                <a:lnTo>
                  <a:pt x="419100" y="1436371"/>
                </a:lnTo>
                <a:lnTo>
                  <a:pt x="401638" y="1436688"/>
                </a:lnTo>
                <a:lnTo>
                  <a:pt x="385445" y="1436371"/>
                </a:lnTo>
                <a:lnTo>
                  <a:pt x="371793" y="1435736"/>
                </a:lnTo>
                <a:lnTo>
                  <a:pt x="350838" y="1434783"/>
                </a:lnTo>
                <a:lnTo>
                  <a:pt x="350838" y="1313181"/>
                </a:lnTo>
                <a:lnTo>
                  <a:pt x="352425" y="1313181"/>
                </a:lnTo>
                <a:lnTo>
                  <a:pt x="362585" y="1314133"/>
                </a:lnTo>
                <a:lnTo>
                  <a:pt x="378778" y="1314768"/>
                </a:lnTo>
                <a:lnTo>
                  <a:pt x="401638" y="1315086"/>
                </a:lnTo>
                <a:lnTo>
                  <a:pt x="425133" y="1314768"/>
                </a:lnTo>
                <a:lnTo>
                  <a:pt x="452438" y="1313498"/>
                </a:lnTo>
                <a:lnTo>
                  <a:pt x="467360" y="1312546"/>
                </a:lnTo>
                <a:lnTo>
                  <a:pt x="482918" y="1311276"/>
                </a:lnTo>
                <a:lnTo>
                  <a:pt x="499110" y="1309371"/>
                </a:lnTo>
                <a:lnTo>
                  <a:pt x="515938" y="1307783"/>
                </a:lnTo>
                <a:lnTo>
                  <a:pt x="533718" y="1305561"/>
                </a:lnTo>
                <a:lnTo>
                  <a:pt x="551498" y="1302386"/>
                </a:lnTo>
                <a:lnTo>
                  <a:pt x="570548" y="1299528"/>
                </a:lnTo>
                <a:lnTo>
                  <a:pt x="589598" y="1295718"/>
                </a:lnTo>
                <a:lnTo>
                  <a:pt x="609283" y="1291591"/>
                </a:lnTo>
                <a:lnTo>
                  <a:pt x="628968" y="1286828"/>
                </a:lnTo>
                <a:lnTo>
                  <a:pt x="649288" y="1281431"/>
                </a:lnTo>
                <a:lnTo>
                  <a:pt x="670243" y="1275716"/>
                </a:lnTo>
                <a:lnTo>
                  <a:pt x="690880" y="1269048"/>
                </a:lnTo>
                <a:lnTo>
                  <a:pt x="711835" y="1262063"/>
                </a:lnTo>
                <a:lnTo>
                  <a:pt x="733425" y="1253808"/>
                </a:lnTo>
                <a:lnTo>
                  <a:pt x="754380" y="1245236"/>
                </a:lnTo>
                <a:lnTo>
                  <a:pt x="775970" y="1236028"/>
                </a:lnTo>
                <a:lnTo>
                  <a:pt x="797243" y="1225868"/>
                </a:lnTo>
                <a:lnTo>
                  <a:pt x="818833" y="1215073"/>
                </a:lnTo>
                <a:lnTo>
                  <a:pt x="840423" y="1203326"/>
                </a:lnTo>
                <a:lnTo>
                  <a:pt x="861378" y="1190943"/>
                </a:lnTo>
                <a:lnTo>
                  <a:pt x="882651" y="1177291"/>
                </a:lnTo>
                <a:lnTo>
                  <a:pt x="903923" y="1163003"/>
                </a:lnTo>
                <a:lnTo>
                  <a:pt x="914083" y="1155383"/>
                </a:lnTo>
                <a:lnTo>
                  <a:pt x="924561" y="1147446"/>
                </a:lnTo>
                <a:lnTo>
                  <a:pt x="935038" y="1139826"/>
                </a:lnTo>
                <a:lnTo>
                  <a:pt x="945516" y="1131571"/>
                </a:lnTo>
                <a:lnTo>
                  <a:pt x="955358" y="1122998"/>
                </a:lnTo>
                <a:lnTo>
                  <a:pt x="965518" y="1114108"/>
                </a:lnTo>
                <a:lnTo>
                  <a:pt x="975996" y="1105218"/>
                </a:lnTo>
                <a:lnTo>
                  <a:pt x="985521" y="1096011"/>
                </a:lnTo>
                <a:lnTo>
                  <a:pt x="995681" y="1086168"/>
                </a:lnTo>
                <a:lnTo>
                  <a:pt x="1005206" y="1076326"/>
                </a:lnTo>
                <a:lnTo>
                  <a:pt x="1016001" y="1065531"/>
                </a:lnTo>
                <a:lnTo>
                  <a:pt x="1026478" y="1053783"/>
                </a:lnTo>
                <a:lnTo>
                  <a:pt x="1036956" y="1042035"/>
                </a:lnTo>
                <a:lnTo>
                  <a:pt x="1046798" y="1029970"/>
                </a:lnTo>
                <a:lnTo>
                  <a:pt x="1056958" y="1017588"/>
                </a:lnTo>
                <a:lnTo>
                  <a:pt x="1066801" y="1004888"/>
                </a:lnTo>
                <a:lnTo>
                  <a:pt x="1076643" y="991553"/>
                </a:lnTo>
                <a:lnTo>
                  <a:pt x="1086168" y="977583"/>
                </a:lnTo>
                <a:lnTo>
                  <a:pt x="1095376" y="963930"/>
                </a:lnTo>
                <a:lnTo>
                  <a:pt x="1104901" y="949643"/>
                </a:lnTo>
                <a:lnTo>
                  <a:pt x="1113791" y="934720"/>
                </a:lnTo>
                <a:lnTo>
                  <a:pt x="1122681" y="919798"/>
                </a:lnTo>
                <a:lnTo>
                  <a:pt x="1131571" y="904240"/>
                </a:lnTo>
                <a:lnTo>
                  <a:pt x="1140143" y="888048"/>
                </a:lnTo>
                <a:lnTo>
                  <a:pt x="1148398" y="871855"/>
                </a:lnTo>
                <a:lnTo>
                  <a:pt x="1156336" y="854710"/>
                </a:lnTo>
                <a:lnTo>
                  <a:pt x="1120141" y="868363"/>
                </a:lnTo>
                <a:lnTo>
                  <a:pt x="1083946" y="882015"/>
                </a:lnTo>
                <a:lnTo>
                  <a:pt x="1048068" y="895985"/>
                </a:lnTo>
                <a:lnTo>
                  <a:pt x="1029653" y="903288"/>
                </a:lnTo>
                <a:lnTo>
                  <a:pt x="1011873" y="911225"/>
                </a:lnTo>
                <a:lnTo>
                  <a:pt x="963931" y="799465"/>
                </a:lnTo>
                <a:lnTo>
                  <a:pt x="984886" y="790892"/>
                </a:lnTo>
                <a:lnTo>
                  <a:pt x="1005206" y="782320"/>
                </a:lnTo>
                <a:lnTo>
                  <a:pt x="1046163" y="766762"/>
                </a:lnTo>
                <a:lnTo>
                  <a:pt x="1085851" y="751522"/>
                </a:lnTo>
                <a:lnTo>
                  <a:pt x="1124903" y="736917"/>
                </a:lnTo>
                <a:lnTo>
                  <a:pt x="1163956" y="722630"/>
                </a:lnTo>
                <a:lnTo>
                  <a:pt x="1202056" y="708025"/>
                </a:lnTo>
                <a:lnTo>
                  <a:pt x="1240156" y="692785"/>
                </a:lnTo>
                <a:lnTo>
                  <a:pt x="1258889" y="684530"/>
                </a:lnTo>
                <a:lnTo>
                  <a:pt x="1277939" y="676275"/>
                </a:lnTo>
                <a:lnTo>
                  <a:pt x="1350011" y="644525"/>
                </a:lnTo>
                <a:close/>
                <a:moveTo>
                  <a:pt x="1975682" y="604837"/>
                </a:moveTo>
                <a:lnTo>
                  <a:pt x="1984533" y="604837"/>
                </a:lnTo>
                <a:lnTo>
                  <a:pt x="1993068" y="604837"/>
                </a:lnTo>
                <a:lnTo>
                  <a:pt x="2001603" y="605788"/>
                </a:lnTo>
                <a:lnTo>
                  <a:pt x="2009506" y="606739"/>
                </a:lnTo>
                <a:lnTo>
                  <a:pt x="2017408" y="608642"/>
                </a:lnTo>
                <a:lnTo>
                  <a:pt x="2024995" y="610862"/>
                </a:lnTo>
                <a:lnTo>
                  <a:pt x="2032581" y="614350"/>
                </a:lnTo>
                <a:lnTo>
                  <a:pt x="2036375" y="615935"/>
                </a:lnTo>
                <a:lnTo>
                  <a:pt x="2039536" y="618472"/>
                </a:lnTo>
                <a:lnTo>
                  <a:pt x="2043329" y="620692"/>
                </a:lnTo>
                <a:lnTo>
                  <a:pt x="2046490" y="623229"/>
                </a:lnTo>
                <a:lnTo>
                  <a:pt x="2049651" y="626083"/>
                </a:lnTo>
                <a:lnTo>
                  <a:pt x="2052812" y="629571"/>
                </a:lnTo>
                <a:lnTo>
                  <a:pt x="2055973" y="632742"/>
                </a:lnTo>
                <a:lnTo>
                  <a:pt x="2058818" y="636547"/>
                </a:lnTo>
                <a:lnTo>
                  <a:pt x="2061663" y="640669"/>
                </a:lnTo>
                <a:lnTo>
                  <a:pt x="2064508" y="645109"/>
                </a:lnTo>
                <a:lnTo>
                  <a:pt x="2067037" y="649865"/>
                </a:lnTo>
                <a:lnTo>
                  <a:pt x="2069566" y="654622"/>
                </a:lnTo>
                <a:lnTo>
                  <a:pt x="2072094" y="660330"/>
                </a:lnTo>
                <a:lnTo>
                  <a:pt x="2074307" y="665720"/>
                </a:lnTo>
                <a:lnTo>
                  <a:pt x="2076520" y="672062"/>
                </a:lnTo>
                <a:lnTo>
                  <a:pt x="2078417" y="678404"/>
                </a:lnTo>
                <a:lnTo>
                  <a:pt x="2080313" y="685381"/>
                </a:lnTo>
                <a:lnTo>
                  <a:pt x="2082210" y="692674"/>
                </a:lnTo>
                <a:lnTo>
                  <a:pt x="2085371" y="708529"/>
                </a:lnTo>
                <a:lnTo>
                  <a:pt x="2086951" y="714871"/>
                </a:lnTo>
                <a:lnTo>
                  <a:pt x="2088532" y="719628"/>
                </a:lnTo>
                <a:lnTo>
                  <a:pt x="2090745" y="727555"/>
                </a:lnTo>
                <a:lnTo>
                  <a:pt x="2091377" y="731360"/>
                </a:lnTo>
                <a:lnTo>
                  <a:pt x="2092009" y="736434"/>
                </a:lnTo>
                <a:lnTo>
                  <a:pt x="2092325" y="742776"/>
                </a:lnTo>
                <a:lnTo>
                  <a:pt x="2092325" y="750704"/>
                </a:lnTo>
                <a:lnTo>
                  <a:pt x="2092325" y="857250"/>
                </a:lnTo>
                <a:lnTo>
                  <a:pt x="1876425" y="857250"/>
                </a:lnTo>
                <a:lnTo>
                  <a:pt x="1876425" y="750704"/>
                </a:lnTo>
                <a:lnTo>
                  <a:pt x="1876425" y="742776"/>
                </a:lnTo>
                <a:lnTo>
                  <a:pt x="1876741" y="736434"/>
                </a:lnTo>
                <a:lnTo>
                  <a:pt x="1877690" y="731360"/>
                </a:lnTo>
                <a:lnTo>
                  <a:pt x="1878322" y="727555"/>
                </a:lnTo>
                <a:lnTo>
                  <a:pt x="1880535" y="719628"/>
                </a:lnTo>
                <a:lnTo>
                  <a:pt x="1882115" y="714871"/>
                </a:lnTo>
                <a:lnTo>
                  <a:pt x="1883380" y="708529"/>
                </a:lnTo>
                <a:lnTo>
                  <a:pt x="1886857" y="692674"/>
                </a:lnTo>
                <a:lnTo>
                  <a:pt x="1888753" y="685381"/>
                </a:lnTo>
                <a:lnTo>
                  <a:pt x="1890650" y="678404"/>
                </a:lnTo>
                <a:lnTo>
                  <a:pt x="1892231" y="672062"/>
                </a:lnTo>
                <a:lnTo>
                  <a:pt x="1894443" y="665720"/>
                </a:lnTo>
                <a:lnTo>
                  <a:pt x="1896656" y="660330"/>
                </a:lnTo>
                <a:lnTo>
                  <a:pt x="1899501" y="654622"/>
                </a:lnTo>
                <a:lnTo>
                  <a:pt x="1901714" y="649865"/>
                </a:lnTo>
                <a:lnTo>
                  <a:pt x="1904243" y="645109"/>
                </a:lnTo>
                <a:lnTo>
                  <a:pt x="1907087" y="640669"/>
                </a:lnTo>
                <a:lnTo>
                  <a:pt x="1910249" y="636547"/>
                </a:lnTo>
                <a:lnTo>
                  <a:pt x="1912777" y="632742"/>
                </a:lnTo>
                <a:lnTo>
                  <a:pt x="1915938" y="629571"/>
                </a:lnTo>
                <a:lnTo>
                  <a:pt x="1919099" y="626083"/>
                </a:lnTo>
                <a:lnTo>
                  <a:pt x="1922261" y="623229"/>
                </a:lnTo>
                <a:lnTo>
                  <a:pt x="1925738" y="620692"/>
                </a:lnTo>
                <a:lnTo>
                  <a:pt x="1928899" y="618472"/>
                </a:lnTo>
                <a:lnTo>
                  <a:pt x="1932692" y="615935"/>
                </a:lnTo>
                <a:lnTo>
                  <a:pt x="1935853" y="614350"/>
                </a:lnTo>
                <a:lnTo>
                  <a:pt x="1939646" y="612447"/>
                </a:lnTo>
                <a:lnTo>
                  <a:pt x="1943440" y="610862"/>
                </a:lnTo>
                <a:lnTo>
                  <a:pt x="1951026" y="608642"/>
                </a:lnTo>
                <a:lnTo>
                  <a:pt x="1959245" y="606739"/>
                </a:lnTo>
                <a:lnTo>
                  <a:pt x="1967464" y="605788"/>
                </a:lnTo>
                <a:lnTo>
                  <a:pt x="1975682" y="604837"/>
                </a:lnTo>
                <a:close/>
                <a:moveTo>
                  <a:pt x="154940" y="259715"/>
                </a:moveTo>
                <a:lnTo>
                  <a:pt x="154940" y="2241868"/>
                </a:lnTo>
                <a:lnTo>
                  <a:pt x="1552258" y="2241868"/>
                </a:lnTo>
                <a:lnTo>
                  <a:pt x="1552258" y="259715"/>
                </a:lnTo>
                <a:lnTo>
                  <a:pt x="154940" y="259715"/>
                </a:lnTo>
                <a:close/>
                <a:moveTo>
                  <a:pt x="201612" y="0"/>
                </a:moveTo>
                <a:lnTo>
                  <a:pt x="1504951" y="0"/>
                </a:lnTo>
                <a:lnTo>
                  <a:pt x="1515428" y="317"/>
                </a:lnTo>
                <a:lnTo>
                  <a:pt x="1525906" y="952"/>
                </a:lnTo>
                <a:lnTo>
                  <a:pt x="1535748" y="2222"/>
                </a:lnTo>
                <a:lnTo>
                  <a:pt x="1545591" y="3810"/>
                </a:lnTo>
                <a:lnTo>
                  <a:pt x="1555116" y="5715"/>
                </a:lnTo>
                <a:lnTo>
                  <a:pt x="1564958" y="8572"/>
                </a:lnTo>
                <a:lnTo>
                  <a:pt x="1574166" y="11430"/>
                </a:lnTo>
                <a:lnTo>
                  <a:pt x="1583373" y="15240"/>
                </a:lnTo>
                <a:lnTo>
                  <a:pt x="1592263" y="18732"/>
                </a:lnTo>
                <a:lnTo>
                  <a:pt x="1600836" y="22860"/>
                </a:lnTo>
                <a:lnTo>
                  <a:pt x="1609408" y="27305"/>
                </a:lnTo>
                <a:lnTo>
                  <a:pt x="1617663" y="32702"/>
                </a:lnTo>
                <a:lnTo>
                  <a:pt x="1625283" y="37782"/>
                </a:lnTo>
                <a:lnTo>
                  <a:pt x="1633221" y="43497"/>
                </a:lnTo>
                <a:lnTo>
                  <a:pt x="1640206" y="49212"/>
                </a:lnTo>
                <a:lnTo>
                  <a:pt x="1647191" y="55562"/>
                </a:lnTo>
                <a:lnTo>
                  <a:pt x="1653858" y="62230"/>
                </a:lnTo>
                <a:lnTo>
                  <a:pt x="1660208" y="69215"/>
                </a:lnTo>
                <a:lnTo>
                  <a:pt x="1666558" y="76517"/>
                </a:lnTo>
                <a:lnTo>
                  <a:pt x="1672273" y="83820"/>
                </a:lnTo>
                <a:lnTo>
                  <a:pt x="1677353" y="91757"/>
                </a:lnTo>
                <a:lnTo>
                  <a:pt x="1682116" y="99377"/>
                </a:lnTo>
                <a:lnTo>
                  <a:pt x="1686561" y="107632"/>
                </a:lnTo>
                <a:lnTo>
                  <a:pt x="1690688" y="116205"/>
                </a:lnTo>
                <a:lnTo>
                  <a:pt x="1694498" y="124777"/>
                </a:lnTo>
                <a:lnTo>
                  <a:pt x="1697356" y="133667"/>
                </a:lnTo>
                <a:lnTo>
                  <a:pt x="1700531" y="142557"/>
                </a:lnTo>
                <a:lnTo>
                  <a:pt x="1702753" y="151447"/>
                </a:lnTo>
                <a:lnTo>
                  <a:pt x="1704023" y="160972"/>
                </a:lnTo>
                <a:lnTo>
                  <a:pt x="1705611" y="170497"/>
                </a:lnTo>
                <a:lnTo>
                  <a:pt x="1706246" y="180022"/>
                </a:lnTo>
                <a:lnTo>
                  <a:pt x="1706563" y="189865"/>
                </a:lnTo>
                <a:lnTo>
                  <a:pt x="1706563" y="2654935"/>
                </a:lnTo>
                <a:lnTo>
                  <a:pt x="1706246" y="2664460"/>
                </a:lnTo>
                <a:lnTo>
                  <a:pt x="1705611" y="2674303"/>
                </a:lnTo>
                <a:lnTo>
                  <a:pt x="1704023" y="2683828"/>
                </a:lnTo>
                <a:lnTo>
                  <a:pt x="1702753" y="2693353"/>
                </a:lnTo>
                <a:lnTo>
                  <a:pt x="1700531" y="2702560"/>
                </a:lnTo>
                <a:lnTo>
                  <a:pt x="1697356" y="2711450"/>
                </a:lnTo>
                <a:lnTo>
                  <a:pt x="1694498" y="2720023"/>
                </a:lnTo>
                <a:lnTo>
                  <a:pt x="1690688" y="2728913"/>
                </a:lnTo>
                <a:lnTo>
                  <a:pt x="1686561" y="2737168"/>
                </a:lnTo>
                <a:lnTo>
                  <a:pt x="1682116" y="2745105"/>
                </a:lnTo>
                <a:lnTo>
                  <a:pt x="1677353" y="2753360"/>
                </a:lnTo>
                <a:lnTo>
                  <a:pt x="1672273" y="2760980"/>
                </a:lnTo>
                <a:lnTo>
                  <a:pt x="1666558" y="2768283"/>
                </a:lnTo>
                <a:lnTo>
                  <a:pt x="1660208" y="2775585"/>
                </a:lnTo>
                <a:lnTo>
                  <a:pt x="1653858" y="2782253"/>
                </a:lnTo>
                <a:lnTo>
                  <a:pt x="1647191" y="2788920"/>
                </a:lnTo>
                <a:lnTo>
                  <a:pt x="1640206" y="2795270"/>
                </a:lnTo>
                <a:lnTo>
                  <a:pt x="1633221" y="2801303"/>
                </a:lnTo>
                <a:lnTo>
                  <a:pt x="1625283" y="2807018"/>
                </a:lnTo>
                <a:lnTo>
                  <a:pt x="1617663" y="2812098"/>
                </a:lnTo>
                <a:lnTo>
                  <a:pt x="1609408" y="2817178"/>
                </a:lnTo>
                <a:lnTo>
                  <a:pt x="1600836" y="2821623"/>
                </a:lnTo>
                <a:lnTo>
                  <a:pt x="1592263" y="2825750"/>
                </a:lnTo>
                <a:lnTo>
                  <a:pt x="1583373" y="2829878"/>
                </a:lnTo>
                <a:lnTo>
                  <a:pt x="1574166" y="2833370"/>
                </a:lnTo>
                <a:lnTo>
                  <a:pt x="1564958" y="2836228"/>
                </a:lnTo>
                <a:lnTo>
                  <a:pt x="1555116" y="2838768"/>
                </a:lnTo>
                <a:lnTo>
                  <a:pt x="1545591" y="2840673"/>
                </a:lnTo>
                <a:lnTo>
                  <a:pt x="1535748" y="2842578"/>
                </a:lnTo>
                <a:lnTo>
                  <a:pt x="1525906" y="2843848"/>
                </a:lnTo>
                <a:lnTo>
                  <a:pt x="1515428" y="2844483"/>
                </a:lnTo>
                <a:lnTo>
                  <a:pt x="1504951" y="2844800"/>
                </a:lnTo>
                <a:lnTo>
                  <a:pt x="201612" y="2844800"/>
                </a:lnTo>
                <a:lnTo>
                  <a:pt x="191135" y="2844483"/>
                </a:lnTo>
                <a:lnTo>
                  <a:pt x="180975" y="2843848"/>
                </a:lnTo>
                <a:lnTo>
                  <a:pt x="170815" y="2842578"/>
                </a:lnTo>
                <a:lnTo>
                  <a:pt x="161290" y="2840673"/>
                </a:lnTo>
                <a:lnTo>
                  <a:pt x="151447" y="2838768"/>
                </a:lnTo>
                <a:lnTo>
                  <a:pt x="141922" y="2836228"/>
                </a:lnTo>
                <a:lnTo>
                  <a:pt x="132715" y="2833370"/>
                </a:lnTo>
                <a:lnTo>
                  <a:pt x="123190" y="2829878"/>
                </a:lnTo>
                <a:lnTo>
                  <a:pt x="114300" y="2825750"/>
                </a:lnTo>
                <a:lnTo>
                  <a:pt x="105727" y="2821623"/>
                </a:lnTo>
                <a:lnTo>
                  <a:pt x="97155" y="2817178"/>
                </a:lnTo>
                <a:lnTo>
                  <a:pt x="89217" y="2812098"/>
                </a:lnTo>
                <a:lnTo>
                  <a:pt x="81280" y="2807018"/>
                </a:lnTo>
                <a:lnTo>
                  <a:pt x="73660" y="2801303"/>
                </a:lnTo>
                <a:lnTo>
                  <a:pt x="66357" y="2795270"/>
                </a:lnTo>
                <a:lnTo>
                  <a:pt x="59372" y="2788920"/>
                </a:lnTo>
                <a:lnTo>
                  <a:pt x="52705" y="2782253"/>
                </a:lnTo>
                <a:lnTo>
                  <a:pt x="46355" y="2775585"/>
                </a:lnTo>
                <a:lnTo>
                  <a:pt x="40322" y="2768283"/>
                </a:lnTo>
                <a:lnTo>
                  <a:pt x="34607" y="2760980"/>
                </a:lnTo>
                <a:lnTo>
                  <a:pt x="29210" y="2753360"/>
                </a:lnTo>
                <a:lnTo>
                  <a:pt x="24447" y="2745105"/>
                </a:lnTo>
                <a:lnTo>
                  <a:pt x="20002" y="2737168"/>
                </a:lnTo>
                <a:lnTo>
                  <a:pt x="15875" y="2728913"/>
                </a:lnTo>
                <a:lnTo>
                  <a:pt x="12065" y="2720023"/>
                </a:lnTo>
                <a:lnTo>
                  <a:pt x="9207" y="2711450"/>
                </a:lnTo>
                <a:lnTo>
                  <a:pt x="6667" y="2702560"/>
                </a:lnTo>
                <a:lnTo>
                  <a:pt x="4127" y="2693353"/>
                </a:lnTo>
                <a:lnTo>
                  <a:pt x="2540" y="2683828"/>
                </a:lnTo>
                <a:lnTo>
                  <a:pt x="952" y="2674303"/>
                </a:lnTo>
                <a:lnTo>
                  <a:pt x="317" y="2664460"/>
                </a:lnTo>
                <a:lnTo>
                  <a:pt x="0" y="2654935"/>
                </a:lnTo>
                <a:lnTo>
                  <a:pt x="0" y="189865"/>
                </a:lnTo>
                <a:lnTo>
                  <a:pt x="317" y="180022"/>
                </a:lnTo>
                <a:lnTo>
                  <a:pt x="952" y="170497"/>
                </a:lnTo>
                <a:lnTo>
                  <a:pt x="2540" y="160972"/>
                </a:lnTo>
                <a:lnTo>
                  <a:pt x="4127" y="151447"/>
                </a:lnTo>
                <a:lnTo>
                  <a:pt x="6667" y="142557"/>
                </a:lnTo>
                <a:lnTo>
                  <a:pt x="9207" y="133667"/>
                </a:lnTo>
                <a:lnTo>
                  <a:pt x="12065" y="124777"/>
                </a:lnTo>
                <a:lnTo>
                  <a:pt x="15875" y="116205"/>
                </a:lnTo>
                <a:lnTo>
                  <a:pt x="20002" y="107632"/>
                </a:lnTo>
                <a:lnTo>
                  <a:pt x="24447" y="99377"/>
                </a:lnTo>
                <a:lnTo>
                  <a:pt x="29210" y="91757"/>
                </a:lnTo>
                <a:lnTo>
                  <a:pt x="34607" y="83820"/>
                </a:lnTo>
                <a:lnTo>
                  <a:pt x="40322" y="76517"/>
                </a:lnTo>
                <a:lnTo>
                  <a:pt x="46355" y="69215"/>
                </a:lnTo>
                <a:lnTo>
                  <a:pt x="52705" y="62230"/>
                </a:lnTo>
                <a:lnTo>
                  <a:pt x="59372" y="55562"/>
                </a:lnTo>
                <a:lnTo>
                  <a:pt x="66357" y="49212"/>
                </a:lnTo>
                <a:lnTo>
                  <a:pt x="73660" y="43497"/>
                </a:lnTo>
                <a:lnTo>
                  <a:pt x="81280" y="37782"/>
                </a:lnTo>
                <a:lnTo>
                  <a:pt x="89217" y="32702"/>
                </a:lnTo>
                <a:lnTo>
                  <a:pt x="97155" y="27305"/>
                </a:lnTo>
                <a:lnTo>
                  <a:pt x="105727" y="22860"/>
                </a:lnTo>
                <a:lnTo>
                  <a:pt x="114300" y="18732"/>
                </a:lnTo>
                <a:lnTo>
                  <a:pt x="123190" y="15240"/>
                </a:lnTo>
                <a:lnTo>
                  <a:pt x="132715" y="11430"/>
                </a:lnTo>
                <a:lnTo>
                  <a:pt x="141922" y="8572"/>
                </a:lnTo>
                <a:lnTo>
                  <a:pt x="151447" y="5715"/>
                </a:lnTo>
                <a:lnTo>
                  <a:pt x="161290" y="3810"/>
                </a:lnTo>
                <a:lnTo>
                  <a:pt x="170815" y="2222"/>
                </a:lnTo>
                <a:lnTo>
                  <a:pt x="180975" y="952"/>
                </a:lnTo>
                <a:lnTo>
                  <a:pt x="191135" y="317"/>
                </a:lnTo>
                <a:lnTo>
                  <a:pt x="201612"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75" name="文本框 74"/>
          <p:cNvSpPr txBox="1"/>
          <p:nvPr/>
        </p:nvSpPr>
        <p:spPr>
          <a:xfrm>
            <a:off x="593676" y="1873107"/>
            <a:ext cx="3886519" cy="1477328"/>
          </a:xfrm>
          <a:prstGeom prst="rect">
            <a:avLst/>
          </a:prstGeom>
          <a:noFill/>
        </p:spPr>
        <p:txBody>
          <a:bodyPr wrap="square" rtlCol="0">
            <a:spAutoFit/>
          </a:bodyPr>
          <a:lstStyle/>
          <a:p>
            <a:pPr algn="r"/>
            <a:r>
              <a:rPr lang="en-ZA" dirty="0"/>
              <a:t>Many children fear exposure of the personal details in the press and in many communities there is still a stigma attached to particularly to the rape of girls</a:t>
            </a:r>
            <a:endParaRPr lang="zh-CN" altLang="en-US"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7" name="MH_SubTitle_1"/>
          <p:cNvSpPr>
            <a:spLocks noChangeArrowheads="1"/>
          </p:cNvSpPr>
          <p:nvPr>
            <p:custDataLst>
              <p:tags r:id="rId8"/>
            </p:custDataLst>
          </p:nvPr>
        </p:nvSpPr>
        <p:spPr bwMode="auto">
          <a:xfrm>
            <a:off x="1511571" y="3725381"/>
            <a:ext cx="2675925" cy="400110"/>
          </a:xfrm>
          <a:prstGeom prst="rect">
            <a:avLst/>
          </a:prstGeom>
          <a:noFill/>
        </p:spPr>
        <p:txBody>
          <a:bodyPr wrap="none" rtlCol="0">
            <a:spAutoFit/>
          </a:bodyPr>
          <a:lstStyle/>
          <a:p>
            <a:r>
              <a:rPr lang="en-US" altLang="zh-CN" sz="2000" b="1" dirty="0">
                <a:solidFill>
                  <a:srgbClr val="A9BA2C"/>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RECOMMENDATION</a:t>
            </a:r>
          </a:p>
        </p:txBody>
      </p:sp>
      <p:sp>
        <p:nvSpPr>
          <p:cNvPr id="78" name="文本框 77"/>
          <p:cNvSpPr txBox="1"/>
          <p:nvPr/>
        </p:nvSpPr>
        <p:spPr>
          <a:xfrm>
            <a:off x="710427" y="4153589"/>
            <a:ext cx="3886519" cy="1477328"/>
          </a:xfrm>
          <a:prstGeom prst="rect">
            <a:avLst/>
          </a:prstGeom>
          <a:noFill/>
        </p:spPr>
        <p:txBody>
          <a:bodyPr wrap="square" rtlCol="0">
            <a:spAutoFit/>
          </a:bodyPr>
          <a:lstStyle/>
          <a:p>
            <a:r>
              <a:rPr lang="en-ZA" dirty="0"/>
              <a:t>Our recommendation would expand the protection of the Children’s Act to ensure protection of children’s privacy in all courts, not only the Children’s Court</a:t>
            </a:r>
            <a:endParaRPr lang="zh-CN" altLang="en-US"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0" name="文本框 79"/>
          <p:cNvSpPr txBox="1"/>
          <p:nvPr/>
        </p:nvSpPr>
        <p:spPr>
          <a:xfrm>
            <a:off x="8141636" y="2620449"/>
            <a:ext cx="3366979" cy="1200329"/>
          </a:xfrm>
          <a:prstGeom prst="rect">
            <a:avLst/>
          </a:prstGeom>
          <a:noFill/>
        </p:spPr>
        <p:txBody>
          <a:bodyPr wrap="square" rtlCol="0">
            <a:spAutoFit/>
          </a:bodyPr>
          <a:lstStyle/>
          <a:p>
            <a:r>
              <a:rPr lang="en-ZA" dirty="0"/>
              <a:t>Therefore we support the proposal put forward by the </a:t>
            </a:r>
            <a:r>
              <a:rPr lang="en-ZA" b="1" dirty="0"/>
              <a:t>Children’s Institute </a:t>
            </a:r>
            <a:r>
              <a:rPr lang="en-ZA" dirty="0"/>
              <a:t>and the </a:t>
            </a:r>
            <a:r>
              <a:rPr lang="en-ZA" b="1" dirty="0"/>
              <a:t>Centre for Child Law</a:t>
            </a:r>
            <a:endParaRPr lang="zh-CN" altLang="en-US"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2" name="矩形 21"/>
          <p:cNvSpPr/>
          <p:nvPr/>
        </p:nvSpPr>
        <p:spPr>
          <a:xfrm>
            <a:off x="253091" y="195458"/>
            <a:ext cx="11938909" cy="830997"/>
          </a:xfrm>
          <a:prstGeom prst="rect">
            <a:avLst/>
          </a:prstGeom>
        </p:spPr>
        <p:txBody>
          <a:bodyPr wrap="none">
            <a:spAutoFit/>
          </a:bodyPr>
          <a:lstStyle/>
          <a:p>
            <a:pPr algn="ctr"/>
            <a:r>
              <a:rPr lang="en-ZA" sz="2400" b="1" dirty="0">
                <a:solidFill>
                  <a:srgbClr val="865B3E"/>
                </a:solidFill>
                <a:latin typeface="Arial" panose="020B0604020202020204" pitchFamily="34" charset="0"/>
                <a:ea typeface="微软雅黑" panose="020B0503020204020204" pitchFamily="34" charset="-122"/>
                <a:cs typeface="Arial" panose="020B0604020202020204" pitchFamily="34" charset="0"/>
              </a:rPr>
              <a:t>Section 6A:  A child’s right to Privacy and the Protection of Personal information</a:t>
            </a:r>
          </a:p>
          <a:p>
            <a:pPr algn="ctr"/>
            <a:endParaRPr lang="zh-CN" altLang="en-US" sz="2400" b="1" dirty="0">
              <a:solidFill>
                <a:srgbClr val="865B3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3" name="Picture 2">
            <a:extLst>
              <a:ext uri="{FF2B5EF4-FFF2-40B4-BE49-F238E27FC236}">
                <a16:creationId xmlns:a16="http://schemas.microsoft.com/office/drawing/2014/main" xmlns="" id="{48A3F5A4-F9D3-46FC-9835-78CD3E4CB9E2}"/>
              </a:ext>
            </a:extLst>
          </p:cNvPr>
          <p:cNvPicPr>
            <a:picLocks noChangeAspect="1"/>
          </p:cNvPicPr>
          <p:nvPr/>
        </p:nvPicPr>
        <p:blipFill>
          <a:blip r:embed="rId10" cstate="print"/>
          <a:stretch>
            <a:fillRect/>
          </a:stretch>
        </p:blipFill>
        <p:spPr>
          <a:xfrm>
            <a:off x="10506908" y="888264"/>
            <a:ext cx="1341236" cy="780356"/>
          </a:xfrm>
          <a:prstGeom prst="rect">
            <a:avLst/>
          </a:prstGeom>
        </p:spPr>
      </p:pic>
    </p:spTree>
    <p:extLst>
      <p:ext uri="{BB962C8B-B14F-4D97-AF65-F5344CB8AC3E}">
        <p14:creationId xmlns:p14="http://schemas.microsoft.com/office/powerpoint/2010/main" xmlns="" val="245209639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8"/>
                                        </p:tgtEl>
                                        <p:attrNameLst>
                                          <p:attrName>style.visibility</p:attrName>
                                        </p:attrNameLst>
                                      </p:cBhvr>
                                      <p:to>
                                        <p:strVal val="visible"/>
                                      </p:to>
                                    </p:set>
                                    <p:animEffect transition="in" filter="fade">
                                      <p:cBhvr>
                                        <p:cTn id="14" dur="1000"/>
                                        <p:tgtEl>
                                          <p:spTgt spid="78"/>
                                        </p:tgtEl>
                                      </p:cBhvr>
                                    </p:animEffect>
                                    <p:anim calcmode="lin" valueType="num">
                                      <p:cBhvr>
                                        <p:cTn id="15" dur="1000" fill="hold"/>
                                        <p:tgtEl>
                                          <p:spTgt spid="78"/>
                                        </p:tgtEl>
                                        <p:attrNameLst>
                                          <p:attrName>ppt_x</p:attrName>
                                        </p:attrNameLst>
                                      </p:cBhvr>
                                      <p:tavLst>
                                        <p:tav tm="0">
                                          <p:val>
                                            <p:strVal val="#ppt_x"/>
                                          </p:val>
                                        </p:tav>
                                        <p:tav tm="100000">
                                          <p:val>
                                            <p:strVal val="#ppt_x"/>
                                          </p:val>
                                        </p:tav>
                                      </p:tavLst>
                                    </p:anim>
                                    <p:anim calcmode="lin" valueType="num">
                                      <p:cBhvr>
                                        <p:cTn id="16"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fade">
                                      <p:cBhvr>
                                        <p:cTn id="21" dur="1000"/>
                                        <p:tgtEl>
                                          <p:spTgt spid="80"/>
                                        </p:tgtEl>
                                      </p:cBhvr>
                                    </p:animEffect>
                                    <p:anim calcmode="lin" valueType="num">
                                      <p:cBhvr>
                                        <p:cTn id="22" dur="1000" fill="hold"/>
                                        <p:tgtEl>
                                          <p:spTgt spid="80"/>
                                        </p:tgtEl>
                                        <p:attrNameLst>
                                          <p:attrName>ppt_x</p:attrName>
                                        </p:attrNameLst>
                                      </p:cBhvr>
                                      <p:tavLst>
                                        <p:tav tm="0">
                                          <p:val>
                                            <p:strVal val="#ppt_x"/>
                                          </p:val>
                                        </p:tav>
                                        <p:tav tm="100000">
                                          <p:val>
                                            <p:strVal val="#ppt_x"/>
                                          </p:val>
                                        </p:tav>
                                      </p:tavLst>
                                    </p:anim>
                                    <p:anim calcmode="lin" valueType="num">
                                      <p:cBhvr>
                                        <p:cTn id="23"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8"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8375730" y="952286"/>
            <a:ext cx="2722124" cy="2444498"/>
            <a:chOff x="7535954" y="1971929"/>
            <a:chExt cx="2722124" cy="2444498"/>
          </a:xfrm>
        </p:grpSpPr>
        <p:sp>
          <p:nvSpPr>
            <p:cNvPr id="26" name="Freeform 40"/>
            <p:cNvSpPr>
              <a:spLocks/>
            </p:cNvSpPr>
            <p:nvPr/>
          </p:nvSpPr>
          <p:spPr bwMode="auto">
            <a:xfrm>
              <a:off x="7535954" y="1971929"/>
              <a:ext cx="2722124" cy="2444498"/>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7" name="Freeform 41"/>
            <p:cNvSpPr>
              <a:spLocks noEditPoints="1"/>
            </p:cNvSpPr>
            <p:nvPr/>
          </p:nvSpPr>
          <p:spPr bwMode="auto">
            <a:xfrm>
              <a:off x="7535954" y="1971929"/>
              <a:ext cx="2722124" cy="2444498"/>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A9BA2C"/>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9" name="文本框 28"/>
            <p:cNvSpPr txBox="1"/>
            <p:nvPr/>
          </p:nvSpPr>
          <p:spPr>
            <a:xfrm>
              <a:off x="8036095" y="2540280"/>
              <a:ext cx="1667444" cy="707886"/>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en-US" altLang="zh-CN"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Step 4</a:t>
              </a:r>
              <a:endParaRPr lang="zh-CN" altLang="en-US"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30" name="TextBox 35"/>
          <p:cNvSpPr txBox="1"/>
          <p:nvPr/>
        </p:nvSpPr>
        <p:spPr>
          <a:xfrm>
            <a:off x="484360" y="3390251"/>
            <a:ext cx="2370659" cy="1154675"/>
          </a:xfrm>
          <a:prstGeom prst="rect">
            <a:avLst/>
          </a:prstGeom>
          <a:noFill/>
        </p:spPr>
        <p:txBody>
          <a:bodyPr wrap="square" rtlCol="0">
            <a:spAutoFit/>
          </a:bodyPr>
          <a:lstStyle/>
          <a:p>
            <a:pPr algn="ctr">
              <a:lnSpc>
                <a:spcPct val="150000"/>
              </a:lnSpc>
            </a:pPr>
            <a:r>
              <a:rPr lang="en-US" altLang="zh-CN"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Banning of corporal punishment by the Constitutional Court.</a:t>
            </a:r>
            <a:endParaRPr lang="zh-CN" altLang="en-US"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2" name="TextBox 35"/>
          <p:cNvSpPr txBox="1"/>
          <p:nvPr/>
        </p:nvSpPr>
        <p:spPr>
          <a:xfrm>
            <a:off x="5571263" y="3407650"/>
            <a:ext cx="2903054" cy="2505494"/>
          </a:xfrm>
          <a:prstGeom prst="rect">
            <a:avLst/>
          </a:prstGeom>
          <a:noFill/>
        </p:spPr>
        <p:txBody>
          <a:bodyPr wrap="square" rtlCol="0">
            <a:spAutoFit/>
          </a:bodyPr>
          <a:lstStyle>
            <a:defPPr>
              <a:defRPr lang="zh-CN"/>
            </a:defPPr>
            <a:lvl1pPr>
              <a:lnSpc>
                <a:spcPct val="150000"/>
              </a:lnSpc>
              <a:defRPr sz="1200">
                <a:solidFill>
                  <a:schemeClr val="tx1">
                    <a:lumMod val="85000"/>
                    <a:lumOff val="15000"/>
                  </a:schemeClr>
                </a:solidFill>
                <a:latin typeface="+mj-ea"/>
                <a:ea typeface="+mj-ea"/>
              </a:defRPr>
            </a:lvl1pPr>
          </a:lstStyle>
          <a:p>
            <a:pPr algn="ctr"/>
            <a:r>
              <a:rPr lang="en-ZA" sz="1600" b="1" dirty="0">
                <a:latin typeface="Arial" panose="020B0604020202020204" pitchFamily="34" charset="0"/>
                <a:cs typeface="Arial" panose="020B0604020202020204" pitchFamily="34" charset="0"/>
              </a:rPr>
              <a:t>Section 144: education&amp; awareness-raising programmes concerning positive parenting are implemented</a:t>
            </a:r>
          </a:p>
          <a:p>
            <a:endParaRPr lang="en-ZA" sz="2800" b="1" dirty="0">
              <a:latin typeface="Arial" panose="020B0604020202020204" pitchFamily="34" charset="0"/>
              <a:cs typeface="Arial" panose="020B0604020202020204" pitchFamily="34" charset="0"/>
            </a:endParaRPr>
          </a:p>
        </p:txBody>
      </p:sp>
      <p:sp>
        <p:nvSpPr>
          <p:cNvPr id="33" name="TextBox 35"/>
          <p:cNvSpPr txBox="1"/>
          <p:nvPr/>
        </p:nvSpPr>
        <p:spPr>
          <a:xfrm>
            <a:off x="8375730" y="3511156"/>
            <a:ext cx="3032224" cy="1524007"/>
          </a:xfrm>
          <a:prstGeom prst="rect">
            <a:avLst/>
          </a:prstGeom>
          <a:noFill/>
        </p:spPr>
        <p:txBody>
          <a:bodyPr wrap="square" rtlCol="0">
            <a:spAutoFit/>
          </a:bodyPr>
          <a:lstStyle>
            <a:defPPr>
              <a:defRPr lang="zh-CN"/>
            </a:defPPr>
            <a:lvl1pPr>
              <a:lnSpc>
                <a:spcPct val="150000"/>
              </a:lnSpc>
              <a:defRPr sz="1200">
                <a:solidFill>
                  <a:schemeClr val="tx1">
                    <a:lumMod val="85000"/>
                    <a:lumOff val="15000"/>
                  </a:schemeClr>
                </a:solidFill>
                <a:latin typeface="+mj-ea"/>
                <a:ea typeface="+mj-ea"/>
              </a:defRPr>
            </a:lvl1pPr>
          </a:lstStyle>
          <a:p>
            <a:pPr algn="ctr"/>
            <a:r>
              <a:rPr lang="en-ZA" sz="1600" b="1" dirty="0">
                <a:latin typeface="Arial" panose="020B0604020202020204" pitchFamily="34" charset="0"/>
                <a:cs typeface="Arial" panose="020B0604020202020204" pitchFamily="34" charset="0"/>
              </a:rPr>
              <a:t>Section 144: programmes promoting positive discipline at home and in alternative care are available </a:t>
            </a:r>
            <a:endParaRPr lang="zh-CN" altLang="en-US" sz="1600" b="1" dirty="0">
              <a:latin typeface="Arial" panose="020B0604020202020204" pitchFamily="34" charset="0"/>
              <a:cs typeface="Arial" panose="020B0604020202020204" pitchFamily="34" charset="0"/>
              <a:sym typeface="Arial" panose="020B0604020202020204" pitchFamily="34" charset="0"/>
            </a:endParaRPr>
          </a:p>
        </p:txBody>
      </p:sp>
      <p:grpSp>
        <p:nvGrpSpPr>
          <p:cNvPr id="34" name="组合 33"/>
          <p:cNvGrpSpPr/>
          <p:nvPr/>
        </p:nvGrpSpPr>
        <p:grpSpPr>
          <a:xfrm>
            <a:off x="5725140" y="957719"/>
            <a:ext cx="2722124" cy="2444498"/>
            <a:chOff x="5494648" y="1971929"/>
            <a:chExt cx="2722124" cy="2444498"/>
          </a:xfrm>
        </p:grpSpPr>
        <p:sp>
          <p:nvSpPr>
            <p:cNvPr id="35" name="Freeform 42"/>
            <p:cNvSpPr>
              <a:spLocks/>
            </p:cNvSpPr>
            <p:nvPr/>
          </p:nvSpPr>
          <p:spPr bwMode="auto">
            <a:xfrm>
              <a:off x="5494648" y="1971929"/>
              <a:ext cx="2722124" cy="2444498"/>
            </a:xfrm>
            <a:custGeom>
              <a:avLst/>
              <a:gdLst>
                <a:gd name="T0" fmla="*/ 1149 w 1149"/>
                <a:gd name="T1" fmla="*/ 515 h 1030"/>
                <a:gd name="T2" fmla="*/ 1019 w 1149"/>
                <a:gd name="T3" fmla="*/ 412 h 1030"/>
                <a:gd name="T4" fmla="*/ 515 w 1149"/>
                <a:gd name="T5" fmla="*/ 0 h 1030"/>
                <a:gd name="T6" fmla="*/ 0 w 1149"/>
                <a:gd name="T7" fmla="*/ 515 h 1030"/>
                <a:gd name="T8" fmla="*/ 515 w 1149"/>
                <a:gd name="T9" fmla="*/ 1030 h 1030"/>
                <a:gd name="T10" fmla="*/ 1019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19" y="412"/>
                    <a:pt x="1019" y="412"/>
                    <a:pt x="1019" y="412"/>
                  </a:cubicBezTo>
                  <a:cubicBezTo>
                    <a:pt x="971" y="177"/>
                    <a:pt x="764" y="0"/>
                    <a:pt x="515" y="0"/>
                  </a:cubicBezTo>
                  <a:cubicBezTo>
                    <a:pt x="231" y="0"/>
                    <a:pt x="0" y="231"/>
                    <a:pt x="0" y="515"/>
                  </a:cubicBezTo>
                  <a:cubicBezTo>
                    <a:pt x="0" y="799"/>
                    <a:pt x="231" y="1030"/>
                    <a:pt x="515" y="1030"/>
                  </a:cubicBezTo>
                  <a:cubicBezTo>
                    <a:pt x="764" y="1030"/>
                    <a:pt x="971" y="853"/>
                    <a:pt x="1019"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6" name="Freeform 43"/>
            <p:cNvSpPr>
              <a:spLocks noEditPoints="1"/>
            </p:cNvSpPr>
            <p:nvPr/>
          </p:nvSpPr>
          <p:spPr bwMode="auto">
            <a:xfrm>
              <a:off x="5494648" y="1971929"/>
              <a:ext cx="2722124" cy="2444498"/>
            </a:xfrm>
            <a:custGeom>
              <a:avLst/>
              <a:gdLst>
                <a:gd name="T0" fmla="*/ 1019 w 1149"/>
                <a:gd name="T1" fmla="*/ 412 h 1030"/>
                <a:gd name="T2" fmla="*/ 515 w 1149"/>
                <a:gd name="T3" fmla="*/ 0 h 1030"/>
                <a:gd name="T4" fmla="*/ 0 w 1149"/>
                <a:gd name="T5" fmla="*/ 515 h 1030"/>
                <a:gd name="T6" fmla="*/ 515 w 1149"/>
                <a:gd name="T7" fmla="*/ 1030 h 1030"/>
                <a:gd name="T8" fmla="*/ 1019 w 1149"/>
                <a:gd name="T9" fmla="*/ 618 h 1030"/>
                <a:gd name="T10" fmla="*/ 1149 w 1149"/>
                <a:gd name="T11" fmla="*/ 515 h 1030"/>
                <a:gd name="T12" fmla="*/ 1019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19" y="412"/>
                  </a:moveTo>
                  <a:cubicBezTo>
                    <a:pt x="971" y="177"/>
                    <a:pt x="764" y="0"/>
                    <a:pt x="515" y="0"/>
                  </a:cubicBezTo>
                  <a:cubicBezTo>
                    <a:pt x="231" y="0"/>
                    <a:pt x="0" y="231"/>
                    <a:pt x="0" y="515"/>
                  </a:cubicBezTo>
                  <a:cubicBezTo>
                    <a:pt x="0" y="799"/>
                    <a:pt x="231" y="1030"/>
                    <a:pt x="515" y="1030"/>
                  </a:cubicBezTo>
                  <a:cubicBezTo>
                    <a:pt x="764" y="1030"/>
                    <a:pt x="971" y="853"/>
                    <a:pt x="1019" y="618"/>
                  </a:cubicBezTo>
                  <a:cubicBezTo>
                    <a:pt x="1149" y="515"/>
                    <a:pt x="1149" y="515"/>
                    <a:pt x="1149" y="515"/>
                  </a:cubicBezTo>
                  <a:lnTo>
                    <a:pt x="1019"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876A4F"/>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8" name="文本框 37"/>
            <p:cNvSpPr txBox="1"/>
            <p:nvPr/>
          </p:nvSpPr>
          <p:spPr>
            <a:xfrm>
              <a:off x="5979408" y="2534847"/>
              <a:ext cx="1667444" cy="707886"/>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en-US" altLang="zh-CN"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Step 3</a:t>
              </a:r>
              <a:endParaRPr lang="zh-CN" altLang="en-US"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39" name="组合 38"/>
          <p:cNvGrpSpPr/>
          <p:nvPr/>
        </p:nvGrpSpPr>
        <p:grpSpPr>
          <a:xfrm>
            <a:off x="3056798" y="945068"/>
            <a:ext cx="2719821" cy="2444498"/>
            <a:chOff x="3452191" y="1971929"/>
            <a:chExt cx="2719821" cy="2444498"/>
          </a:xfrm>
        </p:grpSpPr>
        <p:sp>
          <p:nvSpPr>
            <p:cNvPr id="40" name="Freeform 44"/>
            <p:cNvSpPr>
              <a:spLocks/>
            </p:cNvSpPr>
            <p:nvPr/>
          </p:nvSpPr>
          <p:spPr bwMode="auto">
            <a:xfrm>
              <a:off x="3452191" y="1971929"/>
              <a:ext cx="2719821" cy="2444498"/>
            </a:xfrm>
            <a:custGeom>
              <a:avLst/>
              <a:gdLst>
                <a:gd name="T0" fmla="*/ 1148 w 1148"/>
                <a:gd name="T1" fmla="*/ 515 h 1030"/>
                <a:gd name="T2" fmla="*/ 1019 w 1148"/>
                <a:gd name="T3" fmla="*/ 412 h 1030"/>
                <a:gd name="T4" fmla="*/ 515 w 1148"/>
                <a:gd name="T5" fmla="*/ 0 h 1030"/>
                <a:gd name="T6" fmla="*/ 0 w 1148"/>
                <a:gd name="T7" fmla="*/ 515 h 1030"/>
                <a:gd name="T8" fmla="*/ 515 w 1148"/>
                <a:gd name="T9" fmla="*/ 1030 h 1030"/>
                <a:gd name="T10" fmla="*/ 1019 w 1148"/>
                <a:gd name="T11" fmla="*/ 618 h 1030"/>
                <a:gd name="T12" fmla="*/ 1148 w 1148"/>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8" h="1030">
                  <a:moveTo>
                    <a:pt x="1148" y="515"/>
                  </a:moveTo>
                  <a:cubicBezTo>
                    <a:pt x="1019" y="412"/>
                    <a:pt x="1019" y="412"/>
                    <a:pt x="1019" y="412"/>
                  </a:cubicBezTo>
                  <a:cubicBezTo>
                    <a:pt x="971" y="177"/>
                    <a:pt x="763" y="0"/>
                    <a:pt x="515" y="0"/>
                  </a:cubicBezTo>
                  <a:cubicBezTo>
                    <a:pt x="230" y="0"/>
                    <a:pt x="0" y="231"/>
                    <a:pt x="0" y="515"/>
                  </a:cubicBezTo>
                  <a:cubicBezTo>
                    <a:pt x="0" y="799"/>
                    <a:pt x="230" y="1030"/>
                    <a:pt x="515" y="1030"/>
                  </a:cubicBezTo>
                  <a:cubicBezTo>
                    <a:pt x="763" y="1030"/>
                    <a:pt x="971" y="853"/>
                    <a:pt x="1019" y="618"/>
                  </a:cubicBezTo>
                  <a:lnTo>
                    <a:pt x="1148"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1" name="Freeform 45"/>
            <p:cNvSpPr>
              <a:spLocks noEditPoints="1"/>
            </p:cNvSpPr>
            <p:nvPr/>
          </p:nvSpPr>
          <p:spPr bwMode="auto">
            <a:xfrm>
              <a:off x="3452191" y="1971929"/>
              <a:ext cx="2719821" cy="2444498"/>
            </a:xfrm>
            <a:custGeom>
              <a:avLst/>
              <a:gdLst>
                <a:gd name="T0" fmla="*/ 1019 w 1148"/>
                <a:gd name="T1" fmla="*/ 412 h 1030"/>
                <a:gd name="T2" fmla="*/ 515 w 1148"/>
                <a:gd name="T3" fmla="*/ 0 h 1030"/>
                <a:gd name="T4" fmla="*/ 0 w 1148"/>
                <a:gd name="T5" fmla="*/ 515 h 1030"/>
                <a:gd name="T6" fmla="*/ 515 w 1148"/>
                <a:gd name="T7" fmla="*/ 1030 h 1030"/>
                <a:gd name="T8" fmla="*/ 1019 w 1148"/>
                <a:gd name="T9" fmla="*/ 618 h 1030"/>
                <a:gd name="T10" fmla="*/ 1148 w 1148"/>
                <a:gd name="T11" fmla="*/ 515 h 1030"/>
                <a:gd name="T12" fmla="*/ 1019 w 1148"/>
                <a:gd name="T13" fmla="*/ 412 h 1030"/>
                <a:gd name="T14" fmla="*/ 515 w 1148"/>
                <a:gd name="T15" fmla="*/ 979 h 1030"/>
                <a:gd name="T16" fmla="*/ 51 w 1148"/>
                <a:gd name="T17" fmla="*/ 515 h 1030"/>
                <a:gd name="T18" fmla="*/ 515 w 1148"/>
                <a:gd name="T19" fmla="*/ 51 h 1030"/>
                <a:gd name="T20" fmla="*/ 979 w 1148"/>
                <a:gd name="T21" fmla="*/ 515 h 1030"/>
                <a:gd name="T22" fmla="*/ 515 w 1148"/>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8" h="1030">
                  <a:moveTo>
                    <a:pt x="1019" y="412"/>
                  </a:moveTo>
                  <a:cubicBezTo>
                    <a:pt x="971" y="177"/>
                    <a:pt x="763" y="0"/>
                    <a:pt x="515" y="0"/>
                  </a:cubicBezTo>
                  <a:cubicBezTo>
                    <a:pt x="230" y="0"/>
                    <a:pt x="0" y="231"/>
                    <a:pt x="0" y="515"/>
                  </a:cubicBezTo>
                  <a:cubicBezTo>
                    <a:pt x="0" y="799"/>
                    <a:pt x="230" y="1030"/>
                    <a:pt x="515" y="1030"/>
                  </a:cubicBezTo>
                  <a:cubicBezTo>
                    <a:pt x="763" y="1030"/>
                    <a:pt x="971" y="853"/>
                    <a:pt x="1019" y="618"/>
                  </a:cubicBezTo>
                  <a:cubicBezTo>
                    <a:pt x="1148" y="515"/>
                    <a:pt x="1148" y="515"/>
                    <a:pt x="1148" y="515"/>
                  </a:cubicBezTo>
                  <a:lnTo>
                    <a:pt x="1019" y="412"/>
                  </a:lnTo>
                  <a:close/>
                  <a:moveTo>
                    <a:pt x="515" y="979"/>
                  </a:moveTo>
                  <a:cubicBezTo>
                    <a:pt x="258" y="979"/>
                    <a:pt x="51" y="771"/>
                    <a:pt x="51" y="515"/>
                  </a:cubicBezTo>
                  <a:cubicBezTo>
                    <a:pt x="51" y="259"/>
                    <a:pt x="258" y="51"/>
                    <a:pt x="515" y="51"/>
                  </a:cubicBezTo>
                  <a:cubicBezTo>
                    <a:pt x="771" y="51"/>
                    <a:pt x="979" y="259"/>
                    <a:pt x="979" y="515"/>
                  </a:cubicBezTo>
                  <a:cubicBezTo>
                    <a:pt x="979" y="771"/>
                    <a:pt x="771" y="979"/>
                    <a:pt x="515" y="979"/>
                  </a:cubicBezTo>
                  <a:close/>
                </a:path>
              </a:pathLst>
            </a:custGeom>
            <a:solidFill>
              <a:srgbClr val="679466"/>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3" name="文本框 42"/>
            <p:cNvSpPr txBox="1"/>
            <p:nvPr/>
          </p:nvSpPr>
          <p:spPr>
            <a:xfrm>
              <a:off x="3876850" y="2547498"/>
              <a:ext cx="1667444" cy="707886"/>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en-US" altLang="zh-CN"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Step 2</a:t>
              </a:r>
              <a:endParaRPr lang="zh-CN" altLang="en-US"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44" name="组合 43"/>
          <p:cNvGrpSpPr/>
          <p:nvPr/>
        </p:nvGrpSpPr>
        <p:grpSpPr>
          <a:xfrm>
            <a:off x="352426" y="952286"/>
            <a:ext cx="2722124" cy="2476714"/>
            <a:chOff x="1408582" y="1971929"/>
            <a:chExt cx="2722124" cy="2476714"/>
          </a:xfrm>
        </p:grpSpPr>
        <p:sp>
          <p:nvSpPr>
            <p:cNvPr id="45" name="Freeform 46"/>
            <p:cNvSpPr>
              <a:spLocks/>
            </p:cNvSpPr>
            <p:nvPr/>
          </p:nvSpPr>
          <p:spPr bwMode="auto">
            <a:xfrm>
              <a:off x="1408582" y="2004145"/>
              <a:ext cx="2722124" cy="2444498"/>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solidFill>
                <a:srgbClr val="F29A5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6" name="Freeform 47"/>
            <p:cNvSpPr>
              <a:spLocks noEditPoints="1"/>
            </p:cNvSpPr>
            <p:nvPr/>
          </p:nvSpPr>
          <p:spPr bwMode="auto">
            <a:xfrm>
              <a:off x="1408582" y="1971929"/>
              <a:ext cx="2722124" cy="2444498"/>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EE7E2A"/>
            </a:solidFill>
            <a:ln>
              <a:solidFill>
                <a:srgbClr val="EE7E2A"/>
              </a:solid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8" name="文本框 47"/>
            <p:cNvSpPr txBox="1"/>
            <p:nvPr/>
          </p:nvSpPr>
          <p:spPr>
            <a:xfrm>
              <a:off x="1830443" y="2544914"/>
              <a:ext cx="1667444" cy="707886"/>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en-US" altLang="zh-CN"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Step 1</a:t>
              </a:r>
              <a:endParaRPr lang="zh-CN" altLang="en-US"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49" name="矩形 48"/>
          <p:cNvSpPr/>
          <p:nvPr/>
        </p:nvSpPr>
        <p:spPr>
          <a:xfrm>
            <a:off x="4645657" y="164492"/>
            <a:ext cx="3312125" cy="461665"/>
          </a:xfrm>
          <a:prstGeom prst="rect">
            <a:avLst/>
          </a:prstGeom>
        </p:spPr>
        <p:txBody>
          <a:bodyPr wrap="none">
            <a:spAutoFit/>
          </a:bodyPr>
          <a:lstStyle/>
          <a:p>
            <a:r>
              <a:rPr lang="en-US" altLang="zh-CN" sz="2400" b="1" dirty="0">
                <a:solidFill>
                  <a:srgbClr val="865B3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Corporal Punishment</a:t>
            </a:r>
            <a:endParaRPr lang="zh-CN" altLang="en-US" sz="2400" b="1" dirty="0">
              <a:solidFill>
                <a:srgbClr val="865B3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 name="AutoShape 2" descr="Check Mark Clip Art Free, Transparent PNG Clipart Images Free Download -  ClipartMax">
            <a:extLst>
              <a:ext uri="{FF2B5EF4-FFF2-40B4-BE49-F238E27FC236}">
                <a16:creationId xmlns:a16="http://schemas.microsoft.com/office/drawing/2014/main" xmlns="" id="{16207848-F9CA-4CB3-8B34-48D8FDD6C2B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6" name="Picture 5">
            <a:extLst>
              <a:ext uri="{FF2B5EF4-FFF2-40B4-BE49-F238E27FC236}">
                <a16:creationId xmlns:a16="http://schemas.microsoft.com/office/drawing/2014/main" xmlns="" id="{9158224F-B86B-4DAF-A975-8129A7A956F6}"/>
              </a:ext>
            </a:extLst>
          </p:cNvPr>
          <p:cNvPicPr>
            <a:picLocks noChangeAspect="1"/>
          </p:cNvPicPr>
          <p:nvPr/>
        </p:nvPicPr>
        <p:blipFill rotWithShape="1">
          <a:blip r:embed="rId3" cstate="print"/>
          <a:srcRect l="1065" r="1407" b="984"/>
          <a:stretch/>
        </p:blipFill>
        <p:spPr>
          <a:xfrm>
            <a:off x="1182166" y="2239389"/>
            <a:ext cx="851686" cy="842387"/>
          </a:xfrm>
          <a:prstGeom prst="ellipse">
            <a:avLst/>
          </a:prstGeom>
        </p:spPr>
      </p:pic>
      <p:sp>
        <p:nvSpPr>
          <p:cNvPr id="8" name="TextBox 7">
            <a:extLst>
              <a:ext uri="{FF2B5EF4-FFF2-40B4-BE49-F238E27FC236}">
                <a16:creationId xmlns:a16="http://schemas.microsoft.com/office/drawing/2014/main" xmlns="" id="{B6A990E4-815D-49E3-9442-152DA2A740EA}"/>
              </a:ext>
            </a:extLst>
          </p:cNvPr>
          <p:cNvSpPr txBox="1"/>
          <p:nvPr/>
        </p:nvSpPr>
        <p:spPr>
          <a:xfrm>
            <a:off x="3055503" y="3527657"/>
            <a:ext cx="2515759" cy="1815882"/>
          </a:xfrm>
          <a:prstGeom prst="rect">
            <a:avLst/>
          </a:prstGeom>
          <a:noFill/>
        </p:spPr>
        <p:txBody>
          <a:bodyPr wrap="square" rtlCol="0">
            <a:spAutoFit/>
          </a:bodyPr>
          <a:lstStyle/>
          <a:p>
            <a:pPr algn="ctr"/>
            <a:r>
              <a:rPr lang="en-ZA"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Section 1 g):  guiding the behaviour of the child in a humane manner </a:t>
            </a:r>
            <a:r>
              <a:rPr lang="en-ZA" sz="1600" b="1" i="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using positive parenting and non-violent disciplinary methods</a:t>
            </a:r>
          </a:p>
        </p:txBody>
      </p:sp>
      <p:pic>
        <p:nvPicPr>
          <p:cNvPr id="9" name="Picture 8">
            <a:extLst>
              <a:ext uri="{FF2B5EF4-FFF2-40B4-BE49-F238E27FC236}">
                <a16:creationId xmlns:a16="http://schemas.microsoft.com/office/drawing/2014/main" xmlns="" id="{DD1FF6C8-2765-4A92-93ED-F5AB544B263E}"/>
              </a:ext>
            </a:extLst>
          </p:cNvPr>
          <p:cNvPicPr>
            <a:picLocks noChangeAspect="1"/>
          </p:cNvPicPr>
          <p:nvPr/>
        </p:nvPicPr>
        <p:blipFill rotWithShape="1">
          <a:blip r:embed="rId4" cstate="print"/>
          <a:srcRect l="12238" t="16742" r="52500" b="52106"/>
          <a:stretch/>
        </p:blipFill>
        <p:spPr>
          <a:xfrm>
            <a:off x="3856804" y="2228523"/>
            <a:ext cx="851686" cy="825279"/>
          </a:xfrm>
          <a:prstGeom prst="ellipse">
            <a:avLst/>
          </a:prstGeom>
        </p:spPr>
      </p:pic>
      <p:pic>
        <p:nvPicPr>
          <p:cNvPr id="10" name="Picture 9">
            <a:extLst>
              <a:ext uri="{FF2B5EF4-FFF2-40B4-BE49-F238E27FC236}">
                <a16:creationId xmlns:a16="http://schemas.microsoft.com/office/drawing/2014/main" xmlns="" id="{6A37ECF8-148C-442C-B037-B86092EB8F1F}"/>
              </a:ext>
            </a:extLst>
          </p:cNvPr>
          <p:cNvPicPr>
            <a:picLocks noChangeAspect="1"/>
          </p:cNvPicPr>
          <p:nvPr/>
        </p:nvPicPr>
        <p:blipFill>
          <a:blip r:embed="rId5" cstate="print"/>
          <a:stretch>
            <a:fillRect/>
          </a:stretch>
        </p:blipFill>
        <p:spPr>
          <a:xfrm>
            <a:off x="9194961" y="2174535"/>
            <a:ext cx="847417" cy="829128"/>
          </a:xfrm>
          <a:prstGeom prst="rect">
            <a:avLst/>
          </a:prstGeom>
        </p:spPr>
      </p:pic>
      <p:pic>
        <p:nvPicPr>
          <p:cNvPr id="11" name="Picture 10">
            <a:extLst>
              <a:ext uri="{FF2B5EF4-FFF2-40B4-BE49-F238E27FC236}">
                <a16:creationId xmlns:a16="http://schemas.microsoft.com/office/drawing/2014/main" xmlns="" id="{6407682F-CB17-4541-80D1-5A2EF2419EBC}"/>
              </a:ext>
            </a:extLst>
          </p:cNvPr>
          <p:cNvPicPr>
            <a:picLocks noChangeAspect="1"/>
          </p:cNvPicPr>
          <p:nvPr/>
        </p:nvPicPr>
        <p:blipFill>
          <a:blip r:embed="rId5" cstate="print"/>
          <a:stretch>
            <a:fillRect/>
          </a:stretch>
        </p:blipFill>
        <p:spPr>
          <a:xfrm>
            <a:off x="6529786" y="2239389"/>
            <a:ext cx="847417" cy="829128"/>
          </a:xfrm>
          <a:prstGeom prst="rect">
            <a:avLst/>
          </a:prstGeom>
        </p:spPr>
      </p:pic>
      <p:pic>
        <p:nvPicPr>
          <p:cNvPr id="50" name="Picture 49">
            <a:extLst>
              <a:ext uri="{FF2B5EF4-FFF2-40B4-BE49-F238E27FC236}">
                <a16:creationId xmlns:a16="http://schemas.microsoft.com/office/drawing/2014/main" xmlns="" id="{E5480AEF-4A55-4DE7-9F40-F4701628E881}"/>
              </a:ext>
            </a:extLst>
          </p:cNvPr>
          <p:cNvPicPr>
            <a:picLocks noChangeAspect="1"/>
          </p:cNvPicPr>
          <p:nvPr/>
        </p:nvPicPr>
        <p:blipFill>
          <a:blip r:embed="rId6" cstate="print"/>
          <a:stretch>
            <a:fillRect/>
          </a:stretch>
        </p:blipFill>
        <p:spPr>
          <a:xfrm>
            <a:off x="10654678" y="395324"/>
            <a:ext cx="1344764" cy="775359"/>
          </a:xfrm>
          <a:prstGeom prst="rect">
            <a:avLst/>
          </a:prstGeom>
        </p:spPr>
      </p:pic>
    </p:spTree>
    <p:custDataLst>
      <p:tags r:id="rId1"/>
    </p:custDataLst>
    <p:extLst>
      <p:ext uri="{BB962C8B-B14F-4D97-AF65-F5344CB8AC3E}">
        <p14:creationId xmlns:p14="http://schemas.microsoft.com/office/powerpoint/2010/main" xmlns="" val="369734445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fmla="#ppt_w*sin(2.5*pi*$)">
                                          <p:val>
                                            <p:fltVal val="0"/>
                                          </p:val>
                                        </p:tav>
                                        <p:tav tm="100000">
                                          <p:val>
                                            <p:fltVal val="1"/>
                                          </p:val>
                                        </p:tav>
                                      </p:tavLst>
                                    </p:anim>
                                    <p:anim calcmode="lin" valueType="num">
                                      <p:cBhvr>
                                        <p:cTn id="8" dur="500" fill="hold"/>
                                        <p:tgtEl>
                                          <p:spTgt spid="4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9" presetClass="entr" presetSubtype="10"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fmla="#ppt_w*sin(2.5*pi*$)">
                                          <p:val>
                                            <p:fltVal val="0"/>
                                          </p:val>
                                        </p:tav>
                                        <p:tav tm="100000">
                                          <p:val>
                                            <p:fltVal val="1"/>
                                          </p:val>
                                        </p:tav>
                                      </p:tavLst>
                                    </p:anim>
                                    <p:anim calcmode="lin" valueType="num">
                                      <p:cBhvr>
                                        <p:cTn id="13" dur="500" fill="hold"/>
                                        <p:tgtEl>
                                          <p:spTgt spid="39"/>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9" presetClass="entr" presetSubtype="1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fmla="#ppt_w*sin(2.5*pi*$)">
                                          <p:val>
                                            <p:fltVal val="0"/>
                                          </p:val>
                                        </p:tav>
                                        <p:tav tm="100000">
                                          <p:val>
                                            <p:fltVal val="1"/>
                                          </p:val>
                                        </p:tav>
                                      </p:tavLst>
                                    </p:anim>
                                    <p:anim calcmode="lin" valueType="num">
                                      <p:cBhvr>
                                        <p:cTn id="18" dur="500" fill="hold"/>
                                        <p:tgtEl>
                                          <p:spTgt spid="34"/>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9" presetClass="entr" presetSubtype="10"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fmla="#ppt_w*sin(2.5*pi*$)">
                                          <p:val>
                                            <p:fltVal val="0"/>
                                          </p:val>
                                        </p:tav>
                                        <p:tav tm="100000">
                                          <p:val>
                                            <p:fltVal val="1"/>
                                          </p:val>
                                        </p:tav>
                                      </p:tavLst>
                                    </p:anim>
                                    <p:anim calcmode="lin" valueType="num">
                                      <p:cBhvr>
                                        <p:cTn id="23" dur="500" fill="hold"/>
                                        <p:tgtEl>
                                          <p:spTgt spid="25"/>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randombar(horizontal)">
                                      <p:cBhvr>
                                        <p:cTn id="27" dur="500"/>
                                        <p:tgtEl>
                                          <p:spTgt spid="30"/>
                                        </p:tgtEl>
                                      </p:cBhvr>
                                    </p:animEffect>
                                  </p:childTnLst>
                                </p:cTn>
                              </p:par>
                            </p:childTnLst>
                          </p:cTn>
                        </p:par>
                        <p:par>
                          <p:cTn id="28" fill="hold">
                            <p:stCondLst>
                              <p:cond delay="2500"/>
                            </p:stCondLst>
                            <p:childTnLst>
                              <p:par>
                                <p:cTn id="29" presetID="14" presetClass="entr" presetSubtype="1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randombar(horizontal)">
                                      <p:cBhvr>
                                        <p:cTn id="31" dur="500"/>
                                        <p:tgtEl>
                                          <p:spTgt spid="32"/>
                                        </p:tgtEl>
                                      </p:cBhvr>
                                    </p:animEffect>
                                  </p:childTnLst>
                                </p:cTn>
                              </p:par>
                            </p:childTnLst>
                          </p:cTn>
                        </p:par>
                        <p:par>
                          <p:cTn id="32" fill="hold">
                            <p:stCondLst>
                              <p:cond delay="3000"/>
                            </p:stCondLst>
                            <p:childTnLst>
                              <p:par>
                                <p:cTn id="33" presetID="14" presetClass="entr" presetSubtype="1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randombar(horizontal)">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a:cxnSpLocks/>
            <a:stCxn id="4" idx="4"/>
            <a:endCxn id="27" idx="0"/>
          </p:cNvCxnSpPr>
          <p:nvPr/>
        </p:nvCxnSpPr>
        <p:spPr>
          <a:xfrm>
            <a:off x="1325280" y="1799086"/>
            <a:ext cx="8638" cy="35859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955107" y="1058740"/>
            <a:ext cx="740346" cy="740346"/>
          </a:xfrm>
          <a:prstGeom prst="ellipse">
            <a:avLst/>
          </a:prstGeom>
          <a:solidFill>
            <a:srgbClr val="EE7E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endParaRPr lang="zh-CN" altLang="en-US" sz="20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椭圆 5"/>
          <p:cNvSpPr/>
          <p:nvPr/>
        </p:nvSpPr>
        <p:spPr>
          <a:xfrm>
            <a:off x="951337" y="1922815"/>
            <a:ext cx="740346" cy="740346"/>
          </a:xfrm>
          <a:prstGeom prst="ellipse">
            <a:avLst/>
          </a:prstGeom>
          <a:solidFill>
            <a:srgbClr val="577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endParaRPr lang="zh-CN" altLang="en-US" sz="20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椭圆 6"/>
          <p:cNvSpPr/>
          <p:nvPr/>
        </p:nvSpPr>
        <p:spPr>
          <a:xfrm>
            <a:off x="948141" y="2786890"/>
            <a:ext cx="740346" cy="740346"/>
          </a:xfrm>
          <a:prstGeom prst="ellipse">
            <a:avLst/>
          </a:prstGeom>
          <a:solidFill>
            <a:srgbClr val="876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endParaRPr lang="zh-CN" altLang="en-US" sz="20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 name="椭圆 7"/>
          <p:cNvSpPr/>
          <p:nvPr/>
        </p:nvSpPr>
        <p:spPr>
          <a:xfrm>
            <a:off x="948141" y="3650965"/>
            <a:ext cx="740346" cy="740346"/>
          </a:xfrm>
          <a:prstGeom prst="ellipse">
            <a:avLst/>
          </a:prstGeom>
          <a:solidFill>
            <a:srgbClr val="A9B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04</a:t>
            </a:r>
            <a:endParaRPr lang="zh-CN" altLang="en-US" sz="20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 name="文本框 11"/>
          <p:cNvSpPr txBox="1"/>
          <p:nvPr/>
        </p:nvSpPr>
        <p:spPr>
          <a:xfrm>
            <a:off x="2064479" y="1142962"/>
            <a:ext cx="9275231" cy="923330"/>
          </a:xfrm>
          <a:prstGeom prst="rect">
            <a:avLst/>
          </a:prstGeom>
          <a:noFill/>
        </p:spPr>
        <p:txBody>
          <a:bodyPr wrap="square" rtlCol="0">
            <a:spAutoFit/>
          </a:bodyPr>
          <a:lstStyle/>
          <a:p>
            <a:r>
              <a:rPr lang="en-ZA" b="1" dirty="0">
                <a:solidFill>
                  <a:srgbClr val="EE7E2A"/>
                </a:solidFill>
                <a:latin typeface="Arial" panose="020B0604020202020204" pitchFamily="34" charset="0"/>
                <a:ea typeface="微软雅黑" panose="020B0503020204020204" pitchFamily="34" charset="-122"/>
                <a:cs typeface="Arial" panose="020B0604020202020204" pitchFamily="34" charset="0"/>
              </a:rPr>
              <a:t>International research indicates that the cost benefits of offender registers are  poor and contribute little to the protection of children.</a:t>
            </a:r>
          </a:p>
          <a:p>
            <a:endParaRPr lang="zh-CN" altLang="en-US" b="1" dirty="0">
              <a:solidFill>
                <a:srgbClr val="F29A5B"/>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4" name="文本框 13"/>
          <p:cNvSpPr txBox="1"/>
          <p:nvPr/>
        </p:nvSpPr>
        <p:spPr>
          <a:xfrm>
            <a:off x="2065626" y="2939454"/>
            <a:ext cx="8736670" cy="369332"/>
          </a:xfrm>
          <a:prstGeom prst="rect">
            <a:avLst/>
          </a:prstGeom>
          <a:noFill/>
        </p:spPr>
        <p:txBody>
          <a:bodyPr wrap="square" rtlCol="0">
            <a:spAutoFit/>
          </a:bodyPr>
          <a:lstStyle/>
          <a:p>
            <a:r>
              <a:rPr lang="en-ZA" b="1" dirty="0">
                <a:solidFill>
                  <a:srgbClr val="876A4F"/>
                </a:solidFill>
                <a:latin typeface="Arial" panose="020B0604020202020204" pitchFamily="34" charset="0"/>
                <a:ea typeface="微软雅黑" panose="020B0503020204020204" pitchFamily="34" charset="-122"/>
                <a:cs typeface="Arial" panose="020B0604020202020204" pitchFamily="34" charset="0"/>
              </a:rPr>
              <a:t>The register is, in part, duplicated by the National Sexual Offenders Register.  </a:t>
            </a:r>
          </a:p>
        </p:txBody>
      </p:sp>
      <p:sp>
        <p:nvSpPr>
          <p:cNvPr id="16" name="文本框 15"/>
          <p:cNvSpPr txBox="1"/>
          <p:nvPr/>
        </p:nvSpPr>
        <p:spPr>
          <a:xfrm>
            <a:off x="2081230" y="5383572"/>
            <a:ext cx="8344304" cy="923330"/>
          </a:xfrm>
          <a:prstGeom prst="rect">
            <a:avLst/>
          </a:prstGeom>
          <a:noFill/>
        </p:spPr>
        <p:txBody>
          <a:bodyPr wrap="square" rtlCol="0">
            <a:spAutoFit/>
          </a:bodyPr>
          <a:lstStyle/>
          <a:p>
            <a:r>
              <a:rPr lang="en-ZA" b="1" dirty="0">
                <a:solidFill>
                  <a:srgbClr val="EE7E2A"/>
                </a:solidFill>
                <a:latin typeface="Arial" panose="020B0604020202020204" pitchFamily="34" charset="0"/>
                <a:ea typeface="微软雅黑" panose="020B0503020204020204" pitchFamily="34" charset="-122"/>
                <a:cs typeface="Arial" panose="020B0604020202020204" pitchFamily="34" charset="0"/>
              </a:rPr>
              <a:t>We recommend the use of the Criminal offences register and therefore a police certificate on offences which will protect children further.</a:t>
            </a:r>
          </a:p>
          <a:p>
            <a:pPr algn="ctr"/>
            <a:endParaRPr lang="zh-CN" altLang="en-US" b="1" dirty="0">
              <a:solidFill>
                <a:srgbClr val="EE7E2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8" name="文本框 17"/>
          <p:cNvSpPr txBox="1"/>
          <p:nvPr/>
        </p:nvSpPr>
        <p:spPr>
          <a:xfrm>
            <a:off x="2040237" y="1968232"/>
            <a:ext cx="9176512" cy="923330"/>
          </a:xfrm>
          <a:prstGeom prst="rect">
            <a:avLst/>
          </a:prstGeom>
          <a:noFill/>
        </p:spPr>
        <p:txBody>
          <a:bodyPr wrap="square" rtlCol="0">
            <a:spAutoFit/>
          </a:bodyPr>
          <a:lstStyle/>
          <a:p>
            <a:r>
              <a:rPr lang="en-ZA" b="1" dirty="0">
                <a:solidFill>
                  <a:srgbClr val="679466"/>
                </a:solidFill>
                <a:latin typeface="Arial" panose="020B0604020202020204" pitchFamily="34" charset="0"/>
                <a:ea typeface="微软雅黑" panose="020B0503020204020204" pitchFamily="34" charset="-122"/>
                <a:cs typeface="Arial" panose="020B0604020202020204" pitchFamily="34" charset="0"/>
              </a:rPr>
              <a:t>This register has a poor track record in terms of prompt screening and     response to queries</a:t>
            </a:r>
          </a:p>
          <a:p>
            <a:pPr algn="ctr"/>
            <a:endParaRPr lang="zh-CN" altLang="en-US" b="1" dirty="0">
              <a:solidFill>
                <a:srgbClr val="67946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9" name="矩形 18"/>
          <p:cNvSpPr/>
          <p:nvPr/>
        </p:nvSpPr>
        <p:spPr>
          <a:xfrm>
            <a:off x="0" y="176756"/>
            <a:ext cx="12346650" cy="830997"/>
          </a:xfrm>
          <a:prstGeom prst="rect">
            <a:avLst/>
          </a:prstGeom>
        </p:spPr>
        <p:txBody>
          <a:bodyPr wrap="none">
            <a:spAutoFit/>
          </a:bodyPr>
          <a:lstStyle/>
          <a:p>
            <a:r>
              <a:rPr lang="en-ZA" sz="2400" b="1" dirty="0">
                <a:solidFill>
                  <a:srgbClr val="865B3E"/>
                </a:solidFill>
                <a:latin typeface="Arial" panose="020B0604020202020204" pitchFamily="34" charset="0"/>
                <a:ea typeface="微软雅黑" panose="020B0503020204020204" pitchFamily="34" charset="-122"/>
                <a:cs typeface="Arial" panose="020B0604020202020204" pitchFamily="34" charset="0"/>
              </a:rPr>
              <a:t>Child Protection Register Part B: Recommended that this register be discontinued </a:t>
            </a:r>
            <a:r>
              <a:rPr lang="en-ZA" sz="1800" b="1"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zh-CN" altLang="en-US" sz="2400" b="1" dirty="0">
              <a:solidFill>
                <a:srgbClr val="865B3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 name="TextBox 1">
            <a:extLst>
              <a:ext uri="{FF2B5EF4-FFF2-40B4-BE49-F238E27FC236}">
                <a16:creationId xmlns:a16="http://schemas.microsoft.com/office/drawing/2014/main" xmlns="" id="{D72D5A3A-44CC-419D-92ED-81B089FD4128}"/>
              </a:ext>
            </a:extLst>
          </p:cNvPr>
          <p:cNvSpPr txBox="1"/>
          <p:nvPr/>
        </p:nvSpPr>
        <p:spPr>
          <a:xfrm>
            <a:off x="2064479" y="4520145"/>
            <a:ext cx="8736670" cy="1095428"/>
          </a:xfrm>
          <a:prstGeom prst="rect">
            <a:avLst/>
          </a:prstGeom>
          <a:noFill/>
        </p:spPr>
        <p:txBody>
          <a:bodyPr wrap="square" rtlCol="0">
            <a:spAutoFit/>
          </a:bodyPr>
          <a:lstStyle/>
          <a:p>
            <a:pPr lvl="0">
              <a:lnSpc>
                <a:spcPct val="107000"/>
              </a:lnSpc>
              <a:spcAft>
                <a:spcPts val="800"/>
              </a:spcAft>
            </a:pPr>
            <a:r>
              <a:rPr lang="en-ZA" b="1" dirty="0">
                <a:solidFill>
                  <a:srgbClr val="7381A9"/>
                </a:solidFill>
                <a:effectLst/>
                <a:latin typeface="Arial" panose="020B0604020202020204" pitchFamily="34" charset="0"/>
                <a:ea typeface="Calibri" panose="020F0502020204030204" pitchFamily="34" charset="0"/>
                <a:cs typeface="Arial" panose="020B0604020202020204" pitchFamily="34" charset="0"/>
              </a:rPr>
              <a:t>The register is expensive to maintain, involving poor use of scarce   resources, both material and personnel.</a:t>
            </a:r>
          </a:p>
          <a:p>
            <a:endParaRPr lang="en-ZA" sz="2000" dirty="0">
              <a:solidFill>
                <a:srgbClr val="7381A9"/>
              </a:solidFill>
            </a:endParaRPr>
          </a:p>
        </p:txBody>
      </p:sp>
      <p:sp>
        <p:nvSpPr>
          <p:cNvPr id="20" name="椭圆 7">
            <a:extLst>
              <a:ext uri="{FF2B5EF4-FFF2-40B4-BE49-F238E27FC236}">
                <a16:creationId xmlns:a16="http://schemas.microsoft.com/office/drawing/2014/main" xmlns="" id="{A91B5BB5-A5B2-4072-93F4-E356BDDA2353}"/>
              </a:ext>
            </a:extLst>
          </p:cNvPr>
          <p:cNvSpPr/>
          <p:nvPr/>
        </p:nvSpPr>
        <p:spPr>
          <a:xfrm>
            <a:off x="973530" y="4520911"/>
            <a:ext cx="740346" cy="740346"/>
          </a:xfrm>
          <a:prstGeom prst="ellipse">
            <a:avLst/>
          </a:prstGeom>
          <a:solidFill>
            <a:srgbClr val="738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a:t>
            </a:r>
            <a:endParaRPr lang="zh-CN" altLang="en-US" sz="20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6" name="TextBox 25">
            <a:extLst>
              <a:ext uri="{FF2B5EF4-FFF2-40B4-BE49-F238E27FC236}">
                <a16:creationId xmlns:a16="http://schemas.microsoft.com/office/drawing/2014/main" xmlns="" id="{25A99A15-D69B-4C8D-AB2C-5FE66E981D8F}"/>
              </a:ext>
            </a:extLst>
          </p:cNvPr>
          <p:cNvSpPr txBox="1"/>
          <p:nvPr/>
        </p:nvSpPr>
        <p:spPr>
          <a:xfrm>
            <a:off x="2065626" y="3560982"/>
            <a:ext cx="8344303" cy="923330"/>
          </a:xfrm>
          <a:prstGeom prst="rect">
            <a:avLst/>
          </a:prstGeom>
          <a:noFill/>
        </p:spPr>
        <p:txBody>
          <a:bodyPr wrap="square" rtlCol="0">
            <a:spAutoFit/>
          </a:bodyPr>
          <a:lstStyle/>
          <a:p>
            <a:r>
              <a:rPr lang="en-ZA" b="1" dirty="0">
                <a:solidFill>
                  <a:srgbClr val="A9BA2C"/>
                </a:solidFill>
                <a:latin typeface="Arial" panose="020B0604020202020204" pitchFamily="34" charset="0"/>
                <a:ea typeface="微软雅黑" panose="020B0503020204020204" pitchFamily="34" charset="-122"/>
                <a:cs typeface="Arial" panose="020B0604020202020204" pitchFamily="34" charset="0"/>
              </a:rPr>
              <a:t>It does not record all offences that could place children at risk such         as multiple offences related to drunk driving or assaults that indicate   poor self control</a:t>
            </a:r>
            <a:endParaRPr lang="en-ZA" dirty="0">
              <a:solidFill>
                <a:srgbClr val="A9BA2C"/>
              </a:solidFill>
            </a:endParaRPr>
          </a:p>
        </p:txBody>
      </p:sp>
      <p:sp>
        <p:nvSpPr>
          <p:cNvPr id="27" name="椭圆 7">
            <a:extLst>
              <a:ext uri="{FF2B5EF4-FFF2-40B4-BE49-F238E27FC236}">
                <a16:creationId xmlns:a16="http://schemas.microsoft.com/office/drawing/2014/main" xmlns="" id="{95236D65-2385-4C3B-996B-97C0CEBD8B30}"/>
              </a:ext>
            </a:extLst>
          </p:cNvPr>
          <p:cNvSpPr/>
          <p:nvPr/>
        </p:nvSpPr>
        <p:spPr>
          <a:xfrm>
            <a:off x="963745" y="5384986"/>
            <a:ext cx="740346" cy="740346"/>
          </a:xfrm>
          <a:prstGeom prst="ellipse">
            <a:avLst/>
          </a:prstGeom>
          <a:solidFill>
            <a:srgbClr val="EE7E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6</a:t>
            </a:r>
            <a:endParaRPr lang="zh-CN" altLang="en-US" sz="20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29" name="Picture 28">
            <a:extLst>
              <a:ext uri="{FF2B5EF4-FFF2-40B4-BE49-F238E27FC236}">
                <a16:creationId xmlns:a16="http://schemas.microsoft.com/office/drawing/2014/main" xmlns="" id="{2D771AEE-0996-4F5D-9932-80B32F09BF37}"/>
              </a:ext>
            </a:extLst>
          </p:cNvPr>
          <p:cNvPicPr>
            <a:picLocks noChangeAspect="1"/>
          </p:cNvPicPr>
          <p:nvPr/>
        </p:nvPicPr>
        <p:blipFill>
          <a:blip r:embed="rId2" cstate="print"/>
          <a:stretch>
            <a:fillRect/>
          </a:stretch>
        </p:blipFill>
        <p:spPr>
          <a:xfrm>
            <a:off x="10619866" y="3547003"/>
            <a:ext cx="1247986" cy="717592"/>
          </a:xfrm>
          <a:prstGeom prst="rect">
            <a:avLst/>
          </a:prstGeom>
        </p:spPr>
      </p:pic>
    </p:spTree>
    <p:extLst>
      <p:ext uri="{BB962C8B-B14F-4D97-AF65-F5344CB8AC3E}">
        <p14:creationId xmlns:p14="http://schemas.microsoft.com/office/powerpoint/2010/main" xmlns="" val="148028537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par>
                                <p:cTn id="40" presetID="23" presetClass="entr" presetSubtype="16"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childTnLst>
                                </p:cTn>
                              </p:par>
                              <p:par>
                                <p:cTn id="44" presetID="23" presetClass="entr" presetSubtype="16"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2" grpId="0"/>
      <p:bldP spid="14" grpId="0"/>
      <p:bldP spid="16" grpId="0"/>
      <p:bldP spid="18" grpId="0"/>
      <p:bldP spid="20" grpId="0" animBg="1"/>
      <p:bldP spid="2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305152903"/>
  <p:tag name="MH_LIBRARY" val="GRAPHIC"/>
  <p:tag name="MH_TYPE" val="Other"/>
  <p:tag name="MH_ORDER" val="3"/>
</p:tagLst>
</file>

<file path=ppt/tags/tag10.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5"/>
</p:tagLst>
</file>

<file path=ppt/tags/tag14.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6"/>
</p:tagLst>
</file>

<file path=ppt/tags/tag15.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7"/>
</p:tagLst>
</file>

<file path=ppt/tags/tag16.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8"/>
</p:tagLst>
</file>

<file path=ppt/tags/tag17.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Text"/>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Text"/>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Text"/>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305152903"/>
  <p:tag name="MH_LIBRARY" val="GRAPHIC"/>
  <p:tag name="MH_TYPE" val="SubTitle"/>
  <p:tag name="MH_ORDER" val="6"/>
</p:tagLst>
</file>

<file path=ppt/tags/tag20.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Text"/>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Other"/>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Other"/>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Other"/>
  <p:tag name="MH_ORDER" val="3"/>
</p:tagLst>
</file>

<file path=ppt/tags/tag24.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Other"/>
  <p:tag name="MH_ORDER" val="4"/>
</p:tagLst>
</file>

<file path=ppt/tags/tag25.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Other"/>
  <p:tag name="MH_ORDER" val="5"/>
</p:tagLst>
</file>

<file path=ppt/tags/tag26.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Other"/>
  <p:tag name="MH_ORDER" val="6"/>
</p:tagLst>
</file>

<file path=ppt/tags/tag27.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Other"/>
  <p:tag name="MH_ORDER" val="7"/>
</p:tagLst>
</file>

<file path=ppt/tags/tag28.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Other"/>
  <p:tag name="MH_ORDER" val="8"/>
</p:tagLst>
</file>

<file path=ppt/tags/tag29.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305152903"/>
  <p:tag name="MH_LIBRARY" val="GRAPHIC"/>
  <p:tag name="MH_TYPE" val="Other"/>
  <p:tag name="MH_ORDER" val="3"/>
</p:tagLst>
</file>

<file path=ppt/tags/tag30.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SubTitle"/>
  <p:tag name="MH_ORDER" val="2"/>
</p:tagLst>
</file>

<file path=ppt/tags/tag31.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SubTitle"/>
  <p:tag name="MH_ORDER" val="3"/>
</p:tagLst>
</file>

<file path=ppt/tags/tag32.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SubTitle"/>
  <p:tag name="MH_ORDER" val="4"/>
</p:tagLst>
</file>

<file path=ppt/tags/tag33.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Other"/>
  <p:tag name="MH_ORDER" val="9"/>
</p:tagLst>
</file>

<file path=ppt/tags/tag34.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Other"/>
  <p:tag name="MH_ORDER" val="10"/>
</p:tagLst>
</file>

<file path=ppt/tags/tag35.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SubTitle"/>
  <p:tag name="MH_ORDER" val="5"/>
</p:tagLst>
</file>

<file path=ppt/tags/tag36.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Other"/>
  <p:tag name="MH_ORDER" val="11"/>
</p:tagLst>
</file>

<file path=ppt/tags/tag37.xml><?xml version="1.0" encoding="utf-8"?>
<p:tagLst xmlns:a="http://schemas.openxmlformats.org/drawingml/2006/main" xmlns:r="http://schemas.openxmlformats.org/officeDocument/2006/relationships" xmlns:p="http://schemas.openxmlformats.org/presentationml/2006/main">
  <p:tag name="MH" val="20151118154544"/>
  <p:tag name="MH_LIBRARY" val="GRAPHIC"/>
  <p:tag name="MH_TYPE" val="Text"/>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60305172153"/>
  <p:tag name="MH_LIBRARY" val="GRAPHIC"/>
  <p:tag name="MH_TYPE" val="Other"/>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60305172153"/>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305152903"/>
  <p:tag name="MH_LIBRARY" val="GRAPHIC"/>
  <p:tag name="MH_TYPE" val="SubTitle"/>
  <p:tag name="MH_ORDER" val="6"/>
</p:tagLst>
</file>

<file path=ppt/tags/tag40.xml><?xml version="1.0" encoding="utf-8"?>
<p:tagLst xmlns:a="http://schemas.openxmlformats.org/drawingml/2006/main" xmlns:r="http://schemas.openxmlformats.org/officeDocument/2006/relationships" xmlns:p="http://schemas.openxmlformats.org/presentationml/2006/main">
  <p:tag name="MH" val="20160305172153"/>
  <p:tag name="MH_LIBRARY" val="GRAPHIC"/>
  <p:tag name="MH_TYPE" val="Other"/>
  <p:tag name="MH_ORDER" val="5"/>
</p:tagLst>
</file>

<file path=ppt/tags/tag41.xml><?xml version="1.0" encoding="utf-8"?>
<p:tagLst xmlns:a="http://schemas.openxmlformats.org/drawingml/2006/main" xmlns:r="http://schemas.openxmlformats.org/officeDocument/2006/relationships" xmlns:p="http://schemas.openxmlformats.org/presentationml/2006/main">
  <p:tag name="MH" val="20160305172153"/>
  <p:tag name="MH_LIBRARY" val="GRAPHIC"/>
  <p:tag name="MH_TYPE" val="Other"/>
  <p:tag name="MH_ORDER" val="7"/>
</p:tagLst>
</file>

<file path=ppt/tags/tag42.xml><?xml version="1.0" encoding="utf-8"?>
<p:tagLst xmlns:a="http://schemas.openxmlformats.org/drawingml/2006/main" xmlns:r="http://schemas.openxmlformats.org/officeDocument/2006/relationships" xmlns:p="http://schemas.openxmlformats.org/presentationml/2006/main">
  <p:tag name="MH" val="20160305172153"/>
  <p:tag name="MH_LIBRARY" val="GRAPHIC"/>
  <p:tag name="MH_TYPE" val="Other"/>
  <p:tag name="MH_ORDER" val="9"/>
</p:tagLst>
</file>

<file path=ppt/tags/tag43.xml><?xml version="1.0" encoding="utf-8"?>
<p:tagLst xmlns:a="http://schemas.openxmlformats.org/drawingml/2006/main" xmlns:r="http://schemas.openxmlformats.org/officeDocument/2006/relationships" xmlns:p="http://schemas.openxmlformats.org/presentationml/2006/main">
  <p:tag name="MH" val="20160305172153"/>
  <p:tag name="MH_LIBRARY" val="GRAPHIC"/>
  <p:tag name="MH_TYPE" val="SubTitle"/>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60305172153"/>
  <p:tag name="MH_LIBRARY" val="GRAPHIC"/>
  <p:tag name="MH_TYPE" val="Other"/>
  <p:tag name="MH_ORDER" val="15"/>
</p:tagLst>
</file>

<file path=ppt/tags/tag45.xml><?xml version="1.0" encoding="utf-8"?>
<p:tagLst xmlns:a="http://schemas.openxmlformats.org/drawingml/2006/main" xmlns:r="http://schemas.openxmlformats.org/officeDocument/2006/relationships" xmlns:p="http://schemas.openxmlformats.org/presentationml/2006/main">
  <p:tag name="MH" val="20160305172153"/>
  <p:tag name="MH_LIBRARY" val="GRAPHIC"/>
  <p:tag name="MH_TYPE" val="SubTitle"/>
  <p:tag name="MH_ORDER" val="1"/>
</p:tagLst>
</file>

<file path=ppt/tags/tag46.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Text"/>
  <p:tag name="MH" val="20160305172153"/>
  <p:tag name="MH_LIBRARY" val="GRAPHIC"/>
</p:tagLst>
</file>

<file path=ppt/tags/tag47.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60305192638"/>
  <p:tag name="MH_LIBRARY" val="GRAPHIC"/>
</p:tagLst>
</file>

<file path=ppt/tags/tag48.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SubTitle"/>
  <p:tag name="MH_ORDER" val="1"/>
</p:tagLst>
</file>

<file path=ppt/tags/tag49.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Other"/>
  <p:tag name="MH_ORDER" val="5"/>
</p:tagLst>
</file>

<file path=ppt/tags/tag5.xml><?xml version="1.0" encoding="utf-8"?>
<p:tagLst xmlns:a="http://schemas.openxmlformats.org/drawingml/2006/main" xmlns:r="http://schemas.openxmlformats.org/officeDocument/2006/relationships" xmlns:p="http://schemas.openxmlformats.org/presentationml/2006/main">
  <p:tag name="MH" val="20160305152903"/>
  <p:tag name="MH_LIBRARY" val="GRAPHIC"/>
  <p:tag name="MH_TYPE" val="Other"/>
  <p:tag name="MH_ORDER" val="3"/>
</p:tagLst>
</file>

<file path=ppt/tags/tag50.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Text"/>
  <p:tag name="MH_ORDER" val="2"/>
</p:tagLst>
</file>

<file path=ppt/tags/tag51.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SubTitle"/>
  <p:tag name="MH_ORDER" val="2"/>
</p:tagLst>
</file>

<file path=ppt/tags/tag52.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Other"/>
  <p:tag name="MH_ORDER" val="6"/>
</p:tagLst>
</file>

<file path=ppt/tags/tag53.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Text"/>
  <p:tag name="MH_ORDER" val="4"/>
</p:tagLst>
</file>

<file path=ppt/tags/tag54.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SubTitle"/>
  <p:tag name="MH_ORDER" val="4"/>
</p:tagLst>
</file>

<file path=ppt/tags/tag55.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Other"/>
  <p:tag name="MH_ORDER" val="7"/>
</p:tagLst>
</file>

<file path=ppt/tags/tag56.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Text"/>
  <p:tag name="MH_ORDER" val="3"/>
</p:tagLst>
</file>

<file path=ppt/tags/tag57.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Other"/>
  <p:tag name="MH_ORDER" val="8"/>
</p:tagLst>
</file>

<file path=ppt/tags/tag58.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Text"/>
  <p:tag name="MH_ORDER" val="1"/>
</p:tagLst>
</file>

<file path=ppt/tags/tag59.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305152903"/>
  <p:tag name="MH_LIBRARY" val="GRAPHIC"/>
  <p:tag name="MH_TYPE" val="SubTitle"/>
  <p:tag name="MH_ORDER" val="6"/>
</p:tagLst>
</file>

<file path=ppt/tags/tag60.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Other"/>
  <p:tag name="MH_ORDER" val="1"/>
</p:tagLst>
</file>

<file path=ppt/tags/tag61.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Other"/>
  <p:tag name="MH_ORDER" val="2"/>
</p:tagLst>
</file>

<file path=ppt/tags/tag62.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Other"/>
  <p:tag name="MH_ORDER" val="3"/>
</p:tagLst>
</file>

<file path=ppt/tags/tag63.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Other"/>
  <p:tag name="MH_ORDER" val="4"/>
</p:tagLst>
</file>

<file path=ppt/tags/tag64.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Title"/>
  <p:tag name="MH_ORDER" val="1"/>
</p:tagLst>
</file>

<file path=ppt/tags/tag65.xml><?xml version="1.0" encoding="utf-8"?>
<p:tagLst xmlns:a="http://schemas.openxmlformats.org/drawingml/2006/main" xmlns:r="http://schemas.openxmlformats.org/officeDocument/2006/relationships" xmlns:p="http://schemas.openxmlformats.org/presentationml/2006/main">
  <p:tag name="MH" val="20151118154544"/>
  <p:tag name="MH_LIBRARY" val="GRAPHIC"/>
  <p:tag name="MH_TYPE" val="Text"/>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305152903"/>
  <p:tag name="MH_LIBRARY" val="GRAPHIC"/>
  <p:tag name="MH_TYPE" val="Other"/>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305152903"/>
  <p:tag name="MH_LIBRARY" val="GRAPHIC"/>
  <p:tag name="MH_TYPE" val="SubTitle"/>
  <p:tag name="MH_ORDER" val="6"/>
</p:tagLst>
</file>

<file path=ppt/tags/tag9.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4548</TotalTime>
  <Words>915</Words>
  <Application>Microsoft Office PowerPoint</Application>
  <PresentationFormat>Custom</PresentationFormat>
  <Paragraphs>88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www.freeppt7.com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https://www.freeppt7.com</dc:creator>
  <cp:lastModifiedBy>User</cp:lastModifiedBy>
  <cp:revision>130</cp:revision>
  <dcterms:created xsi:type="dcterms:W3CDTF">2016-02-25T11:28:42Z</dcterms:created>
  <dcterms:modified xsi:type="dcterms:W3CDTF">2021-05-18T13:24:39Z</dcterms:modified>
</cp:coreProperties>
</file>