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280" r:id="rId3"/>
    <p:sldId id="401" r:id="rId4"/>
    <p:sldId id="367" r:id="rId5"/>
    <p:sldId id="325" r:id="rId6"/>
    <p:sldId id="288" r:id="rId7"/>
    <p:sldId id="364" r:id="rId8"/>
    <p:sldId id="302" r:id="rId9"/>
    <p:sldId id="363" r:id="rId10"/>
    <p:sldId id="362" r:id="rId11"/>
    <p:sldId id="374" r:id="rId12"/>
    <p:sldId id="372" r:id="rId13"/>
    <p:sldId id="375" r:id="rId14"/>
    <p:sldId id="314" r:id="rId15"/>
    <p:sldId id="541" r:id="rId16"/>
    <p:sldId id="542" r:id="rId17"/>
    <p:sldId id="376" r:id="rId18"/>
    <p:sldId id="540" r:id="rId19"/>
    <p:sldId id="543" r:id="rId20"/>
    <p:sldId id="378" r:id="rId21"/>
    <p:sldId id="545" r:id="rId22"/>
    <p:sldId id="382" r:id="rId23"/>
    <p:sldId id="546" r:id="rId24"/>
    <p:sldId id="547" r:id="rId25"/>
    <p:sldId id="548" r:id="rId26"/>
    <p:sldId id="549" r:id="rId27"/>
    <p:sldId id="550" r:id="rId28"/>
    <p:sldId id="386" r:id="rId29"/>
    <p:sldId id="391" r:id="rId30"/>
    <p:sldId id="392" r:id="rId31"/>
    <p:sldId id="393" r:id="rId32"/>
    <p:sldId id="368" r:id="rId33"/>
    <p:sldId id="539" r:id="rId34"/>
    <p:sldId id="287" r:id="rId35"/>
    <p:sldId id="342" r:id="rId36"/>
    <p:sldId id="388" r:id="rId37"/>
    <p:sldId id="402" r:id="rId38"/>
    <p:sldId id="394" r:id="rId39"/>
    <p:sldId id="395" r:id="rId40"/>
    <p:sldId id="396" r:id="rId41"/>
    <p:sldId id="397" r:id="rId42"/>
    <p:sldId id="398" r:id="rId43"/>
    <p:sldId id="399" r:id="rId44"/>
    <p:sldId id="40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E0F9"/>
    <a:srgbClr val="FF40E9"/>
    <a:srgbClr val="BD50FF"/>
    <a:srgbClr val="D23D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4323" autoAdjust="0"/>
  </p:normalViewPr>
  <p:slideViewPr>
    <p:cSldViewPr snapToGrid="0" snapToObjects="1">
      <p:cViewPr varScale="1">
        <p:scale>
          <a:sx n="69" d="100"/>
          <a:sy n="69" d="100"/>
        </p:scale>
        <p:origin x="1332"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60C91-242F-D341-8856-776EF6C9D917}" type="datetimeFigureOut">
              <a:rPr lang="en-US" smtClean="0"/>
              <a:t>5/10/2021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C029C-1006-7749-BE0E-1E23741590DE}" type="slidenum">
              <a:rPr lang="en-US" smtClean="0"/>
              <a:t>‹#›</a:t>
            </a:fld>
            <a:endParaRPr lang="en-US"/>
          </a:p>
        </p:txBody>
      </p:sp>
    </p:spTree>
    <p:extLst>
      <p:ext uri="{BB962C8B-B14F-4D97-AF65-F5344CB8AC3E}">
        <p14:creationId xmlns:p14="http://schemas.microsoft.com/office/powerpoint/2010/main" val="185687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A62F41-9B20-4A53-B4BB-143A1BB64FF3}" type="slidenum">
              <a:rPr lang="en-ZA" smtClean="0"/>
              <a:t>40</a:t>
            </a:fld>
            <a:endParaRPr lang="en-ZA"/>
          </a:p>
        </p:txBody>
      </p:sp>
    </p:spTree>
    <p:extLst>
      <p:ext uri="{BB962C8B-B14F-4D97-AF65-F5344CB8AC3E}">
        <p14:creationId xmlns:p14="http://schemas.microsoft.com/office/powerpoint/2010/main" val="1467343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D5E82D-5DFA-2B4C-AE30-0369F29BDCC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5AAAF801-2EA0-2145-BCAF-7408DC8523CB}" type="datetimeFigureOut">
              <a:rPr lang="en-US" smtClean="0"/>
              <a:t>5/10/2021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F93B-6D75-8049-8DDD-D8E240FEE91D}" type="slidenum">
              <a:rPr lang="en-US" smtClean="0"/>
              <a:t>‹#›</a:t>
            </a:fld>
            <a:endParaRPr lang="en-US"/>
          </a:p>
        </p:txBody>
      </p:sp>
    </p:spTree>
    <p:extLst>
      <p:ext uri="{BB962C8B-B14F-4D97-AF65-F5344CB8AC3E}">
        <p14:creationId xmlns:p14="http://schemas.microsoft.com/office/powerpoint/2010/main" val="184635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n-GB" dirty="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AAAF801-2EA0-2145-BCAF-7408DC8523CB}"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3F93B-6D75-8049-8DDD-D8E240FEE91D}" type="slidenum">
              <a:rPr lang="en-US" smtClean="0"/>
              <a:t>‹#›</a:t>
            </a:fld>
            <a:endParaRPr lang="en-US"/>
          </a:p>
        </p:txBody>
      </p:sp>
    </p:spTree>
    <p:extLst>
      <p:ext uri="{BB962C8B-B14F-4D97-AF65-F5344CB8AC3E}">
        <p14:creationId xmlns:p14="http://schemas.microsoft.com/office/powerpoint/2010/main" val="331282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819661-78C8-994A-8020-9E13F68014EF}"/>
              </a:ext>
            </a:extLst>
          </p:cNvPr>
          <p:cNvPicPr>
            <a:picLocks noChangeAspect="1"/>
          </p:cNvPicPr>
          <p:nvPr userDrawn="1"/>
        </p:nvPicPr>
        <p:blipFill>
          <a:blip r:embed="rId2"/>
          <a:stretch>
            <a:fillRect/>
          </a:stretch>
        </p:blipFill>
        <p:spPr>
          <a:xfrm>
            <a:off x="0" y="4756"/>
            <a:ext cx="9144000" cy="6848488"/>
          </a:xfrm>
          <a:prstGeom prst="rect">
            <a:avLst/>
          </a:prstGeom>
        </p:spPr>
      </p:pic>
      <p:sp>
        <p:nvSpPr>
          <p:cNvPr id="2" name="Title 1"/>
          <p:cNvSpPr>
            <a:spLocks noGrp="1"/>
          </p:cNvSpPr>
          <p:nvPr>
            <p:ph type="title" hasCustomPrompt="1"/>
          </p:nvPr>
        </p:nvSpPr>
        <p:spPr>
          <a:xfrm>
            <a:off x="3238053" y="2992584"/>
            <a:ext cx="5905948" cy="1235173"/>
          </a:xfrm>
        </p:spPr>
        <p:txBody>
          <a:bodyPr anchor="t">
            <a:normAutofit/>
          </a:bodyPr>
          <a:lstStyle>
            <a:lvl1pPr>
              <a:defRPr sz="3600">
                <a:solidFill>
                  <a:srgbClr val="FFFF00"/>
                </a:solidFill>
              </a:defRPr>
            </a:lvl1pPr>
          </a:lstStyle>
          <a:p>
            <a:r>
              <a:rPr lang="en-GB" dirty="0"/>
              <a:t>CLICK</a:t>
            </a:r>
            <a:endParaRPr lang="en-US" dirty="0"/>
          </a:p>
        </p:txBody>
      </p:sp>
      <p:pic>
        <p:nvPicPr>
          <p:cNvPr id="13" name="Picture 12">
            <a:extLst>
              <a:ext uri="{FF2B5EF4-FFF2-40B4-BE49-F238E27FC236}">
                <a16:creationId xmlns:a16="http://schemas.microsoft.com/office/drawing/2014/main" id="{717169AB-6ED2-EE4C-82DB-B574D8532D6F}"/>
              </a:ext>
            </a:extLst>
          </p:cNvPr>
          <p:cNvPicPr>
            <a:picLocks noChangeAspect="1"/>
          </p:cNvPicPr>
          <p:nvPr userDrawn="1"/>
        </p:nvPicPr>
        <p:blipFill>
          <a:blip r:embed="rId3"/>
          <a:stretch>
            <a:fillRect/>
          </a:stretch>
        </p:blipFill>
        <p:spPr>
          <a:xfrm>
            <a:off x="7640320" y="364331"/>
            <a:ext cx="913129" cy="782682"/>
          </a:xfrm>
          <a:prstGeom prst="rect">
            <a:avLst/>
          </a:prstGeom>
        </p:spPr>
      </p:pic>
    </p:spTree>
    <p:extLst>
      <p:ext uri="{BB962C8B-B14F-4D97-AF65-F5344CB8AC3E}">
        <p14:creationId xmlns:p14="http://schemas.microsoft.com/office/powerpoint/2010/main" val="3557358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466D4B-AE65-0042-9384-E17868907F25}"/>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330000"/>
                    </a14:imgEffect>
                    <a14:imgEffect>
                      <a14:brightnessContrast bright="-3000" contrast="17000"/>
                    </a14:imgEffect>
                  </a14:imgLayer>
                </a14:imgProps>
              </a:ext>
            </a:extLst>
          </a:blip>
          <a:stretch>
            <a:fillRect/>
          </a:stretch>
        </p:blipFill>
        <p:spPr>
          <a:xfrm>
            <a:off x="-32274" y="0"/>
            <a:ext cx="9220200" cy="6858000"/>
          </a:xfrm>
          <a:prstGeom prst="rect">
            <a:avLst/>
          </a:prstGeom>
        </p:spPr>
      </p:pic>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AAAF801-2EA0-2145-BCAF-7408DC8523CB}" type="datetimeFigureOut">
              <a:rPr lang="en-US" smtClean="0"/>
              <a:t>5/10/2021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B3F93B-6D75-8049-8DDD-D8E240FEE91D}" type="slidenum">
              <a:rPr lang="en-US" smtClean="0"/>
              <a:t>‹#›</a:t>
            </a:fld>
            <a:endParaRPr lang="en-US"/>
          </a:p>
        </p:txBody>
      </p:sp>
    </p:spTree>
    <p:extLst>
      <p:ext uri="{BB962C8B-B14F-4D97-AF65-F5344CB8AC3E}">
        <p14:creationId xmlns:p14="http://schemas.microsoft.com/office/powerpoint/2010/main" val="441469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618F-15F6-6649-8CBB-DB9A16B8B669}"/>
              </a:ext>
            </a:extLst>
          </p:cNvPr>
          <p:cNvSpPr>
            <a:spLocks noGrp="1"/>
          </p:cNvSpPr>
          <p:nvPr>
            <p:ph type="title" hasCustomPrompt="1"/>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8C9D32E6-B5DC-B744-8209-48BA2A025FA0}"/>
              </a:ext>
            </a:extLst>
          </p:cNvPr>
          <p:cNvSpPr>
            <a:spLocks noGrp="1"/>
          </p:cNvSpPr>
          <p:nvPr>
            <p:ph type="dt" sz="half" idx="10"/>
          </p:nvPr>
        </p:nvSpPr>
        <p:spPr/>
        <p:txBody>
          <a:bodyPr/>
          <a:lstStyle/>
          <a:p>
            <a:fld id="{5AAAF801-2EA0-2145-BCAF-7408DC8523CB}" type="datetimeFigureOut">
              <a:rPr lang="en-US" smtClean="0"/>
              <a:t>5/10/2021</a:t>
            </a:fld>
            <a:endParaRPr lang="en-US"/>
          </a:p>
        </p:txBody>
      </p:sp>
      <p:sp>
        <p:nvSpPr>
          <p:cNvPr id="4" name="Footer Placeholder 3">
            <a:extLst>
              <a:ext uri="{FF2B5EF4-FFF2-40B4-BE49-F238E27FC236}">
                <a16:creationId xmlns:a16="http://schemas.microsoft.com/office/drawing/2014/main" id="{98B7A1CF-5545-7743-910E-B38CA7FDA6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09EAF5-6431-FE44-84EB-600510CF9099}"/>
              </a:ext>
            </a:extLst>
          </p:cNvPr>
          <p:cNvSpPr>
            <a:spLocks noGrp="1"/>
          </p:cNvSpPr>
          <p:nvPr>
            <p:ph type="sldNum" sz="quarter" idx="12"/>
          </p:nvPr>
        </p:nvSpPr>
        <p:spPr/>
        <p:txBody>
          <a:bodyPr/>
          <a:lstStyle/>
          <a:p>
            <a:fld id="{16B3F93B-6D75-8049-8DDD-D8E240FEE91D}" type="slidenum">
              <a:rPr lang="en-US" smtClean="0"/>
              <a:t>‹#›</a:t>
            </a:fld>
            <a:endParaRPr lang="en-US"/>
          </a:p>
        </p:txBody>
      </p:sp>
    </p:spTree>
    <p:extLst>
      <p:ext uri="{BB962C8B-B14F-4D97-AF65-F5344CB8AC3E}">
        <p14:creationId xmlns:p14="http://schemas.microsoft.com/office/powerpoint/2010/main" val="157715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819661-78C8-994A-8020-9E13F68014EF}"/>
              </a:ext>
            </a:extLst>
          </p:cNvPr>
          <p:cNvPicPr>
            <a:picLocks noChangeAspect="1"/>
          </p:cNvPicPr>
          <p:nvPr userDrawn="1"/>
        </p:nvPicPr>
        <p:blipFill>
          <a:blip r:embed="rId2"/>
          <a:stretch>
            <a:fillRect/>
          </a:stretch>
        </p:blipFill>
        <p:spPr>
          <a:xfrm>
            <a:off x="0" y="4756"/>
            <a:ext cx="9144000" cy="6848488"/>
          </a:xfrm>
          <a:prstGeom prst="rect">
            <a:avLst/>
          </a:prstGeom>
        </p:spPr>
      </p:pic>
      <p:sp>
        <p:nvSpPr>
          <p:cNvPr id="2" name="Title 1"/>
          <p:cNvSpPr>
            <a:spLocks noGrp="1"/>
          </p:cNvSpPr>
          <p:nvPr>
            <p:ph type="title" hasCustomPrompt="1"/>
          </p:nvPr>
        </p:nvSpPr>
        <p:spPr>
          <a:xfrm>
            <a:off x="3238052" y="2992582"/>
            <a:ext cx="5905948" cy="1235173"/>
          </a:xfrm>
        </p:spPr>
        <p:txBody>
          <a:bodyPr anchor="t">
            <a:normAutofit/>
          </a:bodyPr>
          <a:lstStyle>
            <a:lvl1pPr>
              <a:defRPr sz="4800">
                <a:solidFill>
                  <a:srgbClr val="FFFF00"/>
                </a:solidFill>
              </a:defRPr>
            </a:lvl1pPr>
          </a:lstStyle>
          <a:p>
            <a:r>
              <a:rPr lang="en-GB" dirty="0"/>
              <a:t>CLICK</a:t>
            </a:r>
            <a:endParaRPr lang="en-US" dirty="0"/>
          </a:p>
        </p:txBody>
      </p:sp>
      <p:pic>
        <p:nvPicPr>
          <p:cNvPr id="13" name="Picture 12">
            <a:extLst>
              <a:ext uri="{FF2B5EF4-FFF2-40B4-BE49-F238E27FC236}">
                <a16:creationId xmlns:a16="http://schemas.microsoft.com/office/drawing/2014/main" id="{717169AB-6ED2-EE4C-82DB-B574D8532D6F}"/>
              </a:ext>
            </a:extLst>
          </p:cNvPr>
          <p:cNvPicPr>
            <a:picLocks noChangeAspect="1"/>
          </p:cNvPicPr>
          <p:nvPr userDrawn="1"/>
        </p:nvPicPr>
        <p:blipFill>
          <a:blip r:embed="rId3"/>
          <a:stretch>
            <a:fillRect/>
          </a:stretch>
        </p:blipFill>
        <p:spPr>
          <a:xfrm>
            <a:off x="7640319" y="364331"/>
            <a:ext cx="913129" cy="782682"/>
          </a:xfrm>
          <a:prstGeom prst="rect">
            <a:avLst/>
          </a:prstGeom>
        </p:spPr>
      </p:pic>
    </p:spTree>
    <p:extLst>
      <p:ext uri="{BB962C8B-B14F-4D97-AF65-F5344CB8AC3E}">
        <p14:creationId xmlns:p14="http://schemas.microsoft.com/office/powerpoint/2010/main" val="286986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AAAF801-2EA0-2145-BCAF-7408DC8523CB}"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3F93B-6D75-8049-8DDD-D8E240FEE91D}" type="slidenum">
              <a:rPr lang="en-US" smtClean="0"/>
              <a:t>‹#›</a:t>
            </a:fld>
            <a:endParaRPr lang="en-US"/>
          </a:p>
        </p:txBody>
      </p:sp>
    </p:spTree>
    <p:extLst>
      <p:ext uri="{BB962C8B-B14F-4D97-AF65-F5344CB8AC3E}">
        <p14:creationId xmlns:p14="http://schemas.microsoft.com/office/powerpoint/2010/main" val="140288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AAAF801-2EA0-2145-BCAF-7408DC8523CB}" type="datetimeFigureOut">
              <a:rPr lang="en-US" smtClean="0"/>
              <a:t>5/10/2021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B3F93B-6D75-8049-8DDD-D8E240FEE91D}" type="slidenum">
              <a:rPr lang="en-US" smtClean="0"/>
              <a:t>‹#›</a:t>
            </a:fld>
            <a:endParaRPr lang="en-US"/>
          </a:p>
        </p:txBody>
      </p:sp>
    </p:spTree>
    <p:extLst>
      <p:ext uri="{BB962C8B-B14F-4D97-AF65-F5344CB8AC3E}">
        <p14:creationId xmlns:p14="http://schemas.microsoft.com/office/powerpoint/2010/main" val="359356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Date Placeholder 2"/>
          <p:cNvSpPr>
            <a:spLocks noGrp="1"/>
          </p:cNvSpPr>
          <p:nvPr>
            <p:ph type="dt" sz="half" idx="10"/>
          </p:nvPr>
        </p:nvSpPr>
        <p:spPr/>
        <p:txBody>
          <a:bodyPr/>
          <a:lstStyle/>
          <a:p>
            <a:fld id="{5AAAF801-2EA0-2145-BCAF-7408DC8523CB}" type="datetimeFigureOut">
              <a:rPr lang="en-US" smtClean="0"/>
              <a:t>5/10/2021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B3F93B-6D75-8049-8DDD-D8E240FEE91D}" type="slidenum">
              <a:rPr lang="en-US" smtClean="0"/>
              <a:t>‹#›</a:t>
            </a:fld>
            <a:endParaRPr lang="en-US"/>
          </a:p>
        </p:txBody>
      </p:sp>
    </p:spTree>
    <p:extLst>
      <p:ext uri="{BB962C8B-B14F-4D97-AF65-F5344CB8AC3E}">
        <p14:creationId xmlns:p14="http://schemas.microsoft.com/office/powerpoint/2010/main" val="1849478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AF801-2EA0-2145-BCAF-7408DC8523CB}" type="datetimeFigureOut">
              <a:rPr lang="en-US" smtClean="0"/>
              <a:t>5/10/2021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B3F93B-6D75-8049-8DDD-D8E240FEE91D}" type="slidenum">
              <a:rPr lang="en-US" smtClean="0"/>
              <a:t>‹#›</a:t>
            </a:fld>
            <a:endParaRPr lang="en-US"/>
          </a:p>
        </p:txBody>
      </p:sp>
    </p:spTree>
    <p:extLst>
      <p:ext uri="{BB962C8B-B14F-4D97-AF65-F5344CB8AC3E}">
        <p14:creationId xmlns:p14="http://schemas.microsoft.com/office/powerpoint/2010/main" val="150063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5AAAF801-2EA0-2145-BCAF-7408DC8523CB}" type="datetimeFigureOut">
              <a:rPr lang="en-US" smtClean="0"/>
              <a:t>5/10/2021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B3F93B-6D75-8049-8DDD-D8E240FEE91D}" type="slidenum">
              <a:rPr lang="en-US" smtClean="0"/>
              <a:t>‹#›</a:t>
            </a:fld>
            <a:endParaRPr lang="en-US"/>
          </a:p>
        </p:txBody>
      </p:sp>
    </p:spTree>
    <p:extLst>
      <p:ext uri="{BB962C8B-B14F-4D97-AF65-F5344CB8AC3E}">
        <p14:creationId xmlns:p14="http://schemas.microsoft.com/office/powerpoint/2010/main" val="1212868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FE14BB2-EBD8-794E-87B9-910FCBBDA6DD}"/>
              </a:ext>
            </a:extLst>
          </p:cNvPr>
          <p:cNvPicPr>
            <a:picLocks noChangeAspect="1"/>
          </p:cNvPicPr>
          <p:nvPr userDrawn="1"/>
        </p:nvPicPr>
        <p:blipFill>
          <a:blip r:embed="rId13"/>
          <a:stretch>
            <a:fillRect/>
          </a:stretch>
        </p:blipFill>
        <p:spPr>
          <a:xfrm>
            <a:off x="2113" y="0"/>
            <a:ext cx="9139774"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AF801-2EA0-2145-BCAF-7408DC8523CB}" type="datetimeFigureOut">
              <a:rPr lang="en-US" smtClean="0"/>
              <a:t>5/10/2021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B3F93B-6D75-8049-8DDD-D8E240FEE91D}" type="slidenum">
              <a:rPr lang="en-US" smtClean="0"/>
              <a:t>‹#›</a:t>
            </a:fld>
            <a:endParaRPr lang="en-US"/>
          </a:p>
        </p:txBody>
      </p:sp>
      <p:pic>
        <p:nvPicPr>
          <p:cNvPr id="9" name="Picture 8">
            <a:extLst>
              <a:ext uri="{FF2B5EF4-FFF2-40B4-BE49-F238E27FC236}">
                <a16:creationId xmlns:a16="http://schemas.microsoft.com/office/drawing/2014/main" id="{8BEB2F31-0B7B-3946-A67E-20DE2DD632E5}"/>
              </a:ext>
            </a:extLst>
          </p:cNvPr>
          <p:cNvPicPr>
            <a:picLocks noChangeAspect="1"/>
          </p:cNvPicPr>
          <p:nvPr userDrawn="1"/>
        </p:nvPicPr>
        <p:blipFill>
          <a:blip r:embed="rId14"/>
          <a:stretch>
            <a:fillRect/>
          </a:stretch>
        </p:blipFill>
        <p:spPr>
          <a:xfrm>
            <a:off x="7640320" y="364331"/>
            <a:ext cx="913130" cy="782683"/>
          </a:xfrm>
          <a:prstGeom prst="rect">
            <a:avLst/>
          </a:prstGeom>
        </p:spPr>
      </p:pic>
    </p:spTree>
    <p:extLst>
      <p:ext uri="{BB962C8B-B14F-4D97-AF65-F5344CB8AC3E}">
        <p14:creationId xmlns:p14="http://schemas.microsoft.com/office/powerpoint/2010/main" val="4060542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63" r:id="rId4"/>
    <p:sldLayoutId id="2147483664" r:id="rId5"/>
    <p:sldLayoutId id="2147483665" r:id="rId6"/>
    <p:sldLayoutId id="2147483666" r:id="rId7"/>
    <p:sldLayoutId id="2147483667" r:id="rId8"/>
    <p:sldLayoutId id="2147483668" r:id="rId9"/>
    <p:sldLayoutId id="2147483669" r:id="rId10"/>
    <p:sldLayoutId id="2147483671" r:id="rId11"/>
  </p:sldLayoutIdLst>
  <p:txStyles>
    <p:titleStyle>
      <a:lvl1pPr algn="l" defTabSz="914400" rtl="0" eaLnBrk="1" latinLnBrk="0" hangingPunct="1">
        <a:lnSpc>
          <a:spcPct val="90000"/>
        </a:lnSpc>
        <a:spcBef>
          <a:spcPct val="0"/>
        </a:spcBef>
        <a:buNone/>
        <a:defRPr sz="3500" b="1" kern="1200">
          <a:solidFill>
            <a:srgbClr val="0070C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g"/><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F6364A-B358-4BEE-B158-0734D2C938D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03651"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2FF65D4-71A6-2B4A-8178-2A97B99B11F0}"/>
              </a:ext>
            </a:extLst>
          </p:cNvPr>
          <p:cNvPicPr>
            <a:picLocks noChangeAspect="1"/>
          </p:cNvPicPr>
          <p:nvPr/>
        </p:nvPicPr>
        <p:blipFill>
          <a:blip r:embed="rId2"/>
          <a:stretch>
            <a:fillRect/>
          </a:stretch>
        </p:blipFill>
        <p:spPr>
          <a:xfrm>
            <a:off x="3046395" y="1187150"/>
            <a:ext cx="5257047" cy="4477553"/>
          </a:xfrm>
          <a:prstGeom prst="rect">
            <a:avLst/>
          </a:prstGeom>
        </p:spPr>
      </p:pic>
    </p:spTree>
    <p:extLst>
      <p:ext uri="{BB962C8B-B14F-4D97-AF65-F5344CB8AC3E}">
        <p14:creationId xmlns:p14="http://schemas.microsoft.com/office/powerpoint/2010/main" val="196511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FBD7B218-E93A-1A49-8320-8DDEAC8C1540}"/>
              </a:ext>
            </a:extLst>
          </p:cNvPr>
          <p:cNvPicPr>
            <a:picLocks noChangeAspect="1"/>
          </p:cNvPicPr>
          <p:nvPr/>
        </p:nvPicPr>
        <p:blipFill>
          <a:blip r:embed="rId2">
            <a:alphaModFix amt="57000"/>
          </a:blip>
          <a:stretch>
            <a:fillRect/>
          </a:stretch>
        </p:blipFill>
        <p:spPr>
          <a:xfrm>
            <a:off x="2113" y="5830"/>
            <a:ext cx="9139774" cy="6858000"/>
          </a:xfrm>
          <a:prstGeom prst="rect">
            <a:avLst/>
          </a:prstGeom>
        </p:spPr>
      </p:pic>
      <p:sp>
        <p:nvSpPr>
          <p:cNvPr id="5" name="Title 4">
            <a:extLst>
              <a:ext uri="{FF2B5EF4-FFF2-40B4-BE49-F238E27FC236}">
                <a16:creationId xmlns:a16="http://schemas.microsoft.com/office/drawing/2014/main" id="{FF637E40-91A9-D343-880C-ABFBBC3C8EF6}"/>
              </a:ext>
            </a:extLst>
          </p:cNvPr>
          <p:cNvSpPr>
            <a:spLocks noGrp="1"/>
          </p:cNvSpPr>
          <p:nvPr>
            <p:ph type="title"/>
          </p:nvPr>
        </p:nvSpPr>
        <p:spPr/>
        <p:txBody>
          <a:bodyPr>
            <a:normAutofit/>
          </a:bodyPr>
          <a:lstStyle/>
          <a:p>
            <a:r>
              <a:rPr lang="en-US" sz="3000" dirty="0"/>
              <a:t>STRATEGIC OBJECTIVES</a:t>
            </a:r>
            <a:br>
              <a:rPr lang="en-US" sz="3000" dirty="0"/>
            </a:br>
            <a:r>
              <a:rPr lang="en-US" sz="3000" dirty="0"/>
              <a:t>2021 - 2025</a:t>
            </a:r>
          </a:p>
        </p:txBody>
      </p:sp>
      <p:pic>
        <p:nvPicPr>
          <p:cNvPr id="11" name="Picture 10">
            <a:extLst>
              <a:ext uri="{FF2B5EF4-FFF2-40B4-BE49-F238E27FC236}">
                <a16:creationId xmlns:a16="http://schemas.microsoft.com/office/drawing/2014/main" id="{26D67848-7C04-1C49-AD8E-3264F895DA4F}"/>
              </a:ext>
            </a:extLst>
          </p:cNvPr>
          <p:cNvPicPr>
            <a:picLocks noChangeAspect="1"/>
          </p:cNvPicPr>
          <p:nvPr/>
        </p:nvPicPr>
        <p:blipFill>
          <a:blip r:embed="rId3"/>
          <a:stretch>
            <a:fillRect/>
          </a:stretch>
        </p:blipFill>
        <p:spPr>
          <a:xfrm>
            <a:off x="7640320" y="364331"/>
            <a:ext cx="913130" cy="782683"/>
          </a:xfrm>
          <a:prstGeom prst="rect">
            <a:avLst/>
          </a:prstGeom>
        </p:spPr>
      </p:pic>
      <p:pic>
        <p:nvPicPr>
          <p:cNvPr id="153" name="Picture 152">
            <a:extLst>
              <a:ext uri="{FF2B5EF4-FFF2-40B4-BE49-F238E27FC236}">
                <a16:creationId xmlns:a16="http://schemas.microsoft.com/office/drawing/2014/main" id="{21CD4334-9AC3-4C47-82A6-8E9FA37859F1}"/>
              </a:ext>
            </a:extLst>
          </p:cNvPr>
          <p:cNvPicPr>
            <a:picLocks noChangeAspect="1"/>
          </p:cNvPicPr>
          <p:nvPr/>
        </p:nvPicPr>
        <p:blipFill>
          <a:blip r:embed="rId4"/>
          <a:stretch>
            <a:fillRect/>
          </a:stretch>
        </p:blipFill>
        <p:spPr>
          <a:xfrm>
            <a:off x="144416" y="1732688"/>
            <a:ext cx="8855168" cy="40176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5238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ight, traffic, large, sitting&#10;&#10;Description automatically generated">
            <a:extLst>
              <a:ext uri="{FF2B5EF4-FFF2-40B4-BE49-F238E27FC236}">
                <a16:creationId xmlns:a16="http://schemas.microsoft.com/office/drawing/2014/main" id="{AF93D5B9-BBAB-9647-93DE-5DC6A03758AE}"/>
              </a:ext>
            </a:extLst>
          </p:cNvPr>
          <p:cNvPicPr>
            <a:picLocks noChangeAspect="1"/>
          </p:cNvPicPr>
          <p:nvPr/>
        </p:nvPicPr>
        <p:blipFill>
          <a:blip r:embed="rId2"/>
          <a:stretch>
            <a:fillRect/>
          </a:stretch>
        </p:blipFill>
        <p:spPr>
          <a:xfrm>
            <a:off x="0" y="-133320"/>
            <a:ext cx="9144000" cy="6858000"/>
          </a:xfrm>
          <a:prstGeom prst="rect">
            <a:avLst/>
          </a:prstGeom>
        </p:spPr>
      </p:pic>
      <p:pic>
        <p:nvPicPr>
          <p:cNvPr id="36" name="Picture 35">
            <a:extLst>
              <a:ext uri="{FF2B5EF4-FFF2-40B4-BE49-F238E27FC236}">
                <a16:creationId xmlns:a16="http://schemas.microsoft.com/office/drawing/2014/main" id="{D65A0490-B747-3E4E-9555-074E63A2FE19}"/>
              </a:ext>
            </a:extLst>
          </p:cNvPr>
          <p:cNvPicPr>
            <a:picLocks noChangeAspect="1"/>
          </p:cNvPicPr>
          <p:nvPr/>
        </p:nvPicPr>
        <p:blipFill>
          <a:blip r:embed="rId3"/>
          <a:srcRect/>
          <a:stretch/>
        </p:blipFill>
        <p:spPr>
          <a:xfrm>
            <a:off x="1267543" y="924821"/>
            <a:ext cx="4756445" cy="4454240"/>
          </a:xfrm>
          <a:prstGeom prst="rect">
            <a:avLst/>
          </a:prstGeom>
        </p:spPr>
      </p:pic>
      <p:sp>
        <p:nvSpPr>
          <p:cNvPr id="2" name="Title 1">
            <a:extLst>
              <a:ext uri="{FF2B5EF4-FFF2-40B4-BE49-F238E27FC236}">
                <a16:creationId xmlns:a16="http://schemas.microsoft.com/office/drawing/2014/main" id="{868D68FF-6CE7-5144-B0C2-81349D8DF5DC}"/>
              </a:ext>
            </a:extLst>
          </p:cNvPr>
          <p:cNvSpPr>
            <a:spLocks noGrp="1"/>
          </p:cNvSpPr>
          <p:nvPr>
            <p:ph type="title"/>
          </p:nvPr>
        </p:nvSpPr>
        <p:spPr/>
        <p:txBody>
          <a:bodyPr>
            <a:normAutofit/>
          </a:bodyPr>
          <a:lstStyle/>
          <a:p>
            <a:r>
              <a:rPr lang="en-ZA" sz="3000" dirty="0">
                <a:solidFill>
                  <a:schemeClr val="bg1"/>
                </a:solidFill>
              </a:rPr>
              <a:t>STRATEGIC OUTCOMES:</a:t>
            </a:r>
            <a:endParaRPr lang="en-US" sz="3000" dirty="0">
              <a:solidFill>
                <a:schemeClr val="bg1"/>
              </a:solidFill>
            </a:endParaRPr>
          </a:p>
        </p:txBody>
      </p:sp>
      <p:pic>
        <p:nvPicPr>
          <p:cNvPr id="8" name="Picture 7">
            <a:extLst>
              <a:ext uri="{FF2B5EF4-FFF2-40B4-BE49-F238E27FC236}">
                <a16:creationId xmlns:a16="http://schemas.microsoft.com/office/drawing/2014/main" id="{7E634BD9-4217-8048-AA66-BF8DBC9968FC}"/>
              </a:ext>
            </a:extLst>
          </p:cNvPr>
          <p:cNvPicPr>
            <a:picLocks noChangeAspect="1"/>
          </p:cNvPicPr>
          <p:nvPr/>
        </p:nvPicPr>
        <p:blipFill>
          <a:blip r:embed="rId4"/>
          <a:stretch>
            <a:fillRect/>
          </a:stretch>
        </p:blipFill>
        <p:spPr>
          <a:xfrm>
            <a:off x="7640319" y="364331"/>
            <a:ext cx="913129" cy="782682"/>
          </a:xfrm>
          <a:prstGeom prst="rect">
            <a:avLst/>
          </a:prstGeom>
        </p:spPr>
      </p:pic>
      <p:sp>
        <p:nvSpPr>
          <p:cNvPr id="11" name="Rounded Rectangle 10">
            <a:extLst>
              <a:ext uri="{FF2B5EF4-FFF2-40B4-BE49-F238E27FC236}">
                <a16:creationId xmlns:a16="http://schemas.microsoft.com/office/drawing/2014/main" id="{653169E5-27DB-4D40-9760-76D729992368}"/>
              </a:ext>
            </a:extLst>
          </p:cNvPr>
          <p:cNvSpPr/>
          <p:nvPr/>
        </p:nvSpPr>
        <p:spPr>
          <a:xfrm>
            <a:off x="2836993" y="1861957"/>
            <a:ext cx="5486400" cy="457200"/>
          </a:xfrm>
          <a:prstGeom prst="roundRect">
            <a:avLst/>
          </a:prstGeom>
          <a:solidFill>
            <a:srgbClr val="FFC000"/>
          </a:solidFill>
          <a:ln w="34925">
            <a:solidFill>
              <a:schemeClr val="accent4"/>
            </a:solidFill>
          </a:ln>
          <a:effectLst>
            <a:outerShdw blurRad="101600" dist="50800" dir="5400000" sx="90000" sy="9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5AC95C-B8C3-1E44-863A-FE456E303250}"/>
              </a:ext>
            </a:extLst>
          </p:cNvPr>
          <p:cNvSpPr/>
          <p:nvPr/>
        </p:nvSpPr>
        <p:spPr>
          <a:xfrm>
            <a:off x="2816961" y="1285620"/>
            <a:ext cx="5486400" cy="457200"/>
          </a:xfrm>
          <a:prstGeom prst="roundRect">
            <a:avLst/>
          </a:prstGeom>
          <a:solidFill>
            <a:srgbClr val="FF0000"/>
          </a:solidFill>
          <a:ln w="34925">
            <a:solidFill>
              <a:srgbClr val="FF0000"/>
            </a:solidFill>
          </a:ln>
          <a:effectLst>
            <a:outerShdw blurRad="101600" dist="50800" dir="5400000" sx="90000" sy="9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9F1546-2285-F644-AC5A-4646FAA96962}"/>
              </a:ext>
            </a:extLst>
          </p:cNvPr>
          <p:cNvSpPr/>
          <p:nvPr/>
        </p:nvSpPr>
        <p:spPr>
          <a:xfrm>
            <a:off x="2816960" y="1339193"/>
            <a:ext cx="5516677" cy="350865"/>
          </a:xfrm>
          <a:prstGeom prst="rect">
            <a:avLst/>
          </a:prstGeom>
        </p:spPr>
        <p:txBody>
          <a:bodyPr wrap="square">
            <a:spAutoFit/>
          </a:bodyPr>
          <a:lstStyle/>
          <a:p>
            <a:pPr algn="r">
              <a:lnSpc>
                <a:spcPct val="120000"/>
              </a:lnSpc>
              <a:spcBef>
                <a:spcPts val="150"/>
              </a:spcBef>
              <a:spcAft>
                <a:spcPts val="150"/>
              </a:spcAft>
              <a:defRPr/>
            </a:pPr>
            <a:r>
              <a:rPr lang="en-US" sz="1500" b="1" dirty="0">
                <a:ea typeface="ＭＳ Ｐゴシック" pitchFamily="34" charset="-128"/>
                <a:cs typeface="Trebuchet MS"/>
              </a:rPr>
              <a:t>Content Classification Index. Approved Classification Guidelines.</a:t>
            </a:r>
            <a:endParaRPr lang="en-ZA" sz="1500" b="1" dirty="0">
              <a:ea typeface="ＭＳ Ｐゴシック" pitchFamily="34" charset="-128"/>
              <a:cs typeface="Trebuchet MS"/>
            </a:endParaRPr>
          </a:p>
        </p:txBody>
      </p:sp>
      <p:sp>
        <p:nvSpPr>
          <p:cNvPr id="17" name="Rectangle 16">
            <a:extLst>
              <a:ext uri="{FF2B5EF4-FFF2-40B4-BE49-F238E27FC236}">
                <a16:creationId xmlns:a16="http://schemas.microsoft.com/office/drawing/2014/main" id="{0135BE14-668D-6240-ACE7-C875F0F6D34D}"/>
              </a:ext>
            </a:extLst>
          </p:cNvPr>
          <p:cNvSpPr/>
          <p:nvPr/>
        </p:nvSpPr>
        <p:spPr>
          <a:xfrm>
            <a:off x="2836993" y="1922137"/>
            <a:ext cx="5496645" cy="350865"/>
          </a:xfrm>
          <a:prstGeom prst="rect">
            <a:avLst/>
          </a:prstGeom>
        </p:spPr>
        <p:txBody>
          <a:bodyPr wrap="square">
            <a:spAutoFit/>
          </a:bodyPr>
          <a:lstStyle/>
          <a:p>
            <a:pPr algn="r">
              <a:lnSpc>
                <a:spcPct val="120000"/>
              </a:lnSpc>
              <a:spcBef>
                <a:spcPts val="150"/>
              </a:spcBef>
              <a:spcAft>
                <a:spcPts val="150"/>
              </a:spcAft>
              <a:defRPr/>
            </a:pPr>
            <a:r>
              <a:rPr lang="en-US" sz="1500" b="1" dirty="0">
                <a:ea typeface="ＭＳ Ｐゴシック" pitchFamily="34" charset="-128"/>
                <a:cs typeface="Trebuchet MS"/>
              </a:rPr>
              <a:t>Reduced levels of non-compliance with </a:t>
            </a:r>
            <a:r>
              <a:rPr lang="en-US" sz="1500" b="1" dirty="0" err="1">
                <a:ea typeface="ＭＳ Ｐゴシック" pitchFamily="34" charset="-128"/>
                <a:cs typeface="Trebuchet MS"/>
              </a:rPr>
              <a:t>FPAct</a:t>
            </a:r>
            <a:r>
              <a:rPr lang="en-US" sz="1500" b="1" dirty="0">
                <a:ea typeface="ＭＳ Ｐゴシック" pitchFamily="34" charset="-128"/>
                <a:cs typeface="Trebuchet MS"/>
              </a:rPr>
              <a:t> &amp; Regs</a:t>
            </a:r>
            <a:endParaRPr lang="en-ZA" sz="1500" b="1" dirty="0">
              <a:ea typeface="ＭＳ Ｐゴシック" pitchFamily="34" charset="-128"/>
              <a:cs typeface="Trebuchet MS"/>
            </a:endParaRPr>
          </a:p>
        </p:txBody>
      </p:sp>
      <p:sp>
        <p:nvSpPr>
          <p:cNvPr id="18" name="Rounded Rectangle 17">
            <a:extLst>
              <a:ext uri="{FF2B5EF4-FFF2-40B4-BE49-F238E27FC236}">
                <a16:creationId xmlns:a16="http://schemas.microsoft.com/office/drawing/2014/main" id="{E50A09AD-6AF3-974C-931B-1A7F921BA123}"/>
              </a:ext>
            </a:extLst>
          </p:cNvPr>
          <p:cNvSpPr/>
          <p:nvPr/>
        </p:nvSpPr>
        <p:spPr>
          <a:xfrm>
            <a:off x="2843530" y="2990554"/>
            <a:ext cx="5486400" cy="457200"/>
          </a:xfrm>
          <a:prstGeom prst="roundRect">
            <a:avLst/>
          </a:prstGeom>
          <a:solidFill>
            <a:srgbClr val="FF40E9"/>
          </a:solidFill>
          <a:ln w="34925">
            <a:solidFill>
              <a:srgbClr val="FF40E9"/>
            </a:solidFill>
          </a:ln>
          <a:effectLst>
            <a:outerShdw blurRad="101600" dist="50800" dir="5400000" sx="90000" sy="9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 name="Rounded Rectangle 18">
            <a:extLst>
              <a:ext uri="{FF2B5EF4-FFF2-40B4-BE49-F238E27FC236}">
                <a16:creationId xmlns:a16="http://schemas.microsoft.com/office/drawing/2014/main" id="{8912442F-89AC-FC41-8BAA-75C36A777D06}"/>
              </a:ext>
            </a:extLst>
          </p:cNvPr>
          <p:cNvSpPr/>
          <p:nvPr/>
        </p:nvSpPr>
        <p:spPr>
          <a:xfrm>
            <a:off x="2847238" y="2425743"/>
            <a:ext cx="5486400" cy="457200"/>
          </a:xfrm>
          <a:prstGeom prst="roundRect">
            <a:avLst/>
          </a:prstGeom>
          <a:solidFill>
            <a:srgbClr val="00B0F0"/>
          </a:solidFill>
          <a:ln w="34925">
            <a:solidFill>
              <a:srgbClr val="00B0F0"/>
            </a:solidFill>
          </a:ln>
          <a:effectLst>
            <a:outerShdw blurRad="101600" dist="50800" dir="5400000" sx="90000" sy="9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93934B8-FDA5-D846-BDB5-1D6B2FC9B83E}"/>
              </a:ext>
            </a:extLst>
          </p:cNvPr>
          <p:cNvSpPr/>
          <p:nvPr/>
        </p:nvSpPr>
        <p:spPr>
          <a:xfrm>
            <a:off x="2847238" y="2469290"/>
            <a:ext cx="5476154" cy="350865"/>
          </a:xfrm>
          <a:prstGeom prst="rect">
            <a:avLst/>
          </a:prstGeom>
        </p:spPr>
        <p:txBody>
          <a:bodyPr wrap="square">
            <a:spAutoFit/>
          </a:bodyPr>
          <a:lstStyle/>
          <a:p>
            <a:pPr algn="r">
              <a:lnSpc>
                <a:spcPct val="120000"/>
              </a:lnSpc>
              <a:spcBef>
                <a:spcPts val="150"/>
              </a:spcBef>
              <a:spcAft>
                <a:spcPts val="150"/>
              </a:spcAft>
              <a:defRPr/>
            </a:pPr>
            <a:r>
              <a:rPr lang="en-US" sz="1500" b="1" dirty="0">
                <a:ea typeface="ＭＳ Ｐゴシック" pitchFamily="34" charset="-128"/>
                <a:cs typeface="Trebuchet MS"/>
              </a:rPr>
              <a:t>Competent FPB &amp; industry classifiers.</a:t>
            </a:r>
            <a:endParaRPr lang="en-ZA" sz="1500" b="1" dirty="0">
              <a:ea typeface="ＭＳ Ｐゴシック" pitchFamily="34" charset="-128"/>
              <a:cs typeface="Trebuchet MS"/>
            </a:endParaRPr>
          </a:p>
        </p:txBody>
      </p:sp>
      <p:sp>
        <p:nvSpPr>
          <p:cNvPr id="21" name="Rectangle 20">
            <a:extLst>
              <a:ext uri="{FF2B5EF4-FFF2-40B4-BE49-F238E27FC236}">
                <a16:creationId xmlns:a16="http://schemas.microsoft.com/office/drawing/2014/main" id="{2FDD1C1C-D133-ED4A-A3FA-C5EE418715C7}"/>
              </a:ext>
            </a:extLst>
          </p:cNvPr>
          <p:cNvSpPr/>
          <p:nvPr/>
        </p:nvSpPr>
        <p:spPr>
          <a:xfrm>
            <a:off x="2816960" y="3044497"/>
            <a:ext cx="5591370" cy="350865"/>
          </a:xfrm>
          <a:prstGeom prst="rect">
            <a:avLst/>
          </a:prstGeom>
        </p:spPr>
        <p:txBody>
          <a:bodyPr wrap="square">
            <a:spAutoFit/>
          </a:bodyPr>
          <a:lstStyle/>
          <a:p>
            <a:pPr algn="r">
              <a:lnSpc>
                <a:spcPct val="120000"/>
              </a:lnSpc>
              <a:spcBef>
                <a:spcPts val="150"/>
              </a:spcBef>
              <a:spcAft>
                <a:spcPts val="150"/>
              </a:spcAft>
              <a:defRPr/>
            </a:pPr>
            <a:r>
              <a:rPr lang="en-US" sz="1500" b="1" dirty="0">
                <a:ea typeface="ＭＳ Ｐゴシック" pitchFamily="34" charset="-128"/>
                <a:cs typeface="Trebuchet MS"/>
              </a:rPr>
              <a:t>The public understand FPB mandate &amp; are aware of FPB Brand.</a:t>
            </a:r>
            <a:endParaRPr lang="en-ZA" sz="1500" b="1" dirty="0">
              <a:ea typeface="ＭＳ Ｐゴシック" pitchFamily="34" charset="-128"/>
              <a:cs typeface="Trebuchet MS"/>
            </a:endParaRPr>
          </a:p>
        </p:txBody>
      </p:sp>
      <p:sp>
        <p:nvSpPr>
          <p:cNvPr id="22" name="Rounded Rectangle 10">
            <a:extLst>
              <a:ext uri="{FF2B5EF4-FFF2-40B4-BE49-F238E27FC236}">
                <a16:creationId xmlns:a16="http://schemas.microsoft.com/office/drawing/2014/main" id="{BF249D05-FF6B-45E4-AF21-DB5B2DF285E6}"/>
              </a:ext>
            </a:extLst>
          </p:cNvPr>
          <p:cNvSpPr/>
          <p:nvPr/>
        </p:nvSpPr>
        <p:spPr>
          <a:xfrm>
            <a:off x="2875820" y="4139022"/>
            <a:ext cx="5486400" cy="457200"/>
          </a:xfrm>
          <a:prstGeom prst="roundRect">
            <a:avLst/>
          </a:prstGeom>
          <a:solidFill>
            <a:srgbClr val="FFC000"/>
          </a:solidFill>
          <a:ln w="34925">
            <a:solidFill>
              <a:schemeClr val="accent4"/>
            </a:solidFill>
          </a:ln>
          <a:effectLst>
            <a:outerShdw blurRad="101600" dist="50800" dir="5400000" sx="90000" sy="9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a:extLst>
              <a:ext uri="{FF2B5EF4-FFF2-40B4-BE49-F238E27FC236}">
                <a16:creationId xmlns:a16="http://schemas.microsoft.com/office/drawing/2014/main" id="{97DF5FD1-B540-46DE-95C9-302B772D41AA}"/>
              </a:ext>
            </a:extLst>
          </p:cNvPr>
          <p:cNvSpPr/>
          <p:nvPr/>
        </p:nvSpPr>
        <p:spPr>
          <a:xfrm>
            <a:off x="2855788" y="3562685"/>
            <a:ext cx="5486400" cy="457200"/>
          </a:xfrm>
          <a:prstGeom prst="roundRect">
            <a:avLst/>
          </a:prstGeom>
          <a:solidFill>
            <a:srgbClr val="FF0000"/>
          </a:solidFill>
          <a:ln w="34925">
            <a:solidFill>
              <a:srgbClr val="FF0000"/>
            </a:solidFill>
          </a:ln>
          <a:effectLst>
            <a:outerShdw blurRad="101600" dist="50800" dir="5400000" sx="90000" sy="9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7">
            <a:extLst>
              <a:ext uri="{FF2B5EF4-FFF2-40B4-BE49-F238E27FC236}">
                <a16:creationId xmlns:a16="http://schemas.microsoft.com/office/drawing/2014/main" id="{F7178578-9586-4956-814E-1AD762E4DB9B}"/>
              </a:ext>
            </a:extLst>
          </p:cNvPr>
          <p:cNvSpPr/>
          <p:nvPr/>
        </p:nvSpPr>
        <p:spPr>
          <a:xfrm>
            <a:off x="2882357" y="5267619"/>
            <a:ext cx="5486400" cy="457200"/>
          </a:xfrm>
          <a:prstGeom prst="roundRect">
            <a:avLst/>
          </a:prstGeom>
          <a:solidFill>
            <a:srgbClr val="FF40E9"/>
          </a:solidFill>
          <a:ln w="34925">
            <a:solidFill>
              <a:srgbClr val="FF40E9"/>
            </a:solidFill>
          </a:ln>
          <a:effectLst>
            <a:outerShdw blurRad="101600" dist="50800" dir="5400000" sx="90000" sy="9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Rounded Rectangle 18">
            <a:extLst>
              <a:ext uri="{FF2B5EF4-FFF2-40B4-BE49-F238E27FC236}">
                <a16:creationId xmlns:a16="http://schemas.microsoft.com/office/drawing/2014/main" id="{19BF7487-A670-4F6C-9907-287FEAF7883C}"/>
              </a:ext>
            </a:extLst>
          </p:cNvPr>
          <p:cNvSpPr/>
          <p:nvPr/>
        </p:nvSpPr>
        <p:spPr>
          <a:xfrm>
            <a:off x="2886065" y="4702808"/>
            <a:ext cx="5486400" cy="457200"/>
          </a:xfrm>
          <a:prstGeom prst="roundRect">
            <a:avLst/>
          </a:prstGeom>
          <a:solidFill>
            <a:srgbClr val="00B0F0"/>
          </a:solidFill>
          <a:ln w="34925">
            <a:solidFill>
              <a:srgbClr val="00B0F0"/>
            </a:solidFill>
          </a:ln>
          <a:effectLst>
            <a:outerShdw blurRad="101600" dist="50800" dir="5400000" sx="90000" sy="9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1206DD-1340-4896-BE72-8248255F498B}"/>
              </a:ext>
            </a:extLst>
          </p:cNvPr>
          <p:cNvSpPr/>
          <p:nvPr/>
        </p:nvSpPr>
        <p:spPr>
          <a:xfrm>
            <a:off x="2776184" y="3631095"/>
            <a:ext cx="5516677" cy="350865"/>
          </a:xfrm>
          <a:prstGeom prst="rect">
            <a:avLst/>
          </a:prstGeom>
        </p:spPr>
        <p:txBody>
          <a:bodyPr wrap="square">
            <a:spAutoFit/>
          </a:bodyPr>
          <a:lstStyle/>
          <a:p>
            <a:pPr algn="r">
              <a:lnSpc>
                <a:spcPct val="120000"/>
              </a:lnSpc>
              <a:spcBef>
                <a:spcPts val="150"/>
              </a:spcBef>
              <a:spcAft>
                <a:spcPts val="150"/>
              </a:spcAft>
              <a:defRPr/>
            </a:pPr>
            <a:r>
              <a:rPr lang="en-US" sz="1500" b="1" dirty="0">
                <a:ea typeface="ＭＳ Ｐゴシック" pitchFamily="34" charset="-128"/>
                <a:cs typeface="Trebuchet MS"/>
              </a:rPr>
              <a:t>Improved Stakeholder Relations with strategic partners</a:t>
            </a:r>
            <a:endParaRPr lang="en-ZA" sz="1500" b="1" dirty="0">
              <a:ea typeface="ＭＳ Ｐゴシック" pitchFamily="34" charset="-128"/>
              <a:cs typeface="Trebuchet MS"/>
            </a:endParaRPr>
          </a:p>
        </p:txBody>
      </p:sp>
      <p:sp>
        <p:nvSpPr>
          <p:cNvPr id="27" name="Rectangle 26">
            <a:extLst>
              <a:ext uri="{FF2B5EF4-FFF2-40B4-BE49-F238E27FC236}">
                <a16:creationId xmlns:a16="http://schemas.microsoft.com/office/drawing/2014/main" id="{C38CB6A9-078A-4512-A097-9E76218B625E}"/>
              </a:ext>
            </a:extLst>
          </p:cNvPr>
          <p:cNvSpPr/>
          <p:nvPr/>
        </p:nvSpPr>
        <p:spPr>
          <a:xfrm>
            <a:off x="2827847" y="4194198"/>
            <a:ext cx="5516677" cy="350865"/>
          </a:xfrm>
          <a:prstGeom prst="rect">
            <a:avLst/>
          </a:prstGeom>
        </p:spPr>
        <p:txBody>
          <a:bodyPr wrap="square">
            <a:spAutoFit/>
          </a:bodyPr>
          <a:lstStyle/>
          <a:p>
            <a:pPr algn="r">
              <a:lnSpc>
                <a:spcPct val="120000"/>
              </a:lnSpc>
              <a:spcBef>
                <a:spcPts val="150"/>
              </a:spcBef>
              <a:spcAft>
                <a:spcPts val="150"/>
              </a:spcAft>
              <a:defRPr/>
            </a:pPr>
            <a:r>
              <a:rPr lang="en-US" sz="1500" b="1" dirty="0">
                <a:ea typeface="ＭＳ Ｐゴシック" pitchFamily="34" charset="-128"/>
                <a:cs typeface="Trebuchet MS"/>
              </a:rPr>
              <a:t>FPB is a trusted &amp; relevant regulator</a:t>
            </a:r>
            <a:endParaRPr lang="en-ZA" sz="1500" b="1" dirty="0">
              <a:ea typeface="ＭＳ Ｐゴシック" pitchFamily="34" charset="-128"/>
              <a:cs typeface="Trebuchet MS"/>
            </a:endParaRPr>
          </a:p>
        </p:txBody>
      </p:sp>
      <p:sp>
        <p:nvSpPr>
          <p:cNvPr id="28" name="Rectangle 27">
            <a:extLst>
              <a:ext uri="{FF2B5EF4-FFF2-40B4-BE49-F238E27FC236}">
                <a16:creationId xmlns:a16="http://schemas.microsoft.com/office/drawing/2014/main" id="{3AEE740C-36C2-4D5F-9F87-53A07429A839}"/>
              </a:ext>
            </a:extLst>
          </p:cNvPr>
          <p:cNvSpPr/>
          <p:nvPr/>
        </p:nvSpPr>
        <p:spPr>
          <a:xfrm>
            <a:off x="2856262" y="4734054"/>
            <a:ext cx="5516677" cy="350865"/>
          </a:xfrm>
          <a:prstGeom prst="rect">
            <a:avLst/>
          </a:prstGeom>
        </p:spPr>
        <p:txBody>
          <a:bodyPr wrap="square">
            <a:spAutoFit/>
          </a:bodyPr>
          <a:lstStyle/>
          <a:p>
            <a:pPr algn="r">
              <a:lnSpc>
                <a:spcPct val="120000"/>
              </a:lnSpc>
              <a:spcBef>
                <a:spcPts val="150"/>
              </a:spcBef>
              <a:spcAft>
                <a:spcPts val="150"/>
              </a:spcAft>
              <a:defRPr/>
            </a:pPr>
            <a:r>
              <a:rPr lang="en-US" sz="1500" b="1" dirty="0">
                <a:ea typeface="ＭＳ Ｐゴシック" pitchFamily="34" charset="-128"/>
                <a:cs typeface="Trebuchet MS"/>
              </a:rPr>
              <a:t>Effective Governance, risk management &amp; control processes</a:t>
            </a:r>
            <a:endParaRPr lang="en-ZA" sz="1500" b="1" dirty="0">
              <a:ea typeface="ＭＳ Ｐゴシック" pitchFamily="34" charset="-128"/>
              <a:cs typeface="Trebuchet MS"/>
            </a:endParaRPr>
          </a:p>
        </p:txBody>
      </p:sp>
      <p:sp>
        <p:nvSpPr>
          <p:cNvPr id="29" name="Rectangle 28">
            <a:extLst>
              <a:ext uri="{FF2B5EF4-FFF2-40B4-BE49-F238E27FC236}">
                <a16:creationId xmlns:a16="http://schemas.microsoft.com/office/drawing/2014/main" id="{6DBED0A4-1F3A-4C00-99BB-2D5C5433E79B}"/>
              </a:ext>
            </a:extLst>
          </p:cNvPr>
          <p:cNvSpPr/>
          <p:nvPr/>
        </p:nvSpPr>
        <p:spPr>
          <a:xfrm>
            <a:off x="2884677" y="5320404"/>
            <a:ext cx="5516677" cy="350865"/>
          </a:xfrm>
          <a:prstGeom prst="rect">
            <a:avLst/>
          </a:prstGeom>
        </p:spPr>
        <p:txBody>
          <a:bodyPr wrap="square">
            <a:spAutoFit/>
          </a:bodyPr>
          <a:lstStyle/>
          <a:p>
            <a:pPr algn="r">
              <a:lnSpc>
                <a:spcPct val="120000"/>
              </a:lnSpc>
              <a:spcBef>
                <a:spcPts val="150"/>
              </a:spcBef>
              <a:spcAft>
                <a:spcPts val="150"/>
              </a:spcAft>
              <a:defRPr/>
            </a:pPr>
            <a:r>
              <a:rPr lang="en-ZA" sz="1500" b="1" dirty="0">
                <a:ea typeface="ＭＳ Ｐゴシック" pitchFamily="34" charset="-128"/>
                <a:cs typeface="Trebuchet MS"/>
              </a:rPr>
              <a:t>Highly engaged workforce. Clean audit</a:t>
            </a:r>
          </a:p>
        </p:txBody>
      </p:sp>
      <p:sp>
        <p:nvSpPr>
          <p:cNvPr id="30" name="Rounded Rectangle 12">
            <a:extLst>
              <a:ext uri="{FF2B5EF4-FFF2-40B4-BE49-F238E27FC236}">
                <a16:creationId xmlns:a16="http://schemas.microsoft.com/office/drawing/2014/main" id="{06DE92D8-9F1E-46DD-A2C9-45A1248DDE3E}"/>
              </a:ext>
            </a:extLst>
          </p:cNvPr>
          <p:cNvSpPr/>
          <p:nvPr/>
        </p:nvSpPr>
        <p:spPr>
          <a:xfrm>
            <a:off x="2858124" y="5823113"/>
            <a:ext cx="5486400" cy="457200"/>
          </a:xfrm>
          <a:prstGeom prst="roundRect">
            <a:avLst/>
          </a:prstGeom>
          <a:solidFill>
            <a:srgbClr val="FF0000"/>
          </a:solidFill>
          <a:ln w="34925">
            <a:solidFill>
              <a:srgbClr val="FF0000"/>
            </a:solidFill>
          </a:ln>
          <a:effectLst>
            <a:outerShdw blurRad="101600" dist="50800" dir="5400000" sx="90000" sy="9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CCCC8A3-A550-4990-B0DB-9519BE29CAA2}"/>
              </a:ext>
            </a:extLst>
          </p:cNvPr>
          <p:cNvSpPr/>
          <p:nvPr/>
        </p:nvSpPr>
        <p:spPr>
          <a:xfrm>
            <a:off x="2858123" y="5876686"/>
            <a:ext cx="5516677" cy="323165"/>
          </a:xfrm>
          <a:prstGeom prst="rect">
            <a:avLst/>
          </a:prstGeom>
        </p:spPr>
        <p:txBody>
          <a:bodyPr wrap="square">
            <a:spAutoFit/>
          </a:bodyPr>
          <a:lstStyle/>
          <a:p>
            <a:pPr algn="r"/>
            <a:r>
              <a:rPr lang="en-US" sz="1500" b="1" dirty="0"/>
              <a:t>Efficient and effective business operations </a:t>
            </a:r>
            <a:endParaRPr lang="en-ZA" sz="1500" b="1" dirty="0">
              <a:ea typeface="ＭＳ Ｐゴシック" pitchFamily="34" charset="-128"/>
              <a:cs typeface="Trebuchet MS"/>
            </a:endParaRPr>
          </a:p>
        </p:txBody>
      </p:sp>
      <p:sp>
        <p:nvSpPr>
          <p:cNvPr id="32" name="Rounded Rectangle 10">
            <a:extLst>
              <a:ext uri="{FF2B5EF4-FFF2-40B4-BE49-F238E27FC236}">
                <a16:creationId xmlns:a16="http://schemas.microsoft.com/office/drawing/2014/main" id="{A1E65655-9E46-4A98-BE19-363C89098FA5}"/>
              </a:ext>
            </a:extLst>
          </p:cNvPr>
          <p:cNvSpPr/>
          <p:nvPr/>
        </p:nvSpPr>
        <p:spPr>
          <a:xfrm>
            <a:off x="2834089" y="6354302"/>
            <a:ext cx="5486400" cy="457200"/>
          </a:xfrm>
          <a:prstGeom prst="roundRect">
            <a:avLst/>
          </a:prstGeom>
          <a:solidFill>
            <a:srgbClr val="FFC000"/>
          </a:solidFill>
          <a:ln w="34925">
            <a:solidFill>
              <a:schemeClr val="accent4"/>
            </a:solidFill>
          </a:ln>
          <a:effectLst>
            <a:outerShdw blurRad="101600" dist="50800" dir="5400000" sx="90000" sy="90000" algn="ctr" rotWithShape="0">
              <a:schemeClr val="bg2">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D564DB3-44FC-4F9F-BC30-0FF62EC41EDE}"/>
              </a:ext>
            </a:extLst>
          </p:cNvPr>
          <p:cNvSpPr/>
          <p:nvPr/>
        </p:nvSpPr>
        <p:spPr>
          <a:xfrm>
            <a:off x="2911685" y="6422172"/>
            <a:ext cx="5496645" cy="350865"/>
          </a:xfrm>
          <a:prstGeom prst="rect">
            <a:avLst/>
          </a:prstGeom>
        </p:spPr>
        <p:txBody>
          <a:bodyPr wrap="square">
            <a:spAutoFit/>
          </a:bodyPr>
          <a:lstStyle/>
          <a:p>
            <a:pPr algn="r">
              <a:lnSpc>
                <a:spcPct val="120000"/>
              </a:lnSpc>
              <a:spcBef>
                <a:spcPts val="150"/>
              </a:spcBef>
              <a:spcAft>
                <a:spcPts val="150"/>
              </a:spcAft>
              <a:defRPr/>
            </a:pPr>
            <a:r>
              <a:rPr lang="en-US" sz="1500" b="1" dirty="0">
                <a:ea typeface="ＭＳ Ｐゴシック" pitchFamily="34" charset="-128"/>
                <a:cs typeface="Trebuchet MS"/>
              </a:rPr>
              <a:t>Increase revenue collected &amp; organisational  sustainability</a:t>
            </a:r>
            <a:endParaRPr lang="en-ZA" sz="1500" b="1" dirty="0">
              <a:ea typeface="ＭＳ Ｐゴシック" pitchFamily="34" charset="-128"/>
              <a:cs typeface="Trebuchet MS"/>
            </a:endParaRPr>
          </a:p>
        </p:txBody>
      </p:sp>
      <p:pic>
        <p:nvPicPr>
          <p:cNvPr id="38" name="Picture 37">
            <a:extLst>
              <a:ext uri="{FF2B5EF4-FFF2-40B4-BE49-F238E27FC236}">
                <a16:creationId xmlns:a16="http://schemas.microsoft.com/office/drawing/2014/main" id="{520A89C1-7D60-C94C-B939-285889451883}"/>
              </a:ext>
            </a:extLst>
          </p:cNvPr>
          <p:cNvPicPr>
            <a:picLocks noChangeAspect="1"/>
          </p:cNvPicPr>
          <p:nvPr/>
        </p:nvPicPr>
        <p:blipFill>
          <a:blip r:embed="rId5">
            <a:alphaModFix/>
          </a:blip>
          <a:srcRect/>
          <a:stretch/>
        </p:blipFill>
        <p:spPr>
          <a:xfrm>
            <a:off x="590580" y="3351972"/>
            <a:ext cx="3454400" cy="3372708"/>
          </a:xfrm>
          <a:prstGeom prst="rect">
            <a:avLst/>
          </a:prstGeom>
        </p:spPr>
      </p:pic>
      <p:pic>
        <p:nvPicPr>
          <p:cNvPr id="35" name="Picture 34">
            <a:extLst>
              <a:ext uri="{FF2B5EF4-FFF2-40B4-BE49-F238E27FC236}">
                <a16:creationId xmlns:a16="http://schemas.microsoft.com/office/drawing/2014/main" id="{90EB4907-4C76-C745-8162-C672C952BDC5}"/>
              </a:ext>
            </a:extLst>
          </p:cNvPr>
          <p:cNvPicPr>
            <a:picLocks noChangeAspect="1"/>
          </p:cNvPicPr>
          <p:nvPr/>
        </p:nvPicPr>
        <p:blipFill>
          <a:blip r:embed="rId6"/>
          <a:srcRect/>
          <a:stretch/>
        </p:blipFill>
        <p:spPr>
          <a:xfrm>
            <a:off x="-1" y="2267652"/>
            <a:ext cx="3746861" cy="4590347"/>
          </a:xfrm>
          <a:prstGeom prst="rect">
            <a:avLst/>
          </a:prstGeom>
        </p:spPr>
      </p:pic>
    </p:spTree>
    <p:extLst>
      <p:ext uri="{BB962C8B-B14F-4D97-AF65-F5344CB8AC3E}">
        <p14:creationId xmlns:p14="http://schemas.microsoft.com/office/powerpoint/2010/main" val="117166391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5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50000" fill="hold" grpId="0" nodeType="withEffect" p14:presetBounceEnd="50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50000">
                                          <p:cBhvr additive="base">
                                            <p:cTn id="11" dur="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50000" fill="hold" grpId="0" nodeType="withEffect" p14:presetBounceEnd="50000">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14:bounceEnd="50000">
                                          <p:cBhvr additive="base">
                                            <p:cTn id="15" dur="5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accel="50000" fill="hold" grpId="0" nodeType="withEffect" p14:presetBounceEnd="50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50000">
                                          <p:cBhvr additive="base">
                                            <p:cTn id="19" dur="500" fill="hold"/>
                                            <p:tgtEl>
                                              <p:spTgt spid="20"/>
                                            </p:tgtEl>
                                            <p:attrNameLst>
                                              <p:attrName>ppt_x</p:attrName>
                                            </p:attrNameLst>
                                          </p:cBhvr>
                                          <p:tavLst>
                                            <p:tav tm="0">
                                              <p:val>
                                                <p:strVal val="0-#ppt_w/2"/>
                                              </p:val>
                                            </p:tav>
                                            <p:tav tm="100000">
                                              <p:val>
                                                <p:strVal val="#ppt_x"/>
                                              </p:val>
                                            </p:tav>
                                          </p:tavLst>
                                        </p:anim>
                                        <p:anim calcmode="lin" valueType="num" p14:bounceEnd="50000">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accel="50000" fill="hold" grpId="0" nodeType="withEffect" p14:presetBounceEnd="50000">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14:bounceEnd="50000">
                                          <p:cBhvr additive="base">
                                            <p:cTn id="23" dur="500" fill="hold"/>
                                            <p:tgtEl>
                                              <p:spTgt spid="19"/>
                                            </p:tgtEl>
                                            <p:attrNameLst>
                                              <p:attrName>ppt_x</p:attrName>
                                            </p:attrNameLst>
                                          </p:cBhvr>
                                          <p:tavLst>
                                            <p:tav tm="0">
                                              <p:val>
                                                <p:strVal val="0-#ppt_w/2"/>
                                              </p:val>
                                            </p:tav>
                                            <p:tav tm="100000">
                                              <p:val>
                                                <p:strVal val="#ppt_x"/>
                                              </p:val>
                                            </p:tav>
                                          </p:tavLst>
                                        </p:anim>
                                        <p:anim calcmode="lin" valueType="num" p14:bounceEnd="50000">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8" accel="50000" fill="hold" grpId="0" nodeType="withEffect" p14:presetBounceEnd="50000">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14:bounceEnd="50000">
                                          <p:cBhvr additive="base">
                                            <p:cTn id="27" dur="500" fill="hold"/>
                                            <p:tgtEl>
                                              <p:spTgt spid="16"/>
                                            </p:tgtEl>
                                            <p:attrNameLst>
                                              <p:attrName>ppt_x</p:attrName>
                                            </p:attrNameLst>
                                          </p:cBhvr>
                                          <p:tavLst>
                                            <p:tav tm="0">
                                              <p:val>
                                                <p:strVal val="0-#ppt_w/2"/>
                                              </p:val>
                                            </p:tav>
                                            <p:tav tm="100000">
                                              <p:val>
                                                <p:strVal val="#ppt_x"/>
                                              </p:val>
                                            </p:tav>
                                          </p:tavLst>
                                        </p:anim>
                                        <p:anim calcmode="lin" valueType="num" p14:bounceEnd="50000">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accel="50000" fill="hold" grpId="0" nodeType="withEffect" p14:presetBounceEnd="5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50000">
                                          <p:cBhvr additive="base">
                                            <p:cTn id="31" dur="5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accel="50000" fill="hold" grpId="0" nodeType="withEffect" p14:presetBounceEnd="50000">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14:bounceEnd="50000">
                                          <p:cBhvr additive="base">
                                            <p:cTn id="35" dur="500" fill="hold"/>
                                            <p:tgtEl>
                                              <p:spTgt spid="21"/>
                                            </p:tgtEl>
                                            <p:attrNameLst>
                                              <p:attrName>ppt_x</p:attrName>
                                            </p:attrNameLst>
                                          </p:cBhvr>
                                          <p:tavLst>
                                            <p:tav tm="0">
                                              <p:val>
                                                <p:strVal val="0-#ppt_w/2"/>
                                              </p:val>
                                            </p:tav>
                                            <p:tav tm="100000">
                                              <p:val>
                                                <p:strVal val="#ppt_x"/>
                                              </p:val>
                                            </p:tav>
                                          </p:tavLst>
                                        </p:anim>
                                        <p:anim calcmode="lin" valueType="num" p14:bounceEnd="50000">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8" accel="50000" fill="hold" grpId="0" nodeType="withEffect" p14:presetBounceEnd="50000">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14:bounceEnd="50000">
                                          <p:cBhvr additive="base">
                                            <p:cTn id="39" dur="500" fill="hold"/>
                                            <p:tgtEl>
                                              <p:spTgt spid="22"/>
                                            </p:tgtEl>
                                            <p:attrNameLst>
                                              <p:attrName>ppt_x</p:attrName>
                                            </p:attrNameLst>
                                          </p:cBhvr>
                                          <p:tavLst>
                                            <p:tav tm="0">
                                              <p:val>
                                                <p:strVal val="0-#ppt_w/2"/>
                                              </p:val>
                                            </p:tav>
                                            <p:tav tm="100000">
                                              <p:val>
                                                <p:strVal val="#ppt_x"/>
                                              </p:val>
                                            </p:tav>
                                          </p:tavLst>
                                        </p:anim>
                                        <p:anim calcmode="lin" valueType="num" p14:bounceEnd="50000">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8" accel="50000" fill="hold" grpId="0" nodeType="withEffect" p14:presetBounceEnd="50000">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14:bounceEnd="50000">
                                          <p:cBhvr additive="base">
                                            <p:cTn id="43" dur="500" fill="hold"/>
                                            <p:tgtEl>
                                              <p:spTgt spid="24"/>
                                            </p:tgtEl>
                                            <p:attrNameLst>
                                              <p:attrName>ppt_x</p:attrName>
                                            </p:attrNameLst>
                                          </p:cBhvr>
                                          <p:tavLst>
                                            <p:tav tm="0">
                                              <p:val>
                                                <p:strVal val="0-#ppt_w/2"/>
                                              </p:val>
                                            </p:tav>
                                            <p:tav tm="100000">
                                              <p:val>
                                                <p:strVal val="#ppt_x"/>
                                              </p:val>
                                            </p:tav>
                                          </p:tavLst>
                                        </p:anim>
                                        <p:anim calcmode="lin" valueType="num" p14:bounceEnd="50000">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accel="50000" fill="hold" grpId="0" nodeType="withEffect" p14:presetBounceEnd="50000">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14:bounceEnd="50000">
                                          <p:cBhvr additive="base">
                                            <p:cTn id="47" dur="5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8" accel="50000" fill="hold" grpId="0" nodeType="withEffect" p14:presetBounceEnd="50000">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14:bounceEnd="50000">
                                          <p:cBhvr additive="base">
                                            <p:cTn id="51" dur="500" fill="hold"/>
                                            <p:tgtEl>
                                              <p:spTgt spid="25"/>
                                            </p:tgtEl>
                                            <p:attrNameLst>
                                              <p:attrName>ppt_x</p:attrName>
                                            </p:attrNameLst>
                                          </p:cBhvr>
                                          <p:tavLst>
                                            <p:tav tm="0">
                                              <p:val>
                                                <p:strVal val="0-#ppt_w/2"/>
                                              </p:val>
                                            </p:tav>
                                            <p:tav tm="100000">
                                              <p:val>
                                                <p:strVal val="#ppt_x"/>
                                              </p:val>
                                            </p:tav>
                                          </p:tavLst>
                                        </p:anim>
                                        <p:anim calcmode="lin" valueType="num" p14:bounceEnd="50000">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8" accel="50000" fill="hold" grpId="0" nodeType="withEffect" p14:presetBounceEnd="50000">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14:bounceEnd="50000">
                                          <p:cBhvr additive="base">
                                            <p:cTn id="55" dur="500" fill="hold"/>
                                            <p:tgtEl>
                                              <p:spTgt spid="26"/>
                                            </p:tgtEl>
                                            <p:attrNameLst>
                                              <p:attrName>ppt_x</p:attrName>
                                            </p:attrNameLst>
                                          </p:cBhvr>
                                          <p:tavLst>
                                            <p:tav tm="0">
                                              <p:val>
                                                <p:strVal val="0-#ppt_w/2"/>
                                              </p:val>
                                            </p:tav>
                                            <p:tav tm="100000">
                                              <p:val>
                                                <p:strVal val="#ppt_x"/>
                                              </p:val>
                                            </p:tav>
                                          </p:tavLst>
                                        </p:anim>
                                        <p:anim calcmode="lin" valueType="num" p14:bounceEnd="50000">
                                          <p:cBhvr additive="base">
                                            <p:cTn id="56" dur="500" fill="hold"/>
                                            <p:tgtEl>
                                              <p:spTgt spid="26"/>
                                            </p:tgtEl>
                                            <p:attrNameLst>
                                              <p:attrName>ppt_y</p:attrName>
                                            </p:attrNameLst>
                                          </p:cBhvr>
                                          <p:tavLst>
                                            <p:tav tm="0">
                                              <p:val>
                                                <p:strVal val="#ppt_y"/>
                                              </p:val>
                                            </p:tav>
                                            <p:tav tm="100000">
                                              <p:val>
                                                <p:strVal val="#ppt_y"/>
                                              </p:val>
                                            </p:tav>
                                          </p:tavLst>
                                        </p:anim>
                                      </p:childTnLst>
                                    </p:cTn>
                                  </p:par>
                                  <p:par>
                                    <p:cTn id="57" presetID="2" presetClass="entr" presetSubtype="8" accel="50000" fill="hold" grpId="0" nodeType="withEffect" p14:presetBounceEnd="50000">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14:bounceEnd="50000">
                                          <p:cBhvr additive="base">
                                            <p:cTn id="59" dur="500" fill="hold"/>
                                            <p:tgtEl>
                                              <p:spTgt spid="27"/>
                                            </p:tgtEl>
                                            <p:attrNameLst>
                                              <p:attrName>ppt_x</p:attrName>
                                            </p:attrNameLst>
                                          </p:cBhvr>
                                          <p:tavLst>
                                            <p:tav tm="0">
                                              <p:val>
                                                <p:strVal val="0-#ppt_w/2"/>
                                              </p:val>
                                            </p:tav>
                                            <p:tav tm="100000">
                                              <p:val>
                                                <p:strVal val="#ppt_x"/>
                                              </p:val>
                                            </p:tav>
                                          </p:tavLst>
                                        </p:anim>
                                        <p:anim calcmode="lin" valueType="num" p14:bounceEnd="50000">
                                          <p:cBhvr additive="base">
                                            <p:cTn id="60" dur="500" fill="hold"/>
                                            <p:tgtEl>
                                              <p:spTgt spid="27"/>
                                            </p:tgtEl>
                                            <p:attrNameLst>
                                              <p:attrName>ppt_y</p:attrName>
                                            </p:attrNameLst>
                                          </p:cBhvr>
                                          <p:tavLst>
                                            <p:tav tm="0">
                                              <p:val>
                                                <p:strVal val="#ppt_y"/>
                                              </p:val>
                                            </p:tav>
                                            <p:tav tm="100000">
                                              <p:val>
                                                <p:strVal val="#ppt_y"/>
                                              </p:val>
                                            </p:tav>
                                          </p:tavLst>
                                        </p:anim>
                                      </p:childTnLst>
                                    </p:cTn>
                                  </p:par>
                                  <p:par>
                                    <p:cTn id="61" presetID="2" presetClass="entr" presetSubtype="8" accel="50000" fill="hold" grpId="0" nodeType="withEffect" p14:presetBounceEnd="50000">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14:bounceEnd="50000">
                                          <p:cBhvr additive="base">
                                            <p:cTn id="63" dur="5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accel="50000" fill="hold" grpId="0" nodeType="withEffect" p14:presetBounceEnd="50000">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14:bounceEnd="50000">
                                          <p:cBhvr additive="base">
                                            <p:cTn id="67" dur="500" fill="hold"/>
                                            <p:tgtEl>
                                              <p:spTgt spid="29"/>
                                            </p:tgtEl>
                                            <p:attrNameLst>
                                              <p:attrName>ppt_x</p:attrName>
                                            </p:attrNameLst>
                                          </p:cBhvr>
                                          <p:tavLst>
                                            <p:tav tm="0">
                                              <p:val>
                                                <p:strVal val="0-#ppt_w/2"/>
                                              </p:val>
                                            </p:tav>
                                            <p:tav tm="100000">
                                              <p:val>
                                                <p:strVal val="#ppt_x"/>
                                              </p:val>
                                            </p:tav>
                                          </p:tavLst>
                                        </p:anim>
                                        <p:anim calcmode="lin" valueType="num" p14:bounceEnd="50000">
                                          <p:cBhvr additive="base">
                                            <p:cTn id="68" dur="500" fill="hold"/>
                                            <p:tgtEl>
                                              <p:spTgt spid="29"/>
                                            </p:tgtEl>
                                            <p:attrNameLst>
                                              <p:attrName>ppt_y</p:attrName>
                                            </p:attrNameLst>
                                          </p:cBhvr>
                                          <p:tavLst>
                                            <p:tav tm="0">
                                              <p:val>
                                                <p:strVal val="#ppt_y"/>
                                              </p:val>
                                            </p:tav>
                                            <p:tav tm="100000">
                                              <p:val>
                                                <p:strVal val="#ppt_y"/>
                                              </p:val>
                                            </p:tav>
                                          </p:tavLst>
                                        </p:anim>
                                      </p:childTnLst>
                                    </p:cTn>
                                  </p:par>
                                  <p:par>
                                    <p:cTn id="69" presetID="2" presetClass="entr" presetSubtype="8" accel="50000" fill="hold" grpId="0" nodeType="withEffect" p14:presetBounceEnd="50000">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14:bounceEnd="50000">
                                          <p:cBhvr additive="base">
                                            <p:cTn id="71" dur="500" fill="hold"/>
                                            <p:tgtEl>
                                              <p:spTgt spid="30"/>
                                            </p:tgtEl>
                                            <p:attrNameLst>
                                              <p:attrName>ppt_x</p:attrName>
                                            </p:attrNameLst>
                                          </p:cBhvr>
                                          <p:tavLst>
                                            <p:tav tm="0">
                                              <p:val>
                                                <p:strVal val="0-#ppt_w/2"/>
                                              </p:val>
                                            </p:tav>
                                            <p:tav tm="100000">
                                              <p:val>
                                                <p:strVal val="#ppt_x"/>
                                              </p:val>
                                            </p:tav>
                                          </p:tavLst>
                                        </p:anim>
                                        <p:anim calcmode="lin" valueType="num" p14:bounceEnd="50000">
                                          <p:cBhvr additive="base">
                                            <p:cTn id="72" dur="500" fill="hold"/>
                                            <p:tgtEl>
                                              <p:spTgt spid="30"/>
                                            </p:tgtEl>
                                            <p:attrNameLst>
                                              <p:attrName>ppt_y</p:attrName>
                                            </p:attrNameLst>
                                          </p:cBhvr>
                                          <p:tavLst>
                                            <p:tav tm="0">
                                              <p:val>
                                                <p:strVal val="#ppt_y"/>
                                              </p:val>
                                            </p:tav>
                                            <p:tav tm="100000">
                                              <p:val>
                                                <p:strVal val="#ppt_y"/>
                                              </p:val>
                                            </p:tav>
                                          </p:tavLst>
                                        </p:anim>
                                      </p:childTnLst>
                                    </p:cTn>
                                  </p:par>
                                  <p:par>
                                    <p:cTn id="73" presetID="2" presetClass="entr" presetSubtype="8" accel="50000" fill="hold" grpId="0" nodeType="withEffect" p14:presetBounceEnd="50000">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14:bounceEnd="50000">
                                          <p:cBhvr additive="base">
                                            <p:cTn id="75" dur="500" fill="hold"/>
                                            <p:tgtEl>
                                              <p:spTgt spid="31"/>
                                            </p:tgtEl>
                                            <p:attrNameLst>
                                              <p:attrName>ppt_x</p:attrName>
                                            </p:attrNameLst>
                                          </p:cBhvr>
                                          <p:tavLst>
                                            <p:tav tm="0">
                                              <p:val>
                                                <p:strVal val="0-#ppt_w/2"/>
                                              </p:val>
                                            </p:tav>
                                            <p:tav tm="100000">
                                              <p:val>
                                                <p:strVal val="#ppt_x"/>
                                              </p:val>
                                            </p:tav>
                                          </p:tavLst>
                                        </p:anim>
                                        <p:anim calcmode="lin" valueType="num" p14:bounceEnd="50000">
                                          <p:cBhvr additive="base">
                                            <p:cTn id="76" dur="500" fill="hold"/>
                                            <p:tgtEl>
                                              <p:spTgt spid="31"/>
                                            </p:tgtEl>
                                            <p:attrNameLst>
                                              <p:attrName>ppt_y</p:attrName>
                                            </p:attrNameLst>
                                          </p:cBhvr>
                                          <p:tavLst>
                                            <p:tav tm="0">
                                              <p:val>
                                                <p:strVal val="#ppt_y"/>
                                              </p:val>
                                            </p:tav>
                                            <p:tav tm="100000">
                                              <p:val>
                                                <p:strVal val="#ppt_y"/>
                                              </p:val>
                                            </p:tav>
                                          </p:tavLst>
                                        </p:anim>
                                      </p:childTnLst>
                                    </p:cTn>
                                  </p:par>
                                  <p:par>
                                    <p:cTn id="77" presetID="2" presetClass="entr" presetSubtype="8" accel="50000" fill="hold" grpId="0" nodeType="withEffect" p14:presetBounceEnd="50000">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14:bounceEnd="50000">
                                          <p:cBhvr additive="base">
                                            <p:cTn id="79" dur="500" fill="hold"/>
                                            <p:tgtEl>
                                              <p:spTgt spid="32"/>
                                            </p:tgtEl>
                                            <p:attrNameLst>
                                              <p:attrName>ppt_x</p:attrName>
                                            </p:attrNameLst>
                                          </p:cBhvr>
                                          <p:tavLst>
                                            <p:tav tm="0">
                                              <p:val>
                                                <p:strVal val="0-#ppt_w/2"/>
                                              </p:val>
                                            </p:tav>
                                            <p:tav tm="100000">
                                              <p:val>
                                                <p:strVal val="#ppt_x"/>
                                              </p:val>
                                            </p:tav>
                                          </p:tavLst>
                                        </p:anim>
                                        <p:anim calcmode="lin" valueType="num" p14:bounceEnd="50000">
                                          <p:cBhvr additive="base">
                                            <p:cTn id="80" dur="500" fill="hold"/>
                                            <p:tgtEl>
                                              <p:spTgt spid="32"/>
                                            </p:tgtEl>
                                            <p:attrNameLst>
                                              <p:attrName>ppt_y</p:attrName>
                                            </p:attrNameLst>
                                          </p:cBhvr>
                                          <p:tavLst>
                                            <p:tav tm="0">
                                              <p:val>
                                                <p:strVal val="#ppt_y"/>
                                              </p:val>
                                            </p:tav>
                                            <p:tav tm="100000">
                                              <p:val>
                                                <p:strVal val="#ppt_y"/>
                                              </p:val>
                                            </p:tav>
                                          </p:tavLst>
                                        </p:anim>
                                      </p:childTnLst>
                                    </p:cTn>
                                  </p:par>
                                  <p:par>
                                    <p:cTn id="81" presetID="2" presetClass="entr" presetSubtype="8" accel="50000" fill="hold" grpId="0" nodeType="withEffect" p14:presetBounceEnd="50000">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14:bounceEnd="50000">
                                          <p:cBhvr additive="base">
                                            <p:cTn id="83" dur="5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8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p:bldP spid="17" grpId="0"/>
          <p:bldP spid="18" grpId="0" animBg="1"/>
          <p:bldP spid="19" grpId="0" animBg="1"/>
          <p:bldP spid="20" grpId="0"/>
          <p:bldP spid="21" grpId="0"/>
          <p:bldP spid="22" grpId="0" animBg="1"/>
          <p:bldP spid="23" grpId="0" animBg="1"/>
          <p:bldP spid="24" grpId="0" animBg="1"/>
          <p:bldP spid="25" grpId="0" animBg="1"/>
          <p:bldP spid="26" grpId="0"/>
          <p:bldP spid="27" grpId="0"/>
          <p:bldP spid="28" grpId="0"/>
          <p:bldP spid="29" grpId="0"/>
          <p:bldP spid="30" grpId="0" animBg="1"/>
          <p:bldP spid="31" grpId="0"/>
          <p:bldP spid="32" grpId="0" animBg="1"/>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accel="5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8" accel="5000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accel="5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accel="5000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8" accel="5000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8" accel="5000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accel="5000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0-#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par>
                                    <p:cTn id="37" presetID="2" presetClass="entr" presetSubtype="8" accel="5000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0-#ppt_w/2"/>
                                              </p:val>
                                            </p:tav>
                                            <p:tav tm="100000">
                                              <p:val>
                                                <p:strVal val="#ppt_x"/>
                                              </p:val>
                                            </p:tav>
                                          </p:tavLst>
                                        </p:anim>
                                        <p:anim calcmode="lin" valueType="num">
                                          <p:cBhvr additive="base">
                                            <p:cTn id="40" dur="500" fill="hold"/>
                                            <p:tgtEl>
                                              <p:spTgt spid="22"/>
                                            </p:tgtEl>
                                            <p:attrNameLst>
                                              <p:attrName>ppt_y</p:attrName>
                                            </p:attrNameLst>
                                          </p:cBhvr>
                                          <p:tavLst>
                                            <p:tav tm="0">
                                              <p:val>
                                                <p:strVal val="#ppt_y"/>
                                              </p:val>
                                            </p:tav>
                                            <p:tav tm="100000">
                                              <p:val>
                                                <p:strVal val="#ppt_y"/>
                                              </p:val>
                                            </p:tav>
                                          </p:tavLst>
                                        </p:anim>
                                      </p:childTnLst>
                                    </p:cTn>
                                  </p:par>
                                  <p:par>
                                    <p:cTn id="41" presetID="2" presetClass="entr" presetSubtype="8" accel="5000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0-#ppt_w/2"/>
                                              </p:val>
                                            </p:tav>
                                            <p:tav tm="100000">
                                              <p:val>
                                                <p:strVal val="#ppt_x"/>
                                              </p:val>
                                            </p:tav>
                                          </p:tavLst>
                                        </p:anim>
                                        <p:anim calcmode="lin" valueType="num">
                                          <p:cBhvr additive="base">
                                            <p:cTn id="44" dur="5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accel="5000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0-#ppt_w/2"/>
                                              </p:val>
                                            </p:tav>
                                            <p:tav tm="100000">
                                              <p:val>
                                                <p:strVal val="#ppt_x"/>
                                              </p:val>
                                            </p:tav>
                                          </p:tavLst>
                                        </p:anim>
                                        <p:anim calcmode="lin" valueType="num">
                                          <p:cBhvr additive="base">
                                            <p:cTn id="48" dur="500" fill="hold"/>
                                            <p:tgtEl>
                                              <p:spTgt spid="23"/>
                                            </p:tgtEl>
                                            <p:attrNameLst>
                                              <p:attrName>ppt_y</p:attrName>
                                            </p:attrNameLst>
                                          </p:cBhvr>
                                          <p:tavLst>
                                            <p:tav tm="0">
                                              <p:val>
                                                <p:strVal val="#ppt_y"/>
                                              </p:val>
                                            </p:tav>
                                            <p:tav tm="100000">
                                              <p:val>
                                                <p:strVal val="#ppt_y"/>
                                              </p:val>
                                            </p:tav>
                                          </p:tavLst>
                                        </p:anim>
                                      </p:childTnLst>
                                    </p:cTn>
                                  </p:par>
                                  <p:par>
                                    <p:cTn id="49" presetID="2" presetClass="entr" presetSubtype="8" accel="5000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0-#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8" accel="5000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0-#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par>
                                    <p:cTn id="57" presetID="2" presetClass="entr" presetSubtype="8" accel="5000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0-#ppt_w/2"/>
                                              </p:val>
                                            </p:tav>
                                            <p:tav tm="100000">
                                              <p:val>
                                                <p:strVal val="#ppt_x"/>
                                              </p:val>
                                            </p:tav>
                                          </p:tavLst>
                                        </p:anim>
                                        <p:anim calcmode="lin" valueType="num">
                                          <p:cBhvr additive="base">
                                            <p:cTn id="60" dur="500" fill="hold"/>
                                            <p:tgtEl>
                                              <p:spTgt spid="27"/>
                                            </p:tgtEl>
                                            <p:attrNameLst>
                                              <p:attrName>ppt_y</p:attrName>
                                            </p:attrNameLst>
                                          </p:cBhvr>
                                          <p:tavLst>
                                            <p:tav tm="0">
                                              <p:val>
                                                <p:strVal val="#ppt_y"/>
                                              </p:val>
                                            </p:tav>
                                            <p:tav tm="100000">
                                              <p:val>
                                                <p:strVal val="#ppt_y"/>
                                              </p:val>
                                            </p:tav>
                                          </p:tavLst>
                                        </p:anim>
                                      </p:childTnLst>
                                    </p:cTn>
                                  </p:par>
                                  <p:par>
                                    <p:cTn id="61" presetID="2" presetClass="entr" presetSubtype="8" accel="5000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accel="5000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0-#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par>
                                    <p:cTn id="69" presetID="2" presetClass="entr" presetSubtype="8" accel="50000"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0-#ppt_w/2"/>
                                              </p:val>
                                            </p:tav>
                                            <p:tav tm="100000">
                                              <p:val>
                                                <p:strVal val="#ppt_x"/>
                                              </p:val>
                                            </p:tav>
                                          </p:tavLst>
                                        </p:anim>
                                        <p:anim calcmode="lin" valueType="num">
                                          <p:cBhvr additive="base">
                                            <p:cTn id="72" dur="500" fill="hold"/>
                                            <p:tgtEl>
                                              <p:spTgt spid="30"/>
                                            </p:tgtEl>
                                            <p:attrNameLst>
                                              <p:attrName>ppt_y</p:attrName>
                                            </p:attrNameLst>
                                          </p:cBhvr>
                                          <p:tavLst>
                                            <p:tav tm="0">
                                              <p:val>
                                                <p:strVal val="#ppt_y"/>
                                              </p:val>
                                            </p:tav>
                                            <p:tav tm="100000">
                                              <p:val>
                                                <p:strVal val="#ppt_y"/>
                                              </p:val>
                                            </p:tav>
                                          </p:tavLst>
                                        </p:anim>
                                      </p:childTnLst>
                                    </p:cTn>
                                  </p:par>
                                  <p:par>
                                    <p:cTn id="73" presetID="2" presetClass="entr" presetSubtype="8" accel="5000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0-#ppt_w/2"/>
                                              </p:val>
                                            </p:tav>
                                            <p:tav tm="100000">
                                              <p:val>
                                                <p:strVal val="#ppt_x"/>
                                              </p:val>
                                            </p:tav>
                                          </p:tavLst>
                                        </p:anim>
                                        <p:anim calcmode="lin" valueType="num">
                                          <p:cBhvr additive="base">
                                            <p:cTn id="76" dur="500" fill="hold"/>
                                            <p:tgtEl>
                                              <p:spTgt spid="31"/>
                                            </p:tgtEl>
                                            <p:attrNameLst>
                                              <p:attrName>ppt_y</p:attrName>
                                            </p:attrNameLst>
                                          </p:cBhvr>
                                          <p:tavLst>
                                            <p:tav tm="0">
                                              <p:val>
                                                <p:strVal val="#ppt_y"/>
                                              </p:val>
                                            </p:tav>
                                            <p:tav tm="100000">
                                              <p:val>
                                                <p:strVal val="#ppt_y"/>
                                              </p:val>
                                            </p:tav>
                                          </p:tavLst>
                                        </p:anim>
                                      </p:childTnLst>
                                    </p:cTn>
                                  </p:par>
                                  <p:par>
                                    <p:cTn id="77" presetID="2" presetClass="entr" presetSubtype="8" accel="5000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0-#ppt_w/2"/>
                                              </p:val>
                                            </p:tav>
                                            <p:tav tm="100000">
                                              <p:val>
                                                <p:strVal val="#ppt_x"/>
                                              </p:val>
                                            </p:tav>
                                          </p:tavLst>
                                        </p:anim>
                                        <p:anim calcmode="lin" valueType="num">
                                          <p:cBhvr additive="base">
                                            <p:cTn id="80" dur="500" fill="hold"/>
                                            <p:tgtEl>
                                              <p:spTgt spid="32"/>
                                            </p:tgtEl>
                                            <p:attrNameLst>
                                              <p:attrName>ppt_y</p:attrName>
                                            </p:attrNameLst>
                                          </p:cBhvr>
                                          <p:tavLst>
                                            <p:tav tm="0">
                                              <p:val>
                                                <p:strVal val="#ppt_y"/>
                                              </p:val>
                                            </p:tav>
                                            <p:tav tm="100000">
                                              <p:val>
                                                <p:strVal val="#ppt_y"/>
                                              </p:val>
                                            </p:tav>
                                          </p:tavLst>
                                        </p:anim>
                                      </p:childTnLst>
                                    </p:cTn>
                                  </p:par>
                                  <p:par>
                                    <p:cTn id="81" presetID="2" presetClass="entr" presetSubtype="8" accel="5000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0-#ppt_w/2"/>
                                              </p:val>
                                            </p:tav>
                                            <p:tav tm="100000">
                                              <p:val>
                                                <p:strVal val="#ppt_x"/>
                                              </p:val>
                                            </p:tav>
                                          </p:tavLst>
                                        </p:anim>
                                        <p:anim calcmode="lin" valueType="num">
                                          <p:cBhvr additive="base">
                                            <p:cTn id="84"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p:bldP spid="17" grpId="0"/>
          <p:bldP spid="18" grpId="0" animBg="1"/>
          <p:bldP spid="19" grpId="0" animBg="1"/>
          <p:bldP spid="20" grpId="0"/>
          <p:bldP spid="21" grpId="0"/>
          <p:bldP spid="22" grpId="0" animBg="1"/>
          <p:bldP spid="23" grpId="0" animBg="1"/>
          <p:bldP spid="24" grpId="0" animBg="1"/>
          <p:bldP spid="25" grpId="0" animBg="1"/>
          <p:bldP spid="26" grpId="0"/>
          <p:bldP spid="27" grpId="0"/>
          <p:bldP spid="28" grpId="0"/>
          <p:bldP spid="29" grpId="0"/>
          <p:bldP spid="30" grpId="0" animBg="1"/>
          <p:bldP spid="31" grpId="0"/>
          <p:bldP spid="32" grpId="0" animBg="1"/>
          <p:bldP spid="3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CFD1AA-63DE-E143-8EDD-B7DBD45A13B7}"/>
              </a:ext>
            </a:extLst>
          </p:cNvPr>
          <p:cNvPicPr>
            <a:picLocks noChangeAspect="1"/>
          </p:cNvPicPr>
          <p:nvPr/>
        </p:nvPicPr>
        <p:blipFill>
          <a:blip r:embed="rId2"/>
          <a:srcRect/>
          <a:stretch/>
        </p:blipFill>
        <p:spPr>
          <a:xfrm>
            <a:off x="0" y="4756"/>
            <a:ext cx="9143999" cy="6848488"/>
          </a:xfrm>
          <a:prstGeom prst="rect">
            <a:avLst/>
          </a:prstGeom>
        </p:spPr>
      </p:pic>
      <p:sp>
        <p:nvSpPr>
          <p:cNvPr id="6" name="Title 2">
            <a:extLst>
              <a:ext uri="{FF2B5EF4-FFF2-40B4-BE49-F238E27FC236}">
                <a16:creationId xmlns:a16="http://schemas.microsoft.com/office/drawing/2014/main" id="{16703154-B510-C148-8AA4-9470ADA5B468}"/>
              </a:ext>
            </a:extLst>
          </p:cNvPr>
          <p:cNvSpPr>
            <a:spLocks noGrp="1"/>
          </p:cNvSpPr>
          <p:nvPr>
            <p:ph type="title"/>
          </p:nvPr>
        </p:nvSpPr>
        <p:spPr>
          <a:xfrm>
            <a:off x="3238052" y="3162810"/>
            <a:ext cx="5905948" cy="558212"/>
          </a:xfrm>
        </p:spPr>
        <p:txBody>
          <a:bodyPr>
            <a:noAutofit/>
          </a:bodyPr>
          <a:lstStyle/>
          <a:p>
            <a:r>
              <a:rPr lang="en-US" sz="3000" dirty="0">
                <a:latin typeface="Helvetica"/>
                <a:cs typeface="Helvetica"/>
              </a:rPr>
              <a:t>ANNUAL PERFORMANCE PLAN 2021 - 2022</a:t>
            </a:r>
            <a:endParaRPr lang="en-US" sz="3000" dirty="0"/>
          </a:p>
        </p:txBody>
      </p:sp>
      <p:pic>
        <p:nvPicPr>
          <p:cNvPr id="10" name="Picture 9">
            <a:extLst>
              <a:ext uri="{FF2B5EF4-FFF2-40B4-BE49-F238E27FC236}">
                <a16:creationId xmlns:a16="http://schemas.microsoft.com/office/drawing/2014/main" id="{72E2B294-88D3-414D-8284-0B7169C0CED3}"/>
              </a:ext>
            </a:extLst>
          </p:cNvPr>
          <p:cNvPicPr>
            <a:picLocks noChangeAspect="1"/>
          </p:cNvPicPr>
          <p:nvPr/>
        </p:nvPicPr>
        <p:blipFill>
          <a:blip r:embed="rId3"/>
          <a:stretch>
            <a:fillRect/>
          </a:stretch>
        </p:blipFill>
        <p:spPr>
          <a:xfrm>
            <a:off x="7640319" y="364331"/>
            <a:ext cx="913129" cy="782682"/>
          </a:xfrm>
          <a:prstGeom prst="rect">
            <a:avLst/>
          </a:prstGeom>
        </p:spPr>
      </p:pic>
    </p:spTree>
    <p:extLst>
      <p:ext uri="{BB962C8B-B14F-4D97-AF65-F5344CB8AC3E}">
        <p14:creationId xmlns:p14="http://schemas.microsoft.com/office/powerpoint/2010/main" val="361147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CFD1AA-63DE-E143-8EDD-B7DBD45A13B7}"/>
              </a:ext>
            </a:extLst>
          </p:cNvPr>
          <p:cNvPicPr>
            <a:picLocks noChangeAspect="1"/>
          </p:cNvPicPr>
          <p:nvPr/>
        </p:nvPicPr>
        <p:blipFill>
          <a:blip r:embed="rId2"/>
          <a:srcRect/>
          <a:stretch/>
        </p:blipFill>
        <p:spPr>
          <a:xfrm>
            <a:off x="1143001" y="778267"/>
            <a:ext cx="6857999" cy="5136366"/>
          </a:xfrm>
          <a:prstGeom prst="rect">
            <a:avLst/>
          </a:prstGeom>
        </p:spPr>
      </p:pic>
      <p:sp>
        <p:nvSpPr>
          <p:cNvPr id="6" name="Title 2">
            <a:extLst>
              <a:ext uri="{FF2B5EF4-FFF2-40B4-BE49-F238E27FC236}">
                <a16:creationId xmlns:a16="http://schemas.microsoft.com/office/drawing/2014/main" id="{16703154-B510-C148-8AA4-9470ADA5B468}"/>
              </a:ext>
            </a:extLst>
          </p:cNvPr>
          <p:cNvSpPr>
            <a:spLocks noGrp="1"/>
          </p:cNvSpPr>
          <p:nvPr>
            <p:ph type="title"/>
          </p:nvPr>
        </p:nvSpPr>
        <p:spPr>
          <a:xfrm>
            <a:off x="3571539" y="3229358"/>
            <a:ext cx="4429461" cy="418659"/>
          </a:xfrm>
        </p:spPr>
        <p:txBody>
          <a:bodyPr>
            <a:noAutofit/>
          </a:bodyPr>
          <a:lstStyle/>
          <a:p>
            <a:r>
              <a:rPr lang="en-US" sz="2250" dirty="0">
                <a:latin typeface="Helvetica"/>
                <a:cs typeface="Helvetica"/>
              </a:rPr>
              <a:t>STRATEGIC GOAL 1:</a:t>
            </a:r>
            <a:br>
              <a:rPr lang="en-US" sz="2250" dirty="0">
                <a:latin typeface="Helvetica"/>
                <a:cs typeface="Helvetica"/>
              </a:rPr>
            </a:br>
            <a:r>
              <a:rPr lang="en-US" sz="2250" dirty="0">
                <a:latin typeface="Helvetica"/>
                <a:cs typeface="Helvetica"/>
              </a:rPr>
              <a:t>EFFECTIVE CONTENT REGULATION ALIGNED TO THE CONSTITUTION</a:t>
            </a:r>
            <a:endParaRPr lang="en-US" sz="2250" dirty="0"/>
          </a:p>
        </p:txBody>
      </p:sp>
      <p:pic>
        <p:nvPicPr>
          <p:cNvPr id="10" name="Picture 9">
            <a:extLst>
              <a:ext uri="{FF2B5EF4-FFF2-40B4-BE49-F238E27FC236}">
                <a16:creationId xmlns:a16="http://schemas.microsoft.com/office/drawing/2014/main" id="{72E2B294-88D3-414D-8284-0B7169C0CED3}"/>
              </a:ext>
            </a:extLst>
          </p:cNvPr>
          <p:cNvPicPr>
            <a:picLocks noChangeAspect="1"/>
          </p:cNvPicPr>
          <p:nvPr/>
        </p:nvPicPr>
        <p:blipFill>
          <a:blip r:embed="rId3"/>
          <a:stretch>
            <a:fillRect/>
          </a:stretch>
        </p:blipFill>
        <p:spPr>
          <a:xfrm>
            <a:off x="6873240" y="1130498"/>
            <a:ext cx="684847" cy="587012"/>
          </a:xfrm>
          <a:prstGeom prst="rect">
            <a:avLst/>
          </a:prstGeom>
        </p:spPr>
      </p:pic>
    </p:spTree>
    <p:extLst>
      <p:ext uri="{BB962C8B-B14F-4D97-AF65-F5344CB8AC3E}">
        <p14:creationId xmlns:p14="http://schemas.microsoft.com/office/powerpoint/2010/main" val="101359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8ED91E79-C86C-4F5E-B94E-D120FB620878}"/>
              </a:ext>
            </a:extLst>
          </p:cNvPr>
          <p:cNvPicPr>
            <a:picLocks noChangeAspect="1"/>
          </p:cNvPicPr>
          <p:nvPr/>
        </p:nvPicPr>
        <p:blipFill>
          <a:blip r:embed="rId2">
            <a:alphaModFix amt="29000"/>
          </a:blip>
          <a:srcRect/>
          <a:stretch/>
        </p:blipFill>
        <p:spPr>
          <a:xfrm>
            <a:off x="1" y="857250"/>
            <a:ext cx="9228908" cy="5143500"/>
          </a:xfrm>
          <a:prstGeom prst="rect">
            <a:avLst/>
          </a:prstGeom>
        </p:spPr>
      </p:pic>
      <p:sp>
        <p:nvSpPr>
          <p:cNvPr id="10" name="Title 9">
            <a:extLst>
              <a:ext uri="{FF2B5EF4-FFF2-40B4-BE49-F238E27FC236}">
                <a16:creationId xmlns:a16="http://schemas.microsoft.com/office/drawing/2014/main" id="{1C2F5B97-A811-47C2-A043-8EA5EFB9404C}"/>
              </a:ext>
            </a:extLst>
          </p:cNvPr>
          <p:cNvSpPr>
            <a:spLocks noGrp="1"/>
          </p:cNvSpPr>
          <p:nvPr>
            <p:ph type="title"/>
          </p:nvPr>
        </p:nvSpPr>
        <p:spPr>
          <a:xfrm>
            <a:off x="133561" y="1034757"/>
            <a:ext cx="7126122" cy="994172"/>
          </a:xfrm>
        </p:spPr>
        <p:txBody>
          <a:bodyPr>
            <a:normAutofit fontScale="90000"/>
          </a:bodyPr>
          <a:lstStyle/>
          <a:p>
            <a:r>
              <a:rPr lang="en-US" sz="1800" dirty="0">
                <a:solidFill>
                  <a:prstClr val="black"/>
                </a:solidFill>
              </a:rPr>
              <a:t>Strategic Goal 1:  Effective Content Regulation aligned to the Constitution</a:t>
            </a:r>
            <a:br>
              <a:rPr lang="en-US" sz="1800" dirty="0">
                <a:solidFill>
                  <a:prstClr val="black"/>
                </a:solidFill>
              </a:rPr>
            </a:br>
            <a:r>
              <a:rPr lang="en-US" sz="1800" dirty="0">
                <a:solidFill>
                  <a:prstClr val="black"/>
                </a:solidFill>
              </a:rPr>
              <a:t/>
            </a:r>
            <a:br>
              <a:rPr lang="en-US" sz="1800" dirty="0">
                <a:solidFill>
                  <a:prstClr val="black"/>
                </a:solidFill>
              </a:rPr>
            </a:br>
            <a:r>
              <a:rPr lang="en-US" sz="1800" dirty="0">
                <a:solidFill>
                  <a:prstClr val="black"/>
                </a:solidFill>
              </a:rPr>
              <a:t>S</a:t>
            </a:r>
            <a:r>
              <a:rPr lang="en-US" sz="1500" dirty="0">
                <a:solidFill>
                  <a:prstClr val="black"/>
                </a:solidFill>
              </a:rPr>
              <a:t>trategic Objective 1.1: Review &amp; Develop Guidelines.</a:t>
            </a:r>
            <a:r>
              <a:rPr lang="en-ZA" sz="2700" dirty="0">
                <a:solidFill>
                  <a:srgbClr val="000000"/>
                </a:solidFill>
                <a:latin typeface="Calibri" panose="020F0502020204030204" pitchFamily="34" charset="0"/>
              </a:rPr>
              <a:t/>
            </a:r>
            <a:br>
              <a:rPr lang="en-ZA" sz="2700" dirty="0">
                <a:solidFill>
                  <a:srgbClr val="000000"/>
                </a:solidFill>
                <a:latin typeface="Calibri" panose="020F0502020204030204" pitchFamily="34" charset="0"/>
              </a:rPr>
            </a:br>
            <a:endParaRPr lang="en-US" dirty="0"/>
          </a:p>
        </p:txBody>
      </p:sp>
      <p:sp>
        <p:nvSpPr>
          <p:cNvPr id="5" name="Rectangle 2">
            <a:extLst>
              <a:ext uri="{FF2B5EF4-FFF2-40B4-BE49-F238E27FC236}">
                <a16:creationId xmlns:a16="http://schemas.microsoft.com/office/drawing/2014/main" id="{D72384BC-C924-466B-97C4-0C440753EF77}"/>
              </a:ext>
            </a:extLst>
          </p:cNvPr>
          <p:cNvSpPr>
            <a:spLocks noChangeArrowheads="1"/>
          </p:cNvSpPr>
          <p:nvPr/>
        </p:nvSpPr>
        <p:spPr bwMode="auto">
          <a:xfrm>
            <a:off x="628649" y="2005768"/>
            <a:ext cx="237629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alt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Indicators, Annual and Quarterly Targets</a:t>
            </a:r>
            <a:endParaRPr lang="en-ZA" altLang="en-US" sz="1350" dirty="0">
              <a:solidFill>
                <a:prstClr val="black"/>
              </a:solidFill>
              <a:latin typeface="Arial" panose="020B0604020202020204" pitchFamily="34" charset="0"/>
            </a:endParaRPr>
          </a:p>
        </p:txBody>
      </p:sp>
      <p:graphicFrame>
        <p:nvGraphicFramePr>
          <p:cNvPr id="6" name="Table 5">
            <a:extLst>
              <a:ext uri="{FF2B5EF4-FFF2-40B4-BE49-F238E27FC236}">
                <a16:creationId xmlns:a16="http://schemas.microsoft.com/office/drawing/2014/main" id="{C8BE6B68-2EF0-49D9-A83A-6AB2C97B0E28}"/>
              </a:ext>
            </a:extLst>
          </p:cNvPr>
          <p:cNvGraphicFramePr>
            <a:graphicFrameLocks noGrp="1"/>
          </p:cNvGraphicFramePr>
          <p:nvPr/>
        </p:nvGraphicFramePr>
        <p:xfrm>
          <a:off x="628650" y="2394489"/>
          <a:ext cx="7886701" cy="3206687"/>
        </p:xfrm>
        <a:graphic>
          <a:graphicData uri="http://schemas.openxmlformats.org/drawingml/2006/table">
            <a:tbl>
              <a:tblPr firstRow="1" firstCol="1" bandRow="1"/>
              <a:tblGrid>
                <a:gridCol w="1224016">
                  <a:extLst>
                    <a:ext uri="{9D8B030D-6E8A-4147-A177-3AD203B41FA5}">
                      <a16:colId xmlns:a16="http://schemas.microsoft.com/office/drawing/2014/main" val="1503836730"/>
                    </a:ext>
                  </a:extLst>
                </a:gridCol>
                <a:gridCol w="1716146">
                  <a:extLst>
                    <a:ext uri="{9D8B030D-6E8A-4147-A177-3AD203B41FA5}">
                      <a16:colId xmlns:a16="http://schemas.microsoft.com/office/drawing/2014/main" val="1594821320"/>
                    </a:ext>
                  </a:extLst>
                </a:gridCol>
                <a:gridCol w="881733">
                  <a:extLst>
                    <a:ext uri="{9D8B030D-6E8A-4147-A177-3AD203B41FA5}">
                      <a16:colId xmlns:a16="http://schemas.microsoft.com/office/drawing/2014/main" val="1832781851"/>
                    </a:ext>
                  </a:extLst>
                </a:gridCol>
                <a:gridCol w="1310770">
                  <a:extLst>
                    <a:ext uri="{9D8B030D-6E8A-4147-A177-3AD203B41FA5}">
                      <a16:colId xmlns:a16="http://schemas.microsoft.com/office/drawing/2014/main" val="3291902332"/>
                    </a:ext>
                  </a:extLst>
                </a:gridCol>
                <a:gridCol w="1104138">
                  <a:extLst>
                    <a:ext uri="{9D8B030D-6E8A-4147-A177-3AD203B41FA5}">
                      <a16:colId xmlns:a16="http://schemas.microsoft.com/office/drawing/2014/main" val="2529457228"/>
                    </a:ext>
                  </a:extLst>
                </a:gridCol>
                <a:gridCol w="1649898">
                  <a:extLst>
                    <a:ext uri="{9D8B030D-6E8A-4147-A177-3AD203B41FA5}">
                      <a16:colId xmlns:a16="http://schemas.microsoft.com/office/drawing/2014/main" val="2800275421"/>
                    </a:ext>
                  </a:extLst>
                </a:gridCol>
              </a:tblGrid>
              <a:tr h="520256">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dirty="0">
                          <a:effectLst/>
                        </a:rPr>
                        <a:t>Output Indicators*</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nSpc>
                          <a:spcPct val="150000"/>
                        </a:lnSpc>
                        <a:spcBef>
                          <a:spcPts val="0"/>
                        </a:spcBef>
                        <a:spcAft>
                          <a:spcPts val="0"/>
                        </a:spcAft>
                      </a:pPr>
                      <a:r>
                        <a:rPr lang="en-ZA" sz="1200">
                          <a:effectLst/>
                        </a:rPr>
                        <a:t>Annual Target (measures)</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rPr>
                        <a:t>Q1</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rPr>
                        <a:t>Q2</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rPr>
                        <a:t>Q3</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rPr>
                        <a:t>Q4</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232078411"/>
                  </a:ext>
                </a:extLst>
              </a:tr>
              <a:tr h="1343216">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50000"/>
                        </a:lnSpc>
                        <a:spcBef>
                          <a:spcPts val="0"/>
                        </a:spcBef>
                        <a:spcAft>
                          <a:spcPts val="0"/>
                        </a:spcAft>
                      </a:pPr>
                      <a:r>
                        <a:rPr lang="en-US" sz="1200">
                          <a:effectLst/>
                        </a:rPr>
                        <a:t>Content Classification Index (reports)</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a:effectLst/>
                        </a:rPr>
                        <a:t>Produce Content Classification index  (CCI) indicating baseline confidence levels.</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a:effectLst/>
                        </a:rPr>
                        <a:t>Conduct research on the CCI on 6 SADC countries.</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a:effectLst/>
                        </a:rPr>
                        <a:t>Conduct research on the CCI on 6 SADC countries.</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a:effectLst/>
                        </a:rPr>
                        <a:t>Conduct research on the CCI on 6 SADC countries.</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a:effectLst/>
                        </a:rPr>
                        <a:t>Produce Research Report. Update the CCI, publish a report and distribute.</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28316376"/>
                  </a:ext>
                </a:extLst>
              </a:tr>
              <a:tr h="1343216">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50000"/>
                        </a:lnSpc>
                        <a:spcBef>
                          <a:spcPts val="0"/>
                        </a:spcBef>
                        <a:spcAft>
                          <a:spcPts val="0"/>
                        </a:spcAft>
                      </a:pPr>
                      <a:r>
                        <a:rPr lang="en-ZA" sz="1200">
                          <a:effectLst/>
                        </a:rPr>
                        <a:t> Approved Classification Guidelines</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a:effectLst/>
                        </a:rPr>
                        <a:t> Technical amendment of  Classification Guidelines undertaken</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a:effectLst/>
                        </a:rPr>
                        <a:t> Develop the classification review plan.</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dirty="0">
                          <a:effectLst/>
                        </a:rPr>
                        <a:t> Conduct consultations with stakeholders across the country.</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a:effectLst/>
                        </a:rPr>
                        <a:t>Draft findings document and revise the guidelines.</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dirty="0">
                          <a:effectLst/>
                        </a:rPr>
                        <a:t>Submit amended Classification Guidelines to Council and Executive Authority.</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4704682"/>
                  </a:ext>
                </a:extLst>
              </a:tr>
            </a:tbl>
          </a:graphicData>
        </a:graphic>
      </p:graphicFrame>
    </p:spTree>
    <p:extLst>
      <p:ext uri="{BB962C8B-B14F-4D97-AF65-F5344CB8AC3E}">
        <p14:creationId xmlns:p14="http://schemas.microsoft.com/office/powerpoint/2010/main" val="2033127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8ED91E79-C86C-4F5E-B94E-D120FB620878}"/>
              </a:ext>
            </a:extLst>
          </p:cNvPr>
          <p:cNvPicPr>
            <a:picLocks noChangeAspect="1"/>
          </p:cNvPicPr>
          <p:nvPr/>
        </p:nvPicPr>
        <p:blipFill>
          <a:blip r:embed="rId2">
            <a:alphaModFix amt="29000"/>
          </a:blip>
          <a:srcRect/>
          <a:stretch/>
        </p:blipFill>
        <p:spPr>
          <a:xfrm>
            <a:off x="1" y="857250"/>
            <a:ext cx="9228908" cy="5143500"/>
          </a:xfrm>
          <a:prstGeom prst="rect">
            <a:avLst/>
          </a:prstGeom>
        </p:spPr>
      </p:pic>
      <p:sp>
        <p:nvSpPr>
          <p:cNvPr id="16" name="Title 1">
            <a:extLst>
              <a:ext uri="{FF2B5EF4-FFF2-40B4-BE49-F238E27FC236}">
                <a16:creationId xmlns:a16="http://schemas.microsoft.com/office/drawing/2014/main" id="{67DF6BE6-720F-418A-98A5-769EF4DF5E91}"/>
              </a:ext>
            </a:extLst>
          </p:cNvPr>
          <p:cNvSpPr txBox="1">
            <a:spLocks/>
          </p:cNvSpPr>
          <p:nvPr/>
        </p:nvSpPr>
        <p:spPr>
          <a:xfrm>
            <a:off x="628650" y="94402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1800">
                <a:solidFill>
                  <a:sysClr val="windowText" lastClr="000000"/>
                </a:solidFill>
                <a:latin typeface="Calibri Light" panose="020F0302020204030204"/>
              </a:rPr>
              <a:t>Strategic Goal 1:  Effective Content Regulation aligned to the Constitution</a:t>
            </a:r>
            <a:br>
              <a:rPr lang="en-US" sz="1800">
                <a:solidFill>
                  <a:sysClr val="windowText" lastClr="000000"/>
                </a:solidFill>
                <a:latin typeface="Calibri Light" panose="020F0302020204030204"/>
              </a:rPr>
            </a:br>
            <a:r>
              <a:rPr lang="en-US" sz="1500">
                <a:solidFill>
                  <a:sysClr val="windowText" lastClr="000000"/>
                </a:solidFill>
                <a:latin typeface="Calibri Light" panose="020F0302020204030204"/>
              </a:rPr>
              <a:t/>
            </a:r>
            <a:br>
              <a:rPr lang="en-US" sz="1500">
                <a:solidFill>
                  <a:sysClr val="windowText" lastClr="000000"/>
                </a:solidFill>
                <a:latin typeface="Calibri Light" panose="020F0302020204030204"/>
              </a:rPr>
            </a:br>
            <a:r>
              <a:rPr lang="en-US" sz="1500">
                <a:solidFill>
                  <a:sysClr val="windowText" lastClr="000000"/>
                </a:solidFill>
                <a:latin typeface="Calibri Light" panose="020F0302020204030204"/>
              </a:rPr>
              <a:t>Strategic Objective 1.2: Monitor compliance of distributors with legislative and regulatory provisions</a:t>
            </a:r>
            <a:endParaRPr lang="en-ZA" sz="1500" dirty="0">
              <a:solidFill>
                <a:sysClr val="windowText" lastClr="000000"/>
              </a:solidFill>
              <a:latin typeface="Calibri Light" panose="020F0302020204030204"/>
            </a:endParaRPr>
          </a:p>
        </p:txBody>
      </p:sp>
      <p:sp>
        <p:nvSpPr>
          <p:cNvPr id="17" name="Rectangle 2">
            <a:extLst>
              <a:ext uri="{FF2B5EF4-FFF2-40B4-BE49-F238E27FC236}">
                <a16:creationId xmlns:a16="http://schemas.microsoft.com/office/drawing/2014/main" id="{E655DF3F-6406-44C7-81DB-08D927BFE380}"/>
              </a:ext>
            </a:extLst>
          </p:cNvPr>
          <p:cNvSpPr>
            <a:spLocks noChangeArrowheads="1"/>
          </p:cNvSpPr>
          <p:nvPr/>
        </p:nvSpPr>
        <p:spPr bwMode="auto">
          <a:xfrm>
            <a:off x="628649" y="2005768"/>
            <a:ext cx="237629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alt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Indicators, Annual and Quarterly Targets</a:t>
            </a:r>
            <a:endParaRPr lang="en-ZA" altLang="en-US" sz="1350" dirty="0">
              <a:solidFill>
                <a:prstClr val="black"/>
              </a:solidFill>
              <a:latin typeface="Arial" panose="020B0604020202020204" pitchFamily="34" charset="0"/>
            </a:endParaRPr>
          </a:p>
        </p:txBody>
      </p:sp>
      <p:graphicFrame>
        <p:nvGraphicFramePr>
          <p:cNvPr id="18" name="Table 17">
            <a:extLst>
              <a:ext uri="{FF2B5EF4-FFF2-40B4-BE49-F238E27FC236}">
                <a16:creationId xmlns:a16="http://schemas.microsoft.com/office/drawing/2014/main" id="{36FAC906-A829-4742-B4B1-CAD15DC2A9B4}"/>
              </a:ext>
            </a:extLst>
          </p:cNvPr>
          <p:cNvGraphicFramePr>
            <a:graphicFrameLocks noGrp="1"/>
          </p:cNvGraphicFramePr>
          <p:nvPr/>
        </p:nvGraphicFramePr>
        <p:xfrm>
          <a:off x="753342" y="2492627"/>
          <a:ext cx="7886700" cy="3401537"/>
        </p:xfrm>
        <a:graphic>
          <a:graphicData uri="http://schemas.openxmlformats.org/drawingml/2006/table">
            <a:tbl>
              <a:tblPr firstRow="1" firstCol="1" bandRow="1"/>
              <a:tblGrid>
                <a:gridCol w="1678133">
                  <a:extLst>
                    <a:ext uri="{9D8B030D-6E8A-4147-A177-3AD203B41FA5}">
                      <a16:colId xmlns:a16="http://schemas.microsoft.com/office/drawing/2014/main" val="4272915503"/>
                    </a:ext>
                  </a:extLst>
                </a:gridCol>
                <a:gridCol w="1546167">
                  <a:extLst>
                    <a:ext uri="{9D8B030D-6E8A-4147-A177-3AD203B41FA5}">
                      <a16:colId xmlns:a16="http://schemas.microsoft.com/office/drawing/2014/main" val="742787037"/>
                    </a:ext>
                  </a:extLst>
                </a:gridCol>
                <a:gridCol w="1284317">
                  <a:extLst>
                    <a:ext uri="{9D8B030D-6E8A-4147-A177-3AD203B41FA5}">
                      <a16:colId xmlns:a16="http://schemas.microsoft.com/office/drawing/2014/main" val="1628056772"/>
                    </a:ext>
                  </a:extLst>
                </a:gridCol>
                <a:gridCol w="1134688">
                  <a:extLst>
                    <a:ext uri="{9D8B030D-6E8A-4147-A177-3AD203B41FA5}">
                      <a16:colId xmlns:a16="http://schemas.microsoft.com/office/drawing/2014/main" val="4248209500"/>
                    </a:ext>
                  </a:extLst>
                </a:gridCol>
                <a:gridCol w="1336424">
                  <a:extLst>
                    <a:ext uri="{9D8B030D-6E8A-4147-A177-3AD203B41FA5}">
                      <a16:colId xmlns:a16="http://schemas.microsoft.com/office/drawing/2014/main" val="2142545951"/>
                    </a:ext>
                  </a:extLst>
                </a:gridCol>
                <a:gridCol w="906971">
                  <a:extLst>
                    <a:ext uri="{9D8B030D-6E8A-4147-A177-3AD203B41FA5}">
                      <a16:colId xmlns:a16="http://schemas.microsoft.com/office/drawing/2014/main" val="1917695632"/>
                    </a:ext>
                  </a:extLst>
                </a:gridCol>
              </a:tblGrid>
              <a:tr h="184499">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Output Indicators*</a:t>
                      </a:r>
                      <a:endParaRPr lang="en-ZA" sz="15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nSpc>
                          <a:spcPct val="150000"/>
                        </a:lnSpc>
                        <a:spcBef>
                          <a:spcPts val="0"/>
                        </a:spcBef>
                        <a:spcAft>
                          <a:spcPts val="0"/>
                        </a:spcAft>
                      </a:pPr>
                      <a:r>
                        <a:rPr lang="en-ZA" sz="900">
                          <a:effectLst/>
                        </a:rPr>
                        <a:t>Annual Target (measures)</a:t>
                      </a:r>
                      <a:endParaRPr lang="en-ZA" sz="15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Q1</a:t>
                      </a:r>
                      <a:endParaRPr lang="en-ZA" sz="15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Q2</a:t>
                      </a:r>
                      <a:endParaRPr lang="en-ZA" sz="15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Q3</a:t>
                      </a:r>
                      <a:endParaRPr lang="en-ZA" sz="15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Q4</a:t>
                      </a:r>
                      <a:endParaRPr lang="en-ZA" sz="15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68806806"/>
                  </a:ext>
                </a:extLst>
              </a:tr>
              <a:tr h="935308">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50000"/>
                        </a:lnSpc>
                        <a:spcBef>
                          <a:spcPts val="0"/>
                        </a:spcBef>
                        <a:spcAft>
                          <a:spcPts val="0"/>
                        </a:spcAft>
                      </a:pPr>
                      <a:r>
                        <a:rPr lang="en-ZA" sz="1100">
                          <a:effectLst/>
                        </a:rPr>
                        <a:t>Number of Non-compliance notices issued.</a:t>
                      </a:r>
                      <a:endParaRPr lang="en-ZA" sz="15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100" dirty="0">
                          <a:effectLst/>
                        </a:rPr>
                        <a:t>Non-compliance notices issued to at least 60% of non-compliant distributors</a:t>
                      </a:r>
                      <a:endParaRPr lang="en-ZA" sz="15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100" dirty="0">
                          <a:effectLst/>
                        </a:rPr>
                        <a:t>Number of Non-compliance notices issued.</a:t>
                      </a:r>
                      <a:endParaRPr lang="en-ZA" sz="15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100" dirty="0">
                          <a:effectLst/>
                        </a:rPr>
                        <a:t>Number of Non-compliance notices issued.</a:t>
                      </a:r>
                      <a:endParaRPr lang="en-ZA" sz="15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100">
                          <a:effectLst/>
                        </a:rPr>
                        <a:t>Number of Non-compliance notices issued.</a:t>
                      </a:r>
                      <a:endParaRPr lang="en-ZA" sz="15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100">
                          <a:effectLst/>
                        </a:rPr>
                        <a:t>Number of Non-compliance notices issued.</a:t>
                      </a:r>
                      <a:endParaRPr lang="en-ZA" sz="15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636429"/>
                  </a:ext>
                </a:extLst>
              </a:tr>
              <a:tr h="1895428">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50000"/>
                        </a:lnSpc>
                        <a:spcBef>
                          <a:spcPts val="0"/>
                        </a:spcBef>
                        <a:spcAft>
                          <a:spcPts val="0"/>
                        </a:spcAft>
                      </a:pPr>
                      <a:r>
                        <a:rPr lang="en-ZA" sz="1100" dirty="0">
                          <a:effectLst/>
                        </a:rPr>
                        <a:t>Approved Enforcement Committee Concept Paper.</a:t>
                      </a:r>
                      <a:endParaRPr lang="en-ZA" sz="1500" dirty="0">
                        <a:effectLst/>
                      </a:endParaRPr>
                    </a:p>
                    <a:p>
                      <a:pPr marL="0" marR="0">
                        <a:lnSpc>
                          <a:spcPct val="150000"/>
                        </a:lnSpc>
                        <a:spcBef>
                          <a:spcPts val="0"/>
                        </a:spcBef>
                        <a:spcAft>
                          <a:spcPts val="0"/>
                        </a:spcAft>
                      </a:pPr>
                      <a:r>
                        <a:rPr lang="en-ZA" sz="1100" dirty="0">
                          <a:effectLst/>
                        </a:rPr>
                        <a:t>Appointment of the Chairperson the Enforcement Committee.</a:t>
                      </a:r>
                      <a:endParaRPr lang="en-ZA" sz="15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ZA" sz="1100" dirty="0">
                          <a:effectLst/>
                        </a:rPr>
                        <a:t>Benchmark enforcement models in different institutions.</a:t>
                      </a:r>
                      <a:endParaRPr lang="en-ZA" sz="1500" dirty="0">
                        <a:effectLst/>
                      </a:endParaRPr>
                    </a:p>
                    <a:p>
                      <a:pPr marL="0" marR="0">
                        <a:lnSpc>
                          <a:spcPct val="107000"/>
                        </a:lnSpc>
                        <a:spcBef>
                          <a:spcPts val="0"/>
                        </a:spcBef>
                        <a:spcAft>
                          <a:spcPts val="0"/>
                        </a:spcAft>
                      </a:pPr>
                      <a:r>
                        <a:rPr lang="en-ZA" sz="1100" dirty="0">
                          <a:effectLst/>
                        </a:rPr>
                        <a:t>Council approved concept paper.</a:t>
                      </a:r>
                      <a:endParaRPr lang="en-ZA" sz="1500" dirty="0">
                        <a:effectLst/>
                      </a:endParaRPr>
                    </a:p>
                    <a:p>
                      <a:pPr marL="0" marR="0">
                        <a:lnSpc>
                          <a:spcPct val="107000"/>
                        </a:lnSpc>
                        <a:spcBef>
                          <a:spcPts val="0"/>
                        </a:spcBef>
                        <a:spcAft>
                          <a:spcPts val="0"/>
                        </a:spcAft>
                      </a:pPr>
                      <a:r>
                        <a:rPr lang="en-ZA" sz="1100" dirty="0">
                          <a:effectLst/>
                        </a:rPr>
                        <a:t> </a:t>
                      </a:r>
                      <a:endParaRPr lang="en-ZA" sz="1500" dirty="0">
                        <a:effectLst/>
                      </a:endParaRPr>
                    </a:p>
                    <a:p>
                      <a:pPr marL="0" marR="0">
                        <a:lnSpc>
                          <a:spcPct val="107000"/>
                        </a:lnSpc>
                        <a:spcBef>
                          <a:spcPts val="0"/>
                        </a:spcBef>
                        <a:spcAft>
                          <a:spcPts val="0"/>
                        </a:spcAft>
                      </a:pPr>
                      <a:r>
                        <a:rPr lang="en-ZA" sz="1100" dirty="0">
                          <a:effectLst/>
                        </a:rPr>
                        <a:t>Appoint Chairperson of the Enforcement Committee </a:t>
                      </a:r>
                      <a:endParaRPr lang="en-ZA" sz="1500" dirty="0">
                        <a:effectLst/>
                      </a:endParaRPr>
                    </a:p>
                    <a:p>
                      <a:pPr marL="0" marR="0">
                        <a:lnSpc>
                          <a:spcPct val="150000"/>
                        </a:lnSpc>
                        <a:spcBef>
                          <a:spcPts val="0"/>
                        </a:spcBef>
                        <a:spcAft>
                          <a:spcPts val="0"/>
                        </a:spcAft>
                      </a:pPr>
                      <a:r>
                        <a:rPr lang="en-ZA" sz="1100" dirty="0">
                          <a:effectLst/>
                        </a:rPr>
                        <a:t> </a:t>
                      </a:r>
                      <a:endParaRPr lang="en-ZA" sz="15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100">
                          <a:effectLst/>
                        </a:rPr>
                        <a:t>Develop a research proposal and conduct the benchmark study (research).</a:t>
                      </a:r>
                      <a:endParaRPr lang="en-ZA" sz="15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100" dirty="0">
                          <a:effectLst/>
                        </a:rPr>
                        <a:t>Draft Benchmark report (research) and business case produced (legal).</a:t>
                      </a:r>
                      <a:endParaRPr lang="en-ZA" sz="1500" dirty="0">
                        <a:effectLst/>
                      </a:endParaRPr>
                    </a:p>
                    <a:p>
                      <a:pPr marL="0" marR="0">
                        <a:lnSpc>
                          <a:spcPct val="150000"/>
                        </a:lnSpc>
                        <a:spcBef>
                          <a:spcPts val="0"/>
                        </a:spcBef>
                        <a:spcAft>
                          <a:spcPts val="0"/>
                        </a:spcAft>
                      </a:pPr>
                      <a:r>
                        <a:rPr lang="en-ZA" sz="1100" dirty="0">
                          <a:effectLst/>
                        </a:rPr>
                        <a:t> </a:t>
                      </a:r>
                      <a:endParaRPr lang="en-ZA" sz="15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100">
                          <a:effectLst/>
                        </a:rPr>
                        <a:t>Table the benchmark report to Council for approval.</a:t>
                      </a:r>
                      <a:endParaRPr lang="en-ZA" sz="1500">
                        <a:effectLst/>
                      </a:endParaRPr>
                    </a:p>
                    <a:p>
                      <a:pPr marL="0" marR="0">
                        <a:lnSpc>
                          <a:spcPct val="150000"/>
                        </a:lnSpc>
                        <a:spcBef>
                          <a:spcPts val="0"/>
                        </a:spcBef>
                        <a:spcAft>
                          <a:spcPts val="0"/>
                        </a:spcAft>
                      </a:pPr>
                      <a:r>
                        <a:rPr lang="en-ZA" sz="1100">
                          <a:effectLst/>
                        </a:rPr>
                        <a:t> </a:t>
                      </a:r>
                      <a:endParaRPr lang="en-ZA" sz="1500">
                        <a:effectLst/>
                      </a:endParaRPr>
                    </a:p>
                    <a:p>
                      <a:pPr marL="0" marR="0">
                        <a:lnSpc>
                          <a:spcPct val="150000"/>
                        </a:lnSpc>
                        <a:spcBef>
                          <a:spcPts val="0"/>
                        </a:spcBef>
                        <a:spcAft>
                          <a:spcPts val="0"/>
                        </a:spcAft>
                      </a:pPr>
                      <a:r>
                        <a:rPr lang="en-ZA" sz="1100">
                          <a:effectLst/>
                        </a:rPr>
                        <a:t>Nomination of the Chairperson of the Enforcement Committee. </a:t>
                      </a:r>
                      <a:endParaRPr lang="en-ZA" sz="15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100" dirty="0">
                          <a:effectLst/>
                        </a:rPr>
                        <a:t>Council appoints chairperson of the Enforcement Committee.</a:t>
                      </a:r>
                      <a:endParaRPr lang="en-ZA" sz="15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9317500"/>
                  </a:ext>
                </a:extLst>
              </a:tr>
            </a:tbl>
          </a:graphicData>
        </a:graphic>
      </p:graphicFrame>
      <p:grpSp>
        <p:nvGrpSpPr>
          <p:cNvPr id="19" name="Group 18">
            <a:extLst>
              <a:ext uri="{FF2B5EF4-FFF2-40B4-BE49-F238E27FC236}">
                <a16:creationId xmlns:a16="http://schemas.microsoft.com/office/drawing/2014/main" id="{60D0B7A8-1B7E-4475-B66E-D240959C2538}"/>
              </a:ext>
            </a:extLst>
          </p:cNvPr>
          <p:cNvGrpSpPr/>
          <p:nvPr/>
        </p:nvGrpSpPr>
        <p:grpSpPr>
          <a:xfrm>
            <a:off x="127550" y="979124"/>
            <a:ext cx="501099" cy="461982"/>
            <a:chOff x="9879013" y="2500313"/>
            <a:chExt cx="285750" cy="265113"/>
          </a:xfrm>
          <a:solidFill>
            <a:srgbClr val="4472C4"/>
          </a:solidFill>
          <a:effectLst/>
        </p:grpSpPr>
        <p:sp>
          <p:nvSpPr>
            <p:cNvPr id="20" name="Freeform 3859">
              <a:extLst>
                <a:ext uri="{FF2B5EF4-FFF2-40B4-BE49-F238E27FC236}">
                  <a16:creationId xmlns:a16="http://schemas.microsoft.com/office/drawing/2014/main" id="{6D5154D3-93F0-444F-AB9F-C64CB4DCC6E0}"/>
                </a:ext>
              </a:extLst>
            </p:cNvPr>
            <p:cNvSpPr>
              <a:spLocks noEditPoints="1"/>
            </p:cNvSpPr>
            <p:nvPr/>
          </p:nvSpPr>
          <p:spPr bwMode="auto">
            <a:xfrm>
              <a:off x="10031413" y="2500313"/>
              <a:ext cx="133350" cy="265113"/>
            </a:xfrm>
            <a:custGeom>
              <a:avLst/>
              <a:gdLst>
                <a:gd name="T0" fmla="*/ 156 w 420"/>
                <a:gd name="T1" fmla="*/ 795 h 832"/>
                <a:gd name="T2" fmla="*/ 95 w 420"/>
                <a:gd name="T3" fmla="*/ 761 h 832"/>
                <a:gd name="T4" fmla="*/ 51 w 420"/>
                <a:gd name="T5" fmla="*/ 708 h 832"/>
                <a:gd name="T6" fmla="*/ 31 w 420"/>
                <a:gd name="T7" fmla="*/ 640 h 832"/>
                <a:gd name="T8" fmla="*/ 38 w 420"/>
                <a:gd name="T9" fmla="*/ 576 h 832"/>
                <a:gd name="T10" fmla="*/ 73 w 420"/>
                <a:gd name="T11" fmla="*/ 517 h 832"/>
                <a:gd name="T12" fmla="*/ 128 w 420"/>
                <a:gd name="T13" fmla="*/ 469 h 832"/>
                <a:gd name="T14" fmla="*/ 186 w 420"/>
                <a:gd name="T15" fmla="*/ 446 h 832"/>
                <a:gd name="T16" fmla="*/ 224 w 420"/>
                <a:gd name="T17" fmla="*/ 444 h 832"/>
                <a:gd name="T18" fmla="*/ 263 w 420"/>
                <a:gd name="T19" fmla="*/ 451 h 832"/>
                <a:gd name="T20" fmla="*/ 300 w 420"/>
                <a:gd name="T21" fmla="*/ 470 h 832"/>
                <a:gd name="T22" fmla="*/ 344 w 420"/>
                <a:gd name="T23" fmla="*/ 505 h 832"/>
                <a:gd name="T24" fmla="*/ 378 w 420"/>
                <a:gd name="T25" fmla="*/ 556 h 832"/>
                <a:gd name="T26" fmla="*/ 390 w 420"/>
                <a:gd name="T27" fmla="*/ 609 h 832"/>
                <a:gd name="T28" fmla="*/ 383 w 420"/>
                <a:gd name="T29" fmla="*/ 676 h 832"/>
                <a:gd name="T30" fmla="*/ 350 w 420"/>
                <a:gd name="T31" fmla="*/ 737 h 832"/>
                <a:gd name="T32" fmla="*/ 296 w 420"/>
                <a:gd name="T33" fmla="*/ 781 h 832"/>
                <a:gd name="T34" fmla="*/ 228 w 420"/>
                <a:gd name="T35" fmla="*/ 802 h 832"/>
                <a:gd name="T36" fmla="*/ 388 w 420"/>
                <a:gd name="T37" fmla="*/ 508 h 832"/>
                <a:gd name="T38" fmla="*/ 208 w 420"/>
                <a:gd name="T39" fmla="*/ 178 h 832"/>
                <a:gd name="T40" fmla="*/ 145 w 420"/>
                <a:gd name="T41" fmla="*/ 20 h 832"/>
                <a:gd name="T42" fmla="*/ 109 w 420"/>
                <a:gd name="T43" fmla="*/ 4 h 832"/>
                <a:gd name="T44" fmla="*/ 66 w 420"/>
                <a:gd name="T45" fmla="*/ 0 h 832"/>
                <a:gd name="T46" fmla="*/ 27 w 420"/>
                <a:gd name="T47" fmla="*/ 11 h 832"/>
                <a:gd name="T48" fmla="*/ 2 w 420"/>
                <a:gd name="T49" fmla="*/ 28 h 832"/>
                <a:gd name="T50" fmla="*/ 0 w 420"/>
                <a:gd name="T51" fmla="*/ 263 h 832"/>
                <a:gd name="T52" fmla="*/ 55 w 420"/>
                <a:gd name="T53" fmla="*/ 273 h 832"/>
                <a:gd name="T54" fmla="*/ 97 w 420"/>
                <a:gd name="T55" fmla="*/ 293 h 832"/>
                <a:gd name="T56" fmla="*/ 125 w 420"/>
                <a:gd name="T57" fmla="*/ 320 h 832"/>
                <a:gd name="T58" fmla="*/ 135 w 420"/>
                <a:gd name="T59" fmla="*/ 352 h 832"/>
                <a:gd name="T60" fmla="*/ 131 w 420"/>
                <a:gd name="T61" fmla="*/ 362 h 832"/>
                <a:gd name="T62" fmla="*/ 120 w 420"/>
                <a:gd name="T63" fmla="*/ 367 h 832"/>
                <a:gd name="T64" fmla="*/ 109 w 420"/>
                <a:gd name="T65" fmla="*/ 362 h 832"/>
                <a:gd name="T66" fmla="*/ 105 w 420"/>
                <a:gd name="T67" fmla="*/ 352 h 832"/>
                <a:gd name="T68" fmla="*/ 97 w 420"/>
                <a:gd name="T69" fmla="*/ 333 h 832"/>
                <a:gd name="T70" fmla="*/ 76 w 420"/>
                <a:gd name="T71" fmla="*/ 315 h 832"/>
                <a:gd name="T72" fmla="*/ 0 w 420"/>
                <a:gd name="T73" fmla="*/ 293 h 832"/>
                <a:gd name="T74" fmla="*/ 2 w 420"/>
                <a:gd name="T75" fmla="*/ 648 h 832"/>
                <a:gd name="T76" fmla="*/ 27 w 420"/>
                <a:gd name="T77" fmla="*/ 725 h 832"/>
                <a:gd name="T78" fmla="*/ 78 w 420"/>
                <a:gd name="T79" fmla="*/ 786 h 832"/>
                <a:gd name="T80" fmla="*/ 149 w 420"/>
                <a:gd name="T81" fmla="*/ 823 h 832"/>
                <a:gd name="T82" fmla="*/ 221 w 420"/>
                <a:gd name="T83" fmla="*/ 832 h 832"/>
                <a:gd name="T84" fmla="*/ 272 w 420"/>
                <a:gd name="T85" fmla="*/ 823 h 832"/>
                <a:gd name="T86" fmla="*/ 344 w 420"/>
                <a:gd name="T87" fmla="*/ 785 h 832"/>
                <a:gd name="T88" fmla="*/ 396 w 420"/>
                <a:gd name="T89" fmla="*/ 723 h 832"/>
                <a:gd name="T90" fmla="*/ 418 w 420"/>
                <a:gd name="T91" fmla="*/ 654 h 832"/>
                <a:gd name="T92" fmla="*/ 420 w 420"/>
                <a:gd name="T93" fmla="*/ 608 h 832"/>
                <a:gd name="T94" fmla="*/ 408 w 420"/>
                <a:gd name="T95" fmla="*/ 55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832">
                  <a:moveTo>
                    <a:pt x="210" y="802"/>
                  </a:moveTo>
                  <a:lnTo>
                    <a:pt x="192" y="802"/>
                  </a:lnTo>
                  <a:lnTo>
                    <a:pt x="174" y="799"/>
                  </a:lnTo>
                  <a:lnTo>
                    <a:pt x="156" y="795"/>
                  </a:lnTo>
                  <a:lnTo>
                    <a:pt x="140" y="788"/>
                  </a:lnTo>
                  <a:lnTo>
                    <a:pt x="124" y="781"/>
                  </a:lnTo>
                  <a:lnTo>
                    <a:pt x="109" y="772"/>
                  </a:lnTo>
                  <a:lnTo>
                    <a:pt x="95" y="761"/>
                  </a:lnTo>
                  <a:lnTo>
                    <a:pt x="82" y="749"/>
                  </a:lnTo>
                  <a:lnTo>
                    <a:pt x="71" y="737"/>
                  </a:lnTo>
                  <a:lnTo>
                    <a:pt x="61" y="723"/>
                  </a:lnTo>
                  <a:lnTo>
                    <a:pt x="51" y="708"/>
                  </a:lnTo>
                  <a:lnTo>
                    <a:pt x="44" y="693"/>
                  </a:lnTo>
                  <a:lnTo>
                    <a:pt x="38" y="676"/>
                  </a:lnTo>
                  <a:lnTo>
                    <a:pt x="33" y="658"/>
                  </a:lnTo>
                  <a:lnTo>
                    <a:pt x="31" y="640"/>
                  </a:lnTo>
                  <a:lnTo>
                    <a:pt x="30" y="622"/>
                  </a:lnTo>
                  <a:lnTo>
                    <a:pt x="31" y="607"/>
                  </a:lnTo>
                  <a:lnTo>
                    <a:pt x="34" y="592"/>
                  </a:lnTo>
                  <a:lnTo>
                    <a:pt x="38" y="576"/>
                  </a:lnTo>
                  <a:lnTo>
                    <a:pt x="45" y="561"/>
                  </a:lnTo>
                  <a:lnTo>
                    <a:pt x="52" y="546"/>
                  </a:lnTo>
                  <a:lnTo>
                    <a:pt x="62" y="531"/>
                  </a:lnTo>
                  <a:lnTo>
                    <a:pt x="73" y="517"/>
                  </a:lnTo>
                  <a:lnTo>
                    <a:pt x="85" y="503"/>
                  </a:lnTo>
                  <a:lnTo>
                    <a:pt x="97" y="490"/>
                  </a:lnTo>
                  <a:lnTo>
                    <a:pt x="112" y="479"/>
                  </a:lnTo>
                  <a:lnTo>
                    <a:pt x="128" y="469"/>
                  </a:lnTo>
                  <a:lnTo>
                    <a:pt x="144" y="460"/>
                  </a:lnTo>
                  <a:lnTo>
                    <a:pt x="161" y="454"/>
                  </a:lnTo>
                  <a:lnTo>
                    <a:pt x="178" y="448"/>
                  </a:lnTo>
                  <a:lnTo>
                    <a:pt x="186" y="446"/>
                  </a:lnTo>
                  <a:lnTo>
                    <a:pt x="196" y="445"/>
                  </a:lnTo>
                  <a:lnTo>
                    <a:pt x="205" y="444"/>
                  </a:lnTo>
                  <a:lnTo>
                    <a:pt x="214" y="444"/>
                  </a:lnTo>
                  <a:lnTo>
                    <a:pt x="224" y="444"/>
                  </a:lnTo>
                  <a:lnTo>
                    <a:pt x="234" y="445"/>
                  </a:lnTo>
                  <a:lnTo>
                    <a:pt x="243" y="447"/>
                  </a:lnTo>
                  <a:lnTo>
                    <a:pt x="253" y="449"/>
                  </a:lnTo>
                  <a:lnTo>
                    <a:pt x="263" y="451"/>
                  </a:lnTo>
                  <a:lnTo>
                    <a:pt x="272" y="456"/>
                  </a:lnTo>
                  <a:lnTo>
                    <a:pt x="281" y="459"/>
                  </a:lnTo>
                  <a:lnTo>
                    <a:pt x="291" y="464"/>
                  </a:lnTo>
                  <a:lnTo>
                    <a:pt x="300" y="470"/>
                  </a:lnTo>
                  <a:lnTo>
                    <a:pt x="309" y="475"/>
                  </a:lnTo>
                  <a:lnTo>
                    <a:pt x="317" y="481"/>
                  </a:lnTo>
                  <a:lnTo>
                    <a:pt x="327" y="489"/>
                  </a:lnTo>
                  <a:lnTo>
                    <a:pt x="344" y="505"/>
                  </a:lnTo>
                  <a:lnTo>
                    <a:pt x="360" y="522"/>
                  </a:lnTo>
                  <a:lnTo>
                    <a:pt x="367" y="534"/>
                  </a:lnTo>
                  <a:lnTo>
                    <a:pt x="373" y="545"/>
                  </a:lnTo>
                  <a:lnTo>
                    <a:pt x="378" y="556"/>
                  </a:lnTo>
                  <a:lnTo>
                    <a:pt x="383" y="569"/>
                  </a:lnTo>
                  <a:lnTo>
                    <a:pt x="386" y="582"/>
                  </a:lnTo>
                  <a:lnTo>
                    <a:pt x="388" y="595"/>
                  </a:lnTo>
                  <a:lnTo>
                    <a:pt x="390" y="609"/>
                  </a:lnTo>
                  <a:lnTo>
                    <a:pt x="390" y="622"/>
                  </a:lnTo>
                  <a:lnTo>
                    <a:pt x="389" y="640"/>
                  </a:lnTo>
                  <a:lnTo>
                    <a:pt x="387" y="658"/>
                  </a:lnTo>
                  <a:lnTo>
                    <a:pt x="383" y="676"/>
                  </a:lnTo>
                  <a:lnTo>
                    <a:pt x="376" y="693"/>
                  </a:lnTo>
                  <a:lnTo>
                    <a:pt x="369" y="708"/>
                  </a:lnTo>
                  <a:lnTo>
                    <a:pt x="359" y="723"/>
                  </a:lnTo>
                  <a:lnTo>
                    <a:pt x="350" y="737"/>
                  </a:lnTo>
                  <a:lnTo>
                    <a:pt x="338" y="749"/>
                  </a:lnTo>
                  <a:lnTo>
                    <a:pt x="325" y="761"/>
                  </a:lnTo>
                  <a:lnTo>
                    <a:pt x="311" y="772"/>
                  </a:lnTo>
                  <a:lnTo>
                    <a:pt x="296" y="781"/>
                  </a:lnTo>
                  <a:lnTo>
                    <a:pt x="280" y="788"/>
                  </a:lnTo>
                  <a:lnTo>
                    <a:pt x="264" y="795"/>
                  </a:lnTo>
                  <a:lnTo>
                    <a:pt x="247" y="799"/>
                  </a:lnTo>
                  <a:lnTo>
                    <a:pt x="228" y="802"/>
                  </a:lnTo>
                  <a:lnTo>
                    <a:pt x="210" y="802"/>
                  </a:lnTo>
                  <a:close/>
                  <a:moveTo>
                    <a:pt x="390" y="515"/>
                  </a:moveTo>
                  <a:lnTo>
                    <a:pt x="389" y="511"/>
                  </a:lnTo>
                  <a:lnTo>
                    <a:pt x="388" y="508"/>
                  </a:lnTo>
                  <a:lnTo>
                    <a:pt x="269" y="240"/>
                  </a:lnTo>
                  <a:lnTo>
                    <a:pt x="268" y="238"/>
                  </a:lnTo>
                  <a:lnTo>
                    <a:pt x="266" y="236"/>
                  </a:lnTo>
                  <a:lnTo>
                    <a:pt x="208" y="178"/>
                  </a:lnTo>
                  <a:lnTo>
                    <a:pt x="154" y="31"/>
                  </a:lnTo>
                  <a:lnTo>
                    <a:pt x="153" y="28"/>
                  </a:lnTo>
                  <a:lnTo>
                    <a:pt x="151" y="26"/>
                  </a:lnTo>
                  <a:lnTo>
                    <a:pt x="145" y="20"/>
                  </a:lnTo>
                  <a:lnTo>
                    <a:pt x="137" y="15"/>
                  </a:lnTo>
                  <a:lnTo>
                    <a:pt x="129" y="11"/>
                  </a:lnTo>
                  <a:lnTo>
                    <a:pt x="119" y="6"/>
                  </a:lnTo>
                  <a:lnTo>
                    <a:pt x="109" y="4"/>
                  </a:lnTo>
                  <a:lnTo>
                    <a:pt x="100" y="2"/>
                  </a:lnTo>
                  <a:lnTo>
                    <a:pt x="89" y="0"/>
                  </a:lnTo>
                  <a:lnTo>
                    <a:pt x="77" y="0"/>
                  </a:lnTo>
                  <a:lnTo>
                    <a:pt x="66" y="0"/>
                  </a:lnTo>
                  <a:lnTo>
                    <a:pt x="56" y="2"/>
                  </a:lnTo>
                  <a:lnTo>
                    <a:pt x="45" y="4"/>
                  </a:lnTo>
                  <a:lnTo>
                    <a:pt x="35" y="6"/>
                  </a:lnTo>
                  <a:lnTo>
                    <a:pt x="27" y="11"/>
                  </a:lnTo>
                  <a:lnTo>
                    <a:pt x="18" y="15"/>
                  </a:lnTo>
                  <a:lnTo>
                    <a:pt x="11" y="20"/>
                  </a:lnTo>
                  <a:lnTo>
                    <a:pt x="4" y="26"/>
                  </a:lnTo>
                  <a:lnTo>
                    <a:pt x="2" y="28"/>
                  </a:lnTo>
                  <a:lnTo>
                    <a:pt x="1" y="31"/>
                  </a:lnTo>
                  <a:lnTo>
                    <a:pt x="0" y="33"/>
                  </a:lnTo>
                  <a:lnTo>
                    <a:pt x="0" y="36"/>
                  </a:lnTo>
                  <a:lnTo>
                    <a:pt x="0" y="263"/>
                  </a:lnTo>
                  <a:lnTo>
                    <a:pt x="14" y="265"/>
                  </a:lnTo>
                  <a:lnTo>
                    <a:pt x="28" y="267"/>
                  </a:lnTo>
                  <a:lnTo>
                    <a:pt x="42" y="270"/>
                  </a:lnTo>
                  <a:lnTo>
                    <a:pt x="55" y="273"/>
                  </a:lnTo>
                  <a:lnTo>
                    <a:pt x="66" y="278"/>
                  </a:lnTo>
                  <a:lnTo>
                    <a:pt x="77" y="282"/>
                  </a:lnTo>
                  <a:lnTo>
                    <a:pt x="88" y="287"/>
                  </a:lnTo>
                  <a:lnTo>
                    <a:pt x="97" y="293"/>
                  </a:lnTo>
                  <a:lnTo>
                    <a:pt x="106" y="299"/>
                  </a:lnTo>
                  <a:lnTo>
                    <a:pt x="114" y="306"/>
                  </a:lnTo>
                  <a:lnTo>
                    <a:pt x="120" y="312"/>
                  </a:lnTo>
                  <a:lnTo>
                    <a:pt x="125" y="320"/>
                  </a:lnTo>
                  <a:lnTo>
                    <a:pt x="130" y="327"/>
                  </a:lnTo>
                  <a:lnTo>
                    <a:pt x="133" y="336"/>
                  </a:lnTo>
                  <a:lnTo>
                    <a:pt x="134" y="343"/>
                  </a:lnTo>
                  <a:lnTo>
                    <a:pt x="135" y="352"/>
                  </a:lnTo>
                  <a:lnTo>
                    <a:pt x="135" y="355"/>
                  </a:lnTo>
                  <a:lnTo>
                    <a:pt x="134" y="358"/>
                  </a:lnTo>
                  <a:lnTo>
                    <a:pt x="133" y="360"/>
                  </a:lnTo>
                  <a:lnTo>
                    <a:pt x="131" y="362"/>
                  </a:lnTo>
                  <a:lnTo>
                    <a:pt x="129" y="365"/>
                  </a:lnTo>
                  <a:lnTo>
                    <a:pt x="125" y="366"/>
                  </a:lnTo>
                  <a:lnTo>
                    <a:pt x="123" y="367"/>
                  </a:lnTo>
                  <a:lnTo>
                    <a:pt x="120" y="367"/>
                  </a:lnTo>
                  <a:lnTo>
                    <a:pt x="117" y="367"/>
                  </a:lnTo>
                  <a:lnTo>
                    <a:pt x="115" y="366"/>
                  </a:lnTo>
                  <a:lnTo>
                    <a:pt x="111" y="365"/>
                  </a:lnTo>
                  <a:lnTo>
                    <a:pt x="109" y="362"/>
                  </a:lnTo>
                  <a:lnTo>
                    <a:pt x="107" y="360"/>
                  </a:lnTo>
                  <a:lnTo>
                    <a:pt x="106" y="358"/>
                  </a:lnTo>
                  <a:lnTo>
                    <a:pt x="105" y="355"/>
                  </a:lnTo>
                  <a:lnTo>
                    <a:pt x="105" y="352"/>
                  </a:lnTo>
                  <a:lnTo>
                    <a:pt x="105" y="347"/>
                  </a:lnTo>
                  <a:lnTo>
                    <a:pt x="103" y="342"/>
                  </a:lnTo>
                  <a:lnTo>
                    <a:pt x="101" y="338"/>
                  </a:lnTo>
                  <a:lnTo>
                    <a:pt x="97" y="333"/>
                  </a:lnTo>
                  <a:lnTo>
                    <a:pt x="93" y="328"/>
                  </a:lnTo>
                  <a:lnTo>
                    <a:pt x="89" y="324"/>
                  </a:lnTo>
                  <a:lnTo>
                    <a:pt x="82" y="320"/>
                  </a:lnTo>
                  <a:lnTo>
                    <a:pt x="76" y="315"/>
                  </a:lnTo>
                  <a:lnTo>
                    <a:pt x="61" y="308"/>
                  </a:lnTo>
                  <a:lnTo>
                    <a:pt x="43" y="301"/>
                  </a:lnTo>
                  <a:lnTo>
                    <a:pt x="22" y="297"/>
                  </a:lnTo>
                  <a:lnTo>
                    <a:pt x="0" y="293"/>
                  </a:lnTo>
                  <a:lnTo>
                    <a:pt x="0" y="626"/>
                  </a:lnTo>
                  <a:lnTo>
                    <a:pt x="0" y="626"/>
                  </a:lnTo>
                  <a:lnTo>
                    <a:pt x="0" y="627"/>
                  </a:lnTo>
                  <a:lnTo>
                    <a:pt x="2" y="648"/>
                  </a:lnTo>
                  <a:lnTo>
                    <a:pt x="5" y="669"/>
                  </a:lnTo>
                  <a:lnTo>
                    <a:pt x="11" y="688"/>
                  </a:lnTo>
                  <a:lnTo>
                    <a:pt x="18" y="707"/>
                  </a:lnTo>
                  <a:lnTo>
                    <a:pt x="27" y="725"/>
                  </a:lnTo>
                  <a:lnTo>
                    <a:pt x="37" y="742"/>
                  </a:lnTo>
                  <a:lnTo>
                    <a:pt x="49" y="758"/>
                  </a:lnTo>
                  <a:lnTo>
                    <a:pt x="63" y="772"/>
                  </a:lnTo>
                  <a:lnTo>
                    <a:pt x="78" y="786"/>
                  </a:lnTo>
                  <a:lnTo>
                    <a:pt x="94" y="798"/>
                  </a:lnTo>
                  <a:lnTo>
                    <a:pt x="111" y="807"/>
                  </a:lnTo>
                  <a:lnTo>
                    <a:pt x="130" y="816"/>
                  </a:lnTo>
                  <a:lnTo>
                    <a:pt x="149" y="823"/>
                  </a:lnTo>
                  <a:lnTo>
                    <a:pt x="168" y="829"/>
                  </a:lnTo>
                  <a:lnTo>
                    <a:pt x="189" y="831"/>
                  </a:lnTo>
                  <a:lnTo>
                    <a:pt x="210" y="832"/>
                  </a:lnTo>
                  <a:lnTo>
                    <a:pt x="221" y="832"/>
                  </a:lnTo>
                  <a:lnTo>
                    <a:pt x="232" y="831"/>
                  </a:lnTo>
                  <a:lnTo>
                    <a:pt x="242" y="830"/>
                  </a:lnTo>
                  <a:lnTo>
                    <a:pt x="253" y="828"/>
                  </a:lnTo>
                  <a:lnTo>
                    <a:pt x="272" y="823"/>
                  </a:lnTo>
                  <a:lnTo>
                    <a:pt x="292" y="816"/>
                  </a:lnTo>
                  <a:lnTo>
                    <a:pt x="311" y="807"/>
                  </a:lnTo>
                  <a:lnTo>
                    <a:pt x="328" y="797"/>
                  </a:lnTo>
                  <a:lnTo>
                    <a:pt x="344" y="785"/>
                  </a:lnTo>
                  <a:lnTo>
                    <a:pt x="359" y="771"/>
                  </a:lnTo>
                  <a:lnTo>
                    <a:pt x="372" y="756"/>
                  </a:lnTo>
                  <a:lnTo>
                    <a:pt x="385" y="740"/>
                  </a:lnTo>
                  <a:lnTo>
                    <a:pt x="396" y="723"/>
                  </a:lnTo>
                  <a:lnTo>
                    <a:pt x="404" y="704"/>
                  </a:lnTo>
                  <a:lnTo>
                    <a:pt x="411" y="685"/>
                  </a:lnTo>
                  <a:lnTo>
                    <a:pt x="416" y="665"/>
                  </a:lnTo>
                  <a:lnTo>
                    <a:pt x="418" y="654"/>
                  </a:lnTo>
                  <a:lnTo>
                    <a:pt x="419" y="643"/>
                  </a:lnTo>
                  <a:lnTo>
                    <a:pt x="420" y="633"/>
                  </a:lnTo>
                  <a:lnTo>
                    <a:pt x="420" y="622"/>
                  </a:lnTo>
                  <a:lnTo>
                    <a:pt x="420" y="608"/>
                  </a:lnTo>
                  <a:lnTo>
                    <a:pt x="418" y="593"/>
                  </a:lnTo>
                  <a:lnTo>
                    <a:pt x="416" y="579"/>
                  </a:lnTo>
                  <a:lnTo>
                    <a:pt x="413" y="565"/>
                  </a:lnTo>
                  <a:lnTo>
                    <a:pt x="408" y="552"/>
                  </a:lnTo>
                  <a:lnTo>
                    <a:pt x="403" y="539"/>
                  </a:lnTo>
                  <a:lnTo>
                    <a:pt x="397" y="526"/>
                  </a:lnTo>
                  <a:lnTo>
                    <a:pt x="390" y="5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1" name="Freeform 3860">
              <a:extLst>
                <a:ext uri="{FF2B5EF4-FFF2-40B4-BE49-F238E27FC236}">
                  <a16:creationId xmlns:a16="http://schemas.microsoft.com/office/drawing/2014/main" id="{CCE7AEF6-72D7-4931-B7ED-6AC90365CE97}"/>
                </a:ext>
              </a:extLst>
            </p:cNvPr>
            <p:cNvSpPr>
              <a:spLocks noEditPoints="1"/>
            </p:cNvSpPr>
            <p:nvPr/>
          </p:nvSpPr>
          <p:spPr bwMode="auto">
            <a:xfrm>
              <a:off x="9879013" y="2500313"/>
              <a:ext cx="133350" cy="265113"/>
            </a:xfrm>
            <a:custGeom>
              <a:avLst/>
              <a:gdLst>
                <a:gd name="T0" fmla="*/ 382 w 421"/>
                <a:gd name="T1" fmla="*/ 676 h 832"/>
                <a:gd name="T2" fmla="*/ 349 w 421"/>
                <a:gd name="T3" fmla="*/ 737 h 832"/>
                <a:gd name="T4" fmla="*/ 296 w 421"/>
                <a:gd name="T5" fmla="*/ 781 h 832"/>
                <a:gd name="T6" fmla="*/ 229 w 421"/>
                <a:gd name="T7" fmla="*/ 802 h 832"/>
                <a:gd name="T8" fmla="*/ 157 w 421"/>
                <a:gd name="T9" fmla="*/ 795 h 832"/>
                <a:gd name="T10" fmla="*/ 96 w 421"/>
                <a:gd name="T11" fmla="*/ 761 h 832"/>
                <a:gd name="T12" fmla="*/ 52 w 421"/>
                <a:gd name="T13" fmla="*/ 708 h 832"/>
                <a:gd name="T14" fmla="*/ 30 w 421"/>
                <a:gd name="T15" fmla="*/ 640 h 832"/>
                <a:gd name="T16" fmla="*/ 35 w 421"/>
                <a:gd name="T17" fmla="*/ 582 h 832"/>
                <a:gd name="T18" fmla="*/ 53 w 421"/>
                <a:gd name="T19" fmla="*/ 534 h 832"/>
                <a:gd name="T20" fmla="*/ 103 w 421"/>
                <a:gd name="T21" fmla="*/ 481 h 832"/>
                <a:gd name="T22" fmla="*/ 139 w 421"/>
                <a:gd name="T23" fmla="*/ 459 h 832"/>
                <a:gd name="T24" fmla="*/ 177 w 421"/>
                <a:gd name="T25" fmla="*/ 447 h 832"/>
                <a:gd name="T26" fmla="*/ 216 w 421"/>
                <a:gd name="T27" fmla="*/ 444 h 832"/>
                <a:gd name="T28" fmla="*/ 260 w 421"/>
                <a:gd name="T29" fmla="*/ 454 h 832"/>
                <a:gd name="T30" fmla="*/ 322 w 421"/>
                <a:gd name="T31" fmla="*/ 490 h 832"/>
                <a:gd name="T32" fmla="*/ 368 w 421"/>
                <a:gd name="T33" fmla="*/ 546 h 832"/>
                <a:gd name="T34" fmla="*/ 390 w 421"/>
                <a:gd name="T35" fmla="*/ 607 h 832"/>
                <a:gd name="T36" fmla="*/ 332 w 421"/>
                <a:gd name="T37" fmla="*/ 0 h 832"/>
                <a:gd name="T38" fmla="*/ 292 w 421"/>
                <a:gd name="T39" fmla="*/ 11 h 832"/>
                <a:gd name="T40" fmla="*/ 267 w 421"/>
                <a:gd name="T41" fmla="*/ 28 h 832"/>
                <a:gd name="T42" fmla="*/ 153 w 421"/>
                <a:gd name="T43" fmla="*/ 238 h 832"/>
                <a:gd name="T44" fmla="*/ 30 w 421"/>
                <a:gd name="T45" fmla="*/ 514 h 832"/>
                <a:gd name="T46" fmla="*/ 8 w 421"/>
                <a:gd name="T47" fmla="*/ 565 h 832"/>
                <a:gd name="T48" fmla="*/ 0 w 421"/>
                <a:gd name="T49" fmla="*/ 622 h 832"/>
                <a:gd name="T50" fmla="*/ 5 w 421"/>
                <a:gd name="T51" fmla="*/ 665 h 832"/>
                <a:gd name="T52" fmla="*/ 36 w 421"/>
                <a:gd name="T53" fmla="*/ 740 h 832"/>
                <a:gd name="T54" fmla="*/ 93 w 421"/>
                <a:gd name="T55" fmla="*/ 797 h 832"/>
                <a:gd name="T56" fmla="*/ 168 w 421"/>
                <a:gd name="T57" fmla="*/ 828 h 832"/>
                <a:gd name="T58" fmla="*/ 211 w 421"/>
                <a:gd name="T59" fmla="*/ 832 h 832"/>
                <a:gd name="T60" fmla="*/ 291 w 421"/>
                <a:gd name="T61" fmla="*/ 816 h 832"/>
                <a:gd name="T62" fmla="*/ 358 w 421"/>
                <a:gd name="T63" fmla="*/ 772 h 832"/>
                <a:gd name="T64" fmla="*/ 403 w 421"/>
                <a:gd name="T65" fmla="*/ 708 h 832"/>
                <a:gd name="T66" fmla="*/ 421 w 421"/>
                <a:gd name="T67" fmla="*/ 627 h 832"/>
                <a:gd name="T68" fmla="*/ 398 w 421"/>
                <a:gd name="T69" fmla="*/ 297 h 832"/>
                <a:gd name="T70" fmla="*/ 337 w 421"/>
                <a:gd name="T71" fmla="*/ 320 h 832"/>
                <a:gd name="T72" fmla="*/ 320 w 421"/>
                <a:gd name="T73" fmla="*/ 338 h 832"/>
                <a:gd name="T74" fmla="*/ 316 w 421"/>
                <a:gd name="T75" fmla="*/ 355 h 832"/>
                <a:gd name="T76" fmla="*/ 309 w 421"/>
                <a:gd name="T77" fmla="*/ 365 h 832"/>
                <a:gd name="T78" fmla="*/ 297 w 421"/>
                <a:gd name="T79" fmla="*/ 367 h 832"/>
                <a:gd name="T80" fmla="*/ 288 w 421"/>
                <a:gd name="T81" fmla="*/ 360 h 832"/>
                <a:gd name="T82" fmla="*/ 286 w 421"/>
                <a:gd name="T83" fmla="*/ 343 h 832"/>
                <a:gd name="T84" fmla="*/ 301 w 421"/>
                <a:gd name="T85" fmla="*/ 312 h 832"/>
                <a:gd name="T86" fmla="*/ 333 w 421"/>
                <a:gd name="T87" fmla="*/ 287 h 832"/>
                <a:gd name="T88" fmla="*/ 379 w 421"/>
                <a:gd name="T89" fmla="*/ 270 h 832"/>
                <a:gd name="T90" fmla="*/ 421 w 421"/>
                <a:gd name="T91" fmla="*/ 36 h 832"/>
                <a:gd name="T92" fmla="*/ 417 w 421"/>
                <a:gd name="T93" fmla="*/ 26 h 832"/>
                <a:gd name="T94" fmla="*/ 384 w 421"/>
                <a:gd name="T95" fmla="*/ 6 h 832"/>
                <a:gd name="T96" fmla="*/ 343 w 421"/>
                <a:gd name="T97"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1" h="832">
                  <a:moveTo>
                    <a:pt x="391" y="622"/>
                  </a:moveTo>
                  <a:lnTo>
                    <a:pt x="390" y="640"/>
                  </a:lnTo>
                  <a:lnTo>
                    <a:pt x="386" y="658"/>
                  </a:lnTo>
                  <a:lnTo>
                    <a:pt x="382" y="676"/>
                  </a:lnTo>
                  <a:lnTo>
                    <a:pt x="377" y="693"/>
                  </a:lnTo>
                  <a:lnTo>
                    <a:pt x="369" y="708"/>
                  </a:lnTo>
                  <a:lnTo>
                    <a:pt x="360" y="723"/>
                  </a:lnTo>
                  <a:lnTo>
                    <a:pt x="349" y="737"/>
                  </a:lnTo>
                  <a:lnTo>
                    <a:pt x="338" y="749"/>
                  </a:lnTo>
                  <a:lnTo>
                    <a:pt x="325" y="761"/>
                  </a:lnTo>
                  <a:lnTo>
                    <a:pt x="311" y="772"/>
                  </a:lnTo>
                  <a:lnTo>
                    <a:pt x="296" y="781"/>
                  </a:lnTo>
                  <a:lnTo>
                    <a:pt x="280" y="788"/>
                  </a:lnTo>
                  <a:lnTo>
                    <a:pt x="264" y="795"/>
                  </a:lnTo>
                  <a:lnTo>
                    <a:pt x="247" y="799"/>
                  </a:lnTo>
                  <a:lnTo>
                    <a:pt x="229" y="802"/>
                  </a:lnTo>
                  <a:lnTo>
                    <a:pt x="211" y="802"/>
                  </a:lnTo>
                  <a:lnTo>
                    <a:pt x="192" y="802"/>
                  </a:lnTo>
                  <a:lnTo>
                    <a:pt x="174" y="799"/>
                  </a:lnTo>
                  <a:lnTo>
                    <a:pt x="157" y="795"/>
                  </a:lnTo>
                  <a:lnTo>
                    <a:pt x="140" y="788"/>
                  </a:lnTo>
                  <a:lnTo>
                    <a:pt x="125" y="781"/>
                  </a:lnTo>
                  <a:lnTo>
                    <a:pt x="110" y="772"/>
                  </a:lnTo>
                  <a:lnTo>
                    <a:pt x="96" y="761"/>
                  </a:lnTo>
                  <a:lnTo>
                    <a:pt x="83" y="749"/>
                  </a:lnTo>
                  <a:lnTo>
                    <a:pt x="71" y="737"/>
                  </a:lnTo>
                  <a:lnTo>
                    <a:pt x="60" y="723"/>
                  </a:lnTo>
                  <a:lnTo>
                    <a:pt x="52" y="708"/>
                  </a:lnTo>
                  <a:lnTo>
                    <a:pt x="44" y="693"/>
                  </a:lnTo>
                  <a:lnTo>
                    <a:pt x="38" y="676"/>
                  </a:lnTo>
                  <a:lnTo>
                    <a:pt x="34" y="658"/>
                  </a:lnTo>
                  <a:lnTo>
                    <a:pt x="30" y="640"/>
                  </a:lnTo>
                  <a:lnTo>
                    <a:pt x="30" y="622"/>
                  </a:lnTo>
                  <a:lnTo>
                    <a:pt x="30" y="609"/>
                  </a:lnTo>
                  <a:lnTo>
                    <a:pt x="33" y="595"/>
                  </a:lnTo>
                  <a:lnTo>
                    <a:pt x="35" y="582"/>
                  </a:lnTo>
                  <a:lnTo>
                    <a:pt x="38" y="569"/>
                  </a:lnTo>
                  <a:lnTo>
                    <a:pt x="42" y="556"/>
                  </a:lnTo>
                  <a:lnTo>
                    <a:pt x="48" y="545"/>
                  </a:lnTo>
                  <a:lnTo>
                    <a:pt x="53" y="534"/>
                  </a:lnTo>
                  <a:lnTo>
                    <a:pt x="60" y="522"/>
                  </a:lnTo>
                  <a:lnTo>
                    <a:pt x="77" y="505"/>
                  </a:lnTo>
                  <a:lnTo>
                    <a:pt x="94" y="489"/>
                  </a:lnTo>
                  <a:lnTo>
                    <a:pt x="103" y="481"/>
                  </a:lnTo>
                  <a:lnTo>
                    <a:pt x="112" y="475"/>
                  </a:lnTo>
                  <a:lnTo>
                    <a:pt x="121" y="470"/>
                  </a:lnTo>
                  <a:lnTo>
                    <a:pt x="130" y="464"/>
                  </a:lnTo>
                  <a:lnTo>
                    <a:pt x="139" y="459"/>
                  </a:lnTo>
                  <a:lnTo>
                    <a:pt x="148" y="456"/>
                  </a:lnTo>
                  <a:lnTo>
                    <a:pt x="158" y="451"/>
                  </a:lnTo>
                  <a:lnTo>
                    <a:pt x="168" y="449"/>
                  </a:lnTo>
                  <a:lnTo>
                    <a:pt x="177" y="447"/>
                  </a:lnTo>
                  <a:lnTo>
                    <a:pt x="187" y="445"/>
                  </a:lnTo>
                  <a:lnTo>
                    <a:pt x="197" y="444"/>
                  </a:lnTo>
                  <a:lnTo>
                    <a:pt x="206" y="444"/>
                  </a:lnTo>
                  <a:lnTo>
                    <a:pt x="216" y="444"/>
                  </a:lnTo>
                  <a:lnTo>
                    <a:pt x="225" y="445"/>
                  </a:lnTo>
                  <a:lnTo>
                    <a:pt x="234" y="446"/>
                  </a:lnTo>
                  <a:lnTo>
                    <a:pt x="243" y="448"/>
                  </a:lnTo>
                  <a:lnTo>
                    <a:pt x="260" y="454"/>
                  </a:lnTo>
                  <a:lnTo>
                    <a:pt x="277" y="460"/>
                  </a:lnTo>
                  <a:lnTo>
                    <a:pt x="293" y="469"/>
                  </a:lnTo>
                  <a:lnTo>
                    <a:pt x="308" y="479"/>
                  </a:lnTo>
                  <a:lnTo>
                    <a:pt x="322" y="490"/>
                  </a:lnTo>
                  <a:lnTo>
                    <a:pt x="336" y="503"/>
                  </a:lnTo>
                  <a:lnTo>
                    <a:pt x="348" y="517"/>
                  </a:lnTo>
                  <a:lnTo>
                    <a:pt x="359" y="531"/>
                  </a:lnTo>
                  <a:lnTo>
                    <a:pt x="368" y="546"/>
                  </a:lnTo>
                  <a:lnTo>
                    <a:pt x="376" y="561"/>
                  </a:lnTo>
                  <a:lnTo>
                    <a:pt x="382" y="576"/>
                  </a:lnTo>
                  <a:lnTo>
                    <a:pt x="386" y="592"/>
                  </a:lnTo>
                  <a:lnTo>
                    <a:pt x="390" y="607"/>
                  </a:lnTo>
                  <a:lnTo>
                    <a:pt x="391" y="622"/>
                  </a:lnTo>
                  <a:lnTo>
                    <a:pt x="391" y="622"/>
                  </a:lnTo>
                  <a:close/>
                  <a:moveTo>
                    <a:pt x="343" y="0"/>
                  </a:moveTo>
                  <a:lnTo>
                    <a:pt x="332" y="0"/>
                  </a:lnTo>
                  <a:lnTo>
                    <a:pt x="321" y="2"/>
                  </a:lnTo>
                  <a:lnTo>
                    <a:pt x="310" y="4"/>
                  </a:lnTo>
                  <a:lnTo>
                    <a:pt x="301" y="6"/>
                  </a:lnTo>
                  <a:lnTo>
                    <a:pt x="292" y="11"/>
                  </a:lnTo>
                  <a:lnTo>
                    <a:pt x="284" y="15"/>
                  </a:lnTo>
                  <a:lnTo>
                    <a:pt x="276" y="20"/>
                  </a:lnTo>
                  <a:lnTo>
                    <a:pt x="270" y="26"/>
                  </a:lnTo>
                  <a:lnTo>
                    <a:pt x="267" y="28"/>
                  </a:lnTo>
                  <a:lnTo>
                    <a:pt x="266" y="31"/>
                  </a:lnTo>
                  <a:lnTo>
                    <a:pt x="213" y="178"/>
                  </a:lnTo>
                  <a:lnTo>
                    <a:pt x="155" y="236"/>
                  </a:lnTo>
                  <a:lnTo>
                    <a:pt x="153" y="238"/>
                  </a:lnTo>
                  <a:lnTo>
                    <a:pt x="152" y="240"/>
                  </a:lnTo>
                  <a:lnTo>
                    <a:pt x="31" y="510"/>
                  </a:lnTo>
                  <a:lnTo>
                    <a:pt x="31" y="513"/>
                  </a:lnTo>
                  <a:lnTo>
                    <a:pt x="30" y="514"/>
                  </a:lnTo>
                  <a:lnTo>
                    <a:pt x="24" y="525"/>
                  </a:lnTo>
                  <a:lnTo>
                    <a:pt x="18" y="538"/>
                  </a:lnTo>
                  <a:lnTo>
                    <a:pt x="12" y="551"/>
                  </a:lnTo>
                  <a:lnTo>
                    <a:pt x="8" y="565"/>
                  </a:lnTo>
                  <a:lnTo>
                    <a:pt x="5" y="579"/>
                  </a:lnTo>
                  <a:lnTo>
                    <a:pt x="3" y="593"/>
                  </a:lnTo>
                  <a:lnTo>
                    <a:pt x="0" y="607"/>
                  </a:lnTo>
                  <a:lnTo>
                    <a:pt x="0" y="622"/>
                  </a:lnTo>
                  <a:lnTo>
                    <a:pt x="0" y="633"/>
                  </a:lnTo>
                  <a:lnTo>
                    <a:pt x="1" y="643"/>
                  </a:lnTo>
                  <a:lnTo>
                    <a:pt x="3" y="654"/>
                  </a:lnTo>
                  <a:lnTo>
                    <a:pt x="5" y="665"/>
                  </a:lnTo>
                  <a:lnTo>
                    <a:pt x="9" y="685"/>
                  </a:lnTo>
                  <a:lnTo>
                    <a:pt x="16" y="704"/>
                  </a:lnTo>
                  <a:lnTo>
                    <a:pt x="25" y="723"/>
                  </a:lnTo>
                  <a:lnTo>
                    <a:pt x="36" y="740"/>
                  </a:lnTo>
                  <a:lnTo>
                    <a:pt x="48" y="756"/>
                  </a:lnTo>
                  <a:lnTo>
                    <a:pt x="62" y="771"/>
                  </a:lnTo>
                  <a:lnTo>
                    <a:pt x="77" y="785"/>
                  </a:lnTo>
                  <a:lnTo>
                    <a:pt x="93" y="797"/>
                  </a:lnTo>
                  <a:lnTo>
                    <a:pt x="110" y="807"/>
                  </a:lnTo>
                  <a:lnTo>
                    <a:pt x="128" y="816"/>
                  </a:lnTo>
                  <a:lnTo>
                    <a:pt x="147" y="823"/>
                  </a:lnTo>
                  <a:lnTo>
                    <a:pt x="168" y="828"/>
                  </a:lnTo>
                  <a:lnTo>
                    <a:pt x="178" y="830"/>
                  </a:lnTo>
                  <a:lnTo>
                    <a:pt x="189" y="831"/>
                  </a:lnTo>
                  <a:lnTo>
                    <a:pt x="200" y="832"/>
                  </a:lnTo>
                  <a:lnTo>
                    <a:pt x="211" y="832"/>
                  </a:lnTo>
                  <a:lnTo>
                    <a:pt x="232" y="831"/>
                  </a:lnTo>
                  <a:lnTo>
                    <a:pt x="252" y="829"/>
                  </a:lnTo>
                  <a:lnTo>
                    <a:pt x="272" y="823"/>
                  </a:lnTo>
                  <a:lnTo>
                    <a:pt x="291" y="816"/>
                  </a:lnTo>
                  <a:lnTo>
                    <a:pt x="309" y="807"/>
                  </a:lnTo>
                  <a:lnTo>
                    <a:pt x="326" y="798"/>
                  </a:lnTo>
                  <a:lnTo>
                    <a:pt x="343" y="786"/>
                  </a:lnTo>
                  <a:lnTo>
                    <a:pt x="358" y="772"/>
                  </a:lnTo>
                  <a:lnTo>
                    <a:pt x="370" y="758"/>
                  </a:lnTo>
                  <a:lnTo>
                    <a:pt x="383" y="742"/>
                  </a:lnTo>
                  <a:lnTo>
                    <a:pt x="394" y="725"/>
                  </a:lnTo>
                  <a:lnTo>
                    <a:pt x="403" y="708"/>
                  </a:lnTo>
                  <a:lnTo>
                    <a:pt x="410" y="688"/>
                  </a:lnTo>
                  <a:lnTo>
                    <a:pt x="415" y="669"/>
                  </a:lnTo>
                  <a:lnTo>
                    <a:pt x="419" y="648"/>
                  </a:lnTo>
                  <a:lnTo>
                    <a:pt x="421" y="627"/>
                  </a:lnTo>
                  <a:lnTo>
                    <a:pt x="421" y="626"/>
                  </a:lnTo>
                  <a:lnTo>
                    <a:pt x="421" y="626"/>
                  </a:lnTo>
                  <a:lnTo>
                    <a:pt x="421" y="293"/>
                  </a:lnTo>
                  <a:lnTo>
                    <a:pt x="398" y="297"/>
                  </a:lnTo>
                  <a:lnTo>
                    <a:pt x="377" y="301"/>
                  </a:lnTo>
                  <a:lnTo>
                    <a:pt x="360" y="308"/>
                  </a:lnTo>
                  <a:lnTo>
                    <a:pt x="344" y="315"/>
                  </a:lnTo>
                  <a:lnTo>
                    <a:pt x="337" y="320"/>
                  </a:lnTo>
                  <a:lnTo>
                    <a:pt x="332" y="324"/>
                  </a:lnTo>
                  <a:lnTo>
                    <a:pt x="328" y="328"/>
                  </a:lnTo>
                  <a:lnTo>
                    <a:pt x="323" y="333"/>
                  </a:lnTo>
                  <a:lnTo>
                    <a:pt x="320" y="338"/>
                  </a:lnTo>
                  <a:lnTo>
                    <a:pt x="318" y="342"/>
                  </a:lnTo>
                  <a:lnTo>
                    <a:pt x="316" y="347"/>
                  </a:lnTo>
                  <a:lnTo>
                    <a:pt x="316" y="352"/>
                  </a:lnTo>
                  <a:lnTo>
                    <a:pt x="316" y="355"/>
                  </a:lnTo>
                  <a:lnTo>
                    <a:pt x="315" y="358"/>
                  </a:lnTo>
                  <a:lnTo>
                    <a:pt x="312" y="360"/>
                  </a:lnTo>
                  <a:lnTo>
                    <a:pt x="311" y="362"/>
                  </a:lnTo>
                  <a:lnTo>
                    <a:pt x="309" y="365"/>
                  </a:lnTo>
                  <a:lnTo>
                    <a:pt x="306" y="366"/>
                  </a:lnTo>
                  <a:lnTo>
                    <a:pt x="304" y="367"/>
                  </a:lnTo>
                  <a:lnTo>
                    <a:pt x="301" y="367"/>
                  </a:lnTo>
                  <a:lnTo>
                    <a:pt x="297" y="367"/>
                  </a:lnTo>
                  <a:lnTo>
                    <a:pt x="294" y="366"/>
                  </a:lnTo>
                  <a:lnTo>
                    <a:pt x="292" y="365"/>
                  </a:lnTo>
                  <a:lnTo>
                    <a:pt x="290" y="362"/>
                  </a:lnTo>
                  <a:lnTo>
                    <a:pt x="288" y="360"/>
                  </a:lnTo>
                  <a:lnTo>
                    <a:pt x="287" y="358"/>
                  </a:lnTo>
                  <a:lnTo>
                    <a:pt x="286" y="355"/>
                  </a:lnTo>
                  <a:lnTo>
                    <a:pt x="286" y="352"/>
                  </a:lnTo>
                  <a:lnTo>
                    <a:pt x="286" y="343"/>
                  </a:lnTo>
                  <a:lnTo>
                    <a:pt x="288" y="336"/>
                  </a:lnTo>
                  <a:lnTo>
                    <a:pt x="291" y="327"/>
                  </a:lnTo>
                  <a:lnTo>
                    <a:pt x="295" y="320"/>
                  </a:lnTo>
                  <a:lnTo>
                    <a:pt x="301" y="312"/>
                  </a:lnTo>
                  <a:lnTo>
                    <a:pt x="307" y="306"/>
                  </a:lnTo>
                  <a:lnTo>
                    <a:pt x="315" y="299"/>
                  </a:lnTo>
                  <a:lnTo>
                    <a:pt x="323" y="293"/>
                  </a:lnTo>
                  <a:lnTo>
                    <a:pt x="333" y="287"/>
                  </a:lnTo>
                  <a:lnTo>
                    <a:pt x="344" y="282"/>
                  </a:lnTo>
                  <a:lnTo>
                    <a:pt x="354" y="278"/>
                  </a:lnTo>
                  <a:lnTo>
                    <a:pt x="366" y="273"/>
                  </a:lnTo>
                  <a:lnTo>
                    <a:pt x="379" y="270"/>
                  </a:lnTo>
                  <a:lnTo>
                    <a:pt x="392" y="267"/>
                  </a:lnTo>
                  <a:lnTo>
                    <a:pt x="406" y="265"/>
                  </a:lnTo>
                  <a:lnTo>
                    <a:pt x="421" y="263"/>
                  </a:lnTo>
                  <a:lnTo>
                    <a:pt x="421" y="36"/>
                  </a:lnTo>
                  <a:lnTo>
                    <a:pt x="421" y="33"/>
                  </a:lnTo>
                  <a:lnTo>
                    <a:pt x="420" y="31"/>
                  </a:lnTo>
                  <a:lnTo>
                    <a:pt x="419" y="28"/>
                  </a:lnTo>
                  <a:lnTo>
                    <a:pt x="417" y="26"/>
                  </a:lnTo>
                  <a:lnTo>
                    <a:pt x="410" y="20"/>
                  </a:lnTo>
                  <a:lnTo>
                    <a:pt x="403" y="15"/>
                  </a:lnTo>
                  <a:lnTo>
                    <a:pt x="394" y="11"/>
                  </a:lnTo>
                  <a:lnTo>
                    <a:pt x="384" y="6"/>
                  </a:lnTo>
                  <a:lnTo>
                    <a:pt x="375" y="4"/>
                  </a:lnTo>
                  <a:lnTo>
                    <a:pt x="365" y="2"/>
                  </a:lnTo>
                  <a:lnTo>
                    <a:pt x="354" y="0"/>
                  </a:lnTo>
                  <a:lnTo>
                    <a:pt x="343" y="0"/>
                  </a:lnTo>
                  <a:lnTo>
                    <a:pt x="3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2" name="Freeform 3861">
              <a:extLst>
                <a:ext uri="{FF2B5EF4-FFF2-40B4-BE49-F238E27FC236}">
                  <a16:creationId xmlns:a16="http://schemas.microsoft.com/office/drawing/2014/main" id="{3A93A19A-6777-442D-929B-E52CD5E2A927}"/>
                </a:ext>
              </a:extLst>
            </p:cNvPr>
            <p:cNvSpPr>
              <a:spLocks/>
            </p:cNvSpPr>
            <p:nvPr/>
          </p:nvSpPr>
          <p:spPr bwMode="auto">
            <a:xfrm>
              <a:off x="9902825" y="2659063"/>
              <a:ext cx="46038" cy="46038"/>
            </a:xfrm>
            <a:custGeom>
              <a:avLst/>
              <a:gdLst>
                <a:gd name="T0" fmla="*/ 2 w 144"/>
                <a:gd name="T1" fmla="*/ 132 h 143"/>
                <a:gd name="T2" fmla="*/ 4 w 144"/>
                <a:gd name="T3" fmla="*/ 137 h 143"/>
                <a:gd name="T4" fmla="*/ 7 w 144"/>
                <a:gd name="T5" fmla="*/ 140 h 143"/>
                <a:gd name="T6" fmla="*/ 12 w 144"/>
                <a:gd name="T7" fmla="*/ 143 h 143"/>
                <a:gd name="T8" fmla="*/ 19 w 144"/>
                <a:gd name="T9" fmla="*/ 143 h 143"/>
                <a:gd name="T10" fmla="*/ 24 w 144"/>
                <a:gd name="T11" fmla="*/ 140 h 143"/>
                <a:gd name="T12" fmla="*/ 28 w 144"/>
                <a:gd name="T13" fmla="*/ 137 h 143"/>
                <a:gd name="T14" fmla="*/ 31 w 144"/>
                <a:gd name="T15" fmla="*/ 132 h 143"/>
                <a:gd name="T16" fmla="*/ 32 w 144"/>
                <a:gd name="T17" fmla="*/ 118 h 143"/>
                <a:gd name="T18" fmla="*/ 35 w 144"/>
                <a:gd name="T19" fmla="*/ 98 h 143"/>
                <a:gd name="T20" fmla="*/ 42 w 144"/>
                <a:gd name="T21" fmla="*/ 81 h 143"/>
                <a:gd name="T22" fmla="*/ 53 w 144"/>
                <a:gd name="T23" fmla="*/ 65 h 143"/>
                <a:gd name="T24" fmla="*/ 67 w 144"/>
                <a:gd name="T25" fmla="*/ 52 h 143"/>
                <a:gd name="T26" fmla="*/ 82 w 144"/>
                <a:gd name="T27" fmla="*/ 41 h 143"/>
                <a:gd name="T28" fmla="*/ 100 w 144"/>
                <a:gd name="T29" fmla="*/ 34 h 143"/>
                <a:gd name="T30" fmla="*/ 120 w 144"/>
                <a:gd name="T31" fmla="*/ 30 h 143"/>
                <a:gd name="T32" fmla="*/ 132 w 144"/>
                <a:gd name="T33" fmla="*/ 30 h 143"/>
                <a:gd name="T34" fmla="*/ 138 w 144"/>
                <a:gd name="T35" fmla="*/ 26 h 143"/>
                <a:gd name="T36" fmla="*/ 142 w 144"/>
                <a:gd name="T37" fmla="*/ 23 h 143"/>
                <a:gd name="T38" fmla="*/ 144 w 144"/>
                <a:gd name="T39" fmla="*/ 18 h 143"/>
                <a:gd name="T40" fmla="*/ 144 w 144"/>
                <a:gd name="T41" fmla="*/ 11 h 143"/>
                <a:gd name="T42" fmla="*/ 142 w 144"/>
                <a:gd name="T43" fmla="*/ 6 h 143"/>
                <a:gd name="T44" fmla="*/ 138 w 144"/>
                <a:gd name="T45" fmla="*/ 2 h 143"/>
                <a:gd name="T46" fmla="*/ 132 w 144"/>
                <a:gd name="T47" fmla="*/ 0 h 143"/>
                <a:gd name="T48" fmla="*/ 116 w 144"/>
                <a:gd name="T49" fmla="*/ 0 h 143"/>
                <a:gd name="T50" fmla="*/ 92 w 144"/>
                <a:gd name="T51" fmla="*/ 5 h 143"/>
                <a:gd name="T52" fmla="*/ 68 w 144"/>
                <a:gd name="T53" fmla="*/ 15 h 143"/>
                <a:gd name="T54" fmla="*/ 48 w 144"/>
                <a:gd name="T55" fmla="*/ 29 h 143"/>
                <a:gd name="T56" fmla="*/ 31 w 144"/>
                <a:gd name="T57" fmla="*/ 46 h 143"/>
                <a:gd name="T58" fmla="*/ 17 w 144"/>
                <a:gd name="T59" fmla="*/ 67 h 143"/>
                <a:gd name="T60" fmla="*/ 7 w 144"/>
                <a:gd name="T61" fmla="*/ 90 h 143"/>
                <a:gd name="T62" fmla="*/ 2 w 144"/>
                <a:gd name="T63"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3">
                  <a:moveTo>
                    <a:pt x="0" y="128"/>
                  </a:moveTo>
                  <a:lnTo>
                    <a:pt x="2" y="132"/>
                  </a:lnTo>
                  <a:lnTo>
                    <a:pt x="2" y="134"/>
                  </a:lnTo>
                  <a:lnTo>
                    <a:pt x="4" y="137"/>
                  </a:lnTo>
                  <a:lnTo>
                    <a:pt x="5" y="139"/>
                  </a:lnTo>
                  <a:lnTo>
                    <a:pt x="7" y="140"/>
                  </a:lnTo>
                  <a:lnTo>
                    <a:pt x="10" y="142"/>
                  </a:lnTo>
                  <a:lnTo>
                    <a:pt x="12" y="143"/>
                  </a:lnTo>
                  <a:lnTo>
                    <a:pt x="15" y="143"/>
                  </a:lnTo>
                  <a:lnTo>
                    <a:pt x="19" y="143"/>
                  </a:lnTo>
                  <a:lnTo>
                    <a:pt x="22" y="142"/>
                  </a:lnTo>
                  <a:lnTo>
                    <a:pt x="24" y="140"/>
                  </a:lnTo>
                  <a:lnTo>
                    <a:pt x="26" y="139"/>
                  </a:lnTo>
                  <a:lnTo>
                    <a:pt x="28" y="137"/>
                  </a:lnTo>
                  <a:lnTo>
                    <a:pt x="29" y="134"/>
                  </a:lnTo>
                  <a:lnTo>
                    <a:pt x="31" y="132"/>
                  </a:lnTo>
                  <a:lnTo>
                    <a:pt x="31" y="128"/>
                  </a:lnTo>
                  <a:lnTo>
                    <a:pt x="32" y="118"/>
                  </a:lnTo>
                  <a:lnTo>
                    <a:pt x="33" y="108"/>
                  </a:lnTo>
                  <a:lnTo>
                    <a:pt x="35" y="98"/>
                  </a:lnTo>
                  <a:lnTo>
                    <a:pt x="39" y="90"/>
                  </a:lnTo>
                  <a:lnTo>
                    <a:pt x="42" y="81"/>
                  </a:lnTo>
                  <a:lnTo>
                    <a:pt x="48" y="73"/>
                  </a:lnTo>
                  <a:lnTo>
                    <a:pt x="53" y="65"/>
                  </a:lnTo>
                  <a:lnTo>
                    <a:pt x="59" y="59"/>
                  </a:lnTo>
                  <a:lnTo>
                    <a:pt x="67" y="52"/>
                  </a:lnTo>
                  <a:lnTo>
                    <a:pt x="74" y="47"/>
                  </a:lnTo>
                  <a:lnTo>
                    <a:pt x="82" y="41"/>
                  </a:lnTo>
                  <a:lnTo>
                    <a:pt x="92" y="37"/>
                  </a:lnTo>
                  <a:lnTo>
                    <a:pt x="100" y="34"/>
                  </a:lnTo>
                  <a:lnTo>
                    <a:pt x="110" y="32"/>
                  </a:lnTo>
                  <a:lnTo>
                    <a:pt x="120" y="30"/>
                  </a:lnTo>
                  <a:lnTo>
                    <a:pt x="129" y="30"/>
                  </a:lnTo>
                  <a:lnTo>
                    <a:pt x="132" y="30"/>
                  </a:lnTo>
                  <a:lnTo>
                    <a:pt x="136" y="29"/>
                  </a:lnTo>
                  <a:lnTo>
                    <a:pt x="138" y="26"/>
                  </a:lnTo>
                  <a:lnTo>
                    <a:pt x="140" y="25"/>
                  </a:lnTo>
                  <a:lnTo>
                    <a:pt x="142" y="23"/>
                  </a:lnTo>
                  <a:lnTo>
                    <a:pt x="143" y="20"/>
                  </a:lnTo>
                  <a:lnTo>
                    <a:pt x="144" y="18"/>
                  </a:lnTo>
                  <a:lnTo>
                    <a:pt x="144" y="15"/>
                  </a:lnTo>
                  <a:lnTo>
                    <a:pt x="144" y="11"/>
                  </a:lnTo>
                  <a:lnTo>
                    <a:pt x="143" y="8"/>
                  </a:lnTo>
                  <a:lnTo>
                    <a:pt x="142" y="6"/>
                  </a:lnTo>
                  <a:lnTo>
                    <a:pt x="140" y="4"/>
                  </a:lnTo>
                  <a:lnTo>
                    <a:pt x="138" y="2"/>
                  </a:lnTo>
                  <a:lnTo>
                    <a:pt x="136" y="1"/>
                  </a:lnTo>
                  <a:lnTo>
                    <a:pt x="132" y="0"/>
                  </a:lnTo>
                  <a:lnTo>
                    <a:pt x="129" y="0"/>
                  </a:lnTo>
                  <a:lnTo>
                    <a:pt x="116" y="0"/>
                  </a:lnTo>
                  <a:lnTo>
                    <a:pt x="103" y="2"/>
                  </a:lnTo>
                  <a:lnTo>
                    <a:pt x="92" y="5"/>
                  </a:lnTo>
                  <a:lnTo>
                    <a:pt x="80" y="9"/>
                  </a:lnTo>
                  <a:lnTo>
                    <a:pt x="68" y="15"/>
                  </a:lnTo>
                  <a:lnTo>
                    <a:pt x="57" y="21"/>
                  </a:lnTo>
                  <a:lnTo>
                    <a:pt x="48" y="29"/>
                  </a:lnTo>
                  <a:lnTo>
                    <a:pt x="38" y="37"/>
                  </a:lnTo>
                  <a:lnTo>
                    <a:pt x="31" y="46"/>
                  </a:lnTo>
                  <a:lnTo>
                    <a:pt x="23" y="56"/>
                  </a:lnTo>
                  <a:lnTo>
                    <a:pt x="17" y="67"/>
                  </a:lnTo>
                  <a:lnTo>
                    <a:pt x="11" y="78"/>
                  </a:lnTo>
                  <a:lnTo>
                    <a:pt x="7" y="90"/>
                  </a:lnTo>
                  <a:lnTo>
                    <a:pt x="4" y="103"/>
                  </a:lnTo>
                  <a:lnTo>
                    <a:pt x="2" y="115"/>
                  </a:lnTo>
                  <a:lnTo>
                    <a:pt x="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3" name="Freeform 3862">
              <a:extLst>
                <a:ext uri="{FF2B5EF4-FFF2-40B4-BE49-F238E27FC236}">
                  <a16:creationId xmlns:a16="http://schemas.microsoft.com/office/drawing/2014/main" id="{10D0BFAA-0F69-404E-9963-4121F7B60BD9}"/>
                </a:ext>
              </a:extLst>
            </p:cNvPr>
            <p:cNvSpPr>
              <a:spLocks/>
            </p:cNvSpPr>
            <p:nvPr/>
          </p:nvSpPr>
          <p:spPr bwMode="auto">
            <a:xfrm>
              <a:off x="10059988" y="2659063"/>
              <a:ext cx="44450" cy="46038"/>
            </a:xfrm>
            <a:custGeom>
              <a:avLst/>
              <a:gdLst>
                <a:gd name="T0" fmla="*/ 115 w 144"/>
                <a:gd name="T1" fmla="*/ 0 h 143"/>
                <a:gd name="T2" fmla="*/ 90 w 144"/>
                <a:gd name="T3" fmla="*/ 5 h 143"/>
                <a:gd name="T4" fmla="*/ 66 w 144"/>
                <a:gd name="T5" fmla="*/ 15 h 143"/>
                <a:gd name="T6" fmla="*/ 46 w 144"/>
                <a:gd name="T7" fmla="*/ 29 h 143"/>
                <a:gd name="T8" fmla="*/ 29 w 144"/>
                <a:gd name="T9" fmla="*/ 46 h 143"/>
                <a:gd name="T10" fmla="*/ 15 w 144"/>
                <a:gd name="T11" fmla="*/ 67 h 143"/>
                <a:gd name="T12" fmla="*/ 5 w 144"/>
                <a:gd name="T13" fmla="*/ 90 h 143"/>
                <a:gd name="T14" fmla="*/ 0 w 144"/>
                <a:gd name="T15" fmla="*/ 115 h 143"/>
                <a:gd name="T16" fmla="*/ 0 w 144"/>
                <a:gd name="T17" fmla="*/ 132 h 143"/>
                <a:gd name="T18" fmla="*/ 2 w 144"/>
                <a:gd name="T19" fmla="*/ 137 h 143"/>
                <a:gd name="T20" fmla="*/ 6 w 144"/>
                <a:gd name="T21" fmla="*/ 140 h 143"/>
                <a:gd name="T22" fmla="*/ 12 w 144"/>
                <a:gd name="T23" fmla="*/ 143 h 143"/>
                <a:gd name="T24" fmla="*/ 17 w 144"/>
                <a:gd name="T25" fmla="*/ 143 h 143"/>
                <a:gd name="T26" fmla="*/ 22 w 144"/>
                <a:gd name="T27" fmla="*/ 140 h 143"/>
                <a:gd name="T28" fmla="*/ 27 w 144"/>
                <a:gd name="T29" fmla="*/ 137 h 143"/>
                <a:gd name="T30" fmla="*/ 29 w 144"/>
                <a:gd name="T31" fmla="*/ 132 h 143"/>
                <a:gd name="T32" fmla="*/ 30 w 144"/>
                <a:gd name="T33" fmla="*/ 118 h 143"/>
                <a:gd name="T34" fmla="*/ 34 w 144"/>
                <a:gd name="T35" fmla="*/ 98 h 143"/>
                <a:gd name="T36" fmla="*/ 42 w 144"/>
                <a:gd name="T37" fmla="*/ 81 h 143"/>
                <a:gd name="T38" fmla="*/ 52 w 144"/>
                <a:gd name="T39" fmla="*/ 65 h 143"/>
                <a:gd name="T40" fmla="*/ 65 w 144"/>
                <a:gd name="T41" fmla="*/ 52 h 143"/>
                <a:gd name="T42" fmla="*/ 81 w 144"/>
                <a:gd name="T43" fmla="*/ 41 h 143"/>
                <a:gd name="T44" fmla="*/ 98 w 144"/>
                <a:gd name="T45" fmla="*/ 34 h 143"/>
                <a:gd name="T46" fmla="*/ 118 w 144"/>
                <a:gd name="T47" fmla="*/ 30 h 143"/>
                <a:gd name="T48" fmla="*/ 131 w 144"/>
                <a:gd name="T49" fmla="*/ 30 h 143"/>
                <a:gd name="T50" fmla="*/ 136 w 144"/>
                <a:gd name="T51" fmla="*/ 26 h 143"/>
                <a:gd name="T52" fmla="*/ 140 w 144"/>
                <a:gd name="T53" fmla="*/ 23 h 143"/>
                <a:gd name="T54" fmla="*/ 142 w 144"/>
                <a:gd name="T55" fmla="*/ 18 h 143"/>
                <a:gd name="T56" fmla="*/ 142 w 144"/>
                <a:gd name="T57" fmla="*/ 11 h 143"/>
                <a:gd name="T58" fmla="*/ 140 w 144"/>
                <a:gd name="T59" fmla="*/ 6 h 143"/>
                <a:gd name="T60" fmla="*/ 136 w 144"/>
                <a:gd name="T61" fmla="*/ 2 h 143"/>
                <a:gd name="T62" fmla="*/ 131 w 144"/>
                <a:gd name="T63" fmla="*/ 0 h 143"/>
                <a:gd name="T64" fmla="*/ 129 w 144"/>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43">
                  <a:moveTo>
                    <a:pt x="129" y="0"/>
                  </a:moveTo>
                  <a:lnTo>
                    <a:pt x="115" y="0"/>
                  </a:lnTo>
                  <a:lnTo>
                    <a:pt x="102" y="2"/>
                  </a:lnTo>
                  <a:lnTo>
                    <a:pt x="90" y="5"/>
                  </a:lnTo>
                  <a:lnTo>
                    <a:pt x="78" y="9"/>
                  </a:lnTo>
                  <a:lnTo>
                    <a:pt x="66" y="15"/>
                  </a:lnTo>
                  <a:lnTo>
                    <a:pt x="57" y="21"/>
                  </a:lnTo>
                  <a:lnTo>
                    <a:pt x="46" y="29"/>
                  </a:lnTo>
                  <a:lnTo>
                    <a:pt x="37" y="37"/>
                  </a:lnTo>
                  <a:lnTo>
                    <a:pt x="29" y="46"/>
                  </a:lnTo>
                  <a:lnTo>
                    <a:pt x="21" y="56"/>
                  </a:lnTo>
                  <a:lnTo>
                    <a:pt x="15" y="67"/>
                  </a:lnTo>
                  <a:lnTo>
                    <a:pt x="9" y="78"/>
                  </a:lnTo>
                  <a:lnTo>
                    <a:pt x="5" y="90"/>
                  </a:lnTo>
                  <a:lnTo>
                    <a:pt x="2" y="103"/>
                  </a:lnTo>
                  <a:lnTo>
                    <a:pt x="0" y="115"/>
                  </a:lnTo>
                  <a:lnTo>
                    <a:pt x="0" y="128"/>
                  </a:lnTo>
                  <a:lnTo>
                    <a:pt x="0" y="132"/>
                  </a:lnTo>
                  <a:lnTo>
                    <a:pt x="1" y="134"/>
                  </a:lnTo>
                  <a:lnTo>
                    <a:pt x="2" y="137"/>
                  </a:lnTo>
                  <a:lnTo>
                    <a:pt x="4" y="139"/>
                  </a:lnTo>
                  <a:lnTo>
                    <a:pt x="6" y="140"/>
                  </a:lnTo>
                  <a:lnTo>
                    <a:pt x="8" y="142"/>
                  </a:lnTo>
                  <a:lnTo>
                    <a:pt x="12" y="143"/>
                  </a:lnTo>
                  <a:lnTo>
                    <a:pt x="15" y="143"/>
                  </a:lnTo>
                  <a:lnTo>
                    <a:pt x="17" y="143"/>
                  </a:lnTo>
                  <a:lnTo>
                    <a:pt x="20" y="142"/>
                  </a:lnTo>
                  <a:lnTo>
                    <a:pt x="22" y="140"/>
                  </a:lnTo>
                  <a:lnTo>
                    <a:pt x="24" y="139"/>
                  </a:lnTo>
                  <a:lnTo>
                    <a:pt x="27" y="137"/>
                  </a:lnTo>
                  <a:lnTo>
                    <a:pt x="28" y="134"/>
                  </a:lnTo>
                  <a:lnTo>
                    <a:pt x="29" y="132"/>
                  </a:lnTo>
                  <a:lnTo>
                    <a:pt x="30" y="128"/>
                  </a:lnTo>
                  <a:lnTo>
                    <a:pt x="30" y="118"/>
                  </a:lnTo>
                  <a:lnTo>
                    <a:pt x="31" y="108"/>
                  </a:lnTo>
                  <a:lnTo>
                    <a:pt x="34" y="98"/>
                  </a:lnTo>
                  <a:lnTo>
                    <a:pt x="37" y="90"/>
                  </a:lnTo>
                  <a:lnTo>
                    <a:pt x="42" y="81"/>
                  </a:lnTo>
                  <a:lnTo>
                    <a:pt x="46" y="73"/>
                  </a:lnTo>
                  <a:lnTo>
                    <a:pt x="52" y="65"/>
                  </a:lnTo>
                  <a:lnTo>
                    <a:pt x="59" y="59"/>
                  </a:lnTo>
                  <a:lnTo>
                    <a:pt x="65" y="52"/>
                  </a:lnTo>
                  <a:lnTo>
                    <a:pt x="73" y="47"/>
                  </a:lnTo>
                  <a:lnTo>
                    <a:pt x="81" y="41"/>
                  </a:lnTo>
                  <a:lnTo>
                    <a:pt x="90" y="37"/>
                  </a:lnTo>
                  <a:lnTo>
                    <a:pt x="98" y="34"/>
                  </a:lnTo>
                  <a:lnTo>
                    <a:pt x="108" y="32"/>
                  </a:lnTo>
                  <a:lnTo>
                    <a:pt x="118" y="30"/>
                  </a:lnTo>
                  <a:lnTo>
                    <a:pt x="129" y="30"/>
                  </a:lnTo>
                  <a:lnTo>
                    <a:pt x="131" y="30"/>
                  </a:lnTo>
                  <a:lnTo>
                    <a:pt x="134" y="29"/>
                  </a:lnTo>
                  <a:lnTo>
                    <a:pt x="136" y="26"/>
                  </a:lnTo>
                  <a:lnTo>
                    <a:pt x="138" y="25"/>
                  </a:lnTo>
                  <a:lnTo>
                    <a:pt x="140" y="23"/>
                  </a:lnTo>
                  <a:lnTo>
                    <a:pt x="141" y="20"/>
                  </a:lnTo>
                  <a:lnTo>
                    <a:pt x="142" y="18"/>
                  </a:lnTo>
                  <a:lnTo>
                    <a:pt x="144" y="15"/>
                  </a:lnTo>
                  <a:lnTo>
                    <a:pt x="142" y="11"/>
                  </a:lnTo>
                  <a:lnTo>
                    <a:pt x="141" y="8"/>
                  </a:lnTo>
                  <a:lnTo>
                    <a:pt x="140" y="6"/>
                  </a:lnTo>
                  <a:lnTo>
                    <a:pt x="138" y="4"/>
                  </a:lnTo>
                  <a:lnTo>
                    <a:pt x="136" y="2"/>
                  </a:lnTo>
                  <a:lnTo>
                    <a:pt x="134" y="1"/>
                  </a:lnTo>
                  <a:lnTo>
                    <a:pt x="131" y="0"/>
                  </a:lnTo>
                  <a:lnTo>
                    <a:pt x="129" y="0"/>
                  </a:lnTo>
                  <a:lnTo>
                    <a:pt x="1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grpSp>
    </p:spTree>
    <p:extLst>
      <p:ext uri="{BB962C8B-B14F-4D97-AF65-F5344CB8AC3E}">
        <p14:creationId xmlns:p14="http://schemas.microsoft.com/office/powerpoint/2010/main" val="95169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8ED91E79-C86C-4F5E-B94E-D120FB620878}"/>
              </a:ext>
            </a:extLst>
          </p:cNvPr>
          <p:cNvPicPr>
            <a:picLocks noChangeAspect="1"/>
          </p:cNvPicPr>
          <p:nvPr/>
        </p:nvPicPr>
        <p:blipFill>
          <a:blip r:embed="rId2">
            <a:alphaModFix amt="29000"/>
          </a:blip>
          <a:srcRect/>
          <a:stretch/>
        </p:blipFill>
        <p:spPr>
          <a:xfrm>
            <a:off x="1" y="857250"/>
            <a:ext cx="9228908" cy="5143500"/>
          </a:xfrm>
          <a:prstGeom prst="rect">
            <a:avLst/>
          </a:prstGeom>
        </p:spPr>
      </p:pic>
      <p:grpSp>
        <p:nvGrpSpPr>
          <p:cNvPr id="19" name="Group 18">
            <a:extLst>
              <a:ext uri="{FF2B5EF4-FFF2-40B4-BE49-F238E27FC236}">
                <a16:creationId xmlns:a16="http://schemas.microsoft.com/office/drawing/2014/main" id="{60D0B7A8-1B7E-4475-B66E-D240959C2538}"/>
              </a:ext>
            </a:extLst>
          </p:cNvPr>
          <p:cNvGrpSpPr/>
          <p:nvPr/>
        </p:nvGrpSpPr>
        <p:grpSpPr>
          <a:xfrm>
            <a:off x="127550" y="979124"/>
            <a:ext cx="501099" cy="461982"/>
            <a:chOff x="9879013" y="2500313"/>
            <a:chExt cx="285750" cy="265113"/>
          </a:xfrm>
          <a:solidFill>
            <a:srgbClr val="4472C4"/>
          </a:solidFill>
          <a:effectLst/>
        </p:grpSpPr>
        <p:sp>
          <p:nvSpPr>
            <p:cNvPr id="20" name="Freeform 3859">
              <a:extLst>
                <a:ext uri="{FF2B5EF4-FFF2-40B4-BE49-F238E27FC236}">
                  <a16:creationId xmlns:a16="http://schemas.microsoft.com/office/drawing/2014/main" id="{6D5154D3-93F0-444F-AB9F-C64CB4DCC6E0}"/>
                </a:ext>
              </a:extLst>
            </p:cNvPr>
            <p:cNvSpPr>
              <a:spLocks noEditPoints="1"/>
            </p:cNvSpPr>
            <p:nvPr/>
          </p:nvSpPr>
          <p:spPr bwMode="auto">
            <a:xfrm>
              <a:off x="10031413" y="2500313"/>
              <a:ext cx="133350" cy="265113"/>
            </a:xfrm>
            <a:custGeom>
              <a:avLst/>
              <a:gdLst>
                <a:gd name="T0" fmla="*/ 156 w 420"/>
                <a:gd name="T1" fmla="*/ 795 h 832"/>
                <a:gd name="T2" fmla="*/ 95 w 420"/>
                <a:gd name="T3" fmla="*/ 761 h 832"/>
                <a:gd name="T4" fmla="*/ 51 w 420"/>
                <a:gd name="T5" fmla="*/ 708 h 832"/>
                <a:gd name="T6" fmla="*/ 31 w 420"/>
                <a:gd name="T7" fmla="*/ 640 h 832"/>
                <a:gd name="T8" fmla="*/ 38 w 420"/>
                <a:gd name="T9" fmla="*/ 576 h 832"/>
                <a:gd name="T10" fmla="*/ 73 w 420"/>
                <a:gd name="T11" fmla="*/ 517 h 832"/>
                <a:gd name="T12" fmla="*/ 128 w 420"/>
                <a:gd name="T13" fmla="*/ 469 h 832"/>
                <a:gd name="T14" fmla="*/ 186 w 420"/>
                <a:gd name="T15" fmla="*/ 446 h 832"/>
                <a:gd name="T16" fmla="*/ 224 w 420"/>
                <a:gd name="T17" fmla="*/ 444 h 832"/>
                <a:gd name="T18" fmla="*/ 263 w 420"/>
                <a:gd name="T19" fmla="*/ 451 h 832"/>
                <a:gd name="T20" fmla="*/ 300 w 420"/>
                <a:gd name="T21" fmla="*/ 470 h 832"/>
                <a:gd name="T22" fmla="*/ 344 w 420"/>
                <a:gd name="T23" fmla="*/ 505 h 832"/>
                <a:gd name="T24" fmla="*/ 378 w 420"/>
                <a:gd name="T25" fmla="*/ 556 h 832"/>
                <a:gd name="T26" fmla="*/ 390 w 420"/>
                <a:gd name="T27" fmla="*/ 609 h 832"/>
                <a:gd name="T28" fmla="*/ 383 w 420"/>
                <a:gd name="T29" fmla="*/ 676 h 832"/>
                <a:gd name="T30" fmla="*/ 350 w 420"/>
                <a:gd name="T31" fmla="*/ 737 h 832"/>
                <a:gd name="T32" fmla="*/ 296 w 420"/>
                <a:gd name="T33" fmla="*/ 781 h 832"/>
                <a:gd name="T34" fmla="*/ 228 w 420"/>
                <a:gd name="T35" fmla="*/ 802 h 832"/>
                <a:gd name="T36" fmla="*/ 388 w 420"/>
                <a:gd name="T37" fmla="*/ 508 h 832"/>
                <a:gd name="T38" fmla="*/ 208 w 420"/>
                <a:gd name="T39" fmla="*/ 178 h 832"/>
                <a:gd name="T40" fmla="*/ 145 w 420"/>
                <a:gd name="T41" fmla="*/ 20 h 832"/>
                <a:gd name="T42" fmla="*/ 109 w 420"/>
                <a:gd name="T43" fmla="*/ 4 h 832"/>
                <a:gd name="T44" fmla="*/ 66 w 420"/>
                <a:gd name="T45" fmla="*/ 0 h 832"/>
                <a:gd name="T46" fmla="*/ 27 w 420"/>
                <a:gd name="T47" fmla="*/ 11 h 832"/>
                <a:gd name="T48" fmla="*/ 2 w 420"/>
                <a:gd name="T49" fmla="*/ 28 h 832"/>
                <a:gd name="T50" fmla="*/ 0 w 420"/>
                <a:gd name="T51" fmla="*/ 263 h 832"/>
                <a:gd name="T52" fmla="*/ 55 w 420"/>
                <a:gd name="T53" fmla="*/ 273 h 832"/>
                <a:gd name="T54" fmla="*/ 97 w 420"/>
                <a:gd name="T55" fmla="*/ 293 h 832"/>
                <a:gd name="T56" fmla="*/ 125 w 420"/>
                <a:gd name="T57" fmla="*/ 320 h 832"/>
                <a:gd name="T58" fmla="*/ 135 w 420"/>
                <a:gd name="T59" fmla="*/ 352 h 832"/>
                <a:gd name="T60" fmla="*/ 131 w 420"/>
                <a:gd name="T61" fmla="*/ 362 h 832"/>
                <a:gd name="T62" fmla="*/ 120 w 420"/>
                <a:gd name="T63" fmla="*/ 367 h 832"/>
                <a:gd name="T64" fmla="*/ 109 w 420"/>
                <a:gd name="T65" fmla="*/ 362 h 832"/>
                <a:gd name="T66" fmla="*/ 105 w 420"/>
                <a:gd name="T67" fmla="*/ 352 h 832"/>
                <a:gd name="T68" fmla="*/ 97 w 420"/>
                <a:gd name="T69" fmla="*/ 333 h 832"/>
                <a:gd name="T70" fmla="*/ 76 w 420"/>
                <a:gd name="T71" fmla="*/ 315 h 832"/>
                <a:gd name="T72" fmla="*/ 0 w 420"/>
                <a:gd name="T73" fmla="*/ 293 h 832"/>
                <a:gd name="T74" fmla="*/ 2 w 420"/>
                <a:gd name="T75" fmla="*/ 648 h 832"/>
                <a:gd name="T76" fmla="*/ 27 w 420"/>
                <a:gd name="T77" fmla="*/ 725 h 832"/>
                <a:gd name="T78" fmla="*/ 78 w 420"/>
                <a:gd name="T79" fmla="*/ 786 h 832"/>
                <a:gd name="T80" fmla="*/ 149 w 420"/>
                <a:gd name="T81" fmla="*/ 823 h 832"/>
                <a:gd name="T82" fmla="*/ 221 w 420"/>
                <a:gd name="T83" fmla="*/ 832 h 832"/>
                <a:gd name="T84" fmla="*/ 272 w 420"/>
                <a:gd name="T85" fmla="*/ 823 h 832"/>
                <a:gd name="T86" fmla="*/ 344 w 420"/>
                <a:gd name="T87" fmla="*/ 785 h 832"/>
                <a:gd name="T88" fmla="*/ 396 w 420"/>
                <a:gd name="T89" fmla="*/ 723 h 832"/>
                <a:gd name="T90" fmla="*/ 418 w 420"/>
                <a:gd name="T91" fmla="*/ 654 h 832"/>
                <a:gd name="T92" fmla="*/ 420 w 420"/>
                <a:gd name="T93" fmla="*/ 608 h 832"/>
                <a:gd name="T94" fmla="*/ 408 w 420"/>
                <a:gd name="T95" fmla="*/ 55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832">
                  <a:moveTo>
                    <a:pt x="210" y="802"/>
                  </a:moveTo>
                  <a:lnTo>
                    <a:pt x="192" y="802"/>
                  </a:lnTo>
                  <a:lnTo>
                    <a:pt x="174" y="799"/>
                  </a:lnTo>
                  <a:lnTo>
                    <a:pt x="156" y="795"/>
                  </a:lnTo>
                  <a:lnTo>
                    <a:pt x="140" y="788"/>
                  </a:lnTo>
                  <a:lnTo>
                    <a:pt x="124" y="781"/>
                  </a:lnTo>
                  <a:lnTo>
                    <a:pt x="109" y="772"/>
                  </a:lnTo>
                  <a:lnTo>
                    <a:pt x="95" y="761"/>
                  </a:lnTo>
                  <a:lnTo>
                    <a:pt x="82" y="749"/>
                  </a:lnTo>
                  <a:lnTo>
                    <a:pt x="71" y="737"/>
                  </a:lnTo>
                  <a:lnTo>
                    <a:pt x="61" y="723"/>
                  </a:lnTo>
                  <a:lnTo>
                    <a:pt x="51" y="708"/>
                  </a:lnTo>
                  <a:lnTo>
                    <a:pt x="44" y="693"/>
                  </a:lnTo>
                  <a:lnTo>
                    <a:pt x="38" y="676"/>
                  </a:lnTo>
                  <a:lnTo>
                    <a:pt x="33" y="658"/>
                  </a:lnTo>
                  <a:lnTo>
                    <a:pt x="31" y="640"/>
                  </a:lnTo>
                  <a:lnTo>
                    <a:pt x="30" y="622"/>
                  </a:lnTo>
                  <a:lnTo>
                    <a:pt x="31" y="607"/>
                  </a:lnTo>
                  <a:lnTo>
                    <a:pt x="34" y="592"/>
                  </a:lnTo>
                  <a:lnTo>
                    <a:pt x="38" y="576"/>
                  </a:lnTo>
                  <a:lnTo>
                    <a:pt x="45" y="561"/>
                  </a:lnTo>
                  <a:lnTo>
                    <a:pt x="52" y="546"/>
                  </a:lnTo>
                  <a:lnTo>
                    <a:pt x="62" y="531"/>
                  </a:lnTo>
                  <a:lnTo>
                    <a:pt x="73" y="517"/>
                  </a:lnTo>
                  <a:lnTo>
                    <a:pt x="85" y="503"/>
                  </a:lnTo>
                  <a:lnTo>
                    <a:pt x="97" y="490"/>
                  </a:lnTo>
                  <a:lnTo>
                    <a:pt x="112" y="479"/>
                  </a:lnTo>
                  <a:lnTo>
                    <a:pt x="128" y="469"/>
                  </a:lnTo>
                  <a:lnTo>
                    <a:pt x="144" y="460"/>
                  </a:lnTo>
                  <a:lnTo>
                    <a:pt x="161" y="454"/>
                  </a:lnTo>
                  <a:lnTo>
                    <a:pt x="178" y="448"/>
                  </a:lnTo>
                  <a:lnTo>
                    <a:pt x="186" y="446"/>
                  </a:lnTo>
                  <a:lnTo>
                    <a:pt x="196" y="445"/>
                  </a:lnTo>
                  <a:lnTo>
                    <a:pt x="205" y="444"/>
                  </a:lnTo>
                  <a:lnTo>
                    <a:pt x="214" y="444"/>
                  </a:lnTo>
                  <a:lnTo>
                    <a:pt x="224" y="444"/>
                  </a:lnTo>
                  <a:lnTo>
                    <a:pt x="234" y="445"/>
                  </a:lnTo>
                  <a:lnTo>
                    <a:pt x="243" y="447"/>
                  </a:lnTo>
                  <a:lnTo>
                    <a:pt x="253" y="449"/>
                  </a:lnTo>
                  <a:lnTo>
                    <a:pt x="263" y="451"/>
                  </a:lnTo>
                  <a:lnTo>
                    <a:pt x="272" y="456"/>
                  </a:lnTo>
                  <a:lnTo>
                    <a:pt x="281" y="459"/>
                  </a:lnTo>
                  <a:lnTo>
                    <a:pt x="291" y="464"/>
                  </a:lnTo>
                  <a:lnTo>
                    <a:pt x="300" y="470"/>
                  </a:lnTo>
                  <a:lnTo>
                    <a:pt x="309" y="475"/>
                  </a:lnTo>
                  <a:lnTo>
                    <a:pt x="317" y="481"/>
                  </a:lnTo>
                  <a:lnTo>
                    <a:pt x="327" y="489"/>
                  </a:lnTo>
                  <a:lnTo>
                    <a:pt x="344" y="505"/>
                  </a:lnTo>
                  <a:lnTo>
                    <a:pt x="360" y="522"/>
                  </a:lnTo>
                  <a:lnTo>
                    <a:pt x="367" y="534"/>
                  </a:lnTo>
                  <a:lnTo>
                    <a:pt x="373" y="545"/>
                  </a:lnTo>
                  <a:lnTo>
                    <a:pt x="378" y="556"/>
                  </a:lnTo>
                  <a:lnTo>
                    <a:pt x="383" y="569"/>
                  </a:lnTo>
                  <a:lnTo>
                    <a:pt x="386" y="582"/>
                  </a:lnTo>
                  <a:lnTo>
                    <a:pt x="388" y="595"/>
                  </a:lnTo>
                  <a:lnTo>
                    <a:pt x="390" y="609"/>
                  </a:lnTo>
                  <a:lnTo>
                    <a:pt x="390" y="622"/>
                  </a:lnTo>
                  <a:lnTo>
                    <a:pt x="389" y="640"/>
                  </a:lnTo>
                  <a:lnTo>
                    <a:pt x="387" y="658"/>
                  </a:lnTo>
                  <a:lnTo>
                    <a:pt x="383" y="676"/>
                  </a:lnTo>
                  <a:lnTo>
                    <a:pt x="376" y="693"/>
                  </a:lnTo>
                  <a:lnTo>
                    <a:pt x="369" y="708"/>
                  </a:lnTo>
                  <a:lnTo>
                    <a:pt x="359" y="723"/>
                  </a:lnTo>
                  <a:lnTo>
                    <a:pt x="350" y="737"/>
                  </a:lnTo>
                  <a:lnTo>
                    <a:pt x="338" y="749"/>
                  </a:lnTo>
                  <a:lnTo>
                    <a:pt x="325" y="761"/>
                  </a:lnTo>
                  <a:lnTo>
                    <a:pt x="311" y="772"/>
                  </a:lnTo>
                  <a:lnTo>
                    <a:pt x="296" y="781"/>
                  </a:lnTo>
                  <a:lnTo>
                    <a:pt x="280" y="788"/>
                  </a:lnTo>
                  <a:lnTo>
                    <a:pt x="264" y="795"/>
                  </a:lnTo>
                  <a:lnTo>
                    <a:pt x="247" y="799"/>
                  </a:lnTo>
                  <a:lnTo>
                    <a:pt x="228" y="802"/>
                  </a:lnTo>
                  <a:lnTo>
                    <a:pt x="210" y="802"/>
                  </a:lnTo>
                  <a:close/>
                  <a:moveTo>
                    <a:pt x="390" y="515"/>
                  </a:moveTo>
                  <a:lnTo>
                    <a:pt x="389" y="511"/>
                  </a:lnTo>
                  <a:lnTo>
                    <a:pt x="388" y="508"/>
                  </a:lnTo>
                  <a:lnTo>
                    <a:pt x="269" y="240"/>
                  </a:lnTo>
                  <a:lnTo>
                    <a:pt x="268" y="238"/>
                  </a:lnTo>
                  <a:lnTo>
                    <a:pt x="266" y="236"/>
                  </a:lnTo>
                  <a:lnTo>
                    <a:pt x="208" y="178"/>
                  </a:lnTo>
                  <a:lnTo>
                    <a:pt x="154" y="31"/>
                  </a:lnTo>
                  <a:lnTo>
                    <a:pt x="153" y="28"/>
                  </a:lnTo>
                  <a:lnTo>
                    <a:pt x="151" y="26"/>
                  </a:lnTo>
                  <a:lnTo>
                    <a:pt x="145" y="20"/>
                  </a:lnTo>
                  <a:lnTo>
                    <a:pt x="137" y="15"/>
                  </a:lnTo>
                  <a:lnTo>
                    <a:pt x="129" y="11"/>
                  </a:lnTo>
                  <a:lnTo>
                    <a:pt x="119" y="6"/>
                  </a:lnTo>
                  <a:lnTo>
                    <a:pt x="109" y="4"/>
                  </a:lnTo>
                  <a:lnTo>
                    <a:pt x="100" y="2"/>
                  </a:lnTo>
                  <a:lnTo>
                    <a:pt x="89" y="0"/>
                  </a:lnTo>
                  <a:lnTo>
                    <a:pt x="77" y="0"/>
                  </a:lnTo>
                  <a:lnTo>
                    <a:pt x="66" y="0"/>
                  </a:lnTo>
                  <a:lnTo>
                    <a:pt x="56" y="2"/>
                  </a:lnTo>
                  <a:lnTo>
                    <a:pt x="45" y="4"/>
                  </a:lnTo>
                  <a:lnTo>
                    <a:pt x="35" y="6"/>
                  </a:lnTo>
                  <a:lnTo>
                    <a:pt x="27" y="11"/>
                  </a:lnTo>
                  <a:lnTo>
                    <a:pt x="18" y="15"/>
                  </a:lnTo>
                  <a:lnTo>
                    <a:pt x="11" y="20"/>
                  </a:lnTo>
                  <a:lnTo>
                    <a:pt x="4" y="26"/>
                  </a:lnTo>
                  <a:lnTo>
                    <a:pt x="2" y="28"/>
                  </a:lnTo>
                  <a:lnTo>
                    <a:pt x="1" y="31"/>
                  </a:lnTo>
                  <a:lnTo>
                    <a:pt x="0" y="33"/>
                  </a:lnTo>
                  <a:lnTo>
                    <a:pt x="0" y="36"/>
                  </a:lnTo>
                  <a:lnTo>
                    <a:pt x="0" y="263"/>
                  </a:lnTo>
                  <a:lnTo>
                    <a:pt x="14" y="265"/>
                  </a:lnTo>
                  <a:lnTo>
                    <a:pt x="28" y="267"/>
                  </a:lnTo>
                  <a:lnTo>
                    <a:pt x="42" y="270"/>
                  </a:lnTo>
                  <a:lnTo>
                    <a:pt x="55" y="273"/>
                  </a:lnTo>
                  <a:lnTo>
                    <a:pt x="66" y="278"/>
                  </a:lnTo>
                  <a:lnTo>
                    <a:pt x="77" y="282"/>
                  </a:lnTo>
                  <a:lnTo>
                    <a:pt x="88" y="287"/>
                  </a:lnTo>
                  <a:lnTo>
                    <a:pt x="97" y="293"/>
                  </a:lnTo>
                  <a:lnTo>
                    <a:pt x="106" y="299"/>
                  </a:lnTo>
                  <a:lnTo>
                    <a:pt x="114" y="306"/>
                  </a:lnTo>
                  <a:lnTo>
                    <a:pt x="120" y="312"/>
                  </a:lnTo>
                  <a:lnTo>
                    <a:pt x="125" y="320"/>
                  </a:lnTo>
                  <a:lnTo>
                    <a:pt x="130" y="327"/>
                  </a:lnTo>
                  <a:lnTo>
                    <a:pt x="133" y="336"/>
                  </a:lnTo>
                  <a:lnTo>
                    <a:pt x="134" y="343"/>
                  </a:lnTo>
                  <a:lnTo>
                    <a:pt x="135" y="352"/>
                  </a:lnTo>
                  <a:lnTo>
                    <a:pt x="135" y="355"/>
                  </a:lnTo>
                  <a:lnTo>
                    <a:pt x="134" y="358"/>
                  </a:lnTo>
                  <a:lnTo>
                    <a:pt x="133" y="360"/>
                  </a:lnTo>
                  <a:lnTo>
                    <a:pt x="131" y="362"/>
                  </a:lnTo>
                  <a:lnTo>
                    <a:pt x="129" y="365"/>
                  </a:lnTo>
                  <a:lnTo>
                    <a:pt x="125" y="366"/>
                  </a:lnTo>
                  <a:lnTo>
                    <a:pt x="123" y="367"/>
                  </a:lnTo>
                  <a:lnTo>
                    <a:pt x="120" y="367"/>
                  </a:lnTo>
                  <a:lnTo>
                    <a:pt x="117" y="367"/>
                  </a:lnTo>
                  <a:lnTo>
                    <a:pt x="115" y="366"/>
                  </a:lnTo>
                  <a:lnTo>
                    <a:pt x="111" y="365"/>
                  </a:lnTo>
                  <a:lnTo>
                    <a:pt x="109" y="362"/>
                  </a:lnTo>
                  <a:lnTo>
                    <a:pt x="107" y="360"/>
                  </a:lnTo>
                  <a:lnTo>
                    <a:pt x="106" y="358"/>
                  </a:lnTo>
                  <a:lnTo>
                    <a:pt x="105" y="355"/>
                  </a:lnTo>
                  <a:lnTo>
                    <a:pt x="105" y="352"/>
                  </a:lnTo>
                  <a:lnTo>
                    <a:pt x="105" y="347"/>
                  </a:lnTo>
                  <a:lnTo>
                    <a:pt x="103" y="342"/>
                  </a:lnTo>
                  <a:lnTo>
                    <a:pt x="101" y="338"/>
                  </a:lnTo>
                  <a:lnTo>
                    <a:pt x="97" y="333"/>
                  </a:lnTo>
                  <a:lnTo>
                    <a:pt x="93" y="328"/>
                  </a:lnTo>
                  <a:lnTo>
                    <a:pt x="89" y="324"/>
                  </a:lnTo>
                  <a:lnTo>
                    <a:pt x="82" y="320"/>
                  </a:lnTo>
                  <a:lnTo>
                    <a:pt x="76" y="315"/>
                  </a:lnTo>
                  <a:lnTo>
                    <a:pt x="61" y="308"/>
                  </a:lnTo>
                  <a:lnTo>
                    <a:pt x="43" y="301"/>
                  </a:lnTo>
                  <a:lnTo>
                    <a:pt x="22" y="297"/>
                  </a:lnTo>
                  <a:lnTo>
                    <a:pt x="0" y="293"/>
                  </a:lnTo>
                  <a:lnTo>
                    <a:pt x="0" y="626"/>
                  </a:lnTo>
                  <a:lnTo>
                    <a:pt x="0" y="626"/>
                  </a:lnTo>
                  <a:lnTo>
                    <a:pt x="0" y="627"/>
                  </a:lnTo>
                  <a:lnTo>
                    <a:pt x="2" y="648"/>
                  </a:lnTo>
                  <a:lnTo>
                    <a:pt x="5" y="669"/>
                  </a:lnTo>
                  <a:lnTo>
                    <a:pt x="11" y="688"/>
                  </a:lnTo>
                  <a:lnTo>
                    <a:pt x="18" y="707"/>
                  </a:lnTo>
                  <a:lnTo>
                    <a:pt x="27" y="725"/>
                  </a:lnTo>
                  <a:lnTo>
                    <a:pt x="37" y="742"/>
                  </a:lnTo>
                  <a:lnTo>
                    <a:pt x="49" y="758"/>
                  </a:lnTo>
                  <a:lnTo>
                    <a:pt x="63" y="772"/>
                  </a:lnTo>
                  <a:lnTo>
                    <a:pt x="78" y="786"/>
                  </a:lnTo>
                  <a:lnTo>
                    <a:pt x="94" y="798"/>
                  </a:lnTo>
                  <a:lnTo>
                    <a:pt x="111" y="807"/>
                  </a:lnTo>
                  <a:lnTo>
                    <a:pt x="130" y="816"/>
                  </a:lnTo>
                  <a:lnTo>
                    <a:pt x="149" y="823"/>
                  </a:lnTo>
                  <a:lnTo>
                    <a:pt x="168" y="829"/>
                  </a:lnTo>
                  <a:lnTo>
                    <a:pt x="189" y="831"/>
                  </a:lnTo>
                  <a:lnTo>
                    <a:pt x="210" y="832"/>
                  </a:lnTo>
                  <a:lnTo>
                    <a:pt x="221" y="832"/>
                  </a:lnTo>
                  <a:lnTo>
                    <a:pt x="232" y="831"/>
                  </a:lnTo>
                  <a:lnTo>
                    <a:pt x="242" y="830"/>
                  </a:lnTo>
                  <a:lnTo>
                    <a:pt x="253" y="828"/>
                  </a:lnTo>
                  <a:lnTo>
                    <a:pt x="272" y="823"/>
                  </a:lnTo>
                  <a:lnTo>
                    <a:pt x="292" y="816"/>
                  </a:lnTo>
                  <a:lnTo>
                    <a:pt x="311" y="807"/>
                  </a:lnTo>
                  <a:lnTo>
                    <a:pt x="328" y="797"/>
                  </a:lnTo>
                  <a:lnTo>
                    <a:pt x="344" y="785"/>
                  </a:lnTo>
                  <a:lnTo>
                    <a:pt x="359" y="771"/>
                  </a:lnTo>
                  <a:lnTo>
                    <a:pt x="372" y="756"/>
                  </a:lnTo>
                  <a:lnTo>
                    <a:pt x="385" y="740"/>
                  </a:lnTo>
                  <a:lnTo>
                    <a:pt x="396" y="723"/>
                  </a:lnTo>
                  <a:lnTo>
                    <a:pt x="404" y="704"/>
                  </a:lnTo>
                  <a:lnTo>
                    <a:pt x="411" y="685"/>
                  </a:lnTo>
                  <a:lnTo>
                    <a:pt x="416" y="665"/>
                  </a:lnTo>
                  <a:lnTo>
                    <a:pt x="418" y="654"/>
                  </a:lnTo>
                  <a:lnTo>
                    <a:pt x="419" y="643"/>
                  </a:lnTo>
                  <a:lnTo>
                    <a:pt x="420" y="633"/>
                  </a:lnTo>
                  <a:lnTo>
                    <a:pt x="420" y="622"/>
                  </a:lnTo>
                  <a:lnTo>
                    <a:pt x="420" y="608"/>
                  </a:lnTo>
                  <a:lnTo>
                    <a:pt x="418" y="593"/>
                  </a:lnTo>
                  <a:lnTo>
                    <a:pt x="416" y="579"/>
                  </a:lnTo>
                  <a:lnTo>
                    <a:pt x="413" y="565"/>
                  </a:lnTo>
                  <a:lnTo>
                    <a:pt x="408" y="552"/>
                  </a:lnTo>
                  <a:lnTo>
                    <a:pt x="403" y="539"/>
                  </a:lnTo>
                  <a:lnTo>
                    <a:pt x="397" y="526"/>
                  </a:lnTo>
                  <a:lnTo>
                    <a:pt x="390" y="5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1" name="Freeform 3860">
              <a:extLst>
                <a:ext uri="{FF2B5EF4-FFF2-40B4-BE49-F238E27FC236}">
                  <a16:creationId xmlns:a16="http://schemas.microsoft.com/office/drawing/2014/main" id="{CCE7AEF6-72D7-4931-B7ED-6AC90365CE97}"/>
                </a:ext>
              </a:extLst>
            </p:cNvPr>
            <p:cNvSpPr>
              <a:spLocks noEditPoints="1"/>
            </p:cNvSpPr>
            <p:nvPr/>
          </p:nvSpPr>
          <p:spPr bwMode="auto">
            <a:xfrm>
              <a:off x="9879013" y="2500313"/>
              <a:ext cx="133350" cy="265113"/>
            </a:xfrm>
            <a:custGeom>
              <a:avLst/>
              <a:gdLst>
                <a:gd name="T0" fmla="*/ 382 w 421"/>
                <a:gd name="T1" fmla="*/ 676 h 832"/>
                <a:gd name="T2" fmla="*/ 349 w 421"/>
                <a:gd name="T3" fmla="*/ 737 h 832"/>
                <a:gd name="T4" fmla="*/ 296 w 421"/>
                <a:gd name="T5" fmla="*/ 781 h 832"/>
                <a:gd name="T6" fmla="*/ 229 w 421"/>
                <a:gd name="T7" fmla="*/ 802 h 832"/>
                <a:gd name="T8" fmla="*/ 157 w 421"/>
                <a:gd name="T9" fmla="*/ 795 h 832"/>
                <a:gd name="T10" fmla="*/ 96 w 421"/>
                <a:gd name="T11" fmla="*/ 761 h 832"/>
                <a:gd name="T12" fmla="*/ 52 w 421"/>
                <a:gd name="T13" fmla="*/ 708 h 832"/>
                <a:gd name="T14" fmla="*/ 30 w 421"/>
                <a:gd name="T15" fmla="*/ 640 h 832"/>
                <a:gd name="T16" fmla="*/ 35 w 421"/>
                <a:gd name="T17" fmla="*/ 582 h 832"/>
                <a:gd name="T18" fmla="*/ 53 w 421"/>
                <a:gd name="T19" fmla="*/ 534 h 832"/>
                <a:gd name="T20" fmla="*/ 103 w 421"/>
                <a:gd name="T21" fmla="*/ 481 h 832"/>
                <a:gd name="T22" fmla="*/ 139 w 421"/>
                <a:gd name="T23" fmla="*/ 459 h 832"/>
                <a:gd name="T24" fmla="*/ 177 w 421"/>
                <a:gd name="T25" fmla="*/ 447 h 832"/>
                <a:gd name="T26" fmla="*/ 216 w 421"/>
                <a:gd name="T27" fmla="*/ 444 h 832"/>
                <a:gd name="T28" fmla="*/ 260 w 421"/>
                <a:gd name="T29" fmla="*/ 454 h 832"/>
                <a:gd name="T30" fmla="*/ 322 w 421"/>
                <a:gd name="T31" fmla="*/ 490 h 832"/>
                <a:gd name="T32" fmla="*/ 368 w 421"/>
                <a:gd name="T33" fmla="*/ 546 h 832"/>
                <a:gd name="T34" fmla="*/ 390 w 421"/>
                <a:gd name="T35" fmla="*/ 607 h 832"/>
                <a:gd name="T36" fmla="*/ 332 w 421"/>
                <a:gd name="T37" fmla="*/ 0 h 832"/>
                <a:gd name="T38" fmla="*/ 292 w 421"/>
                <a:gd name="T39" fmla="*/ 11 h 832"/>
                <a:gd name="T40" fmla="*/ 267 w 421"/>
                <a:gd name="T41" fmla="*/ 28 h 832"/>
                <a:gd name="T42" fmla="*/ 153 w 421"/>
                <a:gd name="T43" fmla="*/ 238 h 832"/>
                <a:gd name="T44" fmla="*/ 30 w 421"/>
                <a:gd name="T45" fmla="*/ 514 h 832"/>
                <a:gd name="T46" fmla="*/ 8 w 421"/>
                <a:gd name="T47" fmla="*/ 565 h 832"/>
                <a:gd name="T48" fmla="*/ 0 w 421"/>
                <a:gd name="T49" fmla="*/ 622 h 832"/>
                <a:gd name="T50" fmla="*/ 5 w 421"/>
                <a:gd name="T51" fmla="*/ 665 h 832"/>
                <a:gd name="T52" fmla="*/ 36 w 421"/>
                <a:gd name="T53" fmla="*/ 740 h 832"/>
                <a:gd name="T54" fmla="*/ 93 w 421"/>
                <a:gd name="T55" fmla="*/ 797 h 832"/>
                <a:gd name="T56" fmla="*/ 168 w 421"/>
                <a:gd name="T57" fmla="*/ 828 h 832"/>
                <a:gd name="T58" fmla="*/ 211 w 421"/>
                <a:gd name="T59" fmla="*/ 832 h 832"/>
                <a:gd name="T60" fmla="*/ 291 w 421"/>
                <a:gd name="T61" fmla="*/ 816 h 832"/>
                <a:gd name="T62" fmla="*/ 358 w 421"/>
                <a:gd name="T63" fmla="*/ 772 h 832"/>
                <a:gd name="T64" fmla="*/ 403 w 421"/>
                <a:gd name="T65" fmla="*/ 708 h 832"/>
                <a:gd name="T66" fmla="*/ 421 w 421"/>
                <a:gd name="T67" fmla="*/ 627 h 832"/>
                <a:gd name="T68" fmla="*/ 398 w 421"/>
                <a:gd name="T69" fmla="*/ 297 h 832"/>
                <a:gd name="T70" fmla="*/ 337 w 421"/>
                <a:gd name="T71" fmla="*/ 320 h 832"/>
                <a:gd name="T72" fmla="*/ 320 w 421"/>
                <a:gd name="T73" fmla="*/ 338 h 832"/>
                <a:gd name="T74" fmla="*/ 316 w 421"/>
                <a:gd name="T75" fmla="*/ 355 h 832"/>
                <a:gd name="T76" fmla="*/ 309 w 421"/>
                <a:gd name="T77" fmla="*/ 365 h 832"/>
                <a:gd name="T78" fmla="*/ 297 w 421"/>
                <a:gd name="T79" fmla="*/ 367 h 832"/>
                <a:gd name="T80" fmla="*/ 288 w 421"/>
                <a:gd name="T81" fmla="*/ 360 h 832"/>
                <a:gd name="T82" fmla="*/ 286 w 421"/>
                <a:gd name="T83" fmla="*/ 343 h 832"/>
                <a:gd name="T84" fmla="*/ 301 w 421"/>
                <a:gd name="T85" fmla="*/ 312 h 832"/>
                <a:gd name="T86" fmla="*/ 333 w 421"/>
                <a:gd name="T87" fmla="*/ 287 h 832"/>
                <a:gd name="T88" fmla="*/ 379 w 421"/>
                <a:gd name="T89" fmla="*/ 270 h 832"/>
                <a:gd name="T90" fmla="*/ 421 w 421"/>
                <a:gd name="T91" fmla="*/ 36 h 832"/>
                <a:gd name="T92" fmla="*/ 417 w 421"/>
                <a:gd name="T93" fmla="*/ 26 h 832"/>
                <a:gd name="T94" fmla="*/ 384 w 421"/>
                <a:gd name="T95" fmla="*/ 6 h 832"/>
                <a:gd name="T96" fmla="*/ 343 w 421"/>
                <a:gd name="T97"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1" h="832">
                  <a:moveTo>
                    <a:pt x="391" y="622"/>
                  </a:moveTo>
                  <a:lnTo>
                    <a:pt x="390" y="640"/>
                  </a:lnTo>
                  <a:lnTo>
                    <a:pt x="386" y="658"/>
                  </a:lnTo>
                  <a:lnTo>
                    <a:pt x="382" y="676"/>
                  </a:lnTo>
                  <a:lnTo>
                    <a:pt x="377" y="693"/>
                  </a:lnTo>
                  <a:lnTo>
                    <a:pt x="369" y="708"/>
                  </a:lnTo>
                  <a:lnTo>
                    <a:pt x="360" y="723"/>
                  </a:lnTo>
                  <a:lnTo>
                    <a:pt x="349" y="737"/>
                  </a:lnTo>
                  <a:lnTo>
                    <a:pt x="338" y="749"/>
                  </a:lnTo>
                  <a:lnTo>
                    <a:pt x="325" y="761"/>
                  </a:lnTo>
                  <a:lnTo>
                    <a:pt x="311" y="772"/>
                  </a:lnTo>
                  <a:lnTo>
                    <a:pt x="296" y="781"/>
                  </a:lnTo>
                  <a:lnTo>
                    <a:pt x="280" y="788"/>
                  </a:lnTo>
                  <a:lnTo>
                    <a:pt x="264" y="795"/>
                  </a:lnTo>
                  <a:lnTo>
                    <a:pt x="247" y="799"/>
                  </a:lnTo>
                  <a:lnTo>
                    <a:pt x="229" y="802"/>
                  </a:lnTo>
                  <a:lnTo>
                    <a:pt x="211" y="802"/>
                  </a:lnTo>
                  <a:lnTo>
                    <a:pt x="192" y="802"/>
                  </a:lnTo>
                  <a:lnTo>
                    <a:pt x="174" y="799"/>
                  </a:lnTo>
                  <a:lnTo>
                    <a:pt x="157" y="795"/>
                  </a:lnTo>
                  <a:lnTo>
                    <a:pt x="140" y="788"/>
                  </a:lnTo>
                  <a:lnTo>
                    <a:pt x="125" y="781"/>
                  </a:lnTo>
                  <a:lnTo>
                    <a:pt x="110" y="772"/>
                  </a:lnTo>
                  <a:lnTo>
                    <a:pt x="96" y="761"/>
                  </a:lnTo>
                  <a:lnTo>
                    <a:pt x="83" y="749"/>
                  </a:lnTo>
                  <a:lnTo>
                    <a:pt x="71" y="737"/>
                  </a:lnTo>
                  <a:lnTo>
                    <a:pt x="60" y="723"/>
                  </a:lnTo>
                  <a:lnTo>
                    <a:pt x="52" y="708"/>
                  </a:lnTo>
                  <a:lnTo>
                    <a:pt x="44" y="693"/>
                  </a:lnTo>
                  <a:lnTo>
                    <a:pt x="38" y="676"/>
                  </a:lnTo>
                  <a:lnTo>
                    <a:pt x="34" y="658"/>
                  </a:lnTo>
                  <a:lnTo>
                    <a:pt x="30" y="640"/>
                  </a:lnTo>
                  <a:lnTo>
                    <a:pt x="30" y="622"/>
                  </a:lnTo>
                  <a:lnTo>
                    <a:pt x="30" y="609"/>
                  </a:lnTo>
                  <a:lnTo>
                    <a:pt x="33" y="595"/>
                  </a:lnTo>
                  <a:lnTo>
                    <a:pt x="35" y="582"/>
                  </a:lnTo>
                  <a:lnTo>
                    <a:pt x="38" y="569"/>
                  </a:lnTo>
                  <a:lnTo>
                    <a:pt x="42" y="556"/>
                  </a:lnTo>
                  <a:lnTo>
                    <a:pt x="48" y="545"/>
                  </a:lnTo>
                  <a:lnTo>
                    <a:pt x="53" y="534"/>
                  </a:lnTo>
                  <a:lnTo>
                    <a:pt x="60" y="522"/>
                  </a:lnTo>
                  <a:lnTo>
                    <a:pt x="77" y="505"/>
                  </a:lnTo>
                  <a:lnTo>
                    <a:pt x="94" y="489"/>
                  </a:lnTo>
                  <a:lnTo>
                    <a:pt x="103" y="481"/>
                  </a:lnTo>
                  <a:lnTo>
                    <a:pt x="112" y="475"/>
                  </a:lnTo>
                  <a:lnTo>
                    <a:pt x="121" y="470"/>
                  </a:lnTo>
                  <a:lnTo>
                    <a:pt x="130" y="464"/>
                  </a:lnTo>
                  <a:lnTo>
                    <a:pt x="139" y="459"/>
                  </a:lnTo>
                  <a:lnTo>
                    <a:pt x="148" y="456"/>
                  </a:lnTo>
                  <a:lnTo>
                    <a:pt x="158" y="451"/>
                  </a:lnTo>
                  <a:lnTo>
                    <a:pt x="168" y="449"/>
                  </a:lnTo>
                  <a:lnTo>
                    <a:pt x="177" y="447"/>
                  </a:lnTo>
                  <a:lnTo>
                    <a:pt x="187" y="445"/>
                  </a:lnTo>
                  <a:lnTo>
                    <a:pt x="197" y="444"/>
                  </a:lnTo>
                  <a:lnTo>
                    <a:pt x="206" y="444"/>
                  </a:lnTo>
                  <a:lnTo>
                    <a:pt x="216" y="444"/>
                  </a:lnTo>
                  <a:lnTo>
                    <a:pt x="225" y="445"/>
                  </a:lnTo>
                  <a:lnTo>
                    <a:pt x="234" y="446"/>
                  </a:lnTo>
                  <a:lnTo>
                    <a:pt x="243" y="448"/>
                  </a:lnTo>
                  <a:lnTo>
                    <a:pt x="260" y="454"/>
                  </a:lnTo>
                  <a:lnTo>
                    <a:pt x="277" y="460"/>
                  </a:lnTo>
                  <a:lnTo>
                    <a:pt x="293" y="469"/>
                  </a:lnTo>
                  <a:lnTo>
                    <a:pt x="308" y="479"/>
                  </a:lnTo>
                  <a:lnTo>
                    <a:pt x="322" y="490"/>
                  </a:lnTo>
                  <a:lnTo>
                    <a:pt x="336" y="503"/>
                  </a:lnTo>
                  <a:lnTo>
                    <a:pt x="348" y="517"/>
                  </a:lnTo>
                  <a:lnTo>
                    <a:pt x="359" y="531"/>
                  </a:lnTo>
                  <a:lnTo>
                    <a:pt x="368" y="546"/>
                  </a:lnTo>
                  <a:lnTo>
                    <a:pt x="376" y="561"/>
                  </a:lnTo>
                  <a:lnTo>
                    <a:pt x="382" y="576"/>
                  </a:lnTo>
                  <a:lnTo>
                    <a:pt x="386" y="592"/>
                  </a:lnTo>
                  <a:lnTo>
                    <a:pt x="390" y="607"/>
                  </a:lnTo>
                  <a:lnTo>
                    <a:pt x="391" y="622"/>
                  </a:lnTo>
                  <a:lnTo>
                    <a:pt x="391" y="622"/>
                  </a:lnTo>
                  <a:close/>
                  <a:moveTo>
                    <a:pt x="343" y="0"/>
                  </a:moveTo>
                  <a:lnTo>
                    <a:pt x="332" y="0"/>
                  </a:lnTo>
                  <a:lnTo>
                    <a:pt x="321" y="2"/>
                  </a:lnTo>
                  <a:lnTo>
                    <a:pt x="310" y="4"/>
                  </a:lnTo>
                  <a:lnTo>
                    <a:pt x="301" y="6"/>
                  </a:lnTo>
                  <a:lnTo>
                    <a:pt x="292" y="11"/>
                  </a:lnTo>
                  <a:lnTo>
                    <a:pt x="284" y="15"/>
                  </a:lnTo>
                  <a:lnTo>
                    <a:pt x="276" y="20"/>
                  </a:lnTo>
                  <a:lnTo>
                    <a:pt x="270" y="26"/>
                  </a:lnTo>
                  <a:lnTo>
                    <a:pt x="267" y="28"/>
                  </a:lnTo>
                  <a:lnTo>
                    <a:pt x="266" y="31"/>
                  </a:lnTo>
                  <a:lnTo>
                    <a:pt x="213" y="178"/>
                  </a:lnTo>
                  <a:lnTo>
                    <a:pt x="155" y="236"/>
                  </a:lnTo>
                  <a:lnTo>
                    <a:pt x="153" y="238"/>
                  </a:lnTo>
                  <a:lnTo>
                    <a:pt x="152" y="240"/>
                  </a:lnTo>
                  <a:lnTo>
                    <a:pt x="31" y="510"/>
                  </a:lnTo>
                  <a:lnTo>
                    <a:pt x="31" y="513"/>
                  </a:lnTo>
                  <a:lnTo>
                    <a:pt x="30" y="514"/>
                  </a:lnTo>
                  <a:lnTo>
                    <a:pt x="24" y="525"/>
                  </a:lnTo>
                  <a:lnTo>
                    <a:pt x="18" y="538"/>
                  </a:lnTo>
                  <a:lnTo>
                    <a:pt x="12" y="551"/>
                  </a:lnTo>
                  <a:lnTo>
                    <a:pt x="8" y="565"/>
                  </a:lnTo>
                  <a:lnTo>
                    <a:pt x="5" y="579"/>
                  </a:lnTo>
                  <a:lnTo>
                    <a:pt x="3" y="593"/>
                  </a:lnTo>
                  <a:lnTo>
                    <a:pt x="0" y="607"/>
                  </a:lnTo>
                  <a:lnTo>
                    <a:pt x="0" y="622"/>
                  </a:lnTo>
                  <a:lnTo>
                    <a:pt x="0" y="633"/>
                  </a:lnTo>
                  <a:lnTo>
                    <a:pt x="1" y="643"/>
                  </a:lnTo>
                  <a:lnTo>
                    <a:pt x="3" y="654"/>
                  </a:lnTo>
                  <a:lnTo>
                    <a:pt x="5" y="665"/>
                  </a:lnTo>
                  <a:lnTo>
                    <a:pt x="9" y="685"/>
                  </a:lnTo>
                  <a:lnTo>
                    <a:pt x="16" y="704"/>
                  </a:lnTo>
                  <a:lnTo>
                    <a:pt x="25" y="723"/>
                  </a:lnTo>
                  <a:lnTo>
                    <a:pt x="36" y="740"/>
                  </a:lnTo>
                  <a:lnTo>
                    <a:pt x="48" y="756"/>
                  </a:lnTo>
                  <a:lnTo>
                    <a:pt x="62" y="771"/>
                  </a:lnTo>
                  <a:lnTo>
                    <a:pt x="77" y="785"/>
                  </a:lnTo>
                  <a:lnTo>
                    <a:pt x="93" y="797"/>
                  </a:lnTo>
                  <a:lnTo>
                    <a:pt x="110" y="807"/>
                  </a:lnTo>
                  <a:lnTo>
                    <a:pt x="128" y="816"/>
                  </a:lnTo>
                  <a:lnTo>
                    <a:pt x="147" y="823"/>
                  </a:lnTo>
                  <a:lnTo>
                    <a:pt x="168" y="828"/>
                  </a:lnTo>
                  <a:lnTo>
                    <a:pt x="178" y="830"/>
                  </a:lnTo>
                  <a:lnTo>
                    <a:pt x="189" y="831"/>
                  </a:lnTo>
                  <a:lnTo>
                    <a:pt x="200" y="832"/>
                  </a:lnTo>
                  <a:lnTo>
                    <a:pt x="211" y="832"/>
                  </a:lnTo>
                  <a:lnTo>
                    <a:pt x="232" y="831"/>
                  </a:lnTo>
                  <a:lnTo>
                    <a:pt x="252" y="829"/>
                  </a:lnTo>
                  <a:lnTo>
                    <a:pt x="272" y="823"/>
                  </a:lnTo>
                  <a:lnTo>
                    <a:pt x="291" y="816"/>
                  </a:lnTo>
                  <a:lnTo>
                    <a:pt x="309" y="807"/>
                  </a:lnTo>
                  <a:lnTo>
                    <a:pt x="326" y="798"/>
                  </a:lnTo>
                  <a:lnTo>
                    <a:pt x="343" y="786"/>
                  </a:lnTo>
                  <a:lnTo>
                    <a:pt x="358" y="772"/>
                  </a:lnTo>
                  <a:lnTo>
                    <a:pt x="370" y="758"/>
                  </a:lnTo>
                  <a:lnTo>
                    <a:pt x="383" y="742"/>
                  </a:lnTo>
                  <a:lnTo>
                    <a:pt x="394" y="725"/>
                  </a:lnTo>
                  <a:lnTo>
                    <a:pt x="403" y="708"/>
                  </a:lnTo>
                  <a:lnTo>
                    <a:pt x="410" y="688"/>
                  </a:lnTo>
                  <a:lnTo>
                    <a:pt x="415" y="669"/>
                  </a:lnTo>
                  <a:lnTo>
                    <a:pt x="419" y="648"/>
                  </a:lnTo>
                  <a:lnTo>
                    <a:pt x="421" y="627"/>
                  </a:lnTo>
                  <a:lnTo>
                    <a:pt x="421" y="626"/>
                  </a:lnTo>
                  <a:lnTo>
                    <a:pt x="421" y="626"/>
                  </a:lnTo>
                  <a:lnTo>
                    <a:pt x="421" y="293"/>
                  </a:lnTo>
                  <a:lnTo>
                    <a:pt x="398" y="297"/>
                  </a:lnTo>
                  <a:lnTo>
                    <a:pt x="377" y="301"/>
                  </a:lnTo>
                  <a:lnTo>
                    <a:pt x="360" y="308"/>
                  </a:lnTo>
                  <a:lnTo>
                    <a:pt x="344" y="315"/>
                  </a:lnTo>
                  <a:lnTo>
                    <a:pt x="337" y="320"/>
                  </a:lnTo>
                  <a:lnTo>
                    <a:pt x="332" y="324"/>
                  </a:lnTo>
                  <a:lnTo>
                    <a:pt x="328" y="328"/>
                  </a:lnTo>
                  <a:lnTo>
                    <a:pt x="323" y="333"/>
                  </a:lnTo>
                  <a:lnTo>
                    <a:pt x="320" y="338"/>
                  </a:lnTo>
                  <a:lnTo>
                    <a:pt x="318" y="342"/>
                  </a:lnTo>
                  <a:lnTo>
                    <a:pt x="316" y="347"/>
                  </a:lnTo>
                  <a:lnTo>
                    <a:pt x="316" y="352"/>
                  </a:lnTo>
                  <a:lnTo>
                    <a:pt x="316" y="355"/>
                  </a:lnTo>
                  <a:lnTo>
                    <a:pt x="315" y="358"/>
                  </a:lnTo>
                  <a:lnTo>
                    <a:pt x="312" y="360"/>
                  </a:lnTo>
                  <a:lnTo>
                    <a:pt x="311" y="362"/>
                  </a:lnTo>
                  <a:lnTo>
                    <a:pt x="309" y="365"/>
                  </a:lnTo>
                  <a:lnTo>
                    <a:pt x="306" y="366"/>
                  </a:lnTo>
                  <a:lnTo>
                    <a:pt x="304" y="367"/>
                  </a:lnTo>
                  <a:lnTo>
                    <a:pt x="301" y="367"/>
                  </a:lnTo>
                  <a:lnTo>
                    <a:pt x="297" y="367"/>
                  </a:lnTo>
                  <a:lnTo>
                    <a:pt x="294" y="366"/>
                  </a:lnTo>
                  <a:lnTo>
                    <a:pt x="292" y="365"/>
                  </a:lnTo>
                  <a:lnTo>
                    <a:pt x="290" y="362"/>
                  </a:lnTo>
                  <a:lnTo>
                    <a:pt x="288" y="360"/>
                  </a:lnTo>
                  <a:lnTo>
                    <a:pt x="287" y="358"/>
                  </a:lnTo>
                  <a:lnTo>
                    <a:pt x="286" y="355"/>
                  </a:lnTo>
                  <a:lnTo>
                    <a:pt x="286" y="352"/>
                  </a:lnTo>
                  <a:lnTo>
                    <a:pt x="286" y="343"/>
                  </a:lnTo>
                  <a:lnTo>
                    <a:pt x="288" y="336"/>
                  </a:lnTo>
                  <a:lnTo>
                    <a:pt x="291" y="327"/>
                  </a:lnTo>
                  <a:lnTo>
                    <a:pt x="295" y="320"/>
                  </a:lnTo>
                  <a:lnTo>
                    <a:pt x="301" y="312"/>
                  </a:lnTo>
                  <a:lnTo>
                    <a:pt x="307" y="306"/>
                  </a:lnTo>
                  <a:lnTo>
                    <a:pt x="315" y="299"/>
                  </a:lnTo>
                  <a:lnTo>
                    <a:pt x="323" y="293"/>
                  </a:lnTo>
                  <a:lnTo>
                    <a:pt x="333" y="287"/>
                  </a:lnTo>
                  <a:lnTo>
                    <a:pt x="344" y="282"/>
                  </a:lnTo>
                  <a:lnTo>
                    <a:pt x="354" y="278"/>
                  </a:lnTo>
                  <a:lnTo>
                    <a:pt x="366" y="273"/>
                  </a:lnTo>
                  <a:lnTo>
                    <a:pt x="379" y="270"/>
                  </a:lnTo>
                  <a:lnTo>
                    <a:pt x="392" y="267"/>
                  </a:lnTo>
                  <a:lnTo>
                    <a:pt x="406" y="265"/>
                  </a:lnTo>
                  <a:lnTo>
                    <a:pt x="421" y="263"/>
                  </a:lnTo>
                  <a:lnTo>
                    <a:pt x="421" y="36"/>
                  </a:lnTo>
                  <a:lnTo>
                    <a:pt x="421" y="33"/>
                  </a:lnTo>
                  <a:lnTo>
                    <a:pt x="420" y="31"/>
                  </a:lnTo>
                  <a:lnTo>
                    <a:pt x="419" y="28"/>
                  </a:lnTo>
                  <a:lnTo>
                    <a:pt x="417" y="26"/>
                  </a:lnTo>
                  <a:lnTo>
                    <a:pt x="410" y="20"/>
                  </a:lnTo>
                  <a:lnTo>
                    <a:pt x="403" y="15"/>
                  </a:lnTo>
                  <a:lnTo>
                    <a:pt x="394" y="11"/>
                  </a:lnTo>
                  <a:lnTo>
                    <a:pt x="384" y="6"/>
                  </a:lnTo>
                  <a:lnTo>
                    <a:pt x="375" y="4"/>
                  </a:lnTo>
                  <a:lnTo>
                    <a:pt x="365" y="2"/>
                  </a:lnTo>
                  <a:lnTo>
                    <a:pt x="354" y="0"/>
                  </a:lnTo>
                  <a:lnTo>
                    <a:pt x="343" y="0"/>
                  </a:lnTo>
                  <a:lnTo>
                    <a:pt x="3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2" name="Freeform 3861">
              <a:extLst>
                <a:ext uri="{FF2B5EF4-FFF2-40B4-BE49-F238E27FC236}">
                  <a16:creationId xmlns:a16="http://schemas.microsoft.com/office/drawing/2014/main" id="{3A93A19A-6777-442D-929B-E52CD5E2A927}"/>
                </a:ext>
              </a:extLst>
            </p:cNvPr>
            <p:cNvSpPr>
              <a:spLocks/>
            </p:cNvSpPr>
            <p:nvPr/>
          </p:nvSpPr>
          <p:spPr bwMode="auto">
            <a:xfrm>
              <a:off x="9902825" y="2659063"/>
              <a:ext cx="46038" cy="46038"/>
            </a:xfrm>
            <a:custGeom>
              <a:avLst/>
              <a:gdLst>
                <a:gd name="T0" fmla="*/ 2 w 144"/>
                <a:gd name="T1" fmla="*/ 132 h 143"/>
                <a:gd name="T2" fmla="*/ 4 w 144"/>
                <a:gd name="T3" fmla="*/ 137 h 143"/>
                <a:gd name="T4" fmla="*/ 7 w 144"/>
                <a:gd name="T5" fmla="*/ 140 h 143"/>
                <a:gd name="T6" fmla="*/ 12 w 144"/>
                <a:gd name="T7" fmla="*/ 143 h 143"/>
                <a:gd name="T8" fmla="*/ 19 w 144"/>
                <a:gd name="T9" fmla="*/ 143 h 143"/>
                <a:gd name="T10" fmla="*/ 24 w 144"/>
                <a:gd name="T11" fmla="*/ 140 h 143"/>
                <a:gd name="T12" fmla="*/ 28 w 144"/>
                <a:gd name="T13" fmla="*/ 137 h 143"/>
                <a:gd name="T14" fmla="*/ 31 w 144"/>
                <a:gd name="T15" fmla="*/ 132 h 143"/>
                <a:gd name="T16" fmla="*/ 32 w 144"/>
                <a:gd name="T17" fmla="*/ 118 h 143"/>
                <a:gd name="T18" fmla="*/ 35 w 144"/>
                <a:gd name="T19" fmla="*/ 98 h 143"/>
                <a:gd name="T20" fmla="*/ 42 w 144"/>
                <a:gd name="T21" fmla="*/ 81 h 143"/>
                <a:gd name="T22" fmla="*/ 53 w 144"/>
                <a:gd name="T23" fmla="*/ 65 h 143"/>
                <a:gd name="T24" fmla="*/ 67 w 144"/>
                <a:gd name="T25" fmla="*/ 52 h 143"/>
                <a:gd name="T26" fmla="*/ 82 w 144"/>
                <a:gd name="T27" fmla="*/ 41 h 143"/>
                <a:gd name="T28" fmla="*/ 100 w 144"/>
                <a:gd name="T29" fmla="*/ 34 h 143"/>
                <a:gd name="T30" fmla="*/ 120 w 144"/>
                <a:gd name="T31" fmla="*/ 30 h 143"/>
                <a:gd name="T32" fmla="*/ 132 w 144"/>
                <a:gd name="T33" fmla="*/ 30 h 143"/>
                <a:gd name="T34" fmla="*/ 138 w 144"/>
                <a:gd name="T35" fmla="*/ 26 h 143"/>
                <a:gd name="T36" fmla="*/ 142 w 144"/>
                <a:gd name="T37" fmla="*/ 23 h 143"/>
                <a:gd name="T38" fmla="*/ 144 w 144"/>
                <a:gd name="T39" fmla="*/ 18 h 143"/>
                <a:gd name="T40" fmla="*/ 144 w 144"/>
                <a:gd name="T41" fmla="*/ 11 h 143"/>
                <a:gd name="T42" fmla="*/ 142 w 144"/>
                <a:gd name="T43" fmla="*/ 6 h 143"/>
                <a:gd name="T44" fmla="*/ 138 w 144"/>
                <a:gd name="T45" fmla="*/ 2 h 143"/>
                <a:gd name="T46" fmla="*/ 132 w 144"/>
                <a:gd name="T47" fmla="*/ 0 h 143"/>
                <a:gd name="T48" fmla="*/ 116 w 144"/>
                <a:gd name="T49" fmla="*/ 0 h 143"/>
                <a:gd name="T50" fmla="*/ 92 w 144"/>
                <a:gd name="T51" fmla="*/ 5 h 143"/>
                <a:gd name="T52" fmla="*/ 68 w 144"/>
                <a:gd name="T53" fmla="*/ 15 h 143"/>
                <a:gd name="T54" fmla="*/ 48 w 144"/>
                <a:gd name="T55" fmla="*/ 29 h 143"/>
                <a:gd name="T56" fmla="*/ 31 w 144"/>
                <a:gd name="T57" fmla="*/ 46 h 143"/>
                <a:gd name="T58" fmla="*/ 17 w 144"/>
                <a:gd name="T59" fmla="*/ 67 h 143"/>
                <a:gd name="T60" fmla="*/ 7 w 144"/>
                <a:gd name="T61" fmla="*/ 90 h 143"/>
                <a:gd name="T62" fmla="*/ 2 w 144"/>
                <a:gd name="T63"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3">
                  <a:moveTo>
                    <a:pt x="0" y="128"/>
                  </a:moveTo>
                  <a:lnTo>
                    <a:pt x="2" y="132"/>
                  </a:lnTo>
                  <a:lnTo>
                    <a:pt x="2" y="134"/>
                  </a:lnTo>
                  <a:lnTo>
                    <a:pt x="4" y="137"/>
                  </a:lnTo>
                  <a:lnTo>
                    <a:pt x="5" y="139"/>
                  </a:lnTo>
                  <a:lnTo>
                    <a:pt x="7" y="140"/>
                  </a:lnTo>
                  <a:lnTo>
                    <a:pt x="10" y="142"/>
                  </a:lnTo>
                  <a:lnTo>
                    <a:pt x="12" y="143"/>
                  </a:lnTo>
                  <a:lnTo>
                    <a:pt x="15" y="143"/>
                  </a:lnTo>
                  <a:lnTo>
                    <a:pt x="19" y="143"/>
                  </a:lnTo>
                  <a:lnTo>
                    <a:pt x="22" y="142"/>
                  </a:lnTo>
                  <a:lnTo>
                    <a:pt x="24" y="140"/>
                  </a:lnTo>
                  <a:lnTo>
                    <a:pt x="26" y="139"/>
                  </a:lnTo>
                  <a:lnTo>
                    <a:pt x="28" y="137"/>
                  </a:lnTo>
                  <a:lnTo>
                    <a:pt x="29" y="134"/>
                  </a:lnTo>
                  <a:lnTo>
                    <a:pt x="31" y="132"/>
                  </a:lnTo>
                  <a:lnTo>
                    <a:pt x="31" y="128"/>
                  </a:lnTo>
                  <a:lnTo>
                    <a:pt x="32" y="118"/>
                  </a:lnTo>
                  <a:lnTo>
                    <a:pt x="33" y="108"/>
                  </a:lnTo>
                  <a:lnTo>
                    <a:pt x="35" y="98"/>
                  </a:lnTo>
                  <a:lnTo>
                    <a:pt x="39" y="90"/>
                  </a:lnTo>
                  <a:lnTo>
                    <a:pt x="42" y="81"/>
                  </a:lnTo>
                  <a:lnTo>
                    <a:pt x="48" y="73"/>
                  </a:lnTo>
                  <a:lnTo>
                    <a:pt x="53" y="65"/>
                  </a:lnTo>
                  <a:lnTo>
                    <a:pt x="59" y="59"/>
                  </a:lnTo>
                  <a:lnTo>
                    <a:pt x="67" y="52"/>
                  </a:lnTo>
                  <a:lnTo>
                    <a:pt x="74" y="47"/>
                  </a:lnTo>
                  <a:lnTo>
                    <a:pt x="82" y="41"/>
                  </a:lnTo>
                  <a:lnTo>
                    <a:pt x="92" y="37"/>
                  </a:lnTo>
                  <a:lnTo>
                    <a:pt x="100" y="34"/>
                  </a:lnTo>
                  <a:lnTo>
                    <a:pt x="110" y="32"/>
                  </a:lnTo>
                  <a:lnTo>
                    <a:pt x="120" y="30"/>
                  </a:lnTo>
                  <a:lnTo>
                    <a:pt x="129" y="30"/>
                  </a:lnTo>
                  <a:lnTo>
                    <a:pt x="132" y="30"/>
                  </a:lnTo>
                  <a:lnTo>
                    <a:pt x="136" y="29"/>
                  </a:lnTo>
                  <a:lnTo>
                    <a:pt x="138" y="26"/>
                  </a:lnTo>
                  <a:lnTo>
                    <a:pt x="140" y="25"/>
                  </a:lnTo>
                  <a:lnTo>
                    <a:pt x="142" y="23"/>
                  </a:lnTo>
                  <a:lnTo>
                    <a:pt x="143" y="20"/>
                  </a:lnTo>
                  <a:lnTo>
                    <a:pt x="144" y="18"/>
                  </a:lnTo>
                  <a:lnTo>
                    <a:pt x="144" y="15"/>
                  </a:lnTo>
                  <a:lnTo>
                    <a:pt x="144" y="11"/>
                  </a:lnTo>
                  <a:lnTo>
                    <a:pt x="143" y="8"/>
                  </a:lnTo>
                  <a:lnTo>
                    <a:pt x="142" y="6"/>
                  </a:lnTo>
                  <a:lnTo>
                    <a:pt x="140" y="4"/>
                  </a:lnTo>
                  <a:lnTo>
                    <a:pt x="138" y="2"/>
                  </a:lnTo>
                  <a:lnTo>
                    <a:pt x="136" y="1"/>
                  </a:lnTo>
                  <a:lnTo>
                    <a:pt x="132" y="0"/>
                  </a:lnTo>
                  <a:lnTo>
                    <a:pt x="129" y="0"/>
                  </a:lnTo>
                  <a:lnTo>
                    <a:pt x="116" y="0"/>
                  </a:lnTo>
                  <a:lnTo>
                    <a:pt x="103" y="2"/>
                  </a:lnTo>
                  <a:lnTo>
                    <a:pt x="92" y="5"/>
                  </a:lnTo>
                  <a:lnTo>
                    <a:pt x="80" y="9"/>
                  </a:lnTo>
                  <a:lnTo>
                    <a:pt x="68" y="15"/>
                  </a:lnTo>
                  <a:lnTo>
                    <a:pt x="57" y="21"/>
                  </a:lnTo>
                  <a:lnTo>
                    <a:pt x="48" y="29"/>
                  </a:lnTo>
                  <a:lnTo>
                    <a:pt x="38" y="37"/>
                  </a:lnTo>
                  <a:lnTo>
                    <a:pt x="31" y="46"/>
                  </a:lnTo>
                  <a:lnTo>
                    <a:pt x="23" y="56"/>
                  </a:lnTo>
                  <a:lnTo>
                    <a:pt x="17" y="67"/>
                  </a:lnTo>
                  <a:lnTo>
                    <a:pt x="11" y="78"/>
                  </a:lnTo>
                  <a:lnTo>
                    <a:pt x="7" y="90"/>
                  </a:lnTo>
                  <a:lnTo>
                    <a:pt x="4" y="103"/>
                  </a:lnTo>
                  <a:lnTo>
                    <a:pt x="2" y="115"/>
                  </a:lnTo>
                  <a:lnTo>
                    <a:pt x="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3" name="Freeform 3862">
              <a:extLst>
                <a:ext uri="{FF2B5EF4-FFF2-40B4-BE49-F238E27FC236}">
                  <a16:creationId xmlns:a16="http://schemas.microsoft.com/office/drawing/2014/main" id="{10D0BFAA-0F69-404E-9963-4121F7B60BD9}"/>
                </a:ext>
              </a:extLst>
            </p:cNvPr>
            <p:cNvSpPr>
              <a:spLocks/>
            </p:cNvSpPr>
            <p:nvPr/>
          </p:nvSpPr>
          <p:spPr bwMode="auto">
            <a:xfrm>
              <a:off x="10059988" y="2659063"/>
              <a:ext cx="44450" cy="46038"/>
            </a:xfrm>
            <a:custGeom>
              <a:avLst/>
              <a:gdLst>
                <a:gd name="T0" fmla="*/ 115 w 144"/>
                <a:gd name="T1" fmla="*/ 0 h 143"/>
                <a:gd name="T2" fmla="*/ 90 w 144"/>
                <a:gd name="T3" fmla="*/ 5 h 143"/>
                <a:gd name="T4" fmla="*/ 66 w 144"/>
                <a:gd name="T5" fmla="*/ 15 h 143"/>
                <a:gd name="T6" fmla="*/ 46 w 144"/>
                <a:gd name="T7" fmla="*/ 29 h 143"/>
                <a:gd name="T8" fmla="*/ 29 w 144"/>
                <a:gd name="T9" fmla="*/ 46 h 143"/>
                <a:gd name="T10" fmla="*/ 15 w 144"/>
                <a:gd name="T11" fmla="*/ 67 h 143"/>
                <a:gd name="T12" fmla="*/ 5 w 144"/>
                <a:gd name="T13" fmla="*/ 90 h 143"/>
                <a:gd name="T14" fmla="*/ 0 w 144"/>
                <a:gd name="T15" fmla="*/ 115 h 143"/>
                <a:gd name="T16" fmla="*/ 0 w 144"/>
                <a:gd name="T17" fmla="*/ 132 h 143"/>
                <a:gd name="T18" fmla="*/ 2 w 144"/>
                <a:gd name="T19" fmla="*/ 137 h 143"/>
                <a:gd name="T20" fmla="*/ 6 w 144"/>
                <a:gd name="T21" fmla="*/ 140 h 143"/>
                <a:gd name="T22" fmla="*/ 12 w 144"/>
                <a:gd name="T23" fmla="*/ 143 h 143"/>
                <a:gd name="T24" fmla="*/ 17 w 144"/>
                <a:gd name="T25" fmla="*/ 143 h 143"/>
                <a:gd name="T26" fmla="*/ 22 w 144"/>
                <a:gd name="T27" fmla="*/ 140 h 143"/>
                <a:gd name="T28" fmla="*/ 27 w 144"/>
                <a:gd name="T29" fmla="*/ 137 h 143"/>
                <a:gd name="T30" fmla="*/ 29 w 144"/>
                <a:gd name="T31" fmla="*/ 132 h 143"/>
                <a:gd name="T32" fmla="*/ 30 w 144"/>
                <a:gd name="T33" fmla="*/ 118 h 143"/>
                <a:gd name="T34" fmla="*/ 34 w 144"/>
                <a:gd name="T35" fmla="*/ 98 h 143"/>
                <a:gd name="T36" fmla="*/ 42 w 144"/>
                <a:gd name="T37" fmla="*/ 81 h 143"/>
                <a:gd name="T38" fmla="*/ 52 w 144"/>
                <a:gd name="T39" fmla="*/ 65 h 143"/>
                <a:gd name="T40" fmla="*/ 65 w 144"/>
                <a:gd name="T41" fmla="*/ 52 h 143"/>
                <a:gd name="T42" fmla="*/ 81 w 144"/>
                <a:gd name="T43" fmla="*/ 41 h 143"/>
                <a:gd name="T44" fmla="*/ 98 w 144"/>
                <a:gd name="T45" fmla="*/ 34 h 143"/>
                <a:gd name="T46" fmla="*/ 118 w 144"/>
                <a:gd name="T47" fmla="*/ 30 h 143"/>
                <a:gd name="T48" fmla="*/ 131 w 144"/>
                <a:gd name="T49" fmla="*/ 30 h 143"/>
                <a:gd name="T50" fmla="*/ 136 w 144"/>
                <a:gd name="T51" fmla="*/ 26 h 143"/>
                <a:gd name="T52" fmla="*/ 140 w 144"/>
                <a:gd name="T53" fmla="*/ 23 h 143"/>
                <a:gd name="T54" fmla="*/ 142 w 144"/>
                <a:gd name="T55" fmla="*/ 18 h 143"/>
                <a:gd name="T56" fmla="*/ 142 w 144"/>
                <a:gd name="T57" fmla="*/ 11 h 143"/>
                <a:gd name="T58" fmla="*/ 140 w 144"/>
                <a:gd name="T59" fmla="*/ 6 h 143"/>
                <a:gd name="T60" fmla="*/ 136 w 144"/>
                <a:gd name="T61" fmla="*/ 2 h 143"/>
                <a:gd name="T62" fmla="*/ 131 w 144"/>
                <a:gd name="T63" fmla="*/ 0 h 143"/>
                <a:gd name="T64" fmla="*/ 129 w 144"/>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43">
                  <a:moveTo>
                    <a:pt x="129" y="0"/>
                  </a:moveTo>
                  <a:lnTo>
                    <a:pt x="115" y="0"/>
                  </a:lnTo>
                  <a:lnTo>
                    <a:pt x="102" y="2"/>
                  </a:lnTo>
                  <a:lnTo>
                    <a:pt x="90" y="5"/>
                  </a:lnTo>
                  <a:lnTo>
                    <a:pt x="78" y="9"/>
                  </a:lnTo>
                  <a:lnTo>
                    <a:pt x="66" y="15"/>
                  </a:lnTo>
                  <a:lnTo>
                    <a:pt x="57" y="21"/>
                  </a:lnTo>
                  <a:lnTo>
                    <a:pt x="46" y="29"/>
                  </a:lnTo>
                  <a:lnTo>
                    <a:pt x="37" y="37"/>
                  </a:lnTo>
                  <a:lnTo>
                    <a:pt x="29" y="46"/>
                  </a:lnTo>
                  <a:lnTo>
                    <a:pt x="21" y="56"/>
                  </a:lnTo>
                  <a:lnTo>
                    <a:pt x="15" y="67"/>
                  </a:lnTo>
                  <a:lnTo>
                    <a:pt x="9" y="78"/>
                  </a:lnTo>
                  <a:lnTo>
                    <a:pt x="5" y="90"/>
                  </a:lnTo>
                  <a:lnTo>
                    <a:pt x="2" y="103"/>
                  </a:lnTo>
                  <a:lnTo>
                    <a:pt x="0" y="115"/>
                  </a:lnTo>
                  <a:lnTo>
                    <a:pt x="0" y="128"/>
                  </a:lnTo>
                  <a:lnTo>
                    <a:pt x="0" y="132"/>
                  </a:lnTo>
                  <a:lnTo>
                    <a:pt x="1" y="134"/>
                  </a:lnTo>
                  <a:lnTo>
                    <a:pt x="2" y="137"/>
                  </a:lnTo>
                  <a:lnTo>
                    <a:pt x="4" y="139"/>
                  </a:lnTo>
                  <a:lnTo>
                    <a:pt x="6" y="140"/>
                  </a:lnTo>
                  <a:lnTo>
                    <a:pt x="8" y="142"/>
                  </a:lnTo>
                  <a:lnTo>
                    <a:pt x="12" y="143"/>
                  </a:lnTo>
                  <a:lnTo>
                    <a:pt x="15" y="143"/>
                  </a:lnTo>
                  <a:lnTo>
                    <a:pt x="17" y="143"/>
                  </a:lnTo>
                  <a:lnTo>
                    <a:pt x="20" y="142"/>
                  </a:lnTo>
                  <a:lnTo>
                    <a:pt x="22" y="140"/>
                  </a:lnTo>
                  <a:lnTo>
                    <a:pt x="24" y="139"/>
                  </a:lnTo>
                  <a:lnTo>
                    <a:pt x="27" y="137"/>
                  </a:lnTo>
                  <a:lnTo>
                    <a:pt x="28" y="134"/>
                  </a:lnTo>
                  <a:lnTo>
                    <a:pt x="29" y="132"/>
                  </a:lnTo>
                  <a:lnTo>
                    <a:pt x="30" y="128"/>
                  </a:lnTo>
                  <a:lnTo>
                    <a:pt x="30" y="118"/>
                  </a:lnTo>
                  <a:lnTo>
                    <a:pt x="31" y="108"/>
                  </a:lnTo>
                  <a:lnTo>
                    <a:pt x="34" y="98"/>
                  </a:lnTo>
                  <a:lnTo>
                    <a:pt x="37" y="90"/>
                  </a:lnTo>
                  <a:lnTo>
                    <a:pt x="42" y="81"/>
                  </a:lnTo>
                  <a:lnTo>
                    <a:pt x="46" y="73"/>
                  </a:lnTo>
                  <a:lnTo>
                    <a:pt x="52" y="65"/>
                  </a:lnTo>
                  <a:lnTo>
                    <a:pt x="59" y="59"/>
                  </a:lnTo>
                  <a:lnTo>
                    <a:pt x="65" y="52"/>
                  </a:lnTo>
                  <a:lnTo>
                    <a:pt x="73" y="47"/>
                  </a:lnTo>
                  <a:lnTo>
                    <a:pt x="81" y="41"/>
                  </a:lnTo>
                  <a:lnTo>
                    <a:pt x="90" y="37"/>
                  </a:lnTo>
                  <a:lnTo>
                    <a:pt x="98" y="34"/>
                  </a:lnTo>
                  <a:lnTo>
                    <a:pt x="108" y="32"/>
                  </a:lnTo>
                  <a:lnTo>
                    <a:pt x="118" y="30"/>
                  </a:lnTo>
                  <a:lnTo>
                    <a:pt x="129" y="30"/>
                  </a:lnTo>
                  <a:lnTo>
                    <a:pt x="131" y="30"/>
                  </a:lnTo>
                  <a:lnTo>
                    <a:pt x="134" y="29"/>
                  </a:lnTo>
                  <a:lnTo>
                    <a:pt x="136" y="26"/>
                  </a:lnTo>
                  <a:lnTo>
                    <a:pt x="138" y="25"/>
                  </a:lnTo>
                  <a:lnTo>
                    <a:pt x="140" y="23"/>
                  </a:lnTo>
                  <a:lnTo>
                    <a:pt x="141" y="20"/>
                  </a:lnTo>
                  <a:lnTo>
                    <a:pt x="142" y="18"/>
                  </a:lnTo>
                  <a:lnTo>
                    <a:pt x="144" y="15"/>
                  </a:lnTo>
                  <a:lnTo>
                    <a:pt x="142" y="11"/>
                  </a:lnTo>
                  <a:lnTo>
                    <a:pt x="141" y="8"/>
                  </a:lnTo>
                  <a:lnTo>
                    <a:pt x="140" y="6"/>
                  </a:lnTo>
                  <a:lnTo>
                    <a:pt x="138" y="4"/>
                  </a:lnTo>
                  <a:lnTo>
                    <a:pt x="136" y="2"/>
                  </a:lnTo>
                  <a:lnTo>
                    <a:pt x="134" y="1"/>
                  </a:lnTo>
                  <a:lnTo>
                    <a:pt x="131" y="0"/>
                  </a:lnTo>
                  <a:lnTo>
                    <a:pt x="129" y="0"/>
                  </a:lnTo>
                  <a:lnTo>
                    <a:pt x="1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grpSp>
      <p:sp>
        <p:nvSpPr>
          <p:cNvPr id="11" name="Title 1">
            <a:extLst>
              <a:ext uri="{FF2B5EF4-FFF2-40B4-BE49-F238E27FC236}">
                <a16:creationId xmlns:a16="http://schemas.microsoft.com/office/drawing/2014/main" id="{FF573007-6D3D-49CD-B7F9-C30A6906AD0A}"/>
              </a:ext>
            </a:extLst>
          </p:cNvPr>
          <p:cNvSpPr>
            <a:spLocks noGrp="1"/>
          </p:cNvSpPr>
          <p:nvPr>
            <p:ph type="title"/>
          </p:nvPr>
        </p:nvSpPr>
        <p:spPr>
          <a:xfrm>
            <a:off x="742950" y="1058320"/>
            <a:ext cx="7886700" cy="994172"/>
          </a:xfrm>
        </p:spPr>
        <p:txBody>
          <a:bodyPr>
            <a:normAutofit fontScale="90000"/>
          </a:bodyPr>
          <a:lstStyle/>
          <a:p>
            <a:r>
              <a:rPr lang="en-US" sz="1800" dirty="0"/>
              <a:t>Strategic Goal 1:  Effective Content Regulation aligned to the Constitution</a:t>
            </a:r>
            <a:br>
              <a:rPr lang="en-US" sz="1800" dirty="0"/>
            </a:br>
            <a:r>
              <a:rPr lang="en-US" sz="1500" dirty="0"/>
              <a:t/>
            </a:r>
            <a:br>
              <a:rPr lang="en-US" sz="1500" dirty="0"/>
            </a:br>
            <a:r>
              <a:rPr lang="en-US" sz="1500" dirty="0"/>
              <a:t>Strategic Objective 1.3: Train and Capacitate FPB and Industry Classifiers</a:t>
            </a:r>
            <a:endParaRPr lang="en-ZA" sz="1500" dirty="0"/>
          </a:p>
        </p:txBody>
      </p:sp>
      <p:sp>
        <p:nvSpPr>
          <p:cNvPr id="12" name="Rectangle 2">
            <a:extLst>
              <a:ext uri="{FF2B5EF4-FFF2-40B4-BE49-F238E27FC236}">
                <a16:creationId xmlns:a16="http://schemas.microsoft.com/office/drawing/2014/main" id="{519AF610-9C27-42D1-A94D-51B84798C538}"/>
              </a:ext>
            </a:extLst>
          </p:cNvPr>
          <p:cNvSpPr>
            <a:spLocks noChangeArrowheads="1"/>
          </p:cNvSpPr>
          <p:nvPr/>
        </p:nvSpPr>
        <p:spPr bwMode="auto">
          <a:xfrm>
            <a:off x="742949" y="2120068"/>
            <a:ext cx="237629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altLang="en-US" sz="900" b="1" dirty="0">
                <a:latin typeface="Arial" panose="020B0604020202020204" pitchFamily="34" charset="0"/>
                <a:ea typeface="Calibri" panose="020F0502020204030204" pitchFamily="34" charset="0"/>
                <a:cs typeface="Arial" panose="020B0604020202020204" pitchFamily="34" charset="0"/>
              </a:rPr>
              <a:t>Indicators, Annual and Quarterly Targets</a:t>
            </a:r>
            <a:endParaRPr lang="en-ZA" altLang="en-US" sz="1350" dirty="0">
              <a:latin typeface="Arial" panose="020B0604020202020204" pitchFamily="34" charset="0"/>
            </a:endParaRPr>
          </a:p>
        </p:txBody>
      </p:sp>
      <p:graphicFrame>
        <p:nvGraphicFramePr>
          <p:cNvPr id="13" name="Table 12">
            <a:extLst>
              <a:ext uri="{FF2B5EF4-FFF2-40B4-BE49-F238E27FC236}">
                <a16:creationId xmlns:a16="http://schemas.microsoft.com/office/drawing/2014/main" id="{A226901F-690F-4B19-A967-AA8B107EB752}"/>
              </a:ext>
            </a:extLst>
          </p:cNvPr>
          <p:cNvGraphicFramePr>
            <a:graphicFrameLocks noGrp="1"/>
          </p:cNvGraphicFramePr>
          <p:nvPr/>
        </p:nvGraphicFramePr>
        <p:xfrm>
          <a:off x="742949" y="2530187"/>
          <a:ext cx="7462751" cy="2537728"/>
        </p:xfrm>
        <a:graphic>
          <a:graphicData uri="http://schemas.openxmlformats.org/drawingml/2006/table">
            <a:tbl>
              <a:tblPr firstRow="1" firstCol="1" bandRow="1">
                <a:tableStyleId>{69012ECD-51FC-41F1-AA8D-1B2483CD663E}</a:tableStyleId>
              </a:tblPr>
              <a:tblGrid>
                <a:gridCol w="1880613">
                  <a:extLst>
                    <a:ext uri="{9D8B030D-6E8A-4147-A177-3AD203B41FA5}">
                      <a16:colId xmlns:a16="http://schemas.microsoft.com/office/drawing/2014/main" val="3460977687"/>
                    </a:ext>
                  </a:extLst>
                </a:gridCol>
                <a:gridCol w="1685090">
                  <a:extLst>
                    <a:ext uri="{9D8B030D-6E8A-4147-A177-3AD203B41FA5}">
                      <a16:colId xmlns:a16="http://schemas.microsoft.com/office/drawing/2014/main" val="2417996864"/>
                    </a:ext>
                  </a:extLst>
                </a:gridCol>
                <a:gridCol w="1110458">
                  <a:extLst>
                    <a:ext uri="{9D8B030D-6E8A-4147-A177-3AD203B41FA5}">
                      <a16:colId xmlns:a16="http://schemas.microsoft.com/office/drawing/2014/main" val="3011594702"/>
                    </a:ext>
                  </a:extLst>
                </a:gridCol>
                <a:gridCol w="1059710">
                  <a:extLst>
                    <a:ext uri="{9D8B030D-6E8A-4147-A177-3AD203B41FA5}">
                      <a16:colId xmlns:a16="http://schemas.microsoft.com/office/drawing/2014/main" val="453729628"/>
                    </a:ext>
                  </a:extLst>
                </a:gridCol>
                <a:gridCol w="868664">
                  <a:extLst>
                    <a:ext uri="{9D8B030D-6E8A-4147-A177-3AD203B41FA5}">
                      <a16:colId xmlns:a16="http://schemas.microsoft.com/office/drawing/2014/main" val="412299822"/>
                    </a:ext>
                  </a:extLst>
                </a:gridCol>
                <a:gridCol w="858216">
                  <a:extLst>
                    <a:ext uri="{9D8B030D-6E8A-4147-A177-3AD203B41FA5}">
                      <a16:colId xmlns:a16="http://schemas.microsoft.com/office/drawing/2014/main" val="3805060835"/>
                    </a:ext>
                  </a:extLst>
                </a:gridCol>
              </a:tblGrid>
              <a:tr h="229346">
                <a:tc>
                  <a:txBody>
                    <a:bodyPr/>
                    <a:lstStyle/>
                    <a:p>
                      <a:pPr marL="0" marR="0" algn="ctr">
                        <a:lnSpc>
                          <a:spcPct val="150000"/>
                        </a:lnSpc>
                        <a:spcBef>
                          <a:spcPts val="0"/>
                        </a:spcBef>
                        <a:spcAft>
                          <a:spcPts val="0"/>
                        </a:spcAft>
                      </a:pPr>
                      <a:r>
                        <a:rPr lang="en-ZA" sz="1100">
                          <a:effectLst/>
                        </a:rPr>
                        <a:t>Output Indicators*</a:t>
                      </a:r>
                      <a:endParaRPr lang="en-ZA" sz="18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a:effectLst/>
                        </a:rPr>
                        <a:t>Annual Target (measures)</a:t>
                      </a:r>
                      <a:endParaRPr lang="en-ZA" sz="18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rPr>
                        <a:t>Q1</a:t>
                      </a:r>
                      <a:endParaRPr lang="en-ZA" sz="18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rPr>
                        <a:t>Q2</a:t>
                      </a:r>
                      <a:endParaRPr lang="en-ZA" sz="18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rPr>
                        <a:t>Q3</a:t>
                      </a:r>
                      <a:endParaRPr lang="en-ZA" sz="18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rPr>
                        <a:t>Q4</a:t>
                      </a:r>
                      <a:endParaRPr lang="en-ZA" sz="18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5699182"/>
                  </a:ext>
                </a:extLst>
              </a:tr>
              <a:tr h="2308382">
                <a:tc>
                  <a:txBody>
                    <a:bodyPr/>
                    <a:lstStyle/>
                    <a:p>
                      <a:pPr marL="0" marR="0">
                        <a:lnSpc>
                          <a:spcPct val="150000"/>
                        </a:lnSpc>
                        <a:spcBef>
                          <a:spcPts val="0"/>
                        </a:spcBef>
                        <a:spcAft>
                          <a:spcPts val="0"/>
                        </a:spcAft>
                      </a:pPr>
                      <a:r>
                        <a:rPr lang="en-ZA" sz="1200">
                          <a:effectLst/>
                        </a:rPr>
                        <a:t> Approved Classifier Training Programme </a:t>
                      </a:r>
                      <a:endParaRPr lang="en-ZA" sz="18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ZA" sz="1200">
                          <a:effectLst/>
                        </a:rPr>
                        <a:t>Design Content Classification Training Programme </a:t>
                      </a:r>
                      <a:endParaRPr lang="en-ZA" sz="18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ZA" sz="1200">
                          <a:effectLst/>
                        </a:rPr>
                        <a:t>Develop Business Case and project documentation for the classification Training programme. </a:t>
                      </a:r>
                      <a:endParaRPr lang="en-ZA" sz="18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ZA" sz="1200" dirty="0">
                          <a:effectLst/>
                        </a:rPr>
                        <a:t>Implement the project plan and submit project reports on a quarterly basis. </a:t>
                      </a:r>
                      <a:endParaRPr lang="en-ZA" sz="18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ZA" sz="1200">
                          <a:effectLst/>
                        </a:rPr>
                        <a:t>Implement the project plan and submit project reports on a quarterly basis. </a:t>
                      </a:r>
                      <a:endParaRPr lang="en-ZA" sz="18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ZA" sz="1200" dirty="0">
                          <a:effectLst/>
                        </a:rPr>
                        <a:t>Draft Classification Training Programme.</a:t>
                      </a:r>
                      <a:endParaRPr lang="en-ZA" sz="18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952592"/>
                  </a:ext>
                </a:extLst>
              </a:tr>
            </a:tbl>
          </a:graphicData>
        </a:graphic>
      </p:graphicFrame>
    </p:spTree>
    <p:extLst>
      <p:ext uri="{BB962C8B-B14F-4D97-AF65-F5344CB8AC3E}">
        <p14:creationId xmlns:p14="http://schemas.microsoft.com/office/powerpoint/2010/main" val="265217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CFD1AA-63DE-E143-8EDD-B7DBD45A13B7}"/>
              </a:ext>
            </a:extLst>
          </p:cNvPr>
          <p:cNvPicPr>
            <a:picLocks noChangeAspect="1"/>
          </p:cNvPicPr>
          <p:nvPr/>
        </p:nvPicPr>
        <p:blipFill>
          <a:blip r:embed="rId2"/>
          <a:srcRect/>
          <a:stretch/>
        </p:blipFill>
        <p:spPr>
          <a:xfrm>
            <a:off x="1143001" y="613167"/>
            <a:ext cx="6857999" cy="5136366"/>
          </a:xfrm>
          <a:prstGeom prst="rect">
            <a:avLst/>
          </a:prstGeom>
        </p:spPr>
      </p:pic>
      <p:sp>
        <p:nvSpPr>
          <p:cNvPr id="6" name="Title 2">
            <a:extLst>
              <a:ext uri="{FF2B5EF4-FFF2-40B4-BE49-F238E27FC236}">
                <a16:creationId xmlns:a16="http://schemas.microsoft.com/office/drawing/2014/main" id="{16703154-B510-C148-8AA4-9470ADA5B468}"/>
              </a:ext>
            </a:extLst>
          </p:cNvPr>
          <p:cNvSpPr>
            <a:spLocks noGrp="1"/>
          </p:cNvSpPr>
          <p:nvPr>
            <p:ph type="title"/>
          </p:nvPr>
        </p:nvSpPr>
        <p:spPr>
          <a:xfrm>
            <a:off x="3777279" y="2762691"/>
            <a:ext cx="4429461" cy="418659"/>
          </a:xfrm>
        </p:spPr>
        <p:txBody>
          <a:bodyPr>
            <a:noAutofit/>
          </a:bodyPr>
          <a:lstStyle/>
          <a:p>
            <a:r>
              <a:rPr lang="en-US" sz="2250" dirty="0">
                <a:latin typeface="Helvetica"/>
                <a:cs typeface="Helvetica"/>
              </a:rPr>
              <a:t>STRATEGIC GOAL 2:</a:t>
            </a:r>
            <a:br>
              <a:rPr lang="en-US" sz="2250" dirty="0">
                <a:latin typeface="Helvetica"/>
                <a:cs typeface="Helvetica"/>
              </a:rPr>
            </a:br>
            <a:r>
              <a:rPr lang="en-US" sz="2250" dirty="0">
                <a:latin typeface="Helvetica"/>
                <a:cs typeface="Helvetica"/>
              </a:rPr>
              <a:t>PUBLIC EDUCATION AND STAKEHOLDER PARTNERING</a:t>
            </a:r>
            <a:endParaRPr lang="en-US" sz="2250" dirty="0"/>
          </a:p>
        </p:txBody>
      </p:sp>
      <p:pic>
        <p:nvPicPr>
          <p:cNvPr id="10" name="Picture 9">
            <a:extLst>
              <a:ext uri="{FF2B5EF4-FFF2-40B4-BE49-F238E27FC236}">
                <a16:creationId xmlns:a16="http://schemas.microsoft.com/office/drawing/2014/main" id="{72E2B294-88D3-414D-8284-0B7169C0CED3}"/>
              </a:ext>
            </a:extLst>
          </p:cNvPr>
          <p:cNvPicPr>
            <a:picLocks noChangeAspect="1"/>
          </p:cNvPicPr>
          <p:nvPr/>
        </p:nvPicPr>
        <p:blipFill>
          <a:blip r:embed="rId3"/>
          <a:stretch>
            <a:fillRect/>
          </a:stretch>
        </p:blipFill>
        <p:spPr>
          <a:xfrm>
            <a:off x="6873240" y="1130498"/>
            <a:ext cx="684847" cy="587012"/>
          </a:xfrm>
          <a:prstGeom prst="rect">
            <a:avLst/>
          </a:prstGeom>
        </p:spPr>
      </p:pic>
    </p:spTree>
    <p:extLst>
      <p:ext uri="{BB962C8B-B14F-4D97-AF65-F5344CB8AC3E}">
        <p14:creationId xmlns:p14="http://schemas.microsoft.com/office/powerpoint/2010/main" val="159145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B73C8A-C79E-461C-86C2-71A70C7C4A42}"/>
              </a:ext>
            </a:extLst>
          </p:cNvPr>
          <p:cNvPicPr>
            <a:picLocks noChangeAspect="1"/>
          </p:cNvPicPr>
          <p:nvPr/>
        </p:nvPicPr>
        <p:blipFill>
          <a:blip r:embed="rId2">
            <a:alphaModFix amt="29000"/>
          </a:blip>
          <a:srcRect/>
          <a:stretch/>
        </p:blipFill>
        <p:spPr>
          <a:xfrm>
            <a:off x="0" y="857250"/>
            <a:ext cx="9144000" cy="5143500"/>
          </a:xfrm>
          <a:prstGeom prst="rect">
            <a:avLst/>
          </a:prstGeom>
        </p:spPr>
      </p:pic>
      <p:sp>
        <p:nvSpPr>
          <p:cNvPr id="16" name="Title 1">
            <a:extLst>
              <a:ext uri="{FF2B5EF4-FFF2-40B4-BE49-F238E27FC236}">
                <a16:creationId xmlns:a16="http://schemas.microsoft.com/office/drawing/2014/main" id="{F660595C-F740-4DF7-842A-A46DBFEFD53F}"/>
              </a:ext>
            </a:extLst>
          </p:cNvPr>
          <p:cNvSpPr txBox="1">
            <a:spLocks/>
          </p:cNvSpPr>
          <p:nvPr/>
        </p:nvSpPr>
        <p:spPr>
          <a:xfrm>
            <a:off x="628650" y="944020"/>
            <a:ext cx="7886700" cy="89746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1800">
                <a:solidFill>
                  <a:sysClr val="windowText" lastClr="000000"/>
                </a:solidFill>
                <a:latin typeface="Calibri Light" panose="020F0302020204030204"/>
              </a:rPr>
              <a:t>Strategic Goal 2: Public Education and Stakeholder Partnering</a:t>
            </a:r>
            <a:br>
              <a:rPr lang="en-US" sz="1800">
                <a:solidFill>
                  <a:sysClr val="windowText" lastClr="000000"/>
                </a:solidFill>
                <a:latin typeface="Calibri Light" panose="020F0302020204030204"/>
              </a:rPr>
            </a:br>
            <a:r>
              <a:rPr lang="en-US" sz="1800">
                <a:solidFill>
                  <a:sysClr val="windowText" lastClr="000000"/>
                </a:solidFill>
                <a:latin typeface="Calibri Light" panose="020F0302020204030204"/>
              </a:rPr>
              <a:t/>
            </a:r>
            <a:br>
              <a:rPr lang="en-US" sz="1800">
                <a:solidFill>
                  <a:sysClr val="windowText" lastClr="000000"/>
                </a:solidFill>
                <a:latin typeface="Calibri Light" panose="020F0302020204030204"/>
              </a:rPr>
            </a:br>
            <a:r>
              <a:rPr lang="en-US" sz="1500">
                <a:solidFill>
                  <a:sysClr val="windowText" lastClr="000000"/>
                </a:solidFill>
                <a:latin typeface="Calibri Light" panose="020F0302020204030204"/>
              </a:rPr>
              <a:t>Strategic Objective 2.1: Implement an FPB Brand Activation Campaign</a:t>
            </a:r>
            <a:endParaRPr lang="en-ZA" sz="1500" dirty="0">
              <a:solidFill>
                <a:sysClr val="windowText" lastClr="000000"/>
              </a:solidFill>
              <a:latin typeface="Calibri Light" panose="020F0302020204030204"/>
            </a:endParaRPr>
          </a:p>
        </p:txBody>
      </p:sp>
      <p:sp>
        <p:nvSpPr>
          <p:cNvPr id="17" name="Rectangle 2">
            <a:extLst>
              <a:ext uri="{FF2B5EF4-FFF2-40B4-BE49-F238E27FC236}">
                <a16:creationId xmlns:a16="http://schemas.microsoft.com/office/drawing/2014/main" id="{C5EBE3DE-AE1C-47BA-8F4E-908364D4BB19}"/>
              </a:ext>
            </a:extLst>
          </p:cNvPr>
          <p:cNvSpPr>
            <a:spLocks noChangeArrowheads="1"/>
          </p:cNvSpPr>
          <p:nvPr/>
        </p:nvSpPr>
        <p:spPr bwMode="auto">
          <a:xfrm>
            <a:off x="628650" y="1951683"/>
            <a:ext cx="237629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alt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Indicators, Annual and Quarterly Targets</a:t>
            </a:r>
            <a:endParaRPr lang="en-ZA" altLang="en-US" sz="1350" dirty="0">
              <a:solidFill>
                <a:prstClr val="black"/>
              </a:solidFill>
              <a:latin typeface="Arial" panose="020B0604020202020204" pitchFamily="34" charset="0"/>
            </a:endParaRPr>
          </a:p>
        </p:txBody>
      </p:sp>
      <p:graphicFrame>
        <p:nvGraphicFramePr>
          <p:cNvPr id="18" name="Table 17">
            <a:extLst>
              <a:ext uri="{FF2B5EF4-FFF2-40B4-BE49-F238E27FC236}">
                <a16:creationId xmlns:a16="http://schemas.microsoft.com/office/drawing/2014/main" id="{C7B4C477-49BA-4E39-B038-C80DC0860034}"/>
              </a:ext>
            </a:extLst>
          </p:cNvPr>
          <p:cNvGraphicFramePr>
            <a:graphicFrameLocks noGrp="1"/>
          </p:cNvGraphicFramePr>
          <p:nvPr/>
        </p:nvGraphicFramePr>
        <p:xfrm>
          <a:off x="200419" y="2215769"/>
          <a:ext cx="8943581" cy="3488518"/>
        </p:xfrm>
        <a:graphic>
          <a:graphicData uri="http://schemas.openxmlformats.org/drawingml/2006/table">
            <a:tbl>
              <a:tblPr firstRow="1" firstCol="1" bandRow="1"/>
              <a:tblGrid>
                <a:gridCol w="960540">
                  <a:extLst>
                    <a:ext uri="{9D8B030D-6E8A-4147-A177-3AD203B41FA5}">
                      <a16:colId xmlns:a16="http://schemas.microsoft.com/office/drawing/2014/main" val="1735767869"/>
                    </a:ext>
                  </a:extLst>
                </a:gridCol>
                <a:gridCol w="1451516">
                  <a:extLst>
                    <a:ext uri="{9D8B030D-6E8A-4147-A177-3AD203B41FA5}">
                      <a16:colId xmlns:a16="http://schemas.microsoft.com/office/drawing/2014/main" val="3846679137"/>
                    </a:ext>
                  </a:extLst>
                </a:gridCol>
                <a:gridCol w="1852347">
                  <a:extLst>
                    <a:ext uri="{9D8B030D-6E8A-4147-A177-3AD203B41FA5}">
                      <a16:colId xmlns:a16="http://schemas.microsoft.com/office/drawing/2014/main" val="3111291496"/>
                    </a:ext>
                  </a:extLst>
                </a:gridCol>
                <a:gridCol w="2212538">
                  <a:extLst>
                    <a:ext uri="{9D8B030D-6E8A-4147-A177-3AD203B41FA5}">
                      <a16:colId xmlns:a16="http://schemas.microsoft.com/office/drawing/2014/main" val="2299954949"/>
                    </a:ext>
                  </a:extLst>
                </a:gridCol>
                <a:gridCol w="1210961">
                  <a:extLst>
                    <a:ext uri="{9D8B030D-6E8A-4147-A177-3AD203B41FA5}">
                      <a16:colId xmlns:a16="http://schemas.microsoft.com/office/drawing/2014/main" val="4082287053"/>
                    </a:ext>
                  </a:extLst>
                </a:gridCol>
                <a:gridCol w="1255679">
                  <a:extLst>
                    <a:ext uri="{9D8B030D-6E8A-4147-A177-3AD203B41FA5}">
                      <a16:colId xmlns:a16="http://schemas.microsoft.com/office/drawing/2014/main" val="1603657942"/>
                    </a:ext>
                  </a:extLst>
                </a:gridCol>
              </a:tblGrid>
              <a:tr h="390239">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dirty="0">
                          <a:effectLst/>
                        </a:rPr>
                        <a:t>Output Indicators*</a:t>
                      </a:r>
                      <a:endParaRPr lang="en-ZA" sz="900" dirty="0">
                        <a:effectLst/>
                        <a:latin typeface="+mj-lt"/>
                        <a:ea typeface="Times New Roman" panose="02020603050405020304" pitchFamily="18" charset="0"/>
                        <a:cs typeface="Times New Roman" panose="02020603050405020304" pitchFamily="18" charset="0"/>
                      </a:endParaRPr>
                    </a:p>
                  </a:txBody>
                  <a:tcPr marL="50926" marR="50926"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nSpc>
                          <a:spcPct val="150000"/>
                        </a:lnSpc>
                        <a:spcBef>
                          <a:spcPts val="0"/>
                        </a:spcBef>
                        <a:spcAft>
                          <a:spcPts val="0"/>
                        </a:spcAft>
                      </a:pPr>
                      <a:r>
                        <a:rPr lang="en-ZA" sz="900">
                          <a:effectLst/>
                        </a:rPr>
                        <a:t>Annual Target (measures)</a:t>
                      </a:r>
                      <a:endParaRPr lang="en-ZA" sz="900">
                        <a:effectLst/>
                        <a:latin typeface="+mj-lt"/>
                        <a:ea typeface="Times New Roman" panose="02020603050405020304" pitchFamily="18" charset="0"/>
                        <a:cs typeface="Times New Roman" panose="02020603050405020304" pitchFamily="18" charset="0"/>
                      </a:endParaRPr>
                    </a:p>
                  </a:txBody>
                  <a:tcPr marL="50926" marR="50926"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dirty="0">
                          <a:effectLst/>
                        </a:rPr>
                        <a:t>Q1</a:t>
                      </a:r>
                      <a:endParaRPr lang="en-ZA" sz="900" dirty="0">
                        <a:effectLst/>
                        <a:latin typeface="+mj-lt"/>
                        <a:ea typeface="Times New Roman" panose="02020603050405020304" pitchFamily="18" charset="0"/>
                        <a:cs typeface="Times New Roman" panose="02020603050405020304" pitchFamily="18" charset="0"/>
                      </a:endParaRPr>
                    </a:p>
                  </a:txBody>
                  <a:tcPr marL="50926" marR="50926"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Q2</a:t>
                      </a:r>
                      <a:endParaRPr lang="en-ZA" sz="900" dirty="0">
                        <a:effectLst/>
                        <a:latin typeface="+mj-lt"/>
                        <a:ea typeface="Times New Roman" panose="02020603050405020304" pitchFamily="18" charset="0"/>
                        <a:cs typeface="Times New Roman" panose="02020603050405020304" pitchFamily="18" charset="0"/>
                      </a:endParaRPr>
                    </a:p>
                  </a:txBody>
                  <a:tcPr marL="50926" marR="50926"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Q3</a:t>
                      </a:r>
                      <a:endParaRPr lang="en-ZA" sz="900">
                        <a:effectLst/>
                        <a:latin typeface="+mj-lt"/>
                        <a:ea typeface="Times New Roman" panose="02020603050405020304" pitchFamily="18" charset="0"/>
                        <a:cs typeface="Times New Roman" panose="02020603050405020304" pitchFamily="18" charset="0"/>
                      </a:endParaRPr>
                    </a:p>
                  </a:txBody>
                  <a:tcPr marL="50926" marR="50926"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Q4</a:t>
                      </a:r>
                      <a:endParaRPr lang="en-ZA" sz="900" dirty="0">
                        <a:effectLst/>
                        <a:latin typeface="+mj-lt"/>
                        <a:ea typeface="Times New Roman" panose="02020603050405020304" pitchFamily="18" charset="0"/>
                        <a:cs typeface="Times New Roman" panose="02020603050405020304" pitchFamily="18" charset="0"/>
                      </a:endParaRPr>
                    </a:p>
                  </a:txBody>
                  <a:tcPr marL="50926" marR="50926"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943722309"/>
                  </a:ext>
                </a:extLst>
              </a:tr>
              <a:tr h="1007459">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50000"/>
                        </a:lnSpc>
                        <a:spcBef>
                          <a:spcPts val="0"/>
                        </a:spcBef>
                        <a:spcAft>
                          <a:spcPts val="0"/>
                        </a:spcAft>
                      </a:pPr>
                      <a:r>
                        <a:rPr lang="en-ZA" sz="900" dirty="0">
                          <a:effectLst/>
                        </a:rPr>
                        <a:t>100% Implementation of the Brand repositioning strategy</a:t>
                      </a:r>
                      <a:endParaRPr lang="en-ZA" sz="900" dirty="0">
                        <a:effectLst/>
                        <a:latin typeface="+mj-lt"/>
                        <a:ea typeface="Times New Roman" panose="02020603050405020304" pitchFamily="18" charset="0"/>
                        <a:cs typeface="Times New Roman" panose="02020603050405020304" pitchFamily="18" charset="0"/>
                      </a:endParaRPr>
                    </a:p>
                  </a:txBody>
                  <a:tcPr marL="50926" marR="50926"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ZA" sz="900" dirty="0">
                          <a:effectLst/>
                        </a:rPr>
                        <a:t> </a:t>
                      </a:r>
                    </a:p>
                    <a:p>
                      <a:pPr marL="0" marR="0">
                        <a:lnSpc>
                          <a:spcPct val="107000"/>
                        </a:lnSpc>
                        <a:spcBef>
                          <a:spcPts val="0"/>
                        </a:spcBef>
                        <a:spcAft>
                          <a:spcPts val="0"/>
                        </a:spcAft>
                      </a:pPr>
                      <a:r>
                        <a:rPr lang="en-ZA" sz="900" dirty="0">
                          <a:effectLst/>
                        </a:rPr>
                        <a:t>Implementation of the Brand Repositioning Strategy </a:t>
                      </a:r>
                    </a:p>
                    <a:p>
                      <a:pPr marL="0" marR="0">
                        <a:lnSpc>
                          <a:spcPct val="107000"/>
                        </a:lnSpc>
                        <a:spcBef>
                          <a:spcPts val="0"/>
                        </a:spcBef>
                        <a:spcAft>
                          <a:spcPts val="0"/>
                        </a:spcAft>
                      </a:pPr>
                      <a:r>
                        <a:rPr lang="en-ZA" sz="900" dirty="0">
                          <a:effectLst/>
                        </a:rPr>
                        <a:t> </a:t>
                      </a:r>
                      <a:endParaRPr lang="en-ZA" sz="900" dirty="0">
                        <a:effectLst/>
                        <a:latin typeface="+mj-lt"/>
                        <a:ea typeface="Times New Roman" panose="02020603050405020304" pitchFamily="18" charset="0"/>
                        <a:cs typeface="Times New Roman" panose="02020603050405020304" pitchFamily="18" charset="0"/>
                      </a:endParaRPr>
                    </a:p>
                  </a:txBody>
                  <a:tcPr marL="50926" marR="50926"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Brand repositioning strategy tabled to EXCO.</a:t>
                      </a:r>
                      <a:endParaRPr lang="en-ZA" sz="900" dirty="0">
                        <a:effectLst/>
                        <a:latin typeface="+mj-lt"/>
                        <a:ea typeface="Times New Roman" panose="02020603050405020304" pitchFamily="18" charset="0"/>
                        <a:cs typeface="Times New Roman" panose="02020603050405020304" pitchFamily="18" charset="0"/>
                      </a:endParaRPr>
                    </a:p>
                  </a:txBody>
                  <a:tcPr marL="50926" marR="50926"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Design of the repositioned brand based on approved Brand Strategy.</a:t>
                      </a:r>
                    </a:p>
                    <a:p>
                      <a:pPr marL="0" marR="0">
                        <a:lnSpc>
                          <a:spcPct val="150000"/>
                        </a:lnSpc>
                        <a:spcBef>
                          <a:spcPts val="0"/>
                        </a:spcBef>
                        <a:spcAft>
                          <a:spcPts val="0"/>
                        </a:spcAft>
                      </a:pPr>
                      <a:r>
                        <a:rPr lang="en-ZA" sz="900">
                          <a:effectLst/>
                        </a:rPr>
                        <a:t>Tabling of repositioned Brand for approval at Council,</a:t>
                      </a:r>
                      <a:endParaRPr lang="en-ZA" sz="900" dirty="0">
                        <a:effectLst/>
                        <a:latin typeface="+mj-lt"/>
                        <a:ea typeface="Times New Roman" panose="02020603050405020304" pitchFamily="18" charset="0"/>
                        <a:cs typeface="Times New Roman" panose="02020603050405020304" pitchFamily="18" charset="0"/>
                      </a:endParaRPr>
                    </a:p>
                  </a:txBody>
                  <a:tcPr marL="50926" marR="50926"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Launch of the repositioned FPB brand. </a:t>
                      </a:r>
                      <a:endParaRPr lang="en-ZA" sz="900" dirty="0">
                        <a:effectLst/>
                        <a:latin typeface="+mj-lt"/>
                        <a:ea typeface="Times New Roman" panose="02020603050405020304" pitchFamily="18" charset="0"/>
                        <a:cs typeface="Times New Roman" panose="02020603050405020304" pitchFamily="18" charset="0"/>
                      </a:endParaRPr>
                    </a:p>
                  </a:txBody>
                  <a:tcPr marL="50926" marR="50926"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dirty="0">
                          <a:effectLst/>
                        </a:rPr>
                        <a:t>Implement a training programme on the repositioned FPB brand to Key stakeholders. </a:t>
                      </a:r>
                    </a:p>
                    <a:p>
                      <a:pPr marL="0" marR="0">
                        <a:lnSpc>
                          <a:spcPct val="150000"/>
                        </a:lnSpc>
                        <a:spcBef>
                          <a:spcPts val="0"/>
                        </a:spcBef>
                        <a:spcAft>
                          <a:spcPts val="0"/>
                        </a:spcAft>
                      </a:pPr>
                      <a:r>
                        <a:rPr lang="en-ZA" sz="900" dirty="0">
                          <a:effectLst/>
                        </a:rPr>
                        <a:t> </a:t>
                      </a:r>
                      <a:endParaRPr lang="en-ZA" sz="900" dirty="0">
                        <a:effectLst/>
                        <a:latin typeface="+mj-lt"/>
                        <a:ea typeface="Times New Roman" panose="02020603050405020304" pitchFamily="18" charset="0"/>
                        <a:cs typeface="Times New Roman" panose="02020603050405020304" pitchFamily="18" charset="0"/>
                      </a:endParaRPr>
                    </a:p>
                  </a:txBody>
                  <a:tcPr marL="50926" marR="50926"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8761007"/>
                  </a:ext>
                </a:extLst>
              </a:tr>
              <a:tr h="276701">
                <a:tc gridSpan="6">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1400" b="0" kern="1200" dirty="0">
                          <a:solidFill>
                            <a:schemeClr val="tx1"/>
                          </a:solidFill>
                          <a:latin typeface="+mj-lt"/>
                          <a:ea typeface="+mn-ea"/>
                          <a:cs typeface="+mn-cs"/>
                        </a:rPr>
                        <a:t>Strategic Objective 2.2: Implement national education campaigns.</a:t>
                      </a:r>
                    </a:p>
                  </a:txBody>
                  <a:tcPr marL="50926" marR="50926"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nSpc>
                          <a:spcPct val="107000"/>
                        </a:lnSpc>
                        <a:spcBef>
                          <a:spcPts val="0"/>
                        </a:spcBef>
                        <a:spcAft>
                          <a:spcPts val="0"/>
                        </a:spcAft>
                      </a:pPr>
                      <a:endParaRPr lang="en-ZA" sz="1200" dirty="0">
                        <a:effectLst/>
                        <a:latin typeface="+mj-lt"/>
                        <a:ea typeface="Times New Roman" panose="02020603050405020304" pitchFamily="18"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50000"/>
                        </a:lnSpc>
                        <a:spcBef>
                          <a:spcPts val="0"/>
                        </a:spcBef>
                        <a:spcAft>
                          <a:spcPts val="0"/>
                        </a:spcAft>
                      </a:pPr>
                      <a:endParaRPr lang="en-ZA" sz="1200" dirty="0">
                        <a:effectLst/>
                        <a:latin typeface="+mj-lt"/>
                        <a:ea typeface="Times New Roman" panose="02020603050405020304" pitchFamily="18"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50000"/>
                        </a:lnSpc>
                        <a:spcBef>
                          <a:spcPts val="0"/>
                        </a:spcBef>
                        <a:spcAft>
                          <a:spcPts val="0"/>
                        </a:spcAft>
                      </a:pPr>
                      <a:endParaRPr lang="en-ZA" sz="1200" dirty="0">
                        <a:effectLst/>
                        <a:latin typeface="+mj-lt"/>
                        <a:ea typeface="Times New Roman" panose="02020603050405020304" pitchFamily="18"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50000"/>
                        </a:lnSpc>
                        <a:spcBef>
                          <a:spcPts val="0"/>
                        </a:spcBef>
                        <a:spcAft>
                          <a:spcPts val="0"/>
                        </a:spcAft>
                      </a:pPr>
                      <a:endParaRPr lang="en-ZA" sz="1200" dirty="0">
                        <a:effectLst/>
                        <a:latin typeface="+mj-lt"/>
                        <a:ea typeface="Times New Roman" panose="02020603050405020304" pitchFamily="18"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50000"/>
                        </a:lnSpc>
                        <a:spcBef>
                          <a:spcPts val="0"/>
                        </a:spcBef>
                        <a:spcAft>
                          <a:spcPts val="0"/>
                        </a:spcAft>
                      </a:pPr>
                      <a:endParaRPr lang="en-ZA" sz="1200" dirty="0">
                        <a:effectLst/>
                        <a:latin typeface="+mj-lt"/>
                        <a:ea typeface="Times New Roman" panose="02020603050405020304" pitchFamily="18" charset="0"/>
                        <a:cs typeface="Times New Roman" panose="02020603050405020304" pitchFamily="18" charset="0"/>
                      </a:endParaRPr>
                    </a:p>
                  </a:txBody>
                  <a:tcPr marL="67901" marR="6790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429269"/>
                  </a:ext>
                </a:extLst>
              </a:tr>
              <a:tr h="1803863">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50000"/>
                        </a:lnSpc>
                        <a:spcBef>
                          <a:spcPts val="0"/>
                        </a:spcBef>
                        <a:spcAft>
                          <a:spcPts val="0"/>
                        </a:spcAft>
                      </a:pPr>
                      <a:r>
                        <a:rPr lang="en-ZA" sz="900">
                          <a:effectLst/>
                          <a:latin typeface="+mj-lt"/>
                          <a:ea typeface="Times New Roman" panose="02020603050405020304" pitchFamily="18" charset="0"/>
                          <a:cs typeface="Times New Roman" panose="02020603050405020304" pitchFamily="18" charset="0"/>
                        </a:rPr>
                        <a:t>Outreach and Education reports, Evaluation reports as well as focus group reports. Monitoring and evaluation system to be developed.</a:t>
                      </a: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dirty="0">
                          <a:effectLst/>
                          <a:latin typeface="+mj-lt"/>
                          <a:ea typeface="Times New Roman" panose="02020603050405020304" pitchFamily="18" charset="0"/>
                          <a:cs typeface="Times New Roman" panose="02020603050405020304" pitchFamily="18" charset="0"/>
                        </a:rPr>
                        <a:t>100% achievement of the approved Outreach and Education Plan </a:t>
                      </a: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dirty="0">
                          <a:effectLst/>
                          <a:latin typeface="+mj-lt"/>
                          <a:ea typeface="Times New Roman" panose="02020603050405020304" pitchFamily="18" charset="0"/>
                          <a:cs typeface="Times New Roman" panose="02020603050405020304" pitchFamily="18" charset="0"/>
                        </a:rPr>
                        <a:t>100% completion of the planned implementation activities due for Q1. </a:t>
                      </a: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latin typeface="+mj-lt"/>
                          <a:ea typeface="Times New Roman" panose="02020603050405020304" pitchFamily="18" charset="0"/>
                          <a:cs typeface="Times New Roman" panose="02020603050405020304" pitchFamily="18" charset="0"/>
                        </a:rPr>
                        <a:t>100% completion of the planned implementation activities due for Q2. </a:t>
                      </a: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latin typeface="+mj-lt"/>
                          <a:ea typeface="Times New Roman" panose="02020603050405020304" pitchFamily="18" charset="0"/>
                          <a:cs typeface="Times New Roman" panose="02020603050405020304" pitchFamily="18" charset="0"/>
                        </a:rPr>
                        <a:t>100% completion of the planned implementation activities due for Q3. </a:t>
                      </a: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dirty="0">
                          <a:effectLst/>
                          <a:latin typeface="+mj-lt"/>
                          <a:ea typeface="Times New Roman" panose="02020603050405020304" pitchFamily="18" charset="0"/>
                          <a:cs typeface="Times New Roman" panose="02020603050405020304" pitchFamily="18" charset="0"/>
                        </a:rPr>
                        <a:t>100% completion of the planned implementation activities due for Q4.  </a:t>
                      </a:r>
                    </a:p>
                    <a:p>
                      <a:pPr marL="0" marR="0">
                        <a:lnSpc>
                          <a:spcPct val="150000"/>
                        </a:lnSpc>
                        <a:spcBef>
                          <a:spcPts val="0"/>
                        </a:spcBef>
                        <a:spcAft>
                          <a:spcPts val="0"/>
                        </a:spcAft>
                      </a:pPr>
                      <a:r>
                        <a:rPr lang="en-ZA" sz="900" dirty="0">
                          <a:effectLst/>
                          <a:latin typeface="+mj-lt"/>
                          <a:ea typeface="Times New Roman" panose="02020603050405020304" pitchFamily="18" charset="0"/>
                          <a:cs typeface="Times New Roman" panose="02020603050405020304" pitchFamily="18" charset="0"/>
                        </a:rPr>
                        <a:t>Conduct an Impact Assessment of the Outreach Programme  2021/22</a:t>
                      </a: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75959123"/>
                  </a:ext>
                </a:extLst>
              </a:tr>
            </a:tbl>
          </a:graphicData>
        </a:graphic>
      </p:graphicFrame>
      <p:grpSp>
        <p:nvGrpSpPr>
          <p:cNvPr id="19" name="Group 18">
            <a:extLst>
              <a:ext uri="{FF2B5EF4-FFF2-40B4-BE49-F238E27FC236}">
                <a16:creationId xmlns:a16="http://schemas.microsoft.com/office/drawing/2014/main" id="{91D5AC64-CBDC-4B8F-B576-9D782260BAE1}"/>
              </a:ext>
            </a:extLst>
          </p:cNvPr>
          <p:cNvGrpSpPr/>
          <p:nvPr/>
        </p:nvGrpSpPr>
        <p:grpSpPr>
          <a:xfrm>
            <a:off x="107763" y="952853"/>
            <a:ext cx="520888" cy="440756"/>
            <a:chOff x="5465763" y="1385888"/>
            <a:chExt cx="287338" cy="249238"/>
          </a:xfrm>
          <a:solidFill>
            <a:srgbClr val="4472C4"/>
          </a:solidFill>
          <a:effectLst/>
        </p:grpSpPr>
        <p:sp>
          <p:nvSpPr>
            <p:cNvPr id="20" name="Freeform 683">
              <a:extLst>
                <a:ext uri="{FF2B5EF4-FFF2-40B4-BE49-F238E27FC236}">
                  <a16:creationId xmlns:a16="http://schemas.microsoft.com/office/drawing/2014/main" id="{36FE1EB0-2555-43AB-B746-167A1DE5F462}"/>
                </a:ext>
              </a:extLst>
            </p:cNvPr>
            <p:cNvSpPr>
              <a:spLocks/>
            </p:cNvSpPr>
            <p:nvPr/>
          </p:nvSpPr>
          <p:spPr bwMode="auto">
            <a:xfrm>
              <a:off x="5494338" y="1414463"/>
              <a:ext cx="134938" cy="9525"/>
            </a:xfrm>
            <a:custGeom>
              <a:avLst/>
              <a:gdLst>
                <a:gd name="T0" fmla="*/ 15 w 422"/>
                <a:gd name="T1" fmla="*/ 0 h 30"/>
                <a:gd name="T2" fmla="*/ 12 w 422"/>
                <a:gd name="T3" fmla="*/ 0 h 30"/>
                <a:gd name="T4" fmla="*/ 10 w 422"/>
                <a:gd name="T5" fmla="*/ 2 h 30"/>
                <a:gd name="T6" fmla="*/ 6 w 422"/>
                <a:gd name="T7" fmla="*/ 3 h 30"/>
                <a:gd name="T8" fmla="*/ 4 w 422"/>
                <a:gd name="T9" fmla="*/ 5 h 30"/>
                <a:gd name="T10" fmla="*/ 3 w 422"/>
                <a:gd name="T11" fmla="*/ 7 h 30"/>
                <a:gd name="T12" fmla="*/ 1 w 422"/>
                <a:gd name="T13" fmla="*/ 10 h 30"/>
                <a:gd name="T14" fmla="*/ 0 w 422"/>
                <a:gd name="T15" fmla="*/ 12 h 30"/>
                <a:gd name="T16" fmla="*/ 0 w 422"/>
                <a:gd name="T17" fmla="*/ 15 h 30"/>
                <a:gd name="T18" fmla="*/ 0 w 422"/>
                <a:gd name="T19" fmla="*/ 19 h 30"/>
                <a:gd name="T20" fmla="*/ 1 w 422"/>
                <a:gd name="T21" fmla="*/ 22 h 30"/>
                <a:gd name="T22" fmla="*/ 3 w 422"/>
                <a:gd name="T23" fmla="*/ 24 h 30"/>
                <a:gd name="T24" fmla="*/ 4 w 422"/>
                <a:gd name="T25" fmla="*/ 26 h 30"/>
                <a:gd name="T26" fmla="*/ 6 w 422"/>
                <a:gd name="T27" fmla="*/ 28 h 30"/>
                <a:gd name="T28" fmla="*/ 10 w 422"/>
                <a:gd name="T29" fmla="*/ 29 h 30"/>
                <a:gd name="T30" fmla="*/ 12 w 422"/>
                <a:gd name="T31" fmla="*/ 30 h 30"/>
                <a:gd name="T32" fmla="*/ 15 w 422"/>
                <a:gd name="T33" fmla="*/ 30 h 30"/>
                <a:gd name="T34" fmla="*/ 407 w 422"/>
                <a:gd name="T35" fmla="*/ 30 h 30"/>
                <a:gd name="T36" fmla="*/ 410 w 422"/>
                <a:gd name="T37" fmla="*/ 30 h 30"/>
                <a:gd name="T38" fmla="*/ 413 w 422"/>
                <a:gd name="T39" fmla="*/ 29 h 30"/>
                <a:gd name="T40" fmla="*/ 415 w 422"/>
                <a:gd name="T41" fmla="*/ 28 h 30"/>
                <a:gd name="T42" fmla="*/ 417 w 422"/>
                <a:gd name="T43" fmla="*/ 26 h 30"/>
                <a:gd name="T44" fmla="*/ 419 w 422"/>
                <a:gd name="T45" fmla="*/ 24 h 30"/>
                <a:gd name="T46" fmla="*/ 420 w 422"/>
                <a:gd name="T47" fmla="*/ 22 h 30"/>
                <a:gd name="T48" fmla="*/ 422 w 422"/>
                <a:gd name="T49" fmla="*/ 19 h 30"/>
                <a:gd name="T50" fmla="*/ 422 w 422"/>
                <a:gd name="T51" fmla="*/ 15 h 30"/>
                <a:gd name="T52" fmla="*/ 422 w 422"/>
                <a:gd name="T53" fmla="*/ 12 h 30"/>
                <a:gd name="T54" fmla="*/ 420 w 422"/>
                <a:gd name="T55" fmla="*/ 10 h 30"/>
                <a:gd name="T56" fmla="*/ 419 w 422"/>
                <a:gd name="T57" fmla="*/ 7 h 30"/>
                <a:gd name="T58" fmla="*/ 417 w 422"/>
                <a:gd name="T59" fmla="*/ 5 h 30"/>
                <a:gd name="T60" fmla="*/ 415 w 422"/>
                <a:gd name="T61" fmla="*/ 3 h 30"/>
                <a:gd name="T62" fmla="*/ 412 w 422"/>
                <a:gd name="T63" fmla="*/ 2 h 30"/>
                <a:gd name="T64" fmla="*/ 410 w 422"/>
                <a:gd name="T65" fmla="*/ 0 h 30"/>
                <a:gd name="T66" fmla="*/ 407 w 422"/>
                <a:gd name="T67" fmla="*/ 0 h 30"/>
                <a:gd name="T68" fmla="*/ 15 w 422"/>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2" h="30">
                  <a:moveTo>
                    <a:pt x="15" y="0"/>
                  </a:moveTo>
                  <a:lnTo>
                    <a:pt x="12" y="0"/>
                  </a:lnTo>
                  <a:lnTo>
                    <a:pt x="10" y="2"/>
                  </a:lnTo>
                  <a:lnTo>
                    <a:pt x="6" y="3"/>
                  </a:lnTo>
                  <a:lnTo>
                    <a:pt x="4" y="5"/>
                  </a:lnTo>
                  <a:lnTo>
                    <a:pt x="3" y="7"/>
                  </a:lnTo>
                  <a:lnTo>
                    <a:pt x="1" y="10"/>
                  </a:lnTo>
                  <a:lnTo>
                    <a:pt x="0" y="12"/>
                  </a:lnTo>
                  <a:lnTo>
                    <a:pt x="0" y="15"/>
                  </a:lnTo>
                  <a:lnTo>
                    <a:pt x="0" y="19"/>
                  </a:lnTo>
                  <a:lnTo>
                    <a:pt x="1" y="22"/>
                  </a:lnTo>
                  <a:lnTo>
                    <a:pt x="3" y="24"/>
                  </a:lnTo>
                  <a:lnTo>
                    <a:pt x="4" y="26"/>
                  </a:lnTo>
                  <a:lnTo>
                    <a:pt x="6" y="28"/>
                  </a:lnTo>
                  <a:lnTo>
                    <a:pt x="10" y="29"/>
                  </a:lnTo>
                  <a:lnTo>
                    <a:pt x="12" y="30"/>
                  </a:lnTo>
                  <a:lnTo>
                    <a:pt x="15" y="30"/>
                  </a:lnTo>
                  <a:lnTo>
                    <a:pt x="407" y="30"/>
                  </a:lnTo>
                  <a:lnTo>
                    <a:pt x="410" y="30"/>
                  </a:lnTo>
                  <a:lnTo>
                    <a:pt x="413" y="29"/>
                  </a:lnTo>
                  <a:lnTo>
                    <a:pt x="415" y="28"/>
                  </a:lnTo>
                  <a:lnTo>
                    <a:pt x="417" y="26"/>
                  </a:lnTo>
                  <a:lnTo>
                    <a:pt x="419" y="24"/>
                  </a:lnTo>
                  <a:lnTo>
                    <a:pt x="420" y="22"/>
                  </a:lnTo>
                  <a:lnTo>
                    <a:pt x="422" y="19"/>
                  </a:lnTo>
                  <a:lnTo>
                    <a:pt x="422" y="15"/>
                  </a:lnTo>
                  <a:lnTo>
                    <a:pt x="422" y="12"/>
                  </a:lnTo>
                  <a:lnTo>
                    <a:pt x="420" y="10"/>
                  </a:lnTo>
                  <a:lnTo>
                    <a:pt x="419" y="7"/>
                  </a:lnTo>
                  <a:lnTo>
                    <a:pt x="417" y="5"/>
                  </a:lnTo>
                  <a:lnTo>
                    <a:pt x="415" y="3"/>
                  </a:lnTo>
                  <a:lnTo>
                    <a:pt x="412" y="2"/>
                  </a:lnTo>
                  <a:lnTo>
                    <a:pt x="410" y="0"/>
                  </a:lnTo>
                  <a:lnTo>
                    <a:pt x="407"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1" name="Freeform 684">
              <a:extLst>
                <a:ext uri="{FF2B5EF4-FFF2-40B4-BE49-F238E27FC236}">
                  <a16:creationId xmlns:a16="http://schemas.microsoft.com/office/drawing/2014/main" id="{57704DD1-70ED-438C-8D5A-10130A1648FB}"/>
                </a:ext>
              </a:extLst>
            </p:cNvPr>
            <p:cNvSpPr>
              <a:spLocks/>
            </p:cNvSpPr>
            <p:nvPr/>
          </p:nvSpPr>
          <p:spPr bwMode="auto">
            <a:xfrm>
              <a:off x="5691188" y="1474788"/>
              <a:ext cx="31750" cy="120650"/>
            </a:xfrm>
            <a:custGeom>
              <a:avLst/>
              <a:gdLst>
                <a:gd name="T0" fmla="*/ 23 w 103"/>
                <a:gd name="T1" fmla="*/ 2 h 379"/>
                <a:gd name="T2" fmla="*/ 18 w 103"/>
                <a:gd name="T3" fmla="*/ 0 h 379"/>
                <a:gd name="T4" fmla="*/ 11 w 103"/>
                <a:gd name="T5" fmla="*/ 0 h 379"/>
                <a:gd name="T6" fmla="*/ 6 w 103"/>
                <a:gd name="T7" fmla="*/ 2 h 379"/>
                <a:gd name="T8" fmla="*/ 2 w 103"/>
                <a:gd name="T9" fmla="*/ 7 h 379"/>
                <a:gd name="T10" fmla="*/ 0 w 103"/>
                <a:gd name="T11" fmla="*/ 12 h 379"/>
                <a:gd name="T12" fmla="*/ 0 w 103"/>
                <a:gd name="T13" fmla="*/ 18 h 379"/>
                <a:gd name="T14" fmla="*/ 2 w 103"/>
                <a:gd name="T15" fmla="*/ 24 h 379"/>
                <a:gd name="T16" fmla="*/ 13 w 103"/>
                <a:gd name="T17" fmla="*/ 35 h 379"/>
                <a:gd name="T18" fmla="*/ 26 w 103"/>
                <a:gd name="T19" fmla="*/ 52 h 379"/>
                <a:gd name="T20" fmla="*/ 39 w 103"/>
                <a:gd name="T21" fmla="*/ 71 h 379"/>
                <a:gd name="T22" fmla="*/ 50 w 103"/>
                <a:gd name="T23" fmla="*/ 90 h 379"/>
                <a:gd name="T24" fmla="*/ 59 w 103"/>
                <a:gd name="T25" fmla="*/ 112 h 379"/>
                <a:gd name="T26" fmla="*/ 65 w 103"/>
                <a:gd name="T27" fmla="*/ 133 h 379"/>
                <a:gd name="T28" fmla="*/ 69 w 103"/>
                <a:gd name="T29" fmla="*/ 155 h 379"/>
                <a:gd name="T30" fmla="*/ 72 w 103"/>
                <a:gd name="T31" fmla="*/ 178 h 379"/>
                <a:gd name="T32" fmla="*/ 72 w 103"/>
                <a:gd name="T33" fmla="*/ 201 h 379"/>
                <a:gd name="T34" fmla="*/ 69 w 103"/>
                <a:gd name="T35" fmla="*/ 224 h 379"/>
                <a:gd name="T36" fmla="*/ 65 w 103"/>
                <a:gd name="T37" fmla="*/ 246 h 379"/>
                <a:gd name="T38" fmla="*/ 59 w 103"/>
                <a:gd name="T39" fmla="*/ 267 h 379"/>
                <a:gd name="T40" fmla="*/ 50 w 103"/>
                <a:gd name="T41" fmla="*/ 289 h 379"/>
                <a:gd name="T42" fmla="*/ 39 w 103"/>
                <a:gd name="T43" fmla="*/ 308 h 379"/>
                <a:gd name="T44" fmla="*/ 26 w 103"/>
                <a:gd name="T45" fmla="*/ 327 h 379"/>
                <a:gd name="T46" fmla="*/ 13 w 103"/>
                <a:gd name="T47" fmla="*/ 345 h 379"/>
                <a:gd name="T48" fmla="*/ 2 w 103"/>
                <a:gd name="T49" fmla="*/ 355 h 379"/>
                <a:gd name="T50" fmla="*/ 0 w 103"/>
                <a:gd name="T51" fmla="*/ 361 h 379"/>
                <a:gd name="T52" fmla="*/ 0 w 103"/>
                <a:gd name="T53" fmla="*/ 367 h 379"/>
                <a:gd name="T54" fmla="*/ 2 w 103"/>
                <a:gd name="T55" fmla="*/ 372 h 379"/>
                <a:gd name="T56" fmla="*/ 6 w 103"/>
                <a:gd name="T57" fmla="*/ 377 h 379"/>
                <a:gd name="T58" fmla="*/ 11 w 103"/>
                <a:gd name="T59" fmla="*/ 379 h 379"/>
                <a:gd name="T60" fmla="*/ 18 w 103"/>
                <a:gd name="T61" fmla="*/ 379 h 379"/>
                <a:gd name="T62" fmla="*/ 23 w 103"/>
                <a:gd name="T63" fmla="*/ 377 h 379"/>
                <a:gd name="T64" fmla="*/ 34 w 103"/>
                <a:gd name="T65" fmla="*/ 365 h 379"/>
                <a:gd name="T66" fmla="*/ 51 w 103"/>
                <a:gd name="T67" fmla="*/ 346 h 379"/>
                <a:gd name="T68" fmla="*/ 65 w 103"/>
                <a:gd name="T69" fmla="*/ 324 h 379"/>
                <a:gd name="T70" fmla="*/ 77 w 103"/>
                <a:gd name="T71" fmla="*/ 302 h 379"/>
                <a:gd name="T72" fmla="*/ 87 w 103"/>
                <a:gd name="T73" fmla="*/ 278 h 379"/>
                <a:gd name="T74" fmla="*/ 94 w 103"/>
                <a:gd name="T75" fmla="*/ 253 h 379"/>
                <a:gd name="T76" fmla="*/ 99 w 103"/>
                <a:gd name="T77" fmla="*/ 229 h 379"/>
                <a:gd name="T78" fmla="*/ 102 w 103"/>
                <a:gd name="T79" fmla="*/ 203 h 379"/>
                <a:gd name="T80" fmla="*/ 102 w 103"/>
                <a:gd name="T81" fmla="*/ 176 h 379"/>
                <a:gd name="T82" fmla="*/ 99 w 103"/>
                <a:gd name="T83" fmla="*/ 150 h 379"/>
                <a:gd name="T84" fmla="*/ 94 w 103"/>
                <a:gd name="T85" fmla="*/ 126 h 379"/>
                <a:gd name="T86" fmla="*/ 87 w 103"/>
                <a:gd name="T87" fmla="*/ 101 h 379"/>
                <a:gd name="T88" fmla="*/ 77 w 103"/>
                <a:gd name="T89" fmla="*/ 77 h 379"/>
                <a:gd name="T90" fmla="*/ 65 w 103"/>
                <a:gd name="T91" fmla="*/ 55 h 379"/>
                <a:gd name="T92" fmla="*/ 51 w 103"/>
                <a:gd name="T93" fmla="*/ 33 h 379"/>
                <a:gd name="T94" fmla="*/ 34 w 103"/>
                <a:gd name="T95" fmla="*/ 1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79">
                  <a:moveTo>
                    <a:pt x="25" y="5"/>
                  </a:moveTo>
                  <a:lnTo>
                    <a:pt x="23" y="2"/>
                  </a:lnTo>
                  <a:lnTo>
                    <a:pt x="20" y="1"/>
                  </a:lnTo>
                  <a:lnTo>
                    <a:pt x="18" y="0"/>
                  </a:lnTo>
                  <a:lnTo>
                    <a:pt x="15" y="0"/>
                  </a:lnTo>
                  <a:lnTo>
                    <a:pt x="11" y="0"/>
                  </a:lnTo>
                  <a:lnTo>
                    <a:pt x="9" y="1"/>
                  </a:lnTo>
                  <a:lnTo>
                    <a:pt x="6" y="2"/>
                  </a:lnTo>
                  <a:lnTo>
                    <a:pt x="4" y="5"/>
                  </a:lnTo>
                  <a:lnTo>
                    <a:pt x="2" y="7"/>
                  </a:lnTo>
                  <a:lnTo>
                    <a:pt x="1" y="9"/>
                  </a:lnTo>
                  <a:lnTo>
                    <a:pt x="0" y="12"/>
                  </a:lnTo>
                  <a:lnTo>
                    <a:pt x="0" y="15"/>
                  </a:lnTo>
                  <a:lnTo>
                    <a:pt x="0" y="18"/>
                  </a:lnTo>
                  <a:lnTo>
                    <a:pt x="1" y="21"/>
                  </a:lnTo>
                  <a:lnTo>
                    <a:pt x="2" y="24"/>
                  </a:lnTo>
                  <a:lnTo>
                    <a:pt x="4" y="26"/>
                  </a:lnTo>
                  <a:lnTo>
                    <a:pt x="13" y="35"/>
                  </a:lnTo>
                  <a:lnTo>
                    <a:pt x="20" y="43"/>
                  </a:lnTo>
                  <a:lnTo>
                    <a:pt x="26" y="52"/>
                  </a:lnTo>
                  <a:lnTo>
                    <a:pt x="33" y="61"/>
                  </a:lnTo>
                  <a:lnTo>
                    <a:pt x="39" y="71"/>
                  </a:lnTo>
                  <a:lnTo>
                    <a:pt x="45" y="81"/>
                  </a:lnTo>
                  <a:lnTo>
                    <a:pt x="50" y="90"/>
                  </a:lnTo>
                  <a:lnTo>
                    <a:pt x="54" y="101"/>
                  </a:lnTo>
                  <a:lnTo>
                    <a:pt x="59" y="112"/>
                  </a:lnTo>
                  <a:lnTo>
                    <a:pt x="62" y="122"/>
                  </a:lnTo>
                  <a:lnTo>
                    <a:pt x="65" y="133"/>
                  </a:lnTo>
                  <a:lnTo>
                    <a:pt x="67" y="144"/>
                  </a:lnTo>
                  <a:lnTo>
                    <a:pt x="69" y="155"/>
                  </a:lnTo>
                  <a:lnTo>
                    <a:pt x="70" y="166"/>
                  </a:lnTo>
                  <a:lnTo>
                    <a:pt x="72" y="178"/>
                  </a:lnTo>
                  <a:lnTo>
                    <a:pt x="72" y="189"/>
                  </a:lnTo>
                  <a:lnTo>
                    <a:pt x="72" y="201"/>
                  </a:lnTo>
                  <a:lnTo>
                    <a:pt x="70" y="213"/>
                  </a:lnTo>
                  <a:lnTo>
                    <a:pt x="69" y="224"/>
                  </a:lnTo>
                  <a:lnTo>
                    <a:pt x="67" y="235"/>
                  </a:lnTo>
                  <a:lnTo>
                    <a:pt x="65" y="246"/>
                  </a:lnTo>
                  <a:lnTo>
                    <a:pt x="62" y="257"/>
                  </a:lnTo>
                  <a:lnTo>
                    <a:pt x="59" y="267"/>
                  </a:lnTo>
                  <a:lnTo>
                    <a:pt x="54" y="278"/>
                  </a:lnTo>
                  <a:lnTo>
                    <a:pt x="50" y="289"/>
                  </a:lnTo>
                  <a:lnTo>
                    <a:pt x="45" y="298"/>
                  </a:lnTo>
                  <a:lnTo>
                    <a:pt x="39" y="308"/>
                  </a:lnTo>
                  <a:lnTo>
                    <a:pt x="33" y="318"/>
                  </a:lnTo>
                  <a:lnTo>
                    <a:pt x="26" y="327"/>
                  </a:lnTo>
                  <a:lnTo>
                    <a:pt x="20" y="336"/>
                  </a:lnTo>
                  <a:lnTo>
                    <a:pt x="13" y="345"/>
                  </a:lnTo>
                  <a:lnTo>
                    <a:pt x="4" y="353"/>
                  </a:lnTo>
                  <a:lnTo>
                    <a:pt x="2" y="355"/>
                  </a:lnTo>
                  <a:lnTo>
                    <a:pt x="1" y="358"/>
                  </a:lnTo>
                  <a:lnTo>
                    <a:pt x="0" y="361"/>
                  </a:lnTo>
                  <a:lnTo>
                    <a:pt x="0" y="364"/>
                  </a:lnTo>
                  <a:lnTo>
                    <a:pt x="0" y="367"/>
                  </a:lnTo>
                  <a:lnTo>
                    <a:pt x="1" y="369"/>
                  </a:lnTo>
                  <a:lnTo>
                    <a:pt x="2" y="372"/>
                  </a:lnTo>
                  <a:lnTo>
                    <a:pt x="4" y="375"/>
                  </a:lnTo>
                  <a:lnTo>
                    <a:pt x="6" y="377"/>
                  </a:lnTo>
                  <a:lnTo>
                    <a:pt x="9" y="378"/>
                  </a:lnTo>
                  <a:lnTo>
                    <a:pt x="11" y="379"/>
                  </a:lnTo>
                  <a:lnTo>
                    <a:pt x="15" y="379"/>
                  </a:lnTo>
                  <a:lnTo>
                    <a:pt x="18" y="379"/>
                  </a:lnTo>
                  <a:lnTo>
                    <a:pt x="20" y="378"/>
                  </a:lnTo>
                  <a:lnTo>
                    <a:pt x="23" y="377"/>
                  </a:lnTo>
                  <a:lnTo>
                    <a:pt x="25" y="375"/>
                  </a:lnTo>
                  <a:lnTo>
                    <a:pt x="34" y="365"/>
                  </a:lnTo>
                  <a:lnTo>
                    <a:pt x="43" y="355"/>
                  </a:lnTo>
                  <a:lnTo>
                    <a:pt x="51" y="346"/>
                  </a:lnTo>
                  <a:lnTo>
                    <a:pt x="59" y="335"/>
                  </a:lnTo>
                  <a:lnTo>
                    <a:pt x="65" y="324"/>
                  </a:lnTo>
                  <a:lnTo>
                    <a:pt x="72" y="312"/>
                  </a:lnTo>
                  <a:lnTo>
                    <a:pt x="77" y="302"/>
                  </a:lnTo>
                  <a:lnTo>
                    <a:pt x="82" y="290"/>
                  </a:lnTo>
                  <a:lnTo>
                    <a:pt x="87" y="278"/>
                  </a:lnTo>
                  <a:lnTo>
                    <a:pt x="91" y="266"/>
                  </a:lnTo>
                  <a:lnTo>
                    <a:pt x="94" y="253"/>
                  </a:lnTo>
                  <a:lnTo>
                    <a:pt x="97" y="242"/>
                  </a:lnTo>
                  <a:lnTo>
                    <a:pt x="99" y="229"/>
                  </a:lnTo>
                  <a:lnTo>
                    <a:pt x="100" y="216"/>
                  </a:lnTo>
                  <a:lnTo>
                    <a:pt x="102" y="203"/>
                  </a:lnTo>
                  <a:lnTo>
                    <a:pt x="103" y="189"/>
                  </a:lnTo>
                  <a:lnTo>
                    <a:pt x="102" y="176"/>
                  </a:lnTo>
                  <a:lnTo>
                    <a:pt x="100" y="163"/>
                  </a:lnTo>
                  <a:lnTo>
                    <a:pt x="99" y="150"/>
                  </a:lnTo>
                  <a:lnTo>
                    <a:pt x="97" y="139"/>
                  </a:lnTo>
                  <a:lnTo>
                    <a:pt x="94" y="126"/>
                  </a:lnTo>
                  <a:lnTo>
                    <a:pt x="91" y="113"/>
                  </a:lnTo>
                  <a:lnTo>
                    <a:pt x="87" y="101"/>
                  </a:lnTo>
                  <a:lnTo>
                    <a:pt x="82" y="89"/>
                  </a:lnTo>
                  <a:lnTo>
                    <a:pt x="77" y="77"/>
                  </a:lnTo>
                  <a:lnTo>
                    <a:pt x="72" y="67"/>
                  </a:lnTo>
                  <a:lnTo>
                    <a:pt x="65" y="55"/>
                  </a:lnTo>
                  <a:lnTo>
                    <a:pt x="59" y="44"/>
                  </a:lnTo>
                  <a:lnTo>
                    <a:pt x="51" y="33"/>
                  </a:lnTo>
                  <a:lnTo>
                    <a:pt x="43" y="24"/>
                  </a:lnTo>
                  <a:lnTo>
                    <a:pt x="34" y="14"/>
                  </a:lnTo>
                  <a:lnTo>
                    <a:pt x="2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2" name="Freeform 685">
              <a:extLst>
                <a:ext uri="{FF2B5EF4-FFF2-40B4-BE49-F238E27FC236}">
                  <a16:creationId xmlns:a16="http://schemas.microsoft.com/office/drawing/2014/main" id="{4D9F49B6-8FC5-4C8B-99E8-C6BB2409DAC2}"/>
                </a:ext>
              </a:extLst>
            </p:cNvPr>
            <p:cNvSpPr>
              <a:spLocks/>
            </p:cNvSpPr>
            <p:nvPr/>
          </p:nvSpPr>
          <p:spPr bwMode="auto">
            <a:xfrm>
              <a:off x="5713413" y="1457325"/>
              <a:ext cx="39688" cy="153988"/>
            </a:xfrm>
            <a:custGeom>
              <a:avLst/>
              <a:gdLst>
                <a:gd name="T0" fmla="*/ 23 w 124"/>
                <a:gd name="T1" fmla="*/ 2 h 485"/>
                <a:gd name="T2" fmla="*/ 18 w 124"/>
                <a:gd name="T3" fmla="*/ 0 h 485"/>
                <a:gd name="T4" fmla="*/ 11 w 124"/>
                <a:gd name="T5" fmla="*/ 0 h 485"/>
                <a:gd name="T6" fmla="*/ 6 w 124"/>
                <a:gd name="T7" fmla="*/ 2 h 485"/>
                <a:gd name="T8" fmla="*/ 2 w 124"/>
                <a:gd name="T9" fmla="*/ 6 h 485"/>
                <a:gd name="T10" fmla="*/ 0 w 124"/>
                <a:gd name="T11" fmla="*/ 11 h 485"/>
                <a:gd name="T12" fmla="*/ 0 w 124"/>
                <a:gd name="T13" fmla="*/ 17 h 485"/>
                <a:gd name="T14" fmla="*/ 2 w 124"/>
                <a:gd name="T15" fmla="*/ 22 h 485"/>
                <a:gd name="T16" fmla="*/ 15 w 124"/>
                <a:gd name="T17" fmla="*/ 36 h 485"/>
                <a:gd name="T18" fmla="*/ 34 w 124"/>
                <a:gd name="T19" fmla="*/ 60 h 485"/>
                <a:gd name="T20" fmla="*/ 50 w 124"/>
                <a:gd name="T21" fmla="*/ 84 h 485"/>
                <a:gd name="T22" fmla="*/ 65 w 124"/>
                <a:gd name="T23" fmla="*/ 111 h 485"/>
                <a:gd name="T24" fmla="*/ 76 w 124"/>
                <a:gd name="T25" fmla="*/ 139 h 485"/>
                <a:gd name="T26" fmla="*/ 84 w 124"/>
                <a:gd name="T27" fmla="*/ 167 h 485"/>
                <a:gd name="T28" fmla="*/ 91 w 124"/>
                <a:gd name="T29" fmla="*/ 197 h 485"/>
                <a:gd name="T30" fmla="*/ 94 w 124"/>
                <a:gd name="T31" fmla="*/ 227 h 485"/>
                <a:gd name="T32" fmla="*/ 94 w 124"/>
                <a:gd name="T33" fmla="*/ 258 h 485"/>
                <a:gd name="T34" fmla="*/ 91 w 124"/>
                <a:gd name="T35" fmla="*/ 288 h 485"/>
                <a:gd name="T36" fmla="*/ 84 w 124"/>
                <a:gd name="T37" fmla="*/ 318 h 485"/>
                <a:gd name="T38" fmla="*/ 76 w 124"/>
                <a:gd name="T39" fmla="*/ 346 h 485"/>
                <a:gd name="T40" fmla="*/ 65 w 124"/>
                <a:gd name="T41" fmla="*/ 374 h 485"/>
                <a:gd name="T42" fmla="*/ 50 w 124"/>
                <a:gd name="T43" fmla="*/ 401 h 485"/>
                <a:gd name="T44" fmla="*/ 34 w 124"/>
                <a:gd name="T45" fmla="*/ 425 h 485"/>
                <a:gd name="T46" fmla="*/ 15 w 124"/>
                <a:gd name="T47" fmla="*/ 449 h 485"/>
                <a:gd name="T48" fmla="*/ 2 w 124"/>
                <a:gd name="T49" fmla="*/ 462 h 485"/>
                <a:gd name="T50" fmla="*/ 0 w 124"/>
                <a:gd name="T51" fmla="*/ 468 h 485"/>
                <a:gd name="T52" fmla="*/ 0 w 124"/>
                <a:gd name="T53" fmla="*/ 474 h 485"/>
                <a:gd name="T54" fmla="*/ 2 w 124"/>
                <a:gd name="T55" fmla="*/ 479 h 485"/>
                <a:gd name="T56" fmla="*/ 6 w 124"/>
                <a:gd name="T57" fmla="*/ 483 h 485"/>
                <a:gd name="T58" fmla="*/ 11 w 124"/>
                <a:gd name="T59" fmla="*/ 485 h 485"/>
                <a:gd name="T60" fmla="*/ 18 w 124"/>
                <a:gd name="T61" fmla="*/ 485 h 485"/>
                <a:gd name="T62" fmla="*/ 23 w 124"/>
                <a:gd name="T63" fmla="*/ 483 h 485"/>
                <a:gd name="T64" fmla="*/ 37 w 124"/>
                <a:gd name="T65" fmla="*/ 469 h 485"/>
                <a:gd name="T66" fmla="*/ 58 w 124"/>
                <a:gd name="T67" fmla="*/ 444 h 485"/>
                <a:gd name="T68" fmla="*/ 77 w 124"/>
                <a:gd name="T69" fmla="*/ 416 h 485"/>
                <a:gd name="T70" fmla="*/ 92 w 124"/>
                <a:gd name="T71" fmla="*/ 387 h 485"/>
                <a:gd name="T72" fmla="*/ 105 w 124"/>
                <a:gd name="T73" fmla="*/ 357 h 485"/>
                <a:gd name="T74" fmla="*/ 114 w 124"/>
                <a:gd name="T75" fmla="*/ 325 h 485"/>
                <a:gd name="T76" fmla="*/ 121 w 124"/>
                <a:gd name="T77" fmla="*/ 292 h 485"/>
                <a:gd name="T78" fmla="*/ 124 w 124"/>
                <a:gd name="T79" fmla="*/ 259 h 485"/>
                <a:gd name="T80" fmla="*/ 124 w 124"/>
                <a:gd name="T81" fmla="*/ 226 h 485"/>
                <a:gd name="T82" fmla="*/ 121 w 124"/>
                <a:gd name="T83" fmla="*/ 193 h 485"/>
                <a:gd name="T84" fmla="*/ 114 w 124"/>
                <a:gd name="T85" fmla="*/ 160 h 485"/>
                <a:gd name="T86" fmla="*/ 105 w 124"/>
                <a:gd name="T87" fmla="*/ 128 h 485"/>
                <a:gd name="T88" fmla="*/ 92 w 124"/>
                <a:gd name="T89" fmla="*/ 98 h 485"/>
                <a:gd name="T90" fmla="*/ 77 w 124"/>
                <a:gd name="T91" fmla="*/ 69 h 485"/>
                <a:gd name="T92" fmla="*/ 58 w 124"/>
                <a:gd name="T93" fmla="*/ 41 h 485"/>
                <a:gd name="T94" fmla="*/ 37 w 124"/>
                <a:gd name="T95" fmla="*/ 1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485">
                  <a:moveTo>
                    <a:pt x="25" y="4"/>
                  </a:moveTo>
                  <a:lnTo>
                    <a:pt x="23" y="2"/>
                  </a:lnTo>
                  <a:lnTo>
                    <a:pt x="20" y="1"/>
                  </a:lnTo>
                  <a:lnTo>
                    <a:pt x="18" y="0"/>
                  </a:lnTo>
                  <a:lnTo>
                    <a:pt x="15" y="0"/>
                  </a:lnTo>
                  <a:lnTo>
                    <a:pt x="11" y="0"/>
                  </a:lnTo>
                  <a:lnTo>
                    <a:pt x="9" y="1"/>
                  </a:lnTo>
                  <a:lnTo>
                    <a:pt x="6" y="2"/>
                  </a:lnTo>
                  <a:lnTo>
                    <a:pt x="4" y="4"/>
                  </a:lnTo>
                  <a:lnTo>
                    <a:pt x="2" y="6"/>
                  </a:lnTo>
                  <a:lnTo>
                    <a:pt x="1" y="9"/>
                  </a:lnTo>
                  <a:lnTo>
                    <a:pt x="0" y="11"/>
                  </a:lnTo>
                  <a:lnTo>
                    <a:pt x="0" y="15"/>
                  </a:lnTo>
                  <a:lnTo>
                    <a:pt x="0" y="17"/>
                  </a:lnTo>
                  <a:lnTo>
                    <a:pt x="1" y="20"/>
                  </a:lnTo>
                  <a:lnTo>
                    <a:pt x="2" y="22"/>
                  </a:lnTo>
                  <a:lnTo>
                    <a:pt x="4" y="25"/>
                  </a:lnTo>
                  <a:lnTo>
                    <a:pt x="15" y="36"/>
                  </a:lnTo>
                  <a:lnTo>
                    <a:pt x="24" y="48"/>
                  </a:lnTo>
                  <a:lnTo>
                    <a:pt x="34" y="60"/>
                  </a:lnTo>
                  <a:lnTo>
                    <a:pt x="42" y="71"/>
                  </a:lnTo>
                  <a:lnTo>
                    <a:pt x="50" y="84"/>
                  </a:lnTo>
                  <a:lnTo>
                    <a:pt x="58" y="97"/>
                  </a:lnTo>
                  <a:lnTo>
                    <a:pt x="65" y="111"/>
                  </a:lnTo>
                  <a:lnTo>
                    <a:pt x="70" y="125"/>
                  </a:lnTo>
                  <a:lnTo>
                    <a:pt x="76" y="139"/>
                  </a:lnTo>
                  <a:lnTo>
                    <a:pt x="81" y="153"/>
                  </a:lnTo>
                  <a:lnTo>
                    <a:pt x="84" y="167"/>
                  </a:lnTo>
                  <a:lnTo>
                    <a:pt x="88" y="182"/>
                  </a:lnTo>
                  <a:lnTo>
                    <a:pt x="91" y="197"/>
                  </a:lnTo>
                  <a:lnTo>
                    <a:pt x="93" y="212"/>
                  </a:lnTo>
                  <a:lnTo>
                    <a:pt x="94" y="227"/>
                  </a:lnTo>
                  <a:lnTo>
                    <a:pt x="94" y="242"/>
                  </a:lnTo>
                  <a:lnTo>
                    <a:pt x="94" y="258"/>
                  </a:lnTo>
                  <a:lnTo>
                    <a:pt x="93" y="273"/>
                  </a:lnTo>
                  <a:lnTo>
                    <a:pt x="91" y="288"/>
                  </a:lnTo>
                  <a:lnTo>
                    <a:pt x="88" y="303"/>
                  </a:lnTo>
                  <a:lnTo>
                    <a:pt x="84" y="318"/>
                  </a:lnTo>
                  <a:lnTo>
                    <a:pt x="81" y="332"/>
                  </a:lnTo>
                  <a:lnTo>
                    <a:pt x="76" y="346"/>
                  </a:lnTo>
                  <a:lnTo>
                    <a:pt x="70" y="360"/>
                  </a:lnTo>
                  <a:lnTo>
                    <a:pt x="65" y="374"/>
                  </a:lnTo>
                  <a:lnTo>
                    <a:pt x="58" y="388"/>
                  </a:lnTo>
                  <a:lnTo>
                    <a:pt x="50" y="401"/>
                  </a:lnTo>
                  <a:lnTo>
                    <a:pt x="42" y="414"/>
                  </a:lnTo>
                  <a:lnTo>
                    <a:pt x="34" y="425"/>
                  </a:lnTo>
                  <a:lnTo>
                    <a:pt x="24" y="437"/>
                  </a:lnTo>
                  <a:lnTo>
                    <a:pt x="15" y="449"/>
                  </a:lnTo>
                  <a:lnTo>
                    <a:pt x="4" y="460"/>
                  </a:lnTo>
                  <a:lnTo>
                    <a:pt x="2" y="462"/>
                  </a:lnTo>
                  <a:lnTo>
                    <a:pt x="1" y="465"/>
                  </a:lnTo>
                  <a:lnTo>
                    <a:pt x="0" y="468"/>
                  </a:lnTo>
                  <a:lnTo>
                    <a:pt x="0" y="470"/>
                  </a:lnTo>
                  <a:lnTo>
                    <a:pt x="0" y="474"/>
                  </a:lnTo>
                  <a:lnTo>
                    <a:pt x="1" y="476"/>
                  </a:lnTo>
                  <a:lnTo>
                    <a:pt x="2" y="479"/>
                  </a:lnTo>
                  <a:lnTo>
                    <a:pt x="4" y="481"/>
                  </a:lnTo>
                  <a:lnTo>
                    <a:pt x="6" y="483"/>
                  </a:lnTo>
                  <a:lnTo>
                    <a:pt x="9" y="484"/>
                  </a:lnTo>
                  <a:lnTo>
                    <a:pt x="11" y="485"/>
                  </a:lnTo>
                  <a:lnTo>
                    <a:pt x="15" y="485"/>
                  </a:lnTo>
                  <a:lnTo>
                    <a:pt x="18" y="485"/>
                  </a:lnTo>
                  <a:lnTo>
                    <a:pt x="20" y="484"/>
                  </a:lnTo>
                  <a:lnTo>
                    <a:pt x="23" y="483"/>
                  </a:lnTo>
                  <a:lnTo>
                    <a:pt x="25" y="481"/>
                  </a:lnTo>
                  <a:lnTo>
                    <a:pt x="37" y="469"/>
                  </a:lnTo>
                  <a:lnTo>
                    <a:pt x="48" y="457"/>
                  </a:lnTo>
                  <a:lnTo>
                    <a:pt x="58" y="444"/>
                  </a:lnTo>
                  <a:lnTo>
                    <a:pt x="67" y="430"/>
                  </a:lnTo>
                  <a:lnTo>
                    <a:pt x="77" y="416"/>
                  </a:lnTo>
                  <a:lnTo>
                    <a:pt x="84" y="402"/>
                  </a:lnTo>
                  <a:lnTo>
                    <a:pt x="92" y="387"/>
                  </a:lnTo>
                  <a:lnTo>
                    <a:pt x="98" y="372"/>
                  </a:lnTo>
                  <a:lnTo>
                    <a:pt x="105" y="357"/>
                  </a:lnTo>
                  <a:lnTo>
                    <a:pt x="110" y="341"/>
                  </a:lnTo>
                  <a:lnTo>
                    <a:pt x="114" y="325"/>
                  </a:lnTo>
                  <a:lnTo>
                    <a:pt x="118" y="308"/>
                  </a:lnTo>
                  <a:lnTo>
                    <a:pt x="121" y="292"/>
                  </a:lnTo>
                  <a:lnTo>
                    <a:pt x="122" y="276"/>
                  </a:lnTo>
                  <a:lnTo>
                    <a:pt x="124" y="259"/>
                  </a:lnTo>
                  <a:lnTo>
                    <a:pt x="124" y="242"/>
                  </a:lnTo>
                  <a:lnTo>
                    <a:pt x="124" y="226"/>
                  </a:lnTo>
                  <a:lnTo>
                    <a:pt x="122" y="209"/>
                  </a:lnTo>
                  <a:lnTo>
                    <a:pt x="121" y="193"/>
                  </a:lnTo>
                  <a:lnTo>
                    <a:pt x="118" y="177"/>
                  </a:lnTo>
                  <a:lnTo>
                    <a:pt x="114" y="160"/>
                  </a:lnTo>
                  <a:lnTo>
                    <a:pt x="110" y="144"/>
                  </a:lnTo>
                  <a:lnTo>
                    <a:pt x="105" y="128"/>
                  </a:lnTo>
                  <a:lnTo>
                    <a:pt x="98" y="113"/>
                  </a:lnTo>
                  <a:lnTo>
                    <a:pt x="92" y="98"/>
                  </a:lnTo>
                  <a:lnTo>
                    <a:pt x="84" y="83"/>
                  </a:lnTo>
                  <a:lnTo>
                    <a:pt x="77" y="69"/>
                  </a:lnTo>
                  <a:lnTo>
                    <a:pt x="67" y="55"/>
                  </a:lnTo>
                  <a:lnTo>
                    <a:pt x="58" y="41"/>
                  </a:lnTo>
                  <a:lnTo>
                    <a:pt x="48" y="29"/>
                  </a:lnTo>
                  <a:lnTo>
                    <a:pt x="37" y="16"/>
                  </a:lnTo>
                  <a:lnTo>
                    <a:pt x="2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3" name="Freeform 686">
              <a:extLst>
                <a:ext uri="{FF2B5EF4-FFF2-40B4-BE49-F238E27FC236}">
                  <a16:creationId xmlns:a16="http://schemas.microsoft.com/office/drawing/2014/main" id="{42CAB9C6-CD64-4934-B077-E3B7B782B567}"/>
                </a:ext>
              </a:extLst>
            </p:cNvPr>
            <p:cNvSpPr>
              <a:spLocks/>
            </p:cNvSpPr>
            <p:nvPr/>
          </p:nvSpPr>
          <p:spPr bwMode="auto">
            <a:xfrm>
              <a:off x="5667375" y="1492250"/>
              <a:ext cx="25400" cy="85725"/>
            </a:xfrm>
            <a:custGeom>
              <a:avLst/>
              <a:gdLst>
                <a:gd name="T0" fmla="*/ 23 w 80"/>
                <a:gd name="T1" fmla="*/ 2 h 271"/>
                <a:gd name="T2" fmla="*/ 18 w 80"/>
                <a:gd name="T3" fmla="*/ 0 h 271"/>
                <a:gd name="T4" fmla="*/ 13 w 80"/>
                <a:gd name="T5" fmla="*/ 0 h 271"/>
                <a:gd name="T6" fmla="*/ 7 w 80"/>
                <a:gd name="T7" fmla="*/ 2 h 271"/>
                <a:gd name="T8" fmla="*/ 3 w 80"/>
                <a:gd name="T9" fmla="*/ 6 h 271"/>
                <a:gd name="T10" fmla="*/ 1 w 80"/>
                <a:gd name="T11" fmla="*/ 12 h 271"/>
                <a:gd name="T12" fmla="*/ 1 w 80"/>
                <a:gd name="T13" fmla="*/ 18 h 271"/>
                <a:gd name="T14" fmla="*/ 3 w 80"/>
                <a:gd name="T15" fmla="*/ 23 h 271"/>
                <a:gd name="T16" fmla="*/ 15 w 80"/>
                <a:gd name="T17" fmla="*/ 36 h 271"/>
                <a:gd name="T18" fmla="*/ 32 w 80"/>
                <a:gd name="T19" fmla="*/ 62 h 271"/>
                <a:gd name="T20" fmla="*/ 44 w 80"/>
                <a:gd name="T21" fmla="*/ 90 h 271"/>
                <a:gd name="T22" fmla="*/ 49 w 80"/>
                <a:gd name="T23" fmla="*/ 120 h 271"/>
                <a:gd name="T24" fmla="*/ 49 w 80"/>
                <a:gd name="T25" fmla="*/ 151 h 271"/>
                <a:gd name="T26" fmla="*/ 44 w 80"/>
                <a:gd name="T27" fmla="*/ 181 h 271"/>
                <a:gd name="T28" fmla="*/ 32 w 80"/>
                <a:gd name="T29" fmla="*/ 209 h 271"/>
                <a:gd name="T30" fmla="*/ 15 w 80"/>
                <a:gd name="T31" fmla="*/ 235 h 271"/>
                <a:gd name="T32" fmla="*/ 3 w 80"/>
                <a:gd name="T33" fmla="*/ 248 h 271"/>
                <a:gd name="T34" fmla="*/ 1 w 80"/>
                <a:gd name="T35" fmla="*/ 253 h 271"/>
                <a:gd name="T36" fmla="*/ 1 w 80"/>
                <a:gd name="T37" fmla="*/ 259 h 271"/>
                <a:gd name="T38" fmla="*/ 3 w 80"/>
                <a:gd name="T39" fmla="*/ 265 h 271"/>
                <a:gd name="T40" fmla="*/ 7 w 80"/>
                <a:gd name="T41" fmla="*/ 269 h 271"/>
                <a:gd name="T42" fmla="*/ 13 w 80"/>
                <a:gd name="T43" fmla="*/ 271 h 271"/>
                <a:gd name="T44" fmla="*/ 18 w 80"/>
                <a:gd name="T45" fmla="*/ 271 h 271"/>
                <a:gd name="T46" fmla="*/ 23 w 80"/>
                <a:gd name="T47" fmla="*/ 269 h 271"/>
                <a:gd name="T48" fmla="*/ 38 w 80"/>
                <a:gd name="T49" fmla="*/ 253 h 271"/>
                <a:gd name="T50" fmla="*/ 59 w 80"/>
                <a:gd name="T51" fmla="*/ 223 h 271"/>
                <a:gd name="T52" fmla="*/ 73 w 80"/>
                <a:gd name="T53" fmla="*/ 190 h 271"/>
                <a:gd name="T54" fmla="*/ 79 w 80"/>
                <a:gd name="T55" fmla="*/ 154 h 271"/>
                <a:gd name="T56" fmla="*/ 79 w 80"/>
                <a:gd name="T57" fmla="*/ 117 h 271"/>
                <a:gd name="T58" fmla="*/ 73 w 80"/>
                <a:gd name="T59" fmla="*/ 81 h 271"/>
                <a:gd name="T60" fmla="*/ 59 w 80"/>
                <a:gd name="T61" fmla="*/ 48 h 271"/>
                <a:gd name="T62" fmla="*/ 38 w 80"/>
                <a:gd name="T63" fmla="*/ 1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271">
                  <a:moveTo>
                    <a:pt x="25" y="4"/>
                  </a:moveTo>
                  <a:lnTo>
                    <a:pt x="23" y="2"/>
                  </a:lnTo>
                  <a:lnTo>
                    <a:pt x="21" y="1"/>
                  </a:lnTo>
                  <a:lnTo>
                    <a:pt x="18" y="0"/>
                  </a:lnTo>
                  <a:lnTo>
                    <a:pt x="15" y="0"/>
                  </a:lnTo>
                  <a:lnTo>
                    <a:pt x="13" y="0"/>
                  </a:lnTo>
                  <a:lnTo>
                    <a:pt x="9" y="1"/>
                  </a:lnTo>
                  <a:lnTo>
                    <a:pt x="7" y="2"/>
                  </a:lnTo>
                  <a:lnTo>
                    <a:pt x="4" y="4"/>
                  </a:lnTo>
                  <a:lnTo>
                    <a:pt x="3" y="6"/>
                  </a:lnTo>
                  <a:lnTo>
                    <a:pt x="1" y="10"/>
                  </a:lnTo>
                  <a:lnTo>
                    <a:pt x="1" y="12"/>
                  </a:lnTo>
                  <a:lnTo>
                    <a:pt x="0" y="15"/>
                  </a:lnTo>
                  <a:lnTo>
                    <a:pt x="1" y="18"/>
                  </a:lnTo>
                  <a:lnTo>
                    <a:pt x="1" y="20"/>
                  </a:lnTo>
                  <a:lnTo>
                    <a:pt x="3" y="23"/>
                  </a:lnTo>
                  <a:lnTo>
                    <a:pt x="4" y="26"/>
                  </a:lnTo>
                  <a:lnTo>
                    <a:pt x="15" y="36"/>
                  </a:lnTo>
                  <a:lnTo>
                    <a:pt x="24" y="49"/>
                  </a:lnTo>
                  <a:lnTo>
                    <a:pt x="32" y="62"/>
                  </a:lnTo>
                  <a:lnTo>
                    <a:pt x="38" y="76"/>
                  </a:lnTo>
                  <a:lnTo>
                    <a:pt x="44" y="90"/>
                  </a:lnTo>
                  <a:lnTo>
                    <a:pt x="47" y="105"/>
                  </a:lnTo>
                  <a:lnTo>
                    <a:pt x="49" y="120"/>
                  </a:lnTo>
                  <a:lnTo>
                    <a:pt x="50" y="135"/>
                  </a:lnTo>
                  <a:lnTo>
                    <a:pt x="49" y="151"/>
                  </a:lnTo>
                  <a:lnTo>
                    <a:pt x="47" y="166"/>
                  </a:lnTo>
                  <a:lnTo>
                    <a:pt x="44" y="181"/>
                  </a:lnTo>
                  <a:lnTo>
                    <a:pt x="38" y="195"/>
                  </a:lnTo>
                  <a:lnTo>
                    <a:pt x="32" y="209"/>
                  </a:lnTo>
                  <a:lnTo>
                    <a:pt x="24" y="222"/>
                  </a:lnTo>
                  <a:lnTo>
                    <a:pt x="15" y="235"/>
                  </a:lnTo>
                  <a:lnTo>
                    <a:pt x="4" y="245"/>
                  </a:lnTo>
                  <a:lnTo>
                    <a:pt x="3" y="248"/>
                  </a:lnTo>
                  <a:lnTo>
                    <a:pt x="1" y="251"/>
                  </a:lnTo>
                  <a:lnTo>
                    <a:pt x="1" y="253"/>
                  </a:lnTo>
                  <a:lnTo>
                    <a:pt x="0" y="256"/>
                  </a:lnTo>
                  <a:lnTo>
                    <a:pt x="1" y="259"/>
                  </a:lnTo>
                  <a:lnTo>
                    <a:pt x="1" y="262"/>
                  </a:lnTo>
                  <a:lnTo>
                    <a:pt x="3" y="265"/>
                  </a:lnTo>
                  <a:lnTo>
                    <a:pt x="4" y="267"/>
                  </a:lnTo>
                  <a:lnTo>
                    <a:pt x="7" y="269"/>
                  </a:lnTo>
                  <a:lnTo>
                    <a:pt x="9" y="270"/>
                  </a:lnTo>
                  <a:lnTo>
                    <a:pt x="13" y="271"/>
                  </a:lnTo>
                  <a:lnTo>
                    <a:pt x="15" y="271"/>
                  </a:lnTo>
                  <a:lnTo>
                    <a:pt x="18" y="271"/>
                  </a:lnTo>
                  <a:lnTo>
                    <a:pt x="21" y="270"/>
                  </a:lnTo>
                  <a:lnTo>
                    <a:pt x="23" y="269"/>
                  </a:lnTo>
                  <a:lnTo>
                    <a:pt x="25" y="267"/>
                  </a:lnTo>
                  <a:lnTo>
                    <a:pt x="38" y="253"/>
                  </a:lnTo>
                  <a:lnTo>
                    <a:pt x="49" y="239"/>
                  </a:lnTo>
                  <a:lnTo>
                    <a:pt x="59" y="223"/>
                  </a:lnTo>
                  <a:lnTo>
                    <a:pt x="66" y="207"/>
                  </a:lnTo>
                  <a:lnTo>
                    <a:pt x="73" y="190"/>
                  </a:lnTo>
                  <a:lnTo>
                    <a:pt x="77" y="173"/>
                  </a:lnTo>
                  <a:lnTo>
                    <a:pt x="79" y="154"/>
                  </a:lnTo>
                  <a:lnTo>
                    <a:pt x="80" y="135"/>
                  </a:lnTo>
                  <a:lnTo>
                    <a:pt x="79" y="117"/>
                  </a:lnTo>
                  <a:lnTo>
                    <a:pt x="77" y="99"/>
                  </a:lnTo>
                  <a:lnTo>
                    <a:pt x="73" y="81"/>
                  </a:lnTo>
                  <a:lnTo>
                    <a:pt x="66" y="64"/>
                  </a:lnTo>
                  <a:lnTo>
                    <a:pt x="59" y="48"/>
                  </a:lnTo>
                  <a:lnTo>
                    <a:pt x="49" y="32"/>
                  </a:lnTo>
                  <a:lnTo>
                    <a:pt x="38" y="18"/>
                  </a:lnTo>
                  <a:lnTo>
                    <a:pt x="2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4" name="Freeform 687">
              <a:extLst>
                <a:ext uri="{FF2B5EF4-FFF2-40B4-BE49-F238E27FC236}">
                  <a16:creationId xmlns:a16="http://schemas.microsoft.com/office/drawing/2014/main" id="{EFF0859C-CE57-4C95-8790-969EA9E38FAA}"/>
                </a:ext>
              </a:extLst>
            </p:cNvPr>
            <p:cNvSpPr>
              <a:spLocks noEditPoints="1"/>
            </p:cNvSpPr>
            <p:nvPr/>
          </p:nvSpPr>
          <p:spPr bwMode="auto">
            <a:xfrm>
              <a:off x="5465763" y="1385888"/>
              <a:ext cx="182563" cy="249238"/>
            </a:xfrm>
            <a:custGeom>
              <a:avLst/>
              <a:gdLst>
                <a:gd name="T0" fmla="*/ 151 w 572"/>
                <a:gd name="T1" fmla="*/ 404 h 783"/>
                <a:gd name="T2" fmla="*/ 153 w 572"/>
                <a:gd name="T3" fmla="*/ 398 h 783"/>
                <a:gd name="T4" fmla="*/ 157 w 572"/>
                <a:gd name="T5" fmla="*/ 394 h 783"/>
                <a:gd name="T6" fmla="*/ 162 w 572"/>
                <a:gd name="T7" fmla="*/ 392 h 783"/>
                <a:gd name="T8" fmla="*/ 251 w 572"/>
                <a:gd name="T9" fmla="*/ 392 h 783"/>
                <a:gd name="T10" fmla="*/ 400 w 572"/>
                <a:gd name="T11" fmla="*/ 273 h 783"/>
                <a:gd name="T12" fmla="*/ 409 w 572"/>
                <a:gd name="T13" fmla="*/ 272 h 783"/>
                <a:gd name="T14" fmla="*/ 416 w 572"/>
                <a:gd name="T15" fmla="*/ 275 h 783"/>
                <a:gd name="T16" fmla="*/ 420 w 572"/>
                <a:gd name="T17" fmla="*/ 282 h 783"/>
                <a:gd name="T18" fmla="*/ 421 w 572"/>
                <a:gd name="T19" fmla="*/ 647 h 783"/>
                <a:gd name="T20" fmla="*/ 419 w 572"/>
                <a:gd name="T21" fmla="*/ 656 h 783"/>
                <a:gd name="T22" fmla="*/ 413 w 572"/>
                <a:gd name="T23" fmla="*/ 661 h 783"/>
                <a:gd name="T24" fmla="*/ 406 w 572"/>
                <a:gd name="T25" fmla="*/ 662 h 783"/>
                <a:gd name="T26" fmla="*/ 397 w 572"/>
                <a:gd name="T27" fmla="*/ 659 h 783"/>
                <a:gd name="T28" fmla="*/ 165 w 572"/>
                <a:gd name="T29" fmla="*/ 542 h 783"/>
                <a:gd name="T30" fmla="*/ 160 w 572"/>
                <a:gd name="T31" fmla="*/ 541 h 783"/>
                <a:gd name="T32" fmla="*/ 154 w 572"/>
                <a:gd name="T33" fmla="*/ 538 h 783"/>
                <a:gd name="T34" fmla="*/ 151 w 572"/>
                <a:gd name="T35" fmla="*/ 533 h 783"/>
                <a:gd name="T36" fmla="*/ 150 w 572"/>
                <a:gd name="T37" fmla="*/ 527 h 783"/>
                <a:gd name="T38" fmla="*/ 572 w 572"/>
                <a:gd name="T39" fmla="*/ 15 h 783"/>
                <a:gd name="T40" fmla="*/ 571 w 572"/>
                <a:gd name="T41" fmla="*/ 9 h 783"/>
                <a:gd name="T42" fmla="*/ 567 w 572"/>
                <a:gd name="T43" fmla="*/ 5 h 783"/>
                <a:gd name="T44" fmla="*/ 563 w 572"/>
                <a:gd name="T45" fmla="*/ 1 h 783"/>
                <a:gd name="T46" fmla="*/ 557 w 572"/>
                <a:gd name="T47" fmla="*/ 0 h 783"/>
                <a:gd name="T48" fmla="*/ 94 w 572"/>
                <a:gd name="T49" fmla="*/ 0 h 783"/>
                <a:gd name="T50" fmla="*/ 74 w 572"/>
                <a:gd name="T51" fmla="*/ 5 h 783"/>
                <a:gd name="T52" fmla="*/ 55 w 572"/>
                <a:gd name="T53" fmla="*/ 13 h 783"/>
                <a:gd name="T54" fmla="*/ 39 w 572"/>
                <a:gd name="T55" fmla="*/ 24 h 783"/>
                <a:gd name="T56" fmla="*/ 24 w 572"/>
                <a:gd name="T57" fmla="*/ 39 h 783"/>
                <a:gd name="T58" fmla="*/ 13 w 572"/>
                <a:gd name="T59" fmla="*/ 55 h 783"/>
                <a:gd name="T60" fmla="*/ 4 w 572"/>
                <a:gd name="T61" fmla="*/ 74 h 783"/>
                <a:gd name="T62" fmla="*/ 0 w 572"/>
                <a:gd name="T63" fmla="*/ 95 h 783"/>
                <a:gd name="T64" fmla="*/ 0 w 572"/>
                <a:gd name="T65" fmla="*/ 692 h 783"/>
                <a:gd name="T66" fmla="*/ 2 w 572"/>
                <a:gd name="T67" fmla="*/ 711 h 783"/>
                <a:gd name="T68" fmla="*/ 6 w 572"/>
                <a:gd name="T69" fmla="*/ 728 h 783"/>
                <a:gd name="T70" fmla="*/ 15 w 572"/>
                <a:gd name="T71" fmla="*/ 744 h 783"/>
                <a:gd name="T72" fmla="*/ 26 w 572"/>
                <a:gd name="T73" fmla="*/ 757 h 783"/>
                <a:gd name="T74" fmla="*/ 40 w 572"/>
                <a:gd name="T75" fmla="*/ 767 h 783"/>
                <a:gd name="T76" fmla="*/ 55 w 572"/>
                <a:gd name="T77" fmla="*/ 776 h 783"/>
                <a:gd name="T78" fmla="*/ 72 w 572"/>
                <a:gd name="T79" fmla="*/ 781 h 783"/>
                <a:gd name="T80" fmla="*/ 90 w 572"/>
                <a:gd name="T81" fmla="*/ 783 h 783"/>
                <a:gd name="T82" fmla="*/ 572 w 572"/>
                <a:gd name="T83" fmla="*/ 181 h 783"/>
                <a:gd name="T84" fmla="*/ 98 w 572"/>
                <a:gd name="T85" fmla="*/ 181 h 783"/>
                <a:gd name="T86" fmla="*/ 83 w 572"/>
                <a:gd name="T87" fmla="*/ 177 h 783"/>
                <a:gd name="T88" fmla="*/ 70 w 572"/>
                <a:gd name="T89" fmla="*/ 172 h 783"/>
                <a:gd name="T90" fmla="*/ 58 w 572"/>
                <a:gd name="T91" fmla="*/ 163 h 783"/>
                <a:gd name="T92" fmla="*/ 47 w 572"/>
                <a:gd name="T93" fmla="*/ 154 h 783"/>
                <a:gd name="T94" fmla="*/ 39 w 572"/>
                <a:gd name="T95" fmla="*/ 141 h 783"/>
                <a:gd name="T96" fmla="*/ 33 w 572"/>
                <a:gd name="T97" fmla="*/ 128 h 783"/>
                <a:gd name="T98" fmla="*/ 30 w 572"/>
                <a:gd name="T99" fmla="*/ 113 h 783"/>
                <a:gd name="T100" fmla="*/ 30 w 572"/>
                <a:gd name="T101" fmla="*/ 98 h 783"/>
                <a:gd name="T102" fmla="*/ 33 w 572"/>
                <a:gd name="T103" fmla="*/ 83 h 783"/>
                <a:gd name="T104" fmla="*/ 39 w 572"/>
                <a:gd name="T105" fmla="*/ 70 h 783"/>
                <a:gd name="T106" fmla="*/ 47 w 572"/>
                <a:gd name="T107" fmla="*/ 57 h 783"/>
                <a:gd name="T108" fmla="*/ 58 w 572"/>
                <a:gd name="T109" fmla="*/ 48 h 783"/>
                <a:gd name="T110" fmla="*/ 70 w 572"/>
                <a:gd name="T111" fmla="*/ 39 h 783"/>
                <a:gd name="T112" fmla="*/ 83 w 572"/>
                <a:gd name="T113" fmla="*/ 34 h 783"/>
                <a:gd name="T114" fmla="*/ 98 w 572"/>
                <a:gd name="T115" fmla="*/ 30 h 783"/>
                <a:gd name="T116" fmla="*/ 557 w 572"/>
                <a:gd name="T117" fmla="*/ 30 h 783"/>
                <a:gd name="T118" fmla="*/ 563 w 572"/>
                <a:gd name="T119" fmla="*/ 29 h 783"/>
                <a:gd name="T120" fmla="*/ 567 w 572"/>
                <a:gd name="T121" fmla="*/ 26 h 783"/>
                <a:gd name="T122" fmla="*/ 571 w 572"/>
                <a:gd name="T123" fmla="*/ 21 h 783"/>
                <a:gd name="T124" fmla="*/ 572 w 572"/>
                <a:gd name="T125" fmla="*/ 15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783">
                  <a:moveTo>
                    <a:pt x="150" y="407"/>
                  </a:moveTo>
                  <a:lnTo>
                    <a:pt x="151" y="404"/>
                  </a:lnTo>
                  <a:lnTo>
                    <a:pt x="151" y="400"/>
                  </a:lnTo>
                  <a:lnTo>
                    <a:pt x="153" y="398"/>
                  </a:lnTo>
                  <a:lnTo>
                    <a:pt x="154" y="396"/>
                  </a:lnTo>
                  <a:lnTo>
                    <a:pt x="157" y="394"/>
                  </a:lnTo>
                  <a:lnTo>
                    <a:pt x="160" y="393"/>
                  </a:lnTo>
                  <a:lnTo>
                    <a:pt x="162" y="392"/>
                  </a:lnTo>
                  <a:lnTo>
                    <a:pt x="165" y="392"/>
                  </a:lnTo>
                  <a:lnTo>
                    <a:pt x="251" y="392"/>
                  </a:lnTo>
                  <a:lnTo>
                    <a:pt x="397" y="275"/>
                  </a:lnTo>
                  <a:lnTo>
                    <a:pt x="400" y="273"/>
                  </a:lnTo>
                  <a:lnTo>
                    <a:pt x="404" y="272"/>
                  </a:lnTo>
                  <a:lnTo>
                    <a:pt x="409" y="272"/>
                  </a:lnTo>
                  <a:lnTo>
                    <a:pt x="413" y="273"/>
                  </a:lnTo>
                  <a:lnTo>
                    <a:pt x="416" y="275"/>
                  </a:lnTo>
                  <a:lnTo>
                    <a:pt x="419" y="278"/>
                  </a:lnTo>
                  <a:lnTo>
                    <a:pt x="420" y="282"/>
                  </a:lnTo>
                  <a:lnTo>
                    <a:pt x="421" y="287"/>
                  </a:lnTo>
                  <a:lnTo>
                    <a:pt x="421" y="647"/>
                  </a:lnTo>
                  <a:lnTo>
                    <a:pt x="420" y="651"/>
                  </a:lnTo>
                  <a:lnTo>
                    <a:pt x="419" y="656"/>
                  </a:lnTo>
                  <a:lnTo>
                    <a:pt x="416" y="659"/>
                  </a:lnTo>
                  <a:lnTo>
                    <a:pt x="413" y="661"/>
                  </a:lnTo>
                  <a:lnTo>
                    <a:pt x="410" y="662"/>
                  </a:lnTo>
                  <a:lnTo>
                    <a:pt x="406" y="662"/>
                  </a:lnTo>
                  <a:lnTo>
                    <a:pt x="401" y="662"/>
                  </a:lnTo>
                  <a:lnTo>
                    <a:pt x="397" y="659"/>
                  </a:lnTo>
                  <a:lnTo>
                    <a:pt x="251" y="542"/>
                  </a:lnTo>
                  <a:lnTo>
                    <a:pt x="165" y="542"/>
                  </a:lnTo>
                  <a:lnTo>
                    <a:pt x="162" y="542"/>
                  </a:lnTo>
                  <a:lnTo>
                    <a:pt x="160" y="541"/>
                  </a:lnTo>
                  <a:lnTo>
                    <a:pt x="157" y="540"/>
                  </a:lnTo>
                  <a:lnTo>
                    <a:pt x="154" y="538"/>
                  </a:lnTo>
                  <a:lnTo>
                    <a:pt x="153" y="536"/>
                  </a:lnTo>
                  <a:lnTo>
                    <a:pt x="151" y="533"/>
                  </a:lnTo>
                  <a:lnTo>
                    <a:pt x="151" y="530"/>
                  </a:lnTo>
                  <a:lnTo>
                    <a:pt x="150" y="527"/>
                  </a:lnTo>
                  <a:lnTo>
                    <a:pt x="150" y="407"/>
                  </a:lnTo>
                  <a:close/>
                  <a:moveTo>
                    <a:pt x="572" y="15"/>
                  </a:moveTo>
                  <a:lnTo>
                    <a:pt x="572" y="12"/>
                  </a:lnTo>
                  <a:lnTo>
                    <a:pt x="571" y="9"/>
                  </a:lnTo>
                  <a:lnTo>
                    <a:pt x="569" y="7"/>
                  </a:lnTo>
                  <a:lnTo>
                    <a:pt x="567" y="5"/>
                  </a:lnTo>
                  <a:lnTo>
                    <a:pt x="565" y="2"/>
                  </a:lnTo>
                  <a:lnTo>
                    <a:pt x="563" y="1"/>
                  </a:lnTo>
                  <a:lnTo>
                    <a:pt x="560" y="0"/>
                  </a:lnTo>
                  <a:lnTo>
                    <a:pt x="557" y="0"/>
                  </a:lnTo>
                  <a:lnTo>
                    <a:pt x="105" y="0"/>
                  </a:lnTo>
                  <a:lnTo>
                    <a:pt x="94" y="0"/>
                  </a:lnTo>
                  <a:lnTo>
                    <a:pt x="84" y="2"/>
                  </a:lnTo>
                  <a:lnTo>
                    <a:pt x="74" y="5"/>
                  </a:lnTo>
                  <a:lnTo>
                    <a:pt x="64" y="9"/>
                  </a:lnTo>
                  <a:lnTo>
                    <a:pt x="55" y="13"/>
                  </a:lnTo>
                  <a:lnTo>
                    <a:pt x="46" y="19"/>
                  </a:lnTo>
                  <a:lnTo>
                    <a:pt x="39" y="24"/>
                  </a:lnTo>
                  <a:lnTo>
                    <a:pt x="31" y="31"/>
                  </a:lnTo>
                  <a:lnTo>
                    <a:pt x="24" y="39"/>
                  </a:lnTo>
                  <a:lnTo>
                    <a:pt x="18" y="46"/>
                  </a:lnTo>
                  <a:lnTo>
                    <a:pt x="13" y="55"/>
                  </a:lnTo>
                  <a:lnTo>
                    <a:pt x="9" y="65"/>
                  </a:lnTo>
                  <a:lnTo>
                    <a:pt x="4" y="74"/>
                  </a:lnTo>
                  <a:lnTo>
                    <a:pt x="2" y="84"/>
                  </a:lnTo>
                  <a:lnTo>
                    <a:pt x="0" y="95"/>
                  </a:lnTo>
                  <a:lnTo>
                    <a:pt x="0" y="105"/>
                  </a:lnTo>
                  <a:lnTo>
                    <a:pt x="0" y="692"/>
                  </a:lnTo>
                  <a:lnTo>
                    <a:pt x="0" y="702"/>
                  </a:lnTo>
                  <a:lnTo>
                    <a:pt x="2" y="711"/>
                  </a:lnTo>
                  <a:lnTo>
                    <a:pt x="4" y="720"/>
                  </a:lnTo>
                  <a:lnTo>
                    <a:pt x="6" y="728"/>
                  </a:lnTo>
                  <a:lnTo>
                    <a:pt x="11" y="736"/>
                  </a:lnTo>
                  <a:lnTo>
                    <a:pt x="15" y="744"/>
                  </a:lnTo>
                  <a:lnTo>
                    <a:pt x="20" y="750"/>
                  </a:lnTo>
                  <a:lnTo>
                    <a:pt x="26" y="757"/>
                  </a:lnTo>
                  <a:lnTo>
                    <a:pt x="32" y="763"/>
                  </a:lnTo>
                  <a:lnTo>
                    <a:pt x="40" y="767"/>
                  </a:lnTo>
                  <a:lnTo>
                    <a:pt x="47" y="773"/>
                  </a:lnTo>
                  <a:lnTo>
                    <a:pt x="55" y="776"/>
                  </a:lnTo>
                  <a:lnTo>
                    <a:pt x="63" y="779"/>
                  </a:lnTo>
                  <a:lnTo>
                    <a:pt x="72" y="781"/>
                  </a:lnTo>
                  <a:lnTo>
                    <a:pt x="80" y="782"/>
                  </a:lnTo>
                  <a:lnTo>
                    <a:pt x="90" y="783"/>
                  </a:lnTo>
                  <a:lnTo>
                    <a:pt x="572" y="783"/>
                  </a:lnTo>
                  <a:lnTo>
                    <a:pt x="572" y="181"/>
                  </a:lnTo>
                  <a:lnTo>
                    <a:pt x="105" y="181"/>
                  </a:lnTo>
                  <a:lnTo>
                    <a:pt x="98" y="181"/>
                  </a:lnTo>
                  <a:lnTo>
                    <a:pt x="90" y="179"/>
                  </a:lnTo>
                  <a:lnTo>
                    <a:pt x="83" y="177"/>
                  </a:lnTo>
                  <a:lnTo>
                    <a:pt x="76" y="175"/>
                  </a:lnTo>
                  <a:lnTo>
                    <a:pt x="70" y="172"/>
                  </a:lnTo>
                  <a:lnTo>
                    <a:pt x="63" y="168"/>
                  </a:lnTo>
                  <a:lnTo>
                    <a:pt x="58" y="163"/>
                  </a:lnTo>
                  <a:lnTo>
                    <a:pt x="53" y="159"/>
                  </a:lnTo>
                  <a:lnTo>
                    <a:pt x="47" y="154"/>
                  </a:lnTo>
                  <a:lnTo>
                    <a:pt x="43" y="147"/>
                  </a:lnTo>
                  <a:lnTo>
                    <a:pt x="39" y="141"/>
                  </a:lnTo>
                  <a:lnTo>
                    <a:pt x="35" y="134"/>
                  </a:lnTo>
                  <a:lnTo>
                    <a:pt x="33" y="128"/>
                  </a:lnTo>
                  <a:lnTo>
                    <a:pt x="31" y="120"/>
                  </a:lnTo>
                  <a:lnTo>
                    <a:pt x="30" y="113"/>
                  </a:lnTo>
                  <a:lnTo>
                    <a:pt x="30" y="105"/>
                  </a:lnTo>
                  <a:lnTo>
                    <a:pt x="30" y="98"/>
                  </a:lnTo>
                  <a:lnTo>
                    <a:pt x="31" y="90"/>
                  </a:lnTo>
                  <a:lnTo>
                    <a:pt x="33" y="83"/>
                  </a:lnTo>
                  <a:lnTo>
                    <a:pt x="35" y="77"/>
                  </a:lnTo>
                  <a:lnTo>
                    <a:pt x="39" y="70"/>
                  </a:lnTo>
                  <a:lnTo>
                    <a:pt x="43" y="64"/>
                  </a:lnTo>
                  <a:lnTo>
                    <a:pt x="47" y="57"/>
                  </a:lnTo>
                  <a:lnTo>
                    <a:pt x="53" y="52"/>
                  </a:lnTo>
                  <a:lnTo>
                    <a:pt x="58" y="48"/>
                  </a:lnTo>
                  <a:lnTo>
                    <a:pt x="63" y="43"/>
                  </a:lnTo>
                  <a:lnTo>
                    <a:pt x="70" y="39"/>
                  </a:lnTo>
                  <a:lnTo>
                    <a:pt x="76" y="36"/>
                  </a:lnTo>
                  <a:lnTo>
                    <a:pt x="83" y="34"/>
                  </a:lnTo>
                  <a:lnTo>
                    <a:pt x="90" y="31"/>
                  </a:lnTo>
                  <a:lnTo>
                    <a:pt x="98" y="30"/>
                  </a:lnTo>
                  <a:lnTo>
                    <a:pt x="105" y="30"/>
                  </a:lnTo>
                  <a:lnTo>
                    <a:pt x="557" y="30"/>
                  </a:lnTo>
                  <a:lnTo>
                    <a:pt x="560" y="30"/>
                  </a:lnTo>
                  <a:lnTo>
                    <a:pt x="563" y="29"/>
                  </a:lnTo>
                  <a:lnTo>
                    <a:pt x="565" y="28"/>
                  </a:lnTo>
                  <a:lnTo>
                    <a:pt x="567" y="26"/>
                  </a:lnTo>
                  <a:lnTo>
                    <a:pt x="569" y="24"/>
                  </a:lnTo>
                  <a:lnTo>
                    <a:pt x="571" y="21"/>
                  </a:lnTo>
                  <a:lnTo>
                    <a:pt x="572" y="19"/>
                  </a:lnTo>
                  <a:lnTo>
                    <a:pt x="57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grpSp>
    </p:spTree>
    <p:extLst>
      <p:ext uri="{BB962C8B-B14F-4D97-AF65-F5344CB8AC3E}">
        <p14:creationId xmlns:p14="http://schemas.microsoft.com/office/powerpoint/2010/main" val="323629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B73C8A-C79E-461C-86C2-71A70C7C4A42}"/>
              </a:ext>
            </a:extLst>
          </p:cNvPr>
          <p:cNvPicPr>
            <a:picLocks noChangeAspect="1"/>
          </p:cNvPicPr>
          <p:nvPr/>
        </p:nvPicPr>
        <p:blipFill>
          <a:blip r:embed="rId2">
            <a:alphaModFix amt="29000"/>
          </a:blip>
          <a:srcRect/>
          <a:stretch/>
        </p:blipFill>
        <p:spPr>
          <a:xfrm>
            <a:off x="0" y="857250"/>
            <a:ext cx="9144000" cy="5143500"/>
          </a:xfrm>
          <a:prstGeom prst="rect">
            <a:avLst/>
          </a:prstGeom>
        </p:spPr>
      </p:pic>
      <p:sp>
        <p:nvSpPr>
          <p:cNvPr id="16" name="Title 1">
            <a:extLst>
              <a:ext uri="{FF2B5EF4-FFF2-40B4-BE49-F238E27FC236}">
                <a16:creationId xmlns:a16="http://schemas.microsoft.com/office/drawing/2014/main" id="{F660595C-F740-4DF7-842A-A46DBFEFD53F}"/>
              </a:ext>
            </a:extLst>
          </p:cNvPr>
          <p:cNvSpPr txBox="1">
            <a:spLocks/>
          </p:cNvSpPr>
          <p:nvPr/>
        </p:nvSpPr>
        <p:spPr>
          <a:xfrm>
            <a:off x="628650" y="944020"/>
            <a:ext cx="7886700" cy="897461"/>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1800" dirty="0">
                <a:solidFill>
                  <a:sysClr val="windowText" lastClr="000000"/>
                </a:solidFill>
                <a:latin typeface="Calibri Light" panose="020F0302020204030204"/>
              </a:rPr>
              <a:t>Strategic Goal 2: Public Education and Stakeholder Partnering</a:t>
            </a:r>
            <a:br>
              <a:rPr lang="en-US" sz="1800" dirty="0">
                <a:solidFill>
                  <a:sysClr val="windowText" lastClr="000000"/>
                </a:solidFill>
                <a:latin typeface="Calibri Light" panose="020F0302020204030204"/>
              </a:rPr>
            </a:br>
            <a:r>
              <a:rPr lang="en-US" sz="1800" dirty="0">
                <a:solidFill>
                  <a:sysClr val="windowText" lastClr="000000"/>
                </a:solidFill>
                <a:latin typeface="Calibri Light" panose="020F0302020204030204"/>
              </a:rPr>
              <a:t/>
            </a:r>
            <a:br>
              <a:rPr lang="en-US" sz="1800" dirty="0">
                <a:solidFill>
                  <a:sysClr val="windowText" lastClr="000000"/>
                </a:solidFill>
                <a:latin typeface="Calibri Light" panose="020F0302020204030204"/>
              </a:rPr>
            </a:br>
            <a:r>
              <a:rPr lang="en-US" sz="1500" dirty="0">
                <a:solidFill>
                  <a:sysClr val="windowText" lastClr="000000"/>
                </a:solidFill>
                <a:latin typeface="Calibri Light" panose="020F0302020204030204"/>
              </a:rPr>
              <a:t>Strategic Objective 2.3:  </a:t>
            </a:r>
            <a:r>
              <a:rPr lang="en-US" sz="1500" dirty="0" err="1">
                <a:solidFill>
                  <a:sysClr val="windowText" lastClr="000000"/>
                </a:solidFill>
                <a:latin typeface="Calibri Light" panose="020F0302020204030204"/>
              </a:rPr>
              <a:t>Formalised</a:t>
            </a:r>
            <a:r>
              <a:rPr lang="en-US" sz="1500" dirty="0">
                <a:solidFill>
                  <a:sysClr val="windowText" lastClr="000000"/>
                </a:solidFill>
                <a:latin typeface="Calibri Light" panose="020F0302020204030204"/>
              </a:rPr>
              <a:t> national and international partnerships with strategic stakeholders </a:t>
            </a:r>
          </a:p>
        </p:txBody>
      </p:sp>
      <p:sp>
        <p:nvSpPr>
          <p:cNvPr id="17" name="Rectangle 2">
            <a:extLst>
              <a:ext uri="{FF2B5EF4-FFF2-40B4-BE49-F238E27FC236}">
                <a16:creationId xmlns:a16="http://schemas.microsoft.com/office/drawing/2014/main" id="{C5EBE3DE-AE1C-47BA-8F4E-908364D4BB19}"/>
              </a:ext>
            </a:extLst>
          </p:cNvPr>
          <p:cNvSpPr>
            <a:spLocks noChangeArrowheads="1"/>
          </p:cNvSpPr>
          <p:nvPr/>
        </p:nvSpPr>
        <p:spPr bwMode="auto">
          <a:xfrm>
            <a:off x="628650" y="1951683"/>
            <a:ext cx="237629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alt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Indicators, Annual and Quarterly Targets</a:t>
            </a:r>
            <a:endParaRPr lang="en-ZA" altLang="en-US" sz="1350" dirty="0">
              <a:solidFill>
                <a:prstClr val="black"/>
              </a:solidFill>
              <a:latin typeface="Arial" panose="020B0604020202020204" pitchFamily="34" charset="0"/>
            </a:endParaRPr>
          </a:p>
        </p:txBody>
      </p:sp>
      <p:grpSp>
        <p:nvGrpSpPr>
          <p:cNvPr id="19" name="Group 18">
            <a:extLst>
              <a:ext uri="{FF2B5EF4-FFF2-40B4-BE49-F238E27FC236}">
                <a16:creationId xmlns:a16="http://schemas.microsoft.com/office/drawing/2014/main" id="{91D5AC64-CBDC-4B8F-B576-9D782260BAE1}"/>
              </a:ext>
            </a:extLst>
          </p:cNvPr>
          <p:cNvGrpSpPr/>
          <p:nvPr/>
        </p:nvGrpSpPr>
        <p:grpSpPr>
          <a:xfrm>
            <a:off x="107763" y="952853"/>
            <a:ext cx="520888" cy="440756"/>
            <a:chOff x="5465763" y="1385888"/>
            <a:chExt cx="287338" cy="249238"/>
          </a:xfrm>
          <a:solidFill>
            <a:srgbClr val="4472C4"/>
          </a:solidFill>
          <a:effectLst/>
        </p:grpSpPr>
        <p:sp>
          <p:nvSpPr>
            <p:cNvPr id="20" name="Freeform 683">
              <a:extLst>
                <a:ext uri="{FF2B5EF4-FFF2-40B4-BE49-F238E27FC236}">
                  <a16:creationId xmlns:a16="http://schemas.microsoft.com/office/drawing/2014/main" id="{36FE1EB0-2555-43AB-B746-167A1DE5F462}"/>
                </a:ext>
              </a:extLst>
            </p:cNvPr>
            <p:cNvSpPr>
              <a:spLocks/>
            </p:cNvSpPr>
            <p:nvPr/>
          </p:nvSpPr>
          <p:spPr bwMode="auto">
            <a:xfrm>
              <a:off x="5494338" y="1414463"/>
              <a:ext cx="134938" cy="9525"/>
            </a:xfrm>
            <a:custGeom>
              <a:avLst/>
              <a:gdLst>
                <a:gd name="T0" fmla="*/ 15 w 422"/>
                <a:gd name="T1" fmla="*/ 0 h 30"/>
                <a:gd name="T2" fmla="*/ 12 w 422"/>
                <a:gd name="T3" fmla="*/ 0 h 30"/>
                <a:gd name="T4" fmla="*/ 10 w 422"/>
                <a:gd name="T5" fmla="*/ 2 h 30"/>
                <a:gd name="T6" fmla="*/ 6 w 422"/>
                <a:gd name="T7" fmla="*/ 3 h 30"/>
                <a:gd name="T8" fmla="*/ 4 w 422"/>
                <a:gd name="T9" fmla="*/ 5 h 30"/>
                <a:gd name="T10" fmla="*/ 3 w 422"/>
                <a:gd name="T11" fmla="*/ 7 h 30"/>
                <a:gd name="T12" fmla="*/ 1 w 422"/>
                <a:gd name="T13" fmla="*/ 10 h 30"/>
                <a:gd name="T14" fmla="*/ 0 w 422"/>
                <a:gd name="T15" fmla="*/ 12 h 30"/>
                <a:gd name="T16" fmla="*/ 0 w 422"/>
                <a:gd name="T17" fmla="*/ 15 h 30"/>
                <a:gd name="T18" fmla="*/ 0 w 422"/>
                <a:gd name="T19" fmla="*/ 19 h 30"/>
                <a:gd name="T20" fmla="*/ 1 w 422"/>
                <a:gd name="T21" fmla="*/ 22 h 30"/>
                <a:gd name="T22" fmla="*/ 3 w 422"/>
                <a:gd name="T23" fmla="*/ 24 h 30"/>
                <a:gd name="T24" fmla="*/ 4 w 422"/>
                <a:gd name="T25" fmla="*/ 26 h 30"/>
                <a:gd name="T26" fmla="*/ 6 w 422"/>
                <a:gd name="T27" fmla="*/ 28 h 30"/>
                <a:gd name="T28" fmla="*/ 10 w 422"/>
                <a:gd name="T29" fmla="*/ 29 h 30"/>
                <a:gd name="T30" fmla="*/ 12 w 422"/>
                <a:gd name="T31" fmla="*/ 30 h 30"/>
                <a:gd name="T32" fmla="*/ 15 w 422"/>
                <a:gd name="T33" fmla="*/ 30 h 30"/>
                <a:gd name="T34" fmla="*/ 407 w 422"/>
                <a:gd name="T35" fmla="*/ 30 h 30"/>
                <a:gd name="T36" fmla="*/ 410 w 422"/>
                <a:gd name="T37" fmla="*/ 30 h 30"/>
                <a:gd name="T38" fmla="*/ 413 w 422"/>
                <a:gd name="T39" fmla="*/ 29 h 30"/>
                <a:gd name="T40" fmla="*/ 415 w 422"/>
                <a:gd name="T41" fmla="*/ 28 h 30"/>
                <a:gd name="T42" fmla="*/ 417 w 422"/>
                <a:gd name="T43" fmla="*/ 26 h 30"/>
                <a:gd name="T44" fmla="*/ 419 w 422"/>
                <a:gd name="T45" fmla="*/ 24 h 30"/>
                <a:gd name="T46" fmla="*/ 420 w 422"/>
                <a:gd name="T47" fmla="*/ 22 h 30"/>
                <a:gd name="T48" fmla="*/ 422 w 422"/>
                <a:gd name="T49" fmla="*/ 19 h 30"/>
                <a:gd name="T50" fmla="*/ 422 w 422"/>
                <a:gd name="T51" fmla="*/ 15 h 30"/>
                <a:gd name="T52" fmla="*/ 422 w 422"/>
                <a:gd name="T53" fmla="*/ 12 h 30"/>
                <a:gd name="T54" fmla="*/ 420 w 422"/>
                <a:gd name="T55" fmla="*/ 10 h 30"/>
                <a:gd name="T56" fmla="*/ 419 w 422"/>
                <a:gd name="T57" fmla="*/ 7 h 30"/>
                <a:gd name="T58" fmla="*/ 417 w 422"/>
                <a:gd name="T59" fmla="*/ 5 h 30"/>
                <a:gd name="T60" fmla="*/ 415 w 422"/>
                <a:gd name="T61" fmla="*/ 3 h 30"/>
                <a:gd name="T62" fmla="*/ 412 w 422"/>
                <a:gd name="T63" fmla="*/ 2 h 30"/>
                <a:gd name="T64" fmla="*/ 410 w 422"/>
                <a:gd name="T65" fmla="*/ 0 h 30"/>
                <a:gd name="T66" fmla="*/ 407 w 422"/>
                <a:gd name="T67" fmla="*/ 0 h 30"/>
                <a:gd name="T68" fmla="*/ 15 w 422"/>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2" h="30">
                  <a:moveTo>
                    <a:pt x="15" y="0"/>
                  </a:moveTo>
                  <a:lnTo>
                    <a:pt x="12" y="0"/>
                  </a:lnTo>
                  <a:lnTo>
                    <a:pt x="10" y="2"/>
                  </a:lnTo>
                  <a:lnTo>
                    <a:pt x="6" y="3"/>
                  </a:lnTo>
                  <a:lnTo>
                    <a:pt x="4" y="5"/>
                  </a:lnTo>
                  <a:lnTo>
                    <a:pt x="3" y="7"/>
                  </a:lnTo>
                  <a:lnTo>
                    <a:pt x="1" y="10"/>
                  </a:lnTo>
                  <a:lnTo>
                    <a:pt x="0" y="12"/>
                  </a:lnTo>
                  <a:lnTo>
                    <a:pt x="0" y="15"/>
                  </a:lnTo>
                  <a:lnTo>
                    <a:pt x="0" y="19"/>
                  </a:lnTo>
                  <a:lnTo>
                    <a:pt x="1" y="22"/>
                  </a:lnTo>
                  <a:lnTo>
                    <a:pt x="3" y="24"/>
                  </a:lnTo>
                  <a:lnTo>
                    <a:pt x="4" y="26"/>
                  </a:lnTo>
                  <a:lnTo>
                    <a:pt x="6" y="28"/>
                  </a:lnTo>
                  <a:lnTo>
                    <a:pt x="10" y="29"/>
                  </a:lnTo>
                  <a:lnTo>
                    <a:pt x="12" y="30"/>
                  </a:lnTo>
                  <a:lnTo>
                    <a:pt x="15" y="30"/>
                  </a:lnTo>
                  <a:lnTo>
                    <a:pt x="407" y="30"/>
                  </a:lnTo>
                  <a:lnTo>
                    <a:pt x="410" y="30"/>
                  </a:lnTo>
                  <a:lnTo>
                    <a:pt x="413" y="29"/>
                  </a:lnTo>
                  <a:lnTo>
                    <a:pt x="415" y="28"/>
                  </a:lnTo>
                  <a:lnTo>
                    <a:pt x="417" y="26"/>
                  </a:lnTo>
                  <a:lnTo>
                    <a:pt x="419" y="24"/>
                  </a:lnTo>
                  <a:lnTo>
                    <a:pt x="420" y="22"/>
                  </a:lnTo>
                  <a:lnTo>
                    <a:pt x="422" y="19"/>
                  </a:lnTo>
                  <a:lnTo>
                    <a:pt x="422" y="15"/>
                  </a:lnTo>
                  <a:lnTo>
                    <a:pt x="422" y="12"/>
                  </a:lnTo>
                  <a:lnTo>
                    <a:pt x="420" y="10"/>
                  </a:lnTo>
                  <a:lnTo>
                    <a:pt x="419" y="7"/>
                  </a:lnTo>
                  <a:lnTo>
                    <a:pt x="417" y="5"/>
                  </a:lnTo>
                  <a:lnTo>
                    <a:pt x="415" y="3"/>
                  </a:lnTo>
                  <a:lnTo>
                    <a:pt x="412" y="2"/>
                  </a:lnTo>
                  <a:lnTo>
                    <a:pt x="410" y="0"/>
                  </a:lnTo>
                  <a:lnTo>
                    <a:pt x="407" y="0"/>
                  </a:ln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1" name="Freeform 684">
              <a:extLst>
                <a:ext uri="{FF2B5EF4-FFF2-40B4-BE49-F238E27FC236}">
                  <a16:creationId xmlns:a16="http://schemas.microsoft.com/office/drawing/2014/main" id="{57704DD1-70ED-438C-8D5A-10130A1648FB}"/>
                </a:ext>
              </a:extLst>
            </p:cNvPr>
            <p:cNvSpPr>
              <a:spLocks/>
            </p:cNvSpPr>
            <p:nvPr/>
          </p:nvSpPr>
          <p:spPr bwMode="auto">
            <a:xfrm>
              <a:off x="5691188" y="1474788"/>
              <a:ext cx="31750" cy="120650"/>
            </a:xfrm>
            <a:custGeom>
              <a:avLst/>
              <a:gdLst>
                <a:gd name="T0" fmla="*/ 23 w 103"/>
                <a:gd name="T1" fmla="*/ 2 h 379"/>
                <a:gd name="T2" fmla="*/ 18 w 103"/>
                <a:gd name="T3" fmla="*/ 0 h 379"/>
                <a:gd name="T4" fmla="*/ 11 w 103"/>
                <a:gd name="T5" fmla="*/ 0 h 379"/>
                <a:gd name="T6" fmla="*/ 6 w 103"/>
                <a:gd name="T7" fmla="*/ 2 h 379"/>
                <a:gd name="T8" fmla="*/ 2 w 103"/>
                <a:gd name="T9" fmla="*/ 7 h 379"/>
                <a:gd name="T10" fmla="*/ 0 w 103"/>
                <a:gd name="T11" fmla="*/ 12 h 379"/>
                <a:gd name="T12" fmla="*/ 0 w 103"/>
                <a:gd name="T13" fmla="*/ 18 h 379"/>
                <a:gd name="T14" fmla="*/ 2 w 103"/>
                <a:gd name="T15" fmla="*/ 24 h 379"/>
                <a:gd name="T16" fmla="*/ 13 w 103"/>
                <a:gd name="T17" fmla="*/ 35 h 379"/>
                <a:gd name="T18" fmla="*/ 26 w 103"/>
                <a:gd name="T19" fmla="*/ 52 h 379"/>
                <a:gd name="T20" fmla="*/ 39 w 103"/>
                <a:gd name="T21" fmla="*/ 71 h 379"/>
                <a:gd name="T22" fmla="*/ 50 w 103"/>
                <a:gd name="T23" fmla="*/ 90 h 379"/>
                <a:gd name="T24" fmla="*/ 59 w 103"/>
                <a:gd name="T25" fmla="*/ 112 h 379"/>
                <a:gd name="T26" fmla="*/ 65 w 103"/>
                <a:gd name="T27" fmla="*/ 133 h 379"/>
                <a:gd name="T28" fmla="*/ 69 w 103"/>
                <a:gd name="T29" fmla="*/ 155 h 379"/>
                <a:gd name="T30" fmla="*/ 72 w 103"/>
                <a:gd name="T31" fmla="*/ 178 h 379"/>
                <a:gd name="T32" fmla="*/ 72 w 103"/>
                <a:gd name="T33" fmla="*/ 201 h 379"/>
                <a:gd name="T34" fmla="*/ 69 w 103"/>
                <a:gd name="T35" fmla="*/ 224 h 379"/>
                <a:gd name="T36" fmla="*/ 65 w 103"/>
                <a:gd name="T37" fmla="*/ 246 h 379"/>
                <a:gd name="T38" fmla="*/ 59 w 103"/>
                <a:gd name="T39" fmla="*/ 267 h 379"/>
                <a:gd name="T40" fmla="*/ 50 w 103"/>
                <a:gd name="T41" fmla="*/ 289 h 379"/>
                <a:gd name="T42" fmla="*/ 39 w 103"/>
                <a:gd name="T43" fmla="*/ 308 h 379"/>
                <a:gd name="T44" fmla="*/ 26 w 103"/>
                <a:gd name="T45" fmla="*/ 327 h 379"/>
                <a:gd name="T46" fmla="*/ 13 w 103"/>
                <a:gd name="T47" fmla="*/ 345 h 379"/>
                <a:gd name="T48" fmla="*/ 2 w 103"/>
                <a:gd name="T49" fmla="*/ 355 h 379"/>
                <a:gd name="T50" fmla="*/ 0 w 103"/>
                <a:gd name="T51" fmla="*/ 361 h 379"/>
                <a:gd name="T52" fmla="*/ 0 w 103"/>
                <a:gd name="T53" fmla="*/ 367 h 379"/>
                <a:gd name="T54" fmla="*/ 2 w 103"/>
                <a:gd name="T55" fmla="*/ 372 h 379"/>
                <a:gd name="T56" fmla="*/ 6 w 103"/>
                <a:gd name="T57" fmla="*/ 377 h 379"/>
                <a:gd name="T58" fmla="*/ 11 w 103"/>
                <a:gd name="T59" fmla="*/ 379 h 379"/>
                <a:gd name="T60" fmla="*/ 18 w 103"/>
                <a:gd name="T61" fmla="*/ 379 h 379"/>
                <a:gd name="T62" fmla="*/ 23 w 103"/>
                <a:gd name="T63" fmla="*/ 377 h 379"/>
                <a:gd name="T64" fmla="*/ 34 w 103"/>
                <a:gd name="T65" fmla="*/ 365 h 379"/>
                <a:gd name="T66" fmla="*/ 51 w 103"/>
                <a:gd name="T67" fmla="*/ 346 h 379"/>
                <a:gd name="T68" fmla="*/ 65 w 103"/>
                <a:gd name="T69" fmla="*/ 324 h 379"/>
                <a:gd name="T70" fmla="*/ 77 w 103"/>
                <a:gd name="T71" fmla="*/ 302 h 379"/>
                <a:gd name="T72" fmla="*/ 87 w 103"/>
                <a:gd name="T73" fmla="*/ 278 h 379"/>
                <a:gd name="T74" fmla="*/ 94 w 103"/>
                <a:gd name="T75" fmla="*/ 253 h 379"/>
                <a:gd name="T76" fmla="*/ 99 w 103"/>
                <a:gd name="T77" fmla="*/ 229 h 379"/>
                <a:gd name="T78" fmla="*/ 102 w 103"/>
                <a:gd name="T79" fmla="*/ 203 h 379"/>
                <a:gd name="T80" fmla="*/ 102 w 103"/>
                <a:gd name="T81" fmla="*/ 176 h 379"/>
                <a:gd name="T82" fmla="*/ 99 w 103"/>
                <a:gd name="T83" fmla="*/ 150 h 379"/>
                <a:gd name="T84" fmla="*/ 94 w 103"/>
                <a:gd name="T85" fmla="*/ 126 h 379"/>
                <a:gd name="T86" fmla="*/ 87 w 103"/>
                <a:gd name="T87" fmla="*/ 101 h 379"/>
                <a:gd name="T88" fmla="*/ 77 w 103"/>
                <a:gd name="T89" fmla="*/ 77 h 379"/>
                <a:gd name="T90" fmla="*/ 65 w 103"/>
                <a:gd name="T91" fmla="*/ 55 h 379"/>
                <a:gd name="T92" fmla="*/ 51 w 103"/>
                <a:gd name="T93" fmla="*/ 33 h 379"/>
                <a:gd name="T94" fmla="*/ 34 w 103"/>
                <a:gd name="T95" fmla="*/ 14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379">
                  <a:moveTo>
                    <a:pt x="25" y="5"/>
                  </a:moveTo>
                  <a:lnTo>
                    <a:pt x="23" y="2"/>
                  </a:lnTo>
                  <a:lnTo>
                    <a:pt x="20" y="1"/>
                  </a:lnTo>
                  <a:lnTo>
                    <a:pt x="18" y="0"/>
                  </a:lnTo>
                  <a:lnTo>
                    <a:pt x="15" y="0"/>
                  </a:lnTo>
                  <a:lnTo>
                    <a:pt x="11" y="0"/>
                  </a:lnTo>
                  <a:lnTo>
                    <a:pt x="9" y="1"/>
                  </a:lnTo>
                  <a:lnTo>
                    <a:pt x="6" y="2"/>
                  </a:lnTo>
                  <a:lnTo>
                    <a:pt x="4" y="5"/>
                  </a:lnTo>
                  <a:lnTo>
                    <a:pt x="2" y="7"/>
                  </a:lnTo>
                  <a:lnTo>
                    <a:pt x="1" y="9"/>
                  </a:lnTo>
                  <a:lnTo>
                    <a:pt x="0" y="12"/>
                  </a:lnTo>
                  <a:lnTo>
                    <a:pt x="0" y="15"/>
                  </a:lnTo>
                  <a:lnTo>
                    <a:pt x="0" y="18"/>
                  </a:lnTo>
                  <a:lnTo>
                    <a:pt x="1" y="21"/>
                  </a:lnTo>
                  <a:lnTo>
                    <a:pt x="2" y="24"/>
                  </a:lnTo>
                  <a:lnTo>
                    <a:pt x="4" y="26"/>
                  </a:lnTo>
                  <a:lnTo>
                    <a:pt x="13" y="35"/>
                  </a:lnTo>
                  <a:lnTo>
                    <a:pt x="20" y="43"/>
                  </a:lnTo>
                  <a:lnTo>
                    <a:pt x="26" y="52"/>
                  </a:lnTo>
                  <a:lnTo>
                    <a:pt x="33" y="61"/>
                  </a:lnTo>
                  <a:lnTo>
                    <a:pt x="39" y="71"/>
                  </a:lnTo>
                  <a:lnTo>
                    <a:pt x="45" y="81"/>
                  </a:lnTo>
                  <a:lnTo>
                    <a:pt x="50" y="90"/>
                  </a:lnTo>
                  <a:lnTo>
                    <a:pt x="54" y="101"/>
                  </a:lnTo>
                  <a:lnTo>
                    <a:pt x="59" y="112"/>
                  </a:lnTo>
                  <a:lnTo>
                    <a:pt x="62" y="122"/>
                  </a:lnTo>
                  <a:lnTo>
                    <a:pt x="65" y="133"/>
                  </a:lnTo>
                  <a:lnTo>
                    <a:pt x="67" y="144"/>
                  </a:lnTo>
                  <a:lnTo>
                    <a:pt x="69" y="155"/>
                  </a:lnTo>
                  <a:lnTo>
                    <a:pt x="70" y="166"/>
                  </a:lnTo>
                  <a:lnTo>
                    <a:pt x="72" y="178"/>
                  </a:lnTo>
                  <a:lnTo>
                    <a:pt x="72" y="189"/>
                  </a:lnTo>
                  <a:lnTo>
                    <a:pt x="72" y="201"/>
                  </a:lnTo>
                  <a:lnTo>
                    <a:pt x="70" y="213"/>
                  </a:lnTo>
                  <a:lnTo>
                    <a:pt x="69" y="224"/>
                  </a:lnTo>
                  <a:lnTo>
                    <a:pt x="67" y="235"/>
                  </a:lnTo>
                  <a:lnTo>
                    <a:pt x="65" y="246"/>
                  </a:lnTo>
                  <a:lnTo>
                    <a:pt x="62" y="257"/>
                  </a:lnTo>
                  <a:lnTo>
                    <a:pt x="59" y="267"/>
                  </a:lnTo>
                  <a:lnTo>
                    <a:pt x="54" y="278"/>
                  </a:lnTo>
                  <a:lnTo>
                    <a:pt x="50" y="289"/>
                  </a:lnTo>
                  <a:lnTo>
                    <a:pt x="45" y="298"/>
                  </a:lnTo>
                  <a:lnTo>
                    <a:pt x="39" y="308"/>
                  </a:lnTo>
                  <a:lnTo>
                    <a:pt x="33" y="318"/>
                  </a:lnTo>
                  <a:lnTo>
                    <a:pt x="26" y="327"/>
                  </a:lnTo>
                  <a:lnTo>
                    <a:pt x="20" y="336"/>
                  </a:lnTo>
                  <a:lnTo>
                    <a:pt x="13" y="345"/>
                  </a:lnTo>
                  <a:lnTo>
                    <a:pt x="4" y="353"/>
                  </a:lnTo>
                  <a:lnTo>
                    <a:pt x="2" y="355"/>
                  </a:lnTo>
                  <a:lnTo>
                    <a:pt x="1" y="358"/>
                  </a:lnTo>
                  <a:lnTo>
                    <a:pt x="0" y="361"/>
                  </a:lnTo>
                  <a:lnTo>
                    <a:pt x="0" y="364"/>
                  </a:lnTo>
                  <a:lnTo>
                    <a:pt x="0" y="367"/>
                  </a:lnTo>
                  <a:lnTo>
                    <a:pt x="1" y="369"/>
                  </a:lnTo>
                  <a:lnTo>
                    <a:pt x="2" y="372"/>
                  </a:lnTo>
                  <a:lnTo>
                    <a:pt x="4" y="375"/>
                  </a:lnTo>
                  <a:lnTo>
                    <a:pt x="6" y="377"/>
                  </a:lnTo>
                  <a:lnTo>
                    <a:pt x="9" y="378"/>
                  </a:lnTo>
                  <a:lnTo>
                    <a:pt x="11" y="379"/>
                  </a:lnTo>
                  <a:lnTo>
                    <a:pt x="15" y="379"/>
                  </a:lnTo>
                  <a:lnTo>
                    <a:pt x="18" y="379"/>
                  </a:lnTo>
                  <a:lnTo>
                    <a:pt x="20" y="378"/>
                  </a:lnTo>
                  <a:lnTo>
                    <a:pt x="23" y="377"/>
                  </a:lnTo>
                  <a:lnTo>
                    <a:pt x="25" y="375"/>
                  </a:lnTo>
                  <a:lnTo>
                    <a:pt x="34" y="365"/>
                  </a:lnTo>
                  <a:lnTo>
                    <a:pt x="43" y="355"/>
                  </a:lnTo>
                  <a:lnTo>
                    <a:pt x="51" y="346"/>
                  </a:lnTo>
                  <a:lnTo>
                    <a:pt x="59" y="335"/>
                  </a:lnTo>
                  <a:lnTo>
                    <a:pt x="65" y="324"/>
                  </a:lnTo>
                  <a:lnTo>
                    <a:pt x="72" y="312"/>
                  </a:lnTo>
                  <a:lnTo>
                    <a:pt x="77" y="302"/>
                  </a:lnTo>
                  <a:lnTo>
                    <a:pt x="82" y="290"/>
                  </a:lnTo>
                  <a:lnTo>
                    <a:pt x="87" y="278"/>
                  </a:lnTo>
                  <a:lnTo>
                    <a:pt x="91" y="266"/>
                  </a:lnTo>
                  <a:lnTo>
                    <a:pt x="94" y="253"/>
                  </a:lnTo>
                  <a:lnTo>
                    <a:pt x="97" y="242"/>
                  </a:lnTo>
                  <a:lnTo>
                    <a:pt x="99" y="229"/>
                  </a:lnTo>
                  <a:lnTo>
                    <a:pt x="100" y="216"/>
                  </a:lnTo>
                  <a:lnTo>
                    <a:pt x="102" y="203"/>
                  </a:lnTo>
                  <a:lnTo>
                    <a:pt x="103" y="189"/>
                  </a:lnTo>
                  <a:lnTo>
                    <a:pt x="102" y="176"/>
                  </a:lnTo>
                  <a:lnTo>
                    <a:pt x="100" y="163"/>
                  </a:lnTo>
                  <a:lnTo>
                    <a:pt x="99" y="150"/>
                  </a:lnTo>
                  <a:lnTo>
                    <a:pt x="97" y="139"/>
                  </a:lnTo>
                  <a:lnTo>
                    <a:pt x="94" y="126"/>
                  </a:lnTo>
                  <a:lnTo>
                    <a:pt x="91" y="113"/>
                  </a:lnTo>
                  <a:lnTo>
                    <a:pt x="87" y="101"/>
                  </a:lnTo>
                  <a:lnTo>
                    <a:pt x="82" y="89"/>
                  </a:lnTo>
                  <a:lnTo>
                    <a:pt x="77" y="77"/>
                  </a:lnTo>
                  <a:lnTo>
                    <a:pt x="72" y="67"/>
                  </a:lnTo>
                  <a:lnTo>
                    <a:pt x="65" y="55"/>
                  </a:lnTo>
                  <a:lnTo>
                    <a:pt x="59" y="44"/>
                  </a:lnTo>
                  <a:lnTo>
                    <a:pt x="51" y="33"/>
                  </a:lnTo>
                  <a:lnTo>
                    <a:pt x="43" y="24"/>
                  </a:lnTo>
                  <a:lnTo>
                    <a:pt x="34" y="14"/>
                  </a:lnTo>
                  <a:lnTo>
                    <a:pt x="2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2" name="Freeform 685">
              <a:extLst>
                <a:ext uri="{FF2B5EF4-FFF2-40B4-BE49-F238E27FC236}">
                  <a16:creationId xmlns:a16="http://schemas.microsoft.com/office/drawing/2014/main" id="{4D9F49B6-8FC5-4C8B-99E8-C6BB2409DAC2}"/>
                </a:ext>
              </a:extLst>
            </p:cNvPr>
            <p:cNvSpPr>
              <a:spLocks/>
            </p:cNvSpPr>
            <p:nvPr/>
          </p:nvSpPr>
          <p:spPr bwMode="auto">
            <a:xfrm>
              <a:off x="5713413" y="1457325"/>
              <a:ext cx="39688" cy="153988"/>
            </a:xfrm>
            <a:custGeom>
              <a:avLst/>
              <a:gdLst>
                <a:gd name="T0" fmla="*/ 23 w 124"/>
                <a:gd name="T1" fmla="*/ 2 h 485"/>
                <a:gd name="T2" fmla="*/ 18 w 124"/>
                <a:gd name="T3" fmla="*/ 0 h 485"/>
                <a:gd name="T4" fmla="*/ 11 w 124"/>
                <a:gd name="T5" fmla="*/ 0 h 485"/>
                <a:gd name="T6" fmla="*/ 6 w 124"/>
                <a:gd name="T7" fmla="*/ 2 h 485"/>
                <a:gd name="T8" fmla="*/ 2 w 124"/>
                <a:gd name="T9" fmla="*/ 6 h 485"/>
                <a:gd name="T10" fmla="*/ 0 w 124"/>
                <a:gd name="T11" fmla="*/ 11 h 485"/>
                <a:gd name="T12" fmla="*/ 0 w 124"/>
                <a:gd name="T13" fmla="*/ 17 h 485"/>
                <a:gd name="T14" fmla="*/ 2 w 124"/>
                <a:gd name="T15" fmla="*/ 22 h 485"/>
                <a:gd name="T16" fmla="*/ 15 w 124"/>
                <a:gd name="T17" fmla="*/ 36 h 485"/>
                <a:gd name="T18" fmla="*/ 34 w 124"/>
                <a:gd name="T19" fmla="*/ 60 h 485"/>
                <a:gd name="T20" fmla="*/ 50 w 124"/>
                <a:gd name="T21" fmla="*/ 84 h 485"/>
                <a:gd name="T22" fmla="*/ 65 w 124"/>
                <a:gd name="T23" fmla="*/ 111 h 485"/>
                <a:gd name="T24" fmla="*/ 76 w 124"/>
                <a:gd name="T25" fmla="*/ 139 h 485"/>
                <a:gd name="T26" fmla="*/ 84 w 124"/>
                <a:gd name="T27" fmla="*/ 167 h 485"/>
                <a:gd name="T28" fmla="*/ 91 w 124"/>
                <a:gd name="T29" fmla="*/ 197 h 485"/>
                <a:gd name="T30" fmla="*/ 94 w 124"/>
                <a:gd name="T31" fmla="*/ 227 h 485"/>
                <a:gd name="T32" fmla="*/ 94 w 124"/>
                <a:gd name="T33" fmla="*/ 258 h 485"/>
                <a:gd name="T34" fmla="*/ 91 w 124"/>
                <a:gd name="T35" fmla="*/ 288 h 485"/>
                <a:gd name="T36" fmla="*/ 84 w 124"/>
                <a:gd name="T37" fmla="*/ 318 h 485"/>
                <a:gd name="T38" fmla="*/ 76 w 124"/>
                <a:gd name="T39" fmla="*/ 346 h 485"/>
                <a:gd name="T40" fmla="*/ 65 w 124"/>
                <a:gd name="T41" fmla="*/ 374 h 485"/>
                <a:gd name="T42" fmla="*/ 50 w 124"/>
                <a:gd name="T43" fmla="*/ 401 h 485"/>
                <a:gd name="T44" fmla="*/ 34 w 124"/>
                <a:gd name="T45" fmla="*/ 425 h 485"/>
                <a:gd name="T46" fmla="*/ 15 w 124"/>
                <a:gd name="T47" fmla="*/ 449 h 485"/>
                <a:gd name="T48" fmla="*/ 2 w 124"/>
                <a:gd name="T49" fmla="*/ 462 h 485"/>
                <a:gd name="T50" fmla="*/ 0 w 124"/>
                <a:gd name="T51" fmla="*/ 468 h 485"/>
                <a:gd name="T52" fmla="*/ 0 w 124"/>
                <a:gd name="T53" fmla="*/ 474 h 485"/>
                <a:gd name="T54" fmla="*/ 2 w 124"/>
                <a:gd name="T55" fmla="*/ 479 h 485"/>
                <a:gd name="T56" fmla="*/ 6 w 124"/>
                <a:gd name="T57" fmla="*/ 483 h 485"/>
                <a:gd name="T58" fmla="*/ 11 w 124"/>
                <a:gd name="T59" fmla="*/ 485 h 485"/>
                <a:gd name="T60" fmla="*/ 18 w 124"/>
                <a:gd name="T61" fmla="*/ 485 h 485"/>
                <a:gd name="T62" fmla="*/ 23 w 124"/>
                <a:gd name="T63" fmla="*/ 483 h 485"/>
                <a:gd name="T64" fmla="*/ 37 w 124"/>
                <a:gd name="T65" fmla="*/ 469 h 485"/>
                <a:gd name="T66" fmla="*/ 58 w 124"/>
                <a:gd name="T67" fmla="*/ 444 h 485"/>
                <a:gd name="T68" fmla="*/ 77 w 124"/>
                <a:gd name="T69" fmla="*/ 416 h 485"/>
                <a:gd name="T70" fmla="*/ 92 w 124"/>
                <a:gd name="T71" fmla="*/ 387 h 485"/>
                <a:gd name="T72" fmla="*/ 105 w 124"/>
                <a:gd name="T73" fmla="*/ 357 h 485"/>
                <a:gd name="T74" fmla="*/ 114 w 124"/>
                <a:gd name="T75" fmla="*/ 325 h 485"/>
                <a:gd name="T76" fmla="*/ 121 w 124"/>
                <a:gd name="T77" fmla="*/ 292 h 485"/>
                <a:gd name="T78" fmla="*/ 124 w 124"/>
                <a:gd name="T79" fmla="*/ 259 h 485"/>
                <a:gd name="T80" fmla="*/ 124 w 124"/>
                <a:gd name="T81" fmla="*/ 226 h 485"/>
                <a:gd name="T82" fmla="*/ 121 w 124"/>
                <a:gd name="T83" fmla="*/ 193 h 485"/>
                <a:gd name="T84" fmla="*/ 114 w 124"/>
                <a:gd name="T85" fmla="*/ 160 h 485"/>
                <a:gd name="T86" fmla="*/ 105 w 124"/>
                <a:gd name="T87" fmla="*/ 128 h 485"/>
                <a:gd name="T88" fmla="*/ 92 w 124"/>
                <a:gd name="T89" fmla="*/ 98 h 485"/>
                <a:gd name="T90" fmla="*/ 77 w 124"/>
                <a:gd name="T91" fmla="*/ 69 h 485"/>
                <a:gd name="T92" fmla="*/ 58 w 124"/>
                <a:gd name="T93" fmla="*/ 41 h 485"/>
                <a:gd name="T94" fmla="*/ 37 w 124"/>
                <a:gd name="T95" fmla="*/ 1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485">
                  <a:moveTo>
                    <a:pt x="25" y="4"/>
                  </a:moveTo>
                  <a:lnTo>
                    <a:pt x="23" y="2"/>
                  </a:lnTo>
                  <a:lnTo>
                    <a:pt x="20" y="1"/>
                  </a:lnTo>
                  <a:lnTo>
                    <a:pt x="18" y="0"/>
                  </a:lnTo>
                  <a:lnTo>
                    <a:pt x="15" y="0"/>
                  </a:lnTo>
                  <a:lnTo>
                    <a:pt x="11" y="0"/>
                  </a:lnTo>
                  <a:lnTo>
                    <a:pt x="9" y="1"/>
                  </a:lnTo>
                  <a:lnTo>
                    <a:pt x="6" y="2"/>
                  </a:lnTo>
                  <a:lnTo>
                    <a:pt x="4" y="4"/>
                  </a:lnTo>
                  <a:lnTo>
                    <a:pt x="2" y="6"/>
                  </a:lnTo>
                  <a:lnTo>
                    <a:pt x="1" y="9"/>
                  </a:lnTo>
                  <a:lnTo>
                    <a:pt x="0" y="11"/>
                  </a:lnTo>
                  <a:lnTo>
                    <a:pt x="0" y="15"/>
                  </a:lnTo>
                  <a:lnTo>
                    <a:pt x="0" y="17"/>
                  </a:lnTo>
                  <a:lnTo>
                    <a:pt x="1" y="20"/>
                  </a:lnTo>
                  <a:lnTo>
                    <a:pt x="2" y="22"/>
                  </a:lnTo>
                  <a:lnTo>
                    <a:pt x="4" y="25"/>
                  </a:lnTo>
                  <a:lnTo>
                    <a:pt x="15" y="36"/>
                  </a:lnTo>
                  <a:lnTo>
                    <a:pt x="24" y="48"/>
                  </a:lnTo>
                  <a:lnTo>
                    <a:pt x="34" y="60"/>
                  </a:lnTo>
                  <a:lnTo>
                    <a:pt x="42" y="71"/>
                  </a:lnTo>
                  <a:lnTo>
                    <a:pt x="50" y="84"/>
                  </a:lnTo>
                  <a:lnTo>
                    <a:pt x="58" y="97"/>
                  </a:lnTo>
                  <a:lnTo>
                    <a:pt x="65" y="111"/>
                  </a:lnTo>
                  <a:lnTo>
                    <a:pt x="70" y="125"/>
                  </a:lnTo>
                  <a:lnTo>
                    <a:pt x="76" y="139"/>
                  </a:lnTo>
                  <a:lnTo>
                    <a:pt x="81" y="153"/>
                  </a:lnTo>
                  <a:lnTo>
                    <a:pt x="84" y="167"/>
                  </a:lnTo>
                  <a:lnTo>
                    <a:pt x="88" y="182"/>
                  </a:lnTo>
                  <a:lnTo>
                    <a:pt x="91" y="197"/>
                  </a:lnTo>
                  <a:lnTo>
                    <a:pt x="93" y="212"/>
                  </a:lnTo>
                  <a:lnTo>
                    <a:pt x="94" y="227"/>
                  </a:lnTo>
                  <a:lnTo>
                    <a:pt x="94" y="242"/>
                  </a:lnTo>
                  <a:lnTo>
                    <a:pt x="94" y="258"/>
                  </a:lnTo>
                  <a:lnTo>
                    <a:pt x="93" y="273"/>
                  </a:lnTo>
                  <a:lnTo>
                    <a:pt x="91" y="288"/>
                  </a:lnTo>
                  <a:lnTo>
                    <a:pt x="88" y="303"/>
                  </a:lnTo>
                  <a:lnTo>
                    <a:pt x="84" y="318"/>
                  </a:lnTo>
                  <a:lnTo>
                    <a:pt x="81" y="332"/>
                  </a:lnTo>
                  <a:lnTo>
                    <a:pt x="76" y="346"/>
                  </a:lnTo>
                  <a:lnTo>
                    <a:pt x="70" y="360"/>
                  </a:lnTo>
                  <a:lnTo>
                    <a:pt x="65" y="374"/>
                  </a:lnTo>
                  <a:lnTo>
                    <a:pt x="58" y="388"/>
                  </a:lnTo>
                  <a:lnTo>
                    <a:pt x="50" y="401"/>
                  </a:lnTo>
                  <a:lnTo>
                    <a:pt x="42" y="414"/>
                  </a:lnTo>
                  <a:lnTo>
                    <a:pt x="34" y="425"/>
                  </a:lnTo>
                  <a:lnTo>
                    <a:pt x="24" y="437"/>
                  </a:lnTo>
                  <a:lnTo>
                    <a:pt x="15" y="449"/>
                  </a:lnTo>
                  <a:lnTo>
                    <a:pt x="4" y="460"/>
                  </a:lnTo>
                  <a:lnTo>
                    <a:pt x="2" y="462"/>
                  </a:lnTo>
                  <a:lnTo>
                    <a:pt x="1" y="465"/>
                  </a:lnTo>
                  <a:lnTo>
                    <a:pt x="0" y="468"/>
                  </a:lnTo>
                  <a:lnTo>
                    <a:pt x="0" y="470"/>
                  </a:lnTo>
                  <a:lnTo>
                    <a:pt x="0" y="474"/>
                  </a:lnTo>
                  <a:lnTo>
                    <a:pt x="1" y="476"/>
                  </a:lnTo>
                  <a:lnTo>
                    <a:pt x="2" y="479"/>
                  </a:lnTo>
                  <a:lnTo>
                    <a:pt x="4" y="481"/>
                  </a:lnTo>
                  <a:lnTo>
                    <a:pt x="6" y="483"/>
                  </a:lnTo>
                  <a:lnTo>
                    <a:pt x="9" y="484"/>
                  </a:lnTo>
                  <a:lnTo>
                    <a:pt x="11" y="485"/>
                  </a:lnTo>
                  <a:lnTo>
                    <a:pt x="15" y="485"/>
                  </a:lnTo>
                  <a:lnTo>
                    <a:pt x="18" y="485"/>
                  </a:lnTo>
                  <a:lnTo>
                    <a:pt x="20" y="484"/>
                  </a:lnTo>
                  <a:lnTo>
                    <a:pt x="23" y="483"/>
                  </a:lnTo>
                  <a:lnTo>
                    <a:pt x="25" y="481"/>
                  </a:lnTo>
                  <a:lnTo>
                    <a:pt x="37" y="469"/>
                  </a:lnTo>
                  <a:lnTo>
                    <a:pt x="48" y="457"/>
                  </a:lnTo>
                  <a:lnTo>
                    <a:pt x="58" y="444"/>
                  </a:lnTo>
                  <a:lnTo>
                    <a:pt x="67" y="430"/>
                  </a:lnTo>
                  <a:lnTo>
                    <a:pt x="77" y="416"/>
                  </a:lnTo>
                  <a:lnTo>
                    <a:pt x="84" y="402"/>
                  </a:lnTo>
                  <a:lnTo>
                    <a:pt x="92" y="387"/>
                  </a:lnTo>
                  <a:lnTo>
                    <a:pt x="98" y="372"/>
                  </a:lnTo>
                  <a:lnTo>
                    <a:pt x="105" y="357"/>
                  </a:lnTo>
                  <a:lnTo>
                    <a:pt x="110" y="341"/>
                  </a:lnTo>
                  <a:lnTo>
                    <a:pt x="114" y="325"/>
                  </a:lnTo>
                  <a:lnTo>
                    <a:pt x="118" y="308"/>
                  </a:lnTo>
                  <a:lnTo>
                    <a:pt x="121" y="292"/>
                  </a:lnTo>
                  <a:lnTo>
                    <a:pt x="122" y="276"/>
                  </a:lnTo>
                  <a:lnTo>
                    <a:pt x="124" y="259"/>
                  </a:lnTo>
                  <a:lnTo>
                    <a:pt x="124" y="242"/>
                  </a:lnTo>
                  <a:lnTo>
                    <a:pt x="124" y="226"/>
                  </a:lnTo>
                  <a:lnTo>
                    <a:pt x="122" y="209"/>
                  </a:lnTo>
                  <a:lnTo>
                    <a:pt x="121" y="193"/>
                  </a:lnTo>
                  <a:lnTo>
                    <a:pt x="118" y="177"/>
                  </a:lnTo>
                  <a:lnTo>
                    <a:pt x="114" y="160"/>
                  </a:lnTo>
                  <a:lnTo>
                    <a:pt x="110" y="144"/>
                  </a:lnTo>
                  <a:lnTo>
                    <a:pt x="105" y="128"/>
                  </a:lnTo>
                  <a:lnTo>
                    <a:pt x="98" y="113"/>
                  </a:lnTo>
                  <a:lnTo>
                    <a:pt x="92" y="98"/>
                  </a:lnTo>
                  <a:lnTo>
                    <a:pt x="84" y="83"/>
                  </a:lnTo>
                  <a:lnTo>
                    <a:pt x="77" y="69"/>
                  </a:lnTo>
                  <a:lnTo>
                    <a:pt x="67" y="55"/>
                  </a:lnTo>
                  <a:lnTo>
                    <a:pt x="58" y="41"/>
                  </a:lnTo>
                  <a:lnTo>
                    <a:pt x="48" y="29"/>
                  </a:lnTo>
                  <a:lnTo>
                    <a:pt x="37" y="16"/>
                  </a:lnTo>
                  <a:lnTo>
                    <a:pt x="2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3" name="Freeform 686">
              <a:extLst>
                <a:ext uri="{FF2B5EF4-FFF2-40B4-BE49-F238E27FC236}">
                  <a16:creationId xmlns:a16="http://schemas.microsoft.com/office/drawing/2014/main" id="{42CAB9C6-CD64-4934-B077-E3B7B782B567}"/>
                </a:ext>
              </a:extLst>
            </p:cNvPr>
            <p:cNvSpPr>
              <a:spLocks/>
            </p:cNvSpPr>
            <p:nvPr/>
          </p:nvSpPr>
          <p:spPr bwMode="auto">
            <a:xfrm>
              <a:off x="5667375" y="1492250"/>
              <a:ext cx="25400" cy="85725"/>
            </a:xfrm>
            <a:custGeom>
              <a:avLst/>
              <a:gdLst>
                <a:gd name="T0" fmla="*/ 23 w 80"/>
                <a:gd name="T1" fmla="*/ 2 h 271"/>
                <a:gd name="T2" fmla="*/ 18 w 80"/>
                <a:gd name="T3" fmla="*/ 0 h 271"/>
                <a:gd name="T4" fmla="*/ 13 w 80"/>
                <a:gd name="T5" fmla="*/ 0 h 271"/>
                <a:gd name="T6" fmla="*/ 7 w 80"/>
                <a:gd name="T7" fmla="*/ 2 h 271"/>
                <a:gd name="T8" fmla="*/ 3 w 80"/>
                <a:gd name="T9" fmla="*/ 6 h 271"/>
                <a:gd name="T10" fmla="*/ 1 w 80"/>
                <a:gd name="T11" fmla="*/ 12 h 271"/>
                <a:gd name="T12" fmla="*/ 1 w 80"/>
                <a:gd name="T13" fmla="*/ 18 h 271"/>
                <a:gd name="T14" fmla="*/ 3 w 80"/>
                <a:gd name="T15" fmla="*/ 23 h 271"/>
                <a:gd name="T16" fmla="*/ 15 w 80"/>
                <a:gd name="T17" fmla="*/ 36 h 271"/>
                <a:gd name="T18" fmla="*/ 32 w 80"/>
                <a:gd name="T19" fmla="*/ 62 h 271"/>
                <a:gd name="T20" fmla="*/ 44 w 80"/>
                <a:gd name="T21" fmla="*/ 90 h 271"/>
                <a:gd name="T22" fmla="*/ 49 w 80"/>
                <a:gd name="T23" fmla="*/ 120 h 271"/>
                <a:gd name="T24" fmla="*/ 49 w 80"/>
                <a:gd name="T25" fmla="*/ 151 h 271"/>
                <a:gd name="T26" fmla="*/ 44 w 80"/>
                <a:gd name="T27" fmla="*/ 181 h 271"/>
                <a:gd name="T28" fmla="*/ 32 w 80"/>
                <a:gd name="T29" fmla="*/ 209 h 271"/>
                <a:gd name="T30" fmla="*/ 15 w 80"/>
                <a:gd name="T31" fmla="*/ 235 h 271"/>
                <a:gd name="T32" fmla="*/ 3 w 80"/>
                <a:gd name="T33" fmla="*/ 248 h 271"/>
                <a:gd name="T34" fmla="*/ 1 w 80"/>
                <a:gd name="T35" fmla="*/ 253 h 271"/>
                <a:gd name="T36" fmla="*/ 1 w 80"/>
                <a:gd name="T37" fmla="*/ 259 h 271"/>
                <a:gd name="T38" fmla="*/ 3 w 80"/>
                <a:gd name="T39" fmla="*/ 265 h 271"/>
                <a:gd name="T40" fmla="*/ 7 w 80"/>
                <a:gd name="T41" fmla="*/ 269 h 271"/>
                <a:gd name="T42" fmla="*/ 13 w 80"/>
                <a:gd name="T43" fmla="*/ 271 h 271"/>
                <a:gd name="T44" fmla="*/ 18 w 80"/>
                <a:gd name="T45" fmla="*/ 271 h 271"/>
                <a:gd name="T46" fmla="*/ 23 w 80"/>
                <a:gd name="T47" fmla="*/ 269 h 271"/>
                <a:gd name="T48" fmla="*/ 38 w 80"/>
                <a:gd name="T49" fmla="*/ 253 h 271"/>
                <a:gd name="T50" fmla="*/ 59 w 80"/>
                <a:gd name="T51" fmla="*/ 223 h 271"/>
                <a:gd name="T52" fmla="*/ 73 w 80"/>
                <a:gd name="T53" fmla="*/ 190 h 271"/>
                <a:gd name="T54" fmla="*/ 79 w 80"/>
                <a:gd name="T55" fmla="*/ 154 h 271"/>
                <a:gd name="T56" fmla="*/ 79 w 80"/>
                <a:gd name="T57" fmla="*/ 117 h 271"/>
                <a:gd name="T58" fmla="*/ 73 w 80"/>
                <a:gd name="T59" fmla="*/ 81 h 271"/>
                <a:gd name="T60" fmla="*/ 59 w 80"/>
                <a:gd name="T61" fmla="*/ 48 h 271"/>
                <a:gd name="T62" fmla="*/ 38 w 80"/>
                <a:gd name="T63" fmla="*/ 1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271">
                  <a:moveTo>
                    <a:pt x="25" y="4"/>
                  </a:moveTo>
                  <a:lnTo>
                    <a:pt x="23" y="2"/>
                  </a:lnTo>
                  <a:lnTo>
                    <a:pt x="21" y="1"/>
                  </a:lnTo>
                  <a:lnTo>
                    <a:pt x="18" y="0"/>
                  </a:lnTo>
                  <a:lnTo>
                    <a:pt x="15" y="0"/>
                  </a:lnTo>
                  <a:lnTo>
                    <a:pt x="13" y="0"/>
                  </a:lnTo>
                  <a:lnTo>
                    <a:pt x="9" y="1"/>
                  </a:lnTo>
                  <a:lnTo>
                    <a:pt x="7" y="2"/>
                  </a:lnTo>
                  <a:lnTo>
                    <a:pt x="4" y="4"/>
                  </a:lnTo>
                  <a:lnTo>
                    <a:pt x="3" y="6"/>
                  </a:lnTo>
                  <a:lnTo>
                    <a:pt x="1" y="10"/>
                  </a:lnTo>
                  <a:lnTo>
                    <a:pt x="1" y="12"/>
                  </a:lnTo>
                  <a:lnTo>
                    <a:pt x="0" y="15"/>
                  </a:lnTo>
                  <a:lnTo>
                    <a:pt x="1" y="18"/>
                  </a:lnTo>
                  <a:lnTo>
                    <a:pt x="1" y="20"/>
                  </a:lnTo>
                  <a:lnTo>
                    <a:pt x="3" y="23"/>
                  </a:lnTo>
                  <a:lnTo>
                    <a:pt x="4" y="26"/>
                  </a:lnTo>
                  <a:lnTo>
                    <a:pt x="15" y="36"/>
                  </a:lnTo>
                  <a:lnTo>
                    <a:pt x="24" y="49"/>
                  </a:lnTo>
                  <a:lnTo>
                    <a:pt x="32" y="62"/>
                  </a:lnTo>
                  <a:lnTo>
                    <a:pt x="38" y="76"/>
                  </a:lnTo>
                  <a:lnTo>
                    <a:pt x="44" y="90"/>
                  </a:lnTo>
                  <a:lnTo>
                    <a:pt x="47" y="105"/>
                  </a:lnTo>
                  <a:lnTo>
                    <a:pt x="49" y="120"/>
                  </a:lnTo>
                  <a:lnTo>
                    <a:pt x="50" y="135"/>
                  </a:lnTo>
                  <a:lnTo>
                    <a:pt x="49" y="151"/>
                  </a:lnTo>
                  <a:lnTo>
                    <a:pt x="47" y="166"/>
                  </a:lnTo>
                  <a:lnTo>
                    <a:pt x="44" y="181"/>
                  </a:lnTo>
                  <a:lnTo>
                    <a:pt x="38" y="195"/>
                  </a:lnTo>
                  <a:lnTo>
                    <a:pt x="32" y="209"/>
                  </a:lnTo>
                  <a:lnTo>
                    <a:pt x="24" y="222"/>
                  </a:lnTo>
                  <a:lnTo>
                    <a:pt x="15" y="235"/>
                  </a:lnTo>
                  <a:lnTo>
                    <a:pt x="4" y="245"/>
                  </a:lnTo>
                  <a:lnTo>
                    <a:pt x="3" y="248"/>
                  </a:lnTo>
                  <a:lnTo>
                    <a:pt x="1" y="251"/>
                  </a:lnTo>
                  <a:lnTo>
                    <a:pt x="1" y="253"/>
                  </a:lnTo>
                  <a:lnTo>
                    <a:pt x="0" y="256"/>
                  </a:lnTo>
                  <a:lnTo>
                    <a:pt x="1" y="259"/>
                  </a:lnTo>
                  <a:lnTo>
                    <a:pt x="1" y="262"/>
                  </a:lnTo>
                  <a:lnTo>
                    <a:pt x="3" y="265"/>
                  </a:lnTo>
                  <a:lnTo>
                    <a:pt x="4" y="267"/>
                  </a:lnTo>
                  <a:lnTo>
                    <a:pt x="7" y="269"/>
                  </a:lnTo>
                  <a:lnTo>
                    <a:pt x="9" y="270"/>
                  </a:lnTo>
                  <a:lnTo>
                    <a:pt x="13" y="271"/>
                  </a:lnTo>
                  <a:lnTo>
                    <a:pt x="15" y="271"/>
                  </a:lnTo>
                  <a:lnTo>
                    <a:pt x="18" y="271"/>
                  </a:lnTo>
                  <a:lnTo>
                    <a:pt x="21" y="270"/>
                  </a:lnTo>
                  <a:lnTo>
                    <a:pt x="23" y="269"/>
                  </a:lnTo>
                  <a:lnTo>
                    <a:pt x="25" y="267"/>
                  </a:lnTo>
                  <a:lnTo>
                    <a:pt x="38" y="253"/>
                  </a:lnTo>
                  <a:lnTo>
                    <a:pt x="49" y="239"/>
                  </a:lnTo>
                  <a:lnTo>
                    <a:pt x="59" y="223"/>
                  </a:lnTo>
                  <a:lnTo>
                    <a:pt x="66" y="207"/>
                  </a:lnTo>
                  <a:lnTo>
                    <a:pt x="73" y="190"/>
                  </a:lnTo>
                  <a:lnTo>
                    <a:pt x="77" y="173"/>
                  </a:lnTo>
                  <a:lnTo>
                    <a:pt x="79" y="154"/>
                  </a:lnTo>
                  <a:lnTo>
                    <a:pt x="80" y="135"/>
                  </a:lnTo>
                  <a:lnTo>
                    <a:pt x="79" y="117"/>
                  </a:lnTo>
                  <a:lnTo>
                    <a:pt x="77" y="99"/>
                  </a:lnTo>
                  <a:lnTo>
                    <a:pt x="73" y="81"/>
                  </a:lnTo>
                  <a:lnTo>
                    <a:pt x="66" y="64"/>
                  </a:lnTo>
                  <a:lnTo>
                    <a:pt x="59" y="48"/>
                  </a:lnTo>
                  <a:lnTo>
                    <a:pt x="49" y="32"/>
                  </a:lnTo>
                  <a:lnTo>
                    <a:pt x="38" y="18"/>
                  </a:lnTo>
                  <a:lnTo>
                    <a:pt x="25"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4" name="Freeform 687">
              <a:extLst>
                <a:ext uri="{FF2B5EF4-FFF2-40B4-BE49-F238E27FC236}">
                  <a16:creationId xmlns:a16="http://schemas.microsoft.com/office/drawing/2014/main" id="{EFF0859C-CE57-4C95-8790-969EA9E38FAA}"/>
                </a:ext>
              </a:extLst>
            </p:cNvPr>
            <p:cNvSpPr>
              <a:spLocks noEditPoints="1"/>
            </p:cNvSpPr>
            <p:nvPr/>
          </p:nvSpPr>
          <p:spPr bwMode="auto">
            <a:xfrm>
              <a:off x="5465763" y="1385888"/>
              <a:ext cx="182563" cy="249238"/>
            </a:xfrm>
            <a:custGeom>
              <a:avLst/>
              <a:gdLst>
                <a:gd name="T0" fmla="*/ 151 w 572"/>
                <a:gd name="T1" fmla="*/ 404 h 783"/>
                <a:gd name="T2" fmla="*/ 153 w 572"/>
                <a:gd name="T3" fmla="*/ 398 h 783"/>
                <a:gd name="T4" fmla="*/ 157 w 572"/>
                <a:gd name="T5" fmla="*/ 394 h 783"/>
                <a:gd name="T6" fmla="*/ 162 w 572"/>
                <a:gd name="T7" fmla="*/ 392 h 783"/>
                <a:gd name="T8" fmla="*/ 251 w 572"/>
                <a:gd name="T9" fmla="*/ 392 h 783"/>
                <a:gd name="T10" fmla="*/ 400 w 572"/>
                <a:gd name="T11" fmla="*/ 273 h 783"/>
                <a:gd name="T12" fmla="*/ 409 w 572"/>
                <a:gd name="T13" fmla="*/ 272 h 783"/>
                <a:gd name="T14" fmla="*/ 416 w 572"/>
                <a:gd name="T15" fmla="*/ 275 h 783"/>
                <a:gd name="T16" fmla="*/ 420 w 572"/>
                <a:gd name="T17" fmla="*/ 282 h 783"/>
                <a:gd name="T18" fmla="*/ 421 w 572"/>
                <a:gd name="T19" fmla="*/ 647 h 783"/>
                <a:gd name="T20" fmla="*/ 419 w 572"/>
                <a:gd name="T21" fmla="*/ 656 h 783"/>
                <a:gd name="T22" fmla="*/ 413 w 572"/>
                <a:gd name="T23" fmla="*/ 661 h 783"/>
                <a:gd name="T24" fmla="*/ 406 w 572"/>
                <a:gd name="T25" fmla="*/ 662 h 783"/>
                <a:gd name="T26" fmla="*/ 397 w 572"/>
                <a:gd name="T27" fmla="*/ 659 h 783"/>
                <a:gd name="T28" fmla="*/ 165 w 572"/>
                <a:gd name="T29" fmla="*/ 542 h 783"/>
                <a:gd name="T30" fmla="*/ 160 w 572"/>
                <a:gd name="T31" fmla="*/ 541 h 783"/>
                <a:gd name="T32" fmla="*/ 154 w 572"/>
                <a:gd name="T33" fmla="*/ 538 h 783"/>
                <a:gd name="T34" fmla="*/ 151 w 572"/>
                <a:gd name="T35" fmla="*/ 533 h 783"/>
                <a:gd name="T36" fmla="*/ 150 w 572"/>
                <a:gd name="T37" fmla="*/ 527 h 783"/>
                <a:gd name="T38" fmla="*/ 572 w 572"/>
                <a:gd name="T39" fmla="*/ 15 h 783"/>
                <a:gd name="T40" fmla="*/ 571 w 572"/>
                <a:gd name="T41" fmla="*/ 9 h 783"/>
                <a:gd name="T42" fmla="*/ 567 w 572"/>
                <a:gd name="T43" fmla="*/ 5 h 783"/>
                <a:gd name="T44" fmla="*/ 563 w 572"/>
                <a:gd name="T45" fmla="*/ 1 h 783"/>
                <a:gd name="T46" fmla="*/ 557 w 572"/>
                <a:gd name="T47" fmla="*/ 0 h 783"/>
                <a:gd name="T48" fmla="*/ 94 w 572"/>
                <a:gd name="T49" fmla="*/ 0 h 783"/>
                <a:gd name="T50" fmla="*/ 74 w 572"/>
                <a:gd name="T51" fmla="*/ 5 h 783"/>
                <a:gd name="T52" fmla="*/ 55 w 572"/>
                <a:gd name="T53" fmla="*/ 13 h 783"/>
                <a:gd name="T54" fmla="*/ 39 w 572"/>
                <a:gd name="T55" fmla="*/ 24 h 783"/>
                <a:gd name="T56" fmla="*/ 24 w 572"/>
                <a:gd name="T57" fmla="*/ 39 h 783"/>
                <a:gd name="T58" fmla="*/ 13 w 572"/>
                <a:gd name="T59" fmla="*/ 55 h 783"/>
                <a:gd name="T60" fmla="*/ 4 w 572"/>
                <a:gd name="T61" fmla="*/ 74 h 783"/>
                <a:gd name="T62" fmla="*/ 0 w 572"/>
                <a:gd name="T63" fmla="*/ 95 h 783"/>
                <a:gd name="T64" fmla="*/ 0 w 572"/>
                <a:gd name="T65" fmla="*/ 692 h 783"/>
                <a:gd name="T66" fmla="*/ 2 w 572"/>
                <a:gd name="T67" fmla="*/ 711 h 783"/>
                <a:gd name="T68" fmla="*/ 6 w 572"/>
                <a:gd name="T69" fmla="*/ 728 h 783"/>
                <a:gd name="T70" fmla="*/ 15 w 572"/>
                <a:gd name="T71" fmla="*/ 744 h 783"/>
                <a:gd name="T72" fmla="*/ 26 w 572"/>
                <a:gd name="T73" fmla="*/ 757 h 783"/>
                <a:gd name="T74" fmla="*/ 40 w 572"/>
                <a:gd name="T75" fmla="*/ 767 h 783"/>
                <a:gd name="T76" fmla="*/ 55 w 572"/>
                <a:gd name="T77" fmla="*/ 776 h 783"/>
                <a:gd name="T78" fmla="*/ 72 w 572"/>
                <a:gd name="T79" fmla="*/ 781 h 783"/>
                <a:gd name="T80" fmla="*/ 90 w 572"/>
                <a:gd name="T81" fmla="*/ 783 h 783"/>
                <a:gd name="T82" fmla="*/ 572 w 572"/>
                <a:gd name="T83" fmla="*/ 181 h 783"/>
                <a:gd name="T84" fmla="*/ 98 w 572"/>
                <a:gd name="T85" fmla="*/ 181 h 783"/>
                <a:gd name="T86" fmla="*/ 83 w 572"/>
                <a:gd name="T87" fmla="*/ 177 h 783"/>
                <a:gd name="T88" fmla="*/ 70 w 572"/>
                <a:gd name="T89" fmla="*/ 172 h 783"/>
                <a:gd name="T90" fmla="*/ 58 w 572"/>
                <a:gd name="T91" fmla="*/ 163 h 783"/>
                <a:gd name="T92" fmla="*/ 47 w 572"/>
                <a:gd name="T93" fmla="*/ 154 h 783"/>
                <a:gd name="T94" fmla="*/ 39 w 572"/>
                <a:gd name="T95" fmla="*/ 141 h 783"/>
                <a:gd name="T96" fmla="*/ 33 w 572"/>
                <a:gd name="T97" fmla="*/ 128 h 783"/>
                <a:gd name="T98" fmla="*/ 30 w 572"/>
                <a:gd name="T99" fmla="*/ 113 h 783"/>
                <a:gd name="T100" fmla="*/ 30 w 572"/>
                <a:gd name="T101" fmla="*/ 98 h 783"/>
                <a:gd name="T102" fmla="*/ 33 w 572"/>
                <a:gd name="T103" fmla="*/ 83 h 783"/>
                <a:gd name="T104" fmla="*/ 39 w 572"/>
                <a:gd name="T105" fmla="*/ 70 h 783"/>
                <a:gd name="T106" fmla="*/ 47 w 572"/>
                <a:gd name="T107" fmla="*/ 57 h 783"/>
                <a:gd name="T108" fmla="*/ 58 w 572"/>
                <a:gd name="T109" fmla="*/ 48 h 783"/>
                <a:gd name="T110" fmla="*/ 70 w 572"/>
                <a:gd name="T111" fmla="*/ 39 h 783"/>
                <a:gd name="T112" fmla="*/ 83 w 572"/>
                <a:gd name="T113" fmla="*/ 34 h 783"/>
                <a:gd name="T114" fmla="*/ 98 w 572"/>
                <a:gd name="T115" fmla="*/ 30 h 783"/>
                <a:gd name="T116" fmla="*/ 557 w 572"/>
                <a:gd name="T117" fmla="*/ 30 h 783"/>
                <a:gd name="T118" fmla="*/ 563 w 572"/>
                <a:gd name="T119" fmla="*/ 29 h 783"/>
                <a:gd name="T120" fmla="*/ 567 w 572"/>
                <a:gd name="T121" fmla="*/ 26 h 783"/>
                <a:gd name="T122" fmla="*/ 571 w 572"/>
                <a:gd name="T123" fmla="*/ 21 h 783"/>
                <a:gd name="T124" fmla="*/ 572 w 572"/>
                <a:gd name="T125" fmla="*/ 15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783">
                  <a:moveTo>
                    <a:pt x="150" y="407"/>
                  </a:moveTo>
                  <a:lnTo>
                    <a:pt x="151" y="404"/>
                  </a:lnTo>
                  <a:lnTo>
                    <a:pt x="151" y="400"/>
                  </a:lnTo>
                  <a:lnTo>
                    <a:pt x="153" y="398"/>
                  </a:lnTo>
                  <a:lnTo>
                    <a:pt x="154" y="396"/>
                  </a:lnTo>
                  <a:lnTo>
                    <a:pt x="157" y="394"/>
                  </a:lnTo>
                  <a:lnTo>
                    <a:pt x="160" y="393"/>
                  </a:lnTo>
                  <a:lnTo>
                    <a:pt x="162" y="392"/>
                  </a:lnTo>
                  <a:lnTo>
                    <a:pt x="165" y="392"/>
                  </a:lnTo>
                  <a:lnTo>
                    <a:pt x="251" y="392"/>
                  </a:lnTo>
                  <a:lnTo>
                    <a:pt x="397" y="275"/>
                  </a:lnTo>
                  <a:lnTo>
                    <a:pt x="400" y="273"/>
                  </a:lnTo>
                  <a:lnTo>
                    <a:pt x="404" y="272"/>
                  </a:lnTo>
                  <a:lnTo>
                    <a:pt x="409" y="272"/>
                  </a:lnTo>
                  <a:lnTo>
                    <a:pt x="413" y="273"/>
                  </a:lnTo>
                  <a:lnTo>
                    <a:pt x="416" y="275"/>
                  </a:lnTo>
                  <a:lnTo>
                    <a:pt x="419" y="278"/>
                  </a:lnTo>
                  <a:lnTo>
                    <a:pt x="420" y="282"/>
                  </a:lnTo>
                  <a:lnTo>
                    <a:pt x="421" y="287"/>
                  </a:lnTo>
                  <a:lnTo>
                    <a:pt x="421" y="647"/>
                  </a:lnTo>
                  <a:lnTo>
                    <a:pt x="420" y="651"/>
                  </a:lnTo>
                  <a:lnTo>
                    <a:pt x="419" y="656"/>
                  </a:lnTo>
                  <a:lnTo>
                    <a:pt x="416" y="659"/>
                  </a:lnTo>
                  <a:lnTo>
                    <a:pt x="413" y="661"/>
                  </a:lnTo>
                  <a:lnTo>
                    <a:pt x="410" y="662"/>
                  </a:lnTo>
                  <a:lnTo>
                    <a:pt x="406" y="662"/>
                  </a:lnTo>
                  <a:lnTo>
                    <a:pt x="401" y="662"/>
                  </a:lnTo>
                  <a:lnTo>
                    <a:pt x="397" y="659"/>
                  </a:lnTo>
                  <a:lnTo>
                    <a:pt x="251" y="542"/>
                  </a:lnTo>
                  <a:lnTo>
                    <a:pt x="165" y="542"/>
                  </a:lnTo>
                  <a:lnTo>
                    <a:pt x="162" y="542"/>
                  </a:lnTo>
                  <a:lnTo>
                    <a:pt x="160" y="541"/>
                  </a:lnTo>
                  <a:lnTo>
                    <a:pt x="157" y="540"/>
                  </a:lnTo>
                  <a:lnTo>
                    <a:pt x="154" y="538"/>
                  </a:lnTo>
                  <a:lnTo>
                    <a:pt x="153" y="536"/>
                  </a:lnTo>
                  <a:lnTo>
                    <a:pt x="151" y="533"/>
                  </a:lnTo>
                  <a:lnTo>
                    <a:pt x="151" y="530"/>
                  </a:lnTo>
                  <a:lnTo>
                    <a:pt x="150" y="527"/>
                  </a:lnTo>
                  <a:lnTo>
                    <a:pt x="150" y="407"/>
                  </a:lnTo>
                  <a:close/>
                  <a:moveTo>
                    <a:pt x="572" y="15"/>
                  </a:moveTo>
                  <a:lnTo>
                    <a:pt x="572" y="12"/>
                  </a:lnTo>
                  <a:lnTo>
                    <a:pt x="571" y="9"/>
                  </a:lnTo>
                  <a:lnTo>
                    <a:pt x="569" y="7"/>
                  </a:lnTo>
                  <a:lnTo>
                    <a:pt x="567" y="5"/>
                  </a:lnTo>
                  <a:lnTo>
                    <a:pt x="565" y="2"/>
                  </a:lnTo>
                  <a:lnTo>
                    <a:pt x="563" y="1"/>
                  </a:lnTo>
                  <a:lnTo>
                    <a:pt x="560" y="0"/>
                  </a:lnTo>
                  <a:lnTo>
                    <a:pt x="557" y="0"/>
                  </a:lnTo>
                  <a:lnTo>
                    <a:pt x="105" y="0"/>
                  </a:lnTo>
                  <a:lnTo>
                    <a:pt x="94" y="0"/>
                  </a:lnTo>
                  <a:lnTo>
                    <a:pt x="84" y="2"/>
                  </a:lnTo>
                  <a:lnTo>
                    <a:pt x="74" y="5"/>
                  </a:lnTo>
                  <a:lnTo>
                    <a:pt x="64" y="9"/>
                  </a:lnTo>
                  <a:lnTo>
                    <a:pt x="55" y="13"/>
                  </a:lnTo>
                  <a:lnTo>
                    <a:pt x="46" y="19"/>
                  </a:lnTo>
                  <a:lnTo>
                    <a:pt x="39" y="24"/>
                  </a:lnTo>
                  <a:lnTo>
                    <a:pt x="31" y="31"/>
                  </a:lnTo>
                  <a:lnTo>
                    <a:pt x="24" y="39"/>
                  </a:lnTo>
                  <a:lnTo>
                    <a:pt x="18" y="46"/>
                  </a:lnTo>
                  <a:lnTo>
                    <a:pt x="13" y="55"/>
                  </a:lnTo>
                  <a:lnTo>
                    <a:pt x="9" y="65"/>
                  </a:lnTo>
                  <a:lnTo>
                    <a:pt x="4" y="74"/>
                  </a:lnTo>
                  <a:lnTo>
                    <a:pt x="2" y="84"/>
                  </a:lnTo>
                  <a:lnTo>
                    <a:pt x="0" y="95"/>
                  </a:lnTo>
                  <a:lnTo>
                    <a:pt x="0" y="105"/>
                  </a:lnTo>
                  <a:lnTo>
                    <a:pt x="0" y="692"/>
                  </a:lnTo>
                  <a:lnTo>
                    <a:pt x="0" y="702"/>
                  </a:lnTo>
                  <a:lnTo>
                    <a:pt x="2" y="711"/>
                  </a:lnTo>
                  <a:lnTo>
                    <a:pt x="4" y="720"/>
                  </a:lnTo>
                  <a:lnTo>
                    <a:pt x="6" y="728"/>
                  </a:lnTo>
                  <a:lnTo>
                    <a:pt x="11" y="736"/>
                  </a:lnTo>
                  <a:lnTo>
                    <a:pt x="15" y="744"/>
                  </a:lnTo>
                  <a:lnTo>
                    <a:pt x="20" y="750"/>
                  </a:lnTo>
                  <a:lnTo>
                    <a:pt x="26" y="757"/>
                  </a:lnTo>
                  <a:lnTo>
                    <a:pt x="32" y="763"/>
                  </a:lnTo>
                  <a:lnTo>
                    <a:pt x="40" y="767"/>
                  </a:lnTo>
                  <a:lnTo>
                    <a:pt x="47" y="773"/>
                  </a:lnTo>
                  <a:lnTo>
                    <a:pt x="55" y="776"/>
                  </a:lnTo>
                  <a:lnTo>
                    <a:pt x="63" y="779"/>
                  </a:lnTo>
                  <a:lnTo>
                    <a:pt x="72" y="781"/>
                  </a:lnTo>
                  <a:lnTo>
                    <a:pt x="80" y="782"/>
                  </a:lnTo>
                  <a:lnTo>
                    <a:pt x="90" y="783"/>
                  </a:lnTo>
                  <a:lnTo>
                    <a:pt x="572" y="783"/>
                  </a:lnTo>
                  <a:lnTo>
                    <a:pt x="572" y="181"/>
                  </a:lnTo>
                  <a:lnTo>
                    <a:pt x="105" y="181"/>
                  </a:lnTo>
                  <a:lnTo>
                    <a:pt x="98" y="181"/>
                  </a:lnTo>
                  <a:lnTo>
                    <a:pt x="90" y="179"/>
                  </a:lnTo>
                  <a:lnTo>
                    <a:pt x="83" y="177"/>
                  </a:lnTo>
                  <a:lnTo>
                    <a:pt x="76" y="175"/>
                  </a:lnTo>
                  <a:lnTo>
                    <a:pt x="70" y="172"/>
                  </a:lnTo>
                  <a:lnTo>
                    <a:pt x="63" y="168"/>
                  </a:lnTo>
                  <a:lnTo>
                    <a:pt x="58" y="163"/>
                  </a:lnTo>
                  <a:lnTo>
                    <a:pt x="53" y="159"/>
                  </a:lnTo>
                  <a:lnTo>
                    <a:pt x="47" y="154"/>
                  </a:lnTo>
                  <a:lnTo>
                    <a:pt x="43" y="147"/>
                  </a:lnTo>
                  <a:lnTo>
                    <a:pt x="39" y="141"/>
                  </a:lnTo>
                  <a:lnTo>
                    <a:pt x="35" y="134"/>
                  </a:lnTo>
                  <a:lnTo>
                    <a:pt x="33" y="128"/>
                  </a:lnTo>
                  <a:lnTo>
                    <a:pt x="31" y="120"/>
                  </a:lnTo>
                  <a:lnTo>
                    <a:pt x="30" y="113"/>
                  </a:lnTo>
                  <a:lnTo>
                    <a:pt x="30" y="105"/>
                  </a:lnTo>
                  <a:lnTo>
                    <a:pt x="30" y="98"/>
                  </a:lnTo>
                  <a:lnTo>
                    <a:pt x="31" y="90"/>
                  </a:lnTo>
                  <a:lnTo>
                    <a:pt x="33" y="83"/>
                  </a:lnTo>
                  <a:lnTo>
                    <a:pt x="35" y="77"/>
                  </a:lnTo>
                  <a:lnTo>
                    <a:pt x="39" y="70"/>
                  </a:lnTo>
                  <a:lnTo>
                    <a:pt x="43" y="64"/>
                  </a:lnTo>
                  <a:lnTo>
                    <a:pt x="47" y="57"/>
                  </a:lnTo>
                  <a:lnTo>
                    <a:pt x="53" y="52"/>
                  </a:lnTo>
                  <a:lnTo>
                    <a:pt x="58" y="48"/>
                  </a:lnTo>
                  <a:lnTo>
                    <a:pt x="63" y="43"/>
                  </a:lnTo>
                  <a:lnTo>
                    <a:pt x="70" y="39"/>
                  </a:lnTo>
                  <a:lnTo>
                    <a:pt x="76" y="36"/>
                  </a:lnTo>
                  <a:lnTo>
                    <a:pt x="83" y="34"/>
                  </a:lnTo>
                  <a:lnTo>
                    <a:pt x="90" y="31"/>
                  </a:lnTo>
                  <a:lnTo>
                    <a:pt x="98" y="30"/>
                  </a:lnTo>
                  <a:lnTo>
                    <a:pt x="105" y="30"/>
                  </a:lnTo>
                  <a:lnTo>
                    <a:pt x="557" y="30"/>
                  </a:lnTo>
                  <a:lnTo>
                    <a:pt x="560" y="30"/>
                  </a:lnTo>
                  <a:lnTo>
                    <a:pt x="563" y="29"/>
                  </a:lnTo>
                  <a:lnTo>
                    <a:pt x="565" y="28"/>
                  </a:lnTo>
                  <a:lnTo>
                    <a:pt x="567" y="26"/>
                  </a:lnTo>
                  <a:lnTo>
                    <a:pt x="569" y="24"/>
                  </a:lnTo>
                  <a:lnTo>
                    <a:pt x="571" y="21"/>
                  </a:lnTo>
                  <a:lnTo>
                    <a:pt x="572" y="19"/>
                  </a:lnTo>
                  <a:lnTo>
                    <a:pt x="57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grpSp>
      <p:graphicFrame>
        <p:nvGraphicFramePr>
          <p:cNvPr id="2" name="Table 1">
            <a:extLst>
              <a:ext uri="{FF2B5EF4-FFF2-40B4-BE49-F238E27FC236}">
                <a16:creationId xmlns:a16="http://schemas.microsoft.com/office/drawing/2014/main" id="{3207F3EB-F21A-451C-9BFC-179498646823}"/>
              </a:ext>
            </a:extLst>
          </p:cNvPr>
          <p:cNvGraphicFramePr>
            <a:graphicFrameLocks noGrp="1"/>
          </p:cNvGraphicFramePr>
          <p:nvPr>
            <p:extLst>
              <p:ext uri="{D42A27DB-BD31-4B8C-83A1-F6EECF244321}">
                <p14:modId xmlns:p14="http://schemas.microsoft.com/office/powerpoint/2010/main" val="2516575782"/>
              </p:ext>
            </p:extLst>
          </p:nvPr>
        </p:nvGraphicFramePr>
        <p:xfrm>
          <a:off x="556703" y="2378845"/>
          <a:ext cx="7886702" cy="2078324"/>
        </p:xfrm>
        <a:graphic>
          <a:graphicData uri="http://schemas.openxmlformats.org/drawingml/2006/table">
            <a:tbl>
              <a:tblPr firstRow="1" firstCol="1" bandRow="1">
                <a:tableStyleId>{69CF1AB2-1976-4502-BF36-3FF5EA218861}</a:tableStyleId>
              </a:tblPr>
              <a:tblGrid>
                <a:gridCol w="870692">
                  <a:extLst>
                    <a:ext uri="{9D8B030D-6E8A-4147-A177-3AD203B41FA5}">
                      <a16:colId xmlns:a16="http://schemas.microsoft.com/office/drawing/2014/main" val="3018798755"/>
                    </a:ext>
                  </a:extLst>
                </a:gridCol>
                <a:gridCol w="641978">
                  <a:extLst>
                    <a:ext uri="{9D8B030D-6E8A-4147-A177-3AD203B41FA5}">
                      <a16:colId xmlns:a16="http://schemas.microsoft.com/office/drawing/2014/main" val="2785990291"/>
                    </a:ext>
                  </a:extLst>
                </a:gridCol>
                <a:gridCol w="1604155">
                  <a:extLst>
                    <a:ext uri="{9D8B030D-6E8A-4147-A177-3AD203B41FA5}">
                      <a16:colId xmlns:a16="http://schemas.microsoft.com/office/drawing/2014/main" val="2502691929"/>
                    </a:ext>
                  </a:extLst>
                </a:gridCol>
                <a:gridCol w="1563144">
                  <a:extLst>
                    <a:ext uri="{9D8B030D-6E8A-4147-A177-3AD203B41FA5}">
                      <a16:colId xmlns:a16="http://schemas.microsoft.com/office/drawing/2014/main" val="1631767968"/>
                    </a:ext>
                  </a:extLst>
                </a:gridCol>
                <a:gridCol w="1604155">
                  <a:extLst>
                    <a:ext uri="{9D8B030D-6E8A-4147-A177-3AD203B41FA5}">
                      <a16:colId xmlns:a16="http://schemas.microsoft.com/office/drawing/2014/main" val="4050732513"/>
                    </a:ext>
                  </a:extLst>
                </a:gridCol>
                <a:gridCol w="1602578">
                  <a:extLst>
                    <a:ext uri="{9D8B030D-6E8A-4147-A177-3AD203B41FA5}">
                      <a16:colId xmlns:a16="http://schemas.microsoft.com/office/drawing/2014/main" val="823915622"/>
                    </a:ext>
                  </a:extLst>
                </a:gridCol>
              </a:tblGrid>
              <a:tr h="595789">
                <a:tc>
                  <a:txBody>
                    <a:bodyPr/>
                    <a:lstStyle/>
                    <a:p>
                      <a:pPr marL="0" marR="0" algn="ctr">
                        <a:lnSpc>
                          <a:spcPct val="150000"/>
                        </a:lnSpc>
                        <a:spcBef>
                          <a:spcPts val="0"/>
                        </a:spcBef>
                        <a:spcAft>
                          <a:spcPts val="0"/>
                        </a:spcAft>
                      </a:pPr>
                      <a:r>
                        <a:rPr lang="en-ZA" sz="900" dirty="0">
                          <a:effectLst/>
                        </a:rPr>
                        <a:t>Output Indicators*</a:t>
                      </a:r>
                      <a:endParaRPr lang="en-ZA" sz="15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5">
                        <a:lumMod val="75000"/>
                      </a:schemeClr>
                    </a:solidFill>
                  </a:tcPr>
                </a:tc>
                <a:tc>
                  <a:txBody>
                    <a:bodyPr/>
                    <a:lstStyle/>
                    <a:p>
                      <a:pPr marL="0" marR="0">
                        <a:lnSpc>
                          <a:spcPct val="150000"/>
                        </a:lnSpc>
                        <a:spcBef>
                          <a:spcPts val="0"/>
                        </a:spcBef>
                        <a:spcAft>
                          <a:spcPts val="0"/>
                        </a:spcAft>
                      </a:pPr>
                      <a:r>
                        <a:rPr lang="en-ZA" sz="900" dirty="0">
                          <a:effectLst/>
                        </a:rPr>
                        <a:t>Annual Target (measures)</a:t>
                      </a:r>
                      <a:endParaRPr lang="en-ZA" sz="15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5">
                        <a:lumMod val="75000"/>
                      </a:schemeClr>
                    </a:solidFill>
                  </a:tcPr>
                </a:tc>
                <a:tc>
                  <a:txBody>
                    <a:bodyPr/>
                    <a:lstStyle/>
                    <a:p>
                      <a:pPr marL="0" marR="0" algn="ctr">
                        <a:lnSpc>
                          <a:spcPct val="150000"/>
                        </a:lnSpc>
                        <a:spcBef>
                          <a:spcPts val="0"/>
                        </a:spcBef>
                        <a:spcAft>
                          <a:spcPts val="0"/>
                        </a:spcAft>
                      </a:pPr>
                      <a:r>
                        <a:rPr lang="en-ZA" sz="900" dirty="0">
                          <a:effectLst/>
                        </a:rPr>
                        <a:t>Q1</a:t>
                      </a:r>
                      <a:endParaRPr lang="en-ZA" sz="15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5">
                        <a:lumMod val="75000"/>
                      </a:schemeClr>
                    </a:solidFill>
                  </a:tcPr>
                </a:tc>
                <a:tc>
                  <a:txBody>
                    <a:bodyPr/>
                    <a:lstStyle/>
                    <a:p>
                      <a:pPr marL="0" marR="0" algn="ctr">
                        <a:lnSpc>
                          <a:spcPct val="150000"/>
                        </a:lnSpc>
                        <a:spcBef>
                          <a:spcPts val="0"/>
                        </a:spcBef>
                        <a:spcAft>
                          <a:spcPts val="0"/>
                        </a:spcAft>
                      </a:pPr>
                      <a:r>
                        <a:rPr lang="en-ZA" sz="900" dirty="0">
                          <a:effectLst/>
                        </a:rPr>
                        <a:t>Q2</a:t>
                      </a:r>
                      <a:endParaRPr lang="en-ZA" sz="15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5">
                        <a:lumMod val="75000"/>
                      </a:schemeClr>
                    </a:solidFill>
                  </a:tcPr>
                </a:tc>
                <a:tc>
                  <a:txBody>
                    <a:bodyPr/>
                    <a:lstStyle/>
                    <a:p>
                      <a:pPr marL="0" marR="0" algn="ctr">
                        <a:lnSpc>
                          <a:spcPct val="150000"/>
                        </a:lnSpc>
                        <a:spcBef>
                          <a:spcPts val="0"/>
                        </a:spcBef>
                        <a:spcAft>
                          <a:spcPts val="0"/>
                        </a:spcAft>
                      </a:pPr>
                      <a:r>
                        <a:rPr lang="en-ZA" sz="900" dirty="0">
                          <a:effectLst/>
                        </a:rPr>
                        <a:t>Q3</a:t>
                      </a:r>
                      <a:endParaRPr lang="en-ZA" sz="15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5">
                        <a:lumMod val="75000"/>
                      </a:schemeClr>
                    </a:solidFill>
                  </a:tcPr>
                </a:tc>
                <a:tc>
                  <a:txBody>
                    <a:bodyPr/>
                    <a:lstStyle/>
                    <a:p>
                      <a:pPr marL="0" marR="0" algn="ctr">
                        <a:lnSpc>
                          <a:spcPct val="150000"/>
                        </a:lnSpc>
                        <a:spcBef>
                          <a:spcPts val="0"/>
                        </a:spcBef>
                        <a:spcAft>
                          <a:spcPts val="0"/>
                        </a:spcAft>
                      </a:pPr>
                      <a:r>
                        <a:rPr lang="en-ZA" sz="900" dirty="0">
                          <a:effectLst/>
                        </a:rPr>
                        <a:t>Q4</a:t>
                      </a:r>
                      <a:endParaRPr lang="en-ZA" sz="15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nchor="b">
                    <a:solidFill>
                      <a:schemeClr val="accent5">
                        <a:lumMod val="75000"/>
                      </a:schemeClr>
                    </a:solidFill>
                  </a:tcPr>
                </a:tc>
                <a:extLst>
                  <a:ext uri="{0D108BD9-81ED-4DB2-BD59-A6C34878D82A}">
                    <a16:rowId xmlns:a16="http://schemas.microsoft.com/office/drawing/2014/main" val="140975307"/>
                  </a:ext>
                </a:extLst>
              </a:tr>
              <a:tr h="1415177">
                <a:tc>
                  <a:txBody>
                    <a:bodyPr/>
                    <a:lstStyle/>
                    <a:p>
                      <a:pPr marL="0" marR="0">
                        <a:lnSpc>
                          <a:spcPct val="150000"/>
                        </a:lnSpc>
                        <a:spcBef>
                          <a:spcPts val="0"/>
                        </a:spcBef>
                        <a:spcAft>
                          <a:spcPts val="0"/>
                        </a:spcAft>
                      </a:pPr>
                      <a:r>
                        <a:rPr lang="en-ZA" sz="1100">
                          <a:effectLst/>
                        </a:rPr>
                        <a:t>Formalised partnership agreements </a:t>
                      </a:r>
                      <a:endParaRPr lang="en-ZA" sz="150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ZA" sz="900">
                          <a:effectLst/>
                        </a:rPr>
                        <a:t> </a:t>
                      </a:r>
                      <a:r>
                        <a:rPr lang="en-ZA" sz="1100">
                          <a:effectLst/>
                        </a:rPr>
                        <a:t>4 x formalised partnerships per annum  </a:t>
                      </a:r>
                      <a:endParaRPr lang="en-ZA" sz="150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ZA" sz="1100" dirty="0">
                          <a:effectLst/>
                        </a:rPr>
                        <a:t> </a:t>
                      </a:r>
                      <a:endParaRPr lang="en-ZA" sz="1500" dirty="0">
                        <a:effectLst/>
                      </a:endParaRPr>
                    </a:p>
                    <a:p>
                      <a:pPr marL="0" marR="0">
                        <a:lnSpc>
                          <a:spcPct val="150000"/>
                        </a:lnSpc>
                        <a:spcBef>
                          <a:spcPts val="0"/>
                        </a:spcBef>
                        <a:spcAft>
                          <a:spcPts val="0"/>
                        </a:spcAft>
                      </a:pPr>
                      <a:r>
                        <a:rPr lang="en-ZA" sz="900" dirty="0">
                          <a:effectLst/>
                        </a:rPr>
                        <a:t>Approval of an Annual  Stakeholder Engagement Plan aligned to the priorities of an Organisational and Unit Stakeholder Ecosystem Map</a:t>
                      </a:r>
                      <a:endParaRPr lang="en-ZA" sz="15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ZA" sz="1100">
                          <a:effectLst/>
                        </a:rPr>
                        <a:t>2 x formalised partnership developed with a strategic partner per quarter.</a:t>
                      </a:r>
                      <a:endParaRPr lang="en-ZA" sz="150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ZA" sz="1100">
                          <a:effectLst/>
                        </a:rPr>
                        <a:t>1 x formalised partnership developed with a strategic partner per quarter.</a:t>
                      </a:r>
                      <a:endParaRPr lang="en-ZA" sz="150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tc>
                <a:tc>
                  <a:txBody>
                    <a:bodyPr/>
                    <a:lstStyle/>
                    <a:p>
                      <a:pPr marL="0" marR="0">
                        <a:lnSpc>
                          <a:spcPct val="150000"/>
                        </a:lnSpc>
                        <a:spcBef>
                          <a:spcPts val="0"/>
                        </a:spcBef>
                        <a:spcAft>
                          <a:spcPts val="0"/>
                        </a:spcAft>
                      </a:pPr>
                      <a:r>
                        <a:rPr lang="en-ZA" sz="1100" dirty="0">
                          <a:effectLst/>
                        </a:rPr>
                        <a:t> 1 x formalised partnership developed with a strategic partner per quarter.</a:t>
                      </a:r>
                      <a:endParaRPr lang="en-ZA" sz="1500" dirty="0">
                        <a:effectLst/>
                        <a:latin typeface="Tw Cen MT" panose="020B0602020104020603" pitchFamily="34"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val="2663295348"/>
                  </a:ext>
                </a:extLst>
              </a:tr>
            </a:tbl>
          </a:graphicData>
        </a:graphic>
      </p:graphicFrame>
    </p:spTree>
    <p:extLst>
      <p:ext uri="{BB962C8B-B14F-4D97-AF65-F5344CB8AC3E}">
        <p14:creationId xmlns:p14="http://schemas.microsoft.com/office/powerpoint/2010/main" val="2749145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CFD1AA-63DE-E143-8EDD-B7DBD45A13B7}"/>
              </a:ext>
            </a:extLst>
          </p:cNvPr>
          <p:cNvPicPr>
            <a:picLocks noChangeAspect="1"/>
          </p:cNvPicPr>
          <p:nvPr/>
        </p:nvPicPr>
        <p:blipFill>
          <a:blip r:embed="rId2"/>
          <a:srcRect/>
          <a:stretch/>
        </p:blipFill>
        <p:spPr>
          <a:xfrm>
            <a:off x="0" y="4756"/>
            <a:ext cx="9143999" cy="6848488"/>
          </a:xfrm>
          <a:prstGeom prst="rect">
            <a:avLst/>
          </a:prstGeom>
        </p:spPr>
      </p:pic>
      <p:sp>
        <p:nvSpPr>
          <p:cNvPr id="6" name="Title 2">
            <a:extLst>
              <a:ext uri="{FF2B5EF4-FFF2-40B4-BE49-F238E27FC236}">
                <a16:creationId xmlns:a16="http://schemas.microsoft.com/office/drawing/2014/main" id="{16703154-B510-C148-8AA4-9470ADA5B468}"/>
              </a:ext>
            </a:extLst>
          </p:cNvPr>
          <p:cNvSpPr>
            <a:spLocks noGrp="1"/>
          </p:cNvSpPr>
          <p:nvPr>
            <p:ph type="title"/>
          </p:nvPr>
        </p:nvSpPr>
        <p:spPr>
          <a:xfrm>
            <a:off x="3238052" y="3162810"/>
            <a:ext cx="5905948" cy="558212"/>
          </a:xfrm>
        </p:spPr>
        <p:txBody>
          <a:bodyPr>
            <a:noAutofit/>
          </a:bodyPr>
          <a:lstStyle/>
          <a:p>
            <a:r>
              <a:rPr lang="en-US" sz="3000" dirty="0">
                <a:latin typeface="Helvetica"/>
                <a:cs typeface="Helvetica"/>
              </a:rPr>
              <a:t>FILM &amp; PUBLICATION BOARD</a:t>
            </a:r>
            <a:br>
              <a:rPr lang="en-US" sz="3000" dirty="0">
                <a:latin typeface="Helvetica"/>
                <a:cs typeface="Helvetica"/>
              </a:rPr>
            </a:br>
            <a:r>
              <a:rPr lang="en-US" sz="3000" dirty="0">
                <a:latin typeface="Helvetica"/>
                <a:cs typeface="Helvetica"/>
              </a:rPr>
              <a:t>ANNUAL PERFORMANCE PLAN 2021/2022</a:t>
            </a:r>
            <a:br>
              <a:rPr lang="en-US" sz="3000" dirty="0">
                <a:latin typeface="Helvetica"/>
                <a:cs typeface="Helvetica"/>
              </a:rPr>
            </a:br>
            <a:r>
              <a:rPr lang="en-US" sz="3000" dirty="0">
                <a:latin typeface="Helvetica"/>
                <a:cs typeface="Helvetica"/>
              </a:rPr>
              <a:t/>
            </a:r>
            <a:br>
              <a:rPr lang="en-US" sz="3000" dirty="0">
                <a:latin typeface="Helvetica"/>
                <a:cs typeface="Helvetica"/>
              </a:rPr>
            </a:br>
            <a:r>
              <a:rPr lang="en-US" sz="3000" dirty="0">
                <a:latin typeface="Helvetica"/>
                <a:cs typeface="Helvetica"/>
              </a:rPr>
              <a:t/>
            </a:r>
            <a:br>
              <a:rPr lang="en-US" sz="3000" dirty="0">
                <a:latin typeface="Helvetica"/>
                <a:cs typeface="Helvetica"/>
              </a:rPr>
            </a:br>
            <a:r>
              <a:rPr lang="en-US" sz="3000" dirty="0">
                <a:latin typeface="Helvetica"/>
                <a:cs typeface="Helvetica"/>
              </a:rPr>
              <a:t>PRESENTATION TO THE PC OF COMMUNICATIONS</a:t>
            </a:r>
            <a:r>
              <a:rPr lang="en-US" sz="3000">
                <a:latin typeface="Helvetica"/>
                <a:cs typeface="Helvetica"/>
              </a:rPr>
              <a:t/>
            </a:r>
            <a:br>
              <a:rPr lang="en-US" sz="3000">
                <a:latin typeface="Helvetica"/>
                <a:cs typeface="Helvetica"/>
              </a:rPr>
            </a:br>
            <a:r>
              <a:rPr lang="en-US" sz="3000">
                <a:latin typeface="Helvetica"/>
                <a:cs typeface="Helvetica"/>
              </a:rPr>
              <a:t>11 MAY </a:t>
            </a:r>
            <a:r>
              <a:rPr lang="en-US" sz="3000" dirty="0">
                <a:latin typeface="Helvetica"/>
                <a:cs typeface="Helvetica"/>
              </a:rPr>
              <a:t>2021</a:t>
            </a:r>
            <a:endParaRPr lang="en-US" sz="3000" dirty="0"/>
          </a:p>
        </p:txBody>
      </p:sp>
      <p:pic>
        <p:nvPicPr>
          <p:cNvPr id="10" name="Picture 9">
            <a:extLst>
              <a:ext uri="{FF2B5EF4-FFF2-40B4-BE49-F238E27FC236}">
                <a16:creationId xmlns:a16="http://schemas.microsoft.com/office/drawing/2014/main" id="{72E2B294-88D3-414D-8284-0B7169C0CED3}"/>
              </a:ext>
            </a:extLst>
          </p:cNvPr>
          <p:cNvPicPr>
            <a:picLocks noChangeAspect="1"/>
          </p:cNvPicPr>
          <p:nvPr/>
        </p:nvPicPr>
        <p:blipFill>
          <a:blip r:embed="rId3"/>
          <a:stretch>
            <a:fillRect/>
          </a:stretch>
        </p:blipFill>
        <p:spPr>
          <a:xfrm>
            <a:off x="7640319" y="364331"/>
            <a:ext cx="913129" cy="782682"/>
          </a:xfrm>
          <a:prstGeom prst="rect">
            <a:avLst/>
          </a:prstGeom>
        </p:spPr>
      </p:pic>
    </p:spTree>
    <p:extLst>
      <p:ext uri="{BB962C8B-B14F-4D97-AF65-F5344CB8AC3E}">
        <p14:creationId xmlns:p14="http://schemas.microsoft.com/office/powerpoint/2010/main" val="236820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6703154-B510-C148-8AA4-9470ADA5B468}"/>
              </a:ext>
            </a:extLst>
          </p:cNvPr>
          <p:cNvSpPr>
            <a:spLocks noGrp="1"/>
          </p:cNvSpPr>
          <p:nvPr>
            <p:ph type="title"/>
          </p:nvPr>
        </p:nvSpPr>
        <p:spPr>
          <a:xfrm>
            <a:off x="3571539" y="3229358"/>
            <a:ext cx="4429461" cy="418659"/>
          </a:xfrm>
        </p:spPr>
        <p:txBody>
          <a:bodyPr>
            <a:noAutofit/>
          </a:bodyPr>
          <a:lstStyle/>
          <a:p>
            <a:r>
              <a:rPr lang="en-US" sz="2250" dirty="0">
                <a:latin typeface="Helvetica"/>
                <a:cs typeface="Helvetica"/>
              </a:rPr>
              <a:t>STRATEGIC GOAL 3:</a:t>
            </a:r>
            <a:br>
              <a:rPr lang="en-US" sz="2250" dirty="0">
                <a:latin typeface="Helvetica"/>
                <a:cs typeface="Helvetica"/>
              </a:rPr>
            </a:br>
            <a:r>
              <a:rPr lang="en-US" sz="2250" dirty="0">
                <a:latin typeface="Helvetica"/>
                <a:cs typeface="Helvetica"/>
              </a:rPr>
              <a:t>RESEARCH AND DEVELOPMENT</a:t>
            </a:r>
            <a:endParaRPr lang="en-US" sz="2250" dirty="0"/>
          </a:p>
        </p:txBody>
      </p:sp>
      <p:pic>
        <p:nvPicPr>
          <p:cNvPr id="10" name="Picture 9">
            <a:extLst>
              <a:ext uri="{FF2B5EF4-FFF2-40B4-BE49-F238E27FC236}">
                <a16:creationId xmlns:a16="http://schemas.microsoft.com/office/drawing/2014/main" id="{72E2B294-88D3-414D-8284-0B7169C0CED3}"/>
              </a:ext>
            </a:extLst>
          </p:cNvPr>
          <p:cNvPicPr>
            <a:picLocks noChangeAspect="1"/>
          </p:cNvPicPr>
          <p:nvPr/>
        </p:nvPicPr>
        <p:blipFill>
          <a:blip r:embed="rId2"/>
          <a:stretch>
            <a:fillRect/>
          </a:stretch>
        </p:blipFill>
        <p:spPr>
          <a:xfrm>
            <a:off x="6873240" y="1130498"/>
            <a:ext cx="684847" cy="587012"/>
          </a:xfrm>
          <a:prstGeom prst="rect">
            <a:avLst/>
          </a:prstGeom>
        </p:spPr>
      </p:pic>
    </p:spTree>
    <p:extLst>
      <p:ext uri="{BB962C8B-B14F-4D97-AF65-F5344CB8AC3E}">
        <p14:creationId xmlns:p14="http://schemas.microsoft.com/office/powerpoint/2010/main" val="183859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B73C8A-C79E-461C-86C2-71A70C7C4A42}"/>
              </a:ext>
            </a:extLst>
          </p:cNvPr>
          <p:cNvPicPr>
            <a:picLocks noChangeAspect="1"/>
          </p:cNvPicPr>
          <p:nvPr/>
        </p:nvPicPr>
        <p:blipFill>
          <a:blip r:embed="rId2">
            <a:alphaModFix amt="29000"/>
          </a:blip>
          <a:srcRect/>
          <a:stretch/>
        </p:blipFill>
        <p:spPr>
          <a:xfrm>
            <a:off x="0" y="857250"/>
            <a:ext cx="9144000" cy="5143500"/>
          </a:xfrm>
          <a:prstGeom prst="rect">
            <a:avLst/>
          </a:prstGeom>
        </p:spPr>
      </p:pic>
      <p:sp>
        <p:nvSpPr>
          <p:cNvPr id="16" name="Title 1">
            <a:extLst>
              <a:ext uri="{FF2B5EF4-FFF2-40B4-BE49-F238E27FC236}">
                <a16:creationId xmlns:a16="http://schemas.microsoft.com/office/drawing/2014/main" id="{9ABCE0AF-AA5F-4F27-A1DF-BA9025504C9C}"/>
              </a:ext>
            </a:extLst>
          </p:cNvPr>
          <p:cNvSpPr txBox="1">
            <a:spLocks/>
          </p:cNvSpPr>
          <p:nvPr/>
        </p:nvSpPr>
        <p:spPr>
          <a:xfrm>
            <a:off x="628650" y="94402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1800">
                <a:solidFill>
                  <a:sysClr val="windowText" lastClr="000000"/>
                </a:solidFill>
                <a:latin typeface="Calibri Light" panose="020F0302020204030204"/>
              </a:rPr>
              <a:t>Strategic Goal 3: Research &amp; Development</a:t>
            </a:r>
            <a:br>
              <a:rPr lang="en-US" sz="1800">
                <a:solidFill>
                  <a:sysClr val="windowText" lastClr="000000"/>
                </a:solidFill>
                <a:latin typeface="Calibri Light" panose="020F0302020204030204"/>
              </a:rPr>
            </a:br>
            <a:r>
              <a:rPr lang="en-US" sz="1800">
                <a:solidFill>
                  <a:sysClr val="windowText" lastClr="000000"/>
                </a:solidFill>
                <a:latin typeface="Calibri Light" panose="020F0302020204030204"/>
              </a:rPr>
              <a:t/>
            </a:r>
            <a:br>
              <a:rPr lang="en-US" sz="1800">
                <a:solidFill>
                  <a:sysClr val="windowText" lastClr="000000"/>
                </a:solidFill>
                <a:latin typeface="Calibri Light" panose="020F0302020204030204"/>
              </a:rPr>
            </a:br>
            <a:r>
              <a:rPr lang="en-US" sz="1500">
                <a:solidFill>
                  <a:sysClr val="windowText" lastClr="000000"/>
                </a:solidFill>
                <a:latin typeface="Calibri Light" panose="020F0302020204030204"/>
              </a:rPr>
              <a:t>Strategic Objective  3.1: Research the future of media technology and practices beyond 2030</a:t>
            </a:r>
            <a:endParaRPr lang="en-ZA" sz="1500" dirty="0">
              <a:solidFill>
                <a:sysClr val="windowText" lastClr="000000"/>
              </a:solidFill>
              <a:latin typeface="Calibri Light" panose="020F0302020204030204"/>
            </a:endParaRPr>
          </a:p>
        </p:txBody>
      </p:sp>
      <p:sp>
        <p:nvSpPr>
          <p:cNvPr id="17" name="Rectangle 2">
            <a:extLst>
              <a:ext uri="{FF2B5EF4-FFF2-40B4-BE49-F238E27FC236}">
                <a16:creationId xmlns:a16="http://schemas.microsoft.com/office/drawing/2014/main" id="{7CEE1225-B025-49F5-9BAE-89B3628A4C82}"/>
              </a:ext>
            </a:extLst>
          </p:cNvPr>
          <p:cNvSpPr>
            <a:spLocks noChangeArrowheads="1"/>
          </p:cNvSpPr>
          <p:nvPr/>
        </p:nvSpPr>
        <p:spPr bwMode="auto">
          <a:xfrm>
            <a:off x="628650" y="1951683"/>
            <a:ext cx="237629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alt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Indicators, Annual and Quarterly Targets</a:t>
            </a:r>
            <a:endParaRPr lang="en-ZA" altLang="en-US" sz="1350" dirty="0">
              <a:solidFill>
                <a:prstClr val="black"/>
              </a:solidFill>
              <a:latin typeface="Arial" panose="020B0604020202020204" pitchFamily="34" charset="0"/>
            </a:endParaRPr>
          </a:p>
        </p:txBody>
      </p:sp>
      <p:graphicFrame>
        <p:nvGraphicFramePr>
          <p:cNvPr id="18" name="Table 17">
            <a:extLst>
              <a:ext uri="{FF2B5EF4-FFF2-40B4-BE49-F238E27FC236}">
                <a16:creationId xmlns:a16="http://schemas.microsoft.com/office/drawing/2014/main" id="{6333E3EC-25C7-47C1-9EE0-575D32B1242C}"/>
              </a:ext>
            </a:extLst>
          </p:cNvPr>
          <p:cNvGraphicFramePr>
            <a:graphicFrameLocks noGrp="1"/>
          </p:cNvGraphicFramePr>
          <p:nvPr/>
        </p:nvGraphicFramePr>
        <p:xfrm>
          <a:off x="628650" y="2268651"/>
          <a:ext cx="7886700" cy="3312986"/>
        </p:xfrm>
        <a:graphic>
          <a:graphicData uri="http://schemas.openxmlformats.org/drawingml/2006/table">
            <a:tbl>
              <a:tblPr firstRow="1" firstCol="1" bandRow="1"/>
              <a:tblGrid>
                <a:gridCol w="1296573">
                  <a:extLst>
                    <a:ext uri="{9D8B030D-6E8A-4147-A177-3AD203B41FA5}">
                      <a16:colId xmlns:a16="http://schemas.microsoft.com/office/drawing/2014/main" val="2495419344"/>
                    </a:ext>
                  </a:extLst>
                </a:gridCol>
                <a:gridCol w="1074169">
                  <a:extLst>
                    <a:ext uri="{9D8B030D-6E8A-4147-A177-3AD203B41FA5}">
                      <a16:colId xmlns:a16="http://schemas.microsoft.com/office/drawing/2014/main" val="2132678797"/>
                    </a:ext>
                  </a:extLst>
                </a:gridCol>
                <a:gridCol w="1591536">
                  <a:extLst>
                    <a:ext uri="{9D8B030D-6E8A-4147-A177-3AD203B41FA5}">
                      <a16:colId xmlns:a16="http://schemas.microsoft.com/office/drawing/2014/main" val="3854192308"/>
                    </a:ext>
                  </a:extLst>
                </a:gridCol>
                <a:gridCol w="1476390">
                  <a:extLst>
                    <a:ext uri="{9D8B030D-6E8A-4147-A177-3AD203B41FA5}">
                      <a16:colId xmlns:a16="http://schemas.microsoft.com/office/drawing/2014/main" val="3520187163"/>
                    </a:ext>
                  </a:extLst>
                </a:gridCol>
                <a:gridCol w="1306038">
                  <a:extLst>
                    <a:ext uri="{9D8B030D-6E8A-4147-A177-3AD203B41FA5}">
                      <a16:colId xmlns:a16="http://schemas.microsoft.com/office/drawing/2014/main" val="3650537410"/>
                    </a:ext>
                  </a:extLst>
                </a:gridCol>
                <a:gridCol w="1141994">
                  <a:extLst>
                    <a:ext uri="{9D8B030D-6E8A-4147-A177-3AD203B41FA5}">
                      <a16:colId xmlns:a16="http://schemas.microsoft.com/office/drawing/2014/main" val="4151152573"/>
                    </a:ext>
                  </a:extLst>
                </a:gridCol>
              </a:tblGrid>
              <a:tr h="390239">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latin typeface="+mj-lt"/>
                        </a:rPr>
                        <a:t>Output Indicators*</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nSpc>
                          <a:spcPct val="150000"/>
                        </a:lnSpc>
                        <a:spcBef>
                          <a:spcPts val="0"/>
                        </a:spcBef>
                        <a:spcAft>
                          <a:spcPts val="0"/>
                        </a:spcAft>
                      </a:pPr>
                      <a:r>
                        <a:rPr lang="en-ZA" sz="900">
                          <a:effectLst/>
                          <a:latin typeface="+mj-lt"/>
                        </a:rPr>
                        <a:t>Annual Target (measures)</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latin typeface="+mj-lt"/>
                        </a:rPr>
                        <a:t>Q1</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latin typeface="+mj-lt"/>
                        </a:rPr>
                        <a:t>Q2</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latin typeface="+mj-lt"/>
                        </a:rPr>
                        <a:t>Q3</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latin typeface="+mj-lt"/>
                        </a:rPr>
                        <a:t>Q4</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194827725"/>
                  </a:ext>
                </a:extLst>
              </a:tr>
              <a:tr h="1829420">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15000"/>
                        </a:lnSpc>
                        <a:spcBef>
                          <a:spcPts val="0"/>
                        </a:spcBef>
                        <a:spcAft>
                          <a:spcPts val="0"/>
                        </a:spcAft>
                      </a:pPr>
                      <a:r>
                        <a:rPr lang="en-ZA" sz="1100">
                          <a:effectLst/>
                          <a:latin typeface="+mj-lt"/>
                        </a:rPr>
                        <a:t> Workshop on dissemination of Convergence Survey findings</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ZA" sz="1100">
                          <a:effectLst/>
                          <a:latin typeface="+mj-lt"/>
                        </a:rPr>
                        <a:t>Disseminate the findings of the 2019/20 convergence survey</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ZA" sz="1100">
                          <a:effectLst/>
                          <a:latin typeface="+mj-lt"/>
                        </a:rPr>
                        <a:t>Identify platforms for a conference and workshop</a:t>
                      </a:r>
                      <a:endParaRPr lang="en-ZA" sz="1500">
                        <a:effectLst/>
                        <a:latin typeface="+mj-lt"/>
                      </a:endParaRPr>
                    </a:p>
                    <a:p>
                      <a:pPr marL="0" marR="0">
                        <a:lnSpc>
                          <a:spcPct val="115000"/>
                        </a:lnSpc>
                        <a:spcBef>
                          <a:spcPts val="0"/>
                        </a:spcBef>
                        <a:spcAft>
                          <a:spcPts val="0"/>
                        </a:spcAft>
                      </a:pPr>
                      <a:r>
                        <a:rPr lang="en-ZA" sz="1100">
                          <a:effectLst/>
                          <a:latin typeface="+mj-lt"/>
                        </a:rPr>
                        <a:t>Develop abstracts for two research papers</a:t>
                      </a:r>
                      <a:endParaRPr lang="en-ZA" sz="1500">
                        <a:effectLst/>
                        <a:latin typeface="+mj-lt"/>
                      </a:endParaRPr>
                    </a:p>
                    <a:p>
                      <a:pPr marL="0" marR="0">
                        <a:lnSpc>
                          <a:spcPct val="115000"/>
                        </a:lnSpc>
                        <a:spcBef>
                          <a:spcPts val="0"/>
                        </a:spcBef>
                        <a:spcAft>
                          <a:spcPts val="0"/>
                        </a:spcAft>
                      </a:pPr>
                      <a:r>
                        <a:rPr lang="en-ZA" sz="1100">
                          <a:effectLst/>
                          <a:latin typeface="+mj-lt"/>
                        </a:rPr>
                        <a:t>Develop concept notes for the workshop and conference</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ZA" sz="1100">
                          <a:effectLst/>
                          <a:latin typeface="+mj-lt"/>
                        </a:rPr>
                        <a:t>Presentb a paper on the Convergecne survey results at one identified natioinal conference. </a:t>
                      </a:r>
                      <a:endParaRPr lang="en-ZA" sz="1500">
                        <a:effectLst/>
                        <a:latin typeface="+mj-lt"/>
                      </a:endParaRPr>
                    </a:p>
                    <a:p>
                      <a:pPr marL="0" marR="0">
                        <a:lnSpc>
                          <a:spcPct val="115000"/>
                        </a:lnSpc>
                        <a:spcBef>
                          <a:spcPts val="0"/>
                        </a:spcBef>
                        <a:spcAft>
                          <a:spcPts val="0"/>
                        </a:spcAft>
                      </a:pPr>
                      <a:r>
                        <a:rPr lang="en-ZA" sz="1100">
                          <a:effectLst/>
                          <a:latin typeface="+mj-lt"/>
                        </a:rPr>
                        <a:t> </a:t>
                      </a:r>
                      <a:endParaRPr lang="en-ZA" sz="1500">
                        <a:effectLst/>
                        <a:latin typeface="+mj-lt"/>
                      </a:endParaRPr>
                    </a:p>
                    <a:p>
                      <a:pPr marL="0" marR="0">
                        <a:lnSpc>
                          <a:spcPct val="115000"/>
                        </a:lnSpc>
                        <a:spcBef>
                          <a:spcPts val="0"/>
                        </a:spcBef>
                        <a:spcAft>
                          <a:spcPts val="0"/>
                        </a:spcAft>
                      </a:pPr>
                      <a:r>
                        <a:rPr lang="en-ZA" sz="1100">
                          <a:effectLst/>
                          <a:latin typeface="+mj-lt"/>
                        </a:rPr>
                        <a:t>Convene workshop with FPB stakeholders</a:t>
                      </a:r>
                      <a:endParaRPr lang="en-ZA" sz="1500">
                        <a:effectLst/>
                        <a:latin typeface="+mj-lt"/>
                      </a:endParaRPr>
                    </a:p>
                    <a:p>
                      <a:pPr marL="0" marR="0">
                        <a:lnSpc>
                          <a:spcPct val="115000"/>
                        </a:lnSpc>
                        <a:spcBef>
                          <a:spcPts val="0"/>
                        </a:spcBef>
                        <a:spcAft>
                          <a:spcPts val="0"/>
                        </a:spcAft>
                      </a:pPr>
                      <a:r>
                        <a:rPr lang="en-ZA" sz="1100">
                          <a:effectLst/>
                          <a:latin typeface="+mj-lt"/>
                        </a:rPr>
                        <a:t> </a:t>
                      </a:r>
                      <a:endParaRPr lang="en-ZA" sz="1500">
                        <a:effectLst/>
                        <a:latin typeface="+mj-lt"/>
                      </a:endParaRPr>
                    </a:p>
                    <a:p>
                      <a:pPr marL="0" marR="0">
                        <a:lnSpc>
                          <a:spcPct val="115000"/>
                        </a:lnSpc>
                        <a:spcBef>
                          <a:spcPts val="0"/>
                        </a:spcBef>
                        <a:spcAft>
                          <a:spcPts val="0"/>
                        </a:spcAft>
                      </a:pPr>
                      <a:r>
                        <a:rPr lang="en-ZA" sz="1100">
                          <a:effectLst/>
                          <a:latin typeface="+mj-lt"/>
                        </a:rPr>
                        <a:t>Identifty journals for publication</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ZA" sz="1100">
                          <a:effectLst/>
                          <a:latin typeface="+mj-lt"/>
                        </a:rPr>
                        <a:t>Draft research papers for publication.</a:t>
                      </a:r>
                      <a:endParaRPr lang="en-ZA" sz="1500">
                        <a:effectLst/>
                        <a:latin typeface="+mj-lt"/>
                      </a:endParaRPr>
                    </a:p>
                    <a:p>
                      <a:pPr marL="0" marR="0">
                        <a:lnSpc>
                          <a:spcPct val="115000"/>
                        </a:lnSpc>
                        <a:spcBef>
                          <a:spcPts val="0"/>
                        </a:spcBef>
                        <a:spcAft>
                          <a:spcPts val="0"/>
                        </a:spcAft>
                      </a:pPr>
                      <a:r>
                        <a:rPr lang="en-ZA" sz="1100">
                          <a:effectLst/>
                          <a:latin typeface="+mj-lt"/>
                        </a:rPr>
                        <a:t> </a:t>
                      </a:r>
                      <a:endParaRPr lang="en-ZA" sz="1500">
                        <a:effectLst/>
                        <a:latin typeface="+mj-lt"/>
                      </a:endParaRPr>
                    </a:p>
                    <a:p>
                      <a:pPr marL="0" marR="0">
                        <a:lnSpc>
                          <a:spcPct val="115000"/>
                        </a:lnSpc>
                        <a:spcBef>
                          <a:spcPts val="0"/>
                        </a:spcBef>
                        <a:spcAft>
                          <a:spcPts val="0"/>
                        </a:spcAft>
                      </a:pPr>
                      <a:r>
                        <a:rPr lang="en-ZA" sz="1100">
                          <a:effectLst/>
                          <a:latin typeface="+mj-lt"/>
                        </a:rPr>
                        <a:t> </a:t>
                      </a:r>
                      <a:endParaRPr lang="en-ZA" sz="1500">
                        <a:effectLst/>
                        <a:latin typeface="+mj-lt"/>
                      </a:endParaRPr>
                    </a:p>
                    <a:p>
                      <a:pPr marL="0" marR="0">
                        <a:lnSpc>
                          <a:spcPct val="115000"/>
                        </a:lnSpc>
                        <a:spcBef>
                          <a:spcPts val="0"/>
                        </a:spcBef>
                        <a:spcAft>
                          <a:spcPts val="0"/>
                        </a:spcAft>
                      </a:pPr>
                      <a:r>
                        <a:rPr lang="en-ZA" sz="1100">
                          <a:effectLst/>
                          <a:latin typeface="+mj-lt"/>
                        </a:rPr>
                        <a:t> </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ZA" sz="1100">
                          <a:effectLst/>
                          <a:latin typeface="+mj-lt"/>
                        </a:rPr>
                        <a:t>Two research papers submitted for publication.</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4669284"/>
                  </a:ext>
                </a:extLst>
              </a:tr>
              <a:tr h="1093328">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07000"/>
                        </a:lnSpc>
                        <a:spcBef>
                          <a:spcPts val="0"/>
                        </a:spcBef>
                        <a:spcAft>
                          <a:spcPts val="0"/>
                        </a:spcAft>
                      </a:pPr>
                      <a:r>
                        <a:rPr lang="en-ZA" sz="1100">
                          <a:effectLst/>
                          <a:latin typeface="+mj-lt"/>
                        </a:rPr>
                        <a:t>Comparative analysis report on games classification systems and</a:t>
                      </a:r>
                      <a:r>
                        <a:rPr lang="en-ZA" sz="1200">
                          <a:effectLst/>
                          <a:latin typeface="+mj-lt"/>
                        </a:rPr>
                        <a:t> </a:t>
                      </a:r>
                      <a:r>
                        <a:rPr lang="en-ZA" sz="1100">
                          <a:effectLst/>
                          <a:latin typeface="+mj-lt"/>
                        </a:rPr>
                        <a:t>processes</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ZA" sz="1100">
                          <a:effectLst/>
                          <a:latin typeface="+mj-lt"/>
                        </a:rPr>
                        <a:t>Conduct benchmarking on games classification systems internationally</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ZA" sz="1100">
                          <a:effectLst/>
                          <a:latin typeface="+mj-lt"/>
                        </a:rPr>
                        <a:t>Develop Terms of Reference and appoint a service provider.</a:t>
                      </a:r>
                      <a:endParaRPr lang="en-ZA" sz="1500">
                        <a:effectLst/>
                        <a:latin typeface="+mj-lt"/>
                      </a:endParaRPr>
                    </a:p>
                    <a:p>
                      <a:pPr marL="0" marR="0">
                        <a:lnSpc>
                          <a:spcPct val="115000"/>
                        </a:lnSpc>
                        <a:spcBef>
                          <a:spcPts val="0"/>
                        </a:spcBef>
                        <a:spcAft>
                          <a:spcPts val="0"/>
                        </a:spcAft>
                      </a:pPr>
                      <a:r>
                        <a:rPr lang="en-ZA" sz="1100">
                          <a:effectLst/>
                          <a:latin typeface="+mj-lt"/>
                        </a:rPr>
                        <a:t> </a:t>
                      </a:r>
                      <a:endParaRPr lang="en-ZA" sz="15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ZA" sz="1100" dirty="0">
                          <a:effectLst/>
                          <a:latin typeface="+mj-lt"/>
                        </a:rPr>
                        <a:t>Research instrument developed.</a:t>
                      </a:r>
                      <a:endParaRPr lang="en-ZA" sz="1500" dirty="0">
                        <a:effectLst/>
                        <a:latin typeface="+mj-lt"/>
                      </a:endParaRPr>
                    </a:p>
                    <a:p>
                      <a:pPr marL="0" marR="0">
                        <a:lnSpc>
                          <a:spcPct val="115000"/>
                        </a:lnSpc>
                        <a:spcBef>
                          <a:spcPts val="0"/>
                        </a:spcBef>
                        <a:spcAft>
                          <a:spcPts val="0"/>
                        </a:spcAft>
                      </a:pPr>
                      <a:r>
                        <a:rPr lang="en-ZA" sz="1100" dirty="0">
                          <a:effectLst/>
                          <a:latin typeface="+mj-lt"/>
                        </a:rPr>
                        <a:t>Data collection commences</a:t>
                      </a:r>
                      <a:endParaRPr lang="en-ZA" sz="1500" dirty="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ZA" sz="1100" dirty="0">
                          <a:effectLst/>
                          <a:latin typeface="+mj-lt"/>
                        </a:rPr>
                        <a:t>Data collection finalised</a:t>
                      </a:r>
                      <a:endParaRPr lang="en-ZA" sz="1500" dirty="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0"/>
                        </a:spcAft>
                      </a:pPr>
                      <a:r>
                        <a:rPr lang="en-ZA" sz="1100" dirty="0">
                          <a:effectLst/>
                          <a:latin typeface="+mj-lt"/>
                        </a:rPr>
                        <a:t>Research report finalised and presented to EXCO and MANCO approved by council</a:t>
                      </a:r>
                      <a:endParaRPr lang="en-ZA" sz="1500" dirty="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7857258"/>
                  </a:ext>
                </a:extLst>
              </a:tr>
            </a:tbl>
          </a:graphicData>
        </a:graphic>
      </p:graphicFrame>
      <p:grpSp>
        <p:nvGrpSpPr>
          <p:cNvPr id="19" name="Group 18">
            <a:extLst>
              <a:ext uri="{FF2B5EF4-FFF2-40B4-BE49-F238E27FC236}">
                <a16:creationId xmlns:a16="http://schemas.microsoft.com/office/drawing/2014/main" id="{D2E0495B-48F3-440D-B95F-8679413AEAE7}"/>
              </a:ext>
            </a:extLst>
          </p:cNvPr>
          <p:cNvGrpSpPr/>
          <p:nvPr/>
        </p:nvGrpSpPr>
        <p:grpSpPr>
          <a:xfrm>
            <a:off x="88960" y="1010702"/>
            <a:ext cx="646157" cy="531323"/>
            <a:chOff x="5465763" y="812800"/>
            <a:chExt cx="282575" cy="249238"/>
          </a:xfrm>
          <a:solidFill>
            <a:schemeClr val="accent1"/>
          </a:solidFill>
          <a:effectLst/>
        </p:grpSpPr>
        <p:sp>
          <p:nvSpPr>
            <p:cNvPr id="20" name="Freeform 642">
              <a:extLst>
                <a:ext uri="{FF2B5EF4-FFF2-40B4-BE49-F238E27FC236}">
                  <a16:creationId xmlns:a16="http://schemas.microsoft.com/office/drawing/2014/main" id="{44EFC02B-726C-4D74-AD92-65ABC1196ED4}"/>
                </a:ext>
              </a:extLst>
            </p:cNvPr>
            <p:cNvSpPr>
              <a:spLocks noEditPoints="1"/>
            </p:cNvSpPr>
            <p:nvPr/>
          </p:nvSpPr>
          <p:spPr bwMode="auto">
            <a:xfrm>
              <a:off x="5527675" y="812800"/>
              <a:ext cx="63500" cy="247650"/>
            </a:xfrm>
            <a:custGeom>
              <a:avLst/>
              <a:gdLst>
                <a:gd name="T0" fmla="*/ 147 w 196"/>
                <a:gd name="T1" fmla="*/ 720 h 782"/>
                <a:gd name="T2" fmla="*/ 145 w 196"/>
                <a:gd name="T3" fmla="*/ 725 h 782"/>
                <a:gd name="T4" fmla="*/ 142 w 196"/>
                <a:gd name="T5" fmla="*/ 729 h 782"/>
                <a:gd name="T6" fmla="*/ 136 w 196"/>
                <a:gd name="T7" fmla="*/ 732 h 782"/>
                <a:gd name="T8" fmla="*/ 55 w 196"/>
                <a:gd name="T9" fmla="*/ 732 h 782"/>
                <a:gd name="T10" fmla="*/ 48 w 196"/>
                <a:gd name="T11" fmla="*/ 731 h 782"/>
                <a:gd name="T12" fmla="*/ 44 w 196"/>
                <a:gd name="T13" fmla="*/ 727 h 782"/>
                <a:gd name="T14" fmla="*/ 41 w 196"/>
                <a:gd name="T15" fmla="*/ 723 h 782"/>
                <a:gd name="T16" fmla="*/ 40 w 196"/>
                <a:gd name="T17" fmla="*/ 717 h 782"/>
                <a:gd name="T18" fmla="*/ 40 w 196"/>
                <a:gd name="T19" fmla="*/ 558 h 782"/>
                <a:gd name="T20" fmla="*/ 42 w 196"/>
                <a:gd name="T21" fmla="*/ 552 h 782"/>
                <a:gd name="T22" fmla="*/ 46 w 196"/>
                <a:gd name="T23" fmla="*/ 548 h 782"/>
                <a:gd name="T24" fmla="*/ 52 w 196"/>
                <a:gd name="T25" fmla="*/ 546 h 782"/>
                <a:gd name="T26" fmla="*/ 133 w 196"/>
                <a:gd name="T27" fmla="*/ 546 h 782"/>
                <a:gd name="T28" fmla="*/ 139 w 196"/>
                <a:gd name="T29" fmla="*/ 547 h 782"/>
                <a:gd name="T30" fmla="*/ 144 w 196"/>
                <a:gd name="T31" fmla="*/ 550 h 782"/>
                <a:gd name="T32" fmla="*/ 147 w 196"/>
                <a:gd name="T33" fmla="*/ 555 h 782"/>
                <a:gd name="T34" fmla="*/ 148 w 196"/>
                <a:gd name="T35" fmla="*/ 561 h 782"/>
                <a:gd name="T36" fmla="*/ 66 w 196"/>
                <a:gd name="T37" fmla="*/ 91 h 782"/>
                <a:gd name="T38" fmla="*/ 67 w 196"/>
                <a:gd name="T39" fmla="*/ 85 h 782"/>
                <a:gd name="T40" fmla="*/ 70 w 196"/>
                <a:gd name="T41" fmla="*/ 81 h 782"/>
                <a:gd name="T42" fmla="*/ 75 w 196"/>
                <a:gd name="T43" fmla="*/ 77 h 782"/>
                <a:gd name="T44" fmla="*/ 81 w 196"/>
                <a:gd name="T45" fmla="*/ 76 h 782"/>
                <a:gd name="T46" fmla="*/ 87 w 196"/>
                <a:gd name="T47" fmla="*/ 77 h 782"/>
                <a:gd name="T48" fmla="*/ 91 w 196"/>
                <a:gd name="T49" fmla="*/ 81 h 782"/>
                <a:gd name="T50" fmla="*/ 95 w 196"/>
                <a:gd name="T51" fmla="*/ 85 h 782"/>
                <a:gd name="T52" fmla="*/ 96 w 196"/>
                <a:gd name="T53" fmla="*/ 91 h 782"/>
                <a:gd name="T54" fmla="*/ 96 w 196"/>
                <a:gd name="T55" fmla="*/ 512 h 782"/>
                <a:gd name="T56" fmla="*/ 93 w 196"/>
                <a:gd name="T57" fmla="*/ 517 h 782"/>
                <a:gd name="T58" fmla="*/ 89 w 196"/>
                <a:gd name="T59" fmla="*/ 521 h 782"/>
                <a:gd name="T60" fmla="*/ 84 w 196"/>
                <a:gd name="T61" fmla="*/ 524 h 782"/>
                <a:gd name="T62" fmla="*/ 77 w 196"/>
                <a:gd name="T63" fmla="*/ 524 h 782"/>
                <a:gd name="T64" fmla="*/ 72 w 196"/>
                <a:gd name="T65" fmla="*/ 521 h 782"/>
                <a:gd name="T66" fmla="*/ 68 w 196"/>
                <a:gd name="T67" fmla="*/ 517 h 782"/>
                <a:gd name="T68" fmla="*/ 66 w 196"/>
                <a:gd name="T69" fmla="*/ 512 h 782"/>
                <a:gd name="T70" fmla="*/ 66 w 196"/>
                <a:gd name="T71" fmla="*/ 91 h 782"/>
                <a:gd name="T72" fmla="*/ 15 w 196"/>
                <a:gd name="T73" fmla="*/ 0 h 782"/>
                <a:gd name="T74" fmla="*/ 10 w 196"/>
                <a:gd name="T75" fmla="*/ 1 h 782"/>
                <a:gd name="T76" fmla="*/ 4 w 196"/>
                <a:gd name="T77" fmla="*/ 4 h 782"/>
                <a:gd name="T78" fmla="*/ 1 w 196"/>
                <a:gd name="T79" fmla="*/ 9 h 782"/>
                <a:gd name="T80" fmla="*/ 0 w 196"/>
                <a:gd name="T81" fmla="*/ 15 h 782"/>
                <a:gd name="T82" fmla="*/ 1 w 196"/>
                <a:gd name="T83" fmla="*/ 770 h 782"/>
                <a:gd name="T84" fmla="*/ 3 w 196"/>
                <a:gd name="T85" fmla="*/ 776 h 782"/>
                <a:gd name="T86" fmla="*/ 8 w 196"/>
                <a:gd name="T87" fmla="*/ 780 h 782"/>
                <a:gd name="T88" fmla="*/ 13 w 196"/>
                <a:gd name="T89" fmla="*/ 782 h 782"/>
                <a:gd name="T90" fmla="*/ 181 w 196"/>
                <a:gd name="T91" fmla="*/ 782 h 782"/>
                <a:gd name="T92" fmla="*/ 187 w 196"/>
                <a:gd name="T93" fmla="*/ 781 h 782"/>
                <a:gd name="T94" fmla="*/ 192 w 196"/>
                <a:gd name="T95" fmla="*/ 778 h 782"/>
                <a:gd name="T96" fmla="*/ 195 w 196"/>
                <a:gd name="T97" fmla="*/ 773 h 782"/>
                <a:gd name="T98" fmla="*/ 196 w 196"/>
                <a:gd name="T99" fmla="*/ 767 h 782"/>
                <a:gd name="T100" fmla="*/ 196 w 196"/>
                <a:gd name="T101" fmla="*/ 12 h 782"/>
                <a:gd name="T102" fmla="*/ 193 w 196"/>
                <a:gd name="T103" fmla="*/ 7 h 782"/>
                <a:gd name="T104" fmla="*/ 190 w 196"/>
                <a:gd name="T105" fmla="*/ 2 h 782"/>
                <a:gd name="T106" fmla="*/ 185 w 196"/>
                <a:gd name="T10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6" h="782">
                  <a:moveTo>
                    <a:pt x="148" y="717"/>
                  </a:moveTo>
                  <a:lnTo>
                    <a:pt x="147" y="720"/>
                  </a:lnTo>
                  <a:lnTo>
                    <a:pt x="147" y="723"/>
                  </a:lnTo>
                  <a:lnTo>
                    <a:pt x="145" y="725"/>
                  </a:lnTo>
                  <a:lnTo>
                    <a:pt x="144" y="727"/>
                  </a:lnTo>
                  <a:lnTo>
                    <a:pt x="142" y="729"/>
                  </a:lnTo>
                  <a:lnTo>
                    <a:pt x="139" y="731"/>
                  </a:lnTo>
                  <a:lnTo>
                    <a:pt x="136" y="732"/>
                  </a:lnTo>
                  <a:lnTo>
                    <a:pt x="133" y="732"/>
                  </a:lnTo>
                  <a:lnTo>
                    <a:pt x="55" y="732"/>
                  </a:lnTo>
                  <a:lnTo>
                    <a:pt x="52" y="732"/>
                  </a:lnTo>
                  <a:lnTo>
                    <a:pt x="48" y="731"/>
                  </a:lnTo>
                  <a:lnTo>
                    <a:pt x="46" y="729"/>
                  </a:lnTo>
                  <a:lnTo>
                    <a:pt x="44" y="727"/>
                  </a:lnTo>
                  <a:lnTo>
                    <a:pt x="42" y="725"/>
                  </a:lnTo>
                  <a:lnTo>
                    <a:pt x="41" y="723"/>
                  </a:lnTo>
                  <a:lnTo>
                    <a:pt x="40" y="720"/>
                  </a:lnTo>
                  <a:lnTo>
                    <a:pt x="40" y="717"/>
                  </a:lnTo>
                  <a:lnTo>
                    <a:pt x="40" y="561"/>
                  </a:lnTo>
                  <a:lnTo>
                    <a:pt x="40" y="558"/>
                  </a:lnTo>
                  <a:lnTo>
                    <a:pt x="41" y="555"/>
                  </a:lnTo>
                  <a:lnTo>
                    <a:pt x="42" y="552"/>
                  </a:lnTo>
                  <a:lnTo>
                    <a:pt x="44" y="550"/>
                  </a:lnTo>
                  <a:lnTo>
                    <a:pt x="46" y="548"/>
                  </a:lnTo>
                  <a:lnTo>
                    <a:pt x="48" y="547"/>
                  </a:lnTo>
                  <a:lnTo>
                    <a:pt x="52" y="546"/>
                  </a:lnTo>
                  <a:lnTo>
                    <a:pt x="55" y="546"/>
                  </a:lnTo>
                  <a:lnTo>
                    <a:pt x="133" y="546"/>
                  </a:lnTo>
                  <a:lnTo>
                    <a:pt x="136" y="546"/>
                  </a:lnTo>
                  <a:lnTo>
                    <a:pt x="139" y="547"/>
                  </a:lnTo>
                  <a:lnTo>
                    <a:pt x="142" y="548"/>
                  </a:lnTo>
                  <a:lnTo>
                    <a:pt x="144" y="550"/>
                  </a:lnTo>
                  <a:lnTo>
                    <a:pt x="145" y="552"/>
                  </a:lnTo>
                  <a:lnTo>
                    <a:pt x="147" y="555"/>
                  </a:lnTo>
                  <a:lnTo>
                    <a:pt x="147" y="558"/>
                  </a:lnTo>
                  <a:lnTo>
                    <a:pt x="148" y="561"/>
                  </a:lnTo>
                  <a:lnTo>
                    <a:pt x="148" y="717"/>
                  </a:lnTo>
                  <a:close/>
                  <a:moveTo>
                    <a:pt x="66" y="91"/>
                  </a:moveTo>
                  <a:lnTo>
                    <a:pt x="66" y="88"/>
                  </a:lnTo>
                  <a:lnTo>
                    <a:pt x="67" y="85"/>
                  </a:lnTo>
                  <a:lnTo>
                    <a:pt x="68" y="83"/>
                  </a:lnTo>
                  <a:lnTo>
                    <a:pt x="70" y="81"/>
                  </a:lnTo>
                  <a:lnTo>
                    <a:pt x="72" y="78"/>
                  </a:lnTo>
                  <a:lnTo>
                    <a:pt x="75" y="77"/>
                  </a:lnTo>
                  <a:lnTo>
                    <a:pt x="77" y="76"/>
                  </a:lnTo>
                  <a:lnTo>
                    <a:pt x="81" y="76"/>
                  </a:lnTo>
                  <a:lnTo>
                    <a:pt x="84" y="76"/>
                  </a:lnTo>
                  <a:lnTo>
                    <a:pt x="87" y="77"/>
                  </a:lnTo>
                  <a:lnTo>
                    <a:pt x="89" y="78"/>
                  </a:lnTo>
                  <a:lnTo>
                    <a:pt x="91" y="81"/>
                  </a:lnTo>
                  <a:lnTo>
                    <a:pt x="93" y="83"/>
                  </a:lnTo>
                  <a:lnTo>
                    <a:pt x="95" y="85"/>
                  </a:lnTo>
                  <a:lnTo>
                    <a:pt x="96" y="88"/>
                  </a:lnTo>
                  <a:lnTo>
                    <a:pt x="96" y="91"/>
                  </a:lnTo>
                  <a:lnTo>
                    <a:pt x="96" y="509"/>
                  </a:lnTo>
                  <a:lnTo>
                    <a:pt x="96" y="512"/>
                  </a:lnTo>
                  <a:lnTo>
                    <a:pt x="95" y="514"/>
                  </a:lnTo>
                  <a:lnTo>
                    <a:pt x="93" y="517"/>
                  </a:lnTo>
                  <a:lnTo>
                    <a:pt x="91" y="519"/>
                  </a:lnTo>
                  <a:lnTo>
                    <a:pt x="89" y="521"/>
                  </a:lnTo>
                  <a:lnTo>
                    <a:pt x="87" y="522"/>
                  </a:lnTo>
                  <a:lnTo>
                    <a:pt x="84" y="524"/>
                  </a:lnTo>
                  <a:lnTo>
                    <a:pt x="81" y="524"/>
                  </a:lnTo>
                  <a:lnTo>
                    <a:pt x="77" y="524"/>
                  </a:lnTo>
                  <a:lnTo>
                    <a:pt x="75" y="522"/>
                  </a:lnTo>
                  <a:lnTo>
                    <a:pt x="72" y="521"/>
                  </a:lnTo>
                  <a:lnTo>
                    <a:pt x="70" y="519"/>
                  </a:lnTo>
                  <a:lnTo>
                    <a:pt x="68" y="517"/>
                  </a:lnTo>
                  <a:lnTo>
                    <a:pt x="67" y="514"/>
                  </a:lnTo>
                  <a:lnTo>
                    <a:pt x="66" y="512"/>
                  </a:lnTo>
                  <a:lnTo>
                    <a:pt x="66" y="509"/>
                  </a:lnTo>
                  <a:lnTo>
                    <a:pt x="66" y="91"/>
                  </a:lnTo>
                  <a:close/>
                  <a:moveTo>
                    <a:pt x="181" y="0"/>
                  </a:moveTo>
                  <a:lnTo>
                    <a:pt x="15" y="0"/>
                  </a:lnTo>
                  <a:lnTo>
                    <a:pt x="13" y="0"/>
                  </a:lnTo>
                  <a:lnTo>
                    <a:pt x="10" y="1"/>
                  </a:lnTo>
                  <a:lnTo>
                    <a:pt x="8" y="2"/>
                  </a:lnTo>
                  <a:lnTo>
                    <a:pt x="4" y="4"/>
                  </a:lnTo>
                  <a:lnTo>
                    <a:pt x="3" y="7"/>
                  </a:lnTo>
                  <a:lnTo>
                    <a:pt x="1" y="9"/>
                  </a:lnTo>
                  <a:lnTo>
                    <a:pt x="1" y="12"/>
                  </a:lnTo>
                  <a:lnTo>
                    <a:pt x="0" y="15"/>
                  </a:lnTo>
                  <a:lnTo>
                    <a:pt x="0" y="767"/>
                  </a:lnTo>
                  <a:lnTo>
                    <a:pt x="1" y="770"/>
                  </a:lnTo>
                  <a:lnTo>
                    <a:pt x="1" y="773"/>
                  </a:lnTo>
                  <a:lnTo>
                    <a:pt x="3" y="776"/>
                  </a:lnTo>
                  <a:lnTo>
                    <a:pt x="4" y="778"/>
                  </a:lnTo>
                  <a:lnTo>
                    <a:pt x="8" y="780"/>
                  </a:lnTo>
                  <a:lnTo>
                    <a:pt x="10" y="781"/>
                  </a:lnTo>
                  <a:lnTo>
                    <a:pt x="13" y="782"/>
                  </a:lnTo>
                  <a:lnTo>
                    <a:pt x="15" y="782"/>
                  </a:lnTo>
                  <a:lnTo>
                    <a:pt x="181" y="782"/>
                  </a:lnTo>
                  <a:lnTo>
                    <a:pt x="185" y="782"/>
                  </a:lnTo>
                  <a:lnTo>
                    <a:pt x="187" y="781"/>
                  </a:lnTo>
                  <a:lnTo>
                    <a:pt x="190" y="780"/>
                  </a:lnTo>
                  <a:lnTo>
                    <a:pt x="192" y="778"/>
                  </a:lnTo>
                  <a:lnTo>
                    <a:pt x="193" y="776"/>
                  </a:lnTo>
                  <a:lnTo>
                    <a:pt x="195" y="773"/>
                  </a:lnTo>
                  <a:lnTo>
                    <a:pt x="196" y="770"/>
                  </a:lnTo>
                  <a:lnTo>
                    <a:pt x="196" y="767"/>
                  </a:lnTo>
                  <a:lnTo>
                    <a:pt x="196" y="15"/>
                  </a:lnTo>
                  <a:lnTo>
                    <a:pt x="196" y="12"/>
                  </a:lnTo>
                  <a:lnTo>
                    <a:pt x="195" y="9"/>
                  </a:lnTo>
                  <a:lnTo>
                    <a:pt x="193" y="7"/>
                  </a:lnTo>
                  <a:lnTo>
                    <a:pt x="192" y="4"/>
                  </a:lnTo>
                  <a:lnTo>
                    <a:pt x="190" y="2"/>
                  </a:lnTo>
                  <a:lnTo>
                    <a:pt x="187" y="1"/>
                  </a:lnTo>
                  <a:lnTo>
                    <a:pt x="185" y="0"/>
                  </a:lnTo>
                  <a:lnTo>
                    <a:pt x="18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prstClr val="black"/>
                </a:solidFill>
              </a:endParaRPr>
            </a:p>
          </p:txBody>
        </p:sp>
        <p:sp>
          <p:nvSpPr>
            <p:cNvPr id="21" name="Freeform 643">
              <a:extLst>
                <a:ext uri="{FF2B5EF4-FFF2-40B4-BE49-F238E27FC236}">
                  <a16:creationId xmlns:a16="http://schemas.microsoft.com/office/drawing/2014/main" id="{45A263DF-D0FE-4831-9295-F01FF11F4384}"/>
                </a:ext>
              </a:extLst>
            </p:cNvPr>
            <p:cNvSpPr>
              <a:spLocks noEditPoints="1"/>
            </p:cNvSpPr>
            <p:nvPr/>
          </p:nvSpPr>
          <p:spPr bwMode="auto">
            <a:xfrm>
              <a:off x="5600700" y="844550"/>
              <a:ext cx="147638" cy="217488"/>
            </a:xfrm>
            <a:custGeom>
              <a:avLst/>
              <a:gdLst>
                <a:gd name="T0" fmla="*/ 61 w 469"/>
                <a:gd name="T1" fmla="*/ 632 h 684"/>
                <a:gd name="T2" fmla="*/ 53 w 469"/>
                <a:gd name="T3" fmla="*/ 627 h 684"/>
                <a:gd name="T4" fmla="*/ 49 w 469"/>
                <a:gd name="T5" fmla="*/ 620 h 684"/>
                <a:gd name="T6" fmla="*/ 50 w 469"/>
                <a:gd name="T7" fmla="*/ 611 h 684"/>
                <a:gd name="T8" fmla="*/ 55 w 469"/>
                <a:gd name="T9" fmla="*/ 605 h 684"/>
                <a:gd name="T10" fmla="*/ 64 w 469"/>
                <a:gd name="T11" fmla="*/ 602 h 684"/>
                <a:gd name="T12" fmla="*/ 147 w 469"/>
                <a:gd name="T13" fmla="*/ 603 h 684"/>
                <a:gd name="T14" fmla="*/ 154 w 469"/>
                <a:gd name="T15" fmla="*/ 609 h 684"/>
                <a:gd name="T16" fmla="*/ 157 w 469"/>
                <a:gd name="T17" fmla="*/ 617 h 684"/>
                <a:gd name="T18" fmla="*/ 154 w 469"/>
                <a:gd name="T19" fmla="*/ 625 h 684"/>
                <a:gd name="T20" fmla="*/ 147 w 469"/>
                <a:gd name="T21" fmla="*/ 631 h 684"/>
                <a:gd name="T22" fmla="*/ 74 w 469"/>
                <a:gd name="T23" fmla="*/ 252 h 684"/>
                <a:gd name="T24" fmla="*/ 77 w 469"/>
                <a:gd name="T25" fmla="*/ 243 h 684"/>
                <a:gd name="T26" fmla="*/ 83 w 469"/>
                <a:gd name="T27" fmla="*/ 238 h 684"/>
                <a:gd name="T28" fmla="*/ 93 w 469"/>
                <a:gd name="T29" fmla="*/ 237 h 684"/>
                <a:gd name="T30" fmla="*/ 100 w 469"/>
                <a:gd name="T31" fmla="*/ 241 h 684"/>
                <a:gd name="T32" fmla="*/ 104 w 469"/>
                <a:gd name="T33" fmla="*/ 249 h 684"/>
                <a:gd name="T34" fmla="*/ 104 w 469"/>
                <a:gd name="T35" fmla="*/ 542 h 684"/>
                <a:gd name="T36" fmla="*/ 100 w 469"/>
                <a:gd name="T37" fmla="*/ 549 h 684"/>
                <a:gd name="T38" fmla="*/ 93 w 469"/>
                <a:gd name="T39" fmla="*/ 553 h 684"/>
                <a:gd name="T40" fmla="*/ 83 w 469"/>
                <a:gd name="T41" fmla="*/ 553 h 684"/>
                <a:gd name="T42" fmla="*/ 77 w 469"/>
                <a:gd name="T43" fmla="*/ 547 h 684"/>
                <a:gd name="T44" fmla="*/ 74 w 469"/>
                <a:gd name="T45" fmla="*/ 539 h 684"/>
                <a:gd name="T46" fmla="*/ 260 w 469"/>
                <a:gd name="T47" fmla="*/ 11 h 684"/>
                <a:gd name="T48" fmla="*/ 255 w 469"/>
                <a:gd name="T49" fmla="*/ 3 h 684"/>
                <a:gd name="T50" fmla="*/ 247 w 469"/>
                <a:gd name="T51" fmla="*/ 0 h 684"/>
                <a:gd name="T52" fmla="*/ 150 w 469"/>
                <a:gd name="T53" fmla="*/ 33 h 684"/>
                <a:gd name="T54" fmla="*/ 143 w 469"/>
                <a:gd name="T55" fmla="*/ 38 h 684"/>
                <a:gd name="T56" fmla="*/ 140 w 469"/>
                <a:gd name="T57" fmla="*/ 46 h 684"/>
                <a:gd name="T58" fmla="*/ 180 w 469"/>
                <a:gd name="T59" fmla="*/ 170 h 684"/>
                <a:gd name="T60" fmla="*/ 9 w 469"/>
                <a:gd name="T61" fmla="*/ 171 h 684"/>
                <a:gd name="T62" fmla="*/ 3 w 469"/>
                <a:gd name="T63" fmla="*/ 177 h 684"/>
                <a:gd name="T64" fmla="*/ 0 w 469"/>
                <a:gd name="T65" fmla="*/ 185 h 684"/>
                <a:gd name="T66" fmla="*/ 2 w 469"/>
                <a:gd name="T67" fmla="*/ 673 h 684"/>
                <a:gd name="T68" fmla="*/ 7 w 469"/>
                <a:gd name="T69" fmla="*/ 680 h 684"/>
                <a:gd name="T70" fmla="*/ 15 w 469"/>
                <a:gd name="T71" fmla="*/ 682 h 684"/>
                <a:gd name="T72" fmla="*/ 202 w 469"/>
                <a:gd name="T73" fmla="*/ 681 h 684"/>
                <a:gd name="T74" fmla="*/ 209 w 469"/>
                <a:gd name="T75" fmla="*/ 676 h 684"/>
                <a:gd name="T76" fmla="*/ 211 w 469"/>
                <a:gd name="T77" fmla="*/ 667 h 684"/>
                <a:gd name="T78" fmla="*/ 350 w 469"/>
                <a:gd name="T79" fmla="*/ 677 h 684"/>
                <a:gd name="T80" fmla="*/ 357 w 469"/>
                <a:gd name="T81" fmla="*/ 683 h 684"/>
                <a:gd name="T82" fmla="*/ 366 w 469"/>
                <a:gd name="T83" fmla="*/ 684 h 684"/>
                <a:gd name="T84" fmla="*/ 463 w 469"/>
                <a:gd name="T85" fmla="*/ 650 h 684"/>
                <a:gd name="T86" fmla="*/ 468 w 469"/>
                <a:gd name="T87" fmla="*/ 643 h 684"/>
                <a:gd name="T88" fmla="*/ 469 w 469"/>
                <a:gd name="T89" fmla="*/ 635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9" h="684">
                  <a:moveTo>
                    <a:pt x="142" y="632"/>
                  </a:moveTo>
                  <a:lnTo>
                    <a:pt x="64" y="632"/>
                  </a:lnTo>
                  <a:lnTo>
                    <a:pt x="61" y="632"/>
                  </a:lnTo>
                  <a:lnTo>
                    <a:pt x="57" y="631"/>
                  </a:lnTo>
                  <a:lnTo>
                    <a:pt x="55" y="629"/>
                  </a:lnTo>
                  <a:lnTo>
                    <a:pt x="53" y="627"/>
                  </a:lnTo>
                  <a:lnTo>
                    <a:pt x="51" y="625"/>
                  </a:lnTo>
                  <a:lnTo>
                    <a:pt x="50" y="623"/>
                  </a:lnTo>
                  <a:lnTo>
                    <a:pt x="49" y="620"/>
                  </a:lnTo>
                  <a:lnTo>
                    <a:pt x="48" y="617"/>
                  </a:lnTo>
                  <a:lnTo>
                    <a:pt x="49" y="614"/>
                  </a:lnTo>
                  <a:lnTo>
                    <a:pt x="50" y="611"/>
                  </a:lnTo>
                  <a:lnTo>
                    <a:pt x="51" y="609"/>
                  </a:lnTo>
                  <a:lnTo>
                    <a:pt x="53" y="606"/>
                  </a:lnTo>
                  <a:lnTo>
                    <a:pt x="55" y="605"/>
                  </a:lnTo>
                  <a:lnTo>
                    <a:pt x="57" y="603"/>
                  </a:lnTo>
                  <a:lnTo>
                    <a:pt x="61" y="603"/>
                  </a:lnTo>
                  <a:lnTo>
                    <a:pt x="64" y="602"/>
                  </a:lnTo>
                  <a:lnTo>
                    <a:pt x="142" y="602"/>
                  </a:lnTo>
                  <a:lnTo>
                    <a:pt x="144" y="603"/>
                  </a:lnTo>
                  <a:lnTo>
                    <a:pt x="147" y="603"/>
                  </a:lnTo>
                  <a:lnTo>
                    <a:pt x="150" y="605"/>
                  </a:lnTo>
                  <a:lnTo>
                    <a:pt x="152" y="606"/>
                  </a:lnTo>
                  <a:lnTo>
                    <a:pt x="154" y="609"/>
                  </a:lnTo>
                  <a:lnTo>
                    <a:pt x="155" y="611"/>
                  </a:lnTo>
                  <a:lnTo>
                    <a:pt x="156" y="614"/>
                  </a:lnTo>
                  <a:lnTo>
                    <a:pt x="157" y="617"/>
                  </a:lnTo>
                  <a:lnTo>
                    <a:pt x="156" y="620"/>
                  </a:lnTo>
                  <a:lnTo>
                    <a:pt x="155" y="623"/>
                  </a:lnTo>
                  <a:lnTo>
                    <a:pt x="154" y="625"/>
                  </a:lnTo>
                  <a:lnTo>
                    <a:pt x="152" y="627"/>
                  </a:lnTo>
                  <a:lnTo>
                    <a:pt x="150" y="629"/>
                  </a:lnTo>
                  <a:lnTo>
                    <a:pt x="147" y="631"/>
                  </a:lnTo>
                  <a:lnTo>
                    <a:pt x="144" y="632"/>
                  </a:lnTo>
                  <a:lnTo>
                    <a:pt x="142" y="632"/>
                  </a:lnTo>
                  <a:close/>
                  <a:moveTo>
                    <a:pt x="74" y="252"/>
                  </a:moveTo>
                  <a:lnTo>
                    <a:pt x="74" y="249"/>
                  </a:lnTo>
                  <a:lnTo>
                    <a:pt x="76" y="247"/>
                  </a:lnTo>
                  <a:lnTo>
                    <a:pt x="77" y="243"/>
                  </a:lnTo>
                  <a:lnTo>
                    <a:pt x="79" y="241"/>
                  </a:lnTo>
                  <a:lnTo>
                    <a:pt x="81" y="239"/>
                  </a:lnTo>
                  <a:lnTo>
                    <a:pt x="83" y="238"/>
                  </a:lnTo>
                  <a:lnTo>
                    <a:pt x="86" y="237"/>
                  </a:lnTo>
                  <a:lnTo>
                    <a:pt x="89" y="237"/>
                  </a:lnTo>
                  <a:lnTo>
                    <a:pt x="93" y="237"/>
                  </a:lnTo>
                  <a:lnTo>
                    <a:pt x="95" y="238"/>
                  </a:lnTo>
                  <a:lnTo>
                    <a:pt x="98" y="239"/>
                  </a:lnTo>
                  <a:lnTo>
                    <a:pt x="100" y="241"/>
                  </a:lnTo>
                  <a:lnTo>
                    <a:pt x="102" y="243"/>
                  </a:lnTo>
                  <a:lnTo>
                    <a:pt x="103" y="247"/>
                  </a:lnTo>
                  <a:lnTo>
                    <a:pt x="104" y="249"/>
                  </a:lnTo>
                  <a:lnTo>
                    <a:pt x="104" y="252"/>
                  </a:lnTo>
                  <a:lnTo>
                    <a:pt x="104" y="539"/>
                  </a:lnTo>
                  <a:lnTo>
                    <a:pt x="104" y="542"/>
                  </a:lnTo>
                  <a:lnTo>
                    <a:pt x="103" y="545"/>
                  </a:lnTo>
                  <a:lnTo>
                    <a:pt x="102" y="547"/>
                  </a:lnTo>
                  <a:lnTo>
                    <a:pt x="100" y="549"/>
                  </a:lnTo>
                  <a:lnTo>
                    <a:pt x="98" y="551"/>
                  </a:lnTo>
                  <a:lnTo>
                    <a:pt x="95" y="553"/>
                  </a:lnTo>
                  <a:lnTo>
                    <a:pt x="93" y="553"/>
                  </a:lnTo>
                  <a:lnTo>
                    <a:pt x="89" y="554"/>
                  </a:lnTo>
                  <a:lnTo>
                    <a:pt x="86" y="553"/>
                  </a:lnTo>
                  <a:lnTo>
                    <a:pt x="83" y="553"/>
                  </a:lnTo>
                  <a:lnTo>
                    <a:pt x="81" y="551"/>
                  </a:lnTo>
                  <a:lnTo>
                    <a:pt x="79" y="549"/>
                  </a:lnTo>
                  <a:lnTo>
                    <a:pt x="77" y="547"/>
                  </a:lnTo>
                  <a:lnTo>
                    <a:pt x="76" y="545"/>
                  </a:lnTo>
                  <a:lnTo>
                    <a:pt x="74" y="542"/>
                  </a:lnTo>
                  <a:lnTo>
                    <a:pt x="74" y="539"/>
                  </a:lnTo>
                  <a:lnTo>
                    <a:pt x="74" y="252"/>
                  </a:lnTo>
                  <a:close/>
                  <a:moveTo>
                    <a:pt x="469" y="633"/>
                  </a:moveTo>
                  <a:lnTo>
                    <a:pt x="260" y="11"/>
                  </a:lnTo>
                  <a:lnTo>
                    <a:pt x="259" y="7"/>
                  </a:lnTo>
                  <a:lnTo>
                    <a:pt x="257" y="5"/>
                  </a:lnTo>
                  <a:lnTo>
                    <a:pt x="255" y="3"/>
                  </a:lnTo>
                  <a:lnTo>
                    <a:pt x="252" y="2"/>
                  </a:lnTo>
                  <a:lnTo>
                    <a:pt x="249" y="1"/>
                  </a:lnTo>
                  <a:lnTo>
                    <a:pt x="247" y="0"/>
                  </a:lnTo>
                  <a:lnTo>
                    <a:pt x="244" y="0"/>
                  </a:lnTo>
                  <a:lnTo>
                    <a:pt x="241" y="1"/>
                  </a:lnTo>
                  <a:lnTo>
                    <a:pt x="150" y="33"/>
                  </a:lnTo>
                  <a:lnTo>
                    <a:pt x="147" y="34"/>
                  </a:lnTo>
                  <a:lnTo>
                    <a:pt x="144" y="36"/>
                  </a:lnTo>
                  <a:lnTo>
                    <a:pt x="143" y="38"/>
                  </a:lnTo>
                  <a:lnTo>
                    <a:pt x="141" y="41"/>
                  </a:lnTo>
                  <a:lnTo>
                    <a:pt x="140" y="44"/>
                  </a:lnTo>
                  <a:lnTo>
                    <a:pt x="140" y="46"/>
                  </a:lnTo>
                  <a:lnTo>
                    <a:pt x="140" y="49"/>
                  </a:lnTo>
                  <a:lnTo>
                    <a:pt x="140" y="52"/>
                  </a:lnTo>
                  <a:lnTo>
                    <a:pt x="180" y="170"/>
                  </a:lnTo>
                  <a:lnTo>
                    <a:pt x="15" y="170"/>
                  </a:lnTo>
                  <a:lnTo>
                    <a:pt x="12" y="171"/>
                  </a:lnTo>
                  <a:lnTo>
                    <a:pt x="9" y="171"/>
                  </a:lnTo>
                  <a:lnTo>
                    <a:pt x="7" y="174"/>
                  </a:lnTo>
                  <a:lnTo>
                    <a:pt x="5" y="175"/>
                  </a:lnTo>
                  <a:lnTo>
                    <a:pt x="3" y="177"/>
                  </a:lnTo>
                  <a:lnTo>
                    <a:pt x="2" y="180"/>
                  </a:lnTo>
                  <a:lnTo>
                    <a:pt x="0" y="183"/>
                  </a:lnTo>
                  <a:lnTo>
                    <a:pt x="0" y="185"/>
                  </a:lnTo>
                  <a:lnTo>
                    <a:pt x="0" y="667"/>
                  </a:lnTo>
                  <a:lnTo>
                    <a:pt x="0" y="670"/>
                  </a:lnTo>
                  <a:lnTo>
                    <a:pt x="2" y="673"/>
                  </a:lnTo>
                  <a:lnTo>
                    <a:pt x="3" y="676"/>
                  </a:lnTo>
                  <a:lnTo>
                    <a:pt x="5" y="678"/>
                  </a:lnTo>
                  <a:lnTo>
                    <a:pt x="7" y="680"/>
                  </a:lnTo>
                  <a:lnTo>
                    <a:pt x="9" y="681"/>
                  </a:lnTo>
                  <a:lnTo>
                    <a:pt x="12" y="682"/>
                  </a:lnTo>
                  <a:lnTo>
                    <a:pt x="15" y="682"/>
                  </a:lnTo>
                  <a:lnTo>
                    <a:pt x="196" y="682"/>
                  </a:lnTo>
                  <a:lnTo>
                    <a:pt x="199" y="682"/>
                  </a:lnTo>
                  <a:lnTo>
                    <a:pt x="202" y="681"/>
                  </a:lnTo>
                  <a:lnTo>
                    <a:pt x="204" y="680"/>
                  </a:lnTo>
                  <a:lnTo>
                    <a:pt x="206" y="678"/>
                  </a:lnTo>
                  <a:lnTo>
                    <a:pt x="209" y="676"/>
                  </a:lnTo>
                  <a:lnTo>
                    <a:pt x="210" y="673"/>
                  </a:lnTo>
                  <a:lnTo>
                    <a:pt x="211" y="670"/>
                  </a:lnTo>
                  <a:lnTo>
                    <a:pt x="211" y="667"/>
                  </a:lnTo>
                  <a:lnTo>
                    <a:pt x="211" y="263"/>
                  </a:lnTo>
                  <a:lnTo>
                    <a:pt x="349" y="675"/>
                  </a:lnTo>
                  <a:lnTo>
                    <a:pt x="350" y="677"/>
                  </a:lnTo>
                  <a:lnTo>
                    <a:pt x="352" y="679"/>
                  </a:lnTo>
                  <a:lnTo>
                    <a:pt x="354" y="681"/>
                  </a:lnTo>
                  <a:lnTo>
                    <a:pt x="357" y="683"/>
                  </a:lnTo>
                  <a:lnTo>
                    <a:pt x="360" y="684"/>
                  </a:lnTo>
                  <a:lnTo>
                    <a:pt x="363" y="684"/>
                  </a:lnTo>
                  <a:lnTo>
                    <a:pt x="366" y="684"/>
                  </a:lnTo>
                  <a:lnTo>
                    <a:pt x="368" y="683"/>
                  </a:lnTo>
                  <a:lnTo>
                    <a:pt x="459" y="651"/>
                  </a:lnTo>
                  <a:lnTo>
                    <a:pt x="463" y="650"/>
                  </a:lnTo>
                  <a:lnTo>
                    <a:pt x="465" y="649"/>
                  </a:lnTo>
                  <a:lnTo>
                    <a:pt x="467" y="647"/>
                  </a:lnTo>
                  <a:lnTo>
                    <a:pt x="468" y="643"/>
                  </a:lnTo>
                  <a:lnTo>
                    <a:pt x="469" y="641"/>
                  </a:lnTo>
                  <a:lnTo>
                    <a:pt x="469" y="638"/>
                  </a:lnTo>
                  <a:lnTo>
                    <a:pt x="469" y="635"/>
                  </a:lnTo>
                  <a:lnTo>
                    <a:pt x="469" y="633"/>
                  </a:lnTo>
                  <a:lnTo>
                    <a:pt x="469" y="6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2" name="Freeform 644">
              <a:extLst>
                <a:ext uri="{FF2B5EF4-FFF2-40B4-BE49-F238E27FC236}">
                  <a16:creationId xmlns:a16="http://schemas.microsoft.com/office/drawing/2014/main" id="{0AB8A2C2-29BB-42C7-BF0D-BCEAD7318F26}"/>
                </a:ext>
              </a:extLst>
            </p:cNvPr>
            <p:cNvSpPr>
              <a:spLocks noEditPoints="1"/>
            </p:cNvSpPr>
            <p:nvPr/>
          </p:nvSpPr>
          <p:spPr bwMode="auto">
            <a:xfrm>
              <a:off x="5465763" y="846138"/>
              <a:ext cx="52388" cy="214313"/>
            </a:xfrm>
            <a:custGeom>
              <a:avLst/>
              <a:gdLst>
                <a:gd name="T0" fmla="*/ 81 w 165"/>
                <a:gd name="T1" fmla="*/ 563 h 677"/>
                <a:gd name="T2" fmla="*/ 79 w 165"/>
                <a:gd name="T3" fmla="*/ 569 h 677"/>
                <a:gd name="T4" fmla="*/ 75 w 165"/>
                <a:gd name="T5" fmla="*/ 572 h 677"/>
                <a:gd name="T6" fmla="*/ 70 w 165"/>
                <a:gd name="T7" fmla="*/ 575 h 677"/>
                <a:gd name="T8" fmla="*/ 64 w 165"/>
                <a:gd name="T9" fmla="*/ 575 h 677"/>
                <a:gd name="T10" fmla="*/ 59 w 165"/>
                <a:gd name="T11" fmla="*/ 572 h 677"/>
                <a:gd name="T12" fmla="*/ 55 w 165"/>
                <a:gd name="T13" fmla="*/ 569 h 677"/>
                <a:gd name="T14" fmla="*/ 53 w 165"/>
                <a:gd name="T15" fmla="*/ 563 h 677"/>
                <a:gd name="T16" fmla="*/ 51 w 165"/>
                <a:gd name="T17" fmla="*/ 116 h 677"/>
                <a:gd name="T18" fmla="*/ 54 w 165"/>
                <a:gd name="T19" fmla="*/ 111 h 677"/>
                <a:gd name="T20" fmla="*/ 57 w 165"/>
                <a:gd name="T21" fmla="*/ 106 h 677"/>
                <a:gd name="T22" fmla="*/ 61 w 165"/>
                <a:gd name="T23" fmla="*/ 103 h 677"/>
                <a:gd name="T24" fmla="*/ 66 w 165"/>
                <a:gd name="T25" fmla="*/ 102 h 677"/>
                <a:gd name="T26" fmla="*/ 73 w 165"/>
                <a:gd name="T27" fmla="*/ 103 h 677"/>
                <a:gd name="T28" fmla="*/ 77 w 165"/>
                <a:gd name="T29" fmla="*/ 106 h 677"/>
                <a:gd name="T30" fmla="*/ 80 w 165"/>
                <a:gd name="T31" fmla="*/ 111 h 677"/>
                <a:gd name="T32" fmla="*/ 83 w 165"/>
                <a:gd name="T33" fmla="*/ 117 h 677"/>
                <a:gd name="T34" fmla="*/ 150 w 165"/>
                <a:gd name="T35" fmla="*/ 0 h 677"/>
                <a:gd name="T36" fmla="*/ 12 w 165"/>
                <a:gd name="T37" fmla="*/ 0 h 677"/>
                <a:gd name="T38" fmla="*/ 6 w 165"/>
                <a:gd name="T39" fmla="*/ 2 h 677"/>
                <a:gd name="T40" fmla="*/ 2 w 165"/>
                <a:gd name="T41" fmla="*/ 7 h 677"/>
                <a:gd name="T42" fmla="*/ 0 w 165"/>
                <a:gd name="T43" fmla="*/ 12 h 677"/>
                <a:gd name="T44" fmla="*/ 0 w 165"/>
                <a:gd name="T45" fmla="*/ 662 h 677"/>
                <a:gd name="T46" fmla="*/ 1 w 165"/>
                <a:gd name="T47" fmla="*/ 668 h 677"/>
                <a:gd name="T48" fmla="*/ 4 w 165"/>
                <a:gd name="T49" fmla="*/ 673 h 677"/>
                <a:gd name="T50" fmla="*/ 9 w 165"/>
                <a:gd name="T51" fmla="*/ 676 h 677"/>
                <a:gd name="T52" fmla="*/ 15 w 165"/>
                <a:gd name="T53" fmla="*/ 677 h 677"/>
                <a:gd name="T54" fmla="*/ 153 w 165"/>
                <a:gd name="T55" fmla="*/ 677 h 677"/>
                <a:gd name="T56" fmla="*/ 159 w 165"/>
                <a:gd name="T57" fmla="*/ 675 h 677"/>
                <a:gd name="T58" fmla="*/ 163 w 165"/>
                <a:gd name="T59" fmla="*/ 671 h 677"/>
                <a:gd name="T60" fmla="*/ 165 w 165"/>
                <a:gd name="T61" fmla="*/ 665 h 677"/>
                <a:gd name="T62" fmla="*/ 165 w 165"/>
                <a:gd name="T63" fmla="*/ 15 h 677"/>
                <a:gd name="T64" fmla="*/ 164 w 165"/>
                <a:gd name="T65" fmla="*/ 9 h 677"/>
                <a:gd name="T66" fmla="*/ 161 w 165"/>
                <a:gd name="T67" fmla="*/ 5 h 677"/>
                <a:gd name="T68" fmla="*/ 157 w 165"/>
                <a:gd name="T69" fmla="*/ 1 h 677"/>
                <a:gd name="T70" fmla="*/ 150 w 165"/>
                <a:gd name="T71"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5" h="677">
                  <a:moveTo>
                    <a:pt x="83" y="560"/>
                  </a:moveTo>
                  <a:lnTo>
                    <a:pt x="81" y="563"/>
                  </a:lnTo>
                  <a:lnTo>
                    <a:pt x="80" y="565"/>
                  </a:lnTo>
                  <a:lnTo>
                    <a:pt x="79" y="569"/>
                  </a:lnTo>
                  <a:lnTo>
                    <a:pt x="77" y="571"/>
                  </a:lnTo>
                  <a:lnTo>
                    <a:pt x="75" y="572"/>
                  </a:lnTo>
                  <a:lnTo>
                    <a:pt x="73" y="574"/>
                  </a:lnTo>
                  <a:lnTo>
                    <a:pt x="70" y="575"/>
                  </a:lnTo>
                  <a:lnTo>
                    <a:pt x="66" y="575"/>
                  </a:lnTo>
                  <a:lnTo>
                    <a:pt x="64" y="575"/>
                  </a:lnTo>
                  <a:lnTo>
                    <a:pt x="61" y="574"/>
                  </a:lnTo>
                  <a:lnTo>
                    <a:pt x="59" y="572"/>
                  </a:lnTo>
                  <a:lnTo>
                    <a:pt x="57" y="571"/>
                  </a:lnTo>
                  <a:lnTo>
                    <a:pt x="55" y="569"/>
                  </a:lnTo>
                  <a:lnTo>
                    <a:pt x="54" y="565"/>
                  </a:lnTo>
                  <a:lnTo>
                    <a:pt x="53" y="563"/>
                  </a:lnTo>
                  <a:lnTo>
                    <a:pt x="51" y="560"/>
                  </a:lnTo>
                  <a:lnTo>
                    <a:pt x="51" y="116"/>
                  </a:lnTo>
                  <a:lnTo>
                    <a:pt x="53" y="114"/>
                  </a:lnTo>
                  <a:lnTo>
                    <a:pt x="54" y="111"/>
                  </a:lnTo>
                  <a:lnTo>
                    <a:pt x="55" y="109"/>
                  </a:lnTo>
                  <a:lnTo>
                    <a:pt x="57" y="106"/>
                  </a:lnTo>
                  <a:lnTo>
                    <a:pt x="59" y="104"/>
                  </a:lnTo>
                  <a:lnTo>
                    <a:pt x="61" y="103"/>
                  </a:lnTo>
                  <a:lnTo>
                    <a:pt x="64" y="102"/>
                  </a:lnTo>
                  <a:lnTo>
                    <a:pt x="66" y="102"/>
                  </a:lnTo>
                  <a:lnTo>
                    <a:pt x="70" y="102"/>
                  </a:lnTo>
                  <a:lnTo>
                    <a:pt x="73" y="103"/>
                  </a:lnTo>
                  <a:lnTo>
                    <a:pt x="75" y="104"/>
                  </a:lnTo>
                  <a:lnTo>
                    <a:pt x="77" y="106"/>
                  </a:lnTo>
                  <a:lnTo>
                    <a:pt x="79" y="109"/>
                  </a:lnTo>
                  <a:lnTo>
                    <a:pt x="80" y="111"/>
                  </a:lnTo>
                  <a:lnTo>
                    <a:pt x="81" y="114"/>
                  </a:lnTo>
                  <a:lnTo>
                    <a:pt x="83" y="117"/>
                  </a:lnTo>
                  <a:lnTo>
                    <a:pt x="83" y="560"/>
                  </a:lnTo>
                  <a:close/>
                  <a:moveTo>
                    <a:pt x="150" y="0"/>
                  </a:moveTo>
                  <a:lnTo>
                    <a:pt x="15" y="0"/>
                  </a:lnTo>
                  <a:lnTo>
                    <a:pt x="12" y="0"/>
                  </a:lnTo>
                  <a:lnTo>
                    <a:pt x="9" y="1"/>
                  </a:lnTo>
                  <a:lnTo>
                    <a:pt x="6" y="2"/>
                  </a:lnTo>
                  <a:lnTo>
                    <a:pt x="4" y="5"/>
                  </a:lnTo>
                  <a:lnTo>
                    <a:pt x="2" y="7"/>
                  </a:lnTo>
                  <a:lnTo>
                    <a:pt x="1" y="9"/>
                  </a:lnTo>
                  <a:lnTo>
                    <a:pt x="0" y="12"/>
                  </a:lnTo>
                  <a:lnTo>
                    <a:pt x="0" y="15"/>
                  </a:lnTo>
                  <a:lnTo>
                    <a:pt x="0" y="662"/>
                  </a:lnTo>
                  <a:lnTo>
                    <a:pt x="0" y="665"/>
                  </a:lnTo>
                  <a:lnTo>
                    <a:pt x="1" y="668"/>
                  </a:lnTo>
                  <a:lnTo>
                    <a:pt x="2" y="671"/>
                  </a:lnTo>
                  <a:lnTo>
                    <a:pt x="4" y="673"/>
                  </a:lnTo>
                  <a:lnTo>
                    <a:pt x="6" y="675"/>
                  </a:lnTo>
                  <a:lnTo>
                    <a:pt x="9" y="676"/>
                  </a:lnTo>
                  <a:lnTo>
                    <a:pt x="12" y="677"/>
                  </a:lnTo>
                  <a:lnTo>
                    <a:pt x="15" y="677"/>
                  </a:lnTo>
                  <a:lnTo>
                    <a:pt x="150" y="677"/>
                  </a:lnTo>
                  <a:lnTo>
                    <a:pt x="153" y="677"/>
                  </a:lnTo>
                  <a:lnTo>
                    <a:pt x="157" y="676"/>
                  </a:lnTo>
                  <a:lnTo>
                    <a:pt x="159" y="675"/>
                  </a:lnTo>
                  <a:lnTo>
                    <a:pt x="161" y="673"/>
                  </a:lnTo>
                  <a:lnTo>
                    <a:pt x="163" y="671"/>
                  </a:lnTo>
                  <a:lnTo>
                    <a:pt x="164" y="668"/>
                  </a:lnTo>
                  <a:lnTo>
                    <a:pt x="165" y="665"/>
                  </a:lnTo>
                  <a:lnTo>
                    <a:pt x="165" y="662"/>
                  </a:lnTo>
                  <a:lnTo>
                    <a:pt x="165" y="15"/>
                  </a:lnTo>
                  <a:lnTo>
                    <a:pt x="165" y="12"/>
                  </a:lnTo>
                  <a:lnTo>
                    <a:pt x="164" y="9"/>
                  </a:lnTo>
                  <a:lnTo>
                    <a:pt x="163" y="7"/>
                  </a:lnTo>
                  <a:lnTo>
                    <a:pt x="161" y="5"/>
                  </a:lnTo>
                  <a:lnTo>
                    <a:pt x="159" y="2"/>
                  </a:lnTo>
                  <a:lnTo>
                    <a:pt x="157" y="1"/>
                  </a:lnTo>
                  <a:lnTo>
                    <a:pt x="153" y="0"/>
                  </a:lnTo>
                  <a:lnTo>
                    <a:pt x="150" y="0"/>
                  </a:lnTo>
                  <a:lnTo>
                    <a:pt x="1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grpSp>
    </p:spTree>
    <p:extLst>
      <p:ext uri="{BB962C8B-B14F-4D97-AF65-F5344CB8AC3E}">
        <p14:creationId xmlns:p14="http://schemas.microsoft.com/office/powerpoint/2010/main" val="275742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6703154-B510-C148-8AA4-9470ADA5B468}"/>
              </a:ext>
            </a:extLst>
          </p:cNvPr>
          <p:cNvSpPr>
            <a:spLocks noGrp="1"/>
          </p:cNvSpPr>
          <p:nvPr>
            <p:ph type="title"/>
          </p:nvPr>
        </p:nvSpPr>
        <p:spPr>
          <a:xfrm>
            <a:off x="3640119" y="3031134"/>
            <a:ext cx="4429461" cy="418659"/>
          </a:xfrm>
        </p:spPr>
        <p:txBody>
          <a:bodyPr>
            <a:noAutofit/>
          </a:bodyPr>
          <a:lstStyle/>
          <a:p>
            <a:r>
              <a:rPr lang="en-US" sz="2250" dirty="0">
                <a:latin typeface="Helvetica"/>
                <a:cs typeface="Helvetica"/>
              </a:rPr>
              <a:t>STRATEGIC GOAL 4:</a:t>
            </a:r>
            <a:br>
              <a:rPr lang="en-US" sz="2250" dirty="0">
                <a:latin typeface="Helvetica"/>
                <a:cs typeface="Helvetica"/>
              </a:rPr>
            </a:br>
            <a:r>
              <a:rPr lang="en-US" sz="2250" dirty="0">
                <a:latin typeface="Helvetica"/>
                <a:cs typeface="Helvetica"/>
              </a:rPr>
              <a:t>EFFICIENT AND HIGH PERFORMING ORGANISATION</a:t>
            </a:r>
            <a:endParaRPr lang="en-US" sz="2250" dirty="0"/>
          </a:p>
        </p:txBody>
      </p:sp>
      <p:pic>
        <p:nvPicPr>
          <p:cNvPr id="10" name="Picture 9">
            <a:extLst>
              <a:ext uri="{FF2B5EF4-FFF2-40B4-BE49-F238E27FC236}">
                <a16:creationId xmlns:a16="http://schemas.microsoft.com/office/drawing/2014/main" id="{72E2B294-88D3-414D-8284-0B7169C0CED3}"/>
              </a:ext>
            </a:extLst>
          </p:cNvPr>
          <p:cNvPicPr>
            <a:picLocks noChangeAspect="1"/>
          </p:cNvPicPr>
          <p:nvPr/>
        </p:nvPicPr>
        <p:blipFill>
          <a:blip r:embed="rId2"/>
          <a:stretch>
            <a:fillRect/>
          </a:stretch>
        </p:blipFill>
        <p:spPr>
          <a:xfrm>
            <a:off x="6873240" y="1130498"/>
            <a:ext cx="684847" cy="587012"/>
          </a:xfrm>
          <a:prstGeom prst="rect">
            <a:avLst/>
          </a:prstGeom>
        </p:spPr>
      </p:pic>
    </p:spTree>
    <p:extLst>
      <p:ext uri="{BB962C8B-B14F-4D97-AF65-F5344CB8AC3E}">
        <p14:creationId xmlns:p14="http://schemas.microsoft.com/office/powerpoint/2010/main" val="24653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B73C8A-C79E-461C-86C2-71A70C7C4A42}"/>
              </a:ext>
            </a:extLst>
          </p:cNvPr>
          <p:cNvPicPr>
            <a:picLocks noChangeAspect="1"/>
          </p:cNvPicPr>
          <p:nvPr/>
        </p:nvPicPr>
        <p:blipFill>
          <a:blip r:embed="rId2">
            <a:alphaModFix amt="29000"/>
          </a:blip>
          <a:srcRect/>
          <a:stretch/>
        </p:blipFill>
        <p:spPr>
          <a:xfrm>
            <a:off x="0" y="857250"/>
            <a:ext cx="9144000" cy="5143500"/>
          </a:xfrm>
          <a:prstGeom prst="rect">
            <a:avLst/>
          </a:prstGeom>
        </p:spPr>
      </p:pic>
      <p:sp>
        <p:nvSpPr>
          <p:cNvPr id="19" name="Title 1">
            <a:extLst>
              <a:ext uri="{FF2B5EF4-FFF2-40B4-BE49-F238E27FC236}">
                <a16:creationId xmlns:a16="http://schemas.microsoft.com/office/drawing/2014/main" id="{D61AB0BD-7684-43AD-9330-0E7CD43EFBA5}"/>
              </a:ext>
            </a:extLst>
          </p:cNvPr>
          <p:cNvSpPr txBox="1">
            <a:spLocks/>
          </p:cNvSpPr>
          <p:nvPr/>
        </p:nvSpPr>
        <p:spPr>
          <a:xfrm>
            <a:off x="736145" y="96063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1800">
                <a:solidFill>
                  <a:sysClr val="windowText" lastClr="000000"/>
                </a:solidFill>
                <a:latin typeface="Calibri Light" panose="020F0302020204030204"/>
              </a:rPr>
              <a:t>Strategic Goal 4: Efficient and high performing </a:t>
            </a:r>
            <a:br>
              <a:rPr lang="en-US" sz="1800">
                <a:solidFill>
                  <a:sysClr val="windowText" lastClr="000000"/>
                </a:solidFill>
                <a:latin typeface="Calibri Light" panose="020F0302020204030204"/>
              </a:rPr>
            </a:br>
            <a:r>
              <a:rPr lang="en-US" sz="1800">
                <a:solidFill>
                  <a:sysClr val="windowText" lastClr="000000"/>
                </a:solidFill>
                <a:latin typeface="Calibri Light" panose="020F0302020204030204"/>
              </a:rPr>
              <a:t/>
            </a:r>
            <a:br>
              <a:rPr lang="en-US" sz="1800">
                <a:solidFill>
                  <a:sysClr val="windowText" lastClr="000000"/>
                </a:solidFill>
                <a:latin typeface="Calibri Light" panose="020F0302020204030204"/>
              </a:rPr>
            </a:br>
            <a:r>
              <a:rPr lang="en-US" sz="1500">
                <a:solidFill>
                  <a:sysClr val="windowText" lastClr="000000"/>
                </a:solidFill>
                <a:latin typeface="Calibri Light" panose="020F0302020204030204"/>
              </a:rPr>
              <a:t>Strategic Objective 4.1: Continuously improve organisational governance and risk management.</a:t>
            </a:r>
            <a:endParaRPr lang="en-ZA" sz="1500" dirty="0">
              <a:solidFill>
                <a:sysClr val="windowText" lastClr="000000"/>
              </a:solidFill>
              <a:latin typeface="Calibri Light" panose="020F0302020204030204"/>
            </a:endParaRPr>
          </a:p>
        </p:txBody>
      </p:sp>
      <p:sp>
        <p:nvSpPr>
          <p:cNvPr id="20" name="Rectangle 2">
            <a:extLst>
              <a:ext uri="{FF2B5EF4-FFF2-40B4-BE49-F238E27FC236}">
                <a16:creationId xmlns:a16="http://schemas.microsoft.com/office/drawing/2014/main" id="{48CBCDB5-7DD5-4A46-8A48-90CAA1595EAB}"/>
              </a:ext>
            </a:extLst>
          </p:cNvPr>
          <p:cNvSpPr>
            <a:spLocks noChangeArrowheads="1"/>
          </p:cNvSpPr>
          <p:nvPr/>
        </p:nvSpPr>
        <p:spPr bwMode="auto">
          <a:xfrm>
            <a:off x="628650" y="1951683"/>
            <a:ext cx="237629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alt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Indicators, Annual and Quarterly Targets</a:t>
            </a:r>
            <a:endParaRPr lang="en-ZA" altLang="en-US" sz="1350" dirty="0">
              <a:solidFill>
                <a:prstClr val="black"/>
              </a:solidFill>
              <a:latin typeface="Arial" panose="020B0604020202020204" pitchFamily="34" charset="0"/>
            </a:endParaRPr>
          </a:p>
        </p:txBody>
      </p:sp>
      <p:graphicFrame>
        <p:nvGraphicFramePr>
          <p:cNvPr id="21" name="Table 20">
            <a:extLst>
              <a:ext uri="{FF2B5EF4-FFF2-40B4-BE49-F238E27FC236}">
                <a16:creationId xmlns:a16="http://schemas.microsoft.com/office/drawing/2014/main" id="{ED111FF2-529B-4B59-B2A1-4BC55BF5FF57}"/>
              </a:ext>
            </a:extLst>
          </p:cNvPr>
          <p:cNvGraphicFramePr>
            <a:graphicFrameLocks noGrp="1"/>
          </p:cNvGraphicFramePr>
          <p:nvPr/>
        </p:nvGraphicFramePr>
        <p:xfrm>
          <a:off x="450154" y="2470790"/>
          <a:ext cx="7886699" cy="2698273"/>
        </p:xfrm>
        <a:graphic>
          <a:graphicData uri="http://schemas.openxmlformats.org/drawingml/2006/table">
            <a:tbl>
              <a:tblPr firstRow="1" firstCol="1" bandRow="1"/>
              <a:tblGrid>
                <a:gridCol w="1154613">
                  <a:extLst>
                    <a:ext uri="{9D8B030D-6E8A-4147-A177-3AD203B41FA5}">
                      <a16:colId xmlns:a16="http://schemas.microsoft.com/office/drawing/2014/main" val="4226408460"/>
                    </a:ext>
                  </a:extLst>
                </a:gridCol>
                <a:gridCol w="1213589">
                  <a:extLst>
                    <a:ext uri="{9D8B030D-6E8A-4147-A177-3AD203B41FA5}">
                      <a16:colId xmlns:a16="http://schemas.microsoft.com/office/drawing/2014/main" val="1130180127"/>
                    </a:ext>
                  </a:extLst>
                </a:gridCol>
                <a:gridCol w="1201318">
                  <a:extLst>
                    <a:ext uri="{9D8B030D-6E8A-4147-A177-3AD203B41FA5}">
                      <a16:colId xmlns:a16="http://schemas.microsoft.com/office/drawing/2014/main" val="1688069868"/>
                    </a:ext>
                  </a:extLst>
                </a:gridCol>
                <a:gridCol w="1828137">
                  <a:extLst>
                    <a:ext uri="{9D8B030D-6E8A-4147-A177-3AD203B41FA5}">
                      <a16:colId xmlns:a16="http://schemas.microsoft.com/office/drawing/2014/main" val="1315292730"/>
                    </a:ext>
                  </a:extLst>
                </a:gridCol>
                <a:gridCol w="1154613">
                  <a:extLst>
                    <a:ext uri="{9D8B030D-6E8A-4147-A177-3AD203B41FA5}">
                      <a16:colId xmlns:a16="http://schemas.microsoft.com/office/drawing/2014/main" val="1898882039"/>
                    </a:ext>
                  </a:extLst>
                </a:gridCol>
                <a:gridCol w="1334429">
                  <a:extLst>
                    <a:ext uri="{9D8B030D-6E8A-4147-A177-3AD203B41FA5}">
                      <a16:colId xmlns:a16="http://schemas.microsoft.com/office/drawing/2014/main" val="1409462417"/>
                    </a:ext>
                  </a:extLst>
                </a:gridCol>
              </a:tblGrid>
              <a:tr h="390239">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Output Indicators*</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nSpc>
                          <a:spcPct val="150000"/>
                        </a:lnSpc>
                        <a:spcBef>
                          <a:spcPts val="0"/>
                        </a:spcBef>
                        <a:spcAft>
                          <a:spcPts val="0"/>
                        </a:spcAft>
                      </a:pPr>
                      <a:r>
                        <a:rPr lang="en-ZA" sz="900">
                          <a:effectLst/>
                        </a:rPr>
                        <a:t>Annual Target 2021/22</a:t>
                      </a:r>
                    </a:p>
                    <a:p>
                      <a:pPr marL="0" marR="0">
                        <a:lnSpc>
                          <a:spcPct val="150000"/>
                        </a:lnSpc>
                        <a:spcBef>
                          <a:spcPts val="0"/>
                        </a:spcBef>
                        <a:spcAft>
                          <a:spcPts val="0"/>
                        </a:spcAft>
                      </a:pPr>
                      <a:r>
                        <a:rPr lang="en-ZA" sz="900">
                          <a:effectLst/>
                        </a:rPr>
                        <a:t>(measures)</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dirty="0">
                          <a:effectLst/>
                        </a:rPr>
                        <a:t>Q1</a:t>
                      </a:r>
                      <a:endParaRPr lang="en-ZA" sz="900" dirty="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Q2</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Q3</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Q4</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47123043"/>
                  </a:ext>
                </a:extLst>
              </a:tr>
              <a:tr h="1007459">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External audit report with a clean audit opinion</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Clean audit opinion </a:t>
                      </a:r>
                    </a:p>
                    <a:p>
                      <a:pPr marL="0" marR="0">
                        <a:lnSpc>
                          <a:spcPct val="150000"/>
                        </a:lnSpc>
                        <a:spcBef>
                          <a:spcPts val="0"/>
                        </a:spcBef>
                        <a:spcAft>
                          <a:spcPts val="0"/>
                        </a:spcAft>
                      </a:pPr>
                      <a:r>
                        <a:rPr lang="en-ZA" sz="900">
                          <a:effectLst/>
                        </a:rPr>
                        <a:t> </a:t>
                      </a:r>
                    </a:p>
                    <a:p>
                      <a:pPr marL="0" marR="0">
                        <a:lnSpc>
                          <a:spcPct val="150000"/>
                        </a:lnSpc>
                        <a:spcBef>
                          <a:spcPts val="0"/>
                        </a:spcBef>
                        <a:spcAft>
                          <a:spcPts val="0"/>
                        </a:spcAft>
                      </a:pPr>
                      <a:r>
                        <a:rPr lang="en-ZA" sz="900">
                          <a:effectLst/>
                        </a:rPr>
                        <a:t> </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Complete annual financial statements on time and in accordance with GRAP.</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Information for audit purposes submitted to AG on time. National Treasury framework for strategic and Annual performance plans complied with. </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Compliance with the PFMA  and relevant legislation.</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Compliance with the PFMA and relevant legislation.</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8811971"/>
                  </a:ext>
                </a:extLst>
              </a:tr>
              <a:tr h="1300575">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50000"/>
                        </a:lnSpc>
                        <a:spcBef>
                          <a:spcPts val="0"/>
                        </a:spcBef>
                        <a:spcAft>
                          <a:spcPts val="0"/>
                        </a:spcAft>
                      </a:pPr>
                      <a:r>
                        <a:rPr lang="en-ZA" sz="900" dirty="0">
                          <a:effectLst/>
                        </a:rPr>
                        <a:t>Implementation of the Corporate Governance Framework</a:t>
                      </a:r>
                      <a:endParaRPr lang="en-ZA" sz="900" dirty="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100% implementation of the Corporate Governance Framework.</a:t>
                      </a:r>
                    </a:p>
                    <a:p>
                      <a:pPr marL="0" marR="0">
                        <a:lnSpc>
                          <a:spcPct val="150000"/>
                        </a:lnSpc>
                        <a:spcBef>
                          <a:spcPts val="0"/>
                        </a:spcBef>
                        <a:spcAft>
                          <a:spcPts val="0"/>
                        </a:spcAft>
                      </a:pPr>
                      <a:r>
                        <a:rPr lang="en-ZA" sz="900">
                          <a:effectLst/>
                        </a:rPr>
                        <a:t> </a:t>
                      </a:r>
                    </a:p>
                    <a:p>
                      <a:pPr marL="0" marR="0">
                        <a:lnSpc>
                          <a:spcPct val="150000"/>
                        </a:lnSpc>
                        <a:spcBef>
                          <a:spcPts val="0"/>
                        </a:spcBef>
                        <a:spcAft>
                          <a:spcPts val="0"/>
                        </a:spcAft>
                      </a:pPr>
                      <a:r>
                        <a:rPr lang="en-ZA" sz="900">
                          <a:effectLst/>
                        </a:rPr>
                        <a:t> </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nSpc>
                          <a:spcPct val="150000"/>
                        </a:lnSpc>
                        <a:spcBef>
                          <a:spcPts val="0"/>
                        </a:spcBef>
                        <a:spcAft>
                          <a:spcPts val="0"/>
                        </a:spcAft>
                        <a:buFont typeface="Symbol" panose="05050102010706020507" pitchFamily="18" charset="2"/>
                        <a:buNone/>
                      </a:pPr>
                      <a:r>
                        <a:rPr lang="en-ZA" sz="900" dirty="0">
                          <a:effectLst/>
                        </a:rPr>
                        <a:t>Develop Annual Council plan and table to council for approval.  Implement the Corporate Governance framework. </a:t>
                      </a:r>
                      <a:endParaRPr lang="en-ZA" sz="900" dirty="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nSpc>
                          <a:spcPct val="150000"/>
                        </a:lnSpc>
                        <a:spcBef>
                          <a:spcPts val="0"/>
                        </a:spcBef>
                        <a:spcAft>
                          <a:spcPts val="0"/>
                        </a:spcAft>
                        <a:buFont typeface="Symbol" panose="05050102010706020507" pitchFamily="18" charset="2"/>
                        <a:buNone/>
                      </a:pPr>
                      <a:r>
                        <a:rPr lang="en-ZA" sz="900" dirty="0">
                          <a:effectLst/>
                        </a:rPr>
                        <a:t>Implement the Corporate Governance framework against the approved Annual Council plan. </a:t>
                      </a:r>
                    </a:p>
                    <a:p>
                      <a:pPr marL="228600" marR="0">
                        <a:lnSpc>
                          <a:spcPct val="150000"/>
                        </a:lnSpc>
                        <a:spcBef>
                          <a:spcPts val="0"/>
                        </a:spcBef>
                        <a:spcAft>
                          <a:spcPts val="0"/>
                        </a:spcAft>
                      </a:pPr>
                      <a:r>
                        <a:rPr lang="en-ZA" sz="900" dirty="0">
                          <a:effectLst/>
                        </a:rPr>
                        <a:t> </a:t>
                      </a:r>
                      <a:endParaRPr lang="en-ZA" sz="900" dirty="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nSpc>
                          <a:spcPct val="150000"/>
                        </a:lnSpc>
                        <a:spcBef>
                          <a:spcPts val="0"/>
                        </a:spcBef>
                        <a:spcAft>
                          <a:spcPts val="0"/>
                        </a:spcAft>
                        <a:buFont typeface="Symbol" panose="05050102010706020507" pitchFamily="18" charset="2"/>
                        <a:buNone/>
                      </a:pPr>
                      <a:r>
                        <a:rPr lang="en-ZA" sz="900" dirty="0">
                          <a:effectLst/>
                        </a:rPr>
                        <a:t>Implement the Corporate Governance framework against the approved Annual Council plan.</a:t>
                      </a:r>
                    </a:p>
                    <a:p>
                      <a:pPr marL="228600" marR="0">
                        <a:lnSpc>
                          <a:spcPct val="150000"/>
                        </a:lnSpc>
                        <a:spcBef>
                          <a:spcPts val="0"/>
                        </a:spcBef>
                        <a:spcAft>
                          <a:spcPts val="0"/>
                        </a:spcAft>
                      </a:pPr>
                      <a:r>
                        <a:rPr lang="en-ZA" sz="900" dirty="0">
                          <a:effectLst/>
                        </a:rPr>
                        <a:t> </a:t>
                      </a:r>
                      <a:endParaRPr lang="en-ZA" sz="900" dirty="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nSpc>
                          <a:spcPct val="150000"/>
                        </a:lnSpc>
                        <a:spcBef>
                          <a:spcPts val="0"/>
                        </a:spcBef>
                        <a:spcAft>
                          <a:spcPts val="0"/>
                        </a:spcAft>
                        <a:buFont typeface="Symbol" panose="05050102010706020507" pitchFamily="18" charset="2"/>
                        <a:buNone/>
                      </a:pPr>
                      <a:r>
                        <a:rPr lang="en-ZA" sz="900" dirty="0">
                          <a:effectLst/>
                        </a:rPr>
                        <a:t>Implement the Corporate Governance framework against the approved Annual Council plan.</a:t>
                      </a:r>
                      <a:endParaRPr lang="en-ZA" sz="900" dirty="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0377919"/>
                  </a:ext>
                </a:extLst>
              </a:tr>
            </a:tbl>
          </a:graphicData>
        </a:graphic>
      </p:graphicFrame>
      <p:grpSp>
        <p:nvGrpSpPr>
          <p:cNvPr id="22" name="Group 21">
            <a:extLst>
              <a:ext uri="{FF2B5EF4-FFF2-40B4-BE49-F238E27FC236}">
                <a16:creationId xmlns:a16="http://schemas.microsoft.com/office/drawing/2014/main" id="{F9EC58BD-E275-42F5-84B0-31AE3C8B594E}"/>
              </a:ext>
            </a:extLst>
          </p:cNvPr>
          <p:cNvGrpSpPr/>
          <p:nvPr/>
        </p:nvGrpSpPr>
        <p:grpSpPr>
          <a:xfrm>
            <a:off x="62647" y="916867"/>
            <a:ext cx="701225" cy="505501"/>
            <a:chOff x="9883775" y="5410200"/>
            <a:chExt cx="285750" cy="225425"/>
          </a:xfrm>
          <a:solidFill>
            <a:srgbClr val="4472C4"/>
          </a:solidFill>
          <a:effectLst/>
        </p:grpSpPr>
        <p:sp>
          <p:nvSpPr>
            <p:cNvPr id="23" name="Freeform 3677">
              <a:extLst>
                <a:ext uri="{FF2B5EF4-FFF2-40B4-BE49-F238E27FC236}">
                  <a16:creationId xmlns:a16="http://schemas.microsoft.com/office/drawing/2014/main" id="{29AF220F-2FF2-400A-B626-9FCB0EF8279E}"/>
                </a:ext>
              </a:extLst>
            </p:cNvPr>
            <p:cNvSpPr>
              <a:spLocks/>
            </p:cNvSpPr>
            <p:nvPr/>
          </p:nvSpPr>
          <p:spPr bwMode="auto">
            <a:xfrm>
              <a:off x="10052050" y="5445125"/>
              <a:ext cx="117475" cy="190500"/>
            </a:xfrm>
            <a:custGeom>
              <a:avLst/>
              <a:gdLst>
                <a:gd name="T0" fmla="*/ 201 w 296"/>
                <a:gd name="T1" fmla="*/ 285 h 482"/>
                <a:gd name="T2" fmla="*/ 168 w 296"/>
                <a:gd name="T3" fmla="*/ 275 h 482"/>
                <a:gd name="T4" fmla="*/ 153 w 296"/>
                <a:gd name="T5" fmla="*/ 238 h 482"/>
                <a:gd name="T6" fmla="*/ 163 w 296"/>
                <a:gd name="T7" fmla="*/ 230 h 482"/>
                <a:gd name="T8" fmla="*/ 176 w 296"/>
                <a:gd name="T9" fmla="*/ 219 h 482"/>
                <a:gd name="T10" fmla="*/ 185 w 296"/>
                <a:gd name="T11" fmla="*/ 201 h 482"/>
                <a:gd name="T12" fmla="*/ 190 w 296"/>
                <a:gd name="T13" fmla="*/ 175 h 482"/>
                <a:gd name="T14" fmla="*/ 198 w 296"/>
                <a:gd name="T15" fmla="*/ 167 h 482"/>
                <a:gd name="T16" fmla="*/ 201 w 296"/>
                <a:gd name="T17" fmla="*/ 158 h 482"/>
                <a:gd name="T18" fmla="*/ 205 w 296"/>
                <a:gd name="T19" fmla="*/ 133 h 482"/>
                <a:gd name="T20" fmla="*/ 205 w 296"/>
                <a:gd name="T21" fmla="*/ 122 h 482"/>
                <a:gd name="T22" fmla="*/ 201 w 296"/>
                <a:gd name="T23" fmla="*/ 110 h 482"/>
                <a:gd name="T24" fmla="*/ 195 w 296"/>
                <a:gd name="T25" fmla="*/ 101 h 482"/>
                <a:gd name="T26" fmla="*/ 205 w 296"/>
                <a:gd name="T27" fmla="*/ 76 h 482"/>
                <a:gd name="T28" fmla="*/ 208 w 296"/>
                <a:gd name="T29" fmla="*/ 59 h 482"/>
                <a:gd name="T30" fmla="*/ 205 w 296"/>
                <a:gd name="T31" fmla="*/ 43 h 482"/>
                <a:gd name="T32" fmla="*/ 200 w 296"/>
                <a:gd name="T33" fmla="*/ 31 h 482"/>
                <a:gd name="T34" fmla="*/ 192 w 296"/>
                <a:gd name="T35" fmla="*/ 22 h 482"/>
                <a:gd name="T36" fmla="*/ 171 w 296"/>
                <a:gd name="T37" fmla="*/ 9 h 482"/>
                <a:gd name="T38" fmla="*/ 145 w 296"/>
                <a:gd name="T39" fmla="*/ 2 h 482"/>
                <a:gd name="T40" fmla="*/ 118 w 296"/>
                <a:gd name="T41" fmla="*/ 0 h 482"/>
                <a:gd name="T42" fmla="*/ 95 w 296"/>
                <a:gd name="T43" fmla="*/ 2 h 482"/>
                <a:gd name="T44" fmla="*/ 70 w 296"/>
                <a:gd name="T45" fmla="*/ 7 h 482"/>
                <a:gd name="T46" fmla="*/ 50 w 296"/>
                <a:gd name="T47" fmla="*/ 17 h 482"/>
                <a:gd name="T48" fmla="*/ 36 w 296"/>
                <a:gd name="T49" fmla="*/ 32 h 482"/>
                <a:gd name="T50" fmla="*/ 16 w 296"/>
                <a:gd name="T51" fmla="*/ 36 h 482"/>
                <a:gd name="T52" fmla="*/ 7 w 296"/>
                <a:gd name="T53" fmla="*/ 44 h 482"/>
                <a:gd name="T54" fmla="*/ 4 w 296"/>
                <a:gd name="T55" fmla="*/ 57 h 482"/>
                <a:gd name="T56" fmla="*/ 4 w 296"/>
                <a:gd name="T57" fmla="*/ 71 h 482"/>
                <a:gd name="T58" fmla="*/ 13 w 296"/>
                <a:gd name="T59" fmla="*/ 99 h 482"/>
                <a:gd name="T60" fmla="*/ 5 w 296"/>
                <a:gd name="T61" fmla="*/ 110 h 482"/>
                <a:gd name="T62" fmla="*/ 0 w 296"/>
                <a:gd name="T63" fmla="*/ 121 h 482"/>
                <a:gd name="T64" fmla="*/ 0 w 296"/>
                <a:gd name="T65" fmla="*/ 133 h 482"/>
                <a:gd name="T66" fmla="*/ 4 w 296"/>
                <a:gd name="T67" fmla="*/ 158 h 482"/>
                <a:gd name="T68" fmla="*/ 9 w 296"/>
                <a:gd name="T69" fmla="*/ 167 h 482"/>
                <a:gd name="T70" fmla="*/ 15 w 296"/>
                <a:gd name="T71" fmla="*/ 175 h 482"/>
                <a:gd name="T72" fmla="*/ 20 w 296"/>
                <a:gd name="T73" fmla="*/ 199 h 482"/>
                <a:gd name="T74" fmla="*/ 31 w 296"/>
                <a:gd name="T75" fmla="*/ 217 h 482"/>
                <a:gd name="T76" fmla="*/ 43 w 296"/>
                <a:gd name="T77" fmla="*/ 230 h 482"/>
                <a:gd name="T78" fmla="*/ 56 w 296"/>
                <a:gd name="T79" fmla="*/ 238 h 482"/>
                <a:gd name="T80" fmla="*/ 43 w 296"/>
                <a:gd name="T81" fmla="*/ 274 h 482"/>
                <a:gd name="T82" fmla="*/ 42 w 296"/>
                <a:gd name="T83" fmla="*/ 287 h 482"/>
                <a:gd name="T84" fmla="*/ 61 w 296"/>
                <a:gd name="T85" fmla="*/ 302 h 482"/>
                <a:gd name="T86" fmla="*/ 73 w 296"/>
                <a:gd name="T87" fmla="*/ 318 h 482"/>
                <a:gd name="T88" fmla="*/ 79 w 296"/>
                <a:gd name="T89" fmla="*/ 332 h 482"/>
                <a:gd name="T90" fmla="*/ 81 w 296"/>
                <a:gd name="T91" fmla="*/ 482 h 482"/>
                <a:gd name="T92" fmla="*/ 289 w 296"/>
                <a:gd name="T93" fmla="*/ 481 h 482"/>
                <a:gd name="T94" fmla="*/ 295 w 296"/>
                <a:gd name="T95" fmla="*/ 474 h 482"/>
                <a:gd name="T96" fmla="*/ 296 w 296"/>
                <a:gd name="T97" fmla="*/ 334 h 482"/>
                <a:gd name="T98" fmla="*/ 293 w 296"/>
                <a:gd name="T99" fmla="*/ 323 h 482"/>
                <a:gd name="T100" fmla="*/ 278 w 296"/>
                <a:gd name="T101" fmla="*/ 312 h 482"/>
                <a:gd name="T102" fmla="*/ 217 w 296"/>
                <a:gd name="T103" fmla="*/ 29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482">
                  <a:moveTo>
                    <a:pt x="217" y="291"/>
                  </a:moveTo>
                  <a:lnTo>
                    <a:pt x="201" y="285"/>
                  </a:lnTo>
                  <a:lnTo>
                    <a:pt x="185" y="280"/>
                  </a:lnTo>
                  <a:lnTo>
                    <a:pt x="168" y="275"/>
                  </a:lnTo>
                  <a:lnTo>
                    <a:pt x="153" y="270"/>
                  </a:lnTo>
                  <a:lnTo>
                    <a:pt x="153" y="238"/>
                  </a:lnTo>
                  <a:lnTo>
                    <a:pt x="158" y="235"/>
                  </a:lnTo>
                  <a:lnTo>
                    <a:pt x="163" y="230"/>
                  </a:lnTo>
                  <a:lnTo>
                    <a:pt x="169" y="225"/>
                  </a:lnTo>
                  <a:lnTo>
                    <a:pt x="176" y="219"/>
                  </a:lnTo>
                  <a:lnTo>
                    <a:pt x="181" y="210"/>
                  </a:lnTo>
                  <a:lnTo>
                    <a:pt x="185" y="201"/>
                  </a:lnTo>
                  <a:lnTo>
                    <a:pt x="189" y="189"/>
                  </a:lnTo>
                  <a:lnTo>
                    <a:pt x="190" y="175"/>
                  </a:lnTo>
                  <a:lnTo>
                    <a:pt x="194" y="172"/>
                  </a:lnTo>
                  <a:lnTo>
                    <a:pt x="198" y="167"/>
                  </a:lnTo>
                  <a:lnTo>
                    <a:pt x="200" y="163"/>
                  </a:lnTo>
                  <a:lnTo>
                    <a:pt x="201" y="158"/>
                  </a:lnTo>
                  <a:lnTo>
                    <a:pt x="205" y="145"/>
                  </a:lnTo>
                  <a:lnTo>
                    <a:pt x="205" y="133"/>
                  </a:lnTo>
                  <a:lnTo>
                    <a:pt x="205" y="127"/>
                  </a:lnTo>
                  <a:lnTo>
                    <a:pt x="205" y="122"/>
                  </a:lnTo>
                  <a:lnTo>
                    <a:pt x="204" y="116"/>
                  </a:lnTo>
                  <a:lnTo>
                    <a:pt x="201" y="110"/>
                  </a:lnTo>
                  <a:lnTo>
                    <a:pt x="198" y="104"/>
                  </a:lnTo>
                  <a:lnTo>
                    <a:pt x="195" y="101"/>
                  </a:lnTo>
                  <a:lnTo>
                    <a:pt x="200" y="90"/>
                  </a:lnTo>
                  <a:lnTo>
                    <a:pt x="205" y="76"/>
                  </a:lnTo>
                  <a:lnTo>
                    <a:pt x="208" y="67"/>
                  </a:lnTo>
                  <a:lnTo>
                    <a:pt x="208" y="59"/>
                  </a:lnTo>
                  <a:lnTo>
                    <a:pt x="208" y="50"/>
                  </a:lnTo>
                  <a:lnTo>
                    <a:pt x="205" y="43"/>
                  </a:lnTo>
                  <a:lnTo>
                    <a:pt x="203" y="36"/>
                  </a:lnTo>
                  <a:lnTo>
                    <a:pt x="200" y="31"/>
                  </a:lnTo>
                  <a:lnTo>
                    <a:pt x="196" y="26"/>
                  </a:lnTo>
                  <a:lnTo>
                    <a:pt x="192" y="22"/>
                  </a:lnTo>
                  <a:lnTo>
                    <a:pt x="182" y="14"/>
                  </a:lnTo>
                  <a:lnTo>
                    <a:pt x="171" y="9"/>
                  </a:lnTo>
                  <a:lnTo>
                    <a:pt x="158" y="5"/>
                  </a:lnTo>
                  <a:lnTo>
                    <a:pt x="145" y="2"/>
                  </a:lnTo>
                  <a:lnTo>
                    <a:pt x="131" y="0"/>
                  </a:lnTo>
                  <a:lnTo>
                    <a:pt x="118" y="0"/>
                  </a:lnTo>
                  <a:lnTo>
                    <a:pt x="106" y="0"/>
                  </a:lnTo>
                  <a:lnTo>
                    <a:pt x="95" y="2"/>
                  </a:lnTo>
                  <a:lnTo>
                    <a:pt x="82" y="4"/>
                  </a:lnTo>
                  <a:lnTo>
                    <a:pt x="70" y="7"/>
                  </a:lnTo>
                  <a:lnTo>
                    <a:pt x="60" y="12"/>
                  </a:lnTo>
                  <a:lnTo>
                    <a:pt x="50" y="17"/>
                  </a:lnTo>
                  <a:lnTo>
                    <a:pt x="42" y="25"/>
                  </a:lnTo>
                  <a:lnTo>
                    <a:pt x="36" y="32"/>
                  </a:lnTo>
                  <a:lnTo>
                    <a:pt x="24" y="34"/>
                  </a:lnTo>
                  <a:lnTo>
                    <a:pt x="16" y="36"/>
                  </a:lnTo>
                  <a:lnTo>
                    <a:pt x="11" y="40"/>
                  </a:lnTo>
                  <a:lnTo>
                    <a:pt x="7" y="44"/>
                  </a:lnTo>
                  <a:lnTo>
                    <a:pt x="5" y="50"/>
                  </a:lnTo>
                  <a:lnTo>
                    <a:pt x="4" y="57"/>
                  </a:lnTo>
                  <a:lnTo>
                    <a:pt x="2" y="65"/>
                  </a:lnTo>
                  <a:lnTo>
                    <a:pt x="4" y="71"/>
                  </a:lnTo>
                  <a:lnTo>
                    <a:pt x="7" y="86"/>
                  </a:lnTo>
                  <a:lnTo>
                    <a:pt x="13" y="99"/>
                  </a:lnTo>
                  <a:lnTo>
                    <a:pt x="7" y="104"/>
                  </a:lnTo>
                  <a:lnTo>
                    <a:pt x="5" y="110"/>
                  </a:lnTo>
                  <a:lnTo>
                    <a:pt x="2" y="115"/>
                  </a:lnTo>
                  <a:lnTo>
                    <a:pt x="0" y="121"/>
                  </a:lnTo>
                  <a:lnTo>
                    <a:pt x="0" y="127"/>
                  </a:lnTo>
                  <a:lnTo>
                    <a:pt x="0" y="133"/>
                  </a:lnTo>
                  <a:lnTo>
                    <a:pt x="1" y="145"/>
                  </a:lnTo>
                  <a:lnTo>
                    <a:pt x="4" y="158"/>
                  </a:lnTo>
                  <a:lnTo>
                    <a:pt x="6" y="163"/>
                  </a:lnTo>
                  <a:lnTo>
                    <a:pt x="9" y="167"/>
                  </a:lnTo>
                  <a:lnTo>
                    <a:pt x="11" y="172"/>
                  </a:lnTo>
                  <a:lnTo>
                    <a:pt x="15" y="175"/>
                  </a:lnTo>
                  <a:lnTo>
                    <a:pt x="18" y="188"/>
                  </a:lnTo>
                  <a:lnTo>
                    <a:pt x="20" y="199"/>
                  </a:lnTo>
                  <a:lnTo>
                    <a:pt x="25" y="208"/>
                  </a:lnTo>
                  <a:lnTo>
                    <a:pt x="31" y="217"/>
                  </a:lnTo>
                  <a:lnTo>
                    <a:pt x="37" y="224"/>
                  </a:lnTo>
                  <a:lnTo>
                    <a:pt x="43" y="230"/>
                  </a:lnTo>
                  <a:lnTo>
                    <a:pt x="50" y="234"/>
                  </a:lnTo>
                  <a:lnTo>
                    <a:pt x="56" y="238"/>
                  </a:lnTo>
                  <a:lnTo>
                    <a:pt x="56" y="270"/>
                  </a:lnTo>
                  <a:lnTo>
                    <a:pt x="43" y="274"/>
                  </a:lnTo>
                  <a:lnTo>
                    <a:pt x="31" y="279"/>
                  </a:lnTo>
                  <a:lnTo>
                    <a:pt x="42" y="287"/>
                  </a:lnTo>
                  <a:lnTo>
                    <a:pt x="52" y="294"/>
                  </a:lnTo>
                  <a:lnTo>
                    <a:pt x="61" y="302"/>
                  </a:lnTo>
                  <a:lnTo>
                    <a:pt x="68" y="310"/>
                  </a:lnTo>
                  <a:lnTo>
                    <a:pt x="73" y="318"/>
                  </a:lnTo>
                  <a:lnTo>
                    <a:pt x="77" y="324"/>
                  </a:lnTo>
                  <a:lnTo>
                    <a:pt x="79" y="332"/>
                  </a:lnTo>
                  <a:lnTo>
                    <a:pt x="81" y="338"/>
                  </a:lnTo>
                  <a:lnTo>
                    <a:pt x="81" y="482"/>
                  </a:lnTo>
                  <a:lnTo>
                    <a:pt x="285" y="482"/>
                  </a:lnTo>
                  <a:lnTo>
                    <a:pt x="289" y="481"/>
                  </a:lnTo>
                  <a:lnTo>
                    <a:pt x="293" y="478"/>
                  </a:lnTo>
                  <a:lnTo>
                    <a:pt x="295" y="474"/>
                  </a:lnTo>
                  <a:lnTo>
                    <a:pt x="296" y="470"/>
                  </a:lnTo>
                  <a:lnTo>
                    <a:pt x="296" y="334"/>
                  </a:lnTo>
                  <a:lnTo>
                    <a:pt x="295" y="328"/>
                  </a:lnTo>
                  <a:lnTo>
                    <a:pt x="293" y="323"/>
                  </a:lnTo>
                  <a:lnTo>
                    <a:pt x="286" y="318"/>
                  </a:lnTo>
                  <a:lnTo>
                    <a:pt x="278" y="312"/>
                  </a:lnTo>
                  <a:lnTo>
                    <a:pt x="253" y="302"/>
                  </a:lnTo>
                  <a:lnTo>
                    <a:pt x="217"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4" name="Freeform 3678">
              <a:extLst>
                <a:ext uri="{FF2B5EF4-FFF2-40B4-BE49-F238E27FC236}">
                  <a16:creationId xmlns:a16="http://schemas.microsoft.com/office/drawing/2014/main" id="{629C4931-721E-407C-8BA9-FE5457A65F33}"/>
                </a:ext>
              </a:extLst>
            </p:cNvPr>
            <p:cNvSpPr>
              <a:spLocks/>
            </p:cNvSpPr>
            <p:nvPr/>
          </p:nvSpPr>
          <p:spPr bwMode="auto">
            <a:xfrm>
              <a:off x="9883775" y="5410200"/>
              <a:ext cx="190500" cy="225425"/>
            </a:xfrm>
            <a:custGeom>
              <a:avLst/>
              <a:gdLst>
                <a:gd name="T0" fmla="*/ 421 w 480"/>
                <a:gd name="T1" fmla="*/ 374 h 569"/>
                <a:gd name="T2" fmla="*/ 339 w 480"/>
                <a:gd name="T3" fmla="*/ 333 h 569"/>
                <a:gd name="T4" fmla="*/ 312 w 480"/>
                <a:gd name="T5" fmla="*/ 276 h 569"/>
                <a:gd name="T6" fmla="*/ 316 w 480"/>
                <a:gd name="T7" fmla="*/ 272 h 569"/>
                <a:gd name="T8" fmla="*/ 339 w 480"/>
                <a:gd name="T9" fmla="*/ 226 h 569"/>
                <a:gd name="T10" fmla="*/ 340 w 480"/>
                <a:gd name="T11" fmla="*/ 214 h 569"/>
                <a:gd name="T12" fmla="*/ 345 w 480"/>
                <a:gd name="T13" fmla="*/ 199 h 569"/>
                <a:gd name="T14" fmla="*/ 353 w 480"/>
                <a:gd name="T15" fmla="*/ 190 h 569"/>
                <a:gd name="T16" fmla="*/ 360 w 480"/>
                <a:gd name="T17" fmla="*/ 176 h 569"/>
                <a:gd name="T18" fmla="*/ 361 w 480"/>
                <a:gd name="T19" fmla="*/ 168 h 569"/>
                <a:gd name="T20" fmla="*/ 361 w 480"/>
                <a:gd name="T21" fmla="*/ 159 h 569"/>
                <a:gd name="T22" fmla="*/ 356 w 480"/>
                <a:gd name="T23" fmla="*/ 135 h 569"/>
                <a:gd name="T24" fmla="*/ 347 w 480"/>
                <a:gd name="T25" fmla="*/ 126 h 569"/>
                <a:gd name="T26" fmla="*/ 356 w 480"/>
                <a:gd name="T27" fmla="*/ 100 h 569"/>
                <a:gd name="T28" fmla="*/ 358 w 480"/>
                <a:gd name="T29" fmla="*/ 85 h 569"/>
                <a:gd name="T30" fmla="*/ 358 w 480"/>
                <a:gd name="T31" fmla="*/ 71 h 569"/>
                <a:gd name="T32" fmla="*/ 357 w 480"/>
                <a:gd name="T33" fmla="*/ 54 h 569"/>
                <a:gd name="T34" fmla="*/ 353 w 480"/>
                <a:gd name="T35" fmla="*/ 44 h 569"/>
                <a:gd name="T36" fmla="*/ 349 w 480"/>
                <a:gd name="T37" fmla="*/ 37 h 569"/>
                <a:gd name="T38" fmla="*/ 340 w 480"/>
                <a:gd name="T39" fmla="*/ 27 h 569"/>
                <a:gd name="T40" fmla="*/ 329 w 480"/>
                <a:gd name="T41" fmla="*/ 18 h 569"/>
                <a:gd name="T42" fmla="*/ 298 w 480"/>
                <a:gd name="T43" fmla="*/ 5 h 569"/>
                <a:gd name="T44" fmla="*/ 270 w 480"/>
                <a:gd name="T45" fmla="*/ 0 h 569"/>
                <a:gd name="T46" fmla="*/ 254 w 480"/>
                <a:gd name="T47" fmla="*/ 0 h 569"/>
                <a:gd name="T48" fmla="*/ 235 w 480"/>
                <a:gd name="T49" fmla="*/ 0 h 569"/>
                <a:gd name="T50" fmla="*/ 218 w 480"/>
                <a:gd name="T51" fmla="*/ 3 h 569"/>
                <a:gd name="T52" fmla="*/ 205 w 480"/>
                <a:gd name="T53" fmla="*/ 6 h 569"/>
                <a:gd name="T54" fmla="*/ 194 w 480"/>
                <a:gd name="T55" fmla="*/ 10 h 569"/>
                <a:gd name="T56" fmla="*/ 158 w 480"/>
                <a:gd name="T57" fmla="*/ 39 h 569"/>
                <a:gd name="T58" fmla="*/ 155 w 480"/>
                <a:gd name="T59" fmla="*/ 44 h 569"/>
                <a:gd name="T60" fmla="*/ 141 w 480"/>
                <a:gd name="T61" fmla="*/ 45 h 569"/>
                <a:gd name="T62" fmla="*/ 133 w 480"/>
                <a:gd name="T63" fmla="*/ 48 h 569"/>
                <a:gd name="T64" fmla="*/ 127 w 480"/>
                <a:gd name="T65" fmla="*/ 51 h 569"/>
                <a:gd name="T66" fmla="*/ 123 w 480"/>
                <a:gd name="T67" fmla="*/ 57 h 569"/>
                <a:gd name="T68" fmla="*/ 119 w 480"/>
                <a:gd name="T69" fmla="*/ 66 h 569"/>
                <a:gd name="T70" fmla="*/ 118 w 480"/>
                <a:gd name="T71" fmla="*/ 73 h 569"/>
                <a:gd name="T72" fmla="*/ 118 w 480"/>
                <a:gd name="T73" fmla="*/ 82 h 569"/>
                <a:gd name="T74" fmla="*/ 121 w 480"/>
                <a:gd name="T75" fmla="*/ 91 h 569"/>
                <a:gd name="T76" fmla="*/ 122 w 480"/>
                <a:gd name="T77" fmla="*/ 100 h 569"/>
                <a:gd name="T78" fmla="*/ 126 w 480"/>
                <a:gd name="T79" fmla="*/ 108 h 569"/>
                <a:gd name="T80" fmla="*/ 132 w 480"/>
                <a:gd name="T81" fmla="*/ 125 h 569"/>
                <a:gd name="T82" fmla="*/ 118 w 480"/>
                <a:gd name="T83" fmla="*/ 145 h 569"/>
                <a:gd name="T84" fmla="*/ 117 w 480"/>
                <a:gd name="T85" fmla="*/ 166 h 569"/>
                <a:gd name="T86" fmla="*/ 118 w 480"/>
                <a:gd name="T87" fmla="*/ 171 h 569"/>
                <a:gd name="T88" fmla="*/ 119 w 480"/>
                <a:gd name="T89" fmla="*/ 177 h 569"/>
                <a:gd name="T90" fmla="*/ 132 w 480"/>
                <a:gd name="T91" fmla="*/ 199 h 569"/>
                <a:gd name="T92" fmla="*/ 136 w 480"/>
                <a:gd name="T93" fmla="*/ 202 h 569"/>
                <a:gd name="T94" fmla="*/ 137 w 480"/>
                <a:gd name="T95" fmla="*/ 220 h 569"/>
                <a:gd name="T96" fmla="*/ 151 w 480"/>
                <a:gd name="T97" fmla="*/ 258 h 569"/>
                <a:gd name="T98" fmla="*/ 168 w 480"/>
                <a:gd name="T99" fmla="*/ 312 h 569"/>
                <a:gd name="T100" fmla="*/ 86 w 480"/>
                <a:gd name="T101" fmla="*/ 358 h 569"/>
                <a:gd name="T102" fmla="*/ 18 w 480"/>
                <a:gd name="T103" fmla="*/ 401 h 569"/>
                <a:gd name="T104" fmla="*/ 0 w 480"/>
                <a:gd name="T105" fmla="*/ 421 h 569"/>
                <a:gd name="T106" fmla="*/ 2 w 480"/>
                <a:gd name="T107" fmla="*/ 565 h 569"/>
                <a:gd name="T108" fmla="*/ 469 w 480"/>
                <a:gd name="T109" fmla="*/ 569 h 569"/>
                <a:gd name="T110" fmla="*/ 479 w 480"/>
                <a:gd name="T111" fmla="*/ 421 h 569"/>
                <a:gd name="T112" fmla="*/ 449 w 480"/>
                <a:gd name="T113" fmla="*/ 39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0" h="569">
                  <a:moveTo>
                    <a:pt x="425" y="375"/>
                  </a:moveTo>
                  <a:lnTo>
                    <a:pt x="425" y="375"/>
                  </a:lnTo>
                  <a:lnTo>
                    <a:pt x="424" y="375"/>
                  </a:lnTo>
                  <a:lnTo>
                    <a:pt x="421" y="374"/>
                  </a:lnTo>
                  <a:lnTo>
                    <a:pt x="419" y="372"/>
                  </a:lnTo>
                  <a:lnTo>
                    <a:pt x="393" y="358"/>
                  </a:lnTo>
                  <a:lnTo>
                    <a:pt x="366" y="345"/>
                  </a:lnTo>
                  <a:lnTo>
                    <a:pt x="339" y="333"/>
                  </a:lnTo>
                  <a:lnTo>
                    <a:pt x="312" y="321"/>
                  </a:lnTo>
                  <a:lnTo>
                    <a:pt x="312" y="312"/>
                  </a:lnTo>
                  <a:lnTo>
                    <a:pt x="312" y="281"/>
                  </a:lnTo>
                  <a:lnTo>
                    <a:pt x="312" y="276"/>
                  </a:lnTo>
                  <a:lnTo>
                    <a:pt x="313" y="275"/>
                  </a:lnTo>
                  <a:lnTo>
                    <a:pt x="316" y="272"/>
                  </a:lnTo>
                  <a:lnTo>
                    <a:pt x="316" y="272"/>
                  </a:lnTo>
                  <a:lnTo>
                    <a:pt x="316" y="272"/>
                  </a:lnTo>
                  <a:lnTo>
                    <a:pt x="322" y="266"/>
                  </a:lnTo>
                  <a:lnTo>
                    <a:pt x="329" y="256"/>
                  </a:lnTo>
                  <a:lnTo>
                    <a:pt x="334" y="243"/>
                  </a:lnTo>
                  <a:lnTo>
                    <a:pt x="339" y="226"/>
                  </a:lnTo>
                  <a:lnTo>
                    <a:pt x="339" y="223"/>
                  </a:lnTo>
                  <a:lnTo>
                    <a:pt x="340" y="220"/>
                  </a:lnTo>
                  <a:lnTo>
                    <a:pt x="340" y="217"/>
                  </a:lnTo>
                  <a:lnTo>
                    <a:pt x="340" y="214"/>
                  </a:lnTo>
                  <a:lnTo>
                    <a:pt x="342" y="208"/>
                  </a:lnTo>
                  <a:lnTo>
                    <a:pt x="342" y="202"/>
                  </a:lnTo>
                  <a:lnTo>
                    <a:pt x="344" y="202"/>
                  </a:lnTo>
                  <a:lnTo>
                    <a:pt x="345" y="199"/>
                  </a:lnTo>
                  <a:lnTo>
                    <a:pt x="345" y="199"/>
                  </a:lnTo>
                  <a:lnTo>
                    <a:pt x="345" y="199"/>
                  </a:lnTo>
                  <a:lnTo>
                    <a:pt x="349" y="195"/>
                  </a:lnTo>
                  <a:lnTo>
                    <a:pt x="353" y="190"/>
                  </a:lnTo>
                  <a:lnTo>
                    <a:pt x="357" y="184"/>
                  </a:lnTo>
                  <a:lnTo>
                    <a:pt x="358" y="177"/>
                  </a:lnTo>
                  <a:lnTo>
                    <a:pt x="358" y="176"/>
                  </a:lnTo>
                  <a:lnTo>
                    <a:pt x="360" y="176"/>
                  </a:lnTo>
                  <a:lnTo>
                    <a:pt x="360" y="173"/>
                  </a:lnTo>
                  <a:lnTo>
                    <a:pt x="360" y="171"/>
                  </a:lnTo>
                  <a:lnTo>
                    <a:pt x="361" y="170"/>
                  </a:lnTo>
                  <a:lnTo>
                    <a:pt x="361" y="168"/>
                  </a:lnTo>
                  <a:lnTo>
                    <a:pt x="361" y="167"/>
                  </a:lnTo>
                  <a:lnTo>
                    <a:pt x="361" y="164"/>
                  </a:lnTo>
                  <a:lnTo>
                    <a:pt x="361" y="162"/>
                  </a:lnTo>
                  <a:lnTo>
                    <a:pt x="361" y="159"/>
                  </a:lnTo>
                  <a:lnTo>
                    <a:pt x="361" y="152"/>
                  </a:lnTo>
                  <a:lnTo>
                    <a:pt x="360" y="145"/>
                  </a:lnTo>
                  <a:lnTo>
                    <a:pt x="358" y="140"/>
                  </a:lnTo>
                  <a:lnTo>
                    <a:pt x="356" y="135"/>
                  </a:lnTo>
                  <a:lnTo>
                    <a:pt x="356" y="135"/>
                  </a:lnTo>
                  <a:lnTo>
                    <a:pt x="356" y="135"/>
                  </a:lnTo>
                  <a:lnTo>
                    <a:pt x="351" y="130"/>
                  </a:lnTo>
                  <a:lnTo>
                    <a:pt x="347" y="126"/>
                  </a:lnTo>
                  <a:lnTo>
                    <a:pt x="348" y="122"/>
                  </a:lnTo>
                  <a:lnTo>
                    <a:pt x="349" y="117"/>
                  </a:lnTo>
                  <a:lnTo>
                    <a:pt x="353" y="109"/>
                  </a:lnTo>
                  <a:lnTo>
                    <a:pt x="356" y="100"/>
                  </a:lnTo>
                  <a:lnTo>
                    <a:pt x="356" y="100"/>
                  </a:lnTo>
                  <a:lnTo>
                    <a:pt x="356" y="100"/>
                  </a:lnTo>
                  <a:lnTo>
                    <a:pt x="357" y="92"/>
                  </a:lnTo>
                  <a:lnTo>
                    <a:pt x="358" y="85"/>
                  </a:lnTo>
                  <a:lnTo>
                    <a:pt x="358" y="85"/>
                  </a:lnTo>
                  <a:lnTo>
                    <a:pt x="358" y="85"/>
                  </a:lnTo>
                  <a:lnTo>
                    <a:pt x="358" y="77"/>
                  </a:lnTo>
                  <a:lnTo>
                    <a:pt x="358" y="71"/>
                  </a:lnTo>
                  <a:lnTo>
                    <a:pt x="358" y="69"/>
                  </a:lnTo>
                  <a:lnTo>
                    <a:pt x="358" y="68"/>
                  </a:lnTo>
                  <a:lnTo>
                    <a:pt x="358" y="60"/>
                  </a:lnTo>
                  <a:lnTo>
                    <a:pt x="357" y="54"/>
                  </a:lnTo>
                  <a:lnTo>
                    <a:pt x="356" y="51"/>
                  </a:lnTo>
                  <a:lnTo>
                    <a:pt x="354" y="48"/>
                  </a:lnTo>
                  <a:lnTo>
                    <a:pt x="353" y="46"/>
                  </a:lnTo>
                  <a:lnTo>
                    <a:pt x="353" y="44"/>
                  </a:lnTo>
                  <a:lnTo>
                    <a:pt x="352" y="42"/>
                  </a:lnTo>
                  <a:lnTo>
                    <a:pt x="352" y="42"/>
                  </a:lnTo>
                  <a:lnTo>
                    <a:pt x="351" y="40"/>
                  </a:lnTo>
                  <a:lnTo>
                    <a:pt x="349" y="37"/>
                  </a:lnTo>
                  <a:lnTo>
                    <a:pt x="349" y="37"/>
                  </a:lnTo>
                  <a:lnTo>
                    <a:pt x="349" y="37"/>
                  </a:lnTo>
                  <a:lnTo>
                    <a:pt x="344" y="32"/>
                  </a:lnTo>
                  <a:lnTo>
                    <a:pt x="340" y="27"/>
                  </a:lnTo>
                  <a:lnTo>
                    <a:pt x="335" y="22"/>
                  </a:lnTo>
                  <a:lnTo>
                    <a:pt x="329" y="18"/>
                  </a:lnTo>
                  <a:lnTo>
                    <a:pt x="329" y="18"/>
                  </a:lnTo>
                  <a:lnTo>
                    <a:pt x="329" y="18"/>
                  </a:lnTo>
                  <a:lnTo>
                    <a:pt x="326" y="17"/>
                  </a:lnTo>
                  <a:lnTo>
                    <a:pt x="324" y="15"/>
                  </a:lnTo>
                  <a:lnTo>
                    <a:pt x="311" y="9"/>
                  </a:lnTo>
                  <a:lnTo>
                    <a:pt x="298" y="5"/>
                  </a:lnTo>
                  <a:lnTo>
                    <a:pt x="284" y="3"/>
                  </a:lnTo>
                  <a:lnTo>
                    <a:pt x="270" y="0"/>
                  </a:lnTo>
                  <a:lnTo>
                    <a:pt x="270" y="0"/>
                  </a:lnTo>
                  <a:lnTo>
                    <a:pt x="270" y="0"/>
                  </a:lnTo>
                  <a:lnTo>
                    <a:pt x="266" y="0"/>
                  </a:lnTo>
                  <a:lnTo>
                    <a:pt x="262" y="0"/>
                  </a:lnTo>
                  <a:lnTo>
                    <a:pt x="258" y="0"/>
                  </a:lnTo>
                  <a:lnTo>
                    <a:pt x="254" y="0"/>
                  </a:lnTo>
                  <a:lnTo>
                    <a:pt x="247" y="0"/>
                  </a:lnTo>
                  <a:lnTo>
                    <a:pt x="239" y="0"/>
                  </a:lnTo>
                  <a:lnTo>
                    <a:pt x="238" y="0"/>
                  </a:lnTo>
                  <a:lnTo>
                    <a:pt x="235" y="0"/>
                  </a:lnTo>
                  <a:lnTo>
                    <a:pt x="231" y="1"/>
                  </a:lnTo>
                  <a:lnTo>
                    <a:pt x="226" y="1"/>
                  </a:lnTo>
                  <a:lnTo>
                    <a:pt x="222" y="3"/>
                  </a:lnTo>
                  <a:lnTo>
                    <a:pt x="218" y="3"/>
                  </a:lnTo>
                  <a:lnTo>
                    <a:pt x="216" y="4"/>
                  </a:lnTo>
                  <a:lnTo>
                    <a:pt x="214" y="4"/>
                  </a:lnTo>
                  <a:lnTo>
                    <a:pt x="209" y="5"/>
                  </a:lnTo>
                  <a:lnTo>
                    <a:pt x="205" y="6"/>
                  </a:lnTo>
                  <a:lnTo>
                    <a:pt x="200" y="8"/>
                  </a:lnTo>
                  <a:lnTo>
                    <a:pt x="196" y="9"/>
                  </a:lnTo>
                  <a:lnTo>
                    <a:pt x="195" y="10"/>
                  </a:lnTo>
                  <a:lnTo>
                    <a:pt x="194" y="10"/>
                  </a:lnTo>
                  <a:lnTo>
                    <a:pt x="184" y="15"/>
                  </a:lnTo>
                  <a:lnTo>
                    <a:pt x="173" y="23"/>
                  </a:lnTo>
                  <a:lnTo>
                    <a:pt x="166" y="30"/>
                  </a:lnTo>
                  <a:lnTo>
                    <a:pt x="158" y="39"/>
                  </a:lnTo>
                  <a:lnTo>
                    <a:pt x="158" y="39"/>
                  </a:lnTo>
                  <a:lnTo>
                    <a:pt x="158" y="39"/>
                  </a:lnTo>
                  <a:lnTo>
                    <a:pt x="157" y="41"/>
                  </a:lnTo>
                  <a:lnTo>
                    <a:pt x="155" y="44"/>
                  </a:lnTo>
                  <a:lnTo>
                    <a:pt x="151" y="44"/>
                  </a:lnTo>
                  <a:lnTo>
                    <a:pt x="148" y="44"/>
                  </a:lnTo>
                  <a:lnTo>
                    <a:pt x="144" y="44"/>
                  </a:lnTo>
                  <a:lnTo>
                    <a:pt x="141" y="45"/>
                  </a:lnTo>
                  <a:lnTo>
                    <a:pt x="140" y="45"/>
                  </a:lnTo>
                  <a:lnTo>
                    <a:pt x="139" y="45"/>
                  </a:lnTo>
                  <a:lnTo>
                    <a:pt x="136" y="46"/>
                  </a:lnTo>
                  <a:lnTo>
                    <a:pt x="133" y="48"/>
                  </a:lnTo>
                  <a:lnTo>
                    <a:pt x="132" y="49"/>
                  </a:lnTo>
                  <a:lnTo>
                    <a:pt x="131" y="49"/>
                  </a:lnTo>
                  <a:lnTo>
                    <a:pt x="128" y="50"/>
                  </a:lnTo>
                  <a:lnTo>
                    <a:pt x="127" y="51"/>
                  </a:lnTo>
                  <a:lnTo>
                    <a:pt x="127" y="53"/>
                  </a:lnTo>
                  <a:lnTo>
                    <a:pt x="126" y="53"/>
                  </a:lnTo>
                  <a:lnTo>
                    <a:pt x="125" y="54"/>
                  </a:lnTo>
                  <a:lnTo>
                    <a:pt x="123" y="57"/>
                  </a:lnTo>
                  <a:lnTo>
                    <a:pt x="121" y="60"/>
                  </a:lnTo>
                  <a:lnTo>
                    <a:pt x="119" y="63"/>
                  </a:lnTo>
                  <a:lnTo>
                    <a:pt x="119" y="64"/>
                  </a:lnTo>
                  <a:lnTo>
                    <a:pt x="119" y="66"/>
                  </a:lnTo>
                  <a:lnTo>
                    <a:pt x="119" y="68"/>
                  </a:lnTo>
                  <a:lnTo>
                    <a:pt x="118" y="72"/>
                  </a:lnTo>
                  <a:lnTo>
                    <a:pt x="118" y="72"/>
                  </a:lnTo>
                  <a:lnTo>
                    <a:pt x="118" y="73"/>
                  </a:lnTo>
                  <a:lnTo>
                    <a:pt x="118" y="77"/>
                  </a:lnTo>
                  <a:lnTo>
                    <a:pt x="118" y="80"/>
                  </a:lnTo>
                  <a:lnTo>
                    <a:pt x="118" y="81"/>
                  </a:lnTo>
                  <a:lnTo>
                    <a:pt x="118" y="82"/>
                  </a:lnTo>
                  <a:lnTo>
                    <a:pt x="119" y="86"/>
                  </a:lnTo>
                  <a:lnTo>
                    <a:pt x="119" y="89"/>
                  </a:lnTo>
                  <a:lnTo>
                    <a:pt x="119" y="90"/>
                  </a:lnTo>
                  <a:lnTo>
                    <a:pt x="121" y="91"/>
                  </a:lnTo>
                  <a:lnTo>
                    <a:pt x="121" y="95"/>
                  </a:lnTo>
                  <a:lnTo>
                    <a:pt x="122" y="99"/>
                  </a:lnTo>
                  <a:lnTo>
                    <a:pt x="122" y="99"/>
                  </a:lnTo>
                  <a:lnTo>
                    <a:pt x="122" y="100"/>
                  </a:lnTo>
                  <a:lnTo>
                    <a:pt x="123" y="104"/>
                  </a:lnTo>
                  <a:lnTo>
                    <a:pt x="126" y="108"/>
                  </a:lnTo>
                  <a:lnTo>
                    <a:pt x="126" y="108"/>
                  </a:lnTo>
                  <a:lnTo>
                    <a:pt x="126" y="108"/>
                  </a:lnTo>
                  <a:lnTo>
                    <a:pt x="128" y="117"/>
                  </a:lnTo>
                  <a:lnTo>
                    <a:pt x="132" y="125"/>
                  </a:lnTo>
                  <a:lnTo>
                    <a:pt x="132" y="125"/>
                  </a:lnTo>
                  <a:lnTo>
                    <a:pt x="132" y="125"/>
                  </a:lnTo>
                  <a:lnTo>
                    <a:pt x="127" y="128"/>
                  </a:lnTo>
                  <a:lnTo>
                    <a:pt x="123" y="135"/>
                  </a:lnTo>
                  <a:lnTo>
                    <a:pt x="121" y="140"/>
                  </a:lnTo>
                  <a:lnTo>
                    <a:pt x="118" y="145"/>
                  </a:lnTo>
                  <a:lnTo>
                    <a:pt x="117" y="152"/>
                  </a:lnTo>
                  <a:lnTo>
                    <a:pt x="117" y="159"/>
                  </a:lnTo>
                  <a:lnTo>
                    <a:pt x="117" y="162"/>
                  </a:lnTo>
                  <a:lnTo>
                    <a:pt x="117" y="166"/>
                  </a:lnTo>
                  <a:lnTo>
                    <a:pt x="117" y="167"/>
                  </a:lnTo>
                  <a:lnTo>
                    <a:pt x="117" y="170"/>
                  </a:lnTo>
                  <a:lnTo>
                    <a:pt x="118" y="171"/>
                  </a:lnTo>
                  <a:lnTo>
                    <a:pt x="118" y="171"/>
                  </a:lnTo>
                  <a:lnTo>
                    <a:pt x="118" y="175"/>
                  </a:lnTo>
                  <a:lnTo>
                    <a:pt x="119" y="177"/>
                  </a:lnTo>
                  <a:lnTo>
                    <a:pt x="119" y="177"/>
                  </a:lnTo>
                  <a:lnTo>
                    <a:pt x="119" y="177"/>
                  </a:lnTo>
                  <a:lnTo>
                    <a:pt x="121" y="184"/>
                  </a:lnTo>
                  <a:lnTo>
                    <a:pt x="125" y="190"/>
                  </a:lnTo>
                  <a:lnTo>
                    <a:pt x="128" y="195"/>
                  </a:lnTo>
                  <a:lnTo>
                    <a:pt x="132" y="199"/>
                  </a:lnTo>
                  <a:lnTo>
                    <a:pt x="132" y="199"/>
                  </a:lnTo>
                  <a:lnTo>
                    <a:pt x="132" y="199"/>
                  </a:lnTo>
                  <a:lnTo>
                    <a:pt x="133" y="202"/>
                  </a:lnTo>
                  <a:lnTo>
                    <a:pt x="136" y="202"/>
                  </a:lnTo>
                  <a:lnTo>
                    <a:pt x="136" y="209"/>
                  </a:lnTo>
                  <a:lnTo>
                    <a:pt x="137" y="216"/>
                  </a:lnTo>
                  <a:lnTo>
                    <a:pt x="137" y="217"/>
                  </a:lnTo>
                  <a:lnTo>
                    <a:pt x="137" y="220"/>
                  </a:lnTo>
                  <a:lnTo>
                    <a:pt x="140" y="231"/>
                  </a:lnTo>
                  <a:lnTo>
                    <a:pt x="144" y="241"/>
                  </a:lnTo>
                  <a:lnTo>
                    <a:pt x="146" y="250"/>
                  </a:lnTo>
                  <a:lnTo>
                    <a:pt x="151" y="258"/>
                  </a:lnTo>
                  <a:lnTo>
                    <a:pt x="159" y="268"/>
                  </a:lnTo>
                  <a:lnTo>
                    <a:pt x="168" y="276"/>
                  </a:lnTo>
                  <a:lnTo>
                    <a:pt x="168" y="281"/>
                  </a:lnTo>
                  <a:lnTo>
                    <a:pt x="168" y="312"/>
                  </a:lnTo>
                  <a:lnTo>
                    <a:pt x="168" y="321"/>
                  </a:lnTo>
                  <a:lnTo>
                    <a:pt x="141" y="333"/>
                  </a:lnTo>
                  <a:lnTo>
                    <a:pt x="113" y="345"/>
                  </a:lnTo>
                  <a:lnTo>
                    <a:pt x="86" y="358"/>
                  </a:lnTo>
                  <a:lnTo>
                    <a:pt x="62" y="372"/>
                  </a:lnTo>
                  <a:lnTo>
                    <a:pt x="46" y="381"/>
                  </a:lnTo>
                  <a:lnTo>
                    <a:pt x="33" y="389"/>
                  </a:lnTo>
                  <a:lnTo>
                    <a:pt x="18" y="401"/>
                  </a:lnTo>
                  <a:lnTo>
                    <a:pt x="8" y="410"/>
                  </a:lnTo>
                  <a:lnTo>
                    <a:pt x="4" y="415"/>
                  </a:lnTo>
                  <a:lnTo>
                    <a:pt x="1" y="419"/>
                  </a:lnTo>
                  <a:lnTo>
                    <a:pt x="0" y="421"/>
                  </a:lnTo>
                  <a:lnTo>
                    <a:pt x="0" y="425"/>
                  </a:lnTo>
                  <a:lnTo>
                    <a:pt x="0" y="557"/>
                  </a:lnTo>
                  <a:lnTo>
                    <a:pt x="0" y="561"/>
                  </a:lnTo>
                  <a:lnTo>
                    <a:pt x="2" y="565"/>
                  </a:lnTo>
                  <a:lnTo>
                    <a:pt x="6" y="568"/>
                  </a:lnTo>
                  <a:lnTo>
                    <a:pt x="11" y="569"/>
                  </a:lnTo>
                  <a:lnTo>
                    <a:pt x="348" y="569"/>
                  </a:lnTo>
                  <a:lnTo>
                    <a:pt x="469" y="569"/>
                  </a:lnTo>
                  <a:lnTo>
                    <a:pt x="480" y="569"/>
                  </a:lnTo>
                  <a:lnTo>
                    <a:pt x="480" y="557"/>
                  </a:lnTo>
                  <a:lnTo>
                    <a:pt x="480" y="425"/>
                  </a:lnTo>
                  <a:lnTo>
                    <a:pt x="479" y="421"/>
                  </a:lnTo>
                  <a:lnTo>
                    <a:pt x="476" y="416"/>
                  </a:lnTo>
                  <a:lnTo>
                    <a:pt x="473" y="411"/>
                  </a:lnTo>
                  <a:lnTo>
                    <a:pt x="466" y="405"/>
                  </a:lnTo>
                  <a:lnTo>
                    <a:pt x="449" y="390"/>
                  </a:lnTo>
                  <a:lnTo>
                    <a:pt x="425"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grpSp>
    </p:spTree>
    <p:extLst>
      <p:ext uri="{BB962C8B-B14F-4D97-AF65-F5344CB8AC3E}">
        <p14:creationId xmlns:p14="http://schemas.microsoft.com/office/powerpoint/2010/main" val="2874782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B73C8A-C79E-461C-86C2-71A70C7C4A42}"/>
              </a:ext>
            </a:extLst>
          </p:cNvPr>
          <p:cNvPicPr>
            <a:picLocks noChangeAspect="1"/>
          </p:cNvPicPr>
          <p:nvPr/>
        </p:nvPicPr>
        <p:blipFill>
          <a:blip r:embed="rId2">
            <a:alphaModFix amt="29000"/>
          </a:blip>
          <a:srcRect/>
          <a:stretch/>
        </p:blipFill>
        <p:spPr>
          <a:xfrm>
            <a:off x="0" y="857250"/>
            <a:ext cx="9144000" cy="5143500"/>
          </a:xfrm>
          <a:prstGeom prst="rect">
            <a:avLst/>
          </a:prstGeom>
        </p:spPr>
      </p:pic>
      <p:grpSp>
        <p:nvGrpSpPr>
          <p:cNvPr id="11" name="Group 10">
            <a:extLst>
              <a:ext uri="{FF2B5EF4-FFF2-40B4-BE49-F238E27FC236}">
                <a16:creationId xmlns:a16="http://schemas.microsoft.com/office/drawing/2014/main" id="{19AC5667-E666-4020-AE5F-316B320D9D3B}"/>
              </a:ext>
            </a:extLst>
          </p:cNvPr>
          <p:cNvGrpSpPr/>
          <p:nvPr/>
        </p:nvGrpSpPr>
        <p:grpSpPr>
          <a:xfrm>
            <a:off x="127550" y="979124"/>
            <a:ext cx="501099" cy="461982"/>
            <a:chOff x="9879013" y="2500313"/>
            <a:chExt cx="285750" cy="265113"/>
          </a:xfrm>
          <a:solidFill>
            <a:schemeClr val="accent1"/>
          </a:solidFill>
          <a:effectLst/>
        </p:grpSpPr>
        <p:sp>
          <p:nvSpPr>
            <p:cNvPr id="12" name="Freeform 3859">
              <a:extLst>
                <a:ext uri="{FF2B5EF4-FFF2-40B4-BE49-F238E27FC236}">
                  <a16:creationId xmlns:a16="http://schemas.microsoft.com/office/drawing/2014/main" id="{AF07D98A-E497-4843-ACDB-619067C1D047}"/>
                </a:ext>
              </a:extLst>
            </p:cNvPr>
            <p:cNvSpPr>
              <a:spLocks noEditPoints="1"/>
            </p:cNvSpPr>
            <p:nvPr/>
          </p:nvSpPr>
          <p:spPr bwMode="auto">
            <a:xfrm>
              <a:off x="10031413" y="2500313"/>
              <a:ext cx="133350" cy="265113"/>
            </a:xfrm>
            <a:custGeom>
              <a:avLst/>
              <a:gdLst>
                <a:gd name="T0" fmla="*/ 156 w 420"/>
                <a:gd name="T1" fmla="*/ 795 h 832"/>
                <a:gd name="T2" fmla="*/ 95 w 420"/>
                <a:gd name="T3" fmla="*/ 761 h 832"/>
                <a:gd name="T4" fmla="*/ 51 w 420"/>
                <a:gd name="T5" fmla="*/ 708 h 832"/>
                <a:gd name="T6" fmla="*/ 31 w 420"/>
                <a:gd name="T7" fmla="*/ 640 h 832"/>
                <a:gd name="T8" fmla="*/ 38 w 420"/>
                <a:gd name="T9" fmla="*/ 576 h 832"/>
                <a:gd name="T10" fmla="*/ 73 w 420"/>
                <a:gd name="T11" fmla="*/ 517 h 832"/>
                <a:gd name="T12" fmla="*/ 128 w 420"/>
                <a:gd name="T13" fmla="*/ 469 h 832"/>
                <a:gd name="T14" fmla="*/ 186 w 420"/>
                <a:gd name="T15" fmla="*/ 446 h 832"/>
                <a:gd name="T16" fmla="*/ 224 w 420"/>
                <a:gd name="T17" fmla="*/ 444 h 832"/>
                <a:gd name="T18" fmla="*/ 263 w 420"/>
                <a:gd name="T19" fmla="*/ 451 h 832"/>
                <a:gd name="T20" fmla="*/ 300 w 420"/>
                <a:gd name="T21" fmla="*/ 470 h 832"/>
                <a:gd name="T22" fmla="*/ 344 w 420"/>
                <a:gd name="T23" fmla="*/ 505 h 832"/>
                <a:gd name="T24" fmla="*/ 378 w 420"/>
                <a:gd name="T25" fmla="*/ 556 h 832"/>
                <a:gd name="T26" fmla="*/ 390 w 420"/>
                <a:gd name="T27" fmla="*/ 609 h 832"/>
                <a:gd name="T28" fmla="*/ 383 w 420"/>
                <a:gd name="T29" fmla="*/ 676 h 832"/>
                <a:gd name="T30" fmla="*/ 350 w 420"/>
                <a:gd name="T31" fmla="*/ 737 h 832"/>
                <a:gd name="T32" fmla="*/ 296 w 420"/>
                <a:gd name="T33" fmla="*/ 781 h 832"/>
                <a:gd name="T34" fmla="*/ 228 w 420"/>
                <a:gd name="T35" fmla="*/ 802 h 832"/>
                <a:gd name="T36" fmla="*/ 388 w 420"/>
                <a:gd name="T37" fmla="*/ 508 h 832"/>
                <a:gd name="T38" fmla="*/ 208 w 420"/>
                <a:gd name="T39" fmla="*/ 178 h 832"/>
                <a:gd name="T40" fmla="*/ 145 w 420"/>
                <a:gd name="T41" fmla="*/ 20 h 832"/>
                <a:gd name="T42" fmla="*/ 109 w 420"/>
                <a:gd name="T43" fmla="*/ 4 h 832"/>
                <a:gd name="T44" fmla="*/ 66 w 420"/>
                <a:gd name="T45" fmla="*/ 0 h 832"/>
                <a:gd name="T46" fmla="*/ 27 w 420"/>
                <a:gd name="T47" fmla="*/ 11 h 832"/>
                <a:gd name="T48" fmla="*/ 2 w 420"/>
                <a:gd name="T49" fmla="*/ 28 h 832"/>
                <a:gd name="T50" fmla="*/ 0 w 420"/>
                <a:gd name="T51" fmla="*/ 263 h 832"/>
                <a:gd name="T52" fmla="*/ 55 w 420"/>
                <a:gd name="T53" fmla="*/ 273 h 832"/>
                <a:gd name="T54" fmla="*/ 97 w 420"/>
                <a:gd name="T55" fmla="*/ 293 h 832"/>
                <a:gd name="T56" fmla="*/ 125 w 420"/>
                <a:gd name="T57" fmla="*/ 320 h 832"/>
                <a:gd name="T58" fmla="*/ 135 w 420"/>
                <a:gd name="T59" fmla="*/ 352 h 832"/>
                <a:gd name="T60" fmla="*/ 131 w 420"/>
                <a:gd name="T61" fmla="*/ 362 h 832"/>
                <a:gd name="T62" fmla="*/ 120 w 420"/>
                <a:gd name="T63" fmla="*/ 367 h 832"/>
                <a:gd name="T64" fmla="*/ 109 w 420"/>
                <a:gd name="T65" fmla="*/ 362 h 832"/>
                <a:gd name="T66" fmla="*/ 105 w 420"/>
                <a:gd name="T67" fmla="*/ 352 h 832"/>
                <a:gd name="T68" fmla="*/ 97 w 420"/>
                <a:gd name="T69" fmla="*/ 333 h 832"/>
                <a:gd name="T70" fmla="*/ 76 w 420"/>
                <a:gd name="T71" fmla="*/ 315 h 832"/>
                <a:gd name="T72" fmla="*/ 0 w 420"/>
                <a:gd name="T73" fmla="*/ 293 h 832"/>
                <a:gd name="T74" fmla="*/ 2 w 420"/>
                <a:gd name="T75" fmla="*/ 648 h 832"/>
                <a:gd name="T76" fmla="*/ 27 w 420"/>
                <a:gd name="T77" fmla="*/ 725 h 832"/>
                <a:gd name="T78" fmla="*/ 78 w 420"/>
                <a:gd name="T79" fmla="*/ 786 h 832"/>
                <a:gd name="T80" fmla="*/ 149 w 420"/>
                <a:gd name="T81" fmla="*/ 823 h 832"/>
                <a:gd name="T82" fmla="*/ 221 w 420"/>
                <a:gd name="T83" fmla="*/ 832 h 832"/>
                <a:gd name="T84" fmla="*/ 272 w 420"/>
                <a:gd name="T85" fmla="*/ 823 h 832"/>
                <a:gd name="T86" fmla="*/ 344 w 420"/>
                <a:gd name="T87" fmla="*/ 785 h 832"/>
                <a:gd name="T88" fmla="*/ 396 w 420"/>
                <a:gd name="T89" fmla="*/ 723 h 832"/>
                <a:gd name="T90" fmla="*/ 418 w 420"/>
                <a:gd name="T91" fmla="*/ 654 h 832"/>
                <a:gd name="T92" fmla="*/ 420 w 420"/>
                <a:gd name="T93" fmla="*/ 608 h 832"/>
                <a:gd name="T94" fmla="*/ 408 w 420"/>
                <a:gd name="T95" fmla="*/ 55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0" h="832">
                  <a:moveTo>
                    <a:pt x="210" y="802"/>
                  </a:moveTo>
                  <a:lnTo>
                    <a:pt x="192" y="802"/>
                  </a:lnTo>
                  <a:lnTo>
                    <a:pt x="174" y="799"/>
                  </a:lnTo>
                  <a:lnTo>
                    <a:pt x="156" y="795"/>
                  </a:lnTo>
                  <a:lnTo>
                    <a:pt x="140" y="788"/>
                  </a:lnTo>
                  <a:lnTo>
                    <a:pt x="124" y="781"/>
                  </a:lnTo>
                  <a:lnTo>
                    <a:pt x="109" y="772"/>
                  </a:lnTo>
                  <a:lnTo>
                    <a:pt x="95" y="761"/>
                  </a:lnTo>
                  <a:lnTo>
                    <a:pt x="82" y="749"/>
                  </a:lnTo>
                  <a:lnTo>
                    <a:pt x="71" y="737"/>
                  </a:lnTo>
                  <a:lnTo>
                    <a:pt x="61" y="723"/>
                  </a:lnTo>
                  <a:lnTo>
                    <a:pt x="51" y="708"/>
                  </a:lnTo>
                  <a:lnTo>
                    <a:pt x="44" y="693"/>
                  </a:lnTo>
                  <a:lnTo>
                    <a:pt x="38" y="676"/>
                  </a:lnTo>
                  <a:lnTo>
                    <a:pt x="33" y="658"/>
                  </a:lnTo>
                  <a:lnTo>
                    <a:pt x="31" y="640"/>
                  </a:lnTo>
                  <a:lnTo>
                    <a:pt x="30" y="622"/>
                  </a:lnTo>
                  <a:lnTo>
                    <a:pt x="31" y="607"/>
                  </a:lnTo>
                  <a:lnTo>
                    <a:pt x="34" y="592"/>
                  </a:lnTo>
                  <a:lnTo>
                    <a:pt x="38" y="576"/>
                  </a:lnTo>
                  <a:lnTo>
                    <a:pt x="45" y="561"/>
                  </a:lnTo>
                  <a:lnTo>
                    <a:pt x="52" y="546"/>
                  </a:lnTo>
                  <a:lnTo>
                    <a:pt x="62" y="531"/>
                  </a:lnTo>
                  <a:lnTo>
                    <a:pt x="73" y="517"/>
                  </a:lnTo>
                  <a:lnTo>
                    <a:pt x="85" y="503"/>
                  </a:lnTo>
                  <a:lnTo>
                    <a:pt x="97" y="490"/>
                  </a:lnTo>
                  <a:lnTo>
                    <a:pt x="112" y="479"/>
                  </a:lnTo>
                  <a:lnTo>
                    <a:pt x="128" y="469"/>
                  </a:lnTo>
                  <a:lnTo>
                    <a:pt x="144" y="460"/>
                  </a:lnTo>
                  <a:lnTo>
                    <a:pt x="161" y="454"/>
                  </a:lnTo>
                  <a:lnTo>
                    <a:pt x="178" y="448"/>
                  </a:lnTo>
                  <a:lnTo>
                    <a:pt x="186" y="446"/>
                  </a:lnTo>
                  <a:lnTo>
                    <a:pt x="196" y="445"/>
                  </a:lnTo>
                  <a:lnTo>
                    <a:pt x="205" y="444"/>
                  </a:lnTo>
                  <a:lnTo>
                    <a:pt x="214" y="444"/>
                  </a:lnTo>
                  <a:lnTo>
                    <a:pt x="224" y="444"/>
                  </a:lnTo>
                  <a:lnTo>
                    <a:pt x="234" y="445"/>
                  </a:lnTo>
                  <a:lnTo>
                    <a:pt x="243" y="447"/>
                  </a:lnTo>
                  <a:lnTo>
                    <a:pt x="253" y="449"/>
                  </a:lnTo>
                  <a:lnTo>
                    <a:pt x="263" y="451"/>
                  </a:lnTo>
                  <a:lnTo>
                    <a:pt x="272" y="456"/>
                  </a:lnTo>
                  <a:lnTo>
                    <a:pt x="281" y="459"/>
                  </a:lnTo>
                  <a:lnTo>
                    <a:pt x="291" y="464"/>
                  </a:lnTo>
                  <a:lnTo>
                    <a:pt x="300" y="470"/>
                  </a:lnTo>
                  <a:lnTo>
                    <a:pt x="309" y="475"/>
                  </a:lnTo>
                  <a:lnTo>
                    <a:pt x="317" y="481"/>
                  </a:lnTo>
                  <a:lnTo>
                    <a:pt x="327" y="489"/>
                  </a:lnTo>
                  <a:lnTo>
                    <a:pt x="344" y="505"/>
                  </a:lnTo>
                  <a:lnTo>
                    <a:pt x="360" y="522"/>
                  </a:lnTo>
                  <a:lnTo>
                    <a:pt x="367" y="534"/>
                  </a:lnTo>
                  <a:lnTo>
                    <a:pt x="373" y="545"/>
                  </a:lnTo>
                  <a:lnTo>
                    <a:pt x="378" y="556"/>
                  </a:lnTo>
                  <a:lnTo>
                    <a:pt x="383" y="569"/>
                  </a:lnTo>
                  <a:lnTo>
                    <a:pt x="386" y="582"/>
                  </a:lnTo>
                  <a:lnTo>
                    <a:pt x="388" y="595"/>
                  </a:lnTo>
                  <a:lnTo>
                    <a:pt x="390" y="609"/>
                  </a:lnTo>
                  <a:lnTo>
                    <a:pt x="390" y="622"/>
                  </a:lnTo>
                  <a:lnTo>
                    <a:pt x="389" y="640"/>
                  </a:lnTo>
                  <a:lnTo>
                    <a:pt x="387" y="658"/>
                  </a:lnTo>
                  <a:lnTo>
                    <a:pt x="383" y="676"/>
                  </a:lnTo>
                  <a:lnTo>
                    <a:pt x="376" y="693"/>
                  </a:lnTo>
                  <a:lnTo>
                    <a:pt x="369" y="708"/>
                  </a:lnTo>
                  <a:lnTo>
                    <a:pt x="359" y="723"/>
                  </a:lnTo>
                  <a:lnTo>
                    <a:pt x="350" y="737"/>
                  </a:lnTo>
                  <a:lnTo>
                    <a:pt x="338" y="749"/>
                  </a:lnTo>
                  <a:lnTo>
                    <a:pt x="325" y="761"/>
                  </a:lnTo>
                  <a:lnTo>
                    <a:pt x="311" y="772"/>
                  </a:lnTo>
                  <a:lnTo>
                    <a:pt x="296" y="781"/>
                  </a:lnTo>
                  <a:lnTo>
                    <a:pt x="280" y="788"/>
                  </a:lnTo>
                  <a:lnTo>
                    <a:pt x="264" y="795"/>
                  </a:lnTo>
                  <a:lnTo>
                    <a:pt x="247" y="799"/>
                  </a:lnTo>
                  <a:lnTo>
                    <a:pt x="228" y="802"/>
                  </a:lnTo>
                  <a:lnTo>
                    <a:pt x="210" y="802"/>
                  </a:lnTo>
                  <a:close/>
                  <a:moveTo>
                    <a:pt x="390" y="515"/>
                  </a:moveTo>
                  <a:lnTo>
                    <a:pt x="389" y="511"/>
                  </a:lnTo>
                  <a:lnTo>
                    <a:pt x="388" y="508"/>
                  </a:lnTo>
                  <a:lnTo>
                    <a:pt x="269" y="240"/>
                  </a:lnTo>
                  <a:lnTo>
                    <a:pt x="268" y="238"/>
                  </a:lnTo>
                  <a:lnTo>
                    <a:pt x="266" y="236"/>
                  </a:lnTo>
                  <a:lnTo>
                    <a:pt x="208" y="178"/>
                  </a:lnTo>
                  <a:lnTo>
                    <a:pt x="154" y="31"/>
                  </a:lnTo>
                  <a:lnTo>
                    <a:pt x="153" y="28"/>
                  </a:lnTo>
                  <a:lnTo>
                    <a:pt x="151" y="26"/>
                  </a:lnTo>
                  <a:lnTo>
                    <a:pt x="145" y="20"/>
                  </a:lnTo>
                  <a:lnTo>
                    <a:pt x="137" y="15"/>
                  </a:lnTo>
                  <a:lnTo>
                    <a:pt x="129" y="11"/>
                  </a:lnTo>
                  <a:lnTo>
                    <a:pt x="119" y="6"/>
                  </a:lnTo>
                  <a:lnTo>
                    <a:pt x="109" y="4"/>
                  </a:lnTo>
                  <a:lnTo>
                    <a:pt x="100" y="2"/>
                  </a:lnTo>
                  <a:lnTo>
                    <a:pt x="89" y="0"/>
                  </a:lnTo>
                  <a:lnTo>
                    <a:pt x="77" y="0"/>
                  </a:lnTo>
                  <a:lnTo>
                    <a:pt x="66" y="0"/>
                  </a:lnTo>
                  <a:lnTo>
                    <a:pt x="56" y="2"/>
                  </a:lnTo>
                  <a:lnTo>
                    <a:pt x="45" y="4"/>
                  </a:lnTo>
                  <a:lnTo>
                    <a:pt x="35" y="6"/>
                  </a:lnTo>
                  <a:lnTo>
                    <a:pt x="27" y="11"/>
                  </a:lnTo>
                  <a:lnTo>
                    <a:pt x="18" y="15"/>
                  </a:lnTo>
                  <a:lnTo>
                    <a:pt x="11" y="20"/>
                  </a:lnTo>
                  <a:lnTo>
                    <a:pt x="4" y="26"/>
                  </a:lnTo>
                  <a:lnTo>
                    <a:pt x="2" y="28"/>
                  </a:lnTo>
                  <a:lnTo>
                    <a:pt x="1" y="31"/>
                  </a:lnTo>
                  <a:lnTo>
                    <a:pt x="0" y="33"/>
                  </a:lnTo>
                  <a:lnTo>
                    <a:pt x="0" y="36"/>
                  </a:lnTo>
                  <a:lnTo>
                    <a:pt x="0" y="263"/>
                  </a:lnTo>
                  <a:lnTo>
                    <a:pt x="14" y="265"/>
                  </a:lnTo>
                  <a:lnTo>
                    <a:pt x="28" y="267"/>
                  </a:lnTo>
                  <a:lnTo>
                    <a:pt x="42" y="270"/>
                  </a:lnTo>
                  <a:lnTo>
                    <a:pt x="55" y="273"/>
                  </a:lnTo>
                  <a:lnTo>
                    <a:pt x="66" y="278"/>
                  </a:lnTo>
                  <a:lnTo>
                    <a:pt x="77" y="282"/>
                  </a:lnTo>
                  <a:lnTo>
                    <a:pt x="88" y="287"/>
                  </a:lnTo>
                  <a:lnTo>
                    <a:pt x="97" y="293"/>
                  </a:lnTo>
                  <a:lnTo>
                    <a:pt x="106" y="299"/>
                  </a:lnTo>
                  <a:lnTo>
                    <a:pt x="114" y="306"/>
                  </a:lnTo>
                  <a:lnTo>
                    <a:pt x="120" y="312"/>
                  </a:lnTo>
                  <a:lnTo>
                    <a:pt x="125" y="320"/>
                  </a:lnTo>
                  <a:lnTo>
                    <a:pt x="130" y="327"/>
                  </a:lnTo>
                  <a:lnTo>
                    <a:pt x="133" y="336"/>
                  </a:lnTo>
                  <a:lnTo>
                    <a:pt x="134" y="343"/>
                  </a:lnTo>
                  <a:lnTo>
                    <a:pt x="135" y="352"/>
                  </a:lnTo>
                  <a:lnTo>
                    <a:pt x="135" y="355"/>
                  </a:lnTo>
                  <a:lnTo>
                    <a:pt x="134" y="358"/>
                  </a:lnTo>
                  <a:lnTo>
                    <a:pt x="133" y="360"/>
                  </a:lnTo>
                  <a:lnTo>
                    <a:pt x="131" y="362"/>
                  </a:lnTo>
                  <a:lnTo>
                    <a:pt x="129" y="365"/>
                  </a:lnTo>
                  <a:lnTo>
                    <a:pt x="125" y="366"/>
                  </a:lnTo>
                  <a:lnTo>
                    <a:pt x="123" y="367"/>
                  </a:lnTo>
                  <a:lnTo>
                    <a:pt x="120" y="367"/>
                  </a:lnTo>
                  <a:lnTo>
                    <a:pt x="117" y="367"/>
                  </a:lnTo>
                  <a:lnTo>
                    <a:pt x="115" y="366"/>
                  </a:lnTo>
                  <a:lnTo>
                    <a:pt x="111" y="365"/>
                  </a:lnTo>
                  <a:lnTo>
                    <a:pt x="109" y="362"/>
                  </a:lnTo>
                  <a:lnTo>
                    <a:pt x="107" y="360"/>
                  </a:lnTo>
                  <a:lnTo>
                    <a:pt x="106" y="358"/>
                  </a:lnTo>
                  <a:lnTo>
                    <a:pt x="105" y="355"/>
                  </a:lnTo>
                  <a:lnTo>
                    <a:pt x="105" y="352"/>
                  </a:lnTo>
                  <a:lnTo>
                    <a:pt x="105" y="347"/>
                  </a:lnTo>
                  <a:lnTo>
                    <a:pt x="103" y="342"/>
                  </a:lnTo>
                  <a:lnTo>
                    <a:pt x="101" y="338"/>
                  </a:lnTo>
                  <a:lnTo>
                    <a:pt x="97" y="333"/>
                  </a:lnTo>
                  <a:lnTo>
                    <a:pt x="93" y="328"/>
                  </a:lnTo>
                  <a:lnTo>
                    <a:pt x="89" y="324"/>
                  </a:lnTo>
                  <a:lnTo>
                    <a:pt x="82" y="320"/>
                  </a:lnTo>
                  <a:lnTo>
                    <a:pt x="76" y="315"/>
                  </a:lnTo>
                  <a:lnTo>
                    <a:pt x="61" y="308"/>
                  </a:lnTo>
                  <a:lnTo>
                    <a:pt x="43" y="301"/>
                  </a:lnTo>
                  <a:lnTo>
                    <a:pt x="22" y="297"/>
                  </a:lnTo>
                  <a:lnTo>
                    <a:pt x="0" y="293"/>
                  </a:lnTo>
                  <a:lnTo>
                    <a:pt x="0" y="626"/>
                  </a:lnTo>
                  <a:lnTo>
                    <a:pt x="0" y="626"/>
                  </a:lnTo>
                  <a:lnTo>
                    <a:pt x="0" y="627"/>
                  </a:lnTo>
                  <a:lnTo>
                    <a:pt x="2" y="648"/>
                  </a:lnTo>
                  <a:lnTo>
                    <a:pt x="5" y="669"/>
                  </a:lnTo>
                  <a:lnTo>
                    <a:pt x="11" y="688"/>
                  </a:lnTo>
                  <a:lnTo>
                    <a:pt x="18" y="707"/>
                  </a:lnTo>
                  <a:lnTo>
                    <a:pt x="27" y="725"/>
                  </a:lnTo>
                  <a:lnTo>
                    <a:pt x="37" y="742"/>
                  </a:lnTo>
                  <a:lnTo>
                    <a:pt x="49" y="758"/>
                  </a:lnTo>
                  <a:lnTo>
                    <a:pt x="63" y="772"/>
                  </a:lnTo>
                  <a:lnTo>
                    <a:pt x="78" y="786"/>
                  </a:lnTo>
                  <a:lnTo>
                    <a:pt x="94" y="798"/>
                  </a:lnTo>
                  <a:lnTo>
                    <a:pt x="111" y="807"/>
                  </a:lnTo>
                  <a:lnTo>
                    <a:pt x="130" y="816"/>
                  </a:lnTo>
                  <a:lnTo>
                    <a:pt x="149" y="823"/>
                  </a:lnTo>
                  <a:lnTo>
                    <a:pt x="168" y="829"/>
                  </a:lnTo>
                  <a:lnTo>
                    <a:pt x="189" y="831"/>
                  </a:lnTo>
                  <a:lnTo>
                    <a:pt x="210" y="832"/>
                  </a:lnTo>
                  <a:lnTo>
                    <a:pt x="221" y="832"/>
                  </a:lnTo>
                  <a:lnTo>
                    <a:pt x="232" y="831"/>
                  </a:lnTo>
                  <a:lnTo>
                    <a:pt x="242" y="830"/>
                  </a:lnTo>
                  <a:lnTo>
                    <a:pt x="253" y="828"/>
                  </a:lnTo>
                  <a:lnTo>
                    <a:pt x="272" y="823"/>
                  </a:lnTo>
                  <a:lnTo>
                    <a:pt x="292" y="816"/>
                  </a:lnTo>
                  <a:lnTo>
                    <a:pt x="311" y="807"/>
                  </a:lnTo>
                  <a:lnTo>
                    <a:pt x="328" y="797"/>
                  </a:lnTo>
                  <a:lnTo>
                    <a:pt x="344" y="785"/>
                  </a:lnTo>
                  <a:lnTo>
                    <a:pt x="359" y="771"/>
                  </a:lnTo>
                  <a:lnTo>
                    <a:pt x="372" y="756"/>
                  </a:lnTo>
                  <a:lnTo>
                    <a:pt x="385" y="740"/>
                  </a:lnTo>
                  <a:lnTo>
                    <a:pt x="396" y="723"/>
                  </a:lnTo>
                  <a:lnTo>
                    <a:pt x="404" y="704"/>
                  </a:lnTo>
                  <a:lnTo>
                    <a:pt x="411" y="685"/>
                  </a:lnTo>
                  <a:lnTo>
                    <a:pt x="416" y="665"/>
                  </a:lnTo>
                  <a:lnTo>
                    <a:pt x="418" y="654"/>
                  </a:lnTo>
                  <a:lnTo>
                    <a:pt x="419" y="643"/>
                  </a:lnTo>
                  <a:lnTo>
                    <a:pt x="420" y="633"/>
                  </a:lnTo>
                  <a:lnTo>
                    <a:pt x="420" y="622"/>
                  </a:lnTo>
                  <a:lnTo>
                    <a:pt x="420" y="608"/>
                  </a:lnTo>
                  <a:lnTo>
                    <a:pt x="418" y="593"/>
                  </a:lnTo>
                  <a:lnTo>
                    <a:pt x="416" y="579"/>
                  </a:lnTo>
                  <a:lnTo>
                    <a:pt x="413" y="565"/>
                  </a:lnTo>
                  <a:lnTo>
                    <a:pt x="408" y="552"/>
                  </a:lnTo>
                  <a:lnTo>
                    <a:pt x="403" y="539"/>
                  </a:lnTo>
                  <a:lnTo>
                    <a:pt x="397" y="526"/>
                  </a:lnTo>
                  <a:lnTo>
                    <a:pt x="390" y="5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3" name="Freeform 3860">
              <a:extLst>
                <a:ext uri="{FF2B5EF4-FFF2-40B4-BE49-F238E27FC236}">
                  <a16:creationId xmlns:a16="http://schemas.microsoft.com/office/drawing/2014/main" id="{A1B4BB21-0362-40AB-AF7C-097C855126D8}"/>
                </a:ext>
              </a:extLst>
            </p:cNvPr>
            <p:cNvSpPr>
              <a:spLocks noEditPoints="1"/>
            </p:cNvSpPr>
            <p:nvPr/>
          </p:nvSpPr>
          <p:spPr bwMode="auto">
            <a:xfrm>
              <a:off x="9879013" y="2500313"/>
              <a:ext cx="133350" cy="265113"/>
            </a:xfrm>
            <a:custGeom>
              <a:avLst/>
              <a:gdLst>
                <a:gd name="T0" fmla="*/ 382 w 421"/>
                <a:gd name="T1" fmla="*/ 676 h 832"/>
                <a:gd name="T2" fmla="*/ 349 w 421"/>
                <a:gd name="T3" fmla="*/ 737 h 832"/>
                <a:gd name="T4" fmla="*/ 296 w 421"/>
                <a:gd name="T5" fmla="*/ 781 h 832"/>
                <a:gd name="T6" fmla="*/ 229 w 421"/>
                <a:gd name="T7" fmla="*/ 802 h 832"/>
                <a:gd name="T8" fmla="*/ 157 w 421"/>
                <a:gd name="T9" fmla="*/ 795 h 832"/>
                <a:gd name="T10" fmla="*/ 96 w 421"/>
                <a:gd name="T11" fmla="*/ 761 h 832"/>
                <a:gd name="T12" fmla="*/ 52 w 421"/>
                <a:gd name="T13" fmla="*/ 708 h 832"/>
                <a:gd name="T14" fmla="*/ 30 w 421"/>
                <a:gd name="T15" fmla="*/ 640 h 832"/>
                <a:gd name="T16" fmla="*/ 35 w 421"/>
                <a:gd name="T17" fmla="*/ 582 h 832"/>
                <a:gd name="T18" fmla="*/ 53 w 421"/>
                <a:gd name="T19" fmla="*/ 534 h 832"/>
                <a:gd name="T20" fmla="*/ 103 w 421"/>
                <a:gd name="T21" fmla="*/ 481 h 832"/>
                <a:gd name="T22" fmla="*/ 139 w 421"/>
                <a:gd name="T23" fmla="*/ 459 h 832"/>
                <a:gd name="T24" fmla="*/ 177 w 421"/>
                <a:gd name="T25" fmla="*/ 447 h 832"/>
                <a:gd name="T26" fmla="*/ 216 w 421"/>
                <a:gd name="T27" fmla="*/ 444 h 832"/>
                <a:gd name="T28" fmla="*/ 260 w 421"/>
                <a:gd name="T29" fmla="*/ 454 h 832"/>
                <a:gd name="T30" fmla="*/ 322 w 421"/>
                <a:gd name="T31" fmla="*/ 490 h 832"/>
                <a:gd name="T32" fmla="*/ 368 w 421"/>
                <a:gd name="T33" fmla="*/ 546 h 832"/>
                <a:gd name="T34" fmla="*/ 390 w 421"/>
                <a:gd name="T35" fmla="*/ 607 h 832"/>
                <a:gd name="T36" fmla="*/ 332 w 421"/>
                <a:gd name="T37" fmla="*/ 0 h 832"/>
                <a:gd name="T38" fmla="*/ 292 w 421"/>
                <a:gd name="T39" fmla="*/ 11 h 832"/>
                <a:gd name="T40" fmla="*/ 267 w 421"/>
                <a:gd name="T41" fmla="*/ 28 h 832"/>
                <a:gd name="T42" fmla="*/ 153 w 421"/>
                <a:gd name="T43" fmla="*/ 238 h 832"/>
                <a:gd name="T44" fmla="*/ 30 w 421"/>
                <a:gd name="T45" fmla="*/ 514 h 832"/>
                <a:gd name="T46" fmla="*/ 8 w 421"/>
                <a:gd name="T47" fmla="*/ 565 h 832"/>
                <a:gd name="T48" fmla="*/ 0 w 421"/>
                <a:gd name="T49" fmla="*/ 622 h 832"/>
                <a:gd name="T50" fmla="*/ 5 w 421"/>
                <a:gd name="T51" fmla="*/ 665 h 832"/>
                <a:gd name="T52" fmla="*/ 36 w 421"/>
                <a:gd name="T53" fmla="*/ 740 h 832"/>
                <a:gd name="T54" fmla="*/ 93 w 421"/>
                <a:gd name="T55" fmla="*/ 797 h 832"/>
                <a:gd name="T56" fmla="*/ 168 w 421"/>
                <a:gd name="T57" fmla="*/ 828 h 832"/>
                <a:gd name="T58" fmla="*/ 211 w 421"/>
                <a:gd name="T59" fmla="*/ 832 h 832"/>
                <a:gd name="T60" fmla="*/ 291 w 421"/>
                <a:gd name="T61" fmla="*/ 816 h 832"/>
                <a:gd name="T62" fmla="*/ 358 w 421"/>
                <a:gd name="T63" fmla="*/ 772 h 832"/>
                <a:gd name="T64" fmla="*/ 403 w 421"/>
                <a:gd name="T65" fmla="*/ 708 h 832"/>
                <a:gd name="T66" fmla="*/ 421 w 421"/>
                <a:gd name="T67" fmla="*/ 627 h 832"/>
                <a:gd name="T68" fmla="*/ 398 w 421"/>
                <a:gd name="T69" fmla="*/ 297 h 832"/>
                <a:gd name="T70" fmla="*/ 337 w 421"/>
                <a:gd name="T71" fmla="*/ 320 h 832"/>
                <a:gd name="T72" fmla="*/ 320 w 421"/>
                <a:gd name="T73" fmla="*/ 338 h 832"/>
                <a:gd name="T74" fmla="*/ 316 w 421"/>
                <a:gd name="T75" fmla="*/ 355 h 832"/>
                <a:gd name="T76" fmla="*/ 309 w 421"/>
                <a:gd name="T77" fmla="*/ 365 h 832"/>
                <a:gd name="T78" fmla="*/ 297 w 421"/>
                <a:gd name="T79" fmla="*/ 367 h 832"/>
                <a:gd name="T80" fmla="*/ 288 w 421"/>
                <a:gd name="T81" fmla="*/ 360 h 832"/>
                <a:gd name="T82" fmla="*/ 286 w 421"/>
                <a:gd name="T83" fmla="*/ 343 h 832"/>
                <a:gd name="T84" fmla="*/ 301 w 421"/>
                <a:gd name="T85" fmla="*/ 312 h 832"/>
                <a:gd name="T86" fmla="*/ 333 w 421"/>
                <a:gd name="T87" fmla="*/ 287 h 832"/>
                <a:gd name="T88" fmla="*/ 379 w 421"/>
                <a:gd name="T89" fmla="*/ 270 h 832"/>
                <a:gd name="T90" fmla="*/ 421 w 421"/>
                <a:gd name="T91" fmla="*/ 36 h 832"/>
                <a:gd name="T92" fmla="*/ 417 w 421"/>
                <a:gd name="T93" fmla="*/ 26 h 832"/>
                <a:gd name="T94" fmla="*/ 384 w 421"/>
                <a:gd name="T95" fmla="*/ 6 h 832"/>
                <a:gd name="T96" fmla="*/ 343 w 421"/>
                <a:gd name="T97"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1" h="832">
                  <a:moveTo>
                    <a:pt x="391" y="622"/>
                  </a:moveTo>
                  <a:lnTo>
                    <a:pt x="390" y="640"/>
                  </a:lnTo>
                  <a:lnTo>
                    <a:pt x="386" y="658"/>
                  </a:lnTo>
                  <a:lnTo>
                    <a:pt x="382" y="676"/>
                  </a:lnTo>
                  <a:lnTo>
                    <a:pt x="377" y="693"/>
                  </a:lnTo>
                  <a:lnTo>
                    <a:pt x="369" y="708"/>
                  </a:lnTo>
                  <a:lnTo>
                    <a:pt x="360" y="723"/>
                  </a:lnTo>
                  <a:lnTo>
                    <a:pt x="349" y="737"/>
                  </a:lnTo>
                  <a:lnTo>
                    <a:pt x="338" y="749"/>
                  </a:lnTo>
                  <a:lnTo>
                    <a:pt x="325" y="761"/>
                  </a:lnTo>
                  <a:lnTo>
                    <a:pt x="311" y="772"/>
                  </a:lnTo>
                  <a:lnTo>
                    <a:pt x="296" y="781"/>
                  </a:lnTo>
                  <a:lnTo>
                    <a:pt x="280" y="788"/>
                  </a:lnTo>
                  <a:lnTo>
                    <a:pt x="264" y="795"/>
                  </a:lnTo>
                  <a:lnTo>
                    <a:pt x="247" y="799"/>
                  </a:lnTo>
                  <a:lnTo>
                    <a:pt x="229" y="802"/>
                  </a:lnTo>
                  <a:lnTo>
                    <a:pt x="211" y="802"/>
                  </a:lnTo>
                  <a:lnTo>
                    <a:pt x="192" y="802"/>
                  </a:lnTo>
                  <a:lnTo>
                    <a:pt x="174" y="799"/>
                  </a:lnTo>
                  <a:lnTo>
                    <a:pt x="157" y="795"/>
                  </a:lnTo>
                  <a:lnTo>
                    <a:pt x="140" y="788"/>
                  </a:lnTo>
                  <a:lnTo>
                    <a:pt x="125" y="781"/>
                  </a:lnTo>
                  <a:lnTo>
                    <a:pt x="110" y="772"/>
                  </a:lnTo>
                  <a:lnTo>
                    <a:pt x="96" y="761"/>
                  </a:lnTo>
                  <a:lnTo>
                    <a:pt x="83" y="749"/>
                  </a:lnTo>
                  <a:lnTo>
                    <a:pt x="71" y="737"/>
                  </a:lnTo>
                  <a:lnTo>
                    <a:pt x="60" y="723"/>
                  </a:lnTo>
                  <a:lnTo>
                    <a:pt x="52" y="708"/>
                  </a:lnTo>
                  <a:lnTo>
                    <a:pt x="44" y="693"/>
                  </a:lnTo>
                  <a:lnTo>
                    <a:pt x="38" y="676"/>
                  </a:lnTo>
                  <a:lnTo>
                    <a:pt x="34" y="658"/>
                  </a:lnTo>
                  <a:lnTo>
                    <a:pt x="30" y="640"/>
                  </a:lnTo>
                  <a:lnTo>
                    <a:pt x="30" y="622"/>
                  </a:lnTo>
                  <a:lnTo>
                    <a:pt x="30" y="609"/>
                  </a:lnTo>
                  <a:lnTo>
                    <a:pt x="33" y="595"/>
                  </a:lnTo>
                  <a:lnTo>
                    <a:pt x="35" y="582"/>
                  </a:lnTo>
                  <a:lnTo>
                    <a:pt x="38" y="569"/>
                  </a:lnTo>
                  <a:lnTo>
                    <a:pt x="42" y="556"/>
                  </a:lnTo>
                  <a:lnTo>
                    <a:pt x="48" y="545"/>
                  </a:lnTo>
                  <a:lnTo>
                    <a:pt x="53" y="534"/>
                  </a:lnTo>
                  <a:lnTo>
                    <a:pt x="60" y="522"/>
                  </a:lnTo>
                  <a:lnTo>
                    <a:pt x="77" y="505"/>
                  </a:lnTo>
                  <a:lnTo>
                    <a:pt x="94" y="489"/>
                  </a:lnTo>
                  <a:lnTo>
                    <a:pt x="103" y="481"/>
                  </a:lnTo>
                  <a:lnTo>
                    <a:pt x="112" y="475"/>
                  </a:lnTo>
                  <a:lnTo>
                    <a:pt x="121" y="470"/>
                  </a:lnTo>
                  <a:lnTo>
                    <a:pt x="130" y="464"/>
                  </a:lnTo>
                  <a:lnTo>
                    <a:pt x="139" y="459"/>
                  </a:lnTo>
                  <a:lnTo>
                    <a:pt x="148" y="456"/>
                  </a:lnTo>
                  <a:lnTo>
                    <a:pt x="158" y="451"/>
                  </a:lnTo>
                  <a:lnTo>
                    <a:pt x="168" y="449"/>
                  </a:lnTo>
                  <a:lnTo>
                    <a:pt x="177" y="447"/>
                  </a:lnTo>
                  <a:lnTo>
                    <a:pt x="187" y="445"/>
                  </a:lnTo>
                  <a:lnTo>
                    <a:pt x="197" y="444"/>
                  </a:lnTo>
                  <a:lnTo>
                    <a:pt x="206" y="444"/>
                  </a:lnTo>
                  <a:lnTo>
                    <a:pt x="216" y="444"/>
                  </a:lnTo>
                  <a:lnTo>
                    <a:pt x="225" y="445"/>
                  </a:lnTo>
                  <a:lnTo>
                    <a:pt x="234" y="446"/>
                  </a:lnTo>
                  <a:lnTo>
                    <a:pt x="243" y="448"/>
                  </a:lnTo>
                  <a:lnTo>
                    <a:pt x="260" y="454"/>
                  </a:lnTo>
                  <a:lnTo>
                    <a:pt x="277" y="460"/>
                  </a:lnTo>
                  <a:lnTo>
                    <a:pt x="293" y="469"/>
                  </a:lnTo>
                  <a:lnTo>
                    <a:pt x="308" y="479"/>
                  </a:lnTo>
                  <a:lnTo>
                    <a:pt x="322" y="490"/>
                  </a:lnTo>
                  <a:lnTo>
                    <a:pt x="336" y="503"/>
                  </a:lnTo>
                  <a:lnTo>
                    <a:pt x="348" y="517"/>
                  </a:lnTo>
                  <a:lnTo>
                    <a:pt x="359" y="531"/>
                  </a:lnTo>
                  <a:lnTo>
                    <a:pt x="368" y="546"/>
                  </a:lnTo>
                  <a:lnTo>
                    <a:pt x="376" y="561"/>
                  </a:lnTo>
                  <a:lnTo>
                    <a:pt x="382" y="576"/>
                  </a:lnTo>
                  <a:lnTo>
                    <a:pt x="386" y="592"/>
                  </a:lnTo>
                  <a:lnTo>
                    <a:pt x="390" y="607"/>
                  </a:lnTo>
                  <a:lnTo>
                    <a:pt x="391" y="622"/>
                  </a:lnTo>
                  <a:lnTo>
                    <a:pt x="391" y="622"/>
                  </a:lnTo>
                  <a:close/>
                  <a:moveTo>
                    <a:pt x="343" y="0"/>
                  </a:moveTo>
                  <a:lnTo>
                    <a:pt x="332" y="0"/>
                  </a:lnTo>
                  <a:lnTo>
                    <a:pt x="321" y="2"/>
                  </a:lnTo>
                  <a:lnTo>
                    <a:pt x="310" y="4"/>
                  </a:lnTo>
                  <a:lnTo>
                    <a:pt x="301" y="6"/>
                  </a:lnTo>
                  <a:lnTo>
                    <a:pt x="292" y="11"/>
                  </a:lnTo>
                  <a:lnTo>
                    <a:pt x="284" y="15"/>
                  </a:lnTo>
                  <a:lnTo>
                    <a:pt x="276" y="20"/>
                  </a:lnTo>
                  <a:lnTo>
                    <a:pt x="270" y="26"/>
                  </a:lnTo>
                  <a:lnTo>
                    <a:pt x="267" y="28"/>
                  </a:lnTo>
                  <a:lnTo>
                    <a:pt x="266" y="31"/>
                  </a:lnTo>
                  <a:lnTo>
                    <a:pt x="213" y="178"/>
                  </a:lnTo>
                  <a:lnTo>
                    <a:pt x="155" y="236"/>
                  </a:lnTo>
                  <a:lnTo>
                    <a:pt x="153" y="238"/>
                  </a:lnTo>
                  <a:lnTo>
                    <a:pt x="152" y="240"/>
                  </a:lnTo>
                  <a:lnTo>
                    <a:pt x="31" y="510"/>
                  </a:lnTo>
                  <a:lnTo>
                    <a:pt x="31" y="513"/>
                  </a:lnTo>
                  <a:lnTo>
                    <a:pt x="30" y="514"/>
                  </a:lnTo>
                  <a:lnTo>
                    <a:pt x="24" y="525"/>
                  </a:lnTo>
                  <a:lnTo>
                    <a:pt x="18" y="538"/>
                  </a:lnTo>
                  <a:lnTo>
                    <a:pt x="12" y="551"/>
                  </a:lnTo>
                  <a:lnTo>
                    <a:pt x="8" y="565"/>
                  </a:lnTo>
                  <a:lnTo>
                    <a:pt x="5" y="579"/>
                  </a:lnTo>
                  <a:lnTo>
                    <a:pt x="3" y="593"/>
                  </a:lnTo>
                  <a:lnTo>
                    <a:pt x="0" y="607"/>
                  </a:lnTo>
                  <a:lnTo>
                    <a:pt x="0" y="622"/>
                  </a:lnTo>
                  <a:lnTo>
                    <a:pt x="0" y="633"/>
                  </a:lnTo>
                  <a:lnTo>
                    <a:pt x="1" y="643"/>
                  </a:lnTo>
                  <a:lnTo>
                    <a:pt x="3" y="654"/>
                  </a:lnTo>
                  <a:lnTo>
                    <a:pt x="5" y="665"/>
                  </a:lnTo>
                  <a:lnTo>
                    <a:pt x="9" y="685"/>
                  </a:lnTo>
                  <a:lnTo>
                    <a:pt x="16" y="704"/>
                  </a:lnTo>
                  <a:lnTo>
                    <a:pt x="25" y="723"/>
                  </a:lnTo>
                  <a:lnTo>
                    <a:pt x="36" y="740"/>
                  </a:lnTo>
                  <a:lnTo>
                    <a:pt x="48" y="756"/>
                  </a:lnTo>
                  <a:lnTo>
                    <a:pt x="62" y="771"/>
                  </a:lnTo>
                  <a:lnTo>
                    <a:pt x="77" y="785"/>
                  </a:lnTo>
                  <a:lnTo>
                    <a:pt x="93" y="797"/>
                  </a:lnTo>
                  <a:lnTo>
                    <a:pt x="110" y="807"/>
                  </a:lnTo>
                  <a:lnTo>
                    <a:pt x="128" y="816"/>
                  </a:lnTo>
                  <a:lnTo>
                    <a:pt x="147" y="823"/>
                  </a:lnTo>
                  <a:lnTo>
                    <a:pt x="168" y="828"/>
                  </a:lnTo>
                  <a:lnTo>
                    <a:pt x="178" y="830"/>
                  </a:lnTo>
                  <a:lnTo>
                    <a:pt x="189" y="831"/>
                  </a:lnTo>
                  <a:lnTo>
                    <a:pt x="200" y="832"/>
                  </a:lnTo>
                  <a:lnTo>
                    <a:pt x="211" y="832"/>
                  </a:lnTo>
                  <a:lnTo>
                    <a:pt x="232" y="831"/>
                  </a:lnTo>
                  <a:lnTo>
                    <a:pt x="252" y="829"/>
                  </a:lnTo>
                  <a:lnTo>
                    <a:pt x="272" y="823"/>
                  </a:lnTo>
                  <a:lnTo>
                    <a:pt x="291" y="816"/>
                  </a:lnTo>
                  <a:lnTo>
                    <a:pt x="309" y="807"/>
                  </a:lnTo>
                  <a:lnTo>
                    <a:pt x="326" y="798"/>
                  </a:lnTo>
                  <a:lnTo>
                    <a:pt x="343" y="786"/>
                  </a:lnTo>
                  <a:lnTo>
                    <a:pt x="358" y="772"/>
                  </a:lnTo>
                  <a:lnTo>
                    <a:pt x="370" y="758"/>
                  </a:lnTo>
                  <a:lnTo>
                    <a:pt x="383" y="742"/>
                  </a:lnTo>
                  <a:lnTo>
                    <a:pt x="394" y="725"/>
                  </a:lnTo>
                  <a:lnTo>
                    <a:pt x="403" y="708"/>
                  </a:lnTo>
                  <a:lnTo>
                    <a:pt x="410" y="688"/>
                  </a:lnTo>
                  <a:lnTo>
                    <a:pt x="415" y="669"/>
                  </a:lnTo>
                  <a:lnTo>
                    <a:pt x="419" y="648"/>
                  </a:lnTo>
                  <a:lnTo>
                    <a:pt x="421" y="627"/>
                  </a:lnTo>
                  <a:lnTo>
                    <a:pt x="421" y="626"/>
                  </a:lnTo>
                  <a:lnTo>
                    <a:pt x="421" y="626"/>
                  </a:lnTo>
                  <a:lnTo>
                    <a:pt x="421" y="293"/>
                  </a:lnTo>
                  <a:lnTo>
                    <a:pt x="398" y="297"/>
                  </a:lnTo>
                  <a:lnTo>
                    <a:pt x="377" y="301"/>
                  </a:lnTo>
                  <a:lnTo>
                    <a:pt x="360" y="308"/>
                  </a:lnTo>
                  <a:lnTo>
                    <a:pt x="344" y="315"/>
                  </a:lnTo>
                  <a:lnTo>
                    <a:pt x="337" y="320"/>
                  </a:lnTo>
                  <a:lnTo>
                    <a:pt x="332" y="324"/>
                  </a:lnTo>
                  <a:lnTo>
                    <a:pt x="328" y="328"/>
                  </a:lnTo>
                  <a:lnTo>
                    <a:pt x="323" y="333"/>
                  </a:lnTo>
                  <a:lnTo>
                    <a:pt x="320" y="338"/>
                  </a:lnTo>
                  <a:lnTo>
                    <a:pt x="318" y="342"/>
                  </a:lnTo>
                  <a:lnTo>
                    <a:pt x="316" y="347"/>
                  </a:lnTo>
                  <a:lnTo>
                    <a:pt x="316" y="352"/>
                  </a:lnTo>
                  <a:lnTo>
                    <a:pt x="316" y="355"/>
                  </a:lnTo>
                  <a:lnTo>
                    <a:pt x="315" y="358"/>
                  </a:lnTo>
                  <a:lnTo>
                    <a:pt x="312" y="360"/>
                  </a:lnTo>
                  <a:lnTo>
                    <a:pt x="311" y="362"/>
                  </a:lnTo>
                  <a:lnTo>
                    <a:pt x="309" y="365"/>
                  </a:lnTo>
                  <a:lnTo>
                    <a:pt x="306" y="366"/>
                  </a:lnTo>
                  <a:lnTo>
                    <a:pt x="304" y="367"/>
                  </a:lnTo>
                  <a:lnTo>
                    <a:pt x="301" y="367"/>
                  </a:lnTo>
                  <a:lnTo>
                    <a:pt x="297" y="367"/>
                  </a:lnTo>
                  <a:lnTo>
                    <a:pt x="294" y="366"/>
                  </a:lnTo>
                  <a:lnTo>
                    <a:pt x="292" y="365"/>
                  </a:lnTo>
                  <a:lnTo>
                    <a:pt x="290" y="362"/>
                  </a:lnTo>
                  <a:lnTo>
                    <a:pt x="288" y="360"/>
                  </a:lnTo>
                  <a:lnTo>
                    <a:pt x="287" y="358"/>
                  </a:lnTo>
                  <a:lnTo>
                    <a:pt x="286" y="355"/>
                  </a:lnTo>
                  <a:lnTo>
                    <a:pt x="286" y="352"/>
                  </a:lnTo>
                  <a:lnTo>
                    <a:pt x="286" y="343"/>
                  </a:lnTo>
                  <a:lnTo>
                    <a:pt x="288" y="336"/>
                  </a:lnTo>
                  <a:lnTo>
                    <a:pt x="291" y="327"/>
                  </a:lnTo>
                  <a:lnTo>
                    <a:pt x="295" y="320"/>
                  </a:lnTo>
                  <a:lnTo>
                    <a:pt x="301" y="312"/>
                  </a:lnTo>
                  <a:lnTo>
                    <a:pt x="307" y="306"/>
                  </a:lnTo>
                  <a:lnTo>
                    <a:pt x="315" y="299"/>
                  </a:lnTo>
                  <a:lnTo>
                    <a:pt x="323" y="293"/>
                  </a:lnTo>
                  <a:lnTo>
                    <a:pt x="333" y="287"/>
                  </a:lnTo>
                  <a:lnTo>
                    <a:pt x="344" y="282"/>
                  </a:lnTo>
                  <a:lnTo>
                    <a:pt x="354" y="278"/>
                  </a:lnTo>
                  <a:lnTo>
                    <a:pt x="366" y="273"/>
                  </a:lnTo>
                  <a:lnTo>
                    <a:pt x="379" y="270"/>
                  </a:lnTo>
                  <a:lnTo>
                    <a:pt x="392" y="267"/>
                  </a:lnTo>
                  <a:lnTo>
                    <a:pt x="406" y="265"/>
                  </a:lnTo>
                  <a:lnTo>
                    <a:pt x="421" y="263"/>
                  </a:lnTo>
                  <a:lnTo>
                    <a:pt x="421" y="36"/>
                  </a:lnTo>
                  <a:lnTo>
                    <a:pt x="421" y="33"/>
                  </a:lnTo>
                  <a:lnTo>
                    <a:pt x="420" y="31"/>
                  </a:lnTo>
                  <a:lnTo>
                    <a:pt x="419" y="28"/>
                  </a:lnTo>
                  <a:lnTo>
                    <a:pt x="417" y="26"/>
                  </a:lnTo>
                  <a:lnTo>
                    <a:pt x="410" y="20"/>
                  </a:lnTo>
                  <a:lnTo>
                    <a:pt x="403" y="15"/>
                  </a:lnTo>
                  <a:lnTo>
                    <a:pt x="394" y="11"/>
                  </a:lnTo>
                  <a:lnTo>
                    <a:pt x="384" y="6"/>
                  </a:lnTo>
                  <a:lnTo>
                    <a:pt x="375" y="4"/>
                  </a:lnTo>
                  <a:lnTo>
                    <a:pt x="365" y="2"/>
                  </a:lnTo>
                  <a:lnTo>
                    <a:pt x="354" y="0"/>
                  </a:lnTo>
                  <a:lnTo>
                    <a:pt x="343" y="0"/>
                  </a:lnTo>
                  <a:lnTo>
                    <a:pt x="34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4" name="Freeform 3861">
              <a:extLst>
                <a:ext uri="{FF2B5EF4-FFF2-40B4-BE49-F238E27FC236}">
                  <a16:creationId xmlns:a16="http://schemas.microsoft.com/office/drawing/2014/main" id="{B5D7DEC1-560F-4F32-91EB-8F00E9A74661}"/>
                </a:ext>
              </a:extLst>
            </p:cNvPr>
            <p:cNvSpPr>
              <a:spLocks/>
            </p:cNvSpPr>
            <p:nvPr/>
          </p:nvSpPr>
          <p:spPr bwMode="auto">
            <a:xfrm>
              <a:off x="9902825" y="2659063"/>
              <a:ext cx="46038" cy="46038"/>
            </a:xfrm>
            <a:custGeom>
              <a:avLst/>
              <a:gdLst>
                <a:gd name="T0" fmla="*/ 2 w 144"/>
                <a:gd name="T1" fmla="*/ 132 h 143"/>
                <a:gd name="T2" fmla="*/ 4 w 144"/>
                <a:gd name="T3" fmla="*/ 137 h 143"/>
                <a:gd name="T4" fmla="*/ 7 w 144"/>
                <a:gd name="T5" fmla="*/ 140 h 143"/>
                <a:gd name="T6" fmla="*/ 12 w 144"/>
                <a:gd name="T7" fmla="*/ 143 h 143"/>
                <a:gd name="T8" fmla="*/ 19 w 144"/>
                <a:gd name="T9" fmla="*/ 143 h 143"/>
                <a:gd name="T10" fmla="*/ 24 w 144"/>
                <a:gd name="T11" fmla="*/ 140 h 143"/>
                <a:gd name="T12" fmla="*/ 28 w 144"/>
                <a:gd name="T13" fmla="*/ 137 h 143"/>
                <a:gd name="T14" fmla="*/ 31 w 144"/>
                <a:gd name="T15" fmla="*/ 132 h 143"/>
                <a:gd name="T16" fmla="*/ 32 w 144"/>
                <a:gd name="T17" fmla="*/ 118 h 143"/>
                <a:gd name="T18" fmla="*/ 35 w 144"/>
                <a:gd name="T19" fmla="*/ 98 h 143"/>
                <a:gd name="T20" fmla="*/ 42 w 144"/>
                <a:gd name="T21" fmla="*/ 81 h 143"/>
                <a:gd name="T22" fmla="*/ 53 w 144"/>
                <a:gd name="T23" fmla="*/ 65 h 143"/>
                <a:gd name="T24" fmla="*/ 67 w 144"/>
                <a:gd name="T25" fmla="*/ 52 h 143"/>
                <a:gd name="T26" fmla="*/ 82 w 144"/>
                <a:gd name="T27" fmla="*/ 41 h 143"/>
                <a:gd name="T28" fmla="*/ 100 w 144"/>
                <a:gd name="T29" fmla="*/ 34 h 143"/>
                <a:gd name="T30" fmla="*/ 120 w 144"/>
                <a:gd name="T31" fmla="*/ 30 h 143"/>
                <a:gd name="T32" fmla="*/ 132 w 144"/>
                <a:gd name="T33" fmla="*/ 30 h 143"/>
                <a:gd name="T34" fmla="*/ 138 w 144"/>
                <a:gd name="T35" fmla="*/ 26 h 143"/>
                <a:gd name="T36" fmla="*/ 142 w 144"/>
                <a:gd name="T37" fmla="*/ 23 h 143"/>
                <a:gd name="T38" fmla="*/ 144 w 144"/>
                <a:gd name="T39" fmla="*/ 18 h 143"/>
                <a:gd name="T40" fmla="*/ 144 w 144"/>
                <a:gd name="T41" fmla="*/ 11 h 143"/>
                <a:gd name="T42" fmla="*/ 142 w 144"/>
                <a:gd name="T43" fmla="*/ 6 h 143"/>
                <a:gd name="T44" fmla="*/ 138 w 144"/>
                <a:gd name="T45" fmla="*/ 2 h 143"/>
                <a:gd name="T46" fmla="*/ 132 w 144"/>
                <a:gd name="T47" fmla="*/ 0 h 143"/>
                <a:gd name="T48" fmla="*/ 116 w 144"/>
                <a:gd name="T49" fmla="*/ 0 h 143"/>
                <a:gd name="T50" fmla="*/ 92 w 144"/>
                <a:gd name="T51" fmla="*/ 5 h 143"/>
                <a:gd name="T52" fmla="*/ 68 w 144"/>
                <a:gd name="T53" fmla="*/ 15 h 143"/>
                <a:gd name="T54" fmla="*/ 48 w 144"/>
                <a:gd name="T55" fmla="*/ 29 h 143"/>
                <a:gd name="T56" fmla="*/ 31 w 144"/>
                <a:gd name="T57" fmla="*/ 46 h 143"/>
                <a:gd name="T58" fmla="*/ 17 w 144"/>
                <a:gd name="T59" fmla="*/ 67 h 143"/>
                <a:gd name="T60" fmla="*/ 7 w 144"/>
                <a:gd name="T61" fmla="*/ 90 h 143"/>
                <a:gd name="T62" fmla="*/ 2 w 144"/>
                <a:gd name="T63"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3">
                  <a:moveTo>
                    <a:pt x="0" y="128"/>
                  </a:moveTo>
                  <a:lnTo>
                    <a:pt x="2" y="132"/>
                  </a:lnTo>
                  <a:lnTo>
                    <a:pt x="2" y="134"/>
                  </a:lnTo>
                  <a:lnTo>
                    <a:pt x="4" y="137"/>
                  </a:lnTo>
                  <a:lnTo>
                    <a:pt x="5" y="139"/>
                  </a:lnTo>
                  <a:lnTo>
                    <a:pt x="7" y="140"/>
                  </a:lnTo>
                  <a:lnTo>
                    <a:pt x="10" y="142"/>
                  </a:lnTo>
                  <a:lnTo>
                    <a:pt x="12" y="143"/>
                  </a:lnTo>
                  <a:lnTo>
                    <a:pt x="15" y="143"/>
                  </a:lnTo>
                  <a:lnTo>
                    <a:pt x="19" y="143"/>
                  </a:lnTo>
                  <a:lnTo>
                    <a:pt x="22" y="142"/>
                  </a:lnTo>
                  <a:lnTo>
                    <a:pt x="24" y="140"/>
                  </a:lnTo>
                  <a:lnTo>
                    <a:pt x="26" y="139"/>
                  </a:lnTo>
                  <a:lnTo>
                    <a:pt x="28" y="137"/>
                  </a:lnTo>
                  <a:lnTo>
                    <a:pt x="29" y="134"/>
                  </a:lnTo>
                  <a:lnTo>
                    <a:pt x="31" y="132"/>
                  </a:lnTo>
                  <a:lnTo>
                    <a:pt x="31" y="128"/>
                  </a:lnTo>
                  <a:lnTo>
                    <a:pt x="32" y="118"/>
                  </a:lnTo>
                  <a:lnTo>
                    <a:pt x="33" y="108"/>
                  </a:lnTo>
                  <a:lnTo>
                    <a:pt x="35" y="98"/>
                  </a:lnTo>
                  <a:lnTo>
                    <a:pt x="39" y="90"/>
                  </a:lnTo>
                  <a:lnTo>
                    <a:pt x="42" y="81"/>
                  </a:lnTo>
                  <a:lnTo>
                    <a:pt x="48" y="73"/>
                  </a:lnTo>
                  <a:lnTo>
                    <a:pt x="53" y="65"/>
                  </a:lnTo>
                  <a:lnTo>
                    <a:pt x="59" y="59"/>
                  </a:lnTo>
                  <a:lnTo>
                    <a:pt x="67" y="52"/>
                  </a:lnTo>
                  <a:lnTo>
                    <a:pt x="74" y="47"/>
                  </a:lnTo>
                  <a:lnTo>
                    <a:pt x="82" y="41"/>
                  </a:lnTo>
                  <a:lnTo>
                    <a:pt x="92" y="37"/>
                  </a:lnTo>
                  <a:lnTo>
                    <a:pt x="100" y="34"/>
                  </a:lnTo>
                  <a:lnTo>
                    <a:pt x="110" y="32"/>
                  </a:lnTo>
                  <a:lnTo>
                    <a:pt x="120" y="30"/>
                  </a:lnTo>
                  <a:lnTo>
                    <a:pt x="129" y="30"/>
                  </a:lnTo>
                  <a:lnTo>
                    <a:pt x="132" y="30"/>
                  </a:lnTo>
                  <a:lnTo>
                    <a:pt x="136" y="29"/>
                  </a:lnTo>
                  <a:lnTo>
                    <a:pt x="138" y="26"/>
                  </a:lnTo>
                  <a:lnTo>
                    <a:pt x="140" y="25"/>
                  </a:lnTo>
                  <a:lnTo>
                    <a:pt x="142" y="23"/>
                  </a:lnTo>
                  <a:lnTo>
                    <a:pt x="143" y="20"/>
                  </a:lnTo>
                  <a:lnTo>
                    <a:pt x="144" y="18"/>
                  </a:lnTo>
                  <a:lnTo>
                    <a:pt x="144" y="15"/>
                  </a:lnTo>
                  <a:lnTo>
                    <a:pt x="144" y="11"/>
                  </a:lnTo>
                  <a:lnTo>
                    <a:pt x="143" y="8"/>
                  </a:lnTo>
                  <a:lnTo>
                    <a:pt x="142" y="6"/>
                  </a:lnTo>
                  <a:lnTo>
                    <a:pt x="140" y="4"/>
                  </a:lnTo>
                  <a:lnTo>
                    <a:pt x="138" y="2"/>
                  </a:lnTo>
                  <a:lnTo>
                    <a:pt x="136" y="1"/>
                  </a:lnTo>
                  <a:lnTo>
                    <a:pt x="132" y="0"/>
                  </a:lnTo>
                  <a:lnTo>
                    <a:pt x="129" y="0"/>
                  </a:lnTo>
                  <a:lnTo>
                    <a:pt x="116" y="0"/>
                  </a:lnTo>
                  <a:lnTo>
                    <a:pt x="103" y="2"/>
                  </a:lnTo>
                  <a:lnTo>
                    <a:pt x="92" y="5"/>
                  </a:lnTo>
                  <a:lnTo>
                    <a:pt x="80" y="9"/>
                  </a:lnTo>
                  <a:lnTo>
                    <a:pt x="68" y="15"/>
                  </a:lnTo>
                  <a:lnTo>
                    <a:pt x="57" y="21"/>
                  </a:lnTo>
                  <a:lnTo>
                    <a:pt x="48" y="29"/>
                  </a:lnTo>
                  <a:lnTo>
                    <a:pt x="38" y="37"/>
                  </a:lnTo>
                  <a:lnTo>
                    <a:pt x="31" y="46"/>
                  </a:lnTo>
                  <a:lnTo>
                    <a:pt x="23" y="56"/>
                  </a:lnTo>
                  <a:lnTo>
                    <a:pt x="17" y="67"/>
                  </a:lnTo>
                  <a:lnTo>
                    <a:pt x="11" y="78"/>
                  </a:lnTo>
                  <a:lnTo>
                    <a:pt x="7" y="90"/>
                  </a:lnTo>
                  <a:lnTo>
                    <a:pt x="4" y="103"/>
                  </a:lnTo>
                  <a:lnTo>
                    <a:pt x="2" y="115"/>
                  </a:lnTo>
                  <a:lnTo>
                    <a:pt x="0"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sp>
          <p:nvSpPr>
            <p:cNvPr id="15" name="Freeform 3862">
              <a:extLst>
                <a:ext uri="{FF2B5EF4-FFF2-40B4-BE49-F238E27FC236}">
                  <a16:creationId xmlns:a16="http://schemas.microsoft.com/office/drawing/2014/main" id="{CF95DCB9-1C75-4B99-A1C1-6D8586A7A4A6}"/>
                </a:ext>
              </a:extLst>
            </p:cNvPr>
            <p:cNvSpPr>
              <a:spLocks/>
            </p:cNvSpPr>
            <p:nvPr/>
          </p:nvSpPr>
          <p:spPr bwMode="auto">
            <a:xfrm>
              <a:off x="10059988" y="2659063"/>
              <a:ext cx="44450" cy="46038"/>
            </a:xfrm>
            <a:custGeom>
              <a:avLst/>
              <a:gdLst>
                <a:gd name="T0" fmla="*/ 115 w 144"/>
                <a:gd name="T1" fmla="*/ 0 h 143"/>
                <a:gd name="T2" fmla="*/ 90 w 144"/>
                <a:gd name="T3" fmla="*/ 5 h 143"/>
                <a:gd name="T4" fmla="*/ 66 w 144"/>
                <a:gd name="T5" fmla="*/ 15 h 143"/>
                <a:gd name="T6" fmla="*/ 46 w 144"/>
                <a:gd name="T7" fmla="*/ 29 h 143"/>
                <a:gd name="T8" fmla="*/ 29 w 144"/>
                <a:gd name="T9" fmla="*/ 46 h 143"/>
                <a:gd name="T10" fmla="*/ 15 w 144"/>
                <a:gd name="T11" fmla="*/ 67 h 143"/>
                <a:gd name="T12" fmla="*/ 5 w 144"/>
                <a:gd name="T13" fmla="*/ 90 h 143"/>
                <a:gd name="T14" fmla="*/ 0 w 144"/>
                <a:gd name="T15" fmla="*/ 115 h 143"/>
                <a:gd name="T16" fmla="*/ 0 w 144"/>
                <a:gd name="T17" fmla="*/ 132 h 143"/>
                <a:gd name="T18" fmla="*/ 2 w 144"/>
                <a:gd name="T19" fmla="*/ 137 h 143"/>
                <a:gd name="T20" fmla="*/ 6 w 144"/>
                <a:gd name="T21" fmla="*/ 140 h 143"/>
                <a:gd name="T22" fmla="*/ 12 w 144"/>
                <a:gd name="T23" fmla="*/ 143 h 143"/>
                <a:gd name="T24" fmla="*/ 17 w 144"/>
                <a:gd name="T25" fmla="*/ 143 h 143"/>
                <a:gd name="T26" fmla="*/ 22 w 144"/>
                <a:gd name="T27" fmla="*/ 140 h 143"/>
                <a:gd name="T28" fmla="*/ 27 w 144"/>
                <a:gd name="T29" fmla="*/ 137 h 143"/>
                <a:gd name="T30" fmla="*/ 29 w 144"/>
                <a:gd name="T31" fmla="*/ 132 h 143"/>
                <a:gd name="T32" fmla="*/ 30 w 144"/>
                <a:gd name="T33" fmla="*/ 118 h 143"/>
                <a:gd name="T34" fmla="*/ 34 w 144"/>
                <a:gd name="T35" fmla="*/ 98 h 143"/>
                <a:gd name="T36" fmla="*/ 42 w 144"/>
                <a:gd name="T37" fmla="*/ 81 h 143"/>
                <a:gd name="T38" fmla="*/ 52 w 144"/>
                <a:gd name="T39" fmla="*/ 65 h 143"/>
                <a:gd name="T40" fmla="*/ 65 w 144"/>
                <a:gd name="T41" fmla="*/ 52 h 143"/>
                <a:gd name="T42" fmla="*/ 81 w 144"/>
                <a:gd name="T43" fmla="*/ 41 h 143"/>
                <a:gd name="T44" fmla="*/ 98 w 144"/>
                <a:gd name="T45" fmla="*/ 34 h 143"/>
                <a:gd name="T46" fmla="*/ 118 w 144"/>
                <a:gd name="T47" fmla="*/ 30 h 143"/>
                <a:gd name="T48" fmla="*/ 131 w 144"/>
                <a:gd name="T49" fmla="*/ 30 h 143"/>
                <a:gd name="T50" fmla="*/ 136 w 144"/>
                <a:gd name="T51" fmla="*/ 26 h 143"/>
                <a:gd name="T52" fmla="*/ 140 w 144"/>
                <a:gd name="T53" fmla="*/ 23 h 143"/>
                <a:gd name="T54" fmla="*/ 142 w 144"/>
                <a:gd name="T55" fmla="*/ 18 h 143"/>
                <a:gd name="T56" fmla="*/ 142 w 144"/>
                <a:gd name="T57" fmla="*/ 11 h 143"/>
                <a:gd name="T58" fmla="*/ 140 w 144"/>
                <a:gd name="T59" fmla="*/ 6 h 143"/>
                <a:gd name="T60" fmla="*/ 136 w 144"/>
                <a:gd name="T61" fmla="*/ 2 h 143"/>
                <a:gd name="T62" fmla="*/ 131 w 144"/>
                <a:gd name="T63" fmla="*/ 0 h 143"/>
                <a:gd name="T64" fmla="*/ 129 w 144"/>
                <a:gd name="T6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4" h="143">
                  <a:moveTo>
                    <a:pt x="129" y="0"/>
                  </a:moveTo>
                  <a:lnTo>
                    <a:pt x="115" y="0"/>
                  </a:lnTo>
                  <a:lnTo>
                    <a:pt x="102" y="2"/>
                  </a:lnTo>
                  <a:lnTo>
                    <a:pt x="90" y="5"/>
                  </a:lnTo>
                  <a:lnTo>
                    <a:pt x="78" y="9"/>
                  </a:lnTo>
                  <a:lnTo>
                    <a:pt x="66" y="15"/>
                  </a:lnTo>
                  <a:lnTo>
                    <a:pt x="57" y="21"/>
                  </a:lnTo>
                  <a:lnTo>
                    <a:pt x="46" y="29"/>
                  </a:lnTo>
                  <a:lnTo>
                    <a:pt x="37" y="37"/>
                  </a:lnTo>
                  <a:lnTo>
                    <a:pt x="29" y="46"/>
                  </a:lnTo>
                  <a:lnTo>
                    <a:pt x="21" y="56"/>
                  </a:lnTo>
                  <a:lnTo>
                    <a:pt x="15" y="67"/>
                  </a:lnTo>
                  <a:lnTo>
                    <a:pt x="9" y="78"/>
                  </a:lnTo>
                  <a:lnTo>
                    <a:pt x="5" y="90"/>
                  </a:lnTo>
                  <a:lnTo>
                    <a:pt x="2" y="103"/>
                  </a:lnTo>
                  <a:lnTo>
                    <a:pt x="0" y="115"/>
                  </a:lnTo>
                  <a:lnTo>
                    <a:pt x="0" y="128"/>
                  </a:lnTo>
                  <a:lnTo>
                    <a:pt x="0" y="132"/>
                  </a:lnTo>
                  <a:lnTo>
                    <a:pt x="1" y="134"/>
                  </a:lnTo>
                  <a:lnTo>
                    <a:pt x="2" y="137"/>
                  </a:lnTo>
                  <a:lnTo>
                    <a:pt x="4" y="139"/>
                  </a:lnTo>
                  <a:lnTo>
                    <a:pt x="6" y="140"/>
                  </a:lnTo>
                  <a:lnTo>
                    <a:pt x="8" y="142"/>
                  </a:lnTo>
                  <a:lnTo>
                    <a:pt x="12" y="143"/>
                  </a:lnTo>
                  <a:lnTo>
                    <a:pt x="15" y="143"/>
                  </a:lnTo>
                  <a:lnTo>
                    <a:pt x="17" y="143"/>
                  </a:lnTo>
                  <a:lnTo>
                    <a:pt x="20" y="142"/>
                  </a:lnTo>
                  <a:lnTo>
                    <a:pt x="22" y="140"/>
                  </a:lnTo>
                  <a:lnTo>
                    <a:pt x="24" y="139"/>
                  </a:lnTo>
                  <a:lnTo>
                    <a:pt x="27" y="137"/>
                  </a:lnTo>
                  <a:lnTo>
                    <a:pt x="28" y="134"/>
                  </a:lnTo>
                  <a:lnTo>
                    <a:pt x="29" y="132"/>
                  </a:lnTo>
                  <a:lnTo>
                    <a:pt x="30" y="128"/>
                  </a:lnTo>
                  <a:lnTo>
                    <a:pt x="30" y="118"/>
                  </a:lnTo>
                  <a:lnTo>
                    <a:pt x="31" y="108"/>
                  </a:lnTo>
                  <a:lnTo>
                    <a:pt x="34" y="98"/>
                  </a:lnTo>
                  <a:lnTo>
                    <a:pt x="37" y="90"/>
                  </a:lnTo>
                  <a:lnTo>
                    <a:pt x="42" y="81"/>
                  </a:lnTo>
                  <a:lnTo>
                    <a:pt x="46" y="73"/>
                  </a:lnTo>
                  <a:lnTo>
                    <a:pt x="52" y="65"/>
                  </a:lnTo>
                  <a:lnTo>
                    <a:pt x="59" y="59"/>
                  </a:lnTo>
                  <a:lnTo>
                    <a:pt x="65" y="52"/>
                  </a:lnTo>
                  <a:lnTo>
                    <a:pt x="73" y="47"/>
                  </a:lnTo>
                  <a:lnTo>
                    <a:pt x="81" y="41"/>
                  </a:lnTo>
                  <a:lnTo>
                    <a:pt x="90" y="37"/>
                  </a:lnTo>
                  <a:lnTo>
                    <a:pt x="98" y="34"/>
                  </a:lnTo>
                  <a:lnTo>
                    <a:pt x="108" y="32"/>
                  </a:lnTo>
                  <a:lnTo>
                    <a:pt x="118" y="30"/>
                  </a:lnTo>
                  <a:lnTo>
                    <a:pt x="129" y="30"/>
                  </a:lnTo>
                  <a:lnTo>
                    <a:pt x="131" y="30"/>
                  </a:lnTo>
                  <a:lnTo>
                    <a:pt x="134" y="29"/>
                  </a:lnTo>
                  <a:lnTo>
                    <a:pt x="136" y="26"/>
                  </a:lnTo>
                  <a:lnTo>
                    <a:pt x="138" y="25"/>
                  </a:lnTo>
                  <a:lnTo>
                    <a:pt x="140" y="23"/>
                  </a:lnTo>
                  <a:lnTo>
                    <a:pt x="141" y="20"/>
                  </a:lnTo>
                  <a:lnTo>
                    <a:pt x="142" y="18"/>
                  </a:lnTo>
                  <a:lnTo>
                    <a:pt x="144" y="15"/>
                  </a:lnTo>
                  <a:lnTo>
                    <a:pt x="142" y="11"/>
                  </a:lnTo>
                  <a:lnTo>
                    <a:pt x="141" y="8"/>
                  </a:lnTo>
                  <a:lnTo>
                    <a:pt x="140" y="6"/>
                  </a:lnTo>
                  <a:lnTo>
                    <a:pt x="138" y="4"/>
                  </a:lnTo>
                  <a:lnTo>
                    <a:pt x="136" y="2"/>
                  </a:lnTo>
                  <a:lnTo>
                    <a:pt x="134" y="1"/>
                  </a:lnTo>
                  <a:lnTo>
                    <a:pt x="131" y="0"/>
                  </a:lnTo>
                  <a:lnTo>
                    <a:pt x="129" y="0"/>
                  </a:lnTo>
                  <a:lnTo>
                    <a:pt x="1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grpSp>
      <p:sp>
        <p:nvSpPr>
          <p:cNvPr id="19" name="Title 1">
            <a:extLst>
              <a:ext uri="{FF2B5EF4-FFF2-40B4-BE49-F238E27FC236}">
                <a16:creationId xmlns:a16="http://schemas.microsoft.com/office/drawing/2014/main" id="{D61AB0BD-7684-43AD-9330-0E7CD43EFBA5}"/>
              </a:ext>
            </a:extLst>
          </p:cNvPr>
          <p:cNvSpPr txBox="1">
            <a:spLocks/>
          </p:cNvSpPr>
          <p:nvPr/>
        </p:nvSpPr>
        <p:spPr>
          <a:xfrm>
            <a:off x="736145" y="96063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1800">
                <a:solidFill>
                  <a:sysClr val="windowText" lastClr="000000"/>
                </a:solidFill>
                <a:latin typeface="Calibri Light" panose="020F0302020204030204"/>
              </a:rPr>
              <a:t>Strategic Goal 4: Efficient and high performing </a:t>
            </a:r>
            <a:br>
              <a:rPr lang="en-US" sz="1800">
                <a:solidFill>
                  <a:sysClr val="windowText" lastClr="000000"/>
                </a:solidFill>
                <a:latin typeface="Calibri Light" panose="020F0302020204030204"/>
              </a:rPr>
            </a:br>
            <a:r>
              <a:rPr lang="en-US" sz="1800">
                <a:solidFill>
                  <a:sysClr val="windowText" lastClr="000000"/>
                </a:solidFill>
                <a:latin typeface="Calibri Light" panose="020F0302020204030204"/>
              </a:rPr>
              <a:t/>
            </a:r>
            <a:br>
              <a:rPr lang="en-US" sz="1800">
                <a:solidFill>
                  <a:sysClr val="windowText" lastClr="000000"/>
                </a:solidFill>
                <a:latin typeface="Calibri Light" panose="020F0302020204030204"/>
              </a:rPr>
            </a:br>
            <a:r>
              <a:rPr lang="en-US" sz="1500">
                <a:solidFill>
                  <a:sysClr val="windowText" lastClr="000000"/>
                </a:solidFill>
                <a:latin typeface="Calibri Light" panose="020F0302020204030204"/>
              </a:rPr>
              <a:t>Strategic Objective 4.1: Continuously improve organisational governance and risk management.</a:t>
            </a:r>
            <a:endParaRPr lang="en-ZA" sz="1500" dirty="0">
              <a:solidFill>
                <a:sysClr val="windowText" lastClr="000000"/>
              </a:solidFill>
              <a:latin typeface="Calibri Light" panose="020F0302020204030204"/>
            </a:endParaRPr>
          </a:p>
        </p:txBody>
      </p:sp>
      <p:sp>
        <p:nvSpPr>
          <p:cNvPr id="20" name="Rectangle 2">
            <a:extLst>
              <a:ext uri="{FF2B5EF4-FFF2-40B4-BE49-F238E27FC236}">
                <a16:creationId xmlns:a16="http://schemas.microsoft.com/office/drawing/2014/main" id="{48CBCDB5-7DD5-4A46-8A48-90CAA1595EAB}"/>
              </a:ext>
            </a:extLst>
          </p:cNvPr>
          <p:cNvSpPr>
            <a:spLocks noChangeArrowheads="1"/>
          </p:cNvSpPr>
          <p:nvPr/>
        </p:nvSpPr>
        <p:spPr bwMode="auto">
          <a:xfrm>
            <a:off x="628650" y="1951683"/>
            <a:ext cx="237629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alt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Indicators, Annual and Quarterly Targets</a:t>
            </a:r>
            <a:endParaRPr lang="en-ZA" altLang="en-US" sz="1350" dirty="0">
              <a:solidFill>
                <a:prstClr val="black"/>
              </a:solidFill>
              <a:latin typeface="Arial" panose="020B0604020202020204" pitchFamily="34" charset="0"/>
            </a:endParaRPr>
          </a:p>
        </p:txBody>
      </p:sp>
      <p:grpSp>
        <p:nvGrpSpPr>
          <p:cNvPr id="22" name="Group 21">
            <a:extLst>
              <a:ext uri="{FF2B5EF4-FFF2-40B4-BE49-F238E27FC236}">
                <a16:creationId xmlns:a16="http://schemas.microsoft.com/office/drawing/2014/main" id="{F9EC58BD-E275-42F5-84B0-31AE3C8B594E}"/>
              </a:ext>
            </a:extLst>
          </p:cNvPr>
          <p:cNvGrpSpPr/>
          <p:nvPr/>
        </p:nvGrpSpPr>
        <p:grpSpPr>
          <a:xfrm>
            <a:off x="34920" y="946734"/>
            <a:ext cx="701225" cy="505501"/>
            <a:chOff x="9883775" y="5410200"/>
            <a:chExt cx="285750" cy="225425"/>
          </a:xfrm>
          <a:solidFill>
            <a:srgbClr val="4472C4"/>
          </a:solidFill>
          <a:effectLst/>
        </p:grpSpPr>
        <p:sp>
          <p:nvSpPr>
            <p:cNvPr id="23" name="Freeform 3677">
              <a:extLst>
                <a:ext uri="{FF2B5EF4-FFF2-40B4-BE49-F238E27FC236}">
                  <a16:creationId xmlns:a16="http://schemas.microsoft.com/office/drawing/2014/main" id="{29AF220F-2FF2-400A-B626-9FCB0EF8279E}"/>
                </a:ext>
              </a:extLst>
            </p:cNvPr>
            <p:cNvSpPr>
              <a:spLocks/>
            </p:cNvSpPr>
            <p:nvPr/>
          </p:nvSpPr>
          <p:spPr bwMode="auto">
            <a:xfrm>
              <a:off x="10052050" y="5445125"/>
              <a:ext cx="117475" cy="190500"/>
            </a:xfrm>
            <a:custGeom>
              <a:avLst/>
              <a:gdLst>
                <a:gd name="T0" fmla="*/ 201 w 296"/>
                <a:gd name="T1" fmla="*/ 285 h 482"/>
                <a:gd name="T2" fmla="*/ 168 w 296"/>
                <a:gd name="T3" fmla="*/ 275 h 482"/>
                <a:gd name="T4" fmla="*/ 153 w 296"/>
                <a:gd name="T5" fmla="*/ 238 h 482"/>
                <a:gd name="T6" fmla="*/ 163 w 296"/>
                <a:gd name="T7" fmla="*/ 230 h 482"/>
                <a:gd name="T8" fmla="*/ 176 w 296"/>
                <a:gd name="T9" fmla="*/ 219 h 482"/>
                <a:gd name="T10" fmla="*/ 185 w 296"/>
                <a:gd name="T11" fmla="*/ 201 h 482"/>
                <a:gd name="T12" fmla="*/ 190 w 296"/>
                <a:gd name="T13" fmla="*/ 175 h 482"/>
                <a:gd name="T14" fmla="*/ 198 w 296"/>
                <a:gd name="T15" fmla="*/ 167 h 482"/>
                <a:gd name="T16" fmla="*/ 201 w 296"/>
                <a:gd name="T17" fmla="*/ 158 h 482"/>
                <a:gd name="T18" fmla="*/ 205 w 296"/>
                <a:gd name="T19" fmla="*/ 133 h 482"/>
                <a:gd name="T20" fmla="*/ 205 w 296"/>
                <a:gd name="T21" fmla="*/ 122 h 482"/>
                <a:gd name="T22" fmla="*/ 201 w 296"/>
                <a:gd name="T23" fmla="*/ 110 h 482"/>
                <a:gd name="T24" fmla="*/ 195 w 296"/>
                <a:gd name="T25" fmla="*/ 101 h 482"/>
                <a:gd name="T26" fmla="*/ 205 w 296"/>
                <a:gd name="T27" fmla="*/ 76 h 482"/>
                <a:gd name="T28" fmla="*/ 208 w 296"/>
                <a:gd name="T29" fmla="*/ 59 h 482"/>
                <a:gd name="T30" fmla="*/ 205 w 296"/>
                <a:gd name="T31" fmla="*/ 43 h 482"/>
                <a:gd name="T32" fmla="*/ 200 w 296"/>
                <a:gd name="T33" fmla="*/ 31 h 482"/>
                <a:gd name="T34" fmla="*/ 192 w 296"/>
                <a:gd name="T35" fmla="*/ 22 h 482"/>
                <a:gd name="T36" fmla="*/ 171 w 296"/>
                <a:gd name="T37" fmla="*/ 9 h 482"/>
                <a:gd name="T38" fmla="*/ 145 w 296"/>
                <a:gd name="T39" fmla="*/ 2 h 482"/>
                <a:gd name="T40" fmla="*/ 118 w 296"/>
                <a:gd name="T41" fmla="*/ 0 h 482"/>
                <a:gd name="T42" fmla="*/ 95 w 296"/>
                <a:gd name="T43" fmla="*/ 2 h 482"/>
                <a:gd name="T44" fmla="*/ 70 w 296"/>
                <a:gd name="T45" fmla="*/ 7 h 482"/>
                <a:gd name="T46" fmla="*/ 50 w 296"/>
                <a:gd name="T47" fmla="*/ 17 h 482"/>
                <a:gd name="T48" fmla="*/ 36 w 296"/>
                <a:gd name="T49" fmla="*/ 32 h 482"/>
                <a:gd name="T50" fmla="*/ 16 w 296"/>
                <a:gd name="T51" fmla="*/ 36 h 482"/>
                <a:gd name="T52" fmla="*/ 7 w 296"/>
                <a:gd name="T53" fmla="*/ 44 h 482"/>
                <a:gd name="T54" fmla="*/ 4 w 296"/>
                <a:gd name="T55" fmla="*/ 57 h 482"/>
                <a:gd name="T56" fmla="*/ 4 w 296"/>
                <a:gd name="T57" fmla="*/ 71 h 482"/>
                <a:gd name="T58" fmla="*/ 13 w 296"/>
                <a:gd name="T59" fmla="*/ 99 h 482"/>
                <a:gd name="T60" fmla="*/ 5 w 296"/>
                <a:gd name="T61" fmla="*/ 110 h 482"/>
                <a:gd name="T62" fmla="*/ 0 w 296"/>
                <a:gd name="T63" fmla="*/ 121 h 482"/>
                <a:gd name="T64" fmla="*/ 0 w 296"/>
                <a:gd name="T65" fmla="*/ 133 h 482"/>
                <a:gd name="T66" fmla="*/ 4 w 296"/>
                <a:gd name="T67" fmla="*/ 158 h 482"/>
                <a:gd name="T68" fmla="*/ 9 w 296"/>
                <a:gd name="T69" fmla="*/ 167 h 482"/>
                <a:gd name="T70" fmla="*/ 15 w 296"/>
                <a:gd name="T71" fmla="*/ 175 h 482"/>
                <a:gd name="T72" fmla="*/ 20 w 296"/>
                <a:gd name="T73" fmla="*/ 199 h 482"/>
                <a:gd name="T74" fmla="*/ 31 w 296"/>
                <a:gd name="T75" fmla="*/ 217 h 482"/>
                <a:gd name="T76" fmla="*/ 43 w 296"/>
                <a:gd name="T77" fmla="*/ 230 h 482"/>
                <a:gd name="T78" fmla="*/ 56 w 296"/>
                <a:gd name="T79" fmla="*/ 238 h 482"/>
                <a:gd name="T80" fmla="*/ 43 w 296"/>
                <a:gd name="T81" fmla="*/ 274 h 482"/>
                <a:gd name="T82" fmla="*/ 42 w 296"/>
                <a:gd name="T83" fmla="*/ 287 h 482"/>
                <a:gd name="T84" fmla="*/ 61 w 296"/>
                <a:gd name="T85" fmla="*/ 302 h 482"/>
                <a:gd name="T86" fmla="*/ 73 w 296"/>
                <a:gd name="T87" fmla="*/ 318 h 482"/>
                <a:gd name="T88" fmla="*/ 79 w 296"/>
                <a:gd name="T89" fmla="*/ 332 h 482"/>
                <a:gd name="T90" fmla="*/ 81 w 296"/>
                <a:gd name="T91" fmla="*/ 482 h 482"/>
                <a:gd name="T92" fmla="*/ 289 w 296"/>
                <a:gd name="T93" fmla="*/ 481 h 482"/>
                <a:gd name="T94" fmla="*/ 295 w 296"/>
                <a:gd name="T95" fmla="*/ 474 h 482"/>
                <a:gd name="T96" fmla="*/ 296 w 296"/>
                <a:gd name="T97" fmla="*/ 334 h 482"/>
                <a:gd name="T98" fmla="*/ 293 w 296"/>
                <a:gd name="T99" fmla="*/ 323 h 482"/>
                <a:gd name="T100" fmla="*/ 278 w 296"/>
                <a:gd name="T101" fmla="*/ 312 h 482"/>
                <a:gd name="T102" fmla="*/ 217 w 296"/>
                <a:gd name="T103" fmla="*/ 29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482">
                  <a:moveTo>
                    <a:pt x="217" y="291"/>
                  </a:moveTo>
                  <a:lnTo>
                    <a:pt x="201" y="285"/>
                  </a:lnTo>
                  <a:lnTo>
                    <a:pt x="185" y="280"/>
                  </a:lnTo>
                  <a:lnTo>
                    <a:pt x="168" y="275"/>
                  </a:lnTo>
                  <a:lnTo>
                    <a:pt x="153" y="270"/>
                  </a:lnTo>
                  <a:lnTo>
                    <a:pt x="153" y="238"/>
                  </a:lnTo>
                  <a:lnTo>
                    <a:pt x="158" y="235"/>
                  </a:lnTo>
                  <a:lnTo>
                    <a:pt x="163" y="230"/>
                  </a:lnTo>
                  <a:lnTo>
                    <a:pt x="169" y="225"/>
                  </a:lnTo>
                  <a:lnTo>
                    <a:pt x="176" y="219"/>
                  </a:lnTo>
                  <a:lnTo>
                    <a:pt x="181" y="210"/>
                  </a:lnTo>
                  <a:lnTo>
                    <a:pt x="185" y="201"/>
                  </a:lnTo>
                  <a:lnTo>
                    <a:pt x="189" y="189"/>
                  </a:lnTo>
                  <a:lnTo>
                    <a:pt x="190" y="175"/>
                  </a:lnTo>
                  <a:lnTo>
                    <a:pt x="194" y="172"/>
                  </a:lnTo>
                  <a:lnTo>
                    <a:pt x="198" y="167"/>
                  </a:lnTo>
                  <a:lnTo>
                    <a:pt x="200" y="163"/>
                  </a:lnTo>
                  <a:lnTo>
                    <a:pt x="201" y="158"/>
                  </a:lnTo>
                  <a:lnTo>
                    <a:pt x="205" y="145"/>
                  </a:lnTo>
                  <a:lnTo>
                    <a:pt x="205" y="133"/>
                  </a:lnTo>
                  <a:lnTo>
                    <a:pt x="205" y="127"/>
                  </a:lnTo>
                  <a:lnTo>
                    <a:pt x="205" y="122"/>
                  </a:lnTo>
                  <a:lnTo>
                    <a:pt x="204" y="116"/>
                  </a:lnTo>
                  <a:lnTo>
                    <a:pt x="201" y="110"/>
                  </a:lnTo>
                  <a:lnTo>
                    <a:pt x="198" y="104"/>
                  </a:lnTo>
                  <a:lnTo>
                    <a:pt x="195" y="101"/>
                  </a:lnTo>
                  <a:lnTo>
                    <a:pt x="200" y="90"/>
                  </a:lnTo>
                  <a:lnTo>
                    <a:pt x="205" y="76"/>
                  </a:lnTo>
                  <a:lnTo>
                    <a:pt x="208" y="67"/>
                  </a:lnTo>
                  <a:lnTo>
                    <a:pt x="208" y="59"/>
                  </a:lnTo>
                  <a:lnTo>
                    <a:pt x="208" y="50"/>
                  </a:lnTo>
                  <a:lnTo>
                    <a:pt x="205" y="43"/>
                  </a:lnTo>
                  <a:lnTo>
                    <a:pt x="203" y="36"/>
                  </a:lnTo>
                  <a:lnTo>
                    <a:pt x="200" y="31"/>
                  </a:lnTo>
                  <a:lnTo>
                    <a:pt x="196" y="26"/>
                  </a:lnTo>
                  <a:lnTo>
                    <a:pt x="192" y="22"/>
                  </a:lnTo>
                  <a:lnTo>
                    <a:pt x="182" y="14"/>
                  </a:lnTo>
                  <a:lnTo>
                    <a:pt x="171" y="9"/>
                  </a:lnTo>
                  <a:lnTo>
                    <a:pt x="158" y="5"/>
                  </a:lnTo>
                  <a:lnTo>
                    <a:pt x="145" y="2"/>
                  </a:lnTo>
                  <a:lnTo>
                    <a:pt x="131" y="0"/>
                  </a:lnTo>
                  <a:lnTo>
                    <a:pt x="118" y="0"/>
                  </a:lnTo>
                  <a:lnTo>
                    <a:pt x="106" y="0"/>
                  </a:lnTo>
                  <a:lnTo>
                    <a:pt x="95" y="2"/>
                  </a:lnTo>
                  <a:lnTo>
                    <a:pt x="82" y="4"/>
                  </a:lnTo>
                  <a:lnTo>
                    <a:pt x="70" y="7"/>
                  </a:lnTo>
                  <a:lnTo>
                    <a:pt x="60" y="12"/>
                  </a:lnTo>
                  <a:lnTo>
                    <a:pt x="50" y="17"/>
                  </a:lnTo>
                  <a:lnTo>
                    <a:pt x="42" y="25"/>
                  </a:lnTo>
                  <a:lnTo>
                    <a:pt x="36" y="32"/>
                  </a:lnTo>
                  <a:lnTo>
                    <a:pt x="24" y="34"/>
                  </a:lnTo>
                  <a:lnTo>
                    <a:pt x="16" y="36"/>
                  </a:lnTo>
                  <a:lnTo>
                    <a:pt x="11" y="40"/>
                  </a:lnTo>
                  <a:lnTo>
                    <a:pt x="7" y="44"/>
                  </a:lnTo>
                  <a:lnTo>
                    <a:pt x="5" y="50"/>
                  </a:lnTo>
                  <a:lnTo>
                    <a:pt x="4" y="57"/>
                  </a:lnTo>
                  <a:lnTo>
                    <a:pt x="2" y="65"/>
                  </a:lnTo>
                  <a:lnTo>
                    <a:pt x="4" y="71"/>
                  </a:lnTo>
                  <a:lnTo>
                    <a:pt x="7" y="86"/>
                  </a:lnTo>
                  <a:lnTo>
                    <a:pt x="13" y="99"/>
                  </a:lnTo>
                  <a:lnTo>
                    <a:pt x="7" y="104"/>
                  </a:lnTo>
                  <a:lnTo>
                    <a:pt x="5" y="110"/>
                  </a:lnTo>
                  <a:lnTo>
                    <a:pt x="2" y="115"/>
                  </a:lnTo>
                  <a:lnTo>
                    <a:pt x="0" y="121"/>
                  </a:lnTo>
                  <a:lnTo>
                    <a:pt x="0" y="127"/>
                  </a:lnTo>
                  <a:lnTo>
                    <a:pt x="0" y="133"/>
                  </a:lnTo>
                  <a:lnTo>
                    <a:pt x="1" y="145"/>
                  </a:lnTo>
                  <a:lnTo>
                    <a:pt x="4" y="158"/>
                  </a:lnTo>
                  <a:lnTo>
                    <a:pt x="6" y="163"/>
                  </a:lnTo>
                  <a:lnTo>
                    <a:pt x="9" y="167"/>
                  </a:lnTo>
                  <a:lnTo>
                    <a:pt x="11" y="172"/>
                  </a:lnTo>
                  <a:lnTo>
                    <a:pt x="15" y="175"/>
                  </a:lnTo>
                  <a:lnTo>
                    <a:pt x="18" y="188"/>
                  </a:lnTo>
                  <a:lnTo>
                    <a:pt x="20" y="199"/>
                  </a:lnTo>
                  <a:lnTo>
                    <a:pt x="25" y="208"/>
                  </a:lnTo>
                  <a:lnTo>
                    <a:pt x="31" y="217"/>
                  </a:lnTo>
                  <a:lnTo>
                    <a:pt x="37" y="224"/>
                  </a:lnTo>
                  <a:lnTo>
                    <a:pt x="43" y="230"/>
                  </a:lnTo>
                  <a:lnTo>
                    <a:pt x="50" y="234"/>
                  </a:lnTo>
                  <a:lnTo>
                    <a:pt x="56" y="238"/>
                  </a:lnTo>
                  <a:lnTo>
                    <a:pt x="56" y="270"/>
                  </a:lnTo>
                  <a:lnTo>
                    <a:pt x="43" y="274"/>
                  </a:lnTo>
                  <a:lnTo>
                    <a:pt x="31" y="279"/>
                  </a:lnTo>
                  <a:lnTo>
                    <a:pt x="42" y="287"/>
                  </a:lnTo>
                  <a:lnTo>
                    <a:pt x="52" y="294"/>
                  </a:lnTo>
                  <a:lnTo>
                    <a:pt x="61" y="302"/>
                  </a:lnTo>
                  <a:lnTo>
                    <a:pt x="68" y="310"/>
                  </a:lnTo>
                  <a:lnTo>
                    <a:pt x="73" y="318"/>
                  </a:lnTo>
                  <a:lnTo>
                    <a:pt x="77" y="324"/>
                  </a:lnTo>
                  <a:lnTo>
                    <a:pt x="79" y="332"/>
                  </a:lnTo>
                  <a:lnTo>
                    <a:pt x="81" y="338"/>
                  </a:lnTo>
                  <a:lnTo>
                    <a:pt x="81" y="482"/>
                  </a:lnTo>
                  <a:lnTo>
                    <a:pt x="285" y="482"/>
                  </a:lnTo>
                  <a:lnTo>
                    <a:pt x="289" y="481"/>
                  </a:lnTo>
                  <a:lnTo>
                    <a:pt x="293" y="478"/>
                  </a:lnTo>
                  <a:lnTo>
                    <a:pt x="295" y="474"/>
                  </a:lnTo>
                  <a:lnTo>
                    <a:pt x="296" y="470"/>
                  </a:lnTo>
                  <a:lnTo>
                    <a:pt x="296" y="334"/>
                  </a:lnTo>
                  <a:lnTo>
                    <a:pt x="295" y="328"/>
                  </a:lnTo>
                  <a:lnTo>
                    <a:pt x="293" y="323"/>
                  </a:lnTo>
                  <a:lnTo>
                    <a:pt x="286" y="318"/>
                  </a:lnTo>
                  <a:lnTo>
                    <a:pt x="278" y="312"/>
                  </a:lnTo>
                  <a:lnTo>
                    <a:pt x="253" y="302"/>
                  </a:lnTo>
                  <a:lnTo>
                    <a:pt x="217"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4" name="Freeform 3678">
              <a:extLst>
                <a:ext uri="{FF2B5EF4-FFF2-40B4-BE49-F238E27FC236}">
                  <a16:creationId xmlns:a16="http://schemas.microsoft.com/office/drawing/2014/main" id="{629C4931-721E-407C-8BA9-FE5457A65F33}"/>
                </a:ext>
              </a:extLst>
            </p:cNvPr>
            <p:cNvSpPr>
              <a:spLocks/>
            </p:cNvSpPr>
            <p:nvPr/>
          </p:nvSpPr>
          <p:spPr bwMode="auto">
            <a:xfrm>
              <a:off x="9883775" y="5410200"/>
              <a:ext cx="190500" cy="225425"/>
            </a:xfrm>
            <a:custGeom>
              <a:avLst/>
              <a:gdLst>
                <a:gd name="T0" fmla="*/ 421 w 480"/>
                <a:gd name="T1" fmla="*/ 374 h 569"/>
                <a:gd name="T2" fmla="*/ 339 w 480"/>
                <a:gd name="T3" fmla="*/ 333 h 569"/>
                <a:gd name="T4" fmla="*/ 312 w 480"/>
                <a:gd name="T5" fmla="*/ 276 h 569"/>
                <a:gd name="T6" fmla="*/ 316 w 480"/>
                <a:gd name="T7" fmla="*/ 272 h 569"/>
                <a:gd name="T8" fmla="*/ 339 w 480"/>
                <a:gd name="T9" fmla="*/ 226 h 569"/>
                <a:gd name="T10" fmla="*/ 340 w 480"/>
                <a:gd name="T11" fmla="*/ 214 h 569"/>
                <a:gd name="T12" fmla="*/ 345 w 480"/>
                <a:gd name="T13" fmla="*/ 199 h 569"/>
                <a:gd name="T14" fmla="*/ 353 w 480"/>
                <a:gd name="T15" fmla="*/ 190 h 569"/>
                <a:gd name="T16" fmla="*/ 360 w 480"/>
                <a:gd name="T17" fmla="*/ 176 h 569"/>
                <a:gd name="T18" fmla="*/ 361 w 480"/>
                <a:gd name="T19" fmla="*/ 168 h 569"/>
                <a:gd name="T20" fmla="*/ 361 w 480"/>
                <a:gd name="T21" fmla="*/ 159 h 569"/>
                <a:gd name="T22" fmla="*/ 356 w 480"/>
                <a:gd name="T23" fmla="*/ 135 h 569"/>
                <a:gd name="T24" fmla="*/ 347 w 480"/>
                <a:gd name="T25" fmla="*/ 126 h 569"/>
                <a:gd name="T26" fmla="*/ 356 w 480"/>
                <a:gd name="T27" fmla="*/ 100 h 569"/>
                <a:gd name="T28" fmla="*/ 358 w 480"/>
                <a:gd name="T29" fmla="*/ 85 h 569"/>
                <a:gd name="T30" fmla="*/ 358 w 480"/>
                <a:gd name="T31" fmla="*/ 71 h 569"/>
                <a:gd name="T32" fmla="*/ 357 w 480"/>
                <a:gd name="T33" fmla="*/ 54 h 569"/>
                <a:gd name="T34" fmla="*/ 353 w 480"/>
                <a:gd name="T35" fmla="*/ 44 h 569"/>
                <a:gd name="T36" fmla="*/ 349 w 480"/>
                <a:gd name="T37" fmla="*/ 37 h 569"/>
                <a:gd name="T38" fmla="*/ 340 w 480"/>
                <a:gd name="T39" fmla="*/ 27 h 569"/>
                <a:gd name="T40" fmla="*/ 329 w 480"/>
                <a:gd name="T41" fmla="*/ 18 h 569"/>
                <a:gd name="T42" fmla="*/ 298 w 480"/>
                <a:gd name="T43" fmla="*/ 5 h 569"/>
                <a:gd name="T44" fmla="*/ 270 w 480"/>
                <a:gd name="T45" fmla="*/ 0 h 569"/>
                <a:gd name="T46" fmla="*/ 254 w 480"/>
                <a:gd name="T47" fmla="*/ 0 h 569"/>
                <a:gd name="T48" fmla="*/ 235 w 480"/>
                <a:gd name="T49" fmla="*/ 0 h 569"/>
                <a:gd name="T50" fmla="*/ 218 w 480"/>
                <a:gd name="T51" fmla="*/ 3 h 569"/>
                <a:gd name="T52" fmla="*/ 205 w 480"/>
                <a:gd name="T53" fmla="*/ 6 h 569"/>
                <a:gd name="T54" fmla="*/ 194 w 480"/>
                <a:gd name="T55" fmla="*/ 10 h 569"/>
                <a:gd name="T56" fmla="*/ 158 w 480"/>
                <a:gd name="T57" fmla="*/ 39 h 569"/>
                <a:gd name="T58" fmla="*/ 155 w 480"/>
                <a:gd name="T59" fmla="*/ 44 h 569"/>
                <a:gd name="T60" fmla="*/ 141 w 480"/>
                <a:gd name="T61" fmla="*/ 45 h 569"/>
                <a:gd name="T62" fmla="*/ 133 w 480"/>
                <a:gd name="T63" fmla="*/ 48 h 569"/>
                <a:gd name="T64" fmla="*/ 127 w 480"/>
                <a:gd name="T65" fmla="*/ 51 h 569"/>
                <a:gd name="T66" fmla="*/ 123 w 480"/>
                <a:gd name="T67" fmla="*/ 57 h 569"/>
                <a:gd name="T68" fmla="*/ 119 w 480"/>
                <a:gd name="T69" fmla="*/ 66 h 569"/>
                <a:gd name="T70" fmla="*/ 118 w 480"/>
                <a:gd name="T71" fmla="*/ 73 h 569"/>
                <a:gd name="T72" fmla="*/ 118 w 480"/>
                <a:gd name="T73" fmla="*/ 82 h 569"/>
                <a:gd name="T74" fmla="*/ 121 w 480"/>
                <a:gd name="T75" fmla="*/ 91 h 569"/>
                <a:gd name="T76" fmla="*/ 122 w 480"/>
                <a:gd name="T77" fmla="*/ 100 h 569"/>
                <a:gd name="T78" fmla="*/ 126 w 480"/>
                <a:gd name="T79" fmla="*/ 108 h 569"/>
                <a:gd name="T80" fmla="*/ 132 w 480"/>
                <a:gd name="T81" fmla="*/ 125 h 569"/>
                <a:gd name="T82" fmla="*/ 118 w 480"/>
                <a:gd name="T83" fmla="*/ 145 h 569"/>
                <a:gd name="T84" fmla="*/ 117 w 480"/>
                <a:gd name="T85" fmla="*/ 166 h 569"/>
                <a:gd name="T86" fmla="*/ 118 w 480"/>
                <a:gd name="T87" fmla="*/ 171 h 569"/>
                <a:gd name="T88" fmla="*/ 119 w 480"/>
                <a:gd name="T89" fmla="*/ 177 h 569"/>
                <a:gd name="T90" fmla="*/ 132 w 480"/>
                <a:gd name="T91" fmla="*/ 199 h 569"/>
                <a:gd name="T92" fmla="*/ 136 w 480"/>
                <a:gd name="T93" fmla="*/ 202 h 569"/>
                <a:gd name="T94" fmla="*/ 137 w 480"/>
                <a:gd name="T95" fmla="*/ 220 h 569"/>
                <a:gd name="T96" fmla="*/ 151 w 480"/>
                <a:gd name="T97" fmla="*/ 258 h 569"/>
                <a:gd name="T98" fmla="*/ 168 w 480"/>
                <a:gd name="T99" fmla="*/ 312 h 569"/>
                <a:gd name="T100" fmla="*/ 86 w 480"/>
                <a:gd name="T101" fmla="*/ 358 h 569"/>
                <a:gd name="T102" fmla="*/ 18 w 480"/>
                <a:gd name="T103" fmla="*/ 401 h 569"/>
                <a:gd name="T104" fmla="*/ 0 w 480"/>
                <a:gd name="T105" fmla="*/ 421 h 569"/>
                <a:gd name="T106" fmla="*/ 2 w 480"/>
                <a:gd name="T107" fmla="*/ 565 h 569"/>
                <a:gd name="T108" fmla="*/ 469 w 480"/>
                <a:gd name="T109" fmla="*/ 569 h 569"/>
                <a:gd name="T110" fmla="*/ 479 w 480"/>
                <a:gd name="T111" fmla="*/ 421 h 569"/>
                <a:gd name="T112" fmla="*/ 449 w 480"/>
                <a:gd name="T113" fmla="*/ 39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0" h="569">
                  <a:moveTo>
                    <a:pt x="425" y="375"/>
                  </a:moveTo>
                  <a:lnTo>
                    <a:pt x="425" y="375"/>
                  </a:lnTo>
                  <a:lnTo>
                    <a:pt x="424" y="375"/>
                  </a:lnTo>
                  <a:lnTo>
                    <a:pt x="421" y="374"/>
                  </a:lnTo>
                  <a:lnTo>
                    <a:pt x="419" y="372"/>
                  </a:lnTo>
                  <a:lnTo>
                    <a:pt x="393" y="358"/>
                  </a:lnTo>
                  <a:lnTo>
                    <a:pt x="366" y="345"/>
                  </a:lnTo>
                  <a:lnTo>
                    <a:pt x="339" y="333"/>
                  </a:lnTo>
                  <a:lnTo>
                    <a:pt x="312" y="321"/>
                  </a:lnTo>
                  <a:lnTo>
                    <a:pt x="312" y="312"/>
                  </a:lnTo>
                  <a:lnTo>
                    <a:pt x="312" y="281"/>
                  </a:lnTo>
                  <a:lnTo>
                    <a:pt x="312" y="276"/>
                  </a:lnTo>
                  <a:lnTo>
                    <a:pt x="313" y="275"/>
                  </a:lnTo>
                  <a:lnTo>
                    <a:pt x="316" y="272"/>
                  </a:lnTo>
                  <a:lnTo>
                    <a:pt x="316" y="272"/>
                  </a:lnTo>
                  <a:lnTo>
                    <a:pt x="316" y="272"/>
                  </a:lnTo>
                  <a:lnTo>
                    <a:pt x="322" y="266"/>
                  </a:lnTo>
                  <a:lnTo>
                    <a:pt x="329" y="256"/>
                  </a:lnTo>
                  <a:lnTo>
                    <a:pt x="334" y="243"/>
                  </a:lnTo>
                  <a:lnTo>
                    <a:pt x="339" y="226"/>
                  </a:lnTo>
                  <a:lnTo>
                    <a:pt x="339" y="223"/>
                  </a:lnTo>
                  <a:lnTo>
                    <a:pt x="340" y="220"/>
                  </a:lnTo>
                  <a:lnTo>
                    <a:pt x="340" y="217"/>
                  </a:lnTo>
                  <a:lnTo>
                    <a:pt x="340" y="214"/>
                  </a:lnTo>
                  <a:lnTo>
                    <a:pt x="342" y="208"/>
                  </a:lnTo>
                  <a:lnTo>
                    <a:pt x="342" y="202"/>
                  </a:lnTo>
                  <a:lnTo>
                    <a:pt x="344" y="202"/>
                  </a:lnTo>
                  <a:lnTo>
                    <a:pt x="345" y="199"/>
                  </a:lnTo>
                  <a:lnTo>
                    <a:pt x="345" y="199"/>
                  </a:lnTo>
                  <a:lnTo>
                    <a:pt x="345" y="199"/>
                  </a:lnTo>
                  <a:lnTo>
                    <a:pt x="349" y="195"/>
                  </a:lnTo>
                  <a:lnTo>
                    <a:pt x="353" y="190"/>
                  </a:lnTo>
                  <a:lnTo>
                    <a:pt x="357" y="184"/>
                  </a:lnTo>
                  <a:lnTo>
                    <a:pt x="358" y="177"/>
                  </a:lnTo>
                  <a:lnTo>
                    <a:pt x="358" y="176"/>
                  </a:lnTo>
                  <a:lnTo>
                    <a:pt x="360" y="176"/>
                  </a:lnTo>
                  <a:lnTo>
                    <a:pt x="360" y="173"/>
                  </a:lnTo>
                  <a:lnTo>
                    <a:pt x="360" y="171"/>
                  </a:lnTo>
                  <a:lnTo>
                    <a:pt x="361" y="170"/>
                  </a:lnTo>
                  <a:lnTo>
                    <a:pt x="361" y="168"/>
                  </a:lnTo>
                  <a:lnTo>
                    <a:pt x="361" y="167"/>
                  </a:lnTo>
                  <a:lnTo>
                    <a:pt x="361" y="164"/>
                  </a:lnTo>
                  <a:lnTo>
                    <a:pt x="361" y="162"/>
                  </a:lnTo>
                  <a:lnTo>
                    <a:pt x="361" y="159"/>
                  </a:lnTo>
                  <a:lnTo>
                    <a:pt x="361" y="152"/>
                  </a:lnTo>
                  <a:lnTo>
                    <a:pt x="360" y="145"/>
                  </a:lnTo>
                  <a:lnTo>
                    <a:pt x="358" y="140"/>
                  </a:lnTo>
                  <a:lnTo>
                    <a:pt x="356" y="135"/>
                  </a:lnTo>
                  <a:lnTo>
                    <a:pt x="356" y="135"/>
                  </a:lnTo>
                  <a:lnTo>
                    <a:pt x="356" y="135"/>
                  </a:lnTo>
                  <a:lnTo>
                    <a:pt x="351" y="130"/>
                  </a:lnTo>
                  <a:lnTo>
                    <a:pt x="347" y="126"/>
                  </a:lnTo>
                  <a:lnTo>
                    <a:pt x="348" y="122"/>
                  </a:lnTo>
                  <a:lnTo>
                    <a:pt x="349" y="117"/>
                  </a:lnTo>
                  <a:lnTo>
                    <a:pt x="353" y="109"/>
                  </a:lnTo>
                  <a:lnTo>
                    <a:pt x="356" y="100"/>
                  </a:lnTo>
                  <a:lnTo>
                    <a:pt x="356" y="100"/>
                  </a:lnTo>
                  <a:lnTo>
                    <a:pt x="356" y="100"/>
                  </a:lnTo>
                  <a:lnTo>
                    <a:pt x="357" y="92"/>
                  </a:lnTo>
                  <a:lnTo>
                    <a:pt x="358" y="85"/>
                  </a:lnTo>
                  <a:lnTo>
                    <a:pt x="358" y="85"/>
                  </a:lnTo>
                  <a:lnTo>
                    <a:pt x="358" y="85"/>
                  </a:lnTo>
                  <a:lnTo>
                    <a:pt x="358" y="77"/>
                  </a:lnTo>
                  <a:lnTo>
                    <a:pt x="358" y="71"/>
                  </a:lnTo>
                  <a:lnTo>
                    <a:pt x="358" y="69"/>
                  </a:lnTo>
                  <a:lnTo>
                    <a:pt x="358" y="68"/>
                  </a:lnTo>
                  <a:lnTo>
                    <a:pt x="358" y="60"/>
                  </a:lnTo>
                  <a:lnTo>
                    <a:pt x="357" y="54"/>
                  </a:lnTo>
                  <a:lnTo>
                    <a:pt x="356" y="51"/>
                  </a:lnTo>
                  <a:lnTo>
                    <a:pt x="354" y="48"/>
                  </a:lnTo>
                  <a:lnTo>
                    <a:pt x="353" y="46"/>
                  </a:lnTo>
                  <a:lnTo>
                    <a:pt x="353" y="44"/>
                  </a:lnTo>
                  <a:lnTo>
                    <a:pt x="352" y="42"/>
                  </a:lnTo>
                  <a:lnTo>
                    <a:pt x="352" y="42"/>
                  </a:lnTo>
                  <a:lnTo>
                    <a:pt x="351" y="40"/>
                  </a:lnTo>
                  <a:lnTo>
                    <a:pt x="349" y="37"/>
                  </a:lnTo>
                  <a:lnTo>
                    <a:pt x="349" y="37"/>
                  </a:lnTo>
                  <a:lnTo>
                    <a:pt x="349" y="37"/>
                  </a:lnTo>
                  <a:lnTo>
                    <a:pt x="344" y="32"/>
                  </a:lnTo>
                  <a:lnTo>
                    <a:pt x="340" y="27"/>
                  </a:lnTo>
                  <a:lnTo>
                    <a:pt x="335" y="22"/>
                  </a:lnTo>
                  <a:lnTo>
                    <a:pt x="329" y="18"/>
                  </a:lnTo>
                  <a:lnTo>
                    <a:pt x="329" y="18"/>
                  </a:lnTo>
                  <a:lnTo>
                    <a:pt x="329" y="18"/>
                  </a:lnTo>
                  <a:lnTo>
                    <a:pt x="326" y="17"/>
                  </a:lnTo>
                  <a:lnTo>
                    <a:pt x="324" y="15"/>
                  </a:lnTo>
                  <a:lnTo>
                    <a:pt x="311" y="9"/>
                  </a:lnTo>
                  <a:lnTo>
                    <a:pt x="298" y="5"/>
                  </a:lnTo>
                  <a:lnTo>
                    <a:pt x="284" y="3"/>
                  </a:lnTo>
                  <a:lnTo>
                    <a:pt x="270" y="0"/>
                  </a:lnTo>
                  <a:lnTo>
                    <a:pt x="270" y="0"/>
                  </a:lnTo>
                  <a:lnTo>
                    <a:pt x="270" y="0"/>
                  </a:lnTo>
                  <a:lnTo>
                    <a:pt x="266" y="0"/>
                  </a:lnTo>
                  <a:lnTo>
                    <a:pt x="262" y="0"/>
                  </a:lnTo>
                  <a:lnTo>
                    <a:pt x="258" y="0"/>
                  </a:lnTo>
                  <a:lnTo>
                    <a:pt x="254" y="0"/>
                  </a:lnTo>
                  <a:lnTo>
                    <a:pt x="247" y="0"/>
                  </a:lnTo>
                  <a:lnTo>
                    <a:pt x="239" y="0"/>
                  </a:lnTo>
                  <a:lnTo>
                    <a:pt x="238" y="0"/>
                  </a:lnTo>
                  <a:lnTo>
                    <a:pt x="235" y="0"/>
                  </a:lnTo>
                  <a:lnTo>
                    <a:pt x="231" y="1"/>
                  </a:lnTo>
                  <a:lnTo>
                    <a:pt x="226" y="1"/>
                  </a:lnTo>
                  <a:lnTo>
                    <a:pt x="222" y="3"/>
                  </a:lnTo>
                  <a:lnTo>
                    <a:pt x="218" y="3"/>
                  </a:lnTo>
                  <a:lnTo>
                    <a:pt x="216" y="4"/>
                  </a:lnTo>
                  <a:lnTo>
                    <a:pt x="214" y="4"/>
                  </a:lnTo>
                  <a:lnTo>
                    <a:pt x="209" y="5"/>
                  </a:lnTo>
                  <a:lnTo>
                    <a:pt x="205" y="6"/>
                  </a:lnTo>
                  <a:lnTo>
                    <a:pt x="200" y="8"/>
                  </a:lnTo>
                  <a:lnTo>
                    <a:pt x="196" y="9"/>
                  </a:lnTo>
                  <a:lnTo>
                    <a:pt x="195" y="10"/>
                  </a:lnTo>
                  <a:lnTo>
                    <a:pt x="194" y="10"/>
                  </a:lnTo>
                  <a:lnTo>
                    <a:pt x="184" y="15"/>
                  </a:lnTo>
                  <a:lnTo>
                    <a:pt x="173" y="23"/>
                  </a:lnTo>
                  <a:lnTo>
                    <a:pt x="166" y="30"/>
                  </a:lnTo>
                  <a:lnTo>
                    <a:pt x="158" y="39"/>
                  </a:lnTo>
                  <a:lnTo>
                    <a:pt x="158" y="39"/>
                  </a:lnTo>
                  <a:lnTo>
                    <a:pt x="158" y="39"/>
                  </a:lnTo>
                  <a:lnTo>
                    <a:pt x="157" y="41"/>
                  </a:lnTo>
                  <a:lnTo>
                    <a:pt x="155" y="44"/>
                  </a:lnTo>
                  <a:lnTo>
                    <a:pt x="151" y="44"/>
                  </a:lnTo>
                  <a:lnTo>
                    <a:pt x="148" y="44"/>
                  </a:lnTo>
                  <a:lnTo>
                    <a:pt x="144" y="44"/>
                  </a:lnTo>
                  <a:lnTo>
                    <a:pt x="141" y="45"/>
                  </a:lnTo>
                  <a:lnTo>
                    <a:pt x="140" y="45"/>
                  </a:lnTo>
                  <a:lnTo>
                    <a:pt x="139" y="45"/>
                  </a:lnTo>
                  <a:lnTo>
                    <a:pt x="136" y="46"/>
                  </a:lnTo>
                  <a:lnTo>
                    <a:pt x="133" y="48"/>
                  </a:lnTo>
                  <a:lnTo>
                    <a:pt x="132" y="49"/>
                  </a:lnTo>
                  <a:lnTo>
                    <a:pt x="131" y="49"/>
                  </a:lnTo>
                  <a:lnTo>
                    <a:pt x="128" y="50"/>
                  </a:lnTo>
                  <a:lnTo>
                    <a:pt x="127" y="51"/>
                  </a:lnTo>
                  <a:lnTo>
                    <a:pt x="127" y="53"/>
                  </a:lnTo>
                  <a:lnTo>
                    <a:pt x="126" y="53"/>
                  </a:lnTo>
                  <a:lnTo>
                    <a:pt x="125" y="54"/>
                  </a:lnTo>
                  <a:lnTo>
                    <a:pt x="123" y="57"/>
                  </a:lnTo>
                  <a:lnTo>
                    <a:pt x="121" y="60"/>
                  </a:lnTo>
                  <a:lnTo>
                    <a:pt x="119" y="63"/>
                  </a:lnTo>
                  <a:lnTo>
                    <a:pt x="119" y="64"/>
                  </a:lnTo>
                  <a:lnTo>
                    <a:pt x="119" y="66"/>
                  </a:lnTo>
                  <a:lnTo>
                    <a:pt x="119" y="68"/>
                  </a:lnTo>
                  <a:lnTo>
                    <a:pt x="118" y="72"/>
                  </a:lnTo>
                  <a:lnTo>
                    <a:pt x="118" y="72"/>
                  </a:lnTo>
                  <a:lnTo>
                    <a:pt x="118" y="73"/>
                  </a:lnTo>
                  <a:lnTo>
                    <a:pt x="118" y="77"/>
                  </a:lnTo>
                  <a:lnTo>
                    <a:pt x="118" y="80"/>
                  </a:lnTo>
                  <a:lnTo>
                    <a:pt x="118" y="81"/>
                  </a:lnTo>
                  <a:lnTo>
                    <a:pt x="118" y="82"/>
                  </a:lnTo>
                  <a:lnTo>
                    <a:pt x="119" y="86"/>
                  </a:lnTo>
                  <a:lnTo>
                    <a:pt x="119" y="89"/>
                  </a:lnTo>
                  <a:lnTo>
                    <a:pt x="119" y="90"/>
                  </a:lnTo>
                  <a:lnTo>
                    <a:pt x="121" y="91"/>
                  </a:lnTo>
                  <a:lnTo>
                    <a:pt x="121" y="95"/>
                  </a:lnTo>
                  <a:lnTo>
                    <a:pt x="122" y="99"/>
                  </a:lnTo>
                  <a:lnTo>
                    <a:pt x="122" y="99"/>
                  </a:lnTo>
                  <a:lnTo>
                    <a:pt x="122" y="100"/>
                  </a:lnTo>
                  <a:lnTo>
                    <a:pt x="123" y="104"/>
                  </a:lnTo>
                  <a:lnTo>
                    <a:pt x="126" y="108"/>
                  </a:lnTo>
                  <a:lnTo>
                    <a:pt x="126" y="108"/>
                  </a:lnTo>
                  <a:lnTo>
                    <a:pt x="126" y="108"/>
                  </a:lnTo>
                  <a:lnTo>
                    <a:pt x="128" y="117"/>
                  </a:lnTo>
                  <a:lnTo>
                    <a:pt x="132" y="125"/>
                  </a:lnTo>
                  <a:lnTo>
                    <a:pt x="132" y="125"/>
                  </a:lnTo>
                  <a:lnTo>
                    <a:pt x="132" y="125"/>
                  </a:lnTo>
                  <a:lnTo>
                    <a:pt x="127" y="128"/>
                  </a:lnTo>
                  <a:lnTo>
                    <a:pt x="123" y="135"/>
                  </a:lnTo>
                  <a:lnTo>
                    <a:pt x="121" y="140"/>
                  </a:lnTo>
                  <a:lnTo>
                    <a:pt x="118" y="145"/>
                  </a:lnTo>
                  <a:lnTo>
                    <a:pt x="117" y="152"/>
                  </a:lnTo>
                  <a:lnTo>
                    <a:pt x="117" y="159"/>
                  </a:lnTo>
                  <a:lnTo>
                    <a:pt x="117" y="162"/>
                  </a:lnTo>
                  <a:lnTo>
                    <a:pt x="117" y="166"/>
                  </a:lnTo>
                  <a:lnTo>
                    <a:pt x="117" y="167"/>
                  </a:lnTo>
                  <a:lnTo>
                    <a:pt x="117" y="170"/>
                  </a:lnTo>
                  <a:lnTo>
                    <a:pt x="118" y="171"/>
                  </a:lnTo>
                  <a:lnTo>
                    <a:pt x="118" y="171"/>
                  </a:lnTo>
                  <a:lnTo>
                    <a:pt x="118" y="175"/>
                  </a:lnTo>
                  <a:lnTo>
                    <a:pt x="119" y="177"/>
                  </a:lnTo>
                  <a:lnTo>
                    <a:pt x="119" y="177"/>
                  </a:lnTo>
                  <a:lnTo>
                    <a:pt x="119" y="177"/>
                  </a:lnTo>
                  <a:lnTo>
                    <a:pt x="121" y="184"/>
                  </a:lnTo>
                  <a:lnTo>
                    <a:pt x="125" y="190"/>
                  </a:lnTo>
                  <a:lnTo>
                    <a:pt x="128" y="195"/>
                  </a:lnTo>
                  <a:lnTo>
                    <a:pt x="132" y="199"/>
                  </a:lnTo>
                  <a:lnTo>
                    <a:pt x="132" y="199"/>
                  </a:lnTo>
                  <a:lnTo>
                    <a:pt x="132" y="199"/>
                  </a:lnTo>
                  <a:lnTo>
                    <a:pt x="133" y="202"/>
                  </a:lnTo>
                  <a:lnTo>
                    <a:pt x="136" y="202"/>
                  </a:lnTo>
                  <a:lnTo>
                    <a:pt x="136" y="209"/>
                  </a:lnTo>
                  <a:lnTo>
                    <a:pt x="137" y="216"/>
                  </a:lnTo>
                  <a:lnTo>
                    <a:pt x="137" y="217"/>
                  </a:lnTo>
                  <a:lnTo>
                    <a:pt x="137" y="220"/>
                  </a:lnTo>
                  <a:lnTo>
                    <a:pt x="140" y="231"/>
                  </a:lnTo>
                  <a:lnTo>
                    <a:pt x="144" y="241"/>
                  </a:lnTo>
                  <a:lnTo>
                    <a:pt x="146" y="250"/>
                  </a:lnTo>
                  <a:lnTo>
                    <a:pt x="151" y="258"/>
                  </a:lnTo>
                  <a:lnTo>
                    <a:pt x="159" y="268"/>
                  </a:lnTo>
                  <a:lnTo>
                    <a:pt x="168" y="276"/>
                  </a:lnTo>
                  <a:lnTo>
                    <a:pt x="168" y="281"/>
                  </a:lnTo>
                  <a:lnTo>
                    <a:pt x="168" y="312"/>
                  </a:lnTo>
                  <a:lnTo>
                    <a:pt x="168" y="321"/>
                  </a:lnTo>
                  <a:lnTo>
                    <a:pt x="141" y="333"/>
                  </a:lnTo>
                  <a:lnTo>
                    <a:pt x="113" y="345"/>
                  </a:lnTo>
                  <a:lnTo>
                    <a:pt x="86" y="358"/>
                  </a:lnTo>
                  <a:lnTo>
                    <a:pt x="62" y="372"/>
                  </a:lnTo>
                  <a:lnTo>
                    <a:pt x="46" y="381"/>
                  </a:lnTo>
                  <a:lnTo>
                    <a:pt x="33" y="389"/>
                  </a:lnTo>
                  <a:lnTo>
                    <a:pt x="18" y="401"/>
                  </a:lnTo>
                  <a:lnTo>
                    <a:pt x="8" y="410"/>
                  </a:lnTo>
                  <a:lnTo>
                    <a:pt x="4" y="415"/>
                  </a:lnTo>
                  <a:lnTo>
                    <a:pt x="1" y="419"/>
                  </a:lnTo>
                  <a:lnTo>
                    <a:pt x="0" y="421"/>
                  </a:lnTo>
                  <a:lnTo>
                    <a:pt x="0" y="425"/>
                  </a:lnTo>
                  <a:lnTo>
                    <a:pt x="0" y="557"/>
                  </a:lnTo>
                  <a:lnTo>
                    <a:pt x="0" y="561"/>
                  </a:lnTo>
                  <a:lnTo>
                    <a:pt x="2" y="565"/>
                  </a:lnTo>
                  <a:lnTo>
                    <a:pt x="6" y="568"/>
                  </a:lnTo>
                  <a:lnTo>
                    <a:pt x="11" y="569"/>
                  </a:lnTo>
                  <a:lnTo>
                    <a:pt x="348" y="569"/>
                  </a:lnTo>
                  <a:lnTo>
                    <a:pt x="469" y="569"/>
                  </a:lnTo>
                  <a:lnTo>
                    <a:pt x="480" y="569"/>
                  </a:lnTo>
                  <a:lnTo>
                    <a:pt x="480" y="557"/>
                  </a:lnTo>
                  <a:lnTo>
                    <a:pt x="480" y="425"/>
                  </a:lnTo>
                  <a:lnTo>
                    <a:pt x="479" y="421"/>
                  </a:lnTo>
                  <a:lnTo>
                    <a:pt x="476" y="416"/>
                  </a:lnTo>
                  <a:lnTo>
                    <a:pt x="473" y="411"/>
                  </a:lnTo>
                  <a:lnTo>
                    <a:pt x="466" y="405"/>
                  </a:lnTo>
                  <a:lnTo>
                    <a:pt x="449" y="390"/>
                  </a:lnTo>
                  <a:lnTo>
                    <a:pt x="425"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grpSp>
      <p:graphicFrame>
        <p:nvGraphicFramePr>
          <p:cNvPr id="16" name="Table 15">
            <a:extLst>
              <a:ext uri="{FF2B5EF4-FFF2-40B4-BE49-F238E27FC236}">
                <a16:creationId xmlns:a16="http://schemas.microsoft.com/office/drawing/2014/main" id="{35030CB6-EB99-452A-B35C-D778FDCE7507}"/>
              </a:ext>
            </a:extLst>
          </p:cNvPr>
          <p:cNvGraphicFramePr>
            <a:graphicFrameLocks noGrp="1"/>
          </p:cNvGraphicFramePr>
          <p:nvPr/>
        </p:nvGraphicFramePr>
        <p:xfrm>
          <a:off x="337420" y="2227007"/>
          <a:ext cx="8408881" cy="2972440"/>
        </p:xfrm>
        <a:graphic>
          <a:graphicData uri="http://schemas.openxmlformats.org/drawingml/2006/table">
            <a:tbl>
              <a:tblPr firstRow="1" firstCol="1" bandRow="1"/>
              <a:tblGrid>
                <a:gridCol w="1162753">
                  <a:extLst>
                    <a:ext uri="{9D8B030D-6E8A-4147-A177-3AD203B41FA5}">
                      <a16:colId xmlns:a16="http://schemas.microsoft.com/office/drawing/2014/main" val="612547118"/>
                    </a:ext>
                  </a:extLst>
                </a:gridCol>
                <a:gridCol w="1572596">
                  <a:extLst>
                    <a:ext uri="{9D8B030D-6E8A-4147-A177-3AD203B41FA5}">
                      <a16:colId xmlns:a16="http://schemas.microsoft.com/office/drawing/2014/main" val="2583963988"/>
                    </a:ext>
                  </a:extLst>
                </a:gridCol>
                <a:gridCol w="1722845">
                  <a:extLst>
                    <a:ext uri="{9D8B030D-6E8A-4147-A177-3AD203B41FA5}">
                      <a16:colId xmlns:a16="http://schemas.microsoft.com/office/drawing/2014/main" val="2886901422"/>
                    </a:ext>
                  </a:extLst>
                </a:gridCol>
                <a:gridCol w="1352232">
                  <a:extLst>
                    <a:ext uri="{9D8B030D-6E8A-4147-A177-3AD203B41FA5}">
                      <a16:colId xmlns:a16="http://schemas.microsoft.com/office/drawing/2014/main" val="1092003100"/>
                    </a:ext>
                  </a:extLst>
                </a:gridCol>
                <a:gridCol w="1409439">
                  <a:extLst>
                    <a:ext uri="{9D8B030D-6E8A-4147-A177-3AD203B41FA5}">
                      <a16:colId xmlns:a16="http://schemas.microsoft.com/office/drawing/2014/main" val="1722874159"/>
                    </a:ext>
                  </a:extLst>
                </a:gridCol>
                <a:gridCol w="1189016">
                  <a:extLst>
                    <a:ext uri="{9D8B030D-6E8A-4147-A177-3AD203B41FA5}">
                      <a16:colId xmlns:a16="http://schemas.microsoft.com/office/drawing/2014/main" val="1674134644"/>
                    </a:ext>
                  </a:extLst>
                </a:gridCol>
              </a:tblGrid>
              <a:tr h="311441">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Output Indicators*</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nSpc>
                          <a:spcPct val="150000"/>
                        </a:lnSpc>
                        <a:spcBef>
                          <a:spcPts val="0"/>
                        </a:spcBef>
                        <a:spcAft>
                          <a:spcPts val="0"/>
                        </a:spcAft>
                      </a:pPr>
                      <a:r>
                        <a:rPr lang="en-ZA" sz="900">
                          <a:effectLst/>
                        </a:rPr>
                        <a:t>Annual Target (measures)</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Q1</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Q2</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Q3</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900">
                          <a:effectLst/>
                        </a:rPr>
                        <a:t>Q4</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780569959"/>
                  </a:ext>
                </a:extLst>
              </a:tr>
              <a:tr h="830580">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07000"/>
                        </a:lnSpc>
                        <a:spcBef>
                          <a:spcPts val="0"/>
                        </a:spcBef>
                        <a:spcAft>
                          <a:spcPts val="0"/>
                        </a:spcAft>
                      </a:pPr>
                      <a:r>
                        <a:rPr lang="en-ZA" sz="900">
                          <a:effectLst/>
                        </a:rPr>
                        <a:t>Percentage</a:t>
                      </a:r>
                    </a:p>
                    <a:p>
                      <a:pPr marL="0" marR="0">
                        <a:lnSpc>
                          <a:spcPct val="107000"/>
                        </a:lnSpc>
                        <a:spcBef>
                          <a:spcPts val="0"/>
                        </a:spcBef>
                        <a:spcAft>
                          <a:spcPts val="0"/>
                        </a:spcAft>
                      </a:pPr>
                      <a:r>
                        <a:rPr lang="en-ZA" sz="900">
                          <a:effectLst/>
                        </a:rPr>
                        <a:t>implementation of the</a:t>
                      </a:r>
                    </a:p>
                    <a:p>
                      <a:pPr marL="0" marR="0">
                        <a:lnSpc>
                          <a:spcPct val="150000"/>
                        </a:lnSpc>
                        <a:spcBef>
                          <a:spcPts val="0"/>
                        </a:spcBef>
                        <a:spcAft>
                          <a:spcPts val="0"/>
                        </a:spcAft>
                      </a:pPr>
                      <a:r>
                        <a:rPr lang="en-ZA" sz="900">
                          <a:effectLst/>
                        </a:rPr>
                        <a:t>Annual Internal Audit Plan</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Implementation of the Annual Internal Audit Plan</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ZA" sz="900">
                          <a:effectLst/>
                        </a:rPr>
                        <a:t>Develop and approve the Annual Internal Audit Plan.</a:t>
                      </a:r>
                    </a:p>
                    <a:p>
                      <a:pPr marL="0" marR="0">
                        <a:lnSpc>
                          <a:spcPct val="107000"/>
                        </a:lnSpc>
                        <a:spcBef>
                          <a:spcPts val="0"/>
                        </a:spcBef>
                        <a:spcAft>
                          <a:spcPts val="0"/>
                        </a:spcAft>
                      </a:pPr>
                      <a:r>
                        <a:rPr lang="en-ZA" sz="900">
                          <a:effectLst/>
                        </a:rPr>
                        <a:t> </a:t>
                      </a:r>
                    </a:p>
                    <a:p>
                      <a:pPr marL="0" marR="0">
                        <a:lnSpc>
                          <a:spcPct val="107000"/>
                        </a:lnSpc>
                        <a:spcBef>
                          <a:spcPts val="0"/>
                        </a:spcBef>
                        <a:spcAft>
                          <a:spcPts val="0"/>
                        </a:spcAft>
                      </a:pPr>
                      <a:r>
                        <a:rPr lang="en-ZA" sz="900">
                          <a:effectLst/>
                        </a:rPr>
                        <a:t>15% implementation of the Annual Internal Audit Plan.</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ZA" sz="900">
                          <a:effectLst/>
                        </a:rPr>
                        <a:t>40% implementation of the Annual Internal Audit plan</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ZA" sz="900">
                          <a:effectLst/>
                        </a:rPr>
                        <a:t>70% implementation of the Annual Internal Audit plan</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07000"/>
                        </a:lnSpc>
                        <a:spcBef>
                          <a:spcPts val="0"/>
                        </a:spcBef>
                        <a:spcAft>
                          <a:spcPts val="0"/>
                        </a:spcAft>
                      </a:pPr>
                      <a:r>
                        <a:rPr lang="en-ZA" sz="900">
                          <a:effectLst/>
                        </a:rPr>
                        <a:t>100% implementation of the Annual Internal Audit plan</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476297"/>
                  </a:ext>
                </a:extLst>
              </a:tr>
              <a:tr h="1830419">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Report on the Implementation of the Enterprise Risk Management  Strategy and plan.</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100% Implementation of the Enterprise Risk Management Strategy and plan.</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Implementation of the Enterprise Risk Management Strategy and plan. 100% Completion of the planned implementation activities due for quarter.</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Implementation of the Enterprise Risk Management Strategy and plan. 100% Completion of the planned implementation activities due for quarter.</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a:effectLst/>
                        </a:rPr>
                        <a:t>Implementation of the Enterprise Risk Management Strategy and plan. 100% Completion of the planned implementation activities due for quarter.</a:t>
                      </a:r>
                    </a:p>
                    <a:p>
                      <a:pPr marL="0" marR="0">
                        <a:lnSpc>
                          <a:spcPct val="150000"/>
                        </a:lnSpc>
                        <a:spcBef>
                          <a:spcPts val="0"/>
                        </a:spcBef>
                        <a:spcAft>
                          <a:spcPts val="0"/>
                        </a:spcAft>
                      </a:pPr>
                      <a:r>
                        <a:rPr lang="en-ZA" sz="900">
                          <a:effectLst/>
                        </a:rPr>
                        <a:t> </a:t>
                      </a:r>
                      <a:endParaRPr lang="en-ZA" sz="90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900" dirty="0">
                          <a:effectLst/>
                        </a:rPr>
                        <a:t>Implementation of the Enterprise Risk Management Strategy and plan. 100% Completion of the planned implementation activities due for quarter.</a:t>
                      </a:r>
                      <a:endParaRPr lang="en-ZA" sz="900" dirty="0">
                        <a:effectLst/>
                        <a:latin typeface="+mj-lt"/>
                        <a:ea typeface="Times New Roman" panose="02020603050405020304" pitchFamily="18" charset="0"/>
                        <a:cs typeface="Times New Roman" panose="02020603050405020304" pitchFamily="18" charset="0"/>
                      </a:endParaRPr>
                    </a:p>
                  </a:txBody>
                  <a:tcPr marL="49457" marR="49457"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5375135"/>
                  </a:ext>
                </a:extLst>
              </a:tr>
            </a:tbl>
          </a:graphicData>
        </a:graphic>
      </p:graphicFrame>
    </p:spTree>
    <p:extLst>
      <p:ext uri="{BB962C8B-B14F-4D97-AF65-F5344CB8AC3E}">
        <p14:creationId xmlns:p14="http://schemas.microsoft.com/office/powerpoint/2010/main" val="969243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B73C8A-C79E-461C-86C2-71A70C7C4A42}"/>
              </a:ext>
            </a:extLst>
          </p:cNvPr>
          <p:cNvPicPr>
            <a:picLocks noChangeAspect="1"/>
          </p:cNvPicPr>
          <p:nvPr/>
        </p:nvPicPr>
        <p:blipFill>
          <a:blip r:embed="rId2">
            <a:alphaModFix amt="29000"/>
          </a:blip>
          <a:srcRect/>
          <a:stretch/>
        </p:blipFill>
        <p:spPr>
          <a:xfrm>
            <a:off x="0" y="857250"/>
            <a:ext cx="9144000" cy="5143500"/>
          </a:xfrm>
          <a:prstGeom prst="rect">
            <a:avLst/>
          </a:prstGeom>
        </p:spPr>
      </p:pic>
      <p:grpSp>
        <p:nvGrpSpPr>
          <p:cNvPr id="22" name="Group 21">
            <a:extLst>
              <a:ext uri="{FF2B5EF4-FFF2-40B4-BE49-F238E27FC236}">
                <a16:creationId xmlns:a16="http://schemas.microsoft.com/office/drawing/2014/main" id="{F9EC58BD-E275-42F5-84B0-31AE3C8B594E}"/>
              </a:ext>
            </a:extLst>
          </p:cNvPr>
          <p:cNvGrpSpPr/>
          <p:nvPr/>
        </p:nvGrpSpPr>
        <p:grpSpPr>
          <a:xfrm>
            <a:off x="20863" y="1021767"/>
            <a:ext cx="701225" cy="505501"/>
            <a:chOff x="9883775" y="5410200"/>
            <a:chExt cx="285750" cy="225425"/>
          </a:xfrm>
          <a:solidFill>
            <a:srgbClr val="4472C4"/>
          </a:solidFill>
          <a:effectLst/>
        </p:grpSpPr>
        <p:sp>
          <p:nvSpPr>
            <p:cNvPr id="23" name="Freeform 3677">
              <a:extLst>
                <a:ext uri="{FF2B5EF4-FFF2-40B4-BE49-F238E27FC236}">
                  <a16:creationId xmlns:a16="http://schemas.microsoft.com/office/drawing/2014/main" id="{29AF220F-2FF2-400A-B626-9FCB0EF8279E}"/>
                </a:ext>
              </a:extLst>
            </p:cNvPr>
            <p:cNvSpPr>
              <a:spLocks/>
            </p:cNvSpPr>
            <p:nvPr/>
          </p:nvSpPr>
          <p:spPr bwMode="auto">
            <a:xfrm>
              <a:off x="10052050" y="5445125"/>
              <a:ext cx="117475" cy="190500"/>
            </a:xfrm>
            <a:custGeom>
              <a:avLst/>
              <a:gdLst>
                <a:gd name="T0" fmla="*/ 201 w 296"/>
                <a:gd name="T1" fmla="*/ 285 h 482"/>
                <a:gd name="T2" fmla="*/ 168 w 296"/>
                <a:gd name="T3" fmla="*/ 275 h 482"/>
                <a:gd name="T4" fmla="*/ 153 w 296"/>
                <a:gd name="T5" fmla="*/ 238 h 482"/>
                <a:gd name="T6" fmla="*/ 163 w 296"/>
                <a:gd name="T7" fmla="*/ 230 h 482"/>
                <a:gd name="T8" fmla="*/ 176 w 296"/>
                <a:gd name="T9" fmla="*/ 219 h 482"/>
                <a:gd name="T10" fmla="*/ 185 w 296"/>
                <a:gd name="T11" fmla="*/ 201 h 482"/>
                <a:gd name="T12" fmla="*/ 190 w 296"/>
                <a:gd name="T13" fmla="*/ 175 h 482"/>
                <a:gd name="T14" fmla="*/ 198 w 296"/>
                <a:gd name="T15" fmla="*/ 167 h 482"/>
                <a:gd name="T16" fmla="*/ 201 w 296"/>
                <a:gd name="T17" fmla="*/ 158 h 482"/>
                <a:gd name="T18" fmla="*/ 205 w 296"/>
                <a:gd name="T19" fmla="*/ 133 h 482"/>
                <a:gd name="T20" fmla="*/ 205 w 296"/>
                <a:gd name="T21" fmla="*/ 122 h 482"/>
                <a:gd name="T22" fmla="*/ 201 w 296"/>
                <a:gd name="T23" fmla="*/ 110 h 482"/>
                <a:gd name="T24" fmla="*/ 195 w 296"/>
                <a:gd name="T25" fmla="*/ 101 h 482"/>
                <a:gd name="T26" fmla="*/ 205 w 296"/>
                <a:gd name="T27" fmla="*/ 76 h 482"/>
                <a:gd name="T28" fmla="*/ 208 w 296"/>
                <a:gd name="T29" fmla="*/ 59 h 482"/>
                <a:gd name="T30" fmla="*/ 205 w 296"/>
                <a:gd name="T31" fmla="*/ 43 h 482"/>
                <a:gd name="T32" fmla="*/ 200 w 296"/>
                <a:gd name="T33" fmla="*/ 31 h 482"/>
                <a:gd name="T34" fmla="*/ 192 w 296"/>
                <a:gd name="T35" fmla="*/ 22 h 482"/>
                <a:gd name="T36" fmla="*/ 171 w 296"/>
                <a:gd name="T37" fmla="*/ 9 h 482"/>
                <a:gd name="T38" fmla="*/ 145 w 296"/>
                <a:gd name="T39" fmla="*/ 2 h 482"/>
                <a:gd name="T40" fmla="*/ 118 w 296"/>
                <a:gd name="T41" fmla="*/ 0 h 482"/>
                <a:gd name="T42" fmla="*/ 95 w 296"/>
                <a:gd name="T43" fmla="*/ 2 h 482"/>
                <a:gd name="T44" fmla="*/ 70 w 296"/>
                <a:gd name="T45" fmla="*/ 7 h 482"/>
                <a:gd name="T46" fmla="*/ 50 w 296"/>
                <a:gd name="T47" fmla="*/ 17 h 482"/>
                <a:gd name="T48" fmla="*/ 36 w 296"/>
                <a:gd name="T49" fmla="*/ 32 h 482"/>
                <a:gd name="T50" fmla="*/ 16 w 296"/>
                <a:gd name="T51" fmla="*/ 36 h 482"/>
                <a:gd name="T52" fmla="*/ 7 w 296"/>
                <a:gd name="T53" fmla="*/ 44 h 482"/>
                <a:gd name="T54" fmla="*/ 4 w 296"/>
                <a:gd name="T55" fmla="*/ 57 h 482"/>
                <a:gd name="T56" fmla="*/ 4 w 296"/>
                <a:gd name="T57" fmla="*/ 71 h 482"/>
                <a:gd name="T58" fmla="*/ 13 w 296"/>
                <a:gd name="T59" fmla="*/ 99 h 482"/>
                <a:gd name="T60" fmla="*/ 5 w 296"/>
                <a:gd name="T61" fmla="*/ 110 h 482"/>
                <a:gd name="T62" fmla="*/ 0 w 296"/>
                <a:gd name="T63" fmla="*/ 121 h 482"/>
                <a:gd name="T64" fmla="*/ 0 w 296"/>
                <a:gd name="T65" fmla="*/ 133 h 482"/>
                <a:gd name="T66" fmla="*/ 4 w 296"/>
                <a:gd name="T67" fmla="*/ 158 h 482"/>
                <a:gd name="T68" fmla="*/ 9 w 296"/>
                <a:gd name="T69" fmla="*/ 167 h 482"/>
                <a:gd name="T70" fmla="*/ 15 w 296"/>
                <a:gd name="T71" fmla="*/ 175 h 482"/>
                <a:gd name="T72" fmla="*/ 20 w 296"/>
                <a:gd name="T73" fmla="*/ 199 h 482"/>
                <a:gd name="T74" fmla="*/ 31 w 296"/>
                <a:gd name="T75" fmla="*/ 217 h 482"/>
                <a:gd name="T76" fmla="*/ 43 w 296"/>
                <a:gd name="T77" fmla="*/ 230 h 482"/>
                <a:gd name="T78" fmla="*/ 56 w 296"/>
                <a:gd name="T79" fmla="*/ 238 h 482"/>
                <a:gd name="T80" fmla="*/ 43 w 296"/>
                <a:gd name="T81" fmla="*/ 274 h 482"/>
                <a:gd name="T82" fmla="*/ 42 w 296"/>
                <a:gd name="T83" fmla="*/ 287 h 482"/>
                <a:gd name="T84" fmla="*/ 61 w 296"/>
                <a:gd name="T85" fmla="*/ 302 h 482"/>
                <a:gd name="T86" fmla="*/ 73 w 296"/>
                <a:gd name="T87" fmla="*/ 318 h 482"/>
                <a:gd name="T88" fmla="*/ 79 w 296"/>
                <a:gd name="T89" fmla="*/ 332 h 482"/>
                <a:gd name="T90" fmla="*/ 81 w 296"/>
                <a:gd name="T91" fmla="*/ 482 h 482"/>
                <a:gd name="T92" fmla="*/ 289 w 296"/>
                <a:gd name="T93" fmla="*/ 481 h 482"/>
                <a:gd name="T94" fmla="*/ 295 w 296"/>
                <a:gd name="T95" fmla="*/ 474 h 482"/>
                <a:gd name="T96" fmla="*/ 296 w 296"/>
                <a:gd name="T97" fmla="*/ 334 h 482"/>
                <a:gd name="T98" fmla="*/ 293 w 296"/>
                <a:gd name="T99" fmla="*/ 323 h 482"/>
                <a:gd name="T100" fmla="*/ 278 w 296"/>
                <a:gd name="T101" fmla="*/ 312 h 482"/>
                <a:gd name="T102" fmla="*/ 217 w 296"/>
                <a:gd name="T103" fmla="*/ 29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482">
                  <a:moveTo>
                    <a:pt x="217" y="291"/>
                  </a:moveTo>
                  <a:lnTo>
                    <a:pt x="201" y="285"/>
                  </a:lnTo>
                  <a:lnTo>
                    <a:pt x="185" y="280"/>
                  </a:lnTo>
                  <a:lnTo>
                    <a:pt x="168" y="275"/>
                  </a:lnTo>
                  <a:lnTo>
                    <a:pt x="153" y="270"/>
                  </a:lnTo>
                  <a:lnTo>
                    <a:pt x="153" y="238"/>
                  </a:lnTo>
                  <a:lnTo>
                    <a:pt x="158" y="235"/>
                  </a:lnTo>
                  <a:lnTo>
                    <a:pt x="163" y="230"/>
                  </a:lnTo>
                  <a:lnTo>
                    <a:pt x="169" y="225"/>
                  </a:lnTo>
                  <a:lnTo>
                    <a:pt x="176" y="219"/>
                  </a:lnTo>
                  <a:lnTo>
                    <a:pt x="181" y="210"/>
                  </a:lnTo>
                  <a:lnTo>
                    <a:pt x="185" y="201"/>
                  </a:lnTo>
                  <a:lnTo>
                    <a:pt x="189" y="189"/>
                  </a:lnTo>
                  <a:lnTo>
                    <a:pt x="190" y="175"/>
                  </a:lnTo>
                  <a:lnTo>
                    <a:pt x="194" y="172"/>
                  </a:lnTo>
                  <a:lnTo>
                    <a:pt x="198" y="167"/>
                  </a:lnTo>
                  <a:lnTo>
                    <a:pt x="200" y="163"/>
                  </a:lnTo>
                  <a:lnTo>
                    <a:pt x="201" y="158"/>
                  </a:lnTo>
                  <a:lnTo>
                    <a:pt x="205" y="145"/>
                  </a:lnTo>
                  <a:lnTo>
                    <a:pt x="205" y="133"/>
                  </a:lnTo>
                  <a:lnTo>
                    <a:pt x="205" y="127"/>
                  </a:lnTo>
                  <a:lnTo>
                    <a:pt x="205" y="122"/>
                  </a:lnTo>
                  <a:lnTo>
                    <a:pt x="204" y="116"/>
                  </a:lnTo>
                  <a:lnTo>
                    <a:pt x="201" y="110"/>
                  </a:lnTo>
                  <a:lnTo>
                    <a:pt x="198" y="104"/>
                  </a:lnTo>
                  <a:lnTo>
                    <a:pt x="195" y="101"/>
                  </a:lnTo>
                  <a:lnTo>
                    <a:pt x="200" y="90"/>
                  </a:lnTo>
                  <a:lnTo>
                    <a:pt x="205" y="76"/>
                  </a:lnTo>
                  <a:lnTo>
                    <a:pt x="208" y="67"/>
                  </a:lnTo>
                  <a:lnTo>
                    <a:pt x="208" y="59"/>
                  </a:lnTo>
                  <a:lnTo>
                    <a:pt x="208" y="50"/>
                  </a:lnTo>
                  <a:lnTo>
                    <a:pt x="205" y="43"/>
                  </a:lnTo>
                  <a:lnTo>
                    <a:pt x="203" y="36"/>
                  </a:lnTo>
                  <a:lnTo>
                    <a:pt x="200" y="31"/>
                  </a:lnTo>
                  <a:lnTo>
                    <a:pt x="196" y="26"/>
                  </a:lnTo>
                  <a:lnTo>
                    <a:pt x="192" y="22"/>
                  </a:lnTo>
                  <a:lnTo>
                    <a:pt x="182" y="14"/>
                  </a:lnTo>
                  <a:lnTo>
                    <a:pt x="171" y="9"/>
                  </a:lnTo>
                  <a:lnTo>
                    <a:pt x="158" y="5"/>
                  </a:lnTo>
                  <a:lnTo>
                    <a:pt x="145" y="2"/>
                  </a:lnTo>
                  <a:lnTo>
                    <a:pt x="131" y="0"/>
                  </a:lnTo>
                  <a:lnTo>
                    <a:pt x="118" y="0"/>
                  </a:lnTo>
                  <a:lnTo>
                    <a:pt x="106" y="0"/>
                  </a:lnTo>
                  <a:lnTo>
                    <a:pt x="95" y="2"/>
                  </a:lnTo>
                  <a:lnTo>
                    <a:pt x="82" y="4"/>
                  </a:lnTo>
                  <a:lnTo>
                    <a:pt x="70" y="7"/>
                  </a:lnTo>
                  <a:lnTo>
                    <a:pt x="60" y="12"/>
                  </a:lnTo>
                  <a:lnTo>
                    <a:pt x="50" y="17"/>
                  </a:lnTo>
                  <a:lnTo>
                    <a:pt x="42" y="25"/>
                  </a:lnTo>
                  <a:lnTo>
                    <a:pt x="36" y="32"/>
                  </a:lnTo>
                  <a:lnTo>
                    <a:pt x="24" y="34"/>
                  </a:lnTo>
                  <a:lnTo>
                    <a:pt x="16" y="36"/>
                  </a:lnTo>
                  <a:lnTo>
                    <a:pt x="11" y="40"/>
                  </a:lnTo>
                  <a:lnTo>
                    <a:pt x="7" y="44"/>
                  </a:lnTo>
                  <a:lnTo>
                    <a:pt x="5" y="50"/>
                  </a:lnTo>
                  <a:lnTo>
                    <a:pt x="4" y="57"/>
                  </a:lnTo>
                  <a:lnTo>
                    <a:pt x="2" y="65"/>
                  </a:lnTo>
                  <a:lnTo>
                    <a:pt x="4" y="71"/>
                  </a:lnTo>
                  <a:lnTo>
                    <a:pt x="7" y="86"/>
                  </a:lnTo>
                  <a:lnTo>
                    <a:pt x="13" y="99"/>
                  </a:lnTo>
                  <a:lnTo>
                    <a:pt x="7" y="104"/>
                  </a:lnTo>
                  <a:lnTo>
                    <a:pt x="5" y="110"/>
                  </a:lnTo>
                  <a:lnTo>
                    <a:pt x="2" y="115"/>
                  </a:lnTo>
                  <a:lnTo>
                    <a:pt x="0" y="121"/>
                  </a:lnTo>
                  <a:lnTo>
                    <a:pt x="0" y="127"/>
                  </a:lnTo>
                  <a:lnTo>
                    <a:pt x="0" y="133"/>
                  </a:lnTo>
                  <a:lnTo>
                    <a:pt x="1" y="145"/>
                  </a:lnTo>
                  <a:lnTo>
                    <a:pt x="4" y="158"/>
                  </a:lnTo>
                  <a:lnTo>
                    <a:pt x="6" y="163"/>
                  </a:lnTo>
                  <a:lnTo>
                    <a:pt x="9" y="167"/>
                  </a:lnTo>
                  <a:lnTo>
                    <a:pt x="11" y="172"/>
                  </a:lnTo>
                  <a:lnTo>
                    <a:pt x="15" y="175"/>
                  </a:lnTo>
                  <a:lnTo>
                    <a:pt x="18" y="188"/>
                  </a:lnTo>
                  <a:lnTo>
                    <a:pt x="20" y="199"/>
                  </a:lnTo>
                  <a:lnTo>
                    <a:pt x="25" y="208"/>
                  </a:lnTo>
                  <a:lnTo>
                    <a:pt x="31" y="217"/>
                  </a:lnTo>
                  <a:lnTo>
                    <a:pt x="37" y="224"/>
                  </a:lnTo>
                  <a:lnTo>
                    <a:pt x="43" y="230"/>
                  </a:lnTo>
                  <a:lnTo>
                    <a:pt x="50" y="234"/>
                  </a:lnTo>
                  <a:lnTo>
                    <a:pt x="56" y="238"/>
                  </a:lnTo>
                  <a:lnTo>
                    <a:pt x="56" y="270"/>
                  </a:lnTo>
                  <a:lnTo>
                    <a:pt x="43" y="274"/>
                  </a:lnTo>
                  <a:lnTo>
                    <a:pt x="31" y="279"/>
                  </a:lnTo>
                  <a:lnTo>
                    <a:pt x="42" y="287"/>
                  </a:lnTo>
                  <a:lnTo>
                    <a:pt x="52" y="294"/>
                  </a:lnTo>
                  <a:lnTo>
                    <a:pt x="61" y="302"/>
                  </a:lnTo>
                  <a:lnTo>
                    <a:pt x="68" y="310"/>
                  </a:lnTo>
                  <a:lnTo>
                    <a:pt x="73" y="318"/>
                  </a:lnTo>
                  <a:lnTo>
                    <a:pt x="77" y="324"/>
                  </a:lnTo>
                  <a:lnTo>
                    <a:pt x="79" y="332"/>
                  </a:lnTo>
                  <a:lnTo>
                    <a:pt x="81" y="338"/>
                  </a:lnTo>
                  <a:lnTo>
                    <a:pt x="81" y="482"/>
                  </a:lnTo>
                  <a:lnTo>
                    <a:pt x="285" y="482"/>
                  </a:lnTo>
                  <a:lnTo>
                    <a:pt x="289" y="481"/>
                  </a:lnTo>
                  <a:lnTo>
                    <a:pt x="293" y="478"/>
                  </a:lnTo>
                  <a:lnTo>
                    <a:pt x="295" y="474"/>
                  </a:lnTo>
                  <a:lnTo>
                    <a:pt x="296" y="470"/>
                  </a:lnTo>
                  <a:lnTo>
                    <a:pt x="296" y="334"/>
                  </a:lnTo>
                  <a:lnTo>
                    <a:pt x="295" y="328"/>
                  </a:lnTo>
                  <a:lnTo>
                    <a:pt x="293" y="323"/>
                  </a:lnTo>
                  <a:lnTo>
                    <a:pt x="286" y="318"/>
                  </a:lnTo>
                  <a:lnTo>
                    <a:pt x="278" y="312"/>
                  </a:lnTo>
                  <a:lnTo>
                    <a:pt x="253" y="302"/>
                  </a:lnTo>
                  <a:lnTo>
                    <a:pt x="217"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4" name="Freeform 3678">
              <a:extLst>
                <a:ext uri="{FF2B5EF4-FFF2-40B4-BE49-F238E27FC236}">
                  <a16:creationId xmlns:a16="http://schemas.microsoft.com/office/drawing/2014/main" id="{629C4931-721E-407C-8BA9-FE5457A65F33}"/>
                </a:ext>
              </a:extLst>
            </p:cNvPr>
            <p:cNvSpPr>
              <a:spLocks/>
            </p:cNvSpPr>
            <p:nvPr/>
          </p:nvSpPr>
          <p:spPr bwMode="auto">
            <a:xfrm>
              <a:off x="9883775" y="5410200"/>
              <a:ext cx="190500" cy="225425"/>
            </a:xfrm>
            <a:custGeom>
              <a:avLst/>
              <a:gdLst>
                <a:gd name="T0" fmla="*/ 421 w 480"/>
                <a:gd name="T1" fmla="*/ 374 h 569"/>
                <a:gd name="T2" fmla="*/ 339 w 480"/>
                <a:gd name="T3" fmla="*/ 333 h 569"/>
                <a:gd name="T4" fmla="*/ 312 w 480"/>
                <a:gd name="T5" fmla="*/ 276 h 569"/>
                <a:gd name="T6" fmla="*/ 316 w 480"/>
                <a:gd name="T7" fmla="*/ 272 h 569"/>
                <a:gd name="T8" fmla="*/ 339 w 480"/>
                <a:gd name="T9" fmla="*/ 226 h 569"/>
                <a:gd name="T10" fmla="*/ 340 w 480"/>
                <a:gd name="T11" fmla="*/ 214 h 569"/>
                <a:gd name="T12" fmla="*/ 345 w 480"/>
                <a:gd name="T13" fmla="*/ 199 h 569"/>
                <a:gd name="T14" fmla="*/ 353 w 480"/>
                <a:gd name="T15" fmla="*/ 190 h 569"/>
                <a:gd name="T16" fmla="*/ 360 w 480"/>
                <a:gd name="T17" fmla="*/ 176 h 569"/>
                <a:gd name="T18" fmla="*/ 361 w 480"/>
                <a:gd name="T19" fmla="*/ 168 h 569"/>
                <a:gd name="T20" fmla="*/ 361 w 480"/>
                <a:gd name="T21" fmla="*/ 159 h 569"/>
                <a:gd name="T22" fmla="*/ 356 w 480"/>
                <a:gd name="T23" fmla="*/ 135 h 569"/>
                <a:gd name="T24" fmla="*/ 347 w 480"/>
                <a:gd name="T25" fmla="*/ 126 h 569"/>
                <a:gd name="T26" fmla="*/ 356 w 480"/>
                <a:gd name="T27" fmla="*/ 100 h 569"/>
                <a:gd name="T28" fmla="*/ 358 w 480"/>
                <a:gd name="T29" fmla="*/ 85 h 569"/>
                <a:gd name="T30" fmla="*/ 358 w 480"/>
                <a:gd name="T31" fmla="*/ 71 h 569"/>
                <a:gd name="T32" fmla="*/ 357 w 480"/>
                <a:gd name="T33" fmla="*/ 54 h 569"/>
                <a:gd name="T34" fmla="*/ 353 w 480"/>
                <a:gd name="T35" fmla="*/ 44 h 569"/>
                <a:gd name="T36" fmla="*/ 349 w 480"/>
                <a:gd name="T37" fmla="*/ 37 h 569"/>
                <a:gd name="T38" fmla="*/ 340 w 480"/>
                <a:gd name="T39" fmla="*/ 27 h 569"/>
                <a:gd name="T40" fmla="*/ 329 w 480"/>
                <a:gd name="T41" fmla="*/ 18 h 569"/>
                <a:gd name="T42" fmla="*/ 298 w 480"/>
                <a:gd name="T43" fmla="*/ 5 h 569"/>
                <a:gd name="T44" fmla="*/ 270 w 480"/>
                <a:gd name="T45" fmla="*/ 0 h 569"/>
                <a:gd name="T46" fmla="*/ 254 w 480"/>
                <a:gd name="T47" fmla="*/ 0 h 569"/>
                <a:gd name="T48" fmla="*/ 235 w 480"/>
                <a:gd name="T49" fmla="*/ 0 h 569"/>
                <a:gd name="T50" fmla="*/ 218 w 480"/>
                <a:gd name="T51" fmla="*/ 3 h 569"/>
                <a:gd name="T52" fmla="*/ 205 w 480"/>
                <a:gd name="T53" fmla="*/ 6 h 569"/>
                <a:gd name="T54" fmla="*/ 194 w 480"/>
                <a:gd name="T55" fmla="*/ 10 h 569"/>
                <a:gd name="T56" fmla="*/ 158 w 480"/>
                <a:gd name="T57" fmla="*/ 39 h 569"/>
                <a:gd name="T58" fmla="*/ 155 w 480"/>
                <a:gd name="T59" fmla="*/ 44 h 569"/>
                <a:gd name="T60" fmla="*/ 141 w 480"/>
                <a:gd name="T61" fmla="*/ 45 h 569"/>
                <a:gd name="T62" fmla="*/ 133 w 480"/>
                <a:gd name="T63" fmla="*/ 48 h 569"/>
                <a:gd name="T64" fmla="*/ 127 w 480"/>
                <a:gd name="T65" fmla="*/ 51 h 569"/>
                <a:gd name="T66" fmla="*/ 123 w 480"/>
                <a:gd name="T67" fmla="*/ 57 h 569"/>
                <a:gd name="T68" fmla="*/ 119 w 480"/>
                <a:gd name="T69" fmla="*/ 66 h 569"/>
                <a:gd name="T70" fmla="*/ 118 w 480"/>
                <a:gd name="T71" fmla="*/ 73 h 569"/>
                <a:gd name="T72" fmla="*/ 118 w 480"/>
                <a:gd name="T73" fmla="*/ 82 h 569"/>
                <a:gd name="T74" fmla="*/ 121 w 480"/>
                <a:gd name="T75" fmla="*/ 91 h 569"/>
                <a:gd name="T76" fmla="*/ 122 w 480"/>
                <a:gd name="T77" fmla="*/ 100 h 569"/>
                <a:gd name="T78" fmla="*/ 126 w 480"/>
                <a:gd name="T79" fmla="*/ 108 h 569"/>
                <a:gd name="T80" fmla="*/ 132 w 480"/>
                <a:gd name="T81" fmla="*/ 125 h 569"/>
                <a:gd name="T82" fmla="*/ 118 w 480"/>
                <a:gd name="T83" fmla="*/ 145 h 569"/>
                <a:gd name="T84" fmla="*/ 117 w 480"/>
                <a:gd name="T85" fmla="*/ 166 h 569"/>
                <a:gd name="T86" fmla="*/ 118 w 480"/>
                <a:gd name="T87" fmla="*/ 171 h 569"/>
                <a:gd name="T88" fmla="*/ 119 w 480"/>
                <a:gd name="T89" fmla="*/ 177 h 569"/>
                <a:gd name="T90" fmla="*/ 132 w 480"/>
                <a:gd name="T91" fmla="*/ 199 h 569"/>
                <a:gd name="T92" fmla="*/ 136 w 480"/>
                <a:gd name="T93" fmla="*/ 202 h 569"/>
                <a:gd name="T94" fmla="*/ 137 w 480"/>
                <a:gd name="T95" fmla="*/ 220 h 569"/>
                <a:gd name="T96" fmla="*/ 151 w 480"/>
                <a:gd name="T97" fmla="*/ 258 h 569"/>
                <a:gd name="T98" fmla="*/ 168 w 480"/>
                <a:gd name="T99" fmla="*/ 312 h 569"/>
                <a:gd name="T100" fmla="*/ 86 w 480"/>
                <a:gd name="T101" fmla="*/ 358 h 569"/>
                <a:gd name="T102" fmla="*/ 18 w 480"/>
                <a:gd name="T103" fmla="*/ 401 h 569"/>
                <a:gd name="T104" fmla="*/ 0 w 480"/>
                <a:gd name="T105" fmla="*/ 421 h 569"/>
                <a:gd name="T106" fmla="*/ 2 w 480"/>
                <a:gd name="T107" fmla="*/ 565 h 569"/>
                <a:gd name="T108" fmla="*/ 469 w 480"/>
                <a:gd name="T109" fmla="*/ 569 h 569"/>
                <a:gd name="T110" fmla="*/ 479 w 480"/>
                <a:gd name="T111" fmla="*/ 421 h 569"/>
                <a:gd name="T112" fmla="*/ 449 w 480"/>
                <a:gd name="T113" fmla="*/ 39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0" h="569">
                  <a:moveTo>
                    <a:pt x="425" y="375"/>
                  </a:moveTo>
                  <a:lnTo>
                    <a:pt x="425" y="375"/>
                  </a:lnTo>
                  <a:lnTo>
                    <a:pt x="424" y="375"/>
                  </a:lnTo>
                  <a:lnTo>
                    <a:pt x="421" y="374"/>
                  </a:lnTo>
                  <a:lnTo>
                    <a:pt x="419" y="372"/>
                  </a:lnTo>
                  <a:lnTo>
                    <a:pt x="393" y="358"/>
                  </a:lnTo>
                  <a:lnTo>
                    <a:pt x="366" y="345"/>
                  </a:lnTo>
                  <a:lnTo>
                    <a:pt x="339" y="333"/>
                  </a:lnTo>
                  <a:lnTo>
                    <a:pt x="312" y="321"/>
                  </a:lnTo>
                  <a:lnTo>
                    <a:pt x="312" y="312"/>
                  </a:lnTo>
                  <a:lnTo>
                    <a:pt x="312" y="281"/>
                  </a:lnTo>
                  <a:lnTo>
                    <a:pt x="312" y="276"/>
                  </a:lnTo>
                  <a:lnTo>
                    <a:pt x="313" y="275"/>
                  </a:lnTo>
                  <a:lnTo>
                    <a:pt x="316" y="272"/>
                  </a:lnTo>
                  <a:lnTo>
                    <a:pt x="316" y="272"/>
                  </a:lnTo>
                  <a:lnTo>
                    <a:pt x="316" y="272"/>
                  </a:lnTo>
                  <a:lnTo>
                    <a:pt x="322" y="266"/>
                  </a:lnTo>
                  <a:lnTo>
                    <a:pt x="329" y="256"/>
                  </a:lnTo>
                  <a:lnTo>
                    <a:pt x="334" y="243"/>
                  </a:lnTo>
                  <a:lnTo>
                    <a:pt x="339" y="226"/>
                  </a:lnTo>
                  <a:lnTo>
                    <a:pt x="339" y="223"/>
                  </a:lnTo>
                  <a:lnTo>
                    <a:pt x="340" y="220"/>
                  </a:lnTo>
                  <a:lnTo>
                    <a:pt x="340" y="217"/>
                  </a:lnTo>
                  <a:lnTo>
                    <a:pt x="340" y="214"/>
                  </a:lnTo>
                  <a:lnTo>
                    <a:pt x="342" y="208"/>
                  </a:lnTo>
                  <a:lnTo>
                    <a:pt x="342" y="202"/>
                  </a:lnTo>
                  <a:lnTo>
                    <a:pt x="344" y="202"/>
                  </a:lnTo>
                  <a:lnTo>
                    <a:pt x="345" y="199"/>
                  </a:lnTo>
                  <a:lnTo>
                    <a:pt x="345" y="199"/>
                  </a:lnTo>
                  <a:lnTo>
                    <a:pt x="345" y="199"/>
                  </a:lnTo>
                  <a:lnTo>
                    <a:pt x="349" y="195"/>
                  </a:lnTo>
                  <a:lnTo>
                    <a:pt x="353" y="190"/>
                  </a:lnTo>
                  <a:lnTo>
                    <a:pt x="357" y="184"/>
                  </a:lnTo>
                  <a:lnTo>
                    <a:pt x="358" y="177"/>
                  </a:lnTo>
                  <a:lnTo>
                    <a:pt x="358" y="176"/>
                  </a:lnTo>
                  <a:lnTo>
                    <a:pt x="360" y="176"/>
                  </a:lnTo>
                  <a:lnTo>
                    <a:pt x="360" y="173"/>
                  </a:lnTo>
                  <a:lnTo>
                    <a:pt x="360" y="171"/>
                  </a:lnTo>
                  <a:lnTo>
                    <a:pt x="361" y="170"/>
                  </a:lnTo>
                  <a:lnTo>
                    <a:pt x="361" y="168"/>
                  </a:lnTo>
                  <a:lnTo>
                    <a:pt x="361" y="167"/>
                  </a:lnTo>
                  <a:lnTo>
                    <a:pt x="361" y="164"/>
                  </a:lnTo>
                  <a:lnTo>
                    <a:pt x="361" y="162"/>
                  </a:lnTo>
                  <a:lnTo>
                    <a:pt x="361" y="159"/>
                  </a:lnTo>
                  <a:lnTo>
                    <a:pt x="361" y="152"/>
                  </a:lnTo>
                  <a:lnTo>
                    <a:pt x="360" y="145"/>
                  </a:lnTo>
                  <a:lnTo>
                    <a:pt x="358" y="140"/>
                  </a:lnTo>
                  <a:lnTo>
                    <a:pt x="356" y="135"/>
                  </a:lnTo>
                  <a:lnTo>
                    <a:pt x="356" y="135"/>
                  </a:lnTo>
                  <a:lnTo>
                    <a:pt x="356" y="135"/>
                  </a:lnTo>
                  <a:lnTo>
                    <a:pt x="351" y="130"/>
                  </a:lnTo>
                  <a:lnTo>
                    <a:pt x="347" y="126"/>
                  </a:lnTo>
                  <a:lnTo>
                    <a:pt x="348" y="122"/>
                  </a:lnTo>
                  <a:lnTo>
                    <a:pt x="349" y="117"/>
                  </a:lnTo>
                  <a:lnTo>
                    <a:pt x="353" y="109"/>
                  </a:lnTo>
                  <a:lnTo>
                    <a:pt x="356" y="100"/>
                  </a:lnTo>
                  <a:lnTo>
                    <a:pt x="356" y="100"/>
                  </a:lnTo>
                  <a:lnTo>
                    <a:pt x="356" y="100"/>
                  </a:lnTo>
                  <a:lnTo>
                    <a:pt x="357" y="92"/>
                  </a:lnTo>
                  <a:lnTo>
                    <a:pt x="358" y="85"/>
                  </a:lnTo>
                  <a:lnTo>
                    <a:pt x="358" y="85"/>
                  </a:lnTo>
                  <a:lnTo>
                    <a:pt x="358" y="85"/>
                  </a:lnTo>
                  <a:lnTo>
                    <a:pt x="358" y="77"/>
                  </a:lnTo>
                  <a:lnTo>
                    <a:pt x="358" y="71"/>
                  </a:lnTo>
                  <a:lnTo>
                    <a:pt x="358" y="69"/>
                  </a:lnTo>
                  <a:lnTo>
                    <a:pt x="358" y="68"/>
                  </a:lnTo>
                  <a:lnTo>
                    <a:pt x="358" y="60"/>
                  </a:lnTo>
                  <a:lnTo>
                    <a:pt x="357" y="54"/>
                  </a:lnTo>
                  <a:lnTo>
                    <a:pt x="356" y="51"/>
                  </a:lnTo>
                  <a:lnTo>
                    <a:pt x="354" y="48"/>
                  </a:lnTo>
                  <a:lnTo>
                    <a:pt x="353" y="46"/>
                  </a:lnTo>
                  <a:lnTo>
                    <a:pt x="353" y="44"/>
                  </a:lnTo>
                  <a:lnTo>
                    <a:pt x="352" y="42"/>
                  </a:lnTo>
                  <a:lnTo>
                    <a:pt x="352" y="42"/>
                  </a:lnTo>
                  <a:lnTo>
                    <a:pt x="351" y="40"/>
                  </a:lnTo>
                  <a:lnTo>
                    <a:pt x="349" y="37"/>
                  </a:lnTo>
                  <a:lnTo>
                    <a:pt x="349" y="37"/>
                  </a:lnTo>
                  <a:lnTo>
                    <a:pt x="349" y="37"/>
                  </a:lnTo>
                  <a:lnTo>
                    <a:pt x="344" y="32"/>
                  </a:lnTo>
                  <a:lnTo>
                    <a:pt x="340" y="27"/>
                  </a:lnTo>
                  <a:lnTo>
                    <a:pt x="335" y="22"/>
                  </a:lnTo>
                  <a:lnTo>
                    <a:pt x="329" y="18"/>
                  </a:lnTo>
                  <a:lnTo>
                    <a:pt x="329" y="18"/>
                  </a:lnTo>
                  <a:lnTo>
                    <a:pt x="329" y="18"/>
                  </a:lnTo>
                  <a:lnTo>
                    <a:pt x="326" y="17"/>
                  </a:lnTo>
                  <a:lnTo>
                    <a:pt x="324" y="15"/>
                  </a:lnTo>
                  <a:lnTo>
                    <a:pt x="311" y="9"/>
                  </a:lnTo>
                  <a:lnTo>
                    <a:pt x="298" y="5"/>
                  </a:lnTo>
                  <a:lnTo>
                    <a:pt x="284" y="3"/>
                  </a:lnTo>
                  <a:lnTo>
                    <a:pt x="270" y="0"/>
                  </a:lnTo>
                  <a:lnTo>
                    <a:pt x="270" y="0"/>
                  </a:lnTo>
                  <a:lnTo>
                    <a:pt x="270" y="0"/>
                  </a:lnTo>
                  <a:lnTo>
                    <a:pt x="266" y="0"/>
                  </a:lnTo>
                  <a:lnTo>
                    <a:pt x="262" y="0"/>
                  </a:lnTo>
                  <a:lnTo>
                    <a:pt x="258" y="0"/>
                  </a:lnTo>
                  <a:lnTo>
                    <a:pt x="254" y="0"/>
                  </a:lnTo>
                  <a:lnTo>
                    <a:pt x="247" y="0"/>
                  </a:lnTo>
                  <a:lnTo>
                    <a:pt x="239" y="0"/>
                  </a:lnTo>
                  <a:lnTo>
                    <a:pt x="238" y="0"/>
                  </a:lnTo>
                  <a:lnTo>
                    <a:pt x="235" y="0"/>
                  </a:lnTo>
                  <a:lnTo>
                    <a:pt x="231" y="1"/>
                  </a:lnTo>
                  <a:lnTo>
                    <a:pt x="226" y="1"/>
                  </a:lnTo>
                  <a:lnTo>
                    <a:pt x="222" y="3"/>
                  </a:lnTo>
                  <a:lnTo>
                    <a:pt x="218" y="3"/>
                  </a:lnTo>
                  <a:lnTo>
                    <a:pt x="216" y="4"/>
                  </a:lnTo>
                  <a:lnTo>
                    <a:pt x="214" y="4"/>
                  </a:lnTo>
                  <a:lnTo>
                    <a:pt x="209" y="5"/>
                  </a:lnTo>
                  <a:lnTo>
                    <a:pt x="205" y="6"/>
                  </a:lnTo>
                  <a:lnTo>
                    <a:pt x="200" y="8"/>
                  </a:lnTo>
                  <a:lnTo>
                    <a:pt x="196" y="9"/>
                  </a:lnTo>
                  <a:lnTo>
                    <a:pt x="195" y="10"/>
                  </a:lnTo>
                  <a:lnTo>
                    <a:pt x="194" y="10"/>
                  </a:lnTo>
                  <a:lnTo>
                    <a:pt x="184" y="15"/>
                  </a:lnTo>
                  <a:lnTo>
                    <a:pt x="173" y="23"/>
                  </a:lnTo>
                  <a:lnTo>
                    <a:pt x="166" y="30"/>
                  </a:lnTo>
                  <a:lnTo>
                    <a:pt x="158" y="39"/>
                  </a:lnTo>
                  <a:lnTo>
                    <a:pt x="158" y="39"/>
                  </a:lnTo>
                  <a:lnTo>
                    <a:pt x="158" y="39"/>
                  </a:lnTo>
                  <a:lnTo>
                    <a:pt x="157" y="41"/>
                  </a:lnTo>
                  <a:lnTo>
                    <a:pt x="155" y="44"/>
                  </a:lnTo>
                  <a:lnTo>
                    <a:pt x="151" y="44"/>
                  </a:lnTo>
                  <a:lnTo>
                    <a:pt x="148" y="44"/>
                  </a:lnTo>
                  <a:lnTo>
                    <a:pt x="144" y="44"/>
                  </a:lnTo>
                  <a:lnTo>
                    <a:pt x="141" y="45"/>
                  </a:lnTo>
                  <a:lnTo>
                    <a:pt x="140" y="45"/>
                  </a:lnTo>
                  <a:lnTo>
                    <a:pt x="139" y="45"/>
                  </a:lnTo>
                  <a:lnTo>
                    <a:pt x="136" y="46"/>
                  </a:lnTo>
                  <a:lnTo>
                    <a:pt x="133" y="48"/>
                  </a:lnTo>
                  <a:lnTo>
                    <a:pt x="132" y="49"/>
                  </a:lnTo>
                  <a:lnTo>
                    <a:pt x="131" y="49"/>
                  </a:lnTo>
                  <a:lnTo>
                    <a:pt x="128" y="50"/>
                  </a:lnTo>
                  <a:lnTo>
                    <a:pt x="127" y="51"/>
                  </a:lnTo>
                  <a:lnTo>
                    <a:pt x="127" y="53"/>
                  </a:lnTo>
                  <a:lnTo>
                    <a:pt x="126" y="53"/>
                  </a:lnTo>
                  <a:lnTo>
                    <a:pt x="125" y="54"/>
                  </a:lnTo>
                  <a:lnTo>
                    <a:pt x="123" y="57"/>
                  </a:lnTo>
                  <a:lnTo>
                    <a:pt x="121" y="60"/>
                  </a:lnTo>
                  <a:lnTo>
                    <a:pt x="119" y="63"/>
                  </a:lnTo>
                  <a:lnTo>
                    <a:pt x="119" y="64"/>
                  </a:lnTo>
                  <a:lnTo>
                    <a:pt x="119" y="66"/>
                  </a:lnTo>
                  <a:lnTo>
                    <a:pt x="119" y="68"/>
                  </a:lnTo>
                  <a:lnTo>
                    <a:pt x="118" y="72"/>
                  </a:lnTo>
                  <a:lnTo>
                    <a:pt x="118" y="72"/>
                  </a:lnTo>
                  <a:lnTo>
                    <a:pt x="118" y="73"/>
                  </a:lnTo>
                  <a:lnTo>
                    <a:pt x="118" y="77"/>
                  </a:lnTo>
                  <a:lnTo>
                    <a:pt x="118" y="80"/>
                  </a:lnTo>
                  <a:lnTo>
                    <a:pt x="118" y="81"/>
                  </a:lnTo>
                  <a:lnTo>
                    <a:pt x="118" y="82"/>
                  </a:lnTo>
                  <a:lnTo>
                    <a:pt x="119" y="86"/>
                  </a:lnTo>
                  <a:lnTo>
                    <a:pt x="119" y="89"/>
                  </a:lnTo>
                  <a:lnTo>
                    <a:pt x="119" y="90"/>
                  </a:lnTo>
                  <a:lnTo>
                    <a:pt x="121" y="91"/>
                  </a:lnTo>
                  <a:lnTo>
                    <a:pt x="121" y="95"/>
                  </a:lnTo>
                  <a:lnTo>
                    <a:pt x="122" y="99"/>
                  </a:lnTo>
                  <a:lnTo>
                    <a:pt x="122" y="99"/>
                  </a:lnTo>
                  <a:lnTo>
                    <a:pt x="122" y="100"/>
                  </a:lnTo>
                  <a:lnTo>
                    <a:pt x="123" y="104"/>
                  </a:lnTo>
                  <a:lnTo>
                    <a:pt x="126" y="108"/>
                  </a:lnTo>
                  <a:lnTo>
                    <a:pt x="126" y="108"/>
                  </a:lnTo>
                  <a:lnTo>
                    <a:pt x="126" y="108"/>
                  </a:lnTo>
                  <a:lnTo>
                    <a:pt x="128" y="117"/>
                  </a:lnTo>
                  <a:lnTo>
                    <a:pt x="132" y="125"/>
                  </a:lnTo>
                  <a:lnTo>
                    <a:pt x="132" y="125"/>
                  </a:lnTo>
                  <a:lnTo>
                    <a:pt x="132" y="125"/>
                  </a:lnTo>
                  <a:lnTo>
                    <a:pt x="127" y="128"/>
                  </a:lnTo>
                  <a:lnTo>
                    <a:pt x="123" y="135"/>
                  </a:lnTo>
                  <a:lnTo>
                    <a:pt x="121" y="140"/>
                  </a:lnTo>
                  <a:lnTo>
                    <a:pt x="118" y="145"/>
                  </a:lnTo>
                  <a:lnTo>
                    <a:pt x="117" y="152"/>
                  </a:lnTo>
                  <a:lnTo>
                    <a:pt x="117" y="159"/>
                  </a:lnTo>
                  <a:lnTo>
                    <a:pt x="117" y="162"/>
                  </a:lnTo>
                  <a:lnTo>
                    <a:pt x="117" y="166"/>
                  </a:lnTo>
                  <a:lnTo>
                    <a:pt x="117" y="167"/>
                  </a:lnTo>
                  <a:lnTo>
                    <a:pt x="117" y="170"/>
                  </a:lnTo>
                  <a:lnTo>
                    <a:pt x="118" y="171"/>
                  </a:lnTo>
                  <a:lnTo>
                    <a:pt x="118" y="171"/>
                  </a:lnTo>
                  <a:lnTo>
                    <a:pt x="118" y="175"/>
                  </a:lnTo>
                  <a:lnTo>
                    <a:pt x="119" y="177"/>
                  </a:lnTo>
                  <a:lnTo>
                    <a:pt x="119" y="177"/>
                  </a:lnTo>
                  <a:lnTo>
                    <a:pt x="119" y="177"/>
                  </a:lnTo>
                  <a:lnTo>
                    <a:pt x="121" y="184"/>
                  </a:lnTo>
                  <a:lnTo>
                    <a:pt x="125" y="190"/>
                  </a:lnTo>
                  <a:lnTo>
                    <a:pt x="128" y="195"/>
                  </a:lnTo>
                  <a:lnTo>
                    <a:pt x="132" y="199"/>
                  </a:lnTo>
                  <a:lnTo>
                    <a:pt x="132" y="199"/>
                  </a:lnTo>
                  <a:lnTo>
                    <a:pt x="132" y="199"/>
                  </a:lnTo>
                  <a:lnTo>
                    <a:pt x="133" y="202"/>
                  </a:lnTo>
                  <a:lnTo>
                    <a:pt x="136" y="202"/>
                  </a:lnTo>
                  <a:lnTo>
                    <a:pt x="136" y="209"/>
                  </a:lnTo>
                  <a:lnTo>
                    <a:pt x="137" y="216"/>
                  </a:lnTo>
                  <a:lnTo>
                    <a:pt x="137" y="217"/>
                  </a:lnTo>
                  <a:lnTo>
                    <a:pt x="137" y="220"/>
                  </a:lnTo>
                  <a:lnTo>
                    <a:pt x="140" y="231"/>
                  </a:lnTo>
                  <a:lnTo>
                    <a:pt x="144" y="241"/>
                  </a:lnTo>
                  <a:lnTo>
                    <a:pt x="146" y="250"/>
                  </a:lnTo>
                  <a:lnTo>
                    <a:pt x="151" y="258"/>
                  </a:lnTo>
                  <a:lnTo>
                    <a:pt x="159" y="268"/>
                  </a:lnTo>
                  <a:lnTo>
                    <a:pt x="168" y="276"/>
                  </a:lnTo>
                  <a:lnTo>
                    <a:pt x="168" y="281"/>
                  </a:lnTo>
                  <a:lnTo>
                    <a:pt x="168" y="312"/>
                  </a:lnTo>
                  <a:lnTo>
                    <a:pt x="168" y="321"/>
                  </a:lnTo>
                  <a:lnTo>
                    <a:pt x="141" y="333"/>
                  </a:lnTo>
                  <a:lnTo>
                    <a:pt x="113" y="345"/>
                  </a:lnTo>
                  <a:lnTo>
                    <a:pt x="86" y="358"/>
                  </a:lnTo>
                  <a:lnTo>
                    <a:pt x="62" y="372"/>
                  </a:lnTo>
                  <a:lnTo>
                    <a:pt x="46" y="381"/>
                  </a:lnTo>
                  <a:lnTo>
                    <a:pt x="33" y="389"/>
                  </a:lnTo>
                  <a:lnTo>
                    <a:pt x="18" y="401"/>
                  </a:lnTo>
                  <a:lnTo>
                    <a:pt x="8" y="410"/>
                  </a:lnTo>
                  <a:lnTo>
                    <a:pt x="4" y="415"/>
                  </a:lnTo>
                  <a:lnTo>
                    <a:pt x="1" y="419"/>
                  </a:lnTo>
                  <a:lnTo>
                    <a:pt x="0" y="421"/>
                  </a:lnTo>
                  <a:lnTo>
                    <a:pt x="0" y="425"/>
                  </a:lnTo>
                  <a:lnTo>
                    <a:pt x="0" y="557"/>
                  </a:lnTo>
                  <a:lnTo>
                    <a:pt x="0" y="561"/>
                  </a:lnTo>
                  <a:lnTo>
                    <a:pt x="2" y="565"/>
                  </a:lnTo>
                  <a:lnTo>
                    <a:pt x="6" y="568"/>
                  </a:lnTo>
                  <a:lnTo>
                    <a:pt x="11" y="569"/>
                  </a:lnTo>
                  <a:lnTo>
                    <a:pt x="348" y="569"/>
                  </a:lnTo>
                  <a:lnTo>
                    <a:pt x="469" y="569"/>
                  </a:lnTo>
                  <a:lnTo>
                    <a:pt x="480" y="569"/>
                  </a:lnTo>
                  <a:lnTo>
                    <a:pt x="480" y="557"/>
                  </a:lnTo>
                  <a:lnTo>
                    <a:pt x="480" y="425"/>
                  </a:lnTo>
                  <a:lnTo>
                    <a:pt x="479" y="421"/>
                  </a:lnTo>
                  <a:lnTo>
                    <a:pt x="476" y="416"/>
                  </a:lnTo>
                  <a:lnTo>
                    <a:pt x="473" y="411"/>
                  </a:lnTo>
                  <a:lnTo>
                    <a:pt x="466" y="405"/>
                  </a:lnTo>
                  <a:lnTo>
                    <a:pt x="449" y="390"/>
                  </a:lnTo>
                  <a:lnTo>
                    <a:pt x="425"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grpSp>
      <p:sp>
        <p:nvSpPr>
          <p:cNvPr id="17" name="Title 1">
            <a:extLst>
              <a:ext uri="{FF2B5EF4-FFF2-40B4-BE49-F238E27FC236}">
                <a16:creationId xmlns:a16="http://schemas.microsoft.com/office/drawing/2014/main" id="{74D0A701-6584-46F9-9BEA-CE127D478FCF}"/>
              </a:ext>
            </a:extLst>
          </p:cNvPr>
          <p:cNvSpPr txBox="1">
            <a:spLocks/>
          </p:cNvSpPr>
          <p:nvPr/>
        </p:nvSpPr>
        <p:spPr>
          <a:xfrm>
            <a:off x="742950" y="105832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1800">
                <a:solidFill>
                  <a:sysClr val="windowText" lastClr="000000"/>
                </a:solidFill>
                <a:latin typeface="Calibri Light" panose="020F0302020204030204"/>
              </a:rPr>
              <a:t>Strategic Goal 4: Efficient and high performing </a:t>
            </a:r>
            <a:br>
              <a:rPr lang="en-US" sz="1800">
                <a:solidFill>
                  <a:sysClr val="windowText" lastClr="000000"/>
                </a:solidFill>
                <a:latin typeface="Calibri Light" panose="020F0302020204030204"/>
              </a:rPr>
            </a:br>
            <a:r>
              <a:rPr lang="en-US" sz="1800">
                <a:solidFill>
                  <a:sysClr val="windowText" lastClr="000000"/>
                </a:solidFill>
                <a:latin typeface="Calibri Light" panose="020F0302020204030204"/>
              </a:rPr>
              <a:t/>
            </a:r>
            <a:br>
              <a:rPr lang="en-US" sz="1800">
                <a:solidFill>
                  <a:sysClr val="windowText" lastClr="000000"/>
                </a:solidFill>
                <a:latin typeface="Calibri Light" panose="020F0302020204030204"/>
              </a:rPr>
            </a:br>
            <a:r>
              <a:rPr lang="en-US" sz="1500">
                <a:solidFill>
                  <a:sysClr val="windowText" lastClr="000000"/>
                </a:solidFill>
                <a:latin typeface="Calibri Light" panose="020F0302020204030204"/>
              </a:rPr>
              <a:t>Strategic Objective 4.2: FPB employees are engaged and effective</a:t>
            </a:r>
            <a:endParaRPr lang="en-ZA" sz="1500" dirty="0">
              <a:solidFill>
                <a:sysClr val="windowText" lastClr="000000"/>
              </a:solidFill>
              <a:latin typeface="Calibri Light" panose="020F0302020204030204"/>
            </a:endParaRPr>
          </a:p>
        </p:txBody>
      </p:sp>
      <p:sp>
        <p:nvSpPr>
          <p:cNvPr id="18" name="Rectangle 2">
            <a:extLst>
              <a:ext uri="{FF2B5EF4-FFF2-40B4-BE49-F238E27FC236}">
                <a16:creationId xmlns:a16="http://schemas.microsoft.com/office/drawing/2014/main" id="{3F176412-ADDD-48A2-81E5-8701F926F275}"/>
              </a:ext>
            </a:extLst>
          </p:cNvPr>
          <p:cNvSpPr>
            <a:spLocks noChangeArrowheads="1"/>
          </p:cNvSpPr>
          <p:nvPr/>
        </p:nvSpPr>
        <p:spPr bwMode="auto">
          <a:xfrm>
            <a:off x="742950" y="2065983"/>
            <a:ext cx="237629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alt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Indicators, Annual and Quarterly Targets</a:t>
            </a:r>
            <a:endParaRPr lang="en-ZA" altLang="en-US" sz="1350" dirty="0">
              <a:solidFill>
                <a:prstClr val="black"/>
              </a:solidFill>
              <a:latin typeface="Arial" panose="020B0604020202020204" pitchFamily="34" charset="0"/>
            </a:endParaRPr>
          </a:p>
        </p:txBody>
      </p:sp>
      <p:graphicFrame>
        <p:nvGraphicFramePr>
          <p:cNvPr id="21" name="Table 20">
            <a:extLst>
              <a:ext uri="{FF2B5EF4-FFF2-40B4-BE49-F238E27FC236}">
                <a16:creationId xmlns:a16="http://schemas.microsoft.com/office/drawing/2014/main" id="{327E5777-E559-4FE7-92EF-EABF46CF7CE7}"/>
              </a:ext>
            </a:extLst>
          </p:cNvPr>
          <p:cNvGraphicFramePr>
            <a:graphicFrameLocks noGrp="1"/>
          </p:cNvGraphicFramePr>
          <p:nvPr/>
        </p:nvGraphicFramePr>
        <p:xfrm>
          <a:off x="742951" y="2570452"/>
          <a:ext cx="7642769" cy="2394527"/>
        </p:xfrm>
        <a:graphic>
          <a:graphicData uri="http://schemas.openxmlformats.org/drawingml/2006/table">
            <a:tbl>
              <a:tblPr firstRow="1" firstCol="1" bandRow="1"/>
              <a:tblGrid>
                <a:gridCol w="1113913">
                  <a:extLst>
                    <a:ext uri="{9D8B030D-6E8A-4147-A177-3AD203B41FA5}">
                      <a16:colId xmlns:a16="http://schemas.microsoft.com/office/drawing/2014/main" val="2211806442"/>
                    </a:ext>
                  </a:extLst>
                </a:gridCol>
                <a:gridCol w="1119305">
                  <a:extLst>
                    <a:ext uri="{9D8B030D-6E8A-4147-A177-3AD203B41FA5}">
                      <a16:colId xmlns:a16="http://schemas.microsoft.com/office/drawing/2014/main" val="989448751"/>
                    </a:ext>
                  </a:extLst>
                </a:gridCol>
                <a:gridCol w="1095973">
                  <a:extLst>
                    <a:ext uri="{9D8B030D-6E8A-4147-A177-3AD203B41FA5}">
                      <a16:colId xmlns:a16="http://schemas.microsoft.com/office/drawing/2014/main" val="949238334"/>
                    </a:ext>
                  </a:extLst>
                </a:gridCol>
                <a:gridCol w="1438369">
                  <a:extLst>
                    <a:ext uri="{9D8B030D-6E8A-4147-A177-3AD203B41FA5}">
                      <a16:colId xmlns:a16="http://schemas.microsoft.com/office/drawing/2014/main" val="3416050741"/>
                    </a:ext>
                  </a:extLst>
                </a:gridCol>
                <a:gridCol w="1438369">
                  <a:extLst>
                    <a:ext uri="{9D8B030D-6E8A-4147-A177-3AD203B41FA5}">
                      <a16:colId xmlns:a16="http://schemas.microsoft.com/office/drawing/2014/main" val="2805624472"/>
                    </a:ext>
                  </a:extLst>
                </a:gridCol>
                <a:gridCol w="1436840">
                  <a:extLst>
                    <a:ext uri="{9D8B030D-6E8A-4147-A177-3AD203B41FA5}">
                      <a16:colId xmlns:a16="http://schemas.microsoft.com/office/drawing/2014/main" val="2570408864"/>
                    </a:ext>
                  </a:extLst>
                </a:gridCol>
              </a:tblGrid>
              <a:tr h="521150">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rPr>
                        <a:t>Output Indicators*</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nSpc>
                          <a:spcPct val="150000"/>
                        </a:lnSpc>
                        <a:spcBef>
                          <a:spcPts val="0"/>
                        </a:spcBef>
                        <a:spcAft>
                          <a:spcPts val="0"/>
                        </a:spcAft>
                      </a:pPr>
                      <a:r>
                        <a:rPr lang="en-ZA" sz="1200">
                          <a:effectLst/>
                        </a:rPr>
                        <a:t>Annual Target (measures)</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rPr>
                        <a:t>Q1</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rPr>
                        <a:t>Q2</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rPr>
                        <a:t>Q3</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rPr>
                        <a:t>Q4</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855754846"/>
                  </a:ext>
                </a:extLst>
              </a:tr>
              <a:tr h="1825647">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15000"/>
                        </a:lnSpc>
                        <a:spcBef>
                          <a:spcPts val="0"/>
                        </a:spcBef>
                        <a:spcAft>
                          <a:spcPts val="800"/>
                        </a:spcAft>
                      </a:pPr>
                      <a:r>
                        <a:rPr lang="en-ZA" sz="1200">
                          <a:effectLst/>
                        </a:rPr>
                        <a:t> Change management reports</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800"/>
                        </a:spcAft>
                      </a:pPr>
                      <a:r>
                        <a:rPr lang="en-ZA" sz="1200">
                          <a:effectLst/>
                        </a:rPr>
                        <a:t>Implement the change management project phase ii and phase iii.</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800"/>
                        </a:spcAft>
                      </a:pPr>
                      <a:r>
                        <a:rPr lang="en-ZA" sz="1200" dirty="0">
                          <a:effectLst/>
                        </a:rPr>
                        <a:t>Implement phase ii of the Change management programme </a:t>
                      </a:r>
                    </a:p>
                    <a:p>
                      <a:pPr marL="0" marR="0">
                        <a:lnSpc>
                          <a:spcPct val="115000"/>
                        </a:lnSpc>
                        <a:spcBef>
                          <a:spcPts val="0"/>
                        </a:spcBef>
                        <a:spcAft>
                          <a:spcPts val="800"/>
                        </a:spcAft>
                      </a:pPr>
                      <a:r>
                        <a:rPr lang="en-ZA" sz="1200" dirty="0">
                          <a:effectLst/>
                        </a:rPr>
                        <a:t> </a:t>
                      </a:r>
                    </a:p>
                    <a:p>
                      <a:pPr marL="0" marR="0">
                        <a:lnSpc>
                          <a:spcPct val="115000"/>
                        </a:lnSpc>
                        <a:spcBef>
                          <a:spcPts val="0"/>
                        </a:spcBef>
                        <a:spcAft>
                          <a:spcPts val="800"/>
                        </a:spcAft>
                      </a:pPr>
                      <a:r>
                        <a:rPr lang="en-ZA" sz="1200" dirty="0">
                          <a:effectLst/>
                        </a:rPr>
                        <a:t>Not Applicable</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800"/>
                        </a:spcAft>
                      </a:pPr>
                      <a:r>
                        <a:rPr lang="en-ZA" sz="1200">
                          <a:effectLst/>
                        </a:rPr>
                        <a:t>Complete phase ii of the Change. management programme </a:t>
                      </a:r>
                    </a:p>
                    <a:p>
                      <a:pPr marL="0" marR="0">
                        <a:lnSpc>
                          <a:spcPct val="115000"/>
                        </a:lnSpc>
                        <a:spcBef>
                          <a:spcPts val="0"/>
                        </a:spcBef>
                        <a:spcAft>
                          <a:spcPts val="800"/>
                        </a:spcAft>
                      </a:pPr>
                      <a:r>
                        <a:rPr lang="en-ZA" sz="1200">
                          <a:effectLst/>
                        </a:rPr>
                        <a:t> </a:t>
                      </a:r>
                    </a:p>
                    <a:p>
                      <a:pPr marL="0" marR="0">
                        <a:lnSpc>
                          <a:spcPct val="115000"/>
                        </a:lnSpc>
                        <a:spcBef>
                          <a:spcPts val="0"/>
                        </a:spcBef>
                        <a:spcAft>
                          <a:spcPts val="800"/>
                        </a:spcAft>
                      </a:pPr>
                      <a:r>
                        <a:rPr lang="en-ZA" sz="1200">
                          <a:effectLst/>
                        </a:rPr>
                        <a:t>Collate all the necessary data and information </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800"/>
                        </a:spcAft>
                      </a:pPr>
                      <a:r>
                        <a:rPr lang="en-ZA" sz="1200">
                          <a:effectLst/>
                        </a:rPr>
                        <a:t>Implement  phase iii of the Change Management programme </a:t>
                      </a:r>
                    </a:p>
                    <a:p>
                      <a:pPr marL="0" marR="0">
                        <a:lnSpc>
                          <a:spcPct val="115000"/>
                        </a:lnSpc>
                        <a:spcBef>
                          <a:spcPts val="0"/>
                        </a:spcBef>
                        <a:spcAft>
                          <a:spcPts val="800"/>
                        </a:spcAft>
                      </a:pPr>
                      <a:r>
                        <a:rPr lang="en-ZA" sz="1200">
                          <a:effectLst/>
                        </a:rPr>
                        <a:t> </a:t>
                      </a:r>
                    </a:p>
                    <a:p>
                      <a:pPr marL="0" marR="0">
                        <a:lnSpc>
                          <a:spcPct val="115000"/>
                        </a:lnSpc>
                        <a:spcBef>
                          <a:spcPts val="0"/>
                        </a:spcBef>
                        <a:spcAft>
                          <a:spcPts val="800"/>
                        </a:spcAft>
                      </a:pPr>
                      <a:r>
                        <a:rPr lang="en-ZA" sz="1200">
                          <a:effectLst/>
                        </a:rPr>
                        <a:t>Workshop the draft EVP with Staff</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15000"/>
                        </a:lnSpc>
                        <a:spcBef>
                          <a:spcPts val="0"/>
                        </a:spcBef>
                        <a:spcAft>
                          <a:spcPts val="800"/>
                        </a:spcAft>
                      </a:pPr>
                      <a:r>
                        <a:rPr lang="en-ZA" sz="1200" dirty="0">
                          <a:effectLst/>
                        </a:rPr>
                        <a:t>Complete phase iii of the Change Management programme </a:t>
                      </a:r>
                    </a:p>
                    <a:p>
                      <a:pPr marL="0" marR="0">
                        <a:lnSpc>
                          <a:spcPct val="115000"/>
                        </a:lnSpc>
                        <a:spcBef>
                          <a:spcPts val="0"/>
                        </a:spcBef>
                        <a:spcAft>
                          <a:spcPts val="800"/>
                        </a:spcAft>
                      </a:pPr>
                      <a:r>
                        <a:rPr lang="en-ZA" sz="1200" dirty="0">
                          <a:effectLst/>
                        </a:rPr>
                        <a:t> </a:t>
                      </a:r>
                    </a:p>
                    <a:p>
                      <a:pPr marL="0" marR="0">
                        <a:lnSpc>
                          <a:spcPct val="115000"/>
                        </a:lnSpc>
                        <a:spcBef>
                          <a:spcPts val="0"/>
                        </a:spcBef>
                        <a:spcAft>
                          <a:spcPts val="800"/>
                        </a:spcAft>
                      </a:pPr>
                      <a:r>
                        <a:rPr lang="en-ZA" sz="1200" dirty="0">
                          <a:effectLst/>
                        </a:rPr>
                        <a:t>Submit finalised EVP to Exco, Manco and HR REMCO</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0603409"/>
                  </a:ext>
                </a:extLst>
              </a:tr>
            </a:tbl>
          </a:graphicData>
        </a:graphic>
      </p:graphicFrame>
    </p:spTree>
    <p:extLst>
      <p:ext uri="{BB962C8B-B14F-4D97-AF65-F5344CB8AC3E}">
        <p14:creationId xmlns:p14="http://schemas.microsoft.com/office/powerpoint/2010/main" val="1290927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B73C8A-C79E-461C-86C2-71A70C7C4A42}"/>
              </a:ext>
            </a:extLst>
          </p:cNvPr>
          <p:cNvPicPr>
            <a:picLocks noChangeAspect="1"/>
          </p:cNvPicPr>
          <p:nvPr/>
        </p:nvPicPr>
        <p:blipFill>
          <a:blip r:embed="rId2">
            <a:alphaModFix amt="29000"/>
          </a:blip>
          <a:srcRect/>
          <a:stretch/>
        </p:blipFill>
        <p:spPr>
          <a:xfrm>
            <a:off x="0" y="857250"/>
            <a:ext cx="9144000" cy="5143500"/>
          </a:xfrm>
          <a:prstGeom prst="rect">
            <a:avLst/>
          </a:prstGeom>
        </p:spPr>
      </p:pic>
      <p:grpSp>
        <p:nvGrpSpPr>
          <p:cNvPr id="22" name="Group 21">
            <a:extLst>
              <a:ext uri="{FF2B5EF4-FFF2-40B4-BE49-F238E27FC236}">
                <a16:creationId xmlns:a16="http://schemas.microsoft.com/office/drawing/2014/main" id="{F9EC58BD-E275-42F5-84B0-31AE3C8B594E}"/>
              </a:ext>
            </a:extLst>
          </p:cNvPr>
          <p:cNvGrpSpPr/>
          <p:nvPr/>
        </p:nvGrpSpPr>
        <p:grpSpPr>
          <a:xfrm>
            <a:off x="163738" y="1058320"/>
            <a:ext cx="701225" cy="505501"/>
            <a:chOff x="9883775" y="5410200"/>
            <a:chExt cx="285750" cy="225425"/>
          </a:xfrm>
          <a:solidFill>
            <a:srgbClr val="4472C4"/>
          </a:solidFill>
          <a:effectLst/>
        </p:grpSpPr>
        <p:sp>
          <p:nvSpPr>
            <p:cNvPr id="23" name="Freeform 3677">
              <a:extLst>
                <a:ext uri="{FF2B5EF4-FFF2-40B4-BE49-F238E27FC236}">
                  <a16:creationId xmlns:a16="http://schemas.microsoft.com/office/drawing/2014/main" id="{29AF220F-2FF2-400A-B626-9FCB0EF8279E}"/>
                </a:ext>
              </a:extLst>
            </p:cNvPr>
            <p:cNvSpPr>
              <a:spLocks/>
            </p:cNvSpPr>
            <p:nvPr/>
          </p:nvSpPr>
          <p:spPr bwMode="auto">
            <a:xfrm>
              <a:off x="10052050" y="5445125"/>
              <a:ext cx="117475" cy="190500"/>
            </a:xfrm>
            <a:custGeom>
              <a:avLst/>
              <a:gdLst>
                <a:gd name="T0" fmla="*/ 201 w 296"/>
                <a:gd name="T1" fmla="*/ 285 h 482"/>
                <a:gd name="T2" fmla="*/ 168 w 296"/>
                <a:gd name="T3" fmla="*/ 275 h 482"/>
                <a:gd name="T4" fmla="*/ 153 w 296"/>
                <a:gd name="T5" fmla="*/ 238 h 482"/>
                <a:gd name="T6" fmla="*/ 163 w 296"/>
                <a:gd name="T7" fmla="*/ 230 h 482"/>
                <a:gd name="T8" fmla="*/ 176 w 296"/>
                <a:gd name="T9" fmla="*/ 219 h 482"/>
                <a:gd name="T10" fmla="*/ 185 w 296"/>
                <a:gd name="T11" fmla="*/ 201 h 482"/>
                <a:gd name="T12" fmla="*/ 190 w 296"/>
                <a:gd name="T13" fmla="*/ 175 h 482"/>
                <a:gd name="T14" fmla="*/ 198 w 296"/>
                <a:gd name="T15" fmla="*/ 167 h 482"/>
                <a:gd name="T16" fmla="*/ 201 w 296"/>
                <a:gd name="T17" fmla="*/ 158 h 482"/>
                <a:gd name="T18" fmla="*/ 205 w 296"/>
                <a:gd name="T19" fmla="*/ 133 h 482"/>
                <a:gd name="T20" fmla="*/ 205 w 296"/>
                <a:gd name="T21" fmla="*/ 122 h 482"/>
                <a:gd name="T22" fmla="*/ 201 w 296"/>
                <a:gd name="T23" fmla="*/ 110 h 482"/>
                <a:gd name="T24" fmla="*/ 195 w 296"/>
                <a:gd name="T25" fmla="*/ 101 h 482"/>
                <a:gd name="T26" fmla="*/ 205 w 296"/>
                <a:gd name="T27" fmla="*/ 76 h 482"/>
                <a:gd name="T28" fmla="*/ 208 w 296"/>
                <a:gd name="T29" fmla="*/ 59 h 482"/>
                <a:gd name="T30" fmla="*/ 205 w 296"/>
                <a:gd name="T31" fmla="*/ 43 h 482"/>
                <a:gd name="T32" fmla="*/ 200 w 296"/>
                <a:gd name="T33" fmla="*/ 31 h 482"/>
                <a:gd name="T34" fmla="*/ 192 w 296"/>
                <a:gd name="T35" fmla="*/ 22 h 482"/>
                <a:gd name="T36" fmla="*/ 171 w 296"/>
                <a:gd name="T37" fmla="*/ 9 h 482"/>
                <a:gd name="T38" fmla="*/ 145 w 296"/>
                <a:gd name="T39" fmla="*/ 2 h 482"/>
                <a:gd name="T40" fmla="*/ 118 w 296"/>
                <a:gd name="T41" fmla="*/ 0 h 482"/>
                <a:gd name="T42" fmla="*/ 95 w 296"/>
                <a:gd name="T43" fmla="*/ 2 h 482"/>
                <a:gd name="T44" fmla="*/ 70 w 296"/>
                <a:gd name="T45" fmla="*/ 7 h 482"/>
                <a:gd name="T46" fmla="*/ 50 w 296"/>
                <a:gd name="T47" fmla="*/ 17 h 482"/>
                <a:gd name="T48" fmla="*/ 36 w 296"/>
                <a:gd name="T49" fmla="*/ 32 h 482"/>
                <a:gd name="T50" fmla="*/ 16 w 296"/>
                <a:gd name="T51" fmla="*/ 36 h 482"/>
                <a:gd name="T52" fmla="*/ 7 w 296"/>
                <a:gd name="T53" fmla="*/ 44 h 482"/>
                <a:gd name="T54" fmla="*/ 4 w 296"/>
                <a:gd name="T55" fmla="*/ 57 h 482"/>
                <a:gd name="T56" fmla="*/ 4 w 296"/>
                <a:gd name="T57" fmla="*/ 71 h 482"/>
                <a:gd name="T58" fmla="*/ 13 w 296"/>
                <a:gd name="T59" fmla="*/ 99 h 482"/>
                <a:gd name="T60" fmla="*/ 5 w 296"/>
                <a:gd name="T61" fmla="*/ 110 h 482"/>
                <a:gd name="T62" fmla="*/ 0 w 296"/>
                <a:gd name="T63" fmla="*/ 121 h 482"/>
                <a:gd name="T64" fmla="*/ 0 w 296"/>
                <a:gd name="T65" fmla="*/ 133 h 482"/>
                <a:gd name="T66" fmla="*/ 4 w 296"/>
                <a:gd name="T67" fmla="*/ 158 h 482"/>
                <a:gd name="T68" fmla="*/ 9 w 296"/>
                <a:gd name="T69" fmla="*/ 167 h 482"/>
                <a:gd name="T70" fmla="*/ 15 w 296"/>
                <a:gd name="T71" fmla="*/ 175 h 482"/>
                <a:gd name="T72" fmla="*/ 20 w 296"/>
                <a:gd name="T73" fmla="*/ 199 h 482"/>
                <a:gd name="T74" fmla="*/ 31 w 296"/>
                <a:gd name="T75" fmla="*/ 217 h 482"/>
                <a:gd name="T76" fmla="*/ 43 w 296"/>
                <a:gd name="T77" fmla="*/ 230 h 482"/>
                <a:gd name="T78" fmla="*/ 56 w 296"/>
                <a:gd name="T79" fmla="*/ 238 h 482"/>
                <a:gd name="T80" fmla="*/ 43 w 296"/>
                <a:gd name="T81" fmla="*/ 274 h 482"/>
                <a:gd name="T82" fmla="*/ 42 w 296"/>
                <a:gd name="T83" fmla="*/ 287 h 482"/>
                <a:gd name="T84" fmla="*/ 61 w 296"/>
                <a:gd name="T85" fmla="*/ 302 h 482"/>
                <a:gd name="T86" fmla="*/ 73 w 296"/>
                <a:gd name="T87" fmla="*/ 318 h 482"/>
                <a:gd name="T88" fmla="*/ 79 w 296"/>
                <a:gd name="T89" fmla="*/ 332 h 482"/>
                <a:gd name="T90" fmla="*/ 81 w 296"/>
                <a:gd name="T91" fmla="*/ 482 h 482"/>
                <a:gd name="T92" fmla="*/ 289 w 296"/>
                <a:gd name="T93" fmla="*/ 481 h 482"/>
                <a:gd name="T94" fmla="*/ 295 w 296"/>
                <a:gd name="T95" fmla="*/ 474 h 482"/>
                <a:gd name="T96" fmla="*/ 296 w 296"/>
                <a:gd name="T97" fmla="*/ 334 h 482"/>
                <a:gd name="T98" fmla="*/ 293 w 296"/>
                <a:gd name="T99" fmla="*/ 323 h 482"/>
                <a:gd name="T100" fmla="*/ 278 w 296"/>
                <a:gd name="T101" fmla="*/ 312 h 482"/>
                <a:gd name="T102" fmla="*/ 217 w 296"/>
                <a:gd name="T103" fmla="*/ 29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482">
                  <a:moveTo>
                    <a:pt x="217" y="291"/>
                  </a:moveTo>
                  <a:lnTo>
                    <a:pt x="201" y="285"/>
                  </a:lnTo>
                  <a:lnTo>
                    <a:pt x="185" y="280"/>
                  </a:lnTo>
                  <a:lnTo>
                    <a:pt x="168" y="275"/>
                  </a:lnTo>
                  <a:lnTo>
                    <a:pt x="153" y="270"/>
                  </a:lnTo>
                  <a:lnTo>
                    <a:pt x="153" y="238"/>
                  </a:lnTo>
                  <a:lnTo>
                    <a:pt x="158" y="235"/>
                  </a:lnTo>
                  <a:lnTo>
                    <a:pt x="163" y="230"/>
                  </a:lnTo>
                  <a:lnTo>
                    <a:pt x="169" y="225"/>
                  </a:lnTo>
                  <a:lnTo>
                    <a:pt x="176" y="219"/>
                  </a:lnTo>
                  <a:lnTo>
                    <a:pt x="181" y="210"/>
                  </a:lnTo>
                  <a:lnTo>
                    <a:pt x="185" y="201"/>
                  </a:lnTo>
                  <a:lnTo>
                    <a:pt x="189" y="189"/>
                  </a:lnTo>
                  <a:lnTo>
                    <a:pt x="190" y="175"/>
                  </a:lnTo>
                  <a:lnTo>
                    <a:pt x="194" y="172"/>
                  </a:lnTo>
                  <a:lnTo>
                    <a:pt x="198" y="167"/>
                  </a:lnTo>
                  <a:lnTo>
                    <a:pt x="200" y="163"/>
                  </a:lnTo>
                  <a:lnTo>
                    <a:pt x="201" y="158"/>
                  </a:lnTo>
                  <a:lnTo>
                    <a:pt x="205" y="145"/>
                  </a:lnTo>
                  <a:lnTo>
                    <a:pt x="205" y="133"/>
                  </a:lnTo>
                  <a:lnTo>
                    <a:pt x="205" y="127"/>
                  </a:lnTo>
                  <a:lnTo>
                    <a:pt x="205" y="122"/>
                  </a:lnTo>
                  <a:lnTo>
                    <a:pt x="204" y="116"/>
                  </a:lnTo>
                  <a:lnTo>
                    <a:pt x="201" y="110"/>
                  </a:lnTo>
                  <a:lnTo>
                    <a:pt x="198" y="104"/>
                  </a:lnTo>
                  <a:lnTo>
                    <a:pt x="195" y="101"/>
                  </a:lnTo>
                  <a:lnTo>
                    <a:pt x="200" y="90"/>
                  </a:lnTo>
                  <a:lnTo>
                    <a:pt x="205" y="76"/>
                  </a:lnTo>
                  <a:lnTo>
                    <a:pt x="208" y="67"/>
                  </a:lnTo>
                  <a:lnTo>
                    <a:pt x="208" y="59"/>
                  </a:lnTo>
                  <a:lnTo>
                    <a:pt x="208" y="50"/>
                  </a:lnTo>
                  <a:lnTo>
                    <a:pt x="205" y="43"/>
                  </a:lnTo>
                  <a:lnTo>
                    <a:pt x="203" y="36"/>
                  </a:lnTo>
                  <a:lnTo>
                    <a:pt x="200" y="31"/>
                  </a:lnTo>
                  <a:lnTo>
                    <a:pt x="196" y="26"/>
                  </a:lnTo>
                  <a:lnTo>
                    <a:pt x="192" y="22"/>
                  </a:lnTo>
                  <a:lnTo>
                    <a:pt x="182" y="14"/>
                  </a:lnTo>
                  <a:lnTo>
                    <a:pt x="171" y="9"/>
                  </a:lnTo>
                  <a:lnTo>
                    <a:pt x="158" y="5"/>
                  </a:lnTo>
                  <a:lnTo>
                    <a:pt x="145" y="2"/>
                  </a:lnTo>
                  <a:lnTo>
                    <a:pt x="131" y="0"/>
                  </a:lnTo>
                  <a:lnTo>
                    <a:pt x="118" y="0"/>
                  </a:lnTo>
                  <a:lnTo>
                    <a:pt x="106" y="0"/>
                  </a:lnTo>
                  <a:lnTo>
                    <a:pt x="95" y="2"/>
                  </a:lnTo>
                  <a:lnTo>
                    <a:pt x="82" y="4"/>
                  </a:lnTo>
                  <a:lnTo>
                    <a:pt x="70" y="7"/>
                  </a:lnTo>
                  <a:lnTo>
                    <a:pt x="60" y="12"/>
                  </a:lnTo>
                  <a:lnTo>
                    <a:pt x="50" y="17"/>
                  </a:lnTo>
                  <a:lnTo>
                    <a:pt x="42" y="25"/>
                  </a:lnTo>
                  <a:lnTo>
                    <a:pt x="36" y="32"/>
                  </a:lnTo>
                  <a:lnTo>
                    <a:pt x="24" y="34"/>
                  </a:lnTo>
                  <a:lnTo>
                    <a:pt x="16" y="36"/>
                  </a:lnTo>
                  <a:lnTo>
                    <a:pt x="11" y="40"/>
                  </a:lnTo>
                  <a:lnTo>
                    <a:pt x="7" y="44"/>
                  </a:lnTo>
                  <a:lnTo>
                    <a:pt x="5" y="50"/>
                  </a:lnTo>
                  <a:lnTo>
                    <a:pt x="4" y="57"/>
                  </a:lnTo>
                  <a:lnTo>
                    <a:pt x="2" y="65"/>
                  </a:lnTo>
                  <a:lnTo>
                    <a:pt x="4" y="71"/>
                  </a:lnTo>
                  <a:lnTo>
                    <a:pt x="7" y="86"/>
                  </a:lnTo>
                  <a:lnTo>
                    <a:pt x="13" y="99"/>
                  </a:lnTo>
                  <a:lnTo>
                    <a:pt x="7" y="104"/>
                  </a:lnTo>
                  <a:lnTo>
                    <a:pt x="5" y="110"/>
                  </a:lnTo>
                  <a:lnTo>
                    <a:pt x="2" y="115"/>
                  </a:lnTo>
                  <a:lnTo>
                    <a:pt x="0" y="121"/>
                  </a:lnTo>
                  <a:lnTo>
                    <a:pt x="0" y="127"/>
                  </a:lnTo>
                  <a:lnTo>
                    <a:pt x="0" y="133"/>
                  </a:lnTo>
                  <a:lnTo>
                    <a:pt x="1" y="145"/>
                  </a:lnTo>
                  <a:lnTo>
                    <a:pt x="4" y="158"/>
                  </a:lnTo>
                  <a:lnTo>
                    <a:pt x="6" y="163"/>
                  </a:lnTo>
                  <a:lnTo>
                    <a:pt x="9" y="167"/>
                  </a:lnTo>
                  <a:lnTo>
                    <a:pt x="11" y="172"/>
                  </a:lnTo>
                  <a:lnTo>
                    <a:pt x="15" y="175"/>
                  </a:lnTo>
                  <a:lnTo>
                    <a:pt x="18" y="188"/>
                  </a:lnTo>
                  <a:lnTo>
                    <a:pt x="20" y="199"/>
                  </a:lnTo>
                  <a:lnTo>
                    <a:pt x="25" y="208"/>
                  </a:lnTo>
                  <a:lnTo>
                    <a:pt x="31" y="217"/>
                  </a:lnTo>
                  <a:lnTo>
                    <a:pt x="37" y="224"/>
                  </a:lnTo>
                  <a:lnTo>
                    <a:pt x="43" y="230"/>
                  </a:lnTo>
                  <a:lnTo>
                    <a:pt x="50" y="234"/>
                  </a:lnTo>
                  <a:lnTo>
                    <a:pt x="56" y="238"/>
                  </a:lnTo>
                  <a:lnTo>
                    <a:pt x="56" y="270"/>
                  </a:lnTo>
                  <a:lnTo>
                    <a:pt x="43" y="274"/>
                  </a:lnTo>
                  <a:lnTo>
                    <a:pt x="31" y="279"/>
                  </a:lnTo>
                  <a:lnTo>
                    <a:pt x="42" y="287"/>
                  </a:lnTo>
                  <a:lnTo>
                    <a:pt x="52" y="294"/>
                  </a:lnTo>
                  <a:lnTo>
                    <a:pt x="61" y="302"/>
                  </a:lnTo>
                  <a:lnTo>
                    <a:pt x="68" y="310"/>
                  </a:lnTo>
                  <a:lnTo>
                    <a:pt x="73" y="318"/>
                  </a:lnTo>
                  <a:lnTo>
                    <a:pt x="77" y="324"/>
                  </a:lnTo>
                  <a:lnTo>
                    <a:pt x="79" y="332"/>
                  </a:lnTo>
                  <a:lnTo>
                    <a:pt x="81" y="338"/>
                  </a:lnTo>
                  <a:lnTo>
                    <a:pt x="81" y="482"/>
                  </a:lnTo>
                  <a:lnTo>
                    <a:pt x="285" y="482"/>
                  </a:lnTo>
                  <a:lnTo>
                    <a:pt x="289" y="481"/>
                  </a:lnTo>
                  <a:lnTo>
                    <a:pt x="293" y="478"/>
                  </a:lnTo>
                  <a:lnTo>
                    <a:pt x="295" y="474"/>
                  </a:lnTo>
                  <a:lnTo>
                    <a:pt x="296" y="470"/>
                  </a:lnTo>
                  <a:lnTo>
                    <a:pt x="296" y="334"/>
                  </a:lnTo>
                  <a:lnTo>
                    <a:pt x="295" y="328"/>
                  </a:lnTo>
                  <a:lnTo>
                    <a:pt x="293" y="323"/>
                  </a:lnTo>
                  <a:lnTo>
                    <a:pt x="286" y="318"/>
                  </a:lnTo>
                  <a:lnTo>
                    <a:pt x="278" y="312"/>
                  </a:lnTo>
                  <a:lnTo>
                    <a:pt x="253" y="302"/>
                  </a:lnTo>
                  <a:lnTo>
                    <a:pt x="217"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4" name="Freeform 3678">
              <a:extLst>
                <a:ext uri="{FF2B5EF4-FFF2-40B4-BE49-F238E27FC236}">
                  <a16:creationId xmlns:a16="http://schemas.microsoft.com/office/drawing/2014/main" id="{629C4931-721E-407C-8BA9-FE5457A65F33}"/>
                </a:ext>
              </a:extLst>
            </p:cNvPr>
            <p:cNvSpPr>
              <a:spLocks/>
            </p:cNvSpPr>
            <p:nvPr/>
          </p:nvSpPr>
          <p:spPr bwMode="auto">
            <a:xfrm>
              <a:off x="9883775" y="5410200"/>
              <a:ext cx="190500" cy="225425"/>
            </a:xfrm>
            <a:custGeom>
              <a:avLst/>
              <a:gdLst>
                <a:gd name="T0" fmla="*/ 421 w 480"/>
                <a:gd name="T1" fmla="*/ 374 h 569"/>
                <a:gd name="T2" fmla="*/ 339 w 480"/>
                <a:gd name="T3" fmla="*/ 333 h 569"/>
                <a:gd name="T4" fmla="*/ 312 w 480"/>
                <a:gd name="T5" fmla="*/ 276 h 569"/>
                <a:gd name="T6" fmla="*/ 316 w 480"/>
                <a:gd name="T7" fmla="*/ 272 h 569"/>
                <a:gd name="T8" fmla="*/ 339 w 480"/>
                <a:gd name="T9" fmla="*/ 226 h 569"/>
                <a:gd name="T10" fmla="*/ 340 w 480"/>
                <a:gd name="T11" fmla="*/ 214 h 569"/>
                <a:gd name="T12" fmla="*/ 345 w 480"/>
                <a:gd name="T13" fmla="*/ 199 h 569"/>
                <a:gd name="T14" fmla="*/ 353 w 480"/>
                <a:gd name="T15" fmla="*/ 190 h 569"/>
                <a:gd name="T16" fmla="*/ 360 w 480"/>
                <a:gd name="T17" fmla="*/ 176 h 569"/>
                <a:gd name="T18" fmla="*/ 361 w 480"/>
                <a:gd name="T19" fmla="*/ 168 h 569"/>
                <a:gd name="T20" fmla="*/ 361 w 480"/>
                <a:gd name="T21" fmla="*/ 159 h 569"/>
                <a:gd name="T22" fmla="*/ 356 w 480"/>
                <a:gd name="T23" fmla="*/ 135 h 569"/>
                <a:gd name="T24" fmla="*/ 347 w 480"/>
                <a:gd name="T25" fmla="*/ 126 h 569"/>
                <a:gd name="T26" fmla="*/ 356 w 480"/>
                <a:gd name="T27" fmla="*/ 100 h 569"/>
                <a:gd name="T28" fmla="*/ 358 w 480"/>
                <a:gd name="T29" fmla="*/ 85 h 569"/>
                <a:gd name="T30" fmla="*/ 358 w 480"/>
                <a:gd name="T31" fmla="*/ 71 h 569"/>
                <a:gd name="T32" fmla="*/ 357 w 480"/>
                <a:gd name="T33" fmla="*/ 54 h 569"/>
                <a:gd name="T34" fmla="*/ 353 w 480"/>
                <a:gd name="T35" fmla="*/ 44 h 569"/>
                <a:gd name="T36" fmla="*/ 349 w 480"/>
                <a:gd name="T37" fmla="*/ 37 h 569"/>
                <a:gd name="T38" fmla="*/ 340 w 480"/>
                <a:gd name="T39" fmla="*/ 27 h 569"/>
                <a:gd name="T40" fmla="*/ 329 w 480"/>
                <a:gd name="T41" fmla="*/ 18 h 569"/>
                <a:gd name="T42" fmla="*/ 298 w 480"/>
                <a:gd name="T43" fmla="*/ 5 h 569"/>
                <a:gd name="T44" fmla="*/ 270 w 480"/>
                <a:gd name="T45" fmla="*/ 0 h 569"/>
                <a:gd name="T46" fmla="*/ 254 w 480"/>
                <a:gd name="T47" fmla="*/ 0 h 569"/>
                <a:gd name="T48" fmla="*/ 235 w 480"/>
                <a:gd name="T49" fmla="*/ 0 h 569"/>
                <a:gd name="T50" fmla="*/ 218 w 480"/>
                <a:gd name="T51" fmla="*/ 3 h 569"/>
                <a:gd name="T52" fmla="*/ 205 w 480"/>
                <a:gd name="T53" fmla="*/ 6 h 569"/>
                <a:gd name="T54" fmla="*/ 194 w 480"/>
                <a:gd name="T55" fmla="*/ 10 h 569"/>
                <a:gd name="T56" fmla="*/ 158 w 480"/>
                <a:gd name="T57" fmla="*/ 39 h 569"/>
                <a:gd name="T58" fmla="*/ 155 w 480"/>
                <a:gd name="T59" fmla="*/ 44 h 569"/>
                <a:gd name="T60" fmla="*/ 141 w 480"/>
                <a:gd name="T61" fmla="*/ 45 h 569"/>
                <a:gd name="T62" fmla="*/ 133 w 480"/>
                <a:gd name="T63" fmla="*/ 48 h 569"/>
                <a:gd name="T64" fmla="*/ 127 w 480"/>
                <a:gd name="T65" fmla="*/ 51 h 569"/>
                <a:gd name="T66" fmla="*/ 123 w 480"/>
                <a:gd name="T67" fmla="*/ 57 h 569"/>
                <a:gd name="T68" fmla="*/ 119 w 480"/>
                <a:gd name="T69" fmla="*/ 66 h 569"/>
                <a:gd name="T70" fmla="*/ 118 w 480"/>
                <a:gd name="T71" fmla="*/ 73 h 569"/>
                <a:gd name="T72" fmla="*/ 118 w 480"/>
                <a:gd name="T73" fmla="*/ 82 h 569"/>
                <a:gd name="T74" fmla="*/ 121 w 480"/>
                <a:gd name="T75" fmla="*/ 91 h 569"/>
                <a:gd name="T76" fmla="*/ 122 w 480"/>
                <a:gd name="T77" fmla="*/ 100 h 569"/>
                <a:gd name="T78" fmla="*/ 126 w 480"/>
                <a:gd name="T79" fmla="*/ 108 h 569"/>
                <a:gd name="T80" fmla="*/ 132 w 480"/>
                <a:gd name="T81" fmla="*/ 125 h 569"/>
                <a:gd name="T82" fmla="*/ 118 w 480"/>
                <a:gd name="T83" fmla="*/ 145 h 569"/>
                <a:gd name="T84" fmla="*/ 117 w 480"/>
                <a:gd name="T85" fmla="*/ 166 h 569"/>
                <a:gd name="T86" fmla="*/ 118 w 480"/>
                <a:gd name="T87" fmla="*/ 171 h 569"/>
                <a:gd name="T88" fmla="*/ 119 w 480"/>
                <a:gd name="T89" fmla="*/ 177 h 569"/>
                <a:gd name="T90" fmla="*/ 132 w 480"/>
                <a:gd name="T91" fmla="*/ 199 h 569"/>
                <a:gd name="T92" fmla="*/ 136 w 480"/>
                <a:gd name="T93" fmla="*/ 202 h 569"/>
                <a:gd name="T94" fmla="*/ 137 w 480"/>
                <a:gd name="T95" fmla="*/ 220 h 569"/>
                <a:gd name="T96" fmla="*/ 151 w 480"/>
                <a:gd name="T97" fmla="*/ 258 h 569"/>
                <a:gd name="T98" fmla="*/ 168 w 480"/>
                <a:gd name="T99" fmla="*/ 312 h 569"/>
                <a:gd name="T100" fmla="*/ 86 w 480"/>
                <a:gd name="T101" fmla="*/ 358 h 569"/>
                <a:gd name="T102" fmla="*/ 18 w 480"/>
                <a:gd name="T103" fmla="*/ 401 h 569"/>
                <a:gd name="T104" fmla="*/ 0 w 480"/>
                <a:gd name="T105" fmla="*/ 421 h 569"/>
                <a:gd name="T106" fmla="*/ 2 w 480"/>
                <a:gd name="T107" fmla="*/ 565 h 569"/>
                <a:gd name="T108" fmla="*/ 469 w 480"/>
                <a:gd name="T109" fmla="*/ 569 h 569"/>
                <a:gd name="T110" fmla="*/ 479 w 480"/>
                <a:gd name="T111" fmla="*/ 421 h 569"/>
                <a:gd name="T112" fmla="*/ 449 w 480"/>
                <a:gd name="T113" fmla="*/ 39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0" h="569">
                  <a:moveTo>
                    <a:pt x="425" y="375"/>
                  </a:moveTo>
                  <a:lnTo>
                    <a:pt x="425" y="375"/>
                  </a:lnTo>
                  <a:lnTo>
                    <a:pt x="424" y="375"/>
                  </a:lnTo>
                  <a:lnTo>
                    <a:pt x="421" y="374"/>
                  </a:lnTo>
                  <a:lnTo>
                    <a:pt x="419" y="372"/>
                  </a:lnTo>
                  <a:lnTo>
                    <a:pt x="393" y="358"/>
                  </a:lnTo>
                  <a:lnTo>
                    <a:pt x="366" y="345"/>
                  </a:lnTo>
                  <a:lnTo>
                    <a:pt x="339" y="333"/>
                  </a:lnTo>
                  <a:lnTo>
                    <a:pt x="312" y="321"/>
                  </a:lnTo>
                  <a:lnTo>
                    <a:pt x="312" y="312"/>
                  </a:lnTo>
                  <a:lnTo>
                    <a:pt x="312" y="281"/>
                  </a:lnTo>
                  <a:lnTo>
                    <a:pt x="312" y="276"/>
                  </a:lnTo>
                  <a:lnTo>
                    <a:pt x="313" y="275"/>
                  </a:lnTo>
                  <a:lnTo>
                    <a:pt x="316" y="272"/>
                  </a:lnTo>
                  <a:lnTo>
                    <a:pt x="316" y="272"/>
                  </a:lnTo>
                  <a:lnTo>
                    <a:pt x="316" y="272"/>
                  </a:lnTo>
                  <a:lnTo>
                    <a:pt x="322" y="266"/>
                  </a:lnTo>
                  <a:lnTo>
                    <a:pt x="329" y="256"/>
                  </a:lnTo>
                  <a:lnTo>
                    <a:pt x="334" y="243"/>
                  </a:lnTo>
                  <a:lnTo>
                    <a:pt x="339" y="226"/>
                  </a:lnTo>
                  <a:lnTo>
                    <a:pt x="339" y="223"/>
                  </a:lnTo>
                  <a:lnTo>
                    <a:pt x="340" y="220"/>
                  </a:lnTo>
                  <a:lnTo>
                    <a:pt x="340" y="217"/>
                  </a:lnTo>
                  <a:lnTo>
                    <a:pt x="340" y="214"/>
                  </a:lnTo>
                  <a:lnTo>
                    <a:pt x="342" y="208"/>
                  </a:lnTo>
                  <a:lnTo>
                    <a:pt x="342" y="202"/>
                  </a:lnTo>
                  <a:lnTo>
                    <a:pt x="344" y="202"/>
                  </a:lnTo>
                  <a:lnTo>
                    <a:pt x="345" y="199"/>
                  </a:lnTo>
                  <a:lnTo>
                    <a:pt x="345" y="199"/>
                  </a:lnTo>
                  <a:lnTo>
                    <a:pt x="345" y="199"/>
                  </a:lnTo>
                  <a:lnTo>
                    <a:pt x="349" y="195"/>
                  </a:lnTo>
                  <a:lnTo>
                    <a:pt x="353" y="190"/>
                  </a:lnTo>
                  <a:lnTo>
                    <a:pt x="357" y="184"/>
                  </a:lnTo>
                  <a:lnTo>
                    <a:pt x="358" y="177"/>
                  </a:lnTo>
                  <a:lnTo>
                    <a:pt x="358" y="176"/>
                  </a:lnTo>
                  <a:lnTo>
                    <a:pt x="360" y="176"/>
                  </a:lnTo>
                  <a:lnTo>
                    <a:pt x="360" y="173"/>
                  </a:lnTo>
                  <a:lnTo>
                    <a:pt x="360" y="171"/>
                  </a:lnTo>
                  <a:lnTo>
                    <a:pt x="361" y="170"/>
                  </a:lnTo>
                  <a:lnTo>
                    <a:pt x="361" y="168"/>
                  </a:lnTo>
                  <a:lnTo>
                    <a:pt x="361" y="167"/>
                  </a:lnTo>
                  <a:lnTo>
                    <a:pt x="361" y="164"/>
                  </a:lnTo>
                  <a:lnTo>
                    <a:pt x="361" y="162"/>
                  </a:lnTo>
                  <a:lnTo>
                    <a:pt x="361" y="159"/>
                  </a:lnTo>
                  <a:lnTo>
                    <a:pt x="361" y="152"/>
                  </a:lnTo>
                  <a:lnTo>
                    <a:pt x="360" y="145"/>
                  </a:lnTo>
                  <a:lnTo>
                    <a:pt x="358" y="140"/>
                  </a:lnTo>
                  <a:lnTo>
                    <a:pt x="356" y="135"/>
                  </a:lnTo>
                  <a:lnTo>
                    <a:pt x="356" y="135"/>
                  </a:lnTo>
                  <a:lnTo>
                    <a:pt x="356" y="135"/>
                  </a:lnTo>
                  <a:lnTo>
                    <a:pt x="351" y="130"/>
                  </a:lnTo>
                  <a:lnTo>
                    <a:pt x="347" y="126"/>
                  </a:lnTo>
                  <a:lnTo>
                    <a:pt x="348" y="122"/>
                  </a:lnTo>
                  <a:lnTo>
                    <a:pt x="349" y="117"/>
                  </a:lnTo>
                  <a:lnTo>
                    <a:pt x="353" y="109"/>
                  </a:lnTo>
                  <a:lnTo>
                    <a:pt x="356" y="100"/>
                  </a:lnTo>
                  <a:lnTo>
                    <a:pt x="356" y="100"/>
                  </a:lnTo>
                  <a:lnTo>
                    <a:pt x="356" y="100"/>
                  </a:lnTo>
                  <a:lnTo>
                    <a:pt x="357" y="92"/>
                  </a:lnTo>
                  <a:lnTo>
                    <a:pt x="358" y="85"/>
                  </a:lnTo>
                  <a:lnTo>
                    <a:pt x="358" y="85"/>
                  </a:lnTo>
                  <a:lnTo>
                    <a:pt x="358" y="85"/>
                  </a:lnTo>
                  <a:lnTo>
                    <a:pt x="358" y="77"/>
                  </a:lnTo>
                  <a:lnTo>
                    <a:pt x="358" y="71"/>
                  </a:lnTo>
                  <a:lnTo>
                    <a:pt x="358" y="69"/>
                  </a:lnTo>
                  <a:lnTo>
                    <a:pt x="358" y="68"/>
                  </a:lnTo>
                  <a:lnTo>
                    <a:pt x="358" y="60"/>
                  </a:lnTo>
                  <a:lnTo>
                    <a:pt x="357" y="54"/>
                  </a:lnTo>
                  <a:lnTo>
                    <a:pt x="356" y="51"/>
                  </a:lnTo>
                  <a:lnTo>
                    <a:pt x="354" y="48"/>
                  </a:lnTo>
                  <a:lnTo>
                    <a:pt x="353" y="46"/>
                  </a:lnTo>
                  <a:lnTo>
                    <a:pt x="353" y="44"/>
                  </a:lnTo>
                  <a:lnTo>
                    <a:pt x="352" y="42"/>
                  </a:lnTo>
                  <a:lnTo>
                    <a:pt x="352" y="42"/>
                  </a:lnTo>
                  <a:lnTo>
                    <a:pt x="351" y="40"/>
                  </a:lnTo>
                  <a:lnTo>
                    <a:pt x="349" y="37"/>
                  </a:lnTo>
                  <a:lnTo>
                    <a:pt x="349" y="37"/>
                  </a:lnTo>
                  <a:lnTo>
                    <a:pt x="349" y="37"/>
                  </a:lnTo>
                  <a:lnTo>
                    <a:pt x="344" y="32"/>
                  </a:lnTo>
                  <a:lnTo>
                    <a:pt x="340" y="27"/>
                  </a:lnTo>
                  <a:lnTo>
                    <a:pt x="335" y="22"/>
                  </a:lnTo>
                  <a:lnTo>
                    <a:pt x="329" y="18"/>
                  </a:lnTo>
                  <a:lnTo>
                    <a:pt x="329" y="18"/>
                  </a:lnTo>
                  <a:lnTo>
                    <a:pt x="329" y="18"/>
                  </a:lnTo>
                  <a:lnTo>
                    <a:pt x="326" y="17"/>
                  </a:lnTo>
                  <a:lnTo>
                    <a:pt x="324" y="15"/>
                  </a:lnTo>
                  <a:lnTo>
                    <a:pt x="311" y="9"/>
                  </a:lnTo>
                  <a:lnTo>
                    <a:pt x="298" y="5"/>
                  </a:lnTo>
                  <a:lnTo>
                    <a:pt x="284" y="3"/>
                  </a:lnTo>
                  <a:lnTo>
                    <a:pt x="270" y="0"/>
                  </a:lnTo>
                  <a:lnTo>
                    <a:pt x="270" y="0"/>
                  </a:lnTo>
                  <a:lnTo>
                    <a:pt x="270" y="0"/>
                  </a:lnTo>
                  <a:lnTo>
                    <a:pt x="266" y="0"/>
                  </a:lnTo>
                  <a:lnTo>
                    <a:pt x="262" y="0"/>
                  </a:lnTo>
                  <a:lnTo>
                    <a:pt x="258" y="0"/>
                  </a:lnTo>
                  <a:lnTo>
                    <a:pt x="254" y="0"/>
                  </a:lnTo>
                  <a:lnTo>
                    <a:pt x="247" y="0"/>
                  </a:lnTo>
                  <a:lnTo>
                    <a:pt x="239" y="0"/>
                  </a:lnTo>
                  <a:lnTo>
                    <a:pt x="238" y="0"/>
                  </a:lnTo>
                  <a:lnTo>
                    <a:pt x="235" y="0"/>
                  </a:lnTo>
                  <a:lnTo>
                    <a:pt x="231" y="1"/>
                  </a:lnTo>
                  <a:lnTo>
                    <a:pt x="226" y="1"/>
                  </a:lnTo>
                  <a:lnTo>
                    <a:pt x="222" y="3"/>
                  </a:lnTo>
                  <a:lnTo>
                    <a:pt x="218" y="3"/>
                  </a:lnTo>
                  <a:lnTo>
                    <a:pt x="216" y="4"/>
                  </a:lnTo>
                  <a:lnTo>
                    <a:pt x="214" y="4"/>
                  </a:lnTo>
                  <a:lnTo>
                    <a:pt x="209" y="5"/>
                  </a:lnTo>
                  <a:lnTo>
                    <a:pt x="205" y="6"/>
                  </a:lnTo>
                  <a:lnTo>
                    <a:pt x="200" y="8"/>
                  </a:lnTo>
                  <a:lnTo>
                    <a:pt x="196" y="9"/>
                  </a:lnTo>
                  <a:lnTo>
                    <a:pt x="195" y="10"/>
                  </a:lnTo>
                  <a:lnTo>
                    <a:pt x="194" y="10"/>
                  </a:lnTo>
                  <a:lnTo>
                    <a:pt x="184" y="15"/>
                  </a:lnTo>
                  <a:lnTo>
                    <a:pt x="173" y="23"/>
                  </a:lnTo>
                  <a:lnTo>
                    <a:pt x="166" y="30"/>
                  </a:lnTo>
                  <a:lnTo>
                    <a:pt x="158" y="39"/>
                  </a:lnTo>
                  <a:lnTo>
                    <a:pt x="158" y="39"/>
                  </a:lnTo>
                  <a:lnTo>
                    <a:pt x="158" y="39"/>
                  </a:lnTo>
                  <a:lnTo>
                    <a:pt x="157" y="41"/>
                  </a:lnTo>
                  <a:lnTo>
                    <a:pt x="155" y="44"/>
                  </a:lnTo>
                  <a:lnTo>
                    <a:pt x="151" y="44"/>
                  </a:lnTo>
                  <a:lnTo>
                    <a:pt x="148" y="44"/>
                  </a:lnTo>
                  <a:lnTo>
                    <a:pt x="144" y="44"/>
                  </a:lnTo>
                  <a:lnTo>
                    <a:pt x="141" y="45"/>
                  </a:lnTo>
                  <a:lnTo>
                    <a:pt x="140" y="45"/>
                  </a:lnTo>
                  <a:lnTo>
                    <a:pt x="139" y="45"/>
                  </a:lnTo>
                  <a:lnTo>
                    <a:pt x="136" y="46"/>
                  </a:lnTo>
                  <a:lnTo>
                    <a:pt x="133" y="48"/>
                  </a:lnTo>
                  <a:lnTo>
                    <a:pt x="132" y="49"/>
                  </a:lnTo>
                  <a:lnTo>
                    <a:pt x="131" y="49"/>
                  </a:lnTo>
                  <a:lnTo>
                    <a:pt x="128" y="50"/>
                  </a:lnTo>
                  <a:lnTo>
                    <a:pt x="127" y="51"/>
                  </a:lnTo>
                  <a:lnTo>
                    <a:pt x="127" y="53"/>
                  </a:lnTo>
                  <a:lnTo>
                    <a:pt x="126" y="53"/>
                  </a:lnTo>
                  <a:lnTo>
                    <a:pt x="125" y="54"/>
                  </a:lnTo>
                  <a:lnTo>
                    <a:pt x="123" y="57"/>
                  </a:lnTo>
                  <a:lnTo>
                    <a:pt x="121" y="60"/>
                  </a:lnTo>
                  <a:lnTo>
                    <a:pt x="119" y="63"/>
                  </a:lnTo>
                  <a:lnTo>
                    <a:pt x="119" y="64"/>
                  </a:lnTo>
                  <a:lnTo>
                    <a:pt x="119" y="66"/>
                  </a:lnTo>
                  <a:lnTo>
                    <a:pt x="119" y="68"/>
                  </a:lnTo>
                  <a:lnTo>
                    <a:pt x="118" y="72"/>
                  </a:lnTo>
                  <a:lnTo>
                    <a:pt x="118" y="72"/>
                  </a:lnTo>
                  <a:lnTo>
                    <a:pt x="118" y="73"/>
                  </a:lnTo>
                  <a:lnTo>
                    <a:pt x="118" y="77"/>
                  </a:lnTo>
                  <a:lnTo>
                    <a:pt x="118" y="80"/>
                  </a:lnTo>
                  <a:lnTo>
                    <a:pt x="118" y="81"/>
                  </a:lnTo>
                  <a:lnTo>
                    <a:pt x="118" y="82"/>
                  </a:lnTo>
                  <a:lnTo>
                    <a:pt x="119" y="86"/>
                  </a:lnTo>
                  <a:lnTo>
                    <a:pt x="119" y="89"/>
                  </a:lnTo>
                  <a:lnTo>
                    <a:pt x="119" y="90"/>
                  </a:lnTo>
                  <a:lnTo>
                    <a:pt x="121" y="91"/>
                  </a:lnTo>
                  <a:lnTo>
                    <a:pt x="121" y="95"/>
                  </a:lnTo>
                  <a:lnTo>
                    <a:pt x="122" y="99"/>
                  </a:lnTo>
                  <a:lnTo>
                    <a:pt x="122" y="99"/>
                  </a:lnTo>
                  <a:lnTo>
                    <a:pt x="122" y="100"/>
                  </a:lnTo>
                  <a:lnTo>
                    <a:pt x="123" y="104"/>
                  </a:lnTo>
                  <a:lnTo>
                    <a:pt x="126" y="108"/>
                  </a:lnTo>
                  <a:lnTo>
                    <a:pt x="126" y="108"/>
                  </a:lnTo>
                  <a:lnTo>
                    <a:pt x="126" y="108"/>
                  </a:lnTo>
                  <a:lnTo>
                    <a:pt x="128" y="117"/>
                  </a:lnTo>
                  <a:lnTo>
                    <a:pt x="132" y="125"/>
                  </a:lnTo>
                  <a:lnTo>
                    <a:pt x="132" y="125"/>
                  </a:lnTo>
                  <a:lnTo>
                    <a:pt x="132" y="125"/>
                  </a:lnTo>
                  <a:lnTo>
                    <a:pt x="127" y="128"/>
                  </a:lnTo>
                  <a:lnTo>
                    <a:pt x="123" y="135"/>
                  </a:lnTo>
                  <a:lnTo>
                    <a:pt x="121" y="140"/>
                  </a:lnTo>
                  <a:lnTo>
                    <a:pt x="118" y="145"/>
                  </a:lnTo>
                  <a:lnTo>
                    <a:pt x="117" y="152"/>
                  </a:lnTo>
                  <a:lnTo>
                    <a:pt x="117" y="159"/>
                  </a:lnTo>
                  <a:lnTo>
                    <a:pt x="117" y="162"/>
                  </a:lnTo>
                  <a:lnTo>
                    <a:pt x="117" y="166"/>
                  </a:lnTo>
                  <a:lnTo>
                    <a:pt x="117" y="167"/>
                  </a:lnTo>
                  <a:lnTo>
                    <a:pt x="117" y="170"/>
                  </a:lnTo>
                  <a:lnTo>
                    <a:pt x="118" y="171"/>
                  </a:lnTo>
                  <a:lnTo>
                    <a:pt x="118" y="171"/>
                  </a:lnTo>
                  <a:lnTo>
                    <a:pt x="118" y="175"/>
                  </a:lnTo>
                  <a:lnTo>
                    <a:pt x="119" y="177"/>
                  </a:lnTo>
                  <a:lnTo>
                    <a:pt x="119" y="177"/>
                  </a:lnTo>
                  <a:lnTo>
                    <a:pt x="119" y="177"/>
                  </a:lnTo>
                  <a:lnTo>
                    <a:pt x="121" y="184"/>
                  </a:lnTo>
                  <a:lnTo>
                    <a:pt x="125" y="190"/>
                  </a:lnTo>
                  <a:lnTo>
                    <a:pt x="128" y="195"/>
                  </a:lnTo>
                  <a:lnTo>
                    <a:pt x="132" y="199"/>
                  </a:lnTo>
                  <a:lnTo>
                    <a:pt x="132" y="199"/>
                  </a:lnTo>
                  <a:lnTo>
                    <a:pt x="132" y="199"/>
                  </a:lnTo>
                  <a:lnTo>
                    <a:pt x="133" y="202"/>
                  </a:lnTo>
                  <a:lnTo>
                    <a:pt x="136" y="202"/>
                  </a:lnTo>
                  <a:lnTo>
                    <a:pt x="136" y="209"/>
                  </a:lnTo>
                  <a:lnTo>
                    <a:pt x="137" y="216"/>
                  </a:lnTo>
                  <a:lnTo>
                    <a:pt x="137" y="217"/>
                  </a:lnTo>
                  <a:lnTo>
                    <a:pt x="137" y="220"/>
                  </a:lnTo>
                  <a:lnTo>
                    <a:pt x="140" y="231"/>
                  </a:lnTo>
                  <a:lnTo>
                    <a:pt x="144" y="241"/>
                  </a:lnTo>
                  <a:lnTo>
                    <a:pt x="146" y="250"/>
                  </a:lnTo>
                  <a:lnTo>
                    <a:pt x="151" y="258"/>
                  </a:lnTo>
                  <a:lnTo>
                    <a:pt x="159" y="268"/>
                  </a:lnTo>
                  <a:lnTo>
                    <a:pt x="168" y="276"/>
                  </a:lnTo>
                  <a:lnTo>
                    <a:pt x="168" y="281"/>
                  </a:lnTo>
                  <a:lnTo>
                    <a:pt x="168" y="312"/>
                  </a:lnTo>
                  <a:lnTo>
                    <a:pt x="168" y="321"/>
                  </a:lnTo>
                  <a:lnTo>
                    <a:pt x="141" y="333"/>
                  </a:lnTo>
                  <a:lnTo>
                    <a:pt x="113" y="345"/>
                  </a:lnTo>
                  <a:lnTo>
                    <a:pt x="86" y="358"/>
                  </a:lnTo>
                  <a:lnTo>
                    <a:pt x="62" y="372"/>
                  </a:lnTo>
                  <a:lnTo>
                    <a:pt x="46" y="381"/>
                  </a:lnTo>
                  <a:lnTo>
                    <a:pt x="33" y="389"/>
                  </a:lnTo>
                  <a:lnTo>
                    <a:pt x="18" y="401"/>
                  </a:lnTo>
                  <a:lnTo>
                    <a:pt x="8" y="410"/>
                  </a:lnTo>
                  <a:lnTo>
                    <a:pt x="4" y="415"/>
                  </a:lnTo>
                  <a:lnTo>
                    <a:pt x="1" y="419"/>
                  </a:lnTo>
                  <a:lnTo>
                    <a:pt x="0" y="421"/>
                  </a:lnTo>
                  <a:lnTo>
                    <a:pt x="0" y="425"/>
                  </a:lnTo>
                  <a:lnTo>
                    <a:pt x="0" y="557"/>
                  </a:lnTo>
                  <a:lnTo>
                    <a:pt x="0" y="561"/>
                  </a:lnTo>
                  <a:lnTo>
                    <a:pt x="2" y="565"/>
                  </a:lnTo>
                  <a:lnTo>
                    <a:pt x="6" y="568"/>
                  </a:lnTo>
                  <a:lnTo>
                    <a:pt x="11" y="569"/>
                  </a:lnTo>
                  <a:lnTo>
                    <a:pt x="348" y="569"/>
                  </a:lnTo>
                  <a:lnTo>
                    <a:pt x="469" y="569"/>
                  </a:lnTo>
                  <a:lnTo>
                    <a:pt x="480" y="569"/>
                  </a:lnTo>
                  <a:lnTo>
                    <a:pt x="480" y="557"/>
                  </a:lnTo>
                  <a:lnTo>
                    <a:pt x="480" y="425"/>
                  </a:lnTo>
                  <a:lnTo>
                    <a:pt x="479" y="421"/>
                  </a:lnTo>
                  <a:lnTo>
                    <a:pt x="476" y="416"/>
                  </a:lnTo>
                  <a:lnTo>
                    <a:pt x="473" y="411"/>
                  </a:lnTo>
                  <a:lnTo>
                    <a:pt x="466" y="405"/>
                  </a:lnTo>
                  <a:lnTo>
                    <a:pt x="449" y="390"/>
                  </a:lnTo>
                  <a:lnTo>
                    <a:pt x="425"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grpSp>
      <p:sp>
        <p:nvSpPr>
          <p:cNvPr id="17" name="Title 1">
            <a:extLst>
              <a:ext uri="{FF2B5EF4-FFF2-40B4-BE49-F238E27FC236}">
                <a16:creationId xmlns:a16="http://schemas.microsoft.com/office/drawing/2014/main" id="{74D0A701-6584-46F9-9BEA-CE127D478FCF}"/>
              </a:ext>
            </a:extLst>
          </p:cNvPr>
          <p:cNvSpPr txBox="1">
            <a:spLocks/>
          </p:cNvSpPr>
          <p:nvPr/>
        </p:nvSpPr>
        <p:spPr>
          <a:xfrm>
            <a:off x="742950" y="105832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1800" dirty="0">
                <a:solidFill>
                  <a:sysClr val="windowText" lastClr="000000"/>
                </a:solidFill>
                <a:latin typeface="Calibri Light" panose="020F0302020204030204"/>
              </a:rPr>
              <a:t>Strategic Goal 4: Efficient and high performing </a:t>
            </a:r>
            <a:br>
              <a:rPr lang="en-US" sz="1800" dirty="0">
                <a:solidFill>
                  <a:sysClr val="windowText" lastClr="000000"/>
                </a:solidFill>
                <a:latin typeface="Calibri Light" panose="020F0302020204030204"/>
              </a:rPr>
            </a:br>
            <a:r>
              <a:rPr lang="en-US" sz="1800" dirty="0">
                <a:solidFill>
                  <a:sysClr val="windowText" lastClr="000000"/>
                </a:solidFill>
                <a:latin typeface="Calibri Light" panose="020F0302020204030204"/>
              </a:rPr>
              <a:t/>
            </a:r>
            <a:br>
              <a:rPr lang="en-US" sz="1800" dirty="0">
                <a:solidFill>
                  <a:sysClr val="windowText" lastClr="000000"/>
                </a:solidFill>
                <a:latin typeface="Calibri Light" panose="020F0302020204030204"/>
              </a:rPr>
            </a:br>
            <a:r>
              <a:rPr lang="en-US" sz="1500" dirty="0">
                <a:solidFill>
                  <a:prstClr val="black"/>
                </a:solidFill>
              </a:rPr>
              <a:t>Strategic Objective 4.3: </a:t>
            </a:r>
            <a:r>
              <a:rPr lang="en-US" sz="1500" dirty="0" err="1">
                <a:solidFill>
                  <a:prstClr val="black"/>
                </a:solidFill>
              </a:rPr>
              <a:t>Modernise</a:t>
            </a:r>
            <a:r>
              <a:rPr lang="en-US" sz="1500" dirty="0">
                <a:solidFill>
                  <a:prstClr val="black"/>
                </a:solidFill>
              </a:rPr>
              <a:t> ICT capability</a:t>
            </a:r>
            <a:endParaRPr lang="en-ZA" sz="1500" dirty="0">
              <a:solidFill>
                <a:sysClr val="windowText" lastClr="000000"/>
              </a:solidFill>
              <a:latin typeface="Calibri Light" panose="020F0302020204030204"/>
            </a:endParaRPr>
          </a:p>
        </p:txBody>
      </p:sp>
      <p:sp>
        <p:nvSpPr>
          <p:cNvPr id="18" name="Rectangle 2">
            <a:extLst>
              <a:ext uri="{FF2B5EF4-FFF2-40B4-BE49-F238E27FC236}">
                <a16:creationId xmlns:a16="http://schemas.microsoft.com/office/drawing/2014/main" id="{3F176412-ADDD-48A2-81E5-8701F926F275}"/>
              </a:ext>
            </a:extLst>
          </p:cNvPr>
          <p:cNvSpPr>
            <a:spLocks noChangeArrowheads="1"/>
          </p:cNvSpPr>
          <p:nvPr/>
        </p:nvSpPr>
        <p:spPr bwMode="auto">
          <a:xfrm>
            <a:off x="742950" y="2065983"/>
            <a:ext cx="237629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alt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Indicators, Annual and Quarterly Targets</a:t>
            </a:r>
            <a:endParaRPr lang="en-ZA" altLang="en-US" sz="1350" dirty="0">
              <a:solidFill>
                <a:prstClr val="black"/>
              </a:solidFill>
              <a:latin typeface="Arial" panose="020B0604020202020204" pitchFamily="34" charset="0"/>
            </a:endParaRPr>
          </a:p>
        </p:txBody>
      </p:sp>
      <p:graphicFrame>
        <p:nvGraphicFramePr>
          <p:cNvPr id="19" name="Table 18">
            <a:extLst>
              <a:ext uri="{FF2B5EF4-FFF2-40B4-BE49-F238E27FC236}">
                <a16:creationId xmlns:a16="http://schemas.microsoft.com/office/drawing/2014/main" id="{2C2FD25A-77A8-4B1C-B7A7-677C968B134B}"/>
              </a:ext>
            </a:extLst>
          </p:cNvPr>
          <p:cNvGraphicFramePr>
            <a:graphicFrameLocks noGrp="1"/>
          </p:cNvGraphicFramePr>
          <p:nvPr/>
        </p:nvGraphicFramePr>
        <p:xfrm>
          <a:off x="628650" y="2419326"/>
          <a:ext cx="8192806" cy="3235198"/>
        </p:xfrm>
        <a:graphic>
          <a:graphicData uri="http://schemas.openxmlformats.org/drawingml/2006/table">
            <a:tbl>
              <a:tblPr firstRow="1" firstCol="1" bandRow="1"/>
              <a:tblGrid>
                <a:gridCol w="1682402">
                  <a:extLst>
                    <a:ext uri="{9D8B030D-6E8A-4147-A177-3AD203B41FA5}">
                      <a16:colId xmlns:a16="http://schemas.microsoft.com/office/drawing/2014/main" val="587124584"/>
                    </a:ext>
                  </a:extLst>
                </a:gridCol>
                <a:gridCol w="1545158">
                  <a:extLst>
                    <a:ext uri="{9D8B030D-6E8A-4147-A177-3AD203B41FA5}">
                      <a16:colId xmlns:a16="http://schemas.microsoft.com/office/drawing/2014/main" val="3531175231"/>
                    </a:ext>
                  </a:extLst>
                </a:gridCol>
                <a:gridCol w="1590806">
                  <a:extLst>
                    <a:ext uri="{9D8B030D-6E8A-4147-A177-3AD203B41FA5}">
                      <a16:colId xmlns:a16="http://schemas.microsoft.com/office/drawing/2014/main" val="3416800257"/>
                    </a:ext>
                  </a:extLst>
                </a:gridCol>
                <a:gridCol w="1084642">
                  <a:extLst>
                    <a:ext uri="{9D8B030D-6E8A-4147-A177-3AD203B41FA5}">
                      <a16:colId xmlns:a16="http://schemas.microsoft.com/office/drawing/2014/main" val="3168534122"/>
                    </a:ext>
                  </a:extLst>
                </a:gridCol>
                <a:gridCol w="885790">
                  <a:extLst>
                    <a:ext uri="{9D8B030D-6E8A-4147-A177-3AD203B41FA5}">
                      <a16:colId xmlns:a16="http://schemas.microsoft.com/office/drawing/2014/main" val="1794913335"/>
                    </a:ext>
                  </a:extLst>
                </a:gridCol>
                <a:gridCol w="1404008">
                  <a:extLst>
                    <a:ext uri="{9D8B030D-6E8A-4147-A177-3AD203B41FA5}">
                      <a16:colId xmlns:a16="http://schemas.microsoft.com/office/drawing/2014/main" val="335064505"/>
                    </a:ext>
                  </a:extLst>
                </a:gridCol>
              </a:tblGrid>
              <a:tr h="520256">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dirty="0">
                          <a:effectLst/>
                          <a:latin typeface="+mj-lt"/>
                        </a:rPr>
                        <a:t>Output Indicators*</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nSpc>
                          <a:spcPct val="150000"/>
                        </a:lnSpc>
                        <a:spcBef>
                          <a:spcPts val="0"/>
                        </a:spcBef>
                        <a:spcAft>
                          <a:spcPts val="0"/>
                        </a:spcAft>
                      </a:pPr>
                      <a:r>
                        <a:rPr lang="en-ZA" sz="1200">
                          <a:effectLst/>
                          <a:latin typeface="+mj-lt"/>
                        </a:rPr>
                        <a:t>Annual Target (measures)</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latin typeface="+mj-lt"/>
                        </a:rPr>
                        <a:t>Q1</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latin typeface="+mj-lt"/>
                        </a:rPr>
                        <a:t>Q2</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latin typeface="+mj-lt"/>
                        </a:rPr>
                        <a:t>Q3</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bg1"/>
                          </a:solidFill>
                          <a:latin typeface="Calibri" panose="020F0502020204030204"/>
                        </a:defRPr>
                      </a:lvl1pPr>
                      <a:lvl2pPr marL="457200" algn="l" defTabSz="914400" rtl="0" eaLnBrk="1" latinLnBrk="0" hangingPunct="1">
                        <a:defRPr sz="1800" b="1" kern="1200">
                          <a:solidFill>
                            <a:schemeClr val="bg1"/>
                          </a:solidFill>
                          <a:latin typeface="Calibri" panose="020F0502020204030204"/>
                        </a:defRPr>
                      </a:lvl2pPr>
                      <a:lvl3pPr marL="914400" algn="l" defTabSz="914400" rtl="0" eaLnBrk="1" latinLnBrk="0" hangingPunct="1">
                        <a:defRPr sz="1800" b="1" kern="1200">
                          <a:solidFill>
                            <a:schemeClr val="bg1"/>
                          </a:solidFill>
                          <a:latin typeface="Calibri" panose="020F0502020204030204"/>
                        </a:defRPr>
                      </a:lvl3pPr>
                      <a:lvl4pPr marL="1371600" algn="l" defTabSz="914400" rtl="0" eaLnBrk="1" latinLnBrk="0" hangingPunct="1">
                        <a:defRPr sz="1800" b="1" kern="1200">
                          <a:solidFill>
                            <a:schemeClr val="bg1"/>
                          </a:solidFill>
                          <a:latin typeface="Calibri" panose="020F0502020204030204"/>
                        </a:defRPr>
                      </a:lvl4pPr>
                      <a:lvl5pPr marL="1828800" algn="l" defTabSz="914400" rtl="0" eaLnBrk="1" latinLnBrk="0" hangingPunct="1">
                        <a:defRPr sz="1800" b="1" kern="1200">
                          <a:solidFill>
                            <a:schemeClr val="bg1"/>
                          </a:solidFill>
                          <a:latin typeface="Calibri" panose="020F0502020204030204"/>
                        </a:defRPr>
                      </a:lvl5pPr>
                      <a:lvl6pPr marL="2286000" algn="l" defTabSz="914400" rtl="0" eaLnBrk="1" latinLnBrk="0" hangingPunct="1">
                        <a:defRPr sz="1800" b="1" kern="1200">
                          <a:solidFill>
                            <a:schemeClr val="bg1"/>
                          </a:solidFill>
                          <a:latin typeface="Calibri" panose="020F0502020204030204"/>
                        </a:defRPr>
                      </a:lvl6pPr>
                      <a:lvl7pPr marL="2743200" algn="l" defTabSz="914400" rtl="0" eaLnBrk="1" latinLnBrk="0" hangingPunct="1">
                        <a:defRPr sz="1800" b="1" kern="1200">
                          <a:solidFill>
                            <a:schemeClr val="bg1"/>
                          </a:solidFill>
                          <a:latin typeface="Calibri" panose="020F0502020204030204"/>
                        </a:defRPr>
                      </a:lvl7pPr>
                      <a:lvl8pPr marL="3200400" algn="l" defTabSz="914400" rtl="0" eaLnBrk="1" latinLnBrk="0" hangingPunct="1">
                        <a:defRPr sz="1800" b="1" kern="1200">
                          <a:solidFill>
                            <a:schemeClr val="bg1"/>
                          </a:solidFill>
                          <a:latin typeface="Calibri" panose="020F0502020204030204"/>
                        </a:defRPr>
                      </a:lvl8pPr>
                      <a:lvl9pPr marL="3657600" algn="l" defTabSz="914400" rtl="0" eaLnBrk="1" latinLnBrk="0" hangingPunct="1">
                        <a:defRPr sz="1800" b="1" kern="1200">
                          <a:solidFill>
                            <a:schemeClr val="bg1"/>
                          </a:solidFill>
                          <a:latin typeface="Calibri" panose="020F0502020204030204"/>
                        </a:defRPr>
                      </a:lvl9pPr>
                    </a:lstStyle>
                    <a:p>
                      <a:pPr marL="0" marR="0" algn="ctr">
                        <a:lnSpc>
                          <a:spcPct val="150000"/>
                        </a:lnSpc>
                        <a:spcBef>
                          <a:spcPts val="0"/>
                        </a:spcBef>
                        <a:spcAft>
                          <a:spcPts val="0"/>
                        </a:spcAft>
                      </a:pPr>
                      <a:r>
                        <a:rPr lang="en-ZA" sz="1200">
                          <a:effectLst/>
                          <a:latin typeface="+mj-lt"/>
                        </a:rPr>
                        <a:t>Q4</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nchor="b">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439959569"/>
                  </a:ext>
                </a:extLst>
              </a:tr>
              <a:tr h="2714816">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marR="0">
                        <a:lnSpc>
                          <a:spcPct val="115000"/>
                        </a:lnSpc>
                        <a:spcBef>
                          <a:spcPts val="0"/>
                        </a:spcBef>
                        <a:spcAft>
                          <a:spcPts val="0"/>
                        </a:spcAft>
                      </a:pPr>
                      <a:r>
                        <a:rPr lang="en-ZA" sz="1200" dirty="0">
                          <a:effectLst/>
                          <a:latin typeface="+mj-lt"/>
                        </a:rPr>
                        <a:t> Quarterly </a:t>
                      </a:r>
                      <a:r>
                        <a:rPr lang="en-ZA" sz="1200" dirty="0" err="1">
                          <a:effectLst/>
                          <a:latin typeface="+mj-lt"/>
                        </a:rPr>
                        <a:t>progess</a:t>
                      </a:r>
                      <a:r>
                        <a:rPr lang="en-ZA" sz="1200" dirty="0">
                          <a:effectLst/>
                          <a:latin typeface="+mj-lt"/>
                        </a:rPr>
                        <a:t> reports indicating % achievement against the ICT Plan.</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a:effectLst/>
                          <a:latin typeface="+mj-lt"/>
                        </a:rPr>
                        <a:t> % Delivery against annual approved ICT Plan</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a:effectLst/>
                          <a:latin typeface="+mj-lt"/>
                        </a:rPr>
                        <a:t>Approved Annual ICT plan.  </a:t>
                      </a:r>
                    </a:p>
                    <a:p>
                      <a:pPr marL="0" marR="0">
                        <a:lnSpc>
                          <a:spcPct val="150000"/>
                        </a:lnSpc>
                        <a:spcBef>
                          <a:spcPts val="0"/>
                        </a:spcBef>
                        <a:spcAft>
                          <a:spcPts val="0"/>
                        </a:spcAft>
                      </a:pPr>
                      <a:r>
                        <a:rPr lang="en-ZA" sz="1200">
                          <a:effectLst/>
                          <a:latin typeface="+mj-lt"/>
                        </a:rPr>
                        <a:t>20% completion of the planned implementation activities against the annual ICT plan.  </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a:effectLst/>
                          <a:latin typeface="+mj-lt"/>
                        </a:rPr>
                        <a:t>50% completion of the planned implementation activities against the annual ICT plan.  </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a:effectLst/>
                          <a:latin typeface="+mj-lt"/>
                        </a:rPr>
                        <a:t> 70% completion of the planned implementation activities against the annual ICT plan.  </a:t>
                      </a:r>
                      <a:endParaRPr lang="en-ZA" sz="120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nSpc>
                          <a:spcPct val="150000"/>
                        </a:lnSpc>
                        <a:spcBef>
                          <a:spcPts val="0"/>
                        </a:spcBef>
                        <a:spcAft>
                          <a:spcPts val="0"/>
                        </a:spcAft>
                      </a:pPr>
                      <a:r>
                        <a:rPr lang="en-ZA" sz="1200" dirty="0">
                          <a:effectLst/>
                          <a:latin typeface="+mj-lt"/>
                        </a:rPr>
                        <a:t>95% completion of the planned implementation activities against the annual ICT plan.</a:t>
                      </a:r>
                    </a:p>
                    <a:p>
                      <a:pPr marL="0" marR="0">
                        <a:lnSpc>
                          <a:spcPct val="150000"/>
                        </a:lnSpc>
                        <a:spcBef>
                          <a:spcPts val="0"/>
                        </a:spcBef>
                        <a:spcAft>
                          <a:spcPts val="0"/>
                        </a:spcAft>
                      </a:pPr>
                      <a:r>
                        <a:rPr lang="en-ZA" sz="1200" dirty="0">
                          <a:effectLst/>
                          <a:latin typeface="+mj-lt"/>
                        </a:rPr>
                        <a:t> </a:t>
                      </a:r>
                    </a:p>
                    <a:p>
                      <a:pPr marL="0" marR="0">
                        <a:lnSpc>
                          <a:spcPct val="150000"/>
                        </a:lnSpc>
                        <a:spcBef>
                          <a:spcPts val="0"/>
                        </a:spcBef>
                        <a:spcAft>
                          <a:spcPts val="0"/>
                        </a:spcAft>
                      </a:pPr>
                      <a:r>
                        <a:rPr lang="en-ZA" sz="1200" dirty="0">
                          <a:effectLst/>
                          <a:latin typeface="+mj-lt"/>
                        </a:rPr>
                        <a:t>Review of the Annual ICT Plan.</a:t>
                      </a:r>
                      <a:endParaRPr lang="en-ZA" sz="1200" dirty="0">
                        <a:effectLst/>
                        <a:latin typeface="+mj-lt"/>
                        <a:ea typeface="Times New Roman" panose="02020603050405020304" pitchFamily="18" charset="0"/>
                        <a:cs typeface="Times New Roman" panose="02020603050405020304" pitchFamily="18" charset="0"/>
                      </a:endParaRPr>
                    </a:p>
                  </a:txBody>
                  <a:tcPr marL="51435" marR="51435"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277380"/>
                  </a:ext>
                </a:extLst>
              </a:tr>
            </a:tbl>
          </a:graphicData>
        </a:graphic>
      </p:graphicFrame>
    </p:spTree>
    <p:extLst>
      <p:ext uri="{BB962C8B-B14F-4D97-AF65-F5344CB8AC3E}">
        <p14:creationId xmlns:p14="http://schemas.microsoft.com/office/powerpoint/2010/main" val="67027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B73C8A-C79E-461C-86C2-71A70C7C4A42}"/>
              </a:ext>
            </a:extLst>
          </p:cNvPr>
          <p:cNvPicPr>
            <a:picLocks noChangeAspect="1"/>
          </p:cNvPicPr>
          <p:nvPr/>
        </p:nvPicPr>
        <p:blipFill>
          <a:blip r:embed="rId2">
            <a:alphaModFix amt="29000"/>
          </a:blip>
          <a:srcRect/>
          <a:stretch/>
        </p:blipFill>
        <p:spPr>
          <a:xfrm>
            <a:off x="0" y="857250"/>
            <a:ext cx="9144000" cy="5143500"/>
          </a:xfrm>
          <a:prstGeom prst="rect">
            <a:avLst/>
          </a:prstGeom>
        </p:spPr>
      </p:pic>
      <p:grpSp>
        <p:nvGrpSpPr>
          <p:cNvPr id="22" name="Group 21">
            <a:extLst>
              <a:ext uri="{FF2B5EF4-FFF2-40B4-BE49-F238E27FC236}">
                <a16:creationId xmlns:a16="http://schemas.microsoft.com/office/drawing/2014/main" id="{F9EC58BD-E275-42F5-84B0-31AE3C8B594E}"/>
              </a:ext>
            </a:extLst>
          </p:cNvPr>
          <p:cNvGrpSpPr/>
          <p:nvPr/>
        </p:nvGrpSpPr>
        <p:grpSpPr>
          <a:xfrm>
            <a:off x="163738" y="1058320"/>
            <a:ext cx="701225" cy="505501"/>
            <a:chOff x="9883775" y="5410200"/>
            <a:chExt cx="285750" cy="225425"/>
          </a:xfrm>
          <a:solidFill>
            <a:srgbClr val="4472C4"/>
          </a:solidFill>
          <a:effectLst/>
        </p:grpSpPr>
        <p:sp>
          <p:nvSpPr>
            <p:cNvPr id="23" name="Freeform 3677">
              <a:extLst>
                <a:ext uri="{FF2B5EF4-FFF2-40B4-BE49-F238E27FC236}">
                  <a16:creationId xmlns:a16="http://schemas.microsoft.com/office/drawing/2014/main" id="{29AF220F-2FF2-400A-B626-9FCB0EF8279E}"/>
                </a:ext>
              </a:extLst>
            </p:cNvPr>
            <p:cNvSpPr>
              <a:spLocks/>
            </p:cNvSpPr>
            <p:nvPr/>
          </p:nvSpPr>
          <p:spPr bwMode="auto">
            <a:xfrm>
              <a:off x="10052050" y="5445125"/>
              <a:ext cx="117475" cy="190500"/>
            </a:xfrm>
            <a:custGeom>
              <a:avLst/>
              <a:gdLst>
                <a:gd name="T0" fmla="*/ 201 w 296"/>
                <a:gd name="T1" fmla="*/ 285 h 482"/>
                <a:gd name="T2" fmla="*/ 168 w 296"/>
                <a:gd name="T3" fmla="*/ 275 h 482"/>
                <a:gd name="T4" fmla="*/ 153 w 296"/>
                <a:gd name="T5" fmla="*/ 238 h 482"/>
                <a:gd name="T6" fmla="*/ 163 w 296"/>
                <a:gd name="T7" fmla="*/ 230 h 482"/>
                <a:gd name="T8" fmla="*/ 176 w 296"/>
                <a:gd name="T9" fmla="*/ 219 h 482"/>
                <a:gd name="T10" fmla="*/ 185 w 296"/>
                <a:gd name="T11" fmla="*/ 201 h 482"/>
                <a:gd name="T12" fmla="*/ 190 w 296"/>
                <a:gd name="T13" fmla="*/ 175 h 482"/>
                <a:gd name="T14" fmla="*/ 198 w 296"/>
                <a:gd name="T15" fmla="*/ 167 h 482"/>
                <a:gd name="T16" fmla="*/ 201 w 296"/>
                <a:gd name="T17" fmla="*/ 158 h 482"/>
                <a:gd name="T18" fmla="*/ 205 w 296"/>
                <a:gd name="T19" fmla="*/ 133 h 482"/>
                <a:gd name="T20" fmla="*/ 205 w 296"/>
                <a:gd name="T21" fmla="*/ 122 h 482"/>
                <a:gd name="T22" fmla="*/ 201 w 296"/>
                <a:gd name="T23" fmla="*/ 110 h 482"/>
                <a:gd name="T24" fmla="*/ 195 w 296"/>
                <a:gd name="T25" fmla="*/ 101 h 482"/>
                <a:gd name="T26" fmla="*/ 205 w 296"/>
                <a:gd name="T27" fmla="*/ 76 h 482"/>
                <a:gd name="T28" fmla="*/ 208 w 296"/>
                <a:gd name="T29" fmla="*/ 59 h 482"/>
                <a:gd name="T30" fmla="*/ 205 w 296"/>
                <a:gd name="T31" fmla="*/ 43 h 482"/>
                <a:gd name="T32" fmla="*/ 200 w 296"/>
                <a:gd name="T33" fmla="*/ 31 h 482"/>
                <a:gd name="T34" fmla="*/ 192 w 296"/>
                <a:gd name="T35" fmla="*/ 22 h 482"/>
                <a:gd name="T36" fmla="*/ 171 w 296"/>
                <a:gd name="T37" fmla="*/ 9 h 482"/>
                <a:gd name="T38" fmla="*/ 145 w 296"/>
                <a:gd name="T39" fmla="*/ 2 h 482"/>
                <a:gd name="T40" fmla="*/ 118 w 296"/>
                <a:gd name="T41" fmla="*/ 0 h 482"/>
                <a:gd name="T42" fmla="*/ 95 w 296"/>
                <a:gd name="T43" fmla="*/ 2 h 482"/>
                <a:gd name="T44" fmla="*/ 70 w 296"/>
                <a:gd name="T45" fmla="*/ 7 h 482"/>
                <a:gd name="T46" fmla="*/ 50 w 296"/>
                <a:gd name="T47" fmla="*/ 17 h 482"/>
                <a:gd name="T48" fmla="*/ 36 w 296"/>
                <a:gd name="T49" fmla="*/ 32 h 482"/>
                <a:gd name="T50" fmla="*/ 16 w 296"/>
                <a:gd name="T51" fmla="*/ 36 h 482"/>
                <a:gd name="T52" fmla="*/ 7 w 296"/>
                <a:gd name="T53" fmla="*/ 44 h 482"/>
                <a:gd name="T54" fmla="*/ 4 w 296"/>
                <a:gd name="T55" fmla="*/ 57 h 482"/>
                <a:gd name="T56" fmla="*/ 4 w 296"/>
                <a:gd name="T57" fmla="*/ 71 h 482"/>
                <a:gd name="T58" fmla="*/ 13 w 296"/>
                <a:gd name="T59" fmla="*/ 99 h 482"/>
                <a:gd name="T60" fmla="*/ 5 w 296"/>
                <a:gd name="T61" fmla="*/ 110 h 482"/>
                <a:gd name="T62" fmla="*/ 0 w 296"/>
                <a:gd name="T63" fmla="*/ 121 h 482"/>
                <a:gd name="T64" fmla="*/ 0 w 296"/>
                <a:gd name="T65" fmla="*/ 133 h 482"/>
                <a:gd name="T66" fmla="*/ 4 w 296"/>
                <a:gd name="T67" fmla="*/ 158 h 482"/>
                <a:gd name="T68" fmla="*/ 9 w 296"/>
                <a:gd name="T69" fmla="*/ 167 h 482"/>
                <a:gd name="T70" fmla="*/ 15 w 296"/>
                <a:gd name="T71" fmla="*/ 175 h 482"/>
                <a:gd name="T72" fmla="*/ 20 w 296"/>
                <a:gd name="T73" fmla="*/ 199 h 482"/>
                <a:gd name="T74" fmla="*/ 31 w 296"/>
                <a:gd name="T75" fmla="*/ 217 h 482"/>
                <a:gd name="T76" fmla="*/ 43 w 296"/>
                <a:gd name="T77" fmla="*/ 230 h 482"/>
                <a:gd name="T78" fmla="*/ 56 w 296"/>
                <a:gd name="T79" fmla="*/ 238 h 482"/>
                <a:gd name="T80" fmla="*/ 43 w 296"/>
                <a:gd name="T81" fmla="*/ 274 h 482"/>
                <a:gd name="T82" fmla="*/ 42 w 296"/>
                <a:gd name="T83" fmla="*/ 287 h 482"/>
                <a:gd name="T84" fmla="*/ 61 w 296"/>
                <a:gd name="T85" fmla="*/ 302 h 482"/>
                <a:gd name="T86" fmla="*/ 73 w 296"/>
                <a:gd name="T87" fmla="*/ 318 h 482"/>
                <a:gd name="T88" fmla="*/ 79 w 296"/>
                <a:gd name="T89" fmla="*/ 332 h 482"/>
                <a:gd name="T90" fmla="*/ 81 w 296"/>
                <a:gd name="T91" fmla="*/ 482 h 482"/>
                <a:gd name="T92" fmla="*/ 289 w 296"/>
                <a:gd name="T93" fmla="*/ 481 h 482"/>
                <a:gd name="T94" fmla="*/ 295 w 296"/>
                <a:gd name="T95" fmla="*/ 474 h 482"/>
                <a:gd name="T96" fmla="*/ 296 w 296"/>
                <a:gd name="T97" fmla="*/ 334 h 482"/>
                <a:gd name="T98" fmla="*/ 293 w 296"/>
                <a:gd name="T99" fmla="*/ 323 h 482"/>
                <a:gd name="T100" fmla="*/ 278 w 296"/>
                <a:gd name="T101" fmla="*/ 312 h 482"/>
                <a:gd name="T102" fmla="*/ 217 w 296"/>
                <a:gd name="T103" fmla="*/ 291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6" h="482">
                  <a:moveTo>
                    <a:pt x="217" y="291"/>
                  </a:moveTo>
                  <a:lnTo>
                    <a:pt x="201" y="285"/>
                  </a:lnTo>
                  <a:lnTo>
                    <a:pt x="185" y="280"/>
                  </a:lnTo>
                  <a:lnTo>
                    <a:pt x="168" y="275"/>
                  </a:lnTo>
                  <a:lnTo>
                    <a:pt x="153" y="270"/>
                  </a:lnTo>
                  <a:lnTo>
                    <a:pt x="153" y="238"/>
                  </a:lnTo>
                  <a:lnTo>
                    <a:pt x="158" y="235"/>
                  </a:lnTo>
                  <a:lnTo>
                    <a:pt x="163" y="230"/>
                  </a:lnTo>
                  <a:lnTo>
                    <a:pt x="169" y="225"/>
                  </a:lnTo>
                  <a:lnTo>
                    <a:pt x="176" y="219"/>
                  </a:lnTo>
                  <a:lnTo>
                    <a:pt x="181" y="210"/>
                  </a:lnTo>
                  <a:lnTo>
                    <a:pt x="185" y="201"/>
                  </a:lnTo>
                  <a:lnTo>
                    <a:pt x="189" y="189"/>
                  </a:lnTo>
                  <a:lnTo>
                    <a:pt x="190" y="175"/>
                  </a:lnTo>
                  <a:lnTo>
                    <a:pt x="194" y="172"/>
                  </a:lnTo>
                  <a:lnTo>
                    <a:pt x="198" y="167"/>
                  </a:lnTo>
                  <a:lnTo>
                    <a:pt x="200" y="163"/>
                  </a:lnTo>
                  <a:lnTo>
                    <a:pt x="201" y="158"/>
                  </a:lnTo>
                  <a:lnTo>
                    <a:pt x="205" y="145"/>
                  </a:lnTo>
                  <a:lnTo>
                    <a:pt x="205" y="133"/>
                  </a:lnTo>
                  <a:lnTo>
                    <a:pt x="205" y="127"/>
                  </a:lnTo>
                  <a:lnTo>
                    <a:pt x="205" y="122"/>
                  </a:lnTo>
                  <a:lnTo>
                    <a:pt x="204" y="116"/>
                  </a:lnTo>
                  <a:lnTo>
                    <a:pt x="201" y="110"/>
                  </a:lnTo>
                  <a:lnTo>
                    <a:pt x="198" y="104"/>
                  </a:lnTo>
                  <a:lnTo>
                    <a:pt x="195" y="101"/>
                  </a:lnTo>
                  <a:lnTo>
                    <a:pt x="200" y="90"/>
                  </a:lnTo>
                  <a:lnTo>
                    <a:pt x="205" y="76"/>
                  </a:lnTo>
                  <a:lnTo>
                    <a:pt x="208" y="67"/>
                  </a:lnTo>
                  <a:lnTo>
                    <a:pt x="208" y="59"/>
                  </a:lnTo>
                  <a:lnTo>
                    <a:pt x="208" y="50"/>
                  </a:lnTo>
                  <a:lnTo>
                    <a:pt x="205" y="43"/>
                  </a:lnTo>
                  <a:lnTo>
                    <a:pt x="203" y="36"/>
                  </a:lnTo>
                  <a:lnTo>
                    <a:pt x="200" y="31"/>
                  </a:lnTo>
                  <a:lnTo>
                    <a:pt x="196" y="26"/>
                  </a:lnTo>
                  <a:lnTo>
                    <a:pt x="192" y="22"/>
                  </a:lnTo>
                  <a:lnTo>
                    <a:pt x="182" y="14"/>
                  </a:lnTo>
                  <a:lnTo>
                    <a:pt x="171" y="9"/>
                  </a:lnTo>
                  <a:lnTo>
                    <a:pt x="158" y="5"/>
                  </a:lnTo>
                  <a:lnTo>
                    <a:pt x="145" y="2"/>
                  </a:lnTo>
                  <a:lnTo>
                    <a:pt x="131" y="0"/>
                  </a:lnTo>
                  <a:lnTo>
                    <a:pt x="118" y="0"/>
                  </a:lnTo>
                  <a:lnTo>
                    <a:pt x="106" y="0"/>
                  </a:lnTo>
                  <a:lnTo>
                    <a:pt x="95" y="2"/>
                  </a:lnTo>
                  <a:lnTo>
                    <a:pt x="82" y="4"/>
                  </a:lnTo>
                  <a:lnTo>
                    <a:pt x="70" y="7"/>
                  </a:lnTo>
                  <a:lnTo>
                    <a:pt x="60" y="12"/>
                  </a:lnTo>
                  <a:lnTo>
                    <a:pt x="50" y="17"/>
                  </a:lnTo>
                  <a:lnTo>
                    <a:pt x="42" y="25"/>
                  </a:lnTo>
                  <a:lnTo>
                    <a:pt x="36" y="32"/>
                  </a:lnTo>
                  <a:lnTo>
                    <a:pt x="24" y="34"/>
                  </a:lnTo>
                  <a:lnTo>
                    <a:pt x="16" y="36"/>
                  </a:lnTo>
                  <a:lnTo>
                    <a:pt x="11" y="40"/>
                  </a:lnTo>
                  <a:lnTo>
                    <a:pt x="7" y="44"/>
                  </a:lnTo>
                  <a:lnTo>
                    <a:pt x="5" y="50"/>
                  </a:lnTo>
                  <a:lnTo>
                    <a:pt x="4" y="57"/>
                  </a:lnTo>
                  <a:lnTo>
                    <a:pt x="2" y="65"/>
                  </a:lnTo>
                  <a:lnTo>
                    <a:pt x="4" y="71"/>
                  </a:lnTo>
                  <a:lnTo>
                    <a:pt x="7" y="86"/>
                  </a:lnTo>
                  <a:lnTo>
                    <a:pt x="13" y="99"/>
                  </a:lnTo>
                  <a:lnTo>
                    <a:pt x="7" y="104"/>
                  </a:lnTo>
                  <a:lnTo>
                    <a:pt x="5" y="110"/>
                  </a:lnTo>
                  <a:lnTo>
                    <a:pt x="2" y="115"/>
                  </a:lnTo>
                  <a:lnTo>
                    <a:pt x="0" y="121"/>
                  </a:lnTo>
                  <a:lnTo>
                    <a:pt x="0" y="127"/>
                  </a:lnTo>
                  <a:lnTo>
                    <a:pt x="0" y="133"/>
                  </a:lnTo>
                  <a:lnTo>
                    <a:pt x="1" y="145"/>
                  </a:lnTo>
                  <a:lnTo>
                    <a:pt x="4" y="158"/>
                  </a:lnTo>
                  <a:lnTo>
                    <a:pt x="6" y="163"/>
                  </a:lnTo>
                  <a:lnTo>
                    <a:pt x="9" y="167"/>
                  </a:lnTo>
                  <a:lnTo>
                    <a:pt x="11" y="172"/>
                  </a:lnTo>
                  <a:lnTo>
                    <a:pt x="15" y="175"/>
                  </a:lnTo>
                  <a:lnTo>
                    <a:pt x="18" y="188"/>
                  </a:lnTo>
                  <a:lnTo>
                    <a:pt x="20" y="199"/>
                  </a:lnTo>
                  <a:lnTo>
                    <a:pt x="25" y="208"/>
                  </a:lnTo>
                  <a:lnTo>
                    <a:pt x="31" y="217"/>
                  </a:lnTo>
                  <a:lnTo>
                    <a:pt x="37" y="224"/>
                  </a:lnTo>
                  <a:lnTo>
                    <a:pt x="43" y="230"/>
                  </a:lnTo>
                  <a:lnTo>
                    <a:pt x="50" y="234"/>
                  </a:lnTo>
                  <a:lnTo>
                    <a:pt x="56" y="238"/>
                  </a:lnTo>
                  <a:lnTo>
                    <a:pt x="56" y="270"/>
                  </a:lnTo>
                  <a:lnTo>
                    <a:pt x="43" y="274"/>
                  </a:lnTo>
                  <a:lnTo>
                    <a:pt x="31" y="279"/>
                  </a:lnTo>
                  <a:lnTo>
                    <a:pt x="42" y="287"/>
                  </a:lnTo>
                  <a:lnTo>
                    <a:pt x="52" y="294"/>
                  </a:lnTo>
                  <a:lnTo>
                    <a:pt x="61" y="302"/>
                  </a:lnTo>
                  <a:lnTo>
                    <a:pt x="68" y="310"/>
                  </a:lnTo>
                  <a:lnTo>
                    <a:pt x="73" y="318"/>
                  </a:lnTo>
                  <a:lnTo>
                    <a:pt x="77" y="324"/>
                  </a:lnTo>
                  <a:lnTo>
                    <a:pt x="79" y="332"/>
                  </a:lnTo>
                  <a:lnTo>
                    <a:pt x="81" y="338"/>
                  </a:lnTo>
                  <a:lnTo>
                    <a:pt x="81" y="482"/>
                  </a:lnTo>
                  <a:lnTo>
                    <a:pt x="285" y="482"/>
                  </a:lnTo>
                  <a:lnTo>
                    <a:pt x="289" y="481"/>
                  </a:lnTo>
                  <a:lnTo>
                    <a:pt x="293" y="478"/>
                  </a:lnTo>
                  <a:lnTo>
                    <a:pt x="295" y="474"/>
                  </a:lnTo>
                  <a:lnTo>
                    <a:pt x="296" y="470"/>
                  </a:lnTo>
                  <a:lnTo>
                    <a:pt x="296" y="334"/>
                  </a:lnTo>
                  <a:lnTo>
                    <a:pt x="295" y="328"/>
                  </a:lnTo>
                  <a:lnTo>
                    <a:pt x="293" y="323"/>
                  </a:lnTo>
                  <a:lnTo>
                    <a:pt x="286" y="318"/>
                  </a:lnTo>
                  <a:lnTo>
                    <a:pt x="278" y="312"/>
                  </a:lnTo>
                  <a:lnTo>
                    <a:pt x="253" y="302"/>
                  </a:lnTo>
                  <a:lnTo>
                    <a:pt x="217"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sp>
          <p:nvSpPr>
            <p:cNvPr id="24" name="Freeform 3678">
              <a:extLst>
                <a:ext uri="{FF2B5EF4-FFF2-40B4-BE49-F238E27FC236}">
                  <a16:creationId xmlns:a16="http://schemas.microsoft.com/office/drawing/2014/main" id="{629C4931-721E-407C-8BA9-FE5457A65F33}"/>
                </a:ext>
              </a:extLst>
            </p:cNvPr>
            <p:cNvSpPr>
              <a:spLocks/>
            </p:cNvSpPr>
            <p:nvPr/>
          </p:nvSpPr>
          <p:spPr bwMode="auto">
            <a:xfrm>
              <a:off x="9883775" y="5410200"/>
              <a:ext cx="190500" cy="225425"/>
            </a:xfrm>
            <a:custGeom>
              <a:avLst/>
              <a:gdLst>
                <a:gd name="T0" fmla="*/ 421 w 480"/>
                <a:gd name="T1" fmla="*/ 374 h 569"/>
                <a:gd name="T2" fmla="*/ 339 w 480"/>
                <a:gd name="T3" fmla="*/ 333 h 569"/>
                <a:gd name="T4" fmla="*/ 312 w 480"/>
                <a:gd name="T5" fmla="*/ 276 h 569"/>
                <a:gd name="T6" fmla="*/ 316 w 480"/>
                <a:gd name="T7" fmla="*/ 272 h 569"/>
                <a:gd name="T8" fmla="*/ 339 w 480"/>
                <a:gd name="T9" fmla="*/ 226 h 569"/>
                <a:gd name="T10" fmla="*/ 340 w 480"/>
                <a:gd name="T11" fmla="*/ 214 h 569"/>
                <a:gd name="T12" fmla="*/ 345 w 480"/>
                <a:gd name="T13" fmla="*/ 199 h 569"/>
                <a:gd name="T14" fmla="*/ 353 w 480"/>
                <a:gd name="T15" fmla="*/ 190 h 569"/>
                <a:gd name="T16" fmla="*/ 360 w 480"/>
                <a:gd name="T17" fmla="*/ 176 h 569"/>
                <a:gd name="T18" fmla="*/ 361 w 480"/>
                <a:gd name="T19" fmla="*/ 168 h 569"/>
                <a:gd name="T20" fmla="*/ 361 w 480"/>
                <a:gd name="T21" fmla="*/ 159 h 569"/>
                <a:gd name="T22" fmla="*/ 356 w 480"/>
                <a:gd name="T23" fmla="*/ 135 h 569"/>
                <a:gd name="T24" fmla="*/ 347 w 480"/>
                <a:gd name="T25" fmla="*/ 126 h 569"/>
                <a:gd name="T26" fmla="*/ 356 w 480"/>
                <a:gd name="T27" fmla="*/ 100 h 569"/>
                <a:gd name="T28" fmla="*/ 358 w 480"/>
                <a:gd name="T29" fmla="*/ 85 h 569"/>
                <a:gd name="T30" fmla="*/ 358 w 480"/>
                <a:gd name="T31" fmla="*/ 71 h 569"/>
                <a:gd name="T32" fmla="*/ 357 w 480"/>
                <a:gd name="T33" fmla="*/ 54 h 569"/>
                <a:gd name="T34" fmla="*/ 353 w 480"/>
                <a:gd name="T35" fmla="*/ 44 h 569"/>
                <a:gd name="T36" fmla="*/ 349 w 480"/>
                <a:gd name="T37" fmla="*/ 37 h 569"/>
                <a:gd name="T38" fmla="*/ 340 w 480"/>
                <a:gd name="T39" fmla="*/ 27 h 569"/>
                <a:gd name="T40" fmla="*/ 329 w 480"/>
                <a:gd name="T41" fmla="*/ 18 h 569"/>
                <a:gd name="T42" fmla="*/ 298 w 480"/>
                <a:gd name="T43" fmla="*/ 5 h 569"/>
                <a:gd name="T44" fmla="*/ 270 w 480"/>
                <a:gd name="T45" fmla="*/ 0 h 569"/>
                <a:gd name="T46" fmla="*/ 254 w 480"/>
                <a:gd name="T47" fmla="*/ 0 h 569"/>
                <a:gd name="T48" fmla="*/ 235 w 480"/>
                <a:gd name="T49" fmla="*/ 0 h 569"/>
                <a:gd name="T50" fmla="*/ 218 w 480"/>
                <a:gd name="T51" fmla="*/ 3 h 569"/>
                <a:gd name="T52" fmla="*/ 205 w 480"/>
                <a:gd name="T53" fmla="*/ 6 h 569"/>
                <a:gd name="T54" fmla="*/ 194 w 480"/>
                <a:gd name="T55" fmla="*/ 10 h 569"/>
                <a:gd name="T56" fmla="*/ 158 w 480"/>
                <a:gd name="T57" fmla="*/ 39 h 569"/>
                <a:gd name="T58" fmla="*/ 155 w 480"/>
                <a:gd name="T59" fmla="*/ 44 h 569"/>
                <a:gd name="T60" fmla="*/ 141 w 480"/>
                <a:gd name="T61" fmla="*/ 45 h 569"/>
                <a:gd name="T62" fmla="*/ 133 w 480"/>
                <a:gd name="T63" fmla="*/ 48 h 569"/>
                <a:gd name="T64" fmla="*/ 127 w 480"/>
                <a:gd name="T65" fmla="*/ 51 h 569"/>
                <a:gd name="T66" fmla="*/ 123 w 480"/>
                <a:gd name="T67" fmla="*/ 57 h 569"/>
                <a:gd name="T68" fmla="*/ 119 w 480"/>
                <a:gd name="T69" fmla="*/ 66 h 569"/>
                <a:gd name="T70" fmla="*/ 118 w 480"/>
                <a:gd name="T71" fmla="*/ 73 h 569"/>
                <a:gd name="T72" fmla="*/ 118 w 480"/>
                <a:gd name="T73" fmla="*/ 82 h 569"/>
                <a:gd name="T74" fmla="*/ 121 w 480"/>
                <a:gd name="T75" fmla="*/ 91 h 569"/>
                <a:gd name="T76" fmla="*/ 122 w 480"/>
                <a:gd name="T77" fmla="*/ 100 h 569"/>
                <a:gd name="T78" fmla="*/ 126 w 480"/>
                <a:gd name="T79" fmla="*/ 108 h 569"/>
                <a:gd name="T80" fmla="*/ 132 w 480"/>
                <a:gd name="T81" fmla="*/ 125 h 569"/>
                <a:gd name="T82" fmla="*/ 118 w 480"/>
                <a:gd name="T83" fmla="*/ 145 h 569"/>
                <a:gd name="T84" fmla="*/ 117 w 480"/>
                <a:gd name="T85" fmla="*/ 166 h 569"/>
                <a:gd name="T86" fmla="*/ 118 w 480"/>
                <a:gd name="T87" fmla="*/ 171 h 569"/>
                <a:gd name="T88" fmla="*/ 119 w 480"/>
                <a:gd name="T89" fmla="*/ 177 h 569"/>
                <a:gd name="T90" fmla="*/ 132 w 480"/>
                <a:gd name="T91" fmla="*/ 199 h 569"/>
                <a:gd name="T92" fmla="*/ 136 w 480"/>
                <a:gd name="T93" fmla="*/ 202 h 569"/>
                <a:gd name="T94" fmla="*/ 137 w 480"/>
                <a:gd name="T95" fmla="*/ 220 h 569"/>
                <a:gd name="T96" fmla="*/ 151 w 480"/>
                <a:gd name="T97" fmla="*/ 258 h 569"/>
                <a:gd name="T98" fmla="*/ 168 w 480"/>
                <a:gd name="T99" fmla="*/ 312 h 569"/>
                <a:gd name="T100" fmla="*/ 86 w 480"/>
                <a:gd name="T101" fmla="*/ 358 h 569"/>
                <a:gd name="T102" fmla="*/ 18 w 480"/>
                <a:gd name="T103" fmla="*/ 401 h 569"/>
                <a:gd name="T104" fmla="*/ 0 w 480"/>
                <a:gd name="T105" fmla="*/ 421 h 569"/>
                <a:gd name="T106" fmla="*/ 2 w 480"/>
                <a:gd name="T107" fmla="*/ 565 h 569"/>
                <a:gd name="T108" fmla="*/ 469 w 480"/>
                <a:gd name="T109" fmla="*/ 569 h 569"/>
                <a:gd name="T110" fmla="*/ 479 w 480"/>
                <a:gd name="T111" fmla="*/ 421 h 569"/>
                <a:gd name="T112" fmla="*/ 449 w 480"/>
                <a:gd name="T113" fmla="*/ 390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0" h="569">
                  <a:moveTo>
                    <a:pt x="425" y="375"/>
                  </a:moveTo>
                  <a:lnTo>
                    <a:pt x="425" y="375"/>
                  </a:lnTo>
                  <a:lnTo>
                    <a:pt x="424" y="375"/>
                  </a:lnTo>
                  <a:lnTo>
                    <a:pt x="421" y="374"/>
                  </a:lnTo>
                  <a:lnTo>
                    <a:pt x="419" y="372"/>
                  </a:lnTo>
                  <a:lnTo>
                    <a:pt x="393" y="358"/>
                  </a:lnTo>
                  <a:lnTo>
                    <a:pt x="366" y="345"/>
                  </a:lnTo>
                  <a:lnTo>
                    <a:pt x="339" y="333"/>
                  </a:lnTo>
                  <a:lnTo>
                    <a:pt x="312" y="321"/>
                  </a:lnTo>
                  <a:lnTo>
                    <a:pt x="312" y="312"/>
                  </a:lnTo>
                  <a:lnTo>
                    <a:pt x="312" y="281"/>
                  </a:lnTo>
                  <a:lnTo>
                    <a:pt x="312" y="276"/>
                  </a:lnTo>
                  <a:lnTo>
                    <a:pt x="313" y="275"/>
                  </a:lnTo>
                  <a:lnTo>
                    <a:pt x="316" y="272"/>
                  </a:lnTo>
                  <a:lnTo>
                    <a:pt x="316" y="272"/>
                  </a:lnTo>
                  <a:lnTo>
                    <a:pt x="316" y="272"/>
                  </a:lnTo>
                  <a:lnTo>
                    <a:pt x="322" y="266"/>
                  </a:lnTo>
                  <a:lnTo>
                    <a:pt x="329" y="256"/>
                  </a:lnTo>
                  <a:lnTo>
                    <a:pt x="334" y="243"/>
                  </a:lnTo>
                  <a:lnTo>
                    <a:pt x="339" y="226"/>
                  </a:lnTo>
                  <a:lnTo>
                    <a:pt x="339" y="223"/>
                  </a:lnTo>
                  <a:lnTo>
                    <a:pt x="340" y="220"/>
                  </a:lnTo>
                  <a:lnTo>
                    <a:pt x="340" y="217"/>
                  </a:lnTo>
                  <a:lnTo>
                    <a:pt x="340" y="214"/>
                  </a:lnTo>
                  <a:lnTo>
                    <a:pt x="342" y="208"/>
                  </a:lnTo>
                  <a:lnTo>
                    <a:pt x="342" y="202"/>
                  </a:lnTo>
                  <a:lnTo>
                    <a:pt x="344" y="202"/>
                  </a:lnTo>
                  <a:lnTo>
                    <a:pt x="345" y="199"/>
                  </a:lnTo>
                  <a:lnTo>
                    <a:pt x="345" y="199"/>
                  </a:lnTo>
                  <a:lnTo>
                    <a:pt x="345" y="199"/>
                  </a:lnTo>
                  <a:lnTo>
                    <a:pt x="349" y="195"/>
                  </a:lnTo>
                  <a:lnTo>
                    <a:pt x="353" y="190"/>
                  </a:lnTo>
                  <a:lnTo>
                    <a:pt x="357" y="184"/>
                  </a:lnTo>
                  <a:lnTo>
                    <a:pt x="358" y="177"/>
                  </a:lnTo>
                  <a:lnTo>
                    <a:pt x="358" y="176"/>
                  </a:lnTo>
                  <a:lnTo>
                    <a:pt x="360" y="176"/>
                  </a:lnTo>
                  <a:lnTo>
                    <a:pt x="360" y="173"/>
                  </a:lnTo>
                  <a:lnTo>
                    <a:pt x="360" y="171"/>
                  </a:lnTo>
                  <a:lnTo>
                    <a:pt x="361" y="170"/>
                  </a:lnTo>
                  <a:lnTo>
                    <a:pt x="361" y="168"/>
                  </a:lnTo>
                  <a:lnTo>
                    <a:pt x="361" y="167"/>
                  </a:lnTo>
                  <a:lnTo>
                    <a:pt x="361" y="164"/>
                  </a:lnTo>
                  <a:lnTo>
                    <a:pt x="361" y="162"/>
                  </a:lnTo>
                  <a:lnTo>
                    <a:pt x="361" y="159"/>
                  </a:lnTo>
                  <a:lnTo>
                    <a:pt x="361" y="152"/>
                  </a:lnTo>
                  <a:lnTo>
                    <a:pt x="360" y="145"/>
                  </a:lnTo>
                  <a:lnTo>
                    <a:pt x="358" y="140"/>
                  </a:lnTo>
                  <a:lnTo>
                    <a:pt x="356" y="135"/>
                  </a:lnTo>
                  <a:lnTo>
                    <a:pt x="356" y="135"/>
                  </a:lnTo>
                  <a:lnTo>
                    <a:pt x="356" y="135"/>
                  </a:lnTo>
                  <a:lnTo>
                    <a:pt x="351" y="130"/>
                  </a:lnTo>
                  <a:lnTo>
                    <a:pt x="347" y="126"/>
                  </a:lnTo>
                  <a:lnTo>
                    <a:pt x="348" y="122"/>
                  </a:lnTo>
                  <a:lnTo>
                    <a:pt x="349" y="117"/>
                  </a:lnTo>
                  <a:lnTo>
                    <a:pt x="353" y="109"/>
                  </a:lnTo>
                  <a:lnTo>
                    <a:pt x="356" y="100"/>
                  </a:lnTo>
                  <a:lnTo>
                    <a:pt x="356" y="100"/>
                  </a:lnTo>
                  <a:lnTo>
                    <a:pt x="356" y="100"/>
                  </a:lnTo>
                  <a:lnTo>
                    <a:pt x="357" y="92"/>
                  </a:lnTo>
                  <a:lnTo>
                    <a:pt x="358" y="85"/>
                  </a:lnTo>
                  <a:lnTo>
                    <a:pt x="358" y="85"/>
                  </a:lnTo>
                  <a:lnTo>
                    <a:pt x="358" y="85"/>
                  </a:lnTo>
                  <a:lnTo>
                    <a:pt x="358" y="77"/>
                  </a:lnTo>
                  <a:lnTo>
                    <a:pt x="358" y="71"/>
                  </a:lnTo>
                  <a:lnTo>
                    <a:pt x="358" y="69"/>
                  </a:lnTo>
                  <a:lnTo>
                    <a:pt x="358" y="68"/>
                  </a:lnTo>
                  <a:lnTo>
                    <a:pt x="358" y="60"/>
                  </a:lnTo>
                  <a:lnTo>
                    <a:pt x="357" y="54"/>
                  </a:lnTo>
                  <a:lnTo>
                    <a:pt x="356" y="51"/>
                  </a:lnTo>
                  <a:lnTo>
                    <a:pt x="354" y="48"/>
                  </a:lnTo>
                  <a:lnTo>
                    <a:pt x="353" y="46"/>
                  </a:lnTo>
                  <a:lnTo>
                    <a:pt x="353" y="44"/>
                  </a:lnTo>
                  <a:lnTo>
                    <a:pt x="352" y="42"/>
                  </a:lnTo>
                  <a:lnTo>
                    <a:pt x="352" y="42"/>
                  </a:lnTo>
                  <a:lnTo>
                    <a:pt x="351" y="40"/>
                  </a:lnTo>
                  <a:lnTo>
                    <a:pt x="349" y="37"/>
                  </a:lnTo>
                  <a:lnTo>
                    <a:pt x="349" y="37"/>
                  </a:lnTo>
                  <a:lnTo>
                    <a:pt x="349" y="37"/>
                  </a:lnTo>
                  <a:lnTo>
                    <a:pt x="344" y="32"/>
                  </a:lnTo>
                  <a:lnTo>
                    <a:pt x="340" y="27"/>
                  </a:lnTo>
                  <a:lnTo>
                    <a:pt x="335" y="22"/>
                  </a:lnTo>
                  <a:lnTo>
                    <a:pt x="329" y="18"/>
                  </a:lnTo>
                  <a:lnTo>
                    <a:pt x="329" y="18"/>
                  </a:lnTo>
                  <a:lnTo>
                    <a:pt x="329" y="18"/>
                  </a:lnTo>
                  <a:lnTo>
                    <a:pt x="326" y="17"/>
                  </a:lnTo>
                  <a:lnTo>
                    <a:pt x="324" y="15"/>
                  </a:lnTo>
                  <a:lnTo>
                    <a:pt x="311" y="9"/>
                  </a:lnTo>
                  <a:lnTo>
                    <a:pt x="298" y="5"/>
                  </a:lnTo>
                  <a:lnTo>
                    <a:pt x="284" y="3"/>
                  </a:lnTo>
                  <a:lnTo>
                    <a:pt x="270" y="0"/>
                  </a:lnTo>
                  <a:lnTo>
                    <a:pt x="270" y="0"/>
                  </a:lnTo>
                  <a:lnTo>
                    <a:pt x="270" y="0"/>
                  </a:lnTo>
                  <a:lnTo>
                    <a:pt x="266" y="0"/>
                  </a:lnTo>
                  <a:lnTo>
                    <a:pt x="262" y="0"/>
                  </a:lnTo>
                  <a:lnTo>
                    <a:pt x="258" y="0"/>
                  </a:lnTo>
                  <a:lnTo>
                    <a:pt x="254" y="0"/>
                  </a:lnTo>
                  <a:lnTo>
                    <a:pt x="247" y="0"/>
                  </a:lnTo>
                  <a:lnTo>
                    <a:pt x="239" y="0"/>
                  </a:lnTo>
                  <a:lnTo>
                    <a:pt x="238" y="0"/>
                  </a:lnTo>
                  <a:lnTo>
                    <a:pt x="235" y="0"/>
                  </a:lnTo>
                  <a:lnTo>
                    <a:pt x="231" y="1"/>
                  </a:lnTo>
                  <a:lnTo>
                    <a:pt x="226" y="1"/>
                  </a:lnTo>
                  <a:lnTo>
                    <a:pt x="222" y="3"/>
                  </a:lnTo>
                  <a:lnTo>
                    <a:pt x="218" y="3"/>
                  </a:lnTo>
                  <a:lnTo>
                    <a:pt x="216" y="4"/>
                  </a:lnTo>
                  <a:lnTo>
                    <a:pt x="214" y="4"/>
                  </a:lnTo>
                  <a:lnTo>
                    <a:pt x="209" y="5"/>
                  </a:lnTo>
                  <a:lnTo>
                    <a:pt x="205" y="6"/>
                  </a:lnTo>
                  <a:lnTo>
                    <a:pt x="200" y="8"/>
                  </a:lnTo>
                  <a:lnTo>
                    <a:pt x="196" y="9"/>
                  </a:lnTo>
                  <a:lnTo>
                    <a:pt x="195" y="10"/>
                  </a:lnTo>
                  <a:lnTo>
                    <a:pt x="194" y="10"/>
                  </a:lnTo>
                  <a:lnTo>
                    <a:pt x="184" y="15"/>
                  </a:lnTo>
                  <a:lnTo>
                    <a:pt x="173" y="23"/>
                  </a:lnTo>
                  <a:lnTo>
                    <a:pt x="166" y="30"/>
                  </a:lnTo>
                  <a:lnTo>
                    <a:pt x="158" y="39"/>
                  </a:lnTo>
                  <a:lnTo>
                    <a:pt x="158" y="39"/>
                  </a:lnTo>
                  <a:lnTo>
                    <a:pt x="158" y="39"/>
                  </a:lnTo>
                  <a:lnTo>
                    <a:pt x="157" y="41"/>
                  </a:lnTo>
                  <a:lnTo>
                    <a:pt x="155" y="44"/>
                  </a:lnTo>
                  <a:lnTo>
                    <a:pt x="151" y="44"/>
                  </a:lnTo>
                  <a:lnTo>
                    <a:pt x="148" y="44"/>
                  </a:lnTo>
                  <a:lnTo>
                    <a:pt x="144" y="44"/>
                  </a:lnTo>
                  <a:lnTo>
                    <a:pt x="141" y="45"/>
                  </a:lnTo>
                  <a:lnTo>
                    <a:pt x="140" y="45"/>
                  </a:lnTo>
                  <a:lnTo>
                    <a:pt x="139" y="45"/>
                  </a:lnTo>
                  <a:lnTo>
                    <a:pt x="136" y="46"/>
                  </a:lnTo>
                  <a:lnTo>
                    <a:pt x="133" y="48"/>
                  </a:lnTo>
                  <a:lnTo>
                    <a:pt x="132" y="49"/>
                  </a:lnTo>
                  <a:lnTo>
                    <a:pt x="131" y="49"/>
                  </a:lnTo>
                  <a:lnTo>
                    <a:pt x="128" y="50"/>
                  </a:lnTo>
                  <a:lnTo>
                    <a:pt x="127" y="51"/>
                  </a:lnTo>
                  <a:lnTo>
                    <a:pt x="127" y="53"/>
                  </a:lnTo>
                  <a:lnTo>
                    <a:pt x="126" y="53"/>
                  </a:lnTo>
                  <a:lnTo>
                    <a:pt x="125" y="54"/>
                  </a:lnTo>
                  <a:lnTo>
                    <a:pt x="123" y="57"/>
                  </a:lnTo>
                  <a:lnTo>
                    <a:pt x="121" y="60"/>
                  </a:lnTo>
                  <a:lnTo>
                    <a:pt x="119" y="63"/>
                  </a:lnTo>
                  <a:lnTo>
                    <a:pt x="119" y="64"/>
                  </a:lnTo>
                  <a:lnTo>
                    <a:pt x="119" y="66"/>
                  </a:lnTo>
                  <a:lnTo>
                    <a:pt x="119" y="68"/>
                  </a:lnTo>
                  <a:lnTo>
                    <a:pt x="118" y="72"/>
                  </a:lnTo>
                  <a:lnTo>
                    <a:pt x="118" y="72"/>
                  </a:lnTo>
                  <a:lnTo>
                    <a:pt x="118" y="73"/>
                  </a:lnTo>
                  <a:lnTo>
                    <a:pt x="118" y="77"/>
                  </a:lnTo>
                  <a:lnTo>
                    <a:pt x="118" y="80"/>
                  </a:lnTo>
                  <a:lnTo>
                    <a:pt x="118" y="81"/>
                  </a:lnTo>
                  <a:lnTo>
                    <a:pt x="118" y="82"/>
                  </a:lnTo>
                  <a:lnTo>
                    <a:pt x="119" y="86"/>
                  </a:lnTo>
                  <a:lnTo>
                    <a:pt x="119" y="89"/>
                  </a:lnTo>
                  <a:lnTo>
                    <a:pt x="119" y="90"/>
                  </a:lnTo>
                  <a:lnTo>
                    <a:pt x="121" y="91"/>
                  </a:lnTo>
                  <a:lnTo>
                    <a:pt x="121" y="95"/>
                  </a:lnTo>
                  <a:lnTo>
                    <a:pt x="122" y="99"/>
                  </a:lnTo>
                  <a:lnTo>
                    <a:pt x="122" y="99"/>
                  </a:lnTo>
                  <a:lnTo>
                    <a:pt x="122" y="100"/>
                  </a:lnTo>
                  <a:lnTo>
                    <a:pt x="123" y="104"/>
                  </a:lnTo>
                  <a:lnTo>
                    <a:pt x="126" y="108"/>
                  </a:lnTo>
                  <a:lnTo>
                    <a:pt x="126" y="108"/>
                  </a:lnTo>
                  <a:lnTo>
                    <a:pt x="126" y="108"/>
                  </a:lnTo>
                  <a:lnTo>
                    <a:pt x="128" y="117"/>
                  </a:lnTo>
                  <a:lnTo>
                    <a:pt x="132" y="125"/>
                  </a:lnTo>
                  <a:lnTo>
                    <a:pt x="132" y="125"/>
                  </a:lnTo>
                  <a:lnTo>
                    <a:pt x="132" y="125"/>
                  </a:lnTo>
                  <a:lnTo>
                    <a:pt x="127" y="128"/>
                  </a:lnTo>
                  <a:lnTo>
                    <a:pt x="123" y="135"/>
                  </a:lnTo>
                  <a:lnTo>
                    <a:pt x="121" y="140"/>
                  </a:lnTo>
                  <a:lnTo>
                    <a:pt x="118" y="145"/>
                  </a:lnTo>
                  <a:lnTo>
                    <a:pt x="117" y="152"/>
                  </a:lnTo>
                  <a:lnTo>
                    <a:pt x="117" y="159"/>
                  </a:lnTo>
                  <a:lnTo>
                    <a:pt x="117" y="162"/>
                  </a:lnTo>
                  <a:lnTo>
                    <a:pt x="117" y="166"/>
                  </a:lnTo>
                  <a:lnTo>
                    <a:pt x="117" y="167"/>
                  </a:lnTo>
                  <a:lnTo>
                    <a:pt x="117" y="170"/>
                  </a:lnTo>
                  <a:lnTo>
                    <a:pt x="118" y="171"/>
                  </a:lnTo>
                  <a:lnTo>
                    <a:pt x="118" y="171"/>
                  </a:lnTo>
                  <a:lnTo>
                    <a:pt x="118" y="175"/>
                  </a:lnTo>
                  <a:lnTo>
                    <a:pt x="119" y="177"/>
                  </a:lnTo>
                  <a:lnTo>
                    <a:pt x="119" y="177"/>
                  </a:lnTo>
                  <a:lnTo>
                    <a:pt x="119" y="177"/>
                  </a:lnTo>
                  <a:lnTo>
                    <a:pt x="121" y="184"/>
                  </a:lnTo>
                  <a:lnTo>
                    <a:pt x="125" y="190"/>
                  </a:lnTo>
                  <a:lnTo>
                    <a:pt x="128" y="195"/>
                  </a:lnTo>
                  <a:lnTo>
                    <a:pt x="132" y="199"/>
                  </a:lnTo>
                  <a:lnTo>
                    <a:pt x="132" y="199"/>
                  </a:lnTo>
                  <a:lnTo>
                    <a:pt x="132" y="199"/>
                  </a:lnTo>
                  <a:lnTo>
                    <a:pt x="133" y="202"/>
                  </a:lnTo>
                  <a:lnTo>
                    <a:pt x="136" y="202"/>
                  </a:lnTo>
                  <a:lnTo>
                    <a:pt x="136" y="209"/>
                  </a:lnTo>
                  <a:lnTo>
                    <a:pt x="137" y="216"/>
                  </a:lnTo>
                  <a:lnTo>
                    <a:pt x="137" y="217"/>
                  </a:lnTo>
                  <a:lnTo>
                    <a:pt x="137" y="220"/>
                  </a:lnTo>
                  <a:lnTo>
                    <a:pt x="140" y="231"/>
                  </a:lnTo>
                  <a:lnTo>
                    <a:pt x="144" y="241"/>
                  </a:lnTo>
                  <a:lnTo>
                    <a:pt x="146" y="250"/>
                  </a:lnTo>
                  <a:lnTo>
                    <a:pt x="151" y="258"/>
                  </a:lnTo>
                  <a:lnTo>
                    <a:pt x="159" y="268"/>
                  </a:lnTo>
                  <a:lnTo>
                    <a:pt x="168" y="276"/>
                  </a:lnTo>
                  <a:lnTo>
                    <a:pt x="168" y="281"/>
                  </a:lnTo>
                  <a:lnTo>
                    <a:pt x="168" y="312"/>
                  </a:lnTo>
                  <a:lnTo>
                    <a:pt x="168" y="321"/>
                  </a:lnTo>
                  <a:lnTo>
                    <a:pt x="141" y="333"/>
                  </a:lnTo>
                  <a:lnTo>
                    <a:pt x="113" y="345"/>
                  </a:lnTo>
                  <a:lnTo>
                    <a:pt x="86" y="358"/>
                  </a:lnTo>
                  <a:lnTo>
                    <a:pt x="62" y="372"/>
                  </a:lnTo>
                  <a:lnTo>
                    <a:pt x="46" y="381"/>
                  </a:lnTo>
                  <a:lnTo>
                    <a:pt x="33" y="389"/>
                  </a:lnTo>
                  <a:lnTo>
                    <a:pt x="18" y="401"/>
                  </a:lnTo>
                  <a:lnTo>
                    <a:pt x="8" y="410"/>
                  </a:lnTo>
                  <a:lnTo>
                    <a:pt x="4" y="415"/>
                  </a:lnTo>
                  <a:lnTo>
                    <a:pt x="1" y="419"/>
                  </a:lnTo>
                  <a:lnTo>
                    <a:pt x="0" y="421"/>
                  </a:lnTo>
                  <a:lnTo>
                    <a:pt x="0" y="425"/>
                  </a:lnTo>
                  <a:lnTo>
                    <a:pt x="0" y="557"/>
                  </a:lnTo>
                  <a:lnTo>
                    <a:pt x="0" y="561"/>
                  </a:lnTo>
                  <a:lnTo>
                    <a:pt x="2" y="565"/>
                  </a:lnTo>
                  <a:lnTo>
                    <a:pt x="6" y="568"/>
                  </a:lnTo>
                  <a:lnTo>
                    <a:pt x="11" y="569"/>
                  </a:lnTo>
                  <a:lnTo>
                    <a:pt x="348" y="569"/>
                  </a:lnTo>
                  <a:lnTo>
                    <a:pt x="469" y="569"/>
                  </a:lnTo>
                  <a:lnTo>
                    <a:pt x="480" y="569"/>
                  </a:lnTo>
                  <a:lnTo>
                    <a:pt x="480" y="557"/>
                  </a:lnTo>
                  <a:lnTo>
                    <a:pt x="480" y="425"/>
                  </a:lnTo>
                  <a:lnTo>
                    <a:pt x="479" y="421"/>
                  </a:lnTo>
                  <a:lnTo>
                    <a:pt x="476" y="416"/>
                  </a:lnTo>
                  <a:lnTo>
                    <a:pt x="473" y="411"/>
                  </a:lnTo>
                  <a:lnTo>
                    <a:pt x="466" y="405"/>
                  </a:lnTo>
                  <a:lnTo>
                    <a:pt x="449" y="390"/>
                  </a:lnTo>
                  <a:lnTo>
                    <a:pt x="425" y="3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prstClr val="black"/>
                </a:solidFill>
              </a:endParaRPr>
            </a:p>
          </p:txBody>
        </p:sp>
      </p:grpSp>
      <p:sp>
        <p:nvSpPr>
          <p:cNvPr id="17" name="Title 1">
            <a:extLst>
              <a:ext uri="{FF2B5EF4-FFF2-40B4-BE49-F238E27FC236}">
                <a16:creationId xmlns:a16="http://schemas.microsoft.com/office/drawing/2014/main" id="{74D0A701-6584-46F9-9BEA-CE127D478FCF}"/>
              </a:ext>
            </a:extLst>
          </p:cNvPr>
          <p:cNvSpPr txBox="1">
            <a:spLocks/>
          </p:cNvSpPr>
          <p:nvPr/>
        </p:nvSpPr>
        <p:spPr>
          <a:xfrm>
            <a:off x="742950" y="105832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US" sz="1800" dirty="0">
                <a:solidFill>
                  <a:sysClr val="windowText" lastClr="000000"/>
                </a:solidFill>
                <a:latin typeface="Calibri Light" panose="020F0302020204030204"/>
              </a:rPr>
              <a:t>Strategic Goal 4: Efficient and high performing </a:t>
            </a:r>
          </a:p>
          <a:p>
            <a:pPr lvl="0"/>
            <a:r>
              <a:rPr lang="en-US" sz="1800" dirty="0">
                <a:solidFill>
                  <a:sysClr val="windowText" lastClr="000000"/>
                </a:solidFill>
                <a:latin typeface="Calibri Light" panose="020F0302020204030204"/>
              </a:rPr>
              <a:t/>
            </a:r>
            <a:br>
              <a:rPr lang="en-US" sz="1800" dirty="0">
                <a:solidFill>
                  <a:sysClr val="windowText" lastClr="000000"/>
                </a:solidFill>
                <a:latin typeface="Calibri Light" panose="020F0302020204030204"/>
              </a:rPr>
            </a:br>
            <a:r>
              <a:rPr lang="en-US" sz="1350" dirty="0">
                <a:solidFill>
                  <a:prstClr val="black"/>
                </a:solidFill>
              </a:rPr>
              <a:t>Strategic Objective 4.4: Identify and develop a revenue enhancement strategy and </a:t>
            </a:r>
            <a:r>
              <a:rPr lang="en-US" sz="1350" dirty="0" err="1">
                <a:solidFill>
                  <a:prstClr val="black"/>
                </a:solidFill>
              </a:rPr>
              <a:t>programme</a:t>
            </a:r>
            <a:endParaRPr lang="en-ZA" sz="1500" dirty="0">
              <a:solidFill>
                <a:sysClr val="windowText" lastClr="000000"/>
              </a:solidFill>
              <a:latin typeface="Calibri Light" panose="020F0302020204030204"/>
            </a:endParaRPr>
          </a:p>
        </p:txBody>
      </p:sp>
      <p:sp>
        <p:nvSpPr>
          <p:cNvPr id="18" name="Rectangle 2">
            <a:extLst>
              <a:ext uri="{FF2B5EF4-FFF2-40B4-BE49-F238E27FC236}">
                <a16:creationId xmlns:a16="http://schemas.microsoft.com/office/drawing/2014/main" id="{3F176412-ADDD-48A2-81E5-8701F926F275}"/>
              </a:ext>
            </a:extLst>
          </p:cNvPr>
          <p:cNvSpPr>
            <a:spLocks noChangeArrowheads="1"/>
          </p:cNvSpPr>
          <p:nvPr/>
        </p:nvSpPr>
        <p:spPr bwMode="auto">
          <a:xfrm>
            <a:off x="742950" y="2065983"/>
            <a:ext cx="2376292"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ZA" altLang="en-US" sz="900" b="1" dirty="0">
                <a:solidFill>
                  <a:prstClr val="black"/>
                </a:solidFill>
                <a:latin typeface="Arial" panose="020B0604020202020204" pitchFamily="34" charset="0"/>
                <a:ea typeface="Calibri" panose="020F0502020204030204" pitchFamily="34" charset="0"/>
                <a:cs typeface="Arial" panose="020B0604020202020204" pitchFamily="34" charset="0"/>
              </a:rPr>
              <a:t>Indicators, Annual and Quarterly Targets</a:t>
            </a:r>
            <a:endParaRPr lang="en-ZA" altLang="en-US" sz="1350" dirty="0">
              <a:solidFill>
                <a:prstClr val="black"/>
              </a:solidFill>
              <a:latin typeface="Arial" panose="020B0604020202020204" pitchFamily="34" charset="0"/>
            </a:endParaRPr>
          </a:p>
        </p:txBody>
      </p:sp>
      <p:graphicFrame>
        <p:nvGraphicFramePr>
          <p:cNvPr id="9" name="Table 8">
            <a:extLst>
              <a:ext uri="{FF2B5EF4-FFF2-40B4-BE49-F238E27FC236}">
                <a16:creationId xmlns:a16="http://schemas.microsoft.com/office/drawing/2014/main" id="{0CFEFC3F-8D8B-4697-95D7-D17BD4D55C2A}"/>
              </a:ext>
            </a:extLst>
          </p:cNvPr>
          <p:cNvGraphicFramePr>
            <a:graphicFrameLocks noGrp="1"/>
          </p:cNvGraphicFramePr>
          <p:nvPr/>
        </p:nvGraphicFramePr>
        <p:xfrm>
          <a:off x="628651" y="2395941"/>
          <a:ext cx="8230382" cy="1997721"/>
        </p:xfrm>
        <a:graphic>
          <a:graphicData uri="http://schemas.openxmlformats.org/drawingml/2006/table">
            <a:tbl>
              <a:tblPr firstRow="1" firstCol="1" bandRow="1">
                <a:tableStyleId>{69012ECD-51FC-41F1-AA8D-1B2483CD663E}</a:tableStyleId>
              </a:tblPr>
              <a:tblGrid>
                <a:gridCol w="2005077">
                  <a:extLst>
                    <a:ext uri="{9D8B030D-6E8A-4147-A177-3AD203B41FA5}">
                      <a16:colId xmlns:a16="http://schemas.microsoft.com/office/drawing/2014/main" val="2520975240"/>
                    </a:ext>
                  </a:extLst>
                </a:gridCol>
                <a:gridCol w="1424706">
                  <a:extLst>
                    <a:ext uri="{9D8B030D-6E8A-4147-A177-3AD203B41FA5}">
                      <a16:colId xmlns:a16="http://schemas.microsoft.com/office/drawing/2014/main" val="3347699303"/>
                    </a:ext>
                  </a:extLst>
                </a:gridCol>
                <a:gridCol w="1315233">
                  <a:extLst>
                    <a:ext uri="{9D8B030D-6E8A-4147-A177-3AD203B41FA5}">
                      <a16:colId xmlns:a16="http://schemas.microsoft.com/office/drawing/2014/main" val="111774930"/>
                    </a:ext>
                  </a:extLst>
                </a:gridCol>
                <a:gridCol w="1136737">
                  <a:extLst>
                    <a:ext uri="{9D8B030D-6E8A-4147-A177-3AD203B41FA5}">
                      <a16:colId xmlns:a16="http://schemas.microsoft.com/office/drawing/2014/main" val="773605405"/>
                    </a:ext>
                  </a:extLst>
                </a:gridCol>
                <a:gridCol w="1331195">
                  <a:extLst>
                    <a:ext uri="{9D8B030D-6E8A-4147-A177-3AD203B41FA5}">
                      <a16:colId xmlns:a16="http://schemas.microsoft.com/office/drawing/2014/main" val="3423272878"/>
                    </a:ext>
                  </a:extLst>
                </a:gridCol>
                <a:gridCol w="1017434">
                  <a:extLst>
                    <a:ext uri="{9D8B030D-6E8A-4147-A177-3AD203B41FA5}">
                      <a16:colId xmlns:a16="http://schemas.microsoft.com/office/drawing/2014/main" val="1069742009"/>
                    </a:ext>
                  </a:extLst>
                </a:gridCol>
              </a:tblGrid>
              <a:tr h="455248">
                <a:tc>
                  <a:txBody>
                    <a:bodyPr/>
                    <a:lstStyle/>
                    <a:p>
                      <a:pPr marL="0" marR="0" algn="ctr">
                        <a:lnSpc>
                          <a:spcPct val="150000"/>
                        </a:lnSpc>
                        <a:spcBef>
                          <a:spcPts val="0"/>
                        </a:spcBef>
                        <a:spcAft>
                          <a:spcPts val="0"/>
                        </a:spcAft>
                      </a:pPr>
                      <a:r>
                        <a:rPr lang="en-ZA" sz="1100">
                          <a:effectLst/>
                          <a:latin typeface="+mj-lt"/>
                        </a:rPr>
                        <a:t>Output Indicators*</a:t>
                      </a:r>
                      <a:endParaRPr lang="en-ZA" sz="1100">
                        <a:effectLst/>
                        <a:latin typeface="+mj-lt"/>
                        <a:ea typeface="Times New Roman" panose="02020603050405020304" pitchFamily="18" charset="0"/>
                        <a:cs typeface="Times New Roman" panose="02020603050405020304" pitchFamily="18" charset="0"/>
                      </a:endParaRPr>
                    </a:p>
                  </a:txBody>
                  <a:tcPr marL="49866" marR="4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a:effectLst/>
                          <a:latin typeface="+mj-lt"/>
                        </a:rPr>
                        <a:t>Annual Target (measures)</a:t>
                      </a:r>
                      <a:endParaRPr lang="en-ZA" sz="1100">
                        <a:effectLst/>
                        <a:latin typeface="+mj-lt"/>
                        <a:ea typeface="Times New Roman" panose="02020603050405020304" pitchFamily="18" charset="0"/>
                        <a:cs typeface="Times New Roman" panose="02020603050405020304" pitchFamily="18" charset="0"/>
                      </a:endParaRPr>
                    </a:p>
                  </a:txBody>
                  <a:tcPr marL="49866" marR="4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mj-lt"/>
                        </a:rPr>
                        <a:t>Q1</a:t>
                      </a:r>
                      <a:endParaRPr lang="en-ZA" sz="1100">
                        <a:effectLst/>
                        <a:latin typeface="+mj-lt"/>
                        <a:ea typeface="Times New Roman" panose="02020603050405020304" pitchFamily="18" charset="0"/>
                        <a:cs typeface="Times New Roman" panose="02020603050405020304" pitchFamily="18" charset="0"/>
                      </a:endParaRPr>
                    </a:p>
                  </a:txBody>
                  <a:tcPr marL="49866" marR="4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mj-lt"/>
                        </a:rPr>
                        <a:t>Q2</a:t>
                      </a:r>
                      <a:endParaRPr lang="en-ZA" sz="1100">
                        <a:effectLst/>
                        <a:latin typeface="+mj-lt"/>
                        <a:ea typeface="Times New Roman" panose="02020603050405020304" pitchFamily="18" charset="0"/>
                        <a:cs typeface="Times New Roman" panose="02020603050405020304" pitchFamily="18" charset="0"/>
                      </a:endParaRPr>
                    </a:p>
                  </a:txBody>
                  <a:tcPr marL="49866" marR="4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mj-lt"/>
                        </a:rPr>
                        <a:t>Q3</a:t>
                      </a:r>
                      <a:endParaRPr lang="en-ZA" sz="1100">
                        <a:effectLst/>
                        <a:latin typeface="+mj-lt"/>
                        <a:ea typeface="Times New Roman" panose="02020603050405020304" pitchFamily="18" charset="0"/>
                        <a:cs typeface="Times New Roman" panose="02020603050405020304" pitchFamily="18" charset="0"/>
                      </a:endParaRPr>
                    </a:p>
                  </a:txBody>
                  <a:tcPr marL="49866" marR="4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ZA" sz="1100">
                          <a:effectLst/>
                          <a:latin typeface="+mj-lt"/>
                        </a:rPr>
                        <a:t>Q4</a:t>
                      </a:r>
                      <a:endParaRPr lang="en-ZA" sz="1100">
                        <a:effectLst/>
                        <a:latin typeface="+mj-lt"/>
                        <a:ea typeface="Times New Roman" panose="02020603050405020304" pitchFamily="18" charset="0"/>
                        <a:cs typeface="Times New Roman" panose="02020603050405020304" pitchFamily="18" charset="0"/>
                      </a:endParaRPr>
                    </a:p>
                  </a:txBody>
                  <a:tcPr marL="49866" marR="49866"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0803775"/>
                  </a:ext>
                </a:extLst>
              </a:tr>
              <a:tr h="1520772">
                <a:tc>
                  <a:txBody>
                    <a:bodyPr/>
                    <a:lstStyle/>
                    <a:p>
                      <a:pPr marL="0" marR="0">
                        <a:lnSpc>
                          <a:spcPct val="107000"/>
                        </a:lnSpc>
                        <a:spcBef>
                          <a:spcPts val="0"/>
                        </a:spcBef>
                        <a:spcAft>
                          <a:spcPts val="0"/>
                        </a:spcAft>
                      </a:pPr>
                      <a:r>
                        <a:rPr lang="en-ZA" sz="1100" dirty="0">
                          <a:effectLst/>
                          <a:latin typeface="+mj-lt"/>
                        </a:rPr>
                        <a:t>Approved revenue enhancement strategy.</a:t>
                      </a:r>
                    </a:p>
                    <a:p>
                      <a:pPr marL="0" marR="0">
                        <a:lnSpc>
                          <a:spcPct val="107000"/>
                        </a:lnSpc>
                        <a:spcBef>
                          <a:spcPts val="0"/>
                        </a:spcBef>
                        <a:spcAft>
                          <a:spcPts val="0"/>
                        </a:spcAft>
                      </a:pPr>
                      <a:r>
                        <a:rPr lang="en-ZA" sz="1100" dirty="0">
                          <a:effectLst/>
                          <a:latin typeface="+mj-lt"/>
                        </a:rPr>
                        <a:t> </a:t>
                      </a:r>
                    </a:p>
                    <a:p>
                      <a:pPr marL="0" marR="0">
                        <a:lnSpc>
                          <a:spcPct val="150000"/>
                        </a:lnSpc>
                        <a:spcBef>
                          <a:spcPts val="0"/>
                        </a:spcBef>
                        <a:spcAft>
                          <a:spcPts val="0"/>
                        </a:spcAft>
                      </a:pPr>
                      <a:r>
                        <a:rPr lang="en-ZA" sz="1100" dirty="0">
                          <a:effectLst/>
                          <a:latin typeface="+mj-lt"/>
                        </a:rPr>
                        <a:t>Quarterly progress reports on the approved revenue enhancement implementation plan. </a:t>
                      </a:r>
                      <a:endParaRPr lang="en-ZA" sz="1100" dirty="0">
                        <a:effectLst/>
                        <a:latin typeface="+mj-lt"/>
                        <a:ea typeface="Times New Roman" panose="02020603050405020304" pitchFamily="18" charset="0"/>
                        <a:cs typeface="Times New Roman" panose="02020603050405020304" pitchFamily="18" charset="0"/>
                      </a:endParaRPr>
                    </a:p>
                  </a:txBody>
                  <a:tcPr marL="49866" marR="498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100" dirty="0">
                          <a:effectLst/>
                          <a:latin typeface="+mj-lt"/>
                        </a:rPr>
                        <a:t>Approved Revenue enhancement Strategy and implementation plan.</a:t>
                      </a:r>
                      <a:endParaRPr lang="en-ZA" sz="1100" dirty="0">
                        <a:effectLst/>
                        <a:latin typeface="+mj-lt"/>
                        <a:ea typeface="Times New Roman" panose="02020603050405020304" pitchFamily="18" charset="0"/>
                        <a:cs typeface="Times New Roman" panose="02020603050405020304" pitchFamily="18" charset="0"/>
                      </a:endParaRPr>
                    </a:p>
                  </a:txBody>
                  <a:tcPr marL="49866" marR="498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dirty="0">
                          <a:effectLst/>
                          <a:latin typeface="+mj-lt"/>
                        </a:rPr>
                        <a:t>Workshop the strategy with management.</a:t>
                      </a:r>
                    </a:p>
                    <a:p>
                      <a:pPr marL="0" marR="0">
                        <a:lnSpc>
                          <a:spcPct val="150000"/>
                        </a:lnSpc>
                        <a:spcBef>
                          <a:spcPts val="0"/>
                        </a:spcBef>
                        <a:spcAft>
                          <a:spcPts val="0"/>
                        </a:spcAft>
                      </a:pPr>
                      <a:r>
                        <a:rPr lang="en-ZA" sz="1100" dirty="0">
                          <a:effectLst/>
                          <a:latin typeface="+mj-lt"/>
                        </a:rPr>
                        <a:t> </a:t>
                      </a:r>
                      <a:endParaRPr lang="en-ZA" sz="1100" dirty="0">
                        <a:effectLst/>
                        <a:latin typeface="+mj-lt"/>
                        <a:ea typeface="Times New Roman" panose="02020603050405020304" pitchFamily="18" charset="0"/>
                        <a:cs typeface="Times New Roman" panose="02020603050405020304" pitchFamily="18" charset="0"/>
                      </a:endParaRPr>
                    </a:p>
                  </a:txBody>
                  <a:tcPr marL="49866" marR="498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dirty="0">
                          <a:effectLst/>
                          <a:latin typeface="+mj-lt"/>
                        </a:rPr>
                        <a:t>Develop an implementation plan. </a:t>
                      </a:r>
                      <a:endParaRPr lang="en-ZA" sz="1100" dirty="0">
                        <a:effectLst/>
                        <a:latin typeface="+mj-lt"/>
                        <a:ea typeface="Times New Roman" panose="02020603050405020304" pitchFamily="18" charset="0"/>
                        <a:cs typeface="Times New Roman" panose="02020603050405020304" pitchFamily="18" charset="0"/>
                      </a:endParaRPr>
                    </a:p>
                  </a:txBody>
                  <a:tcPr marL="49866" marR="498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dirty="0">
                          <a:effectLst/>
                          <a:latin typeface="+mj-lt"/>
                        </a:rPr>
                        <a:t>100% completion of the planned implementation activities for the quarter. </a:t>
                      </a:r>
                      <a:endParaRPr lang="en-ZA" sz="1100" dirty="0">
                        <a:effectLst/>
                        <a:latin typeface="+mj-lt"/>
                        <a:ea typeface="Times New Roman" panose="02020603050405020304" pitchFamily="18" charset="0"/>
                        <a:cs typeface="Times New Roman" panose="02020603050405020304" pitchFamily="18" charset="0"/>
                      </a:endParaRPr>
                    </a:p>
                  </a:txBody>
                  <a:tcPr marL="49866" marR="498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en-ZA" sz="1100" dirty="0">
                          <a:effectLst/>
                          <a:latin typeface="+mj-lt"/>
                        </a:rPr>
                        <a:t>100% completion of the planned implementation  activities for the quarter. </a:t>
                      </a:r>
                      <a:endParaRPr lang="en-ZA" sz="1100" dirty="0">
                        <a:effectLst/>
                        <a:latin typeface="+mj-lt"/>
                        <a:ea typeface="Times New Roman" panose="02020603050405020304" pitchFamily="18" charset="0"/>
                        <a:cs typeface="Times New Roman" panose="02020603050405020304" pitchFamily="18" charset="0"/>
                      </a:endParaRPr>
                    </a:p>
                  </a:txBody>
                  <a:tcPr marL="49866" marR="4986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6265859"/>
                  </a:ext>
                </a:extLst>
              </a:tr>
            </a:tbl>
          </a:graphicData>
        </a:graphic>
      </p:graphicFrame>
    </p:spTree>
    <p:extLst>
      <p:ext uri="{BB962C8B-B14F-4D97-AF65-F5344CB8AC3E}">
        <p14:creationId xmlns:p14="http://schemas.microsoft.com/office/powerpoint/2010/main" val="3177395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6703154-B510-C148-8AA4-9470ADA5B468}"/>
              </a:ext>
            </a:extLst>
          </p:cNvPr>
          <p:cNvSpPr>
            <a:spLocks noGrp="1"/>
          </p:cNvSpPr>
          <p:nvPr>
            <p:ph type="title"/>
          </p:nvPr>
        </p:nvSpPr>
        <p:spPr>
          <a:xfrm>
            <a:off x="3238052" y="3162810"/>
            <a:ext cx="5905948" cy="558212"/>
          </a:xfrm>
        </p:spPr>
        <p:txBody>
          <a:bodyPr>
            <a:noAutofit/>
          </a:bodyPr>
          <a:lstStyle/>
          <a:p>
            <a:r>
              <a:rPr lang="en-US" sz="3000" dirty="0">
                <a:latin typeface="Helvetica"/>
                <a:cs typeface="Helvetica"/>
              </a:rPr>
              <a:t>ALIGNMENT TO MINISTERS PERFORMANCE AGREEMENT</a:t>
            </a:r>
            <a:endParaRPr lang="en-US" sz="3000" dirty="0"/>
          </a:p>
        </p:txBody>
      </p:sp>
      <p:pic>
        <p:nvPicPr>
          <p:cNvPr id="10" name="Picture 9">
            <a:extLst>
              <a:ext uri="{FF2B5EF4-FFF2-40B4-BE49-F238E27FC236}">
                <a16:creationId xmlns:a16="http://schemas.microsoft.com/office/drawing/2014/main" id="{72E2B294-88D3-414D-8284-0B7169C0CED3}"/>
              </a:ext>
            </a:extLst>
          </p:cNvPr>
          <p:cNvPicPr>
            <a:picLocks noChangeAspect="1"/>
          </p:cNvPicPr>
          <p:nvPr/>
        </p:nvPicPr>
        <p:blipFill>
          <a:blip r:embed="rId2"/>
          <a:stretch>
            <a:fillRect/>
          </a:stretch>
        </p:blipFill>
        <p:spPr>
          <a:xfrm>
            <a:off x="7640319" y="364331"/>
            <a:ext cx="913129" cy="782682"/>
          </a:xfrm>
          <a:prstGeom prst="rect">
            <a:avLst/>
          </a:prstGeom>
        </p:spPr>
      </p:pic>
    </p:spTree>
    <p:extLst>
      <p:ext uri="{BB962C8B-B14F-4D97-AF65-F5344CB8AC3E}">
        <p14:creationId xmlns:p14="http://schemas.microsoft.com/office/powerpoint/2010/main" val="415354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E81951-8D69-4721-8A21-3FDABC7D3B55}"/>
              </a:ext>
            </a:extLst>
          </p:cNvPr>
          <p:cNvPicPr>
            <a:picLocks noChangeAspect="1"/>
          </p:cNvPicPr>
          <p:nvPr/>
        </p:nvPicPr>
        <p:blipFill>
          <a:blip r:embed="rId2">
            <a:alphaModFix amt="29000"/>
          </a:blip>
          <a:srcRect/>
          <a:stretch/>
        </p:blipFill>
        <p:spPr>
          <a:xfrm>
            <a:off x="0" y="0"/>
            <a:ext cx="9144000" cy="6858000"/>
          </a:xfrm>
          <a:prstGeom prst="rect">
            <a:avLst/>
          </a:prstGeom>
        </p:spPr>
      </p:pic>
      <p:graphicFrame>
        <p:nvGraphicFramePr>
          <p:cNvPr id="7" name="Table 6">
            <a:extLst>
              <a:ext uri="{FF2B5EF4-FFF2-40B4-BE49-F238E27FC236}">
                <a16:creationId xmlns:a16="http://schemas.microsoft.com/office/drawing/2014/main" id="{8F2F193A-EDCD-47AE-BA46-D1A42166CE77}"/>
              </a:ext>
            </a:extLst>
          </p:cNvPr>
          <p:cNvGraphicFramePr>
            <a:graphicFrameLocks noGrp="1"/>
          </p:cNvGraphicFramePr>
          <p:nvPr>
            <p:extLst>
              <p:ext uri="{D42A27DB-BD31-4B8C-83A1-F6EECF244321}">
                <p14:modId xmlns:p14="http://schemas.microsoft.com/office/powerpoint/2010/main" val="1245928223"/>
              </p:ext>
            </p:extLst>
          </p:nvPr>
        </p:nvGraphicFramePr>
        <p:xfrm>
          <a:off x="0" y="33052"/>
          <a:ext cx="9144000" cy="6824947"/>
        </p:xfrm>
        <a:graphic>
          <a:graphicData uri="http://schemas.openxmlformats.org/drawingml/2006/table">
            <a:tbl>
              <a:tblPr firstRow="1" bandRow="1">
                <a:tableStyleId>{5C22544A-7EE6-4342-B048-85BDC9FD1C3A}</a:tableStyleId>
              </a:tblPr>
              <a:tblGrid>
                <a:gridCol w="1230437">
                  <a:extLst>
                    <a:ext uri="{9D8B030D-6E8A-4147-A177-3AD203B41FA5}">
                      <a16:colId xmlns:a16="http://schemas.microsoft.com/office/drawing/2014/main" val="1507691826"/>
                    </a:ext>
                  </a:extLst>
                </a:gridCol>
                <a:gridCol w="2427163">
                  <a:extLst>
                    <a:ext uri="{9D8B030D-6E8A-4147-A177-3AD203B41FA5}">
                      <a16:colId xmlns:a16="http://schemas.microsoft.com/office/drawing/2014/main" val="2781425247"/>
                    </a:ext>
                  </a:extLst>
                </a:gridCol>
                <a:gridCol w="1403229">
                  <a:extLst>
                    <a:ext uri="{9D8B030D-6E8A-4147-A177-3AD203B41FA5}">
                      <a16:colId xmlns:a16="http://schemas.microsoft.com/office/drawing/2014/main" val="1878212091"/>
                    </a:ext>
                  </a:extLst>
                </a:gridCol>
                <a:gridCol w="2515125">
                  <a:extLst>
                    <a:ext uri="{9D8B030D-6E8A-4147-A177-3AD203B41FA5}">
                      <a16:colId xmlns:a16="http://schemas.microsoft.com/office/drawing/2014/main" val="2010012535"/>
                    </a:ext>
                  </a:extLst>
                </a:gridCol>
                <a:gridCol w="1568046">
                  <a:extLst>
                    <a:ext uri="{9D8B030D-6E8A-4147-A177-3AD203B41FA5}">
                      <a16:colId xmlns:a16="http://schemas.microsoft.com/office/drawing/2014/main" val="1574704610"/>
                    </a:ext>
                  </a:extLst>
                </a:gridCol>
              </a:tblGrid>
              <a:tr h="1095632">
                <a:tc>
                  <a:txBody>
                    <a:bodyPr/>
                    <a:lstStyle/>
                    <a:p>
                      <a:pPr marL="0" marR="0" algn="ctr">
                        <a:lnSpc>
                          <a:spcPct val="115000"/>
                        </a:lnSpc>
                        <a:spcBef>
                          <a:spcPts val="0"/>
                        </a:spcBef>
                        <a:spcAft>
                          <a:spcPts val="0"/>
                        </a:spcAft>
                      </a:pPr>
                      <a:r>
                        <a:rPr lang="en-ZA" sz="1000" b="1" dirty="0">
                          <a:solidFill>
                            <a:schemeClr val="bg1"/>
                          </a:solidFill>
                          <a:effectLst/>
                          <a:latin typeface="+mj-lt"/>
                          <a:ea typeface="Tw Cen MT" panose="020B0602020104020603" pitchFamily="34" charset="0"/>
                          <a:cs typeface="Times New Roman" panose="02020603050405020304" pitchFamily="18" charset="0"/>
                        </a:rPr>
                        <a:t>SOE Targets for 2021/22 </a:t>
                      </a:r>
                      <a:endParaRPr lang="en-ZA" sz="1000" dirty="0">
                        <a:solidFill>
                          <a:schemeClr val="bg1"/>
                        </a:solidFill>
                        <a:effectLst/>
                        <a:latin typeface="+mj-lt"/>
                        <a:ea typeface="Tw Cen MT" panose="020B0602020104020603" pitchFamily="34" charset="0"/>
                        <a:cs typeface="Times New Roman" panose="02020603050405020304" pitchFamily="18" charset="0"/>
                      </a:endParaRPr>
                    </a:p>
                    <a:p>
                      <a:pPr marL="0" marR="0" algn="ctr">
                        <a:lnSpc>
                          <a:spcPct val="115000"/>
                        </a:lnSpc>
                        <a:spcBef>
                          <a:spcPts val="0"/>
                        </a:spcBef>
                        <a:spcAft>
                          <a:spcPts val="0"/>
                        </a:spcAft>
                      </a:pPr>
                      <a:r>
                        <a:rPr lang="en-ZA" sz="1000" b="1" dirty="0">
                          <a:solidFill>
                            <a:schemeClr val="bg1"/>
                          </a:solidFill>
                          <a:effectLst/>
                          <a:latin typeface="+mj-lt"/>
                          <a:ea typeface="Tw Cen MT" panose="020B0602020104020603" pitchFamily="34" charset="0"/>
                          <a:cs typeface="Times New Roman" panose="02020603050405020304" pitchFamily="18" charset="0"/>
                        </a:rPr>
                        <a:t> </a:t>
                      </a:r>
                      <a:endParaRPr lang="en-ZA" sz="1000" dirty="0">
                        <a:solidFill>
                          <a:schemeClr val="bg1"/>
                        </a:solidFill>
                        <a:effectLst/>
                        <a:latin typeface="+mj-lt"/>
                        <a:ea typeface="Tw Cen MT" panose="020B0602020104020603" pitchFamily="34" charset="0"/>
                        <a:cs typeface="Times New Roman" panose="02020603050405020304" pitchFamily="18" charset="0"/>
                      </a:endParaRPr>
                    </a:p>
                    <a:p>
                      <a:pPr marL="0" marR="0" algn="ctr">
                        <a:lnSpc>
                          <a:spcPct val="115000"/>
                        </a:lnSpc>
                        <a:spcBef>
                          <a:spcPts val="0"/>
                        </a:spcBef>
                        <a:spcAft>
                          <a:spcPts val="0"/>
                        </a:spcAft>
                      </a:pPr>
                      <a:r>
                        <a:rPr lang="en-ZA" sz="1000" dirty="0">
                          <a:solidFill>
                            <a:schemeClr val="bg1"/>
                          </a:solidFill>
                          <a:effectLst/>
                          <a:latin typeface="+mj-lt"/>
                          <a:ea typeface="Tw Cen MT" panose="020B0602020104020603" pitchFamily="34" charset="0"/>
                          <a:cs typeface="Times New Roman" panose="02020603050405020304" pitchFamily="18" charset="0"/>
                        </a:rPr>
                        <a:t>(Only key targets aligned to the DCDT priorities)</a:t>
                      </a: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000" b="1" dirty="0">
                          <a:solidFill>
                            <a:schemeClr val="bg1"/>
                          </a:solidFill>
                          <a:effectLst/>
                          <a:latin typeface="+mj-lt"/>
                          <a:ea typeface="Times New Roman" panose="02020603050405020304" pitchFamily="18" charset="0"/>
                          <a:cs typeface="Times New Roman" panose="02020603050405020304" pitchFamily="18" charset="0"/>
                        </a:rPr>
                        <a:t>Alignment with DCDT 2021/22 targets </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ZA" sz="1000" b="1" dirty="0">
                          <a:solidFill>
                            <a:schemeClr val="bg1"/>
                          </a:solidFill>
                          <a:effectLst/>
                          <a:latin typeface="+mj-lt"/>
                          <a:ea typeface="Times New Roman" panose="02020603050405020304" pitchFamily="18" charset="0"/>
                          <a:cs typeface="Times New Roman" panose="02020603050405020304" pitchFamily="18" charset="0"/>
                        </a:rPr>
                        <a:t> </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ZA" sz="1000" i="1" dirty="0">
                          <a:solidFill>
                            <a:schemeClr val="bg1"/>
                          </a:solidFill>
                          <a:effectLst/>
                          <a:latin typeface="+mj-lt"/>
                          <a:ea typeface="Times New Roman" panose="02020603050405020304" pitchFamily="18" charset="0"/>
                          <a:cs typeface="Times New Roman" panose="02020603050405020304" pitchFamily="18" charset="0"/>
                        </a:rPr>
                        <a:t>(as appearing in draft DCDT 2021/22 APP)</a:t>
                      </a:r>
                      <a:endParaRPr lang="en-ZA" sz="1000" dirty="0">
                        <a:solidFill>
                          <a:schemeClr val="bg1"/>
                        </a:solidFill>
                        <a:effectLst/>
                        <a:latin typeface="+mj-lt"/>
                        <a:ea typeface="Tw Cen MT" panose="020B0602020104020603" pitchFamily="34" charset="0"/>
                        <a:cs typeface="Times New Roman" panose="02020603050405020304" pitchFamily="18" charset="0"/>
                      </a:endParaRP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000" b="1" dirty="0">
                          <a:solidFill>
                            <a:schemeClr val="bg1"/>
                          </a:solidFill>
                          <a:effectLst/>
                          <a:latin typeface="+mj-lt"/>
                          <a:ea typeface="Times New Roman" panose="02020603050405020304" pitchFamily="18" charset="0"/>
                          <a:cs typeface="Times New Roman" panose="02020603050405020304" pitchFamily="18" charset="0"/>
                        </a:rPr>
                        <a:t>Confirmation of available resources to deliver target </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ZA" sz="1000" i="1" dirty="0">
                          <a:solidFill>
                            <a:schemeClr val="bg1"/>
                          </a:solidFill>
                          <a:effectLst/>
                          <a:latin typeface="+mj-lt"/>
                          <a:ea typeface="Times New Roman" panose="02020603050405020304" pitchFamily="18" charset="0"/>
                          <a:cs typeface="Times New Roman" panose="02020603050405020304" pitchFamily="18" charset="0"/>
                        </a:rPr>
                        <a:t>(Financial &amp; HR)</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000" b="1" dirty="0">
                          <a:solidFill>
                            <a:schemeClr val="bg1"/>
                          </a:solidFill>
                          <a:effectLst/>
                          <a:latin typeface="+mj-lt"/>
                          <a:ea typeface="Times New Roman" panose="02020603050405020304" pitchFamily="18" charset="0"/>
                          <a:cs typeface="Times New Roman" panose="02020603050405020304" pitchFamily="18" charset="0"/>
                        </a:rPr>
                        <a:t>Required institutional mechanisms &amp; partnerships to deliver on target</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000" b="1" dirty="0">
                          <a:solidFill>
                            <a:schemeClr val="bg1"/>
                          </a:solidFill>
                          <a:effectLst/>
                          <a:latin typeface="+mj-lt"/>
                          <a:ea typeface="Times New Roman" panose="02020603050405020304" pitchFamily="18" charset="0"/>
                          <a:cs typeface="Times New Roman" panose="02020603050405020304" pitchFamily="18" charset="0"/>
                        </a:rPr>
                        <a:t>Required support from DCDT</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9313460"/>
                  </a:ext>
                </a:extLst>
              </a:tr>
              <a:tr h="309384">
                <a:tc gridSpan="5">
                  <a:txBody>
                    <a:bodyPr/>
                    <a:lstStyle/>
                    <a:p>
                      <a:r>
                        <a:rPr lang="en-US" sz="1000" dirty="0">
                          <a:latin typeface="+mj-lt"/>
                        </a:rPr>
                        <a:t>FPB Strategic Goal 1: Effective Content Regulation aligned to the Constitution</a:t>
                      </a:r>
                      <a:endParaRPr lang="en-ZA" sz="1000" dirty="0">
                        <a:latin typeface="+mj-lt"/>
                      </a:endParaRPr>
                    </a:p>
                  </a:txBody>
                  <a:tcPr marL="65635" marR="65635" marT="32818" marB="328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dirty="0"/>
                    </a:p>
                  </a:txBody>
                  <a:tcPr/>
                </a:tc>
                <a:tc hMerge="1">
                  <a:txBody>
                    <a:bodyPr/>
                    <a:lstStyle/>
                    <a:p>
                      <a:endParaRPr lang="en-ZA"/>
                    </a:p>
                  </a:txBody>
                  <a:tcPr/>
                </a:tc>
                <a:tc hMerge="1">
                  <a:txBody>
                    <a:bodyPr/>
                    <a:lstStyle/>
                    <a:p>
                      <a:endParaRPr lang="en-ZA" sz="1200" dirty="0">
                        <a:latin typeface="+mj-lt"/>
                      </a:endParaRPr>
                    </a:p>
                  </a:txBody>
                  <a:tcPr/>
                </a:tc>
                <a:extLst>
                  <a:ext uri="{0D108BD9-81ED-4DB2-BD59-A6C34878D82A}">
                    <a16:rowId xmlns:a16="http://schemas.microsoft.com/office/drawing/2014/main" val="3257455793"/>
                  </a:ext>
                </a:extLst>
              </a:tr>
              <a:tr h="1968890">
                <a:tc>
                  <a:txBody>
                    <a:bodyPr/>
                    <a:lstStyle/>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Produce Content Classification index (CCI) indicating baseline confidence levels.</a:t>
                      </a: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dirty="0">
                          <a:effectLst/>
                          <a:latin typeface="+mj-lt"/>
                          <a:ea typeface="Times New Roman" panose="02020603050405020304" pitchFamily="18" charset="0"/>
                          <a:cs typeface="Times New Roman" panose="02020603050405020304" pitchFamily="18" charset="0"/>
                        </a:rPr>
                        <a:t>Priority 6:</a:t>
                      </a:r>
                      <a:r>
                        <a:rPr lang="en-ZA" sz="1000" dirty="0">
                          <a:effectLst/>
                          <a:latin typeface="+mj-lt"/>
                          <a:ea typeface="Times New Roman" panose="02020603050405020304" pitchFamily="18" charset="0"/>
                          <a:cs typeface="Times New Roman" panose="02020603050405020304" pitchFamily="18" charset="0"/>
                        </a:rPr>
                        <a:t> Social Cohesion and safe communities </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000" b="1" dirty="0">
                          <a:effectLst/>
                          <a:latin typeface="+mj-lt"/>
                          <a:ea typeface="Times New Roman" panose="02020603050405020304" pitchFamily="18" charset="0"/>
                          <a:cs typeface="Times New Roman" panose="02020603050405020304" pitchFamily="18" charset="0"/>
                        </a:rPr>
                        <a:t>Target:</a:t>
                      </a:r>
                      <a:r>
                        <a:rPr lang="en-ZA" sz="1000" dirty="0">
                          <a:effectLst/>
                          <a:latin typeface="+mj-lt"/>
                          <a:ea typeface="Times New Roman" panose="02020603050405020304" pitchFamily="18" charset="0"/>
                          <a:cs typeface="Times New Roman" panose="02020603050405020304" pitchFamily="18" charset="0"/>
                        </a:rPr>
                        <a:t> Fostering Constitutional Identity</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000" b="1" dirty="0">
                          <a:effectLst/>
                          <a:latin typeface="+mj-lt"/>
                          <a:ea typeface="Times New Roman" panose="02020603050405020304" pitchFamily="18" charset="0"/>
                          <a:cs typeface="Times New Roman" panose="02020603050405020304" pitchFamily="18" charset="0"/>
                        </a:rPr>
                        <a:t>Annual targets</a:t>
                      </a:r>
                      <a:endParaRPr lang="en-ZA" sz="1000" dirty="0">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10 activations utilised to promote constitutional awareness</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16 Marketing platforms utilised to promote constitutional awareness per annum.</a:t>
                      </a: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Human resources not available – require a Research Manager.</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Financial resources available and committed.</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 </a:t>
                      </a: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Outsourced to a 3</a:t>
                      </a:r>
                      <a:r>
                        <a:rPr lang="en-ZA" sz="1000" baseline="30000" dirty="0">
                          <a:effectLst/>
                          <a:latin typeface="+mj-lt"/>
                          <a:ea typeface="Times New Roman" panose="02020603050405020304" pitchFamily="18" charset="0"/>
                          <a:cs typeface="Times New Roman" panose="02020603050405020304" pitchFamily="18" charset="0"/>
                        </a:rPr>
                        <a:t>rd</a:t>
                      </a:r>
                      <a:r>
                        <a:rPr lang="en-ZA" sz="1000" dirty="0">
                          <a:effectLst/>
                          <a:latin typeface="+mj-lt"/>
                          <a:ea typeface="Times New Roman" panose="02020603050405020304" pitchFamily="18" charset="0"/>
                          <a:cs typeface="Times New Roman" panose="02020603050405020304" pitchFamily="18" charset="0"/>
                        </a:rPr>
                        <a:t> party via procurement. University of Pretoria appointed.</a:t>
                      </a: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Support from the research team. </a:t>
                      </a: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507091"/>
                  </a:ext>
                </a:extLst>
              </a:tr>
              <a:tr h="3451041">
                <a:tc>
                  <a:txBody>
                    <a:bodyPr/>
                    <a:lstStyle/>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Technical amendment of Classification Guidelines undertaken</a:t>
                      </a: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b="1" dirty="0">
                          <a:effectLst/>
                          <a:latin typeface="+mj-lt"/>
                          <a:ea typeface="Times New Roman" panose="02020603050405020304" pitchFamily="18" charset="0"/>
                          <a:cs typeface="Times New Roman" panose="02020603050405020304" pitchFamily="18" charset="0"/>
                        </a:rPr>
                        <a:t>Priority 6:</a:t>
                      </a:r>
                      <a:r>
                        <a:rPr lang="en-ZA" sz="1000" dirty="0">
                          <a:effectLst/>
                          <a:latin typeface="+mj-lt"/>
                          <a:ea typeface="Times New Roman" panose="02020603050405020304" pitchFamily="18" charset="0"/>
                          <a:cs typeface="Times New Roman" panose="02020603050405020304" pitchFamily="18" charset="0"/>
                        </a:rPr>
                        <a:t> Social Cohesion and safe communities </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000" b="1" dirty="0">
                          <a:effectLst/>
                          <a:latin typeface="+mj-lt"/>
                          <a:ea typeface="Times New Roman" panose="02020603050405020304" pitchFamily="18" charset="0"/>
                          <a:cs typeface="Times New Roman" panose="02020603050405020304" pitchFamily="18" charset="0"/>
                        </a:rPr>
                        <a:t>Target:</a:t>
                      </a:r>
                      <a:r>
                        <a:rPr lang="en-ZA" sz="1000" dirty="0">
                          <a:effectLst/>
                          <a:latin typeface="+mj-lt"/>
                          <a:ea typeface="Times New Roman" panose="02020603050405020304" pitchFamily="18" charset="0"/>
                          <a:cs typeface="Times New Roman" panose="02020603050405020304" pitchFamily="18" charset="0"/>
                        </a:rPr>
                        <a:t> Fostering Constitutional Identity</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000" b="1" dirty="0">
                          <a:effectLst/>
                          <a:latin typeface="+mj-lt"/>
                          <a:ea typeface="Times New Roman" panose="02020603050405020304" pitchFamily="18" charset="0"/>
                          <a:cs typeface="Times New Roman" panose="02020603050405020304" pitchFamily="18" charset="0"/>
                        </a:rPr>
                        <a:t>Annual targets</a:t>
                      </a:r>
                      <a:endParaRPr lang="en-ZA" sz="1000" dirty="0">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10 activations utilised to promote constitutional awareness</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16 Marketing platforms utilised to promote constitutional awareness per annum.</a:t>
                      </a: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Human and Financial resources available</a:t>
                      </a: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Strategic partners with whom we have SLAs signed SLAs and MOUs in place as well s informal working partnerships:</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SABC</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Brand SA</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CGE</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SAAYF</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GFC</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Soul City</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Love Life</a:t>
                      </a:r>
                    </a:p>
                    <a:p>
                      <a:pPr marL="0" marR="0">
                        <a:lnSpc>
                          <a:spcPct val="107000"/>
                        </a:lnSpc>
                        <a:spcBef>
                          <a:spcPts val="0"/>
                        </a:spcBef>
                        <a:spcAft>
                          <a:spcPts val="0"/>
                        </a:spcAft>
                      </a:pPr>
                      <a:r>
                        <a:rPr lang="en-ZA" sz="1000" dirty="0" err="1">
                          <a:effectLst/>
                          <a:latin typeface="+mj-lt"/>
                          <a:ea typeface="Times New Roman" panose="02020603050405020304" pitchFamily="18" charset="0"/>
                          <a:cs typeface="Times New Roman" panose="02020603050405020304" pitchFamily="18" charset="0"/>
                        </a:rPr>
                        <a:t>Tshimologong</a:t>
                      </a:r>
                      <a:endParaRPr lang="en-ZA" sz="1000" dirty="0">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INHOPE</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Molo </a:t>
                      </a:r>
                      <a:r>
                        <a:rPr lang="en-ZA" sz="1000" dirty="0" err="1">
                          <a:effectLst/>
                          <a:latin typeface="+mj-lt"/>
                          <a:ea typeface="Times New Roman" panose="02020603050405020304" pitchFamily="18" charset="0"/>
                          <a:cs typeface="Times New Roman" panose="02020603050405020304" pitchFamily="18" charset="0"/>
                        </a:rPr>
                        <a:t>Songololo</a:t>
                      </a:r>
                      <a:endParaRPr lang="en-ZA" sz="1000" dirty="0">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Schools</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Film and gaming industry players – regular workshops with industry (Facebook and Google); </a:t>
                      </a:r>
                      <a:r>
                        <a:rPr lang="en-ZA" sz="1000" dirty="0" err="1">
                          <a:effectLst/>
                          <a:latin typeface="+mj-lt"/>
                          <a:ea typeface="Times New Roman" panose="02020603050405020304" pitchFamily="18" charset="0"/>
                          <a:cs typeface="Times New Roman" panose="02020603050405020304" pitchFamily="18" charset="0"/>
                        </a:rPr>
                        <a:t>Webrangers</a:t>
                      </a:r>
                      <a:r>
                        <a:rPr lang="en-ZA" sz="100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NFVF</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National Film commissions KZN, WESGRO Gauteng etc.</a:t>
                      </a:r>
                    </a:p>
                    <a:p>
                      <a:pPr marL="0" marR="0">
                        <a:lnSpc>
                          <a:spcPct val="107000"/>
                        </a:lnSpc>
                        <a:spcBef>
                          <a:spcPts val="0"/>
                        </a:spcBef>
                        <a:spcAft>
                          <a:spcPts val="0"/>
                        </a:spcAft>
                      </a:pPr>
                      <a:r>
                        <a:rPr lang="en-ZA" sz="1000" dirty="0">
                          <a:effectLst/>
                          <a:latin typeface="+mj-lt"/>
                          <a:ea typeface="Times New Roman" panose="02020603050405020304" pitchFamily="18" charset="0"/>
                          <a:cs typeface="Times New Roman" panose="02020603050405020304" pitchFamily="18" charset="0"/>
                        </a:rPr>
                        <a:t> </a:t>
                      </a:r>
                    </a:p>
                  </a:txBody>
                  <a:tcPr marL="49226" marR="492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000" dirty="0">
                          <a:effectLst/>
                          <a:latin typeface="+mj-lt"/>
                          <a:ea typeface="Times New Roman" panose="02020603050405020304" pitchFamily="18" charset="0"/>
                        </a:rPr>
                        <a:t>Support required from Entities oversight, research and Collin </a:t>
                      </a:r>
                      <a:r>
                        <a:rPr lang="en-ZA" sz="1000" dirty="0" err="1">
                          <a:effectLst/>
                          <a:latin typeface="+mj-lt"/>
                          <a:ea typeface="Times New Roman" panose="02020603050405020304" pitchFamily="18" charset="0"/>
                        </a:rPr>
                        <a:t>Mashile</a:t>
                      </a:r>
                      <a:r>
                        <a:rPr lang="en-ZA" sz="1000" dirty="0">
                          <a:effectLst/>
                          <a:latin typeface="+mj-lt"/>
                          <a:ea typeface="Times New Roman" panose="02020603050405020304" pitchFamily="18" charset="0"/>
                        </a:rPr>
                        <a:t> unit.</a:t>
                      </a:r>
                      <a:endParaRPr lang="en-ZA" sz="1000" dirty="0">
                        <a:latin typeface="+mj-lt"/>
                      </a:endParaRPr>
                    </a:p>
                  </a:txBody>
                  <a:tcPr marL="65635" marR="65635" marT="32818" marB="328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1852545"/>
                  </a:ext>
                </a:extLst>
              </a:tr>
            </a:tbl>
          </a:graphicData>
        </a:graphic>
      </p:graphicFrame>
    </p:spTree>
    <p:extLst>
      <p:ext uri="{BB962C8B-B14F-4D97-AF65-F5344CB8AC3E}">
        <p14:creationId xmlns:p14="http://schemas.microsoft.com/office/powerpoint/2010/main" val="4241592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EEB54E-9A7D-4163-AAF1-3AB55DD3A65F}"/>
              </a:ext>
            </a:extLst>
          </p:cNvPr>
          <p:cNvSpPr>
            <a:spLocks noGrp="1"/>
          </p:cNvSpPr>
          <p:nvPr>
            <p:ph type="title"/>
          </p:nvPr>
        </p:nvSpPr>
        <p:spPr/>
        <p:txBody>
          <a:bodyPr/>
          <a:lstStyle/>
          <a:p>
            <a:r>
              <a:rPr lang="en-US" dirty="0"/>
              <a:t>PRESENTATION OUTLINE </a:t>
            </a:r>
          </a:p>
        </p:txBody>
      </p:sp>
      <p:sp>
        <p:nvSpPr>
          <p:cNvPr id="4" name="Content Placeholder 3">
            <a:extLst>
              <a:ext uri="{FF2B5EF4-FFF2-40B4-BE49-F238E27FC236}">
                <a16:creationId xmlns:a16="http://schemas.microsoft.com/office/drawing/2014/main" id="{BDE6FE79-ABF6-4213-B4B3-F7BD4B1259CB}"/>
              </a:ext>
            </a:extLst>
          </p:cNvPr>
          <p:cNvSpPr>
            <a:spLocks noGrp="1"/>
          </p:cNvSpPr>
          <p:nvPr>
            <p:ph idx="1"/>
          </p:nvPr>
        </p:nvSpPr>
        <p:spPr/>
        <p:txBody>
          <a:bodyPr>
            <a:normAutofit fontScale="62500" lnSpcReduction="20000"/>
          </a:bodyPr>
          <a:lstStyle/>
          <a:p>
            <a:r>
              <a:rPr lang="en-US" dirty="0"/>
              <a:t>FPB MANDATE</a:t>
            </a:r>
          </a:p>
          <a:p>
            <a:pPr marL="0" indent="0">
              <a:buNone/>
            </a:pPr>
            <a:endParaRPr lang="en-US" dirty="0"/>
          </a:p>
          <a:p>
            <a:r>
              <a:rPr lang="en-US" dirty="0"/>
              <a:t>FPB STRATEGIC PLAN 2021 – 2025</a:t>
            </a:r>
          </a:p>
          <a:p>
            <a:pPr marL="0" indent="0">
              <a:buNone/>
            </a:pPr>
            <a:endParaRPr lang="en-US" dirty="0"/>
          </a:p>
          <a:p>
            <a:r>
              <a:rPr lang="en-US" dirty="0"/>
              <a:t>ANNUAL PERFORMANCE PLAN 2021/22</a:t>
            </a:r>
          </a:p>
          <a:p>
            <a:pPr marL="0" indent="0">
              <a:buNone/>
            </a:pPr>
            <a:endParaRPr lang="en-US" dirty="0"/>
          </a:p>
          <a:p>
            <a:r>
              <a:rPr lang="en-US" dirty="0"/>
              <a:t>ALIGNMENT TO PERFORMANCE AGREEMENT OF MINISTER</a:t>
            </a:r>
          </a:p>
          <a:p>
            <a:pPr marL="0" indent="0">
              <a:buNone/>
            </a:pPr>
            <a:endParaRPr lang="en-US" dirty="0"/>
          </a:p>
          <a:p>
            <a:r>
              <a:rPr lang="en-US" dirty="0"/>
              <a:t>HUMAN RESOURCES</a:t>
            </a:r>
          </a:p>
          <a:p>
            <a:endParaRPr lang="en-US" dirty="0"/>
          </a:p>
          <a:p>
            <a:r>
              <a:rPr lang="en-US" dirty="0"/>
              <a:t>TOP 10 STRATEGIC RISKS</a:t>
            </a:r>
          </a:p>
          <a:p>
            <a:pPr marL="0" indent="0">
              <a:buNone/>
            </a:pPr>
            <a:endParaRPr lang="en-US" dirty="0"/>
          </a:p>
          <a:p>
            <a:r>
              <a:rPr lang="en-US" dirty="0"/>
              <a:t>BUDGET 2021/22</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84717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E81951-8D69-4721-8A21-3FDABC7D3B55}"/>
              </a:ext>
            </a:extLst>
          </p:cNvPr>
          <p:cNvPicPr>
            <a:picLocks noChangeAspect="1"/>
          </p:cNvPicPr>
          <p:nvPr/>
        </p:nvPicPr>
        <p:blipFill>
          <a:blip r:embed="rId2">
            <a:alphaModFix amt="29000"/>
          </a:blip>
          <a:srcRect/>
          <a:stretch/>
        </p:blipFill>
        <p:spPr>
          <a:xfrm>
            <a:off x="0" y="0"/>
            <a:ext cx="9144000" cy="6858000"/>
          </a:xfrm>
          <a:prstGeom prst="rect">
            <a:avLst/>
          </a:prstGeom>
        </p:spPr>
      </p:pic>
      <p:graphicFrame>
        <p:nvGraphicFramePr>
          <p:cNvPr id="2" name="Table 1">
            <a:extLst>
              <a:ext uri="{FF2B5EF4-FFF2-40B4-BE49-F238E27FC236}">
                <a16:creationId xmlns:a16="http://schemas.microsoft.com/office/drawing/2014/main" id="{8D3C4F38-C10E-42C1-8F5D-2B33E085C910}"/>
              </a:ext>
            </a:extLst>
          </p:cNvPr>
          <p:cNvGraphicFramePr>
            <a:graphicFrameLocks noGrp="1"/>
          </p:cNvGraphicFramePr>
          <p:nvPr>
            <p:extLst>
              <p:ext uri="{D42A27DB-BD31-4B8C-83A1-F6EECF244321}">
                <p14:modId xmlns:p14="http://schemas.microsoft.com/office/powerpoint/2010/main" val="3502753936"/>
              </p:ext>
            </p:extLst>
          </p:nvPr>
        </p:nvGraphicFramePr>
        <p:xfrm>
          <a:off x="249" y="70884"/>
          <a:ext cx="9143752" cy="6787116"/>
        </p:xfrm>
        <a:graphic>
          <a:graphicData uri="http://schemas.openxmlformats.org/drawingml/2006/table">
            <a:tbl>
              <a:tblPr firstRow="1" bandRow="1">
                <a:tableStyleId>{5C22544A-7EE6-4342-B048-85BDC9FD1C3A}</a:tableStyleId>
              </a:tblPr>
              <a:tblGrid>
                <a:gridCol w="1990836">
                  <a:extLst>
                    <a:ext uri="{9D8B030D-6E8A-4147-A177-3AD203B41FA5}">
                      <a16:colId xmlns:a16="http://schemas.microsoft.com/office/drawing/2014/main" val="1624958940"/>
                    </a:ext>
                  </a:extLst>
                </a:gridCol>
                <a:gridCol w="1841083">
                  <a:extLst>
                    <a:ext uri="{9D8B030D-6E8A-4147-A177-3AD203B41FA5}">
                      <a16:colId xmlns:a16="http://schemas.microsoft.com/office/drawing/2014/main" val="3312445880"/>
                    </a:ext>
                  </a:extLst>
                </a:gridCol>
                <a:gridCol w="1228773">
                  <a:extLst>
                    <a:ext uri="{9D8B030D-6E8A-4147-A177-3AD203B41FA5}">
                      <a16:colId xmlns:a16="http://schemas.microsoft.com/office/drawing/2014/main" val="2210063623"/>
                    </a:ext>
                  </a:extLst>
                </a:gridCol>
                <a:gridCol w="2515056">
                  <a:extLst>
                    <a:ext uri="{9D8B030D-6E8A-4147-A177-3AD203B41FA5}">
                      <a16:colId xmlns:a16="http://schemas.microsoft.com/office/drawing/2014/main" val="3073068656"/>
                    </a:ext>
                  </a:extLst>
                </a:gridCol>
                <a:gridCol w="1568004">
                  <a:extLst>
                    <a:ext uri="{9D8B030D-6E8A-4147-A177-3AD203B41FA5}">
                      <a16:colId xmlns:a16="http://schemas.microsoft.com/office/drawing/2014/main" val="1859492374"/>
                    </a:ext>
                  </a:extLst>
                </a:gridCol>
              </a:tblGrid>
              <a:tr h="825690">
                <a:tc>
                  <a:txBody>
                    <a:bodyPr/>
                    <a:lstStyle/>
                    <a:p>
                      <a:pPr marL="0" marR="0" algn="ctr">
                        <a:lnSpc>
                          <a:spcPct val="115000"/>
                        </a:lnSpc>
                        <a:spcBef>
                          <a:spcPts val="0"/>
                        </a:spcBef>
                        <a:spcAft>
                          <a:spcPts val="0"/>
                        </a:spcAft>
                      </a:pPr>
                      <a:r>
                        <a:rPr lang="en-ZA" sz="1000" dirty="0">
                          <a:effectLst/>
                          <a:latin typeface="+mj-lt"/>
                        </a:rPr>
                        <a:t>SOE Targets for 2021/22 </a:t>
                      </a:r>
                    </a:p>
                    <a:p>
                      <a:pPr marL="0" marR="0" algn="ctr">
                        <a:lnSpc>
                          <a:spcPct val="115000"/>
                        </a:lnSpc>
                        <a:spcBef>
                          <a:spcPts val="0"/>
                        </a:spcBef>
                        <a:spcAft>
                          <a:spcPts val="0"/>
                        </a:spcAft>
                      </a:pPr>
                      <a:r>
                        <a:rPr lang="en-ZA" sz="1000" dirty="0">
                          <a:effectLst/>
                          <a:latin typeface="+mj-lt"/>
                        </a:rPr>
                        <a:t> </a:t>
                      </a:r>
                    </a:p>
                    <a:p>
                      <a:pPr marL="0" marR="0" algn="ctr">
                        <a:lnSpc>
                          <a:spcPct val="115000"/>
                        </a:lnSpc>
                        <a:spcBef>
                          <a:spcPts val="0"/>
                        </a:spcBef>
                        <a:spcAft>
                          <a:spcPts val="0"/>
                        </a:spcAft>
                      </a:pPr>
                      <a:r>
                        <a:rPr lang="en-ZA" sz="1000" dirty="0">
                          <a:effectLst/>
                          <a:latin typeface="+mj-lt"/>
                        </a:rPr>
                        <a:t>(Only key targets aligned to the DCDT priorities)</a:t>
                      </a:r>
                      <a:endParaRPr lang="en-ZA" sz="1000" dirty="0">
                        <a:solidFill>
                          <a:schemeClr val="bg1"/>
                        </a:solidFill>
                        <a:effectLst/>
                        <a:latin typeface="+mj-lt"/>
                        <a:ea typeface="Tw Cen MT" panose="020B0602020104020603" pitchFamily="34" charset="0"/>
                        <a:cs typeface="Times New Roman" panose="02020603050405020304" pitchFamily="18" charset="0"/>
                      </a:endParaRPr>
                    </a:p>
                  </a:txBody>
                  <a:tcPr marL="69304" marR="693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000" dirty="0">
                          <a:effectLst/>
                          <a:latin typeface="+mj-lt"/>
                        </a:rPr>
                        <a:t>Alignment with DCDT 2021/22 targets </a:t>
                      </a:r>
                    </a:p>
                    <a:p>
                      <a:pPr marL="0" marR="0" algn="ctr">
                        <a:lnSpc>
                          <a:spcPct val="107000"/>
                        </a:lnSpc>
                        <a:spcBef>
                          <a:spcPts val="0"/>
                        </a:spcBef>
                        <a:spcAft>
                          <a:spcPts val="0"/>
                        </a:spcAft>
                      </a:pPr>
                      <a:r>
                        <a:rPr lang="en-ZA" sz="1000" dirty="0">
                          <a:effectLst/>
                          <a:latin typeface="+mj-lt"/>
                        </a:rPr>
                        <a:t> </a:t>
                      </a:r>
                    </a:p>
                    <a:p>
                      <a:pPr marL="0" marR="0" algn="ctr">
                        <a:lnSpc>
                          <a:spcPct val="107000"/>
                        </a:lnSpc>
                        <a:spcBef>
                          <a:spcPts val="0"/>
                        </a:spcBef>
                        <a:spcAft>
                          <a:spcPts val="0"/>
                        </a:spcAft>
                      </a:pPr>
                      <a:r>
                        <a:rPr lang="en-ZA" sz="1000" dirty="0">
                          <a:effectLst/>
                          <a:latin typeface="+mj-lt"/>
                        </a:rPr>
                        <a:t>(as appearing in draft DCDT 2021/22 APP)</a:t>
                      </a:r>
                      <a:endParaRPr lang="en-ZA" sz="1000" dirty="0">
                        <a:solidFill>
                          <a:schemeClr val="bg1"/>
                        </a:solidFill>
                        <a:effectLst/>
                        <a:latin typeface="+mj-lt"/>
                        <a:ea typeface="Tw Cen MT" panose="020B0602020104020603" pitchFamily="34" charset="0"/>
                        <a:cs typeface="Times New Roman" panose="02020603050405020304" pitchFamily="18" charset="0"/>
                      </a:endParaRPr>
                    </a:p>
                  </a:txBody>
                  <a:tcPr marL="69304" marR="693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000" dirty="0">
                          <a:effectLst/>
                          <a:latin typeface="+mj-lt"/>
                        </a:rPr>
                        <a:t>Confirmation of available resources to deliver target </a:t>
                      </a:r>
                    </a:p>
                    <a:p>
                      <a:pPr marL="0" marR="0" algn="ctr">
                        <a:lnSpc>
                          <a:spcPct val="107000"/>
                        </a:lnSpc>
                        <a:spcBef>
                          <a:spcPts val="0"/>
                        </a:spcBef>
                        <a:spcAft>
                          <a:spcPts val="0"/>
                        </a:spcAft>
                      </a:pPr>
                      <a:r>
                        <a:rPr lang="en-ZA" sz="1000" dirty="0">
                          <a:effectLst/>
                          <a:latin typeface="+mj-lt"/>
                        </a:rPr>
                        <a:t>(Financial &amp; HR)</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9304" marR="693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000" dirty="0">
                          <a:effectLst/>
                          <a:latin typeface="+mj-lt"/>
                        </a:rPr>
                        <a:t>Required institutional mechanisms &amp; partnerships to deliver on target</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9304" marR="693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000" dirty="0">
                          <a:effectLst/>
                          <a:latin typeface="+mj-lt"/>
                        </a:rPr>
                        <a:t>Required support from DCDT</a:t>
                      </a:r>
                      <a:endParaRPr lang="en-ZA" sz="1000" dirty="0">
                        <a:solidFill>
                          <a:schemeClr val="bg1"/>
                        </a:solidFill>
                        <a:effectLst/>
                        <a:latin typeface="+mj-lt"/>
                        <a:ea typeface="Times New Roman" panose="02020603050405020304" pitchFamily="18" charset="0"/>
                        <a:cs typeface="Times New Roman" panose="02020603050405020304" pitchFamily="18" charset="0"/>
                      </a:endParaRPr>
                    </a:p>
                  </a:txBody>
                  <a:tcPr marL="69304" marR="693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31652701"/>
                  </a:ext>
                </a:extLst>
              </a:tr>
              <a:tr h="557168">
                <a:tc gridSpan="5">
                  <a:txBody>
                    <a:bodyPr/>
                    <a:lstStyle/>
                    <a:p>
                      <a:r>
                        <a:rPr lang="en-ZA" sz="1000" dirty="0">
                          <a:effectLst/>
                          <a:latin typeface="+mj-lt"/>
                        </a:rPr>
                        <a:t>FPB SO 2: Public Education and Stakeholder Partnering</a:t>
                      </a:r>
                    </a:p>
                    <a:p>
                      <a:r>
                        <a:rPr lang="en-ZA" sz="1000" dirty="0">
                          <a:latin typeface="+mj-lt"/>
                        </a:rPr>
                        <a:t>Strategic Objective 2.2: Implement national education campaigns.</a:t>
                      </a:r>
                    </a:p>
                    <a:p>
                      <a:endParaRPr lang="en-ZA" sz="1000" dirty="0">
                        <a:latin typeface="+mj-lt"/>
                      </a:endParaRPr>
                    </a:p>
                  </a:txBody>
                  <a:tcPr marL="92405" marR="92405" marT="46203" marB="462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sz="1200" dirty="0">
                        <a:latin typeface="+mj-lt"/>
                      </a:endParaRPr>
                    </a:p>
                  </a:txBody>
                  <a:tcPr/>
                </a:tc>
                <a:extLst>
                  <a:ext uri="{0D108BD9-81ED-4DB2-BD59-A6C34878D82A}">
                    <a16:rowId xmlns:a16="http://schemas.microsoft.com/office/drawing/2014/main" val="2654597026"/>
                  </a:ext>
                </a:extLst>
              </a:tr>
              <a:tr h="5404258">
                <a:tc>
                  <a:txBody>
                    <a:bodyPr/>
                    <a:lstStyle/>
                    <a:p>
                      <a:pPr marL="0" marR="0">
                        <a:lnSpc>
                          <a:spcPct val="107000"/>
                        </a:lnSpc>
                        <a:spcBef>
                          <a:spcPts val="0"/>
                        </a:spcBef>
                        <a:spcAft>
                          <a:spcPts val="0"/>
                        </a:spcAft>
                      </a:pPr>
                      <a:r>
                        <a:rPr lang="en-ZA" sz="1000" dirty="0">
                          <a:effectLst/>
                          <a:latin typeface="+mj-lt"/>
                        </a:rPr>
                        <a:t>100% achievement of the approved Outreach and Education Plan.</a:t>
                      </a:r>
                    </a:p>
                    <a:p>
                      <a:pPr marL="0" marR="0">
                        <a:lnSpc>
                          <a:spcPct val="107000"/>
                        </a:lnSpc>
                        <a:spcBef>
                          <a:spcPts val="0"/>
                        </a:spcBef>
                        <a:spcAft>
                          <a:spcPts val="0"/>
                        </a:spcAft>
                      </a:pPr>
                      <a:r>
                        <a:rPr lang="en-ZA" sz="1000" dirty="0">
                          <a:effectLst/>
                          <a:latin typeface="+mj-lt"/>
                        </a:rPr>
                        <a:t> </a:t>
                      </a:r>
                    </a:p>
                    <a:p>
                      <a:pPr marL="342900" marR="0" lvl="0" indent="-342900">
                        <a:lnSpc>
                          <a:spcPct val="107000"/>
                        </a:lnSpc>
                        <a:spcBef>
                          <a:spcPts val="0"/>
                        </a:spcBef>
                        <a:spcAft>
                          <a:spcPts val="0"/>
                        </a:spcAft>
                        <a:buFont typeface="Symbol" panose="05050102010706020507" pitchFamily="18" charset="2"/>
                        <a:buChar char=""/>
                      </a:pPr>
                      <a:r>
                        <a:rPr lang="en-ZA" sz="1000" dirty="0">
                          <a:effectLst/>
                          <a:latin typeface="+mj-lt"/>
                        </a:rPr>
                        <a:t>Safer Internet Day Feb2022 (international campaign) - targeting this as a Ministerial led campaign.</a:t>
                      </a:r>
                    </a:p>
                    <a:p>
                      <a:pPr marL="342900" marR="0" lvl="0" indent="-342900">
                        <a:lnSpc>
                          <a:spcPct val="107000"/>
                        </a:lnSpc>
                        <a:spcBef>
                          <a:spcPts val="0"/>
                        </a:spcBef>
                        <a:spcAft>
                          <a:spcPts val="0"/>
                        </a:spcAft>
                        <a:buFont typeface="Symbol" panose="05050102010706020507" pitchFamily="18" charset="2"/>
                        <a:buChar char=""/>
                      </a:pPr>
                      <a:r>
                        <a:rPr lang="en-ZA" sz="1000" dirty="0">
                          <a:effectLst/>
                          <a:latin typeface="+mj-lt"/>
                        </a:rPr>
                        <a:t>16 days of activism against violence against women (25 Nov to 10 Dec)</a:t>
                      </a:r>
                    </a:p>
                    <a:p>
                      <a:pPr marL="342900" marR="0" lvl="0" indent="-342900">
                        <a:lnSpc>
                          <a:spcPct val="107000"/>
                        </a:lnSpc>
                        <a:spcBef>
                          <a:spcPts val="0"/>
                        </a:spcBef>
                        <a:spcAft>
                          <a:spcPts val="0"/>
                        </a:spcAft>
                        <a:buFont typeface="Symbol" panose="05050102010706020507" pitchFamily="18" charset="2"/>
                        <a:buChar char=""/>
                      </a:pPr>
                      <a:r>
                        <a:rPr lang="en-ZA" sz="1000" dirty="0">
                          <a:effectLst/>
                          <a:latin typeface="+mj-lt"/>
                        </a:rPr>
                        <a:t>Child protection week (May/June)</a:t>
                      </a:r>
                    </a:p>
                    <a:p>
                      <a:pPr marL="342900" marR="0" lvl="0" indent="-342900">
                        <a:lnSpc>
                          <a:spcPct val="107000"/>
                        </a:lnSpc>
                        <a:spcBef>
                          <a:spcPts val="0"/>
                        </a:spcBef>
                        <a:spcAft>
                          <a:spcPts val="0"/>
                        </a:spcAft>
                        <a:buFont typeface="Symbol" panose="05050102010706020507" pitchFamily="18" charset="2"/>
                        <a:buChar char=""/>
                      </a:pPr>
                      <a:r>
                        <a:rPr lang="en-ZA" sz="1000" dirty="0">
                          <a:effectLst/>
                          <a:latin typeface="+mj-lt"/>
                        </a:rPr>
                        <a:t>Women’s month</a:t>
                      </a:r>
                    </a:p>
                    <a:p>
                      <a:pPr marL="45720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Billboard and or street pole campaigns</a:t>
                      </a:r>
                    </a:p>
                    <a:p>
                      <a:pPr marL="0" marR="0">
                        <a:lnSpc>
                          <a:spcPct val="107000"/>
                        </a:lnSpc>
                        <a:spcBef>
                          <a:spcPts val="0"/>
                        </a:spcBef>
                        <a:spcAft>
                          <a:spcPts val="0"/>
                        </a:spcAft>
                      </a:pPr>
                      <a:r>
                        <a:rPr lang="en-ZA" sz="1000" dirty="0">
                          <a:effectLst/>
                          <a:latin typeface="+mj-lt"/>
                        </a:rPr>
                        <a:t>4 x Digital activations per campaign</a:t>
                      </a:r>
                    </a:p>
                    <a:p>
                      <a:pPr marL="0" marR="0">
                        <a:lnSpc>
                          <a:spcPct val="107000"/>
                        </a:lnSpc>
                        <a:spcBef>
                          <a:spcPts val="0"/>
                        </a:spcBef>
                        <a:spcAft>
                          <a:spcPts val="0"/>
                        </a:spcAft>
                      </a:pPr>
                      <a:r>
                        <a:rPr lang="en-ZA" sz="1000" dirty="0">
                          <a:effectLst/>
                          <a:latin typeface="+mj-lt"/>
                        </a:rPr>
                        <a:t>4 opinion pieces and op-eds per annum and 12 press releases on FPB work</a:t>
                      </a:r>
                    </a:p>
                    <a:p>
                      <a:pPr marL="0" marR="0">
                        <a:lnSpc>
                          <a:spcPct val="107000"/>
                        </a:lnSpc>
                        <a:spcBef>
                          <a:spcPts val="0"/>
                        </a:spcBef>
                        <a:spcAft>
                          <a:spcPts val="0"/>
                        </a:spcAft>
                      </a:pPr>
                      <a:r>
                        <a:rPr lang="en-ZA" sz="1000" dirty="0">
                          <a:effectLst/>
                          <a:latin typeface="+mj-lt"/>
                        </a:rPr>
                        <a:t>Radio (community radio) activations and plans to implement an MDDA radio programming project.</a:t>
                      </a:r>
                    </a:p>
                    <a:p>
                      <a:pPr marL="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Assist SADC and DCDT to roll out, implement and advertise the 116-child protection hotline.  </a:t>
                      </a:r>
                      <a:endParaRPr lang="en-ZA" sz="1000" dirty="0">
                        <a:effectLst/>
                        <a:latin typeface="+mj-lt"/>
                        <a:ea typeface="Times New Roman" panose="02020603050405020304" pitchFamily="18" charset="0"/>
                        <a:cs typeface="Times New Roman" panose="02020603050405020304" pitchFamily="18" charset="0"/>
                      </a:endParaRPr>
                    </a:p>
                  </a:txBody>
                  <a:tcPr marL="69304" marR="693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mj-lt"/>
                        </a:rPr>
                        <a:t>Priority 6: Social Cohesion and safe communities </a:t>
                      </a:r>
                    </a:p>
                    <a:p>
                      <a:pPr marL="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Target: Promoting social cohesion through increased interaction across space and class.</a:t>
                      </a:r>
                    </a:p>
                    <a:p>
                      <a:pPr marL="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Annual Targets </a:t>
                      </a:r>
                    </a:p>
                    <a:p>
                      <a:pPr marL="0" marR="0">
                        <a:lnSpc>
                          <a:spcPct val="107000"/>
                        </a:lnSpc>
                        <a:spcBef>
                          <a:spcPts val="0"/>
                        </a:spcBef>
                        <a:spcAft>
                          <a:spcPts val="0"/>
                        </a:spcAft>
                      </a:pPr>
                      <a:r>
                        <a:rPr lang="en-ZA" sz="1000" dirty="0">
                          <a:effectLst/>
                          <a:latin typeface="+mj-lt"/>
                        </a:rPr>
                        <a:t>12 Digital campaigns showcasing the significance of national days;</a:t>
                      </a:r>
                    </a:p>
                    <a:p>
                      <a:pPr marL="0" marR="0">
                        <a:lnSpc>
                          <a:spcPct val="107000"/>
                        </a:lnSpc>
                        <a:spcBef>
                          <a:spcPts val="0"/>
                        </a:spcBef>
                        <a:spcAft>
                          <a:spcPts val="0"/>
                        </a:spcAft>
                      </a:pPr>
                      <a:r>
                        <a:rPr lang="en-ZA" sz="1000" dirty="0">
                          <a:effectLst/>
                          <a:latin typeface="+mj-lt"/>
                        </a:rPr>
                        <a:t>12 interviews radio and television</a:t>
                      </a:r>
                    </a:p>
                    <a:p>
                      <a:pPr marL="0" marR="0">
                        <a:lnSpc>
                          <a:spcPct val="107000"/>
                        </a:lnSpc>
                        <a:spcBef>
                          <a:spcPts val="0"/>
                        </a:spcBef>
                        <a:spcAft>
                          <a:spcPts val="0"/>
                        </a:spcAft>
                      </a:pPr>
                      <a:r>
                        <a:rPr lang="en-ZA" sz="1000" dirty="0">
                          <a:effectLst/>
                          <a:latin typeface="+mj-lt"/>
                        </a:rPr>
                        <a:t>1 digital media campaign </a:t>
                      </a:r>
                    </a:p>
                    <a:p>
                      <a:pPr marL="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Target: Promoting active citizenry and leadership</a:t>
                      </a:r>
                    </a:p>
                    <a:p>
                      <a:pPr marL="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Annual Target</a:t>
                      </a:r>
                    </a:p>
                    <a:p>
                      <a:pPr marL="0" marR="0">
                        <a:lnSpc>
                          <a:spcPct val="107000"/>
                        </a:lnSpc>
                        <a:spcBef>
                          <a:spcPts val="0"/>
                        </a:spcBef>
                        <a:spcAft>
                          <a:spcPts val="0"/>
                        </a:spcAft>
                      </a:pPr>
                      <a:r>
                        <a:rPr lang="en-ZA" sz="1000" dirty="0">
                          <a:effectLst/>
                          <a:latin typeface="+mj-lt"/>
                        </a:rPr>
                        <a:t>9 x PYP provincial activities </a:t>
                      </a:r>
                    </a:p>
                    <a:p>
                      <a:pPr marL="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Target: Equal opportunities inclusion and redress</a:t>
                      </a:r>
                    </a:p>
                    <a:p>
                      <a:pPr marL="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Annual Target</a:t>
                      </a:r>
                    </a:p>
                    <a:p>
                      <a:pPr marL="0" marR="0">
                        <a:lnSpc>
                          <a:spcPct val="107000"/>
                        </a:lnSpc>
                        <a:spcBef>
                          <a:spcPts val="0"/>
                        </a:spcBef>
                        <a:spcAft>
                          <a:spcPts val="0"/>
                        </a:spcAft>
                      </a:pPr>
                      <a:r>
                        <a:rPr lang="en-ZA" sz="1000" dirty="0">
                          <a:effectLst/>
                          <a:latin typeface="+mj-lt"/>
                        </a:rPr>
                        <a:t>100% implementation of National Strategic Plan (NSP) to end gender-based violence by 2024. </a:t>
                      </a:r>
                      <a:endParaRPr lang="en-ZA" sz="1000" dirty="0">
                        <a:effectLst/>
                        <a:latin typeface="+mj-lt"/>
                        <a:ea typeface="Times New Roman" panose="02020603050405020304" pitchFamily="18" charset="0"/>
                        <a:cs typeface="Times New Roman" panose="02020603050405020304" pitchFamily="18" charset="0"/>
                      </a:endParaRPr>
                    </a:p>
                  </a:txBody>
                  <a:tcPr marL="69304" marR="693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mj-lt"/>
                        </a:rPr>
                        <a:t>Human resources available and committed.</a:t>
                      </a:r>
                    </a:p>
                    <a:p>
                      <a:pPr marL="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Require additional financial resources for a national Billboard campaign </a:t>
                      </a:r>
                      <a:endParaRPr lang="en-ZA" sz="1000" dirty="0">
                        <a:effectLst/>
                        <a:latin typeface="+mj-lt"/>
                        <a:ea typeface="Times New Roman" panose="02020603050405020304" pitchFamily="18" charset="0"/>
                        <a:cs typeface="Times New Roman" panose="02020603050405020304" pitchFamily="18" charset="0"/>
                      </a:endParaRPr>
                    </a:p>
                  </a:txBody>
                  <a:tcPr marL="69304" marR="693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000" dirty="0">
                          <a:effectLst/>
                          <a:latin typeface="+mj-lt"/>
                        </a:rPr>
                        <a:t>Strategic partners with whom we have SLAs signed SLAs and MOUs in place as well s informal working partnerships:</a:t>
                      </a:r>
                    </a:p>
                    <a:p>
                      <a:pPr marL="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Brand SA</a:t>
                      </a:r>
                    </a:p>
                    <a:p>
                      <a:pPr marL="0" marR="0">
                        <a:lnSpc>
                          <a:spcPct val="107000"/>
                        </a:lnSpc>
                        <a:spcBef>
                          <a:spcPts val="0"/>
                        </a:spcBef>
                        <a:spcAft>
                          <a:spcPts val="0"/>
                        </a:spcAft>
                      </a:pPr>
                      <a:r>
                        <a:rPr lang="en-ZA" sz="1000" dirty="0">
                          <a:effectLst/>
                          <a:latin typeface="+mj-lt"/>
                        </a:rPr>
                        <a:t>SABC</a:t>
                      </a:r>
                    </a:p>
                    <a:p>
                      <a:pPr marL="0" marR="0">
                        <a:lnSpc>
                          <a:spcPct val="107000"/>
                        </a:lnSpc>
                        <a:spcBef>
                          <a:spcPts val="0"/>
                        </a:spcBef>
                        <a:spcAft>
                          <a:spcPts val="0"/>
                        </a:spcAft>
                      </a:pPr>
                      <a:r>
                        <a:rPr lang="en-ZA" sz="1000" dirty="0">
                          <a:effectLst/>
                          <a:latin typeface="+mj-lt"/>
                        </a:rPr>
                        <a:t>CGE</a:t>
                      </a:r>
                    </a:p>
                    <a:p>
                      <a:pPr marL="0" marR="0">
                        <a:lnSpc>
                          <a:spcPct val="107000"/>
                        </a:lnSpc>
                        <a:spcBef>
                          <a:spcPts val="0"/>
                        </a:spcBef>
                        <a:spcAft>
                          <a:spcPts val="0"/>
                        </a:spcAft>
                      </a:pPr>
                      <a:r>
                        <a:rPr lang="en-ZA" sz="1000" dirty="0">
                          <a:effectLst/>
                          <a:latin typeface="+mj-lt"/>
                        </a:rPr>
                        <a:t>SAAYF</a:t>
                      </a:r>
                    </a:p>
                    <a:p>
                      <a:pPr marL="0" marR="0">
                        <a:lnSpc>
                          <a:spcPct val="107000"/>
                        </a:lnSpc>
                        <a:spcBef>
                          <a:spcPts val="0"/>
                        </a:spcBef>
                        <a:spcAft>
                          <a:spcPts val="0"/>
                        </a:spcAft>
                      </a:pPr>
                      <a:r>
                        <a:rPr lang="en-ZA" sz="1000" dirty="0">
                          <a:effectLst/>
                          <a:latin typeface="+mj-lt"/>
                        </a:rPr>
                        <a:t>GFC</a:t>
                      </a:r>
                    </a:p>
                    <a:p>
                      <a:pPr marL="0" marR="0">
                        <a:lnSpc>
                          <a:spcPct val="107000"/>
                        </a:lnSpc>
                        <a:spcBef>
                          <a:spcPts val="0"/>
                        </a:spcBef>
                        <a:spcAft>
                          <a:spcPts val="0"/>
                        </a:spcAft>
                      </a:pPr>
                      <a:r>
                        <a:rPr lang="en-ZA" sz="1000" dirty="0">
                          <a:effectLst/>
                          <a:latin typeface="+mj-lt"/>
                        </a:rPr>
                        <a:t>Soul City</a:t>
                      </a:r>
                    </a:p>
                    <a:p>
                      <a:pPr marL="0" marR="0">
                        <a:lnSpc>
                          <a:spcPct val="107000"/>
                        </a:lnSpc>
                        <a:spcBef>
                          <a:spcPts val="0"/>
                        </a:spcBef>
                        <a:spcAft>
                          <a:spcPts val="0"/>
                        </a:spcAft>
                      </a:pPr>
                      <a:r>
                        <a:rPr lang="en-ZA" sz="1000" dirty="0">
                          <a:effectLst/>
                          <a:latin typeface="+mj-lt"/>
                        </a:rPr>
                        <a:t>Love Life</a:t>
                      </a:r>
                    </a:p>
                    <a:p>
                      <a:pPr marL="0" marR="0">
                        <a:lnSpc>
                          <a:spcPct val="107000"/>
                        </a:lnSpc>
                        <a:spcBef>
                          <a:spcPts val="0"/>
                        </a:spcBef>
                        <a:spcAft>
                          <a:spcPts val="0"/>
                        </a:spcAft>
                      </a:pPr>
                      <a:r>
                        <a:rPr lang="en-ZA" sz="1000" dirty="0">
                          <a:effectLst/>
                          <a:latin typeface="+mj-lt"/>
                        </a:rPr>
                        <a:t>Molo </a:t>
                      </a:r>
                      <a:r>
                        <a:rPr lang="en-ZA" sz="1000" dirty="0" err="1">
                          <a:effectLst/>
                          <a:latin typeface="+mj-lt"/>
                        </a:rPr>
                        <a:t>Songololo</a:t>
                      </a:r>
                      <a:endParaRPr lang="en-ZA" sz="1000" dirty="0">
                        <a:effectLst/>
                        <a:latin typeface="+mj-lt"/>
                      </a:endParaRPr>
                    </a:p>
                    <a:p>
                      <a:pPr marL="0" marR="0">
                        <a:lnSpc>
                          <a:spcPct val="107000"/>
                        </a:lnSpc>
                        <a:spcBef>
                          <a:spcPts val="0"/>
                        </a:spcBef>
                        <a:spcAft>
                          <a:spcPts val="0"/>
                        </a:spcAft>
                      </a:pPr>
                      <a:r>
                        <a:rPr lang="en-ZA" sz="1000" dirty="0">
                          <a:effectLst/>
                          <a:latin typeface="+mj-lt"/>
                        </a:rPr>
                        <a:t>Schools</a:t>
                      </a:r>
                    </a:p>
                    <a:p>
                      <a:pPr marL="0" marR="0">
                        <a:lnSpc>
                          <a:spcPct val="107000"/>
                        </a:lnSpc>
                        <a:spcBef>
                          <a:spcPts val="0"/>
                        </a:spcBef>
                        <a:spcAft>
                          <a:spcPts val="0"/>
                        </a:spcAft>
                      </a:pPr>
                      <a:r>
                        <a:rPr lang="en-ZA" sz="1000" dirty="0">
                          <a:effectLst/>
                          <a:latin typeface="+mj-lt"/>
                        </a:rPr>
                        <a:t>INHOPE</a:t>
                      </a:r>
                    </a:p>
                    <a:p>
                      <a:pPr marL="0" marR="0">
                        <a:lnSpc>
                          <a:spcPct val="107000"/>
                        </a:lnSpc>
                        <a:spcBef>
                          <a:spcPts val="0"/>
                        </a:spcBef>
                        <a:spcAft>
                          <a:spcPts val="0"/>
                        </a:spcAft>
                      </a:pPr>
                      <a:r>
                        <a:rPr lang="en-ZA" sz="1000" dirty="0">
                          <a:effectLst/>
                          <a:latin typeface="+mj-lt"/>
                        </a:rPr>
                        <a:t>CHILDLINE SA, Tanzania and Rwanda </a:t>
                      </a:r>
                    </a:p>
                    <a:p>
                      <a:pPr marL="0" marR="0">
                        <a:lnSpc>
                          <a:spcPct val="107000"/>
                        </a:lnSpc>
                        <a:spcBef>
                          <a:spcPts val="0"/>
                        </a:spcBef>
                        <a:spcAft>
                          <a:spcPts val="0"/>
                        </a:spcAft>
                      </a:pPr>
                      <a:r>
                        <a:rPr lang="en-ZA" sz="1000" dirty="0">
                          <a:effectLst/>
                          <a:latin typeface="+mj-lt"/>
                        </a:rPr>
                        <a:t>GIZ/UN Women research reference group</a:t>
                      </a:r>
                    </a:p>
                    <a:p>
                      <a:pPr marL="0" marR="0">
                        <a:lnSpc>
                          <a:spcPct val="107000"/>
                        </a:lnSpc>
                        <a:spcBef>
                          <a:spcPts val="0"/>
                        </a:spcBef>
                        <a:spcAft>
                          <a:spcPts val="0"/>
                        </a:spcAft>
                      </a:pPr>
                      <a:r>
                        <a:rPr lang="en-ZA" sz="1000" dirty="0" err="1">
                          <a:effectLst/>
                          <a:latin typeface="+mj-lt"/>
                        </a:rPr>
                        <a:t>Tshimologong</a:t>
                      </a:r>
                      <a:endParaRPr lang="en-ZA" sz="1000" dirty="0">
                        <a:effectLst/>
                        <a:latin typeface="+mj-lt"/>
                      </a:endParaRPr>
                    </a:p>
                    <a:p>
                      <a:pPr marL="0" marR="0">
                        <a:lnSpc>
                          <a:spcPct val="107000"/>
                        </a:lnSpc>
                        <a:spcBef>
                          <a:spcPts val="0"/>
                        </a:spcBef>
                        <a:spcAft>
                          <a:spcPts val="0"/>
                        </a:spcAft>
                      </a:pPr>
                      <a:r>
                        <a:rPr lang="en-ZA" sz="1000" dirty="0">
                          <a:effectLst/>
                          <a:latin typeface="+mj-lt"/>
                        </a:rPr>
                        <a:t>Film and arts schools</a:t>
                      </a:r>
                    </a:p>
                    <a:p>
                      <a:pPr marL="0" marR="0">
                        <a:lnSpc>
                          <a:spcPct val="107000"/>
                        </a:lnSpc>
                        <a:spcBef>
                          <a:spcPts val="0"/>
                        </a:spcBef>
                        <a:spcAft>
                          <a:spcPts val="0"/>
                        </a:spcAft>
                      </a:pPr>
                      <a:r>
                        <a:rPr lang="en-ZA" sz="1000" dirty="0">
                          <a:effectLst/>
                          <a:latin typeface="+mj-lt"/>
                        </a:rPr>
                        <a:t>Universities </a:t>
                      </a:r>
                    </a:p>
                    <a:p>
                      <a:pPr marL="0" marR="0">
                        <a:lnSpc>
                          <a:spcPct val="107000"/>
                        </a:lnSpc>
                        <a:spcBef>
                          <a:spcPts val="0"/>
                        </a:spcBef>
                        <a:spcAft>
                          <a:spcPts val="0"/>
                        </a:spcAft>
                      </a:pPr>
                      <a:r>
                        <a:rPr lang="en-ZA" sz="1000" dirty="0">
                          <a:effectLst/>
                          <a:latin typeface="+mj-lt"/>
                        </a:rPr>
                        <a:t>NGOs and CBOs supporting people with disabilities</a:t>
                      </a:r>
                    </a:p>
                    <a:p>
                      <a:pPr marL="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Department of Social Development </a:t>
                      </a:r>
                    </a:p>
                    <a:p>
                      <a:pPr marL="0" marR="0">
                        <a:lnSpc>
                          <a:spcPct val="107000"/>
                        </a:lnSpc>
                        <a:spcBef>
                          <a:spcPts val="0"/>
                        </a:spcBef>
                        <a:spcAft>
                          <a:spcPts val="0"/>
                        </a:spcAft>
                      </a:pPr>
                      <a:r>
                        <a:rPr lang="en-ZA" sz="1000" dirty="0">
                          <a:effectLst/>
                          <a:latin typeface="+mj-lt"/>
                        </a:rPr>
                        <a:t> </a:t>
                      </a:r>
                    </a:p>
                    <a:p>
                      <a:pPr marL="0" marR="0">
                        <a:lnSpc>
                          <a:spcPct val="107000"/>
                        </a:lnSpc>
                        <a:spcBef>
                          <a:spcPts val="0"/>
                        </a:spcBef>
                        <a:spcAft>
                          <a:spcPts val="0"/>
                        </a:spcAft>
                      </a:pPr>
                      <a:r>
                        <a:rPr lang="en-ZA" sz="1000" dirty="0">
                          <a:effectLst/>
                          <a:latin typeface="+mj-lt"/>
                        </a:rPr>
                        <a:t>Industry bodies WASPAS; Facebook Google </a:t>
                      </a:r>
                      <a:r>
                        <a:rPr lang="en-ZA" sz="1000" dirty="0" err="1">
                          <a:effectLst/>
                          <a:latin typeface="+mj-lt"/>
                        </a:rPr>
                        <a:t>Webrangers</a:t>
                      </a:r>
                      <a:r>
                        <a:rPr lang="en-ZA" sz="1000" dirty="0">
                          <a:effectLst/>
                          <a:latin typeface="+mj-lt"/>
                        </a:rPr>
                        <a:t> </a:t>
                      </a:r>
                    </a:p>
                    <a:p>
                      <a:pPr marL="0" marR="0">
                        <a:lnSpc>
                          <a:spcPct val="107000"/>
                        </a:lnSpc>
                        <a:spcBef>
                          <a:spcPts val="0"/>
                        </a:spcBef>
                        <a:spcAft>
                          <a:spcPts val="0"/>
                        </a:spcAft>
                      </a:pPr>
                      <a:r>
                        <a:rPr lang="en-ZA" sz="1000" dirty="0">
                          <a:effectLst/>
                          <a:latin typeface="+mj-lt"/>
                        </a:rPr>
                        <a:t> </a:t>
                      </a:r>
                      <a:endParaRPr lang="en-ZA" sz="1000" dirty="0">
                        <a:effectLst/>
                        <a:latin typeface="+mj-lt"/>
                        <a:ea typeface="Times New Roman" panose="02020603050405020304" pitchFamily="18" charset="0"/>
                        <a:cs typeface="Times New Roman" panose="02020603050405020304" pitchFamily="18" charset="0"/>
                      </a:endParaRPr>
                    </a:p>
                  </a:txBody>
                  <a:tcPr marL="69304" marR="693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800"/>
                        </a:spcAft>
                      </a:pPr>
                      <a:r>
                        <a:rPr lang="en-ZA" sz="1000" dirty="0">
                          <a:effectLst/>
                          <a:latin typeface="+mj-lt"/>
                        </a:rPr>
                        <a:t>Require Minister to lead on the SID campaign as a departmental FLAGSHIP programme.</a:t>
                      </a:r>
                    </a:p>
                    <a:p>
                      <a:pPr marL="0" marR="0">
                        <a:lnSpc>
                          <a:spcPct val="107000"/>
                        </a:lnSpc>
                        <a:spcBef>
                          <a:spcPts val="0"/>
                        </a:spcBef>
                        <a:spcAft>
                          <a:spcPts val="800"/>
                        </a:spcAft>
                      </a:pPr>
                      <a:r>
                        <a:rPr lang="en-ZA" sz="1000" dirty="0">
                          <a:effectLst/>
                          <a:latin typeface="+mj-lt"/>
                        </a:rPr>
                        <a:t> </a:t>
                      </a:r>
                    </a:p>
                    <a:p>
                      <a:pPr marL="0" marR="0">
                        <a:lnSpc>
                          <a:spcPct val="107000"/>
                        </a:lnSpc>
                        <a:spcBef>
                          <a:spcPts val="0"/>
                        </a:spcBef>
                        <a:spcAft>
                          <a:spcPts val="800"/>
                        </a:spcAft>
                      </a:pPr>
                      <a:r>
                        <a:rPr lang="en-ZA" sz="1000" dirty="0">
                          <a:effectLst/>
                          <a:latin typeface="+mj-lt"/>
                        </a:rPr>
                        <a:t> </a:t>
                      </a:r>
                    </a:p>
                    <a:p>
                      <a:pPr marL="0" marR="0">
                        <a:lnSpc>
                          <a:spcPct val="107000"/>
                        </a:lnSpc>
                        <a:spcBef>
                          <a:spcPts val="0"/>
                        </a:spcBef>
                        <a:spcAft>
                          <a:spcPts val="800"/>
                        </a:spcAft>
                      </a:pPr>
                      <a:r>
                        <a:rPr lang="en-ZA" sz="1000" dirty="0">
                          <a:effectLst/>
                          <a:latin typeface="+mj-lt"/>
                        </a:rPr>
                        <a:t> </a:t>
                      </a:r>
                    </a:p>
                    <a:p>
                      <a:pPr marL="0" marR="0">
                        <a:lnSpc>
                          <a:spcPct val="107000"/>
                        </a:lnSpc>
                        <a:spcBef>
                          <a:spcPts val="0"/>
                        </a:spcBef>
                        <a:spcAft>
                          <a:spcPts val="800"/>
                        </a:spcAft>
                      </a:pPr>
                      <a:r>
                        <a:rPr lang="en-ZA" sz="1000" dirty="0">
                          <a:effectLst/>
                          <a:latin typeface="+mj-lt"/>
                        </a:rPr>
                        <a:t> </a:t>
                      </a:r>
                      <a:r>
                        <a:rPr lang="en-ZA" sz="1000" dirty="0" err="1">
                          <a:effectLst/>
                          <a:latin typeface="+mj-lt"/>
                        </a:rPr>
                        <a:t>DCDTResearch</a:t>
                      </a:r>
                      <a:r>
                        <a:rPr lang="en-ZA" sz="1000" dirty="0">
                          <a:effectLst/>
                          <a:latin typeface="+mj-lt"/>
                        </a:rPr>
                        <a:t> Department</a:t>
                      </a:r>
                    </a:p>
                    <a:p>
                      <a:pPr marL="0" marR="0">
                        <a:lnSpc>
                          <a:spcPct val="107000"/>
                        </a:lnSpc>
                        <a:spcBef>
                          <a:spcPts val="0"/>
                        </a:spcBef>
                        <a:spcAft>
                          <a:spcPts val="800"/>
                        </a:spcAft>
                      </a:pPr>
                      <a:r>
                        <a:rPr lang="en-ZA" sz="1000" dirty="0">
                          <a:effectLst/>
                          <a:latin typeface="+mj-lt"/>
                        </a:rPr>
                        <a:t> </a:t>
                      </a:r>
                    </a:p>
                    <a:p>
                      <a:pPr marL="0" marR="0">
                        <a:lnSpc>
                          <a:spcPct val="107000"/>
                        </a:lnSpc>
                        <a:spcBef>
                          <a:spcPts val="0"/>
                        </a:spcBef>
                        <a:spcAft>
                          <a:spcPts val="800"/>
                        </a:spcAft>
                      </a:pPr>
                      <a:r>
                        <a:rPr lang="en-ZA" sz="1000" dirty="0">
                          <a:effectLst/>
                          <a:latin typeface="+mj-lt"/>
                        </a:rPr>
                        <a:t> </a:t>
                      </a:r>
                    </a:p>
                    <a:p>
                      <a:pPr marL="0" marR="0">
                        <a:lnSpc>
                          <a:spcPct val="107000"/>
                        </a:lnSpc>
                        <a:spcBef>
                          <a:spcPts val="0"/>
                        </a:spcBef>
                        <a:spcAft>
                          <a:spcPts val="800"/>
                        </a:spcAft>
                      </a:pPr>
                      <a:r>
                        <a:rPr lang="en-ZA" sz="1000" dirty="0">
                          <a:effectLst/>
                          <a:latin typeface="+mj-lt"/>
                        </a:rPr>
                        <a:t> </a:t>
                      </a:r>
                    </a:p>
                    <a:p>
                      <a:pPr marL="0" marR="0">
                        <a:lnSpc>
                          <a:spcPct val="107000"/>
                        </a:lnSpc>
                        <a:spcBef>
                          <a:spcPts val="0"/>
                        </a:spcBef>
                        <a:spcAft>
                          <a:spcPts val="800"/>
                        </a:spcAft>
                      </a:pPr>
                      <a:endParaRPr lang="en-ZA" sz="1000" dirty="0">
                        <a:effectLst/>
                        <a:latin typeface="+mj-lt"/>
                      </a:endParaRPr>
                    </a:p>
                    <a:p>
                      <a:pPr marL="0" marR="0">
                        <a:lnSpc>
                          <a:spcPct val="107000"/>
                        </a:lnSpc>
                        <a:spcBef>
                          <a:spcPts val="0"/>
                        </a:spcBef>
                        <a:spcAft>
                          <a:spcPts val="800"/>
                        </a:spcAft>
                      </a:pPr>
                      <a:r>
                        <a:rPr lang="en-ZA" sz="1000" dirty="0">
                          <a:effectLst/>
                          <a:latin typeface="+mj-lt"/>
                        </a:rPr>
                        <a:t> </a:t>
                      </a:r>
                    </a:p>
                    <a:p>
                      <a:pPr marL="0" marR="0">
                        <a:lnSpc>
                          <a:spcPct val="107000"/>
                        </a:lnSpc>
                        <a:spcBef>
                          <a:spcPts val="0"/>
                        </a:spcBef>
                        <a:spcAft>
                          <a:spcPts val="800"/>
                        </a:spcAft>
                      </a:pPr>
                      <a:r>
                        <a:rPr lang="en-ZA" sz="1000" dirty="0">
                          <a:effectLst/>
                          <a:latin typeface="+mj-lt"/>
                        </a:rPr>
                        <a:t> </a:t>
                      </a:r>
                    </a:p>
                    <a:p>
                      <a:pPr marL="0" marR="0">
                        <a:lnSpc>
                          <a:spcPct val="107000"/>
                        </a:lnSpc>
                        <a:spcBef>
                          <a:spcPts val="0"/>
                        </a:spcBef>
                        <a:spcAft>
                          <a:spcPts val="800"/>
                        </a:spcAft>
                      </a:pPr>
                      <a:r>
                        <a:rPr lang="en-ZA" sz="1000" dirty="0">
                          <a:effectLst/>
                          <a:latin typeface="+mj-lt"/>
                        </a:rPr>
                        <a:t>Minister to lead on this flagship 116 roll out programme – (continent wide).</a:t>
                      </a:r>
                    </a:p>
                    <a:p>
                      <a:pPr marL="0" marR="0">
                        <a:lnSpc>
                          <a:spcPct val="107000"/>
                        </a:lnSpc>
                        <a:spcBef>
                          <a:spcPts val="0"/>
                        </a:spcBef>
                        <a:spcAft>
                          <a:spcPts val="800"/>
                        </a:spcAft>
                      </a:pPr>
                      <a:r>
                        <a:rPr lang="en-ZA" sz="1000" dirty="0">
                          <a:effectLst/>
                          <a:latin typeface="+mj-lt"/>
                        </a:rPr>
                        <a:t> </a:t>
                      </a:r>
                    </a:p>
                    <a:p>
                      <a:r>
                        <a:rPr lang="en-ZA" sz="1000" dirty="0">
                          <a:effectLst/>
                          <a:latin typeface="+mj-lt"/>
                        </a:rPr>
                        <a:t>DCDT: Petronella </a:t>
                      </a:r>
                      <a:r>
                        <a:rPr lang="en-ZA" sz="1000" dirty="0" err="1">
                          <a:effectLst/>
                          <a:latin typeface="+mj-lt"/>
                        </a:rPr>
                        <a:t>Linders</a:t>
                      </a:r>
                      <a:r>
                        <a:rPr lang="en-ZA" sz="1000" dirty="0">
                          <a:effectLst/>
                          <a:latin typeface="+mj-lt"/>
                        </a:rPr>
                        <a:t> and ICASA </a:t>
                      </a:r>
                      <a:endParaRPr lang="en-ZA" sz="1000" dirty="0">
                        <a:effectLst/>
                        <a:latin typeface="+mj-lt"/>
                        <a:ea typeface="Times New Roman" panose="02020603050405020304" pitchFamily="18" charset="0"/>
                        <a:cs typeface="Times New Roman" panose="02020603050405020304" pitchFamily="18" charset="0"/>
                      </a:endParaRPr>
                    </a:p>
                  </a:txBody>
                  <a:tcPr marL="69304" marR="6930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6338169"/>
                  </a:ext>
                </a:extLst>
              </a:tr>
            </a:tbl>
          </a:graphicData>
        </a:graphic>
      </p:graphicFrame>
    </p:spTree>
    <p:extLst>
      <p:ext uri="{BB962C8B-B14F-4D97-AF65-F5344CB8AC3E}">
        <p14:creationId xmlns:p14="http://schemas.microsoft.com/office/powerpoint/2010/main" val="653473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E81951-8D69-4721-8A21-3FDABC7D3B55}"/>
              </a:ext>
            </a:extLst>
          </p:cNvPr>
          <p:cNvPicPr>
            <a:picLocks noChangeAspect="1"/>
          </p:cNvPicPr>
          <p:nvPr/>
        </p:nvPicPr>
        <p:blipFill>
          <a:blip r:embed="rId2">
            <a:alphaModFix amt="29000"/>
          </a:blip>
          <a:srcRect/>
          <a:stretch/>
        </p:blipFill>
        <p:spPr>
          <a:xfrm>
            <a:off x="0" y="0"/>
            <a:ext cx="9144000" cy="6858000"/>
          </a:xfrm>
          <a:prstGeom prst="rect">
            <a:avLst/>
          </a:prstGeom>
        </p:spPr>
      </p:pic>
      <p:graphicFrame>
        <p:nvGraphicFramePr>
          <p:cNvPr id="4" name="Table 6">
            <a:extLst>
              <a:ext uri="{FF2B5EF4-FFF2-40B4-BE49-F238E27FC236}">
                <a16:creationId xmlns:a16="http://schemas.microsoft.com/office/drawing/2014/main" id="{73A6F7EC-185B-46ED-8AAC-E5F59EEBBEBB}"/>
              </a:ext>
            </a:extLst>
          </p:cNvPr>
          <p:cNvGraphicFramePr>
            <a:graphicFrameLocks noGrp="1"/>
          </p:cNvGraphicFramePr>
          <p:nvPr>
            <p:extLst>
              <p:ext uri="{D42A27DB-BD31-4B8C-83A1-F6EECF244321}">
                <p14:modId xmlns:p14="http://schemas.microsoft.com/office/powerpoint/2010/main" val="2171557138"/>
              </p:ext>
            </p:extLst>
          </p:nvPr>
        </p:nvGraphicFramePr>
        <p:xfrm>
          <a:off x="0" y="-1"/>
          <a:ext cx="9144000" cy="6858001"/>
        </p:xfrm>
        <a:graphic>
          <a:graphicData uri="http://schemas.openxmlformats.org/drawingml/2006/table">
            <a:tbl>
              <a:tblPr firstRow="1" bandRow="1">
                <a:tableStyleId>{5C22544A-7EE6-4342-B048-85BDC9FD1C3A}</a:tableStyleId>
              </a:tblPr>
              <a:tblGrid>
                <a:gridCol w="1230436">
                  <a:extLst>
                    <a:ext uri="{9D8B030D-6E8A-4147-A177-3AD203B41FA5}">
                      <a16:colId xmlns:a16="http://schemas.microsoft.com/office/drawing/2014/main" val="1507691826"/>
                    </a:ext>
                  </a:extLst>
                </a:gridCol>
                <a:gridCol w="2427164">
                  <a:extLst>
                    <a:ext uri="{9D8B030D-6E8A-4147-A177-3AD203B41FA5}">
                      <a16:colId xmlns:a16="http://schemas.microsoft.com/office/drawing/2014/main" val="2781425247"/>
                    </a:ext>
                  </a:extLst>
                </a:gridCol>
                <a:gridCol w="1403229">
                  <a:extLst>
                    <a:ext uri="{9D8B030D-6E8A-4147-A177-3AD203B41FA5}">
                      <a16:colId xmlns:a16="http://schemas.microsoft.com/office/drawing/2014/main" val="1878212091"/>
                    </a:ext>
                  </a:extLst>
                </a:gridCol>
                <a:gridCol w="1387037">
                  <a:extLst>
                    <a:ext uri="{9D8B030D-6E8A-4147-A177-3AD203B41FA5}">
                      <a16:colId xmlns:a16="http://schemas.microsoft.com/office/drawing/2014/main" val="2010012535"/>
                    </a:ext>
                  </a:extLst>
                </a:gridCol>
                <a:gridCol w="1128088">
                  <a:extLst>
                    <a:ext uri="{9D8B030D-6E8A-4147-A177-3AD203B41FA5}">
                      <a16:colId xmlns:a16="http://schemas.microsoft.com/office/drawing/2014/main" val="1806288980"/>
                    </a:ext>
                  </a:extLst>
                </a:gridCol>
                <a:gridCol w="1568046">
                  <a:extLst>
                    <a:ext uri="{9D8B030D-6E8A-4147-A177-3AD203B41FA5}">
                      <a16:colId xmlns:a16="http://schemas.microsoft.com/office/drawing/2014/main" val="1574704610"/>
                    </a:ext>
                  </a:extLst>
                </a:gridCol>
              </a:tblGrid>
              <a:tr h="1520550">
                <a:tc>
                  <a:txBody>
                    <a:bodyPr/>
                    <a:lstStyle/>
                    <a:p>
                      <a:pPr marL="0" marR="0" algn="ctr">
                        <a:lnSpc>
                          <a:spcPct val="115000"/>
                        </a:lnSpc>
                        <a:spcBef>
                          <a:spcPts val="0"/>
                        </a:spcBef>
                        <a:spcAft>
                          <a:spcPts val="0"/>
                        </a:spcAft>
                      </a:pPr>
                      <a:r>
                        <a:rPr lang="en-ZA" sz="1100" b="0" dirty="0">
                          <a:solidFill>
                            <a:schemeClr val="bg1"/>
                          </a:solidFill>
                          <a:effectLst/>
                          <a:latin typeface="+mj-lt"/>
                          <a:ea typeface="Tw Cen MT" panose="020B0602020104020603" pitchFamily="34" charset="0"/>
                          <a:cs typeface="Times New Roman" panose="02020603050405020304" pitchFamily="18" charset="0"/>
                        </a:rPr>
                        <a:t>SOE Targets for 2021/22 </a:t>
                      </a:r>
                    </a:p>
                    <a:p>
                      <a:pPr marL="0" marR="0" algn="ctr">
                        <a:lnSpc>
                          <a:spcPct val="115000"/>
                        </a:lnSpc>
                        <a:spcBef>
                          <a:spcPts val="0"/>
                        </a:spcBef>
                        <a:spcAft>
                          <a:spcPts val="0"/>
                        </a:spcAft>
                      </a:pPr>
                      <a:r>
                        <a:rPr lang="en-ZA" sz="1100" b="0" dirty="0">
                          <a:solidFill>
                            <a:schemeClr val="bg1"/>
                          </a:solidFill>
                          <a:effectLst/>
                          <a:latin typeface="+mj-lt"/>
                          <a:ea typeface="Tw Cen MT" panose="020B0602020104020603" pitchFamily="34" charset="0"/>
                          <a:cs typeface="Times New Roman" panose="02020603050405020304" pitchFamily="18" charset="0"/>
                        </a:rPr>
                        <a:t> </a:t>
                      </a:r>
                    </a:p>
                    <a:p>
                      <a:pPr marL="0" marR="0" algn="ctr">
                        <a:lnSpc>
                          <a:spcPct val="115000"/>
                        </a:lnSpc>
                        <a:spcBef>
                          <a:spcPts val="0"/>
                        </a:spcBef>
                        <a:spcAft>
                          <a:spcPts val="0"/>
                        </a:spcAft>
                      </a:pPr>
                      <a:r>
                        <a:rPr lang="en-ZA" sz="1100" b="0" dirty="0">
                          <a:solidFill>
                            <a:schemeClr val="bg1"/>
                          </a:solidFill>
                          <a:effectLst/>
                          <a:latin typeface="+mj-lt"/>
                          <a:ea typeface="Tw Cen MT" panose="020B0602020104020603" pitchFamily="34" charset="0"/>
                          <a:cs typeface="Times New Roman" panose="02020603050405020304" pitchFamily="18" charset="0"/>
                        </a:rPr>
                        <a:t>(Only key targets aligned to the DCDT priorities)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100" b="0" dirty="0">
                          <a:solidFill>
                            <a:schemeClr val="bg1"/>
                          </a:solidFill>
                          <a:effectLst/>
                          <a:latin typeface="+mj-lt"/>
                          <a:ea typeface="Times New Roman" panose="02020603050405020304" pitchFamily="18" charset="0"/>
                          <a:cs typeface="Times New Roman" panose="02020603050405020304" pitchFamily="18" charset="0"/>
                        </a:rPr>
                        <a:t>Alignment with DCDT 2021/22 targets </a:t>
                      </a:r>
                    </a:p>
                    <a:p>
                      <a:pPr marL="0" marR="0" algn="ctr">
                        <a:lnSpc>
                          <a:spcPct val="107000"/>
                        </a:lnSpc>
                        <a:spcBef>
                          <a:spcPts val="0"/>
                        </a:spcBef>
                        <a:spcAft>
                          <a:spcPts val="0"/>
                        </a:spcAft>
                      </a:pPr>
                      <a:r>
                        <a:rPr lang="en-ZA" sz="1100" b="0" dirty="0">
                          <a:solidFill>
                            <a:schemeClr val="bg1"/>
                          </a:solidFill>
                          <a:effectLst/>
                          <a:latin typeface="+mj-lt"/>
                          <a:ea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ZA" sz="1100" b="0" i="1" dirty="0">
                          <a:solidFill>
                            <a:schemeClr val="bg1"/>
                          </a:solidFill>
                          <a:effectLst/>
                          <a:latin typeface="+mj-lt"/>
                          <a:ea typeface="Times New Roman" panose="02020603050405020304" pitchFamily="18" charset="0"/>
                          <a:cs typeface="Times New Roman" panose="02020603050405020304" pitchFamily="18" charset="0"/>
                        </a:rPr>
                        <a:t>(as appearing in draft DCDT 2021/22 APP)</a:t>
                      </a:r>
                      <a:endParaRPr lang="en-ZA" sz="1100" b="0" dirty="0">
                        <a:solidFill>
                          <a:schemeClr val="bg1"/>
                        </a:solidFill>
                        <a:effectLst/>
                        <a:latin typeface="+mj-lt"/>
                        <a:ea typeface="Tw Cen MT" panose="020B0602020104020603"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100" b="0" dirty="0">
                          <a:solidFill>
                            <a:schemeClr val="bg1"/>
                          </a:solidFill>
                          <a:effectLst/>
                          <a:latin typeface="+mj-lt"/>
                          <a:ea typeface="Times New Roman" panose="02020603050405020304" pitchFamily="18" charset="0"/>
                          <a:cs typeface="Times New Roman" panose="02020603050405020304" pitchFamily="18" charset="0"/>
                        </a:rPr>
                        <a:t>Confirmation of available resources to deliver target </a:t>
                      </a:r>
                    </a:p>
                    <a:p>
                      <a:pPr marL="0" marR="0" algn="ctr">
                        <a:lnSpc>
                          <a:spcPct val="107000"/>
                        </a:lnSpc>
                        <a:spcBef>
                          <a:spcPts val="0"/>
                        </a:spcBef>
                        <a:spcAft>
                          <a:spcPts val="0"/>
                        </a:spcAft>
                      </a:pPr>
                      <a:r>
                        <a:rPr lang="en-ZA" sz="1100" b="0" i="1" dirty="0">
                          <a:solidFill>
                            <a:schemeClr val="bg1"/>
                          </a:solidFill>
                          <a:effectLst/>
                          <a:latin typeface="+mj-lt"/>
                          <a:ea typeface="Times New Roman" panose="02020603050405020304" pitchFamily="18" charset="0"/>
                          <a:cs typeface="Times New Roman" panose="02020603050405020304" pitchFamily="18" charset="0"/>
                        </a:rPr>
                        <a:t>(Financial &amp; HR)</a:t>
                      </a:r>
                      <a:endParaRPr lang="en-ZA" sz="1100" b="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ZA" sz="1100" b="0" dirty="0">
                          <a:solidFill>
                            <a:schemeClr val="bg1"/>
                          </a:solidFill>
                          <a:effectLst/>
                          <a:latin typeface="+mj-lt"/>
                          <a:ea typeface="Times New Roman" panose="02020603050405020304" pitchFamily="18" charset="0"/>
                          <a:cs typeface="Times New Roman" panose="02020603050405020304" pitchFamily="18" charset="0"/>
                        </a:rPr>
                        <a:t>Required institutional mechanisms &amp; partnerships to deliver on target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107000"/>
                        </a:lnSpc>
                        <a:spcBef>
                          <a:spcPts val="0"/>
                        </a:spcBef>
                        <a:spcAft>
                          <a:spcPts val="0"/>
                        </a:spcAft>
                      </a:pPr>
                      <a:endParaRPr lang="en-ZA" sz="12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ZA" sz="1100" b="0" dirty="0">
                          <a:solidFill>
                            <a:schemeClr val="bg1"/>
                          </a:solidFill>
                          <a:effectLst/>
                          <a:latin typeface="+mj-lt"/>
                          <a:ea typeface="Times New Roman" panose="02020603050405020304" pitchFamily="18" charset="0"/>
                          <a:cs typeface="Times New Roman" panose="02020603050405020304" pitchFamily="18" charset="0"/>
                        </a:rPr>
                        <a:t>Required support from DCDT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9313460"/>
                  </a:ext>
                </a:extLst>
              </a:tr>
              <a:tr h="439970">
                <a:tc gridSpan="6">
                  <a:txBody>
                    <a:bodyPr/>
                    <a:lstStyle/>
                    <a:p>
                      <a:r>
                        <a:rPr lang="en-ZA" sz="1100" b="0" dirty="0">
                          <a:effectLst/>
                          <a:latin typeface="+mj-lt"/>
                          <a:ea typeface="Times New Roman" panose="02020603050405020304" pitchFamily="18" charset="0"/>
                        </a:rPr>
                        <a:t>FPB Strategic Objective 2.3:  Efficient and High Performing Organisation</a:t>
                      </a:r>
                      <a:endParaRPr lang="en-ZA" sz="11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dirty="0"/>
                    </a:p>
                  </a:txBody>
                  <a:tcPr/>
                </a:tc>
                <a:tc hMerge="1">
                  <a:txBody>
                    <a:bodyPr/>
                    <a:lstStyle/>
                    <a:p>
                      <a:endParaRPr lang="en-ZA"/>
                    </a:p>
                  </a:txBody>
                  <a:tcPr/>
                </a:tc>
                <a:tc hMerge="1">
                  <a:txBody>
                    <a:bodyPr/>
                    <a:lstStyle/>
                    <a:p>
                      <a:endParaRPr lang="en-ZA"/>
                    </a:p>
                  </a:txBody>
                  <a:tcPr/>
                </a:tc>
                <a:tc hMerge="1">
                  <a:txBody>
                    <a:bodyPr/>
                    <a:lstStyle/>
                    <a:p>
                      <a:endParaRPr lang="en-ZA" sz="1200" dirty="0">
                        <a:latin typeface="+mj-lt"/>
                      </a:endParaRPr>
                    </a:p>
                  </a:txBody>
                  <a:tcPr/>
                </a:tc>
                <a:extLst>
                  <a:ext uri="{0D108BD9-81ED-4DB2-BD59-A6C34878D82A}">
                    <a16:rowId xmlns:a16="http://schemas.microsoft.com/office/drawing/2014/main" val="3257455793"/>
                  </a:ext>
                </a:extLst>
              </a:tr>
              <a:tr h="4897481">
                <a:tc>
                  <a:txBody>
                    <a:bodyPr/>
                    <a:lstStyle/>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Clean audit opinion</a:t>
                      </a:r>
                    </a:p>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Drive 4IR readiness in terms of upskilling and acquisition of appropriate talent within FPB - Talent 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Priority 1: Build a capable, ethical and developmental state  </a:t>
                      </a:r>
                    </a:p>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Targeted Impact: Public Value and Trust; Active citizenry and partnerships in society.</a:t>
                      </a:r>
                    </a:p>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Target:</a:t>
                      </a:r>
                    </a:p>
                    <a:p>
                      <a:pPr marL="0" marR="0">
                        <a:lnSpc>
                          <a:spcPct val="107000"/>
                        </a:lnSpc>
                        <a:spcBef>
                          <a:spcPts val="0"/>
                        </a:spcBef>
                        <a:spcAft>
                          <a:spcPts val="0"/>
                        </a:spcAft>
                      </a:pPr>
                      <a:r>
                        <a:rPr lang="en-ZA" sz="1100" b="0">
                          <a:effectLst/>
                          <a:latin typeface="+mj-lt"/>
                          <a:ea typeface="Times New Roman" panose="02020603050405020304" pitchFamily="18" charset="0"/>
                          <a:cs typeface="Times New Roman" panose="02020603050405020304" pitchFamily="18" charset="0"/>
                        </a:rPr>
                        <a:t>100% elimination of wasteful and fruitless expenditure against baseline by 2024.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Human and Financial resources available and committed.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Internal employees</a:t>
                      </a:r>
                    </a:p>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Loss committee set up and well-functioning.</a:t>
                      </a:r>
                    </a:p>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Internal audit unit well function.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Critical: appointment of a new FPB Council.</a:t>
                      </a:r>
                    </a:p>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Support through Entities oversight department.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Clean audit opinion</a:t>
                      </a:r>
                    </a:p>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ZA" sz="1100" b="0" dirty="0">
                          <a:effectLst/>
                          <a:latin typeface="+mj-lt"/>
                          <a:ea typeface="Times New Roman" panose="02020603050405020304" pitchFamily="18" charset="0"/>
                          <a:cs typeface="Times New Roman" panose="02020603050405020304" pitchFamily="18" charset="0"/>
                        </a:rPr>
                        <a:t>Drive 4IR readiness in terms of upskilling and acquisition of appropriate talent within FPB - Talent Management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8507091"/>
                  </a:ext>
                </a:extLst>
              </a:tr>
            </a:tbl>
          </a:graphicData>
        </a:graphic>
      </p:graphicFrame>
    </p:spTree>
    <p:extLst>
      <p:ext uri="{BB962C8B-B14F-4D97-AF65-F5344CB8AC3E}">
        <p14:creationId xmlns:p14="http://schemas.microsoft.com/office/powerpoint/2010/main" val="1967651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CFD1AA-63DE-E143-8EDD-B7DBD45A13B7}"/>
              </a:ext>
            </a:extLst>
          </p:cNvPr>
          <p:cNvPicPr>
            <a:picLocks noChangeAspect="1"/>
          </p:cNvPicPr>
          <p:nvPr/>
        </p:nvPicPr>
        <p:blipFill>
          <a:blip r:embed="rId2"/>
          <a:srcRect/>
          <a:stretch/>
        </p:blipFill>
        <p:spPr>
          <a:xfrm>
            <a:off x="0" y="4756"/>
            <a:ext cx="9143999" cy="6848488"/>
          </a:xfrm>
          <a:prstGeom prst="rect">
            <a:avLst/>
          </a:prstGeom>
        </p:spPr>
      </p:pic>
      <p:sp>
        <p:nvSpPr>
          <p:cNvPr id="6" name="Title 2">
            <a:extLst>
              <a:ext uri="{FF2B5EF4-FFF2-40B4-BE49-F238E27FC236}">
                <a16:creationId xmlns:a16="http://schemas.microsoft.com/office/drawing/2014/main" id="{16703154-B510-C148-8AA4-9470ADA5B468}"/>
              </a:ext>
            </a:extLst>
          </p:cNvPr>
          <p:cNvSpPr>
            <a:spLocks noGrp="1"/>
          </p:cNvSpPr>
          <p:nvPr>
            <p:ph type="title"/>
          </p:nvPr>
        </p:nvSpPr>
        <p:spPr>
          <a:xfrm>
            <a:off x="3238052" y="3162810"/>
            <a:ext cx="5905948" cy="558212"/>
          </a:xfrm>
        </p:spPr>
        <p:txBody>
          <a:bodyPr>
            <a:noAutofit/>
          </a:bodyPr>
          <a:lstStyle/>
          <a:p>
            <a:r>
              <a:rPr lang="en-US" sz="3000" dirty="0">
                <a:latin typeface="Helvetica"/>
                <a:cs typeface="Helvetica"/>
              </a:rPr>
              <a:t>HUMAN RESOURCES</a:t>
            </a:r>
            <a:endParaRPr lang="en-US" sz="3000" dirty="0"/>
          </a:p>
        </p:txBody>
      </p:sp>
      <p:pic>
        <p:nvPicPr>
          <p:cNvPr id="10" name="Picture 9">
            <a:extLst>
              <a:ext uri="{FF2B5EF4-FFF2-40B4-BE49-F238E27FC236}">
                <a16:creationId xmlns:a16="http://schemas.microsoft.com/office/drawing/2014/main" id="{72E2B294-88D3-414D-8284-0B7169C0CED3}"/>
              </a:ext>
            </a:extLst>
          </p:cNvPr>
          <p:cNvPicPr>
            <a:picLocks noChangeAspect="1"/>
          </p:cNvPicPr>
          <p:nvPr/>
        </p:nvPicPr>
        <p:blipFill>
          <a:blip r:embed="rId3"/>
          <a:stretch>
            <a:fillRect/>
          </a:stretch>
        </p:blipFill>
        <p:spPr>
          <a:xfrm>
            <a:off x="7640319" y="364331"/>
            <a:ext cx="913129" cy="782682"/>
          </a:xfrm>
          <a:prstGeom prst="rect">
            <a:avLst/>
          </a:prstGeom>
        </p:spPr>
      </p:pic>
    </p:spTree>
    <p:extLst>
      <p:ext uri="{BB962C8B-B14F-4D97-AF65-F5344CB8AC3E}">
        <p14:creationId xmlns:p14="http://schemas.microsoft.com/office/powerpoint/2010/main" val="395295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B6B7-4CD4-44AC-A661-9DE2A76C5E2B}"/>
              </a:ext>
            </a:extLst>
          </p:cNvPr>
          <p:cNvSpPr>
            <a:spLocks noGrp="1"/>
          </p:cNvSpPr>
          <p:nvPr>
            <p:ph type="title"/>
          </p:nvPr>
        </p:nvSpPr>
        <p:spPr>
          <a:xfrm>
            <a:off x="740872" y="1032791"/>
            <a:ext cx="7886700" cy="647420"/>
          </a:xfrm>
        </p:spPr>
        <p:txBody>
          <a:bodyPr/>
          <a:lstStyle/>
          <a:p>
            <a:r>
              <a:rPr lang="en-US" b="1" dirty="0"/>
              <a:t>Human Resources</a:t>
            </a:r>
            <a:endParaRPr lang="en-ZA" b="1" dirty="0"/>
          </a:p>
        </p:txBody>
      </p:sp>
      <p:sp>
        <p:nvSpPr>
          <p:cNvPr id="3" name="Content Placeholder 2">
            <a:extLst>
              <a:ext uri="{FF2B5EF4-FFF2-40B4-BE49-F238E27FC236}">
                <a16:creationId xmlns:a16="http://schemas.microsoft.com/office/drawing/2014/main" id="{0CCADC61-1517-4240-8379-1B441B0DAEB4}"/>
              </a:ext>
            </a:extLst>
          </p:cNvPr>
          <p:cNvSpPr>
            <a:spLocks noGrp="1"/>
          </p:cNvSpPr>
          <p:nvPr>
            <p:ph idx="1"/>
          </p:nvPr>
        </p:nvSpPr>
        <p:spPr>
          <a:xfrm>
            <a:off x="516428" y="1680211"/>
            <a:ext cx="7886700" cy="4144998"/>
          </a:xfrm>
          <a:solidFill>
            <a:schemeClr val="accent1"/>
          </a:solidFill>
        </p:spPr>
        <p:txBody>
          <a:bodyPr>
            <a:noAutofit/>
          </a:bodyPr>
          <a:lstStyle/>
          <a:p>
            <a:pPr algn="just"/>
            <a:r>
              <a:rPr lang="en-US" sz="1500" dirty="0">
                <a:solidFill>
                  <a:schemeClr val="bg2"/>
                </a:solidFill>
              </a:rPr>
              <a:t>The FPB had undergone an </a:t>
            </a:r>
            <a:r>
              <a:rPr lang="en-US" sz="1500" dirty="0" err="1">
                <a:solidFill>
                  <a:schemeClr val="bg2"/>
                </a:solidFill>
              </a:rPr>
              <a:t>etensive</a:t>
            </a:r>
            <a:r>
              <a:rPr lang="en-US" sz="1500" dirty="0">
                <a:solidFill>
                  <a:schemeClr val="bg2"/>
                </a:solidFill>
              </a:rPr>
              <a:t> OD process during 2019 to 2020, with a goal to ensure that the </a:t>
            </a:r>
            <a:r>
              <a:rPr lang="en-US" sz="1500" dirty="0" err="1">
                <a:solidFill>
                  <a:schemeClr val="bg2"/>
                </a:solidFill>
              </a:rPr>
              <a:t>organisation</a:t>
            </a:r>
            <a:r>
              <a:rPr lang="en-US" sz="1500" dirty="0">
                <a:solidFill>
                  <a:schemeClr val="bg2"/>
                </a:solidFill>
              </a:rPr>
              <a:t> is aligned to critical operational imperatives, remain relevant and is 4IR ready as we face massive technological changes and an evolution of content distribution. </a:t>
            </a:r>
          </a:p>
          <a:p>
            <a:pPr algn="just"/>
            <a:r>
              <a:rPr lang="en-US" sz="1500" dirty="0">
                <a:solidFill>
                  <a:schemeClr val="bg2"/>
                </a:solidFill>
              </a:rPr>
              <a:t>The revised and approved </a:t>
            </a:r>
            <a:r>
              <a:rPr lang="en-US" sz="1500" dirty="0" err="1">
                <a:solidFill>
                  <a:schemeClr val="bg2"/>
                </a:solidFill>
              </a:rPr>
              <a:t>Organisational</a:t>
            </a:r>
            <a:r>
              <a:rPr lang="en-US" sz="1500" dirty="0">
                <a:solidFill>
                  <a:schemeClr val="bg2"/>
                </a:solidFill>
              </a:rPr>
              <a:t> structure has 97 posts (fig 1 above).</a:t>
            </a:r>
          </a:p>
          <a:p>
            <a:pPr algn="just"/>
            <a:r>
              <a:rPr lang="en-US" sz="1500" dirty="0">
                <a:solidFill>
                  <a:schemeClr val="bg2"/>
                </a:solidFill>
              </a:rPr>
              <a:t>Vacancy rate as at March 2021 is 8%; headcount is 88. </a:t>
            </a:r>
          </a:p>
          <a:p>
            <a:pPr algn="just"/>
            <a:r>
              <a:rPr lang="en-US" sz="1500" dirty="0">
                <a:solidFill>
                  <a:schemeClr val="bg2"/>
                </a:solidFill>
              </a:rPr>
              <a:t>There are regular culture and or engagement studies undertaken showing a continues low employee morale. This is due to the ongoing moratorium on salary increments, lack of CEO post and communication;</a:t>
            </a:r>
          </a:p>
          <a:p>
            <a:pPr algn="just"/>
            <a:r>
              <a:rPr lang="en-US" sz="1500" dirty="0">
                <a:solidFill>
                  <a:schemeClr val="bg2"/>
                </a:solidFill>
              </a:rPr>
              <a:t>On a positive note: employees cite that the FPB is a learning </a:t>
            </a:r>
            <a:r>
              <a:rPr lang="en-US" sz="1500" dirty="0" err="1">
                <a:solidFill>
                  <a:schemeClr val="bg2"/>
                </a:solidFill>
              </a:rPr>
              <a:t>organisation</a:t>
            </a:r>
            <a:r>
              <a:rPr lang="en-US" sz="1500" dirty="0">
                <a:solidFill>
                  <a:schemeClr val="bg2"/>
                </a:solidFill>
              </a:rPr>
              <a:t> and that we run an excellent training and development </a:t>
            </a:r>
            <a:r>
              <a:rPr lang="en-US" sz="1500" dirty="0" err="1">
                <a:solidFill>
                  <a:schemeClr val="bg2"/>
                </a:solidFill>
              </a:rPr>
              <a:t>programme</a:t>
            </a:r>
            <a:r>
              <a:rPr lang="en-US" sz="1500" dirty="0">
                <a:solidFill>
                  <a:schemeClr val="bg2"/>
                </a:solidFill>
              </a:rPr>
              <a:t> for employees;</a:t>
            </a:r>
          </a:p>
          <a:p>
            <a:pPr algn="just"/>
            <a:r>
              <a:rPr lang="en-US" sz="1500" dirty="0">
                <a:solidFill>
                  <a:schemeClr val="bg2"/>
                </a:solidFill>
              </a:rPr>
              <a:t>High vacancy (employee churn) rate during 2019 resulted in burn out and low staff morale; a many staff were fulfilling dual roles. </a:t>
            </a:r>
          </a:p>
          <a:p>
            <a:pPr algn="just"/>
            <a:r>
              <a:rPr lang="en-US" sz="1500" dirty="0">
                <a:solidFill>
                  <a:schemeClr val="bg2"/>
                </a:solidFill>
              </a:rPr>
              <a:t>Changes in leadership over the past 5 years resulted in uncertainty for some employees;</a:t>
            </a:r>
          </a:p>
          <a:p>
            <a:pPr algn="just"/>
            <a:r>
              <a:rPr lang="en-US" sz="1500" dirty="0">
                <a:solidFill>
                  <a:schemeClr val="bg2"/>
                </a:solidFill>
              </a:rPr>
              <a:t>•Recently reviewed </a:t>
            </a:r>
            <a:r>
              <a:rPr lang="en-US" sz="1500" dirty="0" err="1">
                <a:solidFill>
                  <a:schemeClr val="bg2"/>
                </a:solidFill>
              </a:rPr>
              <a:t>organisational</a:t>
            </a:r>
            <a:r>
              <a:rPr lang="en-US" sz="1500" dirty="0">
                <a:solidFill>
                  <a:schemeClr val="bg2"/>
                </a:solidFill>
              </a:rPr>
              <a:t> structure that augments the revised strategy – plans underway to review the </a:t>
            </a:r>
            <a:r>
              <a:rPr lang="en-US" sz="1500" dirty="0" err="1">
                <a:solidFill>
                  <a:schemeClr val="bg2"/>
                </a:solidFill>
              </a:rPr>
              <a:t>organisational</a:t>
            </a:r>
            <a:r>
              <a:rPr lang="en-US" sz="1500" dirty="0">
                <a:solidFill>
                  <a:schemeClr val="bg2"/>
                </a:solidFill>
              </a:rPr>
              <a:t> structure every two years. The structure was last reviewed in 2012).</a:t>
            </a:r>
          </a:p>
          <a:p>
            <a:pPr algn="just"/>
            <a:endParaRPr lang="en-ZA" sz="1500" dirty="0">
              <a:solidFill>
                <a:schemeClr val="bg2"/>
              </a:solidFill>
            </a:endParaRPr>
          </a:p>
        </p:txBody>
      </p:sp>
    </p:spTree>
    <p:extLst>
      <p:ext uri="{BB962C8B-B14F-4D97-AF65-F5344CB8AC3E}">
        <p14:creationId xmlns:p14="http://schemas.microsoft.com/office/powerpoint/2010/main" val="30189238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45A0D12-87E3-C749-A534-8B8FBD5BE6CD}"/>
              </a:ext>
            </a:extLst>
          </p:cNvPr>
          <p:cNvSpPr/>
          <p:nvPr/>
        </p:nvSpPr>
        <p:spPr>
          <a:xfrm>
            <a:off x="-106016" y="0"/>
            <a:ext cx="9382280" cy="6858000"/>
          </a:xfrm>
          <a:prstGeom prst="rect">
            <a:avLst/>
          </a:prstGeom>
          <a:solidFill>
            <a:srgbClr val="1E5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6C7CB3-1C7A-0D41-AB9D-9D188CD5EDB3}"/>
              </a:ext>
            </a:extLst>
          </p:cNvPr>
          <p:cNvSpPr>
            <a:spLocks noGrp="1"/>
          </p:cNvSpPr>
          <p:nvPr>
            <p:ph type="title"/>
          </p:nvPr>
        </p:nvSpPr>
        <p:spPr/>
        <p:txBody>
          <a:bodyPr>
            <a:normAutofit/>
          </a:bodyPr>
          <a:lstStyle/>
          <a:p>
            <a:r>
              <a:rPr lang="en-US" sz="3000" dirty="0">
                <a:solidFill>
                  <a:srgbClr val="FFFF00"/>
                </a:solidFill>
              </a:rPr>
              <a:t>OUR CURRENT STRUCTURE</a:t>
            </a:r>
          </a:p>
        </p:txBody>
      </p:sp>
      <p:pic>
        <p:nvPicPr>
          <p:cNvPr id="5" name="Picture 4">
            <a:extLst>
              <a:ext uri="{FF2B5EF4-FFF2-40B4-BE49-F238E27FC236}">
                <a16:creationId xmlns:a16="http://schemas.microsoft.com/office/drawing/2014/main" id="{522EF92D-CB15-754F-A906-77C1DCFFED29}"/>
              </a:ext>
            </a:extLst>
          </p:cNvPr>
          <p:cNvPicPr>
            <a:picLocks noChangeAspect="1"/>
          </p:cNvPicPr>
          <p:nvPr/>
        </p:nvPicPr>
        <p:blipFill>
          <a:blip r:embed="rId2"/>
          <a:stretch>
            <a:fillRect/>
          </a:stretch>
        </p:blipFill>
        <p:spPr>
          <a:xfrm>
            <a:off x="137200" y="927652"/>
            <a:ext cx="8869600" cy="5305425"/>
          </a:xfrm>
          <a:prstGeom prst="rect">
            <a:avLst/>
          </a:prstGeom>
        </p:spPr>
      </p:pic>
      <p:pic>
        <p:nvPicPr>
          <p:cNvPr id="12" name="Picture 11">
            <a:extLst>
              <a:ext uri="{FF2B5EF4-FFF2-40B4-BE49-F238E27FC236}">
                <a16:creationId xmlns:a16="http://schemas.microsoft.com/office/drawing/2014/main" id="{9AC1D31F-D234-9441-A70A-25ACA64011D7}"/>
              </a:ext>
            </a:extLst>
          </p:cNvPr>
          <p:cNvPicPr>
            <a:picLocks noChangeAspect="1"/>
          </p:cNvPicPr>
          <p:nvPr/>
        </p:nvPicPr>
        <p:blipFill>
          <a:blip r:embed="rId3"/>
          <a:stretch>
            <a:fillRect/>
          </a:stretch>
        </p:blipFill>
        <p:spPr>
          <a:xfrm>
            <a:off x="7640319" y="364331"/>
            <a:ext cx="913129" cy="782682"/>
          </a:xfrm>
          <a:prstGeom prst="rect">
            <a:avLst/>
          </a:prstGeom>
        </p:spPr>
      </p:pic>
      <p:pic>
        <p:nvPicPr>
          <p:cNvPr id="13" name="Picture 12" descr="A picture containing dark, sitting, computer, computer&#10;&#10;Description automatically generated">
            <a:extLst>
              <a:ext uri="{FF2B5EF4-FFF2-40B4-BE49-F238E27FC236}">
                <a16:creationId xmlns:a16="http://schemas.microsoft.com/office/drawing/2014/main" id="{39ECCF36-72E6-2D4B-9551-A468811D0A36}"/>
              </a:ext>
            </a:extLst>
          </p:cNvPr>
          <p:cNvPicPr>
            <a:picLocks noChangeAspect="1"/>
          </p:cNvPicPr>
          <p:nvPr/>
        </p:nvPicPr>
        <p:blipFill>
          <a:blip r:embed="rId4"/>
          <a:stretch>
            <a:fillRect/>
          </a:stretch>
        </p:blipFill>
        <p:spPr>
          <a:xfrm>
            <a:off x="-106016" y="5511801"/>
            <a:ext cx="10394186" cy="1297472"/>
          </a:xfrm>
          <a:prstGeom prst="rect">
            <a:avLst/>
          </a:prstGeom>
        </p:spPr>
      </p:pic>
      <p:sp>
        <p:nvSpPr>
          <p:cNvPr id="14" name="Rectangle 13">
            <a:extLst>
              <a:ext uri="{FF2B5EF4-FFF2-40B4-BE49-F238E27FC236}">
                <a16:creationId xmlns:a16="http://schemas.microsoft.com/office/drawing/2014/main" id="{C004D1C6-7DDE-E044-8DEC-E44A7E7541CB}"/>
              </a:ext>
            </a:extLst>
          </p:cNvPr>
          <p:cNvSpPr/>
          <p:nvPr/>
        </p:nvSpPr>
        <p:spPr>
          <a:xfrm>
            <a:off x="3300007" y="1014655"/>
            <a:ext cx="2570234" cy="1077218"/>
          </a:xfrm>
          <a:prstGeom prst="rect">
            <a:avLst/>
          </a:prstGeom>
        </p:spPr>
        <p:txBody>
          <a:bodyPr wrap="square">
            <a:spAutoFit/>
          </a:bodyPr>
          <a:lstStyle/>
          <a:p>
            <a:pPr lvl="0" algn="ctr"/>
            <a:r>
              <a:rPr lang="en-US" sz="1600" b="1" dirty="0">
                <a:solidFill>
                  <a:schemeClr val="tx2">
                    <a:lumMod val="50000"/>
                  </a:schemeClr>
                </a:solidFill>
                <a:latin typeface="Arial" panose="020B0604020202020204" pitchFamily="34" charset="0"/>
                <a:cs typeface="Arial" panose="020B0604020202020204" pitchFamily="34" charset="0"/>
              </a:rPr>
              <a:t>Department of Communications </a:t>
            </a:r>
          </a:p>
          <a:p>
            <a:pPr lvl="0" algn="ctr"/>
            <a:r>
              <a:rPr lang="en-US" sz="1600" b="1" dirty="0">
                <a:solidFill>
                  <a:schemeClr val="tx2">
                    <a:lumMod val="50000"/>
                  </a:schemeClr>
                </a:solidFill>
                <a:latin typeface="Arial" panose="020B0604020202020204" pitchFamily="34" charset="0"/>
                <a:cs typeface="Arial" panose="020B0604020202020204" pitchFamily="34" charset="0"/>
              </a:rPr>
              <a:t>and </a:t>
            </a:r>
          </a:p>
          <a:p>
            <a:pPr lvl="0" algn="ctr"/>
            <a:r>
              <a:rPr lang="en-US" sz="1600" b="1" dirty="0">
                <a:solidFill>
                  <a:schemeClr val="tx2">
                    <a:lumMod val="50000"/>
                  </a:schemeClr>
                </a:solidFill>
                <a:latin typeface="Arial" panose="020B0604020202020204" pitchFamily="34" charset="0"/>
                <a:cs typeface="Arial" panose="020B0604020202020204" pitchFamily="34" charset="0"/>
              </a:rPr>
              <a:t>Digital Technologies</a:t>
            </a:r>
          </a:p>
        </p:txBody>
      </p:sp>
      <p:sp>
        <p:nvSpPr>
          <p:cNvPr id="15" name="Rectangle 14">
            <a:extLst>
              <a:ext uri="{FF2B5EF4-FFF2-40B4-BE49-F238E27FC236}">
                <a16:creationId xmlns:a16="http://schemas.microsoft.com/office/drawing/2014/main" id="{3FBD3BEF-85CA-AA46-9DA0-4E4DE14E5F2F}"/>
              </a:ext>
            </a:extLst>
          </p:cNvPr>
          <p:cNvSpPr/>
          <p:nvPr/>
        </p:nvSpPr>
        <p:spPr>
          <a:xfrm>
            <a:off x="5499653" y="2725148"/>
            <a:ext cx="2027582" cy="338554"/>
          </a:xfrm>
          <a:prstGeom prst="rect">
            <a:avLst/>
          </a:prstGeom>
        </p:spPr>
        <p:txBody>
          <a:bodyPr wrap="square">
            <a:spAutoFit/>
          </a:bodyPr>
          <a:lstStyle/>
          <a:p>
            <a:pPr lvl="0" algn="ctr"/>
            <a:r>
              <a:rPr lang="en-ZA" sz="1600" b="1" dirty="0">
                <a:solidFill>
                  <a:schemeClr val="accent4">
                    <a:lumMod val="20000"/>
                    <a:lumOff val="80000"/>
                  </a:schemeClr>
                </a:solidFill>
                <a:latin typeface="Arial" panose="020B0604020202020204" pitchFamily="34" charset="0"/>
                <a:cs typeface="Arial" panose="020B0604020202020204" pitchFamily="34" charset="0"/>
              </a:rPr>
              <a:t>Appeals Tribunal</a:t>
            </a:r>
          </a:p>
        </p:txBody>
      </p:sp>
      <p:sp>
        <p:nvSpPr>
          <p:cNvPr id="16" name="Rectangle 15">
            <a:extLst>
              <a:ext uri="{FF2B5EF4-FFF2-40B4-BE49-F238E27FC236}">
                <a16:creationId xmlns:a16="http://schemas.microsoft.com/office/drawing/2014/main" id="{AD1F382C-296F-3046-B6B6-6F8974D4B73F}"/>
              </a:ext>
            </a:extLst>
          </p:cNvPr>
          <p:cNvSpPr/>
          <p:nvPr/>
        </p:nvSpPr>
        <p:spPr>
          <a:xfrm>
            <a:off x="1417984" y="3003443"/>
            <a:ext cx="2027582" cy="338554"/>
          </a:xfrm>
          <a:prstGeom prst="rect">
            <a:avLst/>
          </a:prstGeom>
        </p:spPr>
        <p:txBody>
          <a:bodyPr wrap="square">
            <a:spAutoFit/>
          </a:bodyPr>
          <a:lstStyle/>
          <a:p>
            <a:pPr lvl="0" algn="ctr"/>
            <a:r>
              <a:rPr lang="en-US" sz="1600" b="1" dirty="0">
                <a:solidFill>
                  <a:schemeClr val="accent4">
                    <a:lumMod val="20000"/>
                    <a:lumOff val="80000"/>
                  </a:schemeClr>
                </a:solidFill>
                <a:latin typeface="Arial" panose="020B0604020202020204" pitchFamily="34" charset="0"/>
                <a:cs typeface="Arial" panose="020B0604020202020204" pitchFamily="34" charset="0"/>
              </a:rPr>
              <a:t>FPB Council </a:t>
            </a:r>
          </a:p>
        </p:txBody>
      </p:sp>
      <p:sp>
        <p:nvSpPr>
          <p:cNvPr id="17" name="Rectangle 16">
            <a:extLst>
              <a:ext uri="{FF2B5EF4-FFF2-40B4-BE49-F238E27FC236}">
                <a16:creationId xmlns:a16="http://schemas.microsoft.com/office/drawing/2014/main" id="{BD3179B5-F439-AC46-B79D-F9C310F35541}"/>
              </a:ext>
            </a:extLst>
          </p:cNvPr>
          <p:cNvSpPr/>
          <p:nvPr/>
        </p:nvSpPr>
        <p:spPr>
          <a:xfrm>
            <a:off x="3564837" y="3997357"/>
            <a:ext cx="2027582" cy="584775"/>
          </a:xfrm>
          <a:prstGeom prst="rect">
            <a:avLst/>
          </a:prstGeom>
        </p:spPr>
        <p:txBody>
          <a:bodyPr wrap="square">
            <a:spAutoFit/>
          </a:bodyPr>
          <a:lstStyle/>
          <a:p>
            <a:pPr lvl="0" algn="ctr"/>
            <a:r>
              <a:rPr lang="en-ZA" sz="1600" b="1" dirty="0">
                <a:solidFill>
                  <a:schemeClr val="accent4">
                    <a:lumMod val="20000"/>
                    <a:lumOff val="80000"/>
                  </a:schemeClr>
                </a:solidFill>
                <a:latin typeface="Arial" panose="020B0604020202020204" pitchFamily="34" charset="0"/>
                <a:cs typeface="Arial" panose="020B0604020202020204" pitchFamily="34" charset="0"/>
              </a:rPr>
              <a:t>Chief Executive Officer</a:t>
            </a:r>
          </a:p>
        </p:txBody>
      </p:sp>
      <p:sp>
        <p:nvSpPr>
          <p:cNvPr id="18" name="Rectangle 17">
            <a:extLst>
              <a:ext uri="{FF2B5EF4-FFF2-40B4-BE49-F238E27FC236}">
                <a16:creationId xmlns:a16="http://schemas.microsoft.com/office/drawing/2014/main" id="{77620A53-02C5-474C-8E5E-F7DE1BDADAB3}"/>
              </a:ext>
            </a:extLst>
          </p:cNvPr>
          <p:cNvSpPr/>
          <p:nvPr/>
        </p:nvSpPr>
        <p:spPr>
          <a:xfrm>
            <a:off x="137200" y="5470702"/>
            <a:ext cx="2128922" cy="584775"/>
          </a:xfrm>
          <a:prstGeom prst="rect">
            <a:avLst/>
          </a:prstGeom>
        </p:spPr>
        <p:txBody>
          <a:bodyPr wrap="square">
            <a:spAutoFit/>
          </a:bodyPr>
          <a:lstStyle/>
          <a:p>
            <a:pPr lvl="0" algn="ctr"/>
            <a:r>
              <a:rPr lang="en-US" sz="1600" b="1" dirty="0">
                <a:solidFill>
                  <a:schemeClr val="bg1"/>
                </a:solidFill>
                <a:latin typeface="Arial" panose="020B0604020202020204" pitchFamily="34" charset="0"/>
                <a:cs typeface="Arial" panose="020B0604020202020204" pitchFamily="34" charset="0"/>
              </a:rPr>
              <a:t>Shared Services Executive (SSE)</a:t>
            </a:r>
          </a:p>
        </p:txBody>
      </p:sp>
      <p:sp>
        <p:nvSpPr>
          <p:cNvPr id="19" name="Rectangle 18">
            <a:extLst>
              <a:ext uri="{FF2B5EF4-FFF2-40B4-BE49-F238E27FC236}">
                <a16:creationId xmlns:a16="http://schemas.microsoft.com/office/drawing/2014/main" id="{2517E108-9C83-E94C-9A4A-E19CB933274A}"/>
              </a:ext>
            </a:extLst>
          </p:cNvPr>
          <p:cNvSpPr/>
          <p:nvPr/>
        </p:nvSpPr>
        <p:spPr>
          <a:xfrm>
            <a:off x="2429827" y="5470702"/>
            <a:ext cx="2128922" cy="584775"/>
          </a:xfrm>
          <a:prstGeom prst="rect">
            <a:avLst/>
          </a:prstGeom>
        </p:spPr>
        <p:txBody>
          <a:bodyPr wrap="square">
            <a:spAutoFit/>
          </a:bodyPr>
          <a:lstStyle/>
          <a:p>
            <a:pPr lvl="0" algn="ctr"/>
            <a:r>
              <a:rPr lang="en-US" sz="1600" b="1" dirty="0">
                <a:solidFill>
                  <a:schemeClr val="bg1"/>
                </a:solidFill>
                <a:latin typeface="Arial" panose="020B0604020202020204" pitchFamily="34" charset="0"/>
                <a:cs typeface="Arial" panose="020B0604020202020204" pitchFamily="34" charset="0"/>
              </a:rPr>
              <a:t>Chief Operations Officer (COO)</a:t>
            </a:r>
          </a:p>
        </p:txBody>
      </p:sp>
      <p:sp>
        <p:nvSpPr>
          <p:cNvPr id="20" name="Rectangle 19">
            <a:extLst>
              <a:ext uri="{FF2B5EF4-FFF2-40B4-BE49-F238E27FC236}">
                <a16:creationId xmlns:a16="http://schemas.microsoft.com/office/drawing/2014/main" id="{FBD6B4A0-584D-B648-A5EE-B005251D7E03}"/>
              </a:ext>
            </a:extLst>
          </p:cNvPr>
          <p:cNvSpPr/>
          <p:nvPr/>
        </p:nvSpPr>
        <p:spPr>
          <a:xfrm>
            <a:off x="4656193" y="5470702"/>
            <a:ext cx="2128922" cy="584775"/>
          </a:xfrm>
          <a:prstGeom prst="rect">
            <a:avLst/>
          </a:prstGeom>
        </p:spPr>
        <p:txBody>
          <a:bodyPr wrap="square">
            <a:spAutoFit/>
          </a:bodyPr>
          <a:lstStyle/>
          <a:p>
            <a:pPr lvl="0" algn="ctr"/>
            <a:r>
              <a:rPr lang="en-US" sz="1600" b="1" dirty="0">
                <a:solidFill>
                  <a:schemeClr val="bg1"/>
                </a:solidFill>
                <a:latin typeface="Arial" panose="020B0604020202020204" pitchFamily="34" charset="0"/>
                <a:cs typeface="Arial" panose="020B0604020202020204" pitchFamily="34" charset="0"/>
              </a:rPr>
              <a:t>Chief Financial Officer (CFO)</a:t>
            </a:r>
          </a:p>
        </p:txBody>
      </p:sp>
      <p:sp>
        <p:nvSpPr>
          <p:cNvPr id="21" name="Rectangle 20">
            <a:extLst>
              <a:ext uri="{FF2B5EF4-FFF2-40B4-BE49-F238E27FC236}">
                <a16:creationId xmlns:a16="http://schemas.microsoft.com/office/drawing/2014/main" id="{EC80CB9D-D7AA-F04C-87A6-066C5BC8E9CC}"/>
              </a:ext>
            </a:extLst>
          </p:cNvPr>
          <p:cNvSpPr/>
          <p:nvPr/>
        </p:nvSpPr>
        <p:spPr>
          <a:xfrm>
            <a:off x="6895810" y="5470702"/>
            <a:ext cx="2128922" cy="584775"/>
          </a:xfrm>
          <a:prstGeom prst="rect">
            <a:avLst/>
          </a:prstGeom>
        </p:spPr>
        <p:txBody>
          <a:bodyPr wrap="square">
            <a:spAutoFit/>
          </a:bodyPr>
          <a:lstStyle/>
          <a:p>
            <a:pPr lvl="0" algn="ctr"/>
            <a:r>
              <a:rPr lang="en-ZA" sz="1600" b="1" dirty="0">
                <a:solidFill>
                  <a:schemeClr val="bg1"/>
                </a:solidFill>
                <a:latin typeface="Arial" panose="020B0604020202020204" pitchFamily="34" charset="0"/>
                <a:cs typeface="Arial" panose="020B0604020202020204" pitchFamily="34" charset="0"/>
              </a:rPr>
              <a:t>Chief Information Officer (CIO)</a:t>
            </a:r>
          </a:p>
        </p:txBody>
      </p:sp>
    </p:spTree>
    <p:extLst>
      <p:ext uri="{BB962C8B-B14F-4D97-AF65-F5344CB8AC3E}">
        <p14:creationId xmlns:p14="http://schemas.microsoft.com/office/powerpoint/2010/main" val="1061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close up of a logo&#10;&#10;Description automatically generated">
            <a:extLst>
              <a:ext uri="{FF2B5EF4-FFF2-40B4-BE49-F238E27FC236}">
                <a16:creationId xmlns:a16="http://schemas.microsoft.com/office/drawing/2014/main" id="{F025EAAA-4730-6340-AA55-CD8EDFF8162C}"/>
              </a:ext>
            </a:extLst>
          </p:cNvPr>
          <p:cNvPicPr>
            <a:picLocks noChangeAspect="1"/>
          </p:cNvPicPr>
          <p:nvPr/>
        </p:nvPicPr>
        <p:blipFill>
          <a:blip r:embed="rId2"/>
          <a:stretch>
            <a:fillRect/>
          </a:stretch>
        </p:blipFill>
        <p:spPr>
          <a:xfrm>
            <a:off x="2113" y="-118753"/>
            <a:ext cx="9139774" cy="6858000"/>
          </a:xfrm>
          <a:prstGeom prst="rect">
            <a:avLst/>
          </a:prstGeom>
        </p:spPr>
      </p:pic>
      <p:sp>
        <p:nvSpPr>
          <p:cNvPr id="2" name="Title 1">
            <a:extLst>
              <a:ext uri="{FF2B5EF4-FFF2-40B4-BE49-F238E27FC236}">
                <a16:creationId xmlns:a16="http://schemas.microsoft.com/office/drawing/2014/main" id="{9417CC86-5F8E-8346-8251-966E2D2BCAF6}"/>
              </a:ext>
            </a:extLst>
          </p:cNvPr>
          <p:cNvSpPr>
            <a:spLocks noGrp="1"/>
          </p:cNvSpPr>
          <p:nvPr>
            <p:ph type="title"/>
          </p:nvPr>
        </p:nvSpPr>
        <p:spPr/>
        <p:txBody>
          <a:bodyPr>
            <a:normAutofit/>
          </a:bodyPr>
          <a:lstStyle/>
          <a:p>
            <a:r>
              <a:rPr lang="en-ZA" sz="3000" dirty="0"/>
              <a:t>DETAILED STRUCTURE INDICATING VACANCIES</a:t>
            </a:r>
            <a:endParaRPr lang="en-US" sz="3000" dirty="0"/>
          </a:p>
        </p:txBody>
      </p:sp>
      <p:pic>
        <p:nvPicPr>
          <p:cNvPr id="34" name="Picture 33">
            <a:extLst>
              <a:ext uri="{FF2B5EF4-FFF2-40B4-BE49-F238E27FC236}">
                <a16:creationId xmlns:a16="http://schemas.microsoft.com/office/drawing/2014/main" id="{64631692-1916-9B42-8A00-FB68880CD36F}"/>
              </a:ext>
            </a:extLst>
          </p:cNvPr>
          <p:cNvPicPr>
            <a:picLocks noChangeAspect="1"/>
          </p:cNvPicPr>
          <p:nvPr/>
        </p:nvPicPr>
        <p:blipFill>
          <a:blip r:embed="rId3"/>
          <a:stretch>
            <a:fillRect/>
          </a:stretch>
        </p:blipFill>
        <p:spPr>
          <a:xfrm>
            <a:off x="7640320" y="392907"/>
            <a:ext cx="913130" cy="782683"/>
          </a:xfrm>
          <a:prstGeom prst="rect">
            <a:avLst/>
          </a:prstGeom>
        </p:spPr>
      </p:pic>
      <p:pic>
        <p:nvPicPr>
          <p:cNvPr id="3" name="Picture 2">
            <a:extLst>
              <a:ext uri="{FF2B5EF4-FFF2-40B4-BE49-F238E27FC236}">
                <a16:creationId xmlns:a16="http://schemas.microsoft.com/office/drawing/2014/main" id="{0FE3C412-C3DB-4221-838C-A4894343D4CD}"/>
              </a:ext>
            </a:extLst>
          </p:cNvPr>
          <p:cNvPicPr>
            <a:picLocks noChangeAspect="1"/>
          </p:cNvPicPr>
          <p:nvPr/>
        </p:nvPicPr>
        <p:blipFill rotWithShape="1">
          <a:blip r:embed="rId4"/>
          <a:srcRect t="12238" r="1610" b="16034"/>
          <a:stretch/>
        </p:blipFill>
        <p:spPr>
          <a:xfrm>
            <a:off x="73617" y="1568717"/>
            <a:ext cx="8996766" cy="4099303"/>
          </a:xfrm>
          <a:prstGeom prst="rect">
            <a:avLst/>
          </a:prstGeom>
          <a:ln>
            <a:noFill/>
          </a:ln>
          <a:effectLst>
            <a:outerShdw blurRad="292100" dist="139700" dir="2700000" algn="tl" rotWithShape="0">
              <a:srgbClr val="333333">
                <a:alpha val="65000"/>
              </a:srgbClr>
            </a:outerShdw>
          </a:effectLst>
        </p:spPr>
      </p:pic>
      <p:sp>
        <p:nvSpPr>
          <p:cNvPr id="7" name="Speech Bubble: Oval 6">
            <a:extLst>
              <a:ext uri="{FF2B5EF4-FFF2-40B4-BE49-F238E27FC236}">
                <a16:creationId xmlns:a16="http://schemas.microsoft.com/office/drawing/2014/main" id="{21F83B45-E5A6-416D-B476-5B85FCA8CB3F}"/>
              </a:ext>
            </a:extLst>
          </p:cNvPr>
          <p:cNvSpPr/>
          <p:nvPr/>
        </p:nvSpPr>
        <p:spPr>
          <a:xfrm rot="10800000">
            <a:off x="73615" y="5506207"/>
            <a:ext cx="2313984" cy="1106259"/>
          </a:xfrm>
          <a:prstGeom prst="wedgeEllipseCallout">
            <a:avLst>
              <a:gd name="adj1" fmla="val -8393"/>
              <a:gd name="adj2" fmla="val 70265"/>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a:extLst>
              <a:ext uri="{FF2B5EF4-FFF2-40B4-BE49-F238E27FC236}">
                <a16:creationId xmlns:a16="http://schemas.microsoft.com/office/drawing/2014/main" id="{1BF97BAA-F06A-4353-9BC1-7BC9F94AD347}"/>
              </a:ext>
            </a:extLst>
          </p:cNvPr>
          <p:cNvPicPr>
            <a:picLocks noChangeAspect="1"/>
          </p:cNvPicPr>
          <p:nvPr/>
        </p:nvPicPr>
        <p:blipFill rotWithShape="1">
          <a:blip r:embed="rId5"/>
          <a:srcRect l="6294" t="18124" r="5026" b="25705"/>
          <a:stretch/>
        </p:blipFill>
        <p:spPr>
          <a:xfrm>
            <a:off x="376675" y="5859387"/>
            <a:ext cx="1689316" cy="403520"/>
          </a:xfrm>
          <a:prstGeom prst="rect">
            <a:avLst/>
          </a:prstGeom>
        </p:spPr>
      </p:pic>
    </p:spTree>
    <p:extLst>
      <p:ext uri="{BB962C8B-B14F-4D97-AF65-F5344CB8AC3E}">
        <p14:creationId xmlns:p14="http://schemas.microsoft.com/office/powerpoint/2010/main" val="367246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16703154-B510-C148-8AA4-9470ADA5B468}"/>
              </a:ext>
            </a:extLst>
          </p:cNvPr>
          <p:cNvSpPr>
            <a:spLocks noGrp="1"/>
          </p:cNvSpPr>
          <p:nvPr>
            <p:ph type="title"/>
          </p:nvPr>
        </p:nvSpPr>
        <p:spPr>
          <a:xfrm>
            <a:off x="3238052" y="3162810"/>
            <a:ext cx="5905948" cy="558212"/>
          </a:xfrm>
        </p:spPr>
        <p:txBody>
          <a:bodyPr>
            <a:noAutofit/>
          </a:bodyPr>
          <a:lstStyle/>
          <a:p>
            <a:r>
              <a:rPr lang="en-US" sz="3000" dirty="0">
                <a:latin typeface="Helvetica"/>
                <a:cs typeface="Helvetica"/>
              </a:rPr>
              <a:t>RISK MANAGEMENT</a:t>
            </a:r>
            <a:endParaRPr lang="en-US" sz="3000" dirty="0"/>
          </a:p>
        </p:txBody>
      </p:sp>
      <p:pic>
        <p:nvPicPr>
          <p:cNvPr id="10" name="Picture 9">
            <a:extLst>
              <a:ext uri="{FF2B5EF4-FFF2-40B4-BE49-F238E27FC236}">
                <a16:creationId xmlns:a16="http://schemas.microsoft.com/office/drawing/2014/main" id="{72E2B294-88D3-414D-8284-0B7169C0CED3}"/>
              </a:ext>
            </a:extLst>
          </p:cNvPr>
          <p:cNvPicPr>
            <a:picLocks noChangeAspect="1"/>
          </p:cNvPicPr>
          <p:nvPr/>
        </p:nvPicPr>
        <p:blipFill>
          <a:blip r:embed="rId2"/>
          <a:stretch>
            <a:fillRect/>
          </a:stretch>
        </p:blipFill>
        <p:spPr>
          <a:xfrm>
            <a:off x="7640319" y="364331"/>
            <a:ext cx="913129" cy="782682"/>
          </a:xfrm>
          <a:prstGeom prst="rect">
            <a:avLst/>
          </a:prstGeom>
        </p:spPr>
      </p:pic>
    </p:spTree>
    <p:extLst>
      <p:ext uri="{BB962C8B-B14F-4D97-AF65-F5344CB8AC3E}">
        <p14:creationId xmlns:p14="http://schemas.microsoft.com/office/powerpoint/2010/main" val="228873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4665" y="1054677"/>
            <a:ext cx="5112328" cy="553998"/>
          </a:xfrm>
          <a:prstGeom prst="rect">
            <a:avLst/>
          </a:prstGeom>
        </p:spPr>
        <p:txBody>
          <a:bodyPr wrap="square">
            <a:spAutoFit/>
          </a:bodyPr>
          <a:lstStyle/>
          <a:p>
            <a:pPr defTabSz="342900"/>
            <a:r>
              <a:rPr lang="en-US" sz="3000" b="1" dirty="0">
                <a:solidFill>
                  <a:prstClr val="black"/>
                </a:solidFill>
                <a:latin typeface="Calibri Light" panose="020F0302020204030204"/>
              </a:rPr>
              <a:t>		</a:t>
            </a:r>
            <a:r>
              <a:rPr lang="en-US" sz="2400" b="1" dirty="0">
                <a:solidFill>
                  <a:prstClr val="black"/>
                </a:solidFill>
                <a:latin typeface="Calibri Light" panose="020F0302020204030204"/>
              </a:rPr>
              <a:t>TOP 10 STRATEGIC RISKS  2021/22</a:t>
            </a:r>
            <a:endParaRPr lang="en-ZA" sz="2400" dirty="0">
              <a:solidFill>
                <a:prstClr val="black"/>
              </a:solidFill>
              <a:latin typeface="Calibri Light" panose="020F0302020204030204"/>
            </a:endParaRPr>
          </a:p>
        </p:txBody>
      </p:sp>
      <p:sp>
        <p:nvSpPr>
          <p:cNvPr id="2" name="Rectangle 1">
            <a:extLst>
              <a:ext uri="{FF2B5EF4-FFF2-40B4-BE49-F238E27FC236}">
                <a16:creationId xmlns:a16="http://schemas.microsoft.com/office/drawing/2014/main" id="{5CD56F49-C0B6-4752-83E3-E55DFD4E54BC}"/>
              </a:ext>
            </a:extLst>
          </p:cNvPr>
          <p:cNvSpPr/>
          <p:nvPr/>
        </p:nvSpPr>
        <p:spPr>
          <a:xfrm>
            <a:off x="3330002" y="3290500"/>
            <a:ext cx="184731" cy="300082"/>
          </a:xfrm>
          <a:prstGeom prst="rect">
            <a:avLst/>
          </a:prstGeom>
        </p:spPr>
        <p:txBody>
          <a:bodyPr wrap="none">
            <a:spAutoFit/>
          </a:bodyPr>
          <a:lstStyle/>
          <a:p>
            <a:pPr defTabSz="342900"/>
            <a:endParaRPr lang="en-US" sz="1350" dirty="0">
              <a:solidFill>
                <a:prstClr val="black"/>
              </a:solidFill>
              <a:latin typeface="Calibri" panose="020F0502020204030204"/>
            </a:endParaRPr>
          </a:p>
        </p:txBody>
      </p:sp>
      <p:graphicFrame>
        <p:nvGraphicFramePr>
          <p:cNvPr id="4" name="Table 3">
            <a:extLst>
              <a:ext uri="{FF2B5EF4-FFF2-40B4-BE49-F238E27FC236}">
                <a16:creationId xmlns:a16="http://schemas.microsoft.com/office/drawing/2014/main" id="{D5528CBE-C259-4D23-9406-B5D25BF6AB0E}"/>
              </a:ext>
            </a:extLst>
          </p:cNvPr>
          <p:cNvGraphicFramePr>
            <a:graphicFrameLocks noGrp="1"/>
          </p:cNvGraphicFramePr>
          <p:nvPr/>
        </p:nvGraphicFramePr>
        <p:xfrm>
          <a:off x="536170" y="1823605"/>
          <a:ext cx="7387936" cy="4069585"/>
        </p:xfrm>
        <a:graphic>
          <a:graphicData uri="http://schemas.openxmlformats.org/drawingml/2006/table">
            <a:tbl>
              <a:tblPr/>
              <a:tblGrid>
                <a:gridCol w="643595">
                  <a:extLst>
                    <a:ext uri="{9D8B030D-6E8A-4147-A177-3AD203B41FA5}">
                      <a16:colId xmlns:a16="http://schemas.microsoft.com/office/drawing/2014/main" val="1734846116"/>
                    </a:ext>
                  </a:extLst>
                </a:gridCol>
                <a:gridCol w="2641422">
                  <a:extLst>
                    <a:ext uri="{9D8B030D-6E8A-4147-A177-3AD203B41FA5}">
                      <a16:colId xmlns:a16="http://schemas.microsoft.com/office/drawing/2014/main" val="3034285522"/>
                    </a:ext>
                  </a:extLst>
                </a:gridCol>
                <a:gridCol w="1434681">
                  <a:extLst>
                    <a:ext uri="{9D8B030D-6E8A-4147-A177-3AD203B41FA5}">
                      <a16:colId xmlns:a16="http://schemas.microsoft.com/office/drawing/2014/main" val="3859142972"/>
                    </a:ext>
                  </a:extLst>
                </a:gridCol>
                <a:gridCol w="884944">
                  <a:extLst>
                    <a:ext uri="{9D8B030D-6E8A-4147-A177-3AD203B41FA5}">
                      <a16:colId xmlns:a16="http://schemas.microsoft.com/office/drawing/2014/main" val="1287846206"/>
                    </a:ext>
                  </a:extLst>
                </a:gridCol>
                <a:gridCol w="1072658">
                  <a:extLst>
                    <a:ext uri="{9D8B030D-6E8A-4147-A177-3AD203B41FA5}">
                      <a16:colId xmlns:a16="http://schemas.microsoft.com/office/drawing/2014/main" val="492852838"/>
                    </a:ext>
                  </a:extLst>
                </a:gridCol>
                <a:gridCol w="710636">
                  <a:extLst>
                    <a:ext uri="{9D8B030D-6E8A-4147-A177-3AD203B41FA5}">
                      <a16:colId xmlns:a16="http://schemas.microsoft.com/office/drawing/2014/main" val="1618515048"/>
                    </a:ext>
                  </a:extLst>
                </a:gridCol>
              </a:tblGrid>
              <a:tr h="644843">
                <a:tc>
                  <a:txBody>
                    <a:bodyPr/>
                    <a:lstStyle/>
                    <a:p>
                      <a:pPr algn="ctr" fontAlgn="ctr"/>
                      <a:r>
                        <a:rPr lang="en-US" sz="1100" b="1" i="0" u="none" strike="noStrike" dirty="0">
                          <a:solidFill>
                            <a:srgbClr val="000000"/>
                          </a:solidFill>
                          <a:effectLst/>
                          <a:latin typeface="Calibri" panose="020F0502020204030204" pitchFamily="34" charset="0"/>
                        </a:rPr>
                        <a:t>Strategic Risk number: SR#</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a:noFill/>
                    </a:lnB>
                    <a:solidFill>
                      <a:schemeClr val="accent1">
                        <a:lumMod val="75000"/>
                      </a:schemeClr>
                    </a:solidFill>
                  </a:tcPr>
                </a:tc>
                <a:tc>
                  <a:txBody>
                    <a:bodyPr/>
                    <a:lstStyle/>
                    <a:p>
                      <a:pPr algn="ctr" fontAlgn="ctr"/>
                      <a:r>
                        <a:rPr lang="en-US" sz="1100" b="1" i="0" u="none" strike="noStrike">
                          <a:solidFill>
                            <a:srgbClr val="000000"/>
                          </a:solidFill>
                          <a:effectLst/>
                          <a:latin typeface="Calibri" panose="020F0502020204030204" pitchFamily="34" charset="0"/>
                        </a:rPr>
                        <a:t>Risk Name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1">
                        <a:lumMod val="75000"/>
                      </a:schemeClr>
                    </a:solidFill>
                  </a:tcPr>
                </a:tc>
                <a:tc>
                  <a:txBody>
                    <a:bodyPr/>
                    <a:lstStyle/>
                    <a:p>
                      <a:pPr algn="ctr" fontAlgn="ctr"/>
                      <a:r>
                        <a:rPr lang="en-US" sz="1100" b="1" i="0" u="none" strike="noStrike">
                          <a:solidFill>
                            <a:srgbClr val="000000"/>
                          </a:solidFill>
                          <a:effectLst/>
                          <a:latin typeface="Calibri" panose="020F0502020204030204" pitchFamily="34" charset="0"/>
                        </a:rPr>
                        <a:t>Risk Type/Category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1">
                        <a:lumMod val="75000"/>
                      </a:schemeClr>
                    </a:solidFill>
                  </a:tcPr>
                </a:tc>
                <a:tc>
                  <a:txBody>
                    <a:bodyPr/>
                    <a:lstStyle/>
                    <a:p>
                      <a:pPr algn="ctr" fontAlgn="ctr"/>
                      <a:r>
                        <a:rPr lang="en-US" sz="1100" b="1" i="0" u="none" strike="noStrike">
                          <a:solidFill>
                            <a:srgbClr val="000000"/>
                          </a:solidFill>
                          <a:effectLst/>
                          <a:latin typeface="Calibri" panose="020F0502020204030204" pitchFamily="34" charset="0"/>
                        </a:rPr>
                        <a:t>Residual Likelihood</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1">
                        <a:lumMod val="75000"/>
                      </a:schemeClr>
                    </a:solidFill>
                  </a:tcPr>
                </a:tc>
                <a:tc>
                  <a:txBody>
                    <a:bodyPr/>
                    <a:lstStyle/>
                    <a:p>
                      <a:pPr algn="ctr" fontAlgn="ctr"/>
                      <a:r>
                        <a:rPr lang="en-US" sz="1100" b="1" i="0" u="none" strike="noStrike">
                          <a:solidFill>
                            <a:srgbClr val="000000"/>
                          </a:solidFill>
                          <a:effectLst/>
                          <a:latin typeface="Calibri" panose="020F0502020204030204" pitchFamily="34" charset="0"/>
                        </a:rPr>
                        <a:t>Residual Consequence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1">
                        <a:lumMod val="75000"/>
                      </a:schemeClr>
                    </a:solidFill>
                  </a:tcPr>
                </a:tc>
                <a:tc>
                  <a:txBody>
                    <a:bodyPr/>
                    <a:lstStyle/>
                    <a:p>
                      <a:pPr algn="ctr" fontAlgn="ctr"/>
                      <a:r>
                        <a:rPr lang="en-US" sz="1100" b="1" i="0" u="none" strike="noStrike" dirty="0">
                          <a:solidFill>
                            <a:srgbClr val="000000"/>
                          </a:solidFill>
                          <a:effectLst/>
                          <a:latin typeface="Calibri" panose="020F0502020204030204" pitchFamily="34" charset="0"/>
                        </a:rPr>
                        <a:t> Residual Risk Score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87787873"/>
                  </a:ext>
                </a:extLst>
              </a:tr>
              <a:tr h="181836">
                <a:tc>
                  <a:txBody>
                    <a:bodyPr/>
                    <a:lstStyle/>
                    <a:p>
                      <a:pPr algn="l" fontAlgn="ctr"/>
                      <a:r>
                        <a:rPr lang="en-US" sz="1100" b="1" i="0" u="none" strike="noStrike">
                          <a:effectLst/>
                          <a:latin typeface="Calibri" panose="020F0502020204030204" pitchFamily="34" charset="0"/>
                        </a:rPr>
                        <a:t>SR8</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Inadequate ICT support.</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Information Technology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4 - Likely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5 - Caterstrophic</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0" i="0" u="none" strike="noStrike" dirty="0">
                          <a:solidFill>
                            <a:srgbClr val="FFFFFF"/>
                          </a:solidFill>
                          <a:effectLst/>
                          <a:latin typeface="Calibri" panose="020F0502020204030204" pitchFamily="34" charset="0"/>
                        </a:rPr>
                        <a:t>High</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1C25"/>
                    </a:solidFill>
                  </a:tcPr>
                </a:tc>
                <a:extLst>
                  <a:ext uri="{0D108BD9-81ED-4DB2-BD59-A6C34878D82A}">
                    <a16:rowId xmlns:a16="http://schemas.microsoft.com/office/drawing/2014/main" val="2155159451"/>
                  </a:ext>
                </a:extLst>
              </a:tr>
              <a:tr h="356936">
                <a:tc>
                  <a:txBody>
                    <a:bodyPr/>
                    <a:lstStyle/>
                    <a:p>
                      <a:pPr algn="l" fontAlgn="ctr"/>
                      <a:r>
                        <a:rPr lang="en-US" sz="1100" b="1" i="0" u="none" strike="noStrike">
                          <a:effectLst/>
                          <a:latin typeface="Calibri" panose="020F0502020204030204" pitchFamily="34" charset="0"/>
                        </a:rPr>
                        <a:t>SR11</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dirty="0">
                          <a:effectLst/>
                          <a:latin typeface="Calibri" panose="020F0502020204030204" pitchFamily="34" charset="0"/>
                        </a:rPr>
                        <a:t>Non-compliance with the Protection of Personal Information Act ("POPIA") </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Compliance \ Regulatory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4 - Likely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4 – Significant</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0" i="0" u="none" strike="noStrike">
                          <a:solidFill>
                            <a:srgbClr val="FFFFFF"/>
                          </a:solidFill>
                          <a:effectLst/>
                          <a:latin typeface="Calibri" panose="020F0502020204030204" pitchFamily="34" charset="0"/>
                        </a:rPr>
                        <a:t>High</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1C25"/>
                    </a:solidFill>
                  </a:tcPr>
                </a:tc>
                <a:extLst>
                  <a:ext uri="{0D108BD9-81ED-4DB2-BD59-A6C34878D82A}">
                    <a16:rowId xmlns:a16="http://schemas.microsoft.com/office/drawing/2014/main" val="3241711015"/>
                  </a:ext>
                </a:extLst>
              </a:tr>
              <a:tr h="356936">
                <a:tc>
                  <a:txBody>
                    <a:bodyPr/>
                    <a:lstStyle/>
                    <a:p>
                      <a:pPr algn="l" fontAlgn="ctr"/>
                      <a:r>
                        <a:rPr lang="en-US" sz="1100" b="1" i="0" u="none" strike="noStrike">
                          <a:effectLst/>
                          <a:latin typeface="Calibri" panose="020F0502020204030204" pitchFamily="34" charset="0"/>
                        </a:rPr>
                        <a:t>SR9</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Institutional Sustainability Risk </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Disaster Recovery / Business Continuity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4 - Likely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4 – Significant</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0" i="0" u="none" strike="noStrike">
                          <a:solidFill>
                            <a:srgbClr val="FFFFFF"/>
                          </a:solidFill>
                          <a:effectLst/>
                          <a:latin typeface="Calibri" panose="020F0502020204030204" pitchFamily="34" charset="0"/>
                        </a:rPr>
                        <a:t>High</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1C25"/>
                    </a:solidFill>
                  </a:tcPr>
                </a:tc>
                <a:extLst>
                  <a:ext uri="{0D108BD9-81ED-4DB2-BD59-A6C34878D82A}">
                    <a16:rowId xmlns:a16="http://schemas.microsoft.com/office/drawing/2014/main" val="1603115495"/>
                  </a:ext>
                </a:extLst>
              </a:tr>
              <a:tr h="356936">
                <a:tc>
                  <a:txBody>
                    <a:bodyPr/>
                    <a:lstStyle/>
                    <a:p>
                      <a:pPr algn="l" fontAlgn="ctr"/>
                      <a:r>
                        <a:rPr lang="en-US" sz="1100" b="1" i="0" u="none" strike="noStrike">
                          <a:effectLst/>
                          <a:latin typeface="Calibri" panose="020F0502020204030204" pitchFamily="34" charset="0"/>
                        </a:rPr>
                        <a:t>SR7</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
                      </a:r>
                      <a:br>
                        <a:rPr lang="en-US" sz="1100" b="1" i="0" u="none" strike="noStrike">
                          <a:effectLst/>
                          <a:latin typeface="Calibri" panose="020F0502020204030204" pitchFamily="34" charset="0"/>
                        </a:rPr>
                      </a:br>
                      <a:r>
                        <a:rPr lang="en-US" sz="1100" b="1" i="0" u="none" strike="noStrike">
                          <a:effectLst/>
                          <a:latin typeface="Calibri" panose="020F0502020204030204" pitchFamily="34" charset="0"/>
                        </a:rPr>
                        <a:t>Organisational Culture Risk </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Cultural </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dirty="0">
                          <a:effectLst/>
                          <a:latin typeface="Calibri" panose="020F0502020204030204" pitchFamily="34" charset="0"/>
                        </a:rPr>
                        <a:t>4 - Likely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4 – Significant</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0" i="0" u="none" strike="noStrike">
                          <a:solidFill>
                            <a:srgbClr val="FFFFFF"/>
                          </a:solidFill>
                          <a:effectLst/>
                          <a:latin typeface="Calibri" panose="020F0502020204030204" pitchFamily="34" charset="0"/>
                        </a:rPr>
                        <a:t>High</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EE1C25"/>
                    </a:solidFill>
                  </a:tcPr>
                </a:tc>
                <a:extLst>
                  <a:ext uri="{0D108BD9-81ED-4DB2-BD59-A6C34878D82A}">
                    <a16:rowId xmlns:a16="http://schemas.microsoft.com/office/drawing/2014/main" val="2773741009"/>
                  </a:ext>
                </a:extLst>
              </a:tr>
              <a:tr h="532038">
                <a:tc>
                  <a:txBody>
                    <a:bodyPr/>
                    <a:lstStyle/>
                    <a:p>
                      <a:pPr algn="l" fontAlgn="ctr"/>
                      <a:r>
                        <a:rPr lang="en-US" sz="1100" b="1" i="0" u="none" strike="noStrike">
                          <a:effectLst/>
                          <a:latin typeface="Calibri" panose="020F0502020204030204" pitchFamily="34" charset="0"/>
                        </a:rPr>
                        <a:t>SR2</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Industry and public non-compliance with the Films and Publications Act (FP Act) and Regulations</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Compliance \ Regulatory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3 - 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4 – Significant</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0" i="0" u="none" strike="noStrike" dirty="0">
                          <a:solidFill>
                            <a:srgbClr val="FFFFFF"/>
                          </a:solidFill>
                          <a:effectLst/>
                          <a:latin typeface="Calibri" panose="020F0502020204030204" pitchFamily="34" charset="0"/>
                        </a:rPr>
                        <a:t>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8020"/>
                    </a:solidFill>
                  </a:tcPr>
                </a:tc>
                <a:extLst>
                  <a:ext uri="{0D108BD9-81ED-4DB2-BD59-A6C34878D82A}">
                    <a16:rowId xmlns:a16="http://schemas.microsoft.com/office/drawing/2014/main" val="2088266183"/>
                  </a:ext>
                </a:extLst>
              </a:tr>
              <a:tr h="356936">
                <a:tc>
                  <a:txBody>
                    <a:bodyPr/>
                    <a:lstStyle/>
                    <a:p>
                      <a:pPr algn="l" fontAlgn="ctr"/>
                      <a:r>
                        <a:rPr lang="en-US" sz="1100" b="1" i="0" u="none" strike="noStrike">
                          <a:effectLst/>
                          <a:latin typeface="Calibri" panose="020F0502020204030204" pitchFamily="34" charset="0"/>
                        </a:rPr>
                        <a:t>SR6</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dirty="0">
                          <a:effectLst/>
                          <a:latin typeface="Calibri" panose="020F0502020204030204" pitchFamily="34" charset="0"/>
                        </a:rPr>
                        <a:t>Non-compliance to Corporate Governance Framework </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dirty="0">
                          <a:effectLst/>
                          <a:latin typeface="Calibri" panose="020F0502020204030204" pitchFamily="34" charset="0"/>
                        </a:rPr>
                        <a:t>Compliance \ Regulatory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4 - Likely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3 - 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0" i="0" u="none" strike="noStrike">
                          <a:solidFill>
                            <a:srgbClr val="FFFFFF"/>
                          </a:solidFill>
                          <a:effectLst/>
                          <a:latin typeface="Calibri" panose="020F0502020204030204" pitchFamily="34" charset="0"/>
                        </a:rPr>
                        <a:t>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8020"/>
                    </a:solidFill>
                  </a:tcPr>
                </a:tc>
                <a:extLst>
                  <a:ext uri="{0D108BD9-81ED-4DB2-BD59-A6C34878D82A}">
                    <a16:rowId xmlns:a16="http://schemas.microsoft.com/office/drawing/2014/main" val="580220822"/>
                  </a:ext>
                </a:extLst>
              </a:tr>
              <a:tr h="356936">
                <a:tc>
                  <a:txBody>
                    <a:bodyPr/>
                    <a:lstStyle/>
                    <a:p>
                      <a:pPr algn="l" fontAlgn="ctr"/>
                      <a:r>
                        <a:rPr lang="en-US" sz="1100" b="1" i="0" u="none" strike="noStrike">
                          <a:effectLst/>
                          <a:latin typeface="Calibri" panose="020F0502020204030204" pitchFamily="34" charset="0"/>
                        </a:rPr>
                        <a:t>SR4</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Education and awareness campaigns not reaching all demographics of society.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dirty="0">
                          <a:effectLst/>
                          <a:latin typeface="Calibri" panose="020F0502020204030204" pitchFamily="34" charset="0"/>
                        </a:rPr>
                        <a:t>Education and Awareness</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3 - 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4 – Significant</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0" i="0" u="none" strike="noStrike">
                          <a:solidFill>
                            <a:srgbClr val="FFFFFF"/>
                          </a:solidFill>
                          <a:effectLst/>
                          <a:latin typeface="Calibri" panose="020F0502020204030204" pitchFamily="34" charset="0"/>
                        </a:rPr>
                        <a:t>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8020"/>
                    </a:solidFill>
                  </a:tcPr>
                </a:tc>
                <a:extLst>
                  <a:ext uri="{0D108BD9-81ED-4DB2-BD59-A6C34878D82A}">
                    <a16:rowId xmlns:a16="http://schemas.microsoft.com/office/drawing/2014/main" val="2947634406"/>
                  </a:ext>
                </a:extLst>
              </a:tr>
              <a:tr h="356936">
                <a:tc>
                  <a:txBody>
                    <a:bodyPr/>
                    <a:lstStyle/>
                    <a:p>
                      <a:pPr algn="l" fontAlgn="ctr"/>
                      <a:r>
                        <a:rPr lang="en-US" sz="1100" b="1" i="0" u="none" strike="noStrike">
                          <a:effectLst/>
                          <a:latin typeface="Calibri" panose="020F0502020204030204" pitchFamily="34" charset="0"/>
                        </a:rPr>
                        <a:t>SR3</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Ineffective management of stakeholder relations  </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Reputation</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4 - Likely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3 – 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0" i="0" u="none" strike="noStrike">
                          <a:solidFill>
                            <a:srgbClr val="FFFFFF"/>
                          </a:solidFill>
                          <a:effectLst/>
                          <a:latin typeface="Calibri" panose="020F0502020204030204" pitchFamily="34" charset="0"/>
                        </a:rPr>
                        <a:t>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8020"/>
                    </a:solidFill>
                  </a:tcPr>
                </a:tc>
                <a:extLst>
                  <a:ext uri="{0D108BD9-81ED-4DB2-BD59-A6C34878D82A}">
                    <a16:rowId xmlns:a16="http://schemas.microsoft.com/office/drawing/2014/main" val="1917563463"/>
                  </a:ext>
                </a:extLst>
              </a:tr>
              <a:tr h="181836">
                <a:tc>
                  <a:txBody>
                    <a:bodyPr/>
                    <a:lstStyle/>
                    <a:p>
                      <a:pPr algn="l" fontAlgn="ctr"/>
                      <a:r>
                        <a:rPr lang="en-US" sz="1100" b="1" i="0" u="none" strike="noStrike">
                          <a:effectLst/>
                          <a:latin typeface="Calibri" panose="020F0502020204030204" pitchFamily="34" charset="0"/>
                        </a:rPr>
                        <a:t>SR10</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Inadequate Project Management </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Financial </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3 - 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4 – Significant</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0" i="0" u="none" strike="noStrike">
                          <a:solidFill>
                            <a:srgbClr val="FFFFFF"/>
                          </a:solidFill>
                          <a:effectLst/>
                          <a:latin typeface="Calibri" panose="020F0502020204030204" pitchFamily="34" charset="0"/>
                        </a:rPr>
                        <a:t>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8020"/>
                    </a:solidFill>
                  </a:tcPr>
                </a:tc>
                <a:extLst>
                  <a:ext uri="{0D108BD9-81ED-4DB2-BD59-A6C34878D82A}">
                    <a16:rowId xmlns:a16="http://schemas.microsoft.com/office/drawing/2014/main" val="2549254322"/>
                  </a:ext>
                </a:extLst>
              </a:tr>
              <a:tr h="356936">
                <a:tc>
                  <a:txBody>
                    <a:bodyPr/>
                    <a:lstStyle/>
                    <a:p>
                      <a:pPr algn="l" fontAlgn="ctr"/>
                      <a:r>
                        <a:rPr lang="en-US" sz="1100" b="1" i="0" u="none" strike="noStrike">
                          <a:effectLst/>
                          <a:latin typeface="Calibri" panose="020F0502020204030204" pitchFamily="34" charset="0"/>
                        </a:rPr>
                        <a:t>SR5</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Regression in the audit opinion from the AGSA </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Compliance \ Regulatory</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a:effectLst/>
                          <a:latin typeface="Calibri" panose="020F0502020204030204" pitchFamily="34" charset="0"/>
                        </a:rPr>
                        <a:t>3 - 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1" i="0" u="none" strike="noStrike" dirty="0">
                          <a:effectLst/>
                          <a:latin typeface="Calibri" panose="020F0502020204030204" pitchFamily="34" charset="0"/>
                        </a:rPr>
                        <a:t>3 – 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ctr"/>
                      <a:r>
                        <a:rPr lang="en-US" sz="1100" b="0" i="0" u="none" strike="noStrike" dirty="0">
                          <a:solidFill>
                            <a:srgbClr val="FFFFFF"/>
                          </a:solidFill>
                          <a:effectLst/>
                          <a:latin typeface="Calibri" panose="020F0502020204030204" pitchFamily="34" charset="0"/>
                        </a:rPr>
                        <a:t>Moderate</a:t>
                      </a:r>
                    </a:p>
                  </a:txBody>
                  <a:tcPr marL="4763" marR="4763" marT="4763"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58020"/>
                    </a:solidFill>
                  </a:tcPr>
                </a:tc>
                <a:extLst>
                  <a:ext uri="{0D108BD9-81ED-4DB2-BD59-A6C34878D82A}">
                    <a16:rowId xmlns:a16="http://schemas.microsoft.com/office/drawing/2014/main" val="761790807"/>
                  </a:ext>
                </a:extLst>
              </a:tr>
            </a:tbl>
          </a:graphicData>
        </a:graphic>
      </p:graphicFrame>
    </p:spTree>
    <p:extLst>
      <p:ext uri="{BB962C8B-B14F-4D97-AF65-F5344CB8AC3E}">
        <p14:creationId xmlns:p14="http://schemas.microsoft.com/office/powerpoint/2010/main" val="935114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CFD1AA-63DE-E143-8EDD-B7DBD45A13B7}"/>
              </a:ext>
            </a:extLst>
          </p:cNvPr>
          <p:cNvPicPr>
            <a:picLocks noChangeAspect="1"/>
          </p:cNvPicPr>
          <p:nvPr/>
        </p:nvPicPr>
        <p:blipFill>
          <a:blip r:embed="rId2"/>
          <a:srcRect/>
          <a:stretch/>
        </p:blipFill>
        <p:spPr>
          <a:xfrm>
            <a:off x="0" y="4756"/>
            <a:ext cx="9143999" cy="6848488"/>
          </a:xfrm>
          <a:prstGeom prst="rect">
            <a:avLst/>
          </a:prstGeom>
        </p:spPr>
      </p:pic>
      <p:sp>
        <p:nvSpPr>
          <p:cNvPr id="6" name="Title 2">
            <a:extLst>
              <a:ext uri="{FF2B5EF4-FFF2-40B4-BE49-F238E27FC236}">
                <a16:creationId xmlns:a16="http://schemas.microsoft.com/office/drawing/2014/main" id="{16703154-B510-C148-8AA4-9470ADA5B468}"/>
              </a:ext>
            </a:extLst>
          </p:cNvPr>
          <p:cNvSpPr>
            <a:spLocks noGrp="1"/>
          </p:cNvSpPr>
          <p:nvPr>
            <p:ph type="title"/>
          </p:nvPr>
        </p:nvSpPr>
        <p:spPr>
          <a:xfrm>
            <a:off x="3238052" y="3162810"/>
            <a:ext cx="5905948" cy="558212"/>
          </a:xfrm>
        </p:spPr>
        <p:txBody>
          <a:bodyPr>
            <a:noAutofit/>
          </a:bodyPr>
          <a:lstStyle/>
          <a:p>
            <a:r>
              <a:rPr lang="en-US" sz="3000" dirty="0">
                <a:latin typeface="Helvetica"/>
                <a:cs typeface="Helvetica"/>
              </a:rPr>
              <a:t>BUDGET 2021/2022</a:t>
            </a:r>
            <a:endParaRPr lang="en-US" sz="3000" dirty="0"/>
          </a:p>
        </p:txBody>
      </p:sp>
      <p:pic>
        <p:nvPicPr>
          <p:cNvPr id="10" name="Picture 9">
            <a:extLst>
              <a:ext uri="{FF2B5EF4-FFF2-40B4-BE49-F238E27FC236}">
                <a16:creationId xmlns:a16="http://schemas.microsoft.com/office/drawing/2014/main" id="{72E2B294-88D3-414D-8284-0B7169C0CED3}"/>
              </a:ext>
            </a:extLst>
          </p:cNvPr>
          <p:cNvPicPr>
            <a:picLocks noChangeAspect="1"/>
          </p:cNvPicPr>
          <p:nvPr/>
        </p:nvPicPr>
        <p:blipFill>
          <a:blip r:embed="rId3"/>
          <a:stretch>
            <a:fillRect/>
          </a:stretch>
        </p:blipFill>
        <p:spPr>
          <a:xfrm>
            <a:off x="7640319" y="364331"/>
            <a:ext cx="913129" cy="782682"/>
          </a:xfrm>
          <a:prstGeom prst="rect">
            <a:avLst/>
          </a:prstGeom>
        </p:spPr>
      </p:pic>
    </p:spTree>
    <p:extLst>
      <p:ext uri="{BB962C8B-B14F-4D97-AF65-F5344CB8AC3E}">
        <p14:creationId xmlns:p14="http://schemas.microsoft.com/office/powerpoint/2010/main" val="210421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2218" y="263236"/>
            <a:ext cx="6816437" cy="707886"/>
          </a:xfrm>
          <a:prstGeom prst="rect">
            <a:avLst/>
          </a:prstGeom>
        </p:spPr>
        <p:txBody>
          <a:bodyPr wrap="square">
            <a:spAutoFit/>
          </a:bodyPr>
          <a:lstStyle/>
          <a:p>
            <a:r>
              <a:rPr lang="en-US" sz="4000" b="1" dirty="0">
                <a:latin typeface="+mj-lt"/>
              </a:rPr>
              <a:t>		</a:t>
            </a:r>
            <a:r>
              <a:rPr lang="en-US" sz="3200" b="1" dirty="0">
                <a:latin typeface="+mj-lt"/>
              </a:rPr>
              <a:t>Revenue Budget 2021/22</a:t>
            </a:r>
            <a:endParaRPr lang="en-ZA" sz="3200" dirty="0">
              <a:latin typeface="+mj-lt"/>
            </a:endParaRPr>
          </a:p>
        </p:txBody>
      </p:sp>
      <p:graphicFrame>
        <p:nvGraphicFramePr>
          <p:cNvPr id="5" name="Table 4"/>
          <p:cNvGraphicFramePr>
            <a:graphicFrameLocks noGrp="1"/>
          </p:cNvGraphicFramePr>
          <p:nvPr/>
        </p:nvGraphicFramePr>
        <p:xfrm>
          <a:off x="188662" y="1252530"/>
          <a:ext cx="7990834" cy="5288998"/>
        </p:xfrm>
        <a:graphic>
          <a:graphicData uri="http://schemas.openxmlformats.org/drawingml/2006/table">
            <a:tbl>
              <a:tblPr/>
              <a:tblGrid>
                <a:gridCol w="4965497">
                  <a:extLst>
                    <a:ext uri="{9D8B030D-6E8A-4147-A177-3AD203B41FA5}">
                      <a16:colId xmlns:a16="http://schemas.microsoft.com/office/drawing/2014/main" val="2903141897"/>
                    </a:ext>
                  </a:extLst>
                </a:gridCol>
                <a:gridCol w="3025337">
                  <a:extLst>
                    <a:ext uri="{9D8B030D-6E8A-4147-A177-3AD203B41FA5}">
                      <a16:colId xmlns:a16="http://schemas.microsoft.com/office/drawing/2014/main" val="1230095974"/>
                    </a:ext>
                  </a:extLst>
                </a:gridCol>
              </a:tblGrid>
              <a:tr h="817927">
                <a:tc>
                  <a:txBody>
                    <a:bodyPr/>
                    <a:lstStyle/>
                    <a:p>
                      <a:pPr algn="l" fontAlgn="b"/>
                      <a:r>
                        <a:rPr lang="en-ZA" sz="2800" b="1" i="0" u="none" strike="noStrike" dirty="0">
                          <a:solidFill>
                            <a:srgbClr val="FFFFFF"/>
                          </a:solidFill>
                          <a:latin typeface="Calibri"/>
                        </a:rPr>
                        <a:t>Revenue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ZA" sz="2000" b="1" i="0" u="none" strike="noStrike" dirty="0">
                          <a:solidFill>
                            <a:srgbClr val="FFFFFF"/>
                          </a:solidFill>
                          <a:latin typeface="Calibri"/>
                        </a:rPr>
                        <a:t> Budget </a:t>
                      </a:r>
                    </a:p>
                    <a:p>
                      <a:pPr algn="ctr" fontAlgn="b"/>
                      <a:r>
                        <a:rPr lang="en-ZA" sz="2000" b="1" i="0" u="none" strike="noStrike" dirty="0">
                          <a:solidFill>
                            <a:srgbClr val="FFFFFF"/>
                          </a:solidFill>
                          <a:latin typeface="Calibri"/>
                        </a:rPr>
                        <a:t>2021/22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808882275"/>
                  </a:ext>
                </a:extLst>
              </a:tr>
              <a:tr h="617126">
                <a:tc>
                  <a:txBody>
                    <a:bodyPr/>
                    <a:lstStyle/>
                    <a:p>
                      <a:pPr algn="l" fontAlgn="b"/>
                      <a:r>
                        <a:rPr lang="en-ZA" sz="2800" b="0" i="0" u="none" strike="noStrike" dirty="0">
                          <a:solidFill>
                            <a:srgbClr val="000000"/>
                          </a:solidFill>
                          <a:effectLst/>
                          <a:latin typeface="Calibri" panose="020F0502020204030204" pitchFamily="34" charset="0"/>
                        </a:rPr>
                        <a:t>Operational Grant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      100 937 000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201093"/>
                  </a:ext>
                </a:extLst>
              </a:tr>
              <a:tr h="600559">
                <a:tc>
                  <a:txBody>
                    <a:bodyPr/>
                    <a:lstStyle/>
                    <a:p>
                      <a:pPr algn="l" fontAlgn="b"/>
                      <a:r>
                        <a:rPr lang="en-ZA" sz="2800" b="0" i="0" u="none" strike="noStrike" dirty="0">
                          <a:solidFill>
                            <a:srgbClr val="000000"/>
                          </a:solidFill>
                          <a:effectLst/>
                          <a:latin typeface="Calibri" panose="020F0502020204030204" pitchFamily="34" charset="0"/>
                        </a:rPr>
                        <a:t>Classification Fees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          3 391 456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11083"/>
                  </a:ext>
                </a:extLst>
              </a:tr>
              <a:tr h="600559">
                <a:tc>
                  <a:txBody>
                    <a:bodyPr/>
                    <a:lstStyle/>
                    <a:p>
                      <a:pPr algn="l" fontAlgn="b"/>
                      <a:r>
                        <a:rPr lang="en-ZA" sz="2800" b="0" i="0" u="none" strike="noStrike" dirty="0">
                          <a:solidFill>
                            <a:srgbClr val="000000"/>
                          </a:solidFill>
                          <a:effectLst/>
                          <a:latin typeface="Calibri" panose="020F0502020204030204" pitchFamily="34" charset="0"/>
                        </a:rPr>
                        <a:t>Registration Fees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              315 502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249751"/>
                  </a:ext>
                </a:extLst>
              </a:tr>
              <a:tr h="563285">
                <a:tc>
                  <a:txBody>
                    <a:bodyPr/>
                    <a:lstStyle/>
                    <a:p>
                      <a:pPr algn="l" fontAlgn="b"/>
                      <a:r>
                        <a:rPr lang="en-ZA" sz="2800" b="0" i="0" u="none" strike="noStrike" dirty="0">
                          <a:solidFill>
                            <a:srgbClr val="000000"/>
                          </a:solidFill>
                          <a:effectLst/>
                          <a:latin typeface="Calibri" panose="020F0502020204030204" pitchFamily="34" charset="0"/>
                        </a:rPr>
                        <a:t>Annual Renewal Fees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              323 837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0558514"/>
                  </a:ext>
                </a:extLst>
              </a:tr>
              <a:tr h="580547">
                <a:tc>
                  <a:txBody>
                    <a:bodyPr/>
                    <a:lstStyle/>
                    <a:p>
                      <a:pPr algn="l" fontAlgn="b"/>
                      <a:r>
                        <a:rPr lang="en-ZA" sz="2800" b="0" i="0" u="none" strike="noStrike" dirty="0">
                          <a:solidFill>
                            <a:srgbClr val="000000"/>
                          </a:solidFill>
                          <a:effectLst/>
                          <a:latin typeface="Calibri" panose="020F0502020204030204" pitchFamily="34" charset="0"/>
                        </a:rPr>
                        <a:t>Internet SP Registration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76091"/>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                97 693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76091"/>
                      </a:solidFill>
                      <a:prstDash val="solid"/>
                      <a:round/>
                      <a:headEnd type="none" w="med" len="med"/>
                      <a:tailEnd type="none" w="med" len="med"/>
                    </a:lnB>
                  </a:tcPr>
                </a:tc>
                <a:extLst>
                  <a:ext uri="{0D108BD9-81ED-4DB2-BD59-A6C34878D82A}">
                    <a16:rowId xmlns:a16="http://schemas.microsoft.com/office/drawing/2014/main" val="2270930468"/>
                  </a:ext>
                </a:extLst>
              </a:tr>
              <a:tr h="513582">
                <a:tc>
                  <a:txBody>
                    <a:bodyPr/>
                    <a:lstStyle/>
                    <a:p>
                      <a:pPr algn="l" fontAlgn="b"/>
                      <a:r>
                        <a:rPr lang="en-ZA" sz="2800" b="0" i="0" u="none" strike="noStrike" dirty="0">
                          <a:solidFill>
                            <a:srgbClr val="000000"/>
                          </a:solidFill>
                          <a:effectLst/>
                          <a:latin typeface="Calibri" panose="020F0502020204030204" pitchFamily="34" charset="0"/>
                        </a:rPr>
                        <a:t>License Fees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        10 335 000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tcPr>
                </a:tc>
                <a:extLst>
                  <a:ext uri="{0D108BD9-81ED-4DB2-BD59-A6C34878D82A}">
                    <a16:rowId xmlns:a16="http://schemas.microsoft.com/office/drawing/2014/main" val="2936742265"/>
                  </a:ext>
                </a:extLst>
              </a:tr>
              <a:tr h="463882">
                <a:tc>
                  <a:txBody>
                    <a:bodyPr/>
                    <a:lstStyle/>
                    <a:p>
                      <a:pPr algn="l" fontAlgn="b"/>
                      <a:r>
                        <a:rPr lang="en-ZA" sz="2800" b="0" i="0" u="none" strike="noStrike" dirty="0">
                          <a:solidFill>
                            <a:srgbClr val="000000"/>
                          </a:solidFill>
                          <a:effectLst/>
                          <a:latin typeface="Calibri" panose="020F0502020204030204" pitchFamily="34" charset="0"/>
                        </a:rPr>
                        <a:t>Interest revenue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          1 374 685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tcPr>
                </a:tc>
                <a:extLst>
                  <a:ext uri="{0D108BD9-81ED-4DB2-BD59-A6C34878D82A}">
                    <a16:rowId xmlns:a16="http://schemas.microsoft.com/office/drawing/2014/main" val="3631082512"/>
                  </a:ext>
                </a:extLst>
              </a:tr>
              <a:tr h="531531">
                <a:tc>
                  <a:txBody>
                    <a:bodyPr/>
                    <a:lstStyle/>
                    <a:p>
                      <a:pPr algn="l" fontAlgn="b"/>
                      <a:r>
                        <a:rPr lang="en-ZA" sz="2800" b="1" i="0" u="none" strike="noStrike" dirty="0">
                          <a:solidFill>
                            <a:srgbClr val="000000"/>
                          </a:solidFill>
                          <a:latin typeface="Calibri"/>
                        </a:rPr>
                        <a:t>Grand Total</a:t>
                      </a:r>
                    </a:p>
                  </a:txBody>
                  <a:tcPr marL="0" marR="0" marT="0" marB="0" anchor="b">
                    <a:lnL>
                      <a:noFill/>
                    </a:lnL>
                    <a:lnR>
                      <a:noFill/>
                    </a:lnR>
                    <a:lnT w="635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l" fontAlgn="b"/>
                      <a:r>
                        <a:rPr lang="en-US" sz="2800" b="1" i="0" u="none" strike="noStrike" dirty="0">
                          <a:solidFill>
                            <a:srgbClr val="000000"/>
                          </a:solidFill>
                          <a:effectLst/>
                          <a:latin typeface="Calibri" panose="020F0502020204030204" pitchFamily="34" charset="0"/>
                        </a:rPr>
                        <a:t>      116 775 173 </a:t>
                      </a:r>
                    </a:p>
                  </a:txBody>
                  <a:tcPr marL="0" marR="0" marT="0" marB="0" anchor="b">
                    <a:lnL>
                      <a:noFill/>
                    </a:lnL>
                    <a:lnR>
                      <a:noFill/>
                    </a:lnR>
                    <a:lnT w="6350" cap="flat" cmpd="sng" algn="ctr">
                      <a:solidFill>
                        <a:srgbClr val="376091"/>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extLst>
                  <a:ext uri="{0D108BD9-81ED-4DB2-BD59-A6C34878D82A}">
                    <a16:rowId xmlns:a16="http://schemas.microsoft.com/office/drawing/2014/main" val="37743060"/>
                  </a:ext>
                </a:extLst>
              </a:tr>
            </a:tbl>
          </a:graphicData>
        </a:graphic>
      </p:graphicFrame>
      <p:sp>
        <p:nvSpPr>
          <p:cNvPr id="2" name="Rectangle 1">
            <a:extLst>
              <a:ext uri="{FF2B5EF4-FFF2-40B4-BE49-F238E27FC236}">
                <a16:creationId xmlns:a16="http://schemas.microsoft.com/office/drawing/2014/main" id="{5CD56F49-C0B6-4752-83E3-E55DFD4E54BC}"/>
              </a:ext>
            </a:extLst>
          </p:cNvPr>
          <p:cNvSpPr/>
          <p:nvPr/>
        </p:nvSpPr>
        <p:spPr>
          <a:xfrm>
            <a:off x="2916001"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87824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CFD1AA-63DE-E143-8EDD-B7DBD45A13B7}"/>
              </a:ext>
            </a:extLst>
          </p:cNvPr>
          <p:cNvPicPr>
            <a:picLocks noChangeAspect="1"/>
          </p:cNvPicPr>
          <p:nvPr/>
        </p:nvPicPr>
        <p:blipFill>
          <a:blip r:embed="rId2"/>
          <a:srcRect/>
          <a:stretch/>
        </p:blipFill>
        <p:spPr>
          <a:xfrm>
            <a:off x="0" y="4756"/>
            <a:ext cx="9143999" cy="6848488"/>
          </a:xfrm>
          <a:prstGeom prst="rect">
            <a:avLst/>
          </a:prstGeom>
        </p:spPr>
      </p:pic>
      <p:sp>
        <p:nvSpPr>
          <p:cNvPr id="6" name="Title 2">
            <a:extLst>
              <a:ext uri="{FF2B5EF4-FFF2-40B4-BE49-F238E27FC236}">
                <a16:creationId xmlns:a16="http://schemas.microsoft.com/office/drawing/2014/main" id="{16703154-B510-C148-8AA4-9470ADA5B468}"/>
              </a:ext>
            </a:extLst>
          </p:cNvPr>
          <p:cNvSpPr>
            <a:spLocks noGrp="1"/>
          </p:cNvSpPr>
          <p:nvPr>
            <p:ph type="title"/>
          </p:nvPr>
        </p:nvSpPr>
        <p:spPr>
          <a:xfrm>
            <a:off x="3238052" y="3162810"/>
            <a:ext cx="5905948" cy="558212"/>
          </a:xfrm>
        </p:spPr>
        <p:txBody>
          <a:bodyPr>
            <a:noAutofit/>
          </a:bodyPr>
          <a:lstStyle/>
          <a:p>
            <a:r>
              <a:rPr lang="en-US" sz="3000" dirty="0">
                <a:latin typeface="Helvetica"/>
                <a:cs typeface="Helvetica"/>
              </a:rPr>
              <a:t>MANDATE</a:t>
            </a:r>
            <a:endParaRPr lang="en-US" sz="3000" dirty="0"/>
          </a:p>
        </p:txBody>
      </p:sp>
      <p:pic>
        <p:nvPicPr>
          <p:cNvPr id="10" name="Picture 9">
            <a:extLst>
              <a:ext uri="{FF2B5EF4-FFF2-40B4-BE49-F238E27FC236}">
                <a16:creationId xmlns:a16="http://schemas.microsoft.com/office/drawing/2014/main" id="{72E2B294-88D3-414D-8284-0B7169C0CED3}"/>
              </a:ext>
            </a:extLst>
          </p:cNvPr>
          <p:cNvPicPr>
            <a:picLocks noChangeAspect="1"/>
          </p:cNvPicPr>
          <p:nvPr/>
        </p:nvPicPr>
        <p:blipFill>
          <a:blip r:embed="rId3"/>
          <a:stretch>
            <a:fillRect/>
          </a:stretch>
        </p:blipFill>
        <p:spPr>
          <a:xfrm>
            <a:off x="7640319" y="364331"/>
            <a:ext cx="913129" cy="782682"/>
          </a:xfrm>
          <a:prstGeom prst="rect">
            <a:avLst/>
          </a:prstGeom>
        </p:spPr>
      </p:pic>
    </p:spTree>
    <p:extLst>
      <p:ext uri="{BB962C8B-B14F-4D97-AF65-F5344CB8AC3E}">
        <p14:creationId xmlns:p14="http://schemas.microsoft.com/office/powerpoint/2010/main" val="406073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2218" y="263236"/>
            <a:ext cx="6816437" cy="584775"/>
          </a:xfrm>
          <a:prstGeom prst="rect">
            <a:avLst/>
          </a:prstGeom>
        </p:spPr>
        <p:txBody>
          <a:bodyPr wrap="square">
            <a:spAutoFit/>
          </a:bodyPr>
          <a:lstStyle/>
          <a:p>
            <a:pPr algn="ctr"/>
            <a:r>
              <a:rPr lang="en-US" sz="3200" b="1" dirty="0">
                <a:latin typeface="+mj-lt"/>
              </a:rPr>
              <a:t>		Expenditure  Budget 2021/22</a:t>
            </a:r>
            <a:endParaRPr lang="en-ZA" sz="3200" dirty="0">
              <a:latin typeface="+mj-lt"/>
            </a:endParaRPr>
          </a:p>
        </p:txBody>
      </p:sp>
      <p:graphicFrame>
        <p:nvGraphicFramePr>
          <p:cNvPr id="5" name="Table 4"/>
          <p:cNvGraphicFramePr>
            <a:graphicFrameLocks noGrp="1"/>
          </p:cNvGraphicFramePr>
          <p:nvPr/>
        </p:nvGraphicFramePr>
        <p:xfrm>
          <a:off x="100209" y="1463565"/>
          <a:ext cx="8530224" cy="4897676"/>
        </p:xfrm>
        <a:graphic>
          <a:graphicData uri="http://schemas.openxmlformats.org/drawingml/2006/table">
            <a:tbl>
              <a:tblPr/>
              <a:tblGrid>
                <a:gridCol w="5300674">
                  <a:extLst>
                    <a:ext uri="{9D8B030D-6E8A-4147-A177-3AD203B41FA5}">
                      <a16:colId xmlns:a16="http://schemas.microsoft.com/office/drawing/2014/main" val="2903141897"/>
                    </a:ext>
                  </a:extLst>
                </a:gridCol>
                <a:gridCol w="3229550">
                  <a:extLst>
                    <a:ext uri="{9D8B030D-6E8A-4147-A177-3AD203B41FA5}">
                      <a16:colId xmlns:a16="http://schemas.microsoft.com/office/drawing/2014/main" val="1230095974"/>
                    </a:ext>
                  </a:extLst>
                </a:gridCol>
              </a:tblGrid>
              <a:tr h="1264621">
                <a:tc>
                  <a:txBody>
                    <a:bodyPr/>
                    <a:lstStyle/>
                    <a:p>
                      <a:pPr algn="l" fontAlgn="b"/>
                      <a:r>
                        <a:rPr lang="en-US" sz="2800" b="1" i="0" u="none" strike="noStrike" dirty="0">
                          <a:solidFill>
                            <a:schemeClr val="bg1"/>
                          </a:solidFill>
                          <a:effectLst/>
                          <a:latin typeface="Calibri" panose="020F0502020204030204" pitchFamily="34" charset="0"/>
                        </a:rPr>
                        <a:t>Operational Expenditure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ZA" sz="2000" b="1" i="0" u="none" strike="noStrike" dirty="0">
                          <a:solidFill>
                            <a:srgbClr val="FFFFFF"/>
                          </a:solidFill>
                          <a:latin typeface="Calibri"/>
                        </a:rPr>
                        <a:t>Budget</a:t>
                      </a:r>
                    </a:p>
                    <a:p>
                      <a:pPr algn="ctr" fontAlgn="b"/>
                      <a:r>
                        <a:rPr lang="en-ZA" sz="2000" b="1" i="0" u="none" strike="noStrike" dirty="0">
                          <a:solidFill>
                            <a:srgbClr val="FFFFFF"/>
                          </a:solidFill>
                          <a:latin typeface="Calibri"/>
                        </a:rPr>
                        <a:t>2021/22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808882275"/>
                  </a:ext>
                </a:extLst>
              </a:tr>
              <a:tr h="954156">
                <a:tc>
                  <a:txBody>
                    <a:bodyPr/>
                    <a:lstStyle/>
                    <a:p>
                      <a:pPr algn="l" fontAlgn="b"/>
                      <a:r>
                        <a:rPr lang="en-US" sz="2800" b="0" i="0" u="none" strike="noStrike" dirty="0">
                          <a:solidFill>
                            <a:srgbClr val="000000"/>
                          </a:solidFill>
                          <a:effectLst/>
                          <a:latin typeface="Calibri" panose="020F0502020204030204" pitchFamily="34" charset="0"/>
                        </a:rPr>
                        <a:t>Personnel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        69 985 830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6201093"/>
                  </a:ext>
                </a:extLst>
              </a:tr>
              <a:tr h="928542">
                <a:tc>
                  <a:txBody>
                    <a:bodyPr/>
                    <a:lstStyle/>
                    <a:p>
                      <a:pPr algn="l" fontAlgn="b"/>
                      <a:r>
                        <a:rPr lang="en-US" sz="2800" b="0" i="0" u="none" strike="noStrike" dirty="0">
                          <a:solidFill>
                            <a:srgbClr val="000000"/>
                          </a:solidFill>
                          <a:effectLst/>
                          <a:latin typeface="Calibri" panose="020F0502020204030204" pitchFamily="34" charset="0"/>
                        </a:rPr>
                        <a:t>Administrative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        46 234 530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11083"/>
                  </a:ext>
                </a:extLst>
              </a:tr>
              <a:tr h="928542">
                <a:tc>
                  <a:txBody>
                    <a:bodyPr/>
                    <a:lstStyle/>
                    <a:p>
                      <a:pPr algn="l" fontAlgn="b"/>
                      <a:r>
                        <a:rPr lang="en-US" sz="2800" b="0" i="0" u="none" strike="noStrike" dirty="0">
                          <a:solidFill>
                            <a:srgbClr val="000000"/>
                          </a:solidFill>
                          <a:effectLst/>
                          <a:latin typeface="Calibri" panose="020F0502020204030204" pitchFamily="34" charset="0"/>
                        </a:rPr>
                        <a:t>Capital Expenditure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800" b="0" i="0" u="none" strike="noStrike" dirty="0">
                          <a:solidFill>
                            <a:srgbClr val="000000"/>
                          </a:solidFill>
                          <a:effectLst/>
                          <a:latin typeface="Calibri" panose="020F0502020204030204" pitchFamily="34" charset="0"/>
                        </a:rPr>
                        <a:t>              554 813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5249751"/>
                  </a:ext>
                </a:extLst>
              </a:tr>
              <a:tr h="821815">
                <a:tc>
                  <a:txBody>
                    <a:bodyPr/>
                    <a:lstStyle/>
                    <a:p>
                      <a:pPr algn="l" fontAlgn="b"/>
                      <a:r>
                        <a:rPr lang="en-US" sz="2800" b="1" i="0" u="none" strike="noStrike" dirty="0">
                          <a:solidFill>
                            <a:srgbClr val="000000"/>
                          </a:solidFill>
                          <a:effectLst/>
                          <a:latin typeface="Calibri" panose="020F0502020204030204" pitchFamily="34" charset="0"/>
                        </a:rPr>
                        <a:t>Total Expenditure</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tc>
                  <a:txBody>
                    <a:bodyPr/>
                    <a:lstStyle/>
                    <a:p>
                      <a:pPr algn="l" fontAlgn="b"/>
                      <a:r>
                        <a:rPr lang="en-US" sz="2800" b="1" i="0" u="none" strike="noStrike" dirty="0">
                          <a:solidFill>
                            <a:srgbClr val="000000"/>
                          </a:solidFill>
                          <a:effectLst/>
                          <a:latin typeface="Calibri" panose="020F0502020204030204" pitchFamily="34" charset="0"/>
                        </a:rPr>
                        <a:t>      116 775 173</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376091"/>
                      </a:solidFill>
                      <a:prstDash val="solid"/>
                      <a:round/>
                      <a:headEnd type="none" w="med" len="med"/>
                      <a:tailEnd type="none" w="med" len="med"/>
                    </a:lnB>
                  </a:tcPr>
                </a:tc>
                <a:extLst>
                  <a:ext uri="{0D108BD9-81ED-4DB2-BD59-A6C34878D82A}">
                    <a16:rowId xmlns:a16="http://schemas.microsoft.com/office/drawing/2014/main" val="37743060"/>
                  </a:ext>
                </a:extLst>
              </a:tr>
            </a:tbl>
          </a:graphicData>
        </a:graphic>
      </p:graphicFrame>
      <p:sp>
        <p:nvSpPr>
          <p:cNvPr id="2" name="Rectangle 1">
            <a:extLst>
              <a:ext uri="{FF2B5EF4-FFF2-40B4-BE49-F238E27FC236}">
                <a16:creationId xmlns:a16="http://schemas.microsoft.com/office/drawing/2014/main" id="{5CD56F49-C0B6-4752-83E3-E55DFD4E54BC}"/>
              </a:ext>
            </a:extLst>
          </p:cNvPr>
          <p:cNvSpPr/>
          <p:nvPr/>
        </p:nvSpPr>
        <p:spPr>
          <a:xfrm>
            <a:off x="2916001"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780280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89" y="0"/>
            <a:ext cx="8229600" cy="1143000"/>
          </a:xfrm>
        </p:spPr>
        <p:txBody>
          <a:bodyPr>
            <a:normAutofit/>
          </a:bodyPr>
          <a:lstStyle/>
          <a:p>
            <a:r>
              <a:rPr lang="en-ZA" sz="3200" b="1" dirty="0"/>
              <a:t>Expenditure Budget Per Program</a:t>
            </a:r>
          </a:p>
        </p:txBody>
      </p:sp>
      <p:graphicFrame>
        <p:nvGraphicFramePr>
          <p:cNvPr id="4" name="Table 3"/>
          <p:cNvGraphicFramePr>
            <a:graphicFrameLocks noGrp="1"/>
          </p:cNvGraphicFramePr>
          <p:nvPr/>
        </p:nvGraphicFramePr>
        <p:xfrm>
          <a:off x="457200" y="1467421"/>
          <a:ext cx="7972816" cy="4740769"/>
        </p:xfrm>
        <a:graphic>
          <a:graphicData uri="http://schemas.openxmlformats.org/drawingml/2006/table">
            <a:tbl>
              <a:tblPr/>
              <a:tblGrid>
                <a:gridCol w="5329825">
                  <a:extLst>
                    <a:ext uri="{9D8B030D-6E8A-4147-A177-3AD203B41FA5}">
                      <a16:colId xmlns:a16="http://schemas.microsoft.com/office/drawing/2014/main" val="20000"/>
                    </a:ext>
                  </a:extLst>
                </a:gridCol>
                <a:gridCol w="2642991">
                  <a:extLst>
                    <a:ext uri="{9D8B030D-6E8A-4147-A177-3AD203B41FA5}">
                      <a16:colId xmlns:a16="http://schemas.microsoft.com/office/drawing/2014/main" val="20001"/>
                    </a:ext>
                  </a:extLst>
                </a:gridCol>
              </a:tblGrid>
              <a:tr h="610978">
                <a:tc>
                  <a:txBody>
                    <a:bodyPr/>
                    <a:lstStyle/>
                    <a:p>
                      <a:pPr algn="l" fontAlgn="b"/>
                      <a:r>
                        <a:rPr lang="en-ZA" sz="2400" b="1" i="0" u="none" strike="noStrike" dirty="0">
                          <a:solidFill>
                            <a:srgbClr val="FFFFFF"/>
                          </a:solidFill>
                          <a:latin typeface="Calibri"/>
                        </a:rPr>
                        <a:t>Expenditure Per</a:t>
                      </a:r>
                      <a:r>
                        <a:rPr lang="en-ZA" sz="2400" b="1" i="0" u="none" strike="noStrike" baseline="0" dirty="0">
                          <a:solidFill>
                            <a:srgbClr val="FFFFFF"/>
                          </a:solidFill>
                          <a:latin typeface="Calibri"/>
                        </a:rPr>
                        <a:t> Program</a:t>
                      </a:r>
                      <a:endParaRPr lang="en-ZA" sz="2400" b="1" i="0" u="none" strike="noStrike" dirty="0">
                        <a:solidFill>
                          <a:srgbClr val="FFFFFF"/>
                        </a:solidFill>
                        <a:latin typeface="Calibri"/>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ZA" sz="2400" b="1" i="0" u="none" strike="noStrike" dirty="0">
                          <a:solidFill>
                            <a:srgbClr val="FFFFFF"/>
                          </a:solidFill>
                          <a:latin typeface="Calibri"/>
                        </a:rPr>
                        <a:t>Budget</a:t>
                      </a:r>
                    </a:p>
                    <a:p>
                      <a:pPr algn="ctr" fontAlgn="b"/>
                      <a:r>
                        <a:rPr lang="en-ZA" sz="2400" b="1" i="0" u="none" strike="noStrike" dirty="0">
                          <a:solidFill>
                            <a:srgbClr val="FFFFFF"/>
                          </a:solidFill>
                          <a:latin typeface="Calibri"/>
                        </a:rPr>
                        <a:t>2021/22</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968998">
                <a:tc>
                  <a:txBody>
                    <a:bodyPr/>
                    <a:lstStyle/>
                    <a:p>
                      <a:pPr algn="l" fontAlgn="b"/>
                      <a:r>
                        <a:rPr lang="en-US" sz="2400" b="0" i="0" u="none" strike="noStrike" dirty="0">
                          <a:solidFill>
                            <a:srgbClr val="000000"/>
                          </a:solidFill>
                          <a:effectLst/>
                          <a:latin typeface="Calibri" panose="020F0502020204030204" pitchFamily="34" charset="0"/>
                        </a:rPr>
                        <a:t>SO1: Effective Content Regulation aligned to the Constitution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              11 384 189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6230">
                <a:tc>
                  <a:txBody>
                    <a:bodyPr/>
                    <a:lstStyle/>
                    <a:p>
                      <a:pPr algn="l" fontAlgn="b"/>
                      <a:r>
                        <a:rPr lang="en-US" sz="2400" b="0" i="0" u="none" strike="noStrike" dirty="0">
                          <a:solidFill>
                            <a:srgbClr val="000000"/>
                          </a:solidFill>
                          <a:effectLst/>
                          <a:latin typeface="Calibri" panose="020F0502020204030204" pitchFamily="34" charset="0"/>
                        </a:rPr>
                        <a:t>SO2: Public Education and Stakeholder Partnering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                 5 977 362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27366">
                <a:tc>
                  <a:txBody>
                    <a:bodyPr/>
                    <a:lstStyle/>
                    <a:p>
                      <a:pPr algn="l" fontAlgn="b"/>
                      <a:r>
                        <a:rPr lang="en-US" sz="2400" b="0" i="0" u="none" strike="noStrike" dirty="0">
                          <a:solidFill>
                            <a:srgbClr val="000000"/>
                          </a:solidFill>
                          <a:effectLst/>
                          <a:latin typeface="Calibri" panose="020F0502020204030204" pitchFamily="34" charset="0"/>
                        </a:rPr>
                        <a:t>SO3: Research &amp; Development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                    835 589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16467">
                <a:tc>
                  <a:txBody>
                    <a:bodyPr/>
                    <a:lstStyle/>
                    <a:p>
                      <a:pPr algn="l" fontAlgn="b"/>
                      <a:r>
                        <a:rPr lang="en-US" sz="2400" b="0" i="0" u="none" strike="noStrike" dirty="0">
                          <a:solidFill>
                            <a:srgbClr val="000000"/>
                          </a:solidFill>
                          <a:effectLst/>
                          <a:latin typeface="Calibri" panose="020F0502020204030204" pitchFamily="34" charset="0"/>
                        </a:rPr>
                        <a:t>SO4: Efficient and high performing </a:t>
                      </a:r>
                      <a:r>
                        <a:rPr lang="en-US" sz="2400" b="0" i="0" u="none" strike="noStrike" dirty="0" err="1">
                          <a:solidFill>
                            <a:srgbClr val="000000"/>
                          </a:solidFill>
                          <a:effectLst/>
                          <a:latin typeface="Calibri" panose="020F0502020204030204" pitchFamily="34" charset="0"/>
                        </a:rPr>
                        <a:t>organisation</a:t>
                      </a:r>
                      <a:r>
                        <a:rPr lang="en-US" sz="2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effectLst/>
                          <a:latin typeface="Calibri" panose="020F0502020204030204" pitchFamily="34" charset="0"/>
                        </a:rPr>
                        <a:t>              98 578 034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00188">
                <a:tc>
                  <a:txBody>
                    <a:bodyPr/>
                    <a:lstStyle/>
                    <a:p>
                      <a:pPr algn="l" rtl="0" fontAlgn="b"/>
                      <a:r>
                        <a:rPr lang="en-ZA" sz="2400" b="1" i="0" u="none" strike="noStrike" dirty="0">
                          <a:solidFill>
                            <a:srgbClr val="000000"/>
                          </a:solidFill>
                          <a:effectLst/>
                          <a:latin typeface="Calibri" panose="020F0502020204030204" pitchFamily="34" charset="0"/>
                        </a:rPr>
                        <a:t>Grand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76091"/>
                      </a:solidFill>
                      <a:prstDash val="solid"/>
                      <a:round/>
                      <a:headEnd type="none" w="med" len="med"/>
                      <a:tailEnd type="none" w="med" len="med"/>
                    </a:lnB>
                  </a:tcPr>
                </a:tc>
                <a:tc>
                  <a:txBody>
                    <a:bodyPr/>
                    <a:lstStyle/>
                    <a:p>
                      <a:pPr algn="l" fontAlgn="b"/>
                      <a:r>
                        <a:rPr lang="en-US" sz="2400" b="1" i="0" u="none" strike="noStrike" dirty="0">
                          <a:solidFill>
                            <a:srgbClr val="000000"/>
                          </a:solidFill>
                          <a:effectLst/>
                          <a:latin typeface="Calibri" panose="020F0502020204030204" pitchFamily="34" charset="0"/>
                        </a:rPr>
                        <a:t>            116 775 173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37609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2440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860"/>
            <a:ext cx="8229600" cy="581806"/>
          </a:xfrm>
        </p:spPr>
        <p:txBody>
          <a:bodyPr>
            <a:noAutofit/>
          </a:bodyPr>
          <a:lstStyle/>
          <a:p>
            <a:r>
              <a:rPr lang="en-US" sz="3200" b="1" dirty="0"/>
              <a:t>Expenditure Budget Per Program </a:t>
            </a:r>
            <a:endParaRPr lang="en-ZA" sz="3200" dirty="0"/>
          </a:p>
        </p:txBody>
      </p:sp>
      <p:sp>
        <p:nvSpPr>
          <p:cNvPr id="3" name="Rectangle 2"/>
          <p:cNvSpPr/>
          <p:nvPr/>
        </p:nvSpPr>
        <p:spPr>
          <a:xfrm>
            <a:off x="484720" y="1330773"/>
            <a:ext cx="8007927" cy="5755422"/>
          </a:xfrm>
          <a:prstGeom prst="rect">
            <a:avLst/>
          </a:prstGeom>
        </p:spPr>
        <p:txBody>
          <a:bodyPr wrap="square">
            <a:spAutoFit/>
          </a:bodyPr>
          <a:lstStyle/>
          <a:p>
            <a:pPr lvl="0" algn="just"/>
            <a:r>
              <a:rPr lang="en-ZA" sz="2000" b="1" dirty="0"/>
              <a:t>SO1</a:t>
            </a:r>
            <a:r>
              <a:rPr lang="en-ZA" sz="2000" dirty="0"/>
              <a:t> – </a:t>
            </a:r>
            <a:r>
              <a:rPr lang="en-ZA" sz="2000" b="1" dirty="0">
                <a:solidFill>
                  <a:srgbClr val="000000"/>
                </a:solidFill>
                <a:latin typeface="Calibri" panose="020F0502020204030204" pitchFamily="34" charset="0"/>
              </a:rPr>
              <a:t>Effective Content Regulation </a:t>
            </a:r>
          </a:p>
          <a:p>
            <a:pPr lvl="0" algn="just"/>
            <a:endParaRPr lang="en-ZA" sz="2000" b="1" dirty="0">
              <a:solidFill>
                <a:srgbClr val="000000"/>
              </a:solidFill>
              <a:latin typeface="Calibri" panose="020F0502020204030204" pitchFamily="34" charset="0"/>
            </a:endParaRPr>
          </a:p>
          <a:p>
            <a:pPr marL="342900" lvl="0" indent="-342900" algn="just">
              <a:buFont typeface="Wingdings" panose="05000000000000000000" pitchFamily="2" charset="2"/>
              <a:buChar char="Ø"/>
            </a:pPr>
            <a:r>
              <a:rPr lang="en-US" sz="2000" dirty="0"/>
              <a:t>Effective Content regulation is the core mandate of the FPB, ensuring that through its regulatory mechanisms, children and sensitive viewers are not exposed to harmful content. </a:t>
            </a:r>
          </a:p>
          <a:p>
            <a:pPr marL="342900" lvl="0" indent="-342900" algn="just">
              <a:buFont typeface="Wingdings" panose="05000000000000000000" pitchFamily="2" charset="2"/>
              <a:buChar char="Ø"/>
            </a:pPr>
            <a:endParaRPr lang="en-US" sz="2000" dirty="0"/>
          </a:p>
          <a:p>
            <a:pPr marL="342900" lvl="0" indent="-342900" algn="just">
              <a:buFont typeface="Wingdings" panose="05000000000000000000" pitchFamily="2" charset="2"/>
              <a:buChar char="Ø"/>
            </a:pPr>
            <a:r>
              <a:rPr lang="en-US" sz="2000" dirty="0"/>
              <a:t>The budget allocation for this SO will  be used for training of classifiers, industry and distributors, classifiers fees, content classification training program, design content classification index, production of content classification index, Legal fees and inspection at all identified distributors of content to ensure compliance to FP Act. </a:t>
            </a:r>
          </a:p>
          <a:p>
            <a:pPr lvl="0" algn="just"/>
            <a:endParaRPr lang="en-ZA" sz="2000" dirty="0">
              <a:highlight>
                <a:srgbClr val="FFFF00"/>
              </a:highlight>
            </a:endParaRPr>
          </a:p>
          <a:p>
            <a:pPr algn="just"/>
            <a:r>
              <a:rPr lang="en-ZA" sz="2000" b="1" dirty="0"/>
              <a:t>SO2 – Public Education and Stakeholder Partnering</a:t>
            </a:r>
          </a:p>
          <a:p>
            <a:pPr algn="just"/>
            <a:endParaRPr lang="en-ZA" sz="2000" b="1" dirty="0"/>
          </a:p>
          <a:p>
            <a:pPr marL="342900" indent="-342900" algn="just">
              <a:buFont typeface="Wingdings" panose="05000000000000000000" pitchFamily="2" charset="2"/>
              <a:buChar char="Ø"/>
            </a:pPr>
            <a:r>
              <a:rPr lang="en-US" sz="2000" dirty="0"/>
              <a:t>The allocated budget  will be used to develop a Brand Repositioning plan based on the perception studies,</a:t>
            </a:r>
            <a:r>
              <a:rPr lang="en-ZA" sz="2000" dirty="0"/>
              <a:t>Implementation of an approved Annual Outreach &amp; Education Plan and improve the stakeholder relations</a:t>
            </a:r>
            <a:endParaRPr lang="en-ZA" sz="2000" dirty="0">
              <a:highlight>
                <a:srgbClr val="FFFF00"/>
              </a:highlight>
            </a:endParaRPr>
          </a:p>
          <a:p>
            <a:pPr lvl="0" algn="just"/>
            <a:endParaRPr lang="en-ZA" sz="2800" dirty="0"/>
          </a:p>
        </p:txBody>
      </p:sp>
    </p:spTree>
    <p:extLst>
      <p:ext uri="{BB962C8B-B14F-4D97-AF65-F5344CB8AC3E}">
        <p14:creationId xmlns:p14="http://schemas.microsoft.com/office/powerpoint/2010/main" val="31069230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8874" y="1055808"/>
            <a:ext cx="8007927" cy="6494085"/>
          </a:xfrm>
          <a:prstGeom prst="rect">
            <a:avLst/>
          </a:prstGeom>
        </p:spPr>
        <p:txBody>
          <a:bodyPr wrap="square">
            <a:spAutoFit/>
          </a:bodyPr>
          <a:lstStyle/>
          <a:p>
            <a:pPr algn="just"/>
            <a:r>
              <a:rPr lang="en-ZA" sz="2000" b="1" dirty="0"/>
              <a:t>SO3 – </a:t>
            </a:r>
            <a:r>
              <a:rPr lang="en-US" sz="2000" b="1" dirty="0"/>
              <a:t>Research &amp; Development</a:t>
            </a:r>
            <a:r>
              <a:rPr lang="en-US" sz="2000" dirty="0"/>
              <a:t> </a:t>
            </a:r>
            <a:endParaRPr lang="en-ZA" sz="2000" b="1" dirty="0"/>
          </a:p>
          <a:p>
            <a:pPr algn="just"/>
            <a:endParaRPr lang="en-ZA" sz="2400" b="1" dirty="0"/>
          </a:p>
          <a:p>
            <a:pPr marL="342900" indent="-342900" algn="just">
              <a:buFont typeface="Wingdings" panose="05000000000000000000" pitchFamily="2" charset="2"/>
              <a:buChar char="Ø"/>
            </a:pPr>
            <a:r>
              <a:rPr lang="en-ZA" sz="2000" dirty="0"/>
              <a:t>The allocated budget for this SO will be used to launch the results of the  convergence survey, conduct focus groups and produce two research papers  </a:t>
            </a:r>
          </a:p>
          <a:p>
            <a:pPr algn="just"/>
            <a:endParaRPr lang="en-ZA" sz="2000" b="1" dirty="0"/>
          </a:p>
          <a:p>
            <a:pPr algn="just"/>
            <a:r>
              <a:rPr lang="en-ZA" sz="2000" b="1" dirty="0"/>
              <a:t>SO4 – Efficient and high performing organisation </a:t>
            </a:r>
          </a:p>
          <a:p>
            <a:pPr algn="just"/>
            <a:endParaRPr lang="en-ZA" sz="2000" dirty="0"/>
          </a:p>
          <a:p>
            <a:pPr algn="just">
              <a:buFont typeface="Wingdings" pitchFamily="2" charset="2"/>
              <a:buChar char="Ø"/>
            </a:pPr>
            <a:r>
              <a:rPr lang="en-ZA" sz="2000" b="1" dirty="0"/>
              <a:t> </a:t>
            </a:r>
            <a:r>
              <a:rPr lang="en-ZA" sz="2000" dirty="0"/>
              <a:t>The allocated budget will be used increase will be used to      	continuously improve organisational governance and risk 	management, Compliance with relevant legislation, 	regulations and     	policies, implementation of the approved ICT Plan and creating high performing organisation</a:t>
            </a:r>
          </a:p>
          <a:p>
            <a:pPr algn="just"/>
            <a:endParaRPr lang="en-ZA" sz="2000" dirty="0"/>
          </a:p>
          <a:p>
            <a:pPr algn="just">
              <a:buFont typeface="Wingdings" pitchFamily="2" charset="2"/>
              <a:buChar char="Ø"/>
            </a:pPr>
            <a:r>
              <a:rPr lang="en-US" sz="2000" dirty="0"/>
              <a:t> </a:t>
            </a:r>
            <a:r>
              <a:rPr lang="en-ZA" sz="2000" dirty="0"/>
              <a:t>The bulk amount in this budget include salaries, rental of</a:t>
            </a:r>
          </a:p>
          <a:p>
            <a:pPr algn="just"/>
            <a:r>
              <a:rPr lang="en-ZA" sz="2000" dirty="0"/>
              <a:t>     office space, maintenance of the vehicles , audit fees, lease</a:t>
            </a:r>
          </a:p>
          <a:p>
            <a:pPr algn="just"/>
            <a:r>
              <a:rPr lang="en-ZA" sz="2000" dirty="0"/>
              <a:t>     of copy machines, data costs  etc and this is in line with the</a:t>
            </a:r>
          </a:p>
          <a:p>
            <a:pPr algn="just"/>
            <a:r>
              <a:rPr lang="en-ZA" sz="2000" dirty="0"/>
              <a:t>     consumer price index</a:t>
            </a:r>
          </a:p>
          <a:p>
            <a:pPr lvl="0" algn="just">
              <a:buFont typeface="Wingdings" pitchFamily="2" charset="2"/>
              <a:buChar char="Ø"/>
            </a:pPr>
            <a:endParaRPr lang="en-ZA" sz="2400" dirty="0">
              <a:solidFill>
                <a:srgbClr val="000000"/>
              </a:solidFill>
            </a:endParaRPr>
          </a:p>
          <a:p>
            <a:pPr lvl="0" algn="just">
              <a:buFont typeface="Wingdings" pitchFamily="2" charset="2"/>
              <a:buChar char="Ø"/>
            </a:pPr>
            <a:endParaRPr lang="en-ZA" sz="2400" dirty="0"/>
          </a:p>
        </p:txBody>
      </p:sp>
      <p:sp>
        <p:nvSpPr>
          <p:cNvPr id="7" name="Title 1"/>
          <p:cNvSpPr>
            <a:spLocks noGrp="1"/>
          </p:cNvSpPr>
          <p:nvPr>
            <p:ph type="title"/>
          </p:nvPr>
        </p:nvSpPr>
        <p:spPr>
          <a:xfrm>
            <a:off x="457200" y="193964"/>
            <a:ext cx="8229600" cy="570124"/>
          </a:xfrm>
        </p:spPr>
        <p:txBody>
          <a:bodyPr>
            <a:noAutofit/>
          </a:bodyPr>
          <a:lstStyle/>
          <a:p>
            <a:r>
              <a:rPr lang="en-US" sz="3600" b="1" dirty="0"/>
              <a:t>Expenditure Budget</a:t>
            </a:r>
            <a:endParaRPr lang="en-ZA" sz="3600" dirty="0"/>
          </a:p>
        </p:txBody>
      </p:sp>
    </p:spTree>
    <p:extLst>
      <p:ext uri="{BB962C8B-B14F-4D97-AF65-F5344CB8AC3E}">
        <p14:creationId xmlns:p14="http://schemas.microsoft.com/office/powerpoint/2010/main" val="7640382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A37B0C-7F89-45F9-B6E4-9C2555DF603C}"/>
              </a:ext>
            </a:extLst>
          </p:cNvPr>
          <p:cNvSpPr>
            <a:spLocks noGrp="1"/>
          </p:cNvSpPr>
          <p:nvPr>
            <p:ph idx="1"/>
          </p:nvPr>
        </p:nvSpPr>
        <p:spPr/>
        <p:txBody>
          <a:bodyPr/>
          <a:lstStyle/>
          <a:p>
            <a:pPr algn="ctr"/>
            <a:endParaRPr lang="en-GB" dirty="0"/>
          </a:p>
          <a:p>
            <a:pPr algn="ctr"/>
            <a:endParaRPr lang="en-GB" dirty="0"/>
          </a:p>
          <a:p>
            <a:pPr algn="ctr"/>
            <a:endParaRPr lang="en-GB" dirty="0"/>
          </a:p>
          <a:p>
            <a:pPr marL="0" indent="0" algn="ctr">
              <a:buNone/>
            </a:pPr>
            <a:endParaRPr lang="en-GB" b="1" dirty="0">
              <a:solidFill>
                <a:schemeClr val="accent1">
                  <a:lumMod val="50000"/>
                </a:schemeClr>
              </a:solidFill>
            </a:endParaRPr>
          </a:p>
          <a:p>
            <a:pPr marL="0" indent="0" algn="ctr">
              <a:buNone/>
            </a:pPr>
            <a:r>
              <a:rPr lang="en-GB" b="1" dirty="0">
                <a:solidFill>
                  <a:schemeClr val="accent1">
                    <a:lumMod val="50000"/>
                  </a:schemeClr>
                </a:solidFill>
              </a:rPr>
              <a:t>THANK YOU</a:t>
            </a:r>
          </a:p>
        </p:txBody>
      </p:sp>
    </p:spTree>
    <p:extLst>
      <p:ext uri="{BB962C8B-B14F-4D97-AF65-F5344CB8AC3E}">
        <p14:creationId xmlns:p14="http://schemas.microsoft.com/office/powerpoint/2010/main" val="426230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E8A50982-CCC8-E94E-807C-DF2B6C7D73B5}"/>
              </a:ext>
            </a:extLst>
          </p:cNvPr>
          <p:cNvPicPr>
            <a:picLocks noChangeAspect="1"/>
          </p:cNvPicPr>
          <p:nvPr/>
        </p:nvPicPr>
        <p:blipFill>
          <a:blip r:embed="rId2"/>
          <a:stretch>
            <a:fillRect/>
          </a:stretch>
        </p:blipFill>
        <p:spPr>
          <a:xfrm>
            <a:off x="2113" y="14068"/>
            <a:ext cx="9139774" cy="6858000"/>
          </a:xfrm>
          <a:prstGeom prst="rect">
            <a:avLst/>
          </a:prstGeom>
        </p:spPr>
      </p:pic>
      <p:sp>
        <p:nvSpPr>
          <p:cNvPr id="2" name="Title 1">
            <a:extLst>
              <a:ext uri="{FF2B5EF4-FFF2-40B4-BE49-F238E27FC236}">
                <a16:creationId xmlns:a16="http://schemas.microsoft.com/office/drawing/2014/main" id="{165FD38E-F75B-D14D-B052-E31DA5A9A8F6}"/>
              </a:ext>
            </a:extLst>
          </p:cNvPr>
          <p:cNvSpPr>
            <a:spLocks noGrp="1"/>
          </p:cNvSpPr>
          <p:nvPr>
            <p:ph type="title"/>
          </p:nvPr>
        </p:nvSpPr>
        <p:spPr>
          <a:xfrm>
            <a:off x="628650" y="365126"/>
            <a:ext cx="6722176" cy="1325563"/>
          </a:xfrm>
        </p:spPr>
        <p:txBody>
          <a:bodyPr>
            <a:normAutofit/>
          </a:bodyPr>
          <a:lstStyle/>
          <a:p>
            <a:r>
              <a:rPr lang="en-US" sz="2000" dirty="0"/>
              <a:t>THE FPB HAS BEEN ESTABLISHED AS A REGULATORY AUTHORITY AND AN ORGAN OF THE STATE TO ACT IN THE FOLLOWING WAYS </a:t>
            </a:r>
          </a:p>
        </p:txBody>
      </p:sp>
      <p:pic>
        <p:nvPicPr>
          <p:cNvPr id="7" name="Picture 6" descr="A screenshot of a cell phone&#10;&#10;Description automatically generated">
            <a:extLst>
              <a:ext uri="{FF2B5EF4-FFF2-40B4-BE49-F238E27FC236}">
                <a16:creationId xmlns:a16="http://schemas.microsoft.com/office/drawing/2014/main" id="{D657114B-9E27-9E46-9EE2-E3147A813113}"/>
              </a:ext>
            </a:extLst>
          </p:cNvPr>
          <p:cNvPicPr>
            <a:picLocks noChangeAspect="1"/>
          </p:cNvPicPr>
          <p:nvPr/>
        </p:nvPicPr>
        <p:blipFill>
          <a:blip r:embed="rId3"/>
          <a:stretch>
            <a:fillRect/>
          </a:stretch>
        </p:blipFill>
        <p:spPr>
          <a:xfrm>
            <a:off x="1684070" y="4821430"/>
            <a:ext cx="7200900" cy="1765300"/>
          </a:xfrm>
          <a:prstGeom prst="rect">
            <a:avLst/>
          </a:prstGeom>
          <a:effectLst>
            <a:outerShdw blurRad="50800" dist="50800" dir="5400000" algn="ctr" rotWithShape="0">
              <a:schemeClr val="bg2">
                <a:lumMod val="50000"/>
              </a:schemeClr>
            </a:outerShdw>
          </a:effectLst>
          <a:scene3d>
            <a:camera prst="orthographicFront"/>
            <a:lightRig rig="threePt" dir="t"/>
          </a:scene3d>
          <a:sp3d>
            <a:bevelT w="101600" prst="riblet"/>
          </a:sp3d>
        </p:spPr>
      </p:pic>
      <p:pic>
        <p:nvPicPr>
          <p:cNvPr id="9" name="Picture 8" descr="A screenshot of a cell phone&#10;&#10;Description automatically generated">
            <a:extLst>
              <a:ext uri="{FF2B5EF4-FFF2-40B4-BE49-F238E27FC236}">
                <a16:creationId xmlns:a16="http://schemas.microsoft.com/office/drawing/2014/main" id="{EEC887BE-B0B9-584E-8B4A-A5EA20D440B9}"/>
              </a:ext>
            </a:extLst>
          </p:cNvPr>
          <p:cNvPicPr>
            <a:picLocks noChangeAspect="1"/>
          </p:cNvPicPr>
          <p:nvPr/>
        </p:nvPicPr>
        <p:blipFill>
          <a:blip r:embed="rId4"/>
          <a:stretch>
            <a:fillRect/>
          </a:stretch>
        </p:blipFill>
        <p:spPr>
          <a:xfrm>
            <a:off x="1587805" y="3126094"/>
            <a:ext cx="7200900" cy="1765300"/>
          </a:xfrm>
          <a:prstGeom prst="rect">
            <a:avLst/>
          </a:prstGeom>
          <a:effectLst>
            <a:outerShdw blurRad="50800" dist="50800" dir="5400000" algn="ctr" rotWithShape="0">
              <a:schemeClr val="bg2">
                <a:lumMod val="50000"/>
              </a:schemeClr>
            </a:outerShdw>
          </a:effectLst>
          <a:scene3d>
            <a:camera prst="orthographicFront"/>
            <a:lightRig rig="threePt" dir="t"/>
          </a:scene3d>
          <a:sp3d>
            <a:bevelT w="101600" prst="riblet"/>
          </a:sp3d>
        </p:spPr>
      </p:pic>
      <p:pic>
        <p:nvPicPr>
          <p:cNvPr id="11" name="Picture 10" descr="A picture containing bird&#10;&#10;Description automatically generated">
            <a:extLst>
              <a:ext uri="{FF2B5EF4-FFF2-40B4-BE49-F238E27FC236}">
                <a16:creationId xmlns:a16="http://schemas.microsoft.com/office/drawing/2014/main" id="{63F2D112-7EBD-D945-8B73-2C25FCED8FAE}"/>
              </a:ext>
            </a:extLst>
          </p:cNvPr>
          <p:cNvPicPr>
            <a:picLocks noChangeAspect="1"/>
          </p:cNvPicPr>
          <p:nvPr/>
        </p:nvPicPr>
        <p:blipFill>
          <a:blip r:embed="rId5"/>
          <a:stretch>
            <a:fillRect/>
          </a:stretch>
        </p:blipFill>
        <p:spPr>
          <a:xfrm>
            <a:off x="1587805" y="1456415"/>
            <a:ext cx="7200900" cy="1765300"/>
          </a:xfrm>
          <a:prstGeom prst="rect">
            <a:avLst/>
          </a:prstGeom>
          <a:effectLst>
            <a:outerShdw blurRad="50800" dist="50800" dir="5400000" algn="ctr" rotWithShape="0">
              <a:schemeClr val="bg2">
                <a:lumMod val="50000"/>
              </a:schemeClr>
            </a:outerShdw>
          </a:effectLst>
          <a:scene3d>
            <a:camera prst="orthographicFront"/>
            <a:lightRig rig="threePt" dir="t"/>
          </a:scene3d>
          <a:sp3d>
            <a:bevelT w="101600" prst="riblet"/>
          </a:sp3d>
        </p:spPr>
      </p:pic>
      <p:pic>
        <p:nvPicPr>
          <p:cNvPr id="13" name="Picture 12" descr="A close up of a logo&#10;&#10;Description automatically generated">
            <a:extLst>
              <a:ext uri="{FF2B5EF4-FFF2-40B4-BE49-F238E27FC236}">
                <a16:creationId xmlns:a16="http://schemas.microsoft.com/office/drawing/2014/main" id="{5E991436-DF01-FE41-B39C-239234F01F0B}"/>
              </a:ext>
            </a:extLst>
          </p:cNvPr>
          <p:cNvPicPr>
            <a:picLocks noChangeAspect="1"/>
          </p:cNvPicPr>
          <p:nvPr/>
        </p:nvPicPr>
        <p:blipFill>
          <a:blip r:embed="rId6"/>
          <a:stretch>
            <a:fillRect/>
          </a:stretch>
        </p:blipFill>
        <p:spPr>
          <a:xfrm>
            <a:off x="664276" y="4808714"/>
            <a:ext cx="3556000" cy="1765300"/>
          </a:xfrm>
          <a:prstGeom prst="rect">
            <a:avLst/>
          </a:prstGeom>
          <a:effectLst>
            <a:outerShdw blurRad="50800" dist="50800" dir="5400000" algn="ctr" rotWithShape="0">
              <a:schemeClr val="bg2">
                <a:lumMod val="50000"/>
              </a:schemeClr>
            </a:outerShdw>
          </a:effectLst>
        </p:spPr>
      </p:pic>
      <p:pic>
        <p:nvPicPr>
          <p:cNvPr id="15" name="Picture 14" descr="A picture containing drawing&#10;&#10;Description automatically generated">
            <a:extLst>
              <a:ext uri="{FF2B5EF4-FFF2-40B4-BE49-F238E27FC236}">
                <a16:creationId xmlns:a16="http://schemas.microsoft.com/office/drawing/2014/main" id="{B93420A9-6630-6545-B718-75052775BB06}"/>
              </a:ext>
            </a:extLst>
          </p:cNvPr>
          <p:cNvPicPr>
            <a:picLocks noChangeAspect="1"/>
          </p:cNvPicPr>
          <p:nvPr/>
        </p:nvPicPr>
        <p:blipFill>
          <a:blip r:embed="rId7"/>
          <a:stretch>
            <a:fillRect/>
          </a:stretch>
        </p:blipFill>
        <p:spPr>
          <a:xfrm>
            <a:off x="664276" y="3113555"/>
            <a:ext cx="3556000" cy="1765300"/>
          </a:xfrm>
          <a:prstGeom prst="rect">
            <a:avLst/>
          </a:prstGeom>
          <a:effectLst>
            <a:outerShdw blurRad="50800" dist="50800" dir="5400000" algn="ctr" rotWithShape="0">
              <a:schemeClr val="bg2">
                <a:lumMod val="50000"/>
              </a:schemeClr>
            </a:outerShdw>
          </a:effectLst>
        </p:spPr>
      </p:pic>
      <p:pic>
        <p:nvPicPr>
          <p:cNvPr id="17" name="Picture 16" descr="A picture containing drawing&#10;&#10;Description automatically generated">
            <a:extLst>
              <a:ext uri="{FF2B5EF4-FFF2-40B4-BE49-F238E27FC236}">
                <a16:creationId xmlns:a16="http://schemas.microsoft.com/office/drawing/2014/main" id="{6FDDBA41-F8D8-AB41-A42C-82E477D0AAA3}"/>
              </a:ext>
            </a:extLst>
          </p:cNvPr>
          <p:cNvPicPr>
            <a:picLocks noChangeAspect="1"/>
          </p:cNvPicPr>
          <p:nvPr/>
        </p:nvPicPr>
        <p:blipFill>
          <a:blip r:embed="rId8"/>
          <a:stretch>
            <a:fillRect/>
          </a:stretch>
        </p:blipFill>
        <p:spPr>
          <a:xfrm>
            <a:off x="664276" y="1443474"/>
            <a:ext cx="3556000" cy="1765300"/>
          </a:xfrm>
          <a:prstGeom prst="rect">
            <a:avLst/>
          </a:prstGeom>
          <a:effectLst>
            <a:outerShdw blurRad="50800" dist="50800" dir="5400000" algn="ctr" rotWithShape="0">
              <a:schemeClr val="bg2">
                <a:lumMod val="50000"/>
              </a:schemeClr>
            </a:outerShdw>
          </a:effectLst>
        </p:spPr>
      </p:pic>
      <p:pic>
        <p:nvPicPr>
          <p:cNvPr id="12" name="Picture 11">
            <a:extLst>
              <a:ext uri="{FF2B5EF4-FFF2-40B4-BE49-F238E27FC236}">
                <a16:creationId xmlns:a16="http://schemas.microsoft.com/office/drawing/2014/main" id="{C45AEB8A-FDC3-5B47-ADAC-8E019D47F683}"/>
              </a:ext>
            </a:extLst>
          </p:cNvPr>
          <p:cNvPicPr>
            <a:picLocks noChangeAspect="1"/>
          </p:cNvPicPr>
          <p:nvPr/>
        </p:nvPicPr>
        <p:blipFill>
          <a:blip r:embed="rId9"/>
          <a:stretch>
            <a:fillRect/>
          </a:stretch>
        </p:blipFill>
        <p:spPr>
          <a:xfrm>
            <a:off x="7640320" y="356811"/>
            <a:ext cx="913130" cy="782683"/>
          </a:xfrm>
          <a:prstGeom prst="rect">
            <a:avLst/>
          </a:prstGeom>
        </p:spPr>
      </p:pic>
    </p:spTree>
    <p:extLst>
      <p:ext uri="{BB962C8B-B14F-4D97-AF65-F5344CB8AC3E}">
        <p14:creationId xmlns:p14="http://schemas.microsoft.com/office/powerpoint/2010/main" val="4229048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14:presetBounceEnd="50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50000">
                                          <p:cBhvr additive="base">
                                            <p:cTn id="7" dur="500" fill="hold"/>
                                            <p:tgtEl>
                                              <p:spTgt spid="17"/>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fill="hold" nodeType="afterEffect" p14:presetBounceEnd="5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50000">
                                          <p:cBhvr additive="base">
                                            <p:cTn id="12" dur="50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fill="hold" nodeType="afterEffect" p14:presetBounceEnd="50000">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14:bounceEnd="50000">
                                          <p:cBhvr additive="base">
                                            <p:cTn id="17" dur="500" fill="hold"/>
                                            <p:tgtEl>
                                              <p:spTgt spid="15"/>
                                            </p:tgtEl>
                                            <p:attrNameLst>
                                              <p:attrName>ppt_x</p:attrName>
                                            </p:attrNameLst>
                                          </p:cBhvr>
                                          <p:tavLst>
                                            <p:tav tm="0">
                                              <p:val>
                                                <p:strVal val="0-#ppt_w/2"/>
                                              </p:val>
                                            </p:tav>
                                            <p:tav tm="100000">
                                              <p:val>
                                                <p:strVal val="#ppt_x"/>
                                              </p:val>
                                            </p:tav>
                                          </p:tavLst>
                                        </p:anim>
                                        <p:anim calcmode="lin" valueType="num" p14:bounceEnd="50000">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fill="hold" nodeType="afterEffect" p14:presetBounceEnd="50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50000">
                                          <p:cBhvr additive="base">
                                            <p:cTn id="22" dur="5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accel="50000" fill="hold" nodeType="afterEffect" p14:presetBounceEnd="5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50000">
                                          <p:cBhvr additive="base">
                                            <p:cTn id="27" dur="500" fill="hold"/>
                                            <p:tgtEl>
                                              <p:spTgt spid="13"/>
                                            </p:tgtEl>
                                            <p:attrNameLst>
                                              <p:attrName>ppt_x</p:attrName>
                                            </p:attrNameLst>
                                          </p:cBhvr>
                                          <p:tavLst>
                                            <p:tav tm="0">
                                              <p:val>
                                                <p:strVal val="0-#ppt_w/2"/>
                                              </p:val>
                                            </p:tav>
                                            <p:tav tm="100000">
                                              <p:val>
                                                <p:strVal val="#ppt_x"/>
                                              </p:val>
                                            </p:tav>
                                          </p:tavLst>
                                        </p:anim>
                                        <p:anim calcmode="lin" valueType="num" p14:bounceEnd="50000">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accel="50000" fill="hold" nodeType="afterEffect" p14:presetBounceEnd="50000">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14:bounceEnd="50000">
                                          <p:cBhvr additive="base">
                                            <p:cTn id="32" dur="500" fill="hold"/>
                                            <p:tgtEl>
                                              <p:spTgt spid="7"/>
                                            </p:tgtEl>
                                            <p:attrNameLst>
                                              <p:attrName>ppt_x</p:attrName>
                                            </p:attrNameLst>
                                          </p:cBhvr>
                                          <p:tavLst>
                                            <p:tav tm="0">
                                              <p:val>
                                                <p:strVal val="1+#ppt_w/2"/>
                                              </p:val>
                                            </p:tav>
                                            <p:tav tm="100000">
                                              <p:val>
                                                <p:strVal val="#ppt_x"/>
                                              </p:val>
                                            </p:tav>
                                          </p:tavLst>
                                        </p:anim>
                                        <p:anim calcmode="lin" valueType="num" p14:bounceEnd="50000">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accel="5000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accel="5000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1+#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65FA1E8-5846-044F-B8F7-2AD401B15F82}"/>
              </a:ext>
            </a:extLst>
          </p:cNvPr>
          <p:cNvSpPr/>
          <p:nvPr/>
        </p:nvSpPr>
        <p:spPr>
          <a:xfrm>
            <a:off x="-106016" y="0"/>
            <a:ext cx="9382280" cy="6858000"/>
          </a:xfrm>
          <a:prstGeom prst="rect">
            <a:avLst/>
          </a:prstGeom>
          <a:solidFill>
            <a:srgbClr val="1E5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251336-9042-CA48-813B-48F3B95CCFEA}"/>
              </a:ext>
            </a:extLst>
          </p:cNvPr>
          <p:cNvSpPr>
            <a:spLocks noGrp="1"/>
          </p:cNvSpPr>
          <p:nvPr>
            <p:ph type="title"/>
          </p:nvPr>
        </p:nvSpPr>
        <p:spPr/>
        <p:txBody>
          <a:bodyPr>
            <a:normAutofit/>
          </a:bodyPr>
          <a:lstStyle/>
          <a:p>
            <a:r>
              <a:rPr lang="en-US" sz="3000" dirty="0">
                <a:solidFill>
                  <a:srgbClr val="FFFF00"/>
                </a:solidFill>
              </a:rPr>
              <a:t>THE FPB’S MANDATE</a:t>
            </a:r>
          </a:p>
        </p:txBody>
      </p:sp>
      <p:pic>
        <p:nvPicPr>
          <p:cNvPr id="29" name="Picture 28">
            <a:extLst>
              <a:ext uri="{FF2B5EF4-FFF2-40B4-BE49-F238E27FC236}">
                <a16:creationId xmlns:a16="http://schemas.microsoft.com/office/drawing/2014/main" id="{44367443-95A3-2943-BB01-ECB62BE76E58}"/>
              </a:ext>
            </a:extLst>
          </p:cNvPr>
          <p:cNvPicPr>
            <a:picLocks noChangeAspect="1"/>
          </p:cNvPicPr>
          <p:nvPr/>
        </p:nvPicPr>
        <p:blipFill>
          <a:blip r:embed="rId2"/>
          <a:stretch>
            <a:fillRect/>
          </a:stretch>
        </p:blipFill>
        <p:spPr>
          <a:xfrm>
            <a:off x="7640319" y="364331"/>
            <a:ext cx="913129" cy="782682"/>
          </a:xfrm>
          <a:prstGeom prst="rect">
            <a:avLst/>
          </a:prstGeom>
        </p:spPr>
      </p:pic>
      <p:pic>
        <p:nvPicPr>
          <p:cNvPr id="11" name="Picture 10">
            <a:extLst>
              <a:ext uri="{FF2B5EF4-FFF2-40B4-BE49-F238E27FC236}">
                <a16:creationId xmlns:a16="http://schemas.microsoft.com/office/drawing/2014/main" id="{55806090-8A3B-9244-B2B2-239531A98F8E}"/>
              </a:ext>
            </a:extLst>
          </p:cNvPr>
          <p:cNvPicPr>
            <a:picLocks noChangeAspect="1"/>
          </p:cNvPicPr>
          <p:nvPr/>
        </p:nvPicPr>
        <p:blipFill>
          <a:blip r:embed="rId3"/>
          <a:stretch>
            <a:fillRect/>
          </a:stretch>
        </p:blipFill>
        <p:spPr>
          <a:xfrm>
            <a:off x="273741" y="2733674"/>
            <a:ext cx="2705100" cy="3759200"/>
          </a:xfrm>
          <a:prstGeom prst="rect">
            <a:avLst/>
          </a:prstGeom>
        </p:spPr>
      </p:pic>
      <p:pic>
        <p:nvPicPr>
          <p:cNvPr id="30" name="Picture 29">
            <a:extLst>
              <a:ext uri="{FF2B5EF4-FFF2-40B4-BE49-F238E27FC236}">
                <a16:creationId xmlns:a16="http://schemas.microsoft.com/office/drawing/2014/main" id="{567C4730-C27E-B24D-9C5E-3ABDBE4E7F46}"/>
              </a:ext>
            </a:extLst>
          </p:cNvPr>
          <p:cNvPicPr>
            <a:picLocks noChangeAspect="1"/>
          </p:cNvPicPr>
          <p:nvPr/>
        </p:nvPicPr>
        <p:blipFill>
          <a:blip r:embed="rId4"/>
          <a:srcRect/>
          <a:stretch/>
        </p:blipFill>
        <p:spPr>
          <a:xfrm>
            <a:off x="3142215" y="2733674"/>
            <a:ext cx="2705100" cy="3759200"/>
          </a:xfrm>
          <a:prstGeom prst="rect">
            <a:avLst/>
          </a:prstGeom>
        </p:spPr>
      </p:pic>
      <p:pic>
        <p:nvPicPr>
          <p:cNvPr id="31" name="Picture 30">
            <a:extLst>
              <a:ext uri="{FF2B5EF4-FFF2-40B4-BE49-F238E27FC236}">
                <a16:creationId xmlns:a16="http://schemas.microsoft.com/office/drawing/2014/main" id="{6BF5D1D2-306D-DA42-97A7-E3DDD3677FEC}"/>
              </a:ext>
            </a:extLst>
          </p:cNvPr>
          <p:cNvPicPr>
            <a:picLocks noChangeAspect="1"/>
          </p:cNvPicPr>
          <p:nvPr/>
        </p:nvPicPr>
        <p:blipFill>
          <a:blip r:embed="rId5"/>
          <a:srcRect/>
          <a:stretch/>
        </p:blipFill>
        <p:spPr>
          <a:xfrm>
            <a:off x="6063698" y="2733674"/>
            <a:ext cx="2705100" cy="3759200"/>
          </a:xfrm>
          <a:prstGeom prst="rect">
            <a:avLst/>
          </a:prstGeom>
        </p:spPr>
      </p:pic>
      <p:pic>
        <p:nvPicPr>
          <p:cNvPr id="32" name="Picture 31" descr="Timeline&#10;&#10;Description automatically generated">
            <a:extLst>
              <a:ext uri="{FF2B5EF4-FFF2-40B4-BE49-F238E27FC236}">
                <a16:creationId xmlns:a16="http://schemas.microsoft.com/office/drawing/2014/main" id="{43E2E21A-6E56-8847-9F7F-30C8EFEDB8E6}"/>
              </a:ext>
            </a:extLst>
          </p:cNvPr>
          <p:cNvPicPr>
            <a:picLocks noChangeAspect="1"/>
          </p:cNvPicPr>
          <p:nvPr/>
        </p:nvPicPr>
        <p:blipFill>
          <a:blip r:embed="rId6"/>
          <a:stretch>
            <a:fillRect/>
          </a:stretch>
        </p:blipFill>
        <p:spPr>
          <a:xfrm>
            <a:off x="-106016" y="1365904"/>
            <a:ext cx="9144000" cy="1879600"/>
          </a:xfrm>
          <a:prstGeom prst="rect">
            <a:avLst/>
          </a:prstGeom>
        </p:spPr>
      </p:pic>
    </p:spTree>
    <p:extLst>
      <p:ext uri="{BB962C8B-B14F-4D97-AF65-F5344CB8AC3E}">
        <p14:creationId xmlns:p14="http://schemas.microsoft.com/office/powerpoint/2010/main" val="16238088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50000" fill="hold" nodeType="afterEffect" p14:presetBounceEnd="50000">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14:bounceEnd="50000">
                                          <p:cBhvr additive="base">
                                            <p:cTn id="12" dur="500" fill="hold"/>
                                            <p:tgtEl>
                                              <p:spTgt spid="11"/>
                                            </p:tgtEl>
                                            <p:attrNameLst>
                                              <p:attrName>ppt_x</p:attrName>
                                            </p:attrNameLst>
                                          </p:cBhvr>
                                          <p:tavLst>
                                            <p:tav tm="0">
                                              <p:val>
                                                <p:strVal val="#ppt_x"/>
                                              </p:val>
                                            </p:tav>
                                            <p:tav tm="100000">
                                              <p:val>
                                                <p:strVal val="#ppt_x"/>
                                              </p:val>
                                            </p:tav>
                                          </p:tavLst>
                                        </p:anim>
                                        <p:anim calcmode="lin" valueType="num" p14:bounceEnd="50000">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fill="hold" nodeType="afterEffect" p14:presetBounceEnd="50000">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14:bounceEnd="50000">
                                          <p:cBhvr additive="base">
                                            <p:cTn id="17" dur="500" fill="hold"/>
                                            <p:tgtEl>
                                              <p:spTgt spid="30"/>
                                            </p:tgtEl>
                                            <p:attrNameLst>
                                              <p:attrName>ppt_x</p:attrName>
                                            </p:attrNameLst>
                                          </p:cBhvr>
                                          <p:tavLst>
                                            <p:tav tm="0">
                                              <p:val>
                                                <p:strVal val="#ppt_x"/>
                                              </p:val>
                                            </p:tav>
                                            <p:tav tm="100000">
                                              <p:val>
                                                <p:strVal val="#ppt_x"/>
                                              </p:val>
                                            </p:tav>
                                          </p:tavLst>
                                        </p:anim>
                                        <p:anim calcmode="lin" valueType="num" p14:bounceEnd="50000">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fill="hold" nodeType="afterEffect" p14:presetBounceEnd="50000">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14:bounceEnd="50000">
                                          <p:cBhvr additive="base">
                                            <p:cTn id="22" dur="500" fill="hold"/>
                                            <p:tgtEl>
                                              <p:spTgt spid="31"/>
                                            </p:tgtEl>
                                            <p:attrNameLst>
                                              <p:attrName>ppt_x</p:attrName>
                                            </p:attrNameLst>
                                          </p:cBhvr>
                                          <p:tavLst>
                                            <p:tav tm="0">
                                              <p:val>
                                                <p:strVal val="#ppt_x"/>
                                              </p:val>
                                            </p:tav>
                                            <p:tav tm="100000">
                                              <p:val>
                                                <p:strVal val="#ppt_x"/>
                                              </p:val>
                                            </p:tav>
                                          </p:tavLst>
                                        </p:anim>
                                        <p:anim calcmode="lin" valueType="num" p14:bounceEnd="50000">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accel="50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CFD1AA-63DE-E143-8EDD-B7DBD45A13B7}"/>
              </a:ext>
            </a:extLst>
          </p:cNvPr>
          <p:cNvPicPr>
            <a:picLocks noChangeAspect="1"/>
          </p:cNvPicPr>
          <p:nvPr/>
        </p:nvPicPr>
        <p:blipFill>
          <a:blip r:embed="rId2"/>
          <a:srcRect/>
          <a:stretch/>
        </p:blipFill>
        <p:spPr>
          <a:xfrm>
            <a:off x="0" y="-105311"/>
            <a:ext cx="9143999" cy="6848488"/>
          </a:xfrm>
          <a:prstGeom prst="rect">
            <a:avLst/>
          </a:prstGeom>
        </p:spPr>
      </p:pic>
      <p:sp>
        <p:nvSpPr>
          <p:cNvPr id="6" name="Title 2">
            <a:extLst>
              <a:ext uri="{FF2B5EF4-FFF2-40B4-BE49-F238E27FC236}">
                <a16:creationId xmlns:a16="http://schemas.microsoft.com/office/drawing/2014/main" id="{16703154-B510-C148-8AA4-9470ADA5B468}"/>
              </a:ext>
            </a:extLst>
          </p:cNvPr>
          <p:cNvSpPr>
            <a:spLocks noGrp="1"/>
          </p:cNvSpPr>
          <p:nvPr>
            <p:ph type="title"/>
          </p:nvPr>
        </p:nvSpPr>
        <p:spPr>
          <a:xfrm>
            <a:off x="3238052" y="3162810"/>
            <a:ext cx="5905948" cy="558212"/>
          </a:xfrm>
        </p:spPr>
        <p:txBody>
          <a:bodyPr>
            <a:noAutofit/>
          </a:bodyPr>
          <a:lstStyle/>
          <a:p>
            <a:r>
              <a:rPr lang="en-US" sz="3000" dirty="0">
                <a:latin typeface="Helvetica"/>
                <a:cs typeface="Helvetica"/>
              </a:rPr>
              <a:t>FPB STRATEGIC PLAN 2021 - 2025</a:t>
            </a:r>
            <a:endParaRPr lang="en-US" sz="3000" dirty="0"/>
          </a:p>
        </p:txBody>
      </p:sp>
      <p:pic>
        <p:nvPicPr>
          <p:cNvPr id="10" name="Picture 9">
            <a:extLst>
              <a:ext uri="{FF2B5EF4-FFF2-40B4-BE49-F238E27FC236}">
                <a16:creationId xmlns:a16="http://schemas.microsoft.com/office/drawing/2014/main" id="{72E2B294-88D3-414D-8284-0B7169C0CED3}"/>
              </a:ext>
            </a:extLst>
          </p:cNvPr>
          <p:cNvPicPr>
            <a:picLocks noChangeAspect="1"/>
          </p:cNvPicPr>
          <p:nvPr/>
        </p:nvPicPr>
        <p:blipFill>
          <a:blip r:embed="rId3"/>
          <a:stretch>
            <a:fillRect/>
          </a:stretch>
        </p:blipFill>
        <p:spPr>
          <a:xfrm>
            <a:off x="7640319" y="364331"/>
            <a:ext cx="913129" cy="782682"/>
          </a:xfrm>
          <a:prstGeom prst="rect">
            <a:avLst/>
          </a:prstGeom>
        </p:spPr>
      </p:pic>
    </p:spTree>
    <p:extLst>
      <p:ext uri="{BB962C8B-B14F-4D97-AF65-F5344CB8AC3E}">
        <p14:creationId xmlns:p14="http://schemas.microsoft.com/office/powerpoint/2010/main" val="144440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FBD7B218-E93A-1A49-8320-8DDEAC8C1540}"/>
              </a:ext>
            </a:extLst>
          </p:cNvPr>
          <p:cNvPicPr>
            <a:picLocks noChangeAspect="1"/>
          </p:cNvPicPr>
          <p:nvPr/>
        </p:nvPicPr>
        <p:blipFill>
          <a:blip r:embed="rId2">
            <a:alphaModFix amt="57000"/>
          </a:blip>
          <a:stretch>
            <a:fillRect/>
          </a:stretch>
        </p:blipFill>
        <p:spPr>
          <a:xfrm>
            <a:off x="2113" y="14068"/>
            <a:ext cx="9139774" cy="6858000"/>
          </a:xfrm>
          <a:prstGeom prst="rect">
            <a:avLst/>
          </a:prstGeom>
        </p:spPr>
      </p:pic>
      <p:sp>
        <p:nvSpPr>
          <p:cNvPr id="5" name="Title 4">
            <a:extLst>
              <a:ext uri="{FF2B5EF4-FFF2-40B4-BE49-F238E27FC236}">
                <a16:creationId xmlns:a16="http://schemas.microsoft.com/office/drawing/2014/main" id="{FF637E40-91A9-D343-880C-ABFBBC3C8EF6}"/>
              </a:ext>
            </a:extLst>
          </p:cNvPr>
          <p:cNvSpPr>
            <a:spLocks noGrp="1"/>
          </p:cNvSpPr>
          <p:nvPr>
            <p:ph type="title"/>
          </p:nvPr>
        </p:nvSpPr>
        <p:spPr/>
        <p:txBody>
          <a:bodyPr>
            <a:normAutofit/>
          </a:bodyPr>
          <a:lstStyle/>
          <a:p>
            <a:r>
              <a:rPr lang="en-US" sz="3000" dirty="0"/>
              <a:t>STRATEGIC DIRECTION 2021 - 2025</a:t>
            </a:r>
          </a:p>
        </p:txBody>
      </p:sp>
      <p:pic>
        <p:nvPicPr>
          <p:cNvPr id="11" name="Picture 10">
            <a:extLst>
              <a:ext uri="{FF2B5EF4-FFF2-40B4-BE49-F238E27FC236}">
                <a16:creationId xmlns:a16="http://schemas.microsoft.com/office/drawing/2014/main" id="{26D67848-7C04-1C49-AD8E-3264F895DA4F}"/>
              </a:ext>
            </a:extLst>
          </p:cNvPr>
          <p:cNvPicPr>
            <a:picLocks noChangeAspect="1"/>
          </p:cNvPicPr>
          <p:nvPr/>
        </p:nvPicPr>
        <p:blipFill>
          <a:blip r:embed="rId3"/>
          <a:stretch>
            <a:fillRect/>
          </a:stretch>
        </p:blipFill>
        <p:spPr>
          <a:xfrm>
            <a:off x="7640320" y="364331"/>
            <a:ext cx="913130" cy="782683"/>
          </a:xfrm>
          <a:prstGeom prst="rect">
            <a:avLst/>
          </a:prstGeom>
        </p:spPr>
      </p:pic>
      <p:pic>
        <p:nvPicPr>
          <p:cNvPr id="2" name="Picture 1">
            <a:extLst>
              <a:ext uri="{FF2B5EF4-FFF2-40B4-BE49-F238E27FC236}">
                <a16:creationId xmlns:a16="http://schemas.microsoft.com/office/drawing/2014/main" id="{58C2B7B6-C57D-4A01-B60D-314CF5362CBA}"/>
              </a:ext>
            </a:extLst>
          </p:cNvPr>
          <p:cNvPicPr>
            <a:picLocks noChangeAspect="1"/>
          </p:cNvPicPr>
          <p:nvPr/>
        </p:nvPicPr>
        <p:blipFill>
          <a:blip r:embed="rId4"/>
          <a:stretch>
            <a:fillRect/>
          </a:stretch>
        </p:blipFill>
        <p:spPr>
          <a:xfrm>
            <a:off x="2113" y="1497277"/>
            <a:ext cx="9144000" cy="4821046"/>
          </a:xfrm>
          <a:prstGeom prst="rect">
            <a:avLst/>
          </a:prstGeom>
        </p:spPr>
      </p:pic>
    </p:spTree>
    <p:extLst>
      <p:ext uri="{BB962C8B-B14F-4D97-AF65-F5344CB8AC3E}">
        <p14:creationId xmlns:p14="http://schemas.microsoft.com/office/powerpoint/2010/main" val="3447830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FBD7B218-E93A-1A49-8320-8DDEAC8C1540}"/>
              </a:ext>
            </a:extLst>
          </p:cNvPr>
          <p:cNvPicPr>
            <a:picLocks noChangeAspect="1"/>
          </p:cNvPicPr>
          <p:nvPr/>
        </p:nvPicPr>
        <p:blipFill>
          <a:blip r:embed="rId2">
            <a:alphaModFix amt="57000"/>
          </a:blip>
          <a:stretch>
            <a:fillRect/>
          </a:stretch>
        </p:blipFill>
        <p:spPr>
          <a:xfrm>
            <a:off x="2113" y="14068"/>
            <a:ext cx="9139774" cy="6858000"/>
          </a:xfrm>
          <a:prstGeom prst="rect">
            <a:avLst/>
          </a:prstGeom>
        </p:spPr>
      </p:pic>
      <p:sp>
        <p:nvSpPr>
          <p:cNvPr id="5" name="Title 4">
            <a:extLst>
              <a:ext uri="{FF2B5EF4-FFF2-40B4-BE49-F238E27FC236}">
                <a16:creationId xmlns:a16="http://schemas.microsoft.com/office/drawing/2014/main" id="{FF637E40-91A9-D343-880C-ABFBBC3C8EF6}"/>
              </a:ext>
            </a:extLst>
          </p:cNvPr>
          <p:cNvSpPr>
            <a:spLocks noGrp="1"/>
          </p:cNvSpPr>
          <p:nvPr>
            <p:ph type="title"/>
          </p:nvPr>
        </p:nvSpPr>
        <p:spPr/>
        <p:txBody>
          <a:bodyPr>
            <a:normAutofit/>
          </a:bodyPr>
          <a:lstStyle/>
          <a:p>
            <a:r>
              <a:rPr lang="en-US" sz="3000" dirty="0"/>
              <a:t>OUR MISSION, VISION AND</a:t>
            </a:r>
            <a:br>
              <a:rPr lang="en-US" sz="3000" dirty="0"/>
            </a:br>
            <a:r>
              <a:rPr lang="en-US" sz="3000" dirty="0"/>
              <a:t>BRAND PROMISE</a:t>
            </a:r>
          </a:p>
        </p:txBody>
      </p:sp>
      <p:pic>
        <p:nvPicPr>
          <p:cNvPr id="8" name="Picture 7">
            <a:extLst>
              <a:ext uri="{FF2B5EF4-FFF2-40B4-BE49-F238E27FC236}">
                <a16:creationId xmlns:a16="http://schemas.microsoft.com/office/drawing/2014/main" id="{BEBBBCCB-277B-0945-AC57-0BFB735A1E77}"/>
              </a:ext>
            </a:extLst>
          </p:cNvPr>
          <p:cNvPicPr>
            <a:picLocks noChangeAspect="1"/>
          </p:cNvPicPr>
          <p:nvPr/>
        </p:nvPicPr>
        <p:blipFill>
          <a:blip r:embed="rId3"/>
          <a:stretch>
            <a:fillRect/>
          </a:stretch>
        </p:blipFill>
        <p:spPr>
          <a:xfrm>
            <a:off x="494748" y="1690689"/>
            <a:ext cx="2641600" cy="4102100"/>
          </a:xfrm>
          <a:prstGeom prst="rect">
            <a:avLst/>
          </a:prstGeom>
        </p:spPr>
      </p:pic>
      <p:pic>
        <p:nvPicPr>
          <p:cNvPr id="9" name="Picture 8">
            <a:extLst>
              <a:ext uri="{FF2B5EF4-FFF2-40B4-BE49-F238E27FC236}">
                <a16:creationId xmlns:a16="http://schemas.microsoft.com/office/drawing/2014/main" id="{3887BB1D-88B3-DD4D-9A1A-5169DF2E4DCB}"/>
              </a:ext>
            </a:extLst>
          </p:cNvPr>
          <p:cNvPicPr>
            <a:picLocks noChangeAspect="1"/>
          </p:cNvPicPr>
          <p:nvPr/>
        </p:nvPicPr>
        <p:blipFill>
          <a:blip r:embed="rId4"/>
          <a:srcRect/>
          <a:stretch/>
        </p:blipFill>
        <p:spPr>
          <a:xfrm>
            <a:off x="3251200" y="1690689"/>
            <a:ext cx="2641600" cy="4102100"/>
          </a:xfrm>
          <a:prstGeom prst="rect">
            <a:avLst/>
          </a:prstGeom>
        </p:spPr>
      </p:pic>
      <p:pic>
        <p:nvPicPr>
          <p:cNvPr id="10" name="Picture 9">
            <a:extLst>
              <a:ext uri="{FF2B5EF4-FFF2-40B4-BE49-F238E27FC236}">
                <a16:creationId xmlns:a16="http://schemas.microsoft.com/office/drawing/2014/main" id="{C561FF5D-7993-0349-8D30-BECF20764642}"/>
              </a:ext>
            </a:extLst>
          </p:cNvPr>
          <p:cNvPicPr>
            <a:picLocks noChangeAspect="1"/>
          </p:cNvPicPr>
          <p:nvPr/>
        </p:nvPicPr>
        <p:blipFill>
          <a:blip r:embed="rId5"/>
          <a:srcRect/>
          <a:stretch/>
        </p:blipFill>
        <p:spPr>
          <a:xfrm>
            <a:off x="6007652" y="1690689"/>
            <a:ext cx="2641600" cy="4102100"/>
          </a:xfrm>
          <a:prstGeom prst="rect">
            <a:avLst/>
          </a:prstGeom>
        </p:spPr>
      </p:pic>
      <p:pic>
        <p:nvPicPr>
          <p:cNvPr id="11" name="Picture 10">
            <a:extLst>
              <a:ext uri="{FF2B5EF4-FFF2-40B4-BE49-F238E27FC236}">
                <a16:creationId xmlns:a16="http://schemas.microsoft.com/office/drawing/2014/main" id="{26D67848-7C04-1C49-AD8E-3264F895DA4F}"/>
              </a:ext>
            </a:extLst>
          </p:cNvPr>
          <p:cNvPicPr>
            <a:picLocks noChangeAspect="1"/>
          </p:cNvPicPr>
          <p:nvPr/>
        </p:nvPicPr>
        <p:blipFill>
          <a:blip r:embed="rId6"/>
          <a:stretch>
            <a:fillRect/>
          </a:stretch>
        </p:blipFill>
        <p:spPr>
          <a:xfrm>
            <a:off x="7640320" y="364331"/>
            <a:ext cx="913130" cy="782683"/>
          </a:xfrm>
          <a:prstGeom prst="rect">
            <a:avLst/>
          </a:prstGeom>
        </p:spPr>
      </p:pic>
    </p:spTree>
    <p:extLst>
      <p:ext uri="{BB962C8B-B14F-4D97-AF65-F5344CB8AC3E}">
        <p14:creationId xmlns:p14="http://schemas.microsoft.com/office/powerpoint/2010/main" val="408375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strVal val="#ppt_w*0.70"/>
                                          </p:val>
                                        </p:tav>
                                        <p:tav tm="100000">
                                          <p:val>
                                            <p:strVal val="#ppt_w"/>
                                          </p:val>
                                        </p:tav>
                                      </p:tavLst>
                                    </p:anim>
                                    <p:anim calcmode="lin" valueType="num">
                                      <p:cBhvr>
                                        <p:cTn id="14" dur="1000" fill="hold"/>
                                        <p:tgtEl>
                                          <p:spTgt spid="9"/>
                                        </p:tgtEl>
                                        <p:attrNameLst>
                                          <p:attrName>ppt_h</p:attrName>
                                        </p:attrNameLst>
                                      </p:cBhvr>
                                      <p:tavLst>
                                        <p:tav tm="0">
                                          <p:val>
                                            <p:strVal val="#ppt_h"/>
                                          </p:val>
                                        </p:tav>
                                        <p:tav tm="100000">
                                          <p:val>
                                            <p:strVal val="#ppt_h"/>
                                          </p:val>
                                        </p:tav>
                                      </p:tavLst>
                                    </p:anim>
                                    <p:animEffect transition="in" filter="fade">
                                      <p:cBhvr>
                                        <p:cTn id="15" dur="1000"/>
                                        <p:tgtEl>
                                          <p:spTgt spid="9"/>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2566</Words>
  <Application>Microsoft Office PowerPoint</Application>
  <PresentationFormat>On-screen Show (4:3)</PresentationFormat>
  <Paragraphs>628</Paragraphs>
  <Slides>44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ＭＳ Ｐゴシック</vt:lpstr>
      <vt:lpstr>Arial</vt:lpstr>
      <vt:lpstr>Calibri</vt:lpstr>
      <vt:lpstr>Calibri Light</vt:lpstr>
      <vt:lpstr>Helvetica</vt:lpstr>
      <vt:lpstr>Symbol</vt:lpstr>
      <vt:lpstr>Times New Roman</vt:lpstr>
      <vt:lpstr>Trebuchet MS</vt:lpstr>
      <vt:lpstr>Tw Cen MT</vt:lpstr>
      <vt:lpstr>Wingdings</vt:lpstr>
      <vt:lpstr>Office Theme</vt:lpstr>
      <vt:lpstr>PowerPoint Presentation</vt:lpstr>
      <vt:lpstr>FILM &amp; PUBLICATION BOARD ANNUAL PERFORMANCE PLAN 2021/2022   PRESENTATION TO THE PC OF COMMUNICATIONS 11 MAY 2021</vt:lpstr>
      <vt:lpstr>PRESENTATION OUTLINE </vt:lpstr>
      <vt:lpstr>MANDATE</vt:lpstr>
      <vt:lpstr>THE FPB HAS BEEN ESTABLISHED AS A REGULATORY AUTHORITY AND AN ORGAN OF THE STATE TO ACT IN THE FOLLOWING WAYS </vt:lpstr>
      <vt:lpstr>THE FPB’S MANDATE</vt:lpstr>
      <vt:lpstr>FPB STRATEGIC PLAN 2021 - 2025</vt:lpstr>
      <vt:lpstr>STRATEGIC DIRECTION 2021 - 2025</vt:lpstr>
      <vt:lpstr>OUR MISSION, VISION AND BRAND PROMISE</vt:lpstr>
      <vt:lpstr>STRATEGIC OBJECTIVES 2021 - 2025</vt:lpstr>
      <vt:lpstr>STRATEGIC OUTCOMES:</vt:lpstr>
      <vt:lpstr>ANNUAL PERFORMANCE PLAN 2021 - 2022</vt:lpstr>
      <vt:lpstr>STRATEGIC GOAL 1: EFFECTIVE CONTENT REGULATION ALIGNED TO THE CONSTITUTION</vt:lpstr>
      <vt:lpstr>Strategic Goal 1:  Effective Content Regulation aligned to the Constitution  Strategic Objective 1.1: Review &amp; Develop Guidelines. </vt:lpstr>
      <vt:lpstr>PowerPoint Presentation</vt:lpstr>
      <vt:lpstr>Strategic Goal 1:  Effective Content Regulation aligned to the Constitution  Strategic Objective 1.3: Train and Capacitate FPB and Industry Classifiers</vt:lpstr>
      <vt:lpstr>STRATEGIC GOAL 2: PUBLIC EDUCATION AND STAKEHOLDER PARTNERING</vt:lpstr>
      <vt:lpstr>PowerPoint Presentation</vt:lpstr>
      <vt:lpstr>PowerPoint Presentation</vt:lpstr>
      <vt:lpstr>STRATEGIC GOAL 3: RESEARCH AND DEVELOPMENT</vt:lpstr>
      <vt:lpstr>PowerPoint Presentation</vt:lpstr>
      <vt:lpstr>STRATEGIC GOAL 4: EFFICIENT AND HIGH PERFORMING ORGANISATION</vt:lpstr>
      <vt:lpstr>PowerPoint Presentation</vt:lpstr>
      <vt:lpstr>PowerPoint Presentation</vt:lpstr>
      <vt:lpstr>PowerPoint Presentation</vt:lpstr>
      <vt:lpstr>PowerPoint Presentation</vt:lpstr>
      <vt:lpstr>PowerPoint Presentation</vt:lpstr>
      <vt:lpstr>ALIGNMENT TO MINISTERS PERFORMANCE AGREEMENT</vt:lpstr>
      <vt:lpstr>PowerPoint Presentation</vt:lpstr>
      <vt:lpstr>PowerPoint Presentation</vt:lpstr>
      <vt:lpstr>PowerPoint Presentation</vt:lpstr>
      <vt:lpstr>HUMAN RESOURCES</vt:lpstr>
      <vt:lpstr>Human Resources</vt:lpstr>
      <vt:lpstr>OUR CURRENT STRUCTURE</vt:lpstr>
      <vt:lpstr>DETAILED STRUCTURE INDICATING VACANCIES</vt:lpstr>
      <vt:lpstr>RISK MANAGEMENT</vt:lpstr>
      <vt:lpstr>PowerPoint Presentation</vt:lpstr>
      <vt:lpstr>BUDGET 2021/2022</vt:lpstr>
      <vt:lpstr>PowerPoint Presentation</vt:lpstr>
      <vt:lpstr>PowerPoint Presentation</vt:lpstr>
      <vt:lpstr>Expenditure Budget Per Program</vt:lpstr>
      <vt:lpstr>Expenditure Budget Per Program </vt:lpstr>
      <vt:lpstr>Expenditure Budget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Theben Moodley</dc:creator>
  <cp:lastModifiedBy>Hajiera Salie</cp:lastModifiedBy>
  <cp:revision>225</cp:revision>
  <dcterms:created xsi:type="dcterms:W3CDTF">2020-06-24T13:28:15Z</dcterms:created>
  <dcterms:modified xsi:type="dcterms:W3CDTF">2021-05-10T13:06:24Z</dcterms:modified>
</cp:coreProperties>
</file>