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71" r:id="rId2"/>
    <p:sldId id="3402" r:id="rId3"/>
    <p:sldId id="3413" r:id="rId4"/>
    <p:sldId id="3426" r:id="rId5"/>
    <p:sldId id="3417" r:id="rId6"/>
    <p:sldId id="3425" r:id="rId7"/>
    <p:sldId id="3399" r:id="rId8"/>
    <p:sldId id="3420" r:id="rId9"/>
    <p:sldId id="3409" r:id="rId10"/>
    <p:sldId id="3415" r:id="rId11"/>
    <p:sldId id="3421" r:id="rId12"/>
    <p:sldId id="3410" r:id="rId13"/>
    <p:sldId id="3422" r:id="rId14"/>
    <p:sldId id="3411" r:id="rId15"/>
    <p:sldId id="3424" r:id="rId16"/>
    <p:sldId id="3416" r:id="rId17"/>
    <p:sldId id="3423" r:id="rId18"/>
    <p:sldId id="3419" r:id="rId19"/>
    <p:sldId id="3400" r:id="rId20"/>
    <p:sldId id="269" r:id="rId21"/>
  </p:sldIdLst>
  <p:sldSz cx="12192000" cy="6858000"/>
  <p:notesSz cx="6858000" cy="9144000"/>
  <p:embeddedFontLst>
    <p:embeddedFont>
      <p:font typeface="Gill Sans MT" charset="0"/>
      <p:regular r:id="rId23"/>
      <p:bold r:id="rId24"/>
      <p:italic r:id="rId25"/>
      <p:boldItalic r:id="rId26"/>
    </p:embeddedFont>
    <p:embeddedFont>
      <p:font typeface="Arial Nova" charset="0"/>
      <p:regular r:id="rId27"/>
      <p:bold r:id="rId28"/>
      <p:italic r:id="rId29"/>
      <p:boldItalic r:id="rId30"/>
    </p:embeddedFont>
    <p:embeddedFont>
      <p:font typeface="Microsoft Sans Serif" pitchFamily="34" charset="0"/>
      <p:regular r:id="rId31"/>
    </p:embeddedFont>
    <p:embeddedFont>
      <p:font typeface="Calibri" pitchFamily="34" charset="0"/>
      <p:regular r:id="rId32"/>
      <p:bold r:id="rId33"/>
      <p:italic r:id="rId34"/>
      <p:boldItalic r:id="rId35"/>
    </p:embeddedFont>
    <p:embeddedFont>
      <p:font typeface="SimSun" pitchFamily="2" charset="-122"/>
      <p:regular r:id="rId36"/>
    </p:embeddedFont>
    <p:embeddedFont>
      <p:font typeface="Copperplate Gothic Bold"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D4B10"/>
    <a:srgbClr val="E89C00"/>
    <a:srgbClr val="F89C36"/>
    <a:srgbClr val="FFC000"/>
    <a:srgbClr val="7458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27"/>
  </p:normalViewPr>
  <p:slideViewPr>
    <p:cSldViewPr snapToGrid="0" snapToObjects="1">
      <p:cViewPr varScale="1">
        <p:scale>
          <a:sx n="68" d="100"/>
          <a:sy n="68" d="100"/>
        </p:scale>
        <p:origin x="-78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000A0-5616-4169-99D0-4F78BED93416}" type="doc">
      <dgm:prSet loTypeId="urn:microsoft.com/office/officeart/2005/8/layout/process1" loCatId="process" qsTypeId="urn:microsoft.com/office/officeart/2005/8/quickstyle/3d1" qsCatId="3D" csTypeId="urn:microsoft.com/office/officeart/2005/8/colors/accent6_3" csCatId="accent6" phldr="1"/>
      <dgm:spPr/>
    </dgm:pt>
    <dgm:pt modelId="{725C4AFA-9F06-4E29-9972-1C91721D7871}">
      <dgm:prSet phldrT="[Text]" custT="1"/>
      <dgm:spPr/>
      <dgm:t>
        <a:bodyPr/>
        <a:lstStyle/>
        <a:p>
          <a:pPr algn="l">
            <a:buFont typeface="+mj-lt"/>
            <a:buNone/>
          </a:pPr>
          <a:r>
            <a:rPr lang="en-ZA" sz="1400" b="1" dirty="0"/>
            <a:t>1. Economic transformation and job creation;</a:t>
          </a:r>
        </a:p>
        <a:p>
          <a:pPr algn="l"/>
          <a:r>
            <a:rPr lang="en-ZA" sz="1400" b="1" dirty="0"/>
            <a:t>2. Spatial integration, human settlements and local government;</a:t>
          </a:r>
        </a:p>
        <a:p>
          <a:pPr algn="l"/>
          <a:r>
            <a:rPr lang="en-ZA" sz="1400" b="1" dirty="0"/>
            <a:t>3. A capable, ethical and developmental state;</a:t>
          </a:r>
        </a:p>
        <a:p>
          <a:pPr algn="l"/>
          <a:r>
            <a:rPr lang="en-ZA" sz="1400" b="1" dirty="0"/>
            <a:t>4. Education, skills and health;</a:t>
          </a:r>
        </a:p>
        <a:p>
          <a:pPr algn="l"/>
          <a:r>
            <a:rPr lang="en-ZA" sz="1400" b="1" dirty="0"/>
            <a:t>5. Consolidating the social wage;</a:t>
          </a:r>
        </a:p>
        <a:p>
          <a:pPr algn="l"/>
          <a:r>
            <a:rPr lang="en-ZA" sz="1400" b="1" dirty="0"/>
            <a:t>6. Social cohesion and safe communities; and</a:t>
          </a:r>
        </a:p>
        <a:p>
          <a:pPr algn="l"/>
          <a:r>
            <a:rPr lang="en-ZA" sz="1400" b="1" dirty="0"/>
            <a:t>7. A better Africa and World.</a:t>
          </a:r>
          <a:endParaRPr lang="en-ZA" sz="1400" dirty="0"/>
        </a:p>
      </dgm:t>
    </dgm:pt>
    <dgm:pt modelId="{CA1754CC-1B53-454D-B6B6-5EBA181C018F}" type="parTrans" cxnId="{B88056DB-A587-4AC9-9967-2FB9264E3647}">
      <dgm:prSet/>
      <dgm:spPr/>
      <dgm:t>
        <a:bodyPr/>
        <a:lstStyle/>
        <a:p>
          <a:endParaRPr lang="en-ZA" sz="3600"/>
        </a:p>
      </dgm:t>
    </dgm:pt>
    <dgm:pt modelId="{527272D8-C261-45D8-BEA9-571B75D5AB67}" type="sibTrans" cxnId="{B88056DB-A587-4AC9-9967-2FB9264E3647}">
      <dgm:prSet custT="1"/>
      <dgm:spPr/>
      <dgm:t>
        <a:bodyPr/>
        <a:lstStyle/>
        <a:p>
          <a:endParaRPr lang="en-ZA" sz="4800"/>
        </a:p>
      </dgm:t>
    </dgm:pt>
    <dgm:pt modelId="{B5779607-C1E3-4A7A-B387-C76BCBFC5C0C}">
      <dgm:prSet phldrT="[Text]" custT="1"/>
      <dgm:spPr/>
      <dgm:t>
        <a:bodyPr/>
        <a:lstStyle/>
        <a:p>
          <a:pPr algn="ctr">
            <a:buFont typeface="+mj-lt"/>
            <a:buAutoNum type="arabicPeriod"/>
          </a:pPr>
          <a:r>
            <a:rPr lang="en-GB" sz="1200" b="1" dirty="0">
              <a:latin typeface="Arial Nova" panose="020B0504020202020204" pitchFamily="34" charset="0"/>
            </a:rPr>
            <a:t> </a:t>
          </a:r>
        </a:p>
        <a:p>
          <a:pPr algn="l">
            <a:buFont typeface="+mj-lt"/>
            <a:buAutoNum type="arabicPeriod"/>
          </a:pPr>
          <a:endParaRPr lang="en-GB" sz="1400" b="1" u="sng" dirty="0">
            <a:latin typeface="Arial Nova" panose="020B0504020202020204" pitchFamily="34" charset="0"/>
          </a:endParaRPr>
        </a:p>
        <a:p>
          <a:pPr algn="l">
            <a:buFont typeface="+mj-lt"/>
            <a:buAutoNum type="arabicPeriod"/>
          </a:pPr>
          <a:r>
            <a:rPr lang="en-GB" sz="1400" b="1" u="sng" dirty="0">
              <a:latin typeface="Arial Nova" panose="020B0504020202020204" pitchFamily="34" charset="0"/>
            </a:rPr>
            <a:t>1. Strengthening the institution </a:t>
          </a:r>
          <a:r>
            <a:rPr lang="en-GB" sz="1400" b="1" dirty="0">
              <a:latin typeface="Arial Nova" panose="020B0504020202020204" pitchFamily="34" charset="0"/>
            </a:rPr>
            <a:t>(DGOG) to deliver on its mandate;</a:t>
          </a:r>
        </a:p>
        <a:p>
          <a:pPr algn="l">
            <a:buFont typeface="+mj-lt"/>
            <a:buAutoNum type="arabicPeriod"/>
          </a:pPr>
          <a:r>
            <a:rPr lang="en-GB" sz="1400" b="1" u="sng" dirty="0">
              <a:latin typeface="Arial Nova" panose="020B0504020202020204" pitchFamily="34" charset="0"/>
            </a:rPr>
            <a:t>2. Strengthen cooperative governance </a:t>
          </a:r>
          <a:r>
            <a:rPr lang="en-GB" sz="1400" b="1" dirty="0">
              <a:latin typeface="Arial Nova" panose="020B0504020202020204" pitchFamily="34" charset="0"/>
            </a:rPr>
            <a:t>(IGR– horizontal and vertical integration);</a:t>
          </a:r>
        </a:p>
        <a:p>
          <a:pPr algn="l">
            <a:buFont typeface="+mj-lt"/>
            <a:buAutoNum type="arabicPeriod"/>
          </a:pPr>
          <a:r>
            <a:rPr lang="en-GB" sz="1400" b="1" dirty="0">
              <a:latin typeface="Arial Nova" panose="020B0504020202020204" pitchFamily="34" charset="0"/>
            </a:rPr>
            <a:t>3. Policy compliance, wall-to-wall </a:t>
          </a:r>
          <a:r>
            <a:rPr lang="en-GB" sz="1400" b="1" u="sng" dirty="0">
              <a:latin typeface="Arial Nova" panose="020B0504020202020204" pitchFamily="34" charset="0"/>
            </a:rPr>
            <a:t>review</a:t>
          </a:r>
          <a:r>
            <a:rPr lang="en-GB" sz="1400" b="1" dirty="0">
              <a:latin typeface="Arial Nova" panose="020B0504020202020204" pitchFamily="34" charset="0"/>
            </a:rPr>
            <a:t>, </a:t>
          </a:r>
          <a:r>
            <a:rPr lang="en-GB" sz="1400" b="1" u="sng" dirty="0">
              <a:latin typeface="Arial Nova" panose="020B0504020202020204" pitchFamily="34" charset="0"/>
            </a:rPr>
            <a:t>powers</a:t>
          </a:r>
          <a:r>
            <a:rPr lang="en-GB" sz="1400" b="1" dirty="0">
              <a:latin typeface="Arial Nova" panose="020B0504020202020204" pitchFamily="34" charset="0"/>
            </a:rPr>
            <a:t> and </a:t>
          </a:r>
          <a:r>
            <a:rPr lang="en-GB" sz="1400" b="1" u="sng" dirty="0">
              <a:latin typeface="Arial Nova" panose="020B0504020202020204" pitchFamily="34" charset="0"/>
            </a:rPr>
            <a:t>functions</a:t>
          </a:r>
          <a:r>
            <a:rPr lang="en-GB" sz="1400" b="1" dirty="0">
              <a:latin typeface="Arial Nova" panose="020B0504020202020204" pitchFamily="34" charset="0"/>
            </a:rPr>
            <a:t> and </a:t>
          </a:r>
          <a:r>
            <a:rPr lang="en-GB" sz="1400" b="1" u="sng" dirty="0">
              <a:latin typeface="Arial Nova" panose="020B0504020202020204" pitchFamily="34" charset="0"/>
            </a:rPr>
            <a:t>funding</a:t>
          </a:r>
          <a:r>
            <a:rPr lang="en-GB" sz="1400" b="1" dirty="0">
              <a:latin typeface="Arial Nova" panose="020B0504020202020204" pitchFamily="34" charset="0"/>
            </a:rPr>
            <a:t> model for local government;</a:t>
          </a:r>
        </a:p>
        <a:p>
          <a:pPr algn="l">
            <a:buFont typeface="+mj-lt"/>
            <a:buAutoNum type="arabicPeriod"/>
          </a:pPr>
          <a:r>
            <a:rPr lang="en-GB" sz="1400" b="1" u="sng" dirty="0">
              <a:latin typeface="Arial Nova" panose="020B0504020202020204" pitchFamily="34" charset="0"/>
            </a:rPr>
            <a:t>4. Disaster risk reduction</a:t>
          </a:r>
          <a:r>
            <a:rPr lang="en-GB" sz="1400" b="1" dirty="0">
              <a:latin typeface="Arial Nova" panose="020B0504020202020204" pitchFamily="34" charset="0"/>
            </a:rPr>
            <a:t>;</a:t>
          </a:r>
        </a:p>
        <a:p>
          <a:pPr algn="l">
            <a:buFont typeface="+mj-lt"/>
            <a:buAutoNum type="arabicPeriod"/>
          </a:pPr>
          <a:r>
            <a:rPr lang="en-GB" sz="1400" b="1" dirty="0">
              <a:latin typeface="Arial Nova" panose="020B0504020202020204" pitchFamily="34" charset="0"/>
            </a:rPr>
            <a:t>5. Institutional development, </a:t>
          </a:r>
          <a:r>
            <a:rPr lang="en-GB" sz="1400" b="1" u="sng" dirty="0">
              <a:latin typeface="Arial Nova" panose="020B0504020202020204" pitchFamily="34" charset="0"/>
            </a:rPr>
            <a:t>governance</a:t>
          </a:r>
          <a:r>
            <a:rPr lang="en-GB" sz="1400" b="1" dirty="0">
              <a:latin typeface="Arial Nova" panose="020B0504020202020204" pitchFamily="34" charset="0"/>
            </a:rPr>
            <a:t> and </a:t>
          </a:r>
          <a:r>
            <a:rPr lang="en-GB" sz="1400" b="1" u="sng" dirty="0">
              <a:latin typeface="Arial Nova" panose="020B0504020202020204" pitchFamily="34" charset="0"/>
            </a:rPr>
            <a:t>citizen</a:t>
          </a:r>
          <a:r>
            <a:rPr lang="en-GB" sz="1400" b="1" dirty="0">
              <a:latin typeface="Arial Nova" panose="020B0504020202020204" pitchFamily="34" charset="0"/>
            </a:rPr>
            <a:t> participation;</a:t>
          </a:r>
        </a:p>
        <a:p>
          <a:pPr algn="l">
            <a:buFont typeface="+mj-lt"/>
            <a:buAutoNum type="arabicPeriod"/>
          </a:pPr>
          <a:r>
            <a:rPr lang="en-GB" sz="1400" b="1" u="sng" dirty="0">
              <a:latin typeface="Arial Nova" panose="020B0504020202020204" pitchFamily="34" charset="0"/>
            </a:rPr>
            <a:t>6. Integrated planning for spatial </a:t>
          </a:r>
          <a:r>
            <a:rPr lang="en-GB" sz="1400" b="1" dirty="0">
              <a:latin typeface="Arial Nova" panose="020B0504020202020204" pitchFamily="34" charset="0"/>
            </a:rPr>
            <a:t>transformation and inclusive economic growth; and</a:t>
          </a:r>
        </a:p>
        <a:p>
          <a:pPr algn="l">
            <a:buFont typeface="+mj-lt"/>
            <a:buAutoNum type="arabicPeriod"/>
          </a:pPr>
          <a:r>
            <a:rPr lang="en-GB" sz="1400" b="1" u="sng" dirty="0">
              <a:latin typeface="Arial Nova" panose="020B0504020202020204" pitchFamily="34" charset="0"/>
            </a:rPr>
            <a:t>7. Infrastructure, service delivery and job creation</a:t>
          </a:r>
          <a:r>
            <a:rPr lang="en-GB" sz="1600" b="1" u="sng" dirty="0">
              <a:latin typeface="Arial Nova" panose="020B0504020202020204" pitchFamily="34" charset="0"/>
            </a:rPr>
            <a:t>.</a:t>
          </a:r>
          <a:endParaRPr lang="en-ZA" sz="1600" b="1" dirty="0"/>
        </a:p>
      </dgm:t>
    </dgm:pt>
    <dgm:pt modelId="{9980772C-442A-4335-BE2E-203D16ABE2AD}" type="parTrans" cxnId="{5CA9404D-D8ED-4EF0-B92E-A8DF8322FDBD}">
      <dgm:prSet/>
      <dgm:spPr/>
      <dgm:t>
        <a:bodyPr/>
        <a:lstStyle/>
        <a:p>
          <a:endParaRPr lang="en-ZA" sz="3600"/>
        </a:p>
      </dgm:t>
    </dgm:pt>
    <dgm:pt modelId="{3557D37A-4444-433D-ACF9-B5C693CA568E}" type="sibTrans" cxnId="{5CA9404D-D8ED-4EF0-B92E-A8DF8322FDBD}">
      <dgm:prSet custT="1"/>
      <dgm:spPr/>
      <dgm:t>
        <a:bodyPr/>
        <a:lstStyle/>
        <a:p>
          <a:endParaRPr lang="en-ZA" sz="4800"/>
        </a:p>
      </dgm:t>
    </dgm:pt>
    <dgm:pt modelId="{021E6862-E7B4-4D7B-918A-FEAD4FF9B81B}">
      <dgm:prSet phldrT="[Text]" custT="1"/>
      <dgm:spPr/>
      <dgm:t>
        <a:bodyPr/>
        <a:lstStyle/>
        <a:p>
          <a:pPr algn="l">
            <a:buFont typeface="+mj-lt"/>
            <a:buAutoNum type="arabicPeriod"/>
          </a:pPr>
          <a:r>
            <a:rPr lang="en-GB" sz="1400" b="1" dirty="0">
              <a:latin typeface="Arial Nova" panose="020B0504020202020204" pitchFamily="34" charset="0"/>
            </a:rPr>
            <a:t>1. Effective and Efficient Internal </a:t>
          </a:r>
          <a:r>
            <a:rPr lang="en-GB" sz="1400" b="1" u="sng" dirty="0">
              <a:latin typeface="Arial Nova" panose="020B0504020202020204" pitchFamily="34" charset="0"/>
            </a:rPr>
            <a:t>Corporate Governance Systems</a:t>
          </a:r>
        </a:p>
        <a:p>
          <a:pPr algn="l">
            <a:buFont typeface="+mj-lt"/>
            <a:buAutoNum type="arabicPeriod"/>
          </a:pPr>
          <a:r>
            <a:rPr lang="en-GB" sz="1400" b="1" dirty="0">
              <a:latin typeface="Arial Nova" panose="020B0504020202020204" pitchFamily="34" charset="0"/>
            </a:rPr>
            <a:t>2. Effective </a:t>
          </a:r>
          <a:r>
            <a:rPr lang="en-GB" sz="1400" b="1" u="sng" dirty="0">
              <a:latin typeface="Arial Nova" panose="020B0504020202020204" pitchFamily="34" charset="0"/>
            </a:rPr>
            <a:t>Intergovernmental Relations </a:t>
          </a:r>
          <a:r>
            <a:rPr lang="en-GB" sz="1400" b="1" dirty="0">
              <a:latin typeface="Arial Nova" panose="020B0504020202020204" pitchFamily="34" charset="0"/>
            </a:rPr>
            <a:t>through District Development Model</a:t>
          </a:r>
        </a:p>
        <a:p>
          <a:pPr algn="l">
            <a:buFont typeface="+mj-lt"/>
            <a:buAutoNum type="arabicPeriod"/>
          </a:pPr>
          <a:r>
            <a:rPr lang="en-GB" sz="1400" b="1" u="sng" dirty="0">
              <a:latin typeface="Arial Nova" panose="020B0504020202020204" pitchFamily="34" charset="0"/>
            </a:rPr>
            <a:t>3. Integrated</a:t>
          </a:r>
          <a:r>
            <a:rPr lang="en-GB" sz="1400" b="1" dirty="0">
              <a:latin typeface="Arial Nova" panose="020B0504020202020204" pitchFamily="34" charset="0"/>
            </a:rPr>
            <a:t> Planning and Service Delivery</a:t>
          </a:r>
        </a:p>
        <a:p>
          <a:pPr algn="l">
            <a:buFont typeface="+mj-lt"/>
            <a:buAutoNum type="arabicPeriod"/>
          </a:pPr>
          <a:r>
            <a:rPr lang="en-GB" sz="1400" b="1" dirty="0">
              <a:latin typeface="Arial Nova" panose="020B0504020202020204" pitchFamily="34" charset="0"/>
            </a:rPr>
            <a:t>4. Improved Municipal </a:t>
          </a:r>
          <a:r>
            <a:rPr lang="en-GB" sz="1400" b="1" u="sng" dirty="0">
              <a:latin typeface="Arial Nova" panose="020B0504020202020204" pitchFamily="34" charset="0"/>
            </a:rPr>
            <a:t>Financial Viability</a:t>
          </a:r>
        </a:p>
        <a:p>
          <a:pPr algn="l">
            <a:buFont typeface="+mj-lt"/>
            <a:buAutoNum type="arabicPeriod"/>
          </a:pPr>
          <a:r>
            <a:rPr lang="en-GB" sz="1400" b="1" dirty="0">
              <a:latin typeface="Arial Nova" panose="020B0504020202020204" pitchFamily="34" charset="0"/>
            </a:rPr>
            <a:t>5. Sustained </a:t>
          </a:r>
          <a:r>
            <a:rPr lang="en-GB" sz="1400" b="1" u="sng" dirty="0">
              <a:latin typeface="Arial Nova" panose="020B0504020202020204" pitchFamily="34" charset="0"/>
            </a:rPr>
            <a:t>Good Municipal Governance</a:t>
          </a:r>
          <a:endParaRPr lang="en-ZA" sz="1400" b="1" dirty="0"/>
        </a:p>
      </dgm:t>
    </dgm:pt>
    <dgm:pt modelId="{F02AE3F6-CFE0-456B-86F8-DA38B0045005}" type="parTrans" cxnId="{B275B9C1-C3F2-497B-8B81-EA2CA660391D}">
      <dgm:prSet/>
      <dgm:spPr/>
      <dgm:t>
        <a:bodyPr/>
        <a:lstStyle/>
        <a:p>
          <a:endParaRPr lang="en-ZA" sz="3600"/>
        </a:p>
      </dgm:t>
    </dgm:pt>
    <dgm:pt modelId="{2625C186-BC55-4DD3-BE7B-E8BBF57C5990}" type="sibTrans" cxnId="{B275B9C1-C3F2-497B-8B81-EA2CA660391D}">
      <dgm:prSet/>
      <dgm:spPr/>
      <dgm:t>
        <a:bodyPr/>
        <a:lstStyle/>
        <a:p>
          <a:endParaRPr lang="en-ZA" sz="3600"/>
        </a:p>
      </dgm:t>
    </dgm:pt>
    <dgm:pt modelId="{BBF567F3-F86B-4526-8DD8-EC5D3147243E}" type="pres">
      <dgm:prSet presAssocID="{0F6000A0-5616-4169-99D0-4F78BED93416}" presName="Name0" presStyleCnt="0">
        <dgm:presLayoutVars>
          <dgm:dir/>
          <dgm:resizeHandles val="exact"/>
        </dgm:presLayoutVars>
      </dgm:prSet>
      <dgm:spPr/>
    </dgm:pt>
    <dgm:pt modelId="{3F5917B4-3453-4C1E-8850-FE3FFBEE3941}" type="pres">
      <dgm:prSet presAssocID="{725C4AFA-9F06-4E29-9972-1C91721D7871}" presName="node" presStyleLbl="node1" presStyleIdx="0" presStyleCnt="3" custScaleX="115074" custScaleY="156453">
        <dgm:presLayoutVars>
          <dgm:bulletEnabled val="1"/>
        </dgm:presLayoutVars>
      </dgm:prSet>
      <dgm:spPr/>
      <dgm:t>
        <a:bodyPr/>
        <a:lstStyle/>
        <a:p>
          <a:endParaRPr lang="en-ZA"/>
        </a:p>
      </dgm:t>
    </dgm:pt>
    <dgm:pt modelId="{A111C73D-47D2-416F-8E9B-B9A5B63EB45B}" type="pres">
      <dgm:prSet presAssocID="{527272D8-C261-45D8-BEA9-571B75D5AB67}" presName="sibTrans" presStyleLbl="sibTrans2D1" presStyleIdx="0" presStyleCnt="2"/>
      <dgm:spPr/>
      <dgm:t>
        <a:bodyPr/>
        <a:lstStyle/>
        <a:p>
          <a:endParaRPr lang="en-ZA"/>
        </a:p>
      </dgm:t>
    </dgm:pt>
    <dgm:pt modelId="{7D55D68B-08E3-43A0-A46C-C1181E7B2091}" type="pres">
      <dgm:prSet presAssocID="{527272D8-C261-45D8-BEA9-571B75D5AB67}" presName="connectorText" presStyleLbl="sibTrans2D1" presStyleIdx="0" presStyleCnt="2"/>
      <dgm:spPr/>
      <dgm:t>
        <a:bodyPr/>
        <a:lstStyle/>
        <a:p>
          <a:endParaRPr lang="en-ZA"/>
        </a:p>
      </dgm:t>
    </dgm:pt>
    <dgm:pt modelId="{9B371338-C090-4DF7-A6E8-C323C2F67131}" type="pres">
      <dgm:prSet presAssocID="{B5779607-C1E3-4A7A-B387-C76BCBFC5C0C}" presName="node" presStyleLbl="node1" presStyleIdx="1" presStyleCnt="3" custScaleX="133371" custScaleY="161897">
        <dgm:presLayoutVars>
          <dgm:bulletEnabled val="1"/>
        </dgm:presLayoutVars>
      </dgm:prSet>
      <dgm:spPr/>
      <dgm:t>
        <a:bodyPr/>
        <a:lstStyle/>
        <a:p>
          <a:endParaRPr lang="en-ZA"/>
        </a:p>
      </dgm:t>
    </dgm:pt>
    <dgm:pt modelId="{3419D0CB-3191-4340-9AAB-7159295AD2AF}" type="pres">
      <dgm:prSet presAssocID="{3557D37A-4444-433D-ACF9-B5C693CA568E}" presName="sibTrans" presStyleLbl="sibTrans2D1" presStyleIdx="1" presStyleCnt="2"/>
      <dgm:spPr/>
      <dgm:t>
        <a:bodyPr/>
        <a:lstStyle/>
        <a:p>
          <a:endParaRPr lang="en-ZA"/>
        </a:p>
      </dgm:t>
    </dgm:pt>
    <dgm:pt modelId="{BA4FB979-A60E-4EAB-98A6-E41EE24E2191}" type="pres">
      <dgm:prSet presAssocID="{3557D37A-4444-433D-ACF9-B5C693CA568E}" presName="connectorText" presStyleLbl="sibTrans2D1" presStyleIdx="1" presStyleCnt="2"/>
      <dgm:spPr/>
      <dgm:t>
        <a:bodyPr/>
        <a:lstStyle/>
        <a:p>
          <a:endParaRPr lang="en-ZA"/>
        </a:p>
      </dgm:t>
    </dgm:pt>
    <dgm:pt modelId="{907A9633-96FF-4A3E-8666-495A0CCA1C64}" type="pres">
      <dgm:prSet presAssocID="{021E6862-E7B4-4D7B-918A-FEAD4FF9B81B}" presName="node" presStyleLbl="node1" presStyleIdx="2" presStyleCnt="3" custScaleX="111137" custScaleY="161897" custLinFactNeighborX="-24745">
        <dgm:presLayoutVars>
          <dgm:bulletEnabled val="1"/>
        </dgm:presLayoutVars>
      </dgm:prSet>
      <dgm:spPr/>
      <dgm:t>
        <a:bodyPr/>
        <a:lstStyle/>
        <a:p>
          <a:endParaRPr lang="en-ZA"/>
        </a:p>
      </dgm:t>
    </dgm:pt>
  </dgm:ptLst>
  <dgm:cxnLst>
    <dgm:cxn modelId="{F4FF6ACE-14BB-44A9-A280-7858D11A6E49}" type="presOf" srcId="{725C4AFA-9F06-4E29-9972-1C91721D7871}" destId="{3F5917B4-3453-4C1E-8850-FE3FFBEE3941}" srcOrd="0" destOrd="0" presId="urn:microsoft.com/office/officeart/2005/8/layout/process1"/>
    <dgm:cxn modelId="{8FF1756B-1AC4-4C5D-8CEA-C420F0D66A42}" type="presOf" srcId="{3557D37A-4444-433D-ACF9-B5C693CA568E}" destId="{3419D0CB-3191-4340-9AAB-7159295AD2AF}" srcOrd="0" destOrd="0" presId="urn:microsoft.com/office/officeart/2005/8/layout/process1"/>
    <dgm:cxn modelId="{B275B9C1-C3F2-497B-8B81-EA2CA660391D}" srcId="{0F6000A0-5616-4169-99D0-4F78BED93416}" destId="{021E6862-E7B4-4D7B-918A-FEAD4FF9B81B}" srcOrd="2" destOrd="0" parTransId="{F02AE3F6-CFE0-456B-86F8-DA38B0045005}" sibTransId="{2625C186-BC55-4DD3-BE7B-E8BBF57C5990}"/>
    <dgm:cxn modelId="{0F834F03-213C-44A1-8AAE-91218E226802}" type="presOf" srcId="{021E6862-E7B4-4D7B-918A-FEAD4FF9B81B}" destId="{907A9633-96FF-4A3E-8666-495A0CCA1C64}" srcOrd="0" destOrd="0" presId="urn:microsoft.com/office/officeart/2005/8/layout/process1"/>
    <dgm:cxn modelId="{C9B1FC0B-6AC2-4C01-AD7C-A2CF92E06370}" type="presOf" srcId="{3557D37A-4444-433D-ACF9-B5C693CA568E}" destId="{BA4FB979-A60E-4EAB-98A6-E41EE24E2191}" srcOrd="1" destOrd="0" presId="urn:microsoft.com/office/officeart/2005/8/layout/process1"/>
    <dgm:cxn modelId="{24D8D3AC-B7BC-4BB5-8968-EA04E1D85D2D}" type="presOf" srcId="{0F6000A0-5616-4169-99D0-4F78BED93416}" destId="{BBF567F3-F86B-4526-8DD8-EC5D3147243E}" srcOrd="0" destOrd="0" presId="urn:microsoft.com/office/officeart/2005/8/layout/process1"/>
    <dgm:cxn modelId="{5CA9404D-D8ED-4EF0-B92E-A8DF8322FDBD}" srcId="{0F6000A0-5616-4169-99D0-4F78BED93416}" destId="{B5779607-C1E3-4A7A-B387-C76BCBFC5C0C}" srcOrd="1" destOrd="0" parTransId="{9980772C-442A-4335-BE2E-203D16ABE2AD}" sibTransId="{3557D37A-4444-433D-ACF9-B5C693CA568E}"/>
    <dgm:cxn modelId="{B88056DB-A587-4AC9-9967-2FB9264E3647}" srcId="{0F6000A0-5616-4169-99D0-4F78BED93416}" destId="{725C4AFA-9F06-4E29-9972-1C91721D7871}" srcOrd="0" destOrd="0" parTransId="{CA1754CC-1B53-454D-B6B6-5EBA181C018F}" sibTransId="{527272D8-C261-45D8-BEA9-571B75D5AB67}"/>
    <dgm:cxn modelId="{C8E872F0-EDAF-4214-A115-3B1CEA434486}" type="presOf" srcId="{527272D8-C261-45D8-BEA9-571B75D5AB67}" destId="{A111C73D-47D2-416F-8E9B-B9A5B63EB45B}" srcOrd="0" destOrd="0" presId="urn:microsoft.com/office/officeart/2005/8/layout/process1"/>
    <dgm:cxn modelId="{4F7DF508-C243-4024-81B2-5E12C1F835A8}" type="presOf" srcId="{527272D8-C261-45D8-BEA9-571B75D5AB67}" destId="{7D55D68B-08E3-43A0-A46C-C1181E7B2091}" srcOrd="1" destOrd="0" presId="urn:microsoft.com/office/officeart/2005/8/layout/process1"/>
    <dgm:cxn modelId="{CA6B576A-2C93-4883-B0E0-03A78F18F4EF}" type="presOf" srcId="{B5779607-C1E3-4A7A-B387-C76BCBFC5C0C}" destId="{9B371338-C090-4DF7-A6E8-C323C2F67131}" srcOrd="0" destOrd="0" presId="urn:microsoft.com/office/officeart/2005/8/layout/process1"/>
    <dgm:cxn modelId="{DE888303-C331-4B6C-8064-73D0C6B0A71B}" type="presParOf" srcId="{BBF567F3-F86B-4526-8DD8-EC5D3147243E}" destId="{3F5917B4-3453-4C1E-8850-FE3FFBEE3941}" srcOrd="0" destOrd="0" presId="urn:microsoft.com/office/officeart/2005/8/layout/process1"/>
    <dgm:cxn modelId="{9B366926-82F4-461F-A098-C5F68C6D60F3}" type="presParOf" srcId="{BBF567F3-F86B-4526-8DD8-EC5D3147243E}" destId="{A111C73D-47D2-416F-8E9B-B9A5B63EB45B}" srcOrd="1" destOrd="0" presId="urn:microsoft.com/office/officeart/2005/8/layout/process1"/>
    <dgm:cxn modelId="{01FCAB1A-B70F-40CB-9DF0-64C4CC1070C3}" type="presParOf" srcId="{A111C73D-47D2-416F-8E9B-B9A5B63EB45B}" destId="{7D55D68B-08E3-43A0-A46C-C1181E7B2091}" srcOrd="0" destOrd="0" presId="urn:microsoft.com/office/officeart/2005/8/layout/process1"/>
    <dgm:cxn modelId="{27D9BF68-2B58-4589-A67C-330A4AFBDA9E}" type="presParOf" srcId="{BBF567F3-F86B-4526-8DD8-EC5D3147243E}" destId="{9B371338-C090-4DF7-A6E8-C323C2F67131}" srcOrd="2" destOrd="0" presId="urn:microsoft.com/office/officeart/2005/8/layout/process1"/>
    <dgm:cxn modelId="{A5E01FCA-C007-4D60-B0F2-DE9974DB318F}" type="presParOf" srcId="{BBF567F3-F86B-4526-8DD8-EC5D3147243E}" destId="{3419D0CB-3191-4340-9AAB-7159295AD2AF}" srcOrd="3" destOrd="0" presId="urn:microsoft.com/office/officeart/2005/8/layout/process1"/>
    <dgm:cxn modelId="{86CC5A07-A0B8-446D-A6AB-9FA2B065ED24}" type="presParOf" srcId="{3419D0CB-3191-4340-9AAB-7159295AD2AF}" destId="{BA4FB979-A60E-4EAB-98A6-E41EE24E2191}" srcOrd="0" destOrd="0" presId="urn:microsoft.com/office/officeart/2005/8/layout/process1"/>
    <dgm:cxn modelId="{E128FFB0-E3B2-4519-9D3A-0EC402E588F2}" type="presParOf" srcId="{BBF567F3-F86B-4526-8DD8-EC5D3147243E}" destId="{907A9633-96FF-4A3E-8666-495A0CCA1C64}" srcOrd="4" destOrd="0" presId="urn:microsoft.com/office/officeart/2005/8/layout/process1"/>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5917B4-3453-4C1E-8850-FE3FFBEE3941}">
      <dsp:nvSpPr>
        <dsp:cNvPr id="0" name=""/>
        <dsp:cNvSpPr/>
      </dsp:nvSpPr>
      <dsp:spPr>
        <a:xfrm>
          <a:off x="9958" y="88726"/>
          <a:ext cx="2846828" cy="5099767"/>
        </a:xfrm>
        <a:prstGeom prst="roundRect">
          <a:avLst>
            <a:gd name="adj" fmla="val 10000"/>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mj-lt"/>
            <a:buNone/>
          </a:pPr>
          <a:r>
            <a:rPr lang="en-ZA" sz="1400" b="1" kern="1200" dirty="0"/>
            <a:t>1. Economic transformation and job creation;</a:t>
          </a:r>
        </a:p>
        <a:p>
          <a:pPr lvl="0" algn="l" defTabSz="622300">
            <a:lnSpc>
              <a:spcPct val="90000"/>
            </a:lnSpc>
            <a:spcBef>
              <a:spcPct val="0"/>
            </a:spcBef>
            <a:spcAft>
              <a:spcPct val="35000"/>
            </a:spcAft>
          </a:pPr>
          <a:r>
            <a:rPr lang="en-ZA" sz="1400" b="1" kern="1200" dirty="0"/>
            <a:t>2. Spatial integration, human settlements and local government;</a:t>
          </a:r>
        </a:p>
        <a:p>
          <a:pPr lvl="0" algn="l" defTabSz="622300">
            <a:lnSpc>
              <a:spcPct val="90000"/>
            </a:lnSpc>
            <a:spcBef>
              <a:spcPct val="0"/>
            </a:spcBef>
            <a:spcAft>
              <a:spcPct val="35000"/>
            </a:spcAft>
          </a:pPr>
          <a:r>
            <a:rPr lang="en-ZA" sz="1400" b="1" kern="1200" dirty="0"/>
            <a:t>3. A capable, ethical and developmental state;</a:t>
          </a:r>
        </a:p>
        <a:p>
          <a:pPr lvl="0" algn="l" defTabSz="622300">
            <a:lnSpc>
              <a:spcPct val="90000"/>
            </a:lnSpc>
            <a:spcBef>
              <a:spcPct val="0"/>
            </a:spcBef>
            <a:spcAft>
              <a:spcPct val="35000"/>
            </a:spcAft>
          </a:pPr>
          <a:r>
            <a:rPr lang="en-ZA" sz="1400" b="1" kern="1200" dirty="0"/>
            <a:t>4. Education, skills and health;</a:t>
          </a:r>
        </a:p>
        <a:p>
          <a:pPr lvl="0" algn="l" defTabSz="622300">
            <a:lnSpc>
              <a:spcPct val="90000"/>
            </a:lnSpc>
            <a:spcBef>
              <a:spcPct val="0"/>
            </a:spcBef>
            <a:spcAft>
              <a:spcPct val="35000"/>
            </a:spcAft>
          </a:pPr>
          <a:r>
            <a:rPr lang="en-ZA" sz="1400" b="1" kern="1200" dirty="0"/>
            <a:t>5. Consolidating the social wage;</a:t>
          </a:r>
        </a:p>
        <a:p>
          <a:pPr lvl="0" algn="l" defTabSz="622300">
            <a:lnSpc>
              <a:spcPct val="90000"/>
            </a:lnSpc>
            <a:spcBef>
              <a:spcPct val="0"/>
            </a:spcBef>
            <a:spcAft>
              <a:spcPct val="35000"/>
            </a:spcAft>
          </a:pPr>
          <a:r>
            <a:rPr lang="en-ZA" sz="1400" b="1" kern="1200" dirty="0"/>
            <a:t>6. Social cohesion and safe communities; and</a:t>
          </a:r>
        </a:p>
        <a:p>
          <a:pPr lvl="0" algn="l" defTabSz="622300">
            <a:lnSpc>
              <a:spcPct val="90000"/>
            </a:lnSpc>
            <a:spcBef>
              <a:spcPct val="0"/>
            </a:spcBef>
            <a:spcAft>
              <a:spcPct val="35000"/>
            </a:spcAft>
          </a:pPr>
          <a:r>
            <a:rPr lang="en-ZA" sz="1400" b="1" kern="1200" dirty="0"/>
            <a:t>7. A better Africa and World.</a:t>
          </a:r>
          <a:endParaRPr lang="en-ZA" sz="1400" kern="1200" dirty="0"/>
        </a:p>
      </dsp:txBody>
      <dsp:txXfrm>
        <a:off x="9958" y="88726"/>
        <a:ext cx="2846828" cy="5099767"/>
      </dsp:txXfrm>
    </dsp:sp>
    <dsp:sp modelId="{A111C73D-47D2-416F-8E9B-B9A5B63EB45B}">
      <dsp:nvSpPr>
        <dsp:cNvPr id="0" name=""/>
        <dsp:cNvSpPr/>
      </dsp:nvSpPr>
      <dsp:spPr>
        <a:xfrm>
          <a:off x="3104178" y="2331845"/>
          <a:ext cx="524469" cy="613529"/>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ZA" sz="4800" kern="1200"/>
        </a:p>
      </dsp:txBody>
      <dsp:txXfrm>
        <a:off x="3104178" y="2331845"/>
        <a:ext cx="524469" cy="613529"/>
      </dsp:txXfrm>
    </dsp:sp>
    <dsp:sp modelId="{9B371338-C090-4DF7-A6E8-C323C2F67131}">
      <dsp:nvSpPr>
        <dsp:cNvPr id="0" name=""/>
        <dsp:cNvSpPr/>
      </dsp:nvSpPr>
      <dsp:spPr>
        <a:xfrm>
          <a:off x="3846351" y="0"/>
          <a:ext cx="3299480" cy="5277221"/>
        </a:xfrm>
        <a:prstGeom prst="roundRect">
          <a:avLst>
            <a:gd name="adj" fmla="val 10000"/>
          </a:avLst>
        </a:prstGeom>
        <a:gradFill rotWithShape="0">
          <a:gsLst>
            <a:gs pos="0">
              <a:schemeClr val="accent6">
                <a:shade val="80000"/>
                <a:hueOff val="193580"/>
                <a:satOff val="-30988"/>
                <a:lumOff val="22432"/>
                <a:alphaOff val="0"/>
                <a:satMod val="103000"/>
                <a:lumMod val="102000"/>
                <a:tint val="94000"/>
              </a:schemeClr>
            </a:gs>
            <a:gs pos="50000">
              <a:schemeClr val="accent6">
                <a:shade val="80000"/>
                <a:hueOff val="193580"/>
                <a:satOff val="-30988"/>
                <a:lumOff val="22432"/>
                <a:alphaOff val="0"/>
                <a:satMod val="110000"/>
                <a:lumMod val="100000"/>
                <a:shade val="100000"/>
              </a:schemeClr>
            </a:gs>
            <a:gs pos="100000">
              <a:schemeClr val="accent6">
                <a:shade val="80000"/>
                <a:hueOff val="193580"/>
                <a:satOff val="-30988"/>
                <a:lumOff val="2243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mj-lt"/>
            <a:buAutoNum type="arabicPeriod"/>
          </a:pPr>
          <a:r>
            <a:rPr lang="en-GB" sz="1200" b="1" kern="1200" dirty="0">
              <a:latin typeface="Arial Nova" panose="020B0504020202020204" pitchFamily="34" charset="0"/>
            </a:rPr>
            <a:t> </a:t>
          </a:r>
        </a:p>
        <a:p>
          <a:pPr lvl="0" algn="l" defTabSz="533400">
            <a:lnSpc>
              <a:spcPct val="90000"/>
            </a:lnSpc>
            <a:spcBef>
              <a:spcPct val="0"/>
            </a:spcBef>
            <a:spcAft>
              <a:spcPct val="35000"/>
            </a:spcAft>
            <a:buFont typeface="+mj-lt"/>
            <a:buAutoNum type="arabicPeriod"/>
          </a:pPr>
          <a:endParaRPr lang="en-GB" sz="1400" b="1" u="sng" kern="1200" dirty="0">
            <a:latin typeface="Arial Nova" panose="020B0504020202020204" pitchFamily="34" charset="0"/>
          </a:endParaRP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1. Strengthening the institution </a:t>
          </a:r>
          <a:r>
            <a:rPr lang="en-GB" sz="1400" b="1" kern="1200" dirty="0">
              <a:latin typeface="Arial Nova" panose="020B0504020202020204" pitchFamily="34" charset="0"/>
            </a:rPr>
            <a:t>(DGOG) to deliver on its mandate;</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2. Strengthen cooperative governance </a:t>
          </a:r>
          <a:r>
            <a:rPr lang="en-GB" sz="1400" b="1" kern="1200" dirty="0">
              <a:latin typeface="Arial Nova" panose="020B0504020202020204" pitchFamily="34" charset="0"/>
            </a:rPr>
            <a:t>(IGR– horizontal and vertical integration);</a:t>
          </a:r>
        </a:p>
        <a:p>
          <a:pPr lvl="0" algn="l" defTabSz="533400">
            <a:lnSpc>
              <a:spcPct val="90000"/>
            </a:lnSpc>
            <a:spcBef>
              <a:spcPct val="0"/>
            </a:spcBef>
            <a:spcAft>
              <a:spcPct val="35000"/>
            </a:spcAft>
            <a:buFont typeface="+mj-lt"/>
            <a:buAutoNum type="arabicPeriod"/>
          </a:pPr>
          <a:r>
            <a:rPr lang="en-GB" sz="1400" b="1" kern="1200" dirty="0">
              <a:latin typeface="Arial Nova" panose="020B0504020202020204" pitchFamily="34" charset="0"/>
            </a:rPr>
            <a:t>3. Policy compliance, wall-to-wall </a:t>
          </a:r>
          <a:r>
            <a:rPr lang="en-GB" sz="1400" b="1" u="sng" kern="1200" dirty="0">
              <a:latin typeface="Arial Nova" panose="020B0504020202020204" pitchFamily="34" charset="0"/>
            </a:rPr>
            <a:t>review</a:t>
          </a:r>
          <a:r>
            <a:rPr lang="en-GB" sz="1400" b="1" kern="1200" dirty="0">
              <a:latin typeface="Arial Nova" panose="020B0504020202020204" pitchFamily="34" charset="0"/>
            </a:rPr>
            <a:t>, </a:t>
          </a:r>
          <a:r>
            <a:rPr lang="en-GB" sz="1400" b="1" u="sng" kern="1200" dirty="0">
              <a:latin typeface="Arial Nova" panose="020B0504020202020204" pitchFamily="34" charset="0"/>
            </a:rPr>
            <a:t>powers</a:t>
          </a:r>
          <a:r>
            <a:rPr lang="en-GB" sz="1400" b="1" kern="1200" dirty="0">
              <a:latin typeface="Arial Nova" panose="020B0504020202020204" pitchFamily="34" charset="0"/>
            </a:rPr>
            <a:t> and </a:t>
          </a:r>
          <a:r>
            <a:rPr lang="en-GB" sz="1400" b="1" u="sng" kern="1200" dirty="0">
              <a:latin typeface="Arial Nova" panose="020B0504020202020204" pitchFamily="34" charset="0"/>
            </a:rPr>
            <a:t>functions</a:t>
          </a:r>
          <a:r>
            <a:rPr lang="en-GB" sz="1400" b="1" kern="1200" dirty="0">
              <a:latin typeface="Arial Nova" panose="020B0504020202020204" pitchFamily="34" charset="0"/>
            </a:rPr>
            <a:t> and </a:t>
          </a:r>
          <a:r>
            <a:rPr lang="en-GB" sz="1400" b="1" u="sng" kern="1200" dirty="0">
              <a:latin typeface="Arial Nova" panose="020B0504020202020204" pitchFamily="34" charset="0"/>
            </a:rPr>
            <a:t>funding</a:t>
          </a:r>
          <a:r>
            <a:rPr lang="en-GB" sz="1400" b="1" kern="1200" dirty="0">
              <a:latin typeface="Arial Nova" panose="020B0504020202020204" pitchFamily="34" charset="0"/>
            </a:rPr>
            <a:t> model for local government;</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4. Disaster risk reduction</a:t>
          </a:r>
          <a:r>
            <a:rPr lang="en-GB" sz="1400" b="1" kern="1200" dirty="0">
              <a:latin typeface="Arial Nova" panose="020B0504020202020204" pitchFamily="34" charset="0"/>
            </a:rPr>
            <a:t>;</a:t>
          </a:r>
        </a:p>
        <a:p>
          <a:pPr lvl="0" algn="l" defTabSz="533400">
            <a:lnSpc>
              <a:spcPct val="90000"/>
            </a:lnSpc>
            <a:spcBef>
              <a:spcPct val="0"/>
            </a:spcBef>
            <a:spcAft>
              <a:spcPct val="35000"/>
            </a:spcAft>
            <a:buFont typeface="+mj-lt"/>
            <a:buAutoNum type="arabicPeriod"/>
          </a:pPr>
          <a:r>
            <a:rPr lang="en-GB" sz="1400" b="1" kern="1200" dirty="0">
              <a:latin typeface="Arial Nova" panose="020B0504020202020204" pitchFamily="34" charset="0"/>
            </a:rPr>
            <a:t>5. Institutional development, </a:t>
          </a:r>
          <a:r>
            <a:rPr lang="en-GB" sz="1400" b="1" u="sng" kern="1200" dirty="0">
              <a:latin typeface="Arial Nova" panose="020B0504020202020204" pitchFamily="34" charset="0"/>
            </a:rPr>
            <a:t>governance</a:t>
          </a:r>
          <a:r>
            <a:rPr lang="en-GB" sz="1400" b="1" kern="1200" dirty="0">
              <a:latin typeface="Arial Nova" panose="020B0504020202020204" pitchFamily="34" charset="0"/>
            </a:rPr>
            <a:t> and </a:t>
          </a:r>
          <a:r>
            <a:rPr lang="en-GB" sz="1400" b="1" u="sng" kern="1200" dirty="0">
              <a:latin typeface="Arial Nova" panose="020B0504020202020204" pitchFamily="34" charset="0"/>
            </a:rPr>
            <a:t>citizen</a:t>
          </a:r>
          <a:r>
            <a:rPr lang="en-GB" sz="1400" b="1" kern="1200" dirty="0">
              <a:latin typeface="Arial Nova" panose="020B0504020202020204" pitchFamily="34" charset="0"/>
            </a:rPr>
            <a:t> participation;</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6. Integrated planning for spatial </a:t>
          </a:r>
          <a:r>
            <a:rPr lang="en-GB" sz="1400" b="1" kern="1200" dirty="0">
              <a:latin typeface="Arial Nova" panose="020B0504020202020204" pitchFamily="34" charset="0"/>
            </a:rPr>
            <a:t>transformation and inclusive economic growth; and</a:t>
          </a:r>
        </a:p>
        <a:p>
          <a:pPr lvl="0" algn="l" defTabSz="5334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7. Infrastructure, service delivery and job creation</a:t>
          </a:r>
          <a:r>
            <a:rPr lang="en-GB" sz="1600" b="1" u="sng" kern="1200" dirty="0">
              <a:latin typeface="Arial Nova" panose="020B0504020202020204" pitchFamily="34" charset="0"/>
            </a:rPr>
            <a:t>.</a:t>
          </a:r>
          <a:endParaRPr lang="en-ZA" sz="1600" b="1" kern="1200" dirty="0"/>
        </a:p>
      </dsp:txBody>
      <dsp:txXfrm>
        <a:off x="3846351" y="0"/>
        <a:ext cx="3299480" cy="5277221"/>
      </dsp:txXfrm>
    </dsp:sp>
    <dsp:sp modelId="{3419D0CB-3191-4340-9AAB-7159295AD2AF}">
      <dsp:nvSpPr>
        <dsp:cNvPr id="0" name=""/>
        <dsp:cNvSpPr/>
      </dsp:nvSpPr>
      <dsp:spPr>
        <a:xfrm>
          <a:off x="7332006" y="2331845"/>
          <a:ext cx="394689" cy="613529"/>
        </a:xfrm>
        <a:prstGeom prst="rightArrow">
          <a:avLst>
            <a:gd name="adj1" fmla="val 60000"/>
            <a:gd name="adj2" fmla="val 50000"/>
          </a:avLst>
        </a:prstGeom>
        <a:gradFill rotWithShape="0">
          <a:gsLst>
            <a:gs pos="0">
              <a:schemeClr val="accent6">
                <a:shade val="90000"/>
                <a:hueOff val="387013"/>
                <a:satOff val="-60863"/>
                <a:lumOff val="43794"/>
                <a:alphaOff val="0"/>
                <a:satMod val="103000"/>
                <a:lumMod val="102000"/>
                <a:tint val="94000"/>
              </a:schemeClr>
            </a:gs>
            <a:gs pos="50000">
              <a:schemeClr val="accent6">
                <a:shade val="90000"/>
                <a:hueOff val="387013"/>
                <a:satOff val="-60863"/>
                <a:lumOff val="43794"/>
                <a:alphaOff val="0"/>
                <a:satMod val="110000"/>
                <a:lumMod val="100000"/>
                <a:shade val="100000"/>
              </a:schemeClr>
            </a:gs>
            <a:gs pos="100000">
              <a:schemeClr val="accent6">
                <a:shade val="90000"/>
                <a:hueOff val="387013"/>
                <a:satOff val="-60863"/>
                <a:lumOff val="4379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ZA" sz="4800" kern="1200"/>
        </a:p>
      </dsp:txBody>
      <dsp:txXfrm>
        <a:off x="7332006" y="2331845"/>
        <a:ext cx="394689" cy="613529"/>
      </dsp:txXfrm>
    </dsp:sp>
    <dsp:sp modelId="{907A9633-96FF-4A3E-8666-495A0CCA1C64}">
      <dsp:nvSpPr>
        <dsp:cNvPr id="0" name=""/>
        <dsp:cNvSpPr/>
      </dsp:nvSpPr>
      <dsp:spPr>
        <a:xfrm>
          <a:off x="7890528" y="0"/>
          <a:ext cx="2749430" cy="5277221"/>
        </a:xfrm>
        <a:prstGeom prst="roundRect">
          <a:avLst>
            <a:gd name="adj" fmla="val 10000"/>
          </a:avLst>
        </a:prstGeom>
        <a:gradFill rotWithShape="0">
          <a:gsLst>
            <a:gs pos="0">
              <a:schemeClr val="accent6">
                <a:shade val="80000"/>
                <a:hueOff val="387159"/>
                <a:satOff val="-61976"/>
                <a:lumOff val="44864"/>
                <a:alphaOff val="0"/>
                <a:satMod val="103000"/>
                <a:lumMod val="102000"/>
                <a:tint val="94000"/>
              </a:schemeClr>
            </a:gs>
            <a:gs pos="50000">
              <a:schemeClr val="accent6">
                <a:shade val="80000"/>
                <a:hueOff val="387159"/>
                <a:satOff val="-61976"/>
                <a:lumOff val="44864"/>
                <a:alphaOff val="0"/>
                <a:satMod val="110000"/>
                <a:lumMod val="100000"/>
                <a:shade val="100000"/>
              </a:schemeClr>
            </a:gs>
            <a:gs pos="100000">
              <a:schemeClr val="accent6">
                <a:shade val="80000"/>
                <a:hueOff val="387159"/>
                <a:satOff val="-61976"/>
                <a:lumOff val="4486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1. Effective and Efficient Internal </a:t>
          </a:r>
          <a:r>
            <a:rPr lang="en-GB" sz="1400" b="1" u="sng" kern="1200" dirty="0">
              <a:latin typeface="Arial Nova" panose="020B0504020202020204" pitchFamily="34" charset="0"/>
            </a:rPr>
            <a:t>Corporate Governance Systems</a:t>
          </a:r>
        </a:p>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2. Effective </a:t>
          </a:r>
          <a:r>
            <a:rPr lang="en-GB" sz="1400" b="1" u="sng" kern="1200" dirty="0">
              <a:latin typeface="Arial Nova" panose="020B0504020202020204" pitchFamily="34" charset="0"/>
            </a:rPr>
            <a:t>Intergovernmental Relations </a:t>
          </a:r>
          <a:r>
            <a:rPr lang="en-GB" sz="1400" b="1" kern="1200" dirty="0">
              <a:latin typeface="Arial Nova" panose="020B0504020202020204" pitchFamily="34" charset="0"/>
            </a:rPr>
            <a:t>through District Development Model</a:t>
          </a:r>
        </a:p>
        <a:p>
          <a:pPr lvl="0" algn="l" defTabSz="622300">
            <a:lnSpc>
              <a:spcPct val="90000"/>
            </a:lnSpc>
            <a:spcBef>
              <a:spcPct val="0"/>
            </a:spcBef>
            <a:spcAft>
              <a:spcPct val="35000"/>
            </a:spcAft>
            <a:buFont typeface="+mj-lt"/>
            <a:buAutoNum type="arabicPeriod"/>
          </a:pPr>
          <a:r>
            <a:rPr lang="en-GB" sz="1400" b="1" u="sng" kern="1200" dirty="0">
              <a:latin typeface="Arial Nova" panose="020B0504020202020204" pitchFamily="34" charset="0"/>
            </a:rPr>
            <a:t>3. Integrated</a:t>
          </a:r>
          <a:r>
            <a:rPr lang="en-GB" sz="1400" b="1" kern="1200" dirty="0">
              <a:latin typeface="Arial Nova" panose="020B0504020202020204" pitchFamily="34" charset="0"/>
            </a:rPr>
            <a:t> Planning and Service Delivery</a:t>
          </a:r>
        </a:p>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4. Improved Municipal </a:t>
          </a:r>
          <a:r>
            <a:rPr lang="en-GB" sz="1400" b="1" u="sng" kern="1200" dirty="0">
              <a:latin typeface="Arial Nova" panose="020B0504020202020204" pitchFamily="34" charset="0"/>
            </a:rPr>
            <a:t>Financial Viability</a:t>
          </a:r>
        </a:p>
        <a:p>
          <a:pPr lvl="0" algn="l" defTabSz="622300">
            <a:lnSpc>
              <a:spcPct val="90000"/>
            </a:lnSpc>
            <a:spcBef>
              <a:spcPct val="0"/>
            </a:spcBef>
            <a:spcAft>
              <a:spcPct val="35000"/>
            </a:spcAft>
            <a:buFont typeface="+mj-lt"/>
            <a:buAutoNum type="arabicPeriod"/>
          </a:pPr>
          <a:r>
            <a:rPr lang="en-GB" sz="1400" b="1" kern="1200" dirty="0">
              <a:latin typeface="Arial Nova" panose="020B0504020202020204" pitchFamily="34" charset="0"/>
            </a:rPr>
            <a:t>5. Sustained </a:t>
          </a:r>
          <a:r>
            <a:rPr lang="en-GB" sz="1400" b="1" u="sng" kern="1200" dirty="0">
              <a:latin typeface="Arial Nova" panose="020B0504020202020204" pitchFamily="34" charset="0"/>
            </a:rPr>
            <a:t>Good Municipal Governance</a:t>
          </a:r>
          <a:endParaRPr lang="en-ZA" sz="1400" b="1" kern="1200" dirty="0"/>
        </a:p>
      </dsp:txBody>
      <dsp:txXfrm>
        <a:off x="7890528" y="0"/>
        <a:ext cx="2749430" cy="52772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85173-FD9A-4D62-BD5A-55F433927E0E}" type="datetimeFigureOut">
              <a:rPr lang="en-ZA" smtClean="0"/>
              <a:pPr/>
              <a:t>2021/05/11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BE8F0-10B2-4AB3-8E27-C0943E15A6F4}" type="slidenum">
              <a:rPr lang="en-ZA" smtClean="0"/>
              <a:pPr/>
              <a:t>‹#›</a:t>
            </a:fld>
            <a:endParaRPr lang="en-ZA"/>
          </a:p>
        </p:txBody>
      </p:sp>
    </p:spTree>
    <p:extLst>
      <p:ext uri="{BB962C8B-B14F-4D97-AF65-F5344CB8AC3E}">
        <p14:creationId xmlns:p14="http://schemas.microsoft.com/office/powerpoint/2010/main" xmlns="" val="171913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1755444" y="3132892"/>
            <a:ext cx="8681110" cy="1520328"/>
          </a:xfrm>
          <a:prstGeom prst="rect">
            <a:avLst/>
          </a:prstGeom>
          <a:noFill/>
        </p:spPr>
        <p:txBody>
          <a:bodyPr anchor="ctr"/>
          <a:lstStyle>
            <a:lvl1pPr algn="ctr">
              <a:lnSpc>
                <a:spcPts val="4200"/>
              </a:lnSpc>
              <a:buNone/>
              <a:defRPr sz="28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 HERE </a:t>
            </a:r>
          </a:p>
        </p:txBody>
      </p:sp>
      <p:sp>
        <p:nvSpPr>
          <p:cNvPr id="26" name="Text Placeholder 25">
            <a:extLst>
              <a:ext uri="{FF2B5EF4-FFF2-40B4-BE49-F238E27FC236}">
                <a16:creationId xmlns:a16="http://schemas.microsoft.com/office/drawing/2014/main" xmlns="" id="{75E4678B-EFFA-9A45-B059-056813AE3EE2}"/>
              </a:ext>
            </a:extLst>
          </p:cNvPr>
          <p:cNvSpPr>
            <a:spLocks noGrp="1"/>
          </p:cNvSpPr>
          <p:nvPr>
            <p:ph type="body" sz="quarter" idx="15" hasCustomPrompt="1"/>
          </p:nvPr>
        </p:nvSpPr>
        <p:spPr>
          <a:xfrm>
            <a:off x="1712056" y="5564054"/>
            <a:ext cx="8937523" cy="310203"/>
          </a:xfrm>
          <a:prstGeom prst="rect">
            <a:avLst/>
          </a:prstGeom>
        </p:spPr>
        <p:txBody>
          <a:bodyPr/>
          <a:lstStyle>
            <a:lvl1pPr algn="ctr">
              <a:buNone/>
              <a:defRPr sz="1800" b="0" i="0">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pic>
        <p:nvPicPr>
          <p:cNvPr id="10" name="Picture 9">
            <a:extLst>
              <a:ext uri="{FF2B5EF4-FFF2-40B4-BE49-F238E27FC236}">
                <a16:creationId xmlns:a16="http://schemas.microsoft.com/office/drawing/2014/main" xmlns="" id="{8F67059D-9A0D-1B4D-90A7-A06B738AC6B9}"/>
              </a:ext>
            </a:extLst>
          </p:cNvPr>
          <p:cNvPicPr>
            <a:picLocks noChangeAspect="1"/>
          </p:cNvPicPr>
          <p:nvPr userDrawn="1"/>
        </p:nvPicPr>
        <p:blipFill>
          <a:blip r:embed="rId3"/>
          <a:srcRect/>
          <a:stretch/>
        </p:blipFill>
        <p:spPr>
          <a:xfrm>
            <a:off x="11405296" y="6225219"/>
            <a:ext cx="567055" cy="508947"/>
          </a:xfrm>
          <a:prstGeom prst="rect">
            <a:avLst/>
          </a:prstGeom>
        </p:spPr>
      </p:pic>
      <p:cxnSp>
        <p:nvCxnSpPr>
          <p:cNvPr id="17" name="Straight Connector 16">
            <a:extLst>
              <a:ext uri="{FF2B5EF4-FFF2-40B4-BE49-F238E27FC236}">
                <a16:creationId xmlns:a16="http://schemas.microsoft.com/office/drawing/2014/main" xmlns="" id="{2BF4CFBC-EBCD-4E4F-804D-43ED054C575C}"/>
              </a:ext>
            </a:extLst>
          </p:cNvPr>
          <p:cNvCxnSpPr>
            <a:cxnSpLocks/>
          </p:cNvCxnSpPr>
          <p:nvPr userDrawn="1"/>
        </p:nvCxnSpPr>
        <p:spPr>
          <a:xfrm>
            <a:off x="2429572" y="2392906"/>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9D41E40-B815-F844-ACF1-D07175B385F4}"/>
              </a:ext>
            </a:extLst>
          </p:cNvPr>
          <p:cNvCxnSpPr>
            <a:cxnSpLocks/>
          </p:cNvCxnSpPr>
          <p:nvPr userDrawn="1"/>
        </p:nvCxnSpPr>
        <p:spPr>
          <a:xfrm>
            <a:off x="2429573" y="5330019"/>
            <a:ext cx="75024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180B3B4D-4090-41A3-BAF7-4F8AA0BBD52D}"/>
              </a:ext>
            </a:extLst>
          </p:cNvPr>
          <p:cNvPicPr>
            <a:picLocks noChangeAspect="1"/>
          </p:cNvPicPr>
          <p:nvPr userDrawn="1"/>
        </p:nvPicPr>
        <p:blipFill>
          <a:blip r:embed="rId4"/>
          <a:srcRect/>
          <a:stretch/>
        </p:blipFill>
        <p:spPr>
          <a:xfrm>
            <a:off x="3926299" y="202910"/>
            <a:ext cx="3974294" cy="1450011"/>
          </a:xfrm>
          <a:prstGeom prst="rect">
            <a:avLst/>
          </a:prstGeom>
        </p:spPr>
      </p:pic>
      <p:sp>
        <p:nvSpPr>
          <p:cNvPr id="13" name="Slide Number Placeholder 11">
            <a:extLst>
              <a:ext uri="{FF2B5EF4-FFF2-40B4-BE49-F238E27FC236}">
                <a16:creationId xmlns:a16="http://schemas.microsoft.com/office/drawing/2014/main" xmlns="" id="{538102B2-D1DA-4EC0-A923-2AD8995DB1C6}"/>
              </a:ext>
            </a:extLst>
          </p:cNvPr>
          <p:cNvSpPr txBox="1">
            <a:spLocks/>
          </p:cNvSpPr>
          <p:nvPr userDrawn="1"/>
        </p:nvSpPr>
        <p:spPr>
          <a:xfrm>
            <a:off x="-105296" y="6373704"/>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Tree>
    <p:extLst>
      <p:ext uri="{BB962C8B-B14F-4D97-AF65-F5344CB8AC3E}">
        <p14:creationId xmlns:p14="http://schemas.microsoft.com/office/powerpoint/2010/main" xmlns=""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xmlns=""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xmlns=""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xmlns=""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xmlns=""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xmlns=""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xmlns=""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D110688-23E1-5240-B9BC-D4EC2A51F285}"/>
              </a:ext>
            </a:extLst>
          </p:cNvPr>
          <p:cNvPicPr>
            <a:picLocks noChangeAspect="1"/>
          </p:cNvPicPr>
          <p:nvPr userDrawn="1"/>
        </p:nvPicPr>
        <p:blipFill rotWithShape="1">
          <a:blip r:embed="rId2"/>
          <a:srcRect b="11165"/>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xmlns="" id="{18A5A4AE-3708-D54B-9903-5205548851A9}"/>
              </a:ext>
            </a:extLst>
          </p:cNvPr>
          <p:cNvSpPr>
            <a:spLocks noGrp="1"/>
          </p:cNvSpPr>
          <p:nvPr>
            <p:ph type="body" sz="quarter" idx="13" hasCustomPrompt="1"/>
          </p:nvPr>
        </p:nvSpPr>
        <p:spPr>
          <a:xfrm>
            <a:off x="780399" y="2865439"/>
            <a:ext cx="10586720" cy="589858"/>
          </a:xfrm>
          <a:prstGeom prst="rect">
            <a:avLst/>
          </a:prstGeom>
        </p:spPr>
        <p:txBody>
          <a:bodyPr/>
          <a:lstStyle>
            <a:lvl1pPr algn="ctr">
              <a:buNone/>
              <a:defRPr sz="35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cxnSp>
        <p:nvCxnSpPr>
          <p:cNvPr id="28" name="Straight Connector 27">
            <a:extLst>
              <a:ext uri="{FF2B5EF4-FFF2-40B4-BE49-F238E27FC236}">
                <a16:creationId xmlns:a16="http://schemas.microsoft.com/office/drawing/2014/main" xmlns="" id="{F79A047A-8B61-E048-BF5B-F056E75509E9}"/>
              </a:ext>
            </a:extLst>
          </p:cNvPr>
          <p:cNvCxnSpPr>
            <a:cxnSpLocks/>
          </p:cNvCxnSpPr>
          <p:nvPr userDrawn="1"/>
        </p:nvCxnSpPr>
        <p:spPr>
          <a:xfrm>
            <a:off x="3293892" y="3415969"/>
            <a:ext cx="5445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0A58D35-01AD-384E-B073-154A9AC6DA05}"/>
              </a:ext>
            </a:extLst>
          </p:cNvPr>
          <p:cNvCxnSpPr>
            <a:cxnSpLocks/>
          </p:cNvCxnSpPr>
          <p:nvPr userDrawn="1"/>
        </p:nvCxnSpPr>
        <p:spPr>
          <a:xfrm>
            <a:off x="3318605" y="2842587"/>
            <a:ext cx="537107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1">
            <a:extLst>
              <a:ext uri="{FF2B5EF4-FFF2-40B4-BE49-F238E27FC236}">
                <a16:creationId xmlns:a16="http://schemas.microsoft.com/office/drawing/2014/main" xmlns=""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xmlns="" id="{C96C399F-5629-8247-A198-7FB3283E8589}"/>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11" name="Picture 10">
            <a:extLst>
              <a:ext uri="{FF2B5EF4-FFF2-40B4-BE49-F238E27FC236}">
                <a16:creationId xmlns:a16="http://schemas.microsoft.com/office/drawing/2014/main" xmlns="" id="{A2033DEE-4368-F643-BA4A-DDCDC70A054B}"/>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xmlns=""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62A62A-54B5-F747-81FE-566FD9A0B3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B0CCECC-E1E4-EF4F-94F2-323A9164F7FC}"/>
              </a:ext>
            </a:extLst>
          </p:cNvPr>
          <p:cNvPicPr>
            <a:picLocks noChangeAspect="1"/>
          </p:cNvPicPr>
          <p:nvPr userDrawn="1"/>
        </p:nvPicPr>
        <p:blipFill>
          <a:blip r:embed="rId3"/>
          <a:srcRect/>
          <a:stretch/>
        </p:blipFill>
        <p:spPr>
          <a:xfrm>
            <a:off x="498684" y="6171599"/>
            <a:ext cx="1616736" cy="589862"/>
          </a:xfrm>
          <a:prstGeom prst="rect">
            <a:avLst/>
          </a:prstGeom>
        </p:spPr>
      </p:pic>
      <p:pic>
        <p:nvPicPr>
          <p:cNvPr id="8" name="Picture 7">
            <a:extLst>
              <a:ext uri="{FF2B5EF4-FFF2-40B4-BE49-F238E27FC236}">
                <a16:creationId xmlns:a16="http://schemas.microsoft.com/office/drawing/2014/main" xmlns="" id="{B57C5FF6-C185-0445-B3BA-EBA41B9A81D3}"/>
              </a:ext>
            </a:extLst>
          </p:cNvPr>
          <p:cNvPicPr>
            <a:picLocks noChangeAspect="1"/>
          </p:cNvPicPr>
          <p:nvPr userDrawn="1"/>
        </p:nvPicPr>
        <p:blipFill>
          <a:blip r:embed="rId4"/>
          <a:srcRect/>
          <a:stretch/>
        </p:blipFill>
        <p:spPr>
          <a:xfrm>
            <a:off x="10931470" y="6229882"/>
            <a:ext cx="567055" cy="508947"/>
          </a:xfrm>
          <a:prstGeom prst="rect">
            <a:avLst/>
          </a:prstGeom>
        </p:spPr>
      </p:pic>
    </p:spTree>
    <p:extLst>
      <p:ext uri="{BB962C8B-B14F-4D97-AF65-F5344CB8AC3E}">
        <p14:creationId xmlns:p14="http://schemas.microsoft.com/office/powerpoint/2010/main" xmlns="" val="3324697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F150E4-CD0D-2147-BD01-936532EDC0F2}"/>
              </a:ext>
            </a:extLst>
          </p:cNvPr>
          <p:cNvSpPr>
            <a:spLocks noGrp="1"/>
          </p:cNvSpPr>
          <p:nvPr>
            <p:ph type="body" sz="quarter" idx="13"/>
          </p:nvPr>
        </p:nvSpPr>
        <p:spPr>
          <a:xfrm>
            <a:off x="1968469" y="2480885"/>
            <a:ext cx="8681110" cy="2683782"/>
          </a:xfrm>
        </p:spPr>
        <p:txBody>
          <a:bodyPr/>
          <a:lstStyle/>
          <a:p>
            <a:r>
              <a:rPr lang="en-US" dirty="0"/>
              <a:t>DCOG ANNUAL PERFORMANCE  PLAN 2021/22  SELECT COMMITTEE ON COOPERATIVE GOVERNANCE AND TRADITIONAL AFFAIRS, WATER, SANITATION AND HUMAN SETTLEMENTS</a:t>
            </a:r>
          </a:p>
        </p:txBody>
      </p:sp>
      <p:sp>
        <p:nvSpPr>
          <p:cNvPr id="5" name="Text Placeholder 4">
            <a:extLst>
              <a:ext uri="{FF2B5EF4-FFF2-40B4-BE49-F238E27FC236}">
                <a16:creationId xmlns:a16="http://schemas.microsoft.com/office/drawing/2014/main" xmlns="" id="{11C2DEF8-D579-489F-89F6-3FABD746C688}"/>
              </a:ext>
            </a:extLst>
          </p:cNvPr>
          <p:cNvSpPr>
            <a:spLocks noGrp="1"/>
          </p:cNvSpPr>
          <p:nvPr>
            <p:ph type="body" sz="quarter" idx="15"/>
          </p:nvPr>
        </p:nvSpPr>
        <p:spPr/>
        <p:txBody>
          <a:bodyPr/>
          <a:lstStyle/>
          <a:p>
            <a:r>
              <a:rPr lang="en-US" b="1" dirty="0"/>
              <a:t>MAY 2021 </a:t>
            </a:r>
          </a:p>
          <a:p>
            <a:endParaRPr lang="en-ZA" b="1" dirty="0"/>
          </a:p>
        </p:txBody>
      </p:sp>
    </p:spTree>
    <p:extLst>
      <p:ext uri="{BB962C8B-B14F-4D97-AF65-F5344CB8AC3E}">
        <p14:creationId xmlns:p14="http://schemas.microsoft.com/office/powerpoint/2010/main" xmlns="" val="27665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28318"/>
            <a:ext cx="12369338" cy="571585"/>
          </a:xfrm>
        </p:spPr>
        <p:txBody>
          <a:bodyPr/>
          <a:lstStyle/>
          <a:p>
            <a:r>
              <a:rPr lang="en-US" sz="2200" b="1" dirty="0"/>
              <a:t>2021 Outputs and Targets- Local Government Support and Interventions Management continued</a:t>
            </a:r>
          </a:p>
        </p:txBody>
      </p:sp>
      <p:graphicFrame>
        <p:nvGraphicFramePr>
          <p:cNvPr id="6" name="Table 5">
            <a:extLst>
              <a:ext uri="{FF2B5EF4-FFF2-40B4-BE49-F238E27FC236}">
                <a16:creationId xmlns:a16="http://schemas.microsoft.com/office/drawing/2014/main" xmlns="" id="{19DD57B6-5AED-4548-B5A6-2B64FF7BA9CB}"/>
              </a:ext>
            </a:extLst>
          </p:cNvPr>
          <p:cNvGraphicFramePr>
            <a:graphicFrameLocks noGrp="1"/>
          </p:cNvGraphicFramePr>
          <p:nvPr>
            <p:extLst>
              <p:ext uri="{D42A27DB-BD31-4B8C-83A1-F6EECF244321}">
                <p14:modId xmlns:p14="http://schemas.microsoft.com/office/powerpoint/2010/main" xmlns="" val="2109330315"/>
              </p:ext>
            </p:extLst>
          </p:nvPr>
        </p:nvGraphicFramePr>
        <p:xfrm>
          <a:off x="243840" y="1051559"/>
          <a:ext cx="11704319" cy="5264574"/>
        </p:xfrm>
        <a:graphic>
          <a:graphicData uri="http://schemas.openxmlformats.org/drawingml/2006/table">
            <a:tbl>
              <a:tblPr firstRow="1" bandRow="1">
                <a:tableStyleId>{93296810-A885-4BE3-A3E7-6D5BEEA58F35}</a:tableStyleId>
              </a:tblPr>
              <a:tblGrid>
                <a:gridCol w="3927565">
                  <a:extLst>
                    <a:ext uri="{9D8B030D-6E8A-4147-A177-3AD203B41FA5}">
                      <a16:colId xmlns:a16="http://schemas.microsoft.com/office/drawing/2014/main" xmlns="" val="4085593877"/>
                    </a:ext>
                  </a:extLst>
                </a:gridCol>
                <a:gridCol w="3587932">
                  <a:extLst>
                    <a:ext uri="{9D8B030D-6E8A-4147-A177-3AD203B41FA5}">
                      <a16:colId xmlns:a16="http://schemas.microsoft.com/office/drawing/2014/main" xmlns="" val="4222163897"/>
                    </a:ext>
                  </a:extLst>
                </a:gridCol>
                <a:gridCol w="4188822">
                  <a:extLst>
                    <a:ext uri="{9D8B030D-6E8A-4147-A177-3AD203B41FA5}">
                      <a16:colId xmlns:a16="http://schemas.microsoft.com/office/drawing/2014/main" xmlns="" val="1773381951"/>
                    </a:ext>
                  </a:extLst>
                </a:gridCol>
              </a:tblGrid>
              <a:tr h="429761">
                <a:tc>
                  <a:txBody>
                    <a:bodyPr/>
                    <a:lstStyle/>
                    <a:p>
                      <a:pPr marL="0" marR="0" algn="l" defTabSz="914400" rtl="0" eaLnBrk="1" fontAlgn="ctr" latinLnBrk="0" hangingPunct="1">
                        <a:lnSpc>
                          <a:spcPct val="150000"/>
                        </a:lnSpc>
                        <a:spcBef>
                          <a:spcPts val="0"/>
                        </a:spcBef>
                        <a:spcAft>
                          <a:spcPts val="0"/>
                        </a:spcAft>
                      </a:pPr>
                      <a:r>
                        <a:rPr lang="en-GB" sz="1200" b="1" kern="1200" dirty="0">
                          <a:solidFill>
                            <a:schemeClr val="lt1"/>
                          </a:solidFill>
                          <a:latin typeface="Arial" panose="020B0604020202020204" pitchFamily="34" charset="0"/>
                          <a:ea typeface="+mn-ea"/>
                          <a:cs typeface="Arial" panose="020B0604020202020204" pitchFamily="34" charset="0"/>
                        </a:rPr>
                        <a:t>Outputs</a:t>
                      </a:r>
                      <a:endParaRPr lang="en-US" sz="12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200" b="1" kern="1200" dirty="0">
                          <a:solidFill>
                            <a:schemeClr val="lt1"/>
                          </a:solidFill>
                          <a:latin typeface="Arial" panose="020B0604020202020204" pitchFamily="34" charset="0"/>
                          <a:ea typeface="+mn-ea"/>
                          <a:cs typeface="Arial" panose="020B0604020202020204" pitchFamily="34" charset="0"/>
                        </a:rPr>
                        <a:t>Indicators </a:t>
                      </a:r>
                      <a:endParaRPr lang="en-US" sz="12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200" b="1" kern="1200" dirty="0">
                          <a:solidFill>
                            <a:schemeClr val="lt1"/>
                          </a:solidFill>
                          <a:latin typeface="Arial" panose="020B0604020202020204" pitchFamily="34" charset="0"/>
                          <a:ea typeface="+mn-ea"/>
                          <a:cs typeface="Arial" panose="020B0604020202020204" pitchFamily="34" charset="0"/>
                        </a:rPr>
                        <a:t>Annual Targets </a:t>
                      </a:r>
                      <a:endParaRPr lang="en-US" sz="1200" b="1"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516467000"/>
                  </a:ext>
                </a:extLst>
              </a:tr>
              <a:tr h="644642">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District/Metro hubs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2.7 Number of hubs established for districts and metros.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Hubs established in 21 Districts, which are Water Services Authorities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31667603"/>
                  </a:ext>
                </a:extLst>
              </a:tr>
              <a:tr h="644642">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MIG allocations spent on municipal infrastructure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2.8 Percentage of MIG allocations spent on municipal infrastructure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85% of MIG allocations spent on municipal infrastructure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52305146"/>
                  </a:ext>
                </a:extLst>
              </a:tr>
              <a:tr h="966962">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Priority districts supported to improve water infrastructure</a:t>
                      </a:r>
                      <a:r>
                        <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2.9 Report on priority water infrastructure projects identified, funded and included in DDM One-Plans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priority water infrastructure projects identified, funded and included in DDM One-Plans submitted to Minister by 15 December 2021</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81263457"/>
                  </a:ext>
                </a:extLst>
              </a:tr>
              <a:tr h="644642">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Smart City Framework developed and implemented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2.10 Smart Cities Framework for 3 existing cities developed and included in DDM One 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Smart Cities framework included into 3 DDM One Plans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01039563"/>
                  </a:ext>
                </a:extLst>
              </a:tr>
              <a:tr h="1289283">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implementation of Section 139 improvement plans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2.11 Number of quarterly reports on the implementation Section 139 improvement 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 quarterly reports on the implementation Section 139 improvement plans developed within 1 month after the end of the quarter</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1704542"/>
                  </a:ext>
                </a:extLst>
              </a:tr>
              <a:tr h="644642">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Monitoring and Intervention Act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2.12 Monitoring and Intervention Bill tabled in Parliament</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Monitoring and Intervention Bill tabled in Parliament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15322175"/>
                  </a:ext>
                </a:extLst>
              </a:tr>
            </a:tbl>
          </a:graphicData>
        </a:graphic>
      </p:graphicFrame>
    </p:spTree>
    <p:extLst>
      <p:ext uri="{BB962C8B-B14F-4D97-AF65-F5344CB8AC3E}">
        <p14:creationId xmlns:p14="http://schemas.microsoft.com/office/powerpoint/2010/main" xmlns="" val="257446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19A5-6D00-4D6A-B8E9-42C0A04F7724}"/>
              </a:ext>
            </a:extLst>
          </p:cNvPr>
          <p:cNvSpPr>
            <a:spLocks noGrp="1"/>
          </p:cNvSpPr>
          <p:nvPr>
            <p:ph type="title"/>
          </p:nvPr>
        </p:nvSpPr>
        <p:spPr>
          <a:xfrm>
            <a:off x="322217" y="109452"/>
            <a:ext cx="11683517" cy="571585"/>
          </a:xfrm>
        </p:spPr>
        <p:txBody>
          <a:bodyPr/>
          <a:lstStyle/>
          <a:p>
            <a:pPr>
              <a:lnSpc>
                <a:spcPct val="150000"/>
              </a:lnSpc>
            </a:pPr>
            <a:r>
              <a:rPr lang="en-ZA" sz="20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Two: Budget Allocation for programme and sub-programmes. </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F244522B-F240-42AA-BD48-EAB51F93EF6C}"/>
              </a:ext>
            </a:extLst>
          </p:cNvPr>
          <p:cNvGraphicFramePr>
            <a:graphicFrameLocks noGrp="1"/>
          </p:cNvGraphicFramePr>
          <p:nvPr>
            <p:extLst>
              <p:ext uri="{D42A27DB-BD31-4B8C-83A1-F6EECF244321}">
                <p14:modId xmlns:p14="http://schemas.microsoft.com/office/powerpoint/2010/main" xmlns="" val="3864637772"/>
              </p:ext>
            </p:extLst>
          </p:nvPr>
        </p:nvGraphicFramePr>
        <p:xfrm>
          <a:off x="322217" y="904563"/>
          <a:ext cx="11683517" cy="5048873"/>
        </p:xfrm>
        <a:graphic>
          <a:graphicData uri="http://schemas.openxmlformats.org/drawingml/2006/table">
            <a:tbl>
              <a:tblPr firstRow="1" firstCol="1" bandRow="1">
                <a:tableStyleId>{93296810-A885-4BE3-A3E7-6D5BEEA58F35}</a:tableStyleId>
              </a:tblPr>
              <a:tblGrid>
                <a:gridCol w="4912131">
                  <a:extLst>
                    <a:ext uri="{9D8B030D-6E8A-4147-A177-3AD203B41FA5}">
                      <a16:colId xmlns:a16="http://schemas.microsoft.com/office/drawing/2014/main" xmlns="" val="910082327"/>
                    </a:ext>
                  </a:extLst>
                </a:gridCol>
                <a:gridCol w="2352317">
                  <a:extLst>
                    <a:ext uri="{9D8B030D-6E8A-4147-A177-3AD203B41FA5}">
                      <a16:colId xmlns:a16="http://schemas.microsoft.com/office/drawing/2014/main" xmlns="" val="438566957"/>
                    </a:ext>
                  </a:extLst>
                </a:gridCol>
                <a:gridCol w="2354371">
                  <a:extLst>
                    <a:ext uri="{9D8B030D-6E8A-4147-A177-3AD203B41FA5}">
                      <a16:colId xmlns:a16="http://schemas.microsoft.com/office/drawing/2014/main" xmlns="" val="1299710738"/>
                    </a:ext>
                  </a:extLst>
                </a:gridCol>
                <a:gridCol w="2064698">
                  <a:extLst>
                    <a:ext uri="{9D8B030D-6E8A-4147-A177-3AD203B41FA5}">
                      <a16:colId xmlns:a16="http://schemas.microsoft.com/office/drawing/2014/main" xmlns="" val="3665914700"/>
                    </a:ext>
                  </a:extLst>
                </a:gridCol>
              </a:tblGrid>
              <a:tr h="1486743">
                <a:tc>
                  <a:txBody>
                    <a:bodyPr/>
                    <a:lstStyle/>
                    <a:p>
                      <a:pPr>
                        <a:lnSpc>
                          <a:spcPct val="150000"/>
                        </a:lnSpc>
                      </a:pPr>
                      <a:r>
                        <a:rPr lang="en-ZA" sz="2400" dirty="0">
                          <a:effectLst/>
                        </a:rPr>
                        <a:t>Programme 2: Local Government Support and Intervention</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2021/22</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2022/23</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2023/24</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68116011"/>
                  </a:ext>
                </a:extLst>
              </a:tr>
              <a:tr h="694205">
                <a:tc>
                  <a:txBody>
                    <a:bodyPr/>
                    <a:lstStyle/>
                    <a:p>
                      <a:pPr>
                        <a:lnSpc>
                          <a:spcPct val="150000"/>
                        </a:lnSpc>
                      </a:pPr>
                      <a:r>
                        <a:rPr lang="en-ZA" sz="2400" dirty="0">
                          <a:effectLst/>
                        </a:rPr>
                        <a:t>Current payments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128 850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131 197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132 879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52331943"/>
                  </a:ext>
                </a:extLst>
              </a:tr>
              <a:tr h="694205">
                <a:tc>
                  <a:txBody>
                    <a:bodyPr/>
                    <a:lstStyle/>
                    <a:p>
                      <a:pPr indent="127000">
                        <a:lnSpc>
                          <a:spcPct val="150000"/>
                        </a:lnSpc>
                      </a:pPr>
                      <a:r>
                        <a:rPr lang="en-ZA" sz="2400" dirty="0">
                          <a:effectLst/>
                        </a:rPr>
                        <a:t>Compensation of employees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92 264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93 780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95 324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33339954"/>
                  </a:ext>
                </a:extLst>
              </a:tr>
              <a:tr h="694205">
                <a:tc>
                  <a:txBody>
                    <a:bodyPr/>
                    <a:lstStyle/>
                    <a:p>
                      <a:pPr indent="127000">
                        <a:lnSpc>
                          <a:spcPct val="150000"/>
                        </a:lnSpc>
                      </a:pPr>
                      <a:r>
                        <a:rPr lang="en-ZA" sz="2400" dirty="0">
                          <a:effectLst/>
                        </a:rPr>
                        <a:t>Goods and services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36 586</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37 417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37 555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3549650"/>
                  </a:ext>
                </a:extLst>
              </a:tr>
              <a:tr h="694205">
                <a:tc>
                  <a:txBody>
                    <a:bodyPr/>
                    <a:lstStyle/>
                    <a:p>
                      <a:pPr>
                        <a:lnSpc>
                          <a:spcPct val="150000"/>
                        </a:lnSpc>
                      </a:pPr>
                      <a:r>
                        <a:rPr lang="en-ZA" sz="2400" dirty="0">
                          <a:effectLst/>
                        </a:rPr>
                        <a:t>Transfers and subsidies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17 025 442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18 360 433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19 150 593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77458885"/>
                  </a:ext>
                </a:extLst>
              </a:tr>
              <a:tr h="694205">
                <a:tc>
                  <a:txBody>
                    <a:bodyPr/>
                    <a:lstStyle/>
                    <a:p>
                      <a:pPr>
                        <a:lnSpc>
                          <a:spcPct val="150000"/>
                        </a:lnSpc>
                      </a:pPr>
                      <a:r>
                        <a:rPr lang="en-ZA" sz="2400" dirty="0">
                          <a:effectLst/>
                        </a:rPr>
                        <a:t>Grand Total</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17 154 292</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18 491 630</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19 283 472</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87475238"/>
                  </a:ext>
                </a:extLst>
              </a:tr>
            </a:tbl>
          </a:graphicData>
        </a:graphic>
      </p:graphicFrame>
    </p:spTree>
    <p:extLst>
      <p:ext uri="{BB962C8B-B14F-4D97-AF65-F5344CB8AC3E}">
        <p14:creationId xmlns:p14="http://schemas.microsoft.com/office/powerpoint/2010/main" xmlns="" val="3951011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23815"/>
            <a:ext cx="12369338" cy="571585"/>
          </a:xfrm>
        </p:spPr>
        <p:txBody>
          <a:bodyPr/>
          <a:lstStyle/>
          <a:p>
            <a:r>
              <a:rPr lang="en-US" sz="2200" b="1" dirty="0"/>
              <a:t>2021 Outputs and Targets- Institutional development </a:t>
            </a:r>
          </a:p>
        </p:txBody>
      </p:sp>
      <p:graphicFrame>
        <p:nvGraphicFramePr>
          <p:cNvPr id="6" name="Table 5">
            <a:extLst>
              <a:ext uri="{FF2B5EF4-FFF2-40B4-BE49-F238E27FC236}">
                <a16:creationId xmlns:a16="http://schemas.microsoft.com/office/drawing/2014/main" xmlns="" id="{19DD57B6-5AED-4548-B5A6-2B64FF7BA9CB}"/>
              </a:ext>
            </a:extLst>
          </p:cNvPr>
          <p:cNvGraphicFramePr>
            <a:graphicFrameLocks noGrp="1"/>
          </p:cNvGraphicFramePr>
          <p:nvPr>
            <p:extLst>
              <p:ext uri="{D42A27DB-BD31-4B8C-83A1-F6EECF244321}">
                <p14:modId xmlns:p14="http://schemas.microsoft.com/office/powerpoint/2010/main" xmlns="" val="127833783"/>
              </p:ext>
            </p:extLst>
          </p:nvPr>
        </p:nvGraphicFramePr>
        <p:xfrm>
          <a:off x="1" y="565618"/>
          <a:ext cx="12192000" cy="5726764"/>
        </p:xfrm>
        <a:graphic>
          <a:graphicData uri="http://schemas.openxmlformats.org/drawingml/2006/table">
            <a:tbl>
              <a:tblPr firstRow="1" bandRow="1">
                <a:tableStyleId>{93296810-A885-4BE3-A3E7-6D5BEEA58F35}</a:tableStyleId>
              </a:tblPr>
              <a:tblGrid>
                <a:gridCol w="4091214">
                  <a:extLst>
                    <a:ext uri="{9D8B030D-6E8A-4147-A177-3AD203B41FA5}">
                      <a16:colId xmlns:a16="http://schemas.microsoft.com/office/drawing/2014/main" xmlns="" val="4085593877"/>
                    </a:ext>
                  </a:extLst>
                </a:gridCol>
                <a:gridCol w="3737430">
                  <a:extLst>
                    <a:ext uri="{9D8B030D-6E8A-4147-A177-3AD203B41FA5}">
                      <a16:colId xmlns:a16="http://schemas.microsoft.com/office/drawing/2014/main" xmlns="" val="4222163897"/>
                    </a:ext>
                  </a:extLst>
                </a:gridCol>
                <a:gridCol w="4363356">
                  <a:extLst>
                    <a:ext uri="{9D8B030D-6E8A-4147-A177-3AD203B41FA5}">
                      <a16:colId xmlns:a16="http://schemas.microsoft.com/office/drawing/2014/main" xmlns="" val="1773381951"/>
                    </a:ext>
                  </a:extLst>
                </a:gridCol>
              </a:tblGrid>
              <a:tr h="289078">
                <a:tc>
                  <a:txBody>
                    <a:bodyPr/>
                    <a:lstStyle/>
                    <a:p>
                      <a:pPr algn="l"/>
                      <a:r>
                        <a:rPr lang="en-GB" sz="1100" dirty="0">
                          <a:latin typeface="Arial" panose="020B0604020202020204" pitchFamily="34" charset="0"/>
                          <a:cs typeface="Arial" panose="020B0604020202020204" pitchFamily="34" charset="0"/>
                        </a:rPr>
                        <a:t>Outputs</a:t>
                      </a:r>
                      <a:endParaRPr lang="en-US" sz="1100" dirty="0">
                        <a:latin typeface="Arial" panose="020B0604020202020204" pitchFamily="34" charset="0"/>
                        <a:cs typeface="Arial" panose="020B0604020202020204" pitchFamily="34" charset="0"/>
                      </a:endParaRPr>
                    </a:p>
                  </a:txBody>
                  <a:tcPr/>
                </a:tc>
                <a:tc>
                  <a:txBody>
                    <a:bodyPr/>
                    <a:lstStyle/>
                    <a:p>
                      <a:pPr algn="l"/>
                      <a:r>
                        <a:rPr lang="en-GB" sz="1100" dirty="0">
                          <a:latin typeface="Arial" panose="020B0604020202020204" pitchFamily="34" charset="0"/>
                          <a:cs typeface="Arial" panose="020B0604020202020204" pitchFamily="34" charset="0"/>
                        </a:rPr>
                        <a:t>Indicators </a:t>
                      </a:r>
                      <a:endParaRPr lang="en-US" sz="1100" dirty="0">
                        <a:latin typeface="Arial" panose="020B0604020202020204" pitchFamily="34" charset="0"/>
                        <a:cs typeface="Arial" panose="020B0604020202020204" pitchFamily="34" charset="0"/>
                      </a:endParaRPr>
                    </a:p>
                  </a:txBody>
                  <a:tcPr/>
                </a:tc>
                <a:tc>
                  <a:txBody>
                    <a:bodyPr/>
                    <a:lstStyle/>
                    <a:p>
                      <a:pPr algn="l"/>
                      <a:r>
                        <a:rPr lang="en-GB" sz="1100" dirty="0">
                          <a:latin typeface="Arial" panose="020B0604020202020204" pitchFamily="34" charset="0"/>
                          <a:cs typeface="Arial" panose="020B0604020202020204" pitchFamily="34" charset="0"/>
                        </a:rPr>
                        <a:t>Annual Targets </a:t>
                      </a:r>
                      <a:endParaRPr lang="en-US"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516467000"/>
                  </a:ext>
                </a:extLst>
              </a:tr>
              <a:tr h="525308">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Funding model for local government that includes GBVF-NSP, GRPBMEA and water infrastructure priorities</a:t>
                      </a: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3.1 </a:t>
                      </a: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Funding Model for Local Government developed and implemented in collaboration with National Treasury</a:t>
                      </a: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Funding Model for Local Government developed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81263457"/>
                  </a:ext>
                </a:extLst>
              </a:tr>
              <a:tr h="251505">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Municipal Financial Viability Assessment and Improvement Tool</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3.2 Municipal Financial Viability Assessment and Improvement Tool developed and implemented</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Municipal Financial Viability Assessment and Improvement Tool developed and approved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01039563"/>
                  </a:ext>
                </a:extLst>
              </a:tr>
              <a:tr h="419175">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Increased efficiency in electricity provision</a:t>
                      </a:r>
                    </a:p>
                  </a:txBody>
                  <a:tcPr marL="68580" marR="68580" marT="0" marB="0"/>
                </a:tc>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3.3 Number of municipalities with reduction of non-revenue electricity as a target in their SDBIPs.</a:t>
                      </a:r>
                    </a:p>
                  </a:txBody>
                  <a:tcPr marL="68580" marR="68580" marT="0" marB="0"/>
                </a:tc>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52 municipalities with reduction of non-revenue electricity as a target in their SDBIPs.</a:t>
                      </a:r>
                    </a:p>
                  </a:txBody>
                  <a:tcPr marL="68580" marR="68580" marT="0" marB="0"/>
                </a:tc>
                <a:extLst>
                  <a:ext uri="{0D108BD9-81ED-4DB2-BD59-A6C34878D82A}">
                    <a16:rowId xmlns:a16="http://schemas.microsoft.com/office/drawing/2014/main" xmlns="" val="211704542"/>
                  </a:ext>
                </a:extLst>
              </a:tr>
              <a:tr h="419175">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Increased efficiency in water provision</a:t>
                      </a:r>
                    </a:p>
                  </a:txBody>
                  <a:tcPr marL="68580" marR="68580" marT="0" marB="0"/>
                </a:tc>
                <a:tc>
                  <a:txBody>
                    <a:bodyPr/>
                    <a:lstStyle/>
                    <a:p>
                      <a:pPr marL="0" marR="0" fontAlgn="ctr">
                        <a:lnSpc>
                          <a:spcPct val="150000"/>
                        </a:lnSpc>
                        <a:spcBef>
                          <a:spcPts val="0"/>
                        </a:spcBef>
                        <a:spcAft>
                          <a:spcPts val="0"/>
                        </a:spcAft>
                      </a:pPr>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3.4 Number of municipalities with reduction of non-revenue water as a target in their SDBIPs.</a:t>
                      </a:r>
                    </a:p>
                  </a:txBody>
                  <a:tcPr marL="68580" marR="68580" marT="0" marB="0"/>
                </a:tc>
                <a:tc>
                  <a:txBody>
                    <a:bodyPr/>
                    <a:lstStyle/>
                    <a:p>
                      <a:pPr marL="0" algn="l" rtl="0" eaLnBrk="1" latinLnBrk="0" hangingPunct="1"/>
                      <a:r>
                        <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144 municipalities with reduction of non-revenue water as a target in their SDBIPs.</a:t>
                      </a:r>
                    </a:p>
                  </a:txBody>
                  <a:tcPr/>
                </a:tc>
                <a:extLst>
                  <a:ext uri="{0D108BD9-81ED-4DB2-BD59-A6C34878D82A}">
                    <a16:rowId xmlns:a16="http://schemas.microsoft.com/office/drawing/2014/main" xmlns="" val="1215322175"/>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the support on preparation of local government elections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3.5 Support provided to stakeholders on preparations for the local government elections</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support provided to stakeholders for the 2021 local government elections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264402"/>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Integrated local government capacity building strategy</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3.6 Integrated local government capacity building strategy developed and implemented through DDM One-Plans</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Integrated local government capacity building strategy developed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48102005"/>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National Responsible Citizenry Campaign</a:t>
                      </a: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3.7 Reports on National Responsible Citizenry Campaign implementation</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Stakeholder engagements conducted in a total of 16 districts by 31 March 2022</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61148849"/>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MPAC (Municipal Public Accounts Committees) functionality</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3.8 Number of MPAC functionality assessment reports developed</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 MPAC functionality assessment reports developed by 31 March 2022</a:t>
                      </a:r>
                      <a:endParaRPr lang="en-US" sz="11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11097572"/>
                  </a:ext>
                </a:extLst>
              </a:tr>
              <a:tr h="570239">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Improved Audit Outcomes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3.9 Report on the implementation of actions to address issues raised by the AGSA in line with section 134 of the MFMA</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the implementation of actions to address issues raised by the AGSA in line with section 134 of the MFMA submitted to Parliament by 30 November 2021</a:t>
                      </a:r>
                      <a:endParaRPr lang="en-US" sz="11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74315296"/>
                  </a:ext>
                </a:extLst>
              </a:tr>
            </a:tbl>
          </a:graphicData>
        </a:graphic>
      </p:graphicFrame>
    </p:spTree>
    <p:extLst>
      <p:ext uri="{BB962C8B-B14F-4D97-AF65-F5344CB8AC3E}">
        <p14:creationId xmlns:p14="http://schemas.microsoft.com/office/powerpoint/2010/main" xmlns="" val="263372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19A5-6D00-4D6A-B8E9-42C0A04F7724}"/>
              </a:ext>
            </a:extLst>
          </p:cNvPr>
          <p:cNvSpPr>
            <a:spLocks noGrp="1"/>
          </p:cNvSpPr>
          <p:nvPr>
            <p:ph type="title"/>
          </p:nvPr>
        </p:nvSpPr>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three</a:t>
            </a:r>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Budget Allocation for programme and sub-programmes</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3" name="Table 2">
            <a:extLst>
              <a:ext uri="{FF2B5EF4-FFF2-40B4-BE49-F238E27FC236}">
                <a16:creationId xmlns:a16="http://schemas.microsoft.com/office/drawing/2014/main" xmlns="" id="{09D98EBD-C658-4FE6-84DC-9103A0AE073B}"/>
              </a:ext>
            </a:extLst>
          </p:cNvPr>
          <p:cNvGraphicFramePr>
            <a:graphicFrameLocks noGrp="1"/>
          </p:cNvGraphicFramePr>
          <p:nvPr>
            <p:extLst>
              <p:ext uri="{D42A27DB-BD31-4B8C-83A1-F6EECF244321}">
                <p14:modId xmlns:p14="http://schemas.microsoft.com/office/powerpoint/2010/main" xmlns="" val="3845795709"/>
              </p:ext>
            </p:extLst>
          </p:nvPr>
        </p:nvGraphicFramePr>
        <p:xfrm>
          <a:off x="383177" y="681037"/>
          <a:ext cx="11588689" cy="5499633"/>
        </p:xfrm>
        <a:graphic>
          <a:graphicData uri="http://schemas.openxmlformats.org/drawingml/2006/table">
            <a:tbl>
              <a:tblPr firstRow="1" firstCol="1" bandRow="1">
                <a:tableStyleId>{93296810-A885-4BE3-A3E7-6D5BEEA58F35}</a:tableStyleId>
              </a:tblPr>
              <a:tblGrid>
                <a:gridCol w="5098177">
                  <a:extLst>
                    <a:ext uri="{9D8B030D-6E8A-4147-A177-3AD203B41FA5}">
                      <a16:colId xmlns:a16="http://schemas.microsoft.com/office/drawing/2014/main" xmlns="" val="3159575783"/>
                    </a:ext>
                  </a:extLst>
                </a:gridCol>
                <a:gridCol w="2163504">
                  <a:extLst>
                    <a:ext uri="{9D8B030D-6E8A-4147-A177-3AD203B41FA5}">
                      <a16:colId xmlns:a16="http://schemas.microsoft.com/office/drawing/2014/main" xmlns="" val="2894924471"/>
                    </a:ext>
                  </a:extLst>
                </a:gridCol>
                <a:gridCol w="2163504">
                  <a:extLst>
                    <a:ext uri="{9D8B030D-6E8A-4147-A177-3AD203B41FA5}">
                      <a16:colId xmlns:a16="http://schemas.microsoft.com/office/drawing/2014/main" xmlns="" val="2634060511"/>
                    </a:ext>
                  </a:extLst>
                </a:gridCol>
                <a:gridCol w="2163504">
                  <a:extLst>
                    <a:ext uri="{9D8B030D-6E8A-4147-A177-3AD203B41FA5}">
                      <a16:colId xmlns:a16="http://schemas.microsoft.com/office/drawing/2014/main" xmlns="" val="3872715263"/>
                    </a:ext>
                  </a:extLst>
                </a:gridCol>
              </a:tblGrid>
              <a:tr h="1649278">
                <a:tc>
                  <a:txBody>
                    <a:bodyPr/>
                    <a:lstStyle/>
                    <a:p>
                      <a:pPr>
                        <a:lnSpc>
                          <a:spcPct val="150000"/>
                        </a:lnSpc>
                      </a:pPr>
                      <a:r>
                        <a:rPr lang="en-ZA" sz="2000" dirty="0">
                          <a:effectLst/>
                        </a:rPr>
                        <a:t>Programme 3: Institutional Development</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2021/22</a:t>
                      </a:r>
                    </a:p>
                    <a:p>
                      <a:pPr algn="r">
                        <a:lnSpc>
                          <a:spcPct val="150000"/>
                        </a:lnSpc>
                      </a:pPr>
                      <a:r>
                        <a:rPr lang="en-ZA" sz="2000" dirty="0">
                          <a:effectLst/>
                        </a:rPr>
                        <a:t>(R’000)</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2022/23</a:t>
                      </a:r>
                    </a:p>
                    <a:p>
                      <a:pPr algn="r">
                        <a:lnSpc>
                          <a:spcPct val="150000"/>
                        </a:lnSpc>
                      </a:pPr>
                      <a:r>
                        <a:rPr lang="en-ZA" sz="2000">
                          <a:effectLst/>
                        </a:rPr>
                        <a:t>(R’000)</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2023/24</a:t>
                      </a:r>
                    </a:p>
                    <a:p>
                      <a:pPr algn="r">
                        <a:lnSpc>
                          <a:spcPct val="150000"/>
                        </a:lnSpc>
                      </a:pPr>
                      <a:r>
                        <a:rPr lang="en-ZA" sz="2000">
                          <a:effectLst/>
                        </a:rPr>
                        <a:t>(R’000)</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63565"/>
                  </a:ext>
                </a:extLst>
              </a:tr>
              <a:tr h="770071">
                <a:tc>
                  <a:txBody>
                    <a:bodyPr/>
                    <a:lstStyle/>
                    <a:p>
                      <a:pPr>
                        <a:lnSpc>
                          <a:spcPct val="150000"/>
                        </a:lnSpc>
                      </a:pPr>
                      <a:r>
                        <a:rPr lang="en-ZA" sz="2000" dirty="0">
                          <a:effectLst/>
                        </a:rPr>
                        <a:t>Current payments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210 009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215 523</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222 519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74572380"/>
                  </a:ext>
                </a:extLst>
              </a:tr>
              <a:tr h="770071">
                <a:tc>
                  <a:txBody>
                    <a:bodyPr/>
                    <a:lstStyle/>
                    <a:p>
                      <a:pPr indent="127000">
                        <a:lnSpc>
                          <a:spcPct val="150000"/>
                        </a:lnSpc>
                      </a:pPr>
                      <a:r>
                        <a:rPr lang="en-ZA" sz="2000" dirty="0">
                          <a:effectLst/>
                        </a:rPr>
                        <a:t>Compensation of employees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41 378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42 058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42 751</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22907975"/>
                  </a:ext>
                </a:extLst>
              </a:tr>
              <a:tr h="770071">
                <a:tc>
                  <a:txBody>
                    <a:bodyPr/>
                    <a:lstStyle/>
                    <a:p>
                      <a:pPr indent="127000">
                        <a:lnSpc>
                          <a:spcPct val="150000"/>
                        </a:lnSpc>
                      </a:pPr>
                      <a:r>
                        <a:rPr lang="en-ZA" sz="2000" dirty="0">
                          <a:effectLst/>
                        </a:rPr>
                        <a:t>Goods and services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168 631</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173 465</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179 768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40813582"/>
                  </a:ext>
                </a:extLst>
              </a:tr>
              <a:tr h="770071">
                <a:tc>
                  <a:txBody>
                    <a:bodyPr/>
                    <a:lstStyle/>
                    <a:p>
                      <a:pPr>
                        <a:lnSpc>
                          <a:spcPct val="150000"/>
                        </a:lnSpc>
                      </a:pPr>
                      <a:r>
                        <a:rPr lang="en-ZA" sz="2000" dirty="0">
                          <a:effectLst/>
                        </a:rPr>
                        <a:t>Transfers and subsidies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78,221,783</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82,893,389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83,186,408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21206288"/>
                  </a:ext>
                </a:extLst>
              </a:tr>
              <a:tr h="770071">
                <a:tc>
                  <a:txBody>
                    <a:bodyPr/>
                    <a:lstStyle/>
                    <a:p>
                      <a:pPr>
                        <a:lnSpc>
                          <a:spcPct val="150000"/>
                        </a:lnSpc>
                      </a:pPr>
                      <a:r>
                        <a:rPr lang="en-ZA" sz="2000" dirty="0">
                          <a:effectLst/>
                        </a:rPr>
                        <a:t>Grand Total</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78,431,792</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83,108,912</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83 408 927</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7810834"/>
                  </a:ext>
                </a:extLst>
              </a:tr>
            </a:tbl>
          </a:graphicData>
        </a:graphic>
      </p:graphicFrame>
    </p:spTree>
    <p:extLst>
      <p:ext uri="{BB962C8B-B14F-4D97-AF65-F5344CB8AC3E}">
        <p14:creationId xmlns:p14="http://schemas.microsoft.com/office/powerpoint/2010/main" xmlns="" val="151177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28318"/>
            <a:ext cx="12369338" cy="571585"/>
          </a:xfrm>
        </p:spPr>
        <p:txBody>
          <a:bodyPr/>
          <a:lstStyle/>
          <a:p>
            <a:r>
              <a:rPr lang="en-US" sz="2200" b="1" dirty="0"/>
              <a:t>2021 Outputs and Targets- National disaster management centre</a:t>
            </a:r>
          </a:p>
        </p:txBody>
      </p:sp>
      <p:graphicFrame>
        <p:nvGraphicFramePr>
          <p:cNvPr id="6" name="Table 5">
            <a:extLst>
              <a:ext uri="{FF2B5EF4-FFF2-40B4-BE49-F238E27FC236}">
                <a16:creationId xmlns:a16="http://schemas.microsoft.com/office/drawing/2014/main" xmlns="" id="{19DD57B6-5AED-4548-B5A6-2B64FF7BA9CB}"/>
              </a:ext>
            </a:extLst>
          </p:cNvPr>
          <p:cNvGraphicFramePr>
            <a:graphicFrameLocks noGrp="1"/>
          </p:cNvGraphicFramePr>
          <p:nvPr>
            <p:extLst>
              <p:ext uri="{D42A27DB-BD31-4B8C-83A1-F6EECF244321}">
                <p14:modId xmlns:p14="http://schemas.microsoft.com/office/powerpoint/2010/main" xmlns="" val="3214044196"/>
              </p:ext>
            </p:extLst>
          </p:nvPr>
        </p:nvGraphicFramePr>
        <p:xfrm>
          <a:off x="243840" y="699903"/>
          <a:ext cx="11704319" cy="5582365"/>
        </p:xfrm>
        <a:graphic>
          <a:graphicData uri="http://schemas.openxmlformats.org/drawingml/2006/table">
            <a:tbl>
              <a:tblPr firstRow="1" bandRow="1">
                <a:tableStyleId>{93296810-A885-4BE3-A3E7-6D5BEEA58F35}</a:tableStyleId>
              </a:tblPr>
              <a:tblGrid>
                <a:gridCol w="3927565">
                  <a:extLst>
                    <a:ext uri="{9D8B030D-6E8A-4147-A177-3AD203B41FA5}">
                      <a16:colId xmlns:a16="http://schemas.microsoft.com/office/drawing/2014/main" xmlns="" val="4085593877"/>
                    </a:ext>
                  </a:extLst>
                </a:gridCol>
                <a:gridCol w="3587932">
                  <a:extLst>
                    <a:ext uri="{9D8B030D-6E8A-4147-A177-3AD203B41FA5}">
                      <a16:colId xmlns:a16="http://schemas.microsoft.com/office/drawing/2014/main" xmlns="" val="4222163897"/>
                    </a:ext>
                  </a:extLst>
                </a:gridCol>
                <a:gridCol w="4188822">
                  <a:extLst>
                    <a:ext uri="{9D8B030D-6E8A-4147-A177-3AD203B41FA5}">
                      <a16:colId xmlns:a16="http://schemas.microsoft.com/office/drawing/2014/main" xmlns="" val="1773381951"/>
                    </a:ext>
                  </a:extLst>
                </a:gridCol>
              </a:tblGrid>
              <a:tr h="399627">
                <a:tc>
                  <a:txBody>
                    <a:bodyPr/>
                    <a:lstStyle/>
                    <a:p>
                      <a:pPr algn="l"/>
                      <a:r>
                        <a:rPr lang="en-GB" sz="1200" dirty="0">
                          <a:latin typeface="Arial" panose="020B0604020202020204" pitchFamily="34" charset="0"/>
                          <a:cs typeface="Arial" panose="020B0604020202020204" pitchFamily="34" charset="0"/>
                        </a:rPr>
                        <a:t>Outputs</a:t>
                      </a:r>
                      <a:endParaRPr lang="en-US" sz="1200" dirty="0">
                        <a:latin typeface="Arial" panose="020B0604020202020204" pitchFamily="34" charset="0"/>
                        <a:cs typeface="Arial" panose="020B0604020202020204" pitchFamily="34" charset="0"/>
                      </a:endParaRPr>
                    </a:p>
                  </a:txBody>
                  <a:tcPr/>
                </a:tc>
                <a:tc>
                  <a:txBody>
                    <a:bodyPr/>
                    <a:lstStyle/>
                    <a:p>
                      <a:pPr algn="l"/>
                      <a:r>
                        <a:rPr lang="en-GB" sz="1200" dirty="0">
                          <a:latin typeface="Arial" panose="020B0604020202020204" pitchFamily="34" charset="0"/>
                          <a:cs typeface="Arial" panose="020B0604020202020204" pitchFamily="34" charset="0"/>
                        </a:rPr>
                        <a:t>Indicators </a:t>
                      </a:r>
                      <a:endParaRPr lang="en-US" sz="1200" dirty="0">
                        <a:latin typeface="Arial" panose="020B0604020202020204" pitchFamily="34" charset="0"/>
                        <a:cs typeface="Arial" panose="020B0604020202020204" pitchFamily="34" charset="0"/>
                      </a:endParaRPr>
                    </a:p>
                  </a:txBody>
                  <a:tcPr/>
                </a:tc>
                <a:tc>
                  <a:txBody>
                    <a:bodyPr/>
                    <a:lstStyle/>
                    <a:p>
                      <a:pPr algn="l"/>
                      <a:r>
                        <a:rPr lang="en-GB" sz="1200" dirty="0">
                          <a:latin typeface="Arial" panose="020B0604020202020204" pitchFamily="34" charset="0"/>
                          <a:cs typeface="Arial" panose="020B0604020202020204" pitchFamily="34" charset="0"/>
                        </a:rPr>
                        <a:t>Annual Targets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516467000"/>
                  </a:ext>
                </a:extLst>
              </a:tr>
              <a:tr h="1643307">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Municipalities in priority disaster areas supported to prevent, prepare for and mitigate disaster risks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4.1 Number of municipalities in priority disaster areas supported to prevent, prepare and mitigate disaster risks through the implementation of the applicable disaster management plans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Ten municipalities in priority disaster areas supported to prevent, prepare, and mitigate disaster risks through applicable disaster management plans with a focus on all hazards inclusive of COVID-19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xmlns="" val="981263457"/>
                  </a:ext>
                </a:extLst>
              </a:tr>
              <a:tr h="1137674">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Sector departments supported in the implementation of disaster funding arrangements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4.2 Report on sector departments supported in the implementation of disaster funding arrangements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indicating two sector departments supported in the implementation of disaster funding arrangements by 31 March 2022</a:t>
                      </a:r>
                      <a:endParaRPr lang="en-US"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01039563"/>
                  </a:ext>
                </a:extLst>
              </a:tr>
              <a:tr h="758450">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Reports on Disaster grants performance and expenditure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4.3 Number of monitoring reports on Disaster grant funding expenditure</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Four monitoring reports on Disaster grant funding expenditure produced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1704542"/>
                  </a:ext>
                </a:extLst>
              </a:tr>
              <a:tr h="1643307">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Assessment reports on support for the implementation of the disaster management function in sector departments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4.4 Assessment Reports indicating number of priority national sector departments assessed and supported to implement disaster management function</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Assessment Report indicating one priority national sector department assessed and supported to implement the disaster management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function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xmlns="" val="1215322175"/>
                  </a:ext>
                </a:extLst>
              </a:tr>
            </a:tbl>
          </a:graphicData>
        </a:graphic>
      </p:graphicFrame>
    </p:spTree>
    <p:extLst>
      <p:ext uri="{BB962C8B-B14F-4D97-AF65-F5344CB8AC3E}">
        <p14:creationId xmlns:p14="http://schemas.microsoft.com/office/powerpoint/2010/main" xmlns="" val="135198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19A5-6D00-4D6A-B8E9-42C0A04F7724}"/>
              </a:ext>
            </a:extLst>
          </p:cNvPr>
          <p:cNvSpPr>
            <a:spLocks noGrp="1"/>
          </p:cNvSpPr>
          <p:nvPr>
            <p:ph type="title"/>
          </p:nvPr>
        </p:nvSpPr>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four</a:t>
            </a:r>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Budget Allocation for programme and sub-programmes</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3" name="Table 2">
            <a:extLst>
              <a:ext uri="{FF2B5EF4-FFF2-40B4-BE49-F238E27FC236}">
                <a16:creationId xmlns:a16="http://schemas.microsoft.com/office/drawing/2014/main" xmlns="" id="{3D4BBE33-A476-4925-8691-CBC06B8C042F}"/>
              </a:ext>
            </a:extLst>
          </p:cNvPr>
          <p:cNvGraphicFramePr>
            <a:graphicFrameLocks noGrp="1"/>
          </p:cNvGraphicFramePr>
          <p:nvPr>
            <p:extLst>
              <p:ext uri="{D42A27DB-BD31-4B8C-83A1-F6EECF244321}">
                <p14:modId xmlns:p14="http://schemas.microsoft.com/office/powerpoint/2010/main" xmlns="" val="4099823456"/>
              </p:ext>
            </p:extLst>
          </p:nvPr>
        </p:nvGraphicFramePr>
        <p:xfrm>
          <a:off x="322217" y="681036"/>
          <a:ext cx="11598851" cy="5414963"/>
        </p:xfrm>
        <a:graphic>
          <a:graphicData uri="http://schemas.openxmlformats.org/drawingml/2006/table">
            <a:tbl>
              <a:tblPr firstRow="1" firstCol="1" bandRow="1">
                <a:tableStyleId>{93296810-A885-4BE3-A3E7-6D5BEEA58F35}</a:tableStyleId>
              </a:tblPr>
              <a:tblGrid>
                <a:gridCol w="4809541">
                  <a:extLst>
                    <a:ext uri="{9D8B030D-6E8A-4147-A177-3AD203B41FA5}">
                      <a16:colId xmlns:a16="http://schemas.microsoft.com/office/drawing/2014/main" xmlns="" val="3019509426"/>
                    </a:ext>
                  </a:extLst>
                </a:gridCol>
                <a:gridCol w="2270276">
                  <a:extLst>
                    <a:ext uri="{9D8B030D-6E8A-4147-A177-3AD203B41FA5}">
                      <a16:colId xmlns:a16="http://schemas.microsoft.com/office/drawing/2014/main" xmlns="" val="3157223753"/>
                    </a:ext>
                  </a:extLst>
                </a:gridCol>
                <a:gridCol w="2271472">
                  <a:extLst>
                    <a:ext uri="{9D8B030D-6E8A-4147-A177-3AD203B41FA5}">
                      <a16:colId xmlns:a16="http://schemas.microsoft.com/office/drawing/2014/main" xmlns="" val="751712244"/>
                    </a:ext>
                  </a:extLst>
                </a:gridCol>
                <a:gridCol w="2247562">
                  <a:extLst>
                    <a:ext uri="{9D8B030D-6E8A-4147-A177-3AD203B41FA5}">
                      <a16:colId xmlns:a16="http://schemas.microsoft.com/office/drawing/2014/main" xmlns="" val="144120133"/>
                    </a:ext>
                  </a:extLst>
                </a:gridCol>
              </a:tblGrid>
              <a:tr h="1424435">
                <a:tc>
                  <a:txBody>
                    <a:bodyPr/>
                    <a:lstStyle/>
                    <a:p>
                      <a:pPr>
                        <a:lnSpc>
                          <a:spcPct val="150000"/>
                        </a:lnSpc>
                      </a:pPr>
                      <a:r>
                        <a:rPr lang="fr-FR" sz="1600" dirty="0">
                          <a:effectLst/>
                        </a:rPr>
                        <a:t>Programme 4: National </a:t>
                      </a:r>
                      <a:r>
                        <a:rPr lang="fr-FR" sz="1600" dirty="0" err="1">
                          <a:effectLst/>
                        </a:rPr>
                        <a:t>Disaster</a:t>
                      </a:r>
                      <a:r>
                        <a:rPr lang="fr-FR" sz="1600" dirty="0">
                          <a:effectLst/>
                        </a:rPr>
                        <a:t> Management Centre</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2021/22</a:t>
                      </a:r>
                      <a:endParaRPr lang="en-ZA" sz="2400">
                        <a:effectLst/>
                      </a:endParaRPr>
                    </a:p>
                    <a:p>
                      <a:pPr algn="r">
                        <a:lnSpc>
                          <a:spcPct val="150000"/>
                        </a:lnSpc>
                      </a:pPr>
                      <a:r>
                        <a:rPr lang="en-ZA" sz="16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2022/23</a:t>
                      </a:r>
                      <a:endParaRPr lang="en-ZA" sz="2400">
                        <a:effectLst/>
                      </a:endParaRPr>
                    </a:p>
                    <a:p>
                      <a:pPr algn="r">
                        <a:lnSpc>
                          <a:spcPct val="150000"/>
                        </a:lnSpc>
                      </a:pPr>
                      <a:r>
                        <a:rPr lang="en-ZA" sz="16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2023/24</a:t>
                      </a:r>
                      <a:endParaRPr lang="en-ZA" sz="2400">
                        <a:effectLst/>
                      </a:endParaRPr>
                    </a:p>
                    <a:p>
                      <a:pPr algn="r">
                        <a:lnSpc>
                          <a:spcPct val="150000"/>
                        </a:lnSpc>
                      </a:pPr>
                      <a:r>
                        <a:rPr lang="en-ZA" sz="16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12315627"/>
                  </a:ext>
                </a:extLst>
              </a:tr>
              <a:tr h="665088">
                <a:tc>
                  <a:txBody>
                    <a:bodyPr/>
                    <a:lstStyle/>
                    <a:p>
                      <a:pPr>
                        <a:lnSpc>
                          <a:spcPct val="150000"/>
                        </a:lnSpc>
                      </a:pPr>
                      <a:r>
                        <a:rPr lang="en-ZA" sz="1600">
                          <a:effectLst/>
                        </a:rPr>
                        <a:t>Current payments</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103 236</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105 824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106 557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37849708"/>
                  </a:ext>
                </a:extLst>
              </a:tr>
              <a:tr h="665088">
                <a:tc>
                  <a:txBody>
                    <a:bodyPr/>
                    <a:lstStyle/>
                    <a:p>
                      <a:pPr indent="127000">
                        <a:lnSpc>
                          <a:spcPct val="150000"/>
                        </a:lnSpc>
                      </a:pPr>
                      <a:r>
                        <a:rPr lang="en-ZA" sz="1600">
                          <a:effectLst/>
                        </a:rPr>
                        <a:t>Compensation of employees</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27 649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28 099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28 557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99987753"/>
                  </a:ext>
                </a:extLst>
              </a:tr>
              <a:tr h="665088">
                <a:tc>
                  <a:txBody>
                    <a:bodyPr/>
                    <a:lstStyle/>
                    <a:p>
                      <a:pPr indent="127000">
                        <a:lnSpc>
                          <a:spcPct val="150000"/>
                        </a:lnSpc>
                      </a:pPr>
                      <a:r>
                        <a:rPr lang="en-ZA" sz="1600" dirty="0">
                          <a:effectLst/>
                        </a:rPr>
                        <a:t>Goods and services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75 587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77 725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78 000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4265139"/>
                  </a:ext>
                </a:extLst>
              </a:tr>
              <a:tr h="665088">
                <a:tc>
                  <a:txBody>
                    <a:bodyPr/>
                    <a:lstStyle/>
                    <a:p>
                      <a:pPr>
                        <a:lnSpc>
                          <a:spcPct val="150000"/>
                        </a:lnSpc>
                      </a:pPr>
                      <a:r>
                        <a:rPr lang="en-ZA" sz="1600" dirty="0">
                          <a:effectLst/>
                        </a:rPr>
                        <a:t>Transfers and subsidies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498 883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516 842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518 669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16528075"/>
                  </a:ext>
                </a:extLst>
              </a:tr>
              <a:tr h="665088">
                <a:tc>
                  <a:txBody>
                    <a:bodyPr/>
                    <a:lstStyle/>
                    <a:p>
                      <a:pPr>
                        <a:lnSpc>
                          <a:spcPct val="150000"/>
                        </a:lnSpc>
                      </a:pPr>
                      <a:r>
                        <a:rPr lang="en-ZA" sz="1600" dirty="0">
                          <a:effectLst/>
                        </a:rPr>
                        <a:t>Payments for capital assets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2 937</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3 105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a:effectLst/>
                        </a:rPr>
                        <a:t>3 242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0000440"/>
                  </a:ext>
                </a:extLst>
              </a:tr>
              <a:tr h="665088">
                <a:tc>
                  <a:txBody>
                    <a:bodyPr/>
                    <a:lstStyle/>
                    <a:p>
                      <a:pPr>
                        <a:lnSpc>
                          <a:spcPct val="150000"/>
                        </a:lnSpc>
                      </a:pPr>
                      <a:r>
                        <a:rPr lang="en-ZA" sz="1600">
                          <a:effectLst/>
                        </a:rPr>
                        <a:t>Grand Total</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b="1" dirty="0">
                          <a:effectLst/>
                        </a:rPr>
                        <a:t>605 056</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b="1" dirty="0">
                          <a:effectLst/>
                        </a:rPr>
                        <a:t>625 771</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600" b="1" dirty="0">
                          <a:effectLst/>
                        </a:rPr>
                        <a:t>628,468</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80807955"/>
                  </a:ext>
                </a:extLst>
              </a:tr>
            </a:tbl>
          </a:graphicData>
        </a:graphic>
      </p:graphicFrame>
    </p:spTree>
    <p:extLst>
      <p:ext uri="{BB962C8B-B14F-4D97-AF65-F5344CB8AC3E}">
        <p14:creationId xmlns:p14="http://schemas.microsoft.com/office/powerpoint/2010/main" xmlns="" val="357474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28318"/>
            <a:ext cx="12369338" cy="571585"/>
          </a:xfrm>
        </p:spPr>
        <p:txBody>
          <a:bodyPr/>
          <a:lstStyle/>
          <a:p>
            <a:r>
              <a:rPr lang="en-US" sz="2200" b="1" dirty="0"/>
              <a:t>2021 Outputs and Targets- Community work programme</a:t>
            </a:r>
          </a:p>
        </p:txBody>
      </p:sp>
      <p:graphicFrame>
        <p:nvGraphicFramePr>
          <p:cNvPr id="6" name="Table 5">
            <a:extLst>
              <a:ext uri="{FF2B5EF4-FFF2-40B4-BE49-F238E27FC236}">
                <a16:creationId xmlns:a16="http://schemas.microsoft.com/office/drawing/2014/main" xmlns="" id="{19DD57B6-5AED-4548-B5A6-2B64FF7BA9CB}"/>
              </a:ext>
            </a:extLst>
          </p:cNvPr>
          <p:cNvGraphicFramePr>
            <a:graphicFrameLocks noGrp="1"/>
          </p:cNvGraphicFramePr>
          <p:nvPr>
            <p:extLst>
              <p:ext uri="{D42A27DB-BD31-4B8C-83A1-F6EECF244321}">
                <p14:modId xmlns:p14="http://schemas.microsoft.com/office/powerpoint/2010/main" xmlns="" val="3258209458"/>
              </p:ext>
            </p:extLst>
          </p:nvPr>
        </p:nvGraphicFramePr>
        <p:xfrm>
          <a:off x="295836" y="1138168"/>
          <a:ext cx="11740993" cy="4957831"/>
        </p:xfrm>
        <a:graphic>
          <a:graphicData uri="http://schemas.openxmlformats.org/drawingml/2006/table">
            <a:tbl>
              <a:tblPr firstRow="1" bandRow="1">
                <a:tableStyleId>{93296810-A885-4BE3-A3E7-6D5BEEA58F35}</a:tableStyleId>
              </a:tblPr>
              <a:tblGrid>
                <a:gridCol w="2403821">
                  <a:extLst>
                    <a:ext uri="{9D8B030D-6E8A-4147-A177-3AD203B41FA5}">
                      <a16:colId xmlns:a16="http://schemas.microsoft.com/office/drawing/2014/main" xmlns="" val="4085593877"/>
                    </a:ext>
                  </a:extLst>
                </a:gridCol>
                <a:gridCol w="4789714">
                  <a:extLst>
                    <a:ext uri="{9D8B030D-6E8A-4147-A177-3AD203B41FA5}">
                      <a16:colId xmlns:a16="http://schemas.microsoft.com/office/drawing/2014/main" xmlns="" val="4222163897"/>
                    </a:ext>
                  </a:extLst>
                </a:gridCol>
                <a:gridCol w="4547458">
                  <a:extLst>
                    <a:ext uri="{9D8B030D-6E8A-4147-A177-3AD203B41FA5}">
                      <a16:colId xmlns:a16="http://schemas.microsoft.com/office/drawing/2014/main" xmlns="" val="1773381951"/>
                    </a:ext>
                  </a:extLst>
                </a:gridCol>
              </a:tblGrid>
              <a:tr h="479790">
                <a:tc>
                  <a:txBody>
                    <a:bodyPr/>
                    <a:lstStyle/>
                    <a:p>
                      <a:pPr marL="0" marR="0" algn="l" defTabSz="914400" rtl="0" eaLnBrk="1" fontAlgn="ctr" latinLnBrk="0" hangingPunct="1">
                        <a:lnSpc>
                          <a:spcPct val="150000"/>
                        </a:lnSpc>
                        <a:spcBef>
                          <a:spcPts val="0"/>
                        </a:spcBef>
                        <a:spcAft>
                          <a:spcPts val="0"/>
                        </a:spcAft>
                      </a:pPr>
                      <a:r>
                        <a:rPr lang="en-GB"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Outputs</a:t>
                      </a:r>
                      <a:endParaRPr lang="en-US"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Indicators </a:t>
                      </a:r>
                      <a:endParaRPr lang="en-US"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tc>
                  <a:txBody>
                    <a:bodyPr/>
                    <a:lstStyle/>
                    <a:p>
                      <a:pPr marL="0" marR="0" algn="l" defTabSz="914400" rtl="0" eaLnBrk="1" fontAlgn="ctr" latinLnBrk="0" hangingPunct="1">
                        <a:lnSpc>
                          <a:spcPct val="150000"/>
                        </a:lnSpc>
                        <a:spcBef>
                          <a:spcPts val="0"/>
                        </a:spcBef>
                        <a:spcAft>
                          <a:spcPts val="0"/>
                        </a:spcAft>
                      </a:pPr>
                      <a:r>
                        <a:rPr lang="en-GB"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Annual Targets </a:t>
                      </a:r>
                      <a:endParaRPr lang="en-US" sz="100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xmlns="" val="516467000"/>
                  </a:ext>
                </a:extLst>
              </a:tr>
              <a:tr h="1287056">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CWP participants enrolled</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5.1 Number of people participating in the CWP programme </a:t>
                      </a:r>
                      <a:endParaRPr lang="en-US"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250,000 people participating in the CWP programme by 31 March 2022</a:t>
                      </a:r>
                      <a:endParaRPr lang="en-US" sz="18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extLst>
                  <a:ext uri="{0D108BD9-81ED-4DB2-BD59-A6C34878D82A}">
                    <a16:rowId xmlns:a16="http://schemas.microsoft.com/office/drawing/2014/main" xmlns="" val="981263457"/>
                  </a:ext>
                </a:extLst>
              </a:tr>
              <a:tr h="1287056">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CWP participants trained</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5.2 Number of participants trained annually </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25 000 CWP Participants trained annually by 31 March 2022</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extLst>
                  <a:ext uri="{0D108BD9-81ED-4DB2-BD59-A6C34878D82A}">
                    <a16:rowId xmlns:a16="http://schemas.microsoft.com/office/drawing/2014/main" xmlns="" val="1601039563"/>
                  </a:ext>
                </a:extLst>
              </a:tr>
              <a:tr h="1903929">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New CWP implementation model</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5.3 New CWP implementation model developed and approved by Minister</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tc>
                  <a:txBody>
                    <a:bodyPr/>
                    <a:lstStyle/>
                    <a:p>
                      <a:pPr marL="0" marR="0" algn="l" defTabSz="914400" rtl="0" eaLnBrk="1" fontAlgn="ctr" latinLnBrk="0" hangingPunct="1">
                        <a:lnSpc>
                          <a:spcPct val="150000"/>
                        </a:lnSpc>
                        <a:spcBef>
                          <a:spcPts val="0"/>
                        </a:spcBef>
                        <a:spcAft>
                          <a:spcPts val="0"/>
                        </a:spcAft>
                      </a:pPr>
                      <a:r>
                        <a:rPr lang="en-ZA"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New CWP implementation model developed and approved by Minister by 30 September 2021</a:t>
                      </a:r>
                      <a:endParaRPr lang="en-US" sz="18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17780" marR="17780" marT="17780" marB="17780"/>
                </a:tc>
                <a:extLst>
                  <a:ext uri="{0D108BD9-81ED-4DB2-BD59-A6C34878D82A}">
                    <a16:rowId xmlns:a16="http://schemas.microsoft.com/office/drawing/2014/main" xmlns="" val="211704542"/>
                  </a:ext>
                </a:extLst>
              </a:tr>
            </a:tbl>
          </a:graphicData>
        </a:graphic>
      </p:graphicFrame>
    </p:spTree>
    <p:extLst>
      <p:ext uri="{BB962C8B-B14F-4D97-AF65-F5344CB8AC3E}">
        <p14:creationId xmlns:p14="http://schemas.microsoft.com/office/powerpoint/2010/main" xmlns="" val="198785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19A5-6D00-4D6A-B8E9-42C0A04F7724}"/>
              </a:ext>
            </a:extLst>
          </p:cNvPr>
          <p:cNvSpPr>
            <a:spLocks noGrp="1"/>
          </p:cNvSpPr>
          <p:nvPr>
            <p:ph type="title"/>
          </p:nvPr>
        </p:nvSpPr>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Programme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five</a:t>
            </a:r>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Budget Allocation for programme and sub-programmes</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4" name="Table 3">
            <a:extLst>
              <a:ext uri="{FF2B5EF4-FFF2-40B4-BE49-F238E27FC236}">
                <a16:creationId xmlns:a16="http://schemas.microsoft.com/office/drawing/2014/main" xmlns="" id="{BB5D33E6-EB23-441F-B5CB-4C1B968173D1}"/>
              </a:ext>
            </a:extLst>
          </p:cNvPr>
          <p:cNvGraphicFramePr>
            <a:graphicFrameLocks noGrp="1"/>
          </p:cNvGraphicFramePr>
          <p:nvPr>
            <p:extLst>
              <p:ext uri="{D42A27DB-BD31-4B8C-83A1-F6EECF244321}">
                <p14:modId xmlns:p14="http://schemas.microsoft.com/office/powerpoint/2010/main" xmlns="" val="325425935"/>
              </p:ext>
            </p:extLst>
          </p:nvPr>
        </p:nvGraphicFramePr>
        <p:xfrm>
          <a:off x="357051" y="1165767"/>
          <a:ext cx="11665617" cy="4845565"/>
        </p:xfrm>
        <a:graphic>
          <a:graphicData uri="http://schemas.openxmlformats.org/drawingml/2006/table">
            <a:tbl>
              <a:tblPr firstRow="1" firstCol="1" bandRow="1">
                <a:tableStyleId>{93296810-A885-4BE3-A3E7-6D5BEEA58F35}</a:tableStyleId>
              </a:tblPr>
              <a:tblGrid>
                <a:gridCol w="4693064">
                  <a:extLst>
                    <a:ext uri="{9D8B030D-6E8A-4147-A177-3AD203B41FA5}">
                      <a16:colId xmlns:a16="http://schemas.microsoft.com/office/drawing/2014/main" xmlns="" val="2020690674"/>
                    </a:ext>
                  </a:extLst>
                </a:gridCol>
                <a:gridCol w="2344869">
                  <a:extLst>
                    <a:ext uri="{9D8B030D-6E8A-4147-A177-3AD203B41FA5}">
                      <a16:colId xmlns:a16="http://schemas.microsoft.com/office/drawing/2014/main" xmlns="" val="1401214884"/>
                    </a:ext>
                  </a:extLst>
                </a:gridCol>
                <a:gridCol w="2313842">
                  <a:extLst>
                    <a:ext uri="{9D8B030D-6E8A-4147-A177-3AD203B41FA5}">
                      <a16:colId xmlns:a16="http://schemas.microsoft.com/office/drawing/2014/main" xmlns="" val="3413121254"/>
                    </a:ext>
                  </a:extLst>
                </a:gridCol>
                <a:gridCol w="2313842">
                  <a:extLst>
                    <a:ext uri="{9D8B030D-6E8A-4147-A177-3AD203B41FA5}">
                      <a16:colId xmlns:a16="http://schemas.microsoft.com/office/drawing/2014/main" xmlns="" val="2042122061"/>
                    </a:ext>
                  </a:extLst>
                </a:gridCol>
              </a:tblGrid>
              <a:tr h="1689693">
                <a:tc>
                  <a:txBody>
                    <a:bodyPr/>
                    <a:lstStyle/>
                    <a:p>
                      <a:pPr>
                        <a:lnSpc>
                          <a:spcPct val="150000"/>
                        </a:lnSpc>
                      </a:pPr>
                      <a:r>
                        <a:rPr lang="en-ZA" sz="2400" dirty="0">
                          <a:effectLst/>
                        </a:rPr>
                        <a:t>Programme 5: Community work programme</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2021/22</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2022/23</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2023/24</a:t>
                      </a:r>
                    </a:p>
                    <a:p>
                      <a:pPr algn="r">
                        <a:lnSpc>
                          <a:spcPct val="150000"/>
                        </a:lnSpc>
                      </a:pPr>
                      <a:r>
                        <a:rPr lang="en-ZA" sz="2400">
                          <a:effectLst/>
                        </a:rPr>
                        <a:t>(R’000)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80290521"/>
                  </a:ext>
                </a:extLst>
              </a:tr>
              <a:tr h="788968">
                <a:tc>
                  <a:txBody>
                    <a:bodyPr/>
                    <a:lstStyle/>
                    <a:p>
                      <a:pPr>
                        <a:lnSpc>
                          <a:spcPct val="150000"/>
                        </a:lnSpc>
                      </a:pPr>
                      <a:r>
                        <a:rPr lang="en-ZA" sz="2400" dirty="0">
                          <a:effectLst/>
                        </a:rPr>
                        <a:t>Current payments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4 220 153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4 354 120</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4 365 775</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7467897"/>
                  </a:ext>
                </a:extLst>
              </a:tr>
              <a:tr h="788968">
                <a:tc>
                  <a:txBody>
                    <a:bodyPr/>
                    <a:lstStyle/>
                    <a:p>
                      <a:pPr marL="0" indent="0">
                        <a:lnSpc>
                          <a:spcPct val="150000"/>
                        </a:lnSpc>
                      </a:pPr>
                      <a:r>
                        <a:rPr lang="en-ZA" sz="2400" dirty="0">
                          <a:effectLst/>
                        </a:rPr>
                        <a:t>Compensation of employees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solidFill>
                      <a:srgbClr val="1D4B10"/>
                    </a:solidFill>
                  </a:tcPr>
                </a:tc>
                <a:tc>
                  <a:txBody>
                    <a:bodyPr/>
                    <a:lstStyle/>
                    <a:p>
                      <a:pPr algn="r">
                        <a:lnSpc>
                          <a:spcPct val="150000"/>
                        </a:lnSpc>
                      </a:pPr>
                      <a:r>
                        <a:rPr lang="en-ZA" sz="2400">
                          <a:effectLst/>
                        </a:rPr>
                        <a:t>34 114</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34 678</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35 252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40398574"/>
                  </a:ext>
                </a:extLst>
              </a:tr>
              <a:tr h="788968">
                <a:tc>
                  <a:txBody>
                    <a:bodyPr/>
                    <a:lstStyle/>
                    <a:p>
                      <a:pPr marL="0" indent="0">
                        <a:lnSpc>
                          <a:spcPct val="150000"/>
                        </a:lnSpc>
                      </a:pPr>
                      <a:r>
                        <a:rPr lang="en-ZA" sz="2400" dirty="0">
                          <a:effectLst/>
                        </a:rPr>
                        <a:t>Goods and services</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4 186 039</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4 319 442</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a:effectLst/>
                        </a:rPr>
                        <a:t>4 330 523</a:t>
                      </a:r>
                      <a:endParaRPr lang="en-ZA" sz="24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71223820"/>
                  </a:ext>
                </a:extLst>
              </a:tr>
              <a:tr h="788968">
                <a:tc>
                  <a:txBody>
                    <a:bodyPr/>
                    <a:lstStyle/>
                    <a:p>
                      <a:pPr>
                        <a:lnSpc>
                          <a:spcPct val="150000"/>
                        </a:lnSpc>
                      </a:pPr>
                      <a:r>
                        <a:rPr lang="en-ZA" sz="2400" dirty="0">
                          <a:effectLst/>
                        </a:rPr>
                        <a:t>Grand Total</a:t>
                      </a:r>
                      <a:endParaRPr lang="en-ZA" sz="24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4 220 153</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4 354 120</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400" b="1" dirty="0">
                          <a:effectLst/>
                        </a:rPr>
                        <a:t>4 365 775</a:t>
                      </a:r>
                      <a:endParaRPr lang="en-ZA" sz="24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23966347"/>
                  </a:ext>
                </a:extLst>
              </a:tr>
            </a:tbl>
          </a:graphicData>
        </a:graphic>
      </p:graphicFrame>
    </p:spTree>
    <p:extLst>
      <p:ext uri="{BB962C8B-B14F-4D97-AF65-F5344CB8AC3E}">
        <p14:creationId xmlns:p14="http://schemas.microsoft.com/office/powerpoint/2010/main" xmlns="" val="2966933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19A5-6D00-4D6A-B8E9-42C0A04F7724}"/>
              </a:ext>
            </a:extLst>
          </p:cNvPr>
          <p:cNvSpPr>
            <a:spLocks noGrp="1"/>
          </p:cNvSpPr>
          <p:nvPr>
            <p:ph type="title"/>
          </p:nvPr>
        </p:nvSpPr>
        <p:spPr/>
        <p:txBody>
          <a:bodyPr/>
          <a:lstStyle/>
          <a:p>
            <a:r>
              <a:rPr lang="en-ZA" sz="2400" dirty="0">
                <a:effectLst/>
              </a:rPr>
              <a:t>DCOG overall MTEF Budget Allocations</a:t>
            </a:r>
            <a:endParaRPr lang="en-ZA" dirty="0"/>
          </a:p>
        </p:txBody>
      </p:sp>
      <p:graphicFrame>
        <p:nvGraphicFramePr>
          <p:cNvPr id="4" name="Table 3">
            <a:extLst>
              <a:ext uri="{FF2B5EF4-FFF2-40B4-BE49-F238E27FC236}">
                <a16:creationId xmlns:a16="http://schemas.microsoft.com/office/drawing/2014/main" xmlns="" id="{758A55F9-ED7B-4A6C-B2E8-71EF15494891}"/>
              </a:ext>
            </a:extLst>
          </p:cNvPr>
          <p:cNvGraphicFramePr>
            <a:graphicFrameLocks noGrp="1"/>
          </p:cNvGraphicFramePr>
          <p:nvPr>
            <p:extLst>
              <p:ext uri="{D42A27DB-BD31-4B8C-83A1-F6EECF244321}">
                <p14:modId xmlns:p14="http://schemas.microsoft.com/office/powerpoint/2010/main" xmlns="" val="1410038875"/>
              </p:ext>
            </p:extLst>
          </p:nvPr>
        </p:nvGraphicFramePr>
        <p:xfrm>
          <a:off x="357052" y="1090851"/>
          <a:ext cx="11547081" cy="5072880"/>
        </p:xfrm>
        <a:graphic>
          <a:graphicData uri="http://schemas.openxmlformats.org/drawingml/2006/table">
            <a:tbl>
              <a:tblPr firstRow="1" firstCol="1" bandRow="1">
                <a:tableStyleId>{93296810-A885-4BE3-A3E7-6D5BEEA58F35}</a:tableStyleId>
              </a:tblPr>
              <a:tblGrid>
                <a:gridCol w="4290846">
                  <a:extLst>
                    <a:ext uri="{9D8B030D-6E8A-4147-A177-3AD203B41FA5}">
                      <a16:colId xmlns:a16="http://schemas.microsoft.com/office/drawing/2014/main" xmlns="" val="1476182484"/>
                    </a:ext>
                  </a:extLst>
                </a:gridCol>
                <a:gridCol w="2418745">
                  <a:extLst>
                    <a:ext uri="{9D8B030D-6E8A-4147-A177-3AD203B41FA5}">
                      <a16:colId xmlns:a16="http://schemas.microsoft.com/office/drawing/2014/main" xmlns="" val="4124337982"/>
                    </a:ext>
                  </a:extLst>
                </a:gridCol>
                <a:gridCol w="2418745">
                  <a:extLst>
                    <a:ext uri="{9D8B030D-6E8A-4147-A177-3AD203B41FA5}">
                      <a16:colId xmlns:a16="http://schemas.microsoft.com/office/drawing/2014/main" xmlns="" val="4193573398"/>
                    </a:ext>
                  </a:extLst>
                </a:gridCol>
                <a:gridCol w="2418745">
                  <a:extLst>
                    <a:ext uri="{9D8B030D-6E8A-4147-A177-3AD203B41FA5}">
                      <a16:colId xmlns:a16="http://schemas.microsoft.com/office/drawing/2014/main" xmlns="" val="3315389008"/>
                    </a:ext>
                  </a:extLst>
                </a:gridCol>
              </a:tblGrid>
              <a:tr h="554879">
                <a:tc gridSpan="4">
                  <a:txBody>
                    <a:bodyPr/>
                    <a:lstStyle/>
                    <a:p>
                      <a:pPr>
                        <a:lnSpc>
                          <a:spcPct val="150000"/>
                        </a:lnSpc>
                      </a:pPr>
                      <a:r>
                        <a:rPr lang="en-ZA" sz="2000" dirty="0">
                          <a:effectLst/>
                        </a:rPr>
                        <a:t>Summary DCOG MTEF Budget Allocations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nchor="ct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915550154"/>
                  </a:ext>
                </a:extLst>
              </a:tr>
              <a:tr h="1188727">
                <a:tc>
                  <a:txBody>
                    <a:bodyPr/>
                    <a:lstStyle/>
                    <a:p>
                      <a:r>
                        <a:rPr lang="en-ZA" sz="2000" dirty="0">
                          <a:effectLst/>
                        </a:rPr>
                        <a:t>DCOG Overall </a:t>
                      </a:r>
                      <a:endParaRPr lang="en-ZA" sz="2000" dirty="0">
                        <a:solidFill>
                          <a:srgbClr val="4E4484"/>
                        </a:solidFill>
                        <a:effectLst/>
                        <a:latin typeface="Microsoft Sans Serif" panose="020B0604020202020204" pitchFamily="34" charset="0"/>
                        <a:cs typeface="Times New Roman" panose="02020603050405020304" pitchFamily="18" charset="0"/>
                      </a:endParaRPr>
                    </a:p>
                  </a:txBody>
                  <a:tcPr marL="68580" marR="68580" marT="0" marB="0"/>
                </a:tc>
                <a:tc>
                  <a:txBody>
                    <a:bodyPr/>
                    <a:lstStyle/>
                    <a:p>
                      <a:pPr marL="0" algn="r" defTabSz="914400" rtl="0" eaLnBrk="1" latinLnBrk="0" hangingPunct="1">
                        <a:lnSpc>
                          <a:spcPct val="150000"/>
                        </a:lnSpc>
                      </a:pPr>
                      <a:r>
                        <a:rPr lang="en-ZA" sz="2000" b="1" kern="1200" dirty="0">
                          <a:solidFill>
                            <a:schemeClr val="lt1"/>
                          </a:solidFill>
                          <a:effectLst/>
                        </a:rPr>
                        <a:t>2021/22</a:t>
                      </a:r>
                    </a:p>
                    <a:p>
                      <a:pPr marL="0" algn="r" defTabSz="914400" rtl="0" eaLnBrk="1" latinLnBrk="0" hangingPunct="1">
                        <a:lnSpc>
                          <a:spcPct val="150000"/>
                        </a:lnSpc>
                      </a:pPr>
                      <a:r>
                        <a:rPr lang="en-ZA" sz="2000" b="1" kern="1200" dirty="0">
                          <a:solidFill>
                            <a:schemeClr val="lt1"/>
                          </a:solidFill>
                          <a:effectLst/>
                        </a:rPr>
                        <a:t>(R’000)</a:t>
                      </a:r>
                      <a:endParaRPr lang="en-ZA" sz="2000" b="1" kern="1200" dirty="0">
                        <a:solidFill>
                          <a:schemeClr val="lt1"/>
                        </a:solidFill>
                        <a:effectLst/>
                        <a:latin typeface="+mn-lt"/>
                        <a:ea typeface="+mn-ea"/>
                        <a:cs typeface="+mn-cs"/>
                      </a:endParaRPr>
                    </a:p>
                  </a:txBody>
                  <a:tcPr marL="68580" marR="68580" marT="0" marB="0">
                    <a:solidFill>
                      <a:srgbClr val="1D4B10"/>
                    </a:solidFill>
                  </a:tcPr>
                </a:tc>
                <a:tc>
                  <a:txBody>
                    <a:bodyPr/>
                    <a:lstStyle/>
                    <a:p>
                      <a:pPr marL="0" algn="r" defTabSz="914400" rtl="0" eaLnBrk="1" latinLnBrk="0" hangingPunct="1">
                        <a:lnSpc>
                          <a:spcPct val="150000"/>
                        </a:lnSpc>
                      </a:pPr>
                      <a:r>
                        <a:rPr lang="en-ZA" sz="2000" b="1" kern="1200" dirty="0">
                          <a:solidFill>
                            <a:schemeClr val="lt1"/>
                          </a:solidFill>
                          <a:effectLst/>
                        </a:rPr>
                        <a:t>2022/23</a:t>
                      </a:r>
                    </a:p>
                    <a:p>
                      <a:pPr marL="0" algn="r" defTabSz="914400" rtl="0" eaLnBrk="1" latinLnBrk="0" hangingPunct="1">
                        <a:lnSpc>
                          <a:spcPct val="150000"/>
                        </a:lnSpc>
                      </a:pPr>
                      <a:r>
                        <a:rPr lang="en-ZA" sz="2000" b="1" kern="1200" dirty="0">
                          <a:solidFill>
                            <a:schemeClr val="lt1"/>
                          </a:solidFill>
                          <a:effectLst/>
                        </a:rPr>
                        <a:t>(R’000)</a:t>
                      </a:r>
                      <a:endParaRPr lang="en-ZA" sz="2000" b="1" kern="1200" dirty="0">
                        <a:solidFill>
                          <a:schemeClr val="lt1"/>
                        </a:solidFill>
                        <a:effectLst/>
                        <a:latin typeface="+mn-lt"/>
                        <a:ea typeface="+mn-ea"/>
                        <a:cs typeface="+mn-cs"/>
                      </a:endParaRPr>
                    </a:p>
                  </a:txBody>
                  <a:tcPr marL="68580" marR="68580" marT="0" marB="0">
                    <a:solidFill>
                      <a:srgbClr val="1D4B10"/>
                    </a:solidFill>
                  </a:tcPr>
                </a:tc>
                <a:tc>
                  <a:txBody>
                    <a:bodyPr/>
                    <a:lstStyle/>
                    <a:p>
                      <a:pPr marL="0" algn="r" defTabSz="914400" rtl="0" eaLnBrk="1" latinLnBrk="0" hangingPunct="1">
                        <a:lnSpc>
                          <a:spcPct val="150000"/>
                        </a:lnSpc>
                      </a:pPr>
                      <a:r>
                        <a:rPr lang="en-ZA" sz="2000" b="1" kern="1200" dirty="0">
                          <a:solidFill>
                            <a:schemeClr val="lt1"/>
                          </a:solidFill>
                          <a:effectLst/>
                        </a:rPr>
                        <a:t>2023/24</a:t>
                      </a:r>
                    </a:p>
                    <a:p>
                      <a:pPr marL="0" algn="r" defTabSz="914400" rtl="0" eaLnBrk="1" latinLnBrk="0" hangingPunct="1">
                        <a:lnSpc>
                          <a:spcPct val="150000"/>
                        </a:lnSpc>
                      </a:pPr>
                      <a:r>
                        <a:rPr lang="en-ZA" sz="2000" b="1" kern="1200" dirty="0">
                          <a:solidFill>
                            <a:schemeClr val="lt1"/>
                          </a:solidFill>
                          <a:effectLst/>
                        </a:rPr>
                        <a:t>(R’000)</a:t>
                      </a:r>
                      <a:endParaRPr lang="en-ZA" sz="2000" b="1" kern="1200" dirty="0">
                        <a:solidFill>
                          <a:schemeClr val="lt1"/>
                        </a:solidFill>
                        <a:effectLst/>
                        <a:latin typeface="+mn-lt"/>
                        <a:ea typeface="+mn-ea"/>
                        <a:cs typeface="+mn-cs"/>
                      </a:endParaRPr>
                    </a:p>
                  </a:txBody>
                  <a:tcPr marL="68580" marR="68580" marT="0" marB="0">
                    <a:solidFill>
                      <a:srgbClr val="1D4B10"/>
                    </a:solidFill>
                  </a:tcPr>
                </a:tc>
                <a:extLst>
                  <a:ext uri="{0D108BD9-81ED-4DB2-BD59-A6C34878D82A}">
                    <a16:rowId xmlns:a16="http://schemas.microsoft.com/office/drawing/2014/main" xmlns="" val="1036429180"/>
                  </a:ext>
                </a:extLst>
              </a:tr>
              <a:tr h="554879">
                <a:tc>
                  <a:txBody>
                    <a:bodyPr/>
                    <a:lstStyle/>
                    <a:p>
                      <a:pPr>
                        <a:lnSpc>
                          <a:spcPct val="150000"/>
                        </a:lnSpc>
                      </a:pPr>
                      <a:r>
                        <a:rPr lang="en-ZA" sz="2000" dirty="0">
                          <a:effectLst/>
                        </a:rPr>
                        <a:t>Current payments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4 951 839</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5 092 114</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5 094 252</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53374752"/>
                  </a:ext>
                </a:extLst>
              </a:tr>
              <a:tr h="554879">
                <a:tc>
                  <a:txBody>
                    <a:bodyPr/>
                    <a:lstStyle/>
                    <a:p>
                      <a:pPr indent="127000">
                        <a:lnSpc>
                          <a:spcPct val="150000"/>
                        </a:lnSpc>
                      </a:pPr>
                      <a:r>
                        <a:rPr lang="en-ZA" sz="2000" dirty="0">
                          <a:effectLst/>
                        </a:rPr>
                        <a:t>Compensation of employees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352 265</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347 828</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331 683</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8964237"/>
                  </a:ext>
                </a:extLst>
              </a:tr>
              <a:tr h="554879">
                <a:tc>
                  <a:txBody>
                    <a:bodyPr/>
                    <a:lstStyle/>
                    <a:p>
                      <a:pPr indent="127000">
                        <a:lnSpc>
                          <a:spcPct val="150000"/>
                        </a:lnSpc>
                      </a:pPr>
                      <a:r>
                        <a:rPr lang="en-ZA" sz="2000" dirty="0">
                          <a:effectLst/>
                        </a:rPr>
                        <a:t>Goods and services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4 599 574</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4 744 286</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4 762 569</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49839559"/>
                  </a:ext>
                </a:extLst>
              </a:tr>
              <a:tr h="554879">
                <a:tc>
                  <a:txBody>
                    <a:bodyPr/>
                    <a:lstStyle/>
                    <a:p>
                      <a:pPr>
                        <a:lnSpc>
                          <a:spcPct val="150000"/>
                        </a:lnSpc>
                      </a:pPr>
                      <a:r>
                        <a:rPr lang="en-ZA" sz="2000" dirty="0">
                          <a:effectLst/>
                        </a:rPr>
                        <a:t>Transfers and subsidies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95 746 227</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101 770 786</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102 855 792</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8096523"/>
                  </a:ext>
                </a:extLst>
              </a:tr>
              <a:tr h="554879">
                <a:tc>
                  <a:txBody>
                    <a:bodyPr/>
                    <a:lstStyle/>
                    <a:p>
                      <a:pPr>
                        <a:lnSpc>
                          <a:spcPct val="150000"/>
                        </a:lnSpc>
                      </a:pPr>
                      <a:r>
                        <a:rPr lang="en-ZA" sz="2000" dirty="0">
                          <a:effectLst/>
                        </a:rPr>
                        <a:t>Payments for capital assets</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6 666</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dirty="0">
                          <a:effectLst/>
                        </a:rPr>
                        <a:t>7 053</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a:effectLst/>
                        </a:rPr>
                        <a:t>7 364</a:t>
                      </a:r>
                      <a:endParaRPr lang="en-ZA" sz="20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10657910"/>
                  </a:ext>
                </a:extLst>
              </a:tr>
              <a:tr h="554879">
                <a:tc>
                  <a:txBody>
                    <a:bodyPr/>
                    <a:lstStyle/>
                    <a:p>
                      <a:pPr>
                        <a:lnSpc>
                          <a:spcPct val="150000"/>
                        </a:lnSpc>
                      </a:pPr>
                      <a:r>
                        <a:rPr lang="en-ZA" sz="2000" dirty="0">
                          <a:effectLst/>
                        </a:rPr>
                        <a:t>Grand Total</a:t>
                      </a:r>
                      <a:endParaRPr lang="en-ZA" sz="20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100 704 732</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106 869 953</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2000" b="1" dirty="0">
                          <a:effectLst/>
                        </a:rPr>
                        <a:t>107 957 408</a:t>
                      </a:r>
                      <a:endParaRPr lang="en-ZA" sz="20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85393764"/>
                  </a:ext>
                </a:extLst>
              </a:tr>
            </a:tbl>
          </a:graphicData>
        </a:graphic>
      </p:graphicFrame>
    </p:spTree>
    <p:extLst>
      <p:ext uri="{BB962C8B-B14F-4D97-AF65-F5344CB8AC3E}">
        <p14:creationId xmlns:p14="http://schemas.microsoft.com/office/powerpoint/2010/main" xmlns="" val="2456973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28318"/>
            <a:ext cx="12369338" cy="571585"/>
          </a:xfrm>
        </p:spPr>
        <p:txBody>
          <a:bodyPr/>
          <a:lstStyle/>
          <a:p>
            <a:r>
              <a:rPr lang="en-ZA" sz="2200" b="1" dirty="0"/>
              <a:t>Recommendations </a:t>
            </a:r>
          </a:p>
        </p:txBody>
      </p:sp>
      <p:sp>
        <p:nvSpPr>
          <p:cNvPr id="3" name="Content Placeholder 2">
            <a:extLst>
              <a:ext uri="{FF2B5EF4-FFF2-40B4-BE49-F238E27FC236}">
                <a16:creationId xmlns:a16="http://schemas.microsoft.com/office/drawing/2014/main" xmlns="" id="{0535E586-13BA-4E56-B0A1-C3A102DEC673}"/>
              </a:ext>
            </a:extLst>
          </p:cNvPr>
          <p:cNvSpPr>
            <a:spLocks noGrp="1"/>
          </p:cNvSpPr>
          <p:nvPr>
            <p:ph sz="half" idx="2"/>
          </p:nvPr>
        </p:nvSpPr>
        <p:spPr>
          <a:xfrm>
            <a:off x="100465" y="1527182"/>
            <a:ext cx="11652094" cy="1388424"/>
          </a:xfrm>
        </p:spPr>
        <p:txBody>
          <a:bodyPr/>
          <a:lstStyle/>
          <a:p>
            <a:pPr marL="0" indent="0">
              <a:lnSpc>
                <a:spcPct val="150000"/>
              </a:lnSpc>
              <a:buNone/>
            </a:pPr>
            <a:r>
              <a:rPr lang="en-GB" sz="3200" dirty="0"/>
              <a:t>It is recommended that the Select Committee note the Annual Performance Plan and allocated budget for FY 2021/22</a:t>
            </a:r>
          </a:p>
        </p:txBody>
      </p:sp>
    </p:spTree>
    <p:extLst>
      <p:ext uri="{BB962C8B-B14F-4D97-AF65-F5344CB8AC3E}">
        <p14:creationId xmlns:p14="http://schemas.microsoft.com/office/powerpoint/2010/main" xmlns="" val="85094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28318"/>
            <a:ext cx="12369338" cy="571585"/>
          </a:xfrm>
        </p:spPr>
        <p:txBody>
          <a:bodyPr/>
          <a:lstStyle/>
          <a:p>
            <a:r>
              <a:rPr lang="en-ZA" sz="2200" b="1" dirty="0"/>
              <a:t>Introduction </a:t>
            </a:r>
          </a:p>
        </p:txBody>
      </p:sp>
      <p:sp>
        <p:nvSpPr>
          <p:cNvPr id="3" name="Rectangle 2">
            <a:extLst>
              <a:ext uri="{FF2B5EF4-FFF2-40B4-BE49-F238E27FC236}">
                <a16:creationId xmlns:a16="http://schemas.microsoft.com/office/drawing/2014/main" xmlns="" id="{11AC7E49-B066-40F8-95F9-1E45A7829AA2}"/>
              </a:ext>
            </a:extLst>
          </p:cNvPr>
          <p:cNvSpPr/>
          <p:nvPr/>
        </p:nvSpPr>
        <p:spPr>
          <a:xfrm>
            <a:off x="318499" y="575733"/>
            <a:ext cx="11198832" cy="571205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400" b="1" dirty="0"/>
              <a:t>Purpose</a:t>
            </a:r>
            <a:endParaRPr lang="en-US" sz="2400" dirty="0"/>
          </a:p>
          <a:p>
            <a:pPr algn="just"/>
            <a:endParaRPr lang="en-US" sz="2400" dirty="0"/>
          </a:p>
          <a:p>
            <a:pPr algn="just"/>
            <a:r>
              <a:rPr lang="en-US" sz="2400" dirty="0"/>
              <a:t>To Present to the Select Committee on Cooperative Governance and Traditional Affairs, Water, Sanitation and Human Settlements the Annual Performance Plan for the Department of Cooperative Governance for the Period 2021/22. </a:t>
            </a:r>
          </a:p>
          <a:p>
            <a:pPr algn="just"/>
            <a:r>
              <a:rPr lang="en-US" sz="2400" dirty="0"/>
              <a:t> </a:t>
            </a:r>
            <a:endParaRPr lang="en-US" sz="2400" b="1" dirty="0"/>
          </a:p>
          <a:p>
            <a:pPr algn="just"/>
            <a:r>
              <a:rPr lang="en-US" sz="2400" b="1" dirty="0"/>
              <a:t>Background</a:t>
            </a:r>
            <a:endParaRPr lang="en-US" sz="2400" dirty="0"/>
          </a:p>
          <a:p>
            <a:pPr algn="just"/>
            <a:endParaRPr lang="en-US" sz="2400" dirty="0"/>
          </a:p>
          <a:p>
            <a:pPr algn="just"/>
            <a:r>
              <a:rPr lang="en-US" sz="2400" dirty="0"/>
              <a:t>The Annual Performance Plan FY 2021/22 for the Department of Cooperative Governance tabled in Parliament on 15 March 2021 is developed by Management in consultation with the Ministry.</a:t>
            </a:r>
          </a:p>
          <a:p>
            <a:endParaRPr lang="en-ZA" dirty="0"/>
          </a:p>
        </p:txBody>
      </p:sp>
    </p:spTree>
    <p:extLst>
      <p:ext uri="{BB962C8B-B14F-4D97-AF65-F5344CB8AC3E}">
        <p14:creationId xmlns:p14="http://schemas.microsoft.com/office/powerpoint/2010/main" xmlns="" val="717988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451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40C2DF-2780-479D-9C66-E7B142A684C4}"/>
              </a:ext>
            </a:extLst>
          </p:cNvPr>
          <p:cNvSpPr>
            <a:spLocks noGrp="1"/>
          </p:cNvSpPr>
          <p:nvPr>
            <p:ph type="title"/>
          </p:nvPr>
        </p:nvSpPr>
        <p:spPr/>
        <p:txBody>
          <a:bodyPr/>
          <a:lstStyle/>
          <a:p>
            <a:r>
              <a:rPr lang="en-US" b="1" dirty="0"/>
              <a:t>Departmental Priorities and outcomes</a:t>
            </a:r>
            <a:r>
              <a:rPr lang="en-US" dirty="0"/>
              <a:t> </a:t>
            </a:r>
            <a:endParaRPr lang="en-ZA" dirty="0"/>
          </a:p>
        </p:txBody>
      </p:sp>
      <p:graphicFrame>
        <p:nvGraphicFramePr>
          <p:cNvPr id="4" name="Diagram 3">
            <a:extLst>
              <a:ext uri="{FF2B5EF4-FFF2-40B4-BE49-F238E27FC236}">
                <a16:creationId xmlns:a16="http://schemas.microsoft.com/office/drawing/2014/main" xmlns="" id="{2714C912-A048-463A-93E1-EEEE26070519}"/>
              </a:ext>
            </a:extLst>
          </p:cNvPr>
          <p:cNvGraphicFramePr/>
          <p:nvPr>
            <p:extLst>
              <p:ext uri="{D42A27DB-BD31-4B8C-83A1-F6EECF244321}">
                <p14:modId xmlns:p14="http://schemas.microsoft.com/office/powerpoint/2010/main" xmlns="" val="3585428543"/>
              </p:ext>
            </p:extLst>
          </p:nvPr>
        </p:nvGraphicFramePr>
        <p:xfrm>
          <a:off x="648607" y="897154"/>
          <a:ext cx="10894786" cy="5277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owchart: Off-page Connector 4">
            <a:extLst>
              <a:ext uri="{FF2B5EF4-FFF2-40B4-BE49-F238E27FC236}">
                <a16:creationId xmlns:a16="http://schemas.microsoft.com/office/drawing/2014/main" xmlns="" id="{85B04892-BBC3-4B24-BCA3-970534B73E70}"/>
              </a:ext>
            </a:extLst>
          </p:cNvPr>
          <p:cNvSpPr/>
          <p:nvPr/>
        </p:nvSpPr>
        <p:spPr>
          <a:xfrm>
            <a:off x="622480" y="865130"/>
            <a:ext cx="2904489" cy="681990"/>
          </a:xfrm>
          <a:prstGeom prst="flowChartOffpageConnector">
            <a:avLst/>
          </a:prstGeom>
          <a:solidFill>
            <a:srgbClr val="1D4B10"/>
          </a:solidFill>
          <a:ln>
            <a:noFill/>
          </a:ln>
          <a:effectLst/>
          <a:scene3d>
            <a:camera prst="orthographicFront">
              <a:rot lat="0" lon="0" rev="0"/>
            </a:camera>
            <a:lightRig rig="contrasting" dir="t">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200" b="1" dirty="0">
                <a:solidFill>
                  <a:schemeClr val="bg1"/>
                </a:solidFill>
                <a:ea typeface="Microsoft Sans Serif" panose="020B0604020202020204" pitchFamily="34" charset="0"/>
                <a:cs typeface="Times New Roman" panose="02020603050405020304" pitchFamily="18" charset="0"/>
              </a:rPr>
              <a:t>Seven Government Priorities </a:t>
            </a:r>
            <a:endParaRPr lang="en-ZA" sz="1200" b="1" dirty="0">
              <a:solidFill>
                <a:schemeClr val="bg1"/>
              </a:solidFill>
              <a:ea typeface="Microsoft Sans Serif" panose="020B0604020202020204" pitchFamily="34" charset="0"/>
              <a:cs typeface="Times New Roman" panose="02020603050405020304" pitchFamily="18" charset="0"/>
            </a:endParaRPr>
          </a:p>
          <a:p>
            <a:pPr algn="ctr">
              <a:lnSpc>
                <a:spcPct val="150000"/>
              </a:lnSpc>
            </a:pPr>
            <a:r>
              <a:rPr lang="en-US" sz="1200" dirty="0">
                <a:solidFill>
                  <a:srgbClr val="262140"/>
                </a:solidFill>
                <a:effectLst/>
                <a:ea typeface="Microsoft Sans Serif" panose="020B0604020202020204" pitchFamily="34" charset="0"/>
                <a:cs typeface="Times New Roman" panose="02020603050405020304" pitchFamily="18" charset="0"/>
              </a:rPr>
              <a:t> </a:t>
            </a:r>
            <a:endParaRPr lang="en-ZA" sz="1200" dirty="0">
              <a:solidFill>
                <a:srgbClr val="262140"/>
              </a:solidFill>
              <a:effectLst/>
              <a:ea typeface="Microsoft Sans Serif" panose="020B0604020202020204" pitchFamily="34" charset="0"/>
              <a:cs typeface="Times New Roman" panose="02020603050405020304" pitchFamily="18" charset="0"/>
            </a:endParaRPr>
          </a:p>
        </p:txBody>
      </p:sp>
      <p:sp>
        <p:nvSpPr>
          <p:cNvPr id="6" name="Flowchart: Off-page Connector 5">
            <a:extLst>
              <a:ext uri="{FF2B5EF4-FFF2-40B4-BE49-F238E27FC236}">
                <a16:creationId xmlns:a16="http://schemas.microsoft.com/office/drawing/2014/main" xmlns="" id="{38C97F3A-C1D5-46E4-BA0B-7A7A1FA8EA39}"/>
              </a:ext>
            </a:extLst>
          </p:cNvPr>
          <p:cNvSpPr/>
          <p:nvPr/>
        </p:nvSpPr>
        <p:spPr>
          <a:xfrm>
            <a:off x="4467499" y="843696"/>
            <a:ext cx="3352800" cy="681990"/>
          </a:xfrm>
          <a:prstGeom prst="flowChartOffpageConnector">
            <a:avLst/>
          </a:prstGeom>
          <a:solidFill>
            <a:schemeClr val="accent6">
              <a:lumMod val="90000"/>
              <a:lumOff val="10000"/>
            </a:schemeClr>
          </a:solidFill>
          <a:ln>
            <a:noFill/>
          </a:ln>
          <a:effectLst/>
          <a:scene3d>
            <a:camera prst="orthographicFront">
              <a:rot lat="0" lon="0" rev="0"/>
            </a:camera>
            <a:lightRig rig="contrasting" dir="t">
              <a:rot lat="0" lon="0" rev="7800000"/>
            </a:lightRig>
          </a:scene3d>
          <a:sp3d>
            <a:bevelT w="139700" h="139700"/>
          </a:sp3d>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200" b="1" dirty="0">
                <a:solidFill>
                  <a:schemeClr val="bg1"/>
                </a:solidFill>
                <a:effectLst/>
                <a:ea typeface="Microsoft Sans Serif" panose="020B0604020202020204" pitchFamily="34" charset="0"/>
                <a:cs typeface="Times New Roman" panose="02020603050405020304" pitchFamily="18" charset="0"/>
              </a:rPr>
              <a:t>Seven DCOG Priorities </a:t>
            </a:r>
            <a:r>
              <a:rPr lang="en-US" b="1" dirty="0">
                <a:solidFill>
                  <a:schemeClr val="bg1"/>
                </a:solidFill>
                <a:effectLst/>
                <a:ea typeface="Microsoft Sans Serif" panose="020B0604020202020204" pitchFamily="34" charset="0"/>
                <a:cs typeface="Times New Roman" panose="02020603050405020304" pitchFamily="18" charset="0"/>
              </a:rPr>
              <a:t> </a:t>
            </a:r>
            <a:endParaRPr lang="en-ZA" b="1" dirty="0">
              <a:solidFill>
                <a:schemeClr val="bg1"/>
              </a:solidFill>
              <a:effectLst/>
              <a:ea typeface="Microsoft Sans Serif" panose="020B0604020202020204" pitchFamily="34" charset="0"/>
              <a:cs typeface="Times New Roman" panose="02020603050405020304" pitchFamily="18" charset="0"/>
            </a:endParaRPr>
          </a:p>
        </p:txBody>
      </p:sp>
      <p:sp>
        <p:nvSpPr>
          <p:cNvPr id="7" name="Flowchart: Off-page Connector 6">
            <a:extLst>
              <a:ext uri="{FF2B5EF4-FFF2-40B4-BE49-F238E27FC236}">
                <a16:creationId xmlns:a16="http://schemas.microsoft.com/office/drawing/2014/main" xmlns="" id="{7A721DA3-5F9D-4C86-B913-D10A3C265D55}"/>
              </a:ext>
            </a:extLst>
          </p:cNvPr>
          <p:cNvSpPr/>
          <p:nvPr/>
        </p:nvSpPr>
        <p:spPr>
          <a:xfrm>
            <a:off x="8490859" y="843696"/>
            <a:ext cx="2838996" cy="681990"/>
          </a:xfrm>
          <a:prstGeom prst="flowChartOffpageConnector">
            <a:avLst/>
          </a:prstGeom>
          <a:solidFill>
            <a:schemeClr val="accent5">
              <a:lumMod val="50000"/>
              <a:lumOff val="50000"/>
            </a:schemeClr>
          </a:solidFill>
          <a:ln>
            <a:noFill/>
          </a:ln>
          <a:effectLst/>
          <a:scene3d>
            <a:camera prst="orthographicFront"/>
            <a:lightRig rig="flat" dir="t"/>
          </a:scene3d>
          <a:sp3d prstMaterial="plastic">
            <a:bevelT w="120900" h="88900"/>
            <a:bevelB w="88900" h="31750" prst="angle"/>
          </a:sp3d>
        </p:spPr>
        <p:txBody>
          <a:bodyPr spcFirstLastPara="0" vert="horz" wrap="square" lIns="53340" tIns="53340" rIns="53340" bIns="53340" numCol="1" spcCol="1270" anchor="ctr" anchorCtr="0">
            <a:noAutofit/>
          </a:bodyPr>
          <a:lstStyle/>
          <a:p>
            <a:pPr algn="ctr"/>
            <a:r>
              <a:rPr lang="en-GB" sz="1400" b="1" dirty="0">
                <a:latin typeface="Arial Nova" panose="020B0504020202020204" pitchFamily="34" charset="0"/>
              </a:rPr>
              <a:t>Five DCoG Strategic Outcomes </a:t>
            </a:r>
            <a:endParaRPr lang="en-ZA" sz="1400" b="1" dirty="0">
              <a:latin typeface="Arial Nova" panose="020B0504020202020204" pitchFamily="34" charset="0"/>
            </a:endParaRPr>
          </a:p>
          <a:p>
            <a:pPr algn="ctr"/>
            <a:r>
              <a:rPr lang="en-US" sz="1400" b="1" dirty="0">
                <a:latin typeface="Arial Nova" panose="020B0504020202020204" pitchFamily="34" charset="0"/>
              </a:rPr>
              <a:t> </a:t>
            </a:r>
            <a:endParaRPr lang="en-ZA" sz="1400" b="1" dirty="0">
              <a:latin typeface="Arial Nova" panose="020B0504020202020204" pitchFamily="34" charset="0"/>
            </a:endParaRPr>
          </a:p>
        </p:txBody>
      </p:sp>
    </p:spTree>
    <p:extLst>
      <p:ext uri="{BB962C8B-B14F-4D97-AF65-F5344CB8AC3E}">
        <p14:creationId xmlns:p14="http://schemas.microsoft.com/office/powerpoint/2010/main" xmlns="" val="353805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40C2DF-2780-479D-9C66-E7B142A684C4}"/>
              </a:ext>
            </a:extLst>
          </p:cNvPr>
          <p:cNvSpPr>
            <a:spLocks noGrp="1"/>
          </p:cNvSpPr>
          <p:nvPr>
            <p:ph type="title"/>
          </p:nvPr>
        </p:nvSpPr>
        <p:spPr/>
        <p:txBody>
          <a:bodyPr/>
          <a:lstStyle/>
          <a:p>
            <a:r>
              <a:rPr lang="en-US" b="1" dirty="0"/>
              <a:t>Departmental VISION, MISSION AND VALUES</a:t>
            </a:r>
            <a:endParaRPr lang="en-ZA" dirty="0"/>
          </a:p>
        </p:txBody>
      </p:sp>
      <p:grpSp>
        <p:nvGrpSpPr>
          <p:cNvPr id="8" name="Group 7">
            <a:extLst>
              <a:ext uri="{FF2B5EF4-FFF2-40B4-BE49-F238E27FC236}">
                <a16:creationId xmlns:a16="http://schemas.microsoft.com/office/drawing/2014/main" xmlns="" id="{0CBAB5E9-8091-4C56-93FB-D734F8F49821}"/>
              </a:ext>
            </a:extLst>
          </p:cNvPr>
          <p:cNvGrpSpPr/>
          <p:nvPr/>
        </p:nvGrpSpPr>
        <p:grpSpPr>
          <a:xfrm>
            <a:off x="499784" y="739407"/>
            <a:ext cx="10332338" cy="1433414"/>
            <a:chOff x="0" y="0"/>
            <a:chExt cx="7759915" cy="1080000"/>
          </a:xfrm>
        </p:grpSpPr>
        <p:sp>
          <p:nvSpPr>
            <p:cNvPr id="15" name="Rectangle 14">
              <a:extLst>
                <a:ext uri="{FF2B5EF4-FFF2-40B4-BE49-F238E27FC236}">
                  <a16:creationId xmlns:a16="http://schemas.microsoft.com/office/drawing/2014/main" xmlns="" id="{C4459EBC-7CA1-40F6-85B3-5E59519A340E}"/>
                </a:ext>
              </a:extLst>
            </p:cNvPr>
            <p:cNvSpPr/>
            <p:nvPr/>
          </p:nvSpPr>
          <p:spPr>
            <a:xfrm>
              <a:off x="1190625" y="0"/>
              <a:ext cx="6569290" cy="970996"/>
            </a:xfrm>
            <a:prstGeom prst="rect">
              <a:avLst/>
            </a:prstGeom>
            <a:solidFill>
              <a:schemeClr val="bg1">
                <a:lumMod val="9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000" b="1" dirty="0">
                  <a:solidFill>
                    <a:srgbClr val="000000"/>
                  </a:solidFill>
                  <a:latin typeface="Arial" panose="020B0604020202020204" pitchFamily="34" charset="0"/>
                </a:rPr>
                <a:t>What we want to be / Our ideal future state</a:t>
              </a:r>
            </a:p>
            <a:p>
              <a:pPr algn="l"/>
              <a:r>
                <a:rPr lang="en-ZA" sz="1100" dirty="0">
                  <a:solidFill>
                    <a:srgbClr val="000000"/>
                  </a:solidFill>
                  <a:effectLst/>
                  <a:latin typeface="Arial" panose="020B0604020202020204" pitchFamily="34" charset="0"/>
                  <a:ea typeface="Calibri" panose="020F0502020204030204" pitchFamily="34" charset="0"/>
                </a:rPr>
                <a:t> </a:t>
              </a:r>
              <a:endParaRPr lang="en-ZA" sz="1100" dirty="0">
                <a:effectLst/>
                <a:latin typeface="Arial" panose="020B0604020202020204" pitchFamily="34" charset="0"/>
                <a:ea typeface="Calibri" panose="020F0502020204030204" pitchFamily="34" charset="0"/>
              </a:endParaRPr>
            </a:p>
            <a:p>
              <a:pPr algn="ctr"/>
              <a:r>
                <a:rPr lang="en-ZA" sz="2000" b="1" dirty="0">
                  <a:solidFill>
                    <a:srgbClr val="000000"/>
                  </a:solidFill>
                  <a:effectLst/>
                  <a:latin typeface="Arial" panose="020B0604020202020204" pitchFamily="34" charset="0"/>
                  <a:ea typeface="Calibri" panose="020F0502020204030204" pitchFamily="34" charset="0"/>
                </a:rPr>
                <a:t>Service excellence for improving lives through cooperative governance</a:t>
              </a:r>
              <a:endParaRPr lang="en-ZA" sz="2000" b="1" dirty="0">
                <a:effectLst/>
                <a:latin typeface="Arial" panose="020B0604020202020204" pitchFamily="34" charset="0"/>
                <a:ea typeface="Calibri" panose="020F0502020204030204" pitchFamily="34" charset="0"/>
              </a:endParaRPr>
            </a:p>
          </p:txBody>
        </p:sp>
        <p:grpSp>
          <p:nvGrpSpPr>
            <p:cNvPr id="16" name="Group 15">
              <a:extLst>
                <a:ext uri="{FF2B5EF4-FFF2-40B4-BE49-F238E27FC236}">
                  <a16:creationId xmlns:a16="http://schemas.microsoft.com/office/drawing/2014/main" xmlns="" id="{1CEE5EE3-C8D7-45C3-9CB5-080783CA444A}"/>
                </a:ext>
              </a:extLst>
            </p:cNvPr>
            <p:cNvGrpSpPr/>
            <p:nvPr/>
          </p:nvGrpSpPr>
          <p:grpSpPr>
            <a:xfrm>
              <a:off x="0" y="0"/>
              <a:ext cx="1080000" cy="1080000"/>
              <a:chOff x="0" y="0"/>
              <a:chExt cx="533400" cy="533400"/>
            </a:xfrm>
            <a:effectLst/>
          </p:grpSpPr>
          <p:sp>
            <p:nvSpPr>
              <p:cNvPr id="18" name="Oval 17">
                <a:extLst>
                  <a:ext uri="{FF2B5EF4-FFF2-40B4-BE49-F238E27FC236}">
                    <a16:creationId xmlns:a16="http://schemas.microsoft.com/office/drawing/2014/main" xmlns="" id="{C8AD42A9-20C8-4E1B-AF00-C8F5E86FE61F}"/>
                  </a:ext>
                </a:extLst>
              </p:cNvPr>
              <p:cNvSpPr/>
              <p:nvPr/>
            </p:nvSpPr>
            <p:spPr>
              <a:xfrm>
                <a:off x="0" y="0"/>
                <a:ext cx="533400" cy="533400"/>
              </a:xfrm>
              <a:prstGeom prst="ellipse">
                <a:avLst/>
              </a:prstGeom>
              <a:gradFill flip="none" rotWithShape="1">
                <a:gsLst>
                  <a:gs pos="35000">
                    <a:srgbClr val="007A06"/>
                  </a:gs>
                  <a:gs pos="70000">
                    <a:srgbClr val="00C009"/>
                  </a:gs>
                  <a:gs pos="100000">
                    <a:srgbClr val="00F00B"/>
                  </a:gs>
                </a:gsLst>
                <a:lin ang="5400000" scaled="1"/>
                <a:tileRect/>
              </a:gradFill>
              <a:ln w="12700" cap="flat" cmpd="sng" algn="ctr">
                <a:solidFill>
                  <a:srgbClr val="007A06"/>
                </a:solidFill>
                <a:prstDash val="solid"/>
              </a:ln>
              <a:effectLst/>
            </p:spPr>
            <p:txBody>
              <a:bodyPr rtlCol="0" anchor="ctr"/>
              <a:lstStyle/>
              <a:p>
                <a:endParaRPr lang="en-ZA"/>
              </a:p>
            </p:txBody>
          </p:sp>
          <p:sp>
            <p:nvSpPr>
              <p:cNvPr id="19" name="Oval 18">
                <a:extLst>
                  <a:ext uri="{FF2B5EF4-FFF2-40B4-BE49-F238E27FC236}">
                    <a16:creationId xmlns:a16="http://schemas.microsoft.com/office/drawing/2014/main" xmlns="" id="{8444F9AE-57DA-4B22-9F02-BF8F9B5FD6F1}"/>
                  </a:ext>
                </a:extLst>
              </p:cNvPr>
              <p:cNvSpPr/>
              <p:nvPr/>
            </p:nvSpPr>
            <p:spPr>
              <a:xfrm>
                <a:off x="56674" y="17585"/>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endParaRPr lang="en-ZA"/>
              </a:p>
            </p:txBody>
          </p:sp>
        </p:grpSp>
        <p:sp>
          <p:nvSpPr>
            <p:cNvPr id="17" name="TextBox 13">
              <a:extLst>
                <a:ext uri="{FF2B5EF4-FFF2-40B4-BE49-F238E27FC236}">
                  <a16:creationId xmlns:a16="http://schemas.microsoft.com/office/drawing/2014/main" xmlns="" id="{3411CC4A-A468-4A5D-9BF6-0F25B6C44294}"/>
                </a:ext>
              </a:extLst>
            </p:cNvPr>
            <p:cNvSpPr txBox="1"/>
            <p:nvPr/>
          </p:nvSpPr>
          <p:spPr>
            <a:xfrm>
              <a:off x="57151" y="423039"/>
              <a:ext cx="949760" cy="231893"/>
            </a:xfrm>
            <a:prstGeom prst="rect">
              <a:avLst/>
            </a:prstGeom>
            <a:noFill/>
          </p:spPr>
          <p:txBody>
            <a:bodyPr wrap="square" rtlCol="0" anchor="ctr">
              <a:spAutoFit/>
            </a:bodyPr>
            <a:lstStyle/>
            <a:p>
              <a:pPr algn="ctr"/>
              <a:r>
                <a:rPr lang="en-US" sz="1400" b="1" kern="1200" dirty="0">
                  <a:solidFill>
                    <a:srgbClr val="FFFFFF"/>
                  </a:solidFill>
                  <a:effectLst>
                    <a:outerShdw blurRad="63500" dist="38100" dir="5400000" sx="101000" sy="101000" algn="t">
                      <a:srgbClr val="000000">
                        <a:alpha val="65000"/>
                      </a:srgbClr>
                    </a:outerShdw>
                  </a:effectLst>
                  <a:latin typeface="Arial" panose="020B0604020202020204" pitchFamily="34" charset="0"/>
                  <a:ea typeface="Calibri" panose="020F0502020204030204" pitchFamily="34" charset="0"/>
                </a:rPr>
                <a:t>VISION</a:t>
              </a:r>
              <a:endParaRPr lang="en-ZA" sz="1100" dirty="0">
                <a:effectLst/>
                <a:latin typeface="Arial" panose="020B0604020202020204" pitchFamily="34" charset="0"/>
                <a:ea typeface="Calibri" panose="020F0502020204030204" pitchFamily="34" charset="0"/>
              </a:endParaRPr>
            </a:p>
          </p:txBody>
        </p:sp>
      </p:grpSp>
      <p:grpSp>
        <p:nvGrpSpPr>
          <p:cNvPr id="9" name="Group 8">
            <a:extLst>
              <a:ext uri="{FF2B5EF4-FFF2-40B4-BE49-F238E27FC236}">
                <a16:creationId xmlns:a16="http://schemas.microsoft.com/office/drawing/2014/main" xmlns="" id="{2D6EBDF9-1DDE-4555-AE69-9239FB96DC9C}"/>
              </a:ext>
            </a:extLst>
          </p:cNvPr>
          <p:cNvGrpSpPr/>
          <p:nvPr/>
        </p:nvGrpSpPr>
        <p:grpSpPr>
          <a:xfrm>
            <a:off x="499784" y="2217493"/>
            <a:ext cx="10501150" cy="1419871"/>
            <a:chOff x="0" y="0"/>
            <a:chExt cx="7899416" cy="1089525"/>
          </a:xfrm>
        </p:grpSpPr>
        <p:grpSp>
          <p:nvGrpSpPr>
            <p:cNvPr id="10" name="Group 9">
              <a:extLst>
                <a:ext uri="{FF2B5EF4-FFF2-40B4-BE49-F238E27FC236}">
                  <a16:creationId xmlns:a16="http://schemas.microsoft.com/office/drawing/2014/main" xmlns="" id="{D3351EE3-922C-4B89-AFD3-525C1FC7D3C1}"/>
                </a:ext>
              </a:extLst>
            </p:cNvPr>
            <p:cNvGrpSpPr/>
            <p:nvPr/>
          </p:nvGrpSpPr>
          <p:grpSpPr>
            <a:xfrm>
              <a:off x="0" y="0"/>
              <a:ext cx="1080000" cy="1080000"/>
              <a:chOff x="0" y="0"/>
              <a:chExt cx="533400" cy="533400"/>
            </a:xfrm>
            <a:effectLst/>
          </p:grpSpPr>
          <p:sp>
            <p:nvSpPr>
              <p:cNvPr id="13" name="Oval 12">
                <a:extLst>
                  <a:ext uri="{FF2B5EF4-FFF2-40B4-BE49-F238E27FC236}">
                    <a16:creationId xmlns:a16="http://schemas.microsoft.com/office/drawing/2014/main" xmlns="" id="{D3782A50-3709-418B-910E-0BBABA2061C8}"/>
                  </a:ext>
                </a:extLst>
              </p:cNvPr>
              <p:cNvSpPr/>
              <p:nvPr/>
            </p:nvSpPr>
            <p:spPr>
              <a:xfrm>
                <a:off x="0" y="0"/>
                <a:ext cx="533400" cy="533400"/>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rtlCol="0" anchor="ctr"/>
              <a:lstStyle/>
              <a:p>
                <a:endParaRPr lang="en-ZA"/>
              </a:p>
            </p:txBody>
          </p:sp>
          <p:sp>
            <p:nvSpPr>
              <p:cNvPr id="14" name="Oval 13">
                <a:extLst>
                  <a:ext uri="{FF2B5EF4-FFF2-40B4-BE49-F238E27FC236}">
                    <a16:creationId xmlns:a16="http://schemas.microsoft.com/office/drawing/2014/main" xmlns="" id="{99B553C5-9F77-4F48-8591-8BCC281C2674}"/>
                  </a:ext>
                </a:extLst>
              </p:cNvPr>
              <p:cNvSpPr/>
              <p:nvPr/>
            </p:nvSpPr>
            <p:spPr>
              <a:xfrm>
                <a:off x="56674" y="17585"/>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endParaRPr lang="en-ZA"/>
              </a:p>
            </p:txBody>
          </p:sp>
        </p:grpSp>
        <p:sp>
          <p:nvSpPr>
            <p:cNvPr id="11" name="Rectangle 10">
              <a:extLst>
                <a:ext uri="{FF2B5EF4-FFF2-40B4-BE49-F238E27FC236}">
                  <a16:creationId xmlns:a16="http://schemas.microsoft.com/office/drawing/2014/main" xmlns="" id="{10F5510C-8D5D-40CF-8201-49DD58364780}"/>
                </a:ext>
              </a:extLst>
            </p:cNvPr>
            <p:cNvSpPr/>
            <p:nvPr/>
          </p:nvSpPr>
          <p:spPr>
            <a:xfrm>
              <a:off x="1200150" y="9525"/>
              <a:ext cx="6699266" cy="1080000"/>
            </a:xfrm>
            <a:prstGeom prst="rect">
              <a:avLst/>
            </a:prstGeom>
            <a:solidFill>
              <a:schemeClr val="bg1">
                <a:lumMod val="9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ZA" sz="2000" b="1" dirty="0">
                  <a:solidFill>
                    <a:srgbClr val="000000"/>
                  </a:solidFill>
                  <a:latin typeface="Arial" panose="020B0604020202020204" pitchFamily="34" charset="0"/>
                </a:rPr>
                <a:t>Why do we exist / What purpose do we serve</a:t>
              </a:r>
            </a:p>
            <a:p>
              <a:pPr algn="l"/>
              <a:r>
                <a:rPr lang="en-ZA" sz="1100" dirty="0">
                  <a:solidFill>
                    <a:srgbClr val="000000"/>
                  </a:solidFill>
                  <a:effectLst/>
                  <a:latin typeface="Arial" panose="020B0604020202020204" pitchFamily="34" charset="0"/>
                  <a:ea typeface="Calibri" panose="020F0502020204030204" pitchFamily="34" charset="0"/>
                </a:rPr>
                <a:t> </a:t>
              </a:r>
              <a:endParaRPr lang="en-ZA" sz="1100" dirty="0">
                <a:effectLst/>
                <a:latin typeface="Arial" panose="020B0604020202020204" pitchFamily="34" charset="0"/>
                <a:ea typeface="Calibri" panose="020F0502020204030204" pitchFamily="34" charset="0"/>
              </a:endParaRPr>
            </a:p>
            <a:p>
              <a:pPr algn="ctr"/>
              <a:r>
                <a:rPr lang="en-ZA" sz="2000" b="1" dirty="0">
                  <a:solidFill>
                    <a:srgbClr val="000000"/>
                  </a:solidFill>
                  <a:latin typeface="Arial" panose="020B0604020202020204" pitchFamily="34" charset="0"/>
                </a:rPr>
                <a:t>To lead the Cooperative Governance system in support of integrated service delivery for a better life for all in South Africa</a:t>
              </a:r>
            </a:p>
          </p:txBody>
        </p:sp>
        <p:sp>
          <p:nvSpPr>
            <p:cNvPr id="12" name="TextBox 13">
              <a:extLst>
                <a:ext uri="{FF2B5EF4-FFF2-40B4-BE49-F238E27FC236}">
                  <a16:creationId xmlns:a16="http://schemas.microsoft.com/office/drawing/2014/main" xmlns="" id="{AE31EFB3-4D4D-4202-B2ED-9290BE97BC03}"/>
                </a:ext>
              </a:extLst>
            </p:cNvPr>
            <p:cNvSpPr txBox="1"/>
            <p:nvPr/>
          </p:nvSpPr>
          <p:spPr>
            <a:xfrm>
              <a:off x="104784" y="431870"/>
              <a:ext cx="895394" cy="236170"/>
            </a:xfrm>
            <a:prstGeom prst="rect">
              <a:avLst/>
            </a:prstGeom>
            <a:noFill/>
          </p:spPr>
          <p:txBody>
            <a:bodyPr wrap="square" rtlCol="0" anchor="ctr">
              <a:spAutoFit/>
            </a:bodyPr>
            <a:lstStyle/>
            <a:p>
              <a:pPr algn="ctr"/>
              <a:r>
                <a:rPr lang="en-US" sz="1400" b="1" kern="1200" dirty="0">
                  <a:solidFill>
                    <a:srgbClr val="FFFFFF"/>
                  </a:solidFill>
                  <a:effectLst>
                    <a:outerShdw blurRad="63500" dist="38100" dir="5400000" sx="101000" sy="101000" algn="t">
                      <a:srgbClr val="000000">
                        <a:alpha val="65000"/>
                      </a:srgbClr>
                    </a:outerShdw>
                  </a:effectLst>
                  <a:latin typeface="Arial" panose="020B0604020202020204" pitchFamily="34" charset="0"/>
                  <a:ea typeface="Calibri" panose="020F0502020204030204" pitchFamily="34" charset="0"/>
                </a:rPr>
                <a:t>MISSION</a:t>
              </a:r>
              <a:endParaRPr lang="en-ZA" sz="1100" dirty="0">
                <a:effectLst/>
                <a:latin typeface="Arial" panose="020B0604020202020204" pitchFamily="34" charset="0"/>
                <a:ea typeface="Calibri" panose="020F0502020204030204" pitchFamily="34" charset="0"/>
              </a:endParaRPr>
            </a:p>
          </p:txBody>
        </p:sp>
      </p:grpSp>
      <p:sp>
        <p:nvSpPr>
          <p:cNvPr id="20" name="TextBox 19">
            <a:extLst>
              <a:ext uri="{FF2B5EF4-FFF2-40B4-BE49-F238E27FC236}">
                <a16:creationId xmlns:a16="http://schemas.microsoft.com/office/drawing/2014/main" xmlns="" id="{40B9E57E-0ECA-49F5-B254-9118D0F945E9}"/>
              </a:ext>
            </a:extLst>
          </p:cNvPr>
          <p:cNvSpPr txBox="1"/>
          <p:nvPr/>
        </p:nvSpPr>
        <p:spPr>
          <a:xfrm>
            <a:off x="8655148" y="1242203"/>
            <a:ext cx="6098344" cy="369332"/>
          </a:xfrm>
          <a:prstGeom prst="rect">
            <a:avLst/>
          </a:prstGeom>
          <a:noFill/>
        </p:spPr>
        <p:txBody>
          <a:bodyPr wrap="square">
            <a:spAutoFit/>
          </a:bodyPr>
          <a:lstStyle/>
          <a:p>
            <a:pPr algn="l"/>
            <a:endParaRPr lang="en-ZA" dirty="0"/>
          </a:p>
        </p:txBody>
      </p:sp>
      <p:grpSp>
        <p:nvGrpSpPr>
          <p:cNvPr id="21" name="Group 20">
            <a:extLst>
              <a:ext uri="{FF2B5EF4-FFF2-40B4-BE49-F238E27FC236}">
                <a16:creationId xmlns:a16="http://schemas.microsoft.com/office/drawing/2014/main" xmlns="" id="{13BA2E07-5E3D-41D2-8A90-2E57042994FE}"/>
              </a:ext>
            </a:extLst>
          </p:cNvPr>
          <p:cNvGrpSpPr/>
          <p:nvPr/>
        </p:nvGrpSpPr>
        <p:grpSpPr>
          <a:xfrm>
            <a:off x="499785" y="3749906"/>
            <a:ext cx="10501149" cy="2496147"/>
            <a:chOff x="-104783" y="-121782"/>
            <a:chExt cx="7899415" cy="1343739"/>
          </a:xfrm>
        </p:grpSpPr>
        <p:grpSp>
          <p:nvGrpSpPr>
            <p:cNvPr id="22" name="Group 21">
              <a:extLst>
                <a:ext uri="{FF2B5EF4-FFF2-40B4-BE49-F238E27FC236}">
                  <a16:creationId xmlns:a16="http://schemas.microsoft.com/office/drawing/2014/main" xmlns="" id="{5A15B7AF-0FCB-45B9-B96E-2F36D81A6B55}"/>
                </a:ext>
              </a:extLst>
            </p:cNvPr>
            <p:cNvGrpSpPr/>
            <p:nvPr/>
          </p:nvGrpSpPr>
          <p:grpSpPr>
            <a:xfrm>
              <a:off x="-104783" y="0"/>
              <a:ext cx="1081740" cy="889155"/>
              <a:chOff x="-51751" y="0"/>
              <a:chExt cx="534259" cy="439144"/>
            </a:xfrm>
            <a:effectLst/>
          </p:grpSpPr>
          <p:sp>
            <p:nvSpPr>
              <p:cNvPr id="25" name="Oval 24">
                <a:extLst>
                  <a:ext uri="{FF2B5EF4-FFF2-40B4-BE49-F238E27FC236}">
                    <a16:creationId xmlns:a16="http://schemas.microsoft.com/office/drawing/2014/main" xmlns="" id="{F39C0E17-67D7-4CE5-893E-B3B5E08DDACD}"/>
                  </a:ext>
                </a:extLst>
              </p:cNvPr>
              <p:cNvSpPr/>
              <p:nvPr/>
            </p:nvSpPr>
            <p:spPr>
              <a:xfrm>
                <a:off x="-51751" y="0"/>
                <a:ext cx="534259" cy="439144"/>
              </a:xfrm>
              <a:prstGeom prst="ellipse">
                <a:avLst/>
              </a:prstGeom>
              <a:solidFill>
                <a:srgbClr val="FFC000"/>
              </a:solidFill>
              <a:ln w="12700" cap="flat" cmpd="sng" algn="ctr">
                <a:noFill/>
                <a:prstDash val="solid"/>
              </a:ln>
              <a:effectLst/>
            </p:spPr>
            <p:txBody>
              <a:bodyPr rtlCol="0" anchor="ctr"/>
              <a:lstStyle/>
              <a:p>
                <a:endParaRPr lang="en-ZA"/>
              </a:p>
            </p:txBody>
          </p:sp>
          <p:sp>
            <p:nvSpPr>
              <p:cNvPr id="26" name="Oval 25">
                <a:extLst>
                  <a:ext uri="{FF2B5EF4-FFF2-40B4-BE49-F238E27FC236}">
                    <a16:creationId xmlns:a16="http://schemas.microsoft.com/office/drawing/2014/main" xmlns="" id="{8E481427-C521-4DF5-AFC1-F0BF8CB3BDA7}"/>
                  </a:ext>
                </a:extLst>
              </p:cNvPr>
              <p:cNvSpPr/>
              <p:nvPr/>
            </p:nvSpPr>
            <p:spPr>
              <a:xfrm>
                <a:off x="56674" y="17585"/>
                <a:ext cx="420053" cy="369339"/>
              </a:xfrm>
              <a:prstGeom prst="ellipse">
                <a:avLst/>
              </a:prstGeom>
              <a:gradFill>
                <a:gsLst>
                  <a:gs pos="0">
                    <a:sysClr val="window" lastClr="FFFFFF">
                      <a:lumMod val="100000"/>
                      <a:alpha val="90000"/>
                    </a:sysClr>
                  </a:gs>
                  <a:gs pos="100000">
                    <a:sysClr val="window" lastClr="FFFFFF">
                      <a:alpha val="0"/>
                    </a:sysClr>
                  </a:gs>
                </a:gsLst>
                <a:lin ang="5400000" scaled="1"/>
              </a:gradFill>
              <a:ln w="12700" cap="flat" cmpd="sng" algn="ctr">
                <a:noFill/>
                <a:prstDash val="solid"/>
              </a:ln>
              <a:effectLst/>
            </p:spPr>
            <p:txBody>
              <a:bodyPr rtlCol="0" anchor="ctr"/>
              <a:lstStyle/>
              <a:p>
                <a:endParaRPr lang="en-ZA" dirty="0"/>
              </a:p>
            </p:txBody>
          </p:sp>
        </p:grpSp>
        <p:sp>
          <p:nvSpPr>
            <p:cNvPr id="23" name="Rectangle 22">
              <a:extLst>
                <a:ext uri="{FF2B5EF4-FFF2-40B4-BE49-F238E27FC236}">
                  <a16:creationId xmlns:a16="http://schemas.microsoft.com/office/drawing/2014/main" xmlns="" id="{32B63F0D-1C86-453D-B17B-ACC1C5BE51D4}"/>
                </a:ext>
              </a:extLst>
            </p:cNvPr>
            <p:cNvSpPr/>
            <p:nvPr/>
          </p:nvSpPr>
          <p:spPr>
            <a:xfrm>
              <a:off x="1200150" y="-121782"/>
              <a:ext cx="6594482" cy="1343739"/>
            </a:xfrm>
            <a:prstGeom prst="rect">
              <a:avLst/>
            </a:prstGeom>
            <a:solidFill>
              <a:schemeClr val="bg1">
                <a:lumMod val="9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ZA" sz="2400" b="1" dirty="0">
                  <a:solidFill>
                    <a:schemeClr val="tx1"/>
                  </a:solidFill>
                  <a:latin typeface="MyriadPro-Regular"/>
                </a:rPr>
                <a:t>                             Our Fundamental beliefs </a:t>
              </a:r>
              <a:endParaRPr lang="en-ZA" sz="2400" b="1" i="0" u="none" strike="noStrike" baseline="0" dirty="0">
                <a:solidFill>
                  <a:schemeClr val="tx1"/>
                </a:solidFill>
                <a:latin typeface="MyriadPro-Regular"/>
              </a:endParaRPr>
            </a:p>
            <a:p>
              <a:pPr marL="457200" indent="-457200" algn="l">
                <a:buFont typeface="+mj-lt"/>
                <a:buAutoNum type="arabicPeriod"/>
              </a:pPr>
              <a:r>
                <a:rPr lang="en-US" sz="2000" b="1" i="0" u="none" strike="noStrike" baseline="0" dirty="0">
                  <a:solidFill>
                    <a:schemeClr val="tx1"/>
                  </a:solidFill>
                  <a:latin typeface="MyriadPro-Regular"/>
                </a:rPr>
                <a:t>Integrity and dedication;</a:t>
              </a:r>
            </a:p>
            <a:p>
              <a:pPr marL="457200" indent="-457200" algn="l">
                <a:buFont typeface="+mj-lt"/>
                <a:buAutoNum type="arabicPeriod"/>
              </a:pPr>
              <a:r>
                <a:rPr lang="en-US" sz="2000" b="1" i="0" u="none" strike="noStrike" baseline="0" dirty="0">
                  <a:solidFill>
                    <a:schemeClr val="tx1"/>
                  </a:solidFill>
                  <a:latin typeface="MyriadPro-Regular"/>
                </a:rPr>
                <a:t>A hands-on approach to dealing with local challenges;</a:t>
              </a:r>
            </a:p>
            <a:p>
              <a:pPr marL="457200" indent="-457200" algn="l">
                <a:buFont typeface="+mj-lt"/>
                <a:buAutoNum type="arabicPeriod"/>
              </a:pPr>
              <a:r>
                <a:rPr lang="en-US" sz="2000" b="1" i="0" u="none" strike="noStrike" baseline="0" dirty="0">
                  <a:solidFill>
                    <a:schemeClr val="tx1"/>
                  </a:solidFill>
                  <a:latin typeface="MyriadPro-Regular"/>
                </a:rPr>
                <a:t>Public participation and people centered approach</a:t>
              </a:r>
            </a:p>
            <a:p>
              <a:pPr marL="457200" indent="-457200" algn="l">
                <a:buFont typeface="+mj-lt"/>
                <a:buAutoNum type="arabicPeriod"/>
              </a:pPr>
              <a:r>
                <a:rPr lang="en-US" sz="2000" b="1" i="0" u="none" strike="noStrike" baseline="0" dirty="0">
                  <a:solidFill>
                    <a:schemeClr val="tx1"/>
                  </a:solidFill>
                  <a:latin typeface="MyriadPro-Regular"/>
                </a:rPr>
                <a:t>Professionalism and goal orientation;</a:t>
              </a:r>
            </a:p>
            <a:p>
              <a:pPr marL="457200" indent="-457200" algn="l">
                <a:buFont typeface="+mj-lt"/>
                <a:buAutoNum type="arabicPeriod"/>
              </a:pPr>
              <a:r>
                <a:rPr lang="en-US" sz="2000" b="1" i="0" u="none" strike="noStrike" baseline="0" dirty="0">
                  <a:solidFill>
                    <a:schemeClr val="tx1"/>
                  </a:solidFill>
                  <a:latin typeface="MyriadPro-Regular"/>
                </a:rPr>
                <a:t>Passion to serve; and</a:t>
              </a:r>
            </a:p>
            <a:p>
              <a:pPr marL="457200" indent="-457200" algn="l">
                <a:buFont typeface="+mj-lt"/>
                <a:buAutoNum type="arabicPeriod"/>
              </a:pPr>
              <a:r>
                <a:rPr lang="en-ZA" sz="2000" b="1" i="0" u="none" strike="noStrike" baseline="0" dirty="0">
                  <a:solidFill>
                    <a:schemeClr val="tx1"/>
                  </a:solidFill>
                  <a:latin typeface="MyriadPro-Regular"/>
                </a:rPr>
                <a:t>Excellence and accountability.</a:t>
              </a:r>
              <a:endParaRPr lang="en-ZA" sz="2000" b="1" dirty="0">
                <a:solidFill>
                  <a:schemeClr val="tx1"/>
                </a:solidFill>
              </a:endParaRPr>
            </a:p>
          </p:txBody>
        </p:sp>
        <p:sp>
          <p:nvSpPr>
            <p:cNvPr id="24" name="TextBox 13">
              <a:extLst>
                <a:ext uri="{FF2B5EF4-FFF2-40B4-BE49-F238E27FC236}">
                  <a16:creationId xmlns:a16="http://schemas.microsoft.com/office/drawing/2014/main" xmlns="" id="{4EE3AA65-942A-49EA-A36A-DA50FB37B852}"/>
                </a:ext>
              </a:extLst>
            </p:cNvPr>
            <p:cNvSpPr txBox="1"/>
            <p:nvPr/>
          </p:nvSpPr>
          <p:spPr>
            <a:xfrm>
              <a:off x="0" y="366357"/>
              <a:ext cx="895394" cy="165684"/>
            </a:xfrm>
            <a:prstGeom prst="rect">
              <a:avLst/>
            </a:prstGeom>
            <a:noFill/>
          </p:spPr>
          <p:txBody>
            <a:bodyPr wrap="square" rtlCol="0" anchor="ctr">
              <a:spAutoFit/>
            </a:bodyPr>
            <a:lstStyle/>
            <a:p>
              <a:pPr algn="ctr"/>
              <a:r>
                <a:rPr lang="en-US" sz="1400" b="1" dirty="0">
                  <a:solidFill>
                    <a:srgbClr val="FFFFFF"/>
                  </a:solidFill>
                  <a:effectLst>
                    <a:outerShdw blurRad="63500" dist="38100" dir="5400000" sx="101000" sy="101000" algn="t">
                      <a:srgbClr val="000000">
                        <a:alpha val="65000"/>
                      </a:srgbClr>
                    </a:outerShdw>
                  </a:effectLst>
                  <a:latin typeface="Arial" panose="020B0604020202020204" pitchFamily="34" charset="0"/>
                  <a:ea typeface="Calibri" panose="020F0502020204030204" pitchFamily="34" charset="0"/>
                </a:rPr>
                <a:t>VALUES</a:t>
              </a:r>
              <a:endParaRPr lang="en-ZA" sz="1100" dirty="0">
                <a:effectLst/>
                <a:latin typeface="Arial" panose="020B0604020202020204" pitchFamily="34" charset="0"/>
                <a:ea typeface="Calibri" panose="020F0502020204030204" pitchFamily="34" charset="0"/>
              </a:endParaRPr>
            </a:p>
          </p:txBody>
        </p:sp>
      </p:grpSp>
    </p:spTree>
    <p:extLst>
      <p:ext uri="{BB962C8B-B14F-4D97-AF65-F5344CB8AC3E}">
        <p14:creationId xmlns:p14="http://schemas.microsoft.com/office/powerpoint/2010/main" xmlns="" val="412591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26790BD-163C-4A21-8B90-ADADE1CFD130}"/>
              </a:ext>
            </a:extLst>
          </p:cNvPr>
          <p:cNvSpPr>
            <a:spLocks noGrp="1"/>
          </p:cNvSpPr>
          <p:nvPr>
            <p:ph type="body" sz="quarter" idx="13"/>
          </p:nvPr>
        </p:nvSpPr>
        <p:spPr>
          <a:xfrm>
            <a:off x="780399" y="2865439"/>
            <a:ext cx="10586720" cy="1201464"/>
          </a:xfrm>
        </p:spPr>
        <p:txBody>
          <a:bodyPr/>
          <a:lstStyle/>
          <a:p>
            <a:r>
              <a:rPr lang="en-US" dirty="0"/>
              <a:t>Outputs Indicators and Targets and Budget Allocations per Programme for 2021/22</a:t>
            </a:r>
            <a:endParaRPr lang="en-ZA" dirty="0"/>
          </a:p>
        </p:txBody>
      </p:sp>
    </p:spTree>
    <p:extLst>
      <p:ext uri="{BB962C8B-B14F-4D97-AF65-F5344CB8AC3E}">
        <p14:creationId xmlns:p14="http://schemas.microsoft.com/office/powerpoint/2010/main" xmlns="" val="2854291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171CF-06FA-4302-B2A5-92EAC6ADC47C}"/>
              </a:ext>
            </a:extLst>
          </p:cNvPr>
          <p:cNvSpPr>
            <a:spLocks noGrp="1"/>
          </p:cNvSpPr>
          <p:nvPr>
            <p:ph type="title"/>
          </p:nvPr>
        </p:nvSpPr>
        <p:spPr/>
        <p:txBody>
          <a:bodyPr/>
          <a:lstStyle/>
          <a:p>
            <a:r>
              <a:rPr lang="en-US" b="1" dirty="0"/>
              <a:t>Summary number of project per programme</a:t>
            </a:r>
            <a:endParaRPr lang="en-ZA" b="1" dirty="0"/>
          </a:p>
        </p:txBody>
      </p:sp>
      <p:graphicFrame>
        <p:nvGraphicFramePr>
          <p:cNvPr id="4" name="Table 3">
            <a:extLst>
              <a:ext uri="{FF2B5EF4-FFF2-40B4-BE49-F238E27FC236}">
                <a16:creationId xmlns:a16="http://schemas.microsoft.com/office/drawing/2014/main" xmlns="" id="{1E533A82-4C87-4728-ABF3-86BC8ECEE137}"/>
              </a:ext>
            </a:extLst>
          </p:cNvPr>
          <p:cNvGraphicFramePr>
            <a:graphicFrameLocks noGrp="1"/>
          </p:cNvGraphicFramePr>
          <p:nvPr>
            <p:extLst>
              <p:ext uri="{D42A27DB-BD31-4B8C-83A1-F6EECF244321}">
                <p14:modId xmlns:p14="http://schemas.microsoft.com/office/powerpoint/2010/main" xmlns="" val="2726566978"/>
              </p:ext>
            </p:extLst>
          </p:nvPr>
        </p:nvGraphicFramePr>
        <p:xfrm>
          <a:off x="355600" y="858910"/>
          <a:ext cx="11348721" cy="3256683"/>
        </p:xfrm>
        <a:graphic>
          <a:graphicData uri="http://schemas.openxmlformats.org/drawingml/2006/table">
            <a:tbl>
              <a:tblPr firstRow="1" bandRow="1"/>
              <a:tblGrid>
                <a:gridCol w="8486121">
                  <a:extLst>
                    <a:ext uri="{9D8B030D-6E8A-4147-A177-3AD203B41FA5}">
                      <a16:colId xmlns:a16="http://schemas.microsoft.com/office/drawing/2014/main" xmlns="" val="20000"/>
                    </a:ext>
                  </a:extLst>
                </a:gridCol>
                <a:gridCol w="2862600">
                  <a:extLst>
                    <a:ext uri="{9D8B030D-6E8A-4147-A177-3AD203B41FA5}">
                      <a16:colId xmlns:a16="http://schemas.microsoft.com/office/drawing/2014/main" xmlns="" val="20001"/>
                    </a:ext>
                  </a:extLst>
                </a:gridCol>
              </a:tblGrid>
              <a:tr h="511565">
                <a:tc>
                  <a:txBody>
                    <a:bodyPr/>
                    <a:lstStyle/>
                    <a:p>
                      <a:pPr marL="457200">
                        <a:lnSpc>
                          <a:spcPct val="150000"/>
                        </a:lnSpc>
                      </a:pPr>
                      <a:r>
                        <a:rPr lang="en-ZA" sz="2400" b="1" dirty="0">
                          <a:effectLst/>
                          <a:latin typeface="Arial" panose="020B0604020202020204" pitchFamily="34" charset="0"/>
                          <a:ea typeface="Times New Roman" panose="02020603050405020304" pitchFamily="18" charset="0"/>
                        </a:rPr>
                        <a:t>Programme </a:t>
                      </a:r>
                      <a:endParaRPr lang="en-ZA" sz="2800" b="1" dirty="0">
                        <a:effectLst/>
                        <a:latin typeface="Times New Roman" panose="02020603050405020304" pitchFamily="18" charset="0"/>
                        <a:ea typeface="Times New Roman" panose="02020603050405020304" pitchFamily="18" charset="0"/>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2400" b="1" kern="1200" dirty="0">
                          <a:solidFill>
                            <a:srgbClr val="000000"/>
                          </a:solidFill>
                          <a:effectLst/>
                          <a:latin typeface="Arial" panose="020B0604020202020204" pitchFamily="34" charset="0"/>
                          <a:ea typeface="Times New Roman" panose="02020603050405020304" pitchFamily="18" charset="0"/>
                          <a:cs typeface="+mn-cs"/>
                        </a:rPr>
                        <a:t>Targets</a:t>
                      </a:r>
                      <a:endParaRPr lang="en-ZA"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511565">
                <a:tc>
                  <a:txBody>
                    <a:bodyPr/>
                    <a:lstStyle/>
                    <a:p>
                      <a:pPr>
                        <a:lnSpc>
                          <a:spcPct val="150000"/>
                        </a:lnSpc>
                      </a:pPr>
                      <a:r>
                        <a:rPr lang="en-GB" sz="1800" b="1" dirty="0">
                          <a:effectLst/>
                          <a:latin typeface="Arial" panose="020B0604020202020204" pitchFamily="34" charset="0"/>
                          <a:ea typeface="Times New Roman" panose="02020603050405020304" pitchFamily="18" charset="0"/>
                        </a:rPr>
                        <a:t>Administration</a:t>
                      </a:r>
                      <a:endParaRPr lang="en-ZA" sz="1800" b="1" dirty="0">
                        <a:effectLst/>
                        <a:latin typeface="Times New Roman" panose="02020603050405020304" pitchFamily="18" charset="0"/>
                        <a:ea typeface="Times New Roman" panose="02020603050405020304" pitchFamily="18" charset="0"/>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7</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6209">
                <a:tc>
                  <a:txBody>
                    <a:bodyPr/>
                    <a:lstStyle/>
                    <a:p>
                      <a:pPr>
                        <a:lnSpc>
                          <a:spcPct val="150000"/>
                        </a:lnSpc>
                      </a:pPr>
                      <a:r>
                        <a:rPr lang="en-GB" sz="1800" b="1" dirty="0">
                          <a:effectLst/>
                          <a:latin typeface="Arial" panose="020B0604020202020204" pitchFamily="34" charset="0"/>
                          <a:ea typeface="Times New Roman" panose="02020603050405020304" pitchFamily="18" charset="0"/>
                        </a:rPr>
                        <a:t>Local Government Support and Interventions Management (LGSIM)</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12</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1921">
                <a:tc>
                  <a:txBody>
                    <a:bodyPr/>
                    <a:lstStyle/>
                    <a:p>
                      <a:pPr>
                        <a:lnSpc>
                          <a:spcPct val="150000"/>
                        </a:lnSpc>
                      </a:pPr>
                      <a:r>
                        <a:rPr lang="en-GB" sz="1800" b="1" dirty="0">
                          <a:effectLst/>
                          <a:latin typeface="Arial" panose="020B0604020202020204" pitchFamily="34" charset="0"/>
                          <a:ea typeface="Times New Roman" panose="02020603050405020304" pitchFamily="18" charset="0"/>
                        </a:rPr>
                        <a:t>Institutional Development (ID)</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9</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43840">
                <a:tc>
                  <a:txBody>
                    <a:bodyPr/>
                    <a:lstStyle/>
                    <a:p>
                      <a:pPr>
                        <a:lnSpc>
                          <a:spcPct val="150000"/>
                        </a:lnSpc>
                      </a:pPr>
                      <a:r>
                        <a:rPr lang="en-GB" sz="1800" b="1" dirty="0">
                          <a:effectLst/>
                          <a:latin typeface="Arial" panose="020B0604020202020204" pitchFamily="34" charset="0"/>
                          <a:ea typeface="Times New Roman" panose="02020603050405020304" pitchFamily="18" charset="0"/>
                        </a:rPr>
                        <a:t>National Disaster Management Centre (NDMC)</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4</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99027">
                <a:tc>
                  <a:txBody>
                    <a:bodyPr/>
                    <a:lstStyle/>
                    <a:p>
                      <a:pPr>
                        <a:lnSpc>
                          <a:spcPct val="150000"/>
                        </a:lnSpc>
                      </a:pPr>
                      <a:r>
                        <a:rPr lang="en-GB" sz="1800" b="1" dirty="0">
                          <a:effectLst/>
                          <a:latin typeface="Arial" panose="020B0604020202020204" pitchFamily="34" charset="0"/>
                          <a:ea typeface="Times New Roman" panose="02020603050405020304" pitchFamily="18" charset="0"/>
                        </a:rPr>
                        <a:t>Community Work Programme (CWP)</a:t>
                      </a:r>
                      <a:endParaRPr lang="en-ZA" sz="1800" b="1"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3</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99027">
                <a:tc>
                  <a:txBody>
                    <a:bodyPr/>
                    <a:lstStyle/>
                    <a:p>
                      <a:pPr>
                        <a:lnSpc>
                          <a:spcPct val="150000"/>
                        </a:lnSpc>
                      </a:pPr>
                      <a:r>
                        <a:rPr lang="en-ZA" sz="1800" b="1" dirty="0">
                          <a:effectLst/>
                          <a:latin typeface="Arial" panose="020B0604020202020204" pitchFamily="34" charset="0"/>
                          <a:ea typeface="Times New Roman" panose="02020603050405020304" pitchFamily="18" charset="0"/>
                        </a:rPr>
                        <a:t>Total </a:t>
                      </a:r>
                      <a:endParaRPr lang="en-ZA" sz="1800" dirty="0">
                        <a:effectLst/>
                        <a:latin typeface="Times New Roman" panose="02020603050405020304" pitchFamily="18" charset="0"/>
                        <a:ea typeface="Times New Roman" panose="02020603050405020304" pitchFamily="18" charset="0"/>
                      </a:endParaRPr>
                    </a:p>
                  </a:txBody>
                  <a:tcPr marL="68580" marR="68580" marT="95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kern="1200" dirty="0">
                          <a:solidFill>
                            <a:schemeClr val="tx1"/>
                          </a:solidFill>
                          <a:effectLst/>
                          <a:latin typeface="Arial" panose="020B0604020202020204" pitchFamily="34" charset="0"/>
                          <a:ea typeface="Times New Roman" panose="02020603050405020304" pitchFamily="18" charset="0"/>
                          <a:cs typeface="+mn-cs"/>
                        </a:rPr>
                        <a:t>35</a:t>
                      </a:r>
                      <a:endParaRPr lang="en-ZA" sz="1800" b="1" kern="1200" dirty="0">
                        <a:solidFill>
                          <a:schemeClr val="tx1"/>
                        </a:solidFill>
                        <a:effectLst/>
                        <a:latin typeface="Arial" panose="020B0604020202020204" pitchFamily="34" charset="0"/>
                        <a:ea typeface="Times New Roman" panose="02020603050405020304" pitchFamily="18" charset="0"/>
                        <a:cs typeface="+mn-cs"/>
                      </a:endParaRPr>
                    </a:p>
                  </a:txBody>
                  <a:tcPr marT="45724" marB="457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5" name="TextBox 2">
            <a:extLst>
              <a:ext uri="{FF2B5EF4-FFF2-40B4-BE49-F238E27FC236}">
                <a16:creationId xmlns:a16="http://schemas.microsoft.com/office/drawing/2014/main" xmlns="" id="{094CC886-BA7A-4E5D-AD5F-C9EC0BE774E2}"/>
              </a:ext>
            </a:extLst>
          </p:cNvPr>
          <p:cNvSpPr txBox="1">
            <a:spLocks noChangeArrowheads="1"/>
          </p:cNvSpPr>
          <p:nvPr/>
        </p:nvSpPr>
        <p:spPr bwMode="auto">
          <a:xfrm>
            <a:off x="237067" y="3942474"/>
            <a:ext cx="11467253"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indent="0" algn="just"/>
            <a:r>
              <a:rPr lang="en-US" altLang="en-US" sz="2400" dirty="0"/>
              <a:t>The total number of Key Performance Indicators is 35 with key line function programmes (LGSIM and ID) have the most 12 and 9 respectively. NT has effected the subsuming of the Regional Urban Development and Legislative support Programme into the  Local Government Support and Interventions Programme and this is reflected in the Estimate of National Expenditure (ENE) 2021 </a:t>
            </a:r>
          </a:p>
          <a:p>
            <a:pPr marL="0" indent="0"/>
            <a:endParaRPr lang="en-US" altLang="en-US" sz="1600" dirty="0"/>
          </a:p>
        </p:txBody>
      </p:sp>
    </p:spTree>
    <p:extLst>
      <p:ext uri="{BB962C8B-B14F-4D97-AF65-F5344CB8AC3E}">
        <p14:creationId xmlns:p14="http://schemas.microsoft.com/office/powerpoint/2010/main" xmlns="" val="423526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5107"/>
            <a:ext cx="12369338" cy="571585"/>
          </a:xfrm>
        </p:spPr>
        <p:txBody>
          <a:bodyPr/>
          <a:lstStyle/>
          <a:p>
            <a:r>
              <a:rPr lang="en-US" sz="2200" b="1" dirty="0"/>
              <a:t>2021 Outputs and Targets- Programme 1</a:t>
            </a:r>
          </a:p>
        </p:txBody>
      </p:sp>
      <p:graphicFrame>
        <p:nvGraphicFramePr>
          <p:cNvPr id="6" name="Table 5">
            <a:extLst>
              <a:ext uri="{FF2B5EF4-FFF2-40B4-BE49-F238E27FC236}">
                <a16:creationId xmlns:a16="http://schemas.microsoft.com/office/drawing/2014/main" xmlns="" id="{19DD57B6-5AED-4548-B5A6-2B64FF7BA9CB}"/>
              </a:ext>
            </a:extLst>
          </p:cNvPr>
          <p:cNvGraphicFramePr>
            <a:graphicFrameLocks noGrp="1"/>
          </p:cNvGraphicFramePr>
          <p:nvPr>
            <p:extLst>
              <p:ext uri="{D42A27DB-BD31-4B8C-83A1-F6EECF244321}">
                <p14:modId xmlns:p14="http://schemas.microsoft.com/office/powerpoint/2010/main" xmlns="" val="3821200818"/>
              </p:ext>
            </p:extLst>
          </p:nvPr>
        </p:nvGraphicFramePr>
        <p:xfrm>
          <a:off x="0" y="300899"/>
          <a:ext cx="12192001" cy="5954192"/>
        </p:xfrm>
        <a:graphic>
          <a:graphicData uri="http://schemas.openxmlformats.org/drawingml/2006/table">
            <a:tbl>
              <a:tblPr firstRow="1" bandRow="1">
                <a:tableStyleId>{93296810-A885-4BE3-A3E7-6D5BEEA58F35}</a:tableStyleId>
              </a:tblPr>
              <a:tblGrid>
                <a:gridCol w="3051792">
                  <a:extLst>
                    <a:ext uri="{9D8B030D-6E8A-4147-A177-3AD203B41FA5}">
                      <a16:colId xmlns:a16="http://schemas.microsoft.com/office/drawing/2014/main" xmlns="" val="4085593877"/>
                    </a:ext>
                  </a:extLst>
                </a:gridCol>
                <a:gridCol w="4776852">
                  <a:extLst>
                    <a:ext uri="{9D8B030D-6E8A-4147-A177-3AD203B41FA5}">
                      <a16:colId xmlns:a16="http://schemas.microsoft.com/office/drawing/2014/main" xmlns="" val="4222163897"/>
                    </a:ext>
                  </a:extLst>
                </a:gridCol>
                <a:gridCol w="4363357">
                  <a:extLst>
                    <a:ext uri="{9D8B030D-6E8A-4147-A177-3AD203B41FA5}">
                      <a16:colId xmlns:a16="http://schemas.microsoft.com/office/drawing/2014/main" xmlns="" val="1773381951"/>
                    </a:ext>
                  </a:extLst>
                </a:gridCol>
              </a:tblGrid>
              <a:tr h="306217">
                <a:tc>
                  <a:txBody>
                    <a:bodyPr/>
                    <a:lstStyle/>
                    <a:p>
                      <a:pPr algn="l"/>
                      <a:r>
                        <a:rPr lang="en-GB" sz="1800" b="0" dirty="0">
                          <a:latin typeface="Arial" panose="020B0604020202020204" pitchFamily="34" charset="0"/>
                          <a:cs typeface="Arial" panose="020B0604020202020204" pitchFamily="34" charset="0"/>
                        </a:rPr>
                        <a:t>Outputs</a:t>
                      </a:r>
                      <a:endParaRPr lang="en-US" sz="1800" b="0" dirty="0">
                        <a:latin typeface="Arial" panose="020B0604020202020204" pitchFamily="34" charset="0"/>
                        <a:cs typeface="Arial" panose="020B0604020202020204" pitchFamily="34" charset="0"/>
                      </a:endParaRPr>
                    </a:p>
                  </a:txBody>
                  <a:tcPr/>
                </a:tc>
                <a:tc>
                  <a:txBody>
                    <a:bodyPr/>
                    <a:lstStyle/>
                    <a:p>
                      <a:pPr algn="l"/>
                      <a:r>
                        <a:rPr lang="en-GB" sz="1800" b="0" dirty="0">
                          <a:latin typeface="Arial" panose="020B0604020202020204" pitchFamily="34" charset="0"/>
                          <a:cs typeface="Arial" panose="020B0604020202020204" pitchFamily="34" charset="0"/>
                        </a:rPr>
                        <a:t>Indicators </a:t>
                      </a:r>
                      <a:endParaRPr lang="en-US" sz="1800" b="0" dirty="0">
                        <a:latin typeface="Arial" panose="020B0604020202020204" pitchFamily="34" charset="0"/>
                        <a:cs typeface="Arial" panose="020B0604020202020204" pitchFamily="34" charset="0"/>
                      </a:endParaRPr>
                    </a:p>
                  </a:txBody>
                  <a:tcPr/>
                </a:tc>
                <a:tc>
                  <a:txBody>
                    <a:bodyPr/>
                    <a:lstStyle/>
                    <a:p>
                      <a:pPr algn="l"/>
                      <a:r>
                        <a:rPr lang="en-GB" sz="1800" b="0" dirty="0">
                          <a:latin typeface="Arial" panose="020B0604020202020204" pitchFamily="34" charset="0"/>
                          <a:cs typeface="Arial" panose="020B0604020202020204" pitchFamily="34" charset="0"/>
                        </a:rPr>
                        <a:t>Annual Targets </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516467000"/>
                  </a:ext>
                </a:extLst>
              </a:tr>
              <a:tr h="376352">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Annual Financial Statements</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1.1 Improved Audit Opinion expressed by the AGSA</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Qualified for 2020/21 financial year</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81263457"/>
                  </a:ext>
                </a:extLst>
              </a:tr>
              <a:tr h="263556">
                <a:tc rowSpan="3">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Approved Corporate Services Improvement Plan (CSIP) and Reports on implementation of plan</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rowSpan="2">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1.2 CSIP approved and Progress reports submitted to </a:t>
                      </a:r>
                      <a:r>
                        <a:rPr lang="en-ZA" sz="1200" b="0" dirty="0" err="1">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Exco</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CSIP approved by AO by 31 May 2021 and CSIP progress reports for Q1 to Q3 submitted to EXCO within 1 month after the end of the quarter</a:t>
                      </a:r>
                    </a:p>
                  </a:txBody>
                  <a:tcPr marL="68580" marR="68580" marT="0" marB="0"/>
                </a:tc>
                <a:extLst>
                  <a:ext uri="{0D108BD9-81ED-4DB2-BD59-A6C34878D82A}">
                    <a16:rowId xmlns:a16="http://schemas.microsoft.com/office/drawing/2014/main" xmlns="" val="1601039563"/>
                  </a:ext>
                </a:extLst>
              </a:tr>
              <a:tr h="0">
                <a:tc vMerge="1">
                  <a:txBody>
                    <a:bodyPr/>
                    <a:lstStyle/>
                    <a:p>
                      <a:endParaRPr lang="en-US"/>
                    </a:p>
                  </a:txBody>
                  <a:tcPr/>
                </a:tc>
                <a:tc vMerge="1">
                  <a:txBody>
                    <a:bodyPr/>
                    <a:lstStyle/>
                    <a:p>
                      <a:pPr marL="0" marR="0" fontAlgn="ctr">
                        <a:lnSpc>
                          <a:spcPct val="150000"/>
                        </a:lnSpc>
                        <a:spcBef>
                          <a:spcPts val="0"/>
                        </a:spcBef>
                        <a:spcAft>
                          <a:spcPts val="0"/>
                        </a:spcAft>
                      </a:pPr>
                      <a:endParaRPr lang="en-US" sz="12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lvl="0" indent="0" algn="l" defTabSz="914400" rtl="0" eaLnBrk="1" fontAlgn="ctr" latinLnBrk="0" hangingPunct="1">
                        <a:lnSpc>
                          <a:spcPct val="150000"/>
                        </a:lnSpc>
                        <a:spcBef>
                          <a:spcPts val="0"/>
                        </a:spcBef>
                        <a:spcAft>
                          <a:spcPts val="0"/>
                        </a:spcAft>
                        <a:buClrTx/>
                        <a:buSzTx/>
                        <a:buFontTx/>
                        <a:buNone/>
                        <a:tabLst/>
                        <a:defRPr/>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CSIP annual progress report submitted to EXCO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697580"/>
                  </a:ext>
                </a:extLst>
              </a:tr>
              <a:tr h="217569">
                <a:tc vMerge="1">
                  <a:txBody>
                    <a:bodyPr/>
                    <a:lstStyle/>
                    <a:p>
                      <a:pPr marL="0" marR="0" fontAlgn="ctr">
                        <a:lnSpc>
                          <a:spcPct val="150000"/>
                        </a:lnSpc>
                        <a:spcBef>
                          <a:spcPts val="0"/>
                        </a:spcBef>
                        <a:spcAft>
                          <a:spcPts val="0"/>
                        </a:spcAft>
                      </a:pPr>
                      <a:endParaRPr lang="en-US" sz="12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1.3 Percentage implementation of CSIP as contained in progress reports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90% implementation of CSIP as contained in progress reports</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1704542"/>
                  </a:ext>
                </a:extLst>
              </a:tr>
              <a:tr h="522165">
                <a:tc rowSpan="3">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Approved Financial Management Improvement Plan (FMIP) and Reports on implementation of plan.</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rowSpan="2">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1.4 FMIP approved and Progress reports submitted to </a:t>
                      </a:r>
                      <a:r>
                        <a:rPr lang="en-ZA" sz="1200" b="0" dirty="0" err="1">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Exco</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FMIP approved by AO by 31 May 2021 and FMIP progress reports for Q1 to Q3 submitted to EXCO within 1 month after the end of the quarter</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a:tc>
                <a:extLst>
                  <a:ext uri="{0D108BD9-81ED-4DB2-BD59-A6C34878D82A}">
                    <a16:rowId xmlns:a16="http://schemas.microsoft.com/office/drawing/2014/main" xmlns="" val="1215322175"/>
                  </a:ext>
                </a:extLst>
              </a:tr>
              <a:tr h="233368">
                <a:tc vMerge="1">
                  <a:txBody>
                    <a:bodyPr/>
                    <a:lstStyle/>
                    <a:p>
                      <a:pPr marL="342900" indent="-342900" algn="l" rtl="0" eaLnBrk="1" latinLnBrk="0" hangingPunct="1">
                        <a:lnSpc>
                          <a:spcPct val="107000"/>
                        </a:lnSpc>
                        <a:spcAft>
                          <a:spcPts val="0"/>
                        </a:spcAft>
                        <a:buFont typeface="+mj-lt"/>
                        <a:buAutoNum type="arabicPeriod" startAt="5"/>
                      </a:pPr>
                      <a:endParaRPr kumimoji="0" lang="en-ZA" sz="1200" kern="1200" dirty="0">
                        <a:solidFill>
                          <a:schemeClr val="dk1"/>
                        </a:solidFill>
                        <a:latin typeface="Arial" panose="020B0604020202020204" pitchFamily="34" charset="0"/>
                        <a:ea typeface="+mn-ea"/>
                        <a:cs typeface="Arial" panose="020B0604020202020204" pitchFamily="34" charset="0"/>
                      </a:endParaRPr>
                    </a:p>
                  </a:txBody>
                  <a:tcPr marL="46256" marR="46256" marT="0" marB="0"/>
                </a:tc>
                <a:tc vMerge="1">
                  <a:txBody>
                    <a:bodyPr/>
                    <a:lstStyle/>
                    <a:p>
                      <a:pPr marL="0" algn="l" rtl="0" eaLnBrk="1" latinLnBrk="0" hangingPunct="1"/>
                      <a:endParaRPr kumimoji="0" lang="en-US" sz="120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FMIP annual progress report submitted to </a:t>
                      </a: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EXCO</a:t>
                      </a: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by 31 March 2022</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264402"/>
                  </a:ext>
                </a:extLst>
              </a:tr>
              <a:tr h="287382">
                <a:tc vMerge="1">
                  <a:txBody>
                    <a:bodyPr/>
                    <a:lstStyle/>
                    <a:p>
                      <a:pPr marL="0" marR="0" fontAlgn="ctr">
                        <a:lnSpc>
                          <a:spcPct val="150000"/>
                        </a:lnSpc>
                        <a:spcBef>
                          <a:spcPts val="0"/>
                        </a:spcBef>
                        <a:spcAft>
                          <a:spcPts val="0"/>
                        </a:spcAft>
                      </a:pPr>
                      <a:endParaRPr lang="en-US" sz="12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1.5 Percentage implementation of FMIP as contained in progress reports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90% implementation of the FMIP as contained in progress reports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62436591"/>
                  </a:ext>
                </a:extLst>
              </a:tr>
              <a:tr h="0">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implementation of 2021/22 Internal Audit Plan</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1.6 Percentage implementation of the Internal Audit Plan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90% implementation of the Internal Audit Plan</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7278321"/>
                  </a:ext>
                </a:extLst>
              </a:tr>
              <a:tr h="580183">
                <a:tc>
                  <a:txBody>
                    <a:bodyPr/>
                    <a:lstStyle/>
                    <a:p>
                      <a:pPr marL="0" marR="0" fontAlgn="ctr">
                        <a:lnSpc>
                          <a:spcPct val="150000"/>
                        </a:lnSpc>
                        <a:spcBef>
                          <a:spcPts val="0"/>
                        </a:spcBef>
                        <a:spcAft>
                          <a:spcPts val="0"/>
                        </a:spcAft>
                      </a:pPr>
                      <a:r>
                        <a:rPr lang="en-ZA" sz="1200" b="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investigated corruption cases </a:t>
                      </a:r>
                      <a:endParaRPr lang="en-US" sz="1800" b="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1.7 Report on reported corruption cases that are investigated and resolved through consequence management developed </a:t>
                      </a:r>
                      <a:endParaRPr lang="en-US" sz="1800" b="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algn="l" defTabSz="914400" rtl="0" eaLnBrk="1" fontAlgn="ctr" latinLnBrk="0" hangingPunct="1"/>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reported corruption cases that are investigated and resolved through consequence management produced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algn="l" defTabSz="914400" rtl="0" eaLnBrk="1" fontAlgn="ctr" latinLnBrk="0" hangingPunct="1"/>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90% of reported cases investigated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44235909"/>
                  </a:ext>
                </a:extLst>
              </a:tr>
            </a:tbl>
          </a:graphicData>
        </a:graphic>
      </p:graphicFrame>
    </p:spTree>
    <p:extLst>
      <p:ext uri="{BB962C8B-B14F-4D97-AF65-F5344CB8AC3E}">
        <p14:creationId xmlns:p14="http://schemas.microsoft.com/office/powerpoint/2010/main" xmlns="" val="265382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19A5-6D00-4D6A-B8E9-42C0A04F7724}"/>
              </a:ext>
            </a:extLst>
          </p:cNvPr>
          <p:cNvSpPr>
            <a:spLocks noGrp="1"/>
          </p:cNvSpPr>
          <p:nvPr>
            <p:ph type="title"/>
          </p:nvPr>
        </p:nvSpPr>
        <p:spPr>
          <a:xfrm>
            <a:off x="498684" y="109452"/>
            <a:ext cx="11205636" cy="491439"/>
          </a:xfrm>
        </p:spPr>
        <p:txBody>
          <a:bodyPr/>
          <a:lstStyle/>
          <a:p>
            <a:r>
              <a:rPr lang="en-ZA" sz="1800" b="1"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Budget Allocation </a:t>
            </a:r>
            <a:r>
              <a:rPr lang="en-ZA" sz="1800" b="1" dirty="0">
                <a:solidFill>
                  <a:srgbClr val="262140"/>
                </a:solidFill>
                <a:latin typeface="Arial" panose="020B0604020202020204" pitchFamily="34" charset="0"/>
                <a:ea typeface="Microsoft Sans Serif" panose="020B0604020202020204" pitchFamily="34" charset="0"/>
                <a:cs typeface="Times New Roman" panose="02020603050405020304" pitchFamily="18" charset="0"/>
              </a:rPr>
              <a:t>for Programme One</a:t>
            </a:r>
            <a: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
            </a:r>
            <a:br>
              <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br>
            <a:endParaRPr lang="en-ZA" dirty="0"/>
          </a:p>
        </p:txBody>
      </p:sp>
      <p:graphicFrame>
        <p:nvGraphicFramePr>
          <p:cNvPr id="3" name="Table 2">
            <a:extLst>
              <a:ext uri="{FF2B5EF4-FFF2-40B4-BE49-F238E27FC236}">
                <a16:creationId xmlns:a16="http://schemas.microsoft.com/office/drawing/2014/main" xmlns="" id="{EFE888DB-9CFE-4BBB-ADDE-CEF05ADC213F}"/>
              </a:ext>
            </a:extLst>
          </p:cNvPr>
          <p:cNvGraphicFramePr>
            <a:graphicFrameLocks noGrp="1"/>
          </p:cNvGraphicFramePr>
          <p:nvPr>
            <p:extLst>
              <p:ext uri="{D42A27DB-BD31-4B8C-83A1-F6EECF244321}">
                <p14:modId xmlns:p14="http://schemas.microsoft.com/office/powerpoint/2010/main" xmlns="" val="2617450158"/>
              </p:ext>
            </p:extLst>
          </p:nvPr>
        </p:nvGraphicFramePr>
        <p:xfrm>
          <a:off x="357051" y="829733"/>
          <a:ext cx="11496281" cy="5181597"/>
        </p:xfrm>
        <a:graphic>
          <a:graphicData uri="http://schemas.openxmlformats.org/drawingml/2006/table">
            <a:tbl>
              <a:tblPr firstRow="1" firstCol="1" bandRow="1">
                <a:tableStyleId>{93296810-A885-4BE3-A3E7-6D5BEEA58F35}</a:tableStyleId>
              </a:tblPr>
              <a:tblGrid>
                <a:gridCol w="4797421">
                  <a:extLst>
                    <a:ext uri="{9D8B030D-6E8A-4147-A177-3AD203B41FA5}">
                      <a16:colId xmlns:a16="http://schemas.microsoft.com/office/drawing/2014/main" xmlns="" val="137911867"/>
                    </a:ext>
                  </a:extLst>
                </a:gridCol>
                <a:gridCol w="2232614">
                  <a:extLst>
                    <a:ext uri="{9D8B030D-6E8A-4147-A177-3AD203B41FA5}">
                      <a16:colId xmlns:a16="http://schemas.microsoft.com/office/drawing/2014/main" xmlns="" val="2430644621"/>
                    </a:ext>
                  </a:extLst>
                </a:gridCol>
                <a:gridCol w="2233632">
                  <a:extLst>
                    <a:ext uri="{9D8B030D-6E8A-4147-A177-3AD203B41FA5}">
                      <a16:colId xmlns:a16="http://schemas.microsoft.com/office/drawing/2014/main" xmlns="" val="4235217207"/>
                    </a:ext>
                  </a:extLst>
                </a:gridCol>
                <a:gridCol w="2232614">
                  <a:extLst>
                    <a:ext uri="{9D8B030D-6E8A-4147-A177-3AD203B41FA5}">
                      <a16:colId xmlns:a16="http://schemas.microsoft.com/office/drawing/2014/main" xmlns="" val="2046871642"/>
                    </a:ext>
                  </a:extLst>
                </a:gridCol>
              </a:tblGrid>
              <a:tr h="1363047">
                <a:tc>
                  <a:txBody>
                    <a:bodyPr/>
                    <a:lstStyle/>
                    <a:p>
                      <a:pPr>
                        <a:lnSpc>
                          <a:spcPct val="150000"/>
                        </a:lnSpc>
                      </a:pPr>
                      <a:r>
                        <a:rPr lang="en-ZA" sz="1800" dirty="0">
                          <a:effectLst/>
                        </a:rPr>
                        <a:t>Programme 1: Administration</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nchor="ctr"/>
                </a:tc>
                <a:tc>
                  <a:txBody>
                    <a:bodyPr/>
                    <a:lstStyle/>
                    <a:p>
                      <a:pPr algn="r">
                        <a:lnSpc>
                          <a:spcPct val="150000"/>
                        </a:lnSpc>
                      </a:pPr>
                      <a:r>
                        <a:rPr lang="en-ZA" sz="1800" dirty="0">
                          <a:effectLst/>
                        </a:rPr>
                        <a:t>2021/22</a:t>
                      </a:r>
                    </a:p>
                    <a:p>
                      <a:pPr algn="r">
                        <a:lnSpc>
                          <a:spcPct val="150000"/>
                        </a:lnSpc>
                      </a:pPr>
                      <a:r>
                        <a:rPr lang="en-ZA" sz="1800" dirty="0">
                          <a:effectLst/>
                        </a:rPr>
                        <a:t>(R’000)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2022/23</a:t>
                      </a:r>
                    </a:p>
                    <a:p>
                      <a:pPr algn="r">
                        <a:lnSpc>
                          <a:spcPct val="150000"/>
                        </a:lnSpc>
                      </a:pPr>
                      <a:r>
                        <a:rPr lang="en-ZA" sz="1800" dirty="0">
                          <a:effectLst/>
                        </a:rPr>
                        <a:t>(R’000)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2023/24</a:t>
                      </a:r>
                    </a:p>
                    <a:p>
                      <a:pPr algn="r">
                        <a:lnSpc>
                          <a:spcPct val="150000"/>
                        </a:lnSpc>
                      </a:pPr>
                      <a:r>
                        <a:rPr lang="en-ZA" sz="1800" dirty="0">
                          <a:effectLst/>
                        </a:rPr>
                        <a:t>(R’000)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02705016"/>
                  </a:ext>
                </a:extLst>
              </a:tr>
              <a:tr h="636425">
                <a:tc>
                  <a:txBody>
                    <a:bodyPr/>
                    <a:lstStyle/>
                    <a:p>
                      <a:pPr>
                        <a:lnSpc>
                          <a:spcPct val="150000"/>
                        </a:lnSpc>
                      </a:pPr>
                      <a:r>
                        <a:rPr lang="en-ZA" sz="1800" dirty="0">
                          <a:effectLst/>
                        </a:rPr>
                        <a:t>Current payments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289 591</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285 450</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266 522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20652624"/>
                  </a:ext>
                </a:extLst>
              </a:tr>
              <a:tr h="636425">
                <a:tc>
                  <a:txBody>
                    <a:bodyPr/>
                    <a:lstStyle/>
                    <a:p>
                      <a:pPr marL="0" indent="0">
                        <a:lnSpc>
                          <a:spcPct val="150000"/>
                        </a:lnSpc>
                      </a:pPr>
                      <a:r>
                        <a:rPr lang="en-ZA" sz="1800" dirty="0">
                          <a:effectLst/>
                        </a:rPr>
                        <a:t>Compensation of employees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156 860</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149 213</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129 799</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4645357"/>
                  </a:ext>
                </a:extLst>
              </a:tr>
              <a:tr h="636425">
                <a:tc>
                  <a:txBody>
                    <a:bodyPr/>
                    <a:lstStyle/>
                    <a:p>
                      <a:pPr marL="0" indent="0">
                        <a:lnSpc>
                          <a:spcPct val="150000"/>
                        </a:lnSpc>
                      </a:pPr>
                      <a:r>
                        <a:rPr lang="en-ZA" sz="1800" dirty="0">
                          <a:effectLst/>
                        </a:rPr>
                        <a:t>Goods and services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132 731</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136 237</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136 723</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5017741"/>
                  </a:ext>
                </a:extLst>
              </a:tr>
              <a:tr h="636425">
                <a:tc>
                  <a:txBody>
                    <a:bodyPr/>
                    <a:lstStyle/>
                    <a:p>
                      <a:pPr>
                        <a:lnSpc>
                          <a:spcPct val="150000"/>
                        </a:lnSpc>
                      </a:pPr>
                      <a:r>
                        <a:rPr lang="en-ZA" sz="1800" dirty="0">
                          <a:effectLst/>
                        </a:rPr>
                        <a:t>Transfers and subsidies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119</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122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69799198"/>
                  </a:ext>
                </a:extLst>
              </a:tr>
              <a:tr h="636425">
                <a:tc>
                  <a:txBody>
                    <a:bodyPr/>
                    <a:lstStyle/>
                    <a:p>
                      <a:pPr>
                        <a:lnSpc>
                          <a:spcPct val="150000"/>
                        </a:lnSpc>
                      </a:pPr>
                      <a:r>
                        <a:rPr lang="en-ZA" sz="1800" dirty="0">
                          <a:effectLst/>
                        </a:rPr>
                        <a:t>Payments for capital assets</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dirty="0">
                          <a:effectLst/>
                        </a:rPr>
                        <a:t>3 729</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3 948</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a:effectLst/>
                        </a:rPr>
                        <a:t>4 122</a:t>
                      </a:r>
                      <a:endParaRPr lang="en-ZA" sz="180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95766295"/>
                  </a:ext>
                </a:extLst>
              </a:tr>
              <a:tr h="636425">
                <a:tc>
                  <a:txBody>
                    <a:bodyPr/>
                    <a:lstStyle/>
                    <a:p>
                      <a:pPr>
                        <a:lnSpc>
                          <a:spcPct val="150000"/>
                        </a:lnSpc>
                      </a:pPr>
                      <a:r>
                        <a:rPr lang="en-ZA" sz="1800" dirty="0">
                          <a:effectLst/>
                        </a:rPr>
                        <a:t>Grand Total</a:t>
                      </a:r>
                      <a:endParaRPr lang="en-ZA"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b="1" dirty="0">
                          <a:effectLst/>
                        </a:rPr>
                        <a:t>293 439</a:t>
                      </a:r>
                      <a:endParaRPr lang="en-ZA" sz="18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b="1" dirty="0">
                          <a:effectLst/>
                        </a:rPr>
                        <a:t>289 520</a:t>
                      </a:r>
                      <a:endParaRPr lang="en-ZA" sz="18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algn="r">
                        <a:lnSpc>
                          <a:spcPct val="150000"/>
                        </a:lnSpc>
                      </a:pPr>
                      <a:r>
                        <a:rPr lang="en-ZA" sz="1800" b="1" dirty="0">
                          <a:effectLst/>
                        </a:rPr>
                        <a:t>270 766</a:t>
                      </a:r>
                      <a:endParaRPr lang="en-ZA" sz="1800" b="1"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03260998"/>
                  </a:ext>
                </a:extLst>
              </a:tr>
            </a:tbl>
          </a:graphicData>
        </a:graphic>
      </p:graphicFrame>
    </p:spTree>
    <p:extLst>
      <p:ext uri="{BB962C8B-B14F-4D97-AF65-F5344CB8AC3E}">
        <p14:creationId xmlns:p14="http://schemas.microsoft.com/office/powerpoint/2010/main" xmlns="" val="291581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7505A-2DFF-44DD-BD86-8196D396D974}"/>
              </a:ext>
            </a:extLst>
          </p:cNvPr>
          <p:cNvSpPr>
            <a:spLocks noGrp="1"/>
          </p:cNvSpPr>
          <p:nvPr>
            <p:ph type="title"/>
          </p:nvPr>
        </p:nvSpPr>
        <p:spPr>
          <a:xfrm>
            <a:off x="0" y="128318"/>
            <a:ext cx="12369338" cy="571585"/>
          </a:xfrm>
        </p:spPr>
        <p:txBody>
          <a:bodyPr/>
          <a:lstStyle/>
          <a:p>
            <a:pPr algn="ctr"/>
            <a:r>
              <a:rPr lang="en-US" sz="2000" b="1" dirty="0"/>
              <a:t>2021 Outputs and Targets- Local Government Support and Interventions Management </a:t>
            </a:r>
          </a:p>
        </p:txBody>
      </p:sp>
      <p:graphicFrame>
        <p:nvGraphicFramePr>
          <p:cNvPr id="6" name="Table 5">
            <a:extLst>
              <a:ext uri="{FF2B5EF4-FFF2-40B4-BE49-F238E27FC236}">
                <a16:creationId xmlns:a16="http://schemas.microsoft.com/office/drawing/2014/main" xmlns="" id="{19DD57B6-5AED-4548-B5A6-2B64FF7BA9CB}"/>
              </a:ext>
            </a:extLst>
          </p:cNvPr>
          <p:cNvGraphicFramePr>
            <a:graphicFrameLocks noGrp="1"/>
          </p:cNvGraphicFramePr>
          <p:nvPr>
            <p:extLst>
              <p:ext uri="{D42A27DB-BD31-4B8C-83A1-F6EECF244321}">
                <p14:modId xmlns:p14="http://schemas.microsoft.com/office/powerpoint/2010/main" xmlns="" val="1360813860"/>
              </p:ext>
            </p:extLst>
          </p:nvPr>
        </p:nvGraphicFramePr>
        <p:xfrm>
          <a:off x="0" y="698274"/>
          <a:ext cx="12192000" cy="5787193"/>
        </p:xfrm>
        <a:graphic>
          <a:graphicData uri="http://schemas.openxmlformats.org/drawingml/2006/table">
            <a:tbl>
              <a:tblPr firstRow="1" bandRow="1">
                <a:tableStyleId>{93296810-A885-4BE3-A3E7-6D5BEEA58F35}</a:tableStyleId>
              </a:tblPr>
              <a:tblGrid>
                <a:gridCol w="3979817">
                  <a:extLst>
                    <a:ext uri="{9D8B030D-6E8A-4147-A177-3AD203B41FA5}">
                      <a16:colId xmlns:a16="http://schemas.microsoft.com/office/drawing/2014/main" xmlns="" val="4085593877"/>
                    </a:ext>
                  </a:extLst>
                </a:gridCol>
                <a:gridCol w="3848827">
                  <a:extLst>
                    <a:ext uri="{9D8B030D-6E8A-4147-A177-3AD203B41FA5}">
                      <a16:colId xmlns:a16="http://schemas.microsoft.com/office/drawing/2014/main" xmlns="" val="4222163897"/>
                    </a:ext>
                  </a:extLst>
                </a:gridCol>
                <a:gridCol w="4363356">
                  <a:extLst>
                    <a:ext uri="{9D8B030D-6E8A-4147-A177-3AD203B41FA5}">
                      <a16:colId xmlns:a16="http://schemas.microsoft.com/office/drawing/2014/main" xmlns="" val="1773381951"/>
                    </a:ext>
                  </a:extLst>
                </a:gridCol>
              </a:tblGrid>
              <a:tr h="449087">
                <a:tc>
                  <a:txBody>
                    <a:bodyPr/>
                    <a:lstStyle/>
                    <a:p>
                      <a:pPr algn="l"/>
                      <a:r>
                        <a:rPr lang="en-GB" sz="1600" dirty="0">
                          <a:latin typeface="Arial" panose="020B0604020202020204" pitchFamily="34" charset="0"/>
                          <a:cs typeface="Arial" panose="020B0604020202020204" pitchFamily="34" charset="0"/>
                        </a:rPr>
                        <a:t>Outputs</a:t>
                      </a:r>
                      <a:endParaRPr lang="en-US" sz="1600" dirty="0">
                        <a:latin typeface="Arial" panose="020B0604020202020204" pitchFamily="34" charset="0"/>
                        <a:cs typeface="Arial" panose="020B0604020202020204" pitchFamily="34" charset="0"/>
                      </a:endParaRPr>
                    </a:p>
                  </a:txBody>
                  <a:tcPr/>
                </a:tc>
                <a:tc>
                  <a:txBody>
                    <a:bodyPr/>
                    <a:lstStyle/>
                    <a:p>
                      <a:pPr algn="l"/>
                      <a:r>
                        <a:rPr lang="en-GB" sz="1600" dirty="0">
                          <a:latin typeface="Arial" panose="020B0604020202020204" pitchFamily="34" charset="0"/>
                          <a:cs typeface="Arial" panose="020B0604020202020204" pitchFamily="34" charset="0"/>
                        </a:rPr>
                        <a:t>Indicators </a:t>
                      </a:r>
                      <a:endParaRPr lang="en-US" sz="1600" dirty="0">
                        <a:latin typeface="Arial" panose="020B0604020202020204" pitchFamily="34" charset="0"/>
                        <a:cs typeface="Arial" panose="020B0604020202020204" pitchFamily="34" charset="0"/>
                      </a:endParaRPr>
                    </a:p>
                  </a:txBody>
                  <a:tcPr/>
                </a:tc>
                <a:tc>
                  <a:txBody>
                    <a:bodyPr/>
                    <a:lstStyle/>
                    <a:p>
                      <a:pPr algn="l"/>
                      <a:r>
                        <a:rPr lang="en-GB" sz="1600" dirty="0">
                          <a:latin typeface="Arial" panose="020B0604020202020204" pitchFamily="34" charset="0"/>
                          <a:cs typeface="Arial" panose="020B0604020202020204" pitchFamily="34" charset="0"/>
                        </a:rPr>
                        <a:t>Annual Targets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516467000"/>
                  </a:ext>
                </a:extLst>
              </a:tr>
              <a:tr h="734869">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district and metro One-Plans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2.1 Number of district and metro One-Plans developed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44 district and 8 metro One Plans submitted to Minister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81263457"/>
                  </a:ext>
                </a:extLst>
              </a:tr>
              <a:tr h="1102303">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Gender Responsive DDM framework that includes targets aligned to GBVF-NSP and </a:t>
                      </a:r>
                      <a:r>
                        <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GRPBMEA</a:t>
                      </a: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2.2 DDM framework contains gender responsive indicators and targets aligned to GBVF-NSP and </a:t>
                      </a:r>
                      <a:r>
                        <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GRPBMEA</a:t>
                      </a:r>
                    </a:p>
                  </a:txBody>
                  <a:tcPr marL="68580" marR="68580" marT="0" marB="0"/>
                </a:tc>
                <a:tc>
                  <a:txBody>
                    <a:bodyPr/>
                    <a:lstStyle/>
                    <a:p>
                      <a:pPr marL="0" marR="0" fontAlgn="ctr">
                        <a:lnSpc>
                          <a:spcPct val="150000"/>
                        </a:lnSpc>
                        <a:spcBef>
                          <a:spcPts val="0"/>
                        </a:spcBef>
                        <a:spcAft>
                          <a:spcPts val="0"/>
                        </a:spcAft>
                      </a:pPr>
                      <a:r>
                        <a:rPr lang="en-ZA"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Gender responsive targets and indicators included in DDM framework by 30 September 2021</a:t>
                      </a:r>
                      <a:endParaRPr lang="en-US"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01039563"/>
                  </a:ext>
                </a:extLst>
              </a:tr>
              <a:tr h="734869">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Integrated Monitoring Framework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2.3 An Integrated Monitoring Framework for DDM reporting developed and implemented</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Integrated Monitoring framework for DDM reporting developed and approved by the Minister by 31 March 2022</a:t>
                      </a:r>
                      <a:endParaRPr lang="en-US" sz="1200" b="0" kern="120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1704542"/>
                  </a:ext>
                </a:extLst>
              </a:tr>
              <a:tr h="561459">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Integrated Monitoring System (IMS)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2.4 DDM IMS developed and implemented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DDM IMS developed and implemented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15322175"/>
                  </a:ext>
                </a:extLst>
              </a:tr>
              <a:tr h="1102303">
                <a:tc>
                  <a:txBody>
                    <a:bodyPr/>
                    <a:lstStyle/>
                    <a:p>
                      <a:pPr marL="0" marR="0" algn="l" defTabSz="914400" rtl="0" eaLnBrk="1" fontAlgn="ctr" latinLnBrk="0" hangingPunct="1">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alignment of IDPs to DDM One Plans and GBVF-NSP</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2.5 Number of reports on alignment of IDPs to DDM One Plans, including GBVF-NSP targets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 Report on alignment of IDPs to DDM One Plans developed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264402"/>
                  </a:ext>
                </a:extLst>
              </a:tr>
              <a:tr h="1102303">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Report on the integration of economic development plans integrated in DDM One-Plans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 </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2.6 Number of reports on the integration of economic development plans in DDM One-Plans</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tc>
                  <a:txBody>
                    <a:bodyPr/>
                    <a:lstStyle/>
                    <a:p>
                      <a:pPr marL="0" marR="0" fontAlgn="ctr">
                        <a:lnSpc>
                          <a:spcPct val="150000"/>
                        </a:lnSpc>
                        <a:spcBef>
                          <a:spcPts val="0"/>
                        </a:spcBef>
                        <a:spcAft>
                          <a:spcPts val="0"/>
                        </a:spcAft>
                      </a:pPr>
                      <a:r>
                        <a:rPr lang="en-ZA"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rPr>
                        <a:t>1 Report on the integration of economic development plans in all DDM One-Plans developed by 31 March 2022</a:t>
                      </a:r>
                      <a:endParaRPr lang="en-US" sz="1200" b="0" kern="1200" dirty="0">
                        <a:solidFill>
                          <a:srgbClr val="262140"/>
                        </a:solidFill>
                        <a:effectLst/>
                        <a:latin typeface="Arial" panose="020B0604020202020204" pitchFamily="34" charset="0"/>
                        <a:ea typeface="Microsoft Sans Serif"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08536539"/>
                  </a:ext>
                </a:extLst>
              </a:tr>
            </a:tbl>
          </a:graphicData>
        </a:graphic>
      </p:graphicFrame>
    </p:spTree>
    <p:extLst>
      <p:ext uri="{BB962C8B-B14F-4D97-AF65-F5344CB8AC3E}">
        <p14:creationId xmlns:p14="http://schemas.microsoft.com/office/powerpoint/2010/main" xmlns="" val="3668716310"/>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DCOG Powerpoint Template</Template>
  <TotalTime>14290</TotalTime>
  <Words>2205</Words>
  <Application>Microsoft Office PowerPoint</Application>
  <PresentationFormat>Custom</PresentationFormat>
  <Paragraphs>393</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Gill Sans MT</vt:lpstr>
      <vt:lpstr>Arial Nova</vt:lpstr>
      <vt:lpstr>Microsoft Sans Serif</vt:lpstr>
      <vt:lpstr>Times New Roman</vt:lpstr>
      <vt:lpstr>Calibri</vt:lpstr>
      <vt:lpstr>MyriadPro-Regular</vt:lpstr>
      <vt:lpstr>SimSun</vt:lpstr>
      <vt:lpstr>Copperplate Gothic Bold</vt:lpstr>
      <vt:lpstr>Office Theme</vt:lpstr>
      <vt:lpstr>Slide 1</vt:lpstr>
      <vt:lpstr>Introduction </vt:lpstr>
      <vt:lpstr>Departmental Priorities and outcomes </vt:lpstr>
      <vt:lpstr>Departmental VISION, MISSION AND VALUES</vt:lpstr>
      <vt:lpstr>Slide 5</vt:lpstr>
      <vt:lpstr>Summary number of project per programme</vt:lpstr>
      <vt:lpstr>2021 Outputs and Targets- Programme 1</vt:lpstr>
      <vt:lpstr>Budget Allocation for Programme One </vt:lpstr>
      <vt:lpstr>2021 Outputs and Targets- Local Government Support and Interventions Management </vt:lpstr>
      <vt:lpstr>2021 Outputs and Targets- Local Government Support and Interventions Management continued</vt:lpstr>
      <vt:lpstr>Programme Two: Budget Allocation for programme and sub-programmes. </vt:lpstr>
      <vt:lpstr>2021 Outputs and Targets- Institutional development </vt:lpstr>
      <vt:lpstr>Programme three: Budget Allocation for programme and sub-programmes </vt:lpstr>
      <vt:lpstr>2021 Outputs and Targets- National disaster management centre</vt:lpstr>
      <vt:lpstr>Programme four: Budget Allocation for programme and sub-programmes </vt:lpstr>
      <vt:lpstr>2021 Outputs and Targets- Community work programme</vt:lpstr>
      <vt:lpstr>Programme five: Budget Allocation for programme and sub-programmes </vt:lpstr>
      <vt:lpstr>DCOG overall MTEF Budget Allocations</vt:lpstr>
      <vt:lpstr>Recommendations </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USER</cp:lastModifiedBy>
  <cp:revision>189</cp:revision>
  <dcterms:created xsi:type="dcterms:W3CDTF">2021-02-13T08:50:29Z</dcterms:created>
  <dcterms:modified xsi:type="dcterms:W3CDTF">2021-05-11T12:45:26Z</dcterms:modified>
</cp:coreProperties>
</file>