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  <p:sldMasterId id="2147483737" r:id="rId2"/>
    <p:sldMasterId id="2147483828" r:id="rId3"/>
    <p:sldMasterId id="2147483852" r:id="rId4"/>
    <p:sldMasterId id="2147483876" r:id="rId5"/>
    <p:sldMasterId id="2147483976" r:id="rId6"/>
    <p:sldMasterId id="2147483989" r:id="rId7"/>
    <p:sldMasterId id="2147484002" r:id="rId8"/>
  </p:sldMasterIdLst>
  <p:notesMasterIdLst>
    <p:notesMasterId r:id="rId28"/>
  </p:notesMasterIdLst>
  <p:sldIdLst>
    <p:sldId id="826" r:id="rId9"/>
    <p:sldId id="852" r:id="rId10"/>
    <p:sldId id="849" r:id="rId11"/>
    <p:sldId id="769" r:id="rId12"/>
    <p:sldId id="850" r:id="rId13"/>
    <p:sldId id="738" r:id="rId14"/>
    <p:sldId id="844" r:id="rId15"/>
    <p:sldId id="857" r:id="rId16"/>
    <p:sldId id="858" r:id="rId17"/>
    <p:sldId id="851" r:id="rId18"/>
    <p:sldId id="790" r:id="rId19"/>
    <p:sldId id="853" r:id="rId20"/>
    <p:sldId id="845" r:id="rId21"/>
    <p:sldId id="753" r:id="rId22"/>
    <p:sldId id="848" r:id="rId23"/>
    <p:sldId id="855" r:id="rId24"/>
    <p:sldId id="856" r:id="rId25"/>
    <p:sldId id="854" r:id="rId26"/>
    <p:sldId id="719" r:id="rId2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y Rammutla" initials="BR" lastIdx="6" clrIdx="0">
    <p:extLst>
      <p:ext uri="{19B8F6BF-5375-455C-9EA6-DF929625EA0E}">
        <p15:presenceInfo xmlns:p15="http://schemas.microsoft.com/office/powerpoint/2012/main" xmlns="" userId="S::Betty@DTPS.GOV.ZA::a45a7f00-13be-4e15-990d-85d43b6cfa59" providerId="AD"/>
      </p:ext>
    </p:extLst>
  </p:cmAuthor>
  <p:cmAuthor id="2" name="Nosisi Madlanga" initials="NM" lastIdx="5" clrIdx="1">
    <p:extLst>
      <p:ext uri="{19B8F6BF-5375-455C-9EA6-DF929625EA0E}">
        <p15:presenceInfo xmlns:p15="http://schemas.microsoft.com/office/powerpoint/2012/main" xmlns="" userId="S-1-5-21-2380184862-309048139-2695422336-32197" providerId="AD"/>
      </p:ext>
    </p:extLst>
  </p:cmAuthor>
  <p:cmAuthor id="3" name="Keitumetse Hlahatsi" initials="KH" lastIdx="3" clrIdx="2">
    <p:extLst>
      <p:ext uri="{19B8F6BF-5375-455C-9EA6-DF929625EA0E}">
        <p15:presenceInfo xmlns:p15="http://schemas.microsoft.com/office/powerpoint/2012/main" xmlns="" userId="S-1-5-21-3147547130-3084250275-804560560-9338" providerId="AD"/>
      </p:ext>
    </p:extLst>
  </p:cmAuthor>
  <p:cmAuthor id="4" name="Sipho Mngqibisa" initials="SM" lastIdx="1" clrIdx="3">
    <p:extLst>
      <p:ext uri="{19B8F6BF-5375-455C-9EA6-DF929625EA0E}">
        <p15:presenceInfo xmlns:p15="http://schemas.microsoft.com/office/powerpoint/2012/main" xmlns="" userId="S-1-5-21-3147547130-3084250275-804560560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9933"/>
    <a:srgbClr val="99FF99"/>
    <a:srgbClr val="FF0066"/>
    <a:srgbClr val="ED9D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221" autoAdjust="0"/>
  </p:normalViewPr>
  <p:slideViewPr>
    <p:cSldViewPr>
      <p:cViewPr varScale="1">
        <p:scale>
          <a:sx n="73" d="100"/>
          <a:sy n="73" d="100"/>
        </p:scale>
        <p:origin x="-73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notesViewPr>
    <p:cSldViewPr>
      <p:cViewPr varScale="1">
        <p:scale>
          <a:sx n="38" d="100"/>
          <a:sy n="38" d="100"/>
        </p:scale>
        <p:origin x="2438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0B2BAE0-BDD1-4E53-B110-9B1501B92B77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78CC770-E5F4-4CD9-8D03-357033108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8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B7C307-C96B-4293-8D53-740B37FB3D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6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35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C770-E5F4-4CD9-8D03-357033108C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57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C770-E5F4-4CD9-8D03-357033108C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88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49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0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CC770-E5F4-4CD9-8D03-357033108C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5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556793"/>
            <a:ext cx="729681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49" y="3068960"/>
            <a:ext cx="729681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67EC-8EEE-47D3-BBAD-645ED26E587A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862" y="4797152"/>
            <a:ext cx="1920213" cy="14401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1FF0-6BAB-4BFE-B533-E9C5AA2E550C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C57-D8E7-4599-896B-AA95AB66F078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7854F-BB25-4EBF-AC24-38D00AAFAF4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942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525F6-AA27-4C0C-9780-FABF772D3FB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57053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41FF1-1831-4115-95E2-37176DA718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2187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A1F5D-8F71-48D7-8FB7-AD8F773A142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43365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013F5-858A-469D-A2E9-42C3871D9D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14445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97061-FD04-4B12-96C1-6B37E956F7E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78587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05AC6-5B65-4BF6-976A-1909E30F54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04174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FDEF-A3C4-47E6-9B56-B356F55E6CF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5409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A702-78F4-4AA0-BA3D-D1664A5761E8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A85EA-5CE5-457D-B8E3-C0C09F0CB7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53762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9761D-B61F-4481-B4A1-07F1D6F7B42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936579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1D51D-AA7E-43DD-855A-A4617F4375F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224412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59668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21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21188"/>
          </a:xfr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541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04B22-8847-4421-A6B2-15511A0D707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4101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556793"/>
            <a:ext cx="729681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49" y="3068960"/>
            <a:ext cx="729681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71172-57E6-459F-9477-5D8095E06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862" y="4797152"/>
            <a:ext cx="1920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791421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C0B75-6CEC-49DD-BDF8-B18DB677CC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9031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12194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2730-985D-4F19-8253-162F4972E1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94" y="-13775"/>
            <a:ext cx="2094089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311607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FEBB0-68F8-4613-B2BA-B16D375B9E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843186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77F04-C8AB-45EB-AF77-106F884F13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1026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41BA-B472-4EF4-A961-0CEA8729A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329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12194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B5A-3028-4DCD-A8A3-FAD205903327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94" y="-13775"/>
            <a:ext cx="2094089" cy="15705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FCAEF-5345-4755-870F-7FC44FD3F9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804089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9344-6633-49FD-A238-1B40D49500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19707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58D2F-A299-44D9-A027-FB4B3B0C1F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124003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8751-1B9B-482F-B003-209DF065AC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761372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F1F6-6F4B-4129-B0E3-ED582A87AE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983850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556793"/>
            <a:ext cx="729681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49" y="3068960"/>
            <a:ext cx="729681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71172-57E6-459F-9477-5D8095E06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862" y="4797152"/>
            <a:ext cx="1920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387441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C0B75-6CEC-49DD-BDF8-B18DB677CC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19257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12194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2730-985D-4F19-8253-162F4972E1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94" y="-13775"/>
            <a:ext cx="2094089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322934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FEBB0-68F8-4613-B2BA-B16D375B9E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527808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77F04-C8AB-45EB-AF77-106F884F13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05798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337-99A3-44AB-801C-F7A4FA0C9762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41BA-B472-4EF4-A961-0CEA8729A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293081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FCAEF-5345-4755-870F-7FC44FD3F9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214195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9344-6633-49FD-A238-1B40D49500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799823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58D2F-A299-44D9-A027-FB4B3B0C1F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25455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8751-1B9B-482F-B003-209DF065AC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772748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F1F6-6F4B-4129-B0E3-ED582A87AE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377739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556793"/>
            <a:ext cx="729681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49" y="3068960"/>
            <a:ext cx="729681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71172-57E6-459F-9477-5D8095E06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862" y="4797152"/>
            <a:ext cx="1920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102155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C0B75-6CEC-49DD-BDF8-B18DB677CC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102252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12194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2730-985D-4F19-8253-162F4972E1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94" y="-13775"/>
            <a:ext cx="2094089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651197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FEBB0-68F8-4613-B2BA-B16D375B9E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21591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F0FE-B74F-4564-B398-3D561A0AD7C0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77F04-C8AB-45EB-AF77-106F884F13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845780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41BA-B472-4EF4-A961-0CEA8729A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269241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FCAEF-5345-4755-870F-7FC44FD3F9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313069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9344-6633-49FD-A238-1B40D49500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7185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58D2F-A299-44D9-A027-FB4B3B0C1F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443275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8751-1B9B-482F-B003-209DF065AC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146938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F1F6-6F4B-4129-B0E3-ED582A87AE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508870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8500" y="4968876"/>
            <a:ext cx="255693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595" y="1556793"/>
            <a:ext cx="7296811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595" y="3068960"/>
            <a:ext cx="7296811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FEE6C-8906-4B77-BD3B-B3DD2627D9D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9052-C19B-4CE4-8FED-2F099A4D44DC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8856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59D60-B3C2-470F-93C6-C1F7EC06B6B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074452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61049"/>
            <a:ext cx="10972800" cy="2881065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81324-6727-495A-9FEC-E582E5D345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505EF-40C9-4D99-849C-95606BC4B535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3392" y="1628802"/>
            <a:ext cx="10945216" cy="2160239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03869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1CCA-A1A2-4D69-95AB-3ED5388C0229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2" b="10121"/>
          <a:stretch>
            <a:fillRect/>
          </a:stretch>
        </p:blipFill>
        <p:spPr bwMode="auto">
          <a:xfrm>
            <a:off x="0" y="0"/>
            <a:ext cx="121941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7300" y="-14288"/>
            <a:ext cx="2093384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96953"/>
            <a:ext cx="10363200" cy="1498283"/>
          </a:xfrm>
        </p:spPr>
        <p:txBody>
          <a:bodyPr anchor="t">
            <a:normAutofit/>
          </a:bodyPr>
          <a:lstStyle>
            <a:lvl1pPr algn="ctr">
              <a:defRPr sz="4400" b="1" cap="none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5F50A-0140-4CBC-B0DE-C2A3624CA6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585EE-E153-4A5E-BC81-D543F2C9EE03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51644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BEB6A-959A-4205-ACFB-2A1BA73CE9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2284C-45EC-4831-9FD0-08BA405FF2F0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843338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07A0-D5D4-4E2F-894E-BA9CAC80B6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75BA0-9988-4DEA-8E0F-21861615D1F2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96483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8CAAD-B8C8-48E0-8A66-6C5E0913F2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8D061-1429-4E35-854D-B288D114F804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80392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0CF8B-0B99-4C48-BD8F-29E353D504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439E-891D-48DB-A903-D434397E623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40993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FB89C-A6F8-404A-AABF-39F3566A71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CD72A-D9EE-4FE0-9007-763FBB973A3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744106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D2DD1-568C-4A3A-8614-8F6D194D27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AE53-CB82-422F-A852-6A2C8D5E06C6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74941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948C9-BD26-4776-9DDD-67F3BC36EA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687C1-ECB3-46C1-906B-FEA8351C569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938154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1D229-03FF-44A9-A37F-A41D716E1E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E4FCE-9B59-40DB-BB68-F1A6EE58DBA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532552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24D01-1AE4-4D37-9144-60BB9F385A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3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245C-B2A3-4174-B15D-49AB2FEF84B5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44A426-DFCB-4D22-8628-9A98DE1988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22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10D1B-3A25-4AB5-BBA7-8FF8B7239A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208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21AFD-2AA0-4253-BE75-42DD9A9B65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686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176EB-7C4C-480E-9F48-FF9FCB2C86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57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897F3-50A6-4180-A788-158029C75B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851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910BE-9E39-405E-B6AD-E908957B785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3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45D79-EE7F-43F1-A620-17187EB082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1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8A749A-B9D9-42D5-A4CB-EAA5E237F18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2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24E7A-7641-4AC2-BAC7-280295D8C6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181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74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74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8B379-2703-465C-AFA4-21AFDF7A3E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18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E40-3566-4BD6-9FCB-06182F1E3CCC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59668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21188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15415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A930C-9F51-4BB6-8DBB-EDAB0DE2C28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92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556793"/>
            <a:ext cx="729681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49" y="3068960"/>
            <a:ext cx="729681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71172-57E6-459F-9477-5D8095E06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862" y="4797152"/>
            <a:ext cx="192021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4603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C0B75-6CEC-49DD-BDF8-B18DB677CC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669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ntitled-1-1"/>
          <p:cNvPicPr>
            <a:picLocks noChangeAspect="1" noChangeArrowheads="1"/>
          </p:cNvPicPr>
          <p:nvPr userDrawn="1"/>
        </p:nvPicPr>
        <p:blipFill>
          <a:blip r:embed="rId2" cstate="print"/>
          <a:srcRect t="70983" b="10121"/>
          <a:stretch>
            <a:fillRect/>
          </a:stretch>
        </p:blipFill>
        <p:spPr bwMode="auto">
          <a:xfrm>
            <a:off x="0" y="0"/>
            <a:ext cx="12194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2730-985D-4F19-8253-162F4972E1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94" y="-13775"/>
            <a:ext cx="2094089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163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41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FEBB0-68F8-4613-B2BA-B16D375B9E6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805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77F04-C8AB-45EB-AF77-106F884F13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615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A41BA-B472-4EF4-A961-0CEA8729A9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4951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FCAEF-5345-4755-870F-7FC44FD3F99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9091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1488"/>
            <a:ext cx="4011084" cy="1191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91489"/>
            <a:ext cx="6815667" cy="553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F9344-6633-49FD-A238-1B40D49500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9315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58D2F-A299-44D9-A027-FB4B3B0C1F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6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88B0-2424-4AC6-88F2-AE7A639D9699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8751-1B9B-482F-B003-209DF065AC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5847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20689"/>
            <a:ext cx="2743200" cy="55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8026400" cy="55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F1F6-6F4B-4129-B0E3-ED582A87AE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6647" y="-13775"/>
            <a:ext cx="1614036" cy="1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2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590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7D11-E427-410C-9C3A-E9F47253E1B2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AF37-56A7-4E2F-87A5-0FC0E3D02D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4117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59668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  <a:p>
            <a:pPr lvl="3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1358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5667" y="6426200"/>
            <a:ext cx="62399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E15415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Making South Africa a Global 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in Harnessing ICTs for Socio-economic Development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7267" y="6245225"/>
            <a:ext cx="21251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AF0D4-8F83-44C5-8484-415C99B2E3B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 descr="DoC Corporate I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1"/>
            <a:ext cx="419946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98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 spd="slow">
    <p:randomBar dir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4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4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590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316A7-85C3-4323-99ED-8310D1554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4117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5799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590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316A7-85C3-4323-99ED-8310D1554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4117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6938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590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316A7-85C3-4323-99ED-8310D1554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4117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6270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620713"/>
            <a:ext cx="1095798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387C3-066B-4F8E-A95F-05CB6803FD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12863-0629-48FC-A944-0F9782FA3D04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1"/>
            <a:ext cx="12194117" cy="620713"/>
            <a:chOff x="0" y="0"/>
            <a:chExt cx="9145588" cy="620688"/>
          </a:xfrm>
        </p:grpSpPr>
        <p:pic>
          <p:nvPicPr>
            <p:cNvPr id="1033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 descr="Untitled-1-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9048" t="70982" r="64967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25668" y="-14288"/>
            <a:ext cx="161501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35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ransition spd="slow">
    <p:randomBar dir="vert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59668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1358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5667" y="6426200"/>
            <a:ext cx="62399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rgbClr val="E1541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5415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Building a better life for all through an enabling and sustainable world class information and communication technologies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15415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7267" y="6245225"/>
            <a:ext cx="21251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20B3-BAA3-4D1A-8F42-3DC6E5335D8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7" descr="DoC Corporate I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1"/>
            <a:ext cx="419946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70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96633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4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4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)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590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316A7-85C3-4323-99ED-8310D1554C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1AF37-56A7-4E2F-87A5-0FC0E3D02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4117" cy="620688"/>
            <a:chOff x="0" y="0"/>
            <a:chExt cx="9145588" cy="620688"/>
          </a:xfrm>
        </p:grpSpPr>
        <p:pic>
          <p:nvPicPr>
            <p:cNvPr id="10" name="Picture 7" descr="Untitled-1-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b="90952"/>
            <a:stretch>
              <a:fillRect/>
            </a:stretch>
          </p:blipFill>
          <p:spPr bwMode="auto">
            <a:xfrm>
              <a:off x="0" y="0"/>
              <a:ext cx="9145588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Untitled-1-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9049" t="70983" r="64968" b="10121"/>
            <a:stretch>
              <a:fillRect/>
            </a:stretch>
          </p:blipFill>
          <p:spPr bwMode="auto">
            <a:xfrm>
              <a:off x="0" y="0"/>
              <a:ext cx="1122000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5262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35360" y="1052736"/>
            <a:ext cx="10225136" cy="3456384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3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ON USAASA AND USAF ANNUAL </a:t>
            </a:r>
            <a:br>
              <a:rPr lang="en-US" sz="23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3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PLANS AND BUDGET FOR </a:t>
            </a:r>
            <a:br>
              <a:rPr lang="en-US" sz="23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3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2021-2022 FINANCIAL YEAR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b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PARLIAMENTARY PORTFOLIO COMMITTEE ON COMMUNICATIONS   </a:t>
            </a:r>
            <a:b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May 2021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56134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15480" y="7938"/>
            <a:ext cx="8794553" cy="900783"/>
          </a:xfrm>
        </p:spPr>
        <p:txBody>
          <a:bodyPr>
            <a:normAutofit/>
          </a:bodyPr>
          <a:lstStyle/>
          <a:p>
            <a:pPr algn="ctr"/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USAASA ANNUAL BUDGET FOR </a:t>
            </a:r>
            <a:r>
              <a:rPr lang="en-ZA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2021/2022 </a:t>
            </a:r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MTEF</a:t>
            </a:r>
            <a:r>
              <a:rPr lang="en-ZA" b="1" dirty="0"/>
              <a:t/>
            </a:r>
            <a:br>
              <a:rPr lang="en-ZA" b="1" dirty="0"/>
            </a:br>
            <a:r>
              <a:rPr lang="en-US" sz="2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672" y="724054"/>
            <a:ext cx="6811840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Projected Income Statement for </a:t>
            </a:r>
            <a: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2021/2022</a:t>
            </a:r>
            <a:endParaRPr kumimoji="0" lang="en-ZA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980306"/>
              </p:ext>
            </p:extLst>
          </p:nvPr>
        </p:nvGraphicFramePr>
        <p:xfrm>
          <a:off x="119338" y="1124744"/>
          <a:ext cx="11773307" cy="5510296"/>
        </p:xfrm>
        <a:graphic>
          <a:graphicData uri="http://schemas.openxmlformats.org/drawingml/2006/table">
            <a:tbl>
              <a:tblPr firstRow="1" firstCol="1" bandRow="1"/>
              <a:tblGrid>
                <a:gridCol w="3628254">
                  <a:extLst>
                    <a:ext uri="{9D8B030D-6E8A-4147-A177-3AD203B41FA5}">
                      <a16:colId xmlns:a16="http://schemas.microsoft.com/office/drawing/2014/main" xmlns="" val="1593863578"/>
                    </a:ext>
                  </a:extLst>
                </a:gridCol>
                <a:gridCol w="2132384">
                  <a:extLst>
                    <a:ext uri="{9D8B030D-6E8A-4147-A177-3AD203B41FA5}">
                      <a16:colId xmlns:a16="http://schemas.microsoft.com/office/drawing/2014/main" xmlns="" val="26453196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17400528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54740325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xmlns="" val="4145285965"/>
                    </a:ext>
                  </a:extLst>
                </a:gridCol>
              </a:tblGrid>
              <a:tr h="905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Statement of financial </a:t>
                      </a:r>
                      <a:r>
                        <a:rPr lang="en-ZA" sz="100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Revised Estimate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757845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thousand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0614998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Revenue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610428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 revenue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172340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Non-tax revenue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144221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 of goods and services other than capital assets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895476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which: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125389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Administrative fees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573720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by market establishment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442512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sales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683374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non-tax revenue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5663419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Interest, dividends and rent on land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3619510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Transfers received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264 881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177 055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86 033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86 </a:t>
                      </a: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154312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 benefit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846083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Outside shareholders Interest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80925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revenue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265 681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177 055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86 033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 </a:t>
                      </a: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052275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Expenses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9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2502540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 expenses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265 681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177 055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86 033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86 860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020817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58 171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62 269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62 696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 </a:t>
                      </a: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517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357776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Goods and services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207 510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114 786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23 337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963393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Depreciation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665804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Interest, dividends and rent on land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–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068086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Transfers and subsidies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8383643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 payment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807394"/>
                  </a:ext>
                </a:extLst>
              </a:tr>
              <a:tr h="2570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Outside shareholders Interest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–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153507"/>
                  </a:ext>
                </a:extLst>
              </a:tr>
              <a:tr h="4690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expenses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265 681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177 055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86 033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ZA" sz="95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 </a:t>
                      </a:r>
                      <a:r>
                        <a:rPr lang="en-ZA" sz="95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860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528136"/>
                  </a:ext>
                </a:extLst>
              </a:tr>
              <a:tr h="1285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Surplus/(Deficit)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8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8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8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8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80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– </a:t>
                      </a:r>
                      <a:endParaRPr lang="en-ZA" sz="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84" marR="5008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04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53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464" y="1916832"/>
            <a:ext cx="9145016" cy="1584176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2600" b="1" dirty="0"/>
          </a:p>
          <a:p>
            <a:pPr algn="ctr"/>
            <a:r>
              <a:rPr lang="en-US" sz="2300" b="1" dirty="0" smtClean="0"/>
              <a:t>UNIVERSAL SERVICE AND ACCESS FUND ANNUAL PERFORMANCE PLAN  </a:t>
            </a:r>
          </a:p>
          <a:p>
            <a:pPr algn="ctr"/>
            <a:r>
              <a:rPr lang="en-US" sz="2300" b="1" dirty="0" smtClean="0"/>
              <a:t>&amp; </a:t>
            </a:r>
          </a:p>
          <a:p>
            <a:pPr algn="ctr"/>
            <a:r>
              <a:rPr lang="en-US" sz="2300" b="1" dirty="0" smtClean="0"/>
              <a:t>BUDGET 2021-2022 FINANCIAL YEAR </a:t>
            </a:r>
            <a:endParaRPr lang="en-US" sz="2300" b="1" dirty="0"/>
          </a:p>
          <a:p>
            <a:endParaRPr lang="en-US" sz="6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85610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55440" y="7938"/>
            <a:ext cx="9937104" cy="612751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altLang="en-US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USAF </a:t>
            </a:r>
            <a:r>
              <a:rPr lang="en-ZA" altLang="en-US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VISION, MISSION &amp; MANDATE</a:t>
            </a:r>
            <a:r>
              <a:rPr lang="en-ZA" alt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ZA" alt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ZA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7975" y="1590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ZA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xmlns="" id="{7649499D-EC59-4998-9912-94F6F788C1E2}"/>
              </a:ext>
            </a:extLst>
          </p:cNvPr>
          <p:cNvSpPr/>
          <p:nvPr/>
        </p:nvSpPr>
        <p:spPr>
          <a:xfrm>
            <a:off x="191344" y="773090"/>
            <a:ext cx="3431304" cy="56802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Vision: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project implementation towards the goal of universal ICT access and service for 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xmlns="" id="{B52BC360-444E-456F-8867-89CE4503FBCF}"/>
              </a:ext>
            </a:extLst>
          </p:cNvPr>
          <p:cNvSpPr/>
          <p:nvPr/>
        </p:nvSpPr>
        <p:spPr>
          <a:xfrm>
            <a:off x="3622648" y="779748"/>
            <a:ext cx="3625480" cy="5673588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the roll-out of adequate information and Communication Technology (ICT) infrastructure to enable 4IR readiness and universal access to underserviced areas in South Africa;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ZA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ICT service to underserviced and thereby contributing to the reduction of poverty and unemployment in South Africa;</a:t>
            </a: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ZA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 access to digital broadcasting services by qualifying households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xmlns="" id="{0DEBEB30-3855-42F3-BA7B-626069EAC02F}"/>
              </a:ext>
            </a:extLst>
          </p:cNvPr>
          <p:cNvSpPr/>
          <p:nvPr/>
        </p:nvSpPr>
        <p:spPr>
          <a:xfrm>
            <a:off x="7248128" y="779748"/>
            <a:ext cx="4752528" cy="56735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connectivity to primary health facilities, educational institutions and needy communities;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ZA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incentives to network licences to construct, operate and maintain networks in prioritised underserviced areas;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access to digital broadcasting services.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329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55440" y="7938"/>
            <a:ext cx="9937104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Aft>
                <a:spcPts val="1050"/>
              </a:spcAft>
            </a:pP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20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USAF Annual Performance Plan2021-2022 </a:t>
            </a:r>
            <a:r>
              <a:rPr lang="en-ZA" sz="24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7975" y="1590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ZA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xmlns="" id="{7649499D-EC59-4998-9912-94F6F788C1E2}"/>
              </a:ext>
            </a:extLst>
          </p:cNvPr>
          <p:cNvSpPr/>
          <p:nvPr/>
        </p:nvSpPr>
        <p:spPr>
          <a:xfrm>
            <a:off x="191344" y="620689"/>
            <a:ext cx="2736304" cy="5976663"/>
          </a:xfrm>
          <a:prstGeom prst="roundRect">
            <a:avLst/>
          </a:prstGeom>
          <a:solidFill>
            <a:srgbClr val="FF993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IMPACT STATEMENT: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Enhanced access to ICT and digital broadcasting services in identified underserviced areas. </a:t>
            </a:r>
            <a:endParaRPr kumimoji="0" lang="en-ZA" sz="1600" b="0" i="0" u="none" strike="noStrike" kern="14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xmlns="" id="{B52BC360-444E-456F-8867-89CE4503FBCF}"/>
              </a:ext>
            </a:extLst>
          </p:cNvPr>
          <p:cNvSpPr/>
          <p:nvPr/>
        </p:nvSpPr>
        <p:spPr>
          <a:xfrm>
            <a:off x="2986572" y="692696"/>
            <a:ext cx="3253444" cy="223224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 1: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i="1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Broadened access to broadcast digital services by qualifying households</a:t>
            </a:r>
            <a:endParaRPr kumimoji="0" lang="en-ZA" sz="13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xmlns="" id="{DD6519AE-CD45-48B5-B0A0-CB4A560023F4}"/>
              </a:ext>
            </a:extLst>
          </p:cNvPr>
          <p:cNvSpPr/>
          <p:nvPr/>
        </p:nvSpPr>
        <p:spPr>
          <a:xfrm>
            <a:off x="2971292" y="2996952"/>
            <a:ext cx="3340732" cy="1763454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 2: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i="1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Increased access to broadband in underserviced areas</a:t>
            </a:r>
            <a:endParaRPr kumimoji="0" lang="en-ZA" sz="13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xmlns="" id="{0DEBEB30-3855-42F3-BA7B-626069EAC02F}"/>
              </a:ext>
            </a:extLst>
          </p:cNvPr>
          <p:cNvSpPr/>
          <p:nvPr/>
        </p:nvSpPr>
        <p:spPr>
          <a:xfrm>
            <a:off x="6312024" y="578001"/>
            <a:ext cx="5749078" cy="2490959"/>
          </a:xfrm>
          <a:prstGeom prst="roundRect">
            <a:avLst/>
          </a:prstGeom>
          <a:solidFill>
            <a:srgbClr val="EB6529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2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APP targets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i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810 000  subsidised set-top-box  installations coordinated and monitored in four (4) provinces (Free State, Northern Cape, North West and Limpopo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1200" i="1" kern="1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200" i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2 266 474 DTT  subsidised digital television installations coordinated and </a:t>
            </a:r>
            <a:r>
              <a:rPr lang="en-ZA" sz="1200" i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monitored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ZA" sz="1200" i="1" kern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1200" i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289 058 DTH  subsidised digital television installations coordinated and monitored</a:t>
            </a:r>
            <a:endParaRPr lang="en-US" sz="1200" i="1" kern="1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100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100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ZA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78A14B16-3483-4204-B484-BEDE1F9C40B6}"/>
              </a:ext>
            </a:extLst>
          </p:cNvPr>
          <p:cNvSpPr/>
          <p:nvPr/>
        </p:nvSpPr>
        <p:spPr>
          <a:xfrm rot="10800000" flipV="1">
            <a:off x="6384031" y="2924945"/>
            <a:ext cx="5677067" cy="211823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2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APP target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1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ZA" sz="1200" i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Provision of broadband internet connectivity to 280 sites to identified 2 (two) local </a:t>
            </a:r>
            <a:r>
              <a:rPr lang="en-ZA" sz="1200" i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municipalities being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Kareeberg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Renosteberg Local Municipalities in Pixley Ka Seme District Municipality, Northern Cape </a:t>
            </a:r>
            <a:endParaRPr lang="en-ZA" sz="12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ZA" sz="1300" i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xmlns="" id="{DD6519AE-CD45-48B5-B0A0-CB4A560023F4}"/>
              </a:ext>
            </a:extLst>
          </p:cNvPr>
          <p:cNvSpPr/>
          <p:nvPr/>
        </p:nvSpPr>
        <p:spPr>
          <a:xfrm>
            <a:off x="2963652" y="4760406"/>
            <a:ext cx="3348372" cy="1836946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 3</a:t>
            </a:r>
            <a:r>
              <a:rPr kumimoji="0" lang="en-Z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430" indent="-810260" algn="just">
              <a:lnSpc>
                <a:spcPct val="110000"/>
              </a:lnSpc>
            </a:pPr>
            <a:r>
              <a:rPr lang="en-ZA" sz="14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300" i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ZA" sz="1300" i="1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well-governed and </a:t>
            </a:r>
            <a:r>
              <a:rPr lang="en-ZA" sz="1300" i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performance</a:t>
            </a:r>
          </a:p>
          <a:p>
            <a:pPr marL="900430" indent="-810260" algn="just">
              <a:lnSpc>
                <a:spcPct val="110000"/>
              </a:lnSpc>
            </a:pPr>
            <a:r>
              <a:rPr lang="en-ZA" sz="1300" i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300" i="1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 and </a:t>
            </a:r>
            <a:r>
              <a:rPr lang="en-ZA" sz="1300" i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fund, </a:t>
            </a:r>
            <a:r>
              <a:rPr lang="en-ZA" sz="1300" i="1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delivering on its mandate</a:t>
            </a:r>
            <a:endParaRPr lang="en-ZA" sz="1300" i="1" kern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Z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23">
            <a:extLst>
              <a:ext uri="{FF2B5EF4-FFF2-40B4-BE49-F238E27FC236}">
                <a16:creationId xmlns:a16="http://schemas.microsoft.com/office/drawing/2014/main" xmlns="" id="{78A14B16-3483-4204-B484-BEDE1F9C40B6}"/>
              </a:ext>
            </a:extLst>
          </p:cNvPr>
          <p:cNvSpPr/>
          <p:nvPr/>
        </p:nvSpPr>
        <p:spPr>
          <a:xfrm rot="10800000" flipV="1">
            <a:off x="6384027" y="4509120"/>
            <a:ext cx="5677073" cy="208823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APP target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ZA" sz="1200" i="1" dirty="0">
                <a:latin typeface="Arial" panose="020B0604020202020204" pitchFamily="34" charset="0"/>
                <a:cs typeface="Arial" panose="020B0604020202020204" pitchFamily="34" charset="0"/>
              </a:rPr>
              <a:t>100% of valid invoices paid within 30 days from date     of </a:t>
            </a:r>
            <a:r>
              <a:rPr lang="en-Z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ZA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i="1" kern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 of wasteful and fruitless expenditure to 20% of R 4009 000,00 USAF AFS 2019-2020 incrementally from baseline of 2019 by </a:t>
            </a:r>
            <a:r>
              <a:rPr lang="en-US" sz="1200" i="1" kern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i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Reduction of irregular expenditure to 15% of R63 520 000,00 USAF AFS 2019-2020 incrementally from baseline of 2019 by 2024</a:t>
            </a:r>
            <a:endParaRPr lang="en-US" sz="1200" i="1" kern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ZA" sz="1300" i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b="1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055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71464" y="7938"/>
            <a:ext cx="9505056" cy="61275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200" b="1" dirty="0" smtClean="0"/>
              <a:t/>
            </a:r>
            <a:br>
              <a:rPr lang="en-ZA" sz="2200" b="1" dirty="0" smtClean="0"/>
            </a:br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Business Operations: Indicators, Annual and Quarterly </a:t>
            </a:r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en-ZA" dirty="0"/>
              <a:t/>
            </a:r>
            <a:br>
              <a:rPr lang="en-ZA" dirty="0"/>
            </a:b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14653" y="17005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8200" y="137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811369"/>
              </p:ext>
            </p:extLst>
          </p:nvPr>
        </p:nvGraphicFramePr>
        <p:xfrm>
          <a:off x="83332" y="692696"/>
          <a:ext cx="11881319" cy="5326139"/>
        </p:xfrm>
        <a:graphic>
          <a:graphicData uri="http://schemas.openxmlformats.org/drawingml/2006/table">
            <a:tbl>
              <a:tblPr firstRow="1" firstCol="1" bandRow="1"/>
              <a:tblGrid>
                <a:gridCol w="2091651">
                  <a:extLst>
                    <a:ext uri="{9D8B030D-6E8A-4147-A177-3AD203B41FA5}">
                      <a16:colId xmlns:a16="http://schemas.microsoft.com/office/drawing/2014/main" xmlns="" val="151629152"/>
                    </a:ext>
                  </a:extLst>
                </a:gridCol>
                <a:gridCol w="1796780">
                  <a:extLst>
                    <a:ext uri="{9D8B030D-6E8A-4147-A177-3AD203B41FA5}">
                      <a16:colId xmlns:a16="http://schemas.microsoft.com/office/drawing/2014/main" xmlns="" val="28573289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438067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9598956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8371026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045185916"/>
                    </a:ext>
                  </a:extLst>
                </a:gridCol>
              </a:tblGrid>
              <a:tr h="22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2021/22 ANNUAL TARGET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TARGETS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158142"/>
                  </a:ext>
                </a:extLst>
              </a:tr>
              <a:tr h="4580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Apr-Jun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- Sep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Oct-Dec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- Mar 2022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424667"/>
                  </a:ext>
                </a:extLst>
              </a:tr>
              <a:tr h="95749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the subsidised set-top-box kits installed at qualifying households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810 000  subsidised set-top-box  installations coordinated and monitored in four (4) provinces (Free State, Northern Cape, North West and Limpopo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Distribution and installation of 330 000 set-top-boxes coordinated and monitored in Free State, Northern Cape, North West and Limpopo 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Distribution and installation of 480 000 set-top-boxes coordinated and monitored in Free State, Northern Cape, North West and Limpopo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closure and draft report developed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closure final report developed and submitted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135258"/>
                  </a:ext>
                </a:extLst>
              </a:tr>
              <a:tr h="853474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qualifying households migrated to digital terrestrial television through a voucher system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2 266 474 DTT  </a:t>
                      </a: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subsidised digital television installations coordinated and monitored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Appointment of the panel of service providers of devices finalised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Contracting the panel of service providers and placement of orders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466 474  DTT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800 000 DTT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1 000 000 DTT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637358"/>
                  </a:ext>
                </a:extLst>
              </a:tr>
              <a:tr h="7878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289 058 DTH  </a:t>
                      </a: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subsidised digital television installations coordinated and monitored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Appointment of the panel of service providers of devices finalised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Contracting the panel of service providers and placement of orders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70 058  DTH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109 000 DTH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110 000  DTH vouchers issued to qualifying households for subsidised digital television installation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130906"/>
                  </a:ext>
                </a:extLst>
              </a:tr>
              <a:tr h="118190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sites with broadband internet connectivity to new sites in identified municipal areas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Provision of broadband internet connectivity to 280 sites to identified 2 (two) local municipalities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0" algn="ctr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Initiate bid processes for the appointment of the service provider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consultations and  sites identification conducted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Conclude bid processes and contracting of a service provider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Provision of internet connectivity to 80 sites identified in local municipalities ensured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Provision of internet connectivity to 90 sites  identified in  local municipalities ensured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Provision of internet connectivity to 110 sites identified in local municipalities ensured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38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7398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71464" y="7938"/>
            <a:ext cx="9505056" cy="61275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200" b="1" dirty="0" smtClean="0"/>
              <a:t/>
            </a:r>
            <a:br>
              <a:rPr lang="en-ZA" sz="2200" b="1" dirty="0" smtClean="0"/>
            </a:br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 Programme </a:t>
            </a:r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Business Operations: Indicators, Annual and Quarterly </a:t>
            </a:r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en-ZA" dirty="0"/>
              <a:t/>
            </a:r>
            <a:br>
              <a:rPr lang="en-ZA" dirty="0"/>
            </a:br>
            <a:r>
              <a:rPr lang="en-US" sz="2200" b="1" i="1" dirty="0" smtClean="0">
                <a:solidFill>
                  <a:schemeClr val="bg1"/>
                </a:solidFill>
              </a:rPr>
              <a:t>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14653" y="17005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8200" y="137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9028146"/>
              </p:ext>
            </p:extLst>
          </p:nvPr>
        </p:nvGraphicFramePr>
        <p:xfrm>
          <a:off x="83332" y="692696"/>
          <a:ext cx="11881319" cy="3737600"/>
        </p:xfrm>
        <a:graphic>
          <a:graphicData uri="http://schemas.openxmlformats.org/drawingml/2006/table">
            <a:tbl>
              <a:tblPr firstRow="1" firstCol="1" bandRow="1"/>
              <a:tblGrid>
                <a:gridCol w="2091651">
                  <a:extLst>
                    <a:ext uri="{9D8B030D-6E8A-4147-A177-3AD203B41FA5}">
                      <a16:colId xmlns:a16="http://schemas.microsoft.com/office/drawing/2014/main" xmlns="" val="151629152"/>
                    </a:ext>
                  </a:extLst>
                </a:gridCol>
                <a:gridCol w="1796780">
                  <a:extLst>
                    <a:ext uri="{9D8B030D-6E8A-4147-A177-3AD203B41FA5}">
                      <a16:colId xmlns:a16="http://schemas.microsoft.com/office/drawing/2014/main" xmlns="" val="28573289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438067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9598956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8371026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045185916"/>
                    </a:ext>
                  </a:extLst>
                </a:gridCol>
              </a:tblGrid>
              <a:tr h="22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2021/22 ANNUAL TARGET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TARGETS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158142"/>
                  </a:ext>
                </a:extLst>
              </a:tr>
              <a:tr h="4580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Apr-Jun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- Sep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Oct-Dec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- Mar 2022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424667"/>
                  </a:ext>
                </a:extLst>
              </a:tr>
              <a:tr h="95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(%) of valid invoices paid within 30 days from date of receipts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00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00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00" kern="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000" kern="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0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100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100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0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vantGarde Bk BT"/>
                        </a:rPr>
                        <a:t> 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valid invoices paid within 30 days from date of receipts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valid invoices paid within 30 days from date of receipts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valid invoices paid within 30 days from date of receipts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of valid invoices paid within 30 days from date of receipts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135258"/>
                  </a:ext>
                </a:extLst>
              </a:tr>
              <a:tr h="853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(%) of the elimination of wasteful and fruitless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Reduction of wasteful and fruitless expenditure to 20% of R 4009 000,00 USAF AFS 2019-2020 incrementally from baseline of 2019 by 2024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reduction of wasteful and fruitless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reduction of wasteful and fruitless expenditure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reduction of wasteful and fruitless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 reduction of wasteful and fruitless expenditure 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637358"/>
                  </a:ext>
                </a:extLst>
              </a:tr>
              <a:tr h="1181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% reduction of irregular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Reduction of irregular expenditure to 15% of R63 520 000,00 USAF AFS 2019-2020 incrementally from baseline of 2019 by 2024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reduction of irregular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reduction of irregular expenditure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reduction of irregular expenditure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reduction of irregular expenditure </a:t>
                      </a:r>
                      <a:endParaRPr lang="en-ZA" sz="1000" dirty="0">
                        <a:effectLst/>
                        <a:latin typeface="AvantGarde Bk B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38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6252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3336" y="7938"/>
            <a:ext cx="9357200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USAF UPDATED KEY RISKS 2021-2022  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4009885"/>
              </p:ext>
            </p:extLst>
          </p:nvPr>
        </p:nvGraphicFramePr>
        <p:xfrm>
          <a:off x="119335" y="692696"/>
          <a:ext cx="11881320" cy="464941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399081931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86101522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1601785467"/>
                    </a:ext>
                  </a:extLst>
                </a:gridCol>
              </a:tblGrid>
              <a:tr h="798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581410"/>
                  </a:ext>
                </a:extLst>
              </a:tr>
              <a:tr h="111206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810 000   subsidized set-top-box  installations coordinated and monitored in four (4) provinces (Free State, Northern Cape, North West and Limpopo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810 000   subsidized digital television installations coordinated and monitored in four (4) provinces (Free State, Northern Cape, North West and Limpopo,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registrations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of the qualifying households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engagements at all various structures of government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 capacity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Sufficient amount of localised installers as approved by Cabinet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9081201"/>
                  </a:ext>
                </a:extLst>
              </a:tr>
              <a:tr h="166809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2 266 474 DTT  subsidised digital television installations coordinated and monitored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2 266 474 DTT  subsidised digital television installations coordinated and monitored</a:t>
                      </a:r>
                      <a:r>
                        <a:rPr lang="en-US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registrations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 by National Treasury to cover the budget deficit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of the qualifying households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engagements at all various structures of government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 capacity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Sufficient amount of localised installers as approved by Cabinet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Voucher system framework roll-out strategy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Determination of voucher value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658533"/>
                  </a:ext>
                </a:extLst>
              </a:tr>
              <a:tr h="166809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289 058 DTH  subsidised digital television installations coordinated and monitored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289 058 DTH  subsidised digital television installations coordinated and monitored,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 registrations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 by National Treasury to cover the budget deficit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of the qualifying households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engagements at all various structures of government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PMO capacity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Sufficient amount of localised installers as approved by Cabinet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Voucher system framework roll-out strategy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Determination of voucher value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44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454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3336" y="7938"/>
            <a:ext cx="9357200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1800" b="1" kern="14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1800" b="1" kern="14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USAF UPDATED </a:t>
            </a:r>
            <a:r>
              <a:rPr lang="en-ZA" sz="1800" b="1" kern="1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RISKS 2021-2022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055120"/>
              </p:ext>
            </p:extLst>
          </p:nvPr>
        </p:nvGraphicFramePr>
        <p:xfrm>
          <a:off x="119335" y="692696"/>
          <a:ext cx="11881320" cy="4834759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399081931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86101522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1601785467"/>
                    </a:ext>
                  </a:extLst>
                </a:gridCol>
              </a:tblGrid>
              <a:tr h="798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581410"/>
                  </a:ext>
                </a:extLst>
              </a:tr>
              <a:tr h="1853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236159"/>
                  </a:ext>
                </a:extLst>
              </a:tr>
              <a:tr h="185343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broadband internet connectivity to 280 sites to identified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broadband internet connectivity to 280 sites to identified,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of the target local municipality (DCDT dependence)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engagements at all various structure of government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 a service provider through supply chain management processes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Reliable choice of technology to deliver a service and needs analysis of the communities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monitoring tool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6770125"/>
                  </a:ext>
                </a:extLst>
              </a:tr>
              <a:tr h="1853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6677034"/>
                  </a:ext>
                </a:extLst>
              </a:tr>
              <a:tr h="5560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050" kern="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05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05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05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105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105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 or failure thereof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Dedicate personnel to monitor payment value chain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 register that encapsulates all the control on invoice payment protocols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6523389"/>
                  </a:ext>
                </a:extLst>
              </a:tr>
              <a:tr h="9267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wasteful and fruitless expenditure to 20% of R 4009 000,00 USAF AFS 2019-2020 incrementally from baseline of 2019 by 2024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wasteful and fruitless expenditure to 20% of R 4009 000,00 USAF AFS 2019-2020 incrementally from baseline of 2019 by 2024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failure thereof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a forensic investigator to close on wasteful and fruitless expenditure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implementation of the forensic investigator outcomes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theft and loses committee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meetings of the theft and loses committee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345009"/>
                  </a:ext>
                </a:extLst>
              </a:tr>
              <a:tr h="9267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irregular expenditure to 15% of R63 520 000,00 USAF AFS 2019-2020 incrementally from baseline of 2019 by 2024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irregular expenditure to 15% of R63 520 000,00 USAF AFS 2019-2020 incrementally from baseline of 2019 by 2024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failure thereof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a forensic investigator to close on wasteful and fruitless expenditure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implementation of the forensic investigator outcomes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theft and loses committee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meetings of the theft and loses committee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461" marR="294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80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3212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15480" y="7938"/>
            <a:ext cx="8794553" cy="900783"/>
          </a:xfrm>
        </p:spPr>
        <p:txBody>
          <a:bodyPr>
            <a:normAutofit/>
          </a:bodyPr>
          <a:lstStyle/>
          <a:p>
            <a:pPr algn="ctr"/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USAF </a:t>
            </a:r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BUDGET FOR </a:t>
            </a:r>
            <a:r>
              <a:rPr lang="en-ZA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2021/2022 </a:t>
            </a:r>
            <a:r>
              <a:rPr lang="en-Z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MTEF</a:t>
            </a:r>
            <a:r>
              <a:rPr lang="en-ZA" b="1" dirty="0"/>
              <a:t/>
            </a:r>
            <a:br>
              <a:rPr lang="en-ZA" b="1" dirty="0"/>
            </a:br>
            <a:r>
              <a:rPr lang="en-US" sz="2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672" y="724054"/>
            <a:ext cx="6811840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Projected Income Statement for </a:t>
            </a:r>
            <a: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2021/2022</a:t>
            </a:r>
            <a:endParaRPr kumimoji="0" lang="en-ZA" sz="1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173535"/>
              </p:ext>
            </p:extLst>
          </p:nvPr>
        </p:nvGraphicFramePr>
        <p:xfrm>
          <a:off x="335359" y="1268753"/>
          <a:ext cx="11377264" cy="4824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497">
                  <a:extLst>
                    <a:ext uri="{9D8B030D-6E8A-4147-A177-3AD203B41FA5}">
                      <a16:colId xmlns:a16="http://schemas.microsoft.com/office/drawing/2014/main" xmlns="" val="316326863"/>
                    </a:ext>
                  </a:extLst>
                </a:gridCol>
                <a:gridCol w="2816507">
                  <a:extLst>
                    <a:ext uri="{9D8B030D-6E8A-4147-A177-3AD203B41FA5}">
                      <a16:colId xmlns:a16="http://schemas.microsoft.com/office/drawing/2014/main" xmlns="" val="408513424"/>
                    </a:ext>
                  </a:extLst>
                </a:gridCol>
                <a:gridCol w="1620420">
                  <a:extLst>
                    <a:ext uri="{9D8B030D-6E8A-4147-A177-3AD203B41FA5}">
                      <a16:colId xmlns:a16="http://schemas.microsoft.com/office/drawing/2014/main" xmlns="" val="3112609574"/>
                    </a:ext>
                  </a:extLst>
                </a:gridCol>
                <a:gridCol w="1620420">
                  <a:extLst>
                    <a:ext uri="{9D8B030D-6E8A-4147-A177-3AD203B41FA5}">
                      <a16:colId xmlns:a16="http://schemas.microsoft.com/office/drawing/2014/main" xmlns="" val="336286055"/>
                    </a:ext>
                  </a:extLst>
                </a:gridCol>
                <a:gridCol w="1620420">
                  <a:extLst>
                    <a:ext uri="{9D8B030D-6E8A-4147-A177-3AD203B41FA5}">
                      <a16:colId xmlns:a16="http://schemas.microsoft.com/office/drawing/2014/main" xmlns="" val="3610821645"/>
                    </a:ext>
                  </a:extLst>
                </a:gridCol>
              </a:tblGrid>
              <a:tr h="4773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 of financial </a:t>
                      </a:r>
                      <a:r>
                        <a:rPr lang="en-ZA" sz="105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Revised Estimate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093941"/>
                  </a:ext>
                </a:extLst>
              </a:tr>
              <a:tr h="2754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thousand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88106692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7257868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revenue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1366236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Non-tax revenue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0545993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non-tax revenue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7435344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Interest, dividends and rent on land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8716858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received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641 807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1 137 531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126 183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127 397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9470165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benefit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5407639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Outside shareholders Interest 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1859195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revenue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741 807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1 137 531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126 183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127 397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7805423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225638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expenses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4 152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3 000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2131832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2862215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4 152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3 000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3 000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9513504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737 655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1 134 531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123 183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124 397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8820599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expenses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741 807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1 137 531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126 183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127 397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003621"/>
                  </a:ext>
                </a:extLst>
              </a:tr>
              <a:tr h="25448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Surplus/(Deficit)</a:t>
                      </a:r>
                      <a:endParaRPr lang="en-ZA" sz="105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567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1524000" y="1052736"/>
            <a:ext cx="9144000" cy="1588"/>
          </a:xfrm>
          <a:prstGeom prst="line">
            <a:avLst/>
          </a:prstGeom>
          <a:ln>
            <a:solidFill>
              <a:srgbClr val="EF4718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0702" y="6553150"/>
            <a:ext cx="1593850" cy="47625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7E121AC-CB2F-48A1-9156-4FA17DE39A11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376" y="44624"/>
            <a:ext cx="1008112" cy="94204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624"/>
            <a:ext cx="1979712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5801" y="2636912"/>
            <a:ext cx="4676775" cy="3276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465" y="1916832"/>
            <a:ext cx="8219256" cy="288032"/>
          </a:xfrm>
        </p:spPr>
        <p:txBody>
          <a:bodyPr>
            <a:noAutofit/>
          </a:bodyPr>
          <a:lstStyle/>
          <a:p>
            <a:pPr algn="ctr"/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90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464" y="1916832"/>
            <a:ext cx="9145016" cy="1584176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600" b="1" dirty="0"/>
          </a:p>
          <a:p>
            <a:pPr algn="ctr"/>
            <a:r>
              <a:rPr lang="en-US" sz="2300" b="1" dirty="0" smtClean="0"/>
              <a:t>UNIVERSAL SERVICE AND ACCESS AGENCY OF SOUTH AFRICA </a:t>
            </a:r>
          </a:p>
          <a:p>
            <a:pPr algn="ctr"/>
            <a:r>
              <a:rPr lang="en-US" sz="2300" b="1" dirty="0" smtClean="0"/>
              <a:t>  ANNUAL PERFORMANCE PLAN  </a:t>
            </a:r>
          </a:p>
          <a:p>
            <a:pPr algn="ctr"/>
            <a:r>
              <a:rPr lang="en-US" sz="2300" b="1" dirty="0" smtClean="0"/>
              <a:t>&amp; </a:t>
            </a:r>
          </a:p>
          <a:p>
            <a:pPr algn="ctr"/>
            <a:r>
              <a:rPr lang="en-US" sz="2300" b="1" dirty="0" smtClean="0"/>
              <a:t>BUDGET 2021-2022 FINANCIAL YEAR </a:t>
            </a:r>
            <a:endParaRPr lang="en-US" sz="2300" b="1" dirty="0"/>
          </a:p>
          <a:p>
            <a:endParaRPr lang="en-US" sz="6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11976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0" y="1055008"/>
            <a:ext cx="12192000" cy="31958"/>
          </a:xfrm>
          <a:prstGeom prst="line">
            <a:avLst/>
          </a:prstGeom>
          <a:ln>
            <a:solidFill>
              <a:srgbClr val="EF4718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719637" y="6527179"/>
            <a:ext cx="1006365" cy="15389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FB1A35-26F3-4129-92ED-E891618A16E1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9404" y="7937"/>
            <a:ext cx="901700" cy="901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376" y="188641"/>
            <a:ext cx="10657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USAASA &amp; USAF STRATEGIC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</a:t>
            </a: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215008" y="1264216"/>
            <a:ext cx="9921552" cy="5392611"/>
            <a:chOff x="709507" y="1188391"/>
            <a:chExt cx="7631289" cy="5071591"/>
          </a:xfrm>
        </p:grpSpPr>
        <p:sp>
          <p:nvSpPr>
            <p:cNvPr id="2" name="Isosceles Triangle 1"/>
            <p:cNvSpPr/>
            <p:nvPr/>
          </p:nvSpPr>
          <p:spPr>
            <a:xfrm>
              <a:off x="1300356" y="1188391"/>
              <a:ext cx="6443158" cy="5071591"/>
            </a:xfrm>
            <a:prstGeom prst="triangl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3057596" y="2514600"/>
              <a:ext cx="2843449" cy="443850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2592628" y="5821845"/>
              <a:ext cx="3576186" cy="31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USAASA &amp; USAF  </a:t>
              </a:r>
              <a:r>
                <a:rPr kumimoji="0" lang="en-ZA" sz="16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Vision, Mission &amp; Mandate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2353169" y="4538589"/>
              <a:ext cx="4316871" cy="78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Revised 2019-24 Medium </a:t>
              </a:r>
              <a:r>
                <a:rPr kumimoji="0" lang="en-ZA" sz="16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 Strategic Framework / NDP 5-Year Implementation Plan / </a:t>
              </a:r>
              <a:r>
                <a:rPr kumimoji="0" lang="en-ZA" sz="1600" b="1" i="0" u="none" strike="noStrike" kern="120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 Connect Policy</a:t>
              </a:r>
              <a:endParaRPr kumimoji="0" lang="en-ZA" sz="16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Cabinet, </a:t>
              </a:r>
              <a:r>
                <a:rPr kumimoji="0" lang="en-ZA" sz="1600" b="1" i="0" u="none" strike="noStrike" kern="1200" cap="none" spc="0" normalizeH="0" baseline="0" noProof="0" dirty="0">
                  <a:ln w="0"/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etc</a:t>
              </a:r>
            </a:p>
          </p:txBody>
        </p:sp>
        <p:sp>
          <p:nvSpPr>
            <p:cNvPr id="17" name="Minus 16"/>
            <p:cNvSpPr/>
            <p:nvPr/>
          </p:nvSpPr>
          <p:spPr>
            <a:xfrm>
              <a:off x="2353169" y="3472348"/>
              <a:ext cx="4316871" cy="358772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2896472" y="3515803"/>
              <a:ext cx="3276600" cy="78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27063" algn="l"/>
                </a:tabLst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ICT Sector trends / challenges</a:t>
              </a:r>
            </a:p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Positioning SA towards the 4IR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1629551" y="4267201"/>
              <a:ext cx="5796844" cy="336576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0800000">
              <a:off x="2464929" y="2940955"/>
              <a:ext cx="4114800" cy="54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27063" algn="l"/>
                </a:tabLst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USAASA &amp; USAF </a:t>
              </a: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Impact Statement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Outcomes (Strategic Plan)</a:t>
              </a:r>
            </a:p>
          </p:txBody>
        </p:sp>
        <p:sp>
          <p:nvSpPr>
            <p:cNvPr id="21" name="Minus 20"/>
            <p:cNvSpPr/>
            <p:nvPr/>
          </p:nvSpPr>
          <p:spPr>
            <a:xfrm>
              <a:off x="709507" y="5334001"/>
              <a:ext cx="7631289" cy="336576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1743965" y="1341882"/>
              <a:ext cx="5546030" cy="124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USAASA &amp; USAF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Strat Plan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APP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Targets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5691">
            <a:off x="259620" y="2366367"/>
            <a:ext cx="1446217" cy="2123230"/>
          </a:xfrm>
          <a:prstGeom prst="rect">
            <a:avLst/>
          </a:prstGeom>
        </p:spPr>
      </p:pic>
      <p:sp>
        <p:nvSpPr>
          <p:cNvPr id="15" name="AutoShape 2" descr="Image result for 4I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19638" y="1755205"/>
            <a:ext cx="2063038" cy="2237614"/>
            <a:chOff x="6820816" y="3368985"/>
            <a:chExt cx="2353647" cy="16583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36258">
              <a:off x="6960505" y="3368985"/>
              <a:ext cx="2213958" cy="165833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 rot="2036258">
              <a:off x="6820816" y="4189876"/>
              <a:ext cx="2052589" cy="776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83384">
            <a:off x="9115522" y="3064065"/>
            <a:ext cx="1766706" cy="22811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9311056">
            <a:off x="3253482" y="801947"/>
            <a:ext cx="769553" cy="6130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Informs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USAASA &amp; USAF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Priorities</a:t>
            </a:r>
          </a:p>
        </p:txBody>
      </p:sp>
      <p:sp>
        <p:nvSpPr>
          <p:cNvPr id="29" name="Down Arrow 28"/>
          <p:cNvSpPr/>
          <p:nvPr/>
        </p:nvSpPr>
        <p:spPr>
          <a:xfrm rot="2274825">
            <a:off x="8154101" y="1008170"/>
            <a:ext cx="769553" cy="6130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Alignment with available resources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819" y="4676237"/>
            <a:ext cx="1979714" cy="1876425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1" y="60388"/>
            <a:ext cx="1557435" cy="87883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Down Arrow 29"/>
          <p:cNvSpPr/>
          <p:nvPr/>
        </p:nvSpPr>
        <p:spPr>
          <a:xfrm rot="19311056">
            <a:off x="2706749" y="546048"/>
            <a:ext cx="769553" cy="68213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Minster DCDT Performance Agreement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2" descr="COVID-19 Corona Virus - South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6200" y="5514872"/>
            <a:ext cx="3960440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51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55440" y="7938"/>
            <a:ext cx="9937104" cy="612751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altLang="en-US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USAASA </a:t>
            </a:r>
            <a:r>
              <a:rPr lang="en-ZA" altLang="en-US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VISION, MISSION &amp; MANDATE</a:t>
            </a:r>
            <a:r>
              <a:rPr lang="en-ZA" alt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ZA" altLang="en-US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ZA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7975" y="1590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ZA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xmlns="" id="{7649499D-EC59-4998-9912-94F6F788C1E2}"/>
              </a:ext>
            </a:extLst>
          </p:cNvPr>
          <p:cNvSpPr/>
          <p:nvPr/>
        </p:nvSpPr>
        <p:spPr>
          <a:xfrm>
            <a:off x="191344" y="773090"/>
            <a:ext cx="2880320" cy="568024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2194560">
              <a:defRPr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 of USAASA  is aligned to, and supports, the vision of the Department of Communications and Digital Technologies to be </a:t>
            </a: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leader in enabling a connected and digitally transformed South Africa.</a:t>
            </a:r>
          </a:p>
          <a:p>
            <a:pPr lvl="0">
              <a:defRPr/>
            </a:pP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ICT access and service for all.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xmlns="" id="{B52BC360-444E-456F-8867-89CE4503FBCF}"/>
              </a:ext>
            </a:extLst>
          </p:cNvPr>
          <p:cNvSpPr/>
          <p:nvPr/>
        </p:nvSpPr>
        <p:spPr>
          <a:xfrm>
            <a:off x="2999656" y="779748"/>
            <a:ext cx="3240360" cy="56735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2194560">
              <a:buFont typeface="Wingdings" panose="05000000000000000000" pitchFamily="2" charset="2"/>
              <a:buChar char="§"/>
              <a:defRPr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and pursue the goal of universal access and service, and to contribute to building South Africa’s sustainable knowledge society through a response to the 4IR, innovation, research, monitoring, evaluation and advisory services.</a:t>
            </a:r>
          </a:p>
          <a:p>
            <a:pPr lvl="0" algn="ctr" defTabSz="2194560">
              <a:defRPr/>
            </a:pPr>
            <a:endParaRPr lang="en-ZA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2194560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effectively manage the Universal Service and Access Fund (USAF)</a:t>
            </a: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xmlns="" id="{0DEBEB30-3855-42F3-BA7B-626069EAC02F}"/>
              </a:ext>
            </a:extLst>
          </p:cNvPr>
          <p:cNvSpPr/>
          <p:nvPr/>
        </p:nvSpPr>
        <p:spPr>
          <a:xfrm>
            <a:off x="6240016" y="779748"/>
            <a:ext cx="5760640" cy="5673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Z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Mandate:</a:t>
            </a:r>
          </a:p>
          <a:p>
            <a:pPr lvl="0" algn="ctr"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to promote the goal of universal access and universal service;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GB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the adoption and use of new methods of attaining universal access and universal service;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</a:rPr>
              <a:t>continually survey and evaluate the extent to which universal access and service have been achieved;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ZA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recommendations to the Minister in relation to policy on any matter relating to universal access and universal service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ZA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ZA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 into and keep abreast of developments in the Republic and elsewhere on information communication technology, electronic communications services and electronic communications facilities;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the Universal Service and Access Fund (USAF) in accordance with the provisions of the Electronic Communications Act, 2005 as Amended</a:t>
            </a:r>
          </a:p>
          <a:p>
            <a:pPr lvl="0" algn="ctr">
              <a:defRPr/>
            </a:pPr>
            <a:r>
              <a:rPr lang="en-Z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814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55440" y="7938"/>
            <a:ext cx="9937104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Aft>
                <a:spcPts val="1050"/>
              </a:spcAft>
            </a:pPr>
            <a: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2000" b="1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20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USAASA Annual Performance Plan 2021-2022</a:t>
            </a:r>
            <a:r>
              <a:rPr lang="en-ZA" sz="24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7975" y="1590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Z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ZA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xmlns="" id="{7649499D-EC59-4998-9912-94F6F788C1E2}"/>
              </a:ext>
            </a:extLst>
          </p:cNvPr>
          <p:cNvSpPr/>
          <p:nvPr/>
        </p:nvSpPr>
        <p:spPr>
          <a:xfrm>
            <a:off x="191344" y="773090"/>
            <a:ext cx="3292806" cy="5680246"/>
          </a:xfrm>
          <a:prstGeom prst="round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STATEMENT: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Progressive realisation of the goal of universal access and universal service in South Africa.</a:t>
            </a:r>
            <a:endParaRPr kumimoji="0" lang="en-ZA" sz="1600" b="0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xmlns="" id="{B52BC360-444E-456F-8867-89CE4503FBCF}"/>
              </a:ext>
            </a:extLst>
          </p:cNvPr>
          <p:cNvSpPr/>
          <p:nvPr/>
        </p:nvSpPr>
        <p:spPr>
          <a:xfrm>
            <a:off x="3337288" y="779748"/>
            <a:ext cx="3046744" cy="5673588"/>
          </a:xfrm>
          <a:prstGeom prst="round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 1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well-governed and high-performance organisation and Fund, delivering on its </a:t>
            </a: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xmlns="" id="{0DEBEB30-3855-42F3-BA7B-626069EAC02F}"/>
              </a:ext>
            </a:extLst>
          </p:cNvPr>
          <p:cNvSpPr/>
          <p:nvPr/>
        </p:nvSpPr>
        <p:spPr>
          <a:xfrm>
            <a:off x="6312024" y="779748"/>
            <a:ext cx="5688632" cy="5673588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USAASA 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 Targets 2021-2022</a:t>
            </a:r>
            <a:r>
              <a:rPr kumimoji="0" lang="en-ZA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FY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Board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approved USAASA integrated plan of action in support of the implementation of National Strategic Plan (NSP) on gender-based violence developed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Board approved Stakeholder  Strategy and Plan  implemented 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ZA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400" spc="-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40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 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140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ty</a:t>
            </a:r>
            <a:r>
              <a:rPr lang="en-US" sz="140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</a:t>
            </a:r>
            <a:r>
              <a:rPr lang="en-US" sz="140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 fr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2020/21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bas</a:t>
            </a:r>
            <a:r>
              <a:rPr lang="en-US" sz="140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n-US" sz="140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1400" spc="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z="1400" spc="-5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1400" spc="-1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</a:p>
          <a:p>
            <a:pPr marL="342900" indent="-342900" algn="just">
              <a:buFont typeface="+mj-lt"/>
              <a:buAutoNum type="arabicPeriod" startAt="3"/>
              <a:defRPr/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en-ZA" sz="1400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ZA" sz="1400" kern="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ZA" sz="1400" kern="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ZA" sz="1400" kern="0" spc="-1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ZA" sz="1400" kern="0" spc="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ZA" sz="1400" kern="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fr</a:t>
            </a:r>
            <a:r>
              <a:rPr lang="en-ZA" sz="1400" kern="0" spc="-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     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 r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ece</a:t>
            </a:r>
            <a:r>
              <a:rPr lang="en-ZA" sz="1400" kern="0" spc="-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1400" kern="0" spc="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400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ZA" kern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wasteful and fruitless expenditure to 20% of R 389 00,00 USAASA AFS 2019-2020 incrementally from baseline of 2019 by 2024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6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Reduction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irregular expenditure to 15% of R 32 196 000,00 USAASA AFS 2019-2020 incrementally from baseline of 2019 by 2024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94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7488" y="312659"/>
            <a:ext cx="9433048" cy="3080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USAASA Programme </a:t>
            </a:r>
            <a:r>
              <a:rPr lang="en-ZA" sz="1800" b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1 - Business Support: Indicators, Annual and Quarterly </a:t>
            </a: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Targets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8382476"/>
              </p:ext>
            </p:extLst>
          </p:nvPr>
        </p:nvGraphicFramePr>
        <p:xfrm>
          <a:off x="119337" y="836712"/>
          <a:ext cx="11881319" cy="4956234"/>
        </p:xfrm>
        <a:graphic>
          <a:graphicData uri="http://schemas.openxmlformats.org/drawingml/2006/table">
            <a:tbl>
              <a:tblPr firstRow="1" firstCol="1" bandRow="1"/>
              <a:tblGrid>
                <a:gridCol w="2091651">
                  <a:extLst>
                    <a:ext uri="{9D8B030D-6E8A-4147-A177-3AD203B41FA5}">
                      <a16:colId xmlns:a16="http://schemas.microsoft.com/office/drawing/2014/main" xmlns="" val="151629152"/>
                    </a:ext>
                  </a:extLst>
                </a:gridCol>
                <a:gridCol w="1796780">
                  <a:extLst>
                    <a:ext uri="{9D8B030D-6E8A-4147-A177-3AD203B41FA5}">
                      <a16:colId xmlns:a16="http://schemas.microsoft.com/office/drawing/2014/main" xmlns="" val="28573289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438067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9598956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8371026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045185916"/>
                    </a:ext>
                  </a:extLst>
                </a:gridCol>
              </a:tblGrid>
              <a:tr h="24758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2021/22 ANNUAL TARGET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TARGETS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158142"/>
                  </a:ext>
                </a:extLst>
              </a:tr>
              <a:tr h="5024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Apr-Jun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- Sep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Oct-Dec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- Mar 2022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424667"/>
                  </a:ext>
                </a:extLst>
              </a:tr>
              <a:tr h="166671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 National Strategic Plan (NSP) on gender-based violence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Board approved USAASA integrated plan of action in support of the implementation of National Strategic Plan (NSP) on gender-based violence developed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USAASA integrated plan of action in support of the implementation of NSP on gender – based violence developed and approved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by Board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progress reports developed based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on approved USAASA integrated plan of action in support  of NSP on gender based violence.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95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progress reports developed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based on approved USAASA integrated plan of action in support  of NSP on gender based violence.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Consolidated report developed on key interventions developed.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135258"/>
                  </a:ext>
                </a:extLst>
              </a:tr>
              <a:tr h="12431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spc="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Approved and implemented Stakeholder  Strategy and Plan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Board approved Stakeholder  Strategy and Plan  implemented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Stakeholder Strategy and Plan approved by Exco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Stakeholder Strategy and Plan  </a:t>
                      </a:r>
                      <a:r>
                        <a:rPr lang="en-US" sz="950" kern="0" spc="5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approved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by Board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progress reports developed based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on Board approved Stakeholder  Strategy and Plan 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progress reports developed based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on Board approved Stakeholder Strategy and Plan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Consolidated  stakeholder engagement analysis report developed.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637358"/>
                  </a:ext>
                </a:extLst>
              </a:tr>
              <a:tr h="129633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USAASA enterprise risk maturity level established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95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 fr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</a:t>
                      </a:r>
                      <a:r>
                        <a:rPr lang="en-US" sz="95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95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950" kern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50" kern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950" kern="0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evaluate progress through the Risk maturity improvement plan against the Risk maturity level assessed during Quarter four of  2020/21 baseline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evaluate progress through the Risk maturity improvement plan against the Risk maturity level assessed during Quarter four of  2020/21 baseline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evaluate progress through the Risk maturity improvement plan against the Risk maturity level assessed during Quarter four of  2020/21 baseline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 and evaluate progress through the Risk maturity improvement plan against the Risk maturity level assessed during Quarter 4 of 2020/2021 baseline  and conduct a Risk Maturity Assessment for submission to Exco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13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561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7488" y="312659"/>
            <a:ext cx="9433048" cy="3080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USAASA Programme </a:t>
            </a:r>
            <a:r>
              <a:rPr lang="en-ZA" sz="1800" b="1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1 - Business Support: Indicators, Annual and Quarterly </a:t>
            </a: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Targets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7212940"/>
              </p:ext>
            </p:extLst>
          </p:nvPr>
        </p:nvGraphicFramePr>
        <p:xfrm>
          <a:off x="119337" y="836712"/>
          <a:ext cx="11881319" cy="4627749"/>
        </p:xfrm>
        <a:graphic>
          <a:graphicData uri="http://schemas.openxmlformats.org/drawingml/2006/table">
            <a:tbl>
              <a:tblPr firstRow="1" firstCol="1" bandRow="1"/>
              <a:tblGrid>
                <a:gridCol w="2091651">
                  <a:extLst>
                    <a:ext uri="{9D8B030D-6E8A-4147-A177-3AD203B41FA5}">
                      <a16:colId xmlns:a16="http://schemas.microsoft.com/office/drawing/2014/main" xmlns="" val="151629152"/>
                    </a:ext>
                  </a:extLst>
                </a:gridCol>
                <a:gridCol w="1796780">
                  <a:extLst>
                    <a:ext uri="{9D8B030D-6E8A-4147-A177-3AD203B41FA5}">
                      <a16:colId xmlns:a16="http://schemas.microsoft.com/office/drawing/2014/main" xmlns="" val="28573289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4380673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95989560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98371026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045185916"/>
                    </a:ext>
                  </a:extLst>
                </a:gridCol>
              </a:tblGrid>
              <a:tr h="24758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2021/22 ANNUAL TARGET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TARGETS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158142"/>
                  </a:ext>
                </a:extLst>
              </a:tr>
              <a:tr h="5024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Apr-Jun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- Sep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Oct-Dec 2021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50" b="1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- Mar 2022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424667"/>
                  </a:ext>
                </a:extLst>
              </a:tr>
              <a:tr h="133822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1400" dirty="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(%) of valid invoices paid within 30 days from date of receipts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950" kern="0" spc="-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950" kern="0" spc="-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950" kern="0" spc="-1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950" kern="0" spc="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950" kern="0" spc="-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950" kern="0" spc="-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950" kern="0" spc="-1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950" kern="0" spc="5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 of valid invoices paid within 30 days from date of receipts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 of valid invoices paid within 30 days from date of receipts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 of valid invoices paid within 30 days from date of receipts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 of valid invoices paid within 30 days from date of receipts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1135258"/>
                  </a:ext>
                </a:extLst>
              </a:tr>
              <a:tr h="124318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(%) of the elimination of wasteful and fruitless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Reduction of wasteful and fruitless expenditure to 20% of R 389 00,00 USAASA AFS 2019-2020 incrementally from baseline of 2019 by 2024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 reduction of wasteful and fruitless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 reduction of wasteful and fruitless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12% reduction of wasteful and fruitless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reduction of wasteful and fruitless expenditure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7637358"/>
                  </a:ext>
                </a:extLst>
              </a:tr>
              <a:tr h="129633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(%) reduction of irregular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Reduction of irregular expenditure to 15% of R 32 196 000,00 USAASA AFS 2019-2020 incrementally from baseline of 2019 by 2024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 reduction of irregular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 reduction of irregular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 reduction of irregular expenditure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 reduction of irregular expenditure </a:t>
                      </a:r>
                      <a:endParaRPr lang="en-ZA" sz="9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13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528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3336" y="7938"/>
            <a:ext cx="9357200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USAASA UPDATED KEY RISKS 2021-2022  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4926590"/>
              </p:ext>
            </p:extLst>
          </p:nvPr>
        </p:nvGraphicFramePr>
        <p:xfrm>
          <a:off x="191344" y="773091"/>
          <a:ext cx="11809311" cy="33020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36437">
                  <a:extLst>
                    <a:ext uri="{9D8B030D-6E8A-4147-A177-3AD203B41FA5}">
                      <a16:colId xmlns:a16="http://schemas.microsoft.com/office/drawing/2014/main" xmlns="" val="1393089361"/>
                    </a:ext>
                  </a:extLst>
                </a:gridCol>
                <a:gridCol w="3936437">
                  <a:extLst>
                    <a:ext uri="{9D8B030D-6E8A-4147-A177-3AD203B41FA5}">
                      <a16:colId xmlns:a16="http://schemas.microsoft.com/office/drawing/2014/main" xmlns="" val="653169107"/>
                    </a:ext>
                  </a:extLst>
                </a:gridCol>
                <a:gridCol w="3936437">
                  <a:extLst>
                    <a:ext uri="{9D8B030D-6E8A-4147-A177-3AD203B41FA5}">
                      <a16:colId xmlns:a16="http://schemas.microsoft.com/office/drawing/2014/main" xmlns="" val="2695443852"/>
                    </a:ext>
                  </a:extLst>
                </a:gridCol>
              </a:tblGrid>
              <a:tr h="23430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6112130"/>
                  </a:ext>
                </a:extLst>
              </a:tr>
              <a:tr h="78666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approved USAASA integrated plan of action in support of the implementation of National Strategic Plan (NSP) on gender-based violence developed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approved USAASA integrated plan of action in support of the implementation of National Strategic Plan (NSP) on gender-based violence developed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desk on gender-based violence and disabilities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the organisational policies and formulate action plans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 awareness campaigns and activities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444605"/>
                  </a:ext>
                </a:extLst>
              </a:tr>
              <a:tr h="105887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approved Stakeholder Strategy and Plan Strategy  implemented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approved Stakeholder Strategy and Plan, or failure thereof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with all other line functions and affected stakeholders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out of the stakeholders and determine their level of influence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the stakeholder engagement plan and quarterly reporting to EXCO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8461913"/>
                  </a:ext>
                </a:extLst>
              </a:tr>
              <a:tr h="104888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fr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fr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risks assessments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annual Risk Management plan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Maturity Improvement Plan adopted by EXCO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risk profile by line function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risk reporting  to the relevant committees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112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918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3.gstatic.com/images?q=tbn:ANd9GcQiefgTw0zZpR1gvDy0PwywVCNYjFfv4Fna8kD_qZmikedmRiSA9g0ni6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AutoShape 5" descr="https://encrypted-tbn3.gstatic.com/images?q=tbn:ANd9GcSCz2xK3W1aRQauCPqPn9GRwBvgQNCbulrobdsXJbd6c_-3sPpHUjjWw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3336" y="7938"/>
            <a:ext cx="9357200" cy="6127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spcAft>
                <a:spcPts val="1100"/>
              </a:spcAft>
            </a:pP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1800" b="1" kern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USAASA UPDATED KEY RISKS 2021-2022  </a:t>
            </a:r>
            <a: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kern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336" y="166997"/>
            <a:ext cx="681184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592513"/>
              </p:ext>
            </p:extLst>
          </p:nvPr>
        </p:nvGraphicFramePr>
        <p:xfrm>
          <a:off x="191341" y="773091"/>
          <a:ext cx="11809314" cy="324970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36438">
                  <a:extLst>
                    <a:ext uri="{9D8B030D-6E8A-4147-A177-3AD203B41FA5}">
                      <a16:colId xmlns:a16="http://schemas.microsoft.com/office/drawing/2014/main" xmlns="" val="1393089361"/>
                    </a:ext>
                  </a:extLst>
                </a:gridCol>
                <a:gridCol w="3936438">
                  <a:extLst>
                    <a:ext uri="{9D8B030D-6E8A-4147-A177-3AD203B41FA5}">
                      <a16:colId xmlns:a16="http://schemas.microsoft.com/office/drawing/2014/main" xmlns="" val="653169107"/>
                    </a:ext>
                  </a:extLst>
                </a:gridCol>
                <a:gridCol w="3936438">
                  <a:extLst>
                    <a:ext uri="{9D8B030D-6E8A-4147-A177-3AD203B41FA5}">
                      <a16:colId xmlns:a16="http://schemas.microsoft.com/office/drawing/2014/main" xmlns="" val="2695443852"/>
                    </a:ext>
                  </a:extLst>
                </a:gridCol>
              </a:tblGrid>
              <a:tr h="13254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Description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20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Plan 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6112130"/>
                  </a:ext>
                </a:extLst>
              </a:tr>
              <a:tr h="662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050" kern="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ZA" sz="1050" kern="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ZA" sz="1050" kern="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fr</a:t>
                      </a:r>
                      <a:r>
                        <a:rPr lang="en-ZA" sz="1050" kern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    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r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ece</a:t>
                      </a:r>
                      <a:r>
                        <a:rPr lang="en-ZA" sz="1050" kern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A" sz="1050" kern="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ZA" sz="105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 or failure thereof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Dedicate personnel to monitor payment value chain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 register that encapsulates all the control on invoice payment protocols 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166923"/>
                  </a:ext>
                </a:extLst>
              </a:tr>
              <a:tr h="1192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wasteful and fruitless expenditure to 20% of R 389 000,00 USAASA AFS 2019-2020 incrementally from baseline of 2019 by 2024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wasteful and fruitless expenditure to 20% of R 389 000,00 USAASA AFS 2019-2020 incrementally from baseline of 2019 by 2024, or </a:t>
                      </a:r>
                      <a:r>
                        <a:rPr lang="en-ZA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thereof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a forensic investigator to close on wasteful and fruitless expenditure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implementation of the forensic investigator outcomes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theft and loses committee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meetings of the theft and loses committee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8784600"/>
                  </a:ext>
                </a:extLst>
              </a:tr>
              <a:tr h="1192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irregular expenditure to 15 % of R 32 196 000,00 USAASA AFS 2019-2020 incrementally from baseline of 2019 by 2024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irregular expenditure to 15% of R 32 196 000,00 USAASA AFS 2019-2020 incrementally from baseline of 2019 by 2024, or failure thereof </a:t>
                      </a:r>
                      <a:endParaRPr lang="en-ZA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a forensic investigator to close on wasteful and fruitless expenditure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implementation of the forensic investigator outcomes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theft and loses committee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ZA" sz="1050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meetings of the theft and loses committee</a:t>
                      </a:r>
                      <a:endParaRPr lang="en-ZA" sz="105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274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4821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0" tIns="288000" rIns="18000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71485</TotalTime>
  <Words>2980</Words>
  <Application>Microsoft Office PowerPoint</Application>
  <PresentationFormat>Custom</PresentationFormat>
  <Paragraphs>716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Office Theme</vt:lpstr>
      <vt:lpstr>5_Default Design</vt:lpstr>
      <vt:lpstr>3_Office Theme</vt:lpstr>
      <vt:lpstr>5_Office Theme</vt:lpstr>
      <vt:lpstr>7_Office Theme</vt:lpstr>
      <vt:lpstr>2_Office Theme</vt:lpstr>
      <vt:lpstr>Default Design</vt:lpstr>
      <vt:lpstr>4_Office Theme</vt:lpstr>
      <vt:lpstr>     PRESENTATION ON USAASA AND USAF ANNUAL  PERFORMANCE PLANS AND BUDGET FOR  2021-2022 FINANCIAL YEAR      PARLIAMENTARY PORTFOLIO COMMITTEE ON COMMUNICATIONS     5th May 2021      </vt:lpstr>
      <vt:lpstr> </vt:lpstr>
      <vt:lpstr>Slide 3</vt:lpstr>
      <vt:lpstr>  USAASA VISION, MISSION &amp; MANDATE  </vt:lpstr>
      <vt:lpstr> USAASA Annual Performance Plan 2021-2022 </vt:lpstr>
      <vt:lpstr>USAASA Programme 1 - Business Support: Indicators, Annual and Quarterly Targets </vt:lpstr>
      <vt:lpstr>USAASA Programme 1 - Business Support: Indicators, Annual and Quarterly Targets </vt:lpstr>
      <vt:lpstr> USAASA UPDATED KEY RISKS 2021-2022   </vt:lpstr>
      <vt:lpstr> USAASA UPDATED KEY RISKS 2021-2022   </vt:lpstr>
      <vt:lpstr>THE USAASA ANNUAL BUDGET FOR 2021/2022 AND THE MTEF  </vt:lpstr>
      <vt:lpstr> </vt:lpstr>
      <vt:lpstr>  USAF VISION, MISSION &amp; MANDATE  </vt:lpstr>
      <vt:lpstr> USAF Annual Performance Plan2021-2022  </vt:lpstr>
      <vt:lpstr> USAF Programme 1 - Business Operations: Indicators, Annual and Quarterly Targets  </vt:lpstr>
      <vt:lpstr> USAF Programme 1 - Business Operations: Indicators, Annual and Quarterly Targets  </vt:lpstr>
      <vt:lpstr> USAF UPDATED KEY RISKS 2021-2022   </vt:lpstr>
      <vt:lpstr> USAF UPDATED KEY RISKS 2021-2022 </vt:lpstr>
      <vt:lpstr>THE USAF ANNUAL BUDGET FOR 2021/2022 AND THE MTEF  </vt:lpstr>
      <vt:lpstr>        THANK YOU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STB Subsidy Rollout</dc:title>
  <dc:creator>Thabo Makenete</dc:creator>
  <cp:lastModifiedBy>USER</cp:lastModifiedBy>
  <cp:revision>1515</cp:revision>
  <cp:lastPrinted>2017-09-27T13:45:40Z</cp:lastPrinted>
  <dcterms:created xsi:type="dcterms:W3CDTF">2011-04-28T05:29:01Z</dcterms:created>
  <dcterms:modified xsi:type="dcterms:W3CDTF">2021-05-12T07:54:37Z</dcterms:modified>
</cp:coreProperties>
</file>