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5" r:id="rId3"/>
    <p:sldId id="288" r:id="rId4"/>
    <p:sldId id="297" r:id="rId5"/>
    <p:sldId id="289" r:id="rId6"/>
    <p:sldId id="283" r:id="rId7"/>
    <p:sldId id="290" r:id="rId8"/>
    <p:sldId id="284" r:id="rId9"/>
    <p:sldId id="292" r:id="rId10"/>
    <p:sldId id="275" r:id="rId11"/>
    <p:sldId id="296" r:id="rId12"/>
    <p:sldId id="287" r:id="rId13"/>
    <p:sldId id="299" r:id="rId14"/>
    <p:sldId id="294" r:id="rId15"/>
    <p:sldId id="278" r:id="rId16"/>
    <p:sldId id="293" r:id="rId17"/>
    <p:sldId id="281" r:id="rId18"/>
    <p:sldId id="285" r:id="rId19"/>
    <p:sldId id="286" r:id="rId20"/>
    <p:sldId id="298" r:id="rId21"/>
    <p:sldId id="273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0754" autoAdjust="0"/>
  </p:normalViewPr>
  <p:slideViewPr>
    <p:cSldViewPr>
      <p:cViewPr varScale="1">
        <p:scale>
          <a:sx n="67" d="100"/>
          <a:sy n="67" d="100"/>
        </p:scale>
        <p:origin x="15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F41E3-80A6-4E3D-A884-F0D4A57558C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46F86-A726-4208-BCFF-80EBD3B4D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079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B30DE-6A81-4709-8D33-BAAD09F022EF}" type="datetimeFigureOut">
              <a:rPr lang="en-ZA" smtClean="0"/>
              <a:t>2021/05/10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BA50-BE3E-4206-A433-97140A3901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527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BA50-BE3E-4206-A433-97140A390181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2024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BA50-BE3E-4206-A433-97140A390181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59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t>2021/05/10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924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t>2021/05/10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03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144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0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51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637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t>2021/05/10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74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t>2021/05/10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249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t>2021/05/10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5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t>2021/05/10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52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1D56-F3D6-4C57-902C-021CF4EA8EF7}" type="datetimeFigureOut">
              <a:rPr lang="en-ZA" smtClean="0"/>
              <a:t>2021/05/10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7"/>
            <a:ext cx="8064896" cy="2304256"/>
          </a:xfrm>
        </p:spPr>
        <p:txBody>
          <a:bodyPr>
            <a:normAutofit/>
          </a:bodyPr>
          <a:lstStyle/>
          <a:p>
            <a:r>
              <a:rPr lang="en-ZA" sz="6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LEARNER ADMISSIONS REPORT</a:t>
            </a:r>
            <a:endParaRPr lang="en-ZA" sz="6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2376264"/>
          </a:xfrm>
        </p:spPr>
        <p:txBody>
          <a:bodyPr>
            <a:noAutofit/>
          </a:bodyPr>
          <a:lstStyle/>
          <a:p>
            <a:r>
              <a:rPr lang="en-Z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TO THE PORTFOLIO COMMITTEE ON BASIC EDUCATION</a:t>
            </a:r>
          </a:p>
          <a:p>
            <a:endParaRPr lang="en-ZA" sz="2000" b="1" dirty="0" smtClean="0">
              <a:latin typeface="Century Gothic" panose="020B0502020202020204" pitchFamily="34" charset="0"/>
            </a:endParaRPr>
          </a:p>
          <a:p>
            <a:r>
              <a:rPr lang="en-ZA" sz="28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11 </a:t>
            </a:r>
            <a:r>
              <a:rPr lang="en-ZA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MAY 2021</a:t>
            </a:r>
          </a:p>
          <a:p>
            <a:endParaRPr lang="en-ZA" sz="20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93408"/>
            <a:ext cx="1889549" cy="93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solidFill>
                  <a:schemeClr val="accent2">
                    <a:lumMod val="75000"/>
                  </a:schemeClr>
                </a:solidFill>
              </a:rPr>
              <a:t>2021 APPLICATIONS</a:t>
            </a:r>
            <a:endParaRPr lang="en-GB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356" y="6087389"/>
            <a:ext cx="1889549" cy="708944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4356" y="836713"/>
            <a:ext cx="9148356" cy="5276365"/>
          </a:xfrm>
          <a:prstGeom prst="rect">
            <a:avLst/>
          </a:prstGeom>
        </p:spPr>
      </p:pic>
      <p:sp>
        <p:nvSpPr>
          <p:cNvPr id="7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solidFill>
                  <a:schemeClr val="accent2">
                    <a:lumMod val="75000"/>
                  </a:schemeClr>
                </a:solidFill>
              </a:rPr>
              <a:t>CIRCULARS</a:t>
            </a:r>
            <a:endParaRPr lang="en-GB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46378"/>
              </p:ext>
            </p:extLst>
          </p:nvPr>
        </p:nvGraphicFramePr>
        <p:xfrm>
          <a:off x="0" y="908719"/>
          <a:ext cx="9144000" cy="517439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3000393557"/>
                    </a:ext>
                  </a:extLst>
                </a:gridCol>
                <a:gridCol w="2843744">
                  <a:extLst>
                    <a:ext uri="{9D8B030D-6E8A-4147-A177-3AD203B41FA5}">
                      <a16:colId xmlns:a16="http://schemas.microsoft.com/office/drawing/2014/main" val="1237021605"/>
                    </a:ext>
                  </a:extLst>
                </a:gridCol>
                <a:gridCol w="2351837">
                  <a:extLst>
                    <a:ext uri="{9D8B030D-6E8A-4147-A177-3AD203B41FA5}">
                      <a16:colId xmlns:a16="http://schemas.microsoft.com/office/drawing/2014/main" val="1247593823"/>
                    </a:ext>
                  </a:extLst>
                </a:gridCol>
                <a:gridCol w="2256739">
                  <a:extLst>
                    <a:ext uri="{9D8B030D-6E8A-4147-A177-3AD203B41FA5}">
                      <a16:colId xmlns:a16="http://schemas.microsoft.com/office/drawing/2014/main" val="3126602304"/>
                    </a:ext>
                  </a:extLst>
                </a:gridCol>
              </a:tblGrid>
              <a:tr h="660123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Province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Circulars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Admissions Teams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Information on </a:t>
                      </a:r>
                      <a:r>
                        <a:rPr lang="en-ZA" sz="1600" dirty="0">
                          <a:effectLst/>
                        </a:rPr>
                        <a:t>the </a:t>
                      </a:r>
                      <a:r>
                        <a:rPr lang="en-ZA" sz="1600" dirty="0" smtClean="0">
                          <a:effectLst/>
                        </a:rPr>
                        <a:t>Provincial</a:t>
                      </a:r>
                      <a:r>
                        <a:rPr lang="en-ZA" sz="1600" baseline="0" dirty="0" smtClean="0">
                          <a:effectLst/>
                        </a:rPr>
                        <a:t> </a:t>
                      </a:r>
                      <a:r>
                        <a:rPr lang="en-ZA" sz="1600" dirty="0" smtClean="0">
                          <a:effectLst/>
                        </a:rPr>
                        <a:t>Website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extLst>
                  <a:ext uri="{0D108BD9-81ED-4DB2-BD59-A6C34878D82A}">
                    <a16:rowId xmlns:a16="http://schemas.microsoft.com/office/drawing/2014/main" val="12388663"/>
                  </a:ext>
                </a:extLst>
              </a:tr>
              <a:tr h="548525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EC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Circular 5 of 2019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941050738"/>
                  </a:ext>
                </a:extLst>
              </a:tr>
              <a:tr h="506905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FS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Circular MG 12 of </a:t>
                      </a:r>
                      <a:r>
                        <a:rPr lang="en-ZA" sz="1600" dirty="0" smtClean="0">
                          <a:effectLst/>
                        </a:rPr>
                        <a:t>2020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937769020"/>
                  </a:ext>
                </a:extLst>
              </a:tr>
              <a:tr h="585448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GP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GN 4138, 13 July 2013, as amended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3155024554"/>
                  </a:ext>
                </a:extLst>
              </a:tr>
              <a:tr h="335781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KZN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Circular 2  of 2020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1686875395"/>
                  </a:ext>
                </a:extLst>
              </a:tr>
              <a:tr h="490214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LP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Circular</a:t>
                      </a:r>
                      <a:r>
                        <a:rPr lang="en-ZA" sz="1600" baseline="0" dirty="0" smtClean="0">
                          <a:effectLst/>
                        </a:rPr>
                        <a:t> 71 of 2020</a:t>
                      </a:r>
                      <a:r>
                        <a:rPr lang="en-ZA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4264686150"/>
                  </a:ext>
                </a:extLst>
              </a:tr>
              <a:tr h="431835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MP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Circular 28 of 2020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23623668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NW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Circular 30 of </a:t>
                      </a:r>
                      <a:r>
                        <a:rPr lang="en-ZA" sz="1600" dirty="0" smtClean="0">
                          <a:effectLst/>
                        </a:rPr>
                        <a:t>2020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360740092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NC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Circular </a:t>
                      </a:r>
                      <a:r>
                        <a:rPr lang="en-ZA" sz="1600" dirty="0" smtClean="0">
                          <a:effectLst/>
                        </a:rPr>
                        <a:t>24 </a:t>
                      </a:r>
                      <a:r>
                        <a:rPr lang="en-ZA" sz="1600" dirty="0">
                          <a:effectLst/>
                        </a:rPr>
                        <a:t>of 2020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3763712616"/>
                  </a:ext>
                </a:extLst>
              </a:tr>
              <a:tr h="69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WC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7" marR="57187" marT="7943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Circular 44 of 2018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Was in Place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Assisted applicants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187" marR="57187" marT="7943" marB="0" anchor="ctr"/>
                </a:tc>
                <a:extLst>
                  <a:ext uri="{0D108BD9-81ED-4DB2-BD59-A6C34878D82A}">
                    <a16:rowId xmlns:a16="http://schemas.microsoft.com/office/drawing/2014/main" val="4204626497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356" y="6087389"/>
            <a:ext cx="1889549" cy="708944"/>
          </a:xfrm>
          <a:prstGeom prst="rect">
            <a:avLst/>
          </a:prstGeom>
        </p:spPr>
      </p:pic>
      <p:sp>
        <p:nvSpPr>
          <p:cNvPr id="6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2068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NUMBER OF PLACED LEARNERS</a:t>
            </a:r>
            <a:endParaRPr lang="en-ZA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762678"/>
              </p:ext>
            </p:extLst>
          </p:nvPr>
        </p:nvGraphicFramePr>
        <p:xfrm>
          <a:off x="-1" y="645297"/>
          <a:ext cx="9144001" cy="57232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48841">
                  <a:extLst>
                    <a:ext uri="{9D8B030D-6E8A-4147-A177-3AD203B41FA5}">
                      <a16:colId xmlns:a16="http://schemas.microsoft.com/office/drawing/2014/main" val="773768201"/>
                    </a:ext>
                  </a:extLst>
                </a:gridCol>
                <a:gridCol w="3346704">
                  <a:extLst>
                    <a:ext uri="{9D8B030D-6E8A-4147-A177-3AD203B41FA5}">
                      <a16:colId xmlns:a16="http://schemas.microsoft.com/office/drawing/2014/main" val="2028937358"/>
                    </a:ext>
                  </a:extLst>
                </a:gridCol>
                <a:gridCol w="3648456">
                  <a:extLst>
                    <a:ext uri="{9D8B030D-6E8A-4147-A177-3AD203B41FA5}">
                      <a16:colId xmlns:a16="http://schemas.microsoft.com/office/drawing/2014/main" val="2171531019"/>
                    </a:ext>
                  </a:extLst>
                </a:gridCol>
              </a:tblGrid>
              <a:tr h="516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Provinces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Grade 1 </a:t>
                      </a:r>
                      <a:endParaRPr lang="en-Z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kern="1200" dirty="0">
                          <a:effectLst/>
                        </a:rPr>
                        <a:t>Grade 8 </a:t>
                      </a:r>
                      <a:endParaRPr lang="en-Z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3839146051"/>
                  </a:ext>
                </a:extLst>
              </a:tr>
              <a:tr h="558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Eastern Cape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138 392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125 686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3875309887"/>
                  </a:ext>
                </a:extLst>
              </a:tr>
              <a:tr h="558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Free State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56 972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63 566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151293165"/>
                  </a:ext>
                </a:extLst>
              </a:tr>
              <a:tr h="558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Gauteng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131 995</a:t>
                      </a:r>
                      <a:r>
                        <a:rPr lang="en-ZA" sz="2000" kern="12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141 176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733306235"/>
                  </a:ext>
                </a:extLst>
              </a:tr>
              <a:tr h="606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KwaZulu-Natal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371 164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226 509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2982503301"/>
                  </a:ext>
                </a:extLst>
              </a:tr>
              <a:tr h="558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Limpopo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136 516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139 660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3444368767"/>
                  </a:ext>
                </a:extLst>
              </a:tr>
              <a:tr h="558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Mpumalanga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effectLst/>
                        </a:rPr>
                        <a:t>91 306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91 090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1453041953"/>
                  </a:ext>
                </a:extLst>
              </a:tr>
              <a:tr h="4746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Northern Cape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6 544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12 318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329984271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North West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14 </a:t>
                      </a:r>
                      <a:r>
                        <a:rPr lang="en-ZA" sz="2000" dirty="0" smtClean="0">
                          <a:effectLst/>
                        </a:rPr>
                        <a:t>244</a:t>
                      </a:r>
                      <a:endParaRPr lang="en-ZA" sz="2000" dirty="0">
                        <a:effectLst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17 </a:t>
                      </a:r>
                      <a:r>
                        <a:rPr lang="en-ZA" sz="2000" dirty="0" smtClean="0">
                          <a:effectLst/>
                        </a:rPr>
                        <a:t>931</a:t>
                      </a:r>
                      <a:endParaRPr lang="en-ZA" sz="2000" dirty="0">
                        <a:effectLst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59594651"/>
                  </a:ext>
                </a:extLst>
              </a:tr>
              <a:tr h="449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Western Cape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105 532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90 409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3390746731"/>
                  </a:ext>
                </a:extLst>
              </a:tr>
              <a:tr h="449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Total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b="1" dirty="0">
                          <a:effectLst/>
                        </a:rPr>
                        <a:t> </a:t>
                      </a:r>
                      <a:r>
                        <a:rPr lang="en-ZA" sz="2000" b="1" dirty="0" smtClean="0">
                          <a:effectLst/>
                        </a:rPr>
                        <a:t>1 052 655</a:t>
                      </a:r>
                      <a:endParaRPr lang="en-Z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b="1" dirty="0">
                          <a:effectLst/>
                        </a:rPr>
                        <a:t> </a:t>
                      </a:r>
                      <a:r>
                        <a:rPr lang="en-ZA" sz="2000" b="1" dirty="0" smtClean="0">
                          <a:effectLst/>
                        </a:rPr>
                        <a:t>908</a:t>
                      </a:r>
                      <a:r>
                        <a:rPr lang="en-ZA" sz="2000" b="1" baseline="0" dirty="0" smtClean="0">
                          <a:effectLst/>
                        </a:rPr>
                        <a:t> 345</a:t>
                      </a:r>
                      <a:endParaRPr lang="en-Z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8" marR="66028" marT="9171" marB="0"/>
                </a:tc>
                <a:extLst>
                  <a:ext uri="{0D108BD9-81ED-4DB2-BD59-A6C34878D82A}">
                    <a16:rowId xmlns:a16="http://schemas.microsoft.com/office/drawing/2014/main" val="127329786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283176"/>
            <a:ext cx="1889549" cy="574824"/>
          </a:xfrm>
          <a:prstGeom prst="rect">
            <a:avLst/>
          </a:prstGeom>
        </p:spPr>
      </p:pic>
      <p:sp>
        <p:nvSpPr>
          <p:cNvPr id="6" name="Slide Number Placeholder 2"/>
          <p:cNvSpPr txBox="1">
            <a:spLocks/>
          </p:cNvSpPr>
          <p:nvPr/>
        </p:nvSpPr>
        <p:spPr>
          <a:xfrm>
            <a:off x="5796136" y="6393118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12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"/>
            <a:ext cx="9073008" cy="620685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</a:rPr>
              <a:t>NUMBER OF UNPLACED LEARNERS</a:t>
            </a:r>
            <a:endParaRPr lang="en-ZA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620687"/>
            <a:ext cx="9108504" cy="581831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GB" sz="2200" dirty="0" smtClean="0"/>
              <a:t>Only the Western Cape still have outstanding learners to place.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200" dirty="0" smtClean="0"/>
              <a:t>There were over </a:t>
            </a:r>
            <a:r>
              <a:rPr lang="en-GB" sz="2200" b="1" dirty="0" smtClean="0"/>
              <a:t>5 000 learners </a:t>
            </a:r>
            <a:r>
              <a:rPr lang="en-GB" sz="2200" dirty="0" smtClean="0"/>
              <a:t>to be placed in March 2021.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200" dirty="0" smtClean="0"/>
              <a:t>The number was reduced to </a:t>
            </a:r>
            <a:r>
              <a:rPr lang="en-GB" sz="2200" b="1" dirty="0" smtClean="0"/>
              <a:t>3 786 </a:t>
            </a:r>
            <a:r>
              <a:rPr lang="en-GB" sz="2200" dirty="0" smtClean="0"/>
              <a:t>by 13 April 2021.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200" dirty="0" smtClean="0"/>
              <a:t>The remaining unplaced learners was </a:t>
            </a:r>
            <a:r>
              <a:rPr lang="en-GB" sz="2200" b="1" dirty="0"/>
              <a:t>1 </a:t>
            </a:r>
            <a:r>
              <a:rPr lang="en-GB" sz="2200" b="1" dirty="0" smtClean="0"/>
              <a:t>228 </a:t>
            </a:r>
            <a:r>
              <a:rPr lang="en-GB" sz="2200" dirty="0" smtClean="0"/>
              <a:t>as </a:t>
            </a:r>
            <a:r>
              <a:rPr lang="en-GB" sz="2200" dirty="0"/>
              <a:t>of 24 April </a:t>
            </a:r>
            <a:r>
              <a:rPr lang="en-GB" sz="2200" dirty="0" smtClean="0"/>
              <a:t>2021.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200" dirty="0" smtClean="0"/>
              <a:t>Updated information received on 10 May 2021 indicates that the figure of unplaced learners was at </a:t>
            </a:r>
            <a:r>
              <a:rPr lang="en-GB" sz="2200" b="1" dirty="0" smtClean="0"/>
              <a:t>109.  </a:t>
            </a:r>
            <a:endParaRPr lang="en-GB" sz="22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200" dirty="0" smtClean="0"/>
              <a:t>The 109 </a:t>
            </a:r>
            <a:r>
              <a:rPr lang="en-GB" sz="2200" b="1" dirty="0"/>
              <a:t>remaining unplaced learners have been allocated </a:t>
            </a:r>
            <a:r>
              <a:rPr lang="en-GB" sz="2200" b="1" dirty="0" smtClean="0"/>
              <a:t>to schools </a:t>
            </a:r>
            <a:r>
              <a:rPr lang="en-GB" sz="2200" dirty="0"/>
              <a:t>but </a:t>
            </a:r>
            <a:r>
              <a:rPr lang="en-GB" sz="2200" dirty="0" smtClean="0"/>
              <a:t>are yet to </a:t>
            </a:r>
            <a:r>
              <a:rPr lang="en-GB" sz="2200" dirty="0"/>
              <a:t>physically </a:t>
            </a:r>
            <a:r>
              <a:rPr lang="en-GB" sz="2200" dirty="0" smtClean="0"/>
              <a:t>report there. The Western Cape is in the </a:t>
            </a:r>
            <a:r>
              <a:rPr lang="en-GB" sz="2200" b="1" dirty="0" smtClean="0"/>
              <a:t>process of getting in touch with parents</a:t>
            </a:r>
            <a:r>
              <a:rPr lang="en-GB" sz="2200" dirty="0" smtClean="0"/>
              <a:t> of the affected learners </a:t>
            </a:r>
            <a:r>
              <a:rPr lang="en-GB" sz="2200" b="1" dirty="0" smtClean="0"/>
              <a:t>to confirm placements.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200" dirty="0"/>
              <a:t>The WCED released more than </a:t>
            </a:r>
            <a:r>
              <a:rPr lang="en-ZA" sz="2200" b="1" dirty="0"/>
              <a:t>400 additional posts </a:t>
            </a:r>
            <a:r>
              <a:rPr lang="en-ZA" sz="2200" dirty="0"/>
              <a:t>in March and an additional </a:t>
            </a:r>
            <a:r>
              <a:rPr lang="en-ZA" sz="2200" b="1" dirty="0"/>
              <a:t>179 posts </a:t>
            </a:r>
            <a:r>
              <a:rPr lang="en-ZA" sz="2200" dirty="0"/>
              <a:t>were added in April to relieve pressure and place learners.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200" b="1" dirty="0"/>
              <a:t>43 classrooms </a:t>
            </a:r>
            <a:r>
              <a:rPr lang="en-ZA" sz="2200" dirty="0"/>
              <a:t>were opened after the appointment of additional teachers.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200" dirty="0"/>
              <a:t> </a:t>
            </a:r>
            <a:r>
              <a:rPr lang="en-ZA" sz="2200" b="1" dirty="0"/>
              <a:t>129 mobile classrooms </a:t>
            </a:r>
            <a:r>
              <a:rPr lang="en-ZA" sz="2200" dirty="0"/>
              <a:t>were procured and delivery has commenced.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2400" dirty="0"/>
          </a:p>
          <a:p>
            <a:pPr algn="just">
              <a:buFont typeface="Wingdings" panose="05000000000000000000" pitchFamily="2" charset="2"/>
              <a:buChar char="§"/>
            </a:pPr>
            <a:endParaRPr lang="en-ZA" sz="800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13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5"/>
            <a:ext cx="9144000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MIGRATION OF LEARNERS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599408"/>
              </p:ext>
            </p:extLst>
          </p:nvPr>
        </p:nvGraphicFramePr>
        <p:xfrm>
          <a:off x="35496" y="692695"/>
          <a:ext cx="9108504" cy="58010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ORIGIN</a:t>
                      </a:r>
                      <a:endParaRPr lang="en-ZA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WESTERN CAPE</a:t>
                      </a:r>
                      <a:endParaRPr lang="en-ZA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GAUTENG</a:t>
                      </a:r>
                      <a:endParaRPr lang="en-GB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4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Eastern Cape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22 195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12 236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68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Free State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410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5 651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545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Gauteng 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1 707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345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KwaZulu-Natal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455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20 074</a:t>
                      </a:r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61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Limpopo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203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21 573</a:t>
                      </a:r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Mpumalanga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195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7 265</a:t>
                      </a:r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North West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209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7 691</a:t>
                      </a:r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848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Northern Cape 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649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1 476</a:t>
                      </a:r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Western Cape (internal movement)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1 232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1 670</a:t>
                      </a:r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Not in </a:t>
                      </a:r>
                      <a:r>
                        <a:rPr lang="en-ZA" sz="2000" dirty="0" smtClean="0">
                          <a:effectLst/>
                        </a:rPr>
                        <a:t>school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877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20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Other countries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1 805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25 517</a:t>
                      </a:r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014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Unknown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18</a:t>
                      </a:r>
                      <a:endParaRPr lang="en-ZA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Total</a:t>
                      </a:r>
                      <a:endParaRPr lang="en-Z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29 </a:t>
                      </a:r>
                      <a:r>
                        <a:rPr lang="en-ZA" sz="2000" dirty="0" smtClean="0">
                          <a:effectLst/>
                        </a:rPr>
                        <a:t>955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103 153</a:t>
                      </a:r>
                      <a:endParaRPr lang="en-GB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Slide Number Placeholder 2"/>
          <p:cNvSpPr txBox="1">
            <a:spLocks/>
          </p:cNvSpPr>
          <p:nvPr/>
        </p:nvSpPr>
        <p:spPr>
          <a:xfrm>
            <a:off x="6444208" y="647295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"/>
            <a:ext cx="9073008" cy="836711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</a:rPr>
              <a:t>CHALLENGES LEADING TO LATE PLACEMENTS </a:t>
            </a:r>
            <a:endParaRPr lang="en-ZA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836712"/>
            <a:ext cx="9108504" cy="500341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ZA" sz="2000" b="1" dirty="0" smtClean="0"/>
              <a:t>Delayed opening </a:t>
            </a:r>
            <a:r>
              <a:rPr lang="en-ZA" sz="2000" dirty="0" smtClean="0"/>
              <a:t>of school;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000" b="1" dirty="0" smtClean="0"/>
              <a:t>English </a:t>
            </a:r>
            <a:r>
              <a:rPr lang="en-ZA" sz="2000" b="1" dirty="0"/>
              <a:t>medium schools and schools in informal settlements </a:t>
            </a:r>
            <a:r>
              <a:rPr lang="en-ZA" sz="2000" dirty="0" smtClean="0"/>
              <a:t>received </a:t>
            </a:r>
            <a:r>
              <a:rPr lang="en-ZA" sz="2000" dirty="0"/>
              <a:t>more applications than the available </a:t>
            </a:r>
            <a:r>
              <a:rPr lang="en-ZA" sz="2000" dirty="0" smtClean="0"/>
              <a:t>spaces, as well as schools in fast growing areas;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000" b="1" dirty="0" smtClean="0"/>
              <a:t>Good performing schools </a:t>
            </a:r>
            <a:r>
              <a:rPr lang="en-ZA" sz="2000" dirty="0" smtClean="0"/>
              <a:t>attracted more applications than poor performing schools (parents move learners to good schools);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More learners sought </a:t>
            </a:r>
            <a:r>
              <a:rPr lang="en-ZA" sz="2000" b="1" dirty="0" smtClean="0"/>
              <a:t>admission in public schools after their removal from independent schools</a:t>
            </a:r>
            <a:r>
              <a:rPr lang="en-ZA" sz="2000" dirty="0" smtClean="0"/>
              <a:t> due to the parents’ inability to pay fees owing to job loses;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000" b="1" dirty="0" smtClean="0"/>
              <a:t>Migration of learners </a:t>
            </a:r>
            <a:r>
              <a:rPr lang="en-ZA" sz="2000" dirty="0" smtClean="0"/>
              <a:t>from one area to another increased due to varied family reasons;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Late applications;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Provinces such as Gauteng, Western Cape, Free State (Bloemfontein) and Northern Cape (Kimberly) experience </a:t>
            </a:r>
            <a:r>
              <a:rPr lang="en-US" sz="2000" b="1" dirty="0" smtClean="0"/>
              <a:t>high numbers of admission seekers</a:t>
            </a:r>
            <a:r>
              <a:rPr lang="en-US" sz="2000" dirty="0" smtClean="0"/>
              <a:t>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The WC and the EC were the only provinces who still had unplaced entry grade learners as at 19 April 2021.  </a:t>
            </a:r>
            <a:endParaRPr lang="en-ZA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5840129"/>
            <a:ext cx="1889549" cy="934579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15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52736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</a:rPr>
              <a:t>MITIGATION STRATEGIES</a:t>
            </a:r>
            <a:endParaRPr lang="en-GB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7"/>
            <a:ext cx="9144000" cy="507342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GB" sz="3600" b="1" dirty="0"/>
              <a:t>C</a:t>
            </a:r>
            <a:r>
              <a:rPr lang="en-GB" sz="3600" b="1" dirty="0" smtClean="0"/>
              <a:t>leaning up of data </a:t>
            </a:r>
            <a:r>
              <a:rPr lang="en-GB" sz="3600" dirty="0" smtClean="0"/>
              <a:t>to remove duplicates.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3600" dirty="0"/>
              <a:t>O</a:t>
            </a:r>
            <a:r>
              <a:rPr lang="en-GB" sz="3600" dirty="0" smtClean="0"/>
              <a:t>pening of </a:t>
            </a:r>
            <a:r>
              <a:rPr lang="en-GB" sz="3600" b="1" dirty="0" smtClean="0"/>
              <a:t>walk in centres </a:t>
            </a:r>
            <a:r>
              <a:rPr lang="en-GB" sz="3600" dirty="0" smtClean="0"/>
              <a:t>across districts.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3600" dirty="0"/>
              <a:t>N</a:t>
            </a:r>
            <a:r>
              <a:rPr lang="en-GB" sz="3600" dirty="0" smtClean="0"/>
              <a:t>egotiating on </a:t>
            </a:r>
            <a:r>
              <a:rPr lang="en-GB" sz="3600" b="1" dirty="0" smtClean="0"/>
              <a:t>increased class size</a:t>
            </a:r>
            <a:r>
              <a:rPr lang="en-GB" sz="36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3600" dirty="0"/>
              <a:t>P</a:t>
            </a:r>
            <a:r>
              <a:rPr lang="en-GB" sz="3600" dirty="0" smtClean="0"/>
              <a:t>urchasing of </a:t>
            </a:r>
            <a:r>
              <a:rPr lang="en-GB" sz="3600" b="1" dirty="0" smtClean="0"/>
              <a:t>mobile classes </a:t>
            </a:r>
            <a:r>
              <a:rPr lang="en-GB" sz="3600" dirty="0" smtClean="0"/>
              <a:t>(GP 161, WC 129).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3600" dirty="0"/>
              <a:t>B</a:t>
            </a:r>
            <a:r>
              <a:rPr lang="en-GB" sz="3600" dirty="0" smtClean="0"/>
              <a:t>uilding of </a:t>
            </a:r>
            <a:r>
              <a:rPr lang="en-GB" sz="3600" b="1" dirty="0" smtClean="0"/>
              <a:t>additional classroom </a:t>
            </a:r>
            <a:r>
              <a:rPr lang="en-GB" sz="3600" dirty="0" smtClean="0"/>
              <a:t>(408 in GP).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3600" dirty="0"/>
              <a:t>A</a:t>
            </a:r>
            <a:r>
              <a:rPr lang="en-GB" sz="3600" dirty="0" smtClean="0"/>
              <a:t>ppointment of </a:t>
            </a:r>
            <a:r>
              <a:rPr lang="en-GB" sz="3600" b="1" dirty="0" smtClean="0"/>
              <a:t>additional teachers</a:t>
            </a:r>
            <a:r>
              <a:rPr lang="en-GB" sz="3600" dirty="0" smtClean="0"/>
              <a:t>.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5840129"/>
            <a:ext cx="1889549" cy="934579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16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3"/>
            <a:ext cx="7668344" cy="1008111"/>
          </a:xfrm>
        </p:spPr>
        <p:txBody>
          <a:bodyPr>
            <a:noAutofit/>
          </a:bodyPr>
          <a:lstStyle/>
          <a:p>
            <a:r>
              <a:rPr lang="en-ZA" sz="4000" b="1" dirty="0" smtClean="0">
                <a:solidFill>
                  <a:schemeClr val="accent2">
                    <a:lumMod val="75000"/>
                  </a:schemeClr>
                </a:solidFill>
              </a:rPr>
              <a:t>ADMISSION OF UNDOCUMENTED LEARNERS</a:t>
            </a:r>
            <a:endParaRPr lang="en-Z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4929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sz="4400" dirty="0" smtClean="0"/>
              <a:t>The Department of Basic Education in collaboration with the Department of Home Affairs, has released </a:t>
            </a:r>
            <a:r>
              <a:rPr lang="en-ZA" sz="4400" b="1" dirty="0" smtClean="0"/>
              <a:t>Circular 1 of 2020</a:t>
            </a:r>
            <a:r>
              <a:rPr lang="en-ZA" sz="4400" dirty="0" smtClean="0"/>
              <a:t> aimed at </a:t>
            </a:r>
            <a:r>
              <a:rPr lang="en-ZA" sz="4400" b="1" dirty="0" smtClean="0"/>
              <a:t>simplifying the registration and admission of undocumented learners</a:t>
            </a:r>
            <a:r>
              <a:rPr lang="en-ZA" sz="4400" dirty="0" smtClean="0"/>
              <a:t> following the 2019 Court Judgement.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6021288"/>
            <a:ext cx="1889549" cy="753420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17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96752"/>
          </a:xfrm>
        </p:spPr>
        <p:txBody>
          <a:bodyPr>
            <a:normAutofit/>
          </a:bodyPr>
          <a:lstStyle/>
          <a:p>
            <a:r>
              <a:rPr lang="en-ZA" sz="6600" b="1" dirty="0" smtClean="0">
                <a:solidFill>
                  <a:schemeClr val="accent2">
                    <a:lumMod val="75000"/>
                  </a:schemeClr>
                </a:solidFill>
              </a:rPr>
              <a:t>MILESTONES</a:t>
            </a:r>
            <a:endParaRPr lang="en-ZA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7085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sz="6000" dirty="0" smtClean="0"/>
              <a:t>Three provinces, Gauteng, Northern Cape and Western Cape have </a:t>
            </a:r>
            <a:r>
              <a:rPr lang="en-ZA" sz="6000" b="1" dirty="0" smtClean="0"/>
              <a:t>online registration systems</a:t>
            </a:r>
            <a:r>
              <a:rPr lang="en-ZA" sz="6000" dirty="0" smtClean="0"/>
              <a:t> for grade 1 and grade 8.</a:t>
            </a:r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6126164"/>
            <a:ext cx="1889549" cy="648544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18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936104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</a:rPr>
              <a:t>NEXT STEPS</a:t>
            </a:r>
            <a:endParaRPr lang="en-GB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7"/>
            <a:ext cx="9144000" cy="50734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8000" dirty="0" smtClean="0"/>
              <a:t>The sector has </a:t>
            </a:r>
            <a:r>
              <a:rPr lang="en-GB" sz="8000" b="1" dirty="0" smtClean="0"/>
              <a:t>commenced with plans for the 2022 </a:t>
            </a:r>
            <a:r>
              <a:rPr lang="en-GB" sz="8000" dirty="0" smtClean="0"/>
              <a:t>admission process.</a:t>
            </a:r>
            <a:endParaRPr lang="en-GB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6021288"/>
            <a:ext cx="1889549" cy="753420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19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764704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accent2">
                    <a:lumMod val="75000"/>
                  </a:schemeClr>
                </a:solidFill>
              </a:rPr>
              <a:t>OUTLINE OF THE PRESENTATION </a:t>
            </a:r>
            <a:endParaRPr lang="en-GB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3"/>
            <a:ext cx="9144000" cy="52894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LcParenR"/>
            </a:pPr>
            <a:r>
              <a:rPr lang="en-GB" dirty="0" smtClean="0"/>
              <a:t>Purpose</a:t>
            </a:r>
          </a:p>
          <a:p>
            <a:pPr marL="514350" indent="-514350">
              <a:buAutoNum type="alphaLcParenR"/>
            </a:pPr>
            <a:r>
              <a:rPr lang="en-GB" dirty="0" smtClean="0"/>
              <a:t>Legislative framework</a:t>
            </a:r>
          </a:p>
          <a:p>
            <a:pPr marL="514350" indent="-514350">
              <a:buAutoNum type="alphaLcParenR"/>
            </a:pPr>
            <a:r>
              <a:rPr lang="en-GB" dirty="0" smtClean="0"/>
              <a:t>Importance of early registration</a:t>
            </a:r>
          </a:p>
          <a:p>
            <a:pPr marL="514350" indent="-514350">
              <a:buAutoNum type="alphaLcParenR"/>
            </a:pPr>
            <a:r>
              <a:rPr lang="en-GB" dirty="0" smtClean="0"/>
              <a:t>Admission Business Process</a:t>
            </a:r>
          </a:p>
          <a:p>
            <a:pPr marL="514350" indent="-514350">
              <a:buAutoNum type="alphaLcParenR"/>
            </a:pPr>
            <a:r>
              <a:rPr lang="en-GB" dirty="0" smtClean="0"/>
              <a:t>Effect of COVID-19 on admissions</a:t>
            </a:r>
          </a:p>
          <a:p>
            <a:pPr marL="514350" indent="-514350">
              <a:buAutoNum type="alphaLcParenR"/>
            </a:pPr>
            <a:r>
              <a:rPr lang="en-GB" dirty="0" smtClean="0"/>
              <a:t>2020/21 preparations</a:t>
            </a:r>
          </a:p>
          <a:p>
            <a:pPr marL="514350" indent="-514350">
              <a:buAutoNum type="alphaLcParenR"/>
            </a:pPr>
            <a:r>
              <a:rPr lang="en-GB" dirty="0" smtClean="0"/>
              <a:t>Admission periods</a:t>
            </a:r>
          </a:p>
          <a:p>
            <a:pPr marL="514350" indent="-514350">
              <a:buAutoNum type="alphaLcParenR"/>
            </a:pPr>
            <a:r>
              <a:rPr lang="en-GB" dirty="0" smtClean="0"/>
              <a:t>Circulars</a:t>
            </a:r>
          </a:p>
          <a:p>
            <a:pPr marL="514350" indent="-514350">
              <a:buAutoNum type="alphaLcParenR"/>
            </a:pPr>
            <a:r>
              <a:rPr lang="en-GB" dirty="0" smtClean="0"/>
              <a:t>Number of placed learners</a:t>
            </a:r>
          </a:p>
          <a:p>
            <a:pPr marL="514350" indent="-514350">
              <a:buAutoNum type="alphaLcParenR"/>
            </a:pPr>
            <a:r>
              <a:rPr lang="en-GB" dirty="0" smtClean="0"/>
              <a:t>Number of unplaced numbers</a:t>
            </a:r>
          </a:p>
          <a:p>
            <a:pPr marL="514350" indent="-514350">
              <a:buAutoNum type="alphaLcParenR"/>
            </a:pPr>
            <a:r>
              <a:rPr lang="en-GB" dirty="0" smtClean="0"/>
              <a:t>Migration of learners</a:t>
            </a:r>
          </a:p>
          <a:p>
            <a:pPr marL="514350" indent="-514350">
              <a:buAutoNum type="alphaLcParenR"/>
            </a:pPr>
            <a:r>
              <a:rPr lang="en-GB" dirty="0" smtClean="0"/>
              <a:t>Challenges leading to late placement and mitigation strategies</a:t>
            </a:r>
          </a:p>
          <a:p>
            <a:pPr marL="514350" indent="-514350">
              <a:buAutoNum type="alphaLcParenR"/>
            </a:pPr>
            <a:r>
              <a:rPr lang="en-GB" dirty="0" smtClean="0"/>
              <a:t>Admission of undocumented learners</a:t>
            </a:r>
          </a:p>
          <a:p>
            <a:pPr marL="514350" indent="-514350">
              <a:buAutoNum type="alphaLcParenR"/>
            </a:pPr>
            <a:r>
              <a:rPr lang="en-GB" dirty="0" smtClean="0"/>
              <a:t>Milestones</a:t>
            </a:r>
          </a:p>
          <a:p>
            <a:pPr marL="514350" indent="-514350">
              <a:buAutoNum type="alphaLcParenR"/>
            </a:pPr>
            <a:r>
              <a:rPr lang="en-GB" dirty="0" smtClean="0"/>
              <a:t>Recommendation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5840129"/>
            <a:ext cx="1889549" cy="934579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936104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</a:rPr>
              <a:t>RECOMMENDATION </a:t>
            </a:r>
            <a:endParaRPr lang="en-GB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69" y="1112948"/>
            <a:ext cx="8877827" cy="50734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sz="8000" dirty="0" smtClean="0"/>
              <a:t>It is recommended that the Portfolio Committee on Basic Education </a:t>
            </a:r>
            <a:r>
              <a:rPr lang="en-GB" sz="8000" b="1" dirty="0" smtClean="0"/>
              <a:t>notes </a:t>
            </a:r>
            <a:r>
              <a:rPr lang="en-GB" sz="8000" dirty="0" smtClean="0"/>
              <a:t>and</a:t>
            </a:r>
            <a:r>
              <a:rPr lang="en-GB" sz="8000" b="1" dirty="0" smtClean="0"/>
              <a:t> discusses </a:t>
            </a:r>
            <a:r>
              <a:rPr lang="en-GB" sz="8000" dirty="0" smtClean="0"/>
              <a:t>the updated status report on </a:t>
            </a:r>
            <a:r>
              <a:rPr lang="en-GB" sz="8000" b="1" dirty="0" smtClean="0"/>
              <a:t>learner admission and placement</a:t>
            </a:r>
            <a:r>
              <a:rPr lang="en-GB" sz="8000" dirty="0" smtClean="0"/>
              <a:t>. </a:t>
            </a:r>
            <a:endParaRPr lang="en-GB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6021288"/>
            <a:ext cx="1889549" cy="753420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20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4345481" cy="17821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95" y="5840129"/>
            <a:ext cx="1889549" cy="934579"/>
          </a:xfrm>
          <a:prstGeom prst="rect">
            <a:avLst/>
          </a:prstGeom>
        </p:spPr>
      </p:pic>
      <p:sp>
        <p:nvSpPr>
          <p:cNvPr id="4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21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24743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</a:rPr>
              <a:t>PURPOSE </a:t>
            </a:r>
            <a:endParaRPr lang="en-ZA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20" y="1052736"/>
            <a:ext cx="9035480" cy="49300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6000" dirty="0" smtClean="0"/>
              <a:t>To present to the Portfolio Committee on Basic Education </a:t>
            </a:r>
            <a:r>
              <a:rPr lang="en-GB" sz="6000" dirty="0"/>
              <a:t>the updated status report on </a:t>
            </a:r>
            <a:r>
              <a:rPr lang="en-GB" sz="6000" b="1" dirty="0"/>
              <a:t>learner admission and placement</a:t>
            </a:r>
            <a:r>
              <a:rPr lang="en-GB" sz="6000" dirty="0"/>
              <a:t>. </a:t>
            </a:r>
          </a:p>
          <a:p>
            <a:pPr marL="0" indent="0" algn="just">
              <a:buNone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6093297"/>
            <a:ext cx="1889549" cy="681412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6084168" y="623731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20687"/>
          </a:xfrm>
        </p:spPr>
        <p:txBody>
          <a:bodyPr>
            <a:noAutofit/>
          </a:bodyPr>
          <a:lstStyle/>
          <a:p>
            <a:r>
              <a:rPr lang="en-ZA" sz="4800" b="1" dirty="0" smtClean="0">
                <a:solidFill>
                  <a:schemeClr val="accent2">
                    <a:lumMod val="75000"/>
                  </a:schemeClr>
                </a:solidFill>
              </a:rPr>
              <a:t>LEGISLATIVE FRAMEWORK</a:t>
            </a:r>
            <a:endParaRPr lang="en-ZA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035480" cy="56166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ZA" dirty="0"/>
              <a:t>The admission of learners to public schools is governed by the </a:t>
            </a:r>
            <a:r>
              <a:rPr lang="en-ZA" b="1" dirty="0"/>
              <a:t>provisions of the South African Schools Act, 1996</a:t>
            </a:r>
            <a:r>
              <a:rPr lang="en-ZA" dirty="0"/>
              <a:t> (Act No.84 of 1996) (SASA</a:t>
            </a:r>
            <a:r>
              <a:rPr lang="en-ZA" dirty="0" smtClean="0"/>
              <a:t>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dirty="0"/>
              <a:t>T</a:t>
            </a:r>
            <a:r>
              <a:rPr lang="en-ZA" dirty="0" smtClean="0"/>
              <a:t>he </a:t>
            </a:r>
            <a:r>
              <a:rPr lang="en-ZA" dirty="0"/>
              <a:t>Admission Policy for Ordinary Public Schools (the Admission Policy), determined in terms of </a:t>
            </a:r>
            <a:r>
              <a:rPr lang="en-ZA" b="1" dirty="0"/>
              <a:t>section 3(4) of the National Education Policy Act</a:t>
            </a:r>
            <a:r>
              <a:rPr lang="en-ZA" dirty="0"/>
              <a:t>, 1996 (Act No. 27 of 1996), and published in Government Notice No. 2432 of 1998, </a:t>
            </a:r>
            <a:r>
              <a:rPr lang="en-ZA" i="1" dirty="0"/>
              <a:t>Government Gazette</a:t>
            </a:r>
            <a:r>
              <a:rPr lang="en-ZA" dirty="0"/>
              <a:t> No.19377, on 19 October 1998</a:t>
            </a:r>
            <a:r>
              <a:rPr lang="en-ZA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b="1" dirty="0" smtClean="0"/>
              <a:t>Approved HEDCOM and CEM Business Process </a:t>
            </a:r>
            <a:r>
              <a:rPr lang="en-ZA" dirty="0" smtClean="0"/>
              <a:t>for Admissions.</a:t>
            </a:r>
            <a:endParaRPr lang="en-ZA" dirty="0"/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6342479"/>
            <a:ext cx="1889549" cy="432229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08720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</a:rPr>
              <a:t>IMPORTANCE </a:t>
            </a:r>
            <a:r>
              <a:rPr lang="en-ZA" sz="3600" b="1" dirty="0">
                <a:solidFill>
                  <a:schemeClr val="accent2">
                    <a:lumMod val="75000"/>
                  </a:schemeClr>
                </a:solidFill>
              </a:rPr>
              <a:t>OF EARLY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5774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/>
              <a:t>It is the </a:t>
            </a:r>
            <a:r>
              <a:rPr lang="en-GB" b="1" dirty="0"/>
              <a:t>responsibility of every parent and guardian to ensure that their children are registered</a:t>
            </a:r>
            <a:r>
              <a:rPr lang="en-GB" dirty="0"/>
              <a:t> for the following year, well before the end of the current school year.  </a:t>
            </a: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Early admission assists </a:t>
            </a:r>
            <a:r>
              <a:rPr lang="en-GB" dirty="0"/>
              <a:t>Provincial Education Departments in the determination of:</a:t>
            </a:r>
            <a:endParaRPr lang="en-ZA" dirty="0"/>
          </a:p>
          <a:p>
            <a:pPr lvl="0" algn="just"/>
            <a:r>
              <a:rPr lang="en-GB" dirty="0"/>
              <a:t>Post provision;</a:t>
            </a:r>
            <a:endParaRPr lang="en-ZA" dirty="0"/>
          </a:p>
          <a:p>
            <a:pPr lvl="0" algn="just"/>
            <a:r>
              <a:rPr lang="en-GB" dirty="0"/>
              <a:t>Learner teacher support materials;</a:t>
            </a:r>
            <a:endParaRPr lang="en-ZA" dirty="0"/>
          </a:p>
          <a:p>
            <a:pPr lvl="0" algn="just"/>
            <a:r>
              <a:rPr lang="en-GB" dirty="0"/>
              <a:t>Learner furniture;</a:t>
            </a:r>
            <a:endParaRPr lang="en-ZA" dirty="0"/>
          </a:p>
          <a:p>
            <a:pPr lvl="0" algn="just"/>
            <a:r>
              <a:rPr lang="en-GB" dirty="0"/>
              <a:t>Additional classrooms; and </a:t>
            </a:r>
            <a:endParaRPr lang="en-ZA" dirty="0"/>
          </a:p>
          <a:p>
            <a:pPr lvl="0" algn="just"/>
            <a:r>
              <a:rPr lang="en-GB" dirty="0"/>
              <a:t>Ensuring that teaching and learning commence on the first day of the schooling </a:t>
            </a:r>
            <a:r>
              <a:rPr lang="en-GB" dirty="0" smtClean="0"/>
              <a:t>calendar.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6165304"/>
            <a:ext cx="1889549" cy="609404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5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ADMISSION BUSINESS PROCESS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3"/>
            <a:ext cx="9144000" cy="5289451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en-ZA" dirty="0"/>
              <a:t>Determine admission period with a </a:t>
            </a:r>
            <a:r>
              <a:rPr lang="en-ZA" b="1" dirty="0"/>
              <a:t>comprehensive management plan</a:t>
            </a:r>
            <a:r>
              <a:rPr lang="en-ZA" dirty="0"/>
              <a:t> (timeframes) mapping out: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ZA" b="1" dirty="0"/>
              <a:t>Application Period </a:t>
            </a:r>
            <a:r>
              <a:rPr lang="en-ZA" dirty="0"/>
              <a:t>– distribution of admission forms, when parents return forms, information on documentation needed;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ZA" b="1" dirty="0"/>
              <a:t>Management of  registration </a:t>
            </a:r>
            <a:r>
              <a:rPr lang="en-ZA" dirty="0"/>
              <a:t>– clear criteria for waiting lists and process to rank applications using feeder schools and residential information as examples, depending on provincial Regulation;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ZA" dirty="0"/>
              <a:t>The period to </a:t>
            </a:r>
            <a:r>
              <a:rPr lang="en-ZA" b="1" dirty="0"/>
              <a:t>inform parents on the status of their children’s application</a:t>
            </a:r>
            <a:r>
              <a:rPr lang="en-ZA" dirty="0" smtClean="0"/>
              <a:t>; and</a:t>
            </a:r>
            <a:endParaRPr lang="en-ZA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ZA" b="1" dirty="0"/>
              <a:t>Period of placement of learners </a:t>
            </a:r>
            <a:r>
              <a:rPr lang="en-ZA" dirty="0"/>
              <a:t>with information on </a:t>
            </a:r>
            <a:r>
              <a:rPr lang="en-ZA" b="1" dirty="0"/>
              <a:t>period to lodge appeals</a:t>
            </a:r>
            <a:r>
              <a:rPr lang="en-ZA" dirty="0"/>
              <a:t>, where to find support if a learner is not placed with contact details of provincial and district officials responsible  </a:t>
            </a:r>
            <a:r>
              <a:rPr lang="en-ZA" dirty="0" smtClean="0"/>
              <a:t>admissions.</a:t>
            </a:r>
            <a:endParaRPr lang="en-ZA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5840129"/>
            <a:ext cx="1889549" cy="934579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6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7" cy="4766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chemeClr val="accent2">
                    <a:lumMod val="75000"/>
                  </a:schemeClr>
                </a:solidFill>
              </a:rPr>
              <a:t>ADMISSION BUSINESS PROCESS</a:t>
            </a:r>
            <a:endParaRPr lang="en-Z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895123"/>
              </p:ext>
            </p:extLst>
          </p:nvPr>
        </p:nvGraphicFramePr>
        <p:xfrm>
          <a:off x="1" y="476672"/>
          <a:ext cx="9143998" cy="58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1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No.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DBE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PROVINCE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DISTRICTS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SCHOOL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0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Advice on  PED </a:t>
                      </a:r>
                      <a:r>
                        <a:rPr lang="en-GB" sz="1600" b="1" dirty="0">
                          <a:effectLst/>
                        </a:rPr>
                        <a:t>Regulations on learner admissions</a:t>
                      </a:r>
                      <a:r>
                        <a:rPr lang="en-GB" sz="1600" dirty="0">
                          <a:effectLst/>
                        </a:rPr>
                        <a:t> and give </a:t>
                      </a:r>
                      <a:r>
                        <a:rPr lang="en-GB" sz="1600" dirty="0" smtClean="0">
                          <a:effectLst/>
                        </a:rPr>
                        <a:t>feedback.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Develop learner admissions regulations and circulars.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Ensure proper implementation of learner admission regulations and circulars.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Develop learner admission policy.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Consolidate data </a:t>
                      </a:r>
                      <a:r>
                        <a:rPr lang="en-GB" sz="1600" dirty="0">
                          <a:effectLst/>
                        </a:rPr>
                        <a:t>on learner admissions.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Generate a management plan for learner admissions.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Generate a management plan for learner admissions.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Implement management</a:t>
                      </a:r>
                      <a:r>
                        <a:rPr lang="en-GB" sz="1600" baseline="0" dirty="0" smtClean="0">
                          <a:effectLst/>
                        </a:rPr>
                        <a:t> plan.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Inform members of the public</a:t>
                      </a:r>
                      <a:r>
                        <a:rPr lang="en-GB" sz="1600" dirty="0">
                          <a:effectLst/>
                        </a:rPr>
                        <a:t> on information regarding learner admissions.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Put required information on PED website.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Inform public of learner admission matters.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Inform public </a:t>
                      </a:r>
                      <a:r>
                        <a:rPr lang="en-GB" sz="1600" dirty="0" smtClean="0">
                          <a:effectLst/>
                        </a:rPr>
                        <a:t>on </a:t>
                      </a:r>
                      <a:r>
                        <a:rPr lang="en-GB" sz="1600" dirty="0">
                          <a:effectLst/>
                        </a:rPr>
                        <a:t>learner </a:t>
                      </a:r>
                      <a:r>
                        <a:rPr lang="en-GB" sz="1600" dirty="0" smtClean="0">
                          <a:effectLst/>
                        </a:rPr>
                        <a:t>admissions through news letters.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Monitor and support </a:t>
                      </a:r>
                      <a:r>
                        <a:rPr lang="en-GB" sz="1600" dirty="0">
                          <a:effectLst/>
                        </a:rPr>
                        <a:t>the implementation of learner admissions.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</a:rPr>
                        <a:t>Monitor and support learner admissions in Districts.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Monitor and support learner admissions in schools.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Administer registration of learners.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5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Direct </a:t>
                      </a:r>
                      <a:r>
                        <a:rPr lang="en-GB" sz="1600" b="1" dirty="0" smtClean="0">
                          <a:effectLst/>
                        </a:rPr>
                        <a:t>learner admission appeals to provinces</a:t>
                      </a:r>
                      <a:r>
                        <a:rPr lang="en-GB" sz="1600" dirty="0" smtClean="0">
                          <a:effectLst/>
                        </a:rPr>
                        <a:t>.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Investigate learner admission appeals.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</a:rPr>
                        <a:t>. Address learner admissions appeals</a:t>
                      </a:r>
                      <a:endParaRPr lang="en-ZA" sz="1600" dirty="0" smtClean="0">
                        <a:effectLst/>
                      </a:endParaRPr>
                    </a:p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Administer registration of learners.</a:t>
                      </a: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12" y="6306985"/>
            <a:ext cx="1889549" cy="488236"/>
          </a:xfrm>
          <a:prstGeom prst="rect">
            <a:avLst/>
          </a:prstGeom>
        </p:spPr>
      </p:pic>
      <p:sp>
        <p:nvSpPr>
          <p:cNvPr id="6" name="Slide Number Placeholder 2"/>
          <p:cNvSpPr txBox="1">
            <a:spLocks/>
          </p:cNvSpPr>
          <p:nvPr/>
        </p:nvSpPr>
        <p:spPr>
          <a:xfrm>
            <a:off x="5436096" y="6367917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EFFECT OF COVID-19 ON ADMISSIONS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The </a:t>
            </a:r>
            <a:r>
              <a:rPr lang="en-GB" b="1" dirty="0" smtClean="0"/>
              <a:t>advent of the COVID-19 </a:t>
            </a:r>
            <a:r>
              <a:rPr lang="en-GB" dirty="0" smtClean="0"/>
              <a:t>pandemic has led to: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b="1" dirty="0" smtClean="0"/>
              <a:t>late opening of the registration </a:t>
            </a:r>
            <a:r>
              <a:rPr lang="en-GB" dirty="0" smtClean="0"/>
              <a:t>and admission process;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b="1" dirty="0" smtClean="0"/>
              <a:t>extension of the closing dates</a:t>
            </a:r>
            <a:r>
              <a:rPr lang="en-GB" dirty="0" smtClean="0"/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/>
              <a:t>D</a:t>
            </a:r>
            <a:r>
              <a:rPr lang="en-GB" b="1" dirty="0" smtClean="0"/>
              <a:t>ifferent provincial admission periods </a:t>
            </a:r>
            <a:r>
              <a:rPr lang="en-GB" dirty="0" smtClean="0"/>
              <a:t>as COVID-19 affected provinces differently; limited advocacy campaigns conducted due to restricted travel and gatherings</a:t>
            </a:r>
            <a:r>
              <a:rPr lang="en-GB" dirty="0"/>
              <a:t>; </a:t>
            </a:r>
            <a:r>
              <a:rPr lang="en-GB" dirty="0" smtClean="0"/>
              <a:t>and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/>
              <a:t>D</a:t>
            </a:r>
            <a:r>
              <a:rPr lang="en-GB" b="1" dirty="0" smtClean="0"/>
              <a:t>elayed finalisation </a:t>
            </a:r>
            <a:r>
              <a:rPr lang="en-GB" dirty="0" smtClean="0"/>
              <a:t>of placement.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5" y="6021288"/>
            <a:ext cx="1889549" cy="753420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5436096" y="607388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455" y="1"/>
            <a:ext cx="9163455" cy="7647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2020/21 PREPARATIONS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1903" y="780796"/>
            <a:ext cx="9102096" cy="6077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 </a:t>
            </a:r>
            <a:endParaRPr lang="en-ZA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65837"/>
              </p:ext>
            </p:extLst>
          </p:nvPr>
        </p:nvGraphicFramePr>
        <p:xfrm>
          <a:off x="-41902" y="764703"/>
          <a:ext cx="9185903" cy="56398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79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5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ADMISSION </a:t>
                      </a:r>
                      <a:r>
                        <a:rPr lang="en-GB" sz="2400" dirty="0" smtClean="0">
                          <a:effectLst/>
                        </a:rPr>
                        <a:t>ASPECT</a:t>
                      </a: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YES</a:t>
                      </a:r>
                      <a:endParaRPr lang="en-ZA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NO</a:t>
                      </a: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8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400" dirty="0">
                          <a:effectLst/>
                        </a:rPr>
                        <a:t>Made the Provincial Regulations on admissions available?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5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2. Made </a:t>
                      </a:r>
                      <a:r>
                        <a:rPr lang="en-GB" sz="2400" dirty="0">
                          <a:effectLst/>
                        </a:rPr>
                        <a:t>Circulars on admissions available?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6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3. Appointed </a:t>
                      </a:r>
                      <a:r>
                        <a:rPr lang="en-GB" sz="2400" dirty="0">
                          <a:effectLst/>
                        </a:rPr>
                        <a:t>a District Admission Coordinator?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2400" dirty="0" smtClean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25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4. Established </a:t>
                      </a:r>
                      <a:r>
                        <a:rPr lang="en-GB" sz="2400" dirty="0">
                          <a:effectLst/>
                        </a:rPr>
                        <a:t>a District Admission Team?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2400" dirty="0" smtClean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6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5. Developed </a:t>
                      </a:r>
                      <a:r>
                        <a:rPr lang="en-GB" sz="2400" dirty="0">
                          <a:effectLst/>
                        </a:rPr>
                        <a:t>an Admission Management Plan?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2400" dirty="0" smtClean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25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6. Developed </a:t>
                      </a:r>
                      <a:r>
                        <a:rPr lang="en-GB" sz="2400" dirty="0">
                          <a:effectLst/>
                        </a:rPr>
                        <a:t>an admission advocacy campaign?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2400" dirty="0" smtClean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6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effectLst/>
                        </a:rPr>
                        <a:t>7. Determined </a:t>
                      </a:r>
                      <a:r>
                        <a:rPr lang="en-GB" sz="2400" dirty="0">
                          <a:effectLst/>
                        </a:rPr>
                        <a:t>a clear admission period? (start &amp; end date)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2400" dirty="0" smtClean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25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2400" dirty="0" smtClean="0">
                          <a:effectLst/>
                        </a:rPr>
                        <a:t>8. Established appeal teams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2400" dirty="0" smtClean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20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2400" dirty="0" smtClean="0">
                          <a:effectLst/>
                        </a:rPr>
                        <a:t>9. Advocacy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ZA" sz="2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56" y="6237311"/>
            <a:ext cx="1889549" cy="559021"/>
          </a:xfrm>
          <a:prstGeom prst="rect">
            <a:avLst/>
          </a:prstGeom>
        </p:spPr>
      </p:pic>
      <p:sp>
        <p:nvSpPr>
          <p:cNvPr id="6" name="Slide Number Placeholder 2"/>
          <p:cNvSpPr txBox="1">
            <a:spLocks/>
          </p:cNvSpPr>
          <p:nvPr/>
        </p:nvSpPr>
        <p:spPr>
          <a:xfrm>
            <a:off x="5436096" y="6374451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9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DBE Presentation template</Template>
  <TotalTime>1249</TotalTime>
  <Words>1315</Words>
  <Application>Microsoft Office PowerPoint</Application>
  <PresentationFormat>On-screen Show (4:3)</PresentationFormat>
  <Paragraphs>278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</vt:lpstr>
      <vt:lpstr>New DBE Presentation template</vt:lpstr>
      <vt:lpstr>2021 LEARNER ADMISSIONS REPORT</vt:lpstr>
      <vt:lpstr>OUTLINE OF THE PRESENTATION </vt:lpstr>
      <vt:lpstr>PURPOSE </vt:lpstr>
      <vt:lpstr>LEGISLATIVE FRAMEWORK</vt:lpstr>
      <vt:lpstr>IMPORTANCE OF EARLY REGISTRATION</vt:lpstr>
      <vt:lpstr>ADMISSION BUSINESS PROCESS</vt:lpstr>
      <vt:lpstr>ADMISSION BUSINESS PROCESS</vt:lpstr>
      <vt:lpstr>EFFECT OF COVID-19 ON ADMISSIONS</vt:lpstr>
      <vt:lpstr>2020/21 PREPARATIONS</vt:lpstr>
      <vt:lpstr>2021 APPLICATIONS</vt:lpstr>
      <vt:lpstr>CIRCULARS</vt:lpstr>
      <vt:lpstr>NUMBER OF PLACED LEARNERS</vt:lpstr>
      <vt:lpstr>NUMBER OF UNPLACED LEARNERS</vt:lpstr>
      <vt:lpstr>MIGRATION OF LEARNERS</vt:lpstr>
      <vt:lpstr>CHALLENGES LEADING TO LATE PLACEMENTS </vt:lpstr>
      <vt:lpstr>MITIGATION STRATEGIES</vt:lpstr>
      <vt:lpstr>ADMISSION OF UNDOCUMENTED LEARNERS</vt:lpstr>
      <vt:lpstr>MILESTONES</vt:lpstr>
      <vt:lpstr>NEXT STEPS</vt:lpstr>
      <vt:lpstr>RECOMMENDATION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Moja Boitumelo</dc:creator>
  <cp:lastModifiedBy>Llewellyn Brown</cp:lastModifiedBy>
  <cp:revision>123</cp:revision>
  <cp:lastPrinted>2019-08-26T12:01:05Z</cp:lastPrinted>
  <dcterms:created xsi:type="dcterms:W3CDTF">2016-04-18T12:36:04Z</dcterms:created>
  <dcterms:modified xsi:type="dcterms:W3CDTF">2021-05-10T11:30:58Z</dcterms:modified>
</cp:coreProperties>
</file>