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5"/>
  </p:notesMasterIdLst>
  <p:handoutMasterIdLst>
    <p:handoutMasterId r:id="rId26"/>
  </p:handoutMasterIdLst>
  <p:sldIdLst>
    <p:sldId id="452" r:id="rId6"/>
    <p:sldId id="256" r:id="rId7"/>
    <p:sldId id="424" r:id="rId8"/>
    <p:sldId id="403" r:id="rId9"/>
    <p:sldId id="405" r:id="rId10"/>
    <p:sldId id="426" r:id="rId11"/>
    <p:sldId id="425" r:id="rId12"/>
    <p:sldId id="427" r:id="rId13"/>
    <p:sldId id="449" r:id="rId14"/>
    <p:sldId id="428" r:id="rId15"/>
    <p:sldId id="445" r:id="rId16"/>
    <p:sldId id="446" r:id="rId17"/>
    <p:sldId id="447" r:id="rId18"/>
    <p:sldId id="448" r:id="rId19"/>
    <p:sldId id="453" r:id="rId20"/>
    <p:sldId id="455" r:id="rId21"/>
    <p:sldId id="450" r:id="rId22"/>
    <p:sldId id="451" r:id="rId23"/>
    <p:sldId id="402" r:id="rId2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332"/>
    <a:srgbClr val="8ACD8C"/>
    <a:srgbClr val="7DBF30"/>
    <a:srgbClr val="1B4623"/>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8964" autoAdjust="0"/>
    <p:restoredTop sz="88544" autoAdjust="0"/>
  </p:normalViewPr>
  <p:slideViewPr>
    <p:cSldViewPr snapToGrid="0">
      <p:cViewPr varScale="1">
        <p:scale>
          <a:sx n="65" d="100"/>
          <a:sy n="65" d="100"/>
        </p:scale>
        <p:origin x="894"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6" d="100"/>
          <a:sy n="56"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https://sasugar-my.sharepoint.com/personal/irene_sinovich_sasa_org_za/Documents/Desktop/P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742754256378"/>
          <c:y val="5.9596359595272701E-2"/>
          <c:w val="0.80803972780128397"/>
          <c:h val="0.64193109857922204"/>
        </c:manualLayout>
      </c:layout>
      <c:barChart>
        <c:barDir val="col"/>
        <c:grouping val="stacked"/>
        <c:varyColors val="0"/>
        <c:ser>
          <c:idx val="4"/>
          <c:order val="1"/>
          <c:tx>
            <c:strRef>
              <c:f>Sheet1!$I$7</c:f>
              <c:strCache>
                <c:ptCount val="1"/>
                <c:pt idx="0">
                  <c:v>Local Market sales</c:v>
                </c:pt>
              </c:strCache>
            </c:strRef>
          </c:tx>
          <c:spPr>
            <a:solidFill>
              <a:srgbClr val="70AD47"/>
            </a:solidFill>
            <a:ln>
              <a:solidFill>
                <a:srgbClr val="70AD47"/>
              </a:solidFill>
            </a:ln>
            <a:effectLst/>
          </c:spPr>
          <c:invertIfNegative val="0"/>
          <c:cat>
            <c:strRef>
              <c:f>Sheet1!$J$2:$N$2</c:f>
              <c:strCache>
                <c:ptCount val="5"/>
                <c:pt idx="0">
                  <c:v>2016/2017</c:v>
                </c:pt>
                <c:pt idx="1">
                  <c:v>2017/2018</c:v>
                </c:pt>
                <c:pt idx="2">
                  <c:v>2018/2019</c:v>
                </c:pt>
                <c:pt idx="3">
                  <c:v>2019/2020</c:v>
                </c:pt>
                <c:pt idx="4">
                  <c:v>2020/2021</c:v>
                </c:pt>
              </c:strCache>
            </c:strRef>
          </c:cat>
          <c:val>
            <c:numRef>
              <c:f>Sheet1!$J$7:$N$7</c:f>
              <c:numCache>
                <c:formatCode>_(* #,##0_);_(* \(#,##0\);_(* "-"_);_(@_)</c:formatCode>
                <c:ptCount val="5"/>
                <c:pt idx="0">
                  <c:v>1643000</c:v>
                </c:pt>
                <c:pt idx="1">
                  <c:v>1178299</c:v>
                </c:pt>
                <c:pt idx="2">
                  <c:v>1227709</c:v>
                </c:pt>
                <c:pt idx="3">
                  <c:v>1247282</c:v>
                </c:pt>
                <c:pt idx="4">
                  <c:v>1435515</c:v>
                </c:pt>
              </c:numCache>
            </c:numRef>
          </c:val>
          <c:extLst>
            <c:ext xmlns:c16="http://schemas.microsoft.com/office/drawing/2014/chart" uri="{C3380CC4-5D6E-409C-BE32-E72D297353CC}">
              <c16:uniqueId val="{00000000-55A1-4D89-919D-CEC523F78BD9}"/>
            </c:ext>
          </c:extLst>
        </c:ser>
        <c:ser>
          <c:idx val="3"/>
          <c:order val="2"/>
          <c:tx>
            <c:strRef>
              <c:f>Sheet1!$I$6</c:f>
              <c:strCache>
                <c:ptCount val="1"/>
                <c:pt idx="0">
                  <c:v>Eswatini</c:v>
                </c:pt>
              </c:strCache>
            </c:strRef>
          </c:tx>
          <c:spPr>
            <a:solidFill>
              <a:srgbClr val="FF0000"/>
            </a:solidFill>
            <a:ln>
              <a:noFill/>
            </a:ln>
            <a:effectLst/>
          </c:spPr>
          <c:invertIfNegative val="0"/>
          <c:cat>
            <c:strRef>
              <c:f>Sheet1!$J$2:$N$2</c:f>
              <c:strCache>
                <c:ptCount val="5"/>
                <c:pt idx="0">
                  <c:v>2016/2017</c:v>
                </c:pt>
                <c:pt idx="1">
                  <c:v>2017/2018</c:v>
                </c:pt>
                <c:pt idx="2">
                  <c:v>2018/2019</c:v>
                </c:pt>
                <c:pt idx="3">
                  <c:v>2019/2020</c:v>
                </c:pt>
                <c:pt idx="4">
                  <c:v>2020/2021</c:v>
                </c:pt>
              </c:strCache>
            </c:strRef>
          </c:cat>
          <c:val>
            <c:numRef>
              <c:f>Sheet1!$J$6:$N$6</c:f>
              <c:numCache>
                <c:formatCode>_(* #,##0_);_(* \(#,##0\);_(* "-"_);_(@_)</c:formatCode>
                <c:ptCount val="5"/>
                <c:pt idx="0">
                  <c:v>379083</c:v>
                </c:pt>
                <c:pt idx="1">
                  <c:v>402000</c:v>
                </c:pt>
                <c:pt idx="2">
                  <c:v>391494</c:v>
                </c:pt>
                <c:pt idx="3">
                  <c:v>475477</c:v>
                </c:pt>
                <c:pt idx="4">
                  <c:v>385099</c:v>
                </c:pt>
              </c:numCache>
            </c:numRef>
          </c:val>
          <c:extLst>
            <c:ext xmlns:c16="http://schemas.microsoft.com/office/drawing/2014/chart" uri="{C3380CC4-5D6E-409C-BE32-E72D297353CC}">
              <c16:uniqueId val="{00000001-55A1-4D89-919D-CEC523F78BD9}"/>
            </c:ext>
          </c:extLst>
        </c:ser>
        <c:ser>
          <c:idx val="2"/>
          <c:order val="3"/>
          <c:tx>
            <c:strRef>
              <c:f>Sheet1!$I$5</c:f>
              <c:strCache>
                <c:ptCount val="1"/>
                <c:pt idx="0">
                  <c:v>Deep sea imports</c:v>
                </c:pt>
              </c:strCache>
            </c:strRef>
          </c:tx>
          <c:spPr>
            <a:solidFill>
              <a:srgbClr val="F4B183"/>
            </a:solidFill>
            <a:ln>
              <a:solidFill>
                <a:srgbClr val="F4B183"/>
              </a:solidFill>
            </a:ln>
            <a:effectLst/>
          </c:spPr>
          <c:invertIfNegative val="0"/>
          <c:cat>
            <c:strRef>
              <c:f>Sheet1!$J$2:$N$2</c:f>
              <c:strCache>
                <c:ptCount val="5"/>
                <c:pt idx="0">
                  <c:v>2016/2017</c:v>
                </c:pt>
                <c:pt idx="1">
                  <c:v>2017/2018</c:v>
                </c:pt>
                <c:pt idx="2">
                  <c:v>2018/2019</c:v>
                </c:pt>
                <c:pt idx="3">
                  <c:v>2019/2020</c:v>
                </c:pt>
                <c:pt idx="4">
                  <c:v>2020/2021</c:v>
                </c:pt>
              </c:strCache>
            </c:strRef>
          </c:cat>
          <c:val>
            <c:numRef>
              <c:f>Sheet1!$J$5:$N$5</c:f>
              <c:numCache>
                <c:formatCode>_(* #,##0_);_(* \(#,##0\);_(* "-"_);_(@_)</c:formatCode>
                <c:ptCount val="5"/>
                <c:pt idx="0">
                  <c:v>283582</c:v>
                </c:pt>
                <c:pt idx="1">
                  <c:v>519231</c:v>
                </c:pt>
                <c:pt idx="2">
                  <c:v>196782</c:v>
                </c:pt>
                <c:pt idx="3">
                  <c:v>40000</c:v>
                </c:pt>
                <c:pt idx="4">
                  <c:v>21435</c:v>
                </c:pt>
              </c:numCache>
            </c:numRef>
          </c:val>
          <c:extLst>
            <c:ext xmlns:c16="http://schemas.microsoft.com/office/drawing/2014/chart" uri="{C3380CC4-5D6E-409C-BE32-E72D297353CC}">
              <c16:uniqueId val="{00000002-55A1-4D89-919D-CEC523F78BD9}"/>
            </c:ext>
          </c:extLst>
        </c:ser>
        <c:ser>
          <c:idx val="1"/>
          <c:order val="4"/>
          <c:tx>
            <c:strRef>
              <c:f>Sheet1!$I$4</c:f>
              <c:strCache>
                <c:ptCount val="1"/>
                <c:pt idx="0">
                  <c:v>SADC protocol access</c:v>
                </c:pt>
              </c:strCache>
            </c:strRef>
          </c:tx>
          <c:spPr>
            <a:solidFill>
              <a:srgbClr val="4472C4"/>
            </a:solidFill>
            <a:ln>
              <a:noFill/>
            </a:ln>
            <a:effectLst/>
          </c:spPr>
          <c:invertIfNegative val="0"/>
          <c:cat>
            <c:strRef>
              <c:f>Sheet1!$J$2:$N$2</c:f>
              <c:strCache>
                <c:ptCount val="5"/>
                <c:pt idx="0">
                  <c:v>2016/2017</c:v>
                </c:pt>
                <c:pt idx="1">
                  <c:v>2017/2018</c:v>
                </c:pt>
                <c:pt idx="2">
                  <c:v>2018/2019</c:v>
                </c:pt>
                <c:pt idx="3">
                  <c:v>2019/2020</c:v>
                </c:pt>
                <c:pt idx="4">
                  <c:v>2020/2021</c:v>
                </c:pt>
              </c:strCache>
            </c:strRef>
          </c:cat>
          <c:val>
            <c:numRef>
              <c:f>Sheet1!$J$4:$N$4</c:f>
              <c:numCache>
                <c:formatCode>_(* #,##0_);_(* \(#,##0\);_(* "-"_);_(@_)</c:formatCode>
                <c:ptCount val="5"/>
                <c:pt idx="0">
                  <c:v>9114</c:v>
                </c:pt>
                <c:pt idx="1">
                  <c:v>5922</c:v>
                </c:pt>
                <c:pt idx="2">
                  <c:v>23500</c:v>
                </c:pt>
                <c:pt idx="3">
                  <c:v>34528</c:v>
                </c:pt>
                <c:pt idx="4">
                  <c:v>29741</c:v>
                </c:pt>
              </c:numCache>
            </c:numRef>
          </c:val>
          <c:extLst>
            <c:ext xmlns:c16="http://schemas.microsoft.com/office/drawing/2014/chart" uri="{C3380CC4-5D6E-409C-BE32-E72D297353CC}">
              <c16:uniqueId val="{00000003-55A1-4D89-919D-CEC523F78BD9}"/>
            </c:ext>
          </c:extLst>
        </c:ser>
        <c:ser>
          <c:idx val="0"/>
          <c:order val="5"/>
          <c:tx>
            <c:strRef>
              <c:f>Sheet1!$I$3</c:f>
              <c:strCache>
                <c:ptCount val="1"/>
                <c:pt idx="0">
                  <c:v>Zim bilaterals</c:v>
                </c:pt>
              </c:strCache>
            </c:strRef>
          </c:tx>
          <c:spPr>
            <a:solidFill>
              <a:srgbClr val="FFC000"/>
            </a:solidFill>
            <a:ln>
              <a:solidFill>
                <a:srgbClr val="FFC000"/>
              </a:solidFill>
            </a:ln>
            <a:effectLst/>
          </c:spPr>
          <c:invertIfNegative val="0"/>
          <c:cat>
            <c:strRef>
              <c:f>Sheet1!$J$2:$N$2</c:f>
              <c:strCache>
                <c:ptCount val="5"/>
                <c:pt idx="0">
                  <c:v>2016/2017</c:v>
                </c:pt>
                <c:pt idx="1">
                  <c:v>2017/2018</c:v>
                </c:pt>
                <c:pt idx="2">
                  <c:v>2018/2019</c:v>
                </c:pt>
                <c:pt idx="3">
                  <c:v>2019/2020</c:v>
                </c:pt>
                <c:pt idx="4">
                  <c:v>2020/2021</c:v>
                </c:pt>
              </c:strCache>
            </c:strRef>
          </c:cat>
          <c:val>
            <c:numRef>
              <c:f>Sheet1!$J$3:$N$3</c:f>
              <c:numCache>
                <c:formatCode>_(* #,##0_);_(* \(#,##0\);_(* "-"_);_(@_)</c:formatCode>
                <c:ptCount val="5"/>
                <c:pt idx="0">
                  <c:v>0</c:v>
                </c:pt>
                <c:pt idx="1">
                  <c:v>0</c:v>
                </c:pt>
                <c:pt idx="2">
                  <c:v>0</c:v>
                </c:pt>
                <c:pt idx="3">
                  <c:v>13000</c:v>
                </c:pt>
                <c:pt idx="4">
                  <c:v>15000</c:v>
                </c:pt>
              </c:numCache>
            </c:numRef>
          </c:val>
          <c:extLst>
            <c:ext xmlns:c16="http://schemas.microsoft.com/office/drawing/2014/chart" uri="{C3380CC4-5D6E-409C-BE32-E72D297353CC}">
              <c16:uniqueId val="{00000004-55A1-4D89-919D-CEC523F78BD9}"/>
            </c:ext>
          </c:extLst>
        </c:ser>
        <c:dLbls>
          <c:showLegendKey val="0"/>
          <c:showVal val="0"/>
          <c:showCatName val="0"/>
          <c:showSerName val="0"/>
          <c:showPercent val="0"/>
          <c:showBubbleSize val="0"/>
        </c:dLbls>
        <c:gapWidth val="219"/>
        <c:overlap val="100"/>
        <c:axId val="-2101146376"/>
        <c:axId val="2145869144"/>
      </c:barChart>
      <c:lineChart>
        <c:grouping val="standard"/>
        <c:varyColors val="0"/>
        <c:ser>
          <c:idx val="5"/>
          <c:order val="0"/>
          <c:tx>
            <c:strRef>
              <c:f>Sheet1!$I$8</c:f>
              <c:strCache>
                <c:ptCount val="1"/>
                <c:pt idx="0">
                  <c:v>Exports</c:v>
                </c:pt>
              </c:strCache>
            </c:strRef>
          </c:tx>
          <c:spPr>
            <a:ln w="28575" cap="rnd">
              <a:solidFill>
                <a:schemeClr val="tx1"/>
              </a:solidFill>
              <a:prstDash val="dash"/>
              <a:round/>
            </a:ln>
            <a:effectLst/>
          </c:spPr>
          <c:marker>
            <c:symbol val="none"/>
          </c:marker>
          <c:cat>
            <c:strRef>
              <c:f>Sheet1!$J$2:$N$2</c:f>
              <c:strCache>
                <c:ptCount val="5"/>
                <c:pt idx="0">
                  <c:v>2016/2017</c:v>
                </c:pt>
                <c:pt idx="1">
                  <c:v>2017/2018</c:v>
                </c:pt>
                <c:pt idx="2">
                  <c:v>2018/2019</c:v>
                </c:pt>
                <c:pt idx="3">
                  <c:v>2019/2020</c:v>
                </c:pt>
                <c:pt idx="4">
                  <c:v>2020/2021</c:v>
                </c:pt>
              </c:strCache>
            </c:strRef>
          </c:cat>
          <c:val>
            <c:numRef>
              <c:f>Sheet1!$J$8:$N$8</c:f>
              <c:numCache>
                <c:formatCode>_(* #,##0_);_(* \(#,##0\);_(* "-"_);_(@_)</c:formatCode>
                <c:ptCount val="5"/>
                <c:pt idx="0">
                  <c:v>4998</c:v>
                </c:pt>
                <c:pt idx="1">
                  <c:v>795434</c:v>
                </c:pt>
                <c:pt idx="2">
                  <c:v>1042831</c:v>
                </c:pt>
                <c:pt idx="3">
                  <c:v>967579</c:v>
                </c:pt>
                <c:pt idx="4">
                  <c:v>545213</c:v>
                </c:pt>
              </c:numCache>
            </c:numRef>
          </c:val>
          <c:smooth val="0"/>
          <c:extLst>
            <c:ext xmlns:c16="http://schemas.microsoft.com/office/drawing/2014/chart" uri="{C3380CC4-5D6E-409C-BE32-E72D297353CC}">
              <c16:uniqueId val="{00000005-55A1-4D89-919D-CEC523F78BD9}"/>
            </c:ext>
          </c:extLst>
        </c:ser>
        <c:dLbls>
          <c:showLegendKey val="0"/>
          <c:showVal val="0"/>
          <c:showCatName val="0"/>
          <c:showSerName val="0"/>
          <c:showPercent val="0"/>
          <c:showBubbleSize val="0"/>
        </c:dLbls>
        <c:marker val="1"/>
        <c:smooth val="0"/>
        <c:axId val="-2101146376"/>
        <c:axId val="2145869144"/>
      </c:lineChart>
      <c:catAx>
        <c:axId val="-2101146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5869144"/>
        <c:crosses val="autoZero"/>
        <c:auto val="1"/>
        <c:lblAlgn val="ctr"/>
        <c:lblOffset val="100"/>
        <c:noMultiLvlLbl val="0"/>
      </c:catAx>
      <c:valAx>
        <c:axId val="2145869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t>Tons</a:t>
                </a:r>
              </a:p>
            </c:rich>
          </c:tx>
          <c:layout>
            <c:manualLayout>
              <c:xMode val="edge"/>
              <c:yMode val="edge"/>
              <c:x val="8.1934564325939097E-2"/>
              <c:y val="0.20756859800844699"/>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011463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0DD31B-7C29-494E-B864-6FBA3F27ADA1}" type="doc">
      <dgm:prSet loTypeId="urn:microsoft.com/office/officeart/2005/8/layout/hProcess9" loCatId="process" qsTypeId="urn:microsoft.com/office/officeart/2005/8/quickstyle/simple1" qsCatId="simple" csTypeId="urn:microsoft.com/office/officeart/2005/8/colors/accent6_2" csCatId="accent6" phldr="1"/>
      <dgm:spPr/>
    </dgm:pt>
    <dgm:pt modelId="{34FE4F8A-8C68-4768-9D0F-44FF87A8F0E1}">
      <dgm:prSet phldrT="[Text]" custT="1"/>
      <dgm:spPr>
        <a:solidFill>
          <a:schemeClr val="accent6">
            <a:lumMod val="60000"/>
            <a:lumOff val="40000"/>
          </a:schemeClr>
        </a:solidFill>
      </dgm:spPr>
      <dgm:t>
        <a:bodyPr anchor="t"/>
        <a:lstStyle/>
        <a:p>
          <a:r>
            <a:rPr lang="en-US" sz="1400" dirty="0">
              <a:solidFill>
                <a:srgbClr val="1B4623"/>
              </a:solidFill>
            </a:rPr>
            <a:t>Nov 2017</a:t>
          </a:r>
        </a:p>
        <a:p>
          <a:endParaRPr lang="en-US" sz="1400" dirty="0">
            <a:solidFill>
              <a:srgbClr val="1B4623"/>
            </a:solidFill>
          </a:endParaRPr>
        </a:p>
        <a:p>
          <a:r>
            <a:rPr lang="en-US" sz="1400" dirty="0">
              <a:solidFill>
                <a:srgbClr val="1B4623"/>
              </a:solidFill>
            </a:rPr>
            <a:t>Trade and Industry PPC initiates transformation journey for sugar industry</a:t>
          </a:r>
        </a:p>
      </dgm:t>
    </dgm:pt>
    <dgm:pt modelId="{CC31543B-B450-48B9-B34C-EBEE9A93327B}" type="parTrans" cxnId="{75AC3D3C-0641-48B4-B477-E58F554D2E7A}">
      <dgm:prSet/>
      <dgm:spPr/>
      <dgm:t>
        <a:bodyPr/>
        <a:lstStyle/>
        <a:p>
          <a:endParaRPr lang="en-US"/>
        </a:p>
      </dgm:t>
    </dgm:pt>
    <dgm:pt modelId="{7652C9D4-ECA8-4CFA-B4CC-142D0E21B3A5}" type="sibTrans" cxnId="{75AC3D3C-0641-48B4-B477-E58F554D2E7A}">
      <dgm:prSet/>
      <dgm:spPr/>
      <dgm:t>
        <a:bodyPr/>
        <a:lstStyle/>
        <a:p>
          <a:endParaRPr lang="en-US"/>
        </a:p>
      </dgm:t>
    </dgm:pt>
    <dgm:pt modelId="{C4B37CAE-0081-464A-8DD2-E0A4E3FA0694}">
      <dgm:prSet phldrT="[Text]" custT="1"/>
      <dgm:spPr>
        <a:solidFill>
          <a:schemeClr val="accent6">
            <a:lumMod val="60000"/>
            <a:lumOff val="40000"/>
          </a:schemeClr>
        </a:solidFill>
      </dgm:spPr>
      <dgm:t>
        <a:bodyPr anchor="t"/>
        <a:lstStyle/>
        <a:p>
          <a:r>
            <a:rPr lang="en-US" sz="1400" dirty="0">
              <a:solidFill>
                <a:srgbClr val="1B4623"/>
              </a:solidFill>
            </a:rPr>
            <a:t>June 2019</a:t>
          </a:r>
        </a:p>
        <a:p>
          <a:endParaRPr lang="en-US" sz="1400" dirty="0">
            <a:solidFill>
              <a:srgbClr val="1B4623"/>
            </a:solidFill>
          </a:endParaRPr>
        </a:p>
        <a:p>
          <a:r>
            <a:rPr lang="en-US" sz="1400" dirty="0">
              <a:solidFill>
                <a:srgbClr val="1B4623"/>
              </a:solidFill>
            </a:rPr>
            <a:t>President </a:t>
          </a:r>
          <a:r>
            <a:rPr lang="en-US" sz="1400" dirty="0" err="1">
              <a:solidFill>
                <a:srgbClr val="1B4623"/>
              </a:solidFill>
            </a:rPr>
            <a:t>Ramaphosa</a:t>
          </a:r>
          <a:r>
            <a:rPr lang="en-US" sz="1400" dirty="0">
              <a:solidFill>
                <a:srgbClr val="1B4623"/>
              </a:solidFill>
            </a:rPr>
            <a:t> announces Sector Master Plan Approach</a:t>
          </a:r>
        </a:p>
      </dgm:t>
    </dgm:pt>
    <dgm:pt modelId="{C3531C85-1515-46AD-9708-48A772FD2DD2}" type="parTrans" cxnId="{093C7A04-2578-414A-AC32-47781250C537}">
      <dgm:prSet/>
      <dgm:spPr/>
      <dgm:t>
        <a:bodyPr/>
        <a:lstStyle/>
        <a:p>
          <a:endParaRPr lang="en-US"/>
        </a:p>
      </dgm:t>
    </dgm:pt>
    <dgm:pt modelId="{A999BF07-ADFB-4250-BDC2-A943AF4BD9DF}" type="sibTrans" cxnId="{093C7A04-2578-414A-AC32-47781250C537}">
      <dgm:prSet/>
      <dgm:spPr/>
      <dgm:t>
        <a:bodyPr/>
        <a:lstStyle/>
        <a:p>
          <a:endParaRPr lang="en-US"/>
        </a:p>
      </dgm:t>
    </dgm:pt>
    <dgm:pt modelId="{EBFFBACC-D7B3-4A03-8F9E-E5689E2E6C33}">
      <dgm:prSet phldrT="[Text]" custT="1"/>
      <dgm:spPr>
        <a:solidFill>
          <a:schemeClr val="accent6">
            <a:lumMod val="60000"/>
            <a:lumOff val="40000"/>
          </a:schemeClr>
        </a:solidFill>
      </dgm:spPr>
      <dgm:t>
        <a:bodyPr anchor="t"/>
        <a:lstStyle/>
        <a:p>
          <a:r>
            <a:rPr lang="en-US" sz="1400" dirty="0">
              <a:solidFill>
                <a:srgbClr val="1B4623"/>
              </a:solidFill>
            </a:rPr>
            <a:t>Aug 2019</a:t>
          </a:r>
        </a:p>
        <a:p>
          <a:endParaRPr lang="en-US" sz="1400" dirty="0">
            <a:solidFill>
              <a:srgbClr val="1B4623"/>
            </a:solidFill>
          </a:endParaRPr>
        </a:p>
        <a:p>
          <a:r>
            <a:rPr lang="en-US" sz="1400" dirty="0">
              <a:solidFill>
                <a:srgbClr val="1B4623"/>
              </a:solidFill>
            </a:rPr>
            <a:t>Sunrise Plan for the Sugar Industry</a:t>
          </a:r>
        </a:p>
      </dgm:t>
    </dgm:pt>
    <dgm:pt modelId="{E7AB89B5-80C2-489C-9A45-715592ABBB1C}" type="parTrans" cxnId="{3347DF26-E1C0-495A-8A05-1F39079FF407}">
      <dgm:prSet/>
      <dgm:spPr/>
      <dgm:t>
        <a:bodyPr/>
        <a:lstStyle/>
        <a:p>
          <a:endParaRPr lang="en-US"/>
        </a:p>
      </dgm:t>
    </dgm:pt>
    <dgm:pt modelId="{4146A674-2796-4FEC-B038-D0409AA22614}" type="sibTrans" cxnId="{3347DF26-E1C0-495A-8A05-1F39079FF407}">
      <dgm:prSet/>
      <dgm:spPr/>
      <dgm:t>
        <a:bodyPr/>
        <a:lstStyle/>
        <a:p>
          <a:endParaRPr lang="en-US"/>
        </a:p>
      </dgm:t>
    </dgm:pt>
    <dgm:pt modelId="{720E3621-9C42-4818-8AFF-8A8684B5D290}">
      <dgm:prSet custT="1"/>
      <dgm:spPr>
        <a:solidFill>
          <a:schemeClr val="accent6">
            <a:lumMod val="60000"/>
            <a:lumOff val="40000"/>
          </a:schemeClr>
        </a:solidFill>
      </dgm:spPr>
      <dgm:t>
        <a:bodyPr anchor="t"/>
        <a:lstStyle/>
        <a:p>
          <a:r>
            <a:rPr lang="en-US" sz="1400" dirty="0">
              <a:solidFill>
                <a:srgbClr val="1B4623"/>
              </a:solidFill>
            </a:rPr>
            <a:t>Aug 2018</a:t>
          </a:r>
        </a:p>
        <a:p>
          <a:endParaRPr lang="en-US" sz="1400" dirty="0">
            <a:solidFill>
              <a:srgbClr val="1B4623"/>
            </a:solidFill>
          </a:endParaRPr>
        </a:p>
        <a:p>
          <a:r>
            <a:rPr lang="en-US" sz="1400" dirty="0">
              <a:solidFill>
                <a:srgbClr val="1B4623"/>
              </a:solidFill>
            </a:rPr>
            <a:t>Dollar Based Reference Price increased from $566 to $680</a:t>
          </a:r>
        </a:p>
      </dgm:t>
    </dgm:pt>
    <dgm:pt modelId="{A58E4C1C-A3C7-4A55-A6E6-9B5BF652EDE1}" type="parTrans" cxnId="{80E85A6D-59FC-4B57-B65D-ABD7951581B5}">
      <dgm:prSet/>
      <dgm:spPr/>
      <dgm:t>
        <a:bodyPr/>
        <a:lstStyle/>
        <a:p>
          <a:endParaRPr lang="en-US"/>
        </a:p>
      </dgm:t>
    </dgm:pt>
    <dgm:pt modelId="{5CE5928C-5178-4350-BF45-D5E5B42CF4D5}" type="sibTrans" cxnId="{80E85A6D-59FC-4B57-B65D-ABD7951581B5}">
      <dgm:prSet/>
      <dgm:spPr/>
      <dgm:t>
        <a:bodyPr/>
        <a:lstStyle/>
        <a:p>
          <a:endParaRPr lang="en-US"/>
        </a:p>
      </dgm:t>
    </dgm:pt>
    <dgm:pt modelId="{002E8DDE-8848-4AFE-B07B-D3A47B7B3F8B}">
      <dgm:prSet phldrT="[Text]" custT="1"/>
      <dgm:spPr>
        <a:solidFill>
          <a:schemeClr val="accent6">
            <a:lumMod val="60000"/>
            <a:lumOff val="40000"/>
          </a:schemeClr>
        </a:solidFill>
      </dgm:spPr>
      <dgm:t>
        <a:bodyPr anchor="t"/>
        <a:lstStyle/>
        <a:p>
          <a:r>
            <a:rPr lang="en-US" sz="1400" dirty="0">
              <a:solidFill>
                <a:srgbClr val="1B4623"/>
              </a:solidFill>
            </a:rPr>
            <a:t>April 2018</a:t>
          </a:r>
        </a:p>
        <a:p>
          <a:endParaRPr lang="en-US" sz="1400" dirty="0">
            <a:solidFill>
              <a:srgbClr val="1B4623"/>
            </a:solidFill>
          </a:endParaRPr>
        </a:p>
        <a:p>
          <a:r>
            <a:rPr lang="en-US" sz="1400" dirty="0">
              <a:solidFill>
                <a:srgbClr val="1B4623"/>
              </a:solidFill>
            </a:rPr>
            <a:t>Sugar Industry March for Tariff</a:t>
          </a:r>
        </a:p>
      </dgm:t>
    </dgm:pt>
    <dgm:pt modelId="{3D09CD54-251B-4BC1-8E82-0FF92B302E98}" type="parTrans" cxnId="{8D110E40-81F0-4DCD-B478-7A248F7F1B25}">
      <dgm:prSet/>
      <dgm:spPr/>
      <dgm:t>
        <a:bodyPr/>
        <a:lstStyle/>
        <a:p>
          <a:endParaRPr lang="en-ZA"/>
        </a:p>
      </dgm:t>
    </dgm:pt>
    <dgm:pt modelId="{61A99596-9F42-4DE9-B3C2-3659DC4BEA5D}" type="sibTrans" cxnId="{8D110E40-81F0-4DCD-B478-7A248F7F1B25}">
      <dgm:prSet/>
      <dgm:spPr/>
      <dgm:t>
        <a:bodyPr/>
        <a:lstStyle/>
        <a:p>
          <a:endParaRPr lang="en-ZA"/>
        </a:p>
      </dgm:t>
    </dgm:pt>
    <dgm:pt modelId="{9994D8DD-BEFF-48F4-AC4E-D103C944DAC4}">
      <dgm:prSet custT="1"/>
      <dgm:spPr>
        <a:solidFill>
          <a:schemeClr val="accent6">
            <a:lumMod val="60000"/>
            <a:lumOff val="40000"/>
          </a:schemeClr>
        </a:solidFill>
      </dgm:spPr>
      <dgm:t>
        <a:bodyPr anchor="t"/>
        <a:lstStyle/>
        <a:p>
          <a:r>
            <a:rPr lang="en-US" sz="1400" dirty="0">
              <a:solidFill>
                <a:srgbClr val="1B4623"/>
              </a:solidFill>
            </a:rPr>
            <a:t>Dec 2018</a:t>
          </a:r>
        </a:p>
        <a:p>
          <a:endParaRPr lang="en-US" sz="1400" dirty="0">
            <a:solidFill>
              <a:srgbClr val="1B4623"/>
            </a:solidFill>
          </a:endParaRPr>
        </a:p>
        <a:p>
          <a:r>
            <a:rPr lang="en-US" sz="1400" dirty="0">
              <a:solidFill>
                <a:srgbClr val="1B4623"/>
              </a:solidFill>
            </a:rPr>
            <a:t>Trade and Industry PPC:  Sugar Industry commits R1b over 5 years for transformation</a:t>
          </a:r>
        </a:p>
      </dgm:t>
    </dgm:pt>
    <dgm:pt modelId="{CA663A8D-6BE3-40C5-9BEB-FA092E2A349E}" type="parTrans" cxnId="{B016F6BE-5A53-4A1F-A3DD-4722063CF1BF}">
      <dgm:prSet/>
      <dgm:spPr/>
      <dgm:t>
        <a:bodyPr/>
        <a:lstStyle/>
        <a:p>
          <a:endParaRPr lang="en-ZA"/>
        </a:p>
      </dgm:t>
    </dgm:pt>
    <dgm:pt modelId="{9BFD5B27-7566-4443-AAED-2962467C74E8}" type="sibTrans" cxnId="{B016F6BE-5A53-4A1F-A3DD-4722063CF1BF}">
      <dgm:prSet/>
      <dgm:spPr/>
      <dgm:t>
        <a:bodyPr/>
        <a:lstStyle/>
        <a:p>
          <a:endParaRPr lang="en-ZA"/>
        </a:p>
      </dgm:t>
    </dgm:pt>
    <dgm:pt modelId="{516F1A0C-911E-45FA-93A6-F0AE95CDB466}" type="pres">
      <dgm:prSet presAssocID="{A50DD31B-7C29-494E-B864-6FBA3F27ADA1}" presName="CompostProcess" presStyleCnt="0">
        <dgm:presLayoutVars>
          <dgm:dir/>
          <dgm:resizeHandles val="exact"/>
        </dgm:presLayoutVars>
      </dgm:prSet>
      <dgm:spPr/>
    </dgm:pt>
    <dgm:pt modelId="{D7D13DE9-E66C-4628-96A2-DDC23C3E88DF}" type="pres">
      <dgm:prSet presAssocID="{A50DD31B-7C29-494E-B864-6FBA3F27ADA1}" presName="arrow" presStyleLbl="bgShp" presStyleIdx="0" presStyleCnt="1" custFlipHor="1" custScaleX="10347" custScaleY="20028" custLinFactX="13036" custLinFactY="17068" custLinFactNeighborX="100000" custLinFactNeighborY="100000"/>
      <dgm:spPr/>
    </dgm:pt>
    <dgm:pt modelId="{D7CED29C-A7EE-4512-B41E-9BF7FA989ADB}" type="pres">
      <dgm:prSet presAssocID="{A50DD31B-7C29-494E-B864-6FBA3F27ADA1}" presName="linearProcess" presStyleCnt="0"/>
      <dgm:spPr/>
    </dgm:pt>
    <dgm:pt modelId="{E2752CDD-A5C4-48C7-9A20-BD5F24FCE16F}" type="pres">
      <dgm:prSet presAssocID="{34FE4F8A-8C68-4768-9D0F-44FF87A8F0E1}" presName="textNode" presStyleLbl="node1" presStyleIdx="0" presStyleCnt="6" custScaleX="196520" custScaleY="96413" custLinFactNeighborX="16081" custLinFactNeighborY="-25072">
        <dgm:presLayoutVars>
          <dgm:bulletEnabled val="1"/>
        </dgm:presLayoutVars>
      </dgm:prSet>
      <dgm:spPr/>
      <dgm:t>
        <a:bodyPr/>
        <a:lstStyle/>
        <a:p>
          <a:endParaRPr lang="en-US"/>
        </a:p>
      </dgm:t>
    </dgm:pt>
    <dgm:pt modelId="{B9415CEF-7E7A-4F86-B7F7-8554854CDAA2}" type="pres">
      <dgm:prSet presAssocID="{7652C9D4-ECA8-4CFA-B4CC-142D0E21B3A5}" presName="sibTrans" presStyleCnt="0"/>
      <dgm:spPr/>
    </dgm:pt>
    <dgm:pt modelId="{7D3020B5-A6EC-4859-B967-66281B1D9926}" type="pres">
      <dgm:prSet presAssocID="{002E8DDE-8848-4AFE-B07B-D3A47B7B3F8B}" presName="textNode" presStyleLbl="node1" presStyleIdx="1" presStyleCnt="6" custScaleX="196278" custScaleY="95547" custLinFactNeighborX="8703" custLinFactNeighborY="-25334">
        <dgm:presLayoutVars>
          <dgm:bulletEnabled val="1"/>
        </dgm:presLayoutVars>
      </dgm:prSet>
      <dgm:spPr/>
      <dgm:t>
        <a:bodyPr/>
        <a:lstStyle/>
        <a:p>
          <a:endParaRPr lang="en-US"/>
        </a:p>
      </dgm:t>
    </dgm:pt>
    <dgm:pt modelId="{ACD2950E-8F4C-454D-9750-DDBF650AC4A4}" type="pres">
      <dgm:prSet presAssocID="{61A99596-9F42-4DE9-B3C2-3659DC4BEA5D}" presName="sibTrans" presStyleCnt="0"/>
      <dgm:spPr/>
    </dgm:pt>
    <dgm:pt modelId="{553AF663-7E3A-4282-BC87-9D00ADB0591B}" type="pres">
      <dgm:prSet presAssocID="{720E3621-9C42-4818-8AFF-8A8684B5D290}" presName="textNode" presStyleLbl="node1" presStyleIdx="2" presStyleCnt="6" custScaleX="202125" custScaleY="94051" custLinFactNeighborX="-10571" custLinFactNeighborY="-25720">
        <dgm:presLayoutVars>
          <dgm:bulletEnabled val="1"/>
        </dgm:presLayoutVars>
      </dgm:prSet>
      <dgm:spPr/>
      <dgm:t>
        <a:bodyPr/>
        <a:lstStyle/>
        <a:p>
          <a:endParaRPr lang="en-US"/>
        </a:p>
      </dgm:t>
    </dgm:pt>
    <dgm:pt modelId="{DF1B7D73-88F3-4E25-972E-969CB65421A5}" type="pres">
      <dgm:prSet presAssocID="{5CE5928C-5178-4350-BF45-D5E5B42CF4D5}" presName="sibTrans" presStyleCnt="0"/>
      <dgm:spPr/>
    </dgm:pt>
    <dgm:pt modelId="{655183BA-78C0-4148-9E31-156145C97413}" type="pres">
      <dgm:prSet presAssocID="{9994D8DD-BEFF-48F4-AC4E-D103C944DAC4}" presName="textNode" presStyleLbl="node1" presStyleIdx="3" presStyleCnt="6" custScaleX="206443" custScaleY="94806" custLinFactNeighborX="-28487" custLinFactNeighborY="-24586">
        <dgm:presLayoutVars>
          <dgm:bulletEnabled val="1"/>
        </dgm:presLayoutVars>
      </dgm:prSet>
      <dgm:spPr/>
      <dgm:t>
        <a:bodyPr/>
        <a:lstStyle/>
        <a:p>
          <a:endParaRPr lang="en-US"/>
        </a:p>
      </dgm:t>
    </dgm:pt>
    <dgm:pt modelId="{0571ADA4-B72E-458C-BBAC-3003285E4817}" type="pres">
      <dgm:prSet presAssocID="{9BFD5B27-7566-4443-AAED-2962467C74E8}" presName="sibTrans" presStyleCnt="0"/>
      <dgm:spPr/>
    </dgm:pt>
    <dgm:pt modelId="{695FDC8F-E6EF-45FD-9471-EC734D4A1D3F}" type="pres">
      <dgm:prSet presAssocID="{C4B37CAE-0081-464A-8DD2-E0A4E3FA0694}" presName="textNode" presStyleLbl="node1" presStyleIdx="4" presStyleCnt="6" custScaleX="192344" custScaleY="94057" custLinFactNeighborX="-46287" custLinFactNeighborY="-24589">
        <dgm:presLayoutVars>
          <dgm:bulletEnabled val="1"/>
        </dgm:presLayoutVars>
      </dgm:prSet>
      <dgm:spPr/>
      <dgm:t>
        <a:bodyPr/>
        <a:lstStyle/>
        <a:p>
          <a:endParaRPr lang="en-US"/>
        </a:p>
      </dgm:t>
    </dgm:pt>
    <dgm:pt modelId="{C34D6746-DC1F-4909-ABF9-AD004E678143}" type="pres">
      <dgm:prSet presAssocID="{A999BF07-ADFB-4250-BDC2-A943AF4BD9DF}" presName="sibTrans" presStyleCnt="0"/>
      <dgm:spPr/>
    </dgm:pt>
    <dgm:pt modelId="{476067A8-50C9-4670-8322-F56775FD192E}" type="pres">
      <dgm:prSet presAssocID="{EBFFBACC-D7B3-4A03-8F9E-E5689E2E6C33}" presName="textNode" presStyleLbl="node1" presStyleIdx="5" presStyleCnt="6" custScaleX="172725" custScaleY="94812" custLinFactNeighborX="-58869" custLinFactNeighborY="-24589">
        <dgm:presLayoutVars>
          <dgm:bulletEnabled val="1"/>
        </dgm:presLayoutVars>
      </dgm:prSet>
      <dgm:spPr/>
      <dgm:t>
        <a:bodyPr/>
        <a:lstStyle/>
        <a:p>
          <a:endParaRPr lang="en-US"/>
        </a:p>
      </dgm:t>
    </dgm:pt>
  </dgm:ptLst>
  <dgm:cxnLst>
    <dgm:cxn modelId="{80E85A6D-59FC-4B57-B65D-ABD7951581B5}" srcId="{A50DD31B-7C29-494E-B864-6FBA3F27ADA1}" destId="{720E3621-9C42-4818-8AFF-8A8684B5D290}" srcOrd="2" destOrd="0" parTransId="{A58E4C1C-A3C7-4A55-A6E6-9B5BF652EDE1}" sibTransId="{5CE5928C-5178-4350-BF45-D5E5B42CF4D5}"/>
    <dgm:cxn modelId="{FAD5144D-95E5-48B9-A4FF-A627E85D6FAE}" type="presOf" srcId="{720E3621-9C42-4818-8AFF-8A8684B5D290}" destId="{553AF663-7E3A-4282-BC87-9D00ADB0591B}" srcOrd="0" destOrd="0" presId="urn:microsoft.com/office/officeart/2005/8/layout/hProcess9"/>
    <dgm:cxn modelId="{8D110E40-81F0-4DCD-B478-7A248F7F1B25}" srcId="{A50DD31B-7C29-494E-B864-6FBA3F27ADA1}" destId="{002E8DDE-8848-4AFE-B07B-D3A47B7B3F8B}" srcOrd="1" destOrd="0" parTransId="{3D09CD54-251B-4BC1-8E82-0FF92B302E98}" sibTransId="{61A99596-9F42-4DE9-B3C2-3659DC4BEA5D}"/>
    <dgm:cxn modelId="{B016F6BE-5A53-4A1F-A3DD-4722063CF1BF}" srcId="{A50DD31B-7C29-494E-B864-6FBA3F27ADA1}" destId="{9994D8DD-BEFF-48F4-AC4E-D103C944DAC4}" srcOrd="3" destOrd="0" parTransId="{CA663A8D-6BE3-40C5-9BEB-FA092E2A349E}" sibTransId="{9BFD5B27-7566-4443-AAED-2962467C74E8}"/>
    <dgm:cxn modelId="{093C7A04-2578-414A-AC32-47781250C537}" srcId="{A50DD31B-7C29-494E-B864-6FBA3F27ADA1}" destId="{C4B37CAE-0081-464A-8DD2-E0A4E3FA0694}" srcOrd="4" destOrd="0" parTransId="{C3531C85-1515-46AD-9708-48A772FD2DD2}" sibTransId="{A999BF07-ADFB-4250-BDC2-A943AF4BD9DF}"/>
    <dgm:cxn modelId="{5B787AF8-9489-42BD-9645-4AE286EB9C5B}" type="presOf" srcId="{C4B37CAE-0081-464A-8DD2-E0A4E3FA0694}" destId="{695FDC8F-E6EF-45FD-9471-EC734D4A1D3F}" srcOrd="0" destOrd="0" presId="urn:microsoft.com/office/officeart/2005/8/layout/hProcess9"/>
    <dgm:cxn modelId="{B2FE5B33-EC96-4F44-8477-25783A1D25E3}" type="presOf" srcId="{9994D8DD-BEFF-48F4-AC4E-D103C944DAC4}" destId="{655183BA-78C0-4148-9E31-156145C97413}" srcOrd="0" destOrd="0" presId="urn:microsoft.com/office/officeart/2005/8/layout/hProcess9"/>
    <dgm:cxn modelId="{FE724842-3EC9-4181-8A17-312C7BF2D526}" type="presOf" srcId="{A50DD31B-7C29-494E-B864-6FBA3F27ADA1}" destId="{516F1A0C-911E-45FA-93A6-F0AE95CDB466}" srcOrd="0" destOrd="0" presId="urn:microsoft.com/office/officeart/2005/8/layout/hProcess9"/>
    <dgm:cxn modelId="{3FF46DF3-57F1-49AF-9003-95E30963C4B9}" type="presOf" srcId="{EBFFBACC-D7B3-4A03-8F9E-E5689E2E6C33}" destId="{476067A8-50C9-4670-8322-F56775FD192E}" srcOrd="0" destOrd="0" presId="urn:microsoft.com/office/officeart/2005/8/layout/hProcess9"/>
    <dgm:cxn modelId="{3347DF26-E1C0-495A-8A05-1F39079FF407}" srcId="{A50DD31B-7C29-494E-B864-6FBA3F27ADA1}" destId="{EBFFBACC-D7B3-4A03-8F9E-E5689E2E6C33}" srcOrd="5" destOrd="0" parTransId="{E7AB89B5-80C2-489C-9A45-715592ABBB1C}" sibTransId="{4146A674-2796-4FEC-B038-D0409AA22614}"/>
    <dgm:cxn modelId="{75AC3D3C-0641-48B4-B477-E58F554D2E7A}" srcId="{A50DD31B-7C29-494E-B864-6FBA3F27ADA1}" destId="{34FE4F8A-8C68-4768-9D0F-44FF87A8F0E1}" srcOrd="0" destOrd="0" parTransId="{CC31543B-B450-48B9-B34C-EBEE9A93327B}" sibTransId="{7652C9D4-ECA8-4CFA-B4CC-142D0E21B3A5}"/>
    <dgm:cxn modelId="{7F82CACD-42E0-4176-81BA-C9F5CF0CAFA1}" type="presOf" srcId="{002E8DDE-8848-4AFE-B07B-D3A47B7B3F8B}" destId="{7D3020B5-A6EC-4859-B967-66281B1D9926}" srcOrd="0" destOrd="0" presId="urn:microsoft.com/office/officeart/2005/8/layout/hProcess9"/>
    <dgm:cxn modelId="{A28936CD-9F3B-4A7A-A5FF-A265685FBDC3}" type="presOf" srcId="{34FE4F8A-8C68-4768-9D0F-44FF87A8F0E1}" destId="{E2752CDD-A5C4-48C7-9A20-BD5F24FCE16F}" srcOrd="0" destOrd="0" presId="urn:microsoft.com/office/officeart/2005/8/layout/hProcess9"/>
    <dgm:cxn modelId="{DEA1288D-8262-4286-A83C-EE89E1A6063B}" type="presParOf" srcId="{516F1A0C-911E-45FA-93A6-F0AE95CDB466}" destId="{D7D13DE9-E66C-4628-96A2-DDC23C3E88DF}" srcOrd="0" destOrd="0" presId="urn:microsoft.com/office/officeart/2005/8/layout/hProcess9"/>
    <dgm:cxn modelId="{79113FCC-9C6A-4F68-9C10-2B35E232FD90}" type="presParOf" srcId="{516F1A0C-911E-45FA-93A6-F0AE95CDB466}" destId="{D7CED29C-A7EE-4512-B41E-9BF7FA989ADB}" srcOrd="1" destOrd="0" presId="urn:microsoft.com/office/officeart/2005/8/layout/hProcess9"/>
    <dgm:cxn modelId="{C7AEF420-2B34-4189-83C2-E505A18E3C3D}" type="presParOf" srcId="{D7CED29C-A7EE-4512-B41E-9BF7FA989ADB}" destId="{E2752CDD-A5C4-48C7-9A20-BD5F24FCE16F}" srcOrd="0" destOrd="0" presId="urn:microsoft.com/office/officeart/2005/8/layout/hProcess9"/>
    <dgm:cxn modelId="{B245DFAE-6C18-428B-8468-DB0BB1E36800}" type="presParOf" srcId="{D7CED29C-A7EE-4512-B41E-9BF7FA989ADB}" destId="{B9415CEF-7E7A-4F86-B7F7-8554854CDAA2}" srcOrd="1" destOrd="0" presId="urn:microsoft.com/office/officeart/2005/8/layout/hProcess9"/>
    <dgm:cxn modelId="{788321D1-ED63-4F74-8604-8E41A165909D}" type="presParOf" srcId="{D7CED29C-A7EE-4512-B41E-9BF7FA989ADB}" destId="{7D3020B5-A6EC-4859-B967-66281B1D9926}" srcOrd="2" destOrd="0" presId="urn:microsoft.com/office/officeart/2005/8/layout/hProcess9"/>
    <dgm:cxn modelId="{22F2B778-0055-4B0F-A9BA-7943D94796B2}" type="presParOf" srcId="{D7CED29C-A7EE-4512-B41E-9BF7FA989ADB}" destId="{ACD2950E-8F4C-454D-9750-DDBF650AC4A4}" srcOrd="3" destOrd="0" presId="urn:microsoft.com/office/officeart/2005/8/layout/hProcess9"/>
    <dgm:cxn modelId="{39482632-932C-4F68-AE3B-9F7DF1B246DC}" type="presParOf" srcId="{D7CED29C-A7EE-4512-B41E-9BF7FA989ADB}" destId="{553AF663-7E3A-4282-BC87-9D00ADB0591B}" srcOrd="4" destOrd="0" presId="urn:microsoft.com/office/officeart/2005/8/layout/hProcess9"/>
    <dgm:cxn modelId="{FD8F4478-AFC2-45A8-B98F-24FFB4294693}" type="presParOf" srcId="{D7CED29C-A7EE-4512-B41E-9BF7FA989ADB}" destId="{DF1B7D73-88F3-4E25-972E-969CB65421A5}" srcOrd="5" destOrd="0" presId="urn:microsoft.com/office/officeart/2005/8/layout/hProcess9"/>
    <dgm:cxn modelId="{D288B222-98FD-4458-A828-3A04DE360E51}" type="presParOf" srcId="{D7CED29C-A7EE-4512-B41E-9BF7FA989ADB}" destId="{655183BA-78C0-4148-9E31-156145C97413}" srcOrd="6" destOrd="0" presId="urn:microsoft.com/office/officeart/2005/8/layout/hProcess9"/>
    <dgm:cxn modelId="{817EDB1C-92E7-4C80-8042-49A6C6495C9B}" type="presParOf" srcId="{D7CED29C-A7EE-4512-B41E-9BF7FA989ADB}" destId="{0571ADA4-B72E-458C-BBAC-3003285E4817}" srcOrd="7" destOrd="0" presId="urn:microsoft.com/office/officeart/2005/8/layout/hProcess9"/>
    <dgm:cxn modelId="{CEA844F1-F8CC-4E15-966A-5EEF0DF7B263}" type="presParOf" srcId="{D7CED29C-A7EE-4512-B41E-9BF7FA989ADB}" destId="{695FDC8F-E6EF-45FD-9471-EC734D4A1D3F}" srcOrd="8" destOrd="0" presId="urn:microsoft.com/office/officeart/2005/8/layout/hProcess9"/>
    <dgm:cxn modelId="{14BE3B9B-1954-4C2C-95D0-CBD0204AE2A4}" type="presParOf" srcId="{D7CED29C-A7EE-4512-B41E-9BF7FA989ADB}" destId="{C34D6746-DC1F-4909-ABF9-AD004E678143}" srcOrd="9" destOrd="0" presId="urn:microsoft.com/office/officeart/2005/8/layout/hProcess9"/>
    <dgm:cxn modelId="{F0EED413-7E7F-46A0-BE20-A6A29C2D79ED}" type="presParOf" srcId="{D7CED29C-A7EE-4512-B41E-9BF7FA989ADB}" destId="{476067A8-50C9-4670-8322-F56775FD192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0DD31B-7C29-494E-B864-6FBA3F27ADA1}" type="doc">
      <dgm:prSet loTypeId="urn:microsoft.com/office/officeart/2005/8/layout/hProcess9" loCatId="process" qsTypeId="urn:microsoft.com/office/officeart/2005/8/quickstyle/simple1" qsCatId="simple" csTypeId="urn:microsoft.com/office/officeart/2005/8/colors/accent6_2" csCatId="accent6" phldr="1"/>
      <dgm:spPr/>
      <dgm:t>
        <a:bodyPr/>
        <a:lstStyle/>
        <a:p>
          <a:endParaRPr lang="en-US"/>
        </a:p>
      </dgm:t>
    </dgm:pt>
    <dgm:pt modelId="{9B4B2566-D1EF-447F-A683-3E14711BE1C6}">
      <dgm:prSet custT="1"/>
      <dgm:spPr>
        <a:solidFill>
          <a:schemeClr val="accent6">
            <a:lumMod val="60000"/>
            <a:lumOff val="40000"/>
          </a:schemeClr>
        </a:solidFill>
      </dgm:spPr>
      <dgm:t>
        <a:bodyPr anchor="t"/>
        <a:lstStyle/>
        <a:p>
          <a:r>
            <a:rPr lang="en-ZA" sz="1400" dirty="0">
              <a:solidFill>
                <a:srgbClr val="1B4623"/>
              </a:solidFill>
            </a:rPr>
            <a:t>November 2019</a:t>
          </a:r>
        </a:p>
        <a:p>
          <a:r>
            <a:rPr lang="en-ZA" sz="1400" dirty="0">
              <a:solidFill>
                <a:srgbClr val="1B4623"/>
              </a:solidFill>
            </a:rPr>
            <a:t> </a:t>
          </a:r>
        </a:p>
        <a:p>
          <a:r>
            <a:rPr lang="en-ZA" sz="1400" dirty="0">
              <a:solidFill>
                <a:srgbClr val="1B4623"/>
              </a:solidFill>
            </a:rPr>
            <a:t>SASA Requests Designation of the Sugar Industry</a:t>
          </a:r>
          <a:endParaRPr lang="en-US" sz="1400" dirty="0">
            <a:solidFill>
              <a:srgbClr val="1B4623"/>
            </a:solidFill>
          </a:endParaRPr>
        </a:p>
      </dgm:t>
    </dgm:pt>
    <dgm:pt modelId="{ED123E4B-8E24-4BC7-8F6F-D9D8487EAFB1}" type="parTrans" cxnId="{CC498029-8865-4AF7-941F-55E7486E087F}">
      <dgm:prSet/>
      <dgm:spPr/>
      <dgm:t>
        <a:bodyPr/>
        <a:lstStyle/>
        <a:p>
          <a:endParaRPr lang="en-US"/>
        </a:p>
      </dgm:t>
    </dgm:pt>
    <dgm:pt modelId="{2CC2D188-8B72-4FFD-91E2-6D6F8428CF6B}" type="sibTrans" cxnId="{CC498029-8865-4AF7-941F-55E7486E087F}">
      <dgm:prSet/>
      <dgm:spPr/>
      <dgm:t>
        <a:bodyPr/>
        <a:lstStyle/>
        <a:p>
          <a:endParaRPr lang="en-US"/>
        </a:p>
      </dgm:t>
    </dgm:pt>
    <dgm:pt modelId="{B3A13099-A313-4118-8A6A-845BC8E25060}">
      <dgm:prSet custT="1"/>
      <dgm:spPr>
        <a:solidFill>
          <a:schemeClr val="accent6">
            <a:lumMod val="60000"/>
            <a:lumOff val="40000"/>
          </a:schemeClr>
        </a:solidFill>
      </dgm:spPr>
      <dgm:t>
        <a:bodyPr anchor="t"/>
        <a:lstStyle/>
        <a:p>
          <a:r>
            <a:rPr lang="en-US" sz="1400" dirty="0">
              <a:solidFill>
                <a:srgbClr val="1B4623"/>
              </a:solidFill>
            </a:rPr>
            <a:t>October 2020</a:t>
          </a:r>
        </a:p>
        <a:p>
          <a:endParaRPr lang="en-US" sz="1400" dirty="0">
            <a:solidFill>
              <a:srgbClr val="1B4623"/>
            </a:solidFill>
          </a:endParaRPr>
        </a:p>
        <a:p>
          <a:r>
            <a:rPr lang="en-US" sz="1400" dirty="0">
              <a:solidFill>
                <a:srgbClr val="1B4623"/>
              </a:solidFill>
            </a:rPr>
            <a:t>Sugar Industry Competition Exemption received</a:t>
          </a:r>
        </a:p>
      </dgm:t>
    </dgm:pt>
    <dgm:pt modelId="{2E373D8E-35B1-4429-A274-EA2E61683324}" type="parTrans" cxnId="{39DDCBCD-10B2-4FE5-8C86-1B9878C492F6}">
      <dgm:prSet/>
      <dgm:spPr/>
      <dgm:t>
        <a:bodyPr/>
        <a:lstStyle/>
        <a:p>
          <a:endParaRPr lang="en-US"/>
        </a:p>
      </dgm:t>
    </dgm:pt>
    <dgm:pt modelId="{A10A373B-7644-4BF5-A7D7-BEFD6A708D9E}" type="sibTrans" cxnId="{39DDCBCD-10B2-4FE5-8C86-1B9878C492F6}">
      <dgm:prSet/>
      <dgm:spPr/>
      <dgm:t>
        <a:bodyPr/>
        <a:lstStyle/>
        <a:p>
          <a:endParaRPr lang="en-US"/>
        </a:p>
      </dgm:t>
    </dgm:pt>
    <dgm:pt modelId="{9D4BB4F7-692C-4829-B675-5DE278271D06}">
      <dgm:prSet custT="1"/>
      <dgm:spPr>
        <a:solidFill>
          <a:schemeClr val="accent6">
            <a:lumMod val="60000"/>
            <a:lumOff val="40000"/>
          </a:schemeClr>
        </a:solidFill>
      </dgm:spPr>
      <dgm:t>
        <a:bodyPr anchor="t"/>
        <a:lstStyle/>
        <a:p>
          <a:r>
            <a:rPr lang="en-US" sz="1400" dirty="0">
              <a:solidFill>
                <a:srgbClr val="1B4623"/>
              </a:solidFill>
            </a:rPr>
            <a:t>January 2021</a:t>
          </a:r>
        </a:p>
        <a:p>
          <a:endParaRPr lang="en-US" sz="1400" dirty="0">
            <a:solidFill>
              <a:srgbClr val="1B4623"/>
            </a:solidFill>
          </a:endParaRPr>
        </a:p>
        <a:p>
          <a:r>
            <a:rPr lang="en-US" sz="1400" dirty="0">
              <a:solidFill>
                <a:srgbClr val="1B4623"/>
              </a:solidFill>
            </a:rPr>
            <a:t>Task Teams Initiated</a:t>
          </a:r>
        </a:p>
      </dgm:t>
    </dgm:pt>
    <dgm:pt modelId="{BD09D5EE-BEC7-4127-B473-FA327292F502}" type="parTrans" cxnId="{ED967A90-06F0-4B2E-929C-DC565F5CBF38}">
      <dgm:prSet/>
      <dgm:spPr/>
      <dgm:t>
        <a:bodyPr/>
        <a:lstStyle/>
        <a:p>
          <a:endParaRPr lang="en-US"/>
        </a:p>
      </dgm:t>
    </dgm:pt>
    <dgm:pt modelId="{A4CC9005-2DA2-413A-BF62-824D436E1E20}" type="sibTrans" cxnId="{ED967A90-06F0-4B2E-929C-DC565F5CBF38}">
      <dgm:prSet/>
      <dgm:spPr/>
      <dgm:t>
        <a:bodyPr/>
        <a:lstStyle/>
        <a:p>
          <a:endParaRPr lang="en-US"/>
        </a:p>
      </dgm:t>
    </dgm:pt>
    <dgm:pt modelId="{7E524B89-D57B-4110-929D-A8CD3066F7DC}">
      <dgm:prSet custT="1"/>
      <dgm:spPr>
        <a:solidFill>
          <a:schemeClr val="accent6">
            <a:lumMod val="60000"/>
            <a:lumOff val="40000"/>
          </a:schemeClr>
        </a:solidFill>
      </dgm:spPr>
      <dgm:t>
        <a:bodyPr anchor="t"/>
        <a:lstStyle/>
        <a:p>
          <a:r>
            <a:rPr lang="en-US" sz="1400" dirty="0">
              <a:solidFill>
                <a:srgbClr val="1B4623"/>
              </a:solidFill>
            </a:rPr>
            <a:t>Nov 2020</a:t>
          </a:r>
        </a:p>
        <a:p>
          <a:endParaRPr lang="en-US" sz="1400" dirty="0">
            <a:solidFill>
              <a:srgbClr val="1B4623"/>
            </a:solidFill>
          </a:endParaRPr>
        </a:p>
        <a:p>
          <a:r>
            <a:rPr lang="en-US" sz="1400" dirty="0">
              <a:solidFill>
                <a:srgbClr val="1B4623"/>
              </a:solidFill>
            </a:rPr>
            <a:t>Master Plan Signed by Stakeholders</a:t>
          </a:r>
        </a:p>
      </dgm:t>
    </dgm:pt>
    <dgm:pt modelId="{995C7C85-4EF6-434D-9B83-12C5E88AFA97}" type="parTrans" cxnId="{EB05CDAC-0F3C-49CF-8B18-7C04837E2FE9}">
      <dgm:prSet/>
      <dgm:spPr/>
      <dgm:t>
        <a:bodyPr/>
        <a:lstStyle/>
        <a:p>
          <a:endParaRPr lang="en-ZA"/>
        </a:p>
      </dgm:t>
    </dgm:pt>
    <dgm:pt modelId="{C9D6D959-81BD-4E6B-9D34-594601F6198A}" type="sibTrans" cxnId="{EB05CDAC-0F3C-49CF-8B18-7C04837E2FE9}">
      <dgm:prSet/>
      <dgm:spPr/>
      <dgm:t>
        <a:bodyPr/>
        <a:lstStyle/>
        <a:p>
          <a:endParaRPr lang="en-ZA"/>
        </a:p>
      </dgm:t>
    </dgm:pt>
    <dgm:pt modelId="{532CC6C5-4167-4F69-BAAE-207ED0C22469}">
      <dgm:prSet custT="1"/>
      <dgm:spPr>
        <a:solidFill>
          <a:schemeClr val="accent6">
            <a:lumMod val="60000"/>
            <a:lumOff val="40000"/>
          </a:schemeClr>
        </a:solidFill>
      </dgm:spPr>
      <dgm:t>
        <a:bodyPr anchor="t"/>
        <a:lstStyle/>
        <a:p>
          <a:r>
            <a:rPr lang="en-US" sz="1400" dirty="0">
              <a:solidFill>
                <a:srgbClr val="1B4623"/>
              </a:solidFill>
            </a:rPr>
            <a:t>June 2020</a:t>
          </a:r>
        </a:p>
        <a:p>
          <a:endParaRPr lang="en-US" sz="1400" dirty="0">
            <a:solidFill>
              <a:srgbClr val="1B4623"/>
            </a:solidFill>
          </a:endParaRPr>
        </a:p>
        <a:p>
          <a:r>
            <a:rPr lang="en-US" sz="1400" dirty="0">
              <a:solidFill>
                <a:srgbClr val="1B4623"/>
              </a:solidFill>
            </a:rPr>
            <a:t>High level Master Plan </a:t>
          </a:r>
          <a:r>
            <a:rPr lang="en-US" sz="1400" dirty="0" err="1">
              <a:solidFill>
                <a:srgbClr val="1B4623"/>
              </a:solidFill>
            </a:rPr>
            <a:t>Gazetted</a:t>
          </a:r>
          <a:r>
            <a:rPr lang="en-US" sz="1400" dirty="0">
              <a:solidFill>
                <a:srgbClr val="1B4623"/>
              </a:solidFill>
            </a:rPr>
            <a:t>, Sugar industry designated</a:t>
          </a:r>
        </a:p>
      </dgm:t>
    </dgm:pt>
    <dgm:pt modelId="{D2EE904B-072A-42B5-91A1-BE7F225D4BEB}" type="parTrans" cxnId="{C891DDB9-A3E1-44F5-96EF-99AD74111564}">
      <dgm:prSet/>
      <dgm:spPr/>
      <dgm:t>
        <a:bodyPr/>
        <a:lstStyle/>
        <a:p>
          <a:endParaRPr lang="en-ZA"/>
        </a:p>
      </dgm:t>
    </dgm:pt>
    <dgm:pt modelId="{5DB28D69-0871-4CAF-B3F7-DE88598E167F}" type="sibTrans" cxnId="{C891DDB9-A3E1-44F5-96EF-99AD74111564}">
      <dgm:prSet/>
      <dgm:spPr/>
      <dgm:t>
        <a:bodyPr/>
        <a:lstStyle/>
        <a:p>
          <a:endParaRPr lang="en-ZA"/>
        </a:p>
      </dgm:t>
    </dgm:pt>
    <dgm:pt modelId="{7951FF5C-7766-F04C-B99A-7301A028084A}">
      <dgm:prSet custT="1"/>
      <dgm:spPr>
        <a:solidFill>
          <a:schemeClr val="accent6">
            <a:lumMod val="60000"/>
            <a:lumOff val="40000"/>
          </a:schemeClr>
        </a:solidFill>
      </dgm:spPr>
      <dgm:t>
        <a:bodyPr anchor="t"/>
        <a:lstStyle/>
        <a:p>
          <a:r>
            <a:rPr lang="en-US" sz="1400" dirty="0">
              <a:solidFill>
                <a:srgbClr val="1B4623"/>
              </a:solidFill>
            </a:rPr>
            <a:t>Sept 2019</a:t>
          </a:r>
        </a:p>
        <a:p>
          <a:endParaRPr lang="en-US" sz="1400" dirty="0">
            <a:solidFill>
              <a:srgbClr val="1B4623"/>
            </a:solidFill>
          </a:endParaRPr>
        </a:p>
        <a:p>
          <a:r>
            <a:rPr lang="en-US" sz="1400" dirty="0">
              <a:solidFill>
                <a:srgbClr val="1B4623"/>
              </a:solidFill>
            </a:rPr>
            <a:t>Master Plan engagement Process initiated </a:t>
          </a:r>
        </a:p>
      </dgm:t>
    </dgm:pt>
    <dgm:pt modelId="{59E55B7F-7D1A-5E44-9FF4-00930FC40930}" type="parTrans" cxnId="{352A8018-66A0-C949-994B-1CD0AA5B9861}">
      <dgm:prSet/>
      <dgm:spPr/>
      <dgm:t>
        <a:bodyPr/>
        <a:lstStyle/>
        <a:p>
          <a:endParaRPr lang="en-US"/>
        </a:p>
      </dgm:t>
    </dgm:pt>
    <dgm:pt modelId="{4E706E3B-275D-6C4C-A196-AF6F9D9338F9}" type="sibTrans" cxnId="{352A8018-66A0-C949-994B-1CD0AA5B9861}">
      <dgm:prSet/>
      <dgm:spPr/>
      <dgm:t>
        <a:bodyPr/>
        <a:lstStyle/>
        <a:p>
          <a:endParaRPr lang="en-US"/>
        </a:p>
      </dgm:t>
    </dgm:pt>
    <dgm:pt modelId="{516F1A0C-911E-45FA-93A6-F0AE95CDB466}" type="pres">
      <dgm:prSet presAssocID="{A50DD31B-7C29-494E-B864-6FBA3F27ADA1}" presName="CompostProcess" presStyleCnt="0">
        <dgm:presLayoutVars>
          <dgm:dir/>
          <dgm:resizeHandles val="exact"/>
        </dgm:presLayoutVars>
      </dgm:prSet>
      <dgm:spPr/>
      <dgm:t>
        <a:bodyPr/>
        <a:lstStyle/>
        <a:p>
          <a:endParaRPr lang="en-US"/>
        </a:p>
      </dgm:t>
    </dgm:pt>
    <dgm:pt modelId="{D7D13DE9-E66C-4628-96A2-DDC23C3E88DF}" type="pres">
      <dgm:prSet presAssocID="{A50DD31B-7C29-494E-B864-6FBA3F27ADA1}" presName="arrow" presStyleLbl="bgShp" presStyleIdx="0" presStyleCnt="1" custFlipVert="0" custFlipHor="0" custScaleX="3912" custScaleY="7003" custLinFactNeighborX="51465" custLinFactNeighborY="-2821"/>
      <dgm:spPr/>
    </dgm:pt>
    <dgm:pt modelId="{D7CED29C-A7EE-4512-B41E-9BF7FA989ADB}" type="pres">
      <dgm:prSet presAssocID="{A50DD31B-7C29-494E-B864-6FBA3F27ADA1}" presName="linearProcess" presStyleCnt="0"/>
      <dgm:spPr/>
    </dgm:pt>
    <dgm:pt modelId="{C26B898E-3668-7144-8FC1-26A7E1A27029}" type="pres">
      <dgm:prSet presAssocID="{7951FF5C-7766-F04C-B99A-7301A028084A}" presName="textNode" presStyleLbl="node1" presStyleIdx="0" presStyleCnt="6" custScaleX="114777" custLinFactNeighborX="-209" custLinFactNeighborY="-17389">
        <dgm:presLayoutVars>
          <dgm:bulletEnabled val="1"/>
        </dgm:presLayoutVars>
      </dgm:prSet>
      <dgm:spPr/>
      <dgm:t>
        <a:bodyPr/>
        <a:lstStyle/>
        <a:p>
          <a:endParaRPr lang="en-US"/>
        </a:p>
      </dgm:t>
    </dgm:pt>
    <dgm:pt modelId="{7037A4C9-D037-6143-AE1B-D8BAA33481AB}" type="pres">
      <dgm:prSet presAssocID="{4E706E3B-275D-6C4C-A196-AF6F9D9338F9}" presName="sibTrans" presStyleCnt="0"/>
      <dgm:spPr/>
    </dgm:pt>
    <dgm:pt modelId="{C4D11E3A-2625-42A6-A068-018EBE7D7A5C}" type="pres">
      <dgm:prSet presAssocID="{9B4B2566-D1EF-447F-A683-3E14711BE1C6}" presName="textNode" presStyleLbl="node1" presStyleIdx="1" presStyleCnt="6" custScaleX="141190" custLinFactNeighborY="-17250">
        <dgm:presLayoutVars>
          <dgm:bulletEnabled val="1"/>
        </dgm:presLayoutVars>
      </dgm:prSet>
      <dgm:spPr/>
      <dgm:t>
        <a:bodyPr/>
        <a:lstStyle/>
        <a:p>
          <a:endParaRPr lang="en-US"/>
        </a:p>
      </dgm:t>
    </dgm:pt>
    <dgm:pt modelId="{701E32AC-DD44-4D82-9ABA-B9990E963CA7}" type="pres">
      <dgm:prSet presAssocID="{2CC2D188-8B72-4FFD-91E2-6D6F8428CF6B}" presName="sibTrans" presStyleCnt="0"/>
      <dgm:spPr/>
    </dgm:pt>
    <dgm:pt modelId="{67A3D2FB-80B7-4DFB-B31D-E7B2FE94E724}" type="pres">
      <dgm:prSet presAssocID="{532CC6C5-4167-4F69-BAAE-207ED0C22469}" presName="textNode" presStyleLbl="node1" presStyleIdx="2" presStyleCnt="6" custScaleX="114728" custLinFactNeighborY="-17250">
        <dgm:presLayoutVars>
          <dgm:bulletEnabled val="1"/>
        </dgm:presLayoutVars>
      </dgm:prSet>
      <dgm:spPr/>
      <dgm:t>
        <a:bodyPr/>
        <a:lstStyle/>
        <a:p>
          <a:endParaRPr lang="en-US"/>
        </a:p>
      </dgm:t>
    </dgm:pt>
    <dgm:pt modelId="{5C8C9A49-528A-4404-88D2-3CA1C25A3E7E}" type="pres">
      <dgm:prSet presAssocID="{5DB28D69-0871-4CAF-B3F7-DE88598E167F}" presName="sibTrans" presStyleCnt="0"/>
      <dgm:spPr/>
    </dgm:pt>
    <dgm:pt modelId="{C180E317-CF4B-49AC-850D-1C0AA24EC5AE}" type="pres">
      <dgm:prSet presAssocID="{B3A13099-A313-4118-8A6A-845BC8E25060}" presName="textNode" presStyleLbl="node1" presStyleIdx="3" presStyleCnt="6" custScaleX="130018" custLinFactNeighborY="-17250">
        <dgm:presLayoutVars>
          <dgm:bulletEnabled val="1"/>
        </dgm:presLayoutVars>
      </dgm:prSet>
      <dgm:spPr/>
      <dgm:t>
        <a:bodyPr/>
        <a:lstStyle/>
        <a:p>
          <a:endParaRPr lang="en-US"/>
        </a:p>
      </dgm:t>
    </dgm:pt>
    <dgm:pt modelId="{3C09398B-1A93-4E57-943D-E092776C1A1C}" type="pres">
      <dgm:prSet presAssocID="{A10A373B-7644-4BF5-A7D7-BEFD6A708D9E}" presName="sibTrans" presStyleCnt="0"/>
      <dgm:spPr/>
    </dgm:pt>
    <dgm:pt modelId="{B7470779-A2F0-4E91-AA37-A61F4737B4DB}" type="pres">
      <dgm:prSet presAssocID="{7E524B89-D57B-4110-929D-A8CD3066F7DC}" presName="textNode" presStyleLbl="node1" presStyleIdx="4" presStyleCnt="6" custScaleX="127764" custLinFactNeighborY="-17250">
        <dgm:presLayoutVars>
          <dgm:bulletEnabled val="1"/>
        </dgm:presLayoutVars>
      </dgm:prSet>
      <dgm:spPr/>
      <dgm:t>
        <a:bodyPr/>
        <a:lstStyle/>
        <a:p>
          <a:endParaRPr lang="en-US"/>
        </a:p>
      </dgm:t>
    </dgm:pt>
    <dgm:pt modelId="{8434279E-51D3-4078-BCE4-79155C35E420}" type="pres">
      <dgm:prSet presAssocID="{C9D6D959-81BD-4E6B-9D34-594601F6198A}" presName="sibTrans" presStyleCnt="0"/>
      <dgm:spPr/>
    </dgm:pt>
    <dgm:pt modelId="{069A2E45-C2D2-44D4-ABBB-B5A2FAE18A9F}" type="pres">
      <dgm:prSet presAssocID="{9D4BB4F7-692C-4829-B675-5DE278271D06}" presName="textNode" presStyleLbl="node1" presStyleIdx="5" presStyleCnt="6" custScaleX="102230" custLinFactNeighborY="-17250">
        <dgm:presLayoutVars>
          <dgm:bulletEnabled val="1"/>
        </dgm:presLayoutVars>
      </dgm:prSet>
      <dgm:spPr/>
      <dgm:t>
        <a:bodyPr/>
        <a:lstStyle/>
        <a:p>
          <a:endParaRPr lang="en-US"/>
        </a:p>
      </dgm:t>
    </dgm:pt>
  </dgm:ptLst>
  <dgm:cxnLst>
    <dgm:cxn modelId="{F37D9269-9906-104A-BCB8-A4A881CEFC73}" type="presOf" srcId="{7951FF5C-7766-F04C-B99A-7301A028084A}" destId="{C26B898E-3668-7144-8FC1-26A7E1A27029}" srcOrd="0" destOrd="0" presId="urn:microsoft.com/office/officeart/2005/8/layout/hProcess9"/>
    <dgm:cxn modelId="{5A4A445E-9C00-AB4D-AE36-0CF7ABBD3F6B}" type="presOf" srcId="{9B4B2566-D1EF-447F-A683-3E14711BE1C6}" destId="{C4D11E3A-2625-42A6-A068-018EBE7D7A5C}" srcOrd="0" destOrd="0" presId="urn:microsoft.com/office/officeart/2005/8/layout/hProcess9"/>
    <dgm:cxn modelId="{EB05CDAC-0F3C-49CF-8B18-7C04837E2FE9}" srcId="{A50DD31B-7C29-494E-B864-6FBA3F27ADA1}" destId="{7E524B89-D57B-4110-929D-A8CD3066F7DC}" srcOrd="4" destOrd="0" parTransId="{995C7C85-4EF6-434D-9B83-12C5E88AFA97}" sibTransId="{C9D6D959-81BD-4E6B-9D34-594601F6198A}"/>
    <dgm:cxn modelId="{39DDCBCD-10B2-4FE5-8C86-1B9878C492F6}" srcId="{A50DD31B-7C29-494E-B864-6FBA3F27ADA1}" destId="{B3A13099-A313-4118-8A6A-845BC8E25060}" srcOrd="3" destOrd="0" parTransId="{2E373D8E-35B1-4429-A274-EA2E61683324}" sibTransId="{A10A373B-7644-4BF5-A7D7-BEFD6A708D9E}"/>
    <dgm:cxn modelId="{C891DDB9-A3E1-44F5-96EF-99AD74111564}" srcId="{A50DD31B-7C29-494E-B864-6FBA3F27ADA1}" destId="{532CC6C5-4167-4F69-BAAE-207ED0C22469}" srcOrd="2" destOrd="0" parTransId="{D2EE904B-072A-42B5-91A1-BE7F225D4BEB}" sibTransId="{5DB28D69-0871-4CAF-B3F7-DE88598E167F}"/>
    <dgm:cxn modelId="{045B1A7B-5F14-E74F-9314-FF6EEF35FCAB}" type="presOf" srcId="{7E524B89-D57B-4110-929D-A8CD3066F7DC}" destId="{B7470779-A2F0-4E91-AA37-A61F4737B4DB}" srcOrd="0" destOrd="0" presId="urn:microsoft.com/office/officeart/2005/8/layout/hProcess9"/>
    <dgm:cxn modelId="{B281D492-98DC-6A4F-A1F3-3A8872581EA4}" type="presOf" srcId="{532CC6C5-4167-4F69-BAAE-207ED0C22469}" destId="{67A3D2FB-80B7-4DFB-B31D-E7B2FE94E724}" srcOrd="0" destOrd="0" presId="urn:microsoft.com/office/officeart/2005/8/layout/hProcess9"/>
    <dgm:cxn modelId="{ED967A90-06F0-4B2E-929C-DC565F5CBF38}" srcId="{A50DD31B-7C29-494E-B864-6FBA3F27ADA1}" destId="{9D4BB4F7-692C-4829-B675-5DE278271D06}" srcOrd="5" destOrd="0" parTransId="{BD09D5EE-BEC7-4127-B473-FA327292F502}" sibTransId="{A4CC9005-2DA2-413A-BF62-824D436E1E20}"/>
    <dgm:cxn modelId="{352A8018-66A0-C949-994B-1CD0AA5B9861}" srcId="{A50DD31B-7C29-494E-B864-6FBA3F27ADA1}" destId="{7951FF5C-7766-F04C-B99A-7301A028084A}" srcOrd="0" destOrd="0" parTransId="{59E55B7F-7D1A-5E44-9FF4-00930FC40930}" sibTransId="{4E706E3B-275D-6C4C-A196-AF6F9D9338F9}"/>
    <dgm:cxn modelId="{5C9F4B15-23D0-064E-BA9A-2D1DE0D477DC}" type="presOf" srcId="{9D4BB4F7-692C-4829-B675-5DE278271D06}" destId="{069A2E45-C2D2-44D4-ABBB-B5A2FAE18A9F}" srcOrd="0" destOrd="0" presId="urn:microsoft.com/office/officeart/2005/8/layout/hProcess9"/>
    <dgm:cxn modelId="{94463B18-C46F-0146-9855-B42B48BA465E}" type="presOf" srcId="{A50DD31B-7C29-494E-B864-6FBA3F27ADA1}" destId="{516F1A0C-911E-45FA-93A6-F0AE95CDB466}" srcOrd="0" destOrd="0" presId="urn:microsoft.com/office/officeart/2005/8/layout/hProcess9"/>
    <dgm:cxn modelId="{E754A51B-EE7D-7D42-B019-D7FEFC60618B}" type="presOf" srcId="{B3A13099-A313-4118-8A6A-845BC8E25060}" destId="{C180E317-CF4B-49AC-850D-1C0AA24EC5AE}" srcOrd="0" destOrd="0" presId="urn:microsoft.com/office/officeart/2005/8/layout/hProcess9"/>
    <dgm:cxn modelId="{CC498029-8865-4AF7-941F-55E7486E087F}" srcId="{A50DD31B-7C29-494E-B864-6FBA3F27ADA1}" destId="{9B4B2566-D1EF-447F-A683-3E14711BE1C6}" srcOrd="1" destOrd="0" parTransId="{ED123E4B-8E24-4BC7-8F6F-D9D8487EAFB1}" sibTransId="{2CC2D188-8B72-4FFD-91E2-6D6F8428CF6B}"/>
    <dgm:cxn modelId="{3F9B9243-F096-C740-BAAC-6222C2C4B81C}" type="presParOf" srcId="{516F1A0C-911E-45FA-93A6-F0AE95CDB466}" destId="{D7D13DE9-E66C-4628-96A2-DDC23C3E88DF}" srcOrd="0" destOrd="0" presId="urn:microsoft.com/office/officeart/2005/8/layout/hProcess9"/>
    <dgm:cxn modelId="{EFC17C7D-386F-A94F-A97E-CAF95F64C4A1}" type="presParOf" srcId="{516F1A0C-911E-45FA-93A6-F0AE95CDB466}" destId="{D7CED29C-A7EE-4512-B41E-9BF7FA989ADB}" srcOrd="1" destOrd="0" presId="urn:microsoft.com/office/officeart/2005/8/layout/hProcess9"/>
    <dgm:cxn modelId="{E1D3EC9A-B0DE-F749-949D-1AD2FAF9A643}" type="presParOf" srcId="{D7CED29C-A7EE-4512-B41E-9BF7FA989ADB}" destId="{C26B898E-3668-7144-8FC1-26A7E1A27029}" srcOrd="0" destOrd="0" presId="urn:microsoft.com/office/officeart/2005/8/layout/hProcess9"/>
    <dgm:cxn modelId="{8D907407-5ACA-3C4B-9AFF-C4F0183D0097}" type="presParOf" srcId="{D7CED29C-A7EE-4512-B41E-9BF7FA989ADB}" destId="{7037A4C9-D037-6143-AE1B-D8BAA33481AB}" srcOrd="1" destOrd="0" presId="urn:microsoft.com/office/officeart/2005/8/layout/hProcess9"/>
    <dgm:cxn modelId="{97CBF680-69D1-CB43-804D-0894D2D64C0B}" type="presParOf" srcId="{D7CED29C-A7EE-4512-B41E-9BF7FA989ADB}" destId="{C4D11E3A-2625-42A6-A068-018EBE7D7A5C}" srcOrd="2" destOrd="0" presId="urn:microsoft.com/office/officeart/2005/8/layout/hProcess9"/>
    <dgm:cxn modelId="{14F58761-EEBF-5044-9BA4-D941DDE752A1}" type="presParOf" srcId="{D7CED29C-A7EE-4512-B41E-9BF7FA989ADB}" destId="{701E32AC-DD44-4D82-9ABA-B9990E963CA7}" srcOrd="3" destOrd="0" presId="urn:microsoft.com/office/officeart/2005/8/layout/hProcess9"/>
    <dgm:cxn modelId="{F2804579-4B9B-7344-AD48-5D1CD93FD35B}" type="presParOf" srcId="{D7CED29C-A7EE-4512-B41E-9BF7FA989ADB}" destId="{67A3D2FB-80B7-4DFB-B31D-E7B2FE94E724}" srcOrd="4" destOrd="0" presId="urn:microsoft.com/office/officeart/2005/8/layout/hProcess9"/>
    <dgm:cxn modelId="{8F036095-DD33-9F40-B615-F6B9E306B258}" type="presParOf" srcId="{D7CED29C-A7EE-4512-B41E-9BF7FA989ADB}" destId="{5C8C9A49-528A-4404-88D2-3CA1C25A3E7E}" srcOrd="5" destOrd="0" presId="urn:microsoft.com/office/officeart/2005/8/layout/hProcess9"/>
    <dgm:cxn modelId="{EF8B98E3-6634-BA44-977E-F05F5846FAE7}" type="presParOf" srcId="{D7CED29C-A7EE-4512-B41E-9BF7FA989ADB}" destId="{C180E317-CF4B-49AC-850D-1C0AA24EC5AE}" srcOrd="6" destOrd="0" presId="urn:microsoft.com/office/officeart/2005/8/layout/hProcess9"/>
    <dgm:cxn modelId="{B97259C2-5801-B84D-88DE-119C14E7916F}" type="presParOf" srcId="{D7CED29C-A7EE-4512-B41E-9BF7FA989ADB}" destId="{3C09398B-1A93-4E57-943D-E092776C1A1C}" srcOrd="7" destOrd="0" presId="urn:microsoft.com/office/officeart/2005/8/layout/hProcess9"/>
    <dgm:cxn modelId="{257D9A91-30BC-7844-BB75-DD965771BB3F}" type="presParOf" srcId="{D7CED29C-A7EE-4512-B41E-9BF7FA989ADB}" destId="{B7470779-A2F0-4E91-AA37-A61F4737B4DB}" srcOrd="8" destOrd="0" presId="urn:microsoft.com/office/officeart/2005/8/layout/hProcess9"/>
    <dgm:cxn modelId="{B497CE08-9F67-2746-9D4C-55D7DB665971}" type="presParOf" srcId="{D7CED29C-A7EE-4512-B41E-9BF7FA989ADB}" destId="{8434279E-51D3-4078-BCE4-79155C35E420}" srcOrd="9" destOrd="0" presId="urn:microsoft.com/office/officeart/2005/8/layout/hProcess9"/>
    <dgm:cxn modelId="{D574592B-1F68-4C4A-8628-B89B362F0E88}" type="presParOf" srcId="{D7CED29C-A7EE-4512-B41E-9BF7FA989ADB}" destId="{069A2E45-C2D2-44D4-ABBB-B5A2FAE18A9F}" srcOrd="10"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13DE9-E66C-4628-96A2-DDC23C3E88DF}">
      <dsp:nvSpPr>
        <dsp:cNvPr id="0" name=""/>
        <dsp:cNvSpPr/>
      </dsp:nvSpPr>
      <dsp:spPr>
        <a:xfrm flipH="1">
          <a:off x="1798430" y="2235559"/>
          <a:ext cx="76533" cy="20947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752CDD-A5C4-48C7-9A20-BD5F24FCE16F}">
      <dsp:nvSpPr>
        <dsp:cNvPr id="0" name=""/>
        <dsp:cNvSpPr/>
      </dsp:nvSpPr>
      <dsp:spPr>
        <a:xfrm>
          <a:off x="19833" y="1673335"/>
          <a:ext cx="1321894" cy="2013927"/>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kern="1200" dirty="0">
              <a:solidFill>
                <a:srgbClr val="1B4623"/>
              </a:solidFill>
            </a:rPr>
            <a:t>Nov 2017</a:t>
          </a:r>
        </a:p>
        <a:p>
          <a:pPr lvl="0" algn="ctr" defTabSz="622300">
            <a:lnSpc>
              <a:spcPct val="90000"/>
            </a:lnSpc>
            <a:spcBef>
              <a:spcPct val="0"/>
            </a:spcBef>
            <a:spcAft>
              <a:spcPct val="35000"/>
            </a:spcAft>
          </a:pPr>
          <a:endParaRPr lang="en-US" sz="1400" kern="1200" dirty="0">
            <a:solidFill>
              <a:srgbClr val="1B4623"/>
            </a:solidFill>
          </a:endParaRPr>
        </a:p>
        <a:p>
          <a:pPr lvl="0" algn="ctr" defTabSz="622300">
            <a:lnSpc>
              <a:spcPct val="90000"/>
            </a:lnSpc>
            <a:spcBef>
              <a:spcPct val="0"/>
            </a:spcBef>
            <a:spcAft>
              <a:spcPct val="35000"/>
            </a:spcAft>
          </a:pPr>
          <a:r>
            <a:rPr lang="en-US" sz="1400" kern="1200" dirty="0">
              <a:solidFill>
                <a:srgbClr val="1B4623"/>
              </a:solidFill>
            </a:rPr>
            <a:t>Trade and Industry PPC initiates transformation journey for sugar industry</a:t>
          </a:r>
        </a:p>
      </dsp:txBody>
      <dsp:txXfrm>
        <a:off x="84363" y="1737865"/>
        <a:ext cx="1192834" cy="1884867"/>
      </dsp:txXfrm>
    </dsp:sp>
    <dsp:sp modelId="{7D3020B5-A6EC-4859-B967-66281B1D9926}">
      <dsp:nvSpPr>
        <dsp:cNvPr id="0" name=""/>
        <dsp:cNvSpPr/>
      </dsp:nvSpPr>
      <dsp:spPr>
        <a:xfrm>
          <a:off x="1445565" y="1676906"/>
          <a:ext cx="1320266" cy="199583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kern="1200" dirty="0">
              <a:solidFill>
                <a:srgbClr val="1B4623"/>
              </a:solidFill>
            </a:rPr>
            <a:t>April 2018</a:t>
          </a:r>
        </a:p>
        <a:p>
          <a:pPr lvl="0" algn="ctr" defTabSz="622300">
            <a:lnSpc>
              <a:spcPct val="90000"/>
            </a:lnSpc>
            <a:spcBef>
              <a:spcPct val="0"/>
            </a:spcBef>
            <a:spcAft>
              <a:spcPct val="35000"/>
            </a:spcAft>
          </a:pPr>
          <a:endParaRPr lang="en-US" sz="1400" kern="1200" dirty="0">
            <a:solidFill>
              <a:srgbClr val="1B4623"/>
            </a:solidFill>
          </a:endParaRPr>
        </a:p>
        <a:p>
          <a:pPr lvl="0" algn="ctr" defTabSz="622300">
            <a:lnSpc>
              <a:spcPct val="90000"/>
            </a:lnSpc>
            <a:spcBef>
              <a:spcPct val="0"/>
            </a:spcBef>
            <a:spcAft>
              <a:spcPct val="35000"/>
            </a:spcAft>
          </a:pPr>
          <a:r>
            <a:rPr lang="en-US" sz="1400" kern="1200" dirty="0">
              <a:solidFill>
                <a:srgbClr val="1B4623"/>
              </a:solidFill>
            </a:rPr>
            <a:t>Sugar Industry March for Tariff</a:t>
          </a:r>
        </a:p>
      </dsp:txBody>
      <dsp:txXfrm>
        <a:off x="1510015" y="1741356"/>
        <a:ext cx="1191366" cy="1866938"/>
      </dsp:txXfrm>
    </dsp:sp>
    <dsp:sp modelId="{553AF663-7E3A-4282-BC87-9D00ADB0591B}">
      <dsp:nvSpPr>
        <dsp:cNvPr id="0" name=""/>
        <dsp:cNvSpPr/>
      </dsp:nvSpPr>
      <dsp:spPr>
        <a:xfrm>
          <a:off x="2856333" y="1684468"/>
          <a:ext cx="1359596" cy="1964589"/>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kern="1200" dirty="0">
              <a:solidFill>
                <a:srgbClr val="1B4623"/>
              </a:solidFill>
            </a:rPr>
            <a:t>Aug 2018</a:t>
          </a:r>
        </a:p>
        <a:p>
          <a:pPr lvl="0" algn="ctr" defTabSz="622300">
            <a:lnSpc>
              <a:spcPct val="90000"/>
            </a:lnSpc>
            <a:spcBef>
              <a:spcPct val="0"/>
            </a:spcBef>
            <a:spcAft>
              <a:spcPct val="35000"/>
            </a:spcAft>
          </a:pPr>
          <a:endParaRPr lang="en-US" sz="1400" kern="1200" dirty="0">
            <a:solidFill>
              <a:srgbClr val="1B4623"/>
            </a:solidFill>
          </a:endParaRPr>
        </a:p>
        <a:p>
          <a:pPr lvl="0" algn="ctr" defTabSz="622300">
            <a:lnSpc>
              <a:spcPct val="90000"/>
            </a:lnSpc>
            <a:spcBef>
              <a:spcPct val="0"/>
            </a:spcBef>
            <a:spcAft>
              <a:spcPct val="35000"/>
            </a:spcAft>
          </a:pPr>
          <a:r>
            <a:rPr lang="en-US" sz="1400" kern="1200" dirty="0">
              <a:solidFill>
                <a:srgbClr val="1B4623"/>
              </a:solidFill>
            </a:rPr>
            <a:t>Dollar Based Reference Price increased from $566 to $680</a:t>
          </a:r>
        </a:p>
      </dsp:txBody>
      <dsp:txXfrm>
        <a:off x="2922703" y="1750838"/>
        <a:ext cx="1226856" cy="1831849"/>
      </dsp:txXfrm>
    </dsp:sp>
    <dsp:sp modelId="{655183BA-78C0-4148-9E31-156145C97413}">
      <dsp:nvSpPr>
        <dsp:cNvPr id="0" name=""/>
        <dsp:cNvSpPr/>
      </dsp:nvSpPr>
      <dsp:spPr>
        <a:xfrm>
          <a:off x="4307953" y="1700270"/>
          <a:ext cx="1388641" cy="1980360"/>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kern="1200" dirty="0">
              <a:solidFill>
                <a:srgbClr val="1B4623"/>
              </a:solidFill>
            </a:rPr>
            <a:t>Dec 2018</a:t>
          </a:r>
        </a:p>
        <a:p>
          <a:pPr lvl="0" algn="ctr" defTabSz="622300">
            <a:lnSpc>
              <a:spcPct val="90000"/>
            </a:lnSpc>
            <a:spcBef>
              <a:spcPct val="0"/>
            </a:spcBef>
            <a:spcAft>
              <a:spcPct val="35000"/>
            </a:spcAft>
          </a:pPr>
          <a:endParaRPr lang="en-US" sz="1400" kern="1200" dirty="0">
            <a:solidFill>
              <a:srgbClr val="1B4623"/>
            </a:solidFill>
          </a:endParaRPr>
        </a:p>
        <a:p>
          <a:pPr lvl="0" algn="ctr" defTabSz="622300">
            <a:lnSpc>
              <a:spcPct val="90000"/>
            </a:lnSpc>
            <a:spcBef>
              <a:spcPct val="0"/>
            </a:spcBef>
            <a:spcAft>
              <a:spcPct val="35000"/>
            </a:spcAft>
          </a:pPr>
          <a:r>
            <a:rPr lang="en-US" sz="1400" kern="1200" dirty="0">
              <a:solidFill>
                <a:srgbClr val="1B4623"/>
              </a:solidFill>
            </a:rPr>
            <a:t>Trade and Industry PPC:  Sugar Industry commits R1b over 5 years for transformation</a:t>
          </a:r>
        </a:p>
      </dsp:txBody>
      <dsp:txXfrm>
        <a:off x="4375741" y="1768058"/>
        <a:ext cx="1253065" cy="1844784"/>
      </dsp:txXfrm>
    </dsp:sp>
    <dsp:sp modelId="{695FDC8F-E6EF-45FD-9471-EC734D4A1D3F}">
      <dsp:nvSpPr>
        <dsp:cNvPr id="0" name=""/>
        <dsp:cNvSpPr/>
      </dsp:nvSpPr>
      <dsp:spPr>
        <a:xfrm>
          <a:off x="5788748" y="1708030"/>
          <a:ext cx="1293804" cy="1964714"/>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kern="1200" dirty="0">
              <a:solidFill>
                <a:srgbClr val="1B4623"/>
              </a:solidFill>
            </a:rPr>
            <a:t>June 2019</a:t>
          </a:r>
        </a:p>
        <a:p>
          <a:pPr lvl="0" algn="ctr" defTabSz="622300">
            <a:lnSpc>
              <a:spcPct val="90000"/>
            </a:lnSpc>
            <a:spcBef>
              <a:spcPct val="0"/>
            </a:spcBef>
            <a:spcAft>
              <a:spcPct val="35000"/>
            </a:spcAft>
          </a:pPr>
          <a:endParaRPr lang="en-US" sz="1400" kern="1200" dirty="0">
            <a:solidFill>
              <a:srgbClr val="1B4623"/>
            </a:solidFill>
          </a:endParaRPr>
        </a:p>
        <a:p>
          <a:pPr lvl="0" algn="ctr" defTabSz="622300">
            <a:lnSpc>
              <a:spcPct val="90000"/>
            </a:lnSpc>
            <a:spcBef>
              <a:spcPct val="0"/>
            </a:spcBef>
            <a:spcAft>
              <a:spcPct val="35000"/>
            </a:spcAft>
          </a:pPr>
          <a:r>
            <a:rPr lang="en-US" sz="1400" kern="1200" dirty="0">
              <a:solidFill>
                <a:srgbClr val="1B4623"/>
              </a:solidFill>
            </a:rPr>
            <a:t>President </a:t>
          </a:r>
          <a:r>
            <a:rPr lang="en-US" sz="1400" kern="1200" dirty="0" err="1">
              <a:solidFill>
                <a:srgbClr val="1B4623"/>
              </a:solidFill>
            </a:rPr>
            <a:t>Ramaphosa</a:t>
          </a:r>
          <a:r>
            <a:rPr lang="en-US" sz="1400" kern="1200" dirty="0">
              <a:solidFill>
                <a:srgbClr val="1B4623"/>
              </a:solidFill>
            </a:rPr>
            <a:t> announces Sector Master Plan Approach</a:t>
          </a:r>
        </a:p>
      </dsp:txBody>
      <dsp:txXfrm>
        <a:off x="5851906" y="1771188"/>
        <a:ext cx="1167488" cy="1838398"/>
      </dsp:txXfrm>
    </dsp:sp>
    <dsp:sp modelId="{476067A8-50C9-4670-8322-F56775FD192E}">
      <dsp:nvSpPr>
        <dsp:cNvPr id="0" name=""/>
        <dsp:cNvSpPr/>
      </dsp:nvSpPr>
      <dsp:spPr>
        <a:xfrm>
          <a:off x="7180555" y="1700145"/>
          <a:ext cx="1161837" cy="198048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kern="1200" dirty="0">
              <a:solidFill>
                <a:srgbClr val="1B4623"/>
              </a:solidFill>
            </a:rPr>
            <a:t>Aug 2019</a:t>
          </a:r>
        </a:p>
        <a:p>
          <a:pPr lvl="0" algn="ctr" defTabSz="622300">
            <a:lnSpc>
              <a:spcPct val="90000"/>
            </a:lnSpc>
            <a:spcBef>
              <a:spcPct val="0"/>
            </a:spcBef>
            <a:spcAft>
              <a:spcPct val="35000"/>
            </a:spcAft>
          </a:pPr>
          <a:endParaRPr lang="en-US" sz="1400" kern="1200" dirty="0">
            <a:solidFill>
              <a:srgbClr val="1B4623"/>
            </a:solidFill>
          </a:endParaRPr>
        </a:p>
        <a:p>
          <a:pPr lvl="0" algn="ctr" defTabSz="622300">
            <a:lnSpc>
              <a:spcPct val="90000"/>
            </a:lnSpc>
            <a:spcBef>
              <a:spcPct val="0"/>
            </a:spcBef>
            <a:spcAft>
              <a:spcPct val="35000"/>
            </a:spcAft>
          </a:pPr>
          <a:r>
            <a:rPr lang="en-US" sz="1400" kern="1200" dirty="0">
              <a:solidFill>
                <a:srgbClr val="1B4623"/>
              </a:solidFill>
            </a:rPr>
            <a:t>Sunrise Plan for the Sugar Industry</a:t>
          </a:r>
        </a:p>
      </dsp:txBody>
      <dsp:txXfrm>
        <a:off x="7237271" y="1756861"/>
        <a:ext cx="1048405" cy="1867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13DE9-E66C-4628-96A2-DDC23C3E88DF}">
      <dsp:nvSpPr>
        <dsp:cNvPr id="0" name=""/>
        <dsp:cNvSpPr/>
      </dsp:nvSpPr>
      <dsp:spPr>
        <a:xfrm>
          <a:off x="7680433" y="2159450"/>
          <a:ext cx="277348" cy="346233"/>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6B898E-3668-7144-8FC1-26A7E1A27029}">
      <dsp:nvSpPr>
        <dsp:cNvPr id="0" name=""/>
        <dsp:cNvSpPr/>
      </dsp:nvSpPr>
      <dsp:spPr>
        <a:xfrm>
          <a:off x="2703" y="1139333"/>
          <a:ext cx="1175162" cy="1977631"/>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kern="1200" dirty="0">
              <a:solidFill>
                <a:srgbClr val="1B4623"/>
              </a:solidFill>
            </a:rPr>
            <a:t>Sept 2019</a:t>
          </a:r>
        </a:p>
        <a:p>
          <a:pPr lvl="0" algn="ctr" defTabSz="622300">
            <a:lnSpc>
              <a:spcPct val="90000"/>
            </a:lnSpc>
            <a:spcBef>
              <a:spcPct val="0"/>
            </a:spcBef>
            <a:spcAft>
              <a:spcPct val="35000"/>
            </a:spcAft>
          </a:pPr>
          <a:endParaRPr lang="en-US" sz="1400" kern="1200" dirty="0">
            <a:solidFill>
              <a:srgbClr val="1B4623"/>
            </a:solidFill>
          </a:endParaRPr>
        </a:p>
        <a:p>
          <a:pPr lvl="0" algn="ctr" defTabSz="622300">
            <a:lnSpc>
              <a:spcPct val="90000"/>
            </a:lnSpc>
            <a:spcBef>
              <a:spcPct val="0"/>
            </a:spcBef>
            <a:spcAft>
              <a:spcPct val="35000"/>
            </a:spcAft>
          </a:pPr>
          <a:r>
            <a:rPr lang="en-US" sz="1400" kern="1200" dirty="0">
              <a:solidFill>
                <a:srgbClr val="1B4623"/>
              </a:solidFill>
            </a:rPr>
            <a:t>Master Plan engagement Process initiated </a:t>
          </a:r>
        </a:p>
      </dsp:txBody>
      <dsp:txXfrm>
        <a:off x="60070" y="1196700"/>
        <a:ext cx="1060428" cy="1862897"/>
      </dsp:txXfrm>
    </dsp:sp>
    <dsp:sp modelId="{C4D11E3A-2625-42A6-A068-018EBE7D7A5C}">
      <dsp:nvSpPr>
        <dsp:cNvPr id="0" name=""/>
        <dsp:cNvSpPr/>
      </dsp:nvSpPr>
      <dsp:spPr>
        <a:xfrm>
          <a:off x="1348867" y="1142082"/>
          <a:ext cx="1445596" cy="1977631"/>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ZA" sz="1400" kern="1200" dirty="0">
              <a:solidFill>
                <a:srgbClr val="1B4623"/>
              </a:solidFill>
            </a:rPr>
            <a:t>November 2019</a:t>
          </a:r>
        </a:p>
        <a:p>
          <a:pPr lvl="0" algn="ctr" defTabSz="622300">
            <a:lnSpc>
              <a:spcPct val="90000"/>
            </a:lnSpc>
            <a:spcBef>
              <a:spcPct val="0"/>
            </a:spcBef>
            <a:spcAft>
              <a:spcPct val="35000"/>
            </a:spcAft>
          </a:pPr>
          <a:r>
            <a:rPr lang="en-ZA" sz="1400" kern="1200" dirty="0">
              <a:solidFill>
                <a:srgbClr val="1B4623"/>
              </a:solidFill>
            </a:rPr>
            <a:t> </a:t>
          </a:r>
        </a:p>
        <a:p>
          <a:pPr lvl="0" algn="ctr" defTabSz="622300">
            <a:lnSpc>
              <a:spcPct val="90000"/>
            </a:lnSpc>
            <a:spcBef>
              <a:spcPct val="0"/>
            </a:spcBef>
            <a:spcAft>
              <a:spcPct val="35000"/>
            </a:spcAft>
          </a:pPr>
          <a:r>
            <a:rPr lang="en-ZA" sz="1400" kern="1200" dirty="0">
              <a:solidFill>
                <a:srgbClr val="1B4623"/>
              </a:solidFill>
            </a:rPr>
            <a:t>SASA Requests Designation of the Sugar Industry</a:t>
          </a:r>
          <a:endParaRPr lang="en-US" sz="1400" kern="1200" dirty="0">
            <a:solidFill>
              <a:srgbClr val="1B4623"/>
            </a:solidFill>
          </a:endParaRPr>
        </a:p>
      </dsp:txBody>
      <dsp:txXfrm>
        <a:off x="1419435" y="1212650"/>
        <a:ext cx="1304460" cy="1836495"/>
      </dsp:txXfrm>
    </dsp:sp>
    <dsp:sp modelId="{67A3D2FB-80B7-4DFB-B31D-E7B2FE94E724}">
      <dsp:nvSpPr>
        <dsp:cNvPr id="0" name=""/>
        <dsp:cNvSpPr/>
      </dsp:nvSpPr>
      <dsp:spPr>
        <a:xfrm>
          <a:off x="2965108" y="1142082"/>
          <a:ext cx="1174661" cy="1977631"/>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kern="1200" dirty="0">
              <a:solidFill>
                <a:srgbClr val="1B4623"/>
              </a:solidFill>
            </a:rPr>
            <a:t>June 2020</a:t>
          </a:r>
        </a:p>
        <a:p>
          <a:pPr lvl="0" algn="ctr" defTabSz="622300">
            <a:lnSpc>
              <a:spcPct val="90000"/>
            </a:lnSpc>
            <a:spcBef>
              <a:spcPct val="0"/>
            </a:spcBef>
            <a:spcAft>
              <a:spcPct val="35000"/>
            </a:spcAft>
          </a:pPr>
          <a:endParaRPr lang="en-US" sz="1400" kern="1200" dirty="0">
            <a:solidFill>
              <a:srgbClr val="1B4623"/>
            </a:solidFill>
          </a:endParaRPr>
        </a:p>
        <a:p>
          <a:pPr lvl="0" algn="ctr" defTabSz="622300">
            <a:lnSpc>
              <a:spcPct val="90000"/>
            </a:lnSpc>
            <a:spcBef>
              <a:spcPct val="0"/>
            </a:spcBef>
            <a:spcAft>
              <a:spcPct val="35000"/>
            </a:spcAft>
          </a:pPr>
          <a:r>
            <a:rPr lang="en-US" sz="1400" kern="1200" dirty="0">
              <a:solidFill>
                <a:srgbClr val="1B4623"/>
              </a:solidFill>
            </a:rPr>
            <a:t>High level Master Plan </a:t>
          </a:r>
          <a:r>
            <a:rPr lang="en-US" sz="1400" kern="1200" dirty="0" err="1">
              <a:solidFill>
                <a:srgbClr val="1B4623"/>
              </a:solidFill>
            </a:rPr>
            <a:t>Gazetted</a:t>
          </a:r>
          <a:r>
            <a:rPr lang="en-US" sz="1400" kern="1200" dirty="0">
              <a:solidFill>
                <a:srgbClr val="1B4623"/>
              </a:solidFill>
            </a:rPr>
            <a:t>, Sugar industry designated</a:t>
          </a:r>
        </a:p>
      </dsp:txBody>
      <dsp:txXfrm>
        <a:off x="3022450" y="1199424"/>
        <a:ext cx="1059977" cy="1862947"/>
      </dsp:txXfrm>
    </dsp:sp>
    <dsp:sp modelId="{C180E317-CF4B-49AC-850D-1C0AA24EC5AE}">
      <dsp:nvSpPr>
        <dsp:cNvPr id="0" name=""/>
        <dsp:cNvSpPr/>
      </dsp:nvSpPr>
      <dsp:spPr>
        <a:xfrm>
          <a:off x="4310414" y="1142082"/>
          <a:ext cx="1331210" cy="1977631"/>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kern="1200" dirty="0">
              <a:solidFill>
                <a:srgbClr val="1B4623"/>
              </a:solidFill>
            </a:rPr>
            <a:t>October 2020</a:t>
          </a:r>
        </a:p>
        <a:p>
          <a:pPr lvl="0" algn="ctr" defTabSz="622300">
            <a:lnSpc>
              <a:spcPct val="90000"/>
            </a:lnSpc>
            <a:spcBef>
              <a:spcPct val="0"/>
            </a:spcBef>
            <a:spcAft>
              <a:spcPct val="35000"/>
            </a:spcAft>
          </a:pPr>
          <a:endParaRPr lang="en-US" sz="1400" kern="1200" dirty="0">
            <a:solidFill>
              <a:srgbClr val="1B4623"/>
            </a:solidFill>
          </a:endParaRPr>
        </a:p>
        <a:p>
          <a:pPr lvl="0" algn="ctr" defTabSz="622300">
            <a:lnSpc>
              <a:spcPct val="90000"/>
            </a:lnSpc>
            <a:spcBef>
              <a:spcPct val="0"/>
            </a:spcBef>
            <a:spcAft>
              <a:spcPct val="35000"/>
            </a:spcAft>
          </a:pPr>
          <a:r>
            <a:rPr lang="en-US" sz="1400" kern="1200" dirty="0">
              <a:solidFill>
                <a:srgbClr val="1B4623"/>
              </a:solidFill>
            </a:rPr>
            <a:t>Sugar Industry Competition Exemption received</a:t>
          </a:r>
        </a:p>
      </dsp:txBody>
      <dsp:txXfrm>
        <a:off x="4375398" y="1207066"/>
        <a:ext cx="1201242" cy="1847663"/>
      </dsp:txXfrm>
    </dsp:sp>
    <dsp:sp modelId="{B7470779-A2F0-4E91-AA37-A61F4737B4DB}">
      <dsp:nvSpPr>
        <dsp:cNvPr id="0" name=""/>
        <dsp:cNvSpPr/>
      </dsp:nvSpPr>
      <dsp:spPr>
        <a:xfrm>
          <a:off x="5812268" y="1142082"/>
          <a:ext cx="1308132" cy="1977631"/>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kern="1200" dirty="0">
              <a:solidFill>
                <a:srgbClr val="1B4623"/>
              </a:solidFill>
            </a:rPr>
            <a:t>Nov 2020</a:t>
          </a:r>
        </a:p>
        <a:p>
          <a:pPr lvl="0" algn="ctr" defTabSz="622300">
            <a:lnSpc>
              <a:spcPct val="90000"/>
            </a:lnSpc>
            <a:spcBef>
              <a:spcPct val="0"/>
            </a:spcBef>
            <a:spcAft>
              <a:spcPct val="35000"/>
            </a:spcAft>
          </a:pPr>
          <a:endParaRPr lang="en-US" sz="1400" kern="1200" dirty="0">
            <a:solidFill>
              <a:srgbClr val="1B4623"/>
            </a:solidFill>
          </a:endParaRPr>
        </a:p>
        <a:p>
          <a:pPr lvl="0" algn="ctr" defTabSz="622300">
            <a:lnSpc>
              <a:spcPct val="90000"/>
            </a:lnSpc>
            <a:spcBef>
              <a:spcPct val="0"/>
            </a:spcBef>
            <a:spcAft>
              <a:spcPct val="35000"/>
            </a:spcAft>
          </a:pPr>
          <a:r>
            <a:rPr lang="en-US" sz="1400" kern="1200" dirty="0">
              <a:solidFill>
                <a:srgbClr val="1B4623"/>
              </a:solidFill>
            </a:rPr>
            <a:t>Master Plan Signed by Stakeholders</a:t>
          </a:r>
        </a:p>
      </dsp:txBody>
      <dsp:txXfrm>
        <a:off x="5876126" y="1205940"/>
        <a:ext cx="1180416" cy="1849915"/>
      </dsp:txXfrm>
    </dsp:sp>
    <dsp:sp modelId="{069A2E45-C2D2-44D4-ABBB-B5A2FAE18A9F}">
      <dsp:nvSpPr>
        <dsp:cNvPr id="0" name=""/>
        <dsp:cNvSpPr/>
      </dsp:nvSpPr>
      <dsp:spPr>
        <a:xfrm>
          <a:off x="7291045" y="1142082"/>
          <a:ext cx="1046698" cy="1977631"/>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kern="1200" dirty="0">
              <a:solidFill>
                <a:srgbClr val="1B4623"/>
              </a:solidFill>
            </a:rPr>
            <a:t>January 2021</a:t>
          </a:r>
        </a:p>
        <a:p>
          <a:pPr lvl="0" algn="ctr" defTabSz="622300">
            <a:lnSpc>
              <a:spcPct val="90000"/>
            </a:lnSpc>
            <a:spcBef>
              <a:spcPct val="0"/>
            </a:spcBef>
            <a:spcAft>
              <a:spcPct val="35000"/>
            </a:spcAft>
          </a:pPr>
          <a:endParaRPr lang="en-US" sz="1400" kern="1200" dirty="0">
            <a:solidFill>
              <a:srgbClr val="1B4623"/>
            </a:solidFill>
          </a:endParaRPr>
        </a:p>
        <a:p>
          <a:pPr lvl="0" algn="ctr" defTabSz="622300">
            <a:lnSpc>
              <a:spcPct val="90000"/>
            </a:lnSpc>
            <a:spcBef>
              <a:spcPct val="0"/>
            </a:spcBef>
            <a:spcAft>
              <a:spcPct val="35000"/>
            </a:spcAft>
          </a:pPr>
          <a:r>
            <a:rPr lang="en-US" sz="1400" kern="1200" dirty="0">
              <a:solidFill>
                <a:srgbClr val="1B4623"/>
              </a:solidFill>
            </a:rPr>
            <a:t>Task Teams Initiated</a:t>
          </a:r>
        </a:p>
      </dsp:txBody>
      <dsp:txXfrm>
        <a:off x="7342141" y="1193178"/>
        <a:ext cx="944506" cy="187543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3177" tIns="46589" rIns="93177" bIns="46589"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8135"/>
          </a:xfrm>
          <a:prstGeom prst="rect">
            <a:avLst/>
          </a:prstGeom>
        </p:spPr>
        <p:txBody>
          <a:bodyPr vert="horz" lIns="93177" tIns="46589" rIns="93177" bIns="46589" rtlCol="0"/>
          <a:lstStyle>
            <a:lvl1pPr algn="r">
              <a:defRPr sz="1200"/>
            </a:lvl1pPr>
          </a:lstStyle>
          <a:p>
            <a:fld id="{388478EF-EBA5-4740-AF1A-64B904DEE978}" type="datetimeFigureOut">
              <a:rPr lang="en-ZA" smtClean="0"/>
              <a:t>2021/05/08</a:t>
            </a:fld>
            <a:endParaRPr lang="en-ZA"/>
          </a:p>
        </p:txBody>
      </p:sp>
      <p:sp>
        <p:nvSpPr>
          <p:cNvPr id="4" name="Footer Placeholder 3"/>
          <p:cNvSpPr>
            <a:spLocks noGrp="1"/>
          </p:cNvSpPr>
          <p:nvPr>
            <p:ph type="ftr" sz="quarter" idx="2"/>
          </p:nvPr>
        </p:nvSpPr>
        <p:spPr>
          <a:xfrm>
            <a:off x="0" y="9430092"/>
            <a:ext cx="2945659" cy="498134"/>
          </a:xfrm>
          <a:prstGeom prst="rect">
            <a:avLst/>
          </a:prstGeom>
        </p:spPr>
        <p:txBody>
          <a:bodyPr vert="horz" lIns="93177" tIns="46589" rIns="93177" bIns="46589"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30092"/>
            <a:ext cx="2945659" cy="498134"/>
          </a:xfrm>
          <a:prstGeom prst="rect">
            <a:avLst/>
          </a:prstGeom>
        </p:spPr>
        <p:txBody>
          <a:bodyPr vert="horz" lIns="93177" tIns="46589" rIns="93177" bIns="46589" rtlCol="0" anchor="b"/>
          <a:lstStyle>
            <a:lvl1pPr algn="r">
              <a:defRPr sz="1200"/>
            </a:lvl1pPr>
          </a:lstStyle>
          <a:p>
            <a:fld id="{65A33FBC-9106-4B69-B99E-8A4BDB7BA0D9}" type="slidenum">
              <a:rPr lang="en-ZA" smtClean="0"/>
              <a:t>‹#›</a:t>
            </a:fld>
            <a:endParaRPr lang="en-ZA"/>
          </a:p>
        </p:txBody>
      </p:sp>
    </p:spTree>
    <p:extLst>
      <p:ext uri="{BB962C8B-B14F-4D97-AF65-F5344CB8AC3E}">
        <p14:creationId xmlns:p14="http://schemas.microsoft.com/office/powerpoint/2010/main" val="1435990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844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862" y="0"/>
            <a:ext cx="2946275" cy="498446"/>
          </a:xfrm>
          <a:prstGeom prst="rect">
            <a:avLst/>
          </a:prstGeom>
        </p:spPr>
        <p:txBody>
          <a:bodyPr vert="horz" lIns="91440" tIns="45720" rIns="91440" bIns="45720" rtlCol="0"/>
          <a:lstStyle>
            <a:lvl1pPr algn="r">
              <a:defRPr sz="1200"/>
            </a:lvl1pPr>
          </a:lstStyle>
          <a:p>
            <a:fld id="{09B79766-4262-4C8A-AEA1-C7D08B9CF41A}" type="datetimeFigureOut">
              <a:rPr lang="en-ZA" smtClean="0"/>
              <a:t>2021/05/08</a:t>
            </a:fld>
            <a:endParaRPr lang="en-ZA"/>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0383" y="4777620"/>
            <a:ext cx="5436909" cy="390957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9780"/>
            <a:ext cx="2946275" cy="498446"/>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862" y="9429780"/>
            <a:ext cx="2946275" cy="498446"/>
          </a:xfrm>
          <a:prstGeom prst="rect">
            <a:avLst/>
          </a:prstGeom>
        </p:spPr>
        <p:txBody>
          <a:bodyPr vert="horz" lIns="91440" tIns="45720" rIns="91440" bIns="45720" rtlCol="0" anchor="b"/>
          <a:lstStyle>
            <a:lvl1pPr algn="r">
              <a:defRPr sz="1200"/>
            </a:lvl1pPr>
          </a:lstStyle>
          <a:p>
            <a:fld id="{A7AFF3BF-68CA-4E58-8C89-8C86D1DEA550}" type="slidenum">
              <a:rPr lang="en-ZA" smtClean="0"/>
              <a:t>‹#›</a:t>
            </a:fld>
            <a:endParaRPr lang="en-ZA"/>
          </a:p>
        </p:txBody>
      </p:sp>
    </p:spTree>
    <p:extLst>
      <p:ext uri="{BB962C8B-B14F-4D97-AF65-F5344CB8AC3E}">
        <p14:creationId xmlns:p14="http://schemas.microsoft.com/office/powerpoint/2010/main" val="1201068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FF3BF-68CA-4E58-8C89-8C86D1DEA550}" type="slidenum">
              <a:rPr lang="en-ZA" smtClean="0"/>
              <a:t>1</a:t>
            </a:fld>
            <a:endParaRPr lang="en-ZA"/>
          </a:p>
        </p:txBody>
      </p:sp>
    </p:spTree>
    <p:extLst>
      <p:ext uri="{BB962C8B-B14F-4D97-AF65-F5344CB8AC3E}">
        <p14:creationId xmlns:p14="http://schemas.microsoft.com/office/powerpoint/2010/main" val="2875466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7AFF3BF-68CA-4E58-8C89-8C86D1DEA550}" type="slidenum">
              <a:rPr lang="en-ZA" smtClean="0"/>
              <a:t>11</a:t>
            </a:fld>
            <a:endParaRPr lang="en-ZA"/>
          </a:p>
        </p:txBody>
      </p:sp>
    </p:spTree>
    <p:extLst>
      <p:ext uri="{BB962C8B-B14F-4D97-AF65-F5344CB8AC3E}">
        <p14:creationId xmlns:p14="http://schemas.microsoft.com/office/powerpoint/2010/main" val="41166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7AFF3BF-68CA-4E58-8C89-8C86D1DEA550}" type="slidenum">
              <a:rPr lang="en-ZA" smtClean="0"/>
              <a:t>12</a:t>
            </a:fld>
            <a:endParaRPr lang="en-ZA"/>
          </a:p>
        </p:txBody>
      </p:sp>
    </p:spTree>
    <p:extLst>
      <p:ext uri="{BB962C8B-B14F-4D97-AF65-F5344CB8AC3E}">
        <p14:creationId xmlns:p14="http://schemas.microsoft.com/office/powerpoint/2010/main" val="2825252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7AFF3BF-68CA-4E58-8C89-8C86D1DEA550}" type="slidenum">
              <a:rPr lang="en-ZA" smtClean="0"/>
              <a:t>13</a:t>
            </a:fld>
            <a:endParaRPr lang="en-ZA"/>
          </a:p>
        </p:txBody>
      </p:sp>
    </p:spTree>
    <p:extLst>
      <p:ext uri="{BB962C8B-B14F-4D97-AF65-F5344CB8AC3E}">
        <p14:creationId xmlns:p14="http://schemas.microsoft.com/office/powerpoint/2010/main" val="92633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7AFF3BF-68CA-4E58-8C89-8C86D1DEA550}" type="slidenum">
              <a:rPr lang="en-ZA" smtClean="0"/>
              <a:t>14</a:t>
            </a:fld>
            <a:endParaRPr lang="en-ZA"/>
          </a:p>
        </p:txBody>
      </p:sp>
    </p:spTree>
    <p:extLst>
      <p:ext uri="{BB962C8B-B14F-4D97-AF65-F5344CB8AC3E}">
        <p14:creationId xmlns:p14="http://schemas.microsoft.com/office/powerpoint/2010/main" val="1584664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7AFF3BF-68CA-4E58-8C89-8C86D1DEA550}" type="slidenum">
              <a:rPr lang="en-ZA" smtClean="0"/>
              <a:t>15</a:t>
            </a:fld>
            <a:endParaRPr lang="en-ZA"/>
          </a:p>
        </p:txBody>
      </p:sp>
    </p:spTree>
    <p:extLst>
      <p:ext uri="{BB962C8B-B14F-4D97-AF65-F5344CB8AC3E}">
        <p14:creationId xmlns:p14="http://schemas.microsoft.com/office/powerpoint/2010/main" val="4251992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7AFF3BF-68CA-4E58-8C89-8C86D1DEA550}" type="slidenum">
              <a:rPr lang="en-ZA" smtClean="0"/>
              <a:t>16</a:t>
            </a:fld>
            <a:endParaRPr lang="en-ZA"/>
          </a:p>
        </p:txBody>
      </p:sp>
    </p:spTree>
    <p:extLst>
      <p:ext uri="{BB962C8B-B14F-4D97-AF65-F5344CB8AC3E}">
        <p14:creationId xmlns:p14="http://schemas.microsoft.com/office/powerpoint/2010/main" val="2264459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7AFF3BF-68CA-4E58-8C89-8C86D1DEA550}" type="slidenum">
              <a:rPr lang="en-ZA" smtClean="0"/>
              <a:t>17</a:t>
            </a:fld>
            <a:endParaRPr lang="en-ZA"/>
          </a:p>
        </p:txBody>
      </p:sp>
    </p:spTree>
    <p:extLst>
      <p:ext uri="{BB962C8B-B14F-4D97-AF65-F5344CB8AC3E}">
        <p14:creationId xmlns:p14="http://schemas.microsoft.com/office/powerpoint/2010/main" val="967283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7AFF3BF-68CA-4E58-8C89-8C86D1DEA550}" type="slidenum">
              <a:rPr lang="en-ZA" smtClean="0"/>
              <a:t>18</a:t>
            </a:fld>
            <a:endParaRPr lang="en-ZA"/>
          </a:p>
        </p:txBody>
      </p:sp>
    </p:spTree>
    <p:extLst>
      <p:ext uri="{BB962C8B-B14F-4D97-AF65-F5344CB8AC3E}">
        <p14:creationId xmlns:p14="http://schemas.microsoft.com/office/powerpoint/2010/main" val="3867031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7AFF3BF-68CA-4E58-8C89-8C86D1DEA550}" type="slidenum">
              <a:rPr lang="en-ZA" smtClean="0"/>
              <a:t>19</a:t>
            </a:fld>
            <a:endParaRPr lang="en-ZA"/>
          </a:p>
        </p:txBody>
      </p:sp>
    </p:spTree>
    <p:extLst>
      <p:ext uri="{BB962C8B-B14F-4D97-AF65-F5344CB8AC3E}">
        <p14:creationId xmlns:p14="http://schemas.microsoft.com/office/powerpoint/2010/main" val="326741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7AFF3BF-68CA-4E58-8C89-8C86D1DEA550}" type="slidenum">
              <a:rPr lang="en-ZA" smtClean="0"/>
              <a:t>2</a:t>
            </a:fld>
            <a:endParaRPr lang="en-ZA"/>
          </a:p>
        </p:txBody>
      </p:sp>
    </p:spTree>
    <p:extLst>
      <p:ext uri="{BB962C8B-B14F-4D97-AF65-F5344CB8AC3E}">
        <p14:creationId xmlns:p14="http://schemas.microsoft.com/office/powerpoint/2010/main" val="137270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7AFF3BF-68CA-4E58-8C89-8C86D1DEA550}" type="slidenum">
              <a:rPr lang="en-ZA" smtClean="0"/>
              <a:t>4</a:t>
            </a:fld>
            <a:endParaRPr lang="en-ZA"/>
          </a:p>
        </p:txBody>
      </p:sp>
    </p:spTree>
    <p:extLst>
      <p:ext uri="{BB962C8B-B14F-4D97-AF65-F5344CB8AC3E}">
        <p14:creationId xmlns:p14="http://schemas.microsoft.com/office/powerpoint/2010/main" val="185579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7AFF3BF-68CA-4E58-8C89-8C86D1DEA550}" type="slidenum">
              <a:rPr lang="en-ZA" smtClean="0"/>
              <a:t>5</a:t>
            </a:fld>
            <a:endParaRPr lang="en-ZA"/>
          </a:p>
        </p:txBody>
      </p:sp>
    </p:spTree>
    <p:extLst>
      <p:ext uri="{BB962C8B-B14F-4D97-AF65-F5344CB8AC3E}">
        <p14:creationId xmlns:p14="http://schemas.microsoft.com/office/powerpoint/2010/main" val="217122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7AFF3BF-68CA-4E58-8C89-8C86D1DEA550}" type="slidenum">
              <a:rPr lang="en-ZA" smtClean="0"/>
              <a:t>6</a:t>
            </a:fld>
            <a:endParaRPr lang="en-ZA"/>
          </a:p>
        </p:txBody>
      </p:sp>
    </p:spTree>
    <p:extLst>
      <p:ext uri="{BB962C8B-B14F-4D97-AF65-F5344CB8AC3E}">
        <p14:creationId xmlns:p14="http://schemas.microsoft.com/office/powerpoint/2010/main" val="2519623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7AFF3BF-68CA-4E58-8C89-8C86D1DEA550}" type="slidenum">
              <a:rPr lang="en-ZA" smtClean="0"/>
              <a:t>7</a:t>
            </a:fld>
            <a:endParaRPr lang="en-ZA"/>
          </a:p>
        </p:txBody>
      </p:sp>
    </p:spTree>
    <p:extLst>
      <p:ext uri="{BB962C8B-B14F-4D97-AF65-F5344CB8AC3E}">
        <p14:creationId xmlns:p14="http://schemas.microsoft.com/office/powerpoint/2010/main" val="932319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7AFF3BF-68CA-4E58-8C89-8C86D1DEA550}" type="slidenum">
              <a:rPr lang="en-ZA" smtClean="0"/>
              <a:t>8</a:t>
            </a:fld>
            <a:endParaRPr lang="en-ZA"/>
          </a:p>
        </p:txBody>
      </p:sp>
    </p:spTree>
    <p:extLst>
      <p:ext uri="{BB962C8B-B14F-4D97-AF65-F5344CB8AC3E}">
        <p14:creationId xmlns:p14="http://schemas.microsoft.com/office/powerpoint/2010/main" val="3740258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7AFF3BF-68CA-4E58-8C89-8C86D1DEA550}" type="slidenum">
              <a:rPr lang="en-ZA" smtClean="0"/>
              <a:t>9</a:t>
            </a:fld>
            <a:endParaRPr lang="en-ZA"/>
          </a:p>
        </p:txBody>
      </p:sp>
    </p:spTree>
    <p:extLst>
      <p:ext uri="{BB962C8B-B14F-4D97-AF65-F5344CB8AC3E}">
        <p14:creationId xmlns:p14="http://schemas.microsoft.com/office/powerpoint/2010/main" val="1957911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7AFF3BF-68CA-4E58-8C89-8C86D1DEA550}" type="slidenum">
              <a:rPr lang="en-ZA" smtClean="0"/>
              <a:t>10</a:t>
            </a:fld>
            <a:endParaRPr lang="en-ZA"/>
          </a:p>
        </p:txBody>
      </p:sp>
    </p:spTree>
    <p:extLst>
      <p:ext uri="{BB962C8B-B14F-4D97-AF65-F5344CB8AC3E}">
        <p14:creationId xmlns:p14="http://schemas.microsoft.com/office/powerpoint/2010/main" val="1652575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461A94-E401-465A-8A95-3973A0D58CD4}" type="datetimeFigureOut">
              <a:rPr lang="en-ZA" smtClean="0"/>
              <a:t>2021/05/08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D27FE89-53B3-4B0D-8EEF-DFF5A83BD901}" type="slidenum">
              <a:rPr lang="en-ZA" smtClean="0"/>
              <a:t>‹#›</a:t>
            </a:fld>
            <a:endParaRPr lang="en-ZA"/>
          </a:p>
        </p:txBody>
      </p:sp>
    </p:spTree>
    <p:extLst>
      <p:ext uri="{BB962C8B-B14F-4D97-AF65-F5344CB8AC3E}">
        <p14:creationId xmlns:p14="http://schemas.microsoft.com/office/powerpoint/2010/main" val="3400854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461A94-E401-465A-8A95-3973A0D58CD4}" type="datetimeFigureOut">
              <a:rPr lang="en-ZA" smtClean="0"/>
              <a:t>2021/05/08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D27FE89-53B3-4B0D-8EEF-DFF5A83BD901}" type="slidenum">
              <a:rPr lang="en-ZA" smtClean="0"/>
              <a:t>‹#›</a:t>
            </a:fld>
            <a:endParaRPr lang="en-ZA"/>
          </a:p>
        </p:txBody>
      </p:sp>
    </p:spTree>
    <p:extLst>
      <p:ext uri="{BB962C8B-B14F-4D97-AF65-F5344CB8AC3E}">
        <p14:creationId xmlns:p14="http://schemas.microsoft.com/office/powerpoint/2010/main" val="1805239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461A94-E401-465A-8A95-3973A0D58CD4}" type="datetimeFigureOut">
              <a:rPr lang="en-ZA" smtClean="0"/>
              <a:t>2021/05/08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D27FE89-53B3-4B0D-8EEF-DFF5A83BD901}" type="slidenum">
              <a:rPr lang="en-ZA" smtClean="0"/>
              <a:t>‹#›</a:t>
            </a:fld>
            <a:endParaRPr lang="en-ZA"/>
          </a:p>
        </p:txBody>
      </p:sp>
    </p:spTree>
    <p:extLst>
      <p:ext uri="{BB962C8B-B14F-4D97-AF65-F5344CB8AC3E}">
        <p14:creationId xmlns:p14="http://schemas.microsoft.com/office/powerpoint/2010/main" val="2569366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
            <a:ext cx="9144000" cy="3662363"/>
          </a:xfrm>
          <a:prstGeom prst="rect">
            <a:avLst/>
          </a:prstGeom>
          <a:solidFill>
            <a:schemeClr val="tx1"/>
          </a:solidFill>
          <a:ln w="9525">
            <a:noFill/>
            <a:miter lim="800000"/>
            <a:headEnd/>
            <a:tailEnd/>
          </a:ln>
          <a:effectLst/>
        </p:spPr>
        <p:txBody>
          <a:bodyPr wrap="none" anchor="ctr"/>
          <a:lstStyle/>
          <a:p>
            <a:pPr>
              <a:defRPr/>
            </a:pPr>
            <a:endParaRPr lang="en-US" sz="1800" dirty="0"/>
          </a:p>
        </p:txBody>
      </p:sp>
      <p:sp>
        <p:nvSpPr>
          <p:cNvPr id="6" name="Rectangle 5"/>
          <p:cNvSpPr>
            <a:spLocks noChangeArrowheads="1"/>
          </p:cNvSpPr>
          <p:nvPr/>
        </p:nvSpPr>
        <p:spPr bwMode="auto">
          <a:xfrm>
            <a:off x="5" y="3617914"/>
            <a:ext cx="9147175" cy="215900"/>
          </a:xfrm>
          <a:prstGeom prst="rect">
            <a:avLst/>
          </a:prstGeom>
          <a:solidFill>
            <a:schemeClr val="bg2"/>
          </a:solidFill>
          <a:ln w="9525">
            <a:solidFill>
              <a:schemeClr val="tx1"/>
            </a:solidFill>
            <a:miter lim="800000"/>
            <a:headEnd/>
            <a:tailEnd/>
          </a:ln>
          <a:effectLst/>
        </p:spPr>
        <p:txBody>
          <a:bodyPr wrap="none" anchor="ctr"/>
          <a:lstStyle/>
          <a:p>
            <a:pPr>
              <a:defRPr/>
            </a:pPr>
            <a:endParaRPr lang="en-US" sz="1800" dirty="0"/>
          </a:p>
        </p:txBody>
      </p:sp>
      <p:sp>
        <p:nvSpPr>
          <p:cNvPr id="4102" name="Rectangle 6"/>
          <p:cNvSpPr>
            <a:spLocks noGrp="1" noChangeArrowheads="1"/>
          </p:cNvSpPr>
          <p:nvPr>
            <p:ph type="ctrTitle"/>
          </p:nvPr>
        </p:nvSpPr>
        <p:spPr>
          <a:xfrm>
            <a:off x="468317" y="1773238"/>
            <a:ext cx="7989887" cy="1655762"/>
          </a:xfrm>
        </p:spPr>
        <p:txBody>
          <a:bodyPr/>
          <a:lstStyle>
            <a:lvl1pPr>
              <a:defRPr>
                <a:solidFill>
                  <a:srgbClr val="006600"/>
                </a:solidFill>
              </a:defRPr>
            </a:lvl1pPr>
          </a:lstStyle>
          <a:p>
            <a:r>
              <a:rPr lang="en-US"/>
              <a:t>Click to edit Master title style</a:t>
            </a:r>
            <a:endParaRPr lang="en-US" dirty="0"/>
          </a:p>
        </p:txBody>
      </p:sp>
      <p:sp>
        <p:nvSpPr>
          <p:cNvPr id="4103" name="Rectangle 7"/>
          <p:cNvSpPr>
            <a:spLocks noGrp="1" noChangeArrowheads="1"/>
          </p:cNvSpPr>
          <p:nvPr>
            <p:ph type="subTitle" idx="1" hasCustomPrompt="1"/>
          </p:nvPr>
        </p:nvSpPr>
        <p:spPr>
          <a:xfrm>
            <a:off x="467544" y="4005064"/>
            <a:ext cx="8064126" cy="2135088"/>
          </a:xfrm>
          <a:ln>
            <a:noFill/>
          </a:ln>
        </p:spPr>
        <p:txBody>
          <a:bodyPr/>
          <a:lstStyle>
            <a:lvl1pPr marL="0" indent="0">
              <a:buFontTx/>
              <a:buNone/>
              <a:defRPr baseline="0">
                <a:solidFill>
                  <a:schemeClr val="tx1"/>
                </a:solidFill>
              </a:defRPr>
            </a:lvl1pPr>
          </a:lstStyle>
          <a:p>
            <a:r>
              <a:rPr lang="en-US" dirty="0"/>
              <a:t>Click to edit subtitle style</a:t>
            </a:r>
          </a:p>
        </p:txBody>
      </p:sp>
      <p:sp>
        <p:nvSpPr>
          <p:cNvPr id="13" name="Rectangle 11"/>
          <p:cNvSpPr>
            <a:spLocks noChangeArrowheads="1"/>
          </p:cNvSpPr>
          <p:nvPr userDrawn="1"/>
        </p:nvSpPr>
        <p:spPr bwMode="auto">
          <a:xfrm>
            <a:off x="2" y="6605588"/>
            <a:ext cx="9139239" cy="277812"/>
          </a:xfrm>
          <a:prstGeom prst="rect">
            <a:avLst/>
          </a:prstGeom>
          <a:solidFill>
            <a:schemeClr val="bg2"/>
          </a:solidFill>
          <a:ln w="9525">
            <a:solidFill>
              <a:schemeClr val="tx1"/>
            </a:solidFill>
            <a:miter lim="800000"/>
            <a:headEnd/>
            <a:tailEnd/>
          </a:ln>
          <a:effectLst/>
        </p:spPr>
        <p:txBody>
          <a:bodyPr wrap="none" anchor="ctr"/>
          <a:lstStyle/>
          <a:p>
            <a:pPr>
              <a:defRPr/>
            </a:pPr>
            <a:endParaRPr lang="en-US" sz="1800"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0272" y="116632"/>
            <a:ext cx="2015868" cy="2015868"/>
          </a:xfrm>
          <a:prstGeom prst="rect">
            <a:avLst/>
          </a:prstGeom>
        </p:spPr>
      </p:pic>
    </p:spTree>
    <p:extLst>
      <p:ext uri="{BB962C8B-B14F-4D97-AF65-F5344CB8AC3E}">
        <p14:creationId xmlns:p14="http://schemas.microsoft.com/office/powerpoint/2010/main" val="290450587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600"/>
                </a:solidFill>
              </a:defRPr>
            </a:lvl1pPr>
          </a:lstStyle>
          <a:p>
            <a:r>
              <a:rPr lang="en-US"/>
              <a:t>Click to edit Master title style</a:t>
            </a:r>
            <a:endParaRPr lang="en-US" dirty="0"/>
          </a:p>
        </p:txBody>
      </p:sp>
      <p:sp>
        <p:nvSpPr>
          <p:cNvPr id="3" name="Content Placeholder 2"/>
          <p:cNvSpPr>
            <a:spLocks noGrp="1"/>
          </p:cNvSpPr>
          <p:nvPr>
            <p:ph idx="1"/>
          </p:nvPr>
        </p:nvSpPr>
        <p:spPr>
          <a:xfrm>
            <a:off x="457204" y="1484314"/>
            <a:ext cx="8291513" cy="4897014"/>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3529848"/>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600"/>
                </a:solidFill>
              </a:defRPr>
            </a:lvl1pPr>
          </a:lstStyle>
          <a:p>
            <a:r>
              <a:rPr lang="en-US"/>
              <a:t>Click to edit Master title style</a:t>
            </a:r>
            <a:endParaRPr lang="en-US" dirty="0"/>
          </a:p>
        </p:txBody>
      </p:sp>
      <p:sp>
        <p:nvSpPr>
          <p:cNvPr id="3" name="Content Placeholder 2"/>
          <p:cNvSpPr>
            <a:spLocks noGrp="1"/>
          </p:cNvSpPr>
          <p:nvPr>
            <p:ph idx="1"/>
          </p:nvPr>
        </p:nvSpPr>
        <p:spPr>
          <a:xfrm>
            <a:off x="251520" y="1556792"/>
            <a:ext cx="8568952" cy="4824536"/>
          </a:xfrm>
          <a:solidFill>
            <a:schemeClr val="bg2">
              <a:lumMod val="60000"/>
              <a:lumOff val="40000"/>
            </a:schemeClr>
          </a:solidFill>
          <a:ln>
            <a:solidFill>
              <a:schemeClr val="tx1"/>
            </a:solidFill>
          </a:ln>
        </p:spPr>
        <p:txBody>
          <a:bodyPr/>
          <a:lstStyle>
            <a:lvl1pPr>
              <a:defRPr baseline="0">
                <a:solidFill>
                  <a:schemeClr val="bg1">
                    <a:lumMod val="75000"/>
                  </a:schemeClr>
                </a:solidFill>
              </a:defRPr>
            </a:lvl1pPr>
            <a:lvl2pPr>
              <a:defRPr baseline="0">
                <a:solidFill>
                  <a:schemeClr val="bg1">
                    <a:lumMod val="75000"/>
                  </a:schemeClr>
                </a:solidFill>
              </a:defRPr>
            </a:lvl2pPr>
            <a:lvl3pPr>
              <a:defRPr baseline="0">
                <a:solidFill>
                  <a:schemeClr val="bg1">
                    <a:lumMod val="75000"/>
                  </a:schemeClr>
                </a:solidFill>
              </a:defRPr>
            </a:lvl3pPr>
            <a:lvl4pPr>
              <a:defRPr baseline="0">
                <a:solidFill>
                  <a:schemeClr val="bg1">
                    <a:lumMod val="75000"/>
                  </a:schemeClr>
                </a:solidFill>
              </a:defRPr>
            </a:lvl4pPr>
            <a:lvl5pPr>
              <a:defRPr baseline="0">
                <a:solidFill>
                  <a:schemeClr val="bg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677546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600"/>
                </a:solidFill>
              </a:defRPr>
            </a:lvl1pPr>
          </a:lstStyle>
          <a:p>
            <a:r>
              <a:rPr lang="en-US"/>
              <a:t>Click to edit Master title style</a:t>
            </a:r>
            <a:endParaRPr lang="en-US" dirty="0"/>
          </a:p>
        </p:txBody>
      </p:sp>
      <p:sp>
        <p:nvSpPr>
          <p:cNvPr id="3" name="Content Placeholder 2"/>
          <p:cNvSpPr>
            <a:spLocks noGrp="1"/>
          </p:cNvSpPr>
          <p:nvPr>
            <p:ph idx="1"/>
          </p:nvPr>
        </p:nvSpPr>
        <p:spPr>
          <a:xfrm>
            <a:off x="323530" y="1628800"/>
            <a:ext cx="8496944" cy="4752528"/>
          </a:xfrm>
          <a:solidFill>
            <a:schemeClr val="tx1"/>
          </a:solidFill>
          <a:ln>
            <a:solidFill>
              <a:schemeClr val="tx1"/>
            </a:solidFill>
          </a:ln>
        </p:spPr>
        <p:txBody>
          <a:bodyPr/>
          <a:lstStyle>
            <a:lvl1pPr>
              <a:defRPr baseline="0">
                <a:solidFill>
                  <a:schemeClr val="tx1"/>
                </a:solidFill>
              </a:defRPr>
            </a:lvl1pPr>
            <a:lvl2pPr>
              <a:defRPr baseline="0">
                <a:solidFill>
                  <a:schemeClr val="bg1">
                    <a:lumMod val="75000"/>
                  </a:schemeClr>
                </a:solidFill>
              </a:defRPr>
            </a:lvl2pPr>
            <a:lvl3pPr>
              <a:defRPr baseline="0">
                <a:solidFill>
                  <a:schemeClr val="bg1">
                    <a:lumMod val="75000"/>
                  </a:schemeClr>
                </a:solidFill>
              </a:defRPr>
            </a:lvl3pPr>
            <a:lvl4pPr>
              <a:defRPr baseline="0">
                <a:solidFill>
                  <a:schemeClr val="bg1">
                    <a:lumMod val="75000"/>
                  </a:schemeClr>
                </a:solidFill>
              </a:defRPr>
            </a:lvl4pPr>
            <a:lvl5pPr>
              <a:defRPr baseline="0">
                <a:solidFill>
                  <a:schemeClr val="bg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298454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600"/>
                </a:solidFill>
              </a:defRPr>
            </a:lvl1pPr>
          </a:lstStyle>
          <a:p>
            <a:r>
              <a:rPr lang="en-US"/>
              <a:t>Click to edit Master title style</a:t>
            </a:r>
            <a:endParaRPr lang="en-US" dirty="0"/>
          </a:p>
        </p:txBody>
      </p:sp>
      <p:sp>
        <p:nvSpPr>
          <p:cNvPr id="3" name="Content Placeholder 2"/>
          <p:cNvSpPr>
            <a:spLocks noGrp="1"/>
          </p:cNvSpPr>
          <p:nvPr>
            <p:ph idx="1"/>
          </p:nvPr>
        </p:nvSpPr>
        <p:spPr>
          <a:xfrm>
            <a:off x="323530" y="1628800"/>
            <a:ext cx="8496944" cy="4752528"/>
          </a:xfrm>
          <a:solidFill>
            <a:schemeClr val="accent1"/>
          </a:solidFill>
          <a:ln>
            <a:solidFill>
              <a:schemeClr val="tx1"/>
            </a:solidFill>
          </a:ln>
        </p:spPr>
        <p:txBody>
          <a:bodyPr/>
          <a:lstStyle>
            <a:lvl1pPr>
              <a:defRPr baseline="0">
                <a:solidFill>
                  <a:schemeClr val="bg1">
                    <a:lumMod val="75000"/>
                  </a:schemeClr>
                </a:solidFill>
              </a:defRPr>
            </a:lvl1pPr>
            <a:lvl2pPr>
              <a:defRPr baseline="0">
                <a:solidFill>
                  <a:schemeClr val="bg1">
                    <a:lumMod val="75000"/>
                  </a:schemeClr>
                </a:solidFill>
              </a:defRPr>
            </a:lvl2pPr>
            <a:lvl3pPr>
              <a:defRPr baseline="0">
                <a:solidFill>
                  <a:schemeClr val="bg1">
                    <a:lumMod val="75000"/>
                  </a:schemeClr>
                </a:solidFill>
              </a:defRPr>
            </a:lvl3pPr>
            <a:lvl4pPr>
              <a:defRPr baseline="0">
                <a:solidFill>
                  <a:schemeClr val="bg1">
                    <a:lumMod val="75000"/>
                  </a:schemeClr>
                </a:solidFill>
              </a:defRPr>
            </a:lvl4pPr>
            <a:lvl5pPr>
              <a:defRPr baseline="0">
                <a:solidFill>
                  <a:schemeClr val="bg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4527189"/>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7584" y="3717032"/>
            <a:ext cx="7772400" cy="1512168"/>
          </a:xfrm>
          <a:solidFill>
            <a:schemeClr val="tx1"/>
          </a:solidFill>
        </p:spPr>
        <p:txBody>
          <a:bodyPr anchor="t"/>
          <a:lstStyle>
            <a:lvl1pPr algn="l">
              <a:defRPr sz="4000" b="1" cap="all" baseline="0">
                <a:solidFill>
                  <a:schemeClr val="bg1"/>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827584" y="2204870"/>
            <a:ext cx="7772400" cy="1500187"/>
          </a:xfrm>
          <a:solidFill>
            <a:schemeClr val="bg1"/>
          </a:solidFill>
        </p:spPr>
        <p:txBody>
          <a:bodyPr anchor="b"/>
          <a:lstStyle>
            <a:lvl1pPr marL="0" indent="0">
              <a:buNone/>
              <a:defRPr sz="3200">
                <a:solidFill>
                  <a:schemeClr val="tx1"/>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1134304237"/>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7584" y="3717032"/>
            <a:ext cx="7772400" cy="1512168"/>
          </a:xfrm>
          <a:solidFill>
            <a:schemeClr val="accent1"/>
          </a:solidFill>
        </p:spPr>
        <p:txBody>
          <a:bodyPr anchor="t"/>
          <a:lstStyle>
            <a:lvl1pPr algn="l">
              <a:defRPr sz="4000" b="1" cap="all" baseline="0">
                <a:solidFill>
                  <a:schemeClr val="bg1">
                    <a:lumMod val="75000"/>
                  </a:schemeClr>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827584" y="2204870"/>
            <a:ext cx="7772400" cy="1500187"/>
          </a:xfrm>
          <a:solidFill>
            <a:schemeClr val="tx1"/>
          </a:solidFill>
        </p:spPr>
        <p:txBody>
          <a:bodyPr anchor="b"/>
          <a:lstStyle>
            <a:lvl1pPr marL="0" indent="0">
              <a:buNone/>
              <a:defRPr sz="3200" b="1">
                <a:solidFill>
                  <a:schemeClr val="bg1">
                    <a:lumMod val="75000"/>
                  </a:schemeClr>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2261302102"/>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66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51520" y="1556792"/>
            <a:ext cx="4202436" cy="4825006"/>
          </a:xfrm>
          <a:solidFill>
            <a:schemeClr val="bg2">
              <a:lumMod val="60000"/>
              <a:lumOff val="40000"/>
            </a:schemeClr>
          </a:solidFill>
          <a:ln>
            <a:solidFill>
              <a:schemeClr val="tx1"/>
            </a:solidFill>
          </a:ln>
        </p:spPr>
        <p:txBody>
          <a:bodyPr/>
          <a:lstStyle>
            <a:lvl1pPr>
              <a:defRPr sz="2800" b="1" baseline="0">
                <a:solidFill>
                  <a:srgbClr val="006600"/>
                </a:solidFill>
                <a:effectLst/>
              </a:defRPr>
            </a:lvl1pPr>
            <a:lvl2pPr>
              <a:defRPr sz="2400" baseline="0">
                <a:solidFill>
                  <a:srgbClr val="006600"/>
                </a:solidFill>
                <a:effectLst/>
              </a:defRPr>
            </a:lvl2pPr>
            <a:lvl3pPr>
              <a:defRPr sz="2000" baseline="0">
                <a:solidFill>
                  <a:srgbClr val="006600"/>
                </a:solidFill>
                <a:effectLst/>
              </a:defRPr>
            </a:lvl3pPr>
            <a:lvl4pPr>
              <a:defRPr sz="1800" baseline="0">
                <a:solidFill>
                  <a:srgbClr val="006600"/>
                </a:solidFill>
                <a:effectLst/>
              </a:defRPr>
            </a:lvl4pPr>
            <a:lvl5pPr>
              <a:defRPr sz="1800" baseline="0">
                <a:solidFill>
                  <a:srgbClr val="006600"/>
                </a:solidFill>
                <a:effectLs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6016" y="1556792"/>
            <a:ext cx="4176464" cy="4825006"/>
          </a:xfrm>
          <a:solidFill>
            <a:schemeClr val="tx1"/>
          </a:solidFill>
          <a:ln>
            <a:solidFill>
              <a:schemeClr val="tx1"/>
            </a:solidFill>
          </a:ln>
        </p:spPr>
        <p:txBody>
          <a:bodyPr/>
          <a:lstStyle>
            <a:lvl1pPr>
              <a:defRPr sz="2800" b="1" baseline="0">
                <a:solidFill>
                  <a:srgbClr val="006600"/>
                </a:solidFill>
                <a:effectLst/>
              </a:defRPr>
            </a:lvl1pPr>
            <a:lvl2pPr>
              <a:defRPr sz="2400" baseline="0">
                <a:solidFill>
                  <a:srgbClr val="006600"/>
                </a:solidFill>
                <a:effectLst/>
              </a:defRPr>
            </a:lvl2pPr>
            <a:lvl3pPr>
              <a:defRPr sz="2000" baseline="0">
                <a:solidFill>
                  <a:srgbClr val="006600"/>
                </a:solidFill>
                <a:effectLst/>
              </a:defRPr>
            </a:lvl3pPr>
            <a:lvl4pPr>
              <a:defRPr sz="1800" baseline="0">
                <a:solidFill>
                  <a:srgbClr val="006600"/>
                </a:solidFill>
                <a:effectLst/>
              </a:defRPr>
            </a:lvl4pPr>
            <a:lvl5pPr>
              <a:defRPr sz="1800" baseline="0">
                <a:solidFill>
                  <a:srgbClr val="006600"/>
                </a:solidFill>
                <a:effectLs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230478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461A94-E401-465A-8A95-3973A0D58CD4}" type="datetimeFigureOut">
              <a:rPr lang="en-ZA" smtClean="0"/>
              <a:t>2021/05/08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D27FE89-53B3-4B0D-8EEF-DFF5A83BD901}" type="slidenum">
              <a:rPr lang="en-ZA" smtClean="0"/>
              <a:t>‹#›</a:t>
            </a:fld>
            <a:endParaRPr lang="en-ZA"/>
          </a:p>
        </p:txBody>
      </p:sp>
    </p:spTree>
    <p:extLst>
      <p:ext uri="{BB962C8B-B14F-4D97-AF65-F5344CB8AC3E}">
        <p14:creationId xmlns:p14="http://schemas.microsoft.com/office/powerpoint/2010/main" val="2075422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66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51520" y="1556792"/>
            <a:ext cx="4202436" cy="4825006"/>
          </a:xfrm>
          <a:solidFill>
            <a:schemeClr val="tx1"/>
          </a:solidFill>
          <a:ln>
            <a:solidFill>
              <a:schemeClr val="tx1"/>
            </a:solidFill>
          </a:ln>
        </p:spPr>
        <p:txBody>
          <a:bodyPr/>
          <a:lstStyle>
            <a:lvl1pPr>
              <a:defRPr sz="2800" baseline="0">
                <a:solidFill>
                  <a:srgbClr val="006600"/>
                </a:solidFill>
                <a:effectLst/>
              </a:defRPr>
            </a:lvl1pPr>
            <a:lvl2pPr>
              <a:defRPr sz="2400" baseline="0">
                <a:solidFill>
                  <a:srgbClr val="006600"/>
                </a:solidFill>
                <a:effectLst>
                  <a:outerShdw blurRad="38100" dist="38100" dir="2700000" algn="tl">
                    <a:srgbClr val="000000">
                      <a:alpha val="43137"/>
                    </a:srgbClr>
                  </a:outerShdw>
                </a:effectLst>
              </a:defRPr>
            </a:lvl2pPr>
            <a:lvl3pPr>
              <a:defRPr sz="2000" baseline="0">
                <a:solidFill>
                  <a:srgbClr val="006600"/>
                </a:solidFill>
                <a:effectLst>
                  <a:outerShdw blurRad="38100" dist="38100" dir="2700000" algn="tl">
                    <a:srgbClr val="000000">
                      <a:alpha val="43137"/>
                    </a:srgbClr>
                  </a:outerShdw>
                </a:effectLst>
              </a:defRPr>
            </a:lvl3pPr>
            <a:lvl4pPr>
              <a:defRPr sz="1800" baseline="0">
                <a:solidFill>
                  <a:srgbClr val="006600"/>
                </a:solidFill>
                <a:effectLst>
                  <a:outerShdw blurRad="38100" dist="38100" dir="2700000" algn="tl">
                    <a:srgbClr val="000000">
                      <a:alpha val="43137"/>
                    </a:srgbClr>
                  </a:outerShdw>
                </a:effectLst>
              </a:defRPr>
            </a:lvl4pPr>
            <a:lvl5pPr>
              <a:defRPr sz="1800" baseline="0">
                <a:solidFill>
                  <a:srgbClr val="006600"/>
                </a:solidFill>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6016" y="1556792"/>
            <a:ext cx="4176464" cy="4825006"/>
          </a:xfrm>
          <a:solidFill>
            <a:schemeClr val="tx1"/>
          </a:solidFill>
          <a:ln>
            <a:solidFill>
              <a:schemeClr val="tx1"/>
            </a:solidFill>
          </a:ln>
        </p:spPr>
        <p:txBody>
          <a:bodyPr/>
          <a:lstStyle>
            <a:lvl1pPr>
              <a:defRPr sz="2800" baseline="0">
                <a:solidFill>
                  <a:srgbClr val="006600"/>
                </a:solidFill>
                <a:effectLst/>
              </a:defRPr>
            </a:lvl1pPr>
            <a:lvl2pPr>
              <a:defRPr sz="2400" baseline="0">
                <a:solidFill>
                  <a:srgbClr val="006600"/>
                </a:solidFill>
                <a:effectLst>
                  <a:outerShdw blurRad="38100" dist="38100" dir="2700000" algn="tl">
                    <a:srgbClr val="000000">
                      <a:alpha val="43137"/>
                    </a:srgbClr>
                  </a:outerShdw>
                </a:effectLst>
              </a:defRPr>
            </a:lvl2pPr>
            <a:lvl3pPr>
              <a:defRPr sz="2000" baseline="0">
                <a:solidFill>
                  <a:srgbClr val="006600"/>
                </a:solidFill>
                <a:effectLst>
                  <a:outerShdw blurRad="38100" dist="38100" dir="2700000" algn="tl">
                    <a:srgbClr val="000000">
                      <a:alpha val="43137"/>
                    </a:srgbClr>
                  </a:outerShdw>
                </a:effectLst>
              </a:defRPr>
            </a:lvl3pPr>
            <a:lvl4pPr>
              <a:defRPr sz="1800" baseline="0">
                <a:solidFill>
                  <a:srgbClr val="006600"/>
                </a:solidFill>
                <a:effectLst>
                  <a:outerShdw blurRad="38100" dist="38100" dir="2700000" algn="tl">
                    <a:srgbClr val="000000">
                      <a:alpha val="43137"/>
                    </a:srgbClr>
                  </a:outerShdw>
                </a:effectLst>
              </a:defRPr>
            </a:lvl4pPr>
            <a:lvl5pPr>
              <a:defRPr sz="1800" baseline="0">
                <a:solidFill>
                  <a:srgbClr val="006600"/>
                </a:solidFill>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950055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66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51520" y="1556792"/>
            <a:ext cx="4202436" cy="4825006"/>
          </a:xfrm>
          <a:solidFill>
            <a:schemeClr val="accent1"/>
          </a:solidFill>
          <a:ln>
            <a:solidFill>
              <a:schemeClr val="tx1"/>
            </a:solidFill>
          </a:ln>
        </p:spPr>
        <p:txBody>
          <a:bodyPr/>
          <a:lstStyle>
            <a:lvl1pPr>
              <a:defRPr sz="2800" baseline="0">
                <a:solidFill>
                  <a:srgbClr val="006600"/>
                </a:solidFill>
                <a:effectLst>
                  <a:outerShdw blurRad="38100" dist="38100" dir="2700000" algn="tl">
                    <a:srgbClr val="000000">
                      <a:alpha val="43137"/>
                    </a:srgbClr>
                  </a:outerShdw>
                </a:effectLst>
              </a:defRPr>
            </a:lvl1pPr>
            <a:lvl2pPr>
              <a:defRPr sz="2400" baseline="0">
                <a:solidFill>
                  <a:srgbClr val="006600"/>
                </a:solidFill>
                <a:effectLst>
                  <a:outerShdw blurRad="38100" dist="38100" dir="2700000" algn="tl">
                    <a:srgbClr val="000000">
                      <a:alpha val="43137"/>
                    </a:srgbClr>
                  </a:outerShdw>
                </a:effectLst>
              </a:defRPr>
            </a:lvl2pPr>
            <a:lvl3pPr>
              <a:defRPr sz="2000" baseline="0">
                <a:solidFill>
                  <a:srgbClr val="006600"/>
                </a:solidFill>
                <a:effectLst>
                  <a:outerShdw blurRad="38100" dist="38100" dir="2700000" algn="tl">
                    <a:srgbClr val="000000">
                      <a:alpha val="43137"/>
                    </a:srgbClr>
                  </a:outerShdw>
                </a:effectLst>
              </a:defRPr>
            </a:lvl3pPr>
            <a:lvl4pPr>
              <a:defRPr sz="1800" baseline="0">
                <a:solidFill>
                  <a:srgbClr val="006600"/>
                </a:solidFill>
                <a:effectLst>
                  <a:outerShdw blurRad="38100" dist="38100" dir="2700000" algn="tl">
                    <a:srgbClr val="000000">
                      <a:alpha val="43137"/>
                    </a:srgbClr>
                  </a:outerShdw>
                </a:effectLst>
              </a:defRPr>
            </a:lvl4pPr>
            <a:lvl5pPr>
              <a:defRPr sz="1800" baseline="0">
                <a:solidFill>
                  <a:srgbClr val="006600"/>
                </a:solidFill>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6016" y="1556792"/>
            <a:ext cx="4176464" cy="4825006"/>
          </a:xfrm>
          <a:solidFill>
            <a:schemeClr val="tx1"/>
          </a:solidFill>
          <a:ln>
            <a:solidFill>
              <a:schemeClr val="tx1"/>
            </a:solidFill>
          </a:ln>
        </p:spPr>
        <p:txBody>
          <a:bodyPr/>
          <a:lstStyle>
            <a:lvl1pPr>
              <a:defRPr sz="2800" baseline="0">
                <a:solidFill>
                  <a:srgbClr val="006600"/>
                </a:solidFill>
                <a:effectLst>
                  <a:outerShdw blurRad="38100" dist="38100" dir="2700000" algn="tl">
                    <a:srgbClr val="000000">
                      <a:alpha val="43137"/>
                    </a:srgbClr>
                  </a:outerShdw>
                </a:effectLst>
              </a:defRPr>
            </a:lvl1pPr>
            <a:lvl2pPr>
              <a:defRPr sz="2400" baseline="0">
                <a:solidFill>
                  <a:srgbClr val="006600"/>
                </a:solidFill>
                <a:effectLst>
                  <a:outerShdw blurRad="38100" dist="38100" dir="2700000" algn="tl">
                    <a:srgbClr val="000000">
                      <a:alpha val="43137"/>
                    </a:srgbClr>
                  </a:outerShdw>
                </a:effectLst>
              </a:defRPr>
            </a:lvl2pPr>
            <a:lvl3pPr>
              <a:defRPr sz="2000" baseline="0">
                <a:solidFill>
                  <a:srgbClr val="006600"/>
                </a:solidFill>
                <a:effectLst>
                  <a:outerShdw blurRad="38100" dist="38100" dir="2700000" algn="tl">
                    <a:srgbClr val="000000">
                      <a:alpha val="43137"/>
                    </a:srgbClr>
                  </a:outerShdw>
                </a:effectLst>
              </a:defRPr>
            </a:lvl3pPr>
            <a:lvl4pPr>
              <a:defRPr sz="1800" baseline="0">
                <a:solidFill>
                  <a:srgbClr val="006600"/>
                </a:solidFill>
                <a:effectLst>
                  <a:outerShdw blurRad="38100" dist="38100" dir="2700000" algn="tl">
                    <a:srgbClr val="000000">
                      <a:alpha val="43137"/>
                    </a:srgbClr>
                  </a:outerShdw>
                </a:effectLst>
              </a:defRPr>
            </a:lvl4pPr>
            <a:lvl5pPr>
              <a:defRPr sz="1800" baseline="0">
                <a:solidFill>
                  <a:srgbClr val="006600"/>
                </a:solidFill>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0742667"/>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503" y="9927"/>
            <a:ext cx="8229600" cy="1143000"/>
          </a:xfrm>
        </p:spPr>
        <p:txBody>
          <a:bodyPr/>
          <a:lstStyle>
            <a:lvl1pPr>
              <a:defRPr>
                <a:solidFill>
                  <a:srgbClr val="0066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3528" y="1484784"/>
            <a:ext cx="4104456" cy="783778"/>
          </a:xfrm>
        </p:spPr>
        <p:txBody>
          <a:bodyPr anchor="b"/>
          <a:lstStyle>
            <a:lvl1pPr marL="0" indent="0" algn="ctr">
              <a:buNone/>
              <a:defRPr sz="2400" b="1">
                <a:effectLs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23528" y="2276872"/>
            <a:ext cx="4104456" cy="4176464"/>
          </a:xfrm>
        </p:spPr>
        <p:txBody>
          <a:bodyPr/>
          <a:lstStyle>
            <a:lvl1pPr>
              <a:defRPr sz="2400">
                <a:effectLst>
                  <a:outerShdw blurRad="38100" dist="38100" dir="2700000" algn="tl">
                    <a:srgbClr val="000000">
                      <a:alpha val="43137"/>
                    </a:srgbClr>
                  </a:outerShdw>
                </a:effectLst>
              </a:defRPr>
            </a:lvl1pPr>
            <a:lvl2pPr>
              <a:defRPr sz="2000">
                <a:effectLst>
                  <a:outerShdw blurRad="38100" dist="38100" dir="2700000" algn="tl">
                    <a:srgbClr val="000000">
                      <a:alpha val="43137"/>
                    </a:srgbClr>
                  </a:outerShdw>
                </a:effectLst>
              </a:defRPr>
            </a:lvl2pPr>
            <a:lvl3pPr>
              <a:defRPr sz="1800">
                <a:effectLst>
                  <a:outerShdw blurRad="38100" dist="38100" dir="2700000" algn="tl">
                    <a:srgbClr val="000000">
                      <a:alpha val="43137"/>
                    </a:srgbClr>
                  </a:outerShdw>
                </a:effectLst>
              </a:defRPr>
            </a:lvl3pPr>
            <a:lvl4pPr>
              <a:defRPr sz="1600">
                <a:effectLst>
                  <a:outerShdw blurRad="38100" dist="38100" dir="2700000" algn="tl">
                    <a:srgbClr val="000000">
                      <a:alpha val="43137"/>
                    </a:srgbClr>
                  </a:outerShdw>
                </a:effectLst>
              </a:defRPr>
            </a:lvl4pPr>
            <a:lvl5pPr>
              <a:defRPr sz="1600">
                <a:effectLst>
                  <a:outerShdw blurRad="38100" dist="38100" dir="2700000" algn="tl">
                    <a:srgbClr val="000000">
                      <a:alpha val="43137"/>
                    </a:srgbClr>
                  </a:outerShdw>
                </a:effectLs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6017" y="1484784"/>
            <a:ext cx="4113783" cy="792088"/>
          </a:xfrm>
        </p:spPr>
        <p:txBody>
          <a:bodyPr anchor="b"/>
          <a:lstStyle>
            <a:lvl1pPr marL="0" indent="0" algn="ctr">
              <a:buNone/>
              <a:defRPr sz="2400" b="1">
                <a:effectLst>
                  <a:outerShdw blurRad="38100" dist="38100" dir="2700000" algn="tl">
                    <a:srgbClr val="000000">
                      <a:alpha val="43137"/>
                    </a:srgbClr>
                  </a:outerShdw>
                </a:effectLs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6017" y="2276878"/>
            <a:ext cx="4113783" cy="4206453"/>
          </a:xfrm>
        </p:spPr>
        <p:txBody>
          <a:bodyPr/>
          <a:lstStyle>
            <a:lvl1pPr>
              <a:defRPr sz="2400">
                <a:effectLst>
                  <a:outerShdw blurRad="38100" dist="38100" dir="2700000" algn="tl">
                    <a:srgbClr val="000000">
                      <a:alpha val="43137"/>
                    </a:srgbClr>
                  </a:outerShdw>
                </a:effectLst>
              </a:defRPr>
            </a:lvl1pPr>
            <a:lvl2pPr>
              <a:defRPr sz="2000">
                <a:effectLst>
                  <a:outerShdw blurRad="38100" dist="38100" dir="2700000" algn="tl">
                    <a:srgbClr val="000000">
                      <a:alpha val="43137"/>
                    </a:srgbClr>
                  </a:outerShdw>
                </a:effectLst>
              </a:defRPr>
            </a:lvl2pPr>
            <a:lvl3pPr>
              <a:defRPr sz="1800">
                <a:effectLst>
                  <a:outerShdw blurRad="38100" dist="38100" dir="2700000" algn="tl">
                    <a:srgbClr val="000000">
                      <a:alpha val="43137"/>
                    </a:srgbClr>
                  </a:outerShdw>
                </a:effectLst>
              </a:defRPr>
            </a:lvl3pPr>
            <a:lvl4pPr>
              <a:defRPr sz="1600">
                <a:effectLst>
                  <a:outerShdw blurRad="38100" dist="38100" dir="2700000" algn="tl">
                    <a:srgbClr val="000000">
                      <a:alpha val="43137"/>
                    </a:srgbClr>
                  </a:outerShdw>
                </a:effectLst>
              </a:defRPr>
            </a:lvl4pPr>
            <a:lvl5pPr>
              <a:defRPr sz="1600">
                <a:effectLst>
                  <a:outerShdw blurRad="38100" dist="38100" dir="2700000" algn="tl">
                    <a:srgbClr val="000000">
                      <a:alpha val="43137"/>
                    </a:srgbClr>
                  </a:outerShdw>
                </a:effectLs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1974699"/>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503" y="9927"/>
            <a:ext cx="8229600" cy="1143000"/>
          </a:xfrm>
        </p:spPr>
        <p:txBody>
          <a:bodyPr/>
          <a:lstStyle>
            <a:lvl1pPr>
              <a:defRPr>
                <a:solidFill>
                  <a:srgbClr val="0066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3528" y="1484784"/>
            <a:ext cx="4104456" cy="783778"/>
          </a:xfrm>
          <a:ln>
            <a:noFill/>
          </a:ln>
        </p:spPr>
        <p:txBody>
          <a:bodyPr anchor="b"/>
          <a:lstStyle>
            <a:lvl1pPr marL="0" indent="0" algn="ctr">
              <a:buNone/>
              <a:defRPr sz="2400" b="1">
                <a:effectLs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23528" y="2276872"/>
            <a:ext cx="4104456" cy="4176464"/>
          </a:xfrm>
          <a:solidFill>
            <a:schemeClr val="tx1"/>
          </a:solidFill>
          <a:ln>
            <a:solidFill>
              <a:schemeClr val="bg1">
                <a:lumMod val="75000"/>
              </a:schemeClr>
            </a:solidFill>
          </a:ln>
        </p:spPr>
        <p:txBody>
          <a:bodyPr/>
          <a:lstStyle>
            <a:lvl1pPr>
              <a:defRPr sz="2400">
                <a:solidFill>
                  <a:schemeClr val="bg1">
                    <a:lumMod val="50000"/>
                  </a:schemeClr>
                </a:solidFill>
                <a:effectLst/>
              </a:defRPr>
            </a:lvl1pPr>
            <a:lvl2pPr>
              <a:defRPr sz="2000">
                <a:solidFill>
                  <a:schemeClr val="bg1">
                    <a:lumMod val="50000"/>
                  </a:schemeClr>
                </a:solidFill>
                <a:effectLst/>
              </a:defRPr>
            </a:lvl2pPr>
            <a:lvl3pPr>
              <a:defRPr sz="1800">
                <a:solidFill>
                  <a:schemeClr val="bg1">
                    <a:lumMod val="50000"/>
                  </a:schemeClr>
                </a:solidFill>
                <a:effectLst/>
              </a:defRPr>
            </a:lvl3pPr>
            <a:lvl4pPr>
              <a:defRPr sz="1600">
                <a:solidFill>
                  <a:schemeClr val="bg1">
                    <a:lumMod val="50000"/>
                  </a:schemeClr>
                </a:solidFill>
                <a:effectLst/>
              </a:defRPr>
            </a:lvl4pPr>
            <a:lvl5pPr>
              <a:defRPr sz="1600">
                <a:solidFill>
                  <a:schemeClr val="bg1">
                    <a:lumMod val="50000"/>
                  </a:schemeClr>
                </a:solidFill>
                <a:effectLs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6017" y="1484784"/>
            <a:ext cx="4113783" cy="792088"/>
          </a:xfrm>
          <a:ln>
            <a:noFill/>
          </a:ln>
        </p:spPr>
        <p:txBody>
          <a:bodyPr anchor="b"/>
          <a:lstStyle>
            <a:lvl1pPr marL="0" indent="0" algn="ctr">
              <a:buNone/>
              <a:defRPr sz="2400" b="1">
                <a:effectLst>
                  <a:outerShdw blurRad="38100" dist="38100" dir="2700000" algn="tl">
                    <a:srgbClr val="000000">
                      <a:alpha val="43137"/>
                    </a:srgbClr>
                  </a:outerShdw>
                </a:effectLs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6017" y="2276878"/>
            <a:ext cx="4113783" cy="4206453"/>
          </a:xfrm>
          <a:solidFill>
            <a:schemeClr val="tx1"/>
          </a:solidFill>
          <a:ln>
            <a:solidFill>
              <a:schemeClr val="bg1">
                <a:lumMod val="75000"/>
              </a:schemeClr>
            </a:solidFill>
          </a:ln>
        </p:spPr>
        <p:txBody>
          <a:bodyPr/>
          <a:lstStyle>
            <a:lvl1pPr>
              <a:defRPr sz="2400">
                <a:solidFill>
                  <a:schemeClr val="bg1">
                    <a:lumMod val="50000"/>
                  </a:schemeClr>
                </a:solidFill>
                <a:effectLst/>
              </a:defRPr>
            </a:lvl1pPr>
            <a:lvl2pPr>
              <a:defRPr sz="2000">
                <a:solidFill>
                  <a:schemeClr val="bg1">
                    <a:lumMod val="50000"/>
                  </a:schemeClr>
                </a:solidFill>
                <a:effectLst/>
              </a:defRPr>
            </a:lvl2pPr>
            <a:lvl3pPr>
              <a:defRPr sz="1800">
                <a:solidFill>
                  <a:schemeClr val="bg1">
                    <a:lumMod val="50000"/>
                  </a:schemeClr>
                </a:solidFill>
                <a:effectLst/>
              </a:defRPr>
            </a:lvl3pPr>
            <a:lvl4pPr>
              <a:defRPr sz="1600">
                <a:solidFill>
                  <a:schemeClr val="bg1">
                    <a:lumMod val="50000"/>
                  </a:schemeClr>
                </a:solidFill>
                <a:effectLst/>
              </a:defRPr>
            </a:lvl4pPr>
            <a:lvl5pPr>
              <a:defRPr sz="1600">
                <a:solidFill>
                  <a:schemeClr val="bg1">
                    <a:lumMod val="50000"/>
                  </a:schemeClr>
                </a:solidFill>
                <a:effectLs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1718259"/>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503" y="9927"/>
            <a:ext cx="8229600" cy="1143000"/>
          </a:xfrm>
        </p:spPr>
        <p:txBody>
          <a:bodyPr/>
          <a:lstStyle>
            <a:lvl1pPr>
              <a:defRPr>
                <a:solidFill>
                  <a:srgbClr val="0066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3528" y="1484784"/>
            <a:ext cx="4104456" cy="783778"/>
          </a:xfrm>
          <a:solidFill>
            <a:schemeClr val="accent1"/>
          </a:solidFill>
          <a:ln>
            <a:noFill/>
          </a:ln>
        </p:spPr>
        <p:txBody>
          <a:bodyPr anchor="b"/>
          <a:lstStyle>
            <a:lvl1pPr marL="0" indent="0" algn="ctr">
              <a:buNone/>
              <a:defRPr sz="2400" b="1">
                <a:solidFill>
                  <a:schemeClr val="bg1">
                    <a:lumMod val="75000"/>
                  </a:schemeClr>
                </a:solidFill>
                <a:effectLs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23528" y="2276872"/>
            <a:ext cx="4104456" cy="4176464"/>
          </a:xfrm>
          <a:solidFill>
            <a:schemeClr val="tx1"/>
          </a:solidFill>
          <a:ln>
            <a:solidFill>
              <a:schemeClr val="bg1">
                <a:lumMod val="75000"/>
              </a:schemeClr>
            </a:solidFill>
          </a:ln>
        </p:spPr>
        <p:txBody>
          <a:bodyPr/>
          <a:lstStyle>
            <a:lvl1pPr>
              <a:defRPr sz="2400">
                <a:solidFill>
                  <a:schemeClr val="bg1">
                    <a:lumMod val="50000"/>
                  </a:schemeClr>
                </a:solidFill>
                <a:effectLst/>
              </a:defRPr>
            </a:lvl1pPr>
            <a:lvl2pPr>
              <a:defRPr sz="2000">
                <a:solidFill>
                  <a:schemeClr val="bg1">
                    <a:lumMod val="50000"/>
                  </a:schemeClr>
                </a:solidFill>
                <a:effectLst/>
              </a:defRPr>
            </a:lvl2pPr>
            <a:lvl3pPr>
              <a:defRPr sz="1800">
                <a:solidFill>
                  <a:schemeClr val="bg1">
                    <a:lumMod val="50000"/>
                  </a:schemeClr>
                </a:solidFill>
                <a:effectLst/>
              </a:defRPr>
            </a:lvl3pPr>
            <a:lvl4pPr>
              <a:defRPr sz="1600">
                <a:solidFill>
                  <a:schemeClr val="bg1">
                    <a:lumMod val="50000"/>
                  </a:schemeClr>
                </a:solidFill>
                <a:effectLst/>
              </a:defRPr>
            </a:lvl4pPr>
            <a:lvl5pPr>
              <a:defRPr sz="1600">
                <a:solidFill>
                  <a:schemeClr val="bg1">
                    <a:lumMod val="50000"/>
                  </a:schemeClr>
                </a:solidFill>
                <a:effectLs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6017" y="1484784"/>
            <a:ext cx="4113783" cy="792088"/>
          </a:xfrm>
          <a:solidFill>
            <a:schemeClr val="accent1"/>
          </a:solidFill>
          <a:ln>
            <a:noFill/>
          </a:ln>
        </p:spPr>
        <p:txBody>
          <a:bodyPr anchor="b"/>
          <a:lstStyle>
            <a:lvl1pPr marL="0" indent="0" algn="ctr">
              <a:buNone/>
              <a:defRPr sz="2400" b="1">
                <a:solidFill>
                  <a:schemeClr val="bg1">
                    <a:lumMod val="75000"/>
                  </a:schemeClr>
                </a:solidFill>
                <a:effectLs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6017" y="2276878"/>
            <a:ext cx="4113783" cy="4206453"/>
          </a:xfrm>
          <a:solidFill>
            <a:schemeClr val="tx1"/>
          </a:solidFill>
          <a:ln>
            <a:solidFill>
              <a:schemeClr val="bg1">
                <a:lumMod val="75000"/>
              </a:schemeClr>
            </a:solidFill>
          </a:ln>
        </p:spPr>
        <p:txBody>
          <a:bodyPr/>
          <a:lstStyle>
            <a:lvl1pPr>
              <a:defRPr sz="2400">
                <a:solidFill>
                  <a:schemeClr val="bg1">
                    <a:lumMod val="50000"/>
                  </a:schemeClr>
                </a:solidFill>
                <a:effectLst/>
              </a:defRPr>
            </a:lvl1pPr>
            <a:lvl2pPr>
              <a:defRPr sz="2000">
                <a:solidFill>
                  <a:schemeClr val="bg1">
                    <a:lumMod val="50000"/>
                  </a:schemeClr>
                </a:solidFill>
                <a:effectLst/>
              </a:defRPr>
            </a:lvl2pPr>
            <a:lvl3pPr>
              <a:defRPr sz="1800">
                <a:solidFill>
                  <a:schemeClr val="bg1">
                    <a:lumMod val="50000"/>
                  </a:schemeClr>
                </a:solidFill>
                <a:effectLst/>
              </a:defRPr>
            </a:lvl3pPr>
            <a:lvl4pPr>
              <a:defRPr sz="1600">
                <a:solidFill>
                  <a:schemeClr val="bg1">
                    <a:lumMod val="50000"/>
                  </a:schemeClr>
                </a:solidFill>
                <a:effectLst/>
              </a:defRPr>
            </a:lvl4pPr>
            <a:lvl5pPr>
              <a:defRPr sz="1600">
                <a:solidFill>
                  <a:schemeClr val="bg1">
                    <a:lumMod val="50000"/>
                  </a:schemeClr>
                </a:solidFill>
                <a:effectLs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4294558"/>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503" y="9927"/>
            <a:ext cx="8229600" cy="1143000"/>
          </a:xfrm>
        </p:spPr>
        <p:txBody>
          <a:bodyPr/>
          <a:lstStyle>
            <a:lvl1pPr>
              <a:defRPr>
                <a:solidFill>
                  <a:srgbClr val="0066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3528" y="1484784"/>
            <a:ext cx="4104456" cy="783778"/>
          </a:xfrm>
          <a:solidFill>
            <a:schemeClr val="bg2">
              <a:lumMod val="60000"/>
              <a:lumOff val="40000"/>
            </a:schemeClr>
          </a:solidFill>
          <a:ln>
            <a:noFill/>
          </a:ln>
        </p:spPr>
        <p:txBody>
          <a:bodyPr anchor="b"/>
          <a:lstStyle>
            <a:lvl1pPr marL="0" indent="0" algn="ctr">
              <a:buNone/>
              <a:defRPr sz="2400" b="1">
                <a:solidFill>
                  <a:schemeClr val="bg1">
                    <a:lumMod val="75000"/>
                  </a:schemeClr>
                </a:solidFill>
                <a:effectLs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23528" y="2276872"/>
            <a:ext cx="4104456" cy="4176464"/>
          </a:xfrm>
          <a:solidFill>
            <a:schemeClr val="tx1"/>
          </a:solidFill>
          <a:ln>
            <a:solidFill>
              <a:schemeClr val="bg1">
                <a:lumMod val="75000"/>
              </a:schemeClr>
            </a:solidFill>
          </a:ln>
        </p:spPr>
        <p:txBody>
          <a:bodyPr/>
          <a:lstStyle>
            <a:lvl1pPr>
              <a:defRPr sz="2400">
                <a:solidFill>
                  <a:schemeClr val="bg1">
                    <a:lumMod val="50000"/>
                  </a:schemeClr>
                </a:solidFill>
                <a:effectLst/>
              </a:defRPr>
            </a:lvl1pPr>
            <a:lvl2pPr>
              <a:defRPr sz="2000">
                <a:solidFill>
                  <a:schemeClr val="bg1">
                    <a:lumMod val="50000"/>
                  </a:schemeClr>
                </a:solidFill>
                <a:effectLst/>
              </a:defRPr>
            </a:lvl2pPr>
            <a:lvl3pPr>
              <a:defRPr sz="1800">
                <a:solidFill>
                  <a:schemeClr val="bg1">
                    <a:lumMod val="50000"/>
                  </a:schemeClr>
                </a:solidFill>
                <a:effectLst/>
              </a:defRPr>
            </a:lvl3pPr>
            <a:lvl4pPr>
              <a:defRPr sz="1600">
                <a:solidFill>
                  <a:schemeClr val="bg1">
                    <a:lumMod val="50000"/>
                  </a:schemeClr>
                </a:solidFill>
                <a:effectLst/>
              </a:defRPr>
            </a:lvl4pPr>
            <a:lvl5pPr>
              <a:defRPr sz="1600">
                <a:solidFill>
                  <a:schemeClr val="bg1">
                    <a:lumMod val="50000"/>
                  </a:schemeClr>
                </a:solidFill>
                <a:effectLs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6017" y="1484784"/>
            <a:ext cx="4113783" cy="792088"/>
          </a:xfrm>
          <a:solidFill>
            <a:schemeClr val="bg2">
              <a:lumMod val="60000"/>
              <a:lumOff val="40000"/>
            </a:schemeClr>
          </a:solidFill>
          <a:ln>
            <a:noFill/>
          </a:ln>
        </p:spPr>
        <p:txBody>
          <a:bodyPr anchor="b"/>
          <a:lstStyle>
            <a:lvl1pPr marL="0" indent="0" algn="ctr">
              <a:buNone/>
              <a:defRPr sz="2400" b="1">
                <a:solidFill>
                  <a:schemeClr val="bg1">
                    <a:lumMod val="75000"/>
                  </a:schemeClr>
                </a:solidFill>
                <a:effectLs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6017" y="2276878"/>
            <a:ext cx="4113783" cy="4206453"/>
          </a:xfrm>
          <a:solidFill>
            <a:schemeClr val="tx1"/>
          </a:solidFill>
          <a:ln>
            <a:solidFill>
              <a:schemeClr val="bg1">
                <a:lumMod val="75000"/>
              </a:schemeClr>
            </a:solidFill>
          </a:ln>
        </p:spPr>
        <p:txBody>
          <a:bodyPr/>
          <a:lstStyle>
            <a:lvl1pPr>
              <a:defRPr sz="2400">
                <a:solidFill>
                  <a:schemeClr val="bg1">
                    <a:lumMod val="50000"/>
                  </a:schemeClr>
                </a:solidFill>
                <a:effectLst/>
              </a:defRPr>
            </a:lvl1pPr>
            <a:lvl2pPr>
              <a:defRPr sz="2000">
                <a:solidFill>
                  <a:schemeClr val="bg1">
                    <a:lumMod val="50000"/>
                  </a:schemeClr>
                </a:solidFill>
                <a:effectLst/>
              </a:defRPr>
            </a:lvl2pPr>
            <a:lvl3pPr>
              <a:defRPr sz="1800">
                <a:solidFill>
                  <a:schemeClr val="bg1">
                    <a:lumMod val="50000"/>
                  </a:schemeClr>
                </a:solidFill>
                <a:effectLst/>
              </a:defRPr>
            </a:lvl3pPr>
            <a:lvl4pPr>
              <a:defRPr sz="1600">
                <a:solidFill>
                  <a:schemeClr val="bg1">
                    <a:lumMod val="50000"/>
                  </a:schemeClr>
                </a:solidFill>
                <a:effectLst/>
              </a:defRPr>
            </a:lvl4pPr>
            <a:lvl5pPr>
              <a:defRPr sz="1600">
                <a:solidFill>
                  <a:schemeClr val="bg1">
                    <a:lumMod val="50000"/>
                  </a:schemeClr>
                </a:solidFill>
                <a:effectLs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2213585"/>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7505" y="260654"/>
            <a:ext cx="7632848" cy="720725"/>
          </a:xfrm>
        </p:spPr>
        <p:txBody>
          <a:bodyPr/>
          <a:lstStyle>
            <a:lvl1pPr>
              <a:defRPr>
                <a:solidFill>
                  <a:srgbClr val="006600"/>
                </a:solidFill>
              </a:defRPr>
            </a:lvl1pPr>
          </a:lstStyle>
          <a:p>
            <a:r>
              <a:rPr lang="en-US"/>
              <a:t>Click to edit Master title style</a:t>
            </a:r>
            <a:endParaRPr lang="en-US" dirty="0"/>
          </a:p>
        </p:txBody>
      </p:sp>
    </p:spTree>
    <p:extLst>
      <p:ext uri="{BB962C8B-B14F-4D97-AF65-F5344CB8AC3E}">
        <p14:creationId xmlns:p14="http://schemas.microsoft.com/office/powerpoint/2010/main" val="2310210694"/>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560840" cy="792088"/>
          </a:xfrm>
        </p:spPr>
        <p:txBody>
          <a:bodyPr anchor="b"/>
          <a:lstStyle>
            <a:lvl1pPr algn="l">
              <a:defRPr sz="4400" b="0">
                <a:solidFill>
                  <a:srgbClr val="006600"/>
                </a:solidFill>
              </a:defRPr>
            </a:lvl1pPr>
          </a:lstStyle>
          <a:p>
            <a:r>
              <a:rPr lang="en-US"/>
              <a:t>Click to edit Master title style</a:t>
            </a:r>
            <a:endParaRPr lang="en-US" dirty="0"/>
          </a:p>
        </p:txBody>
      </p:sp>
      <p:sp>
        <p:nvSpPr>
          <p:cNvPr id="3" name="Content Placeholder 2"/>
          <p:cNvSpPr>
            <a:spLocks noGrp="1"/>
          </p:cNvSpPr>
          <p:nvPr>
            <p:ph idx="1"/>
          </p:nvPr>
        </p:nvSpPr>
        <p:spPr>
          <a:xfrm>
            <a:off x="3563889" y="1484786"/>
            <a:ext cx="4968552" cy="49170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523" y="1484787"/>
            <a:ext cx="3080321" cy="4907087"/>
          </a:xfrm>
        </p:spPr>
        <p:txBody>
          <a:bodyPr/>
          <a:lstStyle>
            <a:lvl1pPr marL="0" indent="0">
              <a:buNone/>
              <a:defRPr sz="2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304855920"/>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560840" cy="792088"/>
          </a:xfrm>
        </p:spPr>
        <p:txBody>
          <a:bodyPr anchor="b"/>
          <a:lstStyle>
            <a:lvl1pPr algn="l">
              <a:defRPr sz="4400" b="0">
                <a:solidFill>
                  <a:srgbClr val="006600"/>
                </a:solidFill>
              </a:defRPr>
            </a:lvl1pPr>
          </a:lstStyle>
          <a:p>
            <a:r>
              <a:rPr lang="en-US"/>
              <a:t>Click to edit Master title style</a:t>
            </a:r>
            <a:endParaRPr lang="en-US" dirty="0"/>
          </a:p>
        </p:txBody>
      </p:sp>
      <p:sp>
        <p:nvSpPr>
          <p:cNvPr id="3" name="Content Placeholder 2"/>
          <p:cNvSpPr>
            <a:spLocks noGrp="1"/>
          </p:cNvSpPr>
          <p:nvPr>
            <p:ph idx="1"/>
          </p:nvPr>
        </p:nvSpPr>
        <p:spPr>
          <a:xfrm>
            <a:off x="3563889" y="1484786"/>
            <a:ext cx="4968552" cy="49170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523" y="1484787"/>
            <a:ext cx="3080321" cy="4907087"/>
          </a:xfrm>
          <a:solidFill>
            <a:schemeClr val="accent1"/>
          </a:solidFill>
        </p:spPr>
        <p:txBody>
          <a:bodyPr/>
          <a:lstStyle>
            <a:lvl1pPr marL="457189" indent="-457189">
              <a:buFont typeface="Arial" panose="020B0604020202020204" pitchFamily="34" charset="0"/>
              <a:buChar char="•"/>
              <a:defRPr sz="2800">
                <a:solidFill>
                  <a:schemeClr val="bg1">
                    <a:lumMod val="7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2175073997"/>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560840" cy="792088"/>
          </a:xfrm>
        </p:spPr>
        <p:txBody>
          <a:bodyPr anchor="b"/>
          <a:lstStyle>
            <a:lvl1pPr algn="l">
              <a:defRPr sz="4400" b="0">
                <a:solidFill>
                  <a:srgbClr val="006600"/>
                </a:solidFill>
              </a:defRPr>
            </a:lvl1pPr>
          </a:lstStyle>
          <a:p>
            <a:r>
              <a:rPr lang="en-US"/>
              <a:t>Click to edit Master title style</a:t>
            </a:r>
            <a:endParaRPr lang="en-US" dirty="0"/>
          </a:p>
        </p:txBody>
      </p:sp>
      <p:sp>
        <p:nvSpPr>
          <p:cNvPr id="3" name="Content Placeholder 2"/>
          <p:cNvSpPr>
            <a:spLocks noGrp="1"/>
          </p:cNvSpPr>
          <p:nvPr>
            <p:ph idx="1"/>
          </p:nvPr>
        </p:nvSpPr>
        <p:spPr>
          <a:xfrm>
            <a:off x="3563889" y="1484786"/>
            <a:ext cx="4968552" cy="49170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523" y="1484787"/>
            <a:ext cx="3080321" cy="4907087"/>
          </a:xfrm>
          <a:solidFill>
            <a:schemeClr val="tx1"/>
          </a:solidFill>
        </p:spPr>
        <p:txBody>
          <a:bodyPr/>
          <a:lstStyle>
            <a:lvl1pPr marL="457189" indent="-457189">
              <a:buFont typeface="Arial" panose="020B0604020202020204" pitchFamily="34" charset="0"/>
              <a:buChar char="•"/>
              <a:defRPr sz="2800">
                <a:solidFill>
                  <a:schemeClr val="bg1">
                    <a:lumMod val="7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210981731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461A94-E401-465A-8A95-3973A0D58CD4}" type="datetimeFigureOut">
              <a:rPr lang="en-ZA" smtClean="0"/>
              <a:t>2021/05/08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D27FE89-53B3-4B0D-8EEF-DFF5A83BD901}" type="slidenum">
              <a:rPr lang="en-ZA" smtClean="0"/>
              <a:t>‹#›</a:t>
            </a:fld>
            <a:endParaRPr lang="en-ZA"/>
          </a:p>
        </p:txBody>
      </p:sp>
    </p:spTree>
    <p:extLst>
      <p:ext uri="{BB962C8B-B14F-4D97-AF65-F5344CB8AC3E}">
        <p14:creationId xmlns:p14="http://schemas.microsoft.com/office/powerpoint/2010/main" val="208315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560840" cy="792088"/>
          </a:xfrm>
        </p:spPr>
        <p:txBody>
          <a:bodyPr anchor="b"/>
          <a:lstStyle>
            <a:lvl1pPr algn="l">
              <a:defRPr sz="4400" b="0">
                <a:solidFill>
                  <a:srgbClr val="006600"/>
                </a:solidFill>
              </a:defRPr>
            </a:lvl1pPr>
          </a:lstStyle>
          <a:p>
            <a:r>
              <a:rPr lang="en-US"/>
              <a:t>Click to edit Master title style</a:t>
            </a:r>
            <a:endParaRPr lang="en-US" dirty="0"/>
          </a:p>
        </p:txBody>
      </p:sp>
      <p:sp>
        <p:nvSpPr>
          <p:cNvPr id="3" name="Content Placeholder 2"/>
          <p:cNvSpPr>
            <a:spLocks noGrp="1"/>
          </p:cNvSpPr>
          <p:nvPr>
            <p:ph idx="1"/>
          </p:nvPr>
        </p:nvSpPr>
        <p:spPr>
          <a:xfrm>
            <a:off x="3563889" y="1484786"/>
            <a:ext cx="4968552" cy="49170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523" y="1484787"/>
            <a:ext cx="3080321" cy="4907087"/>
          </a:xfrm>
          <a:solidFill>
            <a:schemeClr val="bg2">
              <a:lumMod val="60000"/>
              <a:lumOff val="40000"/>
            </a:schemeClr>
          </a:solidFill>
        </p:spPr>
        <p:txBody>
          <a:bodyPr/>
          <a:lstStyle>
            <a:lvl1pPr marL="457189" indent="-457189">
              <a:buFont typeface="Arial" panose="020B0604020202020204" pitchFamily="34" charset="0"/>
              <a:buChar char="•"/>
              <a:defRPr sz="2800">
                <a:solidFill>
                  <a:schemeClr val="bg1">
                    <a:lumMod val="7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4562767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4" y="260357"/>
            <a:ext cx="8291513" cy="720725"/>
          </a:xfrm>
        </p:spPr>
        <p:txBody>
          <a:bodyPr/>
          <a:lstStyle>
            <a:lvl1pPr>
              <a:defRPr>
                <a:solidFill>
                  <a:srgbClr val="006600"/>
                </a:solidFill>
              </a:defRPr>
            </a:lvl1pPr>
          </a:lstStyle>
          <a:p>
            <a:r>
              <a:rPr lang="en-US"/>
              <a:t>Click to edit Master title style</a:t>
            </a:r>
            <a:endParaRPr lang="en-US" dirty="0"/>
          </a:p>
        </p:txBody>
      </p:sp>
      <p:sp>
        <p:nvSpPr>
          <p:cNvPr id="3" name="Table Placeholder 2"/>
          <p:cNvSpPr>
            <a:spLocks noGrp="1"/>
          </p:cNvSpPr>
          <p:nvPr>
            <p:ph type="tbl" idx="1"/>
          </p:nvPr>
        </p:nvSpPr>
        <p:spPr>
          <a:xfrm>
            <a:off x="457204" y="1484314"/>
            <a:ext cx="8291513" cy="4608512"/>
          </a:xfrm>
        </p:spPr>
        <p:txBody>
          <a:bodyPr/>
          <a:lstStyle/>
          <a:p>
            <a:pPr lvl="0"/>
            <a:r>
              <a:rPr lang="en-US" noProof="0" dirty="0"/>
              <a:t>Click icon to add table</a:t>
            </a:r>
          </a:p>
        </p:txBody>
      </p:sp>
    </p:spTree>
    <p:extLst>
      <p:ext uri="{BB962C8B-B14F-4D97-AF65-F5344CB8AC3E}">
        <p14:creationId xmlns:p14="http://schemas.microsoft.com/office/powerpoint/2010/main" val="2009292949"/>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4" y="260357"/>
            <a:ext cx="8291513" cy="720725"/>
          </a:xfrm>
        </p:spPr>
        <p:txBody>
          <a:bodyPr/>
          <a:lstStyle>
            <a:lvl1pPr>
              <a:defRPr>
                <a:solidFill>
                  <a:srgbClr val="006600"/>
                </a:solidFill>
              </a:defRPr>
            </a:lvl1pPr>
          </a:lstStyle>
          <a:p>
            <a:r>
              <a:rPr lang="en-US"/>
              <a:t>Click to edit Master title style</a:t>
            </a:r>
            <a:endParaRPr lang="en-US" dirty="0"/>
          </a:p>
        </p:txBody>
      </p:sp>
      <p:sp>
        <p:nvSpPr>
          <p:cNvPr id="3" name="Table Placeholder 2"/>
          <p:cNvSpPr>
            <a:spLocks noGrp="1"/>
          </p:cNvSpPr>
          <p:nvPr>
            <p:ph type="tbl" idx="1"/>
          </p:nvPr>
        </p:nvSpPr>
        <p:spPr>
          <a:xfrm>
            <a:off x="323530" y="1628800"/>
            <a:ext cx="8496944" cy="4752528"/>
          </a:xfrm>
          <a:solidFill>
            <a:schemeClr val="tx1"/>
          </a:solidFill>
        </p:spPr>
        <p:txBody>
          <a:bodyPr/>
          <a:lstStyle/>
          <a:p>
            <a:pPr lvl="0"/>
            <a:r>
              <a:rPr lang="en-US" noProof="0" dirty="0"/>
              <a:t>Click icon to add table</a:t>
            </a:r>
          </a:p>
        </p:txBody>
      </p:sp>
    </p:spTree>
    <p:extLst>
      <p:ext uri="{BB962C8B-B14F-4D97-AF65-F5344CB8AC3E}">
        <p14:creationId xmlns:p14="http://schemas.microsoft.com/office/powerpoint/2010/main" val="2728513351"/>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4" y="260357"/>
            <a:ext cx="8291513" cy="720725"/>
          </a:xfrm>
        </p:spPr>
        <p:txBody>
          <a:bodyPr/>
          <a:lstStyle>
            <a:lvl1pPr>
              <a:defRPr>
                <a:solidFill>
                  <a:srgbClr val="006600"/>
                </a:solidFill>
              </a:defRPr>
            </a:lvl1pPr>
          </a:lstStyle>
          <a:p>
            <a:r>
              <a:rPr lang="en-US"/>
              <a:t>Click to edit Master title style</a:t>
            </a:r>
            <a:endParaRPr lang="en-US" dirty="0"/>
          </a:p>
        </p:txBody>
      </p:sp>
      <p:sp>
        <p:nvSpPr>
          <p:cNvPr id="3" name="Chart Placeholder 2"/>
          <p:cNvSpPr>
            <a:spLocks noGrp="1"/>
          </p:cNvSpPr>
          <p:nvPr>
            <p:ph type="chart" idx="1"/>
          </p:nvPr>
        </p:nvSpPr>
        <p:spPr>
          <a:xfrm>
            <a:off x="457204" y="1484314"/>
            <a:ext cx="8291513" cy="4608512"/>
          </a:xfrm>
        </p:spPr>
        <p:txBody>
          <a:bodyPr/>
          <a:lstStyle/>
          <a:p>
            <a:pPr lvl="0"/>
            <a:r>
              <a:rPr lang="en-US" noProof="0" dirty="0"/>
              <a:t>Click icon to add chart</a:t>
            </a:r>
          </a:p>
        </p:txBody>
      </p:sp>
    </p:spTree>
    <p:extLst>
      <p:ext uri="{BB962C8B-B14F-4D97-AF65-F5344CB8AC3E}">
        <p14:creationId xmlns:p14="http://schemas.microsoft.com/office/powerpoint/2010/main" val="406940790"/>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reserve="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4" y="260357"/>
            <a:ext cx="8291513" cy="720725"/>
          </a:xfrm>
        </p:spPr>
        <p:txBody>
          <a:bodyPr/>
          <a:lstStyle>
            <a:lvl1pPr>
              <a:defRPr>
                <a:solidFill>
                  <a:srgbClr val="006600"/>
                </a:solidFill>
              </a:defRPr>
            </a:lvl1pPr>
          </a:lstStyle>
          <a:p>
            <a:r>
              <a:rPr lang="en-US"/>
              <a:t>Click to edit Master title style</a:t>
            </a:r>
            <a:endParaRPr lang="en-US" dirty="0"/>
          </a:p>
        </p:txBody>
      </p:sp>
      <p:sp>
        <p:nvSpPr>
          <p:cNvPr id="3" name="Chart Placeholder 2"/>
          <p:cNvSpPr>
            <a:spLocks noGrp="1"/>
          </p:cNvSpPr>
          <p:nvPr>
            <p:ph type="chart" idx="1"/>
          </p:nvPr>
        </p:nvSpPr>
        <p:spPr>
          <a:xfrm>
            <a:off x="395539" y="1700808"/>
            <a:ext cx="8363521" cy="4608512"/>
          </a:xfrm>
          <a:solidFill>
            <a:schemeClr val="tx1"/>
          </a:solidFill>
        </p:spPr>
        <p:txBody>
          <a:bodyPr/>
          <a:lstStyle>
            <a:lvl1pPr marL="92072" indent="-92072">
              <a:defRPr/>
            </a:lvl1pPr>
          </a:lstStyle>
          <a:p>
            <a:pPr lvl="0"/>
            <a:r>
              <a:rPr lang="en-US" noProof="0" dirty="0"/>
              <a:t>Click icon to add chart</a:t>
            </a:r>
          </a:p>
        </p:txBody>
      </p:sp>
    </p:spTree>
    <p:extLst>
      <p:ext uri="{BB962C8B-B14F-4D97-AF65-F5344CB8AC3E}">
        <p14:creationId xmlns:p14="http://schemas.microsoft.com/office/powerpoint/2010/main" val="1067282857"/>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4" y="260357"/>
            <a:ext cx="8291513" cy="720725"/>
          </a:xfrm>
        </p:spPr>
        <p:txBody>
          <a:bodyPr/>
          <a:lstStyle>
            <a:lvl1pPr>
              <a:defRPr>
                <a:solidFill>
                  <a:srgbClr val="006600"/>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084169" y="1700808"/>
            <a:ext cx="2736554" cy="4608512"/>
          </a:xfrm>
          <a:solidFill>
            <a:schemeClr val="tx1"/>
          </a:solidFill>
        </p:spPr>
        <p:txBody>
          <a:bodyPr/>
          <a:lstStyle>
            <a:lvl1pPr>
              <a:defRPr sz="2400"/>
            </a:lvl1pPr>
          </a:lstStyle>
          <a:p>
            <a:pPr lvl="0"/>
            <a:r>
              <a:rPr lang="en-US"/>
              <a:t>Click to edit Master text styles</a:t>
            </a:r>
          </a:p>
        </p:txBody>
      </p:sp>
      <p:sp>
        <p:nvSpPr>
          <p:cNvPr id="6" name="Content Placeholder 3"/>
          <p:cNvSpPr>
            <a:spLocks noGrp="1"/>
          </p:cNvSpPr>
          <p:nvPr>
            <p:ph sz="half" idx="10"/>
          </p:nvPr>
        </p:nvSpPr>
        <p:spPr>
          <a:xfrm>
            <a:off x="3203848" y="1700808"/>
            <a:ext cx="2736554" cy="4608512"/>
          </a:xfrm>
          <a:solidFill>
            <a:schemeClr val="bg2">
              <a:lumMod val="60000"/>
              <a:lumOff val="40000"/>
            </a:schemeClr>
          </a:solidFill>
        </p:spPr>
        <p:txBody>
          <a:bodyPr/>
          <a:lstStyle>
            <a:lvl1pPr>
              <a:defRPr sz="2400"/>
            </a:lvl1pPr>
          </a:lstStyle>
          <a:p>
            <a:pPr lvl="0"/>
            <a:r>
              <a:rPr lang="en-US"/>
              <a:t>Click to edit Master text styles</a:t>
            </a:r>
          </a:p>
        </p:txBody>
      </p:sp>
      <p:sp>
        <p:nvSpPr>
          <p:cNvPr id="7" name="Content Placeholder 3"/>
          <p:cNvSpPr>
            <a:spLocks noGrp="1"/>
          </p:cNvSpPr>
          <p:nvPr>
            <p:ph sz="half" idx="11"/>
          </p:nvPr>
        </p:nvSpPr>
        <p:spPr>
          <a:xfrm>
            <a:off x="323530" y="1700808"/>
            <a:ext cx="2736554" cy="4608512"/>
          </a:xfrm>
        </p:spPr>
        <p:txBody>
          <a:bodyPr/>
          <a:lstStyle>
            <a:lvl1pPr>
              <a:defRPr sz="2400"/>
            </a:lvl1pPr>
          </a:lstStyle>
          <a:p>
            <a:pPr lvl="0"/>
            <a:r>
              <a:rPr lang="en-US"/>
              <a:t>Click to edit Master text styles</a:t>
            </a:r>
          </a:p>
        </p:txBody>
      </p:sp>
    </p:spTree>
    <p:extLst>
      <p:ext uri="{BB962C8B-B14F-4D97-AF65-F5344CB8AC3E}">
        <p14:creationId xmlns:p14="http://schemas.microsoft.com/office/powerpoint/2010/main" val="34711916"/>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88581476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461A94-E401-465A-8A95-3973A0D58CD4}" type="datetimeFigureOut">
              <a:rPr lang="en-ZA" smtClean="0"/>
              <a:t>2021/05/08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D27FE89-53B3-4B0D-8EEF-DFF5A83BD901}" type="slidenum">
              <a:rPr lang="en-ZA" smtClean="0"/>
              <a:t>‹#›</a:t>
            </a:fld>
            <a:endParaRPr lang="en-ZA"/>
          </a:p>
        </p:txBody>
      </p:sp>
    </p:spTree>
    <p:extLst>
      <p:ext uri="{BB962C8B-B14F-4D97-AF65-F5344CB8AC3E}">
        <p14:creationId xmlns:p14="http://schemas.microsoft.com/office/powerpoint/2010/main" val="3510929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461A94-E401-465A-8A95-3973A0D58CD4}" type="datetimeFigureOut">
              <a:rPr lang="en-ZA" smtClean="0"/>
              <a:t>2021/05/08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D27FE89-53B3-4B0D-8EEF-DFF5A83BD901}" type="slidenum">
              <a:rPr lang="en-ZA" smtClean="0"/>
              <a:t>‹#›</a:t>
            </a:fld>
            <a:endParaRPr lang="en-ZA"/>
          </a:p>
        </p:txBody>
      </p:sp>
    </p:spTree>
    <p:extLst>
      <p:ext uri="{BB962C8B-B14F-4D97-AF65-F5344CB8AC3E}">
        <p14:creationId xmlns:p14="http://schemas.microsoft.com/office/powerpoint/2010/main" val="305989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461A94-E401-465A-8A95-3973A0D58CD4}" type="datetimeFigureOut">
              <a:rPr lang="en-ZA" smtClean="0"/>
              <a:t>2021/05/08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D27FE89-53B3-4B0D-8EEF-DFF5A83BD901}" type="slidenum">
              <a:rPr lang="en-ZA" smtClean="0"/>
              <a:t>‹#›</a:t>
            </a:fld>
            <a:endParaRPr lang="en-ZA"/>
          </a:p>
        </p:txBody>
      </p:sp>
    </p:spTree>
    <p:extLst>
      <p:ext uri="{BB962C8B-B14F-4D97-AF65-F5344CB8AC3E}">
        <p14:creationId xmlns:p14="http://schemas.microsoft.com/office/powerpoint/2010/main" val="140320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61A94-E401-465A-8A95-3973A0D58CD4}" type="datetimeFigureOut">
              <a:rPr lang="en-ZA" smtClean="0"/>
              <a:t>2021/05/08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D27FE89-53B3-4B0D-8EEF-DFF5A83BD901}" type="slidenum">
              <a:rPr lang="en-ZA" smtClean="0"/>
              <a:t>‹#›</a:t>
            </a:fld>
            <a:endParaRPr lang="en-ZA"/>
          </a:p>
        </p:txBody>
      </p:sp>
    </p:spTree>
    <p:extLst>
      <p:ext uri="{BB962C8B-B14F-4D97-AF65-F5344CB8AC3E}">
        <p14:creationId xmlns:p14="http://schemas.microsoft.com/office/powerpoint/2010/main" val="308814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461A94-E401-465A-8A95-3973A0D58CD4}" type="datetimeFigureOut">
              <a:rPr lang="en-ZA" smtClean="0"/>
              <a:t>2021/05/08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D27FE89-53B3-4B0D-8EEF-DFF5A83BD901}" type="slidenum">
              <a:rPr lang="en-ZA" smtClean="0"/>
              <a:t>‹#›</a:t>
            </a:fld>
            <a:endParaRPr lang="en-ZA"/>
          </a:p>
        </p:txBody>
      </p:sp>
    </p:spTree>
    <p:extLst>
      <p:ext uri="{BB962C8B-B14F-4D97-AF65-F5344CB8AC3E}">
        <p14:creationId xmlns:p14="http://schemas.microsoft.com/office/powerpoint/2010/main" val="246455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461A94-E401-465A-8A95-3973A0D58CD4}" type="datetimeFigureOut">
              <a:rPr lang="en-ZA" smtClean="0"/>
              <a:t>2021/05/08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D27FE89-53B3-4B0D-8EEF-DFF5A83BD901}" type="slidenum">
              <a:rPr lang="en-ZA" smtClean="0"/>
              <a:t>‹#›</a:t>
            </a:fld>
            <a:endParaRPr lang="en-ZA"/>
          </a:p>
        </p:txBody>
      </p:sp>
    </p:spTree>
    <p:extLst>
      <p:ext uri="{BB962C8B-B14F-4D97-AF65-F5344CB8AC3E}">
        <p14:creationId xmlns:p14="http://schemas.microsoft.com/office/powerpoint/2010/main" val="906363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61A94-E401-465A-8A95-3973A0D58CD4}" type="datetimeFigureOut">
              <a:rPr lang="en-ZA" smtClean="0"/>
              <a:t>2021/05/08</a:t>
            </a:fld>
            <a:endParaRPr lang="en-ZA"/>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7FE89-53B3-4B0D-8EEF-DFF5A83BD901}" type="slidenum">
              <a:rPr lang="en-ZA" smtClean="0"/>
              <a:t>‹#›</a:t>
            </a:fld>
            <a:endParaRPr lang="en-ZA"/>
          </a:p>
        </p:txBody>
      </p:sp>
    </p:spTree>
    <p:extLst>
      <p:ext uri="{BB962C8B-B14F-4D97-AF65-F5344CB8AC3E}">
        <p14:creationId xmlns:p14="http://schemas.microsoft.com/office/powerpoint/2010/main" val="3270923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3175" y="7"/>
            <a:ext cx="9144000" cy="1196975"/>
          </a:xfrm>
          <a:prstGeom prst="rect">
            <a:avLst/>
          </a:prstGeom>
          <a:solidFill>
            <a:schemeClr val="tx1"/>
          </a:solidFill>
          <a:ln w="9525">
            <a:noFill/>
            <a:miter lim="800000"/>
            <a:headEnd/>
            <a:tailEnd/>
          </a:ln>
          <a:effectLst/>
        </p:spPr>
        <p:txBody>
          <a:bodyPr wrap="none" anchor="ctr"/>
          <a:lstStyle/>
          <a:p>
            <a:pPr>
              <a:defRPr/>
            </a:pPr>
            <a:endParaRPr lang="en-US" sz="1800" dirty="0"/>
          </a:p>
        </p:txBody>
      </p:sp>
      <p:sp>
        <p:nvSpPr>
          <p:cNvPr id="1034" name="Rectangle 10"/>
          <p:cNvSpPr>
            <a:spLocks noChangeArrowheads="1"/>
          </p:cNvSpPr>
          <p:nvPr/>
        </p:nvSpPr>
        <p:spPr bwMode="auto">
          <a:xfrm>
            <a:off x="-3172" y="1089025"/>
            <a:ext cx="9147175" cy="215900"/>
          </a:xfrm>
          <a:prstGeom prst="rect">
            <a:avLst/>
          </a:prstGeom>
          <a:solidFill>
            <a:schemeClr val="bg2"/>
          </a:solidFill>
          <a:ln w="9525">
            <a:solidFill>
              <a:schemeClr val="tx1"/>
            </a:solidFill>
            <a:miter lim="800000"/>
            <a:headEnd/>
            <a:tailEnd/>
          </a:ln>
          <a:effectLst/>
        </p:spPr>
        <p:txBody>
          <a:bodyPr wrap="none" anchor="ctr"/>
          <a:lstStyle/>
          <a:p>
            <a:pPr>
              <a:defRPr/>
            </a:pPr>
            <a:endParaRPr lang="en-US" sz="1800" dirty="0"/>
          </a:p>
        </p:txBody>
      </p:sp>
      <p:sp>
        <p:nvSpPr>
          <p:cNvPr id="1029" name="Rectangle 2"/>
          <p:cNvSpPr>
            <a:spLocks noGrp="1" noChangeArrowheads="1"/>
          </p:cNvSpPr>
          <p:nvPr>
            <p:ph type="title"/>
          </p:nvPr>
        </p:nvSpPr>
        <p:spPr bwMode="auto">
          <a:xfrm>
            <a:off x="179513" y="238131"/>
            <a:ext cx="7842396"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0" name="Rectangle 3"/>
          <p:cNvSpPr>
            <a:spLocks noGrp="1" noChangeArrowheads="1"/>
          </p:cNvSpPr>
          <p:nvPr>
            <p:ph type="body" idx="1"/>
          </p:nvPr>
        </p:nvSpPr>
        <p:spPr bwMode="auto">
          <a:xfrm>
            <a:off x="457204" y="1484314"/>
            <a:ext cx="8291513"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5" name="Rectangle 11"/>
          <p:cNvSpPr>
            <a:spLocks noChangeArrowheads="1"/>
          </p:cNvSpPr>
          <p:nvPr/>
        </p:nvSpPr>
        <p:spPr bwMode="auto">
          <a:xfrm>
            <a:off x="2" y="6669360"/>
            <a:ext cx="9139239" cy="214040"/>
          </a:xfrm>
          <a:prstGeom prst="rect">
            <a:avLst/>
          </a:prstGeom>
          <a:solidFill>
            <a:schemeClr val="bg2"/>
          </a:solidFill>
          <a:ln w="9525">
            <a:solidFill>
              <a:schemeClr val="tx1"/>
            </a:solidFill>
            <a:miter lim="800000"/>
            <a:headEnd/>
            <a:tailEnd/>
          </a:ln>
          <a:effectLst/>
        </p:spPr>
        <p:txBody>
          <a:bodyPr wrap="none" anchor="ctr"/>
          <a:lstStyle/>
          <a:p>
            <a:pPr>
              <a:defRPr/>
            </a:pPr>
            <a:endParaRPr lang="en-US" sz="1800" dirty="0"/>
          </a:p>
        </p:txBody>
      </p:sp>
      <p:pic>
        <p:nvPicPr>
          <p:cNvPr id="2" name="Picture 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066894" y="16683"/>
            <a:ext cx="1072347" cy="1072347"/>
          </a:xfrm>
          <a:prstGeom prst="rect">
            <a:avLst/>
          </a:prstGeom>
        </p:spPr>
      </p:pic>
    </p:spTree>
    <p:extLst>
      <p:ext uri="{BB962C8B-B14F-4D97-AF65-F5344CB8AC3E}">
        <p14:creationId xmlns:p14="http://schemas.microsoft.com/office/powerpoint/2010/main" val="3291742818"/>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Lst>
  <p:transition>
    <p:wipe dir="r"/>
  </p:transition>
  <p:txStyles>
    <p:titleStyle>
      <a:lvl1pPr algn="l" rtl="0" eaLnBrk="1" fontAlgn="base" hangingPunct="1">
        <a:spcBef>
          <a:spcPct val="0"/>
        </a:spcBef>
        <a:spcAft>
          <a:spcPct val="0"/>
        </a:spcAft>
        <a:defRPr sz="4400">
          <a:solidFill>
            <a:srgbClr val="006600"/>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4400">
          <a:solidFill>
            <a:schemeClr val="tx2"/>
          </a:solidFill>
          <a:latin typeface="Arial" charset="0"/>
          <a:cs typeface="Arial" charset="0"/>
        </a:defRPr>
      </a:lvl2pPr>
      <a:lvl3pPr algn="l" rtl="0" eaLnBrk="1" fontAlgn="base" hangingPunct="1">
        <a:spcBef>
          <a:spcPct val="0"/>
        </a:spcBef>
        <a:spcAft>
          <a:spcPct val="0"/>
        </a:spcAft>
        <a:defRPr sz="4400">
          <a:solidFill>
            <a:schemeClr val="tx2"/>
          </a:solidFill>
          <a:latin typeface="Arial" charset="0"/>
          <a:cs typeface="Arial" charset="0"/>
        </a:defRPr>
      </a:lvl3pPr>
      <a:lvl4pPr algn="l" rtl="0" eaLnBrk="1" fontAlgn="base" hangingPunct="1">
        <a:spcBef>
          <a:spcPct val="0"/>
        </a:spcBef>
        <a:spcAft>
          <a:spcPct val="0"/>
        </a:spcAft>
        <a:defRPr sz="4400">
          <a:solidFill>
            <a:schemeClr val="tx2"/>
          </a:solidFill>
          <a:latin typeface="Arial" charset="0"/>
          <a:cs typeface="Arial" charset="0"/>
        </a:defRPr>
      </a:lvl4pPr>
      <a:lvl5pPr algn="l" rtl="0" eaLnBrk="1" fontAlgn="base" hangingPunct="1">
        <a:spcBef>
          <a:spcPct val="0"/>
        </a:spcBef>
        <a:spcAft>
          <a:spcPct val="0"/>
        </a:spcAft>
        <a:defRPr sz="4400">
          <a:solidFill>
            <a:schemeClr val="tx2"/>
          </a:solidFill>
          <a:latin typeface="Arial" charset="0"/>
          <a:cs typeface="Arial" charset="0"/>
        </a:defRPr>
      </a:lvl5pPr>
      <a:lvl6pPr marL="457189" algn="l" rtl="0" eaLnBrk="1" fontAlgn="base" hangingPunct="1">
        <a:spcBef>
          <a:spcPct val="0"/>
        </a:spcBef>
        <a:spcAft>
          <a:spcPct val="0"/>
        </a:spcAft>
        <a:defRPr sz="4400">
          <a:solidFill>
            <a:schemeClr val="tx2"/>
          </a:solidFill>
          <a:latin typeface="Arial" charset="0"/>
          <a:cs typeface="Arial" charset="0"/>
        </a:defRPr>
      </a:lvl6pPr>
      <a:lvl7pPr marL="914377" algn="l" rtl="0" eaLnBrk="1" fontAlgn="base" hangingPunct="1">
        <a:spcBef>
          <a:spcPct val="0"/>
        </a:spcBef>
        <a:spcAft>
          <a:spcPct val="0"/>
        </a:spcAft>
        <a:defRPr sz="4400">
          <a:solidFill>
            <a:schemeClr val="tx2"/>
          </a:solidFill>
          <a:latin typeface="Arial" charset="0"/>
          <a:cs typeface="Arial" charset="0"/>
        </a:defRPr>
      </a:lvl7pPr>
      <a:lvl8pPr marL="1371566" algn="l" rtl="0" eaLnBrk="1" fontAlgn="base" hangingPunct="1">
        <a:spcBef>
          <a:spcPct val="0"/>
        </a:spcBef>
        <a:spcAft>
          <a:spcPct val="0"/>
        </a:spcAft>
        <a:defRPr sz="4400">
          <a:solidFill>
            <a:schemeClr val="tx2"/>
          </a:solidFill>
          <a:latin typeface="Arial" charset="0"/>
          <a:cs typeface="Arial" charset="0"/>
        </a:defRPr>
      </a:lvl8pPr>
      <a:lvl9pPr marL="1828754" algn="l" rtl="0" eaLnBrk="1" fontAlgn="base" hangingPunct="1">
        <a:spcBef>
          <a:spcPct val="0"/>
        </a:spcBef>
        <a:spcAft>
          <a:spcPct val="0"/>
        </a:spcAft>
        <a:defRPr sz="4400">
          <a:solidFill>
            <a:schemeClr val="tx2"/>
          </a:solidFill>
          <a:latin typeface="Arial" charset="0"/>
          <a:cs typeface="Arial" charset="0"/>
        </a:defRPr>
      </a:lvl9pPr>
    </p:titleStyle>
    <p:bodyStyle>
      <a:lvl1pPr marL="342891" indent="-342891" algn="l" rtl="0" eaLnBrk="1" fontAlgn="base" hangingPunct="1">
        <a:spcBef>
          <a:spcPct val="20000"/>
        </a:spcBef>
        <a:spcAft>
          <a:spcPct val="0"/>
        </a:spcAft>
        <a:buChar char="•"/>
        <a:defRPr sz="3200" baseline="0">
          <a:solidFill>
            <a:schemeClr val="tx1"/>
          </a:solidFill>
          <a:latin typeface="+mn-lt"/>
          <a:ea typeface="+mn-ea"/>
          <a:cs typeface="+mn-cs"/>
        </a:defRPr>
      </a:lvl1pPr>
      <a:lvl2pPr marL="742932" indent="-285744" algn="l" rtl="0" eaLnBrk="1" fontAlgn="base" hangingPunct="1">
        <a:spcBef>
          <a:spcPct val="20000"/>
        </a:spcBef>
        <a:spcAft>
          <a:spcPct val="0"/>
        </a:spcAft>
        <a:buChar char="–"/>
        <a:defRPr sz="2800" baseline="0">
          <a:solidFill>
            <a:schemeClr val="tx1"/>
          </a:solidFill>
          <a:latin typeface="+mn-lt"/>
          <a:cs typeface="+mn-cs"/>
        </a:defRPr>
      </a:lvl2pPr>
      <a:lvl3pPr marL="1142971" indent="-228594" algn="l" rtl="0" eaLnBrk="1" fontAlgn="base" hangingPunct="1">
        <a:spcBef>
          <a:spcPct val="20000"/>
        </a:spcBef>
        <a:spcAft>
          <a:spcPct val="0"/>
        </a:spcAft>
        <a:buChar char="•"/>
        <a:defRPr sz="2400" baseline="0">
          <a:solidFill>
            <a:schemeClr val="tx1"/>
          </a:solidFill>
          <a:latin typeface="+mn-lt"/>
          <a:cs typeface="+mn-cs"/>
        </a:defRPr>
      </a:lvl3pPr>
      <a:lvl4pPr marL="1600160" indent="-228594" algn="l" rtl="0" eaLnBrk="1" fontAlgn="base" hangingPunct="1">
        <a:spcBef>
          <a:spcPct val="20000"/>
        </a:spcBef>
        <a:spcAft>
          <a:spcPct val="0"/>
        </a:spcAft>
        <a:buChar char="–"/>
        <a:defRPr sz="2000" baseline="0">
          <a:solidFill>
            <a:schemeClr val="tx1"/>
          </a:solidFill>
          <a:latin typeface="+mn-lt"/>
          <a:cs typeface="+mn-cs"/>
        </a:defRPr>
      </a:lvl4pPr>
      <a:lvl5pPr marL="2057349" indent="-228594" algn="l" rtl="0" eaLnBrk="1" fontAlgn="base" hangingPunct="1">
        <a:spcBef>
          <a:spcPct val="20000"/>
        </a:spcBef>
        <a:spcAft>
          <a:spcPct val="0"/>
        </a:spcAft>
        <a:buChar char="»"/>
        <a:defRPr sz="2000" baseline="0">
          <a:solidFill>
            <a:schemeClr val="tx1"/>
          </a:solidFill>
          <a:latin typeface="+mn-lt"/>
          <a:cs typeface="+mn-cs"/>
        </a:defRPr>
      </a:lvl5pPr>
      <a:lvl6pPr marL="2514537" indent="-228594" algn="l" rtl="0" eaLnBrk="1" fontAlgn="base" hangingPunct="1">
        <a:spcBef>
          <a:spcPct val="20000"/>
        </a:spcBef>
        <a:spcAft>
          <a:spcPct val="0"/>
        </a:spcAft>
        <a:buChar char="»"/>
        <a:defRPr sz="2000">
          <a:solidFill>
            <a:schemeClr val="tx1"/>
          </a:solidFill>
          <a:latin typeface="+mn-lt"/>
          <a:cs typeface="+mn-cs"/>
        </a:defRPr>
      </a:lvl6pPr>
      <a:lvl7pPr marL="2971726" indent="-228594" algn="l" rtl="0" eaLnBrk="1" fontAlgn="base" hangingPunct="1">
        <a:spcBef>
          <a:spcPct val="20000"/>
        </a:spcBef>
        <a:spcAft>
          <a:spcPct val="0"/>
        </a:spcAft>
        <a:buChar char="»"/>
        <a:defRPr sz="2000">
          <a:solidFill>
            <a:schemeClr val="tx1"/>
          </a:solidFill>
          <a:latin typeface="+mn-lt"/>
          <a:cs typeface="+mn-cs"/>
        </a:defRPr>
      </a:lvl7pPr>
      <a:lvl8pPr marL="3428914" indent="-228594" algn="l" rtl="0" eaLnBrk="1" fontAlgn="base" hangingPunct="1">
        <a:spcBef>
          <a:spcPct val="20000"/>
        </a:spcBef>
        <a:spcAft>
          <a:spcPct val="0"/>
        </a:spcAft>
        <a:buChar char="»"/>
        <a:defRPr sz="2000">
          <a:solidFill>
            <a:schemeClr val="tx1"/>
          </a:solidFill>
          <a:latin typeface="+mn-lt"/>
          <a:cs typeface="+mn-cs"/>
        </a:defRPr>
      </a:lvl8pPr>
      <a:lvl9pPr marL="3886103" indent="-228594"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samp_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431"/>
            <a:ext cx="9204545" cy="6912000"/>
          </a:xfrm>
          <a:prstGeom prst="rect">
            <a:avLst/>
          </a:prstGeom>
        </p:spPr>
      </p:pic>
      <p:sp>
        <p:nvSpPr>
          <p:cNvPr id="6" name="Title 3"/>
          <p:cNvSpPr txBox="1">
            <a:spLocks/>
          </p:cNvSpPr>
          <p:nvPr/>
        </p:nvSpPr>
        <p:spPr>
          <a:xfrm>
            <a:off x="1076255" y="650828"/>
            <a:ext cx="6553618" cy="20198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6600" b="1" dirty="0">
                <a:solidFill>
                  <a:srgbClr val="FFFFFF"/>
                </a:solidFill>
                <a:cs typeface="Calibri" panose="020F0502020204030204" pitchFamily="34" charset="0"/>
              </a:rPr>
              <a:t>SUGARCANE</a:t>
            </a:r>
            <a:r>
              <a:rPr lang="en-ZA" sz="4000" b="1" dirty="0">
                <a:solidFill>
                  <a:srgbClr val="FFFFFF"/>
                </a:solidFill>
                <a:cs typeface="Calibri" panose="020F0502020204030204" pitchFamily="34" charset="0"/>
              </a:rPr>
              <a:t> </a:t>
            </a:r>
          </a:p>
          <a:p>
            <a:r>
              <a:rPr lang="en-ZA" sz="4000" b="1" dirty="0">
                <a:solidFill>
                  <a:srgbClr val="FFFFFF"/>
                </a:solidFill>
                <a:cs typeface="Calibri" panose="020F0502020204030204" pitchFamily="34" charset="0"/>
              </a:rPr>
              <a:t>VALUE CHAIN MASTER </a:t>
            </a:r>
            <a:br>
              <a:rPr lang="en-ZA" sz="4000" b="1" dirty="0">
                <a:solidFill>
                  <a:srgbClr val="FFFFFF"/>
                </a:solidFill>
                <a:cs typeface="Calibri" panose="020F0502020204030204" pitchFamily="34" charset="0"/>
              </a:rPr>
            </a:br>
            <a:r>
              <a:rPr lang="en-ZA" sz="4000" b="1" dirty="0">
                <a:solidFill>
                  <a:srgbClr val="FFFFFF"/>
                </a:solidFill>
                <a:cs typeface="Calibri" panose="020F0502020204030204" pitchFamily="34" charset="0"/>
              </a:rPr>
              <a:t>PLAN TO 2030</a:t>
            </a:r>
          </a:p>
        </p:txBody>
      </p:sp>
      <p:sp>
        <p:nvSpPr>
          <p:cNvPr id="5" name="TextBox 4"/>
          <p:cNvSpPr txBox="1"/>
          <p:nvPr/>
        </p:nvSpPr>
        <p:spPr>
          <a:xfrm>
            <a:off x="0" y="6321349"/>
            <a:ext cx="739292" cy="369332"/>
          </a:xfrm>
          <a:prstGeom prst="rect">
            <a:avLst/>
          </a:prstGeom>
          <a:noFill/>
        </p:spPr>
        <p:txBody>
          <a:bodyPr wrap="square" rtlCol="0">
            <a:spAutoFit/>
          </a:bodyPr>
          <a:lstStyle/>
          <a:p>
            <a:pPr algn="ctr"/>
            <a:r>
              <a:rPr lang="en-US" dirty="0">
                <a:solidFill>
                  <a:srgbClr val="FFFFFF"/>
                </a:solidFill>
              </a:rPr>
              <a:t>1</a:t>
            </a:r>
          </a:p>
        </p:txBody>
      </p:sp>
    </p:spTree>
    <p:extLst>
      <p:ext uri="{BB962C8B-B14F-4D97-AF65-F5344CB8AC3E}">
        <p14:creationId xmlns:p14="http://schemas.microsoft.com/office/powerpoint/2010/main" val="75444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7999"/>
          </a:xfrm>
          <a:prstGeom prst="rect">
            <a:avLst/>
          </a:prstGeom>
          <a:solidFill>
            <a:srgbClr val="7DBF3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1290320"/>
          </a:xfrm>
          <a:prstGeom prst="rect">
            <a:avLst/>
          </a:prstGeom>
          <a:solidFill>
            <a:srgbClr val="0A53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574800" y="213440"/>
            <a:ext cx="7254240" cy="932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solidFill>
                  <a:srgbClr val="A9D18E"/>
                </a:solidFill>
              </a:rPr>
              <a:t>PROGRESS ON TASK TEAM 8:  </a:t>
            </a:r>
            <a:br>
              <a:rPr lang="en-ZA" sz="3200" b="1" dirty="0">
                <a:solidFill>
                  <a:srgbClr val="A9D18E"/>
                </a:solidFill>
              </a:rPr>
            </a:br>
            <a:r>
              <a:rPr lang="en-ZA" sz="3200" dirty="0">
                <a:solidFill>
                  <a:srgbClr val="A9D18E"/>
                </a:solidFill>
              </a:rPr>
              <a:t>MANAGED INDUSTRY RESTRUCTURING</a:t>
            </a:r>
          </a:p>
        </p:txBody>
      </p:sp>
      <p:graphicFrame>
        <p:nvGraphicFramePr>
          <p:cNvPr id="5" name="Table 4">
            <a:extLst>
              <a:ext uri="{FF2B5EF4-FFF2-40B4-BE49-F238E27FC236}">
                <a16:creationId xmlns:a16="http://schemas.microsoft.com/office/drawing/2014/main" id="{5DCF9149-923E-423F-B2FF-52C32936343E}"/>
              </a:ext>
            </a:extLst>
          </p:cNvPr>
          <p:cNvGraphicFramePr>
            <a:graphicFrameLocks noGrp="1"/>
          </p:cNvGraphicFramePr>
          <p:nvPr>
            <p:extLst>
              <p:ext uri="{D42A27DB-BD31-4B8C-83A1-F6EECF244321}">
                <p14:modId xmlns:p14="http://schemas.microsoft.com/office/powerpoint/2010/main" val="312202218"/>
              </p:ext>
            </p:extLst>
          </p:nvPr>
        </p:nvGraphicFramePr>
        <p:xfrm>
          <a:off x="369645" y="1593885"/>
          <a:ext cx="8293341" cy="4739262"/>
        </p:xfrm>
        <a:graphic>
          <a:graphicData uri="http://schemas.openxmlformats.org/drawingml/2006/table">
            <a:tbl>
              <a:tblPr firstRow="1" bandRow="1">
                <a:tableStyleId>{5C22544A-7EE6-4342-B048-85BDC9FD1C3A}</a:tableStyleId>
              </a:tblPr>
              <a:tblGrid>
                <a:gridCol w="2329680">
                  <a:extLst>
                    <a:ext uri="{9D8B030D-6E8A-4147-A177-3AD203B41FA5}">
                      <a16:colId xmlns:a16="http://schemas.microsoft.com/office/drawing/2014/main" val="2762114417"/>
                    </a:ext>
                  </a:extLst>
                </a:gridCol>
                <a:gridCol w="2452110">
                  <a:extLst>
                    <a:ext uri="{9D8B030D-6E8A-4147-A177-3AD203B41FA5}">
                      <a16:colId xmlns:a16="http://schemas.microsoft.com/office/drawing/2014/main" val="3549764486"/>
                    </a:ext>
                  </a:extLst>
                </a:gridCol>
                <a:gridCol w="1407190">
                  <a:extLst>
                    <a:ext uri="{9D8B030D-6E8A-4147-A177-3AD203B41FA5}">
                      <a16:colId xmlns:a16="http://schemas.microsoft.com/office/drawing/2014/main" val="1928544124"/>
                    </a:ext>
                  </a:extLst>
                </a:gridCol>
                <a:gridCol w="2104361">
                  <a:extLst>
                    <a:ext uri="{9D8B030D-6E8A-4147-A177-3AD203B41FA5}">
                      <a16:colId xmlns:a16="http://schemas.microsoft.com/office/drawing/2014/main" val="4293755051"/>
                    </a:ext>
                  </a:extLst>
                </a:gridCol>
              </a:tblGrid>
              <a:tr h="405822">
                <a:tc>
                  <a:txBody>
                    <a:bodyPr/>
                    <a:lstStyle/>
                    <a:p>
                      <a:pPr algn="l" rtl="0" fontAlgn="t"/>
                      <a:r>
                        <a:rPr lang="en-US" sz="1600" b="1" i="0" u="none" strike="noStrike" dirty="0">
                          <a:solidFill>
                            <a:srgbClr val="1B4623"/>
                          </a:solidFill>
                          <a:effectLst/>
                          <a:latin typeface="+mn-lt"/>
                        </a:rPr>
                        <a:t>O</a:t>
                      </a:r>
                      <a:r>
                        <a:rPr lang="en-ZA" sz="1600" b="1" i="0" u="none" strike="noStrike" dirty="0" err="1">
                          <a:solidFill>
                            <a:srgbClr val="1B4623"/>
                          </a:solidFill>
                          <a:effectLst/>
                          <a:latin typeface="+mn-lt"/>
                        </a:rPr>
                        <a:t>utput</a:t>
                      </a:r>
                      <a:endParaRPr lang="en-ZA" sz="1600" b="1" i="0" u="none" strike="noStrike" dirty="0">
                        <a:solidFill>
                          <a:srgbClr val="1B4623"/>
                        </a:solidFill>
                        <a:effectLst/>
                        <a:latin typeface="+mn-lt"/>
                      </a:endParaRPr>
                    </a:p>
                  </a:txBody>
                  <a:tcPr marL="108000" marR="108000" marT="108000" marB="0" anchor="ctr">
                    <a:solidFill>
                      <a:schemeClr val="accent6">
                        <a:lumMod val="60000"/>
                        <a:lumOff val="40000"/>
                      </a:schemeClr>
                    </a:solidFill>
                  </a:tcPr>
                </a:tc>
                <a:tc>
                  <a:txBody>
                    <a:bodyPr/>
                    <a:lstStyle/>
                    <a:p>
                      <a:pPr algn="l" rtl="0" fontAlgn="t"/>
                      <a:r>
                        <a:rPr lang="en-ZA" sz="1600" u="none" strike="noStrike" dirty="0">
                          <a:solidFill>
                            <a:srgbClr val="1B4623"/>
                          </a:solidFill>
                          <a:effectLst/>
                          <a:latin typeface="+mn-lt"/>
                        </a:rPr>
                        <a:t>Current status</a:t>
                      </a:r>
                      <a:endParaRPr lang="en-ZA" sz="1600" b="1" i="0" u="none" strike="noStrike" dirty="0">
                        <a:solidFill>
                          <a:srgbClr val="1B4623"/>
                        </a:solidFill>
                        <a:effectLst/>
                        <a:latin typeface="+mn-lt"/>
                      </a:endParaRPr>
                    </a:p>
                  </a:txBody>
                  <a:tcPr marL="108000" marR="108000" marT="108000" marB="0" anchor="ctr">
                    <a:solidFill>
                      <a:schemeClr val="accent6">
                        <a:lumMod val="60000"/>
                        <a:lumOff val="40000"/>
                      </a:schemeClr>
                    </a:solidFill>
                  </a:tcPr>
                </a:tc>
                <a:tc>
                  <a:txBody>
                    <a:bodyPr/>
                    <a:lstStyle/>
                    <a:p>
                      <a:pPr algn="l" rtl="0" fontAlgn="t"/>
                      <a:r>
                        <a:rPr lang="en-ZA" sz="1600" u="none" strike="noStrike" dirty="0">
                          <a:solidFill>
                            <a:srgbClr val="1B4623"/>
                          </a:solidFill>
                          <a:effectLst/>
                          <a:latin typeface="+mn-lt"/>
                        </a:rPr>
                        <a:t>Challenges</a:t>
                      </a:r>
                      <a:endParaRPr lang="en-ZA" sz="1600" b="1" i="0" u="none" strike="noStrike" dirty="0">
                        <a:solidFill>
                          <a:srgbClr val="1B4623"/>
                        </a:solidFill>
                        <a:effectLst/>
                        <a:latin typeface="+mn-lt"/>
                      </a:endParaRPr>
                    </a:p>
                  </a:txBody>
                  <a:tcPr marL="108000" marR="108000" marT="108000" marB="0" anchor="ctr">
                    <a:solidFill>
                      <a:schemeClr val="accent6">
                        <a:lumMod val="60000"/>
                        <a:lumOff val="40000"/>
                      </a:schemeClr>
                    </a:solidFill>
                  </a:tcPr>
                </a:tc>
                <a:tc>
                  <a:txBody>
                    <a:bodyPr/>
                    <a:lstStyle/>
                    <a:p>
                      <a:pPr algn="l" rtl="0" fontAlgn="t"/>
                      <a:r>
                        <a:rPr lang="en-ZA" sz="1600" u="none" strike="noStrike" dirty="0">
                          <a:solidFill>
                            <a:srgbClr val="1B4623"/>
                          </a:solidFill>
                          <a:effectLst/>
                          <a:latin typeface="+mn-lt"/>
                        </a:rPr>
                        <a:t>Target dates</a:t>
                      </a:r>
                      <a:endParaRPr lang="en-ZA" sz="1600" b="1" i="0" u="none" strike="noStrike" dirty="0">
                        <a:solidFill>
                          <a:srgbClr val="1B4623"/>
                        </a:solidFill>
                        <a:effectLst/>
                        <a:latin typeface="+mn-lt"/>
                      </a:endParaRPr>
                    </a:p>
                  </a:txBody>
                  <a:tcPr marL="108000" marR="108000" marT="108000" marB="0" anchor="ctr">
                    <a:solidFill>
                      <a:schemeClr val="accent6">
                        <a:lumMod val="60000"/>
                        <a:lumOff val="40000"/>
                      </a:schemeClr>
                    </a:solidFill>
                  </a:tcPr>
                </a:tc>
                <a:extLst>
                  <a:ext uri="{0D108BD9-81ED-4DB2-BD59-A6C34878D82A}">
                    <a16:rowId xmlns:a16="http://schemas.microsoft.com/office/drawing/2014/main" val="1916734953"/>
                  </a:ext>
                </a:extLst>
              </a:tr>
              <a:tr h="1737523">
                <a:tc>
                  <a:txBody>
                    <a:bodyPr/>
                    <a:lstStyle/>
                    <a:p>
                      <a:pPr algn="l" rtl="0" fontAlgn="t"/>
                      <a:r>
                        <a:rPr lang="en-ZA" sz="1600" u="none" strike="noStrike" dirty="0">
                          <a:solidFill>
                            <a:srgbClr val="1B4623"/>
                          </a:solidFill>
                          <a:effectLst/>
                          <a:latin typeface="+mn-lt"/>
                        </a:rPr>
                        <a:t>Appoint industry restructuring expert service provider</a:t>
                      </a:r>
                      <a:endParaRPr lang="en-ZA" sz="1600" b="0" i="0" u="none" strike="noStrike" dirty="0">
                        <a:solidFill>
                          <a:srgbClr val="1B4623"/>
                        </a:solidFill>
                        <a:effectLst/>
                        <a:latin typeface="+mn-lt"/>
                      </a:endParaRPr>
                    </a:p>
                  </a:txBody>
                  <a:tcPr marL="108000" marR="108000" marT="108000" marB="0">
                    <a:solidFill>
                      <a:schemeClr val="accent6">
                        <a:lumMod val="20000"/>
                        <a:lumOff val="80000"/>
                      </a:schemeClr>
                    </a:solidFill>
                  </a:tcPr>
                </a:tc>
                <a:tc>
                  <a:txBody>
                    <a:bodyPr/>
                    <a:lstStyle/>
                    <a:p>
                      <a:pPr algn="l" rtl="0" fontAlgn="t"/>
                      <a:r>
                        <a:rPr lang="en-US" sz="1600" u="none" strike="noStrike" dirty="0">
                          <a:solidFill>
                            <a:srgbClr val="1B4623"/>
                          </a:solidFill>
                          <a:effectLst/>
                          <a:latin typeface="+mn-lt"/>
                        </a:rPr>
                        <a:t>Tender published: </a:t>
                      </a:r>
                    </a:p>
                    <a:p>
                      <a:pPr algn="l" rtl="0" fontAlgn="t"/>
                      <a:r>
                        <a:rPr lang="en-US" sz="1600" u="none" strike="noStrike" dirty="0">
                          <a:solidFill>
                            <a:srgbClr val="1B4623"/>
                          </a:solidFill>
                          <a:effectLst/>
                          <a:latin typeface="+mn-lt"/>
                        </a:rPr>
                        <a:t>19 April 2021</a:t>
                      </a:r>
                    </a:p>
                    <a:p>
                      <a:pPr algn="l" rtl="0" fontAlgn="t"/>
                      <a:r>
                        <a:rPr lang="en-US" sz="1600" b="0" i="0" u="none" strike="noStrike" dirty="0">
                          <a:solidFill>
                            <a:srgbClr val="1B4623"/>
                          </a:solidFill>
                          <a:effectLst/>
                          <a:latin typeface="+mn-lt"/>
                        </a:rPr>
                        <a:t>Submission of bids:  </a:t>
                      </a:r>
                    </a:p>
                    <a:p>
                      <a:pPr algn="l" rtl="0" fontAlgn="t"/>
                      <a:r>
                        <a:rPr lang="en-US" sz="1600" b="0" i="0" u="none" strike="noStrike" dirty="0">
                          <a:solidFill>
                            <a:srgbClr val="1B4623"/>
                          </a:solidFill>
                          <a:effectLst/>
                          <a:latin typeface="+mn-lt"/>
                        </a:rPr>
                        <a:t>5 May</a:t>
                      </a:r>
                    </a:p>
                  </a:txBody>
                  <a:tcPr marL="108000" marR="108000" marT="108000" marB="0">
                    <a:solidFill>
                      <a:schemeClr val="accent6">
                        <a:lumMod val="20000"/>
                        <a:lumOff val="80000"/>
                      </a:schemeClr>
                    </a:solidFill>
                  </a:tcPr>
                </a:tc>
                <a:tc>
                  <a:txBody>
                    <a:bodyPr/>
                    <a:lstStyle/>
                    <a:p>
                      <a:pPr algn="l" rtl="0" fontAlgn="t"/>
                      <a:r>
                        <a:rPr lang="en-ZA" sz="1600" u="none" strike="noStrike" dirty="0">
                          <a:solidFill>
                            <a:srgbClr val="1B4623"/>
                          </a:solidFill>
                          <a:effectLst/>
                          <a:latin typeface="+mn-lt"/>
                        </a:rPr>
                        <a:t>None anticipated. </a:t>
                      </a:r>
                      <a:endParaRPr lang="en-ZA" sz="1600" b="0" i="0" u="none" strike="noStrike" dirty="0">
                        <a:solidFill>
                          <a:srgbClr val="1B4623"/>
                        </a:solidFill>
                        <a:effectLst/>
                        <a:latin typeface="+mn-lt"/>
                      </a:endParaRPr>
                    </a:p>
                  </a:txBody>
                  <a:tcPr marL="108000" marR="108000" marT="108000" marB="0">
                    <a:solidFill>
                      <a:schemeClr val="accent6">
                        <a:lumMod val="20000"/>
                        <a:lumOff val="80000"/>
                      </a:schemeClr>
                    </a:solidFill>
                  </a:tcPr>
                </a:tc>
                <a:tc>
                  <a:txBody>
                    <a:bodyPr/>
                    <a:lstStyle/>
                    <a:p>
                      <a:pPr algn="l" rtl="0" fontAlgn="t"/>
                      <a:r>
                        <a:rPr lang="en-US" sz="1600" b="0" i="0" u="none" strike="noStrike" dirty="0">
                          <a:solidFill>
                            <a:srgbClr val="1B4623"/>
                          </a:solidFill>
                          <a:effectLst/>
                          <a:latin typeface="+mn-lt"/>
                        </a:rPr>
                        <a:t>Evaluation process:  </a:t>
                      </a:r>
                      <a:br>
                        <a:rPr lang="en-US" sz="1600" b="0" i="0" u="none" strike="noStrike" dirty="0">
                          <a:solidFill>
                            <a:srgbClr val="1B4623"/>
                          </a:solidFill>
                          <a:effectLst/>
                          <a:latin typeface="+mn-lt"/>
                        </a:rPr>
                      </a:br>
                      <a:r>
                        <a:rPr lang="en-US" sz="1600" b="0" i="0" u="none" strike="noStrike" dirty="0">
                          <a:solidFill>
                            <a:srgbClr val="1B4623"/>
                          </a:solidFill>
                          <a:effectLst/>
                          <a:latin typeface="+mn-lt"/>
                        </a:rPr>
                        <a:t>7 – 21 May</a:t>
                      </a:r>
                    </a:p>
                    <a:p>
                      <a:pPr algn="l" rtl="0" fontAlgn="t"/>
                      <a:r>
                        <a:rPr lang="en-US" sz="1600" b="0" i="0" u="none" strike="noStrike" dirty="0">
                          <a:solidFill>
                            <a:srgbClr val="1B4623"/>
                          </a:solidFill>
                          <a:effectLst/>
                          <a:latin typeface="+mn-lt"/>
                        </a:rPr>
                        <a:t>Anticipated </a:t>
                      </a:r>
                      <a:r>
                        <a:rPr lang="en-US" sz="1600" b="0" i="0" u="none" strike="noStrike" dirty="0" err="1">
                          <a:solidFill>
                            <a:srgbClr val="1B4623"/>
                          </a:solidFill>
                          <a:effectLst/>
                          <a:latin typeface="+mn-lt"/>
                        </a:rPr>
                        <a:t>SASA</a:t>
                      </a:r>
                      <a:r>
                        <a:rPr lang="en-US" sz="1600" b="0" i="0" u="none" strike="noStrike" dirty="0">
                          <a:solidFill>
                            <a:srgbClr val="1B4623"/>
                          </a:solidFill>
                          <a:effectLst/>
                          <a:latin typeface="+mn-lt"/>
                        </a:rPr>
                        <a:t> Council approval: By 28 May</a:t>
                      </a:r>
                    </a:p>
                    <a:p>
                      <a:pPr algn="l" rtl="0" fontAlgn="t"/>
                      <a:r>
                        <a:rPr lang="en-US" sz="1600" b="0" i="0" u="none" strike="noStrike" dirty="0">
                          <a:solidFill>
                            <a:srgbClr val="1B4623"/>
                          </a:solidFill>
                          <a:effectLst/>
                          <a:latin typeface="+mn-lt"/>
                        </a:rPr>
                        <a:t>Appointment of service provider:  </a:t>
                      </a:r>
                    </a:p>
                    <a:p>
                      <a:pPr algn="l" rtl="0" fontAlgn="t"/>
                      <a:r>
                        <a:rPr lang="en-US" sz="1600" b="0" i="0" u="none" strike="noStrike" dirty="0">
                          <a:solidFill>
                            <a:srgbClr val="1B4623"/>
                          </a:solidFill>
                          <a:effectLst/>
                          <a:latin typeface="+mn-lt"/>
                        </a:rPr>
                        <a:t>1 June 2021  </a:t>
                      </a:r>
                      <a:endParaRPr lang="en-ZA" sz="1600" b="0" i="0" u="none" strike="noStrike" dirty="0">
                        <a:solidFill>
                          <a:srgbClr val="1B4623"/>
                        </a:solidFill>
                        <a:effectLst/>
                        <a:latin typeface="+mn-lt"/>
                      </a:endParaRPr>
                    </a:p>
                  </a:txBody>
                  <a:tcPr marL="108000" marR="108000" marT="108000" marB="0">
                    <a:solidFill>
                      <a:schemeClr val="accent6">
                        <a:lumMod val="20000"/>
                        <a:lumOff val="80000"/>
                      </a:schemeClr>
                    </a:solidFill>
                  </a:tcPr>
                </a:tc>
                <a:extLst>
                  <a:ext uri="{0D108BD9-81ED-4DB2-BD59-A6C34878D82A}">
                    <a16:rowId xmlns:a16="http://schemas.microsoft.com/office/drawing/2014/main" val="314521756"/>
                  </a:ext>
                </a:extLst>
              </a:tr>
              <a:tr h="558557">
                <a:tc>
                  <a:txBody>
                    <a:bodyPr/>
                    <a:lstStyle/>
                    <a:p>
                      <a:pPr algn="l" rtl="0" fontAlgn="t"/>
                      <a:r>
                        <a:rPr lang="en-US" sz="1600" b="0" i="0" u="none" strike="noStrike" dirty="0">
                          <a:solidFill>
                            <a:srgbClr val="1B4623"/>
                          </a:solidFill>
                          <a:effectLst/>
                          <a:latin typeface="+mn-lt"/>
                        </a:rPr>
                        <a:t>Verification phase:  collection and collation of data</a:t>
                      </a:r>
                      <a:endParaRPr lang="en-ZA" sz="1600" b="0" i="0" u="none" strike="noStrike" dirty="0">
                        <a:solidFill>
                          <a:srgbClr val="1B4623"/>
                        </a:solidFill>
                        <a:effectLst/>
                        <a:latin typeface="+mn-lt"/>
                      </a:endParaRPr>
                    </a:p>
                  </a:txBody>
                  <a:tcPr marL="108000" marR="108000" marT="108000" marB="0">
                    <a:solidFill>
                      <a:schemeClr val="accent6">
                        <a:lumMod val="20000"/>
                        <a:lumOff val="8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rgbClr val="1B4623"/>
                          </a:solidFill>
                          <a:effectLst/>
                          <a:latin typeface="+mn-lt"/>
                        </a:rPr>
                        <a:t>Metadata sets and sources identified.  Service provider has not yet started</a:t>
                      </a:r>
                    </a:p>
                  </a:txBody>
                  <a:tcPr marL="108000" marR="108000" marT="108000" marB="0">
                    <a:solidFill>
                      <a:schemeClr val="accent6">
                        <a:lumMod val="20000"/>
                        <a:lumOff val="80000"/>
                      </a:schemeClr>
                    </a:solidFill>
                  </a:tcPr>
                </a:tc>
                <a:tc>
                  <a:txBody>
                    <a:bodyPr/>
                    <a:lstStyle/>
                    <a:p>
                      <a:pPr algn="l" rtl="0" fontAlgn="t"/>
                      <a:endParaRPr lang="en-ZA" sz="1600" b="0" i="0" u="none" strike="noStrike" dirty="0">
                        <a:solidFill>
                          <a:srgbClr val="1B4623"/>
                        </a:solidFill>
                        <a:effectLst/>
                        <a:latin typeface="+mn-lt"/>
                      </a:endParaRPr>
                    </a:p>
                  </a:txBody>
                  <a:tcPr marL="108000" marR="108000" marT="108000" marB="0">
                    <a:solidFill>
                      <a:schemeClr val="accent6">
                        <a:lumMod val="20000"/>
                        <a:lumOff val="80000"/>
                      </a:schemeClr>
                    </a:solidFill>
                  </a:tcPr>
                </a:tc>
                <a:tc>
                  <a:txBody>
                    <a:bodyPr/>
                    <a:lstStyle/>
                    <a:p>
                      <a:pPr algn="l" fontAlgn="t"/>
                      <a:r>
                        <a:rPr lang="en-US" sz="1600" b="0" i="0" u="none" strike="noStrike" dirty="0">
                          <a:solidFill>
                            <a:srgbClr val="1B4623"/>
                          </a:solidFill>
                          <a:effectLst/>
                          <a:latin typeface="+mn-lt"/>
                        </a:rPr>
                        <a:t>To be determined</a:t>
                      </a:r>
                      <a:endParaRPr lang="en-ZA" sz="1600" b="0" i="0" u="none" strike="noStrike" dirty="0">
                        <a:solidFill>
                          <a:srgbClr val="1B4623"/>
                        </a:solidFill>
                        <a:effectLst/>
                        <a:latin typeface="+mn-lt"/>
                      </a:endParaRPr>
                    </a:p>
                  </a:txBody>
                  <a:tcPr marL="108000" marR="108000" marT="108000" marB="0">
                    <a:solidFill>
                      <a:schemeClr val="accent6">
                        <a:lumMod val="20000"/>
                        <a:lumOff val="80000"/>
                      </a:schemeClr>
                    </a:solidFill>
                  </a:tcPr>
                </a:tc>
                <a:extLst>
                  <a:ext uri="{0D108BD9-81ED-4DB2-BD59-A6C34878D82A}">
                    <a16:rowId xmlns:a16="http://schemas.microsoft.com/office/drawing/2014/main" val="2157435107"/>
                  </a:ext>
                </a:extLst>
              </a:tr>
              <a:tr h="558556">
                <a:tc>
                  <a:txBody>
                    <a:bodyPr/>
                    <a:lstStyle/>
                    <a:p>
                      <a:pPr algn="l" rtl="0" fontAlgn="t"/>
                      <a:r>
                        <a:rPr lang="en-US" sz="1600" b="0" i="0" u="none" strike="noStrike" dirty="0">
                          <a:solidFill>
                            <a:srgbClr val="1B4623"/>
                          </a:solidFill>
                          <a:effectLst/>
                          <a:latin typeface="+mn-lt"/>
                        </a:rPr>
                        <a:t>Causation phase:  Analysis of data</a:t>
                      </a:r>
                      <a:endParaRPr lang="en-ZA" sz="1600" b="0" i="0" u="none" strike="noStrike" dirty="0">
                        <a:solidFill>
                          <a:srgbClr val="1B4623"/>
                        </a:solidFill>
                        <a:effectLst/>
                        <a:latin typeface="+mn-lt"/>
                      </a:endParaRPr>
                    </a:p>
                  </a:txBody>
                  <a:tcPr marL="108000" marR="108000" marT="108000" marB="0">
                    <a:solidFill>
                      <a:schemeClr val="accent6">
                        <a:lumMod val="20000"/>
                        <a:lumOff val="8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rgbClr val="1B4623"/>
                          </a:solidFill>
                          <a:effectLst/>
                          <a:latin typeface="+mn-lt"/>
                        </a:rPr>
                        <a:t>Not yet started</a:t>
                      </a:r>
                    </a:p>
                  </a:txBody>
                  <a:tcPr marL="108000" marR="108000" marT="108000" marB="0">
                    <a:solidFill>
                      <a:schemeClr val="accent6">
                        <a:lumMod val="20000"/>
                        <a:lumOff val="80000"/>
                      </a:schemeClr>
                    </a:solidFill>
                  </a:tcPr>
                </a:tc>
                <a:tc>
                  <a:txBody>
                    <a:bodyPr/>
                    <a:lstStyle/>
                    <a:p>
                      <a:pPr algn="l" rtl="0" fontAlgn="t"/>
                      <a:endParaRPr lang="en-ZA" sz="1600" b="0" i="0" u="none" strike="noStrike" dirty="0">
                        <a:solidFill>
                          <a:srgbClr val="1B4623"/>
                        </a:solidFill>
                        <a:effectLst/>
                        <a:latin typeface="+mn-lt"/>
                      </a:endParaRPr>
                    </a:p>
                  </a:txBody>
                  <a:tcPr marL="108000" marR="108000" marT="108000" marB="0">
                    <a:solidFill>
                      <a:schemeClr val="accent6">
                        <a:lumMod val="20000"/>
                        <a:lumOff val="80000"/>
                      </a:schemeClr>
                    </a:solidFill>
                  </a:tcPr>
                </a:tc>
                <a:tc>
                  <a:txBody>
                    <a:bodyPr/>
                    <a:lstStyle/>
                    <a:p>
                      <a:pPr algn="l" fontAlgn="t"/>
                      <a:r>
                        <a:rPr lang="en-US" sz="1600" b="0" i="0" u="none" strike="noStrike" dirty="0">
                          <a:solidFill>
                            <a:srgbClr val="1B4623"/>
                          </a:solidFill>
                          <a:effectLst/>
                          <a:latin typeface="+mn-lt"/>
                        </a:rPr>
                        <a:t>To be determined</a:t>
                      </a:r>
                      <a:endParaRPr lang="en-ZA" sz="1600" b="0" i="0" u="none" strike="noStrike" dirty="0">
                        <a:solidFill>
                          <a:srgbClr val="1B4623"/>
                        </a:solidFill>
                        <a:effectLst/>
                        <a:latin typeface="+mn-lt"/>
                      </a:endParaRPr>
                    </a:p>
                  </a:txBody>
                  <a:tcPr marL="108000" marR="108000" marT="108000" marB="0">
                    <a:solidFill>
                      <a:schemeClr val="accent6">
                        <a:lumMod val="20000"/>
                        <a:lumOff val="80000"/>
                      </a:schemeClr>
                    </a:solidFill>
                  </a:tcPr>
                </a:tc>
                <a:extLst>
                  <a:ext uri="{0D108BD9-81ED-4DB2-BD59-A6C34878D82A}">
                    <a16:rowId xmlns:a16="http://schemas.microsoft.com/office/drawing/2014/main" val="1395613804"/>
                  </a:ext>
                </a:extLst>
              </a:tr>
              <a:tr h="558557">
                <a:tc>
                  <a:txBody>
                    <a:bodyPr/>
                    <a:lstStyle/>
                    <a:p>
                      <a:pPr algn="l" rtl="0" fontAlgn="t"/>
                      <a:r>
                        <a:rPr lang="en-US" sz="1600" b="0" i="0" u="none" strike="noStrike" dirty="0">
                          <a:solidFill>
                            <a:srgbClr val="1B4623"/>
                          </a:solidFill>
                          <a:effectLst/>
                          <a:latin typeface="+mn-lt"/>
                        </a:rPr>
                        <a:t>Remedy:  Proposed restructuring</a:t>
                      </a:r>
                      <a:endParaRPr lang="en-ZA" sz="1600" b="0" i="0" u="none" strike="noStrike" dirty="0">
                        <a:solidFill>
                          <a:srgbClr val="1B4623"/>
                        </a:solidFill>
                        <a:effectLst/>
                        <a:latin typeface="+mn-lt"/>
                      </a:endParaRPr>
                    </a:p>
                  </a:txBody>
                  <a:tcPr marL="108000" marR="108000" marT="108000" marB="0">
                    <a:solidFill>
                      <a:schemeClr val="accent6">
                        <a:lumMod val="20000"/>
                        <a:lumOff val="8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rgbClr val="1B4623"/>
                          </a:solidFill>
                          <a:effectLst/>
                          <a:latin typeface="+mn-lt"/>
                        </a:rPr>
                        <a:t>Not yet started</a:t>
                      </a:r>
                    </a:p>
                  </a:txBody>
                  <a:tcPr marL="108000" marR="108000" marT="108000" marB="0">
                    <a:solidFill>
                      <a:schemeClr val="accent6">
                        <a:lumMod val="20000"/>
                        <a:lumOff val="80000"/>
                      </a:schemeClr>
                    </a:solidFill>
                  </a:tcPr>
                </a:tc>
                <a:tc>
                  <a:txBody>
                    <a:bodyPr/>
                    <a:lstStyle/>
                    <a:p>
                      <a:pPr algn="l" rtl="0" fontAlgn="t"/>
                      <a:endParaRPr lang="en-ZA" sz="1600" b="0" i="0" u="none" strike="noStrike" dirty="0">
                        <a:solidFill>
                          <a:srgbClr val="1B4623"/>
                        </a:solidFill>
                        <a:effectLst/>
                        <a:latin typeface="+mn-lt"/>
                      </a:endParaRPr>
                    </a:p>
                  </a:txBody>
                  <a:tcPr marL="108000" marR="108000" marT="108000" marB="0">
                    <a:solidFill>
                      <a:schemeClr val="accent6">
                        <a:lumMod val="20000"/>
                        <a:lumOff val="80000"/>
                      </a:schemeClr>
                    </a:solidFill>
                  </a:tcPr>
                </a:tc>
                <a:tc>
                  <a:txBody>
                    <a:bodyPr/>
                    <a:lstStyle/>
                    <a:p>
                      <a:pPr algn="l" fontAlgn="t"/>
                      <a:r>
                        <a:rPr lang="en-US" sz="1600" b="0" i="0" u="none" strike="noStrike" dirty="0">
                          <a:solidFill>
                            <a:srgbClr val="1B4623"/>
                          </a:solidFill>
                          <a:effectLst/>
                          <a:latin typeface="+mn-lt"/>
                        </a:rPr>
                        <a:t>To be determined</a:t>
                      </a:r>
                      <a:endParaRPr lang="en-ZA" sz="1600" b="0" i="0" u="none" strike="noStrike" dirty="0">
                        <a:solidFill>
                          <a:srgbClr val="1B4623"/>
                        </a:solidFill>
                        <a:effectLst/>
                        <a:latin typeface="+mn-lt"/>
                      </a:endParaRPr>
                    </a:p>
                  </a:txBody>
                  <a:tcPr marL="108000" marR="108000" marT="108000" marB="0">
                    <a:solidFill>
                      <a:schemeClr val="accent6">
                        <a:lumMod val="20000"/>
                        <a:lumOff val="80000"/>
                      </a:schemeClr>
                    </a:solidFill>
                  </a:tcPr>
                </a:tc>
                <a:extLst>
                  <a:ext uri="{0D108BD9-81ED-4DB2-BD59-A6C34878D82A}">
                    <a16:rowId xmlns:a16="http://schemas.microsoft.com/office/drawing/2014/main" val="3486296266"/>
                  </a:ext>
                </a:extLst>
              </a:tr>
            </a:tbl>
          </a:graphicData>
        </a:graphic>
      </p:graphicFrame>
      <p:pic>
        <p:nvPicPr>
          <p:cNvPr id="12" name="Picture 11" descr="restructure-icon-gre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53" y="142158"/>
            <a:ext cx="1267968" cy="1078992"/>
          </a:xfrm>
          <a:prstGeom prst="rect">
            <a:avLst/>
          </a:prstGeom>
        </p:spPr>
      </p:pic>
    </p:spTree>
    <p:extLst>
      <p:ext uri="{BB962C8B-B14F-4D97-AF65-F5344CB8AC3E}">
        <p14:creationId xmlns:p14="http://schemas.microsoft.com/office/powerpoint/2010/main" val="134583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asamp_6-ne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 y="0"/>
            <a:ext cx="9204545" cy="6912000"/>
          </a:xfrm>
          <a:prstGeom prst="rect">
            <a:avLst/>
          </a:prstGeom>
        </p:spPr>
      </p:pic>
      <p:sp>
        <p:nvSpPr>
          <p:cNvPr id="8" name="Rectangle 7"/>
          <p:cNvSpPr/>
          <p:nvPr/>
        </p:nvSpPr>
        <p:spPr>
          <a:xfrm>
            <a:off x="-18956" y="0"/>
            <a:ext cx="9222194" cy="995115"/>
          </a:xfrm>
          <a:prstGeom prst="rect">
            <a:avLst/>
          </a:prstGeom>
          <a:solidFill>
            <a:srgbClr val="0A53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20765" y="1234862"/>
            <a:ext cx="6976415" cy="3754874"/>
          </a:xfrm>
          <a:prstGeom prst="rect">
            <a:avLst/>
          </a:prstGeom>
          <a:noFill/>
        </p:spPr>
        <p:txBody>
          <a:bodyPr wrap="square" rtlCol="0">
            <a:spAutoFit/>
          </a:bodyPr>
          <a:lstStyle/>
          <a:p>
            <a:pPr marL="0" indent="0">
              <a:spcAft>
                <a:spcPts val="1200"/>
              </a:spcAft>
              <a:buNone/>
            </a:pPr>
            <a:r>
              <a:rPr lang="en-US" sz="2200" b="1" kern="0" dirty="0">
                <a:solidFill>
                  <a:srgbClr val="1B4623"/>
                </a:solidFill>
                <a:cs typeface="Arial"/>
                <a:sym typeface="Arial"/>
              </a:rPr>
              <a:t>Local market:  Exceeded our Year 1 goal of 150,000 t being restored to the local market</a:t>
            </a:r>
          </a:p>
          <a:p>
            <a:pPr marL="342900" indent="-342900">
              <a:spcAft>
                <a:spcPts val="1200"/>
              </a:spcAft>
              <a:buFont typeface="Arial" panose="020B0604020202020204" pitchFamily="34" charset="0"/>
              <a:buChar char="•"/>
            </a:pPr>
            <a:r>
              <a:rPr lang="en-ZA" sz="2200" b="1" dirty="0">
                <a:solidFill>
                  <a:srgbClr val="1B4623"/>
                </a:solidFill>
                <a:effectLst/>
                <a:ea typeface="Calibri" panose="020F0502020204030204" pitchFamily="34" charset="0"/>
              </a:rPr>
              <a:t>Demand for locally-produced sugar </a:t>
            </a:r>
            <a:r>
              <a:rPr lang="en-US" sz="2200" b="1" kern="0" dirty="0">
                <a:solidFill>
                  <a:srgbClr val="1B4623"/>
                </a:solidFill>
                <a:cs typeface="Arial"/>
                <a:sym typeface="Arial"/>
              </a:rPr>
              <a:t>increased by </a:t>
            </a:r>
            <a:br>
              <a:rPr lang="en-US" sz="2200" b="1" kern="0" dirty="0">
                <a:solidFill>
                  <a:srgbClr val="1B4623"/>
                </a:solidFill>
                <a:cs typeface="Arial"/>
                <a:sym typeface="Arial"/>
              </a:rPr>
            </a:br>
            <a:r>
              <a:rPr lang="en-US" sz="2200" b="1" kern="0" dirty="0">
                <a:solidFill>
                  <a:srgbClr val="1B4623"/>
                </a:solidFill>
                <a:cs typeface="Arial"/>
                <a:sym typeface="Arial"/>
              </a:rPr>
              <a:t>14% or 178,174 t</a:t>
            </a:r>
          </a:p>
          <a:p>
            <a:pPr marL="342900" indent="-342900">
              <a:spcAft>
                <a:spcPts val="1200"/>
              </a:spcAft>
              <a:buFont typeface="Arial" panose="020B0604020202020204" pitchFamily="34" charset="0"/>
              <a:buChar char="•"/>
            </a:pPr>
            <a:r>
              <a:rPr lang="en-ZA" sz="2200" b="1" dirty="0">
                <a:solidFill>
                  <a:srgbClr val="1B4623"/>
                </a:solidFill>
              </a:rPr>
              <a:t>22% increase in “direct market” (including retailer </a:t>
            </a:r>
            <a:br>
              <a:rPr lang="en-ZA" sz="2200" b="1" dirty="0">
                <a:solidFill>
                  <a:srgbClr val="1B4623"/>
                </a:solidFill>
              </a:rPr>
            </a:br>
            <a:r>
              <a:rPr lang="en-ZA" sz="2200" b="1" dirty="0">
                <a:solidFill>
                  <a:srgbClr val="1B4623"/>
                </a:solidFill>
              </a:rPr>
              <a:t>&amp; wholesaler) procurement of local sugar </a:t>
            </a:r>
          </a:p>
          <a:p>
            <a:pPr marL="342900" indent="-342900">
              <a:spcAft>
                <a:spcPts val="1200"/>
              </a:spcAft>
              <a:buFont typeface="Arial" panose="020B0604020202020204" pitchFamily="34" charset="0"/>
              <a:buChar char="•"/>
            </a:pPr>
            <a:r>
              <a:rPr lang="en-ZA" sz="2200" b="1" dirty="0">
                <a:solidFill>
                  <a:srgbClr val="1B4623"/>
                </a:solidFill>
              </a:rPr>
              <a:t>7% increase in soft drink manufacturer procurement of local sugar</a:t>
            </a:r>
          </a:p>
          <a:p>
            <a:pPr marL="0" indent="0">
              <a:spcAft>
                <a:spcPts val="600"/>
              </a:spcAft>
              <a:buNone/>
            </a:pPr>
            <a:endParaRPr lang="en-GB" sz="2200" b="1" kern="0" dirty="0">
              <a:solidFill>
                <a:srgbClr val="1B4623"/>
              </a:solidFill>
              <a:latin typeface="Arial"/>
              <a:cs typeface="Arial"/>
              <a:sym typeface="Arial"/>
            </a:endParaRPr>
          </a:p>
        </p:txBody>
      </p:sp>
      <p:sp>
        <p:nvSpPr>
          <p:cNvPr id="2" name="Title 1"/>
          <p:cNvSpPr>
            <a:spLocks noGrp="1"/>
          </p:cNvSpPr>
          <p:nvPr>
            <p:ph type="title"/>
          </p:nvPr>
        </p:nvSpPr>
        <p:spPr>
          <a:xfrm>
            <a:off x="522145" y="152482"/>
            <a:ext cx="8690571" cy="700475"/>
          </a:xfrm>
        </p:spPr>
        <p:txBody>
          <a:bodyPr>
            <a:noAutofit/>
          </a:bodyPr>
          <a:lstStyle/>
          <a:p>
            <a:r>
              <a:rPr lang="en-ZA" sz="3200" b="1" dirty="0">
                <a:solidFill>
                  <a:schemeClr val="accent6">
                    <a:lumMod val="60000"/>
                    <a:lumOff val="40000"/>
                  </a:schemeClr>
                </a:solidFill>
              </a:rPr>
              <a:t>KEY HIGHLIGHTS AND ACHIEVEMENTS</a:t>
            </a:r>
          </a:p>
        </p:txBody>
      </p:sp>
      <p:sp>
        <p:nvSpPr>
          <p:cNvPr id="9" name="TextBox 8"/>
          <p:cNvSpPr txBox="1"/>
          <p:nvPr/>
        </p:nvSpPr>
        <p:spPr>
          <a:xfrm>
            <a:off x="0" y="6321349"/>
            <a:ext cx="739292" cy="369332"/>
          </a:xfrm>
          <a:prstGeom prst="rect">
            <a:avLst/>
          </a:prstGeom>
          <a:noFill/>
        </p:spPr>
        <p:txBody>
          <a:bodyPr wrap="square" rtlCol="0">
            <a:spAutoFit/>
          </a:bodyPr>
          <a:lstStyle/>
          <a:p>
            <a:pPr algn="ctr"/>
            <a:r>
              <a:rPr lang="en-US" dirty="0">
                <a:solidFill>
                  <a:srgbClr val="FFFFFF"/>
                </a:solidFill>
              </a:rPr>
              <a:t>10</a:t>
            </a:r>
          </a:p>
        </p:txBody>
      </p:sp>
    </p:spTree>
    <p:extLst>
      <p:ext uri="{BB962C8B-B14F-4D97-AF65-F5344CB8AC3E}">
        <p14:creationId xmlns:p14="http://schemas.microsoft.com/office/powerpoint/2010/main" val="3686091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asamp_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 y="0"/>
            <a:ext cx="9204545" cy="6912000"/>
          </a:xfrm>
          <a:prstGeom prst="rect">
            <a:avLst/>
          </a:prstGeom>
        </p:spPr>
      </p:pic>
      <p:sp>
        <p:nvSpPr>
          <p:cNvPr id="17" name="Rectangle 16"/>
          <p:cNvSpPr/>
          <p:nvPr/>
        </p:nvSpPr>
        <p:spPr>
          <a:xfrm>
            <a:off x="-18956" y="0"/>
            <a:ext cx="9222194" cy="995115"/>
          </a:xfrm>
          <a:prstGeom prst="rect">
            <a:avLst/>
          </a:prstGeom>
          <a:solidFill>
            <a:srgbClr val="0A53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522145" y="152482"/>
            <a:ext cx="8690571" cy="700475"/>
          </a:xfrm>
        </p:spPr>
        <p:txBody>
          <a:bodyPr>
            <a:noAutofit/>
          </a:bodyPr>
          <a:lstStyle/>
          <a:p>
            <a:r>
              <a:rPr lang="en-ZA" sz="3200" b="1" dirty="0">
                <a:solidFill>
                  <a:schemeClr val="accent6">
                    <a:lumMod val="60000"/>
                    <a:lumOff val="40000"/>
                  </a:schemeClr>
                </a:solidFill>
              </a:rPr>
              <a:t>KEY HIGHLIGHTS AND ACHIEVEMENTS</a:t>
            </a:r>
          </a:p>
        </p:txBody>
      </p:sp>
      <p:graphicFrame>
        <p:nvGraphicFramePr>
          <p:cNvPr id="19" name="Chart 18">
            <a:extLst>
              <a:ext uri="{FF2B5EF4-FFF2-40B4-BE49-F238E27FC236}">
                <a16:creationId xmlns:a16="http://schemas.microsoft.com/office/drawing/2014/main" id="{CEB0B6DD-A23F-4CDD-82FD-D704A31096E0}"/>
              </a:ext>
            </a:extLst>
          </p:cNvPr>
          <p:cNvGraphicFramePr>
            <a:graphicFrameLocks/>
          </p:cNvGraphicFramePr>
          <p:nvPr>
            <p:extLst>
              <p:ext uri="{D42A27DB-BD31-4B8C-83A1-F6EECF244321}">
                <p14:modId xmlns:p14="http://schemas.microsoft.com/office/powerpoint/2010/main" val="959557208"/>
              </p:ext>
            </p:extLst>
          </p:nvPr>
        </p:nvGraphicFramePr>
        <p:xfrm>
          <a:off x="246431" y="1377956"/>
          <a:ext cx="7819435" cy="4990779"/>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0" y="6488668"/>
            <a:ext cx="739292" cy="369332"/>
          </a:xfrm>
          <a:prstGeom prst="rect">
            <a:avLst/>
          </a:prstGeom>
          <a:noFill/>
        </p:spPr>
        <p:txBody>
          <a:bodyPr wrap="square" rtlCol="0">
            <a:spAutoFit/>
          </a:bodyPr>
          <a:lstStyle/>
          <a:p>
            <a:pPr algn="ctr"/>
            <a:r>
              <a:rPr lang="en-US" dirty="0">
                <a:solidFill>
                  <a:schemeClr val="accent6">
                    <a:lumMod val="60000"/>
                    <a:lumOff val="40000"/>
                  </a:schemeClr>
                </a:solidFill>
              </a:rPr>
              <a:t>11</a:t>
            </a:r>
          </a:p>
        </p:txBody>
      </p:sp>
      <p:sp>
        <p:nvSpPr>
          <p:cNvPr id="20" name="Oval Callout 19"/>
          <p:cNvSpPr/>
          <p:nvPr/>
        </p:nvSpPr>
        <p:spPr>
          <a:xfrm>
            <a:off x="6009117" y="1014070"/>
            <a:ext cx="1374326" cy="1222570"/>
          </a:xfrm>
          <a:prstGeom prst="wedgeEllipseCallout">
            <a:avLst>
              <a:gd name="adj1" fmla="val -33877"/>
              <a:gd name="adj2" fmla="val 71027"/>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055555" y="1127797"/>
            <a:ext cx="1327887" cy="954107"/>
          </a:xfrm>
          <a:prstGeom prst="rect">
            <a:avLst/>
          </a:prstGeom>
        </p:spPr>
        <p:txBody>
          <a:bodyPr wrap="square">
            <a:spAutoFit/>
          </a:bodyPr>
          <a:lstStyle/>
          <a:p>
            <a:pPr algn="ctr"/>
            <a:r>
              <a:rPr lang="en-US" sz="1400" dirty="0">
                <a:solidFill>
                  <a:schemeClr val="bg1">
                    <a:lumMod val="95000"/>
                  </a:schemeClr>
                </a:solidFill>
              </a:rPr>
              <a:t>Positive reduction in deep sea imports</a:t>
            </a:r>
          </a:p>
        </p:txBody>
      </p:sp>
      <p:sp>
        <p:nvSpPr>
          <p:cNvPr id="22" name="Oval Callout 21"/>
          <p:cNvSpPr/>
          <p:nvPr/>
        </p:nvSpPr>
        <p:spPr>
          <a:xfrm>
            <a:off x="7727058" y="1904935"/>
            <a:ext cx="1201315" cy="1402637"/>
          </a:xfrm>
          <a:prstGeom prst="wedgeEllipseCallout">
            <a:avLst>
              <a:gd name="adj1" fmla="val -64972"/>
              <a:gd name="adj2" fmla="val 49898"/>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726107" y="2018663"/>
            <a:ext cx="1202268" cy="1169551"/>
          </a:xfrm>
          <a:prstGeom prst="rect">
            <a:avLst/>
          </a:prstGeom>
        </p:spPr>
        <p:txBody>
          <a:bodyPr wrap="square">
            <a:spAutoFit/>
          </a:bodyPr>
          <a:lstStyle/>
          <a:p>
            <a:pPr algn="ctr"/>
            <a:r>
              <a:rPr lang="en-US" sz="1400" dirty="0">
                <a:solidFill>
                  <a:srgbClr val="F2F2F2"/>
                </a:solidFill>
              </a:rPr>
              <a:t>Positive increase in local sales since 2017/18</a:t>
            </a:r>
          </a:p>
        </p:txBody>
      </p:sp>
      <p:sp>
        <p:nvSpPr>
          <p:cNvPr id="26" name="Oval Callout 25"/>
          <p:cNvSpPr/>
          <p:nvPr/>
        </p:nvSpPr>
        <p:spPr>
          <a:xfrm>
            <a:off x="7734132" y="3607115"/>
            <a:ext cx="1156329" cy="979891"/>
          </a:xfrm>
          <a:prstGeom prst="wedgeEllipseCallout">
            <a:avLst>
              <a:gd name="adj1" fmla="val -117735"/>
              <a:gd name="adj2" fmla="val -19308"/>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659758" y="3720843"/>
            <a:ext cx="1327887" cy="738664"/>
          </a:xfrm>
          <a:prstGeom prst="rect">
            <a:avLst/>
          </a:prstGeom>
        </p:spPr>
        <p:txBody>
          <a:bodyPr wrap="square">
            <a:spAutoFit/>
          </a:bodyPr>
          <a:lstStyle/>
          <a:p>
            <a:pPr algn="ctr"/>
            <a:r>
              <a:rPr lang="en-US" sz="1400" dirty="0">
                <a:solidFill>
                  <a:srgbClr val="F2F2F2"/>
                </a:solidFill>
              </a:rPr>
              <a:t>Positive reduction in exports</a:t>
            </a:r>
          </a:p>
        </p:txBody>
      </p:sp>
      <p:sp>
        <p:nvSpPr>
          <p:cNvPr id="29" name="Oval Callout 28"/>
          <p:cNvSpPr/>
          <p:nvPr/>
        </p:nvSpPr>
        <p:spPr>
          <a:xfrm>
            <a:off x="219268" y="3279140"/>
            <a:ext cx="1156329" cy="729751"/>
          </a:xfrm>
          <a:prstGeom prst="wedgeEllipseCallout">
            <a:avLst>
              <a:gd name="adj1" fmla="val 343814"/>
              <a:gd name="adj2" fmla="val 147911"/>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220719" y="3398613"/>
            <a:ext cx="1144127" cy="523220"/>
          </a:xfrm>
          <a:prstGeom prst="rect">
            <a:avLst/>
          </a:prstGeom>
        </p:spPr>
        <p:txBody>
          <a:bodyPr wrap="square">
            <a:spAutoFit/>
          </a:bodyPr>
          <a:lstStyle/>
          <a:p>
            <a:pPr algn="ctr"/>
            <a:r>
              <a:rPr lang="en-US" sz="1400" dirty="0">
                <a:solidFill>
                  <a:srgbClr val="F2F2F2"/>
                </a:solidFill>
              </a:rPr>
              <a:t>Introduction of HPL</a:t>
            </a:r>
          </a:p>
        </p:txBody>
      </p:sp>
    </p:spTree>
    <p:extLst>
      <p:ext uri="{BB962C8B-B14F-4D97-AF65-F5344CB8AC3E}">
        <p14:creationId xmlns:p14="http://schemas.microsoft.com/office/powerpoint/2010/main" val="1949949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asamp_6-ne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 y="0"/>
            <a:ext cx="9204545" cy="6912000"/>
          </a:xfrm>
          <a:prstGeom prst="rect">
            <a:avLst/>
          </a:prstGeom>
        </p:spPr>
      </p:pic>
      <p:sp>
        <p:nvSpPr>
          <p:cNvPr id="9" name="Rectangle 8"/>
          <p:cNvSpPr/>
          <p:nvPr/>
        </p:nvSpPr>
        <p:spPr>
          <a:xfrm>
            <a:off x="-18956" y="0"/>
            <a:ext cx="9222194" cy="995115"/>
          </a:xfrm>
          <a:prstGeom prst="rect">
            <a:avLst/>
          </a:prstGeom>
          <a:solidFill>
            <a:srgbClr val="0A53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522145" y="152482"/>
            <a:ext cx="8690571" cy="700475"/>
          </a:xfrm>
        </p:spPr>
        <p:txBody>
          <a:bodyPr>
            <a:noAutofit/>
          </a:bodyPr>
          <a:lstStyle/>
          <a:p>
            <a:r>
              <a:rPr lang="en-ZA" sz="3200" b="1" dirty="0">
                <a:solidFill>
                  <a:schemeClr val="accent6">
                    <a:lumMod val="60000"/>
                    <a:lumOff val="40000"/>
                  </a:schemeClr>
                </a:solidFill>
              </a:rPr>
              <a:t>KEY HIGHLIGHTS AND ACHIEVEMENTS</a:t>
            </a:r>
          </a:p>
        </p:txBody>
      </p:sp>
      <p:sp>
        <p:nvSpPr>
          <p:cNvPr id="3" name="TextBox 2"/>
          <p:cNvSpPr txBox="1"/>
          <p:nvPr/>
        </p:nvSpPr>
        <p:spPr>
          <a:xfrm>
            <a:off x="587110" y="1471793"/>
            <a:ext cx="7658839" cy="2800766"/>
          </a:xfrm>
          <a:prstGeom prst="rect">
            <a:avLst/>
          </a:prstGeom>
          <a:noFill/>
        </p:spPr>
        <p:txBody>
          <a:bodyPr wrap="square" rtlCol="0">
            <a:spAutoFit/>
          </a:bodyPr>
          <a:lstStyle/>
          <a:p>
            <a:r>
              <a:rPr lang="en-US" sz="2200" kern="0" dirty="0">
                <a:solidFill>
                  <a:srgbClr val="1B4623"/>
                </a:solidFill>
                <a:cs typeface="Arial"/>
                <a:sym typeface="Arial"/>
              </a:rPr>
              <a:t>Producer price restraint:  SASA has delivered on the notional price restraint &amp; certainty commitment</a:t>
            </a:r>
          </a:p>
          <a:p>
            <a:endParaRPr lang="en-US" sz="2200" dirty="0">
              <a:solidFill>
                <a:srgbClr val="1B4623"/>
              </a:solidFill>
            </a:endParaRPr>
          </a:p>
          <a:p>
            <a:pPr marL="285750" indent="-285750">
              <a:buFont typeface="Arial" panose="020B0604020202020204" pitchFamily="34" charset="0"/>
              <a:buChar char="•"/>
            </a:pPr>
            <a:r>
              <a:rPr lang="en-US" sz="2200" dirty="0">
                <a:solidFill>
                  <a:srgbClr val="1B4623"/>
                </a:solidFill>
              </a:rPr>
              <a:t>Notional Price increases implemented by </a:t>
            </a:r>
            <a:r>
              <a:rPr lang="en-US" sz="2200" dirty="0" err="1">
                <a:solidFill>
                  <a:srgbClr val="1B4623"/>
                </a:solidFill>
              </a:rPr>
              <a:t>SASA</a:t>
            </a:r>
            <a:r>
              <a:rPr lang="en-US" sz="2200" dirty="0">
                <a:solidFill>
                  <a:srgbClr val="1B4623"/>
                </a:solidFill>
              </a:rPr>
              <a:t>:</a:t>
            </a:r>
          </a:p>
          <a:p>
            <a:pPr marL="742950" lvl="1" indent="-285750">
              <a:buFont typeface="Arial" panose="020B0604020202020204" pitchFamily="34" charset="0"/>
              <a:buChar char="•"/>
            </a:pPr>
            <a:r>
              <a:rPr lang="en-US" sz="2200" dirty="0">
                <a:solidFill>
                  <a:srgbClr val="1B4623"/>
                </a:solidFill>
              </a:rPr>
              <a:t>3% in September 2020</a:t>
            </a:r>
          </a:p>
          <a:p>
            <a:pPr marL="742950" lvl="1" indent="-285750">
              <a:buFont typeface="Arial" panose="020B0604020202020204" pitchFamily="34" charset="0"/>
              <a:buChar char="•"/>
            </a:pPr>
            <a:r>
              <a:rPr lang="en-US" sz="2200" dirty="0">
                <a:solidFill>
                  <a:srgbClr val="1B4623"/>
                </a:solidFill>
              </a:rPr>
              <a:t>1.8% in March 2021</a:t>
            </a:r>
          </a:p>
          <a:p>
            <a:pPr marL="742950" lvl="1" indent="-285750">
              <a:buFont typeface="Arial" panose="020B0604020202020204" pitchFamily="34" charset="0"/>
              <a:buChar char="•"/>
            </a:pPr>
            <a:endParaRPr lang="en-US" sz="2200" dirty="0">
              <a:solidFill>
                <a:srgbClr val="1B4623"/>
              </a:solidFill>
            </a:endParaRPr>
          </a:p>
          <a:p>
            <a:pPr marL="285750" indent="-285750">
              <a:buFont typeface="Arial" panose="020B0604020202020204" pitchFamily="34" charset="0"/>
              <a:buChar char="•"/>
            </a:pPr>
            <a:r>
              <a:rPr lang="en-US" sz="2200" dirty="0">
                <a:solidFill>
                  <a:srgbClr val="1B4623"/>
                </a:solidFill>
              </a:rPr>
              <a:t>The previous notional price increase was in November 2019</a:t>
            </a:r>
          </a:p>
        </p:txBody>
      </p:sp>
      <p:sp>
        <p:nvSpPr>
          <p:cNvPr id="11" name="TextBox 10"/>
          <p:cNvSpPr txBox="1"/>
          <p:nvPr/>
        </p:nvSpPr>
        <p:spPr>
          <a:xfrm>
            <a:off x="0" y="6321349"/>
            <a:ext cx="739292" cy="369332"/>
          </a:xfrm>
          <a:prstGeom prst="rect">
            <a:avLst/>
          </a:prstGeom>
          <a:noFill/>
        </p:spPr>
        <p:txBody>
          <a:bodyPr wrap="square" rtlCol="0">
            <a:spAutoFit/>
          </a:bodyPr>
          <a:lstStyle/>
          <a:p>
            <a:pPr algn="ctr"/>
            <a:r>
              <a:rPr lang="en-US" dirty="0">
                <a:solidFill>
                  <a:srgbClr val="FFFFFF"/>
                </a:solidFill>
              </a:rPr>
              <a:t>12</a:t>
            </a:r>
          </a:p>
        </p:txBody>
      </p:sp>
    </p:spTree>
    <p:extLst>
      <p:ext uri="{BB962C8B-B14F-4D97-AF65-F5344CB8AC3E}">
        <p14:creationId xmlns:p14="http://schemas.microsoft.com/office/powerpoint/2010/main" val="3430535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samp_6-ne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 y="0"/>
            <a:ext cx="9204545" cy="6912000"/>
          </a:xfrm>
          <a:prstGeom prst="rect">
            <a:avLst/>
          </a:prstGeom>
        </p:spPr>
      </p:pic>
      <p:sp>
        <p:nvSpPr>
          <p:cNvPr id="9" name="Rectangle 8"/>
          <p:cNvSpPr/>
          <p:nvPr/>
        </p:nvSpPr>
        <p:spPr>
          <a:xfrm>
            <a:off x="-18956" y="0"/>
            <a:ext cx="9222194" cy="995115"/>
          </a:xfrm>
          <a:prstGeom prst="rect">
            <a:avLst/>
          </a:prstGeom>
          <a:solidFill>
            <a:srgbClr val="0A53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522145" y="152482"/>
            <a:ext cx="8690571" cy="700475"/>
          </a:xfrm>
        </p:spPr>
        <p:txBody>
          <a:bodyPr>
            <a:noAutofit/>
          </a:bodyPr>
          <a:lstStyle/>
          <a:p>
            <a:r>
              <a:rPr lang="en-ZA" sz="3200" b="1" dirty="0">
                <a:solidFill>
                  <a:schemeClr val="accent6">
                    <a:lumMod val="60000"/>
                    <a:lumOff val="40000"/>
                  </a:schemeClr>
                </a:solidFill>
              </a:rPr>
              <a:t>KEY HIGHLIGHTS AND ACHIEVEMENTS</a:t>
            </a:r>
          </a:p>
        </p:txBody>
      </p:sp>
      <p:sp>
        <p:nvSpPr>
          <p:cNvPr id="3" name="TextBox 2"/>
          <p:cNvSpPr txBox="1"/>
          <p:nvPr/>
        </p:nvSpPr>
        <p:spPr>
          <a:xfrm>
            <a:off x="539720" y="1310679"/>
            <a:ext cx="8271545" cy="3139321"/>
          </a:xfrm>
          <a:prstGeom prst="rect">
            <a:avLst/>
          </a:prstGeom>
          <a:noFill/>
        </p:spPr>
        <p:txBody>
          <a:bodyPr wrap="square" rtlCol="0">
            <a:spAutoFit/>
          </a:bodyPr>
          <a:lstStyle/>
          <a:p>
            <a:r>
              <a:rPr lang="en-US" sz="2200" kern="0" dirty="0">
                <a:solidFill>
                  <a:srgbClr val="1B4623"/>
                </a:solidFill>
                <a:cs typeface="Arial"/>
                <a:sym typeface="Arial"/>
              </a:rPr>
              <a:t>Small scale grower support and transformation:  </a:t>
            </a:r>
          </a:p>
          <a:p>
            <a:endParaRPr lang="en-US" sz="2200" kern="0" dirty="0">
              <a:solidFill>
                <a:srgbClr val="1B4623"/>
              </a:solidFill>
              <a:cs typeface="Arial"/>
              <a:sym typeface="Arial"/>
            </a:endParaRPr>
          </a:p>
          <a:p>
            <a:pPr marL="342900" indent="-342900">
              <a:buFont typeface="Arial" panose="020B0604020202020204" pitchFamily="34" charset="0"/>
              <a:buChar char="•"/>
            </a:pPr>
            <a:r>
              <a:rPr lang="en-US" sz="2200" dirty="0">
                <a:solidFill>
                  <a:srgbClr val="1B4623"/>
                </a:solidFill>
              </a:rPr>
              <a:t>Supplementary payments  (SPF) to SSGs grew by 10% to </a:t>
            </a:r>
            <a:br>
              <a:rPr lang="en-US" sz="2200" dirty="0">
                <a:solidFill>
                  <a:srgbClr val="1B4623"/>
                </a:solidFill>
              </a:rPr>
            </a:br>
            <a:r>
              <a:rPr lang="en-US" sz="2200" dirty="0">
                <a:solidFill>
                  <a:srgbClr val="1B4623"/>
                </a:solidFill>
              </a:rPr>
              <a:t>R 68,591,410 in 2020/21</a:t>
            </a:r>
            <a:endParaRPr lang="en-ZA" sz="2200" dirty="0">
              <a:solidFill>
                <a:srgbClr val="1B4623"/>
              </a:solidFill>
            </a:endParaRPr>
          </a:p>
          <a:p>
            <a:pPr marL="342900" indent="-342900">
              <a:buFont typeface="Arial" panose="020B0604020202020204" pitchFamily="34" charset="0"/>
              <a:buChar char="•"/>
            </a:pPr>
            <a:endParaRPr lang="en-US" sz="2200" kern="0" dirty="0">
              <a:solidFill>
                <a:srgbClr val="1B4623"/>
              </a:solidFill>
              <a:cs typeface="Arial"/>
              <a:sym typeface="Arial"/>
            </a:endParaRPr>
          </a:p>
          <a:p>
            <a:pPr marL="342900" indent="-342900">
              <a:buFont typeface="Arial" panose="020B0604020202020204" pitchFamily="34" charset="0"/>
              <a:buChar char="•"/>
            </a:pPr>
            <a:r>
              <a:rPr lang="en-US" sz="2200" dirty="0">
                <a:solidFill>
                  <a:srgbClr val="1B4623"/>
                </a:solidFill>
              </a:rPr>
              <a:t>2020/21 is year 2 of the five-year, R 1 billion transformation plan being implemented by </a:t>
            </a:r>
            <a:r>
              <a:rPr lang="en-US" sz="2200" dirty="0" err="1">
                <a:solidFill>
                  <a:srgbClr val="1B4623"/>
                </a:solidFill>
              </a:rPr>
              <a:t>SASA</a:t>
            </a:r>
            <a:r>
              <a:rPr lang="en-US" sz="2200" dirty="0">
                <a:solidFill>
                  <a:srgbClr val="1B4623"/>
                </a:solidFill>
              </a:rPr>
              <a:t>, i.e. R200m annually of which 2019/20 and 2020/2021 amounts have already been disbursed.  </a:t>
            </a:r>
          </a:p>
          <a:p>
            <a:pPr marL="0" indent="0">
              <a:buNone/>
            </a:pPr>
            <a:endParaRPr lang="en-GB" sz="2200" i="1" kern="0" dirty="0">
              <a:solidFill>
                <a:srgbClr val="1B4623"/>
              </a:solidFill>
              <a:latin typeface="Arial"/>
              <a:cs typeface="Arial"/>
              <a:sym typeface="Arial"/>
            </a:endParaRPr>
          </a:p>
        </p:txBody>
      </p:sp>
      <p:sp>
        <p:nvSpPr>
          <p:cNvPr id="11" name="TextBox 10"/>
          <p:cNvSpPr txBox="1"/>
          <p:nvPr/>
        </p:nvSpPr>
        <p:spPr>
          <a:xfrm>
            <a:off x="0" y="6321349"/>
            <a:ext cx="739292" cy="369332"/>
          </a:xfrm>
          <a:prstGeom prst="rect">
            <a:avLst/>
          </a:prstGeom>
          <a:noFill/>
        </p:spPr>
        <p:txBody>
          <a:bodyPr wrap="square" rtlCol="0">
            <a:spAutoFit/>
          </a:bodyPr>
          <a:lstStyle/>
          <a:p>
            <a:pPr algn="ctr"/>
            <a:r>
              <a:rPr lang="en-US" dirty="0">
                <a:solidFill>
                  <a:srgbClr val="FFFFFF"/>
                </a:solidFill>
              </a:rPr>
              <a:t>13</a:t>
            </a:r>
          </a:p>
        </p:txBody>
      </p:sp>
    </p:spTree>
    <p:extLst>
      <p:ext uri="{BB962C8B-B14F-4D97-AF65-F5344CB8AC3E}">
        <p14:creationId xmlns:p14="http://schemas.microsoft.com/office/powerpoint/2010/main" val="268186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4A7349-0411-4E63-BE70-81570AC7A42B}"/>
              </a:ext>
            </a:extLst>
          </p:cNvPr>
          <p:cNvPicPr>
            <a:picLocks noChangeAspect="1"/>
          </p:cNvPicPr>
          <p:nvPr/>
        </p:nvPicPr>
        <p:blipFill>
          <a:blip r:embed="rId3"/>
          <a:stretch>
            <a:fillRect/>
          </a:stretch>
        </p:blipFill>
        <p:spPr>
          <a:xfrm>
            <a:off x="8056210" y="5729643"/>
            <a:ext cx="952500" cy="1057275"/>
          </a:xfrm>
          <a:prstGeom prst="rect">
            <a:avLst/>
          </a:prstGeom>
        </p:spPr>
      </p:pic>
      <p:pic>
        <p:nvPicPr>
          <p:cNvPr id="11" name="Picture 10" descr="sasamp_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47" y="0"/>
            <a:ext cx="9204545" cy="6912000"/>
          </a:xfrm>
          <a:prstGeom prst="rect">
            <a:avLst/>
          </a:prstGeom>
        </p:spPr>
      </p:pic>
      <p:sp>
        <p:nvSpPr>
          <p:cNvPr id="9" name="Rectangle 8"/>
          <p:cNvSpPr/>
          <p:nvPr/>
        </p:nvSpPr>
        <p:spPr>
          <a:xfrm>
            <a:off x="-18956" y="0"/>
            <a:ext cx="9222194" cy="995115"/>
          </a:xfrm>
          <a:prstGeom prst="rect">
            <a:avLst/>
          </a:prstGeom>
          <a:solidFill>
            <a:srgbClr val="0A53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522145" y="152482"/>
            <a:ext cx="8690571" cy="700475"/>
          </a:xfrm>
        </p:spPr>
        <p:txBody>
          <a:bodyPr>
            <a:noAutofit/>
          </a:bodyPr>
          <a:lstStyle/>
          <a:p>
            <a:r>
              <a:rPr lang="en-ZA" sz="3200" b="1" dirty="0">
                <a:solidFill>
                  <a:schemeClr val="accent6">
                    <a:lumMod val="60000"/>
                    <a:lumOff val="40000"/>
                  </a:schemeClr>
                </a:solidFill>
              </a:rPr>
              <a:t>SASA TRANSFORMATION INTERVENTIONS</a:t>
            </a:r>
          </a:p>
        </p:txBody>
      </p:sp>
      <p:graphicFrame>
        <p:nvGraphicFramePr>
          <p:cNvPr id="2" name="Table 1">
            <a:extLst>
              <a:ext uri="{FF2B5EF4-FFF2-40B4-BE49-F238E27FC236}">
                <a16:creationId xmlns:a16="http://schemas.microsoft.com/office/drawing/2014/main" id="{A33688FE-699C-4A96-91E6-2465971132E3}"/>
              </a:ext>
            </a:extLst>
          </p:cNvPr>
          <p:cNvGraphicFramePr>
            <a:graphicFrameLocks noGrp="1"/>
          </p:cNvGraphicFramePr>
          <p:nvPr/>
        </p:nvGraphicFramePr>
        <p:xfrm>
          <a:off x="270268" y="2498843"/>
          <a:ext cx="8603463" cy="3759437"/>
        </p:xfrm>
        <a:graphic>
          <a:graphicData uri="http://schemas.openxmlformats.org/drawingml/2006/table">
            <a:tbl>
              <a:tblPr firstRow="1" firstCol="1" bandRow="1">
                <a:tableStyleId>{5C22544A-7EE6-4342-B048-85BDC9FD1C3A}</a:tableStyleId>
              </a:tblPr>
              <a:tblGrid>
                <a:gridCol w="925713">
                  <a:extLst>
                    <a:ext uri="{9D8B030D-6E8A-4147-A177-3AD203B41FA5}">
                      <a16:colId xmlns:a16="http://schemas.microsoft.com/office/drawing/2014/main" val="202110017"/>
                    </a:ext>
                  </a:extLst>
                </a:gridCol>
                <a:gridCol w="325120">
                  <a:extLst>
                    <a:ext uri="{9D8B030D-6E8A-4147-A177-3AD203B41FA5}">
                      <a16:colId xmlns:a16="http://schemas.microsoft.com/office/drawing/2014/main" val="1820999300"/>
                    </a:ext>
                  </a:extLst>
                </a:gridCol>
                <a:gridCol w="5190198">
                  <a:extLst>
                    <a:ext uri="{9D8B030D-6E8A-4147-A177-3AD203B41FA5}">
                      <a16:colId xmlns:a16="http://schemas.microsoft.com/office/drawing/2014/main" val="2533941836"/>
                    </a:ext>
                  </a:extLst>
                </a:gridCol>
                <a:gridCol w="1062681">
                  <a:extLst>
                    <a:ext uri="{9D8B030D-6E8A-4147-A177-3AD203B41FA5}">
                      <a16:colId xmlns:a16="http://schemas.microsoft.com/office/drawing/2014/main" val="3111134761"/>
                    </a:ext>
                  </a:extLst>
                </a:gridCol>
                <a:gridCol w="1099751">
                  <a:extLst>
                    <a:ext uri="{9D8B030D-6E8A-4147-A177-3AD203B41FA5}">
                      <a16:colId xmlns:a16="http://schemas.microsoft.com/office/drawing/2014/main" val="2887946323"/>
                    </a:ext>
                  </a:extLst>
                </a:gridCol>
              </a:tblGrid>
              <a:tr h="333981">
                <a:tc gridSpan="2">
                  <a:txBody>
                    <a:bodyPr/>
                    <a:lstStyle/>
                    <a:p>
                      <a:pPr algn="ctr">
                        <a:lnSpc>
                          <a:spcPct val="107000"/>
                        </a:lnSpc>
                        <a:spcAft>
                          <a:spcPts val="800"/>
                        </a:spcAft>
                      </a:pPr>
                      <a:r>
                        <a:rPr lang="en-ZA" sz="1600" b="0" dirty="0">
                          <a:solidFill>
                            <a:schemeClr val="tx1"/>
                          </a:solidFill>
                          <a:effectLst/>
                        </a:rPr>
                        <a:t>Intervention</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C5E0B4"/>
                    </a:solidFill>
                  </a:tcPr>
                </a:tc>
                <a:tc hMerge="1">
                  <a:txBody>
                    <a:bodyPr/>
                    <a:lstStyle/>
                    <a:p>
                      <a:endParaRPr lang="en-ZA"/>
                    </a:p>
                  </a:txBody>
                  <a:tcPr/>
                </a:tc>
                <a:tc>
                  <a:txBody>
                    <a:bodyPr/>
                    <a:lstStyle/>
                    <a:p>
                      <a:pPr algn="ctr">
                        <a:lnSpc>
                          <a:spcPct val="107000"/>
                        </a:lnSpc>
                        <a:spcAft>
                          <a:spcPts val="800"/>
                        </a:spcAft>
                      </a:pPr>
                      <a:r>
                        <a:rPr lang="en-ZA" sz="1600" b="0" dirty="0">
                          <a:solidFill>
                            <a:schemeClr val="tx1"/>
                          </a:solidFill>
                          <a:effectLst/>
                        </a:rPr>
                        <a:t>Intervention Description</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C5E0B4"/>
                    </a:solidFill>
                  </a:tcPr>
                </a:tc>
                <a:tc>
                  <a:txBody>
                    <a:bodyPr/>
                    <a:lstStyle/>
                    <a:p>
                      <a:pPr algn="ctr">
                        <a:lnSpc>
                          <a:spcPct val="107000"/>
                        </a:lnSpc>
                        <a:spcAft>
                          <a:spcPts val="800"/>
                        </a:spcAft>
                      </a:pPr>
                      <a:r>
                        <a:rPr lang="en-ZA" sz="1600" b="0" dirty="0">
                          <a:solidFill>
                            <a:schemeClr val="tx1"/>
                          </a:solidFill>
                          <a:effectLst/>
                        </a:rPr>
                        <a:t>Budget 2019/20 (</a:t>
                      </a:r>
                      <a:r>
                        <a:rPr lang="en-ZA" sz="1600" b="0" dirty="0" err="1">
                          <a:solidFill>
                            <a:schemeClr val="tx1"/>
                          </a:solidFill>
                          <a:effectLst/>
                        </a:rPr>
                        <a:t>R’m</a:t>
                      </a:r>
                      <a:r>
                        <a:rPr lang="en-ZA" sz="1600" b="0" dirty="0">
                          <a:solidFill>
                            <a:schemeClr val="tx1"/>
                          </a:solidFill>
                          <a:effectLst/>
                        </a:rPr>
                        <a:t>)</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C5E0B4"/>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ZA" sz="1600" b="0" dirty="0">
                          <a:solidFill>
                            <a:schemeClr val="tx1"/>
                          </a:solidFill>
                          <a:effectLst/>
                        </a:rPr>
                        <a:t>Budget 2020/21 (R’m)</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C5E0B4"/>
                    </a:solidFill>
                  </a:tcPr>
                </a:tc>
                <a:extLst>
                  <a:ext uri="{0D108BD9-81ED-4DB2-BD59-A6C34878D82A}">
                    <a16:rowId xmlns:a16="http://schemas.microsoft.com/office/drawing/2014/main" val="247561012"/>
                  </a:ext>
                </a:extLst>
              </a:tr>
              <a:tr h="544861">
                <a:tc rowSpan="5">
                  <a:txBody>
                    <a:bodyPr/>
                    <a:lstStyle/>
                    <a:p>
                      <a:pPr marL="71755" marR="71755" algn="ctr">
                        <a:lnSpc>
                          <a:spcPct val="107000"/>
                        </a:lnSpc>
                        <a:spcAft>
                          <a:spcPts val="800"/>
                        </a:spcAft>
                      </a:pPr>
                      <a:r>
                        <a:rPr lang="en-ZA" sz="1700" b="0" dirty="0">
                          <a:solidFill>
                            <a:schemeClr val="tx1"/>
                          </a:solidFill>
                          <a:effectLst/>
                        </a:rPr>
                        <a:t>Interventions aimed at Remedying Inequalities</a:t>
                      </a:r>
                      <a:endParaRPr lang="en-ZA"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nSpc>
                          <a:spcPct val="107000"/>
                        </a:lnSpc>
                        <a:spcAft>
                          <a:spcPts val="800"/>
                        </a:spcAft>
                      </a:pPr>
                      <a:r>
                        <a:rPr lang="en-ZA" sz="1600" b="0" dirty="0">
                          <a:solidFill>
                            <a:schemeClr val="tx1"/>
                          </a:solidFill>
                          <a:effectLst/>
                        </a:rPr>
                        <a:t>1</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nSpc>
                          <a:spcPct val="107000"/>
                        </a:lnSpc>
                        <a:spcAft>
                          <a:spcPts val="800"/>
                        </a:spcAft>
                      </a:pPr>
                      <a:r>
                        <a:rPr lang="en-ZA" sz="1600" b="0" dirty="0">
                          <a:solidFill>
                            <a:schemeClr val="tx1"/>
                          </a:solidFill>
                          <a:effectLst/>
                        </a:rPr>
                        <a:t>Grant funding for black sugar cane farmers delivering under 1 800 tons per season</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ZA" sz="1600" b="0" dirty="0">
                          <a:solidFill>
                            <a:schemeClr val="tx1"/>
                          </a:solidFill>
                          <a:effectLst/>
                        </a:rPr>
                        <a:t>R60m</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R87m</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extLst>
                  <a:ext uri="{0D108BD9-81ED-4DB2-BD59-A6C34878D82A}">
                    <a16:rowId xmlns:a16="http://schemas.microsoft.com/office/drawing/2014/main" val="3166382566"/>
                  </a:ext>
                </a:extLst>
              </a:tr>
              <a:tr h="544861">
                <a:tc vMerge="1">
                  <a:txBody>
                    <a:bodyPr/>
                    <a:lstStyle/>
                    <a:p>
                      <a:endParaRPr lang="en-ZA"/>
                    </a:p>
                  </a:txBody>
                  <a:tcPr/>
                </a:tc>
                <a:tc>
                  <a:txBody>
                    <a:bodyPr/>
                    <a:lstStyle/>
                    <a:p>
                      <a:pPr>
                        <a:lnSpc>
                          <a:spcPct val="107000"/>
                        </a:lnSpc>
                        <a:spcAft>
                          <a:spcPts val="800"/>
                        </a:spcAft>
                      </a:pPr>
                      <a:r>
                        <a:rPr lang="en-ZA" sz="1600" b="0" dirty="0">
                          <a:solidFill>
                            <a:schemeClr val="tx1"/>
                          </a:solidFill>
                          <a:effectLst/>
                        </a:rPr>
                        <a:t>2</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nSpc>
                          <a:spcPct val="107000"/>
                        </a:lnSpc>
                        <a:spcAft>
                          <a:spcPts val="800"/>
                        </a:spcAft>
                      </a:pPr>
                      <a:r>
                        <a:rPr lang="en-ZA" sz="1600" b="0" dirty="0">
                          <a:solidFill>
                            <a:schemeClr val="tx1"/>
                          </a:solidFill>
                          <a:effectLst/>
                        </a:rPr>
                        <a:t>Grant funding for black sugar cane farmers delivering above 1 800 tons per season</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ZA" sz="1600" b="0" dirty="0">
                          <a:solidFill>
                            <a:schemeClr val="tx1"/>
                          </a:solidFill>
                          <a:effectLst/>
                        </a:rPr>
                        <a:t>R35m</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R51m</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extLst>
                  <a:ext uri="{0D108BD9-81ED-4DB2-BD59-A6C34878D82A}">
                    <a16:rowId xmlns:a16="http://schemas.microsoft.com/office/drawing/2014/main" val="907898022"/>
                  </a:ext>
                </a:extLst>
              </a:tr>
              <a:tr h="495948">
                <a:tc vMerge="1">
                  <a:txBody>
                    <a:bodyPr/>
                    <a:lstStyle/>
                    <a:p>
                      <a:endParaRPr lang="en-ZA"/>
                    </a:p>
                  </a:txBody>
                  <a:tcPr/>
                </a:tc>
                <a:tc>
                  <a:txBody>
                    <a:bodyPr/>
                    <a:lstStyle/>
                    <a:p>
                      <a:pPr>
                        <a:lnSpc>
                          <a:spcPct val="107000"/>
                        </a:lnSpc>
                        <a:spcAft>
                          <a:spcPts val="800"/>
                        </a:spcAft>
                      </a:pPr>
                      <a:r>
                        <a:rPr lang="en-ZA" sz="1600" b="0">
                          <a:solidFill>
                            <a:schemeClr val="tx1"/>
                          </a:solidFill>
                          <a:effectLst/>
                        </a:rPr>
                        <a:t>3</a:t>
                      </a:r>
                      <a:endParaRPr lang="en-ZA"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nSpc>
                          <a:spcPct val="107000"/>
                        </a:lnSpc>
                        <a:spcAft>
                          <a:spcPts val="800"/>
                        </a:spcAft>
                      </a:pPr>
                      <a:r>
                        <a:rPr lang="en-ZA" sz="1600" b="0" dirty="0">
                          <a:solidFill>
                            <a:schemeClr val="tx1"/>
                          </a:solidFill>
                          <a:effectLst/>
                        </a:rPr>
                        <a:t>Subsidy for Transport Cost for black small scale sugar cane farmers</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ZA" sz="1600" b="0" dirty="0">
                          <a:solidFill>
                            <a:schemeClr val="tx1"/>
                          </a:solidFill>
                          <a:effectLst/>
                        </a:rPr>
                        <a:t>R20m</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R20m</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extLst>
                  <a:ext uri="{0D108BD9-81ED-4DB2-BD59-A6C34878D82A}">
                    <a16:rowId xmlns:a16="http://schemas.microsoft.com/office/drawing/2014/main" val="564361959"/>
                  </a:ext>
                </a:extLst>
              </a:tr>
              <a:tr h="544861">
                <a:tc vMerge="1">
                  <a:txBody>
                    <a:bodyPr/>
                    <a:lstStyle/>
                    <a:p>
                      <a:endParaRPr lang="en-ZA"/>
                    </a:p>
                  </a:txBody>
                  <a:tcPr/>
                </a:tc>
                <a:tc>
                  <a:txBody>
                    <a:bodyPr/>
                    <a:lstStyle/>
                    <a:p>
                      <a:pPr>
                        <a:lnSpc>
                          <a:spcPct val="107000"/>
                        </a:lnSpc>
                        <a:spcAft>
                          <a:spcPts val="800"/>
                        </a:spcAft>
                      </a:pPr>
                      <a:r>
                        <a:rPr lang="en-ZA" sz="1600" b="0">
                          <a:solidFill>
                            <a:schemeClr val="tx1"/>
                          </a:solidFill>
                          <a:effectLst/>
                        </a:rPr>
                        <a:t>4</a:t>
                      </a:r>
                      <a:endParaRPr lang="en-ZA"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nSpc>
                          <a:spcPct val="107000"/>
                        </a:lnSpc>
                        <a:spcAft>
                          <a:spcPts val="800"/>
                        </a:spcAft>
                      </a:pPr>
                      <a:r>
                        <a:rPr lang="en-ZA" sz="1600" b="0" dirty="0">
                          <a:solidFill>
                            <a:schemeClr val="tx1"/>
                          </a:solidFill>
                          <a:effectLst/>
                        </a:rPr>
                        <a:t>Access to seed cane of appropriate cane variety for black small scale sugar cane farmers</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ZA" sz="1600" b="0" dirty="0">
                          <a:solidFill>
                            <a:schemeClr val="tx1"/>
                          </a:solidFill>
                          <a:effectLst/>
                        </a:rPr>
                        <a:t>R20m</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R0m</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extLst>
                  <a:ext uri="{0D108BD9-81ED-4DB2-BD59-A6C34878D82A}">
                    <a16:rowId xmlns:a16="http://schemas.microsoft.com/office/drawing/2014/main" val="321489883"/>
                  </a:ext>
                </a:extLst>
              </a:tr>
              <a:tr h="476499">
                <a:tc vMerge="1">
                  <a:txBody>
                    <a:bodyPr/>
                    <a:lstStyle/>
                    <a:p>
                      <a:endParaRPr lang="en-ZA"/>
                    </a:p>
                  </a:txBody>
                  <a:tcPr/>
                </a:tc>
                <a:tc>
                  <a:txBody>
                    <a:bodyPr/>
                    <a:lstStyle/>
                    <a:p>
                      <a:pPr>
                        <a:lnSpc>
                          <a:spcPct val="107000"/>
                        </a:lnSpc>
                        <a:spcAft>
                          <a:spcPts val="800"/>
                        </a:spcAft>
                      </a:pPr>
                      <a:r>
                        <a:rPr lang="en-ZA" sz="1600" b="0">
                          <a:solidFill>
                            <a:schemeClr val="tx1"/>
                          </a:solidFill>
                          <a:effectLst/>
                        </a:rPr>
                        <a:t>5</a:t>
                      </a:r>
                      <a:endParaRPr lang="en-ZA"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nSpc>
                          <a:spcPct val="107000"/>
                        </a:lnSpc>
                        <a:spcAft>
                          <a:spcPts val="800"/>
                        </a:spcAft>
                      </a:pPr>
                      <a:r>
                        <a:rPr lang="en-ZA" sz="1600" b="0" dirty="0">
                          <a:solidFill>
                            <a:schemeClr val="tx1"/>
                          </a:solidFill>
                          <a:effectLst/>
                        </a:rPr>
                        <a:t>SASA levy subsidy for black small scale sugar cane farmers</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ZA" sz="1600" b="0" dirty="0">
                          <a:solidFill>
                            <a:schemeClr val="tx1"/>
                          </a:solidFill>
                          <a:effectLst/>
                        </a:rPr>
                        <a:t>R 7m</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R7m</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extLst>
                  <a:ext uri="{0D108BD9-81ED-4DB2-BD59-A6C34878D82A}">
                    <a16:rowId xmlns:a16="http://schemas.microsoft.com/office/drawing/2014/main" val="2677037470"/>
                  </a:ext>
                </a:extLst>
              </a:tr>
              <a:tr h="366988">
                <a:tc>
                  <a:txBody>
                    <a:bodyPr/>
                    <a:lstStyle/>
                    <a:p>
                      <a:pPr>
                        <a:lnSpc>
                          <a:spcPct val="107000"/>
                        </a:lnSpc>
                        <a:spcAft>
                          <a:spcPts val="800"/>
                        </a:spcAft>
                      </a:pPr>
                      <a:r>
                        <a:rPr lang="en-ZA" sz="1600" b="0">
                          <a:solidFill>
                            <a:schemeClr val="tx1"/>
                          </a:solidFill>
                          <a:effectLst/>
                        </a:rPr>
                        <a:t> </a:t>
                      </a:r>
                      <a:endParaRPr lang="en-ZA"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gridSpan="2">
                  <a:txBody>
                    <a:bodyPr/>
                    <a:lstStyle/>
                    <a:p>
                      <a:pPr>
                        <a:lnSpc>
                          <a:spcPct val="107000"/>
                        </a:lnSpc>
                        <a:spcAft>
                          <a:spcPts val="800"/>
                        </a:spcAft>
                      </a:pPr>
                      <a:r>
                        <a:rPr lang="en-ZA" sz="1800" b="0" dirty="0">
                          <a:solidFill>
                            <a:schemeClr val="tx1"/>
                          </a:solidFill>
                          <a:effectLst/>
                        </a:rPr>
                        <a:t>Total commitment per annum</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hMerge="1">
                  <a:txBody>
                    <a:bodyPr/>
                    <a:lstStyle/>
                    <a:p>
                      <a:endParaRPr lang="en-ZA"/>
                    </a:p>
                  </a:txBody>
                  <a:tcPr/>
                </a:tc>
                <a:tc>
                  <a:txBody>
                    <a:bodyPr/>
                    <a:lstStyle/>
                    <a:p>
                      <a:pPr algn="r">
                        <a:lnSpc>
                          <a:spcPct val="107000"/>
                        </a:lnSpc>
                        <a:spcAft>
                          <a:spcPts val="800"/>
                        </a:spcAft>
                      </a:pPr>
                      <a:r>
                        <a:rPr lang="en-ZA" sz="1800" b="0" dirty="0">
                          <a:solidFill>
                            <a:schemeClr val="tx1"/>
                          </a:solidFill>
                          <a:effectLst/>
                        </a:rPr>
                        <a:t>R142m</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R165m</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extLst>
                  <a:ext uri="{0D108BD9-81ED-4DB2-BD59-A6C34878D82A}">
                    <a16:rowId xmlns:a16="http://schemas.microsoft.com/office/drawing/2014/main" val="1605196118"/>
                  </a:ext>
                </a:extLst>
              </a:tr>
            </a:tbl>
          </a:graphicData>
        </a:graphic>
      </p:graphicFrame>
      <p:sp>
        <p:nvSpPr>
          <p:cNvPr id="3" name="TextBox 2">
            <a:extLst>
              <a:ext uri="{FF2B5EF4-FFF2-40B4-BE49-F238E27FC236}">
                <a16:creationId xmlns:a16="http://schemas.microsoft.com/office/drawing/2014/main" id="{82B7B94E-DD5B-40AA-BA4A-509F5A6F1540}"/>
              </a:ext>
            </a:extLst>
          </p:cNvPr>
          <p:cNvSpPr txBox="1"/>
          <p:nvPr/>
        </p:nvSpPr>
        <p:spPr>
          <a:xfrm>
            <a:off x="279331" y="1168051"/>
            <a:ext cx="8625620" cy="923330"/>
          </a:xfrm>
          <a:prstGeom prst="rect">
            <a:avLst/>
          </a:prstGeom>
          <a:noFill/>
        </p:spPr>
        <p:txBody>
          <a:bodyPr wrap="square" rtlCol="0">
            <a:spAutoFit/>
          </a:bodyPr>
          <a:lstStyle/>
          <a:p>
            <a:r>
              <a:rPr lang="en-US" dirty="0"/>
              <a:t>In 2019/20, R142 million per annum has been committed to the remedying of inequalities experienced by black sugar cane farmers particularly small-scale farmers and in the 2020/2021 season, R165m was disbursed.</a:t>
            </a:r>
            <a:endParaRPr lang="en-ZA" dirty="0"/>
          </a:p>
        </p:txBody>
      </p:sp>
    </p:spTree>
    <p:extLst>
      <p:ext uri="{BB962C8B-B14F-4D97-AF65-F5344CB8AC3E}">
        <p14:creationId xmlns:p14="http://schemas.microsoft.com/office/powerpoint/2010/main" val="180106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samp_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 y="0"/>
            <a:ext cx="9204545" cy="6912000"/>
          </a:xfrm>
          <a:prstGeom prst="rect">
            <a:avLst/>
          </a:prstGeom>
        </p:spPr>
      </p:pic>
      <p:sp>
        <p:nvSpPr>
          <p:cNvPr id="9" name="Rectangle 8"/>
          <p:cNvSpPr/>
          <p:nvPr/>
        </p:nvSpPr>
        <p:spPr>
          <a:xfrm>
            <a:off x="-18956" y="0"/>
            <a:ext cx="9222194" cy="995115"/>
          </a:xfrm>
          <a:prstGeom prst="rect">
            <a:avLst/>
          </a:prstGeom>
          <a:solidFill>
            <a:srgbClr val="0A53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522145" y="152482"/>
            <a:ext cx="8690571" cy="700475"/>
          </a:xfrm>
        </p:spPr>
        <p:txBody>
          <a:bodyPr>
            <a:noAutofit/>
          </a:bodyPr>
          <a:lstStyle/>
          <a:p>
            <a:r>
              <a:rPr lang="en-ZA" sz="3200" b="1" dirty="0">
                <a:solidFill>
                  <a:schemeClr val="accent6">
                    <a:lumMod val="60000"/>
                    <a:lumOff val="40000"/>
                  </a:schemeClr>
                </a:solidFill>
              </a:rPr>
              <a:t>SASA TRANSFORMATION INTERVENTIONS</a:t>
            </a:r>
          </a:p>
        </p:txBody>
      </p:sp>
      <p:graphicFrame>
        <p:nvGraphicFramePr>
          <p:cNvPr id="2" name="Table 1">
            <a:extLst>
              <a:ext uri="{FF2B5EF4-FFF2-40B4-BE49-F238E27FC236}">
                <a16:creationId xmlns:a16="http://schemas.microsoft.com/office/drawing/2014/main" id="{A33688FE-699C-4A96-91E6-2465971132E3}"/>
              </a:ext>
            </a:extLst>
          </p:cNvPr>
          <p:cNvGraphicFramePr>
            <a:graphicFrameLocks noGrp="1"/>
          </p:cNvGraphicFramePr>
          <p:nvPr/>
        </p:nvGraphicFramePr>
        <p:xfrm>
          <a:off x="269322" y="1345408"/>
          <a:ext cx="8739388" cy="4036225"/>
        </p:xfrm>
        <a:graphic>
          <a:graphicData uri="http://schemas.openxmlformats.org/drawingml/2006/table">
            <a:tbl>
              <a:tblPr firstRow="1" firstCol="1" bandRow="1">
                <a:tableStyleId>{5C22544A-7EE6-4342-B048-85BDC9FD1C3A}</a:tableStyleId>
              </a:tblPr>
              <a:tblGrid>
                <a:gridCol w="813754">
                  <a:extLst>
                    <a:ext uri="{9D8B030D-6E8A-4147-A177-3AD203B41FA5}">
                      <a16:colId xmlns:a16="http://schemas.microsoft.com/office/drawing/2014/main" val="202110017"/>
                    </a:ext>
                  </a:extLst>
                </a:gridCol>
                <a:gridCol w="417250">
                  <a:extLst>
                    <a:ext uri="{9D8B030D-6E8A-4147-A177-3AD203B41FA5}">
                      <a16:colId xmlns:a16="http://schemas.microsoft.com/office/drawing/2014/main" val="1820999300"/>
                    </a:ext>
                  </a:extLst>
                </a:gridCol>
                <a:gridCol w="5286554">
                  <a:extLst>
                    <a:ext uri="{9D8B030D-6E8A-4147-A177-3AD203B41FA5}">
                      <a16:colId xmlns:a16="http://schemas.microsoft.com/office/drawing/2014/main" val="2533941836"/>
                    </a:ext>
                  </a:extLst>
                </a:gridCol>
                <a:gridCol w="1043225">
                  <a:extLst>
                    <a:ext uri="{9D8B030D-6E8A-4147-A177-3AD203B41FA5}">
                      <a16:colId xmlns:a16="http://schemas.microsoft.com/office/drawing/2014/main" val="3111134761"/>
                    </a:ext>
                  </a:extLst>
                </a:gridCol>
                <a:gridCol w="1178605">
                  <a:extLst>
                    <a:ext uri="{9D8B030D-6E8A-4147-A177-3AD203B41FA5}">
                      <a16:colId xmlns:a16="http://schemas.microsoft.com/office/drawing/2014/main" val="4206949997"/>
                    </a:ext>
                  </a:extLst>
                </a:gridCol>
              </a:tblGrid>
              <a:tr h="690602">
                <a:tc gridSpan="2">
                  <a:txBody>
                    <a:bodyPr/>
                    <a:lstStyle/>
                    <a:p>
                      <a:pPr algn="ctr">
                        <a:lnSpc>
                          <a:spcPct val="107000"/>
                        </a:lnSpc>
                        <a:spcAft>
                          <a:spcPts val="800"/>
                        </a:spcAft>
                      </a:pPr>
                      <a:r>
                        <a:rPr lang="en-ZA" sz="1600" b="0" dirty="0">
                          <a:solidFill>
                            <a:schemeClr val="tx1"/>
                          </a:solidFill>
                          <a:effectLst/>
                        </a:rPr>
                        <a:t>Intervention</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C5E0B4"/>
                    </a:solidFill>
                  </a:tcPr>
                </a:tc>
                <a:tc hMerge="1">
                  <a:txBody>
                    <a:bodyPr/>
                    <a:lstStyle/>
                    <a:p>
                      <a:endParaRPr lang="en-ZA"/>
                    </a:p>
                  </a:txBody>
                  <a:tcPr/>
                </a:tc>
                <a:tc>
                  <a:txBody>
                    <a:bodyPr/>
                    <a:lstStyle/>
                    <a:p>
                      <a:pPr algn="ctr">
                        <a:lnSpc>
                          <a:spcPct val="107000"/>
                        </a:lnSpc>
                        <a:spcAft>
                          <a:spcPts val="800"/>
                        </a:spcAft>
                      </a:pPr>
                      <a:r>
                        <a:rPr lang="en-ZA" sz="1600" b="0" dirty="0">
                          <a:solidFill>
                            <a:schemeClr val="tx1"/>
                          </a:solidFill>
                          <a:effectLst/>
                        </a:rPr>
                        <a:t>Intervention Description</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C5E0B4"/>
                    </a:solidFill>
                  </a:tcPr>
                </a:tc>
                <a:tc>
                  <a:txBody>
                    <a:bodyPr/>
                    <a:lstStyle/>
                    <a:p>
                      <a:pPr algn="ctr">
                        <a:lnSpc>
                          <a:spcPct val="107000"/>
                        </a:lnSpc>
                        <a:spcAft>
                          <a:spcPts val="800"/>
                        </a:spcAft>
                      </a:pPr>
                      <a:r>
                        <a:rPr lang="en-ZA" sz="1600" b="0" dirty="0">
                          <a:solidFill>
                            <a:schemeClr val="tx1"/>
                          </a:solidFill>
                          <a:effectLst/>
                        </a:rPr>
                        <a:t>Budget 2019/20 (</a:t>
                      </a:r>
                      <a:r>
                        <a:rPr lang="en-ZA" sz="1600" b="0" dirty="0" err="1">
                          <a:solidFill>
                            <a:schemeClr val="tx1"/>
                          </a:solidFill>
                          <a:effectLst/>
                        </a:rPr>
                        <a:t>R’m</a:t>
                      </a:r>
                      <a:r>
                        <a:rPr lang="en-ZA" sz="1600" b="0" dirty="0">
                          <a:solidFill>
                            <a:schemeClr val="tx1"/>
                          </a:solidFill>
                          <a:effectLst/>
                        </a:rPr>
                        <a:t>)</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C5E0B4"/>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ZA" sz="1600" b="0" dirty="0">
                          <a:solidFill>
                            <a:schemeClr val="tx1"/>
                          </a:solidFill>
                          <a:effectLst/>
                        </a:rPr>
                        <a:t>Budget 2020/21 (R’m)</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C5E0B4"/>
                    </a:solidFill>
                  </a:tcPr>
                </a:tc>
                <a:extLst>
                  <a:ext uri="{0D108BD9-81ED-4DB2-BD59-A6C34878D82A}">
                    <a16:rowId xmlns:a16="http://schemas.microsoft.com/office/drawing/2014/main" val="247561012"/>
                  </a:ext>
                </a:extLst>
              </a:tr>
              <a:tr h="548216">
                <a:tc rowSpan="6">
                  <a:txBody>
                    <a:bodyPr/>
                    <a:lstStyle/>
                    <a:p>
                      <a:pPr marL="71755" marR="71755" algn="ctr">
                        <a:lnSpc>
                          <a:spcPct val="107000"/>
                        </a:lnSpc>
                        <a:spcAft>
                          <a:spcPts val="800"/>
                        </a:spcAft>
                      </a:pPr>
                      <a:r>
                        <a:rPr lang="en-ZA" sz="1600" b="0" dirty="0">
                          <a:solidFill>
                            <a:schemeClr val="tx1"/>
                          </a:solidFill>
                          <a:effectLst/>
                        </a:rPr>
                        <a:t>Interventions aimed at Remedying Inequalities</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nSpc>
                          <a:spcPct val="107000"/>
                        </a:lnSpc>
                        <a:spcAft>
                          <a:spcPts val="80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nSpc>
                          <a:spcPct val="107000"/>
                        </a:lnSpc>
                        <a:spcAft>
                          <a:spcPts val="800"/>
                        </a:spcAft>
                      </a:pPr>
                      <a:r>
                        <a:rPr lang="en-ZA" sz="1600" b="0" dirty="0">
                          <a:solidFill>
                            <a:schemeClr val="tx1"/>
                          </a:solidFill>
                          <a:effectLst/>
                        </a:rPr>
                        <a:t>Grant funding for institutional capacity building of new emerging black SASA member associations</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ZA" sz="1600" b="0" dirty="0">
                          <a:solidFill>
                            <a:schemeClr val="tx1"/>
                          </a:solidFill>
                          <a:effectLst/>
                        </a:rPr>
                        <a:t>R10m</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R10m</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extLst>
                  <a:ext uri="{0D108BD9-81ED-4DB2-BD59-A6C34878D82A}">
                    <a16:rowId xmlns:a16="http://schemas.microsoft.com/office/drawing/2014/main" val="3166382566"/>
                  </a:ext>
                </a:extLst>
              </a:tr>
              <a:tr h="548216">
                <a:tc vMerge="1">
                  <a:txBody>
                    <a:bodyPr/>
                    <a:lstStyle/>
                    <a:p>
                      <a:endParaRPr lang="en-ZA"/>
                    </a:p>
                  </a:txBody>
                  <a:tcPr/>
                </a:tc>
                <a:tc>
                  <a:txBody>
                    <a:bodyPr/>
                    <a:lstStyle/>
                    <a:p>
                      <a:pPr>
                        <a:lnSpc>
                          <a:spcPct val="107000"/>
                        </a:lnSpc>
                        <a:spcAft>
                          <a:spcPts val="80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nSpc>
                          <a:spcPct val="107000"/>
                        </a:lnSpc>
                        <a:spcAft>
                          <a:spcPts val="800"/>
                        </a:spcAft>
                      </a:pPr>
                      <a:r>
                        <a:rPr lang="en-ZA" sz="1600" b="0" dirty="0">
                          <a:solidFill>
                            <a:schemeClr val="tx1"/>
                          </a:solidFill>
                          <a:effectLst/>
                        </a:rPr>
                        <a:t>Funding to develop, educate and train black sugar cane farmers &amp; new emerging black sugar cane farmer associations</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ZA" sz="1600" b="0" dirty="0">
                          <a:solidFill>
                            <a:schemeClr val="tx1"/>
                          </a:solidFill>
                          <a:effectLst/>
                        </a:rPr>
                        <a:t>R10m</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R5m</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extLst>
                  <a:ext uri="{0D108BD9-81ED-4DB2-BD59-A6C34878D82A}">
                    <a16:rowId xmlns:a16="http://schemas.microsoft.com/office/drawing/2014/main" val="907898022"/>
                  </a:ext>
                </a:extLst>
              </a:tr>
              <a:tr h="513365">
                <a:tc vMerge="1">
                  <a:txBody>
                    <a:bodyPr/>
                    <a:lstStyle/>
                    <a:p>
                      <a:endParaRPr lang="en-ZA"/>
                    </a:p>
                  </a:txBody>
                  <a:tcPr/>
                </a:tc>
                <a:tc>
                  <a:txBody>
                    <a:bodyPr/>
                    <a:lstStyle/>
                    <a:p>
                      <a:pPr>
                        <a:lnSpc>
                          <a:spcPct val="107000"/>
                        </a:lnSpc>
                        <a:spcAft>
                          <a:spcPts val="80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nSpc>
                          <a:spcPct val="107000"/>
                        </a:lnSpc>
                        <a:spcAft>
                          <a:spcPts val="800"/>
                        </a:spcAft>
                      </a:pPr>
                      <a:r>
                        <a:rPr lang="en-ZA" sz="1600" b="0" dirty="0">
                          <a:solidFill>
                            <a:schemeClr val="tx1"/>
                          </a:solidFill>
                          <a:effectLst/>
                        </a:rPr>
                        <a:t>Establishment of sugar industry job creation accelerator programme for black youth and women</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ZA" sz="1600" b="0" dirty="0">
                          <a:solidFill>
                            <a:schemeClr val="tx1"/>
                          </a:solidFill>
                          <a:effectLst/>
                        </a:rPr>
                        <a:t>R10m</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R10m</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extLst>
                  <a:ext uri="{0D108BD9-81ED-4DB2-BD59-A6C34878D82A}">
                    <a16:rowId xmlns:a16="http://schemas.microsoft.com/office/drawing/2014/main" val="564361959"/>
                  </a:ext>
                </a:extLst>
              </a:tr>
              <a:tr h="387907">
                <a:tc vMerge="1">
                  <a:txBody>
                    <a:bodyPr/>
                    <a:lstStyle/>
                    <a:p>
                      <a:endParaRPr lang="en-ZA"/>
                    </a:p>
                  </a:txBody>
                  <a:tcPr/>
                </a:tc>
                <a:tc>
                  <a:txBody>
                    <a:bodyPr/>
                    <a:lstStyle/>
                    <a:p>
                      <a:pPr>
                        <a:lnSpc>
                          <a:spcPct val="107000"/>
                        </a:lnSpc>
                        <a:spcAft>
                          <a:spcPts val="80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nSpc>
                          <a:spcPct val="107000"/>
                        </a:lnSpc>
                        <a:spcAft>
                          <a:spcPts val="800"/>
                        </a:spcAft>
                      </a:pPr>
                      <a:r>
                        <a:rPr lang="en-US" sz="1600" b="0" dirty="0">
                          <a:solidFill>
                            <a:schemeClr val="tx1"/>
                          </a:solidFill>
                          <a:effectLst/>
                          <a:latin typeface="Calibri" panose="020F0502020204030204" pitchFamily="34" charset="0"/>
                          <a:cs typeface="Times New Roman" panose="02020603050405020304" pitchFamily="18" charset="0"/>
                        </a:rPr>
                        <a:t>Additional Support to the Sugar Industry Trust Fund for Education</a:t>
                      </a:r>
                      <a:endParaRPr lang="en-ZA" sz="1600" b="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US" sz="1600" b="0" dirty="0">
                          <a:solidFill>
                            <a:schemeClr val="tx1"/>
                          </a:solidFill>
                          <a:effectLst/>
                          <a:latin typeface="Calibri" panose="020F0502020204030204" pitchFamily="34" charset="0"/>
                          <a:cs typeface="Times New Roman" panose="02020603050405020304" pitchFamily="18" charset="0"/>
                        </a:rPr>
                        <a:t>R0m</a:t>
                      </a:r>
                      <a:endParaRPr lang="en-ZA" sz="1600" b="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US" sz="1600" b="0" dirty="0">
                          <a:solidFill>
                            <a:schemeClr val="tx1"/>
                          </a:solidFill>
                          <a:effectLst/>
                          <a:latin typeface="Calibri" panose="020F0502020204030204" pitchFamily="34" charset="0"/>
                          <a:cs typeface="Times New Roman" panose="02020603050405020304" pitchFamily="18" charset="0"/>
                        </a:rPr>
                        <a:t>R5m</a:t>
                      </a:r>
                      <a:endParaRPr lang="en-ZA" sz="1600" b="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extLst>
                  <a:ext uri="{0D108BD9-81ED-4DB2-BD59-A6C34878D82A}">
                    <a16:rowId xmlns:a16="http://schemas.microsoft.com/office/drawing/2014/main" val="910189198"/>
                  </a:ext>
                </a:extLst>
              </a:tr>
              <a:tr h="387907">
                <a:tc vMerge="1">
                  <a:txBody>
                    <a:bodyPr/>
                    <a:lstStyle/>
                    <a:p>
                      <a:endParaRPr lang="en-ZA"/>
                    </a:p>
                  </a:txBody>
                  <a:tcPr/>
                </a:tc>
                <a:tc>
                  <a:txBody>
                    <a:bodyPr/>
                    <a:lstStyle/>
                    <a:p>
                      <a:pPr>
                        <a:lnSpc>
                          <a:spcPct val="107000"/>
                        </a:lnSpc>
                        <a:spcAft>
                          <a:spcPts val="80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nSpc>
                          <a:spcPct val="107000"/>
                        </a:lnSpc>
                        <a:spcAft>
                          <a:spcPts val="800"/>
                        </a:spcAft>
                      </a:pPr>
                      <a:r>
                        <a:rPr lang="en-US" sz="1600" b="0" dirty="0">
                          <a:solidFill>
                            <a:schemeClr val="tx1"/>
                          </a:solidFill>
                          <a:effectLst/>
                          <a:latin typeface="Calibri" panose="020F0502020204030204" pitchFamily="34" charset="0"/>
                          <a:cs typeface="Times New Roman" panose="02020603050405020304" pitchFamily="18" charset="0"/>
                        </a:rPr>
                        <a:t>Establishment of the Growers Baseline Study</a:t>
                      </a:r>
                      <a:endParaRPr lang="en-ZA" sz="1600" b="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US" sz="1600" b="0" dirty="0">
                          <a:solidFill>
                            <a:schemeClr val="tx1"/>
                          </a:solidFill>
                          <a:effectLst/>
                          <a:latin typeface="Calibri" panose="020F0502020204030204" pitchFamily="34" charset="0"/>
                          <a:cs typeface="Times New Roman" panose="02020603050405020304" pitchFamily="18" charset="0"/>
                        </a:rPr>
                        <a:t>R0m</a:t>
                      </a:r>
                      <a:endParaRPr lang="en-ZA" sz="1600" b="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US" sz="1600" b="0" dirty="0">
                          <a:solidFill>
                            <a:schemeClr val="tx1"/>
                          </a:solidFill>
                          <a:effectLst/>
                          <a:latin typeface="Calibri" panose="020F0502020204030204" pitchFamily="34" charset="0"/>
                          <a:cs typeface="Times New Roman" panose="02020603050405020304" pitchFamily="18" charset="0"/>
                        </a:rPr>
                        <a:t>R5m</a:t>
                      </a:r>
                      <a:endParaRPr lang="en-ZA" sz="1600" b="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extLst>
                  <a:ext uri="{0D108BD9-81ED-4DB2-BD59-A6C34878D82A}">
                    <a16:rowId xmlns:a16="http://schemas.microsoft.com/office/drawing/2014/main" val="233071613"/>
                  </a:ext>
                </a:extLst>
              </a:tr>
              <a:tr h="387907">
                <a:tc vMerge="1">
                  <a:txBody>
                    <a:bodyPr/>
                    <a:lstStyle/>
                    <a:p>
                      <a:endParaRPr lang="en-ZA"/>
                    </a:p>
                  </a:txBody>
                  <a:tcPr/>
                </a:tc>
                <a:tc>
                  <a:txBody>
                    <a:bodyPr/>
                    <a:lstStyle/>
                    <a:p>
                      <a:pPr>
                        <a:lnSpc>
                          <a:spcPct val="107000"/>
                        </a:lnSpc>
                        <a:spcAft>
                          <a:spcPts val="800"/>
                        </a:spcAft>
                      </a:pP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nSpc>
                          <a:spcPct val="107000"/>
                        </a:lnSpc>
                        <a:spcAft>
                          <a:spcPts val="800"/>
                        </a:spcAft>
                      </a:pPr>
                      <a:r>
                        <a:rPr lang="en-ZA" sz="1600" b="0" dirty="0">
                          <a:solidFill>
                            <a:schemeClr val="tx1"/>
                          </a:solidFill>
                          <a:effectLst/>
                        </a:rPr>
                        <a:t>Other interventions to be agreed by SASA Council</a:t>
                      </a:r>
                      <a:endParaRPr lang="en-ZA" sz="1600" b="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ZA" sz="1600" b="0" dirty="0">
                          <a:solidFill>
                            <a:schemeClr val="tx1"/>
                          </a:solidFill>
                          <a:effectLst/>
                        </a:rPr>
                        <a:t>R28m</a:t>
                      </a:r>
                      <a:endParaRPr lang="en-ZA" sz="1600" b="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US" sz="1600" b="0" dirty="0">
                          <a:solidFill>
                            <a:schemeClr val="tx1"/>
                          </a:solidFill>
                          <a:effectLst/>
                          <a:latin typeface="Calibri" panose="020F0502020204030204" pitchFamily="34" charset="0"/>
                          <a:cs typeface="Times New Roman" panose="02020603050405020304" pitchFamily="18" charset="0"/>
                        </a:rPr>
                        <a:t>R14.220m</a:t>
                      </a:r>
                      <a:endParaRPr lang="en-ZA" sz="1600" b="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extLst>
                  <a:ext uri="{0D108BD9-81ED-4DB2-BD59-A6C34878D82A}">
                    <a16:rowId xmlns:a16="http://schemas.microsoft.com/office/drawing/2014/main" val="321489883"/>
                  </a:ext>
                </a:extLst>
              </a:tr>
              <a:tr h="369247">
                <a:tc>
                  <a:txBody>
                    <a:bodyPr/>
                    <a:lstStyle/>
                    <a:p>
                      <a:pPr>
                        <a:lnSpc>
                          <a:spcPct val="107000"/>
                        </a:lnSpc>
                        <a:spcAft>
                          <a:spcPts val="800"/>
                        </a:spcAft>
                      </a:pPr>
                      <a:r>
                        <a:rPr lang="en-ZA" sz="1600" b="0">
                          <a:solidFill>
                            <a:schemeClr val="tx1"/>
                          </a:solidFill>
                          <a:effectLst/>
                        </a:rPr>
                        <a:t> </a:t>
                      </a:r>
                      <a:endParaRPr lang="en-ZA"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gridSpan="2">
                  <a:txBody>
                    <a:bodyPr/>
                    <a:lstStyle/>
                    <a:p>
                      <a:pPr>
                        <a:lnSpc>
                          <a:spcPct val="107000"/>
                        </a:lnSpc>
                        <a:spcAft>
                          <a:spcPts val="800"/>
                        </a:spcAft>
                      </a:pPr>
                      <a:r>
                        <a:rPr lang="en-ZA" sz="1800" b="0" dirty="0">
                          <a:solidFill>
                            <a:schemeClr val="tx1"/>
                          </a:solidFill>
                          <a:effectLst/>
                        </a:rPr>
                        <a:t>Total commitment per annum</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hMerge="1">
                  <a:txBody>
                    <a:bodyPr/>
                    <a:lstStyle/>
                    <a:p>
                      <a:endParaRPr lang="en-ZA"/>
                    </a:p>
                  </a:txBody>
                  <a:tcPr/>
                </a:tc>
                <a:tc>
                  <a:txBody>
                    <a:bodyPr/>
                    <a:lstStyle/>
                    <a:p>
                      <a:pPr algn="r">
                        <a:lnSpc>
                          <a:spcPct val="107000"/>
                        </a:lnSpc>
                        <a:spcAft>
                          <a:spcPts val="800"/>
                        </a:spcAft>
                      </a:pPr>
                      <a:r>
                        <a:rPr lang="en-ZA" sz="1800" b="0" dirty="0">
                          <a:solidFill>
                            <a:schemeClr val="tx1"/>
                          </a:solidFill>
                          <a:effectLst/>
                        </a:rPr>
                        <a:t>R58m</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tc>
                  <a:txBody>
                    <a:bodyPr/>
                    <a:lstStyle/>
                    <a:p>
                      <a:pPr algn="r">
                        <a:lnSpc>
                          <a:spcPct val="107000"/>
                        </a:lnSpc>
                        <a:spcAft>
                          <a:spcPts val="800"/>
                        </a:spcAft>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R49.220m</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9DC881"/>
                      </a:solidFill>
                      <a:prstDash val="solid"/>
                      <a:round/>
                      <a:headEnd type="none" w="med" len="med"/>
                      <a:tailEnd type="none" w="med" len="med"/>
                    </a:lnL>
                    <a:lnR w="19050" cap="flat" cmpd="sng" algn="ctr">
                      <a:solidFill>
                        <a:srgbClr val="9DC881"/>
                      </a:solidFill>
                      <a:prstDash val="solid"/>
                      <a:round/>
                      <a:headEnd type="none" w="med" len="med"/>
                      <a:tailEnd type="none" w="med" len="med"/>
                    </a:lnR>
                    <a:lnT w="19050" cap="flat" cmpd="sng" algn="ctr">
                      <a:solidFill>
                        <a:srgbClr val="9DC881"/>
                      </a:solidFill>
                      <a:prstDash val="solid"/>
                      <a:round/>
                      <a:headEnd type="none" w="med" len="med"/>
                      <a:tailEnd type="none" w="med" len="med"/>
                    </a:lnT>
                    <a:lnB w="19050" cap="flat" cmpd="sng" algn="ctr">
                      <a:solidFill>
                        <a:srgbClr val="9DC881"/>
                      </a:solidFill>
                      <a:prstDash val="solid"/>
                      <a:round/>
                      <a:headEnd type="none" w="med" len="med"/>
                      <a:tailEnd type="none" w="med" len="med"/>
                    </a:lnB>
                    <a:solidFill>
                      <a:srgbClr val="E2F0D9"/>
                    </a:solidFill>
                  </a:tcPr>
                </a:tc>
                <a:extLst>
                  <a:ext uri="{0D108BD9-81ED-4DB2-BD59-A6C34878D82A}">
                    <a16:rowId xmlns:a16="http://schemas.microsoft.com/office/drawing/2014/main" val="1605196118"/>
                  </a:ext>
                </a:extLst>
              </a:tr>
            </a:tbl>
          </a:graphicData>
        </a:graphic>
      </p:graphicFrame>
      <p:sp>
        <p:nvSpPr>
          <p:cNvPr id="3" name="TextBox 2">
            <a:extLst>
              <a:ext uri="{FF2B5EF4-FFF2-40B4-BE49-F238E27FC236}">
                <a16:creationId xmlns:a16="http://schemas.microsoft.com/office/drawing/2014/main" id="{82B7B94E-DD5B-40AA-BA4A-509F5A6F1540}"/>
              </a:ext>
            </a:extLst>
          </p:cNvPr>
          <p:cNvSpPr txBox="1"/>
          <p:nvPr/>
        </p:nvSpPr>
        <p:spPr>
          <a:xfrm>
            <a:off x="522145" y="1031756"/>
            <a:ext cx="8201725" cy="369332"/>
          </a:xfrm>
          <a:prstGeom prst="rect">
            <a:avLst/>
          </a:prstGeom>
          <a:noFill/>
        </p:spPr>
        <p:txBody>
          <a:bodyPr wrap="square" rtlCol="0">
            <a:spAutoFit/>
          </a:bodyPr>
          <a:lstStyle/>
          <a:p>
            <a:r>
              <a:rPr lang="en-US" dirty="0"/>
              <a:t>R58m and R49,22m was disbursed in 2019/20 and 2020/21 respectively</a:t>
            </a:r>
            <a:endParaRPr lang="en-ZA" dirty="0"/>
          </a:p>
        </p:txBody>
      </p:sp>
      <p:pic>
        <p:nvPicPr>
          <p:cNvPr id="5" name="Picture 4">
            <a:extLst>
              <a:ext uri="{FF2B5EF4-FFF2-40B4-BE49-F238E27FC236}">
                <a16:creationId xmlns:a16="http://schemas.microsoft.com/office/drawing/2014/main" id="{D84A7349-0411-4E63-BE70-81570AC7A42B}"/>
              </a:ext>
            </a:extLst>
          </p:cNvPr>
          <p:cNvPicPr>
            <a:picLocks noChangeAspect="1"/>
          </p:cNvPicPr>
          <p:nvPr/>
        </p:nvPicPr>
        <p:blipFill>
          <a:blip r:embed="rId4"/>
          <a:stretch>
            <a:fillRect/>
          </a:stretch>
        </p:blipFill>
        <p:spPr>
          <a:xfrm>
            <a:off x="8056210" y="5729643"/>
            <a:ext cx="952500" cy="1057275"/>
          </a:xfrm>
          <a:prstGeom prst="rect">
            <a:avLst/>
          </a:prstGeom>
        </p:spPr>
      </p:pic>
      <p:pic>
        <p:nvPicPr>
          <p:cNvPr id="6" name="Picture 5">
            <a:extLst>
              <a:ext uri="{FF2B5EF4-FFF2-40B4-BE49-F238E27FC236}">
                <a16:creationId xmlns:a16="http://schemas.microsoft.com/office/drawing/2014/main" id="{CCC94164-8155-43C9-BA50-8E90BD32F35D}"/>
              </a:ext>
            </a:extLst>
          </p:cNvPr>
          <p:cNvPicPr>
            <a:picLocks noChangeAspect="1"/>
          </p:cNvPicPr>
          <p:nvPr/>
        </p:nvPicPr>
        <p:blipFill>
          <a:blip r:embed="rId5"/>
          <a:stretch>
            <a:fillRect/>
          </a:stretch>
        </p:blipFill>
        <p:spPr>
          <a:xfrm>
            <a:off x="2281561" y="5503232"/>
            <a:ext cx="5015791" cy="1354768"/>
          </a:xfrm>
          <a:prstGeom prst="rect">
            <a:avLst/>
          </a:prstGeom>
        </p:spPr>
      </p:pic>
    </p:spTree>
    <p:extLst>
      <p:ext uri="{BB962C8B-B14F-4D97-AF65-F5344CB8AC3E}">
        <p14:creationId xmlns:p14="http://schemas.microsoft.com/office/powerpoint/2010/main" val="2398212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asamp_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6" y="0"/>
            <a:ext cx="9204545" cy="6912000"/>
          </a:xfrm>
          <a:prstGeom prst="rect">
            <a:avLst/>
          </a:prstGeom>
        </p:spPr>
      </p:pic>
      <p:sp>
        <p:nvSpPr>
          <p:cNvPr id="3" name="TextBox 2"/>
          <p:cNvSpPr txBox="1"/>
          <p:nvPr/>
        </p:nvSpPr>
        <p:spPr>
          <a:xfrm>
            <a:off x="1523072" y="1168519"/>
            <a:ext cx="6997741" cy="2993127"/>
          </a:xfrm>
          <a:prstGeom prst="rect">
            <a:avLst/>
          </a:prstGeom>
          <a:noFill/>
        </p:spPr>
        <p:txBody>
          <a:bodyPr wrap="square" rtlCol="0">
            <a:spAutoFit/>
          </a:bodyPr>
          <a:lstStyle/>
          <a:p>
            <a:pPr marL="342900" lvl="0" indent="-342900">
              <a:spcAft>
                <a:spcPts val="300"/>
              </a:spcAft>
              <a:buFont typeface="Arial" panose="020B0604020202020204" pitchFamily="34" charset="0"/>
              <a:buChar char="•"/>
            </a:pPr>
            <a:r>
              <a:rPr lang="en-US" sz="2200" i="1" dirty="0" err="1">
                <a:solidFill>
                  <a:srgbClr val="1B4623"/>
                </a:solidFill>
                <a:effectLst/>
                <a:ea typeface="Times New Roman" panose="02020603050405020304" pitchFamily="18" charset="0"/>
              </a:rPr>
              <a:t>SACU</a:t>
            </a:r>
            <a:r>
              <a:rPr lang="en-US" sz="2200" i="1" dirty="0">
                <a:solidFill>
                  <a:srgbClr val="1B4623"/>
                </a:solidFill>
                <a:effectLst/>
                <a:ea typeface="Times New Roman" panose="02020603050405020304" pitchFamily="18" charset="0"/>
              </a:rPr>
              <a:t> harmonization matters</a:t>
            </a:r>
            <a:endParaRPr lang="en-ZA" sz="2200" i="1" dirty="0">
              <a:solidFill>
                <a:srgbClr val="1B4623"/>
              </a:solidFill>
              <a:effectLst/>
              <a:ea typeface="Calibri" panose="020F0502020204030204" pitchFamily="34" charset="0"/>
            </a:endParaRPr>
          </a:p>
          <a:p>
            <a:pPr marL="800100" lvl="1" indent="-342900">
              <a:spcAft>
                <a:spcPts val="300"/>
              </a:spcAft>
              <a:buFont typeface="Arial" panose="020B0604020202020204" pitchFamily="34" charset="0"/>
              <a:buChar char="•"/>
            </a:pPr>
            <a:r>
              <a:rPr lang="en-US" sz="2200" i="1" dirty="0">
                <a:solidFill>
                  <a:srgbClr val="1B4623"/>
                </a:solidFill>
                <a:effectLst/>
                <a:ea typeface="Times New Roman" panose="02020603050405020304" pitchFamily="18" charset="0"/>
              </a:rPr>
              <a:t>With Eswatini as a sugar producer</a:t>
            </a:r>
            <a:endParaRPr lang="en-ZA" sz="2200" i="1" dirty="0">
              <a:solidFill>
                <a:srgbClr val="1B4623"/>
              </a:solidFill>
              <a:effectLst/>
              <a:ea typeface="Calibri" panose="020F0502020204030204" pitchFamily="34" charset="0"/>
            </a:endParaRPr>
          </a:p>
          <a:p>
            <a:pPr marL="800100" lvl="1" indent="-342900">
              <a:spcAft>
                <a:spcPts val="300"/>
              </a:spcAft>
              <a:buFont typeface="Arial" panose="020B0604020202020204" pitchFamily="34" charset="0"/>
              <a:buChar char="•"/>
            </a:pPr>
            <a:r>
              <a:rPr lang="en-US" sz="2200" i="1" dirty="0">
                <a:solidFill>
                  <a:srgbClr val="1B4623"/>
                </a:solidFill>
                <a:effectLst/>
                <a:ea typeface="Times New Roman" panose="02020603050405020304" pitchFamily="18" charset="0"/>
              </a:rPr>
              <a:t>With  Botswana, Lesotho and Namibia (BLN) as </a:t>
            </a:r>
            <a:br>
              <a:rPr lang="en-US" sz="2200" i="1" dirty="0">
                <a:solidFill>
                  <a:srgbClr val="1B4623"/>
                </a:solidFill>
                <a:effectLst/>
                <a:ea typeface="Times New Roman" panose="02020603050405020304" pitchFamily="18" charset="0"/>
              </a:rPr>
            </a:br>
            <a:r>
              <a:rPr lang="en-US" sz="2200" i="1" dirty="0">
                <a:solidFill>
                  <a:srgbClr val="1B4623"/>
                </a:solidFill>
                <a:effectLst/>
                <a:ea typeface="Times New Roman" panose="02020603050405020304" pitchFamily="18" charset="0"/>
              </a:rPr>
              <a:t>non-sugar producers</a:t>
            </a:r>
          </a:p>
          <a:p>
            <a:pPr marL="800100" lvl="1" indent="-342900">
              <a:spcAft>
                <a:spcPts val="300"/>
              </a:spcAft>
              <a:buFont typeface="Arial" panose="020B0604020202020204" pitchFamily="34" charset="0"/>
              <a:buChar char="•"/>
            </a:pPr>
            <a:r>
              <a:rPr lang="en-US" sz="2200" i="1" dirty="0">
                <a:solidFill>
                  <a:srgbClr val="1B4623"/>
                </a:solidFill>
                <a:ea typeface="Calibri" panose="020F0502020204030204" pitchFamily="34" charset="0"/>
              </a:rPr>
              <a:t>Demands from BLN countries  for </a:t>
            </a:r>
            <a:r>
              <a:rPr lang="en-ZA" sz="2200" i="1" dirty="0">
                <a:solidFill>
                  <a:srgbClr val="1B4623"/>
                </a:solidFill>
                <a:ea typeface="Times New Roman" panose="02020603050405020304" pitchFamily="18" charset="0"/>
              </a:rPr>
              <a:t>tariff-free imports</a:t>
            </a:r>
            <a:endParaRPr lang="en-ZA" sz="2200" i="1" dirty="0">
              <a:solidFill>
                <a:srgbClr val="1B4623"/>
              </a:solidFill>
              <a:effectLst/>
              <a:ea typeface="Calibri" panose="020F0502020204030204" pitchFamily="34" charset="0"/>
            </a:endParaRPr>
          </a:p>
          <a:p>
            <a:pPr marL="342900" lvl="0" indent="-342900">
              <a:spcAft>
                <a:spcPts val="300"/>
              </a:spcAft>
              <a:buFont typeface="Arial" panose="020B0604020202020204" pitchFamily="34" charset="0"/>
              <a:buChar char="•"/>
            </a:pPr>
            <a:r>
              <a:rPr lang="en-US" sz="2200" i="1" dirty="0">
                <a:solidFill>
                  <a:srgbClr val="1B4623"/>
                </a:solidFill>
                <a:effectLst/>
                <a:ea typeface="Times New Roman" panose="02020603050405020304" pitchFamily="18" charset="0"/>
              </a:rPr>
              <a:t>Future of the Health Promotion Levy (HPL) and broader food policy</a:t>
            </a:r>
            <a:endParaRPr lang="en-ZA" sz="2200" i="1" dirty="0">
              <a:solidFill>
                <a:srgbClr val="1B4623"/>
              </a:solidFill>
              <a:effectLst/>
              <a:ea typeface="Calibri" panose="020F0502020204030204" pitchFamily="34" charset="0"/>
            </a:endParaRPr>
          </a:p>
          <a:p>
            <a:pPr marL="342900" lvl="0" indent="-342900">
              <a:spcAft>
                <a:spcPts val="300"/>
              </a:spcAft>
              <a:buFont typeface="Arial" panose="020B0604020202020204" pitchFamily="34" charset="0"/>
              <a:buChar char="•"/>
            </a:pPr>
            <a:r>
              <a:rPr lang="en-US" sz="2200" i="1" dirty="0">
                <a:solidFill>
                  <a:srgbClr val="1B4623"/>
                </a:solidFill>
                <a:effectLst/>
                <a:ea typeface="Times New Roman" panose="02020603050405020304" pitchFamily="18" charset="0"/>
              </a:rPr>
              <a:t>Strategic trade protection</a:t>
            </a:r>
          </a:p>
        </p:txBody>
      </p:sp>
      <p:sp>
        <p:nvSpPr>
          <p:cNvPr id="10" name="Rectangle 9"/>
          <p:cNvSpPr/>
          <p:nvPr/>
        </p:nvSpPr>
        <p:spPr>
          <a:xfrm>
            <a:off x="-18956" y="0"/>
            <a:ext cx="9222194" cy="995115"/>
          </a:xfrm>
          <a:prstGeom prst="rect">
            <a:avLst/>
          </a:prstGeom>
          <a:solidFill>
            <a:srgbClr val="0A53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522145" y="152482"/>
            <a:ext cx="8690571" cy="700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solidFill>
                  <a:schemeClr val="accent6">
                    <a:lumMod val="60000"/>
                    <a:lumOff val="40000"/>
                  </a:schemeClr>
                </a:solidFill>
              </a:rPr>
              <a:t>KEY AREAS TO BE ADDRESSED</a:t>
            </a:r>
          </a:p>
        </p:txBody>
      </p:sp>
      <p:sp>
        <p:nvSpPr>
          <p:cNvPr id="14" name="TextBox 13"/>
          <p:cNvSpPr txBox="1"/>
          <p:nvPr/>
        </p:nvSpPr>
        <p:spPr>
          <a:xfrm>
            <a:off x="0" y="6321349"/>
            <a:ext cx="739292" cy="369332"/>
          </a:xfrm>
          <a:prstGeom prst="rect">
            <a:avLst/>
          </a:prstGeom>
          <a:noFill/>
        </p:spPr>
        <p:txBody>
          <a:bodyPr wrap="square" rtlCol="0">
            <a:spAutoFit/>
          </a:bodyPr>
          <a:lstStyle/>
          <a:p>
            <a:pPr algn="ctr"/>
            <a:r>
              <a:rPr lang="en-US" dirty="0">
                <a:solidFill>
                  <a:srgbClr val="FFFFFF"/>
                </a:solidFill>
              </a:rPr>
              <a:t>14</a:t>
            </a:r>
          </a:p>
        </p:txBody>
      </p:sp>
    </p:spTree>
    <p:extLst>
      <p:ext uri="{BB962C8B-B14F-4D97-AF65-F5344CB8AC3E}">
        <p14:creationId xmlns:p14="http://schemas.microsoft.com/office/powerpoint/2010/main" val="3407885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asamp_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6" y="0"/>
            <a:ext cx="9204545" cy="6912000"/>
          </a:xfrm>
          <a:prstGeom prst="rect">
            <a:avLst/>
          </a:prstGeom>
        </p:spPr>
      </p:pic>
      <p:sp>
        <p:nvSpPr>
          <p:cNvPr id="3" name="TextBox 2"/>
          <p:cNvSpPr txBox="1"/>
          <p:nvPr/>
        </p:nvSpPr>
        <p:spPr>
          <a:xfrm>
            <a:off x="501808" y="1244340"/>
            <a:ext cx="8271545" cy="3200876"/>
          </a:xfrm>
          <a:prstGeom prst="rect">
            <a:avLst/>
          </a:prstGeom>
          <a:noFill/>
        </p:spPr>
        <p:txBody>
          <a:bodyPr wrap="square" rtlCol="0">
            <a:spAutoFit/>
          </a:bodyPr>
          <a:lstStyle/>
          <a:p>
            <a:pPr marL="342900" lvl="0" indent="-342900">
              <a:spcAft>
                <a:spcPts val="600"/>
              </a:spcAft>
              <a:buFont typeface="Arial" panose="020B0604020202020204" pitchFamily="34" charset="0"/>
              <a:buChar char="•"/>
            </a:pPr>
            <a:r>
              <a:rPr lang="en-US" sz="2200" i="1" dirty="0">
                <a:solidFill>
                  <a:srgbClr val="1B4623"/>
                </a:solidFill>
                <a:effectLst/>
                <a:ea typeface="Times New Roman" panose="02020603050405020304" pitchFamily="18" charset="0"/>
              </a:rPr>
              <a:t>The Social Compact formed by the signing of the Sugar Master Plan ensured that all parties, including government, </a:t>
            </a:r>
            <a:r>
              <a:rPr lang="en-US" sz="2200" i="1" dirty="0" err="1">
                <a:solidFill>
                  <a:srgbClr val="1B4623"/>
                </a:solidFill>
                <a:effectLst/>
                <a:ea typeface="Times New Roman" panose="02020603050405020304" pitchFamily="18" charset="0"/>
              </a:rPr>
              <a:t>labour</a:t>
            </a:r>
            <a:r>
              <a:rPr lang="en-US" sz="2200" i="1" dirty="0">
                <a:solidFill>
                  <a:srgbClr val="1B4623"/>
                </a:solidFill>
                <a:effectLst/>
                <a:ea typeface="Times New Roman" panose="02020603050405020304" pitchFamily="18" charset="0"/>
              </a:rPr>
              <a:t>, consumers and the sugar industry as a whole committed to a process of transformation and growth.</a:t>
            </a:r>
          </a:p>
          <a:p>
            <a:pPr marL="342900" lvl="0" indent="-342900">
              <a:spcAft>
                <a:spcPts val="600"/>
              </a:spcAft>
              <a:buFont typeface="Arial" panose="020B0604020202020204" pitchFamily="34" charset="0"/>
              <a:buChar char="•"/>
            </a:pPr>
            <a:r>
              <a:rPr lang="en-US" sz="2200" i="1" dirty="0">
                <a:solidFill>
                  <a:srgbClr val="1B4623"/>
                </a:solidFill>
                <a:ea typeface="Calibri" panose="020F0502020204030204" pitchFamily="34" charset="0"/>
              </a:rPr>
              <a:t>The process has begun, and some key achievements can be registered.</a:t>
            </a:r>
          </a:p>
          <a:p>
            <a:pPr marL="342900" lvl="0" indent="-342900">
              <a:spcAft>
                <a:spcPts val="600"/>
              </a:spcAft>
              <a:buFont typeface="Arial" panose="020B0604020202020204" pitchFamily="34" charset="0"/>
              <a:buChar char="•"/>
            </a:pPr>
            <a:r>
              <a:rPr lang="en-US" sz="2200" i="1" dirty="0">
                <a:solidFill>
                  <a:srgbClr val="1B4623"/>
                </a:solidFill>
                <a:effectLst/>
                <a:ea typeface="Calibri" panose="020F0502020204030204" pitchFamily="34" charset="0"/>
              </a:rPr>
              <a:t>The momentum must now be maintained to see all the action commitments to fruition.</a:t>
            </a:r>
            <a:endParaRPr lang="en-ZA" sz="2200" i="1" dirty="0">
              <a:solidFill>
                <a:srgbClr val="1B4623"/>
              </a:solidFill>
              <a:effectLst/>
              <a:ea typeface="Calibri" panose="020F0502020204030204" pitchFamily="34" charset="0"/>
            </a:endParaRPr>
          </a:p>
          <a:p>
            <a:r>
              <a:rPr lang="en-US" sz="1100" dirty="0">
                <a:solidFill>
                  <a:srgbClr val="1B4623"/>
                </a:solidFill>
                <a:effectLst/>
                <a:latin typeface="Calibri" panose="020F0502020204030204" pitchFamily="34" charset="0"/>
                <a:ea typeface="Calibri" panose="020F0502020204030204" pitchFamily="34" charset="0"/>
              </a:rPr>
              <a:t> </a:t>
            </a:r>
            <a:endParaRPr lang="en-ZA" sz="1100" dirty="0">
              <a:solidFill>
                <a:srgbClr val="1B4623"/>
              </a:solidFill>
              <a:effectLst/>
              <a:latin typeface="Calibri" panose="020F0502020204030204" pitchFamily="34" charset="0"/>
              <a:ea typeface="Calibri" panose="020F0502020204030204" pitchFamily="34" charset="0"/>
            </a:endParaRPr>
          </a:p>
        </p:txBody>
      </p:sp>
      <p:sp>
        <p:nvSpPr>
          <p:cNvPr id="8" name="Rectangle 7"/>
          <p:cNvSpPr/>
          <p:nvPr/>
        </p:nvSpPr>
        <p:spPr>
          <a:xfrm>
            <a:off x="-18956" y="0"/>
            <a:ext cx="9222194" cy="995115"/>
          </a:xfrm>
          <a:prstGeom prst="rect">
            <a:avLst/>
          </a:prstGeom>
          <a:solidFill>
            <a:srgbClr val="0A53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522145" y="152482"/>
            <a:ext cx="8690571" cy="700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solidFill>
                  <a:schemeClr val="accent6">
                    <a:lumMod val="60000"/>
                    <a:lumOff val="40000"/>
                  </a:schemeClr>
                </a:solidFill>
              </a:rPr>
              <a:t>KEY MESSAGE</a:t>
            </a:r>
          </a:p>
        </p:txBody>
      </p:sp>
      <p:sp>
        <p:nvSpPr>
          <p:cNvPr id="11" name="TextBox 10"/>
          <p:cNvSpPr txBox="1"/>
          <p:nvPr/>
        </p:nvSpPr>
        <p:spPr>
          <a:xfrm>
            <a:off x="0" y="6321349"/>
            <a:ext cx="739292" cy="369332"/>
          </a:xfrm>
          <a:prstGeom prst="rect">
            <a:avLst/>
          </a:prstGeom>
          <a:noFill/>
        </p:spPr>
        <p:txBody>
          <a:bodyPr wrap="square" rtlCol="0">
            <a:spAutoFit/>
          </a:bodyPr>
          <a:lstStyle/>
          <a:p>
            <a:pPr algn="ctr"/>
            <a:r>
              <a:rPr lang="en-US" dirty="0">
                <a:solidFill>
                  <a:srgbClr val="FFFFFF"/>
                </a:solidFill>
              </a:rPr>
              <a:t>15</a:t>
            </a:r>
          </a:p>
        </p:txBody>
      </p:sp>
    </p:spTree>
    <p:extLst>
      <p:ext uri="{BB962C8B-B14F-4D97-AF65-F5344CB8AC3E}">
        <p14:creationId xmlns:p14="http://schemas.microsoft.com/office/powerpoint/2010/main" val="3165544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samp_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9" y="0"/>
            <a:ext cx="9204545" cy="6912000"/>
          </a:xfrm>
          <a:prstGeom prst="rect">
            <a:avLst/>
          </a:prstGeom>
        </p:spPr>
      </p:pic>
      <p:sp>
        <p:nvSpPr>
          <p:cNvPr id="2" name="Title 1"/>
          <p:cNvSpPr>
            <a:spLocks noGrp="1"/>
          </p:cNvSpPr>
          <p:nvPr>
            <p:ph type="title"/>
          </p:nvPr>
        </p:nvSpPr>
        <p:spPr>
          <a:xfrm>
            <a:off x="2875313" y="983986"/>
            <a:ext cx="2919479" cy="932047"/>
          </a:xfrm>
        </p:spPr>
        <p:txBody>
          <a:bodyPr/>
          <a:lstStyle/>
          <a:p>
            <a:r>
              <a:rPr lang="en-ZA" b="1" dirty="0">
                <a:solidFill>
                  <a:schemeClr val="bg1"/>
                </a:solidFill>
              </a:rPr>
              <a:t>THANK YOU</a:t>
            </a:r>
          </a:p>
        </p:txBody>
      </p:sp>
      <p:sp>
        <p:nvSpPr>
          <p:cNvPr id="6" name="TextBox 5"/>
          <p:cNvSpPr txBox="1"/>
          <p:nvPr/>
        </p:nvSpPr>
        <p:spPr>
          <a:xfrm>
            <a:off x="0" y="6321349"/>
            <a:ext cx="739292" cy="369332"/>
          </a:xfrm>
          <a:prstGeom prst="rect">
            <a:avLst/>
          </a:prstGeom>
          <a:noFill/>
        </p:spPr>
        <p:txBody>
          <a:bodyPr wrap="square" rtlCol="0">
            <a:spAutoFit/>
          </a:bodyPr>
          <a:lstStyle/>
          <a:p>
            <a:pPr algn="ctr"/>
            <a:r>
              <a:rPr lang="en-US" dirty="0">
                <a:solidFill>
                  <a:srgbClr val="FFFFFF"/>
                </a:solidFill>
              </a:rPr>
              <a:t>16</a:t>
            </a:r>
          </a:p>
        </p:txBody>
      </p:sp>
    </p:spTree>
    <p:extLst>
      <p:ext uri="{BB962C8B-B14F-4D97-AF65-F5344CB8AC3E}">
        <p14:creationId xmlns:p14="http://schemas.microsoft.com/office/powerpoint/2010/main" val="27885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asamp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5" y="-35046"/>
            <a:ext cx="9204545" cy="6912000"/>
          </a:xfrm>
          <a:prstGeom prst="rect">
            <a:avLst/>
          </a:prstGeom>
        </p:spPr>
      </p:pic>
      <p:sp>
        <p:nvSpPr>
          <p:cNvPr id="2" name="Rectangle 1"/>
          <p:cNvSpPr/>
          <p:nvPr/>
        </p:nvSpPr>
        <p:spPr>
          <a:xfrm>
            <a:off x="795509" y="2755669"/>
            <a:ext cx="7463080" cy="3029035"/>
          </a:xfrm>
          <a:prstGeom prst="rect">
            <a:avLst/>
          </a:prstGeom>
          <a:noFill/>
        </p:spPr>
        <p:txBody>
          <a:bodyPr wrap="square">
            <a:spAutoFit/>
          </a:bodyPr>
          <a:lstStyle/>
          <a:p>
            <a:pPr>
              <a:lnSpc>
                <a:spcPct val="120000"/>
              </a:lnSpc>
            </a:pPr>
            <a:r>
              <a:rPr lang="en-ZA" sz="2000" dirty="0">
                <a:solidFill>
                  <a:schemeClr val="accent6">
                    <a:lumMod val="20000"/>
                    <a:lumOff val="80000"/>
                  </a:schemeClr>
                </a:solidFill>
              </a:rPr>
              <a:t>“The Master Plan seeks to create a diversified and globally competitive, sustainable and transformed sugarcane-based value chain that actively contributes to South Africa’s economic and social development, creating prosperity for stakeholders in the sugarcane value chain, the wider bio-economy, society and the environment.” </a:t>
            </a:r>
          </a:p>
          <a:p>
            <a:pPr>
              <a:lnSpc>
                <a:spcPct val="150000"/>
              </a:lnSpc>
            </a:pPr>
            <a:endParaRPr lang="en-ZA" sz="1600" dirty="0">
              <a:solidFill>
                <a:schemeClr val="bg1"/>
              </a:solidFill>
            </a:endParaRPr>
          </a:p>
          <a:p>
            <a:pPr>
              <a:lnSpc>
                <a:spcPct val="150000"/>
              </a:lnSpc>
            </a:pPr>
            <a:r>
              <a:rPr lang="en-ZA" dirty="0">
                <a:solidFill>
                  <a:srgbClr val="E2F0D9"/>
                </a:solidFill>
              </a:rPr>
              <a:t>(Government Gazette, 23 June 2020)</a:t>
            </a:r>
          </a:p>
          <a:p>
            <a:pPr>
              <a:lnSpc>
                <a:spcPct val="150000"/>
              </a:lnSpc>
            </a:pPr>
            <a:endParaRPr lang="en-ZA" sz="1400" dirty="0">
              <a:solidFill>
                <a:schemeClr val="bg1"/>
              </a:solidFill>
            </a:endParaRPr>
          </a:p>
        </p:txBody>
      </p:sp>
      <p:sp>
        <p:nvSpPr>
          <p:cNvPr id="8" name="Title 3"/>
          <p:cNvSpPr txBox="1">
            <a:spLocks/>
          </p:cNvSpPr>
          <p:nvPr/>
        </p:nvSpPr>
        <p:spPr>
          <a:xfrm>
            <a:off x="851424" y="312931"/>
            <a:ext cx="6413293" cy="15802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4000" b="1" dirty="0">
                <a:solidFill>
                  <a:srgbClr val="1B4623"/>
                </a:solidFill>
                <a:cs typeface="Calibri" panose="020F0502020204030204" pitchFamily="34" charset="0"/>
              </a:rPr>
              <a:t>SUGARCANE VALUE CHAIN MASTER PLAN TO 2030</a:t>
            </a:r>
          </a:p>
        </p:txBody>
      </p:sp>
      <p:sp>
        <p:nvSpPr>
          <p:cNvPr id="5" name="TextBox 4"/>
          <p:cNvSpPr txBox="1"/>
          <p:nvPr/>
        </p:nvSpPr>
        <p:spPr>
          <a:xfrm>
            <a:off x="0" y="6321349"/>
            <a:ext cx="739292" cy="369332"/>
          </a:xfrm>
          <a:prstGeom prst="rect">
            <a:avLst/>
          </a:prstGeom>
          <a:noFill/>
        </p:spPr>
        <p:txBody>
          <a:bodyPr wrap="square" rtlCol="0">
            <a:spAutoFit/>
          </a:bodyPr>
          <a:lstStyle/>
          <a:p>
            <a:pPr algn="ctr"/>
            <a:r>
              <a:rPr lang="en-US" dirty="0">
                <a:solidFill>
                  <a:srgbClr val="FFFFFF"/>
                </a:solidFill>
              </a:rPr>
              <a:t>2</a:t>
            </a:r>
          </a:p>
        </p:txBody>
      </p:sp>
    </p:spTree>
    <p:extLst>
      <p:ext uri="{BB962C8B-B14F-4D97-AF65-F5344CB8AC3E}">
        <p14:creationId xmlns:p14="http://schemas.microsoft.com/office/powerpoint/2010/main" val="2825435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samp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9" y="0"/>
            <a:ext cx="9204545" cy="6912000"/>
          </a:xfrm>
          <a:prstGeom prst="rect">
            <a:avLst/>
          </a:prstGeom>
        </p:spPr>
      </p:pic>
      <p:graphicFrame>
        <p:nvGraphicFramePr>
          <p:cNvPr id="3" name="Diagram 2"/>
          <p:cNvGraphicFramePr/>
          <p:nvPr>
            <p:extLst>
              <p:ext uri="{D42A27DB-BD31-4B8C-83A1-F6EECF244321}">
                <p14:modId xmlns:p14="http://schemas.microsoft.com/office/powerpoint/2010/main" val="329948291"/>
              </p:ext>
            </p:extLst>
          </p:nvPr>
        </p:nvGraphicFramePr>
        <p:xfrm>
          <a:off x="418587" y="-175027"/>
          <a:ext cx="8410196" cy="5222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5355" y="406009"/>
            <a:ext cx="8813159" cy="825686"/>
          </a:xfrm>
        </p:spPr>
        <p:txBody>
          <a:bodyPr>
            <a:normAutofit/>
          </a:bodyPr>
          <a:lstStyle/>
          <a:p>
            <a:r>
              <a:rPr lang="en-ZA" sz="4000" b="1" dirty="0">
                <a:solidFill>
                  <a:srgbClr val="1B4623"/>
                </a:solidFill>
              </a:rPr>
              <a:t>THE JOURNEY</a:t>
            </a:r>
          </a:p>
        </p:txBody>
      </p:sp>
      <p:sp>
        <p:nvSpPr>
          <p:cNvPr id="7" name="TextBox 6"/>
          <p:cNvSpPr txBox="1"/>
          <p:nvPr/>
        </p:nvSpPr>
        <p:spPr>
          <a:xfrm>
            <a:off x="0" y="6321349"/>
            <a:ext cx="739292" cy="369332"/>
          </a:xfrm>
          <a:prstGeom prst="rect">
            <a:avLst/>
          </a:prstGeom>
          <a:noFill/>
        </p:spPr>
        <p:txBody>
          <a:bodyPr wrap="square" rtlCol="0">
            <a:spAutoFit/>
          </a:bodyPr>
          <a:lstStyle/>
          <a:p>
            <a:pPr algn="ctr"/>
            <a:r>
              <a:rPr lang="en-US" dirty="0">
                <a:solidFill>
                  <a:srgbClr val="FFFFFF"/>
                </a:solidFill>
              </a:rPr>
              <a:t>3</a:t>
            </a:r>
          </a:p>
        </p:txBody>
      </p:sp>
      <p:graphicFrame>
        <p:nvGraphicFramePr>
          <p:cNvPr id="8" name="Diagram 7"/>
          <p:cNvGraphicFramePr/>
          <p:nvPr>
            <p:extLst>
              <p:ext uri="{D42A27DB-BD31-4B8C-83A1-F6EECF244321}">
                <p14:modId xmlns:p14="http://schemas.microsoft.com/office/powerpoint/2010/main" val="3108428176"/>
              </p:ext>
            </p:extLst>
          </p:nvPr>
        </p:nvGraphicFramePr>
        <p:xfrm>
          <a:off x="435920" y="2511013"/>
          <a:ext cx="8340804" cy="49440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22566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sasamp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04545" cy="6912000"/>
          </a:xfrm>
          <a:prstGeom prst="rect">
            <a:avLst/>
          </a:prstGeom>
        </p:spPr>
      </p:pic>
      <p:sp>
        <p:nvSpPr>
          <p:cNvPr id="26" name="Rectangle 25"/>
          <p:cNvSpPr/>
          <p:nvPr/>
        </p:nvSpPr>
        <p:spPr>
          <a:xfrm>
            <a:off x="0" y="0"/>
            <a:ext cx="9225280" cy="1393161"/>
          </a:xfrm>
          <a:prstGeom prst="rect">
            <a:avLst/>
          </a:prstGeom>
          <a:solidFill>
            <a:srgbClr val="0A53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1161" y="189543"/>
            <a:ext cx="8813159" cy="691842"/>
          </a:xfrm>
        </p:spPr>
        <p:txBody>
          <a:bodyPr>
            <a:normAutofit/>
          </a:bodyPr>
          <a:lstStyle/>
          <a:p>
            <a:r>
              <a:rPr lang="en-ZA" sz="3600" b="1" dirty="0">
                <a:solidFill>
                  <a:srgbClr val="A9D18E"/>
                </a:solidFill>
              </a:rPr>
              <a:t>COMPETITION COMMISSION EXEMPTION</a:t>
            </a:r>
          </a:p>
        </p:txBody>
      </p:sp>
      <p:sp>
        <p:nvSpPr>
          <p:cNvPr id="9" name="Rectangle 8"/>
          <p:cNvSpPr/>
          <p:nvPr/>
        </p:nvSpPr>
        <p:spPr>
          <a:xfrm>
            <a:off x="421809" y="819074"/>
            <a:ext cx="3906351" cy="461665"/>
          </a:xfrm>
          <a:prstGeom prst="rect">
            <a:avLst/>
          </a:prstGeom>
        </p:spPr>
        <p:txBody>
          <a:bodyPr wrap="square">
            <a:spAutoFit/>
          </a:bodyPr>
          <a:lstStyle/>
          <a:p>
            <a:r>
              <a:rPr lang="en-ZA" sz="2400" dirty="0">
                <a:solidFill>
                  <a:srgbClr val="A9D18E"/>
                </a:solidFill>
                <a:latin typeface="+mj-lt"/>
              </a:rPr>
              <a:t>ACTION COMMITMENTS</a:t>
            </a:r>
            <a:endParaRPr lang="en-US" sz="2400" dirty="0">
              <a:solidFill>
                <a:srgbClr val="A9D18E"/>
              </a:solidFill>
              <a:latin typeface="+mj-lt"/>
            </a:endParaRPr>
          </a:p>
        </p:txBody>
      </p:sp>
      <p:sp>
        <p:nvSpPr>
          <p:cNvPr id="10" name="Rectangle 9"/>
          <p:cNvSpPr/>
          <p:nvPr/>
        </p:nvSpPr>
        <p:spPr>
          <a:xfrm>
            <a:off x="1432831" y="1618734"/>
            <a:ext cx="2072369" cy="646331"/>
          </a:xfrm>
          <a:prstGeom prst="rect">
            <a:avLst/>
          </a:prstGeom>
        </p:spPr>
        <p:txBody>
          <a:bodyPr wrap="square">
            <a:spAutoFit/>
          </a:bodyPr>
          <a:lstStyle/>
          <a:p>
            <a:r>
              <a:rPr lang="en-ZA" i="1" dirty="0">
                <a:solidFill>
                  <a:srgbClr val="1B4623"/>
                </a:solidFill>
              </a:rPr>
              <a:t>Restore local market offtake</a:t>
            </a:r>
          </a:p>
        </p:txBody>
      </p:sp>
      <p:sp>
        <p:nvSpPr>
          <p:cNvPr id="11" name="Rectangle 10"/>
          <p:cNvSpPr/>
          <p:nvPr/>
        </p:nvSpPr>
        <p:spPr>
          <a:xfrm>
            <a:off x="1432831" y="2276872"/>
            <a:ext cx="2326369" cy="646331"/>
          </a:xfrm>
          <a:prstGeom prst="rect">
            <a:avLst/>
          </a:prstGeom>
        </p:spPr>
        <p:txBody>
          <a:bodyPr wrap="square">
            <a:spAutoFit/>
          </a:bodyPr>
          <a:lstStyle/>
          <a:p>
            <a:r>
              <a:rPr lang="en-ZA" i="1" dirty="0">
                <a:solidFill>
                  <a:srgbClr val="1B4623"/>
                </a:solidFill>
              </a:rPr>
              <a:t>Producer Price Restraint</a:t>
            </a:r>
          </a:p>
        </p:txBody>
      </p:sp>
      <p:sp>
        <p:nvSpPr>
          <p:cNvPr id="12" name="Rectangle 11"/>
          <p:cNvSpPr/>
          <p:nvPr/>
        </p:nvSpPr>
        <p:spPr>
          <a:xfrm>
            <a:off x="1432831" y="2975744"/>
            <a:ext cx="2367009" cy="646331"/>
          </a:xfrm>
          <a:prstGeom prst="rect">
            <a:avLst/>
          </a:prstGeom>
        </p:spPr>
        <p:txBody>
          <a:bodyPr wrap="square">
            <a:spAutoFit/>
          </a:bodyPr>
          <a:lstStyle/>
          <a:p>
            <a:r>
              <a:rPr lang="en-ZA" i="1" dirty="0">
                <a:solidFill>
                  <a:srgbClr val="1B4623"/>
                </a:solidFill>
              </a:rPr>
              <a:t>Strategic Trade Protection</a:t>
            </a:r>
          </a:p>
        </p:txBody>
      </p:sp>
      <p:sp>
        <p:nvSpPr>
          <p:cNvPr id="13" name="Rectangle 12"/>
          <p:cNvSpPr/>
          <p:nvPr/>
        </p:nvSpPr>
        <p:spPr>
          <a:xfrm>
            <a:off x="1432831" y="3655184"/>
            <a:ext cx="2275569" cy="646331"/>
          </a:xfrm>
          <a:prstGeom prst="rect">
            <a:avLst/>
          </a:prstGeom>
        </p:spPr>
        <p:txBody>
          <a:bodyPr wrap="square">
            <a:spAutoFit/>
          </a:bodyPr>
          <a:lstStyle/>
          <a:p>
            <a:r>
              <a:rPr lang="en-ZA" i="1" dirty="0">
                <a:solidFill>
                  <a:srgbClr val="1B4623"/>
                </a:solidFill>
              </a:rPr>
              <a:t>Job Retention and Mitigation</a:t>
            </a:r>
          </a:p>
        </p:txBody>
      </p:sp>
      <p:sp>
        <p:nvSpPr>
          <p:cNvPr id="14" name="Rectangle 13"/>
          <p:cNvSpPr/>
          <p:nvPr/>
        </p:nvSpPr>
        <p:spPr>
          <a:xfrm>
            <a:off x="1432831" y="4343896"/>
            <a:ext cx="2854689" cy="646331"/>
          </a:xfrm>
          <a:prstGeom prst="rect">
            <a:avLst/>
          </a:prstGeom>
        </p:spPr>
        <p:txBody>
          <a:bodyPr wrap="square">
            <a:spAutoFit/>
          </a:bodyPr>
          <a:lstStyle/>
          <a:p>
            <a:r>
              <a:rPr lang="en-ZA" b="1" i="1" dirty="0">
                <a:solidFill>
                  <a:srgbClr val="FFFFFF"/>
                </a:solidFill>
              </a:rPr>
              <a:t>Small-Scale Grower Retention and Support*</a:t>
            </a:r>
          </a:p>
        </p:txBody>
      </p:sp>
      <p:sp>
        <p:nvSpPr>
          <p:cNvPr id="15" name="Rectangle 14"/>
          <p:cNvSpPr/>
          <p:nvPr/>
        </p:nvSpPr>
        <p:spPr>
          <a:xfrm>
            <a:off x="1432831" y="5135096"/>
            <a:ext cx="3047729" cy="369332"/>
          </a:xfrm>
          <a:prstGeom prst="rect">
            <a:avLst/>
          </a:prstGeom>
        </p:spPr>
        <p:txBody>
          <a:bodyPr wrap="square">
            <a:spAutoFit/>
          </a:bodyPr>
          <a:lstStyle/>
          <a:p>
            <a:r>
              <a:rPr lang="en-ZA" i="1" dirty="0">
                <a:solidFill>
                  <a:srgbClr val="1B4623"/>
                </a:solidFill>
              </a:rPr>
              <a:t>Transformation</a:t>
            </a:r>
          </a:p>
        </p:txBody>
      </p:sp>
      <p:sp>
        <p:nvSpPr>
          <p:cNvPr id="16" name="Rectangle 15"/>
          <p:cNvSpPr/>
          <p:nvPr/>
        </p:nvSpPr>
        <p:spPr>
          <a:xfrm>
            <a:off x="1432831" y="5631656"/>
            <a:ext cx="3047729" cy="646331"/>
          </a:xfrm>
          <a:prstGeom prst="rect">
            <a:avLst/>
          </a:prstGeom>
        </p:spPr>
        <p:txBody>
          <a:bodyPr wrap="square">
            <a:spAutoFit/>
          </a:bodyPr>
          <a:lstStyle/>
          <a:p>
            <a:r>
              <a:rPr lang="en-ZA" b="1" i="1" dirty="0">
                <a:solidFill>
                  <a:srgbClr val="FFFFFF"/>
                </a:solidFill>
              </a:rPr>
              <a:t>Managed Industry Restructuring Plan*</a:t>
            </a:r>
          </a:p>
        </p:txBody>
      </p:sp>
      <p:sp>
        <p:nvSpPr>
          <p:cNvPr id="18" name="Rectangle 17"/>
          <p:cNvSpPr/>
          <p:nvPr/>
        </p:nvSpPr>
        <p:spPr>
          <a:xfrm>
            <a:off x="4540361" y="5858748"/>
            <a:ext cx="1337914" cy="338554"/>
          </a:xfrm>
          <a:prstGeom prst="rect">
            <a:avLst/>
          </a:prstGeom>
        </p:spPr>
        <p:txBody>
          <a:bodyPr wrap="none">
            <a:spAutoFit/>
          </a:bodyPr>
          <a:lstStyle/>
          <a:p>
            <a:r>
              <a:rPr lang="en-ZA" sz="1600" b="1" i="1" dirty="0">
                <a:solidFill>
                  <a:srgbClr val="FFFFFF"/>
                </a:solidFill>
              </a:rPr>
              <a:t>*  Exempted</a:t>
            </a:r>
          </a:p>
        </p:txBody>
      </p:sp>
      <p:sp>
        <p:nvSpPr>
          <p:cNvPr id="19" name="Rectangle 18"/>
          <p:cNvSpPr/>
          <p:nvPr/>
        </p:nvSpPr>
        <p:spPr>
          <a:xfrm>
            <a:off x="4614024" y="819074"/>
            <a:ext cx="3906351" cy="461665"/>
          </a:xfrm>
          <a:prstGeom prst="rect">
            <a:avLst/>
          </a:prstGeom>
        </p:spPr>
        <p:txBody>
          <a:bodyPr wrap="square">
            <a:spAutoFit/>
          </a:bodyPr>
          <a:lstStyle/>
          <a:p>
            <a:r>
              <a:rPr lang="en-ZA" sz="2400" dirty="0">
                <a:solidFill>
                  <a:srgbClr val="A9D18E"/>
                </a:solidFill>
                <a:latin typeface="+mj-lt"/>
              </a:rPr>
              <a:t>TASK TEAMS</a:t>
            </a:r>
            <a:endParaRPr lang="en-US" sz="2400" dirty="0">
              <a:solidFill>
                <a:srgbClr val="A9D18E"/>
              </a:solidFill>
              <a:latin typeface="+mj-lt"/>
            </a:endParaRPr>
          </a:p>
        </p:txBody>
      </p:sp>
      <p:sp>
        <p:nvSpPr>
          <p:cNvPr id="24" name="Rectangle 23"/>
          <p:cNvSpPr/>
          <p:nvPr/>
        </p:nvSpPr>
        <p:spPr>
          <a:xfrm>
            <a:off x="4572000" y="1685811"/>
            <a:ext cx="4429760" cy="3831819"/>
          </a:xfrm>
          <a:prstGeom prst="rect">
            <a:avLst/>
          </a:prstGeom>
        </p:spPr>
        <p:txBody>
          <a:bodyPr wrap="square">
            <a:spAutoFit/>
          </a:bodyPr>
          <a:lstStyle/>
          <a:p>
            <a:pPr marL="342000" indent="-342900">
              <a:spcAft>
                <a:spcPts val="600"/>
              </a:spcAft>
              <a:buFont typeface="+mj-lt"/>
              <a:buAutoNum type="arabicPeriod"/>
            </a:pPr>
            <a:r>
              <a:rPr lang="en-ZA" b="1" i="1" dirty="0">
                <a:solidFill>
                  <a:srgbClr val="1B4623"/>
                </a:solidFill>
              </a:rPr>
              <a:t>  </a:t>
            </a:r>
            <a:r>
              <a:rPr lang="en-ZA" b="1" i="1" dirty="0">
                <a:solidFill>
                  <a:schemeClr val="bg1"/>
                </a:solidFill>
              </a:rPr>
              <a:t>SACU Harmonisation*</a:t>
            </a:r>
          </a:p>
          <a:p>
            <a:pPr marL="342000" indent="-342900">
              <a:spcAft>
                <a:spcPts val="600"/>
              </a:spcAft>
              <a:buFont typeface="+mj-lt"/>
              <a:buAutoNum type="arabicPeriod"/>
            </a:pPr>
            <a:r>
              <a:rPr lang="en-ZA" i="1" dirty="0">
                <a:solidFill>
                  <a:srgbClr val="1B4623"/>
                </a:solidFill>
              </a:rPr>
              <a:t>  Job Retention and Mitigation strategy</a:t>
            </a:r>
          </a:p>
          <a:p>
            <a:pPr marL="342000" indent="-342900">
              <a:spcAft>
                <a:spcPts val="600"/>
              </a:spcAft>
              <a:buFont typeface="+mj-lt"/>
              <a:buAutoNum type="arabicPeriod"/>
            </a:pPr>
            <a:r>
              <a:rPr lang="en-ZA" b="1" i="1" dirty="0">
                <a:solidFill>
                  <a:srgbClr val="1B4623"/>
                </a:solidFill>
              </a:rPr>
              <a:t>   </a:t>
            </a:r>
            <a:r>
              <a:rPr lang="en-ZA" b="1" i="1" dirty="0">
                <a:solidFill>
                  <a:srgbClr val="FFFFFF"/>
                </a:solidFill>
              </a:rPr>
              <a:t>Small-scale grower masterplan*</a:t>
            </a:r>
          </a:p>
          <a:p>
            <a:pPr marL="342000" indent="-342900">
              <a:spcAft>
                <a:spcPts val="600"/>
              </a:spcAft>
              <a:buFont typeface="+mj-lt"/>
              <a:buAutoNum type="arabicPeriod"/>
            </a:pPr>
            <a:r>
              <a:rPr lang="en-ZA" i="1" dirty="0">
                <a:solidFill>
                  <a:srgbClr val="1B4623"/>
                </a:solidFill>
              </a:rPr>
              <a:t> Transformation</a:t>
            </a:r>
          </a:p>
          <a:p>
            <a:pPr marL="342000" indent="-342900">
              <a:spcAft>
                <a:spcPts val="600"/>
              </a:spcAft>
              <a:buFont typeface="+mj-lt"/>
              <a:buAutoNum type="arabicPeriod"/>
            </a:pPr>
            <a:r>
              <a:rPr lang="en-ZA" i="1" dirty="0">
                <a:solidFill>
                  <a:srgbClr val="1B4623"/>
                </a:solidFill>
              </a:rPr>
              <a:t> Crop diversification</a:t>
            </a:r>
          </a:p>
          <a:p>
            <a:pPr marL="342000" indent="-342900">
              <a:spcAft>
                <a:spcPts val="600"/>
              </a:spcAft>
              <a:buFont typeface="+mj-lt"/>
              <a:buAutoNum type="arabicPeriod"/>
            </a:pPr>
            <a:r>
              <a:rPr lang="en-ZA" i="1" dirty="0">
                <a:solidFill>
                  <a:srgbClr val="1B4623"/>
                </a:solidFill>
              </a:rPr>
              <a:t> Sugarcane-based value chain diversification strategy</a:t>
            </a:r>
          </a:p>
          <a:p>
            <a:pPr marL="342000" indent="-342900">
              <a:spcAft>
                <a:spcPts val="600"/>
              </a:spcAft>
              <a:buFont typeface="+mj-lt"/>
              <a:buAutoNum type="arabicPeriod"/>
            </a:pPr>
            <a:r>
              <a:rPr lang="en-ZA" i="1" dirty="0">
                <a:solidFill>
                  <a:srgbClr val="1B4623"/>
                </a:solidFill>
              </a:rPr>
              <a:t> Product Tax Policy</a:t>
            </a:r>
          </a:p>
          <a:p>
            <a:pPr marL="342000" indent="-342900">
              <a:spcAft>
                <a:spcPts val="600"/>
              </a:spcAft>
              <a:buFont typeface="+mj-lt"/>
              <a:buAutoNum type="arabicPeriod"/>
            </a:pPr>
            <a:r>
              <a:rPr lang="en-ZA" b="1" i="1" dirty="0">
                <a:solidFill>
                  <a:srgbClr val="1B4623"/>
                </a:solidFill>
              </a:rPr>
              <a:t>  </a:t>
            </a:r>
            <a:r>
              <a:rPr lang="en-ZA" b="1" i="1" dirty="0">
                <a:solidFill>
                  <a:srgbClr val="FFFFFF"/>
                </a:solidFill>
              </a:rPr>
              <a:t>Managed Industry Restructuring*</a:t>
            </a:r>
          </a:p>
          <a:p>
            <a:pPr marL="342000" indent="-342900">
              <a:spcAft>
                <a:spcPts val="600"/>
              </a:spcAft>
              <a:buFont typeface="+mj-lt"/>
              <a:buAutoNum type="arabicPeriod"/>
            </a:pPr>
            <a:r>
              <a:rPr lang="en-ZA" i="1" dirty="0">
                <a:solidFill>
                  <a:srgbClr val="1B4623"/>
                </a:solidFill>
              </a:rPr>
              <a:t> Local offtake commitments</a:t>
            </a:r>
          </a:p>
          <a:p>
            <a:pPr marL="342000" indent="-342900">
              <a:spcAft>
                <a:spcPts val="600"/>
              </a:spcAft>
              <a:buFont typeface="+mj-lt"/>
              <a:buAutoNum type="arabicPeriod"/>
            </a:pPr>
            <a:r>
              <a:rPr lang="en-ZA" i="1" dirty="0">
                <a:solidFill>
                  <a:srgbClr val="1B4623"/>
                </a:solidFill>
              </a:rPr>
              <a:t> Sugar Converters</a:t>
            </a:r>
            <a:endParaRPr lang="en-US" dirty="0"/>
          </a:p>
        </p:txBody>
      </p:sp>
      <p:sp>
        <p:nvSpPr>
          <p:cNvPr id="17" name="TextBox 16"/>
          <p:cNvSpPr txBox="1"/>
          <p:nvPr/>
        </p:nvSpPr>
        <p:spPr>
          <a:xfrm>
            <a:off x="180084" y="6387690"/>
            <a:ext cx="739292" cy="369332"/>
          </a:xfrm>
          <a:prstGeom prst="rect">
            <a:avLst/>
          </a:prstGeom>
          <a:noFill/>
        </p:spPr>
        <p:txBody>
          <a:bodyPr wrap="square" rtlCol="0">
            <a:spAutoFit/>
          </a:bodyPr>
          <a:lstStyle/>
          <a:p>
            <a:pPr algn="ctr"/>
            <a:r>
              <a:rPr lang="en-US" dirty="0">
                <a:solidFill>
                  <a:srgbClr val="FFFFFF"/>
                </a:solidFill>
              </a:rPr>
              <a:t>4</a:t>
            </a:r>
          </a:p>
        </p:txBody>
      </p:sp>
    </p:spTree>
    <p:extLst>
      <p:ext uri="{BB962C8B-B14F-4D97-AF65-F5344CB8AC3E}">
        <p14:creationId xmlns:p14="http://schemas.microsoft.com/office/powerpoint/2010/main" val="796645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samp_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04545" cy="6912000"/>
          </a:xfrm>
          <a:prstGeom prst="rect">
            <a:avLst/>
          </a:prstGeom>
        </p:spPr>
      </p:pic>
      <p:sp>
        <p:nvSpPr>
          <p:cNvPr id="8" name="Rectangle 7"/>
          <p:cNvSpPr/>
          <p:nvPr/>
        </p:nvSpPr>
        <p:spPr>
          <a:xfrm>
            <a:off x="0" y="0"/>
            <a:ext cx="9225280" cy="1290320"/>
          </a:xfrm>
          <a:prstGeom prst="rect">
            <a:avLst/>
          </a:prstGeom>
          <a:solidFill>
            <a:srgbClr val="0A53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7375" y="304881"/>
            <a:ext cx="8322305" cy="822880"/>
          </a:xfrm>
        </p:spPr>
        <p:txBody>
          <a:bodyPr>
            <a:noAutofit/>
          </a:bodyPr>
          <a:lstStyle/>
          <a:p>
            <a:r>
              <a:rPr lang="en-ZA" sz="3200" b="1" dirty="0">
                <a:solidFill>
                  <a:srgbClr val="A9D18E"/>
                </a:solidFill>
              </a:rPr>
              <a:t>TASK TEAMS CONVENED AND CHAIRED BY SASA</a:t>
            </a:r>
          </a:p>
        </p:txBody>
      </p:sp>
      <p:sp>
        <p:nvSpPr>
          <p:cNvPr id="3" name="TextBox 2"/>
          <p:cNvSpPr txBox="1"/>
          <p:nvPr/>
        </p:nvSpPr>
        <p:spPr>
          <a:xfrm>
            <a:off x="1981200" y="1854134"/>
            <a:ext cx="6715760" cy="3785652"/>
          </a:xfrm>
          <a:prstGeom prst="rect">
            <a:avLst/>
          </a:prstGeom>
          <a:solidFill>
            <a:schemeClr val="bg1">
              <a:alpha val="0"/>
            </a:schemeClr>
          </a:solidFill>
        </p:spPr>
        <p:txBody>
          <a:bodyPr wrap="square" rtlCol="0">
            <a:spAutoFit/>
          </a:bodyPr>
          <a:lstStyle/>
          <a:p>
            <a:pPr marL="901700" indent="-901700"/>
            <a:r>
              <a:rPr lang="en-ZA" sz="2000" dirty="0">
                <a:solidFill>
                  <a:srgbClr val="1B4623"/>
                </a:solidFill>
              </a:rPr>
              <a:t>TT3 :  	Small-scale grower masterplan – </a:t>
            </a:r>
          </a:p>
          <a:p>
            <a:pPr marL="901700" indent="-901700"/>
            <a:r>
              <a:rPr lang="en-ZA" sz="2000" dirty="0">
                <a:solidFill>
                  <a:srgbClr val="1B4623"/>
                </a:solidFill>
              </a:rPr>
              <a:t>	chaired by </a:t>
            </a:r>
            <a:r>
              <a:rPr lang="en-ZA" sz="2000" dirty="0" err="1">
                <a:solidFill>
                  <a:srgbClr val="1B4623"/>
                </a:solidFill>
              </a:rPr>
              <a:t>SASA</a:t>
            </a:r>
            <a:r>
              <a:rPr lang="en-ZA" sz="2000" dirty="0">
                <a:solidFill>
                  <a:srgbClr val="1B4623"/>
                </a:solidFill>
              </a:rPr>
              <a:t> </a:t>
            </a:r>
            <a:r>
              <a:rPr lang="en-US" sz="2000" dirty="0">
                <a:solidFill>
                  <a:srgbClr val="1B4623"/>
                </a:solidFill>
                <a:effectLst/>
              </a:rPr>
              <a:t>vice chairperson Joanmariae Fubbs.</a:t>
            </a:r>
          </a:p>
          <a:p>
            <a:pPr marL="901700" indent="-901700">
              <a:lnSpc>
                <a:spcPct val="150000"/>
              </a:lnSpc>
            </a:pPr>
            <a:endParaRPr lang="en-ZA" sz="2000" dirty="0">
              <a:solidFill>
                <a:srgbClr val="1B4623"/>
              </a:solidFill>
              <a:effectLst/>
            </a:endParaRPr>
          </a:p>
          <a:p>
            <a:pPr marL="901700" indent="-901700"/>
            <a:r>
              <a:rPr lang="en-ZA" sz="2000" dirty="0">
                <a:solidFill>
                  <a:srgbClr val="1B4623"/>
                </a:solidFill>
              </a:rPr>
              <a:t>TT4 :  	Transformation – </a:t>
            </a:r>
          </a:p>
          <a:p>
            <a:pPr marL="901700" indent="-901700"/>
            <a:r>
              <a:rPr lang="en-ZA" sz="2000" dirty="0">
                <a:solidFill>
                  <a:srgbClr val="1B4623"/>
                </a:solidFill>
              </a:rPr>
              <a:t>	chaired by </a:t>
            </a:r>
            <a:r>
              <a:rPr lang="en-ZA" sz="2000" dirty="0" err="1">
                <a:solidFill>
                  <a:srgbClr val="1B4623"/>
                </a:solidFill>
              </a:rPr>
              <a:t>SASA</a:t>
            </a:r>
            <a:r>
              <a:rPr lang="en-ZA" sz="2000" dirty="0">
                <a:solidFill>
                  <a:srgbClr val="1B4623"/>
                </a:solidFill>
              </a:rPr>
              <a:t> </a:t>
            </a:r>
            <a:r>
              <a:rPr lang="en-US" sz="2000" dirty="0">
                <a:solidFill>
                  <a:srgbClr val="1B4623"/>
                </a:solidFill>
                <a:effectLst/>
              </a:rPr>
              <a:t>chairperson Sindi </a:t>
            </a:r>
            <a:r>
              <a:rPr lang="en-ZA" sz="2000" dirty="0">
                <a:solidFill>
                  <a:srgbClr val="1B4623"/>
                </a:solidFill>
                <a:effectLst/>
                <a:ea typeface="Calibri" panose="020F0502020204030204" pitchFamily="34" charset="0"/>
              </a:rPr>
              <a:t>Mabaso-Koyana</a:t>
            </a:r>
          </a:p>
          <a:p>
            <a:pPr marL="901700" indent="-901700">
              <a:lnSpc>
                <a:spcPct val="150000"/>
              </a:lnSpc>
            </a:pPr>
            <a:endParaRPr lang="en-ZA" sz="2000" dirty="0">
              <a:solidFill>
                <a:srgbClr val="1B4623"/>
              </a:solidFill>
              <a:effectLst/>
              <a:ea typeface="Calibri" panose="020F0502020204030204" pitchFamily="34" charset="0"/>
            </a:endParaRPr>
          </a:p>
          <a:p>
            <a:pPr marL="901700" indent="-901700"/>
            <a:r>
              <a:rPr lang="en-ZA" sz="2000" dirty="0">
                <a:solidFill>
                  <a:srgbClr val="1B4623"/>
                </a:solidFill>
              </a:rPr>
              <a:t>TT8 : 	Managed industry restructuring – </a:t>
            </a:r>
          </a:p>
          <a:p>
            <a:pPr marL="901700" indent="-901700"/>
            <a:r>
              <a:rPr lang="en-ZA" sz="2000" dirty="0">
                <a:solidFill>
                  <a:srgbClr val="1B4623"/>
                </a:solidFill>
              </a:rPr>
              <a:t>	chaired by </a:t>
            </a:r>
            <a:r>
              <a:rPr lang="en-ZA" sz="2000" dirty="0" err="1">
                <a:solidFill>
                  <a:srgbClr val="1B4623"/>
                </a:solidFill>
              </a:rPr>
              <a:t>SASA</a:t>
            </a:r>
            <a:r>
              <a:rPr lang="en-ZA" sz="2000" dirty="0">
                <a:solidFill>
                  <a:srgbClr val="1B4623"/>
                </a:solidFill>
              </a:rPr>
              <a:t> </a:t>
            </a:r>
            <a:r>
              <a:rPr lang="en-US" sz="2000" dirty="0">
                <a:solidFill>
                  <a:srgbClr val="1B4623"/>
                </a:solidFill>
                <a:effectLst/>
              </a:rPr>
              <a:t>chairperson Sindi </a:t>
            </a:r>
            <a:r>
              <a:rPr lang="en-ZA" sz="2000" dirty="0">
                <a:solidFill>
                  <a:srgbClr val="1B4623"/>
                </a:solidFill>
                <a:effectLst/>
                <a:ea typeface="Calibri" panose="020F0502020204030204" pitchFamily="34" charset="0"/>
              </a:rPr>
              <a:t>Mabaso-Koyana</a:t>
            </a:r>
          </a:p>
          <a:p>
            <a:endParaRPr lang="en-ZA" sz="2000" dirty="0">
              <a:solidFill>
                <a:srgbClr val="1B4623"/>
              </a:solidFill>
              <a:ea typeface="Calibri" panose="020F0502020204030204" pitchFamily="34" charset="0"/>
            </a:endParaRPr>
          </a:p>
          <a:p>
            <a:r>
              <a:rPr lang="en-ZA" sz="2000" dirty="0">
                <a:solidFill>
                  <a:srgbClr val="1B4623"/>
                </a:solidFill>
                <a:ea typeface="Calibri" panose="020F0502020204030204" pitchFamily="34" charset="0"/>
              </a:rPr>
              <a:t>SASA management serves on all Task Teams excluding </a:t>
            </a:r>
            <a:br>
              <a:rPr lang="en-ZA" sz="2000" dirty="0">
                <a:solidFill>
                  <a:srgbClr val="1B4623"/>
                </a:solidFill>
                <a:ea typeface="Calibri" panose="020F0502020204030204" pitchFamily="34" charset="0"/>
              </a:rPr>
            </a:br>
            <a:r>
              <a:rPr lang="en-ZA" sz="2000" dirty="0">
                <a:solidFill>
                  <a:srgbClr val="1B4623"/>
                </a:solidFill>
                <a:ea typeface="Calibri" panose="020F0502020204030204" pitchFamily="34" charset="0"/>
              </a:rPr>
              <a:t>TT2 (job retention) and TT 5 (crop diversification)</a:t>
            </a:r>
            <a:endParaRPr lang="en-ZA" sz="2000" dirty="0">
              <a:solidFill>
                <a:srgbClr val="1B4623"/>
              </a:solidFill>
            </a:endParaRPr>
          </a:p>
        </p:txBody>
      </p:sp>
      <p:pic>
        <p:nvPicPr>
          <p:cNvPr id="4" name="Picture 3" descr="small-scale-ic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004" y="1512824"/>
            <a:ext cx="1267968" cy="1078992"/>
          </a:xfrm>
          <a:prstGeom prst="rect">
            <a:avLst/>
          </a:prstGeom>
        </p:spPr>
      </p:pic>
      <p:pic>
        <p:nvPicPr>
          <p:cNvPr id="5" name="Picture 4" descr="transformation-ic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844" y="2601441"/>
            <a:ext cx="1267968" cy="1078992"/>
          </a:xfrm>
          <a:prstGeom prst="rect">
            <a:avLst/>
          </a:prstGeom>
        </p:spPr>
      </p:pic>
      <p:pic>
        <p:nvPicPr>
          <p:cNvPr id="12" name="Picture 11" descr="restructure-ico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164" y="3674520"/>
            <a:ext cx="1267968" cy="1078992"/>
          </a:xfrm>
          <a:prstGeom prst="rect">
            <a:avLst/>
          </a:prstGeom>
        </p:spPr>
      </p:pic>
      <p:sp>
        <p:nvSpPr>
          <p:cNvPr id="13" name="TextBox 12"/>
          <p:cNvSpPr txBox="1"/>
          <p:nvPr/>
        </p:nvSpPr>
        <p:spPr>
          <a:xfrm>
            <a:off x="0" y="6321349"/>
            <a:ext cx="739292" cy="369332"/>
          </a:xfrm>
          <a:prstGeom prst="rect">
            <a:avLst/>
          </a:prstGeom>
          <a:noFill/>
        </p:spPr>
        <p:txBody>
          <a:bodyPr wrap="square" rtlCol="0">
            <a:spAutoFit/>
          </a:bodyPr>
          <a:lstStyle/>
          <a:p>
            <a:pPr algn="ctr"/>
            <a:r>
              <a:rPr lang="en-US" dirty="0">
                <a:solidFill>
                  <a:srgbClr val="FFFFFF"/>
                </a:solidFill>
              </a:rPr>
              <a:t>5</a:t>
            </a:r>
          </a:p>
        </p:txBody>
      </p:sp>
    </p:spTree>
    <p:extLst>
      <p:ext uri="{BB962C8B-B14F-4D97-AF65-F5344CB8AC3E}">
        <p14:creationId xmlns:p14="http://schemas.microsoft.com/office/powerpoint/2010/main" val="238874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asamp_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04545" cy="6912000"/>
          </a:xfrm>
          <a:prstGeom prst="rect">
            <a:avLst/>
          </a:prstGeom>
        </p:spPr>
      </p:pic>
      <p:sp>
        <p:nvSpPr>
          <p:cNvPr id="9" name="Rectangle 8"/>
          <p:cNvSpPr/>
          <p:nvPr/>
        </p:nvSpPr>
        <p:spPr>
          <a:xfrm>
            <a:off x="0" y="0"/>
            <a:ext cx="9225280" cy="1290320"/>
          </a:xfrm>
          <a:prstGeom prst="rect">
            <a:avLst/>
          </a:prstGeom>
          <a:solidFill>
            <a:srgbClr val="0A53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74800" y="213440"/>
            <a:ext cx="7254240" cy="932047"/>
          </a:xfrm>
        </p:spPr>
        <p:txBody>
          <a:bodyPr>
            <a:noAutofit/>
          </a:bodyPr>
          <a:lstStyle/>
          <a:p>
            <a:r>
              <a:rPr lang="en-ZA" sz="3200" b="1" dirty="0">
                <a:solidFill>
                  <a:srgbClr val="A9D18E"/>
                </a:solidFill>
              </a:rPr>
              <a:t>PROGRESS ON TASK TEAM 3:  </a:t>
            </a:r>
            <a:br>
              <a:rPr lang="en-ZA" sz="3200" b="1" dirty="0">
                <a:solidFill>
                  <a:srgbClr val="A9D18E"/>
                </a:solidFill>
              </a:rPr>
            </a:br>
            <a:r>
              <a:rPr lang="en-ZA" sz="3200" dirty="0">
                <a:solidFill>
                  <a:srgbClr val="A9D18E"/>
                </a:solidFill>
              </a:rPr>
              <a:t>SMALL SCALE GROWERS MASTERPLAN</a:t>
            </a:r>
          </a:p>
        </p:txBody>
      </p:sp>
      <p:graphicFrame>
        <p:nvGraphicFramePr>
          <p:cNvPr id="5" name="Table 4">
            <a:extLst>
              <a:ext uri="{FF2B5EF4-FFF2-40B4-BE49-F238E27FC236}">
                <a16:creationId xmlns:a16="http://schemas.microsoft.com/office/drawing/2014/main" id="{7CF3B0B5-0E4D-4DA4-9A77-152145F7454C}"/>
              </a:ext>
            </a:extLst>
          </p:cNvPr>
          <p:cNvGraphicFramePr>
            <a:graphicFrameLocks noGrp="1"/>
          </p:cNvGraphicFramePr>
          <p:nvPr>
            <p:extLst>
              <p:ext uri="{D42A27DB-BD31-4B8C-83A1-F6EECF244321}">
                <p14:modId xmlns:p14="http://schemas.microsoft.com/office/powerpoint/2010/main" val="1687891994"/>
              </p:ext>
            </p:extLst>
          </p:nvPr>
        </p:nvGraphicFramePr>
        <p:xfrm>
          <a:off x="447041" y="1554480"/>
          <a:ext cx="8402320" cy="3271520"/>
        </p:xfrm>
        <a:graphic>
          <a:graphicData uri="http://schemas.openxmlformats.org/drawingml/2006/table">
            <a:tbl>
              <a:tblPr firstRow="1" firstCol="1" bandRow="1">
                <a:tableStyleId>{16D9F66E-5EB9-4882-86FB-DCBF35E3C3E4}</a:tableStyleId>
              </a:tblPr>
              <a:tblGrid>
                <a:gridCol w="2246165">
                  <a:extLst>
                    <a:ext uri="{9D8B030D-6E8A-4147-A177-3AD203B41FA5}">
                      <a16:colId xmlns:a16="http://schemas.microsoft.com/office/drawing/2014/main" val="3230180463"/>
                    </a:ext>
                  </a:extLst>
                </a:gridCol>
                <a:gridCol w="2246165">
                  <a:extLst>
                    <a:ext uri="{9D8B030D-6E8A-4147-A177-3AD203B41FA5}">
                      <a16:colId xmlns:a16="http://schemas.microsoft.com/office/drawing/2014/main" val="2188912966"/>
                    </a:ext>
                  </a:extLst>
                </a:gridCol>
                <a:gridCol w="2246165">
                  <a:extLst>
                    <a:ext uri="{9D8B030D-6E8A-4147-A177-3AD203B41FA5}">
                      <a16:colId xmlns:a16="http://schemas.microsoft.com/office/drawing/2014/main" val="2300421414"/>
                    </a:ext>
                  </a:extLst>
                </a:gridCol>
                <a:gridCol w="1663825">
                  <a:extLst>
                    <a:ext uri="{9D8B030D-6E8A-4147-A177-3AD203B41FA5}">
                      <a16:colId xmlns:a16="http://schemas.microsoft.com/office/drawing/2014/main" val="2210368898"/>
                    </a:ext>
                  </a:extLst>
                </a:gridCol>
              </a:tblGrid>
              <a:tr h="421752">
                <a:tc>
                  <a:txBody>
                    <a:bodyPr/>
                    <a:lstStyle/>
                    <a:p>
                      <a:pPr algn="l" fontAlgn="t"/>
                      <a:r>
                        <a:rPr lang="en-GB" sz="1800" b="0" u="none" strike="noStrike" dirty="0">
                          <a:solidFill>
                            <a:srgbClr val="1B4623"/>
                          </a:solidFill>
                          <a:effectLst/>
                        </a:rPr>
                        <a:t>Short Term Plan</a:t>
                      </a:r>
                      <a:endParaRPr lang="en-ZA" sz="1800" b="0" i="0" u="none" strike="noStrike" dirty="0">
                        <a:solidFill>
                          <a:srgbClr val="1B4623"/>
                        </a:solidFill>
                        <a:effectLst/>
                        <a:latin typeface="Calibri" panose="020F0502020204030204" pitchFamily="34" charset="0"/>
                      </a:endParaRPr>
                    </a:p>
                  </a:txBody>
                  <a:tcPr marL="108000" marR="6350" marT="108000" marB="0" anchor="ctr">
                    <a:solidFill>
                      <a:schemeClr val="accent6">
                        <a:lumMod val="40000"/>
                        <a:lumOff val="60000"/>
                      </a:schemeClr>
                    </a:solidFill>
                  </a:tcPr>
                </a:tc>
                <a:tc>
                  <a:txBody>
                    <a:bodyPr/>
                    <a:lstStyle/>
                    <a:p>
                      <a:pPr algn="l" fontAlgn="t"/>
                      <a:r>
                        <a:rPr lang="en-ZA" sz="1800" b="0" u="none" strike="noStrike" dirty="0">
                          <a:solidFill>
                            <a:srgbClr val="1B4623"/>
                          </a:solidFill>
                          <a:effectLst/>
                        </a:rPr>
                        <a:t>Current status</a:t>
                      </a:r>
                      <a:endParaRPr lang="en-ZA" sz="1800" b="0" i="0" u="none" strike="noStrike" dirty="0">
                        <a:solidFill>
                          <a:srgbClr val="1B4623"/>
                        </a:solidFill>
                        <a:effectLst/>
                        <a:latin typeface="Calibri" panose="020F0502020204030204" pitchFamily="34" charset="0"/>
                      </a:endParaRPr>
                    </a:p>
                  </a:txBody>
                  <a:tcPr marL="108000" marR="6350" marT="108000" marB="0" anchor="ctr">
                    <a:solidFill>
                      <a:schemeClr val="accent6">
                        <a:lumMod val="40000"/>
                        <a:lumOff val="60000"/>
                      </a:schemeClr>
                    </a:solidFill>
                  </a:tcPr>
                </a:tc>
                <a:tc>
                  <a:txBody>
                    <a:bodyPr/>
                    <a:lstStyle/>
                    <a:p>
                      <a:pPr algn="l" fontAlgn="t"/>
                      <a:r>
                        <a:rPr lang="en-ZA" sz="1800" b="0" u="none" strike="noStrike" dirty="0">
                          <a:solidFill>
                            <a:srgbClr val="1B4623"/>
                          </a:solidFill>
                          <a:effectLst/>
                        </a:rPr>
                        <a:t>Challenges</a:t>
                      </a:r>
                      <a:endParaRPr lang="en-ZA" sz="1800" b="0" i="0" u="none" strike="noStrike" dirty="0">
                        <a:solidFill>
                          <a:srgbClr val="1B4623"/>
                        </a:solidFill>
                        <a:effectLst/>
                        <a:latin typeface="Calibri" panose="020F0502020204030204" pitchFamily="34" charset="0"/>
                      </a:endParaRPr>
                    </a:p>
                  </a:txBody>
                  <a:tcPr marL="108000" marR="6350" marT="108000" marB="0" anchor="ctr">
                    <a:solidFill>
                      <a:schemeClr val="accent6">
                        <a:lumMod val="40000"/>
                        <a:lumOff val="60000"/>
                      </a:schemeClr>
                    </a:solidFill>
                  </a:tcPr>
                </a:tc>
                <a:tc>
                  <a:txBody>
                    <a:bodyPr/>
                    <a:lstStyle/>
                    <a:p>
                      <a:pPr algn="l" fontAlgn="t"/>
                      <a:r>
                        <a:rPr lang="en-ZA" sz="1800" b="0" u="none" strike="noStrike" dirty="0">
                          <a:solidFill>
                            <a:srgbClr val="1B4623"/>
                          </a:solidFill>
                          <a:effectLst/>
                        </a:rPr>
                        <a:t>Target date</a:t>
                      </a:r>
                      <a:endParaRPr lang="en-ZA" sz="1800" b="0" i="0" u="none" strike="noStrike" dirty="0">
                        <a:solidFill>
                          <a:srgbClr val="1B4623"/>
                        </a:solidFill>
                        <a:effectLst/>
                        <a:latin typeface="Calibri" panose="020F0502020204030204" pitchFamily="34" charset="0"/>
                      </a:endParaRPr>
                    </a:p>
                  </a:txBody>
                  <a:tcPr marL="108000" marR="6350" marT="108000" marB="0" anchor="ctr">
                    <a:solidFill>
                      <a:schemeClr val="accent6">
                        <a:lumMod val="40000"/>
                        <a:lumOff val="60000"/>
                      </a:schemeClr>
                    </a:solidFill>
                  </a:tcPr>
                </a:tc>
                <a:extLst>
                  <a:ext uri="{0D108BD9-81ED-4DB2-BD59-A6C34878D82A}">
                    <a16:rowId xmlns:a16="http://schemas.microsoft.com/office/drawing/2014/main" val="1532391768"/>
                  </a:ext>
                </a:extLst>
              </a:tr>
              <a:tr h="2849768">
                <a:tc>
                  <a:txBody>
                    <a:bodyPr/>
                    <a:lstStyle/>
                    <a:p>
                      <a:pPr algn="l" fontAlgn="t"/>
                      <a:r>
                        <a:rPr lang="en-GB" sz="1600" b="0" u="none" strike="noStrike" dirty="0">
                          <a:solidFill>
                            <a:srgbClr val="1B4623"/>
                          </a:solidFill>
                          <a:effectLst/>
                        </a:rPr>
                        <a:t>Development of a preferential pricing model (premium payment) structure to support SSG’s while longer term support structures are developed.</a:t>
                      </a:r>
                      <a:endParaRPr lang="en-ZA" sz="1600" b="0" i="0" u="none" strike="noStrike" dirty="0">
                        <a:solidFill>
                          <a:srgbClr val="1B4623"/>
                        </a:solidFill>
                        <a:effectLst/>
                        <a:latin typeface="Calibri" panose="020F0502020204030204" pitchFamily="34" charset="0"/>
                      </a:endParaRPr>
                    </a:p>
                  </a:txBody>
                  <a:tcPr marL="108000" marR="108000" marT="108000" marB="0">
                    <a:solidFill>
                      <a:schemeClr val="accent6">
                        <a:lumMod val="20000"/>
                        <a:lumOff val="80000"/>
                      </a:schemeClr>
                    </a:solidFill>
                  </a:tcPr>
                </a:tc>
                <a:tc>
                  <a:txBody>
                    <a:bodyPr/>
                    <a:lstStyle/>
                    <a:p>
                      <a:pPr algn="l" fontAlgn="t"/>
                      <a:r>
                        <a:rPr lang="en-ZA" sz="1600" b="0" u="none" strike="noStrike" dirty="0">
                          <a:solidFill>
                            <a:srgbClr val="1B4623"/>
                          </a:solidFill>
                          <a:effectLst/>
                        </a:rPr>
                        <a:t>Stakeholder discussions regarding what constitutes the Universe of Small Scale Growers.  Once agreed, will proceed to determine the premium price.</a:t>
                      </a:r>
                      <a:endParaRPr lang="en-ZA" sz="1600" b="0" i="0" u="none" strike="noStrike" dirty="0">
                        <a:solidFill>
                          <a:srgbClr val="1B4623"/>
                        </a:solidFill>
                        <a:effectLst/>
                        <a:latin typeface="Calibri" panose="020F0502020204030204" pitchFamily="34" charset="0"/>
                      </a:endParaRPr>
                    </a:p>
                  </a:txBody>
                  <a:tcPr marL="108000" marR="108000" marT="108000" marB="0">
                    <a:solidFill>
                      <a:schemeClr val="accent6">
                        <a:lumMod val="20000"/>
                        <a:lumOff val="80000"/>
                      </a:schemeClr>
                    </a:solidFill>
                  </a:tcPr>
                </a:tc>
                <a:tc>
                  <a:txBody>
                    <a:bodyPr/>
                    <a:lstStyle/>
                    <a:p>
                      <a:pPr algn="l" fontAlgn="t"/>
                      <a:r>
                        <a:rPr lang="en-US" sz="1600" b="0" u="none" strike="noStrike" dirty="0">
                          <a:solidFill>
                            <a:srgbClr val="1B4623"/>
                          </a:solidFill>
                          <a:effectLst/>
                        </a:rPr>
                        <a:t>Members currently hold divergent views in terms of the quantum of the premium payment.  Failing consensus, the matter will be escalated to the Executive Oversight Committee.</a:t>
                      </a:r>
                      <a:endParaRPr lang="en-ZA" sz="1600" b="0" i="0" u="none" strike="noStrike" dirty="0">
                        <a:solidFill>
                          <a:srgbClr val="1B4623"/>
                        </a:solidFill>
                        <a:effectLst/>
                        <a:latin typeface="Calibri" panose="020F0502020204030204" pitchFamily="34" charset="0"/>
                      </a:endParaRPr>
                    </a:p>
                  </a:txBody>
                  <a:tcPr marL="108000" marR="108000" marT="108000" marB="0">
                    <a:solidFill>
                      <a:schemeClr val="accent6">
                        <a:lumMod val="20000"/>
                        <a:lumOff val="80000"/>
                      </a:schemeClr>
                    </a:solidFill>
                  </a:tcPr>
                </a:tc>
                <a:tc>
                  <a:txBody>
                    <a:bodyPr/>
                    <a:lstStyle/>
                    <a:p>
                      <a:pPr algn="l" fontAlgn="t"/>
                      <a:r>
                        <a:rPr lang="en-GB" sz="1600" b="0" u="none" strike="noStrike" dirty="0">
                          <a:solidFill>
                            <a:srgbClr val="1B4623"/>
                          </a:solidFill>
                          <a:effectLst/>
                        </a:rPr>
                        <a:t>By 31 March 2021, deadline not met, new deadline of 31 May 2021</a:t>
                      </a:r>
                      <a:endParaRPr lang="en-ZA" sz="1600" b="0" i="0" u="none" strike="noStrike" dirty="0">
                        <a:solidFill>
                          <a:srgbClr val="1B4623"/>
                        </a:solidFill>
                        <a:effectLst/>
                        <a:latin typeface="Calibri" panose="020F0502020204030204" pitchFamily="34" charset="0"/>
                      </a:endParaRPr>
                    </a:p>
                  </a:txBody>
                  <a:tcPr marL="108000" marR="108000" marT="108000" marB="0">
                    <a:solidFill>
                      <a:schemeClr val="accent6">
                        <a:lumMod val="20000"/>
                        <a:lumOff val="80000"/>
                      </a:schemeClr>
                    </a:solidFill>
                  </a:tcPr>
                </a:tc>
                <a:extLst>
                  <a:ext uri="{0D108BD9-81ED-4DB2-BD59-A6C34878D82A}">
                    <a16:rowId xmlns:a16="http://schemas.microsoft.com/office/drawing/2014/main" val="548131929"/>
                  </a:ext>
                </a:extLst>
              </a:tr>
            </a:tbl>
          </a:graphicData>
        </a:graphic>
      </p:graphicFrame>
      <p:pic>
        <p:nvPicPr>
          <p:cNvPr id="6" name="Picture 5" descr="small-scale-icon-gre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211" y="151637"/>
            <a:ext cx="1267968" cy="1078992"/>
          </a:xfrm>
          <a:prstGeom prst="rect">
            <a:avLst/>
          </a:prstGeom>
        </p:spPr>
      </p:pic>
      <p:sp>
        <p:nvSpPr>
          <p:cNvPr id="10" name="TextBox 9"/>
          <p:cNvSpPr txBox="1"/>
          <p:nvPr/>
        </p:nvSpPr>
        <p:spPr>
          <a:xfrm>
            <a:off x="0" y="6321349"/>
            <a:ext cx="739292" cy="369332"/>
          </a:xfrm>
          <a:prstGeom prst="rect">
            <a:avLst/>
          </a:prstGeom>
          <a:noFill/>
        </p:spPr>
        <p:txBody>
          <a:bodyPr wrap="square" rtlCol="0">
            <a:spAutoFit/>
          </a:bodyPr>
          <a:lstStyle/>
          <a:p>
            <a:pPr algn="ctr"/>
            <a:r>
              <a:rPr lang="en-US" dirty="0">
                <a:solidFill>
                  <a:srgbClr val="FFFFFF"/>
                </a:solidFill>
              </a:rPr>
              <a:t>6</a:t>
            </a:r>
          </a:p>
        </p:txBody>
      </p:sp>
    </p:spTree>
    <p:extLst>
      <p:ext uri="{BB962C8B-B14F-4D97-AF65-F5344CB8AC3E}">
        <p14:creationId xmlns:p14="http://schemas.microsoft.com/office/powerpoint/2010/main" val="2397118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asamp_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04545" cy="6912000"/>
          </a:xfrm>
          <a:prstGeom prst="rect">
            <a:avLst/>
          </a:prstGeom>
        </p:spPr>
      </p:pic>
      <p:sp>
        <p:nvSpPr>
          <p:cNvPr id="10" name="Rectangle 9"/>
          <p:cNvSpPr/>
          <p:nvPr/>
        </p:nvSpPr>
        <p:spPr>
          <a:xfrm>
            <a:off x="0" y="0"/>
            <a:ext cx="9225280" cy="1290320"/>
          </a:xfrm>
          <a:prstGeom prst="rect">
            <a:avLst/>
          </a:prstGeom>
          <a:solidFill>
            <a:srgbClr val="0A53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1574800" y="213440"/>
            <a:ext cx="7254240" cy="932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solidFill>
                  <a:srgbClr val="A9D18E"/>
                </a:solidFill>
              </a:rPr>
              <a:t>PROGRESS ON TASK TEAM 3:  </a:t>
            </a:r>
            <a:br>
              <a:rPr lang="en-ZA" sz="3200" b="1" dirty="0">
                <a:solidFill>
                  <a:srgbClr val="A9D18E"/>
                </a:solidFill>
              </a:rPr>
            </a:br>
            <a:r>
              <a:rPr lang="en-ZA" sz="3200" dirty="0">
                <a:solidFill>
                  <a:srgbClr val="A9D18E"/>
                </a:solidFill>
              </a:rPr>
              <a:t>SMALL SCALE GROWERS MASTERPLAN</a:t>
            </a:r>
          </a:p>
        </p:txBody>
      </p:sp>
      <p:graphicFrame>
        <p:nvGraphicFramePr>
          <p:cNvPr id="8" name="Table 7">
            <a:extLst>
              <a:ext uri="{FF2B5EF4-FFF2-40B4-BE49-F238E27FC236}">
                <a16:creationId xmlns:a16="http://schemas.microsoft.com/office/drawing/2014/main" id="{A60613B8-0D63-4402-AE61-8B1DF7381811}"/>
              </a:ext>
            </a:extLst>
          </p:cNvPr>
          <p:cNvGraphicFramePr>
            <a:graphicFrameLocks noGrp="1"/>
          </p:cNvGraphicFramePr>
          <p:nvPr>
            <p:extLst>
              <p:ext uri="{D42A27DB-BD31-4B8C-83A1-F6EECF244321}">
                <p14:modId xmlns:p14="http://schemas.microsoft.com/office/powerpoint/2010/main" val="3556438195"/>
              </p:ext>
            </p:extLst>
          </p:nvPr>
        </p:nvGraphicFramePr>
        <p:xfrm>
          <a:off x="426719" y="1565201"/>
          <a:ext cx="8310882" cy="3920078"/>
        </p:xfrm>
        <a:graphic>
          <a:graphicData uri="http://schemas.openxmlformats.org/drawingml/2006/table">
            <a:tbl>
              <a:tblPr>
                <a:tableStyleId>{93296810-A885-4BE3-A3E7-6D5BEEA58F35}</a:tableStyleId>
              </a:tblPr>
              <a:tblGrid>
                <a:gridCol w="2221721">
                  <a:extLst>
                    <a:ext uri="{9D8B030D-6E8A-4147-A177-3AD203B41FA5}">
                      <a16:colId xmlns:a16="http://schemas.microsoft.com/office/drawing/2014/main" val="1744088043"/>
                    </a:ext>
                  </a:extLst>
                </a:gridCol>
                <a:gridCol w="2401080">
                  <a:extLst>
                    <a:ext uri="{9D8B030D-6E8A-4147-A177-3AD203B41FA5}">
                      <a16:colId xmlns:a16="http://schemas.microsoft.com/office/drawing/2014/main" val="1250592619"/>
                    </a:ext>
                  </a:extLst>
                </a:gridCol>
                <a:gridCol w="2153920">
                  <a:extLst>
                    <a:ext uri="{9D8B030D-6E8A-4147-A177-3AD203B41FA5}">
                      <a16:colId xmlns:a16="http://schemas.microsoft.com/office/drawing/2014/main" val="924360591"/>
                    </a:ext>
                  </a:extLst>
                </a:gridCol>
                <a:gridCol w="1534161">
                  <a:extLst>
                    <a:ext uri="{9D8B030D-6E8A-4147-A177-3AD203B41FA5}">
                      <a16:colId xmlns:a16="http://schemas.microsoft.com/office/drawing/2014/main" val="1945828107"/>
                    </a:ext>
                  </a:extLst>
                </a:gridCol>
              </a:tblGrid>
              <a:tr h="426159">
                <a:tc>
                  <a:txBody>
                    <a:bodyPr/>
                    <a:lstStyle/>
                    <a:p>
                      <a:pPr algn="l" fontAlgn="t">
                        <a:lnSpc>
                          <a:spcPct val="90000"/>
                        </a:lnSpc>
                      </a:pPr>
                      <a:r>
                        <a:rPr lang="en-GB" sz="1600" b="0" i="0" u="none" strike="noStrike" dirty="0">
                          <a:solidFill>
                            <a:srgbClr val="1B4623"/>
                          </a:solidFill>
                          <a:effectLst/>
                          <a:latin typeface="+mn-lt"/>
                        </a:rPr>
                        <a:t>Medium Term Plan</a:t>
                      </a:r>
                    </a:p>
                  </a:txBody>
                  <a:tcPr marL="108000" marR="108000" marT="108000" marB="0" anchor="ctr">
                    <a:solidFill>
                      <a:schemeClr val="accent6">
                        <a:lumMod val="60000"/>
                        <a:lumOff val="40000"/>
                      </a:schemeClr>
                    </a:solidFill>
                  </a:tcPr>
                </a:tc>
                <a:tc>
                  <a:txBody>
                    <a:bodyPr/>
                    <a:lstStyle/>
                    <a:p>
                      <a:pPr algn="l" fontAlgn="t">
                        <a:lnSpc>
                          <a:spcPct val="90000"/>
                        </a:lnSpc>
                      </a:pPr>
                      <a:r>
                        <a:rPr lang="en-ZA" sz="1600" b="0" i="0" u="none" strike="noStrike" dirty="0">
                          <a:solidFill>
                            <a:srgbClr val="1B4623"/>
                          </a:solidFill>
                          <a:effectLst/>
                          <a:latin typeface="+mn-lt"/>
                        </a:rPr>
                        <a:t>Current status</a:t>
                      </a:r>
                    </a:p>
                  </a:txBody>
                  <a:tcPr marL="108000" marR="108000" marT="108000" marB="0" anchor="ctr">
                    <a:solidFill>
                      <a:schemeClr val="accent6">
                        <a:lumMod val="60000"/>
                        <a:lumOff val="40000"/>
                      </a:schemeClr>
                    </a:solidFill>
                  </a:tcPr>
                </a:tc>
                <a:tc>
                  <a:txBody>
                    <a:bodyPr/>
                    <a:lstStyle/>
                    <a:p>
                      <a:pPr algn="l" fontAlgn="t">
                        <a:lnSpc>
                          <a:spcPct val="90000"/>
                        </a:lnSpc>
                      </a:pPr>
                      <a:r>
                        <a:rPr lang="en-ZA" sz="1600" b="0" i="0" u="none" strike="noStrike" dirty="0">
                          <a:solidFill>
                            <a:srgbClr val="1B4623"/>
                          </a:solidFill>
                          <a:effectLst/>
                          <a:latin typeface="+mn-lt"/>
                        </a:rPr>
                        <a:t>Challenges</a:t>
                      </a:r>
                    </a:p>
                  </a:txBody>
                  <a:tcPr marL="108000" marR="108000" marT="108000" marB="0" anchor="ctr">
                    <a:solidFill>
                      <a:schemeClr val="accent6">
                        <a:lumMod val="60000"/>
                        <a:lumOff val="40000"/>
                      </a:schemeClr>
                    </a:solidFill>
                  </a:tcPr>
                </a:tc>
                <a:tc>
                  <a:txBody>
                    <a:bodyPr/>
                    <a:lstStyle/>
                    <a:p>
                      <a:pPr algn="l" fontAlgn="t">
                        <a:lnSpc>
                          <a:spcPct val="90000"/>
                        </a:lnSpc>
                      </a:pPr>
                      <a:r>
                        <a:rPr lang="en-ZA" sz="1600" b="0" i="0" u="none" strike="noStrike" dirty="0">
                          <a:solidFill>
                            <a:srgbClr val="1B4623"/>
                          </a:solidFill>
                          <a:effectLst/>
                          <a:latin typeface="+mn-lt"/>
                        </a:rPr>
                        <a:t>Target date</a:t>
                      </a:r>
                    </a:p>
                  </a:txBody>
                  <a:tcPr marL="108000" marR="108000" marT="108000" marB="0" anchor="ctr">
                    <a:solidFill>
                      <a:schemeClr val="accent6">
                        <a:lumMod val="60000"/>
                        <a:lumOff val="40000"/>
                      </a:schemeClr>
                    </a:solidFill>
                  </a:tcPr>
                </a:tc>
                <a:extLst>
                  <a:ext uri="{0D108BD9-81ED-4DB2-BD59-A6C34878D82A}">
                    <a16:rowId xmlns:a16="http://schemas.microsoft.com/office/drawing/2014/main" val="2597972712"/>
                  </a:ext>
                </a:extLst>
              </a:tr>
              <a:tr h="3078480">
                <a:tc>
                  <a:txBody>
                    <a:bodyPr/>
                    <a:lstStyle/>
                    <a:p>
                      <a:pPr algn="l" fontAlgn="t"/>
                      <a:r>
                        <a:rPr lang="en-US" sz="1600" b="0" i="0" u="none" strike="noStrike" dirty="0">
                          <a:solidFill>
                            <a:srgbClr val="1B4623"/>
                          </a:solidFill>
                          <a:effectLst/>
                          <a:latin typeface="+mn-lt"/>
                        </a:rPr>
                        <a:t>Determination of a Problem Statement for SSG’s, using existing studies as well as data collected and </a:t>
                      </a:r>
                      <a:r>
                        <a:rPr lang="en-US" sz="1600" b="0" i="0" u="none" strike="noStrike" dirty="0" err="1">
                          <a:solidFill>
                            <a:srgbClr val="1B4623"/>
                          </a:solidFill>
                          <a:effectLst/>
                          <a:latin typeface="+mn-lt"/>
                        </a:rPr>
                        <a:t>analysed</a:t>
                      </a:r>
                      <a:r>
                        <a:rPr lang="en-US" sz="1600" b="0" i="0" u="none" strike="noStrike" dirty="0">
                          <a:solidFill>
                            <a:srgbClr val="1B4623"/>
                          </a:solidFill>
                          <a:effectLst/>
                          <a:latin typeface="+mn-lt"/>
                        </a:rPr>
                        <a:t> from growers and millers.  The medium-term work runs in parallel with the Competition Exemption expiry on 30 June 2021.</a:t>
                      </a:r>
                    </a:p>
                  </a:txBody>
                  <a:tcPr marL="108000" marR="108000" marT="108000" marB="108000">
                    <a:solidFill>
                      <a:schemeClr val="accent6">
                        <a:lumMod val="20000"/>
                        <a:lumOff val="80000"/>
                      </a:schemeClr>
                    </a:solidFill>
                  </a:tcPr>
                </a:tc>
                <a:tc>
                  <a:txBody>
                    <a:bodyPr/>
                    <a:lstStyle/>
                    <a:p>
                      <a:pPr algn="l" fontAlgn="t"/>
                      <a:r>
                        <a:rPr lang="en-US" sz="1600" b="0" i="0" u="none" strike="noStrike" dirty="0">
                          <a:solidFill>
                            <a:srgbClr val="1B4623"/>
                          </a:solidFill>
                          <a:effectLst/>
                          <a:latin typeface="+mn-lt"/>
                        </a:rPr>
                        <a:t>Need to carefully scope this work to yield the best value.  Commenced with determination of metadata and identification of data sources.  This work must be undertaken during the exemption period (by 30 June 2021) due to its confidential nature. </a:t>
                      </a:r>
                    </a:p>
                  </a:txBody>
                  <a:tcPr marL="108000" marR="108000" marT="108000" marB="108000">
                    <a:solidFill>
                      <a:schemeClr val="accent6">
                        <a:lumMod val="20000"/>
                        <a:lumOff val="80000"/>
                      </a:schemeClr>
                    </a:solidFill>
                  </a:tcPr>
                </a:tc>
                <a:tc>
                  <a:txBody>
                    <a:bodyPr/>
                    <a:lstStyle/>
                    <a:p>
                      <a:pPr algn="l" fontAlgn="t"/>
                      <a:r>
                        <a:rPr lang="en-US" sz="1600" b="0" i="0" u="none" strike="noStrike" dirty="0">
                          <a:solidFill>
                            <a:srgbClr val="1B4623"/>
                          </a:solidFill>
                          <a:effectLst/>
                          <a:latin typeface="+mn-lt"/>
                        </a:rPr>
                        <a:t>Overlap between data required for TT3, and information needed for work in TT4 (Transformation).    </a:t>
                      </a:r>
                      <a:br>
                        <a:rPr lang="en-US" sz="1600" b="0" i="0" u="none" strike="noStrike" dirty="0">
                          <a:solidFill>
                            <a:srgbClr val="1B4623"/>
                          </a:solidFill>
                          <a:effectLst/>
                          <a:latin typeface="+mn-lt"/>
                        </a:rPr>
                      </a:br>
                      <a:r>
                        <a:rPr lang="en-US" sz="1600" b="0" i="0" u="none" strike="noStrike" dirty="0">
                          <a:solidFill>
                            <a:srgbClr val="1B4623"/>
                          </a:solidFill>
                          <a:effectLst/>
                          <a:latin typeface="+mn-lt"/>
                        </a:rPr>
                        <a:t>It is anticipated that work, including the appointment of a service provider, may not be completed within the current exemption period.</a:t>
                      </a:r>
                    </a:p>
                  </a:txBody>
                  <a:tcPr marL="108000" marR="108000" marT="108000" marB="108000">
                    <a:solidFill>
                      <a:schemeClr val="accent6">
                        <a:lumMod val="20000"/>
                        <a:lumOff val="80000"/>
                      </a:schemeClr>
                    </a:solidFill>
                  </a:tcPr>
                </a:tc>
                <a:tc>
                  <a:txBody>
                    <a:bodyPr/>
                    <a:lstStyle/>
                    <a:p>
                      <a:pPr algn="l" fontAlgn="t"/>
                      <a:r>
                        <a:rPr lang="en-GB" sz="1600" b="0" i="0" u="none" strike="noStrike" dirty="0">
                          <a:solidFill>
                            <a:srgbClr val="1B4623"/>
                          </a:solidFill>
                          <a:effectLst/>
                          <a:latin typeface="+mn-lt"/>
                        </a:rPr>
                        <a:t>TBD – mid 2021</a:t>
                      </a:r>
                    </a:p>
                  </a:txBody>
                  <a:tcPr marL="108000" marR="108000" marT="108000" marB="108000">
                    <a:solidFill>
                      <a:schemeClr val="accent6">
                        <a:lumMod val="20000"/>
                        <a:lumOff val="80000"/>
                      </a:schemeClr>
                    </a:solidFill>
                  </a:tcPr>
                </a:tc>
                <a:extLst>
                  <a:ext uri="{0D108BD9-81ED-4DB2-BD59-A6C34878D82A}">
                    <a16:rowId xmlns:a16="http://schemas.microsoft.com/office/drawing/2014/main" val="4064691800"/>
                  </a:ext>
                </a:extLst>
              </a:tr>
              <a:tr h="252602">
                <a:tc>
                  <a:txBody>
                    <a:bodyPr/>
                    <a:lstStyle/>
                    <a:p>
                      <a:pPr algn="l" fontAlgn="t"/>
                      <a:r>
                        <a:rPr lang="en-GB" sz="1600" b="0" i="0" u="none" strike="noStrike" dirty="0">
                          <a:solidFill>
                            <a:srgbClr val="1B4623"/>
                          </a:solidFill>
                          <a:effectLst/>
                          <a:latin typeface="+mn-lt"/>
                        </a:rPr>
                        <a:t>Long Term Plan</a:t>
                      </a:r>
                    </a:p>
                  </a:txBody>
                  <a:tcPr marL="108000" marR="108000" marT="108000" marB="0">
                    <a:solidFill>
                      <a:schemeClr val="accent6">
                        <a:lumMod val="60000"/>
                        <a:lumOff val="4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600" b="0" i="0" u="none" strike="noStrike" dirty="0">
                          <a:solidFill>
                            <a:srgbClr val="1B4623"/>
                          </a:solidFill>
                          <a:effectLst/>
                          <a:latin typeface="+mn-lt"/>
                        </a:rPr>
                        <a:t>Not yet started</a:t>
                      </a:r>
                    </a:p>
                  </a:txBody>
                  <a:tcPr marL="108000" marR="108000" marT="108000" marB="0">
                    <a:solidFill>
                      <a:schemeClr val="accent6">
                        <a:lumMod val="60000"/>
                        <a:lumOff val="40000"/>
                      </a:schemeClr>
                    </a:solidFill>
                  </a:tcPr>
                </a:tc>
                <a:tc>
                  <a:txBody>
                    <a:bodyPr/>
                    <a:lstStyle/>
                    <a:p>
                      <a:pPr algn="l" fontAlgn="t"/>
                      <a:endParaRPr lang="en-ZA" sz="1600" b="0" i="0" u="none" strike="noStrike" dirty="0">
                        <a:solidFill>
                          <a:srgbClr val="1B4623"/>
                        </a:solidFill>
                        <a:effectLst/>
                        <a:latin typeface="+mn-lt"/>
                      </a:endParaRPr>
                    </a:p>
                  </a:txBody>
                  <a:tcPr marL="108000" marR="108000" marT="108000" marB="0">
                    <a:solidFill>
                      <a:schemeClr val="accent6">
                        <a:lumMod val="60000"/>
                        <a:lumOff val="40000"/>
                      </a:schemeClr>
                    </a:solidFill>
                  </a:tcPr>
                </a:tc>
                <a:tc>
                  <a:txBody>
                    <a:bodyPr/>
                    <a:lstStyle/>
                    <a:p>
                      <a:pPr algn="l" fontAlgn="t"/>
                      <a:endParaRPr lang="en-ZA" sz="1600" b="0" i="0" u="none" strike="noStrike" dirty="0">
                        <a:solidFill>
                          <a:srgbClr val="1B4623"/>
                        </a:solidFill>
                        <a:effectLst/>
                        <a:latin typeface="+mn-lt"/>
                      </a:endParaRPr>
                    </a:p>
                  </a:txBody>
                  <a:tcPr marL="108000" marR="108000" marT="108000" marB="0">
                    <a:solidFill>
                      <a:schemeClr val="accent6">
                        <a:lumMod val="60000"/>
                        <a:lumOff val="40000"/>
                      </a:schemeClr>
                    </a:solidFill>
                  </a:tcPr>
                </a:tc>
                <a:extLst>
                  <a:ext uri="{0D108BD9-81ED-4DB2-BD59-A6C34878D82A}">
                    <a16:rowId xmlns:a16="http://schemas.microsoft.com/office/drawing/2014/main" val="1187702661"/>
                  </a:ext>
                </a:extLst>
              </a:tr>
            </a:tbl>
          </a:graphicData>
        </a:graphic>
      </p:graphicFrame>
      <p:pic>
        <p:nvPicPr>
          <p:cNvPr id="7" name="Picture 6" descr="small-scale-icon-gre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733" y="151637"/>
            <a:ext cx="1267968" cy="1078992"/>
          </a:xfrm>
          <a:prstGeom prst="rect">
            <a:avLst/>
          </a:prstGeom>
        </p:spPr>
      </p:pic>
      <p:sp>
        <p:nvSpPr>
          <p:cNvPr id="13" name="TextBox 12"/>
          <p:cNvSpPr txBox="1"/>
          <p:nvPr/>
        </p:nvSpPr>
        <p:spPr>
          <a:xfrm>
            <a:off x="0" y="6321349"/>
            <a:ext cx="739292" cy="369332"/>
          </a:xfrm>
          <a:prstGeom prst="rect">
            <a:avLst/>
          </a:prstGeom>
          <a:noFill/>
        </p:spPr>
        <p:txBody>
          <a:bodyPr wrap="square" rtlCol="0">
            <a:spAutoFit/>
          </a:bodyPr>
          <a:lstStyle/>
          <a:p>
            <a:pPr algn="ctr"/>
            <a:r>
              <a:rPr lang="en-US" dirty="0">
                <a:solidFill>
                  <a:srgbClr val="FFFFFF"/>
                </a:solidFill>
              </a:rPr>
              <a:t>7</a:t>
            </a:r>
          </a:p>
        </p:txBody>
      </p:sp>
    </p:spTree>
    <p:extLst>
      <p:ext uri="{BB962C8B-B14F-4D97-AF65-F5344CB8AC3E}">
        <p14:creationId xmlns:p14="http://schemas.microsoft.com/office/powerpoint/2010/main" val="2518940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asamp_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04545" cy="6912000"/>
          </a:xfrm>
          <a:prstGeom prst="rect">
            <a:avLst/>
          </a:prstGeom>
        </p:spPr>
      </p:pic>
      <p:sp>
        <p:nvSpPr>
          <p:cNvPr id="9" name="Rectangle 8"/>
          <p:cNvSpPr/>
          <p:nvPr/>
        </p:nvSpPr>
        <p:spPr>
          <a:xfrm>
            <a:off x="0" y="0"/>
            <a:ext cx="9225280" cy="1290320"/>
          </a:xfrm>
          <a:prstGeom prst="rect">
            <a:avLst/>
          </a:prstGeom>
          <a:solidFill>
            <a:srgbClr val="0A53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574800" y="213440"/>
            <a:ext cx="7254240" cy="932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solidFill>
                  <a:srgbClr val="A9D18E"/>
                </a:solidFill>
              </a:rPr>
              <a:t>PROGRESS ON TASK TEAM 4:  </a:t>
            </a:r>
            <a:br>
              <a:rPr lang="en-ZA" sz="3200" b="1" dirty="0">
                <a:solidFill>
                  <a:srgbClr val="A9D18E"/>
                </a:solidFill>
              </a:rPr>
            </a:br>
            <a:r>
              <a:rPr lang="en-ZA" sz="3200" dirty="0">
                <a:solidFill>
                  <a:srgbClr val="A9D18E"/>
                </a:solidFill>
              </a:rPr>
              <a:t>TRANSFORMATION</a:t>
            </a:r>
          </a:p>
        </p:txBody>
      </p:sp>
      <p:graphicFrame>
        <p:nvGraphicFramePr>
          <p:cNvPr id="6" name="Table 5">
            <a:extLst>
              <a:ext uri="{FF2B5EF4-FFF2-40B4-BE49-F238E27FC236}">
                <a16:creationId xmlns:a16="http://schemas.microsoft.com/office/drawing/2014/main" id="{42F1DADC-5389-4CEC-A755-E9BB846F9A98}"/>
              </a:ext>
            </a:extLst>
          </p:cNvPr>
          <p:cNvGraphicFramePr>
            <a:graphicFrameLocks noGrp="1"/>
          </p:cNvGraphicFramePr>
          <p:nvPr>
            <p:extLst>
              <p:ext uri="{D42A27DB-BD31-4B8C-83A1-F6EECF244321}">
                <p14:modId xmlns:p14="http://schemas.microsoft.com/office/powerpoint/2010/main" val="1378396708"/>
              </p:ext>
            </p:extLst>
          </p:nvPr>
        </p:nvGraphicFramePr>
        <p:xfrm>
          <a:off x="416559" y="1602349"/>
          <a:ext cx="8307527" cy="3802209"/>
        </p:xfrm>
        <a:graphic>
          <a:graphicData uri="http://schemas.openxmlformats.org/drawingml/2006/table">
            <a:tbl>
              <a:tblPr firstRow="1" bandRow="1">
                <a:tableStyleId>{5C22544A-7EE6-4342-B048-85BDC9FD1C3A}</a:tableStyleId>
              </a:tblPr>
              <a:tblGrid>
                <a:gridCol w="2577286">
                  <a:extLst>
                    <a:ext uri="{9D8B030D-6E8A-4147-A177-3AD203B41FA5}">
                      <a16:colId xmlns:a16="http://schemas.microsoft.com/office/drawing/2014/main" val="2151309451"/>
                    </a:ext>
                  </a:extLst>
                </a:gridCol>
                <a:gridCol w="2168910">
                  <a:extLst>
                    <a:ext uri="{9D8B030D-6E8A-4147-A177-3AD203B41FA5}">
                      <a16:colId xmlns:a16="http://schemas.microsoft.com/office/drawing/2014/main" val="4251292568"/>
                    </a:ext>
                  </a:extLst>
                </a:gridCol>
                <a:gridCol w="2097688">
                  <a:extLst>
                    <a:ext uri="{9D8B030D-6E8A-4147-A177-3AD203B41FA5}">
                      <a16:colId xmlns:a16="http://schemas.microsoft.com/office/drawing/2014/main" val="1357367306"/>
                    </a:ext>
                  </a:extLst>
                </a:gridCol>
                <a:gridCol w="1463643">
                  <a:extLst>
                    <a:ext uri="{9D8B030D-6E8A-4147-A177-3AD203B41FA5}">
                      <a16:colId xmlns:a16="http://schemas.microsoft.com/office/drawing/2014/main" val="3002651434"/>
                    </a:ext>
                  </a:extLst>
                </a:gridCol>
              </a:tblGrid>
              <a:tr h="433790">
                <a:tc>
                  <a:txBody>
                    <a:bodyPr/>
                    <a:lstStyle/>
                    <a:p>
                      <a:pPr algn="l" rtl="0" fontAlgn="t"/>
                      <a:r>
                        <a:rPr lang="en-ZA" sz="1600" u="none" strike="noStrike" dirty="0">
                          <a:solidFill>
                            <a:srgbClr val="1B4623"/>
                          </a:solidFill>
                          <a:effectLst/>
                        </a:rPr>
                        <a:t>Short Term Plan</a:t>
                      </a:r>
                      <a:endParaRPr lang="en-ZA" sz="1600" b="1" i="0" u="none" strike="noStrike" dirty="0">
                        <a:solidFill>
                          <a:srgbClr val="1B4623"/>
                        </a:solidFill>
                        <a:effectLst/>
                        <a:latin typeface="Calibri" panose="020F0502020204030204" pitchFamily="34" charset="0"/>
                      </a:endParaRPr>
                    </a:p>
                  </a:txBody>
                  <a:tcPr marL="108000" marR="108000" marT="108000" marB="0" anchor="ctr">
                    <a:solidFill>
                      <a:schemeClr val="accent6">
                        <a:lumMod val="60000"/>
                        <a:lumOff val="40000"/>
                      </a:schemeClr>
                    </a:solidFill>
                  </a:tcPr>
                </a:tc>
                <a:tc>
                  <a:txBody>
                    <a:bodyPr/>
                    <a:lstStyle/>
                    <a:p>
                      <a:pPr algn="l" rtl="0" fontAlgn="t"/>
                      <a:r>
                        <a:rPr lang="en-ZA" sz="1600" u="none" strike="noStrike" dirty="0">
                          <a:solidFill>
                            <a:srgbClr val="1B4623"/>
                          </a:solidFill>
                          <a:effectLst/>
                        </a:rPr>
                        <a:t>Current status</a:t>
                      </a:r>
                      <a:endParaRPr lang="en-ZA" sz="1600" b="1" i="0" u="none" strike="noStrike" dirty="0">
                        <a:solidFill>
                          <a:srgbClr val="1B4623"/>
                        </a:solidFill>
                        <a:effectLst/>
                        <a:latin typeface="Calibri" panose="020F0502020204030204" pitchFamily="34" charset="0"/>
                      </a:endParaRPr>
                    </a:p>
                  </a:txBody>
                  <a:tcPr marL="108000" marR="108000" marT="108000" marB="0" anchor="ctr">
                    <a:solidFill>
                      <a:schemeClr val="accent6">
                        <a:lumMod val="60000"/>
                        <a:lumOff val="40000"/>
                      </a:schemeClr>
                    </a:solidFill>
                  </a:tcPr>
                </a:tc>
                <a:tc>
                  <a:txBody>
                    <a:bodyPr/>
                    <a:lstStyle/>
                    <a:p>
                      <a:pPr algn="l" rtl="0" fontAlgn="t"/>
                      <a:r>
                        <a:rPr lang="en-ZA" sz="1600" u="none" strike="noStrike" dirty="0">
                          <a:solidFill>
                            <a:srgbClr val="1B4623"/>
                          </a:solidFill>
                          <a:effectLst/>
                        </a:rPr>
                        <a:t>Challenges</a:t>
                      </a:r>
                      <a:endParaRPr lang="en-ZA" sz="1600" b="1" i="0" u="none" strike="noStrike" dirty="0">
                        <a:solidFill>
                          <a:srgbClr val="1B4623"/>
                        </a:solidFill>
                        <a:effectLst/>
                        <a:latin typeface="Calibri" panose="020F0502020204030204" pitchFamily="34" charset="0"/>
                      </a:endParaRPr>
                    </a:p>
                  </a:txBody>
                  <a:tcPr marL="108000" marR="108000" marT="108000" marB="0" anchor="ctr">
                    <a:solidFill>
                      <a:schemeClr val="accent6">
                        <a:lumMod val="60000"/>
                        <a:lumOff val="40000"/>
                      </a:schemeClr>
                    </a:solidFill>
                  </a:tcPr>
                </a:tc>
                <a:tc>
                  <a:txBody>
                    <a:bodyPr/>
                    <a:lstStyle/>
                    <a:p>
                      <a:pPr algn="l" rtl="0" fontAlgn="t"/>
                      <a:r>
                        <a:rPr lang="en-ZA" sz="1600" u="none" strike="noStrike" dirty="0">
                          <a:solidFill>
                            <a:srgbClr val="1B4623"/>
                          </a:solidFill>
                          <a:effectLst/>
                        </a:rPr>
                        <a:t>Target date</a:t>
                      </a:r>
                      <a:endParaRPr lang="en-ZA" sz="1600" b="1" i="0" u="none" strike="noStrike" dirty="0">
                        <a:solidFill>
                          <a:srgbClr val="1B4623"/>
                        </a:solidFill>
                        <a:effectLst/>
                        <a:latin typeface="Calibri" panose="020F0502020204030204" pitchFamily="34" charset="0"/>
                      </a:endParaRPr>
                    </a:p>
                  </a:txBody>
                  <a:tcPr marL="108000" marR="108000" marT="108000" marB="0" anchor="ctr">
                    <a:solidFill>
                      <a:schemeClr val="accent6">
                        <a:lumMod val="60000"/>
                        <a:lumOff val="40000"/>
                      </a:schemeClr>
                    </a:solidFill>
                  </a:tcPr>
                </a:tc>
                <a:extLst>
                  <a:ext uri="{0D108BD9-81ED-4DB2-BD59-A6C34878D82A}">
                    <a16:rowId xmlns:a16="http://schemas.microsoft.com/office/drawing/2014/main" val="4104698291"/>
                  </a:ext>
                </a:extLst>
              </a:tr>
              <a:tr h="3368419">
                <a:tc>
                  <a:txBody>
                    <a:bodyPr/>
                    <a:lstStyle/>
                    <a:p>
                      <a:pPr algn="l" rtl="0" fontAlgn="t"/>
                      <a:r>
                        <a:rPr lang="en-US" sz="1600" u="none" strike="noStrike" dirty="0">
                          <a:solidFill>
                            <a:srgbClr val="1B4623"/>
                          </a:solidFill>
                          <a:effectLst/>
                        </a:rPr>
                        <a:t>Stakeholder engagements  with the leadership of all industry associations, milling companies, other industry bodies and government in order to obtain insights on trends, achievements, gaps and challenges with regard to transformation</a:t>
                      </a:r>
                      <a:endParaRPr lang="en-US" sz="1600" b="0" i="0" u="none" strike="noStrike" dirty="0">
                        <a:solidFill>
                          <a:srgbClr val="1B4623"/>
                        </a:solidFill>
                        <a:effectLst/>
                        <a:latin typeface="Calibri" panose="020F0502020204030204" pitchFamily="34" charset="0"/>
                      </a:endParaRPr>
                    </a:p>
                  </a:txBody>
                  <a:tcPr marL="108000" marR="108000" marT="108000" marB="0">
                    <a:solidFill>
                      <a:schemeClr val="accent6">
                        <a:lumMod val="20000"/>
                        <a:lumOff val="80000"/>
                      </a:schemeClr>
                    </a:solidFill>
                  </a:tcPr>
                </a:tc>
                <a:tc>
                  <a:txBody>
                    <a:bodyPr/>
                    <a:lstStyle/>
                    <a:p>
                      <a:pPr algn="l" rtl="0" fontAlgn="t"/>
                      <a:r>
                        <a:rPr lang="en-US" sz="1600" u="none" strike="noStrike" dirty="0">
                          <a:solidFill>
                            <a:srgbClr val="1B4623"/>
                          </a:solidFill>
                          <a:effectLst/>
                        </a:rPr>
                        <a:t>Eight of eleven transformation bilateral engagements already held. Next engagement planned for 14 May. </a:t>
                      </a:r>
                      <a:endParaRPr lang="en-US" sz="1600" b="0" i="0" u="none" strike="noStrike" dirty="0">
                        <a:solidFill>
                          <a:srgbClr val="1B4623"/>
                        </a:solidFill>
                        <a:effectLst/>
                        <a:latin typeface="Calibri" panose="020F0502020204030204" pitchFamily="34" charset="0"/>
                      </a:endParaRPr>
                    </a:p>
                  </a:txBody>
                  <a:tcPr marL="108000" marR="108000" marT="108000" marB="0">
                    <a:solidFill>
                      <a:schemeClr val="accent6">
                        <a:lumMod val="20000"/>
                        <a:lumOff val="80000"/>
                      </a:schemeClr>
                    </a:solidFill>
                  </a:tcPr>
                </a:tc>
                <a:tc>
                  <a:txBody>
                    <a:bodyPr/>
                    <a:lstStyle/>
                    <a:p>
                      <a:pPr algn="l" rtl="0" fontAlgn="t"/>
                      <a:r>
                        <a:rPr lang="en-ZA" sz="1600" u="none" strike="noStrike" dirty="0">
                          <a:solidFill>
                            <a:srgbClr val="1B4623"/>
                          </a:solidFill>
                          <a:effectLst/>
                        </a:rPr>
                        <a:t>Availability of key stakeholders/ postponement of engagements</a:t>
                      </a:r>
                      <a:endParaRPr lang="en-ZA" sz="1600" b="0" i="0" u="none" strike="noStrike" dirty="0">
                        <a:solidFill>
                          <a:srgbClr val="1B4623"/>
                        </a:solidFill>
                        <a:effectLst/>
                        <a:latin typeface="Calibri" panose="020F0502020204030204" pitchFamily="34" charset="0"/>
                      </a:endParaRPr>
                    </a:p>
                  </a:txBody>
                  <a:tcPr marL="108000" marR="108000" marT="108000" marB="0">
                    <a:solidFill>
                      <a:schemeClr val="accent6">
                        <a:lumMod val="20000"/>
                        <a:lumOff val="80000"/>
                      </a:schemeClr>
                    </a:solidFill>
                  </a:tcPr>
                </a:tc>
                <a:tc>
                  <a:txBody>
                    <a:bodyPr/>
                    <a:lstStyle/>
                    <a:p>
                      <a:pPr algn="l" fontAlgn="t"/>
                      <a:r>
                        <a:rPr lang="en-ZA" sz="1600" u="none" strike="noStrike" dirty="0">
                          <a:solidFill>
                            <a:srgbClr val="1B4623"/>
                          </a:solidFill>
                          <a:effectLst/>
                        </a:rPr>
                        <a:t>End May 2021</a:t>
                      </a:r>
                      <a:endParaRPr lang="en-ZA" sz="1600" b="0" i="0" u="none" strike="noStrike" dirty="0">
                        <a:solidFill>
                          <a:srgbClr val="1B4623"/>
                        </a:solidFill>
                        <a:effectLst/>
                        <a:latin typeface="Calibri" panose="020F0502020204030204" pitchFamily="34" charset="0"/>
                      </a:endParaRPr>
                    </a:p>
                  </a:txBody>
                  <a:tcPr marL="108000" marR="108000" marT="108000" marB="0">
                    <a:solidFill>
                      <a:schemeClr val="accent6">
                        <a:lumMod val="20000"/>
                        <a:lumOff val="80000"/>
                      </a:schemeClr>
                    </a:solidFill>
                  </a:tcPr>
                </a:tc>
                <a:extLst>
                  <a:ext uri="{0D108BD9-81ED-4DB2-BD59-A6C34878D82A}">
                    <a16:rowId xmlns:a16="http://schemas.microsoft.com/office/drawing/2014/main" val="2860981020"/>
                  </a:ext>
                </a:extLst>
              </a:tr>
            </a:tbl>
          </a:graphicData>
        </a:graphic>
      </p:graphicFrame>
      <p:pic>
        <p:nvPicPr>
          <p:cNvPr id="2" name="Picture 1" descr="transformation-icon.-gre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99" y="132682"/>
            <a:ext cx="1267968" cy="1078992"/>
          </a:xfrm>
          <a:prstGeom prst="rect">
            <a:avLst/>
          </a:prstGeom>
        </p:spPr>
      </p:pic>
      <p:sp>
        <p:nvSpPr>
          <p:cNvPr id="11" name="TextBox 10"/>
          <p:cNvSpPr txBox="1"/>
          <p:nvPr/>
        </p:nvSpPr>
        <p:spPr>
          <a:xfrm>
            <a:off x="0" y="6321349"/>
            <a:ext cx="739292" cy="369332"/>
          </a:xfrm>
          <a:prstGeom prst="rect">
            <a:avLst/>
          </a:prstGeom>
          <a:noFill/>
        </p:spPr>
        <p:txBody>
          <a:bodyPr wrap="square" rtlCol="0">
            <a:spAutoFit/>
          </a:bodyPr>
          <a:lstStyle/>
          <a:p>
            <a:pPr algn="ctr"/>
            <a:r>
              <a:rPr lang="en-US" dirty="0">
                <a:solidFill>
                  <a:srgbClr val="FFFFFF"/>
                </a:solidFill>
              </a:rPr>
              <a:t>8</a:t>
            </a:r>
          </a:p>
        </p:txBody>
      </p:sp>
    </p:spTree>
    <p:extLst>
      <p:ext uri="{BB962C8B-B14F-4D97-AF65-F5344CB8AC3E}">
        <p14:creationId xmlns:p14="http://schemas.microsoft.com/office/powerpoint/2010/main" val="363819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asamp_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04545" cy="6912000"/>
          </a:xfrm>
          <a:prstGeom prst="rect">
            <a:avLst/>
          </a:prstGeom>
        </p:spPr>
      </p:pic>
      <p:sp>
        <p:nvSpPr>
          <p:cNvPr id="9" name="Rectangle 8"/>
          <p:cNvSpPr/>
          <p:nvPr/>
        </p:nvSpPr>
        <p:spPr>
          <a:xfrm>
            <a:off x="0" y="0"/>
            <a:ext cx="9225280" cy="1290320"/>
          </a:xfrm>
          <a:prstGeom prst="rect">
            <a:avLst/>
          </a:prstGeom>
          <a:solidFill>
            <a:srgbClr val="0A53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574800" y="213440"/>
            <a:ext cx="7254240" cy="932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solidFill>
                  <a:srgbClr val="A9D18E"/>
                </a:solidFill>
              </a:rPr>
              <a:t>PROGRESS ON TASK TEAM 4:  </a:t>
            </a:r>
            <a:br>
              <a:rPr lang="en-ZA" sz="3200" b="1" dirty="0">
                <a:solidFill>
                  <a:srgbClr val="A9D18E"/>
                </a:solidFill>
              </a:rPr>
            </a:br>
            <a:r>
              <a:rPr lang="en-ZA" sz="3200" dirty="0">
                <a:solidFill>
                  <a:srgbClr val="A9D18E"/>
                </a:solidFill>
              </a:rPr>
              <a:t>TRANSFORMATION</a:t>
            </a:r>
          </a:p>
        </p:txBody>
      </p:sp>
      <p:graphicFrame>
        <p:nvGraphicFramePr>
          <p:cNvPr id="5" name="Table 4">
            <a:extLst>
              <a:ext uri="{FF2B5EF4-FFF2-40B4-BE49-F238E27FC236}">
                <a16:creationId xmlns:a16="http://schemas.microsoft.com/office/drawing/2014/main" id="{5DCF9149-923E-423F-B2FF-52C32936343E}"/>
              </a:ext>
            </a:extLst>
          </p:cNvPr>
          <p:cNvGraphicFramePr>
            <a:graphicFrameLocks noGrp="1"/>
          </p:cNvGraphicFramePr>
          <p:nvPr>
            <p:extLst>
              <p:ext uri="{D42A27DB-BD31-4B8C-83A1-F6EECF244321}">
                <p14:modId xmlns:p14="http://schemas.microsoft.com/office/powerpoint/2010/main" val="3771322523"/>
              </p:ext>
            </p:extLst>
          </p:nvPr>
        </p:nvGraphicFramePr>
        <p:xfrm>
          <a:off x="395809" y="1586515"/>
          <a:ext cx="8428305" cy="3991454"/>
        </p:xfrm>
        <a:graphic>
          <a:graphicData uri="http://schemas.openxmlformats.org/drawingml/2006/table">
            <a:tbl>
              <a:tblPr firstRow="1" bandRow="1">
                <a:tableStyleId>{5C22544A-7EE6-4342-B048-85BDC9FD1C3A}</a:tableStyleId>
              </a:tblPr>
              <a:tblGrid>
                <a:gridCol w="1864260">
                  <a:extLst>
                    <a:ext uri="{9D8B030D-6E8A-4147-A177-3AD203B41FA5}">
                      <a16:colId xmlns:a16="http://schemas.microsoft.com/office/drawing/2014/main" val="2762114417"/>
                    </a:ext>
                  </a:extLst>
                </a:gridCol>
                <a:gridCol w="3535933">
                  <a:extLst>
                    <a:ext uri="{9D8B030D-6E8A-4147-A177-3AD203B41FA5}">
                      <a16:colId xmlns:a16="http://schemas.microsoft.com/office/drawing/2014/main" val="3549764486"/>
                    </a:ext>
                  </a:extLst>
                </a:gridCol>
                <a:gridCol w="1623769">
                  <a:extLst>
                    <a:ext uri="{9D8B030D-6E8A-4147-A177-3AD203B41FA5}">
                      <a16:colId xmlns:a16="http://schemas.microsoft.com/office/drawing/2014/main" val="1928544124"/>
                    </a:ext>
                  </a:extLst>
                </a:gridCol>
                <a:gridCol w="1404343">
                  <a:extLst>
                    <a:ext uri="{9D8B030D-6E8A-4147-A177-3AD203B41FA5}">
                      <a16:colId xmlns:a16="http://schemas.microsoft.com/office/drawing/2014/main" val="4293755051"/>
                    </a:ext>
                  </a:extLst>
                </a:gridCol>
              </a:tblGrid>
              <a:tr h="500904">
                <a:tc>
                  <a:txBody>
                    <a:bodyPr/>
                    <a:lstStyle/>
                    <a:p>
                      <a:pPr algn="l" rtl="0" fontAlgn="t"/>
                      <a:r>
                        <a:rPr lang="en-ZA" sz="1600" u="none" strike="noStrike" dirty="0">
                          <a:solidFill>
                            <a:srgbClr val="1B4623"/>
                          </a:solidFill>
                          <a:effectLst/>
                          <a:latin typeface="+mn-lt"/>
                        </a:rPr>
                        <a:t>Medium Term Plan</a:t>
                      </a:r>
                      <a:endParaRPr lang="en-ZA" sz="1600" b="1" i="0" u="none" strike="noStrike" dirty="0">
                        <a:solidFill>
                          <a:srgbClr val="1B4623"/>
                        </a:solidFill>
                        <a:effectLst/>
                        <a:latin typeface="+mn-lt"/>
                      </a:endParaRPr>
                    </a:p>
                  </a:txBody>
                  <a:tcPr marL="108000" marR="108000" marT="108000" marB="0" anchor="ctr">
                    <a:solidFill>
                      <a:schemeClr val="accent6">
                        <a:lumMod val="60000"/>
                        <a:lumOff val="40000"/>
                      </a:schemeClr>
                    </a:solidFill>
                  </a:tcPr>
                </a:tc>
                <a:tc>
                  <a:txBody>
                    <a:bodyPr/>
                    <a:lstStyle/>
                    <a:p>
                      <a:pPr algn="l" rtl="0" fontAlgn="t"/>
                      <a:r>
                        <a:rPr lang="en-ZA" sz="1600" u="none" strike="noStrike" dirty="0">
                          <a:solidFill>
                            <a:srgbClr val="1B4623"/>
                          </a:solidFill>
                          <a:effectLst/>
                          <a:latin typeface="+mn-lt"/>
                        </a:rPr>
                        <a:t>Current status</a:t>
                      </a:r>
                      <a:endParaRPr lang="en-ZA" sz="1600" b="1" i="0" u="none" strike="noStrike" dirty="0">
                        <a:solidFill>
                          <a:srgbClr val="1B4623"/>
                        </a:solidFill>
                        <a:effectLst/>
                        <a:latin typeface="+mn-lt"/>
                      </a:endParaRPr>
                    </a:p>
                  </a:txBody>
                  <a:tcPr marL="108000" marR="108000" marT="108000" marB="0" anchor="ctr">
                    <a:solidFill>
                      <a:schemeClr val="accent6">
                        <a:lumMod val="60000"/>
                        <a:lumOff val="40000"/>
                      </a:schemeClr>
                    </a:solidFill>
                  </a:tcPr>
                </a:tc>
                <a:tc>
                  <a:txBody>
                    <a:bodyPr/>
                    <a:lstStyle/>
                    <a:p>
                      <a:pPr algn="l" rtl="0" fontAlgn="t"/>
                      <a:r>
                        <a:rPr lang="en-ZA" sz="1600" u="none" strike="noStrike" dirty="0">
                          <a:solidFill>
                            <a:srgbClr val="1B4623"/>
                          </a:solidFill>
                          <a:effectLst/>
                          <a:latin typeface="+mn-lt"/>
                        </a:rPr>
                        <a:t>Challenges</a:t>
                      </a:r>
                      <a:endParaRPr lang="en-ZA" sz="1600" b="1" i="0" u="none" strike="noStrike" dirty="0">
                        <a:solidFill>
                          <a:srgbClr val="1B4623"/>
                        </a:solidFill>
                        <a:effectLst/>
                        <a:latin typeface="+mn-lt"/>
                      </a:endParaRPr>
                    </a:p>
                  </a:txBody>
                  <a:tcPr marL="108000" marR="108000" marT="108000" marB="0" anchor="ctr">
                    <a:solidFill>
                      <a:schemeClr val="accent6">
                        <a:lumMod val="60000"/>
                        <a:lumOff val="40000"/>
                      </a:schemeClr>
                    </a:solidFill>
                  </a:tcPr>
                </a:tc>
                <a:tc>
                  <a:txBody>
                    <a:bodyPr/>
                    <a:lstStyle/>
                    <a:p>
                      <a:pPr algn="l" rtl="0" fontAlgn="t"/>
                      <a:r>
                        <a:rPr lang="en-ZA" sz="1600" u="none" strike="noStrike" dirty="0">
                          <a:solidFill>
                            <a:srgbClr val="1B4623"/>
                          </a:solidFill>
                          <a:effectLst/>
                          <a:latin typeface="+mn-lt"/>
                        </a:rPr>
                        <a:t>Target dates</a:t>
                      </a:r>
                      <a:endParaRPr lang="en-ZA" sz="1600" b="1" i="0" u="none" strike="noStrike" dirty="0">
                        <a:solidFill>
                          <a:srgbClr val="1B4623"/>
                        </a:solidFill>
                        <a:effectLst/>
                        <a:latin typeface="+mn-lt"/>
                      </a:endParaRPr>
                    </a:p>
                  </a:txBody>
                  <a:tcPr marL="108000" marR="108000" marT="108000" marB="0" anchor="ctr">
                    <a:solidFill>
                      <a:schemeClr val="accent6">
                        <a:lumMod val="60000"/>
                        <a:lumOff val="40000"/>
                      </a:schemeClr>
                    </a:solidFill>
                  </a:tcPr>
                </a:tc>
                <a:extLst>
                  <a:ext uri="{0D108BD9-81ED-4DB2-BD59-A6C34878D82A}">
                    <a16:rowId xmlns:a16="http://schemas.microsoft.com/office/drawing/2014/main" val="1916734953"/>
                  </a:ext>
                </a:extLst>
              </a:tr>
              <a:tr h="1675670">
                <a:tc>
                  <a:txBody>
                    <a:bodyPr/>
                    <a:lstStyle/>
                    <a:p>
                      <a:pPr algn="l" rtl="0" fontAlgn="t"/>
                      <a:r>
                        <a:rPr lang="en-ZA" sz="1600" u="none" strike="noStrike" dirty="0">
                          <a:solidFill>
                            <a:srgbClr val="1B4623"/>
                          </a:solidFill>
                          <a:effectLst/>
                          <a:latin typeface="+mn-lt"/>
                        </a:rPr>
                        <a:t>Perform grower baseline study</a:t>
                      </a:r>
                      <a:endParaRPr lang="en-ZA" sz="1600" b="0" i="0" u="none" strike="noStrike" dirty="0">
                        <a:solidFill>
                          <a:srgbClr val="1B4623"/>
                        </a:solidFill>
                        <a:effectLst/>
                        <a:latin typeface="+mn-lt"/>
                      </a:endParaRPr>
                    </a:p>
                  </a:txBody>
                  <a:tcPr marL="108000" marR="108000" marT="108000" marB="0">
                    <a:solidFill>
                      <a:schemeClr val="accent6">
                        <a:lumMod val="20000"/>
                        <a:lumOff val="80000"/>
                      </a:schemeClr>
                    </a:solidFill>
                  </a:tcPr>
                </a:tc>
                <a:tc>
                  <a:txBody>
                    <a:bodyPr/>
                    <a:lstStyle/>
                    <a:p>
                      <a:pPr algn="l" rtl="0" fontAlgn="t"/>
                      <a:r>
                        <a:rPr lang="en-US" sz="1600" u="none" strike="noStrike" dirty="0">
                          <a:solidFill>
                            <a:srgbClr val="1B4623"/>
                          </a:solidFill>
                          <a:effectLst/>
                          <a:latin typeface="+mn-lt"/>
                        </a:rPr>
                        <a:t>Grower baseline study terms of reference approved. Appoint Service Providers to calculate baseline and determine challenges preventing/ delaying achievement of 51% target for delivery of cane by black growers. </a:t>
                      </a:r>
                      <a:endParaRPr lang="en-US" sz="1600" b="0" i="0" u="none" strike="noStrike" dirty="0">
                        <a:solidFill>
                          <a:srgbClr val="1B4623"/>
                        </a:solidFill>
                        <a:effectLst/>
                        <a:latin typeface="+mn-lt"/>
                      </a:endParaRPr>
                    </a:p>
                  </a:txBody>
                  <a:tcPr marL="108000" marR="108000" marT="108000" marB="0">
                    <a:solidFill>
                      <a:schemeClr val="accent6">
                        <a:lumMod val="20000"/>
                        <a:lumOff val="80000"/>
                      </a:schemeClr>
                    </a:solidFill>
                  </a:tcPr>
                </a:tc>
                <a:tc>
                  <a:txBody>
                    <a:bodyPr/>
                    <a:lstStyle/>
                    <a:p>
                      <a:pPr algn="l" rtl="0" fontAlgn="t"/>
                      <a:r>
                        <a:rPr lang="en-ZA" sz="1600" u="none" strike="noStrike" dirty="0">
                          <a:solidFill>
                            <a:srgbClr val="1B4623"/>
                          </a:solidFill>
                          <a:effectLst/>
                          <a:latin typeface="+mn-lt"/>
                        </a:rPr>
                        <a:t>None anticipated.  Need to align closely with TT4 data collection process.</a:t>
                      </a:r>
                      <a:endParaRPr lang="en-ZA" sz="1600" b="0" i="0" u="none" strike="noStrike" dirty="0">
                        <a:solidFill>
                          <a:srgbClr val="1B4623"/>
                        </a:solidFill>
                        <a:effectLst/>
                        <a:latin typeface="+mn-lt"/>
                      </a:endParaRPr>
                    </a:p>
                  </a:txBody>
                  <a:tcPr marL="108000" marR="108000" marT="108000" marB="0">
                    <a:solidFill>
                      <a:schemeClr val="accent6">
                        <a:lumMod val="20000"/>
                        <a:lumOff val="8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600" u="none" strike="noStrike" dirty="0">
                          <a:solidFill>
                            <a:srgbClr val="1B4623"/>
                          </a:solidFill>
                          <a:effectLst/>
                          <a:latin typeface="+mn-lt"/>
                        </a:rPr>
                        <a:t>By August 2021</a:t>
                      </a:r>
                      <a:endParaRPr lang="en-GB" sz="1600" b="0" i="0" u="none" strike="noStrike" dirty="0">
                        <a:solidFill>
                          <a:srgbClr val="1B4623"/>
                        </a:solidFill>
                        <a:effectLst/>
                        <a:latin typeface="+mn-lt"/>
                      </a:endParaRPr>
                    </a:p>
                    <a:p>
                      <a:pPr algn="l" fontAlgn="t"/>
                      <a:endParaRPr lang="en-ZA" sz="1600" b="0" i="0" u="none" strike="noStrike" dirty="0">
                        <a:solidFill>
                          <a:srgbClr val="1B4623"/>
                        </a:solidFill>
                        <a:effectLst/>
                        <a:latin typeface="+mn-lt"/>
                      </a:endParaRPr>
                    </a:p>
                  </a:txBody>
                  <a:tcPr marL="108000" marR="108000" marT="108000" marB="0">
                    <a:solidFill>
                      <a:schemeClr val="accent6">
                        <a:lumMod val="20000"/>
                        <a:lumOff val="80000"/>
                      </a:schemeClr>
                    </a:solidFill>
                  </a:tcPr>
                </a:tc>
                <a:extLst>
                  <a:ext uri="{0D108BD9-81ED-4DB2-BD59-A6C34878D82A}">
                    <a16:rowId xmlns:a16="http://schemas.microsoft.com/office/drawing/2014/main" val="314521756"/>
                  </a:ext>
                </a:extLst>
              </a:tr>
              <a:tr h="16756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600" kern="1200" dirty="0">
                          <a:solidFill>
                            <a:srgbClr val="1B4623"/>
                          </a:solidFill>
                          <a:effectLst/>
                          <a:latin typeface="+mn-lt"/>
                          <a:ea typeface="+mn-ea"/>
                          <a:cs typeface="+mn-cs"/>
                        </a:rPr>
                        <a:t>Review the existing sugar industry transformation strategy</a:t>
                      </a:r>
                    </a:p>
                    <a:p>
                      <a:pPr algn="l" rtl="0" fontAlgn="t"/>
                      <a:endParaRPr lang="en-ZA" sz="1600" b="0" i="0" u="none" strike="noStrike" dirty="0">
                        <a:solidFill>
                          <a:srgbClr val="1B4623"/>
                        </a:solidFill>
                        <a:effectLst/>
                        <a:latin typeface="+mn-lt"/>
                      </a:endParaRPr>
                    </a:p>
                  </a:txBody>
                  <a:tcPr marL="108000" marR="108000" marT="108000" marB="0">
                    <a:solidFill>
                      <a:schemeClr val="accent6">
                        <a:lumMod val="20000"/>
                        <a:lumOff val="8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600" dirty="0">
                          <a:solidFill>
                            <a:srgbClr val="1B4623"/>
                          </a:solidFill>
                          <a:effectLst/>
                          <a:latin typeface="+mn-lt"/>
                          <a:ea typeface="Arial" panose="020B0604020202020204" pitchFamily="34" charset="0"/>
                        </a:rPr>
                        <a:t>Industry 5-year plan and transformation commitments previously presented to PPC, will be used as a baseline to formulate strategic framework </a:t>
                      </a:r>
                      <a:r>
                        <a:rPr lang="en-ZA" sz="1600" b="0" dirty="0">
                          <a:solidFill>
                            <a:srgbClr val="1B4623"/>
                          </a:solidFill>
                          <a:effectLst/>
                          <a:latin typeface="+mn-lt"/>
                          <a:ea typeface="Arial" panose="020B0604020202020204" pitchFamily="34" charset="0"/>
                        </a:rPr>
                        <a:t>that</a:t>
                      </a:r>
                      <a:r>
                        <a:rPr lang="en-ZA" sz="1600" b="0" spc="-25" dirty="0">
                          <a:solidFill>
                            <a:srgbClr val="1B4623"/>
                          </a:solidFill>
                          <a:effectLst/>
                          <a:latin typeface="+mn-lt"/>
                          <a:ea typeface="Arial" panose="020B0604020202020204" pitchFamily="34" charset="0"/>
                        </a:rPr>
                        <a:t> </a:t>
                      </a:r>
                      <a:r>
                        <a:rPr lang="en-ZA" sz="1600" b="0" dirty="0">
                          <a:solidFill>
                            <a:srgbClr val="1B4623"/>
                          </a:solidFill>
                          <a:effectLst/>
                          <a:latin typeface="+mn-lt"/>
                          <a:ea typeface="Arial" panose="020B0604020202020204" pitchFamily="34" charset="0"/>
                        </a:rPr>
                        <a:t>underpins</a:t>
                      </a:r>
                      <a:r>
                        <a:rPr lang="en-ZA" sz="1600" b="0" spc="-25" dirty="0">
                          <a:solidFill>
                            <a:srgbClr val="1B4623"/>
                          </a:solidFill>
                          <a:effectLst/>
                          <a:latin typeface="+mn-lt"/>
                          <a:ea typeface="Arial" panose="020B0604020202020204" pitchFamily="34" charset="0"/>
                        </a:rPr>
                        <a:t> </a:t>
                      </a:r>
                      <a:r>
                        <a:rPr lang="en-ZA" sz="1600" b="0" dirty="0">
                          <a:solidFill>
                            <a:srgbClr val="1B4623"/>
                          </a:solidFill>
                          <a:effectLst/>
                          <a:latin typeface="+mn-lt"/>
                          <a:ea typeface="Arial" panose="020B0604020202020204" pitchFamily="34" charset="0"/>
                        </a:rPr>
                        <a:t>the</a:t>
                      </a:r>
                      <a:r>
                        <a:rPr lang="en-ZA" sz="1600" b="0" spc="-35" dirty="0">
                          <a:solidFill>
                            <a:srgbClr val="1B4623"/>
                          </a:solidFill>
                          <a:effectLst/>
                          <a:latin typeface="+mn-lt"/>
                          <a:ea typeface="Arial" panose="020B0604020202020204" pitchFamily="34" charset="0"/>
                        </a:rPr>
                        <a:t> </a:t>
                      </a:r>
                      <a:r>
                        <a:rPr lang="en-ZA" sz="1600" b="0" dirty="0">
                          <a:solidFill>
                            <a:srgbClr val="1B4623"/>
                          </a:solidFill>
                          <a:effectLst/>
                          <a:latin typeface="+mn-lt"/>
                          <a:ea typeface="Arial" panose="020B0604020202020204" pitchFamily="34" charset="0"/>
                        </a:rPr>
                        <a:t>Masterplan</a:t>
                      </a:r>
                      <a:r>
                        <a:rPr lang="en-ZA" sz="1600" b="0" spc="-20" dirty="0">
                          <a:solidFill>
                            <a:srgbClr val="1B4623"/>
                          </a:solidFill>
                          <a:effectLst/>
                          <a:latin typeface="+mn-lt"/>
                          <a:ea typeface="Arial" panose="020B0604020202020204" pitchFamily="34" charset="0"/>
                        </a:rPr>
                        <a:t> </a:t>
                      </a:r>
                      <a:r>
                        <a:rPr lang="en-ZA" sz="1600" b="0" dirty="0">
                          <a:solidFill>
                            <a:srgbClr val="1B4623"/>
                          </a:solidFill>
                          <a:effectLst/>
                          <a:latin typeface="+mn-lt"/>
                          <a:ea typeface="Arial" panose="020B0604020202020204" pitchFamily="34" charset="0"/>
                        </a:rPr>
                        <a:t>terms</a:t>
                      </a:r>
                      <a:r>
                        <a:rPr lang="en-ZA" sz="1600" b="0" spc="-30" dirty="0">
                          <a:solidFill>
                            <a:srgbClr val="1B4623"/>
                          </a:solidFill>
                          <a:effectLst/>
                          <a:latin typeface="+mn-lt"/>
                          <a:ea typeface="Arial" panose="020B0604020202020204" pitchFamily="34" charset="0"/>
                        </a:rPr>
                        <a:t> </a:t>
                      </a:r>
                      <a:r>
                        <a:rPr lang="en-ZA" sz="1600" b="0" dirty="0">
                          <a:solidFill>
                            <a:srgbClr val="1B4623"/>
                          </a:solidFill>
                          <a:effectLst/>
                          <a:latin typeface="+mn-lt"/>
                          <a:ea typeface="Arial" panose="020B0604020202020204" pitchFamily="34" charset="0"/>
                        </a:rPr>
                        <a:t>of</a:t>
                      </a:r>
                      <a:r>
                        <a:rPr lang="en-ZA" sz="1600" b="0" spc="-25" dirty="0">
                          <a:solidFill>
                            <a:srgbClr val="1B4623"/>
                          </a:solidFill>
                          <a:effectLst/>
                          <a:latin typeface="+mn-lt"/>
                          <a:ea typeface="Arial" panose="020B0604020202020204" pitchFamily="34" charset="0"/>
                        </a:rPr>
                        <a:t> </a:t>
                      </a:r>
                      <a:r>
                        <a:rPr lang="en-ZA" sz="1600" b="0" dirty="0">
                          <a:solidFill>
                            <a:srgbClr val="1B4623"/>
                          </a:solidFill>
                          <a:effectLst/>
                          <a:latin typeface="+mn-lt"/>
                          <a:ea typeface="Arial" panose="020B0604020202020204" pitchFamily="34" charset="0"/>
                        </a:rPr>
                        <a:t>reference and action commitments. </a:t>
                      </a:r>
                      <a:endParaRPr lang="en-US" sz="1600" b="0" i="0" u="none" strike="noStrike" dirty="0">
                        <a:solidFill>
                          <a:srgbClr val="1B4623"/>
                        </a:solidFill>
                        <a:effectLst/>
                        <a:latin typeface="+mn-lt"/>
                      </a:endParaRPr>
                    </a:p>
                  </a:txBody>
                  <a:tcPr marL="108000" marR="108000" marT="108000" marB="0">
                    <a:solidFill>
                      <a:schemeClr val="accent6">
                        <a:lumMod val="20000"/>
                        <a:lumOff val="80000"/>
                      </a:schemeClr>
                    </a:solidFill>
                  </a:tcPr>
                </a:tc>
                <a:tc>
                  <a:txBody>
                    <a:bodyPr/>
                    <a:lstStyle/>
                    <a:p>
                      <a:pPr algn="l" rtl="0" fontAlgn="t"/>
                      <a:r>
                        <a:rPr lang="en-ZA" sz="1600" u="none" strike="noStrike" dirty="0">
                          <a:solidFill>
                            <a:srgbClr val="1B4623"/>
                          </a:solidFill>
                          <a:effectLst/>
                          <a:latin typeface="+mn-lt"/>
                        </a:rPr>
                        <a:t>None anticipated. </a:t>
                      </a:r>
                      <a:endParaRPr lang="en-ZA" sz="1600" b="0" i="0" u="none" strike="noStrike" dirty="0">
                        <a:solidFill>
                          <a:srgbClr val="1B4623"/>
                        </a:solidFill>
                        <a:effectLst/>
                        <a:latin typeface="+mn-lt"/>
                      </a:endParaRPr>
                    </a:p>
                  </a:txBody>
                  <a:tcPr marL="108000" marR="108000" marT="108000" marB="0">
                    <a:solidFill>
                      <a:schemeClr val="accent6">
                        <a:lumMod val="20000"/>
                        <a:lumOff val="80000"/>
                      </a:schemeClr>
                    </a:solidFill>
                  </a:tcPr>
                </a:tc>
                <a:tc>
                  <a:txBody>
                    <a:bodyPr/>
                    <a:lstStyle/>
                    <a:p>
                      <a:pPr algn="l" fontAlgn="t"/>
                      <a:r>
                        <a:rPr lang="en-US" sz="1600" b="0" i="0" u="none" strike="noStrike" dirty="0">
                          <a:solidFill>
                            <a:srgbClr val="1B4623"/>
                          </a:solidFill>
                          <a:effectLst/>
                          <a:latin typeface="+mn-lt"/>
                        </a:rPr>
                        <a:t>By December 2021</a:t>
                      </a:r>
                      <a:endParaRPr lang="en-ZA" sz="1600" b="0" i="0" u="none" strike="noStrike" dirty="0">
                        <a:solidFill>
                          <a:srgbClr val="1B4623"/>
                        </a:solidFill>
                        <a:effectLst/>
                        <a:latin typeface="+mn-lt"/>
                      </a:endParaRPr>
                    </a:p>
                  </a:txBody>
                  <a:tcPr marL="108000" marR="108000" marT="108000" marB="0">
                    <a:solidFill>
                      <a:schemeClr val="accent6">
                        <a:lumMod val="20000"/>
                        <a:lumOff val="80000"/>
                      </a:schemeClr>
                    </a:solidFill>
                  </a:tcPr>
                </a:tc>
                <a:extLst>
                  <a:ext uri="{0D108BD9-81ED-4DB2-BD59-A6C34878D82A}">
                    <a16:rowId xmlns:a16="http://schemas.microsoft.com/office/drawing/2014/main" val="2157435107"/>
                  </a:ext>
                </a:extLst>
              </a:tr>
            </a:tbl>
          </a:graphicData>
        </a:graphic>
      </p:graphicFrame>
      <p:pic>
        <p:nvPicPr>
          <p:cNvPr id="13" name="Picture 12" descr="transformation-icon.-gre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99" y="132682"/>
            <a:ext cx="1267968" cy="1078992"/>
          </a:xfrm>
          <a:prstGeom prst="rect">
            <a:avLst/>
          </a:prstGeom>
        </p:spPr>
      </p:pic>
      <p:sp>
        <p:nvSpPr>
          <p:cNvPr id="14" name="TextBox 13"/>
          <p:cNvSpPr txBox="1"/>
          <p:nvPr/>
        </p:nvSpPr>
        <p:spPr>
          <a:xfrm>
            <a:off x="0" y="6321349"/>
            <a:ext cx="739292" cy="369332"/>
          </a:xfrm>
          <a:prstGeom prst="rect">
            <a:avLst/>
          </a:prstGeom>
          <a:noFill/>
        </p:spPr>
        <p:txBody>
          <a:bodyPr wrap="square" rtlCol="0">
            <a:spAutoFit/>
          </a:bodyPr>
          <a:lstStyle/>
          <a:p>
            <a:pPr algn="ctr"/>
            <a:r>
              <a:rPr lang="en-US" dirty="0">
                <a:solidFill>
                  <a:srgbClr val="FFFFFF"/>
                </a:solidFill>
              </a:rPr>
              <a:t>9</a:t>
            </a:r>
          </a:p>
        </p:txBody>
      </p:sp>
    </p:spTree>
    <p:extLst>
      <p:ext uri="{BB962C8B-B14F-4D97-AF65-F5344CB8AC3E}">
        <p14:creationId xmlns:p14="http://schemas.microsoft.com/office/powerpoint/2010/main" val="12663048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SA Template 2013 Formal Colour Single Logo">
  <a:themeElements>
    <a:clrScheme name="Custom 41">
      <a:dk1>
        <a:srgbClr val="7ABC32"/>
      </a:dk1>
      <a:lt1>
        <a:srgbClr val="FFFFFF"/>
      </a:lt1>
      <a:dk2>
        <a:srgbClr val="0A5E38"/>
      </a:dk2>
      <a:lt2>
        <a:srgbClr val="FFFFFF"/>
      </a:lt2>
      <a:accent1>
        <a:srgbClr val="FCCB52"/>
      </a:accent1>
      <a:accent2>
        <a:srgbClr val="F2F2F2"/>
      </a:accent2>
      <a:accent3>
        <a:srgbClr val="FDAC35"/>
      </a:accent3>
      <a:accent4>
        <a:srgbClr val="F2F2F2"/>
      </a:accent4>
      <a:accent5>
        <a:srgbClr val="F2F2F2"/>
      </a:accent5>
      <a:accent6>
        <a:srgbClr val="FDAC35"/>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5A58"/>
        </a:dk1>
        <a:lt1>
          <a:srgbClr val="FFFFFF"/>
        </a:lt1>
        <a:dk2>
          <a:srgbClr val="008080"/>
        </a:dk2>
        <a:lt2>
          <a:srgbClr val="FFFFCC"/>
        </a:lt2>
        <a:accent1>
          <a:srgbClr val="006462"/>
        </a:accent1>
        <a:accent2>
          <a:srgbClr val="008080"/>
        </a:accent2>
        <a:accent3>
          <a:srgbClr val="AAC0C0"/>
        </a:accent3>
        <a:accent4>
          <a:srgbClr val="DADADA"/>
        </a:accent4>
        <a:accent5>
          <a:srgbClr val="AAB8B7"/>
        </a:accent5>
        <a:accent6>
          <a:srgbClr val="007373"/>
        </a:accent6>
        <a:hlink>
          <a:srgbClr val="00ACA8"/>
        </a:hlink>
        <a:folHlink>
          <a:srgbClr val="004444"/>
        </a:folHlink>
      </a:clrScheme>
      <a:clrMap bg1="dk2" tx1="lt1" bg2="dk1" tx2="lt2" accent1="accent1" accent2="accent2" accent3="accent3" accent4="accent4" accent5="accent5" accent6="accent6" hlink="hlink" folHlink="folHlink"/>
    </a:extraClrScheme>
    <a:extraClrScheme>
      <a:clrScheme name="Default Design 2">
        <a:dk1>
          <a:srgbClr val="342F61"/>
        </a:dk1>
        <a:lt1>
          <a:srgbClr val="FFFFFF"/>
        </a:lt1>
        <a:dk2>
          <a:srgbClr val="8794D5"/>
        </a:dk2>
        <a:lt2>
          <a:srgbClr val="FFFFFF"/>
        </a:lt2>
        <a:accent1>
          <a:srgbClr val="504D80"/>
        </a:accent1>
        <a:accent2>
          <a:srgbClr val="9791CA"/>
        </a:accent2>
        <a:accent3>
          <a:srgbClr val="C3C8E7"/>
        </a:accent3>
        <a:accent4>
          <a:srgbClr val="DADADA"/>
        </a:accent4>
        <a:accent5>
          <a:srgbClr val="B3B2C0"/>
        </a:accent5>
        <a:accent6>
          <a:srgbClr val="8883B7"/>
        </a:accent6>
        <a:hlink>
          <a:srgbClr val="322D5A"/>
        </a:hlink>
        <a:folHlink>
          <a:srgbClr val="544C9E"/>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DBA6"/>
        </a:lt1>
        <a:dk2>
          <a:srgbClr val="000000"/>
        </a:dk2>
        <a:lt2>
          <a:srgbClr val="FFAC31"/>
        </a:lt2>
        <a:accent1>
          <a:srgbClr val="FF9900"/>
        </a:accent1>
        <a:accent2>
          <a:srgbClr val="FFCC80"/>
        </a:accent2>
        <a:accent3>
          <a:srgbClr val="FFEAD0"/>
        </a:accent3>
        <a:accent4>
          <a:srgbClr val="000000"/>
        </a:accent4>
        <a:accent5>
          <a:srgbClr val="FFCAAA"/>
        </a:accent5>
        <a:accent6>
          <a:srgbClr val="E7B973"/>
        </a:accent6>
        <a:hlink>
          <a:srgbClr val="E68A00"/>
        </a:hlink>
        <a:folHlink>
          <a:srgbClr val="FF6600"/>
        </a:folHlink>
      </a:clrScheme>
      <a:clrMap bg1="lt1" tx1="dk1" bg2="lt2" tx2="dk2" accent1="accent1" accent2="accent2" accent3="accent3" accent4="accent4" accent5="accent5" accent6="accent6" hlink="hlink" folHlink="folHlink"/>
    </a:extraClrScheme>
    <a:extraClrScheme>
      <a:clrScheme name="Default Design 4">
        <a:dk1>
          <a:srgbClr val="66CCCC"/>
        </a:dk1>
        <a:lt1>
          <a:srgbClr val="FFFFFF"/>
        </a:lt1>
        <a:dk2>
          <a:srgbClr val="2E6B6B"/>
        </a:dk2>
        <a:lt2>
          <a:srgbClr val="2E6B6B"/>
        </a:lt2>
        <a:accent1>
          <a:srgbClr val="9ADEDC"/>
        </a:accent1>
        <a:accent2>
          <a:srgbClr val="45A3A1"/>
        </a:accent2>
        <a:accent3>
          <a:srgbClr val="ADBABA"/>
        </a:accent3>
        <a:accent4>
          <a:srgbClr val="DADADA"/>
        </a:accent4>
        <a:accent5>
          <a:srgbClr val="CAECEB"/>
        </a:accent5>
        <a:accent6>
          <a:srgbClr val="3E9391"/>
        </a:accent6>
        <a:hlink>
          <a:srgbClr val="45A3A1"/>
        </a:hlink>
        <a:folHlink>
          <a:srgbClr val="9ADEDC"/>
        </a:folHlink>
      </a:clrScheme>
      <a:clrMap bg1="dk2" tx1="lt1" bg2="dk1" tx2="lt2" accent1="accent1" accent2="accent2" accent3="accent3" accent4="accent4" accent5="accent5" accent6="accent6" hlink="hlink" folHlink="folHlink"/>
    </a:extraClrScheme>
    <a:extraClrScheme>
      <a:clrScheme name="Default Design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clrMap bg1="dk2" tx1="lt1" bg2="dk1" tx2="lt2" accent1="accent1" accent2="accent2" accent3="accent3" accent4="accent4" accent5="accent5" accent6="accent6" hlink="hlink" folHlink="folHlink"/>
    </a:extraClrScheme>
    <a:extraClrScheme>
      <a:clrScheme name="Default Design 6">
        <a:dk1>
          <a:srgbClr val="496B2E"/>
        </a:dk1>
        <a:lt1>
          <a:srgbClr val="CCE3B5"/>
        </a:lt1>
        <a:dk2>
          <a:srgbClr val="619933"/>
        </a:dk2>
        <a:lt2>
          <a:srgbClr val="F2F8ED"/>
        </a:lt2>
        <a:accent1>
          <a:srgbClr val="94CC66"/>
        </a:accent1>
        <a:accent2>
          <a:srgbClr val="FFFFFF"/>
        </a:accent2>
        <a:accent3>
          <a:srgbClr val="E2EFD7"/>
        </a:accent3>
        <a:accent4>
          <a:srgbClr val="3D5A26"/>
        </a:accent4>
        <a:accent5>
          <a:srgbClr val="C8E2B8"/>
        </a:accent5>
        <a:accent6>
          <a:srgbClr val="E7E7E7"/>
        </a:accent6>
        <a:hlink>
          <a:srgbClr val="4891EA"/>
        </a:hlink>
        <a:folHlink>
          <a:srgbClr val="7AAFF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195891C6A899469CBC5F5DE659DDBD" ma:contentTypeVersion="0" ma:contentTypeDescription="Create a new document." ma:contentTypeScope="" ma:versionID="ed742f39435b4aa64f580e71d647080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61F99B-FCC5-4EEB-9CE3-D3EBE0EE9F3B}">
  <ds:schemaRefs>
    <ds:schemaRef ds:uri="http://purl.org/dc/elements/1.1/"/>
    <ds:schemaRef ds:uri="http://purl.org/dc/terms/"/>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D3824284-DC6D-414A-8EE9-B4B5A9F70A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3F34EF7-0B1B-4142-B142-5FDDDA7F9D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17686</TotalTime>
  <Words>1254</Words>
  <Application>Microsoft Office PowerPoint</Application>
  <PresentationFormat>On-screen Show (4:3)</PresentationFormat>
  <Paragraphs>278</Paragraphs>
  <Slides>19</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Times New Roman</vt:lpstr>
      <vt:lpstr>Office Theme</vt:lpstr>
      <vt:lpstr>SASA Template 2013 Formal Colour Single Logo</vt:lpstr>
      <vt:lpstr>PowerPoint Presentation</vt:lpstr>
      <vt:lpstr>PowerPoint Presentation</vt:lpstr>
      <vt:lpstr>THE JOURNEY</vt:lpstr>
      <vt:lpstr>COMPETITION COMMISSION EXEMPTION</vt:lpstr>
      <vt:lpstr>TASK TEAMS CONVENED AND CHAIRED BY SASA</vt:lpstr>
      <vt:lpstr>PROGRESS ON TASK TEAM 3:   SMALL SCALE GROWERS MASTERPLAN</vt:lpstr>
      <vt:lpstr>PowerPoint Presentation</vt:lpstr>
      <vt:lpstr>PowerPoint Presentation</vt:lpstr>
      <vt:lpstr>PowerPoint Presentation</vt:lpstr>
      <vt:lpstr>PowerPoint Presentation</vt:lpstr>
      <vt:lpstr>KEY HIGHLIGHTS AND ACHIEVEMENTS</vt:lpstr>
      <vt:lpstr>KEY HIGHLIGHTS AND ACHIEVEMENTS</vt:lpstr>
      <vt:lpstr>KEY HIGHLIGHTS AND ACHIEVEMENTS</vt:lpstr>
      <vt:lpstr>KEY HIGHLIGHTS AND ACHIEVEMENTS</vt:lpstr>
      <vt:lpstr>SASA TRANSFORMATION INTERVENTIONS</vt:lpstr>
      <vt:lpstr>SASA TRANSFORMATION INTERVENTIONS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Binedell</dc:creator>
  <cp:lastModifiedBy>Yvonne Manakaza</cp:lastModifiedBy>
  <cp:revision>400</cp:revision>
  <cp:lastPrinted>2016-11-07T16:47:59Z</cp:lastPrinted>
  <dcterms:created xsi:type="dcterms:W3CDTF">2015-09-07T09:45:08Z</dcterms:created>
  <dcterms:modified xsi:type="dcterms:W3CDTF">2021-05-08T07:34:17Z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0x010100AF195891C6A899469CBC5F5DE659DDBD</vt:lpwstr>
  </property>
</Properties>
</file>