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12"/>
  </p:notesMasterIdLst>
  <p:handoutMasterIdLst>
    <p:handoutMasterId r:id="rId13"/>
  </p:handoutMasterIdLst>
  <p:sldIdLst>
    <p:sldId id="256" r:id="rId2"/>
    <p:sldId id="265" r:id="rId3"/>
    <p:sldId id="258" r:id="rId4"/>
    <p:sldId id="259" r:id="rId5"/>
    <p:sldId id="261" r:id="rId6"/>
    <p:sldId id="267" r:id="rId7"/>
    <p:sldId id="260" r:id="rId8"/>
    <p:sldId id="269" r:id="rId9"/>
    <p:sldId id="263" r:id="rId10"/>
    <p:sldId id="26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ry Riddle" initials="LR" lastIdx="1" clrIdx="0">
    <p:extLst>
      <p:ext uri="{19B8F6BF-5375-455C-9EA6-DF929625EA0E}">
        <p15:presenceInfo xmlns:p15="http://schemas.microsoft.com/office/powerpoint/2012/main" userId="4f91765b91554a1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34" d="100"/>
        <a:sy n="134" d="100"/>
      </p:scale>
      <p:origin x="0" y="-345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8A77D51-754F-4988-B5C8-7A92C851A1AE}" type="datetimeFigureOut">
              <a:rPr lang="en-ZA" smtClean="0"/>
              <a:t>2021/05/10</a:t>
            </a:fld>
            <a:endParaRPr lang="en-ZA"/>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C2B7BE1E-23F4-4804-9947-0E4F0BDD9BE5}" type="slidenum">
              <a:rPr lang="en-ZA" smtClean="0"/>
              <a:t>‹#›</a:t>
            </a:fld>
            <a:endParaRPr lang="en-ZA"/>
          </a:p>
        </p:txBody>
      </p:sp>
    </p:spTree>
    <p:extLst>
      <p:ext uri="{BB962C8B-B14F-4D97-AF65-F5344CB8AC3E}">
        <p14:creationId xmlns:p14="http://schemas.microsoft.com/office/powerpoint/2010/main" val="2547080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675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70159" y="1"/>
            <a:ext cx="3038604" cy="466752"/>
          </a:xfrm>
          <a:prstGeom prst="rect">
            <a:avLst/>
          </a:prstGeom>
        </p:spPr>
        <p:txBody>
          <a:bodyPr vert="horz" lIns="91440" tIns="45720" rIns="91440" bIns="45720" rtlCol="0"/>
          <a:lstStyle>
            <a:lvl1pPr algn="r">
              <a:defRPr sz="1200"/>
            </a:lvl1pPr>
          </a:lstStyle>
          <a:p>
            <a:fld id="{6CFB7BD4-1CC5-4031-9C5C-6ED49D487056}" type="datetimeFigureOut">
              <a:rPr lang="en-ZA" smtClean="0"/>
              <a:t>2021/05/10</a:t>
            </a:fld>
            <a:endParaRPr lang="en-Z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0713" y="4474283"/>
            <a:ext cx="5608975" cy="365969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648"/>
            <a:ext cx="3038604" cy="46675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70159" y="8829648"/>
            <a:ext cx="3038604" cy="466752"/>
          </a:xfrm>
          <a:prstGeom prst="rect">
            <a:avLst/>
          </a:prstGeom>
        </p:spPr>
        <p:txBody>
          <a:bodyPr vert="horz" lIns="91440" tIns="45720" rIns="91440" bIns="45720" rtlCol="0" anchor="b"/>
          <a:lstStyle>
            <a:lvl1pPr algn="r">
              <a:defRPr sz="1200"/>
            </a:lvl1pPr>
          </a:lstStyle>
          <a:p>
            <a:fld id="{298DFC66-F869-433F-B555-414A4FE31D4B}" type="slidenum">
              <a:rPr lang="en-ZA" smtClean="0"/>
              <a:t>‹#›</a:t>
            </a:fld>
            <a:endParaRPr lang="en-ZA"/>
          </a:p>
        </p:txBody>
      </p:sp>
    </p:spTree>
    <p:extLst>
      <p:ext uri="{BB962C8B-B14F-4D97-AF65-F5344CB8AC3E}">
        <p14:creationId xmlns:p14="http://schemas.microsoft.com/office/powerpoint/2010/main" val="1038196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98DFC66-F869-433F-B555-414A4FE31D4B}" type="slidenum">
              <a:rPr lang="en-ZA" smtClean="0"/>
              <a:t>1</a:t>
            </a:fld>
            <a:endParaRPr lang="en-ZA"/>
          </a:p>
        </p:txBody>
      </p:sp>
    </p:spTree>
    <p:extLst>
      <p:ext uri="{BB962C8B-B14F-4D97-AF65-F5344CB8AC3E}">
        <p14:creationId xmlns:p14="http://schemas.microsoft.com/office/powerpoint/2010/main" val="3774375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44BAA1-FF13-4A15-A27A-7D5CFD9BEFD6}" type="datetime1">
              <a:rPr lang="en-ZA" smtClean="0"/>
              <a:t>2021/05/10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0CA29F4-F62D-4369-AEC0-ABEADF9D1E3A}" type="slidenum">
              <a:rPr lang="en-ZA" smtClean="0"/>
              <a:t>‹#›</a:t>
            </a:fld>
            <a:endParaRPr lang="en-Z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41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960E7-99A2-4089-BAEB-0E51266A1072}" type="datetime1">
              <a:rPr lang="en-ZA" smtClean="0"/>
              <a:t>2021/05/10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0CA29F4-F62D-4369-AEC0-ABEADF9D1E3A}" type="slidenum">
              <a:rPr lang="en-ZA" smtClean="0"/>
              <a:t>‹#›</a:t>
            </a:fld>
            <a:endParaRPr lang="en-ZA"/>
          </a:p>
        </p:txBody>
      </p:sp>
    </p:spTree>
    <p:extLst>
      <p:ext uri="{BB962C8B-B14F-4D97-AF65-F5344CB8AC3E}">
        <p14:creationId xmlns:p14="http://schemas.microsoft.com/office/powerpoint/2010/main" val="3404469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36CD4F-2FEF-49D7-B879-DCE67059D402}" type="datetime1">
              <a:rPr lang="en-ZA" smtClean="0"/>
              <a:t>2021/05/10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0CA29F4-F62D-4369-AEC0-ABEADF9D1E3A}" type="slidenum">
              <a:rPr lang="en-ZA" smtClean="0"/>
              <a:t>‹#›</a:t>
            </a:fld>
            <a:endParaRPr lang="en-ZA"/>
          </a:p>
        </p:txBody>
      </p:sp>
    </p:spTree>
    <p:extLst>
      <p:ext uri="{BB962C8B-B14F-4D97-AF65-F5344CB8AC3E}">
        <p14:creationId xmlns:p14="http://schemas.microsoft.com/office/powerpoint/2010/main" val="24603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D71F80-F701-405B-BCD9-F3373C4903E0}" type="datetime1">
              <a:rPr lang="en-ZA" smtClean="0"/>
              <a:t>2021/05/10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0CA29F4-F62D-4369-AEC0-ABEADF9D1E3A}" type="slidenum">
              <a:rPr lang="en-ZA" smtClean="0"/>
              <a:t>‹#›</a:t>
            </a:fld>
            <a:endParaRPr lang="en-ZA"/>
          </a:p>
        </p:txBody>
      </p:sp>
    </p:spTree>
    <p:extLst>
      <p:ext uri="{BB962C8B-B14F-4D97-AF65-F5344CB8AC3E}">
        <p14:creationId xmlns:p14="http://schemas.microsoft.com/office/powerpoint/2010/main" val="301519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D6E0C-2B4F-4C33-8651-B929615CEADD}" type="datetime1">
              <a:rPr lang="en-ZA" smtClean="0"/>
              <a:t>2021/05/10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0CA29F4-F62D-4369-AEC0-ABEADF9D1E3A}" type="slidenum">
              <a:rPr lang="en-ZA" smtClean="0"/>
              <a:t>‹#›</a:t>
            </a:fld>
            <a:endParaRPr lang="en-Z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57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350D97-2997-497C-B98C-0AC1B719C478}" type="datetime1">
              <a:rPr lang="en-ZA" smtClean="0"/>
              <a:t>2021/05/10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0CA29F4-F62D-4369-AEC0-ABEADF9D1E3A}" type="slidenum">
              <a:rPr lang="en-ZA" smtClean="0"/>
              <a:t>‹#›</a:t>
            </a:fld>
            <a:endParaRPr lang="en-ZA"/>
          </a:p>
        </p:txBody>
      </p:sp>
    </p:spTree>
    <p:extLst>
      <p:ext uri="{BB962C8B-B14F-4D97-AF65-F5344CB8AC3E}">
        <p14:creationId xmlns:p14="http://schemas.microsoft.com/office/powerpoint/2010/main" val="34871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E21221-80F2-4EFD-B18F-25B04851086A}" type="datetime1">
              <a:rPr lang="en-ZA" smtClean="0"/>
              <a:t>2021/05/10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0CA29F4-F62D-4369-AEC0-ABEADF9D1E3A}" type="slidenum">
              <a:rPr lang="en-ZA" smtClean="0"/>
              <a:t>‹#›</a:t>
            </a:fld>
            <a:endParaRPr lang="en-ZA"/>
          </a:p>
        </p:txBody>
      </p:sp>
    </p:spTree>
    <p:extLst>
      <p:ext uri="{BB962C8B-B14F-4D97-AF65-F5344CB8AC3E}">
        <p14:creationId xmlns:p14="http://schemas.microsoft.com/office/powerpoint/2010/main" val="19382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992506-115D-467F-9395-1F9597310BE9}" type="datetime1">
              <a:rPr lang="en-ZA" smtClean="0"/>
              <a:t>2021/05/10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0CA29F4-F62D-4369-AEC0-ABEADF9D1E3A}" type="slidenum">
              <a:rPr lang="en-ZA" smtClean="0"/>
              <a:t>‹#›</a:t>
            </a:fld>
            <a:endParaRPr lang="en-ZA"/>
          </a:p>
        </p:txBody>
      </p:sp>
    </p:spTree>
    <p:extLst>
      <p:ext uri="{BB962C8B-B14F-4D97-AF65-F5344CB8AC3E}">
        <p14:creationId xmlns:p14="http://schemas.microsoft.com/office/powerpoint/2010/main" val="191310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4B6DDC1-FEA2-492A-816A-71F3859351D1}" type="datetime1">
              <a:rPr lang="en-ZA" smtClean="0"/>
              <a:t>2021/05/10</a:t>
            </a:fld>
            <a:endParaRPr lang="en-Z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A"/>
          </a:p>
        </p:txBody>
      </p:sp>
      <p:sp>
        <p:nvSpPr>
          <p:cNvPr id="9" name="Slide Number Placeholder 8"/>
          <p:cNvSpPr>
            <a:spLocks noGrp="1"/>
          </p:cNvSpPr>
          <p:nvPr>
            <p:ph type="sldNum" sz="quarter" idx="12"/>
          </p:nvPr>
        </p:nvSpPr>
        <p:spPr/>
        <p:txBody>
          <a:bodyPr/>
          <a:lstStyle/>
          <a:p>
            <a:fld id="{50CA29F4-F62D-4369-AEC0-ABEADF9D1E3A}" type="slidenum">
              <a:rPr lang="en-ZA" smtClean="0"/>
              <a:t>‹#›</a:t>
            </a:fld>
            <a:endParaRPr lang="en-ZA"/>
          </a:p>
        </p:txBody>
      </p:sp>
    </p:spTree>
    <p:extLst>
      <p:ext uri="{BB962C8B-B14F-4D97-AF65-F5344CB8AC3E}">
        <p14:creationId xmlns:p14="http://schemas.microsoft.com/office/powerpoint/2010/main" val="209932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5E704EE-4B5A-4286-B546-FF44E02614FB}" type="datetime1">
              <a:rPr lang="en-ZA" smtClean="0"/>
              <a:t>2021/05/10</a:t>
            </a:fld>
            <a:endParaRPr lang="en-Z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Z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0CA29F4-F62D-4369-AEC0-ABEADF9D1E3A}" type="slidenum">
              <a:rPr lang="en-ZA" smtClean="0"/>
              <a:t>‹#›</a:t>
            </a:fld>
            <a:endParaRPr lang="en-ZA"/>
          </a:p>
        </p:txBody>
      </p:sp>
    </p:spTree>
    <p:extLst>
      <p:ext uri="{BB962C8B-B14F-4D97-AF65-F5344CB8AC3E}">
        <p14:creationId xmlns:p14="http://schemas.microsoft.com/office/powerpoint/2010/main" val="164977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99A09A-7AAC-451A-8F98-D1C1F81A5519}" type="datetime1">
              <a:rPr lang="en-ZA" smtClean="0"/>
              <a:t>2021/05/10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0CA29F4-F62D-4369-AEC0-ABEADF9D1E3A}" type="slidenum">
              <a:rPr lang="en-ZA" smtClean="0"/>
              <a:t>‹#›</a:t>
            </a:fld>
            <a:endParaRPr lang="en-ZA"/>
          </a:p>
        </p:txBody>
      </p:sp>
    </p:spTree>
    <p:extLst>
      <p:ext uri="{BB962C8B-B14F-4D97-AF65-F5344CB8AC3E}">
        <p14:creationId xmlns:p14="http://schemas.microsoft.com/office/powerpoint/2010/main" val="119872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9786634-6547-4091-8DB8-C7AD0B1385BD}" type="datetime1">
              <a:rPr lang="en-ZA" smtClean="0"/>
              <a:t>2021/05/10</a:t>
            </a:fld>
            <a:endParaRPr lang="en-Z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0CA29F4-F62D-4369-AEC0-ABEADF9D1E3A}" type="slidenum">
              <a:rPr lang="en-ZA" smtClean="0"/>
              <a:t>‹#›</a:t>
            </a:fld>
            <a:endParaRPr lang="en-Z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449294"/>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3050" y="4455620"/>
            <a:ext cx="8619430" cy="1565667"/>
          </a:xfrm>
        </p:spPr>
        <p:txBody>
          <a:bodyPr>
            <a:noAutofit/>
          </a:bodyPr>
          <a:lstStyle/>
          <a:p>
            <a:pPr algn="just"/>
            <a:r>
              <a:rPr lang="en-ZA" sz="2000" b="1" cap="none" dirty="0"/>
              <a:t>SOUTH AFRICAN SUGAR MILLERS’ ASSOCIATION (SASMA) </a:t>
            </a:r>
          </a:p>
          <a:p>
            <a:pPr algn="just"/>
            <a:r>
              <a:rPr lang="en-ZA" sz="2000" cap="none" dirty="0"/>
              <a:t>Presentation to the Portfolio Committee on Trade, Industry and Competition on the Sugar Masterplan</a:t>
            </a:r>
          </a:p>
          <a:p>
            <a:pPr algn="just"/>
            <a:r>
              <a:rPr lang="en-ZA" sz="1800" b="1" cap="none" dirty="0"/>
              <a:t>11 May 2021</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260648"/>
            <a:ext cx="4752528" cy="2376264"/>
          </a:xfrm>
          <a:prstGeom prst="rect">
            <a:avLst/>
          </a:prstGeom>
        </p:spPr>
      </p:pic>
      <p:sp>
        <p:nvSpPr>
          <p:cNvPr id="5" name="AutoShape 2" descr="Image result for south africa sugar milling companies"/>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2760" y="2204864"/>
            <a:ext cx="4536504" cy="2041427"/>
          </a:xfrm>
          <a:prstGeom prst="rect">
            <a:avLst/>
          </a:prstGeom>
        </p:spPr>
      </p:pic>
      <p:sp>
        <p:nvSpPr>
          <p:cNvPr id="2" name="Slide Number Placeholder 1"/>
          <p:cNvSpPr>
            <a:spLocks noGrp="1"/>
          </p:cNvSpPr>
          <p:nvPr>
            <p:ph type="sldNum" sz="quarter" idx="12"/>
          </p:nvPr>
        </p:nvSpPr>
        <p:spPr/>
        <p:txBody>
          <a:bodyPr/>
          <a:lstStyle/>
          <a:p>
            <a:fld id="{50CA29F4-F62D-4369-AEC0-ABEADF9D1E3A}" type="slidenum">
              <a:rPr lang="en-ZA" smtClean="0"/>
              <a:t>1</a:t>
            </a:fld>
            <a:endParaRPr lang="en-ZA"/>
          </a:p>
        </p:txBody>
      </p:sp>
    </p:spTree>
    <p:extLst>
      <p:ext uri="{BB962C8B-B14F-4D97-AF65-F5344CB8AC3E}">
        <p14:creationId xmlns:p14="http://schemas.microsoft.com/office/powerpoint/2010/main" val="1457768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7"/>
            <a:ext cx="8136904" cy="542293"/>
          </a:xfrm>
        </p:spPr>
        <p:txBody>
          <a:bodyPr>
            <a:normAutofit/>
          </a:bodyPr>
          <a:lstStyle/>
          <a:p>
            <a:pPr algn="ctr"/>
            <a:r>
              <a:rPr lang="en-ZA" sz="2800" b="1" dirty="0"/>
              <a:t>CONCLUSION AND ACKNOWLEDGEMENTS</a:t>
            </a:r>
          </a:p>
        </p:txBody>
      </p:sp>
      <p:sp>
        <p:nvSpPr>
          <p:cNvPr id="3" name="Content Placeholder 2"/>
          <p:cNvSpPr>
            <a:spLocks noGrp="1"/>
          </p:cNvSpPr>
          <p:nvPr>
            <p:ph idx="1"/>
          </p:nvPr>
        </p:nvSpPr>
        <p:spPr>
          <a:xfrm>
            <a:off x="305841" y="1628800"/>
            <a:ext cx="8298607" cy="4176464"/>
          </a:xfrm>
        </p:spPr>
        <p:txBody>
          <a:bodyPr>
            <a:noAutofit/>
          </a:bodyPr>
          <a:lstStyle/>
          <a:p>
            <a:pPr marL="342900" indent="-342900" algn="just">
              <a:buFont typeface="+mj-lt"/>
              <a:buAutoNum type="arabicPeriod"/>
            </a:pPr>
            <a:endParaRPr lang="en-ZA" sz="2400" dirty="0"/>
          </a:p>
          <a:p>
            <a:pPr marL="635508" lvl="1" indent="-342900" algn="just">
              <a:buFont typeface="Calibri" pitchFamily="34" charset="0"/>
              <a:buAutoNum type="arabicPeriod"/>
            </a:pPr>
            <a:r>
              <a:rPr lang="en-ZA" sz="2000" dirty="0"/>
              <a:t>SASMA views the Sugar Masterplan as having created renewed hope for the sugar industry after shrinking seemed inevitable.</a:t>
            </a:r>
          </a:p>
          <a:p>
            <a:pPr marL="635508" lvl="1" indent="-342900" algn="just">
              <a:buFont typeface="Calibri" pitchFamily="34" charset="0"/>
              <a:buAutoNum type="arabicPeriod"/>
            </a:pPr>
            <a:endParaRPr lang="en-ZA" sz="2000" dirty="0"/>
          </a:p>
          <a:p>
            <a:pPr marL="635508" lvl="1" indent="-342900" algn="just">
              <a:buFont typeface="Calibri" pitchFamily="34" charset="0"/>
              <a:buAutoNum type="arabicPeriod"/>
            </a:pPr>
            <a:r>
              <a:rPr lang="en-ZA" sz="2000" dirty="0"/>
              <a:t>The Sugar Masterplan is facilitating a move from intensive care into high care but much work remains to be done to ensure that there is no relapse, which could come from increased sugar imports and higher HPL taxes.</a:t>
            </a:r>
          </a:p>
          <a:p>
            <a:pPr marL="635508" lvl="1" indent="-342900" algn="just">
              <a:buFont typeface="Calibri" pitchFamily="34" charset="0"/>
              <a:buAutoNum type="arabicPeriod"/>
            </a:pPr>
            <a:endParaRPr lang="en-ZA" sz="2000" dirty="0"/>
          </a:p>
          <a:p>
            <a:pPr marL="635508" lvl="1" indent="-342900" algn="just">
              <a:buFont typeface="Calibri" pitchFamily="34" charset="0"/>
              <a:buAutoNum type="arabicPeriod"/>
            </a:pPr>
            <a:r>
              <a:rPr lang="en-ZA" sz="2000" dirty="0"/>
              <a:t>SASMA would wish to thank President </a:t>
            </a:r>
            <a:r>
              <a:rPr lang="en-ZA" sz="2000" dirty="0" err="1"/>
              <a:t>Ramaphosa</a:t>
            </a:r>
            <a:r>
              <a:rPr lang="en-ZA" sz="2000" dirty="0"/>
              <a:t> and Minister Patel for their vision in creating the Masterplan process and supporting its ongoing implementation. Our appreciation also goes to the Sugar Masterplan facilitators and the DTIC for their commitment and dedication to delivering the Sugar Masterplan. </a:t>
            </a:r>
          </a:p>
          <a:p>
            <a:pPr marL="292608" lvl="1" indent="0" algn="just">
              <a:buNone/>
            </a:pPr>
            <a:endParaRPr lang="en-ZA" sz="1050" dirty="0"/>
          </a:p>
          <a:p>
            <a:pPr marL="635508" lvl="1" indent="-342900" algn="just">
              <a:buFont typeface="Calibri" pitchFamily="34" charset="0"/>
              <a:buAutoNum type="arabicPeriod"/>
            </a:pPr>
            <a:endParaRPr lang="en-ZA" sz="2400" dirty="0"/>
          </a:p>
          <a:p>
            <a:pPr marL="292608" lvl="1" indent="0" algn="just">
              <a:buNone/>
            </a:pPr>
            <a:endParaRPr lang="en-ZA" sz="2400" dirty="0"/>
          </a:p>
          <a:p>
            <a:pPr marL="635508" lvl="1" indent="-342900" algn="just">
              <a:buFont typeface="Calibri" pitchFamily="34" charset="0"/>
              <a:buAutoNum type="arabicPeriod"/>
            </a:pPr>
            <a:endParaRPr lang="en-ZA" sz="2400" dirty="0"/>
          </a:p>
          <a:p>
            <a:pPr marL="635508" lvl="1" indent="-342900" algn="just">
              <a:buFont typeface="Calibri" pitchFamily="34" charset="0"/>
              <a:buAutoNum type="arabicPeriod"/>
            </a:pPr>
            <a:endParaRPr lang="en-ZA" sz="2400" dirty="0"/>
          </a:p>
          <a:p>
            <a:pPr marL="635508" lvl="1" indent="-342900" algn="just">
              <a:buAutoNum type="arabicPeriod"/>
            </a:pPr>
            <a:endParaRPr lang="en-ZA" sz="2400" dirty="0"/>
          </a:p>
          <a:p>
            <a:pPr marL="292608" lvl="1" indent="0" algn="just">
              <a:buNone/>
            </a:pPr>
            <a:endParaRPr lang="en-ZA" sz="2400" dirty="0"/>
          </a:p>
          <a:p>
            <a:pPr marL="635508" lvl="1" indent="-342900" algn="just">
              <a:buFont typeface="Calibri" pitchFamily="34" charset="0"/>
              <a:buAutoNum type="arabicPeriod"/>
            </a:pPr>
            <a:endParaRPr lang="en-ZA" sz="2400" dirty="0"/>
          </a:p>
          <a:p>
            <a:pPr marL="635508" lvl="1" indent="-342900" algn="just">
              <a:buFont typeface="Calibri" pitchFamily="34" charset="0"/>
              <a:buAutoNum type="arabicPeriod"/>
            </a:pPr>
            <a:endParaRPr lang="en-ZA" sz="2400" dirty="0"/>
          </a:p>
          <a:p>
            <a:pPr marL="292608" lvl="1" indent="0" algn="just">
              <a:buNone/>
            </a:pPr>
            <a:endParaRPr lang="en-ZA" sz="2400" dirty="0"/>
          </a:p>
          <a:p>
            <a:pPr marL="635508" lvl="1" indent="-342900" algn="just">
              <a:buAutoNum type="arabicPeriod"/>
            </a:pPr>
            <a:endParaRPr lang="en-ZA" sz="2400" dirty="0"/>
          </a:p>
          <a:p>
            <a:pPr marL="292608" lvl="1" indent="0" algn="just">
              <a:buNone/>
            </a:pPr>
            <a:endParaRPr lang="en-ZA" sz="2400" dirty="0"/>
          </a:p>
          <a:p>
            <a:pPr marL="635508" lvl="1" indent="-342900" algn="just">
              <a:buFont typeface="+mj-lt"/>
              <a:buAutoNum type="arabicPeriod"/>
            </a:pPr>
            <a:endParaRPr lang="en-ZA" sz="2400" dirty="0"/>
          </a:p>
          <a:p>
            <a:pPr marL="292608" lvl="1" indent="0" algn="just">
              <a:buNone/>
            </a:pPr>
            <a:r>
              <a:rPr lang="en-ZA" sz="2400" dirty="0"/>
              <a:t> </a:t>
            </a:r>
          </a:p>
          <a:p>
            <a:pPr marL="635508" lvl="1" indent="-342900" algn="just">
              <a:buAutoNum type="arabicPeriod"/>
            </a:pPr>
            <a:endParaRPr lang="en-ZA" sz="2400" dirty="0"/>
          </a:p>
          <a:p>
            <a:pPr marL="0" indent="0" algn="just">
              <a:buNone/>
            </a:pPr>
            <a:endParaRPr lang="en-ZA" sz="2400" dirty="0"/>
          </a:p>
          <a:p>
            <a:pPr marL="342900" indent="-342900" algn="just">
              <a:buFont typeface="+mj-lt"/>
              <a:buAutoNum type="arabicPeriod"/>
            </a:pPr>
            <a:endParaRPr lang="en-ZA" sz="2400" dirty="0"/>
          </a:p>
          <a:p>
            <a:pPr marL="342900" indent="-342900" algn="just">
              <a:buFont typeface="+mj-lt"/>
              <a:buAutoNum type="arabicPeriod"/>
            </a:pPr>
            <a:endParaRPr lang="en-ZA" sz="2400" dirty="0"/>
          </a:p>
          <a:p>
            <a:pPr marL="342900" indent="-342900" algn="just">
              <a:buFont typeface="+mj-lt"/>
              <a:buAutoNum type="arabicPeriod"/>
            </a:pPr>
            <a:endParaRPr lang="en-ZA" sz="2400" dirty="0"/>
          </a:p>
          <a:p>
            <a:pPr marL="342900" indent="-342900" algn="just">
              <a:buFont typeface="+mj-lt"/>
              <a:buAutoNum type="arabicPeriod"/>
            </a:pPr>
            <a:endParaRPr lang="en-ZA" sz="2400" dirty="0"/>
          </a:p>
        </p:txBody>
      </p:sp>
      <p:sp>
        <p:nvSpPr>
          <p:cNvPr id="4" name="Slide Number Placeholder 3"/>
          <p:cNvSpPr>
            <a:spLocks noGrp="1"/>
          </p:cNvSpPr>
          <p:nvPr>
            <p:ph type="sldNum" sz="quarter" idx="12"/>
          </p:nvPr>
        </p:nvSpPr>
        <p:spPr/>
        <p:txBody>
          <a:bodyPr/>
          <a:lstStyle/>
          <a:p>
            <a:fld id="{50CA29F4-F62D-4369-AEC0-ABEADF9D1E3A}" type="slidenum">
              <a:rPr lang="en-ZA" smtClean="0"/>
              <a:t>10</a:t>
            </a:fld>
            <a:endParaRPr lang="en-ZA"/>
          </a:p>
        </p:txBody>
      </p:sp>
      <p:pic>
        <p:nvPicPr>
          <p:cNvPr id="5" name="Picture 4"/>
          <p:cNvPicPr>
            <a:picLocks noChangeAspect="1"/>
          </p:cNvPicPr>
          <p:nvPr/>
        </p:nvPicPr>
        <p:blipFill>
          <a:blip r:embed="rId2"/>
          <a:stretch>
            <a:fillRect/>
          </a:stretch>
        </p:blipFill>
        <p:spPr>
          <a:xfrm>
            <a:off x="3131840" y="6135113"/>
            <a:ext cx="2850654" cy="489728"/>
          </a:xfrm>
          <a:prstGeom prst="rect">
            <a:avLst/>
          </a:prstGeom>
        </p:spPr>
      </p:pic>
    </p:spTree>
    <p:extLst>
      <p:ext uri="{BB962C8B-B14F-4D97-AF65-F5344CB8AC3E}">
        <p14:creationId xmlns:p14="http://schemas.microsoft.com/office/powerpoint/2010/main" val="412833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543800" cy="828641"/>
          </a:xfrm>
        </p:spPr>
        <p:txBody>
          <a:bodyPr>
            <a:normAutofit/>
          </a:bodyPr>
          <a:lstStyle/>
          <a:p>
            <a:r>
              <a:rPr lang="en-ZA" sz="4000" dirty="0"/>
              <a:t>SASMA REPRESENTED BY:</a:t>
            </a:r>
          </a:p>
        </p:txBody>
      </p:sp>
      <p:sp>
        <p:nvSpPr>
          <p:cNvPr id="3" name="Content Placeholder 2"/>
          <p:cNvSpPr>
            <a:spLocks noGrp="1"/>
          </p:cNvSpPr>
          <p:nvPr>
            <p:ph idx="1"/>
          </p:nvPr>
        </p:nvSpPr>
        <p:spPr>
          <a:xfrm>
            <a:off x="755576" y="1988840"/>
            <a:ext cx="7543801" cy="4023360"/>
          </a:xfrm>
        </p:spPr>
        <p:txBody>
          <a:bodyPr>
            <a:normAutofit/>
          </a:bodyPr>
          <a:lstStyle/>
          <a:p>
            <a:pPr marL="457200" indent="-457200">
              <a:buFont typeface="+mj-lt"/>
              <a:buAutoNum type="arabicPeriod"/>
            </a:pPr>
            <a:endParaRPr lang="en-ZA" sz="2400" dirty="0"/>
          </a:p>
          <a:p>
            <a:pPr marL="457200" indent="-457200">
              <a:buFont typeface="+mj-lt"/>
              <a:buAutoNum type="arabicPeriod"/>
            </a:pPr>
            <a:r>
              <a:rPr lang="en-ZA" sz="2400" dirty="0"/>
              <a:t>Rolf Lütge – Chairman</a:t>
            </a:r>
          </a:p>
          <a:p>
            <a:pPr marL="457200" indent="-457200">
              <a:buFont typeface="+mj-lt"/>
              <a:buAutoNum type="arabicPeriod"/>
            </a:pPr>
            <a:endParaRPr lang="en-ZA" sz="2400" dirty="0"/>
          </a:p>
          <a:p>
            <a:pPr marL="457200" indent="-457200">
              <a:buFont typeface="+mj-lt"/>
              <a:buAutoNum type="arabicPeriod"/>
            </a:pPr>
            <a:r>
              <a:rPr lang="en-ZA" sz="2400" dirty="0"/>
              <a:t>Robbyn Richards – Deputy Chairman</a:t>
            </a:r>
          </a:p>
          <a:p>
            <a:pPr marL="457200" indent="-457200">
              <a:buFont typeface="+mj-lt"/>
              <a:buAutoNum type="arabicPeriod"/>
            </a:pPr>
            <a:endParaRPr lang="en-ZA" sz="2400" dirty="0"/>
          </a:p>
          <a:p>
            <a:pPr marL="457200" indent="-457200">
              <a:buFont typeface="+mj-lt"/>
              <a:buAutoNum type="arabicPeriod"/>
            </a:pPr>
            <a:r>
              <a:rPr lang="en-ZA" sz="2400" dirty="0"/>
              <a:t>Deane Rossler – Chief Executive Officer</a:t>
            </a:r>
          </a:p>
          <a:p>
            <a:pPr marL="0" indent="0">
              <a:buNone/>
            </a:pPr>
            <a:endParaRPr lang="en-ZA" sz="2400" dirty="0"/>
          </a:p>
          <a:p>
            <a:pPr marL="0" indent="0">
              <a:buNone/>
            </a:pPr>
            <a:r>
              <a:rPr lang="en-ZA" sz="2400" dirty="0">
                <a:solidFill>
                  <a:schemeClr val="accent1"/>
                </a:solidFill>
              </a:rPr>
              <a:t>4</a:t>
            </a:r>
            <a:r>
              <a:rPr lang="en-ZA" sz="2400" dirty="0">
                <a:solidFill>
                  <a:schemeClr val="accent2">
                    <a:lumMod val="60000"/>
                    <a:lumOff val="40000"/>
                  </a:schemeClr>
                </a:solidFill>
              </a:rPr>
              <a:t>.</a:t>
            </a:r>
            <a:r>
              <a:rPr lang="en-ZA" sz="2400" dirty="0"/>
              <a:t>    Representatives from the six milling companies</a:t>
            </a:r>
          </a:p>
        </p:txBody>
      </p:sp>
      <p:sp>
        <p:nvSpPr>
          <p:cNvPr id="4" name="Slide Number Placeholder 3"/>
          <p:cNvSpPr>
            <a:spLocks noGrp="1"/>
          </p:cNvSpPr>
          <p:nvPr>
            <p:ph type="sldNum" sz="quarter" idx="12"/>
          </p:nvPr>
        </p:nvSpPr>
        <p:spPr/>
        <p:txBody>
          <a:bodyPr/>
          <a:lstStyle/>
          <a:p>
            <a:fld id="{50CA29F4-F62D-4369-AEC0-ABEADF9D1E3A}" type="slidenum">
              <a:rPr lang="en-ZA" smtClean="0"/>
              <a:t>2</a:t>
            </a:fld>
            <a:endParaRPr lang="en-ZA"/>
          </a:p>
        </p:txBody>
      </p:sp>
    </p:spTree>
    <p:extLst>
      <p:ext uri="{BB962C8B-B14F-4D97-AF65-F5344CB8AC3E}">
        <p14:creationId xmlns:p14="http://schemas.microsoft.com/office/powerpoint/2010/main" val="80097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532" y="332656"/>
            <a:ext cx="8424936" cy="838140"/>
          </a:xfrm>
        </p:spPr>
        <p:txBody>
          <a:bodyPr>
            <a:normAutofit fontScale="90000"/>
          </a:bodyPr>
          <a:lstStyle/>
          <a:p>
            <a:pPr algn="ctr"/>
            <a:r>
              <a:rPr lang="en-ZA" sz="4000" dirty="0"/>
              <a:t>SASMA MEMBERS (Multiple mills and refining)</a:t>
            </a:r>
          </a:p>
        </p:txBody>
      </p:sp>
      <p:sp>
        <p:nvSpPr>
          <p:cNvPr id="3" name="Content Placeholder 2"/>
          <p:cNvSpPr>
            <a:spLocks noGrp="1"/>
          </p:cNvSpPr>
          <p:nvPr>
            <p:ph idx="1"/>
          </p:nvPr>
        </p:nvSpPr>
        <p:spPr>
          <a:xfrm>
            <a:off x="395536" y="2204864"/>
            <a:ext cx="8352928" cy="3816424"/>
          </a:xfrm>
        </p:spPr>
        <p:txBody>
          <a:bodyPr>
            <a:noAutofit/>
          </a:bodyPr>
          <a:lstStyle/>
          <a:p>
            <a:pPr marL="0" indent="0">
              <a:buNone/>
            </a:pPr>
            <a:r>
              <a:rPr lang="en-ZA" sz="1800" b="1" dirty="0"/>
              <a:t>SASMA </a:t>
            </a:r>
            <a:r>
              <a:rPr lang="en-ZA" sz="1800" dirty="0"/>
              <a:t>is an Association formed to represent South African Sugar Millers and Refiners and its members include: </a:t>
            </a:r>
          </a:p>
          <a:p>
            <a:pPr marL="0" indent="0">
              <a:buNone/>
            </a:pPr>
            <a:r>
              <a:rPr lang="en-ZA" sz="1800" b="1" dirty="0"/>
              <a:t>ILLOVO SUGAR (SOUTH AFRICA) LTD</a:t>
            </a:r>
            <a:endParaRPr lang="en-ZA" sz="1800" dirty="0"/>
          </a:p>
          <a:p>
            <a:pPr marL="0" indent="0">
              <a:buNone/>
            </a:pPr>
            <a:r>
              <a:rPr lang="en-ZA" sz="1800" dirty="0"/>
              <a:t>Operates three sugar mills, one of which has a refinery. Illovo SA also produces a variety of downstream products.</a:t>
            </a:r>
          </a:p>
          <a:p>
            <a:pPr marL="0" indent="0">
              <a:buNone/>
            </a:pPr>
            <a:r>
              <a:rPr lang="en-ZA" sz="1800" b="1" dirty="0"/>
              <a:t>TONGAAT HULETT SUGAR (SOUTH AFRICA) LTD</a:t>
            </a:r>
            <a:endParaRPr lang="en-ZA" sz="1800" dirty="0"/>
          </a:p>
          <a:p>
            <a:pPr marL="0" indent="0">
              <a:buNone/>
            </a:pPr>
            <a:r>
              <a:rPr lang="en-ZA" sz="1800" dirty="0"/>
              <a:t>Operates three sugar mills in South Africa, a central refinery in Durban and an animal feeds operation.</a:t>
            </a:r>
          </a:p>
          <a:p>
            <a:pPr marL="0" indent="0">
              <a:buNone/>
            </a:pPr>
            <a:r>
              <a:rPr lang="en-ZA" sz="1800" b="1" dirty="0"/>
              <a:t>RCL FOODS SUGAR &amp; MILLING (PTY) LTD</a:t>
            </a:r>
            <a:endParaRPr lang="en-ZA" sz="1800" dirty="0"/>
          </a:p>
          <a:p>
            <a:pPr marL="0" indent="0">
              <a:buNone/>
            </a:pPr>
            <a:r>
              <a:rPr lang="en-ZA" sz="1800" dirty="0"/>
              <a:t>Operates three sugar mills, a refinery, cane and sugar transport and an animal feed division. </a:t>
            </a:r>
          </a:p>
          <a:p>
            <a:endParaRPr lang="en-ZA" dirty="0"/>
          </a:p>
          <a:p>
            <a:pPr marL="457200" indent="-457200">
              <a:buFont typeface="+mj-lt"/>
              <a:buAutoNum type="arabicPeriod"/>
            </a:pPr>
            <a:endParaRPr lang="en-ZA" sz="1800" dirty="0"/>
          </a:p>
        </p:txBody>
      </p:sp>
      <p:sp>
        <p:nvSpPr>
          <p:cNvPr id="4" name="Slide Number Placeholder 3"/>
          <p:cNvSpPr>
            <a:spLocks noGrp="1"/>
          </p:cNvSpPr>
          <p:nvPr>
            <p:ph type="sldNum" sz="quarter" idx="12"/>
          </p:nvPr>
        </p:nvSpPr>
        <p:spPr/>
        <p:txBody>
          <a:bodyPr/>
          <a:lstStyle/>
          <a:p>
            <a:fld id="{50CA29F4-F62D-4369-AEC0-ABEADF9D1E3A}" type="slidenum">
              <a:rPr lang="en-ZA" smtClean="0"/>
              <a:t>3</a:t>
            </a:fld>
            <a:endParaRPr lang="en-ZA"/>
          </a:p>
        </p:txBody>
      </p:sp>
    </p:spTree>
    <p:extLst>
      <p:ext uri="{BB962C8B-B14F-4D97-AF65-F5344CB8AC3E}">
        <p14:creationId xmlns:p14="http://schemas.microsoft.com/office/powerpoint/2010/main" val="323492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136904" cy="838140"/>
          </a:xfrm>
        </p:spPr>
        <p:txBody>
          <a:bodyPr>
            <a:normAutofit/>
          </a:bodyPr>
          <a:lstStyle/>
          <a:p>
            <a:pPr algn="ctr"/>
            <a:r>
              <a:rPr lang="en-ZA" sz="3600" dirty="0"/>
              <a:t>SASMA MEMBERS (Single mill operations)</a:t>
            </a:r>
          </a:p>
        </p:txBody>
      </p:sp>
      <p:sp>
        <p:nvSpPr>
          <p:cNvPr id="3" name="Content Placeholder 2"/>
          <p:cNvSpPr>
            <a:spLocks noGrp="1"/>
          </p:cNvSpPr>
          <p:nvPr>
            <p:ph idx="1"/>
          </p:nvPr>
        </p:nvSpPr>
        <p:spPr>
          <a:xfrm>
            <a:off x="755576" y="2132856"/>
            <a:ext cx="8208912" cy="3482753"/>
          </a:xfrm>
          <a:noFill/>
          <a:ln>
            <a:noFill/>
          </a:ln>
        </p:spPr>
        <p:txBody>
          <a:bodyPr>
            <a:noAutofit/>
          </a:bodyPr>
          <a:lstStyle/>
          <a:p>
            <a:r>
              <a:rPr lang="en-ZA" sz="1800" b="1" dirty="0"/>
              <a:t>GLEDHOW SUGAR COMPANY (PTY) LTD</a:t>
            </a:r>
            <a:endParaRPr lang="en-ZA" sz="1800" dirty="0"/>
          </a:p>
          <a:p>
            <a:r>
              <a:rPr lang="en-ZA" dirty="0"/>
              <a:t>Gledhow produces high quality refined sugar primarily to the industrial market as well as high quality VHP brown sugar.</a:t>
            </a:r>
          </a:p>
          <a:p>
            <a:endParaRPr lang="en-ZA" sz="1800" dirty="0"/>
          </a:p>
          <a:p>
            <a:r>
              <a:rPr lang="en-ZA" sz="1800" b="1" dirty="0"/>
              <a:t>UCL COMPANY (PTY) LTD</a:t>
            </a:r>
            <a:endParaRPr lang="en-ZA" sz="1800" dirty="0"/>
          </a:p>
          <a:p>
            <a:r>
              <a:rPr lang="en-ZA" sz="1800" dirty="0"/>
              <a:t>UCL bags high quality VHP brown sugar.</a:t>
            </a:r>
          </a:p>
          <a:p>
            <a:endParaRPr lang="en-ZA" sz="1800" dirty="0"/>
          </a:p>
          <a:p>
            <a:r>
              <a:rPr lang="en-ZA" sz="1800" b="1" dirty="0"/>
              <a:t>UMFOLOZI SUGAR MILL (PTY) LTD</a:t>
            </a:r>
            <a:endParaRPr lang="en-ZA" sz="1800" dirty="0"/>
          </a:p>
          <a:p>
            <a:r>
              <a:rPr lang="en-ZA" sz="1800" dirty="0"/>
              <a:t>Umfolozi bags high quality VHP brown sugar.</a:t>
            </a:r>
          </a:p>
          <a:p>
            <a:pPr marL="457200" indent="-457200">
              <a:buFont typeface="+mj-lt"/>
              <a:buAutoNum type="arabicPeriod"/>
            </a:pPr>
            <a:endParaRPr lang="en-ZA" sz="1800" dirty="0"/>
          </a:p>
        </p:txBody>
      </p:sp>
      <p:sp>
        <p:nvSpPr>
          <p:cNvPr id="4" name="Slide Number Placeholder 3"/>
          <p:cNvSpPr>
            <a:spLocks noGrp="1"/>
          </p:cNvSpPr>
          <p:nvPr>
            <p:ph type="sldNum" sz="quarter" idx="12"/>
          </p:nvPr>
        </p:nvSpPr>
        <p:spPr/>
        <p:txBody>
          <a:bodyPr/>
          <a:lstStyle/>
          <a:p>
            <a:fld id="{50CA29F4-F62D-4369-AEC0-ABEADF9D1E3A}" type="slidenum">
              <a:rPr lang="en-ZA" smtClean="0"/>
              <a:t>4</a:t>
            </a:fld>
            <a:endParaRPr lang="en-ZA"/>
          </a:p>
        </p:txBody>
      </p:sp>
    </p:spTree>
    <p:extLst>
      <p:ext uri="{BB962C8B-B14F-4D97-AF65-F5344CB8AC3E}">
        <p14:creationId xmlns:p14="http://schemas.microsoft.com/office/powerpoint/2010/main" val="392833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5751"/>
            <a:ext cx="8136904" cy="1054164"/>
          </a:xfrm>
        </p:spPr>
        <p:txBody>
          <a:bodyPr>
            <a:noAutofit/>
          </a:bodyPr>
          <a:lstStyle/>
          <a:p>
            <a:r>
              <a:rPr lang="en-ZA" sz="2800" b="1" dirty="0"/>
              <a:t>South African Sugarcane Value Chain Master Plan to 2030</a:t>
            </a:r>
            <a:endParaRPr lang="en-ZA" sz="1600" dirty="0"/>
          </a:p>
        </p:txBody>
      </p:sp>
      <p:sp>
        <p:nvSpPr>
          <p:cNvPr id="3" name="Content Placeholder 2"/>
          <p:cNvSpPr>
            <a:spLocks noGrp="1"/>
          </p:cNvSpPr>
          <p:nvPr>
            <p:ph idx="1"/>
          </p:nvPr>
        </p:nvSpPr>
        <p:spPr>
          <a:xfrm>
            <a:off x="539552" y="1916832"/>
            <a:ext cx="7992888" cy="4104456"/>
          </a:xfrm>
        </p:spPr>
        <p:txBody>
          <a:bodyPr>
            <a:noAutofit/>
          </a:bodyPr>
          <a:lstStyle/>
          <a:p>
            <a:pPr marL="342900" indent="-342900" algn="just">
              <a:spcBef>
                <a:spcPts val="1800"/>
              </a:spcBef>
              <a:buFont typeface="+mj-lt"/>
              <a:buAutoNum type="arabicPeriod"/>
            </a:pPr>
            <a:r>
              <a:rPr lang="en-ZA" sz="2200" dirty="0"/>
              <a:t>Having recognised that the Sugar industry is in crisis (sugar imports, low world sugar price and reduced demand following the HPL) the Sugar Masterplan aims to reverse the prevailing downward trends.</a:t>
            </a:r>
            <a:endParaRPr lang="en-GB" sz="2200" dirty="0"/>
          </a:p>
          <a:p>
            <a:pPr marL="342900" indent="-342900" algn="just">
              <a:spcBef>
                <a:spcPts val="1800"/>
              </a:spcBef>
              <a:buFont typeface="+mj-lt"/>
              <a:buAutoNum type="arabicPeriod"/>
            </a:pPr>
            <a:r>
              <a:rPr lang="en-ZA" sz="2200" dirty="0"/>
              <a:t>Sugar Milling companies are committed to pursuing the restructuring of the industry and diversification for growth.</a:t>
            </a:r>
          </a:p>
          <a:p>
            <a:pPr marL="342900" indent="-342900" algn="just">
              <a:spcBef>
                <a:spcPts val="1800"/>
              </a:spcBef>
              <a:buFont typeface="+mj-lt"/>
              <a:buAutoNum type="arabicPeriod"/>
            </a:pPr>
            <a:r>
              <a:rPr lang="en-ZA" sz="2200" dirty="0"/>
              <a:t>Together with SACGA and SAFDA, and guided by the DTIC, the objective is to co-craft a sustainable industry framework. </a:t>
            </a:r>
          </a:p>
          <a:p>
            <a:pPr marL="342900" indent="-342900" algn="just">
              <a:spcBef>
                <a:spcPts val="1800"/>
              </a:spcBef>
              <a:buFont typeface="+mj-lt"/>
              <a:buAutoNum type="arabicPeriod"/>
            </a:pPr>
            <a:r>
              <a:rPr lang="en-ZA" sz="2200" dirty="0"/>
              <a:t>The six sugar milling companies are all signatories to the Master Plan from 16 November, participate in the EOC and the 10 Task Teams where Sugar Miller representation is required.</a:t>
            </a:r>
          </a:p>
          <a:p>
            <a:pPr marL="1001268" lvl="3" indent="-342900" algn="just">
              <a:buFont typeface="Arial" panose="020B0604020202020204" pitchFamily="34" charset="0"/>
              <a:buChar char="•"/>
            </a:pPr>
            <a:endParaRPr lang="en-ZA" sz="1800" dirty="0"/>
          </a:p>
          <a:p>
            <a:pPr marL="342900" indent="-342900" algn="just">
              <a:buFont typeface="+mj-lt"/>
              <a:buAutoNum type="arabicPeriod"/>
            </a:pPr>
            <a:endParaRPr lang="en-ZA" sz="2400" dirty="0"/>
          </a:p>
          <a:p>
            <a:pPr marL="0" indent="0" algn="just">
              <a:buNone/>
            </a:pPr>
            <a:endParaRPr lang="en-ZA" sz="2400" dirty="0"/>
          </a:p>
          <a:p>
            <a:pPr marL="342900" indent="-342900" algn="just">
              <a:buFont typeface="+mj-lt"/>
              <a:buAutoNum type="arabicPeriod"/>
            </a:pPr>
            <a:endParaRPr lang="en-ZA" sz="2400" dirty="0"/>
          </a:p>
          <a:p>
            <a:pPr marL="342900" indent="-342900" algn="just">
              <a:buFont typeface="+mj-lt"/>
              <a:buAutoNum type="arabicPeriod"/>
            </a:pPr>
            <a:endParaRPr lang="en-ZA" sz="2400" dirty="0"/>
          </a:p>
          <a:p>
            <a:pPr marL="342900" indent="-342900" algn="just">
              <a:buFont typeface="+mj-lt"/>
              <a:buAutoNum type="arabicPeriod"/>
            </a:pPr>
            <a:endParaRPr lang="en-ZA" sz="2400" dirty="0"/>
          </a:p>
        </p:txBody>
      </p:sp>
      <p:sp>
        <p:nvSpPr>
          <p:cNvPr id="4" name="Slide Number Placeholder 3"/>
          <p:cNvSpPr>
            <a:spLocks noGrp="1"/>
          </p:cNvSpPr>
          <p:nvPr>
            <p:ph type="sldNum" sz="quarter" idx="12"/>
          </p:nvPr>
        </p:nvSpPr>
        <p:spPr/>
        <p:txBody>
          <a:bodyPr/>
          <a:lstStyle/>
          <a:p>
            <a:fld id="{50CA29F4-F62D-4369-AEC0-ABEADF9D1E3A}" type="slidenum">
              <a:rPr lang="en-ZA" smtClean="0"/>
              <a:t>5</a:t>
            </a:fld>
            <a:endParaRPr lang="en-ZA"/>
          </a:p>
        </p:txBody>
      </p:sp>
    </p:spTree>
    <p:extLst>
      <p:ext uri="{BB962C8B-B14F-4D97-AF65-F5344CB8AC3E}">
        <p14:creationId xmlns:p14="http://schemas.microsoft.com/office/powerpoint/2010/main" val="40644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4329"/>
            <a:ext cx="8136904" cy="1054164"/>
          </a:xfrm>
        </p:spPr>
        <p:txBody>
          <a:bodyPr>
            <a:normAutofit/>
          </a:bodyPr>
          <a:lstStyle/>
          <a:p>
            <a:pPr algn="ctr"/>
            <a:r>
              <a:rPr lang="en-ZA" sz="2800" b="1" dirty="0"/>
              <a:t>SUGAR MASTERPLAN OPPORTUNITIES FOR THE INDUSTRY</a:t>
            </a:r>
          </a:p>
        </p:txBody>
      </p:sp>
      <p:sp>
        <p:nvSpPr>
          <p:cNvPr id="3" name="Content Placeholder 2"/>
          <p:cNvSpPr>
            <a:spLocks noGrp="1"/>
          </p:cNvSpPr>
          <p:nvPr>
            <p:ph idx="1"/>
          </p:nvPr>
        </p:nvSpPr>
        <p:spPr>
          <a:xfrm>
            <a:off x="539552" y="1844824"/>
            <a:ext cx="8136904" cy="4176464"/>
          </a:xfrm>
        </p:spPr>
        <p:txBody>
          <a:bodyPr>
            <a:noAutofit/>
          </a:bodyPr>
          <a:lstStyle/>
          <a:p>
            <a:pPr marL="342900" lvl="1" indent="-342900" algn="just">
              <a:spcBef>
                <a:spcPts val="1800"/>
              </a:spcBef>
              <a:spcAft>
                <a:spcPts val="200"/>
              </a:spcAft>
              <a:buSzPct val="100000"/>
              <a:buFont typeface="+mj-lt"/>
              <a:buAutoNum type="arabicPeriod"/>
            </a:pPr>
            <a:r>
              <a:rPr lang="en-ZA" sz="2000" b="1" u="sng" dirty="0"/>
              <a:t>Increased Local Demand:</a:t>
            </a:r>
            <a:r>
              <a:rPr lang="en-ZA" sz="2000" b="1" dirty="0"/>
              <a:t> </a:t>
            </a:r>
            <a:r>
              <a:rPr lang="en-ZA" sz="2000" dirty="0"/>
              <a:t>Sugar Millers are encouraged by the commitment of sugar users to buy South African sugar increasing local market demand in year 1 of the Masterplan, together with the unexpected positive impacts of the COVID environment on sugar demand. Increased Local Market access = higher sustainable returns.</a:t>
            </a:r>
          </a:p>
          <a:p>
            <a:pPr marL="342900" lvl="1" indent="-342900" algn="just">
              <a:spcBef>
                <a:spcPts val="1800"/>
              </a:spcBef>
              <a:spcAft>
                <a:spcPts val="200"/>
              </a:spcAft>
              <a:buSzPct val="100000"/>
              <a:buFont typeface="+mj-lt"/>
              <a:buAutoNum type="arabicPeriod"/>
            </a:pPr>
            <a:r>
              <a:rPr lang="en-ZA" sz="2000" b="1" u="sng" dirty="0"/>
              <a:t>Diversification:</a:t>
            </a:r>
            <a:r>
              <a:rPr lang="en-ZA" sz="2000" b="1" dirty="0"/>
              <a:t> </a:t>
            </a:r>
            <a:r>
              <a:rPr lang="en-ZA" sz="2000" dirty="0"/>
              <a:t>The Sugar Masterplan has energised the search for value chain diversification options. The Department of Science and Innovation has granted the Sugar Milling Research Institute over R7 million for research into these options and further funding is required.</a:t>
            </a:r>
          </a:p>
          <a:p>
            <a:pPr marL="342900" lvl="1" indent="-342900" algn="just">
              <a:spcBef>
                <a:spcPts val="1800"/>
              </a:spcBef>
              <a:spcAft>
                <a:spcPts val="200"/>
              </a:spcAft>
              <a:buSzPct val="100000"/>
              <a:buFont typeface="+mj-lt"/>
              <a:buAutoNum type="arabicPeriod"/>
            </a:pPr>
            <a:r>
              <a:rPr lang="en-ZA" sz="2000" b="1" u="sng" dirty="0"/>
              <a:t>Re-investment:</a:t>
            </a:r>
            <a:r>
              <a:rPr lang="en-ZA" sz="2000" b="1" dirty="0"/>
              <a:t> </a:t>
            </a:r>
            <a:r>
              <a:rPr lang="en-ZA" sz="2000" dirty="0"/>
              <a:t>More consistent returns and rateable sales will encourage re-investment and re-capitalisation.</a:t>
            </a:r>
          </a:p>
          <a:p>
            <a:pPr marL="342900" lvl="1" indent="-342900" algn="just">
              <a:spcBef>
                <a:spcPts val="1800"/>
              </a:spcBef>
              <a:spcAft>
                <a:spcPts val="200"/>
              </a:spcAft>
              <a:buSzPct val="100000"/>
              <a:buFont typeface="+mj-lt"/>
              <a:buAutoNum type="arabicPeriod"/>
            </a:pPr>
            <a:r>
              <a:rPr lang="en-ZA" sz="2000" b="1" u="sng" dirty="0"/>
              <a:t>New Investment:</a:t>
            </a:r>
            <a:r>
              <a:rPr lang="en-ZA" sz="2000" b="1" dirty="0"/>
              <a:t> </a:t>
            </a:r>
            <a:r>
              <a:rPr lang="en-ZA" sz="2000" dirty="0"/>
              <a:t>in milling and refining capacity.</a:t>
            </a:r>
          </a:p>
          <a:p>
            <a:pPr lvl="1">
              <a:spcBef>
                <a:spcPts val="1200"/>
              </a:spcBef>
              <a:buFont typeface="Arial" panose="020B0604020202020204" pitchFamily="34" charset="0"/>
              <a:buChar char="•"/>
            </a:pPr>
            <a:endParaRPr lang="en-ZA" dirty="0">
              <a:solidFill>
                <a:srgbClr val="FF0000"/>
              </a:solidFill>
            </a:endParaRPr>
          </a:p>
          <a:p>
            <a:pPr lvl="1">
              <a:spcBef>
                <a:spcPts val="1200"/>
              </a:spcBef>
              <a:buFont typeface="Arial" panose="020B0604020202020204" pitchFamily="34" charset="0"/>
              <a:buChar char="•"/>
            </a:pPr>
            <a:endParaRPr lang="en-ZA" dirty="0">
              <a:solidFill>
                <a:srgbClr val="FF0000"/>
              </a:solidFill>
            </a:endParaRPr>
          </a:p>
          <a:p>
            <a:pPr marL="342900" indent="-342900">
              <a:buFont typeface="+mj-lt"/>
              <a:buAutoNum type="arabicPeriod"/>
            </a:pPr>
            <a:endParaRPr lang="en-ZA" sz="1800" dirty="0"/>
          </a:p>
          <a:p>
            <a:pPr marL="0" indent="0">
              <a:buNone/>
            </a:pPr>
            <a:endParaRPr lang="en-ZA" sz="1800" dirty="0"/>
          </a:p>
          <a:p>
            <a:pPr marL="0" indent="0">
              <a:buNone/>
            </a:pPr>
            <a:endParaRPr lang="en-ZA" sz="1800" dirty="0"/>
          </a:p>
          <a:p>
            <a:pPr marL="342900" indent="-342900">
              <a:buFont typeface="+mj-lt"/>
              <a:buAutoNum type="arabicPeriod"/>
            </a:pPr>
            <a:endParaRPr lang="en-ZA" sz="1800" dirty="0"/>
          </a:p>
          <a:p>
            <a:pPr marL="342900" indent="-342900">
              <a:buFont typeface="+mj-lt"/>
              <a:buAutoNum type="arabicPeriod"/>
            </a:pPr>
            <a:endParaRPr lang="en-ZA" sz="1800" dirty="0"/>
          </a:p>
        </p:txBody>
      </p:sp>
      <p:sp>
        <p:nvSpPr>
          <p:cNvPr id="4" name="Slide Number Placeholder 3"/>
          <p:cNvSpPr>
            <a:spLocks noGrp="1"/>
          </p:cNvSpPr>
          <p:nvPr>
            <p:ph type="sldNum" sz="quarter" idx="12"/>
          </p:nvPr>
        </p:nvSpPr>
        <p:spPr/>
        <p:txBody>
          <a:bodyPr/>
          <a:lstStyle/>
          <a:p>
            <a:fld id="{50CA29F4-F62D-4369-AEC0-ABEADF9D1E3A}" type="slidenum">
              <a:rPr lang="en-ZA" smtClean="0"/>
              <a:t>6</a:t>
            </a:fld>
            <a:endParaRPr lang="en-ZA"/>
          </a:p>
        </p:txBody>
      </p:sp>
    </p:spTree>
    <p:extLst>
      <p:ext uri="{BB962C8B-B14F-4D97-AF65-F5344CB8AC3E}">
        <p14:creationId xmlns:p14="http://schemas.microsoft.com/office/powerpoint/2010/main" val="369991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136904" cy="1054164"/>
          </a:xfrm>
        </p:spPr>
        <p:txBody>
          <a:bodyPr>
            <a:normAutofit/>
          </a:bodyPr>
          <a:lstStyle/>
          <a:p>
            <a:pPr algn="ctr"/>
            <a:r>
              <a:rPr lang="en-ZA" sz="2800" b="1" dirty="0"/>
              <a:t>SUGAR</a:t>
            </a:r>
            <a:r>
              <a:rPr lang="en-ZA" sz="2800" dirty="0"/>
              <a:t> </a:t>
            </a:r>
            <a:r>
              <a:rPr lang="en-ZA" sz="2800" b="1" dirty="0"/>
              <a:t>MASTERPLAN OPPORTUNITIES FOR THE INDUSTRY</a:t>
            </a:r>
          </a:p>
        </p:txBody>
      </p:sp>
      <p:sp>
        <p:nvSpPr>
          <p:cNvPr id="3" name="Content Placeholder 2"/>
          <p:cNvSpPr>
            <a:spLocks noGrp="1"/>
          </p:cNvSpPr>
          <p:nvPr>
            <p:ph idx="1"/>
          </p:nvPr>
        </p:nvSpPr>
        <p:spPr>
          <a:xfrm>
            <a:off x="539552" y="1988840"/>
            <a:ext cx="8136904" cy="4176464"/>
          </a:xfrm>
        </p:spPr>
        <p:txBody>
          <a:bodyPr>
            <a:noAutofit/>
          </a:bodyPr>
          <a:lstStyle/>
          <a:p>
            <a:pPr marL="355600" lvl="1" indent="-355600" algn="just">
              <a:spcBef>
                <a:spcPts val="1800"/>
              </a:spcBef>
              <a:spcAft>
                <a:spcPts val="200"/>
              </a:spcAft>
              <a:buSzPct val="100000"/>
              <a:buFont typeface="+mj-lt"/>
              <a:buAutoNum type="arabicPeriod" startAt="5"/>
            </a:pPr>
            <a:r>
              <a:rPr lang="en-ZA" sz="2000" b="1" dirty="0"/>
              <a:t> </a:t>
            </a:r>
            <a:r>
              <a:rPr lang="en-ZA" sz="2000" b="1" u="sng" dirty="0"/>
              <a:t>Support for small-scale growers:</a:t>
            </a:r>
            <a:r>
              <a:rPr lang="en-ZA" sz="2000" b="1" dirty="0"/>
              <a:t> </a:t>
            </a:r>
            <a:r>
              <a:rPr lang="en-ZA" sz="2000" dirty="0"/>
              <a:t>Sustainable rejuvenation of small-scale sugarcane grower production, which has been in decline.</a:t>
            </a:r>
          </a:p>
          <a:p>
            <a:pPr marL="342900" lvl="1" indent="-342900" algn="just">
              <a:spcBef>
                <a:spcPts val="1800"/>
              </a:spcBef>
              <a:spcAft>
                <a:spcPts val="200"/>
              </a:spcAft>
              <a:buSzPct val="100000"/>
              <a:buFont typeface="+mj-lt"/>
              <a:buAutoNum type="arabicPeriod" startAt="5"/>
            </a:pPr>
            <a:r>
              <a:rPr lang="en-ZA" sz="2000" b="1" dirty="0"/>
              <a:t> </a:t>
            </a:r>
            <a:r>
              <a:rPr lang="en-ZA" sz="2000" b="1" u="sng" dirty="0"/>
              <a:t>Transformation:</a:t>
            </a:r>
            <a:r>
              <a:rPr lang="en-ZA" sz="2000" b="1" dirty="0"/>
              <a:t> </a:t>
            </a:r>
            <a:r>
              <a:rPr lang="en-ZA" sz="2000" dirty="0"/>
              <a:t>New transformation initiatives linked to diversification opportunities.</a:t>
            </a:r>
          </a:p>
          <a:p>
            <a:pPr marL="342900" lvl="1" indent="-342900" algn="just">
              <a:spcBef>
                <a:spcPts val="1800"/>
              </a:spcBef>
              <a:spcAft>
                <a:spcPts val="200"/>
              </a:spcAft>
              <a:buSzPct val="100000"/>
              <a:buFont typeface="+mj-lt"/>
              <a:buAutoNum type="arabicPeriod" startAt="5"/>
            </a:pPr>
            <a:r>
              <a:rPr lang="en-ZA" sz="2000" b="1" u="sng" dirty="0"/>
              <a:t>Job Protection:</a:t>
            </a:r>
            <a:r>
              <a:rPr lang="en-ZA" sz="2000" b="1" dirty="0"/>
              <a:t> </a:t>
            </a:r>
            <a:r>
              <a:rPr lang="en-ZA" sz="2000" dirty="0"/>
              <a:t>Preserving existing jobs by halting the decline in sugar production and job creation opportunities through possible diversification.</a:t>
            </a:r>
          </a:p>
          <a:p>
            <a:pPr marL="342900" lvl="1" indent="-342900" algn="just">
              <a:spcBef>
                <a:spcPts val="1800"/>
              </a:spcBef>
              <a:spcAft>
                <a:spcPts val="200"/>
              </a:spcAft>
              <a:buSzPct val="100000"/>
              <a:buFont typeface="+mj-lt"/>
              <a:buAutoNum type="arabicPeriod" startAt="5"/>
            </a:pPr>
            <a:r>
              <a:rPr lang="en-ZA" sz="2000" b="1" u="sng" dirty="0"/>
              <a:t>Restructuring:</a:t>
            </a:r>
            <a:r>
              <a:rPr lang="en-ZA" sz="2000" dirty="0"/>
              <a:t> Restructuring to improve efficiencies and output.</a:t>
            </a:r>
          </a:p>
          <a:p>
            <a:pPr marL="342900" lvl="1" indent="-342900" algn="just">
              <a:spcBef>
                <a:spcPts val="1800"/>
              </a:spcBef>
              <a:spcAft>
                <a:spcPts val="200"/>
              </a:spcAft>
              <a:buSzPct val="100000"/>
              <a:buFont typeface="+mj-lt"/>
              <a:buAutoNum type="arabicPeriod" startAt="5"/>
            </a:pPr>
            <a:r>
              <a:rPr lang="en-ZA" sz="2000" b="1" u="sng" dirty="0"/>
              <a:t>Avoid more mill closures:</a:t>
            </a:r>
            <a:r>
              <a:rPr lang="en-ZA" sz="2000" dirty="0"/>
              <a:t> Preventing more mills and refineries from closing.</a:t>
            </a:r>
          </a:p>
          <a:p>
            <a:pPr>
              <a:buFont typeface="Arial" panose="020B0604020202020204" pitchFamily="34" charset="0"/>
              <a:buChar char="•"/>
            </a:pPr>
            <a:endParaRPr lang="en-ZA" dirty="0"/>
          </a:p>
          <a:p>
            <a:pPr marL="0" indent="0">
              <a:buNone/>
            </a:pPr>
            <a:endParaRPr lang="en-ZA" dirty="0"/>
          </a:p>
          <a:p>
            <a:pPr marL="0" indent="0">
              <a:buNone/>
            </a:pPr>
            <a:endParaRPr lang="en-ZA" dirty="0"/>
          </a:p>
          <a:p>
            <a:pPr marL="342900" indent="-342900">
              <a:buFont typeface="+mj-lt"/>
              <a:buAutoNum type="arabicPeriod"/>
            </a:pPr>
            <a:endParaRPr lang="en-ZA" dirty="0"/>
          </a:p>
          <a:p>
            <a:pPr marL="342900" indent="-342900">
              <a:buFont typeface="+mj-lt"/>
              <a:buAutoNum type="arabicPeriod"/>
            </a:pPr>
            <a:endParaRPr lang="en-ZA" dirty="0"/>
          </a:p>
        </p:txBody>
      </p:sp>
      <p:sp>
        <p:nvSpPr>
          <p:cNvPr id="4" name="Slide Number Placeholder 3"/>
          <p:cNvSpPr>
            <a:spLocks noGrp="1"/>
          </p:cNvSpPr>
          <p:nvPr>
            <p:ph type="sldNum" sz="quarter" idx="12"/>
          </p:nvPr>
        </p:nvSpPr>
        <p:spPr/>
        <p:txBody>
          <a:bodyPr/>
          <a:lstStyle/>
          <a:p>
            <a:fld id="{50CA29F4-F62D-4369-AEC0-ABEADF9D1E3A}" type="slidenum">
              <a:rPr lang="en-ZA" smtClean="0"/>
              <a:t>7</a:t>
            </a:fld>
            <a:endParaRPr lang="en-ZA"/>
          </a:p>
        </p:txBody>
      </p:sp>
    </p:spTree>
    <p:extLst>
      <p:ext uri="{BB962C8B-B14F-4D97-AF65-F5344CB8AC3E}">
        <p14:creationId xmlns:p14="http://schemas.microsoft.com/office/powerpoint/2010/main" val="359254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136904" cy="838140"/>
          </a:xfrm>
        </p:spPr>
        <p:txBody>
          <a:bodyPr>
            <a:normAutofit/>
          </a:bodyPr>
          <a:lstStyle/>
          <a:p>
            <a:pPr algn="ctr"/>
            <a:r>
              <a:rPr lang="en-ZA" sz="2800" b="1" dirty="0">
                <a:solidFill>
                  <a:schemeClr val="tx1"/>
                </a:solidFill>
              </a:rPr>
              <a:t>TASK TEAM PROGRESS</a:t>
            </a:r>
          </a:p>
        </p:txBody>
      </p:sp>
      <p:sp>
        <p:nvSpPr>
          <p:cNvPr id="3" name="Content Placeholder 2"/>
          <p:cNvSpPr>
            <a:spLocks noGrp="1"/>
          </p:cNvSpPr>
          <p:nvPr>
            <p:ph idx="1"/>
          </p:nvPr>
        </p:nvSpPr>
        <p:spPr>
          <a:xfrm>
            <a:off x="539552" y="2132856"/>
            <a:ext cx="8136904" cy="4176464"/>
          </a:xfrm>
        </p:spPr>
        <p:txBody>
          <a:bodyPr>
            <a:noAutofit/>
          </a:bodyPr>
          <a:lstStyle/>
          <a:p>
            <a:pPr marL="342900" lvl="1" indent="-342900" algn="just">
              <a:spcBef>
                <a:spcPts val="1800"/>
              </a:spcBef>
              <a:spcAft>
                <a:spcPts val="200"/>
              </a:spcAft>
              <a:buSzPct val="100000"/>
              <a:buFont typeface="+mj-lt"/>
              <a:buAutoNum type="arabicPeriod"/>
            </a:pPr>
            <a:r>
              <a:rPr lang="en-ZA" sz="2400" dirty="0"/>
              <a:t>While agreement on all issues is pending stakeholders continue to engage and good progress has been made to date.</a:t>
            </a:r>
          </a:p>
          <a:p>
            <a:pPr marL="342900" lvl="1" indent="-342900" algn="just">
              <a:spcBef>
                <a:spcPts val="1800"/>
              </a:spcBef>
              <a:spcAft>
                <a:spcPts val="200"/>
              </a:spcAft>
              <a:buSzPct val="100000"/>
              <a:buFont typeface="+mj-lt"/>
              <a:buAutoNum type="arabicPeriod"/>
            </a:pPr>
            <a:r>
              <a:rPr lang="en-ZA" sz="2400" dirty="0"/>
              <a:t>Competition Commission exemption has been valuable although an extension will be required. The DTIC’s support in this regard is much appreciated.</a:t>
            </a:r>
          </a:p>
          <a:p>
            <a:pPr marL="342900" lvl="1" indent="-342900" algn="just">
              <a:spcBef>
                <a:spcPts val="1800"/>
              </a:spcBef>
              <a:spcAft>
                <a:spcPts val="200"/>
              </a:spcAft>
              <a:buSzPct val="100000"/>
              <a:buFont typeface="+mj-lt"/>
              <a:buAutoNum type="arabicPeriod"/>
            </a:pPr>
            <a:r>
              <a:rPr lang="en-ZA" sz="2400" dirty="0"/>
              <a:t>Inter sugar miller issues also require attention.</a:t>
            </a:r>
          </a:p>
          <a:p>
            <a:pPr marL="342900" lvl="1" indent="-342900" algn="just">
              <a:spcBef>
                <a:spcPts val="1800"/>
              </a:spcBef>
              <a:spcAft>
                <a:spcPts val="200"/>
              </a:spcAft>
              <a:buSzPct val="100000"/>
              <a:buFont typeface="+mj-lt"/>
              <a:buAutoNum type="arabicPeriod"/>
            </a:pPr>
            <a:r>
              <a:rPr lang="en-ZA" sz="2400" dirty="0"/>
              <a:t>Early signs are promising, particularly in relation to local market demand and re-investment.</a:t>
            </a:r>
          </a:p>
          <a:p>
            <a:pPr marL="342900" lvl="1" indent="-342900" algn="just">
              <a:spcBef>
                <a:spcPts val="1800"/>
              </a:spcBef>
              <a:spcAft>
                <a:spcPts val="200"/>
              </a:spcAft>
              <a:buSzPct val="100000"/>
              <a:buFont typeface="+mj-lt"/>
              <a:buAutoNum type="arabicPeriod"/>
            </a:pPr>
            <a:endParaRPr lang="en-ZA" sz="2400" dirty="0"/>
          </a:p>
          <a:p>
            <a:pPr marL="0" indent="0">
              <a:buNone/>
            </a:pPr>
            <a:endParaRPr lang="en-ZA" sz="2800" dirty="0"/>
          </a:p>
          <a:p>
            <a:pPr marL="0" indent="0">
              <a:buNone/>
            </a:pPr>
            <a:endParaRPr lang="en-ZA" sz="2800" dirty="0"/>
          </a:p>
          <a:p>
            <a:pPr marL="342900" indent="-342900">
              <a:buFont typeface="+mj-lt"/>
              <a:buAutoNum type="arabicPeriod"/>
            </a:pPr>
            <a:endParaRPr lang="en-ZA" sz="2800" dirty="0"/>
          </a:p>
          <a:p>
            <a:pPr marL="342900" indent="-342900">
              <a:buFont typeface="+mj-lt"/>
              <a:buAutoNum type="arabicPeriod"/>
            </a:pPr>
            <a:endParaRPr lang="en-ZA" sz="2800" dirty="0"/>
          </a:p>
        </p:txBody>
      </p:sp>
      <p:sp>
        <p:nvSpPr>
          <p:cNvPr id="4" name="Slide Number Placeholder 3"/>
          <p:cNvSpPr>
            <a:spLocks noGrp="1"/>
          </p:cNvSpPr>
          <p:nvPr>
            <p:ph type="sldNum" sz="quarter" idx="12"/>
          </p:nvPr>
        </p:nvSpPr>
        <p:spPr/>
        <p:txBody>
          <a:bodyPr/>
          <a:lstStyle/>
          <a:p>
            <a:fld id="{50CA29F4-F62D-4369-AEC0-ABEADF9D1E3A}" type="slidenum">
              <a:rPr lang="en-ZA" smtClean="0"/>
              <a:t>8</a:t>
            </a:fld>
            <a:endParaRPr lang="en-ZA"/>
          </a:p>
        </p:txBody>
      </p:sp>
    </p:spTree>
    <p:extLst>
      <p:ext uri="{BB962C8B-B14F-4D97-AF65-F5344CB8AC3E}">
        <p14:creationId xmlns:p14="http://schemas.microsoft.com/office/powerpoint/2010/main" val="976759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136904" cy="1054164"/>
          </a:xfrm>
        </p:spPr>
        <p:txBody>
          <a:bodyPr>
            <a:normAutofit/>
          </a:bodyPr>
          <a:lstStyle/>
          <a:p>
            <a:pPr algn="ctr"/>
            <a:r>
              <a:rPr lang="en-ZA" sz="2800" b="1" dirty="0"/>
              <a:t>IMMEDIATE FOCUS AREAS FOR SUGAR</a:t>
            </a:r>
            <a:r>
              <a:rPr lang="en-ZA" sz="2800" dirty="0"/>
              <a:t> </a:t>
            </a:r>
            <a:r>
              <a:rPr lang="en-ZA" sz="2800" b="1" dirty="0"/>
              <a:t>MILLERS</a:t>
            </a:r>
          </a:p>
        </p:txBody>
      </p:sp>
      <p:sp>
        <p:nvSpPr>
          <p:cNvPr id="3" name="Content Placeholder 2"/>
          <p:cNvSpPr>
            <a:spLocks noGrp="1"/>
          </p:cNvSpPr>
          <p:nvPr>
            <p:ph idx="1"/>
          </p:nvPr>
        </p:nvSpPr>
        <p:spPr>
          <a:xfrm>
            <a:off x="305841" y="1988840"/>
            <a:ext cx="8424936" cy="4104456"/>
          </a:xfrm>
        </p:spPr>
        <p:txBody>
          <a:bodyPr>
            <a:noAutofit/>
          </a:bodyPr>
          <a:lstStyle/>
          <a:p>
            <a:pPr marL="635508" lvl="1" indent="-342900" algn="just">
              <a:spcBef>
                <a:spcPts val="1200"/>
              </a:spcBef>
              <a:buFont typeface="Calibri" pitchFamily="34" charset="0"/>
              <a:buAutoNum type="arabicPeriod"/>
            </a:pPr>
            <a:r>
              <a:rPr lang="en-ZA" sz="2000" dirty="0"/>
              <a:t>Sustain growth in the domestic market. As sugar prices into the market are capped at CPI but certain input costs continue to rise at well above inflation, growth in volumes will have to sustain the industry and fund investments.</a:t>
            </a:r>
          </a:p>
          <a:p>
            <a:pPr marL="635508" lvl="1" indent="-342900" algn="just">
              <a:spcBef>
                <a:spcPts val="1200"/>
              </a:spcBef>
              <a:buFont typeface="Calibri" pitchFamily="34" charset="0"/>
              <a:buAutoNum type="arabicPeriod"/>
            </a:pPr>
            <a:r>
              <a:rPr lang="en-ZA" sz="2000" dirty="0"/>
              <a:t>Ensuring that sugar stock levels are adjusted to meet the 10% increase in the size of the SACU market in 2020/21. </a:t>
            </a:r>
          </a:p>
          <a:p>
            <a:pPr marL="635508" lvl="1" indent="-342900" algn="just">
              <a:spcBef>
                <a:spcPts val="1200"/>
              </a:spcBef>
              <a:buFont typeface="Calibri" pitchFamily="34" charset="0"/>
              <a:buAutoNum type="arabicPeriod"/>
            </a:pPr>
            <a:r>
              <a:rPr lang="en-ZA" sz="2000" dirty="0"/>
              <a:t>Rebuilding skills and milling capacity following years of difficulty characterised by shrinking cane areas and reduced capital reinvestment.</a:t>
            </a:r>
          </a:p>
          <a:p>
            <a:pPr marL="635508" lvl="1" indent="-342900" algn="just">
              <a:spcBef>
                <a:spcPts val="1200"/>
              </a:spcBef>
              <a:buFont typeface="Calibri" pitchFamily="34" charset="0"/>
              <a:buAutoNum type="arabicPeriod"/>
            </a:pPr>
            <a:r>
              <a:rPr lang="en-ZA" sz="2000" dirty="0"/>
              <a:t>Sustainable transformation – millers continue to contribute R105 million per annum through SASA to black small-scale and land reform sugarcane growers. Over and above this commitment, sugar milling companies have their own transformation programmes.</a:t>
            </a:r>
          </a:p>
          <a:p>
            <a:pPr marL="292608" lvl="1" indent="0" algn="just">
              <a:buNone/>
            </a:pPr>
            <a:endParaRPr lang="en-ZA" sz="2400" dirty="0"/>
          </a:p>
          <a:p>
            <a:pPr marL="292608" lvl="1" indent="0" algn="just">
              <a:buNone/>
            </a:pPr>
            <a:endParaRPr lang="en-ZA" sz="2400" dirty="0"/>
          </a:p>
          <a:p>
            <a:pPr marL="635508" lvl="1" indent="-342900" algn="just">
              <a:buFont typeface="Calibri" pitchFamily="34" charset="0"/>
              <a:buAutoNum type="arabicPeriod"/>
            </a:pPr>
            <a:endParaRPr lang="en-ZA" sz="2400" dirty="0"/>
          </a:p>
          <a:p>
            <a:pPr marL="292608" lvl="1" indent="0" algn="just">
              <a:buNone/>
            </a:pPr>
            <a:endParaRPr lang="en-ZA" sz="2400" dirty="0"/>
          </a:p>
          <a:p>
            <a:pPr marL="635508" lvl="1" indent="-342900" algn="just">
              <a:buFont typeface="Calibri" pitchFamily="34" charset="0"/>
              <a:buAutoNum type="arabicPeriod"/>
            </a:pPr>
            <a:endParaRPr lang="en-ZA" sz="2400" dirty="0"/>
          </a:p>
          <a:p>
            <a:pPr marL="635508" lvl="1" indent="-342900" algn="just">
              <a:buFont typeface="Calibri" pitchFamily="34" charset="0"/>
              <a:buAutoNum type="arabicPeriod"/>
            </a:pPr>
            <a:endParaRPr lang="en-ZA" sz="2400" dirty="0"/>
          </a:p>
          <a:p>
            <a:pPr marL="635508" lvl="1" indent="-342900" algn="just">
              <a:buAutoNum type="arabicPeriod"/>
            </a:pPr>
            <a:endParaRPr lang="en-ZA" sz="2400" dirty="0"/>
          </a:p>
          <a:p>
            <a:pPr marL="292608" lvl="1" indent="0" algn="just">
              <a:buNone/>
            </a:pPr>
            <a:endParaRPr lang="en-ZA" sz="2400" dirty="0"/>
          </a:p>
          <a:p>
            <a:pPr marL="635508" lvl="1" indent="-342900" algn="just">
              <a:buFont typeface="Calibri" pitchFamily="34" charset="0"/>
              <a:buAutoNum type="arabicPeriod"/>
            </a:pPr>
            <a:endParaRPr lang="en-ZA" sz="2400" dirty="0"/>
          </a:p>
          <a:p>
            <a:pPr marL="635508" lvl="1" indent="-342900" algn="just">
              <a:buFont typeface="Calibri" pitchFamily="34" charset="0"/>
              <a:buAutoNum type="arabicPeriod"/>
            </a:pPr>
            <a:endParaRPr lang="en-ZA" sz="2400" dirty="0"/>
          </a:p>
          <a:p>
            <a:pPr marL="292608" lvl="1" indent="0" algn="just">
              <a:buNone/>
            </a:pPr>
            <a:endParaRPr lang="en-ZA" sz="2400" dirty="0"/>
          </a:p>
          <a:p>
            <a:pPr marL="635508" lvl="1" indent="-342900" algn="just">
              <a:buAutoNum type="arabicPeriod"/>
            </a:pPr>
            <a:endParaRPr lang="en-ZA" sz="2400" dirty="0"/>
          </a:p>
          <a:p>
            <a:pPr marL="292608" lvl="1" indent="0" algn="just">
              <a:buNone/>
            </a:pPr>
            <a:endParaRPr lang="en-ZA" sz="2400" dirty="0"/>
          </a:p>
          <a:p>
            <a:pPr marL="635508" lvl="1" indent="-342900" algn="just">
              <a:buFont typeface="+mj-lt"/>
              <a:buAutoNum type="arabicPeriod"/>
            </a:pPr>
            <a:endParaRPr lang="en-ZA" sz="2400" dirty="0"/>
          </a:p>
          <a:p>
            <a:pPr marL="292608" lvl="1" indent="0" algn="just">
              <a:buNone/>
            </a:pPr>
            <a:r>
              <a:rPr lang="en-ZA" sz="2400" dirty="0"/>
              <a:t> </a:t>
            </a:r>
          </a:p>
          <a:p>
            <a:pPr marL="635508" lvl="1" indent="-342900" algn="just">
              <a:buAutoNum type="arabicPeriod"/>
            </a:pPr>
            <a:endParaRPr lang="en-ZA" sz="2400" dirty="0"/>
          </a:p>
          <a:p>
            <a:pPr marL="0" indent="0" algn="just">
              <a:buNone/>
            </a:pPr>
            <a:endParaRPr lang="en-ZA" sz="2400" dirty="0"/>
          </a:p>
          <a:p>
            <a:pPr marL="342900" indent="-342900" algn="just">
              <a:buFont typeface="+mj-lt"/>
              <a:buAutoNum type="arabicPeriod"/>
            </a:pPr>
            <a:endParaRPr lang="en-ZA" sz="2400" dirty="0"/>
          </a:p>
          <a:p>
            <a:pPr marL="342900" indent="-342900" algn="just">
              <a:buFont typeface="+mj-lt"/>
              <a:buAutoNum type="arabicPeriod"/>
            </a:pPr>
            <a:endParaRPr lang="en-ZA" sz="2400" dirty="0"/>
          </a:p>
          <a:p>
            <a:pPr marL="342900" indent="-342900" algn="just">
              <a:buFont typeface="+mj-lt"/>
              <a:buAutoNum type="arabicPeriod"/>
            </a:pPr>
            <a:endParaRPr lang="en-ZA" sz="2400" dirty="0"/>
          </a:p>
          <a:p>
            <a:pPr marL="342900" indent="-342900" algn="just">
              <a:buFont typeface="+mj-lt"/>
              <a:buAutoNum type="arabicPeriod"/>
            </a:pPr>
            <a:endParaRPr lang="en-ZA" sz="2400" dirty="0"/>
          </a:p>
        </p:txBody>
      </p:sp>
      <p:sp>
        <p:nvSpPr>
          <p:cNvPr id="4" name="Slide Number Placeholder 3"/>
          <p:cNvSpPr>
            <a:spLocks noGrp="1"/>
          </p:cNvSpPr>
          <p:nvPr>
            <p:ph type="sldNum" sz="quarter" idx="12"/>
          </p:nvPr>
        </p:nvSpPr>
        <p:spPr/>
        <p:txBody>
          <a:bodyPr/>
          <a:lstStyle/>
          <a:p>
            <a:fld id="{50CA29F4-F62D-4369-AEC0-ABEADF9D1E3A}" type="slidenum">
              <a:rPr lang="en-ZA" smtClean="0"/>
              <a:t>9</a:t>
            </a:fld>
            <a:endParaRPr lang="en-ZA"/>
          </a:p>
        </p:txBody>
      </p:sp>
    </p:spTree>
    <p:extLst>
      <p:ext uri="{BB962C8B-B14F-4D97-AF65-F5344CB8AC3E}">
        <p14:creationId xmlns:p14="http://schemas.microsoft.com/office/powerpoint/2010/main" val="408028794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12368</TotalTime>
  <Words>863</Words>
  <Application>Microsoft Office PowerPoint</Application>
  <PresentationFormat>On-screen Show (4:3)</PresentationFormat>
  <Paragraphs>125</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Retrospect</vt:lpstr>
      <vt:lpstr>PowerPoint Presentation</vt:lpstr>
      <vt:lpstr>SASMA REPRESENTED BY:</vt:lpstr>
      <vt:lpstr>SASMA MEMBERS (Multiple mills and refining)</vt:lpstr>
      <vt:lpstr>SASMA MEMBERS (Single mill operations)</vt:lpstr>
      <vt:lpstr>South African Sugarcane Value Chain Master Plan to 2030</vt:lpstr>
      <vt:lpstr>SUGAR MASTERPLAN OPPORTUNITIES FOR THE INDUSTRY</vt:lpstr>
      <vt:lpstr>SUGAR MASTERPLAN OPPORTUNITIES FOR THE INDUSTRY</vt:lpstr>
      <vt:lpstr>TASK TEAM PROGRESS</vt:lpstr>
      <vt:lpstr>IMMEDIATE FOCUS AREAS FOR SUGAR MILLERS</vt:lpstr>
      <vt:lpstr>CONCLUSION AND ACKNOWLEDGEMENTS</vt:lpstr>
    </vt:vector>
  </TitlesOfParts>
  <Company>South African Sugar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has all the money gone?</dc:title>
  <dc:creator>Deane Rossler</dc:creator>
  <cp:lastModifiedBy>Yvonne Manakaza</cp:lastModifiedBy>
  <cp:revision>272</cp:revision>
  <cp:lastPrinted>2017-11-09T06:04:19Z</cp:lastPrinted>
  <dcterms:created xsi:type="dcterms:W3CDTF">2013-11-25T08:56:20Z</dcterms:created>
  <dcterms:modified xsi:type="dcterms:W3CDTF">2021-05-10T08:12:31Z</dcterms:modified>
</cp:coreProperties>
</file>