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8" r:id="rId4"/>
    <p:sldId id="278" r:id="rId5"/>
    <p:sldId id="269" r:id="rId6"/>
    <p:sldId id="275" r:id="rId7"/>
    <p:sldId id="274" r:id="rId8"/>
    <p:sldId id="270" r:id="rId9"/>
    <p:sldId id="271" r:id="rId10"/>
    <p:sldId id="272" r:id="rId11"/>
    <p:sldId id="265" r:id="rId12"/>
    <p:sldId id="276" r:id="rId13"/>
    <p:sldId id="277"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822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autoAdjust="0"/>
    <p:restoredTop sz="94660"/>
  </p:normalViewPr>
  <p:slideViewPr>
    <p:cSldViewPr snapToGrid="0">
      <p:cViewPr varScale="1">
        <p:scale>
          <a:sx n="73" d="100"/>
          <a:sy n="73" d="100"/>
        </p:scale>
        <p:origin x="-48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01AD6-E300-49FF-A07C-B1A78C95395B}" type="datetimeFigureOut">
              <a:rPr lang="en-ZA" smtClean="0"/>
              <a:pPr/>
              <a:t>2021/05/11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845BB-9C63-4B37-9B07-7D2F2C8572C8}" type="slidenum">
              <a:rPr lang="en-ZA" smtClean="0"/>
              <a:pPr/>
              <a:t>‹#›</a:t>
            </a:fld>
            <a:endParaRPr lang="en-ZA"/>
          </a:p>
        </p:txBody>
      </p:sp>
    </p:spTree>
    <p:extLst>
      <p:ext uri="{BB962C8B-B14F-4D97-AF65-F5344CB8AC3E}">
        <p14:creationId xmlns:p14="http://schemas.microsoft.com/office/powerpoint/2010/main" xmlns="" val="145756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524A-6039-4EDD-B1EC-485ACB6F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DAC585E-4D49-4EB8-9F84-ACB7E8D40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FC363BD-DE25-46EB-983C-A7DA2747AEB6}"/>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5" name="Footer Placeholder 4">
            <a:extLst>
              <a:ext uri="{FF2B5EF4-FFF2-40B4-BE49-F238E27FC236}">
                <a16:creationId xmlns:a16="http://schemas.microsoft.com/office/drawing/2014/main" xmlns="" id="{76D8DCC3-240F-4D88-A788-097993170F8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914583C-8394-475F-B98A-34087B24EBAE}"/>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27290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442C-B867-4183-924E-FDCAEE85DD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0F51F121-55D4-4AD5-B236-37558308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DA22F59-EAD2-42C7-AB31-9E72A3A08412}"/>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5" name="Footer Placeholder 4">
            <a:extLst>
              <a:ext uri="{FF2B5EF4-FFF2-40B4-BE49-F238E27FC236}">
                <a16:creationId xmlns:a16="http://schemas.microsoft.com/office/drawing/2014/main" xmlns="" id="{883A3C4E-5211-4F98-B25D-EB232B6AB91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3BE99DB-9945-4DF5-B533-E7DB746A63C3}"/>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2838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164172-2040-45E0-90DB-20D0672B6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3217B84-ABC4-49CB-B65A-1C4536965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79C10EA-0A47-4B3A-AFEC-79BB00A2CD98}"/>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5" name="Footer Placeholder 4">
            <a:extLst>
              <a:ext uri="{FF2B5EF4-FFF2-40B4-BE49-F238E27FC236}">
                <a16:creationId xmlns:a16="http://schemas.microsoft.com/office/drawing/2014/main" xmlns="" id="{850211C3-C9CD-475C-B7D5-E56E236FD1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F8A5148A-CB85-4322-87D5-EF17DCE53BD1}"/>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3946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9A2B7-B9EF-461C-BBE9-8AEAD029C2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4F8E35D-D4D5-4B8E-995C-5AB405DD8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C19E68B-EEA0-48EC-9AD7-E0DAD577D706}"/>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5" name="Footer Placeholder 4">
            <a:extLst>
              <a:ext uri="{FF2B5EF4-FFF2-40B4-BE49-F238E27FC236}">
                <a16:creationId xmlns:a16="http://schemas.microsoft.com/office/drawing/2014/main" xmlns="" id="{7F2C18D8-0C76-4334-B2A7-7EAE96868E8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0C5D83F-073B-4172-8214-7E21AF5284C2}"/>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942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3B8B-530B-47DE-912E-CF1DD8045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3E6C82D-C6D3-411F-88A8-4BD886BCC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FF8984-2D6E-479F-927C-D2FDC225624D}"/>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5" name="Footer Placeholder 4">
            <a:extLst>
              <a:ext uri="{FF2B5EF4-FFF2-40B4-BE49-F238E27FC236}">
                <a16:creationId xmlns:a16="http://schemas.microsoft.com/office/drawing/2014/main" xmlns="" id="{9AC79112-C301-48F6-9243-88A40B87FF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24140CF-89E1-4A2E-919A-CB5E3DDF6676}"/>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22711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8EFA-54C7-4D5C-B2CC-F0E563D3D2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B33B9F7-4893-4BC7-A054-FC80F3F86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7B8EE35F-5271-4339-B517-711A7937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72458CE6-16B6-4F8F-8DA2-EA987C575C47}"/>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6" name="Footer Placeholder 5">
            <a:extLst>
              <a:ext uri="{FF2B5EF4-FFF2-40B4-BE49-F238E27FC236}">
                <a16:creationId xmlns:a16="http://schemas.microsoft.com/office/drawing/2014/main" xmlns="" id="{6DD2BAC4-4E8A-47FB-9AA8-46D6F4CF12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8B7F8FD-416D-4CB6-BF4E-5BFBA38AE8DF}"/>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2196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474E0-B28D-4307-A1A1-AF1530757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572CA73-5C6A-4325-973A-29005339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A99630-CEDB-4EF8-8A76-EC22B9100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55A41D08-3C12-45E9-9C26-5FE7A7A2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1A72C6-F738-45F2-B74E-278FF8099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F4D956E-32ED-46B9-9222-A3D66AE6A53A}"/>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8" name="Footer Placeholder 7">
            <a:extLst>
              <a:ext uri="{FF2B5EF4-FFF2-40B4-BE49-F238E27FC236}">
                <a16:creationId xmlns:a16="http://schemas.microsoft.com/office/drawing/2014/main" xmlns="" id="{87C4269D-7C0A-4774-9F54-CEB820F9438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96AD15BE-F265-425C-960C-6A4105E3E754}"/>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3659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B4F26-F21A-4D14-B538-B7D5031C7F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8F362718-1C3C-49BB-83F7-44B37C7EDBF6}"/>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4" name="Footer Placeholder 3">
            <a:extLst>
              <a:ext uri="{FF2B5EF4-FFF2-40B4-BE49-F238E27FC236}">
                <a16:creationId xmlns:a16="http://schemas.microsoft.com/office/drawing/2014/main" xmlns="" id="{086FD725-5DD4-4DAB-B440-6F6D0E6BD1D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F13376F2-10E0-421C-8592-235650E49C18}"/>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27939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A8D80D-7C9F-4379-98C5-87B7388CE4C5}"/>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3" name="Footer Placeholder 2">
            <a:extLst>
              <a:ext uri="{FF2B5EF4-FFF2-40B4-BE49-F238E27FC236}">
                <a16:creationId xmlns:a16="http://schemas.microsoft.com/office/drawing/2014/main" xmlns="" id="{F97680E9-11A4-4728-A396-E0B7C347A89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9C97E4FC-CAC6-4BCB-A19F-6E264603B251}"/>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7010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F23D9-6567-46E5-A97D-7E4C2B6B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E3680B3-BB0A-4E36-9B8C-63A3F37BD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46B9794B-6701-4BA9-9383-FC3FD92C6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B97E87-8517-4BF9-AF29-A1F7B2AB6060}"/>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6" name="Footer Placeholder 5">
            <a:extLst>
              <a:ext uri="{FF2B5EF4-FFF2-40B4-BE49-F238E27FC236}">
                <a16:creationId xmlns:a16="http://schemas.microsoft.com/office/drawing/2014/main" xmlns="" id="{7322A3CE-95C6-46F4-9C73-7C52AEBE6CB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1AC8ACDB-6AE4-4C49-8456-BE1E79F8898D}"/>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4209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C404-6890-4422-A4FD-DF0880889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5B2896B3-89B4-4689-BE5D-C8378834E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a:extLst>
              <a:ext uri="{FF2B5EF4-FFF2-40B4-BE49-F238E27FC236}">
                <a16:creationId xmlns:a16="http://schemas.microsoft.com/office/drawing/2014/main" xmlns="" id="{10996508-1481-4076-9598-BF4D6334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52BA98-296E-4817-8694-A17139C7D16B}"/>
              </a:ext>
            </a:extLst>
          </p:cNvPr>
          <p:cNvSpPr>
            <a:spLocks noGrp="1"/>
          </p:cNvSpPr>
          <p:nvPr>
            <p:ph type="dt" sz="half" idx="10"/>
          </p:nvPr>
        </p:nvSpPr>
        <p:spPr/>
        <p:txBody>
          <a:bodyPr/>
          <a:lstStyle/>
          <a:p>
            <a:fld id="{D6E28735-674B-421F-B17F-9E6A3F4AC121}" type="datetimeFigureOut">
              <a:rPr lang="en-ZA" smtClean="0"/>
              <a:pPr/>
              <a:t>2021/05/11</a:t>
            </a:fld>
            <a:endParaRPr lang="en-ZA"/>
          </a:p>
        </p:txBody>
      </p:sp>
      <p:sp>
        <p:nvSpPr>
          <p:cNvPr id="6" name="Footer Placeholder 5">
            <a:extLst>
              <a:ext uri="{FF2B5EF4-FFF2-40B4-BE49-F238E27FC236}">
                <a16:creationId xmlns:a16="http://schemas.microsoft.com/office/drawing/2014/main" xmlns="" id="{2AE6ABD2-1372-495B-80E4-47923E5DB87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A1726491-E5DB-4629-A8A5-A0E2F3141994}"/>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8611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54615C-C77D-4BE3-9C53-611EC63A3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50F6E8F-A616-421D-B4ED-A9CC59BFB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8675BC6-788F-4D0B-9DBF-2FD20D69E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8735-674B-421F-B17F-9E6A3F4AC121}" type="datetimeFigureOut">
              <a:rPr lang="en-ZA" smtClean="0"/>
              <a:pPr/>
              <a:t>2021/05/11</a:t>
            </a:fld>
            <a:endParaRPr lang="en-ZA"/>
          </a:p>
        </p:txBody>
      </p:sp>
      <p:sp>
        <p:nvSpPr>
          <p:cNvPr id="5" name="Footer Placeholder 4">
            <a:extLst>
              <a:ext uri="{FF2B5EF4-FFF2-40B4-BE49-F238E27FC236}">
                <a16:creationId xmlns:a16="http://schemas.microsoft.com/office/drawing/2014/main" xmlns="" id="{FDF32D84-C717-4D02-9A68-A512148EC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FEBDC288-6B84-4962-A772-F7AA24FB4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3086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31264F-91B6-4CA9-A250-CA7233FD830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67" r="14054" b="23716"/>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808074" y="2562443"/>
            <a:ext cx="9859926" cy="883721"/>
          </a:xfrm>
        </p:spPr>
        <p:txBody>
          <a:bodyPr>
            <a:normAutofit fontScale="90000"/>
          </a:bodyPr>
          <a:lstStyle/>
          <a:p>
            <a:pPr algn="l"/>
            <a:r>
              <a:rPr lang="en-ZA" sz="5400" b="1" dirty="0">
                <a:latin typeface="Arial" panose="020B0604020202020204" pitchFamily="34" charset="0"/>
                <a:cs typeface="Arial" panose="020B0604020202020204" pitchFamily="34" charset="0"/>
              </a:rPr>
              <a:t>2021/22 Annual Performance plan and budget presentation</a:t>
            </a:r>
          </a:p>
        </p:txBody>
      </p:sp>
      <p:sp>
        <p:nvSpPr>
          <p:cNvPr id="3" name="Subtitle 2">
            <a:extLst>
              <a:ext uri="{FF2B5EF4-FFF2-40B4-BE49-F238E27FC236}">
                <a16:creationId xmlns:a16="http://schemas.microsoft.com/office/drawing/2014/main" xmlns="" id="{F55A547E-B839-4775-B0B8-F14B9C17978C}"/>
              </a:ext>
            </a:extLst>
          </p:cNvPr>
          <p:cNvSpPr>
            <a:spLocks noGrp="1"/>
          </p:cNvSpPr>
          <p:nvPr>
            <p:ph type="subTitle" idx="1"/>
          </p:nvPr>
        </p:nvSpPr>
        <p:spPr>
          <a:xfrm>
            <a:off x="808074" y="3538240"/>
            <a:ext cx="9859926" cy="1655762"/>
          </a:xfrm>
        </p:spPr>
        <p:txBody>
          <a:bodyPr>
            <a:normAutofit/>
          </a:bodyPr>
          <a:lstStyle/>
          <a:p>
            <a:pPr algn="l"/>
            <a:r>
              <a:rPr lang="en-ZA" sz="3600" dirty="0">
                <a:latin typeface="Arial" panose="020B0604020202020204" pitchFamily="34" charset="0"/>
                <a:cs typeface="Arial" panose="020B0604020202020204" pitchFamily="34" charset="0"/>
              </a:rPr>
              <a:t>Presentation to portfolio committee</a:t>
            </a:r>
          </a:p>
          <a:p>
            <a:pPr algn="l"/>
            <a:r>
              <a:rPr lang="en-ZA" sz="3600" dirty="0">
                <a:latin typeface="Arial" panose="020B0604020202020204" pitchFamily="34" charset="0"/>
                <a:cs typeface="Arial" panose="020B0604020202020204" pitchFamily="34" charset="0"/>
              </a:rPr>
              <a:t>05 May 2021</a:t>
            </a:r>
          </a:p>
          <a:p>
            <a:pPr algn="l"/>
            <a:endParaRPr lang="en-ZA"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D711C40-EE3B-4685-A11D-8A165F0765F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358537"/>
          </a:xfrm>
          <a:prstGeom prst="rect">
            <a:avLst/>
          </a:prstGeom>
        </p:spPr>
      </p:pic>
      <p:sp>
        <p:nvSpPr>
          <p:cNvPr id="4" name="Rectangle 3">
            <a:extLst>
              <a:ext uri="{FF2B5EF4-FFF2-40B4-BE49-F238E27FC236}">
                <a16:creationId xmlns:a16="http://schemas.microsoft.com/office/drawing/2014/main" xmlns="" id="{8D0C550A-8219-4AFD-9697-B3DC8312D240}"/>
              </a:ext>
            </a:extLst>
          </p:cNvPr>
          <p:cNvSpPr/>
          <p:nvPr/>
        </p:nvSpPr>
        <p:spPr>
          <a:xfrm>
            <a:off x="0" y="6675120"/>
            <a:ext cx="12192000" cy="18288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8545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FD3A158-AE31-4C7A-90B9-1A5687559F20}"/>
              </a:ext>
            </a:extLst>
          </p:cNvPr>
          <p:cNvSpPr/>
          <p:nvPr/>
        </p:nvSpPr>
        <p:spPr>
          <a:xfrm>
            <a:off x="-1" y="-1"/>
            <a:ext cx="8710863" cy="685800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664953-C075-4F60-863A-9C0BB31D6F47}"/>
              </a:ext>
            </a:extLst>
          </p:cNvPr>
          <p:cNvSpPr txBox="1"/>
          <p:nvPr/>
        </p:nvSpPr>
        <p:spPr>
          <a:xfrm>
            <a:off x="464170" y="1601122"/>
            <a:ext cx="11263660" cy="3785652"/>
          </a:xfrm>
          <a:prstGeom prst="rect">
            <a:avLst/>
          </a:prstGeom>
          <a:noFill/>
        </p:spPr>
        <p:txBody>
          <a:bodyPr wrap="square" rtlCol="0">
            <a:spAutoFit/>
          </a:bodyPr>
          <a:lstStyle/>
          <a:p>
            <a:pPr algn="ctr"/>
            <a:r>
              <a:rPr lang="en-ZA" sz="2800" b="1" dirty="0"/>
              <a:t>2021/22 Annual performance plan priorities</a:t>
            </a:r>
          </a:p>
          <a:p>
            <a:pPr algn="ctr"/>
            <a:r>
              <a:rPr lang="en-ZA" sz="2800" b="1" dirty="0"/>
              <a:t>Programme 5: Aggregation Framework</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189956"/>
            <a:ext cx="2991394" cy="122120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1124675570"/>
              </p:ext>
            </p:extLst>
          </p:nvPr>
        </p:nvGraphicFramePr>
        <p:xfrm>
          <a:off x="2397370" y="2827536"/>
          <a:ext cx="7397260" cy="2062671"/>
        </p:xfrm>
        <a:graphic>
          <a:graphicData uri="http://schemas.openxmlformats.org/drawingml/2006/table">
            <a:tbl>
              <a:tblPr firstRow="1" firstCol="1" bandRow="1">
                <a:tableStyleId>{5DA37D80-6434-44D0-A028-1B22A696006F}</a:tableStyleId>
              </a:tblPr>
              <a:tblGrid>
                <a:gridCol w="2641932">
                  <a:extLst>
                    <a:ext uri="{9D8B030D-6E8A-4147-A177-3AD203B41FA5}">
                      <a16:colId xmlns:a16="http://schemas.microsoft.com/office/drawing/2014/main" xmlns="" val="20000"/>
                    </a:ext>
                  </a:extLst>
                </a:gridCol>
                <a:gridCol w="2641932">
                  <a:extLst>
                    <a:ext uri="{9D8B030D-6E8A-4147-A177-3AD203B41FA5}">
                      <a16:colId xmlns:a16="http://schemas.microsoft.com/office/drawing/2014/main" xmlns="" val="20001"/>
                    </a:ext>
                  </a:extLst>
                </a:gridCol>
                <a:gridCol w="2113396">
                  <a:extLst>
                    <a:ext uri="{9D8B030D-6E8A-4147-A177-3AD203B41FA5}">
                      <a16:colId xmlns:a16="http://schemas.microsoft.com/office/drawing/2014/main" xmlns="" val="20002"/>
                    </a:ext>
                  </a:extLst>
                </a:gridCol>
              </a:tblGrid>
              <a:tr h="147698">
                <a:tc>
                  <a:txBody>
                    <a:bodyPr/>
                    <a:lstStyle/>
                    <a:p>
                      <a:pPr>
                        <a:lnSpc>
                          <a:spcPct val="115000"/>
                        </a:lnSpc>
                        <a:spcAft>
                          <a:spcPts val="0"/>
                        </a:spcAft>
                      </a:pPr>
                      <a:r>
                        <a:rPr lang="en-ZA" sz="1600" dirty="0">
                          <a:effectLst/>
                          <a:latin typeface="Arial Black" panose="020B0A04020102020204" pitchFamily="34" charset="0"/>
                        </a:rPr>
                        <a:t>Outcome</a:t>
                      </a:r>
                      <a:endParaRPr lang="en-ZA" sz="1600" dirty="0">
                        <a:effectLst/>
                        <a:latin typeface="Arial Black" panose="020B0A04020102020204" pitchFamily="34" charset="0"/>
                        <a:ea typeface="Calibri"/>
                        <a:cs typeface="Times New Roman"/>
                      </a:endParaRPr>
                    </a:p>
                  </a:txBody>
                  <a:tcPr marL="68580" marR="68580" marT="0" marB="0"/>
                </a:tc>
                <a:tc>
                  <a:txBody>
                    <a:bodyPr/>
                    <a:lstStyle/>
                    <a:p>
                      <a:pPr>
                        <a:lnSpc>
                          <a:spcPct val="115000"/>
                        </a:lnSpc>
                        <a:spcAft>
                          <a:spcPts val="0"/>
                        </a:spcAft>
                      </a:pPr>
                      <a:r>
                        <a:rPr lang="en-ZA" sz="1600">
                          <a:effectLst/>
                          <a:latin typeface="Arial Black" panose="020B0A04020102020204" pitchFamily="34" charset="0"/>
                        </a:rPr>
                        <a:t>Output Indicators</a:t>
                      </a:r>
                    </a:p>
                    <a:p>
                      <a:pPr>
                        <a:lnSpc>
                          <a:spcPct val="115000"/>
                        </a:lnSpc>
                        <a:spcAft>
                          <a:spcPts val="0"/>
                        </a:spcAft>
                      </a:pPr>
                      <a:r>
                        <a:rPr lang="en-ZA" sz="1600">
                          <a:effectLst/>
                          <a:latin typeface="Arial Black" panose="020B0A04020102020204" pitchFamily="34" charset="0"/>
                        </a:rPr>
                        <a:t> </a:t>
                      </a:r>
                      <a:endParaRPr lang="en-ZA" sz="1600">
                        <a:effectLst/>
                        <a:latin typeface="Arial Black" panose="020B0A04020102020204" pitchFamily="34" charset="0"/>
                        <a:ea typeface="Calibri"/>
                        <a:cs typeface="Times New Roman"/>
                      </a:endParaRPr>
                    </a:p>
                  </a:txBody>
                  <a:tcPr marL="68580" marR="68580" marT="0" marB="0"/>
                </a:tc>
                <a:tc>
                  <a:txBody>
                    <a:bodyPr/>
                    <a:lstStyle/>
                    <a:p>
                      <a:pPr>
                        <a:lnSpc>
                          <a:spcPct val="115000"/>
                        </a:lnSpc>
                        <a:spcAft>
                          <a:spcPts val="0"/>
                        </a:spcAft>
                      </a:pPr>
                      <a:r>
                        <a:rPr lang="en-ZA" sz="1600" dirty="0">
                          <a:effectLst/>
                          <a:latin typeface="Arial Black" panose="020B0A04020102020204" pitchFamily="34" charset="0"/>
                        </a:rPr>
                        <a:t>2021/22 Annual Target</a:t>
                      </a:r>
                      <a:endParaRPr lang="en-ZA" sz="1600" dirty="0">
                        <a:effectLst/>
                        <a:latin typeface="Arial Black" panose="020B0A04020102020204" pitchFamily="34" charset="0"/>
                        <a:ea typeface="Calibri"/>
                        <a:cs typeface="Times New Roman"/>
                      </a:endParaRPr>
                    </a:p>
                  </a:txBody>
                  <a:tcPr marL="68580" marR="68580" marT="0" marB="0"/>
                </a:tc>
                <a:extLst>
                  <a:ext uri="{0D108BD9-81ED-4DB2-BD59-A6C34878D82A}">
                    <a16:rowId xmlns:a16="http://schemas.microsoft.com/office/drawing/2014/main" xmlns="" val="10000"/>
                  </a:ext>
                </a:extLst>
              </a:tr>
              <a:tr h="1024931">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Aggregated digital skills programmes</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Approved monitoring and evaluation framework implemented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	</a:t>
                      </a:r>
                    </a:p>
                    <a:p>
                      <a:pP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Evaluation and impact report developed 	</a:t>
                      </a:r>
                    </a:p>
                    <a:p>
                      <a:pPr algn="ctr">
                        <a:lnSpc>
                          <a:spcPct val="115000"/>
                        </a:lnSpc>
                        <a:spcAft>
                          <a:spcPts val="0"/>
                        </a:spcAft>
                      </a:pPr>
                      <a:endParaRPr lang="en-ZA" sz="1600" b="1"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6795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F0264B72-DDFB-4E8D-A688-B4D827945932}"/>
              </a:ext>
            </a:extLst>
          </p:cNvPr>
          <p:cNvSpPr/>
          <p:nvPr/>
        </p:nvSpPr>
        <p:spPr>
          <a:xfrm>
            <a:off x="4348743" y="-1"/>
            <a:ext cx="2991394" cy="6709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664953-C075-4F60-863A-9C0BB31D6F47}"/>
              </a:ext>
            </a:extLst>
          </p:cNvPr>
          <p:cNvSpPr txBox="1"/>
          <p:nvPr/>
        </p:nvSpPr>
        <p:spPr>
          <a:xfrm>
            <a:off x="0" y="1660410"/>
            <a:ext cx="11355858" cy="2985433"/>
          </a:xfrm>
          <a:prstGeom prst="rect">
            <a:avLst/>
          </a:prstGeom>
          <a:noFill/>
        </p:spPr>
        <p:txBody>
          <a:bodyPr wrap="square" rtlCol="0">
            <a:spAutoFit/>
          </a:bodyPr>
          <a:lstStyle/>
          <a:p>
            <a:pPr algn="ctr"/>
            <a:r>
              <a:rPr lang="en-ZA" sz="2800" b="1" dirty="0"/>
              <a:t>Budget allocation </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358537"/>
          </a:xfrm>
          <a:prstGeom prst="rect">
            <a:avLst/>
          </a:prstGeom>
        </p:spPr>
      </p:pic>
      <p:sp>
        <p:nvSpPr>
          <p:cNvPr id="10" name="Flowchart: Process 9">
            <a:extLst>
              <a:ext uri="{FF2B5EF4-FFF2-40B4-BE49-F238E27FC236}">
                <a16:creationId xmlns:a16="http://schemas.microsoft.com/office/drawing/2014/main" xmlns="" id="{187245FB-4900-4497-B6B0-9EE4BCFCFAFB}"/>
              </a:ext>
            </a:extLst>
          </p:cNvPr>
          <p:cNvSpPr/>
          <p:nvPr/>
        </p:nvSpPr>
        <p:spPr>
          <a:xfrm>
            <a:off x="849414" y="2739331"/>
            <a:ext cx="10241612" cy="3325087"/>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graphicFrame>
        <p:nvGraphicFramePr>
          <p:cNvPr id="8" name="Table 7">
            <a:extLst>
              <a:ext uri="{FF2B5EF4-FFF2-40B4-BE49-F238E27FC236}">
                <a16:creationId xmlns:a16="http://schemas.microsoft.com/office/drawing/2014/main" xmlns="" id="{6CE80797-C52D-415C-860E-186B9F1EB48E}"/>
              </a:ext>
            </a:extLst>
          </p:cNvPr>
          <p:cNvGraphicFramePr>
            <a:graphicFrameLocks noGrp="1"/>
          </p:cNvGraphicFramePr>
          <p:nvPr>
            <p:extLst>
              <p:ext uri="{D42A27DB-BD31-4B8C-83A1-F6EECF244321}">
                <p14:modId xmlns:p14="http://schemas.microsoft.com/office/powerpoint/2010/main" xmlns="" val="3895491759"/>
              </p:ext>
            </p:extLst>
          </p:nvPr>
        </p:nvGraphicFramePr>
        <p:xfrm>
          <a:off x="849414" y="2587180"/>
          <a:ext cx="10493172" cy="3325089"/>
        </p:xfrm>
        <a:graphic>
          <a:graphicData uri="http://schemas.openxmlformats.org/drawingml/2006/table">
            <a:tbl>
              <a:tblPr firstRow="1" bandRow="1">
                <a:tableStyleId>{5DA37D80-6434-44D0-A028-1B22A696006F}</a:tableStyleId>
              </a:tblPr>
              <a:tblGrid>
                <a:gridCol w="4599788">
                  <a:extLst>
                    <a:ext uri="{9D8B030D-6E8A-4147-A177-3AD203B41FA5}">
                      <a16:colId xmlns:a16="http://schemas.microsoft.com/office/drawing/2014/main" xmlns="" val="20000"/>
                    </a:ext>
                  </a:extLst>
                </a:gridCol>
                <a:gridCol w="5893384">
                  <a:extLst>
                    <a:ext uri="{9D8B030D-6E8A-4147-A177-3AD203B41FA5}">
                      <a16:colId xmlns:a16="http://schemas.microsoft.com/office/drawing/2014/main" xmlns="" val="20001"/>
                    </a:ext>
                  </a:extLst>
                </a:gridCol>
              </a:tblGrid>
              <a:tr h="862059">
                <a:tc>
                  <a:txBody>
                    <a:bodyPr/>
                    <a:lstStyle/>
                    <a:p>
                      <a:pPr algn="ctr"/>
                      <a:r>
                        <a:rPr lang="en-ZA" sz="2400" dirty="0">
                          <a:latin typeface="Arial Black" panose="020B0A04020102020204" pitchFamily="34" charset="0"/>
                        </a:rPr>
                        <a:t>Programmes</a:t>
                      </a:r>
                    </a:p>
                  </a:txBody>
                  <a:tcPr marL="97441" marR="97441" marT="48721" marB="48721"/>
                </a:tc>
                <a:tc>
                  <a:txBody>
                    <a:bodyPr/>
                    <a:lstStyle/>
                    <a:p>
                      <a:pPr algn="ctr"/>
                      <a:r>
                        <a:rPr lang="en-ZA" sz="2400" dirty="0">
                          <a:latin typeface="Arial Black" panose="020B0A04020102020204" pitchFamily="34" charset="0"/>
                        </a:rPr>
                        <a:t>Allocation</a:t>
                      </a:r>
                    </a:p>
                    <a:p>
                      <a:pPr algn="ctr"/>
                      <a:r>
                        <a:rPr lang="en-ZA" sz="2400" b="1" kern="1200" dirty="0">
                          <a:solidFill>
                            <a:schemeClr val="tx1"/>
                          </a:solidFill>
                          <a:effectLst/>
                          <a:latin typeface="Arial Black" panose="020B0A04020102020204" pitchFamily="34" charset="0"/>
                        </a:rPr>
                        <a:t>R'000</a:t>
                      </a:r>
                      <a:endParaRPr lang="en-ZA" sz="2400" dirty="0">
                        <a:latin typeface="Arial Black" panose="020B0A04020102020204" pitchFamily="34" charset="0"/>
                      </a:endParaRPr>
                    </a:p>
                  </a:txBody>
                  <a:tcPr marL="97441" marR="97441" marT="48721" marB="48721"/>
                </a:tc>
                <a:extLst>
                  <a:ext uri="{0D108BD9-81ED-4DB2-BD59-A6C34878D82A}">
                    <a16:rowId xmlns:a16="http://schemas.microsoft.com/office/drawing/2014/main" xmlns="" val="10000"/>
                  </a:ext>
                </a:extLst>
              </a:tr>
              <a:tr h="492606">
                <a:tc>
                  <a:txBody>
                    <a:bodyPr/>
                    <a:lstStyle/>
                    <a:p>
                      <a:r>
                        <a:rPr lang="en-ZA" sz="1900" dirty="0">
                          <a:latin typeface="Arial" panose="020B0604020202020204" pitchFamily="34" charset="0"/>
                          <a:cs typeface="Arial" panose="020B0604020202020204" pitchFamily="34" charset="0"/>
                        </a:rPr>
                        <a:t>Administration</a:t>
                      </a:r>
                    </a:p>
                  </a:txBody>
                  <a:tcPr marL="97441" marR="97441" marT="48721" marB="4872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900" b="0" u="none" strike="noStrike" kern="1200" baseline="0" dirty="0">
                          <a:solidFill>
                            <a:schemeClr val="tx1"/>
                          </a:solidFill>
                          <a:latin typeface="Arial" panose="020B0604020202020204" pitchFamily="34" charset="0"/>
                          <a:cs typeface="Arial" panose="020B0604020202020204" pitchFamily="34" charset="0"/>
                        </a:rPr>
                        <a:t>  41 978</a:t>
                      </a:r>
                      <a:endParaRPr lang="en-ZA" sz="19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7441" marR="97441" marT="48721" marB="48721"/>
                </a:tc>
                <a:extLst>
                  <a:ext uri="{0D108BD9-81ED-4DB2-BD59-A6C34878D82A}">
                    <a16:rowId xmlns:a16="http://schemas.microsoft.com/office/drawing/2014/main" xmlns="" val="10001"/>
                  </a:ext>
                </a:extLst>
              </a:tr>
              <a:tr h="492606">
                <a:tc>
                  <a:txBody>
                    <a:bodyPr/>
                    <a:lstStyle/>
                    <a:p>
                      <a:r>
                        <a:rPr lang="en-ZA" sz="1900" dirty="0">
                          <a:latin typeface="Arial" panose="020B0604020202020204" pitchFamily="34" charset="0"/>
                          <a:cs typeface="Arial" panose="020B0604020202020204" pitchFamily="34" charset="0"/>
                        </a:rPr>
                        <a:t>e-Astuteness Development</a:t>
                      </a:r>
                    </a:p>
                  </a:txBody>
                  <a:tcPr marL="97441" marR="97441" marT="48721" marB="48721"/>
                </a:tc>
                <a:tc>
                  <a:txBody>
                    <a:bodyPr/>
                    <a:lstStyle/>
                    <a:p>
                      <a:pPr algn="r"/>
                      <a:r>
                        <a:rPr lang="en-US" sz="1900" dirty="0">
                          <a:latin typeface="Arial" panose="020B0604020202020204" pitchFamily="34" charset="0"/>
                          <a:cs typeface="Arial" panose="020B0604020202020204" pitchFamily="34" charset="0"/>
                        </a:rPr>
                        <a:t>53 114</a:t>
                      </a:r>
                      <a:endParaRPr lang="en-ZA" sz="1900" dirty="0">
                        <a:latin typeface="Arial" panose="020B0604020202020204" pitchFamily="34" charset="0"/>
                        <a:cs typeface="Arial" panose="020B0604020202020204" pitchFamily="34" charset="0"/>
                      </a:endParaRPr>
                    </a:p>
                  </a:txBody>
                  <a:tcPr marL="97441" marR="97441" marT="48721" marB="48721"/>
                </a:tc>
                <a:extLst>
                  <a:ext uri="{0D108BD9-81ED-4DB2-BD59-A6C34878D82A}">
                    <a16:rowId xmlns:a16="http://schemas.microsoft.com/office/drawing/2014/main" xmlns="" val="10003"/>
                  </a:ext>
                </a:extLst>
              </a:tr>
              <a:tr h="492606">
                <a:tc>
                  <a:txBody>
                    <a:bodyPr/>
                    <a:lstStyle/>
                    <a:p>
                      <a:r>
                        <a:rPr lang="en-ZA" sz="1900" dirty="0">
                          <a:latin typeface="Arial" panose="020B0604020202020204" pitchFamily="34" charset="0"/>
                          <a:cs typeface="Arial" panose="020B0604020202020204" pitchFamily="34" charset="0"/>
                        </a:rPr>
                        <a:t>Knowledge for Innovation</a:t>
                      </a:r>
                    </a:p>
                  </a:txBody>
                  <a:tcPr marL="97441" marR="97441" marT="48721" marB="48721"/>
                </a:tc>
                <a:tc>
                  <a:txBody>
                    <a:bodyPr/>
                    <a:lstStyle/>
                    <a:p>
                      <a:pPr algn="r"/>
                      <a:r>
                        <a:rPr lang="en-US" sz="1900" dirty="0">
                          <a:latin typeface="Arial" panose="020B0604020202020204" pitchFamily="34" charset="0"/>
                          <a:cs typeface="Arial" panose="020B0604020202020204" pitchFamily="34" charset="0"/>
                        </a:rPr>
                        <a:t>1</a:t>
                      </a:r>
                      <a:r>
                        <a:rPr lang="en-ZA" sz="1900" dirty="0">
                          <a:latin typeface="Arial" panose="020B0604020202020204" pitchFamily="34" charset="0"/>
                          <a:cs typeface="Arial" panose="020B0604020202020204" pitchFamily="34" charset="0"/>
                        </a:rPr>
                        <a:t> 875</a:t>
                      </a:r>
                    </a:p>
                  </a:txBody>
                  <a:tcPr marL="97441" marR="97441" marT="48721" marB="48721"/>
                </a:tc>
                <a:extLst>
                  <a:ext uri="{0D108BD9-81ED-4DB2-BD59-A6C34878D82A}">
                    <a16:rowId xmlns:a16="http://schemas.microsoft.com/office/drawing/2014/main" xmlns="" val="10004"/>
                  </a:ext>
                </a:extLst>
              </a:tr>
              <a:tr h="492606">
                <a:tc>
                  <a:txBody>
                    <a:bodyPr/>
                    <a:lstStyle/>
                    <a:p>
                      <a:r>
                        <a:rPr lang="en-ZA" sz="1900" dirty="0">
                          <a:latin typeface="Arial" panose="020B0604020202020204" pitchFamily="34" charset="0"/>
                          <a:cs typeface="Arial" panose="020B0604020202020204" pitchFamily="34" charset="0"/>
                        </a:rPr>
                        <a:t>Aggregation framework</a:t>
                      </a:r>
                    </a:p>
                  </a:txBody>
                  <a:tcPr marL="97441" marR="97441" marT="48721" marB="48721"/>
                </a:tc>
                <a:tc>
                  <a:txBody>
                    <a:bodyPr/>
                    <a:lstStyle/>
                    <a:p>
                      <a:pPr algn="r"/>
                      <a:r>
                        <a:rPr lang="en-US" sz="1900" dirty="0">
                          <a:latin typeface="Arial" panose="020B0604020202020204" pitchFamily="34" charset="0"/>
                          <a:cs typeface="Arial" panose="020B0604020202020204" pitchFamily="34" charset="0"/>
                        </a:rPr>
                        <a:t>1</a:t>
                      </a:r>
                      <a:r>
                        <a:rPr lang="en-ZA" sz="1900" dirty="0">
                          <a:latin typeface="Arial" panose="020B0604020202020204" pitchFamily="34" charset="0"/>
                          <a:cs typeface="Arial" panose="020B0604020202020204" pitchFamily="34" charset="0"/>
                        </a:rPr>
                        <a:t> 500</a:t>
                      </a:r>
                    </a:p>
                  </a:txBody>
                  <a:tcPr marL="97441" marR="97441" marT="48721" marB="48721"/>
                </a:tc>
                <a:extLst>
                  <a:ext uri="{0D108BD9-81ED-4DB2-BD59-A6C34878D82A}">
                    <a16:rowId xmlns:a16="http://schemas.microsoft.com/office/drawing/2014/main" xmlns="" val="10005"/>
                  </a:ext>
                </a:extLst>
              </a:tr>
              <a:tr h="492606">
                <a:tc>
                  <a:txBody>
                    <a:bodyPr/>
                    <a:lstStyle/>
                    <a:p>
                      <a:r>
                        <a:rPr lang="en-ZA" sz="1900" b="1" dirty="0">
                          <a:latin typeface="Arial" panose="020B0604020202020204" pitchFamily="34" charset="0"/>
                          <a:cs typeface="Arial" panose="020B0604020202020204" pitchFamily="34" charset="0"/>
                        </a:rPr>
                        <a:t>Total Appropriation</a:t>
                      </a:r>
                    </a:p>
                  </a:txBody>
                  <a:tcPr marL="97441" marR="97441" marT="48721" marB="48721"/>
                </a:tc>
                <a:tc>
                  <a:txBody>
                    <a:bodyPr/>
                    <a:lstStyle/>
                    <a:p>
                      <a:pPr algn="r"/>
                      <a:r>
                        <a:rPr lang="en-US" sz="1900" b="1" kern="1200" dirty="0">
                          <a:solidFill>
                            <a:schemeClr val="tx1"/>
                          </a:solidFill>
                          <a:effectLst/>
                          <a:latin typeface="Arial" panose="020B0604020202020204" pitchFamily="34" charset="0"/>
                          <a:cs typeface="Arial" panose="020B0604020202020204" pitchFamily="34" charset="0"/>
                        </a:rPr>
                        <a:t>9</a:t>
                      </a:r>
                      <a:r>
                        <a:rPr lang="en-ZA" sz="1900" b="1" kern="1200" dirty="0">
                          <a:solidFill>
                            <a:schemeClr val="tx1"/>
                          </a:solidFill>
                          <a:effectLst/>
                          <a:latin typeface="Arial" panose="020B0604020202020204" pitchFamily="34" charset="0"/>
                          <a:cs typeface="Arial" panose="020B0604020202020204" pitchFamily="34" charset="0"/>
                        </a:rPr>
                        <a:t>8 468</a:t>
                      </a:r>
                      <a:endParaRPr lang="en-ZA" sz="1900" dirty="0">
                        <a:latin typeface="Arial" panose="020B0604020202020204" pitchFamily="34" charset="0"/>
                        <a:cs typeface="Arial" panose="020B0604020202020204" pitchFamily="34" charset="0"/>
                      </a:endParaRPr>
                    </a:p>
                  </a:txBody>
                  <a:tcPr marL="97441" marR="97441" marT="48721" marB="48721"/>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45932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480" y="1273728"/>
            <a:ext cx="11355858" cy="2985433"/>
          </a:xfrm>
          <a:prstGeom prst="rect">
            <a:avLst/>
          </a:prstGeom>
          <a:noFill/>
        </p:spPr>
        <p:txBody>
          <a:bodyPr wrap="square" rtlCol="0">
            <a:spAutoFit/>
          </a:bodyPr>
          <a:lstStyle/>
          <a:p>
            <a:pPr algn="ctr"/>
            <a:r>
              <a:rPr lang="en-ZA" sz="2800" b="1" dirty="0"/>
              <a:t>Key Risks </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358537"/>
          </a:xfrm>
          <a:prstGeom prst="rect">
            <a:avLst/>
          </a:prstGeom>
        </p:spPr>
      </p:pic>
      <p:graphicFrame>
        <p:nvGraphicFramePr>
          <p:cNvPr id="3" name="Table 3">
            <a:extLst>
              <a:ext uri="{FF2B5EF4-FFF2-40B4-BE49-F238E27FC236}">
                <a16:creationId xmlns:a16="http://schemas.microsoft.com/office/drawing/2014/main" xmlns="" id="{FEDD15C1-E89A-4FE5-832F-F4B7C05BAFC0}"/>
              </a:ext>
            </a:extLst>
          </p:cNvPr>
          <p:cNvGraphicFramePr>
            <a:graphicFrameLocks noGrp="1"/>
          </p:cNvGraphicFramePr>
          <p:nvPr>
            <p:extLst>
              <p:ext uri="{D42A27DB-BD31-4B8C-83A1-F6EECF244321}">
                <p14:modId xmlns:p14="http://schemas.microsoft.com/office/powerpoint/2010/main" xmlns="" val="3172757009"/>
              </p:ext>
            </p:extLst>
          </p:nvPr>
        </p:nvGraphicFramePr>
        <p:xfrm>
          <a:off x="942976" y="1847850"/>
          <a:ext cx="10648362" cy="4290743"/>
        </p:xfrm>
        <a:graphic>
          <a:graphicData uri="http://schemas.openxmlformats.org/drawingml/2006/table">
            <a:tbl>
              <a:tblPr firstRow="1" bandRow="1">
                <a:tableStyleId>{21E4AEA4-8DFA-4A89-87EB-49C32662AFE0}</a:tableStyleId>
              </a:tblPr>
              <a:tblGrid>
                <a:gridCol w="2475913">
                  <a:extLst>
                    <a:ext uri="{9D8B030D-6E8A-4147-A177-3AD203B41FA5}">
                      <a16:colId xmlns:a16="http://schemas.microsoft.com/office/drawing/2014/main" xmlns="" val="3931053469"/>
                    </a:ext>
                  </a:extLst>
                </a:gridCol>
                <a:gridCol w="3705811">
                  <a:extLst>
                    <a:ext uri="{9D8B030D-6E8A-4147-A177-3AD203B41FA5}">
                      <a16:colId xmlns:a16="http://schemas.microsoft.com/office/drawing/2014/main" xmlns="" val="2500085960"/>
                    </a:ext>
                  </a:extLst>
                </a:gridCol>
                <a:gridCol w="4466638">
                  <a:extLst>
                    <a:ext uri="{9D8B030D-6E8A-4147-A177-3AD203B41FA5}">
                      <a16:colId xmlns:a16="http://schemas.microsoft.com/office/drawing/2014/main" xmlns="" val="1190019575"/>
                    </a:ext>
                  </a:extLst>
                </a:gridCol>
              </a:tblGrid>
              <a:tr h="327319">
                <a:tc>
                  <a:txBody>
                    <a:bodyPr/>
                    <a:lstStyle/>
                    <a:p>
                      <a:r>
                        <a:rPr lang="en-US" sz="1600" dirty="0">
                          <a:latin typeface="Arial Black" panose="020B0A04020102020204" pitchFamily="34" charset="0"/>
                        </a:rPr>
                        <a:t>Outcomes</a:t>
                      </a:r>
                      <a:endParaRPr lang="en-ZA" sz="1600" dirty="0">
                        <a:latin typeface="Arial Black" panose="020B0A04020102020204" pitchFamily="34" charset="0"/>
                      </a:endParaRPr>
                    </a:p>
                  </a:txBody>
                  <a:tcPr/>
                </a:tc>
                <a:tc>
                  <a:txBody>
                    <a:bodyPr/>
                    <a:lstStyle/>
                    <a:p>
                      <a:r>
                        <a:rPr lang="en-US" sz="1600" dirty="0">
                          <a:latin typeface="Arial Black" panose="020B0A04020102020204" pitchFamily="34" charset="0"/>
                        </a:rPr>
                        <a:t>Risks</a:t>
                      </a:r>
                      <a:endParaRPr lang="en-ZA" sz="1600" dirty="0">
                        <a:latin typeface="Arial Black" panose="020B0A04020102020204" pitchFamily="34" charset="0"/>
                      </a:endParaRPr>
                    </a:p>
                  </a:txBody>
                  <a:tcPr/>
                </a:tc>
                <a:tc>
                  <a:txBody>
                    <a:bodyPr/>
                    <a:lstStyle/>
                    <a:p>
                      <a:r>
                        <a:rPr lang="en-US" sz="1600" dirty="0">
                          <a:latin typeface="Arial Black" panose="020B0A04020102020204" pitchFamily="34" charset="0"/>
                        </a:rPr>
                        <a:t>Risk Mitigations</a:t>
                      </a:r>
                      <a:endParaRPr lang="en-ZA" sz="1600" dirty="0">
                        <a:latin typeface="Arial Black" panose="020B0A04020102020204" pitchFamily="34" charset="0"/>
                      </a:endParaRPr>
                    </a:p>
                  </a:txBody>
                  <a:tcPr/>
                </a:tc>
                <a:extLst>
                  <a:ext uri="{0D108BD9-81ED-4DB2-BD59-A6C34878D82A}">
                    <a16:rowId xmlns:a16="http://schemas.microsoft.com/office/drawing/2014/main" xmlns="" val="1684881199"/>
                  </a:ext>
                </a:extLst>
              </a:tr>
              <a:tr h="1866762">
                <a:tc>
                  <a:txBody>
                    <a:bodyPr/>
                    <a:lstStyle/>
                    <a:p>
                      <a:r>
                        <a:rPr lang="en-US" sz="1600" b="1" dirty="0">
                          <a:latin typeface="Arial" panose="020B0604020202020204" pitchFamily="34" charset="0"/>
                          <a:cs typeface="Arial" panose="020B0604020202020204" pitchFamily="34" charset="0"/>
                        </a:rPr>
                        <a:t>Transformed Organization</a:t>
                      </a:r>
                      <a:endParaRPr lang="en-ZA" sz="16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Failure to transform NEMISA into the digital skills catalyst organization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Inability to position and   recognise the NEMISA brand </a:t>
                      </a: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ZA" sz="1600" dirty="0">
                        <a:latin typeface="Arial" panose="020B0604020202020204" pitchFamily="34" charset="0"/>
                        <a:cs typeface="Arial" panose="020B0604020202020204" pitchFamily="34" charset="0"/>
                      </a:endParaRPr>
                    </a:p>
                  </a:txBody>
                  <a:tcPr/>
                </a:tc>
                <a:tc>
                  <a:txBody>
                    <a:bodyPr/>
                    <a:lstStyle/>
                    <a:p>
                      <a:pPr marL="285750" indent="-285750" algn="l" defTabSz="914400" rtl="0" eaLnBrk="1" latinLnBrk="0" hangingPunct="1">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Develop NEMISA turnaround strategy (upskill and reskill) </a:t>
                      </a:r>
                    </a:p>
                    <a:p>
                      <a:pPr marL="285750" indent="-285750" algn="l" defTabSz="914400" rtl="0" eaLnBrk="1" latinLnBrk="0" hangingPunct="1">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Revise the current organizational structure </a:t>
                      </a:r>
                    </a:p>
                    <a:p>
                      <a:pPr marL="285750" indent="-285750" algn="l" defTabSz="914400" rtl="0" eaLnBrk="1" latinLnBrk="0" hangingPunct="1">
                        <a:buFont typeface="Arial" panose="020B0604020202020204" pitchFamily="34" charset="0"/>
                        <a:buChar char="•"/>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Source alternative funding </a:t>
                      </a:r>
                    </a:p>
                    <a:p>
                      <a:pPr marL="285750" indent="-285750" algn="l" defTabSz="914400" rtl="0" eaLnBrk="1" latinLnBrk="0" hangingPunct="1">
                        <a:buFont typeface="Arial" panose="020B0604020202020204" pitchFamily="34" charset="0"/>
                        <a:buChar char="•"/>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Fill all critical posts </a:t>
                      </a:r>
                    </a:p>
                    <a:p>
                      <a:pPr marL="285750" indent="-285750" algn="l" defTabSz="914400" rtl="0" eaLnBrk="1" latinLnBrk="0" hangingPunct="1">
                        <a:buFont typeface="Arial" panose="020B0604020202020204" pitchFamily="34" charset="0"/>
                        <a:buChar char="•"/>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Upgrade the technology infrastructure </a:t>
                      </a:r>
                    </a:p>
                    <a:p>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585018409"/>
                  </a:ext>
                </a:extLst>
              </a:tr>
              <a:tr h="2088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latin typeface="Arial" panose="020B0604020202020204" pitchFamily="34" charset="0"/>
                          <a:ea typeface="+mn-ea"/>
                          <a:cs typeface="Arial" panose="020B0604020202020204" pitchFamily="34" charset="0"/>
                        </a:rPr>
                        <a:t>Digitally skilled citizens</a:t>
                      </a:r>
                      <a:r>
                        <a:rPr lang="en-ZA" sz="1800" b="1"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ZA" sz="16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Failure to deliver on the digital skills programmes (including 4IR due to insufficient funding and 4IR expertise) 	</a:t>
                      </a:r>
                    </a:p>
                  </a:txBody>
                  <a:tcPr/>
                </a:tc>
                <a:tc>
                  <a:txBody>
                    <a:bodyPr/>
                    <a:lstStyle/>
                    <a:p>
                      <a:pPr marL="285750" indent="-285750" algn="l" defTabSz="914400" rtl="0" eaLnBrk="1" latinLnBrk="0" hangingPunct="1">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Create a conducive learning environment by upgrading learning equipment, </a:t>
                      </a:r>
                    </a:p>
                    <a:p>
                      <a:pPr marL="285750" indent="-285750" algn="l" defTabSz="914400" rtl="0" eaLnBrk="1" latinLnBrk="0" hangingPunct="1">
                        <a:buFont typeface="Arial" panose="020B0604020202020204" pitchFamily="34" charset="0"/>
                        <a:buChar char="•"/>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Appoint additional skilled lectures </a:t>
                      </a:r>
                    </a:p>
                    <a:p>
                      <a:pPr marL="285750" indent="-285750" algn="l" defTabSz="914400" rtl="0" eaLnBrk="1" latinLnBrk="0" hangingPunct="1">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Liaise with shareholder and other government departments to collaborate and execute identified digital skills projects. </a:t>
                      </a:r>
                    </a:p>
                    <a:p>
                      <a:pPr marL="285750" indent="-285750" algn="l" defTabSz="914400" rtl="0" eaLnBrk="1" latinLnBrk="0" hangingPunct="1">
                        <a:buFont typeface="Arial" panose="020B0604020202020204" pitchFamily="34" charset="0"/>
                        <a:buChar char="•"/>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0" indent="0" algn="l" defTabSz="914400" rtl="0" eaLnBrk="1" latinLnBrk="0" hangingPunct="1">
                        <a:buFont typeface="Arial" panose="020B0604020202020204" pitchFamily="34" charset="0"/>
                        <a:buNone/>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501302091"/>
                  </a:ext>
                </a:extLst>
              </a:tr>
            </a:tbl>
          </a:graphicData>
        </a:graphic>
      </p:graphicFrame>
    </p:spTree>
    <p:extLst>
      <p:ext uri="{BB962C8B-B14F-4D97-AF65-F5344CB8AC3E}">
        <p14:creationId xmlns:p14="http://schemas.microsoft.com/office/powerpoint/2010/main" xmlns="" val="351860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480" y="1273728"/>
            <a:ext cx="11355858" cy="2985433"/>
          </a:xfrm>
          <a:prstGeom prst="rect">
            <a:avLst/>
          </a:prstGeom>
          <a:noFill/>
        </p:spPr>
        <p:txBody>
          <a:bodyPr wrap="square" rtlCol="0">
            <a:spAutoFit/>
          </a:bodyPr>
          <a:lstStyle/>
          <a:p>
            <a:pPr algn="ctr"/>
            <a:r>
              <a:rPr lang="en-ZA" sz="2800" b="1" dirty="0"/>
              <a:t>Key Risks </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17443"/>
            <a:ext cx="2991394" cy="1358537"/>
          </a:xfrm>
          <a:prstGeom prst="rect">
            <a:avLst/>
          </a:prstGeom>
        </p:spPr>
      </p:pic>
      <p:graphicFrame>
        <p:nvGraphicFramePr>
          <p:cNvPr id="3" name="Table 3">
            <a:extLst>
              <a:ext uri="{FF2B5EF4-FFF2-40B4-BE49-F238E27FC236}">
                <a16:creationId xmlns:a16="http://schemas.microsoft.com/office/drawing/2014/main" xmlns="" id="{FEDD15C1-E89A-4FE5-832F-F4B7C05BAFC0}"/>
              </a:ext>
            </a:extLst>
          </p:cNvPr>
          <p:cNvGraphicFramePr>
            <a:graphicFrameLocks noGrp="1"/>
          </p:cNvGraphicFramePr>
          <p:nvPr>
            <p:extLst>
              <p:ext uri="{D42A27DB-BD31-4B8C-83A1-F6EECF244321}">
                <p14:modId xmlns:p14="http://schemas.microsoft.com/office/powerpoint/2010/main" xmlns="" val="2761077952"/>
              </p:ext>
            </p:extLst>
          </p:nvPr>
        </p:nvGraphicFramePr>
        <p:xfrm>
          <a:off x="733425" y="1847850"/>
          <a:ext cx="11134725" cy="4754880"/>
        </p:xfrm>
        <a:graphic>
          <a:graphicData uri="http://schemas.openxmlformats.org/drawingml/2006/table">
            <a:tbl>
              <a:tblPr firstRow="1" bandRow="1">
                <a:tableStyleId>{21E4AEA4-8DFA-4A89-87EB-49C32662AFE0}</a:tableStyleId>
              </a:tblPr>
              <a:tblGrid>
                <a:gridCol w="2589000">
                  <a:extLst>
                    <a:ext uri="{9D8B030D-6E8A-4147-A177-3AD203B41FA5}">
                      <a16:colId xmlns:a16="http://schemas.microsoft.com/office/drawing/2014/main" xmlns="" val="3931053469"/>
                    </a:ext>
                  </a:extLst>
                </a:gridCol>
                <a:gridCol w="3576272">
                  <a:extLst>
                    <a:ext uri="{9D8B030D-6E8A-4147-A177-3AD203B41FA5}">
                      <a16:colId xmlns:a16="http://schemas.microsoft.com/office/drawing/2014/main" xmlns="" val="2500085960"/>
                    </a:ext>
                  </a:extLst>
                </a:gridCol>
                <a:gridCol w="4969453">
                  <a:extLst>
                    <a:ext uri="{9D8B030D-6E8A-4147-A177-3AD203B41FA5}">
                      <a16:colId xmlns:a16="http://schemas.microsoft.com/office/drawing/2014/main" xmlns="" val="1190019575"/>
                    </a:ext>
                  </a:extLst>
                </a:gridCol>
              </a:tblGrid>
              <a:tr h="309730">
                <a:tc>
                  <a:txBody>
                    <a:bodyPr/>
                    <a:lstStyle/>
                    <a:p>
                      <a:r>
                        <a:rPr lang="en-US" sz="1600" dirty="0">
                          <a:latin typeface="Arial Black" panose="020B0A04020102020204" pitchFamily="34" charset="0"/>
                        </a:rPr>
                        <a:t>Outcomes</a:t>
                      </a:r>
                      <a:endParaRPr lang="en-ZA" sz="1600" dirty="0">
                        <a:latin typeface="Arial Black" panose="020B0A04020102020204" pitchFamily="34" charset="0"/>
                      </a:endParaRPr>
                    </a:p>
                  </a:txBody>
                  <a:tcPr/>
                </a:tc>
                <a:tc>
                  <a:txBody>
                    <a:bodyPr/>
                    <a:lstStyle/>
                    <a:p>
                      <a:r>
                        <a:rPr lang="en-US" sz="1600" dirty="0">
                          <a:latin typeface="Arial Black" panose="020B0A04020102020204" pitchFamily="34" charset="0"/>
                        </a:rPr>
                        <a:t>Risks</a:t>
                      </a:r>
                      <a:endParaRPr lang="en-ZA" sz="1600" dirty="0">
                        <a:latin typeface="Arial Black" panose="020B0A04020102020204" pitchFamily="34" charset="0"/>
                      </a:endParaRPr>
                    </a:p>
                  </a:txBody>
                  <a:tcPr/>
                </a:tc>
                <a:tc>
                  <a:txBody>
                    <a:bodyPr/>
                    <a:lstStyle/>
                    <a:p>
                      <a:r>
                        <a:rPr lang="en-US" sz="1600" dirty="0">
                          <a:latin typeface="Arial Black" panose="020B0A04020102020204" pitchFamily="34" charset="0"/>
                        </a:rPr>
                        <a:t>Risk Mitigations</a:t>
                      </a:r>
                      <a:endParaRPr lang="en-ZA" sz="1600" dirty="0">
                        <a:latin typeface="Arial Black" panose="020B0A04020102020204" pitchFamily="34" charset="0"/>
                      </a:endParaRPr>
                    </a:p>
                  </a:txBody>
                  <a:tcPr/>
                </a:tc>
                <a:extLst>
                  <a:ext uri="{0D108BD9-81ED-4DB2-BD59-A6C34878D82A}">
                    <a16:rowId xmlns:a16="http://schemas.microsoft.com/office/drawing/2014/main" xmlns="" val="1684881199"/>
                  </a:ext>
                </a:extLst>
              </a:tr>
              <a:tr h="188653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kern="1200" dirty="0">
                          <a:solidFill>
                            <a:schemeClr val="dk1"/>
                          </a:solidFill>
                          <a:latin typeface="Arial" panose="020B0604020202020204" pitchFamily="34" charset="0"/>
                          <a:ea typeface="+mn-ea"/>
                          <a:cs typeface="Arial" panose="020B0604020202020204" pitchFamily="34" charset="0"/>
                        </a:rPr>
                        <a:t>Expanded digital skills delivery model 	</a:t>
                      </a: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Unavailability of infrastructure and connectivity disruptions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Inability to identify and collaborate with suitable stakeholders for NEMISA</a:t>
                      </a:r>
                      <a:endParaRPr lang="en-ZA"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Appoint dedicated personnel to identify and manage stakeholders</a:t>
                      </a:r>
                    </a:p>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Develop and implement a Partnership framework</a:t>
                      </a:r>
                    </a:p>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Continuous engagement and collaborations with new partners to massify digital skills delivery</a:t>
                      </a:r>
                    </a:p>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Establish digital skills platform for online learning</a:t>
                      </a:r>
                    </a:p>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Ongoing advocacy and brand awareness campaigns</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585018409"/>
                  </a:ext>
                </a:extLst>
              </a:tr>
              <a:tr h="98550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chemeClr val="dk1"/>
                          </a:solidFill>
                          <a:latin typeface="Arial" panose="020B0604020202020204" pitchFamily="34" charset="0"/>
                          <a:ea typeface="+mn-ea"/>
                          <a:cs typeface="Arial" panose="020B0604020202020204" pitchFamily="34" charset="0"/>
                        </a:rPr>
                        <a:t>Improved applied research &amp; innovation knowledge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Poor quality of research and innovation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Failure to protect NEMISA’s Intellectual Property (IP)</a:t>
                      </a:r>
                    </a:p>
                  </a:txBody>
                  <a:tcPr/>
                </a:tc>
                <a:tc>
                  <a:txBody>
                    <a:bodyPr/>
                    <a:lstStyle/>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Active collaboration with government departments (DHE, DSI) for quality research and innovation </a:t>
                      </a:r>
                    </a:p>
                    <a:p>
                      <a:pPr marL="285750" indent="-285750">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Appoint capacity for implementation of research outcomes. </a:t>
                      </a:r>
                    </a:p>
                  </a:txBody>
                  <a:tcPr/>
                </a:tc>
                <a:extLst>
                  <a:ext uri="{0D108BD9-81ED-4DB2-BD59-A6C34878D82A}">
                    <a16:rowId xmlns:a16="http://schemas.microsoft.com/office/drawing/2014/main" xmlns="" val="3501302091"/>
                  </a:ext>
                </a:extLst>
              </a:tr>
              <a:tr h="121076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chemeClr val="dk1"/>
                          </a:solidFill>
                          <a:latin typeface="Arial" panose="020B0604020202020204" pitchFamily="34" charset="0"/>
                          <a:ea typeface="+mn-ea"/>
                          <a:cs typeface="Arial" panose="020B0604020202020204" pitchFamily="34" charset="0"/>
                        </a:rPr>
                        <a:t>Aggregated digital skills programmes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Inability to monitor impact of technology uptake within the society</a:t>
                      </a:r>
                    </a:p>
                  </a:txBody>
                  <a:tcPr/>
                </a:tc>
                <a:tc>
                  <a:txBody>
                    <a:bodyPr/>
                    <a:lstStyle/>
                    <a:p>
                      <a:pPr marL="285750" indent="-285750" algn="l" defTabSz="914400" rtl="0" eaLnBrk="1" latinLnBrk="0" hangingPunct="1">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Appoint dedicated personnel to monitor impact of technology uptake within the society </a:t>
                      </a:r>
                    </a:p>
                    <a:p>
                      <a:pPr marL="285750" indent="-285750" algn="l" defTabSz="914400" rtl="0" eaLnBrk="1" latinLnBrk="0" hangingPunct="1">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Develop a system to monitor impact </a:t>
                      </a:r>
                    </a:p>
                    <a:p>
                      <a:pPr marL="0" indent="0" algn="l" defTabSz="914400" rtl="0" eaLnBrk="1" latinLnBrk="0" hangingPunct="1">
                        <a:buFont typeface="Arial" panose="020B0604020202020204" pitchFamily="34" charset="0"/>
                        <a:buNone/>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0" indent="0" algn="l" defTabSz="914400" rtl="0" eaLnBrk="1" latinLnBrk="0" hangingPunct="1">
                        <a:buFont typeface="Arial" panose="020B0604020202020204" pitchFamily="34" charset="0"/>
                        <a:buNone/>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643757402"/>
                  </a:ext>
                </a:extLst>
              </a:tr>
            </a:tbl>
          </a:graphicData>
        </a:graphic>
      </p:graphicFrame>
    </p:spTree>
    <p:extLst>
      <p:ext uri="{BB962C8B-B14F-4D97-AF65-F5344CB8AC3E}">
        <p14:creationId xmlns:p14="http://schemas.microsoft.com/office/powerpoint/2010/main" xmlns="" val="380272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82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808074" y="2848914"/>
            <a:ext cx="9859926" cy="1053842"/>
          </a:xfrm>
        </p:spPr>
        <p:txBody>
          <a:bodyPr>
            <a:normAutofit/>
          </a:bodyPr>
          <a:lstStyle/>
          <a:p>
            <a:pPr algn="l"/>
            <a:r>
              <a:rPr lang="en-ZA" sz="54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342165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camera on a map&#10;&#10;Description automatically generated with medium confidence">
            <a:extLst>
              <a:ext uri="{FF2B5EF4-FFF2-40B4-BE49-F238E27FC236}">
                <a16:creationId xmlns:a16="http://schemas.microsoft.com/office/drawing/2014/main" xmlns="" id="{08FDFA3E-5E23-4662-A254-2B0028BC8B2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798" r="29153" b="4492"/>
          <a:stretch/>
        </p:blipFill>
        <p:spPr>
          <a:xfrm flipH="1">
            <a:off x="6095997" y="-1"/>
            <a:ext cx="6096001" cy="6709719"/>
          </a:xfrm>
          <a:prstGeom prst="rect">
            <a:avLst/>
          </a:prstGeom>
        </p:spPr>
      </p:pic>
      <p:sp>
        <p:nvSpPr>
          <p:cNvPr id="4" name="Rectangle 3">
            <a:extLst>
              <a:ext uri="{FF2B5EF4-FFF2-40B4-BE49-F238E27FC236}">
                <a16:creationId xmlns:a16="http://schemas.microsoft.com/office/drawing/2014/main" xmlns="" id="{F1E9BB56-7E41-4EC5-ADD8-EA3A40852836}"/>
              </a:ext>
            </a:extLst>
          </p:cNvPr>
          <p:cNvSpPr/>
          <p:nvPr/>
        </p:nvSpPr>
        <p:spPr>
          <a:xfrm>
            <a:off x="0" y="-1"/>
            <a:ext cx="5662864" cy="6709719"/>
          </a:xfrm>
          <a:prstGeom prst="rect">
            <a:avLst/>
          </a:prstGeom>
          <a:solidFill>
            <a:srgbClr val="FFFFFF">
              <a:alpha val="69804"/>
            </a:srgbClr>
          </a:solidFill>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2" name="TextBox 11">
            <a:extLst>
              <a:ext uri="{FF2B5EF4-FFF2-40B4-BE49-F238E27FC236}">
                <a16:creationId xmlns:a16="http://schemas.microsoft.com/office/drawing/2014/main" xmlns="" id="{D1664953-C075-4F60-863A-9C0BB31D6F47}"/>
              </a:ext>
            </a:extLst>
          </p:cNvPr>
          <p:cNvSpPr txBox="1"/>
          <p:nvPr/>
        </p:nvSpPr>
        <p:spPr>
          <a:xfrm>
            <a:off x="197225" y="2085733"/>
            <a:ext cx="5268414" cy="3570208"/>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Strategic Overview</a:t>
            </a:r>
          </a:p>
          <a:p>
            <a:endParaRPr lang="en-ZA" b="1" dirty="0">
              <a:solidFill>
                <a:schemeClr val="accent6"/>
              </a:solidFill>
              <a:latin typeface="Arial" panose="020B0604020202020204" pitchFamily="34" charset="0"/>
              <a:cs typeface="Arial" panose="020B0604020202020204" pitchFamily="34" charset="0"/>
            </a:endParaRPr>
          </a:p>
          <a:p>
            <a:r>
              <a:rPr lang="en-ZA" b="1" dirty="0">
                <a:solidFill>
                  <a:schemeClr val="accent2">
                    <a:lumMod val="75000"/>
                  </a:schemeClr>
                </a:solidFill>
                <a:latin typeface="Arial" panose="020B0604020202020204" pitchFamily="34" charset="0"/>
                <a:cs typeface="Arial" panose="020B0604020202020204" pitchFamily="34" charset="0"/>
              </a:rPr>
              <a:t>Impact statement:</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Accelerated use of digital technologies to improve quality of life</a:t>
            </a:r>
            <a:endParaRPr lang="en-ZA" b="1" dirty="0">
              <a:latin typeface="Arial" panose="020B0604020202020204" pitchFamily="34" charset="0"/>
              <a:cs typeface="Arial" panose="020B0604020202020204" pitchFamily="34" charset="0"/>
            </a:endParaRPr>
          </a:p>
          <a:p>
            <a:endParaRPr lang="en-ZA" b="1" dirty="0">
              <a:solidFill>
                <a:schemeClr val="accent2">
                  <a:lumMod val="75000"/>
                </a:schemeClr>
              </a:solidFill>
              <a:latin typeface="Arial" panose="020B0604020202020204" pitchFamily="34" charset="0"/>
              <a:cs typeface="Arial" panose="020B0604020202020204" pitchFamily="34" charset="0"/>
            </a:endParaRPr>
          </a:p>
          <a:p>
            <a:r>
              <a:rPr lang="en-ZA" b="1" dirty="0">
                <a:solidFill>
                  <a:schemeClr val="accent2">
                    <a:lumMod val="75000"/>
                  </a:schemeClr>
                </a:solidFill>
                <a:latin typeface="Arial" panose="020B0604020202020204" pitchFamily="34" charset="0"/>
                <a:cs typeface="Arial" panose="020B0604020202020204" pitchFamily="34" charset="0"/>
              </a:rPr>
              <a:t>Vision</a:t>
            </a:r>
            <a:r>
              <a:rPr lang="en-ZA" b="1" dirty="0">
                <a:latin typeface="Arial" panose="020B0604020202020204" pitchFamily="34" charset="0"/>
                <a:cs typeface="Arial" panose="020B0604020202020204" pitchFamily="34" charset="0"/>
              </a:rPr>
              <a:t>: </a:t>
            </a:r>
          </a:p>
          <a:p>
            <a:endParaRPr lang="en-ZA" b="1"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 world class innovative Skills Institute to ensure an empowered South African citizenry with 4IR capabilities.</a:t>
            </a:r>
            <a:endParaRPr lang="en-ZA"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857" t="11912" r="71608" b="7779"/>
          <a:stretch/>
        </p:blipFill>
        <p:spPr>
          <a:xfrm>
            <a:off x="235480" y="209006"/>
            <a:ext cx="2991394" cy="1358537"/>
          </a:xfrm>
          <a:prstGeom prst="rect">
            <a:avLst/>
          </a:prstGeom>
        </p:spPr>
      </p:pic>
    </p:spTree>
    <p:extLst>
      <p:ext uri="{BB962C8B-B14F-4D97-AF65-F5344CB8AC3E}">
        <p14:creationId xmlns:p14="http://schemas.microsoft.com/office/powerpoint/2010/main" xmlns="" val="35979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625756" y="1373642"/>
            <a:ext cx="4695568" cy="800219"/>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Our Values</a:t>
            </a:r>
          </a:p>
          <a:p>
            <a:endParaRPr lang="en-ZA"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358537"/>
          </a:xfrm>
          <a:prstGeom prst="rect">
            <a:avLst/>
          </a:prstGeom>
        </p:spPr>
      </p:pic>
      <p:grpSp>
        <p:nvGrpSpPr>
          <p:cNvPr id="6" name="Google Shape;1005;p58">
            <a:extLst>
              <a:ext uri="{FF2B5EF4-FFF2-40B4-BE49-F238E27FC236}">
                <a16:creationId xmlns:a16="http://schemas.microsoft.com/office/drawing/2014/main" xmlns="" id="{21F9BD81-45A0-4532-8FAA-CEFBDAD04004}"/>
              </a:ext>
            </a:extLst>
          </p:cNvPr>
          <p:cNvGrpSpPr/>
          <p:nvPr/>
        </p:nvGrpSpPr>
        <p:grpSpPr>
          <a:xfrm>
            <a:off x="863708" y="2751242"/>
            <a:ext cx="9928618" cy="3508155"/>
            <a:chOff x="552349" y="1206133"/>
            <a:chExt cx="11090478" cy="3918684"/>
          </a:xfrm>
        </p:grpSpPr>
        <p:sp>
          <p:nvSpPr>
            <p:cNvPr id="10" name="Google Shape;1007;p58">
              <a:extLst>
                <a:ext uri="{FF2B5EF4-FFF2-40B4-BE49-F238E27FC236}">
                  <a16:creationId xmlns:a16="http://schemas.microsoft.com/office/drawing/2014/main" xmlns="" id="{398A9D7F-E4BC-4C3A-A7DE-6985D9F7786B}"/>
                </a:ext>
              </a:extLst>
            </p:cNvPr>
            <p:cNvSpPr/>
            <p:nvPr/>
          </p:nvSpPr>
          <p:spPr>
            <a:xfrm>
              <a:off x="5434972" y="1762357"/>
              <a:ext cx="1093886" cy="1096040"/>
            </a:xfrm>
            <a:prstGeom prst="ellipse">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1" name="Google Shape;1008;p58">
              <a:extLst>
                <a:ext uri="{FF2B5EF4-FFF2-40B4-BE49-F238E27FC236}">
                  <a16:creationId xmlns:a16="http://schemas.microsoft.com/office/drawing/2014/main" xmlns="" id="{40445EBF-7D99-4DA2-8EA6-166BC5549853}"/>
                </a:ext>
              </a:extLst>
            </p:cNvPr>
            <p:cNvSpPr/>
            <p:nvPr/>
          </p:nvSpPr>
          <p:spPr>
            <a:xfrm>
              <a:off x="7508207" y="3472927"/>
              <a:ext cx="1093886" cy="1091733"/>
            </a:xfrm>
            <a:prstGeom prst="ellipse">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3" name="Google Shape;1009;p58">
              <a:extLst>
                <a:ext uri="{FF2B5EF4-FFF2-40B4-BE49-F238E27FC236}">
                  <a16:creationId xmlns:a16="http://schemas.microsoft.com/office/drawing/2014/main" xmlns="" id="{5669E8A3-5AEC-44F4-A24D-80BD663C1B3D}"/>
                </a:ext>
              </a:extLst>
            </p:cNvPr>
            <p:cNvSpPr/>
            <p:nvPr/>
          </p:nvSpPr>
          <p:spPr>
            <a:xfrm>
              <a:off x="9629305" y="1762357"/>
              <a:ext cx="1096040" cy="1096040"/>
            </a:xfrm>
            <a:prstGeom prst="ellipse">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4" name="Google Shape;1010;p58">
              <a:extLst>
                <a:ext uri="{FF2B5EF4-FFF2-40B4-BE49-F238E27FC236}">
                  <a16:creationId xmlns:a16="http://schemas.microsoft.com/office/drawing/2014/main" xmlns="" id="{EFAEE6E2-FC31-463C-81F9-FF915C9DA32F}"/>
                </a:ext>
              </a:extLst>
            </p:cNvPr>
            <p:cNvSpPr/>
            <p:nvPr/>
          </p:nvSpPr>
          <p:spPr>
            <a:xfrm>
              <a:off x="1270890" y="1762357"/>
              <a:ext cx="1091733" cy="1096040"/>
            </a:xfrm>
            <a:prstGeom prst="ellipse">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5" name="Google Shape;1011;p58">
              <a:extLst>
                <a:ext uri="{FF2B5EF4-FFF2-40B4-BE49-F238E27FC236}">
                  <a16:creationId xmlns:a16="http://schemas.microsoft.com/office/drawing/2014/main" xmlns="" id="{96ACAB93-1CB0-4728-B766-9CD65AFA1B48}"/>
                </a:ext>
              </a:extLst>
            </p:cNvPr>
            <p:cNvSpPr/>
            <p:nvPr/>
          </p:nvSpPr>
          <p:spPr>
            <a:xfrm>
              <a:off x="8916477" y="1206133"/>
              <a:ext cx="2726350" cy="2210265"/>
            </a:xfrm>
            <a:custGeom>
              <a:avLst/>
              <a:gdLst/>
              <a:ahLst/>
              <a:cxnLst/>
              <a:rect l="l" t="t" r="r" b="b"/>
              <a:pathLst>
                <a:path w="1015" h="823" extrusionOk="0">
                  <a:moveTo>
                    <a:pt x="928" y="541"/>
                  </a:moveTo>
                  <a:cubicBezTo>
                    <a:pt x="928" y="456"/>
                    <a:pt x="928" y="456"/>
                    <a:pt x="928" y="456"/>
                  </a:cubicBezTo>
                  <a:cubicBezTo>
                    <a:pt x="926" y="334"/>
                    <a:pt x="877" y="219"/>
                    <a:pt x="789" y="133"/>
                  </a:cubicBezTo>
                  <a:cubicBezTo>
                    <a:pt x="702" y="47"/>
                    <a:pt x="586" y="0"/>
                    <a:pt x="464" y="0"/>
                  </a:cubicBezTo>
                  <a:cubicBezTo>
                    <a:pt x="208" y="0"/>
                    <a:pt x="0" y="208"/>
                    <a:pt x="0" y="464"/>
                  </a:cubicBezTo>
                  <a:cubicBezTo>
                    <a:pt x="0" y="724"/>
                    <a:pt x="0" y="724"/>
                    <a:pt x="0" y="724"/>
                  </a:cubicBezTo>
                  <a:cubicBezTo>
                    <a:pt x="73" y="597"/>
                    <a:pt x="73" y="597"/>
                    <a:pt x="73" y="597"/>
                  </a:cubicBezTo>
                  <a:cubicBezTo>
                    <a:pt x="152" y="735"/>
                    <a:pt x="152" y="735"/>
                    <a:pt x="152" y="735"/>
                  </a:cubicBezTo>
                  <a:cubicBezTo>
                    <a:pt x="152" y="464"/>
                    <a:pt x="152" y="464"/>
                    <a:pt x="152" y="464"/>
                  </a:cubicBezTo>
                  <a:cubicBezTo>
                    <a:pt x="152" y="292"/>
                    <a:pt x="292" y="152"/>
                    <a:pt x="464" y="152"/>
                  </a:cubicBezTo>
                  <a:cubicBezTo>
                    <a:pt x="546" y="152"/>
                    <a:pt x="624" y="184"/>
                    <a:pt x="683" y="242"/>
                  </a:cubicBezTo>
                  <a:cubicBezTo>
                    <a:pt x="741" y="299"/>
                    <a:pt x="774" y="376"/>
                    <a:pt x="776" y="458"/>
                  </a:cubicBezTo>
                  <a:cubicBezTo>
                    <a:pt x="776" y="541"/>
                    <a:pt x="776" y="541"/>
                    <a:pt x="776" y="541"/>
                  </a:cubicBezTo>
                  <a:cubicBezTo>
                    <a:pt x="689" y="541"/>
                    <a:pt x="689" y="541"/>
                    <a:pt x="689" y="541"/>
                  </a:cubicBezTo>
                  <a:cubicBezTo>
                    <a:pt x="852" y="823"/>
                    <a:pt x="852" y="823"/>
                    <a:pt x="852" y="823"/>
                  </a:cubicBezTo>
                  <a:cubicBezTo>
                    <a:pt x="1015" y="541"/>
                    <a:pt x="1015" y="541"/>
                    <a:pt x="1015" y="541"/>
                  </a:cubicBezTo>
                  <a:lnTo>
                    <a:pt x="928" y="541"/>
                  </a:lnTo>
                  <a:close/>
                </a:path>
              </a:pathLst>
            </a:custGeom>
            <a:solidFill>
              <a:srgbClr val="E7E6E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6" name="Google Shape;1012;p58">
              <a:extLst>
                <a:ext uri="{FF2B5EF4-FFF2-40B4-BE49-F238E27FC236}">
                  <a16:creationId xmlns:a16="http://schemas.microsoft.com/office/drawing/2014/main" xmlns="" id="{24A2AC4B-E6E0-4A8A-9089-B8A98F30C8B7}"/>
                </a:ext>
              </a:extLst>
            </p:cNvPr>
            <p:cNvSpPr/>
            <p:nvPr/>
          </p:nvSpPr>
          <p:spPr>
            <a:xfrm>
              <a:off x="6823666" y="2914552"/>
              <a:ext cx="2726350" cy="2210265"/>
            </a:xfrm>
            <a:custGeom>
              <a:avLst/>
              <a:gdLst/>
              <a:ahLst/>
              <a:cxnLst/>
              <a:rect l="l" t="t" r="r" b="b"/>
              <a:pathLst>
                <a:path w="1015" h="823" extrusionOk="0">
                  <a:moveTo>
                    <a:pt x="852" y="0"/>
                  </a:moveTo>
                  <a:cubicBezTo>
                    <a:pt x="689" y="282"/>
                    <a:pt x="689" y="282"/>
                    <a:pt x="689" y="282"/>
                  </a:cubicBezTo>
                  <a:cubicBezTo>
                    <a:pt x="775" y="282"/>
                    <a:pt x="775" y="282"/>
                    <a:pt x="775" y="282"/>
                  </a:cubicBezTo>
                  <a:cubicBezTo>
                    <a:pt x="775" y="365"/>
                    <a:pt x="775" y="365"/>
                    <a:pt x="775" y="365"/>
                  </a:cubicBezTo>
                  <a:cubicBezTo>
                    <a:pt x="774" y="447"/>
                    <a:pt x="741" y="523"/>
                    <a:pt x="682" y="581"/>
                  </a:cubicBezTo>
                  <a:cubicBezTo>
                    <a:pt x="624" y="639"/>
                    <a:pt x="546" y="670"/>
                    <a:pt x="464" y="670"/>
                  </a:cubicBezTo>
                  <a:cubicBezTo>
                    <a:pt x="292" y="670"/>
                    <a:pt x="152" y="530"/>
                    <a:pt x="152" y="358"/>
                  </a:cubicBezTo>
                  <a:cubicBezTo>
                    <a:pt x="152" y="90"/>
                    <a:pt x="152" y="90"/>
                    <a:pt x="152" y="90"/>
                  </a:cubicBezTo>
                  <a:cubicBezTo>
                    <a:pt x="74" y="225"/>
                    <a:pt x="74" y="225"/>
                    <a:pt x="74" y="225"/>
                  </a:cubicBezTo>
                  <a:cubicBezTo>
                    <a:pt x="0" y="96"/>
                    <a:pt x="0" y="96"/>
                    <a:pt x="0" y="96"/>
                  </a:cubicBezTo>
                  <a:cubicBezTo>
                    <a:pt x="0" y="358"/>
                    <a:pt x="0" y="358"/>
                    <a:pt x="0" y="358"/>
                  </a:cubicBezTo>
                  <a:cubicBezTo>
                    <a:pt x="0" y="614"/>
                    <a:pt x="208" y="823"/>
                    <a:pt x="464" y="823"/>
                  </a:cubicBezTo>
                  <a:cubicBezTo>
                    <a:pt x="586" y="823"/>
                    <a:pt x="702" y="775"/>
                    <a:pt x="789" y="690"/>
                  </a:cubicBezTo>
                  <a:cubicBezTo>
                    <a:pt x="876" y="604"/>
                    <a:pt x="926" y="489"/>
                    <a:pt x="928" y="367"/>
                  </a:cubicBezTo>
                  <a:cubicBezTo>
                    <a:pt x="928" y="282"/>
                    <a:pt x="928" y="282"/>
                    <a:pt x="928" y="282"/>
                  </a:cubicBezTo>
                  <a:cubicBezTo>
                    <a:pt x="1015" y="282"/>
                    <a:pt x="1015" y="282"/>
                    <a:pt x="1015" y="282"/>
                  </a:cubicBezTo>
                  <a:lnTo>
                    <a:pt x="852" y="0"/>
                  </a:lnTo>
                  <a:close/>
                </a:path>
              </a:pathLst>
            </a:custGeom>
            <a:solidFill>
              <a:srgbClr val="F58220"/>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7" name="Google Shape;1013;p58">
              <a:extLst>
                <a:ext uri="{FF2B5EF4-FFF2-40B4-BE49-F238E27FC236}">
                  <a16:creationId xmlns:a16="http://schemas.microsoft.com/office/drawing/2014/main" xmlns="" id="{ABC2C962-01C5-40EC-A6F1-B27DE00F6B0C}"/>
                </a:ext>
              </a:extLst>
            </p:cNvPr>
            <p:cNvSpPr/>
            <p:nvPr/>
          </p:nvSpPr>
          <p:spPr>
            <a:xfrm>
              <a:off x="4734413" y="1206133"/>
              <a:ext cx="2726350" cy="2210265"/>
            </a:xfrm>
            <a:custGeom>
              <a:avLst/>
              <a:gdLst/>
              <a:ahLst/>
              <a:cxnLst/>
              <a:rect l="l" t="t" r="r" b="b"/>
              <a:pathLst>
                <a:path w="1015" h="823" extrusionOk="0">
                  <a:moveTo>
                    <a:pt x="928" y="541"/>
                  </a:moveTo>
                  <a:cubicBezTo>
                    <a:pt x="928" y="456"/>
                    <a:pt x="928" y="456"/>
                    <a:pt x="928" y="456"/>
                  </a:cubicBezTo>
                  <a:cubicBezTo>
                    <a:pt x="926" y="334"/>
                    <a:pt x="877" y="219"/>
                    <a:pt x="790" y="133"/>
                  </a:cubicBezTo>
                  <a:cubicBezTo>
                    <a:pt x="702" y="47"/>
                    <a:pt x="587" y="0"/>
                    <a:pt x="464" y="0"/>
                  </a:cubicBezTo>
                  <a:cubicBezTo>
                    <a:pt x="208" y="0"/>
                    <a:pt x="0" y="208"/>
                    <a:pt x="0" y="464"/>
                  </a:cubicBezTo>
                  <a:cubicBezTo>
                    <a:pt x="0" y="724"/>
                    <a:pt x="0" y="724"/>
                    <a:pt x="0" y="724"/>
                  </a:cubicBezTo>
                  <a:cubicBezTo>
                    <a:pt x="73" y="597"/>
                    <a:pt x="73" y="597"/>
                    <a:pt x="73" y="597"/>
                  </a:cubicBezTo>
                  <a:cubicBezTo>
                    <a:pt x="152" y="735"/>
                    <a:pt x="152" y="735"/>
                    <a:pt x="152" y="735"/>
                  </a:cubicBezTo>
                  <a:cubicBezTo>
                    <a:pt x="152" y="464"/>
                    <a:pt x="152" y="464"/>
                    <a:pt x="152" y="464"/>
                  </a:cubicBezTo>
                  <a:cubicBezTo>
                    <a:pt x="152" y="292"/>
                    <a:pt x="292" y="152"/>
                    <a:pt x="464" y="152"/>
                  </a:cubicBezTo>
                  <a:cubicBezTo>
                    <a:pt x="546" y="152"/>
                    <a:pt x="624" y="184"/>
                    <a:pt x="683" y="242"/>
                  </a:cubicBezTo>
                  <a:cubicBezTo>
                    <a:pt x="741" y="299"/>
                    <a:pt x="774" y="376"/>
                    <a:pt x="776" y="458"/>
                  </a:cubicBezTo>
                  <a:cubicBezTo>
                    <a:pt x="776" y="541"/>
                    <a:pt x="776" y="541"/>
                    <a:pt x="776" y="541"/>
                  </a:cubicBezTo>
                  <a:cubicBezTo>
                    <a:pt x="689" y="541"/>
                    <a:pt x="689" y="541"/>
                    <a:pt x="689" y="541"/>
                  </a:cubicBezTo>
                  <a:cubicBezTo>
                    <a:pt x="852" y="823"/>
                    <a:pt x="852" y="823"/>
                    <a:pt x="852" y="823"/>
                  </a:cubicBezTo>
                  <a:cubicBezTo>
                    <a:pt x="1015" y="541"/>
                    <a:pt x="1015" y="541"/>
                    <a:pt x="1015" y="541"/>
                  </a:cubicBezTo>
                  <a:lnTo>
                    <a:pt x="928" y="541"/>
                  </a:lnTo>
                  <a:close/>
                </a:path>
              </a:pathLst>
            </a:custGeom>
            <a:solidFill>
              <a:srgbClr val="E7E6E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8" name="Google Shape;1014;p58">
              <a:extLst>
                <a:ext uri="{FF2B5EF4-FFF2-40B4-BE49-F238E27FC236}">
                  <a16:creationId xmlns:a16="http://schemas.microsoft.com/office/drawing/2014/main" xmlns="" id="{7049AC57-AF23-4C57-8B9B-C415C95CE37A}"/>
                </a:ext>
              </a:extLst>
            </p:cNvPr>
            <p:cNvSpPr/>
            <p:nvPr/>
          </p:nvSpPr>
          <p:spPr>
            <a:xfrm>
              <a:off x="2641601" y="2914552"/>
              <a:ext cx="2726350" cy="2210265"/>
            </a:xfrm>
            <a:custGeom>
              <a:avLst/>
              <a:gdLst/>
              <a:ahLst/>
              <a:cxnLst/>
              <a:rect l="l" t="t" r="r" b="b"/>
              <a:pathLst>
                <a:path w="1015" h="823" extrusionOk="0">
                  <a:moveTo>
                    <a:pt x="852" y="0"/>
                  </a:moveTo>
                  <a:cubicBezTo>
                    <a:pt x="689" y="282"/>
                    <a:pt x="689" y="282"/>
                    <a:pt x="689" y="282"/>
                  </a:cubicBezTo>
                  <a:cubicBezTo>
                    <a:pt x="776" y="282"/>
                    <a:pt x="776" y="282"/>
                    <a:pt x="776" y="282"/>
                  </a:cubicBezTo>
                  <a:cubicBezTo>
                    <a:pt x="776" y="365"/>
                    <a:pt x="776" y="365"/>
                    <a:pt x="776" y="365"/>
                  </a:cubicBezTo>
                  <a:cubicBezTo>
                    <a:pt x="774" y="447"/>
                    <a:pt x="741" y="523"/>
                    <a:pt x="682" y="581"/>
                  </a:cubicBezTo>
                  <a:cubicBezTo>
                    <a:pt x="624" y="639"/>
                    <a:pt x="546" y="670"/>
                    <a:pt x="464" y="670"/>
                  </a:cubicBezTo>
                  <a:cubicBezTo>
                    <a:pt x="292" y="670"/>
                    <a:pt x="152" y="530"/>
                    <a:pt x="152" y="358"/>
                  </a:cubicBezTo>
                  <a:cubicBezTo>
                    <a:pt x="152" y="90"/>
                    <a:pt x="152" y="90"/>
                    <a:pt x="152" y="90"/>
                  </a:cubicBezTo>
                  <a:cubicBezTo>
                    <a:pt x="74" y="225"/>
                    <a:pt x="74" y="225"/>
                    <a:pt x="74" y="225"/>
                  </a:cubicBezTo>
                  <a:cubicBezTo>
                    <a:pt x="0" y="96"/>
                    <a:pt x="0" y="96"/>
                    <a:pt x="0" y="96"/>
                  </a:cubicBezTo>
                  <a:cubicBezTo>
                    <a:pt x="0" y="358"/>
                    <a:pt x="0" y="358"/>
                    <a:pt x="0" y="358"/>
                  </a:cubicBezTo>
                  <a:cubicBezTo>
                    <a:pt x="0" y="614"/>
                    <a:pt x="208" y="823"/>
                    <a:pt x="464" y="823"/>
                  </a:cubicBezTo>
                  <a:cubicBezTo>
                    <a:pt x="586" y="823"/>
                    <a:pt x="702" y="775"/>
                    <a:pt x="789" y="690"/>
                  </a:cubicBezTo>
                  <a:cubicBezTo>
                    <a:pt x="877" y="604"/>
                    <a:pt x="926" y="489"/>
                    <a:pt x="928" y="367"/>
                  </a:cubicBezTo>
                  <a:cubicBezTo>
                    <a:pt x="928" y="282"/>
                    <a:pt x="928" y="282"/>
                    <a:pt x="928" y="282"/>
                  </a:cubicBezTo>
                  <a:cubicBezTo>
                    <a:pt x="1015" y="282"/>
                    <a:pt x="1015" y="282"/>
                    <a:pt x="1015" y="282"/>
                  </a:cubicBezTo>
                  <a:lnTo>
                    <a:pt x="852" y="0"/>
                  </a:lnTo>
                  <a:close/>
                </a:path>
              </a:pathLst>
            </a:custGeom>
            <a:solidFill>
              <a:schemeClr val="accent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9" name="Google Shape;1015;p58">
              <a:extLst>
                <a:ext uri="{FF2B5EF4-FFF2-40B4-BE49-F238E27FC236}">
                  <a16:creationId xmlns:a16="http://schemas.microsoft.com/office/drawing/2014/main" xmlns="" id="{F40FCECC-B9E3-4A52-B5F7-B6B6AB56853E}"/>
                </a:ext>
              </a:extLst>
            </p:cNvPr>
            <p:cNvSpPr/>
            <p:nvPr/>
          </p:nvSpPr>
          <p:spPr>
            <a:xfrm>
              <a:off x="552349" y="1206133"/>
              <a:ext cx="2726350" cy="2236960"/>
            </a:xfrm>
            <a:custGeom>
              <a:avLst/>
              <a:gdLst/>
              <a:ahLst/>
              <a:cxnLst/>
              <a:rect l="l" t="t" r="r" b="b"/>
              <a:pathLst>
                <a:path w="1015" h="833" extrusionOk="0">
                  <a:moveTo>
                    <a:pt x="1015" y="541"/>
                  </a:moveTo>
                  <a:cubicBezTo>
                    <a:pt x="928" y="541"/>
                    <a:pt x="928" y="541"/>
                    <a:pt x="928" y="541"/>
                  </a:cubicBezTo>
                  <a:cubicBezTo>
                    <a:pt x="928" y="456"/>
                    <a:pt x="928" y="456"/>
                    <a:pt x="928" y="456"/>
                  </a:cubicBezTo>
                  <a:cubicBezTo>
                    <a:pt x="926" y="334"/>
                    <a:pt x="877" y="219"/>
                    <a:pt x="790" y="133"/>
                  </a:cubicBezTo>
                  <a:cubicBezTo>
                    <a:pt x="702" y="47"/>
                    <a:pt x="587" y="0"/>
                    <a:pt x="464" y="0"/>
                  </a:cubicBezTo>
                  <a:cubicBezTo>
                    <a:pt x="208" y="0"/>
                    <a:pt x="0" y="208"/>
                    <a:pt x="0" y="464"/>
                  </a:cubicBezTo>
                  <a:cubicBezTo>
                    <a:pt x="0" y="833"/>
                    <a:pt x="0" y="833"/>
                    <a:pt x="0" y="833"/>
                  </a:cubicBezTo>
                  <a:cubicBezTo>
                    <a:pt x="152" y="833"/>
                    <a:pt x="152" y="833"/>
                    <a:pt x="152" y="833"/>
                  </a:cubicBezTo>
                  <a:cubicBezTo>
                    <a:pt x="152" y="464"/>
                    <a:pt x="152" y="464"/>
                    <a:pt x="152" y="464"/>
                  </a:cubicBezTo>
                  <a:cubicBezTo>
                    <a:pt x="152" y="292"/>
                    <a:pt x="292" y="152"/>
                    <a:pt x="464" y="152"/>
                  </a:cubicBezTo>
                  <a:cubicBezTo>
                    <a:pt x="547" y="152"/>
                    <a:pt x="624" y="184"/>
                    <a:pt x="683" y="242"/>
                  </a:cubicBezTo>
                  <a:cubicBezTo>
                    <a:pt x="741" y="299"/>
                    <a:pt x="774" y="376"/>
                    <a:pt x="776" y="458"/>
                  </a:cubicBezTo>
                  <a:cubicBezTo>
                    <a:pt x="776" y="541"/>
                    <a:pt x="776" y="541"/>
                    <a:pt x="776" y="541"/>
                  </a:cubicBezTo>
                  <a:cubicBezTo>
                    <a:pt x="689" y="541"/>
                    <a:pt x="689" y="541"/>
                    <a:pt x="689" y="541"/>
                  </a:cubicBezTo>
                  <a:cubicBezTo>
                    <a:pt x="852" y="823"/>
                    <a:pt x="852" y="823"/>
                    <a:pt x="852" y="823"/>
                  </a:cubicBezTo>
                  <a:lnTo>
                    <a:pt x="1015" y="541"/>
                  </a:lnTo>
                  <a:close/>
                </a:path>
              </a:pathLst>
            </a:custGeom>
            <a:solidFill>
              <a:srgbClr val="E7E6E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20" name="Google Shape;1016;p58">
              <a:extLst>
                <a:ext uri="{FF2B5EF4-FFF2-40B4-BE49-F238E27FC236}">
                  <a16:creationId xmlns:a16="http://schemas.microsoft.com/office/drawing/2014/main" xmlns="" id="{93516CAD-707C-4A49-AB12-744F5D1A8529}"/>
                </a:ext>
              </a:extLst>
            </p:cNvPr>
            <p:cNvSpPr txBox="1"/>
            <p:nvPr/>
          </p:nvSpPr>
          <p:spPr>
            <a:xfrm>
              <a:off x="1129093" y="2915532"/>
              <a:ext cx="1548254" cy="235212"/>
            </a:xfrm>
            <a:prstGeom prst="rect">
              <a:avLst/>
            </a:prstGeom>
            <a:noFill/>
            <a:ln>
              <a:noFill/>
            </a:ln>
          </p:spPr>
          <p:txBody>
            <a:bodyPr spcFirstLastPara="1" wrap="square" lIns="0" tIns="0" rIns="0" bIns="0" anchor="ctr" anchorCtr="0">
              <a:noAutofit/>
            </a:bodyPr>
            <a:lstStyle/>
            <a:p>
              <a:r>
                <a:rPr lang="en-ZA" sz="1600" dirty="0">
                  <a:cs typeface="Arial" panose="020B0604020202020204" pitchFamily="34" charset="0"/>
                </a:rPr>
                <a:t>       </a:t>
              </a:r>
              <a:r>
                <a:rPr lang="en-ZA" sz="1600" b="1" dirty="0">
                  <a:cs typeface="Arial" panose="020B0604020202020204" pitchFamily="34" charset="0"/>
                </a:rPr>
                <a:t>Agility</a:t>
              </a:r>
            </a:p>
          </p:txBody>
        </p:sp>
        <p:sp>
          <p:nvSpPr>
            <p:cNvPr id="21" name="Google Shape;1017;p58">
              <a:extLst>
                <a:ext uri="{FF2B5EF4-FFF2-40B4-BE49-F238E27FC236}">
                  <a16:creationId xmlns:a16="http://schemas.microsoft.com/office/drawing/2014/main" xmlns="" id="{65EC4C3F-578E-4E61-A7F8-A81CA2C8216C}"/>
                </a:ext>
              </a:extLst>
            </p:cNvPr>
            <p:cNvSpPr txBox="1"/>
            <p:nvPr/>
          </p:nvSpPr>
          <p:spPr>
            <a:xfrm>
              <a:off x="5163297" y="3076775"/>
              <a:ext cx="1548254" cy="235212"/>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F3F3F"/>
                  </a:solidFill>
                  <a:effectLst/>
                  <a:uLnTx/>
                  <a:uFillTx/>
                  <a:ea typeface="Calibri"/>
                  <a:cs typeface="Calibri"/>
                  <a:sym typeface="Calibri"/>
                </a:rPr>
                <a:t>Integrity</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2" name="Google Shape;1018;p58">
              <a:extLst>
                <a:ext uri="{FF2B5EF4-FFF2-40B4-BE49-F238E27FC236}">
                  <a16:creationId xmlns:a16="http://schemas.microsoft.com/office/drawing/2014/main" xmlns="" id="{A70A6CCC-9C32-4444-AA6C-89CF95BCFCE8}"/>
                </a:ext>
              </a:extLst>
            </p:cNvPr>
            <p:cNvSpPr txBox="1"/>
            <p:nvPr/>
          </p:nvSpPr>
          <p:spPr>
            <a:xfrm>
              <a:off x="9403196" y="3232272"/>
              <a:ext cx="1548254" cy="235212"/>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F3F3F"/>
                  </a:solidFill>
                  <a:effectLst/>
                  <a:uLnTx/>
                  <a:uFillTx/>
                  <a:ea typeface="Calibri"/>
                  <a:cs typeface="Calibri"/>
                  <a:sym typeface="Calibri"/>
                </a:rPr>
                <a:t>Commitment to excellence</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3" name="Google Shape;1019;p58">
              <a:extLst>
                <a:ext uri="{FF2B5EF4-FFF2-40B4-BE49-F238E27FC236}">
                  <a16:creationId xmlns:a16="http://schemas.microsoft.com/office/drawing/2014/main" xmlns="" id="{693BA6C1-5815-4AF9-8500-71CD4711AB07}"/>
                </a:ext>
              </a:extLst>
            </p:cNvPr>
            <p:cNvSpPr txBox="1"/>
            <p:nvPr/>
          </p:nvSpPr>
          <p:spPr>
            <a:xfrm>
              <a:off x="3118008" y="3058172"/>
              <a:ext cx="1548254" cy="235212"/>
            </a:xfrm>
            <a:prstGeom prst="rect">
              <a:avLst/>
            </a:prstGeom>
            <a:noFill/>
            <a:ln>
              <a:noFill/>
            </a:ln>
          </p:spPr>
          <p:txBody>
            <a:bodyPr spcFirstLastPara="1" wrap="square" lIns="0" tIns="0" rIns="0" bIns="0" anchor="ctr" anchorCtr="0">
              <a:noAutofit/>
            </a:bodyPr>
            <a:lstStyle/>
            <a:p>
              <a:pPr algn="ctr">
                <a:buClr>
                  <a:srgbClr val="000000"/>
                </a:buClr>
              </a:pPr>
              <a:r>
                <a:rPr lang="en-ZA" sz="1600" b="1" dirty="0">
                  <a:cs typeface="Arial" panose="020B0604020202020204" pitchFamily="34" charset="0"/>
                </a:rPr>
                <a:t>Collaboration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4" name="Google Shape;1020;p58">
              <a:extLst>
                <a:ext uri="{FF2B5EF4-FFF2-40B4-BE49-F238E27FC236}">
                  <a16:creationId xmlns:a16="http://schemas.microsoft.com/office/drawing/2014/main" xmlns="" id="{A33111DB-2EB7-4CCD-A2FB-F557821115B1}"/>
                </a:ext>
              </a:extLst>
            </p:cNvPr>
            <p:cNvSpPr txBox="1"/>
            <p:nvPr/>
          </p:nvSpPr>
          <p:spPr>
            <a:xfrm>
              <a:off x="7334411" y="3069021"/>
              <a:ext cx="1548254" cy="235212"/>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F3F3F"/>
                  </a:solidFill>
                  <a:effectLst/>
                  <a:uLnTx/>
                  <a:uFillTx/>
                  <a:ea typeface="Calibri"/>
                  <a:cs typeface="Calibri"/>
                  <a:sym typeface="Calibri"/>
                </a:rPr>
                <a:t>Professionalism</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50" name="Google Shape;1023;p58">
              <a:extLst>
                <a:ext uri="{FF2B5EF4-FFF2-40B4-BE49-F238E27FC236}">
                  <a16:creationId xmlns:a16="http://schemas.microsoft.com/office/drawing/2014/main" xmlns="" id="{C152D2C7-5D21-4597-83EB-F3ECFCF630E6}"/>
                </a:ext>
              </a:extLst>
            </p:cNvPr>
            <p:cNvSpPr/>
            <p:nvPr/>
          </p:nvSpPr>
          <p:spPr>
            <a:xfrm>
              <a:off x="3927936" y="3816864"/>
              <a:ext cx="184991" cy="406461"/>
            </a:xfrm>
            <a:custGeom>
              <a:avLst/>
              <a:gdLst/>
              <a:ahLst/>
              <a:cxnLst/>
              <a:rect l="l" t="t" r="r" b="b"/>
              <a:pathLst>
                <a:path w="281" h="625" extrusionOk="0">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27" name="Google Shape;1027;p58">
              <a:extLst>
                <a:ext uri="{FF2B5EF4-FFF2-40B4-BE49-F238E27FC236}">
                  <a16:creationId xmlns:a16="http://schemas.microsoft.com/office/drawing/2014/main" xmlns="" id="{C565CACA-DA10-4441-9745-D5F6EB40B82C}"/>
                </a:ext>
              </a:extLst>
            </p:cNvPr>
            <p:cNvGrpSpPr/>
            <p:nvPr/>
          </p:nvGrpSpPr>
          <p:grpSpPr>
            <a:xfrm>
              <a:off x="5863589" y="2466665"/>
              <a:ext cx="234540" cy="23243"/>
              <a:chOff x="387597" y="4464754"/>
              <a:chExt cx="176213" cy="17463"/>
            </a:xfrm>
          </p:grpSpPr>
          <p:sp>
            <p:nvSpPr>
              <p:cNvPr id="42" name="Google Shape;1028;p58">
                <a:extLst>
                  <a:ext uri="{FF2B5EF4-FFF2-40B4-BE49-F238E27FC236}">
                    <a16:creationId xmlns:a16="http://schemas.microsoft.com/office/drawing/2014/main" xmlns="" id="{0DEDA014-6ED2-4AA3-8FF1-83035197D169}"/>
                  </a:ext>
                </a:extLst>
              </p:cNvPr>
              <p:cNvSpPr/>
              <p:nvPr/>
            </p:nvSpPr>
            <p:spPr>
              <a:xfrm>
                <a:off x="387597" y="4467929"/>
                <a:ext cx="15875" cy="14288"/>
              </a:xfrm>
              <a:custGeom>
                <a:avLst/>
                <a:gdLst/>
                <a:ahLst/>
                <a:cxnLst/>
                <a:rect l="l" t="t" r="r" b="b"/>
                <a:pathLst>
                  <a:path w="52" h="49" extrusionOk="0">
                    <a:moveTo>
                      <a:pt x="4" y="23"/>
                    </a:moveTo>
                    <a:lnTo>
                      <a:pt x="2" y="25"/>
                    </a:lnTo>
                    <a:lnTo>
                      <a:pt x="1" y="28"/>
                    </a:lnTo>
                    <a:lnTo>
                      <a:pt x="0" y="31"/>
                    </a:lnTo>
                    <a:lnTo>
                      <a:pt x="0" y="33"/>
                    </a:lnTo>
                    <a:lnTo>
                      <a:pt x="0" y="37"/>
                    </a:lnTo>
                    <a:lnTo>
                      <a:pt x="1" y="40"/>
                    </a:lnTo>
                    <a:lnTo>
                      <a:pt x="2" y="43"/>
                    </a:lnTo>
                    <a:lnTo>
                      <a:pt x="4" y="45"/>
                    </a:lnTo>
                    <a:lnTo>
                      <a:pt x="6" y="47"/>
                    </a:lnTo>
                    <a:lnTo>
                      <a:pt x="9" y="48"/>
                    </a:lnTo>
                    <a:lnTo>
                      <a:pt x="11" y="49"/>
                    </a:lnTo>
                    <a:lnTo>
                      <a:pt x="15" y="49"/>
                    </a:lnTo>
                    <a:lnTo>
                      <a:pt x="18" y="49"/>
                    </a:lnTo>
                    <a:lnTo>
                      <a:pt x="20" y="48"/>
                    </a:lnTo>
                    <a:lnTo>
                      <a:pt x="23" y="47"/>
                    </a:lnTo>
                    <a:lnTo>
                      <a:pt x="25" y="45"/>
                    </a:lnTo>
                    <a:lnTo>
                      <a:pt x="52" y="18"/>
                    </a:lnTo>
                    <a:lnTo>
                      <a:pt x="39" y="9"/>
                    </a:lnTo>
                    <a:lnTo>
                      <a:pt x="26" y="0"/>
                    </a:lnTo>
                    <a:lnTo>
                      <a:pt x="4" y="23"/>
                    </a:ln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3" name="Google Shape;1029;p58">
                <a:extLst>
                  <a:ext uri="{FF2B5EF4-FFF2-40B4-BE49-F238E27FC236}">
                    <a16:creationId xmlns:a16="http://schemas.microsoft.com/office/drawing/2014/main" xmlns="" id="{8AD4202A-0F32-4A33-9DEC-E6A377D67674}"/>
                  </a:ext>
                </a:extLst>
              </p:cNvPr>
              <p:cNvSpPr/>
              <p:nvPr/>
            </p:nvSpPr>
            <p:spPr>
              <a:xfrm>
                <a:off x="544760" y="4464754"/>
                <a:ext cx="19050" cy="17463"/>
              </a:xfrm>
              <a:custGeom>
                <a:avLst/>
                <a:gdLst/>
                <a:ahLst/>
                <a:cxnLst/>
                <a:rect l="l" t="t" r="r" b="b"/>
                <a:pathLst>
                  <a:path w="61" h="59" extrusionOk="0">
                    <a:moveTo>
                      <a:pt x="24" y="0"/>
                    </a:moveTo>
                    <a:lnTo>
                      <a:pt x="12" y="9"/>
                    </a:lnTo>
                    <a:lnTo>
                      <a:pt x="0" y="18"/>
                    </a:lnTo>
                    <a:lnTo>
                      <a:pt x="36" y="55"/>
                    </a:lnTo>
                    <a:lnTo>
                      <a:pt x="39" y="57"/>
                    </a:lnTo>
                    <a:lnTo>
                      <a:pt x="41" y="58"/>
                    </a:lnTo>
                    <a:lnTo>
                      <a:pt x="44" y="59"/>
                    </a:lnTo>
                    <a:lnTo>
                      <a:pt x="46" y="59"/>
                    </a:lnTo>
                    <a:lnTo>
                      <a:pt x="49" y="59"/>
                    </a:lnTo>
                    <a:lnTo>
                      <a:pt x="53" y="58"/>
                    </a:lnTo>
                    <a:lnTo>
                      <a:pt x="55" y="57"/>
                    </a:lnTo>
                    <a:lnTo>
                      <a:pt x="57" y="55"/>
                    </a:lnTo>
                    <a:lnTo>
                      <a:pt x="59" y="53"/>
                    </a:lnTo>
                    <a:lnTo>
                      <a:pt x="60" y="50"/>
                    </a:lnTo>
                    <a:lnTo>
                      <a:pt x="61" y="47"/>
                    </a:lnTo>
                    <a:lnTo>
                      <a:pt x="61" y="43"/>
                    </a:lnTo>
                    <a:lnTo>
                      <a:pt x="61" y="41"/>
                    </a:lnTo>
                    <a:lnTo>
                      <a:pt x="60" y="38"/>
                    </a:lnTo>
                    <a:lnTo>
                      <a:pt x="59" y="35"/>
                    </a:lnTo>
                    <a:lnTo>
                      <a:pt x="57" y="33"/>
                    </a:lnTo>
                    <a:lnTo>
                      <a:pt x="24" y="0"/>
                    </a:ln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sp>
          <p:nvSpPr>
            <p:cNvPr id="52" name="Google Shape;1008;p58">
              <a:extLst>
                <a:ext uri="{FF2B5EF4-FFF2-40B4-BE49-F238E27FC236}">
                  <a16:creationId xmlns:a16="http://schemas.microsoft.com/office/drawing/2014/main" xmlns="" id="{D18E7C5A-8D16-47F6-A39F-C4AFD99E4366}"/>
                </a:ext>
              </a:extLst>
            </p:cNvPr>
            <p:cNvSpPr/>
            <p:nvPr/>
          </p:nvSpPr>
          <p:spPr>
            <a:xfrm>
              <a:off x="3331481" y="3437005"/>
              <a:ext cx="1093886" cy="1091733"/>
            </a:xfrm>
            <a:prstGeom prst="ellipse">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grpSp>
      <p:pic>
        <p:nvPicPr>
          <p:cNvPr id="65" name="Picture 64" descr="Shape&#10;&#10;Description automatically generated with low confidence">
            <a:extLst>
              <a:ext uri="{FF2B5EF4-FFF2-40B4-BE49-F238E27FC236}">
                <a16:creationId xmlns:a16="http://schemas.microsoft.com/office/drawing/2014/main" xmlns="" id="{E65BCF89-81AB-49C5-872D-D04C5D0A6AF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66336" y="3564948"/>
            <a:ext cx="428031" cy="428031"/>
          </a:xfrm>
          <a:prstGeom prst="rect">
            <a:avLst/>
          </a:prstGeom>
        </p:spPr>
      </p:pic>
      <p:pic>
        <p:nvPicPr>
          <p:cNvPr id="67" name="Picture 66" descr="Shape&#10;&#10;Description automatically generated with low confidence">
            <a:extLst>
              <a:ext uri="{FF2B5EF4-FFF2-40B4-BE49-F238E27FC236}">
                <a16:creationId xmlns:a16="http://schemas.microsoft.com/office/drawing/2014/main" xmlns="" id="{FF7631F0-82B1-41E9-9D97-A40B02C4A83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52009" y="5008591"/>
            <a:ext cx="456983" cy="456983"/>
          </a:xfrm>
          <a:prstGeom prst="rect">
            <a:avLst/>
          </a:prstGeom>
        </p:spPr>
      </p:pic>
      <p:pic>
        <p:nvPicPr>
          <p:cNvPr id="69" name="Picture 68" descr="Shape&#10;&#10;Description automatically generated with low confidence">
            <a:extLst>
              <a:ext uri="{FF2B5EF4-FFF2-40B4-BE49-F238E27FC236}">
                <a16:creationId xmlns:a16="http://schemas.microsoft.com/office/drawing/2014/main" xmlns="" id="{4BDC2410-3277-4FA0-B510-99A20777F06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06402" y="3454492"/>
            <a:ext cx="544134" cy="544134"/>
          </a:xfrm>
          <a:prstGeom prst="rect">
            <a:avLst/>
          </a:prstGeom>
        </p:spPr>
      </p:pic>
      <p:pic>
        <p:nvPicPr>
          <p:cNvPr id="71" name="Picture 70" descr="Shape&#10;&#10;Description automatically generated with low confidence">
            <a:extLst>
              <a:ext uri="{FF2B5EF4-FFF2-40B4-BE49-F238E27FC236}">
                <a16:creationId xmlns:a16="http://schemas.microsoft.com/office/drawing/2014/main" xmlns="" id="{18D0E0CB-BFDC-484D-B007-D846B69E064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55896" y="3454492"/>
            <a:ext cx="538487" cy="538487"/>
          </a:xfrm>
          <a:prstGeom prst="rect">
            <a:avLst/>
          </a:prstGeom>
        </p:spPr>
      </p:pic>
      <p:pic>
        <p:nvPicPr>
          <p:cNvPr id="73" name="Picture 72" descr="Shape&#10;&#10;Description automatically generated with low confidence">
            <a:extLst>
              <a:ext uri="{FF2B5EF4-FFF2-40B4-BE49-F238E27FC236}">
                <a16:creationId xmlns:a16="http://schemas.microsoft.com/office/drawing/2014/main" xmlns="" id="{7E633ABC-10B4-4AD1-9BD9-3D71FF1895B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76137" y="4865308"/>
            <a:ext cx="619050" cy="619050"/>
          </a:xfrm>
          <a:prstGeom prst="rect">
            <a:avLst/>
          </a:prstGeom>
        </p:spPr>
      </p:pic>
    </p:spTree>
    <p:extLst>
      <p:ext uri="{BB962C8B-B14F-4D97-AF65-F5344CB8AC3E}">
        <p14:creationId xmlns:p14="http://schemas.microsoft.com/office/powerpoint/2010/main" xmlns="" val="274362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4B5F52-2AC6-4F92-AC4C-B1B9F313C40E}"/>
              </a:ext>
            </a:extLst>
          </p:cNvPr>
          <p:cNvSpPr/>
          <p:nvPr/>
        </p:nvSpPr>
        <p:spPr>
          <a:xfrm>
            <a:off x="363106" y="1304500"/>
            <a:ext cx="11406259" cy="5358368"/>
          </a:xfrm>
          <a:prstGeom prst="rect">
            <a:avLst/>
          </a:prstGeom>
          <a:solidFill>
            <a:srgbClr val="FFFFFF">
              <a:alpha val="94902"/>
            </a:srgbClr>
          </a:solidFill>
          <a:ln>
            <a:noFill/>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ZA">
              <a:ln>
                <a:solidFill>
                  <a:schemeClr val="bg1"/>
                </a:solidFill>
              </a:ln>
            </a:endParaRPr>
          </a:p>
        </p:txBody>
      </p:sp>
      <p:sp>
        <p:nvSpPr>
          <p:cNvPr id="12" name="TextBox 11">
            <a:extLst>
              <a:ext uri="{FF2B5EF4-FFF2-40B4-BE49-F238E27FC236}">
                <a16:creationId xmlns:a16="http://schemas.microsoft.com/office/drawing/2014/main" xmlns="" id="{D1664953-C075-4F60-863A-9C0BB31D6F47}"/>
              </a:ext>
            </a:extLst>
          </p:cNvPr>
          <p:cNvSpPr txBox="1"/>
          <p:nvPr/>
        </p:nvSpPr>
        <p:spPr>
          <a:xfrm>
            <a:off x="596304" y="877756"/>
            <a:ext cx="10759423" cy="2616101"/>
          </a:xfrm>
          <a:prstGeom prst="rect">
            <a:avLst/>
          </a:prstGeom>
          <a:noFill/>
        </p:spPr>
        <p:txBody>
          <a:bodyPr wrap="square" rtlCol="0">
            <a:spAutoFit/>
          </a:bodyPr>
          <a:lstStyle/>
          <a:p>
            <a:pPr algn="ctr"/>
            <a:r>
              <a:rPr lang="en-ZA" sz="2800" b="1" dirty="0"/>
              <a:t>Strategic Focus</a:t>
            </a:r>
          </a:p>
          <a:p>
            <a:pPr lvl="0" defTabSz="457200"/>
            <a:endParaRPr lang="en-ZA" sz="2400" b="1" dirty="0">
              <a:solidFill>
                <a:schemeClr val="accent2">
                  <a:lumMod val="75000"/>
                </a:schemeClr>
              </a:solidFill>
            </a:endParaRPr>
          </a:p>
          <a:p>
            <a:pPr lvl="0" algn="ctr" defTabSz="457200"/>
            <a:r>
              <a:rPr lang="en-ZA" sz="2400" b="1" dirty="0">
                <a:solidFill>
                  <a:schemeClr val="accent2">
                    <a:lumMod val="75000"/>
                  </a:schemeClr>
                </a:solidFill>
              </a:rPr>
              <a:t>            </a:t>
            </a:r>
            <a:r>
              <a:rPr lang="en-ZA" sz="2300" b="1" dirty="0">
                <a:solidFill>
                  <a:schemeClr val="accent2">
                    <a:lumMod val="75000"/>
                  </a:schemeClr>
                </a:solidFill>
              </a:rPr>
              <a:t>Three strategic focus areas that will help NEMISA achieve its mandate:</a:t>
            </a:r>
          </a:p>
          <a:p>
            <a:pPr lvl="0" defTabSz="457200"/>
            <a:r>
              <a:rPr lang="en-ZA" dirty="0">
                <a:solidFill>
                  <a:prstClr val="black"/>
                </a:solidFill>
              </a:rPr>
              <a:t> </a:t>
            </a:r>
          </a:p>
          <a:p>
            <a:pPr lvl="0" defTabSz="457200"/>
            <a:r>
              <a:rPr lang="en-ZA" dirty="0">
                <a:solidFill>
                  <a:prstClr val="black"/>
                </a:solidFill>
              </a:rPr>
              <a:t> </a:t>
            </a:r>
          </a:p>
          <a:p>
            <a:pPr lvl="0" defTabSz="457200"/>
            <a:endParaRPr lang="en-ZA" sz="2800" b="1" dirty="0"/>
          </a:p>
          <a:p>
            <a:endParaRPr lang="en-ZA" sz="2400" dirty="0"/>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45460" y="-3003"/>
            <a:ext cx="2676613" cy="1215580"/>
          </a:xfrm>
          <a:prstGeom prst="rect">
            <a:avLst/>
          </a:prstGeom>
        </p:spPr>
      </p:pic>
      <p:sp>
        <p:nvSpPr>
          <p:cNvPr id="6" name="TextBox 5">
            <a:extLst>
              <a:ext uri="{FF2B5EF4-FFF2-40B4-BE49-F238E27FC236}">
                <a16:creationId xmlns:a16="http://schemas.microsoft.com/office/drawing/2014/main" xmlns="" id="{DC92BBC8-6176-4475-92AD-7AB218325B07}"/>
              </a:ext>
            </a:extLst>
          </p:cNvPr>
          <p:cNvSpPr txBox="1"/>
          <p:nvPr/>
        </p:nvSpPr>
        <p:spPr>
          <a:xfrm>
            <a:off x="286142" y="3721664"/>
            <a:ext cx="3770624" cy="3139321"/>
          </a:xfrm>
          <a:prstGeom prst="rect">
            <a:avLst/>
          </a:prstGeom>
          <a:noFill/>
        </p:spPr>
        <p:txBody>
          <a:bodyPr wrap="square" rtlCol="0">
            <a:spAutoFit/>
          </a:bodyPr>
          <a:lstStyle/>
          <a:p>
            <a:pPr lvl="0" defTabSz="457200"/>
            <a:r>
              <a:rPr lang="en-ZA" b="1" u="sng" dirty="0">
                <a:solidFill>
                  <a:schemeClr val="accent2">
                    <a:lumMod val="75000"/>
                  </a:schemeClr>
                </a:solidFill>
              </a:rPr>
              <a:t>Use technology to accelerate and massify skilling in digital technology</a:t>
            </a:r>
            <a:r>
              <a:rPr lang="en-ZA" b="1" dirty="0">
                <a:solidFill>
                  <a:schemeClr val="accent2">
                    <a:lumMod val="75000"/>
                  </a:schemeClr>
                </a:solidFill>
              </a:rPr>
              <a:t>.</a:t>
            </a:r>
          </a:p>
          <a:p>
            <a:pPr lvl="1" defTabSz="457200"/>
            <a:endParaRPr lang="en-ZA" dirty="0">
              <a:solidFill>
                <a:prstClr val="black"/>
              </a:solidFill>
            </a:endParaRPr>
          </a:p>
          <a:p>
            <a:pPr lvl="1" defTabSz="457200"/>
            <a:r>
              <a:rPr lang="en-ZA" dirty="0">
                <a:solidFill>
                  <a:prstClr val="black"/>
                </a:solidFill>
              </a:rPr>
              <a:t>NEMISA with its limited budget, will establish the Digital Skills Cloud platform and the multimedia production house which will be implemented in phases to address the increasing demand for digital skills training.</a:t>
            </a:r>
          </a:p>
          <a:p>
            <a:endParaRPr lang="en-ZA" dirty="0"/>
          </a:p>
        </p:txBody>
      </p:sp>
      <p:sp>
        <p:nvSpPr>
          <p:cNvPr id="8" name="TextBox 7">
            <a:extLst>
              <a:ext uri="{FF2B5EF4-FFF2-40B4-BE49-F238E27FC236}">
                <a16:creationId xmlns:a16="http://schemas.microsoft.com/office/drawing/2014/main" xmlns="" id="{0C497923-9405-4C78-B34B-06C6474A46B6}"/>
              </a:ext>
            </a:extLst>
          </p:cNvPr>
          <p:cNvSpPr txBox="1"/>
          <p:nvPr/>
        </p:nvSpPr>
        <p:spPr>
          <a:xfrm>
            <a:off x="4564415" y="3746943"/>
            <a:ext cx="3598052" cy="2308324"/>
          </a:xfrm>
          <a:prstGeom prst="rect">
            <a:avLst/>
          </a:prstGeom>
          <a:noFill/>
        </p:spPr>
        <p:txBody>
          <a:bodyPr wrap="square" rtlCol="0">
            <a:spAutoFit/>
          </a:bodyPr>
          <a:lstStyle/>
          <a:p>
            <a:pPr lvl="0" defTabSz="457200"/>
            <a:r>
              <a:rPr lang="en-ZA" b="1" u="sng" dirty="0">
                <a:solidFill>
                  <a:schemeClr val="accent2">
                    <a:lumMod val="75000"/>
                  </a:schemeClr>
                </a:solidFill>
              </a:rPr>
              <a:t>Support skills development to build a digitally skilled workforce</a:t>
            </a:r>
            <a:r>
              <a:rPr lang="en-ZA" b="1" dirty="0">
                <a:solidFill>
                  <a:schemeClr val="accent2">
                    <a:lumMod val="75000"/>
                  </a:schemeClr>
                </a:solidFill>
              </a:rPr>
              <a:t>.</a:t>
            </a:r>
          </a:p>
          <a:p>
            <a:pPr lvl="1" defTabSz="457200"/>
            <a:endParaRPr lang="en-ZA" dirty="0">
              <a:solidFill>
                <a:prstClr val="black"/>
              </a:solidFill>
            </a:endParaRPr>
          </a:p>
          <a:p>
            <a:pPr lvl="1" defTabSz="457200"/>
            <a:r>
              <a:rPr lang="en-ZA" dirty="0">
                <a:solidFill>
                  <a:prstClr val="black"/>
                </a:solidFill>
              </a:rPr>
              <a:t>Provide continuous support for staff to be upskilled and re-skilled</a:t>
            </a:r>
          </a:p>
          <a:p>
            <a:pPr lvl="1" defTabSz="457200"/>
            <a:r>
              <a:rPr lang="en-ZA" dirty="0">
                <a:solidFill>
                  <a:prstClr val="black"/>
                </a:solidFill>
              </a:rPr>
              <a:t> </a:t>
            </a:r>
          </a:p>
          <a:p>
            <a:endParaRPr lang="en-ZA" dirty="0"/>
          </a:p>
        </p:txBody>
      </p:sp>
      <p:sp>
        <p:nvSpPr>
          <p:cNvPr id="14" name="TextBox 13">
            <a:extLst>
              <a:ext uri="{FF2B5EF4-FFF2-40B4-BE49-F238E27FC236}">
                <a16:creationId xmlns:a16="http://schemas.microsoft.com/office/drawing/2014/main" xmlns="" id="{3EABFBEA-C8DF-4926-A844-7B716B972916}"/>
              </a:ext>
            </a:extLst>
          </p:cNvPr>
          <p:cNvSpPr txBox="1"/>
          <p:nvPr/>
        </p:nvSpPr>
        <p:spPr>
          <a:xfrm>
            <a:off x="8670117" y="3727260"/>
            <a:ext cx="3099248" cy="2937399"/>
          </a:xfrm>
          <a:prstGeom prst="rect">
            <a:avLst/>
          </a:prstGeom>
          <a:noFill/>
        </p:spPr>
        <p:txBody>
          <a:bodyPr wrap="square" rtlCol="0">
            <a:spAutoFit/>
          </a:bodyPr>
          <a:lstStyle/>
          <a:p>
            <a:pPr lvl="0" defTabSz="457200"/>
            <a:r>
              <a:rPr lang="en-ZA" b="1" u="sng" dirty="0">
                <a:solidFill>
                  <a:schemeClr val="accent2">
                    <a:lumMod val="75000"/>
                  </a:schemeClr>
                </a:solidFill>
              </a:rPr>
              <a:t>Improve organisational efficiency and sustainability</a:t>
            </a:r>
            <a:r>
              <a:rPr lang="en-ZA" b="1" dirty="0">
                <a:solidFill>
                  <a:schemeClr val="accent2">
                    <a:lumMod val="75000"/>
                  </a:schemeClr>
                </a:solidFill>
              </a:rPr>
              <a:t>.</a:t>
            </a:r>
          </a:p>
          <a:p>
            <a:pPr lvl="1" defTabSz="457200"/>
            <a:endParaRPr lang="en-ZA" dirty="0">
              <a:solidFill>
                <a:schemeClr val="accent2">
                  <a:lumMod val="75000"/>
                </a:schemeClr>
              </a:solidFill>
            </a:endParaRPr>
          </a:p>
          <a:p>
            <a:pPr lvl="1" defTabSz="457200"/>
            <a:r>
              <a:rPr lang="en-ZA" dirty="0">
                <a:solidFill>
                  <a:prstClr val="black"/>
                </a:solidFill>
              </a:rPr>
              <a:t>A turnaround strategy will be developed to transform the organization, its staff structure, culture and ICT infrastructure</a:t>
            </a:r>
            <a:endParaRPr lang="en-ZA" sz="2800" b="1" dirty="0"/>
          </a:p>
          <a:p>
            <a:endParaRPr lang="en-ZA" dirty="0"/>
          </a:p>
        </p:txBody>
      </p:sp>
      <p:cxnSp>
        <p:nvCxnSpPr>
          <p:cNvPr id="16" name="Straight Connector 15">
            <a:extLst>
              <a:ext uri="{FF2B5EF4-FFF2-40B4-BE49-F238E27FC236}">
                <a16:creationId xmlns:a16="http://schemas.microsoft.com/office/drawing/2014/main" xmlns="" id="{803C7B13-8723-41F8-8C05-0DFC25FC02AA}"/>
              </a:ext>
            </a:extLst>
          </p:cNvPr>
          <p:cNvCxnSpPr/>
          <p:nvPr/>
        </p:nvCxnSpPr>
        <p:spPr>
          <a:xfrm>
            <a:off x="2727158" y="2898900"/>
            <a:ext cx="7664726" cy="0"/>
          </a:xfrm>
          <a:prstGeom prst="line">
            <a:avLst/>
          </a:prstGeom>
          <a:ln w="292100">
            <a:solidFill>
              <a:schemeClr val="bg2">
                <a:lumMod val="90000"/>
                <a:alpha val="34000"/>
              </a:schemeClr>
            </a:solidFill>
          </a:ln>
        </p:spPr>
        <p:style>
          <a:lnRef idx="1">
            <a:schemeClr val="accent1"/>
          </a:lnRef>
          <a:fillRef idx="0">
            <a:schemeClr val="accent1"/>
          </a:fillRef>
          <a:effectRef idx="0">
            <a:schemeClr val="accent1"/>
          </a:effectRef>
          <a:fontRef idx="minor">
            <a:schemeClr val="tx1"/>
          </a:fontRef>
        </p:style>
      </p:cxnSp>
      <p:sp>
        <p:nvSpPr>
          <p:cNvPr id="10" name="Google Shape;836;p56">
            <a:extLst>
              <a:ext uri="{FF2B5EF4-FFF2-40B4-BE49-F238E27FC236}">
                <a16:creationId xmlns:a16="http://schemas.microsoft.com/office/drawing/2014/main" xmlns="" id="{99501B91-8894-4B6E-8176-CCF112E5D2B2}"/>
              </a:ext>
            </a:extLst>
          </p:cNvPr>
          <p:cNvSpPr/>
          <p:nvPr/>
        </p:nvSpPr>
        <p:spPr>
          <a:xfrm>
            <a:off x="1218213" y="2395884"/>
            <a:ext cx="2140402" cy="1060199"/>
          </a:xfrm>
          <a:prstGeom prst="chevron">
            <a:avLst>
              <a:gd name="adj" fmla="val 50000"/>
            </a:avLst>
          </a:prstGeom>
          <a:solidFill>
            <a:srgbClr val="F582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ZA" sz="4000" b="1" i="0" u="none" strike="noStrike" kern="0" cap="none" spc="0" normalizeH="0" baseline="0" noProof="0" dirty="0">
                <a:ln>
                  <a:noFill/>
                </a:ln>
                <a:solidFill>
                  <a:schemeClr val="bg1"/>
                </a:solidFill>
                <a:effectLst/>
                <a:uLnTx/>
                <a:uFillTx/>
                <a:ea typeface="Quattrocento Sans"/>
                <a:cs typeface="Quattrocento Sans"/>
                <a:sym typeface="Quattrocento Sans"/>
              </a:rPr>
              <a:t>1</a:t>
            </a:r>
            <a:endParaRPr kumimoji="0" sz="4000" b="1" i="0" u="none" strike="noStrike" kern="0" cap="none" spc="0" normalizeH="0" baseline="0" noProof="0" dirty="0">
              <a:ln>
                <a:noFill/>
              </a:ln>
              <a:solidFill>
                <a:schemeClr val="bg1"/>
              </a:solidFill>
              <a:effectLst/>
              <a:uLnTx/>
              <a:uFillTx/>
              <a:ea typeface="Quattrocento Sans"/>
              <a:cs typeface="Quattrocento Sans"/>
              <a:sym typeface="Quattrocento Sans"/>
            </a:endParaRPr>
          </a:p>
        </p:txBody>
      </p:sp>
      <p:sp>
        <p:nvSpPr>
          <p:cNvPr id="11" name="Google Shape;841;p56">
            <a:extLst>
              <a:ext uri="{FF2B5EF4-FFF2-40B4-BE49-F238E27FC236}">
                <a16:creationId xmlns:a16="http://schemas.microsoft.com/office/drawing/2014/main" xmlns="" id="{F56F98F0-FB71-44B9-AD9B-8535E5DB1A25}"/>
              </a:ext>
            </a:extLst>
          </p:cNvPr>
          <p:cNvSpPr/>
          <p:nvPr/>
        </p:nvSpPr>
        <p:spPr>
          <a:xfrm>
            <a:off x="9321683" y="2368801"/>
            <a:ext cx="2140402" cy="1060199"/>
          </a:xfrm>
          <a:prstGeom prst="chevron">
            <a:avLst>
              <a:gd name="adj" fmla="val 50000"/>
            </a:avLst>
          </a:prstGeom>
          <a:solidFill>
            <a:srgbClr val="F58220"/>
          </a:solidFill>
          <a:ln>
            <a:noFill/>
          </a:ln>
        </p:spPr>
        <p:txBody>
          <a:bodyPr spcFirstLastPara="1" wrap="square" lIns="91425" tIns="45700" rIns="91425" bIns="45700" anchor="ctr" anchorCtr="0">
            <a:noAutofit/>
          </a:bodyPr>
          <a:lstStyle/>
          <a:p>
            <a:pPr algn="ctr">
              <a:buClr>
                <a:srgbClr val="000000"/>
              </a:buClr>
            </a:pPr>
            <a:endParaRPr kumimoji="0" lang="en-ZA" sz="4000" b="1" i="0" u="none" strike="noStrike" kern="0" cap="none" spc="0" normalizeH="0" baseline="0" noProof="0" dirty="0">
              <a:ln>
                <a:noFill/>
              </a:ln>
              <a:solidFill>
                <a:schemeClr val="bg1"/>
              </a:solidFill>
              <a:effectLst/>
              <a:uLnTx/>
              <a:uFillTx/>
              <a:ea typeface="Quattrocento Sans"/>
              <a:cs typeface="Quattrocento Sans"/>
              <a:sym typeface="Quattrocento Sans"/>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3" name="Google Shape;844;p56">
            <a:extLst>
              <a:ext uri="{FF2B5EF4-FFF2-40B4-BE49-F238E27FC236}">
                <a16:creationId xmlns:a16="http://schemas.microsoft.com/office/drawing/2014/main" xmlns="" id="{10EAA7B4-7636-4C4D-9794-6D1F7DB34BF4}"/>
              </a:ext>
            </a:extLst>
          </p:cNvPr>
          <p:cNvSpPr/>
          <p:nvPr/>
        </p:nvSpPr>
        <p:spPr>
          <a:xfrm>
            <a:off x="5216769" y="2433658"/>
            <a:ext cx="2140402" cy="1060199"/>
          </a:xfrm>
          <a:prstGeom prst="chevron">
            <a:avLst>
              <a:gd name="adj" fmla="val 50000"/>
            </a:avLst>
          </a:prstGeom>
          <a:solidFill>
            <a:schemeClr val="accent2">
              <a:lumMod val="40000"/>
              <a:lumOff val="60000"/>
            </a:schemeClr>
          </a:solidFill>
          <a:ln>
            <a:noFill/>
          </a:ln>
        </p:spPr>
        <p:txBody>
          <a:bodyPr spcFirstLastPara="1" wrap="square" lIns="91425" tIns="45700" rIns="91425" bIns="45700" anchor="ctr" anchorCtr="0">
            <a:noAutofit/>
          </a:bodyPr>
          <a:lstStyle/>
          <a:p>
            <a:pPr algn="ctr">
              <a:buClr>
                <a:srgbClr val="000000"/>
              </a:buClr>
            </a:pPr>
            <a:endParaRPr lang="en-ZA" sz="4000" b="1" kern="0" dirty="0">
              <a:solidFill>
                <a:schemeClr val="bg1"/>
              </a:solidFill>
              <a:ea typeface="Quattrocento Sans"/>
              <a:cs typeface="Quattrocento Sans"/>
              <a:sym typeface="Quattrocento Sans"/>
            </a:endParaRPr>
          </a:p>
          <a:p>
            <a:pPr algn="ctr">
              <a:buClr>
                <a:srgbClr val="000000"/>
              </a:buClr>
            </a:pPr>
            <a:endParaRPr kumimoji="0" lang="en-ZA" sz="4000" b="1" i="0" u="none" strike="noStrike" kern="0" cap="none" spc="0" normalizeH="0" baseline="0" noProof="0" dirty="0">
              <a:ln>
                <a:noFill/>
              </a:ln>
              <a:solidFill>
                <a:schemeClr val="bg1"/>
              </a:solidFill>
              <a:effectLst/>
              <a:uLnTx/>
              <a:uFillTx/>
              <a:ea typeface="Quattrocento Sans"/>
              <a:cs typeface="Quattrocento Sans"/>
              <a:sym typeface="Quattrocento Sans"/>
            </a:endParaRPr>
          </a:p>
          <a:p>
            <a:pPr algn="ctr">
              <a:buClr>
                <a:srgbClr val="000000"/>
              </a:buClr>
              <a:buFont typeface="Arial"/>
              <a:buNone/>
            </a:pPr>
            <a:endParaRPr kern="0" dirty="0">
              <a:solidFill>
                <a:srgbClr val="000000"/>
              </a:solidFill>
              <a:latin typeface="Quattrocento Sans"/>
              <a:ea typeface="Quattrocento Sans"/>
              <a:cs typeface="Quattrocento Sans"/>
              <a:sym typeface="Quattrocento Sans"/>
            </a:endParaRPr>
          </a:p>
        </p:txBody>
      </p:sp>
      <p:pic>
        <p:nvPicPr>
          <p:cNvPr id="22" name="Picture 21">
            <a:extLst>
              <a:ext uri="{FF2B5EF4-FFF2-40B4-BE49-F238E27FC236}">
                <a16:creationId xmlns:a16="http://schemas.microsoft.com/office/drawing/2014/main" xmlns="" id="{C2974A80-DD1E-4AD4-92B1-4FCDA5D210A5}"/>
              </a:ext>
            </a:extLst>
          </p:cNvPr>
          <p:cNvPicPr>
            <a:picLocks noChangeAspect="1"/>
          </p:cNvPicPr>
          <p:nvPr/>
        </p:nvPicPr>
        <p:blipFill>
          <a:blip r:embed="rId4" cstate="print"/>
          <a:stretch>
            <a:fillRect/>
          </a:stretch>
        </p:blipFill>
        <p:spPr>
          <a:xfrm>
            <a:off x="5854116" y="2466679"/>
            <a:ext cx="865707" cy="1066892"/>
          </a:xfrm>
          <a:prstGeom prst="rect">
            <a:avLst/>
          </a:prstGeom>
        </p:spPr>
      </p:pic>
      <p:pic>
        <p:nvPicPr>
          <p:cNvPr id="26" name="Picture 25">
            <a:extLst>
              <a:ext uri="{FF2B5EF4-FFF2-40B4-BE49-F238E27FC236}">
                <a16:creationId xmlns:a16="http://schemas.microsoft.com/office/drawing/2014/main" xmlns="" id="{36A16867-FB5E-4FB9-942F-4A2F67D1ADCA}"/>
              </a:ext>
            </a:extLst>
          </p:cNvPr>
          <p:cNvPicPr>
            <a:picLocks noChangeAspect="1"/>
          </p:cNvPicPr>
          <p:nvPr/>
        </p:nvPicPr>
        <p:blipFill>
          <a:blip r:embed="rId5" cstate="print"/>
          <a:stretch>
            <a:fillRect/>
          </a:stretch>
        </p:blipFill>
        <p:spPr>
          <a:xfrm>
            <a:off x="10035994" y="2446822"/>
            <a:ext cx="865707" cy="1066892"/>
          </a:xfrm>
          <a:prstGeom prst="rect">
            <a:avLst/>
          </a:prstGeom>
        </p:spPr>
      </p:pic>
    </p:spTree>
    <p:extLst>
      <p:ext uri="{BB962C8B-B14F-4D97-AF65-F5344CB8AC3E}">
        <p14:creationId xmlns:p14="http://schemas.microsoft.com/office/powerpoint/2010/main" xmlns="" val="420741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19473" y="1430215"/>
            <a:ext cx="11263660" cy="2923877"/>
          </a:xfrm>
          <a:prstGeom prst="rect">
            <a:avLst/>
          </a:prstGeom>
          <a:noFill/>
        </p:spPr>
        <p:txBody>
          <a:bodyPr wrap="square" rtlCol="0">
            <a:spAutoFit/>
          </a:bodyPr>
          <a:lstStyle/>
          <a:p>
            <a:pPr algn="ctr"/>
            <a:r>
              <a:rPr lang="en-ZA" sz="2800" b="1" dirty="0"/>
              <a:t>Programme 1:Administration</a:t>
            </a: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90013"/>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22120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3532564880"/>
              </p:ext>
            </p:extLst>
          </p:nvPr>
        </p:nvGraphicFramePr>
        <p:xfrm>
          <a:off x="809625" y="1921632"/>
          <a:ext cx="10525126" cy="4288665"/>
        </p:xfrm>
        <a:graphic>
          <a:graphicData uri="http://schemas.openxmlformats.org/drawingml/2006/table">
            <a:tbl>
              <a:tblPr firstRow="1" firstCol="1" bandRow="1">
                <a:tableStyleId>{5DA37D80-6434-44D0-A028-1B22A696006F}</a:tableStyleId>
              </a:tblPr>
              <a:tblGrid>
                <a:gridCol w="2543175">
                  <a:extLst>
                    <a:ext uri="{9D8B030D-6E8A-4147-A177-3AD203B41FA5}">
                      <a16:colId xmlns:a16="http://schemas.microsoft.com/office/drawing/2014/main" xmlns="" val="20000"/>
                    </a:ext>
                  </a:extLst>
                </a:gridCol>
                <a:gridCol w="2724150">
                  <a:extLst>
                    <a:ext uri="{9D8B030D-6E8A-4147-A177-3AD203B41FA5}">
                      <a16:colId xmlns:a16="http://schemas.microsoft.com/office/drawing/2014/main" xmlns="" val="20001"/>
                    </a:ext>
                  </a:extLst>
                </a:gridCol>
                <a:gridCol w="5257801">
                  <a:extLst>
                    <a:ext uri="{9D8B030D-6E8A-4147-A177-3AD203B41FA5}">
                      <a16:colId xmlns:a16="http://schemas.microsoft.com/office/drawing/2014/main" xmlns="" val="20002"/>
                    </a:ext>
                  </a:extLst>
                </a:gridCol>
              </a:tblGrid>
              <a:tr h="622259">
                <a:tc>
                  <a:txBody>
                    <a:bodyPr/>
                    <a:lstStyle/>
                    <a:p>
                      <a:pPr>
                        <a:lnSpc>
                          <a:spcPct val="115000"/>
                        </a:lnSpc>
                        <a:spcAft>
                          <a:spcPts val="0"/>
                        </a:spcAft>
                      </a:pPr>
                      <a:r>
                        <a:rPr lang="en-ZA" sz="1600" dirty="0">
                          <a:effectLst/>
                          <a:latin typeface="Arial Black" panose="020B0A04020102020204" pitchFamily="34" charset="0"/>
                          <a:cs typeface="Arial" panose="020B0604020202020204" pitchFamily="34" charset="0"/>
                        </a:rPr>
                        <a:t>Outcome</a:t>
                      </a:r>
                      <a:endParaRPr lang="en-ZA" sz="1600" dirty="0">
                        <a:effectLst/>
                        <a:latin typeface="Arial Black" panose="020B0A040201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600" dirty="0">
                          <a:effectLst/>
                          <a:latin typeface="Arial Black" panose="020B0A04020102020204" pitchFamily="34" charset="0"/>
                          <a:cs typeface="Arial" panose="020B0604020202020204" pitchFamily="34" charset="0"/>
                        </a:rPr>
                        <a:t>Output Indicators</a:t>
                      </a:r>
                    </a:p>
                    <a:p>
                      <a:pPr>
                        <a:lnSpc>
                          <a:spcPct val="115000"/>
                        </a:lnSpc>
                        <a:spcAft>
                          <a:spcPts val="0"/>
                        </a:spcAft>
                      </a:pPr>
                      <a:r>
                        <a:rPr lang="en-ZA" sz="1600" dirty="0">
                          <a:effectLst/>
                          <a:latin typeface="Arial Black" panose="020B0A04020102020204" pitchFamily="34" charset="0"/>
                          <a:cs typeface="Arial" panose="020B0604020202020204" pitchFamily="34" charset="0"/>
                        </a:rPr>
                        <a:t> </a:t>
                      </a:r>
                      <a:endParaRPr lang="en-ZA" sz="1600" dirty="0">
                        <a:effectLst/>
                        <a:latin typeface="Arial Black" panose="020B0A040201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600" dirty="0">
                          <a:effectLst/>
                          <a:latin typeface="Arial Black" panose="020B0A04020102020204" pitchFamily="34" charset="0"/>
                          <a:cs typeface="Arial" panose="020B0604020202020204" pitchFamily="34" charset="0"/>
                        </a:rPr>
                        <a:t>2021/22. Annual Target</a:t>
                      </a:r>
                      <a:endParaRPr lang="en-ZA" sz="1600" dirty="0">
                        <a:effectLst/>
                        <a:latin typeface="Arial Black" panose="020B0A040201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942826">
                <a:tc rowSpan="5">
                  <a:txBody>
                    <a:bodyPr/>
                    <a:lstStyle/>
                    <a:p>
                      <a:pPr>
                        <a:lnSpc>
                          <a:spcPct val="115000"/>
                        </a:lnSpc>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Transformed Organization</a:t>
                      </a:r>
                    </a:p>
                    <a:p>
                      <a:pP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68580" marR="68580" marT="0" marB="0"/>
                </a:tc>
                <a:tc row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Approved Strategy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Approved project plans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Upskilled Staff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Approved systems and processes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Transformation and Change Strategy implemented</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680895">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Upskilling staff with digital skills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560483912"/>
                  </a:ext>
                </a:extLst>
              </a:tr>
              <a:tr h="680895">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Organization structure and culture change report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847843668"/>
                  </a:ext>
                </a:extLst>
              </a:tr>
              <a:tr h="680895">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Reviewed curriculum of training programmes to align with the National Digital and Future Skills Strategy 	</a:t>
                      </a:r>
                    </a:p>
                  </a:txBody>
                  <a:tcPr marL="68580" marR="68580" marT="0" marB="0"/>
                </a:tc>
                <a:extLst>
                  <a:ext uri="{0D108BD9-81ED-4DB2-BD59-A6C34878D82A}">
                    <a16:rowId xmlns:a16="http://schemas.microsoft.com/office/drawing/2014/main" xmlns="" val="321930218"/>
                  </a:ext>
                </a:extLst>
              </a:tr>
              <a:tr h="680895">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Research report on the future of work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70976215"/>
                  </a:ext>
                </a:extLst>
              </a:tr>
            </a:tbl>
          </a:graphicData>
        </a:graphic>
      </p:graphicFrame>
    </p:spTree>
    <p:extLst>
      <p:ext uri="{BB962C8B-B14F-4D97-AF65-F5344CB8AC3E}">
        <p14:creationId xmlns:p14="http://schemas.microsoft.com/office/powerpoint/2010/main" xmlns="" val="23197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90013"/>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221209"/>
          </a:xfrm>
          <a:prstGeom prst="rect">
            <a:avLst/>
          </a:prstGeom>
        </p:spPr>
      </p:pic>
      <p:sp>
        <p:nvSpPr>
          <p:cNvPr id="8" name="TextBox 7">
            <a:extLst>
              <a:ext uri="{FF2B5EF4-FFF2-40B4-BE49-F238E27FC236}">
                <a16:creationId xmlns:a16="http://schemas.microsoft.com/office/drawing/2014/main" xmlns="" id="{9125E332-930B-46F2-8022-B4D1326AEB93}"/>
              </a:ext>
            </a:extLst>
          </p:cNvPr>
          <p:cNvSpPr txBox="1"/>
          <p:nvPr/>
        </p:nvSpPr>
        <p:spPr>
          <a:xfrm>
            <a:off x="338523" y="1201615"/>
            <a:ext cx="11263660" cy="2923877"/>
          </a:xfrm>
          <a:prstGeom prst="rect">
            <a:avLst/>
          </a:prstGeom>
          <a:noFill/>
        </p:spPr>
        <p:txBody>
          <a:bodyPr wrap="square" rtlCol="0">
            <a:spAutoFit/>
          </a:bodyPr>
          <a:lstStyle/>
          <a:p>
            <a:pPr algn="ctr"/>
            <a:r>
              <a:rPr lang="en-ZA" sz="2800" b="1" dirty="0"/>
              <a:t>2021/22 Annual performance plan priorities</a:t>
            </a:r>
          </a:p>
          <a:p>
            <a:pPr algn="ctr"/>
            <a:r>
              <a:rPr lang="en-ZA" sz="2800" b="1" dirty="0"/>
              <a:t>Programme 1:Administration</a:t>
            </a:r>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xmlns="" id="{AFC4C3D2-5AC1-4629-813C-DD254E5B81E3}"/>
              </a:ext>
            </a:extLst>
          </p:cNvPr>
          <p:cNvGraphicFramePr>
            <a:graphicFrameLocks noGrp="1"/>
          </p:cNvGraphicFramePr>
          <p:nvPr>
            <p:extLst>
              <p:ext uri="{D42A27DB-BD31-4B8C-83A1-F6EECF244321}">
                <p14:modId xmlns:p14="http://schemas.microsoft.com/office/powerpoint/2010/main" xmlns="" val="1132973705"/>
              </p:ext>
            </p:extLst>
          </p:nvPr>
        </p:nvGraphicFramePr>
        <p:xfrm>
          <a:off x="693502" y="2495551"/>
          <a:ext cx="10736498" cy="3851157"/>
        </p:xfrm>
        <a:graphic>
          <a:graphicData uri="http://schemas.openxmlformats.org/drawingml/2006/table">
            <a:tbl>
              <a:tblPr firstRow="1" firstCol="1" bandRow="1">
                <a:tableStyleId>{5DA37D80-6434-44D0-A028-1B22A696006F}</a:tableStyleId>
              </a:tblPr>
              <a:tblGrid>
                <a:gridCol w="2154473">
                  <a:extLst>
                    <a:ext uri="{9D8B030D-6E8A-4147-A177-3AD203B41FA5}">
                      <a16:colId xmlns:a16="http://schemas.microsoft.com/office/drawing/2014/main" xmlns="" val="20000"/>
                    </a:ext>
                  </a:extLst>
                </a:gridCol>
                <a:gridCol w="2952750">
                  <a:extLst>
                    <a:ext uri="{9D8B030D-6E8A-4147-A177-3AD203B41FA5}">
                      <a16:colId xmlns:a16="http://schemas.microsoft.com/office/drawing/2014/main" xmlns="" val="20001"/>
                    </a:ext>
                  </a:extLst>
                </a:gridCol>
                <a:gridCol w="5629275">
                  <a:extLst>
                    <a:ext uri="{9D8B030D-6E8A-4147-A177-3AD203B41FA5}">
                      <a16:colId xmlns:a16="http://schemas.microsoft.com/office/drawing/2014/main" xmlns="" val="20002"/>
                    </a:ext>
                  </a:extLst>
                </a:gridCol>
              </a:tblGrid>
              <a:tr h="505939">
                <a:tc>
                  <a:txBody>
                    <a:bodyPr/>
                    <a:lstStyle/>
                    <a:p>
                      <a:pPr>
                        <a:lnSpc>
                          <a:spcPct val="115000"/>
                        </a:lnSpc>
                        <a:spcAft>
                          <a:spcPts val="0"/>
                        </a:spcAft>
                      </a:pPr>
                      <a:r>
                        <a:rPr lang="en-ZA" sz="1600" dirty="0">
                          <a:effectLst/>
                        </a:rPr>
                        <a:t>Outcome</a:t>
                      </a:r>
                      <a:endParaRPr lang="en-ZA"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600" dirty="0">
                          <a:effectLst/>
                        </a:rPr>
                        <a:t>Output Indicators</a:t>
                      </a:r>
                    </a:p>
                    <a:p>
                      <a:pPr>
                        <a:lnSpc>
                          <a:spcPct val="115000"/>
                        </a:lnSpc>
                        <a:spcAft>
                          <a:spcPts val="0"/>
                        </a:spcAft>
                      </a:pPr>
                      <a:r>
                        <a:rPr lang="en-ZA" sz="1600" dirty="0">
                          <a:effectLst/>
                        </a:rPr>
                        <a:t> </a:t>
                      </a:r>
                      <a:endParaRPr lang="en-ZA"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600" dirty="0">
                          <a:effectLst/>
                        </a:rPr>
                        <a:t>2021/22 Annual Target</a:t>
                      </a:r>
                      <a:endParaRPr lang="en-ZA"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66581">
                <a:tc rowSpan="5">
                  <a:txBody>
                    <a:bodyPr/>
                    <a:lstStyle/>
                    <a:p>
                      <a:pPr>
                        <a:lnSpc>
                          <a:spcPct val="115000"/>
                        </a:lnSpc>
                        <a:spcAft>
                          <a:spcPts val="0"/>
                        </a:spcAft>
                      </a:pPr>
                      <a:r>
                        <a:rPr lang="en-ZA" sz="1600" kern="1200" dirty="0">
                          <a:solidFill>
                            <a:schemeClr val="tx1"/>
                          </a:solidFill>
                          <a:effectLst/>
                          <a:latin typeface="+mn-lt"/>
                          <a:ea typeface="+mn-ea"/>
                          <a:cs typeface="+mn-cs"/>
                        </a:rPr>
                        <a:t>Transformed Organization</a:t>
                      </a:r>
                    </a:p>
                    <a:p>
                      <a:pPr>
                        <a:lnSpc>
                          <a:spcPct val="115000"/>
                        </a:lnSpc>
                        <a:spcAft>
                          <a:spcPts val="0"/>
                        </a:spcAft>
                      </a:pPr>
                      <a:endParaRPr lang="en-ZA" sz="1600" dirty="0">
                        <a:effectLst/>
                        <a:latin typeface="Calibri"/>
                        <a:ea typeface="Calibri"/>
                        <a:cs typeface="Times New Roman"/>
                      </a:endParaRPr>
                    </a:p>
                  </a:txBody>
                  <a:tcPr marL="68580" marR="68580" marT="0" marB="0"/>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mn-lt"/>
                          <a:ea typeface="+mn-ea"/>
                          <a:cs typeface="+mn-cs"/>
                        </a:rPr>
                        <a:t>Multi-Media Production house business plan approved and implemented 	</a:t>
                      </a:r>
                    </a:p>
                    <a:p>
                      <a:pPr>
                        <a:lnSpc>
                          <a:spcPct val="115000"/>
                        </a:lnSpc>
                        <a:spcAft>
                          <a:spcPts val="0"/>
                        </a:spcAft>
                      </a:pP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279400" algn="l"/>
                        </a:tabLst>
                        <a:defRPr/>
                      </a:pPr>
                      <a:r>
                        <a:rPr lang="en-US" sz="1600" kern="1200" dirty="0">
                          <a:solidFill>
                            <a:schemeClr val="tx1"/>
                          </a:solidFill>
                          <a:effectLst/>
                          <a:latin typeface="+mn-lt"/>
                          <a:ea typeface="+mn-ea"/>
                          <a:cs typeface="+mn-cs"/>
                        </a:rPr>
                        <a:t>Content development increased to compliment the LMS 	</a:t>
                      </a:r>
                    </a:p>
                    <a:p>
                      <a:pPr marL="0" algn="l" defTabSz="914400" rtl="0" eaLnBrk="1" latinLnBrk="0" hangingPunct="1">
                        <a:lnSpc>
                          <a:spcPct val="115000"/>
                        </a:lnSpc>
                        <a:spcAft>
                          <a:spcPts val="0"/>
                        </a:spcAft>
                        <a:tabLst>
                          <a:tab pos="279400" algn="l"/>
                        </a:tabLst>
                      </a:pP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552200">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mn-lt"/>
                          <a:ea typeface="+mn-ea"/>
                          <a:cs typeface="+mn-cs"/>
                        </a:rPr>
                        <a:t>Create work experience for interns 	</a:t>
                      </a:r>
                    </a:p>
                    <a:p>
                      <a:pPr marL="0" algn="l" defTabSz="914400" rtl="0" eaLnBrk="1" latinLnBrk="0" hangingPunct="1">
                        <a:lnSpc>
                          <a:spcPct val="115000"/>
                        </a:lnSpc>
                        <a:spcAft>
                          <a:spcPts val="0"/>
                        </a:spcAft>
                      </a:pP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560483912"/>
                  </a:ext>
                </a:extLst>
              </a:tr>
              <a:tr h="552200">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mn-lt"/>
                          <a:ea typeface="+mn-ea"/>
                          <a:cs typeface="+mn-cs"/>
                        </a:rPr>
                        <a:t>Getting the OTT to run and improve 	</a:t>
                      </a:r>
                    </a:p>
                    <a:p>
                      <a:pPr marL="0" algn="l" defTabSz="914400" rtl="0" eaLnBrk="1" latinLnBrk="0" hangingPunct="1">
                        <a:lnSpc>
                          <a:spcPct val="115000"/>
                        </a:lnSpc>
                        <a:spcAft>
                          <a:spcPts val="0"/>
                        </a:spcAft>
                      </a:pP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847843668"/>
                  </a:ext>
                </a:extLst>
              </a:tr>
              <a:tr h="552200">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mn-lt"/>
                          <a:ea typeface="+mn-ea"/>
                          <a:cs typeface="+mn-cs"/>
                        </a:rPr>
                        <a:t>To expand platform through partnerships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321930218"/>
                  </a:ext>
                </a:extLst>
              </a:tr>
              <a:tr h="766581">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600" kern="1200" dirty="0">
                          <a:solidFill>
                            <a:schemeClr val="tx1"/>
                          </a:solidFill>
                          <a:effectLst/>
                          <a:latin typeface="+mn-lt"/>
                          <a:ea typeface="+mn-ea"/>
                          <a:cs typeface="+mn-cs"/>
                        </a:rPr>
                        <a:t>Achievement of a Clean Audit</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mn-lt"/>
                          <a:ea typeface="+mn-ea"/>
                          <a:cs typeface="+mn-cs"/>
                        </a:rPr>
                        <a:t>New controls are implemented and monitored to prevent recurrence of audit findings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3458453166"/>
                  </a:ext>
                </a:extLst>
              </a:tr>
            </a:tbl>
          </a:graphicData>
        </a:graphic>
      </p:graphicFrame>
    </p:spTree>
    <p:extLst>
      <p:ext uri="{BB962C8B-B14F-4D97-AF65-F5344CB8AC3E}">
        <p14:creationId xmlns:p14="http://schemas.microsoft.com/office/powerpoint/2010/main" xmlns="" val="283716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0" y="1430215"/>
            <a:ext cx="11263660" cy="2492990"/>
          </a:xfrm>
          <a:prstGeom prst="rect">
            <a:avLst/>
          </a:prstGeom>
          <a:noFill/>
        </p:spPr>
        <p:txBody>
          <a:bodyPr wrap="square" rtlCol="0">
            <a:spAutoFit/>
          </a:bodyPr>
          <a:lstStyle/>
          <a:p>
            <a:pPr algn="ctr"/>
            <a:r>
              <a:rPr lang="en-ZA" sz="2800" b="1" dirty="0"/>
              <a:t>2021/22 Annual performance plan priorities</a:t>
            </a:r>
          </a:p>
          <a:p>
            <a:pPr algn="ctr"/>
            <a:r>
              <a:rPr lang="en-ZA" sz="2800" b="1" dirty="0"/>
              <a:t>Programme 2: Multi Stakeholder Collaboration</a:t>
            </a:r>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90013"/>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221209"/>
          </a:xfrm>
          <a:prstGeom prst="rect">
            <a:avLst/>
          </a:prstGeom>
        </p:spPr>
      </p:pic>
      <p:sp>
        <p:nvSpPr>
          <p:cNvPr id="5" name="Rectangle 4">
            <a:extLst>
              <a:ext uri="{FF2B5EF4-FFF2-40B4-BE49-F238E27FC236}">
                <a16:creationId xmlns:a16="http://schemas.microsoft.com/office/drawing/2014/main" xmlns="" id="{53F2BAEC-0C50-4481-A122-2A4BD0DAE58B}"/>
              </a:ext>
            </a:extLst>
          </p:cNvPr>
          <p:cNvSpPr/>
          <p:nvPr/>
        </p:nvSpPr>
        <p:spPr>
          <a:xfrm>
            <a:off x="235480" y="2776469"/>
            <a:ext cx="9686925" cy="21835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3267411926"/>
              </p:ext>
            </p:extLst>
          </p:nvPr>
        </p:nvGraphicFramePr>
        <p:xfrm>
          <a:off x="1252537" y="3060170"/>
          <a:ext cx="9686925" cy="2229055"/>
        </p:xfrm>
        <a:graphic>
          <a:graphicData uri="http://schemas.openxmlformats.org/drawingml/2006/table">
            <a:tbl>
              <a:tblPr firstRow="1" firstCol="1" bandRow="1">
                <a:tableStyleId>{5DA37D80-6434-44D0-A028-1B22A696006F}</a:tableStyleId>
              </a:tblPr>
              <a:tblGrid>
                <a:gridCol w="2628912">
                  <a:extLst>
                    <a:ext uri="{9D8B030D-6E8A-4147-A177-3AD203B41FA5}">
                      <a16:colId xmlns:a16="http://schemas.microsoft.com/office/drawing/2014/main" xmlns="" val="20000"/>
                    </a:ext>
                  </a:extLst>
                </a:gridCol>
                <a:gridCol w="3409938">
                  <a:extLst>
                    <a:ext uri="{9D8B030D-6E8A-4147-A177-3AD203B41FA5}">
                      <a16:colId xmlns:a16="http://schemas.microsoft.com/office/drawing/2014/main" xmlns="" val="20001"/>
                    </a:ext>
                  </a:extLst>
                </a:gridCol>
                <a:gridCol w="3648075">
                  <a:extLst>
                    <a:ext uri="{9D8B030D-6E8A-4147-A177-3AD203B41FA5}">
                      <a16:colId xmlns:a16="http://schemas.microsoft.com/office/drawing/2014/main" xmlns="" val="20002"/>
                    </a:ext>
                  </a:extLst>
                </a:gridCol>
              </a:tblGrid>
              <a:tr h="536131">
                <a:tc>
                  <a:txBody>
                    <a:bodyPr/>
                    <a:lstStyle/>
                    <a:p>
                      <a:pPr>
                        <a:lnSpc>
                          <a:spcPct val="115000"/>
                        </a:lnSpc>
                        <a:spcAft>
                          <a:spcPts val="0"/>
                        </a:spcAft>
                      </a:pPr>
                      <a:r>
                        <a:rPr lang="en-ZA" sz="1800" dirty="0">
                          <a:effectLst/>
                          <a:latin typeface="Arial Black" panose="020B0A04020102020204" pitchFamily="34" charset="0"/>
                          <a:cs typeface="Arial" panose="020B0604020202020204" pitchFamily="34" charset="0"/>
                        </a:rPr>
                        <a:t>Outcome</a:t>
                      </a:r>
                      <a:endParaRPr lang="en-ZA" sz="1800" dirty="0">
                        <a:effectLst/>
                        <a:latin typeface="Arial Black" panose="020B0A040201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Black" panose="020B0A04020102020204" pitchFamily="34" charset="0"/>
                          <a:cs typeface="Arial" panose="020B0604020202020204" pitchFamily="34" charset="0"/>
                        </a:rPr>
                        <a:t>Output Indicators</a:t>
                      </a:r>
                    </a:p>
                    <a:p>
                      <a:pPr>
                        <a:lnSpc>
                          <a:spcPct val="115000"/>
                        </a:lnSpc>
                        <a:spcAft>
                          <a:spcPts val="0"/>
                        </a:spcAft>
                      </a:pPr>
                      <a:r>
                        <a:rPr lang="en-ZA" sz="1800" dirty="0">
                          <a:effectLst/>
                          <a:latin typeface="Arial Black" panose="020B0A04020102020204" pitchFamily="34" charset="0"/>
                          <a:cs typeface="Arial" panose="020B0604020202020204" pitchFamily="34" charset="0"/>
                        </a:rPr>
                        <a:t> </a:t>
                      </a:r>
                      <a:endParaRPr lang="en-ZA" sz="1800" dirty="0">
                        <a:effectLst/>
                        <a:latin typeface="Arial Black" panose="020B0A040201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800" dirty="0">
                          <a:effectLst/>
                          <a:latin typeface="Arial Black" panose="020B0A04020102020204" pitchFamily="34" charset="0"/>
                          <a:cs typeface="Arial" panose="020B0604020202020204" pitchFamily="34" charset="0"/>
                        </a:rPr>
                        <a:t>2021/22 Annual Target</a:t>
                      </a:r>
                      <a:endParaRPr lang="en-ZA" sz="1800" dirty="0">
                        <a:effectLst/>
                        <a:latin typeface="Arial Black" panose="020B0A040201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651715">
                <a:tc rowSpan="2">
                  <a:txBody>
                    <a:bodyPr/>
                    <a:lstStyle/>
                    <a:p>
                      <a:pPr>
                        <a:lnSpc>
                          <a:spcPct val="115000"/>
                        </a:lnSpc>
                        <a:spcAft>
                          <a:spcPts val="0"/>
                        </a:spcAft>
                        <a:tabLst>
                          <a:tab pos="279400" algn="l"/>
                        </a:tabLst>
                      </a:pPr>
                      <a:r>
                        <a:rPr lang="en-US" sz="1800" kern="1200" dirty="0">
                          <a:solidFill>
                            <a:schemeClr val="tx1"/>
                          </a:solidFill>
                          <a:effectLst/>
                          <a:latin typeface="Arial" panose="020B0604020202020204" pitchFamily="34" charset="0"/>
                          <a:ea typeface="+mn-ea"/>
                          <a:cs typeface="Arial" panose="020B0604020202020204" pitchFamily="34" charset="0"/>
                        </a:rPr>
                        <a:t>Expanded digital skills delivery model</a:t>
                      </a:r>
                      <a:endParaRPr lang="en-ZA" sz="18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rowSpan="2">
                  <a:txBody>
                    <a:bodyPr/>
                    <a:lstStyle/>
                    <a:p>
                      <a:r>
                        <a:rPr lang="en-US" sz="1800" kern="1200" dirty="0">
                          <a:solidFill>
                            <a:schemeClr val="tx1"/>
                          </a:solidFill>
                          <a:effectLst/>
                          <a:latin typeface="Arial" panose="020B0604020202020204" pitchFamily="34" charset="0"/>
                          <a:ea typeface="+mn-ea"/>
                          <a:cs typeface="Arial" panose="020B0604020202020204" pitchFamily="34" charset="0"/>
                        </a:rPr>
                        <a:t>Number of new collaboration agreements signed 	</a:t>
                      </a:r>
                    </a:p>
                    <a:p>
                      <a:pPr>
                        <a:lnSpc>
                          <a:spcPct val="115000"/>
                        </a:lnSpc>
                        <a:spcAft>
                          <a:spcPts val="0"/>
                        </a:spcAft>
                      </a:pP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ctr">
                        <a:lnSpc>
                          <a:spcPct val="115000"/>
                        </a:lnSpc>
                        <a:spcAft>
                          <a:spcPts val="0"/>
                        </a:spcAft>
                        <a:tabLst>
                          <a:tab pos="279400" algn="l"/>
                        </a:tabLst>
                      </a:pPr>
                      <a:r>
                        <a:rPr lang="en-US" sz="1800" b="1" kern="1200" dirty="0">
                          <a:solidFill>
                            <a:schemeClr val="tx1"/>
                          </a:solidFill>
                          <a:effectLst/>
                          <a:latin typeface="Arial" panose="020B0604020202020204" pitchFamily="34" charset="0"/>
                          <a:ea typeface="+mn-ea"/>
                          <a:cs typeface="Arial" panose="020B0604020202020204" pitchFamily="34" charset="0"/>
                        </a:rPr>
                        <a:t>2 </a:t>
                      </a:r>
                      <a:r>
                        <a:rPr lang="en-US" sz="1800" b="1" kern="1200" dirty="0" err="1">
                          <a:solidFill>
                            <a:schemeClr val="tx1"/>
                          </a:solidFill>
                          <a:effectLst/>
                          <a:latin typeface="Arial" panose="020B0604020202020204" pitchFamily="34" charset="0"/>
                          <a:ea typeface="+mn-ea"/>
                          <a:cs typeface="Arial" panose="020B0604020202020204" pitchFamily="34" charset="0"/>
                        </a:rPr>
                        <a:t>MoUs</a:t>
                      </a:r>
                      <a:endParaRPr lang="en-ZA" sz="1800" b="1"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en-US" sz="1800" b="1" kern="1200" dirty="0">
                          <a:solidFill>
                            <a:schemeClr val="tx1"/>
                          </a:solidFill>
                          <a:effectLst/>
                          <a:latin typeface="Arial" panose="020B0604020202020204" pitchFamily="34" charset="0"/>
                          <a:ea typeface="+mn-ea"/>
                          <a:cs typeface="Arial" panose="020B0604020202020204" pitchFamily="34" charset="0"/>
                        </a:rPr>
                        <a:t> </a:t>
                      </a:r>
                      <a:endParaRPr lang="en-ZA" sz="18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586651">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Partnership performance reports of 2020/21 signed agreements</a:t>
                      </a:r>
                    </a:p>
                    <a:p>
                      <a:pPr>
                        <a:lnSpc>
                          <a:spcPct val="115000"/>
                        </a:lnSpc>
                        <a:spcAft>
                          <a:spcPts val="0"/>
                        </a:spcAft>
                      </a:pPr>
                      <a:endParaRPr lang="en-ZA"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560483912"/>
                  </a:ext>
                </a:extLst>
              </a:tr>
            </a:tbl>
          </a:graphicData>
        </a:graphic>
      </p:graphicFrame>
    </p:spTree>
    <p:extLst>
      <p:ext uri="{BB962C8B-B14F-4D97-AF65-F5344CB8AC3E}">
        <p14:creationId xmlns:p14="http://schemas.microsoft.com/office/powerpoint/2010/main" xmlns="" val="410883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71848" y="1430215"/>
            <a:ext cx="11263660" cy="3785652"/>
          </a:xfrm>
          <a:prstGeom prst="rect">
            <a:avLst/>
          </a:prstGeom>
          <a:noFill/>
        </p:spPr>
        <p:txBody>
          <a:bodyPr wrap="square" rtlCol="0">
            <a:spAutoFit/>
          </a:bodyPr>
          <a:lstStyle/>
          <a:p>
            <a:pPr algn="ctr"/>
            <a:r>
              <a:rPr lang="en-ZA" sz="2800" b="1" dirty="0"/>
              <a:t>2021/22 Annual performance plan priorities</a:t>
            </a:r>
          </a:p>
          <a:p>
            <a:pPr algn="ctr"/>
            <a:r>
              <a:rPr lang="en-ZA" sz="2800" b="1" dirty="0"/>
              <a:t>Programme 3:e-Astuteness Development</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22120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2795708532"/>
              </p:ext>
            </p:extLst>
          </p:nvPr>
        </p:nvGraphicFramePr>
        <p:xfrm>
          <a:off x="633047" y="2538531"/>
          <a:ext cx="10761783" cy="3925824"/>
        </p:xfrm>
        <a:graphic>
          <a:graphicData uri="http://schemas.openxmlformats.org/drawingml/2006/table">
            <a:tbl>
              <a:tblPr firstRow="1" firstCol="1" bandRow="1">
                <a:tableStyleId>{5DA37D80-6434-44D0-A028-1B22A696006F}</a:tableStyleId>
              </a:tblPr>
              <a:tblGrid>
                <a:gridCol w="1458996">
                  <a:extLst>
                    <a:ext uri="{9D8B030D-6E8A-4147-A177-3AD203B41FA5}">
                      <a16:colId xmlns:a16="http://schemas.microsoft.com/office/drawing/2014/main" xmlns="" val="20000"/>
                    </a:ext>
                  </a:extLst>
                </a:gridCol>
                <a:gridCol w="6424760">
                  <a:extLst>
                    <a:ext uri="{9D8B030D-6E8A-4147-A177-3AD203B41FA5}">
                      <a16:colId xmlns:a16="http://schemas.microsoft.com/office/drawing/2014/main" xmlns="" val="20001"/>
                    </a:ext>
                  </a:extLst>
                </a:gridCol>
                <a:gridCol w="2878027">
                  <a:extLst>
                    <a:ext uri="{9D8B030D-6E8A-4147-A177-3AD203B41FA5}">
                      <a16:colId xmlns:a16="http://schemas.microsoft.com/office/drawing/2014/main" xmlns="" val="20002"/>
                    </a:ext>
                  </a:extLst>
                </a:gridCol>
              </a:tblGrid>
              <a:tr h="0">
                <a:tc>
                  <a:txBody>
                    <a:bodyPr/>
                    <a:lstStyle/>
                    <a:p>
                      <a:pPr>
                        <a:lnSpc>
                          <a:spcPct val="115000"/>
                        </a:lnSpc>
                        <a:spcAft>
                          <a:spcPts val="0"/>
                        </a:spcAft>
                      </a:pPr>
                      <a:r>
                        <a:rPr lang="en-ZA" sz="1400" dirty="0">
                          <a:effectLst/>
                          <a:latin typeface="Arial Black" panose="020B0A04020102020204" pitchFamily="34" charset="0"/>
                        </a:rPr>
                        <a:t>Outcome</a:t>
                      </a:r>
                      <a:endParaRPr lang="en-ZA" sz="1400" dirty="0">
                        <a:effectLst/>
                        <a:latin typeface="Arial Black" panose="020B0A04020102020204" pitchFamily="34" charset="0"/>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Black" panose="020B0A04020102020204" pitchFamily="34" charset="0"/>
                        </a:rPr>
                        <a:t>Output Indicators</a:t>
                      </a:r>
                    </a:p>
                    <a:p>
                      <a:pPr>
                        <a:lnSpc>
                          <a:spcPct val="115000"/>
                        </a:lnSpc>
                        <a:spcAft>
                          <a:spcPts val="0"/>
                        </a:spcAft>
                      </a:pPr>
                      <a:r>
                        <a:rPr lang="en-ZA" sz="1400" dirty="0">
                          <a:effectLst/>
                          <a:latin typeface="Arial Black" panose="020B0A04020102020204" pitchFamily="34" charset="0"/>
                        </a:rPr>
                        <a:t> </a:t>
                      </a:r>
                      <a:endParaRPr lang="en-ZA" sz="1400" dirty="0">
                        <a:effectLst/>
                        <a:latin typeface="Arial Black" panose="020B0A04020102020204" pitchFamily="34" charset="0"/>
                        <a:ea typeface="Calibri"/>
                        <a:cs typeface="Times New Roman"/>
                      </a:endParaRPr>
                    </a:p>
                  </a:txBody>
                  <a:tcPr marL="68580" marR="68580" marT="0" marB="0"/>
                </a:tc>
                <a:tc>
                  <a:txBody>
                    <a:bodyPr/>
                    <a:lstStyle/>
                    <a:p>
                      <a:pPr>
                        <a:lnSpc>
                          <a:spcPct val="115000"/>
                        </a:lnSpc>
                        <a:spcAft>
                          <a:spcPts val="0"/>
                        </a:spcAft>
                      </a:pPr>
                      <a:r>
                        <a:rPr lang="en-ZA" sz="1400" dirty="0">
                          <a:effectLst/>
                          <a:latin typeface="Arial Black" panose="020B0A04020102020204" pitchFamily="34" charset="0"/>
                        </a:rPr>
                        <a:t>2021/22 Annual Target</a:t>
                      </a:r>
                      <a:endParaRPr lang="en-ZA" sz="1400" dirty="0">
                        <a:effectLst/>
                        <a:latin typeface="Arial Black" panose="020B0A04020102020204" pitchFamily="34" charset="0"/>
                        <a:ea typeface="Calibri"/>
                        <a:cs typeface="Times New Roman"/>
                      </a:endParaRPr>
                    </a:p>
                  </a:txBody>
                  <a:tcPr marL="68580" marR="68580" marT="0" marB="0"/>
                </a:tc>
                <a:extLst>
                  <a:ext uri="{0D108BD9-81ED-4DB2-BD59-A6C34878D82A}">
                    <a16:rowId xmlns:a16="http://schemas.microsoft.com/office/drawing/2014/main" xmlns="" val="10000"/>
                  </a:ext>
                </a:extLst>
              </a:tr>
              <a:tr h="0">
                <a:tc rowSpan="6">
                  <a:txBody>
                    <a:bodyPr/>
                    <a:lstStyle/>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Digitally skilled citizens</a:t>
                      </a:r>
                      <a:endParaRPr lang="en-ZA" sz="1400" b="1" dirty="0">
                        <a:effectLst/>
                        <a:latin typeface="Arial" panose="020B0604020202020204" pitchFamily="34" charset="0"/>
                        <a:cs typeface="Arial" panose="020B0604020202020204" pitchFamily="34" charset="0"/>
                      </a:endParaRPr>
                    </a:p>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Number of citizens trained in basic digital literacy</a:t>
                      </a:r>
                      <a:endParaRPr lang="en-ZA" sz="1400" b="1" dirty="0">
                        <a:effectLst/>
                        <a:latin typeface="Arial" panose="020B0604020202020204" pitchFamily="34" charset="0"/>
                        <a:cs typeface="Arial" panose="020B0604020202020204" pitchFamily="34" charset="0"/>
                      </a:endParaRPr>
                    </a:p>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60 000</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0">
                <a:tc vMerge="1">
                  <a:txBody>
                    <a:bodyPr/>
                    <a:lstStyle/>
                    <a:p>
                      <a:endParaRPr lang="en-ZA"/>
                    </a:p>
                  </a:txBody>
                  <a:tcPr/>
                </a:tc>
                <a:tc>
                  <a:txBody>
                    <a:bodyPr/>
                    <a:lstStyle/>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Number of learners trained in creative media courses</a:t>
                      </a:r>
                      <a:endParaRPr lang="en-ZA" sz="1400" b="1" dirty="0">
                        <a:effectLst/>
                        <a:latin typeface="Arial" panose="020B0604020202020204" pitchFamily="34" charset="0"/>
                        <a:cs typeface="Arial" panose="020B0604020202020204" pitchFamily="34" charset="0"/>
                      </a:endParaRPr>
                    </a:p>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120</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0">
                <a:tc vMerge="1">
                  <a:txBody>
                    <a:bodyPr/>
                    <a:lstStyle/>
                    <a:p>
                      <a:endParaRPr lang="en-ZA"/>
                    </a:p>
                  </a:txBody>
                  <a:tcPr/>
                </a:tc>
                <a:tc>
                  <a:txBody>
                    <a:bodyPr/>
                    <a:lstStyle/>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Number of creative media  courses developed</a:t>
                      </a:r>
                      <a:endParaRPr lang="en-ZA" sz="1400" b="1" dirty="0">
                        <a:effectLst/>
                        <a:latin typeface="Arial" panose="020B0604020202020204" pitchFamily="34" charset="0"/>
                        <a:cs typeface="Arial" panose="020B0604020202020204" pitchFamily="34" charset="0"/>
                      </a:endParaRPr>
                    </a:p>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0">
                <a:tc vMerge="1">
                  <a:txBody>
                    <a:bodyPr/>
                    <a:lstStyle/>
                    <a:p>
                      <a:endParaRPr lang="en-ZA"/>
                    </a:p>
                  </a:txBody>
                  <a:tcPr/>
                </a:tc>
                <a:tc>
                  <a:txBody>
                    <a:bodyPr/>
                    <a:lstStyle/>
                    <a:p>
                      <a:pPr>
                        <a:lnSpc>
                          <a:spcPct val="115000"/>
                        </a:lnSpc>
                        <a:spcAft>
                          <a:spcPts val="0"/>
                        </a:spcAft>
                      </a:pPr>
                      <a:r>
                        <a:rPr lang="en-US" sz="1400" b="1" dirty="0">
                          <a:effectLst/>
                          <a:latin typeface="Arial" panose="020B0604020202020204" pitchFamily="34" charset="0"/>
                          <a:cs typeface="Arial" panose="020B0604020202020204" pitchFamily="34" charset="0"/>
                        </a:rPr>
                        <a:t>Number of citizens trained on specialist technology</a:t>
                      </a:r>
                      <a:endParaRPr lang="en-ZA" sz="1400" b="1" dirty="0">
                        <a:effectLst/>
                        <a:latin typeface="Arial" panose="020B0604020202020204" pitchFamily="34" charset="0"/>
                        <a:cs typeface="Arial" panose="020B0604020202020204" pitchFamily="34" charset="0"/>
                      </a:endParaRPr>
                    </a:p>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ea typeface="Calibri"/>
                          <a:cs typeface="Arial" panose="020B0604020202020204" pitchFamily="34" charset="0"/>
                        </a:rPr>
                        <a:t>2750</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0">
                <a:tc vMerge="1">
                  <a:txBody>
                    <a:bodyPr/>
                    <a:lstStyle/>
                    <a:p>
                      <a:endParaRPr lang="en-ZA"/>
                    </a:p>
                  </a:txBody>
                  <a:tcPr/>
                </a:tc>
                <a:tc>
                  <a:txBody>
                    <a:bodyPr/>
                    <a:lstStyle/>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Number of employees within government departments and institutions participating in digital transformation advocacy and awareness campaigns</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800</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0">
                <a:tc vMerge="1">
                  <a:txBody>
                    <a:bodyPr/>
                    <a:lstStyle/>
                    <a:p>
                      <a:endParaRPr lang="en-ZA"/>
                    </a:p>
                  </a:txBody>
                  <a:tcPr/>
                </a:tc>
                <a:tc>
                  <a:txBody>
                    <a:bodyPr/>
                    <a:lstStyle/>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Digital skills cloud platform established</a:t>
                      </a:r>
                      <a:endParaRPr lang="en-ZA" sz="1400" b="1" dirty="0">
                        <a:effectLst/>
                        <a:latin typeface="Arial" panose="020B0604020202020204" pitchFamily="34" charset="0"/>
                        <a:cs typeface="Arial" panose="020B0604020202020204" pitchFamily="34" charset="0"/>
                      </a:endParaRPr>
                    </a:p>
                    <a:p>
                      <a:pPr>
                        <a:lnSpc>
                          <a:spcPct val="115000"/>
                        </a:lnSpc>
                        <a:spcAft>
                          <a:spcPts val="0"/>
                        </a:spcAft>
                        <a:tabLst>
                          <a:tab pos="279400" algn="l"/>
                        </a:tabLs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ZA" sz="1400" dirty="0">
                          <a:effectLst/>
                          <a:latin typeface="Arial" panose="020B0604020202020204" pitchFamily="34" charset="0"/>
                          <a:ea typeface="Calibri"/>
                          <a:cs typeface="Arial" panose="020B0604020202020204" pitchFamily="34" charset="0"/>
                        </a:rPr>
                        <a:t>Multi-Media Production Content integrated onto digital skills cloud platform</a:t>
                      </a: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58328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480" y="1152283"/>
            <a:ext cx="11263660" cy="2492990"/>
          </a:xfrm>
          <a:prstGeom prst="rect">
            <a:avLst/>
          </a:prstGeom>
          <a:noFill/>
        </p:spPr>
        <p:txBody>
          <a:bodyPr wrap="square" rtlCol="0">
            <a:spAutoFit/>
          </a:bodyPr>
          <a:lstStyle/>
          <a:p>
            <a:pPr algn="ctr"/>
            <a:r>
              <a:rPr lang="en-ZA" sz="2800" b="1" dirty="0"/>
              <a:t>2021/22 Annual performance plan priorities</a:t>
            </a:r>
          </a:p>
          <a:p>
            <a:pPr algn="ctr"/>
            <a:r>
              <a:rPr lang="en-ZA" sz="2800" b="1" dirty="0"/>
              <a:t>Programme 4:Knowledge for innovation</a:t>
            </a:r>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235480" y="209006"/>
            <a:ext cx="2991394" cy="122120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4287664619"/>
              </p:ext>
            </p:extLst>
          </p:nvPr>
        </p:nvGraphicFramePr>
        <p:xfrm>
          <a:off x="1638210" y="2172913"/>
          <a:ext cx="8458200" cy="3645827"/>
        </p:xfrm>
        <a:graphic>
          <a:graphicData uri="http://schemas.openxmlformats.org/drawingml/2006/table">
            <a:tbl>
              <a:tblPr firstRow="1" firstCol="1" bandRow="1">
                <a:tableStyleId>{5DA37D80-6434-44D0-A028-1B22A696006F}</a:tableStyleId>
              </a:tblPr>
              <a:tblGrid>
                <a:gridCol w="2657475">
                  <a:extLst>
                    <a:ext uri="{9D8B030D-6E8A-4147-A177-3AD203B41FA5}">
                      <a16:colId xmlns:a16="http://schemas.microsoft.com/office/drawing/2014/main" xmlns="" val="20000"/>
                    </a:ext>
                  </a:extLst>
                </a:gridCol>
                <a:gridCol w="3384219">
                  <a:extLst>
                    <a:ext uri="{9D8B030D-6E8A-4147-A177-3AD203B41FA5}">
                      <a16:colId xmlns:a16="http://schemas.microsoft.com/office/drawing/2014/main" xmlns="" val="20001"/>
                    </a:ext>
                  </a:extLst>
                </a:gridCol>
                <a:gridCol w="2416506">
                  <a:extLst>
                    <a:ext uri="{9D8B030D-6E8A-4147-A177-3AD203B41FA5}">
                      <a16:colId xmlns:a16="http://schemas.microsoft.com/office/drawing/2014/main" xmlns="" val="20002"/>
                    </a:ext>
                  </a:extLst>
                </a:gridCol>
              </a:tblGrid>
              <a:tr h="810184">
                <a:tc>
                  <a:txBody>
                    <a:bodyPr/>
                    <a:lstStyle/>
                    <a:p>
                      <a:pPr>
                        <a:lnSpc>
                          <a:spcPct val="115000"/>
                        </a:lnSpc>
                        <a:spcAft>
                          <a:spcPts val="0"/>
                        </a:spcAft>
                      </a:pPr>
                      <a:r>
                        <a:rPr lang="en-ZA" sz="1600" dirty="0">
                          <a:effectLst/>
                          <a:latin typeface="Arial Black" panose="020B0A04020102020204" pitchFamily="34" charset="0"/>
                        </a:rPr>
                        <a:t>Outcome</a:t>
                      </a:r>
                      <a:endParaRPr lang="en-ZA" sz="1600" dirty="0">
                        <a:effectLst/>
                        <a:latin typeface="Arial Black" panose="020B0A04020102020204" pitchFamily="34" charset="0"/>
                        <a:ea typeface="Calibri"/>
                        <a:cs typeface="Times New Roman"/>
                      </a:endParaRPr>
                    </a:p>
                  </a:txBody>
                  <a:tcPr marL="68580" marR="68580" marT="0" marB="0"/>
                </a:tc>
                <a:tc>
                  <a:txBody>
                    <a:bodyPr/>
                    <a:lstStyle/>
                    <a:p>
                      <a:pPr>
                        <a:lnSpc>
                          <a:spcPct val="115000"/>
                        </a:lnSpc>
                        <a:spcAft>
                          <a:spcPts val="0"/>
                        </a:spcAft>
                      </a:pPr>
                      <a:r>
                        <a:rPr lang="en-ZA" sz="1600" dirty="0">
                          <a:effectLst/>
                          <a:latin typeface="Arial Black" panose="020B0A04020102020204" pitchFamily="34" charset="0"/>
                        </a:rPr>
                        <a:t>Output Indicators</a:t>
                      </a:r>
                    </a:p>
                    <a:p>
                      <a:pPr>
                        <a:lnSpc>
                          <a:spcPct val="115000"/>
                        </a:lnSpc>
                        <a:spcAft>
                          <a:spcPts val="0"/>
                        </a:spcAft>
                      </a:pPr>
                      <a:r>
                        <a:rPr lang="en-ZA" sz="1600" dirty="0">
                          <a:effectLst/>
                          <a:latin typeface="Arial Black" panose="020B0A04020102020204" pitchFamily="34" charset="0"/>
                        </a:rPr>
                        <a:t> </a:t>
                      </a:r>
                      <a:endParaRPr lang="en-ZA" sz="1600" dirty="0">
                        <a:effectLst/>
                        <a:latin typeface="Arial Black" panose="020B0A04020102020204" pitchFamily="34" charset="0"/>
                        <a:ea typeface="Calibri"/>
                        <a:cs typeface="Times New Roman"/>
                      </a:endParaRPr>
                    </a:p>
                  </a:txBody>
                  <a:tcPr marL="68580" marR="68580" marT="0" marB="0"/>
                </a:tc>
                <a:tc>
                  <a:txBody>
                    <a:bodyPr/>
                    <a:lstStyle/>
                    <a:p>
                      <a:pPr>
                        <a:lnSpc>
                          <a:spcPct val="115000"/>
                        </a:lnSpc>
                        <a:spcAft>
                          <a:spcPts val="0"/>
                        </a:spcAft>
                      </a:pPr>
                      <a:r>
                        <a:rPr lang="en-ZA" sz="1600" dirty="0">
                          <a:effectLst/>
                          <a:latin typeface="Arial Black" panose="020B0A04020102020204" pitchFamily="34" charset="0"/>
                        </a:rPr>
                        <a:t>2021/22 Annual Target</a:t>
                      </a:r>
                      <a:endParaRPr lang="en-ZA" sz="1600" dirty="0">
                        <a:effectLst/>
                        <a:latin typeface="Arial Black" panose="020B0A04020102020204" pitchFamily="34" charset="0"/>
                        <a:ea typeface="Calibri"/>
                        <a:cs typeface="Times New Roman"/>
                      </a:endParaRPr>
                    </a:p>
                  </a:txBody>
                  <a:tcPr marL="68580" marR="68580" marT="0" marB="0"/>
                </a:tc>
                <a:extLst>
                  <a:ext uri="{0D108BD9-81ED-4DB2-BD59-A6C34878D82A}">
                    <a16:rowId xmlns:a16="http://schemas.microsoft.com/office/drawing/2014/main" xmlns="" val="10000"/>
                  </a:ext>
                </a:extLst>
              </a:tr>
              <a:tr h="1215275">
                <a:tc rowSpan="3">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Improved applied research &amp; innovation knowledge</a:t>
                      </a:r>
                      <a:endParaRPr lang="en-ZA"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Number of hackathons hosted</a:t>
                      </a:r>
                      <a:endParaRPr lang="en-ZA" sz="1600" dirty="0">
                        <a:effectLst/>
                        <a:latin typeface="Arial" panose="020B0604020202020204" pitchFamily="34" charset="0"/>
                        <a:cs typeface="Arial" panose="020B0604020202020204" pitchFamily="34" charset="0"/>
                      </a:endParaRPr>
                    </a:p>
                    <a:p>
                      <a:pP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US" sz="1600" b="1">
                          <a:effectLst/>
                          <a:latin typeface="Arial" panose="020B0604020202020204" pitchFamily="34" charset="0"/>
                          <a:cs typeface="Arial" panose="020B0604020202020204" pitchFamily="34" charset="0"/>
                        </a:rPr>
                        <a:t>1</a:t>
                      </a:r>
                      <a:endParaRPr lang="en-ZA" sz="1600" b="1">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810184">
                <a:tc vMerge="1">
                  <a:txBody>
                    <a:bodyPr/>
                    <a:lstStyle/>
                    <a:p>
                      <a:endParaRPr lang="en-ZA"/>
                    </a:p>
                  </a:txBody>
                  <a:tcPr/>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Number of Digital Skills Summit hosted</a:t>
                      </a:r>
                      <a:endParaRPr lang="en-ZA"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279400" algn="l"/>
                        </a:tabLst>
                      </a:pPr>
                      <a:r>
                        <a:rPr lang="en-US" sz="1600" b="1" dirty="0">
                          <a:effectLst/>
                          <a:latin typeface="Arial" panose="020B0604020202020204" pitchFamily="34" charset="0"/>
                          <a:cs typeface="Arial" panose="020B0604020202020204" pitchFamily="34" charset="0"/>
                        </a:rPr>
                        <a:t>1</a:t>
                      </a:r>
                      <a:endParaRPr lang="en-ZA" sz="1600" b="1"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810184">
                <a:tc vMerge="1">
                  <a:txBody>
                    <a:bodyPr/>
                    <a:lstStyle/>
                    <a:p>
                      <a:pPr>
                        <a:lnSpc>
                          <a:spcPct val="115000"/>
                        </a:lnSpc>
                        <a:spcAft>
                          <a:spcPts val="0"/>
                        </a:spcAft>
                      </a:pPr>
                      <a:endParaRPr lang="en-ZA" sz="16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Number of Colloquiums hosted</a:t>
                      </a:r>
                      <a:endParaRPr lang="en-ZA"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279400" algn="l"/>
                        </a:tabLst>
                      </a:pPr>
                      <a:r>
                        <a:rPr lang="en-US" sz="1600" b="1" dirty="0">
                          <a:effectLst/>
                          <a:latin typeface="Arial" panose="020B0604020202020204" pitchFamily="34" charset="0"/>
                          <a:ea typeface="Calibri"/>
                          <a:cs typeface="Arial" panose="020B0604020202020204" pitchFamily="34" charset="0"/>
                        </a:rPr>
                        <a:t>1</a:t>
                      </a:r>
                      <a:endParaRPr lang="en-ZA" sz="1600" b="1"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74312124"/>
                  </a:ext>
                </a:extLst>
              </a:tr>
            </a:tbl>
          </a:graphicData>
        </a:graphic>
      </p:graphicFrame>
    </p:spTree>
    <p:extLst>
      <p:ext uri="{BB962C8B-B14F-4D97-AF65-F5344CB8AC3E}">
        <p14:creationId xmlns:p14="http://schemas.microsoft.com/office/powerpoint/2010/main" xmlns="" val="1805062259"/>
      </p:ext>
    </p:extLst>
  </p:cSld>
  <p:clrMapOvr>
    <a:masterClrMapping/>
  </p:clrMapOvr>
</p:sld>
</file>

<file path=ppt/theme/theme1.xml><?xml version="1.0" encoding="utf-8"?>
<a:theme xmlns:a="http://schemas.openxmlformats.org/drawingml/2006/main" name="NEMISA_PowerPointPress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MISA_PowerPointPresso" id="{022CE575-58D8-4EC6-8903-4F0CB1609C60}" vid="{E21C67E9-8ECD-45FC-95DD-C11ABC6A8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NEMISA_PowerPointPresso</Template>
  <TotalTime>2046</TotalTime>
  <Words>750</Words>
  <Application>Microsoft Office PowerPoint</Application>
  <PresentationFormat>Custom</PresentationFormat>
  <Paragraphs>237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NEMISA_PowerPointPresso</vt:lpstr>
      <vt:lpstr>2021/22 Annual Performance plan and budget presentation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plan and budget presentation</dc:title>
  <dc:creator>kefiloe</dc:creator>
  <cp:lastModifiedBy>USER</cp:lastModifiedBy>
  <cp:revision>37</cp:revision>
  <dcterms:created xsi:type="dcterms:W3CDTF">2020-04-30T03:59:18Z</dcterms:created>
  <dcterms:modified xsi:type="dcterms:W3CDTF">2021-05-11T14:34:05Z</dcterms:modified>
</cp:coreProperties>
</file>