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98" r:id="rId3"/>
    <p:sldId id="311" r:id="rId4"/>
    <p:sldId id="310" r:id="rId5"/>
    <p:sldId id="284" r:id="rId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117" d="100"/>
          <a:sy n="117" d="100"/>
        </p:scale>
        <p:origin x="3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C7E046E-526C-4570-B59C-DF850C042591}" type="datetimeFigureOut">
              <a:rPr lang="en-ZA" smtClean="0"/>
              <a:t>10-May-2021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415859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7E046E-526C-4570-B59C-DF850C042591}" type="datetimeFigureOut">
              <a:rPr lang="en-ZA" smtClean="0"/>
              <a:t>10-May-2021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107101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7E046E-526C-4570-B59C-DF850C042591}" type="datetimeFigureOut">
              <a:rPr lang="en-ZA" smtClean="0"/>
              <a:t>10-May-2021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2806248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737600" y="6356353"/>
            <a:ext cx="2844800" cy="365125"/>
          </a:xfrm>
          <a:prstGeom prst="rect">
            <a:avLst/>
          </a:prstGeom>
        </p:spPr>
        <p:txBody>
          <a:bodyPr/>
          <a:lstStyle/>
          <a:p>
            <a:fld id="{73A80DC0-C4D1-E849-95F1-E29CDD0699CE}" type="slidenum">
              <a:rPr lang="en-US" smtClean="0"/>
              <a:t>‹#›</a:t>
            </a:fld>
            <a:endParaRPr lang="en-US"/>
          </a:p>
        </p:txBody>
      </p:sp>
      <p:sp>
        <p:nvSpPr>
          <p:cNvPr id="5" name="Rectangle 4"/>
          <p:cNvSpPr/>
          <p:nvPr userDrawn="1"/>
        </p:nvSpPr>
        <p:spPr>
          <a:xfrm>
            <a:off x="0" y="3441109"/>
            <a:ext cx="12192000"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1070973" y="3869215"/>
            <a:ext cx="10363200" cy="521992"/>
          </a:xfrm>
          <a:noFill/>
        </p:spPr>
        <p:txBody>
          <a:bodyPr>
            <a:normAutofit/>
          </a:bodyPr>
          <a:lstStyle>
            <a:lvl1pPr>
              <a:defRPr b="1"/>
            </a:lvl1pPr>
          </a:lstStyle>
          <a:p>
            <a:pPr algn="r"/>
            <a:r>
              <a:rPr lang="en-US" sz="2400" dirty="0" smtClean="0">
                <a:solidFill>
                  <a:schemeClr val="bg1"/>
                </a:solidFill>
                <a:latin typeface="Century Gothic"/>
                <a:cs typeface="Century Gothic"/>
              </a:rPr>
              <a:t>PRESENTATION TITLE</a:t>
            </a:r>
            <a:endParaRPr lang="en-US" sz="2400" dirty="0">
              <a:solidFill>
                <a:schemeClr val="bg1"/>
              </a:solidFill>
              <a:latin typeface="Century Gothic"/>
              <a:cs typeface="Century Gothic"/>
            </a:endParaRPr>
          </a:p>
        </p:txBody>
      </p:sp>
      <p:sp>
        <p:nvSpPr>
          <p:cNvPr id="7" name="Subtitle 2"/>
          <p:cNvSpPr>
            <a:spLocks noGrp="1"/>
          </p:cNvSpPr>
          <p:nvPr>
            <p:ph type="subTitle" idx="1" hasCustomPrompt="1"/>
          </p:nvPr>
        </p:nvSpPr>
        <p:spPr>
          <a:xfrm>
            <a:off x="1985373" y="4530329"/>
            <a:ext cx="9448800" cy="509277"/>
          </a:xfrm>
          <a:noFill/>
        </p:spPr>
        <p:txBody>
          <a:bodyPr anchor="ctr">
            <a:normAutofit/>
          </a:bodyPr>
          <a:lstStyle>
            <a:lvl1pPr marL="0" indent="0" algn="r">
              <a:buNone/>
              <a:defRPr baseline="0">
                <a:solidFill>
                  <a:schemeClr val="bg1"/>
                </a:solidFill>
              </a:defRPr>
            </a:lvl1pPr>
          </a:lstStyle>
          <a:p>
            <a:pPr algn="r"/>
            <a:r>
              <a:rPr lang="en-US" sz="1800" dirty="0" smtClean="0">
                <a:solidFill>
                  <a:schemeClr val="bg1"/>
                </a:solidFill>
                <a:latin typeface="Century Gothic"/>
                <a:cs typeface="Century Gothic"/>
              </a:rPr>
              <a:t>Directorate / Department Name | Date</a:t>
            </a:r>
            <a:endParaRPr lang="en-US" sz="1800" dirty="0">
              <a:solidFill>
                <a:schemeClr val="bg1"/>
              </a:solidFill>
              <a:latin typeface="Century Gothic"/>
              <a:cs typeface="Century Gothic"/>
            </a:endParaRPr>
          </a:p>
        </p:txBody>
      </p:sp>
      <p:pic>
        <p:nvPicPr>
          <p:cNvPr id="8" name="Picture 7" descr="CCT_Logo_Ex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0" y="689979"/>
            <a:ext cx="7009424" cy="2044416"/>
          </a:xfrm>
          <a:prstGeom prst="rect">
            <a:avLst/>
          </a:prstGeom>
        </p:spPr>
      </p:pic>
      <p:pic>
        <p:nvPicPr>
          <p:cNvPr id="9" name="Picture 8" descr="POL.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0541"/>
            <a:ext cx="11434173" cy="482477"/>
          </a:xfrm>
          <a:prstGeom prst="rect">
            <a:avLst/>
          </a:prstGeom>
        </p:spPr>
      </p:pic>
    </p:spTree>
    <p:extLst>
      <p:ext uri="{BB962C8B-B14F-4D97-AF65-F5344CB8AC3E}">
        <p14:creationId xmlns:p14="http://schemas.microsoft.com/office/powerpoint/2010/main" val="14548026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7E046E-526C-4570-B59C-DF850C042591}" type="datetimeFigureOut">
              <a:rPr lang="en-ZA" smtClean="0"/>
              <a:t>10-May-2021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381584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7E046E-526C-4570-B59C-DF850C042591}" type="datetimeFigureOut">
              <a:rPr lang="en-ZA" smtClean="0"/>
              <a:t>10-May-2021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179410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C7E046E-526C-4570-B59C-DF850C042591}" type="datetimeFigureOut">
              <a:rPr lang="en-ZA" smtClean="0"/>
              <a:t>10-May-2021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285562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C7E046E-526C-4570-B59C-DF850C042591}" type="datetimeFigureOut">
              <a:rPr lang="en-ZA" smtClean="0"/>
              <a:t>10-May-2021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92194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C7E046E-526C-4570-B59C-DF850C042591}" type="datetimeFigureOut">
              <a:rPr lang="en-ZA" smtClean="0"/>
              <a:t>10-May-2021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421669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E046E-526C-4570-B59C-DF850C042591}" type="datetimeFigureOut">
              <a:rPr lang="en-ZA" smtClean="0"/>
              <a:t>10-May-2021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10232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7E046E-526C-4570-B59C-DF850C042591}" type="datetimeFigureOut">
              <a:rPr lang="en-ZA" smtClean="0"/>
              <a:t>10-May-2021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170922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7E046E-526C-4570-B59C-DF850C042591}" type="datetimeFigureOut">
              <a:rPr lang="en-ZA" smtClean="0"/>
              <a:t>10-May-2021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78163E0-9C1C-4D16-BF03-EEB7CA41039E}" type="slidenum">
              <a:rPr lang="en-ZA" smtClean="0"/>
              <a:t>‹#›</a:t>
            </a:fld>
            <a:endParaRPr lang="en-ZA"/>
          </a:p>
        </p:txBody>
      </p:sp>
    </p:spTree>
    <p:extLst>
      <p:ext uri="{BB962C8B-B14F-4D97-AF65-F5344CB8AC3E}">
        <p14:creationId xmlns:p14="http://schemas.microsoft.com/office/powerpoint/2010/main" val="76687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E046E-526C-4570-B59C-DF850C042591}" type="datetimeFigureOut">
              <a:rPr lang="en-ZA" smtClean="0"/>
              <a:t>10-May-2021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163E0-9C1C-4D16-BF03-EEB7CA41039E}" type="slidenum">
              <a:rPr lang="en-ZA" smtClean="0"/>
              <a:t>‹#›</a:t>
            </a:fld>
            <a:endParaRPr lang="en-ZA"/>
          </a:p>
        </p:txBody>
      </p:sp>
    </p:spTree>
    <p:extLst>
      <p:ext uri="{BB962C8B-B14F-4D97-AF65-F5344CB8AC3E}">
        <p14:creationId xmlns:p14="http://schemas.microsoft.com/office/powerpoint/2010/main" val="167718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83"/>
            <a:ext cx="12192000" cy="34305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3485070"/>
            <a:ext cx="12192000"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200" b="1" i="1" dirty="0" smtClean="0"/>
          </a:p>
          <a:p>
            <a:pPr algn="ctr"/>
            <a:endParaRPr lang="en-US" sz="7200" b="1" i="1" dirty="0" smtClean="0"/>
          </a:p>
        </p:txBody>
      </p:sp>
      <p:sp>
        <p:nvSpPr>
          <p:cNvPr id="2" name="Title 1"/>
          <p:cNvSpPr>
            <a:spLocks noGrp="1"/>
          </p:cNvSpPr>
          <p:nvPr>
            <p:ph type="ctrTitle"/>
          </p:nvPr>
        </p:nvSpPr>
        <p:spPr>
          <a:xfrm>
            <a:off x="914400" y="4293682"/>
            <a:ext cx="10363200" cy="521992"/>
          </a:xfrm>
          <a:noFill/>
        </p:spPr>
        <p:txBody>
          <a:bodyPr>
            <a:noAutofit/>
          </a:bodyPr>
          <a:lstStyle/>
          <a:p>
            <a:pPr algn="ctr"/>
            <a:r>
              <a:rPr lang="en-US" dirty="0" smtClean="0">
                <a:solidFill>
                  <a:schemeClr val="bg1"/>
                </a:solidFill>
                <a:latin typeface="Century Gothic"/>
                <a:cs typeface="Century Gothic"/>
              </a:rPr>
              <a:t>Refugees/ Asylum seekers at Paint City &amp; Wingfield</a:t>
            </a:r>
            <a:r>
              <a:rPr lang="en-US" dirty="0">
                <a:solidFill>
                  <a:schemeClr val="bg1"/>
                </a:solidFill>
                <a:latin typeface="Century Gothic"/>
                <a:cs typeface="Century Gothic"/>
              </a:rPr>
              <a:t> </a:t>
            </a:r>
            <a:endParaRPr lang="en-US" dirty="0" smtClean="0">
              <a:solidFill>
                <a:schemeClr val="bg1"/>
              </a:solidFill>
              <a:latin typeface="Century Gothic"/>
              <a:cs typeface="Century Gothic"/>
            </a:endParaRPr>
          </a:p>
        </p:txBody>
      </p:sp>
      <p:pic>
        <p:nvPicPr>
          <p:cNvPr id="5" name="Picture 4" descr="CCT_Logo_Ex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0973" y="227300"/>
            <a:ext cx="6879953" cy="2442727"/>
          </a:xfrm>
          <a:prstGeom prst="rect">
            <a:avLst/>
          </a:prstGeom>
        </p:spPr>
      </p:pic>
      <p:pic>
        <p:nvPicPr>
          <p:cNvPr id="7" name="Picture 6" descr="PO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721" y="6146277"/>
            <a:ext cx="11434173" cy="482686"/>
          </a:xfrm>
          <a:prstGeom prst="rect">
            <a:avLst/>
          </a:prstGeom>
        </p:spPr>
      </p:pic>
      <p:sp>
        <p:nvSpPr>
          <p:cNvPr id="12" name="Subtitle 11"/>
          <p:cNvSpPr>
            <a:spLocks noGrp="1"/>
          </p:cNvSpPr>
          <p:nvPr>
            <p:ph type="subTitle" idx="1"/>
          </p:nvPr>
        </p:nvSpPr>
        <p:spPr>
          <a:xfrm>
            <a:off x="600285" y="2233823"/>
            <a:ext cx="10519773" cy="509277"/>
          </a:xfrm>
        </p:spPr>
        <p:txBody>
          <a:bodyPr>
            <a:normAutofit fontScale="25000" lnSpcReduction="20000"/>
          </a:bodyPr>
          <a:lstStyle/>
          <a:p>
            <a:pPr algn="ctr"/>
            <a:r>
              <a:rPr lang="en-ZA" sz="1600" dirty="0" smtClean="0">
                <a:solidFill>
                  <a:schemeClr val="bg2">
                    <a:lumMod val="10000"/>
                  </a:schemeClr>
                </a:solidFill>
              </a:rPr>
              <a:t>  </a:t>
            </a:r>
          </a:p>
          <a:p>
            <a:pPr algn="ctr"/>
            <a:r>
              <a:rPr lang="en-ZA" sz="11200" dirty="0" smtClean="0">
                <a:solidFill>
                  <a:schemeClr val="bg2">
                    <a:lumMod val="10000"/>
                  </a:schemeClr>
                </a:solidFill>
              </a:rPr>
              <a:t>Safety &amp; Security </a:t>
            </a:r>
          </a:p>
          <a:p>
            <a:pPr algn="ctr"/>
            <a:endParaRPr lang="en-ZA" sz="1600" dirty="0" smtClean="0">
              <a:solidFill>
                <a:schemeClr val="bg2">
                  <a:lumMod val="10000"/>
                </a:schemeClr>
              </a:solidFill>
            </a:endParaRPr>
          </a:p>
        </p:txBody>
      </p:sp>
      <p:sp>
        <p:nvSpPr>
          <p:cNvPr id="3" name="TextBox 2"/>
          <p:cNvSpPr txBox="1"/>
          <p:nvPr/>
        </p:nvSpPr>
        <p:spPr>
          <a:xfrm>
            <a:off x="8813074" y="5512526"/>
            <a:ext cx="2876820" cy="369332"/>
          </a:xfrm>
          <a:prstGeom prst="rect">
            <a:avLst/>
          </a:prstGeom>
          <a:noFill/>
        </p:spPr>
        <p:txBody>
          <a:bodyPr wrap="square" rtlCol="0">
            <a:spAutoFit/>
          </a:bodyPr>
          <a:lstStyle/>
          <a:p>
            <a:r>
              <a:rPr lang="en-ZA" dirty="0" smtClean="0">
                <a:solidFill>
                  <a:schemeClr val="bg1"/>
                </a:solidFill>
                <a:latin typeface="Century Gothic" panose="020B0502020202020204" pitchFamily="34" charset="0"/>
              </a:rPr>
              <a:t>11-05-2021</a:t>
            </a:r>
            <a:endParaRPr lang="en-ZA"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88517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p:spPr>
        <p:txBody>
          <a:bodyPr>
            <a:normAutofit/>
          </a:bodyPr>
          <a:lstStyle/>
          <a:p>
            <a:pPr algn="ctr"/>
            <a:r>
              <a:rPr lang="en-ZA" b="1" i="1" dirty="0" smtClean="0"/>
              <a:t>Follow</a:t>
            </a:r>
            <a:r>
              <a:rPr lang="en-ZA" sz="2800" b="1" i="1" dirty="0" smtClean="0"/>
              <a:t> </a:t>
            </a:r>
            <a:r>
              <a:rPr lang="en-ZA" b="1" i="1" dirty="0" smtClean="0"/>
              <a:t>up briefing on </a:t>
            </a:r>
            <a:r>
              <a:rPr lang="en-ZA" b="1" i="1" dirty="0"/>
              <a:t>the </a:t>
            </a:r>
            <a:r>
              <a:rPr lang="en-ZA" b="1" i="1" dirty="0" smtClean="0"/>
              <a:t>refugees and asylum seekers at Wingfield and Paint City</a:t>
            </a:r>
            <a:endParaRPr lang="en-ZA" b="1" i="1" dirty="0"/>
          </a:p>
        </p:txBody>
      </p:sp>
      <p:sp>
        <p:nvSpPr>
          <p:cNvPr id="3" name="Content Placeholder 2"/>
          <p:cNvSpPr>
            <a:spLocks noGrp="1"/>
          </p:cNvSpPr>
          <p:nvPr>
            <p:ph idx="1"/>
          </p:nvPr>
        </p:nvSpPr>
        <p:spPr>
          <a:ln>
            <a:solidFill>
              <a:srgbClr val="0070C0"/>
            </a:solidFill>
          </a:ln>
        </p:spPr>
        <p:txBody>
          <a:bodyPr>
            <a:normAutofit lnSpcReduction="10000"/>
          </a:bodyPr>
          <a:lstStyle/>
          <a:p>
            <a:endParaRPr lang="en-ZA" sz="3200" dirty="0" smtClean="0"/>
          </a:p>
          <a:p>
            <a:r>
              <a:rPr lang="en-ZA" sz="3200" dirty="0"/>
              <a:t>The </a:t>
            </a:r>
            <a:r>
              <a:rPr lang="en-ZA" sz="3200" dirty="0" smtClean="0"/>
              <a:t>City’s </a:t>
            </a:r>
            <a:r>
              <a:rPr lang="en-ZA" sz="3200" dirty="0"/>
              <a:t>participation in this process is guided by its Constitutional mandate and applicable legislation</a:t>
            </a:r>
            <a:r>
              <a:rPr lang="en-ZA" sz="3200" dirty="0" smtClean="0"/>
              <a:t>.</a:t>
            </a:r>
          </a:p>
          <a:p>
            <a:r>
              <a:rPr lang="en-ZA" sz="3200" dirty="0" smtClean="0"/>
              <a:t>This intervention is </a:t>
            </a:r>
            <a:r>
              <a:rPr lang="en-ZA" sz="3200" dirty="0"/>
              <a:t>u</a:t>
            </a:r>
            <a:r>
              <a:rPr lang="en-ZA" sz="3200" dirty="0" smtClean="0"/>
              <a:t>nder </a:t>
            </a:r>
            <a:r>
              <a:rPr lang="en-ZA" sz="3200" dirty="0" smtClean="0"/>
              <a:t>discussion, led </a:t>
            </a:r>
            <a:r>
              <a:rPr lang="en-ZA" sz="3200" dirty="0"/>
              <a:t>by </a:t>
            </a:r>
            <a:r>
              <a:rPr lang="en-ZA" sz="3200" dirty="0" smtClean="0"/>
              <a:t>SAPS </a:t>
            </a:r>
            <a:r>
              <a:rPr lang="en-ZA" sz="3200" dirty="0"/>
              <a:t>Provincial </a:t>
            </a:r>
            <a:r>
              <a:rPr lang="en-ZA" sz="3200" dirty="0" smtClean="0"/>
              <a:t>JOC</a:t>
            </a:r>
            <a:endParaRPr lang="en-ZA" sz="3200" dirty="0"/>
          </a:p>
          <a:p>
            <a:r>
              <a:rPr lang="en-ZA" sz="3200" dirty="0" smtClean="0"/>
              <a:t>The </a:t>
            </a:r>
            <a:r>
              <a:rPr lang="en-ZA" sz="3200" dirty="0"/>
              <a:t>City is participating with other stakeholders in </a:t>
            </a:r>
            <a:r>
              <a:rPr lang="en-ZA" sz="3200" dirty="0" smtClean="0"/>
              <a:t>a process </a:t>
            </a:r>
            <a:r>
              <a:rPr lang="en-ZA" sz="3200" dirty="0"/>
              <a:t>in relation to the reintegration of the foreign </a:t>
            </a:r>
            <a:r>
              <a:rPr lang="en-ZA" sz="3200" dirty="0" smtClean="0"/>
              <a:t>nationals.</a:t>
            </a:r>
          </a:p>
          <a:p>
            <a:r>
              <a:rPr lang="en-ZA" sz="3200" dirty="0" smtClean="0"/>
              <a:t>Instruction from Minister of DHA that Wingfield and Paint City will be closed on 30 April 2021 </a:t>
            </a:r>
            <a:endParaRPr lang="en-ZA" sz="3200" dirty="0"/>
          </a:p>
          <a:p>
            <a:endParaRPr lang="en-ZA" sz="3500" dirty="0"/>
          </a:p>
          <a:p>
            <a:endParaRPr lang="en-ZA" sz="3600" dirty="0"/>
          </a:p>
          <a:p>
            <a:pPr marL="0" indent="0">
              <a:buNone/>
            </a:pPr>
            <a:endParaRPr lang="en-ZA" sz="3400" dirty="0"/>
          </a:p>
        </p:txBody>
      </p:sp>
    </p:spTree>
    <p:extLst>
      <p:ext uri="{BB962C8B-B14F-4D97-AF65-F5344CB8AC3E}">
        <p14:creationId xmlns:p14="http://schemas.microsoft.com/office/powerpoint/2010/main" val="85651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u="sng" dirty="0" smtClean="0"/>
              <a:t>Email extract requesting the postponement of closure of Wingfield </a:t>
            </a:r>
            <a:endParaRPr lang="en-ZA" sz="3200" b="1" u="sng" dirty="0"/>
          </a:p>
        </p:txBody>
      </p:sp>
      <p:sp>
        <p:nvSpPr>
          <p:cNvPr id="3" name="Content Placeholder 2"/>
          <p:cNvSpPr>
            <a:spLocks noGrp="1"/>
          </p:cNvSpPr>
          <p:nvPr>
            <p:ph idx="1"/>
          </p:nvPr>
        </p:nvSpPr>
        <p:spPr/>
        <p:txBody>
          <a:bodyPr>
            <a:normAutofit lnSpcReduction="10000"/>
          </a:bodyPr>
          <a:lstStyle/>
          <a:p>
            <a:pPr marL="0" indent="0">
              <a:buNone/>
            </a:pPr>
            <a:r>
              <a:rPr lang="en-ZA" dirty="0"/>
              <a:t>Dear </a:t>
            </a:r>
            <a:r>
              <a:rPr lang="en-ZA" dirty="0" smtClean="0"/>
              <a:t>CM (City Manager), </a:t>
            </a:r>
            <a:r>
              <a:rPr lang="en-ZA" dirty="0"/>
              <a:t>as per my </a:t>
            </a:r>
            <a:r>
              <a:rPr lang="en-ZA" dirty="0" err="1"/>
              <a:t>W</a:t>
            </a:r>
            <a:r>
              <a:rPr lang="en-ZA" dirty="0" err="1" smtClean="0"/>
              <a:t>hatsapp</a:t>
            </a:r>
            <a:r>
              <a:rPr lang="en-ZA" dirty="0" smtClean="0"/>
              <a:t> </a:t>
            </a:r>
            <a:r>
              <a:rPr lang="en-ZA" dirty="0"/>
              <a:t>message, the Premier,  MAYCO member JP Smith and others met with the National Minister of Home Affairs this </a:t>
            </a:r>
            <a:r>
              <a:rPr lang="en-ZA" dirty="0" smtClean="0"/>
              <a:t>morning (15-04-2021) </a:t>
            </a:r>
            <a:r>
              <a:rPr lang="en-ZA" dirty="0"/>
              <a:t>and agreed on a 14 day extension  on breaking down tents </a:t>
            </a:r>
            <a:r>
              <a:rPr lang="en-ZA" dirty="0" err="1"/>
              <a:t>etc</a:t>
            </a:r>
            <a:r>
              <a:rPr lang="en-ZA" dirty="0"/>
              <a:t> at Wingfield. </a:t>
            </a:r>
            <a:r>
              <a:rPr lang="en-ZA" b="1" dirty="0"/>
              <a:t>Between the Province and National we will  find a mechanism to deal with the financial implications of this.</a:t>
            </a:r>
            <a:r>
              <a:rPr lang="en-ZA" dirty="0"/>
              <a:t> I will discuss the matter with you </a:t>
            </a:r>
            <a:r>
              <a:rPr lang="en-ZA" dirty="0" smtClean="0"/>
              <a:t>and </a:t>
            </a:r>
            <a:r>
              <a:rPr lang="en-ZA" dirty="0"/>
              <a:t>provide you with a formal letter. </a:t>
            </a:r>
          </a:p>
          <a:p>
            <a:pPr marL="0" indent="0">
              <a:buNone/>
            </a:pPr>
            <a:r>
              <a:rPr lang="en-ZA" dirty="0"/>
              <a:t>Please do not </a:t>
            </a:r>
            <a:r>
              <a:rPr lang="en-ZA" dirty="0" smtClean="0"/>
              <a:t>proceed (with removing the tents) </a:t>
            </a:r>
            <a:r>
              <a:rPr lang="en-ZA" dirty="0"/>
              <a:t>and inform your teams accordingly. </a:t>
            </a:r>
          </a:p>
          <a:p>
            <a:pPr marL="0" indent="0">
              <a:buNone/>
            </a:pPr>
            <a:r>
              <a:rPr lang="en-ZA" dirty="0"/>
              <a:t>Regards</a:t>
            </a:r>
          </a:p>
          <a:p>
            <a:pPr marL="0" indent="0">
              <a:buNone/>
            </a:pPr>
            <a:r>
              <a:rPr lang="en-ZA" dirty="0"/>
              <a:t>Harry </a:t>
            </a:r>
            <a:r>
              <a:rPr lang="en-ZA" dirty="0" smtClean="0"/>
              <a:t>Malila (Director General, Western Cape Government)</a:t>
            </a:r>
            <a:endParaRPr lang="en-ZA" dirty="0"/>
          </a:p>
          <a:p>
            <a:endParaRPr lang="en-ZA" dirty="0"/>
          </a:p>
        </p:txBody>
      </p:sp>
    </p:spTree>
    <p:extLst>
      <p:ext uri="{BB962C8B-B14F-4D97-AF65-F5344CB8AC3E}">
        <p14:creationId xmlns:p14="http://schemas.microsoft.com/office/powerpoint/2010/main" val="34249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1362"/>
            <a:ext cx="10515600" cy="733168"/>
          </a:xfrm>
        </p:spPr>
        <p:txBody>
          <a:bodyPr/>
          <a:lstStyle/>
          <a:p>
            <a:r>
              <a:rPr lang="en-ZA" dirty="0" smtClean="0"/>
              <a:t>PROVJOC 28 April 2021</a:t>
            </a:r>
            <a:endParaRPr lang="en-ZA" dirty="0"/>
          </a:p>
        </p:txBody>
      </p:sp>
      <p:sp>
        <p:nvSpPr>
          <p:cNvPr id="3" name="Content Placeholder 2"/>
          <p:cNvSpPr>
            <a:spLocks noGrp="1"/>
          </p:cNvSpPr>
          <p:nvPr>
            <p:ph idx="1"/>
          </p:nvPr>
        </p:nvSpPr>
        <p:spPr>
          <a:xfrm>
            <a:off x="838200" y="1219200"/>
            <a:ext cx="10515600" cy="4982477"/>
          </a:xfrm>
        </p:spPr>
        <p:txBody>
          <a:bodyPr>
            <a:normAutofit fontScale="92500" lnSpcReduction="10000"/>
          </a:bodyPr>
          <a:lstStyle/>
          <a:p>
            <a:pPr marL="457200" lvl="1" indent="0">
              <a:buNone/>
            </a:pPr>
            <a:endParaRPr lang="en-ZA" sz="1900" u="sng" dirty="0" smtClean="0"/>
          </a:p>
          <a:p>
            <a:pPr lvl="2"/>
            <a:r>
              <a:rPr lang="en-ZA" sz="1900" dirty="0" smtClean="0"/>
              <a:t>Confirmation from all </a:t>
            </a:r>
            <a:r>
              <a:rPr lang="en-ZA" sz="1900" dirty="0"/>
              <a:t>parties </a:t>
            </a:r>
            <a:r>
              <a:rPr lang="en-ZA" sz="1900" dirty="0" smtClean="0"/>
              <a:t>that </a:t>
            </a:r>
            <a:r>
              <a:rPr lang="en-ZA" sz="1900" dirty="0"/>
              <a:t>they will work together in order to find a solution to the </a:t>
            </a:r>
            <a:r>
              <a:rPr lang="en-ZA" sz="1900" dirty="0" smtClean="0"/>
              <a:t>matter</a:t>
            </a:r>
          </a:p>
          <a:p>
            <a:pPr lvl="2"/>
            <a:r>
              <a:rPr lang="en-ZA" sz="1900" dirty="0" smtClean="0"/>
              <a:t>DHA busy </a:t>
            </a:r>
            <a:r>
              <a:rPr lang="en-ZA" sz="1900" dirty="0"/>
              <a:t>with the process in terms of documentation regarding refugees and asylum seekers and will have interventions on Thursday 2021-04-29 and on Friday 2021-04-30 at the Wingfield and Paint City sites. Those undocumented refugees will be removed from the 2 sites</a:t>
            </a:r>
            <a:r>
              <a:rPr lang="en-ZA" sz="1900" dirty="0" smtClean="0"/>
              <a:t>. </a:t>
            </a:r>
          </a:p>
          <a:p>
            <a:pPr lvl="2"/>
            <a:r>
              <a:rPr lang="en-ZA" sz="1900" dirty="0"/>
              <a:t> </a:t>
            </a:r>
            <a:r>
              <a:rPr lang="en-ZA" sz="1900" dirty="0" smtClean="0"/>
              <a:t>UNHCR </a:t>
            </a:r>
            <a:r>
              <a:rPr lang="en-ZA" sz="1900" dirty="0"/>
              <a:t>is still busy with the reintegration process regarding refugees and asylum seekers and will have interventions on the mentioned days at the Wingfield and Paint City sites. They will deal with approximately 400 refugees at the Wingfield site and 120 at the Paint City </a:t>
            </a:r>
            <a:r>
              <a:rPr lang="en-ZA" sz="1900" dirty="0" smtClean="0"/>
              <a:t>Site. </a:t>
            </a:r>
          </a:p>
          <a:p>
            <a:pPr lvl="2"/>
            <a:r>
              <a:rPr lang="en-ZA" sz="1900" dirty="0" smtClean="0"/>
              <a:t>By </a:t>
            </a:r>
            <a:r>
              <a:rPr lang="en-ZA" sz="1900" dirty="0"/>
              <a:t>Friday afternoon </a:t>
            </a:r>
            <a:r>
              <a:rPr lang="en-ZA" sz="1900" dirty="0" smtClean="0"/>
              <a:t>30 April 2021, they </a:t>
            </a:r>
            <a:r>
              <a:rPr lang="en-ZA" sz="1900" dirty="0"/>
              <a:t>should be in a position </a:t>
            </a:r>
            <a:r>
              <a:rPr lang="en-ZA" sz="1900" dirty="0" smtClean="0"/>
              <a:t>to indicate </a:t>
            </a:r>
            <a:r>
              <a:rPr lang="en-ZA" sz="1900" dirty="0"/>
              <a:t>who of the refugees are left and who don’t want to comply with the reintegration process or the voluntary repatriation offered to </a:t>
            </a:r>
            <a:r>
              <a:rPr lang="en-ZA" sz="1900" dirty="0" smtClean="0"/>
              <a:t>them. </a:t>
            </a:r>
          </a:p>
          <a:p>
            <a:pPr lvl="2"/>
            <a:r>
              <a:rPr lang="en-ZA" sz="1900" dirty="0" smtClean="0"/>
              <a:t>City provide support services and venues.</a:t>
            </a:r>
            <a:r>
              <a:rPr lang="en-ZA" sz="1900" dirty="0"/>
              <a:t> </a:t>
            </a:r>
            <a:endParaRPr lang="en-ZA" sz="1900" dirty="0" smtClean="0"/>
          </a:p>
          <a:p>
            <a:pPr lvl="2"/>
            <a:r>
              <a:rPr lang="en-ZA" sz="1900" dirty="0" smtClean="0"/>
              <a:t>Any </a:t>
            </a:r>
            <a:r>
              <a:rPr lang="en-ZA" sz="1900" dirty="0"/>
              <a:t>forceful removal from the tents of those who don’t want to co-operate will not be possible. This  will amounts to an arbitrary eviction which is unlawful. If the occupants agree to vacate the tents voluntarily, no </a:t>
            </a:r>
            <a:r>
              <a:rPr lang="en-ZA" sz="1900" dirty="0" smtClean="0"/>
              <a:t>eviction </a:t>
            </a:r>
            <a:r>
              <a:rPr lang="en-ZA" sz="1900" dirty="0"/>
              <a:t>order will then be required. This is the ideal solution to this matter</a:t>
            </a:r>
            <a:r>
              <a:rPr lang="en-ZA" sz="1900" dirty="0" smtClean="0"/>
              <a:t>. </a:t>
            </a:r>
          </a:p>
          <a:p>
            <a:pPr lvl="2"/>
            <a:r>
              <a:rPr lang="en-ZA" sz="1900" dirty="0"/>
              <a:t> </a:t>
            </a:r>
            <a:r>
              <a:rPr lang="en-ZA" sz="1900" dirty="0" smtClean="0"/>
              <a:t>Eviction order to be applied for: Owner of land supported </a:t>
            </a:r>
            <a:r>
              <a:rPr lang="en-ZA" sz="1900" dirty="0"/>
              <a:t>by all other state role players and Departments. </a:t>
            </a:r>
            <a:r>
              <a:rPr lang="en-ZA" sz="1900" dirty="0" smtClean="0"/>
              <a:t> </a:t>
            </a:r>
            <a:r>
              <a:rPr lang="en-ZA" sz="1900" dirty="0"/>
              <a:t> </a:t>
            </a:r>
            <a:r>
              <a:rPr lang="en-ZA" sz="1900" dirty="0" smtClean="0"/>
              <a:t>It </a:t>
            </a:r>
            <a:r>
              <a:rPr lang="en-ZA" sz="1900" dirty="0"/>
              <a:t>is hereby requested that there need to be looked into the possibility to continue with services at the site,  due to the above </a:t>
            </a:r>
            <a:r>
              <a:rPr lang="en-ZA" sz="1900" dirty="0" smtClean="0"/>
              <a:t>operational</a:t>
            </a:r>
          </a:p>
          <a:p>
            <a:pPr lvl="2"/>
            <a:r>
              <a:rPr lang="en-ZA" sz="1700" dirty="0" smtClean="0"/>
              <a:t>Feedback on the above awaited</a:t>
            </a:r>
            <a:endParaRPr lang="en-ZA" sz="1700" dirty="0"/>
          </a:p>
        </p:txBody>
      </p:sp>
    </p:spTree>
    <p:extLst>
      <p:ext uri="{BB962C8B-B14F-4D97-AF65-F5344CB8AC3E}">
        <p14:creationId xmlns:p14="http://schemas.microsoft.com/office/powerpoint/2010/main" val="53795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6177" y="3845379"/>
            <a:ext cx="10363200" cy="522514"/>
          </a:xfrm>
        </p:spPr>
        <p:txBody>
          <a:bodyPr>
            <a:noAutofit/>
          </a:bodyPr>
          <a:lstStyle/>
          <a:p>
            <a:pPr algn="ctr"/>
            <a:r>
              <a:rPr lang="en-ZA" sz="5400" dirty="0" smtClean="0">
                <a:solidFill>
                  <a:schemeClr val="bg1"/>
                </a:solidFill>
              </a:rPr>
              <a:t>Thank you</a:t>
            </a:r>
            <a:endParaRPr lang="en-ZA" sz="5400" dirty="0">
              <a:solidFill>
                <a:schemeClr val="bg1"/>
              </a:solidFill>
            </a:endParaRPr>
          </a:p>
        </p:txBody>
      </p:sp>
      <p:sp>
        <p:nvSpPr>
          <p:cNvPr id="5" name="Subtitle 4"/>
          <p:cNvSpPr>
            <a:spLocks noGrp="1"/>
          </p:cNvSpPr>
          <p:nvPr>
            <p:ph type="subTitle" idx="1"/>
          </p:nvPr>
        </p:nvSpPr>
        <p:spPr>
          <a:xfrm>
            <a:off x="833376" y="4808763"/>
            <a:ext cx="9461787" cy="808266"/>
          </a:xfrm>
        </p:spPr>
        <p:txBody>
          <a:bodyPr>
            <a:noAutofit/>
          </a:bodyPr>
          <a:lstStyle/>
          <a:p>
            <a:pPr algn="ctr"/>
            <a:r>
              <a:rPr lang="en-ZA" sz="2800" dirty="0" smtClean="0"/>
              <a:t>City of Cape Town</a:t>
            </a:r>
            <a:endParaRPr lang="en-ZA" sz="2800" dirty="0"/>
          </a:p>
        </p:txBody>
      </p:sp>
    </p:spTree>
    <p:extLst>
      <p:ext uri="{BB962C8B-B14F-4D97-AF65-F5344CB8AC3E}">
        <p14:creationId xmlns:p14="http://schemas.microsoft.com/office/powerpoint/2010/main" val="376733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496</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Refugees/ Asylum seekers at Paint City &amp; Wingfield </vt:lpstr>
      <vt:lpstr>Follow up briefing on the refugees and asylum seekers at Wingfield and Paint City</vt:lpstr>
      <vt:lpstr>Email extract requesting the postponement of closure of Wingfield </vt:lpstr>
      <vt:lpstr>PROVJOC 28 April 2021</vt:lpstr>
      <vt:lpstr>Thank you</vt:lpstr>
    </vt:vector>
  </TitlesOfParts>
  <Company>City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Petrus Robberts</dc:creator>
  <cp:lastModifiedBy>Caroline Knott</cp:lastModifiedBy>
  <cp:revision>89</cp:revision>
  <cp:lastPrinted>2020-09-01T06:31:38Z</cp:lastPrinted>
  <dcterms:created xsi:type="dcterms:W3CDTF">2020-08-27T04:56:13Z</dcterms:created>
  <dcterms:modified xsi:type="dcterms:W3CDTF">2021-05-10T08:33:29Z</dcterms:modified>
</cp:coreProperties>
</file>