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506" r:id="rId2"/>
    <p:sldId id="507" r:id="rId3"/>
    <p:sldId id="458" r:id="rId4"/>
    <p:sldId id="509" r:id="rId5"/>
    <p:sldId id="516" r:id="rId6"/>
    <p:sldId id="510" r:id="rId7"/>
    <p:sldId id="518" r:id="rId8"/>
    <p:sldId id="517" r:id="rId9"/>
    <p:sldId id="511" r:id="rId10"/>
    <p:sldId id="519" r:id="rId11"/>
    <p:sldId id="514" r:id="rId12"/>
    <p:sldId id="515" r:id="rId13"/>
    <p:sldId id="503" r:id="rId14"/>
    <p:sldId id="520" r:id="rId15"/>
    <p:sldId id="513" r:id="rId16"/>
    <p:sldId id="496" r:id="rId17"/>
    <p:sldId id="521" r:id="rId18"/>
    <p:sldId id="522" r:id="rId19"/>
    <p:sldId id="502" r:id="rId20"/>
    <p:sldId id="524" r:id="rId21"/>
    <p:sldId id="508" r:id="rId22"/>
    <p:sldId id="523" r:id="rId23"/>
    <p:sldId id="375" r:id="rId2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006600"/>
    <a:srgbClr val="FFFF99"/>
    <a:srgbClr val="FFFFCC"/>
    <a:srgbClr val="CCFF66"/>
    <a:srgbClr val="CCFF9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92" autoAdjust="0"/>
    <p:restoredTop sz="95859" autoAdjust="0"/>
  </p:normalViewPr>
  <p:slideViewPr>
    <p:cSldViewPr snapToGrid="0" snapToObjects="1">
      <p:cViewPr varScale="1">
        <p:scale>
          <a:sx n="73" d="100"/>
          <a:sy n="73" d="100"/>
        </p:scale>
        <p:origin x="150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641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688" y="2"/>
            <a:ext cx="2946400" cy="496412"/>
          </a:xfrm>
          <a:prstGeom prst="rect">
            <a:avLst/>
          </a:prstGeom>
        </p:spPr>
        <p:txBody>
          <a:bodyPr vert="horz" lIns="91440" tIns="45720" rIns="91440" bIns="45720" rtlCol="0"/>
          <a:lstStyle>
            <a:lvl1pPr algn="r">
              <a:defRPr sz="1200"/>
            </a:lvl1pPr>
          </a:lstStyle>
          <a:p>
            <a:fld id="{52203DD3-92F2-4D1D-838A-968541F004ED}" type="datetimeFigureOut">
              <a:rPr lang="en-US" smtClean="0"/>
              <a:t>5/10/2021</a:t>
            </a:fld>
            <a:endParaRPr lang="en-US" dirty="0"/>
          </a:p>
        </p:txBody>
      </p:sp>
      <p:sp>
        <p:nvSpPr>
          <p:cNvPr id="4" name="Footer Placeholder 3"/>
          <p:cNvSpPr>
            <a:spLocks noGrp="1"/>
          </p:cNvSpPr>
          <p:nvPr>
            <p:ph type="ftr" sz="quarter" idx="2"/>
          </p:nvPr>
        </p:nvSpPr>
        <p:spPr>
          <a:xfrm>
            <a:off x="0" y="9428631"/>
            <a:ext cx="2946400" cy="49641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688" y="9428631"/>
            <a:ext cx="2946400" cy="496411"/>
          </a:xfrm>
          <a:prstGeom prst="rect">
            <a:avLst/>
          </a:prstGeom>
        </p:spPr>
        <p:txBody>
          <a:bodyPr vert="horz" lIns="91440" tIns="45720" rIns="91440" bIns="45720" rtlCol="0" anchor="b"/>
          <a:lstStyle>
            <a:lvl1pPr algn="r">
              <a:defRPr sz="1200"/>
            </a:lvl1pPr>
          </a:lstStyle>
          <a:p>
            <a:fld id="{82C7780F-2387-4863-B6C0-7340A3FC2D46}" type="slidenum">
              <a:rPr lang="en-US" smtClean="0"/>
              <a:t>‹#›</a:t>
            </a:fld>
            <a:endParaRPr lang="en-US" dirty="0"/>
          </a:p>
        </p:txBody>
      </p:sp>
    </p:spTree>
    <p:extLst>
      <p:ext uri="{BB962C8B-B14F-4D97-AF65-F5344CB8AC3E}">
        <p14:creationId xmlns:p14="http://schemas.microsoft.com/office/powerpoint/2010/main" val="1781259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2830" tIns="46415" rIns="92830" bIns="46415" rtlCol="0"/>
          <a:lstStyle>
            <a:lvl1pPr algn="r">
              <a:defRPr sz="1200"/>
            </a:lvl1pPr>
          </a:lstStyle>
          <a:p>
            <a:fld id="{15BFFD7A-5E90-42C2-893B-A1D11B7C9E04}" type="datetimeFigureOut">
              <a:rPr lang="en-US" smtClean="0"/>
              <a:t>5/10/2021</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79768" y="4715154"/>
            <a:ext cx="5438140" cy="4466988"/>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6332"/>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2830" tIns="46415" rIns="92830" bIns="46415" rtlCol="0" anchor="b"/>
          <a:lstStyle>
            <a:lvl1pPr algn="r">
              <a:defRPr sz="1200"/>
            </a:lvl1pPr>
          </a:lstStyle>
          <a:p>
            <a:fld id="{E25DFFE1-4D92-4605-8A76-C26FB09C9784}" type="slidenum">
              <a:rPr lang="en-US" smtClean="0"/>
              <a:t>‹#›</a:t>
            </a:fld>
            <a:endParaRPr lang="en-US" dirty="0"/>
          </a:p>
        </p:txBody>
      </p:sp>
    </p:spTree>
    <p:extLst>
      <p:ext uri="{BB962C8B-B14F-4D97-AF65-F5344CB8AC3E}">
        <p14:creationId xmlns:p14="http://schemas.microsoft.com/office/powerpoint/2010/main" val="1448124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a:solidFill>
                  <a:schemeClr val="tx1"/>
                </a:solidFill>
                <a:latin typeface="Calibri" panose="020F0502020204030204" pitchFamily="34" charset="0"/>
              </a:defRPr>
            </a:lvl1pPr>
            <a:lvl2pPr marL="742950" indent="-285750" defTabSz="949325">
              <a:defRPr>
                <a:solidFill>
                  <a:schemeClr val="tx1"/>
                </a:solidFill>
                <a:latin typeface="Calibri" panose="020F0502020204030204" pitchFamily="34" charset="0"/>
              </a:defRPr>
            </a:lvl2pPr>
            <a:lvl3pPr marL="1143000" indent="-228600" defTabSz="949325">
              <a:defRPr>
                <a:solidFill>
                  <a:schemeClr val="tx1"/>
                </a:solidFill>
                <a:latin typeface="Calibri" panose="020F0502020204030204" pitchFamily="34" charset="0"/>
              </a:defRPr>
            </a:lvl3pPr>
            <a:lvl4pPr marL="1600200" indent="-228600" defTabSz="949325">
              <a:defRPr>
                <a:solidFill>
                  <a:schemeClr val="tx1"/>
                </a:solidFill>
                <a:latin typeface="Calibri" panose="020F0502020204030204" pitchFamily="34" charset="0"/>
              </a:defRPr>
            </a:lvl4pPr>
            <a:lvl5pPr marL="2057400" indent="-228600" defTabSz="949325">
              <a:defRPr>
                <a:solidFill>
                  <a:schemeClr val="tx1"/>
                </a:solidFill>
                <a:latin typeface="Calibri" panose="020F0502020204030204" pitchFamily="34" charset="0"/>
              </a:defRPr>
            </a:lvl5pPr>
            <a:lvl6pPr marL="2514600" indent="-228600" defTabSz="949325" eaLnBrk="0" fontAlgn="base" hangingPunct="0">
              <a:spcBef>
                <a:spcPct val="0"/>
              </a:spcBef>
              <a:spcAft>
                <a:spcPct val="0"/>
              </a:spcAft>
              <a:defRPr>
                <a:solidFill>
                  <a:schemeClr val="tx1"/>
                </a:solidFill>
                <a:latin typeface="Calibri" panose="020F0502020204030204" pitchFamily="34" charset="0"/>
              </a:defRPr>
            </a:lvl6pPr>
            <a:lvl7pPr marL="2971800" indent="-228600" defTabSz="949325" eaLnBrk="0" fontAlgn="base" hangingPunct="0">
              <a:spcBef>
                <a:spcPct val="0"/>
              </a:spcBef>
              <a:spcAft>
                <a:spcPct val="0"/>
              </a:spcAft>
              <a:defRPr>
                <a:solidFill>
                  <a:schemeClr val="tx1"/>
                </a:solidFill>
                <a:latin typeface="Calibri" panose="020F0502020204030204" pitchFamily="34" charset="0"/>
              </a:defRPr>
            </a:lvl7pPr>
            <a:lvl8pPr marL="3429000" indent="-228600" defTabSz="949325" eaLnBrk="0" fontAlgn="base" hangingPunct="0">
              <a:spcBef>
                <a:spcPct val="0"/>
              </a:spcBef>
              <a:spcAft>
                <a:spcPct val="0"/>
              </a:spcAft>
              <a:defRPr>
                <a:solidFill>
                  <a:schemeClr val="tx1"/>
                </a:solidFill>
                <a:latin typeface="Calibri" panose="020F0502020204030204" pitchFamily="34" charset="0"/>
              </a:defRPr>
            </a:lvl8pPr>
            <a:lvl9pPr marL="3886200" indent="-228600" defTabSz="949325" eaLnBrk="0" fontAlgn="base" hangingPunct="0">
              <a:spcBef>
                <a:spcPct val="0"/>
              </a:spcBef>
              <a:spcAft>
                <a:spcPct val="0"/>
              </a:spcAft>
              <a:defRPr>
                <a:solidFill>
                  <a:schemeClr val="tx1"/>
                </a:solidFill>
                <a:latin typeface="Calibri" panose="020F0502020204030204" pitchFamily="34" charset="0"/>
              </a:defRPr>
            </a:lvl9pPr>
          </a:lstStyle>
          <a:p>
            <a:fld id="{120E839A-9451-42CF-8B7D-D7C57E5A5C39}" type="slidenum">
              <a:rPr lang="en-US" altLang="en-US" sz="1300" smtClean="0">
                <a:solidFill>
                  <a:srgbClr val="000000"/>
                </a:solidFill>
                <a:latin typeface="Arial" panose="020B0604020202020204" pitchFamily="34" charset="0"/>
                <a:cs typeface="Arial" panose="020B0604020202020204" pitchFamily="34" charset="0"/>
              </a:rPr>
              <a:pPr/>
              <a:t>1</a:t>
            </a:fld>
            <a:endParaRPr lang="en-US" altLang="en-US" sz="1300" dirty="0">
              <a:solidFill>
                <a:srgbClr val="000000"/>
              </a:solidFill>
              <a:latin typeface="Arial" panose="020B0604020202020204" pitchFamily="34" charset="0"/>
              <a:cs typeface="Arial" panose="020B0604020202020204" pitchFamily="34" charset="0"/>
            </a:endParaRPr>
          </a:p>
        </p:txBody>
      </p:sp>
      <p:sp>
        <p:nvSpPr>
          <p:cNvPr id="5123" name="Rectangle 2"/>
          <p:cNvSpPr>
            <a:spLocks noGrp="1" noRot="1" noChangeAspect="1" noChangeArrowheads="1" noTextEdit="1"/>
          </p:cNvSpPr>
          <p:nvPr>
            <p:ph type="sldImg"/>
          </p:nvPr>
        </p:nvSpPr>
        <p:spPr bwMode="auto">
          <a:xfrm>
            <a:off x="1065213" y="836613"/>
            <a:ext cx="4618037" cy="3462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xfrm>
            <a:off x="908050" y="4691063"/>
            <a:ext cx="4981575" cy="4441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en-US" dirty="0">
              <a:solidFill>
                <a:srgbClr val="000000"/>
              </a:solidFill>
              <a:latin typeface="Arial Unicode MS" pitchFamily="34" charset="-128"/>
              <a:cs typeface="Arial" panose="020B0604020202020204" pitchFamily="34" charset="0"/>
            </a:endParaRPr>
          </a:p>
        </p:txBody>
      </p:sp>
      <p:sp>
        <p:nvSpPr>
          <p:cNvPr id="5125"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49325">
              <a:defRPr>
                <a:solidFill>
                  <a:schemeClr val="tx1"/>
                </a:solidFill>
                <a:latin typeface="Calibri" panose="020F0502020204030204" pitchFamily="34" charset="0"/>
              </a:defRPr>
            </a:lvl1pPr>
            <a:lvl2pPr marL="742950" indent="-285750" defTabSz="949325">
              <a:defRPr>
                <a:solidFill>
                  <a:schemeClr val="tx1"/>
                </a:solidFill>
                <a:latin typeface="Calibri" panose="020F0502020204030204" pitchFamily="34" charset="0"/>
              </a:defRPr>
            </a:lvl2pPr>
            <a:lvl3pPr marL="1143000" indent="-228600" defTabSz="949325">
              <a:defRPr>
                <a:solidFill>
                  <a:schemeClr val="tx1"/>
                </a:solidFill>
                <a:latin typeface="Calibri" panose="020F0502020204030204" pitchFamily="34" charset="0"/>
              </a:defRPr>
            </a:lvl3pPr>
            <a:lvl4pPr marL="1600200" indent="-228600" defTabSz="949325">
              <a:defRPr>
                <a:solidFill>
                  <a:schemeClr val="tx1"/>
                </a:solidFill>
                <a:latin typeface="Calibri" panose="020F0502020204030204" pitchFamily="34" charset="0"/>
              </a:defRPr>
            </a:lvl4pPr>
            <a:lvl5pPr marL="2057400" indent="-228600" defTabSz="949325">
              <a:defRPr>
                <a:solidFill>
                  <a:schemeClr val="tx1"/>
                </a:solidFill>
                <a:latin typeface="Calibri" panose="020F0502020204030204" pitchFamily="34" charset="0"/>
              </a:defRPr>
            </a:lvl5pPr>
            <a:lvl6pPr marL="2514600" indent="-228600" defTabSz="949325" eaLnBrk="0" fontAlgn="base" hangingPunct="0">
              <a:spcBef>
                <a:spcPct val="0"/>
              </a:spcBef>
              <a:spcAft>
                <a:spcPct val="0"/>
              </a:spcAft>
              <a:defRPr>
                <a:solidFill>
                  <a:schemeClr val="tx1"/>
                </a:solidFill>
                <a:latin typeface="Calibri" panose="020F0502020204030204" pitchFamily="34" charset="0"/>
              </a:defRPr>
            </a:lvl6pPr>
            <a:lvl7pPr marL="2971800" indent="-228600" defTabSz="949325" eaLnBrk="0" fontAlgn="base" hangingPunct="0">
              <a:spcBef>
                <a:spcPct val="0"/>
              </a:spcBef>
              <a:spcAft>
                <a:spcPct val="0"/>
              </a:spcAft>
              <a:defRPr>
                <a:solidFill>
                  <a:schemeClr val="tx1"/>
                </a:solidFill>
                <a:latin typeface="Calibri" panose="020F0502020204030204" pitchFamily="34" charset="0"/>
              </a:defRPr>
            </a:lvl7pPr>
            <a:lvl8pPr marL="3429000" indent="-228600" defTabSz="949325" eaLnBrk="0" fontAlgn="base" hangingPunct="0">
              <a:spcBef>
                <a:spcPct val="0"/>
              </a:spcBef>
              <a:spcAft>
                <a:spcPct val="0"/>
              </a:spcAft>
              <a:defRPr>
                <a:solidFill>
                  <a:schemeClr val="tx1"/>
                </a:solidFill>
                <a:latin typeface="Calibri" panose="020F0502020204030204" pitchFamily="34" charset="0"/>
              </a:defRPr>
            </a:lvl8pPr>
            <a:lvl9pPr marL="3886200" indent="-228600" defTabSz="949325"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z="1300" dirty="0">
                <a:solidFill>
                  <a:srgbClr val="000000"/>
                </a:solidFill>
                <a:latin typeface="Arial" panose="020B0604020202020204" pitchFamily="34" charset="0"/>
                <a:cs typeface="Arial" panose="020B0604020202020204" pitchFamily="34" charset="0"/>
              </a:rPr>
              <a:t>Building DHA as a Security Department</a:t>
            </a:r>
          </a:p>
        </p:txBody>
      </p:sp>
    </p:spTree>
    <p:extLst>
      <p:ext uri="{BB962C8B-B14F-4D97-AF65-F5344CB8AC3E}">
        <p14:creationId xmlns:p14="http://schemas.microsoft.com/office/powerpoint/2010/main" val="687224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6A3049-35B0-41EE-8ACA-296F9BD21919}" type="datetime4">
              <a:rPr lang="en-US" smtClean="0"/>
              <a:t>May 10,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321532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6EB5C9-EBD1-4B5B-B195-BC3968CC8CEF}" type="datetime4">
              <a:rPr lang="en-US" smtClean="0"/>
              <a:t>May 10,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184777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A4F500-B1F2-4EEE-84F8-31F261FDCBFD}" type="datetime4">
              <a:rPr lang="en-US" smtClean="0"/>
              <a:t>May 10,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3239174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Line 19"/>
          <p:cNvSpPr>
            <a:spLocks noChangeShapeType="1"/>
          </p:cNvSpPr>
          <p:nvPr/>
        </p:nvSpPr>
        <p:spPr bwMode="auto">
          <a:xfrm>
            <a:off x="228600" y="457200"/>
            <a:ext cx="8682038" cy="0"/>
          </a:xfrm>
          <a:prstGeom prst="line">
            <a:avLst/>
          </a:prstGeom>
          <a:noFill/>
          <a:ln w="28575">
            <a:solidFill>
              <a:srgbClr val="7D0900"/>
            </a:solidFill>
            <a:round/>
            <a:headEnd/>
            <a:tailEnd/>
          </a:ln>
          <a:extLst>
            <a:ext uri="{909E8E84-426E-40DD-AFC4-6F175D3DCCD1}">
              <a14:hiddenFill xmlns:a14="http://schemas.microsoft.com/office/drawing/2010/main">
                <a:noFill/>
              </a14:hiddenFill>
            </a:ext>
          </a:extLst>
        </p:spPr>
        <p:txBody>
          <a:bodyPr wrap="none" anchor="ctr"/>
          <a:lstStyle/>
          <a:p>
            <a:endParaRPr lang="en-ZA" dirty="0"/>
          </a:p>
        </p:txBody>
      </p:sp>
      <p:graphicFrame>
        <p:nvGraphicFramePr>
          <p:cNvPr id="3" name="Rectangle 20"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07" r:id="rId4" imgW="0" imgH="0" progId="TCLayout.ActiveDocument">
                  <p:embed/>
                </p:oleObj>
              </mc:Choice>
              <mc:Fallback>
                <p:oleObj r:id="rId4" imgW="0" imgH="0" progId="TCLayout.ActiveDocument">
                  <p:embed/>
                  <p:pic>
                    <p:nvPicPr>
                      <p:cNvPr id="3" name="Rectangle 20"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pic>
        <p:nvPicPr>
          <p:cNvPr id="4" name="Picture 39" descr="home affai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8025" y="701675"/>
            <a:ext cx="54737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6105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56842-A2F2-4AAA-8CE0-84EE9CF096A2}" type="datetime4">
              <a:rPr lang="en-US" smtClean="0"/>
              <a:t>May 10,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113976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D28FE-6EAB-4F56-9A52-547C95FE74AC}" type="datetime4">
              <a:rPr lang="en-US" smtClean="0"/>
              <a:t>May 10,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12745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849B1E-FEA5-435F-B35C-9BBBDD8C9009}" type="datetime4">
              <a:rPr lang="en-US" smtClean="0"/>
              <a:t>May 10,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161044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02EB3D-F241-477E-B34A-8AEBDD83CB0E}" type="datetime4">
              <a:rPr lang="en-US" smtClean="0"/>
              <a:t>May 10, 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41940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71BF68-B99B-4E9E-BFFD-D28528CED0D3}" type="datetime4">
              <a:rPr lang="en-US" smtClean="0"/>
              <a:t>May 10, 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114893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3A1A3-AEA4-46FD-8B62-AC2020B9560B}" type="datetime4">
              <a:rPr lang="en-US" smtClean="0"/>
              <a:t>May 10, 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284253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4698B9-C19F-4D83-B057-58C80226A44D}" type="datetime4">
              <a:rPr lang="en-US" smtClean="0"/>
              <a:t>May 10,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219753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0CC533-F8DD-4610-A69A-38FBAA5651B2}" type="datetime4">
              <a:rPr lang="en-US" smtClean="0"/>
              <a:t>May 10, 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38E8B7-8BD9-9F48-9FB6-4E0DFEDB8449}" type="slidenum">
              <a:rPr lang="en-US" smtClean="0"/>
              <a:t>‹#›</a:t>
            </a:fld>
            <a:endParaRPr lang="en-US" dirty="0"/>
          </a:p>
        </p:txBody>
      </p:sp>
    </p:spTree>
    <p:extLst>
      <p:ext uri="{BB962C8B-B14F-4D97-AF65-F5344CB8AC3E}">
        <p14:creationId xmlns:p14="http://schemas.microsoft.com/office/powerpoint/2010/main" val="349847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4FA57-F962-4854-9681-6C529C8A7DD3}" type="datetime4">
              <a:rPr lang="en-US" smtClean="0"/>
              <a:t>May 10, 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8E8B7-8BD9-9F48-9FB6-4E0DFEDB8449}" type="slidenum">
              <a:rPr lang="en-US" smtClean="0"/>
              <a:t>‹#›</a:t>
            </a:fld>
            <a:endParaRPr lang="en-US" dirty="0"/>
          </a:p>
        </p:txBody>
      </p:sp>
    </p:spTree>
    <p:extLst>
      <p:ext uri="{BB962C8B-B14F-4D97-AF65-F5344CB8AC3E}">
        <p14:creationId xmlns:p14="http://schemas.microsoft.com/office/powerpoint/2010/main" val="2829706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ChangeArrowheads="1"/>
          </p:cNvSpPr>
          <p:nvPr/>
        </p:nvSpPr>
        <p:spPr bwMode="auto">
          <a:xfrm>
            <a:off x="644526" y="2612571"/>
            <a:ext cx="8212092" cy="74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90000"/>
              </a:lnSpc>
              <a:spcBef>
                <a:spcPct val="50000"/>
              </a:spcBef>
              <a:buClr>
                <a:srgbClr val="7D0900"/>
              </a:buClr>
              <a:buFontTx/>
              <a:buNone/>
            </a:pPr>
            <a:r>
              <a:rPr lang="en-ZA" altLang="en-US" sz="1800" b="1" dirty="0">
                <a:solidFill>
                  <a:srgbClr val="000000"/>
                </a:solidFill>
                <a:latin typeface="Arial" panose="020B0604020202020204" pitchFamily="34" charset="0"/>
                <a:ea typeface="MS PGothic" panose="020B0600070205080204" pitchFamily="34" charset="-128"/>
                <a:cs typeface="Arial" panose="020B0604020202020204" pitchFamily="34" charset="0"/>
              </a:rPr>
              <a:t>BRIEFING TO THE PORTFOLIO COMMITTEE ON HOME AFFAIRS</a:t>
            </a:r>
          </a:p>
        </p:txBody>
      </p:sp>
      <p:sp>
        <p:nvSpPr>
          <p:cNvPr id="5" name="Rectangle 4"/>
          <p:cNvSpPr/>
          <p:nvPr/>
        </p:nvSpPr>
        <p:spPr>
          <a:xfrm>
            <a:off x="1939368" y="3845543"/>
            <a:ext cx="5909787" cy="1815882"/>
          </a:xfrm>
          <a:prstGeom prst="rect">
            <a:avLst/>
          </a:prstGeom>
        </p:spPr>
        <p:txBody>
          <a:bodyPr wrap="square">
            <a:spAutoFit/>
          </a:bodyPr>
          <a:lstStyle/>
          <a:p>
            <a:pPr algn="just"/>
            <a:r>
              <a:rPr lang="en-US" sz="1600" b="1" dirty="0">
                <a:solidFill>
                  <a:srgbClr val="002060"/>
                </a:solidFill>
                <a:latin typeface="Arial" panose="020B0604020202020204" pitchFamily="34" charset="0"/>
                <a:cs typeface="Arial" panose="020B0604020202020204" pitchFamily="34" charset="0"/>
              </a:rPr>
              <a:t>Briefing by the United Nations High Commission for Refugees (UNHCR), South African Human Rights Commission (SAHRC) the City of Cape Town (CoCT) and the Department of Home Affairs on the latest developments of integration or repatriation of protesting refugees from the Paint City and Wingfield Shelters, Cape Town.</a:t>
            </a:r>
            <a:endParaRPr lang="en-ZA" sz="1600" b="1"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7084133" y="5398358"/>
            <a:ext cx="1413207" cy="369332"/>
          </a:xfrm>
          <a:prstGeom prst="rect">
            <a:avLst/>
          </a:prstGeom>
        </p:spPr>
        <p:txBody>
          <a:bodyPr wrap="none">
            <a:spAutoFit/>
          </a:bodyPr>
          <a:lstStyle/>
          <a:p>
            <a:r>
              <a:rPr lang="en-US" b="1" dirty="0"/>
              <a:t>11 May 2021</a:t>
            </a:r>
            <a:endParaRPr lang="en-ZA" b="1" dirty="0"/>
          </a:p>
        </p:txBody>
      </p:sp>
    </p:spTree>
    <p:extLst>
      <p:ext uri="{BB962C8B-B14F-4D97-AF65-F5344CB8AC3E}">
        <p14:creationId xmlns:p14="http://schemas.microsoft.com/office/powerpoint/2010/main" val="315287728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50000"/>
              </a:spcBef>
              <a:buClr>
                <a:schemeClr val="bg2"/>
              </a:buClr>
              <a:buFontTx/>
              <a:buNone/>
            </a:pPr>
            <a:endParaRPr lang="en-US" altLang="en-US" sz="2800" b="1" dirty="0"/>
          </a:p>
        </p:txBody>
      </p:sp>
      <p:sp>
        <p:nvSpPr>
          <p:cNvPr id="6148" name="Slide Number Placeholder 3"/>
          <p:cNvSpPr>
            <a:spLocks noGrp="1"/>
          </p:cNvSpPr>
          <p:nvPr>
            <p:ph type="sldNum" sz="quarter" idx="12"/>
          </p:nvPr>
        </p:nvSpPr>
        <p:spPr bwMode="auto">
          <a:xfrm>
            <a:off x="4572000" y="628245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fontAlgn="base">
              <a:spcBef>
                <a:spcPct val="0"/>
              </a:spcBef>
              <a:spcAft>
                <a:spcPct val="0"/>
              </a:spcAft>
              <a:buFontTx/>
              <a:buNone/>
            </a:pPr>
            <a:fld id="{9FC3556A-6C6C-4A70-808F-BA4CA9A3269F}" type="slidenum">
              <a:rPr lang="en-ZA" altLang="en-US" sz="1600" b="1" smtClean="0">
                <a:solidFill>
                  <a:srgbClr val="898989"/>
                </a:solidFill>
                <a:latin typeface="Arial" panose="020B0604020202020204" pitchFamily="34" charset="0"/>
                <a:cs typeface="Arial" panose="020B0604020202020204" pitchFamily="34" charset="0"/>
              </a:rPr>
              <a:pPr algn="l" fontAlgn="base">
                <a:spcBef>
                  <a:spcPct val="0"/>
                </a:spcBef>
                <a:spcAft>
                  <a:spcPct val="0"/>
                </a:spcAft>
                <a:buFontTx/>
                <a:buNone/>
              </a:pPr>
              <a:t>10</a:t>
            </a:fld>
            <a:endParaRPr lang="en-ZA" altLang="en-US" sz="1600" b="1" dirty="0">
              <a:solidFill>
                <a:srgbClr val="898989"/>
              </a:solidFill>
              <a:latin typeface="Arial" panose="020B0604020202020204" pitchFamily="34" charset="0"/>
              <a:cs typeface="Arial" panose="020B0604020202020204" pitchFamily="34" charset="0"/>
            </a:endParaRPr>
          </a:p>
        </p:txBody>
      </p:sp>
      <p:sp>
        <p:nvSpPr>
          <p:cNvPr id="2" name="Rectangle 1"/>
          <p:cNvSpPr/>
          <p:nvPr/>
        </p:nvSpPr>
        <p:spPr>
          <a:xfrm>
            <a:off x="124178" y="637673"/>
            <a:ext cx="8796622" cy="4493538"/>
          </a:xfrm>
          <a:prstGeom prst="rect">
            <a:avLst/>
          </a:prstGeom>
        </p:spPr>
        <p:txBody>
          <a:bodyPr wrap="square">
            <a:spAutoFit/>
          </a:bodyPr>
          <a:lstStyle/>
          <a:p>
            <a:pPr marL="285750" indent="-285750" algn="just" eaLnBrk="1" fontAlgn="auto" hangingPunct="1">
              <a:spcBef>
                <a:spcPts val="0"/>
              </a:spcBef>
              <a:spcAft>
                <a:spcPts val="0"/>
              </a:spcAft>
              <a:buFont typeface="Wingdings" panose="05000000000000000000" pitchFamily="2" charset="2"/>
              <a:buChar char="§"/>
              <a:defRPr/>
            </a:pPr>
            <a:endParaRPr lang="en-ZA" dirty="0">
              <a:latin typeface="+mj-lt"/>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latin typeface="+mj-lt"/>
                <a:cs typeface="Arial" panose="020B0604020202020204" pitchFamily="34" charset="0"/>
              </a:rPr>
              <a:t>Contrary to belief, the two centres were not refugee centres, but shelters under the Disaster Management Act.</a:t>
            </a:r>
          </a:p>
          <a:p>
            <a:pPr marL="285750" indent="-285750" algn="just" eaLnBrk="1" fontAlgn="auto" hangingPunct="1">
              <a:spcBef>
                <a:spcPts val="0"/>
              </a:spcBef>
              <a:spcAft>
                <a:spcPts val="0"/>
              </a:spcAft>
              <a:buFont typeface="Wingdings" panose="05000000000000000000" pitchFamily="2" charset="2"/>
              <a:buChar char="§"/>
              <a:defRPr/>
            </a:pPr>
            <a:endParaRPr lang="en-ZA" dirty="0">
              <a:latin typeface="+mj-lt"/>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latin typeface="+mj-lt"/>
                <a:cs typeface="Arial" panose="020B0604020202020204" pitchFamily="34" charset="0"/>
              </a:rPr>
              <a:t>At Paint City, the Department of Public Works and Infrastructure (DPW&amp;I)  supplied facilities as part of Disaster Regulations. They pulled out because they could no longer pay for them.</a:t>
            </a:r>
          </a:p>
          <a:p>
            <a:pPr marL="285750" indent="-285750" algn="just" eaLnBrk="1" fontAlgn="auto" hangingPunct="1">
              <a:spcBef>
                <a:spcPts val="0"/>
              </a:spcBef>
              <a:spcAft>
                <a:spcPts val="0"/>
              </a:spcAft>
              <a:buFont typeface="Wingdings" panose="05000000000000000000" pitchFamily="2" charset="2"/>
              <a:buChar char="§"/>
              <a:defRPr/>
            </a:pPr>
            <a:endParaRPr lang="en-ZA" dirty="0">
              <a:latin typeface="+mj-lt"/>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latin typeface="+mj-lt"/>
                <a:cs typeface="Arial" panose="020B0604020202020204" pitchFamily="34" charset="0"/>
              </a:rPr>
              <a:t>When the Department of Home Affairs approached National Treasury to continue with these facilities, they warned the Department that it would be irregular expenditure to pay for these shelters as the South Africa has a policy of non-encampment. </a:t>
            </a:r>
          </a:p>
          <a:p>
            <a:pPr marL="285750" indent="-285750" algn="just" eaLnBrk="1" fontAlgn="auto" hangingPunct="1">
              <a:spcBef>
                <a:spcPts val="0"/>
              </a:spcBef>
              <a:spcAft>
                <a:spcPts val="0"/>
              </a:spcAft>
              <a:buFont typeface="Wingdings" panose="05000000000000000000" pitchFamily="2" charset="2"/>
              <a:buChar char="§"/>
              <a:defRPr/>
            </a:pPr>
            <a:endParaRPr lang="en-ZA" dirty="0">
              <a:latin typeface="+mj-lt"/>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latin typeface="+mj-lt"/>
                <a:cs typeface="Arial" panose="020B0604020202020204" pitchFamily="34" charset="0"/>
              </a:rPr>
              <a:t>The UNHCR on humanitarian grounds, supplied the facilities for 90 days only. They too were restricted by the non-encampment policy and also budgetary constraints.</a:t>
            </a:r>
          </a:p>
          <a:p>
            <a:pPr marL="285750" indent="-285750" algn="just" eaLnBrk="1" fontAlgn="auto" hangingPunct="1">
              <a:spcBef>
                <a:spcPts val="0"/>
              </a:spcBef>
              <a:spcAft>
                <a:spcPts val="0"/>
              </a:spcAft>
              <a:buFont typeface="Wingdings" panose="05000000000000000000" pitchFamily="2" charset="2"/>
              <a:buChar char="§"/>
              <a:defRPr/>
            </a:pPr>
            <a:endParaRPr lang="en-ZA" dirty="0">
              <a:latin typeface="+mj-lt"/>
              <a:cs typeface="Arial" panose="020B0604020202020204" pitchFamily="34" charset="0"/>
            </a:endParaRPr>
          </a:p>
          <a:p>
            <a:pPr lvl="1" algn="just" eaLnBrk="1" fontAlgn="auto" hangingPunct="1">
              <a:spcBef>
                <a:spcPts val="0"/>
              </a:spcBef>
              <a:spcAft>
                <a:spcPts val="0"/>
              </a:spcAft>
              <a:defRPr/>
            </a:pPr>
            <a:endParaRPr lang="en-ZA" sz="1600" dirty="0">
              <a:latin typeface="+mj-lt"/>
              <a:cs typeface="Arial" panose="020B0604020202020204" pitchFamily="34" charset="0"/>
            </a:endParaRPr>
          </a:p>
        </p:txBody>
      </p:sp>
      <p:sp>
        <p:nvSpPr>
          <p:cNvPr id="10" name="TextBox 3"/>
          <p:cNvSpPr txBox="1">
            <a:spLocks noChangeArrowheads="1"/>
          </p:cNvSpPr>
          <p:nvPr/>
        </p:nvSpPr>
        <p:spPr bwMode="auto">
          <a:xfrm>
            <a:off x="0" y="81072"/>
            <a:ext cx="9144000" cy="338138"/>
          </a:xfrm>
          <a:prstGeom prst="rect">
            <a:avLst/>
          </a:prstGeom>
          <a:solidFill>
            <a:srgbClr val="92D050"/>
          </a:solidFill>
          <a:ln w="9525">
            <a:solidFill>
              <a:srgbClr val="0066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dirty="0">
                <a:latin typeface="Arial" panose="020B0604020202020204" pitchFamily="34" charset="0"/>
                <a:ea typeface="MS PGothic" panose="020B0600070205080204" pitchFamily="34" charset="-128"/>
              </a:rPr>
              <a:t>THE ISSUE OF RESOURCES AND FACILITIES AT THE TWO CENTRES</a:t>
            </a:r>
          </a:p>
        </p:txBody>
      </p:sp>
    </p:spTree>
    <p:extLst>
      <p:ext uri="{BB962C8B-B14F-4D97-AF65-F5344CB8AC3E}">
        <p14:creationId xmlns:p14="http://schemas.microsoft.com/office/powerpoint/2010/main" val="2391810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847315" y="6254750"/>
            <a:ext cx="2133600" cy="365125"/>
          </a:xfrm>
        </p:spPr>
        <p:txBody>
          <a:bodyPr/>
          <a:lstStyle/>
          <a:p>
            <a:fld id="{2538E8B7-8BD9-9F48-9FB6-4E0DFEDB8449}" type="slidenum">
              <a:rPr lang="en-US" sz="1600" b="1" smtClean="0"/>
              <a:t>11</a:t>
            </a:fld>
            <a:endParaRPr lang="en-US" sz="1600" b="1" dirty="0"/>
          </a:p>
        </p:txBody>
      </p:sp>
      <p:sp>
        <p:nvSpPr>
          <p:cNvPr id="8" name="Rectangle 7"/>
          <p:cNvSpPr/>
          <p:nvPr/>
        </p:nvSpPr>
        <p:spPr>
          <a:xfrm>
            <a:off x="129209" y="152400"/>
            <a:ext cx="8851051" cy="369332"/>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DEVELOPMENTS SINCE THE LAST PC MEETING OF 26 FEBRUARY 2021</a:t>
            </a:r>
          </a:p>
        </p:txBody>
      </p:sp>
      <p:sp>
        <p:nvSpPr>
          <p:cNvPr id="3" name="Rectangle 2"/>
          <p:cNvSpPr/>
          <p:nvPr/>
        </p:nvSpPr>
        <p:spPr>
          <a:xfrm>
            <a:off x="0" y="596721"/>
            <a:ext cx="9143999" cy="5777031"/>
          </a:xfrm>
          <a:prstGeom prst="rect">
            <a:avLst/>
          </a:prstGeom>
          <a:solidFill>
            <a:schemeClr val="bg1"/>
          </a:solidFill>
        </p:spPr>
        <p:txBody>
          <a:bodyPr wrap="square">
            <a:spAutoFit/>
          </a:bodyPr>
          <a:lstStyle/>
          <a:p>
            <a:pPr marL="285750" indent="-285750" algn="just">
              <a:lnSpc>
                <a:spcPct val="150000"/>
              </a:lnSpc>
              <a:buFont typeface="Wingdings" panose="05000000000000000000" pitchFamily="2" charset="2"/>
              <a:buChar char="§"/>
            </a:pPr>
            <a:r>
              <a:rPr lang="en-US" dirty="0">
                <a:ea typeface="Times New Roman" panose="02020603050405020304" pitchFamily="18" charset="0"/>
                <a:cs typeface="Arial" panose="020B0604020202020204" pitchFamily="34" charset="0"/>
              </a:rPr>
              <a:t>During February 2021, DHA received notice from UNHCR that they are financially unable to continue with payments for the tent and ablution facilities at Paint City. </a:t>
            </a:r>
          </a:p>
          <a:p>
            <a:pPr marL="285750" indent="-285750" algn="just">
              <a:lnSpc>
                <a:spcPct val="150000"/>
              </a:lnSpc>
              <a:buFont typeface="Wingdings" panose="05000000000000000000" pitchFamily="2" charset="2"/>
              <a:buChar char="§"/>
            </a:pPr>
            <a:r>
              <a:rPr lang="en-ZA" dirty="0">
                <a:cs typeface="Arial" panose="020B0604020202020204" pitchFamily="34" charset="0"/>
              </a:rPr>
              <a:t>The Department of Home Affairs, out of humanitarian grounds again approached National Treasury and asked for permission to utilise the department budget to pay for these facilities (marquee and ablution facilities) at Paint City.   </a:t>
            </a:r>
          </a:p>
          <a:p>
            <a:pPr marL="285750" indent="-285750" algn="just">
              <a:lnSpc>
                <a:spcPct val="150000"/>
              </a:lnSpc>
              <a:buFont typeface="Wingdings" panose="05000000000000000000" pitchFamily="2" charset="2"/>
              <a:buChar char="§"/>
            </a:pPr>
            <a:r>
              <a:rPr lang="en-US" dirty="0">
                <a:ea typeface="Times New Roman" panose="02020603050405020304" pitchFamily="18" charset="0"/>
                <a:cs typeface="Arial" panose="020B0604020202020204" pitchFamily="34" charset="0"/>
              </a:rPr>
              <a:t>The DHA also approached National Treasury for approval to take over the responsibility of providing accommodation and ablution facilities at Wingfield.</a:t>
            </a:r>
          </a:p>
          <a:p>
            <a:pPr marL="285750" indent="-285750" algn="just">
              <a:lnSpc>
                <a:spcPct val="150000"/>
              </a:lnSpc>
              <a:buFont typeface="Wingdings" panose="05000000000000000000" pitchFamily="2" charset="2"/>
              <a:buChar char="§"/>
            </a:pPr>
            <a:r>
              <a:rPr lang="en-US" dirty="0">
                <a:ea typeface="Times New Roman" panose="02020603050405020304" pitchFamily="18" charset="0"/>
                <a:cs typeface="Arial" panose="020B0604020202020204" pitchFamily="34" charset="0"/>
              </a:rPr>
              <a:t>On 10 March 2021, DHA also approached the Mayor of the City of Cape Town to provide ablution facilities for a 1 week period whist the DHA awaited the approval from National Treasury.  </a:t>
            </a:r>
          </a:p>
          <a:p>
            <a:pPr marL="285750" lvl="0" indent="-285750" algn="just">
              <a:lnSpc>
                <a:spcPct val="150000"/>
              </a:lnSpc>
              <a:spcAft>
                <a:spcPts val="0"/>
              </a:spcAft>
              <a:buFont typeface="Wingdings" panose="05000000000000000000" pitchFamily="2" charset="2"/>
              <a:buChar char="§"/>
            </a:pPr>
            <a:r>
              <a:rPr lang="en-US" dirty="0">
                <a:ea typeface="Times New Roman" panose="02020603050405020304" pitchFamily="18" charset="0"/>
                <a:cs typeface="Arial" panose="020B0604020202020204" pitchFamily="34" charset="0"/>
              </a:rPr>
              <a:t>On 11 March 2021, after obtaining approval from National Treasury, the ablution facilities (20 toilets, 20 showers and 10 sanitary bins) were replaced at Paint City by DHA. The payment for the tent at Paint City was also taken over by DHA.</a:t>
            </a:r>
          </a:p>
          <a:p>
            <a:pPr marL="285750" lvl="0" indent="-285750" algn="just">
              <a:lnSpc>
                <a:spcPct val="150000"/>
              </a:lnSpc>
              <a:spcAft>
                <a:spcPts val="0"/>
              </a:spcAft>
              <a:buFont typeface="Wingdings" panose="05000000000000000000" pitchFamily="2" charset="2"/>
              <a:buChar char="§"/>
            </a:pPr>
            <a:endParaRPr lang="en-US" sz="1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7859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847315" y="6273222"/>
            <a:ext cx="2133600" cy="365125"/>
          </a:xfrm>
        </p:spPr>
        <p:txBody>
          <a:bodyPr/>
          <a:lstStyle/>
          <a:p>
            <a:fld id="{2538E8B7-8BD9-9F48-9FB6-4E0DFEDB8449}" type="slidenum">
              <a:rPr lang="en-US" sz="1600" b="1" smtClean="0"/>
              <a:t>12</a:t>
            </a:fld>
            <a:endParaRPr lang="en-US" sz="1600" b="1" dirty="0"/>
          </a:p>
        </p:txBody>
      </p:sp>
      <p:sp>
        <p:nvSpPr>
          <p:cNvPr id="8" name="Rectangle 7"/>
          <p:cNvSpPr/>
          <p:nvPr/>
        </p:nvSpPr>
        <p:spPr>
          <a:xfrm>
            <a:off x="129209" y="152400"/>
            <a:ext cx="8851051" cy="369332"/>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DEVELOPMENTS SINCE THE LAST PC MEETING OF 26 FEBRUARY 2021 Cont.</a:t>
            </a:r>
          </a:p>
        </p:txBody>
      </p:sp>
      <p:sp>
        <p:nvSpPr>
          <p:cNvPr id="3" name="Rectangle 2"/>
          <p:cNvSpPr/>
          <p:nvPr/>
        </p:nvSpPr>
        <p:spPr>
          <a:xfrm>
            <a:off x="45156" y="601231"/>
            <a:ext cx="9144000" cy="6331029"/>
          </a:xfrm>
          <a:prstGeom prst="rect">
            <a:avLst/>
          </a:prstGeom>
          <a:solidFill>
            <a:schemeClr val="bg1"/>
          </a:solidFill>
        </p:spPr>
        <p:txBody>
          <a:bodyPr wrap="square">
            <a:spAutoFit/>
          </a:bodyPr>
          <a:lstStyle/>
          <a:p>
            <a:pPr algn="just">
              <a:lnSpc>
                <a:spcPct val="150000"/>
              </a:lnSpc>
            </a:pPr>
            <a:endParaRPr lang="en-US" dirty="0">
              <a:ea typeface="Times New Roman" panose="02020603050405020304" pitchFamily="18" charset="0"/>
              <a:cs typeface="Arial" panose="020B0604020202020204" pitchFamily="34" charset="0"/>
            </a:endParaRPr>
          </a:p>
          <a:p>
            <a:pPr marL="285750" indent="-285750" algn="just">
              <a:buFont typeface="Wingdings" panose="05000000000000000000" pitchFamily="2" charset="2"/>
              <a:buChar char="§"/>
            </a:pPr>
            <a:r>
              <a:rPr lang="en-US" dirty="0">
                <a:ea typeface="Times New Roman" panose="02020603050405020304" pitchFamily="18" charset="0"/>
                <a:cs typeface="Arial" panose="020B0604020202020204" pitchFamily="34" charset="0"/>
              </a:rPr>
              <a:t>On 26 March 2021, DHA received a letter from the City of Cape Town that they intend to remove the infrastructure, marquee tent and ablution facilities at Wingfield on 15 April 2021.</a:t>
            </a:r>
          </a:p>
          <a:p>
            <a:pPr marL="285750" indent="-285750" algn="just">
              <a:buFont typeface="Wingdings" panose="05000000000000000000" pitchFamily="2" charset="2"/>
              <a:buChar char="§"/>
            </a:pPr>
            <a:endParaRPr lang="en-US" dirty="0">
              <a:ea typeface="Times New Roman" panose="02020603050405020304" pitchFamily="18" charset="0"/>
              <a:cs typeface="Arial" panose="020B0604020202020204" pitchFamily="34" charset="0"/>
            </a:endParaRPr>
          </a:p>
          <a:p>
            <a:pPr marL="285750" indent="-285750" algn="just">
              <a:buFont typeface="Wingdings" panose="05000000000000000000" pitchFamily="2" charset="2"/>
              <a:buChar char="§"/>
            </a:pPr>
            <a:r>
              <a:rPr lang="en-US" dirty="0">
                <a:ea typeface="Times New Roman" panose="02020603050405020304" pitchFamily="18" charset="0"/>
                <a:cs typeface="Arial" panose="020B0604020202020204" pitchFamily="34" charset="0"/>
              </a:rPr>
              <a:t>The City of Cape Town had obtained a negative audit finding by the Auditor-General regarding their continued expenditure at Wingfield. The City of Cape Town took a decision to end their continued payment for facilities by 15 April 2021. </a:t>
            </a:r>
          </a:p>
          <a:p>
            <a:pPr marL="285750" indent="-285750" algn="just">
              <a:buFont typeface="Wingdings" panose="05000000000000000000" pitchFamily="2" charset="2"/>
              <a:buChar char="§"/>
            </a:pPr>
            <a:endParaRPr lang="en-US" dirty="0">
              <a:ea typeface="Times New Roman" panose="02020603050405020304" pitchFamily="18" charset="0"/>
              <a:cs typeface="Arial" panose="020B0604020202020204" pitchFamily="34" charset="0"/>
            </a:endParaRPr>
          </a:p>
          <a:p>
            <a:pPr marL="285750" indent="-285750" algn="just">
              <a:buFont typeface="Wingdings" panose="05000000000000000000" pitchFamily="2" charset="2"/>
              <a:buChar char="§"/>
            </a:pPr>
            <a:r>
              <a:rPr lang="en-US" dirty="0">
                <a:ea typeface="Times New Roman" panose="02020603050405020304" pitchFamily="18" charset="0"/>
                <a:cs typeface="Arial" panose="020B0604020202020204" pitchFamily="34" charset="0"/>
              </a:rPr>
              <a:t>This decision by the City of Cape Town would have disrupted the good work that the UNHCR and IOM were doing.</a:t>
            </a:r>
          </a:p>
          <a:p>
            <a:pPr marL="285750" indent="-285750" algn="just">
              <a:buFont typeface="Wingdings" panose="05000000000000000000" pitchFamily="2" charset="2"/>
              <a:buChar char="§"/>
            </a:pPr>
            <a:endParaRPr lang="en-US" dirty="0">
              <a:ea typeface="Times New Roman" panose="02020603050405020304" pitchFamily="18" charset="0"/>
              <a:cs typeface="Arial" panose="020B0604020202020204" pitchFamily="34" charset="0"/>
            </a:endParaRPr>
          </a:p>
          <a:p>
            <a:pPr marL="285750" indent="-285750" algn="just">
              <a:buFont typeface="Wingdings" panose="05000000000000000000" pitchFamily="2" charset="2"/>
              <a:buChar char="§"/>
            </a:pPr>
            <a:r>
              <a:rPr lang="en-US" dirty="0">
                <a:ea typeface="Times New Roman" panose="02020603050405020304" pitchFamily="18" charset="0"/>
                <a:cs typeface="Arial" panose="020B0604020202020204" pitchFamily="34" charset="0"/>
              </a:rPr>
              <a:t>On 15 April 2021, a meeting was held between Minister of Home Affairs, DG of DHA, the Premier of the Western Cape, DG of the Western Cape and the City of Cape Town. At the meeting, it was agreed that DHA and the Western Provincial Government would share the cost of the marquee tent and ablution facilities at Wingfield for a period of 2 weeks only, ending 30 April 2021. This decision was also taken to avoid a humanitarian crisis. </a:t>
            </a:r>
          </a:p>
          <a:p>
            <a:pPr algn="just"/>
            <a:endParaRPr lang="en-US" dirty="0">
              <a:ea typeface="Times New Roman" panose="02020603050405020304" pitchFamily="18" charset="0"/>
              <a:cs typeface="Arial" panose="020B0604020202020204" pitchFamily="34" charset="0"/>
            </a:endParaRPr>
          </a:p>
          <a:p>
            <a:pPr marL="285750" lvl="0" indent="-285750" algn="just">
              <a:spcAft>
                <a:spcPts val="0"/>
              </a:spcAft>
              <a:buFont typeface="Wingdings" panose="05000000000000000000" pitchFamily="2" charset="2"/>
              <a:buChar char="§"/>
            </a:pPr>
            <a:r>
              <a:rPr lang="en-US" dirty="0">
                <a:ea typeface="Times New Roman" panose="02020603050405020304" pitchFamily="18" charset="0"/>
                <a:cs typeface="Arial" panose="020B0604020202020204" pitchFamily="34" charset="0"/>
              </a:rPr>
              <a:t>On 19 April 2021, the Minister of Home Affairs announced this joint decision (supported by the UNHCR Representative and Premier of the Western Cape) that the tents and ablution facilities at both Wingfield and Paint City temporary shelters will be removed 2 weeks from the 15 April 2021.  </a:t>
            </a:r>
          </a:p>
          <a:p>
            <a:pPr marL="285750" lvl="0" indent="-285750" algn="just">
              <a:lnSpc>
                <a:spcPct val="150000"/>
              </a:lnSpc>
              <a:spcAft>
                <a:spcPts val="0"/>
              </a:spcAft>
              <a:buFont typeface="Wingdings" panose="05000000000000000000" pitchFamily="2" charset="2"/>
              <a:buChar char="§"/>
            </a:pPr>
            <a:endParaRPr lang="en-US" sz="1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84774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995096" y="6284624"/>
            <a:ext cx="2133600" cy="365125"/>
          </a:xfrm>
        </p:spPr>
        <p:txBody>
          <a:bodyPr/>
          <a:lstStyle/>
          <a:p>
            <a:fld id="{2538E8B7-8BD9-9F48-9FB6-4E0DFEDB8449}" type="slidenum">
              <a:rPr lang="en-US" sz="1600" b="1" smtClean="0"/>
              <a:t>13</a:t>
            </a:fld>
            <a:endParaRPr lang="en-US" sz="1600" b="1" dirty="0"/>
          </a:p>
        </p:txBody>
      </p:sp>
      <p:sp>
        <p:nvSpPr>
          <p:cNvPr id="8" name="Rectangle 7"/>
          <p:cNvSpPr/>
          <p:nvPr/>
        </p:nvSpPr>
        <p:spPr>
          <a:xfrm>
            <a:off x="129209" y="152400"/>
            <a:ext cx="8851051" cy="369332"/>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PREPARATIONS FOR SHUT DOWN OF THE TEMPORARY SHELTERS</a:t>
            </a:r>
          </a:p>
        </p:txBody>
      </p:sp>
      <p:sp>
        <p:nvSpPr>
          <p:cNvPr id="3" name="Rectangle 2"/>
          <p:cNvSpPr/>
          <p:nvPr/>
        </p:nvSpPr>
        <p:spPr>
          <a:xfrm>
            <a:off x="129209" y="521732"/>
            <a:ext cx="9014790" cy="5811784"/>
          </a:xfrm>
          <a:prstGeom prst="rect">
            <a:avLst/>
          </a:prstGeom>
          <a:solidFill>
            <a:schemeClr val="bg1"/>
          </a:solidFill>
        </p:spPr>
        <p:txBody>
          <a:bodyPr wrap="square">
            <a:spAutoFit/>
          </a:bodyPr>
          <a:lstStyle/>
          <a:p>
            <a:pPr lvl="0" algn="just">
              <a:lnSpc>
                <a:spcPct val="150000"/>
              </a:lnSpc>
              <a:spcAft>
                <a:spcPts val="0"/>
              </a:spcAft>
            </a:pPr>
            <a:endParaRPr lang="en-US" sz="1600" dirty="0">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50000"/>
              </a:lnSpc>
              <a:spcAft>
                <a:spcPts val="0"/>
              </a:spcAft>
              <a:buFont typeface="Wingdings" panose="05000000000000000000" pitchFamily="2" charset="2"/>
              <a:buChar char="§"/>
            </a:pPr>
            <a:r>
              <a:rPr lang="en-US" dirty="0">
                <a:ea typeface="Times New Roman" panose="02020603050405020304" pitchFamily="18" charset="0"/>
                <a:cs typeface="Arial" panose="020B0604020202020204" pitchFamily="34" charset="0"/>
              </a:rPr>
              <a:t>On 24 April 2021 – Refugees/ Asylum Seekers were served notices informing them of the envisaged shut down of temporary shelters, the notices were printed in 5 languages: French, English, Arabic, Kirdi-Swahili and Swahili. </a:t>
            </a:r>
          </a:p>
          <a:p>
            <a:pPr marL="285750" lvl="0" indent="-285750" algn="just">
              <a:lnSpc>
                <a:spcPct val="150000"/>
              </a:lnSpc>
              <a:spcAft>
                <a:spcPts val="0"/>
              </a:spcAft>
              <a:buFont typeface="Wingdings" panose="05000000000000000000" pitchFamily="2" charset="2"/>
              <a:buChar char="§"/>
            </a:pPr>
            <a:r>
              <a:rPr lang="en-US" dirty="0">
                <a:ea typeface="Times New Roman" panose="02020603050405020304" pitchFamily="18" charset="0"/>
                <a:cs typeface="Arial" panose="020B0604020202020204" pitchFamily="34" charset="0"/>
              </a:rPr>
              <a:t>Interpreters from UNHCR read out the notices and explained the content over a loud hailer at both shelters. </a:t>
            </a:r>
          </a:p>
          <a:p>
            <a:pPr marL="285750" indent="-285750" algn="just">
              <a:lnSpc>
                <a:spcPct val="150000"/>
              </a:lnSpc>
              <a:buFont typeface="Wingdings" panose="05000000000000000000" pitchFamily="2" charset="2"/>
              <a:buChar char="§"/>
            </a:pPr>
            <a:r>
              <a:rPr lang="en-US" dirty="0">
                <a:ea typeface="Times New Roman" panose="02020603050405020304" pitchFamily="18" charset="0"/>
                <a:cs typeface="Arial" panose="020B0604020202020204" pitchFamily="34" charset="0"/>
              </a:rPr>
              <a:t>Refugees/ Asylum Seekers were encouraged to:  </a:t>
            </a:r>
          </a:p>
          <a:p>
            <a:pPr marL="742950" lvl="1" indent="-285750" algn="just">
              <a:lnSpc>
                <a:spcPct val="150000"/>
              </a:lnSpc>
              <a:buFont typeface="Wingdings" pitchFamily="2" charset="2"/>
              <a:buChar char="ü"/>
            </a:pPr>
            <a:r>
              <a:rPr lang="en-US" dirty="0">
                <a:ea typeface="Times New Roman" panose="02020603050405020304" pitchFamily="18" charset="0"/>
                <a:cs typeface="Arial" panose="020B0604020202020204" pitchFamily="34" charset="0"/>
              </a:rPr>
              <a:t> Consider the UNHCR re-integration package and re-integrate back into their  communities or  </a:t>
            </a:r>
          </a:p>
          <a:p>
            <a:pPr marL="742950" lvl="1" indent="-285750" algn="just">
              <a:lnSpc>
                <a:spcPct val="150000"/>
              </a:lnSpc>
              <a:buFont typeface="Wingdings" pitchFamily="2" charset="2"/>
              <a:buChar char="ü"/>
            </a:pPr>
            <a:r>
              <a:rPr lang="en-US" dirty="0">
                <a:ea typeface="Times New Roman" panose="02020603050405020304" pitchFamily="18" charset="0"/>
                <a:cs typeface="Arial" panose="020B0604020202020204" pitchFamily="34" charset="0"/>
              </a:rPr>
              <a:t>Present themselves for voluntary repatriation to their countries of origin. </a:t>
            </a:r>
          </a:p>
          <a:p>
            <a:pPr marL="285750" lvl="0" indent="-285750" algn="just">
              <a:lnSpc>
                <a:spcPct val="150000"/>
              </a:lnSpc>
              <a:spcAft>
                <a:spcPts val="0"/>
              </a:spcAft>
              <a:buFont typeface="Wingdings" panose="05000000000000000000" pitchFamily="2" charset="2"/>
              <a:buChar char="§"/>
            </a:pPr>
            <a:r>
              <a:rPr lang="en-US" dirty="0">
                <a:ea typeface="Times New Roman" panose="02020603050405020304" pitchFamily="18" charset="0"/>
                <a:cs typeface="Arial" panose="020B0604020202020204" pitchFamily="34" charset="0"/>
              </a:rPr>
              <a:t>On 26 April 2021, Major General Lincoln (SAPS) convened the Exit Strategy Task Team to plan the shutting down of the 2 shelters on 30 April 2021.</a:t>
            </a:r>
          </a:p>
          <a:p>
            <a:pPr marL="285750" lvl="0" indent="-285750" algn="just">
              <a:lnSpc>
                <a:spcPct val="150000"/>
              </a:lnSpc>
              <a:spcAft>
                <a:spcPts val="0"/>
              </a:spcAft>
              <a:buFont typeface="Wingdings" panose="05000000000000000000" pitchFamily="2" charset="2"/>
              <a:buChar char="§"/>
            </a:pPr>
            <a:r>
              <a:rPr lang="en-US" dirty="0">
                <a:ea typeface="Times New Roman" panose="02020603050405020304" pitchFamily="18" charset="0"/>
                <a:cs typeface="Arial" panose="020B0604020202020204" pitchFamily="34" charset="0"/>
              </a:rPr>
              <a:t>The SAPS were requested by the UNHCR and IOM to allow them to finalise the registration process for those willing to reintegrate and those wishing to repatriate</a:t>
            </a:r>
            <a:r>
              <a:rPr lang="en-US" dirty="0">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382209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995096" y="6284624"/>
            <a:ext cx="2133600" cy="365125"/>
          </a:xfrm>
        </p:spPr>
        <p:txBody>
          <a:bodyPr/>
          <a:lstStyle/>
          <a:p>
            <a:fld id="{2538E8B7-8BD9-9F48-9FB6-4E0DFEDB8449}" type="slidenum">
              <a:rPr lang="en-US" sz="1600" b="1" smtClean="0"/>
              <a:t>14</a:t>
            </a:fld>
            <a:endParaRPr lang="en-US" sz="1600" b="1" dirty="0"/>
          </a:p>
        </p:txBody>
      </p:sp>
      <p:sp>
        <p:nvSpPr>
          <p:cNvPr id="8" name="Rectangle 7"/>
          <p:cNvSpPr/>
          <p:nvPr/>
        </p:nvSpPr>
        <p:spPr>
          <a:xfrm>
            <a:off x="129209" y="152400"/>
            <a:ext cx="8851051" cy="646331"/>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PREPARATIONS FOR SHUT DOWN OF THE TEMPORARY SHELTERS (continued</a:t>
            </a:r>
          </a:p>
        </p:txBody>
      </p:sp>
      <p:sp>
        <p:nvSpPr>
          <p:cNvPr id="3" name="Rectangle 2"/>
          <p:cNvSpPr/>
          <p:nvPr/>
        </p:nvSpPr>
        <p:spPr>
          <a:xfrm>
            <a:off x="129209" y="521732"/>
            <a:ext cx="9014790" cy="5450851"/>
          </a:xfrm>
          <a:prstGeom prst="rect">
            <a:avLst/>
          </a:prstGeom>
          <a:solidFill>
            <a:schemeClr val="bg1"/>
          </a:solidFill>
        </p:spPr>
        <p:txBody>
          <a:bodyPr wrap="square">
            <a:spAutoFit/>
          </a:bodyPr>
          <a:lstStyle/>
          <a:p>
            <a:pPr lvl="0" algn="just">
              <a:lnSpc>
                <a:spcPct val="150000"/>
              </a:lnSpc>
              <a:spcAft>
                <a:spcPts val="0"/>
              </a:spcAft>
            </a:pPr>
            <a:endParaRPr lang="en-US" dirty="0">
              <a:ea typeface="Times New Roman" panose="02020603050405020304" pitchFamily="18" charset="0"/>
              <a:cs typeface="Arial" panose="020B0604020202020204" pitchFamily="34" charset="0"/>
            </a:endParaRPr>
          </a:p>
          <a:p>
            <a:pPr marL="285750" indent="-285750" algn="just">
              <a:lnSpc>
                <a:spcPct val="150000"/>
              </a:lnSpc>
              <a:buFont typeface="Wingdings" pitchFamily="2" charset="2"/>
              <a:buChar char="§"/>
            </a:pPr>
            <a:r>
              <a:rPr lang="en-US" dirty="0">
                <a:ea typeface="Times New Roman" panose="02020603050405020304" pitchFamily="18" charset="0"/>
                <a:cs typeface="Arial" panose="020B0604020202020204" pitchFamily="34" charset="0"/>
              </a:rPr>
              <a:t>A follow up meeting of the Task Team was held on 28 April 2021. The key stakeholders in attendance were the Department of Home Affairs, SAPS, City of Cape Town, Premiers Office, Department of Social Development, UNHCR. </a:t>
            </a:r>
          </a:p>
          <a:p>
            <a:pPr algn="just">
              <a:lnSpc>
                <a:spcPct val="150000"/>
              </a:lnSpc>
            </a:pPr>
            <a:endParaRPr lang="en-US" dirty="0">
              <a:ea typeface="Times New Roman" panose="02020603050405020304" pitchFamily="18" charset="0"/>
              <a:cs typeface="Arial" panose="020B0604020202020204" pitchFamily="34" charset="0"/>
            </a:endParaRPr>
          </a:p>
          <a:p>
            <a:pPr marL="285750" indent="-285750" algn="just">
              <a:lnSpc>
                <a:spcPct val="150000"/>
              </a:lnSpc>
              <a:buFont typeface="Wingdings" pitchFamily="2" charset="2"/>
              <a:buChar char="§"/>
            </a:pPr>
            <a:r>
              <a:rPr lang="en-US" dirty="0">
                <a:ea typeface="Times New Roman" panose="02020603050405020304" pitchFamily="18" charset="0"/>
                <a:cs typeface="Arial" panose="020B0604020202020204" pitchFamily="34" charset="0"/>
              </a:rPr>
              <a:t>The outcomes from the meeting:</a:t>
            </a:r>
          </a:p>
          <a:p>
            <a:pPr algn="just">
              <a:lnSpc>
                <a:spcPct val="150000"/>
              </a:lnSpc>
            </a:pPr>
            <a:endParaRPr lang="en-US" dirty="0">
              <a:ea typeface="Times New Roman" panose="02020603050405020304" pitchFamily="18" charset="0"/>
              <a:cs typeface="Arial" panose="020B0604020202020204" pitchFamily="34" charset="0"/>
            </a:endParaRPr>
          </a:p>
          <a:p>
            <a:pPr marL="742950" lvl="1" indent="-285750" algn="just">
              <a:lnSpc>
                <a:spcPct val="150000"/>
              </a:lnSpc>
              <a:buFont typeface="Wingdings" pitchFamily="2" charset="2"/>
              <a:buChar char="ü"/>
            </a:pPr>
            <a:r>
              <a:rPr lang="en-US" dirty="0">
                <a:ea typeface="Times New Roman" panose="02020603050405020304" pitchFamily="18" charset="0"/>
                <a:cs typeface="Arial" panose="020B0604020202020204" pitchFamily="34" charset="0"/>
              </a:rPr>
              <a:t>UNHCR to finalize their processes.</a:t>
            </a:r>
          </a:p>
          <a:p>
            <a:pPr marL="742950" lvl="1" indent="-285750" algn="just">
              <a:lnSpc>
                <a:spcPct val="150000"/>
              </a:lnSpc>
              <a:buFont typeface="Wingdings" pitchFamily="2" charset="2"/>
              <a:buChar char="ü"/>
            </a:pPr>
            <a:r>
              <a:rPr lang="en-US" dirty="0">
                <a:ea typeface="Times New Roman" panose="02020603050405020304" pitchFamily="18" charset="0"/>
                <a:cs typeface="Arial" panose="020B0604020202020204" pitchFamily="34" charset="0"/>
              </a:rPr>
              <a:t>RAASA and SCRA to finalize their processes.</a:t>
            </a:r>
          </a:p>
          <a:p>
            <a:pPr lvl="1" algn="just">
              <a:lnSpc>
                <a:spcPct val="150000"/>
              </a:lnSpc>
            </a:pPr>
            <a:endParaRPr lang="en-US" dirty="0">
              <a:ea typeface="Times New Roman" panose="02020603050405020304" pitchFamily="18" charset="0"/>
              <a:cs typeface="Arial" panose="020B0604020202020204" pitchFamily="34" charset="0"/>
            </a:endParaRPr>
          </a:p>
          <a:p>
            <a:pPr marL="285750" indent="-285750" algn="just">
              <a:lnSpc>
                <a:spcPct val="150000"/>
              </a:lnSpc>
              <a:buFont typeface="Wingdings" panose="05000000000000000000" pitchFamily="2" charset="2"/>
              <a:buChar char="§"/>
            </a:pPr>
            <a:r>
              <a:rPr lang="en-US" dirty="0">
                <a:ea typeface="Times New Roman" panose="02020603050405020304" pitchFamily="18" charset="0"/>
                <a:cs typeface="Arial" panose="020B0604020202020204" pitchFamily="34" charset="0"/>
              </a:rPr>
              <a:t>The plans will resume once these stakeholders have concluded their processes. </a:t>
            </a:r>
          </a:p>
          <a:p>
            <a:pPr algn="just">
              <a:lnSpc>
                <a:spcPct val="150000"/>
              </a:lnSpc>
            </a:pPr>
            <a:r>
              <a:rPr lang="en-ZA" dirty="0"/>
              <a:t> </a:t>
            </a:r>
            <a:endParaRPr lang="en-US" dirty="0">
              <a:ea typeface="Times New Roman" panose="02020603050405020304" pitchFamily="18" charset="0"/>
              <a:cs typeface="Arial" panose="020B0604020202020204" pitchFamily="34" charset="0"/>
            </a:endParaRPr>
          </a:p>
          <a:p>
            <a:pPr marL="285750" indent="-285750" algn="just">
              <a:lnSpc>
                <a:spcPct val="150000"/>
              </a:lnSpc>
              <a:buFont typeface="Wingdings" panose="05000000000000000000" pitchFamily="2" charset="2"/>
              <a:buChar char="§"/>
            </a:pPr>
            <a:endParaRPr lang="en-US" b="1"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70413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847315" y="6356350"/>
            <a:ext cx="2133600" cy="365125"/>
          </a:xfrm>
        </p:spPr>
        <p:txBody>
          <a:bodyPr/>
          <a:lstStyle/>
          <a:p>
            <a:fld id="{2538E8B7-8BD9-9F48-9FB6-4E0DFEDB8449}" type="slidenum">
              <a:rPr lang="en-US" sz="1600" b="1" smtClean="0"/>
              <a:t>15</a:t>
            </a:fld>
            <a:endParaRPr lang="en-US" sz="1600" b="1" dirty="0"/>
          </a:p>
        </p:txBody>
      </p:sp>
      <p:sp>
        <p:nvSpPr>
          <p:cNvPr id="8" name="Rectangle 7"/>
          <p:cNvSpPr/>
          <p:nvPr/>
        </p:nvSpPr>
        <p:spPr>
          <a:xfrm>
            <a:off x="129209" y="152400"/>
            <a:ext cx="8851051" cy="369332"/>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PREPARATIONS FOR SHUT DOWN OF THE TEMPORARY SHELTERS Cont.</a:t>
            </a:r>
          </a:p>
        </p:txBody>
      </p:sp>
      <p:sp>
        <p:nvSpPr>
          <p:cNvPr id="3" name="Rectangle 2"/>
          <p:cNvSpPr/>
          <p:nvPr/>
        </p:nvSpPr>
        <p:spPr>
          <a:xfrm>
            <a:off x="0" y="596721"/>
            <a:ext cx="9143999" cy="5026954"/>
          </a:xfrm>
          <a:prstGeom prst="rect">
            <a:avLst/>
          </a:prstGeom>
          <a:solidFill>
            <a:schemeClr val="bg1"/>
          </a:solidFill>
        </p:spPr>
        <p:txBody>
          <a:bodyPr wrap="square">
            <a:spAutoFit/>
          </a:bodyPr>
          <a:lstStyle/>
          <a:p>
            <a:pPr marL="285750" indent="-285750" algn="just">
              <a:lnSpc>
                <a:spcPct val="150000"/>
              </a:lnSpc>
              <a:buFont typeface="Wingdings" panose="05000000000000000000" pitchFamily="2" charset="2"/>
              <a:buChar char="§"/>
            </a:pPr>
            <a:endParaRPr lang="en-US" dirty="0">
              <a:ea typeface="Times New Roman" panose="02020603050405020304" pitchFamily="18" charset="0"/>
              <a:cs typeface="Arial" panose="020B0604020202020204" pitchFamily="34" charset="0"/>
            </a:endParaRPr>
          </a:p>
          <a:p>
            <a:pPr marL="285750" indent="-285750" algn="just">
              <a:lnSpc>
                <a:spcPct val="150000"/>
              </a:lnSpc>
              <a:buFont typeface="Wingdings" panose="05000000000000000000" pitchFamily="2" charset="2"/>
              <a:buChar char="§"/>
            </a:pPr>
            <a:r>
              <a:rPr lang="en-US" dirty="0">
                <a:ea typeface="Times New Roman" panose="02020603050405020304" pitchFamily="18" charset="0"/>
                <a:cs typeface="Arial" panose="020B0604020202020204" pitchFamily="34" charset="0"/>
              </a:rPr>
              <a:t>It also appear that some of the persons coming forward are not part of the initial protest and do not stay at facilities, rather come during the day, implying that they are safely integrated with local communities. </a:t>
            </a:r>
          </a:p>
          <a:p>
            <a:pPr algn="just">
              <a:lnSpc>
                <a:spcPct val="150000"/>
              </a:lnSpc>
            </a:pPr>
            <a:endParaRPr lang="en-US" dirty="0">
              <a:ea typeface="Times New Roman" panose="02020603050405020304" pitchFamily="18" charset="0"/>
              <a:cs typeface="Arial" panose="020B0604020202020204" pitchFamily="34" charset="0"/>
            </a:endParaRPr>
          </a:p>
          <a:p>
            <a:pPr marL="285750" lvl="0" indent="-285750" algn="just">
              <a:lnSpc>
                <a:spcPct val="150000"/>
              </a:lnSpc>
              <a:spcAft>
                <a:spcPts val="0"/>
              </a:spcAft>
              <a:buFont typeface="Wingdings" panose="05000000000000000000" pitchFamily="2" charset="2"/>
              <a:buChar char="§"/>
            </a:pPr>
            <a:r>
              <a:rPr lang="en-US" dirty="0">
                <a:ea typeface="Times New Roman" panose="02020603050405020304" pitchFamily="18" charset="0"/>
                <a:cs typeface="Arial" panose="020B0604020202020204" pitchFamily="34" charset="0"/>
              </a:rPr>
              <a:t>After the meeting, the UNHCR Representative and the Director-General (DHA) did an in loco inspection of the 2 shelters and distributed more of the notices. </a:t>
            </a:r>
          </a:p>
          <a:p>
            <a:pPr marL="285750" lvl="0" indent="-285750" algn="just">
              <a:lnSpc>
                <a:spcPct val="150000"/>
              </a:lnSpc>
              <a:spcAft>
                <a:spcPts val="0"/>
              </a:spcAft>
              <a:buFont typeface="Wingdings" panose="05000000000000000000" pitchFamily="2" charset="2"/>
              <a:buChar char="§"/>
            </a:pPr>
            <a:endParaRPr lang="en-US" dirty="0">
              <a:ea typeface="Times New Roman" panose="02020603050405020304" pitchFamily="18" charset="0"/>
              <a:cs typeface="Arial" panose="020B0604020202020204" pitchFamily="34" charset="0"/>
            </a:endParaRPr>
          </a:p>
          <a:p>
            <a:pPr marL="285750" indent="-285750" algn="just">
              <a:lnSpc>
                <a:spcPct val="150000"/>
              </a:lnSpc>
              <a:buFont typeface="Wingdings" panose="05000000000000000000" pitchFamily="2" charset="2"/>
              <a:buChar char="§"/>
            </a:pPr>
            <a:r>
              <a:rPr lang="en-US" dirty="0">
                <a:ea typeface="Times New Roman" panose="02020603050405020304" pitchFamily="18" charset="0"/>
                <a:cs typeface="Arial" panose="020B0604020202020204" pitchFamily="34" charset="0"/>
              </a:rPr>
              <a:t>During the inspection, it was discovered that some persons indicated that they were undocumented and were advised to report to  Home Affairs – 34 of these persons reported to Home Affairs. They were amongst a group of 43 persons who were identified as undocumented by UNHCR.</a:t>
            </a:r>
          </a:p>
        </p:txBody>
      </p:sp>
    </p:spTree>
    <p:extLst>
      <p:ext uri="{BB962C8B-B14F-4D97-AF65-F5344CB8AC3E}">
        <p14:creationId xmlns:p14="http://schemas.microsoft.com/office/powerpoint/2010/main" val="103256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967387" y="6282459"/>
            <a:ext cx="2133600" cy="365125"/>
          </a:xfrm>
        </p:spPr>
        <p:txBody>
          <a:bodyPr/>
          <a:lstStyle/>
          <a:p>
            <a:fld id="{2538E8B7-8BD9-9F48-9FB6-4E0DFEDB8449}" type="slidenum">
              <a:rPr lang="en-US" sz="1600" b="1" smtClean="0"/>
              <a:t>16</a:t>
            </a:fld>
            <a:endParaRPr lang="en-US" sz="1600" b="1" dirty="0"/>
          </a:p>
        </p:txBody>
      </p:sp>
      <p:sp>
        <p:nvSpPr>
          <p:cNvPr id="8" name="Rectangle 7"/>
          <p:cNvSpPr/>
          <p:nvPr/>
        </p:nvSpPr>
        <p:spPr>
          <a:xfrm>
            <a:off x="129209" y="152400"/>
            <a:ext cx="8851051" cy="646331"/>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UPDATE ON VOLUNTARY REPATRIATION: TEMPORARY SHELTERS: PAINT CITY, AND WINGFIELD</a:t>
            </a:r>
          </a:p>
        </p:txBody>
      </p:sp>
      <p:sp>
        <p:nvSpPr>
          <p:cNvPr id="3" name="Rectangle 2"/>
          <p:cNvSpPr/>
          <p:nvPr/>
        </p:nvSpPr>
        <p:spPr>
          <a:xfrm>
            <a:off x="129209" y="812165"/>
            <a:ext cx="8786297" cy="5084533"/>
          </a:xfrm>
          <a:prstGeom prst="rect">
            <a:avLst/>
          </a:prstGeom>
          <a:solidFill>
            <a:schemeClr val="bg1"/>
          </a:solidFill>
        </p:spPr>
        <p:txBody>
          <a:bodyPr wrap="square">
            <a:spAutoFit/>
          </a:bodyPr>
          <a:lstStyle/>
          <a:p>
            <a:pPr marL="285750" lvl="0" indent="-285750" algn="just">
              <a:spcAft>
                <a:spcPts val="0"/>
              </a:spcAft>
              <a:buFont typeface="Wingdings" pitchFamily="2" charset="2"/>
              <a:buChar char="§"/>
            </a:pPr>
            <a:r>
              <a:rPr lang="en-US" dirty="0">
                <a:ea typeface="Times New Roman" panose="02020603050405020304" pitchFamily="18" charset="0"/>
                <a:cs typeface="Arial" panose="020B0604020202020204" pitchFamily="34" charset="0"/>
              </a:rPr>
              <a:t>UNHCR and IOM are facilitating the voluntary repatriation of protesters who have opted to return to their home countries. </a:t>
            </a:r>
          </a:p>
          <a:p>
            <a:pPr marL="285750" lvl="0" indent="-285750" algn="just">
              <a:spcAft>
                <a:spcPts val="0"/>
              </a:spcAft>
              <a:buFont typeface="Wingdings" pitchFamily="2" charset="2"/>
              <a:buChar char="§"/>
            </a:pPr>
            <a:endParaRPr lang="en-US" dirty="0">
              <a:ea typeface="Times New Roman" panose="02020603050405020304" pitchFamily="18" charset="0"/>
              <a:cs typeface="Arial" panose="020B0604020202020204" pitchFamily="34" charset="0"/>
            </a:endParaRPr>
          </a:p>
          <a:p>
            <a:pPr marL="285750" lvl="0" indent="-285750" algn="just">
              <a:spcAft>
                <a:spcPts val="0"/>
              </a:spcAft>
              <a:buFont typeface="Wingdings" pitchFamily="2" charset="2"/>
              <a:buChar char="§"/>
            </a:pPr>
            <a:r>
              <a:rPr lang="en-US" dirty="0">
                <a:ea typeface="Times New Roman" panose="02020603050405020304" pitchFamily="18" charset="0"/>
                <a:cs typeface="Arial" panose="020B0604020202020204" pitchFamily="34" charset="0"/>
              </a:rPr>
              <a:t>They report as follows; </a:t>
            </a:r>
          </a:p>
          <a:p>
            <a:pPr marL="285750" lvl="0" indent="-285750" algn="just">
              <a:spcAft>
                <a:spcPts val="0"/>
              </a:spcAft>
              <a:buFont typeface="Wingdings" pitchFamily="2" charset="2"/>
              <a:buChar char="§"/>
            </a:pPr>
            <a:endParaRPr lang="en-US" dirty="0">
              <a:ea typeface="Times New Roman" panose="02020603050405020304" pitchFamily="18" charset="0"/>
              <a:cs typeface="Arial" panose="020B0604020202020204" pitchFamily="34" charset="0"/>
            </a:endParaRPr>
          </a:p>
          <a:p>
            <a:pPr marL="285750" lvl="0" indent="-285750" algn="just">
              <a:spcAft>
                <a:spcPts val="0"/>
              </a:spcAft>
              <a:buFont typeface="Wingdings" pitchFamily="2" charset="2"/>
              <a:buChar char="§"/>
            </a:pPr>
            <a:r>
              <a:rPr lang="en-US" dirty="0">
                <a:ea typeface="Times New Roman" panose="02020603050405020304" pitchFamily="18" charset="0"/>
                <a:cs typeface="Arial" panose="020B0604020202020204" pitchFamily="34" charset="0"/>
              </a:rPr>
              <a:t>Between 1 January and 21 March 2021, 305 individuals have voluntary departed South Africa to their countries of origin. </a:t>
            </a:r>
          </a:p>
          <a:p>
            <a:pPr marL="285750" lvl="0" indent="-285750" algn="just">
              <a:spcAft>
                <a:spcPts val="0"/>
              </a:spcAft>
              <a:buFont typeface="Wingdings" pitchFamily="2" charset="2"/>
              <a:buChar char="§"/>
            </a:pPr>
            <a:endParaRPr lang="en-US" dirty="0">
              <a:ea typeface="Times New Roman" panose="02020603050405020304" pitchFamily="18" charset="0"/>
              <a:cs typeface="Arial" panose="020B0604020202020204" pitchFamily="34" charset="0"/>
            </a:endParaRPr>
          </a:p>
          <a:p>
            <a:pPr marL="285750" lvl="0" indent="-285750" algn="just">
              <a:spcAft>
                <a:spcPts val="0"/>
              </a:spcAft>
              <a:buFont typeface="Wingdings" pitchFamily="2" charset="2"/>
              <a:buChar char="§"/>
            </a:pPr>
            <a:r>
              <a:rPr lang="en-US" dirty="0">
                <a:ea typeface="Times New Roman" panose="02020603050405020304" pitchFamily="18" charset="0"/>
                <a:cs typeface="Arial" panose="020B0604020202020204" pitchFamily="34" charset="0"/>
              </a:rPr>
              <a:t>Latest voluntary returns were 23 individuals, includes 1 terminally ill individual from Wingfield site, </a:t>
            </a:r>
          </a:p>
          <a:p>
            <a:pPr marL="285750" lvl="0" indent="-285750" algn="just">
              <a:spcAft>
                <a:spcPts val="0"/>
              </a:spcAft>
              <a:buFont typeface="Wingdings" pitchFamily="2" charset="2"/>
              <a:buChar char="§"/>
            </a:pPr>
            <a:endParaRPr lang="en-US" dirty="0">
              <a:ea typeface="Times New Roman" panose="02020603050405020304" pitchFamily="18" charset="0"/>
              <a:cs typeface="Arial" panose="020B0604020202020204" pitchFamily="34" charset="0"/>
            </a:endParaRPr>
          </a:p>
          <a:p>
            <a:pPr marL="285750" lvl="0" indent="-285750" algn="just">
              <a:spcAft>
                <a:spcPts val="0"/>
              </a:spcAft>
              <a:buFont typeface="Wingdings" pitchFamily="2" charset="2"/>
              <a:buChar char="§"/>
            </a:pPr>
            <a:r>
              <a:rPr lang="en-US" dirty="0">
                <a:ea typeface="Times New Roman" panose="02020603050405020304" pitchFamily="18" charset="0"/>
                <a:cs typeface="Arial" panose="020B0604020202020204" pitchFamily="34" charset="0"/>
              </a:rPr>
              <a:t>135 individuals are being assessed for voluntary return and the number include 43 undocumented persons. </a:t>
            </a:r>
          </a:p>
          <a:p>
            <a:pPr marL="285750" lvl="0" indent="-285750" algn="just">
              <a:spcAft>
                <a:spcPts val="0"/>
              </a:spcAft>
              <a:buFont typeface="Wingdings" pitchFamily="2" charset="2"/>
              <a:buChar char="§"/>
            </a:pPr>
            <a:endParaRPr lang="en-US" dirty="0">
              <a:ea typeface="Times New Roman" panose="02020603050405020304" pitchFamily="18" charset="0"/>
              <a:cs typeface="Arial" panose="020B0604020202020204" pitchFamily="34" charset="0"/>
            </a:endParaRPr>
          </a:p>
          <a:p>
            <a:pPr marL="285750" lvl="0" indent="-285750" algn="just">
              <a:spcAft>
                <a:spcPts val="0"/>
              </a:spcAft>
              <a:buFont typeface="Wingdings" pitchFamily="2" charset="2"/>
              <a:buChar char="§"/>
            </a:pPr>
            <a:r>
              <a:rPr lang="en-US" dirty="0">
                <a:ea typeface="Times New Roman" panose="02020603050405020304" pitchFamily="18" charset="0"/>
                <a:cs typeface="Arial" panose="020B0604020202020204" pitchFamily="34" charset="0"/>
              </a:rPr>
              <a:t>43 were identified undocumented persons were referred by UNHCR to the Department’s Inspectorate to find a dignified way of returning them to their own country as they wish. </a:t>
            </a:r>
          </a:p>
          <a:p>
            <a:pPr lvl="0" algn="just">
              <a:spcAft>
                <a:spcPts val="0"/>
              </a:spcAft>
            </a:pPr>
            <a:r>
              <a:rPr lang="en-US" dirty="0">
                <a:ea typeface="Times New Roman" panose="02020603050405020304" pitchFamily="18" charset="0"/>
                <a:cs typeface="Arial" panose="020B0604020202020204" pitchFamily="34" charset="0"/>
              </a:rPr>
              <a:t> </a:t>
            </a:r>
          </a:p>
          <a:p>
            <a:pPr lvl="1" algn="just">
              <a:lnSpc>
                <a:spcPct val="150000"/>
              </a:lnSpc>
            </a:pPr>
            <a:r>
              <a:rPr lang="en-US" sz="1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775913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644115" y="6356350"/>
            <a:ext cx="2133600" cy="365125"/>
          </a:xfrm>
        </p:spPr>
        <p:txBody>
          <a:bodyPr/>
          <a:lstStyle/>
          <a:p>
            <a:fld id="{2538E8B7-8BD9-9F48-9FB6-4E0DFEDB8449}" type="slidenum">
              <a:rPr lang="en-US" sz="1600" b="1" smtClean="0"/>
              <a:t>17</a:t>
            </a:fld>
            <a:endParaRPr lang="en-US" sz="1600" b="1" dirty="0"/>
          </a:p>
        </p:txBody>
      </p:sp>
      <p:sp>
        <p:nvSpPr>
          <p:cNvPr id="8" name="Rectangle 7"/>
          <p:cNvSpPr/>
          <p:nvPr/>
        </p:nvSpPr>
        <p:spPr>
          <a:xfrm>
            <a:off x="129209" y="152400"/>
            <a:ext cx="8851051" cy="369332"/>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LOCAL INTEGRATION: TEMPORARY SHELTERS: PAINT CITY AND WINGFIELD </a:t>
            </a:r>
          </a:p>
        </p:txBody>
      </p:sp>
      <p:sp>
        <p:nvSpPr>
          <p:cNvPr id="4" name="TextBox 3"/>
          <p:cNvSpPr txBox="1"/>
          <p:nvPr/>
        </p:nvSpPr>
        <p:spPr>
          <a:xfrm>
            <a:off x="0" y="641325"/>
            <a:ext cx="9144000" cy="6524863"/>
          </a:xfrm>
          <a:prstGeom prst="rect">
            <a:avLst/>
          </a:prstGeom>
          <a:noFill/>
        </p:spPr>
        <p:txBody>
          <a:bodyPr wrap="square" rtlCol="0">
            <a:spAutoFit/>
          </a:bodyPr>
          <a:lstStyle/>
          <a:p>
            <a:pPr marL="285750" indent="-285750">
              <a:buFont typeface="Wingdings" panose="05000000000000000000" pitchFamily="2" charset="2"/>
              <a:buChar char="§"/>
            </a:pPr>
            <a:endParaRPr lang="en-US"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It is also important to note that while the refugees and asylum seekers were at Paint City, they again split into </a:t>
            </a:r>
            <a:r>
              <a:rPr lang="en-US" b="1" dirty="0">
                <a:cs typeface="Arial" panose="020B0604020202020204" pitchFamily="34" charset="0"/>
              </a:rPr>
              <a:t>two factions</a:t>
            </a:r>
            <a:r>
              <a:rPr lang="en-US" dirty="0">
                <a:cs typeface="Arial" panose="020B0604020202020204" pitchFamily="34" charset="0"/>
              </a:rPr>
              <a:t>:</a:t>
            </a:r>
          </a:p>
          <a:p>
            <a:pPr marL="1200150" lvl="2" indent="-285750">
              <a:buFont typeface="Wingdings" pitchFamily="2" charset="2"/>
              <a:buChar char="ü"/>
            </a:pPr>
            <a:endParaRPr lang="en-US" dirty="0">
              <a:cs typeface="Arial" panose="020B0604020202020204" pitchFamily="34" charset="0"/>
            </a:endParaRPr>
          </a:p>
          <a:p>
            <a:pPr marL="1200150" lvl="2" indent="-285750">
              <a:buFont typeface="Wingdings" pitchFamily="2" charset="2"/>
              <a:buChar char="ü"/>
            </a:pPr>
            <a:r>
              <a:rPr lang="en-US" dirty="0">
                <a:cs typeface="Arial" panose="020B0604020202020204" pitchFamily="34" charset="0"/>
              </a:rPr>
              <a:t>The hardliners comprising </a:t>
            </a:r>
            <a:r>
              <a:rPr lang="en-US" b="1" dirty="0">
                <a:cs typeface="Arial" panose="020B0604020202020204" pitchFamily="34" charset="0"/>
              </a:rPr>
              <a:t>350 in the marquee</a:t>
            </a:r>
            <a:r>
              <a:rPr lang="en-US" dirty="0">
                <a:cs typeface="Arial" panose="020B0604020202020204" pitchFamily="34" charset="0"/>
              </a:rPr>
              <a:t>. They have refused the generous offer by the UNHCR to either re-integrate or voluntary repatriation.</a:t>
            </a:r>
          </a:p>
          <a:p>
            <a:pPr marL="1200150" lvl="2" indent="-285750">
              <a:buFont typeface="Wingdings" pitchFamily="2" charset="2"/>
              <a:buChar char="ü"/>
            </a:pPr>
            <a:r>
              <a:rPr lang="en-US" dirty="0">
                <a:cs typeface="Arial" panose="020B0604020202020204" pitchFamily="34" charset="0"/>
              </a:rPr>
              <a:t>They also plan to use children as human shield during police operations. </a:t>
            </a:r>
          </a:p>
          <a:p>
            <a:pPr marL="1200150" lvl="2" indent="-285750">
              <a:buFont typeface="Wingdings" pitchFamily="2" charset="2"/>
              <a:buChar char="ü"/>
            </a:pPr>
            <a:r>
              <a:rPr lang="en-US" dirty="0">
                <a:cs typeface="Arial" panose="020B0604020202020204" pitchFamily="34" charset="0"/>
              </a:rPr>
              <a:t>In this regard the Department of Social Development has been engaged to assist.</a:t>
            </a:r>
          </a:p>
          <a:p>
            <a:pPr marL="1200150" lvl="2" indent="-285750">
              <a:buFont typeface="Wingdings" pitchFamily="2" charset="2"/>
              <a:buChar char="ü"/>
            </a:pPr>
            <a:r>
              <a:rPr lang="en-US" dirty="0">
                <a:cs typeface="Arial" panose="020B0604020202020204" pitchFamily="34" charset="0"/>
              </a:rPr>
              <a:t>Another group comprising </a:t>
            </a:r>
            <a:r>
              <a:rPr lang="en-US" b="1" dirty="0">
                <a:cs typeface="Arial" panose="020B0604020202020204" pitchFamily="34" charset="0"/>
              </a:rPr>
              <a:t>128 were expelled </a:t>
            </a:r>
            <a:r>
              <a:rPr lang="en-US" dirty="0">
                <a:cs typeface="Arial" panose="020B0604020202020204" pitchFamily="34" charset="0"/>
              </a:rPr>
              <a:t>from the Marquee and could not access the ablution facilities. This group was expelled because they want to exercise the option to reintegrate contrary to the hardliners.</a:t>
            </a:r>
          </a:p>
          <a:p>
            <a:endParaRPr lang="en-US" dirty="0">
              <a:cs typeface="Arial" panose="020B0604020202020204" pitchFamily="34" charset="0"/>
            </a:endParaRPr>
          </a:p>
          <a:p>
            <a:pPr marL="285750" indent="-285750">
              <a:buFont typeface="Wingdings" pitchFamily="2" charset="2"/>
              <a:buChar char="§"/>
            </a:pPr>
            <a:r>
              <a:rPr lang="en-US" dirty="0">
                <a:cs typeface="Arial" panose="020B0604020202020204" pitchFamily="34" charset="0"/>
              </a:rPr>
              <a:t>The group was staying outside and was registered for re-integration on 29 April 2021 following a visit by the UNHCR and DHA. </a:t>
            </a:r>
          </a:p>
          <a:p>
            <a:pPr marL="285750" indent="-285750">
              <a:buFont typeface="Wingdings" pitchFamily="2" charset="2"/>
              <a:buChar char="§"/>
            </a:pPr>
            <a:endParaRPr lang="en-US" dirty="0">
              <a:cs typeface="Arial" panose="020B0604020202020204" pitchFamily="34" charset="0"/>
            </a:endParaRPr>
          </a:p>
          <a:p>
            <a:pPr marL="285750" indent="-285750">
              <a:buFont typeface="Wingdings" pitchFamily="2" charset="2"/>
              <a:buChar char="§"/>
            </a:pPr>
            <a:r>
              <a:rPr lang="en-US" dirty="0">
                <a:cs typeface="Arial" panose="020B0604020202020204" pitchFamily="34" charset="0"/>
              </a:rPr>
              <a:t>The UNHCR and DHA team worked hard to move them from the area. They have been registered for re-integration. </a:t>
            </a:r>
          </a:p>
          <a:p>
            <a:pPr marL="1200150" lvl="2" indent="-285750">
              <a:buFont typeface="Wingdings" pitchFamily="2" charset="2"/>
              <a:buChar char="ü"/>
            </a:pPr>
            <a:endParaRPr lang="en-US"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3809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644115" y="6356350"/>
            <a:ext cx="2133600" cy="365125"/>
          </a:xfrm>
        </p:spPr>
        <p:txBody>
          <a:bodyPr/>
          <a:lstStyle/>
          <a:p>
            <a:fld id="{2538E8B7-8BD9-9F48-9FB6-4E0DFEDB8449}" type="slidenum">
              <a:rPr lang="en-US" sz="1600" b="1" smtClean="0"/>
              <a:t>18</a:t>
            </a:fld>
            <a:endParaRPr lang="en-US" sz="1600" b="1" dirty="0"/>
          </a:p>
        </p:txBody>
      </p:sp>
      <p:sp>
        <p:nvSpPr>
          <p:cNvPr id="8" name="Rectangle 7"/>
          <p:cNvSpPr/>
          <p:nvPr/>
        </p:nvSpPr>
        <p:spPr>
          <a:xfrm>
            <a:off x="163408" y="107526"/>
            <a:ext cx="8851051" cy="369332"/>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STATUS OF THOSE REMAINING AT PAINT CITY</a:t>
            </a:r>
          </a:p>
        </p:txBody>
      </p:sp>
      <p:sp>
        <p:nvSpPr>
          <p:cNvPr id="4" name="TextBox 3"/>
          <p:cNvSpPr txBox="1"/>
          <p:nvPr/>
        </p:nvSpPr>
        <p:spPr>
          <a:xfrm>
            <a:off x="0" y="641325"/>
            <a:ext cx="9144000" cy="5016758"/>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The Paint City statistics for those with refugee and asylum status (350) is provided below:</a:t>
            </a:r>
          </a:p>
          <a:p>
            <a:pPr marL="285750" indent="-285750">
              <a:buFont typeface="Wingdings" panose="05000000000000000000" pitchFamily="2" charset="2"/>
              <a:buChar char="§"/>
            </a:pPr>
            <a:endParaRPr lang="en-US" dirty="0">
              <a:cs typeface="Arial" panose="020B0604020202020204" pitchFamily="34" charset="0"/>
            </a:endParaRPr>
          </a:p>
          <a:p>
            <a:pPr marL="285750" indent="-285750">
              <a:buFont typeface="Wingdings" panose="05000000000000000000" pitchFamily="2" charset="2"/>
              <a:buChar char="§"/>
            </a:pPr>
            <a:endParaRPr lang="en-US" dirty="0">
              <a:cs typeface="Arial" panose="020B0604020202020204" pitchFamily="34" charset="0"/>
            </a:endParaRPr>
          </a:p>
          <a:p>
            <a:endParaRPr lang="en-US" dirty="0">
              <a:cs typeface="Arial" panose="020B0604020202020204" pitchFamily="34" charset="0"/>
            </a:endParaRPr>
          </a:p>
          <a:p>
            <a:pPr marL="742950" lvl="1" indent="-285750">
              <a:buFont typeface="Wingdings" pitchFamily="2" charset="2"/>
              <a:buChar char="ü"/>
            </a:pPr>
            <a:endParaRPr lang="en-US" dirty="0">
              <a:cs typeface="Arial" panose="020B0604020202020204" pitchFamily="34" charset="0"/>
            </a:endParaRPr>
          </a:p>
          <a:p>
            <a:pPr marL="742950" lvl="1" indent="-285750">
              <a:buFont typeface="Wingdings" pitchFamily="2" charset="2"/>
              <a:buChar char="ü"/>
            </a:pPr>
            <a:endParaRPr lang="en-US" dirty="0">
              <a:cs typeface="Arial" panose="020B0604020202020204" pitchFamily="34" charset="0"/>
            </a:endParaRPr>
          </a:p>
          <a:p>
            <a:pPr marL="742950" lvl="1" indent="-285750">
              <a:buFont typeface="Wingdings" pitchFamily="2" charset="2"/>
              <a:buChar char="ü"/>
            </a:pPr>
            <a:endParaRPr lang="en-US" dirty="0">
              <a:cs typeface="Arial" panose="020B0604020202020204" pitchFamily="34" charset="0"/>
            </a:endParaRPr>
          </a:p>
          <a:p>
            <a:pPr marL="742950" lvl="1" indent="-285750">
              <a:buFont typeface="Wingdings" pitchFamily="2" charset="2"/>
              <a:buChar char="ü"/>
            </a:pPr>
            <a:endParaRPr lang="en-US" dirty="0">
              <a:cs typeface="Arial" panose="020B0604020202020204" pitchFamily="34" charset="0"/>
            </a:endParaRPr>
          </a:p>
          <a:p>
            <a:pPr marL="742950" lvl="1" indent="-285750">
              <a:buFont typeface="Wingdings" pitchFamily="2" charset="2"/>
              <a:buChar char="ü"/>
            </a:pPr>
            <a:endParaRPr lang="en-US" dirty="0">
              <a:cs typeface="Arial" panose="020B0604020202020204" pitchFamily="34" charset="0"/>
            </a:endParaRPr>
          </a:p>
          <a:p>
            <a:endParaRPr lang="en-US" dirty="0">
              <a:cs typeface="Arial" panose="020B0604020202020204" pitchFamily="34" charset="0"/>
            </a:endParaRPr>
          </a:p>
          <a:p>
            <a:pPr marL="285750" indent="-285750">
              <a:buFont typeface="Wingdings" panose="05000000000000000000" pitchFamily="2" charset="2"/>
              <a:buChar char="§"/>
            </a:pPr>
            <a:endParaRPr lang="en-US" dirty="0">
              <a:cs typeface="Arial" panose="020B0604020202020204" pitchFamily="34" charset="0"/>
            </a:endParaRPr>
          </a:p>
          <a:p>
            <a:pPr marL="285750" indent="-285750">
              <a:buFont typeface="Wingdings" panose="05000000000000000000" pitchFamily="2" charset="2"/>
              <a:buChar char="§"/>
            </a:pPr>
            <a:endParaRPr lang="en-US" dirty="0">
              <a:cs typeface="Arial" panose="020B0604020202020204" pitchFamily="34" charset="0"/>
            </a:endParaRPr>
          </a:p>
          <a:p>
            <a:pPr marL="285750" indent="-285750">
              <a:buFont typeface="Wingdings" panose="05000000000000000000" pitchFamily="2" charset="2"/>
              <a:buChar char="§"/>
            </a:pPr>
            <a:endParaRPr lang="en-US" dirty="0">
              <a:cs typeface="Arial" panose="020B0604020202020204" pitchFamily="34" charset="0"/>
            </a:endParaRPr>
          </a:p>
          <a:p>
            <a:pPr marL="285750" indent="-285750">
              <a:buFont typeface="Wingdings" panose="05000000000000000000" pitchFamily="2" charset="2"/>
              <a:buChar char="§"/>
            </a:pPr>
            <a:endParaRPr lang="en-US" dirty="0">
              <a:cs typeface="Arial" panose="020B0604020202020204" pitchFamily="34" charset="0"/>
            </a:endParaRPr>
          </a:p>
          <a:p>
            <a:endParaRPr lang="en-US" dirty="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graphicFrame>
        <p:nvGraphicFramePr>
          <p:cNvPr id="5" name="Table 5">
            <a:extLst>
              <a:ext uri="{FF2B5EF4-FFF2-40B4-BE49-F238E27FC236}">
                <a16:creationId xmlns:a16="http://schemas.microsoft.com/office/drawing/2014/main" id="{7E1C2B7E-CA7D-724B-9F1B-570EF183BABA}"/>
              </a:ext>
            </a:extLst>
          </p:cNvPr>
          <p:cNvGraphicFramePr>
            <a:graphicFrameLocks noGrp="1"/>
          </p:cNvGraphicFramePr>
          <p:nvPr>
            <p:extLst>
              <p:ext uri="{D42A27DB-BD31-4B8C-83A1-F6EECF244321}">
                <p14:modId xmlns:p14="http://schemas.microsoft.com/office/powerpoint/2010/main" val="517263860"/>
              </p:ext>
            </p:extLst>
          </p:nvPr>
        </p:nvGraphicFramePr>
        <p:xfrm>
          <a:off x="462844" y="1626772"/>
          <a:ext cx="8252180" cy="3904785"/>
        </p:xfrm>
        <a:graphic>
          <a:graphicData uri="http://schemas.openxmlformats.org/drawingml/2006/table">
            <a:tbl>
              <a:tblPr firstRow="1" bandRow="1">
                <a:tableStyleId>{5C22544A-7EE6-4342-B048-85BDC9FD1C3A}</a:tableStyleId>
              </a:tblPr>
              <a:tblGrid>
                <a:gridCol w="4126090">
                  <a:extLst>
                    <a:ext uri="{9D8B030D-6E8A-4147-A177-3AD203B41FA5}">
                      <a16:colId xmlns:a16="http://schemas.microsoft.com/office/drawing/2014/main" val="3446220128"/>
                    </a:ext>
                  </a:extLst>
                </a:gridCol>
                <a:gridCol w="4126090">
                  <a:extLst>
                    <a:ext uri="{9D8B030D-6E8A-4147-A177-3AD203B41FA5}">
                      <a16:colId xmlns:a16="http://schemas.microsoft.com/office/drawing/2014/main" val="2713171987"/>
                    </a:ext>
                  </a:extLst>
                </a:gridCol>
              </a:tblGrid>
              <a:tr h="433865">
                <a:tc>
                  <a:txBody>
                    <a:bodyPr/>
                    <a:lstStyle/>
                    <a:p>
                      <a:r>
                        <a:rPr lang="en-US" dirty="0"/>
                        <a:t>Nationality</a:t>
                      </a:r>
                    </a:p>
                  </a:txBody>
                  <a:tcPr/>
                </a:tc>
                <a:tc>
                  <a:txBody>
                    <a:bodyPr/>
                    <a:lstStyle/>
                    <a:p>
                      <a:r>
                        <a:rPr lang="en-US" dirty="0"/>
                        <a:t>Percentage</a:t>
                      </a:r>
                    </a:p>
                  </a:txBody>
                  <a:tcPr/>
                </a:tc>
                <a:extLst>
                  <a:ext uri="{0D108BD9-81ED-4DB2-BD59-A6C34878D82A}">
                    <a16:rowId xmlns:a16="http://schemas.microsoft.com/office/drawing/2014/main" val="2574716921"/>
                  </a:ext>
                </a:extLst>
              </a:tr>
              <a:tr h="433865">
                <a:tc>
                  <a:txBody>
                    <a:bodyPr/>
                    <a:lstStyle/>
                    <a:p>
                      <a:r>
                        <a:rPr lang="en-US" dirty="0"/>
                        <a:t>DRC</a:t>
                      </a:r>
                    </a:p>
                  </a:txBody>
                  <a:tcPr/>
                </a:tc>
                <a:tc>
                  <a:txBody>
                    <a:bodyPr/>
                    <a:lstStyle/>
                    <a:p>
                      <a:r>
                        <a:rPr lang="en-US" dirty="0"/>
                        <a:t>34%</a:t>
                      </a:r>
                    </a:p>
                  </a:txBody>
                  <a:tcPr/>
                </a:tc>
                <a:extLst>
                  <a:ext uri="{0D108BD9-81ED-4DB2-BD59-A6C34878D82A}">
                    <a16:rowId xmlns:a16="http://schemas.microsoft.com/office/drawing/2014/main" val="3225367652"/>
                  </a:ext>
                </a:extLst>
              </a:tr>
              <a:tr h="433865">
                <a:tc>
                  <a:txBody>
                    <a:bodyPr/>
                    <a:lstStyle/>
                    <a:p>
                      <a:r>
                        <a:rPr lang="en-US" dirty="0"/>
                        <a:t>Congo</a:t>
                      </a:r>
                    </a:p>
                  </a:txBody>
                  <a:tcPr/>
                </a:tc>
                <a:tc>
                  <a:txBody>
                    <a:bodyPr/>
                    <a:lstStyle/>
                    <a:p>
                      <a:r>
                        <a:rPr lang="en-US" dirty="0"/>
                        <a:t>17%</a:t>
                      </a:r>
                    </a:p>
                  </a:txBody>
                  <a:tcPr/>
                </a:tc>
                <a:extLst>
                  <a:ext uri="{0D108BD9-81ED-4DB2-BD59-A6C34878D82A}">
                    <a16:rowId xmlns:a16="http://schemas.microsoft.com/office/drawing/2014/main" val="2112953660"/>
                  </a:ext>
                </a:extLst>
              </a:tr>
              <a:tr h="433865">
                <a:tc>
                  <a:txBody>
                    <a:bodyPr/>
                    <a:lstStyle/>
                    <a:p>
                      <a:r>
                        <a:rPr lang="en-US" dirty="0"/>
                        <a:t>Burundi</a:t>
                      </a:r>
                    </a:p>
                  </a:txBody>
                  <a:tcPr/>
                </a:tc>
                <a:tc>
                  <a:txBody>
                    <a:bodyPr/>
                    <a:lstStyle/>
                    <a:p>
                      <a:r>
                        <a:rPr lang="en-US" dirty="0"/>
                        <a:t>43%</a:t>
                      </a:r>
                    </a:p>
                  </a:txBody>
                  <a:tcPr/>
                </a:tc>
                <a:extLst>
                  <a:ext uri="{0D108BD9-81ED-4DB2-BD59-A6C34878D82A}">
                    <a16:rowId xmlns:a16="http://schemas.microsoft.com/office/drawing/2014/main" val="1201920221"/>
                  </a:ext>
                </a:extLst>
              </a:tr>
              <a:tr h="433865">
                <a:tc>
                  <a:txBody>
                    <a:bodyPr/>
                    <a:lstStyle/>
                    <a:p>
                      <a:r>
                        <a:rPr lang="en-US" dirty="0"/>
                        <a:t>Bangladesh</a:t>
                      </a:r>
                    </a:p>
                  </a:txBody>
                  <a:tcPr/>
                </a:tc>
                <a:tc>
                  <a:txBody>
                    <a:bodyPr/>
                    <a:lstStyle/>
                    <a:p>
                      <a:r>
                        <a:rPr lang="en-US" dirty="0"/>
                        <a:t>2%</a:t>
                      </a:r>
                    </a:p>
                  </a:txBody>
                  <a:tcPr/>
                </a:tc>
                <a:extLst>
                  <a:ext uri="{0D108BD9-81ED-4DB2-BD59-A6C34878D82A}">
                    <a16:rowId xmlns:a16="http://schemas.microsoft.com/office/drawing/2014/main" val="2407371164"/>
                  </a:ext>
                </a:extLst>
              </a:tr>
              <a:tr h="433865">
                <a:tc>
                  <a:txBody>
                    <a:bodyPr/>
                    <a:lstStyle/>
                    <a:p>
                      <a:r>
                        <a:rPr lang="en-US" dirty="0"/>
                        <a:t>Ethiopia</a:t>
                      </a:r>
                    </a:p>
                  </a:txBody>
                  <a:tcPr/>
                </a:tc>
                <a:tc>
                  <a:txBody>
                    <a:bodyPr/>
                    <a:lstStyle/>
                    <a:p>
                      <a:r>
                        <a:rPr lang="en-US" dirty="0"/>
                        <a:t>1%</a:t>
                      </a:r>
                    </a:p>
                  </a:txBody>
                  <a:tcPr/>
                </a:tc>
                <a:extLst>
                  <a:ext uri="{0D108BD9-81ED-4DB2-BD59-A6C34878D82A}">
                    <a16:rowId xmlns:a16="http://schemas.microsoft.com/office/drawing/2014/main" val="4118362500"/>
                  </a:ext>
                </a:extLst>
              </a:tr>
              <a:tr h="433865">
                <a:tc>
                  <a:txBody>
                    <a:bodyPr/>
                    <a:lstStyle/>
                    <a:p>
                      <a:r>
                        <a:rPr lang="en-US" dirty="0"/>
                        <a:t>Kenya</a:t>
                      </a:r>
                    </a:p>
                  </a:txBody>
                  <a:tcPr/>
                </a:tc>
                <a:tc>
                  <a:txBody>
                    <a:bodyPr/>
                    <a:lstStyle/>
                    <a:p>
                      <a:r>
                        <a:rPr lang="en-US" dirty="0"/>
                        <a:t>1%</a:t>
                      </a:r>
                    </a:p>
                  </a:txBody>
                  <a:tcPr/>
                </a:tc>
                <a:extLst>
                  <a:ext uri="{0D108BD9-81ED-4DB2-BD59-A6C34878D82A}">
                    <a16:rowId xmlns:a16="http://schemas.microsoft.com/office/drawing/2014/main" val="1860602000"/>
                  </a:ext>
                </a:extLst>
              </a:tr>
              <a:tr h="433865">
                <a:tc>
                  <a:txBody>
                    <a:bodyPr/>
                    <a:lstStyle/>
                    <a:p>
                      <a:r>
                        <a:rPr lang="en-US" dirty="0"/>
                        <a:t>Nigeria</a:t>
                      </a:r>
                    </a:p>
                  </a:txBody>
                  <a:tcPr/>
                </a:tc>
                <a:tc>
                  <a:txBody>
                    <a:bodyPr/>
                    <a:lstStyle/>
                    <a:p>
                      <a:r>
                        <a:rPr lang="en-US" dirty="0"/>
                        <a:t>1%</a:t>
                      </a:r>
                    </a:p>
                  </a:txBody>
                  <a:tcPr/>
                </a:tc>
                <a:extLst>
                  <a:ext uri="{0D108BD9-81ED-4DB2-BD59-A6C34878D82A}">
                    <a16:rowId xmlns:a16="http://schemas.microsoft.com/office/drawing/2014/main" val="1231378985"/>
                  </a:ext>
                </a:extLst>
              </a:tr>
              <a:tr h="433865">
                <a:tc>
                  <a:txBody>
                    <a:bodyPr/>
                    <a:lstStyle/>
                    <a:p>
                      <a:r>
                        <a:rPr lang="en-US" dirty="0"/>
                        <a:t>Somalia </a:t>
                      </a:r>
                    </a:p>
                  </a:txBody>
                  <a:tcPr/>
                </a:tc>
                <a:tc>
                  <a:txBody>
                    <a:bodyPr/>
                    <a:lstStyle/>
                    <a:p>
                      <a:r>
                        <a:rPr lang="en-US" dirty="0"/>
                        <a:t>1% each</a:t>
                      </a:r>
                    </a:p>
                  </a:txBody>
                  <a:tcPr/>
                </a:tc>
                <a:extLst>
                  <a:ext uri="{0D108BD9-81ED-4DB2-BD59-A6C34878D82A}">
                    <a16:rowId xmlns:a16="http://schemas.microsoft.com/office/drawing/2014/main" val="100633914"/>
                  </a:ext>
                </a:extLst>
              </a:tr>
            </a:tbl>
          </a:graphicData>
        </a:graphic>
      </p:graphicFrame>
    </p:spTree>
    <p:extLst>
      <p:ext uri="{BB962C8B-B14F-4D97-AF65-F5344CB8AC3E}">
        <p14:creationId xmlns:p14="http://schemas.microsoft.com/office/powerpoint/2010/main" val="2665520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985860" y="6273223"/>
            <a:ext cx="2133600" cy="365125"/>
          </a:xfrm>
        </p:spPr>
        <p:txBody>
          <a:bodyPr/>
          <a:lstStyle/>
          <a:p>
            <a:fld id="{2538E8B7-8BD9-9F48-9FB6-4E0DFEDB8449}" type="slidenum">
              <a:rPr lang="en-US" sz="1600" b="1" smtClean="0"/>
              <a:t>19</a:t>
            </a:fld>
            <a:endParaRPr lang="en-US" sz="1600" b="1" dirty="0"/>
          </a:p>
        </p:txBody>
      </p:sp>
      <p:sp>
        <p:nvSpPr>
          <p:cNvPr id="8" name="Rectangle 7"/>
          <p:cNvSpPr/>
          <p:nvPr/>
        </p:nvSpPr>
        <p:spPr>
          <a:xfrm>
            <a:off x="129209" y="152400"/>
            <a:ext cx="8851051" cy="369332"/>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STATUS THOSE  WAITING FOR THE RE-INTEGRATION PROCESS:  WINGFIELD</a:t>
            </a:r>
          </a:p>
        </p:txBody>
      </p:sp>
      <p:sp>
        <p:nvSpPr>
          <p:cNvPr id="3" name="Rectangle 2"/>
          <p:cNvSpPr/>
          <p:nvPr/>
        </p:nvSpPr>
        <p:spPr>
          <a:xfrm>
            <a:off x="163740" y="521732"/>
            <a:ext cx="8784142" cy="369332"/>
          </a:xfrm>
          <a:prstGeom prst="rect">
            <a:avLst/>
          </a:prstGeom>
          <a:solidFill>
            <a:schemeClr val="bg1"/>
          </a:solidFill>
        </p:spPr>
        <p:txBody>
          <a:bodyPr wrap="square">
            <a:spAutoFit/>
          </a:bodyPr>
          <a:lstStyle/>
          <a:p>
            <a:pPr marL="287338" lvl="1" indent="-287338" algn="just">
              <a:buFont typeface="Wingdings" panose="05000000000000000000" pitchFamily="2" charset="2"/>
              <a:buChar char="§"/>
              <a:tabLst>
                <a:tab pos="341313" algn="l"/>
              </a:tabLst>
            </a:pPr>
            <a:endParaRPr lang="en-US" dirty="0">
              <a:ea typeface="Times New Roman" panose="02020603050405020304" pitchFamily="18" charset="0"/>
              <a:cs typeface="Arial" panose="020B0604020202020204" pitchFamily="34" charset="0"/>
            </a:endParaRPr>
          </a:p>
        </p:txBody>
      </p:sp>
      <p:graphicFrame>
        <p:nvGraphicFramePr>
          <p:cNvPr id="4" name="Table 4">
            <a:extLst>
              <a:ext uri="{FF2B5EF4-FFF2-40B4-BE49-F238E27FC236}">
                <a16:creationId xmlns:a16="http://schemas.microsoft.com/office/drawing/2014/main" id="{E377B610-955C-3044-AF38-B6C91E16483F}"/>
              </a:ext>
            </a:extLst>
          </p:cNvPr>
          <p:cNvGraphicFramePr>
            <a:graphicFrameLocks noGrp="1"/>
          </p:cNvGraphicFramePr>
          <p:nvPr>
            <p:extLst>
              <p:ext uri="{D42A27DB-BD31-4B8C-83A1-F6EECF244321}">
                <p14:modId xmlns:p14="http://schemas.microsoft.com/office/powerpoint/2010/main" val="4229150644"/>
              </p:ext>
            </p:extLst>
          </p:nvPr>
        </p:nvGraphicFramePr>
        <p:xfrm>
          <a:off x="530577" y="1377244"/>
          <a:ext cx="7732890" cy="4098985"/>
        </p:xfrm>
        <a:graphic>
          <a:graphicData uri="http://schemas.openxmlformats.org/drawingml/2006/table">
            <a:tbl>
              <a:tblPr firstRow="1" bandRow="1">
                <a:tableStyleId>{5C22544A-7EE6-4342-B048-85BDC9FD1C3A}</a:tableStyleId>
              </a:tblPr>
              <a:tblGrid>
                <a:gridCol w="3866445">
                  <a:extLst>
                    <a:ext uri="{9D8B030D-6E8A-4147-A177-3AD203B41FA5}">
                      <a16:colId xmlns:a16="http://schemas.microsoft.com/office/drawing/2014/main" val="1215955029"/>
                    </a:ext>
                  </a:extLst>
                </a:gridCol>
                <a:gridCol w="3866445">
                  <a:extLst>
                    <a:ext uri="{9D8B030D-6E8A-4147-A177-3AD203B41FA5}">
                      <a16:colId xmlns:a16="http://schemas.microsoft.com/office/drawing/2014/main" val="4282461389"/>
                    </a:ext>
                  </a:extLst>
                </a:gridCol>
              </a:tblGrid>
              <a:tr h="372635">
                <a:tc>
                  <a:txBody>
                    <a:bodyPr/>
                    <a:lstStyle/>
                    <a:p>
                      <a:r>
                        <a:rPr lang="en-US" dirty="0"/>
                        <a:t>Nationality</a:t>
                      </a:r>
                    </a:p>
                  </a:txBody>
                  <a:tcPr/>
                </a:tc>
                <a:tc>
                  <a:txBody>
                    <a:bodyPr/>
                    <a:lstStyle/>
                    <a:p>
                      <a:r>
                        <a:rPr lang="en-US" dirty="0"/>
                        <a:t>Percentage</a:t>
                      </a:r>
                    </a:p>
                  </a:txBody>
                  <a:tcPr/>
                </a:tc>
                <a:extLst>
                  <a:ext uri="{0D108BD9-81ED-4DB2-BD59-A6C34878D82A}">
                    <a16:rowId xmlns:a16="http://schemas.microsoft.com/office/drawing/2014/main" val="599238756"/>
                  </a:ext>
                </a:extLst>
              </a:tr>
              <a:tr h="372635">
                <a:tc>
                  <a:txBody>
                    <a:bodyPr/>
                    <a:lstStyle/>
                    <a:p>
                      <a:r>
                        <a:rPr lang="en-US" dirty="0"/>
                        <a:t>Angola</a:t>
                      </a:r>
                    </a:p>
                  </a:txBody>
                  <a:tcPr/>
                </a:tc>
                <a:tc>
                  <a:txBody>
                    <a:bodyPr/>
                    <a:lstStyle/>
                    <a:p>
                      <a:r>
                        <a:rPr lang="en-US" dirty="0"/>
                        <a:t>0,39%</a:t>
                      </a:r>
                    </a:p>
                  </a:txBody>
                  <a:tcPr/>
                </a:tc>
                <a:extLst>
                  <a:ext uri="{0D108BD9-81ED-4DB2-BD59-A6C34878D82A}">
                    <a16:rowId xmlns:a16="http://schemas.microsoft.com/office/drawing/2014/main" val="1936688115"/>
                  </a:ext>
                </a:extLst>
              </a:tr>
              <a:tr h="372635">
                <a:tc>
                  <a:txBody>
                    <a:bodyPr/>
                    <a:lstStyle/>
                    <a:p>
                      <a:r>
                        <a:rPr lang="en-US" dirty="0"/>
                        <a:t>Burundi</a:t>
                      </a:r>
                    </a:p>
                  </a:txBody>
                  <a:tcPr/>
                </a:tc>
                <a:tc>
                  <a:txBody>
                    <a:bodyPr/>
                    <a:lstStyle/>
                    <a:p>
                      <a:r>
                        <a:rPr lang="en-US" dirty="0"/>
                        <a:t>0,58%</a:t>
                      </a:r>
                    </a:p>
                  </a:txBody>
                  <a:tcPr/>
                </a:tc>
                <a:extLst>
                  <a:ext uri="{0D108BD9-81ED-4DB2-BD59-A6C34878D82A}">
                    <a16:rowId xmlns:a16="http://schemas.microsoft.com/office/drawing/2014/main" val="1870817134"/>
                  </a:ext>
                </a:extLst>
              </a:tr>
              <a:tr h="372635">
                <a:tc>
                  <a:txBody>
                    <a:bodyPr/>
                    <a:lstStyle/>
                    <a:p>
                      <a:r>
                        <a:rPr lang="en-US" dirty="0"/>
                        <a:t>Cameroon</a:t>
                      </a:r>
                    </a:p>
                  </a:txBody>
                  <a:tcPr/>
                </a:tc>
                <a:tc>
                  <a:txBody>
                    <a:bodyPr/>
                    <a:lstStyle/>
                    <a:p>
                      <a:r>
                        <a:rPr lang="en-US" dirty="0"/>
                        <a:t>0,77%</a:t>
                      </a:r>
                    </a:p>
                  </a:txBody>
                  <a:tcPr/>
                </a:tc>
                <a:extLst>
                  <a:ext uri="{0D108BD9-81ED-4DB2-BD59-A6C34878D82A}">
                    <a16:rowId xmlns:a16="http://schemas.microsoft.com/office/drawing/2014/main" val="1754724097"/>
                  </a:ext>
                </a:extLst>
              </a:tr>
              <a:tr h="372635">
                <a:tc>
                  <a:txBody>
                    <a:bodyPr/>
                    <a:lstStyle/>
                    <a:p>
                      <a:r>
                        <a:rPr lang="en-US" dirty="0"/>
                        <a:t>Congo</a:t>
                      </a:r>
                    </a:p>
                  </a:txBody>
                  <a:tcPr/>
                </a:tc>
                <a:tc>
                  <a:txBody>
                    <a:bodyPr/>
                    <a:lstStyle/>
                    <a:p>
                      <a:r>
                        <a:rPr lang="en-US" dirty="0"/>
                        <a:t>5,80%</a:t>
                      </a:r>
                    </a:p>
                  </a:txBody>
                  <a:tcPr/>
                </a:tc>
                <a:extLst>
                  <a:ext uri="{0D108BD9-81ED-4DB2-BD59-A6C34878D82A}">
                    <a16:rowId xmlns:a16="http://schemas.microsoft.com/office/drawing/2014/main" val="3432336066"/>
                  </a:ext>
                </a:extLst>
              </a:tr>
              <a:tr h="372635">
                <a:tc>
                  <a:txBody>
                    <a:bodyPr/>
                    <a:lstStyle/>
                    <a:p>
                      <a:r>
                        <a:rPr lang="en-US" dirty="0"/>
                        <a:t>DRC</a:t>
                      </a:r>
                    </a:p>
                  </a:txBody>
                  <a:tcPr/>
                </a:tc>
                <a:tc>
                  <a:txBody>
                    <a:bodyPr/>
                    <a:lstStyle/>
                    <a:p>
                      <a:r>
                        <a:rPr lang="en-US" dirty="0"/>
                        <a:t>91,10%</a:t>
                      </a:r>
                    </a:p>
                  </a:txBody>
                  <a:tcPr/>
                </a:tc>
                <a:extLst>
                  <a:ext uri="{0D108BD9-81ED-4DB2-BD59-A6C34878D82A}">
                    <a16:rowId xmlns:a16="http://schemas.microsoft.com/office/drawing/2014/main" val="1543108705"/>
                  </a:ext>
                </a:extLst>
              </a:tr>
              <a:tr h="372635">
                <a:tc>
                  <a:txBody>
                    <a:bodyPr/>
                    <a:lstStyle/>
                    <a:p>
                      <a:r>
                        <a:rPr lang="en-US" dirty="0"/>
                        <a:t>Malawi</a:t>
                      </a:r>
                    </a:p>
                  </a:txBody>
                  <a:tcPr/>
                </a:tc>
                <a:tc>
                  <a:txBody>
                    <a:bodyPr/>
                    <a:lstStyle/>
                    <a:p>
                      <a:r>
                        <a:rPr lang="en-US" dirty="0"/>
                        <a:t>0,19%</a:t>
                      </a:r>
                    </a:p>
                  </a:txBody>
                  <a:tcPr/>
                </a:tc>
                <a:extLst>
                  <a:ext uri="{0D108BD9-81ED-4DB2-BD59-A6C34878D82A}">
                    <a16:rowId xmlns:a16="http://schemas.microsoft.com/office/drawing/2014/main" val="366353281"/>
                  </a:ext>
                </a:extLst>
              </a:tr>
              <a:tr h="372635">
                <a:tc>
                  <a:txBody>
                    <a:bodyPr/>
                    <a:lstStyle/>
                    <a:p>
                      <a:r>
                        <a:rPr lang="en-US" dirty="0"/>
                        <a:t>Nigeria</a:t>
                      </a:r>
                    </a:p>
                  </a:txBody>
                  <a:tcPr/>
                </a:tc>
                <a:tc>
                  <a:txBody>
                    <a:bodyPr/>
                    <a:lstStyle/>
                    <a:p>
                      <a:r>
                        <a:rPr lang="en-US" dirty="0"/>
                        <a:t>0,39%</a:t>
                      </a:r>
                    </a:p>
                  </a:txBody>
                  <a:tcPr/>
                </a:tc>
                <a:extLst>
                  <a:ext uri="{0D108BD9-81ED-4DB2-BD59-A6C34878D82A}">
                    <a16:rowId xmlns:a16="http://schemas.microsoft.com/office/drawing/2014/main" val="976839931"/>
                  </a:ext>
                </a:extLst>
              </a:tr>
              <a:tr h="372635">
                <a:tc>
                  <a:txBody>
                    <a:bodyPr/>
                    <a:lstStyle/>
                    <a:p>
                      <a:r>
                        <a:rPr lang="en-US" dirty="0"/>
                        <a:t>Mozambique</a:t>
                      </a:r>
                    </a:p>
                  </a:txBody>
                  <a:tcPr/>
                </a:tc>
                <a:tc>
                  <a:txBody>
                    <a:bodyPr/>
                    <a:lstStyle/>
                    <a:p>
                      <a:r>
                        <a:rPr lang="en-US" dirty="0"/>
                        <a:t>0,19%</a:t>
                      </a:r>
                    </a:p>
                  </a:txBody>
                  <a:tcPr/>
                </a:tc>
                <a:extLst>
                  <a:ext uri="{0D108BD9-81ED-4DB2-BD59-A6C34878D82A}">
                    <a16:rowId xmlns:a16="http://schemas.microsoft.com/office/drawing/2014/main" val="3474046494"/>
                  </a:ext>
                </a:extLst>
              </a:tr>
              <a:tr h="372635">
                <a:tc>
                  <a:txBody>
                    <a:bodyPr/>
                    <a:lstStyle/>
                    <a:p>
                      <a:r>
                        <a:rPr lang="en-US" dirty="0"/>
                        <a:t>Tanzania</a:t>
                      </a:r>
                    </a:p>
                  </a:txBody>
                  <a:tcPr/>
                </a:tc>
                <a:tc>
                  <a:txBody>
                    <a:bodyPr/>
                    <a:lstStyle/>
                    <a:p>
                      <a:r>
                        <a:rPr lang="en-US" dirty="0"/>
                        <a:t>0,19%</a:t>
                      </a:r>
                    </a:p>
                  </a:txBody>
                  <a:tcPr/>
                </a:tc>
                <a:extLst>
                  <a:ext uri="{0D108BD9-81ED-4DB2-BD59-A6C34878D82A}">
                    <a16:rowId xmlns:a16="http://schemas.microsoft.com/office/drawing/2014/main" val="3430734313"/>
                  </a:ext>
                </a:extLst>
              </a:tr>
              <a:tr h="372635">
                <a:tc>
                  <a:txBody>
                    <a:bodyPr/>
                    <a:lstStyle/>
                    <a:p>
                      <a:r>
                        <a:rPr lang="en-US" dirty="0"/>
                        <a:t>Zimbabwe</a:t>
                      </a:r>
                    </a:p>
                  </a:txBody>
                  <a:tcPr/>
                </a:tc>
                <a:tc>
                  <a:txBody>
                    <a:bodyPr/>
                    <a:lstStyle/>
                    <a:p>
                      <a:r>
                        <a:rPr lang="en-US" dirty="0"/>
                        <a:t>0,39%</a:t>
                      </a:r>
                    </a:p>
                  </a:txBody>
                  <a:tcPr/>
                </a:tc>
                <a:extLst>
                  <a:ext uri="{0D108BD9-81ED-4DB2-BD59-A6C34878D82A}">
                    <a16:rowId xmlns:a16="http://schemas.microsoft.com/office/drawing/2014/main" val="971166756"/>
                  </a:ext>
                </a:extLst>
              </a:tr>
            </a:tbl>
          </a:graphicData>
        </a:graphic>
      </p:graphicFrame>
      <p:sp>
        <p:nvSpPr>
          <p:cNvPr id="5" name="Rectangle 4">
            <a:extLst>
              <a:ext uri="{FF2B5EF4-FFF2-40B4-BE49-F238E27FC236}">
                <a16:creationId xmlns:a16="http://schemas.microsoft.com/office/drawing/2014/main" id="{130A55EB-6287-434F-860A-F8B33703F1C8}"/>
              </a:ext>
            </a:extLst>
          </p:cNvPr>
          <p:cNvSpPr/>
          <p:nvPr/>
        </p:nvSpPr>
        <p:spPr>
          <a:xfrm>
            <a:off x="395112" y="711200"/>
            <a:ext cx="8387644" cy="646331"/>
          </a:xfrm>
          <a:prstGeom prst="rect">
            <a:avLst/>
          </a:prstGeom>
        </p:spPr>
        <p:txBody>
          <a:bodyPr wrap="square">
            <a:spAutoFit/>
          </a:bodyPr>
          <a:lstStyle/>
          <a:p>
            <a:pPr marL="285750" indent="-285750">
              <a:buFont typeface="Wingdings" panose="05000000000000000000" pitchFamily="2" charset="2"/>
              <a:buChar char="§"/>
            </a:pPr>
            <a:r>
              <a:rPr lang="en-US" dirty="0">
                <a:cs typeface="Arial" panose="020B0604020202020204" pitchFamily="34" charset="0"/>
              </a:rPr>
              <a:t>The majority of those waiting for re-integration are asylum seekers and refugees (427) from the UNHCR list.</a:t>
            </a:r>
          </a:p>
        </p:txBody>
      </p:sp>
    </p:spTree>
    <p:extLst>
      <p:ext uri="{BB962C8B-B14F-4D97-AF65-F5344CB8AC3E}">
        <p14:creationId xmlns:p14="http://schemas.microsoft.com/office/powerpoint/2010/main" val="1739776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a:extLst>
              <a:ext uri="{FF2B5EF4-FFF2-40B4-BE49-F238E27FC236}">
                <a16:creationId xmlns:a16="http://schemas.microsoft.com/office/drawing/2014/main" id="{F5EAA5C0-1758-4415-A2F1-2C3EE2AD82A1}"/>
              </a:ext>
            </a:extLst>
          </p:cNvPr>
          <p:cNvSpPr>
            <a:spLocks noChangeArrowheads="1"/>
          </p:cNvSpPr>
          <p:nvPr/>
        </p:nvSpPr>
        <p:spPr bwMode="auto">
          <a:xfrm>
            <a:off x="195944" y="649550"/>
            <a:ext cx="8637700"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buFontTx/>
              <a:buAutoNum type="arabicPeriod"/>
              <a:defRPr/>
            </a:pPr>
            <a:endParaRPr lang="en-GB" altLang="en-US" sz="1800" b="1" dirty="0">
              <a:latin typeface="+mn-lt"/>
              <a:cs typeface="Arial" panose="020B0604020202020204" pitchFamily="34" charset="0"/>
            </a:endParaRPr>
          </a:p>
          <a:p>
            <a:pPr marL="342900" indent="-342900" eaLnBrk="1" hangingPunct="1">
              <a:spcBef>
                <a:spcPct val="0"/>
              </a:spcBef>
              <a:buFontTx/>
              <a:buAutoNum type="arabicPeriod"/>
              <a:defRPr/>
            </a:pPr>
            <a:r>
              <a:rPr lang="en-GB" altLang="en-US" sz="1800" b="1" dirty="0">
                <a:latin typeface="+mn-lt"/>
                <a:cs typeface="Arial" panose="020B0604020202020204" pitchFamily="34" charset="0"/>
              </a:rPr>
              <a:t>PURPOSE</a:t>
            </a:r>
          </a:p>
          <a:p>
            <a:pPr marL="342900" indent="-342900" eaLnBrk="1" hangingPunct="1">
              <a:spcBef>
                <a:spcPct val="0"/>
              </a:spcBef>
              <a:buFontTx/>
              <a:buAutoNum type="arabicPeriod"/>
              <a:defRPr/>
            </a:pPr>
            <a:r>
              <a:rPr lang="en-GB" altLang="en-US" sz="1800" b="1" dirty="0">
                <a:latin typeface="+mn-lt"/>
                <a:cs typeface="Arial" panose="020B0604020202020204" pitchFamily="34" charset="0"/>
              </a:rPr>
              <a:t>BACKGROUND</a:t>
            </a:r>
          </a:p>
          <a:p>
            <a:pPr marL="342900" indent="-342900" eaLnBrk="1" hangingPunct="1">
              <a:spcBef>
                <a:spcPct val="0"/>
              </a:spcBef>
              <a:buFontTx/>
              <a:buAutoNum type="arabicPeriod"/>
              <a:defRPr/>
            </a:pPr>
            <a:r>
              <a:rPr lang="en-GB" altLang="en-US" sz="1800" b="1" dirty="0">
                <a:latin typeface="+mn-lt"/>
                <a:cs typeface="Arial" panose="020B0604020202020204" pitchFamily="34" charset="0"/>
              </a:rPr>
              <a:t>RINGLEADERS</a:t>
            </a:r>
          </a:p>
          <a:p>
            <a:pPr marL="342900" indent="-342900" eaLnBrk="1" hangingPunct="1">
              <a:spcBef>
                <a:spcPct val="0"/>
              </a:spcBef>
              <a:buFontTx/>
              <a:buAutoNum type="arabicPeriod"/>
              <a:defRPr/>
            </a:pPr>
            <a:r>
              <a:rPr lang="en-GB" altLang="en-US" sz="1800" b="1" dirty="0">
                <a:latin typeface="+mn-lt"/>
                <a:cs typeface="Arial" panose="020B0604020202020204" pitchFamily="34" charset="0"/>
              </a:rPr>
              <a:t>THE PROCESSING EXERCISE BY RAASA AND SCRA</a:t>
            </a:r>
          </a:p>
          <a:p>
            <a:pPr marL="342900" indent="-342900" eaLnBrk="1" hangingPunct="1">
              <a:spcBef>
                <a:spcPct val="0"/>
              </a:spcBef>
              <a:buFontTx/>
              <a:buAutoNum type="arabicPeriod"/>
              <a:defRPr/>
            </a:pPr>
            <a:r>
              <a:rPr lang="en-GB" altLang="en-US" sz="1800" b="1" dirty="0">
                <a:latin typeface="+mn-lt"/>
                <a:cs typeface="Arial" panose="020B0604020202020204" pitchFamily="34" charset="0"/>
              </a:rPr>
              <a:t>THE WORK OF THE UNHCR</a:t>
            </a:r>
          </a:p>
          <a:p>
            <a:pPr marL="342900" indent="-342900" eaLnBrk="1" hangingPunct="1">
              <a:spcBef>
                <a:spcPct val="0"/>
              </a:spcBef>
              <a:buFontTx/>
              <a:buAutoNum type="arabicPeriod"/>
              <a:defRPr/>
            </a:pPr>
            <a:r>
              <a:rPr lang="en-GB" altLang="en-US" sz="1800" b="1" dirty="0">
                <a:latin typeface="+mn-lt"/>
                <a:cs typeface="Arial" panose="020B0604020202020204" pitchFamily="34" charset="0"/>
              </a:rPr>
              <a:t>THE ISSUE OF RESOURCES AND FACILITIES AT THE TWO CENTRES</a:t>
            </a:r>
          </a:p>
          <a:p>
            <a:pPr marL="342900" indent="-342900" eaLnBrk="1" hangingPunct="1">
              <a:spcBef>
                <a:spcPct val="0"/>
              </a:spcBef>
              <a:buFontTx/>
              <a:buAutoNum type="arabicPeriod"/>
              <a:defRPr/>
            </a:pPr>
            <a:r>
              <a:rPr lang="en-GB" altLang="en-US" sz="1800" b="1" dirty="0">
                <a:latin typeface="+mn-lt"/>
                <a:cs typeface="Arial" panose="020B0604020202020204" pitchFamily="34" charset="0"/>
              </a:rPr>
              <a:t>DEVELOPMENTS SINCE THE LAST PORTFOLIO COMMITTEE MEETING OF 26 FEBRUARY 2021</a:t>
            </a:r>
          </a:p>
          <a:p>
            <a:pPr marL="342900" indent="-342900" eaLnBrk="1" hangingPunct="1">
              <a:spcBef>
                <a:spcPct val="0"/>
              </a:spcBef>
              <a:buFontTx/>
              <a:buAutoNum type="arabicPeriod"/>
              <a:defRPr/>
            </a:pPr>
            <a:r>
              <a:rPr lang="en-GB" altLang="en-US" sz="1800" b="1" dirty="0">
                <a:latin typeface="+mn-lt"/>
                <a:cs typeface="Arial" panose="020B0604020202020204" pitchFamily="34" charset="0"/>
              </a:rPr>
              <a:t>PREPARATIONS FOR SHUTDOWN OF THE TEMPORARY SHELTERS</a:t>
            </a:r>
          </a:p>
          <a:p>
            <a:pPr marL="342900" indent="-342900">
              <a:spcBef>
                <a:spcPct val="0"/>
              </a:spcBef>
              <a:buFontTx/>
              <a:buAutoNum type="arabicPeriod"/>
              <a:defRPr/>
            </a:pPr>
            <a:r>
              <a:rPr lang="en-US" altLang="en-US" sz="1800" b="1" dirty="0">
                <a:latin typeface="+mn-lt"/>
                <a:cs typeface="Arial" panose="020B0604020202020204" pitchFamily="34" charset="0"/>
              </a:rPr>
              <a:t>UPDATE ON VOLUNTARY REPATRIATION: TEMPORARY SHELTERS: PAINT CITY AND WINGFIELD </a:t>
            </a:r>
            <a:endParaRPr lang="en-GB" altLang="en-US" sz="1800" b="1" dirty="0">
              <a:latin typeface="+mn-lt"/>
              <a:cs typeface="Arial" panose="020B0604020202020204" pitchFamily="34" charset="0"/>
            </a:endParaRPr>
          </a:p>
          <a:p>
            <a:pPr marL="342900" indent="-342900">
              <a:spcBef>
                <a:spcPct val="0"/>
              </a:spcBef>
              <a:buFontTx/>
              <a:buAutoNum type="arabicPeriod"/>
              <a:defRPr/>
            </a:pPr>
            <a:r>
              <a:rPr lang="en-US" altLang="en-US" sz="1800" b="1" dirty="0">
                <a:latin typeface="+mn-lt"/>
                <a:cs typeface="Arial" panose="020B0604020202020204" pitchFamily="34" charset="0"/>
              </a:rPr>
              <a:t>LOCAL INTEGRATION: TEMPORARY SHELTERS: PAINT CITY AND WINGFIELD</a:t>
            </a:r>
            <a:endParaRPr lang="en-US" altLang="en-US" sz="1800" b="1" dirty="0">
              <a:latin typeface="+mn-lt"/>
              <a:ea typeface="MS PGothic" panose="020B0600070205080204" pitchFamily="34" charset="-128"/>
            </a:endParaRPr>
          </a:p>
          <a:p>
            <a:pPr marL="342900" indent="-342900" eaLnBrk="1" hangingPunct="1">
              <a:spcBef>
                <a:spcPct val="0"/>
              </a:spcBef>
              <a:buFontTx/>
              <a:buAutoNum type="arabicPeriod"/>
              <a:defRPr/>
            </a:pPr>
            <a:r>
              <a:rPr lang="en-US" altLang="en-US" sz="1800" b="1" dirty="0">
                <a:latin typeface="+mn-lt"/>
                <a:ea typeface="MS PGothic" panose="020B0600070205080204" pitchFamily="34" charset="-128"/>
              </a:rPr>
              <a:t>RECOMMENDATION</a:t>
            </a:r>
          </a:p>
          <a:p>
            <a:pPr eaLnBrk="1" hangingPunct="1">
              <a:lnSpc>
                <a:spcPct val="150000"/>
              </a:lnSpc>
              <a:spcBef>
                <a:spcPct val="0"/>
              </a:spcBef>
              <a:buFont typeface="Arial" panose="020B0604020202020204" pitchFamily="34" charset="0"/>
              <a:buNone/>
              <a:defRPr/>
            </a:pPr>
            <a:endParaRPr lang="en-GB" altLang="en-US" sz="1800" b="1" dirty="0">
              <a:latin typeface="Arial" panose="020B0604020202020204" pitchFamily="34" charset="0"/>
              <a:cs typeface="Arial" panose="020B0604020202020204" pitchFamily="34" charset="0"/>
            </a:endParaRPr>
          </a:p>
          <a:p>
            <a:pPr eaLnBrk="1" hangingPunct="1">
              <a:spcBef>
                <a:spcPct val="0"/>
              </a:spcBef>
              <a:buFont typeface="Arial" panose="020B0604020202020204" pitchFamily="34" charset="0"/>
              <a:buNone/>
              <a:defRPr/>
            </a:pPr>
            <a:endParaRPr lang="en-GB" altLang="en-US" sz="1200" dirty="0">
              <a:latin typeface="Arial" panose="020B0604020202020204" pitchFamily="34" charset="0"/>
              <a:cs typeface="Arial" panose="020B0604020202020204" pitchFamily="34" charset="0"/>
            </a:endParaRPr>
          </a:p>
        </p:txBody>
      </p:sp>
      <p:sp>
        <p:nvSpPr>
          <p:cNvPr id="6147" name="Slide Number Placeholder 3"/>
          <p:cNvSpPr>
            <a:spLocks noGrp="1"/>
          </p:cNvSpPr>
          <p:nvPr>
            <p:ph type="sldNum" sz="quarter" idx="12"/>
          </p:nvPr>
        </p:nvSpPr>
        <p:spPr bwMode="auto">
          <a:xfrm>
            <a:off x="4514794"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fld id="{82101A1E-F2C9-4F9D-A984-12E53B9E0C49}" type="slidenum">
              <a:rPr lang="en-ZA" altLang="en-US" sz="1600" b="1" smtClean="0">
                <a:solidFill>
                  <a:srgbClr val="898989"/>
                </a:solidFill>
                <a:latin typeface="Arial" panose="020B0604020202020204" pitchFamily="34" charset="0"/>
                <a:cs typeface="Arial" panose="020B0604020202020204" pitchFamily="34" charset="0"/>
              </a:rPr>
              <a:pPr algn="l">
                <a:spcBef>
                  <a:spcPct val="0"/>
                </a:spcBef>
                <a:buFontTx/>
                <a:buNone/>
              </a:pPr>
              <a:t>2</a:t>
            </a:fld>
            <a:endParaRPr lang="en-ZA" altLang="en-US" sz="1600" b="1" dirty="0">
              <a:solidFill>
                <a:srgbClr val="898989"/>
              </a:solidFill>
              <a:latin typeface="Arial" panose="020B0604020202020204" pitchFamily="34" charset="0"/>
              <a:cs typeface="Arial" panose="020B0604020202020204" pitchFamily="34" charset="0"/>
            </a:endParaRPr>
          </a:p>
        </p:txBody>
      </p:sp>
      <p:sp>
        <p:nvSpPr>
          <p:cNvPr id="6148" name="TextBox 3"/>
          <p:cNvSpPr txBox="1">
            <a:spLocks noChangeArrowheads="1"/>
          </p:cNvSpPr>
          <p:nvPr/>
        </p:nvSpPr>
        <p:spPr bwMode="auto">
          <a:xfrm>
            <a:off x="0" y="82550"/>
            <a:ext cx="9144000" cy="338138"/>
          </a:xfrm>
          <a:prstGeom prst="rect">
            <a:avLst/>
          </a:prstGeom>
          <a:solidFill>
            <a:srgbClr val="00B050"/>
          </a:solidFill>
          <a:ln w="9525">
            <a:solidFill>
              <a:srgbClr val="0066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dirty="0">
                <a:latin typeface="Arial" panose="020B0604020202020204" pitchFamily="34" charset="0"/>
                <a:ea typeface="MS PGothic" panose="020B0600070205080204" pitchFamily="34" charset="-128"/>
              </a:rPr>
              <a:t>TABLE OF CONTENT</a:t>
            </a:r>
          </a:p>
        </p:txBody>
      </p:sp>
    </p:spTree>
    <p:extLst>
      <p:ext uri="{BB962C8B-B14F-4D97-AF65-F5344CB8AC3E}">
        <p14:creationId xmlns:p14="http://schemas.microsoft.com/office/powerpoint/2010/main" val="3231032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985860" y="6273223"/>
            <a:ext cx="2133600" cy="365125"/>
          </a:xfrm>
        </p:spPr>
        <p:txBody>
          <a:bodyPr/>
          <a:lstStyle/>
          <a:p>
            <a:fld id="{2538E8B7-8BD9-9F48-9FB6-4E0DFEDB8449}" type="slidenum">
              <a:rPr lang="en-US" sz="1600" b="1" smtClean="0"/>
              <a:t>20</a:t>
            </a:fld>
            <a:endParaRPr lang="en-US" sz="1600" b="1" dirty="0"/>
          </a:p>
        </p:txBody>
      </p:sp>
      <p:sp>
        <p:nvSpPr>
          <p:cNvPr id="8" name="Rectangle 7"/>
          <p:cNvSpPr/>
          <p:nvPr/>
        </p:nvSpPr>
        <p:spPr>
          <a:xfrm>
            <a:off x="129209" y="152400"/>
            <a:ext cx="8851051" cy="369332"/>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LOCAL INTEGRATION: TEMPORARY SHELTERS: PAINT CITY AND WINGFIELD</a:t>
            </a:r>
          </a:p>
        </p:txBody>
      </p:sp>
      <p:sp>
        <p:nvSpPr>
          <p:cNvPr id="3" name="Rectangle 2"/>
          <p:cNvSpPr/>
          <p:nvPr/>
        </p:nvSpPr>
        <p:spPr>
          <a:xfrm>
            <a:off x="163740" y="521732"/>
            <a:ext cx="8784142" cy="5355312"/>
          </a:xfrm>
          <a:prstGeom prst="rect">
            <a:avLst/>
          </a:prstGeom>
          <a:solidFill>
            <a:schemeClr val="bg1"/>
          </a:solidFill>
        </p:spPr>
        <p:txBody>
          <a:bodyPr wrap="square">
            <a:spAutoFit/>
          </a:bodyPr>
          <a:lstStyle/>
          <a:p>
            <a:pPr marL="287338" lvl="1" indent="-287338" algn="just">
              <a:buFont typeface="Wingdings" panose="05000000000000000000" pitchFamily="2" charset="2"/>
              <a:buChar char="§"/>
              <a:tabLst>
                <a:tab pos="341313" algn="l"/>
              </a:tabLst>
            </a:pPr>
            <a:r>
              <a:rPr lang="en-US" dirty="0">
                <a:ea typeface="Times New Roman" panose="02020603050405020304" pitchFamily="18" charset="0"/>
                <a:cs typeface="Arial" panose="020B0604020202020204" pitchFamily="34" charset="0"/>
              </a:rPr>
              <a:t>The update with regards local integration is as follows:</a:t>
            </a:r>
          </a:p>
          <a:p>
            <a:pPr marL="0" lvl="1" algn="just">
              <a:tabLst>
                <a:tab pos="341313" algn="l"/>
              </a:tabLst>
            </a:pPr>
            <a:endParaRPr lang="en-US" dirty="0">
              <a:ea typeface="Times New Roman" panose="02020603050405020304" pitchFamily="18" charset="0"/>
              <a:cs typeface="Arial" panose="020B0604020202020204" pitchFamily="34" charset="0"/>
            </a:endParaRPr>
          </a:p>
          <a:p>
            <a:pPr marL="744538" lvl="2" indent="-287338" algn="just">
              <a:buFont typeface="Wingdings" pitchFamily="2" charset="2"/>
              <a:buChar char="ü"/>
              <a:tabLst>
                <a:tab pos="341313" algn="l"/>
              </a:tabLst>
            </a:pPr>
            <a:r>
              <a:rPr lang="en-US" b="1" dirty="0">
                <a:ea typeface="Times New Roman" panose="02020603050405020304" pitchFamily="18" charset="0"/>
                <a:cs typeface="Arial" panose="020B0604020202020204" pitchFamily="34" charset="0"/>
              </a:rPr>
              <a:t>Wingfield </a:t>
            </a:r>
            <a:r>
              <a:rPr lang="en-US" dirty="0">
                <a:ea typeface="Times New Roman" panose="02020603050405020304" pitchFamily="18" charset="0"/>
                <a:cs typeface="Arial" panose="020B0604020202020204" pitchFamily="34" charset="0"/>
              </a:rPr>
              <a:t>: 414 individuals were assessed and have already taken up re-integration. An additional 427 have until 15 May 2021 to find alternative accommodation for local re-integration. Of these 120 of them have already completed the process, while the remainder 307 still need to comply with the process.  </a:t>
            </a:r>
          </a:p>
          <a:p>
            <a:pPr marL="0" lvl="1" algn="just">
              <a:tabLst>
                <a:tab pos="341313" algn="l"/>
              </a:tabLst>
            </a:pPr>
            <a:endParaRPr lang="en-US" dirty="0">
              <a:ea typeface="Times New Roman" panose="02020603050405020304" pitchFamily="18" charset="0"/>
              <a:cs typeface="Arial" panose="020B0604020202020204" pitchFamily="34" charset="0"/>
            </a:endParaRPr>
          </a:p>
          <a:p>
            <a:pPr marL="744538" lvl="2" indent="-287338" algn="just">
              <a:buFont typeface="Wingdings" pitchFamily="2" charset="2"/>
              <a:buChar char="ü"/>
              <a:tabLst>
                <a:tab pos="341313" algn="l"/>
              </a:tabLst>
            </a:pPr>
            <a:r>
              <a:rPr lang="en-US" b="1" dirty="0">
                <a:ea typeface="Times New Roman" panose="02020603050405020304" pitchFamily="18" charset="0"/>
                <a:cs typeface="Arial" panose="020B0604020202020204" pitchFamily="34" charset="0"/>
              </a:rPr>
              <a:t>Paint City </a:t>
            </a:r>
            <a:r>
              <a:rPr lang="en-US" dirty="0">
                <a:ea typeface="Times New Roman" panose="02020603050405020304" pitchFamily="18" charset="0"/>
                <a:cs typeface="Arial" panose="020B0604020202020204" pitchFamily="34" charset="0"/>
              </a:rPr>
              <a:t>: 128 individuals were assessed – however none have identified accommodation outside of the shelters to qualify for assistance. The rest, 350 of them have remained defiant and are not willing to take the options by the UNHCR.</a:t>
            </a:r>
          </a:p>
          <a:p>
            <a:pPr marL="744538" lvl="2" indent="-287338" algn="just">
              <a:buFont typeface="Wingdings" pitchFamily="2" charset="2"/>
              <a:buChar char="ü"/>
              <a:tabLst>
                <a:tab pos="341313" algn="l"/>
              </a:tabLst>
            </a:pPr>
            <a:r>
              <a:rPr lang="en-US" dirty="0">
                <a:cs typeface="Arial" panose="020B0604020202020204" pitchFamily="34" charset="0"/>
              </a:rPr>
              <a:t>A Provincial Joints team has been activated to deal with those that are defiant.</a:t>
            </a:r>
          </a:p>
          <a:p>
            <a:pPr marL="744538" lvl="2" indent="-287338" algn="just">
              <a:buFont typeface="Wingdings" pitchFamily="2" charset="2"/>
              <a:buChar char="ü"/>
              <a:tabLst>
                <a:tab pos="341313" algn="l"/>
              </a:tabLst>
            </a:pPr>
            <a:r>
              <a:rPr lang="en-US" dirty="0">
                <a:cs typeface="Arial" panose="020B0604020202020204" pitchFamily="34" charset="0"/>
              </a:rPr>
              <a:t>Further an </a:t>
            </a:r>
            <a:r>
              <a:rPr lang="en-US" b="1" dirty="0">
                <a:cs typeface="Arial" panose="020B0604020202020204" pitchFamily="34" charset="0"/>
              </a:rPr>
              <a:t>eviction order </a:t>
            </a:r>
            <a:r>
              <a:rPr lang="en-US" dirty="0">
                <a:cs typeface="Arial" panose="020B0604020202020204" pitchFamily="34" charset="0"/>
              </a:rPr>
              <a:t>will be applied for to remove the hardliners by various stakeholders.  </a:t>
            </a:r>
            <a:endParaRPr lang="en-US" dirty="0">
              <a:ea typeface="Times New Roman" panose="02020603050405020304" pitchFamily="18" charset="0"/>
              <a:cs typeface="Arial" panose="020B0604020202020204" pitchFamily="34" charset="0"/>
            </a:endParaRPr>
          </a:p>
          <a:p>
            <a:pPr marL="285750" lvl="0" indent="-285750" algn="just">
              <a:spcAft>
                <a:spcPts val="0"/>
              </a:spcAft>
              <a:buFont typeface="Wingdings" panose="05000000000000000000" pitchFamily="2" charset="2"/>
              <a:buChar char="§"/>
            </a:pPr>
            <a:r>
              <a:rPr lang="en-US" dirty="0">
                <a:cs typeface="Arial" panose="020B0604020202020204" pitchFamily="34" charset="0"/>
              </a:rPr>
              <a:t>32 failed asylum seekers deported to their home countries.</a:t>
            </a:r>
            <a:endParaRPr lang="en-US" dirty="0">
              <a:ea typeface="Times New Roman" panose="02020603050405020304" pitchFamily="18" charset="0"/>
              <a:cs typeface="Arial" panose="020B0604020202020204" pitchFamily="34" charset="0"/>
            </a:endParaRPr>
          </a:p>
          <a:p>
            <a:pPr marL="285750" indent="-285750" algn="just">
              <a:buFont typeface="Wingdings" panose="05000000000000000000" pitchFamily="2" charset="2"/>
              <a:buChar char="§"/>
            </a:pPr>
            <a:r>
              <a:rPr lang="en-US" dirty="0">
                <a:cs typeface="Arial" panose="020B0604020202020204" pitchFamily="34" charset="0"/>
              </a:rPr>
              <a:t>The UNHCR processes will be continued until 15 May 2021 thereafter the exit strategy will be implemented. The phased exit strategy will be implemented in line with International Conventions.</a:t>
            </a:r>
            <a:endParaRPr lang="en-US" dirty="0">
              <a:ea typeface="Times New Roman" panose="02020603050405020304" pitchFamily="18" charset="0"/>
              <a:cs typeface="Arial" panose="020B0604020202020204" pitchFamily="34" charset="0"/>
            </a:endParaRPr>
          </a:p>
          <a:p>
            <a:pPr marL="285750" lvl="0" indent="-285750" algn="just">
              <a:spcAft>
                <a:spcPts val="0"/>
              </a:spcAft>
              <a:buFont typeface="Wingdings" panose="05000000000000000000" pitchFamily="2" charset="2"/>
              <a:buChar char="§"/>
            </a:pPr>
            <a:r>
              <a:rPr lang="en-US" dirty="0">
                <a:ea typeface="Times New Roman" panose="02020603050405020304" pitchFamily="18" charset="0"/>
                <a:cs typeface="Arial" panose="020B0604020202020204" pitchFamily="34" charset="0"/>
              </a:rPr>
              <a:t>The process will run up until 15 May 2021, once the marquee and ablution facilities have been removed, the City of Cape Town by-laws will kick-in. </a:t>
            </a:r>
          </a:p>
        </p:txBody>
      </p:sp>
    </p:spTree>
    <p:extLst>
      <p:ext uri="{BB962C8B-B14F-4D97-AF65-F5344CB8AC3E}">
        <p14:creationId xmlns:p14="http://schemas.microsoft.com/office/powerpoint/2010/main" val="1591596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644115" y="6356350"/>
            <a:ext cx="2133600" cy="365125"/>
          </a:xfrm>
        </p:spPr>
        <p:txBody>
          <a:bodyPr/>
          <a:lstStyle/>
          <a:p>
            <a:fld id="{2538E8B7-8BD9-9F48-9FB6-4E0DFEDB8449}" type="slidenum">
              <a:rPr lang="en-US" sz="1600" b="1" smtClean="0"/>
              <a:t>21</a:t>
            </a:fld>
            <a:endParaRPr lang="en-US" sz="1600" b="1" dirty="0"/>
          </a:p>
        </p:txBody>
      </p:sp>
      <p:sp>
        <p:nvSpPr>
          <p:cNvPr id="8" name="Rectangle 7"/>
          <p:cNvSpPr/>
          <p:nvPr/>
        </p:nvSpPr>
        <p:spPr>
          <a:xfrm>
            <a:off x="129209" y="152400"/>
            <a:ext cx="8851051" cy="369332"/>
          </a:xfrm>
          <a:prstGeom prst="rect">
            <a:avLst/>
          </a:prstGeom>
          <a:solidFill>
            <a:srgbClr val="92D050"/>
          </a:solidFill>
          <a:ln w="28575">
            <a:solidFill>
              <a:schemeClr val="tx1"/>
            </a:solidFill>
          </a:ln>
        </p:spPr>
        <p:txBody>
          <a:bodyPr wrap="square">
            <a:spAutoFit/>
          </a:bodyPr>
          <a:lstStyle/>
          <a:p>
            <a:pPr algn="ctr"/>
            <a:r>
              <a:rPr lang="en-US" b="1" dirty="0">
                <a:latin typeface="Arial" panose="020B0604020202020204" pitchFamily="34" charset="0"/>
                <a:cs typeface="Arial" panose="020B0604020202020204" pitchFamily="34" charset="0"/>
              </a:rPr>
              <a:t>INTERNATIONAL CONVENTIONS</a:t>
            </a:r>
          </a:p>
        </p:txBody>
      </p:sp>
      <p:sp>
        <p:nvSpPr>
          <p:cNvPr id="4" name="TextBox 3"/>
          <p:cNvSpPr txBox="1"/>
          <p:nvPr/>
        </p:nvSpPr>
        <p:spPr>
          <a:xfrm>
            <a:off x="0" y="641325"/>
            <a:ext cx="9144000" cy="6340197"/>
          </a:xfrm>
          <a:prstGeom prst="rect">
            <a:avLst/>
          </a:prstGeom>
          <a:noFill/>
        </p:spPr>
        <p:txBody>
          <a:bodyPr wrap="square" rtlCol="0">
            <a:spAutoFit/>
          </a:bodyPr>
          <a:lstStyle/>
          <a:p>
            <a:pPr marL="285750" indent="-285750">
              <a:buFont typeface="Wingdings" panose="05000000000000000000" pitchFamily="2" charset="2"/>
              <a:buChar char="§"/>
            </a:pPr>
            <a:r>
              <a:rPr lang="en-ZA" dirty="0"/>
              <a:t>South Africa is a signatory to the </a:t>
            </a:r>
            <a:r>
              <a:rPr lang="en-ZA" b="1" dirty="0"/>
              <a:t>1951 UN Refugee Convention</a:t>
            </a:r>
            <a:r>
              <a:rPr lang="en-ZA" dirty="0"/>
              <a:t>, defines who a refugee is and sets out the rights of individuals who are granted asylum and the responsibilities of nations that grant the status.</a:t>
            </a:r>
          </a:p>
          <a:p>
            <a:endParaRPr lang="en-US" dirty="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The UNHCR has informed the refugees that while they are in the country they have to </a:t>
            </a:r>
            <a:r>
              <a:rPr lang="en-US" b="1" dirty="0">
                <a:cs typeface="Arial" panose="020B0604020202020204" pitchFamily="34" charset="0"/>
              </a:rPr>
              <a:t>observe the laws </a:t>
            </a:r>
            <a:r>
              <a:rPr lang="en-US" dirty="0">
                <a:cs typeface="Arial" panose="020B0604020202020204" pitchFamily="34" charset="0"/>
              </a:rPr>
              <a:t>of the country. </a:t>
            </a:r>
          </a:p>
          <a:p>
            <a:endParaRPr lang="en-US" dirty="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It is important to note that there </a:t>
            </a:r>
            <a:r>
              <a:rPr lang="en-ZA" dirty="0"/>
              <a:t> is no </a:t>
            </a:r>
            <a:r>
              <a:rPr lang="en-ZA" b="1" dirty="0"/>
              <a:t>‘one size-fits-all’ </a:t>
            </a:r>
            <a:r>
              <a:rPr lang="en-ZA" dirty="0"/>
              <a:t>approach to integration, countries apply this approach depending on numerous factors. </a:t>
            </a:r>
          </a:p>
          <a:p>
            <a:endParaRPr lang="en-ZA" dirty="0"/>
          </a:p>
          <a:p>
            <a:pPr marL="285750" indent="-285750">
              <a:buFont typeface="Wingdings" panose="05000000000000000000" pitchFamily="2" charset="2"/>
              <a:buChar char="§"/>
            </a:pPr>
            <a:r>
              <a:rPr lang="en-ZA" dirty="0"/>
              <a:t>These include efforts to enable refugees to reach and develop their full potential, to protect their human rights, employment opportunities, access to education, reduce their marginalization, and foster social cohesion and harmonious coexistence. </a:t>
            </a:r>
          </a:p>
          <a:p>
            <a:endParaRPr lang="en-ZA" dirty="0"/>
          </a:p>
          <a:p>
            <a:pPr marL="285750" indent="-285750">
              <a:buFont typeface="Wingdings" panose="05000000000000000000" pitchFamily="2" charset="2"/>
              <a:buChar char="§"/>
            </a:pPr>
            <a:r>
              <a:rPr lang="en-US" dirty="0">
                <a:cs typeface="Arial" panose="020B0604020202020204" pitchFamily="34" charset="0"/>
              </a:rPr>
              <a:t>UNHCR has a </a:t>
            </a:r>
            <a:r>
              <a:rPr lang="en-US" b="1" dirty="0">
                <a:cs typeface="Arial" panose="020B0604020202020204" pitchFamily="34" charset="0"/>
              </a:rPr>
              <a:t>monitoring tool </a:t>
            </a:r>
            <a:r>
              <a:rPr lang="en-US" dirty="0">
                <a:cs typeface="Arial" panose="020B0604020202020204" pitchFamily="34" charset="0"/>
              </a:rPr>
              <a:t>for integration into society through the social assistance implementing partner – </a:t>
            </a:r>
            <a:r>
              <a:rPr lang="en-US" b="1" dirty="0">
                <a:cs typeface="Arial" panose="020B0604020202020204" pitchFamily="34" charset="0"/>
              </a:rPr>
              <a:t>ADONIS MUSATI </a:t>
            </a:r>
            <a:r>
              <a:rPr lang="en-US" dirty="0">
                <a:cs typeface="Arial" panose="020B0604020202020204" pitchFamily="34" charset="0"/>
              </a:rPr>
              <a:t>project. </a:t>
            </a:r>
          </a:p>
          <a:p>
            <a:pPr marL="285750" indent="-285750">
              <a:buFont typeface="Wingdings" panose="05000000000000000000" pitchFamily="2" charset="2"/>
              <a:buChar char="§"/>
            </a:pPr>
            <a:endParaRPr lang="en-US" dirty="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Already those that they have been integrated have been providing </a:t>
            </a:r>
            <a:r>
              <a:rPr lang="en-US" b="1" dirty="0">
                <a:cs typeface="Arial" panose="020B0604020202020204" pitchFamily="34" charset="0"/>
              </a:rPr>
              <a:t>positive feedback </a:t>
            </a:r>
            <a:r>
              <a:rPr lang="en-US" dirty="0">
                <a:cs typeface="Arial" panose="020B0604020202020204" pitchFamily="34" charset="0"/>
              </a:rPr>
              <a:t>to the UNHCR.</a:t>
            </a: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4671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644115" y="6356350"/>
            <a:ext cx="2133600" cy="365125"/>
          </a:xfrm>
        </p:spPr>
        <p:txBody>
          <a:bodyPr/>
          <a:lstStyle/>
          <a:p>
            <a:fld id="{2538E8B7-8BD9-9F48-9FB6-4E0DFEDB8449}" type="slidenum">
              <a:rPr lang="en-US" sz="1600" b="1" smtClean="0"/>
              <a:t>22</a:t>
            </a:fld>
            <a:endParaRPr lang="en-US" sz="1600" b="1" dirty="0"/>
          </a:p>
        </p:txBody>
      </p:sp>
      <p:sp>
        <p:nvSpPr>
          <p:cNvPr id="8" name="Rectangle 7"/>
          <p:cNvSpPr/>
          <p:nvPr/>
        </p:nvSpPr>
        <p:spPr>
          <a:xfrm>
            <a:off x="129209" y="152400"/>
            <a:ext cx="8851051" cy="369332"/>
          </a:xfrm>
          <a:prstGeom prst="rect">
            <a:avLst/>
          </a:prstGeom>
          <a:solidFill>
            <a:srgbClr val="92D050"/>
          </a:solidFill>
          <a:ln w="28575">
            <a:solidFill>
              <a:schemeClr val="tx1"/>
            </a:solidFill>
          </a:ln>
        </p:spPr>
        <p:txBody>
          <a:bodyPr wrap="square">
            <a:spAutoFit/>
          </a:bodyPr>
          <a:lstStyle/>
          <a:p>
            <a:pPr algn="ctr"/>
            <a:r>
              <a:rPr lang="en-US" b="1" dirty="0">
                <a:latin typeface="Arial" panose="020B0604020202020204" pitchFamily="34" charset="0"/>
                <a:cs typeface="Arial" panose="020B0604020202020204" pitchFamily="34" charset="0"/>
              </a:rPr>
              <a:t>RECOMMENDATION</a:t>
            </a:r>
          </a:p>
        </p:txBody>
      </p:sp>
      <p:sp>
        <p:nvSpPr>
          <p:cNvPr id="4" name="TextBox 3"/>
          <p:cNvSpPr txBox="1"/>
          <p:nvPr/>
        </p:nvSpPr>
        <p:spPr>
          <a:xfrm>
            <a:off x="0" y="641325"/>
            <a:ext cx="9144000" cy="2369880"/>
          </a:xfrm>
          <a:prstGeom prst="rect">
            <a:avLst/>
          </a:prstGeom>
          <a:noFill/>
        </p:spPr>
        <p:txBody>
          <a:bodyPr wrap="square" rtlCol="0">
            <a:spAutoFit/>
          </a:bodyPr>
          <a:lstStyle/>
          <a:p>
            <a:pPr marL="285750" indent="-285750">
              <a:buFont typeface="Wingdings" panose="05000000000000000000" pitchFamily="2" charset="2"/>
              <a:buChar char="§"/>
            </a:pPr>
            <a:endParaRPr lang="en-US"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It is recommended that the Portfolio Committee notes the presentation. </a:t>
            </a:r>
            <a:endParaRPr lang="en-US" sz="1600" dirty="0">
              <a:latin typeface="Arial" panose="020B0604020202020204" pitchFamily="34" charset="0"/>
              <a:ea typeface="Times New Roman" panose="02020603050405020304" pitchFamily="18"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8844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4791" y="2305457"/>
            <a:ext cx="8229600" cy="1143000"/>
          </a:xfrm>
        </p:spPr>
        <p:txBody>
          <a:bodyPr>
            <a:normAutofit/>
          </a:bodyPr>
          <a:lstStyle/>
          <a:p>
            <a:r>
              <a:rPr lang="en-US" sz="6000" b="1" dirty="0">
                <a:ln w="18000">
                  <a:solidFill>
                    <a:srgbClr val="00B050"/>
                  </a:solidFill>
                  <a:prstDash val="solid"/>
                  <a:miter lim="800000"/>
                </a:ln>
                <a:effectLst>
                  <a:outerShdw blurRad="25500" dist="23000" dir="7020000" algn="tl">
                    <a:srgbClr val="000000">
                      <a:alpha val="50000"/>
                    </a:srgbClr>
                  </a:outerShdw>
                </a:effectLst>
              </a:rPr>
              <a:t>Thank You</a:t>
            </a:r>
          </a:p>
        </p:txBody>
      </p:sp>
    </p:spTree>
    <p:extLst>
      <p:ext uri="{BB962C8B-B14F-4D97-AF65-F5344CB8AC3E}">
        <p14:creationId xmlns:p14="http://schemas.microsoft.com/office/powerpoint/2010/main" val="3998409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893497" y="6273222"/>
            <a:ext cx="2133600" cy="365125"/>
          </a:xfrm>
        </p:spPr>
        <p:txBody>
          <a:bodyPr/>
          <a:lstStyle/>
          <a:p>
            <a:fld id="{2538E8B7-8BD9-9F48-9FB6-4E0DFEDB8449}" type="slidenum">
              <a:rPr lang="en-US" sz="1600" b="1" smtClean="0"/>
              <a:t>3</a:t>
            </a:fld>
            <a:endParaRPr lang="en-US" sz="1600" b="1" dirty="0"/>
          </a:p>
        </p:txBody>
      </p:sp>
      <p:sp>
        <p:nvSpPr>
          <p:cNvPr id="8" name="Rectangle 7"/>
          <p:cNvSpPr/>
          <p:nvPr/>
        </p:nvSpPr>
        <p:spPr>
          <a:xfrm>
            <a:off x="129208" y="337066"/>
            <a:ext cx="8851051" cy="369332"/>
          </a:xfrm>
          <a:prstGeom prst="rect">
            <a:avLst/>
          </a:prstGeom>
          <a:solidFill>
            <a:srgbClr val="92D050"/>
          </a:solidFill>
          <a:ln w="28575">
            <a:solidFill>
              <a:schemeClr val="tx1"/>
            </a:solidFill>
          </a:ln>
        </p:spPr>
        <p:txBody>
          <a:bodyPr wrap="square">
            <a:spAutoFit/>
          </a:bodyPr>
          <a:lstStyle/>
          <a:p>
            <a:pPr algn="ctr"/>
            <a:r>
              <a:rPr lang="en-US" altLang="en-US" b="1" dirty="0">
                <a:latin typeface="Arial" panose="020B0604020202020204" pitchFamily="34" charset="0"/>
                <a:cs typeface="Arial" panose="020B0604020202020204" pitchFamily="34" charset="0"/>
              </a:rPr>
              <a:t>PURPOSE </a:t>
            </a:r>
          </a:p>
        </p:txBody>
      </p:sp>
      <p:sp>
        <p:nvSpPr>
          <p:cNvPr id="3" name="Rectangle 2"/>
          <p:cNvSpPr/>
          <p:nvPr/>
        </p:nvSpPr>
        <p:spPr>
          <a:xfrm>
            <a:off x="129209" y="1224518"/>
            <a:ext cx="8851051" cy="1287532"/>
          </a:xfrm>
          <a:prstGeom prst="rect">
            <a:avLst/>
          </a:prstGeom>
          <a:solidFill>
            <a:schemeClr val="bg1"/>
          </a:solidFill>
        </p:spPr>
        <p:txBody>
          <a:bodyPr wrap="square">
            <a:spAutoFit/>
          </a:bodyPr>
          <a:lstStyle/>
          <a:p>
            <a:pPr marL="285750" lvl="0" indent="-285750" algn="just">
              <a:lnSpc>
                <a:spcPct val="150000"/>
              </a:lnSpc>
              <a:spcAft>
                <a:spcPts val="0"/>
              </a:spcAft>
              <a:buFont typeface="Wingdings" panose="05000000000000000000" pitchFamily="2" charset="2"/>
              <a:buChar char="§"/>
            </a:pPr>
            <a:r>
              <a:rPr lang="en-US" dirty="0">
                <a:ea typeface="Times New Roman" panose="02020603050405020304" pitchFamily="18" charset="0"/>
                <a:cs typeface="Times New Roman" panose="02020603050405020304" pitchFamily="18" charset="0"/>
              </a:rPr>
              <a:t>To brief the Portfolio Committee on the progress made on the protesting groups at both Paint City and Wingfield. </a:t>
            </a:r>
          </a:p>
          <a:p>
            <a:pPr marL="285750" lvl="0" indent="-285750" algn="just">
              <a:lnSpc>
                <a:spcPct val="150000"/>
              </a:lnSpc>
              <a:spcAft>
                <a:spcPts val="0"/>
              </a:spcAft>
              <a:buFont typeface="Wingdings" panose="05000000000000000000" pitchFamily="2" charset="2"/>
              <a:buChar char="§"/>
            </a:pP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078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50000"/>
              </a:spcBef>
              <a:buClr>
                <a:schemeClr val="bg2"/>
              </a:buClr>
              <a:buFontTx/>
              <a:buNone/>
            </a:pPr>
            <a:endParaRPr lang="en-US" altLang="en-US" sz="2800" b="1" dirty="0"/>
          </a:p>
        </p:txBody>
      </p:sp>
      <p:sp>
        <p:nvSpPr>
          <p:cNvPr id="6148" name="Slide Number Placeholder 3"/>
          <p:cNvSpPr>
            <a:spLocks noGrp="1"/>
          </p:cNvSpPr>
          <p:nvPr>
            <p:ph type="sldNum" sz="quarter" idx="12"/>
          </p:nvPr>
        </p:nvSpPr>
        <p:spPr bwMode="auto">
          <a:xfrm>
            <a:off x="4567382" y="6266548"/>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fontAlgn="base">
              <a:spcBef>
                <a:spcPct val="0"/>
              </a:spcBef>
              <a:spcAft>
                <a:spcPct val="0"/>
              </a:spcAft>
              <a:buFontTx/>
              <a:buNone/>
            </a:pPr>
            <a:fld id="{9FC3556A-6C6C-4A70-808F-BA4CA9A3269F}" type="slidenum">
              <a:rPr lang="en-ZA" altLang="en-US" sz="1600" b="1" smtClean="0">
                <a:solidFill>
                  <a:srgbClr val="898989"/>
                </a:solidFill>
                <a:latin typeface="Arial" panose="020B0604020202020204" pitchFamily="34" charset="0"/>
                <a:cs typeface="Arial" panose="020B0604020202020204" pitchFamily="34" charset="0"/>
              </a:rPr>
              <a:pPr algn="l" fontAlgn="base">
                <a:spcBef>
                  <a:spcPct val="0"/>
                </a:spcBef>
                <a:spcAft>
                  <a:spcPct val="0"/>
                </a:spcAft>
                <a:buFontTx/>
                <a:buNone/>
              </a:pPr>
              <a:t>4</a:t>
            </a:fld>
            <a:r>
              <a:rPr lang="en-ZA" altLang="en-US" sz="1600" b="1" dirty="0">
                <a:solidFill>
                  <a:srgbClr val="898989"/>
                </a:solidFill>
                <a:latin typeface="Arial" panose="020B0604020202020204" pitchFamily="34" charset="0"/>
                <a:cs typeface="Arial" panose="020B0604020202020204" pitchFamily="34" charset="0"/>
              </a:rPr>
              <a:t> </a:t>
            </a:r>
          </a:p>
        </p:txBody>
      </p:sp>
      <p:sp>
        <p:nvSpPr>
          <p:cNvPr id="2" name="Rectangle 1"/>
          <p:cNvSpPr/>
          <p:nvPr/>
        </p:nvSpPr>
        <p:spPr>
          <a:xfrm>
            <a:off x="6046" y="282843"/>
            <a:ext cx="8812517" cy="6494085"/>
          </a:xfrm>
          <a:prstGeom prst="rect">
            <a:avLst/>
          </a:prstGeom>
        </p:spPr>
        <p:txBody>
          <a:bodyPr wrap="square">
            <a:spAutoFit/>
          </a:bodyPr>
          <a:lstStyle/>
          <a:p>
            <a:pPr algn="just" eaLnBrk="1" fontAlgn="auto" hangingPunct="1">
              <a:spcBef>
                <a:spcPts val="0"/>
              </a:spcBef>
              <a:spcAft>
                <a:spcPts val="0"/>
              </a:spcAft>
              <a:defRPr/>
            </a:pPr>
            <a:endParaRPr lang="en-US" sz="1600" dirty="0">
              <a:latin typeface="+mj-lt"/>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US" sz="1600" dirty="0">
                <a:latin typeface="+mj-lt"/>
                <a:cs typeface="Arial" panose="020B0604020202020204" pitchFamily="34" charset="0"/>
              </a:rPr>
              <a:t>In line with a High Court judgement and Court Order issued by Judge Thulare on 17 February 2020, the DHA was required to conduct a verification process in terms of the Refugees Act 130 of 1998 and Immigration Act 13 0f 2002 in relation to the protesters occupying the Greenmarket square area and all those persons who associate themselves with the aims and/or conduct of those protesters (those inside Central Methodist Church) for a period of seven (7) days from the date of the Court order.</a:t>
            </a:r>
          </a:p>
          <a:p>
            <a:pPr marL="285750" indent="-285750" algn="just" eaLnBrk="1" fontAlgn="auto" hangingPunct="1">
              <a:spcBef>
                <a:spcPts val="0"/>
              </a:spcBef>
              <a:spcAft>
                <a:spcPts val="0"/>
              </a:spcAft>
              <a:buFont typeface="Wingdings" panose="05000000000000000000" pitchFamily="2" charset="2"/>
              <a:buChar char="§"/>
              <a:defRPr/>
            </a:pPr>
            <a:endParaRPr lang="en-US" sz="1600" dirty="0">
              <a:latin typeface="+mj-lt"/>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US" sz="1600" dirty="0">
                <a:latin typeface="+mj-lt"/>
                <a:cs typeface="Arial" panose="020B0604020202020204" pitchFamily="34" charset="0"/>
              </a:rPr>
              <a:t>In compliance with the court order, the Department with the assistance of SAPS and the City of Cape Town conducted such verification from 19 – 27 February 2020 at the Salt River community hall. A total of 781 persons were interviewed for verification. </a:t>
            </a:r>
          </a:p>
          <a:p>
            <a:pPr algn="just" eaLnBrk="1" fontAlgn="auto" hangingPunct="1">
              <a:spcBef>
                <a:spcPts val="0"/>
              </a:spcBef>
              <a:spcAft>
                <a:spcPts val="0"/>
              </a:spcAft>
              <a:defRPr/>
            </a:pPr>
            <a:endParaRPr lang="en-US" sz="1600" dirty="0">
              <a:latin typeface="+mj-lt"/>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sz="1600" dirty="0">
                <a:cs typeface="Arial" panose="020B0604020202020204" pitchFamily="34" charset="0"/>
              </a:rPr>
              <a:t>After the verification process, there was a Portfolio Committee on Home Affairs meeting on 10 March 2020, where Chief Whips of Parties who are not members of the Committee also attended. They were angered by events that happened in court when one of the protestors caused havoc.</a:t>
            </a:r>
          </a:p>
          <a:p>
            <a:pPr marL="285750" indent="-285750" algn="just" eaLnBrk="1" fontAlgn="auto" hangingPunct="1">
              <a:spcBef>
                <a:spcPts val="0"/>
              </a:spcBef>
              <a:spcAft>
                <a:spcPts val="0"/>
              </a:spcAft>
              <a:buFont typeface="Wingdings" panose="05000000000000000000" pitchFamily="2" charset="2"/>
              <a:buChar char="§"/>
              <a:defRPr/>
            </a:pPr>
            <a:endParaRPr lang="en-ZA" sz="1600"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sz="1600" dirty="0">
                <a:cs typeface="Arial" panose="020B0604020202020204" pitchFamily="34" charset="0"/>
              </a:rPr>
              <a:t>The Portfolio Committee ruled that the were </a:t>
            </a:r>
            <a:r>
              <a:rPr lang="en-ZA" sz="1600" b="1" dirty="0">
                <a:cs typeface="Arial" panose="020B0604020202020204" pitchFamily="34" charset="0"/>
              </a:rPr>
              <a:t>two options </a:t>
            </a:r>
            <a:r>
              <a:rPr lang="en-ZA" sz="1600" dirty="0">
                <a:cs typeface="Arial" panose="020B0604020202020204" pitchFamily="34" charset="0"/>
              </a:rPr>
              <a:t>for the protestors:</a:t>
            </a:r>
          </a:p>
          <a:p>
            <a:pPr algn="just" eaLnBrk="1" fontAlgn="auto" hangingPunct="1">
              <a:spcBef>
                <a:spcPts val="0"/>
              </a:spcBef>
              <a:spcAft>
                <a:spcPts val="0"/>
              </a:spcAft>
              <a:defRPr/>
            </a:pPr>
            <a:endParaRPr lang="en-ZA" sz="1600" dirty="0">
              <a:cs typeface="Arial" panose="020B0604020202020204" pitchFamily="34" charset="0"/>
            </a:endParaRPr>
          </a:p>
          <a:p>
            <a:pPr marL="742950" lvl="1" indent="-285750" algn="just">
              <a:buFont typeface="Wingdings" pitchFamily="2" charset="2"/>
              <a:buChar char="ü"/>
              <a:defRPr/>
            </a:pPr>
            <a:r>
              <a:rPr lang="en-ZA" sz="1600" dirty="0">
                <a:cs typeface="Arial" panose="020B0604020202020204" pitchFamily="34" charset="0"/>
              </a:rPr>
              <a:t>That they had to be integrated into communities where they came from in Cape Town.</a:t>
            </a:r>
          </a:p>
          <a:p>
            <a:pPr marL="742950" lvl="1" indent="-285750" algn="just">
              <a:buFont typeface="Wingdings" pitchFamily="2" charset="2"/>
              <a:buChar char="ü"/>
              <a:defRPr/>
            </a:pPr>
            <a:r>
              <a:rPr lang="en-ZA" sz="1600" dirty="0">
                <a:cs typeface="Arial" panose="020B0604020202020204" pitchFamily="34" charset="0"/>
              </a:rPr>
              <a:t>And that those who refused must be deported to their country of origin.             </a:t>
            </a:r>
          </a:p>
          <a:p>
            <a:pPr marL="285750" indent="-285750" algn="just" eaLnBrk="1" fontAlgn="auto" hangingPunct="1">
              <a:spcBef>
                <a:spcPts val="0"/>
              </a:spcBef>
              <a:spcAft>
                <a:spcPts val="0"/>
              </a:spcAft>
              <a:buFont typeface="Wingdings" panose="05000000000000000000" pitchFamily="2" charset="2"/>
              <a:buChar char="§"/>
              <a:defRPr/>
            </a:pPr>
            <a:endParaRPr lang="en-ZA" sz="1600"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sz="1600" dirty="0">
                <a:cs typeface="Arial" panose="020B0604020202020204" pitchFamily="34" charset="0"/>
              </a:rPr>
              <a:t>The stakeholders that were instructed were the Department of Home Affairs (DHA), City of Cape Town, United Nations High Commissioner for Refugees (UNHCR), South African Human Rights Commission (SAHRC). </a:t>
            </a:r>
          </a:p>
          <a:p>
            <a:pPr marL="285750" indent="-285750" algn="just" eaLnBrk="1" fontAlgn="auto" hangingPunct="1">
              <a:spcBef>
                <a:spcPts val="0"/>
              </a:spcBef>
              <a:spcAft>
                <a:spcPts val="0"/>
              </a:spcAft>
              <a:buFont typeface="Wingdings" panose="05000000000000000000" pitchFamily="2" charset="2"/>
              <a:buChar char="§"/>
              <a:defRPr/>
            </a:pPr>
            <a:endParaRPr lang="en-US" sz="1600" dirty="0">
              <a:latin typeface="+mj-lt"/>
              <a:cs typeface="Arial" panose="020B0604020202020204" pitchFamily="34" charset="0"/>
            </a:endParaRPr>
          </a:p>
          <a:p>
            <a:pPr algn="just" eaLnBrk="1" fontAlgn="auto" hangingPunct="1">
              <a:spcBef>
                <a:spcPts val="0"/>
              </a:spcBef>
              <a:spcAft>
                <a:spcPts val="0"/>
              </a:spcAft>
              <a:defRPr/>
            </a:pPr>
            <a:endParaRPr lang="en-ZA" sz="1600" dirty="0">
              <a:latin typeface="+mj-lt"/>
              <a:cs typeface="Arial" panose="020B0604020202020204" pitchFamily="34" charset="0"/>
            </a:endParaRPr>
          </a:p>
        </p:txBody>
      </p:sp>
      <p:sp>
        <p:nvSpPr>
          <p:cNvPr id="10" name="TextBox 3"/>
          <p:cNvSpPr txBox="1">
            <a:spLocks noChangeArrowheads="1"/>
          </p:cNvSpPr>
          <p:nvPr/>
        </p:nvSpPr>
        <p:spPr bwMode="auto">
          <a:xfrm>
            <a:off x="0" y="81072"/>
            <a:ext cx="9144000" cy="338138"/>
          </a:xfrm>
          <a:prstGeom prst="rect">
            <a:avLst/>
          </a:prstGeom>
          <a:solidFill>
            <a:srgbClr val="92D050"/>
          </a:solidFill>
          <a:ln w="9525">
            <a:solidFill>
              <a:srgbClr val="0066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dirty="0">
                <a:latin typeface="Arial" panose="020B0604020202020204" pitchFamily="34" charset="0"/>
                <a:ea typeface="MS PGothic" panose="020B0600070205080204" pitchFamily="34" charset="-128"/>
              </a:rPr>
              <a:t>BACKGROUND</a:t>
            </a:r>
          </a:p>
        </p:txBody>
      </p:sp>
      <p:sp>
        <p:nvSpPr>
          <p:cNvPr id="3" name="Rectangle 2"/>
          <p:cNvSpPr/>
          <p:nvPr/>
        </p:nvSpPr>
        <p:spPr>
          <a:xfrm>
            <a:off x="5347855" y="286327"/>
            <a:ext cx="45719"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2249393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50000"/>
              </a:spcBef>
              <a:buClr>
                <a:schemeClr val="bg2"/>
              </a:buClr>
              <a:buFontTx/>
              <a:buNone/>
            </a:pPr>
            <a:endParaRPr lang="en-US" altLang="en-US" sz="2800" b="1" dirty="0"/>
          </a:p>
        </p:txBody>
      </p:sp>
      <p:sp>
        <p:nvSpPr>
          <p:cNvPr id="6148" name="Slide Number Placeholder 3"/>
          <p:cNvSpPr>
            <a:spLocks noGrp="1"/>
          </p:cNvSpPr>
          <p:nvPr>
            <p:ph type="sldNum" sz="quarter" idx="12"/>
          </p:nvPr>
        </p:nvSpPr>
        <p:spPr bwMode="auto">
          <a:xfrm>
            <a:off x="4567382" y="6266548"/>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fontAlgn="base">
              <a:spcBef>
                <a:spcPct val="0"/>
              </a:spcBef>
              <a:spcAft>
                <a:spcPct val="0"/>
              </a:spcAft>
              <a:buFontTx/>
              <a:buNone/>
            </a:pPr>
            <a:fld id="{9FC3556A-6C6C-4A70-808F-BA4CA9A3269F}" type="slidenum">
              <a:rPr lang="en-ZA" altLang="en-US" sz="1600" b="1" smtClean="0">
                <a:solidFill>
                  <a:srgbClr val="898989"/>
                </a:solidFill>
                <a:latin typeface="Arial" panose="020B0604020202020204" pitchFamily="34" charset="0"/>
                <a:cs typeface="Arial" panose="020B0604020202020204" pitchFamily="34" charset="0"/>
              </a:rPr>
              <a:pPr algn="l" fontAlgn="base">
                <a:spcBef>
                  <a:spcPct val="0"/>
                </a:spcBef>
                <a:spcAft>
                  <a:spcPct val="0"/>
                </a:spcAft>
                <a:buFontTx/>
                <a:buNone/>
              </a:pPr>
              <a:t>5</a:t>
            </a:fld>
            <a:r>
              <a:rPr lang="en-ZA" altLang="en-US" sz="1600" b="1" dirty="0">
                <a:solidFill>
                  <a:srgbClr val="898989"/>
                </a:solidFill>
                <a:latin typeface="Arial" panose="020B0604020202020204" pitchFamily="34" charset="0"/>
                <a:cs typeface="Arial" panose="020B0604020202020204" pitchFamily="34" charset="0"/>
              </a:rPr>
              <a:t> </a:t>
            </a:r>
          </a:p>
        </p:txBody>
      </p:sp>
      <p:sp>
        <p:nvSpPr>
          <p:cNvPr id="2" name="Rectangle 1"/>
          <p:cNvSpPr/>
          <p:nvPr/>
        </p:nvSpPr>
        <p:spPr>
          <a:xfrm>
            <a:off x="108283" y="419210"/>
            <a:ext cx="8812517" cy="5047536"/>
          </a:xfrm>
          <a:prstGeom prst="rect">
            <a:avLst/>
          </a:prstGeom>
        </p:spPr>
        <p:txBody>
          <a:bodyPr wrap="square">
            <a:spAutoFit/>
          </a:bodyPr>
          <a:lstStyle/>
          <a:p>
            <a:pPr algn="just" eaLnBrk="1" fontAlgn="auto" hangingPunct="1">
              <a:spcBef>
                <a:spcPts val="0"/>
              </a:spcBef>
              <a:spcAft>
                <a:spcPts val="0"/>
              </a:spcAft>
              <a:defRPr/>
            </a:pPr>
            <a:endParaRPr lang="en-ZA"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cs typeface="Arial" panose="020B0604020202020204" pitchFamily="34" charset="0"/>
              </a:rPr>
              <a:t>The stakeholders were given a period of 30 days to complete this work.</a:t>
            </a:r>
          </a:p>
          <a:p>
            <a:pPr algn="just" eaLnBrk="1" fontAlgn="auto" hangingPunct="1">
              <a:spcBef>
                <a:spcPts val="0"/>
              </a:spcBef>
              <a:spcAft>
                <a:spcPts val="0"/>
              </a:spcAft>
              <a:defRPr/>
            </a:pPr>
            <a:endParaRPr lang="en-ZA"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cs typeface="Arial" panose="020B0604020202020204" pitchFamily="34" charset="0"/>
              </a:rPr>
              <a:t>Unfortunately, after a few days, the country went into lockdown as a result of the COVID-19 pandemic. </a:t>
            </a:r>
          </a:p>
          <a:p>
            <a:pPr algn="just" eaLnBrk="1" fontAlgn="auto" hangingPunct="1">
              <a:spcBef>
                <a:spcPts val="0"/>
              </a:spcBef>
              <a:spcAft>
                <a:spcPts val="0"/>
              </a:spcAft>
              <a:defRPr/>
            </a:pPr>
            <a:endParaRPr lang="en-ZA"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cs typeface="Arial" panose="020B0604020202020204" pitchFamily="34" charset="0"/>
              </a:rPr>
              <a:t>It is for this reason that when Disaster Management Regulations were announced, we had to defer to them.  </a:t>
            </a:r>
          </a:p>
          <a:p>
            <a:pPr algn="just" eaLnBrk="1" fontAlgn="auto" hangingPunct="1">
              <a:spcBef>
                <a:spcPts val="0"/>
              </a:spcBef>
              <a:spcAft>
                <a:spcPts val="0"/>
              </a:spcAft>
              <a:defRPr/>
            </a:pPr>
            <a:endParaRPr lang="en-ZA"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cs typeface="Arial" panose="020B0604020202020204" pitchFamily="34" charset="0"/>
              </a:rPr>
              <a:t>In terms of the Disaster Management Act, 2020 and in compliance with the COVID-19 regulations, nobody could be in the streets regardless of their nationality. </a:t>
            </a:r>
          </a:p>
          <a:p>
            <a:pPr marL="285750" indent="-285750" algn="just" eaLnBrk="1" fontAlgn="auto" hangingPunct="1">
              <a:spcBef>
                <a:spcPts val="0"/>
              </a:spcBef>
              <a:spcAft>
                <a:spcPts val="0"/>
              </a:spcAft>
              <a:buFont typeface="Wingdings" panose="05000000000000000000" pitchFamily="2" charset="2"/>
              <a:buChar char="§"/>
              <a:defRPr/>
            </a:pPr>
            <a:endParaRPr lang="en-ZA"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cs typeface="Arial" panose="020B0604020202020204" pitchFamily="34" charset="0"/>
              </a:rPr>
              <a:t>The protesters inside the Central Methodist Church were relocated on 2 April 2020 to the temporary shelter at </a:t>
            </a:r>
            <a:r>
              <a:rPr lang="en-US" dirty="0">
                <a:cs typeface="Arial" panose="020B0604020202020204" pitchFamily="34" charset="0"/>
              </a:rPr>
              <a:t>Paint City in Bellville and the protesters on the outside streets (approximately 350 persons) were relocated on 7 April 2020 to the temporary shelter at Wingfield Military base in Maitland.</a:t>
            </a:r>
            <a:r>
              <a:rPr lang="en-ZA" dirty="0">
                <a:cs typeface="Arial" panose="020B0604020202020204" pitchFamily="34" charset="0"/>
              </a:rPr>
              <a:t> </a:t>
            </a:r>
          </a:p>
          <a:p>
            <a:pPr marL="285750" indent="-285750" algn="just" eaLnBrk="1" fontAlgn="auto" hangingPunct="1">
              <a:spcBef>
                <a:spcPts val="0"/>
              </a:spcBef>
              <a:spcAft>
                <a:spcPts val="0"/>
              </a:spcAft>
              <a:buFont typeface="Wingdings" panose="05000000000000000000" pitchFamily="2" charset="2"/>
              <a:buChar char="§"/>
              <a:defRPr/>
            </a:pPr>
            <a:endParaRPr lang="en-ZA" dirty="0">
              <a:cs typeface="Arial" panose="020B0604020202020204" pitchFamily="34" charset="0"/>
            </a:endParaRPr>
          </a:p>
          <a:p>
            <a:pPr algn="just" eaLnBrk="1" fontAlgn="auto" hangingPunct="1">
              <a:spcBef>
                <a:spcPts val="0"/>
              </a:spcBef>
              <a:spcAft>
                <a:spcPts val="0"/>
              </a:spcAft>
              <a:defRPr/>
            </a:pPr>
            <a:endParaRPr lang="en-ZA" sz="1600" dirty="0">
              <a:latin typeface="+mj-lt"/>
              <a:cs typeface="Arial" panose="020B0604020202020204" pitchFamily="34" charset="0"/>
            </a:endParaRPr>
          </a:p>
        </p:txBody>
      </p:sp>
      <p:sp>
        <p:nvSpPr>
          <p:cNvPr id="10" name="TextBox 3"/>
          <p:cNvSpPr txBox="1">
            <a:spLocks noChangeArrowheads="1"/>
          </p:cNvSpPr>
          <p:nvPr/>
        </p:nvSpPr>
        <p:spPr bwMode="auto">
          <a:xfrm>
            <a:off x="0" y="81072"/>
            <a:ext cx="9144000" cy="338138"/>
          </a:xfrm>
          <a:prstGeom prst="rect">
            <a:avLst/>
          </a:prstGeom>
          <a:solidFill>
            <a:srgbClr val="92D050"/>
          </a:solidFill>
          <a:ln w="9525">
            <a:solidFill>
              <a:srgbClr val="0066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dirty="0">
                <a:latin typeface="Arial" panose="020B0604020202020204" pitchFamily="34" charset="0"/>
                <a:ea typeface="MS PGothic" panose="020B0600070205080204" pitchFamily="34" charset="-128"/>
              </a:rPr>
              <a:t>BACKGROUND. (continued)</a:t>
            </a:r>
          </a:p>
        </p:txBody>
      </p:sp>
      <p:sp>
        <p:nvSpPr>
          <p:cNvPr id="3" name="Rectangle 2"/>
          <p:cNvSpPr/>
          <p:nvPr/>
        </p:nvSpPr>
        <p:spPr>
          <a:xfrm>
            <a:off x="5347855" y="286327"/>
            <a:ext cx="45719"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4117043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50000"/>
              </a:spcBef>
              <a:buClr>
                <a:schemeClr val="bg2"/>
              </a:buClr>
              <a:buFontTx/>
              <a:buNone/>
            </a:pPr>
            <a:endParaRPr lang="en-US" altLang="en-US" sz="2800" b="1" dirty="0"/>
          </a:p>
        </p:txBody>
      </p:sp>
      <p:sp>
        <p:nvSpPr>
          <p:cNvPr id="6148" name="Slide Number Placeholder 3"/>
          <p:cNvSpPr>
            <a:spLocks noGrp="1"/>
          </p:cNvSpPr>
          <p:nvPr>
            <p:ph type="sldNum" sz="quarter" idx="12"/>
          </p:nvPr>
        </p:nvSpPr>
        <p:spPr bwMode="auto">
          <a:xfrm>
            <a:off x="4442691" y="629169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fontAlgn="base">
              <a:spcBef>
                <a:spcPct val="0"/>
              </a:spcBef>
              <a:spcAft>
                <a:spcPct val="0"/>
              </a:spcAft>
              <a:buFontTx/>
              <a:buNone/>
            </a:pPr>
            <a:fld id="{9FC3556A-6C6C-4A70-808F-BA4CA9A3269F}" type="slidenum">
              <a:rPr lang="en-ZA" altLang="en-US" sz="1600" b="1" smtClean="0">
                <a:solidFill>
                  <a:srgbClr val="898989"/>
                </a:solidFill>
                <a:latin typeface="Arial" panose="020B0604020202020204" pitchFamily="34" charset="0"/>
                <a:cs typeface="Arial" panose="020B0604020202020204" pitchFamily="34" charset="0"/>
              </a:rPr>
              <a:pPr algn="l" fontAlgn="base">
                <a:spcBef>
                  <a:spcPct val="0"/>
                </a:spcBef>
                <a:spcAft>
                  <a:spcPct val="0"/>
                </a:spcAft>
                <a:buFontTx/>
                <a:buNone/>
              </a:pPr>
              <a:t>6</a:t>
            </a:fld>
            <a:endParaRPr lang="en-ZA" altLang="en-US" sz="1600" b="1" dirty="0">
              <a:solidFill>
                <a:srgbClr val="898989"/>
              </a:solidFill>
              <a:latin typeface="Arial" panose="020B0604020202020204" pitchFamily="34" charset="0"/>
              <a:cs typeface="Arial" panose="020B0604020202020204" pitchFamily="34" charset="0"/>
            </a:endParaRPr>
          </a:p>
        </p:txBody>
      </p:sp>
      <p:sp>
        <p:nvSpPr>
          <p:cNvPr id="2" name="Rectangle 1"/>
          <p:cNvSpPr/>
          <p:nvPr/>
        </p:nvSpPr>
        <p:spPr>
          <a:xfrm>
            <a:off x="108283" y="637673"/>
            <a:ext cx="8812517" cy="2431435"/>
          </a:xfrm>
          <a:prstGeom prst="rect">
            <a:avLst/>
          </a:prstGeom>
        </p:spPr>
        <p:txBody>
          <a:bodyPr wrap="square">
            <a:spAutoFit/>
          </a:bodyPr>
          <a:lstStyle/>
          <a:p>
            <a:pPr marL="285750" indent="-285750" algn="just" eaLnBrk="1" fontAlgn="auto" hangingPunct="1">
              <a:spcBef>
                <a:spcPts val="0"/>
              </a:spcBef>
              <a:spcAft>
                <a:spcPts val="0"/>
              </a:spcAft>
              <a:buFont typeface="Wingdings" panose="05000000000000000000" pitchFamily="2" charset="2"/>
              <a:buChar char="§"/>
              <a:defRPr/>
            </a:pPr>
            <a:r>
              <a:rPr lang="en-ZA" dirty="0">
                <a:cs typeface="Arial" panose="020B0604020202020204" pitchFamily="34" charset="0"/>
              </a:rPr>
              <a:t>The relocations were conducted with the participation of DHA, SAPS, City of Cape Town, Department of Social Development, Department of Public Works and Department of Health.</a:t>
            </a:r>
          </a:p>
          <a:p>
            <a:pPr algn="just" eaLnBrk="1" fontAlgn="auto" hangingPunct="1">
              <a:spcBef>
                <a:spcPts val="0"/>
              </a:spcBef>
              <a:spcAft>
                <a:spcPts val="0"/>
              </a:spcAft>
              <a:defRPr/>
            </a:pPr>
            <a:endParaRPr lang="en-US" dirty="0">
              <a:cs typeface="Arial" panose="020B0604020202020204" pitchFamily="34" charset="0"/>
            </a:endParaRPr>
          </a:p>
          <a:p>
            <a:pPr algn="just" eaLnBrk="1" fontAlgn="auto" hangingPunct="1">
              <a:spcBef>
                <a:spcPts val="0"/>
              </a:spcBef>
              <a:spcAft>
                <a:spcPts val="0"/>
              </a:spcAft>
              <a:defRPr/>
            </a:pPr>
            <a:endParaRPr lang="en-ZA" sz="1600"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endParaRPr lang="en-ZA" sz="1600" dirty="0">
              <a:cs typeface="Arial" panose="020B0604020202020204" pitchFamily="34" charset="0"/>
            </a:endParaRPr>
          </a:p>
          <a:p>
            <a:pPr algn="just" eaLnBrk="1" fontAlgn="auto" hangingPunct="1">
              <a:spcBef>
                <a:spcPts val="0"/>
              </a:spcBef>
              <a:spcAft>
                <a:spcPts val="0"/>
              </a:spcAft>
              <a:defRPr/>
            </a:pPr>
            <a:endParaRPr lang="en-ZA" sz="1600" dirty="0">
              <a:latin typeface="+mj-lt"/>
              <a:cs typeface="Arial" panose="020B0604020202020204" pitchFamily="34" charset="0"/>
            </a:endParaRPr>
          </a:p>
          <a:p>
            <a:pPr lvl="1" algn="just" eaLnBrk="1" fontAlgn="auto" hangingPunct="1">
              <a:spcBef>
                <a:spcPts val="0"/>
              </a:spcBef>
              <a:spcAft>
                <a:spcPts val="0"/>
              </a:spcAft>
              <a:defRPr/>
            </a:pPr>
            <a:endParaRPr lang="en-US" sz="1600" dirty="0">
              <a:latin typeface="+mj-lt"/>
              <a:cs typeface="Arial" panose="020B0604020202020204" pitchFamily="34" charset="0"/>
            </a:endParaRPr>
          </a:p>
          <a:p>
            <a:pPr algn="just" eaLnBrk="1" fontAlgn="auto" hangingPunct="1">
              <a:spcBef>
                <a:spcPts val="0"/>
              </a:spcBef>
              <a:spcAft>
                <a:spcPts val="0"/>
              </a:spcAft>
              <a:defRPr/>
            </a:pPr>
            <a:endParaRPr lang="en-ZA" sz="1600" dirty="0">
              <a:latin typeface="+mj-lt"/>
              <a:cs typeface="Arial" panose="020B0604020202020204" pitchFamily="34" charset="0"/>
            </a:endParaRPr>
          </a:p>
        </p:txBody>
      </p:sp>
      <p:sp>
        <p:nvSpPr>
          <p:cNvPr id="10" name="TextBox 3"/>
          <p:cNvSpPr txBox="1">
            <a:spLocks noChangeArrowheads="1"/>
          </p:cNvSpPr>
          <p:nvPr/>
        </p:nvSpPr>
        <p:spPr bwMode="auto">
          <a:xfrm>
            <a:off x="203200" y="117645"/>
            <a:ext cx="9144000" cy="338138"/>
          </a:xfrm>
          <a:prstGeom prst="rect">
            <a:avLst/>
          </a:prstGeom>
          <a:solidFill>
            <a:srgbClr val="92D050"/>
          </a:solidFill>
          <a:ln w="9525">
            <a:solidFill>
              <a:srgbClr val="0066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dirty="0">
                <a:latin typeface="Arial" panose="020B0604020202020204" pitchFamily="34" charset="0"/>
                <a:ea typeface="MS PGothic" panose="020B0600070205080204" pitchFamily="34" charset="-128"/>
              </a:rPr>
              <a:t>BACKGROUND (continued)</a:t>
            </a:r>
          </a:p>
        </p:txBody>
      </p:sp>
    </p:spTree>
    <p:extLst>
      <p:ext uri="{BB962C8B-B14F-4D97-AF65-F5344CB8AC3E}">
        <p14:creationId xmlns:p14="http://schemas.microsoft.com/office/powerpoint/2010/main" val="107460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50000"/>
              </a:spcBef>
              <a:buClr>
                <a:schemeClr val="bg2"/>
              </a:buClr>
              <a:buFontTx/>
              <a:buNone/>
            </a:pPr>
            <a:endParaRPr lang="en-US" altLang="en-US" sz="2800" b="1" dirty="0"/>
          </a:p>
        </p:txBody>
      </p:sp>
      <p:sp>
        <p:nvSpPr>
          <p:cNvPr id="6148" name="Slide Number Placeholder 3"/>
          <p:cNvSpPr>
            <a:spLocks noGrp="1"/>
          </p:cNvSpPr>
          <p:nvPr>
            <p:ph type="sldNum" sz="quarter" idx="12"/>
          </p:nvPr>
        </p:nvSpPr>
        <p:spPr bwMode="auto">
          <a:xfrm>
            <a:off x="4572000" y="628245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fontAlgn="base">
              <a:spcBef>
                <a:spcPct val="0"/>
              </a:spcBef>
              <a:spcAft>
                <a:spcPct val="0"/>
              </a:spcAft>
              <a:buFontTx/>
              <a:buNone/>
            </a:pPr>
            <a:fld id="{9FC3556A-6C6C-4A70-808F-BA4CA9A3269F}" type="slidenum">
              <a:rPr lang="en-ZA" altLang="en-US" sz="1600" b="1" smtClean="0">
                <a:solidFill>
                  <a:srgbClr val="898989"/>
                </a:solidFill>
                <a:latin typeface="Arial" panose="020B0604020202020204" pitchFamily="34" charset="0"/>
                <a:cs typeface="Arial" panose="020B0604020202020204" pitchFamily="34" charset="0"/>
              </a:rPr>
              <a:pPr algn="l" fontAlgn="base">
                <a:spcBef>
                  <a:spcPct val="0"/>
                </a:spcBef>
                <a:spcAft>
                  <a:spcPct val="0"/>
                </a:spcAft>
                <a:buFontTx/>
                <a:buNone/>
              </a:pPr>
              <a:t>7</a:t>
            </a:fld>
            <a:endParaRPr lang="en-ZA" altLang="en-US" sz="1600" b="1" dirty="0">
              <a:solidFill>
                <a:srgbClr val="898989"/>
              </a:solidFill>
              <a:latin typeface="Arial" panose="020B0604020202020204" pitchFamily="34" charset="0"/>
              <a:cs typeface="Arial" panose="020B0604020202020204" pitchFamily="34" charset="0"/>
            </a:endParaRPr>
          </a:p>
        </p:txBody>
      </p:sp>
      <p:sp>
        <p:nvSpPr>
          <p:cNvPr id="2" name="Rectangle 1"/>
          <p:cNvSpPr/>
          <p:nvPr/>
        </p:nvSpPr>
        <p:spPr>
          <a:xfrm>
            <a:off x="1" y="419211"/>
            <a:ext cx="8920800" cy="5324535"/>
          </a:xfrm>
          <a:prstGeom prst="rect">
            <a:avLst/>
          </a:prstGeom>
        </p:spPr>
        <p:txBody>
          <a:bodyPr wrap="square">
            <a:spAutoFit/>
          </a:bodyPr>
          <a:lstStyle/>
          <a:p>
            <a:pPr marL="285750" indent="-285750" algn="just" eaLnBrk="1" fontAlgn="auto" hangingPunct="1">
              <a:spcBef>
                <a:spcPts val="0"/>
              </a:spcBef>
              <a:spcAft>
                <a:spcPts val="0"/>
              </a:spcAft>
              <a:buFont typeface="Wingdings" panose="05000000000000000000" pitchFamily="2" charset="2"/>
              <a:buChar char="§"/>
              <a:defRPr/>
            </a:pPr>
            <a:r>
              <a:rPr lang="en-ZA" dirty="0">
                <a:cs typeface="Arial" panose="020B0604020202020204" pitchFamily="34" charset="0"/>
              </a:rPr>
              <a:t>When the country moved to level one of the lockdown, the refugee appeals institutions  processing then started by RAASA and SCRA.</a:t>
            </a:r>
          </a:p>
          <a:p>
            <a:pPr algn="just" eaLnBrk="1" fontAlgn="auto" hangingPunct="1">
              <a:spcBef>
                <a:spcPts val="0"/>
              </a:spcBef>
              <a:spcAft>
                <a:spcPts val="0"/>
              </a:spcAft>
              <a:defRPr/>
            </a:pPr>
            <a:endParaRPr lang="en-ZA"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cs typeface="Arial" panose="020B0604020202020204" pitchFamily="34" charset="0"/>
              </a:rPr>
              <a:t>The </a:t>
            </a:r>
            <a:r>
              <a:rPr lang="en-ZA" b="1" dirty="0">
                <a:cs typeface="Arial" panose="020B0604020202020204" pitchFamily="34" charset="0"/>
              </a:rPr>
              <a:t>Refugee Appeals Authority of South Africa </a:t>
            </a:r>
            <a:r>
              <a:rPr lang="en-ZA" dirty="0">
                <a:cs typeface="Arial" panose="020B0604020202020204" pitchFamily="34" charset="0"/>
              </a:rPr>
              <a:t>(RAASA) is an independent body that adjudicates appeals by refugees who have been denied asylum by the department.</a:t>
            </a:r>
          </a:p>
          <a:p>
            <a:pPr algn="just" eaLnBrk="1" fontAlgn="auto" hangingPunct="1">
              <a:spcBef>
                <a:spcPts val="0"/>
              </a:spcBef>
              <a:spcAft>
                <a:spcPts val="0"/>
              </a:spcAft>
              <a:defRPr/>
            </a:pPr>
            <a:endParaRPr lang="en-ZA"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cs typeface="Arial" panose="020B0604020202020204" pitchFamily="34" charset="0"/>
              </a:rPr>
              <a:t>The </a:t>
            </a:r>
            <a:r>
              <a:rPr lang="en-ZA" b="1" dirty="0">
                <a:cs typeface="Arial" panose="020B0604020202020204" pitchFamily="34" charset="0"/>
              </a:rPr>
              <a:t>Standing Committee for Refugee Affairs (SCRA) </a:t>
            </a:r>
            <a:r>
              <a:rPr lang="en-ZA" dirty="0">
                <a:cs typeface="Arial" panose="020B0604020202020204" pitchFamily="34" charset="0"/>
              </a:rPr>
              <a:t>is an independent body that ensures that appeal cases are dealt with efficiently, effectively and in an unbiased manner in accordance to the Refugees Act 130 of 1998.  </a:t>
            </a:r>
            <a:endParaRPr lang="en-US" dirty="0">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US" dirty="0">
                <a:cs typeface="Arial" panose="020B0604020202020204" pitchFamily="34" charset="0"/>
              </a:rPr>
              <a:t>A total</a:t>
            </a:r>
            <a:r>
              <a:rPr lang="en-ZA" dirty="0">
                <a:cs typeface="Arial" panose="020B0604020202020204" pitchFamily="34" charset="0"/>
              </a:rPr>
              <a:t> of </a:t>
            </a:r>
            <a:r>
              <a:rPr lang="en-ZA" b="1" dirty="0">
                <a:cs typeface="Arial" panose="020B0604020202020204" pitchFamily="34" charset="0"/>
              </a:rPr>
              <a:t>1580</a:t>
            </a:r>
            <a:r>
              <a:rPr lang="en-ZA" dirty="0">
                <a:cs typeface="Arial" panose="020B0604020202020204" pitchFamily="34" charset="0"/>
              </a:rPr>
              <a:t> persons were processed at the two sites – Paint City and Wingfield. </a:t>
            </a:r>
          </a:p>
          <a:p>
            <a:pPr marL="742950" lvl="1" indent="-285750" algn="just" eaLnBrk="1" fontAlgn="auto" hangingPunct="1">
              <a:spcBef>
                <a:spcPts val="0"/>
              </a:spcBef>
              <a:spcAft>
                <a:spcPts val="0"/>
              </a:spcAft>
              <a:buFont typeface="Wingdings" panose="05000000000000000000" pitchFamily="2" charset="2"/>
              <a:buChar char="ü"/>
              <a:defRPr/>
            </a:pPr>
            <a:endParaRPr lang="en-ZA" dirty="0">
              <a:cs typeface="Arial" panose="020B0604020202020204" pitchFamily="34" charset="0"/>
            </a:endParaRPr>
          </a:p>
          <a:p>
            <a:pPr marL="1200150" lvl="2" indent="-285750" algn="just" eaLnBrk="1" fontAlgn="auto" hangingPunct="1">
              <a:spcBef>
                <a:spcPts val="0"/>
              </a:spcBef>
              <a:spcAft>
                <a:spcPts val="0"/>
              </a:spcAft>
              <a:buFont typeface="Wingdings" panose="05000000000000000000" pitchFamily="2" charset="2"/>
              <a:buChar char="q"/>
              <a:defRPr/>
            </a:pPr>
            <a:r>
              <a:rPr lang="en-ZA" dirty="0">
                <a:cs typeface="Arial" panose="020B0604020202020204" pitchFamily="34" charset="0"/>
              </a:rPr>
              <a:t>Paint City Temporary Shelter</a:t>
            </a:r>
            <a:r>
              <a:rPr lang="en-ZA" b="1" dirty="0">
                <a:cs typeface="Arial" panose="020B0604020202020204" pitchFamily="34" charset="0"/>
              </a:rPr>
              <a:t>: 538 </a:t>
            </a:r>
            <a:r>
              <a:rPr lang="en-ZA" dirty="0">
                <a:cs typeface="Arial" panose="020B0604020202020204" pitchFamily="34" charset="0"/>
              </a:rPr>
              <a:t>were processed by 29 and 30 October 2020.</a:t>
            </a:r>
          </a:p>
          <a:p>
            <a:pPr marL="742950" lvl="1" indent="-285750" algn="just" eaLnBrk="1" fontAlgn="auto" hangingPunct="1">
              <a:spcBef>
                <a:spcPts val="0"/>
              </a:spcBef>
              <a:spcAft>
                <a:spcPts val="0"/>
              </a:spcAft>
              <a:buFont typeface="Wingdings" panose="05000000000000000000" pitchFamily="2" charset="2"/>
              <a:buChar char="§"/>
              <a:defRPr/>
            </a:pPr>
            <a:endParaRPr lang="en-ZA" dirty="0">
              <a:cs typeface="Arial" panose="020B0604020202020204" pitchFamily="34" charset="0"/>
            </a:endParaRPr>
          </a:p>
          <a:p>
            <a:pPr marL="1200150" lvl="2" indent="-285750" algn="just" eaLnBrk="1" fontAlgn="auto" hangingPunct="1">
              <a:spcBef>
                <a:spcPts val="0"/>
              </a:spcBef>
              <a:spcAft>
                <a:spcPts val="0"/>
              </a:spcAft>
              <a:buFont typeface="Wingdings" panose="05000000000000000000" pitchFamily="2" charset="2"/>
              <a:buChar char="q"/>
              <a:defRPr/>
            </a:pPr>
            <a:r>
              <a:rPr lang="en-ZA" dirty="0">
                <a:cs typeface="Arial" panose="020B0604020202020204" pitchFamily="34" charset="0"/>
              </a:rPr>
              <a:t>Wingfield Temporary Shelter: </a:t>
            </a:r>
            <a:r>
              <a:rPr lang="en-ZA" b="1" dirty="0">
                <a:cs typeface="Arial" panose="020B0604020202020204" pitchFamily="34" charset="0"/>
              </a:rPr>
              <a:t>1042</a:t>
            </a:r>
            <a:r>
              <a:rPr lang="en-ZA" dirty="0">
                <a:cs typeface="Arial" panose="020B0604020202020204" pitchFamily="34" charset="0"/>
              </a:rPr>
              <a:t> were processed by 24 and 25 November 2020. </a:t>
            </a:r>
          </a:p>
          <a:p>
            <a:pPr marL="285750" indent="-285750" algn="just">
              <a:buFont typeface="Wingdings" pitchFamily="2" charset="2"/>
              <a:buChar char="§"/>
              <a:defRPr/>
            </a:pPr>
            <a:r>
              <a:rPr lang="en-US" dirty="0">
                <a:cs typeface="Arial" panose="020B0604020202020204" pitchFamily="34" charset="0"/>
              </a:rPr>
              <a:t>It was this processing by RAASA and SCRA that identified people who are no longer in need of international protection and so the Department of Home Affairs started the deportation process. </a:t>
            </a:r>
          </a:p>
          <a:p>
            <a:pPr lvl="1" algn="just" eaLnBrk="1" fontAlgn="auto" hangingPunct="1">
              <a:spcBef>
                <a:spcPts val="0"/>
              </a:spcBef>
              <a:spcAft>
                <a:spcPts val="0"/>
              </a:spcAft>
              <a:defRPr/>
            </a:pPr>
            <a:endParaRPr lang="en-ZA" sz="1600" dirty="0">
              <a:latin typeface="+mj-lt"/>
              <a:cs typeface="Arial" panose="020B0604020202020204" pitchFamily="34" charset="0"/>
            </a:endParaRPr>
          </a:p>
        </p:txBody>
      </p:sp>
      <p:sp>
        <p:nvSpPr>
          <p:cNvPr id="10" name="TextBox 3"/>
          <p:cNvSpPr txBox="1">
            <a:spLocks noChangeArrowheads="1"/>
          </p:cNvSpPr>
          <p:nvPr/>
        </p:nvSpPr>
        <p:spPr bwMode="auto">
          <a:xfrm>
            <a:off x="0" y="81072"/>
            <a:ext cx="9144000" cy="338138"/>
          </a:xfrm>
          <a:prstGeom prst="rect">
            <a:avLst/>
          </a:prstGeom>
          <a:solidFill>
            <a:srgbClr val="92D050"/>
          </a:solidFill>
          <a:ln w="9525">
            <a:solidFill>
              <a:srgbClr val="0066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dirty="0">
                <a:latin typeface="Arial" panose="020B0604020202020204" pitchFamily="34" charset="0"/>
                <a:ea typeface="MS PGothic" panose="020B0600070205080204" pitchFamily="34" charset="-128"/>
              </a:rPr>
              <a:t>THE PROCESSING EXERCISE BY RAASA AND SCRA</a:t>
            </a:r>
          </a:p>
        </p:txBody>
      </p:sp>
    </p:spTree>
    <p:extLst>
      <p:ext uri="{BB962C8B-B14F-4D97-AF65-F5344CB8AC3E}">
        <p14:creationId xmlns:p14="http://schemas.microsoft.com/office/powerpoint/2010/main" val="1514389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2681060" y="6263986"/>
            <a:ext cx="2133600" cy="365125"/>
          </a:xfrm>
        </p:spPr>
        <p:txBody>
          <a:bodyPr/>
          <a:lstStyle/>
          <a:p>
            <a:fld id="{2538E8B7-8BD9-9F48-9FB6-4E0DFEDB8449}" type="slidenum">
              <a:rPr lang="en-US" sz="1600" b="1" smtClean="0"/>
              <a:t>8</a:t>
            </a:fld>
            <a:endParaRPr lang="en-US" sz="1600" b="1" dirty="0"/>
          </a:p>
        </p:txBody>
      </p:sp>
      <p:sp>
        <p:nvSpPr>
          <p:cNvPr id="8" name="Rectangle 7"/>
          <p:cNvSpPr/>
          <p:nvPr/>
        </p:nvSpPr>
        <p:spPr>
          <a:xfrm>
            <a:off x="129209" y="152400"/>
            <a:ext cx="8851051" cy="369332"/>
          </a:xfrm>
          <a:prstGeom prst="rect">
            <a:avLst/>
          </a:prstGeom>
          <a:solidFill>
            <a:srgbClr val="92D050"/>
          </a:solidFill>
          <a:ln w="28575">
            <a:solidFill>
              <a:schemeClr val="tx1"/>
            </a:solidFill>
          </a:ln>
        </p:spPr>
        <p:txBody>
          <a:bodyPr wrap="square">
            <a:spAutoFit/>
          </a:bodyPr>
          <a:lstStyle/>
          <a:p>
            <a:pPr algn="ctr"/>
            <a:r>
              <a:rPr lang="en-US" b="1" dirty="0">
                <a:latin typeface="Arial" panose="020B0604020202020204" pitchFamily="34" charset="0"/>
                <a:cs typeface="Arial" panose="020B0604020202020204" pitchFamily="34" charset="0"/>
              </a:rPr>
              <a:t>RINGLEADERS</a:t>
            </a:r>
          </a:p>
        </p:txBody>
      </p:sp>
      <p:sp>
        <p:nvSpPr>
          <p:cNvPr id="4" name="TextBox 3"/>
          <p:cNvSpPr txBox="1"/>
          <p:nvPr/>
        </p:nvSpPr>
        <p:spPr>
          <a:xfrm>
            <a:off x="129208" y="416231"/>
            <a:ext cx="8851051" cy="5847755"/>
          </a:xfrm>
          <a:prstGeom prst="rect">
            <a:avLst/>
          </a:prstGeom>
          <a:noFill/>
        </p:spPr>
        <p:txBody>
          <a:bodyPr wrap="square" rtlCol="0">
            <a:spAutoFit/>
          </a:bodyPr>
          <a:lstStyle/>
          <a:p>
            <a:endParaRPr lang="en-US" dirty="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As it was known that during the protest the protestors were split into two factions. </a:t>
            </a:r>
          </a:p>
          <a:p>
            <a:endParaRPr lang="en-US" dirty="0">
              <a:cs typeface="Arial" panose="020B0604020202020204" pitchFamily="34" charset="0"/>
            </a:endParaRPr>
          </a:p>
          <a:p>
            <a:pPr marL="742950" lvl="1" indent="-285750">
              <a:buFont typeface="Wingdings" pitchFamily="2" charset="2"/>
              <a:buChar char="ü"/>
            </a:pPr>
            <a:r>
              <a:rPr lang="en-US" dirty="0">
                <a:cs typeface="Arial" panose="020B0604020202020204" pitchFamily="34" charset="0"/>
              </a:rPr>
              <a:t>One was led by </a:t>
            </a:r>
            <a:r>
              <a:rPr lang="en-US" u="sng" dirty="0">
                <a:cs typeface="Arial" panose="020B0604020202020204" pitchFamily="34" charset="0"/>
              </a:rPr>
              <a:t>JP Balous </a:t>
            </a:r>
            <a:r>
              <a:rPr lang="en-US" dirty="0">
                <a:cs typeface="Arial" panose="020B0604020202020204" pitchFamily="34" charset="0"/>
              </a:rPr>
              <a:t>and his wife </a:t>
            </a:r>
            <a:r>
              <a:rPr lang="en-US" u="sng" dirty="0">
                <a:cs typeface="Arial" panose="020B0604020202020204" pitchFamily="34" charset="0"/>
              </a:rPr>
              <a:t>Aline Bukuru</a:t>
            </a:r>
            <a:r>
              <a:rPr lang="en-US" dirty="0">
                <a:cs typeface="Arial" panose="020B0604020202020204" pitchFamily="34" charset="0"/>
              </a:rPr>
              <a:t>.</a:t>
            </a:r>
          </a:p>
          <a:p>
            <a:pPr marL="742950" lvl="1" indent="-285750">
              <a:buFont typeface="Wingdings" pitchFamily="2" charset="2"/>
              <a:buChar char="ü"/>
            </a:pPr>
            <a:r>
              <a:rPr lang="en-US" dirty="0">
                <a:cs typeface="Arial" panose="020B0604020202020204" pitchFamily="34" charset="0"/>
              </a:rPr>
              <a:t>The other one was led by </a:t>
            </a:r>
            <a:r>
              <a:rPr lang="en-US" u="sng" dirty="0">
                <a:cs typeface="Arial" panose="020B0604020202020204" pitchFamily="34" charset="0"/>
              </a:rPr>
              <a:t>Papi Sakumi</a:t>
            </a:r>
            <a:r>
              <a:rPr lang="en-US" dirty="0">
                <a:cs typeface="Arial" panose="020B0604020202020204" pitchFamily="34" charset="0"/>
              </a:rPr>
              <a:t>. </a:t>
            </a:r>
          </a:p>
          <a:p>
            <a:pPr marL="285750" indent="-285750">
              <a:buFont typeface="Wingdings" panose="05000000000000000000" pitchFamily="2" charset="2"/>
              <a:buChar char="§"/>
            </a:pPr>
            <a:endParaRPr lang="en-US" dirty="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One faction stayed outside Church in Green Market Square and the other remained inside the Church.</a:t>
            </a:r>
          </a:p>
          <a:p>
            <a:pPr marL="285750" indent="-285750">
              <a:buFont typeface="Wingdings" panose="05000000000000000000" pitchFamily="2" charset="2"/>
              <a:buChar char="§"/>
            </a:pPr>
            <a:endParaRPr lang="en-US" dirty="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These ringleaders were championing the fight for the refugees and asylum seekers.</a:t>
            </a:r>
          </a:p>
          <a:p>
            <a:endParaRPr lang="en-US" dirty="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Due to the work by SCRA and RAASA, the 32</a:t>
            </a:r>
            <a:r>
              <a:rPr lang="en-US" b="1" dirty="0">
                <a:solidFill>
                  <a:srgbClr val="FF0000"/>
                </a:solidFill>
                <a:cs typeface="Arial" panose="020B0604020202020204" pitchFamily="34" charset="0"/>
              </a:rPr>
              <a:t> </a:t>
            </a:r>
            <a:r>
              <a:rPr lang="en-US" dirty="0">
                <a:cs typeface="Arial" panose="020B0604020202020204" pitchFamily="34" charset="0"/>
              </a:rPr>
              <a:t>persons from the protesting groups have been deported from South Africa because they did not qualify for asylum and international protection. </a:t>
            </a:r>
          </a:p>
          <a:p>
            <a:pPr marL="285750" indent="-285750">
              <a:buFont typeface="Wingdings" panose="05000000000000000000" pitchFamily="2" charset="2"/>
              <a:buChar char="§"/>
            </a:pPr>
            <a:endParaRPr lang="en-US" dirty="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Both </a:t>
            </a:r>
            <a:r>
              <a:rPr lang="en-US" u="sng" dirty="0">
                <a:cs typeface="Arial" panose="020B0604020202020204" pitchFamily="34" charset="0"/>
              </a:rPr>
              <a:t>Aline Bukuru </a:t>
            </a:r>
            <a:r>
              <a:rPr lang="en-US" dirty="0">
                <a:cs typeface="Arial" panose="020B0604020202020204" pitchFamily="34" charset="0"/>
              </a:rPr>
              <a:t>and </a:t>
            </a:r>
            <a:r>
              <a:rPr lang="en-US" u="sng" dirty="0">
                <a:cs typeface="Arial" panose="020B0604020202020204" pitchFamily="34" charset="0"/>
              </a:rPr>
              <a:t>Papi Sakumi </a:t>
            </a:r>
            <a:r>
              <a:rPr lang="en-US" dirty="0">
                <a:cs typeface="Arial" panose="020B0604020202020204" pitchFamily="34" charset="0"/>
              </a:rPr>
              <a:t>were transferred to Lindela Holding Centre and were deported on 31 March 2021. </a:t>
            </a:r>
          </a:p>
          <a:p>
            <a:pPr marL="285750" indent="-285750">
              <a:buFont typeface="Wingdings" panose="05000000000000000000" pitchFamily="2" charset="2"/>
              <a:buChar char="§"/>
            </a:pPr>
            <a:endParaRPr lang="en-US" dirty="0">
              <a:cs typeface="Arial" panose="020B0604020202020204" pitchFamily="34" charset="0"/>
            </a:endParaRPr>
          </a:p>
          <a:p>
            <a:pPr marL="285750" indent="-285750">
              <a:buFont typeface="Wingdings" panose="05000000000000000000" pitchFamily="2" charset="2"/>
              <a:buChar char="§"/>
            </a:pPr>
            <a:r>
              <a:rPr lang="en-US" dirty="0">
                <a:cs typeface="Arial" panose="020B0604020202020204" pitchFamily="34" charset="0"/>
              </a:rPr>
              <a:t>JP Baluse, who caused havoc in court remains in custody. His case was heard on 04 May 2021 and postponed to June 2021. </a:t>
            </a:r>
          </a:p>
        </p:txBody>
      </p:sp>
    </p:spTree>
    <p:extLst>
      <p:ext uri="{BB962C8B-B14F-4D97-AF65-F5344CB8AC3E}">
        <p14:creationId xmlns:p14="http://schemas.microsoft.com/office/powerpoint/2010/main" val="14396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50000"/>
              </a:spcBef>
              <a:buClr>
                <a:schemeClr val="bg2"/>
              </a:buClr>
              <a:buFontTx/>
              <a:buNone/>
            </a:pPr>
            <a:endParaRPr lang="en-US" altLang="en-US" sz="2800" b="1" dirty="0"/>
          </a:p>
        </p:txBody>
      </p:sp>
      <p:sp>
        <p:nvSpPr>
          <p:cNvPr id="6148" name="Slide Number Placeholder 3"/>
          <p:cNvSpPr>
            <a:spLocks noGrp="1"/>
          </p:cNvSpPr>
          <p:nvPr>
            <p:ph type="sldNum" sz="quarter" idx="12"/>
          </p:nvPr>
        </p:nvSpPr>
        <p:spPr bwMode="auto">
          <a:xfrm>
            <a:off x="4572000" y="628245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fontAlgn="base">
              <a:spcBef>
                <a:spcPct val="0"/>
              </a:spcBef>
              <a:spcAft>
                <a:spcPct val="0"/>
              </a:spcAft>
              <a:buFontTx/>
              <a:buNone/>
            </a:pPr>
            <a:fld id="{9FC3556A-6C6C-4A70-808F-BA4CA9A3269F}" type="slidenum">
              <a:rPr lang="en-ZA" altLang="en-US" sz="1600" b="1" smtClean="0">
                <a:solidFill>
                  <a:srgbClr val="898989"/>
                </a:solidFill>
                <a:latin typeface="Arial" panose="020B0604020202020204" pitchFamily="34" charset="0"/>
                <a:cs typeface="Arial" panose="020B0604020202020204" pitchFamily="34" charset="0"/>
              </a:rPr>
              <a:pPr algn="l" fontAlgn="base">
                <a:spcBef>
                  <a:spcPct val="0"/>
                </a:spcBef>
                <a:spcAft>
                  <a:spcPct val="0"/>
                </a:spcAft>
                <a:buFontTx/>
                <a:buNone/>
              </a:pPr>
              <a:t>9</a:t>
            </a:fld>
            <a:endParaRPr lang="en-ZA" altLang="en-US" sz="1600" b="1" dirty="0">
              <a:solidFill>
                <a:srgbClr val="898989"/>
              </a:solidFill>
              <a:latin typeface="Arial" panose="020B0604020202020204" pitchFamily="34" charset="0"/>
              <a:cs typeface="Arial" panose="020B0604020202020204" pitchFamily="34" charset="0"/>
            </a:endParaRPr>
          </a:p>
        </p:txBody>
      </p:sp>
      <p:sp>
        <p:nvSpPr>
          <p:cNvPr id="2" name="Rectangle 1"/>
          <p:cNvSpPr/>
          <p:nvPr/>
        </p:nvSpPr>
        <p:spPr>
          <a:xfrm>
            <a:off x="124178" y="637673"/>
            <a:ext cx="8796622" cy="3108543"/>
          </a:xfrm>
          <a:prstGeom prst="rect">
            <a:avLst/>
          </a:prstGeom>
        </p:spPr>
        <p:txBody>
          <a:bodyPr wrap="square">
            <a:spAutoFit/>
          </a:bodyPr>
          <a:lstStyle/>
          <a:p>
            <a:pPr marL="285750" indent="-285750" algn="just" eaLnBrk="1" fontAlgn="auto" hangingPunct="1">
              <a:spcBef>
                <a:spcPts val="0"/>
              </a:spcBef>
              <a:spcAft>
                <a:spcPts val="0"/>
              </a:spcAft>
              <a:buFont typeface="Wingdings" panose="05000000000000000000" pitchFamily="2" charset="2"/>
              <a:buChar char="§"/>
              <a:defRPr/>
            </a:pPr>
            <a:endParaRPr lang="en-ZA" dirty="0">
              <a:latin typeface="+mj-lt"/>
              <a:cs typeface="Arial" panose="020B0604020202020204" pitchFamily="34" charset="0"/>
            </a:endParaRPr>
          </a:p>
          <a:p>
            <a:pPr marL="285750" indent="-285750" algn="just" eaLnBrk="1" fontAlgn="auto" hangingPunct="1">
              <a:spcBef>
                <a:spcPts val="0"/>
              </a:spcBef>
              <a:spcAft>
                <a:spcPts val="0"/>
              </a:spcAft>
              <a:buFont typeface="Wingdings" panose="05000000000000000000" pitchFamily="2" charset="2"/>
              <a:buChar char="§"/>
              <a:defRPr/>
            </a:pPr>
            <a:r>
              <a:rPr lang="en-ZA" dirty="0">
                <a:latin typeface="+mj-lt"/>
                <a:cs typeface="Arial" panose="020B0604020202020204" pitchFamily="34" charset="0"/>
              </a:rPr>
              <a:t>While RAASA and SCRA were busy with their appeals, the UNHCR moved in and made two offers in line with the Portfolio Committee instruction of 10 March 2020. They offered two options:</a:t>
            </a:r>
          </a:p>
          <a:p>
            <a:pPr marL="285750" indent="-285750" algn="just" eaLnBrk="1" fontAlgn="auto" hangingPunct="1">
              <a:spcBef>
                <a:spcPts val="0"/>
              </a:spcBef>
              <a:spcAft>
                <a:spcPts val="0"/>
              </a:spcAft>
              <a:buFont typeface="Wingdings" panose="05000000000000000000" pitchFamily="2" charset="2"/>
              <a:buChar char="§"/>
              <a:defRPr/>
            </a:pPr>
            <a:endParaRPr lang="en-ZA" dirty="0">
              <a:latin typeface="+mj-lt"/>
              <a:cs typeface="Arial" panose="020B0604020202020204" pitchFamily="34" charset="0"/>
            </a:endParaRPr>
          </a:p>
          <a:p>
            <a:pPr marL="1200150" lvl="2" indent="-285750" algn="just" eaLnBrk="1" fontAlgn="auto" hangingPunct="1">
              <a:spcBef>
                <a:spcPts val="0"/>
              </a:spcBef>
              <a:spcAft>
                <a:spcPts val="0"/>
              </a:spcAft>
              <a:buFont typeface="Wingdings" pitchFamily="2" charset="2"/>
              <a:buChar char="ü"/>
              <a:defRPr/>
            </a:pPr>
            <a:r>
              <a:rPr lang="en-ZA" dirty="0">
                <a:latin typeface="+mj-lt"/>
                <a:cs typeface="Arial" panose="020B0604020202020204" pitchFamily="34" charset="0"/>
              </a:rPr>
              <a:t>3 months rental and 3 months supply of food for those who opt to reintegrate back into communities. </a:t>
            </a:r>
          </a:p>
          <a:p>
            <a:pPr marL="742950" lvl="1" indent="-285750" algn="just" eaLnBrk="1" fontAlgn="auto" hangingPunct="1">
              <a:spcBef>
                <a:spcPts val="0"/>
              </a:spcBef>
              <a:spcAft>
                <a:spcPts val="0"/>
              </a:spcAft>
              <a:buFont typeface="Wingdings" pitchFamily="2" charset="2"/>
              <a:buChar char="ü"/>
              <a:defRPr/>
            </a:pPr>
            <a:endParaRPr lang="en-ZA" dirty="0">
              <a:latin typeface="+mj-lt"/>
              <a:cs typeface="Arial" panose="020B0604020202020204" pitchFamily="34" charset="0"/>
            </a:endParaRPr>
          </a:p>
          <a:p>
            <a:pPr marL="1200150" lvl="2" indent="-285750" algn="just" eaLnBrk="1" fontAlgn="auto" hangingPunct="1">
              <a:spcBef>
                <a:spcPts val="0"/>
              </a:spcBef>
              <a:spcAft>
                <a:spcPts val="0"/>
              </a:spcAft>
              <a:buFont typeface="Wingdings" pitchFamily="2" charset="2"/>
              <a:buChar char="ü"/>
              <a:defRPr/>
            </a:pPr>
            <a:r>
              <a:rPr lang="en-ZA" dirty="0">
                <a:latin typeface="+mj-lt"/>
                <a:cs typeface="Arial" panose="020B0604020202020204" pitchFamily="34" charset="0"/>
              </a:rPr>
              <a:t>The International Organisation for Migration offered voluntary repatriation to those who want to go back to their countries of origin. </a:t>
            </a:r>
          </a:p>
          <a:p>
            <a:pPr lvl="1" algn="just" eaLnBrk="1" fontAlgn="auto" hangingPunct="1">
              <a:spcBef>
                <a:spcPts val="0"/>
              </a:spcBef>
              <a:spcAft>
                <a:spcPts val="0"/>
              </a:spcAft>
              <a:defRPr/>
            </a:pPr>
            <a:endParaRPr lang="en-ZA" sz="1600" dirty="0">
              <a:latin typeface="+mj-lt"/>
              <a:cs typeface="Arial" panose="020B0604020202020204" pitchFamily="34" charset="0"/>
            </a:endParaRPr>
          </a:p>
        </p:txBody>
      </p:sp>
      <p:sp>
        <p:nvSpPr>
          <p:cNvPr id="10" name="TextBox 3"/>
          <p:cNvSpPr txBox="1">
            <a:spLocks noChangeArrowheads="1"/>
          </p:cNvSpPr>
          <p:nvPr/>
        </p:nvSpPr>
        <p:spPr bwMode="auto">
          <a:xfrm>
            <a:off x="0" y="81072"/>
            <a:ext cx="9144000" cy="338138"/>
          </a:xfrm>
          <a:prstGeom prst="rect">
            <a:avLst/>
          </a:prstGeom>
          <a:solidFill>
            <a:srgbClr val="92D050"/>
          </a:solidFill>
          <a:ln w="9525">
            <a:solidFill>
              <a:srgbClr val="0066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dirty="0">
                <a:latin typeface="Arial" panose="020B0604020202020204" pitchFamily="34" charset="0"/>
                <a:ea typeface="MS PGothic" panose="020B0600070205080204" pitchFamily="34" charset="-128"/>
              </a:rPr>
              <a:t>THE WORK OF THE UNITED NATIONS HIGH COMMISSIONER FOR REFUGEES (UNHCR)</a:t>
            </a:r>
          </a:p>
        </p:txBody>
      </p:sp>
    </p:spTree>
    <p:extLst>
      <p:ext uri="{BB962C8B-B14F-4D97-AF65-F5344CB8AC3E}">
        <p14:creationId xmlns:p14="http://schemas.microsoft.com/office/powerpoint/2010/main" val="14402708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7xKqHXCsmEqpYS9D3W9JO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23474</TotalTime>
  <Words>2615</Words>
  <Application>Microsoft Office PowerPoint</Application>
  <PresentationFormat>On-screen Show (4:3)</PresentationFormat>
  <Paragraphs>284</Paragraphs>
  <Slides>23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MS PGothic</vt:lpstr>
      <vt:lpstr>Arial</vt:lpstr>
      <vt:lpstr>Arial Unicode MS</vt:lpstr>
      <vt:lpstr>Calibri</vt:lpstr>
      <vt:lpstr>Times New Roman</vt:lpstr>
      <vt:lpstr>Wingdings</vt:lpstr>
      <vt:lpstr>Office Theme</vt:lpstr>
      <vt:lpstr>TCLayout.ActiveDocument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Home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Eddy Mathonsi</cp:lastModifiedBy>
  <cp:revision>1132</cp:revision>
  <cp:lastPrinted>2021-05-07T07:41:17Z</cp:lastPrinted>
  <dcterms:created xsi:type="dcterms:W3CDTF">2017-04-09T15:34:02Z</dcterms:created>
  <dcterms:modified xsi:type="dcterms:W3CDTF">2021-05-10T11:41:51Z</dcterms:modified>
</cp:coreProperties>
</file>