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26"/>
  </p:notesMasterIdLst>
  <p:handoutMasterIdLst>
    <p:handoutMasterId r:id="rId27"/>
  </p:handoutMasterIdLst>
  <p:sldIdLst>
    <p:sldId id="256" r:id="rId2"/>
    <p:sldId id="257" r:id="rId3"/>
    <p:sldId id="258" r:id="rId4"/>
    <p:sldId id="298" r:id="rId5"/>
    <p:sldId id="29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316" r:id="rId23"/>
    <p:sldId id="279" r:id="rId24"/>
    <p:sldId id="318" r:id="rId25"/>
  </p:sldIdLst>
  <p:sldSz cx="9144000" cy="6858000" type="screen4x3"/>
  <p:notesSz cx="6797675" cy="99266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cob Mashishi" initials="JM" lastIdx="3" clrIdx="0">
    <p:extLst>
      <p:ext uri="{19B8F6BF-5375-455C-9EA6-DF929625EA0E}">
        <p15:presenceInfo xmlns:p15="http://schemas.microsoft.com/office/powerpoint/2012/main" xmlns="" userId="S::JacobM@cogta.gov.za::338364c2-1cea-4ec4-adfa-3d84b71288d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29" autoAdjust="0"/>
  </p:normalViewPr>
  <p:slideViewPr>
    <p:cSldViewPr snapToGrid="0">
      <p:cViewPr varScale="1">
        <p:scale>
          <a:sx n="65" d="100"/>
          <a:sy n="65" d="100"/>
        </p:scale>
        <p:origin x="-153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title>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F0F4-414D-B8F6-9D53E7DBCADE}"/>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F0F4-414D-B8F6-9D53E7DBCADE}"/>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F0F4-414D-B8F6-9D53E7DBCADE}"/>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F0F4-414D-B8F6-9D53E7DBCADE}"/>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Summary!$B$18:$B$21</c:f>
              <c:strCache>
                <c:ptCount val="4"/>
                <c:pt idx="0">
                  <c:v> Compensation of Employees </c:v>
                </c:pt>
                <c:pt idx="1">
                  <c:v> Goods &amp; Services </c:v>
                </c:pt>
                <c:pt idx="2">
                  <c:v> Transfers and Subsidies </c:v>
                </c:pt>
                <c:pt idx="3">
                  <c:v> Payments for Capital Assets </c:v>
                </c:pt>
              </c:strCache>
            </c:strRef>
          </c:cat>
          <c:val>
            <c:numRef>
              <c:f>Summary!$C$18:$C$21</c:f>
              <c:numCache>
                <c:formatCode>_ * #\ ##0_ ;_ * \-#\ ##0_ ;_ * "-"_ ;_ @_ </c:formatCode>
                <c:ptCount val="4"/>
                <c:pt idx="0">
                  <c:v>82971</c:v>
                </c:pt>
                <c:pt idx="1">
                  <c:v>39365</c:v>
                </c:pt>
                <c:pt idx="2">
                  <c:v>46044</c:v>
                </c:pt>
                <c:pt idx="3">
                  <c:v>3012</c:v>
                </c:pt>
              </c:numCache>
            </c:numRef>
          </c:val>
          <c:extLst xmlns:c16r2="http://schemas.microsoft.com/office/drawing/2015/06/chart">
            <c:ext xmlns:c16="http://schemas.microsoft.com/office/drawing/2014/chart" uri="{C3380CC4-5D6E-409C-BE32-E72D297353CC}">
              <c16:uniqueId val="{00000008-F0F4-414D-B8F6-9D53E7DBCADE}"/>
            </c:ext>
          </c:extLst>
        </c:ser>
        <c:dLbls/>
      </c:pie3D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E7896770-000C-4876-A281-874AFA71E31F}"/>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a:p>
        </p:txBody>
      </p:sp>
      <p:sp>
        <p:nvSpPr>
          <p:cNvPr id="3" name="Date Placeholder 2">
            <a:extLst>
              <a:ext uri="{FF2B5EF4-FFF2-40B4-BE49-F238E27FC236}">
                <a16:creationId xmlns:a16="http://schemas.microsoft.com/office/drawing/2014/main" xmlns="" id="{954F3E88-4DEC-41E5-B004-344F3EF6E498}"/>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4666E63-CE82-4DAE-A25F-3BA1CF997F08}" type="datetimeFigureOut">
              <a:rPr lang="en-ZA" smtClean="0"/>
              <a:pPr/>
              <a:t>2021/05/11</a:t>
            </a:fld>
            <a:endParaRPr lang="en-ZA"/>
          </a:p>
        </p:txBody>
      </p:sp>
      <p:sp>
        <p:nvSpPr>
          <p:cNvPr id="4" name="Footer Placeholder 3">
            <a:extLst>
              <a:ext uri="{FF2B5EF4-FFF2-40B4-BE49-F238E27FC236}">
                <a16:creationId xmlns:a16="http://schemas.microsoft.com/office/drawing/2014/main" xmlns="" id="{201F56C7-A3D6-4D72-B4E5-91CA46E91F0B}"/>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a:extLst>
              <a:ext uri="{FF2B5EF4-FFF2-40B4-BE49-F238E27FC236}">
                <a16:creationId xmlns:a16="http://schemas.microsoft.com/office/drawing/2014/main" xmlns="" id="{939DA525-C17D-4120-9051-7537932FE6F2}"/>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12F22FAC-87C8-49CE-82A8-4C8239E6559E}" type="slidenum">
              <a:rPr lang="en-ZA" smtClean="0"/>
              <a:pPr/>
              <a:t>‹#›</a:t>
            </a:fld>
            <a:endParaRPr lang="en-ZA"/>
          </a:p>
        </p:txBody>
      </p:sp>
    </p:spTree>
    <p:extLst>
      <p:ext uri="{BB962C8B-B14F-4D97-AF65-F5344CB8AC3E}">
        <p14:creationId xmlns:p14="http://schemas.microsoft.com/office/powerpoint/2010/main" xmlns="" val="12359592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917575" y="744538"/>
            <a:ext cx="4962525" cy="3722687"/>
          </a:xfrm>
          <a:prstGeom prst="rect">
            <a:avLst/>
          </a:prstGeom>
        </p:spPr>
        <p:txBody>
          <a:bodyPr/>
          <a:lstStyle/>
          <a:p>
            <a:endParaRPr/>
          </a:p>
        </p:txBody>
      </p:sp>
      <p:sp>
        <p:nvSpPr>
          <p:cNvPr id="163" name="Shape 163"/>
          <p:cNvSpPr>
            <a:spLocks noGrp="1"/>
          </p:cNvSpPr>
          <p:nvPr>
            <p:ph type="body" sz="quarter" idx="1"/>
          </p:nvPr>
        </p:nvSpPr>
        <p:spPr>
          <a:xfrm>
            <a:off x="906357" y="4715153"/>
            <a:ext cx="4984962" cy="4466987"/>
          </a:xfrm>
          <a:prstGeom prst="rect">
            <a:avLst/>
          </a:prstGeom>
        </p:spPr>
        <p:txBody>
          <a:bodyPr/>
          <a:lstStyle/>
          <a:p>
            <a:endParaRPr/>
          </a:p>
        </p:txBody>
      </p:sp>
    </p:spTree>
    <p:extLst>
      <p:ext uri="{BB962C8B-B14F-4D97-AF65-F5344CB8AC3E}">
        <p14:creationId xmlns:p14="http://schemas.microsoft.com/office/powerpoint/2010/main" xmlns="" val="3527087008"/>
      </p:ext>
    </p:extLst>
  </p:cSld>
  <p:clrMap bg1="lt1" tx1="dk1" bg2="lt2" tx2="dk2" accent1="accent1" accent2="accent2" accent3="accent3" accent4="accent4" accent5="accent5" accent6="accent6" hlink="hlink" folHlink="folHlink"/>
  <p:hf hdr="0" ftr="0" dt="0"/>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9"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0"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11"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18"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19"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0"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27"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28"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29"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36"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37"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38"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45"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46"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47"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54"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55"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5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3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3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3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3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4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4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4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pic>
        <p:nvPicPr>
          <p:cNvPr id="56" name="DCoG logo.jpg" descr="DCoG logo.jpg"/>
          <p:cNvPicPr>
            <a:picLocks noChangeAspect="1"/>
          </p:cNvPicPr>
          <p:nvPr/>
        </p:nvPicPr>
        <p:blipFill>
          <a:blip r:embed="rId2" cstate="print"/>
          <a:stretch>
            <a:fillRect/>
          </a:stretch>
        </p:blipFill>
        <p:spPr>
          <a:xfrm>
            <a:off x="76200" y="5943600"/>
            <a:ext cx="2697163" cy="865188"/>
          </a:xfrm>
          <a:prstGeom prst="rect">
            <a:avLst/>
          </a:prstGeom>
          <a:ln w="12700">
            <a:miter lim="400000"/>
          </a:ln>
        </p:spPr>
      </p:pic>
      <p:sp>
        <p:nvSpPr>
          <p:cNvPr id="57" name="Title Text"/>
          <p:cNvSpPr txBox="1">
            <a:spLocks noGrp="1"/>
          </p:cNvSpPr>
          <p:nvPr>
            <p:ph type="title"/>
          </p:nvPr>
        </p:nvSpPr>
        <p:spPr>
          <a:xfrm>
            <a:off x="457200" y="274637"/>
            <a:ext cx="8229600" cy="561976"/>
          </a:xfrm>
          <a:prstGeom prst="rect">
            <a:avLst/>
          </a:prstGeom>
        </p:spPr>
        <p:txBody>
          <a:bodyPr>
            <a:normAutofit/>
          </a:bodyPr>
          <a:lstStyle/>
          <a:p>
            <a:r>
              <a:t>Title Text</a:t>
            </a:r>
          </a:p>
        </p:txBody>
      </p:sp>
      <p:sp>
        <p:nvSpPr>
          <p:cNvPr id="58" name="Body Level One…"/>
          <p:cNvSpPr txBox="1">
            <a:spLocks noGrp="1"/>
          </p:cNvSpPr>
          <p:nvPr>
            <p:ph type="body" idx="1"/>
          </p:nvPr>
        </p:nvSpPr>
        <p:spPr>
          <a:xfrm>
            <a:off x="457200" y="908050"/>
            <a:ext cx="8229600" cy="5035550"/>
          </a:xfrm>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66"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3"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74"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75"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82"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83"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91"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92"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93"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100" name="Title Text"/>
          <p:cNvSpPr txBox="1">
            <a:spLocks noGrp="1"/>
          </p:cNvSpPr>
          <p:nvPr>
            <p:ph type="title"/>
          </p:nvPr>
        </p:nvSpPr>
        <p:spPr>
          <a:xfrm>
            <a:off x="457200" y="274637"/>
            <a:ext cx="8229600" cy="1143001"/>
          </a:xfrm>
          <a:prstGeom prst="rect">
            <a:avLst/>
          </a:prstGeom>
        </p:spPr>
        <p:txBody>
          <a:bodyPr>
            <a:normAutofit/>
          </a:bodyPr>
          <a:lstStyle>
            <a:lvl1pPr>
              <a:defRPr sz="4400" b="0">
                <a:latin typeface="+mj-lt"/>
                <a:ea typeface="+mj-ea"/>
                <a:cs typeface="+mj-cs"/>
                <a:sym typeface="Calibri"/>
              </a:defRPr>
            </a:lvl1pPr>
          </a:lstStyle>
          <a:p>
            <a:r>
              <a:t>Title Text</a:t>
            </a:r>
          </a:p>
        </p:txBody>
      </p:sp>
      <p:sp>
        <p:nvSpPr>
          <p:cNvPr id="101" name="Body Level One…"/>
          <p:cNvSpPr txBox="1">
            <a:spLocks noGrp="1"/>
          </p:cNvSpPr>
          <p:nvPr>
            <p:ph type="body" idx="1"/>
          </p:nvPr>
        </p:nvSpPr>
        <p:spPr>
          <a:xfrm>
            <a:off x="457200" y="1600200"/>
            <a:ext cx="8229600" cy="4525963"/>
          </a:xfrm>
          <a:prstGeom prst="rect">
            <a:avLst/>
          </a:prstGeom>
        </p:spPr>
        <p:txBody>
          <a:bodyPr>
            <a:normAutofit/>
          </a:bodyPr>
          <a:lstStyle>
            <a:lvl1pPr>
              <a:defRPr>
                <a:latin typeface="+mj-lt"/>
                <a:ea typeface="+mj-ea"/>
                <a:cs typeface="+mj-cs"/>
                <a:sym typeface="Calibri"/>
              </a:defRPr>
            </a:lvl1pPr>
            <a:lvl2pPr>
              <a:defRPr>
                <a:latin typeface="+mj-lt"/>
                <a:ea typeface="+mj-ea"/>
                <a:cs typeface="+mj-cs"/>
                <a:sym typeface="Calibri"/>
              </a:defRPr>
            </a:lvl2pPr>
            <a:lvl3pPr>
              <a:defRPr>
                <a:latin typeface="+mj-lt"/>
                <a:ea typeface="+mj-ea"/>
                <a:cs typeface="+mj-cs"/>
                <a:sym typeface="Calibri"/>
              </a:defRPr>
            </a:lvl3pPr>
            <a:lvl4pPr>
              <a:defRPr>
                <a:latin typeface="+mj-lt"/>
                <a:ea typeface="+mj-ea"/>
                <a:cs typeface="+mj-cs"/>
                <a:sym typeface="Calibri"/>
              </a:defRPr>
            </a:lvl4pPr>
            <a:lvl5pPr>
              <a:defRPr>
                <a:latin typeface="+mj-lt"/>
                <a:ea typeface="+mj-ea"/>
                <a:cs typeface="+mj-cs"/>
                <a:sym typeface="Calibri"/>
              </a:defRPr>
            </a:lvl5pPr>
          </a:lstStyle>
          <a:p>
            <a:r>
              <a:t>Body Level One</a:t>
            </a:r>
          </a:p>
          <a:p>
            <a:pPr lvl="1"/>
            <a:r>
              <a:t>Body Level Two</a:t>
            </a:r>
          </a:p>
          <a:p>
            <a:pPr lvl="2"/>
            <a:r>
              <a:t>Body Level Three</a:t>
            </a:r>
          </a:p>
          <a:p>
            <a:pPr lvl="3"/>
            <a:r>
              <a:t>Body Level Four</a:t>
            </a:r>
          </a:p>
          <a:p>
            <a:pPr lvl="4"/>
            <a:r>
              <a:t>Body Level Five</a:t>
            </a:r>
          </a:p>
        </p:txBody>
      </p:sp>
      <p:sp>
        <p:nvSpPr>
          <p:cNvPr id="102" name="Slide Number"/>
          <p:cNvSpPr txBox="1">
            <a:spLocks noGrp="1"/>
          </p:cNvSpPr>
          <p:nvPr>
            <p:ph type="sldNum" sz="quarter" idx="2"/>
          </p:nvPr>
        </p:nvSpPr>
        <p:spPr>
          <a:xfrm>
            <a:off x="8422818" y="6404292"/>
            <a:ext cx="263983" cy="269241"/>
          </a:xfrm>
          <a:prstGeom prst="rect">
            <a:avLst/>
          </a:prstGeom>
        </p:spPr>
        <p:txBody>
          <a:bodyPr/>
          <a:lstStyle>
            <a:lvl1pPr>
              <a:defRPr>
                <a:solidFill>
                  <a:srgbClr val="898989"/>
                </a:solidFill>
                <a:latin typeface="+mj-lt"/>
                <a:ea typeface="+mj-ea"/>
                <a:cs typeface="+mj-cs"/>
                <a:sym typeface="Calibri"/>
              </a:defRPr>
            </a:lvl1p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jpeg" descr="image.jpeg"/>
          <p:cNvPicPr>
            <a:picLocks noChangeAspect="1"/>
          </p:cNvPicPr>
          <p:nvPr/>
        </p:nvPicPr>
        <p:blipFill>
          <a:blip r:embed="rId17" cstate="print"/>
          <a:stretch>
            <a:fillRect/>
          </a:stretch>
        </p:blipFill>
        <p:spPr>
          <a:xfrm>
            <a:off x="0" y="0"/>
            <a:ext cx="9144000" cy="6858000"/>
          </a:xfrm>
          <a:prstGeom prst="rect">
            <a:avLst/>
          </a:prstGeom>
          <a:ln w="12700">
            <a:miter lim="400000"/>
          </a:ln>
        </p:spPr>
      </p:pic>
      <p:pic>
        <p:nvPicPr>
          <p:cNvPr id="3" name="DCoG logo.jpg" descr="DCoG logo.jpg"/>
          <p:cNvPicPr>
            <a:picLocks noChangeAspect="1"/>
          </p:cNvPicPr>
          <p:nvPr/>
        </p:nvPicPr>
        <p:blipFill>
          <a:blip r:embed="rId18" cstate="print"/>
          <a:stretch>
            <a:fillRect/>
          </a:stretch>
        </p:blipFill>
        <p:spPr>
          <a:xfrm>
            <a:off x="76200" y="5943600"/>
            <a:ext cx="2697163" cy="865188"/>
          </a:xfrm>
          <a:prstGeom prst="rect">
            <a:avLst/>
          </a:prstGeom>
          <a:ln w="12700">
            <a:miter lim="400000"/>
          </a:ln>
        </p:spPr>
      </p:pic>
      <p:sp>
        <p:nvSpPr>
          <p:cNvPr id="4" name="Slide Number"/>
          <p:cNvSpPr txBox="1">
            <a:spLocks noGrp="1"/>
          </p:cNvSpPr>
          <p:nvPr>
            <p:ph type="sldNum" sz="quarter" idx="2"/>
          </p:nvPr>
        </p:nvSpPr>
        <p:spPr>
          <a:xfrm>
            <a:off x="8413144" y="6406785"/>
            <a:ext cx="273657" cy="264255"/>
          </a:xfrm>
          <a:prstGeom prst="rect">
            <a:avLst/>
          </a:prstGeom>
          <a:ln w="12700">
            <a:miter lim="400000"/>
          </a:ln>
        </p:spPr>
        <p:txBody>
          <a:bodyPr wrap="none" lIns="45719" rIns="45719" anchor="ctr">
            <a:spAutoFit/>
          </a:bodyPr>
          <a:lstStyle>
            <a:lvl1pPr algn="r" defTabSz="457200">
              <a:defRPr sz="1200"/>
            </a:lvl1pPr>
          </a:lstStyle>
          <a:p>
            <a:fld id="{86CB4B4D-7CA3-9044-876B-883B54F8677D}" type="slidenum">
              <a:rPr/>
              <a:pPr/>
              <a:t>‹#›</a:t>
            </a:fld>
            <a:endParaRPr/>
          </a:p>
        </p:txBody>
      </p:sp>
      <p:sp>
        <p:nvSpPr>
          <p:cNvPr id="5" name="Title Text"/>
          <p:cNvSpPr txBox="1">
            <a:spLocks noGrp="1"/>
          </p:cNvSpPr>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
        <p:nvSpPr>
          <p:cNvPr id="6" name="Body Level One…"/>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 id="2147483664" r:id="rId14"/>
    <p:sldLayoutId id="2147483665" r:id="rId15"/>
  </p:sldLayoutIdLst>
  <p:transition spd="med"/>
  <p:hf hdr="0" dt="0"/>
  <p:txStyles>
    <p:titleStyle>
      <a:lvl1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1pPr>
      <a:lvl2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2pPr>
      <a:lvl3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3pPr>
      <a:lvl4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4pPr>
      <a:lvl5pPr marL="0" marR="0" indent="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5pPr>
      <a:lvl6pPr marL="0" marR="0" indent="4572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6pPr>
      <a:lvl7pPr marL="0" marR="0" indent="9144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7pPr>
      <a:lvl8pPr marL="0" marR="0" indent="13716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8pPr>
      <a:lvl9pPr marL="0" marR="0" indent="1828800" algn="ctr" defTabSz="457200" rtl="0" latinLnBrk="0">
        <a:lnSpc>
          <a:spcPct val="100000"/>
        </a:lnSpc>
        <a:spcBef>
          <a:spcPts val="0"/>
        </a:spcBef>
        <a:spcAft>
          <a:spcPts val="0"/>
        </a:spcAft>
        <a:buClrTx/>
        <a:buSzTx/>
        <a:buFontTx/>
        <a:buNone/>
        <a:tabLst/>
        <a:defRPr sz="3200" b="1" i="0" u="none" strike="noStrike" cap="none" spc="0" baseline="0">
          <a:ln>
            <a:noFill/>
          </a:ln>
          <a:solidFill>
            <a:srgbClr val="000000"/>
          </a:solidFill>
          <a:uFillTx/>
          <a:latin typeface="Arial"/>
          <a:ea typeface="Arial"/>
          <a:cs typeface="Arial"/>
          <a:sym typeface="Arial"/>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1pPr>
      <a:lvl2pPr marL="783771" marR="0" indent="-326571"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2pPr>
      <a:lvl3pPr marL="1219200" marR="0" indent="-3048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3pPr>
      <a:lvl4pPr marL="1737360" marR="0" indent="-36576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4pPr>
      <a:lvl5pPr marL="22352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5pPr>
      <a:lvl6pPr marL="26924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6pPr>
      <a:lvl7pPr marL="31496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7pPr>
      <a:lvl8pPr marL="36068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8pPr>
      <a:lvl9pPr marL="4064000" marR="0" indent="-406400" algn="l" defTabSz="457200" rtl="0" latinLnBrk="0">
        <a:lnSpc>
          <a:spcPct val="100000"/>
        </a:lnSpc>
        <a:spcBef>
          <a:spcPts val="700"/>
        </a:spcBef>
        <a:spcAft>
          <a:spcPts val="0"/>
        </a:spcAft>
        <a:buClrTx/>
        <a:buSzPct val="100000"/>
        <a:buFont typeface="Arial"/>
        <a:buChar char=""/>
        <a:tabLst/>
        <a:defRPr sz="3200" b="0" i="0" u="none" strike="noStrike" cap="none" spc="0" baseline="0">
          <a:ln>
            <a:noFill/>
          </a:ln>
          <a:solidFill>
            <a:srgbClr val="000000"/>
          </a:solidFill>
          <a:uFillTx/>
          <a:latin typeface="Arial"/>
          <a:ea typeface="Arial"/>
          <a:cs typeface="Arial"/>
          <a:sym typeface="Arial"/>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5pPr>
      <a:lvl6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6pPr>
      <a:lvl7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7pPr>
      <a:lvl8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8pPr>
      <a:lvl9pPr marL="0" marR="0" indent="0" algn="r" defTabSz="4572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vmlDrawing" Target="../drawings/vmlDrawing1.vml"/><Relationship Id="rId5" Type="http://schemas.openxmlformats.org/officeDocument/2006/relationships/package" Target="../embeddings/Microsoft_Office_Excel_Worksheet1.xlsx"/><Relationship Id="rId4" Type="http://schemas.openxmlformats.org/officeDocument/2006/relationships/image" Target="../media/image4.jpeg"/></Relationships>
</file>

<file path=ppt/slides/_rels/slide2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65" name="dta logo.jpg" descr="dta logo.jpg"/>
          <p:cNvPicPr>
            <a:picLocks noChangeAspect="1"/>
          </p:cNvPicPr>
          <p:nvPr/>
        </p:nvPicPr>
        <p:blipFill>
          <a:blip r:embed="rId3" cstate="print"/>
          <a:stretch>
            <a:fillRect/>
          </a:stretch>
        </p:blipFill>
        <p:spPr>
          <a:xfrm>
            <a:off x="5259" y="6151285"/>
            <a:ext cx="1905000" cy="703263"/>
          </a:xfrm>
          <a:prstGeom prst="rect">
            <a:avLst/>
          </a:prstGeom>
          <a:ln w="12700">
            <a:miter lim="400000"/>
          </a:ln>
        </p:spPr>
      </p:pic>
      <p:sp>
        <p:nvSpPr>
          <p:cNvPr id="166" name="DEPARTMENT OF TRADITIONAL AFFAIRS    2020-2025 STRATEGIC PLAN AND  2020/2021 ANNUAL PERFORMANCE PLAN"/>
          <p:cNvSpPr txBox="1">
            <a:spLocks noGrp="1"/>
          </p:cNvSpPr>
          <p:nvPr>
            <p:ph type="title" idx="4294967295"/>
          </p:nvPr>
        </p:nvSpPr>
        <p:spPr>
          <a:xfrm>
            <a:off x="384175" y="500743"/>
            <a:ext cx="8424863" cy="2350407"/>
          </a:xfrm>
          <a:prstGeom prst="rect">
            <a:avLst/>
          </a:prstGeom>
        </p:spPr>
        <p:txBody>
          <a:bodyPr>
            <a:noAutofit/>
          </a:bodyPr>
          <a:lstStyle/>
          <a:p>
            <a:pPr defTabSz="416052">
              <a:defRPr sz="2184"/>
            </a:pPr>
            <a:r>
              <a:rPr sz="2800" dirty="0"/>
              <a:t>DEPARTMENT OF TRADITIONAL AFFAIRS</a:t>
            </a:r>
            <a:r>
              <a:rPr lang="en-ZA" sz="2800" dirty="0"/>
              <a:t/>
            </a:r>
            <a:br>
              <a:rPr lang="en-ZA" sz="2800" dirty="0"/>
            </a:br>
            <a:r>
              <a:rPr sz="2800" dirty="0"/>
              <a:t/>
            </a:r>
            <a:br>
              <a:rPr sz="2800" dirty="0"/>
            </a:br>
            <a:r>
              <a:rPr sz="2800" dirty="0"/>
              <a:t/>
            </a:r>
            <a:br>
              <a:rPr sz="2800" dirty="0"/>
            </a:br>
            <a:r>
              <a:rPr sz="2800" dirty="0"/>
              <a:t>202</a:t>
            </a:r>
            <a:r>
              <a:rPr lang="en-ZA" sz="2800" dirty="0"/>
              <a:t>1</a:t>
            </a:r>
            <a:r>
              <a:rPr sz="2800" dirty="0"/>
              <a:t>/202</a:t>
            </a:r>
            <a:r>
              <a:rPr lang="en-ZA" sz="2800" dirty="0"/>
              <a:t>2</a:t>
            </a:r>
            <a:r>
              <a:rPr sz="2800" dirty="0"/>
              <a:t> ANNUAL PERFORMANCE PLAN</a:t>
            </a:r>
            <a:r>
              <a:rPr lang="en-GB" sz="2800" dirty="0"/>
              <a:t> AND BUDGET ALLOCATION OVER THE MEDIUM TERM PERIOD</a:t>
            </a:r>
            <a:endParaRPr sz="2800" dirty="0"/>
          </a:p>
        </p:txBody>
      </p:sp>
      <p:sp>
        <p:nvSpPr>
          <p:cNvPr id="167" name="Joint Committee briefing:…"/>
          <p:cNvSpPr txBox="1"/>
          <p:nvPr/>
        </p:nvSpPr>
        <p:spPr>
          <a:xfrm>
            <a:off x="859971" y="2894664"/>
            <a:ext cx="7532915" cy="1933863"/>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nchor="ctr">
            <a:spAutoFit/>
          </a:bodyPr>
          <a:lstStyle/>
          <a:p>
            <a:pPr algn="ctr" defTabSz="685800">
              <a:lnSpc>
                <a:spcPct val="90000"/>
              </a:lnSpc>
              <a:spcBef>
                <a:spcPts val="700"/>
              </a:spcBef>
              <a:defRPr sz="2000" b="1">
                <a:solidFill>
                  <a:srgbClr val="F9671C"/>
                </a:solidFill>
              </a:defRPr>
            </a:pPr>
            <a:endParaRPr lang="en-ZA" sz="2400" dirty="0"/>
          </a:p>
          <a:p>
            <a:pPr algn="ctr" defTabSz="685800">
              <a:lnSpc>
                <a:spcPct val="90000"/>
              </a:lnSpc>
              <a:spcBef>
                <a:spcPts val="700"/>
              </a:spcBef>
              <a:defRPr sz="2000" b="1">
                <a:solidFill>
                  <a:srgbClr val="F9671C"/>
                </a:solidFill>
              </a:defRPr>
            </a:pPr>
            <a:r>
              <a:rPr lang="en-ZA" sz="2400" dirty="0"/>
              <a:t>B</a:t>
            </a:r>
            <a:r>
              <a:rPr sz="2400" dirty="0"/>
              <a:t>riefing:</a:t>
            </a:r>
          </a:p>
          <a:p>
            <a:pPr algn="ctr" defTabSz="685800">
              <a:lnSpc>
                <a:spcPct val="90000"/>
              </a:lnSpc>
              <a:spcBef>
                <a:spcPts val="700"/>
              </a:spcBef>
              <a:defRPr sz="2000" b="1">
                <a:solidFill>
                  <a:srgbClr val="F9671C"/>
                </a:solidFill>
              </a:defRPr>
            </a:pPr>
            <a:r>
              <a:rPr lang="en-GB" sz="2400" dirty="0"/>
              <a:t>Select </a:t>
            </a:r>
            <a:r>
              <a:rPr sz="2400" dirty="0"/>
              <a:t>Committee on  Cooperative Governance</a:t>
            </a:r>
            <a:r>
              <a:rPr lang="en-GB" sz="2400" dirty="0"/>
              <a:t> and </a:t>
            </a:r>
            <a:r>
              <a:rPr sz="2400" dirty="0"/>
              <a:t> Traditional Affairs</a:t>
            </a:r>
            <a:r>
              <a:rPr lang="en-GB" sz="2400" dirty="0"/>
              <a:t>,Water Affairs and Sanitation and Human Settlements</a:t>
            </a:r>
            <a:endParaRPr sz="2400" dirty="0"/>
          </a:p>
        </p:txBody>
      </p:sp>
      <p:sp>
        <p:nvSpPr>
          <p:cNvPr id="168" name="06 MAY 2020"/>
          <p:cNvSpPr txBox="1"/>
          <p:nvPr/>
        </p:nvSpPr>
        <p:spPr>
          <a:xfrm>
            <a:off x="2889250" y="4770058"/>
            <a:ext cx="3413125" cy="846899"/>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ctr" defTabSz="685800">
              <a:lnSpc>
                <a:spcPct val="90000"/>
              </a:lnSpc>
              <a:spcBef>
                <a:spcPts val="700"/>
              </a:spcBef>
              <a:defRPr sz="2000" b="1">
                <a:solidFill>
                  <a:srgbClr val="005D28"/>
                </a:solidFill>
              </a:defRPr>
            </a:lvl1pPr>
          </a:lstStyle>
          <a:p>
            <a:endParaRPr lang="en-ZA" sz="2400" dirty="0"/>
          </a:p>
          <a:p>
            <a:r>
              <a:rPr lang="en-ZA" sz="2400" smtClean="0"/>
              <a:t>11 </a:t>
            </a:r>
            <a:r>
              <a:rPr lang="en-ZA" sz="2400" dirty="0"/>
              <a:t>MAY</a:t>
            </a:r>
            <a:r>
              <a:rPr sz="2400" dirty="0"/>
              <a:t> 202</a:t>
            </a:r>
            <a:r>
              <a:rPr lang="en-ZA" sz="2400" dirty="0"/>
              <a:t>1</a:t>
            </a:r>
            <a:endParaRPr sz="2400" dirty="0"/>
          </a:p>
        </p:txBody>
      </p:sp>
      <p:sp>
        <p:nvSpPr>
          <p:cNvPr id="2" name="Slide Number Placeholder 1">
            <a:extLst>
              <a:ext uri="{FF2B5EF4-FFF2-40B4-BE49-F238E27FC236}">
                <a16:creationId xmlns:a16="http://schemas.microsoft.com/office/drawing/2014/main" xmlns="" id="{DC3DC367-71E9-4836-8563-BEC1D806100C}"/>
              </a:ext>
            </a:extLst>
          </p:cNvPr>
          <p:cNvSpPr>
            <a:spLocks noGrp="1"/>
          </p:cNvSpPr>
          <p:nvPr>
            <p:ph type="sldNum" sz="quarter" idx="2"/>
          </p:nvPr>
        </p:nvSpPr>
        <p:spPr/>
        <p:txBody>
          <a:bodyPr/>
          <a:lstStyle/>
          <a:p>
            <a:fld id="{86CB4B4D-7CA3-9044-876B-883B54F8677D}" type="slidenum">
              <a:rPr lang="en-ZA" smtClean="0"/>
              <a:pPr/>
              <a:t>1</a:t>
            </a:fld>
            <a:endParaRPr lang="en-ZA"/>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xmlns=""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xmlns="" id="{40FF60D8-7574-4C37-B86A-B526CB952147}"/>
              </a:ext>
            </a:extLst>
          </p:cNvPr>
          <p:cNvGraphicFramePr/>
          <p:nvPr>
            <p:extLst>
              <p:ext uri="{D42A27DB-BD31-4B8C-83A1-F6EECF244321}">
                <p14:modId xmlns:p14="http://schemas.microsoft.com/office/powerpoint/2010/main" xmlns="" val="2638783161"/>
              </p:ext>
            </p:extLst>
          </p:nvPr>
        </p:nvGraphicFramePr>
        <p:xfrm>
          <a:off x="146050" y="771278"/>
          <a:ext cx="8883649" cy="5608363"/>
        </p:xfrm>
        <a:graphic>
          <a:graphicData uri="http://schemas.openxmlformats.org/drawingml/2006/table">
            <a:tbl>
              <a:tblPr>
                <a:tableStyleId>{4C3C2611-4C71-4FC5-86AE-919BDF0F9419}</a:tableStyleId>
              </a:tblPr>
              <a:tblGrid>
                <a:gridCol w="1603237">
                  <a:extLst>
                    <a:ext uri="{9D8B030D-6E8A-4147-A177-3AD203B41FA5}">
                      <a16:colId xmlns:a16="http://schemas.microsoft.com/office/drawing/2014/main" xmlns="" val="20000"/>
                    </a:ext>
                  </a:extLst>
                </a:gridCol>
                <a:gridCol w="2190888">
                  <a:extLst>
                    <a:ext uri="{9D8B030D-6E8A-4147-A177-3AD203B41FA5}">
                      <a16:colId xmlns:a16="http://schemas.microsoft.com/office/drawing/2014/main" xmlns="" val="20001"/>
                    </a:ext>
                  </a:extLst>
                </a:gridCol>
                <a:gridCol w="1943790">
                  <a:extLst>
                    <a:ext uri="{9D8B030D-6E8A-4147-A177-3AD203B41FA5}">
                      <a16:colId xmlns:a16="http://schemas.microsoft.com/office/drawing/2014/main" xmlns="" val="20002"/>
                    </a:ext>
                  </a:extLst>
                </a:gridCol>
                <a:gridCol w="3145734">
                  <a:extLst>
                    <a:ext uri="{9D8B030D-6E8A-4147-A177-3AD203B41FA5}">
                      <a16:colId xmlns:a16="http://schemas.microsoft.com/office/drawing/2014/main" xmlns="" val="20003"/>
                    </a:ext>
                  </a:extLst>
                </a:gridCol>
              </a:tblGrid>
              <a:tr h="1155526">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cap="flat" cmpd="sng" algn="ctr">
                      <a:solidFill>
                        <a:srgbClr val="000000"/>
                      </a:solidFill>
                      <a:prstDash val="solid"/>
                      <a:round/>
                      <a:headEnd type="none" w="med" len="med"/>
                      <a:tailEnd type="none" w="med" len="med"/>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4402434">
                <a:tc>
                  <a:txBody>
                    <a:bodyPr/>
                    <a:lstStyle/>
                    <a:p>
                      <a:pPr marL="84138"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6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84138" indent="0" algn="just" defTabSz="685800">
                        <a:lnSpc>
                          <a:spcPct val="115000"/>
                        </a:lnSpc>
                        <a:defRPr sz="1800"/>
                      </a:pPr>
                      <a:r>
                        <a:rPr lang="en-US"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Number of research studies conducted for the development of the Traditional and Khoi-San Leadership Act (TKLA) Regulations</a:t>
                      </a:r>
                      <a:endParaRPr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US"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1 (Research on Local Houses of Traditional and Khoi-San Leaders i.r.t. issues in section 50 of the TKLA conducted</a:t>
                      </a:r>
                      <a:endParaRPr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r>
                        <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TKLA section 50 introduces a new dispensation for local houses especially with regard to their establishment. The research will look into how different provinces have gone about establishing Local Houses. These experiences will in turn inform the possible development of regulations in this regard.</a:t>
                      </a: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p>
                      <a:pPr algn="just"/>
                      <a:r>
                        <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a:t>
                      </a: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p>
                      <a:pPr algn="just"/>
                      <a:endPar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
        <p:nvSpPr>
          <p:cNvPr id="2" name="Slide Number Placeholder 1">
            <a:extLst>
              <a:ext uri="{FF2B5EF4-FFF2-40B4-BE49-F238E27FC236}">
                <a16:creationId xmlns:a16="http://schemas.microsoft.com/office/drawing/2014/main" xmlns="" id="{F65400E0-312C-40BC-AED0-C31AE89B8823}"/>
              </a:ext>
            </a:extLst>
          </p:cNvPr>
          <p:cNvSpPr>
            <a:spLocks noGrp="1"/>
          </p:cNvSpPr>
          <p:nvPr>
            <p:ph type="sldNum" sz="quarter" idx="2"/>
          </p:nvPr>
        </p:nvSpPr>
        <p:spPr/>
        <p:txBody>
          <a:bodyPr/>
          <a:lstStyle/>
          <a:p>
            <a:fld id="{86CB4B4D-7CA3-9044-876B-883B54F8677D}" type="slidenum">
              <a:rPr lang="en-ZA" smtClean="0"/>
              <a:pPr/>
              <a:t>10</a:t>
            </a:fld>
            <a:endParaRPr lang="en-ZA"/>
          </a:p>
        </p:txBody>
      </p:sp>
    </p:spTree>
    <p:extLst>
      <p:ext uri="{BB962C8B-B14F-4D97-AF65-F5344CB8AC3E}">
        <p14:creationId xmlns:p14="http://schemas.microsoft.com/office/powerpoint/2010/main" xmlns="" val="3267160059"/>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xmlns=""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xmlns="" id="{85FC2A0C-DF8E-4C51-B552-59E71F30A80F}"/>
              </a:ext>
            </a:extLst>
          </p:cNvPr>
          <p:cNvGraphicFramePr/>
          <p:nvPr>
            <p:extLst>
              <p:ext uri="{D42A27DB-BD31-4B8C-83A1-F6EECF244321}">
                <p14:modId xmlns:p14="http://schemas.microsoft.com/office/powerpoint/2010/main" xmlns="" val="3568838000"/>
              </p:ext>
            </p:extLst>
          </p:nvPr>
        </p:nvGraphicFramePr>
        <p:xfrm>
          <a:off x="84083" y="890452"/>
          <a:ext cx="8891750" cy="4199060"/>
        </p:xfrm>
        <a:graphic>
          <a:graphicData uri="http://schemas.openxmlformats.org/drawingml/2006/table">
            <a:tbl>
              <a:tblPr>
                <a:tableStyleId>{4C3C2611-4C71-4FC5-86AE-919BDF0F9419}</a:tableStyleId>
              </a:tblPr>
              <a:tblGrid>
                <a:gridCol w="1379039">
                  <a:extLst>
                    <a:ext uri="{9D8B030D-6E8A-4147-A177-3AD203B41FA5}">
                      <a16:colId xmlns:a16="http://schemas.microsoft.com/office/drawing/2014/main" xmlns="" val="20000"/>
                    </a:ext>
                  </a:extLst>
                </a:gridCol>
                <a:gridCol w="1838496">
                  <a:extLst>
                    <a:ext uri="{9D8B030D-6E8A-4147-A177-3AD203B41FA5}">
                      <a16:colId xmlns:a16="http://schemas.microsoft.com/office/drawing/2014/main" xmlns="" val="20001"/>
                    </a:ext>
                  </a:extLst>
                </a:gridCol>
                <a:gridCol w="1741570">
                  <a:extLst>
                    <a:ext uri="{9D8B030D-6E8A-4147-A177-3AD203B41FA5}">
                      <a16:colId xmlns:a16="http://schemas.microsoft.com/office/drawing/2014/main" xmlns="" val="20002"/>
                    </a:ext>
                  </a:extLst>
                </a:gridCol>
                <a:gridCol w="3932645">
                  <a:extLst>
                    <a:ext uri="{9D8B030D-6E8A-4147-A177-3AD203B41FA5}">
                      <a16:colId xmlns:a16="http://schemas.microsoft.com/office/drawing/2014/main" xmlns="" val="20003"/>
                    </a:ext>
                  </a:extLst>
                </a:gridCol>
              </a:tblGrid>
              <a:tr h="909131">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993131">
                <a:tc>
                  <a:txBody>
                    <a:bodyPr/>
                    <a:lstStyle/>
                    <a:p>
                      <a:pPr marL="84138" indent="0" algn="just">
                        <a:defRPr sz="1400" b="1"/>
                      </a:pPr>
                      <a:r>
                        <a:rPr lang="en-US" dirty="0">
                          <a:solidFill>
                            <a:schemeClr val="tx1"/>
                          </a:solidFill>
                        </a:rPr>
                        <a:t>Transformed institution of</a:t>
                      </a:r>
                    </a:p>
                    <a:p>
                      <a:pPr marL="84138" indent="0" algn="just">
                        <a:defRPr sz="1400" b="1"/>
                      </a:pPr>
                      <a:r>
                        <a:rPr lang="en-US" dirty="0">
                          <a:solidFill>
                            <a:schemeClr val="tx1"/>
                          </a:solidFill>
                        </a:rPr>
                        <a:t>traditional</a:t>
                      </a:r>
                    </a:p>
                    <a:p>
                      <a:pPr marL="84138" indent="0" algn="just">
                        <a:defRPr sz="1400" b="1"/>
                      </a:pPr>
                      <a:r>
                        <a:rPr lang="en-US" dirty="0">
                          <a:solidFill>
                            <a:schemeClr val="tx1"/>
                          </a:solidFill>
                        </a:rPr>
                        <a:t>leadership</a:t>
                      </a:r>
                    </a:p>
                    <a:p>
                      <a:pPr lvl="1" indent="0" algn="l">
                        <a:defRPr sz="1400" b="1"/>
                      </a:pPr>
                      <a:endParaRPr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US" sz="1400" dirty="0">
                          <a:solidFill>
                            <a:schemeClr val="tx1"/>
                          </a:solidFill>
                        </a:rPr>
                        <a:t>Number of research studies in the Traditional Affairs Research Agenda on transformation and human rights related matters within the institution of traditional leadership conducted</a:t>
                      </a:r>
                      <a:endParaRPr sz="1400" dirty="0">
                        <a:solidFill>
                          <a:schemeClr val="tx1"/>
                        </a:solidFill>
                        <a:latin typeface="Myriad Pro"/>
                        <a:ea typeface="Myriad Pro"/>
                        <a:cs typeface="Myriad Pro"/>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US" sz="1400" dirty="0">
                          <a:solidFill>
                            <a:schemeClr val="tx1"/>
                          </a:solidFill>
                        </a:rPr>
                        <a:t>1 (Research on struggles of women and people with disabilities within the institution of traditional leadership and traditional communities)</a:t>
                      </a:r>
                      <a:endParaRPr sz="1400" dirty="0">
                        <a:solidFill>
                          <a:schemeClr val="tx1"/>
                        </a:solidFill>
                        <a:latin typeface="Myriad Pro"/>
                        <a:ea typeface="Myriad Pro"/>
                        <a:cs typeface="Myriad Pro"/>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The purpose of this target is to document the struggles faced by women and people with disabilities within the institution of traditional leadership (i.e. women traditional leaders, women within royal families and women within traditional communities). The intended outcome of the research is to inform Women Empowerment, Gender Equity and Transformation Programmes that address challenges of women in the sector. </a:t>
                      </a:r>
                    </a:p>
                    <a:p>
                      <a:pPr algn="just">
                        <a:defRPr sz="1400">
                          <a:latin typeface="Myriad Pro"/>
                          <a:ea typeface="Myriad Pro"/>
                          <a:cs typeface="Myriad Pro"/>
                          <a:sym typeface="Myriad Pro"/>
                        </a:defRPr>
                      </a:pPr>
                      <a:endParaRPr lang="en-GB" sz="1400" dirty="0">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
        <p:nvSpPr>
          <p:cNvPr id="2" name="Slide Number Placeholder 1">
            <a:extLst>
              <a:ext uri="{FF2B5EF4-FFF2-40B4-BE49-F238E27FC236}">
                <a16:creationId xmlns:a16="http://schemas.microsoft.com/office/drawing/2014/main" xmlns="" id="{DE91E8CB-B8DA-48DA-AFB8-B581EEB65282}"/>
              </a:ext>
            </a:extLst>
          </p:cNvPr>
          <p:cNvSpPr>
            <a:spLocks noGrp="1"/>
          </p:cNvSpPr>
          <p:nvPr>
            <p:ph type="sldNum" sz="quarter" idx="2"/>
          </p:nvPr>
        </p:nvSpPr>
        <p:spPr/>
        <p:txBody>
          <a:bodyPr/>
          <a:lstStyle/>
          <a:p>
            <a:fld id="{86CB4B4D-7CA3-9044-876B-883B54F8677D}" type="slidenum">
              <a:rPr lang="en-ZA" smtClean="0"/>
              <a:pPr/>
              <a:t>11</a:t>
            </a:fld>
            <a:endParaRPr lang="en-ZA"/>
          </a:p>
        </p:txBody>
      </p:sp>
    </p:spTree>
    <p:extLst>
      <p:ext uri="{BB962C8B-B14F-4D97-AF65-F5344CB8AC3E}">
        <p14:creationId xmlns:p14="http://schemas.microsoft.com/office/powerpoint/2010/main" xmlns="" val="2444573217"/>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xmlns=""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xmlns="" id="{BD0D4174-B768-432F-A3A7-ADF62CC1AC6E}"/>
              </a:ext>
            </a:extLst>
          </p:cNvPr>
          <p:cNvGraphicFramePr/>
          <p:nvPr>
            <p:extLst>
              <p:ext uri="{D42A27DB-BD31-4B8C-83A1-F6EECF244321}">
                <p14:modId xmlns:p14="http://schemas.microsoft.com/office/powerpoint/2010/main" xmlns="" val="1016604938"/>
              </p:ext>
            </p:extLst>
          </p:nvPr>
        </p:nvGraphicFramePr>
        <p:xfrm>
          <a:off x="136634" y="824896"/>
          <a:ext cx="8746109" cy="4081860"/>
        </p:xfrm>
        <a:graphic>
          <a:graphicData uri="http://schemas.openxmlformats.org/drawingml/2006/table">
            <a:tbl>
              <a:tblPr>
                <a:tableStyleId>{4C3C2611-4C71-4FC5-86AE-919BDF0F9419}</a:tableStyleId>
              </a:tblPr>
              <a:tblGrid>
                <a:gridCol w="1356452">
                  <a:extLst>
                    <a:ext uri="{9D8B030D-6E8A-4147-A177-3AD203B41FA5}">
                      <a16:colId xmlns:a16="http://schemas.microsoft.com/office/drawing/2014/main" xmlns="" val="20000"/>
                    </a:ext>
                  </a:extLst>
                </a:gridCol>
                <a:gridCol w="1808382">
                  <a:extLst>
                    <a:ext uri="{9D8B030D-6E8A-4147-A177-3AD203B41FA5}">
                      <a16:colId xmlns:a16="http://schemas.microsoft.com/office/drawing/2014/main" xmlns="" val="20001"/>
                    </a:ext>
                  </a:extLst>
                </a:gridCol>
                <a:gridCol w="1713044">
                  <a:extLst>
                    <a:ext uri="{9D8B030D-6E8A-4147-A177-3AD203B41FA5}">
                      <a16:colId xmlns:a16="http://schemas.microsoft.com/office/drawing/2014/main" xmlns="" val="20002"/>
                    </a:ext>
                  </a:extLst>
                </a:gridCol>
                <a:gridCol w="3868231">
                  <a:extLst>
                    <a:ext uri="{9D8B030D-6E8A-4147-A177-3AD203B41FA5}">
                      <a16:colId xmlns:a16="http://schemas.microsoft.com/office/drawing/2014/main" xmlns="" val="20003"/>
                    </a:ext>
                  </a:extLst>
                </a:gridCol>
              </a:tblGrid>
              <a:tr h="1133932">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875931">
                <a:tc>
                  <a:txBody>
                    <a:bodyPr/>
                    <a:lstStyle/>
                    <a:p>
                      <a:pPr marL="84138" lvl="1" indent="0" algn="l">
                        <a:defRPr sz="1400" b="1"/>
                      </a:pPr>
                      <a:r>
                        <a:rPr lang="en-US" dirty="0">
                          <a:solidFill>
                            <a:schemeClr val="tx1"/>
                          </a:solidFill>
                          <a:latin typeface="Arial" panose="020B0604020202020204" pitchFamily="34" charset="0"/>
                          <a:cs typeface="Arial" panose="020B0604020202020204" pitchFamily="34" charset="0"/>
                        </a:rPr>
                        <a:t>Developed communities in areas of traditional leadership</a:t>
                      </a:r>
                      <a:endParaRPr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research studies in the Traditional Affairs Research Agenda on socio-economic development</a:t>
                      </a:r>
                      <a:r>
                        <a:rPr lang="en-US" sz="1400" baseline="0"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related matters of traditional communities conducted</a:t>
                      </a:r>
                      <a:endParaRPr sz="1400" dirty="0">
                        <a:solidFill>
                          <a:schemeClr val="tx1"/>
                        </a:solidFill>
                        <a:latin typeface="Arial" panose="020B0604020202020204" pitchFamily="34" charset="0"/>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a:spcBef>
                          <a:spcPts val="300"/>
                        </a:spcBef>
                        <a:defRPr sz="1800"/>
                      </a:pPr>
                      <a:r>
                        <a:rPr lang="en-ZA" sz="1400" dirty="0">
                          <a:solidFill>
                            <a:schemeClr val="tx1"/>
                          </a:solidFill>
                          <a:latin typeface="Arial" panose="020B0604020202020204" pitchFamily="34" charset="0"/>
                          <a:cs typeface="Arial" panose="020B0604020202020204" pitchFamily="34" charset="0"/>
                          <a:sym typeface="Myriad Pro"/>
                        </a:rPr>
                        <a:t>1 (Research study on cultural and heritage economy in traditional communities)</a:t>
                      </a:r>
                      <a:endParaRPr sz="1400" dirty="0">
                        <a:solidFill>
                          <a:schemeClr val="tx1"/>
                        </a:solidFill>
                        <a:latin typeface="Arial" panose="020B0604020202020204" pitchFamily="34" charset="0"/>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The project intends to inform socio-economic development programmes for traditional communities focusing on how the culture and heritage economy of traditional and </a:t>
                      </a:r>
                      <a:r>
                        <a:rPr lang="en-GB" sz="1400" b="0" i="0" u="none" strike="noStrike" cap="none" spc="0" baseline="0" dirty="0" err="1">
                          <a:ln>
                            <a:noFill/>
                          </a:ln>
                          <a:solidFill>
                            <a:schemeClr val="tx1"/>
                          </a:solidFill>
                          <a:uFillTx/>
                          <a:latin typeface="Arial" panose="020B0604020202020204" pitchFamily="34" charset="0"/>
                          <a:cs typeface="Arial" panose="020B0604020202020204" pitchFamily="34" charset="0"/>
                          <a:sym typeface="Myriad Pro"/>
                        </a:rPr>
                        <a:t>khoi</a:t>
                      </a: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-san communities can be explored for socio-economic benefit of these communities.</a:t>
                      </a: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endParaRPr>
                    </a:p>
                    <a:p>
                      <a:pPr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a:t>
                      </a:r>
                      <a:endParaRPr sz="1400" dirty="0">
                        <a:solidFill>
                          <a:schemeClr val="tx1"/>
                        </a:solidFill>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bl>
          </a:graphicData>
        </a:graphic>
      </p:graphicFrame>
      <p:sp>
        <p:nvSpPr>
          <p:cNvPr id="2" name="Slide Number Placeholder 1">
            <a:extLst>
              <a:ext uri="{FF2B5EF4-FFF2-40B4-BE49-F238E27FC236}">
                <a16:creationId xmlns:a16="http://schemas.microsoft.com/office/drawing/2014/main" xmlns="" id="{D148924E-DFAE-489C-A2CE-D6B366A73FC2}"/>
              </a:ext>
            </a:extLst>
          </p:cNvPr>
          <p:cNvSpPr>
            <a:spLocks noGrp="1"/>
          </p:cNvSpPr>
          <p:nvPr>
            <p:ph type="sldNum" sz="quarter" idx="2"/>
          </p:nvPr>
        </p:nvSpPr>
        <p:spPr/>
        <p:txBody>
          <a:bodyPr/>
          <a:lstStyle/>
          <a:p>
            <a:fld id="{86CB4B4D-7CA3-9044-876B-883B54F8677D}" type="slidenum">
              <a:rPr lang="en-ZA" smtClean="0"/>
              <a:pPr/>
              <a:t>12</a:t>
            </a:fld>
            <a:endParaRPr lang="en-ZA"/>
          </a:p>
        </p:txBody>
      </p:sp>
    </p:spTree>
    <p:extLst>
      <p:ext uri="{BB962C8B-B14F-4D97-AF65-F5344CB8AC3E}">
        <p14:creationId xmlns:p14="http://schemas.microsoft.com/office/powerpoint/2010/main" xmlns="" val="1725892667"/>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xmlns=""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xmlns="" id="{1522A555-1DBE-4431-B4ED-B8D1194A5199}"/>
              </a:ext>
            </a:extLst>
          </p:cNvPr>
          <p:cNvGraphicFramePr/>
          <p:nvPr>
            <p:extLst>
              <p:ext uri="{D42A27DB-BD31-4B8C-83A1-F6EECF244321}">
                <p14:modId xmlns:p14="http://schemas.microsoft.com/office/powerpoint/2010/main" xmlns="" val="2133030411"/>
              </p:ext>
            </p:extLst>
          </p:nvPr>
        </p:nvGraphicFramePr>
        <p:xfrm>
          <a:off x="130175" y="761835"/>
          <a:ext cx="8883649" cy="3339529"/>
        </p:xfrm>
        <a:graphic>
          <a:graphicData uri="http://schemas.openxmlformats.org/drawingml/2006/table">
            <a:tbl>
              <a:tblPr>
                <a:tableStyleId>{4C3C2611-4C71-4FC5-86AE-919BDF0F9419}</a:tableStyleId>
              </a:tblPr>
              <a:tblGrid>
                <a:gridCol w="1377783">
                  <a:extLst>
                    <a:ext uri="{9D8B030D-6E8A-4147-A177-3AD203B41FA5}">
                      <a16:colId xmlns:a16="http://schemas.microsoft.com/office/drawing/2014/main" xmlns="" val="20000"/>
                    </a:ext>
                  </a:extLst>
                </a:gridCol>
                <a:gridCol w="1836821">
                  <a:extLst>
                    <a:ext uri="{9D8B030D-6E8A-4147-A177-3AD203B41FA5}">
                      <a16:colId xmlns:a16="http://schemas.microsoft.com/office/drawing/2014/main" xmlns="" val="20001"/>
                    </a:ext>
                  </a:extLst>
                </a:gridCol>
                <a:gridCol w="1739983">
                  <a:extLst>
                    <a:ext uri="{9D8B030D-6E8A-4147-A177-3AD203B41FA5}">
                      <a16:colId xmlns:a16="http://schemas.microsoft.com/office/drawing/2014/main" xmlns="" val="20002"/>
                    </a:ext>
                  </a:extLst>
                </a:gridCol>
                <a:gridCol w="3929062">
                  <a:extLst>
                    <a:ext uri="{9D8B030D-6E8A-4147-A177-3AD203B41FA5}">
                      <a16:colId xmlns:a16="http://schemas.microsoft.com/office/drawing/2014/main" xmlns=""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1844171">
                <a:tc>
                  <a:txBody>
                    <a:bodyPr/>
                    <a:lstStyle/>
                    <a:p>
                      <a:pPr marL="84138" lvl="1" indent="0" algn="l">
                        <a:defRPr sz="1400" b="1"/>
                      </a:pPr>
                      <a:r>
                        <a:rPr lang="en-US" sz="1400" dirty="0">
                          <a:solidFill>
                            <a:schemeClr val="tx1"/>
                          </a:solidFill>
                          <a:latin typeface="Arial" panose="020B0604020202020204" pitchFamily="34" charset="0"/>
                          <a:cs typeface="Arial" panose="020B0604020202020204" pitchFamily="34" charset="0"/>
                        </a:rPr>
                        <a:t>Developed communities in areas of traditional leadership</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84138" algn="just" defTabSz="685800">
                        <a:spcBef>
                          <a:spcPts val="300"/>
                        </a:spcBef>
                        <a:defRPr sz="1800"/>
                      </a:pPr>
                      <a:r>
                        <a:rPr lang="en-US"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rPr>
                        <a:t>  Number of Provinces from which information on traditional leaders, traditional leadership structures and communities has been collected i.r.t. implementation of the TKLA</a:t>
                      </a:r>
                      <a:endParaRPr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ZA"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rPr>
                        <a:t>8</a:t>
                      </a:r>
                      <a:endParaRPr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The purpose of this target is to monitor  support, keep track of and collect information on implementation of the TKLA by provinces.</a:t>
                      </a:r>
                    </a:p>
                    <a:p>
                      <a:pPr marL="84138" indent="0"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endParaRPr>
                    </a:p>
                    <a:p>
                      <a:pPr marL="84138" indent="0" algn="ju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rPr>
                        <a:t>This will include support and monitoring of the implementation of the new Section 81 of the Amended Municipal Structures Act. (Section 62 of the TKLA empowers the Department to do this monitoring)</a:t>
                      </a: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53AD8A6F-22AC-4AA9-9549-B772A4297138}"/>
              </a:ext>
            </a:extLst>
          </p:cNvPr>
          <p:cNvSpPr>
            <a:spLocks noGrp="1"/>
          </p:cNvSpPr>
          <p:nvPr>
            <p:ph type="sldNum" sz="quarter" idx="2"/>
          </p:nvPr>
        </p:nvSpPr>
        <p:spPr/>
        <p:txBody>
          <a:bodyPr/>
          <a:lstStyle/>
          <a:p>
            <a:fld id="{86CB4B4D-7CA3-9044-876B-883B54F8677D}" type="slidenum">
              <a:rPr lang="en-ZA" smtClean="0"/>
              <a:pPr/>
              <a:t>13</a:t>
            </a:fld>
            <a:endParaRPr lang="en-ZA"/>
          </a:p>
        </p:txBody>
      </p:sp>
    </p:spTree>
    <p:extLst>
      <p:ext uri="{BB962C8B-B14F-4D97-AF65-F5344CB8AC3E}">
        <p14:creationId xmlns:p14="http://schemas.microsoft.com/office/powerpoint/2010/main" xmlns="" val="129310822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6" name="PART 3…">
            <a:extLst>
              <a:ext uri="{FF2B5EF4-FFF2-40B4-BE49-F238E27FC236}">
                <a16:creationId xmlns:a16="http://schemas.microsoft.com/office/drawing/2014/main" xmlns="" id="{4F94AA63-95CD-4E81-B187-1077A30A7591}"/>
              </a:ext>
            </a:extLst>
          </p:cNvPr>
          <p:cNvSpPr txBox="1"/>
          <p:nvPr/>
        </p:nvSpPr>
        <p:spPr>
          <a:xfrm>
            <a:off x="863600" y="1944963"/>
            <a:ext cx="7416800" cy="193899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endParaRPr sz="3000" dirty="0"/>
          </a:p>
          <a:p>
            <a:pPr algn="ctr">
              <a:defRPr sz="2800" b="1"/>
            </a:pPr>
            <a:r>
              <a:rPr sz="3000" dirty="0"/>
              <a:t> </a:t>
            </a:r>
          </a:p>
          <a:p>
            <a:pPr algn="ctr">
              <a:defRPr sz="2800" b="1"/>
            </a:pPr>
            <a:r>
              <a:rPr lang="en-ZA" sz="3000" dirty="0"/>
              <a:t>PROGRAMME 3:INSTITUTIONAL SUPPORT AND COORDINATION (ISC) </a:t>
            </a:r>
            <a:endParaRPr sz="3000" dirty="0"/>
          </a:p>
        </p:txBody>
      </p:sp>
      <p:sp>
        <p:nvSpPr>
          <p:cNvPr id="8" name="TextBox 7">
            <a:extLst>
              <a:ext uri="{FF2B5EF4-FFF2-40B4-BE49-F238E27FC236}">
                <a16:creationId xmlns:a16="http://schemas.microsoft.com/office/drawing/2014/main" xmlns="" id="{344E1D09-F399-41D9-A878-D01F481F00CC}"/>
              </a:ext>
            </a:extLst>
          </p:cNvPr>
          <p:cNvSpPr txBox="1"/>
          <p:nvPr/>
        </p:nvSpPr>
        <p:spPr>
          <a:xfrm>
            <a:off x="863599" y="909983"/>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sp>
        <p:nvSpPr>
          <p:cNvPr id="2" name="Slide Number Placeholder 1">
            <a:extLst>
              <a:ext uri="{FF2B5EF4-FFF2-40B4-BE49-F238E27FC236}">
                <a16:creationId xmlns:a16="http://schemas.microsoft.com/office/drawing/2014/main" xmlns="" id="{C139DE64-7C58-4CD1-83B8-D5D77ADFCD03}"/>
              </a:ext>
            </a:extLst>
          </p:cNvPr>
          <p:cNvSpPr>
            <a:spLocks noGrp="1"/>
          </p:cNvSpPr>
          <p:nvPr>
            <p:ph type="sldNum" sz="quarter" idx="2"/>
          </p:nvPr>
        </p:nvSpPr>
        <p:spPr/>
        <p:txBody>
          <a:bodyPr/>
          <a:lstStyle/>
          <a:p>
            <a:fld id="{86CB4B4D-7CA3-9044-876B-883B54F8677D}" type="slidenum">
              <a:rPr lang="en-ZA" smtClean="0"/>
              <a:pPr/>
              <a:t>14</a:t>
            </a:fld>
            <a:endParaRPr lang="en-ZA"/>
          </a:p>
        </p:txBody>
      </p:sp>
    </p:spTree>
    <p:extLst>
      <p:ext uri="{BB962C8B-B14F-4D97-AF65-F5344CB8AC3E}">
        <p14:creationId xmlns:p14="http://schemas.microsoft.com/office/powerpoint/2010/main" xmlns="" val="742991323"/>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xmlns=""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xmlns="" id="{36A0FB17-5E43-4005-BFE5-1A12A9AE10F3}"/>
              </a:ext>
            </a:extLst>
          </p:cNvPr>
          <p:cNvGraphicFramePr/>
          <p:nvPr>
            <p:extLst>
              <p:ext uri="{D42A27DB-BD31-4B8C-83A1-F6EECF244321}">
                <p14:modId xmlns:p14="http://schemas.microsoft.com/office/powerpoint/2010/main" xmlns="" val="4204414079"/>
              </p:ext>
            </p:extLst>
          </p:nvPr>
        </p:nvGraphicFramePr>
        <p:xfrm>
          <a:off x="119642" y="814386"/>
          <a:ext cx="8845682" cy="3766249"/>
        </p:xfrm>
        <a:graphic>
          <a:graphicData uri="http://schemas.openxmlformats.org/drawingml/2006/table">
            <a:tbl>
              <a:tblPr>
                <a:tableStyleId>{4C3C2611-4C71-4FC5-86AE-919BDF0F9419}</a:tableStyleId>
              </a:tblPr>
              <a:tblGrid>
                <a:gridCol w="1371894">
                  <a:extLst>
                    <a:ext uri="{9D8B030D-6E8A-4147-A177-3AD203B41FA5}">
                      <a16:colId xmlns:a16="http://schemas.microsoft.com/office/drawing/2014/main" xmlns="" val="20000"/>
                    </a:ext>
                  </a:extLst>
                </a:gridCol>
                <a:gridCol w="1828971">
                  <a:extLst>
                    <a:ext uri="{9D8B030D-6E8A-4147-A177-3AD203B41FA5}">
                      <a16:colId xmlns:a16="http://schemas.microsoft.com/office/drawing/2014/main" xmlns="" val="20001"/>
                    </a:ext>
                  </a:extLst>
                </a:gridCol>
                <a:gridCol w="1732547">
                  <a:extLst>
                    <a:ext uri="{9D8B030D-6E8A-4147-A177-3AD203B41FA5}">
                      <a16:colId xmlns:a16="http://schemas.microsoft.com/office/drawing/2014/main" xmlns="" val="20002"/>
                    </a:ext>
                  </a:extLst>
                </a:gridCol>
                <a:gridCol w="3912270">
                  <a:extLst>
                    <a:ext uri="{9D8B030D-6E8A-4147-A177-3AD203B41FA5}">
                      <a16:colId xmlns:a16="http://schemas.microsoft.com/office/drawing/2014/main" xmlns=""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1844171">
                <a:tc>
                  <a:txBody>
                    <a:bodyPr/>
                    <a:lstStyle/>
                    <a:p>
                      <a:pPr marL="84138" indent="0" algn="l">
                        <a:defRPr sz="1400" b="1"/>
                      </a:pPr>
                      <a:r>
                        <a:rPr lang="en-US" sz="1400" dirty="0">
                          <a:solidFill>
                            <a:schemeClr val="tx1"/>
                          </a:solidFill>
                          <a:latin typeface="Arial" panose="020B0604020202020204" pitchFamily="34" charset="0"/>
                          <a:cs typeface="Arial" panose="020B0604020202020204" pitchFamily="34" charset="0"/>
                        </a:rPr>
                        <a:t>Transformed institution of</a:t>
                      </a:r>
                    </a:p>
                    <a:p>
                      <a:pPr marL="84138" indent="0" algn="l">
                        <a:defRPr sz="1400" b="1"/>
                      </a:pPr>
                      <a:r>
                        <a:rPr lang="en-US" sz="1400" dirty="0">
                          <a:solidFill>
                            <a:schemeClr val="tx1"/>
                          </a:solidFill>
                          <a:latin typeface="Arial" panose="020B0604020202020204" pitchFamily="34" charset="0"/>
                          <a:cs typeface="Arial" panose="020B0604020202020204" pitchFamily="34" charset="0"/>
                        </a:rPr>
                        <a:t>Traditional leadership</a:t>
                      </a:r>
                    </a:p>
                    <a:p>
                      <a:pPr lvl="1" indent="0" algn="l">
                        <a:defRPr sz="1400" b="1"/>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Provincial Houses of Traditional Leaders monitored on the implementation of the Social Cohesion </a:t>
                      </a:r>
                      <a:r>
                        <a:rPr lang="en-US" sz="1400" dirty="0" err="1">
                          <a:solidFill>
                            <a:schemeClr val="tx1"/>
                          </a:solidFill>
                          <a:latin typeface="Arial" panose="020B0604020202020204" pitchFamily="34" charset="0"/>
                          <a:cs typeface="Arial" panose="020B0604020202020204" pitchFamily="34" charset="0"/>
                        </a:rPr>
                        <a:t>programme</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ZA"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rPr>
                        <a:t>7</a:t>
                      </a:r>
                      <a:endParaRPr sz="1400" b="0" i="0" u="none" strike="noStrike" cap="none" spc="0" baseline="0" dirty="0">
                        <a:ln>
                          <a:noFill/>
                        </a:ln>
                        <a:solidFill>
                          <a:schemeClr val="tx1"/>
                        </a:solidFill>
                        <a:uFillTx/>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The purpose is to assist traditional</a:t>
                      </a:r>
                      <a:r>
                        <a:rPr lang="en-ZA"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l leadership structures and leaders to  participate in programmes aimed at fighting gender-based violence and femicide, fighting substance abuse and promoting food security in their respective communities. </a:t>
                      </a: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endParaRPr>
                    </a:p>
                    <a:p>
                      <a:pPr algn="just">
                        <a:defRPr sz="1400">
                          <a:latin typeface="Myriad Pro"/>
                          <a:ea typeface="Myriad Pro"/>
                          <a:cs typeface="Myriad Pro"/>
                          <a:sym typeface="Myriad Pro"/>
                        </a:defRPr>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Myriad Pro"/>
                      </a:endParaRPr>
                    </a:p>
                    <a:p>
                      <a:pPr algn="just">
                        <a:defRPr sz="1400">
                          <a:latin typeface="Myriad Pro"/>
                          <a:ea typeface="Myriad Pro"/>
                          <a:cs typeface="Myriad Pro"/>
                          <a:sym typeface="Myriad Pro"/>
                        </a:defRPr>
                      </a:pPr>
                      <a:endParaRPr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6F78270E-8F37-404D-ADC3-94C5CFC82F89}"/>
              </a:ext>
            </a:extLst>
          </p:cNvPr>
          <p:cNvSpPr>
            <a:spLocks noGrp="1"/>
          </p:cNvSpPr>
          <p:nvPr>
            <p:ph type="sldNum" sz="quarter" idx="2"/>
          </p:nvPr>
        </p:nvSpPr>
        <p:spPr/>
        <p:txBody>
          <a:bodyPr/>
          <a:lstStyle/>
          <a:p>
            <a:fld id="{86CB4B4D-7CA3-9044-876B-883B54F8677D}" type="slidenum">
              <a:rPr lang="en-ZA" smtClean="0"/>
              <a:pPr/>
              <a:t>15</a:t>
            </a:fld>
            <a:endParaRPr lang="en-ZA"/>
          </a:p>
        </p:txBody>
      </p:sp>
    </p:spTree>
    <p:extLst>
      <p:ext uri="{BB962C8B-B14F-4D97-AF65-F5344CB8AC3E}">
        <p14:creationId xmlns:p14="http://schemas.microsoft.com/office/powerpoint/2010/main" xmlns="" val="1172141996"/>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xmlns=""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xmlns="" id="{89ADB6D1-DCCB-46E7-B1CF-5C4F7E4B6E84}"/>
              </a:ext>
            </a:extLst>
          </p:cNvPr>
          <p:cNvGraphicFramePr/>
          <p:nvPr>
            <p:extLst>
              <p:ext uri="{D42A27DB-BD31-4B8C-83A1-F6EECF244321}">
                <p14:modId xmlns:p14="http://schemas.microsoft.com/office/powerpoint/2010/main" xmlns="" val="3386754867"/>
              </p:ext>
            </p:extLst>
          </p:nvPr>
        </p:nvGraphicFramePr>
        <p:xfrm>
          <a:off x="119641" y="814386"/>
          <a:ext cx="8894183" cy="4594434"/>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1838999">
                  <a:extLst>
                    <a:ext uri="{9D8B030D-6E8A-4147-A177-3AD203B41FA5}">
                      <a16:colId xmlns:a16="http://schemas.microsoft.com/office/drawing/2014/main" xmlns="" val="20001"/>
                    </a:ext>
                  </a:extLst>
                </a:gridCol>
                <a:gridCol w="1386343">
                  <a:extLst>
                    <a:ext uri="{9D8B030D-6E8A-4147-A177-3AD203B41FA5}">
                      <a16:colId xmlns:a16="http://schemas.microsoft.com/office/drawing/2014/main" xmlns="" val="20002"/>
                    </a:ext>
                  </a:extLst>
                </a:gridCol>
                <a:gridCol w="4289424">
                  <a:extLst>
                    <a:ext uri="{9D8B030D-6E8A-4147-A177-3AD203B41FA5}">
                      <a16:colId xmlns:a16="http://schemas.microsoft.com/office/drawing/2014/main" xmlns=""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1468265">
                <a:tc rowSpan="2">
                  <a:txBody>
                    <a:bodyPr/>
                    <a:lstStyle/>
                    <a:p>
                      <a:pPr marL="84138" lvl="1" indent="0" algn="l">
                        <a:defRPr sz="1400" b="1"/>
                      </a:pPr>
                      <a:r>
                        <a:rPr lang="en-ZA" sz="1400" dirty="0">
                          <a:solidFill>
                            <a:schemeClr val="tx1"/>
                          </a:solidFill>
                          <a:latin typeface="Arial" panose="020B0604020202020204" pitchFamily="34" charset="0"/>
                          <a:cs typeface="Arial" panose="020B0604020202020204" pitchFamily="34" charset="0"/>
                        </a:rPr>
                        <a:t>Safe initiation</a:t>
                      </a:r>
                      <a:r>
                        <a:rPr lang="en-ZA" sz="1400" baseline="0" dirty="0">
                          <a:solidFill>
                            <a:schemeClr val="tx1"/>
                          </a:solidFill>
                          <a:latin typeface="Arial" panose="020B0604020202020204" pitchFamily="34" charset="0"/>
                          <a:cs typeface="Arial" panose="020B0604020202020204" pitchFamily="34" charset="0"/>
                        </a:rPr>
                        <a:t> practices</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awareness campaigns conducted on the customary initiation practice</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spcBef>
                          <a:spcPts val="300"/>
                        </a:spcBef>
                        <a:defRPr sz="1800"/>
                      </a:pPr>
                      <a:r>
                        <a:rPr lang="en-ZA" sz="1400" dirty="0">
                          <a:solidFill>
                            <a:schemeClr val="tx1"/>
                          </a:solidFill>
                          <a:latin typeface="Arial" panose="020B0604020202020204" pitchFamily="34" charset="0"/>
                          <a:ea typeface="Myriad Pro"/>
                          <a:cs typeface="Arial" panose="020B0604020202020204" pitchFamily="34" charset="0"/>
                          <a:sym typeface="Myriad Pro"/>
                        </a:rPr>
                        <a:t>9</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These are targeted awareness raising campaigns on the customary initiation practice that are meant to raise awareness about the dos and don'ts on initiation and contribute towards assisting with the state of readiness prior to initiation seasons.</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2"/>
                  </a:ext>
                </a:extLst>
              </a:tr>
              <a:tr h="1844171">
                <a:tc vMerge="1">
                  <a:txBody>
                    <a:bodyPr/>
                    <a:lstStyle/>
                    <a:p>
                      <a:pPr lvl="1" indent="0" algn="ctr">
                        <a:defRPr sz="1400" b="1"/>
                      </a:pPr>
                      <a:endParaRPr dirty="0">
                        <a:solidFill>
                          <a:srgbClr val="00B050"/>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defTabSz="685800">
                        <a:spcBef>
                          <a:spcPts val="300"/>
                        </a:spcBef>
                        <a:defRPr sz="1800"/>
                      </a:pPr>
                      <a:r>
                        <a:rPr lang="en-US" sz="1400" dirty="0">
                          <a:solidFill>
                            <a:schemeClr val="tx1"/>
                          </a:solidFill>
                          <a:latin typeface="Arial" panose="020B0604020202020204" pitchFamily="34" charset="0"/>
                          <a:cs typeface="Arial" panose="020B0604020202020204" pitchFamily="34" charset="0"/>
                        </a:rPr>
                        <a:t>Number of Provinces monitored on adherence to initiation policy guidelines</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ZA" sz="1400" dirty="0">
                          <a:solidFill>
                            <a:schemeClr val="tx1"/>
                          </a:solidFill>
                          <a:latin typeface="Arial" panose="020B0604020202020204" pitchFamily="34" charset="0"/>
                          <a:ea typeface="Myriad Pro"/>
                          <a:cs typeface="Arial" panose="020B0604020202020204" pitchFamily="34" charset="0"/>
                          <a:sym typeface="Myriad Pro"/>
                        </a:rPr>
                        <a:t>9</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The purpose of this intervention is to ensure that Provinces adhere to customary initiation policy guidelines as well as legislation, in order to curb fatalities associated with initiation practice.</a:t>
                      </a:r>
                    </a:p>
                    <a:p>
                      <a:pPr algn="just">
                        <a:defRPr sz="1400">
                          <a:latin typeface="Myriad Pro"/>
                          <a:ea typeface="Myriad Pro"/>
                          <a:cs typeface="Myriad Pro"/>
                          <a:sym typeface="Myriad Pro"/>
                        </a:defRPr>
                      </a:pPr>
                      <a:endParaRPr lang="en-GB" sz="1400" dirty="0">
                        <a:solidFill>
                          <a:schemeClr val="tx1"/>
                        </a:solidFill>
                        <a:latin typeface="Arial" panose="020B0604020202020204" pitchFamily="34" charset="0"/>
                        <a:cs typeface="Arial" panose="020B0604020202020204" pitchFamily="34" charset="0"/>
                      </a:endParaRPr>
                    </a:p>
                    <a:p>
                      <a:pPr marL="84138" indent="0" algn="just">
                        <a:defRPr sz="1400">
                          <a:latin typeface="Myriad Pro"/>
                          <a:ea typeface="Myriad Pro"/>
                          <a:cs typeface="Myriad Pro"/>
                          <a:sym typeface="Myriad Pro"/>
                        </a:defRPr>
                      </a:pPr>
                      <a:r>
                        <a:rPr lang="en-GB" sz="1400" dirty="0">
                          <a:solidFill>
                            <a:schemeClr val="tx1"/>
                          </a:solidFill>
                          <a:latin typeface="Arial" panose="020B0604020202020204" pitchFamily="34" charset="0"/>
                          <a:cs typeface="Arial" panose="020B0604020202020204" pitchFamily="34" charset="0"/>
                        </a:rPr>
                        <a:t>When the Customary Initiation Act comes into effect, it will be the basis for monitoring compliance on initiation.</a:t>
                      </a:r>
                    </a:p>
                    <a:p>
                      <a:pPr algn="just">
                        <a:defRPr sz="1400">
                          <a:latin typeface="Myriad Pro"/>
                          <a:ea typeface="Myriad Pro"/>
                          <a:cs typeface="Myriad Pro"/>
                          <a:sym typeface="Myriad Pro"/>
                        </a:defRPr>
                      </a:pPr>
                      <a:r>
                        <a:rPr lang="en-GB" sz="1400" dirty="0">
                          <a:solidFill>
                            <a:schemeClr val="tx1"/>
                          </a:solidFill>
                          <a:latin typeface="Arial" panose="020B0604020202020204" pitchFamily="34" charset="0"/>
                          <a:cs typeface="Arial" panose="020B0604020202020204" pitchFamily="34" charset="0"/>
                        </a:rPr>
                        <a:t>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3"/>
                  </a:ext>
                </a:extLst>
              </a:tr>
            </a:tbl>
          </a:graphicData>
        </a:graphic>
      </p:graphicFrame>
      <p:sp>
        <p:nvSpPr>
          <p:cNvPr id="2" name="Slide Number Placeholder 1">
            <a:extLst>
              <a:ext uri="{FF2B5EF4-FFF2-40B4-BE49-F238E27FC236}">
                <a16:creationId xmlns:a16="http://schemas.microsoft.com/office/drawing/2014/main" xmlns="" id="{BC57C180-74E1-48EC-8F66-5CE62AFE35A9}"/>
              </a:ext>
            </a:extLst>
          </p:cNvPr>
          <p:cNvSpPr>
            <a:spLocks noGrp="1"/>
          </p:cNvSpPr>
          <p:nvPr>
            <p:ph type="sldNum" sz="quarter" idx="2"/>
          </p:nvPr>
        </p:nvSpPr>
        <p:spPr/>
        <p:txBody>
          <a:bodyPr/>
          <a:lstStyle/>
          <a:p>
            <a:fld id="{86CB4B4D-7CA3-9044-876B-883B54F8677D}" type="slidenum">
              <a:rPr lang="en-ZA" smtClean="0"/>
              <a:pPr/>
              <a:t>16</a:t>
            </a:fld>
            <a:endParaRPr lang="en-ZA"/>
          </a:p>
        </p:txBody>
      </p:sp>
    </p:spTree>
    <p:extLst>
      <p:ext uri="{BB962C8B-B14F-4D97-AF65-F5344CB8AC3E}">
        <p14:creationId xmlns:p14="http://schemas.microsoft.com/office/powerpoint/2010/main" xmlns="" val="49190734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xmlns=""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xmlns="" id="{FAADEF8A-3B04-43DA-BE5E-364159545A2F}"/>
              </a:ext>
            </a:extLst>
          </p:cNvPr>
          <p:cNvGraphicFramePr/>
          <p:nvPr>
            <p:extLst>
              <p:ext uri="{D42A27DB-BD31-4B8C-83A1-F6EECF244321}">
                <p14:modId xmlns:p14="http://schemas.microsoft.com/office/powerpoint/2010/main" xmlns="" val="2532137670"/>
              </p:ext>
            </p:extLst>
          </p:nvPr>
        </p:nvGraphicFramePr>
        <p:xfrm>
          <a:off x="107951" y="753972"/>
          <a:ext cx="8905877" cy="5247434"/>
        </p:xfrm>
        <a:graphic>
          <a:graphicData uri="http://schemas.openxmlformats.org/drawingml/2006/table">
            <a:tbl>
              <a:tblPr>
                <a:tableStyleId>{4C3C2611-4C71-4FC5-86AE-919BDF0F9419}</a:tableStyleId>
              </a:tblPr>
              <a:tblGrid>
                <a:gridCol w="1277867">
                  <a:extLst>
                    <a:ext uri="{9D8B030D-6E8A-4147-A177-3AD203B41FA5}">
                      <a16:colId xmlns:a16="http://schemas.microsoft.com/office/drawing/2014/main" xmlns="" val="20000"/>
                    </a:ext>
                  </a:extLst>
                </a:gridCol>
                <a:gridCol w="1988003">
                  <a:extLst>
                    <a:ext uri="{9D8B030D-6E8A-4147-A177-3AD203B41FA5}">
                      <a16:colId xmlns:a16="http://schemas.microsoft.com/office/drawing/2014/main" xmlns="" val="20001"/>
                    </a:ext>
                  </a:extLst>
                </a:gridCol>
                <a:gridCol w="1513489">
                  <a:extLst>
                    <a:ext uri="{9D8B030D-6E8A-4147-A177-3AD203B41FA5}">
                      <a16:colId xmlns:a16="http://schemas.microsoft.com/office/drawing/2014/main" xmlns="" val="20002"/>
                    </a:ext>
                  </a:extLst>
                </a:gridCol>
                <a:gridCol w="4126518">
                  <a:extLst>
                    <a:ext uri="{9D8B030D-6E8A-4147-A177-3AD203B41FA5}">
                      <a16:colId xmlns:a16="http://schemas.microsoft.com/office/drawing/2014/main" xmlns="" val="20003"/>
                    </a:ext>
                  </a:extLst>
                </a:gridCol>
              </a:tblGrid>
              <a:tr h="1130556">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0">
                <a:tc rowSpan="2">
                  <a:txBody>
                    <a:bodyPr/>
                    <a:lstStyle/>
                    <a:p>
                      <a:pPr marL="84138" indent="0" algn="just">
                        <a:defRPr sz="1400" b="1"/>
                      </a:pPr>
                      <a:r>
                        <a:rPr lang="en-US" sz="1400" dirty="0">
                          <a:solidFill>
                            <a:schemeClr val="tx1"/>
                          </a:solidFill>
                          <a:latin typeface="Arial" panose="020B0604020202020204" pitchFamily="34" charset="0"/>
                          <a:cs typeface="Arial" panose="020B0604020202020204" pitchFamily="34" charset="0"/>
                        </a:rPr>
                        <a:t>Developed communities in areas of traditional leadership</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defTabSz="685800">
                        <a:spcBef>
                          <a:spcPts val="300"/>
                        </a:spcBef>
                        <a:defRPr sz="1400">
                          <a:latin typeface="Myriad Pro"/>
                          <a:ea typeface="Myriad Pro"/>
                          <a:cs typeface="Myriad Pro"/>
                          <a:sym typeface="Myriad Pro"/>
                        </a:defRPr>
                      </a:pP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Number of Provinces monitored on the participation of Local Houses of Traditional Leaders in government development </a:t>
                      </a:r>
                      <a:r>
                        <a:rPr lang="en-US" sz="1400" b="0" i="0" u="none" strike="noStrike" cap="none" spc="0" baseline="0" dirty="0" err="1">
                          <a:ln>
                            <a:noFill/>
                          </a:ln>
                          <a:solidFill>
                            <a:schemeClr val="tx1"/>
                          </a:solidFill>
                          <a:uFillTx/>
                          <a:latin typeface="Arial" panose="020B0604020202020204" pitchFamily="34" charset="0"/>
                          <a:ea typeface="Arial"/>
                          <a:cs typeface="Arial" panose="020B0604020202020204" pitchFamily="34" charset="0"/>
                          <a:sym typeface="Myriad Pro"/>
                        </a:rPr>
                        <a:t>programmes</a:t>
                      </a: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 in terms of the DDM</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spcBef>
                          <a:spcPts val="300"/>
                        </a:spcBef>
                        <a:defRPr sz="1400">
                          <a:latin typeface="Myriad Pro"/>
                          <a:ea typeface="Myriad Pro"/>
                          <a:cs typeface="Myriad Pro"/>
                          <a:sym typeface="Myriad Pro"/>
                        </a:defRPr>
                      </a:pPr>
                      <a:r>
                        <a:rPr lang="en-ZA" sz="1400" dirty="0">
                          <a:solidFill>
                            <a:schemeClr val="tx1"/>
                          </a:solidFill>
                          <a:latin typeface="Arial" panose="020B0604020202020204" pitchFamily="34" charset="0"/>
                          <a:cs typeface="Arial" panose="020B0604020202020204" pitchFamily="34" charset="0"/>
                        </a:rPr>
                        <a:t>8</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rPr>
                        <a:t>This will assist in ensuring that the development needs of traditional communities are included in the One Plans of municipalities for implementation. The development of traditional communities will contribute towards the upliftment of traditional communities thereby addressing the triple challenges of unemployment, poverty and inequalities. </a:t>
                      </a:r>
                    </a:p>
                    <a:p>
                      <a:pPr algn="just" defTabSz="685800">
                        <a:lnSpc>
                          <a:spcPct val="115000"/>
                        </a:lnSpc>
                        <a:defRPr sz="1800"/>
                      </a:pPr>
                      <a:endPar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endParaRPr>
                    </a:p>
                    <a:p>
                      <a:pPr algn="just" defTabSz="685800">
                        <a:lnSpc>
                          <a:spcPct val="115000"/>
                        </a:lnSpc>
                        <a:defRPr sz="1800"/>
                      </a:pPr>
                      <a:r>
                        <a:rPr lang="en-GB"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rPr>
                        <a:t> </a:t>
                      </a:r>
                      <a:endParaRPr sz="1400" b="0" i="0" u="none" strike="noStrike" cap="none" spc="0" baseline="0" dirty="0">
                        <a:ln>
                          <a:noFill/>
                        </a:ln>
                        <a:solidFill>
                          <a:schemeClr val="tx1"/>
                        </a:solidFill>
                        <a:uFillTx/>
                        <a:latin typeface="Arial" panose="020B0604020202020204" pitchFamily="34" charset="0"/>
                        <a:cs typeface="Arial" panose="020B0604020202020204" pitchFamily="34" charset="0"/>
                        <a:sym typeface="Aria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1363392">
                <a:tc vMerge="1">
                  <a:txBody>
                    <a:bodyPr/>
                    <a:lstStyle/>
                    <a:p>
                      <a:endParaRPr lang="en-US"/>
                    </a:p>
                  </a:txBody>
                  <a:tcPr/>
                </a:tc>
                <a:tc>
                  <a:txBody>
                    <a:bodyPr/>
                    <a:lstStyle/>
                    <a:p>
                      <a:pPr marL="84138" indent="0" algn="l">
                        <a:defRPr sz="1800"/>
                      </a:pPr>
                      <a:r>
                        <a:rPr lang="en-US" sz="1400" dirty="0">
                          <a:solidFill>
                            <a:schemeClr val="tx1"/>
                          </a:solidFill>
                          <a:latin typeface="Arial" panose="020B0604020202020204" pitchFamily="34" charset="0"/>
                          <a:cs typeface="Arial" panose="020B0604020202020204" pitchFamily="34" charset="0"/>
                        </a:rPr>
                        <a:t>Number of provinces monitored on the implementation of section 24 of the TKLA </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a:defRPr sz="1800"/>
                      </a:pPr>
                      <a:r>
                        <a:rPr lang="en-US" sz="1400" dirty="0">
                          <a:solidFill>
                            <a:schemeClr val="tx1"/>
                          </a:solidFill>
                          <a:latin typeface="Arial" panose="020B0604020202020204" pitchFamily="34" charset="0"/>
                          <a:cs typeface="Arial" panose="020B0604020202020204" pitchFamily="34" charset="0"/>
                        </a:rPr>
                        <a:t>8 provinces monitored on the implementation of section 24 of</a:t>
                      </a:r>
                      <a:r>
                        <a:rPr lang="en-US" sz="1400" baseline="0" dirty="0">
                          <a:solidFill>
                            <a:schemeClr val="tx1"/>
                          </a:solidFill>
                          <a:latin typeface="Arial" panose="020B0604020202020204" pitchFamily="34" charset="0"/>
                          <a:cs typeface="Arial" panose="020B0604020202020204" pitchFamily="34" charset="0"/>
                        </a:rPr>
                        <a:t> the TKLA</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ZA" sz="1400" dirty="0"/>
                        <a:t>This intervention is meant to encourage traditional councils to enter into partnership agreements with government and other partners  for socio-economic development of traditional communities. </a:t>
                      </a: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B205F1B8-88A5-48CD-8AB6-2C7994E2072A}"/>
              </a:ext>
            </a:extLst>
          </p:cNvPr>
          <p:cNvSpPr>
            <a:spLocks noGrp="1"/>
          </p:cNvSpPr>
          <p:nvPr>
            <p:ph type="sldNum" sz="quarter" idx="2"/>
          </p:nvPr>
        </p:nvSpPr>
        <p:spPr/>
        <p:txBody>
          <a:bodyPr/>
          <a:lstStyle/>
          <a:p>
            <a:fld id="{86CB4B4D-7CA3-9044-876B-883B54F8677D}" type="slidenum">
              <a:rPr lang="en-ZA" smtClean="0"/>
              <a:pPr/>
              <a:t>17</a:t>
            </a:fld>
            <a:endParaRPr lang="en-ZA"/>
          </a:p>
        </p:txBody>
      </p:sp>
    </p:spTree>
    <p:extLst>
      <p:ext uri="{BB962C8B-B14F-4D97-AF65-F5344CB8AC3E}">
        <p14:creationId xmlns:p14="http://schemas.microsoft.com/office/powerpoint/2010/main" xmlns="" val="3646222854"/>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xmlns=""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xmlns="" id="{5A46DA8E-4F1E-4460-BD1A-36407E6EF9EB}"/>
              </a:ext>
            </a:extLst>
          </p:cNvPr>
          <p:cNvGraphicFramePr/>
          <p:nvPr>
            <p:extLst>
              <p:ext uri="{D42A27DB-BD31-4B8C-83A1-F6EECF244321}">
                <p14:modId xmlns:p14="http://schemas.microsoft.com/office/powerpoint/2010/main" xmlns="" val="2053816404"/>
              </p:ext>
            </p:extLst>
          </p:nvPr>
        </p:nvGraphicFramePr>
        <p:xfrm>
          <a:off x="261256" y="794769"/>
          <a:ext cx="8746110" cy="5361968"/>
        </p:xfrm>
        <a:graphic>
          <a:graphicData uri="http://schemas.openxmlformats.org/drawingml/2006/table">
            <a:tbl>
              <a:tblPr>
                <a:tableStyleId>{4C3C2611-4C71-4FC5-86AE-919BDF0F9419}</a:tableStyleId>
              </a:tblPr>
              <a:tblGrid>
                <a:gridCol w="1255326">
                  <a:extLst>
                    <a:ext uri="{9D8B030D-6E8A-4147-A177-3AD203B41FA5}">
                      <a16:colId xmlns:a16="http://schemas.microsoft.com/office/drawing/2014/main" xmlns="" val="20000"/>
                    </a:ext>
                  </a:extLst>
                </a:gridCol>
                <a:gridCol w="1519166">
                  <a:extLst>
                    <a:ext uri="{9D8B030D-6E8A-4147-A177-3AD203B41FA5}">
                      <a16:colId xmlns:a16="http://schemas.microsoft.com/office/drawing/2014/main" xmlns="" val="20001"/>
                    </a:ext>
                  </a:extLst>
                </a:gridCol>
                <a:gridCol w="1531254">
                  <a:extLst>
                    <a:ext uri="{9D8B030D-6E8A-4147-A177-3AD203B41FA5}">
                      <a16:colId xmlns:a16="http://schemas.microsoft.com/office/drawing/2014/main" xmlns="" val="20002"/>
                    </a:ext>
                  </a:extLst>
                </a:gridCol>
                <a:gridCol w="4440364">
                  <a:extLst>
                    <a:ext uri="{9D8B030D-6E8A-4147-A177-3AD203B41FA5}">
                      <a16:colId xmlns:a16="http://schemas.microsoft.com/office/drawing/2014/main" xmlns="" val="20003"/>
                    </a:ext>
                  </a:extLst>
                </a:gridCol>
              </a:tblGrid>
              <a:tr h="1380042">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009944">
                <a:tc rowSpan="2">
                  <a:txBody>
                    <a:bodyPr/>
                    <a:lstStyle/>
                    <a:p>
                      <a:pPr marL="84138" indent="0" algn="l">
                        <a:defRPr sz="1400" b="1"/>
                      </a:pPr>
                      <a:r>
                        <a:rPr lang="en-US" sz="1400" dirty="0">
                          <a:solidFill>
                            <a:schemeClr val="tx1"/>
                          </a:solidFill>
                          <a:latin typeface="Arial" panose="020B0604020202020204" pitchFamily="34" charset="0"/>
                          <a:cs typeface="Arial" panose="020B0604020202020204" pitchFamily="34" charset="0"/>
                        </a:rPr>
                        <a:t>Developed communities in areas of traditional leadership</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l" defTabSz="685800">
                        <a:spcBef>
                          <a:spcPts val="300"/>
                        </a:spcBef>
                        <a:defRPr sz="1400">
                          <a:latin typeface="Myriad Pro"/>
                          <a:ea typeface="Myriad Pro"/>
                          <a:cs typeface="Myriad Pro"/>
                          <a:sym typeface="Myriad Pro"/>
                        </a:defRPr>
                      </a:pP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Number of provinces monitored on the implementation of the Agrarian Revolution </a:t>
                      </a:r>
                      <a:r>
                        <a:rPr lang="en-US" sz="1400" b="0" i="0" u="none" strike="noStrike" cap="none" spc="0" baseline="0" dirty="0" err="1">
                          <a:ln>
                            <a:noFill/>
                          </a:ln>
                          <a:solidFill>
                            <a:schemeClr val="tx1"/>
                          </a:solidFill>
                          <a:uFillTx/>
                          <a:latin typeface="Arial" panose="020B0604020202020204" pitchFamily="34" charset="0"/>
                          <a:ea typeface="Arial"/>
                          <a:cs typeface="Arial" panose="020B0604020202020204" pitchFamily="34" charset="0"/>
                          <a:sym typeface="Myriad Pro"/>
                        </a:rPr>
                        <a:t>programme</a:t>
                      </a: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 in traditional communities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marR="0" indent="0" algn="l" defTabSz="457200" rtl="0" eaLnBrk="1" fontAlgn="auto" latinLnBrk="0" hangingPunct="1">
                        <a:lnSpc>
                          <a:spcPct val="100000"/>
                        </a:lnSpc>
                        <a:spcBef>
                          <a:spcPts val="300"/>
                        </a:spcBef>
                        <a:spcAft>
                          <a:spcPts val="0"/>
                        </a:spcAft>
                        <a:buClrTx/>
                        <a:buSzTx/>
                        <a:buFontTx/>
                        <a:buNone/>
                        <a:tabLst/>
                        <a:defRPr sz="1400">
                          <a:latin typeface="Myriad Pro"/>
                          <a:ea typeface="Myriad Pro"/>
                          <a:cs typeface="Myriad Pro"/>
                          <a:sym typeface="Myriad Pro"/>
                        </a:defRPr>
                      </a:pP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8 provinces monitored on the implementation of the Agrarian Revolution </a:t>
                      </a:r>
                      <a:r>
                        <a:rPr lang="en-US" sz="1400" b="0" i="0" u="none" strike="noStrike" cap="none" spc="0" baseline="0" dirty="0" err="1">
                          <a:ln>
                            <a:noFill/>
                          </a:ln>
                          <a:solidFill>
                            <a:schemeClr val="tx1"/>
                          </a:solidFill>
                          <a:uFillTx/>
                          <a:latin typeface="Arial" panose="020B0604020202020204" pitchFamily="34" charset="0"/>
                          <a:ea typeface="Arial"/>
                          <a:cs typeface="Arial" panose="020B0604020202020204" pitchFamily="34" charset="0"/>
                          <a:sym typeface="Myriad Pro"/>
                        </a:rPr>
                        <a:t>programme</a:t>
                      </a:r>
                      <a:r>
                        <a:rPr lang="en-US" sz="1400" b="0" i="0" u="none" strike="noStrike" cap="none" spc="0" baseline="0" dirty="0">
                          <a:ln>
                            <a:noFill/>
                          </a:ln>
                          <a:solidFill>
                            <a:schemeClr val="tx1"/>
                          </a:solidFill>
                          <a:uFillTx/>
                          <a:latin typeface="Arial" panose="020B0604020202020204" pitchFamily="34" charset="0"/>
                          <a:ea typeface="Arial"/>
                          <a:cs typeface="Arial" panose="020B0604020202020204" pitchFamily="34" charset="0"/>
                          <a:sym typeface="Myriad Pro"/>
                        </a:rPr>
                        <a:t> in traditional communities </a:t>
                      </a:r>
                      <a:endParaRPr lang="en-US" sz="1400" dirty="0">
                        <a:solidFill>
                          <a:schemeClr val="tx1"/>
                        </a:solidFill>
                        <a:latin typeface="Arial" panose="020B0604020202020204" pitchFamily="34" charset="0"/>
                        <a:cs typeface="Arial" panose="020B0604020202020204" pitchFamily="34" charset="0"/>
                      </a:endParaRPr>
                    </a:p>
                    <a:p>
                      <a:pPr algn="ctr">
                        <a:spcBef>
                          <a:spcPts val="300"/>
                        </a:spcBef>
                        <a:defRPr sz="1400">
                          <a:latin typeface="Myriad Pro"/>
                          <a:ea typeface="Myriad Pro"/>
                          <a:cs typeface="Myriad Pro"/>
                          <a:sym typeface="Myriad Pro"/>
                        </a:defRPr>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GB" sz="1400" dirty="0"/>
                        <a:t>To contribute towards alleviating poverty and to promote socio economic developed programmes through agricultural projects in traditional communities.</a:t>
                      </a: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1900731">
                <a:tc vMerge="1">
                  <a:txBody>
                    <a:bodyPr/>
                    <a:lstStyle/>
                    <a:p>
                      <a:endParaRPr lang="en-US"/>
                    </a:p>
                  </a:txBody>
                  <a:tcPr/>
                </a:tc>
                <a:tc>
                  <a:txBody>
                    <a:bodyPr/>
                    <a:lstStyle/>
                    <a:p>
                      <a:pPr marL="84138" indent="0" algn="l">
                        <a:defRPr sz="1800"/>
                      </a:pPr>
                      <a:r>
                        <a:rPr lang="en-US" sz="1400" dirty="0">
                          <a:solidFill>
                            <a:schemeClr val="tx1"/>
                          </a:solidFill>
                          <a:latin typeface="Arial" panose="020B0604020202020204" pitchFamily="34" charset="0"/>
                          <a:cs typeface="Arial" panose="020B0604020202020204" pitchFamily="34" charset="0"/>
                        </a:rPr>
                        <a:t>Number of Provincial Houses of Traditional Leaders consulted on the Communal Land Tenure Policy</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marR="0" indent="0" algn="l" defTabSz="457200" rtl="0" eaLnBrk="1" fontAlgn="auto" latinLnBrk="0" hangingPunct="1">
                        <a:lnSpc>
                          <a:spcPct val="100000"/>
                        </a:lnSpc>
                        <a:spcBef>
                          <a:spcPts val="0"/>
                        </a:spcBef>
                        <a:spcAft>
                          <a:spcPts val="0"/>
                        </a:spcAft>
                        <a:buClrTx/>
                        <a:buSzTx/>
                        <a:buFontTx/>
                        <a:buNone/>
                        <a:tabLst/>
                        <a:defRPr sz="1800"/>
                      </a:pPr>
                      <a:r>
                        <a:rPr lang="en-US" sz="1400" dirty="0">
                          <a:solidFill>
                            <a:schemeClr val="tx1"/>
                          </a:solidFill>
                          <a:latin typeface="Arial" panose="020B0604020202020204" pitchFamily="34" charset="0"/>
                          <a:cs typeface="Arial" panose="020B0604020202020204" pitchFamily="34" charset="0"/>
                        </a:rPr>
                        <a:t>7</a:t>
                      </a:r>
                      <a:r>
                        <a:rPr lang="en-US" sz="1400" baseline="0" dirty="0">
                          <a:solidFill>
                            <a:schemeClr val="tx1"/>
                          </a:solidFill>
                          <a:latin typeface="Arial" panose="020B0604020202020204" pitchFamily="34" charset="0"/>
                          <a:cs typeface="Arial" panose="020B0604020202020204" pitchFamily="34" charset="0"/>
                        </a:rPr>
                        <a:t> </a:t>
                      </a:r>
                      <a:r>
                        <a:rPr lang="en-US" sz="1400" dirty="0">
                          <a:solidFill>
                            <a:schemeClr val="tx1"/>
                          </a:solidFill>
                          <a:latin typeface="Arial" panose="020B0604020202020204" pitchFamily="34" charset="0"/>
                          <a:cs typeface="Arial" panose="020B0604020202020204" pitchFamily="34" charset="0"/>
                        </a:rPr>
                        <a:t>Provincial Houses of Traditional Leaders consulted on the Communal Land Tenure Policy</a:t>
                      </a:r>
                      <a:endParaRPr lang="en-US" sz="1400" dirty="0">
                        <a:solidFill>
                          <a:schemeClr val="tx1"/>
                        </a:solidFill>
                        <a:latin typeface="Arial" panose="020B0604020202020204" pitchFamily="34" charset="0"/>
                        <a:ea typeface="Myriad Pro"/>
                        <a:cs typeface="Arial" panose="020B0604020202020204" pitchFamily="34" charset="0"/>
                        <a:sym typeface="Myriad Pro"/>
                      </a:endParaRPr>
                    </a:p>
                    <a:p>
                      <a:pPr algn="l">
                        <a:defRPr sz="1800"/>
                      </a:pP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defRPr sz="1800"/>
                      </a:pPr>
                      <a:r>
                        <a:rPr lang="en-GB" sz="1400" dirty="0"/>
                        <a:t>The is meant to ensure the involvement and participation of traditional leadership towards a communal land tenure policy that will address land inequalities and promote land ownership by previously disadvantaged individuals and communities. </a:t>
                      </a:r>
                    </a:p>
                    <a:p>
                      <a:pPr algn="just">
                        <a:defRPr sz="1800"/>
                      </a:pPr>
                      <a:endParaRPr sz="1400"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2DB730E6-B189-43A2-B8E2-272EEC0E3185}"/>
              </a:ext>
            </a:extLst>
          </p:cNvPr>
          <p:cNvSpPr>
            <a:spLocks noGrp="1"/>
          </p:cNvSpPr>
          <p:nvPr>
            <p:ph type="sldNum" sz="quarter" idx="2"/>
          </p:nvPr>
        </p:nvSpPr>
        <p:spPr/>
        <p:txBody>
          <a:bodyPr/>
          <a:lstStyle/>
          <a:p>
            <a:fld id="{86CB4B4D-7CA3-9044-876B-883B54F8677D}" type="slidenum">
              <a:rPr lang="en-ZA" smtClean="0"/>
              <a:pPr/>
              <a:t>18</a:t>
            </a:fld>
            <a:endParaRPr lang="en-ZA"/>
          </a:p>
        </p:txBody>
      </p:sp>
    </p:spTree>
    <p:extLst>
      <p:ext uri="{BB962C8B-B14F-4D97-AF65-F5344CB8AC3E}">
        <p14:creationId xmlns:p14="http://schemas.microsoft.com/office/powerpoint/2010/main" xmlns="" val="169301862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xmlns=""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xmlns="" id="{A081F581-7EB2-4510-93DA-57DC71C92DD4}"/>
              </a:ext>
            </a:extLst>
          </p:cNvPr>
          <p:cNvGraphicFramePr/>
          <p:nvPr>
            <p:extLst>
              <p:ext uri="{D42A27DB-BD31-4B8C-83A1-F6EECF244321}">
                <p14:modId xmlns:p14="http://schemas.microsoft.com/office/powerpoint/2010/main" xmlns="" val="950407851"/>
              </p:ext>
            </p:extLst>
          </p:nvPr>
        </p:nvGraphicFramePr>
        <p:xfrm>
          <a:off x="97920" y="802538"/>
          <a:ext cx="8894183" cy="3947088"/>
        </p:xfrm>
        <a:graphic>
          <a:graphicData uri="http://schemas.openxmlformats.org/drawingml/2006/table">
            <a:tbl>
              <a:tblPr>
                <a:tableStyleId>{4C3C2611-4C71-4FC5-86AE-919BDF0F9419}</a:tableStyleId>
              </a:tblPr>
              <a:tblGrid>
                <a:gridCol w="1379417">
                  <a:extLst>
                    <a:ext uri="{9D8B030D-6E8A-4147-A177-3AD203B41FA5}">
                      <a16:colId xmlns:a16="http://schemas.microsoft.com/office/drawing/2014/main" xmlns="" val="20000"/>
                    </a:ext>
                  </a:extLst>
                </a:gridCol>
                <a:gridCol w="1838999">
                  <a:extLst>
                    <a:ext uri="{9D8B030D-6E8A-4147-A177-3AD203B41FA5}">
                      <a16:colId xmlns:a16="http://schemas.microsoft.com/office/drawing/2014/main" xmlns="" val="20001"/>
                    </a:ext>
                  </a:extLst>
                </a:gridCol>
                <a:gridCol w="1742046">
                  <a:extLst>
                    <a:ext uri="{9D8B030D-6E8A-4147-A177-3AD203B41FA5}">
                      <a16:colId xmlns:a16="http://schemas.microsoft.com/office/drawing/2014/main" xmlns="" val="20002"/>
                    </a:ext>
                  </a:extLst>
                </a:gridCol>
                <a:gridCol w="3933721">
                  <a:extLst>
                    <a:ext uri="{9D8B030D-6E8A-4147-A177-3AD203B41FA5}">
                      <a16:colId xmlns:a16="http://schemas.microsoft.com/office/drawing/2014/main" xmlns="" val="20003"/>
                    </a:ext>
                  </a:extLst>
                </a:gridCol>
              </a:tblGrid>
              <a:tr h="1306114">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640974">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traditional and Khoi-San</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leadership</a:t>
                      </a:r>
                    </a:p>
                    <a:p>
                      <a:pPr lvl="1" indent="0" algn="l">
                        <a:defRPr sz="1400" b="1"/>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marR="0" lvl="0" indent="0" algn="l" defTabSz="685800" rtl="0" eaLnBrk="1" fontAlgn="auto" latinLnBrk="0" hangingPunct="1">
                        <a:lnSpc>
                          <a:spcPct val="115000"/>
                        </a:lnSpc>
                        <a:spcBef>
                          <a:spcPts val="0"/>
                        </a:spcBef>
                        <a:spcAft>
                          <a:spcPts val="0"/>
                        </a:spcAft>
                        <a:buClrTx/>
                        <a:buSzTx/>
                        <a:buFontTx/>
                        <a:buNone/>
                        <a:tabLst/>
                        <a:defRPr sz="1800"/>
                      </a:pPr>
                      <a:r>
                        <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Number of provinces monitored on the functionality of the Local Houses of Traditional Leadership (LHTLs)</a:t>
                      </a:r>
                    </a:p>
                    <a:p>
                      <a:pPr algn="just" defTabSz="685800">
                        <a:spcBef>
                          <a:spcPts val="300"/>
                        </a:spcBef>
                        <a:defRPr sz="1800"/>
                      </a:pP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algn="ctr">
                        <a:spcBef>
                          <a:spcPts val="300"/>
                        </a:spcBef>
                        <a:defRPr sz="1800"/>
                      </a:pPr>
                      <a:r>
                        <a:rPr lang="en-GB" sz="1400" dirty="0">
                          <a:solidFill>
                            <a:schemeClr val="tx1"/>
                          </a:solidFill>
                          <a:latin typeface="Arial" panose="020B0604020202020204" pitchFamily="34" charset="0"/>
                          <a:ea typeface="Myriad Pro"/>
                          <a:cs typeface="Arial" panose="020B0604020202020204" pitchFamily="34" charset="0"/>
                          <a:sym typeface="Myriad Pro"/>
                        </a:rPr>
                        <a:t>8</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solidFill>
                            <a:schemeClr val="tx1"/>
                          </a:solidFill>
                          <a:latin typeface="Arial" panose="020B0604020202020204" pitchFamily="34" charset="0"/>
                          <a:cs typeface="Arial" panose="020B0604020202020204" pitchFamily="34" charset="0"/>
                        </a:rPr>
                        <a:t>All Local Houses of Traditional Leaders will be monitored against a set of key functionality criteria and interventions introduced in areas where there are weaknesses. This is to ensure that the LHTLs are strengthened to perform their legislative mandates but also to participate in governance and development of traditional communities.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E0C40CA4-833F-4E60-9BDA-1351D4FBDBDF}"/>
              </a:ext>
            </a:extLst>
          </p:cNvPr>
          <p:cNvSpPr>
            <a:spLocks noGrp="1"/>
          </p:cNvSpPr>
          <p:nvPr>
            <p:ph type="sldNum" sz="quarter" idx="2"/>
          </p:nvPr>
        </p:nvSpPr>
        <p:spPr/>
        <p:txBody>
          <a:bodyPr/>
          <a:lstStyle/>
          <a:p>
            <a:fld id="{86CB4B4D-7CA3-9044-876B-883B54F8677D}" type="slidenum">
              <a:rPr lang="en-ZA" smtClean="0"/>
              <a:pPr/>
              <a:t>19</a:t>
            </a:fld>
            <a:endParaRPr lang="en-ZA"/>
          </a:p>
        </p:txBody>
      </p:sp>
    </p:spTree>
    <p:extLst>
      <p:ext uri="{BB962C8B-B14F-4D97-AF65-F5344CB8AC3E}">
        <p14:creationId xmlns:p14="http://schemas.microsoft.com/office/powerpoint/2010/main" xmlns="" val="17267180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0" name="PRESENTATION OUTLINE"/>
          <p:cNvSpPr txBox="1"/>
          <p:nvPr/>
        </p:nvSpPr>
        <p:spPr>
          <a:xfrm>
            <a:off x="755650" y="34550"/>
            <a:ext cx="7169150" cy="624841"/>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defTabSz="457200">
              <a:defRPr sz="3600" b="1">
                <a:effectLst>
                  <a:outerShdw blurRad="12700" dist="25400" dir="2700000" rotWithShape="0">
                    <a:srgbClr val="FFFFFF"/>
                  </a:outerShdw>
                </a:effectLst>
                <a:latin typeface="+mj-lt"/>
                <a:ea typeface="+mj-ea"/>
                <a:cs typeface="+mj-cs"/>
                <a:sym typeface="Calibri"/>
              </a:defRPr>
            </a:lvl1pPr>
          </a:lstStyle>
          <a:p>
            <a:pPr algn="ctr"/>
            <a:r>
              <a:rPr sz="3400" dirty="0"/>
              <a:t>PRESENTATION OUTLINE</a:t>
            </a:r>
          </a:p>
        </p:txBody>
      </p:sp>
      <p:pic>
        <p:nvPicPr>
          <p:cNvPr id="171" name="dta logo.jpg" descr="dta logo.jpg"/>
          <p:cNvPicPr>
            <a:picLocks noChangeAspect="1"/>
          </p:cNvPicPr>
          <p:nvPr/>
        </p:nvPicPr>
        <p:blipFill>
          <a:blip r:embed="rId3" cstate="print"/>
          <a:stretch>
            <a:fillRect/>
          </a:stretch>
        </p:blipFill>
        <p:spPr>
          <a:xfrm>
            <a:off x="4380" y="6155885"/>
            <a:ext cx="1905000" cy="703263"/>
          </a:xfrm>
          <a:prstGeom prst="rect">
            <a:avLst/>
          </a:prstGeom>
          <a:ln w="12700">
            <a:miter lim="400000"/>
          </a:ln>
        </p:spPr>
      </p:pic>
      <p:sp>
        <p:nvSpPr>
          <p:cNvPr id="172" name="Introduction…"/>
          <p:cNvSpPr txBox="1"/>
          <p:nvPr/>
        </p:nvSpPr>
        <p:spPr>
          <a:xfrm>
            <a:off x="1" y="1196975"/>
            <a:ext cx="8692054" cy="4216539"/>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742950" lvl="1" indent="-285750" algn="just" defTabSz="457200">
              <a:lnSpc>
                <a:spcPct val="150000"/>
              </a:lnSpc>
              <a:buSzPct val="100000"/>
              <a:buFont typeface="Arial"/>
              <a:buChar char="•"/>
              <a:defRPr sz="2000"/>
            </a:pPr>
            <a:r>
              <a:rPr sz="2400" dirty="0"/>
              <a:t>Introduction</a:t>
            </a:r>
          </a:p>
          <a:p>
            <a:pPr marL="742950" lvl="1" indent="-285750" algn="just" defTabSz="457200">
              <a:lnSpc>
                <a:spcPct val="150000"/>
              </a:lnSpc>
              <a:buSzPct val="100000"/>
              <a:buFont typeface="Arial"/>
              <a:buChar char="•"/>
              <a:defRPr sz="2000"/>
            </a:pPr>
            <a:r>
              <a:rPr sz="2400" dirty="0"/>
              <a:t>PART 1: </a:t>
            </a:r>
            <a:r>
              <a:rPr lang="en-ZA" sz="2400" dirty="0"/>
              <a:t>Vision, Mission, Values</a:t>
            </a:r>
            <a:endParaRPr sz="2400" dirty="0"/>
          </a:p>
          <a:p>
            <a:pPr marL="742950" lvl="1" indent="-285750" algn="just" defTabSz="457200">
              <a:lnSpc>
                <a:spcPct val="150000"/>
              </a:lnSpc>
              <a:buSzPct val="100000"/>
              <a:buFont typeface="Arial"/>
              <a:buChar char="•"/>
              <a:defRPr sz="2000"/>
            </a:pPr>
            <a:r>
              <a:rPr sz="2400" dirty="0"/>
              <a:t>PART </a:t>
            </a:r>
            <a:r>
              <a:rPr lang="en-ZA" sz="2400" dirty="0"/>
              <a:t>2</a:t>
            </a:r>
            <a:r>
              <a:rPr sz="2400" dirty="0"/>
              <a:t>: </a:t>
            </a:r>
            <a:r>
              <a:rPr lang="en-GB" sz="2400" dirty="0"/>
              <a:t>Department of Traditional Affairs (DTA) 2021-2022 Annual Performance Plan (APP)</a:t>
            </a:r>
          </a:p>
          <a:p>
            <a:pPr marL="742950" lvl="1" indent="-285750" algn="just" defTabSz="457200">
              <a:lnSpc>
                <a:spcPct val="150000"/>
              </a:lnSpc>
              <a:buSzPct val="100000"/>
              <a:buFont typeface="Arial"/>
              <a:buChar char="•"/>
              <a:defRPr sz="2000"/>
            </a:pPr>
            <a:r>
              <a:rPr sz="2400" dirty="0"/>
              <a:t>PART </a:t>
            </a:r>
            <a:r>
              <a:rPr lang="en-ZA" sz="2400" dirty="0"/>
              <a:t>3</a:t>
            </a:r>
            <a:r>
              <a:rPr sz="2400" dirty="0"/>
              <a:t>: DTA </a:t>
            </a:r>
            <a:r>
              <a:rPr lang="en-US" sz="2400" dirty="0"/>
              <a:t>Medium Term Expenditure Framework </a:t>
            </a:r>
            <a:r>
              <a:rPr lang="en-GB" sz="2400" dirty="0"/>
              <a:t>(MTEF) </a:t>
            </a:r>
            <a:r>
              <a:rPr sz="2400" dirty="0"/>
              <a:t>Budget Allocations</a:t>
            </a:r>
          </a:p>
          <a:p>
            <a:pPr marL="742950" lvl="1" indent="-285750" algn="just" defTabSz="457200">
              <a:lnSpc>
                <a:spcPct val="150000"/>
              </a:lnSpc>
              <a:buSzPct val="100000"/>
              <a:buFont typeface="Arial"/>
              <a:buChar char="•"/>
              <a:defRPr sz="2000"/>
            </a:pPr>
            <a:r>
              <a:rPr sz="2400" dirty="0"/>
              <a:t>Recommendations</a:t>
            </a:r>
          </a:p>
          <a:p>
            <a:pPr marL="742950" lvl="1" indent="-285750" algn="just" defTabSz="457200">
              <a:buSzPct val="100000"/>
              <a:buFont typeface="Arial"/>
              <a:buChar char="•"/>
              <a:defRPr sz="1600"/>
            </a:pPr>
            <a:endParaRPr dirty="0"/>
          </a:p>
        </p:txBody>
      </p:sp>
      <p:sp>
        <p:nvSpPr>
          <p:cNvPr id="2" name="Slide Number Placeholder 1">
            <a:extLst>
              <a:ext uri="{FF2B5EF4-FFF2-40B4-BE49-F238E27FC236}">
                <a16:creationId xmlns:a16="http://schemas.microsoft.com/office/drawing/2014/main" xmlns="" id="{08274FCF-8933-4AF9-9E3D-891D286097A6}"/>
              </a:ext>
            </a:extLst>
          </p:cNvPr>
          <p:cNvSpPr>
            <a:spLocks noGrp="1"/>
          </p:cNvSpPr>
          <p:nvPr>
            <p:ph type="sldNum" sz="quarter" idx="2"/>
          </p:nvPr>
        </p:nvSpPr>
        <p:spPr/>
        <p:txBody>
          <a:bodyPr/>
          <a:lstStyle/>
          <a:p>
            <a:fld id="{86CB4B4D-7CA3-9044-876B-883B54F8677D}" type="slidenum">
              <a:rPr lang="en-ZA" smtClean="0"/>
              <a:pPr/>
              <a:t>2</a:t>
            </a:fld>
            <a:endParaRPr lang="en-ZA"/>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TextBox 7">
            <a:extLst>
              <a:ext uri="{FF2B5EF4-FFF2-40B4-BE49-F238E27FC236}">
                <a16:creationId xmlns:a16="http://schemas.microsoft.com/office/drawing/2014/main" xmlns="" id="{344E1D09-F399-41D9-A878-D01F481F00CC}"/>
              </a:ext>
            </a:extLst>
          </p:cNvPr>
          <p:cNvSpPr txBox="1"/>
          <p:nvPr/>
        </p:nvSpPr>
        <p:spPr>
          <a:xfrm>
            <a:off x="863599" y="16606"/>
            <a:ext cx="7416799"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6" name="Table">
            <a:extLst>
              <a:ext uri="{FF2B5EF4-FFF2-40B4-BE49-F238E27FC236}">
                <a16:creationId xmlns:a16="http://schemas.microsoft.com/office/drawing/2014/main" xmlns="" id="{C7B38462-E2F2-415C-A6F3-65BCEC1E5461}"/>
              </a:ext>
            </a:extLst>
          </p:cNvPr>
          <p:cNvGraphicFramePr/>
          <p:nvPr>
            <p:extLst>
              <p:ext uri="{D42A27DB-BD31-4B8C-83A1-F6EECF244321}">
                <p14:modId xmlns:p14="http://schemas.microsoft.com/office/powerpoint/2010/main" xmlns="" val="550123961"/>
              </p:ext>
            </p:extLst>
          </p:nvPr>
        </p:nvGraphicFramePr>
        <p:xfrm>
          <a:off x="97920" y="830148"/>
          <a:ext cx="8894183" cy="3590989"/>
        </p:xfrm>
        <a:graphic>
          <a:graphicData uri="http://schemas.openxmlformats.org/drawingml/2006/table">
            <a:tbl>
              <a:tblPr>
                <a:tableStyleId>{4C3C2611-4C71-4FC5-86AE-919BDF0F9419}</a:tableStyleId>
              </a:tblPr>
              <a:tblGrid>
                <a:gridCol w="1426080">
                  <a:extLst>
                    <a:ext uri="{9D8B030D-6E8A-4147-A177-3AD203B41FA5}">
                      <a16:colId xmlns:a16="http://schemas.microsoft.com/office/drawing/2014/main" xmlns="" val="20000"/>
                    </a:ext>
                  </a:extLst>
                </a:gridCol>
                <a:gridCol w="1792336">
                  <a:extLst>
                    <a:ext uri="{9D8B030D-6E8A-4147-A177-3AD203B41FA5}">
                      <a16:colId xmlns:a16="http://schemas.microsoft.com/office/drawing/2014/main" xmlns="" val="20001"/>
                    </a:ext>
                  </a:extLst>
                </a:gridCol>
                <a:gridCol w="2017664">
                  <a:extLst>
                    <a:ext uri="{9D8B030D-6E8A-4147-A177-3AD203B41FA5}">
                      <a16:colId xmlns:a16="http://schemas.microsoft.com/office/drawing/2014/main" xmlns="" val="20002"/>
                    </a:ext>
                  </a:extLst>
                </a:gridCol>
                <a:gridCol w="3658103">
                  <a:extLst>
                    <a:ext uri="{9D8B030D-6E8A-4147-A177-3AD203B41FA5}">
                      <a16:colId xmlns:a16="http://schemas.microsoft.com/office/drawing/2014/main" xmlns="" val="20003"/>
                    </a:ext>
                  </a:extLst>
                </a:gridCol>
              </a:tblGrid>
              <a:tr h="10302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126618">
                <a:tc>
                  <a:txBody>
                    <a:bodyPr/>
                    <a:lstStyle/>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Functional institution of</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traditional and Khoi-San</a:t>
                      </a:r>
                    </a:p>
                    <a:p>
                      <a:pPr marL="84138" marR="0" lvl="0" indent="0" algn="just" defTabSz="457200" rtl="0" eaLnBrk="1" fontAlgn="auto" latinLnBrk="0" hangingPunct="1">
                        <a:lnSpc>
                          <a:spcPct val="100000"/>
                        </a:lnSpc>
                        <a:spcBef>
                          <a:spcPts val="0"/>
                        </a:spcBef>
                        <a:spcAft>
                          <a:spcPts val="0"/>
                        </a:spcAft>
                        <a:buClrTx/>
                        <a:buSzTx/>
                        <a:buFontTx/>
                        <a:buNone/>
                        <a:tabLst/>
                        <a:defRPr sz="1400" b="1"/>
                      </a:pPr>
                      <a:r>
                        <a:rPr kumimoji="0" lang="en-GB" sz="1400" b="1"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leadership</a:t>
                      </a:r>
                    </a:p>
                    <a:p>
                      <a:pPr lvl="1" indent="0" algn="l">
                        <a:defRPr sz="1400" b="1"/>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defTabSz="685800">
                        <a:spcBef>
                          <a:spcPts val="300"/>
                        </a:spcBef>
                        <a:defRPr sz="1800"/>
                      </a:pPr>
                      <a:r>
                        <a:rPr kumimoji="0" lang="en-US"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Number of interventions in the Integrated traditional Leadership support </a:t>
                      </a:r>
                      <a:r>
                        <a:rPr kumimoji="0" lang="en-US" sz="1400" b="0" i="0" u="none" strike="noStrike" kern="0" cap="none" spc="0" normalizeH="0" baseline="0" noProof="0" dirty="0" err="1">
                          <a:ln>
                            <a:noFill/>
                          </a:ln>
                          <a:solidFill>
                            <a:schemeClr val="tx1"/>
                          </a:solidFill>
                          <a:effectLst/>
                          <a:uLnTx/>
                          <a:uFillTx/>
                          <a:latin typeface="Arial" panose="020B0604020202020204" pitchFamily="34" charset="0"/>
                          <a:cs typeface="Arial" panose="020B0604020202020204" pitchFamily="34" charset="0"/>
                          <a:sym typeface="Arial"/>
                        </a:rPr>
                        <a:t>programme</a:t>
                      </a:r>
                      <a:r>
                        <a:rPr kumimoji="0" lang="en-US"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 implemented</a:t>
                      </a: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marR="0" lvl="0" indent="0" algn="l" defTabSz="457200" rtl="0" eaLnBrk="1" fontAlgn="auto" latinLnBrk="0" hangingPunct="1">
                        <a:lnSpc>
                          <a:spcPct val="100000"/>
                        </a:lnSpc>
                        <a:spcBef>
                          <a:spcPts val="0"/>
                        </a:spcBef>
                        <a:spcAft>
                          <a:spcPts val="0"/>
                        </a:spcAft>
                        <a:buClrTx/>
                        <a:buSzTx/>
                        <a:buFontTx/>
                        <a:buNone/>
                        <a:tabLst/>
                        <a:defRPr sz="1800"/>
                      </a:pPr>
                      <a:r>
                        <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1 Intervention in the Integrated Traditional and Khoi-San support programmes implemented: </a:t>
                      </a:r>
                    </a:p>
                    <a:p>
                      <a:pPr marL="0" marR="0" lvl="0" indent="0" algn="l" defTabSz="457200" rtl="0" eaLnBrk="1" fontAlgn="auto" latinLnBrk="0" hangingPunct="1">
                        <a:lnSpc>
                          <a:spcPct val="100000"/>
                        </a:lnSpc>
                        <a:spcBef>
                          <a:spcPts val="0"/>
                        </a:spcBef>
                        <a:spcAft>
                          <a:spcPts val="0"/>
                        </a:spcAft>
                        <a:buClrTx/>
                        <a:buSzTx/>
                        <a:buFontTx/>
                        <a:buNone/>
                        <a:tabLst/>
                        <a:defRPr sz="1800"/>
                      </a:pPr>
                      <a:endPar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endParaRPr>
                    </a:p>
                    <a:p>
                      <a:pPr marL="285750" marR="0" lvl="0" indent="-201613" algn="l" defTabSz="457200" rtl="0" eaLnBrk="1" fontAlgn="auto" latinLnBrk="0" hangingPunct="1">
                        <a:lnSpc>
                          <a:spcPct val="100000"/>
                        </a:lnSpc>
                        <a:spcBef>
                          <a:spcPts val="0"/>
                        </a:spcBef>
                        <a:spcAft>
                          <a:spcPts val="0"/>
                        </a:spcAft>
                        <a:buClrTx/>
                        <a:buSzTx/>
                        <a:buFont typeface="Wingdings" panose="05000000000000000000" pitchFamily="2" charset="2"/>
                        <a:buChar char="§"/>
                        <a:tabLst/>
                        <a:defRPr sz="1800"/>
                      </a:pPr>
                      <a:r>
                        <a:rPr kumimoji="0" lang="en-GB" sz="1400" b="0" i="0" u="none" strike="noStrike" kern="0" cap="none" spc="0" normalizeH="0" baseline="0" noProof="0" dirty="0">
                          <a:ln>
                            <a:noFill/>
                          </a:ln>
                          <a:solidFill>
                            <a:schemeClr val="tx1"/>
                          </a:solidFill>
                          <a:effectLst/>
                          <a:uLnTx/>
                          <a:uFillTx/>
                          <a:latin typeface="Arial" panose="020B0604020202020204" pitchFamily="34" charset="0"/>
                          <a:cs typeface="Arial" panose="020B0604020202020204" pitchFamily="34" charset="0"/>
                          <a:sym typeface="Arial"/>
                        </a:rPr>
                        <a:t>8 Houses trained on Gender Based Violence and Femicide (GBVF)</a:t>
                      </a:r>
                      <a:endParaRPr kumimoji="0" lang="en-GB" sz="1400" b="0" i="0" u="none" strike="noStrike" kern="0" cap="none" spc="0" normalizeH="0" baseline="0" noProof="0" dirty="0">
                        <a:ln>
                          <a:noFill/>
                        </a:ln>
                        <a:solidFill>
                          <a:schemeClr val="tx1"/>
                        </a:solidFill>
                        <a:effectLst/>
                        <a:uLnTx/>
                        <a:uFillTx/>
                        <a:latin typeface="Arial" panose="020B0604020202020204" pitchFamily="34" charset="0"/>
                        <a:ea typeface="Myriad Pro"/>
                        <a:cs typeface="Arial" panose="020B0604020202020204" pitchFamily="34" charset="0"/>
                        <a:sym typeface="Myriad Pro"/>
                      </a:endParaRPr>
                    </a:p>
                    <a:p>
                      <a:pPr algn="ctr">
                        <a:spcBef>
                          <a:spcPts val="300"/>
                        </a:spcBef>
                        <a:defRPr sz="1800"/>
                      </a:pPr>
                      <a:endParaRPr sz="1400" dirty="0">
                        <a:solidFill>
                          <a:schemeClr val="tx1"/>
                        </a:solidFill>
                        <a:latin typeface="Arial" panose="020B0604020202020204" pitchFamily="34" charset="0"/>
                        <a:ea typeface="Myriad Pro"/>
                        <a:cs typeface="Arial" panose="020B0604020202020204" pitchFamily="34" charset="0"/>
                        <a:sym typeface="Myriad Pro"/>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solidFill>
                    </a:lnB>
                    <a:noFill/>
                  </a:tcPr>
                </a:tc>
                <a:tc>
                  <a:txBody>
                    <a:bodyPr/>
                    <a:lstStyle/>
                    <a:p>
                      <a:pPr marL="84138" indent="0" algn="just">
                        <a:defRPr sz="1400">
                          <a:latin typeface="Myriad Pro"/>
                          <a:ea typeface="Myriad Pro"/>
                          <a:cs typeface="Myriad Pro"/>
                          <a:sym typeface="Myriad Pro"/>
                        </a:defRPr>
                      </a:pPr>
                      <a:r>
                        <a:rPr lang="en-GB" sz="1400" dirty="0">
                          <a:latin typeface="Arial" panose="020B0604020202020204" pitchFamily="34" charset="0"/>
                          <a:cs typeface="Arial" panose="020B0604020202020204" pitchFamily="34" charset="0"/>
                        </a:rPr>
                        <a:t>This will ensure that traditional leadership structures are capacitated with knowledge to fight Gender Based Violence and Femicide (GBVF) pandemic, including violence directed at the LGBTQI+ in order to promote nation and social cohesion.</a:t>
                      </a:r>
                    </a:p>
                    <a:p>
                      <a:pPr marL="84138" indent="0" algn="just">
                        <a:defRPr sz="1400">
                          <a:latin typeface="Myriad Pro"/>
                          <a:ea typeface="Myriad Pro"/>
                          <a:cs typeface="Myriad Pro"/>
                          <a:sym typeface="Myriad Pro"/>
                        </a:defRPr>
                      </a:pPr>
                      <a:endParaRPr lang="en-GB" sz="1400" dirty="0">
                        <a:solidFill>
                          <a:schemeClr val="tx1"/>
                        </a:solidFill>
                        <a:latin typeface="Arial" panose="020B0604020202020204" pitchFamily="34" charset="0"/>
                        <a:cs typeface="Arial" panose="020B0604020202020204" pitchFamily="34" charset="0"/>
                      </a:endParaRPr>
                    </a:p>
                    <a:p>
                      <a:pPr marL="84138" marR="0" lvl="0" indent="0" algn="just" defTabSz="457200" rtl="0" eaLnBrk="1" fontAlgn="auto" latinLnBrk="0" hangingPunct="1">
                        <a:lnSpc>
                          <a:spcPct val="100000"/>
                        </a:lnSpc>
                        <a:spcBef>
                          <a:spcPts val="0"/>
                        </a:spcBef>
                        <a:spcAft>
                          <a:spcPts val="0"/>
                        </a:spcAft>
                        <a:buClrTx/>
                        <a:buSzTx/>
                        <a:buFontTx/>
                        <a:buNone/>
                        <a:tabLst/>
                        <a:defRPr sz="1400">
                          <a:latin typeface="Myriad Pro"/>
                          <a:ea typeface="Myriad Pro"/>
                          <a:cs typeface="Myriad Pro"/>
                          <a:sym typeface="Myriad Pro"/>
                        </a:defRPr>
                      </a:pPr>
                      <a:r>
                        <a:rPr lang="en-US" sz="1400" dirty="0">
                          <a:solidFill>
                            <a:schemeClr val="tx1"/>
                          </a:solidFill>
                          <a:latin typeface="Arial" panose="020B0604020202020204" pitchFamily="34" charset="0"/>
                          <a:cs typeface="Arial" panose="020B0604020202020204" pitchFamily="34" charset="0"/>
                        </a:rPr>
                        <a:t>This intervention will also encompass the induction </a:t>
                      </a:r>
                      <a:r>
                        <a:rPr lang="en-US" sz="1400" dirty="0" err="1">
                          <a:solidFill>
                            <a:schemeClr val="tx1"/>
                          </a:solidFill>
                          <a:latin typeface="Arial" panose="020B0604020202020204" pitchFamily="34" charset="0"/>
                          <a:cs typeface="Arial" panose="020B0604020202020204" pitchFamily="34" charset="0"/>
                        </a:rPr>
                        <a:t>programme</a:t>
                      </a:r>
                      <a:r>
                        <a:rPr lang="en-US" sz="1400" dirty="0">
                          <a:solidFill>
                            <a:schemeClr val="tx1"/>
                          </a:solidFill>
                          <a:latin typeface="Arial" panose="020B0604020202020204" pitchFamily="34" charset="0"/>
                          <a:cs typeface="Arial" panose="020B0604020202020204" pitchFamily="34" charset="0"/>
                        </a:rPr>
                        <a:t> to be provided through the collaboration with LGSETA.</a:t>
                      </a:r>
                    </a:p>
                    <a:p>
                      <a:pPr algn="just">
                        <a:defRPr sz="1400">
                          <a:latin typeface="Myriad Pro"/>
                          <a:ea typeface="Myriad Pro"/>
                          <a:cs typeface="Myriad Pro"/>
                          <a:sym typeface="Myriad Pro"/>
                        </a:defRPr>
                      </a:pP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cap="flat" cmpd="sng" algn="ctr">
                      <a:solidFill>
                        <a:srgbClr val="000000"/>
                      </a:solidFill>
                      <a:prstDash val="solid"/>
                      <a:round/>
                      <a:headEnd type="none" w="med" len="med"/>
                      <a:tailEnd type="none" w="med" len="med"/>
                    </a:lnL>
                    <a:lnR w="12700">
                      <a:solidFill>
                        <a:srgbClr val="000000"/>
                      </a:solidFill>
                    </a:lnR>
                    <a:lnT w="12700" cap="flat" cmpd="sng" algn="ctr">
                      <a:solidFill>
                        <a:srgbClr val="000000"/>
                      </a:solidFill>
                      <a:prstDash val="solid"/>
                      <a:round/>
                      <a:headEnd type="none" w="med" len="med"/>
                      <a:tailEnd type="none" w="med" len="med"/>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07108DE6-983B-4600-A134-7132D666BAEF}"/>
              </a:ext>
            </a:extLst>
          </p:cNvPr>
          <p:cNvSpPr>
            <a:spLocks noGrp="1"/>
          </p:cNvSpPr>
          <p:nvPr>
            <p:ph type="sldNum" sz="quarter" idx="2"/>
          </p:nvPr>
        </p:nvSpPr>
        <p:spPr/>
        <p:txBody>
          <a:bodyPr/>
          <a:lstStyle/>
          <a:p>
            <a:fld id="{86CB4B4D-7CA3-9044-876B-883B54F8677D}" type="slidenum">
              <a:rPr lang="en-ZA" smtClean="0"/>
              <a:pPr/>
              <a:t>20</a:t>
            </a:fld>
            <a:endParaRPr lang="en-ZA"/>
          </a:p>
        </p:txBody>
      </p:sp>
    </p:spTree>
    <p:extLst>
      <p:ext uri="{BB962C8B-B14F-4D97-AF65-F5344CB8AC3E}">
        <p14:creationId xmlns:p14="http://schemas.microsoft.com/office/powerpoint/2010/main" xmlns="" val="160013526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7" name="PART 4…">
            <a:extLst>
              <a:ext uri="{FF2B5EF4-FFF2-40B4-BE49-F238E27FC236}">
                <a16:creationId xmlns:a16="http://schemas.microsoft.com/office/drawing/2014/main" xmlns="" id="{A6CD770C-350F-468E-86F4-8BD1F2587B3E}"/>
              </a:ext>
            </a:extLst>
          </p:cNvPr>
          <p:cNvSpPr txBox="1"/>
          <p:nvPr/>
        </p:nvSpPr>
        <p:spPr>
          <a:xfrm>
            <a:off x="947854" y="1489455"/>
            <a:ext cx="7416800" cy="2400657"/>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r>
              <a:rPr sz="3000" dirty="0">
                <a:solidFill>
                  <a:schemeClr val="tx1"/>
                </a:solidFill>
              </a:rPr>
              <a:t>PART </a:t>
            </a:r>
            <a:r>
              <a:rPr lang="en-ZA" sz="3000" dirty="0">
                <a:solidFill>
                  <a:schemeClr val="tx1"/>
                </a:solidFill>
              </a:rPr>
              <a:t>3</a:t>
            </a:r>
          </a:p>
          <a:p>
            <a:pPr algn="ctr">
              <a:defRPr sz="2800" b="1">
                <a:solidFill>
                  <a:srgbClr val="FF0000"/>
                </a:solidFill>
              </a:defRPr>
            </a:pPr>
            <a:endParaRPr sz="3000" dirty="0">
              <a:solidFill>
                <a:schemeClr val="tx1"/>
              </a:solidFill>
            </a:endParaRPr>
          </a:p>
          <a:p>
            <a:pPr algn="ctr">
              <a:defRPr sz="2800" b="1"/>
            </a:pPr>
            <a:endParaRPr sz="3000" dirty="0">
              <a:solidFill>
                <a:schemeClr val="tx1"/>
              </a:solidFill>
            </a:endParaRPr>
          </a:p>
          <a:p>
            <a:pPr algn="ctr">
              <a:defRPr sz="2800" b="1"/>
            </a:pPr>
            <a:r>
              <a:rPr lang="en-US" sz="3000" dirty="0">
                <a:solidFill>
                  <a:schemeClr val="tx1"/>
                </a:solidFill>
              </a:rPr>
              <a:t>BUDGET ALLOCATIONS </a:t>
            </a:r>
          </a:p>
          <a:p>
            <a:pPr algn="ctr">
              <a:defRPr sz="2800" b="1"/>
            </a:pPr>
            <a:r>
              <a:rPr lang="en-US" sz="3000" dirty="0">
                <a:solidFill>
                  <a:schemeClr val="tx1"/>
                </a:solidFill>
              </a:rPr>
              <a:t>OVER THE MEDIUM TERM PERIOD</a:t>
            </a:r>
          </a:p>
        </p:txBody>
      </p:sp>
      <p:sp>
        <p:nvSpPr>
          <p:cNvPr id="2" name="Slide Number Placeholder 1">
            <a:extLst>
              <a:ext uri="{FF2B5EF4-FFF2-40B4-BE49-F238E27FC236}">
                <a16:creationId xmlns:a16="http://schemas.microsoft.com/office/drawing/2014/main" xmlns="" id="{4CDCEEA1-0455-4260-9B4C-02914B820D01}"/>
              </a:ext>
            </a:extLst>
          </p:cNvPr>
          <p:cNvSpPr>
            <a:spLocks noGrp="1"/>
          </p:cNvSpPr>
          <p:nvPr>
            <p:ph type="sldNum" sz="quarter" idx="2"/>
          </p:nvPr>
        </p:nvSpPr>
        <p:spPr/>
        <p:txBody>
          <a:bodyPr/>
          <a:lstStyle/>
          <a:p>
            <a:fld id="{86CB4B4D-7CA3-9044-876B-883B54F8677D}" type="slidenum">
              <a:rPr lang="en-ZA" smtClean="0"/>
              <a:pPr/>
              <a:t>21</a:t>
            </a:fld>
            <a:endParaRPr lang="en-ZA"/>
          </a:p>
        </p:txBody>
      </p:sp>
    </p:spTree>
    <p:extLst>
      <p:ext uri="{BB962C8B-B14F-4D97-AF65-F5344CB8AC3E}">
        <p14:creationId xmlns:p14="http://schemas.microsoft.com/office/powerpoint/2010/main" xmlns="" val="3340199198"/>
      </p:ext>
    </p:extLst>
  </p:cSld>
  <p:clrMapOvr>
    <a:masterClrMapping/>
  </p:clrMapOvr>
  <p:transition spd="slow">
    <p:push dir="u"/>
  </p:transition>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3"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4"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5" name="Budget Allocation as Percentage Per Programme and Economic Classification over medium term period">
            <a:extLst>
              <a:ext uri="{FF2B5EF4-FFF2-40B4-BE49-F238E27FC236}">
                <a16:creationId xmlns:a16="http://schemas.microsoft.com/office/drawing/2014/main" xmlns="" id="{C770C699-71E6-41AB-87CA-A6B5F29D08D2}"/>
              </a:ext>
            </a:extLst>
          </p:cNvPr>
          <p:cNvSpPr txBox="1"/>
          <p:nvPr/>
        </p:nvSpPr>
        <p:spPr>
          <a:xfrm>
            <a:off x="-1" y="25017"/>
            <a:ext cx="9144002" cy="138499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defRPr sz="2700" b="1">
                <a:effectLst>
                  <a:outerShdw blurRad="12700" dist="25400" dir="2700000" rotWithShape="0">
                    <a:srgbClr val="DDDDDD"/>
                  </a:outerShdw>
                </a:effectLst>
              </a:defRPr>
            </a:lvl1p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srgbClr val="000000"/>
                </a:solidFill>
                <a:effectLst>
                  <a:outerShdw blurRad="12700" dist="25400" dir="2700000" rotWithShape="0">
                    <a:srgbClr val="DDDDDD"/>
                  </a:outerShdw>
                </a:effectLst>
                <a:uLnTx/>
                <a:uFillTx/>
                <a:latin typeface="Arial"/>
                <a:cs typeface="Arial"/>
                <a:sym typeface="Arial"/>
              </a:rPr>
              <a:t>BUDGET ALLOCATION AS PERCENTAGE PER PROGRAMME AND ECONOMIC CLASSIFICATION OVER MEDIUM TERM PERIOD</a:t>
            </a:r>
          </a:p>
        </p:txBody>
      </p:sp>
      <p:graphicFrame>
        <p:nvGraphicFramePr>
          <p:cNvPr id="6" name="Object 5">
            <a:extLst>
              <a:ext uri="{FF2B5EF4-FFF2-40B4-BE49-F238E27FC236}">
                <a16:creationId xmlns:a16="http://schemas.microsoft.com/office/drawing/2014/main" xmlns="" id="{1FAC4DAD-FDB4-438B-83E4-F6CE0AE7DD02}"/>
              </a:ext>
            </a:extLst>
          </p:cNvPr>
          <p:cNvGraphicFramePr>
            <a:graphicFrameLocks noChangeAspect="1"/>
          </p:cNvGraphicFramePr>
          <p:nvPr>
            <p:extLst>
              <p:ext uri="{D42A27DB-BD31-4B8C-83A1-F6EECF244321}">
                <p14:modId xmlns:p14="http://schemas.microsoft.com/office/powerpoint/2010/main" xmlns="" val="3591749932"/>
              </p:ext>
            </p:extLst>
          </p:nvPr>
        </p:nvGraphicFramePr>
        <p:xfrm>
          <a:off x="103695" y="1369602"/>
          <a:ext cx="8980883" cy="4979187"/>
        </p:xfrm>
        <a:graphic>
          <a:graphicData uri="http://schemas.openxmlformats.org/presentationml/2006/ole">
            <p:oleObj spid="_x0000_s1027" name="Worksheet" r:id="rId5" imgW="8625666" imgH="2750681" progId="Excel.Sheet.12">
              <p:embed/>
            </p:oleObj>
          </a:graphicData>
        </a:graphic>
      </p:graphicFrame>
      <p:sp>
        <p:nvSpPr>
          <p:cNvPr id="2" name="Slide Number Placeholder 1">
            <a:extLst>
              <a:ext uri="{FF2B5EF4-FFF2-40B4-BE49-F238E27FC236}">
                <a16:creationId xmlns:a16="http://schemas.microsoft.com/office/drawing/2014/main" xmlns="" id="{B9B73471-CB7A-49FB-BAEF-FDF7EF154DF0}"/>
              </a:ext>
            </a:extLst>
          </p:cNvPr>
          <p:cNvSpPr>
            <a:spLocks noGrp="1"/>
          </p:cNvSpPr>
          <p:nvPr>
            <p:ph type="sldNum" sz="quarter" idx="2"/>
          </p:nvPr>
        </p:nvSpPr>
        <p:spPr/>
        <p:txBody>
          <a:bodyPr/>
          <a:lstStyle/>
          <a:p>
            <a:fld id="{86CB4B4D-7CA3-9044-876B-883B54F8677D}" type="slidenum">
              <a:rPr lang="en-ZA" smtClean="0"/>
              <a:pPr/>
              <a:t>22</a:t>
            </a:fld>
            <a:endParaRPr lang="en-ZA"/>
          </a:p>
        </p:txBody>
      </p:sp>
    </p:spTree>
    <p:extLst>
      <p:ext uri="{BB962C8B-B14F-4D97-AF65-F5344CB8AC3E}">
        <p14:creationId xmlns:p14="http://schemas.microsoft.com/office/powerpoint/2010/main" xmlns="" val="4239492322"/>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Rectangle"/>
          <p:cNvSpPr/>
          <p:nvPr/>
        </p:nvSpPr>
        <p:spPr>
          <a:xfrm flipV="1">
            <a:off x="-1" y="6857999"/>
            <a:ext cx="9144002" cy="46039"/>
          </a:xfrm>
          <a:prstGeom prst="rect">
            <a:avLst/>
          </a:prstGeom>
          <a:solidFill>
            <a:srgbClr val="FFFFFF"/>
          </a:solidFill>
          <a:ln w="3175">
            <a:solidFill>
              <a:srgbClr val="4A7EBB"/>
            </a:solidFill>
          </a:ln>
          <a:effectLst>
            <a:outerShdw blurRad="63500" dist="20000" dir="5400000" rotWithShape="0">
              <a:srgbClr val="000000">
                <a:alpha val="35998"/>
              </a:srgbClr>
            </a:outerShdw>
          </a:effectLst>
        </p:spPr>
        <p:txBody>
          <a:bodyPr lIns="45719" rIns="45719" anchor="ctr"/>
          <a:lstStyle/>
          <a:p>
            <a:pPr algn="ctr" defTabSz="457200">
              <a:defRPr>
                <a:latin typeface="+mj-lt"/>
                <a:ea typeface="+mj-ea"/>
                <a:cs typeface="+mj-cs"/>
                <a:sym typeface="Calibri"/>
              </a:defRPr>
            </a:pPr>
            <a:endParaRPr/>
          </a:p>
        </p:txBody>
      </p:sp>
      <p:sp>
        <p:nvSpPr>
          <p:cNvPr id="324" name="Budget Allocation as Percentage Per Economic Classification"/>
          <p:cNvSpPr txBox="1"/>
          <p:nvPr/>
        </p:nvSpPr>
        <p:spPr>
          <a:xfrm>
            <a:off x="-1" y="46037"/>
            <a:ext cx="9144002" cy="461665"/>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3200" b="1">
                <a:effectLst>
                  <a:outerShdw blurRad="12700" dist="25400" dir="2700000" rotWithShape="0">
                    <a:srgbClr val="DDDDDD"/>
                  </a:outerShdw>
                </a:effectLst>
              </a:defRPr>
            </a:lvl1pPr>
          </a:lstStyle>
          <a:p>
            <a:r>
              <a:rPr sz="2400" dirty="0"/>
              <a:t>Budget Allocation as Percentage Per Economic Classification</a:t>
            </a:r>
          </a:p>
        </p:txBody>
      </p:sp>
      <p:sp>
        <p:nvSpPr>
          <p:cNvPr id="326" name="23"/>
          <p:cNvSpPr txBox="1"/>
          <p:nvPr/>
        </p:nvSpPr>
        <p:spPr>
          <a:xfrm>
            <a:off x="8434387" y="6432550"/>
            <a:ext cx="720726" cy="37523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000"/>
            </a:lvl1pPr>
          </a:lstStyle>
          <a:p>
            <a:r>
              <a:t>23</a:t>
            </a:r>
          </a:p>
        </p:txBody>
      </p:sp>
      <p:graphicFrame>
        <p:nvGraphicFramePr>
          <p:cNvPr id="9" name="Chart 8">
            <a:extLst>
              <a:ext uri="{FF2B5EF4-FFF2-40B4-BE49-F238E27FC236}">
                <a16:creationId xmlns:a16="http://schemas.microsoft.com/office/drawing/2014/main" xmlns="" id="{CC22CDDC-DEED-44C7-9EA8-79086EF65AB4}"/>
              </a:ext>
            </a:extLst>
          </p:cNvPr>
          <p:cNvGraphicFramePr>
            <a:graphicFrameLocks/>
          </p:cNvGraphicFramePr>
          <p:nvPr/>
        </p:nvGraphicFramePr>
        <p:xfrm>
          <a:off x="84841" y="1063983"/>
          <a:ext cx="8814062" cy="495031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xmlns="" id="{6E6C0C2D-039B-4093-933F-6715388E47FB}"/>
              </a:ext>
            </a:extLst>
          </p:cNvPr>
          <p:cNvSpPr txBox="1"/>
          <p:nvPr/>
        </p:nvSpPr>
        <p:spPr>
          <a:xfrm>
            <a:off x="1823545" y="36058"/>
            <a:ext cx="4572000" cy="615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ZA" sz="3400" b="1" dirty="0"/>
              <a:t>RECOMMENDATION</a:t>
            </a:r>
          </a:p>
        </p:txBody>
      </p:sp>
      <p:sp>
        <p:nvSpPr>
          <p:cNvPr id="10" name="TextBox 9">
            <a:extLst>
              <a:ext uri="{FF2B5EF4-FFF2-40B4-BE49-F238E27FC236}">
                <a16:creationId xmlns:a16="http://schemas.microsoft.com/office/drawing/2014/main" xmlns="" id="{A3703F27-0F2B-4820-8DF1-473F61CACD1C}"/>
              </a:ext>
            </a:extLst>
          </p:cNvPr>
          <p:cNvSpPr txBox="1"/>
          <p:nvPr/>
        </p:nvSpPr>
        <p:spPr>
          <a:xfrm>
            <a:off x="378369" y="1255275"/>
            <a:ext cx="7767145" cy="37959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spcBef>
                <a:spcPts val="500"/>
              </a:spcBef>
              <a:defRPr sz="2400"/>
            </a:pPr>
            <a:r>
              <a:rPr lang="en-US" sz="2000" dirty="0"/>
              <a:t>It is recommended that the Select Committee notes:</a:t>
            </a:r>
          </a:p>
          <a:p>
            <a:pPr>
              <a:spcBef>
                <a:spcPts val="700"/>
              </a:spcBef>
              <a:defRPr sz="2400"/>
            </a:pPr>
            <a:endParaRPr lang="en-US" sz="2000" dirty="0"/>
          </a:p>
          <a:p>
            <a:pPr marL="357188" indent="-357188">
              <a:buSzPct val="100000"/>
              <a:buFont typeface="Arial"/>
              <a:buChar char="•"/>
              <a:defRPr sz="2400"/>
            </a:pPr>
            <a:r>
              <a:rPr lang="en-US" sz="2000" dirty="0"/>
              <a:t>The Department of Traditional Affairs 2021/2022 Annual Performance Plan (APP); and</a:t>
            </a:r>
          </a:p>
          <a:p>
            <a:pPr>
              <a:buSzPct val="100000"/>
              <a:defRPr sz="2400"/>
            </a:pPr>
            <a:endParaRPr lang="en-US" sz="2000" dirty="0"/>
          </a:p>
          <a:p>
            <a:pPr marL="357188" indent="-357188">
              <a:buSzPct val="100000"/>
              <a:buFont typeface="Arial"/>
              <a:buChar char="•"/>
              <a:defRPr sz="2400"/>
            </a:pPr>
            <a:r>
              <a:rPr lang="en-US" sz="2000" dirty="0"/>
              <a:t>The Medium-Term Expenditure Framework (MTEF) budget indicative allocations.</a:t>
            </a:r>
          </a:p>
          <a:p>
            <a:pPr marL="285750" lvl="1" indent="171450">
              <a:defRPr sz="2800"/>
            </a:pPr>
            <a:endParaRPr lang="en-US" dirty="0"/>
          </a:p>
          <a:p>
            <a:pPr>
              <a:spcBef>
                <a:spcPts val="700"/>
              </a:spcBef>
              <a:defRPr sz="2800"/>
            </a:pPr>
            <a:endParaRPr lang="en-US" dirty="0"/>
          </a:p>
          <a:p>
            <a:pPr algn="ctr">
              <a:spcBef>
                <a:spcPts val="600"/>
              </a:spcBef>
              <a:defRPr sz="2800"/>
            </a:pPr>
            <a:r>
              <a:rPr lang="en-US" b="1" dirty="0"/>
              <a:t>Thank You</a:t>
            </a:r>
          </a:p>
        </p:txBody>
      </p:sp>
      <p:sp>
        <p:nvSpPr>
          <p:cNvPr id="2" name="Slide Number Placeholder 1">
            <a:extLst>
              <a:ext uri="{FF2B5EF4-FFF2-40B4-BE49-F238E27FC236}">
                <a16:creationId xmlns:a16="http://schemas.microsoft.com/office/drawing/2014/main" xmlns="" id="{FCD86043-775E-4989-8AA5-46047E23F1F5}"/>
              </a:ext>
            </a:extLst>
          </p:cNvPr>
          <p:cNvSpPr>
            <a:spLocks noGrp="1"/>
          </p:cNvSpPr>
          <p:nvPr>
            <p:ph type="sldNum" sz="quarter" idx="2"/>
          </p:nvPr>
        </p:nvSpPr>
        <p:spPr/>
        <p:txBody>
          <a:bodyPr/>
          <a:lstStyle/>
          <a:p>
            <a:fld id="{86CB4B4D-7CA3-9044-876B-883B54F8677D}" type="slidenum">
              <a:rPr lang="en-ZA" smtClean="0"/>
              <a:pPr/>
              <a:t>24</a:t>
            </a:fld>
            <a:endParaRPr lang="en-ZA"/>
          </a:p>
        </p:txBody>
      </p:sp>
    </p:spTree>
    <p:extLst>
      <p:ext uri="{BB962C8B-B14F-4D97-AF65-F5344CB8AC3E}">
        <p14:creationId xmlns:p14="http://schemas.microsoft.com/office/powerpoint/2010/main" xmlns="" val="73697985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31644"/>
            <a:ext cx="6858000" cy="61555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rPr lang="en-ZA" sz="3400" dirty="0"/>
              <a:t>INTRODUCTION</a:t>
            </a:r>
          </a:p>
        </p:txBody>
      </p:sp>
      <p:pic>
        <p:nvPicPr>
          <p:cNvPr id="176" name="dta logo.jpg" descr="dta logo.jpg"/>
          <p:cNvPicPr>
            <a:picLocks noChangeAspect="1"/>
          </p:cNvPicPr>
          <p:nvPr/>
        </p:nvPicPr>
        <p:blipFill>
          <a:blip r:embed="rId3" cstate="print"/>
          <a:stretch>
            <a:fillRect/>
          </a:stretch>
        </p:blipFill>
        <p:spPr>
          <a:xfrm>
            <a:off x="5859" y="615232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313807" y="1121229"/>
            <a:ext cx="8399269" cy="4585871"/>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marL="342900" indent="-342900" algn="just" defTabSz="457200">
              <a:lnSpc>
                <a:spcPct val="150000"/>
              </a:lnSpc>
              <a:buSzPct val="100000"/>
              <a:buFont typeface="Arial"/>
              <a:buChar char="•"/>
              <a:defRPr sz="2000"/>
            </a:pPr>
            <a:r>
              <a:rPr sz="2400" dirty="0">
                <a:solidFill>
                  <a:schemeClr val="tx1"/>
                </a:solidFill>
              </a:rPr>
              <a:t>The purpose of this presentation is for the Department of Traditional Affairs to brief the </a:t>
            </a:r>
            <a:r>
              <a:rPr lang="en-GB" sz="2400" dirty="0">
                <a:solidFill>
                  <a:schemeClr val="tx1"/>
                </a:solidFill>
              </a:rPr>
              <a:t>Select</a:t>
            </a:r>
            <a:r>
              <a:rPr sz="2400" dirty="0">
                <a:solidFill>
                  <a:schemeClr val="tx1"/>
                </a:solidFill>
              </a:rPr>
              <a:t> Committee on the </a:t>
            </a:r>
            <a:r>
              <a:rPr lang="en-GB" sz="2400" dirty="0">
                <a:solidFill>
                  <a:schemeClr val="tx1"/>
                </a:solidFill>
              </a:rPr>
              <a:t>Department’s </a:t>
            </a:r>
            <a:r>
              <a:rPr sz="2400" dirty="0">
                <a:solidFill>
                  <a:schemeClr val="tx1"/>
                </a:solidFill>
              </a:rPr>
              <a:t>202</a:t>
            </a:r>
            <a:r>
              <a:rPr lang="en-ZA" sz="2400" dirty="0">
                <a:solidFill>
                  <a:schemeClr val="tx1"/>
                </a:solidFill>
              </a:rPr>
              <a:t>1</a:t>
            </a:r>
            <a:r>
              <a:rPr sz="2400" dirty="0">
                <a:solidFill>
                  <a:schemeClr val="tx1"/>
                </a:solidFill>
              </a:rPr>
              <a:t>/202</a:t>
            </a:r>
            <a:r>
              <a:rPr lang="en-ZA" sz="2400" dirty="0">
                <a:solidFill>
                  <a:schemeClr val="tx1"/>
                </a:solidFill>
              </a:rPr>
              <a:t>2</a:t>
            </a:r>
            <a:r>
              <a:rPr sz="2400" dirty="0">
                <a:solidFill>
                  <a:schemeClr val="tx1"/>
                </a:solidFill>
              </a:rPr>
              <a:t> Annual Performance Plan and </a:t>
            </a:r>
            <a:r>
              <a:rPr lang="en-GB" sz="2400" dirty="0">
                <a:solidFill>
                  <a:schemeClr val="tx1"/>
                </a:solidFill>
              </a:rPr>
              <a:t>I</a:t>
            </a:r>
            <a:r>
              <a:rPr sz="2400" dirty="0">
                <a:solidFill>
                  <a:schemeClr val="tx1"/>
                </a:solidFill>
              </a:rPr>
              <a:t>ndicative </a:t>
            </a:r>
            <a:r>
              <a:rPr lang="en-GB" sz="2400" dirty="0">
                <a:solidFill>
                  <a:schemeClr val="tx1"/>
                </a:solidFill>
              </a:rPr>
              <a:t>B</a:t>
            </a:r>
            <a:r>
              <a:rPr sz="2400" dirty="0">
                <a:solidFill>
                  <a:schemeClr val="tx1"/>
                </a:solidFill>
              </a:rPr>
              <a:t>udget </a:t>
            </a:r>
            <a:r>
              <a:rPr lang="en-GB" sz="2400" dirty="0">
                <a:solidFill>
                  <a:schemeClr val="tx1"/>
                </a:solidFill>
              </a:rPr>
              <a:t>A</a:t>
            </a:r>
            <a:r>
              <a:rPr sz="2400" dirty="0">
                <a:solidFill>
                  <a:schemeClr val="tx1"/>
                </a:solidFill>
              </a:rPr>
              <a:t>llocations. </a:t>
            </a:r>
          </a:p>
          <a:p>
            <a:pPr marL="342900" indent="-342900" algn="just" defTabSz="457200">
              <a:lnSpc>
                <a:spcPct val="150000"/>
              </a:lnSpc>
              <a:buSzPct val="100000"/>
              <a:buFont typeface="Arial"/>
              <a:buChar char="•"/>
              <a:defRPr sz="2000"/>
            </a:pPr>
            <a:r>
              <a:rPr sz="2400" dirty="0">
                <a:solidFill>
                  <a:schemeClr val="tx1"/>
                </a:solidFill>
              </a:rPr>
              <a:t>The </a:t>
            </a:r>
            <a:r>
              <a:rPr lang="en-GB" sz="2400" dirty="0">
                <a:solidFill>
                  <a:schemeClr val="tx1"/>
                </a:solidFill>
              </a:rPr>
              <a:t>2021/2022 </a:t>
            </a:r>
            <a:r>
              <a:rPr sz="2400" dirty="0">
                <a:solidFill>
                  <a:schemeClr val="tx1"/>
                </a:solidFill>
              </a:rPr>
              <a:t>Annual Performance Plan (APP) </a:t>
            </a:r>
            <a:r>
              <a:rPr lang="en-GB" sz="2400" dirty="0">
                <a:solidFill>
                  <a:schemeClr val="tx1"/>
                </a:solidFill>
              </a:rPr>
              <a:t>of the Department of Traditional Affairs </a:t>
            </a:r>
            <a:r>
              <a:rPr sz="2400" dirty="0">
                <a:solidFill>
                  <a:schemeClr val="tx1"/>
                </a:solidFill>
              </a:rPr>
              <a:t>w</a:t>
            </a:r>
            <a:r>
              <a:rPr lang="en-ZA" sz="2400" dirty="0">
                <a:solidFill>
                  <a:schemeClr val="tx1"/>
                </a:solidFill>
              </a:rPr>
              <a:t>as</a:t>
            </a:r>
            <a:r>
              <a:rPr sz="2400" dirty="0">
                <a:solidFill>
                  <a:schemeClr val="tx1"/>
                </a:solidFill>
              </a:rPr>
              <a:t> tabled in Parliament on 1</a:t>
            </a:r>
            <a:r>
              <a:rPr lang="en-ZA" sz="2400" dirty="0">
                <a:solidFill>
                  <a:schemeClr val="tx1"/>
                </a:solidFill>
              </a:rPr>
              <a:t>5</a:t>
            </a:r>
            <a:r>
              <a:rPr sz="2400" dirty="0">
                <a:solidFill>
                  <a:schemeClr val="tx1"/>
                </a:solidFill>
              </a:rPr>
              <a:t> March 202</a:t>
            </a:r>
            <a:r>
              <a:rPr lang="en-ZA" sz="2400" dirty="0">
                <a:solidFill>
                  <a:schemeClr val="tx1"/>
                </a:solidFill>
              </a:rPr>
              <a:t>1.</a:t>
            </a:r>
          </a:p>
          <a:p>
            <a:pPr lvl="1" algn="just" defTabSz="457200">
              <a:defRPr sz="1600"/>
            </a:pPr>
            <a:endParaRPr sz="2400" dirty="0"/>
          </a:p>
          <a:p>
            <a:pPr lvl="1" algn="just" defTabSz="457200">
              <a:defRPr sz="1600"/>
            </a:pPr>
            <a:endParaRPr dirty="0"/>
          </a:p>
        </p:txBody>
      </p:sp>
      <p:sp>
        <p:nvSpPr>
          <p:cNvPr id="2" name="Slide Number Placeholder 1">
            <a:extLst>
              <a:ext uri="{FF2B5EF4-FFF2-40B4-BE49-F238E27FC236}">
                <a16:creationId xmlns:a16="http://schemas.microsoft.com/office/drawing/2014/main" xmlns="" id="{8BBF9C4A-1AD9-4732-905A-1D9DD06462E7}"/>
              </a:ext>
            </a:extLst>
          </p:cNvPr>
          <p:cNvSpPr>
            <a:spLocks noGrp="1"/>
          </p:cNvSpPr>
          <p:nvPr>
            <p:ph type="sldNum" sz="quarter" idx="2"/>
          </p:nvPr>
        </p:nvSpPr>
        <p:spPr/>
        <p:txBody>
          <a:bodyPr/>
          <a:lstStyle/>
          <a:p>
            <a:fld id="{86CB4B4D-7CA3-9044-876B-883B54F8677D}" type="slidenum">
              <a:rPr lang="en-ZA" smtClean="0"/>
              <a:pPr/>
              <a:t>3</a:t>
            </a:fld>
            <a:endParaRPr lang="en-ZA"/>
          </a:p>
        </p:txBody>
      </p:sp>
    </p:spTree>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sp>
        <p:nvSpPr>
          <p:cNvPr id="175" name="Introduction"/>
          <p:cNvSpPr txBox="1"/>
          <p:nvPr/>
        </p:nvSpPr>
        <p:spPr>
          <a:xfrm>
            <a:off x="1066800" y="21134"/>
            <a:ext cx="6858000" cy="615553"/>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lgn="ctr" defTabSz="457200">
              <a:defRPr sz="3200" b="1">
                <a:effectLst>
                  <a:outerShdw blurRad="12700" dist="25400" dir="2700000" rotWithShape="0">
                    <a:srgbClr val="FFFFFF"/>
                  </a:outerShdw>
                </a:effectLst>
                <a:latin typeface="+mj-lt"/>
                <a:ea typeface="+mj-ea"/>
                <a:cs typeface="+mj-cs"/>
                <a:sym typeface="Calibri"/>
              </a:defRPr>
            </a:lvl1pPr>
          </a:lstStyle>
          <a:p>
            <a:r>
              <a:rPr lang="fr-FR" sz="3400" dirty="0"/>
              <a:t>PART 1: VISION, MISSION, VALUES</a:t>
            </a:r>
          </a:p>
        </p:txBody>
      </p:sp>
      <p:pic>
        <p:nvPicPr>
          <p:cNvPr id="176" name="dta logo.jpg" descr="dta logo.jpg"/>
          <p:cNvPicPr>
            <a:picLocks noChangeAspect="1"/>
          </p:cNvPicPr>
          <p:nvPr/>
        </p:nvPicPr>
        <p:blipFill>
          <a:blip r:embed="rId3" cstate="print"/>
          <a:stretch>
            <a:fillRect/>
          </a:stretch>
        </p:blipFill>
        <p:spPr>
          <a:xfrm>
            <a:off x="5864" y="619437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7" name="TextBox 6">
            <a:extLst>
              <a:ext uri="{FF2B5EF4-FFF2-40B4-BE49-F238E27FC236}">
                <a16:creationId xmlns:a16="http://schemas.microsoft.com/office/drawing/2014/main" xmlns="" id="{E7996EE1-44F8-4566-BE48-F1F1D8211A4E}"/>
              </a:ext>
            </a:extLst>
          </p:cNvPr>
          <p:cNvSpPr txBox="1"/>
          <p:nvPr/>
        </p:nvSpPr>
        <p:spPr>
          <a:xfrm>
            <a:off x="468311" y="581025"/>
            <a:ext cx="8609617" cy="577337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spcBef>
                <a:spcPts val="400"/>
              </a:spcBef>
              <a:defRPr sz="2000" b="1">
                <a:solidFill>
                  <a:srgbClr val="FF0000"/>
                </a:solidFill>
              </a:defRPr>
            </a:pPr>
            <a:r>
              <a:rPr lang="en-US" dirty="0">
                <a:solidFill>
                  <a:schemeClr val="tx1"/>
                </a:solidFill>
              </a:rPr>
              <a:t>Vision</a:t>
            </a:r>
          </a:p>
          <a:p>
            <a:pPr>
              <a:spcBef>
                <a:spcPts val="400"/>
              </a:spcBef>
              <a:defRPr sz="2000"/>
            </a:pPr>
            <a:r>
              <a:rPr lang="en-US" dirty="0">
                <a:solidFill>
                  <a:schemeClr val="tx1"/>
                </a:solidFill>
              </a:rPr>
              <a:t>A community development-oriented institution of traditional leadership.</a:t>
            </a:r>
          </a:p>
          <a:p>
            <a:pPr>
              <a:spcBef>
                <a:spcPts val="700"/>
              </a:spcBef>
              <a:defRPr sz="2000">
                <a:solidFill>
                  <a:srgbClr val="FF0000"/>
                </a:solidFill>
              </a:defRPr>
            </a:pPr>
            <a:endParaRPr lang="en-US" dirty="0">
              <a:solidFill>
                <a:schemeClr val="tx1"/>
              </a:solidFill>
            </a:endParaRPr>
          </a:p>
          <a:p>
            <a:pPr>
              <a:spcBef>
                <a:spcPts val="400"/>
              </a:spcBef>
              <a:defRPr sz="2000" b="1">
                <a:solidFill>
                  <a:srgbClr val="FF0000"/>
                </a:solidFill>
              </a:defRPr>
            </a:pPr>
            <a:r>
              <a:rPr lang="en-US" dirty="0">
                <a:solidFill>
                  <a:schemeClr val="tx1"/>
                </a:solidFill>
              </a:rPr>
              <a:t>Mission:</a:t>
            </a:r>
          </a:p>
          <a:p>
            <a:pPr algn="just">
              <a:spcBef>
                <a:spcPts val="400"/>
              </a:spcBef>
              <a:defRPr sz="2000"/>
            </a:pPr>
            <a:r>
              <a:rPr lang="en-US" dirty="0">
                <a:solidFill>
                  <a:schemeClr val="tx1"/>
                </a:solidFill>
              </a:rPr>
              <a:t>To provide a national traditional affairs governance system in support of cooperative governance for an improved quality of life of South Africans.</a:t>
            </a:r>
          </a:p>
          <a:p>
            <a:pPr algn="just">
              <a:spcBef>
                <a:spcPts val="400"/>
              </a:spcBef>
              <a:defRPr sz="2000"/>
            </a:pPr>
            <a:endParaRPr lang="en-US" dirty="0">
              <a:solidFill>
                <a:schemeClr val="tx1"/>
              </a:solidFill>
            </a:endParaRPr>
          </a:p>
          <a:p>
            <a:pPr algn="just">
              <a:spcBef>
                <a:spcPts val="400"/>
              </a:spcBef>
              <a:defRPr sz="2000" b="1">
                <a:solidFill>
                  <a:srgbClr val="FF0000"/>
                </a:solidFill>
              </a:defRPr>
            </a:pPr>
            <a:r>
              <a:rPr lang="en-US" dirty="0">
                <a:solidFill>
                  <a:schemeClr val="tx1"/>
                </a:solidFill>
              </a:rPr>
              <a:t>Values:</a:t>
            </a:r>
          </a:p>
          <a:p>
            <a:pPr algn="just">
              <a:spcBef>
                <a:spcPts val="400"/>
              </a:spcBef>
              <a:buSzPct val="100000"/>
              <a:buFont typeface="Arial"/>
              <a:buChar char="•"/>
              <a:defRPr sz="2000"/>
            </a:pPr>
            <a:r>
              <a:rPr lang="en-US" dirty="0">
                <a:solidFill>
                  <a:schemeClr val="tx1"/>
                </a:solidFill>
              </a:rPr>
              <a:t> Ethical </a:t>
            </a:r>
          </a:p>
          <a:p>
            <a:pPr algn="just">
              <a:spcBef>
                <a:spcPts val="400"/>
              </a:spcBef>
              <a:buSzPct val="100000"/>
              <a:buFont typeface="Arial"/>
              <a:buChar char="•"/>
              <a:defRPr sz="2000"/>
            </a:pPr>
            <a:r>
              <a:rPr lang="en-US" dirty="0">
                <a:solidFill>
                  <a:schemeClr val="tx1"/>
                </a:solidFill>
              </a:rPr>
              <a:t> Cooperative </a:t>
            </a:r>
          </a:p>
          <a:p>
            <a:pPr algn="just">
              <a:spcBef>
                <a:spcPts val="400"/>
              </a:spcBef>
              <a:buSzPct val="100000"/>
              <a:buFont typeface="Arial"/>
              <a:buChar char="•"/>
              <a:defRPr sz="2000"/>
            </a:pPr>
            <a:r>
              <a:rPr lang="en-US" dirty="0">
                <a:solidFill>
                  <a:schemeClr val="tx1"/>
                </a:solidFill>
              </a:rPr>
              <a:t> Gender equality </a:t>
            </a:r>
          </a:p>
          <a:p>
            <a:pPr algn="just">
              <a:spcBef>
                <a:spcPts val="400"/>
              </a:spcBef>
              <a:buSzPct val="100000"/>
              <a:buFont typeface="Arial"/>
              <a:buChar char="•"/>
              <a:defRPr sz="2000"/>
            </a:pPr>
            <a:r>
              <a:rPr lang="en-US" dirty="0">
                <a:solidFill>
                  <a:schemeClr val="tx1"/>
                </a:solidFill>
              </a:rPr>
              <a:t> Responsiveness </a:t>
            </a:r>
          </a:p>
          <a:p>
            <a:pPr algn="just">
              <a:spcBef>
                <a:spcPts val="400"/>
              </a:spcBef>
              <a:buSzPct val="100000"/>
              <a:buFont typeface="Arial"/>
              <a:buChar char="•"/>
              <a:defRPr sz="2000"/>
            </a:pPr>
            <a:r>
              <a:rPr lang="en-US" dirty="0">
                <a:solidFill>
                  <a:schemeClr val="tx1"/>
                </a:solidFill>
              </a:rPr>
              <a:t> Culturally sensitive  </a:t>
            </a:r>
          </a:p>
          <a:p>
            <a:pPr algn="just">
              <a:spcBef>
                <a:spcPts val="400"/>
              </a:spcBef>
              <a:buSzPct val="100000"/>
              <a:buFont typeface="Arial"/>
              <a:buChar char="•"/>
              <a:defRPr sz="2000"/>
            </a:pPr>
            <a:r>
              <a:rPr lang="en-US" dirty="0">
                <a:solidFill>
                  <a:schemeClr val="tx1"/>
                </a:solidFill>
              </a:rPr>
              <a:t> Accountable </a:t>
            </a:r>
          </a:p>
          <a:p>
            <a:pPr algn="just">
              <a:spcBef>
                <a:spcPts val="400"/>
              </a:spcBef>
              <a:buSzPct val="100000"/>
              <a:buFont typeface="Arial"/>
              <a:buChar char="•"/>
              <a:defRPr sz="2000"/>
            </a:pPr>
            <a:r>
              <a:rPr lang="en-US" dirty="0">
                <a:solidFill>
                  <a:schemeClr val="tx1"/>
                </a:solidFill>
              </a:rPr>
              <a:t> Client focused </a:t>
            </a:r>
          </a:p>
          <a:p>
            <a:pPr algn="just">
              <a:spcBef>
                <a:spcPts val="400"/>
              </a:spcBef>
              <a:buSzPct val="100000"/>
              <a:buFont typeface="Arial"/>
              <a:buChar char="•"/>
              <a:defRPr sz="2000"/>
            </a:pPr>
            <a:r>
              <a:rPr lang="en-US" dirty="0">
                <a:solidFill>
                  <a:schemeClr val="tx1"/>
                </a:solidFill>
              </a:rPr>
              <a:t> Transformative</a:t>
            </a:r>
            <a:endParaRPr lang="en-ZA" dirty="0"/>
          </a:p>
        </p:txBody>
      </p:sp>
      <p:sp>
        <p:nvSpPr>
          <p:cNvPr id="2" name="Slide Number Placeholder 1">
            <a:extLst>
              <a:ext uri="{FF2B5EF4-FFF2-40B4-BE49-F238E27FC236}">
                <a16:creationId xmlns:a16="http://schemas.microsoft.com/office/drawing/2014/main" xmlns="" id="{EBD0258D-006E-4B60-A10E-EC8D99B26A4D}"/>
              </a:ext>
            </a:extLst>
          </p:cNvPr>
          <p:cNvSpPr>
            <a:spLocks noGrp="1"/>
          </p:cNvSpPr>
          <p:nvPr>
            <p:ph type="sldNum" sz="quarter" idx="2"/>
          </p:nvPr>
        </p:nvSpPr>
        <p:spPr/>
        <p:txBody>
          <a:bodyPr/>
          <a:lstStyle/>
          <a:p>
            <a:fld id="{86CB4B4D-7CA3-9044-876B-883B54F8677D}" type="slidenum">
              <a:rPr lang="en-ZA" smtClean="0"/>
              <a:pPr/>
              <a:t>4</a:t>
            </a:fld>
            <a:endParaRPr lang="en-ZA"/>
          </a:p>
        </p:txBody>
      </p:sp>
    </p:spTree>
    <p:extLst>
      <p:ext uri="{BB962C8B-B14F-4D97-AF65-F5344CB8AC3E}">
        <p14:creationId xmlns:p14="http://schemas.microsoft.com/office/powerpoint/2010/main" xmlns="" val="255234600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5864"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8" name="PART 3…">
            <a:extLst>
              <a:ext uri="{FF2B5EF4-FFF2-40B4-BE49-F238E27FC236}">
                <a16:creationId xmlns:a16="http://schemas.microsoft.com/office/drawing/2014/main" xmlns="" id="{6F0925A2-95CB-4E61-9BC8-81359DEFF3DD}"/>
              </a:ext>
            </a:extLst>
          </p:cNvPr>
          <p:cNvSpPr txBox="1"/>
          <p:nvPr/>
        </p:nvSpPr>
        <p:spPr>
          <a:xfrm>
            <a:off x="590331" y="1121229"/>
            <a:ext cx="7416800" cy="310854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r>
              <a:rPr dirty="0"/>
              <a:t>PART </a:t>
            </a:r>
            <a:r>
              <a:rPr lang="en-ZA" dirty="0"/>
              <a:t>2</a:t>
            </a:r>
            <a:r>
              <a:rPr dirty="0"/>
              <a:t> </a:t>
            </a:r>
          </a:p>
          <a:p>
            <a:pPr algn="ctr">
              <a:defRPr sz="2800" b="1"/>
            </a:pPr>
            <a:r>
              <a:rPr dirty="0"/>
              <a:t> </a:t>
            </a:r>
          </a:p>
          <a:p>
            <a:pPr algn="ctr">
              <a:defRPr sz="2800" b="1"/>
            </a:pPr>
            <a:r>
              <a:rPr dirty="0"/>
              <a:t>202</a:t>
            </a:r>
            <a:r>
              <a:rPr lang="en-ZA" dirty="0"/>
              <a:t>1</a:t>
            </a:r>
            <a:r>
              <a:rPr dirty="0"/>
              <a:t>/202</a:t>
            </a:r>
            <a:r>
              <a:rPr lang="en-ZA" dirty="0"/>
              <a:t>2</a:t>
            </a:r>
            <a:r>
              <a:rPr dirty="0"/>
              <a:t> ANNUAL PERFORMANCE PLAN:</a:t>
            </a:r>
          </a:p>
          <a:p>
            <a:pPr algn="ctr">
              <a:defRPr sz="2800" b="1"/>
            </a:pPr>
            <a:endParaRPr dirty="0"/>
          </a:p>
          <a:p>
            <a:pPr algn="ctr">
              <a:defRPr sz="2800" b="1"/>
            </a:pPr>
            <a:r>
              <a:rPr dirty="0"/>
              <a:t> OUTCOMES, OUTPUTS, OUTPUT INDICATORS AND ANNUAL TARGETS</a:t>
            </a:r>
          </a:p>
        </p:txBody>
      </p:sp>
      <p:sp>
        <p:nvSpPr>
          <p:cNvPr id="2" name="Slide Number Placeholder 1">
            <a:extLst>
              <a:ext uri="{FF2B5EF4-FFF2-40B4-BE49-F238E27FC236}">
                <a16:creationId xmlns:a16="http://schemas.microsoft.com/office/drawing/2014/main" xmlns="" id="{2021E4C7-9ED2-4AB7-B59B-FB94DFAE0194}"/>
              </a:ext>
            </a:extLst>
          </p:cNvPr>
          <p:cNvSpPr>
            <a:spLocks noGrp="1"/>
          </p:cNvSpPr>
          <p:nvPr>
            <p:ph type="sldNum" sz="quarter" idx="2"/>
          </p:nvPr>
        </p:nvSpPr>
        <p:spPr/>
        <p:txBody>
          <a:bodyPr/>
          <a:lstStyle/>
          <a:p>
            <a:fld id="{86CB4B4D-7CA3-9044-876B-883B54F8677D}" type="slidenum">
              <a:rPr lang="en-ZA" smtClean="0"/>
              <a:pPr/>
              <a:t>5</a:t>
            </a:fld>
            <a:endParaRPr lang="en-ZA"/>
          </a:p>
        </p:txBody>
      </p:sp>
    </p:spTree>
    <p:extLst>
      <p:ext uri="{BB962C8B-B14F-4D97-AF65-F5344CB8AC3E}">
        <p14:creationId xmlns:p14="http://schemas.microsoft.com/office/powerpoint/2010/main" xmlns="" val="286528972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5864"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5" name="PART 3…">
            <a:extLst>
              <a:ext uri="{FF2B5EF4-FFF2-40B4-BE49-F238E27FC236}">
                <a16:creationId xmlns:a16="http://schemas.microsoft.com/office/drawing/2014/main" xmlns="" id="{6A039AD5-8A1D-432E-A737-33B918E22ED8}"/>
              </a:ext>
            </a:extLst>
          </p:cNvPr>
          <p:cNvSpPr txBox="1"/>
          <p:nvPr/>
        </p:nvSpPr>
        <p:spPr>
          <a:xfrm>
            <a:off x="863600" y="1997515"/>
            <a:ext cx="7416800" cy="1569660"/>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endParaRPr sz="3200" dirty="0"/>
          </a:p>
          <a:p>
            <a:pPr algn="ctr">
              <a:defRPr sz="2800" b="1"/>
            </a:pPr>
            <a:r>
              <a:rPr sz="3200" dirty="0"/>
              <a:t> </a:t>
            </a:r>
          </a:p>
          <a:p>
            <a:pPr algn="ctr">
              <a:defRPr sz="2800" b="1"/>
            </a:pPr>
            <a:r>
              <a:rPr lang="en-ZA" sz="3200" dirty="0"/>
              <a:t>PROGRAMME 1: ADMINISTRATION</a:t>
            </a:r>
            <a:endParaRPr sz="3200" dirty="0"/>
          </a:p>
        </p:txBody>
      </p:sp>
      <p:sp>
        <p:nvSpPr>
          <p:cNvPr id="6" name="TextBox 5">
            <a:extLst>
              <a:ext uri="{FF2B5EF4-FFF2-40B4-BE49-F238E27FC236}">
                <a16:creationId xmlns:a16="http://schemas.microsoft.com/office/drawing/2014/main" xmlns="" id="{6D3ED084-49CE-43EB-86A7-8F07DB574C32}"/>
              </a:ext>
            </a:extLst>
          </p:cNvPr>
          <p:cNvSpPr txBox="1"/>
          <p:nvPr/>
        </p:nvSpPr>
        <p:spPr>
          <a:xfrm>
            <a:off x="863600" y="979685"/>
            <a:ext cx="7416800"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sp>
        <p:nvSpPr>
          <p:cNvPr id="2" name="Slide Number Placeholder 1">
            <a:extLst>
              <a:ext uri="{FF2B5EF4-FFF2-40B4-BE49-F238E27FC236}">
                <a16:creationId xmlns:a16="http://schemas.microsoft.com/office/drawing/2014/main" xmlns="" id="{19D2689B-5529-49A9-9BBB-A4FDBFF98EDC}"/>
              </a:ext>
            </a:extLst>
          </p:cNvPr>
          <p:cNvSpPr>
            <a:spLocks noGrp="1"/>
          </p:cNvSpPr>
          <p:nvPr>
            <p:ph type="sldNum" sz="quarter" idx="2"/>
          </p:nvPr>
        </p:nvSpPr>
        <p:spPr/>
        <p:txBody>
          <a:bodyPr/>
          <a:lstStyle/>
          <a:p>
            <a:fld id="{86CB4B4D-7CA3-9044-876B-883B54F8677D}" type="slidenum">
              <a:rPr lang="en-ZA" smtClean="0"/>
              <a:pPr/>
              <a:t>6</a:t>
            </a:fld>
            <a:endParaRPr lang="en-ZA"/>
          </a:p>
        </p:txBody>
      </p:sp>
    </p:spTree>
    <p:extLst>
      <p:ext uri="{BB962C8B-B14F-4D97-AF65-F5344CB8AC3E}">
        <p14:creationId xmlns:p14="http://schemas.microsoft.com/office/powerpoint/2010/main" xmlns="" val="316863884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5864"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7" name="TextBox 6">
            <a:extLst>
              <a:ext uri="{FF2B5EF4-FFF2-40B4-BE49-F238E27FC236}">
                <a16:creationId xmlns:a16="http://schemas.microsoft.com/office/drawing/2014/main" xmlns="" id="{F1ABE66D-3151-44A7-A48E-442D731C28C3}"/>
              </a:ext>
            </a:extLst>
          </p:cNvPr>
          <p:cNvSpPr txBox="1"/>
          <p:nvPr/>
        </p:nvSpPr>
        <p:spPr>
          <a:xfrm>
            <a:off x="958364" y="25547"/>
            <a:ext cx="7588469" cy="61555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algn="ctr"/>
            <a:r>
              <a:rPr lang="en-ZA" sz="3400" b="1" dirty="0"/>
              <a:t>MEASURING OUR PERFORMANCE</a:t>
            </a:r>
          </a:p>
        </p:txBody>
      </p:sp>
      <p:graphicFrame>
        <p:nvGraphicFramePr>
          <p:cNvPr id="8" name="Table">
            <a:extLst>
              <a:ext uri="{FF2B5EF4-FFF2-40B4-BE49-F238E27FC236}">
                <a16:creationId xmlns:a16="http://schemas.microsoft.com/office/drawing/2014/main" xmlns="" id="{05D83300-F71B-4EF1-82B8-AF179C5E6CF9}"/>
              </a:ext>
            </a:extLst>
          </p:cNvPr>
          <p:cNvGraphicFramePr/>
          <p:nvPr>
            <p:extLst>
              <p:ext uri="{D42A27DB-BD31-4B8C-83A1-F6EECF244321}">
                <p14:modId xmlns:p14="http://schemas.microsoft.com/office/powerpoint/2010/main" xmlns="" val="545468800"/>
              </p:ext>
            </p:extLst>
          </p:nvPr>
        </p:nvGraphicFramePr>
        <p:xfrm>
          <a:off x="146049" y="685371"/>
          <a:ext cx="8883651" cy="5948562"/>
        </p:xfrm>
        <a:graphic>
          <a:graphicData uri="http://schemas.openxmlformats.org/drawingml/2006/table">
            <a:tbl>
              <a:tblPr>
                <a:tableStyleId>{4C3C2611-4C71-4FC5-86AE-919BDF0F9419}</a:tableStyleId>
              </a:tblPr>
              <a:tblGrid>
                <a:gridCol w="1312048">
                  <a:extLst>
                    <a:ext uri="{9D8B030D-6E8A-4147-A177-3AD203B41FA5}">
                      <a16:colId xmlns:a16="http://schemas.microsoft.com/office/drawing/2014/main" xmlns="" val="20000"/>
                    </a:ext>
                  </a:extLst>
                </a:gridCol>
                <a:gridCol w="1873682">
                  <a:extLst>
                    <a:ext uri="{9D8B030D-6E8A-4147-A177-3AD203B41FA5}">
                      <a16:colId xmlns:a16="http://schemas.microsoft.com/office/drawing/2014/main" xmlns="" val="20001"/>
                    </a:ext>
                  </a:extLst>
                </a:gridCol>
                <a:gridCol w="1141367">
                  <a:extLst>
                    <a:ext uri="{9D8B030D-6E8A-4147-A177-3AD203B41FA5}">
                      <a16:colId xmlns:a16="http://schemas.microsoft.com/office/drawing/2014/main" xmlns="" val="20002"/>
                    </a:ext>
                  </a:extLst>
                </a:gridCol>
                <a:gridCol w="4556554">
                  <a:extLst>
                    <a:ext uri="{9D8B030D-6E8A-4147-A177-3AD203B41FA5}">
                      <a16:colId xmlns:a16="http://schemas.microsoft.com/office/drawing/2014/main" xmlns="" val="20003"/>
                    </a:ext>
                  </a:extLst>
                </a:gridCol>
              </a:tblGrid>
              <a:tr h="876225">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412000">
                <a:tc rowSpan="2">
                  <a:txBody>
                    <a:bodyPr/>
                    <a:lstStyle/>
                    <a:p>
                      <a:pPr marL="84138" indent="0" algn="just">
                        <a:defRPr sz="1400" b="1"/>
                      </a:pPr>
                      <a:r>
                        <a:rPr lang="en-US" sz="1400" dirty="0">
                          <a:solidFill>
                            <a:schemeClr val="tx1"/>
                          </a:solidFill>
                        </a:rPr>
                        <a:t>Effective governance of the Department</a:t>
                      </a:r>
                      <a:endParaRPr sz="1400" dirty="0">
                        <a:solidFill>
                          <a:schemeClr val="tx1"/>
                        </a:solidFill>
                      </a:endParaRP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84138" indent="0" algn="l"/>
                      <a:r>
                        <a:rPr lang="en-ZA" sz="1400" b="0" i="0" u="none" strike="noStrike" cap="none" spc="0" baseline="0" dirty="0">
                          <a:ln>
                            <a:noFill/>
                          </a:ln>
                          <a:solidFill>
                            <a:schemeClr val="tx1"/>
                          </a:solidFill>
                          <a:effectLst/>
                          <a:uFillTx/>
                          <a:latin typeface="Arial"/>
                          <a:ea typeface="Arial"/>
                          <a:cs typeface="Arial"/>
                          <a:sym typeface="Arial"/>
                        </a:rPr>
                        <a:t>% Performance against</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Organisational performance</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Information (OPIM)</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Compliance Management</a:t>
                      </a:r>
                    </a:p>
                    <a:p>
                      <a:pPr marL="84138" indent="0" algn="l"/>
                      <a:r>
                        <a:rPr lang="en-ZA" sz="1400" b="0" i="0" u="none" strike="noStrike" cap="none" spc="0" baseline="0" dirty="0">
                          <a:ln>
                            <a:noFill/>
                          </a:ln>
                          <a:solidFill>
                            <a:schemeClr val="tx1"/>
                          </a:solidFill>
                          <a:effectLst/>
                          <a:uFillTx/>
                          <a:latin typeface="Arial"/>
                          <a:ea typeface="Arial"/>
                          <a:cs typeface="Arial"/>
                          <a:sym typeface="Arial"/>
                        </a:rPr>
                        <a:t>Plan</a:t>
                      </a: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a:defRPr sz="1800"/>
                      </a:pPr>
                      <a:r>
                        <a:rPr lang="en-ZA" sz="1400" dirty="0">
                          <a:solidFill>
                            <a:schemeClr val="tx1"/>
                          </a:solidFill>
                        </a:rPr>
                        <a:t>80%</a:t>
                      </a: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tabLst/>
                      </a:pPr>
                      <a:r>
                        <a:rPr lang="en-ZA" sz="1400" b="0" i="0" u="none" strike="noStrike" cap="none" spc="0" baseline="0" dirty="0">
                          <a:ln>
                            <a:noFill/>
                          </a:ln>
                          <a:solidFill>
                            <a:schemeClr val="tx1"/>
                          </a:solidFill>
                          <a:effectLst/>
                          <a:uFillTx/>
                          <a:latin typeface="Arial"/>
                          <a:ea typeface="Arial"/>
                          <a:cs typeface="Arial"/>
                          <a:sym typeface="Arial"/>
                        </a:rPr>
                        <a:t>To implement performance indicators or actions in the Organisational Performance Information Compliance Management Plan to contribute towards good governance by the Department. </a:t>
                      </a:r>
                    </a:p>
                    <a:p>
                      <a:pPr marL="84138" indent="0" algn="just">
                        <a:tabLst/>
                      </a:pPr>
                      <a:endParaRPr lang="en-ZA" sz="1400" b="0" i="0" u="none" strike="noStrike" cap="none" spc="0" baseline="0" dirty="0">
                        <a:ln>
                          <a:noFill/>
                        </a:ln>
                        <a:solidFill>
                          <a:schemeClr val="tx1"/>
                        </a:solidFill>
                        <a:effectLst/>
                        <a:uFillTx/>
                        <a:latin typeface="Arial"/>
                        <a:ea typeface="Arial"/>
                        <a:cs typeface="Arial"/>
                        <a:sym typeface="Arial"/>
                      </a:endParaRPr>
                    </a:p>
                    <a:p>
                      <a:pPr marL="84138" indent="0" algn="just">
                        <a:tabLst/>
                      </a:pPr>
                      <a:r>
                        <a:rPr lang="en-ZA" sz="1400" b="0" i="0" u="none" strike="noStrike" cap="none" spc="0" baseline="0" dirty="0">
                          <a:ln>
                            <a:noFill/>
                          </a:ln>
                          <a:solidFill>
                            <a:schemeClr val="tx1"/>
                          </a:solidFill>
                          <a:effectLst/>
                          <a:uFillTx/>
                          <a:latin typeface="Arial"/>
                          <a:ea typeface="Arial"/>
                          <a:cs typeface="Arial"/>
                          <a:sym typeface="Arial"/>
                        </a:rPr>
                        <a:t>This is also meant to ensure that the Department complies with all the timeframes with regard to organisational performance information management and reporting.</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2085269">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ZA" sz="1400" b="0" i="0" u="none" strike="noStrike" cap="none" spc="0" baseline="0" dirty="0">
                          <a:ln>
                            <a:noFill/>
                          </a:ln>
                          <a:solidFill>
                            <a:schemeClr val="tx1"/>
                          </a:solidFill>
                          <a:effectLst/>
                          <a:uFillTx/>
                          <a:latin typeface="Arial"/>
                          <a:ea typeface="Arial"/>
                          <a:cs typeface="Arial"/>
                          <a:sym typeface="Arial"/>
                        </a:rPr>
                        <a:t>% Actions in the Corporate and Financial Management (CFM) Compliance Management Plan implemented</a:t>
                      </a: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indent="0" algn="ctr" defTabSz="685800" rtl="0" eaLnBrk="1" fontAlgn="auto" latinLnBrk="0" hangingPunct="1">
                        <a:lnSpc>
                          <a:spcPct val="115000"/>
                        </a:lnSpc>
                        <a:spcBef>
                          <a:spcPts val="0"/>
                        </a:spcBef>
                        <a:spcAft>
                          <a:spcPts val="0"/>
                        </a:spcAft>
                        <a:buClrTx/>
                        <a:buSzTx/>
                        <a:buFontTx/>
                        <a:buNone/>
                        <a:tabLst/>
                        <a:defRPr sz="1800"/>
                      </a:pPr>
                      <a:r>
                        <a:rPr lang="en-ZA" sz="1400" dirty="0">
                          <a:solidFill>
                            <a:schemeClr val="tx1"/>
                          </a:solidFill>
                        </a:rPr>
                        <a:t>80%</a:t>
                      </a:r>
                    </a:p>
                    <a:p>
                      <a:pPr algn="ctr" defTabSz="685800">
                        <a:lnSpc>
                          <a:spcPct val="115000"/>
                        </a:lnSpc>
                        <a:defRPr sz="1800"/>
                      </a:pPr>
                      <a:endParaRPr sz="1400" dirty="0">
                        <a:solidFill>
                          <a:schemeClr val="tx1"/>
                        </a:solidFill>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0" cap="none" spc="0" normalizeH="0" baseline="0" noProof="0" dirty="0">
                          <a:ln>
                            <a:noFill/>
                          </a:ln>
                          <a:solidFill>
                            <a:srgbClr val="000000"/>
                          </a:solidFill>
                          <a:effectLst/>
                          <a:uLnTx/>
                          <a:uFillTx/>
                          <a:latin typeface="Arial"/>
                          <a:ea typeface="Arial"/>
                          <a:cs typeface="Arial"/>
                          <a:sym typeface="Arial"/>
                        </a:rPr>
                        <a:t>To implement performance indicators or actions in the </a:t>
                      </a:r>
                      <a:r>
                        <a:rPr lang="en-ZA" sz="1400" b="0" i="0" u="none" strike="noStrike" cap="none" spc="0" baseline="0" dirty="0">
                          <a:ln>
                            <a:noFill/>
                          </a:ln>
                          <a:solidFill>
                            <a:schemeClr val="tx1"/>
                          </a:solidFill>
                          <a:effectLst/>
                          <a:uFillTx/>
                          <a:latin typeface="Arial"/>
                          <a:ea typeface="Arial"/>
                          <a:cs typeface="Arial"/>
                          <a:sym typeface="Arial"/>
                        </a:rPr>
                        <a:t>Corporate and Financial Management (CFM) Compliance Management Plan </a:t>
                      </a:r>
                      <a:r>
                        <a:rPr kumimoji="0" lang="en-ZA" sz="1400" b="0" i="0" u="none" strike="noStrike" kern="0" cap="none" spc="0" normalizeH="0" baseline="0" noProof="0" dirty="0">
                          <a:ln>
                            <a:noFill/>
                          </a:ln>
                          <a:solidFill>
                            <a:srgbClr val="000000"/>
                          </a:solidFill>
                          <a:effectLst/>
                          <a:uLnTx/>
                          <a:uFillTx/>
                          <a:latin typeface="Arial"/>
                          <a:ea typeface="Arial"/>
                          <a:cs typeface="Arial"/>
                          <a:sym typeface="Arial"/>
                        </a:rPr>
                        <a:t>to contribute towards good governance by the Department. </a:t>
                      </a: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ZA" sz="1400" b="0" i="0" u="none" strike="noStrike" kern="0" cap="none" spc="0" normalizeH="0" baseline="0" noProof="0" dirty="0">
                        <a:ln>
                          <a:noFill/>
                        </a:ln>
                        <a:solidFill>
                          <a:srgbClr val="000000"/>
                        </a:solidFill>
                        <a:effectLst/>
                        <a:uLnTx/>
                        <a:uFillTx/>
                        <a:latin typeface="Arial"/>
                        <a:ea typeface="Arial"/>
                        <a:cs typeface="Arial"/>
                        <a:sym typeface="Arial"/>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ZA" sz="1400" b="0" i="0" u="none" strike="noStrike" kern="0" cap="none" spc="0" normalizeH="0" baseline="0" noProof="0" dirty="0">
                          <a:ln>
                            <a:noFill/>
                          </a:ln>
                          <a:solidFill>
                            <a:srgbClr val="000000"/>
                          </a:solidFill>
                          <a:effectLst/>
                          <a:uLnTx/>
                          <a:uFillTx/>
                          <a:latin typeface="Arial"/>
                          <a:ea typeface="Arial"/>
                          <a:cs typeface="Arial"/>
                          <a:sym typeface="Arial"/>
                        </a:rPr>
                        <a:t>This is also meant to ensure that the Department complies with all the timeframes with regard to CFM Compliance management and  reporting.</a:t>
                      </a:r>
                    </a:p>
                    <a:p>
                      <a:pPr algn="just">
                        <a:defRPr sz="1800"/>
                      </a:pPr>
                      <a:r>
                        <a:rPr lang="en-GB" sz="1400" dirty="0">
                          <a:solidFill>
                            <a:schemeClr val="tx1"/>
                          </a:solidFill>
                        </a:rPr>
                        <a:t>                                      </a:t>
                      </a:r>
                      <a:endParaRPr sz="1400" dirty="0">
                        <a:solidFill>
                          <a:schemeClr val="tx1"/>
                        </a:solidFill>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2790C9E4-5F5C-4F4F-A9E9-F19A259554CB}"/>
              </a:ext>
            </a:extLst>
          </p:cNvPr>
          <p:cNvSpPr>
            <a:spLocks noGrp="1"/>
          </p:cNvSpPr>
          <p:nvPr>
            <p:ph type="sldNum" sz="quarter" idx="2"/>
          </p:nvPr>
        </p:nvSpPr>
        <p:spPr/>
        <p:txBody>
          <a:bodyPr/>
          <a:lstStyle/>
          <a:p>
            <a:fld id="{86CB4B4D-7CA3-9044-876B-883B54F8677D}" type="slidenum">
              <a:rPr lang="en-ZA" smtClean="0"/>
              <a:pPr/>
              <a:t>7</a:t>
            </a:fld>
            <a:endParaRPr lang="en-ZA"/>
          </a:p>
        </p:txBody>
      </p:sp>
    </p:spTree>
    <p:extLst>
      <p:ext uri="{BB962C8B-B14F-4D97-AF65-F5344CB8AC3E}">
        <p14:creationId xmlns:p14="http://schemas.microsoft.com/office/powerpoint/2010/main" xmlns="" val="2238629900"/>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6" name="PART 3…">
            <a:extLst>
              <a:ext uri="{FF2B5EF4-FFF2-40B4-BE49-F238E27FC236}">
                <a16:creationId xmlns:a16="http://schemas.microsoft.com/office/drawing/2014/main" xmlns="" id="{6C362F72-7D3D-4457-B628-026881901759}"/>
              </a:ext>
            </a:extLst>
          </p:cNvPr>
          <p:cNvSpPr txBox="1"/>
          <p:nvPr/>
        </p:nvSpPr>
        <p:spPr>
          <a:xfrm>
            <a:off x="863600" y="1745267"/>
            <a:ext cx="7416800" cy="2062103"/>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sz="2800" b="1">
                <a:solidFill>
                  <a:srgbClr val="FF0000"/>
                </a:solidFill>
              </a:defRPr>
            </a:pPr>
            <a:endParaRPr sz="3200" dirty="0"/>
          </a:p>
          <a:p>
            <a:pPr algn="ctr">
              <a:defRPr sz="2800" b="1"/>
            </a:pPr>
            <a:r>
              <a:rPr sz="3200" dirty="0"/>
              <a:t> </a:t>
            </a:r>
          </a:p>
          <a:p>
            <a:pPr algn="ctr">
              <a:defRPr sz="2800" b="1"/>
            </a:pPr>
            <a:r>
              <a:rPr lang="en-ZA" sz="3200" dirty="0"/>
              <a:t>PROGRAMME 2:RESEARCH, POLICY &amp; LEGISLATION (RPL)</a:t>
            </a:r>
            <a:endParaRPr sz="3200" dirty="0"/>
          </a:p>
        </p:txBody>
      </p:sp>
      <p:sp>
        <p:nvSpPr>
          <p:cNvPr id="9" name="TextBox 8">
            <a:extLst>
              <a:ext uri="{FF2B5EF4-FFF2-40B4-BE49-F238E27FC236}">
                <a16:creationId xmlns:a16="http://schemas.microsoft.com/office/drawing/2014/main" xmlns="" id="{245F0DC0-077B-4DE8-A0B7-43EB9270413C}"/>
              </a:ext>
            </a:extLst>
          </p:cNvPr>
          <p:cNvSpPr txBox="1"/>
          <p:nvPr/>
        </p:nvSpPr>
        <p:spPr>
          <a:xfrm>
            <a:off x="863599" y="521096"/>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sp>
        <p:nvSpPr>
          <p:cNvPr id="2" name="Slide Number Placeholder 1">
            <a:extLst>
              <a:ext uri="{FF2B5EF4-FFF2-40B4-BE49-F238E27FC236}">
                <a16:creationId xmlns:a16="http://schemas.microsoft.com/office/drawing/2014/main" xmlns="" id="{B3C459AD-DEB5-461B-A27B-D5D639F773CE}"/>
              </a:ext>
            </a:extLst>
          </p:cNvPr>
          <p:cNvSpPr>
            <a:spLocks noGrp="1"/>
          </p:cNvSpPr>
          <p:nvPr>
            <p:ph type="sldNum" sz="quarter" idx="2"/>
          </p:nvPr>
        </p:nvSpPr>
        <p:spPr/>
        <p:txBody>
          <a:bodyPr/>
          <a:lstStyle/>
          <a:p>
            <a:fld id="{86CB4B4D-7CA3-9044-876B-883B54F8677D}" type="slidenum">
              <a:rPr lang="en-ZA" smtClean="0"/>
              <a:pPr/>
              <a:t>8</a:t>
            </a:fld>
            <a:endParaRPr lang="en-ZA"/>
          </a:p>
        </p:txBody>
      </p:sp>
    </p:spTree>
    <p:extLst>
      <p:ext uri="{BB962C8B-B14F-4D97-AF65-F5344CB8AC3E}">
        <p14:creationId xmlns:p14="http://schemas.microsoft.com/office/powerpoint/2010/main" xmlns="" val="1519946861"/>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cstate="print"/>
          <a:srcRect/>
          <a:stretch>
            <a:fillRect/>
          </a:stretch>
        </a:blipFill>
        <a:effectLst/>
      </p:bgPr>
    </p:bg>
    <p:spTree>
      <p:nvGrpSpPr>
        <p:cNvPr id="1" name=""/>
        <p:cNvGrpSpPr/>
        <p:nvPr/>
      </p:nvGrpSpPr>
      <p:grpSpPr>
        <a:xfrm>
          <a:off x="0" y="0"/>
          <a:ext cx="0" cy="0"/>
          <a:chOff x="0" y="0"/>
          <a:chExt cx="0" cy="0"/>
        </a:xfrm>
      </p:grpSpPr>
      <p:pic>
        <p:nvPicPr>
          <p:cNvPr id="176" name="dta logo.jpg" descr="dta logo.jpg"/>
          <p:cNvPicPr>
            <a:picLocks noChangeAspect="1"/>
          </p:cNvPicPr>
          <p:nvPr/>
        </p:nvPicPr>
        <p:blipFill>
          <a:blip r:embed="rId3" cstate="print"/>
          <a:stretch>
            <a:fillRect/>
          </a:stretch>
        </p:blipFill>
        <p:spPr>
          <a:xfrm>
            <a:off x="-4646" y="6173350"/>
            <a:ext cx="1905001" cy="703263"/>
          </a:xfrm>
          <a:prstGeom prst="rect">
            <a:avLst/>
          </a:prstGeom>
          <a:ln w="12700">
            <a:miter lim="400000"/>
          </a:ln>
        </p:spPr>
      </p:pic>
      <p:sp>
        <p:nvSpPr>
          <p:cNvPr id="177" name="The purpose of this presentation is for the Department of Traditional Affairs to brief the Portfolio and Select Committee on the 2020-2025 Strategic Plan, 2020/2021 Annual Performance Plan and indicative budget allocations.…"/>
          <p:cNvSpPr txBox="1"/>
          <p:nvPr/>
        </p:nvSpPr>
        <p:spPr>
          <a:xfrm>
            <a:off x="261257" y="1121229"/>
            <a:ext cx="8523514" cy="707886"/>
          </a:xfrm>
          <a:prstGeom prst="rect">
            <a:avLst/>
          </a:prstGeom>
          <a:ln w="12700">
            <a:miter lim="400000"/>
          </a:ln>
          <a:extLst>
            <a:ext uri="{C572A759-6A51-4108-AA02-DFA0A04FC94B}">
              <ma14:wrappingTextBoxFlag xmlns:ma14="http://schemas.microsoft.com/office/mac/drawingml/2011/main" xmlns="" val="1"/>
            </a:ext>
          </a:extLst>
        </p:spPr>
        <p:txBody>
          <a:bodyPr wrap="square" lIns="45719" rIns="45719">
            <a:spAutoFit/>
          </a:bodyPr>
          <a:lstStyle/>
          <a:p>
            <a:pPr lvl="1" algn="just" defTabSz="457200">
              <a:defRPr sz="1600"/>
            </a:pPr>
            <a:endParaRPr sz="2400" dirty="0"/>
          </a:p>
          <a:p>
            <a:pPr lvl="1" algn="just" defTabSz="457200">
              <a:defRPr sz="1600"/>
            </a:pPr>
            <a:endParaRPr dirty="0"/>
          </a:p>
        </p:txBody>
      </p:sp>
      <p:sp>
        <p:nvSpPr>
          <p:cNvPr id="9" name="TextBox 8">
            <a:extLst>
              <a:ext uri="{FF2B5EF4-FFF2-40B4-BE49-F238E27FC236}">
                <a16:creationId xmlns:a16="http://schemas.microsoft.com/office/drawing/2014/main" xmlns="" id="{245F0DC0-077B-4DE8-A0B7-43EB9270413C}"/>
              </a:ext>
            </a:extLst>
          </p:cNvPr>
          <p:cNvSpPr txBox="1"/>
          <p:nvPr/>
        </p:nvSpPr>
        <p:spPr>
          <a:xfrm>
            <a:off x="863599" y="16605"/>
            <a:ext cx="7691821" cy="61555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ctr"/>
            <a:r>
              <a:rPr lang="en-ZA" sz="3400" b="1" dirty="0"/>
              <a:t>MEASURING OUR PERFORMANCE</a:t>
            </a:r>
          </a:p>
        </p:txBody>
      </p:sp>
      <p:graphicFrame>
        <p:nvGraphicFramePr>
          <p:cNvPr id="7" name="Table">
            <a:extLst>
              <a:ext uri="{FF2B5EF4-FFF2-40B4-BE49-F238E27FC236}">
                <a16:creationId xmlns:a16="http://schemas.microsoft.com/office/drawing/2014/main" xmlns="" id="{90A70520-A7C4-44C0-852E-585E95F060D6}"/>
              </a:ext>
            </a:extLst>
          </p:cNvPr>
          <p:cNvGraphicFramePr/>
          <p:nvPr>
            <p:extLst>
              <p:ext uri="{D42A27DB-BD31-4B8C-83A1-F6EECF244321}">
                <p14:modId xmlns:p14="http://schemas.microsoft.com/office/powerpoint/2010/main" xmlns="" val="2061725358"/>
              </p:ext>
            </p:extLst>
          </p:nvPr>
        </p:nvGraphicFramePr>
        <p:xfrm>
          <a:off x="261256" y="771279"/>
          <a:ext cx="8746108" cy="5623876"/>
        </p:xfrm>
        <a:graphic>
          <a:graphicData uri="http://schemas.openxmlformats.org/drawingml/2006/table">
            <a:tbl>
              <a:tblPr>
                <a:tableStyleId>{4C3C2611-4C71-4FC5-86AE-919BDF0F9419}</a:tableStyleId>
              </a:tblPr>
              <a:tblGrid>
                <a:gridCol w="1390341">
                  <a:extLst>
                    <a:ext uri="{9D8B030D-6E8A-4147-A177-3AD203B41FA5}">
                      <a16:colId xmlns:a16="http://schemas.microsoft.com/office/drawing/2014/main" xmlns="" val="20000"/>
                    </a:ext>
                  </a:extLst>
                </a:gridCol>
                <a:gridCol w="1828599">
                  <a:extLst>
                    <a:ext uri="{9D8B030D-6E8A-4147-A177-3AD203B41FA5}">
                      <a16:colId xmlns:a16="http://schemas.microsoft.com/office/drawing/2014/main" xmlns="" val="20001"/>
                    </a:ext>
                  </a:extLst>
                </a:gridCol>
                <a:gridCol w="697492">
                  <a:extLst>
                    <a:ext uri="{9D8B030D-6E8A-4147-A177-3AD203B41FA5}">
                      <a16:colId xmlns:a16="http://schemas.microsoft.com/office/drawing/2014/main" xmlns="" val="20002"/>
                    </a:ext>
                  </a:extLst>
                </a:gridCol>
                <a:gridCol w="4829676">
                  <a:extLst>
                    <a:ext uri="{9D8B030D-6E8A-4147-A177-3AD203B41FA5}">
                      <a16:colId xmlns:a16="http://schemas.microsoft.com/office/drawing/2014/main" xmlns="" val="20003"/>
                    </a:ext>
                  </a:extLst>
                </a:gridCol>
              </a:tblGrid>
              <a:tr h="1085129">
                <a:tc>
                  <a:txBody>
                    <a:bodyPr/>
                    <a:lstStyle/>
                    <a:p>
                      <a:pPr marL="84138" indent="0" algn="l" defTabSz="685800">
                        <a:lnSpc>
                          <a:spcPct val="115000"/>
                        </a:lnSpc>
                        <a:defRPr sz="1800"/>
                      </a:pPr>
                      <a:r>
                        <a:rPr sz="1400" b="1" dirty="0">
                          <a:solidFill>
                            <a:srgbClr val="FFFFFF"/>
                          </a:solidFill>
                        </a:rPr>
                        <a:t>Departmental Outcomes that contributes to achieving the MTSF</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Output indicators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algn="just" defTabSz="685800">
                        <a:lnSpc>
                          <a:spcPct val="115000"/>
                        </a:lnSpc>
                        <a:spcBef>
                          <a:spcPts val="1000"/>
                        </a:spcBef>
                        <a:defRPr sz="1800"/>
                      </a:pPr>
                      <a:r>
                        <a:rPr sz="1400" b="1" dirty="0">
                          <a:solidFill>
                            <a:srgbClr val="FFFFFF"/>
                          </a:solidFill>
                        </a:rPr>
                        <a:t>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tc>
                  <a:txBody>
                    <a:bodyPr/>
                    <a:lstStyle/>
                    <a:p>
                      <a:pPr marL="84138" indent="0" algn="just" defTabSz="685800">
                        <a:lnSpc>
                          <a:spcPct val="115000"/>
                        </a:lnSpc>
                        <a:spcBef>
                          <a:spcPts val="1000"/>
                        </a:spcBef>
                        <a:defRPr sz="1800"/>
                      </a:pPr>
                      <a:r>
                        <a:rPr sz="1400" b="1" dirty="0">
                          <a:solidFill>
                            <a:srgbClr val="FFFFFF"/>
                          </a:solidFill>
                        </a:rPr>
                        <a:t>Definition and purpose of outputs and annual targets</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solidFill>
                      <a:srgbClr val="BF9000"/>
                    </a:solidFill>
                  </a:tcPr>
                </a:tc>
                <a:extLst>
                  <a:ext uri="{0D108BD9-81ED-4DB2-BD59-A6C34878D82A}">
                    <a16:rowId xmlns:a16="http://schemas.microsoft.com/office/drawing/2014/main" xmlns="" val="10000"/>
                  </a:ext>
                </a:extLst>
              </a:tr>
              <a:tr h="2869434">
                <a:tc rowSpan="2">
                  <a:txBody>
                    <a:bodyPr/>
                    <a:lstStyle/>
                    <a:p>
                      <a:pPr marL="84138" marR="0" lvl="1" indent="0" algn="l" defTabSz="457200" rtl="0" eaLnBrk="1" fontAlgn="auto" latinLnBrk="0" hangingPunct="1">
                        <a:lnSpc>
                          <a:spcPct val="100000"/>
                        </a:lnSpc>
                        <a:spcBef>
                          <a:spcPts val="0"/>
                        </a:spcBef>
                        <a:spcAft>
                          <a:spcPts val="0"/>
                        </a:spcAft>
                        <a:buClrTx/>
                        <a:buSzTx/>
                        <a:buFontTx/>
                        <a:buNone/>
                        <a:tabLst/>
                        <a:defRPr sz="1400" b="1"/>
                      </a:pPr>
                      <a:r>
                        <a:rPr kumimoji="0" lang="en-US" sz="1400" b="1" i="0" u="none" strike="noStrike" kern="0" cap="none" spc="0" normalizeH="0" baseline="0" noProof="0" dirty="0">
                          <a:ln>
                            <a:noFill/>
                          </a:ln>
                          <a:solidFill>
                            <a:schemeClr val="tx1"/>
                          </a:solidFill>
                          <a:effectLst/>
                          <a:uLnTx/>
                          <a:uFillTx/>
                          <a:latin typeface="Arial"/>
                          <a:cs typeface="Arial"/>
                          <a:sym typeface="Arial"/>
                        </a:rPr>
                        <a:t>Functional institution of Traditional and Khoi-San Leadership</a:t>
                      </a:r>
                    </a:p>
                  </a:txBody>
                  <a:tcPr marL="0" marR="0" marT="0" marB="0" horzOverflow="overflow">
                    <a:lnL w="12700">
                      <a:solidFill>
                        <a:srgbClr val="000000"/>
                      </a:solidFill>
                    </a:lnL>
                    <a:lnR w="12700" cap="flat" cmpd="sng" algn="ctr">
                      <a:solidFill>
                        <a:srgbClr val="000000"/>
                      </a:solidFill>
                      <a:prstDash val="solid"/>
                      <a:round/>
                      <a:headEnd type="none" w="med" len="med"/>
                      <a:tailEnd type="none" w="med" len="med"/>
                    </a:lnR>
                    <a:lnT w="12700">
                      <a:solidFill>
                        <a:srgbClr val="000000"/>
                      </a:solidFill>
                    </a:lnT>
                    <a:lnB w="12700" cap="flat" cmpd="sng" algn="ctr">
                      <a:solidFill>
                        <a:srgbClr val="000000"/>
                      </a:solidFill>
                      <a:prstDash val="solid"/>
                      <a:round/>
                      <a:headEnd type="none" w="med" len="med"/>
                      <a:tailEnd type="none" w="med" len="med"/>
                    </a:lnB>
                    <a:noFill/>
                  </a:tcPr>
                </a:tc>
                <a:tc>
                  <a:txBody>
                    <a:bodyPr/>
                    <a:lstStyle/>
                    <a:p>
                      <a:pPr marL="84138" indent="0" algn="just" defTabSz="685800">
                        <a:lnSpc>
                          <a:spcPct val="90000"/>
                        </a:lnSpc>
                        <a:spcBef>
                          <a:spcPts val="700"/>
                        </a:spcBef>
                        <a:tabLst>
                          <a:tab pos="1703388" algn="l"/>
                        </a:tabLst>
                        <a:defRPr sz="1800"/>
                      </a:pPr>
                      <a:r>
                        <a:rPr lang="en-US" sz="1400" dirty="0">
                          <a:solidFill>
                            <a:schemeClr val="tx1"/>
                          </a:solidFill>
                          <a:latin typeface="Arial" panose="020B0604020202020204" pitchFamily="34" charset="0"/>
                          <a:cs typeface="Arial" panose="020B0604020202020204" pitchFamily="34" charset="0"/>
                        </a:rPr>
                        <a:t>Number of Kingships and Queenships Royal Families monitored on implementation of the Traditional and Khoi-San Leadership Act (TKLA) and the Framework on Resolution of Traditional Leadership Disputes and Claims </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sz="1800"/>
                      </a:pPr>
                      <a:r>
                        <a:rPr lang="en-ZA" sz="1400" dirty="0">
                          <a:solidFill>
                            <a:schemeClr val="tx1"/>
                          </a:solidFill>
                          <a:latin typeface="Arial" panose="020B0604020202020204" pitchFamily="34" charset="0"/>
                          <a:cs typeface="Arial" panose="020B0604020202020204" pitchFamily="34" charset="0"/>
                        </a:rPr>
                        <a:t> 3</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a:r>
                        <a:rPr lang="en-GB" sz="1400" b="0" i="0" u="none" strike="noStrike" baseline="0" dirty="0">
                          <a:latin typeface="Arial" panose="020B0604020202020204" pitchFamily="34" charset="0"/>
                          <a:cs typeface="Arial" panose="020B0604020202020204" pitchFamily="34" charset="0"/>
                        </a:rPr>
                        <a:t>There are currently many disputes within the institution of traditional leadership. The Department continues to monitor trends and progress in this regard with a view to advice where  necessary. However, this target takes this monitoring further and adds a deeper monitoring element that assesses how selected kingships/queenships define their role in dispute resolution and how they carry out that role.. Focus will be on issues of processes towards the recognition and/or withdrawal of recognition of heirs (Sections 3 to 14 of the Traditional and Khoi-san Leadership Act)</a:t>
                      </a:r>
                    </a:p>
                    <a:p>
                      <a:pPr algn="just"/>
                      <a:endParaRPr lang="en-GB" sz="1400" b="0" i="0" u="none" strike="noStrike" baseline="0" dirty="0">
                        <a:latin typeface="Arial" panose="020B0604020202020204" pitchFamily="34" charset="0"/>
                        <a:cs typeface="Arial" panose="020B0604020202020204" pitchFamily="34" charset="0"/>
                      </a:endParaRPr>
                    </a:p>
                    <a:p>
                      <a:pPr marL="84138" indent="0" algn="just"/>
                      <a:r>
                        <a:rPr lang="en-GB" sz="1400" b="0" i="0" u="none" strike="noStrike" cap="none" spc="0" baseline="0" dirty="0">
                          <a:ln>
                            <a:noFill/>
                          </a:ln>
                          <a:solidFill>
                            <a:srgbClr val="000000"/>
                          </a:solidFill>
                          <a:uFillTx/>
                          <a:latin typeface="Arial" panose="020B0604020202020204" pitchFamily="34" charset="0"/>
                          <a:cs typeface="Arial" panose="020B0604020202020204" pitchFamily="34" charset="0"/>
                          <a:sym typeface="Arial"/>
                        </a:rPr>
                        <a:t>The</a:t>
                      </a:r>
                      <a:r>
                        <a:rPr lang="en-GB" sz="1400" b="0" i="0" u="none" strike="noStrike" baseline="0" dirty="0">
                          <a:latin typeface="Arial" panose="020B0604020202020204" pitchFamily="34" charset="0"/>
                          <a:cs typeface="Arial" panose="020B0604020202020204" pitchFamily="34" charset="0"/>
                        </a:rPr>
                        <a:t> Department will be developing Regulations i.r.t sections in the TKLA which relate to disputes and claims. The information collected from the monitoring will be used to inform the content of the Regulations.  </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1"/>
                  </a:ext>
                </a:extLst>
              </a:tr>
              <a:tr h="1217547">
                <a:tc vMerge="1">
                  <a:txBody>
                    <a:bodyPr/>
                    <a:lstStyle/>
                    <a:p>
                      <a:pPr lvl="1" indent="0" algn="l">
                        <a:defRPr sz="1400" b="1"/>
                      </a:pPr>
                      <a:endParaRPr dirty="0"/>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marL="84138" indent="0" algn="just" defTabSz="685800">
                        <a:lnSpc>
                          <a:spcPct val="115000"/>
                        </a:lnSpc>
                        <a:defRPr sz="1800"/>
                      </a:pPr>
                      <a:r>
                        <a:rPr lang="en-US" sz="1400" dirty="0">
                          <a:solidFill>
                            <a:schemeClr val="tx1"/>
                          </a:solidFill>
                          <a:latin typeface="Arial" panose="020B0604020202020204" pitchFamily="34" charset="0"/>
                          <a:cs typeface="Arial" panose="020B0604020202020204" pitchFamily="34" charset="0"/>
                        </a:rPr>
                        <a:t>Number of draft sets of regulations on identified sections of the TKLA developed per year</a:t>
                      </a: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ctr" defTabSz="685800">
                        <a:lnSpc>
                          <a:spcPct val="115000"/>
                        </a:lnSpc>
                        <a:defRPr sz="1800"/>
                      </a:pPr>
                      <a:r>
                        <a:rPr lang="en-ZA" sz="1400" dirty="0">
                          <a:solidFill>
                            <a:schemeClr val="tx1"/>
                          </a:solidFill>
                          <a:latin typeface="Arial" panose="020B0604020202020204" pitchFamily="34" charset="0"/>
                          <a:cs typeface="Arial" panose="020B0604020202020204" pitchFamily="34" charset="0"/>
                        </a:rPr>
                        <a:t>1</a:t>
                      </a:r>
                      <a:endParaRPr sz="1400" dirty="0">
                        <a:solidFill>
                          <a:schemeClr val="tx1"/>
                        </a:solidFill>
                        <a:latin typeface="Arial" panose="020B0604020202020204" pitchFamily="34" charset="0"/>
                        <a:cs typeface="Arial" panose="020B0604020202020204" pitchFamily="34" charset="0"/>
                      </a:endParaRPr>
                    </a:p>
                  </a:txBody>
                  <a:tcPr marL="0" marR="0" marT="0" marB="0" horzOverflow="overflow">
                    <a:lnL w="12700">
                      <a:solidFill>
                        <a:srgbClr val="000000"/>
                      </a:solidFill>
                    </a:lnL>
                    <a:lnR w="12700">
                      <a:solidFill>
                        <a:srgbClr val="000000"/>
                      </a:solidFill>
                    </a:lnR>
                    <a:lnT w="12700">
                      <a:solidFill>
                        <a:srgbClr val="000000"/>
                      </a:solidFill>
                    </a:lnT>
                    <a:lnB w="12700">
                      <a:solidFill>
                        <a:srgbClr val="000000"/>
                      </a:solidFill>
                    </a:lnB>
                    <a:noFill/>
                  </a:tcPr>
                </a:tc>
                <a:tc>
                  <a:txBody>
                    <a:bodyPr/>
                    <a:lstStyle/>
                    <a:p>
                      <a:pPr algn="just"/>
                      <a:r>
                        <a:rPr lang="en-GB" sz="1400" b="0" i="0" u="none" strike="noStrike" baseline="0" dirty="0">
                          <a:latin typeface="Arial" panose="020B0604020202020204" pitchFamily="34" charset="0"/>
                          <a:cs typeface="Arial" panose="020B0604020202020204" pitchFamily="34" charset="0"/>
                        </a:rPr>
                        <a:t>The purpose of this target is to develop a set of regulations in terms of TKLA to address prioritised challenges in the sector, and the outcome thereof will be regulations.</a:t>
                      </a:r>
                      <a:endParaRPr sz="1400" dirty="0">
                        <a:latin typeface="Arial" panose="020B0604020202020204" pitchFamily="34" charset="0"/>
                        <a:cs typeface="Arial" panose="020B0604020202020204" pitchFamily="34" charset="0"/>
                      </a:endParaRPr>
                    </a:p>
                  </a:txBody>
                  <a:tcPr marL="45712" marR="45712" marT="45712" marB="45712" horzOverflow="overflow">
                    <a:lnL w="12700">
                      <a:solidFill>
                        <a:srgbClr val="000000"/>
                      </a:solidFill>
                    </a:lnL>
                    <a:lnR w="12700">
                      <a:solidFill>
                        <a:srgbClr val="000000"/>
                      </a:solidFill>
                    </a:lnR>
                    <a:lnT w="12700">
                      <a:solidFill>
                        <a:srgbClr val="000000"/>
                      </a:solidFill>
                    </a:lnT>
                    <a:lnB w="12700">
                      <a:solidFill>
                        <a:srgbClr val="000000"/>
                      </a:solidFill>
                    </a:lnB>
                    <a:noFill/>
                  </a:tcPr>
                </a:tc>
                <a:extLst>
                  <a:ext uri="{0D108BD9-81ED-4DB2-BD59-A6C34878D82A}">
                    <a16:rowId xmlns:a16="http://schemas.microsoft.com/office/drawing/2014/main" xmlns="" val="10002"/>
                  </a:ext>
                </a:extLst>
              </a:tr>
            </a:tbl>
          </a:graphicData>
        </a:graphic>
      </p:graphicFrame>
      <p:sp>
        <p:nvSpPr>
          <p:cNvPr id="2" name="Slide Number Placeholder 1">
            <a:extLst>
              <a:ext uri="{FF2B5EF4-FFF2-40B4-BE49-F238E27FC236}">
                <a16:creationId xmlns:a16="http://schemas.microsoft.com/office/drawing/2014/main" xmlns="" id="{B805B961-CD81-49A4-9721-CD06E0F539E5}"/>
              </a:ext>
            </a:extLst>
          </p:cNvPr>
          <p:cNvSpPr>
            <a:spLocks noGrp="1"/>
          </p:cNvSpPr>
          <p:nvPr>
            <p:ph type="sldNum" sz="quarter" idx="2"/>
          </p:nvPr>
        </p:nvSpPr>
        <p:spPr/>
        <p:txBody>
          <a:bodyPr/>
          <a:lstStyle/>
          <a:p>
            <a:fld id="{86CB4B4D-7CA3-9044-876B-883B54F8677D}" type="slidenum">
              <a:rPr lang="en-ZA" smtClean="0"/>
              <a:pPr/>
              <a:t>9</a:t>
            </a:fld>
            <a:endParaRPr lang="en-ZA"/>
          </a:p>
        </p:txBody>
      </p:sp>
    </p:spTree>
    <p:extLst>
      <p:ext uri="{BB962C8B-B14F-4D97-AF65-F5344CB8AC3E}">
        <p14:creationId xmlns:p14="http://schemas.microsoft.com/office/powerpoint/2010/main" xmlns="" val="2994715902"/>
      </p:ext>
    </p:extLst>
  </p:cSld>
  <p:clrMapOvr>
    <a:masterClrMapping/>
  </p:clrMapOvr>
  <p:transition spd="slow">
    <p:push dir="u"/>
  </p:transition>
</p:sld>
</file>

<file path=ppt/theme/theme1.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heme DCoG">
  <a:themeElements>
    <a:clrScheme name="Theme DCoG">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heme DCoG">
      <a:majorFont>
        <a:latin typeface="Calibri"/>
        <a:ea typeface="Calibri"/>
        <a:cs typeface="Calibri"/>
      </a:majorFont>
      <a:minorFont>
        <a:latin typeface="Helvetica"/>
        <a:ea typeface="Helvetica"/>
        <a:cs typeface="Helvetica"/>
      </a:minorFont>
    </a:fontScheme>
    <a:fmtScheme name="Theme DCo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1907</TotalTime>
  <Words>1923</Words>
  <Application>Microsoft Office PowerPoint</Application>
  <PresentationFormat>On-screen Show (4:3)</PresentationFormat>
  <Paragraphs>250</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Theme DCoG</vt:lpstr>
      <vt:lpstr>Worksheet</vt:lpstr>
      <vt:lpstr>DEPARTMENT OF TRADITIONAL AFFAIRS   2021/2022 ANNUAL PERFORMANCE PLAN AND BUDGET ALLOCATION OVER THE MEDIUM TERM PERIOD</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DEPARTMENT OF TRADITIONAL AFFAIRS    2020-2025 STRATEGIC PLAN AND  2020/2021 ANNUAL PERFORMANCE PLAN</dc:title>
  <dc:creator>Jacob Mashishi</dc:creator>
  <cp:lastModifiedBy>USER</cp:lastModifiedBy>
  <cp:revision>136</cp:revision>
  <cp:lastPrinted>2021-04-16T08:38:40Z</cp:lastPrinted>
  <dcterms:modified xsi:type="dcterms:W3CDTF">2021-05-11T12:43:50Z</dcterms:modified>
</cp:coreProperties>
</file>