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handoutMasterIdLst>
    <p:handoutMasterId r:id="rId22"/>
  </p:handoutMasterIdLst>
  <p:sldIdLst>
    <p:sldId id="326" r:id="rId4"/>
    <p:sldId id="310" r:id="rId5"/>
    <p:sldId id="314" r:id="rId6"/>
    <p:sldId id="313" r:id="rId7"/>
    <p:sldId id="325" r:id="rId8"/>
    <p:sldId id="315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12" r:id="rId18"/>
    <p:sldId id="311" r:id="rId19"/>
    <p:sldId id="327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707" autoAdjust="0"/>
  </p:normalViewPr>
  <p:slideViewPr>
    <p:cSldViewPr snapToGrid="0" snapToObjects="1">
      <p:cViewPr varScale="1">
        <p:scale>
          <a:sx n="69" d="100"/>
          <a:sy n="69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F03A8-048B-4B26-A764-DD245EDC290D}" type="datetimeFigureOut">
              <a:rPr lang="en-ZA" smtClean="0"/>
              <a:pPr/>
              <a:t>2021/05/11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C75DB-818A-4FFD-B40B-4981327220E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57725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0528F-5810-48E8-B722-F8630D1B38D2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C79FE-0FA3-474F-B530-50D88ED00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3046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C79FE-0FA3-474F-B530-50D88ED006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30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C79FE-0FA3-474F-B530-50D88ED006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81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80AE59-5F6B-4D32-9954-5DAEE4B06916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8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650105-44CA-43CD-A1BE-8B5B6693F959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07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0D044A-AB63-45B1-8168-D08BA9BE6B6E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610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63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31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206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775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106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620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508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88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40904D-6561-4B6B-90A8-417CFC49CC55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202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089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430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54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920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699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468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486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562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353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04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AAA25-6713-411B-8456-7B4F0EE8D9BD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613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44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647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021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02FC6-061E-5F4C-9ACA-6C4849BEF69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107A0-7B7C-8743-BC43-85A450895B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93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8C162-143E-46A7-A079-D85953DECBD4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49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2F521C-CEB1-43E7-805D-995F2FFDC305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08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4847C-5D87-41C4-A7E1-15E2E3A1D361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61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C10F2-D1D4-4B61-84C8-6FA42D3951DE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07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1CF424-0D41-4B04-9E02-7F698EC82727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86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DC45AD-83D3-408C-9094-B8A5F430EBFE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02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5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7456"/>
            <a:ext cx="8229600" cy="689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2499"/>
            <a:ext cx="8229600" cy="445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8717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5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7456"/>
            <a:ext cx="8229600" cy="689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2499"/>
            <a:ext cx="8229600" cy="445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795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5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7456"/>
            <a:ext cx="8229600" cy="689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2499"/>
            <a:ext cx="8229600" cy="445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9428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774731"/>
            <a:ext cx="8534399" cy="211257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Vote 32</a:t>
            </a:r>
          </a:p>
          <a:p>
            <a:r>
              <a:rPr lang="en-US" dirty="0">
                <a:solidFill>
                  <a:srgbClr val="008000"/>
                </a:solidFill>
              </a:rPr>
              <a:t>Forestry, Fisheries and the Environment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Budget Allocations MTEF 2021/22 – 2023/24</a:t>
            </a:r>
            <a:br>
              <a:rPr lang="en-US" dirty="0">
                <a:solidFill>
                  <a:srgbClr val="008000"/>
                </a:solidFill>
              </a:rPr>
            </a:b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66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85" y="388884"/>
            <a:ext cx="8192815" cy="658878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defTabSz="685800" hangingPunct="0">
              <a:spcBef>
                <a:spcPts val="0"/>
              </a:spcBef>
              <a:defRPr sz="1000" b="1"/>
            </a:pPr>
            <a:r>
              <a:rPr lang="en-US" sz="1950" dirty="0"/>
              <a:t>Budget Allocations: </a:t>
            </a:r>
            <a:r>
              <a:rPr lang="en-US" sz="1950" dirty="0" err="1"/>
              <a:t>Programme</a:t>
            </a:r>
            <a:r>
              <a:rPr lang="en-US" sz="1950" dirty="0"/>
              <a:t> 5</a:t>
            </a:r>
            <a:br>
              <a:rPr lang="en-US" sz="1950" dirty="0"/>
            </a:br>
            <a:r>
              <a:rPr lang="en-US" sz="1950" dirty="0"/>
              <a:t>for the 2021/22 Financial  Year per Sub-</a:t>
            </a:r>
            <a:r>
              <a:rPr lang="en-US" sz="1950" dirty="0" err="1"/>
              <a:t>programme</a:t>
            </a:r>
            <a:endParaRPr lang="en-US" sz="195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7331226"/>
              </p:ext>
            </p:extLst>
          </p:nvPr>
        </p:nvGraphicFramePr>
        <p:xfrm>
          <a:off x="493985" y="1423976"/>
          <a:ext cx="8192814" cy="3747709"/>
        </p:xfrm>
        <a:graphic>
          <a:graphicData uri="http://schemas.openxmlformats.org/drawingml/2006/table">
            <a:tbl>
              <a:tblPr/>
              <a:tblGrid>
                <a:gridCol w="4435468">
                  <a:extLst>
                    <a:ext uri="{9D8B030D-6E8A-4147-A177-3AD203B41FA5}">
                      <a16:colId xmlns:a16="http://schemas.microsoft.com/office/drawing/2014/main" xmlns="" val="1273214388"/>
                    </a:ext>
                  </a:extLst>
                </a:gridCol>
                <a:gridCol w="1419922">
                  <a:extLst>
                    <a:ext uri="{9D8B030D-6E8A-4147-A177-3AD203B41FA5}">
                      <a16:colId xmlns:a16="http://schemas.microsoft.com/office/drawing/2014/main" xmlns="" val="2730273471"/>
                    </a:ext>
                  </a:extLst>
                </a:gridCol>
                <a:gridCol w="1211909">
                  <a:extLst>
                    <a:ext uri="{9D8B030D-6E8A-4147-A177-3AD203B41FA5}">
                      <a16:colId xmlns:a16="http://schemas.microsoft.com/office/drawing/2014/main" xmlns="" val="930940840"/>
                    </a:ext>
                  </a:extLst>
                </a:gridCol>
                <a:gridCol w="1125515">
                  <a:extLst>
                    <a:ext uri="{9D8B030D-6E8A-4147-A177-3AD203B41FA5}">
                      <a16:colId xmlns:a16="http://schemas.microsoft.com/office/drawing/2014/main" xmlns="" val="3175747443"/>
                    </a:ext>
                  </a:extLst>
                </a:gridCol>
              </a:tblGrid>
              <a:tr h="471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Sub-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programme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Compensation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Operational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491640"/>
                  </a:ext>
                </a:extLst>
              </a:tr>
              <a:tr h="365803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5.1</a:t>
                      </a:r>
                      <a:r>
                        <a:rPr lang="en-ZA" sz="14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Biodiversity and Conservation Management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12 506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9 330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21 836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1269440"/>
                  </a:ext>
                </a:extLst>
              </a:tr>
              <a:tr h="3760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5.2 Biodiversity Management and Permitting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17 764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15 545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33 309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3390750"/>
                  </a:ext>
                </a:extLst>
              </a:tr>
              <a:tr h="5050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5.3 Protected Areas Systems Management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29 376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19 244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48 620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5994558"/>
                  </a:ext>
                </a:extLst>
              </a:tr>
              <a:tr h="338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5.4 Biodiversity Monitoring and Specialist Services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8 925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4 241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13 166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7765378"/>
                  </a:ext>
                </a:extLst>
              </a:tr>
              <a:tr h="338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5.5 Biodiversity Economy and Sustainable Use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12 702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39 711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52 413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1547153"/>
                  </a:ext>
                </a:extLst>
              </a:tr>
              <a:tr h="338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5.6 </a:t>
                      </a:r>
                      <a:r>
                        <a:rPr lang="en-ZA" sz="14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iSimangaliso</a:t>
                      </a: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Wetland Park Authority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83 499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83 499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2255146"/>
                  </a:ext>
                </a:extLst>
              </a:tr>
              <a:tr h="338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5.7 South African National Parks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287 308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287 308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7726391"/>
                  </a:ext>
                </a:extLst>
              </a:tr>
              <a:tr h="338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5.8 South African National Biodiversity Institute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381 212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381 212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7770222"/>
                  </a:ext>
                </a:extLst>
              </a:tr>
              <a:tr h="3381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 Allocation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81 273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840 090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921 363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95552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37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55" y="325822"/>
            <a:ext cx="8224345" cy="666668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defTabSz="685800" hangingPunct="0">
              <a:spcBef>
                <a:spcPts val="0"/>
              </a:spcBef>
              <a:defRPr sz="1000" b="1"/>
            </a:pPr>
            <a:r>
              <a:rPr lang="en-US" sz="1950" dirty="0"/>
              <a:t>Budget Allocations: </a:t>
            </a:r>
            <a:r>
              <a:rPr lang="en-US" sz="1950" dirty="0" err="1"/>
              <a:t>Programme</a:t>
            </a:r>
            <a:r>
              <a:rPr lang="en-US" sz="1950" dirty="0"/>
              <a:t> 6</a:t>
            </a:r>
            <a:br>
              <a:rPr lang="en-US" sz="1950" dirty="0"/>
            </a:br>
            <a:r>
              <a:rPr lang="en-US" sz="1950" dirty="0"/>
              <a:t>for the 2021/22 Financial  Year per Sub-</a:t>
            </a:r>
            <a:r>
              <a:rPr lang="en-US" sz="1950" dirty="0" err="1"/>
              <a:t>programme</a:t>
            </a:r>
            <a:endParaRPr lang="en-US" sz="195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471314"/>
              </p:ext>
            </p:extLst>
          </p:nvPr>
        </p:nvGraphicFramePr>
        <p:xfrm>
          <a:off x="462455" y="1318871"/>
          <a:ext cx="8224344" cy="2488342"/>
        </p:xfrm>
        <a:graphic>
          <a:graphicData uri="http://schemas.openxmlformats.org/drawingml/2006/table">
            <a:tbl>
              <a:tblPr/>
              <a:tblGrid>
                <a:gridCol w="4452538">
                  <a:extLst>
                    <a:ext uri="{9D8B030D-6E8A-4147-A177-3AD203B41FA5}">
                      <a16:colId xmlns:a16="http://schemas.microsoft.com/office/drawing/2014/main" xmlns="" val="1273214388"/>
                    </a:ext>
                  </a:extLst>
                </a:gridCol>
                <a:gridCol w="1425387">
                  <a:extLst>
                    <a:ext uri="{9D8B030D-6E8A-4147-A177-3AD203B41FA5}">
                      <a16:colId xmlns:a16="http://schemas.microsoft.com/office/drawing/2014/main" xmlns="" val="2730273471"/>
                    </a:ext>
                  </a:extLst>
                </a:gridCol>
                <a:gridCol w="1216573">
                  <a:extLst>
                    <a:ext uri="{9D8B030D-6E8A-4147-A177-3AD203B41FA5}">
                      <a16:colId xmlns:a16="http://schemas.microsoft.com/office/drawing/2014/main" xmlns="" val="930940840"/>
                    </a:ext>
                  </a:extLst>
                </a:gridCol>
                <a:gridCol w="1129846">
                  <a:extLst>
                    <a:ext uri="{9D8B030D-6E8A-4147-A177-3AD203B41FA5}">
                      <a16:colId xmlns:a16="http://schemas.microsoft.com/office/drawing/2014/main" xmlns="" val="3175747443"/>
                    </a:ext>
                  </a:extLst>
                </a:gridCol>
              </a:tblGrid>
              <a:tr h="703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Sub-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programme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Compensation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Operational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491640"/>
                  </a:ext>
                </a:extLst>
              </a:tr>
              <a:tr h="30741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6.1</a:t>
                      </a:r>
                      <a:r>
                        <a:rPr lang="en-ZA" sz="14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Environmental Programmes Management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5 201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3 753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8 954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1269440"/>
                  </a:ext>
                </a:extLst>
              </a:tr>
              <a:tr h="331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6.2 Environmental Protection and Infrastructure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55 892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1 341 696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1 397 588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3390750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6.3 Natural Resource Management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160 533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055 996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2 216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529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5994558"/>
                  </a:ext>
                </a:extLst>
              </a:tr>
              <a:tr h="3023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6.4 Information Management and Sector Coordination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45 572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19 532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65 104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7765378"/>
                  </a:ext>
                </a:extLst>
              </a:tr>
              <a:tr h="5041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 Allocation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267 198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3 420 977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3 688 175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95552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80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42" y="336332"/>
            <a:ext cx="8339957" cy="717492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defTabSz="685800" hangingPunct="0">
              <a:spcBef>
                <a:spcPts val="0"/>
              </a:spcBef>
              <a:defRPr sz="1000" b="1"/>
            </a:pPr>
            <a:r>
              <a:rPr lang="en-US" sz="1950" dirty="0"/>
              <a:t>Budget Allocations: </a:t>
            </a:r>
            <a:r>
              <a:rPr lang="en-US" sz="1950" dirty="0" err="1"/>
              <a:t>Programme</a:t>
            </a:r>
            <a:r>
              <a:rPr lang="en-US" sz="1950" dirty="0"/>
              <a:t> 7</a:t>
            </a:r>
            <a:br>
              <a:rPr lang="en-US" sz="1950" dirty="0"/>
            </a:br>
            <a:r>
              <a:rPr lang="en-US" sz="1950" dirty="0"/>
              <a:t>for the 2021/22 Financial  Year per Sub-</a:t>
            </a:r>
            <a:r>
              <a:rPr lang="en-US" sz="1950" dirty="0" err="1"/>
              <a:t>programme</a:t>
            </a:r>
            <a:endParaRPr lang="en-US" sz="195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5543373"/>
              </p:ext>
            </p:extLst>
          </p:nvPr>
        </p:nvGraphicFramePr>
        <p:xfrm>
          <a:off x="346842" y="1318873"/>
          <a:ext cx="8339958" cy="3102978"/>
        </p:xfrm>
        <a:graphic>
          <a:graphicData uri="http://schemas.openxmlformats.org/drawingml/2006/table">
            <a:tbl>
              <a:tblPr/>
              <a:tblGrid>
                <a:gridCol w="4515130">
                  <a:extLst>
                    <a:ext uri="{9D8B030D-6E8A-4147-A177-3AD203B41FA5}">
                      <a16:colId xmlns:a16="http://schemas.microsoft.com/office/drawing/2014/main" xmlns="" val="1273214388"/>
                    </a:ext>
                  </a:extLst>
                </a:gridCol>
                <a:gridCol w="1445424">
                  <a:extLst>
                    <a:ext uri="{9D8B030D-6E8A-4147-A177-3AD203B41FA5}">
                      <a16:colId xmlns:a16="http://schemas.microsoft.com/office/drawing/2014/main" xmlns="" val="2730273471"/>
                    </a:ext>
                  </a:extLst>
                </a:gridCol>
                <a:gridCol w="1233675">
                  <a:extLst>
                    <a:ext uri="{9D8B030D-6E8A-4147-A177-3AD203B41FA5}">
                      <a16:colId xmlns:a16="http://schemas.microsoft.com/office/drawing/2014/main" xmlns="" val="930940840"/>
                    </a:ext>
                  </a:extLst>
                </a:gridCol>
                <a:gridCol w="1145729">
                  <a:extLst>
                    <a:ext uri="{9D8B030D-6E8A-4147-A177-3AD203B41FA5}">
                      <a16:colId xmlns:a16="http://schemas.microsoft.com/office/drawing/2014/main" xmlns="" val="3175747443"/>
                    </a:ext>
                  </a:extLst>
                </a:gridCol>
              </a:tblGrid>
              <a:tr h="532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Sub-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programme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Compensation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Operational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491640"/>
                  </a:ext>
                </a:extLst>
              </a:tr>
              <a:tr h="323841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7.1 Chemicals and Waste Management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14 186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36 102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50 288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1269440"/>
                  </a:ext>
                </a:extLst>
              </a:tr>
              <a:tr h="3023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7.2 Hazardous Waste Management and Licensing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24 394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44 214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68 608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709358"/>
                  </a:ext>
                </a:extLst>
              </a:tr>
              <a:tr h="4811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7.3 Integrated Waste Management and Strategic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    Support 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14 975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8 244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23 219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18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7.4 Chemicals and Waste Policy: Evaluation and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    Monitoring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9 904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7 088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16 992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642154"/>
                  </a:ext>
                </a:extLst>
              </a:tr>
              <a:tr h="3078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7.5 Chemicals Management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11 568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5 487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17 055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16586"/>
                  </a:ext>
                </a:extLst>
              </a:tr>
              <a:tr h="317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7.6 Waste Bureau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34 672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425 576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460 248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3390750"/>
                  </a:ext>
                </a:extLst>
              </a:tr>
              <a:tr h="3814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 Allocation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109</a:t>
                      </a:r>
                      <a:r>
                        <a:rPr lang="en-US" sz="1400" b="1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699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526 711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636 410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95552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1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24" y="336332"/>
            <a:ext cx="8255876" cy="656158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defTabSz="685800" hangingPunct="0">
              <a:spcBef>
                <a:spcPts val="0"/>
              </a:spcBef>
              <a:defRPr sz="1000" b="1"/>
            </a:pPr>
            <a:r>
              <a:rPr lang="en-US" sz="1950" dirty="0"/>
              <a:t>Budget Allocations: </a:t>
            </a:r>
            <a:r>
              <a:rPr lang="en-US" sz="1950" dirty="0" err="1"/>
              <a:t>Programme</a:t>
            </a:r>
            <a:r>
              <a:rPr lang="en-US" sz="1950" dirty="0"/>
              <a:t> 8</a:t>
            </a:r>
            <a:br>
              <a:rPr lang="en-US" sz="1950" dirty="0"/>
            </a:br>
            <a:r>
              <a:rPr lang="en-US" sz="1950" dirty="0"/>
              <a:t>for the 2021/22 Financial  Year per Sub-</a:t>
            </a:r>
            <a:r>
              <a:rPr lang="en-US" sz="1950" dirty="0" err="1"/>
              <a:t>programme</a:t>
            </a:r>
            <a:endParaRPr lang="en-US" sz="195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6518194"/>
              </p:ext>
            </p:extLst>
          </p:nvPr>
        </p:nvGraphicFramePr>
        <p:xfrm>
          <a:off x="430925" y="1339890"/>
          <a:ext cx="8255875" cy="1978879"/>
        </p:xfrm>
        <a:graphic>
          <a:graphicData uri="http://schemas.openxmlformats.org/drawingml/2006/table">
            <a:tbl>
              <a:tblPr/>
              <a:tblGrid>
                <a:gridCol w="4469609">
                  <a:extLst>
                    <a:ext uri="{9D8B030D-6E8A-4147-A177-3AD203B41FA5}">
                      <a16:colId xmlns:a16="http://schemas.microsoft.com/office/drawing/2014/main" xmlns="" val="1273214388"/>
                    </a:ext>
                  </a:extLst>
                </a:gridCol>
                <a:gridCol w="1430851">
                  <a:extLst>
                    <a:ext uri="{9D8B030D-6E8A-4147-A177-3AD203B41FA5}">
                      <a16:colId xmlns:a16="http://schemas.microsoft.com/office/drawing/2014/main" xmlns="" val="2730273471"/>
                    </a:ext>
                  </a:extLst>
                </a:gridCol>
                <a:gridCol w="1221237">
                  <a:extLst>
                    <a:ext uri="{9D8B030D-6E8A-4147-A177-3AD203B41FA5}">
                      <a16:colId xmlns:a16="http://schemas.microsoft.com/office/drawing/2014/main" xmlns="" val="930940840"/>
                    </a:ext>
                  </a:extLst>
                </a:gridCol>
                <a:gridCol w="1134178">
                  <a:extLst>
                    <a:ext uri="{9D8B030D-6E8A-4147-A177-3AD203B41FA5}">
                      <a16:colId xmlns:a16="http://schemas.microsoft.com/office/drawing/2014/main" xmlns="" val="3175747443"/>
                    </a:ext>
                  </a:extLst>
                </a:gridCol>
              </a:tblGrid>
              <a:tr h="589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Sub-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programme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Compensation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Operational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491640"/>
                  </a:ext>
                </a:extLst>
              </a:tr>
              <a:tr h="332985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8.1 Forestry Management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4 495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5 177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9 672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709358"/>
                  </a:ext>
                </a:extLst>
              </a:tr>
              <a:tr h="317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8.2 Forestry Operations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280 680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278 067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558 747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18358"/>
                  </a:ext>
                </a:extLst>
              </a:tr>
              <a:tr h="317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8.3 Forestry Development and Regulation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144 182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33 559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177 741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3390750"/>
                  </a:ext>
                </a:extLst>
              </a:tr>
              <a:tr h="422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 Allocation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429 357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316 803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746 160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95552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24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52" y="326555"/>
            <a:ext cx="8303172" cy="691472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defTabSz="685800" hangingPunct="0">
              <a:spcBef>
                <a:spcPts val="0"/>
              </a:spcBef>
              <a:defRPr sz="1000" b="1"/>
            </a:pPr>
            <a:r>
              <a:rPr lang="en-US" sz="1950" dirty="0"/>
              <a:t>Budget Allocations: </a:t>
            </a:r>
            <a:r>
              <a:rPr lang="en-US" sz="1950" dirty="0" err="1"/>
              <a:t>Programme</a:t>
            </a:r>
            <a:r>
              <a:rPr lang="en-US" sz="1950" dirty="0"/>
              <a:t> 9</a:t>
            </a:r>
            <a:br>
              <a:rPr lang="en-US" sz="1950" dirty="0"/>
            </a:br>
            <a:r>
              <a:rPr lang="en-US" sz="1950" dirty="0"/>
              <a:t>for the 2021/22 Financial  Year per Sub-</a:t>
            </a:r>
            <a:r>
              <a:rPr lang="en-US" sz="1950" dirty="0" err="1"/>
              <a:t>programme</a:t>
            </a:r>
            <a:endParaRPr lang="en-US" sz="195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044239"/>
              </p:ext>
            </p:extLst>
          </p:nvPr>
        </p:nvGraphicFramePr>
        <p:xfrm>
          <a:off x="357352" y="1261243"/>
          <a:ext cx="8303172" cy="3797989"/>
        </p:xfrm>
        <a:graphic>
          <a:graphicData uri="http://schemas.openxmlformats.org/drawingml/2006/table">
            <a:tbl>
              <a:tblPr/>
              <a:tblGrid>
                <a:gridCol w="4328147">
                  <a:extLst>
                    <a:ext uri="{9D8B030D-6E8A-4147-A177-3AD203B41FA5}">
                      <a16:colId xmlns:a16="http://schemas.microsoft.com/office/drawing/2014/main" xmlns="" val="1273214388"/>
                    </a:ext>
                  </a:extLst>
                </a:gridCol>
                <a:gridCol w="1385565">
                  <a:extLst>
                    <a:ext uri="{9D8B030D-6E8A-4147-A177-3AD203B41FA5}">
                      <a16:colId xmlns:a16="http://schemas.microsoft.com/office/drawing/2014/main" xmlns="" val="2730273471"/>
                    </a:ext>
                  </a:extLst>
                </a:gridCol>
                <a:gridCol w="1182585">
                  <a:extLst>
                    <a:ext uri="{9D8B030D-6E8A-4147-A177-3AD203B41FA5}">
                      <a16:colId xmlns:a16="http://schemas.microsoft.com/office/drawing/2014/main" xmlns="" val="930940840"/>
                    </a:ext>
                  </a:extLst>
                </a:gridCol>
                <a:gridCol w="1406875">
                  <a:extLst>
                    <a:ext uri="{9D8B030D-6E8A-4147-A177-3AD203B41FA5}">
                      <a16:colId xmlns:a16="http://schemas.microsoft.com/office/drawing/2014/main" xmlns="" val="3175747443"/>
                    </a:ext>
                  </a:extLst>
                </a:gridCol>
              </a:tblGrid>
              <a:tr h="625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Sub-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programme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Compensation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Operational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491640"/>
                  </a:ext>
                </a:extLst>
              </a:tr>
              <a:tr h="48464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9.1 Fisheries Management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3 596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3 596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1269440"/>
                  </a:ext>
                </a:extLst>
              </a:tr>
              <a:tr h="4480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9.2 Aquaculture Development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44 134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44 134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709358"/>
                  </a:ext>
                </a:extLst>
              </a:tr>
              <a:tr h="4480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9.3 Marine Resources Management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27 499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27 499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18358"/>
                  </a:ext>
                </a:extLst>
              </a:tr>
              <a:tr h="4480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9.4 Monitoring Control and Surveillance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146 812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146 812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642154"/>
                  </a:ext>
                </a:extLst>
              </a:tr>
              <a:tr h="4480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9.5 Fisheries Research Development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35 502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35 502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16586"/>
                  </a:ext>
                </a:extLst>
              </a:tr>
              <a:tr h="4480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9.6 Marine Living Resources Fund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305 278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305 278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3390750"/>
                  </a:ext>
                </a:extLst>
              </a:tr>
              <a:tr h="448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 Allocation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257 543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305 278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562 821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95552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323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30" y="472966"/>
            <a:ext cx="8439807" cy="662151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defTabSz="685800" hangingPunct="0">
              <a:spcBef>
                <a:spcPts val="0"/>
              </a:spcBef>
              <a:defRPr sz="1000" b="1"/>
            </a:pPr>
            <a:r>
              <a:rPr lang="en-ZA" sz="2100" b="1" kern="0" dirty="0">
                <a:solidFill>
                  <a:srgbClr val="000000"/>
                </a:solidFill>
                <a:cs typeface="Calibri"/>
                <a:sym typeface="Calibri"/>
              </a:rPr>
              <a:t/>
            </a:r>
            <a:br>
              <a:rPr lang="en-ZA" sz="2100" b="1" kern="0" dirty="0">
                <a:solidFill>
                  <a:srgbClr val="000000"/>
                </a:solidFill>
                <a:cs typeface="Calibri"/>
                <a:sym typeface="Calibri"/>
              </a:rPr>
            </a:br>
            <a:r>
              <a:rPr lang="en-ZA" sz="2100" b="1" kern="0" dirty="0">
                <a:solidFill>
                  <a:srgbClr val="000000"/>
                </a:solidFill>
                <a:cs typeface="Calibri"/>
                <a:sym typeface="Calibri"/>
              </a:rPr>
              <a:t>Public Entities Allocations</a:t>
            </a:r>
            <a:br>
              <a:rPr lang="en-ZA" sz="2100" b="1" kern="0" dirty="0">
                <a:solidFill>
                  <a:srgbClr val="000000"/>
                </a:solidFill>
                <a:cs typeface="Calibri"/>
                <a:sym typeface="Calibri"/>
              </a:rPr>
            </a:br>
            <a:endParaRPr lang="en-US" sz="135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8292137"/>
              </p:ext>
            </p:extLst>
          </p:nvPr>
        </p:nvGraphicFramePr>
        <p:xfrm>
          <a:off x="336330" y="1423308"/>
          <a:ext cx="8439807" cy="4067103"/>
        </p:xfrm>
        <a:graphic>
          <a:graphicData uri="http://schemas.openxmlformats.org/drawingml/2006/table">
            <a:tbl>
              <a:tblPr/>
              <a:tblGrid>
                <a:gridCol w="3744071">
                  <a:extLst>
                    <a:ext uri="{9D8B030D-6E8A-4147-A177-3AD203B41FA5}">
                      <a16:colId xmlns:a16="http://schemas.microsoft.com/office/drawing/2014/main" xmlns="" val="1273214388"/>
                    </a:ext>
                  </a:extLst>
                </a:gridCol>
                <a:gridCol w="1715038">
                  <a:extLst>
                    <a:ext uri="{9D8B030D-6E8A-4147-A177-3AD203B41FA5}">
                      <a16:colId xmlns:a16="http://schemas.microsoft.com/office/drawing/2014/main" xmlns="" val="2730273471"/>
                    </a:ext>
                  </a:extLst>
                </a:gridCol>
                <a:gridCol w="1636643">
                  <a:extLst>
                    <a:ext uri="{9D8B030D-6E8A-4147-A177-3AD203B41FA5}">
                      <a16:colId xmlns:a16="http://schemas.microsoft.com/office/drawing/2014/main" xmlns="" val="930940840"/>
                    </a:ext>
                  </a:extLst>
                </a:gridCol>
                <a:gridCol w="1344055">
                  <a:extLst>
                    <a:ext uri="{9D8B030D-6E8A-4147-A177-3AD203B41FA5}">
                      <a16:colId xmlns:a16="http://schemas.microsoft.com/office/drawing/2014/main" xmlns="" val="3175747443"/>
                    </a:ext>
                  </a:extLst>
                </a:gridCol>
              </a:tblGrid>
              <a:tr h="525785">
                <a:tc>
                  <a:txBody>
                    <a:bodyPr/>
                    <a:lstStyle/>
                    <a:p>
                      <a:pPr algn="ctr">
                        <a:defRPr sz="200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/>
                        <a:t>Public Entities</a:t>
                      </a: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/>
                        <a:t>20</a:t>
                      </a:r>
                      <a:r>
                        <a:rPr lang="en-US" sz="1500" b="1" dirty="0"/>
                        <a:t>21/22</a:t>
                      </a:r>
                      <a:r>
                        <a:rPr sz="1500" b="1" dirty="0"/>
                        <a:t>
R’000</a:t>
                      </a: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/>
                        <a:t>202</a:t>
                      </a:r>
                      <a:r>
                        <a:rPr lang="en-US" sz="1500" b="1" dirty="0"/>
                        <a:t>2/23</a:t>
                      </a:r>
                      <a:r>
                        <a:rPr sz="1500" b="1" dirty="0"/>
                        <a:t>
R’000</a:t>
                      </a: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/>
                        <a:t>20</a:t>
                      </a:r>
                      <a:r>
                        <a:rPr lang="en-US" sz="1500" b="1" dirty="0"/>
                        <a:t>23/24</a:t>
                      </a:r>
                      <a:r>
                        <a:rPr sz="1500" b="1" dirty="0"/>
                        <a:t>
R’000</a:t>
                      </a: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49164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/>
                        <a:t>South African National  Parks</a:t>
                      </a: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b="1" dirty="0"/>
                        <a:t>862 056</a:t>
                      </a:r>
                      <a:endParaRPr sz="1400" b="1" dirty="0"/>
                    </a:p>
                  </a:txBody>
                  <a:tcPr marL="7145" marR="7145" marT="7145" marB="7145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b="1" dirty="0"/>
                        <a:t>861 558</a:t>
                      </a:r>
                      <a:endParaRPr sz="1400" b="1" dirty="0"/>
                    </a:p>
                  </a:txBody>
                  <a:tcPr marL="7145" marR="7145" marT="7145" marB="7145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b="1" dirty="0"/>
                        <a:t>868 187</a:t>
                      </a:r>
                      <a:endParaRPr sz="1400" b="1" dirty="0"/>
                    </a:p>
                  </a:txBody>
                  <a:tcPr marL="7145" marR="7145" marT="7145" marB="7145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0095179"/>
                  </a:ext>
                </a:extLst>
              </a:tr>
              <a:tr h="10972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/>
                        <a:t>Operations
Infrastructure
EPWP: Projects in National Parks
EPWP: Projects in Integrated Zones
EPWP: Environmental Monitors</a:t>
                      </a: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dirty="0"/>
                        <a:t>287</a:t>
                      </a:r>
                      <a:r>
                        <a:rPr lang="en-US" sz="1400" baseline="0" dirty="0"/>
                        <a:t> 308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120 716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291 046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127 916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35 070</a:t>
                      </a:r>
                      <a:endParaRPr sz="1400" dirty="0"/>
                    </a:p>
                  </a:txBody>
                  <a:tcPr marL="7145" marR="7145" marT="7145" marB="7145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dirty="0"/>
                        <a:t>292 428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124 901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301 814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106 047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36 368</a:t>
                      </a:r>
                      <a:endParaRPr sz="1400" dirty="0"/>
                    </a:p>
                  </a:txBody>
                  <a:tcPr marL="7145" marR="7145" marT="7145" marB="7145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dirty="0"/>
                        <a:t>293 552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130 406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301 814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106 047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36 368</a:t>
                      </a:r>
                      <a:endParaRPr sz="1400" dirty="0"/>
                    </a:p>
                  </a:txBody>
                  <a:tcPr marL="7145" marR="7145" marT="7145" marB="7145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2083950"/>
                  </a:ext>
                </a:extLst>
              </a:tr>
              <a:tr h="42473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/>
                        <a:t>South African National Biodiversity Institute</a:t>
                      </a: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b="1" dirty="0"/>
                        <a:t>538 113</a:t>
                      </a:r>
                      <a:endParaRPr sz="1400" b="1" dirty="0"/>
                    </a:p>
                  </a:txBody>
                  <a:tcPr marL="7145" marR="7145" marT="7145" marB="7145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b="1" dirty="0"/>
                        <a:t>556 134</a:t>
                      </a:r>
                      <a:endParaRPr sz="1400" b="1" dirty="0"/>
                    </a:p>
                  </a:txBody>
                  <a:tcPr marL="7145" marR="7145" marT="7145" marB="7145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b="1" dirty="0"/>
                        <a:t>561 304</a:t>
                      </a:r>
                      <a:endParaRPr sz="1400" b="1" dirty="0"/>
                    </a:p>
                  </a:txBody>
                  <a:tcPr marL="7145" marR="7145" marT="7145" marB="7145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031351"/>
                  </a:ext>
                </a:extLst>
              </a:tr>
              <a:tr h="89154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/>
                        <a:t>Operations</a:t>
                      </a:r>
                    </a:p>
                    <a:p>
                      <a:pPr algn="l">
                        <a:defRPr sz="1800"/>
                      </a:pPr>
                      <a:r>
                        <a:rPr sz="1400" dirty="0"/>
                        <a:t>National Zoological Gardens</a:t>
                      </a:r>
                    </a:p>
                    <a:p>
                      <a:pPr algn="l">
                        <a:defRPr sz="1800"/>
                      </a:pPr>
                      <a:r>
                        <a:rPr sz="1400" dirty="0"/>
                        <a:t>Infrastructure</a:t>
                      </a:r>
                    </a:p>
                    <a:p>
                      <a:pPr algn="l">
                        <a:defRPr sz="1800"/>
                      </a:pPr>
                      <a:r>
                        <a:rPr sz="1400" dirty="0"/>
                        <a:t>EPWP: Projects in Botanical Gardens</a:t>
                      </a: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dirty="0"/>
                        <a:t>276 674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104 538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80 536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76 365</a:t>
                      </a:r>
                      <a:endParaRPr sz="1400" dirty="0"/>
                    </a:p>
                  </a:txBody>
                  <a:tcPr marL="7145" marR="7145" marT="7145" marB="7145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dirty="0"/>
                        <a:t>282 871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106 880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83 302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83 081</a:t>
                      </a:r>
                      <a:endParaRPr sz="1400" dirty="0"/>
                    </a:p>
                  </a:txBody>
                  <a:tcPr marL="7145" marR="7145" marT="7145" marB="7145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dirty="0"/>
                        <a:t>283 958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107 291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86 974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83 081</a:t>
                      </a:r>
                      <a:endParaRPr sz="1400" dirty="0"/>
                    </a:p>
                  </a:txBody>
                  <a:tcPr marL="7145" marR="7145" marT="7145" marB="7145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045490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/>
                        <a:t>South African Weather Service</a:t>
                      </a:r>
                    </a:p>
                  </a:txBody>
                  <a:tcPr marL="34289" marR="34289" marT="34289" marB="342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b="1" dirty="0"/>
                        <a:t>347 358</a:t>
                      </a:r>
                      <a:endParaRPr sz="1400" b="1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1400" b="1" dirty="0"/>
                        <a:t>35</a:t>
                      </a:r>
                      <a:r>
                        <a:rPr lang="en-US" sz="1400" b="1" dirty="0"/>
                        <a:t>7 086</a:t>
                      </a:r>
                      <a:endParaRPr sz="1400" b="1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b="1" dirty="0"/>
                        <a:t>364 293</a:t>
                      </a:r>
                      <a:endParaRPr sz="1400" b="1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087155"/>
                  </a:ext>
                </a:extLst>
              </a:tr>
              <a:tr h="48005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/>
                        <a:t>Operations
Infrastructure</a:t>
                      </a:r>
                    </a:p>
                  </a:txBody>
                  <a:tcPr marL="34289" marR="34289" marT="34289" marB="342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dirty="0"/>
                        <a:t>207</a:t>
                      </a:r>
                      <a:r>
                        <a:rPr lang="en-US" sz="1400" baseline="0" dirty="0"/>
                        <a:t> 133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140</a:t>
                      </a:r>
                      <a:r>
                        <a:rPr lang="en-US" sz="1400" baseline="0" dirty="0"/>
                        <a:t> 225</a:t>
                      </a:r>
                      <a:endParaRPr sz="1400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dirty="0"/>
                        <a:t>212 042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145 044</a:t>
                      </a:r>
                      <a:endParaRPr sz="1400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dirty="0"/>
                        <a:t>212 856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151</a:t>
                      </a:r>
                      <a:r>
                        <a:rPr lang="en-US" sz="1400" baseline="0" dirty="0"/>
                        <a:t> 437</a:t>
                      </a:r>
                      <a:endParaRPr sz="1400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247366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862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76" y="379684"/>
            <a:ext cx="8313683" cy="744923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defTabSz="685800" hangingPunct="0">
              <a:spcBef>
                <a:spcPts val="0"/>
              </a:spcBef>
              <a:defRPr sz="1000" b="1"/>
            </a:pPr>
            <a:r>
              <a:rPr lang="en-ZA" sz="2100" b="1" kern="0" dirty="0">
                <a:solidFill>
                  <a:srgbClr val="000000"/>
                </a:solidFill>
                <a:cs typeface="Calibri"/>
                <a:sym typeface="Calibri"/>
              </a:rPr>
              <a:t/>
            </a:r>
            <a:br>
              <a:rPr lang="en-ZA" sz="2100" b="1" kern="0" dirty="0">
                <a:solidFill>
                  <a:srgbClr val="000000"/>
                </a:solidFill>
                <a:cs typeface="Calibri"/>
                <a:sym typeface="Calibri"/>
              </a:rPr>
            </a:br>
            <a:r>
              <a:rPr lang="en-ZA" sz="2100" b="1" kern="0" dirty="0">
                <a:solidFill>
                  <a:srgbClr val="000000"/>
                </a:solidFill>
                <a:cs typeface="Calibri"/>
                <a:sym typeface="Calibri"/>
              </a:rPr>
              <a:t>Public Entities Allocations</a:t>
            </a:r>
            <a:br>
              <a:rPr lang="en-ZA" sz="2100" b="1" kern="0" dirty="0">
                <a:solidFill>
                  <a:srgbClr val="000000"/>
                </a:solidFill>
                <a:cs typeface="Calibri"/>
                <a:sym typeface="Calibri"/>
              </a:rPr>
            </a:br>
            <a:endParaRPr lang="en-US" sz="135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7416234"/>
              </p:ext>
            </p:extLst>
          </p:nvPr>
        </p:nvGraphicFramePr>
        <p:xfrm>
          <a:off x="483476" y="1313794"/>
          <a:ext cx="8313683" cy="3813875"/>
        </p:xfrm>
        <a:graphic>
          <a:graphicData uri="http://schemas.openxmlformats.org/drawingml/2006/table">
            <a:tbl>
              <a:tblPr/>
              <a:tblGrid>
                <a:gridCol w="3688121">
                  <a:extLst>
                    <a:ext uri="{9D8B030D-6E8A-4147-A177-3AD203B41FA5}">
                      <a16:colId xmlns:a16="http://schemas.microsoft.com/office/drawing/2014/main" xmlns="" val="1273214388"/>
                    </a:ext>
                  </a:extLst>
                </a:gridCol>
                <a:gridCol w="1689408">
                  <a:extLst>
                    <a:ext uri="{9D8B030D-6E8A-4147-A177-3AD203B41FA5}">
                      <a16:colId xmlns:a16="http://schemas.microsoft.com/office/drawing/2014/main" xmlns="" val="2730273471"/>
                    </a:ext>
                  </a:extLst>
                </a:gridCol>
                <a:gridCol w="1612184">
                  <a:extLst>
                    <a:ext uri="{9D8B030D-6E8A-4147-A177-3AD203B41FA5}">
                      <a16:colId xmlns:a16="http://schemas.microsoft.com/office/drawing/2014/main" xmlns="" val="930940840"/>
                    </a:ext>
                  </a:extLst>
                </a:gridCol>
                <a:gridCol w="1323970">
                  <a:extLst>
                    <a:ext uri="{9D8B030D-6E8A-4147-A177-3AD203B41FA5}">
                      <a16:colId xmlns:a16="http://schemas.microsoft.com/office/drawing/2014/main" xmlns="" val="3175747443"/>
                    </a:ext>
                  </a:extLst>
                </a:gridCol>
              </a:tblGrid>
              <a:tr h="639535">
                <a:tc>
                  <a:txBody>
                    <a:bodyPr/>
                    <a:lstStyle/>
                    <a:p>
                      <a:pPr algn="ctr">
                        <a:defRPr sz="200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/>
                        <a:t>Public Entities</a:t>
                      </a: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/>
                        <a:t>20</a:t>
                      </a:r>
                      <a:r>
                        <a:rPr lang="en-US" sz="1500" b="1" dirty="0"/>
                        <a:t>21/22</a:t>
                      </a:r>
                      <a:r>
                        <a:rPr sz="1500" b="1" dirty="0"/>
                        <a:t>
R’000</a:t>
                      </a: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/>
                        <a:t>202</a:t>
                      </a:r>
                      <a:r>
                        <a:rPr lang="en-US" sz="1500" b="1" dirty="0"/>
                        <a:t>2/23</a:t>
                      </a:r>
                      <a:r>
                        <a:rPr sz="1500" b="1" dirty="0"/>
                        <a:t>
R’000</a:t>
                      </a: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dirty="0"/>
                        <a:t>20</a:t>
                      </a:r>
                      <a:r>
                        <a:rPr lang="en-US" sz="1500" b="1" dirty="0"/>
                        <a:t>23/24</a:t>
                      </a:r>
                      <a:r>
                        <a:rPr sz="1500" b="1" dirty="0"/>
                        <a:t>
R’000</a:t>
                      </a:r>
                    </a:p>
                  </a:txBody>
                  <a:tcPr marL="34292" marR="34292" marT="34292" marB="342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491640"/>
                  </a:ext>
                </a:extLst>
              </a:tr>
              <a:tr h="33366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 err="1"/>
                        <a:t>Isimangaliso</a:t>
                      </a:r>
                      <a:r>
                        <a:rPr sz="1400" b="1" dirty="0"/>
                        <a:t> Wetland Park </a:t>
                      </a:r>
                    </a:p>
                  </a:txBody>
                  <a:tcPr marL="34289" marR="34289" marT="34289" marB="342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b="1" dirty="0"/>
                        <a:t>208 235</a:t>
                      </a:r>
                      <a:endParaRPr sz="1400" b="1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b="1" dirty="0"/>
                        <a:t>222</a:t>
                      </a:r>
                      <a:r>
                        <a:rPr lang="en-US" sz="1400" b="1" baseline="0" dirty="0"/>
                        <a:t> 716</a:t>
                      </a:r>
                      <a:endParaRPr sz="1400" b="1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b="1" dirty="0"/>
                        <a:t>226 651</a:t>
                      </a:r>
                      <a:endParaRPr sz="1400" b="1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0095179"/>
                  </a:ext>
                </a:extLst>
              </a:tr>
              <a:tr h="123041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US" sz="1400" dirty="0"/>
                    </a:p>
                    <a:p>
                      <a:pPr algn="l">
                        <a:defRPr sz="1800"/>
                      </a:pPr>
                      <a:r>
                        <a:rPr sz="1400" dirty="0"/>
                        <a:t>Operations</a:t>
                      </a:r>
                    </a:p>
                    <a:p>
                      <a:pPr algn="l">
                        <a:defRPr sz="1800"/>
                      </a:pPr>
                      <a:r>
                        <a:rPr sz="1400" dirty="0"/>
                        <a:t>Infrastructure</a:t>
                      </a:r>
                    </a:p>
                    <a:p>
                      <a:pPr algn="l">
                        <a:defRPr sz="1800"/>
                      </a:pPr>
                      <a:r>
                        <a:rPr sz="1400" dirty="0"/>
                        <a:t>EPWP: Projects on </a:t>
                      </a:r>
                      <a:r>
                        <a:rPr sz="1400" dirty="0" err="1"/>
                        <a:t>iSimangaliso</a:t>
                      </a:r>
                      <a:r>
                        <a:rPr sz="1400" dirty="0"/>
                        <a:t> land</a:t>
                      </a:r>
                    </a:p>
                    <a:p>
                      <a:pPr algn="l">
                        <a:defRPr sz="1800"/>
                      </a:pPr>
                      <a:r>
                        <a:rPr sz="1400" dirty="0"/>
                        <a:t>EPWP: Environmental Monitors</a:t>
                      </a:r>
                    </a:p>
                  </a:txBody>
                  <a:tcPr marL="34289" marR="34289" marT="34289" marB="342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dirty="0"/>
                        <a:t>83 499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37 805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59 831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27 100</a:t>
                      </a:r>
                      <a:endParaRPr sz="1400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dirty="0"/>
                        <a:t>39 500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85 861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60 705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36</a:t>
                      </a:r>
                      <a:r>
                        <a:rPr lang="en-US" sz="1400" baseline="0" dirty="0"/>
                        <a:t> 650</a:t>
                      </a:r>
                      <a:endParaRPr sz="1400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dirty="0"/>
                        <a:t>39 651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89 645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60 705</a:t>
                      </a:r>
                      <a:r>
                        <a:rPr sz="1400" dirty="0"/>
                        <a:t>
</a:t>
                      </a:r>
                      <a:r>
                        <a:rPr lang="en-US" sz="1400" dirty="0"/>
                        <a:t>36</a:t>
                      </a:r>
                      <a:r>
                        <a:rPr lang="en-US" sz="1400" baseline="0" dirty="0"/>
                        <a:t> 650</a:t>
                      </a:r>
                      <a:endParaRPr sz="1400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2083950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endParaRPr lang="en-US" sz="1400" dirty="0"/>
                    </a:p>
                    <a:p>
                      <a:pPr algn="l">
                        <a:defRPr sz="1800" b="1"/>
                      </a:pPr>
                      <a:r>
                        <a:rPr lang="en-US" sz="1400" dirty="0"/>
                        <a:t>Marine</a:t>
                      </a:r>
                      <a:r>
                        <a:rPr lang="en-US" sz="1400" baseline="0" dirty="0"/>
                        <a:t> Living Resources Fund</a:t>
                      </a:r>
                      <a:endParaRPr sz="1400" dirty="0"/>
                    </a:p>
                  </a:txBody>
                  <a:tcPr marL="34289" marR="34289" marT="34289" marB="342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b="1" dirty="0"/>
                        <a:t>305</a:t>
                      </a:r>
                      <a:r>
                        <a:rPr lang="en-US" sz="1400" b="1" baseline="0" dirty="0"/>
                        <a:t> 278</a:t>
                      </a:r>
                      <a:endParaRPr sz="1400" b="1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b="1" dirty="0"/>
                        <a:t>316 625</a:t>
                      </a:r>
                      <a:endParaRPr sz="1400" b="1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b="1" dirty="0"/>
                        <a:t>322 845</a:t>
                      </a:r>
                      <a:endParaRPr sz="1400" b="1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031351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endParaRPr lang="en-US" sz="1400" b="0" dirty="0"/>
                    </a:p>
                    <a:p>
                      <a:pPr algn="l">
                        <a:defRPr sz="1800" b="1"/>
                      </a:pPr>
                      <a:r>
                        <a:rPr lang="en-US" sz="1400" b="0" dirty="0"/>
                        <a:t>Operational</a:t>
                      </a:r>
                      <a:r>
                        <a:rPr lang="en-US" sz="1400" b="0" baseline="0" dirty="0"/>
                        <a:t> allocation</a:t>
                      </a:r>
                    </a:p>
                  </a:txBody>
                  <a:tcPr marL="34289" marR="34289" marT="34289" marB="342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 b="1"/>
                      </a:pPr>
                      <a:r>
                        <a:rPr lang="en-US" sz="1400" b="0" dirty="0"/>
                        <a:t>305 278</a:t>
                      </a:r>
                      <a:endParaRPr sz="1400" b="0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 b="1"/>
                      </a:pPr>
                      <a:r>
                        <a:rPr lang="en-US" sz="1400" b="0" dirty="0"/>
                        <a:t>316 625</a:t>
                      </a:r>
                      <a:endParaRPr sz="1400" b="0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 b="1"/>
                      </a:pPr>
                      <a:r>
                        <a:rPr lang="en-US" sz="1400" b="0" dirty="0"/>
                        <a:t>322 845</a:t>
                      </a:r>
                      <a:endParaRPr sz="1400" b="0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045490"/>
                  </a:ext>
                </a:extLst>
              </a:tr>
              <a:tr h="53675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US" sz="1400" b="1" dirty="0"/>
                    </a:p>
                    <a:p>
                      <a:pPr algn="l">
                        <a:defRPr sz="1800"/>
                      </a:pPr>
                      <a:r>
                        <a:rPr sz="1400" b="1" dirty="0"/>
                        <a:t>Total Allocation Public Entities</a:t>
                      </a:r>
                    </a:p>
                  </a:txBody>
                  <a:tcPr marL="34289" marR="34289" marT="34289" marB="342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b="1" dirty="0"/>
                        <a:t>2 260 040</a:t>
                      </a:r>
                      <a:endParaRPr sz="1400" b="1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b="1" dirty="0"/>
                        <a:t> 2 314 119</a:t>
                      </a:r>
                      <a:endParaRPr sz="1400" b="1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US" sz="1400" b="1" dirty="0"/>
                        <a:t>2 343 280</a:t>
                      </a:r>
                      <a:endParaRPr sz="1400" b="1" dirty="0"/>
                    </a:p>
                  </a:txBody>
                  <a:tcPr marL="7144" marR="7144" marT="7144" marB="7144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08715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9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0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42" y="357113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b="1" dirty="0">
                <a:solidFill>
                  <a:srgbClr val="003500"/>
                </a:solidFill>
              </a:rPr>
              <a:t>THANK YOU!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78333" y="2672269"/>
            <a:ext cx="0" cy="25732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917371"/>
            <a:ext cx="8229600" cy="2744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 err="1"/>
              <a:t>Mr</a:t>
            </a:r>
            <a:r>
              <a:rPr lang="en-US" sz="1500" b="1" dirty="0"/>
              <a:t> Rannoi Sedumo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Chief Financial Officer</a:t>
            </a:r>
          </a:p>
          <a:p>
            <a:pPr marL="0" indent="0">
              <a:buNone/>
            </a:pPr>
            <a:r>
              <a:rPr lang="en-US" sz="1500" dirty="0"/>
              <a:t>Department of Environment,  Forestry and Fisheries</a:t>
            </a:r>
          </a:p>
          <a:p>
            <a:pPr marL="0" indent="0">
              <a:buNone/>
            </a:pPr>
            <a:r>
              <a:rPr lang="en-US" sz="1500" dirty="0"/>
              <a:t>Tel: 012 399 9038     |     Mobile: 083 310 1983</a:t>
            </a:r>
          </a:p>
          <a:p>
            <a:pPr marL="0" indent="0">
              <a:buNone/>
            </a:pPr>
            <a:r>
              <a:rPr lang="en-US" sz="1500" dirty="0"/>
              <a:t>Website: http://</a:t>
            </a:r>
            <a:r>
              <a:rPr lang="en-US" sz="1500" dirty="0" err="1"/>
              <a:t>www.environment.gov.za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Address: The Environment House, 473 Steve </a:t>
            </a:r>
            <a:r>
              <a:rPr lang="en-US" sz="1500" dirty="0" err="1"/>
              <a:t>Biko</a:t>
            </a:r>
            <a:r>
              <a:rPr lang="en-US" sz="1500" dirty="0"/>
              <a:t> Road, Arcadia, Pretoria, 0083 </a:t>
            </a:r>
          </a:p>
        </p:txBody>
      </p:sp>
    </p:spTree>
    <p:extLst>
      <p:ext uri="{BB962C8B-B14F-4D97-AF65-F5344CB8AC3E}">
        <p14:creationId xmlns:p14="http://schemas.microsoft.com/office/powerpoint/2010/main" xmlns="" val="183351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27" y="325822"/>
            <a:ext cx="6619773" cy="641412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defTabSz="685800" hangingPunct="0">
              <a:spcBef>
                <a:spcPts val="0"/>
              </a:spcBef>
              <a:defRPr sz="1000" b="1"/>
            </a:pPr>
            <a:r>
              <a:rPr lang="en-US" sz="2100" dirty="0"/>
              <a:t>Budget Allocations </a:t>
            </a:r>
            <a:br>
              <a:rPr lang="en-US" sz="2100" dirty="0"/>
            </a:br>
            <a:r>
              <a:rPr lang="en-US" sz="2100" dirty="0"/>
              <a:t>MTEF 2021/22 – 2023/24</a:t>
            </a:r>
            <a:endParaRPr lang="en-US" sz="135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7293374"/>
              </p:ext>
            </p:extLst>
          </p:nvPr>
        </p:nvGraphicFramePr>
        <p:xfrm>
          <a:off x="241428" y="1135118"/>
          <a:ext cx="6666943" cy="3313617"/>
        </p:xfrm>
        <a:graphic>
          <a:graphicData uri="http://schemas.openxmlformats.org/drawingml/2006/table">
            <a:tbl>
              <a:tblPr/>
              <a:tblGrid>
                <a:gridCol w="2162639">
                  <a:extLst>
                    <a:ext uri="{9D8B030D-6E8A-4147-A177-3AD203B41FA5}">
                      <a16:colId xmlns:a16="http://schemas.microsoft.com/office/drawing/2014/main" xmlns="" val="431958554"/>
                    </a:ext>
                  </a:extLst>
                </a:gridCol>
                <a:gridCol w="773394">
                  <a:extLst>
                    <a:ext uri="{9D8B030D-6E8A-4147-A177-3AD203B41FA5}">
                      <a16:colId xmlns:a16="http://schemas.microsoft.com/office/drawing/2014/main" xmlns="" val="695017923"/>
                    </a:ext>
                  </a:extLst>
                </a:gridCol>
                <a:gridCol w="700856">
                  <a:extLst>
                    <a:ext uri="{9D8B030D-6E8A-4147-A177-3AD203B41FA5}">
                      <a16:colId xmlns:a16="http://schemas.microsoft.com/office/drawing/2014/main" xmlns="" val="309864555"/>
                    </a:ext>
                  </a:extLst>
                </a:gridCol>
                <a:gridCol w="817288">
                  <a:extLst>
                    <a:ext uri="{9D8B030D-6E8A-4147-A177-3AD203B41FA5}">
                      <a16:colId xmlns:a16="http://schemas.microsoft.com/office/drawing/2014/main" xmlns="" val="3881350364"/>
                    </a:ext>
                  </a:extLst>
                </a:gridCol>
                <a:gridCol w="783047">
                  <a:extLst>
                    <a:ext uri="{9D8B030D-6E8A-4147-A177-3AD203B41FA5}">
                      <a16:colId xmlns:a16="http://schemas.microsoft.com/office/drawing/2014/main" xmlns="" val="1065415811"/>
                    </a:ext>
                  </a:extLst>
                </a:gridCol>
                <a:gridCol w="749731">
                  <a:extLst>
                    <a:ext uri="{9D8B030D-6E8A-4147-A177-3AD203B41FA5}">
                      <a16:colId xmlns:a16="http://schemas.microsoft.com/office/drawing/2014/main" xmlns="" val="2807662233"/>
                    </a:ext>
                  </a:extLst>
                </a:gridCol>
                <a:gridCol w="679988">
                  <a:extLst>
                    <a:ext uri="{9D8B030D-6E8A-4147-A177-3AD203B41FA5}">
                      <a16:colId xmlns:a16="http://schemas.microsoft.com/office/drawing/2014/main" xmlns="" val="3648570333"/>
                    </a:ext>
                  </a:extLst>
                </a:gridCol>
              </a:tblGrid>
              <a:tr h="76668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2021/22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Baseline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2022/23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Baseline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2023/24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Baseline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0256403"/>
                  </a:ext>
                </a:extLst>
              </a:tr>
              <a:tr h="5111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R’000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R’000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R’000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783629"/>
                  </a:ext>
                </a:extLst>
              </a:tr>
              <a:tr h="25556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MTEF Indicative Allocations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9 287 824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107%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9 640 473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109%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9 813 591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110%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8182999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Increases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289 000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300 000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313 000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787340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Reductions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(858 058)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(1 055 473)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(1 177 380)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2383577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 Shift: Personnel to GCIS 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(1 918)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(1 975)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(2 061)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6412870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Allocation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8 716 848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8 883 025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8 947 150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3830392"/>
                  </a:ext>
                </a:extLst>
              </a:tr>
              <a:tr h="47523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 Note:  Compensation of Employees ceiling included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1 891 419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1 881 093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1 889 993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5323890"/>
                  </a:ext>
                </a:extLst>
              </a:tr>
              <a:tr h="261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19" marR="3519" marT="35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88143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1427" y="4557654"/>
            <a:ext cx="66197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Note: Baseline reduction affects compensation of employees and Public Entities allocations.</a:t>
            </a:r>
          </a:p>
          <a:p>
            <a:r>
              <a:rPr lang="en-US" sz="1350" b="1" dirty="0"/>
              <a:t>Costs cutting measures</a:t>
            </a:r>
            <a:r>
              <a:rPr lang="en-US" sz="1350" dirty="0"/>
              <a:t> to be intensified on travel and subsistence, accommodation, venues and facilities, advertising, cellphone and landline costs and other administrative costs. </a:t>
            </a:r>
            <a:endParaRPr lang="en-ZA" sz="1350" dirty="0"/>
          </a:p>
        </p:txBody>
      </p:sp>
      <p:sp>
        <p:nvSpPr>
          <p:cNvPr id="10" name="Rectangle 9"/>
          <p:cNvSpPr/>
          <p:nvPr/>
        </p:nvSpPr>
        <p:spPr>
          <a:xfrm>
            <a:off x="7043980" y="1135117"/>
            <a:ext cx="1976034" cy="331361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5763" indent="-385763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The baseline budget allocation is reduced by 7%, 9% and 10% over the 2021 MTEF period.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This means that the department must direct the scarce resources on activities that have the greatest impact on the statutory mandate of the department. </a:t>
            </a:r>
            <a:endParaRPr lang="en-ZA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22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00" y="472967"/>
            <a:ext cx="6619773" cy="693682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defTabSz="685800" hangingPunct="0">
              <a:spcBef>
                <a:spcPts val="0"/>
              </a:spcBef>
              <a:defRPr sz="1000" b="1"/>
            </a:pPr>
            <a:r>
              <a:rPr lang="en-US" sz="1950" dirty="0"/>
              <a:t>Budget Allocations: Compensation of Employees</a:t>
            </a:r>
            <a:br>
              <a:rPr lang="en-US" sz="1950" dirty="0"/>
            </a:br>
            <a:r>
              <a:rPr lang="en-US" sz="1950" dirty="0"/>
              <a:t>MTEF 2021/22 – 2023/24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4567293"/>
              </p:ext>
            </p:extLst>
          </p:nvPr>
        </p:nvGraphicFramePr>
        <p:xfrm>
          <a:off x="131000" y="1376854"/>
          <a:ext cx="6619775" cy="3978784"/>
        </p:xfrm>
        <a:graphic>
          <a:graphicData uri="http://schemas.openxmlformats.org/drawingml/2006/table">
            <a:tbl>
              <a:tblPr/>
              <a:tblGrid>
                <a:gridCol w="2441391">
                  <a:extLst>
                    <a:ext uri="{9D8B030D-6E8A-4147-A177-3AD203B41FA5}">
                      <a16:colId xmlns:a16="http://schemas.microsoft.com/office/drawing/2014/main" xmlns="" val="2769314849"/>
                    </a:ext>
                  </a:extLst>
                </a:gridCol>
                <a:gridCol w="688393">
                  <a:extLst>
                    <a:ext uri="{9D8B030D-6E8A-4147-A177-3AD203B41FA5}">
                      <a16:colId xmlns:a16="http://schemas.microsoft.com/office/drawing/2014/main" xmlns="" val="1600333022"/>
                    </a:ext>
                  </a:extLst>
                </a:gridCol>
                <a:gridCol w="688393">
                  <a:extLst>
                    <a:ext uri="{9D8B030D-6E8A-4147-A177-3AD203B41FA5}">
                      <a16:colId xmlns:a16="http://schemas.microsoft.com/office/drawing/2014/main" xmlns="" val="4232590032"/>
                    </a:ext>
                  </a:extLst>
                </a:gridCol>
                <a:gridCol w="704402">
                  <a:extLst>
                    <a:ext uri="{9D8B030D-6E8A-4147-A177-3AD203B41FA5}">
                      <a16:colId xmlns:a16="http://schemas.microsoft.com/office/drawing/2014/main" xmlns="" val="190656219"/>
                    </a:ext>
                  </a:extLst>
                </a:gridCol>
                <a:gridCol w="704402">
                  <a:extLst>
                    <a:ext uri="{9D8B030D-6E8A-4147-A177-3AD203B41FA5}">
                      <a16:colId xmlns:a16="http://schemas.microsoft.com/office/drawing/2014/main" xmlns="" val="2049701781"/>
                    </a:ext>
                  </a:extLst>
                </a:gridCol>
                <a:gridCol w="696397">
                  <a:extLst>
                    <a:ext uri="{9D8B030D-6E8A-4147-A177-3AD203B41FA5}">
                      <a16:colId xmlns:a16="http://schemas.microsoft.com/office/drawing/2014/main" xmlns="" val="3831766534"/>
                    </a:ext>
                  </a:extLst>
                </a:gridCol>
                <a:gridCol w="696397">
                  <a:extLst>
                    <a:ext uri="{9D8B030D-6E8A-4147-A177-3AD203B41FA5}">
                      <a16:colId xmlns:a16="http://schemas.microsoft.com/office/drawing/2014/main" xmlns="" val="4150921562"/>
                    </a:ext>
                  </a:extLst>
                </a:gridCol>
              </a:tblGrid>
              <a:tr h="32538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2021/22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Baseline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2022/23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Baseline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2023/24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Baseline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9390732"/>
                  </a:ext>
                </a:extLst>
              </a:tr>
              <a:tr h="2506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R’000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R’000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R’000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5814586"/>
                  </a:ext>
                </a:extLst>
              </a:tr>
              <a:tr h="2647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MTEF 2021 COE Allocations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2 193 934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116%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2 288 731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122%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2 159 007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114%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6605878"/>
                  </a:ext>
                </a:extLst>
              </a:tr>
              <a:tr h="264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Reductions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(300 909)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(405 987)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(267 290)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0860216"/>
                  </a:ext>
                </a:extLst>
              </a:tr>
              <a:tr h="264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 Shift: Personnel to GCIS 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(1 606)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(1 651)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(1 724)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1726400"/>
                  </a:ext>
                </a:extLst>
              </a:tr>
              <a:tr h="264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 2021 COE Allocation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1 891 419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1 881 093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1 889 993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4876616"/>
                  </a:ext>
                </a:extLst>
              </a:tr>
              <a:tr h="7831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 COE based on 2020/21 Expenditure excluding contract payments (2020/2021: 1 901 374)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1 929 894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1 958 842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1 988 225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5663758"/>
                  </a:ext>
                </a:extLst>
              </a:tr>
              <a:tr h="264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 shortfall on COE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-38 475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-77 749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-98 232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821678"/>
                  </a:ext>
                </a:extLst>
              </a:tr>
              <a:tr h="253691">
                <a:tc>
                  <a:txBody>
                    <a:bodyPr/>
                    <a:lstStyle/>
                    <a:p>
                      <a:pPr algn="just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58" marR="3858" marT="38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58" marR="3858" marT="38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58" marR="3858" marT="38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58" marR="3858" marT="38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58" marR="3858" marT="38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58" marR="3858" marT="38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58" marR="3858" marT="38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6182177"/>
                  </a:ext>
                </a:extLst>
              </a:tr>
              <a:tr h="25920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 Budget Allocations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200"/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200"/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8006237"/>
                  </a:ext>
                </a:extLst>
              </a:tr>
              <a:tr h="25920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Youth Environmental Programme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60 000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62 000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63 000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7000413"/>
                  </a:ext>
                </a:extLst>
              </a:tr>
              <a:tr h="25920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 Phakisa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8 983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9 623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10 515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2758934"/>
                  </a:ext>
                </a:extLst>
              </a:tr>
              <a:tr h="2647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 Bureau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32 832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58" marR="3858" marT="38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33 801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58" marR="3858" marT="38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34 821</a:t>
                      </a:r>
                    </a:p>
                  </a:txBody>
                  <a:tcPr marL="3858" marR="3858" marT="3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58" marR="3858" marT="38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67664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04495" y="1366345"/>
            <a:ext cx="2080648" cy="398929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The COE baseline budget allocation is reduced by 16%, 22% and 14% over the 2021 MTEF period</a:t>
            </a:r>
            <a:r>
              <a:rPr lang="en-US" sz="825" dirty="0">
                <a:solidFill>
                  <a:schemeClr val="tx1"/>
                </a:solidFill>
              </a:rPr>
              <a:t>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The 2021 MTEF projected COE expenditure based on the 2020-21 expenditure reflects an overspending of 2%, 4% and 5% over the period.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The projection assumes no cost-of-living increases and performance bonus. Only pay progression at 1,5%. </a:t>
            </a:r>
            <a:endParaRPr lang="en-Z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56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629" y="452978"/>
            <a:ext cx="8403019" cy="70316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defTabSz="685800" hangingPunct="0">
              <a:spcBef>
                <a:spcPts val="0"/>
              </a:spcBef>
              <a:defRPr sz="1000" b="1"/>
            </a:pPr>
            <a:r>
              <a:rPr lang="en-US" sz="1950" dirty="0"/>
              <a:t>Budget Allocations </a:t>
            </a:r>
            <a:br>
              <a:rPr lang="en-US" sz="1950" dirty="0"/>
            </a:br>
            <a:r>
              <a:rPr lang="en-US" sz="1950" dirty="0"/>
              <a:t>for the MTEF: 2021/22 – 2023/24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8397838"/>
              </p:ext>
            </p:extLst>
          </p:nvPr>
        </p:nvGraphicFramePr>
        <p:xfrm>
          <a:off x="383629" y="1294446"/>
          <a:ext cx="8403019" cy="4583389"/>
        </p:xfrm>
        <a:graphic>
          <a:graphicData uri="http://schemas.openxmlformats.org/drawingml/2006/table">
            <a:tbl>
              <a:tblPr/>
              <a:tblGrid>
                <a:gridCol w="4738703">
                  <a:extLst>
                    <a:ext uri="{9D8B030D-6E8A-4147-A177-3AD203B41FA5}">
                      <a16:colId xmlns:a16="http://schemas.microsoft.com/office/drawing/2014/main" xmlns="" val="3552192122"/>
                    </a:ext>
                  </a:extLst>
                </a:gridCol>
                <a:gridCol w="1310492">
                  <a:extLst>
                    <a:ext uri="{9D8B030D-6E8A-4147-A177-3AD203B41FA5}">
                      <a16:colId xmlns:a16="http://schemas.microsoft.com/office/drawing/2014/main" xmlns="" val="4112990722"/>
                    </a:ext>
                  </a:extLst>
                </a:gridCol>
                <a:gridCol w="1161317">
                  <a:extLst>
                    <a:ext uri="{9D8B030D-6E8A-4147-A177-3AD203B41FA5}">
                      <a16:colId xmlns:a16="http://schemas.microsoft.com/office/drawing/2014/main" xmlns="" val="3189653184"/>
                    </a:ext>
                  </a:extLst>
                </a:gridCol>
                <a:gridCol w="1192507">
                  <a:extLst>
                    <a:ext uri="{9D8B030D-6E8A-4147-A177-3AD203B41FA5}">
                      <a16:colId xmlns:a16="http://schemas.microsoft.com/office/drawing/2014/main" xmlns="" val="433466401"/>
                    </a:ext>
                  </a:extLst>
                </a:gridCol>
              </a:tblGrid>
              <a:tr h="2154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 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2021/22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2022/23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2023/24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7018140"/>
                  </a:ext>
                </a:extLst>
              </a:tr>
              <a:tr h="2154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R’000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R’000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R’000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0186307"/>
                  </a:ext>
                </a:extLst>
              </a:tr>
              <a:tr h="407420">
                <a:tc>
                  <a:txBody>
                    <a:bodyPr/>
                    <a:lstStyle/>
                    <a:p>
                      <a:pPr marL="342900" indent="-342900" algn="just" rtl="0" fontAlgn="ctr">
                        <a:buAutoNum type="arabicPeriod"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</a:t>
                      </a:r>
                    </a:p>
                    <a:p>
                      <a:pPr marL="0" indent="0" algn="just" rtl="0" fontAlgn="ctr">
                        <a:buNone/>
                      </a:pP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1 010 044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1 016 145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1 008 099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2143475"/>
                  </a:ext>
                </a:extLst>
              </a:tr>
              <a:tr h="4074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Regulatory, Compliance and  Sector Monitoring</a:t>
                      </a:r>
                    </a:p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215 675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209 114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211 422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8375997"/>
                  </a:ext>
                </a:extLst>
              </a:tr>
              <a:tr h="21897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Oceans &amp; Coasts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487 469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494 356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496 169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194023"/>
                  </a:ext>
                </a:extLst>
              </a:tr>
              <a:tr h="4074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Climate Change, Air Quality and Sustainable Development</a:t>
                      </a:r>
                    </a:p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448 731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458 953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462 588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884842"/>
                  </a:ext>
                </a:extLst>
              </a:tr>
              <a:tr h="40742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Biodiversity &amp; Conservation</a:t>
                      </a:r>
                    </a:p>
                    <a:p>
                      <a:pPr algn="just" rtl="0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921 363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884 071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887 185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8754983"/>
                  </a:ext>
                </a:extLst>
              </a:tr>
              <a:tr h="40742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Environmental Programmes</a:t>
                      </a:r>
                    </a:p>
                    <a:p>
                      <a:pPr algn="just" rtl="0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3 688 175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3 839 261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3 886 321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370676"/>
                  </a:ext>
                </a:extLst>
              </a:tr>
              <a:tr h="3444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Chemicals and Waste Management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636 410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653 582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655 888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2071579"/>
                  </a:ext>
                </a:extLst>
              </a:tr>
              <a:tr h="40742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Forestry Management</a:t>
                      </a:r>
                    </a:p>
                    <a:p>
                      <a:pPr algn="just" rtl="0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746 160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753 692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754 829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0984344"/>
                  </a:ext>
                </a:extLst>
              </a:tr>
              <a:tr h="3579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Fisheries Management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562 821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573 851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584 649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479470"/>
                  </a:ext>
                </a:extLst>
              </a:tr>
              <a:tr h="63689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Allocation</a:t>
                      </a:r>
                    </a:p>
                  </a:txBody>
                  <a:tcPr marL="4754" marR="4754" marT="47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8 716 848</a:t>
                      </a:r>
                    </a:p>
                  </a:txBody>
                  <a:tcPr marL="4754" marR="4754" marT="47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8 883 025</a:t>
                      </a:r>
                    </a:p>
                  </a:txBody>
                  <a:tcPr marL="4754" marR="4754" marT="47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8 947 150</a:t>
                      </a:r>
                    </a:p>
                  </a:txBody>
                  <a:tcPr marL="4754" marR="4754" marT="47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883067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61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56" y="570177"/>
            <a:ext cx="8224344" cy="523007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defTabSz="685800" hangingPunct="0">
              <a:spcBef>
                <a:spcPts val="0"/>
              </a:spcBef>
              <a:defRPr sz="1000" b="1"/>
            </a:pPr>
            <a:r>
              <a:rPr lang="en-US" sz="1950" dirty="0"/>
              <a:t>Budget Allocations </a:t>
            </a:r>
            <a:br>
              <a:rPr lang="en-US" sz="1950" dirty="0"/>
            </a:br>
            <a:r>
              <a:rPr lang="en-US" sz="1950" dirty="0"/>
              <a:t>for the 2021/22 Financial Year per </a:t>
            </a:r>
            <a:r>
              <a:rPr lang="en-US" sz="1950" dirty="0" err="1"/>
              <a:t>Programme</a:t>
            </a:r>
            <a:endParaRPr lang="en-US" sz="195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4231282"/>
              </p:ext>
            </p:extLst>
          </p:nvPr>
        </p:nvGraphicFramePr>
        <p:xfrm>
          <a:off x="462456" y="1343973"/>
          <a:ext cx="8224344" cy="4457739"/>
        </p:xfrm>
        <a:graphic>
          <a:graphicData uri="http://schemas.openxmlformats.org/drawingml/2006/table">
            <a:tbl>
              <a:tblPr/>
              <a:tblGrid>
                <a:gridCol w="2722005">
                  <a:extLst>
                    <a:ext uri="{9D8B030D-6E8A-4147-A177-3AD203B41FA5}">
                      <a16:colId xmlns:a16="http://schemas.microsoft.com/office/drawing/2014/main" xmlns="" val="3552192122"/>
                    </a:ext>
                  </a:extLst>
                </a:gridCol>
                <a:gridCol w="1254067">
                  <a:extLst>
                    <a:ext uri="{9D8B030D-6E8A-4147-A177-3AD203B41FA5}">
                      <a16:colId xmlns:a16="http://schemas.microsoft.com/office/drawing/2014/main" xmlns="" val="4112990722"/>
                    </a:ext>
                  </a:extLst>
                </a:gridCol>
                <a:gridCol w="1254067">
                  <a:extLst>
                    <a:ext uri="{9D8B030D-6E8A-4147-A177-3AD203B41FA5}">
                      <a16:colId xmlns:a16="http://schemas.microsoft.com/office/drawing/2014/main" xmlns="" val="1517194626"/>
                    </a:ext>
                  </a:extLst>
                </a:gridCol>
                <a:gridCol w="1079081">
                  <a:extLst>
                    <a:ext uri="{9D8B030D-6E8A-4147-A177-3AD203B41FA5}">
                      <a16:colId xmlns:a16="http://schemas.microsoft.com/office/drawing/2014/main" xmlns="" val="3189653184"/>
                    </a:ext>
                  </a:extLst>
                </a:gridCol>
                <a:gridCol w="1079081">
                  <a:extLst>
                    <a:ext uri="{9D8B030D-6E8A-4147-A177-3AD203B41FA5}">
                      <a16:colId xmlns:a16="http://schemas.microsoft.com/office/drawing/2014/main" xmlns="" val="3671743638"/>
                    </a:ext>
                  </a:extLst>
                </a:gridCol>
                <a:gridCol w="836043">
                  <a:extLst>
                    <a:ext uri="{9D8B030D-6E8A-4147-A177-3AD203B41FA5}">
                      <a16:colId xmlns:a16="http://schemas.microsoft.com/office/drawing/2014/main" xmlns="" val="433466401"/>
                    </a:ext>
                  </a:extLst>
                </a:gridCol>
              </a:tblGrid>
              <a:tr h="2934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 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total 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total 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7018140"/>
                  </a:ext>
                </a:extLst>
              </a:tr>
              <a:tr h="2934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R’000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Expendtiture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R’000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Expendtiture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R’000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0186307"/>
                  </a:ext>
                </a:extLst>
              </a:tr>
              <a:tr h="2934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Administration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309 044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701 000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1 010 044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2143475"/>
                  </a:ext>
                </a:extLst>
              </a:tr>
              <a:tr h="5931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Regulatory, Compliance and </a:t>
                      </a:r>
                    </a:p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Sector Monitoring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155 819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59 856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215 675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8375997"/>
                  </a:ext>
                </a:extLst>
              </a:tr>
              <a:tr h="29968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Oceans &amp; Coasts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137 028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350 441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487 469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194023"/>
                  </a:ext>
                </a:extLst>
              </a:tr>
              <a:tr h="5931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Climate Change, Air Quality and </a:t>
                      </a:r>
                    </a:p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Sustainable Development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144 458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304 273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448 731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884842"/>
                  </a:ext>
                </a:extLst>
              </a:tr>
              <a:tr h="29968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Biodiversity &amp; Conservation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81 273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840 090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921 363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8754983"/>
                  </a:ext>
                </a:extLst>
              </a:tr>
              <a:tr h="29968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Environmental Programmes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267 198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3 420 977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3 688 175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370676"/>
                  </a:ext>
                </a:extLst>
              </a:tr>
              <a:tr h="5931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Chemicals and Waste </a:t>
                      </a:r>
                    </a:p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Management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109 699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526 711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636 410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2071579"/>
                  </a:ext>
                </a:extLst>
              </a:tr>
              <a:tr h="29968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Forestry Management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429 357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316 803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746 160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0984344"/>
                  </a:ext>
                </a:extLst>
              </a:tr>
              <a:tr h="29968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Fisheries Management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257 543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305 278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562 821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479470"/>
                  </a:ext>
                </a:extLst>
              </a:tr>
              <a:tr h="29968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Allocation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1 891 419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6 825 429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8 716 848</a:t>
                      </a:r>
                    </a:p>
                  </a:txBody>
                  <a:tcPr marL="4754" marR="4754" marT="475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883067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65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05" y="549866"/>
            <a:ext cx="8171793" cy="523007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defTabSz="685800" hangingPunct="0">
              <a:spcBef>
                <a:spcPts val="0"/>
              </a:spcBef>
              <a:defRPr sz="1000" b="1"/>
            </a:pPr>
            <a:r>
              <a:rPr lang="en-US" sz="1950" dirty="0"/>
              <a:t>Budget Allocations: </a:t>
            </a:r>
            <a:r>
              <a:rPr lang="en-US" sz="1950" dirty="0" err="1"/>
              <a:t>Programme</a:t>
            </a:r>
            <a:r>
              <a:rPr lang="en-US" sz="1950" dirty="0"/>
              <a:t> 1</a:t>
            </a:r>
            <a:br>
              <a:rPr lang="en-US" sz="1950" dirty="0"/>
            </a:br>
            <a:r>
              <a:rPr lang="en-US" sz="1950" dirty="0"/>
              <a:t>for the 2021/22 Financial  Year per Sub-</a:t>
            </a:r>
            <a:r>
              <a:rPr lang="en-US" sz="1950" dirty="0" err="1"/>
              <a:t>programme</a:t>
            </a:r>
            <a:endParaRPr lang="en-US" sz="195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2108948"/>
              </p:ext>
            </p:extLst>
          </p:nvPr>
        </p:nvGraphicFramePr>
        <p:xfrm>
          <a:off x="515007" y="1360913"/>
          <a:ext cx="8171793" cy="3715582"/>
        </p:xfrm>
        <a:graphic>
          <a:graphicData uri="http://schemas.openxmlformats.org/drawingml/2006/table">
            <a:tbl>
              <a:tblPr/>
              <a:tblGrid>
                <a:gridCol w="3918918">
                  <a:extLst>
                    <a:ext uri="{9D8B030D-6E8A-4147-A177-3AD203B41FA5}">
                      <a16:colId xmlns:a16="http://schemas.microsoft.com/office/drawing/2014/main" xmlns="" val="1273214388"/>
                    </a:ext>
                  </a:extLst>
                </a:gridCol>
                <a:gridCol w="1524529">
                  <a:extLst>
                    <a:ext uri="{9D8B030D-6E8A-4147-A177-3AD203B41FA5}">
                      <a16:colId xmlns:a16="http://schemas.microsoft.com/office/drawing/2014/main" xmlns="" val="2730273471"/>
                    </a:ext>
                  </a:extLst>
                </a:gridCol>
                <a:gridCol w="1426971">
                  <a:extLst>
                    <a:ext uri="{9D8B030D-6E8A-4147-A177-3AD203B41FA5}">
                      <a16:colId xmlns:a16="http://schemas.microsoft.com/office/drawing/2014/main" xmlns="" val="930940840"/>
                    </a:ext>
                  </a:extLst>
                </a:gridCol>
                <a:gridCol w="1301375">
                  <a:extLst>
                    <a:ext uri="{9D8B030D-6E8A-4147-A177-3AD203B41FA5}">
                      <a16:colId xmlns:a16="http://schemas.microsoft.com/office/drawing/2014/main" xmlns="" val="3175747443"/>
                    </a:ext>
                  </a:extLst>
                </a:gridCol>
              </a:tblGrid>
              <a:tr h="686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Sub-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programme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Compensation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Operational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491640"/>
                  </a:ext>
                </a:extLst>
              </a:tr>
              <a:tr h="355631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1.1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Director-General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3 288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3 426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6 714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1269440"/>
                  </a:ext>
                </a:extLst>
              </a:tr>
              <a:tr h="3492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1.2 Internal Audit, Risk and Ethics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6 540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9 264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15 804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0095179"/>
                  </a:ext>
                </a:extLst>
              </a:tr>
              <a:tr h="519614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1.3 Executive Support, Corporate Legal and 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     Intergovernmental Relations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24 104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7 164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31 268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2083950"/>
                  </a:ext>
                </a:extLst>
              </a:tr>
              <a:tr h="323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1.4 Ministry Environment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12 589</a:t>
                      </a:r>
                      <a:endParaRPr lang="en-ZA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8 328</a:t>
                      </a:r>
                      <a:endParaRPr lang="en-ZA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20 917</a:t>
                      </a:r>
                      <a:endParaRPr lang="en-ZA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031351"/>
                  </a:ext>
                </a:extLst>
              </a:tr>
              <a:tr h="340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1.5 Corporate Management Services</a:t>
                      </a:r>
                      <a:endParaRPr lang="en-ZA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163 771</a:t>
                      </a:r>
                      <a:endParaRPr lang="en-ZA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314 982</a:t>
                      </a:r>
                      <a:endParaRPr lang="en-ZA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478 753</a:t>
                      </a:r>
                      <a:endParaRPr lang="en-ZA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045490"/>
                  </a:ext>
                </a:extLst>
              </a:tr>
              <a:tr h="3066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1.6 Financial Management Services</a:t>
                      </a:r>
                      <a:endParaRPr lang="en-ZA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98 752</a:t>
                      </a:r>
                      <a:endParaRPr lang="en-ZA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24 309</a:t>
                      </a:r>
                      <a:endParaRPr lang="en-ZA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123 061</a:t>
                      </a:r>
                      <a:endParaRPr lang="en-ZA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087155"/>
                  </a:ext>
                </a:extLst>
              </a:tr>
              <a:tr h="323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1.7 Office Accommodation</a:t>
                      </a:r>
                      <a:endParaRPr lang="en-ZA" sz="1400" b="0" baseline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</a:t>
                      </a:r>
                      <a:endParaRPr lang="en-ZA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333 527</a:t>
                      </a:r>
                      <a:endParaRPr lang="en-ZA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333</a:t>
                      </a:r>
                      <a:r>
                        <a:rPr lang="en-US" sz="1400" b="0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527</a:t>
                      </a:r>
                      <a:endParaRPr lang="en-ZA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2473665"/>
                  </a:ext>
                </a:extLst>
              </a:tr>
              <a:tr h="510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 Allocation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309 044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701</a:t>
                      </a:r>
                      <a:r>
                        <a:rPr lang="en-US" sz="1400" b="1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000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1 010 044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939838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61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3" y="593096"/>
            <a:ext cx="8266387" cy="523007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defTabSz="685800" hangingPunct="0">
              <a:spcBef>
                <a:spcPts val="0"/>
              </a:spcBef>
              <a:defRPr sz="1000" b="1"/>
            </a:pPr>
            <a:r>
              <a:rPr lang="en-US" sz="1950" dirty="0"/>
              <a:t>Budget Allocations: </a:t>
            </a:r>
            <a:r>
              <a:rPr lang="en-US" sz="1950" dirty="0" err="1"/>
              <a:t>Programme</a:t>
            </a:r>
            <a:r>
              <a:rPr lang="en-US" sz="1950" dirty="0"/>
              <a:t> 2</a:t>
            </a:r>
            <a:br>
              <a:rPr lang="en-US" sz="1950" dirty="0"/>
            </a:br>
            <a:r>
              <a:rPr lang="en-US" sz="1950" dirty="0"/>
              <a:t>for the 2021/22 Financial  Year per Sub-</a:t>
            </a:r>
            <a:r>
              <a:rPr lang="en-US" sz="1950" dirty="0" err="1"/>
              <a:t>programme</a:t>
            </a:r>
            <a:endParaRPr lang="en-US" sz="195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1982348"/>
              </p:ext>
            </p:extLst>
          </p:nvPr>
        </p:nvGraphicFramePr>
        <p:xfrm>
          <a:off x="420413" y="1413466"/>
          <a:ext cx="8266387" cy="3557927"/>
        </p:xfrm>
        <a:graphic>
          <a:graphicData uri="http://schemas.openxmlformats.org/drawingml/2006/table">
            <a:tbl>
              <a:tblPr/>
              <a:tblGrid>
                <a:gridCol w="3964281">
                  <a:extLst>
                    <a:ext uri="{9D8B030D-6E8A-4147-A177-3AD203B41FA5}">
                      <a16:colId xmlns:a16="http://schemas.microsoft.com/office/drawing/2014/main" xmlns="" val="1273214388"/>
                    </a:ext>
                  </a:extLst>
                </a:gridCol>
                <a:gridCol w="1542178">
                  <a:extLst>
                    <a:ext uri="{9D8B030D-6E8A-4147-A177-3AD203B41FA5}">
                      <a16:colId xmlns:a16="http://schemas.microsoft.com/office/drawing/2014/main" xmlns="" val="2730273471"/>
                    </a:ext>
                  </a:extLst>
                </a:gridCol>
                <a:gridCol w="1443489">
                  <a:extLst>
                    <a:ext uri="{9D8B030D-6E8A-4147-A177-3AD203B41FA5}">
                      <a16:colId xmlns:a16="http://schemas.microsoft.com/office/drawing/2014/main" xmlns="" val="930940840"/>
                    </a:ext>
                  </a:extLst>
                </a:gridCol>
                <a:gridCol w="1316439">
                  <a:extLst>
                    <a:ext uri="{9D8B030D-6E8A-4147-A177-3AD203B41FA5}">
                      <a16:colId xmlns:a16="http://schemas.microsoft.com/office/drawing/2014/main" xmlns="" val="3175747443"/>
                    </a:ext>
                  </a:extLst>
                </a:gridCol>
              </a:tblGrid>
              <a:tr h="723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Sub-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programme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Compensation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Operational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491640"/>
                  </a:ext>
                </a:extLst>
              </a:tr>
              <a:tr h="59263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2.1 Regulatory Compliance and Sector 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     Monitoring Management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19 733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2 421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22 154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1269440"/>
                  </a:ext>
                </a:extLst>
              </a:tr>
              <a:tr h="3357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2.2 Compliance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28 691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7 537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36 228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3390750"/>
                  </a:ext>
                </a:extLst>
              </a:tr>
              <a:tr h="353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2.3 Integrated Environmental Authorisations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46 298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9 189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55 487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0095179"/>
                  </a:ext>
                </a:extLst>
              </a:tr>
              <a:tr h="353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2.4 Enforcement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34 089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31 496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65 585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3726178"/>
                  </a:ext>
                </a:extLst>
              </a:tr>
              <a:tr h="3811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2.5 Litigation and Appeals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10 624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4 367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14 991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955523"/>
                  </a:ext>
                </a:extLst>
              </a:tr>
              <a:tr h="362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2.6 Law Reform and Policy Coordination</a:t>
                      </a:r>
                      <a:endParaRPr lang="en-ZA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16 384</a:t>
                      </a:r>
                      <a:endParaRPr lang="en-ZA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4 846</a:t>
                      </a:r>
                      <a:endParaRPr lang="en-ZA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21 230</a:t>
                      </a:r>
                      <a:endParaRPr lang="en-ZA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031351"/>
                  </a:ext>
                </a:extLst>
              </a:tr>
              <a:tr h="4539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 Allocation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155 819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59 856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215 675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247366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59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582585"/>
            <a:ext cx="8213834" cy="523007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defTabSz="685800" hangingPunct="0">
              <a:spcBef>
                <a:spcPts val="0"/>
              </a:spcBef>
              <a:defRPr sz="1000" b="1"/>
            </a:pPr>
            <a:r>
              <a:rPr lang="en-US" sz="1950" dirty="0"/>
              <a:t>Budget Allocations: </a:t>
            </a:r>
            <a:r>
              <a:rPr lang="en-US" sz="1950" dirty="0" err="1"/>
              <a:t>Programme</a:t>
            </a:r>
            <a:r>
              <a:rPr lang="en-US" sz="1950" dirty="0"/>
              <a:t> 3</a:t>
            </a:r>
            <a:br>
              <a:rPr lang="en-US" sz="1950" dirty="0"/>
            </a:br>
            <a:r>
              <a:rPr lang="en-US" sz="1950" dirty="0"/>
              <a:t>for the 2021/22 Financial  Year per Sub-</a:t>
            </a:r>
            <a:r>
              <a:rPr lang="en-US" sz="1950" dirty="0" err="1"/>
              <a:t>programme</a:t>
            </a:r>
            <a:endParaRPr lang="en-US" sz="195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404843"/>
              </p:ext>
            </p:extLst>
          </p:nvPr>
        </p:nvGraphicFramePr>
        <p:xfrm>
          <a:off x="472967" y="1413465"/>
          <a:ext cx="8213833" cy="2838757"/>
        </p:xfrm>
        <a:graphic>
          <a:graphicData uri="http://schemas.openxmlformats.org/drawingml/2006/table">
            <a:tbl>
              <a:tblPr/>
              <a:tblGrid>
                <a:gridCol w="4229232">
                  <a:extLst>
                    <a:ext uri="{9D8B030D-6E8A-4147-A177-3AD203B41FA5}">
                      <a16:colId xmlns:a16="http://schemas.microsoft.com/office/drawing/2014/main" xmlns="" val="1273214388"/>
                    </a:ext>
                  </a:extLst>
                </a:gridCol>
                <a:gridCol w="1477969">
                  <a:extLst>
                    <a:ext uri="{9D8B030D-6E8A-4147-A177-3AD203B41FA5}">
                      <a16:colId xmlns:a16="http://schemas.microsoft.com/office/drawing/2014/main" xmlns="" val="2730273471"/>
                    </a:ext>
                  </a:extLst>
                </a:gridCol>
                <a:gridCol w="1269422">
                  <a:extLst>
                    <a:ext uri="{9D8B030D-6E8A-4147-A177-3AD203B41FA5}">
                      <a16:colId xmlns:a16="http://schemas.microsoft.com/office/drawing/2014/main" xmlns="" val="930940840"/>
                    </a:ext>
                  </a:extLst>
                </a:gridCol>
                <a:gridCol w="1237210">
                  <a:extLst>
                    <a:ext uri="{9D8B030D-6E8A-4147-A177-3AD203B41FA5}">
                      <a16:colId xmlns:a16="http://schemas.microsoft.com/office/drawing/2014/main" xmlns="" val="3175747443"/>
                    </a:ext>
                  </a:extLst>
                </a:gridCol>
              </a:tblGrid>
              <a:tr h="625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Sub-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programme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Compensation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Operational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491640"/>
                  </a:ext>
                </a:extLst>
              </a:tr>
              <a:tr h="37001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3.1</a:t>
                      </a:r>
                      <a:r>
                        <a:rPr lang="en-ZA" sz="14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Oceans and Coasts Management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 </a:t>
                      </a: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377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12 542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17 919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1269440"/>
                  </a:ext>
                </a:extLst>
              </a:tr>
              <a:tr h="464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3.2 Integrated Coastal Management and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    Coastal Conservation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23 078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12 512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35 590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3390750"/>
                  </a:ext>
                </a:extLst>
              </a:tr>
              <a:tr h="3365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3.3 Oceans and Coastal Research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50 273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73 148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123 421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0095179"/>
                  </a:ext>
                </a:extLst>
              </a:tr>
              <a:tr h="3244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3.4 Oceans Economy and Project Management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6 511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60 034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66 545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3726178"/>
                  </a:ext>
                </a:extLst>
              </a:tr>
              <a:tr h="3244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3.5 Specialist Monitoring Services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51 789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192 205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243 994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955523"/>
                  </a:ext>
                </a:extLst>
              </a:tr>
              <a:tr h="3926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 Allocation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137 028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350 441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487 469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247366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88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03" y="304801"/>
            <a:ext cx="8397767" cy="652818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defTabSz="685800" hangingPunct="0">
              <a:spcBef>
                <a:spcPts val="0"/>
              </a:spcBef>
              <a:defRPr sz="1000" b="1"/>
            </a:pPr>
            <a:r>
              <a:rPr lang="en-US" sz="1950" dirty="0"/>
              <a:t>Budget Allocations: </a:t>
            </a:r>
            <a:r>
              <a:rPr lang="en-US" sz="1950" dirty="0" err="1"/>
              <a:t>Programme</a:t>
            </a:r>
            <a:r>
              <a:rPr lang="en-US" sz="1950" dirty="0"/>
              <a:t> 4</a:t>
            </a:r>
            <a:br>
              <a:rPr lang="en-US" sz="1950" dirty="0"/>
            </a:br>
            <a:r>
              <a:rPr lang="en-US" sz="1950" dirty="0"/>
              <a:t>for the 2021/22 Financial  Year per Sub-</a:t>
            </a:r>
            <a:r>
              <a:rPr lang="en-US" sz="1950" dirty="0" err="1"/>
              <a:t>programme</a:t>
            </a:r>
            <a:endParaRPr lang="en-US" sz="195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5332469"/>
              </p:ext>
            </p:extLst>
          </p:nvPr>
        </p:nvGraphicFramePr>
        <p:xfrm>
          <a:off x="409903" y="1245299"/>
          <a:ext cx="8397767" cy="4066624"/>
        </p:xfrm>
        <a:graphic>
          <a:graphicData uri="http://schemas.openxmlformats.org/drawingml/2006/table">
            <a:tbl>
              <a:tblPr/>
              <a:tblGrid>
                <a:gridCol w="4398100">
                  <a:extLst>
                    <a:ext uri="{9D8B030D-6E8A-4147-A177-3AD203B41FA5}">
                      <a16:colId xmlns:a16="http://schemas.microsoft.com/office/drawing/2014/main" xmlns="" val="1273214388"/>
                    </a:ext>
                  </a:extLst>
                </a:gridCol>
                <a:gridCol w="1436903">
                  <a:extLst>
                    <a:ext uri="{9D8B030D-6E8A-4147-A177-3AD203B41FA5}">
                      <a16:colId xmlns:a16="http://schemas.microsoft.com/office/drawing/2014/main" xmlns="" val="2730273471"/>
                    </a:ext>
                  </a:extLst>
                </a:gridCol>
                <a:gridCol w="1297848">
                  <a:extLst>
                    <a:ext uri="{9D8B030D-6E8A-4147-A177-3AD203B41FA5}">
                      <a16:colId xmlns:a16="http://schemas.microsoft.com/office/drawing/2014/main" xmlns="" val="930940840"/>
                    </a:ext>
                  </a:extLst>
                </a:gridCol>
                <a:gridCol w="1264916">
                  <a:extLst>
                    <a:ext uri="{9D8B030D-6E8A-4147-A177-3AD203B41FA5}">
                      <a16:colId xmlns:a16="http://schemas.microsoft.com/office/drawing/2014/main" xmlns="" val="317574744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Sub-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programme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Compensation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Operational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R’000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49164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4.1   Climate Change, Air Quality and 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       Sustainable Development Management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5 000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2 880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7 880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1269440"/>
                  </a:ext>
                </a:extLst>
              </a:tr>
              <a:tr h="2949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4.2   Climate Change Mitigation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7 857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1 735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9 592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3390750"/>
                  </a:ext>
                </a:extLst>
              </a:tr>
              <a:tr h="2949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4.3   Climate Change Adaptation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8 433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1 150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9 583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5994558"/>
                  </a:ext>
                </a:extLst>
              </a:tr>
              <a:tr h="2949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4.4   Air Quality Management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31 359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15 599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46 958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776537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4.5   International Climate Change Relations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      and Reporting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6 191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7 336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13 527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1547153"/>
                  </a:ext>
                </a:extLst>
              </a:tr>
              <a:tr h="2949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4.6   Climate Change Monitoring and Evaluation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5 561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320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6 881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2255146"/>
                  </a:ext>
                </a:extLst>
              </a:tr>
              <a:tr h="2949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4.7   South African Weather Service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207 133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207 133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772639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4.8   International Governance and Resources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       Mobilisation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71 190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64 146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135 336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7770222"/>
                  </a:ext>
                </a:extLst>
              </a:tr>
              <a:tr h="2949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4.9   Knowledge and Information Management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4 060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1 433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5 493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0095179"/>
                  </a:ext>
                </a:extLst>
              </a:tr>
              <a:tr h="2949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4.10 Environmental Sector Performance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4 807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1 541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6 348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3726178"/>
                  </a:ext>
                </a:extLst>
              </a:tr>
              <a:tr h="2949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 Allocation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144 458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304 273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448 731</a:t>
                      </a:r>
                      <a:endParaRPr lang="en-ZA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95552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302283"/>
      </p:ext>
    </p:extLst>
  </p:cSld>
  <p:clrMapOvr>
    <a:masterClrMapping/>
  </p:clrMapOvr>
</p:sld>
</file>

<file path=ppt/theme/theme1.xml><?xml version="1.0" encoding="utf-8"?>
<a:theme xmlns:a="http://schemas.openxmlformats.org/drawingml/2006/main" name="DFF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1759</Words>
  <Application>Microsoft Office PowerPoint</Application>
  <PresentationFormat>On-screen Show (4:3)</PresentationFormat>
  <Paragraphs>706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DFFE PowerPoint Template</vt:lpstr>
      <vt:lpstr>1_Office Theme</vt:lpstr>
      <vt:lpstr>2_Office Theme</vt:lpstr>
      <vt:lpstr>Slide 1</vt:lpstr>
      <vt:lpstr>Budget Allocations  MTEF 2021/22 – 2023/24</vt:lpstr>
      <vt:lpstr>Budget Allocations: Compensation of Employees MTEF 2021/22 – 2023/24</vt:lpstr>
      <vt:lpstr>Budget Allocations  for the MTEF: 2021/22 – 2023/24</vt:lpstr>
      <vt:lpstr>Budget Allocations  for the 2021/22 Financial Year per Programme</vt:lpstr>
      <vt:lpstr>Budget Allocations: Programme 1 for the 2021/22 Financial  Year per Sub-programme</vt:lpstr>
      <vt:lpstr>Budget Allocations: Programme 2 for the 2021/22 Financial  Year per Sub-programme</vt:lpstr>
      <vt:lpstr>Budget Allocations: Programme 3 for the 2021/22 Financial  Year per Sub-programme</vt:lpstr>
      <vt:lpstr>Budget Allocations: Programme 4 for the 2021/22 Financial  Year per Sub-programme</vt:lpstr>
      <vt:lpstr>Budget Allocations: Programme 5 for the 2021/22 Financial  Year per Sub-programme</vt:lpstr>
      <vt:lpstr>Budget Allocations: Programme 6 for the 2021/22 Financial  Year per Sub-programme</vt:lpstr>
      <vt:lpstr>Budget Allocations: Programme 7 for the 2021/22 Financial  Year per Sub-programme</vt:lpstr>
      <vt:lpstr>Budget Allocations: Programme 8 for the 2021/22 Financial  Year per Sub-programme</vt:lpstr>
      <vt:lpstr>Budget Allocations: Programme 9 for the 2021/22 Financial  Year per Sub-programme</vt:lpstr>
      <vt:lpstr> Public Entities Allocations </vt:lpstr>
      <vt:lpstr> Public Entities Allocations </vt:lpstr>
      <vt:lpstr>THANK YOU!</vt:lpstr>
    </vt:vector>
  </TitlesOfParts>
  <Company>Environmental Affairs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Admin1</dc:creator>
  <cp:lastModifiedBy>USER</cp:lastModifiedBy>
  <cp:revision>324</cp:revision>
  <cp:lastPrinted>2021-04-21T16:53:55Z</cp:lastPrinted>
  <dcterms:created xsi:type="dcterms:W3CDTF">2020-04-21T11:07:00Z</dcterms:created>
  <dcterms:modified xsi:type="dcterms:W3CDTF">2021-05-11T12:52:48Z</dcterms:modified>
</cp:coreProperties>
</file>