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charts/colors6.xml" ContentType="application/vnd.ms-office.chartcolorstyle+xml"/>
  <Override PartName="/ppt/charts/style40.xml" ContentType="application/vnd.ms-office.chart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charts/colors30.xml" ContentType="application/vnd.ms-office.chartcolorstyle+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charts/chartEx2.xml" ContentType="application/vnd.ms-office.chartex+xml"/>
  <Override PartName="/ppt/charts/style5.xml" ContentType="application/vnd.ms-office.chartstyl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charts/style1.xml" ContentType="application/vnd.ms-office.chartstyl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diagrams/quickStyle3.xml" ContentType="application/vnd.openxmlformats-officedocument.drawingml.diagramStyle+xml"/>
  <Override PartName="/ppt/charts/style30.xml" ContentType="application/vnd.ms-office.chart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Default Extension="emf" ContentType="image/x-emf"/>
  <Override PartName="/ppt/theme/themeOverride4.xml" ContentType="application/vnd.openxmlformats-officedocument.themeOverride+xml"/>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olors1.xml" ContentType="application/vnd.ms-office.chartcolorstyle+xml"/>
  <Override PartName="/ppt/charts/colors40.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Override PartName="/ppt/diagrams/data3.xml" ContentType="application/vnd.openxmlformats-officedocument.drawingml.diagramData+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charts/chartEx1.xml" ContentType="application/vnd.ms-office.chartex+xml"/>
  <Override PartName="/ppt/charts/style4.xml" ContentType="application/vnd.ms-office.chartstyle+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layout3.xml" ContentType="application/vnd.openxmlformats-officedocument.drawingml.diagramLayout+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 id="2147483792" r:id="rId5"/>
    <p:sldMasterId id="2147483804" r:id="rId6"/>
    <p:sldMasterId id="2147483819" r:id="rId7"/>
  </p:sldMasterIdLst>
  <p:notesMasterIdLst>
    <p:notesMasterId r:id="rId38"/>
  </p:notesMasterIdLst>
  <p:sldIdLst>
    <p:sldId id="281" r:id="rId8"/>
    <p:sldId id="775" r:id="rId9"/>
    <p:sldId id="4058" r:id="rId10"/>
    <p:sldId id="4057" r:id="rId11"/>
    <p:sldId id="4055" r:id="rId12"/>
    <p:sldId id="1450" r:id="rId13"/>
    <p:sldId id="953" r:id="rId14"/>
    <p:sldId id="568" r:id="rId15"/>
    <p:sldId id="569" r:id="rId16"/>
    <p:sldId id="570" r:id="rId17"/>
    <p:sldId id="574" r:id="rId18"/>
    <p:sldId id="1449" r:id="rId19"/>
    <p:sldId id="4036" r:id="rId20"/>
    <p:sldId id="4041" r:id="rId21"/>
    <p:sldId id="4042" r:id="rId22"/>
    <p:sldId id="4053" r:id="rId23"/>
    <p:sldId id="4051" r:id="rId24"/>
    <p:sldId id="4045" r:id="rId25"/>
    <p:sldId id="4046" r:id="rId26"/>
    <p:sldId id="4047" r:id="rId27"/>
    <p:sldId id="4060" r:id="rId28"/>
    <p:sldId id="4059" r:id="rId29"/>
    <p:sldId id="4044" r:id="rId30"/>
    <p:sldId id="4050" r:id="rId31"/>
    <p:sldId id="4048" r:id="rId32"/>
    <p:sldId id="4049" r:id="rId33"/>
    <p:sldId id="4054" r:id="rId34"/>
    <p:sldId id="318" r:id="rId35"/>
    <p:sldId id="4056" r:id="rId36"/>
    <p:sldId id="257" r:id="rId3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663" userDrawn="1">
          <p15:clr>
            <a:srgbClr val="A4A3A4"/>
          </p15:clr>
        </p15:guide>
        <p15:guide id="2" pos="162" userDrawn="1">
          <p15:clr>
            <a:srgbClr val="A4A3A4"/>
          </p15:clr>
        </p15:guide>
        <p15:guide id="3" orient="horz" pos="40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C6D1E"/>
    <a:srgbClr val="235618"/>
    <a:srgbClr val="11310C"/>
    <a:srgbClr val="23540F"/>
    <a:srgbClr val="003300"/>
    <a:srgbClr val="BEDEBC"/>
    <a:srgbClr val="C9E7A7"/>
    <a:srgbClr val="FDF5DD"/>
    <a:srgbClr val="2C6C91"/>
    <a:srgbClr val="FFFDF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60" autoAdjust="0"/>
    <p:restoredTop sz="94249" autoAdjust="0"/>
  </p:normalViewPr>
  <p:slideViewPr>
    <p:cSldViewPr>
      <p:cViewPr varScale="1">
        <p:scale>
          <a:sx n="73" d="100"/>
          <a:sy n="73" d="100"/>
        </p:scale>
        <p:origin x="-1656" y="-102"/>
      </p:cViewPr>
      <p:guideLst>
        <p:guide orient="horz" pos="663"/>
        <p:guide orient="horz" pos="4020"/>
        <p:guide pos="162"/>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https://infraco-my.sharepoint.com/personal/ian_vanniekerk_infraco_co_za/Documents/Documents/Ian/Month%20End/December%202020/Sales%20COS%20Chart%20in%20Excel%20December%202020%20New-JHB-EXEC-IVK01.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chartUserShapes" Target="../drawings/drawing1.xml"/><Relationship Id="rId1" Type="http://schemas.openxmlformats.org/officeDocument/2006/relationships/oleObject" Target="https://infraco-my.sharepoint.com/personal/ian_vanniekerk_infraco_co_za/Documents/Documents/Ian/Month%20End/December%202020/Sales%20COS%20Chart%20in%20Excel%20December%202020%20New-JHB-EXEC-IVK01.xlsx" TargetMode="Externa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oleObject" Target="https://infraco-my.sharepoint.com/personal/ian_vanniekerk_infraco_co_za/Documents/Documents/Ian/Budget/2021/ConsolidationFirstDraftIan17Jan.xlsx" TargetMode="External"/><Relationship Id="rId1" Type="http://schemas.openxmlformats.org/officeDocument/2006/relationships/themeOverride" Target="../theme/themeOverride3.xml"/><Relationship Id="rId4" Type="http://schemas.microsoft.com/office/2011/relationships/chartStyle" Target="style5.xm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oleObject" Target="https://infraco-my.sharepoint.com/personal/ian_vanniekerk_infraco_co_za/Documents/Documents/Ian/Budget/2021/ConsolidationFirstDraftIan17Jan.xlsx" TargetMode="External"/><Relationship Id="rId1" Type="http://schemas.openxmlformats.org/officeDocument/2006/relationships/themeOverride" Target="../theme/themeOverride4.xml"/><Relationship Id="rId4" Type="http://schemas.microsoft.com/office/2011/relationships/chartStyle" Target="style6.xml"/></Relationships>
</file>

<file path=ppt/charts/_rels/chartEx1.xml.rels><?xml version="1.0" encoding="UTF-8" standalone="yes"?>
<Relationships xmlns="http://schemas.openxmlformats.org/package/2006/relationships"><Relationship Id="rId3" Type="http://schemas.microsoft.com/office/2011/relationships/chartColorStyle" Target="colors30.xml"/><Relationship Id="rId2" Type="http://schemas.microsoft.com/office/2011/relationships/chartStyle" Target="style30.xml"/><Relationship Id="rId1" Type="http://schemas.openxmlformats.org/officeDocument/2006/relationships/package" Target="../embeddings/Microsoft_Excel_Worksheet10.xlsx"/></Relationships>
</file>

<file path=ppt/charts/_rels/chartEx2.xml.rels><?xml version="1.0" encoding="UTF-8" standalone="yes"?>
<Relationships xmlns="http://schemas.openxmlformats.org/package/2006/relationships"><Relationship Id="rId3" Type="http://schemas.microsoft.com/office/2011/relationships/chartColorStyle" Target="colors40.xml"/><Relationship Id="rId2" Type="http://schemas.microsoft.com/office/2011/relationships/chartStyle" Target="style40.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ZA" b="1" dirty="0"/>
              <a:t>Revenue per customer</a:t>
            </a:r>
          </a:p>
        </c:rich>
      </c:tx>
      <c:layout/>
      <c:spPr>
        <a:noFill/>
        <a:ln>
          <a:noFill/>
        </a:ln>
        <a:effectLst/>
      </c:spPr>
    </c:title>
    <c:plotArea>
      <c:layout/>
      <c:barChart>
        <c:barDir val="col"/>
        <c:grouping val="percentStacked"/>
        <c:ser>
          <c:idx val="0"/>
          <c:order val="0"/>
          <c:tx>
            <c:strRef>
              <c:f>'Rev &amp; Cos (2)'!$A$4</c:f>
              <c:strCache>
                <c:ptCount val="1"/>
                <c:pt idx="0">
                  <c:v>Anchor Customers</c:v>
                </c:pt>
              </c:strCache>
            </c:strRef>
          </c:tx>
          <c:spPr>
            <a:solidFill>
              <a:schemeClr val="accent5">
                <a:lumMod val="75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 &amp; Cos (2)'!$J$2:$M$2,'Rev &amp; Cos (2)'!$O$2)</c:f>
              <c:strCache>
                <c:ptCount val="5"/>
                <c:pt idx="0">
                  <c:v>2017</c:v>
                </c:pt>
                <c:pt idx="1">
                  <c:v>2018</c:v>
                </c:pt>
                <c:pt idx="2">
                  <c:v>2019</c:v>
                </c:pt>
                <c:pt idx="3">
                  <c:v>2020</c:v>
                </c:pt>
                <c:pt idx="4">
                  <c:v>2021
Forecast</c:v>
                </c:pt>
              </c:strCache>
              <c:extLst xmlns:c16r2="http://schemas.microsoft.com/office/drawing/2015/06/chart"/>
            </c:strRef>
          </c:cat>
          <c:val>
            <c:numRef>
              <c:f>('Rev &amp; Cos (2)'!$J$4:$M$4,'Rev &amp; Cos (2)'!$O$4)</c:f>
              <c:numCache>
                <c:formatCode>"R"#\ ##0</c:formatCode>
                <c:ptCount val="5"/>
                <c:pt idx="0">
                  <c:v>210272.799</c:v>
                </c:pt>
                <c:pt idx="1">
                  <c:v>186151.85599999997</c:v>
                </c:pt>
                <c:pt idx="2">
                  <c:v>181729</c:v>
                </c:pt>
                <c:pt idx="3">
                  <c:v>149600</c:v>
                </c:pt>
                <c:pt idx="4">
                  <c:v>157331</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025F-46F0-935B-3F20D42CF1AC}"/>
            </c:ext>
          </c:extLst>
        </c:ser>
        <c:ser>
          <c:idx val="1"/>
          <c:order val="1"/>
          <c:tx>
            <c:strRef>
              <c:f>'Rev &amp; Cos (2)'!$A$5</c:f>
              <c:strCache>
                <c:ptCount val="1"/>
                <c:pt idx="0">
                  <c:v>MNOs</c:v>
                </c:pt>
              </c:strCache>
            </c:strRef>
          </c:tx>
          <c:spPr>
            <a:solidFill>
              <a:srgbClr val="00B05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 &amp; Cos (2)'!$J$2:$M$2,'Rev &amp; Cos (2)'!$O$2)</c:f>
              <c:strCache>
                <c:ptCount val="5"/>
                <c:pt idx="0">
                  <c:v>2017</c:v>
                </c:pt>
                <c:pt idx="1">
                  <c:v>2018</c:v>
                </c:pt>
                <c:pt idx="2">
                  <c:v>2019</c:v>
                </c:pt>
                <c:pt idx="3">
                  <c:v>2020</c:v>
                </c:pt>
                <c:pt idx="4">
                  <c:v>2021
Forecast</c:v>
                </c:pt>
              </c:strCache>
              <c:extLst xmlns:c16r2="http://schemas.microsoft.com/office/drawing/2015/06/chart"/>
            </c:strRef>
          </c:cat>
          <c:val>
            <c:numRef>
              <c:f>('Rev &amp; Cos (2)'!$J$5:$M$5,'Rev &amp; Cos (2)'!$O$5)</c:f>
              <c:numCache>
                <c:formatCode>"R"#\ ##0</c:formatCode>
                <c:ptCount val="5"/>
                <c:pt idx="0">
                  <c:v>84530</c:v>
                </c:pt>
                <c:pt idx="1">
                  <c:v>88087</c:v>
                </c:pt>
                <c:pt idx="2">
                  <c:v>70690</c:v>
                </c:pt>
                <c:pt idx="3">
                  <c:v>64863</c:v>
                </c:pt>
                <c:pt idx="4">
                  <c:v>75631</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025F-46F0-935B-3F20D42CF1AC}"/>
            </c:ext>
          </c:extLst>
        </c:ser>
        <c:ser>
          <c:idx val="2"/>
          <c:order val="2"/>
          <c:tx>
            <c:strRef>
              <c:f>'Rev &amp; Cos (2)'!$A$6</c:f>
              <c:strCache>
                <c:ptCount val="1"/>
                <c:pt idx="0">
                  <c:v>SA Connect</c:v>
                </c:pt>
              </c:strCache>
            </c:strRef>
          </c:tx>
          <c:spPr>
            <a:solidFill>
              <a:srgbClr val="00B0F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 &amp; Cos (2)'!$J$2:$M$2,'Rev &amp; Cos (2)'!$O$2)</c:f>
              <c:strCache>
                <c:ptCount val="5"/>
                <c:pt idx="0">
                  <c:v>2017</c:v>
                </c:pt>
                <c:pt idx="1">
                  <c:v>2018</c:v>
                </c:pt>
                <c:pt idx="2">
                  <c:v>2019</c:v>
                </c:pt>
                <c:pt idx="3">
                  <c:v>2020</c:v>
                </c:pt>
                <c:pt idx="4">
                  <c:v>2021
Forecast</c:v>
                </c:pt>
              </c:strCache>
              <c:extLst xmlns:c16r2="http://schemas.microsoft.com/office/drawing/2015/06/chart"/>
            </c:strRef>
          </c:cat>
          <c:val>
            <c:numRef>
              <c:f>('Rev &amp; Cos (2)'!$J$6:$M$6,'Rev &amp; Cos (2)'!$O$6)</c:f>
              <c:numCache>
                <c:formatCode>General</c:formatCode>
                <c:ptCount val="5"/>
                <c:pt idx="2" formatCode="&quot;R&quot;#\ ##0">
                  <c:v>30714</c:v>
                </c:pt>
                <c:pt idx="3" formatCode="&quot;R&quot;#\ ##0">
                  <c:v>90051</c:v>
                </c:pt>
                <c:pt idx="4" formatCode="&quot;R&quot;#\ ##0">
                  <c:v>143741</c:v>
                </c:pt>
              </c:numCache>
              <c:extLst xmlns:c16r2="http://schemas.microsoft.com/office/drawing/2015/06/chart"/>
            </c:numRef>
          </c:val>
          <c:extLst xmlns:c16r2="http://schemas.microsoft.com/office/drawing/2015/06/chart">
            <c:ext xmlns:c16="http://schemas.microsoft.com/office/drawing/2014/chart" uri="{C3380CC4-5D6E-409C-BE32-E72D297353CC}">
              <c16:uniqueId val="{00000002-025F-46F0-935B-3F20D42CF1AC}"/>
            </c:ext>
          </c:extLst>
        </c:ser>
        <c:ser>
          <c:idx val="3"/>
          <c:order val="3"/>
          <c:tx>
            <c:strRef>
              <c:f>'Rev &amp; Cos (2)'!$A$7</c:f>
              <c:strCache>
                <c:ptCount val="1"/>
                <c:pt idx="0">
                  <c:v>National Revenue</c:v>
                </c:pt>
              </c:strCache>
            </c:strRef>
          </c:tx>
          <c:spPr>
            <a:solidFill>
              <a:srgbClr val="0070C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 &amp; Cos (2)'!$J$2:$M$2,'Rev &amp; Cos (2)'!$O$2)</c:f>
              <c:strCache>
                <c:ptCount val="5"/>
                <c:pt idx="0">
                  <c:v>2017</c:v>
                </c:pt>
                <c:pt idx="1">
                  <c:v>2018</c:v>
                </c:pt>
                <c:pt idx="2">
                  <c:v>2019</c:v>
                </c:pt>
                <c:pt idx="3">
                  <c:v>2020</c:v>
                </c:pt>
                <c:pt idx="4">
                  <c:v>2021
Forecast</c:v>
                </c:pt>
              </c:strCache>
              <c:extLst xmlns:c16r2="http://schemas.microsoft.com/office/drawing/2015/06/chart"/>
            </c:strRef>
          </c:cat>
          <c:val>
            <c:numRef>
              <c:f>('Rev &amp; Cos (2)'!$J$7:$M$7,'Rev &amp; Cos (2)'!$O$7)</c:f>
              <c:numCache>
                <c:formatCode>"R"#\ ##0</c:formatCode>
                <c:ptCount val="5"/>
                <c:pt idx="0">
                  <c:v>39860.840833333299</c:v>
                </c:pt>
                <c:pt idx="1">
                  <c:v>47675.377</c:v>
                </c:pt>
                <c:pt idx="2">
                  <c:v>61473</c:v>
                </c:pt>
                <c:pt idx="3">
                  <c:v>73220</c:v>
                </c:pt>
                <c:pt idx="4">
                  <c:v>116027</c:v>
                </c:pt>
              </c:numCache>
              <c:extLst xmlns:c16r2="http://schemas.microsoft.com/office/drawing/2015/06/chart"/>
            </c:numRef>
          </c:val>
          <c:extLst xmlns:c16r2="http://schemas.microsoft.com/office/drawing/2015/06/chart">
            <c:ext xmlns:c16="http://schemas.microsoft.com/office/drawing/2014/chart" uri="{C3380CC4-5D6E-409C-BE32-E72D297353CC}">
              <c16:uniqueId val="{00000003-025F-46F0-935B-3F20D42CF1AC}"/>
            </c:ext>
          </c:extLst>
        </c:ser>
        <c:ser>
          <c:idx val="4"/>
          <c:order val="4"/>
          <c:tx>
            <c:strRef>
              <c:f>'Rev &amp; Cos (2)'!$A$8</c:f>
              <c:strCache>
                <c:ptCount val="1"/>
                <c:pt idx="0">
                  <c:v>WACS </c:v>
                </c:pt>
              </c:strCache>
            </c:strRef>
          </c:tx>
          <c:spPr>
            <a:solidFill>
              <a:srgbClr val="2C6D1E"/>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 &amp; Cos (2)'!$J$2:$M$2,'Rev &amp; Cos (2)'!$O$2)</c:f>
              <c:strCache>
                <c:ptCount val="5"/>
                <c:pt idx="0">
                  <c:v>2017</c:v>
                </c:pt>
                <c:pt idx="1">
                  <c:v>2018</c:v>
                </c:pt>
                <c:pt idx="2">
                  <c:v>2019</c:v>
                </c:pt>
                <c:pt idx="3">
                  <c:v>2020</c:v>
                </c:pt>
                <c:pt idx="4">
                  <c:v>2021
Forecast</c:v>
                </c:pt>
              </c:strCache>
              <c:extLst xmlns:c16r2="http://schemas.microsoft.com/office/drawing/2015/06/chart"/>
            </c:strRef>
          </c:cat>
          <c:val>
            <c:numRef>
              <c:f>('Rev &amp; Cos (2)'!$J$8:$M$8,'Rev &amp; Cos (2)'!$O$8)</c:f>
              <c:numCache>
                <c:formatCode>"R"#\ ##0</c:formatCode>
                <c:ptCount val="5"/>
                <c:pt idx="0">
                  <c:v>62520.236666666664</c:v>
                </c:pt>
                <c:pt idx="1">
                  <c:v>57285.913999999997</c:v>
                </c:pt>
                <c:pt idx="2">
                  <c:v>66309</c:v>
                </c:pt>
                <c:pt idx="3">
                  <c:v>91096</c:v>
                </c:pt>
                <c:pt idx="4">
                  <c:v>63270</c:v>
                </c:pt>
              </c:numCache>
              <c:extLst xmlns:c16r2="http://schemas.microsoft.com/office/drawing/2015/06/chart"/>
            </c:numRef>
          </c:val>
          <c:extLst xmlns:c16r2="http://schemas.microsoft.com/office/drawing/2015/06/chart">
            <c:ext xmlns:c16="http://schemas.microsoft.com/office/drawing/2014/chart" uri="{C3380CC4-5D6E-409C-BE32-E72D297353CC}">
              <c16:uniqueId val="{00000004-025F-46F0-935B-3F20D42CF1AC}"/>
            </c:ext>
          </c:extLst>
        </c:ser>
        <c:dLbls/>
        <c:gapWidth val="97"/>
        <c:overlap val="100"/>
        <c:axId val="79320192"/>
        <c:axId val="79321728"/>
      </c:barChart>
      <c:lineChart>
        <c:grouping val="standard"/>
        <c:ser>
          <c:idx val="5"/>
          <c:order val="5"/>
          <c:tx>
            <c:strRef>
              <c:f>'Rev &amp; Cos (2)'!$A$13</c:f>
              <c:strCache>
                <c:ptCount val="1"/>
                <c:pt idx="0">
                  <c:v>Customers</c:v>
                </c:pt>
              </c:strCache>
            </c:strRef>
          </c:tx>
          <c:spPr>
            <a:ln w="28575" cap="rnd">
              <a:solidFill>
                <a:srgbClr val="006600"/>
              </a:solidFill>
              <a:round/>
            </a:ln>
            <a:effectLst/>
          </c:spPr>
          <c:marker>
            <c:symbol val="none"/>
          </c:marker>
          <c:dLbls>
            <c:dLbl>
              <c:idx val="3"/>
              <c:layout>
                <c:manualLayout>
                  <c:x val="1.0659899329301567E-2"/>
                  <c:y val="2.5099349946599653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25F-46F0-935B-3F20D42CF1AC}"/>
                </c:ext>
              </c:extLst>
            </c:dLbl>
            <c:spPr>
              <a:solidFill>
                <a:srgbClr val="006600"/>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r"/>
            <c:showVal val="1"/>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('Rev &amp; Cos (2)'!$J$2:$M$2,'Rev &amp; Cos (2)'!$O$2)</c:f>
              <c:strCache>
                <c:ptCount val="5"/>
                <c:pt idx="0">
                  <c:v>2017</c:v>
                </c:pt>
                <c:pt idx="1">
                  <c:v>2018</c:v>
                </c:pt>
                <c:pt idx="2">
                  <c:v>2019</c:v>
                </c:pt>
                <c:pt idx="3">
                  <c:v>2020</c:v>
                </c:pt>
                <c:pt idx="4">
                  <c:v>2021
Forecast</c:v>
                </c:pt>
              </c:strCache>
              <c:extLst xmlns:c16r2="http://schemas.microsoft.com/office/drawing/2015/06/chart"/>
            </c:strRef>
          </c:cat>
          <c:val>
            <c:numRef>
              <c:f>('Rev &amp; Cos (2)'!$J$13:$M$13,'Rev &amp; Cos (2)'!$O$13)</c:f>
              <c:numCache>
                <c:formatCode>0</c:formatCode>
                <c:ptCount val="5"/>
                <c:pt idx="0">
                  <c:v>30</c:v>
                </c:pt>
                <c:pt idx="1">
                  <c:v>46</c:v>
                </c:pt>
                <c:pt idx="2">
                  <c:v>61</c:v>
                </c:pt>
                <c:pt idx="3">
                  <c:v>79</c:v>
                </c:pt>
                <c:pt idx="4">
                  <c:v>80</c:v>
                </c:pt>
              </c:numCache>
              <c:extLst xmlns:c16r2="http://schemas.microsoft.com/office/drawing/2015/06/chart"/>
            </c:numRef>
          </c:val>
          <c:extLst xmlns:c16r2="http://schemas.microsoft.com/office/drawing/2015/06/chart">
            <c:ext xmlns:c16="http://schemas.microsoft.com/office/drawing/2014/chart" uri="{C3380CC4-5D6E-409C-BE32-E72D297353CC}">
              <c16:uniqueId val="{00000006-025F-46F0-935B-3F20D42CF1AC}"/>
            </c:ext>
          </c:extLst>
        </c:ser>
        <c:dLbls>
          <c:showVal val="1"/>
        </c:dLbls>
        <c:marker val="1"/>
        <c:axId val="79353728"/>
        <c:axId val="79352192"/>
      </c:lineChart>
      <c:catAx>
        <c:axId val="7932019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9321728"/>
        <c:crosses val="autoZero"/>
        <c:auto val="1"/>
        <c:lblAlgn val="ctr"/>
        <c:lblOffset val="100"/>
      </c:catAx>
      <c:valAx>
        <c:axId val="79321728"/>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9320192"/>
        <c:crosses val="autoZero"/>
        <c:crossBetween val="between"/>
      </c:valAx>
      <c:valAx>
        <c:axId val="79352192"/>
        <c:scaling>
          <c:orientation val="minMax"/>
        </c:scaling>
        <c:axPos val="r"/>
        <c:numFmt formatCode="0" sourceLinked="1"/>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9353728"/>
        <c:crosses val="max"/>
        <c:crossBetween val="between"/>
      </c:valAx>
      <c:catAx>
        <c:axId val="79353728"/>
        <c:scaling>
          <c:orientation val="minMax"/>
        </c:scaling>
        <c:delete val="1"/>
        <c:axPos val="b"/>
        <c:numFmt formatCode="General" sourceLinked="1"/>
        <c:tickLblPos val="none"/>
        <c:crossAx val="79352192"/>
        <c:crosses val="autoZero"/>
        <c:auto val="1"/>
        <c:lblAlgn val="ctr"/>
        <c:lblOffset val="100"/>
      </c:cat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dirty="0"/>
              <a:t>Year on Year change in number of employees</a:t>
            </a:r>
          </a:p>
        </c:rich>
      </c:tx>
      <c:layout/>
      <c:spPr>
        <a:noFill/>
        <a:ln>
          <a:noFill/>
        </a:ln>
        <a:effectLst/>
      </c:spPr>
    </c:title>
    <c:plotArea>
      <c:layout>
        <c:manualLayout>
          <c:layoutTarget val="inner"/>
          <c:xMode val="edge"/>
          <c:yMode val="edge"/>
          <c:x val="6.1987737685145428E-2"/>
          <c:y val="0.15321534065088968"/>
          <c:w val="0.89019685039370089"/>
          <c:h val="0.60498505395158964"/>
        </c:manualLayout>
      </c:layout>
      <c:lineChart>
        <c:grouping val="standard"/>
        <c:ser>
          <c:idx val="0"/>
          <c:order val="0"/>
          <c:tx>
            <c:strRef>
              <c:f>Sheet2!$D$5</c:f>
              <c:strCache>
                <c:ptCount val="1"/>
                <c:pt idx="0">
                  <c:v>Head Count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Sheet2!$C$6:$C$18</c:f>
              <c:strCache>
                <c:ptCount val="13"/>
                <c:pt idx="0">
                  <c:v>2008/2009</c:v>
                </c:pt>
                <c:pt idx="1">
                  <c:v>2009/2010</c:v>
                </c:pt>
                <c:pt idx="2">
                  <c:v>2010/2011</c:v>
                </c:pt>
                <c:pt idx="3">
                  <c:v>2011/2012</c:v>
                </c:pt>
                <c:pt idx="4">
                  <c:v>2012/13</c:v>
                </c:pt>
                <c:pt idx="5">
                  <c:v>2013/14</c:v>
                </c:pt>
                <c:pt idx="6">
                  <c:v>2014/15</c:v>
                </c:pt>
                <c:pt idx="7">
                  <c:v>2015/16</c:v>
                </c:pt>
                <c:pt idx="8">
                  <c:v>2016/17</c:v>
                </c:pt>
                <c:pt idx="9">
                  <c:v>2017/18</c:v>
                </c:pt>
                <c:pt idx="10">
                  <c:v>2018/19</c:v>
                </c:pt>
                <c:pt idx="11">
                  <c:v>2019/20</c:v>
                </c:pt>
                <c:pt idx="12">
                  <c:v>2020/21</c:v>
                </c:pt>
              </c:strCache>
            </c:strRef>
          </c:cat>
          <c:val>
            <c:numRef>
              <c:f>Sheet2!$D$6:$D$18</c:f>
              <c:numCache>
                <c:formatCode>General</c:formatCode>
                <c:ptCount val="13"/>
                <c:pt idx="0">
                  <c:v>37</c:v>
                </c:pt>
                <c:pt idx="1">
                  <c:v>76</c:v>
                </c:pt>
                <c:pt idx="2">
                  <c:v>156</c:v>
                </c:pt>
                <c:pt idx="3">
                  <c:v>168</c:v>
                </c:pt>
                <c:pt idx="4">
                  <c:v>144</c:v>
                </c:pt>
                <c:pt idx="5">
                  <c:v>170</c:v>
                </c:pt>
                <c:pt idx="6">
                  <c:v>175</c:v>
                </c:pt>
                <c:pt idx="7">
                  <c:v>151</c:v>
                </c:pt>
                <c:pt idx="8">
                  <c:v>152</c:v>
                </c:pt>
                <c:pt idx="9">
                  <c:v>141</c:v>
                </c:pt>
                <c:pt idx="10">
                  <c:v>144</c:v>
                </c:pt>
                <c:pt idx="11">
                  <c:v>131</c:v>
                </c:pt>
                <c:pt idx="12">
                  <c:v>121</c:v>
                </c:pt>
              </c:numCache>
            </c:numRef>
          </c:val>
          <c:extLst xmlns:c16r2="http://schemas.microsoft.com/office/drawing/2015/06/chart">
            <c:ext xmlns:c16="http://schemas.microsoft.com/office/drawing/2014/chart" uri="{C3380CC4-5D6E-409C-BE32-E72D297353CC}">
              <c16:uniqueId val="{00000000-E5CB-414E-A17A-47085B81994F}"/>
            </c:ext>
          </c:extLst>
        </c:ser>
        <c:dLbls/>
        <c:marker val="1"/>
        <c:axId val="96203520"/>
        <c:axId val="96205056"/>
      </c:lineChart>
      <c:catAx>
        <c:axId val="9620352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6205056"/>
        <c:crosses val="autoZero"/>
        <c:auto val="1"/>
        <c:lblAlgn val="ctr"/>
        <c:lblOffset val="100"/>
      </c:catAx>
      <c:valAx>
        <c:axId val="9620505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6203520"/>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baseline="0">
                <a:solidFill>
                  <a:schemeClr val="tx1"/>
                </a:solidFill>
                <a:latin typeface="+mn-lt"/>
                <a:ea typeface="+mn-ea"/>
                <a:cs typeface="+mn-cs"/>
              </a:defRPr>
            </a:pPr>
            <a:r>
              <a:rPr lang="en-ZA" dirty="0"/>
              <a:t>Average Service Availability Per Year</a:t>
            </a:r>
          </a:p>
        </c:rich>
      </c:tx>
      <c:layout/>
      <c:spPr>
        <a:noFill/>
        <a:ln>
          <a:noFill/>
        </a:ln>
        <a:effectLst/>
      </c:spPr>
    </c:title>
    <c:plotArea>
      <c:layout>
        <c:manualLayout>
          <c:layoutTarget val="inner"/>
          <c:xMode val="edge"/>
          <c:yMode val="edge"/>
          <c:x val="0.11986886961668811"/>
          <c:y val="0.16830532872548296"/>
          <c:w val="0.70786966327701528"/>
          <c:h val="0.71616055783670463"/>
        </c:manualLayout>
      </c:layout>
      <c:lineChart>
        <c:grouping val="standard"/>
        <c:ser>
          <c:idx val="0"/>
          <c:order val="0"/>
          <c:tx>
            <c:v>Yearly Average Service Availability</c:v>
          </c:tx>
          <c:spPr>
            <a:ln w="44450" cap="rnd" cmpd="sng" algn="ctr">
              <a:solidFill>
                <a:schemeClr val="accent6"/>
              </a:solidFill>
              <a:prstDash val="solid"/>
              <a:round/>
            </a:ln>
            <a:effectLst/>
          </c:spPr>
          <c:marker>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round/>
              </a:ln>
              <a:effectLst>
                <a:outerShdw blurRad="57150" dist="19050" dir="5400000" algn="ctr" rotWithShape="0">
                  <a:srgbClr val="000000">
                    <a:alpha val="63000"/>
                  </a:srgbClr>
                </a:outerShdw>
              </a:effectLst>
            </c:spPr>
          </c:marker>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('Availability Reports'!$S$20,'Availability Reports'!$S$9,'Availability Reports'!$AB$10,'Availability Reports'!$AB$17,'Availability Reports'!$AH$10,'Availability Reports'!$AH$17)</c:f>
              <c:strCache>
                <c:ptCount val="6"/>
                <c:pt idx="0">
                  <c:v>2014-2015</c:v>
                </c:pt>
                <c:pt idx="1">
                  <c:v>2015-2016</c:v>
                </c:pt>
                <c:pt idx="2">
                  <c:v>2016-2017</c:v>
                </c:pt>
                <c:pt idx="3">
                  <c:v>2017-2018</c:v>
                </c:pt>
                <c:pt idx="4">
                  <c:v>2018-2019</c:v>
                </c:pt>
                <c:pt idx="5">
                  <c:v>2019-2020</c:v>
                </c:pt>
              </c:strCache>
            </c:strRef>
          </c:cat>
          <c:val>
            <c:numRef>
              <c:f>('Availability Reports'!$T$26,'Availability Reports'!$T$14,'Availability Reports'!$AC$14,'Availability Reports'!$AC$21,'Availability Reports'!$AI$14,'Availability Reports'!$AI$21)</c:f>
              <c:numCache>
                <c:formatCode>0.00</c:formatCode>
                <c:ptCount val="6"/>
                <c:pt idx="0">
                  <c:v>99.816666666666663</c:v>
                </c:pt>
                <c:pt idx="1">
                  <c:v>99.915833333333339</c:v>
                </c:pt>
                <c:pt idx="2">
                  <c:v>99.895579493816811</c:v>
                </c:pt>
                <c:pt idx="3">
                  <c:v>99.724999999999994</c:v>
                </c:pt>
                <c:pt idx="4">
                  <c:v>99.648333333333326</c:v>
                </c:pt>
                <c:pt idx="5">
                  <c:v>99.755083823323076</c:v>
                </c:pt>
              </c:numCache>
            </c:numRef>
          </c:val>
          <c:extLst xmlns:c16r2="http://schemas.microsoft.com/office/drawing/2015/06/chart">
            <c:ext xmlns:c16="http://schemas.microsoft.com/office/drawing/2014/chart" uri="{C3380CC4-5D6E-409C-BE32-E72D297353CC}">
              <c16:uniqueId val="{00000000-CF44-47EE-871D-93093C13ABB5}"/>
            </c:ext>
          </c:extLst>
        </c:ser>
        <c:ser>
          <c:idx val="2"/>
          <c:order val="1"/>
          <c:tx>
            <c:v>Target Network Service Availability</c:v>
          </c:tx>
          <c:spPr>
            <a:ln w="44450" cap="rnd" cmpd="sng" algn="ctr">
              <a:solidFill>
                <a:schemeClr val="accent4"/>
              </a:solidFill>
              <a:prstDash val="solid"/>
              <a:round/>
            </a:ln>
            <a:effectLst/>
          </c:spPr>
          <c:marker>
            <c:spPr>
              <a:solidFill>
                <a:srgbClr val="FF0000"/>
              </a:solidFill>
              <a:ln w="6350" cap="flat" cmpd="sng" algn="ctr">
                <a:solidFill>
                  <a:srgbClr val="FF0000"/>
                </a:solidFill>
                <a:prstDash val="solid"/>
                <a:round/>
              </a:ln>
              <a:effectLst>
                <a:outerShdw blurRad="57150" dist="19050" dir="5400000" algn="ctr" rotWithShape="0">
                  <a:srgbClr val="000000">
                    <a:alpha val="63000"/>
                  </a:srgbClr>
                </a:outerShdw>
              </a:effectLst>
            </c:spPr>
          </c:marker>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('Availability Reports'!$S$20,'Availability Reports'!$S$9,'Availability Reports'!$AB$10,'Availability Reports'!$AB$17,'Availability Reports'!$AH$10,'Availability Reports'!$AH$17)</c:f>
              <c:strCache>
                <c:ptCount val="6"/>
                <c:pt idx="0">
                  <c:v>2014-2015</c:v>
                </c:pt>
                <c:pt idx="1">
                  <c:v>2015-2016</c:v>
                </c:pt>
                <c:pt idx="2">
                  <c:v>2016-2017</c:v>
                </c:pt>
                <c:pt idx="3">
                  <c:v>2017-2018</c:v>
                </c:pt>
                <c:pt idx="4">
                  <c:v>2018-2019</c:v>
                </c:pt>
                <c:pt idx="5">
                  <c:v>2019-2020</c:v>
                </c:pt>
              </c:strCache>
            </c:strRef>
          </c:cat>
          <c:val>
            <c:numRef>
              <c:f>'Availability Reports'!$G$60:$L$60</c:f>
              <c:numCache>
                <c:formatCode>General</c:formatCode>
                <c:ptCount val="6"/>
                <c:pt idx="0">
                  <c:v>98</c:v>
                </c:pt>
                <c:pt idx="1">
                  <c:v>98</c:v>
                </c:pt>
                <c:pt idx="2">
                  <c:v>98</c:v>
                </c:pt>
                <c:pt idx="3">
                  <c:v>98</c:v>
                </c:pt>
                <c:pt idx="4">
                  <c:v>98</c:v>
                </c:pt>
                <c:pt idx="5">
                  <c:v>98</c:v>
                </c:pt>
              </c:numCache>
            </c:numRef>
          </c:val>
          <c:extLst xmlns:c16r2="http://schemas.microsoft.com/office/drawing/2015/06/chart">
            <c:ext xmlns:c16="http://schemas.microsoft.com/office/drawing/2014/chart" uri="{C3380CC4-5D6E-409C-BE32-E72D297353CC}">
              <c16:uniqueId val="{00000001-CF44-47EE-871D-93093C13ABB5}"/>
            </c:ext>
          </c:extLst>
        </c:ser>
        <c:dLbls>
          <c:showVal val="1"/>
        </c:dLbls>
        <c:marker val="1"/>
        <c:axId val="80830848"/>
        <c:axId val="80832384"/>
      </c:lineChart>
      <c:catAx>
        <c:axId val="80830848"/>
        <c:scaling>
          <c:orientation val="minMax"/>
        </c:scaling>
        <c:axPos val="b"/>
        <c:numFmt formatCode="General" sourceLinked="1"/>
        <c:maj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80832384"/>
        <c:crosses val="autoZero"/>
        <c:auto val="1"/>
        <c:lblAlgn val="ctr"/>
        <c:lblOffset val="100"/>
        <c:noMultiLvlLbl val="1"/>
      </c:catAx>
      <c:valAx>
        <c:axId val="80832384"/>
        <c:scaling>
          <c:orientation val="minMax"/>
        </c:scaling>
        <c:axPos val="l"/>
        <c:majorGridlines>
          <c:spPr>
            <a:ln w="6350" cap="flat" cmpd="sng" algn="ctr">
              <a:solidFill>
                <a:schemeClr val="tx1">
                  <a:tint val="75000"/>
                </a:schemeClr>
              </a:solidFill>
              <a:prstDash val="solid"/>
              <a:round/>
            </a:ln>
            <a:effectLst/>
          </c:spPr>
        </c:majorGridlines>
        <c:numFmt formatCode="0.00" sourceLinked="1"/>
        <c:maj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80830848"/>
        <c:crosses val="autoZero"/>
        <c:crossBetween val="between"/>
      </c:valAx>
      <c:spPr>
        <a:noFill/>
        <a:ln>
          <a:noFill/>
        </a:ln>
        <a:effectLst/>
      </c:spPr>
    </c:plotArea>
    <c:legend>
      <c:legendPos val="r"/>
      <c:layout>
        <c:manualLayout>
          <c:xMode val="edge"/>
          <c:yMode val="edge"/>
          <c:x val="0.77763660823804082"/>
          <c:y val="0.34526533633106632"/>
          <c:w val="0.21231314050567798"/>
          <c:h val="0.29667902182811778"/>
        </c:manualLayout>
      </c:layout>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chart>
  <c:spPr>
    <a:noFill/>
    <a:ln w="6350" cap="flat" cmpd="sng" algn="ctr">
      <a:noFill/>
      <a:prstDash val="solid"/>
      <a:miter lim="800000"/>
    </a:ln>
    <a:effectLst/>
  </c:spPr>
  <c:txPr>
    <a:bodyPr/>
    <a:lstStyle/>
    <a:p>
      <a:pPr>
        <a:defRPr sz="1100"/>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roundedCorners val="1"/>
  <c:chart>
    <c:autoTitleDeleted val="1"/>
    <c:plotArea>
      <c:layout/>
      <c:barChart>
        <c:barDir val="col"/>
        <c:grouping val="stacked"/>
        <c:ser>
          <c:idx val="0"/>
          <c:order val="0"/>
          <c:tx>
            <c:strRef>
              <c:f>EBITDA!$A$3</c:f>
              <c:strCache>
                <c:ptCount val="1"/>
                <c:pt idx="0">
                  <c:v>Cost of Sales</c:v>
                </c:pt>
              </c:strCache>
            </c:strRef>
          </c:tx>
          <c:spPr>
            <a:solidFill>
              <a:srgbClr val="2C6D1E"/>
            </a:solidFill>
            <a:ln>
              <a:noFill/>
            </a:ln>
            <a:effectLst/>
          </c:spPr>
          <c:cat>
            <c:strRef>
              <c:f>EBITDA!$F$2:$K$2</c:f>
              <c:strCache>
                <c:ptCount val="6"/>
                <c:pt idx="0">
                  <c:v>2017</c:v>
                </c:pt>
                <c:pt idx="1">
                  <c:v>2018</c:v>
                </c:pt>
                <c:pt idx="2">
                  <c:v>2019</c:v>
                </c:pt>
                <c:pt idx="3">
                  <c:v>2020</c:v>
                </c:pt>
                <c:pt idx="4">
                  <c:v>2021
Forecast</c:v>
                </c:pt>
                <c:pt idx="5">
                  <c:v>2022
Budget</c:v>
                </c:pt>
              </c:strCache>
            </c:strRef>
          </c:cat>
          <c:val>
            <c:numRef>
              <c:f>EBITDA!$F$3:$K$3</c:f>
              <c:numCache>
                <c:formatCode>"R"\ #\ ##0</c:formatCode>
                <c:ptCount val="6"/>
                <c:pt idx="0">
                  <c:v>222241</c:v>
                </c:pt>
                <c:pt idx="1">
                  <c:v>187304</c:v>
                </c:pt>
                <c:pt idx="2">
                  <c:v>198333</c:v>
                </c:pt>
                <c:pt idx="3">
                  <c:v>217724</c:v>
                </c:pt>
                <c:pt idx="4">
                  <c:v>249085</c:v>
                </c:pt>
                <c:pt idx="5">
                  <c:v>317940</c:v>
                </c:pt>
              </c:numCache>
            </c:numRef>
          </c:val>
          <c:extLst xmlns:c16r2="http://schemas.microsoft.com/office/drawing/2015/06/chart">
            <c:ext xmlns:c16="http://schemas.microsoft.com/office/drawing/2014/chart" uri="{C3380CC4-5D6E-409C-BE32-E72D297353CC}">
              <c16:uniqueId val="{00000000-C53C-4E9A-8ED0-3A45A682DCB1}"/>
            </c:ext>
          </c:extLst>
        </c:ser>
        <c:ser>
          <c:idx val="1"/>
          <c:order val="1"/>
          <c:tx>
            <c:strRef>
              <c:f>EBITDA!$A$4</c:f>
              <c:strCache>
                <c:ptCount val="1"/>
                <c:pt idx="0">
                  <c:v>Operational Costs
(Excl Depr)</c:v>
                </c:pt>
              </c:strCache>
            </c:strRef>
          </c:tx>
          <c:spPr>
            <a:solidFill>
              <a:srgbClr val="92D050"/>
            </a:solidFill>
            <a:ln>
              <a:noFill/>
            </a:ln>
            <a:effectLst/>
          </c:spPr>
          <c:cat>
            <c:strRef>
              <c:f>EBITDA!$F$2:$K$2</c:f>
              <c:strCache>
                <c:ptCount val="6"/>
                <c:pt idx="0">
                  <c:v>2017</c:v>
                </c:pt>
                <c:pt idx="1">
                  <c:v>2018</c:v>
                </c:pt>
                <c:pt idx="2">
                  <c:v>2019</c:v>
                </c:pt>
                <c:pt idx="3">
                  <c:v>2020</c:v>
                </c:pt>
                <c:pt idx="4">
                  <c:v>2021
Forecast</c:v>
                </c:pt>
                <c:pt idx="5">
                  <c:v>2022
Budget</c:v>
                </c:pt>
              </c:strCache>
            </c:strRef>
          </c:cat>
          <c:val>
            <c:numRef>
              <c:f>EBITDA!$F$4:$K$4</c:f>
              <c:numCache>
                <c:formatCode>"R"\ #\ ##0</c:formatCode>
                <c:ptCount val="6"/>
                <c:pt idx="0">
                  <c:v>139632</c:v>
                </c:pt>
                <c:pt idx="1">
                  <c:v>153106</c:v>
                </c:pt>
                <c:pt idx="2">
                  <c:v>158496</c:v>
                </c:pt>
                <c:pt idx="3">
                  <c:v>180528</c:v>
                </c:pt>
                <c:pt idx="4">
                  <c:v>164067</c:v>
                </c:pt>
                <c:pt idx="5">
                  <c:v>194748</c:v>
                </c:pt>
              </c:numCache>
            </c:numRef>
          </c:val>
          <c:extLst xmlns:c16r2="http://schemas.microsoft.com/office/drawing/2015/06/chart">
            <c:ext xmlns:c16="http://schemas.microsoft.com/office/drawing/2014/chart" uri="{C3380CC4-5D6E-409C-BE32-E72D297353CC}">
              <c16:uniqueId val="{00000001-C53C-4E9A-8ED0-3A45A682DCB1}"/>
            </c:ext>
          </c:extLst>
        </c:ser>
        <c:dLbls/>
        <c:overlap val="100"/>
        <c:axId val="82290560"/>
        <c:axId val="82292096"/>
      </c:barChart>
      <c:lineChart>
        <c:grouping val="standard"/>
        <c:ser>
          <c:idx val="2"/>
          <c:order val="2"/>
          <c:tx>
            <c:strRef>
              <c:f>EBITDA!$A$5</c:f>
              <c:strCache>
                <c:ptCount val="1"/>
                <c:pt idx="0">
                  <c:v>EBITDA</c:v>
                </c:pt>
              </c:strCache>
            </c:strRef>
          </c:tx>
          <c:spPr>
            <a:ln w="63500" cap="rnd">
              <a:solidFill>
                <a:srgbClr val="00B050"/>
              </a:solidFill>
              <a:round/>
            </a:ln>
            <a:effectLst/>
          </c:spPr>
          <c:marker>
            <c:symbol val="none"/>
          </c:marker>
          <c:dPt>
            <c:idx val="5"/>
            <c:extLst xmlns:c16r2="http://schemas.microsoft.com/office/drawing/2015/06/chart">
              <c:ext xmlns:c16="http://schemas.microsoft.com/office/drawing/2014/chart" uri="{C3380CC4-5D6E-409C-BE32-E72D297353CC}">
                <c16:uniqueId val="{00000003-C53C-4E9A-8ED0-3A45A682DCB1}"/>
              </c:ext>
            </c:extLst>
          </c:dPt>
          <c:cat>
            <c:strRef>
              <c:f>EBITDA!$F$2:$K$2</c:f>
              <c:strCache>
                <c:ptCount val="6"/>
                <c:pt idx="0">
                  <c:v>2017</c:v>
                </c:pt>
                <c:pt idx="1">
                  <c:v>2018</c:v>
                </c:pt>
                <c:pt idx="2">
                  <c:v>2019</c:v>
                </c:pt>
                <c:pt idx="3">
                  <c:v>2020</c:v>
                </c:pt>
                <c:pt idx="4">
                  <c:v>2021
Forecast</c:v>
                </c:pt>
                <c:pt idx="5">
                  <c:v>2022
Budget</c:v>
                </c:pt>
              </c:strCache>
            </c:strRef>
          </c:cat>
          <c:val>
            <c:numRef>
              <c:f>EBITDA!$F$5:$K$5</c:f>
              <c:numCache>
                <c:formatCode>"R"\ #\ ##0</c:formatCode>
                <c:ptCount val="6"/>
                <c:pt idx="0">
                  <c:v>35312</c:v>
                </c:pt>
                <c:pt idx="1">
                  <c:v>35745</c:v>
                </c:pt>
                <c:pt idx="2">
                  <c:v>71098</c:v>
                </c:pt>
                <c:pt idx="3">
                  <c:v>71251</c:v>
                </c:pt>
                <c:pt idx="4">
                  <c:v>58154</c:v>
                </c:pt>
                <c:pt idx="5">
                  <c:v>401554</c:v>
                </c:pt>
              </c:numCache>
            </c:numRef>
          </c:val>
          <c:extLst xmlns:c16r2="http://schemas.microsoft.com/office/drawing/2015/06/chart">
            <c:ext xmlns:c16="http://schemas.microsoft.com/office/drawing/2014/chart" uri="{C3380CC4-5D6E-409C-BE32-E72D297353CC}">
              <c16:uniqueId val="{00000004-C53C-4E9A-8ED0-3A45A682DCB1}"/>
            </c:ext>
          </c:extLst>
        </c:ser>
        <c:dLbls/>
        <c:marker val="1"/>
        <c:axId val="82290560"/>
        <c:axId val="82292096"/>
      </c:lineChart>
      <c:catAx>
        <c:axId val="8229056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82292096"/>
        <c:crosses val="autoZero"/>
        <c:auto val="1"/>
        <c:lblAlgn val="ctr"/>
        <c:lblOffset val="100"/>
      </c:catAx>
      <c:valAx>
        <c:axId val="82292096"/>
        <c:scaling>
          <c:orientation val="minMax"/>
        </c:scaling>
        <c:axPos val="l"/>
        <c:majorGridlines>
          <c:spPr>
            <a:ln w="9525" cap="flat" cmpd="sng" algn="ctr">
              <a:solidFill>
                <a:schemeClr val="tx1">
                  <a:lumMod val="15000"/>
                  <a:lumOff val="85000"/>
                </a:schemeClr>
              </a:solidFill>
              <a:round/>
            </a:ln>
            <a:effectLst/>
          </c:spPr>
        </c:majorGridlines>
        <c:numFmt formatCode="&quot;R&quot;\ #\ ##0" sourceLinked="1"/>
        <c:tickLblPos val="nextTo"/>
        <c:spPr>
          <a:noFill/>
          <a:ln>
            <a:solidFill>
              <a:schemeClr val="bg1">
                <a:lumMod val="50000"/>
              </a:schemeClr>
            </a:solid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82290560"/>
        <c:crosses val="autoZero"/>
        <c:crossBetween val="between"/>
      </c:valAx>
      <c:spPr>
        <a:noFill/>
        <a:ln>
          <a:noFill/>
        </a:ln>
        <a:effectLst/>
      </c:spPr>
    </c:plotArea>
    <c:legend>
      <c:legendPos val="b"/>
      <c:layout/>
      <c:spPr>
        <a:noFill/>
        <a:ln w="25400">
          <a:solidFill>
            <a:schemeClr val="accent3"/>
          </a:solid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solidFill>
      <a:schemeClr val="bg1"/>
    </a:solidFill>
    <a:ln w="9525" cap="flat" cmpd="sng" algn="ctr">
      <a:solidFill>
        <a:schemeClr val="bg1">
          <a:lumMod val="50000"/>
        </a:schemeClr>
      </a:solidFill>
      <a:round/>
    </a:ln>
    <a:effectLst/>
  </c:spPr>
  <c:txPr>
    <a:bodyPr/>
    <a:lstStyle/>
    <a:p>
      <a:pPr>
        <a:defRPr/>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b="1" dirty="0"/>
              <a:t>Head</a:t>
            </a:r>
            <a:r>
              <a:rPr lang="en-ZA" b="1" baseline="0" dirty="0"/>
              <a:t> </a:t>
            </a:r>
            <a:r>
              <a:rPr lang="en-ZA" b="1" dirty="0"/>
              <a:t>Count</a:t>
            </a:r>
          </a:p>
        </c:rich>
      </c:tx>
      <c:spPr>
        <a:noFill/>
        <a:ln>
          <a:noFill/>
        </a:ln>
        <a:effectLst/>
      </c:spPr>
    </c:title>
    <c:plotArea>
      <c:layout/>
      <c:barChart>
        <c:barDir val="col"/>
        <c:grouping val="stacked"/>
        <c:ser>
          <c:idx val="0"/>
          <c:order val="0"/>
          <c:tx>
            <c:strRef>
              <c:f>'All salaries'!$C$33</c:f>
              <c:strCache>
                <c:ptCount val="1"/>
                <c:pt idx="0">
                  <c:v>Permanent</c:v>
                </c:pt>
              </c:strCache>
            </c:strRef>
          </c:tx>
          <c:spPr>
            <a:solidFill>
              <a:srgbClr val="006C3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salaries'!$B$35:$B$40</c:f>
              <c:strCache>
                <c:ptCount val="6"/>
                <c:pt idx="0">
                  <c:v>2015/16</c:v>
                </c:pt>
                <c:pt idx="1">
                  <c:v>2016/17</c:v>
                </c:pt>
                <c:pt idx="2">
                  <c:v>2017/18</c:v>
                </c:pt>
                <c:pt idx="3">
                  <c:v>2018/19</c:v>
                </c:pt>
                <c:pt idx="4">
                  <c:v>2019/20</c:v>
                </c:pt>
                <c:pt idx="5">
                  <c:v>2020/21</c:v>
                </c:pt>
              </c:strCache>
            </c:strRef>
          </c:cat>
          <c:val>
            <c:numRef>
              <c:f>'All salaries'!$C$35:$C$40</c:f>
              <c:numCache>
                <c:formatCode>General</c:formatCode>
                <c:ptCount val="6"/>
                <c:pt idx="0">
                  <c:v>159</c:v>
                </c:pt>
                <c:pt idx="1">
                  <c:v>133</c:v>
                </c:pt>
                <c:pt idx="2">
                  <c:v>135</c:v>
                </c:pt>
                <c:pt idx="3">
                  <c:v>141</c:v>
                </c:pt>
                <c:pt idx="4">
                  <c:v>131</c:v>
                </c:pt>
                <c:pt idx="5">
                  <c:v>131</c:v>
                </c:pt>
              </c:numCache>
            </c:numRef>
          </c:val>
          <c:extLst xmlns:c16r2="http://schemas.microsoft.com/office/drawing/2015/06/chart">
            <c:ext xmlns:c16="http://schemas.microsoft.com/office/drawing/2014/chart" uri="{C3380CC4-5D6E-409C-BE32-E72D297353CC}">
              <c16:uniqueId val="{00000000-B3A8-45BF-8995-6EA71BF75150}"/>
            </c:ext>
          </c:extLst>
        </c:ser>
        <c:ser>
          <c:idx val="1"/>
          <c:order val="1"/>
          <c:tx>
            <c:strRef>
              <c:f>'All salaries'!$D$33</c:f>
              <c:strCache>
                <c:ptCount val="1"/>
                <c:pt idx="0">
                  <c:v>Interns</c:v>
                </c:pt>
              </c:strCache>
            </c:strRef>
          </c:tx>
          <c:spPr>
            <a:solidFill>
              <a:srgbClr val="0070C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salaries'!$B$35:$B$40</c:f>
              <c:strCache>
                <c:ptCount val="6"/>
                <c:pt idx="0">
                  <c:v>2015/16</c:v>
                </c:pt>
                <c:pt idx="1">
                  <c:v>2016/17</c:v>
                </c:pt>
                <c:pt idx="2">
                  <c:v>2017/18</c:v>
                </c:pt>
                <c:pt idx="3">
                  <c:v>2018/19</c:v>
                </c:pt>
                <c:pt idx="4">
                  <c:v>2019/20</c:v>
                </c:pt>
                <c:pt idx="5">
                  <c:v>2020/21</c:v>
                </c:pt>
              </c:strCache>
            </c:strRef>
          </c:cat>
          <c:val>
            <c:numRef>
              <c:f>'All salaries'!$D$35:$D$40</c:f>
              <c:numCache>
                <c:formatCode>General</c:formatCode>
                <c:ptCount val="6"/>
                <c:pt idx="1">
                  <c:v>17</c:v>
                </c:pt>
                <c:pt idx="2">
                  <c:v>17</c:v>
                </c:pt>
                <c:pt idx="3">
                  <c:v>13</c:v>
                </c:pt>
                <c:pt idx="4">
                  <c:v>13</c:v>
                </c:pt>
                <c:pt idx="5">
                  <c:v>15</c:v>
                </c:pt>
              </c:numCache>
            </c:numRef>
          </c:val>
          <c:extLst xmlns:c16r2="http://schemas.microsoft.com/office/drawing/2015/06/chart">
            <c:ext xmlns:c16="http://schemas.microsoft.com/office/drawing/2014/chart" uri="{C3380CC4-5D6E-409C-BE32-E72D297353CC}">
              <c16:uniqueId val="{00000001-B3A8-45BF-8995-6EA71BF75150}"/>
            </c:ext>
          </c:extLst>
        </c:ser>
        <c:ser>
          <c:idx val="2"/>
          <c:order val="2"/>
          <c:tx>
            <c:strRef>
              <c:f>'All salaries'!$E$33</c:f>
              <c:strCache>
                <c:ptCount val="1"/>
                <c:pt idx="0">
                  <c:v>Trainees</c:v>
                </c:pt>
              </c:strCache>
            </c:strRef>
          </c:tx>
          <c:spPr>
            <a:solidFill>
              <a:srgbClr val="92D05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salaries'!$B$35:$B$40</c:f>
              <c:strCache>
                <c:ptCount val="6"/>
                <c:pt idx="0">
                  <c:v>2015/16</c:v>
                </c:pt>
                <c:pt idx="1">
                  <c:v>2016/17</c:v>
                </c:pt>
                <c:pt idx="2">
                  <c:v>2017/18</c:v>
                </c:pt>
                <c:pt idx="3">
                  <c:v>2018/19</c:v>
                </c:pt>
                <c:pt idx="4">
                  <c:v>2019/20</c:v>
                </c:pt>
                <c:pt idx="5">
                  <c:v>2020/21</c:v>
                </c:pt>
              </c:strCache>
            </c:strRef>
          </c:cat>
          <c:val>
            <c:numRef>
              <c:f>'All salaries'!$E$35:$E$40</c:f>
              <c:numCache>
                <c:formatCode>General</c:formatCode>
                <c:ptCount val="6"/>
                <c:pt idx="3">
                  <c:v>9</c:v>
                </c:pt>
                <c:pt idx="4">
                  <c:v>9</c:v>
                </c:pt>
                <c:pt idx="5">
                  <c:v>14</c:v>
                </c:pt>
              </c:numCache>
            </c:numRef>
          </c:val>
          <c:extLst xmlns:c16r2="http://schemas.microsoft.com/office/drawing/2015/06/chart">
            <c:ext xmlns:c16="http://schemas.microsoft.com/office/drawing/2014/chart" uri="{C3380CC4-5D6E-409C-BE32-E72D297353CC}">
              <c16:uniqueId val="{00000002-B3A8-45BF-8995-6EA71BF75150}"/>
            </c:ext>
          </c:extLst>
        </c:ser>
        <c:dLbls>
          <c:showVal val="1"/>
        </c:dLbls>
        <c:gapWidth val="55"/>
        <c:overlap val="100"/>
        <c:axId val="82617856"/>
        <c:axId val="82619392"/>
      </c:barChart>
      <c:catAx>
        <c:axId val="82617856"/>
        <c:scaling>
          <c:orientation val="minMax"/>
        </c:scaling>
        <c:axPos val="b"/>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82619392"/>
        <c:crosses val="autoZero"/>
        <c:auto val="1"/>
        <c:lblAlgn val="ctr"/>
        <c:lblOffset val="100"/>
      </c:catAx>
      <c:valAx>
        <c:axId val="82619392"/>
        <c:scaling>
          <c:orientation val="minMax"/>
        </c:scaling>
        <c:delete val="1"/>
        <c:axPos val="l"/>
        <c:numFmt formatCode="General" sourceLinked="1"/>
        <c:tickLblPos val="none"/>
        <c:crossAx val="8261785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b="1" dirty="0"/>
              <a:t>Employee Expenses</a:t>
            </a:r>
          </a:p>
        </c:rich>
      </c:tx>
      <c:layout>
        <c:manualLayout>
          <c:xMode val="edge"/>
          <c:yMode val="edge"/>
          <c:x val="0.31495269576803536"/>
          <c:y val="7.2372480070024671E-3"/>
        </c:manualLayout>
      </c:layout>
      <c:spPr>
        <a:noFill/>
        <a:ln>
          <a:noFill/>
        </a:ln>
        <a:effectLst/>
      </c:spPr>
    </c:title>
    <c:plotArea>
      <c:layout/>
      <c:barChart>
        <c:barDir val="col"/>
        <c:grouping val="stacked"/>
        <c:ser>
          <c:idx val="0"/>
          <c:order val="0"/>
          <c:tx>
            <c:strRef>
              <c:f>'All salaries'!$H$33</c:f>
              <c:strCache>
                <c:ptCount val="1"/>
                <c:pt idx="0">
                  <c:v>Salaries</c:v>
                </c:pt>
              </c:strCache>
            </c:strRef>
          </c:tx>
          <c:spPr>
            <a:solidFill>
              <a:srgbClr val="006C3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salaries'!$G$35:$G$40</c:f>
              <c:strCache>
                <c:ptCount val="6"/>
                <c:pt idx="0">
                  <c:v>2015/16</c:v>
                </c:pt>
                <c:pt idx="1">
                  <c:v>2016/17</c:v>
                </c:pt>
                <c:pt idx="2">
                  <c:v>2017/18</c:v>
                </c:pt>
                <c:pt idx="3">
                  <c:v>2018/19</c:v>
                </c:pt>
                <c:pt idx="4">
                  <c:v>2019/20</c:v>
                </c:pt>
                <c:pt idx="5">
                  <c:v>2020/21</c:v>
                </c:pt>
              </c:strCache>
            </c:strRef>
          </c:cat>
          <c:val>
            <c:numRef>
              <c:f>'All salaries'!$H$35:$H$40</c:f>
              <c:numCache>
                <c:formatCode>General</c:formatCode>
                <c:ptCount val="6"/>
                <c:pt idx="0">
                  <c:v>103</c:v>
                </c:pt>
                <c:pt idx="1">
                  <c:v>97</c:v>
                </c:pt>
                <c:pt idx="2">
                  <c:v>97</c:v>
                </c:pt>
                <c:pt idx="3">
                  <c:v>100</c:v>
                </c:pt>
                <c:pt idx="4">
                  <c:v>139</c:v>
                </c:pt>
                <c:pt idx="5">
                  <c:v>112</c:v>
                </c:pt>
              </c:numCache>
            </c:numRef>
          </c:val>
          <c:extLst xmlns:c16r2="http://schemas.microsoft.com/office/drawing/2015/06/chart">
            <c:ext xmlns:c16="http://schemas.microsoft.com/office/drawing/2014/chart" uri="{C3380CC4-5D6E-409C-BE32-E72D297353CC}">
              <c16:uniqueId val="{00000000-A813-4327-9691-51FE6B49AA71}"/>
            </c:ext>
          </c:extLst>
        </c:ser>
        <c:ser>
          <c:idx val="1"/>
          <c:order val="1"/>
          <c:tx>
            <c:strRef>
              <c:f>'All salaries'!$I$33</c:f>
              <c:strCache>
                <c:ptCount val="1"/>
                <c:pt idx="0">
                  <c:v>Bonus</c:v>
                </c:pt>
              </c:strCache>
            </c:strRef>
          </c:tx>
          <c:spPr>
            <a:solidFill>
              <a:srgbClr val="92D05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salaries'!$G$35:$G$40</c:f>
              <c:strCache>
                <c:ptCount val="6"/>
                <c:pt idx="0">
                  <c:v>2015/16</c:v>
                </c:pt>
                <c:pt idx="1">
                  <c:v>2016/17</c:v>
                </c:pt>
                <c:pt idx="2">
                  <c:v>2017/18</c:v>
                </c:pt>
                <c:pt idx="3">
                  <c:v>2018/19</c:v>
                </c:pt>
                <c:pt idx="4">
                  <c:v>2019/20</c:v>
                </c:pt>
                <c:pt idx="5">
                  <c:v>2020/21</c:v>
                </c:pt>
              </c:strCache>
            </c:strRef>
          </c:cat>
          <c:val>
            <c:numRef>
              <c:f>'All salaries'!$I$35:$I$40</c:f>
              <c:numCache>
                <c:formatCode>General</c:formatCode>
                <c:ptCount val="6"/>
                <c:pt idx="0">
                  <c:v>0</c:v>
                </c:pt>
                <c:pt idx="1">
                  <c:v>3</c:v>
                </c:pt>
                <c:pt idx="2">
                  <c:v>8</c:v>
                </c:pt>
                <c:pt idx="3">
                  <c:v>2</c:v>
                </c:pt>
                <c:pt idx="4">
                  <c:v>0</c:v>
                </c:pt>
                <c:pt idx="5">
                  <c:v>0</c:v>
                </c:pt>
              </c:numCache>
            </c:numRef>
          </c:val>
          <c:extLst xmlns:c16r2="http://schemas.microsoft.com/office/drawing/2015/06/chart">
            <c:ext xmlns:c16="http://schemas.microsoft.com/office/drawing/2014/chart" uri="{C3380CC4-5D6E-409C-BE32-E72D297353CC}">
              <c16:uniqueId val="{00000001-A813-4327-9691-51FE6B49AA71}"/>
            </c:ext>
          </c:extLst>
        </c:ser>
        <c:ser>
          <c:idx val="2"/>
          <c:order val="2"/>
          <c:tx>
            <c:strRef>
              <c:f>'All salaries'!$J$33</c:f>
              <c:strCache>
                <c:ptCount val="1"/>
                <c:pt idx="0">
                  <c:v>Directors</c:v>
                </c:pt>
              </c:strCache>
            </c:strRef>
          </c:tx>
          <c:spPr>
            <a:solidFill>
              <a:srgbClr val="0070C0"/>
            </a:solidFill>
            <a:ln>
              <a:noFill/>
            </a:ln>
            <a:effectLst/>
          </c:spPr>
          <c:dLbls>
            <c:dLbl>
              <c:idx val="4"/>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bg1"/>
                      </a:solidFill>
                      <a:latin typeface="+mn-lt"/>
                      <a:ea typeface="+mn-ea"/>
                      <a:cs typeface="+mn-cs"/>
                    </a:defRPr>
                  </a:pPr>
                  <a:endParaRPr lang="en-US"/>
                </a:p>
              </c:txPr>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salaries'!$G$35:$G$40</c:f>
              <c:strCache>
                <c:ptCount val="6"/>
                <c:pt idx="0">
                  <c:v>2015/16</c:v>
                </c:pt>
                <c:pt idx="1">
                  <c:v>2016/17</c:v>
                </c:pt>
                <c:pt idx="2">
                  <c:v>2017/18</c:v>
                </c:pt>
                <c:pt idx="3">
                  <c:v>2018/19</c:v>
                </c:pt>
                <c:pt idx="4">
                  <c:v>2019/20</c:v>
                </c:pt>
                <c:pt idx="5">
                  <c:v>2020/21</c:v>
                </c:pt>
              </c:strCache>
            </c:strRef>
          </c:cat>
          <c:val>
            <c:numRef>
              <c:f>'All salaries'!$J$35:$J$40</c:f>
              <c:numCache>
                <c:formatCode>General</c:formatCode>
                <c:ptCount val="6"/>
                <c:pt idx="0">
                  <c:v>7</c:v>
                </c:pt>
                <c:pt idx="1">
                  <c:v>7</c:v>
                </c:pt>
                <c:pt idx="2">
                  <c:v>7</c:v>
                </c:pt>
                <c:pt idx="3">
                  <c:v>8</c:v>
                </c:pt>
                <c:pt idx="4">
                  <c:v>5</c:v>
                </c:pt>
                <c:pt idx="5">
                  <c:v>16</c:v>
                </c:pt>
              </c:numCache>
            </c:numRef>
          </c:val>
          <c:extLst xmlns:c16r2="http://schemas.microsoft.com/office/drawing/2015/06/chart">
            <c:ext xmlns:c16="http://schemas.microsoft.com/office/drawing/2014/chart" uri="{C3380CC4-5D6E-409C-BE32-E72D297353CC}">
              <c16:uniqueId val="{00000002-A813-4327-9691-51FE6B49AA71}"/>
            </c:ext>
          </c:extLst>
        </c:ser>
        <c:dLbls>
          <c:showVal val="1"/>
        </c:dLbls>
        <c:gapWidth val="67"/>
        <c:overlap val="100"/>
        <c:axId val="82571264"/>
        <c:axId val="82572800"/>
      </c:barChart>
      <c:catAx>
        <c:axId val="8257126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82572800"/>
        <c:crosses val="autoZero"/>
        <c:auto val="1"/>
        <c:lblAlgn val="ctr"/>
        <c:lblOffset val="100"/>
      </c:catAx>
      <c:valAx>
        <c:axId val="82572800"/>
        <c:scaling>
          <c:orientation val="minMax"/>
        </c:scaling>
        <c:delete val="1"/>
        <c:axPos val="l"/>
        <c:numFmt formatCode="General" sourceLinked="1"/>
        <c:majorTickMark val="none"/>
        <c:tickLblPos val="none"/>
        <c:crossAx val="82571264"/>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2"/>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Sheet1!$A$3:$A$11</cx:f>
        <cx:lvl ptCount="9">
          <cx:pt idx="0">Eastern Cape</cx:pt>
          <cx:pt idx="1">Free State </cx:pt>
          <cx:pt idx="2">KwaZulu Natal</cx:pt>
          <cx:pt idx="3">Limpopo  </cx:pt>
          <cx:pt idx="4">Mpumalanga</cx:pt>
          <cx:pt idx="5">North West </cx:pt>
          <cx:pt idx="6">Northern Cape </cx:pt>
          <cx:pt idx="7">Gauteng</cx:pt>
          <cx:pt idx="8">Western Cape </cx:pt>
        </cx:lvl>
      </cx:strDim>
      <cx:numDim type="colorVal">
        <cx:f>Sheet1!$C$3:$C$11</cx:f>
        <cx:nf>Sheet1!$C$1</cx:nf>
        <cx:lvl ptCount="9" formatCode="0" name="Fibre (km)">
          <cx:pt idx="0">1864</cx:pt>
          <cx:pt idx="1">1481</cx:pt>
          <cx:pt idx="2">2363</cx:pt>
          <cx:pt idx="3">890</cx:pt>
          <cx:pt idx="4">1527</cx:pt>
          <cx:pt idx="5">948</cx:pt>
          <cx:pt idx="6">2530</cx:pt>
          <cx:pt idx="7">1461</cx:pt>
          <cx:pt idx="8">1890</cx:pt>
        </cx:lvl>
      </cx:numDim>
    </cx:data>
  </cx:chartData>
  <cx:chart>
    <cx:plotArea>
      <cx:plotAreaRegion>
        <cx:series layoutId="regionMap" uniqueId="{418623EE-54D1-4725-93D5-CD090DA8A4B4}" formatIdx="1">
          <cx:tx>
            <cx:txData>
              <cx:f>Sheet1!$C$1</cx:f>
              <cx:v>Fibre (km)</cx:v>
            </cx:txData>
          </cx:tx>
          <cx:dataLabels>
            <cx:visibility seriesName="0" categoryName="0" value="1"/>
          </cx:dataLabels>
          <cx:dataId val="0"/>
          <cx:layoutPr>
            <cx:regionLabelLayout val="bestFitOnly"/>
            <cx:geography cultureLanguage="en-US" cultureRegion="ZA" attribution="Powered by Bing">
              <cx:geoCache provider="{E9337A44-BEBE-4D9F-B70C-5C5E7DAFC167}">
                <cx:binary>1Htpk504tu1fcfjzxaURREdXR1zBmXMebX8hstJpCRAIkBh//dtkDe30q65bHdEv3q0Pxgd0dJC0
tddee23l35+nvz2bl6fu3VSZ2v3tefrxvfa++dsPP7hn/VI9uQ9V/txZZ7/6D8+2+sF+/Zo/v/zw
pXsa81r9QBBmPzzrp86/TO//8Xf4NfViz+zzk89tfd2/dPPNi+uNd3/Q9rtN756+VHmd5s53+bPH
P77fPDn/0tXvkqfm5f27l9rnfr6bm5cf37/55vt3P3z/e//Xu98ZGJ7vv0DfgJIPmFNCMKaIRhjF
7P07Y2v1SzsJPzAWxoJSGjFEKIPmn9998VRB/z87qtcxPX350r04B1N7/f/73m/m8X3js+1rv66m
goX98f2t7b1+999fYXGe3r/LnU1+bk/sOqvP//26DD+8Ncc//v7dA1iY7558Y7HvV/F/anr3hyP8
1l5vvvjv2ovEHxDYAeMIhZyROIzf2ot/QAKBPUnIQ8LfGuvtov3rIf2+sd72fjOJ/5X2eLOdwIG2
3cvLu1v/5F/e/bos/wH/IeJDiBkOYbHj6Jc1f+s/IgwjTkLCOBgNg7m+9Z9/DurX5783pt83yLd9
30z227m+/+N9+b/Cc94MHix1YTuvf8W6/6ix4g+M00iwmIFBwpjTt86DPzBEV5gj8BUMmPirUX4G
uzfj+rXpz9vru+5vZv3dpP+KVjuNT59707+7ePJP5o9W59+MUOBhEYlCRMEilFOOwzdGo+i1OYQA
RgT+HvJ+GVTwPw7q913su+7fmey71r8eJJ7lVWMb++4/6mP0QyQ4wZRFiHERi+8IRfyBiEhgjmIa
xwyg89et8rOP/TKkXx/+ee/6reN3Rvrt+V/PPOdNXz2Zp1oBxfk2Wr+Z4b9NIPgHETEM/8KYCcII
+d6dSCwIiShGWKAw/I7w/bkx/b43fdv3zRx+fP9t01/PULun3r/U6j9ppfADRjwijIIf4TCKozdW
AkwEqCOI4EjEnKNI/Prun73oTwzo9030W8fv7PPb87+ecV7D7rvHF+f/ozAXfiDA63iEGbA/DtHp
rYH4B45jDgAXE46YEMA0vuV9r4MK1kH9+vzPI923fb8z07dNfz1Lrcvx/4L2UfoBEc4YED/+eyEJ
feBxyH9jfeg7jv7tsP59a73t/Z293jb+f7DYv85/f1MNUuBzm1e54ZsU+I9bX7EFhJDvuv5REPvZ
OQ5ffnyPIb8VIgKW95uSsf7OG/f5jnn9XucX0Et+fA/yBgAkZMk0RiKMX+nGCNvsx/crrRQhcBDB
QPoQ4Krv39Vr4gGiCKgeAvFQCMF/TqYBfd2qOKyCCf6Aogh+E4UQHUXM+G+6z5U1s7L1b2vzy/27
uq+ubF57B5N7fU/z8xfX2QosQsB5gAgsMItptAbc5vnpBtSl9fv/5QNVUyuaMokip3YL/Rrm43LS
qCJp1ykrc1cM0uDJH1SOLmzfmb0TdbCzY5ZOM0I3YglT3M+9tFNoHkozxxtWPqplYolvFnrMbDtI
zAacNHOgPpUzu6374irgcf2p4lb6aPik6ph+1Eu/D3sqfTaqu0llbO+qektLPCZxwcrLjomXqqc8
4dyQy0zwRE95tZ86eo0VcTJj/pOJfXybkeiuhbVOu2ZsTt2MBtk3Ez8O2VhKtszdfhLxLOOsPLMx
67UcN3U9XywExbslC3pJWxOeJtooOZCllc7X011p6CQ18bdN0OubfFm8nAhPeYHDdKJjJDslyH08
oNPEH0ITzTvqBE2Nbrv9zNQxQ3WUFMucRL32j0srDoFuZolEGvOe70IIxI+BWj67yDcblDcYJfWC
y72Ngs9FQMguKsI5RVEvdmEzkaStp+sZ6fJm4nl76jAK03nJu3241NOm0SOVVs/ZkVmj7oMl3tqg
qWVbu/I8V8O0077yaWiyDey47p4g73d6GMJEMb4pWW8fQ6+KfRF2e9qycgcTVMch1u5yMjhKUBvo
p7FcNj1rbrjWzV27FJ90mT+ouZ1vg96KhIwC3yES9kkxx2zfB1OfdNM0byof4lOXWSND7KjUZrAp
Km0hq8mStBWbYBrHs365K+YqPgp+ZyrNzvPJXPWmcbdVoyWKyuK8zec+GUoW3OEuOIQ5QjIqo+5M
BBht7TjorWnzh5nkzWWjBDpGJZoTRO+6SOVfTFmpxLas39UTFZKygpxWn0vZgofElao+smrOZGTK
5abJqnSYzCTbsaH3sU4jUbTbYAq7s1A4dyQ4NPupDOsj0vShCYYpwXPrn3RMLzENwg0vSXzMa34M
R9FINs0jzL00B9201Sa2NLhTC+5llRt+oUvwuopWoeSo2FrT1w/E6auOFnuP2uxm5OCCJNgMLZ4O
Xrhwn+U4Ow+ygW6iOYMFzehynCmY23SKf5ldlxQ6FE8E5TRpF+OTSrtxX3V8TCaj3eelK0+WdN1X
PWa7pRi7p5gU296IT5TH3cPYqkdTJdrb4qeyaE6ZmA4cZ7GSdVRIPOMu6WZbXPtq+TqzeRuafnwg
TfWxI1V4p+b+hfbFZ9ss46lauL6hBdq0BQn2WTNtcl2F59nUy26080XYBse6yefLHBXm0JXgfNWD
rWJy1jhVyGJephsx2D7pRyF2eWTHM9U1Vg5dniVzpoebWZTtpu8xTpd4DpLSBuzYlE2wEYqHG8uK
PI163G+McduA94epHys5LPTAaTtd6aYOEuLFdegykjZusnLKmiCx86Sky+tqy0sLK+wDJuPqwfU4
PPM+dHulmZFN0dv7OC7P+u45VhkMeKIPcRHzfe9RtGeN/+T0kj8CkAUJVb1EjrbXbdbRtDalvu4C
I72a3XZB1O2jQfcnMrdLYsZYipaPt51eGtkt6stclfgM6Y6kWYCuVGnLx34c400rjNq1Q/My1zrb
8qWrHvvAnBrsg9OCqyXhRBXHVo9WluNPS5upixCL7MzyT7bI8AUtwnE386qXNS110rIh29aBnzau
NEEShb1O7Ji7Uz23eIc8eE8ZhtN+VkRtq/YqzJb6cdIDO1NtG8h5ji4iN7lr5zjZ0nq02w4M9RCH
HUmiGNanpXGV4kGQm9DWwy6wGfqp62aa0ibahk2Nz18vtuxFUjSAtDwq8stu4suxDdyFwb2+9C2y
F7g/DYjz88U7nbJRm7RAZTFKrDA9gpS9qRvBLhp8kedzVGwIH04mAHjuugKiiwvyG7xs57pQVwU3
8W5iYOVh0SahrF02ZHDkbOBtUjkeXNhRZUcz1U99xdotNbVJkHrhQXte1ePeLPOy9+rU2tHe5koR
SeaxOw39xyzsgrugRfo0zpRLRHbNbJabGVBoNwaYJoQCdEflbJKJAQ5gP9/0QSwzWjyxGednFGVf
p3aszrgb+9TPBuJB/4wLFZwvIXlCvFR3Qz2DN7IaticeD3Pe5Ulmoizp2+FjEbG7YeHiwvipONoA
kCDXmYzz+qtZxumkRUXTXpdf7ZLrJM5bv4lnSmUzEJvagYktiMztDXFVtCmbniQK5xtlY34qhTiR
HqljNJW3cdO9RHXR7rCtnueiq3aDiPozBrtD2rDNdrjhU7JMmUpYbo609vU57JB9aYxN8gVFKSeD
jEPqD25QL2GL8CYuM3EMxmaRk2ddWpPJH/mE4tTNfSVxGU/HUgeBdLRkSR0jv2VBcN0O2V2J4mqr
64Klg6Ir9maxgZ3ZD8efPxLvReqtARSYl/o4gJcfsVIsWegSS6+j9jhUVaoHIvZxTOhh6MBLCawb
t6UBHxsLGYZltescw8cYfGUh6kGjGJ8sjPA6X/ouqcd8kGSoCunCL5kd6/3oVKKzMErj0Go5szJO
DOJ9MnNgCHl+x6x1275ojqHi1SacXRKPAA8BGj8SNELAshtE60byNgP4G4fyaLDLk0DbtJ1qknqI
AoktkORlM10goaRdsgeIv+68Soi2m8xGT8K3EqCMJEi4yzGTKIYgTN28ZWF0zob+2vvaHoouk900
17ClXXTy/Lp1AdtrP+6yGCAlazKWApelZ64abMLQxUTCzwj3SnYQ3aogwgdW0OlQ9cPWVnV4QoJE
6aSmTLrLqmvpqY5IcJzyW9e2+ljoOiG8yU7GNT/FyhfbKHCpmvpoP7lJ76gJL9spLk6sGKp0hMKh
5BE3u6pVF7h0w2YJIbxCSLnmU3M9q44Y+bpfRF082qIGWrBoYaTIWZNEgx2TQWh+jBxMU/C5lYjX
V0HrumNYs97IzPWp6qxKC6B6KzUEVJ/Lw1SWiScsl1xF7Ya4ptsWS/hRd1valrPMTRinS9C7o2XZ
LD0nbVr2odq2wHQ56ucjE9FPUBJ1ySiynTDNpSnDxFj8NNjJbFtnlCTBV5QpdVJBtrPZYA6hML2c
l3G4po3d07wnZ3N/jm2Qb2Y23o+FwlJ30SEggDutX4YNM+KaFYHa62o64xPWkjbeSOy6QYZ2kVnZ
bV02pQOEmUirn3IENqu7VhyrsqtvoAKYS1QXSagtexjLysox950cylmnhbL+YAZ9vkzdYiTLvJNN
VqJdFkXjTdQARe5VlR1iUkPYbiN2aWaSMl0tp4Yvt2VUhWeYcyDSnvFdTYfgappvuAqzy1JHwZW1
tEuct3hTiL48N48ubNvzdr2IPCjSqWvoVs3lsouqLt92Kqw/TozWkjUhEDblXUL7pbhSPVgPOV1t
55bH1yqumk3sM53GfnTn7VC589mF7vz1tsF4oybj9wUl7dHEqQ7ZvL40DRZaHgTTQjprigebs3Rc
Bn1YIgCKcFzwideTDJZyuoZoVklOK3wCss/2pKT5xrT8ZAWuPoMqOiVz7dX1bJto14WDZHZ0adtR
ccGFji+oWc7bIFv2sxjV2ViNX6K8s1sSBO6km0ofUDztIPfRl8N6Uco122ooIT8Zmha+YaMDocAZ
wKJnrluC7TziT2IZaydH4/N0cNmQiFwJiXo934fOxElX4+s+DvXeQ4C/xxVTksfEnr/eoikbJWpd
vikWx9KM6HIbWKovOZqcNAO/9ABzJxMLd4Suy4WvlzOTW/5F9+VdJVD24MzQpYj+BBQ+Ogeiq9Kc
8ulMuE3gmuBLTd0oxUDm2yyvJfV0kWUZ6qvQjbWQg28OUz13Z6/PgiXr5IwWcVwCdJggX75iddPc
Vwjd5xhCe12LFPl4OLMa12mFIdUpIzNs9FjkybIgdJzWC/i+2FVWX1Jkq5uoe8hV1d/aLo6AafeT
7GYlzgdXTxB16kindWNkHJ263rk07yNxU/g6vrGebAvYDNs5tuUuBmYWJZRnWaoFvjRTVSVdTBzw
q/yBBlez0/zUqQZWjHC8GWYeSDy27QkCXy4HyGtuFzec6ADvKIquuCER11f1nCevd4BxronQtszL
HMI4QPYayV4vvqHDcVgvpov1Nq8grVGF7o6UzfWGgo/dhri/mFFzm2lmL/s+B9Mz/5H1LtwRR0fZ
KFtd+TEOZdix4aOf4gPG7lhMtDqjWVFeAbEu9tgukGwvprzkQVhcAokNZBSPetPOc5AuIgBkcbqT
I+lkLkR1j/UIK9jV/jR6hCAZqdXJjHQLKfz0tRThkQRju3V6DJMI66xJ4+rIAe7OiSfROXHt9eC7
7ghC9XTpaGfTgZwPfdq387hZZpPasms/BX5OS3tofVTt2sX3u2EuzysXWnhN5SQh9AYF2gH+jkW6
jPSLOYdsI9hwa1VSsxBw2OUXodcyLElz8FGpZGDHTTfFGnLgaUnIUFQf41pcT85f4l5cR8PwghqX
p2We7zrit0UdNlvm+4dwqmaZFdEO8dynDSPbHIoestKD2nhXjonS1VXUFN2hVSKQWs37TrcszVuV
pXE3ps6w8crR+EpwUyZwPCZPJ0K/ZJnYeoC5pPcLZKp0SmNWk+2ScypF0V8Ti8GlGBCFSImfRk6S
2rnyYEvIwkEY2A+egT+w+XEU07XLqNqOU07SBbzRRtHZ5EgufcP8blnU57ghVeIKBCKHinTSlBPa
2ZklomMXy7DPsxTqby9hgEpZze1xWdiJD/YUNuWZU8FzVvjTYt2G42ib2eELtUtzYGH+GY0Vghyk
+NgSyDEwU/qQi0gG7dDuF0TOWjGanch5J8NJNJtSjOe4849TUKdNp85YA0lQ4fIGZKZGTkKHKQGr
jRXsSuIzuhuRxEvNtxO/VWX1ELbntUG3zTKNu7aoPgU545AwRvu2i4+eG6AVQAZc/agqPW1w1gVp
Q4MxjaZllFSFErG52cUud0mdH4DEW6kr/1wPjYL0WfSnaCD3qIYsWI0gwgDgyb4e8b50H5np5m1U
8EFSF12MuD2N43g3z+QW0zHctXmh5IyN2jRrhn2MtD9GhuhjEODPpowOxuFagpoF/EEMOsmNrZLc
Lw8zo7Ial5uWZJ96OwgJOVoFtJeVcvTDJzTxWno2As8lI08ag4uN6Op73CKXYOS/LIPdNG44oNxf
zh3odyhS+1Ko+cSw+kRosXVBeSiDedmWXSNB7RDnIJRx6WfvE1vabRjPtQwcpAnEDlu60Dtb8k+h
h40kRtDbspbFIOXER8i/NOTQIt9MQOgTOqOEaoV3ZDad1ECP6upKGI53rRoCWQwdOC5kdmjhcWqW
Mt4siysTo7OfmKd1qrNs2+JAyZAAi6lMuCma0SZ9l5XJFAHjcuhrZOdtYeLs0AzhV1oG9bGbGATD
OALBx/tt11x40jyOWbdIAnkHylkJyzq7dAzdSzMOy0aN4P3lMAfbnPgNXjNeIFJJSIE3MlBEJcY7
sWT0qu2GAn5VzxD3kT8vmJ+AUvXlkZTK35SC37Jw2dhwnC6qokGJJX2c9o2tjsQ2t32OzyOE9X2c
tTFwIn0RVuSLGkj/2QZAPfOZ209TrXvZMlR+FGSgMgN19BESG52ovI3vFwpZnLU8usNaJ8jWN6C0
5icgNr9cXm9RR4+GePs4jfflkgc/8Sza+inoTnEZDo18/TiUCqTKGZ2D8EyvCj30x9gNn6dloFdB
XOYpaRq+F6x/GHSlP7km7xNBGUlzlAep76v5BJPu03qZiicRVIceO5R2ZgRF0Rf1jWpwvSEmdxui
JDhbL/swYvdKQELVd3Yjcm+2hQLl0mDQJHXmLq33rZeK+Gs7LuEV6XskHTHtrcoN24JSFG61Last
muNda+flCMyMni8mIufWlwL8plQ3TtdGutrGWyqW/g6BYHQwHqjlELnhrg5Hczks3UXuFNyZHJ9c
GRVSuXm+nqJqvjZDqCQost2xN2258XRU+8qJTWVE8BEZlW1oz93RTQVk9JB3Jabwxa7zsFdqMkT7
zHlAZ5/HRVJmJkyFX06ZKs98BPEh9/tq5psuaLq7KWpCOdDpVA2NSGutrnWJb1gl69jtNClQSoro
IQg7GUO6yrJw54ngMo94uYETRVcDEi8lah5VZq5IE7Qb1/gL7+K0Geu7qi1HwNJ5N6r+ORqqQRZ9
dj9n6mnJvsYMXXqG5VTMZ+2sz4N8uOBz/9lP7gaUvEfQUD8PbTfBVgdhhA1kzRvuIEgAt4nSaPSB
zAG/d02sYmkzBrluvKuQyFYR5+h9dmFpVcmC1s8QLzLpu/ZggXOfKtfcCB29hGOsN/GYlEg9xdF0
Ckrcya5E16LkIEoTsKCFGoVriUsIEP5mGs5yPpyr1t63jCMZ1IWRhAObmrmopJ5QI+MhjzYujm50
xa8iP9PTnN2H6IZwm2RtdAP1lTAhNX9einnbhlklYQS0LczG1fPVkoMRc/+YRz0IHcNTGM7HobSQ
Ci8VKLWQO1W6vc5xLmtcgWLj19pCfTZx/dMwHsMF86Nr863NcZ9GFd9VkIknYdywJAfTQfoZjclY
XmNLZtgxJbpz2N36xZxphhYpRhcn9Vz2G6SDVuJpAFCjQyVLiLUyYApwhkHRpe4nu8OtvYYjFfeL
HfZlX18qI2KZU3LCBA5LNdNVTPsXn5VfBWw5isUJ28imRjWQ8c7BT0EursyCLgMLCkqT2wxiTjDB
D+gjN6BOhFET7UEBGCXr2jrJ6dIn0UK/BBCn4TjoFzG1IPHym/+KFF/Z9ZAnAmLHJZB1t6tr9FxM
+UUAid79Wie7NqbcBbXy990i2tsSpLCGG6guaGplNNfVIWbBfYbrbDu53B4DpovLzIAKi5vmRViy
HLKmpedqMEwueThtdRPpy9H6rQqqLgH5McuTtvI3NS7tGbMR2eiQ1ruqhPRsKgN0zYDFHUhQDlul
4uYxqPszv9SfoYwwXU4dLw8RXpWRXLdHOMUHhYrXjz6PTJLXbqMWgi9wI0YZedN9MiSIQUN0nwfm
MeQeY76LlwGEg1Znreyi+nGM2XA5q6mS1ozjFg6+sA3LxAIimCgPIyJLOpLZXeGwWY5hLx5e76id
Vdob5ram64Yj4Hsl08JUZl+DW7YNf7aomD8GDohvGLbbxUEI80EL8W69vH6CupqXOm7HTdwM9nwC
Ai8Rpr0sGoPucGF3pKD4qqyhdNIX17QcVbKQZfzSnDvr2i+iriA2LuA/VRu7Q2uQAp0qaqX1VXvN
Sr8k1ufuky/c9cyB6HRNP16hACjLQmt2OwkOqalT4Wl2cXWGg0xt06Bj/TkMoDmPm7ZLO4Uvp5h3
hw6x4JTbz6LmdxWP3B0ISibNI43kBPL8wbC6gOJX1N8zXz8S0ImfOYFNtUYw2s/Zfoqj9izsNq+1
3V9qz2+qps+2mbtc6V8OzP92+4/di12PtrjXE9v/fPz29p8HuteK8W+nu78rQ/98Iv9f1Kj/sPHf
KmBDHfdfF7B/79z8N8Vv6PtL/Rp9gFM+YRyHIRz4+fkcyS/1a/IBDmeROEYYzkUiOM31Tf06/hCv
Ze8YznHFiAPyfFO/Zh8IRoJHcJ6S8mg9//XrUryxBJTvf7l/U7+mUJdv3pSveRTHFAgJx3DiJWJw
Eunb8vU/ESecNr433VnRh9le55AjmGC4z0bNni1vHtvCDvccClG7OAvaw9wbBLoWMmlWW39XDlAx
Jp8HlaszX+Tu4GBPAsp0abluU+Vgw4IaB5t3Wbdx/bqh160NGiy7xet2d+vGX1YX6MEXmtUp+Ooe
zeoo1eoy3eo89epGxepQ8epafnWy9hwQYPzCVucTqxsaUEBWtyTgnzAAcNTVZefVebPVjfPVoe3q
2v3q6W69vH5CKwSYFQwUpMPNCg/dihOAF+UKHFIHoH5PKB+O1TK5LVshZlqhB+rKD2SFn9e7aYWk
ekCQOjq2JJr2AFhjM0L27CupTD9cBoN5zHgft1LPDqj4Cnv9CoBQEP1crpAI2UD3Ca0wGcwAmBqQ
kwtikgaKxscWW8DV14/Ut60cV9hFKwA7QOIMEDkIRPOIV5CmK1yPK3CbFcLVCuZ0hfVqBfgGkF69
Yn6QAfwPaxxYA8K8hgZVNwwUXETP0ZwtB67dS5X3UMpyrriMg9Yeydxn2ybPH8I19PRrELJrOCog
LrVrgMrWUFVCzBJr8MrWMJZDPKvWuLYGuGgNdd844+9sazhYsB67+HZfx0B9BfxNDGZQKaCYf7ev
2x5ArS2BV62HQfYKaZ7S2vKkt84nfUCYxPGCP9vd1C/t3cKLc53PLJ2y3t3oObCQEnJ8iKtCbAkU
tBao+24gqKuLoYLsrTOJaqk9xJH7CCVbINVwfOQYGL0fSD6D5lFPSY6STHViU4ulgcwoY0dL7qBW
lJ2oM8+gq7eXhuL2MhbBWV1CMc/PILa5OhrPXi+8hpMULAQprm4rB4lg3B2NXj4uY+d2Bcnac2Km
rwNR3S7LSQf8qKskWfVa0jf/h5sz6Y4Uxrb1X3l/QGvRg6Z00dsR7jKdE63silaoASTg19+Nq27V
veuN3vRNyIiwnXYQIJ2z97dPd6ehK9FMf6oW0q7jiOSdRcuEq7D5DpMb4twu2+bwB6b30a3+MSRk
eNVb4wHZqOilr3/PoVlMOjSXGP9nOglaHbTDZi8VYlrTWXgwqEKGZA82mQKIHc3xICqrpcVmyBk5
tLDwIULS9joKERwVI/oxirUr6xb1EK5rkhndbpljPXuE0zdD9Ee1NPD+SbBB5U7nJ2dnTNqCjtHZ
mYfk7G6vTLjOgSguUPyx303QOhc1se06BPzv4MOAM4OtLjJogc8YOhad0GsxwXo9B7E5Wx8fobcr
E9ys03cszqJYF+4dZ++tHhaFIrJXaJdVdY5Wbt7d314zsxOutHvPOffTuLZLOQdsTGdvMpeoquzl
65E/tt91ZMfSD21yxpmkZxJGHQTf6JezdCn1nmjchBfH8PUax8lylZ70DnU//BrGKXn2F8nPQ8g+
Vhkkz8nq0kxqPZRo2dwHQa9gkwf1uSiUcqMMVMp89aR7Uq1xTjaem1syyZeo6cRhbqf6kvgHAU35
aqSHdqSFJBF7o5uOOKlPsl5VXsmgL+Tkkudh+FzGgD8Cn1za1VlevFkd402donml1zpykoOcly5v
hJSpIg1KeDQVcJXsAhPG4+kaGV5AT94yu3RjGnQb/ajdpU7DjZhrDOEO2n39iKtIXFHfPK1kqh+V
m3iQz323GCf0rQjS9Wm/LdvT0kMd3kBHeEaTZ2p1dI5qCm++EbrY0A2XU9T0x2jvIMhq3oN5i44i
NLCPxygXraTPxElULjnU7M5tysQsTcEtKBk6OB+DN138eYEbqoRz1uib0pGCx/Jnv3sK2vHk+Ftb
BIJBuwX1UoJOE4Wokzqf/BkdZFVXBdXuemYDVPSKggkxi4YEZ5z+BJsqydHX6++G6b989EvXqdWF
xZV4r4ai3+I/LQnto59V2VUBCjp3BFXkdcnbwgZ7V81W8NikqPCmcwdtoZz2b5CckAtbVnj9KIIP
PoOk34VJqh0+vYctSJB++70Ril2JwSiteh4+S9ApSD2JvAs25+DNuv3ol2/dxmGRV7I5bqDZjlYn
INRUVKNoXf2XekuC1E/oxwS55AFfrcqJQyQq3mrO3BGaCRrgOq+IVvchNJ+9464nw6abNTZ4dnqb
5J3T2GIJx+oYBS0tfEcnuVljemzouqZLz5tbH3GddhR+R7eEOlt9Oh3HZT2OgDhwLyl75VgCgg6F
O9vfQBWao5tUPCMiaI509J00goWXjm2yHLxwSfKAwI7xhiELwCgdZBPzjIkkvMRVn4+BczKey77F
EOBOMcCzNKzD96Rv+udY6LvovOBo1nrKwqGt754v7n5AAujaCXzy9VvHJrdN4Sz7UAMKLNv2OHZz
X3ox6XLc9D8ob5KTgC3+rByDDnyTpBQjTnMQh2tqJeg9VY30Usn+ifdBm8P18L4FetS5u4a68BZx
i8nMb8OS/LChbwp/cJ6dNeov1q8m6IF5WFf8qfJmKLXt2qQza+Acifpv4K+/e21JGYspPJgGJuRA
Yp3PU++XrfEvkUfjYkZ7WLRwusrJtm+wNbxD38q6mNsWnzasrUy5M4T6sSc59z4X6tJnz4hDEHhh
apcoyCqfB2CtmoPiEFx933lsiW1fG1udhg0EgjNg2fXa/hgMUH+VVeR9mYM2hQs5/23YU7VKlbax
ci7Eg4fmbM6WtSAFclfHzpn6WbL1/W/pBLcABmevR9j+ddPl89B7Bew0P+dLq/LBbdaz9kmmwu4x
T5V5qBDCKCXwrN3Ye7Z9DHWdA5OgPKoO7dR8E5OxBW+w34mAsNxbIEDB8v/wlcaSNVRzOS70mWkd
fJslwEGZLPm6zMOtrtEHxaWSMCHWXrSFZt7d1LV6V3SF+IgrgINHzQIdkXRYYIpH9XCdZlp625rk
laNfXQncRyvVf8qu+TnOUXvVscJ15nMCpb2tcV9b59hPihbckS3+6t4cKyLlTQS4OhYXAqttZpUp
28tTNUNAQMhKFQNILALi7ndT2+9krf/GCRZr4YgLcqV5zGBHOUAIX7tlXcvBhd08GBGe7RoPORCr
Na0IMKcYWGsaRYad561fU8PnpaCMvns6OsWEYVmq1ujRhn/k5Lhpi5P7OS5mS7dy4NJPteiXkwfa
7WBnytNoYvTs4KpJ5EaPM8c3jkqPz4aqOyzfAVrEUBVea6HELdbPw65eM0vMfl2EfTZ7bMq2uX2q
xsbdYU5ZbOiNsBlGNN3muoSDIguh95NRK/j8fgQYhi/Otal0yghQ1GGaj7UblCz0+0/wVY9am6yO
gjGbemLvyTa920nDbY0i58pb9ZY0W52rVeF2XfmVoAE4GaH/RD30EgPts/PCOJtpqwr46FEhu22G
CzeqIiZSZWM02ceSs1o+ql6bz3brUO/BA27N9uKJ/hF7cASF5AcqQvICW6IpIfSddCvHw0SpuMBF
OPcqaWA9e+894dEzYMQDYeujmYF+VgR4IoBCwrzg3PmuOKIOrQcRlDVXBNpW8heQK1iPduoLkbQW
hcz8LPphKMZVrjkfxxVXZmRywfWYLagoThUBMSPC0m1q9+jLMZP1WN1FNQw5TI+fuGrdrGGDKSFi
bhkYjlzH3vQWuDe7du9Di7sVq+gLhWAFEeYPfH7I+P6fdle0wl3bwjoOVWfXu6K9lmshgRGUzSk2
b5ZWEvoYh1BWtckddOEvvitoy1jJHCjdBQ7DIfSHf0i7/JViu3sQ3wARXOpdjQPG+exAnvMh03mQ
62IbiAPn3pxWIbS8flf1ul3f83alz901P5SaMzRR6IDNrgjiKr9iN33lu1bo7arh0j3oriK2u54Y
78risGuM0HwOVQSDdOR1Ge86pLXnFbJkCHmyD8FACwiW7S5cQsD0TIc6ZAIFucHSUXI51xA7W4ie
I8RPByLoBDEUn3pfMJvpXSVFWwmaL/ytmiDKCIRUH4Jq7Lys+sNADLi4fXyfILuyXX9tdiU2ckOe
stAl6cYrtH1fiq0U72s13xSkXB+S7rRruxIib72rvSM0CWC4Di5OKMEMkjC655/4C+IvpRiSsSeH
Fyva6CKpwA0PVbmDvCx3nXmG4BxDeOa+y0ofUjQQpVTt2nS7q9RmkSDFIFw7ELAJhOwQgraowSLH
EdBdvukfPkTvGV1zBBG8as1TFJFrP4FKhkjOIJaDxNsgnXeQ0EkNQF5o/bvbFkBIzID06N/CEVQZ
5Hd/1+FrCPKwZr5tcfiXQqjHktEV867dhxDxGcT8KsabDIIPV7ItF5D7cb5Q/L0ImABwGhNwTstl
AiuLO4KqN26CovPBsS+44WAlUFgK/e4t0C+bgeyOg9i9B1Tm6Pdb3h76NaEZuD/vgDsAlMbuWwy7
gzHAyph3T2OeOvgIU6VBR/gV4OF4edjdAHE67IVid0ba3SOxMEvgaPXPdvdP+O6kuLunEuzuCoAx
Wk674zLDepFfJoyz+zFA7Pyb3j0aF2ZNs7s24su/2Z2cafd0/N3dkbvPA8weCspu/TQwgcJE6Hci
9o9nd4gmWEUignjA6By825BOcGlTf/eV6t1h6nevadxdJ+PCf6IwosTuSPW7NzXvLlW7+1V0d66m
3cOyu5sFe/PD3/2tisHpWnfPi8H86nYXzN39sA3GGFxBfZx324x92WZfDyNYacmykF8TfZd1LL6h
2T8Lwxq44XDivg5fT2GlvixBjSKvT96GDjtpVfn0XS1NAxeCVd+6efNBXjT9997p0E3aQX4C4ofl
6HfmR8OCP/3WPtXKoZdBNc37jNPKJ/3KYsvPVqKDHXaPUe5uYwjbsU/CVx+W3AvZHclu9yaxHcMj
bdEPcwIHavSvthb2TqLoOqzmQmHBjwx9xdpQ9haHLuIZ/4hiVt2ggYNE+FjarWiS6tckKc0YSrcc
LO9P46oxYzya8ySlE4wQ67ZP4MuxNbMAiD5KZZTn9uBNVZ02IckiAAl5W7cAeke4gxSCl+e0ThnI
tAOUU1iQKpl12qMXzyxHPxbmq31dMuXVQ04byQov+hWCVillH8KEWrBWh7gGj1WHy732bN6qpMtI
KN4javhpdBQsY4AHJ6hFuELSuqvlQccWOgI3UUphSRcVnEzcpOBu56NOgjGt677PSFCGbIXURSAD
Lk7aJlE+w8A0nD6QIOHXrnbeuRvdF3SV+eiRz9DO3aNrD/Eg4GV4ywsfWrDknika9SBRPR5GrX/V
1YYeXbaZB0H7Opr+HA92KA1wTAhejdzFBD9d6ya6s/7H6sr91wpg+caB9iObLu09f8xribUsjhuZ
udtplWx35/QLTw5wGtDou9ItK7d2MhCjrWIF/hyTOnVSZa16r+fJy+rBROU4sP6YDO5r7dOXzu39
zAHelXoDRICm6TLjqCSLP10NDJ4M/MC96TQh3XDmFCybHbclXbFwwDRtRyArJFv7Bm4Rif08ip2h
lEMclzNbUf2EwU1WsS2SBa3mJuZvLiVOobuTaRc39WSDNIGgUYly81kTA+JiCq7Wgia1POKpjgK3
SGIrCmPkSS3r01BxYHkeg/lY45e0UH4lZS+rbEk5OKRLkXH96anZKWfc8CAWDDIuJ6vqz2g2d8Qn
ZS4nYfLYacArgURN7UaalPQS396C7pU+aGCL0iynVIapz6uL9uWfxQX8CVPt2OvuZ+CgJ4yqHqEp
xJfQdeJaIPIAFVaf2hXgih3DPLA+kNcN8tfsz7fNGU98njTkJFyB+BRw28Sje1j9J2eSfq6G6ITV
54AF9ex6crzqxV7goDbAtEg+6gjqWhW+OBVtc+DYEcv9hRdOCJWkW+37iNr2WtPt95BEXhn0wXlZ
hTglzhpfgYWgtAIMfCB4f2NU1YU/idfFJfgwB6YgSwssEwIPGpXPiYnOazdA86t+cIGWkmxeXvOx
vYo5j7pfndTsNYADfRGAZdOm0WViB5otvgfSLgKe0cq3tg2zvqGFDLCZrNv03DT0NIRTgtssuVac
o0WhIHP6gf6ucd2m/Rr+nodZpkNlUtOqABkV81T7yTvYH7C9l9HeNj8ml75L+sI0PTzIER9Iy1Lj
TB1CLuqVdPUZdQOKpxpVCIENNXewSGP9tDhTUroKuJDjjH8gJQSz+6L6Gs7hJHXGBiqBp2xNum0d
Kdo4rm9T7CXlsmgftZOPvZwPRYguDkVDk+namwsio4dewsNUyQkLbOICwW3/DJP92dArck6JgxIF
KS/J1tx1fH5kxPz2lMpRyZNPqslH68r+NfHc/lUsCA5sAMGj2lXXmD8FMPXO/dYvhe6VyKpkLDVj
0x8vmn4gwD2lbC/N2nkLT8KI7gTpqsroTH8pf1yeu2uDCOrz4lHgvv3gnVZqp0xvYyYqUIvA2dEc
GzTQJqpvmmJNhRKbFNFmWArhBJjcAgk0GcUP27v0LJbuOXIZuQROePC5Y26yVannapgIcfJj7Az+
AIULNkUH3d2CAGCgMgPYQd9PEG8hLoiPOTo2u9AcL+F37bTxU7Q0fQqdHysd3XBJUme9mqWTArfS
0BbbXJ23BCuQ1p55IFc0XZSSFkkW6Hg9heAaLFUBVJVlQzzok9Xea0xABKgVnSLOlUhdMj2MjcRN
UffX5DUh2n4/yCFn0RQjJZpDxVa/6Eid13QsRah4ulgDaFsg7dB766861AEcaRziZHNKLYCgBdMU
pl7DlisDDvYNUYaMxrbESdzOctneug0r5kzj4YocBhfwMmQt5reqXl4YdL4Rn8Bp7NrM0ajZ270H
hQTj5GZyEDsY9xt0U+NFWJdlHV3/AY6NZ3SYsqBTyd3OgHcSeom1lhmPah8cS/gDHOD2XOkoyUdL
kDUzqr+jYulPHIVD2qHOGlq0ytvWTnkDsWhceX2fmW0zmkCBGrzeyTBRiOFao8cOKnexLFOHrIKq
stlpHuusp7JbsH0skEVOftUF6eL6B/Dl5toz/ze3nJXb/oxNZjs2jn6ZPBHcI7oF92QKig0g8YV3
yE0EZrvPCr86AJKdzUGjTyMWJpj9R0S4xLOMlQvoKvnle+tzjTDbrCZzmEhMChexzlQq++p7or4j
vbhQJzjECvEfHVU5hQiIUn+5eWFfA6EKnVMwhVh0UVxvtjbnr4MnaI5wWvi68btukvaoJsAxonIg
FgLm8eoQQQrWoKb7OojFLeJtjDIdHiCcs99T27foIpr2QeKBHadRk8McNssLlJUNvnR9Rm/nn5Jk
8y6eU6VLgKrKDyF7h1tgXyfe35Zkq450m38mIhAvYmvr3K71fNL96wRx/+E0iAZwYOYrWGthTrXq
v3dbPGS9CfyzaCuQK6xbzjGoZMgzHWyYcexPWD48yC7hkmMLc97nKb4jvOmnmxwgKJt+zhgqki1h
DdQNd3hLSIMcHttiMAhRmNmt20DWSdReQuqr83UIQF7XPn9zt/ruu/51A/PyfbFdwbEKvGONWaHq
zmkEMO5v14Kic6u+P5m4FvD9Ov/UD01fLLAAjoLP6DHt6l42n54IPlgLDvu+1rCS5rXml2lT/PL1
6D+Hr9dGn99U17AiCvpygZb6FEzSPqGIsU9fT5NuvRIascO4Juys9sPXo9pbHnQR7GDjbrk2Vzeq
LWRExMNMpM2T8eGraCJwTdVxfxR6Qb6t8gLAHSjKlmCdSoVWJk9Gpy4hpM/PSLm12QgjpXQDPT9/
vfZ1mFvlpUBYvo/wvjJI3PSmmENv8b8frZIuJQTQ+xo3DwC+GoVQC6JrQDShsZe+qdzcdsnyEx86
KEW4IeN0Qy/cPb4OXgsx3FXtZUa0psrwHsdU6Y4VTlX/EoA7H0nYpMKvELHhJrOQzJ4U0jfp7Ib6
UI9kvCVKTsDk3PEmWhiG0vW98usLPdVoxBKoiMPgCewpofNA4RRlyHK9NU6CANmiXhb81MnFdv0k
hN65VzYdOWke9VYB4WBTlVWEIs2zqRtSe7YITKROnkbSg2IvbpSPwl8Jc24bAbUSztuWzOGHx7uL
bZz4wUTXpXJ0gNYQE6YjD8JbRBB0Ft475Bo3hQ/xoRxpz00LqVAHzYuEGIW2s28vfch+RKydrxGJ
W+wm4QCUEYLlMsi7Dlb/noAkPk2+cxpmxH270Z0fbkPmgnlb/NxEL6AatgtHgBSesvs6u1DTyBw/
V118N6glT5Ouq5Q54XyWEiFB2SYwCCB3Vpr633buNQDAWkqF4LXqBM6/ltunreN7yNDKDcN4GZFy
3MZ+eYMVCHVPSpSd8SHhk72tfIYDGPtFbyr5JBqjD50YRDoDE81xQ+53S+sWC6jOZxC5qlza5zY2
E0zxBiktQOb/3CIXCjMF1loGUty7DawNLu5EPbzJJPxIQCIjvuX9aVyUXwGgQgOjpdR0haiWDIV1
yHJG3rbYgrp/YOnJu3Wan7wpJpBoIRbGQgikyoOoZIzL1GOIZDFmECUG+VM2IFQBGtQzsvuI205D
Z5/0fkh4R3Oi5rZMnI6eaCKdHIUd/V69cfAOBSzaHmi7E2OBBbdcr5QeHHbEKV2r9g251uVmAXqk
zdZ6L8xSZLNgbfOOyROjNbJtDYxl7qPNQa6kyULe1IXbX0YlkywcTZsD0Lo1oepewZn/8Xkbv/Ok
+ukEKA5JEOPaSvoLX+IAi/T+8D+HZfsJvbu56RA7t2tMckSU6TYoPQHQXLuXburi0ko9XUyyqQNa
7WunXffeh/I7BowtqdP7PohHG9wM0hsk5iKPrAapNQ/tjcgQPm8SoOYOnKtZo/EatDsAgNqwyrAo
W9w3IluSSF5DVVcwmMKmYGrhx0TjGgzm2H50MFa6WZx13QpYGMK9VAF991l0jd1w/kAx0OSJu1ua
/IA8Ng/SwEHk2tcT/PkwuQ5eNZYL3lqG9IyEUuT1R9WwckQ6+zS6r/AlTtUwBukMDq+Ie/kz3Nbo
/HXohwgYplsjqasI8oV+jZJSqgEjEmaZDyM8VpBcgDmpjjEZIo6xEYuzOyzNu+Jx2bJteihKm3fW
m2u0GnaY3EWc1UDdozBjzqgueEvspfNlXYaSm0MikHGxG7W/Oe2QdLTiUMV9fcXflCeI6f7iBJHS
cEPKejXwDOFFqhOl8/rcqplk2EH9T4dMcMG3KcOnUB2kqYYLBP5c+/0EhxsDCQZrDHpPyFqaTvXb
ELqfHkTTW7jVf7yVuGVgwLMgfQ/Ni7RABsEfhFv29SrOM06bHS5+Yg2YRB1/jwP7LYLZ8Y9RXAB5
pNJT9QcYB1Eag31/Ithz24TfG0hYKal7t3B95mHdtogreEsT5U2AgqiDpnWdiE8vlN7IssXIkQ/x
I5wO0zzTrHXaf2CJ2wqpvOR9HiK0OLPzt6EzNuRV/ZZ1B3FfTFkMMOLUNavIkUbBx9QH/FJ1hl9Y
tH1rhMUDd+9xEBuA3rzy0kjRXWuyHLUd4CuubnXtHaKzBdkRsCJOk/ew9lAi8Qrjgl4GtY3nEGzH
AfzHvaFiuifdVmJ8QOkFscqov1ZPqEV/b8lEMjau9nusy6CubvGarCdSrc0pjOKSOG3GiKXPzhx4
p7aNbWrNUr0BRsycGTNxxz56IEzoguWmp81vqjcyxtUb6+IHaH/+9PWS1yOWsC4IUM1O7+5RyOrZ
ALtnK2k+BNLcaHXECW791XRIsPnQB7PGa/SV6fgvogQfGincfHJDchKTDvHyHp80lD08hYwBLO50
b8BzmL9OGXkQdttto09TFEypTgi64ABY1TKhBOPV88AR4J0juRZq6fwjxNFzk0isTjUFbN/7BOUu
gn7Q37yjL1xydquNpSpc+RFg3ctX5nZdktMybvK8QhpKovWJ+WZ7+nrUqn57shCTy1maGAwDnkIe
qcHQhECxOB3zwIVpUM2YYgCxbYH56mbVIvY1oq/utF5M2Y9+lXE2kpuuYmSufXKyyyDwk5pmFTfo
zZ2dbLcOzHP4ZQ3byTNkukFSTwT5NBL654RXR63m6eagIkVKa0TYtEE2Jo18khxY4H0yEiZns1Zo
BmOI5ma+dBEy3c6aT8vQHMINcxu0k2x34jkI1AGLQM/K62JNkroARRs8nAWVAByWQ0C9HPX3cRtM
dRw85P9VJB0gXlinRTj5n2GLMsHt9HyfncnLK96H+YaVDtXBMH+ORObKldMFP5mGNXJh7ujH+ZAk
8xV5G55XwH2g8nTIp+p4LLtwffZgz2xx7+Y92rhh9uPDOIXum0wEnIIkGl6EK7IudlERDD4anYb9
UQs4nYiMY7YxVdZ+gItpXBBbgPgwKqDBwu9l6e7UjAiC4/8PROv/mj/135OudioVeNz/4Of+r2lM
r/9rGPN/hjF9/di/ONYEY4tRRGPkkuM6X9Tp//knx+piwnSIZSHBnhf6GEz4PzBWzKb2osihieN5
Af4Fo/ffY5iCCIgryLvYcZzY/xpj+P+AscZ+gtnI/4v3izFrLwyg+sSu54Z+tH/9f4xhQqgoTGBD
eWnjLvOZwZYeesbQHTYVgqX6VVTd9CyqKbyGNLXAJIOkHt4Wq+HDtv2cC+WtPzBj5zmyajm6DIoH
PHT3vjmLPlcdAvn7M1u37Bj0BoMfhp4clez+zjX6JDty7zzucIRrrMqqrQbmHcDtHTR3Xqckqs5r
3/nQ9fcvq8pmLAgzQLLxp0H4POOAFp6AkNgsGPBtjh78d9J7JSFzApRLvsHBrF+xltT5YgQCC0HV
vA4O4C3EMYtKs+8TwgTmqRPrziTVINYSUb3Bu8C0CFsTjI5KyOvsBV3hBdbZV3snhcyufiYLOl7d
YSIRPPytRuVeteEzKv4mx7AlnkX9Oty3bhiQMuPtte/5sR02YBjmG/e75RLp1V7MEttLQ5D3ZsDB
pjnEYChEwK4DxgGU1AZ1uhFfdjlCa+ISMoyCGUn4pjHHSU2kftrCNXxrG0CVpvLikyY6eksmsI3M
8BuGCvH3AfUyh0X5ghje8G7JdmUqDJ+0Rn+IRdOvvRHETIhgDM5RaShKYHcGo9aMFkH6VRZhKJAU
x+6M4RCGHhMgqhBIZZIgKzUOd47JA5FqQQErER5N4/2ky6ou8X6wUYXmInFiJMPrKiwi17zWQFXA
S7DXrwMEx2dku5YnTEbyz0Ewmqwx/Z1YHbyweWqe7dj+kdufOkRmD5dcg75ASYRWGl3oCkwTNJ76
YGqWfM79K4fhUvRx5RSm6sItT0Dcp6AH7MEnfnybBfi2tu6eYebRHMN1mqMHFfBDCuc9WcQLBjjM
djUvOojq1w7dKgYG3IQzmifsmbCHInCKo9OUPfDYlFee+mhgKJbxgkwFmnX1weGi400C+8EvRnIU
40VSYFjxOdgPY8zjIxkCQGfStc1jgAaKsxAd8Bev3+Zq5BevQlDR8+eftm8AOAqFinA/rHLDgdfD
xdEey5ECmdN9bShoiKkMxiUGZQ8kfgwnMhLm47+fj/tz33b6DGvodZsWff86LCrM4N93Twkqwzvy
6RWKmJsmUXKcXPuyMs9enH8f6nCyF9lVmNOyP/r6wn9emzF86EySv7Phzam3NeK5G7t0+wE1uEpX
6JUwskYffBKg5b7tl6wdwgalFg/umriopxjpbmZofgJqZLe29zBBIBAP0Shy5/shRJr9rtn56xUQ
1+zeji4i7ZjtgUltToEFeUjDtlPXcfSR+g4WJLH3dmV/6eugnOlfj3AV9od4059b0q4jYkiIrMcQ
8jExAjNK/nkPhhIRmBKp7R/NWnVYt5Dc9qwHqwa45xPae/7Uxu2/HoHZrqFSYmyaGgcEwr6+jEw0
f5oj/N+DFJiksz9Fat4vwO324CZ86aVtyJyMgvotWkJgofvG+LdAQYFHeRsM9hFCw8Ontqmyn2WQ
O6sLeBfT0dL4319d/v3VVZDkLPh/cXcmy20zW7Z+IkQkmkQzJcC+US9RmiBkywYSfd89fX3kPzgV
FXdw60TdGlwPGCJpSzIJZubee61vlT8c6+ZLWtD4MdR+VN4TvKGrJ+2CkjYuL3mF2GZVZQZfOsj/
ek0Ua+E03KVlvGCIPnZJear1LL7U9o0wgvR9p1MFJjJ2f1l4deET6Z9lhQIfEVz0yqulbxLknode
cKbuFby5Wv8aTUCDSNbcbBPDPvQ1ejdbm4Jqx6B2XqM2SgJdrz0X3wJlRw2HLa4T++KqOAoWJ0zw
3FJA+k7Y0FehSCvxpi36liHU1vNoDN9EAKqRwyu4CAQ6SLfvD1VGoa0i04oPkZMie6SAYpbiqXN/
r3aHpvOF13JUu9391xPguyj3wuESTnZ8TKZEHfWcVsPqP32Zl4vuy0gwGIcm8ZDEpbHvXefDDcF1
qEw3wUF1F7vsisdU5P2bKVOYSKlXBWCUnCOluM/LKtca9vTPYvACvOPhLyG03NdNvP2DW6sT7WI7
6NBMfruVX85r3VUMa5Wuz6fYmR/z5Da7HTtD3zUGE9k6Fksw00Bgx0GS1g2dUzC1siDw1Zku/fuX
umY+O5iMd1VUGGdyL/RzPEXqUOrGIcZRNQf3x2x1OwiGFsAKNSo8g/y9+03KjB6hD5tSMmr5rU1p
WRtNLwp8HUZ1TmVcor1XK2SM+YOZlBuW9+4ZYW/3rEwhEB43RdBRU7JTafHfcSwysFk823pi8Ged
yWUYN1+Ontmv4qYDmzjPsp/K1/tDeiq4RFW6ZQDl/COPk7edy6odOI1MEDm5spu5fd+xp/fOBg9X
sVL9Il5GT85b20vzfWMqpNparGHLWM5pOoqz7tTZk5WjsYyzrtzf795vUE2mSOvqeXu/iw/tALeQ
7kjevFdTJq+5jtZLVVW/vd9douKcz3r6EtGKiLQIwapl/Ri6m10ji02iKBiHa/GQXZM0RzdtxIwh
+3Z8xbL4z+M6FCFaDmkV3P+VNzQjpEWLSVO7pKu0UNqlbVIUNVX9jg0h4SrTWtQ7g7pilYo3Y9ZP
WxiU6trpw+eCfOGRvsD0oqfaTshmPkRV7ga2a6LvFrlx6Ri2H2yoTdvS7dxnPAXMwG1n+OmNgwc7
8RC5yxQUWutdekPs07li7dFHMJJlZGjb+7FqRvNzGXl2Msv4Rda2HkSRlIECohRkkMyO+Y3rAePJ
AV0ELcDN0OZGHpsov3K/x5gYvtqqewwxI3zbQoBFKufygmvevShAP757ewLi16sH4mAVF2K5QDiJ
1u2g4m1jt95rg94NweCXLIT5lvGirHWJv0gfbOMtTwdtPRZNu7mfC/9117gdE+9/+f4s1A6kedhT
CvpH/oz4+9FyOa/WjpfswrCJnhnVUsf27fBjcaXmTYbwWXe3hmNVqKzH8Jh0ZvTcM6FHKqRX33OG
3SPt5PKgAdnbG0VySgc01cpd5FUL7cde79K/k9msYyT5v1oTzArqlvS5icd6C4sJPEG7a3I7PIy2
7PZ2aI44+8P2YPbAF6Mlp3fUlWI3NdF4MsbK2tq1t5wXF/Mqxi15MUwnA3q1fISOdjsAGeohDDHq
q2KR39WYPC9TVAb08d19q6GPT/qxfVISde4kEuM8jZHYzencH1TExFu2hbEtOfEmwi0PZiyH40Db
cIPjWT1zgk9nwwyiGiIldE/zXRiCY2SdXzN0emYLyY2Pw3wVNnREkU2CuV0zX/PF8SPpWm9ogn2V
IyJmKZKfbvUukzD/Fl1YwCzZN0VtPnUC2ap+M14aC+28fIy+6hI1wpxPDUPqJL0oGkIBqxbNEKNc
diXTmWMfFpY/TXV35rCYMoyq1mOdRh9FPt0kEMuvinkLkAjoidVM19/RIu2PZvoprfavYSy/dPNn
YTD6wjcaXio36nw6cfPufhf8JBLLHBvEdPsrCpRRhqkjGB172cQeJhB+QGr0SWDC+jinLm0bN8v+
pkKmTGja4YkrYkBNVzoPqcVFanpOdQERhUrDyRysTYiaizGHKmSEcsOYl0lW4zzoSdNf7jfL7SuB
cWDDhWitBnv+MgUMRkQzjLT0Ol5Fo1or4Kw/LIN/Zi3RPqJumH2FU/BZ4pJfU0nNZ2cA1eIOrD1F
InuIAZG25+PvHGUfL9sh7J2LMaO/msolfy6rIvQBenpvXpTrKICG6MswWRGF1/+Ybrq1YLGo1RRM
ElbKqjfhcoZC/1Ga+ZHZfbVvTVYHdus4YKgsLqmMkqOJnnITIq5/93Tx3qb29INp4jwwormmzQjM
zUmG0+Dq6TkeQhnQu88/i3HcN1Y9/dRG8ktOffs2iBBTNhijA02sgVWiHmB5NJiOrQEBAaNNjp6m
dy6bYXxqlfwpp7j8MrIehQjcu1M42OOLDtY31bzyazCgsopGGgdWbvHWRuPu/niduss69safMWax
S7owfEOtyDTUTL+lV1XB4CqPpU+vnzM9+vnn8dYIV6hWJU4ZK37IRssBKppl34bQ/syjEz+PTrFD
CUrtFyZfVlMY712ZK87+A4CV3Nbfm6UT265s6vX92SKkirE0lqL7s23ecGq2NeN4vxsL+RrqLR6l
2z+1UcZ1wolvE7zT0BfdjoOVeWywiHKZ5s4hk+w+sU13kRGwe+CqyPa1NKyjE1vtTojaOOGdgJUC
OupcSoyLg8cm0r63y9CvMoHZbewnDkuwGmpfZoW+hk9SPtPIEAyN6dXVbdid+hi412w41CMhsiiU
1cUbrKvfY+swEQnTvcRn8Im/1ArKosjBs3rdaQ6dfJ0OorhqenKevU4GjeNmp8ljWg6BjBoh6oxj
FHVW4JhJxof6YfTa8AuZgrkOZ4C6XLfe81SZf+7PW17Gad+e1TMSFw6ts+FbntLWcSL6I8BG46iV
oIOEM+iAHK3ZT20ZXiXVdOiWLSOuUx6XrPRY1T7sdFmusSmQsw2yeYqRA2zbsO6PamiNY8kbiswu
+mg0ifJndHGRR9l4ztPW3Hai00+WFrU7Z6idI8jEeK9Npjp6TWvuQ8eqD6pkAY4tc9lrVlEc3TK9
iSIqUERzXu7aBv1vbt6kNGmXvZhNbG0n5mL/3L0/1uIKiRerfUxyib4HD96GExfb9HchvfBFOQWd
WW98bMyueEX2wniddm5BPYQygjYPJEq4FiCV0dw8FE3IcCmCoTxpg3HoxizdacsgL33L2t0IEGo0
fTLfrqL0ExraZ8or8ScfmcQ55YBpY6gDvQntnyLPf0VFrV9V63HEbfP8hd7psK4XVsbUGh2kZ4O2
hfCWH2WFAUO5c70T86DAPyVoCdvcfgrHJgpk5V1UrVMB4nJoA5fymunC1Gdrx8tj30lzE00La1rR
uR7Lfvwrm+hu04seX3WvW98fRi8sD+EE0W9i18Y8PHxVnviUrdU8YwB0T/PIwb2z4vSrfYZSkR+s
1tvqRtgm21gZw446j+m+67UY+vpXW7eWrbHAcA1aXtbT/SayssfRbtIDb2680xsoD2JIh4fOlEzv
b1/ZRhjj38D8e3/sX0+wnmYbF/+U/1+eACNVr+sObY8AhMaxPXo0R5E/g6srg5lfbHO/e7/B1/AA
dDs+Ax27wRXpmsXS2LYS/tz9IRrb8RZoOe84+0NbT8+ItabnhBKWIWOoHe6PgXvqL7lm7u/3epi2
z6bBJjZoS7W+/4P7TZnkR2200sv9ngaOLSQ04kicR3hqV6bWeKdFLeE/N0WdzE1QMXVYd2OTH5Ex
/Z+IrFmR/NF7+3+QyPovgp1xZ7Pe7/+vUFkVk8aVM6KG/v+ByirLQu7qdPh3qawLJTRiMHwU09lc
lv+nVFau6Y55/g3N+t+msmrYeg6awE1eDF1w89QHguiBf4PMOmFXXeVi+r8ms7aGmW30Sf2vkVlv
8lx3pgd1v1H6IjfM7X7T2llr8Ybu37y2LKteV3cfeh3bG1zCI02n3TKgNrWTi1QGHKEJ0GHn9BtC
ER5qSKzIyBLzpWmliVnTcalQbrr5kbIJkeoNftkG0lLXRtL/0zki9qEz+EtipZsUqfRq8pgLe0a3
cpI53kDLqsAYgfdU4Tw84BrkPKhvPGigK69ScoVzdmRXUSdL0jYurcnAwMEeqvUH/Lw1XHE9sBm8
U314iHFC9UvYqb4rNrB/BbiWnaFjQOd/F9Pdocu+zGkga6M8aQyxFz2q8dnO3YOY1Ckr27+ebF/S
tHLXbm18Wi52jlBPUgjCMI8EyjmJSmLj2HSANTDETMoZILLjFWU9bcoyRPDNpuZ3trm1aQXfiHp6
QGgVJtflPLpjSq+pfzHzPjk4RducC5C7iemsdLfxgsGM0A/G5r4oZ1wa5mPR1uHBVdfQNTNOejgE
wnqAsdpU7Nzc5HTz0cl1m06llBnIZ0KwfQXAzOWGnxstN19PBFf4eRGdKoGTy3RjqPctKniFEYi4
CAYObBaztdibBtB9E00f0BXTYKLGRAjIK9fSfZB2lgXSWxi7j8aDrncgE4o9euMh6IcUxGVS8Mb2
HG7thONhkbsrHSL1hzN5qD2qZ32U1YrerHmsSPGA2QHmEPf8S+6mWPKIu1jK3P2IBz+6QRCTCa/Q
lD665Iys8mR5ZZJNoIX69tKoXoV97UCdhWXZQv4rbdjnKOsi911xjloZTv3Xc8xyC0lBoB7ByGp2
DRe9+e6a2hSoVk1+qFNO6Mo8zDnGIOm6f0aT9IuhGaCoCpo7ffdW1GV9zpLnOu7rwELksalSLVq7
IsFOGO7pIOb08arz0juPem1scidrtsXY71LBxZFl5tUahLMrTXvfjJ21ctpQ/TT6tBqGwvpOkDMF
jhNN67FbEM6CeeYSodIpleGPFcelqXb21FvNw02hVBWwk3uTs1RioNWnMggAFCMB6aRfitlEnW4+
ZaWcgyzHGaFq92OsZwQ69KDR3CYHSSfBI3Ni7ZjdufKWt6YZfxpp43G2lhds5Yd06JYLQQ5bI58w
dDJn3wzJYxon7rYvbmZ0zFu1NeIY83ZNa4W+WVIImVYazHYH9TKj2Zjp5XM3hL7uFbBsp2ZdJUaP
Pby5AUfmhCGf7Z4ERUEv5W/AAyuXUhnqR/4sXb1a17hyYeRk0Yaly++a0f6ExgWpc2rfFeqhg6rc
NzEsAAC9pr62qPaRSewGLvbzXKQMwJSYMC32MGBLOBzJUdpVj+5oWcW371ouM3TNxKYzWoK0GrNP
yOkryrQqmNpQXxd0d4bppW4ZSDHx/IWCElxnlehPFW4NjGhFkBnRsjUT9LFqaSHooOxOHDuF08mw
B4Xdi+1230sVIWbqlzLoMAcXKi0e6eCs8SLTrRU33px0Ktz4CNEma7RZO0sHP5swqKvrBv6oBR3F
7XyEpu+al3z1/IGlMG2p2MNNRF8h5GPCcTxCd1n3hzFCbO9h0x7aadogtFmnmZWRayPPwsxwKo6N
HpR68WL0erMdhTyI3rXQTk5nF+Xpjr6XcVTxx2iihWkNes8gLmysK6FajVjaVlE84lx0K92vayv3
KzNeS2ZAQdqNtCzweJu0OrHQEJnh+dSHAETrz9TzPNJgYFlonQ3aWjWfsKIeHCBaQV1Hb0NdLIey
0yC+h3/t0KMEysSV5AjcBrx7ciBjRV9SqgdeHJaHnYGIlH6yOsTFZnTGZW9q856r/6DXMohL7x39
IztEXxaBVbQJXmlHbQEPvRvZzeI65X0wXrw+bvY2UQkW7IM9uvcdCkNmDZZABWe2p6pyrpSt7U7i
j5T0q1hkgrmf/Gholo0XuTuGdH8Az69VLvD4ZMk6yReyUAavCZJGbNvewT9VMXRuc5QeLfhWb1k7
4AJ41wr4EVW0+GlePSNWmddLqO9DmW1rgZus7Zn0JhgEtoZtvqhh/kWjo904oU5yiGbv5zLZ0gTE
9ZzViZ+kWXjEgb3JUFztpqEBpDsYazOZp1Uhrb0FLN5fWmb5amzXnYyijdNiPza0ZAf77VQjWzk6
dcnAven2oiixELWOt2Je8kpUTLSiCZOsx/FXikB+5ZrREHSmF5j4r4LI7UHbyuyiOwyEEph1QyT3
1viQgPba63xCQ9rG27QFsMjs+xIq1wa63bh+7TRHDdw4THioRJUTWqcK8Nom76zH0hSbgaaXj2QW
Z0dqH8Ku+kvuUgUp0Tt12GoL1ZcXiHbJNomt82KkoNmHhu9aimultBw/jUMTzQkfFNIjvdfjU8fr
e05Re/U9L09WWutIHJJhLpgq6t66EORduK3hHoEjPSurDTdx9OZIAaZgkU5ALZls1eyyp9q4XqfQ
wNE2hI9hN29pXHv72uMji3/x4H5qeWkde9FisUC77uqwZTTD2HOH7mG0tkvpbgvoYly++udYzhyl
btWvID1lFdtME8x+H3kyf8nADR77dk5Xbmk7DwmBQZEh7eeOpsFKr1MzgNUwrVLlesEEzzEIKVed
1DioDNn7/aYtfvcan3ID5TITNpgpSuXnUdlvdbIMvqAkLoigWvq6WGuJce26qQpSIrA2Squupe4u
Bzd02h2WGnVhZo4Zu4muRsOqHne6u9LyFnBKb7fQ6xPjoFvOvgavcCTRBB9wEl+qAc0TOZ2cloo1
F3x11Gr9UyeAZ5MkDJX7khmV1ZXoe0N2N6Mn1qC+DBIOBWaiVevY9VqemoW+VE5zv1yhwse/qwTu
+inQNFsc1fxqMNTSsj7f5QnWmeFFh4kFnHJsgsWwi0cukGoGhrZgiAsWHvIdwKFa2IMDBVrIZMHc
97UHeDixFpIr3N94cQ1v7Ml8GZ6VitxzJ8edWIofJSP9YA1u/zTNbs/nXHwtuX5C46KOg2d89Tf/
aydayvihXwBaJVqgYj7nfWY+jVOiX2Busv9O3jE0m7NZY7CvCrcKcjX/riab8nyqrcOYzL85BE5P
jddOT4ph0b4M0w6LpDU9lXm+rrw22og01lcZGQ2424tpUz00UbxhzOQ+0fh1n5K2bbCtpWrt6jmT
Z2BtCoJJBlTJzz0vDGzp9mulyvpomsu79osjR8JnkDFV6/peGZi8qQH7Ma9DkuHdadUQaCMG+hS6
gTeZnAY5ICggQGhz7r9TwjmDnrGqvO6su/lmKbwFP3KRBSD1kEPFKzfN811Zg91VI85vT9vbDtsM
jJZakuaDFsg3tOVZ0e18vN+UNXPynKYC38e+9SWdr56ojKCL9G6VlfY3ggt3r+NlNOfy1lcly0F2
DxEo+DCH8jYrbxV3PciCtj0VhOXoSf+chzrRb2TBZJmjDjYECCOCZbF0DJxA4uf9/N0nQNbdPHm2
3cUCXICEejDwpTqQ8qaRFVOqZcPo9aseEavHMVVdUu0cewQmgSods/fVpEliEYjCsSPGSKGehNE/
FZy3T4xcfsVJPeyVDUUFBJ2D7QbXURoMhrXLRaHB1HMcTLBFQJMNR4zFW22EoGMqGrF97SZ7+woO
hbF05lwiycEui7y9xgYWuQg2ZPfkyaZBWVmaAdNLRETlGIwjgXT5kFzo8tiIl8f1kGg/E+x8uk7P
uCB0SCHNA7xB1LjIkVd1uPCRq4C0RrH0baMAQ1zdDFRuhsnVGN67OtmLrFHrpgmxL47jaczc8chs
YteitD6kOoL6KeQ01o61sx6bvTnRbDNCzp8hNIERtboUdrZOC/RLssdalphc4RAl0FdbAVOZIDJa
LtWh5RNbE8MU4uvWs3wD+mL2o064/jgIcCgYrbuFIz89TF+0n85sdL5bcxbBX87ZmEFL0Ljzuz2X
+p5rVGcCt4S7xkYx5yxwOjD+J51W+WbIVV8NyFkQAm69uR0Cb5hO5lIBUCwYdjKi2YB+NUjQweUL
XgsnmV9kRb1e0vbFM5aLEA2jddrjbOQMG1w92oYtFt6lvdJxDA+Od+z7Uh0hR2NlNBCN1+ETodR4
GjUE7dYtJnGuiNrAU5kOnyW+iUCJrF5Z7vhtJr2+NvrhFCFiT9zqonl1d8wQI2cCc3EaJkUQyvEI
aJ//WRi/Qkyi8RrzKfJgsocNQQQWP+fUlTNqu95dQZ4nlevWC2E6Q6aYiVPixkqevCpZi4piX05G
RsGxZBiYk/fIceMVSikA0NnyJpwMG1mOGTSyeKHvNy4avXWpGCsZVn7r7j4WOv13CktKt7A8IEpD
gziGvjamP2JA6itrVNhTdywHVFghjgCGyNtUfy97pBE4Fog5SsUIzWGrpG36McNDa8EkG5HgBsIf
fiT6vnKXyumnCNUuXfil5jiZfdPBnhHa8LAGhst1GLD8TeciPTD9VXuNiQAnW6/wC9NwEcmJgLMK
dT96mqZ6CV1xrlAJrgSdA4CLn40WbaNkRomfwErMPrBpRCtX65pd/eZCjg81a2soLGxLbnJhNOpS
diDXySp8NJ32seyjbUEn3mrc7RChVKxH8a45nenzro4rRzjLDubUtqdkW0EHnf0eA44G/mdNMlK8
McUZ4n/5AdfvIUPU6tM4+aySZeup7n3UOaF2MkTdHLmb+YU5h6pLe93M8lpOrKKq7IvdMjMJ16iH
Coe2wXqmRxCgj+H1ld4uS0M+pFn6FZekteGbGDa2/JO5A5GAM8lMjSu2ExUzdeAmkoNYGXALAjCp
LzR/OY26zbC2RXi0U+msUJrtXUBoQcEY+FTB2xmd8ImglNIfYpbmcf6IWmJtQg3vMYa4zOd6ix5v
2sFavU03sJUrRX3E6/CFNXXyCCeg/Kr9Cl2T35NHsoKs2Ww4S20TOgdDaToHmRrPhpafs94UO2RX
8De2eX/MvbEOZmAfLsEGI9k+sqSNXRGYYhEmsBnrpXzsnRmcCgu4Cw3Mn9Nk2sdahlRlpi0yNG1w
cj3OpSnZZ2vc+n8Gp/w1CqAUkyDTy0T3OVWWtqma8SuO4i9vKdyXpSr9wvV+wsS1ghrREcPKOfAI
gvJhpfiEihnAz2kWgX9SLPXVXtY0kRo9x4+VyT3dj0u5WDrbccGLFAEsihwOtVXuZbtR2GBeqWrX
SfRJLN93JiZiOifHPiSYsbpRHHC8erhQoxo1uCAKMxwCPav+tFUf+bREfMdlBIhihaU+DmxP9M+C
bRhsx/xIwAtmJ6yLAuLBYpNnkUu8inHXvHRjOm8mmEprnMmVr7VGscvcMgyWARIJ8pGTOwB0oFqH
DNbSEjFC0ona7hrfHHKymd+GXjvmxLqeUJx4dC8qFv6I1MomLZjcQEkIOjpVz8hobv6uVZkgjY/N
JN0iX4lXDLGf22Yyg7Bzy40An+EKPb0sHRilFD6T8e1aiCJyDa1BnvVXvH56Usw7UeX4ii+dbv7q
tDbeZqL/6CIcNjXAwvXEaWgoKdYlDKRDvMyvS247+7nB/waZ44BTwXsq5vkVie0x1/UThwLsy03/
jgJ6N9eUXcp8VbnxqzAc72CqW/SG1mynPNo7DU3BBCoSOyP5rZQnwiB6Tcob18vaDz3oldHproVu
sw6yr6/DIfRWpiNWHN6UP1Rhu629Pto0BsIn266BBRXWJmq7OGjd5jVKbOsy94DJOVobQu6kwmkt
D/CJZJE3a80V17I5O7znFiauwBHEpKI+/B1G0y5yKJ7zWeyq244GSTGZhrNK+y+y8TB64yjGWYIS
pFMng/ZKIE11goQKLt/K39zSSTeTKa66IuwpaottaBBpgQyI0zcbvwsuJ0Ze3fZncYuJqgGiByoF
PXpTKxscwsa5N9a1VlX+GE47pLwQG7KUVowIawia80fSuC/jJD6nhfy0RIwUZJHaG+kXBEmHXLOJ
vcfEwkyIJ8dA7OV+mhKPVlkcnNR0nWX/hDyf2qX5aSf13taCwuNqa1CRKtPcZUSlccopsVwmYAis
EN0GgQ2m5e0RrILWEe1HGenMvpPqa2ztZI0jOsOOIT45SO6tRpY3icJTp0MMiJZzYbof08jqXGPr
F7B0qLmRPlQShTnM5n3Xk2vm0kT3W018xLeUsBnI3SGFJQvYPFr3CK/48QgqK8h4jXw1p7LG7E0V
p41q5y7kHct0W1vq27WZQE4uPnEvvuUVaB9xB+4XF/hvqT0s2YTzriAeUNN+uwlGYD2c0E7kfKeQ
vwuGWt9MLkeTpEZHkn5HhDBp5eBsVeLhFTYeBtG+1E30dIMYQb4J0qT76YeFQn6uVWDWG2Gh0Gsc
L96SB/gYA6hc3abxUH2WL2LbDI6JaMbKH+KogFguQ4GsDrDaPkHntbEi88/IWka1rqtDZrkv3my8
pVb02xz4p0J2Ly0SLC5JJiZVHDqB3kbfVtJZTPrjbxGHkKNc63fYrdM4PsH5+BptYMZafwtsHn5g
Tb/0DvICSMLfeGYjHM7ivZc9aSvS6VYAh666lW9VZryi3P5emsWnZQPTS+s+NU/+BkPxiCqdwNZF
/HSlvAJM/OV087MyqMZHqwdK4VC9hdhUe8hx0fLQtNoRmcby3UrWQGM0Yj+e5YPVQSNOO4Kjcs1v
Jb72ey5ZCfhVltdqEAivk+IUPU69/ZWbxhVpwcOkGs7pWcW4vEaw6vQPRR0rkBjRo5sbWycGmzbE
YliLBby33SIgtfXvLIbGnwxY/lSM4B1u2KNZmTelbkvAhlZNu0FwzjMty1nPdUT4VPUKomOXqOEW
zkevKInV3kzyj9umlSaB4xEdurRixZDo1Y3MXbcQnBwvMSxNoN3kgSAcs1+wi+UnO3lTMxLBWstp
FRXhE2vVOcFNwnzCPEM1WJVenN0s119NLn+k0h+9Hvzq2KmDOc+flDCoRFTxXDn2u1XTj9D79inR
+MjMzb7A8nfBZ7Eb3Cs/8jirDUbXV9GDIo1UG1TUnxv4ghy5ZkBr6RKjBPfMJpAi/iKThJ2PzqNL
ljODpF+3KDvGYfB8dbe4WYyjD2mQetnI5JdmjydVezEIKPVJLFfQ6x7rSpdey+oWyDaezBzEHS0x
tR6NpkW3wm58a6AZZA35bdVKcldrXy//IulEfBHn2WNkFhzAHRJxrXo7jeIldlEqIK0OacFXl9Sl
Xb+UdCNKcBPkSdJA0gknTiKohMCuXspbMtKCkJiS1o1wjGH/a4zJ8xdd6St6Tpj7PPMrkbCn8jZ8
xe/AQcNLzyJ1vtu5qfmmA/+VTGwF3dF905uX3LAf6xwmBakOx9vaWljgXkvZwsUt8AUhwoeHk/KY
VmH9RuYI8oqz/zI4LJ+2O/k0nQAmDQcimZ19ag1PRvXlRDaLb1qhFHfnv2ii/Ph25QJYAklFcuPA
YCb0phdBbGUx0FyQMJzMMJ7Yqbm2tJx40qnvV8yzToXBbNHripeEYjewKmzwTN4ifESzMR3nqGPy
YUHbLTMKdiC5PZ8V0SIwpvOi+X02zKsEwlJk4eNodahnCCaYwcYbBg9v2Y3M0LZPbRQNW1DpFB/N
n7rRbk7kZUWI8dtio3nhutsaLWstU67NFCuWiNZGl7cA/olqQGeok7Rh/JqFmey4ZI6oumpiDglZ
cZ1iC82peRZzV+2gXMCg6ttjZwAsN8Rvzos0ZqC1SaTJXA3V1HHTless9bbpkvTAzVkfBb9D2rw5
rvk5qRpyGpykvlHbMKxHn326OqLbClp4k6c6rxHe3DREi31wOklPkQ+Xqp2FSM8Fp7QgrrvS5w8m
flsXClcw3n5+mJu1QyOqM3eoSf5WE+q2YudA2AmQLlPFo1uc7EyHD+OIi9VOZCXzqaSzOkFe4RAK
Nm7dQeEpnJIUofREga1vxzg1D4030dxU6IboNK04UFPG12agmfpfzPRb0pGzpyplimPkTL50OTJs
S0Ia/cW20nOGopPCbwvxrfCIEbdv+e0V2YTxyUGKF7i7RMuSA5MA3vaoCOZKIzuoGoiVBsFtFu2J
0C66QL3x2hDisPWsWw+uyeCz1eV0TLPKD0lYjamouKoZ3KlbRkHtVC8cXp+WFrks0T/A/HNsdHFY
esQqSGLQkOsCBJjftILpdWbpuwx3HntaVwRLlYincdhKzMV0sJYnHKbuIfJAzyIX/zN2Sc14E3HO
VGXJf7B1XrutI1safiICTFUkbyUqS7acww2xnZhzKvLp56N7zvSZRgMbwpYt2wpksdYfbzL2dRax
Oj2xLE+N+1oRd7G1zOqlXNLX0nkwLl3EcJsW32Eui4tFyDlLKTd4lkD/qoXFnNURa6vDbEkqik4a
ciqT9rZjPg1HaiPzcriKIUj2euayF4+q1yhMi9001nIrBydbkbCMCcpSaxE1va9Rl/wUmKa5U9NM
3MJyl3rZGKWRscitoA7Qe+5sZpR+IjVr0cGuIzCfU0cQ7nPFpl2LcEGpfjyjbM12nHgdWgKMZDEN
uq/d9N717IVhWbwddZxipemkOztOSf9Nck4s7kyW3HRauMydxUx6TXtrkmN7k1YtjXJ1Li9zI6sd
Qa6EItWQ2JyWGKhROEyMw+ssk6RVj819jHB81zZucQqIGVnZo0z9WT4mjcIMIE7SDbAIpvF9NuAs
8qor41y4jzudA42EnzaezuNgtqsikDhZaue7k7QjWq2unx3VP+djsxjkrgRe2r6cmI/RI8SI5Pce
Z9VKlc8i4yzJe3IHNTaHjUEPaO+Z1ww74KTg3YkR5qhSMUcql6y5KG7tKDiqTP9D4HFH62L9VoV5
B8SUv2K5zjeztRwKkIq6dyeHkDyd0AV6XPSfNNgVftlkm2WDEbX6Hyz916ZV9irOqcHSmsWO0VnO
Fk7unVX8W4Uk1hQppoE0pyJIte4j3Q5+bg54ncN7NNv8lPI+eq4ogiJRiMlh3iZaIbfKFC1EUXxj
qZH3FxVNWfdU5yYE3Xoj+RBqnOBaU5pe+zjam7xrnoNCfay6h0R1PLzng3ObZl/NH7ko7rSIK7pR
YKuLIbKJ/yPywNtSdBkQtJg1+8jrLB+IiVIN4+CEkW/ZaAaG+Q5Hd3lvt2Z6FKZXroIv4VH0UM08
hAbfZEi/RhPHE58zqJLDRAX+AWDoK4NBOvLW7UxCdBQ32grNxnMJ7WUZ3f3oOjvJusAEwjOvu/PQ
1vdSRjgm80MOPm4nYBaVYvDXtQRGFC7HTwJ4cC8wrpqtyffZ+Gi7+CMqXgsduUMdeB/u4A0gRg3D
n362qKJeNYa4anXwOhimH9Q4IsfEu0EoSWWcM31P4op3bZd60SUk6D2LEByzU/wyjRyELX3hz99r
qr/PWKXq0SQsY9bPEYjrWlg5MH6U7C2hkyrQpvsxiu/RbYabMkyobwjcQ7B0PJZdf8CM1QLzJ7gG
IpvJna2CQS600qdD2gVsmaaWYBgOaDOluLfnYlTe1j1JGU3nvbTDTLhj3Z/FqLnEaYUXrk7nWhuX
9hxnTVn9uy1IDkIGvEWHm64Rw2MiyZe5nMT2mvhRKvMI2nDa0FsP3bnJ6lv21AiR7jVaAyZsKeuq
BpKd8+rTHSBVJWX0AuNaHjY3YV9fJgFiI2iZDt3uqCDQhZCvWoaflc1iE48M22RpGoiFVznZm+Qs
vDe2uIah8ZMpQY6x+0XTC2+aYRCfl912niy2JiSCayXmum2cFzym1NuRO00PyElJ76OESFL4xXHG
EiZpgI0kzP9JS0LGUGiLXyLvb0ik+uHtovIUzY7hWQDNcIfeRHZww+Q5EgAZDyk6q68xzop9bjgP
bAbGtVEcHSIWkwgS18gEEo2Q1PLS2Bo24TySAby1sl0Y/iDyZ3tmmiiPlLYpWCeS2SY1gmyXbdxc
k9q6IooMN/MrcfM/VW88pCTWtkZJWAN62oRy8BFNOlr+VaRDmped4r0zTzWOBSZ+1j1BE7iVaB8h
1BWECcmf5tJlLrWPiVYxvNMweG5xl0KR7CepiI/PgtavW3EzF6o4BtvGbXEAeNJvp+gz0etilUeo
wQIut02eX91++qrdkPlchPcm4o/GvCssgAs81dsxgBMQRnYloirIwgenrK6ZW7cbRLvrapiPXSO/
ymWDGECJ+oXOu8vm+k8aaWw5JX7G4mK26MSLyvkoqtsJ81SrjNPUea94g8lIruiL1Yb7qFyConJa
OaW27WfxhFcXAKwgFFPDqxgXh8gMfybU2Ox10VogWEDTQ22n0Tq7qnlIhY1i2SFHEzpKBghhOhxe
roOAK9K+ibIptiQIdOQ1Q+iqNj0OXX8lkpjegKpi5CJrB8l0ZUA1PdK6zZWsyGa2lmwLAIq/kZZd
ul6dZ8d8J2nAT/hB9vv4DYcWOY6JBzQ4epFxRiUUHypKjhrwCUoy8dCHlTHsUboDdrIDC23Qoo6t
ILK0Hldjua71Otqh/3+eXET/C9lhGxxUJGtIUiseCCsSl97DMKXwRK9KY2BIcd7UOG9IuwOHV8Fb
40WP2ohxUOARmjBG7bzlXgT43pn9n9z2nmu1BFtrRPS3NYvlcprULsjyZJCJq4YQ30jlnsuBGtsR
vBuHTLJSBOIh1IOfclz7K6j0txaxwJo9S70Pods0zToz8TEcCaujJQiFicIvS3Y6A9hcr2b7LrR5
RuBU8ZrgZqBNCnSiBpV/kH6nA2/AlIWcflW+gSilmzcet9UCG4Z98G02Tzj5H3KlP+Zj/BKDI0iW
TD0qnvEuw+fb70k6tbcTQcisSSN0ZPBJMMF9iV7Ab9PG5OnwKrpnfv+0Q9l3hyCvnVBss5uvjDbe
aYmLI5tKXG+uEVHSUJFp9bRJ0LoQRBvnKBzMo2sT8riMfvsaYznaMf1BErlynNxPis9fLGk7qKIU
uLklwPcTgCdvGc9nTu9oeAir8d7GMAEUS4h3nSe3xCZhzA7bVRLrRM3mQJFuNQDDFnCc8tka15Xe
UPiXYQTx4uCDi5eHfZdwldJ2v2GEd5U7EylWL8m3VYNxvygPcsDWLpm6irp7U4z2pgiR3jiKCk8r
4qOvBqxeSQoNob3Yt7lsvhldy3XcmMRz9ddIhndVRB8FnbWE2hDtzKQr/TGxCHX3mHaMwbEwH6db
0Tx5VfhuUbOiTzGZUNkTWskbkyiAdcibsYtqcBaBE6sboSlLtYvm5Ks3wPTQvaSbticbF9NuPrCJ
ClNlrTuML75p9vnBLgQxh4Q5JQ3SYFbMQXjYqqP2scaMnuD21gOUbPaA1mNSdAaHHJFIR/IfJ9oX
NguM/WTot2PQxoe0Hj/tuu22nk1vp43Cc8q6ihNf3UedzizGKO2TXbMzOvtBI7jWAaw36/CrcLJ7
NliGicDG7iX0RAOWMxtbiugTf+RyuTKREuULKpZK+5FOlTdlow1SEM1mEU8niTEZzdFAUueYHimG
gC2zdxb5qsgRRhfgy1jbMDFAbCYdHyTJSg4c5iFS39FpnqI+X41W5hLRmb66ro2SaToVqeQICLTb
SkdoxD73VScJhH0EbR6WTfQ0uHCA+PKTJh+GUycLOMjhPBAvkiAaDIPv6ly8Sj08mXX6qrfGYzIl
Zw8xQEWc91bqIO3EebAZZLM0tZxrQ/fQzz1tsKP3SstNw/lhEXOcBhQh2c0Mq/Q4JYV9NHL3sRrZ
I9nCWFvYDStcVMTsEYU36Dv0upytanhpC7vY5hZBIjnChSG9J07z3khsNmIIEYvJDi5CM32s9W+9
Rknr0H2OJfvmHLchuCW7lCoidb4Fqm4a1uhe1y5pr9oN8/nKEPkxz0bzGIQlwymbpiAdjY2dFPHa
G4eEz0N890mBvCXvNyoWd4BE/QqX56EEb6ML92VS+Q1yT9SWCXrlhM+wNLGAlGRODWVuIlPsnK1d
jXgdnZ6obzNS64h2sx4VDSoRBAAJLjJCaaG45FovRgL6l5WkJNk0k5iWNAbQCXGuO7PG8Zj+aHXx
HqTSl7lxQUbSIiIzaJDvnY2CiSRFNHbQ+k10yRh7ZTeW7/Rpt6mptYhazsFEVdu+iuo1Sj1g7vRP
GmoPke3djdXcbZDg5kSFUj9RZecEMyM7vkySDSzYAZyYhqF9TPFYxMqns6FflXFLPkm5oNPW2bO1
2Sd4q9sVDa0lrhlepISx7sjQyABRojaoLsufymbXzyUbZ0Ek85q4TC4DLvOUaijkCoNa7ibCilez
NQd+3xBgR4yBX2fj5wzQR6RuWa3QqcZ+OwhmWErUyCtYT44KfXirwU8qnvBANq3mkBPuEErsk1li
Q1M5tm/WCL0INC5JNfeSrSjCP1NOojm2cp0rjouUK245KmkPQ6p5JmhyQnS6MmmwAk3llO3HU+2B
GpIadcfKgsY1dKhW110CgVGXt7IRm7ZgjYqWnLJOnNM8oXFBFxvdMs6dDhgg/lAsRAYicc12KR6j
qHrm/Ga2arjQ5hCMCXqqJp7Ug5KVTYPFdYDW2HBtq33tvUjJHQiM6S6jOmqlEQZnlBkq1MDymZre
ySGALUnJJZNidk9EvwHws0EON1nWgg6WVCTlkdkd9RmsTbMz3xX3EjcpvGz+bcT6hzWh6DUmjeyK
/MEJqhMIyMc8uz9EEmbrkgN5IzaWWxjHVkEUEevu7ZAl4J8aPp1e749IMF+8zlOrXJBCJopsObLJ
vrSpw3WQ67jxMzz+NaqNnyhqcF3TStQBgvQwH69TXO2pNKxXKfKAXqkeKJ+quOnVyTTn2ho/JNrV
Ny59AmsKdc21NWr2qqVCYdUV5tKTHD/Q2lncRhL1rmXMYF2LgjprHvhker8zw2fXvgpO5buRgMG7
Jkkp2kvS+1aM6HuTeiV7hzd++FMJsiCnW+CgXTH1n8pE2G7hpTvVMDuA28kffOcIb1zaYqZBIz/Z
BKhMjeBZz8GjLOiqTVQ477QT7KVM3xM2Xts8wQFjBLW+N8T0UudUYfUo2zkQup/Be1Chlu4MN3wn
Uzi49YBJdXR0ay1i8zbwNXq0z6VEnxqQAu6brvHlVV9xPudrkODkRLI0rjF9yVDIc7SLjfecFcjN
qer+1BoMFkvIb1hyTJrqajGeRsQ/wWVTOSRDVH8RoiR/GJe4x4hyXUezD6bjHCur2d1rcQI7axZ3
i5VnX0whk7BZfRopOpeIAiVSm3ZeFoybTO8QXseJ6+NYkaIniobxAB9sRERj6tfxmKyQ32Zb3Xy1
TQvzng53RNT8H0cZFzPJj90UjJfEaoheq3Exdp3xiOVOrkbBJ9zk8JfzkqzGDGXAYTkOo5NV6A5k
CqgfyC4KX/lZ1/1919GOofQvLprthnZrXqs+2Gtt9oARpbFUV2x028EfbRo7vU+pblOuszJ17JpY
7+BfgHJj8RPZ889om/KoCm/DbpmkWDOBBcsi108cNmaFJcEpnfRsw4nhjG3MGBFD1n+4GZ1GPbbN
NcQVDBztUnfQ5WgntDHgIj9f+EPGQoLeBzr2W63qum3GXLOuiJ1nspxBfs1dmIJUUl7JhGDmMNJ0
L9F9kvC25R216PEtMRrSV7V70Wv9O4CAaqhOGENbrBvwNFjNdEvA/YOqRHNK7OdpKNdaMQy3zuim
W2ZhkyrzIzqCP5NHPgINOX0wy6UqAt8wCtquvhSJx9FY4ndAY9aXNFHNXu6XbjZtIQkIRsI1lEz5
j6GXeAYMzqOhZhEnVAjREoNba3SP2uDdBFHum7PzDKE/70oNUB56dTtRWBMmKjvo7B70NP6yiFhW
eXaAEnjpTBfwWcoNavJLn4BmdA76JbzU7sZK45F85uhiosjfZcH0HpImta5IGst0Lhm1xD4UWQim
xmXCzA3A6WDFE+kOhOKC6ROaI3NnNRKXdNBV+a26/E4XenwQ2rzVlvyyGO1YTWjkKq+ml6W3ahXG
le+4BYbNofrJ+7r1R/okEJ2OFxJ8L2Q9OKsojx9lAtBKVRZO0vu4ubMDgfcG/wx7Y/GJXAvxlrhJ
xp0QSwQbCOxo7OsKzk0T/Q3aX+zYS0OPacdrVoZqPZVPTZf7NPnO6yXVkwvwwEY41y0YxVggFWiv
eYRPdhijp0Jkewpv4Yba0F7hLcayEs7zxuJQm9BqE4MHnDfAunTGBoDSPc24AoJ0Q5sAW8sxuCuI
YmR/2Z/L2bx6GV1EKN6/Jkv7EVrEaTIPC7Bi76ee9hLXch8gaYZt7/gDF7j13HjvZe289WYqaQqw
zIcGM3PMdLvGXB+foeKabddHhJXDERnxW+foLxjCTy5kHd6ttVNkR4RVydoFLPPTvKQJoYsXBKUD
L1lYApb4sTZ2QTrds2/fu0l8idvyxoJPmNM0RMlUPw76BCJFohtXwgCTF59+5gbfg0dVmhjop7LD
kZwoXj0ZK7Po9wU5/ZuibV/svp5W3pztWwZPH8Pwl3bT1B3SNd65cjKOFUqww6guQboEiibGHgYZ
/pI6KZr6WFVGasCqqcZJHuz7GQuDhmQlJ1SWPeE0+JMY25WnkyLrTe6+LcU1a+gosYab0X0OjBi+
g9V3ZcMyrDxpvstS3afxN7sd5KmmWmSdBG7UhbiLGxso0xLfoRFapPQdXYxsyJ9icESNWLHZ8rtG
vcYBE4ZxNglHxMSunluLIdkN/bD1/NSab4suvrBxetIpjt3RB3QM5+GmSOqb1DTxcvGWJD1AYEZT
g4zYQDuwHU2vISJEOj7r1k8bNZzyYPMRUU2ZASwwKfN7HOUjaBtJfNl2HFptnY1oxdOxoAoyPaN2
xeIOIjIRtmG0LseioKObZtSqKc7mQB5ny+rum5IJDckcb0qBgcomCd7yLDJ5WPeT9ilBQO9HxdxA
XLJXA+KXO9Uxh5l5jQ1S0+nt4yg4uuWSMBr+oUun9xFvjIQUhUQuif6UDcO0G6GzWY29jUTHRkL2
dNvXCEiJm94GdnlcGDSn/Fz+WRRTULH1njlgTjXidEOpRfCe90jp9JfM7j9QHpKTLTuiLtjRTwGB
Mg7GrsKgqmnQo7VIcf0nS1xXGJEtRdUEYhNzSQ8RILxTsHVjPrF21BEvGOI+G9v6QPT+UVUkn7rr
69ToxgaiDc3cuM8GTAqSALKVw1HoiuRn7pdWLt64Td4a92YOP63HaHci3PFzRRx70JQxhAxnQbo0
ihdtXBxHwVyk2vps55m27ey0POYqeI5yQLTf70VEa2I7WR72e+N9xy6dBzjKWNgyEz2MO8UEABr5
8hvDbMu58BBNc3FkG1Ick+V/f9916vretOZ7NML9+u9n8fvQejhlhEEcAtq/jnPi3bZJOG2b5SnZ
TVce08wtjr932yAbYb5znld5yVrQotXvbyhJNVhNCHV8EJj6CG/5vzchGRCWsQh9q5Ee306TfEM3
MRWbrDy/P/v7bvze/P20/vG1v17zvz3m91X+/eh/e8jv1xqU/zhRlzf+H4/5fQ7/+Mv/9ei//vQ/
vv/7K/7+0//18H/7C//2NXgFno80OrmrKcL650PwGOf73y+iqEBW9/f3zcTFI/V7//dJ0cerzyyj
/3lhv//L89H731eLdzZpieD8z2H3Xz//14/+46X93tV//8hfv39Uc77//fm/XiY1LiSNrLJQEqQx
jHtwtVt9pEqw6Bjf8yR+Csm+2uUmgnTRoX4343Qg6u7qalO/w7XwDHOeMWe6+75yNUKY3ntMVOsG
xRAUNSoK4ycFAWWAR3U0N0F2TJitZttt1xEAZmTQnJTOMJkonIU1LOZe90cnwGhhWE6OLgRBhQ5y
RR1pDLPinvILdi2UPHe9u6Oszd6XBdQDUmVkAkohoeM3tYs/qk7/jCr+sciCAdp3vqNOpTdwCC9s
qG+MJmaLNUbNqhtDvxnTl7Rl10CvwFdqamS/j/JQkneOaj2hG+yrnTprC1rT+lZGE6CJr3lne+7G
KyznheQpxn+9OXKVsS6TE/yoduyOFG1i6cm8kqwB45MxtR/GD9R/AHMUtlDj1B4i2n52HoZDLA7l
5wAfbPVTtCdQEgpmGOobYYxbBDBiE3L+kjR2xVFdkQcKF5W6Y0gNLVJWSi8+ZMNJ22HaXVtWP5LI
0l2aisA5tzn0Ei3kUCyyiyHs0b8LIt4XVUQ04gkWjr3pHByMhsAZxl9fNVJW2zpBTzu0UiE9xLNe
O+y7CIMm/3L2XkDVaMbyzA+K5Ig0LWEYyDyj/Bz4XapkXIfZu1dBUPUmzAY0Dcgo++q1gTfRHxJy
eglBa4hj3bqZ9a1m2487p3yY++wmi8Yf+ID4KUOe4k/EprH5Mz4DC1V/N1IAXevPzXQberJbRxFW
0MAYiUevrrWKMOSlwLHQo6Sgx9eeVLF1UjrDmXbNNfscmkobqOPYgU3uMX8OBpNqQYg5nmFd997x
MH7VtvaTS0rNCJk71Q6KUOEoKAJrFL4VGDsbhxZvxKAhwze3NfJwvQ8h3Wq2wx35Q34vSwsMiCPL
MHUELir+1OEcj1VC+G2a+pqD2lIIAPkxhUlG0E4BlqNWcQiIx3F1o7RqwNxofxAbd5j14IPE22FT
2Si4o/jDKIW5b+hHWRtxxY9TtO5KUNe5B8L13Actcl1/RGG5CUAlhcMoGGcE4tYz0Z34V9z1VKeL
/rU2/bpj5C6TRtuTpct8mXnmSUv5rV1ClayYF+alZ0zU0j2lgM8MwC8dUVgHJ3iBziSuCGXGKhjD
m7ZyMr8I7MbXNYtSZzYuFN7gvVMa7mScZCdBG14E0V+qIferLvHOWpXf064VbUlww71DxkRIoahi
yAysflf2vXErZPxlt6LbY3EkLFfOeDaDADvJBKET8eaSFvQZStZeZ3QeQ4MyClXPJIJa5crOl2o1
kWHwO8+S6acGZdrkZfPsKKAupZvPeIJ455tPXLAUh8boRLQ9sQFoCAM3XzvNtK+iSDsOFFXO7FXW
2RRsygpdvUYO2Yt5SHPIh4mE4k2MDqzrEQLAK/V7GANaSTllVWj/GC59LwLnFmaa4sTHyfuhOVsa
4IJ11gGjwFckjvHa23PrO0ztPvPGZQr7GcEl1o4ML1qy5Nmb9nhoPUAUjXoZeOgXLt/VylCsbghh
+dkY5jf+8gDn8rTGXmvNZyq2O7/BGLmewHpE6sbYIenhbThZh84uDzlSprXBhKzr6hSWb2apP/WI
4rp6scsibDYDtuBprO0IRaYzI/oaCMElvVZvNmk/nafB4x0AVNeleEJJvgGerhF1RUuQP8U/ZkPR
lwfpPhFEoMN872hCKdcJIqXc1HeWGg4MgOoi1MRivmGNCNZRRtywdxzycUvQrNjNff5H67LyzED6
JKW478eKEQEQehVuEMFk5C1wwosQiZPbplxyUnE3yApFjdpbUQq9ouP/gB2inZ360wbceCcEFU3V
Hz0MjqICnl8CS61yJoNWix+batySBSI2lSpDhEMgQ1k2r4HuHwYve6bEOlpJIu52dYp0Je9Qh+rO
0wDEgaQLNdzYD3/i2gz3ymieiiw7Sxvlq4ATpZXsj+1cE2nOiEHhY2biGGWeZ6tBo4jI6MGOsgUf
yxoaLXorWyVV4m0ivUEaMO4bDRq/1UG8CzQLIlfbusnVka7y5VBHpS20TWrY+G6K8dsx5C0K8XDy
0KfHkNh8EM+VQdySnbjJmsNcIt+G0W0P2BhzzKVVe2L+uAs8+8rxQDKarT00er8X+XYKW3UTSyr1
SAOI1y70zmTo21TLF00wo3Lt4pVv65TLpq1tNM111mnxrIWUs4tp3EUO9S++M9nPhTkKcBpGAwJP
wP215E5JIfZBI7ZFZE/ExOEEA8iiX4BB+74x9eKkhd0pL7QfOCyBiIunUTrW+1vU4+mReQ+/RyH5
2qWbZxNiITKN9IA+u76B0L1CNi6tp299k7lHp19yrNmxUGuHhls9eQ4XMCztZH0Ur2AVX/zf8V3F
hTRHHMLMGADS4xOBvHUO1UQfBdB2XZqQHhkJB1lBDV4HG2HKnhTEjqIEqF5+49rFZDyEh4CU+lVQ
Iwgh6gs1+RjJOwgyS1hPo+lBFyR0EcZd7e7cCqRDhrC4FFPBqOrgsBR3iNuCehNyd/dItCbA4Gzt
mEIeqniEqKIAESPyPRmJn9JinZfRl4LQ39tj/oQ0Uq2SudZRP7ePk2FGm27fUAZxcoaRrFw6HJQd
IJKx828nqs/NJO+xJhrbaJoa9oPnBpPrxZ4wGuttnG5DC91BgHmknamdQ29VK4EKbhabBKmNCNGz
UI9FL0VLzWLP1soyj6LAATHqwBefOax2WEwPsC0QC7H8oHmNtWgGBbYtI/JrfbpL4+yc2Y+RRDrj
altNWvp6hDJvaMwAurXp/5vcP1rZ33JAPpCNsFxkmPJljJ3R6nYxFSG+prqzcihU6wUFyHFpvGBe
FE0MP2RTO5JTVadpWnrsxXiLVMGiFg4SWDWk5VuS6BTwlIJHBazuqfdDalC7so2AhFLDCjnSuHwO
GVhdNTB/EufhwiwgymQ7kurrgD3WJhFFvZ24/nJAQy/RsLQvpY0+BL41FL2598zo1bSfB5k8m90D
MmygtLG8RnZKgJ+A1C8N8RY00dkM0bWHEwiQUGzV534Teh+kEzarzIspOvXYSIdofeKpfou8mX57
i7zsaY7IX0PAR3eSCBAn1TGAoypoCBgp9Bmd984036gVe9NnbEhSZOigY20P+436qmaHyQG+TenI
AnTBhqvTDO6bvmlN7CEFQhNiuwXaFvyYhfaymGWl4iqsZxPR2F62JUCw2zmmugNsEkzVGSHm1CJn
MzZJ1kNgU4hvq0/Ie6Gfm8b44iIzNMVmKzBLEWIfx3Ox8u6GkuSRzKX8g+JaAoK5vn4UIaKYJpSH
PJvso5T0ls/KrW9TsozgfXv7cSbwE9NNK4595EUb9CDfkdFK5Atusxm8GKG8rYoTLSXYBUOI4pEt
3pYD/5hSo4ROFkyBY7cTx8YIq23RI9BDNhSx8ITBXd947mkodeRiXtr+ybR257mR9pyLcVd1wkLl
Mg4PLTTJLXuQQ2W6wwPG1fjqWvHF4HJLQSKb7HIY0Wfo7XdFJiPsbP0WopWg/iD0dq2Z2b5hAa/9
3gCB6HvCSo66tMHAE5TPFFGYT3aMJ8ixO42lILGeymopKlru9nTTn4juA2zH/orpLNEvmrSHl9rl
QJHuS6VUeCmkYvJL4ehDXZ8PyICrO5dSnxWN6BoWY+4CtlV3BCRRm8wV5K+vVcs3kCqYa44Mi2GX
u783Heo/H9USoPn/fY0oywm7mjHB9v3ncU1etxgA9KvBCbcdyOd9oNdTR+MyfBggGpi3xHRQTT3d
2lonHiwZO74ZR38aYzBWqOZGZHP6ePv7P08Vb3xUOiWQ/+/rfSWPNCwgmBXOdiYn85nUBXszwXts
A2KMn5uepuIC9eTeWL7bxqO7roQO3hg6tY/bg8nYsaKbEhHMqV8cbss9VTpwV4H2ZIIBcjVnksTr
7txVWf1eUVjzRp1ZR5is5R7ZWYbPxdjhn9cC4jGMdhs2Kt3/PkylmzFu6rcZinjvhbXEMBh7W/5W
wJxdp+egsglmYhs34eE4eEbtXELgyw1NXfZDb+tsu+gleF9qERpQgmfCoB+Fg1lcWz4UEXj0ECw3
cZfbG2tmA9/j7BioTn4QRRQ+BO1fd6RedA8VYi/8L2mOXXJRFZWOfRqDIDuNIcKXPq30q6VFdMJF
7Z0wYntfO0b9FNb2c0uw3E273ItTvGl1QG3a7zcJIibwoAE84xpk77s8jMkBUhDqSndPWaOGXaG7
6W09aPXGGWx532SokeMWJpC4ICbHGDYxjc2r40l1X2BfY7p1JB7+ilLMwkWVUs9fDU6bWs0/Sjqn
qsPpZzF5kr5bv4P0dwharRp/D07aaZpHroBsOOa68u66BFAZA+MAUEkdHQsQWnNLdntWwvxkyRqV
g0Fla6Cp9DynzIpazfgYjKNzh9XEuSMcwbcFV8Gh4JSvG2d4LmMyY+LeeSMO3dk6rjntfu8WtDTD
v2fHHAMPGiizve9TaAhaDZLj7110r96un4avMmpewiwlfNqyoEZKjdkhU8ZjFmUVUwcCzzaAXUg5
XoxCZwXJb01w+0cdqSlPuP3BNxuc5tCedpNj3RObG5zipu/9sMNmzXLV3DjLTS6j5mZ2R7LeHVwu
v9+QI9dGNDN8hySKkx3B1dIdthtERakhMRubILTUeRgs+mHUpiNG5ZwbM9uWobgzMxcbZpXXNpE9
/Dceo9umwpVLjcJNUtbVXRQN36UglZSYcpetpaWdooDrXu24JWG+5lNvLeRwXaMBZ/d1AeOiorlJ
rhmpehtm++pUltV0Q+VxSGVtAAUfewV0FAWndWkXm7CPMS5wnURsRxLKKou5fueGHt2X+ZDz0XnV
B5PyHzM2uqtpeayE2cRVsSZBgrZF6+p6dzlNxfe/N8pKxCFwIWXbBPmnF1fH3xsYhOpIWVB1dCED
gD22DN5y6R6KbuiqLACG4+ESaBbDDezYOaHBx0nD4DARGXhueUEE47orWXj6xXSrADFNvo3J65pW
JaGhKw14wNcwWD4F8O/QYMwT0WbAcnyrMgoqagumUnafEpHvs5FRKsRuCtqBbY1OuPPO8ELrSQwF
5WpCGChfbcYD1c07rczIuEqUebZV9Zr+dnp4rfvsKmT1JY7Ea86xnUlC5kgGQSIQT2zvCVW6zJoX
7YGmzNNo6zoQSxMcJHlyp8C2Fp4FV1LfzjsjZB0sHOTJfJDlh5Ha6NKr4JsX/1DExGM3sONWMEe3
vzek0r1xxjNl9lK7Q84iVkOQy6/xpZqUwkmJOLMmMOZuKnEjsNFfgzQ7B9sT3QVPH9NRo+SDTtrg
ylKpQSBdV5+q5YYfP3XKfHHrKnyqPNfbCm1CEBeN2iO2zxuHvelqWBZlL4q3laX/D3dnthw5kl7p
Vymra6EFODaHTN0Xse9cgkwmeQPjlthXx/7084Fd6pmSSqOu7tbYmG7CkmRyiQgs7v855zvpt9or
rUNYG8d6zN9Vp8UXktR0sBERH1gssGwJpuGi6WV/xwVS7JKqMYm6Bv1zllZ3A/TyFQIbULBIU0fJ
QHQiYn8miK5vYCz3h6kTwaXx4queG8EDpcNbVPf2BupQvmC1YH8bo2LPFtM/ihAmhZgIcaEvs4l3
XLwDGSItbGrtkBVOfeJaUGyAn2j3rIJIyUfYL1SXPMdj2V6zCPUmjeP0aOVRTw2N4zGnr7UHSuvs
Hfk8yGK6pT2UOFRSFVyNgdeZrjbOS45ULQvm6Rdkflsdas+BoTPp9tGlgA3XNSdVg/P2AiLRot/A
6FfqWhfWcAnjBr/n/KD35nghYn/NRT7svfIlY/ud4dlKs9L8bkP93ane8WCScXrhZcGjyqF7z+vJ
wKBryRJRrWQSCVngOJSX2tKzOzxtH30RaUsSmwG54LkSMHAPSZ4QsZsfCkxDUtfju7HPQCEwRFUU
bN6YYxDdME8vjoVJxGX+1NcDAWs4+1liYNXundPXQzpx7YsMZ1p/fRgGtbfJ8IvjnEz0Q+CXj18F
UgzD89uvBzPEokFrIAWPkKaPtm5P66vPSX4z1cz3mADEWxqng61DUmo5xuk+qEMW5ERqqHZxmrMJ
XgbeSTyQJSGAZNGSs5aUOeEUoUng619MdVjxBmShexmch4oT2PFMbwPWmC2lQ7JobaaJpPnSme5d
5MhRY7Mopky/z6qy3bcDMLuvL44JLgln6AjlougchZgYyX/9c5qvRkVLwbksLVDblu5cetdK9mqo
zJ1T0xaZYvJT4E+9hT6G3SqRcbk24ATcplOKgzEAMmabJb2rfi6BPZxYPXLqJr5xBLLvP1EBC8lS
+I9ul/iM3AU1YUFdX2MoAAvwEv0+8svkOOKqX6SVm9G4hUzOzWP4PjR2ucLGCwjR/M6FHDZk+zTE
QjtObdosE6u6BGO+i3vfPBddQlq9olMFHIR1VlPxy0Oi9IyFlRjZHEz5WWsyYAJEl/a5z3ZAYyMR
4ZDZ1ViPViMZrSOLIfbFLQv8qVOPnifjT20a1y3Df2zqKLkWG0Bcs8VpSCL3brCqeBOZEbHxzrmB
xlGCVVWQJwCL3/YV/BdRWhY4lLE3tm5HWK+bhxasWRlJ1sWG2xF8N65HI1Y06AWUOQ6WaaGP58me
9tqal6v0DthktW2Po+wSJGLHMumtD7IKFmnFFPOfaG0cA5seIliGzNn7kMUtjhmbHWBw5Dj+yEwD
f9EU71CPXzmr6gVsd7GqG5/ZCcFN7qZbd3TqfTwSlO8VfWLg/9joEytrzfY86Wpvyqze9N7oLPIO
fyprSQPH5IXxLopG7iBmtFtpcGYWkzrVA7tTE3s84thK1VxyrcCmds6LV8QHQHuaQ8aEiyPUdMZH
Jab4xP71PUeE31ipdRjGothLfXRPoyAjktcDbfeYoJRDgRXL1OtgaMOyJ2K5bApWdargH4hJZpA7
B8Mu3zkwX7JifEq0Cax8puJT0a6c5C0pa/9qScs7Fgxh2fbWG9nPs2JT6IeB4WQblw8x2cc08pi6
W7jWJvpvIm+f241chCE90FkWr9FvcDPn3nvYssBLR/u9zVugDtQHdHFlHQvRXUJTPqqo5BJ2VP15
Ml3tyAmbrjuAniaBwsaPybXoDbV3YXXVkvCQ6lhaQCahgNPB1CbdLnGB8eP53BiVb27pdvlI+l04
mvdVGuIkxgS8bAIHfAjNslRHJdo6dt3w3LhCboYBP1RsmE+Tm2FAbOeKWgfQRyhY/dbyTuTWtgkg
DDWZRIVo4g8aSV8j70ROFDBygrZFcfO6sp1tLfCUEoO9JbLlhu732jFcnG0eVxgLUxij7JO0AwZW
LhugwmLDnwRzl6+RLK2yvFj4vrckWD9Qh+4TB6uPBsquqL292/DOgRx6Azyz6/vywQnUnuUQEIiE
uXtw1Jz2UdqSmajKFm3WvEa2XPN6O5DlIhINxCoZU+EtmnRrX9H4RXTxpj8nARw4LGX1khFmd1st
FVzaG1kVxZpNX2OORJgdRsaDIzl8rHDcx/kw7HP+/lNfTKdK6dyEWbSGGmOTwiLmgl9kMLE7uIiM
Cy9ujzEKFmvv/FYWLIxifICNCyy6ZDxjG9n4YNH9fBZW/hZq1anp+/aIAYIxm5Y8RH3aL3MHX5eK
3GJRBYBUem/StmarnbxYLzfekPXrKEmnc2xh7WbMVa5jcBlWIc6aJw4gJQpoOsGNSZUwqEcIMG6+
LkKwTpnmfVbUci78ICAkE9t0IwmDzi2gqq40tpjMrNshTN86TOtT50Dcxf+Hy2KTj0WwF13w3dPv
SaX3GYuLoKmvXGUubo4XsBFMDZKbyFDjyhbaM+3I7+QmcVtHFqVscPwrc/4ewEWOch9xZxRL0epn
a4gdiALtoSB2D1Rn0pNtN4w/uiE+93X2IjG/7mXdPOMfClEpovfhOztuxA/RTdvARJXyHV6jBI8d
k2xkNgPdKdPf3AhiYmUnBM5r7WnAO7MIFIjBLHwR1vhAeILRrgEHGj5cLN9KzQIhYjGyKhrGu+4g
rq12HSlAXnhezf26xHkfh7iFJ6UWaTls8Szlhtj1LJl62rTWdjPeWtQdb+jAIAUbB49GRle3xT2t
6rtqUVXIT4Y+3bp6ezasZobu5NzRIDuFetVsGAk+s3yjLxiNcJqFGbchNuAh5m9o04uJpxCV6To4
SoqAe+cn2LhIEWv6becbl8wOX+KZO60oAlihda3QPFmKjB+lGicut9NdTmtb3nHb1nwrWg/efeoW
wTrzC/zUpQ7wXE8vIiI55bAq+9oGM/pwXzNa2rz0ZCXqecIcTHva8MIi49CSjqF3Yy2gQkblZ96q
hDQ7UDtu6Mduhr5lQf/iG5mxczoAGhHuMof+tAu+GrHMije9Gz+wJ7/Ho8F1Vqav4WaMS4AlkvOo
GOVxqDt57MP2I46I6zG2jlZ2Y1OgEVmL0Mp/eDodU1w13jHcfWtEahCUZnWM6ulC5TTyZMEtDR9N
0qplU9frtCaCU6Ep6R7M8ExnB1tpT1RL/hA6iSzateOefWMzN24YefkSFMUdi/gn0ZMINmMQEco/
BXp5EvP00SD7X1X2Z0h2GXJ8e/b9y2BRJO2Xu6lnH0c17moMdbVGCcN8j6BrV8jvY/LeZ/arkEwi
NKUvKQ8jwRfjTq+06nsTabeMjc6urNmnyUPoxt+Ffhe3HmbvWtyzHrF39VBtYLkdMM6FLAWbB+XF
J8mQh3W8EQbnsLIfRj84NCEE39gjOkJ/2SGrMyyhDWBjOOw8H/QWFd1FruQ4AVftbjLuZBz/MVmv
UfWLcMywgnUX9kRQNlKqM90fWsjlo/JybyW3XKH2kYtjOSIBi33fdggB4yXLZ17CmVaBewOvYyux
yrs2t6Jw0MZ1JILXoO67Xdk/JLBRIPRbcI86kovMSnLTOsZ031QxCKsEUzIuzkerQ6wt3GI2PxNZ
BUy5Q628SE4zJFAyifq9h0OXipn+4GbeC/4l2qF9kMUS+RrFjvxUX5xMQGcggqGNi+IjbURCC7B/
yq2AsfrQciaGZrqz4urOUt5z2lbXKiZBnTVoLjkhyS7HbwsoejHp5U5N6WsbmVz3ogxPXeDcBDRP
+/Otto6Q+1zYZ67XYiemOC+QiH/sOG12cFu7NjicQWzo4M/q1vpBbNtYa9yUqLBdd0a6DiSxerMB
mU6l4DLH5bPHhl0GToff3GClRR9YPYUYRNz0gwrjZeiKtfBh0dXN3jaxtKLxbusweya1i4mjrvZp
9NKW/mta9uZ6DLrXQhup2hYaFrvUzikNCJZsXPakOEBeVd6HKuh/Zi3ZNuPD6KQvpZ20q7rEpxjH
/tEwvmkJvhVbsubTdZBNDWfpCKyae4w1JNQZ9jgXJr3+tEbdXylBZWJkdWSw4xNDgKMeQM3VUH0z
+hC5mGoFUTDKiAoz2wsTWCV+Pp1b1z6Y6EPumYVwW9XB/dYofJTuFOvSkJ8YKUsADAIIdcEypRF0
wkjxjYJHkJTBZOOp7NZunpknXH6JQ1mRG9ZrUSE8JW+dafWbBLWZWByei6HU95oZPym84pROlhre
gdmvrTQiHkorbqfStOgMeCh68mLC6K+ELGB1gxgMIwIDUaVdxSiQEMbiu+5dvUIrMQHJpTm05HBg
V25sfm/mTNdoqgBBNhKUZ5CuQVe0cEZstMCBkadhsFPULRp2GJqH6XtXwrcOqWZe0PkQXPyqAiin
ErILjzLTzqWjDAQ5OKccDkGQfg0f63mxBdk/LC8ph6/2vRLuoihyD9L3ccoNcJCeDV1Hea91xeUx
dMjTeqV4rsmLrIqQQj8tfo8w0Bw0qQWMyEbU9zp/G1ki9DAFeE3fvJDttJ28sULobnD0cnvu18AC
MFkzv9ZosU+KPabijBLbpt12Y3LOlFNssFCohRDmva6FakPgLUbrNj/Ss1PRsmFT47PMLWyqvYou
3CwWTsKb3LBoBMjTrWWYRjuTye4SzFr2vaBCqSq7G6OVd27Xfepcz9A05/VdQ/gZu5LVtN+cAVeS
H7tb3WY3VoK8iSTg0yxEkWsUeXMoC7duGdesEqWGmjPuasZXK5MExipou5WizPtWmd4tihXcbmaL
3Db0D+wgG5bY9As006rx5bAKwpAId8TkV8btnSiM4SQt0A9uIN/IW8yu32RfEPcj55XtzCkqVnVi
PPVyuCNyhJFnYLg0pdAhXPc0zAv3prSaLek4bFMiW6qY3gM7cAECJIO+hXJKtt4CkEVf8cqW3qfD
no1LXHWYJutIhd2RZctJBdq7HzdHYpFrm04wv+g+8DSUe8uJXjDw6AcKLzhIknBJgDfc057LWLur
dpNOPFz26dZGIcMqzEITc9mZ4qcnDDxYiunwKqdyEbOXoaSAKXQDK6r2Ak7ZiXeZqmAcEFAzcnsz
2Ncgyb45ZB9S/VpieNhWcfasReyWKkvuAPsfGiDhu4FSG5U/BRnGccOvKVYwwS+2oUnCvAYpZ43l
Fhqzog6DyHJNP0HWvOf0ibERwFDkduKRaVq9pGuTJg3wpW1OECCBPpvWIzUFNjx65V56o6JgZHwg
4XU1zB6HJis2RsRpQNfgN7KBbtgc3FSEB00zXtLE3adqZhoKF0uP7OigRBFYRs30bWTcmfXTfSWY
HCYT9mMbSFY+Ezv7Zm4xlfmidSac7mJ2OKRGvKbH/NGokIYNvfmYwMUi7O/1qLkZ68lZ6W6wA1s5
HkmiP3M53CjQtYk2TlyvkAxkLM+e1RIRG8lOF0mxcbwRIUKBqhRFtzEn86FI7Gen4UDqooF9p+95
q0p6h8DA7T74wEUHBg1Lc9SXEECNrRhRVsKWvs6MondKRSi706Co1Zy4mrrkAYRGxwXHN02KfZsR
vHsV84DQ93lfYXE5ghVMDQAgLns2yjUiDDAWNt/6D5cOagxk/r7snB9mouExxiAgUxIDBdM9Olcu
cBCfer+muoTSLD2yEl7WkRSIgwjadzg3es7+ZO5ziUSzxsp/zC2WX44pUYwjRSwEcMHkm7cVdX38
1JBN4qQ3oN5b/gT6qZqMkLoOtDKkqACiiDz1fnOcaeXKL3T4g54PxMpg5vzuGkV4xsLMif5toC2S
PtO3pvQ8mFOYJQfferVKbvhMpDHPzJEn3mQjvmS17R9afAxd0tZHMQJGFQ3xsQhoNum6dgXAzFnZ
yl4nXoqNXo91FHSm+sTahoLrQa+jcrutj+kVQuTYX1laCqg5CAz+WjhvNh20GypRg2U9FOHsWyl2
mCwX5OH6VVxJDBh28eggbe6VPmN5Oa/3ADHWabMIk7Dc1mxOiXuxp/N4x9eBWEVF/hQaTburJXyb
MEyBSFtIhOOTb2uwLLGrIIuuTJijXebdeX6SnRJwo5nh3A41oyHFNs/u2+QuIVyLzLdH2b/vqM4p
FT14pn87asUMH6rfwmAKDg6Nz6J025PqUrp/iEx3Gtdik6e44GQyF4ZNZ22uv6DTgGkTlGm2HUZC
o5zXCMJUq7As2Zm5EbLztB9LH5mhq+8z2iZSOJOMW3DkGiGWTta2FQ17gmNfD2F2tB4NvYgXRLCc
jcr9dEfi8hqa3j0FwuZS1/jtIvcOWhTRbQAddOk+oyNQ3JHjTxTNPpCMnjicmSypiYRiA3gIv4Hi
jqBBUYj6haW5JueInm/K3HXZA4zVsrKtcxlAGifWKUl6tU+GB+mtTvZdPICHLuchRIFM1DrxTa11
VM+b4vT1i/uMBW3tWOxPMYAg9JR79i2ciaRwJaaHEpgckAQuvrDE78cy1ja5zqLFNK1XUVFL2bIq
4oLgU224D+34mbHwLSgMMIyioQJej+pF5AoIARPUUyxe/PeYMdrPP/3zn/71ffiX4LO4ncvBivyn
vM1uiyhv1B9/FvbPP5V//vT+448/S0Oaui4F22jdIrskXIevv79CnQr438Y/4ZjoExc/xTIJq+ro
AeS4xABJPZvRPxLvcA4BKvrAuNZhZ598jcGbmAyGuma3KcyaYaYH8Dfq8UD2NexorLvm3tObe3fc
DW1c33SJdG8bx+JJ1jkZe3O2SXT+zX/xPNxfPw+LP98wXcOyTUO3YfLLf/c85NjHZZaDegfestFL
+t+JdXcLEWbdLezaGBitVawEKvxdFSdPECSwGWfq7AlXu1TS93aDWb5VyaBdQrmx6yI4pU50jaUc
D9QZ5GAi9GpN8I3oCQFQafTa1XVy/2KMOQzEsHFX//enZHv/8SkJzzOFKdh7uaZj/fop9dwPiIJ4
0RqwWcwLi9KescNAw4mOgZ/qT3pgbXuWr9QBheYK9ufEjkvdwZBMP6O+2hqdy6UhSy7sCszBsG7+
9wOtv4wFovixctOrkzbe6ethAkNxYlyvSOmlg9XdgDxkCIzT/mHeOi2rorQh8wNr6joaiPqMjNmg
BrUrSrWsVdbc1voYLCxW8PPZlD5iU2Wb5brTASkv/Va6HD8MIFCjo2HfiLZk1BxHl9Zg7ZSGdE19
fejmXPQnO8UIkmY3dmbKfRZYD18fpXYb7L9e6X/+1Vmgvs6K94JnHwVh8+8+/NP2s7i8Zp/qX+fv
+sv/+tOvP+Sbfvmhq9fm9VcfAJXjnnfXftbj/adCxPi3k3D+n3/tF3/6/PopD2P5+cefXz8yzGqR
AsP+3vz8y5fmk1ZYtsHh/ZfTfP4Nv3x5fgp//HlTf37+dG1em8/f+LbPV9XwM7w/SF2anid03TIZ
eJs//8SGcf6K9QeTJLWuC92ySMK7fCWnNy/848+acP7geByTUkrHmL+dP0MBcp+/Zup/cCRpAw8L
o2kZruf+/G8vwS/XoT+/5P/JdYnylV8f/oBx+RNcV/cAgBmmKfVfH/4pKFov1eCJhaYWbYe6pQcr
86zVkBXcfwfrre2d4qxrDTe+piAaDOQCSwV6TW9d3aCv93oTo+y2JkSxGu+YHk6H0WZqQoahYTgd
9nc8K1LufniowyZeuw3ExRVImPFEOiPkFkz1WzXNeKaUcmoU/u9VqCCKwtbagZQHHTyxw2C7DsXM
wqkcQJ84jxUKCnyjLsGkrb3wJ8tvBYNVcqvd2dTtLZ0mwalvshtsR95BedWLNRSEjYlGr+2p8zET
TxIEpRcsAZCcHWz+KzOkbKEMimSrKOKdsN/ThZGLfVMk7NGMxLyR55Frwc0QB++6Bmuh7ArWpKCi
aBHwMfgU4Uzk7F+6sm2xq7SbrmlnL35Nv1tQUDY5XMbRr04+SKuHklmsx0zgmhhlemWN/03hPXrx
83rVGuO7nWvZbjLiCajRP15kmPzOXbBr+xIZkHErnKPxb4oMQaodYJH8LSIDrQDR1qFq+FciQ95T
uzYUfxYZkjGcmd8h2Pb/QmSwPOOb1xDN/H0iw+S7xZkCxS+RgR1HS4oH6/9viAyTi3nIVbj7fr/I
IBiqre3w+T8TGQgNrtrJ/T9EhiROrVtkjb9TZJBZ9GJ43e8VGcj+qLWS6d8uMoTx2pvq/zEig5/Q
L9+OELh0DDr0G6n/eSKDie4bNc7fJjJQQaoOUzL8psgAJoXhIZCQ3xAZ8r5uNnmZ/B6RIbGsoxYH
53+UyGDNIkMeiv8vRIZyI9Crf5fIAEVmJAbxO0SGqLPHtZ3HvxYZyszcKbA4f7fIEHayPxAG/H0i
w4jLkIErfXf/bSKDSyYT/DqQkt8SGUBKizVlJqAOrXUhsnWNF/+oG4hOfxEZCKxUnf/XiAw9sMzO
QX/9K0UGjarTJYT5/ygyzJNRpMcvkQGJGkeqoDXtv0tksCkmXXQwx/6fiwy0x8xFSuPfLTKYaqhX
QVD/NSKDq5ktUZPst0QGHYafVdNs9w8XGZR/ZHb7jxcZpoBEa4+1oUvHm3qOVZuqujMb4Z7h66Xn
oTt0tu+XK51StaXo6edQrSTMU44/BoFCy7r1iNlIXxpd3xwHfZrgCpY5AQlCSgrRnRYt8uUjS23H
owtkUhTvWRqzGbglyY2OfYlOGxnvXNoTbyGbUKCZtYcy1PZjlPXfS4YD8DymDMkTB3PhTkyV+Tzz
9vHRN6PyJrLr69jjmCBmeAVVm6/x29YHggy0U9ZeuGnL2ZI4P1Ay8csDCGIKWtroogeRsRnnhkgR
39dM03wniW7//JEY1KoLhiPm7fhaDSYAuGmq8K2yYykdzVh3xLFuHKOyjzHsHJV862TSPJcmMh7h
lJu4TRhvlpoBwMfrkm0eltamn+Ycx+TdR03u3Ws6vwOUXVEyys4Befeg2SYYHVREQirDcV8S93cI
vV8161uMve4+S+KbWJhyi9ZEH9P8kI4g8XQHbm4rST3RjJVD2vW6E979VQWC9AiI7LHXDKyVXkau
vRVMvqQ8xD51FipOo1s2ezUs2GpPyBGX4tfn3IAeOxKBIPWi6TplPf4VpJcPOa4dGACnPGIYnpXK
Pc/9RynJ9Vzqc6QgeaACw/5o8+kkMmu6GIZ26cqmzBYCGtOhACS7D0ZsV2C07nLYQRbQ/pt54jcU
eAfg6kMyMhrGkYBDMByjGyIivbcse8FLOwESvrG2XX14D01W2f0oym80l6tVAXuVOSq2ITrK2Gjo
0sEFJLxNm47p3Zj5dPu15EXsBB4U8GBvw44KzzKO1u945EC4x+Zdlxmv09SkGKhDMgE53e/T8JCF
bflYtqmLxFImu4SQ0wNUpKc2t8h/GbKl9kaDUmNjdIwLPVrHg+WdSLfmJzLw/Zo8+ilOx+REEsjb
Jnk57IeAxpU+H8+apkqa2Gl4SmO2USJ4HLDwbChi0I92gomTSQ7a/uSUp7qoMMoq+qKbIIpuNfy7
kJAMg18syg0AXnmpNAlNgiIPE6JjXpCV1+xJrGlMUA+J0z8aMZy0fuj6o5ZW9VkzI21VcEg81SmC
ixLVp9MW+z60AXSGNiiovm1PXw/A9G+dCZuDgDVwr2EJW7pVsMndydgPyeite3aYO1tzHv0q9I4w
sFDEY3c16c4Ms7MACKDy7OsQkTUUxnMXMCjuUNEqmsy2gg4wAo/JmWqpepOGZrmMW3bhWMIBw/n2
Upd68qj7eCXcKezP9as9WPW7UCQMsxLjeVMtk1GjkU651dZ+c0DLmNNHqnCGz9TnlZlXpBTK6K0U
kXkq+vJmmJNe8Zz/VGh8icuRT93jQrYdQ2kc+5AvfMwX7QhGLLtD9Gc6ntZyVWpU7WWO+9QHXOZG
L1vnXkOdlkuYdgCVlQbEwwZyxzHUq62PfL8YTeuNEbcG4I8OFMNOfggipOTwzYamEQSXxEG5s2mv
qrxKLO2sflY5PPwwIPhim8DsVEChW5tC6cmmTTDxZ0wpjGIbfthYU0SvqrXpyseQsoFuMMB90wOm
NdFdrwdIv1h+cb/JDwcpSBGw6DX9kITFvZoc+t1d8iOtk4A/7Ybb/IcWk85Oo6BdUtwFd0pfV5b/
lqqZc5xiMmt8h6cGiYsYRAFmG00nL7QDmOQLCroPGrU8DoCbUMksgbmnvefb6HRpVzqw0F06anDu
Q2Q+QIhM4rgHgG6AcMydYNPVF49owFpom94a2EbRmrDyC3U/ab1YylF2dzZGfQELzxWVXEHYm5au
I2/ClPcJGGYA16TZ2KV+RwU1qHUJrKGGGN9YQBtxElfKxMbp5i+UCCw88wQpfNzR7cA7ao7VDlK1
v5h666Ftsxw/5Yl0uyvp9fn6abbHfxtbtU7jemPazXIi7MGgGvMD1mGqKJhGtFZzYSjd7BtiMStM
qDRmOMY6aqwXcIKfaf1D9UKecuifnKjaZtRnqy2+bM+L5CpPXSBI1tphwbZPG95mErh7TYNkaZiA
KI3yUvslfFPLH6BCTIxDsn5Jt++tXVnxygoFm00bY4dbMNSChTYsZICkmxXGilmuWHZ2dBVt8RI5
ylsXnjIXoUwAWVOt1Cm3vZh02cftUNLGLvCrRzjZpdt9Z4KcWwgwrsYbjBdpR8z8yNWOpFaFbRIC
9VK3Jb4z4JxmjVlIUnuBXJPkYENMWPOmgU/Ub6Bi3raZngJiZqEUg9dx5Tuc2nc7asejpnHLMvP+
PBBLpd5BTssh1q8V81UCOetSqNls7G0BK1F76IiV09veMm0T+8Ko82CJjjtelf4IU7EuKnwmlayP
o65980qX7m3PvDMcqggyzaK4xEoPVaGKY9UXOSTx6j736RPNFRy5CAt218bcRsMfNAODBXB8nTJd
dedXLpwSGgeHHxqox21bcZqMSUftc3S0RpY8SQH7XtBauClqqW0jkAPoU/xWS04Y1yk9i7TIgUhL
HCwL+/62jII3fZhiUAIQerT+mQvFbSeRvKKZ9Iwt4Y5Q/lWFibpP2hNmiXTZC8gd4dyd1LRGuitm
c0BO9Gyj+1BMk74/jK6iXXjKjpUDciuV2wwKGgZriG3omtOG0eJStpgvQtu7Dt7MvZg840qIMYRb
g8TbuY6g4pDYdwpQ4YEcCd2NPmgJCL80ohGNM77l4HBPRjC9IWosoNKupvpQuyNleW0QLCoQ3NTr
sYzqePrE3bwtm3e1HDOc1FGNvqhKilWCiMxqM+dtMX3wvHFEm2fdScEP1wX8AAU6wU4Fu50p3A0j
zVR0TmPYw03B1swdPG8/aHa29i3GrgaFcZNmmwfHtPYNuceTN3FRq1Pts9FwpVtRdpeULTYW12kg
3dMgSMr0GnvBj6InaAJrDmasT8lRQxUO8M1jNib304hSKzX7SRdTv2iNqTiAeeVO6MU/yqCjhqGw
L6hrESTM5qlPqdACq1DeJJ7cljZmtMTvBmxgNjc149YJDklnyQdI4/gYzDR8D2pUOusK50G9JrEV
rvPCmI51Uye3JLq9RdWb9ptfOzumxeoQRGm0Ed7wxBomenbpD7WRQyFnWNlat0vMLc270aGO50Gf
I6wjEVK9Ki5//lfzmjZmf7ZkACqebts4Ee5hjGO2n67x0Gf+D81om10p0+9h0xssCd1D0UTT+esB
uLu/nzx58Ko0OE8UgyZlxx+pBU9BMKYY52ZSsiPFLcwUqmDyWHtNi+YZC5RxtUvAy/ggrX1fxRcW
ZMkxsi0dgDwIGq0Iyhvu+l+fifrAhkHXgRYdyCm6Ffnu3tP1+16IXZemtz1w9Id0MCsSJnTBE9ca
llQqy4PMA2rEKK8u07nDuav8Ux8H937m90eJs+qcwXWE+JAET9hr+52YEHXC1NgiKDhbJzXrjZG4
wXrMjHusDv49TnwcV2berIwh21INPB7LItQvUYpI1grvoMNXP9Pfk29cg/NJCF8DAh4QGe1Z3E4I
L5RMuuJp5N6/6HN7uEBJ32CXxZrgsaYacO93QfAkDAhOhF/tO+VSIksm2Vh0gZGeMXZn57wqWdOY
xj4bRXgH4OeGdJV2hxELosmuVOAC7TYP934yhE9GgAQNMre6fH1oUQSUiR4oT02jSyGtx76lPXTo
WMKZtmNeLCDhQA0xPAZgso5tW3GLp3vjmpEX3iBi0oRRUFcv611nVj80zyiOPs6pK6XPEV10vgtD
O8rX5TByi2omwiuKeoNWT5v7bLSxKsaIIHIU+zDR9PthLI+mJY0jfuFmN4XWxQq8bBMAoFyULIad
HtNYY+OHEzYhOzXl5nkqsDzptdZsG6don70Bx35byUf2StzwvOxGryr2HBbiSr7M8jo4CAwDD71E
CI5z71QR6Dl1EAVOeKM0AAoo+qMwvEM0cwFdzER6kIkjaH+fa3NP4o5s5OS5XNdmeYPmY2w1HMAL
vTHVTTfJY2hj6e+nsVsLT3MOoiDFY3s2niJ2N9dGsWEdDGNHHfp0Ic6lTiUgU5c78joPufi5FR7B
waNbNcNpj+NGpDd+LrxzljfzVC3WMcbIMyCi7lEz4nCv17D/xyS/0IIDt4EqIdWN2dnq+hs/Ku4p
8MI2FlJB2842GrWDcSLYhySPWDyfA1mYV3RZc1+Y1hnFLeRSV6ZwZOzzYJZ0Yppy2hVWaB+MIP/B
OlbbZX0Mb1dNwK6weMEdGu7NQcOkbLfXqZgeI4+4kl6wbQ4pclJUoXUlOSkXb7xp0u1HMFFtnM7C
Z57E2tYt+CnkK4Ylpekg6nTsjfX/4u7MlhtH0iz9Kv0CKMPmWG657yK1h25giggJ+744gKfvzxnV
ldnVM2M2t22WCaMohShRJOB+/nO+kzk/Ozv+qPCGb+I+/sLP/CA7LgtWcbHL59GXdK6QRF17iUOv
Tp5Rflf2nALZLlK1gANxwk7PGhsfgfLNjsfY5eJEvNLmWkovUt+CB2Mqf3Ssqdz0LhmuhNXjQitL
c51qygUJanxjwx1adTNGOxb056kJ8y32VPYQY91uDVlfWGmX6wkgMNXe+gw4WAL/8hsWQ5K5H6RW
oGRj1SIMFeEhngk0ao5GjTKYqbGnLDicBwvro/ZVtd7OL8ryyRV9uUIBARxC06wqwq6j8bdBZ/CK
s7WPGRCOPT3dtOjw2/sBfg1vPuRxHLEzs17ztriCEaV+rnBJmDpbouv+Ke1zxp2+tifiivGm78Cr
OYxjw4yzXh1WO0NCLMnb7EHHTnvfKQQtqDgC5fvGhOxnOOzkRWyfGx2Eml11X1k5zXs6g2qYwpOz
1TuFMSLgth6K33ZqO5eBmfgFo2ySJdmpNo1VwClqO+HQWwyNyW6zb/2LL2WzGdzWA/pBAbXJOW4v
UkkfbcRFspXJo2BlviC9Pz/bFsaVzvwse/NJ4iywAZwfIXIku9jRn0vayw6cJlNeI3h+KILjOjOQ
pe3UgNeCCp/ayxjg9kPAu8wqETrm4WniadjVPaPolmAZ2UqAbOSmxJ59wLyLJcxTr+BcE0zzLgLF
VsvKfhy14CIzGl/GMrfoUcP7rfVVeKpoAjeThLbCJGteiZNT/aaDD7N9HFR5x7mspKbxGLd1u9NH
GPpoT4T1Krl2HGl80hOuFeSwCKGy8mxqiAJ2mj2WBngvoqQhDV8EILtArx+rigZnaC5sGgPo4jOi
yfMsR/PBDuxzCIX92Wpb7clrzpbv0jeQDHKTpXa7dibOWjmV3sTSAKIdsshYZ7abnOxevZNSmwgw
fuZpURdp/4APfcSlifXKDL2EYj37PUAfybOkvEU+/Rdzdan8XFzIFDc7ovvsemkDIbvy0xDmyyQ4
1Q6FhQF2yNpNWtraSxu42wY48Qh5p47d+CnkfDeMXfJq0SZwTafpVKvPFSzhL+VgvYdx1O61NAZa
VjX9TTPraFl0g7cNhvIg0BbfxUGvhP5dZ82vMqJ6upgoICwt4V26TDVxGYW9yvH979JJh0vUWHSo
jxQVAqhbN8znSS+pP0vVfjnVoLDc8M17O38VBQsNDWfV0qL78B0nrVzit0XYs0PjTee5VXfXgEUO
fgboR4+l9W4BycCY2gJ0jTz9JW7b1aTu9wIwPvZME/39X93rhnqI75f7o9CSIJcol2+mywuB/RPF
9h6+HXPWpjOyzLxktFs+DSnZWZQ8bdnVrBqEN08b+pqtYx1lgnovXTzy/5k+35ZLUB6caUsiIJ32
OJ783n2oVYWzkVQr0xDel528Y8aGAFNHvzlVRidRsvkLayot/cJQlQLWuAJMiD04ywocBRDQiSiT
gTVeXd3DcGCuRV5Ft0DO4aIPM7UVEOW2cer6bARE6D1/9k8s7LZ4yy8wrZItTkl8RSMUhk43iq1T
zPTASU9ue1TUdeGQdq1b1ES3Mnfx+JA7pnm4H3pNRuAAw+doSKrb5BDI84L6q2mLH7mjUebbWDpF
FZxSXcumvshosFiKmhc7S1r2Fsm0r9CK6PkNOXF38soekC2DZ/0mnto+SqfmEA/tSq9z7AJpxHq2
guoXSHIAEwBKzi/Nri+cX46pBxe31iBRhnJhdVAQUkokYZWv3dHtLolupQuMwPlxWlohbK2pipyj
x1UDupx2rCwyWUMEG6ixilcoeuAM+yg+VF4XvaO9rqk1YJNRfzh9r62yqaPcDPfbq0Z28H5/LMun
3FeKX5gG1yqV/dqqtfZK2721HlLhPlSjTeM7pPWHsXWbjdkSS3AHSN9pgAlcOjI/usK3F27coHxk
FWcseN44fsO+WOqJCK6SnfvKbP14lbf9tBt6X1+N84tObfJRm2ANV8lk3gZor4KcO/i/aEUDY/VY
5eNn12KrroL83IkUQlhik8wEQr2AN75IFeHS9CdrbwJfrh1ejsTMxkfoJtqWYphgF6RxckNpTgg6
dsGvWmyduYWZ0Fp4aQkzHu4H8CEQw608WJaOvoSNCm86ZmCg51ebXd9TXwaroqiHw/0QjB6YTZ8e
lDiGy4zzGL5iNZ0rIyftT8Njk2eIRDo2PPo5AEZcafN9ijTS/4Jt+CagFWtrMK83zenBir2fpcsi
fPKn8iEwUOKacctqpeEsF8dLWFG0Xw7GFYhOzubdA0ghxbrGA3UV/mxf8XA/mnRL7LBrDaeg7QLg
Vs6vTH3EF23NMLUBhSC7019pLnFZdxtTT284esOlP07pClU9WdNyj1tJBFjBwdZHeatvyZJD5iKP
co00UEszUIE8CfyXpFeYPLC/iTNkezHU2RWTtWRX4SipzJgfolZ8ZE5kgdgYqJsFbk4Hy8KCHHz1
im45jTJfpvTohq0TcGOmiJpr86Lv9HxF1aDBwSzxhuuIeS4/QxmWe58+MS0cH8uo7J8zpg4U1i07
3y1OyYzbtxznZwLL8wHf7aZpxdInVfBmQHU8EclCoynJOWizo29UrhhOD4eqNn5WXP752irclCbN
Wj47s4SBqsaLav2/2k+ovH4e+s//y1J4UQ7Ar6b4j+Vn9d9chX/9438aC8U/bFd5BIUt+K7MRP7L
WGg4/4Bcg7TmmneHIN7Bf/kK7X+4hOiwFRrC0l0C6H/zFZr/8LAp+shvXFtMaoP+f3yFFsmof/MV
OjqPZPPtCHcK7I3Gf/cVilKwIZ9JXZpcDFYhkbxVx3zryQNcsRRWihzouwFJKcz9JlgN8nLZqwZp
0/OJC9D/4M9t96sZ0suUNPW286CfwkM7ojkvfKMp9rU5wm/36mzvR0TwRip0IGtdqnrMn9jl0pxS
UX/UqA8T+g/LIPF3nTvAj53iYS/MXBUGkiu2aL45DBTaLschrEmQa8PhfrD09q0lOHm0UcOOIOiY
zkTeMgNrCVE0qk4AY5qhDR4EfTH0Wa1kHqY/ciaLaZR923oNuQMs8tkFmv3nUOY2179Zf77fP9h+
ts4nW6Li1/nDPBj5A/MWfHAT4Zf7hwCjbzRxWdchZ2NXQXN2m4qOcQ9k7JzN444/JY3CpQP7bs7X
/MbVb7ulXrkci+pJr13FysPx0YRF/DhWZJCgRgwbuIzjrm+MDytiBWdAalqCV/Ue/WCwWHLFvloc
+btBtNmeIsK0DXRM0YJGYEH1mFFoN4zR5sFy6+zhfiBDujftWT/+dZc7ZT9ogqNUwx/Dt6izbi5L
Uivo3B1F5PKCdTxCjh4zBhOImlRluZeKyC+2ElJj3SCWQD6alUsmUaM7A5mbKntDMzfaALsDJGyz
g1NkbrBtDhsP3uAjsuwhomH0xaiSYY/G7Kwho7v8raxffNfwpPlQXPsgMx5rdPVE+vMnrWE/TYZZ
oirLdxI1P+RUticsu7SYDMa4Tks3QygYbwnLKjotB+OHHVwa2TgfIeHCTV3B0JWZm71K/1JlxTXX
aXoRGQmM2Unkik2cs2I1X6Ox2rFCkzBeqdxH2N89VK3mw50RX2eXXz4O510gnPA4mZCPsm7HRR2U
05w2hLf76TCAKVxiM64IrkrYsfYvrwybXT2AvbEMElUU8yH0KlifOYTWfhgrc4nrHRGpGv0d1bHV
Fb4ou75T7BgxTabmpxURkLTpnyRxqidbNy7AvPPHjqh1sdFpNnHY2NdZS97T3KehEDyZ2RcMqkNj
vGSBaR9akosbkLzes5Qo1a10owt/Xg/ritHRW0VOtTV6f99qGm00URRs9F64BFGndjHAx8dwYDlX
s7a0ZVCwqHHJlqCCM1AA6K4vs3qIXsIBrl+sCyz3hrMONIYVaBTLzJ+7n2ICTVLpSBqlsCdSAkQm
G1sb1tNghYc+c5D9aPtEir50SdcfeQLtg7S/U8OqH6B0ASatkbbyPN7YTXxOWNQdMnXIJa5X14iZ
11CCu2hYLpwsVzas72vGLFX7SiOIf2EKeKR7vD/RRiaWYTlTNJWqLinHtR/EnP0CQ2etpRV127a0
HhNefJaZ5M9NAZexpdQ654cFODKEZ8dGBQe1Em6YwpFYtPviODgWcF+9v3VplGNrnvsFXDmQNNA0
99A3r0yqGnLhhrzFpEvvHxlkXR5cBFW0les4zuMDE89p4Vi0dbaOK46s3uWqFtG1d1EbKXOuy8vg
2I9ZwsYy7LJ63WvaSN9SBYRUN1ZkfrojGRuAq/Z0LrpgAF9QjlTSlvkzIY3CQQkjAORfg3joliAR
DMZo0RMB/PkWTrZ3gwF9m7r8g7Ycl9S0Vt603ntHVLym/EAfotkXhNj2ILGHVVb63WPfWCct0azz
/SMoA1TTq+VEVtjNI8Hyin22pT07hf3DgTvMIiajIhuPh+UbZwwF9ra2q/pQmtWLE02PfS6JNWP0
eJ/MZ8nq64eRi32O/fXm4GfYmaKMoT5P1bOLxbHQtFtq1sXJSpPncTLDh8alzzszBcy+co8FYZXp
pvhVINabHaG7JPUEu21IHX3qJmfTwL3OCv1IBYn7kJSNuYJHnwGHGGtVFKBdjMIHyKk6T82sxVgQ
tBc5tuWGkqSd8C0qLgKGPSYseUJ/ATtJkvMPsWzmGyPF97hryx9MzdnhJf2jYzU1wV8X8G4M+GSK
nmIVL6ENad7oUf6Jxcani8DLH5rC8894yhl98ce4Gj4ghqRrTxpnwmsWZOtxlsONOVOyHNP0mpCs
olCR6XdETZrPi4aWMq9mv6tBC6OK2UcK+4DZeIOMScNR2RDZBPhzkWWi7dOxfox0z7vETf5cOZnD
JSY1bk0HjQRedHGOxkEHQFl1Z6MLYBpVxN/CVmvPHqWR5/snAhG226kFbVJWVX6h8QwrSNMiGicL
27aGmzcnPyediBv2HnK2DpAnRphzcoSJ8gYqLb3dD6B/unNv0t0D+8Sqp88KPvGqmht5rLo1hENn
6yZZ++a46S209GusJRP6MyXC1DIHRAO41albvCrAGJvhj150BObtpn+4H4TknN3WOnCXHu7G/b4W
nWjjQOZadY3oNlXGtcszHRvMtd1v/Tkm+DywhUlYIyzcHBpSANpgLRwKO51zONDzPPLH34ZggpvJ
Cw6VOtxvBb4TbFt3PnVFIC+tXo4Xicfjcv+wRseaujJYt0N5xtyVH/u5/vvhr/s4/1KOIVSqP4N3
WvBXgxx4DPWpX0K2cLCFFNna4BS9b5K8ZFfZZXvPB1AwBc7wxVxmAQGNTDnozZdszNbUr5XvM5Bi
MSZXnoriuWV2pIupOSE2NSeSnYKNasrwv6c1sKX88eBrMRxpMsXPuhfEGy2ub4Af8euFXbwWLUVQ
SHNXMr76i834fDWgrezTQc/2jpUWcLl6dxkwMDlUCYRVRh/WIZvdYhnX2Ts67ACxaPZp6I4pd0zY
ai91o8+PXfgq1a65UPtnDFkxUFouP4baXZtqn22oHXdz33yD9i2BN7EjH9XePFO7dE/t1y21c5/U
Hp6sfP1Qq329VDt8qfb6ttr112r/T64vuBZKE0gQB3qlHoR5sNGUbpArBcFVWsL9ftECoYjWtVIb
wgHdgYpSEEhIEVJpEn7T4jNxKBH1ESxmpVzYSsOgC83T82OqtA1PqRxkkDOlethK/xBKCfGQRFyl
jQyIJJVSSyylm2gIKLpSUkalqVDTAfFJ6SxRoQaDOQJMo5QYU2kyJuJMrVSaWek1hVJuHKXhUIhj
bzyl6/RK4cmU1lMo1adF/vGRgQDWoNgrZahGIsqBOezysEc6UgfWvpxczF2DsAS/sd0OSmsKlOrk
Kv1pJDi+lXjLj00kFckbnSpDsJoRrqhe8k/0DSABK1UrUPoWDqVkqSnNC3xPdBvNNfunkZMbupil
FDINpUwpZmhu49pVKlqg9DTAUOPOURqbptQ2iezmKf1NJO+W0uNMluZ4A+bFqLS6Vql24Yh+Nyol
L1GaXoq45yqVr3ZKQQ9FbR1ZkEybXqmBtdIFpVIIe5PFOZOieRkwqT/7eiIfvBwLST5oxmeeZG9V
4MtlBtGDZpzBuWQ8IYtZyZR2TVDRA4G7n1zfep8qYMpeabyE7O/PmHoxXKj7q4oWA0dXfn31r3Tj
zFnfeIPlLZhCUAhzv9sNwarcHyWPq9e29+nVmOkC992vOEjLIxSsoMQUEUDjmMEZDkRx0zToTozF
452ZdqTEwJQu7DL1L26SpzuAjM1ycrpfHl7A7+5ktJH+bob1AVeCt6V0BW3YNvub23I2CfGb7ktf
vGOzCy71WKSveqmfmjSi6lJpzKFpr+qkSJ5a9Tmtpc3O3/JEha921LaIElq1nwqtfqZG+SVNnPjn
1DDJCgGo5XG7Y6EkLuPsVxdAdYXSxDXEcQeR3FJqObUC6LSxM65rrec8PrFG0gNj2IZUcFCikGfp
KUd+Z9pkHoq7JO8qdT6Kg3Zt6eNGq9HxdSXte8Y5sWztSSqQaGgDXmu4Xt8/XxUOryxX2cdoZ6JE
OWwe/ZQG0OA+StCNhL+6zB5FMXsHWy+KNSCf6CdNd3XPi4HxnGRlwSrds93nOJ7aXaj+NIGb0GEN
SGEXs+CJAx1+z9iYN4g35s2v3poaUsf9Hj+m672rxxWLqH0a6i1UCKvfWJYS86xevHhqJ4t47Ajn
IyrDYav1Sbip2UZuQwFFElwrRkBSf54x+5RSpcFPFDK2lfOnZuLrhNZymdhVvecG53rsj8VF0K93
DaNhD/keqkANP8Yb6L92c/13ZEKVT7p1mVjWuXQDf4VY562G2lKXBw1V1/m0itR/5pcSbEsSahVE
J49YbAYE7pBCET3qIF9VBqsXNxIr4KvAjj3ZPWjR3BwNKjIj6HFrR7r5oQ2BaPcFAJWi2Hed37E6
0rGkAoc+JHFLoaA/dPTeaafKpUaB2YJ3opmn2RlZ9WhkfnpyvWMFEfZY1v6wafr0y0/qaKXOq5CQ
CQzFHZQtId86HVenIaefvgPHQHPG7FpI5rqT457arloMU2E9dB9e0Tbn1k7yg6bsh01mHucIG6Zb
A+Zp/BhxUqTzO0Q0sGaFPxyCBoiHExTov4nsD41Hj2ZA/c9BFlBq6tBN6WVHehShAUhUm2uWFWN3
9VkN79BAu1XmEUKm7Ch9CUwy1F3RJV8hey7tG9HCOOlyEGcMEscirzSaeRuPdo4UvwocY+UkLtXF
9pt4JuFlV2ZYDJtk0WBh3ibwh7fYQV5kxOW+FBVW6KGb15yVKNIYDIvzRqRdUtdbVwQ9H7MW48lA
9+pGGNF0uh/C2B5PhRbkS5o28Gj96xN61fAlFWsNiTdv4yjNM+U326SUiDI0Cs2b/SqVkuAUA9Dl
2ttB5NKPhFsWgkoiygP85NJR9ryXWTUgAs8SdzeaK5g+DKKOoW3KOMgfehCNfUm/RTCAkZkr96hL
Lz9rbV6c2Rq9ZXRCbUQ80NusDnmcZ4hQ4kccll8GpuZTRp/CLq5gy0fAaTbZXHT0uPMUGHaDebWR
D3Ew1HtLtaRGuvmijdWvWcRM8CfM7i30vFeZTDinU7jIXdmdkhawlZvRMA6FF/XJ9TfuJL9ZiznE
Vkx4PPp08lR+9n7L8K80fRt0gaAE4KHugDHkFrNaK6PrPYctYGh4oYD1BEOLUUCh68o+rA6Jgn1l
WmcdikRCnY2m+AiHgOJ32bWrxvHzs9OD2/YCi8JrB4sJ/bmrJKmtB4owWAfPR83w3Y8EBkc5siC1
y2vmJ9X1fmts8mRluePMW52mXl413XOOv8xR9CTUYrED4EoJTsciJ+qD6K2uGV+GIRNbj8I0HUMO
WJJovlSz/9QauYScYr3kiciP97McJ0U6N7xmxo/JSY9CHXfJZ8etTM1VWLjyB7VqIwUa0YqmtPno
jFw9yjjkGS3GiFZITuul3q8LL+pf7JaZZCK+Bt4dQPqm5BjrHi1xDKAOU1q7+8RMNqOknbKogxr9
w5w2VtYFoFoRCHkWtIveUQJN2TxamiNStg9tTLYCUvPo9MwXyCxf7oeOcM8IM3iPqW9aQnx31o5e
Wc8uC+5V2qNModLuu7mPVkK61iYY4hSBok8fjdK6jpXvnEDnPOt5WNECpii5WpavejbLp9mntMnv
wCvC8Df2oR2XV9mxN63K4JYzCltQW5u/yDnRzlozfrREN150z+4BYuEvoGH8k0uhZERX1RcXvWDT
SyZDSI7jgYpbeQhCOR4irYQ6OLrztq8EmOCBZWDLyxVznffZq87L+yHSk+aQqMP91v0+O8OIYsf1
zs4dSRfofx0SJxlP0Oa4usnx4d/un2yRbZBfqTMDjrNzdWzfNQ0XD24z//PQYP2qwMtsqKACn+DL
n7nA6De13j4Yuqd+pv/ZlP67t7JBAGYWdN40aNaz3czYp5+pirAPBhpWRT3XGS4AHgWuug1VH3Uv
zxPFcyJlBQtp+433JldeK3rK8nYTD+mjqYcYx+wT5pliUUx2cBaaScQi+NFrc74Yul+yFA62Mn6g
UJPHtoowGiDSLpsmilkxa+e0H9v1wCXW4AWWU9zFE42tPYRQGaSSIqWErIgv8bxbvvhiW0X0hfpJ
zkK3tlKoBzfZ0xbDWSd8w5V70Vh/bElsYy0qW3L4tEiVtr+ih9BcNAUSrl1JdzG6ZA0GMxphmsUb
dh/reARHoiW7IqeviRYwZ4mqxdIJ5E5f0jWbOQButHJaYAhfeDNOEb6mP1h4S1sxI8oaZ4aE7W5E
s16xSF6Ptsk3gsDPwge8bWdQitRYK94L3bq2KLtoww8rGSvyPjAMhzzcAL34TEPtCfTOrUcIWFOB
nlf8+rFN5CahDgrRIuPCtRRUgxx95WRLTfFc4LpBIcK0FLecPEu0yMBik6TNK7PKu23RsDjxzPCM
lWNpdwXONz1fRG1QnSPbv6EDr3LEjrWAJLyswe0vNE95InlDL7HLOttp8onSWHMAwBLSb2TotHpS
Bd6I5ER7RbXIxyYmemQMS9P44hJjLSd3pJMpYN2SwMJfckHcavjH9y7oglUT2pQ8+S7nsLqFymHg
c9DgDm4EBXWN5Y1ovQwOKfbeh37c8qoc09XAxi8pnzDMy4Vp0UjcJM7ecvojFvd0wXr4NpvOa5Uy
665a3VuYrDlX9PqJNRElaxkBgtc7cUrz5L1odWinlsFQ/mzF4tOtdX1VQjSwS5wvUfXKNSVY5g25
qNxcgQur1k08jU+jQ1QyQafH/b/GF8EQ8aOAIk/H03TL3FRfaL5/NsrM3INyW2Ga/+hgiy36lMud
I3DgsVXG5ohvLlxnGUjMqMTynUdmxwxDW/aazWpOPMLMGDbxnH8Zsf7TUgZ1Y9LefXxCbgCbv29/
slT7RkDIliUv5LVYW15hHNoRzz2+Wn9r9x5osOGXSybrMIr5DYDuuMgFS3g6ltQr24I4gO/aJVfm
xa+9a13T1P6OomablZj2ARuC8Cqid2iAO/CsNX3G5Y4FBeu8OT5707ubae61Nb5jv6/J5CEw2IS2
lpbU7AVXWfBZBe4fzaY4gNDEQ+RQLW4ZtJbZo0N7RfM0JExkmRG8egyfeSsTuPGbG3BWVPkkfWyF
JPdLnIbLME/88FkJViF0ctbhFnPVr9Es4GpUA6MvQfHhpApCLNWO5xEgmAZ0AQoarW1We6+c23O4
HWC2osL9gJa1c5z0IzRsptsRNkojqPWdIaY3rWR9hg2y54XQfQ+4zEMt3Rpe+IEHIHjwQxAa+dwt
qZWf1wP3LbrmVDJDAwnndFyQjd9+9TvOZ2CQ0k2ObQn+qyAYzks5D9dO479mRSdUG/IvrSEkhA4E
GYPXpDlerdFbRRNvoUZB4WbPhfg7MQTXS2kvevox2gGDeNT7h8pqto9aTCoqN2mAMMduV0wEbhqz
+mWkGXsuf9cbMtrCLpTrTKeoRI8TchlocgLHOItxvA0oPl6ZruqYYXmSz7Scmu/EPdrFpBemQvd/
uqNxRq8/dMjEbPKafBXWVIZ2nfHc+Mii0AxrgClK8Tf8TQWo1WAaSIsStaCY2Vb0WGDbSpFwSEzU
df/YdZW+HPXfwnTbdcwAbtnrLBy0mWLPFFA4KLU1Bva3jEHtVu9JzIQjliVTlxuiNgfRsnccYvEd
2fO3tE3nMGKT0qhWPOZm4i9sK8cTjMVxUVicOn03PTHMemrZUptxf8yz/mejcwZvmFYv3w275pzl
1zdY+BkRIytYM5I780Bg53v9MdDpRdAq8HRkECGCNtbS56V2ZE+CZ163NoagGzM082nparRbRhVm
vilnwiTih6wrndVYe2fOY18Bek2DfkCDpVg2cdHwl0o2Td4/Ud/cYNl6nYZyqRUDowvppRvaPUxS
ZAdwdLhZ0+8xbZ4hWzsKXYb8GAInrs9FwpxYL7UBChJr+DlazX6OUzqjtsYlLeiy9kum/NvQS6YZ
yjKFpIEJ1KTauGdN2hrdszZAs4Uybs4uEkM0bzGLRot+5lfuU1gwVQYq2F7oafyb1e9mzLM9O5i3
zvTo0XOctRk55z6hP7VzocVYgeOtrTRWNrWIHmaKSbJg+gh7OS0rQ3vIdC4ZNemvObIiOp21AmuI
gcEuWPCDdNT1CHObF4RPiQDSjzPv9bH8Gpkp6kKP90KbN5oVrcaYQWI9CLBT1fRWeolchGwGnYZC
VOiW33lfAworqUgSUp5pWTzHBUj5iK2xAyawMF8yMWSPMQnYgE5FLjJEBgfxa/TxFOviApeq54I8
mwve5saurmKuh6K/gBS1VyLN1oWux0vODNVyKl+ajtLijORcy8xQhY/ilZnr1pocHVPctr3mUX7A
8By9FCLb+RrqfdmGnCIDJg2IVOyLeKlNE5c8n7krpZZxhOk6TQvvONfZDzJrDEYSMpPBregIj5ZG
f6Jm5oqtz1nocvxNYupbaLjyzHk4jhDYdgX7dzZDztMYU9LHdKTvBx03kvNR1u6P3kxRTA3LfGqM
gO7AivrFaohPHvIM8dJoXFV29cOIf3Su/kbb4dHz5SnEV+UW2UHYBbWG2eiumozxoJ5n35TbMOhO
21NNod9awveOGEi7YbujVfkct+UFZNJ2TtOQ7B+eS5bh6wkzN1fCgKAWF6DaiDjZusseTzL13+i1
QcJvP/P3FMxWmIBTe96+8QRTojtnnAhhzVqi/61dmhro5MQzBwT7ULmdtVeFsUF8GWxX34l5pEch
n5s1WeU3/M9Uw8JFJYm262fa3DSKvvLG71gTTsNqErJd+LjNFv7kobeJq+0F77T8XKT3GjAgZwxH
FsmOar7CoVeyHB/T+IvVDmBeup+WvVfOO6qpbnFDG0Biia/QCPGChQePjOzJ82NUNu1xCmY1Fxnf
YTMNC+NkYmjZgc9/9RlvMf5ckehZYWR6MI2Q05F40fM8p8YpOODIvhRJfQF6rC/1sH6balCjWbS2
HPhrhsvkvUF9X5CbukyO/m3Inrd8GjOMQuwx+mgNAf9LSueZEuYsy7ONHMhcVbpBE6YsftH/cTIQ
G+jQMS9TIDZG6/FaFGjErYO7uziZqFuY2wp9ZTrxPjVIfLPyFMsS4jcUR4uEJOf9pAUZntXo6OwI
I2bFGPtCh7VsWQAalv2m1PR6kfAqOHjltOrG8FMPPLUaEoxXabVZcp06EqaZtjLL15yN/bXjOJS9
2BOlbLa9yamIxbh36OaO3OAv9Z8FqnHy/I/MpT+k7kkf4qQlNJ33iyrV3zK7/5lMAyFup/sw0XPJ
pXZ7YI0JBP+Z5A55QJFOySZxPLYftHdKLH37jmx3KGOxr8Ip2FArhptP6vUmNMRjJtt6P8KVHitU
NG95nRrdWPc6IfAchN8wVxso96pHgOW3SL7DTsE6uzBZ563xaOYU4Olxb66jrjjNlSXWQVPGW96z
Gqstcoaa7rmAZdqa3WLGwsSm5j0fg9coD721FOyX7gd4x8WfW/cP/a/Yw8CIH7v4c8gYXaw9/IW8
63N1X5hteD88RRj/DyxFCgjyU5Au7jfdun5kdPtI12JPkyZz4z/318Mxw0C0BxeI8yjxH9oknDb0
FpQQJLrykBJwPNw/pHpaEvaEKS3Lc/Kvx/jzQKkt6U0NEOjDvj4MjDD+HAgdnCzDCLed2kP/dRh0
kzm8ydnn/u/vv9SfnwqlnZ/tfsf9ybrfyqoYpel+8/7I91t/Hf7+L83EC2dgzDxLf+62dVby6z+3
73f/7Sv+PNi/fcs/X/o/vurP93GMDvADLNW/PcK//yC03/Ar/O0R//qC+0P9edQ/n/9z+/6b/vVM
/O17/98//9ez8+c76fdf/H7v3x/g//zD/PWP/3rU//ED3X+MzjOieYnRcazo1wsd6kIGuZuS7kFn
RLYoOjbteRK/ND0pxiFVxXldQNNMnA4whK+QaPqtW2Wv8UhFWg1Eoq88RNz0o7fMkjXxwHmlIj1q
fCN3emzbGwI5TZAdEnZUs03VbUREJzKo+UnnGCayXAhrIAMsvW89YFpb1eHR1YVY1jijFux1FxM7
xJ2ll6xVSpLzvUfNeGdTIMmoBl4EQXjyZNS5SHaXbJXq9BM297fV06puJe5X1I3pxTTHN5bRF6OJ
WVjJiKCexH0iU8xEKXHpTv5OTc04uZLy63DutlWdQKj9T+7OpDlOpf/Sn4g3gAQStjWPqioNpWFD
SPY1JHMyw6fvp3zjH/32piN62xtd22H5Sioqh/M75zm/m6kVGzSaZiWyxl/beZdsncAHFy/kO/gM
Lv3ATdhbxHmS4Z+xGdrDd2QW6pjiTWeUx1EKvnL7Y/WNIEenLzXFJfuYMBxlWz4CS1b+8iGGdqAN
dr5TGsuy7/WTaw0bWVQU0PPOHR3/KnIafcNq9pcpPrENVEJOKG3z49W8VVsfw7AQHWqgbM91JYuN
X+87DwxyX7AyVj0xj1y6O6tx5q0fY19zXUndABRHZuc+tDnqbGsPCLtOIlSOxhu3ZUheR0tOW2nN
/jTMwTtxQWqcAvsHnHG8jWgnplaTH7ubcFseE+js2ZcZcXDuTYSJBHFznXGaXlqSIFCf1C/wFr/q
nMYdPxP/jLOzUi2ZBJrAnrJ4+KO1Um8ZSuhqYlTJkc/6FYp0H7ZDv/S1ea+nSxR4LaEwXIYg75eB
qK56jN096hg5Jw9LWKiu7kg+k5nDcFKjyXkdLH7ZgW+Hl7GYOnpAe4v7aXHqU8ltygy+2qb/rZ1H
ax5oXX8wjlpO6PyS0TPGB3clQgunPobitO6NHUSMjcYXYnZglBlGE8+KHb5arxQoPzxZlm2Wa6SH
X2aRJIcqeWV4mK4ohVRL18UrOKQdO62FSKRpXlAR0h3P1dNoVJCYE+enV/F+NsOfyQ172qtAzceE
YUqX8TMuDxwJhHvx7HObF3Ixd2AIAv/FiH1iY4wvH2OUpSu5ACr4sBSsJmAKmA8sJ03nWTZre6Vb
LtplUhs7ohncKh+OeiPFwtImdbN05zxfkhjdCIPK2SG/c+19b9Go9zJ816EU0AFAPYdD9NRUMlsV
IR5I0xA3FXNccZhMLU2Q88QFQLy7MJlxny/LsScK1ibByajyZ8T7eGMm9opK4hlWxZcYuVoy6kMt
JrDregqLqNvulIjydebNAeWr4bChYfPBqURk5X0VeSzKcpCvCAQUf+v52CaoyvQ1E7x2sw+rPuWC
pjaNtkSKt77LEYFrNO37iG9dy/pXUeQradF6MBf0osVkxR0HFBK2eiQJ48CAhu4q3TF+Dtdl5eVk
7NX8Xu3SHIvbpF13rTCWtB1FV2nBCTjBHaRS3rJj5PyxfBgvrkdgMLWLIy8nPw8Dnn/ThUuKtrpD
k2wTaX10DrzkUk5UmpfjeYLcu8pDrkgZSSEKUxbadoY9Uc0EDjuNU0b9zusPn2xkdZNjQrpE7y1+
XgGSXF9ynDKj6VQ3Zrvi8hrTLIozK/XB+NDCgqA3IPY6JThSSqwt7sV0Cxxj+9MuzbeuYfCmNWT1
mSOeW9f7tol2cRxd0i7+3dfct93ErNdpN52mnvJimnIe2c23mVs1orReZ2lMBaTfXbTNl4lUvi4m
i8uapD2EgTXxK/uVFg9qVcd+z7WPKwD9Pimu6cihtSK7FXVw6HO6PqaYxLSffBttVp64hr55nvvc
DRUXA6TnRbQOHj08hEYSZooUgPlNypaTurceqoaD31Uws1gNJngoR4rgiKV0XaMWb3Ga1Yvq24zC
g1slp8CymFCVUEkGQ71C1dnQQMMsYiwj8qXoQRR6MsztXvogu+PhoOOCdMFWp4x481ZtB1O+9Qgb
K6uG6EZQ41tpO9qNVv1GR/qpH8U/wulTWqaHb0deE48b6NAWajUP4bEm1biIEzJ7KnT3GFRRxbKa
VlSS+4ukSoBDmPWy0sOuNkaX4Wy/bgZ/2rv5uNF1TilsMD0edWvvuMY6tRyfrMjwj7S8SzodoikA
e6/qfskLca8s3BZO4ifLaY0nGfCB8whb+riNAYo3R24dtzBwribYdDfDJ1Cb3c7FpRU145PysMhi
dVdLvx2fYQls0odDr7O4IGtfxGR9U7ZNx1gbjLjw/d6NSL2X7jRsYwnS8NFEfzdbi0aFmgtBwNuY
nsvkNnquuwtrd+Nb07SqCwfMjahXScpjSmbUxFYatUfR+H8axN1FHPFllFJ8fcbdo34x7zCZ4sRb
+r1D80AZb2wr3ceWp58CrAWANx7s/c+uznzcS81L3nFiaSnq8OLxLZDxtu8peLes4gOF4je/lita
i5NlblEqVtoh0rxTXnq8m/tqorAUQZtvhFFH5j7CMCRGgogOJa87MZ5bJR6tXDnXi2CdombswxDF
I9RTytr3gAQNsXdrYTG54m2wA4YEmDv2qtX+1q/QN7woV0uqJWAGgYVaZqZ0L0VmrU3T2A29PSEB
Z0tpux5F8awMJFgWU1U8d0nzywP4s/Ti32OPX8IZ8jfKt/DszZqoGrmZoPYZde9w5flH2Q9nL6Al
k0l2syCh+I+MNZxZ7zlNhLUhX1dzHjzVqgrOzuSYK7NRmBsElQUglMjLE1Vq/IWVi3sFpGydJHCK
In3BSiOesArS79YRZM+sg1tQoSPI2Uy/CFFTBDS9MGNhnKC8n1khBNUz2q8jLECG5nRLVXbKnFeV
4spO460BYn05YHaoVch8wncQYSb/G2LNJRhmGnL7xybD3Z7cBh6idjsqBlrGSDZTZtm+c0tuyqX1
jp2FUnamQg7lyrkL0ckw0kPnDhe6E8QCqjpbB5GNhfCMcYWKQg+aS+f0lAZ/qppvzrHCbFNaIuJJ
Y/vEk0npN9mEpW9ViJhYsznQxqm5DDljrRO30JuJ/begIG41NARGS885c/JpV5Hb2bvAjj9s597j
HLLbF4Mg/0BlwDV20mmZujioSsvFwhyf7Ki4imhC93GxhVVzt46CnyYEJpQFcNeSgIN0ZD+cZvoz
DuaT0QkL0YQJacviIYiSuqFcDlohM44F2sFgLOdBfrW2/anL/tPEc4SdJispzzR2jMr9VaY5YfKA
b1KNHOVUhE3NKmT2s7LFxBnSxeDsVZO7JEltLQrjHefM0hvZhc1syq86yDbcDloMfOMNiQn/IZ+x
lZRzkDJeMc+gAWROuCZ2ScYklEh2VBVnLxO0aWDHHEUDe0DNxSK49SU2PWpD5pD6hILbRND/UFNA
DRbmfMNU+atHal3nbvMOt8zZubglJktau8bIYJPFBQCMcGzpE/cYTnAwW2VN+tSldr0xXYj44+yt
qwQrO0sfSodEoXMcY5dBFnqtZ5d0jD0VS6PG1mgGLNl2bntPUV9/Vxbi7ICx87lVRU4NuDxrbSBz
YNfXwSvQo25ThDmhfOV5B8YY7KZENKzZrz5l99XSDL3uPIbRYbnLisb/yhPsCrZVtRvhwZvggsCR
LlblbgybCqNp7i4cWZhvZeMZSzfB89ql1bFnbqadoHvCm52d8yrZBbo1KOGSCQKrVd8ytIiBJ6cG
rbDPGF0vEksisbuUuWbkHPa5Dq99PUQHUYm9SmVw99PuZkPHe2cX7NaAn7NTCFastu0MFc7hwKjd
RzTFg++Wh89pZQU3xnv3nmp4Xkk/39qZxH/5+JCn6cWtjfnoHPtc5zdnIiYZNQxgMO1BwajMZ6KC
Dwrh5+R5jE3oQH7tM7yuDGJxPef0u6RG0h+TtO2PNiAuVkb/Us3ldzn3K5fz+WFqp+DokkA7BjZN
Vk3N7OMBPbHil3Yuy4sdEP7zWgckYWKVzzSUuLayb6OMqucevCSeiQl0Uvw4PDolKvOIhdRAJnqx
CahtUpM1tQSNhqLuMTyK8qPNttlxYLiEZY3qJ/yQbyCj2uPxZ0PaJGtPzs3W9+nIm8vpBwVpWwbV
muxFfIQUsdB0Id2K0nOp7NbV0nyP7S47WWOJWahVYlsYFIUS6Cdg3c45SEcGdekQB9spiPDqUdXD
cXBQnzqlpbxrV3On5CHCmPoWzXJfs28BOWkFHBJV3ig+Qv2y0u1QtJhQeUFXOD2cG8JewCHQ5UiI
T4RWIz95Rmylw8Te27au9sAR/aPZeQv6LTcZ8TmEW4zgfcaQS8/qS7iVDS7qqJFFbmoYnwLbSNfC
qIuNPSXdxihHDXCodhZVG4RP7dB8Ksq6ILhFn2VKFo50Nek1r3nJGketHm/gYwsl4xzOCIEJa2Ko
uuT174e2mX7nUzzuQ51j2cOsrFoGIZKh8d2iV29R5LZ4mtpZrVRQrywv9O6keA0QatZbBoCKIZIR
VIz2UaKREisKXVVbZE+hy701LHI01JR3B4AEZqJuY55hq4VP/D227byKfsJRnsXjO59mnFeewykB
AR+sV9rQ6jR0Y7Q3esYQpt9jem6plcIQgDPIyPOr22E8oJB0V/ZKMpy3cI7rglBQm3TUzzf9MSX4
F4wlY2bmIZy4Dk38GsMH4/it69cW9FMyJjste7S/eOxQdDNBV5qwXnqTrSdv9jlP29swPLuZLk9/
P6gE9KA1dVzrXLlOwcIcHf240VlMh+eo6F9TcHvZw9WcekTjZQNqzZWpf+ipGz2VY2kvxCSYNNlu
whVm4rAq81Vryt807LgfqQnbp2mG5tVzuKmPTXJVWlgrL76YQdY9KTdk7hyxbgVlARyUVkbMaZYR
R899peV2sPA74CM6xK1h3tvRkVuVQEkYgzi8F7VLKGwwd+nIIbmwPP/J1blxyhElFMbG3azZiswx
zu4crQCvcQE91jAuCLalLkrSsum77qOA/zQnenhGvsf8NsqXdoRLUov6XhQ+3JDCKW9h6D3LkVZE
QT7pNCHnGCI8iXBMVvnsyOU4Y6MczE00VNRLFd7RM65NigM1gKe5oGd4k+XipZHU3zC3yZ57M5Bn
xxvOgqRz7Q31LxOf06Ji/6VNPJw3ulVYP/G8ncoIvd6J0/gtm9ECRDLQe9TSjj0Rbn5iuLw3Q/3N
/t++FJUBXgGJikbH6AUEUwv9rKE0DuzEKgxpeWcEd+fuZr6R8A6ReheJYzgvuZHTlELGINcU3Cvd
OdekNwgfDdE1jiIHpevhD86K4mQBJ1g6Oz8Oi8s8BmeVCZCf8KFWluDpmkqbt6zY05QrvjFm9tQt
Lw2my0TKh4piUcGTFyHfp3lDzq0cPHzXXvUm1T3AHW0a9s6gEvvgWXm0yjjLbUAZJ08eXUMUYLTm
FpvYU4g4cxu0GHBRwrW1gwqbRe6JNZ0gkBkUCzF93uIw6eEbF8TwHInxaw4t96trayq5Al2f08RN
Cbxn3PuD+dKhwzPsjQGPGEfX8+yPARrB0g0zZ0tx7bc3EYs1uugt7ufu8Pd3lbbL42yV720r7Y8+
xhIu3Xe3D+MdlhLoQvkrr159GoZUP/b9/JSYr/lfUd4EhrcQbqL3ATNN7kHdS/GYz4OnIoKBVg7B
L54WpVPT29Fj/m8QK0509QGsnIrqVTB+9/pREth1nNWgq2arouhpamB58Fd50VOLMcSUkZalwvWA
J7d+uEK6iz+N+8lNo6NvRiUCU1WvcO7durEeIImoftulkd7UpTt8SDv+rWs7u3aT/ArimoRr4HLm
bInfdnPcbCt65+ykYHeOV57HvEi3njwSPFvaxHl/5cDriiH8k9TWszYi/YUgIwG+cMnQXUPPj+fr
i+pdFw6DEEhPUXZz+vkB01bGYbSUYOPhlovRq341Z26BdWhgTSzqIwmyGLNDiOLFkeY+IEicSO+b
Zyzp85kuOPPsh9GvFGbEESmwwk+Pd8MMrrRZjRsl036to+G56tzuPjCk2/BuzA5MIAvsetEZ35TN
Y9ESWRwxRIiyAHLWZBviAoSQAAFXs1H8puCpp9BQZK+FRUzGd8FKUVwLsuWB9uChXdSsJWdbJjgH
+k5dGmafhMP/qduoX7tE6naOREyHSbCJLRyIrWX4CKYxo3fCbXJvMm3Y043V4vH5xtdV/GOKbw73
BenKzD6pdJ4PY8vo7uEOKSvfPqXKBf644xiT/gqGAHLKAx4ZRwUYlJEyj6LlkXZi/6rUWDKbxg8Q
iaBe2+1s7E2PZFdVYJso/NZc+42fstzjniv/mH7jUNE3cFftzHM5NiE5WhPvfB8TWoi7dUvnyy7R
QbtsJmS1ZmxT9J3QegEqfOlSdGDF/23hPyxrZhFz6w88g/xMdCj7gepOI0conClVtV1VbNI8N7ed
4HYrggpidchR0oZwdpncALyf0T+bVJ2tWTfEljnwdKg1Oxin10+GteOde0O79gfvq/DKDMez+DQ6
x38CZ+qs5MQaac4nJ+6G9VQH5basf9B66BNMo/GJMkdnz3kh3I7ABU6FttdGC6wsF65ctmNi3h20
6I1ZdAluCgwnesr12isIs2ej+9wwqlzoRIJEtDAsNR3H16kx6R6m0WwdqnpaRuxZKo+jX1BIgEZN
FndFoiFLPQTTqfMJqkgKXz1j8hH7O650FuV+c4igI432kKmqe+YADmP4scpPqXUoh3oggsxE0s44
q+Hs/4e64XwpSjHeLOSmba0Dc9+FTbAgWxxt7SayUJOEefz7KxXG2SN8PcAHawb4j9xPT/kj8DSy
f+0bAosttbxpXUIqbuPgeVKO2FSdUa/qUfyUpq3eGo2I3GUOFDZWDzkecBL5Xx01TOsxG/jxlYqj
SjzeCy/xvxG7ob160rh0XuFxju3pjk2qJ6396Exqf9ng3a5MXauFZg+KOzHsgj4K1pPZ8q5Ai6C8
3O3fgtpzDkYfYv1ocO1H4tRNhfdv0d3/rx1f1r9Mjv9rzddJMZOvyv/u+Prfn/YvjUNY/yHAhDlF
WLaQBKz+B8ZBk5fwePQDsIi2aVnS/i8ah/0fy/Y8Psu0bYf/Ujz3Py1ftvsfYfJpgeMRK+S2I/5f
aBx47h8tXv9H/6BleWzujhcIC3nH4uv47/7BNvYxq1vwH8RMbUIcKfe5GGZ6rvP7ODjNBURf9uzl
4wqqxnyYA0aVi78Bm3F6XP2m+TKaTF8ka+It9cPnLBDe3RIJCzzDyqNwSfLbfTo/EVLe10SyjCBt
vrkdXXw9MVozOLcYaXrukGToy+SuXRHsgl8Yz3JXVBRqmuNw8iuPPwuKezdyaqItMN6ZJK6x+kLQ
mPBu7VJRvrGagBkS0xH2k742nfwk3jifRyKpBAr9fEVu7kFR4IMWKHGPMBfBtx1xqOABzAgXXc1O
U0/1rw6B+NBkkbXtRenQ300GDJbndHTHOCQL4seHBOaIMIQ8h9MeEJ18K1Ik+TyvcuQX5Ed3OOep
Ns6IbcvcZdExZxFhuPGsG9q2devC3Nh22BEWsZECVo8vakyrazqo4A3S4YH7ttxWqN9LDKvFgr7O
9hwZcb0aoxosmKKmxNWNcXicti6dhVBpAU9H3qZXK0RNCagl5yo+Zhud5k+IbOSJ+pH613ZyNt4D
mo5m0u8rw7hWo2Pi/06GU5Xn3BPI+qwM2gFwLfv46SbXXI9dEe5jx7z3MP9umU19vAeKjW6zZOGF
sXlIDK++9dkXk4h0I2PHO1rq2atAkfeOKs6p7wA9ZRS1xeX13uZTfooDmJd+mXGGzMUrU6fxI6pT
Y1n7kb4GEYyVOfWhKgXZE0GD/Onvr3o1yDWKAz/TERSkNj2cWli1yG1BjKU+4ozjChtFVIzLYupj
3CF2sYkK2zxnWDwJx8JqB0qpaQz/nDBXrVrCekkGMibPu/Bkmx77VYbUkcR/nBwrX1xZn/78K6pS
vZCWdi5+Vnz02EYASLj1GmtMsAKDB4G3DffMituzN08hMn5y9gyoAb2VwjdMKZxIpgByGjTtS2Vl
zKQxpbdu4pz9xx/Jti+2Fn2iqzoIrV1rezW5SE1n/CMjWAfe8OrpdmemD0YG5IS8D6oNNSJyG6Qa
976DqhimLcHiqLtMUP6hqfTucxRWBzvKHl3Tg3xxnfYliWS0TbOkP2isL4Bn8lVo1+hhXqZ3Qzv/
Th2RfcahcZ6cycOwrvblEAxfVaLgN3m8NiOdfjuTZPqOb62+TjnXYp17VNRjj1/6VQ1J4i5xL1+z
Kn2x/NG7+zntaoEihx2VNr75wrgg2GHEsZpvJs7TjQZ2pBgYCQMHTMzaqTwUD6+q3akvvwwIPidO
v+W4wzwwUNdR18nKNZz5ylHP8k39E0GfXhqZwUAqVGfsqTuhEuf690M/us4Vtsk2turomgI1fO3c
zFzaLZ60Po/VJbCjp6wuxKvPgXZRVY4+/vtboFsrt9z0gxAHqNTlxbVgewlszPAFfhp/bq548f7k
/RyeWeYQbxmSTAGV7Fp7iBPFlyCcucgc69tt0nLJWjwe3cgtUMp1QNQiSuG8Nc4hxdUrQ/h6aATV
bmqdF9LN6XuJM1/a3Q7UkHmxvNx5ElbyTCyREYCdDLfUS3MSIv6ulAnc0DSFD5lzvBaSvGgIjjGQ
lDF4IcZmcrhL7izx+5z01oLUBF1HkzOu2gdKpBJZcfQeZBGXw9tGgWACjFdXT/mAFyGBirroctu6
uk53bDLVgSAg3W728ULWtf8OtSY9OGTsqSfCGz2Y80Vjol04xHC5EOTf3ai8oxEk9DtJk9cmTazD
0KdfWTiHR/o5zKNljrfCsMqD7yLJWEK867aEF4q1XjCvA74SkX2NmGaQ1p1RsIbgktWQbUK+iEFG
7VtghNs5y4NjmbjRIgTUfWx86QIylZ+pkzofFc3LUCWvspRq1TacGdOcQlUQUdPLAFeaaI1UvrgT
No93gTCw1/Cy9dYRzC0sYbwN+djOXJu5djEi4faDddDpRg9KLc2TbtBnCxwH9oZw78gUQ3o/qv0p
TOfcCTAVZmvXr6MEnmKYdQeGISoPvVthkdZCYfoIXIpwJw+T7Vid4gjbva6nq2yH57rRyQqkpIM9
oI6OI9ZPUFg1pcx18ZUh93xIw9kp5tngkpjJzmW+nfDiWyNoXNpl/VsvWuMRFpwOYYNTHZ9ahG0H
QT/ahlVQ3onUvEwOQajBjTepmzV7dBYIC/CHWq8NXlCt/wlHLz4SLEm5rGS/5ug5RsW6lNagw5Xv
6I82NWpk7RKnNcaGQ1NO8TKq6EMn225tlAJ7YRj47ZNBj5fGjwbGK9ZbbCbg+sZe3pLZPDXKjo8Y
V2LeEFhsyLEtyCyWWAin4ZDrqF5NWf8njGHtukSAF/JhlRseVrmmqDFdQ2TAJFmC8h5LqoAYJkHE
iT7J2bwzStj3bo878PHXyTRW2b+fXsSxvVT5eE2zEdKdCPMfe65WhUrHDSsRFG3KjpDT22o7fU9q
12Uo5VEyyqMj8OJWj+t6H9PBYJJSEL5Fw3UG5TyOpXkiu62s/j4S7YKB7oOVxoA9VvhXYqt1zt7U
eZs0nIAC4Md5hpEXbyhkZwxSdfNxTlvKs6uiWxkgUMNFZdfxEidZextKIgaMlfTCciIibgMt5rYs
uTm7dn7Gb0kvSNJJSjeq6iNsaCvxhuzqzBr+VZUGuGEeS+3jA30f6jwtw4TttzPVUVDg8cIiV+6z
DPyWuht9FV40bMLcnIIdnbAjscQCu9IjkdIwi+G2YJ3+/o4Y7FvKXfM81OXvyH5t8FOAPHCuFIfQ
Y6Ij9JLSnJgJTH8EyQvoasxYQalBr66r/HVmy9ryClH/HYbTrR1aBwegl/3umBeoWcY/VYZEZWSg
YjK3Cp7MJLS4Al1UJ6BZPjJAWZ4Wx66ZUogYvbyost5EzG+fW/a5hcU2vKr8cVykymfXNpxoFc5b
W5L4xJKbw13mQ1P86gzfQZOBN1e7FE8plZ8H5b1pyMOIzqepIL02d7pYE0b4aAFFrwBkthtlVB+l
BdXZD2WzG1JDwWBRcq3q6MOlT2DdDaPPA9nEy7kDC+ENiX2grOlxfpyOGUgVv8WdXPXdSZuWv6Hf
es0KVR0NbX1Cku42PBqaQAORPIf3xroN8/Lx/pgO84mVZA2vO1s00tNr91TP+OEI5PCz4j69aWtl
7oJkWjVFah3V9GojuxhZl+/yBIhj/2JZTJ6zCJAVUbHiarNWTsK6Og9ue8S/uQwaVnCKvch0pvRj
FGLf6SBa+YkzbxzP/zUaP3bAFKuo+mel6LzCbLIzZzjzpMmx+fvdbZz8btt05tecW6c653HrA5sL
bq93rdkw/+8Zw7RTYqxUXD3LLhO3AZLEU+hMazzMAW4l6L08jKywfrXK1fSrGj3jAD8JeFcy/dJU
p9zqoBlvRBarfcmJiC56Z7wRU4fXNUcbM43JCbYzsSRZjJvqUkfxRkRqptwImilhohSQhkUYtGs2
jqrUNqvqepkHzD49F0889cH6KMR8N36Gyk02eYvWBgc7KBl2DAnruORnkFAcx+CpB6MyUBlayV2A
QY6jBNnQ8AFuo3SuChiudmaJFaUKoB35+WYuKPfzalyeXrgLfBkvfFScXamVt1HDK8AbA1u25y3k
utOYEXWPd9E25mfFveL69wMZMNARGc1sXv1whWv5xdGoXqEtt4us9L6jhuighUkKgjrs0XLeSre9
RCBUwxz35KSCRdx2KVGM5lTMOE+S7jln6B4zEV9kmVQHr4lg4Qy3cW6bDZCmRd5N3/CNqCDJk2fP
nx0oLQbBRhuShsRDPQ44nFw1b8ZIfelBFGTLNhav0E56w7WM0mA/T7R2hafGCejPyYiGlULdTJAg
RSPbU+VOP9TL9HvlZQx+oe6Q+GE8RfLRZhJdtsYqp0l+OWXFqsjRyWro3gsbaz4jdFQbzVzd++im
IeWGJJ/gV2yCjFYJw8S06IfHym1vAe4rPOfMrbH5n5saSt9YNxF7YPJkQJ+g+2FY94nxGysbQmH4
rJLSoga6vrS5xkXUi2KhQwJHgPi3ZhS7S88uQBY+Jvadz8l0sPt7qxnwZ7Va19gD1zwcpyHzh2Pb
T7smMYZDasGsHEPMYM2g5ZpLsxiTbWyH5yoIg2U7OBqCmJet06K5mC4VE3hIbmWeUjVFQpKfAlkn
rIEkvhverdqFGIZSb2X5Js8hEUSUqCyZpS//1mkws93SkcVUtPmUkw3TQ6fB0qttsaCjoF6pabhX
Aa0hPKPWQXRzuKsZX9GvsMC5UtAYRdBHQK9dVZDmFqZlboOp6VdBDwyW/g7SdB1AGjIJXPKZcJX0
WDCQa3GIFIBt13PavDDqfzKpwWZ3kzVw82jY+Xjdw6YAxNV8OA3ZDubNXVeqY+HhRzTtCKNweJO+
C6DBKFlBlflUTrgKBlq6056BJ3QLZSLnOv7wLZLOWttdf4qqeJP41ZPB3P6YYafIzAp7aZgUq9Ad
jqDlGR24xoudTAflx7yLAgMjLIAIruBGeaIdg4gwdQyFxT5cFj2YXokuYYrgMJVVuiQllaxN5m2c
ZxiPx+acrYIAXo30QShHNAQl2fxmyqxYZjmhsAiFZ/H3gz/25bpUOc+sw8DGra6I4RPZ5lYvRM/h
ZuAAPgzh0hjS32bfDkvkAcw47bHsTd5tk3cwzQqs4r3ssIn6XiVXQWoOjP63yvVI+EIBdeaqXUQS
y/YI1oM8CEfr1B1/F9TGpDNf1BTjgUTHestDD09mL75cjnYsf+O5SA9hXqu94eEwimLaSsNu8GnH
slZagD1kThr09Uvom2ecDI/hA0YtT37WRrSNiJY8POPOKnv3Z01C3GjrnX7zG/NP+AAnK04Bcy54
MGr1VLYU8NRheRWyuYKj2BbQ+9xYbnONVV4P5t0gyrTkVYWOZsp559jutiN7xdmHs3Sn2NZgJKxB
fLGwm2eVRMyWei4LHCaXkZV/DiCXA9XecQOPy9YFMVJH/gZF23vFweutQWV8lCOrqCo7CuimXRga
LwHhu12agI/E3mjl3PKoKdkhzvMmzVIAOZmxLAKr33juPxlJtTjENuvUvvloggAV2G8AyZmsDbjX
Go8Ro07YcXxqHrFSHT3gYItUIBsgyxIFS0LwA9ZukOHNLEEi9TFL8zC9g9NWgC6DdtGY6M08b9G1
6UGaqbfR9dm4XFMfUWa+amhdAS1tmeSohgW4XIKz4ixtu3pT0aiX5P57XwpJe6L9bBv5OeuEuRMU
IWAEy8mDBoNeTUy5fa6qeDjZudyjWWGbdARtNpSglFAiObe6LOC+th6tWcm4j42MVPHkbeq+blak
uoTFWIVKI8fM/+ll+TOYYtiOptj3wgbnXznGpqqHrziKvwIGFy+w25mbBL8JucF4wtTVKJduMKCh
AEHwo40BmfNhYEW1Q2bVebV3tR43NYjcRGbu3lfFU2LweTqAjt5w/cCUTnVZxcF1NwBrAtXbZOsk
+rSj5Dvj39uUo/QODwBNi/Ig7CnA7M/kG/BpwEGuXxEY/Id60Wgp6CiQ/v8i70x242iyNPsqhdz7
32Y+e6GzFjGPZHAmtXFQlOTzZD770/cxZgGVCRQaqG13LYhSIsWUxAgPs3vPd74+3HEP4VHPti4Q
/aPgY5gw6nwDW4QktHHpJ5zvXGPcMPajTKVTTx1aUxKiqt1mS8mYojXLQ+7jOl+0eZxysYs/LJxK
S9NYseTHXB/Ss9V273Fi9FtHzS9Db5yLqhkgtqpgXYmaB38UoeDg93CNgyvrBIftMqvxd6P5TfEY
Jpaf7lHOxisQkceWNcMm7PwK+aN48YXM7pYOpzD39t789G0mT4WBuYEk8DuUvEwRtom6+CrQB0oq
QcnA7nOBt4hU77FJerWdOA0NFYQiwTx9bRfPQMnecVYENFTmnIZoCB7KeX7u8vZcSHnhUGCuJ9W/
1r13UB0mPE+ggLR/MnEMKMyUJZ4itZ+K6OjhEqopNYLU4n7ce4QbzHrlONxOpbKOfuyylvO6d2gF
noN8rm9DriAry9M6KqBOLi00EgR9tFNmzFHIbb74p7cp9+viTeur5yh1bfRUDwAT/c6ktseBl1k7
p4UvZaG29Fa+V+rq8TO3WyIdnmj8rV2OX2E0HSKvcTbsRw9hkaTg/V80K16TrP/Rzijb4RweVUWY
QXbJxewSUg1WclECXydP9xf4tWw3WeJdJrjZorbcUwiarj9d9HkmH/z+fE5xFYi2v/IZGdARCNaY
oCgVPHo7k0PYOBOMawxMISPVfVM51asyzyThW+Y8zjK/pcp/Qoz3QaeUS1vVCLcbJUcz+5FFkB8V
lN46gvJfUVTDMZBr3zoDXrZrm4NTMr3PDlSa7XJvUb/aKXlFYMml493FErCpLeuQN3x8tDXptiW9
1qkd7nuEsSvLDo4OW6m1KUAEtXWKdtUfY+um297B5ywb6yMdxNFWTsX0o3no5HFU0XLF8fpmp7oY
jCY94Y70vLQj52MoFIb+BZ0uI0lGOXjr1hBv6WgSMiUnh8+XCWafOPi3bX/V1w29IM6zNVXNEe1B
vDLG5OAvw4fiCLUU0afv8nGKA4Ej9oC/zo/f4y5wqEmqvhzjfsm57qN1wOZsfPnsNnAf4ANKC60M
GYw3soFyN/kcS9Lm0RHZZ0QFslENGqUJrrk07wfRPjUqehj6k8QtssnS7lc/LLBcM3F66paF3aLm
8IJ4HyIDiCtgSBd0Gnxw+RGYvJPB7HmD/xradjig1itXkbGsKRQoidTbkfV75Dm2GlyZnHLbfwpm
8yWzoy9r4LcKp3uSTOZwZOcRAAxZ08QLfpA/tCmyiT8Fkpy19O2vsNtmcXwpo+EHK/Znyv+o9qqH
X0FXPPUePTCl0X+W/G1XjRKv7PZZfTgQ5Rhd8AKAj+Tmcx+1nwshM6flTcNQ56OorC92qbc49FlK
LuIXHNV7GfU/vW5+TEwyoaPdbwiq8cRRYOxoDPFa36vWOI/MQj/QxFDOPprxOp6de7uTXKlh7cbC
WLdwFjwVS1zU+a51qvd6EL/7IS0v0Y2O0R91Ld6z1rqfEsUZPccnMOg9qtfflw0endiLbgtSsrYJ
ANljd9hy8exXbrvgYJCfeZyxXBlM/hBxUa/oRbtBZ8LrO+2wr416OgyCM55l2952bpgYJvWzbENy
J7yEYgsmPauTo5UWb/oDK0s3XpBw9uWjXqUUJUTWoQMu5PwVPxfWSHghojqI+Hna5MXFTV+SeQAr
NWC9EO89xEt7RZ8tdm0tr6y2ab+I8xMXDQJczi8nkbegd2PSDMnJmuePplfFlq3RY+25r7TeEFbr
mgc+/7j1ok42bezhkEADSuXZPc/JbpjdZ4GZd0M2Y1Nz99yldM2Rh6dSLgNGWXX0MmwQnv4wkoFP
vVltKBlgF1X/ZMSU7By6oJm3l4weyujNMZHZ4Ln5CVN9SZqAP1hFKr90Nr0MeKZ02XtVc7oiI28V
Xr8mRZ9sR1PRQhHxSVxWVC7m7NPaunWw8jRrWf1JC3IAaTLlt8gqOXx7u9Kwmz142lPsw9+LBQKU
sdZd5s/2aqmYQlQ5U+iWwLCUNSxjpBD4x+lTRfvHaiHsxHWW1lbUrwT/zSlYLzKRK4Fje4UB/kfq
2O2qwCFfw9OvuyC7smP5bDFG8k0Hd9PnwFJlmx5Vb92BJN+aYiIhIK2zfq6WNqLGyiHFk5TsaWIb
YcOQ8Z8ZNZVprq70VJz7l8Hj0eki72HYtKqx9zWp6R1ZRYD//vAiIk0qqyk6NuUfsmPrWL9yA1wV
VHw+ZUMuNmEwPYm8vi8HBguOITDmw/LKlNeWwYCUBV0PI43Ug3PhqqGxLuWiu7HrD6zWBy5VzXo2
p/McdSsDU4trVzmX9WJt9LxXUDPRfVQbhKR4Va1SxbMNFRIajOSlxzshcSXsgoLC8dY2d2370Ebo
INl3c/FQvxtl4PaRy6q0spfFZRrP6w48Ql9dkFFOccIjosWdES2BdYiaZ8+JyG8P449ZgKEbTnIO
u6BhCzWtQgqd9iJz1KNg3HoAYNGG9fbcmfvCMcUXZ8VdjoZ31V6YUcDH07QC8UryL6OHe0n7PQkt
OyCBFrTdi+dbH1PSrEOFC8vADksebgSt6eszVjSmaa6h7jLh/urr3lr1gUJ+o2dO31986b8EaGbP
wUD8hMk5CfeAc3RXzgt2x9raTQETD9EXzldKYL8MdHlecREtewdztu4Mz2ufO3WkJhe1GhGsQ5oO
GGLYC1Boo6FxOfN5abKvTT2DjmzJTcPh3lijTXmhjnY6dPiRhjJoVwwB7OvUfbihwQF9Me9SAMG7
tO6i4yIZcsxYnjct4urt3ObmzYiW/hylwZmhO5MXa9FJ0m45NRjW8X6VN6OGg6MM72OI+Ads5zza
Jmk+c7VdOjSJKWfMEDRWs7vjW8idamvi00pk4J87ird3WT8uD1Fd4yMx+vqNhynCMhxsPoTtnWmx
+qPz8ZNBZPKeLLXaFzmxpu9fetqoG5WNfSlCQOvCH080ZjJAZ221l77Kb6k9Uf3cJflLL+ZjGFAM
m3vmdbSHftfVyK58eyRJjK3hFs5+fK1IiqzNuag/p9Gh2I8D9lyQdC50ntDnPiJwJiyLZ37V10A1
RAatTpyCyTsZ/hC8oG2N9ozEik3qFe7FKgt7Yw0W4hckTg8Ms8ZNRP8ERQOI2qOkeqGa+KdpRxSI
hpG9d9ruyYXT4pvxiVM1T4ITCwsbJjcoZhljZf3rbKfJRfL8vFCll1wmWr43eF6qvRUKPtqmQAKz
AroxME7PBXY3hmV6FTjp94aJlWPLToBqVtsqO5IzRk0ZGl8ivyJxoB5BX8dnBCOQDvnCDWvm9M4Y
j3/X4C6fU3U3sGQ/Wzg5RzYva5rlaPspIWh9t//VY7umVLi/V5OZPPQ2JFHVkJmsK99aL4OTcy43
8d9F3NupOE9jZCDZRNdINI7kPj1F5mGZdovTVTeH7uV7UTxiaej0XFQH5cSN4gybbloAZlb57d4y
l3eyCIqhFeXWzM1ZVynxEXv1+xAlX7VRha8iiMY12AKJak4kh2SJ96ld0ova9XfSd892N+cXFXVv
sRGBFaR7PLUsASO6A4aM5SYb9Xy7WGV7arzmM7QJ+uY9P+ua6EVZnTN2d8+1YqWrooQU+KiCx0A6
Ry6uHmdaEWz+9m//6z/+9//j8JPz/Zf8mv49+l1tPrvPf/tddkk3330Wv//+t2vdF5/5J/nW/4Z/
4nf+J/9k/iXw7aPjkp7lo/j6LwDK/8t0bYfOIdu1LQKgVA6VuuTo738zTOsvDhVcWqXjeQQo7X8G
oLy/7MCjGpiIuHRwYf3PACjX1YDTvwBQpg1pJU3H8oWlzT7/CkClTsHEWRO1zpx3J8e01NlpvXtp
iJZULWhAmFbZzkqYXrXsDLci5lQW10P7AgtRX+vEi/7xy7BLkgO04EOjL23oP+cXnykG5w6igwNv
/o23jDyqp1F+4GdgG5t78UVaAXe60TsG09yce6PEp2QovIfAjfej/oL/ax/VRXyUQKBnVITVDsbx
V0Ir8oVwkDgsIQGKnk5O14/pWBhkuzE0AiNHb+9OdvQgygDUPMnKH07oEuxhTmRSmnboaK05u4j8
SP+N0wP205UzLvI8e2S/KT6KjyVWJ0q701cP2nWFmicjqNJsIteerwb13ABd2Ia77lBJye5qbK9T
67bXeihoa9C/hInB/Wu39TYxsvDBB/HcGV1FurBf0lsfdS0djUyXRh5tLPfd8t1lyrgzpmzZj4rP
WC8xGC5rhbvSX7I3gKnsyqWG2y4bNQ56nnGzIze8H+fHwhqMG0tDZx8XekQ2j+4Fug2IYCBwzfiD
E49zj9pleiyGPjwa0qTzk17bxw7r4X6scdFYvo/1TtM7FiPa44KJjfUXHzhRw+GSeKP9yo91XSAs
YoNklo+o6H1yUdxXp4muTwZAwp9Z+5Adn8vx4ftLIheHs3PwlSBgBEOKnW7e2rbdbMk7LmvRxO5u
qDZjaQSAHMBYRDqcBBtZSTIaYQRSINXRAslkOR9S60m1jrW1Sm3BK7Q2B/u9l/uCJVrfbhw7eVcO
WQuJ5awPvWG9pHa2yzrWwxTwFkS3uE2nM3t+L60fZIVxgvrh4Z4a1KOyJZuRwF8FdeLgeqLUl/jR
xeYGAEE+mdvKzYKDwR1mKZq15xJBGSI6FYpgoJ8g+SncDHXfrkt3QiXRwYRAYFLGMDjJFXIzSvAc
eP+LkY0czYFcQ5Pqa7wVlxw7WeC0hDZQEfqN+WH7GWJimWaMXkjRS6t8x7Uac4pIOdB6GOZFul0m
h+8fMDHoAGBWNeTfGp5l75qRtRpRTePM9a8eNDutAdmx9/snnB7piROvupbsjlNsDpw6cKBa0YHt
oXUsKyJupXUr2yY8+ck7F9r8jIJ4E8h5OIRwMzkroYBZcNbtukRLVIbszGyHnzZFwoyH2br7vBoG
JPpFSbssg7kTqgNEYS3vkqR5LlhpAUMSJJ/thVlpbWxVNL1xZ0830NV02rb8rdrMOHBSYGkYUPli
j+a9lN2f0i+Pss5xsw1ZfOCAzQ8V2S9nSNSrBJN43xfOmzfB6/j1o6TnkcT+ZJ1rI/qwOlSzMNzm
U+FnnhYg7CFF/Ddcg5Fgyws6yXIwuzFE5XtxfY2xea/L5DMgzbAK+8Z7cVtWya0j95XLqWtHa7z/
mhQoE02v+RN4nGkgRhl4pfgfmJfygrdefUqyNwk86DpETEAxAAPxglun4/u/vbZRB9HRjzuIAr1e
91I2VXPN08cm7hty3tGyqzMDR5Ogc3wKj04kiluR1tel926yMXcFvsw9QvVDJnhh5DldCIPw6JEF
+tcAgdeGyS8F/k0swf5MVckLyouoyOlY+QZ2OPPy0OVC0G3sc/Uq2TsmiHLv7Tnb8uTSSUVZIDNA
XRsLB8Uz9i14EoawhJmNyHrICd1v8sL0N0njv40N91KbfQSr3fTkYDsJINNZX3es8JYXpcZfygE9
He3liejqKcOMfleZzHyLafhIMzbEQ3rL4hRTb9nyBuGs0tjj3oiCg2pRNlgk1KhAyxhfsPZEzZAg
ia0eu4FcIYBhgG+WnK3ZH6uJXJIM5hTHoetTRFVce8f5atER09VSQwIUjw6R6i0ra3O3sHXd8dha
d3D8lJklWzub2tckKNxTUvsvYqA4I+IA/d4m+W80rQc+IubrXALnM+NkZsfsMiiwmCH3dNy6Z2Wy
INLlu1bLvOopRdqSsaWLbsw/bBgUVTKvIAPBkzzKMR0+Ec6L98Lof46Zz2ylTuVDzYRMsMMgwhQt
eyuldy7BibDqybinHiSSl5p7QNLmyfW7T3ouuIn2S7Whs3mVxQ5xQCNiQ60SjN74A5hjEU1Oeh6Z
9ujy3Ky8XVULjLRWg0JmsZv73O/Wo5e9wqr96Pm/na3GfSkyYxfl3iXkbVIh24WBbhDtoxoDNqI6
m3b53ZTRiEcJ4IOMnKuwuH2LUclNJcsns5dqPwoKj3vAEtedr0Gc9YfOAitL4rfR6qtLayLJychM
rbBtJhxmCZ5G8Si5EzOX4AFUEKiMtw6sKqOx0WazT5HewJ+uDgyCIOvYZivRNR8Z+Pg2s+k+Nzow
NCNRH5y17j09zGma6GVoyuXExvxuMsM/bhi06ypn957F1L/x03OwLa/lklF9xz8Oj4fD5Lvreh6x
sZe7PHeWoz9OR179J6mn4BUp5oIVctXranMGJesm9pK9TYDPzENIBRTlm/EuQNJzdEs2QVVmHpWq
UYv3BttPNvC21V64S77jhgGb2U9IecnbhXIzs6AD21p2QeQfRiv8jXZ4mxTC3HR5ukXMOrJ2J4Ka
KuZ7vefvK1Knc1tsFHYhUi/LlsNXxE+t5EO8RmkGTfPoTd4MHImuzclprRl1wGSBwDZs3oOu9ZQM
88/SCtqdF8qdkxnUz1bp3jCTcm3mDUu7jMaBMK4p5h4KlNZqVcyDubXSeVqVjn2kioWbU2sKtIHt
tnMiLa8W95GJQLsS6aVZevPscS0XSnVHehSQE7Uetp2qehZNyHFyIdU8jj8z5F4rZmbYOq1gY0UQ
8pFPRJg0/R1yJ5Z4yZ5Ah3O0KTDwA+coeYeGRVTts7Z6YS2bgSr6TJ+FQl3tKSLk2FXcOHY2tRfa
lzrwGq5p9o1VlyZcJUFr8Hovc09hV/8Jx6x+4Mp/6erirUz6CkJW4c+J7esCHSTaQfFdK/HO7RgD
mMuOhnjhPSA3IiMZc/Jy8ms2Rc8YNs1tDkYfgYnTdnFxUknxitAr29b0z1OtHgOxIByOXjxHkMBZ
HG/ToRKjcZx39EJ/4XYKzWxNWPYWdvNeVUtwbOCDZcjTyf8wiso+94z01rzqJQTex2SY5pFfODkG
eLdy/H3JIGI3evJjrDjte5CmiAjAzRuErD97OKrBavJfNUsQIn4L9FknMg4DxbAfQz9/9g0SuwvN
7xyW8+QU+MOfQLNso6baDM23cfe4iSYbH8caPVL+SzhLfU1B4r7dzfy9UWqDy33/ytMEXe8b47aX
TXBoKuM+ncPgnkomyYhKTnl1XOqyfTLj+BxykH1nj6NJPcDo9B9fPM3xVSBGmonJb6Ytf6Kaqd7b
qvR2zWBna8+BBZSaCgSYZ/fboVmODbKHdsKraBrD7oHPnXgdfsOF3OnhDKMZYme0lnPblHRdLQJk
Qrn5I3cndr0ztCIYkX1lD8G5SbOMvP78E3UouwpH7yvYaDuJi7Tph1kg2ndz3PqbHjiy0pSkpXlJ
I4Gc7DRDSVlQ8mEPRc1qO48fRGQ4vHN1byRm+toYip+ibsN1Ug43hjnm+tuLGH2Dm992xF7TnEYP
dAreGWrOc9LEZwf66WgGVGoaVGku9Pu//v3bQTZhAzU/OgGS5poojdkfAi9DmeoYzioFPHU1gao0
i5oApdqaTo00p2r48oV8wrhNNMMaapo11lxrqglXfI8oxgsEeSNlLKcmSYsNL1t1FKp6j/yxxn1v
R/G9IcBxky9GptkunKf4zOLslzPGwRMv/DunXyx+1hC4nmZxJ6DcDjg30JSuo3ldm4UJ0pT6xCTG
1URvr9neTFO+QvO+c8u6QQ7FnnXeBGNoblzg4ExTwqXz0fgaSuK0QkRNs8SzpoqNNk83RtM/Tnk0
3wKQBy6E9UVpGpl1lXPna0KZm+DMbtwi6m7mbABiJLutUatnszfyu5QZXRN+Vnbr/oRMnTgGKHPn
aiY6/aajNSetAKZTTU4bmqEuJ44+CVi1o/lql9voAHA91cknfEF8MKrafrUNemequ4DF/FMb4Ad3
uPhujDIikVlG1a2hVluz3RmQd6dpb0Nz37UmwCk9hxgECoey714wBqywikLRanI8SmDIlabJpwEh
1OIqceLUTic40Hmn6fNMjSdvDquTIxc6KiHUiZOHZypwfqRork8WMW06lyDaKb1yIbhoVNS0u9Lc
u68J+BgU3tFMvNJ0vK85eckfYo4g5zvN0MPbo+qAqs80X19q0r7SzD1KjVAPsInuaCw/gAxEugGb
b5TLtHE0uS80w7/8g+aH67c04V9p1l9o6p9dFdggFeM6D1DrZMBIRMCPjHxLUebw4FZ+u1qW+DFW
vkVFYC7uS8UtnjoKUKL0ranMp7g364Ovx5A50QQC+jRh9Jgr3YYVJP9LnBR0lsHWqYaMeMMyhewj
eIFJyTvV7uujsKS3WeR07GsqEi1n+NP5Oi8hfto6P+HqJEXkkqkYdbrCrXaBQ9qiUKX1jJ6iOQc6
i/H9Sw7B1HKZ8X0hKMM1i1isfZXmz50ZRfi95H7UCQ9bBz6+v0jiH6bOgUQFR4ycU8HEXuknZ4Lc
7Zbb3JAeyXWOJCdQonSyJNAZk0qnTSo+VlrQ/dOIAgaba3JlDWrtQ1nPD1TcfAYFuRUjIMFilOba
15kWT6dbqJJzXzMCL65Ovohnps7O2WS4sMaugnprHkAok0TdeMzJQ1AR/3ZsWbPQCySmJtYh3hId
kyR1f3cZjZL4Pj9Gc/xl6VyOoRM6hYlPG8pvgyekPxmxiJhtqyczy7yn3mR5V+GaBSVwHgmu9uhF
2/swTtqbMbO0i3mhrQpRs5kJTT4IR2JcuvKhMdRh6PrxmS7AfsMJjLaieVH7IbEo5Rg4evs6mRTo
jFKv00otsaVG55c8/R9lOtPEiQwvng47Nc3SnvIhvuryzUPY1GTW+jw8BjK+LlqWmCt2FKmdR+eA
GJWv81ToeRrU1V+IyuUHMPMmi/9UOoFlMSO8lDqVBZhfUR4TPi86saV0dssixBXqNFeh5yk63xUR
mNlxiosvaCAQqg0MqI0oba8cb6c1txfjHoD3iYZgxeSGBNmos2SWzpfRJFrcff9/wLz+vpb1W+ny
s4kGdmLsqUddSUs2yGuuqKa5zOj8WqTSN2Vw6PSNvrjCKxXXZtDncOuB5ZJ7LgcGh4rU9DioB5xC
yyn1mFG4ZtDfHPQoSxn7D7KbX8mtBEdaWcXWM6V+0+LWB3LgtK7TeK3O5dEgqft8jFulM3skq61L
rXN8pN60fZNsnyLk5+m03zTiomq4+PNo8eN9jWOFDA+sWGPS0gBkiryGsxi6ZVKEjk9NRyO6q13D
eUEOxWtX5w6jiB+jTiLSFUMmUYcTCSmGwu5XPf8me+A1+eDoGGNms8KgaKk7eWG0LnjcXqNpwMeh
zxUJmscAtR+f+O6LCcfgsaUwxvlcOkt8kqYfcNp0kFByJiMel9gUa0Zy3+n0ZRlUXwDJHvvwOVwt
My3tFGo5hwRIs/XaFWxkdP7+EgYmE0Sd8qQAe7kqgp/E85obEQ1E6a6+Yhcvs5WMB1mk41WkOY2l
OkPa6TRpLF/FiBty1VINRWNLeYkNF1z7O3LqpxUbO51NlTqliiDDPQT5/P6dIWOWUF08GwRckoAT
XZczLyI+1OvxCWY6tLqcmK7odwaCfr64k4Hpr8gjAmTQ6rKfelM9JsH4UI2MUHNf0kntcuOZ3EER
35kYXKbeXo0fphEkoEV0TOSyE3cQVOJkWChKDJuddt6Hw83Cu0CQ/n2pDQo4C5VtM6t39sJsx7VB
D8CltKxdlud0RMUjxN5bEfZfMBrju0kWa8eCt+auHv38PlgYlFfTcBD/ntfdMsafaVksu7KZp4MZ
i0uGqPO+U/6wTVsxbs06Ji8mQ17QUWGeR24VKDNIzkc81XfJ9J1XEupKFc7eXTiVZ9zb9R86o2YJ
lVKDlXcz8Zw8NG3Fpiuf50MpGAA0zJluFNjV1wFRKSPGHRUpOV3QvHTYnuc7u0s3Y4rafG3WUfZg
FmucNvu5SN0X205pcWu8n8yelxVeH+PqUh957fJSXUXwEpVFjMGwT+8YAP3xM80X1Xn0GenZKOeO
6mabo3utljvAPO/oujxdff9gsChnOATRzqd/t/V6jdFGTst1fvjPLzGgEyeA6sq7g0KLiCIxP+vr
+7AVW4Ed9DFX3Oo6N6BPKqPvmn+Mh7rwd3wH+TBPi3qp8uCup9jmvmNifLPJWgSuV58FOc/zAqm6
DToMN/QgmY9V7i+b2G+bHYKKMZ+K91gEIIc4FXAwcQaj7+Znlgr/vWxuZW0hE+RY/z4bEGju5A/s
zUT5Xvbzq4t27JZUjEjK5BEGpAB5yot7FNUsaU1Sguxzo7PJrRgc/EeqIknGQ1H8VzM3diO6DXBi
rkIgBrIPi3PkJzY/CgR7Q+2McDJjcgFUd1+Q/6nVYkzFcekxq3Zmf3Jmu76WPtXs0BPBMxUlPJ8J
Svzy+CTGFWP+8d0TPUYfnBX6u9au5X3XmghKFXRX1pPipT93qfmwU25/rFXVbPqFJ5/lejlKX8aL
4OoTE+MoSrrP3EPdTGXTvk295Z3p8Ks/jPaNMWNrKPcUZF1Hbbfknmlh3Yu6ZsYdiI43HPwzTbls
KzsUplZXi51XLNfcq/noz9AxFcuRGsRZdzNiZGz6+eoKZ79g7T0aidttdfTFyHkh87p2v9h2VG4I
5G8r3lTKon6qP3Wq9U8TybVNCoLVhBk1xFYp7yowkmPNQQAgoh5vUW/arE3S6SOZ+7uK9Txzmr7Y
RV48Pniqe53KBZy96cYHBXzyMJJONv3lIOCrLm067QKW7TeZftlD0tCq3b77lftWLFbKxbPhsJt0
0aE2ybD2pvNhBBGVP3VDAp6+L6pCdUeLXcpri0vvi8Lwd7uE6EkbaqLiscSCoqj8aoh8rejBilbK
msWO3iEJpKCQmUbhG1cIcU47yJyAPdeKmzaHvZkUc6BshgfcZDZUD90mNaNPi+t+n/phuwOXCwgo
9OtFd1czEEw2jmcQIedYsu9xq4CPT8ELW5YoT4q7OVd3AbvztaeYcvDMhS9uvyD7lni8YgJB+eeL
7CXlzMvoSh4MWVDkFFv1Gohd7YKgyK4SbBcZq9xTD3kmf2oBkJnyo+FJwgAgPuIrTXm9U2JvRdsp
rZgo0yaDHK/iEUPjIQCHHVDo5MsjaPWO12eChDAZHmdBaGhwm1uc2v3l+4tKkDoOsYNjoK8oSDWb
302+PJZWb76FVmJswhzd0sBn61mk1Bul7vjiT7J9Dp3FxLXMhdykty1P+UjAl7slZIyspSYlLgPW
NHSMAHYYLWSGKJc9Q3Yo4cXlkgd9erAzE2QGuP482lO6MxwzejGTnIBRfQqNtj67Yzlfx8jc8+2n
I7LvAA5wzi5Jkl1iToLbph5L1N92cOEpkiDl9NWWZ0awaaUPt1HaeAyc5i2VrftcpzWVwH3u7fO4
r1+WZXrOy+SnGcbdgdgq6sNCftILaT2YU/Fs+0K8t30V7NRMT6/NB9tq6C3eKUXok7+Z8wfXQh5I
ssU9N7NjnEZFOUaZR9ltUDUjitmsXyOLfhjbE9NXggbMGnOA1S6zNwggja8xw0Y01XRT5LXsjrzB
6GdojDf6elZWWY73hZ2sJU1PD4ZmbTNPYPHNuXnXzMaIvRh3/z8AA8H/DRi408t94+132/03wAC/
8x/AgOn/ZZmWKYRpOr4lhIeBZeT3/P1vpvkXJ2MPYMAPpCuk4/4TMGD/5dqmAzAg+F3IEeU/GVN8
EAQqFtnx04fKQcz9nxhTcLMAM/wrMMCfzXQ9kIZAgC6YIA3/bExZApoW4AyhsGXCeiXFiG9bA/WM
xaxei6HoEGqlP5Q3R5exRPcfpJOlDfoWRVDRvdtJ+xEoZ6fCmcrKsoQN9pYt9xGez62FKMgYeUUt
lHVRweJsaGeNjoY1PQ2Ei08m+qjM8O7peJhRtD3VPGTVwkElnrnseED9YIhBto7Mnu7i2HpOmi49
MF3uz+zrTuOCVQC/5edIBZUzLc94aIi8zfkjVGGw5z4ebM0uTY5Fzp2UnZm/xjGkdhV2qzsemXDT
cciqD2vgPpEmO900v1BElvZmd8c/h3fnmb9gOdMtEcD2ONSuu88cmgCzal6OKgSJDrx6S3nFqWOx
tyfoHm6EsF64vMyMygiBGQpvO4PRVeMbWykURmXbXbPkmzDf+TplFFIEwVbCOpkKLQrMJgGs1DmV
apB3FtbGPbonNuqzgwNJvdEetUvHNjunqn8f6+zDqFEuJwlaRmUk9npOBdLJGYpS4L+BYi+3pbFb
0Neecmf6DbOPdXCeBggxOiWMgYulmtSPOsTlFGUkBJNMHWY29VyqQQsL+5UNXs3KUl5ptDc3OR9r
6xSy00Y0h4VMXPvJOnpR2d8zGOqCkj7CEco8hKnY4gHAwmdYuyasf3KxkjsRAiPY6AQ2jpNjax/s
zyocS9CNOFtZDbL8zOKTfbQYHamGv7Kqcx5uNEiNvCrCBA2XnUrriXKpD4PsQU/Kbxt27aEnxpah
HHtzE1bCefNotzOuRvqNm5kMSKCGOzes7tpw7nYLQ+JjZkXjS5VSaN/O4jMU/Cj6LgqvUxMX92bC
Fa1zcengnbI2ULbTjkqveQs7uU14LXCvEstdEFuHmsasVZuG9VMnIkEpnhWyozRcsuCo1hnVjCtV
0eicJ929k6BenuesuatcWspKZfC3nKZfgTWyCllSroX6yoGwQocfs5W7hMFJ8HGBkJGXEFiXTwya
4m5K0YML6D6qDRREIW3hJ+QSaxbCO9k0v1BFFPcLJuCUoOhLODGVd6v+Qyqj2wOEO7tuKS0GWKpc
9ToO7fHBtpJGc46slFgeKPrO8J074oTdwcT4dB7n+txFSj7CaJgcC1sKDoIcJ+fUPY5uPaxER4du
Nc1qPRtUuyctjWZTIZNV30aw4ZFRndOp+zNTOgw0W/4q8IppWdLu/1B3HsuVK+nVfRWFxsINJDwG
mhzveBxtcYJgsVjwNuGf/l/Je9Wt1i9FqIeanCBZjnUIIDP3t/beZNk/Gm2m0SjZDcmRrQ9z/Jrc
AX7w1tkn9HxZhlP/gYDynFO7weB0YBIP3u2nY/SKE7s+I0Cx81KfoimyiSE/edXtREnRlShJDI1B
MorJiG5uZoo9u/CfvT7lD40XZA+J1oLXZST1u4ixN2MeKZhp4tch7JffScBe2mJroq2jL+zxDJ5L
JrjuGq+Ty7kwG1hH9QS4T9DifHdEhs8loTiFM3nOCZE0o8xlOFlG+tnlJHjUR2RsqEeQ54xIC66b
O28TBwumOhORe5vWpoIVEnjLsbpYQfYPu8gfw9eclnKMmdhyDBpOoUvDe9DXwalUvleChf29W4SU
5nQML0qHm9rEaz8ayCElleFPXDDIB9bO4g27E25a7Al+bsEZDWMbG7m9nuZE0BrO1LCuLkMyCYcn
b5EdhzTjxmHPr1CcRRaY4rEycaD4o/aRC0mkRVSaV7LsmfBmBp6YTkavaTleC6Il6eL09qHEJanT
LWDYEmvXIOYd4qDJuaMrtq2b/7ai3LpC7jhbW43QCHCu12U2Iv8FZPOKedg7gsRuV9fGRwdpO5rB
EJC1KYw/a3KyYFqJruega29qjoubSVrTtVSkhOWmj82cJkfmtEuJgYguX3u8Uv08Xht+6A/457Yy
uEeENO5TXIyHXL1kYNMxGVGOhrI2Rz4iEQmJ2bIm3vKY4ThjFKBLqlntH+zaw9soLPyroWnT+8Dd
7mJezQZAmYiD5Gke5bSPDAZJRpM8Ndbw6Paov06b3jk6UGZJunfhZwLlDHjcpq/MU4yGqfcS+Gg6
WplFYYT9Vs091XMctvezlP5mNLRqrRmzc4/piw6m/G1I1Aw9YwWd7NY4z8QyLIyeuiGcO8MRxprI
TJod0MNY0olydH4C7V3i2VklwqBZKe2yi1aRhLloq54JRhKREMPXOuYJl++PGnf49HqI3aiN6Jof
htv3S1VQ+zPHbnFohfvX19KgfZkmi7QPKwV7p4UMcIne5yKdra2Akj5ZXs/DTAv7hZGO6KWw6IuO
WqV2rvtDbwTyRFV9++dLq5kLgzfrYg0uZgobdLfOC5CToBdbyOKL3lcTnnftFOUiIegk6hdMxdvz
yMS008X02hnDoceyRxvC6AHY2x7Yg+NtHCeNEcBwm8cDdfdi6LnkfdGArhnaasLhuDDqEs0LLOR1
MoqVwz21lG0/XUSS/0p6SgBarRTPsqH/PMaQXWeJfyaCGtuMcR+wv1KpFIh7UVfebhaEnjSMGZdG
SU1PU/saRWs8vAYgrvXEoOsiI/1R115zZrG/x75eSIbzEWcjbZnZdf+lVekxKt7dXIA0ZpUrr6H8
hdiXsGRpAAxgDUuoRiZDrmEtMDDQcR2SwC16vYIzj4dHfOoLJvhkS6fHkP9o6Zaci1PtA/jB34dN
hr0pw4qMP1G7YgyKlpImxHtIFOxGykgyuze+wkjrz7SGJ74RbaOmZxA46P426snxcYos2Qcdngba
uvlUzXlEQ7DqIVfIMqt2xwyu/tAVzowMn62HlNnPqGBnQ2HPwAmxwqAlPDRpSdkpwqorJnlOFTKd
wE77CqJmj1VwFFRgtUKsB1jr2K3eDAVfZ1DYlcKxtQow24LQjhSqLXKWk4nb9UgW4RWzD7MBhXbP
+d1SqDc3DjZthX+HVipPFgNSfITFIVWQeE5NyTc1bsGP6wokrxVSXim4vFeYuRwBzjkSX/oBBN2H
RRcKSgf/7VZlmPNMxjveZF59HNm+nP3UxVmgsHYFuE8KdW9Qk6neGJ7C8D4oIj5zxV8v0kxh5cnv
x4SCCLCeFErvqGlW8c3XZwq1Z5ZHmQ6em02TTOAyQU8rq0UEs6FY/VFR+1PjRCfyoF5aAwcLFQ/N
Hq9Adq/qRzLgu4ur0P+sbB7JZDK3xuhi2y2QHStRPKNZH0rNDdgBdSzf4+ze5pa4NUQOa6UlPn3b
KT6DWBkQQp+fNbnn7OcwJwTKplA/6Mq0wMgL1SRA4bOCgxPh9G2GpAL5Ms8Gz7KPYRqwP1hT9GDj
McENzp4pInWJthEME8BTxgOBB7jYpv2sTBWpslcYymgxKMvFpMwXmbJhFPgxImXMoC67JkIA70ah
bBuJMnB8f4p18sNU5g6kSHmGy9m5yvjhKgtIpMwg3AjzrVMGEQgP78hPCwEP88isbCSaMpQ4ylpS
KpNJ8u03aZX1ZFAmlHZI6h+Nnp9K7xK7Ep8KbWIzOP6AHUy5WCL8LI2H3PYdcyJl26ydgTe2aFJS
nsos3BfEAZ1T5YypW/99an+gZcAqKEEORHIB24jIbChzjbLZMLKfdsxGtY2jTDgubhyeysmKTAOc
WcqqQ+CCoPEuyp8r7F9tL586U5yFMvgIZfVB6ntgdiWUBYguYjBvZQvqlEGI2Afae5RpKFD2IaJn
uIlwFH1n2ny/wC3hzFPGowwHUvptRVKmJCX/9UYbnZIAmLK0tiMyzcFtiYHusP0x+9DP5PHo53rO
XSjb9FjxwAYk3XrEyq4GbMi4sXrjTBiBcQ7yzDjnccuwscx/V+OFlXbnEs25Il0RnpL84tHJxPn7
r7Xk+IBNCCYaG+/SavHJV86wprbqTKnGV6qnJzJAmLZGKdYJH0kvipnYEoaD48whaaQmL9EUv1FM
tiyl2a1KoQSNHLJS2AMwZxIsw6TYdiUlrh1tZNSBMnP082Xk4FLXK9UtenJjy1l5u0TLkgNTPozQ
YcFOjZ7cvOrHHcAEmoxq1G0JqumMpyYp+63jBNN6Ytq5iOpy5PiAjMegLiL0ASYXMDTG3rqo3eqx
4Pua5UgOMUdo1kW/eYyC0r8aCXJ9XeHgVV+yJVdJAR3N82CXiW/7bVus5irRbwMhVcTyEbQz3+bR
89RAjWTmTn6htNbHRNbjfayyBM9JuDFpYKQyOQMbeatsN9mYRvVaCtpo07kXD2wHd/QZf4W5UzyY
hKc92OoF1ZiAokqRsvN40Aydat2G2nm9tbepw2C3ZU1nwKJdc1I4CUtPdnpGX6KMqrcoTIvtNNQc
FnqXrqsw9zeuyUA0alSQWMAJB4VjO06z/+enWerEW5jedk1AJ54CGjRoW9p3EztYzGX9MmJqeCQG
LnipyBbQIpOdcDec6ATNtngEW1j1iha2pIje2um97bDsQ/IR9akClzWm1RC35bEoklPCYHQ1mc66
1chNt5piXuauvGC1Gs5pJauFS5Dkw9w4FVWvIljmNTW0HR1AmintDZUYLdW8SkwfmJwhO28lIsDR
7Mgr1vshXZXFc9KM+SGyj25DvqqXp/esr0/MW6+kToS7uNW52KL+IOPpNDu2pGyaLVBUu1+to1Hi
I3X95I7dSz6Qj+5gHTZ5WDsTMR7w7rHZg1EMGquGeLEz7hRonwJqiqmjcOkUD/TrALE9jbDdxJPD
WbPRNzGJLuaiuFhRcBgz/SPsKOdz5vpHFeYtSTj5W+7LfD1ouypK80Wh+zeoeo6+oUdCUpe7h9H1
i1XZZGvlhY6k/iEK/5rqbNoZLFMM0FDCGLamu4H7fEfz/xoZWrN71LD15k1/GKX35DQ88wz2o2V4
b4qaPzX6PzvMr7ZLXzhu85npeeGwVeZdccv4bI5MSZop5IBJX4KV0JjiD0ZOvCyWcOq2U1wqEfG9
ND67LGtDRbjo2PLbadvLvabZVfPP3C5uWoT5WBS7CvL7liGpekPvb8IoD9A+Wpo6OjKXRvT4Uue4
GUYr04JL7+eboeclwoSRHmzDJ970l+3TL1TN/BaMI0mf/hoM76cVBFvCb1yCH4hp4Xy3GmmkzyNK
G2e1FsaNhjZBqiNopSk4gHv4Yng2EJTAd163p17WdyZ8lEXT3kCMl5UQrVKN5JPoWgJ1Cy/ITxbW
mmDWq2Zpzvssfso2/jnY5NkUoPqB/xMrIel7WsN2bD45aMlsXO2rVgdvPUpZUMfI4ex0PTzkC92d
vib7Gk8EsTIHDDm+D3SP4eHIfxkiJwgofeWfx6Qi7yXRYvXATtoGREN965a2mZM2FiU709bpzJbp
jqrKexM44boEd6AtyNsH1pCBgzAOCzUKARMmvHpkLXz4WVLwND6b9v1MkSFh7MWxRgOCItloBPEZ
5aXusugEh/cqe5pP3bo72YPGKaAOHxpJNJ02PAcD4fPDZL5bdk5oBykqTE7pK4tnbwEBhwGxJ7cg
cIcjG/JySRchOcDtqQEbyZUjqLhrKG1k3JMQ6TCQG8acoxLgrtO/JbZPigU+/goXETO4KbUT0D+v
PYxA2rbtvFGgAQ1CM2c8kAlSUgjqsNPIaeYKxum9sexrGIrfJMnTAuD9CouKN02IR8/ILq3voAKR
deaZibGUjftqjPhAxpoKWJ9kTcf/WRrOcnThZj19KNeCCJckNp8S6bNDLxBeTMmOfDD137xdYEj9
rhU+xJ7J/9+ffMrfCcgY4gUtEChSya+q93POqf4jDix0j+LAkHARisFC6vXsBUsRlyhCmNWHC4ec
EHp5yUBUzfE4yQ1jRCbS1gXPCZRQ5dSy4w0QUVKb1zHww/X81sv4d9WJR9qJmDyX5B5zqkigUgfx
0phVsIh0wOyyxd1lG8e6oF9LtIyzOxK58t77GZKuR64b/VgGxiyOTj+nhgJDm2giyytugIPhbnLG
cTVlZBPV0j7PxVgcaD3xJC1rEFRyij4TvUaNjdyeARcqHU08Xjf9IoqeGBE7vBvGJmytm2H01IG6
w0aEWD5SvbgyvXer+LErmitbfbkOAMhhYZiFOr9KA3OTjUjEUczh6rLqD4b4uOMdsUkKlB0lzlbu
z6K6TAjmcsS71vpvaSfIpKkMrtT+HpUULPi5YAerbbrZZvHLLkWCSGVqYlvFBWJD+HsqCQqsoMzR
gAJ8IxHhH5L47eYxtbk8S3g6hvR7J8Bs0Vb1i+diEIq0LzOiZ8FzgQaotlN15OkBmOqKpGaueoIp
FvHY0arFzJpEvCcMf5jGimzGBc+2IMQ8j3aHeW88sdN/JwueKkYTslo1B/USywd7Nzc4+JE4QSjF
+wqLXsylR7oUbGVYiX4XlTmOd3ZhoUWoTTszuWrZujakT9X4yrZz371MXlMTzzWeLMFFZWoeFbve
ox2N9kPnq8YCQR1YwvAVqfl9HCj6jjEwEWWAbhU9aQP9ZTZhsJNGC4KvPovICGN0/4F38qUeqQ/J
ECwNWedLK1AXn6o8nQT60UiR4yaovFMJTXCgqBfDGwwU03geaPVAxIJn/cIN/EMCpC/Zs9S7kFRA
TTNPhFOQ42Cb7aqomQuMmv/A1IWsiJlGJesWMvRZMJmPl8BYJDCJ+RGtjPFr8ZX2vAGcK7j9qnxN
nuM+cOJhg3xK7W0XfBnNc9vZj/lIj8wQv8ZEnjg8MvWIXjWLRcK23pN0kpdJS1kb8oG5d/BJzuq9
dNpsJdPG4Nvhf9G+8PdPW5xjN0xfcjpHBGfgDJHxVlO5sKAEDJ1rTHqwKxRjTusEPwUHObCoJDIO
nqXkRlIqdnVI2Uzf648gyuIweZ+y0l5Nx3Jx3ozEe5k2MWRJu6x9lSQy8w5HPVGn3b3HDUfPe0Lo
Vp5ccq41kxgDTjpst7WcxCSv6jEqFXgy/JeSwgedUa2fUcDox8HPQsep6tJDiLXP+1LcV2wRPjV3
drWqOPT1UVHunb446k6J/F63P0ZSSAw7xN7hjsHGMSN+9FX/XpdA1XGpvVqX3Gm+0P9LmqMMYNSO
3O3gKvW828QTXrQuooyQVCIF7vDt+AQzkOtDRWSWbuzm2a/Cd3NYszzFazfKnvHinQ2Eb7VKuNuo
JhLGbhj0D6j75bhF2vzVCSa5eCvStexMEmb8Vd4X5Iyno7ls6QRfGUaX763Cfu442iwTWiH7LPsd
amaBmVfirRq3SWUs9EBd/z1+gmkMGKFxRWJPyH+70a6weMBYz0K/DIGM92k9fFq1bEmTryBdcRBi
Ha648cd71OpgD+AaK/gHBmrWI5WMsIz+0qjDX4XLpM3ZCAP83gKlH2omCvEsAMhy+B2Wy4WBXWWm
FbuJ3CfIqh9p6e2nkThMo6B9wJk5FptsNMhfSA9F25HpZ22xNePgpMpgkTtiaZEXp0QNTABmzhaM
LBJmdZStQQROHueBGQtfOqZvWLMxy8DipQ4XQKBdKr1vFmxz33QrIxKIfgJib4ZiQ3pVgL/vcwxA
Pzs3A6EWJKw1cwYoH/T9ytNZu0odPqhO33QpnpKJll8iS2tlvmhm/fL9UuUBH+k6vqYA7UBPUGJH
iyjO2EnIi8wJkfl+0frxYkpf7v7L1//8HTGPCMv0tkE91YdWo+WpVy/fH31/7fsFifqjcbPxwAoX
8si2EdZHd95mprR4bFjjoeZheiAYZTwYBpqyYzKRccyqPgddN+zmvP3AtUuQm2d1OzJii2fGk+/s
mTTKAov8OTNZUMsyuPWtZ681My6vVeWLvddS3DP5FgkVZIycKi1jZ+ywEniJXW6rPnrKptnB7iSu
SK74cXyTw+UoqkiFs+0TUJSVQ1MbITyV+URdmbOeXHdaDvRL7W3ZEoqXppz9eWn10l4POptxO5Hx
sXPsdFPPc6OcFxZPQl8jIaRLjqhZwVoPjWkDbFkjTQz5QRtjro/I3ZPaYR6g34c9m6nkmJiaRJX4
Kl0jIa9E4MeEYEtI7yQ5gTllEYc4w8bS39aaPh9LLMaJ3Y9rmoeGH33KwDOxxy0xLohBbIlueGvn
del2ZD+qT/nVnMhKJr7YXPa4eB6bIJrPM9OgnemVxH2FoXmpauuNB3X0mrRRfEjgLZaTbhHRNnli
m4WcgJqkfSoSlnnDHef10HD7NK5VXlM/qa7fHxXjNq7KHe+C+x4aM3xRCB5YmxeD7s+BoN6j3hPH
Y3cu3SaOnz94Q0syemhSaorP/wgpGhHI0Zo4QjsefnCIB13iTfd7aR8m5vKrUGh3W8vHB4o3OAj3
DY8xkXbX2SIuNRg9qn2rG8/J6ZTm5cypko8AV1aNLp2tKeff5RgHG4ie9KgRzNzH0lr2GnW6JFFx
5nJwn7/pqRAMWJhRxPZDMFafEJjGszHPqhCh3svhYliIhRADLd5Au2/3mRgM/mGyXtNZj7nLPEGY
fPk1xIxfYkR7g5huEu15SQNKAjmhvc4Dg1+phnyabjNUbK1lyzhh0fp0zsZBfjEdgUxGEeyKlkiu
wXEeLj1P/p3sxpGEGx+QsvetJRrFIrRdHSSu9na1DUsTWf2ZrY8IjVsSDcFCSva0tOEGR5KJ2o1I
Kw5Evj6dRNX8xwthdity1wo42eg/vqZ+1Q168iJFTiFvlcV3PaCtu5Q4GXV6r8aKt6DHTbvGvxmt
GJORMGDEz4yN6TaODX2bwhRx2h2y/YTifSKL7rcxaMz2soI5g+M2nCqIGUvMUNszfjzOQ28/2IwA
T0L7rdlXiT7yRU4bq+cs0ufUy1iqfLJmo0RomHPz9hrUkixrgIGFPxKNRtonrrUirlbEDHaHXsUa
Rkj8B+Sodp2bdoNrPhsOFD5lK2uY2M2HRcJlFFnbvoYd+zYLzpjQWivJD76yrXfvLtLVRdcqjmSp
d0q84XV2vewaVZqClbXpp40rvOD59hr4BMOjkYbSd+42PWNEZhZfAy3ZdA3GIXT9ycC8xUt114u+
IayMcTkyGX+tznhottoDlbC0vktrOESdTgpG67ePebFvC+Zs4KjpxR7c/BDGTCb0PH7ifm6OLncT
yKvMUGeJAzPx5AjyHWR7zkOsYQlM/EqzmLMV2LE2UaDbLHCp/zRVzodwtX1X0/jn1MLDUWr7jANa
84E5ObXFmPx7c/7lwZNRc9MBcbnVYZjavZA9RaVFXZyZQJGtTuD9W8YpsiH+E0LEmj6C6I7uBhDr
dv4yzHVWSbu5DTJiY0XI53ZOfW3tR3a3nUrrHSPNyo2qkw9H/WwQzrYDAkDYDnX5LLpsj8q38mK1
6xob41Zj0b561ev3U+77K/ynAjpuxEM2GcPun+fDHuLPppTl7/Y7h+azxL4bh1H7ZyzN3z6Vf4up
UREu//AJah5xLrfuq5nuX7LL+KN/D3v53/7iX6Ew/GAIhfn4ldPVHaO8x5//DeblUT5FbM7f/5F/
SJTZfnTtVxH+/3SY+mN/0WH+HwKEC87LcTxXF4LQmL/oMPcPzigCystQjJftQGX9LU7G/kM38Dyz
5vgMTfGA/Sc6zPnD131b14Vh6C6GpH8qTsZR39o/wmH8NXBm+DSwiBmOAET7z3BY1pdiDoYK1svk
ATP9zlSCjGFwNDQhikpX4Gf2qGD0QoQSZuuP/UxH8lBg6RtyBla6lz30RfNm+OkW0RmDa0cIhY+z
qqwqSOwSTsrPBwJSHBenG8jtPM6LqkKaIwgAAUEnwzowAwYQaj6iGTbtzqw3xzgc3vTCkJ+kSJJt
roQUZB7YD8yli6bJumWeez8yN6C4ZtLD3Rgb8y0wXDozhffqV/LNVrCwkXwGCh5uoYiFwokDyNmS
OmzNiYbbjJRzY+BPWbXoXywFIFtoeID4hH47cjgn9Tji/XcttsP6cCVjJN/x28a9m03iTMCLTg7A
+DGoGYhUMLQNFW2kwqQiKpR0PGrck4saPOuTWs1pCWC8naOwW5u+Z+1teGtfgdfQPkrVBMaOhU4k
cHa1tak74ph4mFPKZSuX/akHzET9lO0du7h6oVNpeut6016aLSR8hSdmC+bpHCybFR9AnH/hhUHI
/DbDjucKIqcsrf0ApV8J+PKiqneuiT2B6yPatnlSr4x06vaarC+zAtR9SPVYIesd7HqrIPZI4ewO
XLvvHMJeYe6Kd1fg+6gQ+FjB8KXC4p0JQB4QvyM+IH0C68j3gcLoedY4z7FC6wmuGBbAystJYfco
kPYeSbgikQYov1Z4vqtA/QRivy+kuEex9U7V84ZhdnQEqxhJUwH0x6uZX7xv+B8XwOTpC7K7NPYz
+ks0x+UbOWbDNmaICJeGb8CVDul84qr7kf9GFc9nkZE3ECrzQahsCL0yJODRCJVBoVBWBYILjbvX
Yl+YlJFhVpYGT5kbTFwOYzz5144+3wvj8jNpvPJ5nB3BBeVvCpcq86mu8BwV8UM1UmpBK0d673pB
2zLHs16zu3UmZ3spURUfREmKvjJmfL/UWtxSEMwy1hgxDQ7TXBwabuM9TSNxRjmW9F0XwuccUq3w
MNd6eS0rhxO5ORMaS3LewrLEb920knNZ1hF0Id3EY/Pg1PhK8ENoD2VD9ouFDBwaqKtTMjjPTjNw
RlnmoklvltOy/QzxqoJqZRtT0h83W9gTJrlp6Icicr+uHmJh2tfZ0Ti+BfbEfgI7DAzFuGuURUZX
ZhnMcDSCKgONq6w0OFUwCunNA99NeIyU4UYo6834bcIJYeMSZczJPZIyzIaqTpaqfp3SgHfJ2U7N
Yz3uNDYMmzGLow8H/CsgnCRLtqFqCPItn7objEGmsgh1yixEmcCn/5orC1GmzESzb21cI0vZ4Y7D
Mk0Me9uQG7DWpmLep0VsvjXdYZwqTAvk8qE5korcBUG1GMn84VhWnHp8awm9cOumGH36VKq12Thy
XWmpvnVH4i8IpPHWbovXctBzn0yUki4rnClYWNdV0SIhxbMNY0bBGlVYtSgbrGPdeM/imEeT0eRb
fw6x3TG5Mt3cX6RVMK49u/toWmAMrge2hE40rqqyohTKHz7y8aKnfHPKb2V+O6+GHyNGrFk5sibl
zfIrYvTImXCOnF7bHZFUt5aupns4G+U2UFhpFPF8j5qJXgIDecm3YWLMhl0huxzy773OfNHdNDvw
ToqlqRPMyoDn9O1praz+zaUbsacjMVBliTXIYkScoFA1igmczMILy+I4dsR8VEbtvEjLuxeIsbdJ
VTGmqpQxVfWMOHHZWavGRgSZ+eDS4tj0NgMxu5WXeU5fmmjat7Fh3d1Wkvo6E3zXTETg0fC876En
71LF49UN7txMReZZZOfZ2frblOwqYgUAiZLk3I/3IsJQDq/pc8LG595TyrXtIY50vT/bwfwFwgQk
5NXNhgAk9w61x9Ga2+eaKHgmUhiNoYCaHrKmUogNVW147oBuLHs9zwqJNvrHqulpfVGATq5QHdgG
azEpfEdXIE9XG9NhHJLkYnmfUT7Iax9qE2Zl60dixscxc7svioWWKVsM0DC/WuShPf9Op1fpjfxk
o+5iWSwmqUKMagUbMeWn5EsBSJNCkXIFJRkKT+oVqFREpri3lCzOlnduTbKppImYn3r6M711w6Vq
k1/enE4Xx4SkdmyEgBJzddcE7UPsEQVnTQSLDyaVO5GiqabeT+n2CmfCNMCsKgVc1d/olYKwBoVj
9YrL0tW8H1LLU8gWlbA9Q0BmmFS5n6gXoEgorulDLMUW+Jt+C4V/sUVHzFFIWFUTjKVwse8XNxXy
ZHvMQ3NagyMfNdFUeJlUoJmtkDNDwWelwtC6CuG5a1weYqlf4sOciZ3RmxdLpMONftrh1hNyQSgM
Hvfvr32/+GEW7T3s5nQNfbaKjQscK718f8TgmRbFuT25YQhH16tf1UjnOTizveoFmTVBYP9UT28Q
rGRY+gXArA92fTSK3IPpAdkbFbzXKYyvV0BfkKVvMcqeC2F0Fw6dSP2Q+ZvIw7GRaZhc2pfBUScX
PR+PiRvKn7JAL8Na8155fbJzG0e/0ftKMxiwoQ116Cj8kN39Y6qAxBAy0XSYngmRRKfRQ64rTMzi
7TwufMcHFc78gWOfDG+O7/4w2YnwI+WRXrdedATGolFYDmjk+GVY43OCfFNjlymMMlEvoUIrm+A+
Q1rWCrlEjRqvLlvFa6OATBsyE/EHRFPBmgUD4Lpop2usFklPIZ22gjvZ1Fk3Oz/Txk7F3FAnB0eR
OPP4WDOJ2kRZvy8ULArdJ3lgAJBaCiV1FFRqKrxUwpmCOxfbxFJBXQpCFQpHdXXAVCtMCLtOvb1H
/NfD5IPQGlWw57gxU/HJS9W4BwFzvG+r8o0knHYXRmQmJbI0nhzy/LgtXeDHLNkNPfclnU0Po/cR
KF4lyhygFfXRTJU7a3jlrLQSjjJqtm1mMZXwRuIFaJRooD1+CH981aIs3gwJjmW/cXbVYNo/LQW0
1W2TgkeI+ZgkVrQehS4/BIIsagm78+jTiUD7kt7ynuyQoRz1r4GpvFMNb0xHEZy0Sni2nnyHLJXr
Lv1yhXby9K7ZkVX/5MsSX3Gw82LGmZWj3YCs6MsTNql6znNAoHdpcxy3JhLMh3HyyddCA4cIEfdZ
3xVT8EtVPzL2YjhNE+Emr8mpSwUMaQqIDJ1Pch5pezq9W1F8rFAoVqNZXbTRwp/oevSvRWmz/ueP
lduvUiV8yv87p0rOWP/zqfIV89BXU/zL8qP6+m+OlvzZv46W1h/CgyLAXORj7nFNMkf/PFoK9w+S
QTEeOa5tmy5rw9+Plqb+h+k5pGc5rmML01E1ziojRqWYmtYfnmnwNxKo6ekedc3/lPHI8v/r2ZLF
zLQtTpb42EyeMcqY9PkB5hLKf/9X8W+w2qTMsOsjbsI1CE57C0rKgxMTm4Wu2eZBZkO5dd1dH+tQ
wfOSAZq56pLCJMGXfEQIo3OgRWetoiZB+UToQ8rfOpS8BY/A9G3WaJDtTFIieobF7JBS/04wdbGi
N1ouuwmVRSvzs3TDpyqbqq2wdcK7zUKDetMg59p4HYcJjSQ9MJQUyMgVMtZSQkjS+1atgzn5ojAF
Mj4MvZUpnGbLTOLUSVAd5WolWuk9HQlBKCUb1T8dIqM1ronj+uEF+nBsO+4nIZ0eua3mcD14q8DG
gZJNNhGXaBJrjdsOv0RINBHL3z50zfrAGBKqh7zWpUF49AZRIbkI9ONLEZfcjom/D+Lk52hE3ib2
M4MyAxYaJMqZKi6OCV5JDB7+SmkDxZBDXJ6wDLQrkjYMpkuUPS5svUyWGXIFsyfKg0RDcVVY2B/x
zCHWJkUXEflTsJtl7R8ObZI8oFujW9LrucrU04OsxOBYq9qghp0zbbQaVtLEOafkJxzy2D86nc4m
2hfdpk6aRy3K5dLvBp9ME4s9I8gHeZFOsfRJ0TlZrU1RTMUzLwYX1tmanKklV6z10ZZ+uIU/ja45
O6VDmPc/OzPOVloUzqylksiRwDxDIC1qUxDDHTb20iDeDSzET9VOGL/AyC5bD8JpXTvyUKLoBm53
9cfoUuUmYfilyvef8EJIIvl92/Rp6GY0pDNn284Je3WtoYSIJC5+RwNMQNnaZzwIexckPY/2bnZ2
iTFf4dnCvaeVV0/SQmLhCMQngRgdFw+BvEZtKPvFlJIkgb5o6nR0uV2ZXAUOrU1WF4Q7zKE4h4l3
nnMt2ef6xxQyOWMqU667Vkwnx9COs+7EQBfGW4CD6mg4jb9P4YRnv/AuyUAG+Bym5Xo2fnN8Lp9n
b5t2xFrWFnkLqjh1msUhwoMigk3GgZHA/iBfJzQCD9p5KnVE16Z+KvpO3nPnOFtjDD+WE87rYTpJ
HJrNM8xdTeGReTbS8+xGt/IcGCQpaDhd39vyR9PR6k2N37mpx/zRNep43zv9hY1e89DiXqsCPz7Y
pJ+GbeUdg6L+CuZq4rtWjZqWQatWUn4OuJVP0vWurpm8EblQ7cEJPEq/OBnEZURlLNugVT4JIm8Y
T+yECzTldCVp2DRx6F7/OM8tfwN08Y5cSoIPrBcOrS3/bDXK6kC6m7JvMQzEcYwe4ZKYBk7KNtTw
NubQvTdhh6sa7dTUyKDifMuPKs13/Sg+C/szc7otuDI0YWmBwU55yuPgXM6UhvsWFubZt0c2Snq5
D5MuvyHBvJM0Yy5dQb2xq4XyEmf6qWn8s2VwlNBT7H3SpOJ2fhZJyfte0TwGfYGSI8JzVDDSkxbl
B1EjztTJd0HCpVZnVwtfTFVtHJTtddFxl0iftMWkTsYrmz4gH2Mi3Wv8f8ydyXLkRrZtf+XZmyMf
HD0GtwbR94xgz5zAKCYTcHSOvvv6u4JSVmVKVSrVldm7mtBEJhVBgoD78XP2XjvTTlFT6/MsFS3L
GXPMAt3+tndN82wjxPc7jTyNkfk19K9OuQNHB7IPuI3Ga1sugSizZXrzFpRZtwu6flOlKG9wRUKM
7bmYVw8MB/uG3CmyCBlJxpZGxlTizcPE1Bd691gZVbGTsAhmvhlYBJgiatcngdebh6Aei5/aOqmJ
fGJk2Ufm16gBK9VbhDQC393q+MY2HTdvGhRqb3q+Pku8miWxFttOIYI3Gk5SSLXDm5CZJJPehLOR
Kze3A1KgTFaIF6thGQW2uU2hUI+gw7a9hxM2sqZ5avgvWaVfJqVtlSv1fT4QDZ9dtaKm2+WX6+kK
BuhLD5DvoI/aA3Fd8cZDBr/CxfoMwouY5QorkdQxkWAYWg8IqlIhvZOp8CxK09w6atrLOqvQYmPD
CbMYFUCkRfuRfXjW+fiGip5Yi9SZTpUNFWvKcm3pXD/9+GBUaYc8hn4K7KFdGQVbIMbWIfes25JW
FvsVNaALwmbH5Nzc+Bzd1lkiIUxFvlyQHNgfazXuHOEZcIDjERsq9aJ+vWCqY13DTV57WnHfOhaf
TJOPHTbNZjZOzhXVs1hoA+gg4khnujMEF8PxyxWJNzYunEHbmqrSFiBBHrXKfY8JMmYtL+S8T/Lp
IH3/4ElOxcCpVgY2uMdqik8TbMibjEnyzFESEQEGabw8HfuzNmUnI/MvrplH9x9fqmJtO+iJcdNr
vXOpk/JQdB5GOD+81/C102e2aCdpPWQ0gdrOcdFnjnLrjd64VXZ07MbVR0SwZgEIzPXwyxB44Slj
k5gbgb/yE8SjvmrOhl+dGzlWa1cvayqGC+Nx7VjEcbSs/E4uhOjlMtO1au6MIjwQ64M8QRs2faGS
w5iM2coTesMArOG8oIBVI9p5igD47BXV/54NsFik8tpBb5S/LRSjmyhBNkFz8C1GoReYrf7e5c6X
sjS8B8KYpiVc4K/2dU0RSFdLz7lUQe5e7OnYaqa/T9U0HBilwlklQBhyiPR3yFLIAyI/XV9KP+pp
cwzZeUinOWtkuCAgEcyC6YePsJg4Ke8c35q+sm4/lUzZnuMWxTSyUGTJBKXZnVXsIEvZEw9xVBJ7
YuZo2j6+OmpiBcrqi2l0yVHZ4gW+XXQ/ZGy5qu9IzzKUsWC0zEB4AEDUF8S01wQiOg0PVT11e9MX
5kuXcQ4fTHu8sYeu3JYhVEURxdUly0s1r7Ug/Am1EnO0DiRnDqC5BX8bmvXwhjcEzStysXUt+2gV
KITzLXJRC5VBRZbhphVgt9yxC9b4Qw5yKuMHrdaai2y8VeH78oFO3i6C6bgNjZ5ITwertpsiYOWi
YlMpSqTRKOTWCY6jZUiJhfSPVUegWtp9fACz/Np5PN5RjiwDlue2EncQkuFfMBmHfJFuar8DD9lx
s6LvZAvSbXoSVbOzxkljmQRnR73qZ2umlTp2nkVOxfHoCnoWUfiYGkgCTasjtIOfFCAcUGc1PCZD
k84D1nhy6G04xzi1Tz2ZmZzuFIott0dYRHwto8lG44F1anZAosk9slcDkE7LmoXsaPcVXWStUosq
iE953VtHkZom/Wx9mGV2QUdciPMA5q8n9HI9FBWho00CU9cfk1tVVmgGo+xo8KttarR4t3mvy2Mq
f5rgFlKefPvwc4Tzx+exDB7QoYEW88JXK4vdB+QeX0bHSO5cDR1hrccLMB8enNq9k8loSW0g56xl
NB5NpjcBhp95VmTlNiTifWn0RBp3Hba7jhqZqOzhOGbpPbBBcl7D0UfjYYuYF7HdOaFp6YLJFiml
j+Hg+89D0enXgDN/O5l6DAsn8RdlnvQn8qX7kxezRfZ6hFytY2fMyeJY+QFCB4FUYO8HJG2FDnbm
zmoVuGtgpYaknEp4fMnNmRZd0uDSmAaUYBpSncjLlzWSepjZ+iq8BiiXNQmZ1AJfdHO8N4B1PRZj
bC5jOiJ71lTziHtk3lQ8oB+TqdEbEIkpme+l2zXrPr6px4bVV69MxtSxWDZV4W8bQNKLWDHfZ82s
SJINi5NCWSBTM9wnudkfe59CkE6yU0792SRJ/L4eLLABDfr2qfusIv/c1+b04pCCy3pDr0UBcl45
rbaznNJ64nLT3aNZu/HDbN5WsttFGR1hqBItTn3/nGqte9MJFMJaJu5yFltho16R2R3wSfcmkmm3
5AjWXbCPdfMhA6dVgg3sNB9XcVahAYCibvSS51bDy+QGcXvI7OBzl6QxFHuQO2llyds4VneVXvS7
0OkfrQnBNsph48HF5pFZ9rGwaamnTN65W9C3K0NzL4ad7vPYsx8bemSrRKpjiopjh6TGXgY6zXV0
1wiXnRKVKmBQpovaonMwbSTJOXQ4I43IKS5ZkC65f6Zz0tQHw+eNp7HJzkrLEC8T/HlUvpfB6bMA
LUUZRO+rKwGJ3yGcojvmi+JIW3RRRhEtzrC+9XqbKqsL8pdYRM8A8kYcOwO7XIPzhSuGJD5QExRS
c1oWndoMQ82pLw/qEx5e3CP4g9dG7m8rt9BwsQwl88cs2+WMNheGzgV3dPCsooYfeAXvtsUQH5ME
wZfZCBj4sbMARm2/YXpe1IXaBqlh39QuAbGgVelehjxMETMO1qoLCbp2PBb3pq2IAmHP3eS1l14K
6ppQ660XWd5zVq+fWy/XERp3t4VRPFSAl3Z42a21hZIgJgkX2pp9dsPYvXVz68UuKu0+dzvgbW1d
3aYT9pGMAd2suKIG3JDJKQNJzqx81nEx0R7p6VbE27pt7M+eNvJSzvOgdHWBYwY+B+q5zKpLGICH
jJBhXoYguA2SUmwzg4BGvdf9s+uWFPuk06Zeeo/vjeF0E3RrrSIVpIunFx2P6D429EWTcCNwuhhO
4YD9mgxIKH+mcZu5Wn5qVRaiCXE1HkVAGl4/ok+ckJ+G1wYCJLThau49e9j0jWDi5JN41UPctNxj
or98fEbf7MxRu9+2DRukpSOMbRPWVNzmF/fqo/2YVLSOme/rjNRa1wInX0ddeMwtrZu3RMCt6zx/
sYw4u09SmvnKvB3MqFkzZzCXfiDfCLeGUGnqiFTUlO1E3ttzYHdYIup4TyFB6kpRP5ZRWSxdUVWL
DqY2PXNmLp6QwzLvU42hHY9/cv1gV5IlNpMrrzFux6wS+AdkddMrzsign3aRMto9nKpTSdvyrks5
wqAu3tX8tEuDfWhe2NZ4KnWzPTpjztPpT81PasC3q0HwLzl5L8NYty8RiryMPvxDlCid3PLcW3i1
jtwx16NF1l5XlaR2zm7FMMmysXl5Ruce+oT1ytPdcp7kGcfhhuBhE50SaSq1N6uLITr15JrzF7Xd
exQVSKrj1toNUzmcshplCJco/pxgrzHH6NmxNPPMF0Db1RhYu1G/7czkqTcb7GVx6KE6GEGexfor
5bLcql42ByLjw7E4p8Xgc1g0iPceUD2ILjS3U5THjzEk8JmBkhWLQIrxVIXVBtX/W5lTclk0mfok
jOc2ksidPQGAaIOyObZOtcHodYPSD2CkPmzMkgh4stGrXW1w1vZRtcZh4NwqbNV50srTKMdyITvK
QQ4x0Ndbqusgl9nFz4glnE6MuNNHJISUrYPermDn2J+VfpJBJF5ynxXe9AdSIdx0mXdiWArLovJh
lH4wZP3iFEo9m/DEssn7Ken96bVC8tkF3H6xG+PwuB4DgYW/1RrCAKeYnCUhQ+3WTxkqB1278yZv
uk0qrVtpTmuw82bVJuyFtTA0Y9XXJBnSbR8uHvp32yQK3m86e078CaIU6Z9tAx91dAUbCEEVlGqk
iJBj1p3iKKN3SJy1qMSl05PwqTKYgedJ/BIT0HDz8YHIOH1vq5hE0m9fUokvdnbqs7TjR2Vsmy4+
/th4OVz8G1Ryur8hSMg7YvI0l1BmvVt7UEQpq8h8bp3xc1y4/YaFtlsJURN4V7rRrecExqb2Jn+t
WlfdhYDvrk7G4os3pjxp+E/oDVBe1tWAU9SslxrpB7tgkDERsP6mAqJ95gB5YT/KbroI1yFyLIy1
10/bNOSD1Hsc5ma6dOA90EoacU/048a8IkI/Pnx83aI03nq5/GoQ+BiWY/wiA9gChX3uhii4gUda
+IjEEgyTu2uBi9CMrVDva6zKSG8h/zzlqdntPj6IySmWVURuKmBmvtaXBI/EUpCJDLkwakuxsADK
brRAX+Uqhe/UEvne+iSRptdPR7cXpyZQ+6JM55z9062DxnVH5ZOTKEioRQWlmoSJ5RRXJYJU+P9T
3XAugoZME40Exh1r8CM6eFJdkHwuyAcOlpDFKWpsCzFsFWFTQjK4MMjIXDDNc+jdhCYVRL0O+wAJ
tGPtSmSmlKFBDYivcbdBF/pL2Zq0MzSwTXpZ4X1COxs6Hn5aLzxqXkwZxe3aObj+pcOKn4GVmtEP
9V5lNDzmzDDvx7Q3t52fahR6pffZG3ZCkQ9EFKN1bMioLHSknPVg/gTpp1pM0jJXI37nWzoRxU0L
jYmuIICYxN7mlakfzCjRDxhY+5Y6BouLjDP4O3rBcYAY3/3Hf4mew1QX1P6sLn19a3TYWyxlDpcP
DUWpW+8ipYEytbk2y3uSJ4dE7JK8TJZjq5GqzizoliZvixCf3GJZkJOLlYrixQTPRcWz7jz3vSKs
6xCODlRO7KQL1N603pBqvfWOQ2sSq2xfFdVSam66adprlorQyAyN3eGpGT1/lg02O32GvHTMiIuy
O1Rgbh6vVMLTPtTG9Bj4mJErBBDbKRfgxnT/QPMJPp/yza1piv6k5YIIDu/VUegT+kj1S07nE2L7
Ow/oyGLyG+8Ew/aFEy/ppxquPuEz8bLc/tEsTZY0VL2ZK8edYY/mmtAsUJ0h3qrJ9p/AP4w3k4NZ
cvJlss5AxzJRDCa0L1626mp37kbCXIbBGDULqQXb2jcIORd16M7J+Zzx4+Krg//FiLdhkyeuq4Gp
sETiisan9Jt5a4h0YzZus0RjtCrhds9hOAcrlAP6MTL65USbeDWV6VfiyRKXQPPKzvVlirJnntSM
SqKs07YanQkaim2yJsAN67EVeWcLTM28qirFr2Nn61AvyBrDjFlYefLG1qI35p5fzzikKZqThv03
pq2zq6MUbxm3xVyYr01Q5O+0+2tfa2Ysqc428DJ3qyK8lK3QPIzhQhFU69nhCkkaf+PrDlRn3RI7
zHvSkKEsbXlDHpkEJ+O6xwwmxeCU9a0flYy8edjwblgRu6iZ3vseDc1y0vIvDcTC3oHxTs0E9NlU
OSwKqi3bwInVoTHDp3X0GIVv2CAypIc5y+vA2biMx9vRKfkTltqw8mzNp3MOHVov7tN4NOgnxm9g
yfRjkRRAtbNJR9008kSlrBwBXi9SJiOMVKra14EW78VEN6aw/Oq+bzJ4Vph8EbjYAZq2PiEUSyQX
jQ4pdl0bHrHjlTdVC/s/tVR7r1+D9yotLD8nwLLivA++5vYNrcn6jZbWvGocd+86Ods9Z9rcnW59
0HEBG/oac5qxEbpBI1yE/akb3c9VZaRnz4i+1FelUkdkFYRg2a27oeqfs6C6oAaoiM7xcEO5LhVZ
wsreBDBkQA2RiFR6Oz1EwOJoV8Fwx94nQ028OnZ0Ul1fc4Kn5Trmrnuo8HyXY17cO1Tw8yY21aHp
OG/21piswwnN+qyiA7Mb22YTl9jFQqzgMK4xVNpxudU7EphaC1MFgJL7ivDnw9An5dGsET272f3o
FMPc4dy8uc4kn/po1zau8awL9dTUGO0cknBumtRrdxNr4sdnnTu8OkEKLMKofdp3jvFsanv4Okzn
EAEsybO5ioLSAwaMBDhvWR1pvMMTCIT9OTIxtrhmfzuV/WsSM0pMJXDVwLSzZZc5JlnYrTaXQBHn
SiOdIxuymghgeQKMr69Hmqlrul/xye5ie+Wg7FvQfwl3SW1tIsNGJP1oJk7xUKre2aRwATDzZoxz
JJeNnbJYhwxlViPZ3dyjc11YJunj9pYZ6LbQC/sB4hqOegHIVB98SMtBfmNv0NQipc1yBmA92VMy
DC2CSMNz0rEJxWVrnUlhHID5uPk817JtYmnWHT0mKnksF7XSH7D4PrJeJ6RzMFtHc1buUkhN1LlR
eNcnyVIVELatcCRWPShfJ9HBT/HdU9cMAwVsD+ycJYAeThI9FCFMUcOoTWzTstqnJEXA1hryO+Gj
daydvnqz+mxuO3QQEDgesfqlt40L7SbLzLvpurUY17vBKh1Ckc++7dt7msuPUQNmuJ/eU8SC9FmH
eEGtExwG92maRrScJkay1rVuh9xSF5V700xUZvXYDilbLKEA1SAOelz2typI9okdts80MZs6xBgd
NFQHakz3LZOmGaEtyWOnwz0taZxvAjJ0xeAFgPN6ILKjJPzDVPqGuTnCF91/dKzcWBfJ4K7R5OiP
cWXvUExOi8mT7nooDQ0KjLuymFRaJOs+JI6HwdQOjsIn2RCaPF0DQV0dnR30NgvPj+t7b8DLObWW
BXvI+qIFWAfsEZONaccbazTdx2JQdO+74EqdTjxkLQqDDqjWXQHjZOchpGP21N4P+HNnFuj5edK1
2p6xAJGLTOIACaYIVUJ1+PhgJbeG1lkPXPMtPwMnqBKHeBBQQk8EqJQqz3ddJjdRY578MkDw0Zbt
IhF3gY6kUXnv3qAoipnNxeSW7ZMmxiZGqsl8zDrkKNJ1IGxgBbEGKvbATc9pT9Am4NDgxcsrY15l
RAB07RBu47rF/WBLMICR7yEK8rHf5KodT11M4seonegEcP7iFEL6A3MBxjTHyQGyoPmV/hjoT2k5
tge/ayDl1I27ZqJ23xua8xISOOdizEuSuzjIgkWoSPQMeszSclwW7jVNTPRkRLYVjxsj8pXuGs7K
R2K5FA4SaiT31os3yRC2nTHNO6ti2oYIEDJPkzznYApn3Vi1h4l564wHFwlUEFfb1ieBzYA5tS7p
2CzsJMZS6sQMGqTBvo6n2wgtCAsIpO+kTo2TZ2F458bqfaKhAr5wfCVM62pakd1evpVh01I6BEi/
DMSLbmRcpDSCnZ7ZaolDrJiNcYkpDezfRnOjq0ufNbpre4ZKXGgQZ6gf3Gm8Nf1oYykf0lEJpx4u
TkD002lANXB3pwuP1nu/LBKYkShvsCgDwwncjdmrU8nwsQlTsQ9VKxCFaTOdudexCYyD6+g1N7SP
LD+oSVvobsLYcK7hndMNouIVvdHhildaTGl3Fzr6DvyQh4I3y9eQJ40ViyA8wrxcwdPq16Ow7vNC
DDcyGVZmGuJ9UgLqWp4Ca44Gc0fQFXEGsQBcql/Bs447HOzJ6g4CPVRHEgGwl3kjKutsY+0yOt87
697wPo1uBvu+tPfhSOx9p3VHS07NI6ftfu1WabFBMaUdgkq7EBFZLMjE9mnGRKCtLPt5uMZ91SSm
7Vq3f4Jl3q2DeOgApZIJhVoqXXIsqOBDymgWGYV9AA8AtkSpbWn0ty2U0u3TJPGhhkWy6kcvuzeT
AEWceeeM+Htl6DK9k7UxH8vPdWCWh2bw4pMuA1QCQW0uDDf6qffNCzBAWNld3M068qd720lOco0o
+66sXmRHnyiPKvtQON0RnxSxQGpQe3+wmHKqauXG9jibhnFnDflT1/retmfXl0PCdMEzxxtpoNsv
UODOr0hyeojDZbTMaFsmqJXz3K13QI+Y99PvH9KowrI9vju1jVJadqu2dl5JKdQQ2ubd8ipwXgO9
3BZYthNvJNXHjBTdEbXWoxjVh64TDqtTc2jOXpUq2HEKjpZmTc1N8BBcnp/qr33Jo+dn0SZFkL1O
iEGTng4aJJHigZHVUmTaY9ly7RtUv8umENU8tWiWZD1BsmaBP0EyjqAVXH8Rrf6TiouvdTQCIy/b
0zCQ2Kpia59JcadaZKa6TIHup+6RYYK/cT24jL0UOSBThJtoMw9xbryYyTjL7UjsJnIVB+ezHpoW
DRzvDsk5DQ6CpeYj6akrw/DIsqWsWeKZqCyPbrFguS+Hyr7jwaBvQ4zlLG77YUmUkbOIKm6AJmIk
WDrkAxqdnJE8hYUL86escJMwI42YhiUFuP1wFZVkytISgQMhR4xXY3+dp3EYBYAyieEzkYbBSerj
UQ5aDz2kkHtROiwnKepcwu2mdcusrW0LzM6yykjgw38i8vhGOsNGhFVwcDJSl8rYu3XQJHmuFtyY
/Hg0JvtyDtw4a/nVbDehbVakO9nu0gzOXlVPS0vzI0zEjjhUSp2HiTkPz81nr/VgSIATfJQ0Meck
pM60OCruNCvJr/RFZyFtxbE/0c8FoaKvCKY53w+DefScY8cN9gB22HMt52Jl2NsRm0GTI21yrAJk
DEPvbywTrjKoCezfDeJQtEf1jchLtMkBPVt//ByNmb3KRuZbvdTJcddYpTgrovclRr08MleUxM2E
N31KvJfJDxhnQwxJuE3XUZ7q5wbx27zMKfoMdDlx2rULYFaUBXRyR/qns2KU9CYUKpYmETNtVP02
zQhojmL9q/C/arqvPeLdenfz2iHgj14qOXXrPiyq8wBncKZbnr4Za3qPWZNvmGxe04qar64x2htS
vVRv6yevCJ5aks9OJWaDuPW6eVXY5aFKJEaJpL0gcdMWbkJ4jJ20DxqzlA3NyZsAZsDeEa2a5w35
fTXGIPKXeo2WNgAWPI1sTW1wQ/a32tEHDNetW218RnhLybM3D10KEwT8zqwTQK1cPGYrW3pnUx+G
w4DsXWGp2UHVKPdFTsQGwGAAKD21FDqIfpHIZlvCE0RT21466NCLQkN/3IKqpUBqtPnk2zGdg+De
I0JmMVTwIBzjHpTxfZw6bMd9H27dwnwLJ8e7NSpJJTgN3rLpm2vqbvDGcjQPriYUaY6HkaMZMUXe
Rc9Q2Rk2eXAgBQiOSKS37Ay2KF1OHR+CcV1eb594yF9svFlLF0g3PUkeOUaFFPpMj4Sej4glkB2X
aWLNCicXiyQN4Qmr1GaZSwnoVfSucTxE+wmPzsxHpHjIhbubJvHQc549h6n35BLcsvW90HiaGmel
QueBeYBz9hI8IKbpO5ukGlI0R+eRTtsaXVJxyIp3Jwd7YbiC5O1kekq0Kl7hvdzwFLL1tugIQXvX
gOTKDOJdnyVLgeuFQSVyb0SbwaLwyeKGof5ZEg2bNQLpSLUoRn241UqU7FaMprDI0W4B+ZXImwq8
BLYJuoi00LU9qojpRBQDvqKpszay4DlD5LSZLHXFFcXlMh3AZc+IDXz3QD4uAbMP9Eamc5rExdEO
9AwmKClIlk2Yyhi747lpY31jcmZeCEXDsrLUez6vpUG+0oCRdeOGQJjr4M6iAN7UnfsFQcM2Hp1s
6fp2SK4Uk8SwjoD6NsUMm1OMGYMtVxu6U10EH2Yo8tJS7Q3BqlqVNR1ffNJN/DRd09LBfvXivsvL
2wIcyrqvkKJbQe88GvxVTdttj8QlppCxguwQGRpVgj+euHWJyJtqZ1jogUGCkUfdwoBo7kToXKxQ
bkfLsfeFqo4MExAIXQv9eojOmu3KFcxrPLK+26IYqRVSJk8cpcJWNpSOfuPnplxWzXMclCvP6hH0
xNfOl8HVrzsU8NBAZ3ERPzj4vtibhHvnuzasjV7wd49oHWV13z17qIiasURdaYbrwE1gr4BA0uLW
Rck2KjByPFRpU7fLLq7oaerSAOlo6/vIjcf5woxssZpoOwJoM1ZCL7PnYYgOI77MfSHqlTV63WWc
WtBytVLAF2h2gKi273u5mnoSyiFoWPtkDKqz6JwND9GaGYS4jNcPhKJvo6A1bp3R/TIpY8cxPdiL
AlFYGVGvdPihthADbusUsyaWnev1ENouBYZY6dbdKFCIU9sufTjqHP36vaTKva1GMjUtIb/Q6EwO
tOtnxTT2G/jlZovIJ74Q0RGuWEfVsg8CbOxEgzhm49yGtQOVIdxOEyJ9tx3dEwK0eTWU3ZFZHNto
/DZpXshEPI82dZQgr+p0HzVquaxiAnfTthzWLU4Ggn4Y7ZfZkDKMhmGiYCXlWge0HG3oLG15aBsH
zlSB/2HvKIfk9z6669FfOrkRcHiHdNIz8QUrC/UsjOHd1WLTIB/dRXryrHmRvQ5q3A/XcAGfna70
YlJ+axUdgqbbJgQrb5wkP3Bj1scwCpEwSxepV5SeYE5Xh3GA+hUAP++VzwLvfY0zdbYru3zNev0n
Vx/Uxu1YddNBbqXSowtX7Sms/H2GjmVltHb911DW/79/eKmXv3Zz4/z+x7+ekTY09+p/9k2//0L/
iQP8ar3+Qav/8XN9WNB/72XSV5zq7Rcc5pwoPlHoiGux41ueYRko7lNF3fHzvyPIvyruDXYUTmy6
4yDj5w2/u07/6kr8/i/5W4P8b1/nh9/gTbV5U2GsD6XKvzceGFf/wB+5Br96he+vgf9J1w0T+7vu
2BblBq/43TXgEpFxgOTRcGzH+PmK//+/AP+GBeD+/If51R36n9wJpvFJ2PyWOO2xZ9B04hW/vwrO
J4t7xDNN07W4Wtb/1p3wLy+EYdmCeJs/ci/86jW+vxe8T46w4CEQf4MH5ePv/eNVwJ/i2oZzfTfh
ip9vvr/e7UCaz5++EK5Bt+V6MjBt0ybn5/vbgYXh+s8Od4vhib/sU/EH14bfuR+cT/ThbdtFVIC9
kcvxw2VgbbAF7WMGeAbpEJ4HJ+N/ZX381W/w/rF7bb9gZGJp87xr7tOfvB/MTy6GLmGS6WXZHvyH
Hy+E/8ngXTAp+WRDWTxCf9ELAeLkT14I/5OFb82zKKYcNOU2f/LvVwjxydLN6wpp8C2C5fSveSF+
A4/5z0sH55PQ7auLjntCOOTN/HghvE+sC4ZuCNdjqqr/cgv+5ZZK79d+x//4QpgmQBzbsrgn7H/2
aOifbN+h2/HLDfFLwfKHLsQf+Ka/16W059IvHxWpfK+/wxD922/4Vqr99gV+KcGu68i1zvrhG6+I
op9f+ufF5vr5335Yhj7KxO/+8VvZ+PE+v/zvv/yCv33rH97r22/17Ysb+V69Vm/R+PEP4y8/5tVn
+1//d1W9v/+fu+a1ef+hTPy5OPjHT/MbutLfV4Xfe/Hl6+/ZX69F2J99h2OBhTF9zcPXb6/13SpO
8flnX3/fv35u01Y7ga9Kv73cd2/BNv9n3+IjmvBfm4Rd1ok/+xYHCTOgUN9e6Lufn43uz774v41W
/Nhcrzfw/+wm+n0y15988T9g0P7dd/hnD+TfD3y/fUy/HeT+2f/24xp0/Y639P21+tt/AwAA//8=
</cx:binary>
              </cx:geoCache>
            </cx:geography>
          </cx:layoutPr>
          <cx:valueColorPositions count="3"/>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Sheet1!$A$3:$A$11</cx:f>
        <cx:lvl ptCount="9">
          <cx:pt idx="0">Eastern Cape</cx:pt>
          <cx:pt idx="1">Free State </cx:pt>
          <cx:pt idx="2">KwaZulu Natal</cx:pt>
          <cx:pt idx="3">Limpopo  </cx:pt>
          <cx:pt idx="4">Mpumalanga</cx:pt>
          <cx:pt idx="5">North West </cx:pt>
          <cx:pt idx="6">Northern Cape </cx:pt>
          <cx:pt idx="7">Gauteng</cx:pt>
          <cx:pt idx="8">Western Cape </cx:pt>
        </cx:lvl>
      </cx:strDim>
      <cx:numDim type="colorVal">
        <cx:f>Sheet1!$B$3:$B$11</cx:f>
        <cx:lvl ptCount="9" formatCode="General">
          <cx:pt idx="0">19</cx:pt>
          <cx:pt idx="1">17</cx:pt>
          <cx:pt idx="2">21</cx:pt>
          <cx:pt idx="3">11</cx:pt>
          <cx:pt idx="4">15</cx:pt>
          <cx:pt idx="5">9</cx:pt>
          <cx:pt idx="6">27</cx:pt>
          <cx:pt idx="7">17</cx:pt>
          <cx:pt idx="8">20</cx:pt>
        </cx:lvl>
      </cx:numDim>
    </cx:data>
    <cx:data id="1">
      <cx:strDim type="cat">
        <cx:f>Sheet1!$A$3:$A$11</cx:f>
        <cx:lvl ptCount="9">
          <cx:pt idx="0">Eastern Cape</cx:pt>
          <cx:pt idx="1">Free State </cx:pt>
          <cx:pt idx="2">KwaZulu Natal</cx:pt>
          <cx:pt idx="3">Limpopo  </cx:pt>
          <cx:pt idx="4">Mpumalanga</cx:pt>
          <cx:pt idx="5">North West </cx:pt>
          <cx:pt idx="6">Northern Cape </cx:pt>
          <cx:pt idx="7">Gauteng</cx:pt>
          <cx:pt idx="8">Western Cape </cx:pt>
        </cx:lvl>
      </cx:strDim>
      <cx:numDim type="colorVal">
        <cx:f>Sheet1!$C$3:$C$11</cx:f>
        <cx:lvl ptCount="9" formatCode="General">
          <cx:pt idx="0">0</cx:pt>
          <cx:pt idx="1">0</cx:pt>
          <cx:pt idx="2">0</cx:pt>
          <cx:pt idx="3">890</cx:pt>
          <cx:pt idx="4">0</cx:pt>
          <cx:pt idx="5">948</cx:pt>
          <cx:pt idx="6">0</cx:pt>
          <cx:pt idx="7">1461</cx:pt>
          <cx:pt idx="8">0</cx:pt>
        </cx:lvl>
      </cx:numDim>
    </cx:data>
    <cx:data id="2">
      <cx:strDim type="cat">
        <cx:f>Sheet1!$A$3:$A$11</cx:f>
        <cx:lvl ptCount="9">
          <cx:pt idx="0">Eastern Cape</cx:pt>
          <cx:pt idx="1">Free State </cx:pt>
          <cx:pt idx="2">KwaZulu Natal</cx:pt>
          <cx:pt idx="3">Limpopo  </cx:pt>
          <cx:pt idx="4">Mpumalanga</cx:pt>
          <cx:pt idx="5">North West </cx:pt>
          <cx:pt idx="6">Northern Cape </cx:pt>
          <cx:pt idx="7">Gauteng</cx:pt>
          <cx:pt idx="8">Western Cape </cx:pt>
        </cx:lvl>
      </cx:strDim>
      <cx:numDim type="colorVal">
        <cx:f>Sheet1!$D$3:$D$11</cx:f>
        <cx:lvl ptCount="9" formatCode="General">
          <cx:pt idx="0">84</cx:pt>
          <cx:pt idx="1">86</cx:pt>
          <cx:pt idx="2">98</cx:pt>
          <cx:pt idx="3">63</cx:pt>
          <cx:pt idx="4">64</cx:pt>
          <cx:pt idx="5">102</cx:pt>
          <cx:pt idx="6">47</cx:pt>
        </cx:lvl>
      </cx:numDim>
    </cx:data>
    <cx:data id="3">
      <cx:strDim type="cat">
        <cx:f>Sheet1!$A$3:$A$11</cx:f>
        <cx:lvl ptCount="9">
          <cx:pt idx="0">Eastern Cape</cx:pt>
          <cx:pt idx="1">Free State </cx:pt>
          <cx:pt idx="2">KwaZulu Natal</cx:pt>
          <cx:pt idx="3">Limpopo  </cx:pt>
          <cx:pt idx="4">Mpumalanga</cx:pt>
          <cx:pt idx="5">North West </cx:pt>
          <cx:pt idx="6">Northern Cape </cx:pt>
          <cx:pt idx="7">Gauteng</cx:pt>
          <cx:pt idx="8">Western Cape </cx:pt>
        </cx:lvl>
      </cx:strDim>
      <cx:numDim type="colorVal">
        <cx:f>Sheet1!$E$3:$E$11</cx:f>
        <cx:nf>Sheet1!$E$2</cx:nf>
        <cx:lvl ptCount="9" formatCode="General" name="Connect Sites: 2020/21"/>
      </cx:numDim>
    </cx:data>
  </cx:chartData>
  <cx:chart>
    <cx:plotArea>
      <cx:plotAreaRegion>
        <cx:series layoutId="regionMap" uniqueId="{8B9489E0-497A-4595-90E1-EF9B95ABE434}" formatIdx="0">
          <cx:tx>
            <cx:txData>
              <cx:f>Sheet1!$B$1:$B$2</cx:f>
              <cx:v>POP</cx:v>
            </cx:txData>
          </cx:tx>
          <cx:dataLabels>
            <cx:visibility seriesName="0" categoryName="0" value="1"/>
          </cx:dataLabels>
          <cx:dataId val="0"/>
          <cx:layoutPr>
            <cx:regionLabelLayout val="bestFitOnly"/>
            <cx:geography cultureLanguage="en-US" cultureRegion="ZA" attribution="Powered by Bing">
              <cx:geoCache provider="{E9337A44-BEBE-4D9F-B70C-5C5E7DAFC167}">
                <cx:binary>1Htpk504tu1fcfjzxaURREdXR1zBmXMebX8hstJpCRAIkBh//dtkDe30q65bHdEv3q0Pxgd0dJC0
tddee23l35+nvz2bl6fu3VSZ2v3tefrxvfa++dsPP7hn/VI9uQ9V/txZZ7/6D8+2+sF+/Zo/v/zw
pXsa81r9QBBmPzzrp86/TO//8Xf4NfViz+zzk89tfd2/dPPNi+uNd3/Q9rtN756+VHmd5s53+bPH
P77fPDn/0tXvkqfm5f27l9rnfr6bm5cf37/55vt3P3z/e//Xu98ZGJ7vv0DfgJIPmFNCMKaIRhjF
7P07Y2v1SzsJPzAWxoJSGjFEKIPmn9998VRB/z87qtcxPX350r04B1N7/f/73m/m8X3js+1rv66m
goX98f2t7b1+999fYXGe3r/LnU1+bk/sOqvP//26DD+8Ncc//v7dA1iY7558Y7HvV/F/anr3hyP8
1l5vvvjv2ovEHxDYAeMIhZyROIzf2ot/QAKBPUnIQ8LfGuvtov3rIf2+sd72fjOJ/5X2eLOdwIG2
3cvLu1v/5F/e/bos/wH/IeJDiBkOYbHj6Jc1f+s/IgwjTkLCOBgNg7m+9Z9/DurX5783pt83yLd9
30z227m+/+N9+b/Cc94MHix1YTuvf8W6/6ix4g+M00iwmIFBwpjTt86DPzBEV5gj8BUMmPirUX4G
uzfj+rXpz9vru+5vZv3dpP+KVjuNT59707+7ePJP5o9W59+MUOBhEYlCRMEilFOOwzdGo+i1OYQA
RgT+HvJ+GVTwPw7q913su+7fmey71r8eJJ7lVWMb++4/6mP0QyQ4wZRFiHERi+8IRfyBiEhgjmIa
xwyg89et8rOP/TKkXx/+ee/6reN3Rvrt+V/PPOdNXz2Zp1oBxfk2Wr+Z4b9NIPgHETEM/8KYCcII
+d6dSCwIiShGWKAw/I7w/bkx/b43fdv3zRx+fP9t01/PULun3r/U6j9ppfADRjwijIIf4TCKozdW
AkwEqCOI4EjEnKNI/Prun73oTwzo9030W8fv7PPb87+ecV7D7rvHF+f/ozAXfiDA63iEGbA/DtHp
rYH4B45jDgAXE46YEMA0vuV9r4MK1kH9+vzPI923fb8z07dNfz1Lrcvx/4L2UfoBEc4YED/+eyEJ
feBxyH9jfeg7jv7tsP59a73t/Z293jb+f7DYv85/f1MNUuBzm1e54ZsU+I9bX7EFhJDvuv5REPvZ
OQ5ffnyPIb8VIgKW95uSsf7OG/f5jnn9XucX0Et+fA/yBgAkZMk0RiKMX+nGCNvsx/crrRQhcBDB
QPoQ4Krv39Vr4gGiCKgeAvFQCMF/TqYBfd2qOKyCCf6Aogh+E4UQHUXM+G+6z5U1s7L1b2vzy/27
uq+ubF57B5N7fU/z8xfX2QosQsB5gAgsMItptAbc5vnpBtSl9fv/5QNVUyuaMokip3YL/Rrm43LS
qCJp1ykrc1cM0uDJH1SOLmzfmb0TdbCzY5ZOM0I3YglT3M+9tFNoHkozxxtWPqplYolvFnrMbDtI
zAacNHOgPpUzu6374irgcf2p4lb6aPik6ph+1Eu/D3sqfTaqu0llbO+qektLPCZxwcrLjomXqqc8
4dyQy0zwRE95tZ86eo0VcTJj/pOJfXybkeiuhbVOu2ZsTt2MBtk3Ez8O2VhKtszdfhLxLOOsPLMx
67UcN3U9XywExbslC3pJWxOeJtooOZCllc7X011p6CQ18bdN0OubfFm8nAhPeYHDdKJjJDslyH08
oNPEH0ITzTvqBE2Nbrv9zNQxQ3WUFMucRL32j0srDoFuZolEGvOe70IIxI+BWj67yDcblDcYJfWC
y72Ngs9FQMguKsI5RVEvdmEzkaStp+sZ6fJm4nl76jAK03nJu3241NOm0SOVVs/ZkVmj7oMl3tqg
qWVbu/I8V8O0077yaWiyDey47p4g73d6GMJEMb4pWW8fQ6+KfRF2e9qycgcTVMch1u5yMjhKUBvo
p7FcNj1rbrjWzV27FJ90mT+ouZ1vg96KhIwC3yES9kkxx2zfB1OfdNM0byof4lOXWSND7KjUZrAp
Km0hq8mStBWbYBrHs365K+YqPgp+ZyrNzvPJXPWmcbdVoyWKyuK8zec+GUoW3OEuOIQ5QjIqo+5M
BBht7TjorWnzh5nkzWWjBDpGJZoTRO+6SOVfTFmpxLas39UTFZKygpxWn0vZgofElao+smrOZGTK
5abJqnSYzCTbsaH3sU4jUbTbYAq7s1A4dyQ4NPupDOsj0vShCYYpwXPrn3RMLzENwg0vSXzMa34M
R9FINs0jzL00B9201Sa2NLhTC+5llRt+oUvwuopWoeSo2FrT1w/E6auOFnuP2uxm5OCCJNgMLZ4O
Xrhwn+U4Ow+ygW6iOYMFzehynCmY23SKf5ldlxQ6FE8E5TRpF+OTSrtxX3V8TCaj3eelK0+WdN1X
PWa7pRi7p5gU296IT5TH3cPYqkdTJdrb4qeyaE6ZmA4cZ7GSdVRIPOMu6WZbXPtq+TqzeRuafnwg
TfWxI1V4p+b+hfbFZ9ss46lauL6hBdq0BQn2WTNtcl2F59nUy26080XYBse6yefLHBXm0JXgfNWD
rWJy1jhVyGJephsx2D7pRyF2eWTHM9U1Vg5dniVzpoebWZTtpu8xTpd4DpLSBuzYlE2wEYqHG8uK
PI163G+McduA94epHys5LPTAaTtd6aYOEuLFdegykjZusnLKmiCx86Sky+tqy0sLK+wDJuPqwfU4
PPM+dHulmZFN0dv7OC7P+u45VhkMeKIPcRHzfe9RtGeN/+T0kj8CkAUJVb1EjrbXbdbRtDalvu4C
I72a3XZB1O2jQfcnMrdLYsZYipaPt51eGtkt6stclfgM6Y6kWYCuVGnLx34c400rjNq1Q/My1zrb
8qWrHvvAnBrsg9OCqyXhRBXHVo9WluNPS5upixCL7MzyT7bI8AUtwnE386qXNS110rIh29aBnzau
NEEShb1O7Ji7Uz23eIc8eE8ZhtN+VkRtq/YqzJb6cdIDO1NtG8h5ji4iN7lr5zjZ0nq02w4M9RCH
HUmiGNanpXGV4kGQm9DWwy6wGfqp62aa0ibahk2Nz18vtuxFUjSAtDwq8stu4suxDdyFwb2+9C2y
F7g/DYjz88U7nbJRm7RAZTFKrDA9gpS9qRvBLhp8kedzVGwIH04mAHjuugKiiwvyG7xs57pQVwU3
8W5iYOVh0SahrF02ZHDkbOBtUjkeXNhRZUcz1U99xdotNbVJkHrhQXte1ePeLPOy9+rU2tHe5koR
SeaxOw39xyzsgrugRfo0zpRLRHbNbJabGVBoNwaYJoQCdEflbJKJAQ5gP9/0QSwzWjyxGednFGVf
p3aszrgb+9TPBuJB/4wLFZwvIXlCvFR3Qz2DN7IaticeD3Pe5Ulmoizp2+FjEbG7YeHiwvipONoA
kCDXmYzz+qtZxumkRUXTXpdf7ZLrJM5bv4lnSmUzEJvagYktiMztDXFVtCmbniQK5xtlY34qhTiR
HqljNJW3cdO9RHXR7rCtnueiq3aDiPozBrtD2rDNdrjhU7JMmUpYbo609vU57JB9aYxN8gVFKSeD
jEPqD25QL2GL8CYuM3EMxmaRk2ddWpPJH/mE4tTNfSVxGU/HUgeBdLRkSR0jv2VBcN0O2V2J4mqr
64Klg6Ir9maxgZ3ZD8efPxLvReqtARSYl/o4gJcfsVIsWegSS6+j9jhUVaoHIvZxTOhh6MBLCawb
t6UBHxsLGYZltescw8cYfGUh6kGjGJ8sjPA6X/ouqcd8kGSoCunCL5kd6/3oVKKzMErj0Go5szJO
DOJ9MnNgCHl+x6x1275ojqHi1SacXRKPAA8BGj8SNELAshtE60byNgP4G4fyaLDLk0DbtJ1qknqI
AoktkORlM10goaRdsgeIv+68Soi2m8xGT8K3EqCMJEi4yzGTKIYgTN28ZWF0zob+2vvaHoouk900
17ClXXTy/Lp1AdtrP+6yGCAlazKWApelZ64abMLQxUTCzwj3SnYQ3aogwgdW0OlQ9cPWVnV4QoJE
6aSmTLrLqmvpqY5IcJzyW9e2+ljoOiG8yU7GNT/FyhfbKHCpmvpoP7lJ76gJL9spLk6sGKp0hMKh
5BE3u6pVF7h0w2YJIbxCSLnmU3M9q44Y+bpfRF082qIGWrBoYaTIWZNEgx2TQWh+jBxMU/C5lYjX
V0HrumNYs97IzPWp6qxKC6B6KzUEVJ/Lw1SWiScsl1xF7Ya4ptsWS/hRd1valrPMTRinS9C7o2XZ
LD0nbVr2odq2wHQ56ucjE9FPUBJ1ySiynTDNpSnDxFj8NNjJbFtnlCTBV5QpdVJBtrPZYA6hML2c
l3G4po3d07wnZ3N/jm2Qb2Y23o+FwlJ30SEggDutX4YNM+KaFYHa62o64xPWkjbeSOy6QYZ2kVnZ
bV02pQOEmUirn3IENqu7VhyrsqtvoAKYS1QXSagtexjLysox950cylmnhbL+YAZ9vkzdYiTLvJNN
VqJdFkXjTdQARe5VlR1iUkPYbiN2aWaSMl0tp4Yvt2VUhWeYcyDSnvFdTYfgappvuAqzy1JHwZW1
tEuct3hTiL48N48ubNvzdr2IPCjSqWvoVs3lsouqLt92Kqw/TozWkjUhEDblXUL7pbhSPVgPOV1t
55bH1yqumk3sM53GfnTn7VC589mF7vz1tsF4oybj9wUl7dHEqQ7ZvL40DRZaHgTTQjprigebs3Rc
Bn1YIgCKcFzwideTDJZyuoZoVklOK3wCss/2pKT5xrT8ZAWuPoMqOiVz7dX1bJto14WDZHZ0adtR
ccGFji+oWc7bIFv2sxjV2ViNX6K8s1sSBO6km0ofUDztIPfRl8N6Uco122ooIT8Zmha+YaMDocAZ
wKJnrluC7TziT2IZaydH4/N0cNmQiFwJiXo934fOxElX4+s+DvXeQ4C/xxVTksfEnr/eoikbJWpd
vikWx9KM6HIbWKovOZqcNAO/9ABzJxMLd4Suy4WvlzOTW/5F9+VdJVD24MzQpYj+BBQ+Ogeiq9Kc
8ulMuE3gmuBLTd0oxUDm2yyvJfV0kWUZ6qvQjbWQg28OUz13Z6/PgiXr5IwWcVwCdJggX75iddPc
Vwjd5xhCe12LFPl4OLMa12mFIdUpIzNs9FjkybIgdJzWC/i+2FVWX1Jkq5uoe8hV1d/aLo6AafeT
7GYlzgdXTxB16kindWNkHJ263rk07yNxU/g6vrGebAvYDNs5tuUuBmYWJZRnWaoFvjRTVSVdTBzw
q/yBBlez0/zUqQZWjHC8GWYeSDy27QkCXy4HyGtuFzec6ADvKIquuCER11f1nCevd4BxronQtszL
HMI4QPYayV4vvqHDcVgvpov1Nq8grVGF7o6UzfWGgo/dhri/mFFzm2lmL/s+B9Mz/5H1LtwRR0fZ
KFtd+TEOZdix4aOf4gPG7lhMtDqjWVFeAbEu9tgukGwvprzkQVhcAokNZBSPetPOc5AuIgBkcbqT
I+lkLkR1j/UIK9jV/jR6hCAZqdXJjHQLKfz0tRThkQRju3V6DJMI66xJ4+rIAe7OiSfROXHt9eC7
7ghC9XTpaGfTgZwPfdq387hZZpPasms/BX5OS3tofVTt2sX3u2EuzysXWnhN5SQh9AYF2gH+jkW6
jPSLOYdsI9hwa1VSsxBw2OUXodcyLElz8FGpZGDHTTfFGnLgaUnIUFQf41pcT85f4l5cR8PwghqX
p2We7zrit0UdNlvm+4dwqmaZFdEO8dynDSPbHIoestKD2nhXjonS1VXUFN2hVSKQWs37TrcszVuV
pXE3ps6w8crR+EpwUyZwPCZPJ0K/ZJnYeoC5pPcLZKp0SmNWk+2ScypF0V8Ti8GlGBCFSImfRk6S
2rnyYEvIwkEY2A+egT+w+XEU07XLqNqOU07SBbzRRtHZ5EgufcP8blnU57ghVeIKBCKHinTSlBPa
2ZklomMXy7DPsxTqby9hgEpZze1xWdiJD/YUNuWZU8FzVvjTYt2G42ib2eELtUtzYGH+GY0Vghyk
+NgSyDEwU/qQi0gG7dDuF0TOWjGanch5J8NJNJtSjOe4849TUKdNp85YA0lQ4fIGZKZGTkKHKQGr
jRXsSuIzuhuRxEvNtxO/VWX1ELbntUG3zTKNu7aoPgU545AwRvu2i4+eG6AVQAZc/agqPW1w1gVp
Q4MxjaZllFSFErG52cUud0mdH4DEW6kr/1wPjYL0WfSnaCD3qIYsWI0gwgDgyb4e8b50H5np5m1U
8EFSF12MuD2N43g3z+QW0zHctXmh5IyN2jRrhn2MtD9GhuhjEODPpowOxuFagpoF/EEMOsmNrZLc
Lw8zo7Ial5uWZJ96OwgJOVoFtJeVcvTDJzTxWno2As8lI08ag4uN6Op73CKXYOS/LIPdNG44oNxf
zh3odyhS+1Ko+cSw+kRosXVBeSiDedmWXSNB7RDnIJRx6WfvE1vabRjPtQwcpAnEDlu60Dtb8k+h
h40kRtDbspbFIOXER8i/NOTQIt9MQOgTOqOEaoV3ZDad1ECP6upKGI53rRoCWQwdOC5kdmjhcWqW
Mt4siysTo7OfmKd1qrNs2+JAyZAAi6lMuCma0SZ9l5XJFAHjcuhrZOdtYeLs0AzhV1oG9bGbGATD
OALBx/tt11x40jyOWbdIAnkHylkJyzq7dAzdSzMOy0aN4P3lMAfbnPgNXjNeIFJJSIE3MlBEJcY7
sWT0qu2GAn5VzxD3kT8vmJ+AUvXlkZTK35SC37Jw2dhwnC6qokGJJX2c9o2tjsQ2t32OzyOE9X2c
tTFwIn0RVuSLGkj/2QZAPfOZ209TrXvZMlR+FGSgMgN19BESG52ovI3vFwpZnLU8usNaJ8jWN6C0
5icgNr9cXm9RR4+GePs4jfflkgc/8Sza+inoTnEZDo18/TiUCqTKGZ2D8EyvCj30x9gNn6dloFdB
XOYpaRq+F6x/GHSlP7km7xNBGUlzlAep76v5BJPu03qZiicRVIceO5R2ZgRF0Rf1jWpwvSEmdxui
JDhbL/swYvdKQELVd3Yjcm+2hQLl0mDQJHXmLq33rZeK+Gs7LuEV6XskHTHtrcoN24JSFG61Last
muNda+flCMyMni8mIufWlwL8plQ3TtdGutrGWyqW/g6BYHQwHqjlELnhrg5Hczks3UXuFNyZHJ9c
GRVSuXm+nqJqvjZDqCQost2xN2258XRU+8qJTWVE8BEZlW1oz93RTQVk9JB3Jabwxa7zsFdqMkT7
zHlAZ5/HRVJmJkyFX06ZKs98BPEh9/tq5psuaLq7KWpCOdDpVA2NSGutrnWJb1gl69jtNClQSoro
IQg7GUO6yrJw54ngMo94uYETRVcDEi8lah5VZq5IE7Qb1/gL7+K0Geu7qi1HwNJ5N6r+ORqqQRZ9
dj9n6mnJvsYMXXqG5VTMZ+2sz4N8uOBz/9lP7gaUvEfQUD8PbTfBVgdhhA1kzRvuIEgAt4nSaPSB
zAG/d02sYmkzBrluvKuQyFYR5+h9dmFpVcmC1s8QLzLpu/ZggXOfKtfcCB29hGOsN/GYlEg9xdF0
Ckrcya5E16LkIEoTsKCFGoVriUsIEP5mGs5yPpyr1t63jCMZ1IWRhAObmrmopJ5QI+MhjzYujm50
xa8iP9PTnN2H6IZwm2RtdAP1lTAhNX9einnbhlklYQS0LczG1fPVkoMRc/+YRz0IHcNTGM7HobSQ
Ci8VKLWQO1W6vc5xLmtcgWLj19pCfTZx/dMwHsMF86Nr863NcZ9GFd9VkIknYdywJAfTQfoZjclY
XmNLZtgxJbpz2N36xZxphhYpRhcn9Vz2G6SDVuJpAFCjQyVLiLUyYApwhkHRpe4nu8OtvYYjFfeL
HfZlX18qI2KZU3LCBA5LNdNVTPsXn5VfBWw5isUJ28imRjWQ8c7BT0EursyCLgMLCkqT2wxiTjDB
D+gjN6BOhFET7UEBGCXr2jrJ6dIn0UK/BBCn4TjoFzG1IPHym/+KFF/Z9ZAnAmLHJZB1t6tr9FxM
+UUAid79Wie7NqbcBbXy990i2tsSpLCGG6guaGplNNfVIWbBfYbrbDu53B4DpovLzIAKi5vmRViy
HLKmpedqMEwueThtdRPpy9H6rQqqLgH5McuTtvI3NS7tGbMR2eiQ1ruqhPRsKgN0zYDFHUhQDlul
4uYxqPszv9SfoYwwXU4dLw8RXpWRXLdHOMUHhYrXjz6PTJLXbqMWgi9wI0YZedN9MiSIQUN0nwfm
MeQeY76LlwGEg1Znreyi+nGM2XA5q6mS1ozjFg6+sA3LxAIimCgPIyJLOpLZXeGwWY5hLx5e76id
Vdob5ram64Yj4Hsl08JUZl+DW7YNf7aomD8GDohvGLbbxUEI80EL8W69vH6CupqXOm7HTdwM9nwC
Ai8Rpr0sGoPucGF3pKD4qqyhdNIX17QcVbKQZfzSnDvr2i+iriA2LuA/VRu7Q2uQAp0qaqX1VXvN
Sr8k1ufuky/c9cyB6HRNP16hACjLQmt2OwkOqalT4Wl2cXWGg0xt06Bj/TkMoDmPm7ZLO4Uvp5h3
hw6x4JTbz6LmdxWP3B0ISibNI43kBPL8wbC6gOJX1N8zXz8S0ImfOYFNtUYw2s/Zfoqj9izsNq+1
3V9qz2+qps+2mbtc6V8OzP92+4/di12PtrjXE9v/fPz29p8HuteK8W+nu78rQ/98Iv9f1Kj/sPHf
KmBDHfdfF7B/79z8N8Vv6PtL/Rp9gFM+YRyHIRz4+fkcyS/1a/IBDmeROEYYzkUiOM31Tf06/hCv
Ze8YznHFiAPyfFO/Zh8IRoJHcJ6S8mg9//XrUryxBJTvf7l/U7+mUJdv3pSveRTHFAgJx3DiJWJw
Eunb8vU/ESecNr433VnRh9le55AjmGC4z0bNni1vHtvCDvccClG7OAvaw9wbBLoWMmlWW39XDlAx
Jp8HlaszX+Tu4GBPAsp0abluU+Vgw4IaB5t3Wbdx/bqh160NGiy7xet2d+vGX1YX6MEXmtUp+Ooe
zeoo1eoy3eo89epGxepQ8epafnWy9hwQYPzCVucTqxsaUEBWtyTgnzAAcNTVZefVebPVjfPVoe3q
2v3q6W69vH5CKwSYFQwUpMPNCg/dihOAF+UKHFIHoH5PKB+O1TK5LVshZlqhB+rKD2SFn9e7aYWk
ekCQOjq2JJr2AFhjM0L27CupTD9cBoN5zHgft1LPDqj4Cnv9CoBQEP1crpAI2UD3Ca0wGcwAmBqQ
kwtikgaKxscWW8DV14/Ut60cV9hFKwA7QOIMEDkIRPOIV5CmK1yPK3CbFcLVCuZ0hfVqBfgGkF69
Yn6QAfwPaxxYA8K8hgZVNwwUXETP0ZwtB67dS5X3UMpyrriMg9Yeydxn2ybPH8I19PRrELJrOCog
LrVrgMrWUFVCzBJr8MrWMJZDPKvWuLYGuGgNdd844+9sazhYsB67+HZfx0B9BfxNDGZQKaCYf7ev
2x5ArS2BV62HQfYKaZ7S2vKkt84nfUCYxPGCP9vd1C/t3cKLc53PLJ2y3t3oObCQEnJ8iKtCbAkU
tBao+24gqKuLoYLsrTOJaqk9xJH7CCVbINVwfOQYGL0fSD6D5lFPSY6STHViU4ulgcwoY0dL7qBW
lJ2oM8+gq7eXhuL2MhbBWV1CMc/PILa5OhrPXi+8hpMULAQprm4rB4lg3B2NXj4uY+d2Bcnac2Km
rwNR3S7LSQf8qKskWfVa0jf/h5sz6Y4Uxrb1X3l/QGvRg6Z00dsR7jKdE63silaoASTg19+Nq27V
veuN3vRNyIiwnXYQIJ2z97dPd6ehK9FMf6oW0q7jiOSdRcuEq7D5DpMb4twu2+bwB6b30a3+MSRk
eNVb4wHZqOilr3/PoVlMOjSXGP9nOglaHbTDZi8VYlrTWXgwqEKGZA82mQKIHc3xICqrpcVmyBk5
tLDwIULS9joKERwVI/oxirUr6xb1EK5rkhndbpljPXuE0zdD9Ee1NPD+SbBB5U7nJ2dnTNqCjtHZ
mYfk7G6vTLjOgSguUPyx303QOhc1se06BPzv4MOAM4OtLjJogc8YOhad0GsxwXo9B7E5Wx8fobcr
E9ys03cszqJYF+4dZ++tHhaFIrJXaJdVdY5Wbt7d314zsxOutHvPOffTuLZLOQdsTGdvMpeoquzl
65E/tt91ZMfSD21yxpmkZxJGHQTf6JezdCn1nmjchBfH8PUax8lylZ70DnU//BrGKXn2F8nPQ8g+
Vhkkz8nq0kxqPZRo2dwHQa9gkwf1uSiUcqMMVMp89aR7Uq1xTjaem1syyZeo6cRhbqf6kvgHAU35
aqSHdqSFJBF7o5uOOKlPsl5VXsmgL+Tkkudh+FzGgD8Cn1za1VlevFkd402donml1zpykoOcly5v
hJSpIg1KeDQVcJXsAhPG4+kaGV5AT94yu3RjGnQb/ajdpU7DjZhrDOEO2n39iKtIXFHfPK1kqh+V
m3iQz323GCf0rQjS9Wm/LdvT0kMd3kBHeEaTZ2p1dI5qCm++EbrY0A2XU9T0x2jvIMhq3oN5i44i
NLCPxygXraTPxElULjnU7M5tysQsTcEtKBk6OB+DN138eYEbqoRz1uib0pGCx/Jnv3sK2vHk+Ftb
BIJBuwX1UoJOE4Wokzqf/BkdZFVXBdXuemYDVPSKggkxi4YEZ5z+BJsqydHX6++G6b989EvXqdWF
xZV4r4ai3+I/LQnto59V2VUBCjp3BFXkdcnbwgZ7V81W8NikqPCmcwdtoZz2b5CckAtbVnj9KIIP
PoOk34VJqh0+vYctSJB++70Ril2JwSiteh4+S9ApSD2JvAs25+DNuv3ol2/dxmGRV7I5bqDZjlYn
INRUVKNoXf2XekuC1E/oxwS55AFfrcqJQyQq3mrO3BGaCRrgOq+IVvchNJ+9464nw6abNTZ4dnqb
5J3T2GIJx+oYBS0tfEcnuVljemzouqZLz5tbH3GddhR+R7eEOlt9Oh3HZT2OgDhwLyl75VgCgg6F
O9vfQBWao5tUPCMiaI509J00goWXjm2yHLxwSfKAwI7xhiELwCgdZBPzjIkkvMRVn4+BczKey77F
EOBOMcCzNKzD96Rv+udY6LvovOBo1nrKwqGt754v7n5AAujaCXzy9VvHJrdN4Sz7UAMKLNv2OHZz
X3ox6XLc9D8ob5KTgC3+rByDDnyTpBQjTnMQh2tqJeg9VY30Usn+ifdBm8P18L4FetS5u4a68BZx
i8nMb8OS/LChbwp/cJ6dNeov1q8m6IF5WFf8qfJmKLXt2qQza+Acifpv4K+/e21JGYspPJgGJuRA
Yp3PU++XrfEvkUfjYkZ7WLRwusrJtm+wNbxD38q6mNsWnzasrUy5M4T6sSc59z4X6tJnz4hDEHhh
apcoyCqfB2CtmoPiEFx933lsiW1fG1udhg0EgjNg2fXa/hgMUH+VVeR9mYM2hQs5/23YU7VKlbax
ci7Eg4fmbM6WtSAFclfHzpn6WbL1/W/pBLcABmevR9j+ddPl89B7Bew0P+dLq/LBbdaz9kmmwu4x
T5V5qBDCKCXwrN3Ye7Z9DHWdA5OgPKoO7dR8E5OxBW+w34mAsNxbIEDB8v/wlcaSNVRzOS70mWkd
fJslwEGZLPm6zMOtrtEHxaWSMCHWXrSFZt7d1LV6V3SF+IgrgINHzQIdkXRYYIpH9XCdZlp625rk
laNfXQncRyvVf8qu+TnOUXvVscJ15nMCpb2tcV9b59hPihbckS3+6t4cKyLlTQS4OhYXAqttZpUp
28tTNUNAQMhKFQNILALi7ndT2+9krf/GCRZr4YgLcqV5zGBHOUAIX7tlXcvBhd08GBGe7RoPORCr
Na0IMKcYWGsaRYad561fU8PnpaCMvns6OsWEYVmq1ujRhn/k5Lhpi5P7OS5mS7dy4NJPteiXkwfa
7WBnytNoYvTs4KpJ5EaPM8c3jkqPz4aqOyzfAVrEUBVea6HELdbPw65eM0vMfl2EfTZ7bMq2uX2q
xsbdYU5ZbOiNsBlGNN3muoSDIguh95NRK/j8fgQYhi/Otal0yghQ1GGaj7UblCz0+0/wVY9am6yO
gjGbemLvyTa920nDbY0i58pb9ZY0W52rVeF2XfmVoAE4GaH/RD30EgPts/PCOJtpqwr46FEhu22G
CzeqIiZSZWM02ceSs1o+ql6bz3brUO/BA27N9uKJ/hF7cASF5AcqQvICW6IpIfSddCvHw0SpuMBF
OPcqaWA9e+894dEzYMQDYeujmYF+VgR4IoBCwrzg3PmuOKIOrQcRlDVXBNpW8heQK1iPduoLkbQW
hcz8LPphKMZVrjkfxxVXZmRywfWYLagoThUBMSPC0m1q9+jLMZP1WN1FNQw5TI+fuGrdrGGDKSFi
bhkYjlzH3vQWuDe7du9Di7sVq+gLhWAFEeYPfH7I+P6fdle0wl3bwjoOVWfXu6K9lmshgRGUzSk2
b5ZWEvoYh1BWtckddOEvvitoy1jJHCjdBQ7DIfSHf0i7/JViu3sQ3wARXOpdjQPG+exAnvMh03mQ
62IbiAPn3pxWIbS8flf1ul3f83alz901P5SaMzRR6IDNrgjiKr9iN33lu1bo7arh0j3oriK2u54Y
78risGuM0HwOVQSDdOR1Ge86pLXnFbJkCHmyD8FACwiW7S5cQsD0TIc6ZAIFucHSUXI51xA7W4ie
I8RPByLoBDEUn3pfMJvpXSVFWwmaL/ytmiDKCIRUH4Jq7Lys+sNADLi4fXyfILuyXX9tdiU2ckOe
stAl6cYrtH1fiq0U72s13xSkXB+S7rRruxIib72rvSM0CWC4Di5OKMEMkjC655/4C+IvpRiSsSeH
Fyva6CKpwA0PVbmDvCx3nXmG4BxDeOa+y0ofUjQQpVTt2nS7q9RmkSDFIFw7ELAJhOwQgraowSLH
EdBdvukfPkTvGV1zBBG8as1TFJFrP4FKhkjOIJaDxNsgnXeQ0EkNQF5o/bvbFkBIzID06N/CEVQZ
5Hd/1+FrCPKwZr5tcfiXQqjHktEV867dhxDxGcT8KsabDIIPV7ItF5D7cb5Q/L0ImABwGhNwTstl
AiuLO4KqN26CovPBsS+44WAlUFgK/e4t0C+bgeyOg9i9B1Tm6Pdb3h76NaEZuD/vgDsAlMbuWwy7
gzHAyph3T2OeOvgIU6VBR/gV4OF4edjdAHE67IVid0ba3SOxMEvgaPXPdvdP+O6kuLunEuzuCoAx
Wk674zLDepFfJoyz+zFA7Pyb3j0aF2ZNs7s24su/2Z2cafd0/N3dkbvPA8weCspu/TQwgcJE6Hci
9o9nd4gmWEUignjA6By825BOcGlTf/eV6t1h6nevadxdJ+PCf6IwosTuSPW7NzXvLlW7+1V0d66m
3cOyu5sFe/PD3/2tisHpWnfPi8H86nYXzN39sA3GGFxBfZx324x92WZfDyNYacmykF8TfZd1LL6h
2T8Lwxq44XDivg5fT2GlvixBjSKvT96GDjtpVfn0XS1NAxeCVd+6efNBXjT9997p0E3aQX4C4ofl
6HfmR8OCP/3WPtXKoZdBNc37jNPKJ/3KYsvPVqKDHXaPUe5uYwjbsU/CVx+W3AvZHclu9yaxHcMj
bdEPcwIHavSvthb2TqLoOqzmQmHBjwx9xdpQ9haHLuIZ/4hiVt2ggYNE+FjarWiS6tckKc0YSrcc
LO9P46oxYzya8ySlE4wQ67ZP4MuxNbMAiD5KZZTn9uBNVZ02IckiAAl5W7cAeke4gxSCl+e0ThnI
tAOUU1iQKpl12qMXzyxHPxbmq31dMuXVQ04byQov+hWCVillH8KEWrBWh7gGj1WHy732bN6qpMtI
KN4javhpdBQsY4AHJ6hFuELSuqvlQccWOgI3UUphSRcVnEzcpOBu56NOgjGt677PSFCGbIXURSAD
Lk7aJlE+w8A0nD6QIOHXrnbeuRvdF3SV+eiRz9DO3aNrD/Eg4GV4ywsfWrDknika9SBRPR5GrX/V
1YYeXbaZB0H7Opr+HA92KA1wTAhejdzFBD9d6ya6s/7H6sr91wpg+caB9iObLu09f8xribUsjhuZ
udtplWx35/QLTw5wGtDou9ItK7d2MhCjrWIF/hyTOnVSZa16r+fJy+rBROU4sP6YDO5r7dOXzu39
zAHelXoDRICm6TLjqCSLP10NDJ4M/MC96TQh3XDmFCybHbclXbFwwDRtRyArJFv7Bm4Rif08ip2h
lEMclzNbUf2EwU1WsS2SBa3mJuZvLiVOobuTaRc39WSDNIGgUYly81kTA+JiCq7Wgia1POKpjgK3
SGIrCmPkSS3r01BxYHkeg/lY45e0UH4lZS+rbEk5OKRLkXH96anZKWfc8CAWDDIuJ6vqz2g2d8Qn
ZS4nYfLYacArgURN7UaalPQS396C7pU+aGCL0iynVIapz6uL9uWfxQX8CVPt2OvuZ+CgJ4yqHqEp
xJfQdeJaIPIAFVaf2hXgih3DPLA+kNcN8tfsz7fNGU98njTkJFyB+BRw28Sje1j9J2eSfq6G6ITV
54AF9ex6crzqxV7goDbAtEg+6gjqWhW+OBVtc+DYEcv9hRdOCJWkW+37iNr2WtPt95BEXhn0wXlZ
hTglzhpfgYWgtAIMfCB4f2NU1YU/idfFJfgwB6YgSwssEwIPGpXPiYnOazdA86t+cIGWkmxeXvOx
vYo5j7pfndTsNYADfRGAZdOm0WViB5otvgfSLgKe0cq3tg2zvqGFDLCZrNv03DT0NIRTgtssuVac
o0WhIHP6gf6ucd2m/Rr+nodZpkNlUtOqABkV81T7yTvYH7C9l9HeNj8ml75L+sI0PTzIER9Iy1Lj
TB1CLuqVdPUZdQOKpxpVCIENNXewSGP9tDhTUroKuJDjjH8gJQSz+6L6Gs7hJHXGBiqBp2xNum0d
Kdo4rm9T7CXlsmgftZOPvZwPRYguDkVDk+namwsio4dewsNUyQkLbOICwW3/DJP92dArck6JgxIF
KS/J1tx1fH5kxPz2lMpRyZNPqslH68r+NfHc/lUsCA5sAMGj2lXXmD8FMPXO/dYvhe6VyKpkLDVj
0x8vmn4gwD2lbC/N2nkLT8KI7gTpqsroTH8pf1yeu2uDCOrz4lHgvv3gnVZqp0xvYyYqUIvA2dEc
GzTQJqpvmmJNhRKbFNFmWArhBJjcAgk0GcUP27v0LJbuOXIZuQROePC5Y26yVannapgIcfJj7Az+
AIULNkUH3d2CAGCgMgPYQd9PEG8hLoiPOTo2u9AcL+F37bTxU7Q0fQqdHysd3XBJUme9mqWTArfS
0BbbXJ23BCuQ1p55IFc0XZSSFkkW6Hg9heAaLFUBVJVlQzzok9Xea0xABKgVnSLOlUhdMj2MjcRN
UffX5DUh2n4/yCFn0RQjJZpDxVa/6Eid13QsRah4ulgDaFsg7dB766861AEcaRziZHNKLYCgBdMU
pl7DlisDDvYNUYaMxrbESdzOctneug0r5kzj4YocBhfwMmQt5reqXl4YdL4Rn8Bp7NrM0ajZ270H
hQTj5GZyEDsY9xt0U+NFWJdlHV3/AY6NZ3SYsqBTyd3OgHcSeom1lhmPah8cS/gDHOD2XOkoyUdL
kDUzqr+jYulPHIVD2qHOGlq0ytvWTnkDsWhceX2fmW0zmkCBGrzeyTBRiOFao8cOKnexLFOHrIKq
stlpHuusp7JbsH0skEVOftUF6eL6B/Dl5toz/ze3nJXb/oxNZjs2jn6ZPBHcI7oF92QKig0g8YV3
yE0EZrvPCr86AJKdzUGjTyMWJpj9R0S4xLOMlQvoKvnle+tzjTDbrCZzmEhMChexzlQq++p7or4j
vbhQJzjECvEfHVU5hQiIUn+5eWFfA6EKnVMwhVh0UVxvtjbnr4MnaI5wWvi68btukvaoJsAxonIg
FgLm8eoQQQrWoKb7OojFLeJtjDIdHiCcs99T27foIpr2QeKBHadRk8McNssLlJUNvnR9Rm/nn5Jk
8y6eU6VLgKrKDyF7h1tgXyfe35Zkq450m38mIhAvYmvr3K71fNL96wRx/+E0iAZwYOYrWGthTrXq
v3dbPGS9CfyzaCuQK6xbzjGoZMgzHWyYcexPWD48yC7hkmMLc97nKb4jvOmnmxwgKJt+zhgqki1h
DdQNd3hLSIMcHttiMAhRmNmt20DWSdReQuqr83UIQF7XPn9zt/ruu/51A/PyfbFdwbEKvGONWaHq
zmkEMO5v14Kic6u+P5m4FvD9Ov/UD01fLLAAjoLP6DHt6l42n54IPlgLDvu+1rCS5rXml2lT/PL1
6D+Hr9dGn99U17AiCvpygZb6FEzSPqGIsU9fT5NuvRIascO4Juys9sPXo9pbHnQR7GDjbrk2Vzeq
LWRExMNMpM2T8eGraCJwTdVxfxR6Qb6t8gLAHSjKlmCdSoVWJk9Gpy4hpM/PSLm12QgjpXQDPT9/
vfZ1mFvlpUBYvo/wvjJI3PSmmENv8b8frZIuJQTQ+xo3DwC+GoVQC6JrQDShsZe+qdzcdsnyEx86
KEW4IeN0Qy/cPb4OXgsx3FXtZUa0psrwHsdU6Y4VTlX/EoA7H0nYpMKvELHhJrOQzJ4U0jfp7Ib6
UI9kvCVKTsDk3PEmWhiG0vW98usLPdVoxBKoiMPgCewpofNA4RRlyHK9NU6CANmiXhb81MnFdv0k
hN65VzYdOWke9VYB4WBTlVWEIs2zqRtSe7YITKROnkbSg2IvbpSPwl8Jc24bAbUSztuWzOGHx7uL
bZz4wUTXpXJ0gNYQE6YjD8JbRBB0Ft475Bo3hQ/xoRxpz00LqVAHzYuEGIW2s28vfch+RKydrxGJ
W+wm4QCUEYLlMsi7Dlb/noAkPk2+cxpmxH270Z0fbkPmgnlb/NxEL6AatgtHgBSesvs6u1DTyBw/
V118N6glT5Ouq5Q54XyWEiFB2SYwCCB3Vpr633buNQDAWkqF4LXqBM6/ltunreN7yNDKDcN4GZFy
3MZ+eYMVCHVPSpSd8SHhk72tfIYDGPtFbyr5JBqjD50YRDoDE81xQ+53S+sWC6jOZxC5qlza5zY2
E0zxBiktQOb/3CIXCjMF1loGUty7DawNLu5EPbzJJPxIQCIjvuX9aVyUXwGgQgOjpdR0haiWDIV1
yHJG3rbYgrp/YOnJu3Wan7wpJpBoIRbGQgikyoOoZIzL1GOIZDFmECUG+VM2IFQBGtQzsvuI205D
Z5/0fkh4R3Oi5rZMnI6eaCKdHIUd/V69cfAOBSzaHmi7E2OBBbdcr5QeHHbEKV2r9g251uVmAXqk
zdZ6L8xSZLNgbfOOyROjNbJtDYxl7qPNQa6kyULe1IXbX0YlkywcTZsD0Lo1oepewZn/8Xkbv/Ok
+ukEKA5JEOPaSvoLX+IAi/T+8D+HZfsJvbu56RA7t2tMckSU6TYoPQHQXLuXburi0ko9XUyyqQNa
7WunXffeh/I7BowtqdP7PohHG9wM0hsk5iKPrAapNQ/tjcgQPm8SoOYOnKtZo/EatDsAgNqwyrAo
W9w3IluSSF5DVVcwmMKmYGrhx0TjGgzm2H50MFa6WZx13QpYGMK9VAF991l0jd1w/kAx0OSJu1ua
/IA8Ng/SwEHk2tcT/PkwuQ5eNZYL3lqG9IyEUuT1R9WwckQ6+zS6r/AlTtUwBukMDq+Ie/kz3Nbo
/HXohwgYplsjqasI8oV+jZJSqgEjEmaZDyM8VpBcgDmpjjEZIo6xEYuzOyzNu+Jx2bJteihKm3fW
m2u0GnaY3EWc1UDdozBjzqgueEvspfNlXYaSm0MikHGxG7W/Oe2QdLTiUMV9fcXflCeI6f7iBJHS
cEPKejXwDOFFqhOl8/rcqplk2EH9T4dMcMG3KcOnUB2kqYYLBP5c+/0EhxsDCQZrDHpPyFqaTvXb
ELqfHkTTW7jVf7yVuGVgwLMgfQ/Ni7RABsEfhFv29SrOM06bHS5+Yg2YRB1/jwP7LYLZ8Y9RXAB5
pNJT9QcYB1Eag31/Ithz24TfG0hYKal7t3B95mHdtogreEsT5U2AgqiDpnWdiE8vlN7IssXIkQ/x
I5wO0zzTrHXaf2CJ2wqpvOR9HiK0OLPzt6EzNuRV/ZZ1B3FfTFkMMOLUNavIkUbBx9QH/FJ1hl9Y
tH1rhMUDd+9xEBuA3rzy0kjRXWuyHLUd4CuubnXtHaKzBdkRsCJOk/ew9lAi8Qrjgl4GtY3nEGzH
AfzHvaFiuifdVmJ8QOkFscqov1ZPqEV/b8lEMjau9nusy6CubvGarCdSrc0pjOKSOG3GiKXPzhx4
p7aNbWrNUr0BRsycGTNxxz56IEzoguWmp81vqjcyxtUb6+IHaH/+9PWS1yOWsC4IUM1O7+5RyOrZ
ALtnK2k+BNLcaHXECW791XRIsPnQB7PGa/SV6fgvogQfGincfHJDchKTDvHyHp80lD08hYwBLO50
b8BzmL9OGXkQdttto09TFEypTgi64ABY1TKhBOPV88AR4J0juRZq6fwjxNFzk0isTjUFbN/7BOUu
gn7Q37yjL1xydquNpSpc+RFg3ctX5nZdktMybvK8QhpKovWJ+WZ7+nrUqn57shCTy1maGAwDnkIe
qcHQhECxOB3zwIVpUM2YYgCxbYH56mbVIvY1oq/utF5M2Y9+lXE2kpuuYmSufXKyyyDwk5pmFTfo
zZ2dbLcOzHP4ZQ3byTNkukFSTwT5NBL654RXR63m6eagIkVKa0TYtEE2Jo18khxY4H0yEiZns1Zo
BmOI5ma+dBEy3c6aT8vQHMINcxu0k2x34jkI1AGLQM/K62JNkroARRs8nAWVAByWQ0C9HPX3cRtM
dRw85P9VJB0gXlinRTj5n2GLMsHt9HyfncnLK96H+YaVDtXBMH+ORObKldMFP5mGNXJh7ujH+ZAk
8xV5G55XwH2g8nTIp+p4LLtwffZgz2xx7+Y92rhh9uPDOIXum0wEnIIkGl6EK7IudlERDD4anYb9
UQs4nYiMY7YxVdZ+gItpXBBbgPgwKqDBwu9l6e7UjAiC4/8PROv/mj/135OudioVeNz/4Of+r2lM
r/9rGPN/hjF9/di/ONYEY4tRRGPkkuM6X9Tp//knx+piwnSIZSHBnhf6GEz4PzBWzKb2osihieN5
Af4Fo/ffY5iCCIgryLvYcZzY/xpj+P+AscZ+gtnI/4v3izFrLwyg+sSu54Z+tH/9f4xhQqgoTGBD
eWnjLvOZwZYeesbQHTYVgqX6VVTd9CyqKbyGNLXAJIOkHt4Wq+HDtv2cC+WtPzBj5zmyajm6DIoH
PHT3vjmLPlcdAvn7M1u37Bj0BoMfhp4clez+zjX6JDty7zzucIRrrMqqrQbmHcDtHTR3Xqckqs5r
3/nQ9fcvq8pmLAgzQLLxp0H4POOAFp6AkNgsGPBtjh78d9J7JSFzApRLvsHBrF+xltT5YgQCC0HV
vA4O4C3EMYtKs+8TwgTmqRPrziTVINYSUb3Bu8C0CFsTjI5KyOvsBV3hBdbZV3snhcyufiYLOl7d
YSIRPPytRuVeteEzKv4mx7AlnkX9Oty3bhiQMuPtte/5sR02YBjmG/e75RLp1V7MEttLQ5D3ZsDB
pjnEYChEwK4DxgGU1AZ1uhFfdjlCa+ISMoyCGUn4pjHHSU2kftrCNXxrG0CVpvLikyY6eksmsI3M
8BuGCvH3AfUyh0X5ghje8G7JdmUqDJ+0Rn+IRdOvvRHETIhgDM5RaShKYHcGo9aMFkH6VRZhKJAU
x+6M4RCGHhMgqhBIZZIgKzUOd47JA5FqQQErER5N4/2ky6ou8X6wUYXmInFiJMPrKiwi17zWQFXA
S7DXrwMEx2dku5YnTEbyz0Ewmqwx/Z1YHbyweWqe7dj+kdufOkRmD5dcg75ASYRWGl3oCkwTNJ76
YGqWfM79K4fhUvRx5RSm6sItT0Dcp6AH7MEnfnybBfi2tu6eYebRHMN1mqMHFfBDCuc9WcQLBjjM
djUvOojq1w7dKgYG3IQzmifsmbCHInCKo9OUPfDYlFee+mhgKJbxgkwFmnX1weGi400C+8EvRnIU
40VSYFjxOdgPY8zjIxkCQGfStc1jgAaKsxAd8Bev3+Zq5BevQlDR8+eftm8AOAqFinA/rHLDgdfD
xdEey5ECmdN9bShoiKkMxiUGZQ8kfgwnMhLm47+fj/tz33b6DGvodZsWff86LCrM4N93Twkqwzvy
6RWKmJsmUXKcXPuyMs9enH8f6nCyF9lVmNOyP/r6wn9emzF86EySv7Phzam3NeK5G7t0+wE1uEpX
6JUwskYffBKg5b7tl6wdwgalFg/umriopxjpbmZofgJqZLe29zBBIBAP0Shy5/shRJr9rtn56xUQ
1+zeji4i7ZjtgUltToEFeUjDtlPXcfSR+g4WJLH3dmV/6eugnOlfj3AV9od4059b0q4jYkiIrMcQ
8jExAjNK/nkPhhIRmBKp7R/NWnVYt5Dc9qwHqwa45xPae/7Uxu2/HoHZrqFSYmyaGgcEwr6+jEw0
f5oj/N+DFJiksz9Fat4vwO324CZ86aVtyJyMgvotWkJgofvG+LdAQYFHeRsM9hFCw8Ontqmyn2WQ
O6sLeBfT0dL4319d/v3VVZDkLPh/cXcmy20zW7Z+IkQkmkQzJcC+US9RmiBkywYSfd89fX3kPzgV
FXdw60TdGlwPGCJpSzIJZubee61vlT8c6+ZLWtD4MdR+VN4TvKGrJ+2CkjYuL3mF2GZVZQZfOsj/
ek0Ua+E03KVlvGCIPnZJear1LL7U9o0wgvR9p1MFJjJ2f1l4deET6Z9lhQIfEVz0yqulbxLknode
cKbuFby5Wv8aTUCDSNbcbBPDPvQ1ejdbm4Jqx6B2XqM2SgJdrz0X3wJlRw2HLa4T++KqOAoWJ0zw
3FJA+k7Y0FehSCvxpi36liHU1vNoDN9EAKqRwyu4CAQ6SLfvD1VGoa0i04oPkZMie6SAYpbiqXN/
r3aHpvOF13JUu9391xPguyj3wuESTnZ8TKZEHfWcVsPqP32Zl4vuy0gwGIcm8ZDEpbHvXefDDcF1
qEw3wUF1F7vsisdU5P2bKVOYSKlXBWCUnCOluM/LKtca9vTPYvACvOPhLyG03NdNvP2DW6sT7WI7
6NBMfruVX85r3VUMa5Wuz6fYmR/z5Da7HTtD3zUGE9k6Fksw00Bgx0GS1g2dUzC1siDw1Zku/fuX
umY+O5iMd1VUGGdyL/RzPEXqUOrGIcZRNQf3x2x1OwiGFsAKNSo8g/y9+03KjB6hD5tSMmr5rU1p
WRtNLwp8HUZ1TmVcor1XK2SM+YOZlBuW9+4ZYW/3rEwhEB43RdBRU7JTafHfcSwysFk823pi8Ged
yWUYN1+Ontmv4qYDmzjPsp/K1/tDeiq4RFW6ZQDl/COPk7edy6odOI1MEDm5spu5fd+xp/fOBg9X
sVL9Il5GT85b20vzfWMqpNparGHLWM5pOoqz7tTZk5WjsYyzrtzf795vUE2mSOvqeXu/iw/tALeQ
7kjevFdTJq+5jtZLVVW/vd9douKcz3r6EtGKiLQIwapl/Ri6m10ji02iKBiHa/GQXZM0RzdtxIwh
+3Z8xbL4z+M6FCFaDmkV3P+VNzQjpEWLSVO7pKu0UNqlbVIUNVX9jg0h4SrTWtQ7g7pilYo3Y9ZP
WxiU6trpw+eCfOGRvsD0oqfaTshmPkRV7ga2a6LvFrlx6Ri2H2yoTdvS7dxnPAXMwG1n+OmNgwc7
8RC5yxQUWutdekPs07li7dFHMJJlZGjb+7FqRvNzGXl2Msv4Rda2HkSRlIECohRkkMyO+Y3rAePJ
AV0ELcDN0OZGHpsov3K/x5gYvtqqewwxI3zbQoBFKufygmvevShAP757ewLi16sH4mAVF2K5QDiJ
1u2g4m1jt95rg94NweCXLIT5lvGirHWJv0gfbOMtTwdtPRZNu7mfC/9117gdE+9/+f4s1A6kedhT
CvpH/oz4+9FyOa/WjpfswrCJnhnVUsf27fBjcaXmTYbwWXe3hmNVqKzH8Jh0ZvTcM6FHKqRX33OG
3SPt5PKgAdnbG0VySgc01cpd5FUL7cde79K/k9msYyT5v1oTzArqlvS5icd6C4sJPEG7a3I7PIy2
7PZ2aI44+8P2YPbAF6Mlp3fUlWI3NdF4MsbK2tq1t5wXF/Mqxi15MUwnA3q1fISOdjsAGeohDDHq
q2KR39WYPC9TVAb08d19q6GPT/qxfVISde4kEuM8jZHYzencH1TExFu2hbEtOfEmwi0PZiyH40Db
cIPjWT1zgk9nwwyiGiIldE/zXRiCY2SdXzN0emYLyY2Pw3wVNnREkU2CuV0zX/PF8SPpWm9ogn2V
IyJmKZKfbvUukzD/Fl1YwCzZN0VtPnUC2ap+M14aC+28fIy+6hI1wpxPDUPqJL0oGkIBqxbNEKNc
diXTmWMfFpY/TXV35rCYMoyq1mOdRh9FPt0kEMuvinkLkAjoidVM19/RIu2PZvoprfavYSy/dPNn
YTD6wjcaXio36nw6cfPufhf8JBLLHBvEdPsrCpRRhqkjGB172cQeJhB+QGr0SWDC+jinLm0bN8v+
pkKmTGja4YkrYkBNVzoPqcVFanpOdQERhUrDyRysTYiaizGHKmSEcsOYl0lW4zzoSdNf7jfL7SuB
cWDDhWitBnv+MgUMRkQzjLT0Ol5Fo1or4Kw/LIN/Zi3RPqJumH2FU/BZ4pJfU0nNZ2cA1eIOrD1F
InuIAZG25+PvHGUfL9sh7J2LMaO/msolfy6rIvQBenpvXpTrKICG6MswWRGF1/+Ybrq1YLGo1RRM
ElbKqjfhcoZC/1Ga+ZHZfbVvTVYHdus4YKgsLqmMkqOJnnITIq5/93Tx3qb29INp4jwwormmzQjM
zUmG0+Dq6TkeQhnQu88/i3HcN1Y9/dRG8ktOffs2iBBTNhijA02sgVWiHmB5NJiOrQEBAaNNjp6m
dy6bYXxqlfwpp7j8MrIehQjcu1M42OOLDtY31bzyazCgsopGGgdWbvHWRuPu/niduss69safMWax
S7owfEOtyDTUTL+lV1XB4CqPpU+vnzM9+vnn8dYIV6hWJU4ZK37IRssBKppl34bQ/syjEz+PTrFD
CUrtFyZfVlMY712ZK87+A4CV3Nbfm6UT265s6vX92SKkirE0lqL7s23ecGq2NeN4vxsL+RrqLR6l
2z+1UcZ1wolvE7zT0BfdjoOVeWywiHKZ5s4hk+w+sU13kRGwe+CqyPa1NKyjE1vtTojaOOGdgJUC
OupcSoyLg8cm0r63y9CvMoHZbewnDkuwGmpfZoW+hk9SPtPIEAyN6dXVbdid+hi412w41CMhsiiU
1cUbrKvfY+swEQnTvcRn8Im/1ArKosjBs3rdaQ6dfJ0OorhqenKevU4GjeNmp8ljWg6BjBoh6oxj
FHVW4JhJxof6YfTa8AuZgrkOZ4C6XLfe81SZf+7PW17Gad+e1TMSFw6ts+FbntLWcSL6I8BG46iV
oIOEM+iAHK3ZT20ZXiXVdOiWLSOuUx6XrPRY1T7sdFmusSmQsw2yeYqRA2zbsO6PamiNY8kbiswu
+mg0ifJndHGRR9l4ztPW3Hai00+WFrU7Z6idI8jEeK9Npjp6TWvuQ8eqD6pkAY4tc9lrVlEc3TK9
iSIqUERzXu7aBv1vbt6kNGmXvZhNbG0n5mL/3L0/1uIKiRerfUxyib4HD96GExfb9HchvfBFOQWd
WW98bMyueEX2wniddm5BPYQygjYPJEq4FiCV0dw8FE3IcCmCoTxpg3HoxizdacsgL33L2t0IEGo0
fTLfrqL0ExraZ8or8ScfmcQ55YBpY6gDvQntnyLPf0VFrV9V63HEbfP8hd7psK4XVsbUGh2kZ4O2
hfCWH2WFAUO5c70T86DAPyVoCdvcfgrHJgpk5V1UrVMB4nJoA5fymunC1Gdrx8tj30lzE00La1rR
uR7Lfvwrm+hu04seX3WvW98fRi8sD+EE0W9i18Y8PHxVnviUrdU8YwB0T/PIwb2z4vSrfYZSkR+s
1tvqRtgm21gZw446j+m+67UY+vpXW7eWrbHAcA1aXtbT/SayssfRbtIDb2680xsoD2JIh4fOlEzv
b1/ZRhjj38D8e3/sX0+wnmYbF/+U/1+eACNVr+sObY8AhMaxPXo0R5E/g6srg5lfbHO/e7/B1/AA
dDs+Ax27wRXpmsXS2LYS/tz9IRrb8RZoOe84+0NbT8+ItabnhBKWIWOoHe6PgXvqL7lm7u/3epi2
z6bBJjZoS7W+/4P7TZnkR2200sv9ngaOLSQ04kicR3hqV6bWeKdFLeE/N0WdzE1QMXVYd2OTH5Ex
/Z+IrFmR/NF7+3+QyPovgp1xZ7Pe7/+vUFkVk8aVM6KG/v+ByirLQu7qdPh3qawLJTRiMHwU09lc
lv+nVFau6Y55/g3N+t+msmrYeg6awE1eDF1w89QHguiBf4PMOmFXXeVi+r8ms7aGmW30Sf2vkVlv
8lx3pgd1v1H6IjfM7X7T2llr8Ybu37y2LKteV3cfeh3bG1zCI02n3TKgNrWTi1QGHKEJ0GHn9BtC
ER5qSKzIyBLzpWmliVnTcalQbrr5kbIJkeoNftkG0lLXRtL/0zki9qEz+EtipZsUqfRq8pgLe0a3
cpI53kDLqsAYgfdU4Tw84BrkPKhvPGigK69ScoVzdmRXUSdL0jYurcnAwMEeqvUH/Lw1XHE9sBm8
U314iHFC9UvYqb4rNrB/BbiWnaFjQOd/F9Pdocu+zGkga6M8aQyxFz2q8dnO3YOY1Ckr27+ebF/S
tHLXbm18Wi52jlBPUgjCMI8EyjmJSmLj2HSANTDETMoZILLjFWU9bcoyRPDNpuZ3trm1aQXfiHp6
QGgVJtflPLpjSq+pfzHzPjk4RducC5C7iemsdLfxgsGM0A/G5r4oZ1wa5mPR1uHBVdfQNTNOejgE
wnqAsdpU7Nzc5HTz0cl1m06llBnIZ0KwfQXAzOWGnxstN19PBFf4eRGdKoGTy3RjqPctKniFEYi4
CAYObBaztdibBtB9E00f0BXTYKLGRAjIK9fSfZB2lgXSWxi7j8aDrncgE4o9euMh6IcUxGVS8Mb2
HG7thONhkbsrHSL1hzN5qD2qZ32U1YrerHmsSPGA2QHmEPf8S+6mWPKIu1jK3P2IBz+6QRCTCa/Q
lD665Iys8mR5ZZJNoIX69tKoXoV97UCdhWXZQv4rbdjnKOsi911xjloZTv3Xc8xyC0lBoB7ByGp2
DRe9+e6a2hSoVk1+qFNO6Mo8zDnGIOm6f0aT9IuhGaCoCpo7ffdW1GV9zpLnOu7rwELksalSLVq7
IsFOGO7pIOb08arz0juPem1scidrtsXY71LBxZFl5tUahLMrTXvfjJ21ctpQ/TT6tBqGwvpOkDMF
jhNN67FbEM6CeeYSodIpleGPFcelqXb21FvNw02hVBWwk3uTs1RioNWnMggAFCMB6aRfitlEnW4+
ZaWcgyzHGaFq92OsZwQ69KDR3CYHSSfBI3Ni7ZjdufKWt6YZfxpp43G2lhds5Yd06JYLQQ5bI58w
dDJn3wzJYxon7rYvbmZ0zFu1NeIY83ZNa4W+WVIImVYazHYH9TKj2Zjp5XM3hL7uFbBsp2ZdJUaP
Pby5AUfmhCGf7Z4ERUEv5W/AAyuXUhnqR/4sXb1a17hyYeRk0Yaly++a0f6ExgWpc2rfFeqhg6rc
NzEsAAC9pr62qPaRSewGLvbzXKQMwJSYMC32MGBLOBzJUdpVj+5oWcW371ouM3TNxKYzWoK0GrNP
yOkryrQqmNpQXxd0d4bppW4ZSDHx/IWCElxnlehPFW4NjGhFkBnRsjUT9LFqaSHooOxOHDuF08mw
B4Xdi+1230sVIWbqlzLoMAcXKi0e6eCs8SLTrRU33px0Ktz4CNEma7RZO0sHP5swqKvrBv6oBR3F
7XyEpu+al3z1/IGlMG2p2MNNRF8h5GPCcTxCd1n3hzFCbO9h0x7aadogtFmnmZWRayPPwsxwKo6N
HpR68WL0erMdhTyI3rXQTk5nF+Xpjr6XcVTxx2iihWkNes8gLmysK6FajVjaVlE84lx0K92vayv3
KzNeS2ZAQdqNtCzweJu0OrHQEJnh+dSHAETrz9TzPNJgYFlonQ3aWjWfsKIeHCBaQV1Hb0NdLIey
0yC+h3/t0KMEysSV5AjcBrx7ciBjRV9SqgdeHJaHnYGIlH6yOsTFZnTGZW9q856r/6DXMohL7x39
IztEXxaBVbQJXmlHbQEPvRvZzeI65X0wXrw+bvY2UQkW7IM9uvcdCkNmDZZABWe2p6pyrpSt7U7i
j5T0q1hkgrmf/Gholo0XuTuGdH8Az69VLvD4ZMk6yReyUAavCZJGbNvewT9VMXRuc5QeLfhWb1k7
4AJ41wr4EVW0+GlePSNWmddLqO9DmW1rgZus7Zn0JhgEtoZtvqhh/kWjo904oU5yiGbv5zLZ0gTE
9ZzViZ+kWXjEgb3JUFztpqEBpDsYazOZp1Uhrb0FLN5fWmb5amzXnYyijdNiPza0ZAf77VQjWzk6
dcnAven2oiixELWOt2Je8kpUTLSiCZOsx/FXikB+5ZrREHSmF5j4r4LI7UHbyuyiOwyEEph1QyT3
1viQgPba63xCQ9rG27QFsMjs+xIq1wa63bh+7TRHDdw4THioRJUTWqcK8Nom76zH0hSbgaaXj2QW
Z0dqH8Ku+kvuUgUp0Tt12GoL1ZcXiHbJNomt82KkoNmHhu9aimultBw/jUMTzQkfFNIjvdfjU8fr
e05Re/U9L09WWutIHJJhLpgq6t66EORduK3hHoEjPSurDTdx9OZIAaZgkU5ALZls1eyyp9q4XqfQ
wNE2hI9hN29pXHv72uMji3/x4H5qeWkde9FisUC77uqwZTTD2HOH7mG0tkvpbgvoYly++udYzhyl
btWvID1lFdtME8x+H3kyf8nADR77dk5Xbmk7DwmBQZEh7eeOpsFKr1MzgNUwrVLlesEEzzEIKVed
1DioDNn7/aYtfvcan3ID5TITNpgpSuXnUdlvdbIMvqAkLoigWvq6WGuJce26qQpSIrA2Squupe4u
Bzd02h2WGnVhZo4Zu4muRsOqHne6u9LyFnBKb7fQ6xPjoFvOvgavcCTRBB9wEl+qAc0TOZ2cloo1
F3x11Gr9UyeAZ5MkDJX7khmV1ZXoe0N2N6Mn1qC+DBIOBWaiVevY9VqemoW+VE5zv1yhwse/qwTu
+inQNFsc1fxqMNTSsj7f5QnWmeFFh4kFnHJsgsWwi0cukGoGhrZgiAsWHvIdwKFa2IMDBVrIZMHc
97UHeDixFpIr3N94cQ1v7Ml8GZ6VitxzJ8edWIofJSP9YA1u/zTNbs/nXHwtuX5C46KOg2d89Tf/
aydayvihXwBaJVqgYj7nfWY+jVOiX2Busv9O3jE0m7NZY7CvCrcKcjX/riab8nyqrcOYzL85BE5P
jddOT4ph0b4M0w6LpDU9lXm+rrw22og01lcZGQ2424tpUz00UbxhzOQ+0fh1n5K2bbCtpWrt6jmT
Z2BtCoJJBlTJzz0vDGzp9mulyvpomsu79osjR8JnkDFV6/peGZi8qQH7Ma9DkuHdadUQaCMG+hS6
gTeZnAY5ICggQGhz7r9TwjmDnrGqvO6su/lmKbwFP3KRBSD1kEPFKzfN811Zg91VI85vT9vbDtsM
jJZakuaDFsg3tOVZ0e18vN+UNXPynKYC38e+9SWdr56ojKCL9G6VlfY3ggt3r+NlNOfy1lcly0F2
DxEo+DCH8jYrbxV3PciCtj0VhOXoSf+chzrRb2TBZJmjDjYECCOCZbF0DJxA4uf9/N0nQNbdPHm2
3cUCXICEejDwpTqQ8qaRFVOqZcPo9aseEavHMVVdUu0cewQmgSods/fVpEliEYjCsSPGSKGehNE/
FZy3T4xcfsVJPeyVDUUFBJ2D7QbXURoMhrXLRaHB1HMcTLBFQJMNR4zFW22EoGMqGrF97SZ7+woO
hbF05lwiycEui7y9xgYWuQg2ZPfkyaZBWVmaAdNLRETlGIwjgXT5kFzo8tiIl8f1kGg/E+x8uk7P
uCB0SCHNA7xB1LjIkVd1uPCRq4C0RrH0baMAQ1zdDFRuhsnVGN67OtmLrFHrpgmxL47jaczc8chs
YteitD6kOoL6KeQ01o61sx6bvTnRbDNCzp8hNIERtboUdrZOC/RLssdalphc4RAl0FdbAVOZIDJa
LtWh5RNbE8MU4uvWs3wD+mL2o064/jgIcCgYrbuFIz89TF+0n85sdL5bcxbBX87ZmEFL0Ljzuz2X
+p5rVGcCt4S7xkYx5yxwOjD+J51W+WbIVV8NyFkQAm69uR0Cb5hO5lIBUCwYdjKi2YB+NUjQweUL
XgsnmV9kRb1e0vbFM5aLEA2jddrjbOQMG1w92oYtFt6lvdJxDA+Od+z7Uh0hR2NlNBCN1+ETodR4
GjUE7dYtJnGuiNrAU5kOnyW+iUCJrF5Z7vhtJr2+NvrhFCFiT9zqonl1d8wQI2cCc3EaJkUQyvEI
aJ//WRi/Qkyi8RrzKfJgsocNQQQWP+fUlTNqu95dQZ4nlevWC2E6Q6aYiVPixkqevCpZi4piX05G
RsGxZBiYk/fIceMVSikA0NnyJpwMG1mOGTSyeKHvNy4avXWpGCsZVn7r7j4WOv13CktKt7A8IEpD
gziGvjamP2JA6itrVNhTdywHVFghjgCGyNtUfy97pBE4Fog5SsUIzWGrpG36McNDa8EkG5HgBsIf
fiT6vnKXyumnCNUuXfil5jiZfdPBnhHa8LAGhst1GLD8TeciPTD9VXuNiQAnW6/wC9NwEcmJgLMK
dT96mqZ6CV1xrlAJrgSdA4CLn40WbaNkRomfwErMPrBpRCtX65pd/eZCjg81a2soLGxLbnJhNOpS
diDXySp8NJ32seyjbUEn3mrc7RChVKxH8a45nenzro4rRzjLDubUtqdkW0EHnf0eA44G/mdNMlK8
McUZ4n/5AdfvIUPU6tM4+aySZeup7n3UOaF2MkTdHLmb+YU5h6pLe93M8lpOrKKq7IvdMjMJ16iH
Coe2wXqmRxCgj+H1ld4uS0M+pFn6FZekteGbGDa2/JO5A5GAM8lMjSu2ExUzdeAmkoNYGXALAjCp
LzR/OY26zbC2RXi0U+msUJrtXUBoQcEY+FTB2xmd8ImglNIfYpbmcf6IWmJtQg3vMYa4zOd6ix5v
2sFavU03sJUrRX3E6/CFNXXyCCeg/Kr9Cl2T35NHsoKs2Ww4S20TOgdDaToHmRrPhpafs94UO2RX
8De2eX/MvbEOZmAfLsEGI9k+sqSNXRGYYhEmsBnrpXzsnRmcCgu4Cw3Mn9Nk2sdahlRlpi0yNG1w
cj3OpSnZZ2vc+n8Gp/w1CqAUkyDTy0T3OVWWtqma8SuO4i9vKdyXpSr9wvV+wsS1ghrREcPKOfAI
gvJhpfiEihnAz2kWgX9SLPXVXtY0kRo9x4+VyT3dj0u5WDrbccGLFAEsihwOtVXuZbtR2GBeqWrX
SfRJLN93JiZiOifHPiSYsbpRHHC8erhQoxo1uCAKMxwCPav+tFUf+bREfMdlBIhihaU+DmxP9M+C
bRhsx/xIwAtmJ6yLAuLBYpNnkUu8inHXvHRjOm8mmEprnMmVr7VGscvcMgyWARIJ8pGTOwB0oFqH
DNbSEjFC0ona7hrfHHKymd+GXjvmxLqeUJx4dC8qFv6I1MomLZjcQEkIOjpVz8hobv6uVZkgjY/N
JN0iX4lXDLGf22Yyg7Bzy40An+EKPb0sHRilFD6T8e1aiCJyDa1BnvVXvH56Usw7UeX4ii+dbv7q
tDbeZqL/6CIcNjXAwvXEaWgoKdYlDKRDvMyvS247+7nB/waZ44BTwXsq5vkVie0x1/UThwLsy03/
jgJ6N9eUXcp8VbnxqzAc72CqW/SG1mynPNo7DU3BBCoSOyP5rZQnwiB6Tcob18vaDz3oldHproVu
sw6yr6/DIfRWpiNWHN6UP1Rhu629Pto0BsIn266BBRXWJmq7OGjd5jVKbOsy94DJOVobQu6kwmkt
D/CJZJE3a80V17I5O7znFiauwBHEpKI+/B1G0y5yKJ7zWeyq244GSTGZhrNK+y+y8TB64yjGWYIS
pFMng/ZKIE11goQKLt/K39zSSTeTKa66IuwpaottaBBpgQyI0zcbvwsuJ0Ze3fZncYuJqgGiByoF
PXpTKxscwsa5N9a1VlX+GE47pLwQG7KUVowIawia80fSuC/jJD6nhfy0RIwUZJHaG+kXBEmHXLOJ
vcfEwkyIJ8dA7OV+mhKPVlkcnNR0nWX/hDyf2qX5aSf13taCwuNqa1CRKtPcZUSlccopsVwmYAis
EN0GgQ2m5e0RrILWEe1HGenMvpPqa2ztZI0jOsOOIT45SO6tRpY3icJTp0MMiJZzYbof08jqXGPr
F7B0qLmRPlQShTnM5n3Xk2vm0kT3W018xLeUsBnI3SGFJQvYPFr3CK/48QgqK8h4jXw1p7LG7E0V
p41q5y7kHct0W1vq27WZQE4uPnEvvuUVaB9xB+4XF/hvqT0s2YTzriAeUNN+uwlGYD2c0E7kfKeQ
vwuGWt9MLkeTpEZHkn5HhDBp5eBsVeLhFTYeBtG+1E30dIMYQb4J0qT76YeFQn6uVWDWG2Gh0Gsc
L96SB/gYA6hc3abxUH2WL2LbDI6JaMbKH+KogFguQ4GsDrDaPkHntbEi88/IWka1rqtDZrkv3my8
pVb02xz4p0J2Ly0SLC5JJiZVHDqB3kbfVtJZTPrjbxGHkKNc63fYrdM4PsH5+BptYMZafwtsHn5g
Tb/0DvICSMLfeGYjHM7ivZc9aSvS6VYAh666lW9VZryi3P5emsWnZQPTS+s+NU/+BkPxiCqdwNZF
/HSlvAJM/OV087MyqMZHqwdK4VC9hdhUe8hx0fLQtNoRmcby3UrWQGM0Yj+e5YPVQSNOO4Kjcs1v
Jb72ey5ZCfhVltdqEAivk+IUPU69/ZWbxhVpwcOkGs7pWcW4vEaw6vQPRR0rkBjRo5sbWycGmzbE
YliLBby33SIgtfXvLIbGnwxY/lSM4B1u2KNZmTelbkvAhlZNu0FwzjMty1nPdUT4VPUKomOXqOEW
zkevKInV3kzyj9umlSaB4xEdurRixZDo1Y3MXbcQnBwvMSxNoN3kgSAcs1+wi+UnO3lTMxLBWstp
FRXhE2vVOcFNwnzCPEM1WJVenN0s119NLn+k0h+9Hvzq2KmDOc+flDCoRFTxXDn2u1XTj9D79inR
+MjMzb7A8nfBZ7Eb3Cs/8jirDUbXV9GDIo1UG1TUnxv4ghy5ZkBr6RKjBPfMJpAi/iKThJ2PzqNL
ljODpF+3KDvGYfB8dbe4WYyjD2mQetnI5JdmjydVezEIKPVJLFfQ6x7rSpdey+oWyDaezBzEHS0x
tR6NpkW3wm58a6AZZA35bdVKcldrXy//IulEfBHn2WNkFhzAHRJxrXo7jeIldlEqIK0OacFXl9Sl
Xb+UdCNKcBPkSdJA0gknTiKohMCuXspbMtKCkJiS1o1wjGH/a4zJ8xdd6St6Tpj7PPMrkbCn8jZ8
xe/AQcNLzyJ1vtu5qfmmA/+VTGwF3dF905uX3LAf6xwmBakOx9vaWljgXkvZwsUt8AUhwoeHk/KY
VmH9RuYI8oqz/zI4LJ+2O/k0nQAmDQcimZ19ag1PRvXlRDaLb1qhFHfnv2ii/Ph25QJYAklFcuPA
YCb0phdBbGUx0FyQMJzMMJ7Yqbm2tJx40qnvV8yzToXBbNHripeEYjewKmzwTN4ifESzMR3nqGPy
YUHbLTMKdiC5PZ8V0SIwpvOi+X02zKsEwlJk4eNodahnCCaYwcYbBg9v2Y3M0LZPbRQNW1DpFB/N
n7rRbk7kZUWI8dtio3nhutsaLWstU67NFCuWiNZGl7cA/olqQGeok7Rh/JqFmey4ZI6oumpiDglZ
cZ1iC82peRZzV+2gXMCg6ttjZwAsN8Rvzos0ZqC1SaTJXA3V1HHTless9bbpkvTAzVkfBb9D2rw5
rvk5qRpyGpykvlHbMKxHn326OqLbClp4k6c6rxHe3DREi31wOklPkQ+Xqp2FSM8Fp7QgrrvS5w8m
flsXClcw3n5+mJu1QyOqM3eoSf5WE+q2YudA2AmQLlPFo1uc7EyHD+OIi9VOZCXzqaSzOkFe4RAK
Nm7dQeEpnJIUofREga1vxzg1D4030dxU6IboNK04UFPG12agmfpfzPRb0pGzpyplimPkTL50OTJs
S0Ia/cW20nOGopPCbwvxrfCIEbdv+e0V2YTxyUGKF7i7RMuSA5MA3vaoCOZKIzuoGoiVBsFtFu2J
0C66QL3x2hDisPWsWw+uyeCz1eV0TLPKD0lYjamouKoZ3KlbRkHtVC8cXp+WFrks0T/A/HNsdHFY
esQqSGLQkOsCBJjftILpdWbpuwx3HntaVwRLlYincdhKzMV0sJYnHKbuIfJAzyIX/zN2Sc14E3HO
VGXJf7B1XrutI1safiICTFUkbyUqS7acww2xnZhzKvLp56N7zvSZRgMbwpYt2wpksdYfbzL2dRax
Oj2xLE+N+1oRd7G1zOqlXNLX0nkwLl3EcJsW32Eui4tFyDlLKTd4lkD/qoXFnNURa6vDbEkqik4a
ciqT9rZjPg1HaiPzcriKIUj2euayF4+q1yhMi9001nIrBydbkbCMCcpSaxE1va9Rl/wUmKa5U9NM
3MJyl3rZGKWRscitoA7Qe+5sZpR+IjVr0cGuIzCfU0cQ7nPFpl2LcEGpfjyjbM12nHgdWgKMZDEN
uq/d9N717IVhWbwddZxipemkOztOSf9Nck4s7kyW3HRauMydxUx6TXtrkmN7k1YtjXJ1Li9zI6sd
Qa6EItWQ2JyWGKhROEyMw+ssk6RVj819jHB81zZucQqIGVnZo0z9WT4mjcIMIE7SDbAIpvF9NuAs
8qor41y4jzudA42EnzaezuNgtqsikDhZaue7k7QjWq2unx3VP+djsxjkrgRe2r6cmI/RI8SI5Pce
Z9VKlc8i4yzJe3IHNTaHjUEPaO+Z1ww74KTg3YkR5qhSMUcql6y5KG7tKDiqTP9D4HFH62L9VoV5
B8SUv2K5zjeztRwKkIq6dyeHkDyd0AV6XPSfNNgVftlkm2WDEbX6Hyz916ZV9irOqcHSmsWO0VnO
Fk7unVX8W4Uk1hQppoE0pyJIte4j3Q5+bg54ncN7NNv8lPI+eq4ogiJRiMlh3iZaIbfKFC1EUXxj
qZH3FxVNWfdU5yYE3Xoj+RBqnOBaU5pe+zjam7xrnoNCfay6h0R1PLzng3ObZl/NH7ko7rSIK7pR
YKuLIbKJ/yPywNtSdBkQtJg1+8jrLB+IiVIN4+CEkW/ZaAaG+Q5Hd3lvt2Z6FKZXroIv4VH0UM08
hAbfZEi/RhPHE58zqJLDRAX+AWDoK4NBOvLW7UxCdBQ32grNxnMJ7WUZ3f3oOjvJusAEwjOvu/PQ
1vdSRjgm80MOPm4nYBaVYvDXtQRGFC7HTwJ4cC8wrpqtyffZ+Gi7+CMqXgsduUMdeB/u4A0gRg3D
n362qKJeNYa4anXwOhimH9Q4IsfEu0EoSWWcM31P4op3bZd60SUk6D2LEByzU/wyjRyELX3hz99r
qr/PWKXq0SQsY9bPEYjrWlg5MH6U7C2hkyrQpvsxiu/RbYabMkyobwjcQ7B0PJZdf8CM1QLzJ7gG
IpvJna2CQS600qdD2gVsmaaWYBgOaDOluLfnYlTe1j1JGU3nvbTDTLhj3Z/FqLnEaYUXrk7nWhuX
9hxnTVn9uy1IDkIGvEWHm64Rw2MiyZe5nMT2mvhRKvMI2nDa0FsP3bnJ6lv21AiR7jVaAyZsKeuq
BpKd8+rTHSBVJWX0AuNaHjY3YV9fJgFiI2iZDt3uqCDQhZCvWoaflc1iE48M22RpGoiFVznZm+Qs
vDe2uIah8ZMpQY6x+0XTC2+aYRCfl912niy2JiSCayXmum2cFzym1NuRO00PyElJ76OESFL4xXHG
EiZpgI0kzP9JS0LGUGiLXyLvb0ik+uHtovIUzY7hWQDNcIfeRHZww+Q5EgAZDyk6q68xzop9bjgP
bAbGtVEcHSIWkwgS18gEEo2Q1PLS2Bo24TySAby1sl0Y/iDyZ3tmmiiPlLYpWCeS2SY1gmyXbdxc
k9q6IooMN/MrcfM/VW88pCTWtkZJWAN62oRy8BFNOlr+VaRDmped4r0zTzWOBSZ+1j1BE7iVaB8h
1BWECcmf5tJlLrWPiVYxvNMweG5xl0KR7CepiI/PgtavW3EzF6o4BtvGbXEAeNJvp+gz0etilUeo
wQIut02eX91++qrdkPlchPcm4o/GvCssgAs81dsxgBMQRnYloirIwgenrK6ZW7cbRLvrapiPXSO/
ymWDGECJ+oXOu8vm+k8aaWw5JX7G4mK26MSLyvkoqtsJ81SrjNPUea94g8lIruiL1Yb7qFyConJa
OaW27WfxhFcXAKwgFFPDqxgXh8gMfybU2Ox10VogWEDTQ22n0Tq7qnlIhY1i2SFHEzpKBghhOhxe
roOAK9K+ibIptiQIdOQ1Q+iqNj0OXX8lkpjegKpi5CJrB8l0ZUA1PdK6zZWsyGa2lmwLAIq/kZZd
ul6dZ8d8J2nAT/hB9vv4DYcWOY6JBzQ4epFxRiUUHypKjhrwCUoy8dCHlTHsUboDdrIDC23Qoo6t
ILK0Hldjua71Otqh/3+eXET/C9lhGxxUJGtIUiseCCsSl97DMKXwRK9KY2BIcd7UOG9IuwOHV8Fb
40WP2ohxUOARmjBG7bzlXgT43pn9n9z2nmu1BFtrRPS3NYvlcprULsjyZJCJq4YQ30jlnsuBGtsR
vBuHTLJSBOIh1IOfclz7K6j0txaxwJo9S70Pods0zToz8TEcCaujJQiFicIvS3Y6A9hcr2b7LrR5
RuBU8ZrgZqBNCnSiBpV/kH6nA2/AlIWcflW+gSilmzcet9UCG4Z98G02Tzj5H3KlP+Zj/BKDI0iW
TD0qnvEuw+fb70k6tbcTQcisSSN0ZPBJMMF9iV7Ab9PG5OnwKrpnfv+0Q9l3hyCvnVBss5uvjDbe
aYmLI5tKXG+uEVHSUJFp9bRJ0LoQRBvnKBzMo2sT8riMfvsaYznaMf1BErlynNxPis9fLGk7qKIU
uLklwPcTgCdvGc9nTu9oeAir8d7GMAEUS4h3nSe3xCZhzA7bVRLrRM3mQJFuNQDDFnCc8tka15Xe
UPiXYQTx4uCDi5eHfZdwldJ2v2GEd5U7EylWL8m3VYNxvygPcsDWLpm6irp7U4z2pgiR3jiKCk8r
4qOvBqxeSQoNob3Yt7lsvhldy3XcmMRz9ddIhndVRB8FnbWE2hDtzKQr/TGxCHX3mHaMwbEwH6db
0Tx5VfhuUbOiTzGZUNkTWskbkyiAdcibsYtqcBaBE6sboSlLtYvm5Ks3wPTQvaSbticbF9NuPrCJ
ClNlrTuML75p9vnBLgQxh4Q5JQ3SYFbMQXjYqqP2scaMnuD21gOUbPaA1mNSdAaHHJFIR/IfJ9oX
NguM/WTot2PQxoe0Hj/tuu22nk1vp43Cc8q6ihNf3UedzizGKO2TXbMzOvtBI7jWAaw36/CrcLJ7
NliGicDG7iX0RAOWMxtbiugTf+RyuTKREuULKpZK+5FOlTdlow1SEM1mEU8niTEZzdFAUueYHimG
gC2zdxb5qsgRRhfgy1jbMDFAbCYdHyTJSg4c5iFS39FpnqI+X41W5hLRmb66ro2SaToVqeQICLTb
SkdoxD73VScJhH0EbR6WTfQ0uHCA+PKTJh+GUycLOMjhPBAvkiAaDIPv6ly8Sj08mXX6qrfGYzIl
Zw8xQEWc91bqIO3EebAZZLM0tZxrQ/fQzz1tsKP3SstNw/lhEXOcBhQh2c0Mq/Q4JYV9NHL3sRrZ
I9nCWFvYDStcVMTsEYU36Dv0upytanhpC7vY5hZBIjnChSG9J07z3khsNmIIEYvJDi5CM32s9W+9
Rknr0H2OJfvmHLchuCW7lCoidb4Fqm4a1uhe1y5pr9oN8/nKEPkxz0bzGIQlwymbpiAdjY2dFPHa
G4eEz0N890mBvCXvNyoWd4BE/QqX56EEb6ML92VS+Q1yT9SWCXrlhM+wNLGAlGRODWVuIlPsnK1d
jXgdnZ6obzNS64h2sx4VDSoRBAAJLjJCaaG45FovRgL6l5WkJNk0k5iWNAbQCXGuO7PG8Zj+aHXx
HqTSl7lxQUbSIiIzaJDvnY2CiSRFNHbQ+k10yRh7ZTeW7/Rpt6mptYhazsFEVdu+iuo1Sj1g7vRP
GmoPke3djdXcbZDg5kSFUj9RZecEMyM7vkySDSzYAZyYhqF9TPFYxMqns6FflXFLPkm5oNPW2bO1
2Sd4q9sVDa0lrhlepISx7sjQyABRojaoLsufymbXzyUbZ0Ek85q4TC4DLvOUaijkCoNa7ibCilez
NQd+3xBgR4yBX2fj5wzQR6RuWa3QqcZ+OwhmWErUyCtYT44KfXirwU8qnvBANq3mkBPuEErsk1li
Q1M5tm/WCL0INC5JNfeSrSjCP1NOojm2cp0rjouUK245KmkPQ6p5JmhyQnS6MmmwAk3llO3HU+2B
GpIadcfKgsY1dKhW110CgVGXt7IRm7ZgjYqWnLJOnNM8oXFBFxvdMs6dDhgg/lAsRAYicc12KR6j
qHrm/Ga2arjQ5hCMCXqqJp7Ug5KVTYPFdYDW2HBtq33tvUjJHQiM6S6jOmqlEQZnlBkq1MDymZre
ySGALUnJJZNidk9EvwHws0EON1nWgg6WVCTlkdkd9RmsTbMz3xX3EjcpvGz+bcT6hzWh6DUmjeyK
/MEJqhMIyMc8uz9EEmbrkgN5IzaWWxjHVkEUEevu7ZAl4J8aPp1e749IMF+8zlOrXJBCJopsObLJ
vrSpw3WQ67jxMzz+NaqNnyhqcF3TStQBgvQwH69TXO2pNKxXKfKAXqkeKJ+quOnVyTTn2ho/JNrV
Ny59AmsKdc21NWr2qqVCYdUV5tKTHD/Q2lncRhL1rmXMYF2LgjprHvhker8zw2fXvgpO5buRgMG7
Jkkp2kvS+1aM6HuTeiV7hzd++FMJsiCnW+CgXTH1n8pE2G7hpTvVMDuA28kffOcIb1zaYqZBIz/Z
BKhMjeBZz8GjLOiqTVQ477QT7KVM3xM2Xts8wQFjBLW+N8T0UudUYfUo2zkQup/Be1Chlu4MN3wn
Uzi49YBJdXR0ay1i8zbwNXq0z6VEnxqQAu6brvHlVV9xPudrkODkRLI0rjF9yVDIc7SLjfecFcjN
qer+1BoMFkvIb1hyTJrqajGeRsQ/wWVTOSRDVH8RoiR/GJe4x4hyXUezD6bjHCur2d1rcQI7axZ3
i5VnX0whk7BZfRopOpeIAiVSm3ZeFoybTO8QXseJ6+NYkaIniobxAB9sRERj6tfxmKyQ32Zb3Xy1
TQvzng53RNT8H0cZFzPJj90UjJfEaoheq3Exdp3xiOVOrkbBJ9zk8JfzkqzGDGXAYTkOo5NV6A5k
CqgfyC4KX/lZ1/1919GOofQvLprthnZrXqs+2Gtt9oARpbFUV2x028EfbRo7vU+pblOuszJ17JpY
7+BfgHJj8RPZ889om/KoCm/DbpmkWDOBBcsi108cNmaFJcEpnfRsw4nhjG3MGBFD1n+4GZ1GPbbN
NcQVDBztUnfQ5WgntDHgIj9f+EPGQoLeBzr2W63qum3GXLOuiJ1nspxBfs1dmIJUUl7JhGDmMNJ0
L9F9kvC25R216PEtMRrSV7V70Wv9O4CAaqhOGENbrBvwNFjNdEvA/YOqRHNK7OdpKNdaMQy3zuim
W2ZhkyrzIzqCP5NHPgINOX0wy6UqAt8wCtquvhSJx9FY4ndAY9aXNFHNXu6XbjZtIQkIRsI1lEz5
j6GXeAYMzqOhZhEnVAjREoNba3SP2uDdBFHum7PzDKE/70oNUB56dTtRWBMmKjvo7B70NP6yiFhW
eXaAEnjpTBfwWcoNavJLn4BmdA76JbzU7sZK45F85uhiosjfZcH0HpImta5IGst0Lhm1xD4UWQim
xmXCzA3A6WDFE+kOhOKC6ROaI3NnNRKXdNBV+a26/E4XenwQ2rzVlvyyGO1YTWjkKq+ml6W3ahXG
le+4BYbNofrJ+7r1R/okEJ2OFxJ8L2Q9OKsojx9lAtBKVRZO0vu4ubMDgfcG/wx7Y/GJXAvxlrhJ
xp0QSwQbCOxo7OsKzk0T/Q3aX+zYS0OPacdrVoZqPZVPTZf7NPnO6yXVkwvwwEY41y0YxVggFWiv
eYRPdhijp0Jkewpv4Yba0F7hLcayEs7zxuJQm9BqE4MHnDfAunTGBoDSPc24AoJ0Q5sAW8sxuCuI
YmR/2Z/L2bx6GV1EKN6/Jkv7EVrEaTIPC7Bi76ee9hLXch8gaYZt7/gDF7j13HjvZe289WYqaQqw
zIcGM3PMdLvGXB+foeKabddHhJXDERnxW+foLxjCTy5kHd6ttVNkR4RVydoFLPPTvKQJoYsXBKUD
L1lYApb4sTZ2QTrds2/fu0l8idvyxoJPmNM0RMlUPw76BCJFohtXwgCTF59+5gbfg0dVmhjop7LD
kZwoXj0ZK7Po9wU5/ZuibV/svp5W3pztWwZPH8Pwl3bT1B3SNd65cjKOFUqww6guQboEiibGHgYZ
/pI6KZr6WFVGasCqqcZJHuz7GQuDhmQlJ1SWPeE0+JMY25WnkyLrTe6+LcU1a+gosYab0X0OjBi+
g9V3ZcMyrDxpvstS3afxN7sd5KmmWmSdBG7UhbiLGxso0xLfoRFapPQdXYxsyJ9icESNWLHZ8rtG
vcYBE4ZxNglHxMSunluLIdkN/bD1/NSab4suvrBxetIpjt3RB3QM5+GmSOqb1DTxcvGWJD1AYEZT
g4zYQDuwHU2vISJEOj7r1k8bNZzyYPMRUU2ZASwwKfN7HOUjaBtJfNl2HFptnY1oxdOxoAoyPaN2
xeIOIjIRtmG0LseioKObZtSqKc7mQB5ny+rum5IJDckcb0qBgcomCd7yLDJ5WPeT9ilBQO9HxdxA
XLJXA+KXO9Uxh5l5jQ1S0+nt4yg4uuWSMBr+oUun9xFvjIQUhUQuif6UDcO0G6GzWY29jUTHRkL2
dNvXCEiJm94GdnlcGDSn/Fz+WRRTULH1njlgTjXidEOpRfCe90jp9JfM7j9QHpKTLTuiLtjRTwGB
Mg7GrsKgqmnQo7VIcf0nS1xXGJEtRdUEYhNzSQ8RILxTsHVjPrF21BEvGOI+G9v6QPT+UVUkn7rr
69ToxgaiDc3cuM8GTAqSALKVw1HoiuRn7pdWLt64Td4a92YOP63HaHci3PFzRRx70JQxhAxnQbo0
ihdtXBxHwVyk2vps55m27ey0POYqeI5yQLTf70VEa2I7WR72e+N9xy6dBzjKWNgyEz2MO8UEABr5
8hvDbMu58BBNc3FkG1Ick+V/f9916vretOZ7NML9+u9n8fvQejhlhEEcAtq/jnPi3bZJOG2b5SnZ
TVce08wtjr932yAbYb5znld5yVrQotXvbyhJNVhNCHV8EJj6CG/5vzchGRCWsQh9q5Ee306TfEM3
MRWbrDy/P/v7bvze/P20/vG1v17zvz3m91X+/eh/e8jv1xqU/zhRlzf+H4/5fQ7/+Mv/9ei//vQ/
vv/7K/7+0//18H/7C//2NXgFno80OrmrKcL650PwGOf73y+iqEBW9/f3zcTFI/V7//dJ0cerzyyj
/3lhv//L89H731eLdzZpieD8z2H3Xz//14/+46X93tV//8hfv39Uc77//fm/XiY1LiSNrLJQEqQx
jHtwtVt9pEqw6Bjf8yR+Csm+2uUmgnTRoX4343Qg6u7qalO/w7XwDHOeMWe6+75yNUKY3ntMVOsG
xRAUNSoK4ycFAWWAR3U0N0F2TJitZttt1xEAZmTQnJTOMJkonIU1LOZe90cnwGhhWE6OLgRBhQ5y
RR1pDLPinvILdi2UPHe9u6Oszd6XBdQDUmVkAkohoeM3tYs/qk7/jCr+sciCAdp3vqNOpTdwCC9s
qG+MJmaLNUbNqhtDvxnTl7Rl10CvwFdqamS/j/JQkneOaj2hG+yrnTprC1rT+lZGE6CJr3lne+7G
KyznheQpxn+9OXKVsS6TE/yoduyOFG1i6cm8kqwB45MxtR/GD9R/AHMUtlDj1B4i2n52HoZDLA7l
5wAfbPVTtCdQEgpmGOobYYxbBDBiE3L+kjR2xVFdkQcKF5W6Y0gNLVJWSi8+ZMNJ22HaXVtWP5LI
0l2aisA5tzn0Ei3kUCyyiyHs0b8LIt4XVUQ04gkWjr3pHByMhsAZxl9fNVJW2zpBTzu0UiE9xLNe
O+y7CIMm/3L2XkDVaMbyzA+K5Ig0LWEYyDyj/Bz4XapkXIfZu1dBUPUmzAY0Dcgo++q1gTfRHxJy
eglBa4hj3bqZ9a1m2487p3yY++wmi8Yf+ID4KUOe4k/EprH5Mz4DC1V/N1IAXevPzXQberJbRxFW
0MAYiUevrrWKMOSlwLHQo6Sgx9eeVLF1UjrDmXbNNfscmkobqOPYgU3uMX8OBpNqQYg5nmFd997x
MH7VtvaTS0rNCJk71Q6KUOEoKAJrFL4VGDsbhxZvxKAhwze3NfJwvQ8h3Wq2wx35Q34vSwsMiCPL
MHUELir+1OEcj1VC+G2a+pqD2lIIAPkxhUlG0E4BlqNWcQiIx3F1o7RqwNxofxAbd5j14IPE22FT
2Si4o/jDKIW5b+hHWRtxxY9TtO5KUNe5B8L13Actcl1/RGG5CUAlhcMoGGcE4tYz0Z34V9z1VKeL
/rU2/bpj5C6TRtuTpct8mXnmSUv5rV1ClayYF+alZ0zU0j2lgM8MwC8dUVgHJ3iBziSuCGXGKhjD
m7ZyMr8I7MbXNYtSZzYuFN7gvVMa7mScZCdBG14E0V+qIferLvHOWpXf064VbUlww71DxkRIoahi
yAysflf2vXErZPxlt6LbY3EkLFfOeDaDADvJBKET8eaSFvQZStZeZ3QeQ4MyClXPJIJa5crOl2o1
kWHwO8+S6acGZdrkZfPsKKAupZvPeIJ455tPXLAUh8boRLQ9sQFoCAM3XzvNtK+iSDsOFFXO7FXW
2RRsygpdvUYO2Yt5SHPIh4mE4k2MDqzrEQLAK/V7GANaSTllVWj/GC59LwLnFmaa4sTHyfuhOVsa
4IJ11gGjwFckjvHa23PrO0ztPvPGZQr7GcEl1o4ML1qy5Nmb9nhoPUAUjXoZeOgXLt/VylCsbghh
+dkY5jf+8gDn8rTGXmvNZyq2O7/BGLmewHpE6sbYIenhbThZh84uDzlSprXBhKzr6hSWb2apP/WI
4rp6scsibDYDtuBprO0IRaYzI/oaCMElvVZvNmk/nafB4x0AVNeleEJJvgGerhF1RUuQP8U/ZkPR
lwfpPhFEoMN872hCKdcJIqXc1HeWGg4MgOoi1MRivmGNCNZRRtywdxzycUvQrNjNff5H67LyzED6
JKW478eKEQEQehVuEMFk5C1wwosQiZPbplxyUnE3yApFjdpbUQq9ouP/gB2inZ360wbceCcEFU3V
Hz0MjqICnl8CS61yJoNWix+batySBSI2lSpDhEMgQ1k2r4HuHwYve6bEOlpJIu52dYp0Je9Qh+rO
0wDEgaQLNdzYD3/i2gz3ymieiiw7Sxvlq4ATpZXsj+1cE2nOiEHhY2biGGWeZ6tBo4jI6MGOsgUf
yxoaLXorWyVV4m0ivUEaMO4bDRq/1UG8CzQLIlfbusnVka7y5VBHpS20TWrY+G6K8dsx5C0K8XDy
0KfHkNh8EM+VQdySnbjJmsNcIt+G0W0P2BhzzKVVe2L+uAs8+8rxQDKarT00er8X+XYKW3UTSyr1
SAOI1y70zmTo21TLF00wo3Lt4pVv65TLpq1tNM111mnxrIWUs4tp3EUO9S++M9nPhTkKcBpGAwJP
wP215E5JIfZBI7ZFZE/ExOEEA8iiX4BB+74x9eKkhd0pL7QfOCyBiIunUTrW+1vU4+mReQ+/RyH5
2qWbZxNiITKN9IA+u76B0L1CNi6tp299k7lHp19yrNmxUGuHhls9eQ4XMCztZH0Ur2AVX/zf8V3F
hTRHHMLMGADS4xOBvHUO1UQfBdB2XZqQHhkJB1lBDV4HG2HKnhTEjqIEqF5+49rFZDyEh4CU+lVQ
Iwgh6gs1+RjJOwgyS1hPo+lBFyR0EcZd7e7cCqRDhrC4FFPBqOrgsBR3iNuCehNyd/dItCbA4Gzt
mEIeqniEqKIAESPyPRmJn9JinZfRl4LQ39tj/oQ0Uq2SudZRP7ePk2FGm27fUAZxcoaRrFw6HJQd
IJKx828nqs/NJO+xJhrbaJoa9oPnBpPrxZ4wGuttnG5DC91BgHmknamdQ29VK4EKbhabBKmNCNGz
UI9FL0VLzWLP1soyj6LAATHqwBefOax2WEwPsC0QC7H8oHmNtWgGBbYtI/JrfbpL4+yc2Y+RRDrj
altNWvp6hDJvaMwAurXp/5vcP1rZ33JAPpCNsFxkmPJljJ3R6nYxFSG+prqzcihU6wUFyHFpvGBe
FE0MP2RTO5JTVadpWnrsxXiLVMGiFg4SWDWk5VuS6BTwlIJHBazuqfdDalC7so2AhFLDCjnSuHwO
GVhdNTB/EufhwiwgymQ7kurrgD3WJhFFvZ24/nJAQy/RsLQvpY0+BL41FL2598zo1bSfB5k8m90D
MmygtLG8RnZKgJ+A1C8N8RY00dkM0bWHEwiQUGzV534Teh+kEzarzIspOvXYSIdofeKpfou8mX57
i7zsaY7IX0PAR3eSCBAn1TGAoypoCBgp9Bmd984036gVe9NnbEhSZOigY20P+436qmaHyQG+TenI
AnTBhqvTDO6bvmlN7CEFQhNiuwXaFvyYhfaymGWl4iqsZxPR2F62JUCw2zmmugNsEkzVGSHm1CJn
MzZJ1kNgU4hvq0/Ie6Gfm8b44iIzNMVmKzBLEWIfx3Ox8u6GkuSRzKX8g+JaAoK5vn4UIaKYJpSH
PJvso5T0ls/KrW9TsozgfXv7cSbwE9NNK4595EUb9CDfkdFK5Atusxm8GKG8rYoTLSXYBUOI4pEt
3pYD/5hSo4ROFkyBY7cTx8YIq23RI9BDNhSx8ITBXd947mkodeRiXtr+ybR257mR9pyLcVd1wkLl
Mg4PLTTJLXuQQ2W6wwPG1fjqWvHF4HJLQSKb7HIY0Wfo7XdFJiPsbP0WopWg/iD0dq2Z2b5hAa/9
3gCB6HvCSo66tMHAE5TPFFGYT3aMJ8ixO42lILGeymopKlru9nTTn4juA2zH/orpLNEvmrSHl9rl
QJHuS6VUeCmkYvJL4ehDXZ8PyICrO5dSnxWN6BoWY+4CtlV3BCRRm8wV5K+vVcs3kCqYa44Mi2GX
u783Heo/H9USoPn/fY0oywm7mjHB9v3ncU1etxgA9KvBCbcdyOd9oNdTR+MyfBggGpi3xHRQTT3d
2lonHiwZO74ZR38aYzBWqOZGZHP6ePv7P08Vb3xUOiWQ/+/rfSWPNCwgmBXOdiYn85nUBXszwXts
A2KMn5uepuIC9eTeWL7bxqO7roQO3hg6tY/bg8nYsaKbEhHMqV8cbss9VTpwV4H2ZIIBcjVnksTr
7txVWf1eUVjzRp1ZR5is5R7ZWYbPxdjhn9cC4jGMdhs2Kt3/PkylmzFu6rcZinjvhbXEMBh7W/5W
wJxdp+egsglmYhs34eE4eEbtXELgyw1NXfZDb+tsu+gleF9qERpQgmfCoB+Fg1lcWz4UEXj0ECw3
cZfbG2tmA9/j7BioTn4QRRQ+BO1fd6RedA8VYi/8L2mOXXJRFZWOfRqDIDuNIcKXPq30q6VFdMJF
7Z0wYntfO0b9FNb2c0uw3E273ItTvGl1QG3a7zcJIibwoAE84xpk77s8jMkBUhDqSndPWaOGXaG7
6W09aPXGGWx532SokeMWJpC4ICbHGDYxjc2r40l1X2BfY7p1JB7+ilLMwkWVUs9fDU6bWs0/Sjqn
qsPpZzF5kr5bv4P0dwharRp/D07aaZpHroBsOOa68u66BFAZA+MAUEkdHQsQWnNLdntWwvxkyRqV
g0Fla6Cp9DynzIpazfgYjKNzh9XEuSMcwbcFV8Gh4JSvG2d4LmMyY+LeeSMO3dk6rjntfu8WtDTD
v2fHHAMPGiizve9TaAhaDZLj7110r96un4avMmpewiwlfNqyoEZKjdkhU8ZjFmUVUwcCzzaAXUg5
XoxCZwXJb01w+0cdqSlPuP3BNxuc5tCedpNj3RObG5zipu/9sMNmzXLV3DjLTS6j5mZ2R7LeHVwu
v9+QI9dGNDN8hySKkx3B1dIdthtERakhMRubILTUeRgs+mHUpiNG5ZwbM9uWobgzMxcbZpXXNpE9
/Dceo9umwpVLjcJNUtbVXRQN36UglZSYcpetpaWdooDrXu24JWG+5lNvLeRwXaMBZ/d1AeOiorlJ
rhmpehtm++pUltV0Q+VxSGVtAAUfewV0FAWndWkXm7CPMS5wnURsRxLKKou5fueGHt2X+ZDz0XnV
B5PyHzM2uqtpeayE2cRVsSZBgrZF6+p6dzlNxfe/N8pKxCFwIWXbBPmnF1fH3xsYhOpIWVB1dCED
gD22DN5y6R6KbuiqLACG4+ESaBbDDezYOaHBx0nD4DARGXhueUEE47orWXj6xXSrADFNvo3J65pW
JaGhKw14wNcwWD4F8O/QYMwT0WbAcnyrMgoqagumUnafEpHvs5FRKsRuCtqBbY1OuPPO8ELrSQwF
5WpCGChfbcYD1c07rczIuEqUebZV9Zr+dnp4rfvsKmT1JY7Ea86xnUlC5kgGQSIQT2zvCVW6zJoX
7YGmzNNo6zoQSxMcJHlyp8C2Fp4FV1LfzjsjZB0sHOTJfJDlh5Ha6NKr4JsX/1DExGM3sONWMEe3
vzek0r1xxjNl9lK7Q84iVkOQy6/xpZqUwkmJOLMmMOZuKnEjsNFfgzQ7B9sT3QVPH9NRo+SDTtrg
ylKpQSBdV5+q5YYfP3XKfHHrKnyqPNfbCm1CEBeN2iO2zxuHvelqWBZlL4q3laX/D3dnthw5kl7p
Vymra6EFODaHTN0Xse9cgkwmeQPjlthXx/7084Fd6pmSSqOu7tbYmG7CkmRyiQgs7v855zvpt9or
rUNYG8d6zN9Vp8UXktR0sBERH1gssGwJpuGi6WV/xwVS7JKqMYm6Bv1zllZ3A/TyFQIbULBIU0fJ
QHQiYn8miK5vYCz3h6kTwaXx4queG8EDpcNbVPf2BupQvmC1YH8bo2LPFtM/ihAmhZgIcaEvs4l3
XLwDGSItbGrtkBVOfeJaUGyAn2j3rIJIyUfYL1SXPMdj2V6zCPUmjeP0aOVRTw2N4zGnr7UHSuvs
Hfk8yGK6pT2UOFRSFVyNgdeZrjbOS45ULQvm6Rdkflsdas+BoTPp9tGlgA3XNSdVg/P2AiLRot/A
6FfqWhfWcAnjBr/n/KD35nghYn/NRT7svfIlY/ud4dlKs9L8bkP93ane8WCScXrhZcGjyqF7z+vJ
wKBryRJRrWQSCVngOJSX2tKzOzxtH30RaUsSmwG54LkSMHAPSZ4QsZsfCkxDUtfju7HPQCEwRFUU
bN6YYxDdME8vjoVJxGX+1NcDAWs4+1liYNXundPXQzpx7YsMZ1p/fRgGtbfJ8IvjnEz0Q+CXj18F
UgzD89uvBzPEokFrIAWPkKaPtm5P66vPSX4z1cz3mADEWxqng61DUmo5xuk+qEMW5ERqqHZxmrMJ
XgbeSTyQJSGAZNGSs5aUOeEUoUng619MdVjxBmShexmch4oT2PFMbwPWmC2lQ7JobaaJpPnSme5d
5MhRY7Mopky/z6qy3bcDMLuvL44JLgln6AjlougchZgYyX/9c5qvRkVLwbksLVDblu5cetdK9mqo
zJ1T0xaZYvJT4E+9hT6G3SqRcbk24ATcplOKgzEAMmabJb2rfi6BPZxYPXLqJr5xBLLvP1EBC8lS
+I9ul/iM3AU1YUFdX2MoAAvwEv0+8svkOOKqX6SVm9G4hUzOzWP4PjR2ucLGCwjR/M6FHDZk+zTE
QjtObdosE6u6BGO+i3vfPBddQlq9olMFHIR1VlPxy0Oi9IyFlRjZHEz5WWsyYAJEl/a5z3ZAYyMR
4ZDZ1ViPViMZrSOLIfbFLQv8qVOPnifjT20a1y3Df2zqKLkWG0Bcs8VpSCL3brCqeBOZEbHxzrmB
xlGCVVWQJwCL3/YV/BdRWhY4lLE3tm5HWK+bhxasWRlJ1sWG2xF8N65HI1Y06AWUOQ6WaaGP58me
9tqal6v0DthktW2Po+wSJGLHMumtD7IKFmnFFPOfaG0cA5seIliGzNn7kMUtjhmbHWBw5Dj+yEwD
f9EU71CPXzmr6gVsd7GqG5/ZCcFN7qZbd3TqfTwSlO8VfWLg/9joEytrzfY86Wpvyqze9N7oLPIO
fyprSQPH5IXxLopG7iBmtFtpcGYWkzrVA7tTE3s84thK1VxyrcCmds6LV8QHQHuaQ8aEiyPUdMZH
Jab4xP71PUeE31ipdRjGothLfXRPoyAjktcDbfeYoJRDgRXL1OtgaMOyJ2K5bApWdargH4hJZpA7
B8Mu3zkwX7JifEq0Cax8puJT0a6c5C0pa/9qScs7Fgxh2fbWG9nPs2JT6IeB4WQblw8x2cc08pi6
W7jWJvpvIm+f241chCE90FkWr9FvcDPn3nvYssBLR/u9zVugDtQHdHFlHQvRXUJTPqqo5BJ2VP15
Ml3tyAmbrjuAniaBwsaPybXoDbV3YXXVkvCQ6lhaQCahgNPB1CbdLnGB8eP53BiVb27pdvlI+l04
mvdVGuIkxgS8bAIHfAjNslRHJdo6dt3w3LhCboYBP1RsmE+Tm2FAbOeKWgfQRyhY/dbyTuTWtgkg
DDWZRIVo4g8aSV8j70ROFDBygrZFcfO6sp1tLfCUEoO9JbLlhu732jFcnG0eVxgLUxij7JO0AwZW
LhugwmLDnwRzl6+RLK2yvFj4vrckWD9Qh+4TB6uPBsquqL292/DOgRx6Azyz6/vywQnUnuUQEIiE
uXtw1Jz2UdqSmajKFm3WvEa2XPN6O5DlIhINxCoZU+EtmnRrX9H4RXTxpj8nARw4LGX1khFmd1st
FVzaG1kVxZpNX2OORJgdRsaDIzl8rHDcx/kw7HP+/lNfTKdK6dyEWbSGGmOTwiLmgl9kMLE7uIiM
Cy9ujzEKFmvv/FYWLIxifICNCyy6ZDxjG9n4YNH9fBZW/hZq1anp+/aIAYIxm5Y8RH3aL3MHX5eK
3GJRBYBUem/StmarnbxYLzfekPXrKEmnc2xh7WbMVa5jcBlWIc6aJw4gJQpoOsGNSZUwqEcIMG6+
LkKwTpnmfVbUci78ICAkE9t0IwmDzi2gqq40tpjMrNshTN86TOtT50Dcxf+Hy2KTj0WwF13w3dPv
SaX3GYuLoKmvXGUubo4XsBFMDZKbyFDjyhbaM+3I7+QmcVtHFqVscPwrc/4ewEWOch9xZxRL0epn
a4gdiALtoSB2D1Rn0pNtN4w/uiE+93X2IjG/7mXdPOMfClEpovfhOztuxA/RTdvARJXyHV6jBI8d
k2xkNgPdKdPf3AhiYmUnBM5r7WnAO7MIFIjBLHwR1vhAeILRrgEHGj5cLN9KzQIhYjGyKhrGu+4g
rq12HSlAXnhezf26xHkfh7iFJ6UWaTls8Szlhtj1LJl62rTWdjPeWtQdb+jAIAUbB49GRle3xT2t
6rtqUVXIT4Y+3bp6ezasZobu5NzRIDuFetVsGAk+s3yjLxiNcJqFGbchNuAh5m9o04uJpxCV6To4
SoqAe+cn2LhIEWv6becbl8wOX+KZO60oAlihda3QPFmKjB+lGicut9NdTmtb3nHb1nwrWg/efeoW
wTrzC/zUpQ7wXE8vIiI55bAq+9oGM/pwXzNa2rz0ZCXqecIcTHva8MIi49CSjqF3Yy2gQkblZ96q
hDQ7UDtu6Mduhr5lQf/iG5mxczoAGhHuMof+tAu+GrHMije9Gz+wJ7/Ho8F1Vqav4WaMS4AlkvOo
GOVxqDt57MP2I46I6zG2jlZ2Y1OgEVmL0Mp/eDodU1w13jHcfWtEahCUZnWM6ulC5TTyZMEtDR9N
0qplU9frtCaCU6Ep6R7M8ExnB1tpT1RL/hA6iSzateOefWMzN24YefkSFMUdi/gn0ZMINmMQEco/
BXp5EvP00SD7X1X2Z0h2GXJ8e/b9y2BRJO2Xu6lnH0c17moMdbVGCcN8j6BrV8jvY/LeZ/arkEwi
NKUvKQ8jwRfjTq+06nsTabeMjc6urNmnyUPoxt+Ffhe3HmbvWtyzHrF39VBtYLkdMM6FLAWbB+XF
J8mQh3W8EQbnsLIfRj84NCEE39gjOkJ/2SGrMyyhDWBjOOw8H/QWFd1FruQ4AVftbjLuZBz/MVmv
UfWLcMywgnUX9kRQNlKqM90fWsjlo/JybyW3XKH2kYtjOSIBi33fdggB4yXLZ17CmVaBewOvYyux
yrs2t6Jw0MZ1JILXoO67Xdk/JLBRIPRbcI86kovMSnLTOsZ031QxCKsEUzIuzkerQ6wt3GI2PxNZ
BUy5Q628SE4zJFAyifq9h0OXipn+4GbeC/4l2qF9kMUS+RrFjvxUX5xMQGcggqGNi+IjbURCC7B/
yq2AsfrQciaGZrqz4urOUt5z2lbXKiZBnTVoLjkhyS7HbwsoejHp5U5N6WsbmVz3ogxPXeDcBDRP
+/Otto6Q+1zYZ67XYiemOC+QiH/sOG12cFu7NjicQWzo4M/q1vpBbNtYa9yUqLBdd0a6DiSxerMB
mU6l4DLH5bPHhl0GToff3GClRR9YPYUYRNz0gwrjZeiKtfBh0dXN3jaxtKLxbusweya1i4mjrvZp
9NKW/mta9uZ6DLrXQhup2hYaFrvUzikNCJZsXPakOEBeVd6HKuh/Zi3ZNuPD6KQvpZ20q7rEpxjH
/tEwvmkJvhVbsubTdZBNDWfpCKyae4w1JNQZ9jgXJr3+tEbdXylBZWJkdWSw4xNDgKMeQM3VUH0z
+hC5mGoFUTDKiAoz2wsTWCV+Pp1b1z6Y6EPumYVwW9XB/dYofJTuFOvSkJ8YKUsADAIIdcEypRF0
wkjxjYJHkJTBZOOp7NZunpknXH6JQ1mRG9ZrUSE8JW+dafWbBLWZWByei6HU95oZPym84pROlhre
gdmvrTQiHkorbqfStOgMeCh68mLC6K+ELGB1gxgMIwIDUaVdxSiQEMbiu+5dvUIrMQHJpTm05HBg
V25sfm/mTNdoqgBBNhKUZ5CuQVe0cEZstMCBkadhsFPULRp2GJqH6XtXwrcOqWZe0PkQXPyqAiin
ErILjzLTzqWjDAQ5OKccDkGQfg0f63mxBdk/LC8ph6/2vRLuoihyD9L3ccoNcJCeDV1Hea91xeUx
dMjTeqV4rsmLrIqQQj8tfo8w0Bw0qQWMyEbU9zp/G1ki9DAFeE3fvJDttJ28sULobnD0cnvu18AC
MFkzv9ZosU+KPabijBLbpt12Y3LOlFNssFCohRDmva6FakPgLUbrNj/Ss1PRsmFT47PMLWyqvYou
3CwWTsKb3LBoBMjTrWWYRjuTye4SzFr2vaBCqSq7G6OVd27Xfepcz9A05/VdQ/gZu5LVtN+cAVeS
H7tb3WY3VoK8iSTg0yxEkWsUeXMoC7duGdesEqWGmjPuasZXK5MExipou5WizPtWmd4tihXcbmaL
3Db0D+wgG5bY9As006rx5bAKwpAId8TkV8btnSiM4SQt0A9uIN/IW8yu32RfEPcj55XtzCkqVnVi
PPVyuCNyhJFnYLg0pdAhXPc0zAv3prSaLek4bFMiW6qY3gM7cAECJIO+hXJKtt4CkEVf8cqW3qfD
no1LXHWYJutIhd2RZctJBdq7HzdHYpFrm04wv+g+8DSUe8uJXjDw6AcKLzhIknBJgDfc057LWLur
dpNOPFz26dZGIcMqzEITc9mZ4qcnDDxYiunwKqdyEbOXoaSAKXQDK6r2Ak7ZiXeZqmAcEFAzcnsz
2Ncgyb45ZB9S/VpieNhWcfasReyWKkvuAPsfGiDhu4FSG5U/BRnGccOvKVYwwS+2oUnCvAYpZ43l
Fhqzog6DyHJNP0HWvOf0ibERwFDkduKRaVq9pGuTJg3wpW1OECCBPpvWIzUFNjx65V56o6JgZHwg
4XU1zB6HJis2RsRpQNfgN7KBbtgc3FSEB00zXtLE3adqZhoKF0uP7OigRBFYRs30bWTcmfXTfSWY
HCYT9mMbSFY+Ezv7Zm4xlfmidSac7mJ2OKRGvKbH/NGokIYNvfmYwMUi7O/1qLkZ68lZ6W6wA1s5
HkmiP3M53CjQtYk2TlyvkAxkLM+e1RIRG8lOF0mxcbwRIUKBqhRFtzEn86FI7Gen4UDqooF9p+95
q0p6h8DA7T74wEUHBg1Lc9SXEECNrRhRVsKWvs6MondKRSi706Co1Zy4mrrkAYRGxwXHN02KfZsR
vHsV84DQ93lfYXE5ghVMDQAgLns2yjUiDDAWNt/6D5cOagxk/r7snB9mouExxiAgUxIDBdM9Olcu
cBCfer+muoTSLD2yEl7WkRSIgwjadzg3es7+ZO5ziUSzxsp/zC2WX44pUYwjRSwEcMHkm7cVdX38
1JBN4qQ3oN5b/gT6qZqMkLoOtDKkqACiiDz1fnOcaeXKL3T4g54PxMpg5vzuGkV4xsLMif5toC2S
PtO3pvQ8mFOYJQfferVKbvhMpDHPzJEn3mQjvmS17R9afAxd0tZHMQJGFQ3xsQhoNum6dgXAzFnZ
yl4nXoqNXo91FHSm+sTahoLrQa+jcrutj+kVQuTYX1laCqg5CAz+WjhvNh20GypRg2U9FOHsWyl2
mCwX5OH6VVxJDBh28eggbe6VPmN5Oa/3ADHWabMIk7Dc1mxOiXuxp/N4x9eBWEVF/hQaTburJXyb
MEyBSFtIhOOTb2uwLLGrIIuuTJijXebdeX6SnRJwo5nh3A41oyHFNs/u2+QuIVyLzLdH2b/vqM4p
FT14pn87asUMH6rfwmAKDg6Nz6J025PqUrp/iEx3Gtdik6e44GQyF4ZNZ22uv6DTgGkTlGm2HUZC
o5zXCMJUq7As2Zm5EbLztB9LH5mhq+8z2iZSOJOMW3DkGiGWTta2FQ17gmNfD2F2tB4NvYgXRLCc
jcr9dEfi8hqa3j0FwuZS1/jtIvcOWhTRbQAddOk+oyNQ3JHjTxTNPpCMnjicmSypiYRiA3gIv4Hi
jqBBUYj6haW5JueInm/K3HXZA4zVsrKtcxlAGifWKUl6tU+GB+mtTvZdPICHLuchRIFM1DrxTa11
VM+b4vT1i/uMBW3tWOxPMYAg9JR79i2ciaRwJaaHEpgckAQuvrDE78cy1ja5zqLFNK1XUVFL2bIq
4oLgU224D+34mbHwLSgMMIyioQJej+pF5AoIARPUUyxe/PeYMdrPP/3zn/71ffiX4LO4ncvBivyn
vM1uiyhv1B9/FvbPP5V//vT+448/S0Oaui4F22jdIrskXIevv79CnQr438Y/4ZjoExc/xTIJq+ro
AeS4xABJPZvRPxLvcA4BKvrAuNZhZ598jcGbmAyGuma3KcyaYaYH8Dfq8UD2NexorLvm3tObe3fc
DW1c33SJdG8bx+JJ1jkZe3O2SXT+zX/xPNxfPw+LP98wXcOyTUO3YfLLf/c85NjHZZaDegfestFL
+t+JdXcLEWbdLezaGBitVawEKvxdFSdPECSwGWfq7AlXu1TS93aDWb5VyaBdQrmx6yI4pU50jaUc
D9QZ5GAi9GpN8I3oCQFQafTa1XVy/2KMOQzEsHFX//enZHv/8SkJzzOFKdh7uaZj/fop9dwPiIJ4
0RqwWcwLi9KescNAw4mOgZ/qT3pgbXuWr9QBheYK9ufEjkvdwZBMP6O+2hqdy6UhSy7sCszBsG7+
9wOtv4wFovixctOrkzbe6ethAkNxYlyvSOmlg9XdgDxkCIzT/mHeOi2rorQh8wNr6joaiPqMjNmg
BrUrSrWsVdbc1voYLCxW8PPZlD5iU2Wb5brTASkv/Va6HD8MIFCjo2HfiLZk1BxHl9Zg7ZSGdE19
fejmXPQnO8UIkmY3dmbKfRZYD18fpXYb7L9e6X/+1Vmgvs6K94JnHwVh8+8+/NP2s7i8Zp/qX+fv
+sv/+tOvP+Sbfvmhq9fm9VcfAJXjnnfXftbj/adCxPi3k3D+n3/tF3/6/PopD2P5+cefXz8yzGqR
AsP+3vz8y5fmk1ZYtsHh/ZfTfP4Nv3x5fgp//HlTf37+dG1em8/f+LbPV9XwM7w/SF2anid03TIZ
eJs//8SGcf6K9QeTJLWuC92ySMK7fCWnNy/848+acP7geByTUkrHmL+dP0MBcp+/Zup/cCRpAw8L
o2kZruf+/G8vwS/XoT+/5P/JdYnylV8f/oBx+RNcV/cAgBmmKfVfH/4pKFov1eCJhaYWbYe6pQcr
86zVkBXcfwfrre2d4qxrDTe+piAaDOQCSwV6TW9d3aCv93oTo+y2JkSxGu+YHk6H0WZqQoahYTgd
9nc8K1LufniowyZeuw3ExRVImPFEOiPkFkz1WzXNeKaUcmoU/u9VqCCKwtbagZQHHTyxw2C7DsXM
wqkcQJ84jxUKCnyjLsGkrb3wJ8tvBYNVcqvd2dTtLZ0mwalvshtsR95BedWLNRSEjYlGr+2p8zET
TxIEpRcsAZCcHWz+KzOkbKEMimSrKOKdsN/ThZGLfVMk7NGMxLyR55Frwc0QB++6Bmuh7ArWpKCi
aBHwMfgU4Uzk7F+6sm2xq7SbrmlnL35Nv1tQUDY5XMbRr04+SKuHklmsx0zgmhhlemWN/03hPXrx
83rVGuO7nWvZbjLiCajRP15kmPzOXbBr+xIZkHErnKPxb4oMQaodYJH8LSIDrQDR1qFq+FciQ95T
uzYUfxYZkjGcmd8h2Pb/QmSwPOOb1xDN/H0iw+S7xZkCxS+RgR1HS4oH6/9viAyTi3nIVbj7fr/I
IBiqre3w+T8TGQgNrtrJ/T9EhiROrVtkjb9TZJBZ9GJ43e8VGcj+qLWS6d8uMoTx2pvq/zEig5/Q
L9+OELh0DDr0G6n/eSKDie4bNc7fJjJQQaoOUzL8psgAJoXhIZCQ3xAZ8r5uNnmZ/B6RIbGsoxYH
53+UyGDNIkMeiv8vRIZyI9Crf5fIAEVmJAbxO0SGqLPHtZ3HvxYZyszcKbA4f7fIEHayPxAG/H0i
w4jLkIErfXf/bSKDSyYT/DqQkt8SGUBKizVlJqAOrXUhsnWNF/+oG4hOfxEZCKxUnf/XiAw9sMzO
QX/9K0UGjarTJYT5/ygyzJNRpMcvkQGJGkeqoDXtv0tksCkmXXQwx/6fiwy0x8xFSuPfLTKYaqhX
QVD/NSKDq5ktUZPst0QGHYafVdNs9w8XGZR/ZHb7jxcZpoBEa4+1oUvHm3qOVZuqujMb4Z7h66Xn
oTt0tu+XK51StaXo6edQrSTMU44/BoFCy7r1iNlIXxpd3xwHfZrgCpY5AQlCSgrRnRYt8uUjS23H
owtkUhTvWRqzGbglyY2OfYlOGxnvXNoTbyGbUKCZtYcy1PZjlPXfS4YD8DymDMkTB3PhTkyV+Tzz
9vHRN6PyJrLr69jjmCBmeAVVm6/x29YHggy0U9ZeuGnL2ZI4P1Ay8csDCGIKWtroogeRsRnnhkgR
39dM03wniW7//JEY1KoLhiPm7fhaDSYAuGmq8K2yYykdzVh3xLFuHKOyjzHsHJV862TSPJcmMh7h
lJu4TRhvlpoBwMfrkm0eltamn+Ycx+TdR03u3Ws6vwOUXVEyys4Befeg2SYYHVREQirDcV8S93cI
vV8161uMve4+S+KbWJhyi9ZEH9P8kI4g8XQHbm4rST3RjJVD2vW6E979VQWC9AiI7LHXDKyVXkau
vRVMvqQ8xD51FipOo1s2ezUs2GpPyBGX4tfn3IAeOxKBIPWi6TplPf4VpJcPOa4dGACnPGIYnpXK
Pc/9RynJ9Vzqc6QgeaACw/5o8+kkMmu6GIZ26cqmzBYCGtOhACS7D0ZsV2C07nLYQRbQ/pt54jcU
eAfg6kMyMhrGkYBDMByjGyIivbcse8FLOwESvrG2XX14D01W2f0oym80l6tVAXuVOSq2ITrK2Gjo
0sEFJLxNm47p3Zj5dPu15EXsBB4U8GBvw44KzzKO1u945EC4x+Zdlxmv09SkGKhDMgE53e/T8JCF
bflYtqmLxFImu4SQ0wNUpKc2t8h/GbKl9kaDUmNjdIwLPVrHg+WdSLfmJzLw/Zo8+ilOx+REEsjb
Jnk57IeAxpU+H8+apkqa2Gl4SmO2USJ4HLDwbChi0I92gomTSQ7a/uSUp7qoMMoq+qKbIIpuNfy7
kJAMg18syg0AXnmpNAlNgiIPE6JjXpCV1+xJrGlMUA+J0z8aMZy0fuj6o5ZW9VkzI21VcEg81SmC
ixLVp9MW+z60AXSGNiiovm1PXw/A9G+dCZuDgDVwr2EJW7pVsMndydgPyeite3aYO1tzHv0q9I4w
sFDEY3c16c4Ms7MACKDy7OsQkTUUxnMXMCjuUNEqmsy2gg4wAo/JmWqpepOGZrmMW3bhWMIBw/n2
Upd68qj7eCXcKezP9as9WPW7UCQMsxLjeVMtk1GjkU651dZ+c0DLmNNHqnCGz9TnlZlXpBTK6K0U
kXkq+vJmmJNe8Zz/VGh8icuRT93jQrYdQ2kc+5AvfMwX7QhGLLtD9Gc6ntZyVWpU7WWO+9QHXOZG
L1vnXkOdlkuYdgCVlQbEwwZyxzHUq62PfL8YTeuNEbcG4I8OFMNOfggipOTwzYamEQSXxEG5s2mv
qrxKLO2sflY5PPwwIPhim8DsVEChW5tC6cmmTTDxZ0wpjGIbfthYU0SvqrXpyseQsoFuMMB90wOm
NdFdrwdIv1h+cb/JDwcpSBGw6DX9kITFvZoc+t1d8iOtk4A/7Ybb/IcWk85Oo6BdUtwFd0pfV5b/
lqqZc5xiMmt8h6cGiYsYRAFmG00nL7QDmOQLCroPGrU8DoCbUMksgbmnvefb6HRpVzqw0F06anDu
Q2Q+QIhM4rgHgG6AcMydYNPVF49owFpom94a2EbRmrDyC3U/ab1YylF2dzZGfQELzxWVXEHYm5au
I2/ClPcJGGYA16TZ2KV+RwU1qHUJrKGGGN9YQBtxElfKxMbp5i+UCCw88wQpfNzR7cA7ao7VDlK1
v5h666Ftsxw/5Yl0uyvp9fn6abbHfxtbtU7jemPazXIi7MGgGvMD1mGqKJhGtFZzYSjd7BtiMStM
qDRmOMY6aqwXcIKfaf1D9UKecuifnKjaZtRnqy2+bM+L5CpPXSBI1tphwbZPG95mErh7TYNkaZiA
KI3yUvslfFPLH6BCTIxDsn5Jt++tXVnxygoFm00bY4dbMNSChTYsZICkmxXGilmuWHZ2dBVt8RI5
ylsXnjIXoUwAWVOt1Cm3vZh02cftUNLGLvCrRzjZpdt9Z4KcWwgwrsYbjBdpR8z8yNWOpFaFbRIC
9VK3Jb4z4JxmjVlIUnuBXJPkYENMWPOmgU/Ub6Bi3raZngJiZqEUg9dx5Tuc2nc7asejpnHLMvP+
PBBLpd5BTssh1q8V81UCOetSqNls7G0BK1F76IiV09veMm0T+8Ko82CJjjtelf4IU7EuKnwmlayP
o65980qX7m3PvDMcqggyzaK4xEoPVaGKY9UXOSTx6j736RPNFRy5CAt218bcRsMfNAODBXB8nTJd
dedXLpwSGgeHHxqox21bcZqMSUftc3S0RpY8SQH7XtBauClqqW0jkAPoU/xWS04Y1yk9i7TIgUhL
HCwL+/62jII3fZhiUAIQerT+mQvFbSeRvKKZ9Iwt4Y5Q/lWFibpP2hNmiXTZC8gd4dyd1LRGuitm
c0BO9Gyj+1BMk74/jK6iXXjKjpUDciuV2wwKGgZriG3omtOG0eJStpgvQtu7Dt7MvZg840qIMYRb
g8TbuY6g4pDYdwpQ4YEcCd2NPmgJCL80ohGNM77l4HBPRjC9IWosoNKupvpQuyNleW0QLCoQ3NTr
sYzqePrE3bwtm3e1HDOc1FGNvqhKilWCiMxqM+dtMX3wvHFEm2fdScEP1wX8AAU6wU4Fu50p3A0j
zVR0TmPYw03B1swdPG8/aHa29i3GrgaFcZNmmwfHtPYNuceTN3FRq1Pts9FwpVtRdpeULTYW12kg
3dMgSMr0GnvBj6InaAJrDmasT8lRQxUO8M1jNib304hSKzX7SRdTv2iNqTiAeeVO6MU/yqCjhqGw
L6hrESTM5qlPqdACq1DeJJ7cljZmtMTvBmxgNjc149YJDklnyQdI4/gYzDR8D2pUOusK50G9JrEV
rvPCmI51Uye3JLq9RdWb9ptfOzumxeoQRGm0Ed7wxBomenbpD7WRQyFnWNlat0vMLc270aGO50Gf
I6wjEVK9Ki5//lfzmjZmf7ZkACqebts4Ee5hjGO2n67x0Gf+D81om10p0+9h0xssCd1D0UTT+esB
uLu/nzx58Ko0OE8UgyZlxx+pBU9BMKYY52ZSsiPFLcwUqmDyWHtNi+YZC5RxtUvAy/ggrX1fxRcW
ZMkxsi0dgDwIGq0Iyhvu+l+fifrAhkHXgRYdyCm6Ffnu3tP1+16IXZemtz1w9Id0MCsSJnTBE9ca
llQqy4PMA2rEKK8u07nDuav8Ux8H937m90eJs+qcwXWE+JAET9hr+52YEHXC1NgiKDhbJzXrjZG4
wXrMjHusDv49TnwcV2berIwh21INPB7LItQvUYpI1grvoMNXP9Pfk29cg/NJCF8DAh4QGe1Z3E4I
L5RMuuJp5N6/6HN7uEBJ32CXxZrgsaYacO93QfAkDAhOhF/tO+VSIksm2Vh0gZGeMXZn57wqWdOY
xj4bRXgH4OeGdJV2hxELosmuVOAC7TYP934yhE9GgAQNMre6fH1oUQSUiR4oT02jSyGtx76lPXTo
WMKZtmNeLCDhQA0xPAZgso5tW3GLp3vjmpEX3iBi0oRRUFcv611nVj80zyiOPs6pK6XPEV10vgtD
O8rX5TByi2omwiuKeoNWT5v7bLSxKsaIIHIU+zDR9PthLI+mJY0jfuFmN4XWxQq8bBMAoFyULIad
HtNYY+OHEzYhOzXl5nkqsDzptdZsG6don70Bx35byUf2StzwvOxGryr2HBbiSr7M8jo4CAwDD71E
CI5z71QR6Dl1EAVOeKM0AAoo+qMwvEM0cwFdzER6kIkjaH+fa3NP4o5s5OS5XNdmeYPmY2w1HMAL
vTHVTTfJY2hj6e+nsVsLT3MOoiDFY3s2niJ2N9dGsWEdDGNHHfp0Ic6lTiUgU5c78joPufi5FR7B
waNbNcNpj+NGpDd+LrxzljfzVC3WMcbIMyCi7lEz4nCv17D/xyS/0IIDt4EqIdWN2dnq+hs/Ku4p
8MI2FlJB2842GrWDcSLYhySPWDyfA1mYV3RZc1+Y1hnFLeRSV6ZwZOzzYJZ0Yppy2hVWaB+MIP/B
OlbbZX0Mb1dNwK6weMEdGu7NQcOkbLfXqZgeI4+4kl6wbQ4pclJUoXUlOSkXb7xp0u1HMFFtnM7C
Z57E2tYt+CnkK4Ylpekg6nTsjfX/4u7MlhtH0iz9Kv0CKMPmWG657yK1h25giggJ+744gKfvzxnV
ldnVM2M2t22WCaMohShRJOB+/nO+kzk/Ozv+qPCGb+I+/sLP/CA7LgtWcbHL59GXdK6QRF17iUOv
Tp5Rflf2nALZLlK1gANxwk7PGhsfgfLNjsfY5eJEvNLmWkovUt+CB2Mqf3Ssqdz0LhmuhNXjQitL
c51qygUJanxjwx1adTNGOxb056kJ8y32VPYQY91uDVlfWGmX6wkgMNXe+gw4WAL/8hsWQ5K5H6RW
oGRj1SIMFeEhngk0ao5GjTKYqbGnLDicBwvro/ZVtd7OL8ryyRV9uUIBARxC06wqwq6j8bdBZ/CK
s7WPGRCOPT3dtOjw2/sBfg1vPuRxHLEzs17ztriCEaV+rnBJmDpbouv+Ke1zxp2+tifiivGm78Cr
OYxjw4yzXh1WO0NCLMnb7EHHTnvfKQQtqDgC5fvGhOxnOOzkRWyfGx2Eml11X1k5zXs6g2qYwpOz
1TuFMSLgth6K33ZqO5eBmfgFo2ySJdmpNo1VwClqO+HQWwyNyW6zb/2LL2WzGdzWA/pBAbXJOW4v
UkkfbcRFspXJo2BlviC9Pz/bFsaVzvwse/NJ4iywAZwfIXIku9jRn0vayw6cJlNeI3h+KILjOjOQ
pe3UgNeCCp/ayxjg9kPAu8wqETrm4WniadjVPaPolmAZ2UqAbOSmxJ59wLyLJcxTr+BcE0zzLgLF
VsvKfhy14CIzGl/GMrfoUcP7rfVVeKpoAjeThLbCJGteiZNT/aaDD7N9HFR5x7mspKbxGLd1u9NH
GPpoT4T1Krl2HGl80hOuFeSwCKGy8mxqiAJ2mj2WBngvoqQhDV8EILtArx+rigZnaC5sGgPo4jOi
yfMsR/PBDuxzCIX92Wpb7clrzpbv0jeQDHKTpXa7dibOWjmV3sTSAKIdsshYZ7abnOxevZNSmwgw
fuZpURdp/4APfcSlifXKDL2EYj37PUAfybOkvEU+/Rdzdan8XFzIFDc7ovvsemkDIbvy0xDmyyQ4
1Q6FhQF2yNpNWtraSxu42wY48Qh5p47d+CnkfDeMXfJq0SZwTafpVKvPFSzhL+VgvYdx1O61NAZa
VjX9TTPraFl0g7cNhvIg0BbfxUGvhP5dZ82vMqJ6upgoICwt4V26TDVxGYW9yvH979JJh0vUWHSo
jxQVAqhbN8znSS+pP0vVfjnVoLDc8M17O38VBQsNDWfV0qL78B0nrVzit0XYs0PjTee5VXfXgEUO
fgboR4+l9W4BycCY2gJ0jTz9JW7b1aTu9wIwPvZME/39X93rhnqI75f7o9CSIJcol2+mywuB/RPF
9h6+HXPWpjOyzLxktFs+DSnZWZQ8bdnVrBqEN08b+pqtYx1lgnovXTzy/5k+35ZLUB6caUsiIJ32
OJ783n2oVYWzkVQr0xDel528Y8aGAFNHvzlVRidRsvkLayot/cJQlQLWuAJMiD04ywocBRDQiSiT
gTVeXd3DcGCuRV5Ft0DO4aIPM7UVEOW2cer6bARE6D1/9k8s7LZ4yy8wrZItTkl8RSMUhk43iq1T
zPTASU9ue1TUdeGQdq1b1ES3Mnfx+JA7pnm4H3pNRuAAw+doSKrb5BDI84L6q2mLH7mjUebbWDpF
FZxSXcumvshosFiKmhc7S1r2Fsm0r9CK6PkNOXF38soekC2DZ/0mnto+SqfmEA/tSq9z7AJpxHq2
guoXSHIAEwBKzi/Nri+cX46pBxe31iBRhnJhdVAQUkokYZWv3dHtLolupQuMwPlxWlohbK2pipyj
x1UDupx2rCwyWUMEG6ixilcoeuAM+yg+VF4XvaO9rqk1YJNRfzh9r62yqaPcDPfbq0Z28H5/LMun
3FeKX5gG1yqV/dqqtfZK2721HlLhPlSjTeM7pPWHsXWbjdkSS3AHSN9pgAlcOjI/usK3F27coHxk
FWcseN44fsO+WOqJCK6SnfvKbP14lbf9tBt6X1+N84tObfJRm2ANV8lk3gZor4KcO/i/aEUDY/VY
5eNn12KrroL83IkUQlhik8wEQr2AN75IFeHS9CdrbwJfrh1ejsTMxkfoJtqWYphgF6RxckNpTgg6
dsGvWmyduYWZ0Fp4aQkzHu4H8CEQw608WJaOvoSNCm86ZmCg51ebXd9TXwaroqiHw/0QjB6YTZ8e
lDiGy4zzGL5iNZ0rIyftT8Njk2eIRDo2PPo5AEZcafN9ijTS/4Jt+CagFWtrMK83zenBir2fpcsi
fPKn8iEwUOKacctqpeEsF8dLWFG0Xw7GFYhOzubdA0ghxbrGA3UV/mxf8XA/mnRL7LBrDaeg7QLg
Vs6vTH3EF23NMLUBhSC7019pLnFZdxtTT284esOlP07pClU9WdNyj1tJBFjBwdZHeatvyZJD5iKP
co00UEszUIE8CfyXpFeYPLC/iTNkezHU2RWTtWRX4SipzJgfolZ8ZE5kgdgYqJsFbk4Hy8KCHHz1
im45jTJfpvTohq0TcGOmiJpr86Lv9HxF1aDBwSzxhuuIeS4/QxmWe58+MS0cH8uo7J8zpg4U1i07
3y1OyYzbtxznZwLL8wHf7aZpxdInVfBmQHU8EclCoynJOWizo29UrhhOD4eqNn5WXP752irclCbN
Wj47s4SBqsaLav2/2k+ovH4e+s//y1J4UQ7Ar6b4j+Vn9d9chX/9438aC8U/bFd5BIUt+K7MRP7L
WGg4/4Bcg7TmmneHIN7Bf/kK7X+4hOiwFRrC0l0C6H/zFZr/8LAp+shvXFtMaoP+f3yFFsmof/MV
OjqPZPPtCHcK7I3Gf/cVilKwIZ9JXZpcDFYhkbxVx3zryQNcsRRWihzouwFJKcz9JlgN8nLZqwZp
0/OJC9D/4M9t96sZ0suUNPW286CfwkM7ojkvfKMp9rU5wm/36mzvR0TwRip0IGtdqnrMn9jl0pxS
UX/UqA8T+g/LIPF3nTvAj53iYS/MXBUGkiu2aL45DBTaLschrEmQa8PhfrD09q0lOHm0UcOOIOiY
zkTeMgNrCVE0qk4AY5qhDR4EfTH0Wa1kHqY/ciaLaZR923oNuQMs8tkFmv3nUOY2179Zf77fP9h+
ts4nW6Li1/nDPBj5A/MWfHAT4Zf7hwCjbzRxWdchZ2NXQXN2m4qOcQ9k7JzN444/JY3CpQP7bs7X
/MbVb7ulXrkci+pJr13FysPx0YRF/DhWZJCgRgwbuIzjrm+MDytiBWdAalqCV/Ue/WCwWHLFvloc
+btBtNmeIsK0DXRM0YJGYEH1mFFoN4zR5sFy6+zhfiBDujftWT/+dZc7ZT9ogqNUwx/Dt6izbi5L
Uivo3B1F5PKCdTxCjh4zBhOImlRluZeKyC+2ElJj3SCWQD6alUsmUaM7A5mbKntDMzfaALsDJGyz
g1NkbrBtDhsP3uAjsuwhomH0xaiSYY/G7Kwho7v8raxffNfwpPlQXPsgMx5rdPVE+vMnrWE/TYZZ
oirLdxI1P+RUticsu7SYDMa4Tks3QygYbwnLKjotB+OHHVwa2TgfIeHCTV3B0JWZm71K/1JlxTXX
aXoRGQmM2Unkik2cs2I1X6Ox2rFCkzBeqdxH2N89VK3mw50RX2eXXz4O510gnPA4mZCPsm7HRR2U
05w2hLf76TCAKVxiM64IrkrYsfYvrwybXT2AvbEMElUU8yH0KlifOYTWfhgrc4nrHRGpGv0d1bHV
Fb4ou75T7BgxTabmpxURkLTpnyRxqidbNy7AvPPHjqh1sdFpNnHY2NdZS97T3KehEDyZ2RcMqkNj
vGSBaR9akosbkLzes5Qo1a10owt/Xg/ritHRW0VOtTV6f99qGm00URRs9F64BFGndjHAx8dwYDlX
s7a0ZVCwqHHJlqCCM1AA6K4vs3qIXsIBrl+sCyz3hrMONIYVaBTLzJ+7n2ICTVLpSBqlsCdSAkQm
G1sb1tNghYc+c5D9aPtEir50SdcfeQLtg7S/U8OqH6B0ASatkbbyPN7YTXxOWNQdMnXIJa5X14iZ
11CCu2hYLpwsVzas72vGLFX7SiOIf2EKeKR7vD/RRiaWYTlTNJWqLinHtR/EnP0CQ2etpRV127a0
HhNefJaZ5M9NAZexpdQ654cFODKEZ8dGBQe1Em6YwpFYtPviODgWcF+9v3VplGNrnvsFXDmQNNA0
99A3r0yqGnLhhrzFpEvvHxlkXR5cBFW0les4zuMDE89p4Vi0dbaOK46s3uWqFtG1d1EbKXOuy8vg
2I9ZwsYy7LJ63WvaSN9SBYRUN1ZkfrojGRuAq/Z0LrpgAF9QjlTSlvkzIY3CQQkjAORfg3joliAR
DMZo0RMB/PkWTrZ3gwF9m7r8g7Ycl9S0Vt603ntHVLym/EAfotkXhNj2ILGHVVb63WPfWCct0azz
/SMoA1TTq+VEVtjNI8Hyin22pT07hf3DgTvMIiajIhuPh+UbZwwF9ra2q/pQmtWLE02PfS6JNWP0
eJ/MZ8nq64eRi32O/fXm4GfYmaKMoT5P1bOLxbHQtFtq1sXJSpPncTLDh8alzzszBcy+co8FYZXp
pvhVINabHaG7JPUEu21IHX3qJmfTwL3OCv1IBYn7kJSNuYJHnwGHGGtVFKBdjMIHyKk6T82sxVgQ
tBc5tuWGkqSd8C0qLgKGPSYseUJ/ATtJkvMPsWzmGyPF97hryx9MzdnhJf2jYzU1wV8X8G4M+GSK
nmIVL6ENad7oUf6Jxcani8DLH5rC8894yhl98ce4Gj4ghqRrTxpnwmsWZOtxlsONOVOyHNP0mpCs
olCR6XdETZrPi4aWMq9mv6tBC6OK2UcK+4DZeIOMScNR2RDZBPhzkWWi7dOxfox0z7vETf5cOZnD
JSY1bk0HjQRedHGOxkEHQFl1Z6MLYBpVxN/CVmvPHqWR5/snAhG226kFbVJWVX6h8QwrSNMiGicL
27aGmzcnPyediBv2HnK2DpAnRphzcoSJ8gYqLb3dD6B/unNv0t0D+8Sqp88KPvGqmht5rLo1hENn
6yZZ++a46S209GusJRP6MyXC1DIHRAO41albvCrAGJvhj150BObtpn+4H4TknN3WOnCXHu7G/b4W
nWjjQOZadY3oNlXGtcszHRvMtd1v/Tkm+DywhUlYIyzcHBpSANpgLRwKO51zONDzPPLH34ZggpvJ
Cw6VOtxvBb4TbFt3PnVFIC+tXo4Xicfjcv+wRseaujJYt0N5xtyVH/u5/vvhr/s4/1KOIVSqP4N3
WvBXgxx4DPWpX0K2cLCFFNna4BS9b5K8ZFfZZXvPB1AwBc7wxVxmAQGNTDnozZdszNbUr5XvM5Bi
MSZXnoriuWV2pIupOSE2NSeSnYKNasrwv6c1sKX88eBrMRxpMsXPuhfEGy2ub4Af8euFXbwWLUVQ
SHNXMr76i834fDWgrezTQc/2jpUWcLl6dxkwMDlUCYRVRh/WIZvdYhnX2Ts67ACxaPZp6I4pd0zY
ai91o8+PXfgq1a65UPtnDFkxUFouP4baXZtqn22oHXdz33yD9i2BN7EjH9XePFO7dE/t1y21c5/U
Hp6sfP1Qq329VDt8qfb6ttr112r/T64vuBZKE0gQB3qlHoR5sNGUbpArBcFVWsL9ftECoYjWtVIb
wgHdgYpSEEhIEVJpEn7T4jNxKBH1ESxmpVzYSsOgC83T82OqtA1PqRxkkDOlethK/xBKCfGQRFyl
jQyIJJVSSyylm2gIKLpSUkalqVDTAfFJ6SxRoQaDOQJMo5QYU2kyJuJMrVSaWek1hVJuHKXhUIhj
bzyl6/RK4cmU1lMo1adF/vGRgQDWoNgrZahGIsqBOezysEc6UgfWvpxczF2DsAS/sd0OSmsKlOrk
Kv1pJDi+lXjLj00kFckbnSpDsJoRrqhe8k/0DSABK1UrUPoWDqVkqSnNC3xPdBvNNfunkZMbupil
FDINpUwpZmhu49pVKlqg9DTAUOPOURqbptQ2iezmKf1NJO+W0uNMluZ4A+bFqLS6Vql24Yh+Nyol
L1GaXoq45yqVr3ZKQQ9FbR1ZkEybXqmBtdIFpVIIe5PFOZOieRkwqT/7eiIfvBwLST5oxmeeZG9V
4MtlBtGDZpzBuWQ8IYtZyZR2TVDRA4G7n1zfep8qYMpeabyE7O/PmHoxXKj7q4oWA0dXfn31r3Tj
zFnfeIPlLZhCUAhzv9sNwarcHyWPq9e29+nVmOkC992vOEjLIxSsoMQUEUDjmMEZDkRx0zToTozF
452ZdqTEwJQu7DL1L26SpzuAjM1ycrpfHl7A7+5ktJH+bob1AVeCt6V0BW3YNvub23I2CfGb7ktf
vGOzCy71WKSveqmfmjSi6lJpzKFpr+qkSJ5a9Tmtpc3O3/JEha921LaIElq1nwqtfqZG+SVNnPjn
1DDJCgGo5XG7Y6EkLuPsVxdAdYXSxDXEcQeR3FJqObUC6LSxM65rrec8PrFG0gNj2IZUcFCikGfp
KUd+Z9pkHoq7JO8qdT6Kg3Zt6eNGq9HxdSXte8Y5sWztSSqQaGgDXmu4Xt8/XxUOryxX2cdoZ6JE
OWwe/ZQG0OA+StCNhL+6zB5FMXsHWy+KNSCf6CdNd3XPi4HxnGRlwSrds93nOJ7aXaj+NIGb0GEN
SGEXs+CJAx1+z9iYN4g35s2v3poaUsf9Hj+m672rxxWLqH0a6i1UCKvfWJYS86xevHhqJ4t47Ajn
IyrDYav1Sbip2UZuQwFFElwrRkBSf54x+5RSpcFPFDK2lfOnZuLrhNZymdhVvecG53rsj8VF0K93
DaNhD/keqkANP8Yb6L92c/13ZEKVT7p1mVjWuXQDf4VY562G2lKXBw1V1/m0itR/5pcSbEsSahVE
J49YbAYE7pBCET3qIF9VBqsXNxIr4KvAjj3ZPWjR3BwNKjIj6HFrR7r5oQ2BaPcFAJWi2Hed37E6
0rGkAoc+JHFLoaA/dPTeaafKpUaB2YJ3opmn2RlZ9WhkfnpyvWMFEfZY1v6wafr0y0/qaKXOq5CQ
CQzFHZQtId86HVenIaefvgPHQHPG7FpI5rqT457arloMU2E9dB9e0Tbn1k7yg6bsh01mHucIG6Zb
A+Zp/BhxUqTzO0Q0sGaFPxyCBoiHExTov4nsD41Hj2ZA/c9BFlBq6tBN6WVHehShAUhUm2uWFWN3
9VkN79BAu1XmEUKm7Ch9CUwy1F3RJV8hey7tG9HCOOlyEGcMEscirzSaeRuPdo4UvwocY+UkLtXF
9pt4JuFlV2ZYDJtk0WBh3ibwh7fYQV5kxOW+FBVW6KGb15yVKNIYDIvzRqRdUtdbVwQ9H7MW48lA
9+pGGNF0uh/C2B5PhRbkS5o28Gj96xN61fAlFWsNiTdv4yjNM+U326SUiDI0Cs2b/SqVkuAUA9Dl
2ttB5NKPhFsWgkoiygP85NJR9ryXWTUgAs8SdzeaK5g+DKKOoW3KOMgfehCNfUm/RTCAkZkr96hL
Lz9rbV6c2Rq9ZXRCbUQ80NusDnmcZ4hQ4kccll8GpuZTRp/CLq5gy0fAaTbZXHT0uPMUGHaDebWR
D3Ew1HtLtaRGuvmijdWvWcRM8CfM7i30vFeZTDinU7jIXdmdkhawlZvRMA6FF/XJ9TfuJL9ZiznE
Vkx4PPp08lR+9n7L8K80fRt0gaAE4KHugDHkFrNaK6PrPYctYGh4oYD1BEOLUUCh68o+rA6Jgn1l
WmcdikRCnY2m+AiHgOJ32bWrxvHzs9OD2/YCi8JrB4sJ/bmrJKmtB4owWAfPR83w3Y8EBkc5siC1
y2vmJ9X1fmts8mRluePMW52mXl413XOOv8xR9CTUYrED4EoJTsciJ+qD6K2uGV+GIRNbj8I0HUMO
WJJovlSz/9QauYScYr3kiciP97McJ0U6N7xmxo/JSY9CHXfJZ8etTM1VWLjyB7VqIwUa0YqmtPno
jFw9yjjkGS3GiFZITuul3q8LL+pf7JaZZCK+Bt4dQPqm5BjrHi1xDKAOU1q7+8RMNqOknbKogxr9
w5w2VtYFoFoRCHkWtIveUQJN2TxamiNStg9tTLYCUvPo9MwXyCxf7oeOcM8IM3iPqW9aQnx31o5e
Wc8uC+5V2qNModLuu7mPVkK61iYY4hSBok8fjdK6jpXvnEDnPOt5WNECpii5WpavejbLp9mntMnv
wCvC8Df2oR2XV9mxN63K4JYzCltQW5u/yDnRzlozfrREN150z+4BYuEvoGH8k0uhZERX1RcXvWDT
SyZDSI7jgYpbeQhCOR4irYQ6OLrztq8EmOCBZWDLyxVznffZq87L+yHSk+aQqMP91v0+O8OIYsf1
zs4dSRfofx0SJxlP0Oa4usnx4d/un2yRbZBfqTMDjrNzdWzfNQ0XD24z//PQYP2qwMtsqKACn+DL
n7nA6De13j4Yuqd+pv/ZlP67t7JBAGYWdN40aNaz3czYp5+pirAPBhpWRT3XGS4AHgWuug1VH3Uv
zxPFcyJlBQtp+433JldeK3rK8nYTD+mjqYcYx+wT5pliUUx2cBaaScQi+NFrc74Yul+yFA62Mn6g
UJPHtoowGiDSLpsmilkxa+e0H9v1wCXW4AWWU9zFE42tPYRQGaSSIqWErIgv8bxbvvhiW0X0hfpJ
zkK3tlKoBzfZ0xbDWSd8w5V70Vh/bElsYy0qW3L4tEiVtr+ih9BcNAUSrl1JdzG6ZA0GMxphmsUb
dh/reARHoiW7IqeviRYwZ4mqxdIJ5E5f0jWbOQButHJaYAhfeDNOEb6mP1h4S1sxI8oaZ4aE7W5E
s16xSF6Ptsk3gsDPwge8bWdQitRYK94L3bq2KLtoww8rGSvyPjAMhzzcAL34TEPtCfTOrUcIWFOB
nlf8+rFN5CahDgrRIuPCtRRUgxx95WRLTfFc4LpBIcK0FLecPEu0yMBik6TNK7PKu23RsDjxzPCM
lWNpdwXONz1fRG1QnSPbv6EDr3LEjrWAJLyswe0vNE95InlDL7HLOttp8onSWHMAwBLSb2TotHpS
Bd6I5ER7RbXIxyYmemQMS9P44hJjLSd3pJMpYN2SwMJfckHcavjH9y7oglUT2pQ8+S7nsLqFymHg
c9DgDm4EBXWN5Y1ovQwOKfbeh37c8qoc09XAxi8pnzDMy4Vp0UjcJM7ecvojFvd0wXr4NpvOa5Uy
665a3VuYrDlX9PqJNRElaxkBgtc7cUrz5L1odWinlsFQ/mzF4tOtdX1VQjSwS5wvUfXKNSVY5g25
qNxcgQur1k08jU+jQ1QyQafH/b/GF8EQ8aOAIk/H03TL3FRfaL5/NsrM3INyW2Ga/+hgiy36lMud
I3DgsVXG5ohvLlxnGUjMqMTynUdmxwxDW/aazWpOPMLMGDbxnH8Zsf7TUgZ1Y9LefXxCbgCbv29/
slT7RkDIliUv5LVYW15hHNoRzz2+Wn9r9x5osOGXSybrMIr5DYDuuMgFS3g6ltQr24I4gO/aJVfm
xa+9a13T1P6OomablZj2ARuC8Cqid2iAO/CsNX3G5Y4FBeu8OT5707ubae61Nb5jv6/J5CEw2IS2
lpbU7AVXWfBZBe4fzaY4gNDEQ+RQLW4ZtJbZo0N7RfM0JExkmRG8egyfeSsTuPGbG3BWVPkkfWyF
JPdLnIbLME/88FkJViF0ctbhFnPVr9Es4GpUA6MvQfHhpApCLNWO5xEgmAZ0AQoarW1We6+c23O4
HWC2osL9gJa1c5z0IzRsptsRNkojqPWdIaY3rWR9hg2y54XQfQ+4zEMt3Rpe+IEHIHjwQxAa+dwt
qZWf1wP3LbrmVDJDAwnndFyQjd9+9TvOZ2CQ0k2ObQn+qyAYzks5D9dO479mRSdUG/IvrSEkhA4E
GYPXpDlerdFbRRNvoUZB4WbPhfg7MQTXS2kvevox2gGDeNT7h8pqto9aTCoqN2mAMMduV0wEbhqz
+mWkGXsuf9cbMtrCLpTrTKeoRI8TchlocgLHOItxvA0oPl6ZruqYYXmSz7Scmu/EPdrFpBemQvd/
uqNxRq8/dMjEbPKafBXWVIZ2nfHc+Mii0AxrgClK8Tf8TQWo1WAaSIsStaCY2Vb0WGDbSpFwSEzU
df/YdZW+HPXfwnTbdcwAbtnrLBy0mWLPFFA4KLU1Bva3jEHtVu9JzIQjliVTlxuiNgfRsnccYvEd
2fO3tE3nMGKT0qhWPOZm4i9sK8cTjMVxUVicOn03PTHMemrZUptxf8yz/mejcwZvmFYv3w275pzl
1zdY+BkRIytYM5I780Bg53v9MdDpRdAq8HRkECGCNtbS56V2ZE+CZ163NoagGzM082nparRbRhVm
vilnwiTih6wrndVYe2fOY18Bek2DfkCDpVg2cdHwl0o2Td4/Ud/cYNl6nYZyqRUDowvppRvaPUxS
ZAdwdLhZ0+8xbZ4hWzsKXYb8GAInrs9FwpxYL7UBChJr+DlazX6OUzqjtsYlLeiy9kum/NvQS6YZ
yjKFpIEJ1KTauGdN2hrdszZAs4Uybs4uEkM0bzGLRot+5lfuU1gwVQYq2F7oafyb1e9mzLM9O5i3
zvTo0XOctRk55z6hP7VzocVYgeOtrTRWNrWIHmaKSbJg+gh7OS0rQ3vIdC4ZNemvObIiOp21AmuI
gcEuWPCDdNT1CHObF4RPiQDSjzPv9bH8Gpkp6kKP90KbN5oVrcaYQWI9CLBT1fRWeolchGwGnYZC
VOiW33lfAworqUgSUp5pWTzHBUj5iK2xAyawMF8yMWSPMQnYgE5FLjJEBgfxa/TxFOviApeq54I8
mwve5saurmKuh6K/gBS1VyLN1oWux0vODNVyKl+ajtLijORcy8xQhY/ilZnr1pocHVPctr3mUX7A
8By9FCLb+RrqfdmGnCIDJg2IVOyLeKlNE5c8n7krpZZxhOk6TQvvONfZDzJrDEYSMpPBregIj5ZG
f6Jm5oqtz1nocvxNYupbaLjyzHk4jhDYdgX7dzZDztMYU9LHdKTvBx03kvNR1u6P3kxRTA3LfGqM
gO7AivrFaohPHvIM8dJoXFV29cOIf3Su/kbb4dHz5SnEV+UW2UHYBbWG2eiumozxoJ5n35TbMOhO
21NNod9awveOGEi7YbujVfkct+UFZNJ2TtOQ7B+eS5bh6wkzN1fCgKAWF6DaiDjZusseTzL13+i1
QcJvP/P3FMxWmIBTe96+8QRTojtnnAhhzVqi/61dmhro5MQzBwT7ULmdtVeFsUF8GWxX34l5pEch
n5s1WeU3/M9Uw8JFJYm262fa3DSKvvLG71gTTsNqErJd+LjNFv7kobeJq+0F77T8XKT3GjAgZwxH
FsmOar7CoVeyHB/T+IvVDmBeup+WvVfOO6qpbnFDG0Biia/QCPGChQePjOzJ82NUNu1xCmY1Fxnf
YTMNC+NkYmjZgc9/9RlvMf5ckehZYWR6MI2Q05F40fM8p8YpOODIvhRJfQF6rC/1sH6balCjWbS2
HPhrhsvkvUF9X5CbukyO/m3Inrd8GjOMQuwx+mgNAf9LSueZEuYsy7ONHMhcVbpBE6YsftH/cTIQ
G+jQMS9TIDZG6/FaFGjErYO7uziZqFuY2wp9ZTrxPjVIfLPyFMsS4jcUR4uEJOf9pAUZntXo6OwI
I2bFGPtCh7VsWQAalv2m1PR6kfAqOHjltOrG8FMPPLUaEoxXabVZcp06EqaZtjLL15yN/bXjOJS9
2BOlbLa9yamIxbh36OaO3OAv9Z8FqnHy/I/MpT+k7kkf4qQlNJ33iyrV3zK7/5lMAyFup/sw0XPJ
pXZ7YI0JBP+Z5A55QJFOySZxPLYftHdKLH37jmx3KGOxr8Ip2FArhptP6vUmNMRjJtt6P8KVHitU
NG95nRrdWPc6IfAchN8wVxso96pHgOW3SL7DTsE6uzBZ563xaOYU4Olxb66jrjjNlSXWQVPGW96z
Gqstcoaa7rmAZdqa3WLGwsSm5j0fg9coD721FOyX7gd4x8WfW/cP/a/Yw8CIH7v4c8gYXaw9/IW8
63N1X5hteD88RRj/DyxFCgjyU5Au7jfdun5kdPtI12JPkyZz4z/318Mxw0C0BxeI8yjxH9oknDb0
FpQQJLrykBJwPNw/pHpaEvaEKS3Lc/Kvx/jzQKkt6U0NEOjDvj4MjDD+HAgdnCzDCLed2kP/dRh0
kzm8ydnn/u/vv9SfnwqlnZ/tfsf9ybrfyqoYpel+8/7I91t/Hf7+L83EC2dgzDxLf+62dVby6z+3
73f/7Sv+PNi/fcs/X/o/vurP93GMDvADLNW/PcK//yC03/Ar/O0R//qC+0P9edQ/n/9z+/6b/vVM
/O17/98//9ez8+c76fdf/H7v3x/g//zD/PWP/3rU//ED3X+MzjOieYnRcazo1wsd6kIGuZuS7kFn
RLYoOjbteRK/ND0pxiFVxXldQNNMnA4whK+QaPqtW2Wv8UhFWg1Eoq88RNz0o7fMkjXxwHmlIj1q
fCN3emzbGwI5TZAdEnZUs03VbUREJzKo+UnnGCayXAhrIAMsvW89YFpb1eHR1YVY1jijFux1FxM7
xJ2ll6xVSpLzvUfNeGdTIMmoBl4EQXjyZNS5SHaXbJXq9BM297fV06puJe5X1I3pxTTHN5bRF6OJ
WVjJiKCexH0iU8xEKXHpTv5OTc04uZLy63DutlWdQKj9T+7OpDlOpf/Sn4g3gAQStjWPqioNpWFD
SPY1JHMyw6fvp3zjH/32piN62xtd22H5Sioqh/M75zm/m6kVGzSaZiWyxl/beZdsncAHFy/kO/gM
Lv3ATdhbxHmS4Z+xGdrDd2QW6pjiTWeUx1EKvnL7Y/WNIEenLzXFJfuYMBxlWz4CS1b+8iGGdqAN
dr5TGsuy7/WTaw0bWVQU0PPOHR3/KnIafcNq9pcpPrENVEJOKG3z49W8VVsfw7AQHWqgbM91JYuN
X+87DwxyX7AyVj0xj1y6O6tx5q0fY19zXUndABRHZuc+tDnqbGsPCLtOIlSOxhu3ZUheR0tOW2nN
/jTMwTtxQWqcAvsHnHG8jWgnplaTH7ubcFseE+js2ZcZcXDuTYSJBHFznXGaXlqSIFCf1C/wFr/q
nMYdPxP/jLOzUi2ZBJrAnrJ4+KO1Um8ZSuhqYlTJkc/6FYp0H7ZDv/S1ea+nSxR4LaEwXIYg75eB
qK56jN096hg5Jw9LWKiu7kg+k5nDcFKjyXkdLH7ZgW+Hl7GYOnpAe4v7aXHqU8ltygy+2qb/rZ1H
ax5oXX8wjlpO6PyS0TPGB3clQgunPobitO6NHUSMjcYXYnZglBlGE8+KHb5arxQoPzxZlm2Wa6SH
X2aRJIcqeWV4mK4ohVRL18UrOKQdO62FSKRpXlAR0h3P1dNoVJCYE+enV/F+NsOfyQ172qtAzceE
YUqX8TMuDxwJhHvx7HObF3Ixd2AIAv/FiH1iY4wvH2OUpSu5ACr4sBSsJmAKmA8sJ03nWTZre6Vb
LtplUhs7ohncKh+OeiPFwtImdbN05zxfkhjdCIPK2SG/c+19b9Go9zJ816EU0AFAPYdD9NRUMlsV
IR5I0xA3FXNccZhMLU2Q88QFQLy7MJlxny/LsScK1ibByajyZ8T7eGMm9opK4hlWxZcYuVoy6kMt
JrDregqLqNvulIjydebNAeWr4bChYfPBqURk5X0VeSzKcpCvCAQUf+v52CaoyvQ1E7x2sw+rPuWC
pjaNtkSKt77LEYFrNO37iG9dy/pXUeQradF6MBf0osVkxR0HFBK2eiQJ48CAhu4q3TF+Dtdl5eVk
7NX8Xu3SHIvbpF13rTCWtB1FV2nBCTjBHaRS3rJj5PyxfBgvrkdgMLWLIy8nPw8Dnn/ThUuKtrpD
k2wTaX10DrzkUk5UmpfjeYLcu8pDrkgZSSEKUxbadoY9Uc0EDjuNU0b9zusPn2xkdZNjQrpE7y1+
XgGSXF9ynDKj6VQ3Zrvi8hrTLIozK/XB+NDCgqA3IPY6JThSSqwt7sV0Cxxj+9MuzbeuYfCmNWT1
mSOeW9f7tol2cRxd0i7+3dfct93ErNdpN52mnvJimnIe2c23mVs1orReZ2lMBaTfXbTNl4lUvi4m
i8uapD2EgTXxK/uVFg9qVcd+z7WPKwD9Pimu6cihtSK7FXVw6HO6PqaYxLSffBttVp64hr55nvvc
DRUXA6TnRbQOHj08hEYSZooUgPlNypaTurceqoaD31Uws1gNJngoR4rgiKV0XaMWb3Ga1Yvq24zC
g1slp8CymFCVUEkGQ71C1dnQQMMsYiwj8qXoQRR6MsztXvogu+PhoOOCdMFWp4x481ZtB1O+9Qgb
K6uG6EZQ41tpO9qNVv1GR/qpH8U/wulTWqaHb0deE48b6NAWajUP4bEm1biIEzJ7KnT3GFRRxbKa
VlSS+4ukSoBDmPWy0sOuNkaX4Wy/bgZ/2rv5uNF1TilsMD0edWvvuMY6tRyfrMjwj7S8SzodoikA
e6/qfskLca8s3BZO4ifLaY0nGfCB8whb+riNAYo3R24dtzBwribYdDfDJ1Cb3c7FpRU145PysMhi
dVdLvx2fYQls0odDr7O4IGtfxGR9U7ZNx1gbjLjw/d6NSL2X7jRsYwnS8NFEfzdbi0aFmgtBwNuY
nsvkNnquuwtrd+Nb07SqCwfMjahXScpjSmbUxFYatUfR+H8axN1FHPFllFJ8fcbdo34x7zCZ4sRb
+r1D80AZb2wr3ceWp58CrAWANx7s/c+uznzcS81L3nFiaSnq8OLxLZDxtu8peLes4gOF4je/lita
i5NlblEqVtoh0rxTXnq8m/tqorAUQZtvhFFH5j7CMCRGgogOJa87MZ5bJR6tXDnXi2CdombswxDF
I9RTytr3gAQNsXdrYTG54m2wA4YEmDv2qtX+1q/QN7woV0uqJWAGgYVaZqZ0L0VmrU3T2A29PSEB
Z0tpux5F8awMJFgWU1U8d0nzywP4s/Ti32OPX8IZ8jfKt/DszZqoGrmZoPYZde9w5flH2Q9nL6Al
k0l2syCh+I+MNZxZ7zlNhLUhX1dzHjzVqgrOzuSYK7NRmBsElQUglMjLE1Vq/IWVi3sFpGydJHCK
In3BSiOesArS79YRZM+sg1tQoSPI2Uy/CFFTBDS9MGNhnKC8n1khBNUz2q8jLECG5nRLVXbKnFeV
4spO460BYn05YHaoVch8wncQYSb/G2LNJRhmGnL7xybD3Z7cBh6idjsqBlrGSDZTZtm+c0tuyqX1
jp2FUnamQg7lyrkL0ckw0kPnDhe6E8QCqjpbB5GNhfCMcYWKQg+aS+f0lAZ/qppvzrHCbFNaIuJJ
Y/vEk0npN9mEpW9ViJhYsznQxqm5DDljrRO30JuJ/begIG41NARGS885c/JpV5Hb2bvAjj9s597j
HLLbF4Mg/0BlwDV20mmZujioSsvFwhyf7Ki4imhC93GxhVVzt46CnyYEJpQFcNeSgIN0ZD+cZvoz
DuaT0QkL0YQJacviIYiSuqFcDlohM44F2sFgLOdBfrW2/anL/tPEc4SdJispzzR2jMr9VaY5YfKA
b1KNHOVUhE3NKmT2s7LFxBnSxeDsVZO7JEltLQrjHefM0hvZhc1syq86yDbcDloMfOMNiQn/IZ+x
lZRzkDJeMc+gAWROuCZ2ScYklEh2VBVnLxO0aWDHHEUDe0DNxSK49SU2PWpD5pD6hILbRND/UFNA
DRbmfMNU+atHal3nbvMOt8zZubglJktau8bIYJPFBQCMcGzpE/cYTnAwW2VN+tSldr0xXYj44+yt
qwQrO0sfSodEoXMcY5dBFnqtZ5d0jD0VS6PG1mgGLNl2bntPUV9/Vxbi7ICx87lVRU4NuDxrbSBz
YNfXwSvQo25ThDmhfOV5B8YY7KZENKzZrz5l99XSDL3uPIbRYbnLisb/yhPsCrZVtRvhwZvggsCR
LlblbgybCqNp7i4cWZhvZeMZSzfB89ql1bFnbqadoHvCm52d8yrZBbo1KOGSCQKrVd8ytIiBJ6cG
rbDPGF0vEksisbuUuWbkHPa5Dq99PUQHUYm9SmVw99PuZkPHe2cX7NaAn7NTCFastu0MFc7hwKjd
RzTFg++Wh89pZQU3xnv3nmp4Xkk/39qZxH/5+JCn6cWtjfnoHPtc5zdnIiYZNQxgMO1BwajMZ6KC
Dwrh5+R5jE3oQH7tM7yuDGJxPef0u6RG0h+TtO2PNiAuVkb/Us3ldzn3K5fz+WFqp+DokkA7BjZN
Vk3N7OMBPbHil3Yuy4sdEP7zWgckYWKVzzSUuLayb6OMqucevCSeiQl0Uvw4PDolKvOIhdRAJnqx
CahtUpM1tQSNhqLuMTyK8qPNttlxYLiEZY3qJ/yQbyCj2uPxZ0PaJGtPzs3W9+nIm8vpBwVpWwbV
muxFfIQUsdB0Id2K0nOp7NbV0nyP7S47WWOJWahVYlsYFIUS6Cdg3c45SEcGdekQB9spiPDqUdXD
cXBQnzqlpbxrV3On5CHCmPoWzXJfs28BOWkFHBJV3ig+Qv2y0u1QtJhQeUFXOD2cG8JewCHQ5UiI
T4RWIz95Rmylw8Te27au9sAR/aPZeQv6LTcZ8TmEW4zgfcaQS8/qS7iVDS7qqJFFbmoYnwLbSNfC
qIuNPSXdxihHDXCodhZVG4RP7dB8Ksq6ILhFn2VKFo50Nek1r3nJGketHm/gYwsl4xzOCIEJa2Ko
uuT174e2mX7nUzzuQ51j2cOsrFoGIZKh8d2iV29R5LZ4mtpZrVRQrywv9O6keA0QatZbBoCKIZIR
VIz2UaKREisKXVVbZE+hy701LHI01JR3B4AEZqJuY55hq4VP/D227byKfsJRnsXjO59mnFeewykB
AR+sV9rQ6jR0Y7Q3esYQpt9jem6plcIQgDPIyPOr22E8oJB0V/ZKMpy3cI7rglBQm3TUzzf9MSX4
F4wlY2bmIZy4Dk38GsMH4/it69cW9FMyJjste7S/eOxQdDNBV5qwXnqTrSdv9jlP29swPLuZLk9/
P6gE9KA1dVzrXLlOwcIcHf240VlMh+eo6F9TcHvZw9WcekTjZQNqzZWpf+ipGz2VY2kvxCSYNNlu
whVm4rAq81Vryt807LgfqQnbp2mG5tVzuKmPTXJVWlgrL76YQdY9KTdk7hyxbgVlARyUVkbMaZYR
R899peV2sPA74CM6xK1h3tvRkVuVQEkYgzi8F7VLKGwwd+nIIbmwPP/J1blxyhElFMbG3azZiswx
zu4crQCvcQE91jAuCLalLkrSsum77qOA/zQnenhGvsf8NsqXdoRLUov6XhQ+3JDCKW9h6D3LkVZE
QT7pNCHnGCI8iXBMVvnsyOU4Y6MczE00VNRLFd7RM65NigM1gKe5oGd4k+XipZHU3zC3yZ57M5Bn
xxvOgqRz7Q31LxOf06Ji/6VNPJw3ulVYP/G8ncoIvd6J0/gtm9ECRDLQe9TSjj0Rbn5iuLw3Q/3N
/t++FJUBXgGJikbH6AUEUwv9rKE0DuzEKgxpeWcEd+fuZr6R8A6ReheJYzgvuZHTlELGINcU3Cvd
OdekNwgfDdE1jiIHpevhD86K4mQBJ1g6Oz8Oi8s8BmeVCZCf8KFWluDpmkqbt6zY05QrvjFm9tQt
Lw2my0TKh4piUcGTFyHfp3lDzq0cPHzXXvUm1T3AHW0a9s6gEvvgWXm0yjjLbUAZJ08eXUMUYLTm
FpvYU4g4cxu0GHBRwrW1gwqbRe6JNZ0gkBkUCzF93uIw6eEbF8TwHInxaw4t96trayq5Al2f08RN
Cbxn3PuD+dKhwzPsjQGPGEfX8+yPARrB0g0zZ0tx7bc3EYs1uugt7ufu8Pd3lbbL42yV720r7Y8+
xhIu3Xe3D+MdlhLoQvkrr159GoZUP/b9/JSYr/lfUd4EhrcQbqL3ATNN7kHdS/GYz4OnIoKBVg7B
L54WpVPT29Fj/m8QK0509QGsnIrqVTB+9/pREth1nNWgq2arouhpamB58Fd50VOLMcSUkZalwvWA
J7d+uEK6iz+N+8lNo6NvRiUCU1WvcO7durEeIImoftulkd7UpTt8SDv+rWs7u3aT/ArimoRr4HLm
bInfdnPcbCt65+ykYHeOV57HvEi3njwSPFvaxHl/5cDriiH8k9TWszYi/YUgIwG+cMnQXUPPj+fr
i+pdFw6DEEhPUXZz+vkB01bGYbSUYOPhlovRq341Z26BdWhgTSzqIwmyGLNDiOLFkeY+IEicSO+b
Zyzp85kuOPPsh9GvFGbEESmwwk+Pd8MMrrRZjRsl036to+G56tzuPjCk2/BuzA5MIAvsetEZ35TN
Y9ESWRwxRIiyAHLWZBviAoSQAAFXs1H8puCpp9BQZK+FRUzGd8FKUVwLsuWB9uChXdSsJWdbJjgH
+k5dGmafhMP/qduoX7tE6naOREyHSbCJLRyIrWX4CKYxo3fCbXJvMm3Y043V4vH5xtdV/GOKbw73
BenKzD6pdJ4PY8vo7uEOKSvfPqXKBf644xiT/gqGAHLKAx4ZRwUYlJEyj6LlkXZi/6rUWDKbxg8Q
iaBe2+1s7E2PZFdVYJso/NZc+42fstzjniv/mH7jUNE3cFftzHM5NiE5WhPvfB8TWoi7dUvnyy7R
QbtsJmS1ZmxT9J3QegEqfOlSdGDF/23hPyxrZhFz6w88g/xMdCj7gepOI0conClVtV1VbNI8N7ed
4HYrggpidchR0oZwdpncALyf0T+bVJ2tWTfEljnwdKg1Oxin10+GteOde0O79gfvq/DKDMez+DQ6
x38CZ+qs5MQaac4nJ+6G9VQH5basf9B66BNMo/GJMkdnz3kh3I7ABU6FttdGC6wsF65ctmNi3h20
6I1ZdAluCgwnesr12isIs2ej+9wwqlzoRIJEtDAsNR3H16kx6R6m0WwdqnpaRuxZKo+jX1BIgEZN
FndFoiFLPQTTqfMJqkgKXz1j8hH7O650FuV+c4igI432kKmqe+YADmP4scpPqXUoh3oggsxE0s44
q+Hs/4e64XwpSjHeLOSmba0Dc9+FTbAgWxxt7SayUJOEefz7KxXG2SN8PcAHawb4j9xPT/kj8DSy
f+0bAosttbxpXUIqbuPgeVKO2FSdUa/qUfyUpq3eGo2I3GUOFDZWDzkecBL5Xx01TOsxG/jxlYqj
SjzeCy/xvxG7ob160rh0XuFxju3pjk2qJ6396Exqf9ng3a5MXauFZg+KOzHsgj4K1pPZ8q5Ai6C8
3O3fgtpzDkYfYv1ocO1H4tRNhfdv0d3/rx1f1r9Mjv9rzddJMZOvyv/u+Prfn/YvjUNY/yHAhDlF
WLaQBKz+B8ZBk5fwePQDsIi2aVnS/i8ah/0fy/Y8Psu0bYf/Ujz3Py1ftvsfYfJpgeMRK+S2I/5f
aBx47h8tXv9H/6BleWzujhcIC3nH4uv47/7BNvYxq1vwH8RMbUIcKfe5GGZ6rvP7ODjNBURf9uzl
4wqqxnyYA0aVi78Bm3F6XP2m+TKaTF8ka+It9cPnLBDe3RIJCzzDyqNwSfLbfTo/EVLe10SyjCBt
vrkdXXw9MVozOLcYaXrukGToy+SuXRHsgl8Yz3JXVBRqmuNw8iuPPwuKezdyaqItMN6ZJK6x+kLQ
mPBu7VJRvrGagBkS0xH2k742nfwk3jifRyKpBAr9fEVu7kFR4IMWKHGPMBfBtx1xqOABzAgXXc1O
U0/1rw6B+NBkkbXtRenQ300GDJbndHTHOCQL4seHBOaIMIQ8h9MeEJ18K1Ik+TyvcuQX5Ed3OOep
Ns6IbcvcZdExZxFhuPGsG9q2devC3Nh22BEWsZECVo8vakyrazqo4A3S4YH7ttxWqN9LDKvFgr7O
9hwZcb0aoxosmKKmxNWNcXicti6dhVBpAU9H3qZXK0RNCagl5yo+Zhud5k+IbOSJ+pH613ZyNt4D
mo5m0u8rw7hWo2Pi/06GU5Xn3BPI+qwM2gFwLfv46SbXXI9dEe5jx7z3MP9umU19vAeKjW6zZOGF
sXlIDK++9dkXk4h0I2PHO1rq2atAkfeOKs6p7wA9ZRS1xeX13uZTfooDmJd+mXGGzMUrU6fxI6pT
Y1n7kb4GEYyVOfWhKgXZE0GD/Onvr3o1yDWKAz/TERSkNj2cWli1yG1BjKU+4ozjChtFVIzLYupj
3CF2sYkK2zxnWDwJx8JqB0qpaQz/nDBXrVrCekkGMibPu/Bkmx77VYbUkcR/nBwrX1xZn/78K6pS
vZCWdi5+Vnz02EYASLj1GmtMsAKDB4G3DffMituzN08hMn5y9gyoAb2VwjdMKZxIpgByGjTtS2Vl
zKQxpbdu4pz9xx/Jti+2Fn2iqzoIrV1rezW5SE1n/CMjWAfe8OrpdmemD0YG5IS8D6oNNSJyG6Qa
976DqhimLcHiqLtMUP6hqfTucxRWBzvKHl3Tg3xxnfYliWS0TbOkP2isL4Bn8lVo1+hhXqZ3Qzv/
Th2RfcahcZ6cycOwrvblEAxfVaLgN3m8NiOdfjuTZPqOb62+TjnXYp17VNRjj1/6VQ1J4i5xL1+z
Kn2x/NG7+zntaoEihx2VNr75wrgg2GHEsZpvJs7TjQZ2pBgYCQMHTMzaqTwUD6+q3akvvwwIPidO
v+W4wzwwUNdR18nKNZz5ylHP8k39E0GfXhqZwUAqVGfsqTuhEuf690M/us4Vtsk2turomgI1fO3c
zFzaLZ60Po/VJbCjp6wuxKvPgXZRVY4+/vtboFsrt9z0gxAHqNTlxbVgewlszPAFfhp/bq548f7k
/RyeWeYQbxmSTAGV7Fp7iBPFlyCcucgc69tt0nLJWjwe3cgtUMp1QNQiSuG8Nc4hxdUrQ/h6aATV
bmqdF9LN6XuJM1/a3Q7UkHmxvNx5ElbyTCyREYCdDLfUS3MSIv6ulAnc0DSFD5lzvBaSvGgIjjGQ
lDF4IcZmcrhL7izx+5z01oLUBF1HkzOu2gdKpBJZcfQeZBGXw9tGgWACjFdXT/mAFyGBirroctu6
uk53bDLVgSAg3W728ULWtf8OtSY9OGTsqSfCGz2Y80Vjol04xHC5EOTf3ai8oxEk9DtJk9cmTazD
0KdfWTiHR/o5zKNljrfCsMqD7yLJWEK867aEF4q1XjCvA74SkX2NmGaQ1p1RsIbgktWQbUK+iEFG
7VtghNs5y4NjmbjRIgTUfWx86QIylZ+pkzofFc3LUCWvspRq1TacGdOcQlUQUdPLAFeaaI1UvrgT
No93gTCw1/Cy9dYRzC0sYbwN+djOXJu5djEi4faDddDpRg9KLc2TbtBnCxwH9oZw78gUQ3o/qv0p
TOfcCTAVZmvXr6MEnmKYdQeGISoPvVthkdZCYfoIXIpwJw+T7Vid4gjbva6nq2yH57rRyQqkpIM9
oI6OI9ZPUFg1pcx18ZUh93xIw9kp5tngkpjJzmW+nfDiWyNoXNpl/VsvWuMRFpwOYYNTHZ9ahG0H
QT/ahlVQ3onUvEwOQajBjTepmzV7dBYIC/CHWq8NXlCt/wlHLz4SLEm5rGS/5ug5RsW6lNagw5Xv
6I82NWpk7RKnNcaGQ1NO8TKq6EMn225tlAJ7YRj47ZNBj5fGjwbGK9ZbbCbg+sZe3pLZPDXKjo8Y
V2LeEFhsyLEtyCyWWAin4ZDrqF5NWf8njGHtukSAF/JhlRseVrmmqDFdQ2TAJFmC8h5LqoAYJkHE
iT7J2bwzStj3bo878PHXyTRW2b+fXsSxvVT5eE2zEdKdCPMfe65WhUrHDSsRFG3KjpDT22o7fU9q
12Uo5VEyyqMj8OJWj+t6H9PBYJJSEL5Fw3UG5TyOpXkiu62s/j4S7YKB7oOVxoA9VvhXYqt1zt7U
eZs0nIAC4Md5hpEXbyhkZwxSdfNxTlvKs6uiWxkgUMNFZdfxEidZextKIgaMlfTCciIibgMt5rYs
uTm7dn7Gb0kvSNJJSjeq6iNsaCvxhuzqzBr+VZUGuGEeS+3jA30f6jwtw4TttzPVUVDg8cIiV+6z
DPyWuht9FV40bMLcnIIdnbAjscQCu9IjkdIwi+G2YJ3+/o4Y7FvKXfM81OXvyH5t8FOAPHCuFIfQ
Y6Ij9JLSnJgJTH8EyQvoasxYQalBr66r/HVmy9ryClH/HYbTrR1aBwegl/3umBeoWcY/VYZEZWSg
YjK3Cp7MJLS4Al1UJ6BZPjJAWZ4Wx66ZUogYvbyost5EzG+fW/a5hcU2vKr8cVykymfXNpxoFc5b
W5L4xJKbw13mQ1P86gzfQZOBN1e7FE8plZ8H5b1pyMOIzqepIL02d7pYE0b4aAFFrwBkthtlVB+l
BdXZD2WzG1JDwWBRcq3q6MOlT2DdDaPPA9nEy7kDC+ENiX2grOlxfpyOGUgVv8WdXPXdSZuWv6Hf
es0KVR0NbX1Cku42PBqaQAORPIf3xroN8/Lx/pgO84mVZA2vO1s00tNr91TP+OEI5PCz4j69aWtl
7oJkWjVFah3V9GojuxhZl+/yBIhj/2JZTJ6zCJAVUbHiarNWTsK6Og9ue8S/uQwaVnCKvch0pvRj
FGLf6SBa+YkzbxzP/zUaP3bAFKuo+mel6LzCbLIzZzjzpMmx+fvdbZz8btt05tecW6c653HrA5sL
bq93rdkw/+8Zw7RTYqxUXD3LLhO3AZLEU+hMazzMAW4l6L08jKywfrXK1fSrGj3jAD8JeFcy/dJU
p9zqoBlvRBarfcmJiC56Z7wRU4fXNUcbM43JCbYzsSRZjJvqUkfxRkRqptwImilhohSQhkUYtGs2
jqrUNqvqepkHzD49F0889cH6KMR8N36Gyk02eYvWBgc7KBl2DAnruORnkFAcx+CpB6MyUBlayV2A
QY6jBNnQ8AFuo3SuChiudmaJFaUKoB35+WYuKPfzalyeXrgLfBkvfFScXamVt1HDK8AbA1u25y3k
utOYEXWPd9E25mfFveL69wMZMNARGc1sXv1whWv5xdGoXqEtt4us9L6jhuighUkKgjrs0XLeSre9
RCBUwxz35KSCRdx2KVGM5lTMOE+S7jln6B4zEV9kmVQHr4lg4Qy3cW6bDZCmRd5N3/CNqCDJk2fP
nx0oLQbBRhuShsRDPQ44nFw1b8ZIfelBFGTLNhav0E56w7WM0mA/T7R2hafGCejPyYiGlULdTJAg
RSPbU+VOP9TL9HvlZQx+oe6Q+GE8RfLRZhJdtsYqp0l+OWXFqsjRyWro3gsbaz4jdFQbzVzd++im
IeWGJJ/gV2yCjFYJw8S06IfHym1vAe4rPOfMrbH5n5saSt9YNxF7YPJkQJ+g+2FY94nxGysbQmH4
rJLSoga6vrS5xkXUi2KhQwJHgPi3ZhS7S88uQBY+Jvadz8l0sPt7qxnwZ7Va19gD1zwcpyHzh2Pb
T7smMYZDasGsHEPMYM2g5ZpLsxiTbWyH5yoIg2U7OBqCmJet06K5mC4VE3hIbmWeUjVFQpKfAlkn
rIEkvhverdqFGIZSb2X5Js8hEUSUqCyZpS//1mkws93SkcVUtPmUkw3TQ6fB0qttsaCjoF6pabhX
Aa0hPKPWQXRzuKsZX9GvsMC5UtAYRdBHQK9dVZDmFqZlboOp6VdBDwyW/g7SdB1AGjIJXPKZcJX0
WDCQa3GIFIBt13PavDDqfzKpwWZ3kzVw82jY+Xjdw6YAxNV8OA3ZDubNXVeqY+HhRzTtCKNweJO+
C6DBKFlBlflUTrgKBlq6056BJ3QLZSLnOv7wLZLOWttdf4qqeJP41ZPB3P6YYafIzAp7aZgUq9Ad
jqDlGR24xoudTAflx7yLAgMjLIAIruBGeaIdg4gwdQyFxT5cFj2YXokuYYrgMJVVuiQllaxN5m2c
ZxiPx+acrYIAXo30QShHNAQl2fxmyqxYZjmhsAiFZ/H3gz/25bpUOc+sw8DGra6I4RPZ5lYvRM/h
ZuAAPgzh0hjS32bfDkvkAcw47bHsTd5tk3cwzQqs4r3ssIn6XiVXQWoOjP63yvVI+EIBdeaqXUQS
y/YI1oM8CEfr1B1/F9TGpDNf1BTjgUTHestDD09mL75cjnYsf+O5SA9hXqu94eEwimLaSsNu8GnH
slZagD1kThr09Uvom2ecDI/hA0YtT37WRrSNiJY8POPOKnv3Z01C3GjrnX7zG/NP+AAnK04Bcy54
MGr1VLYU8NRheRWyuYKj2BbQ+9xYbnONVV4P5t0gyrTkVYWOZsp559jutiN7xdmHs3Sn2NZgJKxB
fLGwm2eVRMyWei4LHCaXkZV/DiCXA9XecQOPy9YFMVJH/gZF23vFweutQWV8lCOrqCo7CuimXRga
LwHhu12agI/E3mjl3PKoKdkhzvMmzVIAOZmxLAKr33juPxlJtTjENuvUvvloggAV2G8AyZmsDbjX
Go8Ro07YcXxqHrFSHT3gYItUIBsgyxIFS0LwA9ZukOHNLEEi9TFL8zC9g9NWgC6DdtGY6M08b9G1
6UGaqbfR9dm4XFMfUWa+amhdAS1tmeSohgW4XIKz4ixtu3pT0aiX5P57XwpJe6L9bBv5OeuEuRMU
IWAEy8mDBoNeTUy5fa6qeDjZudyjWWGbdARtNpSglFAiObe6LOC+th6tWcm4j42MVPHkbeq+blak
uoTFWIVKI8fM/+ll+TOYYtiOptj3wgbnXznGpqqHrziKvwIGFy+w25mbBL8JucF4wtTVKJduMKCh
AEHwo40BmfNhYEW1Q2bVebV3tR43NYjcRGbu3lfFU2LweTqAjt5w/cCUTnVZxcF1NwBrAtXbZOsk
+rSj5Dvj39uUo/QODwBNi/Ig7CnA7M/kG/BpwEGuXxEY/Id60Wgp6CiQ/v8i70x242iyNPsqhdz7
32Y+e6GzFjGPZHAmtXFQlOTzZD770/cxZgGVCRQaqG13LYhSIsWUxAgPs3vPd74+3HEP4VHPti4Q
/aPgY5gw6nwDW4QktHHpJ5zvXGPcMPajTKVTTx1aUxKiqt1mS8mYojXLQ+7jOl+0eZxysYs/LJxK
S9NYseTHXB/Ss9V273Fi9FtHzS9Db5yLqhkgtqpgXYmaB38UoeDg93CNgyvrBIftMqvxd6P5TfEY
Jpaf7lHOxisQkceWNcMm7PwK+aN48YXM7pYOpzD39t789G0mT4WBuYEk8DuUvEwRtom6+CrQB0oq
QcnA7nOBt4hU77FJerWdOA0NFYQiwTx9bRfPQMnecVYENFTmnIZoCB7KeX7u8vZcSHnhUGCuJ9W/
1r13UB0mPE+ggLR/MnEMKMyUJZ4itZ+K6OjhEqopNYLU4n7ce4QbzHrlONxOpbKOfuyylvO6d2gF
noN8rm9DriAry9M6KqBOLi00EgR9tFNmzFHIbb74p7cp9+viTeur5yh1bfRUDwAT/c6ktseBl1k7
p4UvZaG29Fa+V+rq8TO3WyIdnmj8rV2OX2E0HSKvcTbsRw9hkaTg/V80K16TrP/Rzijb4RweVUWY
QXbJxewSUg1WclECXydP9xf4tWw3WeJdJrjZorbcUwiarj9d9HkmH/z+fE5xFYi2v/IZGdARCNaY
oCgVPHo7k0PYOBOMawxMISPVfVM51asyzyThW+Y8zjK/pcp/Qoz3QaeUS1vVCLcbJUcz+5FFkB8V
lN46gvJfUVTDMZBr3zoDXrZrm4NTMr3PDlSa7XJvUb/aKXlFYMml493FErCpLeuQN3x8tDXptiW9
1qkd7nuEsSvLDo4OW6m1KUAEtXWKdtUfY+um297B5ywb6yMdxNFWTsX0o3no5HFU0XLF8fpmp7oY
jCY94Y70vLQj52MoFIb+BZ0uI0lGOXjr1hBv6WgSMiUnh8+XCWafOPi3bX/V1w29IM6zNVXNEe1B
vDLG5OAvw4fiCLUU0afv8nGKA4Ej9oC/zo/f4y5wqEmqvhzjfsm57qN1wOZsfPnsNnAf4ANKC60M
GYw3soFyN/kcS9Lm0RHZZ0QFslENGqUJrrk07wfRPjUqehj6k8QtssnS7lc/LLBcM3F66paF3aLm
8IJ4HyIDiCtgSBd0Gnxw+RGYvJPB7HmD/xradjig1itXkbGsKRQoidTbkfV75Dm2GlyZnHLbfwpm
8yWzoy9r4LcKp3uSTOZwZOcRAAxZ08QLfpA/tCmyiT8Fkpy19O2vsNtmcXwpo+EHK/Znyv+o9qqH
X0FXPPUePTCl0X+W/G1XjRKv7PZZfTgQ5Rhd8AKAj+Tmcx+1nwshM6flTcNQ56OorC92qbc49FlK
LuIXHNV7GfU/vW5+TEwyoaPdbwiq8cRRYOxoDPFa36vWOI/MQj/QxFDOPprxOp6de7uTXKlh7cbC
WLdwFjwVS1zU+a51qvd6EL/7IS0v0Y2O0R91Ld6z1rqfEsUZPccnMOg9qtfflw0endiLbgtSsrYJ
ANljd9hy8exXbrvgYJCfeZyxXBlM/hBxUa/oRbtBZ8LrO+2wr416OgyCM55l2952bpgYJvWzbENy
J7yEYgsmPauTo5UWb/oDK0s3XpBw9uWjXqUUJUTWoQMu5PwVPxfWSHghojqI+Hna5MXFTV+SeQAr
NWC9EO89xEt7RZ8tdm0tr6y2ab+I8xMXDQJczi8nkbegd2PSDMnJmuePplfFlq3RY+25r7TeEFbr
mgc+/7j1ok42bezhkEADSuXZPc/JbpjdZ4GZd0M2Y1Nz99yldM2Rh6dSLgNGWXX0MmwQnv4wkoFP
vVltKBlgF1X/ZMSU7By6oJm3l4weyujNMZHZ4Ln5CVN9SZqAP1hFKr90Nr0MeKZ02XtVc7oiI28V
Xr8mRZ9sR1PRQhHxSVxWVC7m7NPaunWw8jRrWf1JC3IAaTLlt8gqOXx7u9Kwmz142lPsw9+LBQKU
sdZd5s/2aqmYQlQ5U+iWwLCUNSxjpBD4x+lTRfvHaiHsxHWW1lbUrwT/zSlYLzKRK4Fje4UB/kfq
2O2qwCFfw9OvuyC7smP5bDFG8k0Hd9PnwFJlmx5Vb92BJN+aYiIhIK2zfq6WNqLGyiHFk5TsaWIb
YcOQ8Z8ZNZVprq70VJz7l8Hj0eki72HYtKqx9zWp6R1ZRYD//vAiIk0qqyk6NuUfsmPrWL9yA1wV
VHw+ZUMuNmEwPYm8vi8HBguOITDmw/LKlNeWwYCUBV0PI43Ug3PhqqGxLuWiu7HrD6zWBy5VzXo2
p/McdSsDU4trVzmX9WJt9LxXUDPRfVQbhKR4Va1SxbMNFRIajOSlxzshcSXsgoLC8dY2d2370Ebo
INl3c/FQvxtl4PaRy6q0spfFZRrP6w48Ql9dkFFOccIjosWdES2BdYiaZ8+JyG8P449ZgKEbTnIO
u6BhCzWtQgqd9iJz1KNg3HoAYNGG9fbcmfvCMcUXZ8VdjoZ31V6YUcDH07QC8UryL6OHe0n7PQkt
OyCBFrTdi+dbH1PSrEOFC8vADksebgSt6eszVjSmaa6h7jLh/urr3lr1gUJ+o2dO31986b8EaGbP
wUD8hMk5CfeAc3RXzgt2x9raTQETD9EXzldKYL8MdHlecREtewdztu4Mz2ufO3WkJhe1GhGsQ5oO
GGLYC1Boo6FxOfN5abKvTT2DjmzJTcPh3lijTXmhjnY6dPiRhjJoVwwB7OvUfbihwQF9Me9SAMG7
tO6i4yIZcsxYnjct4urt3ObmzYiW/hylwZmhO5MXa9FJ0m45NRjW8X6VN6OGg6MM72OI+Ads5zza
Jmk+c7VdOjSJKWfMEDRWs7vjW8idamvi00pk4J87ird3WT8uD1Fd4yMx+vqNhynCMhxsPoTtnWmx
+qPz8ZNBZPKeLLXaFzmxpu9fetqoG5WNfSlCQOvCH080ZjJAZ221l77Kb6k9Uf3cJflLL+ZjGFAM
m3vmdbSHftfVyK58eyRJjK3hFs5+fK1IiqzNuag/p9Gh2I8D9lyQdC50ntDnPiJwJiyLZ37V10A1
RAatTpyCyTsZ/hC8oG2N9ozEik3qFe7FKgt7Yw0W4hckTg8Ms8ZNRP8ERQOI2qOkeqGa+KdpRxSI
hpG9d9ruyYXT4pvxiVM1T4ITCwsbJjcoZhljZf3rbKfJRfL8vFCll1wmWr43eF6qvRUKPtqmQAKz
AroxME7PBXY3hmV6FTjp94aJlWPLToBqVtsqO5IzRk0ZGl8ivyJxoB5BX8dnBCOQDvnCDWvm9M4Y
j3/X4C6fU3U3sGQ/Wzg5RzYva5rlaPspIWh9t//VY7umVLi/V5OZPPQ2JFHVkJmsK99aL4OTcy43
8d9F3NupOE9jZCDZRNdINI7kPj1F5mGZdovTVTeH7uV7UTxiaej0XFQH5cSN4gybbloAZlb57d4y
l3eyCIqhFeXWzM1ZVynxEXv1+xAlX7VRha8iiMY12AKJak4kh2SJ96ld0ova9XfSd892N+cXFXVv
sRGBFaR7PLUsASO6A4aM5SYb9Xy7WGV7arzmM7QJ+uY9P+ua6EVZnTN2d8+1YqWrooQU+KiCx0A6
Ry6uHmdaEWz+9m//6z/+9//j8JPz/Zf8mv49+l1tPrvPf/tddkk3330Wv//+t2vdF5/5J/nW/4Z/
4nf+J/9k/iXw7aPjkp7lo/j6LwDK/8t0bYfOIdu1LQKgVA6VuuTo738zTOsvDhVcWqXjeQQo7X8G
oLy/7MCjGpiIuHRwYf3PACjX1YDTvwBQpg1pJU3H8oWlzT7/CkClTsHEWRO1zpx3J8e01NlpvXtp
iJZULWhAmFbZzkqYXrXsDLci5lQW10P7AgtRX+vEi/7xy7BLkgO04EOjL23oP+cXnykG5w6igwNv
/o23jDyqp1F+4GdgG5t78UVaAXe60TsG09yce6PEp2QovIfAjfej/oL/ax/VRXyUQKBnVITVDsbx
V0Ir8oVwkDgsIQGKnk5O14/pWBhkuzE0AiNHb+9OdvQgygDUPMnKH07oEuxhTmRSmnboaK05u4j8
SP+N0wP205UzLvI8e2S/KT6KjyVWJ0q701cP2nWFmicjqNJsIteerwb13ABd2Ia77lBJye5qbK9T
67bXeihoa9C/hInB/Wu39TYxsvDBB/HcGV1FurBf0lsfdS0djUyXRh5tLPfd8t1lyrgzpmzZj4rP
WC8xGC5rhbvSX7I3gKnsyqWG2y4bNQ56nnGzIze8H+fHwhqMG0tDZx8XekQ2j+4Fug2IYCBwzfiD
E49zj9pleiyGPjwa0qTzk17bxw7r4X6scdFYvo/1TtM7FiPa44KJjfUXHzhRw+GSeKP9yo91XSAs
YoNklo+o6H1yUdxXp4muTwZAwp9Z+5Adn8vx4ftLIheHs3PwlSBgBEOKnW7e2rbdbMk7LmvRxO5u
qDZjaQSAHMBYRDqcBBtZSTIaYQRSINXRAslkOR9S60m1jrW1Sm3BK7Q2B/u9l/uCJVrfbhw7eVcO
WQuJ5awPvWG9pHa2yzrWwxTwFkS3uE2nM3t+L60fZIVxgvrh4Z4a1KOyJZuRwF8FdeLgeqLUl/jR
xeYGAEE+mdvKzYKDwR1mKZq15xJBGSI6FYpgoJ8g+SncDHXfrkt3QiXRwYRAYFLGMDjJFXIzSvAc
eP+LkY0czYFcQ5Pqa7wVlxw7WeC0hDZQEfqN+WH7GWJimWaMXkjRS6t8x7Uac4pIOdB6GOZFul0m
h+8fMDHoAGBWNeTfGp5l75qRtRpRTePM9a8eNDutAdmx9/snnB7piROvupbsjlNsDpw6cKBa0YHt
oXUsKyJupXUr2yY8+ck7F9r8jIJ4E8h5OIRwMzkroYBZcNbtukRLVIbszGyHnzZFwoyH2br7vBoG
JPpFSbssg7kTqgNEYS3vkqR5LlhpAUMSJJ/thVlpbWxVNL1xZ0830NV02rb8rdrMOHBSYGkYUPli
j+a9lN2f0i+Pss5xsw1ZfOCAzQ8V2S9nSNSrBJN43xfOmzfB6/j1o6TnkcT+ZJ1rI/qwOlSzMNzm
U+FnnhYg7CFF/Ddcg5Fgyws6yXIwuzFE5XtxfY2xea/L5DMgzbAK+8Z7cVtWya0j95XLqWtHa7z/
mhQoE02v+RN4nGkgRhl4pfgfmJfygrdefUqyNwk86DpETEAxAAPxglun4/u/vbZRB9HRjzuIAr1e
91I2VXPN08cm7hty3tGyqzMDR5Ogc3wKj04kiluR1tel926yMXcFvsw9QvVDJnhh5DldCIPw6JEF
+tcAgdeGyS8F/k0swf5MVckLyouoyOlY+QZ2OPPy0OVC0G3sc/Uq2TsmiHLv7Tnb8uTSSUVZIDNA
XRsLB8Uz9i14EoawhJmNyHrICd1v8sL0N0njv40N91KbfQSr3fTkYDsJINNZX3es8JYXpcZfygE9
He3liejqKcOMfleZzHyLafhIMzbEQ3rL4hRTb9nyBuGs0tjj3oiCg2pRNlgk1KhAyxhfsPZEzZAg
ia0eu4FcIYBhgG+WnK3ZH6uJXJIM5hTHoetTRFVce8f5atER09VSQwIUjw6R6i0ra3O3sHXd8dha
d3D8lJklWzub2tckKNxTUvsvYqA4I+IA/d4m+W80rQc+IubrXALnM+NkZsfsMiiwmCH3dNy6Z2Wy
INLlu1bLvOopRdqSsaWLbsw/bBgUVTKvIAPBkzzKMR0+Ec6L98Lof46Zz2ylTuVDzYRMsMMgwhQt
eyuldy7BibDqybinHiSSl5p7QNLmyfW7T3ouuIn2S7Whs3mVxQ5xQCNiQ60SjN74A5hjEU1Oeh6Z
9ujy3Ky8XVULjLRWg0JmsZv73O/Wo5e9wqr96Pm/na3GfSkyYxfl3iXkbVIh24WBbhDtoxoDNqI6
m3b53ZTRiEcJ4IOMnKuwuH2LUclNJcsns5dqPwoKj3vAEtedr0Gc9YfOAitL4rfR6qtLayLJychM
rbBtJhxmCZ5G8Si5EzOX4AFUEKiMtw6sKqOx0WazT5HewJ+uDgyCIOvYZivRNR8Z+Pg2s+k+Nzow
NCNRH5y17j09zGma6GVoyuXExvxuMsM/bhi06ypn957F1L/x03OwLa/lklF9xz8Oj4fD5Lvreh6x
sZe7PHeWoz9OR179J6mn4BUp5oIVctXranMGJesm9pK9TYDPzENIBRTlm/EuQNJzdEs2QVVmHpWq
UYv3BttPNvC21V64S77jhgGb2U9IecnbhXIzs6AD21p2QeQfRiv8jXZ4mxTC3HR5ukXMOrJ2J4Ka
KuZ7vefvK1Knc1tsFHYhUi/LlsNXxE+t5EO8RmkGTfPoTd4MHImuzclprRl1wGSBwDZs3oOu9ZQM
88/SCtqdF8qdkxnUz1bp3jCTcm3mDUu7jMaBMK4p5h4KlNZqVcyDubXSeVqVjn2kioWbU2sKtIHt
tnMiLa8W95GJQLsS6aVZevPscS0XSnVHehSQE7Uetp2qehZNyHFyIdU8jj8z5F4rZmbYOq1gY0UQ
8pFPRJg0/R1yJ5Z4yZ5Ah3O0KTDwA+coeYeGRVTts7Z6YS2bgSr6TJ+FQl3tKSLk2FXcOHY2tRfa
lzrwGq5p9o1VlyZcJUFr8Hovc09hV/8Jx6x+4Mp/6erirUz6CkJW4c+J7esCHSTaQfFdK/HO7RgD
mMuOhnjhPSA3IiMZc/Jy8ms2Rc8YNs1tDkYfgYnTdnFxUknxitAr29b0z1OtHgOxIByOXjxHkMBZ
HG/ToRKjcZx39EJ/4XYKzWxNWPYWdvNeVUtwbOCDZcjTyf8wiso+94z01rzqJQTex2SY5pFfODkG
eLdy/H3JIGI3evJjrDjte5CmiAjAzRuErD97OKrBavJfNUsQIn4L9FknMg4DxbAfQz9/9g0SuwvN
7xyW8+QU+MOfQLNso6baDM23cfe4iSYbH8caPVL+SzhLfU1B4r7dzfy9UWqDy33/ytMEXe8b47aX
TXBoKuM+ncPgnkomyYhKTnl1XOqyfTLj+BxykH1nj6NJPcDo9B9fPM3xVSBGmonJb6Ytf6Kaqd7b
qvR2zWBna8+BBZSaCgSYZ/fboVmODbKHdsKraBrD7oHPnXgdfsOF3OnhDKMZYme0lnPblHRdLQJk
Qrn5I3cndr0ztCIYkX1lD8G5SbOMvP78E3UouwpH7yvYaDuJi7Tph1kg2ndz3PqbHjiy0pSkpXlJ
I4Gc7DRDSVlQ8mEPRc1qO48fRGQ4vHN1byRm+toYip+ibsN1Ug43hjnm+tuLGH2Dm992xF7TnEYP
dAreGWrOc9LEZwf66WgGVGoaVGku9Pu//v3bQTZhAzU/OgGS5poojdkfAi9DmeoYzioFPHU1gao0
i5oApdqaTo00p2r48oV8wrhNNMMaapo11lxrqglXfI8oxgsEeSNlLKcmSYsNL1t1FKp6j/yxxn1v
R/G9IcBxky9GptkunKf4zOLslzPGwRMv/DunXyx+1hC4nmZxJ6DcDjg30JSuo3ldm4UJ0pT6xCTG
1URvr9neTFO+QvO+c8u6QQ7FnnXeBGNoblzg4ExTwqXz0fgaSuK0QkRNs8SzpoqNNk83RtM/Tnk0
3wKQBy6E9UVpGpl1lXPna0KZm+DMbtwi6m7mbABiJLutUatnszfyu5QZXRN+Vnbr/oRMnTgGKHPn
aiY6/aajNSetAKZTTU4bmqEuJ44+CVi1o/lql9voAHA91cknfEF8MKrafrUNemequ4DF/FMb4Ad3
uPhujDIikVlG1a2hVluz3RmQd6dpb0Nz37UmwCk9hxgECoey714wBqywikLRanI8SmDIlabJpwEh
1OIqceLUTic40Hmn6fNMjSdvDquTIxc6KiHUiZOHZypwfqRork8WMW06lyDaKb1yIbhoVNS0u9Lc
u68J+BgU3tFMvNJ0vK85eckfYo4g5zvN0MPbo+qAqs80X19q0r7SzD1KjVAPsInuaCw/gAxEugGb
b5TLtHE0uS80w7/8g+aH67c04V9p1l9o6p9dFdggFeM6D1DrZMBIRMCPjHxLUebw4FZ+u1qW+DFW
vkVFYC7uS8UtnjoKUKL0ranMp7g364Ovx5A50QQC+jRh9Jgr3YYVJP9LnBR0lsHWqYaMeMMyhewj
eIFJyTvV7uujsKS3WeR07GsqEi1n+NP5Oi8hfto6P+HqJEXkkqkYdbrCrXaBQ9qiUKX1jJ6iOQc6
i/H9Sw7B1HKZ8X0hKMM1i1isfZXmz50ZRfi95H7UCQ9bBz6+v0jiH6bOgUQFR4ycU8HEXuknZ4Lc
7Zbb3JAeyXWOJCdQonSyJNAZk0qnTSo+VlrQ/dOIAgaba3JlDWrtQ1nPD1TcfAYFuRUjIMFilOba
15kWT6dbqJJzXzMCL65Ovohnps7O2WS4sMaugnprHkAok0TdeMzJQ1AR/3ZsWbPQCySmJtYh3hId
kyR1f3cZjZL4Pj9Gc/xl6VyOoRM6hYlPG8pvgyekPxmxiJhtqyczy7yn3mR5V+GaBSVwHgmu9uhF
2/swTtqbMbO0i3mhrQpRs5kJTT4IR2JcuvKhMdRh6PrxmS7AfsMJjLaieVH7IbEo5Rg4evs6mRTo
jFKv00otsaVG55c8/R9lOtPEiQwvng47Nc3SnvIhvuryzUPY1GTW+jw8BjK+LlqWmCt2FKmdR+eA
GJWv81ToeRrU1V+IyuUHMPMmi/9UOoFlMSO8lDqVBZhfUR4TPi86saV0dssixBXqNFeh5yk63xUR
mNlxiosvaCAQqg0MqI0oba8cb6c1txfjHoD3iYZgxeSGBNmos2SWzpfRJFrcff9/wLz+vpb1W+ny
s4kGdmLsqUddSUs2yGuuqKa5zOj8WqTSN2Vw6PSNvrjCKxXXZtDncOuB5ZJ7LgcGh4rU9DioB5xC
yyn1mFG4ZtDfHPQoSxn7D7KbX8mtBEdaWcXWM6V+0+LWB3LgtK7TeK3O5dEgqft8jFulM3skq61L
rXN8pN60fZNsnyLk5+m03zTiomq4+PNo8eN9jWOFDA+sWGPS0gBkiryGsxi6ZVKEjk9NRyO6q13D
eUEOxWtX5w6jiB+jTiLSFUMmUYcTCSmGwu5XPf8me+A1+eDoGGNms8KgaKk7eWG0LnjcXqNpwMeh
zxUJmscAtR+f+O6LCcfgsaUwxvlcOkt8kqYfcNp0kFByJiMel9gUa0Zy3+n0ZRlUXwDJHvvwOVwt
My3tFGo5hwRIs/XaFWxkdP7+EgYmE0Sd8qQAe7kqgp/E85obEQ1E6a6+Yhcvs5WMB1mk41WkOY2l
OkPa6TRpLF/FiBty1VINRWNLeYkNF1z7O3LqpxUbO51NlTqliiDDPQT5/P6dIWOWUF08GwRckoAT
XZczLyI+1OvxCWY6tLqcmK7odwaCfr64k4Hpr8gjAmTQ6rKfelM9JsH4UI2MUHNf0kntcuOZ3EER
35kYXKbeXo0fphEkoEV0TOSyE3cQVOJkWChKDJuddt6Hw83Cu0CQ/n2pDQo4C5VtM6t39sJsx7VB
D8CltKxdlud0RMUjxN5bEfZfMBrju0kWa8eCt+auHv38PlgYlFfTcBD/ntfdMsafaVksu7KZp4MZ
i0uGqPO+U/6wTVsxbs06Ji8mQ17QUWGeR24VKDNIzkc81XfJ9J1XEupKFc7eXTiVZ9zb9R86o2YJ
lVKDlXcz8Zw8NG3Fpiuf50MpGAA0zJluFNjV1wFRKSPGHRUpOV3QvHTYnuc7u0s3Y4rafG3WUfZg
FmucNvu5SN0X205pcWu8n8yelxVeH+PqUh957fJSXUXwEpVFjMGwT+8YAP3xM80X1Xn0GenZKOeO
6mabo3utljvAPO/oujxdff9gsChnOATRzqd/t/V6jdFGTst1fvjPLzGgEyeA6sq7g0KLiCIxP+vr
+7AVW4Ed9DFX3Oo6N6BPKqPvmn+Mh7rwd3wH+TBPi3qp8uCup9jmvmNifLPJWgSuV58FOc/zAqm6
DToMN/QgmY9V7i+b2G+bHYKKMZ+K91gEIIc4FXAwcQaj7+Znlgr/vWxuZW0hE+RY/z4bEGju5A/s
zUT5Xvbzq4t27JZUjEjK5BEGpAB5yot7FNUsaU1Sguxzo7PJrRgc/EeqIknGQ1H8VzM3diO6DXBi
rkIgBrIPi3PkJzY/CgR7Q+2McDJjcgFUd1+Q/6nVYkzFcekxq3Zmf3Jmu76WPtXs0BPBMxUlPJ8J
Svzy+CTGFWP+8d0TPUYfnBX6u9au5X3XmghKFXRX1pPipT93qfmwU25/rFXVbPqFJ5/lejlKX8aL
4OoTE+MoSrrP3EPdTGXTvk295Z3p8Ks/jPaNMWNrKPcUZF1Hbbfknmlh3Yu6ZsYdiI43HPwzTbls
KzsUplZXi51XLNfcq/noz9AxFcuRGsRZdzNiZGz6+eoKZ79g7T0aidttdfTFyHkh87p2v9h2VG4I
5G8r3lTKon6qP3Wq9U8TybVNCoLVhBk1xFYp7yowkmPNQQAgoh5vUW/arE3S6SOZ+7uK9Txzmr7Y
RV48Pniqe53KBZy96cYHBXzyMJJONv3lIOCrLm067QKW7TeZftlD0tCq3b77lftWLFbKxbPhsJt0
0aE2ybD2pvNhBBGVP3VDAp6+L6pCdUeLXcpri0vvi8Lwd7uE6EkbaqLiscSCoqj8aoh8rejBilbK
msWO3iEJpKCQmUbhG1cIcU47yJyAPdeKmzaHvZkUc6BshgfcZDZUD90mNaNPi+t+n/phuwOXCwgo
9OtFd1czEEw2jmcQIedYsu9xq4CPT8ELW5YoT4q7OVd3AbvztaeYcvDMhS9uvyD7lni8YgJB+eeL
7CXlzMvoSh4MWVDkFFv1Gohd7YKgyK4SbBcZq9xTD3kmf2oBkJnyo+FJwgAgPuIrTXm9U2JvRdsp
rZgo0yaDHK/iEUPjIQCHHVDo5MsjaPWO12eChDAZHmdBaGhwm1uc2v3l+4tKkDoOsYNjoK8oSDWb
302+PJZWb76FVmJswhzd0sBn61mk1Bul7vjiT7J9Dp3FxLXMhdykty1P+UjAl7slZIyspSYlLgPW
NHSMAHYYLWSGKJc9Q3Yo4cXlkgd9erAzE2QGuP482lO6MxwzejGTnIBRfQqNtj67Yzlfx8jc8+2n
I7LvAA5wzi5Jkl1iToLbph5L1N92cOEpkiDl9NWWZ0awaaUPt1HaeAyc5i2VrftcpzWVwH3u7fO4
r1+WZXrOy+SnGcbdgdgq6sNCftILaT2YU/Fs+0K8t30V7NRMT6/NB9tq6C3eKUXok7+Z8wfXQh5I
ssU9N7NjnEZFOUaZR9ltUDUjitmsXyOLfhjbE9NXggbMGnOA1S6zNwggja8xw0Y01XRT5LXsjrzB
6GdojDf6elZWWY73hZ2sJU1PD4ZmbTNPYPHNuXnXzMaIvRh3/z8AA8H/DRi408t94+132/03wAC/
8x/AgOn/ZZmWKYRpOr4lhIeBZeT3/P1vpvkXJ2MPYMAPpCuk4/4TMGD/5dqmAzAg+F3IEeU/GVN8
EAQqFtnx04fKQcz9nxhTcLMAM/wrMMCfzXQ9kIZAgC6YIA3/bExZApoW4AyhsGXCeiXFiG9bA/WM
xaxei6HoEGqlP5Q3R5exRPcfpJOlDfoWRVDRvdtJ+xEoZ6fCmcrKsoQN9pYt9xGez62FKMgYeUUt
lHVRweJsaGeNjoY1PQ2Ei08m+qjM8O7peJhRtD3VPGTVwkElnrnseED9YIhBto7Mnu7i2HpOmi49
MF3uz+zrTuOCVQC/5edIBZUzLc94aIi8zfkjVGGw5z4ebM0uTY5Fzp2UnZm/xjGkdhV2qzsemXDT
cciqD2vgPpEmO900v1BElvZmd8c/h3fnmb9gOdMtEcD2ONSuu88cmgCzal6OKgSJDrx6S3nFqWOx
tyfoHm6EsF64vMyMygiBGQpvO4PRVeMbWykURmXbXbPkmzDf+TplFFIEwVbCOpkKLQrMJgGs1DmV
apB3FtbGPbonNuqzgwNJvdEetUvHNjunqn8f6+zDqFEuJwlaRmUk9npOBdLJGYpS4L+BYi+3pbFb
0Neecmf6DbOPdXCeBggxOiWMgYulmtSPOsTlFGUkBJNMHWY29VyqQQsL+5UNXs3KUl5ptDc3OR9r
6xSy00Y0h4VMXPvJOnpR2d8zGOqCkj7CEco8hKnY4gHAwmdYuyasf3KxkjsRAiPY6AQ2jpNjax/s
zyocS9CNOFtZDbL8zOKTfbQYHamGv7Kqcx5uNEiNvCrCBA2XnUrriXKpD4PsQU/Kbxt27aEnxpah
HHtzE1bCefNotzOuRvqNm5kMSKCGOzes7tpw7nYLQ+JjZkXjS5VSaN/O4jMU/Cj6LgqvUxMX92bC
Fa1zcengnbI2ULbTjkqveQs7uU14LXCvEstdEFuHmsasVZuG9VMnIkEpnhWyozRcsuCo1hnVjCtV
0eicJ929k6BenuesuatcWspKZfC3nKZfgTWyCllSroX6yoGwQocfs5W7hMFJ8HGBkJGXEFiXTwya
4m5K0YML6D6qDRREIW3hJ+QSaxbCO9k0v1BFFPcLJuCUoOhLODGVd6v+Qyqj2wOEO7tuKS0GWKpc
9ToO7fHBtpJGc46slFgeKPrO8J074oTdwcT4dB7n+txFSj7CaJgcC1sKDoIcJ+fUPY5uPaxER4du
Nc1qPRtUuyctjWZTIZNV30aw4ZFRndOp+zNTOgw0W/4q8IppWdLu/1B3HsuVK+nVfRWFxsINJDwG
mhzveBxtcYJgsVjwNuGf/l/Je9Wt1i9FqIeanCBZjnUIIDP3t/beZNk/Gm2m0SjZDcmRrQ9z/Jrc
AX7w1tkn9HxZhlP/gYDynFO7weB0YBIP3u2nY/SKE7s+I0Cx81KfoimyiSE/edXtREnRlShJDI1B
MorJiG5uZoo9u/CfvT7lD40XZA+J1oLXZST1u4ixN2MeKZhp4tch7JffScBe2mJroq2jL+zxDJ5L
JrjuGq+Ty7kwG1hH9QS4T9DifHdEhs8loTiFM3nOCZE0o8xlOFlG+tnlJHjUR2RsqEeQ54xIC66b
O28TBwumOhORe5vWpoIVEnjLsbpYQfYPu8gfw9eclnKMmdhyDBpOoUvDe9DXwalUvleChf29W4SU
5nQML0qHm9rEaz8ayCElleFPXDDIB9bO4g27E25a7Al+bsEZDWMbG7m9nuZE0BrO1LCuLkMyCYcn
b5EdhzTjxmHPr1CcRRaY4rEycaD4o/aRC0mkRVSaV7LsmfBmBp6YTkavaTleC6Il6eL09qHEJanT
LWDYEmvXIOYd4qDJuaMrtq2b/7ai3LpC7jhbW43QCHCu12U2Iv8FZPOKedg7gsRuV9fGRwdpO5rB
EJC1KYw/a3KyYFqJruega29qjoubSVrTtVSkhOWmj82cJkfmtEuJgYguX3u8Uv08Xht+6A/457Yy
uEeENO5TXIyHXL1kYNMxGVGOhrI2Rz4iEQmJ2bIm3vKY4ThjFKBLqlntH+zaw9soLPyroWnT+8Dd
7mJezQZAmYiD5Gke5bSPDAZJRpM8Ndbw6Paov06b3jk6UGZJunfhZwLlDHjcpq/MU4yGqfcS+Gg6
WplFYYT9Vs091XMctvezlP5mNLRqrRmzc4/piw6m/G1I1Aw9YwWd7NY4z8QyLIyeuiGcO8MRxprI
TJod0MNY0olydH4C7V3i2VklwqBZKe2yi1aRhLloq54JRhKREMPXOuYJl++PGnf49HqI3aiN6Jof
htv3S1VQ+zPHbnFohfvX19KgfZkmi7QPKwV7p4UMcIne5yKdra2Akj5ZXs/DTAv7hZGO6KWw6IuO
WqV2rvtDbwTyRFV9++dLq5kLgzfrYg0uZgobdLfOC5CToBdbyOKL3lcTnnftFOUiIegk6hdMxdvz
yMS008X02hnDoceyRxvC6AHY2x7Yg+NtHCeNEcBwm8cDdfdi6LnkfdGArhnaasLhuDDqEs0LLOR1
MoqVwz21lG0/XUSS/0p6SgBarRTPsqH/PMaQXWeJfyaCGtuMcR+wv1KpFIh7UVfebhaEnjSMGZdG
SU1PU/saRWs8vAYgrvXEoOsiI/1R115zZrG/x75eSIbzEWcjbZnZdf+lVekxKt7dXIA0ZpUrr6H8
hdiXsGRpAAxgDUuoRiZDrmEtMDDQcR2SwC16vYIzj4dHfOoLJvhkS6fHkP9o6Zaci1PtA/jB34dN
hr0pw4qMP1G7YgyKlpImxHtIFOxGykgyuze+wkjrz7SGJ74RbaOmZxA46P426snxcYos2Qcdngba
uvlUzXlEQ7DqIVfIMqt2xwyu/tAVzowMn62HlNnPqGBnQ2HPwAmxwqAlPDRpSdkpwqorJnlOFTKd
wE77CqJmj1VwFFRgtUKsB1jr2K3eDAVfZ1DYlcKxtQow24LQjhSqLXKWk4nb9UgW4RWzD7MBhXbP
+d1SqDc3DjZthX+HVipPFgNSfITFIVWQeE5NyTc1bsGP6wokrxVSXim4vFeYuRwBzjkSX/oBBN2H
RRcKSgf/7VZlmPNMxjveZF59HNm+nP3UxVmgsHYFuE8KdW9Qk6neGJ7C8D4oIj5zxV8v0kxh5cnv
x4SCCLCeFErvqGlW8c3XZwq1Z5ZHmQ6em02TTOAyQU8rq0UEs6FY/VFR+1PjRCfyoF5aAwcLFQ/N
Hq9Adq/qRzLgu4ur0P+sbB7JZDK3xuhi2y2QHStRPKNZH0rNDdgBdSzf4+ze5pa4NUQOa6UlPn3b
KT6DWBkQQp+fNbnn7OcwJwTKplA/6Mq0wMgL1SRA4bOCgxPh9G2GpAL5Ms8Gz7KPYRqwP1hT9GDj
McENzp4pInWJthEME8BTxgOBB7jYpv2sTBWpslcYymgxKMvFpMwXmbJhFPgxImXMoC67JkIA70ah
bBuJMnB8f4p18sNU5g6kSHmGy9m5yvjhKgtIpMwg3AjzrVMGEQgP78hPCwEP88isbCSaMpQ4ylpS
KpNJ8u03aZX1ZFAmlHZI6h+Nnp9K7xK7Ep8KbWIzOP6AHUy5WCL8LI2H3PYdcyJl26ydgTe2aFJS
nsos3BfEAZ1T5YypW/99an+gZcAqKEEORHIB24jIbChzjbLZMLKfdsxGtY2jTDgubhyeysmKTAOc
WcqqQ+CCoPEuyp8r7F9tL586U5yFMvgIZfVB6ntgdiWUBYguYjBvZQvqlEGI2Afae5RpKFD2IaJn
uIlwFH1n2ny/wC3hzFPGowwHUvptRVKmJCX/9UYbnZIAmLK0tiMyzcFtiYHusP0x+9DP5PHo53rO
XSjb9FjxwAYk3XrEyq4GbMi4sXrjTBiBcQ7yzDjnccuwscx/V+OFlXbnEs25Il0RnpL84tHJxPn7
r7Xk+IBNCCYaG+/SavHJV86wprbqTKnGV6qnJzJAmLZGKdYJH0kvipnYEoaD48whaaQmL9EUv1FM
tiyl2a1KoQSNHLJS2AMwZxIsw6TYdiUlrh1tZNSBMnP082Xk4FLXK9UtenJjy1l5u0TLkgNTPozQ
YcFOjZ7cvOrHHcAEmoxq1G0JqumMpyYp+63jBNN6Ytq5iOpy5PiAjMegLiL0ASYXMDTG3rqo3eqx
4Pua5UgOMUdo1kW/eYyC0r8aCXJ9XeHgVV+yJVdJAR3N82CXiW/7bVus5irRbwMhVcTyEbQz3+bR
89RAjWTmTn6htNbHRNbjfayyBM9JuDFpYKQyOQMbeatsN9mYRvVaCtpo07kXD2wHd/QZf4W5UzyY
hKc92OoF1ZiAokqRsvN40Aydat2G2nm9tbepw2C3ZU1nwKJdc1I4CUtPdnpGX6KMqrcoTIvtNNQc
FnqXrqsw9zeuyUA0alSQWMAJB4VjO06z/+enWerEW5jedk1AJ54CGjRoW9p3EztYzGX9MmJqeCQG
LnipyBbQIpOdcDec6ATNtngEW1j1iha2pIje2um97bDsQ/IR9akClzWm1RC35bEoklPCYHQ1mc66
1chNt5piXuauvGC1Gs5pJauFS5Dkw9w4FVWvIljmNTW0HR1AmintDZUYLdW8SkwfmJwhO28lIsDR
7Mgr1vshXZXFc9KM+SGyj25DvqqXp/esr0/MW6+kToS7uNW52KL+IOPpNDu2pGyaLVBUu1+to1Hi
I3X95I7dSz6Qj+5gHTZ5WDsTMR7w7rHZg1EMGquGeLEz7hRonwJqiqmjcOkUD/TrALE9jbDdxJPD
WbPRNzGJLuaiuFhRcBgz/SPsKOdz5vpHFeYtSTj5W+7LfD1ouypK80Wh+zeoeo6+oUdCUpe7h9H1
i1XZZGvlhY6k/iEK/5rqbNoZLFMM0FDCGLamu4H7fEfz/xoZWrN71LD15k1/GKX35DQ88wz2o2V4
b4qaPzX6PzvMr7ZLXzhu85npeeGwVeZdccv4bI5MSZop5IBJX4KV0JjiD0ZOvCyWcOq2U1wqEfG9
ND67LGtDRbjo2PLbadvLvabZVfPP3C5uWoT5WBS7CvL7liGpekPvb8IoD9A+Wpo6OjKXRvT4Uue4
GUYr04JL7+eboeclwoSRHmzDJ970l+3TL1TN/BaMI0mf/hoM76cVBFvCb1yCH4hp4Xy3GmmkzyNK
G2e1FsaNhjZBqiNopSk4gHv4Yng2EJTAd163p17WdyZ8lEXT3kCMl5UQrVKN5JPoWgJ1Cy/ITxbW
mmDWq2Zpzvssfso2/jnY5NkUoPqB/xMrIel7WsN2bD45aMlsXO2rVgdvPUpZUMfI4ex0PTzkC92d
vib7Gk8EsTIHDDm+D3SP4eHIfxkiJwgofeWfx6Qi7yXRYvXATtoGREN965a2mZM2FiU709bpzJbp
jqrKexM44boEd6AtyNsH1pCBgzAOCzUKARMmvHpkLXz4WVLwND6b9v1MkSFh7MWxRgOCItloBPEZ
5aXusugEh/cqe5pP3bo72YPGKaAOHxpJNJ02PAcD4fPDZL5bdk5oBykqTE7pK4tnbwEBhwGxJ7cg
cIcjG/JySRchOcDtqQEbyZUjqLhrKG1k3JMQ6TCQG8acoxLgrtO/JbZPigU+/goXETO4KbUT0D+v
PYxA2rbtvFGgAQ1CM2c8kAlSUgjqsNPIaeYKxum9sexrGIrfJMnTAuD9CouKN02IR8/ILq3voAKR
deaZibGUjftqjPhAxpoKWJ9kTcf/WRrOcnThZj19KNeCCJckNp8S6bNDLxBeTMmOfDD137xdYEj9
rhU+xJ7J/9+ffMrfCcgY4gUtEChSya+q93POqf4jDix0j+LAkHARisFC6vXsBUsRlyhCmNWHC4ec
EHp5yUBUzfE4yQ1jRCbS1gXPCZRQ5dSy4w0QUVKb1zHww/X81sv4d9WJR9qJmDyX5B5zqkigUgfx
0phVsIh0wOyyxd1lG8e6oF9LtIyzOxK58t77GZKuR64b/VgGxiyOTj+nhgJDm2giyytugIPhbnLG
cTVlZBPV0j7PxVgcaD3xJC1rEFRyij4TvUaNjdyeARcqHU08Xjf9IoqeGBE7vBvGJmytm2H01IG6
w0aEWD5SvbgyvXer+LErmitbfbkOAMhhYZiFOr9KA3OTjUjEUczh6rLqD4b4uOMdsUkKlB0lzlbu
z6K6TAjmcsS71vpvaSfIpKkMrtT+HpUULPi5YAerbbrZZvHLLkWCSGVqYlvFBWJD+HsqCQqsoMzR
gAJ8IxHhH5L47eYxtbk8S3g6hvR7J8Bs0Vb1i+diEIq0LzOiZ8FzgQaotlN15OkBmOqKpGaueoIp
FvHY0arFzJpEvCcMf5jGimzGBc+2IMQ8j3aHeW88sdN/JwueKkYTslo1B/USywd7Nzc4+JE4QSjF
+wqLXsylR7oUbGVYiX4XlTmOd3ZhoUWoTTszuWrZujakT9X4yrZz371MXlMTzzWeLMFFZWoeFbve
ox2N9kPnq8YCQR1YwvAVqfl9HCj6jjEwEWWAbhU9aQP9ZTZhsJNGC4KvPovICGN0/4F38qUeqQ/J
ECwNWedLK1AXn6o8nQT60UiR4yaovFMJTXCgqBfDGwwU03geaPVAxIJn/cIN/EMCpC/Zs9S7kFRA
TTNPhFOQ42Cb7aqomQuMmv/A1IWsiJlGJesWMvRZMJmPl8BYJDCJ+RGtjPFr8ZX2vAGcK7j9qnxN
nuM+cOJhg3xK7W0XfBnNc9vZj/lIj8wQv8ZEnjg8MvWIXjWLRcK23pN0kpdJS1kb8oG5d/BJzuq9
dNpsJdPG4Nvhf9G+8PdPW5xjN0xfcjpHBGfgDJHxVlO5sKAEDJ1rTHqwKxRjTusEPwUHObCoJDIO
nqXkRlIqdnVI2Uzf648gyuIweZ+y0l5Nx3Jx3ozEe5k2MWRJu6x9lSQy8w5HPVGn3b3HDUfPe0Lo
Vp5ccq41kxgDTjpst7WcxCSv6jEqFXgy/JeSwgedUa2fUcDox8HPQsep6tJDiLXP+1LcV2wRPjV3
drWqOPT1UVHunb446k6J/F63P0ZSSAw7xN7hjsHGMSN+9FX/XpdA1XGpvVqX3Gm+0P9LmqMMYNSO
3O3gKvW828QTXrQuooyQVCIF7vDt+AQzkOtDRWSWbuzm2a/Cd3NYszzFazfKnvHinQ2Eb7VKuNuo
JhLGbhj0D6j75bhF2vzVCSa5eCvStexMEmb8Vd4X5Iyno7ls6QRfGUaX763Cfu442iwTWiH7LPsd
amaBmVfirRq3SWUs9EBd/z1+gmkMGKFxRWJPyH+70a6weMBYz0K/DIGM92k9fFq1bEmTryBdcRBi
Ha648cd71OpgD+AaK/gHBmrWI5WMsIz+0qjDX4XLpM3ZCAP83gKlH2omCvEsAMhy+B2Wy4WBXWWm
FbuJ3CfIqh9p6e2nkThMo6B9wJk5FptsNMhfSA9F25HpZ22xNePgpMpgkTtiaZEXp0QNTABmzhaM
LBJmdZStQQROHueBGQtfOqZvWLMxy8DipQ4XQKBdKr1vFmxz33QrIxKIfgJib4ZiQ3pVgL/vcwxA
Pzs3A6EWJKw1cwYoH/T9ytNZu0odPqhO33QpnpKJll8iS2tlvmhm/fL9UuUBH+k6vqYA7UBPUGJH
iyjO2EnIi8wJkfl+0frxYkpf7v7L1//8HTGPCMv0tkE91YdWo+WpVy/fH31/7fsFifqjcbPxwAoX
8si2EdZHd95mprR4bFjjoeZheiAYZTwYBpqyYzKRccyqPgddN+zmvP3AtUuQm2d1OzJii2fGk+/s
mTTKAov8OTNZUMsyuPWtZ681My6vVeWLvddS3DP5FgkVZIycKi1jZ+ywEniJXW6rPnrKptnB7iSu
SK74cXyTw+UoqkiFs+0TUJSVQ1MbITyV+URdmbOeXHdaDvRL7W3ZEoqXppz9eWn10l4POptxO5Hx
sXPsdFPPc6OcFxZPQl8jIaRLjqhZwVoPjWkDbFkjTQz5QRtjro/I3ZPaYR6g34c9m6nkmJiaRJX4
Kl0jIa9E4MeEYEtI7yQ5gTllEYc4w8bS39aaPh9LLMaJ3Y9rmoeGH33KwDOxxy0xLohBbIlueGvn
del2ZD+qT/nVnMhKJr7YXPa4eB6bIJrPM9OgnemVxH2FoXmpauuNB3X0mrRRfEjgLZaTbhHRNnli
m4WcgJqkfSoSlnnDHef10HD7NK5VXlM/qa7fHxXjNq7KHe+C+x4aM3xRCB5YmxeD7s+BoN6j3hPH
Y3cu3SaOnz94Q0syemhSaorP/wgpGhHI0Zo4QjsefnCIB13iTfd7aR8m5vKrUGh3W8vHB4o3OAj3
DY8xkXbX2SIuNRg9qn2rG8/J6ZTm5cypko8AV1aNLp2tKeff5RgHG4ie9KgRzNzH0lr2GnW6JFFx
5nJwn7/pqRAMWJhRxPZDMFafEJjGszHPqhCh3svhYliIhRADLd5Au2/3mRgM/mGyXtNZj7nLPEGY
fPk1xIxfYkR7g5huEu15SQNKAjmhvc4Dg1+phnyabjNUbK1lyzhh0fp0zsZBfjEdgUxGEeyKlkiu
wXEeLj1P/p3sxpGEGx+QsvetJRrFIrRdHSSu9na1DUsTWf2ZrY8IjVsSDcFCSva0tOEGR5KJ2o1I
Kw5Evj6dRNX8xwthdity1wo42eg/vqZ+1Q168iJFTiFvlcV3PaCtu5Q4GXV6r8aKt6DHTbvGvxmt
GJORMGDEz4yN6TaODX2bwhRx2h2y/YTifSKL7rcxaMz2soI5g+M2nCqIGUvMUNszfjzOQ28/2IwA
T0L7rdlXiT7yRU4bq+cs0ufUy1iqfLJmo0RomHPz9hrUkixrgIGFPxKNRtonrrUirlbEDHaHXsUa
Rkj8B+Sodp2bdoNrPhsOFD5lK2uY2M2HRcJlFFnbvoYd+zYLzpjQWivJD76yrXfvLtLVRdcqjmSp
d0q84XV2vewaVZqClbXpp40rvOD59hr4BMOjkYbSd+42PWNEZhZfAy3ZdA3GIXT9ycC8xUt114u+
IayMcTkyGX+tznhottoDlbC0vktrOESdTgpG67ePebFvC+Zs4KjpxR7c/BDGTCb0PH7ifm6OLncT
yKvMUGeJAzPx5AjyHWR7zkOsYQlM/EqzmLMV2LE2UaDbLHCp/zRVzodwtX1X0/jn1MLDUWr7jANa
84E5ObXFmPx7c/7lwZNRc9MBcbnVYZjavZA9RaVFXZyZQJGtTuD9W8YpsiH+E0LEmj6C6I7uBhDr
dv4yzHVWSbu5DTJiY0XI53ZOfW3tR3a3nUrrHSPNyo2qkw9H/WwQzrYDAkDYDnX5LLpsj8q38mK1
6xob41Zj0b561ev3U+77K/ynAjpuxEM2GcPun+fDHuLPppTl7/Y7h+azxL4bh1H7ZyzN3z6Vf4up
UREu//AJah5xLrfuq5nuX7LL+KN/D3v53/7iX6Ew/GAIhfn4ldPVHaO8x5//DeblUT5FbM7f/5F/
SJTZfnTtVxH+/3SY+mN/0WH+HwKEC87LcTxXF4LQmL/oMPcPzigCystQjJftQGX9LU7G/kM38Dyz
5vgMTfGA/Sc6zPnD131b14Vh6C6GpH8qTsZR39o/wmH8NXBm+DSwiBmOAET7z3BY1pdiDoYK1svk
ATP9zlSCjGFwNDQhikpX4Gf2qGD0QoQSZuuP/UxH8lBg6RtyBla6lz30RfNm+OkW0RmDa0cIhY+z
qqwqSOwSTsrPBwJSHBenG8jtPM6LqkKaIwgAAUEnwzowAwYQaj6iGTbtzqw3xzgc3vTCkJ+kSJJt
roQUZB7YD8yli6bJumWeez8yN6C4ZtLD3Rgb8y0wXDozhffqV/LNVrCwkXwGCh5uoYiFwokDyNmS
OmzNiYbbjJRzY+BPWbXoXywFIFtoeID4hH47cjgn9Tji/XcttsP6cCVjJN/x28a9m03iTMCLTg7A
+DGoGYhUMLQNFW2kwqQiKpR0PGrck4saPOuTWs1pCWC8naOwW5u+Z+1teGtfgdfQPkrVBMaOhU4k
cHa1tak74ph4mFPKZSuX/akHzET9lO0du7h6oVNpeut6016aLSR8hSdmC+bpHCybFR9AnH/hhUHI
/DbDjucKIqcsrf0ApV8J+PKiqneuiT2B6yPatnlSr4x06vaarC+zAtR9SPVYIesd7HqrIPZI4ewO
XLvvHMJeYe6Kd1fg+6gQ+FjB8KXC4p0JQB4QvyM+IH0C68j3gcLoedY4z7FC6wmuGBbAystJYfco
kPYeSbgikQYov1Z4vqtA/QRivy+kuEex9U7V84ZhdnQEqxhJUwH0x6uZX7xv+B8XwOTpC7K7NPYz
+ks0x+UbOWbDNmaICJeGb8CVDul84qr7kf9GFc9nkZE3ECrzQahsCL0yJODRCJVBoVBWBYILjbvX
Yl+YlJFhVpYGT5kbTFwOYzz5144+3wvj8jNpvPJ5nB3BBeVvCpcq86mu8BwV8UM1UmpBK0d673pB
2zLHs16zu3UmZ3spURUfREmKvjJmfL/UWtxSEMwy1hgxDQ7TXBwabuM9TSNxRjmW9F0XwuccUq3w
MNd6eS0rhxO5ORMaS3LewrLEb920knNZ1hF0Id3EY/Pg1PhK8ENoD2VD9ouFDBwaqKtTMjjPTjNw
RlnmoklvltOy/QzxqoJqZRtT0h83W9gTJrlp6Icicr+uHmJh2tfZ0Ti+BfbEfgI7DAzFuGuURUZX
ZhnMcDSCKgONq6w0OFUwCunNA99NeIyU4UYo6834bcIJYeMSZczJPZIyzIaqTpaqfp3SgHfJ2U7N
Yz3uNDYMmzGLow8H/CsgnCRLtqFqCPItn7objEGmsgh1yixEmcCn/5orC1GmzESzb21cI0vZ4Y7D
Mk0Me9uQG7DWpmLep0VsvjXdYZwqTAvk8qE5korcBUG1GMn84VhWnHp8awm9cOumGH36VKq12Thy
XWmpvnVH4i8IpPHWbovXctBzn0yUki4rnClYWNdV0SIhxbMNY0bBGlVYtSgbrGPdeM/imEeT0eRb
fw6x3TG5Mt3cX6RVMK49u/toWmAMrge2hE40rqqyohTKHz7y8aKnfHPKb2V+O6+GHyNGrFk5sibl
zfIrYvTImXCOnF7bHZFUt5aupns4G+U2UFhpFPF8j5qJXgIDecm3YWLMhl0huxzy773OfNHdNDvw
ToqlqRPMyoDn9O1praz+zaUbsacjMVBliTXIYkScoFA1igmczMILy+I4dsR8VEbtvEjLuxeIsbdJ
VTGmqpQxVfWMOHHZWavGRgSZ+eDS4tj0NgMxu5WXeU5fmmjat7Fh3d1Wkvo6E3zXTETg0fC876En
71LF49UN7txMReZZZOfZ2frblOwqYgUAiZLk3I/3IsJQDq/pc8LG595TyrXtIY50vT/bwfwFwgQk
5NXNhgAk9w61x9Ga2+eaKHgmUhiNoYCaHrKmUogNVW147oBuLHs9zwqJNvrHqulpfVGATq5QHdgG
azEpfEdXIE9XG9NhHJLkYnmfUT7Iax9qE2Zl60dixscxc7svioWWKVsM0DC/WuShPf9Op1fpjfxk
o+5iWSwmqUKMagUbMeWn5EsBSJNCkXIFJRkKT+oVqFREpri3lCzOlnduTbKppImYn3r6M711w6Vq
k1/enE4Xx4SkdmyEgBJzddcE7UPsEQVnTQSLDyaVO5GiqabeT+n2CmfCNMCsKgVc1d/olYKwBoVj
9YrL0tW8H1LLU8gWlbA9Q0BmmFS5n6gXoEgorulDLMUW+Jt+C4V/sUVHzFFIWFUTjKVwse8XNxXy
ZHvMQ3NagyMfNdFUeJlUoJmtkDNDwWelwtC6CuG5a1weYqlf4sOciZ3RmxdLpMONftrh1hNyQSgM
Hvfvr32/+GEW7T3s5nQNfbaKjQscK718f8TgmRbFuT25YQhH16tf1UjnOTizveoFmTVBYP9UT28Q
rGRY+gXArA92fTSK3IPpAdkbFbzXKYyvV0BfkKVvMcqeC2F0Fw6dSP2Q+ZvIw7GRaZhc2pfBUScX
PR+PiRvKn7JAL8Na8155fbJzG0e/0ftKMxiwoQ116Cj8kN39Y6qAxBAy0XSYngmRRKfRQ64rTMzi
7TwufMcHFc78gWOfDG+O7/4w2YnwI+WRXrdedATGolFYDmjk+GVY43OCfFNjlymMMlEvoUIrm+A+
Q1rWCrlEjRqvLlvFa6OATBsyE/EHRFPBmgUD4Lpop2usFklPIZ22gjvZ1Fk3Oz/Txk7F3FAnB0eR
OPP4WDOJ2kRZvy8ULArdJ3lgAJBaCiV1FFRqKrxUwpmCOxfbxFJBXQpCFQpHdXXAVCtMCLtOvb1H
/NfD5IPQGlWw57gxU/HJS9W4BwFzvG+r8o0knHYXRmQmJbI0nhzy/LgtXeDHLNkNPfclnU0Po/cR
KF4lyhygFfXRTJU7a3jlrLQSjjJqtm1mMZXwRuIFaJRooD1+CH981aIs3gwJjmW/cXbVYNo/LQW0
1W2TgkeI+ZgkVrQehS4/BIIsagm78+jTiUD7kt7ynuyQoRz1r4GpvFMNb0xHEZy0Sni2nnyHLJXr
Lv1yhXby9K7ZkVX/5MsSX3Gw82LGmZWj3YCs6MsTNql6znNAoHdpcxy3JhLMh3HyyddCA4cIEfdZ
3xVT8EtVPzL2YjhNE+Emr8mpSwUMaQqIDJ1Pch5pezq9W1F8rFAoVqNZXbTRwp/oevSvRWmz/ueP
lduvUiV8yv87p0rOWP/zqfIV89BXU/zL8qP6+m+OlvzZv46W1h/CgyLAXORj7nFNMkf/PFoK9w+S
QTEeOa5tmy5rw9+Plqb+h+k5pGc5rmML01E1ziojRqWYmtYfnmnwNxKo6ekedc3/lPHI8v/r2ZLF
zLQtTpb42EyeMcqY9PkB5hLKf/9X8W+w2qTMsOsjbsI1CE57C0rKgxMTm4Wu2eZBZkO5dd1dH+tQ
wfOSAZq56pLCJMGXfEQIo3OgRWetoiZB+UToQ8rfOpS8BY/A9G3WaJDtTFIieobF7JBS/04wdbGi
N1ouuwmVRSvzs3TDpyqbqq2wdcK7zUKDetMg59p4HYcJjSQ9MJQUyMgVMtZSQkjS+1atgzn5ojAF
Mj4MvZUpnGbLTOLUSVAd5WolWuk9HQlBKCUb1T8dIqM1ronj+uEF+nBsO+4nIZ0eua3mcD14q8DG
gZJNNhGXaBJrjdsOv0RINBHL3z50zfrAGBKqh7zWpUF49AZRIbkI9ONLEZfcjom/D+Lk52hE3ib2
M4MyAxYaJMqZKi6OCV5JDB7+SmkDxZBDXJ6wDLQrkjYMpkuUPS5svUyWGXIFsyfKg0RDcVVY2B/x
zCHWJkUXEflTsJtl7R8ObZI8oFujW9LrucrU04OsxOBYq9qghp0zbbQaVtLEOafkJxzy2D86nc4m
2hfdpk6aRy3K5dLvBp9ME4s9I8gHeZFOsfRJ0TlZrU1RTMUzLwYX1tmanKklV6z10ZZ+uIU/ja45
O6VDmPc/OzPOVloUzqylksiRwDxDIC1qUxDDHTb20iDeDSzET9VOGL/AyC5bD8JpXTvyUKLoBm53
9cfoUuUmYfilyvef8EJIIvl92/Rp6GY0pDNn284Je3WtoYSIJC5+RwNMQNnaZzwIexckPY/2bnZ2
iTFf4dnCvaeVV0/SQmLhCMQngRgdFw+BvEZtKPvFlJIkgb5o6nR0uV2ZXAUOrU1WF4Q7zKE4h4l3
nnMt2ef6xxQyOWMqU667Vkwnx9COs+7EQBfGW4CD6mg4jb9P4YRnv/AuyUAG+Bym5Xo2fnN8Lp9n
b5t2xFrWFnkLqjh1msUhwoMigk3GgZHA/iBfJzQCD9p5KnVE16Z+KvpO3nPnOFtjDD+WE87rYTpJ
HJrNM8xdTeGReTbS8+xGt/IcGCQpaDhd39vyR9PR6k2N37mpx/zRNep43zv9hY1e89DiXqsCPz7Y
pJ+GbeUdg6L+CuZq4rtWjZqWQatWUn4OuJVP0vWurpm8EblQ7cEJPEq/OBnEZURlLNugVT4JIm8Y
T+yECzTldCVp2DRx6F7/OM8tfwN08Y5cSoIPrBcOrS3/bDXK6kC6m7JvMQzEcYwe4ZKYBk7KNtTw
NubQvTdhh6sa7dTUyKDifMuPKs13/Sg+C/szc7otuDI0YWmBwU55yuPgXM6UhvsWFubZt0c2Snq5
D5MuvyHBvJM0Yy5dQb2xq4XyEmf6qWn8s2VwlNBT7H3SpOJ2fhZJyfte0TwGfYGSI8JzVDDSkxbl
B1EjztTJd0HCpVZnVwtfTFVtHJTtddFxl0iftMWkTsYrmz4gH2Mi3Wv8f8ydyXLkRrZtf+XZmyMf
HD0GtwbR94xgz5zAKCYTcHSOvvv6u4JSVmVKVSrVldm7mtBEJhVBgoD78XP2XjvTTlFT6/MsFS3L
GXPMAt3+tndN82wjxPc7jTyNkfk19K9OuQNHB7IPuI3Ga1sugSizZXrzFpRZtwu6flOlKG9wRUKM
7bmYVw8MB/uG3CmyCBlJxpZGxlTizcPE1Bd691gZVbGTsAhmvhlYBJgiatcngdebh6Aei5/aOqmJ
fGJk2Ufm16gBK9VbhDQC393q+MY2HTdvGhRqb3q+Pku8miWxFttOIYI3Gk5SSLXDm5CZJJPehLOR
Kze3A1KgTFaIF6thGQW2uU2hUI+gw7a9hxM2sqZ5avgvWaVfJqVtlSv1fT4QDZ9dtaKm2+WX6+kK
BuhLD5DvoI/aA3Fd8cZDBr/CxfoMwouY5QorkdQxkWAYWg8IqlIhvZOp8CxK09w6atrLOqvQYmPD
CbMYFUCkRfuRfXjW+fiGip5Yi9SZTpUNFWvKcm3pXD/9+GBUaYc8hn4K7KFdGQVbIMbWIfes25JW
FvsVNaALwmbH5Nzc+Bzd1lkiIUxFvlyQHNgfazXuHOEZcIDjERsq9aJ+vWCqY13DTV57WnHfOhaf
TJOPHTbNZjZOzhXVs1hoA+gg4khnujMEF8PxyxWJNzYunEHbmqrSFiBBHrXKfY8JMmYtL+S8T/Lp
IH3/4ElOxcCpVgY2uMdqik8TbMibjEnyzFESEQEGabw8HfuzNmUnI/MvrplH9x9fqmJtO+iJcdNr
vXOpk/JQdB5GOD+81/C102e2aCdpPWQ0gdrOcdFnjnLrjd64VXZ07MbVR0SwZgEIzPXwyxB44Slj
k5gbgb/yE8SjvmrOhl+dGzlWa1cvayqGC+Nx7VjEcbSs/E4uhOjlMtO1au6MIjwQ64M8QRs2faGS
w5iM2coTesMArOG8oIBVI9p5igD47BXV/54NsFik8tpBb5S/LRSjmyhBNkFz8C1GoReYrf7e5c6X
sjS8B8KYpiVc4K/2dU0RSFdLz7lUQe5e7OnYaqa/T9U0HBilwlklQBhyiPR3yFLIAyI/XV9KP+pp
cwzZeUinOWtkuCAgEcyC6YePsJg4Ke8c35q+sm4/lUzZnuMWxTSyUGTJBKXZnVXsIEvZEw9xVBJ7
YuZo2j6+OmpiBcrqi2l0yVHZ4gW+XXQ/ZGy5qu9IzzKUsWC0zEB4AEDUF8S01wQiOg0PVT11e9MX
5kuXcQ4fTHu8sYeu3JYhVEURxdUly0s1r7Ug/Am1EnO0DiRnDqC5BX8bmvXwhjcEzStysXUt+2gV
KITzLXJRC5VBRZbhphVgt9yxC9b4Qw5yKuMHrdaai2y8VeH78oFO3i6C6bgNjZ5ITwertpsiYOWi
YlMpSqTRKOTWCY6jZUiJhfSPVUegWtp9fACz/Np5PN5RjiwDlue2EncQkuFfMBmHfJFuar8DD9lx
s6LvZAvSbXoSVbOzxkljmQRnR73qZ2umlTp2nkVOxfHoCnoWUfiYGkgCTasjtIOfFCAcUGc1PCZD
k84D1nhy6G04xzi1Tz2ZmZzuFIott0dYRHwto8lG44F1anZAosk9slcDkE7LmoXsaPcVXWStUosq
iE953VtHkZom/Wx9mGV2QUdciPMA5q8n9HI9FBWho00CU9cfk1tVVmgGo+xo8KttarR4t3mvy2Mq
f5rgFlKefPvwc4Tzx+exDB7QoYEW88JXK4vdB+QeX0bHSO5cDR1hrccLMB8enNq9k8loSW0g56xl
NB5NpjcBhp95VmTlNiTifWn0RBp3Hba7jhqZqOzhOGbpPbBBcl7D0UfjYYuYF7HdOaFp6YLJFiml
j+Hg+89D0enXgDN/O5l6DAsn8RdlnvQn8qX7kxezRfZ6hFytY2fMyeJY+QFCB4FUYO8HJG2FDnbm
zmoVuGtgpYaknEp4fMnNmRZd0uDSmAaUYBpSncjLlzWSepjZ+iq8BiiXNQmZ1AJfdHO8N4B1PRZj
bC5jOiJ71lTziHtk3lQ8oB+TqdEbEIkpme+l2zXrPr6px4bVV69MxtSxWDZV4W8bQNKLWDHfZ82s
SJINi5NCWSBTM9wnudkfe59CkE6yU0792SRJ/L4eLLABDfr2qfusIv/c1+b04pCCy3pDr0UBcl45
rbaznNJ64nLT3aNZu/HDbN5WsttFGR1hqBItTn3/nGqte9MJFMJaJu5yFltho16R2R3wSfcmkmm3
5AjWXbCPdfMhA6dVgg3sNB9XcVahAYCibvSS51bDy+QGcXvI7OBzl6QxFHuQO2llyds4VneVXvS7
0OkfrQnBNsph48HF5pFZ9rGwaamnTN65W9C3K0NzL4ad7vPYsx8bemSrRKpjiopjh6TGXgY6zXV0
1wiXnRKVKmBQpovaonMwbSTJOXQ4I43IKS5ZkC65f6Zz0tQHw+eNp7HJzkrLEC8T/HlUvpfB6bMA
LUUZRO+rKwGJ3yGcojvmi+JIW3RRRhEtzrC+9XqbKqsL8pdYRM8A8kYcOwO7XIPzhSuGJD5QExRS
c1oWndoMQ82pLw/qEx5e3CP4g9dG7m8rt9BwsQwl88cs2+WMNheGzgV3dPCsooYfeAXvtsUQH5ME
wZfZCBj4sbMARm2/YXpe1IXaBqlh39QuAbGgVelehjxMETMO1qoLCbp2PBb3pq2IAmHP3eS1l14K
6ppQ660XWd5zVq+fWy/XERp3t4VRPFSAl3Z42a21hZIgJgkX2pp9dsPYvXVz68UuKu0+dzvgbW1d
3aYT9pGMAd2suKIG3JDJKQNJzqx81nEx0R7p6VbE27pt7M+eNvJSzvOgdHWBYwY+B+q5zKpLGICH
jJBhXoYguA2SUmwzg4BGvdf9s+uWFPuk06Zeeo/vjeF0E3RrrSIVpIunFx2P6D429EWTcCNwuhhO
4YD9mgxIKH+mcZu5Wn5qVRaiCXE1HkVAGl4/ok+ckJ+G1wYCJLThau49e9j0jWDi5JN41UPctNxj
or98fEbf7MxRu9+2DRukpSOMbRPWVNzmF/fqo/2YVLSOme/rjNRa1wInX0ddeMwtrZu3RMCt6zx/
sYw4u09SmvnKvB3MqFkzZzCXfiDfCLeGUGnqiFTUlO1E3ttzYHdYIup4TyFB6kpRP5ZRWSxdUVWL
DqY2PXNmLp6QwzLvU42hHY9/cv1gV5IlNpMrrzFux6wS+AdkddMrzsign3aRMto9nKpTSdvyrks5
wqAu3tX8tEuDfWhe2NZ4KnWzPTpjztPpT81PasC3q0HwLzl5L8NYty8RiryMPvxDlCid3PLcW3i1
jtwx16NF1l5XlaR2zm7FMMmysXl5Ruce+oT1ytPdcp7kGcfhhuBhE50SaSq1N6uLITr15JrzF7Xd
exQVSKrj1toNUzmcshplCJco/pxgrzHH6NmxNPPMF0Db1RhYu1G/7czkqTcb7GVx6KE6GEGexfor
5bLcql42ByLjw7E4p8Xgc1g0iPceUD2ILjS3U5THjzEk8JmBkhWLQIrxVIXVBtX/W5lTclk0mfok
jOc2ksidPQGAaIOyObZOtcHodYPSD2CkPmzMkgh4stGrXW1w1vZRtcZh4NwqbNV50srTKMdyITvK
QQ4x0Ndbqusgl9nFz4glnE6MuNNHJISUrYPermDn2J+VfpJBJF5ynxXe9AdSIdx0mXdiWArLovJh
lH4wZP3iFEo9m/DEssn7Ken96bVC8tkF3H6xG+PwuB4DgYW/1RrCAKeYnCUhQ+3WTxkqB1278yZv
uk0qrVtpTmuw82bVJuyFtTA0Y9XXJBnSbR8uHvp32yQK3m86e078CaIU6Z9tAx91dAUbCEEVlGqk
iJBj1p3iKKN3SJy1qMSl05PwqTKYgedJ/BIT0HDz8YHIOH1vq5hE0m9fUokvdnbqs7TjR2Vsmy4+
/th4OVz8G1Ryur8hSMg7YvI0l1BmvVt7UEQpq8h8bp3xc1y4/YaFtlsJURN4V7rRrecExqb2Jn+t
WlfdhYDvrk7G4os3pjxp+E/oDVBe1tWAU9SslxrpB7tgkDERsP6mAqJ95gB5YT/KbroI1yFyLIy1
10/bNOSD1Hsc5ma6dOA90EoacU/048a8IkI/Pnx83aI03nq5/GoQ+BiWY/wiA9gChX3uhii4gUda
+IjEEgyTu2uBi9CMrVDva6zKSG8h/zzlqdntPj6IySmWVURuKmBmvtaXBI/EUpCJDLkwakuxsADK
brRAX+Uqhe/UEvne+iSRptdPR7cXpyZQ+6JM55z9062DxnVH5ZOTKEioRQWlmoSJ5RRXJYJU+P9T
3XAugoZME40Exh1r8CM6eFJdkHwuyAcOlpDFKWpsCzFsFWFTQjK4MMjIXDDNc+jdhCYVRL0O+wAJ
tGPtSmSmlKFBDYivcbdBF/pL2Zq0MzSwTXpZ4X1COxs6Hn5aLzxqXkwZxe3aObj+pcOKn4GVmtEP
9V5lNDzmzDDvx7Q3t52fahR6pffZG3ZCkQ9EFKN1bMioLHSknPVg/gTpp1pM0jJXI37nWzoRxU0L
jYmuIICYxN7mlakfzCjRDxhY+5Y6BouLjDP4O3rBcYAY3/3Hf4mew1QX1P6sLn19a3TYWyxlDpcP
DUWpW+8ipYEytbk2y3uSJ4dE7JK8TJZjq5GqzizoliZvixCf3GJZkJOLlYrixQTPRcWz7jz3vSKs
6xCODlRO7KQL1N603pBqvfWOQ2sSq2xfFdVSam66adprlorQyAyN3eGpGT1/lg02O32GvHTMiIuy
O1Rgbh6vVMLTPtTG9Bj4mJErBBDbKRfgxnT/QPMJPp/yza1piv6k5YIIDu/VUegT+kj1S07nE2L7
Ow/oyGLyG+8Ew/aFEy/ppxquPuEz8bLc/tEsTZY0VL2ZK8edYY/mmtAsUJ0h3qrJ9p/AP4w3k4NZ
cvJlss5AxzJRDCa0L1626mp37kbCXIbBGDULqQXb2jcIORd16M7J+Zzx4+Krg//FiLdhkyeuq4Gp
sETiisan9Jt5a4h0YzZus0RjtCrhds9hOAcrlAP6MTL65USbeDWV6VfiyRKXQPPKzvVlirJnntSM
SqKs07YanQkaim2yJsAN67EVeWcLTM28qirFr2Nn61AvyBrDjFlYefLG1qI35p5fzzikKZqThv03
pq2zq6MUbxm3xVyYr01Q5O+0+2tfa2Ysqc428DJ3qyK8lK3QPIzhQhFU69nhCkkaf+PrDlRn3RI7
zHvSkKEsbXlDHpkEJ+O6xwwmxeCU9a0flYy8edjwblgRu6iZ3vseDc1y0vIvDcTC3oHxTs0E9NlU
OSwKqi3bwInVoTHDp3X0GIVv2CAypIc5y+vA2biMx9vRKfkTltqw8mzNp3MOHVov7tN4NOgnxm9g
yfRjkRRAtbNJR9008kSlrBwBXi9SJiOMVKra14EW78VEN6aw/Oq+bzJ4Vph8EbjYAZq2PiEUSyQX
jQ4pdl0bHrHjlTdVC/s/tVR7r1+D9yotLD8nwLLivA++5vYNrcn6jZbWvGocd+86Ods9Z9rcnW59
0HEBG/oac5qxEbpBI1yE/akb3c9VZaRnz4i+1FelUkdkFYRg2a27oeqfs6C6oAaoiM7xcEO5LhVZ
wsreBDBkQA2RiFR6Oz1EwOJoV8Fwx94nQ028OnZ0Ul1fc4Kn5Trmrnuo8HyXY17cO1Tw8yY21aHp
OG/21piswwnN+qyiA7Mb22YTl9jFQqzgMK4xVNpxudU7EphaC1MFgJL7ivDnw9An5dGsET272f3o
FMPc4dy8uc4kn/po1zau8awL9dTUGO0cknBumtRrdxNr4sdnnTu8OkEKLMKofdp3jvFsanv4Okzn
EAEsybO5ioLSAwaMBDhvWR1pvMMTCIT9OTIxtrhmfzuV/WsSM0pMJXDVwLSzZZc5JlnYrTaXQBHn
SiOdIxuymghgeQKMr69Hmqlrul/xye5ie+Wg7FvQfwl3SW1tIsNGJP1oJk7xUKre2aRwATDzZoxz
JJeNnbJYhwxlViPZ3dyjc11YJunj9pYZ6LbQC/sB4hqOegHIVB98SMtBfmNv0NQipc1yBmA92VMy
DC2CSMNz0rEJxWVrnUlhHID5uPk817JtYmnWHT0mKnksF7XSH7D4PrJeJ6RzMFtHc1buUkhN1LlR
eNcnyVIVELatcCRWPShfJ9HBT/HdU9cMAwVsD+ycJYAeThI9FCFMUcOoTWzTstqnJEXA1hryO+Gj
daydvnqz+mxuO3QQEDgesfqlt40L7SbLzLvpurUY17vBKh1Ckc++7dt7msuPUQNmuJ/eU8SC9FmH
eEGtExwG92maRrScJkay1rVuh9xSF5V700xUZvXYDilbLKEA1SAOelz2typI9okdts80MZs6xBgd
NFQHakz3LZOmGaEtyWOnwz0taZxvAjJ0xeAFgPN6ILKjJPzDVPqGuTnCF91/dKzcWBfJ4K7R5OiP
cWXvUExOi8mT7nooDQ0KjLuymFRaJOs+JI6HwdQOjsIn2RCaPF0DQV0dnR30NgvPj+t7b8DLObWW
BXvI+qIFWAfsEZONaccbazTdx2JQdO+74EqdTjxkLQqDDqjWXQHjZOchpGP21N4P+HNnFuj5edK1
2p6xAJGLTOIACaYIVUJ1+PhgJbeG1lkPXPMtPwMnqBKHeBBQQk8EqJQqz3ddJjdRY578MkDw0Zbt
IhF3gY6kUXnv3qAoipnNxeSW7ZMmxiZGqsl8zDrkKNJ1IGxgBbEGKvbATc9pT9Am4NDgxcsrY15l
RAB07RBu47rF/WBLMICR7yEK8rHf5KodT11M4seonegEcP7iFEL6A3MBxjTHyQGyoPmV/hjoT2k5
tge/ayDl1I27ZqJ23xua8xISOOdizEuSuzjIgkWoSPQMeszSclwW7jVNTPRkRLYVjxsj8pXuGs7K
R2K5FA4SaiT31os3yRC2nTHNO6ti2oYIEDJPkzznYApn3Vi1h4l564wHFwlUEFfb1ieBzYA5tS7p
2CzsJMZS6sQMGqTBvo6n2wgtCAsIpO+kTo2TZ2F458bqfaKhAr5wfCVM62pakd1evpVh01I6BEi/
DMSLbmRcpDSCnZ7ZaolDrJiNcYkpDezfRnOjq0ufNbpre4ZKXGgQZ6gf3Gm8Nf1oYykf0lEJpx4u
TkD002lANXB3pwuP1nu/LBKYkShvsCgDwwncjdmrU8nwsQlTsQ9VKxCFaTOdudexCYyD6+g1N7SP
LD+oSVvobsLYcK7hndMNouIVvdHhildaTGl3Fzr6DvyQh4I3y9eQJ40ViyA8wrxcwdPq16Ow7vNC
DDcyGVZmGuJ9UgLqWp4Ca44Gc0fQFXEGsQBcql/Bs447HOzJ6g4CPVRHEgGwl3kjKutsY+0yOt87
697wPo1uBvu+tPfhSOx9p3VHS07NI6ftfu1WabFBMaUdgkq7EBFZLMjE9mnGRKCtLPt5uMZ91SSm
7Vq3f4Jl3q2DeOgApZIJhVoqXXIsqOBDymgWGYV9AA8AtkSpbWn0ty2U0u3TJPGhhkWy6kcvuzeT
AEWceeeM+Htl6DK9k7UxH8vPdWCWh2bw4pMuA1QCQW0uDDf6qffNCzBAWNld3M068qd720lOco0o
+66sXmRHnyiPKvtQON0RnxSxQGpQe3+wmHKqauXG9jibhnFnDflT1/retmfXl0PCdMEzxxtpoNsv
UODOr0hyeojDZbTMaFsmqJXz3K13QI+Y99PvH9KowrI9vju1jVJadqu2dl5JKdQQ2ubd8ipwXgO9
3BZYthNvJNXHjBTdEbXWoxjVh64TDqtTc2jOXpUq2HEKjpZmTc1N8BBcnp/qr33Jo+dn0SZFkL1O
iEGTng4aJJHigZHVUmTaY9ly7RtUv8umENU8tWiWZD1BsmaBP0EyjqAVXH8Rrf6TiouvdTQCIy/b
0zCQ2Kpia59JcadaZKa6TIHup+6RYYK/cT24jL0UOSBThJtoMw9xbryYyTjL7UjsJnIVB+ezHpoW
DRzvDsk5DQ6CpeYj6akrw/DIsqWsWeKZqCyPbrFguS+Hyr7jwaBvQ4zlLG77YUmUkbOIKm6AJmIk
WDrkAxqdnJE8hYUL86escJMwI42YhiUFuP1wFZVkytISgQMhR4xXY3+dp3EYBYAyieEzkYbBSerj
UQ5aDz2kkHtROiwnKepcwu2mdcusrW0LzM6yykjgw38i8vhGOsNGhFVwcDJSl8rYu3XQJHmuFtyY
/Hg0JvtyDtw4a/nVbDehbVakO9nu0gzOXlVPS0vzI0zEjjhUSp2HiTkPz81nr/VgSIATfJQ0Meck
pM60OCruNCvJr/RFZyFtxbE/0c8FoaKvCKY53w+DefScY8cN9gB22HMt52Jl2NsRm0GTI21yrAJk
DEPvbywTrjKoCezfDeJQtEf1jchLtMkBPVt//ByNmb3KRuZbvdTJcddYpTgrovclRr08MleUxM2E
N31KvJfJDxhnQwxJuE3XUZ7q5wbx27zMKfoMdDlx2rULYFaUBXRyR/qns2KU9CYUKpYmETNtVP02
zQhojmL9q/C/arqvPeLdenfz2iHgj14qOXXrPiyq8wBncKZbnr4Za3qPWZNvmGxe04qar64x2htS
vVRv6yevCJ5aks9OJWaDuPW6eVXY5aFKJEaJpL0gcdMWbkJ4jJ20DxqzlA3NyZsAZsDeEa2a5w35
fTXGIPKXeo2WNgAWPI1sTW1wQ/a32tEHDNetW218RnhLybM3D10KEwT8zqwTQK1cPGYrW3pnUx+G
w4DsXWGp2UHVKPdFTsQGwGAAKD21FDqIfpHIZlvCE0RT21466NCLQkN/3IKqpUBqtPnk2zGdg+De
I0JmMVTwIBzjHpTxfZw6bMd9H27dwnwLJ8e7NSpJJTgN3rLpm2vqbvDGcjQPriYUaY6HkaMZMUXe
Rc9Q2Rk2eXAgBQiOSKS37Ay2KF1OHR+CcV1eb594yF9svFlLF0g3PUkeOUaFFPpMj4Sej4glkB2X
aWLNCicXiyQN4Qmr1GaZSwnoVfSucTxE+wmPzsxHpHjIhbubJvHQc549h6n35BLcsvW90HiaGmel
QueBeYBz9hI8IKbpO5ukGlI0R+eRTtsaXVJxyIp3Jwd7YbiC5O1kekq0Kl7hvdzwFLL1tugIQXvX
gOTKDOJdnyVLgeuFQSVyb0SbwaLwyeKGof5ZEg2bNQLpSLUoRn241UqU7FaMprDI0W4B+ZXImwq8
BLYJuoi00LU9qojpRBQDvqKpszay4DlD5LSZLHXFFcXlMh3AZc+IDXz3QD4uAbMP9Eamc5rExdEO
9AwmKClIlk2Yyhi747lpY31jcmZeCEXDsrLUez6vpUG+0oCRdeOGQJjr4M6iAN7UnfsFQcM2Hp1s
6fp2SK4Uk8SwjoD6NsUMm1OMGYMtVxu6U10EH2Yo8tJS7Q3BqlqVNR1ffNJN/DRd09LBfvXivsvL
2wIcyrqvkKJbQe88GvxVTdttj8QlppCxguwQGRpVgj+euHWJyJtqZ1jogUGCkUfdwoBo7kToXKxQ
bkfLsfeFqo4MExAIXQv9eojOmu3KFcxrPLK+26IYqRVSJk8cpcJWNpSOfuPnplxWzXMclCvP6hH0
xNfOl8HVrzsU8NBAZ3ERPzj4vtibhHvnuzasjV7wd49oHWV13z17qIiasURdaYbrwE1gr4BA0uLW
Rck2KjByPFRpU7fLLq7oaerSAOlo6/vIjcf5woxssZpoOwJoM1ZCL7PnYYgOI77MfSHqlTV63WWc
WtBytVLAF2h2gKi273u5mnoSyiFoWPtkDKqz6JwND9GaGYS4jNcPhKJvo6A1bp3R/TIpY8cxPdiL
AlFYGVGvdPihthADbusUsyaWnev1ENouBYZY6dbdKFCIU9sufTjqHP36vaTKva1GMjUtIb/Q6EwO
tOtnxTT2G/jlZovIJ74Q0RGuWEfVsg8CbOxEgzhm49yGtQOVIdxOEyJ9tx3dEwK0eTWU3ZFZHNto
/DZpXshEPI82dZQgr+p0HzVquaxiAnfTthzWLU4Ggn4Y7ZfZkDKMhmGiYCXlWge0HG3oLG15aBsH
zlSB/2HvKIfk9z6669FfOrkRcHiHdNIz8QUrC/UsjOHd1WLTIB/dRXryrHmRvQ5q3A/XcAGfna70
YlJ+axUdgqbbJgQrb5wkP3Bj1scwCpEwSxepV5SeYE5Xh3GA+hUAP++VzwLvfY0zdbYru3zNev0n
Vx/Uxu1YddNBbqXSowtX7Sms/H2GjmVltHb911DW/79/eKmXv3Zz4/z+x7+ekTY09+p/9k2//0L/
iQP8ar3+Qav/8XN9WNB/72XSV5zq7Rcc5pwoPlHoiGux41ueYRko7lNF3fHzvyPIvyruDXYUTmy6
4yDj5w2/u07/6kr8/i/5W4P8b1/nh9/gTbV5U2GsD6XKvzceGFf/wB+5Br96he+vgf9J1w0T+7vu
2BblBq/43TXgEpFxgOTRcGzH+PmK//+/AP+GBeD+/If51R36n9wJpvFJ2PyWOO2xZ9B04hW/vwrO
J4t7xDNN07W4Wtb/1p3wLy+EYdmCeJs/ci/86jW+vxe8T46w4CEQf4MH5ePv/eNVwJ/i2oZzfTfh
ip9vvr/e7UCaz5++EK5Bt+V6MjBt0ybn5/vbgYXh+s8Od4vhib/sU/EH14bfuR+cT/ThbdtFVIC9
kcvxw2VgbbAF7WMGeAbpEJ4HJ+N/ZX381W/w/rF7bb9gZGJp87xr7tOfvB/MTy6GLmGS6WXZHvyH
Hy+E/8ngXTAp+WRDWTxCf9ELAeLkT14I/5OFb82zKKYcNOU2f/LvVwjxydLN6wpp8C2C5fSveSF+
A4/5z0sH55PQ7auLjntCOOTN/HghvE+sC4ZuCNdjqqr/cgv+5ZZK79d+x//4QpgmQBzbsrgn7H/2
aOifbN+h2/HLDfFLwfKHLsQf+Ka/16W059IvHxWpfK+/wxD922/4Vqr99gV+KcGu68i1zvrhG6+I
op9f+ufF5vr5335Yhj7KxO/+8VvZ+PE+v/zvv/yCv33rH97r22/17Ysb+V69Vm/R+PEP4y8/5tVn
+1//d1W9v/+fu+a1ef+hTPy5OPjHT/MbutLfV4Xfe/Hl6+/ZX69F2J99h2OBhTF9zcPXb6/13SpO
8flnX3/fv35u01Y7ga9Kv73cd2/BNv9n3+IjmvBfm4Rd1ok/+xYHCTOgUN9e6Lufn43uz774v41W
/Nhcrzfw/+wm+n0y15988T9g0P7dd/hnD+TfD3y/fUy/HeT+2f/24xp0/Y639P21+tt/AwAA//8=
</cx:binary>
              </cx:geoCache>
            </cx:geography>
          </cx:layoutPr>
          <cx:valueColors>
            <cx:minColor>
              <a:schemeClr val="accent1">
                <a:lumMod val="90000"/>
              </a:schemeClr>
            </cx:minColor>
            <cx:midColor>
              <a:srgbClr val="FFFF00"/>
            </cx:midColor>
            <cx:maxColor>
              <a:srgbClr val="00B050"/>
            </cx:maxColor>
          </cx:valueColors>
          <cx:valueColorPositions count="3"/>
        </cx:series>
        <cx:series layoutId="regionMap" hidden="1" uniqueId="{E00829A2-5EF9-412F-ABB4-3CC8D573D3DC}" formatIdx="1">
          <cx:tx>
            <cx:txData>
              <cx:f>Sheet1!$C$1:$C$2</cx:f>
              <cx:v>Fibre (km)</cx:v>
            </cx:txData>
          </cx:tx>
          <cx:dataLabels>
            <cx:visibility seriesName="0" categoryName="0" value="1"/>
          </cx:dataLabels>
          <cx:dataId val="1"/>
          <cx:layoutPr>
            <cx:geography cultureLanguage="en-US" cultureRegion="ZA" attribution="Powered by Bing">
              <cx:geoCache provider="{E9337A44-BEBE-4D9F-B70C-5C5E7DAFC167}">
                <cx:binary>1Htpk504tu1fcfjzw4UmJHV0dcQFDmfO0Wln1hcinU6DhAAhBgG//u60y9W2u3qoiH7xXmWESYMO
HKElrb320s6/Ps1/eTLPj+7VXJum/8vT/PPrchjsX376qX8qn+vH/k2tnlzbt5+GN09t/VP76ZN6
ev7po3v0qil+wiGiPz2Vj254nl//7a/wtOK5PbVPj4Nqm+vx2S03z/1ohv5ftP1u06vHj7VqUtUP
Tj0N6OfXR//4y2jGVxePw6N5/eq5GdSwvF3s88+vv/vo61c//fjAf/jyVwb6N4wf4d4Aizcc8ygk
EmHCCEPR61embYpf20n4uTlCiGCBMPv6zRePNdz9a6eCf9upz116/PjRPfc9vNrn3/9w+3fv8Q+t
T+3YDC/jWcDQ/vz6th2H8tX/fILheXz9SvVt8qU9aV9e65f/+TwOP30PyN/++sMFGJkfrnyD2Y/D
+O+a/gGyk6pta9tXr74O2n8DLvKGC4YRoTykTEhBv4MLyzdYcIFYKImUFFH09bu/APZrl75e/L0O
/T5Uv934A0i/Xf/zwZO55+dXt8Pj8PxfBUi8iWDYowgzySMGv74HKHojoogzHGHKEOJIfsXiC0B/
79TX6/85Rt/e+wNM3zb9/4/Uv+zht8z33Qf/MPPJN2GICYAQRoxiGQEU3zAfZm9CERKM8a8ofvni
LzDdfsc+/7xLv7+Yvr/7u5f4UxDbReuAe98/98N/deVEbzCsDMYRhfXDICL9iAdDkgGpScxCKgT5
ukK+QPK5U8FLp75e/89Xzrf3/rByvm368yG1fRyH56b4VyPyR/VC9AaFjGNKIAShiEv+PUriDagE
HGLEhWQs5OLrd39B6T/o0O+vmd9u/AGf367/+cA527F+NI9NAQLmWwr57g3/MKuxN4JTBP8iSQWm
GH+HD+g5LAXGnKAQiTCKQD98S2z/WZ9+H6Jv7/3uHX5+/W3Tnw+ozWM/PLvmVfJon78O1++Ryx9c
SgS/QQwCDGjrkHAUyh+0XPSGAoiCEMIpBCr6A1T/aa9+H6zv7/4Bru8b/3yAvUSBr4D9N0MUIW9C
zCjlgrLfU9/hGyYjhiFVopBOAaJfZ8sX8vu2W19bfm8e/T5i39/9A2LfN/75EPscZv9vQAYZEWUE
AJMUNHckGciGb1UeekND8rK8fsXsh4Tpu379ccx+uP0H0H5o/X+A2j/Pfn8zDVIwHDaf3YZvEuB/
3fp5/oIR8sOt/yrIfYlB+48/v0YgyoXgkDb9ZmS8POffRKnv73wGwv75NfBrSCl5yYc5EWBfAPQe
mOHn12B64IgyKQSNKGGMgohpXkTtiyFC3ggIjFIixkGKihfa7V/k/ksbf0MllyH8QDODKPqb6XPV
mqVom98G5tfzV81YX7WqGXp4M0gKX7+yXz740mGBIECH8sVXIS+pBngs0P70eAPW0svn/49mNZV6
WXjMFjMcgFnckfX8EgVhHztRqstct1VG1ELTvlzUJizVHJd26u9kVNizVbz4cpoPSu1IS667ppNJ
ZcflTuRaxCtXPpnMoFK++qaPZ48enFuDjBtenhCR8YA938t56Y5j0MxxEDibjaouL/3LYZXztrB1
uUdB0B8j5drMy+WjslFx6lgd7tY8PA9jLy8iUcoLP6E+DQYfL8jzbTTT4jps5JxQVTW/sDw6Yi7U
BsuQ7oZgQsfIdXWsKz9fU/hu5ld0XPgq42mdyn2jaOpao99xWoo4X0m1t1GXFhFdzkGQEhd0B98M
w65FaCMG35/nPurPdqr78+dTMeRl6mlvNyqo8msRNXUWDG2R4nHVV2Mx9AmxUQ0fIU3cFVFzH9VO
ZcFcrVvvLMm4CnQK39md3cuheq/EWJ3d0KJN0xKX6JIHV7SI8ku/3NRkCq78QNm2rOUQ94uPTkOO
bn07rcdyJqmoa3ZZLut8U09jvg8QHuIcN/PN0PTh1tu5j4kQq4lZrc+k9sN+VaRMi967uOhsG6sW
0XcAa1ILqeKc4+aGN6s4LIOvN/Psiw+aJqFY0sDrWCyNv/58UGhlGavlk2r4Jiizkg3LhlLabazT
axJ2ZZRNbeqbQO5akCKxGS+YwjJp5iDYDHzMYOlcdqLjsZk0uXU9IxvScJG1dWVgShUxNyLcDeHY
p4yqe8doe42qMh1zPiWrplVWDe0Uz9LXRwlvzfVSZhXX9hq1k0tVvkyXdiz3jqJMGiliaRWL5bL4
TbeqE2WdTVo6400bVXIXjIdqrbuERyiNpqJJVC2npMrVhzCq0K7JBp2FThU7jOYqhrcrU2WcSdal
SlmH21NQ+XhFRZfleBkuw1mdTNt/kqy/rSorNqLDD1RUKs2RrlIeFjZFpLlnlSozHulgF/B01qHe
rDOD50s/Z0PLdWxz75IhItsIFyT2w4RS0OJnHqxnL3y1H8V4S+pRH3jTu3OD4lITHiPhZDqRYtcN
Jdk37SKPDblq+i4/CHWfC2KOXUdTiZZpl1NrTFxPclfpasgGVe0aP1XH3MSA9hqv0xJkngqYDVPu
k7opTjb0/kBE6U9FD6tEdW/rng97F8glWegaZc4GG1fM722Z61RRytK+h7fqq2DHImNSJtcMU48v
ERo+NaLZI2umdJyqckd0A6COQ7iNNC3iWghY9zV7z2cZj8LeIM9sXMwzOdqgeCBDV8Uj5Cy3tah4
2vJlu7a1eF9OSRFGaUGWY9HX1ZUAdoxrvb4texkmjXqUVdHF+djxu6gX2dAztG0jRJKsM4V4p2qy
xph3nyQn7bapTZgyHbkNGRxMePJOkGAGn13NSY7GWCNFDkvdk5gJ8cz7zu3CoVfxFNZlPA53Tdd2
Z6NvunLsUhoVa2aroNiIUPfJnO9ZEdZXtbbndeRXqMNZzY3bNn7cVSFMDGPIPZ1CvmtJtHfABTHv
c/XRoTmepoY+atfAhOLFvPHDqhNJ8wWmx5SaVuHEW3ZQc8f3KiDuki7VBpirjWeK6mOhUJ6WIUtR
MR6Ntixpw4XEQUGuTcuW1NRYpKoT73230BjEa5OMoT4wbjIZzNGGk+Fs5XrnnP/oWMRiT9db2ZND
NQ3rRYvdFtfz9KCrts8mfVWVWmzHpocFUkxvO+q3QSF3rqd5Qlp2QQmt0iUagtQarxKD2pthyhMk
m62sZ7exGo/7dnY0RnLRF3MeiVPY1OeRsadeNrGQtU37pr5hAtlNxznO1t4UGdBWMjgfPdBcbWg1
9++UrKODsuIunNYiLqTr7ntlniNsdhAilvPSVHk8qHDO+Dqmsm4b4JYji+x4K+s1Ll+e2q5LPDY6
2pSq3UjrzQOtZOwabNO5z4HJC5NO823XT+U2DMYPvhItBFWNri1VcWh4kxpcrFuie7NXaz/E44gT
zaMq4xpvS5l3t5EYHldbhHEwrm06yDquSlZfsaDIEOzwHNqQQRvjds/VCJRJfQS82fKstSHe96Rz
MVppd2nEkHhevQuk/mWEn4w6v23CKsgKw085LJN2KovYom48+EJsItnqzdTPczZXy6Yy1Fyjgp1D
YngaeofSFjW3eERu60N2CEdBD1G0nGVZjbuBFPioyveejO2px7yJKxZFsSW5in2RV3FRehTnwqIE
CKhOLCk3TJs5rQZP46kzD2SC3lkZJJVMSlo08dA9VFLKTUVlEQdDBHJCuQfQWpfcLi7tuuJu6pr1
0A7BxYzzT1Eu+6Q14T2pypOKAD021UWC1urILAwO0MNuFlFiF68OZZMZw9a98PMeZv8BdSwtW/lO
1ANEh7FtUtr0OulKrrbU23fY5FHM53pM/YUcS7ePmnlD2wrvnbM7jcYgLmhoEkr6k7X8vmnqfue3
88zWuItylC7jnBSTWzNZiJ0n+XPtuo2qQ5wORm90vfpknqRLtQu3/cjFtrXQ075O3dBPMZHrBsRX
Aag1EMRtsSZVbW/4zJfNmqN9zsy2C/0c9+NaJTqgsAYjcqum5UNDZJ/xHGWsCqL90uptgFWTYNPp
RFcmP+alzUw11bt5cnG9THhD9DLHDaN72kmSrD0OY+X7zcCKIuN9eFngQO/aUJ+6dcRH3rVx6Nyw
D5u2in3PZczb9m3Y5SAn115vvP9QEdzGghRTOhCZkoL7tBBjFIfMXCA+d1uttnIq2J76Sw1e4B7B
Cs3rot1WfXvXEVtd5EpE8RI6kXTcHYN6qpKoLFlqeU5PVvIuqwd61ZIwmzxByYiWOeFVdMgH+yn3
lb1WSJ4GW79v1NheGOf0Vpf0vOIqDfvJwVPb8N6qoI55xOMp4vmlIjB9RlSC8mLmXM3F23GE4TEt
3RThQU9Lc2IayU0TUuChHovjbN2NDNc8K4s7zsIgxivj6TDmausMrOg1KvLNnOMqmab8Kh+WrWtX
ue8kLNkc2Ek8BHVLj2PY1wnMeiRQ8zAHGO/hhBlebKKWiW2jVpt5jh58C2qfB6iNDUSWpBN9+WGs
23ginfloqYWQMazL9TCEFYiBetr6XJi3InBlvJbAZIC/OkgxfZKwBjLfFcUxoLjYQe5xFXaVv/H2
bYHMx5Ct9qwnc+dz6a7hvdEJRMr58xkPmy4ZReA3I+rkrmuDS73k8jK6Zaj2CZpNu19t09/isjzm
IGTvo1izVZ1n0GxfDtwCh7a9mvYKRMIVpugD1aK979uGZ91EqwT2wOoz4iD7JG+HmA11sSkD1sVU
wSyafT5cQ9wpk7xawjyebTOmQbEECfdkPfZd0wANhGWmXWRuIHdikCKNUVaggZ69rUE3tV2fwvwT
ByOrrA2a6V2/N/0cnhA1Q7IOU5MtZS/SsWx/aYeIHwnR4hiomR8HCFnxrHbqgU613frFlNdhETBY
udJnGLepDab6Q2j7PFHNdFWXJU6iYuwOxaKsiafedIeRTWITjG6vLHuf16x4mDvdx8PcZky26wFB
srR1jYuAoOHjn2+nRFexLMc2nc30yXSFg6i++AOtSXt4yUJjjX0czXV5cAqXR7WGJzpP/LoINZCp
QHdOFH6jfDdf5sGg4lJFMEZ1iTJatVUi6rFMvBPtoVO6TmHaun3o2vtCeJunkhblZRBeT0Q9BUCy
Wb7M5ZFQ+ZH5Ut7CxL9g40oAa9PvuWdlNlN5P1iQCla275jMC2DWJqZS2cMypdHil8NIhgDkvRTX
4Vy18dKPSYmmemspMFLkcRoFdFf5oL9v2EMncENiUCtjjANXHJdgoVnQG50G3Xgzm2K5kusCH5/t
yYklunBcsgvREfWSCS5JJUhz0NiMm6Gso7gPrHuLx8BcaI7PXf7Y0j76MGA8gwxwOIvkZGLNIWdj
4xwdXQhneTFtAtXnaTOD9FGVPzEFgTCCbHQi6HG26tF3a7kLWkvf0cCJuL2QBC+3vRxYwiDxTYOm
0Clqivaqq1JDK3pfGf4wgKmRBkyio9WsAOFQy2Me5NuZF8NdMJVx7Yo8tp2Xl4WSa+oKTuN50gYo
xoUHUO12B6nl7YAIeV85f+BL3h4YWq+XwYTHKl/z4zRVv+jcoQMhgu6KXAPtzSo6DlP9yJYmOLge
DbHw4XpZ4uKR1ROk0G6sDsI58R5BJ5aCu2wwajxFdDxONUZX1exl3Hg7xi139kJLnseyH0zWEdMc
JRL1kdGxOQbNOqfMGpBJekLxyqry/arrKiFR3sWt5Ggb5rl+R/mmqut8o6uKJJZrfvSR2IkiMBvT
0Ok6akUfr2t5UzpBLnxkwsvGQRbPoiRfIv2+a/FtOWK7E7nTR4PRNp81PaAx0lnU1RIIBYFSEGg+
0r5qk4qix3XO5xjBBEMIViod7T4kiKcrmvejtfmZsOnTINb+ag0/UFWvHyI04KSI6vbSe0IOUZtJ
NnVp7RrytrO0O8qu8AAZnIIIvtArLi/rsFh3uC7DRDht3g64KK50hLZ+ZvSKKv3rAYo3dhjS0XNR
g8QwoApmXXcfQBOYaFivls7p1ExSXRkZpU7TaStbWW5aPKpfWggrPeLRwfMmPKxanTsXkm2O7HKt
dfco66U8BLIJLoMGJ0IVEPvqZjyGYo7eVba6jaJAXYVvw0KxIwZzIVkUatNlmVBSKuWugObQTrY1
2TGK7JUcJUqKZvK/8LXYK6Wj56HKzxW35sFj/5FEptsF2E1pjYc67cYgDcdoPARlWGxN6G5xVfHb
EZd93A7tAU+a3SysHneL7i/zUvVXwaJATsNEi+vQ8i3OMQRC3wNdDOzUBW43DaN/y9ZiTEGBLQkY
JG47KYJA3ID0FsDjW+l8dzkyTc99M8YdMt0lf7lULZBygCJTEFF5f+i6tT+YqTwvoGR2eWeHczGa
fC9ReV5LIVLjVrfR1BRHaZp7gTp6Wdqqi+X6VCiLHlhN0qr81Bq+HAh4hKemHvNTZeb2MAb527VD
ZeqitXwgwXKZU1N9ql/8lAaH5wKLJgMVV54i7+aETd5Deqb7M8jbOYHsJbiMmLht5t6Bc9MCSyvP
N6SQ5qK3TX3x+X/DWomtRfZ9EwE2xRRA+ClWf18F4VuwX7qzkjkkM/VSnwqn37sARKcIxvqsBa3P
3fSiw8l1QMbo2ExgHDryEPjJXauarQfNwaOIsByvmLTJ2pTiGg3LOxnkcm+nNdxwjF4WLaGp9hjU
el2vkKVpf+pmMIW6ILhq83rac6zIyQ5A3OE06yRXDT66qr7gw2yy2RMDAHkG1CLKrV1wUntrEtnh
/FL2OjgUErTYUJlu45nogPfD4Uwta2IpbJlEkA1uiwJg9Ere6bmyVxUvL8G/S/KQjvEIY7LtNCRn
LBzRdUXDF6+ADAeeF0kNdHsu5smfyYuuUPV2lQHbQMSP7nC313zg58Avx4at5QFhIUFtsvmYgyaL
9aLoBgQf2g46VIdGtk953fCzyZc8Xhctd2YN2U7hWPW8jxUdiuPnQy4xOIh5NB2Wwq9nN/IHPBbd
VaHn47pGLyl2fbcQ5Xeo1v4catMmVuTlbphB7pboXeiHaoz7hvsTz5tTGUR8J22kx1jodkwGD8ob
BVV1ljaIdtIs9xWdzFvwEtoTpzqrYac3CYfBgF8kyLvxxT7RUTjFFhTTua26KR6YCC+grkLENW5o
AiUW7XYesbtR0l+3HixUI1B0tBFkPHM0uS2YlGBcar51/gEHUv3SL65ODRrCi9mN4SEgQZgFtLHg
FebTFTGHfgzx/WqDZd/UrtpUZGTbEPc+CVqhTw0hWWVMdDKl91fifZ2PT0PL/D0mlc5mVVrI1YsP
n4VFQHu9tUX5vCTD6stH3dRr1nTLvMNleKpsWV4OTkwb3Yd+g21pMjBHYEIXNT56yCriEAgoKYDV
MzWDxpjX0J3z1m6jFVR5BXn7S6erzUoVP3RTo9MZeHLX9W236c2y7JoQDIAOfKarZQSTfZrBwFZ1
RtBq9k7A1OlAgWR00KnXZC4SbIvqGteJ0tN2qXV0R6kOsrbjH8B7XmPWueAcVWVwHkzjzqG8K5q6
TMQ06gswgD6JyoMjak3xWLx4o6A72iuKfXRu1wsxrXwfRcCuQuyCpn8xh7rmJfoPGz72YPsVrId0
fvr1UM4mAQXQnmF1sMQV4bgR1Wgv8z7chA7rG+MgqxsiWZ5pFbTXMBjXthYZPAFdL/Pq7lojL0ay
8MsBHOMrWo0bGXF7DGXVHVcHloMcBhLnLMA3rRFrWoq+y0YYCjPX92UodVKaMYxdCBpsxvJDpUNx
33RXjSV1/CLr75eAV1k0i2mLIDW+b8blXZQXwZVqwSJp1I0kro7zydSXi4YYXWE6p14ExRFDViw9
+kW7At1ALDtBx8A3jopgAxHYxLmr7KbRK9sDYstNWC3JZJmPS+LVqdIkupN56+I1mOv9OlZv1YDH
A1uoPTcimDYlneVbLx3wM2v7jxwicTAW+JOIDky6B9AK40VPLbocenwqiVM7GNqHpetsvFoIdi4a
99a1XTquwHwk4mYPM28X8jWewTEuoOT20XAKeyPSb3vN13twh9+JydMrsBn7wEUHWQ3DVlcI8kyy
sKQYuuUe0/pdlU/iKLpAxmiw+kQGG2a8Xs+GWwj9lb4CRbOPuF/SqpF9nHfjco5Ctl3nkO4DFQ2b
RYzbwMBEhnkdPcFuRxvlae+pg0XlyDmCkD64XhzmcW5THYyPXV6FaUMadNEqM+8tCIFdXVt/VYyY
wraJnh/UMl60+ajApxnrrOClv+ZueDc3qz+SbvDXzuHp2g/6jMW6C7HHp17PmZx0fYX0E51Udxa2
vxdt9L5eiYbEswOxq4ZiZzG2+xGzh0AWY0Jt1y+xaWuzr1TjYtqgcw/l3E/LMtzTxvVH3YVhWvrG
bbBja9rlFMedgY0JR5YwE8GM4iVyKhFF/h5SiPCoB6FiCftcMWTaIPaWDsfSUTAPIJNJy9VczW4x
aVjacatF3mdlS2UiujFZw7UGUVqolPFgiQXIku0Yij4b3CzvYJelMKq+WIy7kHaBTQoHLgdwrlyh
v8ET0Ic/rznj8SrC6k6D5gXrCu0CVHfgGRKb5CJ0mZR1dUbVki3g2m9HPRzHwpCkLTF66IBJwAAo
9y3ONcz3ergmxWbWLTjKOeTzR1CTd4WRejcMVG5gawbtyVhmMD9VkrdqulnCtQK7pLsqNR1Pnw9O
CbhUsuXIxnZve9w9d2a9aciI3+dEBWluOgdUOPljqPUKAcbfiRn1b3O24k3dQkKORzDoNISESOUb
Bon5RWilzZCEbZq1ghDHgl5d+bBZt2Cy27hdI0jycjztaIXLWHY+PHo66yxguLjDyui4s4c86O0x
8s1y9gXewuPnPZuJ3CqzVCelqlMJSnDTWd+cFGSrJ2ARtdFMuA1whkx7JMZsaGiZwCbSe4366K3V
ttq1o+FbU472bl3nt6ZRH3BeDrtlHcxurNGjcppc47l+S0UY3vdjKzO3lBKybDLG00hgpdS5SAaz
mOuIYJkNoYiO3cKCg3fTsm1MUV1NzoJFsWD7riAzpM08nJ+UQBviTVTEQ0XTqBDBk69QBQZIVG6N
RcMeFljs2y54Xykfk6bxlzVVCVpyfx3MNm4qHu6RMJB5W/DG4hAFF5/30n/d6/9uo/qpBd9VFeWv
f6Dw2+nfts/tS81K/7k+/u+Xvz/9e/n8yw79b7X0P2z7f/kLiH9SE/AvG/9QwQBs4f/zgoEfKi3+
odoAbv5SMwBVv5RLLCXU90AZAoD2tWYAQTkWYwwq6zBs10OF3TclA/QNuFlQTQCF9ySEbUd43NeS
AShCEPLlgRFGTGDIOv9IyQCJCBQtfFcyEIXwTRQeJwXUYUId3/clA6xlqOIreNR4iVRaGDekA5DW
rbDA7oxUcmsggd+sS9mkGAzuhM7mXQAzRsgyVpLuJGxhPLmpuli067aDoBvvwF+YlYklcs2+w5Du
rKIze1nWCZs72H/k6MJ2c32b6xCyVYvyxL2caoOzNgdtPHDY7JQL2IHg+qFEs2lKSdRPB9ilWcEl
L7qNhhh7+HwgYf++F6M+0tD3R6SpjUkpEti8YIdOlvaE2M5NfX7JWn4VsSL1dVE91B07VqX5RMPO
72Fjz595Pfx6aGu67Pgavv18faLSbOqF+mQEu+BynVANyZq26bqsUfr5FDT79YRycjXVwQ7+ikNv
wPloDoGQ/WY16/y/dJzZbuM6l4WfSAA1UMOtBs92nDmVG6IqVSE1UANFipKevpddjT4Hf3cDgeDI
iWXLErn3Wt/iDl9lmztd2B4w3MM1cvvfcOMwaM1t/0yGKNmOHnpoxVGwzL0l6dJ102YS1bwzyv30
xeR/uPGossmh8VPCJr9QbZmcGxEnu4nCSRrg14yMPClJm1xSHW3c1nnkrPEOfjQ0D/eN9uq9F6zk
+M+uaIHxUjIohcnM34X2HyORFD7T0c7o0l4Ah4idiFAIaqYg5rZTdIFGfp1i66fopikMj0DlEa/R
n4r5cRpH9uI63gY8BgYkKdWOhcaD8OpMm3jqyJMU9iCqJHx1+2rah5aGxRhJ1M6J/4VX5ScnkTI1
rHGfhs5F85isP5s1/uVh2qJ913245fjDLt14Aq4TZ3Jy56LuogYcyPxY2XVNFxwbpt9FWRV+wuky
m6FX8842UfNmk0vftFdJtHykGCA3a1hZiIplmIetP+SrCsoLr710Yn301A8KfZNUkDNWdVgjfHh0
0DtGQ4iNnnlgjd6Z5NZyrjUKCWKWw1TzKiMk6As0cFndBl9xx9VumJoy9dHJZjUcgJSItnrzJu7v
p7n3MvBkbir7OdlZvvTXIOOIcsHCcsu98LyfvojMIXAA4MDdqLZR2b7fv2xRV1lghnhTchVcV6f6
qGWydbWoPzF9trB33fnSMC84jOAKNl4j4xdrK5GONhIXfL1xit5Xb2t36FDom2Q/Os6QcSHYBhV/
dLL1MsKb41VKRz+8eoPvZKwlIocJNB+WqI1zXncka4ZJvPJphhRK6GO/uGHBHPiw0CeyJln1L6iJ
SdYTHx0kDZaLu4RjpgKUyQtYhYNp0C127vpM4QbpSqMKxXd7sMF37frDQ7hgECADeZqlLOFhlufK
GOfQ3DbSNs4hcsu5YK2VqTKNOvmRVXkvhr6g/fg2sDa5oAk8CpcZGMf4Cni3yoOu0TisYRQ80LX5
agnuKesLvR07/6nCxed7lXxRbftDj5JtJd5spsTEz2EAHze2Ld/ImHdHqIPtcQp9CJrEPOpayLNP
VoNCcLa5I6ndK5dfmzpWr8Hk2kck5bb331y2Tg9Ry3MlyHWe1/nBctSloQ/BakSy4RhHvc0HKq4m
CrmbevXQXaYweIJhv6RcQ/IwjjPDD+/D1CduHjcBCrtq/cEUkKZWs2kb6m5O+dLJF5Hs2tCwNKZO
cmXlpDMzLe5el+LZFXx95EsQP4Yo/hYtP5ehjI6ui47OMfFNLrrWeEOfVO1bP751reYGGST6ySj/
5FSOf77/5hngJMJrZQphVj0pmFSpZr7zErbBj5BX0VMnGnotEwd2pntGTRNsB1Tjh87rX0OxPBlp
yd6Ja/2xeC9WOMEP8B97OcaoilCw7DzalXlQLf0L5Lm1dZzH2hvaE5r+l3nx+IOKnDxpPPqg+m6P
+ipvwN9+wazPPe26aIViWuh+rs7m5jx57ogpjoij56/RQ9UpD61K0hwCYBP5EPXOxW2TvUKPC+mh
Gbd1y8aLncdu003djib+WrSsA87S16LgFtQM5bH3UFq1Pjqi/ij12P2oFwd4RmWeQl8ND66Jcicu
vbOziOfSuOFpgVa2IQJ6Ow0gmyexfFBtnJxbR5oMDQl6m8S4aaXHk4OR8NqwpphXOz06tKuyua6v
oMY2IOmcXIshhJjd28Jh8XC2s3MYHQgKCWrwT+PUj0kNJRXgYpiTBveE7SpnX8/DkyBxfCmVfOnD
JsQUU7uPStMuTYKgPYt5IqimIX66mnmboC8B4YwOmLh+1ef7E4zycbtAd0y7vpcXgzvFGjU+kKFK
QVROj/Fa/bqJqMWSOGPqhXrhWUzW6uhN6zvlfv1433Sjp8/GC7ezl3J/WH72U+Pm/arssdeFGFS4
japmfA+j+pH75AqcbtmAoErO002Uvz/St0e4KsYMjsUPQ7WXeoEyD/cNtRizx4FMm8FUdXbfNwaw
vMKV+7lWVG/6BnNXDNwz6+bAbJO1lDsfSERaoUaAOO5NF9bzsKBha4vwzCczn2Z8+VvuzY9qidmh
v23uj1gSsu0YrSfdMnsZSTfDnljt5f7rkMjNojtWjFN3nm9doFmHf2/+2Yfxt0o76nTXtRmzqcW3
hjDNkZPFZEmbhDvqtE3hYojeq0pCD6x0swcVw9MFQuIfH1hVqMIlZQ63r83cFM4ouo91pCc6V1ec
ivZlVCOs+EWdltvGiwzN57Ves8iENBvZGh0SpzSw49z2hcQMVGM5PHpxb7KW67Kgo+OnUidXvWgC
wYrN+aQHyGMTafahX0N4L02UMVbPh76CywAnyT80awTabmg+5NRN+xak5pK6ZR1mFfiRjLhGHjV/
s5hg83Y0y84fkzKfccfmbkXZ1eMGrm7baAit+MhpDIf0FCPylc4hyMCGBTSNp8rF/3kR3jqcKsGX
4QH6s9jYmkYP1jh+EQzOCOfNmkLwml1bXNJpZbtnE0zDJ5ds43hCvslFt4cIM05+309HEIKiGGIt
PvgkygPkAZmPfvtmhYClpEYvo6HgpySAIdeL8Bhwh2Rh6sVEHmvi12k8R/rSRUWz+GEa6Bl2+QqP
CLrMNvIIu0xt+NVz1E/+ModgMNWW9N2Yz7Vge3eQsIHKacxFy5cGBKf/W8UKk4TV9grBGCxITPJV
VhBQg5hnIQVuaV0VbGI/AHJE2mXXKJ+c2tCRxTi2P8Ad/VnDkqflBJByEPxFTr3YSfSPh/sGtS8G
Fw/clvO7C9W4ndZ1KBhYxC2wUZx0WBbwrkh1VAJSSbks1bbx+ss6Bls41snJY7pNxxv5ygjtthNv
qsyxwDxC2YtH4Jjon2YMbqv75q+Bmzss95qmPdnEzJAn/TlnrTukYpjmXdiNSeEEszjZQfyO+4ps
aPXho2f646E0V7EDmSwx0cNYm6HgMxTZeZXsDP9/TGtCz1FF6NMAmCJ11OAfUZAsGzN4cBuE62S2
lsBNPRTnQUVWeAX9ek5IZR9i2US4eB33p6ya954lNmsWz9uyZAovDU5IupYW1N6QlEXMm3q/RIn/
sfQ6n+POfeWe151BdsUpue3vIfDlIWGYzG7/RdwzRn33nduYHlvh2uy+O+KAL+9HkWX/NppkPS8r
sXkS/SlZ3R2nwbIu9TC8uu46XZspBC9WM31iMHNhHeoAfKlbpoCVkksEh3XXjbPKQNx9wSR2v/XJ
HQX58PhwiEIv3qoArn8beOYxGjGa8K4f911CP6qyZpdhbus30pGTggR9VXNYvXEvyIeqrZ7H23PO
uBu7ZIsTxd8CMY4bXC/9Hmby8DKX9LWuwvLXouAicPtUy3KErDTTy7wm/aUESNNUKDqgjIRl8OHz
uIJVSp1Ml+FcDI7BOL6gRiLMnbbcCUAeCtnUJwALRe3U3qElKOKzaJkioAxsLHygfM4Ar414C3uJ
3XPlB86zdZTzwoPw7CvM1/fn+zbElRU1JndLJwKcxoHx1BOw6NaBkUDcCt+6bZ7oDZAOSNsCutLi
FwgAeJjuz7GbLCoLVOlxEL2U5TLCTcdXw6Kq3cjFs7sSBU/JCDu1s/Ie4TF5j0n/rgBDXu97klJW
D3qYcxRR+5qT8ZVALdv4fgvrEe7Ha3zrZBnLES/+FB2fto6p+GZAG7nlFIRK3Dbjow1JGrsrfLuu
Zr88/YS2cv3peNCHZme4LOiqPqSLsR7qWHuhUzheuZgg0KnDUg4Tx3hZZkkkyW/hyQpVR9FVvn/u
Ipbk0eDG+TT4t+nBAdAT/vTbOnnBh6JoS6p6w6m2xxoOYe6tXGchEfqylr2L6iUCpuWMY5PHsdUP
jljV0ZXliyhtU4Q2koeRx/WDabVI23avdaJRHZEgD8hkD1UJZ6JJJn0oiXPqoz4+jesan9Z2Uju3
ARgMZOcUxceeBM6xG5JpA0bhT1INIr+Nq09S5QY6cLpG1L4DK09xay2/EqjUmRPOzRXA7btewug0
6j4F2+Q/6M/4BlWPQSVhj+vtoBrvuIoF+ucAIlslZZVxWq8fcRvVN5V8OgCjUFnIWl24lTUHQDNV
yjoDsLIt+3zgUQ2az/CMcnfCTLwOKCtmfU1QDe+WZNF5Eze2YKtbv4Lih6vS6uoPR8/lfEO0cE/E
TvQcj82xlb2z9yKQJMA3xgOvFUs9kHe3yfZ7bZoERoZt9g00x1SBed5Wgyy3ktWvVmC672iPFAM4
3QKjkiiAlfsYN4RzqaO46FcqnpqxUhBve2dDXbGc7hteBvOpdZjM5oABif6fJ0iv8Cc9ag1rAr0J
Y/CENT7ZphaWpdLl3mPwZm9KQthOe7ce4p2gETmOBgrulASZYEl10Wae97bpp51CcftQQaLOo1Yw
MNMuvK+SyQeQBanpug5ezhJkax8diY3l2Rlle0Zr9N4wE29oOTVH/7aRpWwgQtEfJe/+uFXsnmC4
AtHqPTABSe9tmrVFImLFKXADNZhU2YeSTcPeX9fCF8R7hTr6tdKSnuclrQHCHDC3V4veL3WTr7rT
p2qEEB+BYFWzrKE+RckmWuw3arFwu05e7idkOcUzW073R25ylVgYZeOEUALUQvU1BiCQeaPfbDEJ
z2dMPE/rEiMoMI304I7IjnRwDA/VbBCVcLR/gHt+4/aW8ii4DwDL6hEAQSLPoYnmPGY+ojFhWx19
PeXAO/wHhkJbeOvRcZPos+q7XTejIA06sCJVf70/mpWscj+aV9zqrkxx1egXyTEpL7G7XUlAdzU0
4qzWKHKEYeId9O4H49x/COIOerHHnN3IxHrp1+R5BPAH999/lcgiHe+jHAbFIPditRb3X504ijI8
O29t7eUcNvWPmkI4QA+VK4esx3DG7NGVHGe0nUV2H9Y7GI9tLMxrMLJqV9E/E+6OXTgt1bEksd2z
JgaGXwN2rzz4v5bKQzuwAfqHt2z8RrMCEabqdhacC9FTkCnIOdkUUjiH1VgeZwg3KBoNBT1u6st9
oweTzw1T+zWKloyKOixC0vsvEQruvIbJgjRGsterETm1kb9hU1lDoDD1k9v517lP4E671QuRvN+C
xLsRD43MDZrl05oEKk20D1u4T9w9D8oOSR/0pn3HHqWvZ3jOrXy1a+WcHTV/jly0ryQODDDjVWRE
6p+YCu0u8vvhEkEv2BgbdCkkx/kQzsweGLfzQThdkIo5Wremp/G+nVAGjrhcD4mJfxonBHJ42whS
qQPiJ+rvo/u+oHHibVAOu0CG9vTPpgqr+RSMCWY3Oz/8x/4loM0G8mtXCKbWXUQIch+SEbA1639v
FPjVvg7NJiQwjyBJ/ZIUKY5ljPds0s9mNQEq2OQjzgMlN40Pb71mCta6Wk+9eFmqFtwWNKze3hxn
6mZ+i1lXJSh+jD0vE9kiVQNOdp7ecW9i5vXFcyPHTTnVTx7hT3h3J99HZKBdAnaG6ZzLnv0wzirT
SX/ZGzImLd4Qd+xx7IXcdBBpM6VEiYrZOddmHosJU6yLC0w21sOJ7uKUM5Wz2rpFULWYPe1UQd6g
f9BWXSYqTYFR6HHsRxg9UQXrrMKow9+XWV4QzEAuAlRKWnUAnsCJLrAF86kD3aRaSLhBb6N0juCE
TZ4A3YERAd0HCJQq2QPAbmVJcxvKMIOqhdKpkxvTTWHWhBVGFFAoC2I08RquqLDhyPq63I2wM0Pp
nhlCQyCiEANBkVzMgYcXWspb4bNsKw1YKlB+jntBF4MvDoApPv1qRpIPqloGph4QeP2z5s4znPtH
AyGgCKet7PHxS2SKTtUAAcAFn0Yx30kRwUNcyrT26EtbzjkUIrCB5YjBs4MWyXw0Sc6ae73U21ah
OIk9DgvZZoFuj0tDJGAO1p9FkDxCB84lxI6CEg0MXKIvd+K5TGfc0BlnQ7hdYIenq7+y3CinzIVL
crRmX6uiFXiYrk+RKCkB+rpT5rl/MMX42RLNyPAx1C1IwvAME+LWiWS9jwaFsZ0HQRomEcawAUh2
A9YFWEFSbSgWYlB+PEPrHUhmZLznSTniqpzrHKGKU9U9L4iHpJ7P2lRV4d4PzRHOf33DTB9XL3zr
awTo+pHEqYeaMx9DRYuxnf1MEHS/wNlqWX0gy0cL2EAnTc5+SX9GN2u6m3gWdPRFiP4NcwrLECWQ
mfTyqKJ9ocplfp5DsN8VdPpmLgttKNCoz7YmK1Joy2MT1YAjkuTsdg3yIszPrRd/6gmjlKkx3YV0
jY9olUsAXs0DL5pmNAhHgJqWwtPwMJzMOAGqOfoURtG0KVf5xy3JL4Ae3sZdnI+EyueI9cfSjL9Q
qn1DQGiyDhdyQQs/bt3DOAvgxSA6toGJaaqnr8gQc0BY4j3RyZxKihKets3tyvbzNZgBJmqol+Wb
ifxrXQffQqht03WIyBmTGdWKD7DUO2ZGGN9Ot0NBgToPkHm8fESNE11H97tMzHCJQwgMAYu9zLdO
kGKWbVBreUPqBOWzw3j7IMLIKYDnYDK9ZZ0a9TxVxNw8grc4uFLcyo937l1VNVT5qn4aqe33UTWk
mIZx4qefPUUVsjx0A9+2i/kCEMRTv59gfdG1ShdV/TS+VNkMkiBdJugCoJD8bTPEbxjbZeo7iA2K
NvqchQcSv/7kboBAATACZAQGsnPp8g6ux0F4DSVs0OnvKXmeuVNv3Zh/jsoBG8eDHZGrzhxhVxDj
ykm1OnXw0JARDTUmZPd30v8G6CEzYhFyGjuO2ptAFTMSaH2okrem1TQDIPTlKMQgoQNZ3uGa9Oar
PwNqWHALqYGM2YrI9KZbwjgnHaI8RrDdOPnBXpjk0Ptq++SUsPiBij223qx37cLDVHn9lwtqL4Uu
bVwrtknDbNEQMOikrOIcHGRIzYAcIuJ4GopP3NX5UCKIiqBMswEcFnj+iDRI6wFa4j+j2T1Drz9o
yMRo8kCX8cGCdtPui0ogi1qKb1jJm+LvJpvemzcu3MAoouUG/EaE+JlP0TRDwonirwHwuAYUk83k
N1LbY4Hc7IQEHAoHBwnmYx26mL51QYLovYFRuyWm7nI+x6AWiN2MzDnQEb3jVNJvEazfFmsJHOYW
ggUL16P0qiQNfBnnDHhQ2voYOpOoPsHMeh7RUnulOcrG/FIEI7hCvD37cIMBY1YyPCYJ4McRmaoC
ltwZB3JT35AnRkBZOr3WmyaBVdIrH4QkXY/oSbYcYtPGpYyk3AMPGzkS0TVE6tJFwmGi5UOjuzCf
h/iMcewPg16joB9YHgD4utExwLw2SppnKa06VsHbMnUZ0hGwLmxcb1wHrxSsh4i6P5ek/p5r9WLY
GmaiRTe5IOuih3NbwScmHZKJa4cafhX5msi8A3SwEREAiAi1X7XIb5d0cDMg8YSQNNK1QWY4MKhJ
gaC9OFNyYUKitYwgMYh12zkhIpYrPrKpwff1zZ6geiB1+RvV72YG3IMO5l17sZ87YVh4IjybyohU
R1ZnPjKEhQ8iIkdg5uwhO7cFmfnJjV2y3nUeGoIpYwgR8hVgPzvrtJmQLnJ9LMUb0Xsvpt4WPGcW
glSxUbzuydz9meEpEkrKPXXWjYOs9VzCSBwmCli/X95BLtoUYHAeqmrJVmSEpUHoxHbIRFFrzw3M
pbJdIV2gNQ6r1G2914ZOzVOpHgNGkZJF0jV1J/o1J6DrCb1UdmswIa9eitvc3Q094vwONZe6RNad
1g1ySaTMMDL02dK9KhDXU+Ot2QjPEBPwVOaeJH5B1hIu7jgilyIPwWTFa0ubXeJAve9GjiGSwWmA
SIW+CJfaAswUixBAcpzSUmgIL3UbH1fk9wBBwhipUjR+j60GodK55tSt3jVpEK5ANu334jvf1BG4
TdbpOGPFoV2L/h3NUPgMaHPawB1BvopkXRh+Anj8Ybwaiqnre8/KRRiLIzsIv6Q8xZBnNtqIOUfE
6Ydb/tAReQfteYwTBJPnKIva5oDUapXFzRzlqoE9SGTzHWsOo7seT4PGEG8HdytgSEd83MVA47Eq
5MV3ki3oIp63dHiZUIYXS4CUw1CyLL5NQEC2MdhGGdI6TroG0GuxLALAXHyfFN4KHPCiHcd3nOAF
GHiDgXAyuU/Nb+eiBg3AEmeuW9xDH2l/b+czZeVlAsmzo+uMsI8EUL60GFVsnKT9guo8YDuzImzo
xKaQKtGoCRGVWagd04S0YCyWGHobvQYx+0Dg7WLjNwaDHDZcFKWBGPAXofcZdvNTXf5BtSNQZ0L8
M3G37oaWPpYqiPLKp3+4y/1s5IcYcfMTFgSAyuY8LVgmAb7I/FFC4EzdkwegZdeK6S2BvQX7E6sJ
JHntrw+eyzEc0VcipdwCKz/wdbq01XCpPY9khA/vy7DGaSMKPxQooCM47wrqe8orcVlC8u1ag1u+
LmFGQexxjSiW2ftjbfjiVFnTyGZjp9GBhew2iCK2X42qT8CW2EPLvcvC6MYdgULVFBrxGOa9ak8e
1K0MijzJvbDc167BUhdei6hzEDQbP/HfFoZxvxpfq7IZoKOjIxTwilMb8hC1LNKjIrRYrMAhA3Du
QBzibsn1zH8SFt+qIQp7NeFlhnnq2EyAtGwjC4zGSRGGIRJ4wfJghiDYyJptWNAd9Aout/u6/fgz
xsY4+WwilvuDqYEqzh2WeJAm7Wvy3gTmV7VM/c0p+/Sg52YL0wAyEcFu3bVoJiIyWi/VpgqRkeei
yixVwV6D9OK2pPueL2wTl/jGRksGhNzoU2PHYT/b+jD3UNHi7Loo4haGgBKTdtdMiBOGdeukEa7C
mFbfHEh9OmteFXJ0nzxkjTAvG68Quj2tvU8Lprpyi3vWQbUFhNghcQTqbBzQLTYoTBAfO8iZvQkJ
xtdS9Ev3TT+W7d9H91+TP1gBQxza2977poF1UcRLWeKul7d9vNngfnhGiqM93FnlblmQJb4/jIbh
Cdbtk3UbAzgZvvHf/cN0bAAQ7VkXgjyqkoex4stG3d5SgETUoW7i9nD/dWSNzUUgEVrtztX/HOPv
geobW1szCPS3pN49dHffcO2esAwk3+pb+/zPZiIefHgPo8/9/++f5++7gtKO93bfcT9Zfz9qX0Jp
uj+8H/n+6J/Nv//Tq2LEfe/P/d0dEFTyWGbh9pHvu//1F38P9h8v+fdP/9df/X0dZJfC7eAEm38d
4T/fSH8/1r+O+M8f3A/196h/n//7+P5J/zkT/3rt///5f87O31ci9w9+3/vvA/zfb+aff/7nqP/r
Dd3fho5dsWaLX8w90oMcOTAklhAxwuIdsMjSVqNpl1X5qkyot1NdTRnVzBReWU+5YFeHKrMFYf9W
zm2D7jLemT6GiFt/GoScURNPGFf6BgGyb8idMdp2tWarYs2hQke1BjG86W5FVqMc8notNeqLlPrT
bfGN+JswuLX9wI8RoTQbQEal6HXTBR3izicdapUuT7SJt3Wgg13XwqoZEDZBpm1+tjNeabzll4f6
p53Lbx+x49Svoj9Cz/UFOcZ3lNEXV5UorKxQqbagT2wNmKiuC+Bvv2vPcU+RDfcdX/W2Hyp3w3+P
i/Y30GjG3G/GuPCw5sg2SIDut370Xi9QckoC9YjBKFgi9j2PVh9+ctKWx9ptt7DyUEplMDt/udPo
56jqH1QSjHuBrMQ2wYIAmWq6r1hj7meD2MVB52TdNA0X6tpN1Pa0AGJ0mIP46kvT56xfYwQ3Ld8g
YIoKRY+/QoVbVcekynzfQA2M9Fn1UbuJ1d6E1smnFiNjPyESJiO6c8dg3WIFE6zZQSNkhyKsMADf
8NiZRaQqDPvNUHGoHGM4bzuG9WQGYPFQgDE/2TV5Dzq5gNPwfvEa0UWOfFIdtTjttEK3PFc2480n
4SicJ6wEg2KDTgXI8SBzsXZAPlXqufP8TyWxVErc+H/mNchLHXXPq2kuSLN8D0NZvjZQQvMFViVK
PveLYaUipu0EXpy8qeWBJ6HOhABlyGARJn5/HWZB91DHyu0cAglj5RVQc5PBc7DAmAnqdYennSm7
vIxUuhgszjC56E/b01RjTQ9Ckk+sMfB7CJxvGfZeHlvnOEQLdP4I1jPAB5r7zN0Gq0aTpCZnV1MP
sWySEsPlzYyOUi0CvNuw86H84MpyPdIVkB6+SFtVsPxfYB7WuRPNZUYpWEFbG8y0LkSiIZrTkkO6
w3V1mZ1+wuIDwa+pFIg7sF8LZVPRB3xjRfnL7SjsZ/AeIBKaFlOlRTePNW9Wk7RFEj87t1CehX15
s1EyGqEBLJsmyIa1agsFfyBbhrpMm3Xw8kGj0e4q5eymxKCrbBLv6NRAWHSlxoyuUiL4j+bQqXfE
IjIhvXcNjXofsfeBRX7BkIVImeWI20VN3jIwkMTxH0uBciWAM5WR2cHqIVMM0UdupVhwm8+TzHtd
JSenl08Q78WGVF7uxuWacvXpI2ZyhNUHtdi4DzQsgYhSvcMSBLJowhVrKjBmN+uydBCIILLivuIh
JoDIRojoQ/9F3OGoK6jKgQRshwjLh6tO0p8Flt/BCjayU2/RDIFrJt7b7FicefWFjGQeuRGibe0e
y/osONdYm4P56w6ShHOAQXNYUaHAfmZFd1vcCp7o+t7vagnEbRko4nAAS7RZ4JG0qIAr0EFljVt2
5sG3G+udpKFJYc22R3ydOB9OtGGjYVmDlNoByawqcj9MsI63BXzcXHbzeeFmzSVDi9RYm1Urim4s
GLQfE0gncYOcjaPe8f33qTtjdIvmaszZsHdxvhJIclOHcorw5aRGonM0rwKRVZBZdVxmJMbaSwo1
+6SDbi91FWXIDKX/xd2ZLMetJFn0X3qPMszDNpHzyEwOErmBkZSEGYjAFAC+vg9UVW1di/6B3tBE
PemJZCIj3K/fe9yqAWqZ72atv/Ytgze54CzgvyRO0xy6Nt4nSXzL++TX0NBvO5nebPJ+Ok9DwE9g
ylbwoF9numpEabkp8qSDtdbfpMmXiVS+qSZAQbrXxjsG1nWYmS9Naeo7axwOtH20AOPEYb7hjIgI
O92rJjgOpdrmU+LuXD/71LqiPtOGvrqu8+iJpK3A5FDpbYKUhiIeac6cuBCh3+ZcOblzH1wR2vhd
LWYWa6VP2tr2rADoT7tpUIt3OM2alfjU4+joEP8JDIMJVT2nB6WlL41QWzhdzCLGOt66MDYw9c0M
c/vnISje8HAkSyJj3MmcEW/ZpTule68DwsbaaCC0VH77mUoIEqPRvFZFcR5G67dlD/lqHtWn7ZFw
pgNVXZWuZxWdmoLAekJEcpVGzgGDKqpY0Rgbo+dgzUQWbBK9CUm57xttdBjODptW+dPBKcetbMoR
1/C0POrGwXa0TQ6AbzdU6jeoYdK84BWCHudRM4S8EG/CwG0BViILpw2e5C50bNXiZMdtrBWiPdF1
3KPAftJJ2DoFPoFG7/cOLq24Ha+pi0UWqzuhn258TIa+zReHXm/QIEsflk0rc65NW9tojLjw/b5p
cfoDmJLaJV63qtbE0N/0znBQZ2gIgJGh9mvZfXQdZx81ztY3pmndVHZHNwYEJucxPTTMdU9a3J2s
1v/TIu6ukpgvo/asj/ek9zyk/B6TKU488n/2vInrZGsa+SExXHkNsBYUmlw5jXjvm8LHvdQ+lz0V
S2dyVSXja+AluwHkDCyu6icKxS9+7a39kYu0NKRGpxghzdv1bcC7eRBTfKsQtPlGGHUUEIiKSkvW
Qewxpe3PjOfW5ER1ctl+CLMHNeNAfJ8GWU45Z1+fri2VuPdOHC3HelVmwJAAc8ch7SSxY4G+4cZl
GoqW+Umno74WuufcqsLY6Lq2V4M5IQEXoWc67kGAISTNioglqkeftd+uxTnvJr/GAb+ErcpX4kB4
9mapr426fwmgH266Pa48/+QN6uIGGrgmO2ohiJW/vUSe0SAehPqMbTJNDfXguUlFcLEnWwcOk2Ju
sPKQaDNi1CzEvvVXRmm9CX92NhmUDieWN6w01hWr4Ipnq4HXYBydyonQ58xw+i4jPN3V9MyMhXFC
6n7NKUJQM6P92hYxcKlP9zwtzoX9kua4svNkp7mWHirMDk0aMZ/wbUSYyf/U6v4WqPm5TIflkqG3
J7eBh6jbjSkDLW3szqNXFIfeqemUa+MHdhanSZkK2S0HrGOFmqbl4EbUzYmAfhFi5OogsrGyXNBm
qCgVfyridM+DP6Lhm7ONqNjWhhXzpHF94smUVFN0nb4hEDGxZlPQJrkeRtRYhKUquZ24f6sE+Jtq
RbqvXftC5dOtY6c394GZkEJ8G3AOmd2z5lJWeap+SmwClrmDg6oGvBA1ydmMqycrntB9HGxhYu43
cfDVRl2DGSRVpyygkI7NxWkm35NgPmu9ZSCaMCHtODyssl47kRcqmSIzjhXagdLCWXkfAD3eZT28
63iOsNMUkBBTbc+onES/pMLkAd/mEjnKFn520EXE7GdtWhM1pIPB2RVkKaO6MFaV9gPnTEj4NOf1
nsonGRRbuoMOA994R2LCf8jf2HlF/lbM8Zp5RoFYmtEm9lnBJNSCxCiqi1tY2d7Ejjla7XBN05n0
+n2ActMXfjhHZkT+a1wFwxecz4yfK5ZEPS1f3CAiVe+0P4i/2XsHt8TEhoh9qxXVtkqqaJ1HY7eJ
e5fhBIXZumjza5+bzVZ3it/pOLsbkWFl5+hD6fBQ6Gwb5pxuxS/N7JCOMacq1BpsjXrAkW2WpnuN
h+ZTGIizCmPno0ur8uSDAZJSQ+bAri+DFzBw/baKymkfp64LZsvjNiWiYcy+ePf6jw5EwqZ3GUZH
9Z7Upf9RZtgVTEN0W4sAW0iDQEkHXW0/Rq3AaFo6ZN0q/bVuXS10MjyvfS5OA3MzaQf9FW92cSlF
tg9kp4Fl8jIEVqO5F2gRiiencZ3xUDC6htbnIbE7Fd8zOYdDKSMydSo+WsI6pLkXvPl5fzcJzf3g
Fuw3ecb1RZSYKgJAXD/bFIzSWaIprgI/FT1yYQR3xntvQ1ZLXkm/3JmFh/9y+VDm+c1ptPlkwy6Q
5d2GZXiPWwYwmPaiVST0R8EhjGX6fYKrvuLCy1+GAq8rg1hczyVMoVzLhhNoxuFkevNyMvo3Mdef
9TysHepzSJ3gHR0SaGAwi3XdNsw+wCM9GclzN9f1zQxy8pOdbR7o5OpHzdTSTM07CBnxGLQhxjMx
QVBKluLRrlGZRyykGjLRM1D+YJvrnKk10VQUdZfhUVyeTK7NnoLhRvQZ1c/yI76Bwtv+/T2Vw/py
vbndQcrFb1lPXyhIuzoQG7IXycmo3ZUM2vRe1a7zTDxXhPqPxOyLszHWmIW61NpVWjFf5qmfySbP
5VbNDOpylQS7KYjx6jWIP9JU6bvMwzztu/XcE7uPMaa+xrN3aLi3VqLtrLPEVHHv/AH1y8h3cF0x
ofKCrnF62HeEPaCwnUNJiE8kNHQ/eyC2lm5pHkxTigPpSf+kA5ZyunhbEJ9DuMUIPhQMuUCIfliO
MB95f5LIIvdUjdfA1PKNpTXV1pyyfqvVo3yesNuuRBdE106176mM/atfxu8gFIqDZ9mk19z2uWjt
dL28gU+d3ReXaEYIJA27itI+e/n7oWunX2BaxkMkSyx7mJXTjkEI3AztzWhmpnalaV2nbk7XKfg4
w43ctzb1ta3lGK9F4gAn1DUQHcJCiUZKFOVEVr0qrpFD3xpVJRpqzrujNqBrWE4LgDeNoit/jmu7
FPFXNHoXa/nOpxnnlWtTJSDg1xWBsx70Yz/GB3hEkvJ6wPTcmdE7hgCcQVoJsrDHeBAEzb4eUo/h
vIFzXFaEgroMyCWQxFNO8C8Ya8bMzEOouI5t8pJYqOYJpIMXqA7XbMz20huqY52MPYpuYW0x4xvP
wwKqKNsDoFD7VamHU8j6/PdDmoF1Mib4nIUDPciztJMNfyQ0DKbDM3yal7wxw2KxNueuaR69Fh6a
4+X+ESgbY9KxNlfWZDFpMp2MFmaiWPXKdad7v7SqdH7mukzDtlXti2vTqY8tkXlpgY9NbnoA7jZ1
IubOMedWUFevwKrCEnOaoSXxYxDS2ykDvwM+omPSafpbN9reDtqDuRuDJHqrGodQmNL3+UiRXBmu
f3VkqZ1LRIkUY+N+llxF+pgUb5RWAOZoQE9NaecE23K4Zqj4Q9//rKL8NGdSPZDvMb+N3nM3Fje9
sZq3qvLnlaqg6kaR+/DGiQuJfNJ5Qs7RrOhsAUhal7PtheOMjVLp2xgA4phV7snVntocB2pg0VRV
gCKL0npuPYvZzXIjDHrgXWxXXSxVho2rmm8dn9NKcP8Cw43mrexSrJ943s51jF5vJ3nyWsxoAVam
4rDvxnE3dYF3Zbh80CP5yf3fPVcCPMiARNWIJH7ORzos6bbyODdcclFk5wdGcG/0bvqrqVNc87bL
bM1+LrXyUMZkDEoZjPtU9vZTNmiEj1T8lMSxjdK1+IOLqjobJmMte+8nUXWbx+CSFpbYdpDv1gZo
rNepNnnLWgc9kdYnxswBrkmoMV3eMvAVuza1ePJi5Pu8bMm51crFd+2KVy99C3BH65q51wo9PrpG
GYP/9O1tU+TZFcQg05K003fYxOAbes1dSUvhojS80AwENovStTaB5ZQbjE0ppj7HOk5SfeKCUI/Y
Gj9gPzoffdf0oQqI1OeZkx+ysaDvD+Zbjw7PsDfRQlM7Oa5r/lQmX58TFfYuE8OnOxGLhUrxmgxz
f/z7mYBofJqN+kfXeebPIcES7jk/nAHCDJaSkZbvhVevOSuVy+XeL8+Z/lL+FeV16fI6Opk8BMw0
6YP652qZz6dZSwQDrdyekmRa1XaT79oB83+LWHF2SHfhjK3Ei8X43R1Gj8Cuba+VFO0ujePr1CoM
1kB5VjI3GENMBWnZJPWPeHKbxRXS3/xpPExOHp98Pa4RmESzxrl378dG/cT1NOx6mL/bZiHEeGby
SzZm8dRP3keQNCRcAyiCdUf8tp+Tdif84GhmFbdzsnZd5kVygf0RPAsh/LTfMLfTSkV/ssZ4SC2W
Hwgy3iq3aTJkDwZudn15SwfH2aESWUhPcXG3BwAJuptqxxFeMBcPXS5Gr+ZFn+kCm0jDmlg1JxJk
CWaHCMWLkuZNIUic61zoFyzp8yUpZ/3iR/F3nk0m9A5d4KfHu6EHT4Zuj9vUy4cNkLGH6J3+TTGk
2/JuhKQDKhi7XnzBN2XyWHREFkcMEVZd3UY4uVviAoSQYAaIWat++f40QLK0ipfKICbjOw6fJlKF
ypXtg4d21XCWXEwvwzkw9OmtZfZJOPx300HCc4jU7W0PMd134m1i4EDsDM1HME0YvRNu8w4604ZD
E2gdHp9PfF3Vb936pLivSFcW5jnN5/k4dozuFndILXzznMMeI5BNGZN/BypYqxlADKHFaleVY71x
qo5HGqb7U5qONbNp/ACxFcDu6GbtoLsku0SFbaLyO33jt37OcY97rv4DZcPepqaiV+31Sw29lxyt
jnd+gG7RJkABTaPYZzLownZCVmvHLkffgcEOvP7W5+jAKf/ayl8sa1BZ6foDVyM/Ex+JA6Qd6U+E
wrnyQ9NJqy0QO33XW3S3ViDyXRVRSppqnm6TE/yIY2146GbHS59jMGcOPB0byQ1G9frOsHZ8o2/o
Nr5yPyq3LnA8w+KCfn3VU94r3sQZqc9nO+nVZmrAMdXNF1pPDykjHq/uXNgLZwt4IHCBcyXNjdb5
1qG0HC/sYI+/2WjRW73qM9wUGE7kVMoNeHvagdF5tIwqVzLzxh+tgWGp7Slfp1Yv9nafNZsobaYw
5s6C7x9/OylsFGMy6BWJhoTQCadz7xNU8ZLFkzj5iP09LR0I6wZuCZZIrTsWqegfFOAyzJdTfsqN
Y60aRQSZiaRZUKvh7P/9l8PEToLxbiA37RoZ6Ic+aoMV2eJ4Z7axgZpk6ae/v0qjpFjC12o99q0C
D0l/ei6XwNPI/XVoCSx2st7kTS1uY5cED3hd1lb0WrNuRuur1s30tZWIyH1hX/Sa08MbjziJ/I8+
KLTNWCh+fHVKqZKMb5Wb+Z+I3dbSR2m33q1c6thhG/mZuErpxxdS+2GLd1vosklXsM9WSW+pfTDE
wWbSO94VaBGh4M32GjSufdSGCOtHi2s/ts79VLmr/1pwFf9fmRwmXl4AGf83kON/LyT8/Xe7yLIQ
419/7V8ojuAf5MdYY2nqum0FbHH5N4rDtP9h4XfDSUWHi1/R47+Qgv3nig73H+6C2wDG4dIGWAFf
xv+wOPR/uD7ToQDJCYKHx+6yf2NJ/oOKwuqSf33+v9d3mMayJuQ/WBy+zZfgeSzbdHTDYofHf7I4
ilmVPFw2BiBLY5TT9JTuZUB6q6yd9TTaX71y64uudfcg6mCjlliRMaxoK1vZz16sgLN2GfjsHoBP
3aRMJJL5ODmtQsmzuhOGKZgvFog7K0qOTdKBqSAzXK+9JaPANI0UswlKXxIiWVVF7101zfspE1LS
Zm26+wpQ2WqcIx9FdMj2lo2yHOMRvoCgHNWq4c2LqK598CX7bzV2SLPUh4ulO5Q4dXxWXXmz8ZEc
20B+2GONJQwD28aZh2hl9LNPmDqIw2zKCPKSZrYSkMkirqkVZjyGjEvA41TmoavzdiuN3Lr5l0lZ
423M4m+dZjYUMAoPeY+kqLlRiU6ZAPhr1Mcg+v4Xn2yHrl9mJw2B7LhujtV4pW6R5wjo1Isgcxxw
3j/nLCR4jhrtra2S+COqyA4Z07dDHns/Gxllu2w20uH8MbEXQ4V+kuyrSLyfDRwXTI6kVAxCKyvm
G2RRY1RMjy61tlGB8njAsmzkoS3E1QYKucu04hcjw8cc4XZlYci+boJDnOf0UlP25QfWXinx4sbt
gfmKptL8GEM7wDH+6nOgjEWLGEEYIHV8UqQOeTaZbpKcYxXtUrCiBVyXjCeK9uKGvUwb0p3bRDKk
yxqeJA1MlN4qBcZ+rMG3T9memYMIVZTANrGT6ZBR4BPL7buzquezbPUK99nvOtG0kIVVb0GHgWa0
cL54TJ5XQdafstnd6uVQPfk1VKEsDtadx3YPgWbnGPSdM6zKC8sovhJNnv0G0mjdz2ivGmMdVaiw
culs2xTJaPYwkHmtp+2sXjsHmS62wVjCKs7RB5CtKARHU4CBQcGtydMH5lGUQb2uyvhmypmyIHnv
Da/a1ORFw1ILfsvA8VYEV5BcQCX1s2eEbhEBGiPngjIANs2ovoYCF9LgosZUfOk6zoCpjg+AOn4G
+mPIz6rkuY675llq6kpCaQg7c7RWOTdaO639Mv0wguG7t1uM96l9LUeTrLm1/J2xW7mt94pRpw5N
6g17zNywCfpjvbK8ot1QBu+GcfoDBPOimvLDxwd98JvuHSsZmQ8//R5/elaC7k1ongKHUWXkAq7N
sVuGSbYJ5oZhZKl/eSnRfenkwDAa7QdUSGZFrXbkev4w7elFn1L0/mXFTXEJMv9LaLYg6Y+OWXdo
/t5oPvfaMyYbb0XfHu9cQQgjSzCOz22LWEiDRhTKMPdKiJMaC2fD/hdwtWa6zWiPwBbGr0bZeIyg
+CmpQa6kpHgy9PnJ0/uLYXfNZvQrb4UDZ5XostuiE78LhJawZHA8L9O6KJe4HSfAJrrVZGA12zAY
QM62bW3vhojEXTlMoaY/DZFxLZ3kA6ijv2rNMVozAF3nMSsH6umXaKd5BSn/XiXOpqKzJ1Jsp5sx
eBReHW/KqMZaLxhZuHpxNVOPX5TC2pge+1+E432WJmzb4mzn7fu8pLEyNX5AzTj2afTVB9AijaOd
it9V3+Y7c7DxDOQwlaMWAT1WH5FRGmSUWtD5GA3dLimuWKwAmNZf+jD9QkL6TjuXQa1ffCbbiX6M
4Rnvo3qCIt9A6FNJ/ytLHbISMxK/g1xFnJJIj139YZ0LmeF8/MZ7+daZhRGWHtZtdFNgopjZsWJh
5V4Ved+yAqPZFHjVV5JBY6WabluJfFpDBFN588ckDinr7ilTYNa6vLR2RiU+4rq+W4b8YRIUpLmx
T1oWX2JdnBHr/NAoAP9J53diVTarfvoLctEIOrSPxH5W+mVhTa2nRG83jEfJYTDldySejCn/VhT9
tj8xEEsAKy8DzCgjqCA1+bODKiQKefGWHHvmHxMv+2nq96wP8P035gNXPCCnUW5F0xzxUNJPxN1L
G2RnP9R8QjC0BJdEOi9TFB+7BKRVFpAioso/lk2JO7hjGwWLc5AaGMKhQqYsj1qJrdn5W4BJ+DLp
64m9cV0mU4krcLjGTHzCuRhPifdHI7aIelkFa+T0iXLXw7ye+hD57DfHnRiC2UXFUpeRTsJ9GNhe
e5/UhOe4TMQHZ6JPyT7jRg17oV7yLGKaQMtJDDLU7OGtriz7lAlxk1m9LnP86Rh6X+2hNs61h7gM
cP9P4ZcZ3GtxpR9b5uId5eQjwKydgE06Yt74wM4myaCyZwIeFolfrV8Zqj5bnIercgLoZ9a/CiBQ
RPei86QCZugt3WuTWBTzmbzbbfBe9PJZghsJy45WhTL2McAKidjusZp1Jl9z8dmnFudeWmKvjN1b
3GDHYKI4w3th0izq0At6nOUTcUg8NBTwWMnNeec0Bo+zhmnENtdNb/+x3czc6GlCWNLe1Ga5aZid
nHSD58Eg8V6pID8wYJRDBE8kNrYqIG+J4IlryCt+qYa73DM3ZuQCYu4OBJrXg8vR2CTl+0jzuuka
SQr2oxfRZyGUBY9p+Ky1iQmKqRHiYXVM2FXkI3t5INCjr1h19qutGR7HnIq6/jK5xQe3R7+OzYCH
KYtA4rxpOUkbB5b8Stc3fdrxLp1CY+aOsce82loKO8usN79t1hCsWwoKElHDXiXZucnqkx6DH9Cw
ApReyttTaMyowAGsBuzrppU1a6ydOjOMQzzn7Hwqi5JrVR8x3TD2jdkmtBGG/xtPLThLsAPrrvaN
VWdWD9M336BOeuA4Zgd77bDxqtKC34TAae06L6Edlkwj8y+SGZgLGiJmjsahoLvTQbMyWrtQREdb
aBhKFut+i/TJB5AjwrI3fvpSK6vcm4Z67hAXrbxeFuCQHUml9myBEwBI2vzUg+eg1gTOMD+0xp5I
lu2rrcO/W7rzczpLufLASTPCKjcwgfs9dxUSNNH0jWH4N539FzbC2DopvgfBUpIEOPaKJV1oY1Ky
0KTNibG8+qV2EW5rMKVlqsXjEENFX9uoPkuxdZzKRFxBYnTaTwn3o66rgIDqqUxGjC0BKH2jDT4b
iekzcS1rTRb4vSE6tK6BsG607DvFVQW6DcdUpCYsGU31tURhVRtm/Ey/gsRdt07+RYUw3OYYB5Ki
6hiK6dYsNjirlXerM72LC3P2MoKsc6JIrIkFuKGpLLlte5/hq5j+jCaHJ3UrZBBHD41BdeRQoZdB
TapeYS6A3OI+nODcMdSk1HYDlWzm1qLc19zshrs8v+n1zLxZ87O9F/X5E/5zFpKU/RHJ7zClpfop
Gtz2yEolpxFThdqbsXry+1E9TK+QOMUtdZrnSVHMYAt5zma72tiWaI4upyOPXZBse2ENRzInw5Gx
zL8+5FjhW9GnV8DwxnaSBB3N7NEIvGdunj798zNzXDZqgK32VfYsR4uYHoCMUwMEaCVczdgMjM9v
rgGJL2P21OZvA+ind2HxDuscixR4rq1HoaGFsnkBxSQRNgMhC5/qHDwYYQQPTeffIHDIDIoj0iPY
ToBuXrXMci/kyZbpGvZMF5Pis2a/Za1ePso8u2UMrnY8BjovFx+KieCi7jbDpqfgWovEAJ3WBcO5
hm8mXWbNxMWQ8Q3xSr4GH2LPQG30/WMWgVJusyJ9otlrzrMnD5hSiIT+/T0vhtWLg4PgYzo/z6Wi
tPRt7Zc/bVw8m+cqLWICqK13MayvrsBpWPl69JbCEi7T2vnVV/PZLO35ConrOvylc5pkZo71guwE
EweyMVL3CpqnvWA9C/ie4wL6ZNnBCjMCSXXGWLtxwYFypGnfPWWv/ZcVShx+43jgQ5MFJKoWpKha
4KL1ghml9mApzYIe7XXfPXkWk8B+AZNOC6JULbBSZ8GWtgvAlI4q2IIDZ+cSdNNswZwO8E7nBXxK
l4n/CxYqZo6XMgGOKhZMqlyAqfmCTnVgqPYLTLVbsKqk4cgSLKjV7C90dcGvMocFxLogWfEPnrMF
0uqO4FrzBdw6QnD1FpQrcpw4NeLITCKjjQL3OlJdbyMJAtZZYLDcT1y7fwGxNXSfuGX/Vhen6ZNm
xaQElWHwD7NIoBt6/yo1H/cv4FmL3C07czwiNbO5CRY8be6qV2MB1qpxYAZcoLhrC862XsC2TTE/
ZAvq1oV5qxb4LXUngR3V9+e/HzxGs/Cfcti2Zv/Q6NZCT8ZbwEfGgYVbwUbRYQJzcl8xwgYnkkpc
VhlrJ3R3iRzaGD4XUG8DsVckoHsh6FjhABZRytnYmfB9MajkF80H+VskwH/hKDDenWPie5FDDwEi
WF9gwd6CDW4+ndFuvlHzQ60UW0fr0N8mrdrPrSd3zpdb0AXNv4p20LeKFnltVWASSpF+iQXZXyuU
M9Nj0EaZ0LWEvXOPJ79ioZnfDyPjCJbl0CJSF/UTYa/yzn1sreyi8VmHM7FoyvV+QLxDvgvKTbVA
NgIP89PoSCZzdReOmA4yskm7iJt1NVn219QxjKfaBdLi5H9MLD/4Ji1AAND9VrlbvmuOYNlWIBlD
ls17Wzk4G2LsOo5F5LBlflL1BVkKAPDxzJcxFx05H1JeU8Niv1ZuLM9/TdidOIwGsCcP2HWX3pUe
t6Ga3JHG1P/lsouoFUdHafoxT+pHO7vsy/NEAB00J6Q+jE/VHy3DTVeksKazcSAdpG+kHX0VLUPH
pKD/6yIYVzp5qayL6k3qzJu0qrWjWBDtpRYRYBenkXgNEErbPMd6/+CvIdD3a51I976YNEYmyUyC
Ja42VccdgPpYrJFT/O3QXIOG3JK5rG4caaOWhZVR3T5mTbHiY/KHu+NVd5PEomdKH3sU1gLP9W+A
1qc1keUYH3q3dYQOcBtgeutjrm0m66OzGZ6mNTqARejWqz76lBLcOvuxC0vKpcUvrUnujThiw4Gy
X/q+rJA6zrgRPb9Lt3//bwSgqUT7dlNkDQNqFitpdbGNW+qSOaZQzlAj4Ihc81HrgBNG/RpWIqv6
XGOTdvYHoc/fRfOnVaZ/rsho80bVtpOerVra1FMQpP66AtCEKL5xKdgORcfLjGPqoAHkCw2LuLAh
rk0kSKEDKcPFizW9YUlVl4xPjrSztZ2YNJsONZdXI2qRWBtXftxQP0N88FrMXIOTPpsQ9VIXBFWN
3WWV+IxFvCq6D63XXy12A2b9CHwyM/0lZqcRHRt+tvj77YXgrfEC0yYAVYVn6jN4jiSKBlSzUHf8
72yJUFtsIwGQx/Ix+vgKm7cF8NEyLnkcdWSXn/pSL9gWQKGUkb0hsQpNAOm9n06axpVlVeoyYiMC
BuiDy830Z4m+utLZ0GpCOY9joL5+Na1Jhq1d5QQhEUrWInnB0TYHbjxZ/GEUs6klJaD0m9Oka2+B
8NDiA+tuuI1clZqd7XW7OMq6rU9SYQbAavioolFyApD2S9sDM3zGNF3yhzEqNk4XbMxgtvdIevjK
p9dh/KMRyN31krfJlA/9RqWMeSh58lpAtJGusa3heLGQpSw2DRXwymZBQD6U3ToF1wo3wBzIoyv1
JNL4Sx/nbDdUJCo09c5BAaDW87YAikWYj/odE+Vzm+Qtpo0zjKsiVCZO6wQWPeZlpjx1yZsIlJ3Y
6hFZ81wp6KbkzTy4fIw1tVXh70qyaqsJHAgXAthHpMXQ74s8xGLxPAaLT3kOjOeutBNyBhD7Bmha
e8hhAz9fZ3qxMeoGeKB1Dw7DTGuWS+OtAlpwNuL5i3J5BTsA/uyx8abpaPcwWKQb3zNdUUYNfPtu
0gQ7mvc2nEpq3bQZt30rOk7LFN92Z7MWpZvXfN+rpLAuulsEB401V2vZYnV1CpNuh0VUI+4iOo+G
XlruZ1oz1qsGh1FjxBzZyK4GlrBZY8zsWvYBDHl+DmYOtabQfncaKXg7Le/QVMTW9kjHaHGxKBjR
cxbEf2pFrpREIMn+iDFpZw/0et6pnHK4Nnl59jXnh27OatUbcw2GBJnCDLI/Ih5YEobRgx3IKXnl
7gfbH4IQG6y45QEbbJyAZB8wMzo0h0vNeHJj1qDY/ouXEAPAOJV8x3B6TRvLjd5+5pmdsFDZmE9N
1+RPOPAYXynL+Yoad49aDDMpLdItuOAf1DDpO5tmNg4sApzOdrnRHbGjfPk2BrChVayqMCoL8xoY
g3n956/Yu9BZ6gJW7yTYy7TPctM7TllG++kZL6qM/mhG3+2FX/xMOmVQEnqsqEzny98PpSmiwxz4
x4B9s5cZ1FIuBr5ILWYICMqPYDeFsuubT3jcFTisTPss6u6d7sR4psdpF4nCPiiZXSnI8lPq2Pqt
XCIDWh2LG7f+399hVaRDUhBTSTzKjjqjrA4q0PWHMk18TMUT/g/xUowgj1vLrUgHuGM4C5oTHySt
cOPgIAoyJNogo7PK4kdURurEsoPhUlox0SE9j3+gfKm9OeMYTQqytF2GY72wmi1I8XgDtPcxt1n0
QCQvd9KqurUxljsQVhOw30S/poU3H3szOOqVV1xaXa+2nsH7yQQpBKoFenKpKG5nBi+rTPfMHxN3
P74VZ7zq5E/YboHFcbG7jQjrQxz/MI0+XWlywa14CXWVlMYK0kdxQXMtL5UU1DSWcYDHltwJZDD+
NrT7WE5s4NsLbItrp6+SA4zK5IcRa3ikY0Ne/35q2+CZTUWIogHkXS9+o/6/uTuTpkiSdjv/F+2j
Ldxjlpk2OU9kJplQUGzCoKBinuf49fdxutWf+l5Jpm+rRaUVFFCQRIa7n/ec58T9+9izhTMs26DD
loXGz9EiAmJNx66rWOJtMlmALu1NZverXC/yz8itd1Qz/tY8ARwOBOG9VWSUKfQdSCdRjut+Yolq
QfoMTdZDnUnbWzZZqAg0Bs/uJPchON7bOJVHw3TFkRKsdjeH5tkM4IkGxISxv6mGA5eTssVRVVo1
0MU5Nx5wbFkbvdbabWsX3U9vREzvKveZsxILnpdd9KrizGEyXMExk9fBQfpT9TRQRGXHuUfVJ8y1
vvZcvHV8dZ1J8WaSwjtEKt3oAKfQAzpzwjnG3WgMw4oe2c/Zc7ivqfEGFSHlueUCXuit0Vx6CCOh
hdrOBJyht6fZB1kYbH08a94knG7uwC040AjKLCjQO0+U0lATJdaYuchYh9z8nIrj++hRo5Qhgi+o
aksvfi69hyxvlaoW6+9m6T4QHOmfNRGHe71u2s2U5Gd/CPHZ+tOi6afsweyHix8VNwtJJmbu/0K8
Dr5Ds8OTLtfgeZ5RX34GbmHcM4OxeWGYD0zcQm51ZbpuKuthNEiIpQa1JIUZgu4K8t/sY0HBDzFU
BILznouNgpzIeDNG0EqN1d3nYn6OPIDYesGxOQyRJYp+iz2sXzjI1mCK0LbgZ2/snqKqIonBgpI5
XjD6wIUzESCcqXoEfUpDoRm9lci2m6iLvka6xIaWZcHIz2bxREm62MSehXcgBpdIoXW+1YuOWyDH
xWQ0nK0+oXSzx17XoZK0xmPksDhpWWCylmr1oqNiDOemd7SNqdh0DsmhmN0jzUKFVNRFDNgAYTa4
F9NVO6ua0sl7mOqAzkYD+Gk3Vs1WDNWZnXaxnsA2LHMA2eAdBsJaHvA6+gLBBJEMWrRj2SAM5cEh
mo1yodnaT0nclhk+uNJg7o1V0GlfZePuvLwo7g5g4xUKCCJaz8oxGocqHD9FX3gr7tYItTW0Idiy
VPny0+OWpspyPmRRFHIyM35kTX4l7L31zNw5RkDb0hB4XtJlyKSetk9nn5LWriUOB/plG6Tc9aqg
3IkBh3nW4KVD6fo+KfgN0b4yq8hrkMQUNid5KzIfap3Im1m2X2kxzfuU0+7KQTjc6thB98xDqFrO
P83EtM991LRnNKyYNMypkmLlc4vaTh3kpr6WnDa7xjt7w1Bveqdxl/5gCrhxTri3ksHj98Yi2Qzx
zWJnDnMwnZ9M40Sfp3wnInEfCtogwdAcbTONd5GtPxVB1h64TVK1mI/MK6OWdabP7IdWDXgN2D2J
SVGp7lx8XmVGgdAx9/eJp2FXdYyimzB0V4mLx5ORprXnHDDvooFkuptzr/GneRcSnauG0ryNmn8e
UsNAmcggxoXIslpX0iPfMY2Kgfb6cVr/KNI8Az9G3Mv0/G+QMOgt18mPUVM1O32EdIT2dGBjCHPZ
xg5GXkhlGj9gN7PzrCv3gP8xvRWCOFY3DsFHSNAXK5Ve3crSdpa47zk0+jBgZgUCnYdRXkzffAhg
5TwZTaPd3frB8ByrX8b9QBmy2axtRRHNvoGisWKLpkBGU9OJT9heeCUlZgfyKgTFXuVJdylDfVxH
ilUqFbWU3/+rjz6SKZ4phQq0npY4zTLr3Aw2btjkxqm3XySMlT6EJZ8ni1ttnxvlnjK2ZpMUpvbc
+BSmgZBQjNUqcqJ7wP0OZmT8w4D5dE2m6VSpf4No752L3ngNohBnUxIRMivr7lGTFRzXtne3fl8c
LLTFV+ugl5b+u0rrX0XY1st8gqdXGJZ7pnomWmQiN1eZRmSDFl1yJDUlW5AJ+iuBQgonfNhXlfq1
lM2XXfYKnjLPDyRoflg5Gw1tsAaqnCLjlagXhrFsRtgzA/FCYdr3uytNNAdgIMVKjwYDZx5b1cBq
ClVjoT9HTbOa1PtdfDN7czai9fdnWdVQLbo2tc/f/wssq4GAYvQiHS4Ezk8OUx2zv8hZm2Ce0w/C
aLe494rgi5IHO1ZRfS13njZzHBrHCgT9wmbpvfHnISJkyxIEGVgbYATXihYMb9i5VIogLEAJS7LB
X2b86ijGcA9smFtleKLSy1sHFSRiTzGJ7c6AeK04xUIRi8G0SkUwpoxC/HAU1XiQa0tRjn3FO6Z8
SR0FYCDXdlU9CMVFdr3ZO7Gx2yYgk8kgxds8a4MFjvz42OrkqG3FWPYGaMsdKuo6tyEwV6CYXcVk
jsZLpozM3w+dNoTEN4OnUJGcqXVhFg3cuQbynCnac6JsUK0iQONCb0kCQ4Xm5sTFzpaWswXM6FLR
owUYaaF40pwBOTKAmNZm2dy+jYCDYk/rFRTqQfGoZ0Wm9gckesWq5v5S7zrw1bbiWDuVRnI4oHxI
Ma6TCdo13DOHQPg5Vhxsn3aq47Q0ArJQkyJlu6waogPlWhqMS3vF066N/Aepx2yldWAoSxfqNtrr
2mS6qSjdtuJypxOEbl/C6tYY63+/PxqKe6Z43oEie5MX7taGon33kEfWfWI5l3LE5Mi+u7qMig8u
GyYGjmKGJ4oePiiOuKOI4o5ii1ffmHGoKzBeAwyLuqKQD4pHjqs2WmUNjPJe0crH+VmnsPeoTdAg
Svyajz3pfKvs9sQ1QzpBk/JWZuN72zjBrvSzh9ZKxrsTm5gmQIUw/w4XiUokS28y9hJERmVzOTIB
Hm8NLC+8pQoLnETxI0pzjAeh9X9VFpWEjb0MGkOsA3wGh+8HCepk2RiZD1VHX5JlhwoSMTDQs6vJ
qe/eFXQX51V/+H7wR5eUi0dNfBRB0BAFwKSqnB5Kwiu5DFeQtVJEIt3cDlDUZBGCm57uoQaIz+IY
vvEHnSI+5vVSThcjcj8Kh004fNviQuksjcTjlt1KzV0uoj2sJWkY9OLapXXG4d1tju5grSs8UFfL
m82rLdubhACmSgv6k9+0UNB0+1eq3uKDtjJIzMUQI7vHI1JVxaZ+gwP8sXQA7VLaR51yX8frJvVw
K1m0kZag+sKs0betP8TLmlHRlZYJthzwZrPYpyKUssE0B9MQ2326p8I3vdYDOx6tIv8gOFNewsZ6
I7hjnDW9L5kEwrsNJvzzlXt183Y5jTjfE0P8Dhrb5y9zcwxYm7mB6dnKkIngQRZbd4YoR1RpWRdB
sfdUc2kwUo+BjThl6rDnc7HB56d4zrNtMc5PeInmg+sMOFOtpZe63YsghUt3H5H8CpfwQpttWvxm
3Tx46qGsxEfJ8s/HlsGmkJRy0IS4iRmoalxU6/+v/YTK6+eiZ/3fLIVn5QDUXr6aljKvvy2F//rM
v1yFLt5BQ/L1pOUauu7gDxz4HMyH8g9beo5yDnrC1oVF9dffrkLzD9uUlucJJD2D+BCtW//TVSjd
P/An4lN0BcRgoQv733IV8h/9Z1ch35vE1ugKT7dNvtt/ugopVShTgbQMbgH3iIhhRtDJAcA0m+of
GXIa+6T4DdEpOA05QAwvHg3FmDBApQUXuxXmLYU1VKt9ncMGD7/7vMbHNePfM7DSatTuUF9BPMhv
sSlSIs1AeSSdM7oHRpxRojkXKCiT2leWFCnW82A/hIwcF46ri0WUoxcF5MoOUWg8RVUb7wZk1GNh
i8Mwm9TIu/J9ANJm8SoQ0ub8OKW3nHJiio6kh8s7jvZZSu90LUZMcRFXeYH/+4y9GPBp6DODI1ez
jYRcMR9KTwjfcSfbM0+Hc3YkLiErXrszRJK+tO1tovbpidqx1z5SI8mydVe6h9ZmZoQByF/puvFc
Y/5ejX4Nbq2GbNBxHmbDsBZ6TebYtJebDCDhRrrklTwfVEpBQcNB1m6uBnPQAGLrkNe9OBuV02/R
3Zd6NVm4hOsX+Gr4jJqEkWj3OpTJT60klByxEV7UWmQup1gnljXR/KEzdKcYiAGAtpkJeB5Sa/zS
feXdnMZ+22RI21pPeXQ91m+lj3cgSLBDR0m9myDr+bIclk3GVJRt9aZMxAOdD5JVlOkJ98mtSRQD
n77+0I3G3gny7kL5e4v/ZWsOcJn9wDaBoRvkVDRjU/nlR2LqAvUUHcCEpr9CcWR43pvvhT/kuxb9
fWFU4CQSdUwe1IG55uSs1RyhDXWYHrgq/AijuhkL4w5+7admZs+dM8m1z1m840yeqMO5zSm9S6ub
2UwXvYYAXnFazry6P9t+ceb00W5mWYf7xAiG5yKm8qGZ9Hdf51fRtYH/MFZhdpERNcyt7Vo7nNnG
qpYkmYDeTWuPE3/EtQArVp/PXmgg43nQXWIfQUIPdLCRiBRwpG266BAuqGPH+VrAPE+j9mJFTEGm
KanOhQ3HL685SNeoIJ6SQwIljHzXCuPHX1AbkCzsGTssWy2dyBKX0KDEFUi27onaAO+ES44NCb0J
Pjz9Q9UWVL+YG4FK4yu5Zka3iZWA46PkdErSEUrcQWayNq0SfAwl/XRKBALVqC2EVh0DI/bI7lJK
oLnWOVXikVQy0oCe1AZEWozckZDGGnbYHh6KbmzZ77Fl0JUkVShxiglhvo4amH9jRqlEhwXoHgda
cWQJ/j2B5Z49I//McN77pWZvoD3cZZty6je7AWHMYp5ZMDxf8Ys3zx5YgGURTBhzUuc562hoT5XM
ht164SkdDvJ9hckAMe77TVMJdIWS6rodqzH7xIJMXYSWlytRz1HynuPVH72OrlO7fvoQa60AGwLL
wvFa61HOqKs4lZg8ctRT4iGWA1I76Im9EhbZRpCa/xYbleyYKgFSV1KkUKKkreRJHRsI4JY0owVa
O4RKxCyUnOkoYVNH4WTbyn1DiZ6Tkj95mm76tyBKKGXTWkCK2w56pKSgrc70YRd6NO/RScidDSjI
g8TCcOyV4qqk10KJsERvvb2qCpuUQJsqqbZWou0o2TgUQPWfuGCoCDd3Jk/Yre+6fE80mhmqRTdJ
JDNLbXEEjoplrFXlBY69YEaT5+lxSLAl0oWO1N8xRvTJVZZG/7P2Ru09E3jh2rAwrtAesFSmMl2K
rglfkoIpJ+EraLVgj5v0xdWhb0irkQtO52zXeuhKou1ynEfZbzPMzKsTl/bW0s2c8D6DqCIFNFf4
2HvEPOxtQabd0bXxztB5RkE8EKIvqFQ4aw1xXUoFaLyVrbWpQt3bcEqarkXLptx0kns9J/HRzkfy
FSPlF7M1XoGjM7Dgl84QJN82/i0kxrRPGrs9ZOohhaobWfra1pC25tBDXyNDlC4rAmDHtHWLBe0w
DfBi6yfNvMHjKCh/pKHKgozCq92ZbPrk8+AUIpOf4DZOe4aGe9Jo8VNtDnenl8HZbpMb9cDgXjEz
514qHkVLyt+C6Oc2JZ5fvW8+MF8dTVrbCJ++MicCzpjWco/P1tuMEnVJk7N9iyCq+1P2OsSDCXyB
FXSyWnmetYwqrR4gVwm5C9lV4uCFfbKkpBJ7pdvaH/WsXSI6KmOU0QOw4vSilWTFFm3Zn6woDo+h
el/Xx+nl+2+1M/xyMXyOYRvSxjAMj98PZQ4Ya44Y9bfC+et91Mv8mCZTW05mUu4yOH0r6RFHyJPZ
ZP+fuSfT7bmZaUFPcR1TQc/12AQDHmvxyh166TcnyhzaPx9aQJCSJ+tiDkwZYwtLPfMKzl9+L7aW
X1/YajM0sLQTFNZ4lcMdXHwfIEfkxk4X00snB6g5QsALGZHAaagHkm27Gxs7Eh7eBFsVbrqjGKiG
GDxRrwZMgKspY5wiKxysxZQnLxPavs1ratm0/XQRcfYZ92AyWq0Qz01NQ0BUhpsqjb0zNl3Hi+Rt
sID2GLCxbkwXXAICzPdqUVQoiICs6srTQBFy88I7162nqaF9LNTvuvaCVV3/zfhg0SSpH3La0Jap
VfVfGmPsMH9zMjF7TOkc+lmaT1BJMUuWNh1EOVEKZHA8zBxpLnKa74COklEXvV6uXDMa7jkjsSDY
kL5OjgE/KPZRzIKJ9o7PinBBnU63KIVlBq5QuwqaG5ZNKJ1bQFhy0zRhs2oN+RWEWn+Gqx976JBh
3auuCd3bhj1uZJuOnr3fYZyBZ8+b3JOPgkxEcMi63ntm1e7OtVO960aO2lPT8DIkvViMAVWC0ueH
LeJtpAXZQxO0LwXj/xMsTQqYmnNi5v0unoFBd06GFpPlG+Fx7620wv8xBNGvyClf5VzrP9VIr8yY
1GuljnVMzq+hR0OfyFhOJl6uR8+UV0nrOcJ6z4Ygu5kMqUnatcXVGOZxE2DqPpkxzspkyjFywFTN
sCEPAZceXvYnvbfUcNs1lmUFsqo3iXQ1o4wea5uNEJVkR8/uPkVO8NlkxKEkD+7JWoBg51bHke3L
2UucszSm6DDqE0dgP50/6pZ09JANT0FwG2qtPKWO+OuhoSStxcYAsMcA/LqeNCs62j7qDyNi7Acp
EO1jD4wQ7q+EnRpPwUJD19umJiFlmbbRCQt2dIIaF56o58IVDh8ZCEq9bzI3vZXVPeAbvTiEGFlB
6vs4W8YWWmWzanLnY2B+8DxP8aHQaPuNZrBCeCOcx7mdshVF5uClGSKcksTIVhE8mm3g8buGDMB+
rtW5U1fdrnrQZ0f+yvAEMgDedLHpH2y6VkAMxiXkfAOPvVm8D9NA6wmT/gcLF+q16dkzhWWTwOPp
u42eOirNUe1YwvdzG6XPiTlO4G9qRpYxcFlcvM6RItPhkPvYafLKPLlKgnPtKnrNU3hN8VzW2+83
sZS9G2Sprh6ogXOvWimaGWYYEvRLWJbowt0wP3b4mjax8FyY7ejKXdSv5zIbXrRa75Z2XHjLYm5h
CWA/cxftlAbEh1q5aIe4+lnr2alwL5HTFM0C3t58MJlvx4oWBdbKO9ZU5B0jGP3XpiH4YA88sXmd
YALGa7fPY/ILCeHyc9V6b1P7E9ua+TDkHlwiWPxBk427SmbTs2bB98hCgWQXO9rGTmW0dQRPUATt
pCObtodSSQR88AVMyDB7LuN93fbNE0icM0ZHAXujzE4UFT0kFeJaZv2C1j0s+6k0NgxX5pXnxfCt
MLxSZALfyUdtPHrCfXa61Hj8fgD7wOS47EBm6vZnYmv1GVpAt+kgUvayDU+xX2xzAhojeYWD0+IA
6NroEDWOfg7UQzVnDgPI5Fhyw54UhJHg5YpUE9MmNV3/14g9i1pjZxXZ73K8sNJiEx7zVTMnyl5f
EL1Pxfn7y5rN+DC3cHUZMRPfb1MUHpsirtg5g535SvTkZHRY44YwMUhvMusIo75aGTDlq8kmcFYB
B0erwT5JgKNJH8sk3fUyk8tBWANYq9hfBnG+7VB7Vx28PoC53Sr3smVol+FCLxV99+REpr1yd4S5
4oOhcZZrgpydGiTprEQgngDwcSuEOd16xD7Bv8UM+mzbn9a4D3CoVQVIeQBuPgPJMC06Akixtos8
5ivIdfec72tuEBJbjtCsi159D/3Cu0piDHVVNvfvd1kNV0lePgruB7tUwHw3gzZfzajWj0PPzstZ
UkcwP87KtxrQx7GIuuZraOPqGDfVeBvLND6nXbDBlQjCv0qfa/eVEEy8MWT5Ugh4zQld1w9sB3cQ
v7+CzM4ppEiKB8amqsASs4eP9n/A133QiDkuzJpsg95aW+AizaXlxhoMhnbNGCeAE0CATF3uPWH5
Su1ivp2GisNC70CDCzKSA1QZWWHdrbTE54SDwrEdp9n78800sSNmqKLF+xafKgvGDDyyfTexgxV5
0y/DJtaOrd36ELpQxkKDnXA3nKDmptuGcRfjGcq3oYSEr+301pLpWeZZ4201FUnW4L6ssGoesV6c
YoM3kKzXrQZZwKzzmaRNc5Ep8a+ESTuoVeZmIPNLYMiqiKMC1NxBydKMxtoAjcGegzduPQ31LcqR
7BtEgCPOUnuh90OyAg8S1yPDL+vo1JlGbV5yS/vqZHnldcQAtotaFEs7xIEdTafZxtHY+GyBwsr5
asn1LQx8Eydn7H5kAwQBO7jOBjdre9K3Y0YYy+jdHTRPVg3xw0p5pWQdRe5aMD/UArt07OvXgbnt
NILRI8B/z1w2+sR6xGLOc+Z1/mFM9fegA19pz9VP+ijbZZ5mr5nXZOtBY8xAzizXvUe7ZzyKlaDc
OV3mHEbHwydRp2uoDNS36O9U6V4TnU07OCfQGTWY0qA1nE1iem+17L/GgPtmnmhikWR1fxgb98mu
uedJ9qNFcKvzis8avQ+idZBaIOpTdTgjZ+Y2W2WeFaeIzsY48PxOAQdMiCJmDFPIG2S2tX3qnQDS
JxtGlTvJs+Y5LGtD2d45tPLh8Cgzt66xCH9kVk7/4GQfRb4roTU8Klu1O/TeJgipgTaHluldR+5g
JGxV6Bw3A1RxczsX/fwo9axAmJDJwZLMyvxPy4PAVc58CIGauE8+MS5+mL6/1fXSoalPu3uc71Yj
4YssBGs6q7UwUmUdtvGj8EnqCg7grsOPMC2sGaeKV7WnvqluNoSiRQrfhMyjGRN2J8CqmDtxBn6E
NFLst3Qh++KqkRZ4m8VH00Yfg/XizjlJMN/7cHv44C7z/SKeMVXTIV0L66pV/muPUuZXlOwM7HTd
iReu7kxfE8XNU7BNvPCBpovVAJ1v4aTZpxTZuoiSF/77W9Y3t4IBdTWwk7Zm/YT61i0tI8NhEpIY
tnSo8hghgbneat8mpRzELHU+9U8Y0xdF28Eu10BmxrR46SHzrgzfm4Auxh5q38+gPlswNMcKDUgm
yYZp0EIWl6pLw1Pdei8NrhKsTt0Jey6ngCp4qJvuRFTzGccHKDhcrKaVEZwc+XV6EqJfBJTepXOT
YOu8BOxK71OSkmBqAm/Zt6c6hevnh5wWbhpKGxSIcInwhWsFw6XbNwpY8hpbHpTFlPlu1jzAhpsS
K15CMmsPY0Xu1bJfQcwcOhgwdTSUC9a1vbDVtBV2nT9Ob7VpXYOAfBeAyzx0P4OcWl1LiLuLoaX1
bFQghi2uEWPGrZ0XOebspisgyV6gShQ+yGYvR8e1gVAMxZpGjmUcGU9xA5qCrmB7aTTsyAdD/83T
tXTrftcKD8Mdw4ilN3nUIxi7dGBaTksWg9HPsvcyzqne3YzYISgj9ID7VAwmUq9rLViKuEQRwkxS
QrYRnSBXb61edSv4i16SXCtGbc3wkoiamSkAcrSJ6mtcGdeRgPd6fu2b6HfZiTv8rmUjinEJOHYR
B8FxED9qA+9nSJSLVhtGSpY8VtS6YyMFsQG7jhJO9yPwzWmRpswqZRHAnNToEwXxaZHfMN38MRm0
YIdde1xNqd/gfrTOcz4yGtzUbgOHkPo2bH+/Yr1CjQ2dHg4dKh2sKrebPoE12Biyg5uUm6A1H6Uk
WD4ydhEBhoJEzzGbLZ0yund5fWWr36x9kHx0eB/a2v4sJNR8C5GIo5jN1WVW77Sk0h2ClzWmprBR
4mzpfOTlZUIwb0ZxhHb0mnSqeK+UXKn9LSxAkNDiwg5W2xBmZ/FLLzlG8ZWhiW0Z5YgNwe+pSIj/
ecD1R+nva0Jo+IecbVnfE6im5HxovKOSyvaHaNmW1Q/XMa55qH0ZISQS15HtAvijAvYnB1LxVyQ1
rAVlSVZ17ODOmSVbwOEpdULVgJrOuwAuNUXy9Rfa3UNL5zU7/TfT1oGVGgAyFVurb3CDynPm+Acv
FKeSdrJ9mQN35tJbUAnHE1qKfhcWGVW07MICs34K2lkuBmIXzOKKZaVXKgzY/ZjcuiLxO55M3OQg
DlycmO7dCkfroQNryv0SYB7pThOp+W2k4KiO3Gxtjj66VfjEJD9aWHhOJvp2tp56K3Sc51Z275np
/ahGADspgqVsCBpRrMLFp6DAk0A/GkGdbnygm0Wf0llADUVZOypKiTL5bURwXPMTdt/PxoHoyZ6l
2gVxudNo9ev0QixjyyBTUDEXGKklZ+pCWGDGdWI+Bgx9FtKEcNpluFQcMd/Rypa+yL+SnieAcwUv
vzIjwB/tfUJHG+RTwNCd/yXrZ1wP92yEtDRELxHGEZtbph5CHjRZJCzzLU6m5kKMnrUhGxZp4f8S
ZnAr7JZUAKwzvh1+ivYHX3/a9kbwOGmbZjqHzK4XpWiirUaLSZm07dKbSV0XEe17WjWRxFGdcnGU
beNQHlxTyY1MeHdVAI6p7/U73QjiMLm/mlJ7MWzTOUTl2LPtsHYcJttl5XXLcJ55hsOeJr7uhiea
UCnc57Si7zbjWjM6IgEBFVrgcmS5cMt+Weg5s1zvRwESRSf749HztfAIXed65S0dSJ3LwnS/Kgds
mtnU25k83ark0NeH1KDafX7U7QL5vWp/jpn1Ka0g2ppALja2EfKrL/u3qiD6GBXai4lvov5C/y/w
U8ut7nfXyPavjZ51m2iySrbC4DpnAUg5Nvh2PGr8RO8QmUmTjVU/E5d4M4Y1y1O0xo38XEzeWSJ8
q1XC2YYVgEKrbjbtgLpfjFukzc9O2MFCkr1cN51ButXDosZ0NsCMt8SVEa2k7LK9mVvPHUebZUwi
Db/u70Cj7FAPm6fKHLdxKSlBVtc/tq3DNOJU44hFTrrJfjshQQNuMOaz0C+D39B9Ug2/zArvo3LD
MyJ0FlMKhrdvx1vY6jQUYYNfkTRhoGbegZaCpvCWsgo+8eXe2GAJCQnR7OzNUDFRiGaxyQSloQPL
5UIOSKBw4/HhPMky/JkU7n4a6RKTeTQdbVqOFgYbjaQjiootc22iDxoSXSoKB5cMkKC/LIMQSs8W
oISMLRhVy8zqwBEO1nFyOQ/MjbtJxuQVzB+gMFJVic0F4GuXUu/rBdvcV5IIeGX9DLSbOeQby4gI
EDi/Rp+iwc5Jfa5xgLQ1lsMFscx+5eqsXYUeHEnKv+qNeIonONiRvanwLdv1rF++H0rVXgnSmEJI
1Wipq27LUbVcRnbM6D2jG/P7QevHC0HCBnPdP97/50dE3CJM8oZ+BWKyVZ0h/d/FId/v+35Aon6v
VTsnK1zALZvGzkB1d6ZGQyemaY6HipvpQQuG8SAlmrJtMJGxDRpA/Y4u0FlxQFQ7KBHDblerxlDG
k2/smTRwmrSJpgYLakHBaK+aRkmtFddStY+6qod08kws3aqbtNRoKWXkg5QeY1Aq+/ApnWb7VJbi
iuQKD9wzOFyOghZhH/U/Vk2otupEtfTSeALoZ68nh8bUQXWnWk0LTiahUlU9tDrAhUFnM26p1tVO
9a/iKq6Xs+pk9VU7a1zS04qa5a/1gO5WJ2EY63kDLcwjjkIjdPZdPZNNqPVhz2YqPsYGheN9+VU4
kmbYWLTPOWWx34Y9zI3431STrKU6ZSvVLluoqjGLvlnYXMPPngraNKaL1icsskzZEj0K1VRLU6HJ
P/Am/5od8dY914Jm24KK21p13c5Mg3aGW2CqCGjCLanE5UYdvsSqJTdWfbmTblo7SwWHU4IcoWrV
zWOWeamaduF7xKvaoYc3UT2833/Lx21EQS/PgvMWUNnrcZeL2DVdgILxC2F2pve0TVodTb+V6vyl
SbshdU0P8BTSCJypbuBEtQSzhHPzU83BuqJWeD1twpPqFQ4oGLZU07BQncNNT02cJpLuOpsFy/zo
Ar8uH79hQEkG8OX7bz33qFpv7K3RzL+LMfI3/dgn8CCmFa5Vc9kr4HQEtaWo7HY/v+qJEAxYmFHQ
nOyP5S+pupQlVTdVbFb7ZrhIE7EQxwDNy/Cu2n0qBsl/LKE/q4ZmOl/EKQyKL5qMfqYRor1Ufc6m
ekjocIDVkL/Mqvq5UUM+TbcYKrbmsmWcsGjB7+SqLRqHJDIZqOQVHFWuwZFW6V71SzcUQ+4Dn85p
OKbgBLoOC6KjH3UMPLvKavdBaPZntj50Bz/GqsO6gSuygRftE/XXWrIN5PV1Ve0sSqqv/3xI8fXE
hEaXpirG/tc/OH6vbfBOgawu0+im+wShikY7jzpkuLHkKehVE/egGvAYk8XXTkbPjI2hf0d0BCSq
w5sei3Q/qV7vmIJvSRfdHtIEcwbbqTlV5NDC8c7tGT8e54GOcPo1xElovzXr2qgOcU+1iXuqVzxx
aRjnpN+SGxParm6y9upXTbVrMQwsvLGCoYSGyZiZOLxHDcWhd/gGQiT+A3JUu84Mq14mUCYOINFS
wsQTu/mAmjVNhIBZKtNbV3NHU3rWY/OKs4OnWtS7NwfpStmlOZIl7il2h5fZcdMrBX1UNA7a9IGz
k41xPr74Xgr2mmF549k3CxIfQJ/8a4AjD40zCk55dpKq7V2m5U1X/e+tGpcjk/FlKYenFKM9AE2m
F6ExB/qq6ZBvVJs86Rcqo+l3CeiZt1TjfABwaK3TtMfruT46vJouvmqoz+ucthMiR1STBNiysyBl
EVat9prJnC1XTfeh6ryXeeI9EbF+F4627yqYmHYlaC7OLY9xQGs8MCcH7B0vyp4YrUvM2WavGeCq
KQ/D1O5F04Pyzav8zASKVI89pK8pp8jaMbjAYnN698Mbupv3kTidtwwyyBmWVT8OTcjGit48iuo8
be2FVredCvNNx3XqhOWJTIH1LA0MgpgAELYDvXkWXbpH5aMLQe26xlo+VpU5XN3y5fsu9/0efij/
FHriIZ3ksPv3/WEP0a+aNODv9htT96sopzoKwvZPat3fbzZ/U+xW7+37P95AzYva6bH7qqfbV9Ol
fOqv8b9DV1Mf+f/6j395ufjFfP2P//b+mZFNwlxfR7/+NzYvFwDb/5k5t33v2q88+K/uMPVpfzPn
BBYufF627Tq6EBDf/nKHOX9wRhG4vCCC6ZjD/lfmnPWHDnLOY80BPccn4uj62x1m/+HpnqXrQkrd
0Q1h/DvuMFt9a/9EzvFl8Jk5UgjDkNTP/9MclgKYmf2BGiyQ+fiPYcyE0QXvJmYdHEWFIxRLBkgp
BWTugtn6vZ+hiA/5ADaAmM1ChyLV5/UrpPEtojNJkc4/uP9B3nnsRrK02/VVBI2VB5E+c6BJecsy
dEVOEmx2d/rMSG+eXit4daFfkAHuUNCk0N2nebpYrIr4zN5r+wGlhpSQuwlLWvmkmUCDdFca39dq
hs8gCTpfoOdlgCA8A7dQwAJC7UeAjsA/5745xuHwAB7bfFuheW5qNUhhzIP2I2hIRa1JfMtz74MA
PbmvJhHuxtiYbwFYUkYK3rsvm4fdxxWZsN9Bn+TXNhkpYwfjFJRsSADG/8DwZkY5Nxb+WPn1/s2q
2oFdosB7UMGpdprhKanG8cNKXYtyWAxXXwIB56+Nezeb9CfE23hax/ELBna5auoGMgK4a0Se5jnN
SZUE3sFnEl+o63wDnp2WRFFv5yhEhux71t4GjedX3XRG7aOmmsO0inWx9+LsamsYNkxNnOcU/LJ0
qU89xEwLrySpqovhNaTW9Oh6016auOKvshLtFi6Ec7BsbvzBuvIvvLEImR+g88DNMBSIwrj9mkia
1uFSFLJC/j2DnRF6tG3Bmq0ACGCUbqoLnBaQYGn3EWPI3HWNcWoZCJCLzBzJ8esPwNVhHxp/PTo3
rLDN79Gv60Vsjf5LCa4E54Qlzwn99oFg3BdkHTlJICV3YGI6r7E5xKdBwn3RU8ixqHTh0s/2npGw
XI9EuSjXq7Z2ESpfkrg+9UWj36PY+gSGvmGZHR2RVYyrkf8/I4Isv3hokhlSxPfJE4uJ25V6RrwR
/Vw+JouE1JglIro0UTzAEQFF06/Cj/xHVoffRQafKMTItgiFnyz7bMwfbbIKYQFsigy3sW9rxt1r
QVhjaPLWM3vEo+e4mO9Sles++dcO4vWFdfkTfPfmlVAFnTeUD9MB2P9UyZtNR3eWI0g2QlnTe9dj
ZXVpz3rN7tZZM9tLxZYliDsnp9Vuzj8PlRa3ILS5xlQa8DpWyYQ1H+O9l+5JtGIH4LsuCp+n0HXY
PlQCAKV06MjNOfzyBsb8GBb/CtNKnsoSE4iooHeP9dmpau2MIUw7l/Uw48vzf4UG09UpGZxXpx7o
UUh+qdOb5bSUn2FF5jJ4so3ZeNEBHjh1SLOp43haOmyezrFu2teZpHl6UXuinijZW+NZ29V9kayE
BZk/76AcZK6jDIKGsSe1ejvNoj7zbMJjNJhEE08237pEbPVjH0z0QDKMd9KNWQOz5arq16lhhJec
YmseqxE7oDZtxiyOvhzkX8Hv2s5AAFUcV77lf01xBLkDXcQGp9IABb379t9/XOIZi5jT7Fsb18hS
cqzHYZkmhr2tgyFda1Mx79MC70rdHXBXDtfQBgHCSFAQSxdIeGrQllupEtPyp4QQL/wwI4nOiVyb
eEjWgJPE1h0HfdHkqQdYE+vCIHJ/2xUK35VfptLjbxUtCCRsQmjM4OGk+brSFYkS58g9i2OOJgMl
vD+HCRMevg839xepBFTg2d0XNIZoy/uBkpDgiJUsZbxq/eErHy/EHrMeJPXa1Pz4sxk+xsTFxTzq
zxNutK0vq5HWuXGOdK9EinndrdWr+h7OSNEDJSslXNyjS5nEU2kwXvJtNDFmTVVIlYN9xOvMN+Gm
2YFXUl+aIsaI5hcQHJPsRVr9w61oBwoqKD9tviokixEwUr1P56cEnczCC8viOHYE7UmjIp3A8u4F
w9jbJJTd35/mC6nzw7mi5hI+8Yu87UcypfNxVfc2CzG7bS7znL7VQCnb2LDubtvgsZuFvyK3xz3A
QN/3qCfvMD7gl9ameciCsH+xivJoZ+vKzIojlgCGAZSxaoUa7/XI6BboNUEhMHJewRgjCwnFkRD9
kx3Mf5AwIRLyqpog1cq9o9qjtebjc02UeCZSMhpDCWp6lDVSSWwiZhq6Et1Y9nqelSTa6J9l3Utg
gAh0ciXVQdtggZRAviOUkKerjOkwDklysbzvKB+aax9qkw+N8SMx4+MIzepPH+AioMRAGgauLQ/t
+W86vTfeyE826i6WxWWSKolRpcRGbPmBgCsB0qSkSLkSJRlKntQroRKmR/0Ocs8hg/KpNeNo05gM
81PMV4XRDRfZJr+9OZ0uDgHv5NoyCCid5L2rg/YcewVJQBNpioM51KtIqamm3k+P4xzOCz7g8U4q
wVX1I71SIqxBybF6pcsSat+PUstTnh+gyUSgKBkXYQenhqzaYxZXF4vp6RbxN8Y6Jf+iRGeYoyRh
EmjMoORiPw8u4KCT7bEPzWGMRT7TRFPJyxolNLOV5MxQ4rNSydA6yeC5q10OsdQvdxQIsHFF/Wbp
6XAblbyN1N7ioFd9RMYRf/bz4IdZtPc8FBpZ9w0CD08xzJfLz69YPOP5n9uTG4bo6Hr1X7W4yw7O
bK963b8Q0Wf/Uqc3EqyEbMYCwayP7PqI/8JD04Nkb1TivU7J+Hol6AsykpSZ7LkojO66Y2MpHTJ/
gyFur2ca7KL2bXBU5yLy8Zi4YfOrKZiXQR76lB4UXrd2xI20YhBPiA1tVIeOkh9S3T+nSpAYokw0
HbZnOg7o0+gxriO20yGNeCQZ2kcqnPkDbV8T3hzf/TCpRPiRcqRXrRfBc41y9kcDM/JKDtzxuSY4
jneZklEm6iFU0so6uM8oLSsluWQaNV5dSsVrrQSZNspMhj9INJVYkxgW7JLtdI3VJekpSScOGmY/
SuZp50/kFZSHHrYB/DGUOPMIucTh1cj6faHEoqj7Gg4MBKSWkpI6SlRqKnkpOal/kTsX28QCyGIr
Eaqu5KikqGprK0zePSv19p5CLkywFzIFYaDdmM8/DxJCg47meN/K8jE3RrsLyfzDDF4aL44G2CHU
XMSP2GeHns8lsJjz6H0FSrQSZQ5cCPWrmbAD7nDpAJxBRxnV21bxJCwPsoQDYqJWrAkd6IQWQZ8A
qdCgjnOgQUKmsH4YFYpWAWZmPiYJBItRsSx0BrJMS6jOo29H0S4Sxb2wQ5ZyhrLZc0cxqowwvQbL
xirRs2Fa7bO0WXfpH1fXTp7o6h1sxxe/Ifm4D3ZezDoT/NoNkRVWW93epC7AKY0Jjk07bk25thxG
4I0za0Nw8OiJZ7HDKPrbDVmgM5yA9qRzoFXemU8jGlIINSPqfH1MYcaAufOj+CiZUMAGlhdttNpt
4nrAUaO0/v/CdvR/JZmfYj6ssvxfu0rlLPq3rtLU/4EcI3zP1A2THvF/gMydf0wHgj98bZ2yXXeN
f7EcGf9gjnH4KmEYLOZ861+aSvsfkyaVr3PwMhowDP4jTSUDyf+lq9RVw6tbjm/qpNTpPA/5/YXA
JWz+63/W/0sbeUxw9QE6+YxJhb7DvhfDDGUzfxsHq7lAIcjuDtd7pe75+efKl1z+iaoCElUPsP0n
28Mu2lvqBffMN5033UzIqUAJdjRR/CwMVV3ElBk15Yam6g5Cni4ehYjyHaDySNNzN7hgKAxk7zIp
0KoCQnR3hRLCiXE4edLhz/zirQOSvKw8Ik5EDb7URk99nvpq2KVm+UooAk5Kczpib62uTed+4GWd
z2PgcAeFXr6Cwxkefx4qM2COQ0jjgLGkGGt/Z3t8Srt6dIHf1t8dOZeHJgt1VnClBT2UVhZcycR8
OgqAr1BkJ5mg7TPdczDt8dq7r0WaO+s8lzkpcstytIdznlbamczAZQ6y7SDQ+yxa9ig3Ijr1m1qC
bDsKvEWkpbDjoks8pvKaDrH/CszhgM2XLTEhntgxcCMlFVd7qEX1agxrnM8xJFYbV/EhgiB56XTy
FpkVk9mQgA4PCIXzgaIuOM2yTUUdTFYgwz6I1bBzJwuvB1w4ot/6vdRoSUdLLOoiGU4yz+GmGy78
ZbYTnKYeqOEJAT5ch2Af0a0prMEtM4DXOsjDwLdT/waROCSaU9/67LNm+b9xIwtZTnx3JLS13oqL
c+pZcF0oxrdalby3+ZQzwEIp45UZUTg5djIzHB9hnWrL2gurqx8278gIPYyjfvZUs6J++vlVHw/u
GjMIr+mIJaASznOt6wFFCSC7GULmuQ1bNsQhl1kx9dHJwr2xCQtDQFWPWKtl4OjgblTwSj+mijzH
Fq5Ako0lLrsuOBnCIXaDtdohif5aOaLDSOof3vwdSuSYrl5ZFy8rHr3RUV6Udr0GA+uvcPoDGWqD
PZHX7dmZp4A00uTsaG5z6PUUhENKD5FMPuZwgGEXqaNWgam+aG1UpJ76I7fti60+haTMoAXaoQmu
t7VVQax1oejVvjO8OFW7w54CKtbybnnvyw2kVHdLp4tVzyIcMUjbBsh9d5kAGe66trfvYSAPRkgf
arSD+2xb6KhCF21QlvSHqgvXObfIKjBqYv2crNoN7fw7tczsIwq082RNzp8iivfl4A+fMolp4x1+
NmPamTvh5saOb62+TjnpXmjrylWQE0DgAaw6em8uJI5rJtNn3RudNy8HIO/HIcvT0liGQaFdyB2M
oJM3X12uTzf4ryTKuQDVxSAOzZi6tFoEvBtd/OmVfqR2Ej2SJgesmB9fx6pOVrZmzVcPOYUnql8h
gC1WvZinAD2daah3ZpwwW1EP/WhbLIvhHul1eE3hNrx0diaWRos1ss+Zo/kUYlldmC8euTwMvazq
+G+/xVe8sssNLhnzAHirvKBlJHstzudfk/jVeHNznefpb97PwZljjgxKl0h5H+pvVTnADYtPkyZ8
gdTzy27ScslZPB5tOlZ22pW/IN8vxTnWYLYz9K2rRORhZ8jdxHrX8DA6lKhBXaPbWbwsF93JrSdT
T+6x0JhCGclwSx06U6r5XYnc+Ehyt7lEeh3AR1zPZLq+Fb4Lb9IJaGwTUuKIXore5wSRvyXJRCcl
blwhYIMToRqvH4OAjecNGhsr6sKt5VM+4P9LAL8sOiDrV9vqjk0Wd6cxxIQvqMfduvbeK9LODhYE
JQjM4Zc7iPlSNTrDjanQDk2ff3Vj7Bw1PwFh7Qp+NmmCZ7RPP7NgDo4gSMVRF+Ot0PTyQAN9aJiB
vuOjA4milcQjJ6BfYTEw5yeUVSNClCXW4F+YDFFa8SQGN2xffS3YzlnuH8sEdjDOO/3YMLKF1eJ+
pNBbHjKF/aIXV7d06ccpjVZpLu2lPVbT8wA6q/To+D3kfE4d7XxT+0ST/WX3OiutEFwSEe352M6k
f5EehbKe/k1goexGBxAP4Ro2Q66F5o7GBlflSKPiOr/iFimEde5MmT+J1qhfRhf9nibqbt30IRU0
fGF0cGZMdr1vP1VQZ57wrkr2amJH4z9d3Xa4102VrKBmWBuCC5GSzVT5JAiWJqf2Z0Zq3cPVrF1M
LLdeAF+D2Yb6HkUChR4NSOt7t95stY07DdMBodXPCCbU8gW5pOE2kH751sn5ebL8B67+aJPaGSap
HBVM3rtPqHPZpQ7hn2B0omOdMPCpm+x7Du8RYXwXtv9VgIoKLHyq1aRzltSn5LMfmpI0hBC7wBLA
hzLGOtFGA9O5SIZqvDReOJASq79GIkE+NvbuLUGG2MRGdHTHPOIDgaOt7JA/5WZ5iMU0HPIqrJGK
9X+DCJyQzX6HXqqrDkOTVYemqJ21Afxh6/gltLKxhHaMZlHL7fAjkfZ72Nf73u699c9fZxELifjn
y4sIwn2cj9c0ozZvzSD/ZcwS71I6bjiJAIXBc75ZU8tEjKnVrssI/AyT0T1aphLjtI577CMwk/io
V6anFxvg+C2DGlecPHIHGFiPEQGZoY3Nuqya1ShB1UZ6a50dyEGbNJjQMs8d1o+yo9NP2E5qspuP
c9pi25KF0lYDKV9I3LKw8+f2NrDDXbQGlBzEQ+FaDuzikBogE7WN/BzDAiSyrXPhikr5CBqArOys
rhaGrj34TYylqTpq1QNI0/g8LYOE67cT8dGEUfrMIVfus6welvGb1svgUoFfyMXk74i9GdcOWZzL
PvDrW1O6524q9NPP71j8vqZEZpGKUf4OjZeGzv1eOdYVxQqo1grhoFeKaWMb019T4DjoZ6KiGw9t
aFjL/GXmykKgyOiUWcp0awd60Dp0st8EhyBmcaNfMkOwo2XMaDNb+k8CVwZLT+wLJsAOH9t6lqfF
sWvYiuAzdi9xWW9Cw3buLfcc8tSUhDFvpPeKPW5tzQrJytgaLsygGJkTaCkemuK70zzrQCD9Iq5t
T42D8/MQO68VcKWl8E5TYdiruasKhorGo21HuYIB0m5iTT5KHXCVF7jNbki1+KkRsbuO6/Bhg0xc
dwPTFkYLDKg6aDZIBYwDPGpVPzJbKbK11ybRk+xRwgrd27gYRzmh5FGr9A9gWawIkwLCTmmhn+Sz
sW4DBgx8PqbDfOIkWcuKE6hxnWpt404ukBrMLa8VsWAbFmti56MFaApawXh6MUiPY3CS7/IETkX/
rOsEaGchE6PZcIqrwVk5mfrVUq5kFEs0iwwlNdjly8ZlpD4UJqtUP1x5iTVvLMf7HrVfhg+3pZD9
PY7Berf2sBMzKD3W3AerZ5Q5Tl63bTrxOef6CUdtfOx947PzexbboiHGvCdNtp0SDc2RvP94WYYx
0Z+QkUKTG/1jYAIo4s3ICesxrounbzk6JKaMlXXAKvtd0fDfar8Zb/GYyH1JRbTgLh1vBCUppwxu
uzRSkT8zHgi3GDfyggBnY4YxkQsJwBZUZGm89nRUdV2zITMk3kLgrJe5D5TMsT1G/FzcR3wpbxpW
LDvZ5O2c8h5eou42+YFyjru8BgnKUvJzWUXDV3JT6e78Efk4K5hNHNQLS8DVR6KWLNEixioEqD0T
b7+ZC/ILnLrIVk6wY+0YLTzC6HZlheIpHl7yFtqZwyZh4a67yk4WVV+qxMj5/mNc+nnAO5Is8gz4
vFM75aKv3E9Ko3oF27VFbuh8hQ1yU93pFkDiwKuU89a120uIcDnIiy3GKrwvbZcuyqY5FfN90pPu
npMdHo0gm7PMjQ9OE16NkMnc3DYbHcB83k1fXYIG2cuTuwOhAUmqFi57A8iWC/d2HDBZ2fG8GcP4
E8BnsYmijc5PaOc6w7UMU38/T+JBoGljYT6l8cJ7aMY3YXS3onHbk7SnXxB0+33sZJs8LU/ezNMl
GQA/E4HaJQr63DfQ8mQFMgTi/moAZgsjYBIKRYs3Kpwq59FNQ0qH5D6FKMP8DKe2JjK2pgGG1fbm
26zGRIxhQGdV2tQJ6tWadKC8T560WTrgLYc1fp/fWIsrHNH3OEFG2mb1pc2rejn2ZoFcn/wOWINb
EUb20oGIg0ySwJ7OozIdjP6trcgpz+p4XddBt+bNcRoylpptP+1wwgyHVGeMN6LFXzVD5SI/2ptj
so2M4CzBUyDBILvGBhi7TovmImwommli3soc2yycApBgfrSaLT7DvtXwaa1I0wlwm+lZvslzhDsh
nNglkeDLH2Io0dPbomkJd24+wDe0S4/5Kxsjw8TnRcZFPA1vki3UnveofsCgFexq4FVsiFCy6AVQ
bE0uTQA9K9nrw4L99dafmn6lBMEmiFJI/91+ci1rQ5NPUG/J9Jt9bUvQPebXaj2nzbNvzE9CwOeQ
tJ3IN8Jh5+lUJWTzyLl5EHQSHIjN7royPhbOsJmFEW5lFdxcz9YXnVZygsYsQyZyGAaCyNKe3GaE
M7EgldLyhi8z6fS10fWnEE9w4sknxmntMSMVHqoCQ+wgKUgHG47Q80hAtbVnI5kOsRfxKfK1dI82
b6YF18oTAFCALMzPCp17uCx6SETKVytM/zCVEs+bL5O1IDaYegYXYCTmTLn13kLXiwDwAUFOsvlV
uKTPZDkpaSETnsXPgzf2Jd6MnPesRe6sLa/EokwEkrCEMnuKm4ECHM/gUhvS36JvMbmTICLGFsWb
4NOGz10IuU31txIhDQ5L6a78VAwkmG9jJA1Ie5lvzpJpt1vC6gTtumDljUHMHn8XkHHTmSc1RQl0
LwTYeeCQwNGbnzalHcffeC7SQ5DX8V5ziAgJIwJZgm7wAIDrq8qUa1vhU/r6OfDEWQ4cHgKUue+4
H8poGyYTcWrJhFAPUwsrA0/DmlO9eo34Gyg2VEwVMOcmb4w6fipbGMN1gPvXba4lYLOCEAo7crd5
pdPwD+JNc1tzyU8VLI1w553FZrCzmTF7qpbGE6pqqWgNTZKDXZxJuSIit6dZoJhchnr+MUCVwu71
NujdSHxFQP5xSFLec+G8uEPnMP61H+XIKRqXHYz9aRcEuH/ywt2lyXrqCfjQc7o83/Z3ZIzyIc3S
z6jMtGXh6/3Gsf9kXo+MHpm8VXu4u3DaGWG/SbJGcDaE7opp/DMRfdw4eDyopoKjA+FskZqMDUiX
hHSfBADq9d3gBjeB6JaJLEfzML1DDIvXgcZqrBE4iXi/hVdcdHEVv462x8Vli+rIZOazlrwbAdFn
LqUa26JyCfeOWtqwSWUiNCDJvXcyWdyDnRp3Q8vPWWeKndlFn2m0zbtj7g/VCmEy8zH0I07OzWUf
hcRyZpkAe+G8lteOcCUWnIiTKl2BwZNxH2kZevHJ2dR93axO5OLppMMyUrdE/qd3y1+DMIctdrl9
b2KCGqWF6I7gvyiMPn3yV5/B0xH/6v8OEsZPZCUsm9hGl4JcdJm2Ce9434CRMnCiGgEhAbnc21U1
btB8XhI3s1FkFE+JxtdVfsKLRPuxDFFpYdrys90AZGJhRg3m0xBcafKV8f/DBMOSBbgznypSRgwE
1SkTqGXJIJZCrl+h3/pDgkqIfKOGj98FDNRDjnpCh314/4Jr2LX16WqVl6ZPwF8QlLRk1z6sGPvB
iyWCrh1IfBhBGKzTuWBM0RjFLvPAuc0KrgY//eT1bHnIHNMWZJUD5wtAiTftI4q1bm3X02vface8
rPrTaCqXs5Ac/GFYEuVIbLPjY91uBcV2kcq9zzq6TDJ9FZtesrUz7K8k3d+bejSVDrjcEFz0Cs8p
fZpb4gPp2zvjy7OYPOXKxpBn3UO5rBKog0Lm3/nw1OqknmhNtM1E996GRr6v4q4mG65bQ3DFEJN7
qm0XL3PuuPupxtpfp/ahD3v/VkzTS5s1R1aMJ4oCYznW3Zvs3F3dmmvLFS/SsX4xcfTJBCEjL9Bq
7JDhXqkZJdzmhJtx6aKSBYKAIcumO9Vrc+9FDn5kt30UOsxQesN0HdCCsIZHDa3j3KBpAbro45Kt
jYhSyKm+eekt8gvaaNV4+FkSx3qaupuFenJjCBTAyEKW9mHmocjRN3niUdZnl5+51bBLdUXlra1i
+A7CcRe6lb0i5nkX5HGyyOZvwiPOuKM/mwmFCnHt97pEjqBj9TfaGIg+5qsa4JM63V+90k03oyke
emyU57AptmSeJMsvLDqzwcXvTceECATRdGfuSJ8YBMtexWn7EBy9rUERNkydsa40qRIgx91YjJJ1
W6qvC3LYlffwPam9Z1Z6H2CznQVYenflhPHeSD/TEK9DGYwchCbDOFi8lIG0fUvgCkRK4dYCxPuY
7O7GZoK+pf7djPFbU7GdLR+OJgkEMfGgVVwfjSxx0CdnCTxg24G3QtHv73F3E78tmvcy1HuiiOXn
0DjJurNH5tOV+YEwdm/Vdsn0o0LZsB9qDK6F6b2z+IJ9TliAcIZx4zYD9bFdodoucrC1Q8vstXeX
jSbek8GoMq7tclmD3mc2j/fDtEiXlBVSD/vFHMtqb0MQVTmcO28GkUMJNefobRyuU0gDlNh9uTC8
6BG1vg0Juvy2tQvpcZumLggO0LRvIMQMFgNk6YiFCX7otfeiIdkM0tNKJtXdFulXSMqTVvZYWxL/
nOnGpRfNc1WHt74D/wGRLE3a310/O4CmKkJZqo2wmoIBmB9tg9K9RiUAfyfCscJi8BPxLwYrRfUt
f/dN0++wzcIH0TA7Eu/54xI3/wycY4ve0eNDZnnP/mTAXAi/zZ4vFXb7rDOZW3htFi4knPJV7OLY
bUtrafnRl8DYtdQ96zto12kUnYqw/wQQ+jJrHY4M2f/Gxf4MzQN5r9Z9FXy3i6oWb52NCUCzXfzI
TvfQrXwbZ8ZLFzZfcz0v7YYPDUOdj7w0v0mVvUaBR8rGLH63pf0owu4XguJ7bFSbcLA6LDQuJ06d
UywwWgjnS91oRwSK8Udjc/4ZgxEto8m+WK1OS40jZ2DFSYQXIWcD6mnyRxq7fMhe/AGFU5zCKzEq
n3jhHmljXsa4pkZHljv3Kg4agkZRYYqLXJzWvtg2lV8uy8gB9pILYCjNvJoc/SuLUrWqNXgSUS4X
MLmupjSndWA3/VZqcgRvQY1nWpa7xmC7SmP5AotlR+gg3AhkC1kq472Z5OytUS8kK1Q01L5c9XUC
CzI00T2DgIvm6CVHT7cdQujIEyCuKstPTvIaT723qNjptuiAbzhozllgiE0jdez6aDP9KDvQaHzW
2KPsWL/6HfKWgdmJOU0fVVfna7ZGd+k6b4B9JQd8deP+o+ut94VhuU8xZtbee/BPHie0QJPzIuCZ
rcKYNC56z00i2cLXEzbydCYiq/VN5Doi+tTinltvqleeJ9hFyV+MmOKNTdwV8/aC0UMRvttwW5a1
nfzS8NfElc8TK7OPAFV2p/ucKW36gGWxrH3lvnE7jLFhDF+3BrQZchMXJd7gjH1aA9iPDXm11Mu/
SU60aRKP2TU0C4pvd1NgztyOg3iOvI63+ewFC8ZaT6k3Wfi6mUKUGVPopiYuDngi9tQac1+UPCv7
G34wj7dASzDN7LKBR61ETKQeo15qcmJAfPMzsfGp503wIgH+LVs/PbNj+Wom7Mxu0zurLhNbgQ9u
X3fmU2441yof9bXQzaM6V/HfJ4sSMjKMLvY0Ec7GRZ/yZ5qECu9g1+Lf5Gn0LkengyuEYRNuUJYv
iQEKxOpvhvx0yeXhJgflZxv635nxX6TeuX7komacn9M+E6vAH59FJi/gFJXWUazJ7GLSm/De0hiQ
sqDrwMWlJyYLjMmB8ic0uitLfgyRtqOpQmdkjMcpbBdaaO0cq8xo1vOl1vFZcemxF6HUArpC4ouT
mrPNgnQMgOG1szGbjQiQ/Fy+Zo1lbJrm1oRhv2XfTeNR/0FqJWgXEaqa6evsMI3nfbc1GtW6gK8b
o5gjonGY8cGbw5764tphQW768DkJOFuKnhO0fsUWalzg7gF6n9r1XTBu3eW5QGHWNcfW2Oa2Ib6p
FTeAvog0OzGjIJgTChwMqXKdpUSNzUm3DahQfTgeiJRfXc/8GONqGdR4AYmT3I49AULc0fKIgYpp
2g8ZBURKp1gpuBuNnaMgKj8Pnu69+j9slR7KCpPzYOMp8kqrGCydorGMissiFKElqRYIg1U+QH4S
iuFiTFBnXbd5aWssLG3+OgDQwfSEe7RlLwCzFxqMAxaGsBf2tYoUA7ScTkPRY+QPR6bOx10LWqZX
imOGANZ5bD+cQKNAn42nRKFoEtmG+xmOxmIirGyFf7VeT01mXKFGdMcQqA1DdyYvJsAGpKbzodI1
/AsccZosT3Y3VgST8QI2ipQTJwqaUyh+jq1IOoFi6kyKrhMozg68fMx+kHdaxeDBJDjfQgmXx1GE
Hg5TUCQY7zxF7zFMVn9wDL8YRMYPQhLrba5oPz+/dRUBiHxM65QDBUIBNhwIBWGArohBWLqya6Io
QpPiCXWIoQIAQ7MiDQ2KOdTKUTm20TdhhDGuweRF57LUoRRNufwaB5vsAgrsKY8rIDyRdiCqOVOU
o1nxjuTZV/SjRHGQfIBIGmSF10gxkhiJ5avEzZ2TWeTWyuyBJ0EOcW8Ms7C4yFhba3F2sMK4fIVW
+8sA2QKlPrS2+OaeHUVq0jxunLJ6RhaZs7BhcjPOaAHLtHtD3ByfdAV+Ii0A+hNBZqs5MsutGRDx
3oy+vukUL4qBcXLMfyBSoNSSI9Dn+GgoxhQ7AeSXFrjCxahoVD8PoVdWJ6u+m4pTVQGsGhW5alAM
K/2HZhX6T/Bg66eeJfvRzLl82LwsgecDNFY8LA8wVjdAyKpAZdWKmdUpehbJhO5GKqLWrNhaJpAt
+YPbIsUtUfytdJTFIRyGhZW79clSlK5Z8bqwXZdEg97RDbZqLjpBNRRXhN4WjmXyV1jlN1vTmB/Y
smuGVlDBmJuzroITFrkSg1L8LRVBTPywxBRVzFN8sRjQWKKIY7LtnnSSDq12yk41ULJI0cmKZKsr
WhlXq/foFcGMjXq2nkH5HCrwZoGFGj5TxDMZHkyEpqlSnEqlPa2VCrVTelQfYSqNq0tNi1b1P+6p
2f4pn77yP83/M5YaF9nR/9lSs/5q2j918Z+WX/LP/0YBxdf+dwWU+McQBg2o4+iGbXkIlv7dV2P8
44BW9n3kT4YpUCD9iwTK/wfKINRlg8ZPGYr5qn/31ZjWP4YuPNs1fUTrrmUY/yEJlAnc+X/21diu
jyjJMW3dRiBlId76VwWUi053RkocL51x3YI3PyUds/eIY2uRab3CkVjfpS3fiXvuX22zI9M40Kr9
RF2wEAXpbkFRti+I+V4q45N3cHgCc9zsaRYugazqVcrOii7P6s4LQwtCxHp+fqK6ph5jYLWBvWc9
65rLHkx2w3XGaLnokuYm27j5sNN2ZnqTV7dcuGCFOcqWtITNPplz+8pBk2KmbKrf1VmFdZFQMoRL
DwThDfmhyYQW8lS55QmIF0xFTGPJngL91Jfn2K+GdemDBug05vOgaxX2hAfRTM0qo12GqTGtpEim
Ry3t73Js7mmWZzvESn6GxD5GUgVPc2OVQHxGY2qubue9GY6cDz+/G3lCq6IXKT4gi9R7s7PW1iCH
TaVgWRg5+ovWZ+/Y7CCyRFxai7ygOiZQUD96TfPfyDuT5caVLcv+SlrN/RkARzvICUmwFzt1IU1g
ig594+iBr88F2bOXmWWVgxzXhKbQjWshkQToZ5+91/5MDYEQjbj+odEEzoe3oV+iovGxaQHQ6cyK
z7KyzCha5EvZKrUaais9aLVgtTwXn+TJz0KQmtNF2m+lB6idfZx2z1I4FyGOh50kh+znOrsERrVH
CJ4hXgs0znVftvAv8GNNsQ1+sKiw/jaafNKmYD5YUfMnjzvWGk1Ds69Q5dGYkISqOH6zCW8fOu7r
HAiz8JhIGGCzq54DuI+vaZbuXOlpd7xZ7Ws8xpe80H4lqd3sHIGN7r9cjLcywwdU/FvR5bcyLlqc
esa3S/C/va9RV02XgDdrOy4U3fq/3teqs3synK1YcU6z9qEWkZUsSmvdlZTMgbgBME7U9LPc0f7M
FGglT1GMRDsGXfOIJmzFhbD0g5cn7pYc525Wc+YbYgwvfV5uAT6ROZHw8J3mBz4hhE1+zqPIIqBs
dNzViBLrWIM9Xbt+4bJNH+zAPGLSxYgWnCT+gQkb2xUKsLp6rjiTXYB6MVHnC+NwOH8/WAyiK9Om
JrFQOVVwuldT7TL/mIe62SVGQGYsG//ioa459RkcMiziRUY3Jzejq9KbZzFERt2HSohWa1oJnIwP
at6F8Y8pwE1f90CANl7Ytq9YQf4WrihA1Ma4vXGanXDxdqTPmYZjAgkzPxwQnx0iDqdOaKgTgoih
drqFDFHmfebbFh8bfGFvQ7hHKycPxC6ZVLtKCY6fm7I09wpxi435RCo1YSHI+1qsKT2Y19pAjDMO
OdbGGTUOeC4vZUBBogaBmyvSTXx2ryS0CvcIi4RcnIaLDlV4SINfMeVZJ9UG87kw8z+FxLIGWhZz
mokUieyN5FjWk986xN1Mpz8OkpcQL+fAXmtCU9J1qp5GDqfg7qJiVC8N3rR1FgEJtae8f9V/GXEX
HHin3bI8z+XKidBnOmTqVUfe/WSH4XD6/ko2yY/aHhrKQgf3yDPp4ZiyaU6d7Z8avbAe3EAnRkXu
8+nsOO54rozK2GGV/skOyr1KbBHHwgrepsp0r+6ke2tWD8W26zT9Ll5mkuR3D0ymr5Rur8ss7M5G
pR/UIikNThc/uW31gDle7siRkz2Tu7Kdu3NfGdGTSGRCmqgh88OTeqmiCapNZWY+PWXiWhQfY2Pm
d1OKUzJp48PoiNzNCj7c5J0jko+7quPgGZOUZFZnBEbetLeOgPBguujYRHeoSae2Bz82xEgznb23
SGcKsWbRnx02ZpmygF6HdklRcneZRBvdQ519k4bFyG/aFmWjrTOkxHG+jFmziZd6LqOvxdUbanuB
cxLYxs3gQ8YgCcBgCRiZpgAx9a9mN9t7CsfUU95Q6ZJU3lVo8F+qnKqelH2b24+xnw99ufEK7a0w
WrB2o3vk5qUd64FDauMVYic7mV7MpDloksIrswy8gx662tbyaAMrIxerJFLhxgij0PdqHSdRwSY7
9GKajUcw7nGvZYfWMhh0UYd/9EH9J29IjWmROgVOWL6C5cpm53ciLKKcnaI7zszPuo4kpozUfYEB
MtxUPPu5wwqnJh6eeqm9bZe/UOVCnCBwwZcK4XbLADWIAupVreXtqwWDkZPvr1kwV+cBC6Awy61r
RfuQbVjlJuVItzO6OnnLxvd0zkff4URPoybjKD1jjO7fkSFmtgfZKnMlXe+tNSknGdwg3AiNNLxG
iwz+WhC8yA7RJhQYjAur/8g0ZrgeZ+5AkPOqLUVpqRYThrOakCGb7JnUqBvsJ8cDE8lsPWZ5/JTZ
YAZSr6tP6UhMf5JeS3cUG2BUXK4lhc+MWwCOtWYbLL9AaKEGuiHTOorh3mtQnZj3aIdJ3HFnWLiO
TNGvXTDla6Ib2q6KHdZ3pQupkOx/Q1cNI2zw7piddSDSNrNOs17dLM6uTlnfypQVej8RVbeKJLoZ
ktWbSdWKVZKrKqZ3ANLoGVZHuqQCjxjWw76BRr01HHQkLvpPL4/dQwky7Kq0nqjeXIltCRAVed+a
VgOmlCWf753CKrvkGc29SVsY72ZNMIxIYe2D9HkC9MpBfnQ/B0v2viy0qzbZAKAlc5Y7bCxQk5cQ
uM2G5SyjZhBHV6uM/phy+oVNCWtbCb6yj0HDFQL3MiVUcpv08mRT/EErBNGypAeVBAkWGc41dllS
RX5HegMXBDk5FliDj6sNG4HxwTzmXQ2AvSarRfhxtolanpuHCDOIykNiYVK7z+6QPFPdeShmRiTG
KZwISbY3SV1s1KDE69iZTHQRwbA4uNCSiETgKO0kDMZ1bdZozIauttGxQx6p/XExqPyqcAqaE6CT
utHucRSnm66g3XeIG7nJR3K/hR5Px1qKNWXDdzoS+rtatn4eSd6ZjMF1yMg/uzlFGl5OXV7Sxu+s
Uwc/j/m8o6iMsqtRpfjGgzepkA4nFFosbt41qGvzvataLEQuNDbc3k9RZNc+pJ+KfOKUlYlfB8aN
iif1qrwJHxvvgJwWFXactljBb9lStVOc287bGvPkbkKtftYrMHa1UtlHlcZfTWcn59pB5rck/B8D
qxPX9aDtsxbhPteqhJ866/chi42n0uTdMeo1y464U2AKs+oA23JYebqhfAoK4eKYyS/QRD/EFP0h
tXKwSw1SmAERNACCoomufCarOG0LHVRj0ZcWLAfYYGBwgOSJLETAMriQ7D44dnM2rXo6FHxMFq9G
bR8cEXBbCif7nli/q5b2k4Qn96OhtWw1b9k7IppCxj8YczLsGKHxUrZLQwTvGreavX2HI3jVqLq5
9p66mREFEWNThL6RDM0uGge5wYkLeofSVt4XtIayz6Riu0sA8Mb6zpZm5c/MRnwY2t6KffY2dKLK
L+vlyYggbGaSXV0JaOwch1QJiiA9A23aR7q5DSwM3Hjb7xGsvcheqreAoN7cuX2FiUl1AOGTMzHy
F5fBegPriMsVP75gADj0Zf3bzqLk2mOsTg3LWXdeQgkAyVm/SucO+YH2dUdUas0WGwvQJoiqe5jV
/UcC9TcICTYk/fwwyuzuGBK+HXkIj7zSIzOieOsM7aFGct61nleSR6AKRbnxNu+N10zk9tXllRNY
/+LO1V9CMR7aIeAbxlJGopd7zqFww8xthEiMvd/9U+kkuYwEnHDpJgMHGSSYDJpHM1UTLV+kNoqR
RteS1et65ERxCAV0g9La6jHrdcl2uIowM5UhDQ+UF37xrtXXcVD0WzVFbF54E9Yg+F5M/WmY0tci
4WrlLvqAwPIH2/nvcMx27ix/J3IGBFmrYs19HF+Cw/nOXs5yiYxg7IoRchcgBTRWscqBVoWJe/Mm
8TMPgSiOrKk3swpOLr+fJYu/1TD+AUh3M4z2K5E4jzMXxHxXXLWy30tHvoIhuTuDWe7w9CxUnHBc
ZfmkcBD0nIDHftrqEXhyjpqd7w2Nh5GEHk/e5Wc+TZ/zJNVejBI30JjevdgZ1qzwsJR5lQngMa3w
MchdaPd4kHDaObPOlTMcJyv6ac3FObMGvGF6vk7oFCkidV/iPSvR0i0EvWqlqvEY6Sxu0fubuH3X
4mSHZHrjVceBN6xrOyBxm0xbWVi/VEwDjyC0Ky1Intpjqt96xICTnjk3SrXo1Vjck6NGdE63QAdY
usAogg+clSiac1VSids9qbE/y3TetQpBqcKHExkF+0k0iXWTarw58Y0Eznhiev7iJ3A48cBicf4Y
VfEYysQ+YYDmgsdgm8riVyXzfNW1tOEhcuVSD7ay9wjiEIf0Qjj7QvW7fqxY1APk1FgXi7R+oX52
VUZsUhy6eNb5XH9i+H7vmJpx+H6GCZU3tjhn7XDGMbMKTD7egr9zEH5Rh/sqoqRflXXNhnrE5bIw
D1X2YjXupq3ai6yE8qMgu7GaAsZj/SE7f+OWkfqd4eK/AJwYZIzUDr+kab7pFYQOuu53PF8c/igq
C+9Fz+KWg/+pjSh8JwyvXrDq+6ms9+PIBRfSHN7OpyzI7I3XxvAVRANIoTR6Z8/JnHmfJegOeRgD
2pgYO66A5qhnYeCDXhA/CpotOjmEJE7SFAtrWB/HJeuU1c54B+Az3bWUz8Iyi3UI1khvw1xTuzNk
14ENC6ZGyWKyrsoDrfHdS1uU3raNeAW7NHxULQcuGowRgFsKVp7Yq89HffJ2cZlC/6jwRVINb25b
I1PPklFhVQ2zfYuMFgWlZfyKg+ZquWX9ivLNyxNz0m5rzrM24kHgdThcLNw0/LQyixufsA+H1DYp
HniXLb/XG23jiRyc2IhbJGxps+ly9vNaDLJXmgavEGjUIcqjD7pJ3mRVMWrT9reZ6Ai5BU2PWr9s
g5GfbjgcsVyH9b4bRX0KUuZzwqB8aQfOFlOy+NmiUEZO+c6wf4RiFZ+sXv/nw/cf07p6jNCJwDu4
L0XKJylQMe9VjZhIjCII39Nultg+Y/BEGqz2eCiqjzKCRWzKtP+MA/N3NieXSGneiea8+LXjac3x
p4AHBKFZMcEWSaWtIbOPF3IgfuZazzIN24dIyXekJlw6Po43dIUzD+cwLNtGnoeoHAiC2WfyVqfF
ytsEzBXYSAM2PTjl27+2E4RPGWGnLIVuMfuxG/5sK2/ZMeCswG741euKIiM2zJulz7lNV4OeXPLa
4qMZeGefclTmeD7sjBZnKB69tZ3yd9nyAbNrLD/1ELwMjdpPs1qlJca0wcaSNGjJ3nA6usdnj76z
4ZnsoAFU24urwDfsn1YIM7PKrHBdU/a4sngP7kO4sGNkDJtEYaKHmfJqe31+aDR8a7Y25AfUIt4h
ZPGjalc7AzpC3tvs6kKqHOkt4yLF2Q/Xz2WtGEUZvex0dgYTUpdABiRnncBI7QAK97l394KUiCN+
nFy3byNTJRlI8WHhoLunyc4pABB7xvjIgXRUDXyNWN3B4Sxs8vpnFNI1ZdNIbVCieG767OgA+9n2
gh2d5FdcxAT2h1Fs00//OenEnTsDJFCHY3ClV4CZM0M2G9oVFo0ortb6fJiqQK7Mvn7k7q7MlkEf
rNU21CNt7aIoqsDnx6FjKoJ8mKjXqCMMFRW9vW2KINvT7vAcSe+R6plca4J/3SgQAaCprHvsM2uH
3quRMgyKEnOjPdApII+5Z47roWH7P3HjAAaWNDeXF5iOdfYLwpEb26FuviocZ9sFE6cfy3zCRDf4
pLXdzVxSr+ixDq0JDSQj/skqrqlq9Owtx81rLXoQra15HgZ4XkO+UGVsU/ddB/5y35PSGqdLEebp
gfjnruJTAYYqyi9m28dUJWJbaJR/SWl+GYoS9Y4LHnNXH5rWYVDRh931N8Oiz4UVZI9FKCZ37+Dh
GmaMriKr+OvJgJEJ0Ds3Cd3EDYrjVObhCXry7xHjKo1+6T5j4YpBrqbGPjM2NY2XTJ28F0S1Q4Wt
D8mE6WRorI05UGnWzMhfneyeZq055F1bIyfxDuRV4LJxGn3H7lFrK4ClhX3g7kPTg3fUjao51+MA
hRHILujuTUM/ysoMrYcWeskGCLENt3jMfc1CJUmn4bXhbEtIc/5VuLaxpfwI2kpZHlxayM9wxzha
UZi2E/x+jR1GviStNeqCF5OyhoXxx20CukXLJq5ze/tImzuaX/iZl4yU1NPin2qSc9lt7PRnWtXB
s+maRLcCVrVxDMuDbo31KA3tONqYF5PqJaFFIYs9vzL5MCHddI1j71BYLTSUyD2Hec6I4lEFmxXe
r4j37SqbrF9d0WGOgjjRJ8o88Yl2iaT72sTV3RpPzfA0S4fiH3B7fh9nf2SHAyIA3tRrbbrOI/Us
0ujIuYHDU8QpRKDad2m/T50aMGDrbnUVSAjxzW+kBLPTHyqL8PO1Vb0OCiAgUcdeFByK8BPHiZ5a
x3C34wjMkeI8PsvzwreY4jg0YJiDcuKLyr7Xo7VrQ5y6be4CtgP0UbTDV+ydaZxwNY4ozruogmmj
azBYA9H/MpSCFjeLD68Wb4leZc+uoWfP5WisjDmOX3AYqbOTX0zi18cMlxNN9KrE9g4gKAja34bd
ftpUrq2C5WiWdBCeyr5MD0hXVLN23k8lm/GanmPbMq6jQTNakxXGYfJwMNdzQylcme6MCOs16ROx
6e3oqfa4p6LEur4995TwNYHwrREJ1G3KzyHTvWM5pleqscXJhKwlc63HR6ZW0GZZIjjuZ4OX6DAr
3rD4d4jWmSauWwWraK9L6eIBF1i/686mThmh2RmtH7VGlYg9xhnZJsGdzpt5Sy7sxx5/TMmlVCT+
3IXH2eUOVOPJAPrUtSelaAVMFx0vw4KgmWPoayMgl8IpasxpxrMjLBojJyZFniu8L6K994NdPilP
/9kaMTARQ2Js7ghz6tKkfD6gsjWluzXymm25ONjGoQ+hUlLwmhmkGKzaPAqTB4dm2W29FMKaSzWs
sZTEBktdbEMexwNkzpM4H6txfsG5mO86j5JZh/qDpXS2iqifDaPxEaDzNUsxbUNNg1ZzZk+WGRQJ
Bt5ZS5FttFTaNrNqTuVA6wUIn7/zOOQAT9q1CUnzNpBCHl3vRI4TnNNSlxvTm2ssBbphTZUu5kdY
vL3KbpxYskO+VO6mi8txKeGdlzreGLGoWQp6O5IAa89FgSqMJV67FPnWmbdPUbkBhrU4V2z8Yp0W
36eubkEF8/EB/0gdZJiaq1GXu1GPKAwOJLbTPNjOy5+Ctqe0XqsfrVGaN9ubzZvbmv6cUNibp2m+
M/v51in+abNFoOuW0uKGG5NOifG81BnjdybvSsOxNCZKgfEOK3JmhBCoAe0qggdqeJYGBck9dH6P
wmSH5vFNbYcbDxGQo/5IpSkeI8XQcTBbi5suh+t5AG3z/WCUYCSr2Xqe8xt482SvWlx0ZaghFuJu
MiJLAkGOOdN9P5TYh5yZ+uca37pBHXS7FENTBp/cYZcH+7ahNrrD/PVAWZmxZ0ZHZjs8r+5snAwM
A6PJqUpayN7WbA7PbZ7BOJnDvTd3Xy5mxkeJ+XEzTFF3qLPnFnH/rsWpvc4dno4VIMH+EKnsR4oj
ap31pjyWCV5QjiLj0Yk7B3kmZQ0DYZPSothAdrFAWMlQe+1a55bpmJLmqkBQ7kH7BZxIcGTFqBt6
8eKC2MG7PztHu7Ot9TCndLyzP9wQj6jP2GN4AF88RTJ/gYB8k7oEST0XP0YMvJh9+lfuMVihFn+e
qvs/aYL1Tw+z7NA7UcneL5WHrIgzf2QFsC9zamuaYdJPsyTKwwsLv768TRGrpG6K8lM7E+f7/uo/
H76/R8n2k0rjwLfNbDuipV7MthouHGKGy/cf3XQ6C88OdkTngqNaHr6/iozx7o1lsBucdDxj6rAj
Gj0Tm1HBptcUqhutgwK4C+f4bF/WY7cj94EnfDFOjURIt4pRZkPyIdoipHdXpbCIg7HptzotPNfv
730/dAmpfr0IfjTsvtZI3N6TCjTvyfnXV1PljVsE0NvkxHcpZc1BKLEZtn1muAFUU0itfeqOX7zo
RmOxDWlabKow474fjAQxXFcUfSashNb8jg2Gz3TBOUc/y6rp764Vk8IKm2ue9+sByeyiSio5Ot2q
d1EjmidXVe1TiaTwVCYsDCtdggde/kPm1QxiLipiURhY8jpLu3NwskGk5y+kU91LNqrHyP8FOqnw
QN/VNqu6oN3nIsYEGZafbtCCtRMeHIZZPdFuNPhmb6uDQQfHzuOzOFaSgz+032MSl6iVbN5mt7Pe
DMBeA72g96BMsdo1Gh0NAl4YBboWRIYTpX/GK3KNjqt1eFNaNSz+yue0NuNHhRjF2Jklp8wKPmFb
dGcYDvR2eVZxJK0XrcaiutXmJAGy1uGhldqh6PR+nTZ6d9cXsz4NsMRO7QeuBholJ9KqQa4/dzpq
mujgD6bOrecseWjriIw6Ca5jVWVrWSUuCwLkzrD25LtyPXwolret1OzB7yh5/utqxsvn3KyAUQ57
7gkaIUesbHxhFYi6V1UcO52d+41EyRc8BeDirA8rOF6A5dIStnDnBZzG6mq5WhIdFn4tr+3Uqu2Y
EJ/oW5biMZ0tEcz174/I0WOZwmptbc7SeCqCxDzpLb7GAOXhzR2GFy+fjd+xzvHLtElQsGjZ1vQT
Veid4MPFeKRjyp/NiF4sb9oQy+ouRuvgpg8QCx040NtSmPY2CLDeGqCeT0EAsrqcSQjGPZaeUYvw
Cif64jdNh0u9PFC8RLuU6pKtqxEcJO6gbTjYeT/Clxy/g8+KFuDxDDihtvTEjybPoy1gz1M6hcnL
VICEGjB6EChOjEcweJsQ3Lyfp/BJA4/0nRGzWM4lY45oqniN5TXy9ezUqMrF79xTalkMxKZV+qzc
4bfME/JSbvilmRwOhenw3nKzUz7CDMd4x5f/+TDOX+jd8VNNP8ZD7yl8MiO2HqqmBdSb0geGWSLb
Vd2eenJSO0btcwrd5EbW+YdjayM6iJSnvBlMWBMxBsO83NhDTdtnVyRPgpCk3xLEx2KonXH6LrWJ
iwGAs2G45qY8cN3QyUY47GzRIM2CySJMpMZ871LxS7LNGd5SFitpVx7rKClZYZT6KTS9VxnYZ0e3
ujcOA/EG6jcrTdpzsWfTa6ApcZQ1fDE8COfCCJvtyK+Gk7avUIqMbK9AkTf1wBlFJ0ZlH8KiMVed
Wxq+k1Vf5BXs4/dDVlBLCp+asmQlaFKlAWWnKkWdR9IRxwcjQXED1KrQq6lYA7TBBzHpv2KMXxV9
dUlAMF55XvwaZP3Znvpg1+pwXRSxrH3ZN1hoaz8nZHlKJUlAqwJ97ZYS/B3c1V+5l66sdCh3oUNF
ET/Txi2H8Gcu6BiyZqnuU8/OkF2kOnheN10T4pYkQgv5oYmWLTi0BV4FkolQtk8I/JtaZuRWkVk3
xdD3zJ7IWrXXRi+FpX8YiKZP1hz9Niahb80eEwtxOzQvkUQKYItnkTlcvsvzzNM2QFJyB0J0ee38
ABD7TsRL+9uUgPl7cpMqesPjAKWk53O/JTHQJW5+i5GwYGVkuq/LAH/7YnM7GnA4NrHJgShF0zq3
QtKP6T2JkQZJFRTO3Wp3bQfEOtGSv9ziZjLlhvtKCxojTqf9iT1aNcCl/qJODHG/JLOBMeKQxpCH
q6TmZYKkdgrTPj8F9vwelwNf6MuMo2tUu6VTvu2rMj1HAvboULBXnPTwnGmCAG1jxHhFtHhDvj/i
iJSHl7KmrnVujhbejh3+j1vslS1F0PNWD1g0mQ7lM3IKL5xFf80utATwdMMPyCRmFD45kzsdRDjF
B8t2tkJL1oEYvKvWmcYhSRw8sf0YvtCOhYm3PJdNZt91y4KEOHuHWcbhi2ic8CVInTupm/zy/S0j
Mz32Yw5agEaCVFZteO2t6BJMIn4rTbVl1CkPbOuhjxbzWaIPrmOoFGec7H9kKt4ww4tNq1viULa1
xbdT5qneC+6GGjEajYidDOAblr/a1jYQdpN59mBwmO2qdgVTsImtiiTfXOUhdC487Z1dTb4aU7lH
HCW4WnF3ijzKSciAc9z1xh36m7GXpS6OejjjeremfI+x7uFi1ztPo3sYm7k6TkhDrj1dAtnPl++v
yCjMlwExeUs+hIrt5Y/IIxEeGgsrFs1yG5N00jrsdPuM2AZySejrcCyXe0QW3rxo7LdZQ/wuDxrx
VIdOe7SkOAxjQRWaXi+odEJihK6RnAH/UDXeXLHj4jzD6ToQuBPBShOWPLp5uMe62z5pnEg3adnM
SAEZRb82lUM78BIfAfXwxx4UrrOgK2XfnVLbG4/atKFOLt6RB4o3tebON2FoRBKwRTCz5pE/uW7k
z6Nr3gGNgRmh8NEkY8j5Gyh7H+4LQ5dHZVegnWPu06XVyg8r4Zigp3V362C6bELczeAgqCMfi6L7
aES1UXrVnvg/V9ATGowDkqQAaNazMoJ8E2L3QeVJxa2snQbaynQ1WM/MDpm9jDGu6KSza1pLf6nA
ZVw11y4epV6uU0fnRADWfm3GwW814tOhF7tZz4HaRtLkzdSMxhOH7HWj3JkAY1Zt6ex276Vp7v9/
cLRi/fyfHa2n4euzyzpxAVGf/T8srfzP/7S0Gv9YvKkQ8zyeek83IbH/ExXv/oPyNulBBNclFtWF
3McKvI3+/f8Iw/6Hq1k2l5TlapIWTADz/7K06v/QFheep9maDRbQtP5Xltbvf+e/ef9c22J3DVvQ
1TGxODY/x3/1tNKAWZBmZxPmUI+3m+VfSqrmU6TlqIs1qdG4YeOU6SMdGkt0vquzfeNiASoHUJCT
pj3AK2x0WjpXJRWub2k2eb6ZvofziKesotUlIIoKeqanDXES4Uc6mc/Q927C8oqPHOJI6/QfIWvE
H9HckakAWh8M4ctIH9y+wdUtUx3kagKstaYdKu8kECaSENfAtcBMQG5HI7tT69Gw0mo/QKt4zwDj
XxTP9aauhuoE/ngJrY2ETGFCr8x5YpXlMugwxZ5LVjG4wf2imKh/oQx7DjASSpXZJziXCO/GDIa2
LcaXNFuoukb7XFG498AZg70etIuVkMkb5QCsKnSNV6/XTqP1ZkOFo1vFlRvccfV+MsMjqHKH8rwl
oRq177NyD+DiuIO7RHQ6a9niI9aF8ycIi8rXYrbV64J6D2Bd4jMRhrFzEnvaaFhndzatkGtVjHdI
y+ljJI3KpKLRaDrH9d6mFs+vgHCzZJyCI+Gd8FUwGZTIWlBam/QpDns6q1pCh3YW4I3Q61dDa9td
1CNqIFf7qdmV73YbUr1j13upzHTHLxgeey9qriNTPehxEX0N6Uyov3pYUVS9qDn5AIfyxuf99Iyf
wl0bA3t5zbC7NTA7c98Jcv+owJOft7Z+IrUPcpC7HVIlZjMtLWEojJyAiM6KEdZFN9PflBOrtl6y
PDKflphXl1WspJeOXidNnmAsdux7TPGi16BOYk1bOaitZ1fo2rYcemwmKn4jRVFdK8xpR+xO1PjK
l9oJ498ZKH+6c00k75FzHQYR47Rcc0wDzGhNSuzIzKeAMsx0flTcifuRfJaiVOEVbIbjJmppP6Ad
BAfy0dDtbA/9CU90JN8qmqPWOn7OL5YWV10K27dSwzvGhXW0BxLXhFaQyfQ0wyakct8rpXgJZ71b
5XFmXaKUqy6XbF8tLdmW7PLfjCa61eSfWk0Fj8HiEjSET3IRzwMuiH0Q68ETteHSd3CrghOQ83GS
vNwwz6zfE2JHEtnul6Fhv8Oa26JWN8OeldmwHrOo+ZxpbwZRXv+lGGeHSaX+8gw+4DP3g8aU+m1Q
4XtGOXJbJj/TpDoF7niwOFOFUN+SlT7pLFGmMrm3+fwXf+/WhqX9xinoR23k9gvSKVp58onqNcAY
sqKHTDSfSBtGvGr0Y9bMNAohBQ3ldLGZD4oqnq6xlmSHOuXiy99KcC3nqkGpSRgRHy5wo3U3uO4u
hk9xDtnELeHkYD0FUf+YiBX5eNf1DVMkZGhmxmOVVsJ3Q4xAJemajdMxI8Lb3wLrP9AgTLZ5lgdL
qpHumgJGTuve7SYwWKON5WoEPLouJ5TgJi7yrZWyqopasbSYvjXLYaZt7QaysInTAL/Qq0ePTVf/
8sKAH3iUbx4N62y7NWdvVu1HQ4PBOzcysZZYeLWGYUEFteQonEb3mg7bNgTGP2uy2Tt91LHJVBxf
AHq4yhqe64h9Uz2Hv6c81c/AVKl0FdotTMv0vQP74cNqDpHWqz+MrsHWmmuMBSKjmrsVp1nPCeGC
MjiqaKC4YPiJjyS82LobnEvrgx4K/SITe9iB7u+WgF60VmYfkKmEyUB/Kj52G49WicXsVGAZ2mkt
V09q25RhQ/KDdHCzg7l4H6PePIeIVUSZnYvTjGQAG4s9YzGU25oX6s1jjbt2PJ4fJT1smr1rPGwY
KTvyPNrPukaskJWztatCf/p+IBjFoFdxp0XciYkfWeTTRHPJ9C66tkorL3p36unRoTe8iVh9ockm
WprQRhFyJNPQ3IrKNS+VfoGw6CS+YfWnTHB7rusF6N2I+KHP26kAkZFYOGtGk1e5n8FmSFPNPi3i
BtAsahQaS1yY9YJjNhZfXc4hHhhittbCP5bAU1sM+2ye5n0bnlQ5lM8YtdmsTEN96rsfgV2LF6G0
6ERlrbXSjF01ZUCTuAvtBrEE0+g28510ytajyX1AJw7dCY+0a/JlTjpRYYwgoxrys9UM3YZcE58H
3S89CSmDs40vjfDzS19MXI0QTrxcH8gO1vE6oE8FHbv/kTjmSz9bKGpYM46l4E4QR7Qpx8XfbB7G
U+TiCAdq9bec2Vx6sWp9DwPjquqNclOCqN6alq4eRpMvRaQsKUI99sPSs06p656MTgNgPabPXlX/
cYoEx3uZ/yJTlu96l62zybtjVdoq2OmVBYB1DEIOpxgii//g7kyWHEe6K/0q/QANGeZh2ZznYJAx
b2CZFZmYRwccw9Prc1bZX+qWSdaSdWuhWsCCZE5Fgu7X7z3nO1155g7ZZTnn54RmzMrBBhu4VreH
e/jLbXRjHRAYftAGgAZjB7KoNEeOByMiBByawNoyyncyWRHaWBnCpEDvNramPTcyfMn0oNjEJWch
GVlq7SWMijuzl4c/fzS7DvFMxelJqkAOhJbA4yOGsLM1B4su9kj2K5iNSNPfYUKCRoL2umOGtXCq
LOc7NkC1hay5bYVtHAK+K7MZvcUYLY4V/8LnZO7bJX4VQhdkoeaf32E1lLtBRMs4RGCGYhqMgA1L
KafDB3WTCoFJnF2B/2KUeXAjpyB7RWCDZ3nQ9OHD5PQDH2mNHQjMRROy/OHmPeQkfi61uFo1Y8kw
mV1gWaWg2rN6vOg+yYhz+Mb+K860rWJaJpX3w8d3y1JmLnVfECq5IC6FnUdMMNq8Mx7K5w6FzT5t
iSUbJ5p9lfCOnfMMStjexR3BIvT0liF6J5zfHA8FHJ2lrV9G0/3SDYboLbtboXnG3qZvTAdGbmgK
u0fSgTzQxNif6Re3jXUsGYQfxuQumgZYcoxMz6nDYy7qn1guEONrcChHOCCjGOOtlbtPzUj/z05l
gVQJyqeDKhI1VHQxMoG81WV7ZUthbFs/o0HmsPW4X/wyfa9Ih9/kMyjrhZ+Qm+nJalhKP3YOuMIJ
4nFQxukOplfkfAe3tOn9MWWm7acyiSn1VGnIqj5l+zHDUGUylXcir1mbYNM2uBc+4nZjNdmEoALq
CLwEcahs2MVo3ZtV1rtM96h0Hb2fcAN4Py3PEEuk41sfuzY5BMu8Mn7ISoGYAZthAvuth5AQI2il
VchEzfVzrFnouZ8t9CdW0punqSdmRkvWkz28gp+Hcdh6e81k3Wkg163t3H+2U7KT42I8OYzMVB8i
Z8zaEjeLKSBUPQWSd1BDkwsc/Ux0PrOybfxDkbXlzQxA9utkwbkQKN4GEgRR9aCRlRnSdmhJBP3J
+AwPfEY4FJLnXIeM9ELPG24efONFHxUhspSSbbvx7CdCyFQi3gxEDa+68tDSRaGQ7mjU4zLVruN0
cyI3fEIMzZEXKelSdJWxTiFFn/N3QTbTuVEXPwHgP7Y4q6MJOZ8Hb2oD/pHpEMbXhV1DIcKuLJZw
yNJr1PPp6QKu5kS4x3OEPZ25BwHgQTeIc6O8PaSoiPPjYW0gzhnJU0FNyQw8WKGKndRfCubaQvuB
Pnchqjx9qxJ7Ncwy3s/MyhbuMBtHB8OYNmfjM7tZsUC6bBwp9u2dmYFiwtZxrADOfPkmMpap7Mjr
rWpv29KXsysYPk1r+RdSMIKLlc/nRgtnoqZIdsCy++0BK92YmiaOMZnye51ODWef+AmhevwURQK+
s8w4n8i64VdU3t60qBn4RE+inYkCGhSYekBOrtAMKylCPABwF/GUxNOrK/Jg2ZbIcQM33nVs8K9G
YRPXEZjV+fGQOTfItkYkOHSEjf0+Jqa9suInRye6IZfOE/aZ9pgHPmK/wp4vHQ2tPKmc75isqMLX
wzeRy3alWz8p4b0zhW4Ec8gZT8Tn0DrXvkvyKBa+NKd7mGBI7KwZN5QbX90HzUN29X4kduP0eE6b
MZNgofEPs6bvR87LV7us69dCx8RisLWX+MB0msqnKsYlVhiKr+Llch0PqbJ36whF1IXvvr8tqviJ
UWBx89q3JCr6e9UGHpV2j1prgkwpRUm22Vh6hBZCgQ28Y9sLTDe9598wJwS3qjM3KTfDZgoQNwRU
Zt7Scojti33jiewpBbUwBfVV8mZp10nEzrGNat4x0zHWckIyYAxNc2TjSxaSc819FvJogXVhwWnT
m+k58bWckuXjEWucqOkoZglNfXD8C13tZI8LMh55kOqSt0G8SfAuQJ6N24MFWXkN0cu+I3S7THp9
D2MAVH2f8NHb3Yfdo6Q2BQLsGpHbtRsCF2GgLT+6EVuPIQ7paBUnK0yzK4U1sopq5rA950Quauim
KGIRhYG9XTcTyouZrDCIKYD+oXcsEt8vXo2YWKqxLbvj0Ok6h5EyOuaDteEIP/7OfPdgQknciBis
pGfEISmVxcFhuTubnemdTdE8y65tD57hYti02godxRn1Qt9Mw3qe8lWVtc2nRicwq/ZN5xXbZu76
rZwyZXKq+GsKmOamddO1WLD+giCcB+s7JzhLQ2tSVRhlbVpvg0guLpksbgaSu/MYJxP5gT0xiDkD
A/aDvFR84A59HkX3ZPT+syflL73GmQH1dduaHWnwbr2xu/7NHeFKhqm31QkjWtUMdBMfZ1fBtGzd
CVAQUVxcPZrg+ybytUUcTbs2buxV0kThKmjhM+T2cBVWcPURQi4tC+jzaFrfYQidlWVuSYg0J1Vr
XAV2aW6A2QOPTPtnszL4StkUCl7k/xwcc1kKga8WBeSSxsBOdjbfB3t6H/zxWYQWdDYi9lYz38bK
806qrb7oarI95jn6CoBLLEWq0+TAULCss1HfVhOmkdaGm7NLwpXjB79c5GcLRAeHebYRoVZHt85O
ItL+CNPuSFD02jG8TVjJb6ua673tJl8oI3XOIOkHVi4YxXaEH8z3yExADwqx8cSoDKV84qBxG/16
nfnD2Wi791FD2dZGJ7vmEETScE2biQQv8F4rk09tKLgrkUhY20EHE1A6m9G5R1nx5jbnMtfvNVKW
bZMWnwRjORwYvV3DjAOdKWUFxYAo3yMQ+WsjxJRTWxDZiPQdEPtCmbKnehuIRBA7TIZ7C8un6P5A
KB1xfPb7o4cjQYfzuIyAxjGazhZ9ORi7DCAlbeeNl2LTtoR3GYzmODAInSbzbliDu23gDS4mut/r
Wp2wD17cHTy8DwdNM77yzNvnCCUWdLOoH3wZLxFpFsukm4FEgNse5hst4s++AgrEGa2g7AXiN3Ty
Ux8B8XX2QJ1rDs6yzhlt+m35ajQ6DWa9+8ZMsWZqv9eT7mlq6d/pXrSDZDcdbSP6NPE/CmiWGV7j
TdbWC7od/plGmbNgANwtqwxTb4B+XxMcE8wKz/RsvVSZ84kJG8ivYumEDbMPNZrm/MVoNsR5NFLQ
L61JXwIFhDM/5S2aN3Eoi6ufO6RERRKYj2z54nKy05lor3KiUEndggoO+een3VnlKg7DDWQS9LUm
VUyRu+u0HtD8tWSljx4VF5xIr5oAKAbhvpbub+YopOwxLsEw4dHw6boNpHqGNO8D6d9K7LDTEzvj
bcXMPrjiVz3IeR0hviZ0Z9I2idmtDXXipZBauhZ1o01HdGEYeDlC64ryhJiMJoZ7NevdOVWy51AJ
oE0lhc58526jjUbAPl4KJZeuzD5Y9XVVHMyqvveJcfZIanxl1h5QE8UXtzC/IxIjvipNjZ0np/oc
y5icJjyGH74J7jKkO/rOwQZeOhil15nR4bKqHO/FiIkErMobndbkSGHz1+XxUG/JTjO76n0cXrM5
0X466Mg7JSjHNom2/PGjVILzCeU5jWfrmiIHRccgv8ZZWleiWJgSKcm6b/dvICbjTwbeCtOEsD1R
EvdOid35n+5XpRLA+yjheyWJb5U4PlMy+UgJ5k0lnUfRzJeN4DZ86a8RIBcEetXaV4L7NKJzmRv0
JGPU+NVDlx+h0K+UVN9Uon2h5PuREvLTKULSr8T94Ma3jZL7U5lZ5wcDpnq4ATp8AUIZBISyCljK
NKDSYPZ5R2kplaUATmzOGK9FyobdoFTGA5F5KeriaXoelSMhlwDr6Mi2hz7HEdcp+0KBj6FQhgZd
WRssZXIQyu5A+DNkJJIEt60yQ5TKFhEqg4T/8EqQssywGP9EiI+iI7SFb+CumJw1oJb2T96/xHtR
KBNGiRsjxpVhF0z8MYKZKYba1HvTUE8EHFfx4Ww7E1tHogweCGKvUvd/ZXr9HuEAMWusIAJPSCcC
BMHlS9FkA2vppKhif3gS1VmKn2TCVzKHvwNcJh1ukzGdTriZzhC9Lg5ulA5XCp28d3qoXxKJJbc6
jREbBwvnBmzWqOFxtuDUQjmgzC61sr1U+F/QWGwL3Q9VE+fQ4ZCplFUGQfEf7BegCdtmX1FzI1Co
bz7+GvdhtMEQiu8mwH+jZRhx2kx/9nFPLyNl0qmYUQhl2zEp+OtRnhJHnqOmelVaO4TiKchEh2pq
cvxiESsjUKAsQVhvbjEEDI+06uMUvrr6DZ8sQGjvxnzFxQzh/DHjMWqUohXUnNWk+VrgQppxI7W4
kshroNEhf7judJBkJMD4LejUcnZC9PucKGcTDqfRxomAPA1iT/xTDmTHYYUSTbKpEqNfeYUDcgC7
lKuMU4myUPnKTDVkz0iMJu6YTMdNL+4dvqtYGbB8ZcUqlSlLV/YsQxm1UmXZypR5Cxo964zN0KXs
x2pr4PHCC/U64/nK8H5FygSW4AYzcIXl9XhlHv8L9fhvwom3luGTKOhVANwxlPk4y7TEv+Y4zbSK
DkqtzGehsqEl+NEcZUxzlUWNDgAi+xbbWqIMbB5ONo19WsfZ5uNw4ytw+59/A1J8xamgWBfbUqEr
QFhoimWh5mTPOXgLTXEuWkW8yGiF4blluqBoGJ7iYgS29hqiZ9uMIqkQwGIxDBXMH5XmL6QgM9E5
jXWOJIyhWXE3YkXgGBSKQ4PJQfsRPEcDqKNUxA5bsTtiF4oHuP9xMSqyh60YH2Cm5SaKgvpdAwDS
AQJhjDA+jS1sEM9QnZEEfQVhegwqHj92CWFNCWARAjaNi1HDGvE6qCO54o8EgEik3RmcPWCTBDNw
/bCJYWy2Xvk+BLZ8mnCjY2wahg1uQAgnIXNXhsnZflD8k0FxUQzFRHGBozweWYqXQqag2ORtKw+s
78WCgBLIKiVfy0ahVhRzRRMUvi4UllnxWDpFZkG9zbdOXZir4T8JILgENSyXkQIegzp8Fyx2kF5A
vpiK/QLX0Mv69NlSVBjIosN3fRaKFuMrbkyiCDKFYsk0iiqDCgK/oCLN2Io5Uyn6TAeGZlI8GpAF
w1VXjBqEWfZ9VNya4kGwUSwbQ1FtVhj2+zP/ABhbNdSbFvzNGDhkfum2dkzQ85XOS+F44oWGUg6Z
MtYXI+35fW6Db3JxsLzaXflu0if+wzG5qdQOZvUEKY2B15ywIv93GGD/AVC6a8lMj/AJ/csZNFPK
f292fQddHf+P//WbcPQf/+q3/TW19v9J1zlTMKDWDf2BTfpram24/2Q7jmP4iLYcyzYAxfxjaG3+
21F0NvnmoM4cT9d1zzLt/xiHybN8stL/t6G1Z9qWY2Nb8AzTcCxXvf4vougowRwfHyUMdmPsDyG+
6jIPQ+TNScQxvL0TE9A9VVHnnBxY6HyrbT8uX0ayRo5zCnuxaszpi4nkkwvlbGdA0UQ70hvXWR/b
Q5TRvlSPhjgNd3YuaZOXubZr6uxXHyP0HURhHoRy9xsSWGJE9veS81q3L9tCv3e+Gx2mPCPg9PEy
KVHL0CYROjK8T0mrbknoEuSOkM3GLvlleltar1pubjSt92GR1C9YcOM7Yph4Beud5R2W3L3UoY9w
eF1HbfjRsfTKS1ZNCqoRg1zxq+iF4oveOgxHBu2+du9NO1ub9qAruZK+wCfW/PBHJNstwGC8BqSa
uRh6UucJyWqyYjRdLN18Kq9zVpbU5EV6yvNil5YzHAH5TtTteHTbaTjK0RuOsEKbQwjPpOsdxugU
zKeS5ukmGOx4MWsW+UmU+AT1hgzOhOa8tEy9m06LL7MzOS9pAhVIRnAtW611X/wOOE8oizMj2OK1
RPBJJGl449BSvg7afAobx7m0LQJnVD9WbAqQD4pwzHu0kQEaTqMHspKAvr95E4h5p6KvhryMVroM
dsSrg0uZat+nshTltaBP6zYpGKumcnYyMX8E49QQJcRlcCPUsT5L3JGwUGftGvIew1rA8B/eHxcc
M09UwuOFObJ1sG3FVJf5VRta+xb2XfI0iPS7nr9jhxMOt1yCsLWp2eKTdt1GQDkwKcRbCf32s8/v
BY7Bde5F+lpGmTNDdG6TBfb3YfsIDOwrAC0gnp9wowYqAzHZmdhY3upKf/XH6ka7ux8meWttN75n
yK1pr54rXcgLoi/8jS6gHXJlNjl8J3KGzeYtwRG78UZ2INTmzVtBTcH/JNwK/mLO2QxjKKMq2Hbq
IrzC22klDeRdbQzJc4mJh3fB3fIvnt4h+xZHM+JYZ1r9jyFPIPRUDZJGdZnqmUsRl0e9NcMVe2a/
UGvDOnDoYUtDk+j28KgxypXE4/79WKjH1pARazj097kb2+vjMjbOkpopu/hIG6908yJUeOdWI9Cs
M4bbFJrDUf/HJXa64VhnEVMt9dPjhb+f6xnVQmEEDVwk+3yIaWaQLZapCyJSAtAw3ODEFBaADWqY
PM3HZVo6CVpBYmlbjQCLIdSysyyTHz2+73Oam/Rb7eq5ShrtClJSu4K3xuMRHh7PUJOE11QYNACZ
hKBr0des4yX4zKw5CWHRI7NH+lZKb6ueelwavfvrJ+7CfOvN7efsp5OgaKPB5+FEo7/OROfP76BT
UzBs6HF9JVOUsW7R5zIHE6+hsIsL+nQSzr30r58ouMiiHRGZNKKkfH68TAepuPQuf3ZZV8wd1UN6
jNYa8FSO8d+qzUXqhPoyAFu1TjWNw4wlpXW2Gyxk6DNhnj87mFD41OZmk/e1vYIwCX0KLcmCLOS/
Xh3/8epUaf6B0IJvdInTJStxLpjJfkiCZ6azH4FDqFE8xdWlqKFFLOrc5EcPfk2v6eVa91oe4nma
aR8dyS04NUYeXxpXzWOo9XYGMubUif2fNp0NprnGZ1WDkIPiEr3wbhmbFOnWodcRhfYJ6pzG+BqI
YqUrjhZ7Exv0KjXMB1vSKwV81UyRnq10ZRhNAEJc6WYbVCtxk7oX8nej1eyFKR0KFNDLRzwfgXXY
wHwmA1tclFviPdajOnKSFCVfaK5DmIA99niqNkttEVl2fIg8QrcDFMCYAYPk3D/k2rLtlnog0Bqq
h3+/gNgBvXIoL4+8tXRMkyN5ExU2ir9/LCoiDpxIxc/Re39K48rc97737ocMN5LcsBiedxe36spr
phf9q+UQfDNlxAQwdPaOaMmXvK3OWqOZ91lKWPrFHP7Uda1YGhadUOk3yYkzmLvqOG/+8GvUEmtQ
yriNE8OYTrE3XYtUmY+HzjR2rYmluCHvZDWhgGfHganSyc4rsV3a6JWa3CBiSv1oaNbNoyWzq8nk
PLuBb5xjQoEOlWEeYurPafV4zk2UkjEk54pVEzSj+nWPS4bJnMY0m1I6aIXy2RAuoxllCZjQrM+Z
E1fA42AAs20/WWm1YXnvbpCpulti6TrkrLZkjpob7FRa/HsYyhyRAa+KQJdEsWO9DeP2yzNy90VX
IJMRQSb7qfPyeMrIdG7RJCPkovIWj53LUTuX3Xio2rDAcpplN/P7vmNPJ4CNiheyeD/r9yFwJqLp
smLfEh/5bGvEEoRiPmfZoJ8Nr8mf7QJIUJwTvfZ4+LiA/clgwzTT9vGQqv2Aygt5f9G+1WPufJBn
KDdJXfccn3k4R+W5mIzsHqGlj7QI4pJtf5skGn1ENptEWeLn1mKZf6Sk8tF3ifHR9mJ40WXy5/MG
M1c081m9evwuUl0GdGl2d2zIY11kZaJdRJvRVaibN5RJKXeZJsBPyOQD1me8GfJ+3KLYSz46Q37O
ptdfEbaPdyPTdrrTToeoLvyV61sAyhAkXjrc4geXGfe28jv/BhQPE7frye/ePAQozcgtn8dVqYng
0pv6Pptq1h5jQHRXRaa2fZRV0IKDy8Cro1XFd4dAjVUUOaQmMHJe5eg+oOoyBWEi7jHopbfq58Cl
IpI6NvyTiShibv3iJh1Bdan+w9V1hsjVVF3oMfqXhLHo0lcvoI94CWgIL+JSny/Mg6K1kEnMtE8E
Ly3AFog3Xw6s/tecN2VtOAAyDemar0UmNRLTWrF51IV/PzRVmfj4xY9XmXHAloGvWGKAWE7Qy662
T71KNmRKCk0b3fAaI8Tuhfy2uVOLNt/JyfCJsLNrMGFDeEw7K7r1WMxhXRj1jymHV5h1zvykIUna
m2V6yiRQsMSfnQ8tdK+90WW/R7LpYphyP4XFUAo8Q3Zr46HZMrmmmSt2beGGh8F1ur0bWgN90FAc
rB6pWjQXmB+6SkexGQ0nc6jtrdsE83n2OepDHnUupuXlSATm99DTVAFkJk/Aeml8l7Pzox7S2zwS
PYIRzd8LDcAbuT7iOXHAS416ap7HIdJ3Uzb1hyTCsu2I0tyS2II/gcwRK2YwKPG9bOgPJTcq+Gwy
LfIt0e+hhbTedJMUjr4pPnJAM5ZA98LXYfrQXbRkej7qGE/b6aOYvSXhjPYrUCuCINFqshQ5n379
RhBP8UPvwpIJz74tG+u50+EuGeqYahKp5BVD9NVU2OmnYmxxWafZhRhO5qBDgprfJF+2ctHI9WFp
L8ex6c4UiyTrEZk0NFn0XpJijIZi/lljGKSljtasnrCteVqk/dKsZYZX7EsO1Zdhfc84e+/8QfJe
+1G3xEoy7R4PEevBCCL5iy8lvyRh8Jv7JjIKz503cbB3e/6CzOzTlcVkhChmfAd+nv/OEBdhMRTy
mTtCgoOpvKfM5iaFEF1fGKiDGfByDzYnVK5yKJjBmqFDft2IFbP1nkgIA8esLrO66JDvNtyI9kK6
05elo1iD+oAn02hgvw/JOkHK+s0y+GvSUu096kh2SUDd3hx6imtOUtPZkwy2fMnaU6ZEnIKS0fZ8
/b2j08fzVoa9dyHKZl6P1VzcqroMl8gfg9cgKgwQFjL6Mi1WRD3ovy0/29pMrpLFuBodJkuL3kLF
GOrGd6JZ77nb13thsTqwW8crXNH6JSOr/GgBBNqE0OHeAkN/E5k7fkP9O0s8hh9ZSyhJ4aXyJH0j
O8cydFY+a9hnOQz71m7G78ZMfzpjL16lHtLCYuh7wIUhWSUayeSjpUVjSxzweHMpPa3gXLVyeCbi
6LsaCRA18x7EASqhUyjd4W4ggs60oPqSJhpWvXXMAyu3/ioi8s7V803mz+s4GL6HmMUu7cLwFdwO
dl4r++EEdb2SfhKw9KHvyo3o+8/nBTnnYJccUI92/JQPtocEM89Rkmq/psGLb4NX7kAZcfYL0y+7
Lc23rioSan/JOKpwjbd27lRuICnkj1dL6P0ACFmKHq+KoqVqdjXz+HgY685LaAggm+q3ujRUO92L
lQX1JGmG7CisrGNbdwW3aeEdcofdJ3axx+Bh9g/cFfm+cUz7SKS42Ol6Y56A/zFZYtB+rhzIuzJg
ExFvYpakxuvQWge6p8inmpakvLw01kxzqhuNDB3XM2aTRoTdqY+RQkymx3kkhOsBGqx8RRnwxyA8
LH1htncA5X0CSLZXVVkWiFmD7jSFXrHOpF5+EI53noLOWbWen5/GgMY7eg3OCFFnkm3R2SvPSnO+
1E9DIMIvfPYWUQnIj7lvg9tYW78er9tBTrXvTskNRgNF62SS1AJqnrjj/oi8zTxqFYNW3ZMGsjfy
4DLS1z4cTtOhX5HP0p6KuGKlh7X67mbz/BFbOjwW6bTPMX72rQib/pigczxWfKBwYqL3VnPayzgQ
DAVrZCChXljbTu+Mk61FSp7aeKQn6/FeG63kGLTC2oee3RySigU4tq15r9llSYprplz9NYPbqah2
osVOUBB6whixy+9WG9vbEZHunw8fzwlEQvFsi2taOAAqgMhuqLjYpn+UThDeE6/EWhQM19bqyhca
yvjD8SOVnIew9tPmQbfHFAABOtCIp7INcUdGKM5HTZqHjgC2nTZL59IL1u5WR3BC0ydfunWUfaId
+cx4J34VA1ZSryKfoibU22hD95uoyJ9R2RgfiQgocUVR3DH/kOs8szJm9uDBTpHaFj1McXSIez8k
/tTs9EkmDMtTYDiicJ/DoY1WTh1cksbgBAimT6x8jtfY48Y+X3tBEZMAWlhAGVjTys4PWPbjn/mI
PQsz1fBiBN368TTAK+cQjuifRnZtBq/yqw70T0fY7U1LLYJnBwr3zo6zL3Gjp18cbBFsDTMUREQm
ptxxzsOe7hMYMbn9i2vY89acUbyuBG/r6XGJ7Pw6uG124MONd8zg0cbBzH/qLAf7ufrJNcMY6wIt
/Mdzf7/AeppvfMR3y//jBYbuzRqRBssxshHK9uhqDeQAIO6pVhP/sM3j4eMCmO8Ji0JMbEOkpGh0
zWIiRsj1YUVXT+HMirdYPPjE2R9EM96gjYy3lCMsM7OQsFf1HMPx/lJo1v7xqEcBfLNMNjFJUuf6
8RselyotjtpgZ5fHIw3xSmggbdU99NGkamhtcJqTOfzzQiQfeTc1trl1R17H8d/Qr+Zl+svo3f+H
+tW/9T7mQ8n6ePxfomFNsMouvAGc138HDatTlc6uyeR/VsM6c4SGZsIsczxb8/z/VcP6UK/+KWT9
D2tYH0JWTQeHrjJIFS1+pWPU+k/oWEd4y4tCH/+vdazCtPKNMSb/ZTpWxZfyJ7pMj0tizA4hVMEf
tHbWWryh+zetbdtu1vUDpN7E7gbn0UDTaTdLcEluenESk6nriCys8/oNFrKnBt0qAsfUurfCsaAN
ez4nFAV+Gzg2QVlSUkGxcuzko3Xo/xmUiH3oyeWMZW2TwfpajAHG5sAkli6d4g3agpqhL2LIJJzk
U93H1IMGEcP0lII6cRagnwd2leRkE6W1rOzRRD/CHqoRBjYXDS4MY+XiHOf0EUCTCJOfupsZu3KD
Ulpvk2hnGhDU+b+L6e7QZZ+nbOU0ZnXScGHPRtQAip66J31MTnklfgeOuGdZ7a/9xvy0fWQeoZES
+jUyIdZBvzjY/InjoQOsIdrG6o0Dlh2vrIjSrKoQYhmb2rJzra1LK1jpj4yVGfhQmufz4A8Zvab+
bhV9evBK0Z5LBMqp5S2I7wlW0ooA4MTWvqwmMIPWtRRNePCTD5Lhcio9EHdhI1GktjU7N5eCbj6g
l27TJRnHDPgPISKnEnnhrMQ6g+2TcYbNb1mU0anWQZFafoxHSIBxSyBZYq5j4MBmMdkzwaPYgtpo
fEeLlq1GzpiQbHjnBN0Hx81J4A5mfOOD+WQYHcz/cg8wS66I30EQmJZ8sNh6CGSiPCwLf2Gg33/3
xgBcQX0zBqde0Ju1jjWeR0InEIWBf78XfgZTFnPgXJGqGstlpCRj6QjscsyuJJKSIU0WHFZs7H/J
jyCLmkXYNx4aXZR/Ap1U5eIUAQ0T+W9IPFEwec3vwCMgiCgA0iNx7IFXa7nprTff0sZVIpJxGWIu
g8FqHaYCx53j+78GC6+gbCWaU53mTt+9lk3VnPP01sR9s7KhFGzqTIvWvp7Cww33dBAL+nj1ee69
q9GYm8LL22059LtM5+bIc+vDlricKsvdt0NnLzwRJt+tMS6kLO0fKTyOledF43royE8PEMVzi3DS
qRJzOdSUS2Pj7TlvtU8KsVGXKM17i1oqNYHNcTJYIeeGYdA5JJpOZE5H1nNekfeaF6D9ksZ/HxpC
3mx60ECj0oNDJyHAobf2rO5cB/Nr2w7freMC6bbnO1z0Qya7+YLtbWsWI0RijOIbmV6zOPW3falo
6siBGnvYalGww9sRLq2Kg5BlZ2QBkiFe5zQbc6O6dTJcGkGJ8nds13Vq9vDNW5WYMaUM+Vz/pHMo
6B3nD8j5C5+j8kqQ+uT4Rr1uwEozts+jDUvXsmsH9xPtArrGUbwl4C8OSe2/6nJGLkUa1YcAO4fP
fye52c9TmTEAS/QR6m6PYrZihJ8eHbfuAWfMC5Jro001T2gRU5fOaIUAYMg/8ZksOKbVq1GEhIDS
3ZHjvREMpJh4/gQBhLixTo3nGmMDJNVyRYLavLVSAE/JLNDz4/pJPTdD1ciwB9na3fW7H3MdocDp
52rVQbcuk6y80sFZA9OmW6srdY7j1eDkkbSN9uCydlYeQFbd5FzdtKg1beI9/G45eNmbFqRfPf8R
BjBuObGHm4i+QsjXhHKcsEqj6Q9DBC0ugDMuxThuIEWss9zOcQE7Z90iyk4fWmNVGeXd7I0WPahz
0HvfBv4znn3QSTv6XuYxid8HC5iDMOk9ozJyYS+SCIe5K1tE8QB61yfkr2nsYllb8dphBkTO5EDL
Aki5RasTtRMGw2DJ+RC5ZfOZBUGAdxZfpNa5GAGS9pOwoydPJSM2TfQqm3I+ED+PPyb87YYBR6Bc
/8Bnd0rwCywciSPVmDNOD7w5LA87EwoS/eTkEJebwRvmvaVNe+7+g6EiZavgDYAPO0RflSub1EFg
316yJTnnzcwRGHlj0a+GS9DH7d7FWGYD79+3bb0DkcOswSbO3rbEiWC2D46tYucA+HXoV7HIrCbS
riPZzpsg8ncM6X5h01knhY6vKE/XaTHjHJVBu0pbfStQwm+rmqGzKFZtJxC7BvPag3fPp1YSgFBH
M+Ft9Q3awrSeQ2MfOvm20cGhip5Jbwrhbmu61j2R008aHWLjhQY+S83dT1W6pQmIHyhvSMDO8vAI
QnyTgwzZjbJFdizNtZVO46J07L2NtWY5C2b5ySDWnRNFG0/Azza1dIdS5tTAXTh6ZNzpbdvtdRUp
yRk+WDAvecFYG5FFKtL1MPzMILwtfCuSq84KVlbkEevm9wiBnfxieAyEUhQ+MnL29vCU4v/fG3xD
Q9rG20wgR2P2fQkTnyhX8hyWjdceNcwZOGiI1am90D7VyFTIPLOv5EZvJE2vJcwn0ISZewi7+jcu
9RpdWXDqUN6VSV9d0P+k2zS2z7OZYWSRLX9qpX8QNVcsPJfAY6gdTwnsDKM34lPH+3vOwJX0PW9P
XtnrSD+kciqZKhrButRV/rkw/WMlmHTYItzE0avn6HD2Z4f4Xz7if+bovHYbV6Ig+EUEhsP8KlJZ
suUcXginZc5x+PW3eIGFAS92HSSSc0J39T5RLmeqjbZxDiVI1jG8hb3aM7j2jo3HLQuA9+R+aEVl
ngfRwQgEvubqhKNgVT/yCdPDaGtXlrsvicfi8tU/pkpRSq3dr8BruolttgnGcIw8q3jKEWedh05l
G7eynfsUe3UkLfuxZ2iw0ZvMCGqwx5sscb1gRv0WhLSrTiZPSQ637f8PXfkzaNzlEvQWGzZCP5Kk
uE6J/dKky4jF7aJKDPvL0JRbLZXvfT8THAswYJdo9Xulu8vJDZ3uABMyuWNnDk28jd5ly1M97nV3
oxUdWd2D3eH1SeVJN51jM1TqjP8TkHUa39Uj0A6hu1RL5ZYLvj5rjf6hY1fepSlL5aFiR2X2FYCq
kNMNMas6NXejRZACNMxN59jN1rq0C3OpguF+RdYiZ36bCPDwc6Bptjgn6lmy1NLyoTgUKezH8UnX
TYGUb2qDRdrljQukVii6FoiuwcJf+Q4ySy0cEE8i8WKzYByHxkOmnZoLPj/3B5i09KYBh+z4mCQ4
XnprOoil/E2sSD+Zozs8zModuM/F51LoFzQuyXn05OewApx70dHGj8OCNjzVgiTmPl9zMac51e9Q
KHL+zt45NNqr0UCIr0u3DopE/dSzTXs+N+ZpStUPReD80Hrd/JCwLDpWYUYqbW/OBP+R7ex10U5k
sb7JcbSBZy/nXX3fRjEmucV9YPDrPqRd18JdzYi11ws2z6SNJURw5HXb+oXnhYFtkUCeJFVzNozl
Vfum5EjX3MFs07m+VwUGb2rAeczrkObAJ7tkDLQJAnyG9tGbDapBCoQE4xHanP9/ppQ6g5lxUnv9
VXeL3VJ6hEWjOgnIhEMOFW/crCgOVYNIOZlAl3va0XY4ZggZaQiCb9AC+VJbHhOmnbf/P1QNe/KC
oQJfx17nks7ngLEw6CO93+SV/YXgwj3qNoQKVa1zVZxvVn8fYZwJC2LKVOJtyDqFud91lxJrsZ4O
j0WoA8rAOZvnTnKyiTCQEWEMS8/CCQNRMaivIcWS4hbpIxGWJuR9GGCjBKzsoCCcJ56YVrLsWL1+
NhO0tZhcdd6lg2NPpCGAVYNW/m4wJDGxj1J2EGRpJA9CDg9kxfYXVi7fcdqMx8QmBgRFpgM30mni
DBuPeShEqWFtcRwozmXAkA2ko8lbLUPMajWD2KFx06P9Tp4Ha+ncuYssCrs88o4aB1jkItiw+gfU
gy0S7coI2F4iIqqmYJrAdxRjeseUh6xnINBjqv3OOI2YOj2C8SPAN2/vkTGCk4KntWnChVuuRtIa
xZZvyxLRdg07YXBzKM1yfO2b9CjyNtm2bQh/F0bFlLvTmd3EoQMVdsp0iHBzSDXWTY2zndqjQZh4
LEPqzxAc/gRuzRJ2vs1K9EvWABs1NbjCiURoBs0M2MoEkey4VMeOO7bBtB4CJtfzYkd2g/KjXrj+
NAryPCCF9wslPzNMX3QfjpK97zbUInYrqY1ZtAStq15tVelHrlGdDdwSHlobxZyzIMNGiJ/2Wu0b
IVd9PSJnQQi491Q3Bt44k0ldYzMtWXayosF2mEn8xmCqyYfqNccvyZrfLln35MnlToiW1TrjcQ5y
lg2uHu3DDqfO0r0zcQxPjncehio5o7OHayChnjXhg+NaQHk1iGzmCpVRNcZEoMDZ+FEB/sNQkDcb
052+jHTQt3IYLxEUttSt7zSv6c85NK1cQMfOwrQMQms6Y0viNwvjZ5kqBq8xd5GHgyVEqw2rTqsu
faVQ2w04ZfQWhsE6C2E7A4HB8E5qVZbPXp1uRU2zb83k6qJPyCFwp6+R48YblFLI5fPlRTg5HNQC
mnFk8kL//8FFo7etEtZK0izW6e6t1Jm/01jSuoXVCVEaGsQp9LUp+xUjrCqrgaAy9+dqRIUVgrRj
ibzP9NdqQBoBcg9TeCamTRLuE8s2yAMvtuYC5TmCd4HhiQBE9H3VIbPm3zJMDtnCD6XiVPmGA18w
tAl0GlkuN2HA42++ltmJ7W9y1NgIUNl6pV8a0kUkJwJqFfp+9DQtpkBXXGtUghvB5MCznY9Wi/ZR
qkDJpYT95W9wBqONq/XtoXlx8dmEmrmXCQzWpTC4MNrkruoxqEB2uRlOd6uGaF8yiTdbdz9GKBWb
SbxqTm/4vKtIp4WzHEwJ15aWDeN1rXyyg7HRDPEWH3m8M8QVf1T11o/efY6o1Wdw8lGny95L+tdJ
p0LtrRBzZeTu1BN7jqSp7G2rrPdq5imaIJ89LKQkhxr9UOkwNtgqZgQB+hheX8s75FnITZpnn3EF
2wLw37izrb/cHQGoKHzsrSv2Mx0zfeAuskaxkYD3A3I+nxj+Uo267bi1RXi2M8vZoDQ7uiR5BSVr
4EtNYMzkhA/YSisfs0y5n9Rb1GECDjXg2RBdc5/rLbqt2sEmeZkt/FGuJZozsL5P2MrzauWi/Wr8
Gl2TP+De3BAN2e6opfYpk4OxMpwTVJlHqRXXfDDEAdkVARL7YjgX3tQEirQKFxvYhBPaqhhj19hL
TaxXu6lZqtvgKPJAeIC7DeEHKkvnY6yRf0ys7a4d2y64uB51aQYpYgtu/m90KtKCSVWYBQQEA93n
XJvajoztzziKP72ldJ+WuvJL1/sN0zXeHtERy0oVeNjmfcI+fBAMEqsIwyLyixIe9fXRahgitXoB
UDS3jkw/7qrF1DmOyS4m6KbzI4eiti68/DAJUuANutptikMtImFDzECNZsc+EXfMXSVOIJs9MMpR
A85MAA4Kx0DP67+uHiKfkYjvuKwAUazwqI8D2xPDo+AYdixd3bDDQuuEvStwtC027r/CArYb9+1T
P2VqNxMKtAWtXftaJ8tD7lZhsIxEaSAfubgjiQR060RbdYxEZIiXu+vf4xXxarXqZRy0cwEE64Li
xGN6UfPgj2D8tFnJ5sZDaNUzqXpERrMCSjdVCtstNtJsj3yFgHSVPnbtbARh71Y7Qf6DK/TsbunJ
AcoIGJJfrokootDQGhT58D6Q6JyW6iDqAjD2Xa8b373WxURbD299BCKyIXFvO1MNjRXNuoUr5RQv
6nkpbLLGWwCuREucQO15D6VSz0hsz4WuXygK4G+3wysK6INqaLsS4zkp5HcpHe9kJKtRUWv3cxEd
nZahYEqsDycjtCvaEyEBVVjWGkxlHscBbMfk9O+lbvMc5FzfhmPobQxHbCjeEn+sw27feEO0ayXC
J6wNpN2U5i7q+jjo3PY5Sm3zTg3YOCitpbAOELAi3zphR7LKot1qrniv2qvDe25CIQ0cAVQK9eFP
GM2HyKF5LpQ41OuJRhRgOo/XJBs+IYlAKgeJDRoRJQgJ3JLxSmAZyYUoT8xFZvHiVk62mw3xridY
46Ou3Ie4gn1kQFTfHPyuOiPW5UgermI11TfYR4Ik69/FqlaWFGGTGuS20eran8L5gJSXyIE8YxQj
8IqANn1LW/dpmsXHvECbSMVEQxYlR5l9EoHoQIGYOXuMCFpJCz/bgI/uZxkwidqkcErmd2XhAjZt
epf2t5uT164RNB7vtoajrDaMQw5YgiqnOplLCkffDNFtYG8zTI98+ZlsGNG9VdidNk1af06dnW4H
i/Vo5ogPCsmj2VrVKlF46PUju8zlWhoupkKezg1ceoHPkZ4b6UNtoTD38PL0AxQIlyG632niLV6Z
CioZmlNGGCo2kGg7ILzi2yOorIl2a61nY64aaOV0cdqUHNwFOpyV7Rsz+XJtNpCzC+jci1d3l/YW
98CVwJj/WNr9ks+gY0tgKpr246YA3vRwRjtR8JVC/i05yvpudilN0gYdSfYVYVnXqtHZJ6kH7Fre
j6J7atroAeOjTnRLkKX97zAuNPKqSQKj2QkThV7rePEeesoNIkayWbfxxNIsn0AuJGUimrHqF/M+
KYzLWCKrIxnsmKLz2pmR8TfxLKNb15NTbrpPnpIvmRn9GCP/VVj9U4cEi0uSjUkdh06gd9GXmfYm
m/74S8Qh0Ueu+RP22yyOLwRVfE42abzasOLtxl/Ckp8GB3kBUbhfQJ+jTdOK18Ea8KZaTr8hMedd
N4t9kstnlNtfS7v4jGwIpdL6D82zfshRuKFKB2+1iN++st5J/Pt2evWYSLrxyRxIVXDo3kI4ywPR
Z9Fy33baGZnG8tVZPAPlJGM/VtY9Piha6x6bfaH5HViizf8Uh4rkUqt6r0eB8DotL9FtHuzPwpDv
SAvu56SlTs9r1uUNglVnuC+bOCHTIbq5Bfi7GNfeGItxKxb8S3aHgNTWv/IY71I6wqxNYgTvGGBv
Rm2sSt0OO6JWz4dRUOcZpulsVRNh1a+f9S48pMm4okyYFaVxcjTS4m09tLI0cDxAS0snNiyJnt3I
OJBNP1CDxYRB4uzCPYlwzH6Cd1pc7PQlUUgEG61gVFSGDzyrriluEvYTxhUs/6by4nxlhn+2hfVr
JfrNG+wYIWxyMpT6oIVBJZKUj7Vjv5oN8wh96B5SjVtGtccSZu0dPovD6L7zLc8q2UFqfhYDWZpR
0gU1/eeOgDxKLoV3M1tilOCe0QaWiD9xcHLyMXl0Id+xSPpewR+swwik1d1yZWRHb5aEEdRa6bdm
TxfMxDEZRskHEINg0D2eK332XtUrvmK6GAUuSEZiyXaSbYduhdN4HaBJnNl+V3cWlKrG16t/SDoR
X8RFfouMkgLcgR9mNvt5Ek+xi1IBaXXICL6+y1zG9UvFNKIiLwH6DgMkHZRbGhGrR1rTU7X6yBeE
xLS04IvgJ8M+k7PnL3qCia0roNN6xmdqEZ5UdOEzfgcKDS+7isz56lTb8EVHfpVc7AXT0WM7GHeF
tG9NQagCHrjz+mwtTfJKK6uDc1niC0KEH8K24e+0GnY5MkcoINT+y+jw+LTd2WfotKm98QTAzjlm
5vgg608nsnn4ZjVKcVf9QxPlx+uVS0IQmUpwbkYWM6E3PwkgP+XIcMEihMgI45mTmmtLK4A54czb
sM+6lJLdoteXTynNbmDWcNzZvEXYjJSczyrq2XyYBxusIw07Ka8D94roEBgzedH8IR/VJiUiKMIh
t+n05GVAMMEONt6xeHjJO0gUXffQRdG4hzJK89H+Na22orSXDci3l8VG88J1t5cdz1q2XLs5TnhE
dDa6vIXkmqghqQt1kjZOn0rAJOSSOaPqaoDCYEl1nXJPHFH7KFRfH4hpIERp6M69xP4qxQ/1IoMZ
4sYspMlcDfXc86Gvtnnm7bMlHUjn5vko+Bmy9sVxjY85aYj+IuhnaJN9GDaTzzldn9FtBR2BiZem
aBDerBqixT45vcVMkZsraZwFANIC6lsAN6x19cbGb+8SIxVM6/cPC6NxGET1xgE1yb96Rt1WHhwi
YgKky3Tx6BbBmcKL6xxxZ3YzZDnuSiarM9EhFKG1PW17YmRKp8JznV1osPX9FGfGqfVmhpsJuiEm
TRsKatr4xgjgbP7DG7qHJZc/1BlbHFmw+dKtiWVbGjLoL/e1XrAUnROA0TY+eg/oor3SLmtILvHF
QYoXuIdUy9MTmwDe9qgMVK3htK5HIHxkSBtldwFxwBRokM9tWo17z1xncG3e4VOo5nOW134Ijyqm
o+KqZnGXcG5sGqd+onh9WDrkshilSaMvsNHFYeXdJFlKukCuC9FevWgl2+vc1A857jzOtL4MljoV
D9O4t6BjM8FaHnC1uqfIq6BgDd3f1KcN602EOHOdp3c5dZ1BLsxArshL677XIP12hqzfKh25ebaM
+rWPaW6z8i8q7PJqkNLNo5QPeJaY/tXrFnOZT7CZHXpLYj1Eb+0zO+3ue/rTaAKyU1TjzRrD9CBy
l1o8rt/jKCv3amrsnT06OcCVAhOUMftW3A6BBlzuJZRS7me1kBewfgqMK0FppK9yK1YH6D33Jj0K
nNvufx2sHzPzOfckub7WFO1ajAsKluQFZWu+58br0RJgJEvgjb336rMfqIXZsnh74EUWGDfiiR2n
wi2cXlKDT5Rhb2Hxrn1nufiF091LgljvsrqDv9HAyFxau96TREqqT8MSm9sSxhkKB0U77Oe5Tdzy
1D4mCMf3XeuW55CcjI052Vmw2M9pO2MGsM62G2IRzJLHfMRZ5NU32rnokPSCCy0eT12iLtMISrcM
bZwsjfPX27BkjE6IizMPrwUgw8mObiQ2moGt6I/RIySI5A8ed9Vmrl6tnLukGAjOg2V7bXWoSYMn
bzl2QDWzdycHl6tqTrhSObKWsrw34/A05+IrGlQPo6b5qKOiZ8RUvMMML7aLsV4KLBWF92CPEdyn
yGX0uOo/4X2UQdXm27XAiDvxBZP+1nazuUkKoAFau9oxesPZsZP75Cn+N0cQXcoM00BWYKieO/fZ
bvOgkCOw7ugRzTb/a/a+B04UkHIxi8lx2aVaae9A/XYsipI7A4pMh/wTC+kAaCzFLO9NBBzMk2LX
msHFGpL4IHnVPAeF+lT3T+nc888H3ji3bQ/18l1Y5YMWc6LrJba6hEU2+XXuNHo7sEAhSYF5e4i9
3ggYMTWLqx+dKA4ME83AuDxIUVSPZiezkyW9ahP+Wt7cb+uFfwLvLB2z30nieOJ9Zqrk0FEx/2Bg
GMzwl4vY87sFfFuctNoGzcZrxdrL0PvHyXX2Ns8FOhB+8qa/jF0DHyHGMVkcC+bjZsrMAu4wgaxa
ykaUXU6QhuzBvVC/aaZmfy76d9cn33H5XgrkDk3ofbujNzIxamn+xMUA3LdpdQu2Xvg+6qBLGxyR
U+rdIZQEsOGoP2Xd8K7tMy++RiSV5zGCYyrFX6kXTNiyN779Ixjhx5ynVDNJ0h4WcYmZuPqWUTDG
j9ODYQmgyl12mOLkEd1mtK2itCMF3D2GKxGn6ocjZqyOMX+KayBeOa6UCjrBxrNQx6wPKZlUB+yQ
C1pmYM7gQ8vqvhmIemh7760bF9IJm+FiTZq7qZvoyul0abTpJSRyxQft+WlaRN8gA96hw818xPCY
SIq1Lwey14SYZ6GpkmHbRZ4/9pc2b+6pqREiPcLi3ipsKX7dMJJdivrHHVmq2qA7LYxrRdTeRUNz
VRYTGwsmX+T2p5kFumXZ71qOn5VisU0mmm3CIHXEwpsC1ApBAZ+tad2iSP+XzxZBvO5vVNa8aLpO
/lt+33t2uZMsEVwjlX7XOm94TIGBEJxcedF5tr3vikXSjF8cZyxpiDqzkZT+P+2IeBhLbfVLFMPd
ZIh/vFwAotDs6J7BoJndoadAhLR0nhNsqWTM0Fn9TkleHgrdeaIYmHy9PDlkBKYxS1w9t5BoRMRu
V/pON0mXsWnAOyPfR9E/RP6UZ1KiPJq1bclzIl3Ao6SEk+yS9pY2xg1RZLRd3sF4/qsH/SmDUdPp
FWkD6GlTUIoTmnS0/JtYsDSv+pnXTp4bHAt0/Dz3LLiJRqp9Qx8n/ionulKu5Edb+1YwGPBOs8Fz
y4eMFclB2TP553kIua+z7sBul6dw17odDgDPBkwa/6SiKTdFjBos5LhtC1BHg/pt3Ij+3IoeJeKP
Vj6UBoMLPNW7KWQnYOn5jYylMI+enKq+5W7TbRHt+vW4nPrW/q3WAjFkJRqUgleX4voL8iklp42f
sbzKDp14WTvfZX2vME91s35WvfeON5iQ3xq6ljY+xtWadFTAMLK13bBYL3h1GYCVpDpqeBWT8hjL
6J9CjU2ti9YCwQKaHiBHeufs6/Yps0wUyysElnWUHSKE6XF4uQ4Crlj7I4ul3EEQ6AkcZqE7d9lp
7IdbhaUmGOualouwGCTTtc6q6RlGISdZmS+UlpQFDIr/kJZd+2G+LI78NBmtpPxH6n38hmOHHEfi
AQ1PXqxfUAklxxqqR8t8AqQQHvqo1scDSneGnVRgkcm0qKcURJYGfZyxbiOaeI/+/1W5iP7XZQfI
q3BDNIRN7MKTFc/WdfAwTM14ojeVPtKkOB/ztGyJa2MOP4cf0PWetQnjoIVHSGGM2nvrZzHD914O
X4XpvTbzmsyskTHfNTws19ukcZksK32GZTFG+EZq91KNQL8m5t04ZGBFk+iGUI/9lOOav2EtPjrE
Aj41S3OIWLdpmnGh46M5sow+KBsUJjN+WcK/acAAZS/mQ2TyEzGnSnxgTIw29eUJRjSc2ewvG3kB
VB5x+9XFlkUpJLNk2tXr2DAawj/ZvuDkfypm8VxMyVvCHMHmkSni8hXvMvt88zPNVHevSPLlmTSx
jgx/ABM8VugFgi5rJT8Ov0X/ytdXe5R9DwjyOoVim2q+1rtkr6UujmwAYh70e7g47Gm1Rm1TtC6Q
bpMChYM8uSYphWvrd2gwlqMdE092NOgn5f6AiXwzbNNBFTUzNzcs5vspgydvbc8Xbu94fIrq6dHE
MMEolhTqpkjvyf3BmB11mzQRZKUWjCLdemQMW7LjtF+Nya9FCx4lxwjiJeE3h5eHfZd0kIq8ATbC
+9pdyMRq1ujWusW4DxLXHrG123RdZdN/zLT20oqQ3jgzwCMj5q2vR6xeacYaQnsz7wu7/aN1hW7c
SvKlhltsRw91HA07CF+kssSpTadrB1NqkEru0e3oo2NgPs52Vvvi1dGnMW05nhJCjfIXtJJ3cqWS
R7wY+7hhzmLhxOon1pQVZP8l/R10ZnroXrJtNxiMbbygGCmiomw2/B7jSyDlUBzN0noBJMhTlKyE
iifmSCYDvKHuucGMnuL2FiFKNnNE66FmCGsRVyTSkeKfEx9KkweM+aILwMFdcsya6cdsun7nQdW1
TRSeKu9rbvz5Me4FvRitdED4yl6HQ6mRvOowrJdN9Fs6+SMFli4R2JiDzXqiZZaz6DuwnWkwcVxu
JFKiYp2KZbb5nJvpx2yiDZpZNMsyUWcbYzKao5GoySk7lf3AtszcG1JHYhuDSma97ptsYhixSWfX
EIVqc+HQDxGRgE7zHEOQnozc3WUzjDXXRMmkzmVmcwWE2n0tEBpR574LSCDUEYXGMInsZObCIeLL
nzksaU6dPOQiZ+eBeBG2fziOgSs4vCoRnWWTvYtOJ84gvXiIAWpojDtbMGkH50ExSLGkOu61sX8a
lgF21uS9u4HZcn8Y5PRmYUssWruwVXpWaWkCWHWfa3hZV9PSfQO7YY2LSjbDdFWj2KPX5W6dx7eu
NMtdYQASKRAujNkjeZCPempSiCFELJUZXi1NBljrPwYNpNXY/0wVdXOB25C5JVVKDTG36hhVty3P
6EFo12yYuy39+Ua3ilORT/IURhXNKUVTmE361kzLBFD1mPJ+WH9DWiJvKYbtnFgPDImGDS7PY8W8
DXLYm5qLO+SeqC1T9Mop72EFZlxVgAPHqpDIFHtnZ9Yka8zOQFa1jGc/BvM7oKJBJYIAIMVFRqoq
Ky7bFyUhHvARd/AQwSjbmJY0GlCSNzYElCDMYPx5MvrkwKQysAv9ioykQ0Smw9scnO3MJjKYVOKg
9VP7tNcPswmW3xmyftvAwYo77sF0rndDHTc+Sj3G3NlXFmlPsek9wCXvt0hwi5pfPzHr/JJiZqTi
y23CbS0qgDPdMGsfaT2XyRzEkmumSjr4JNU6nTYuIK8W+HpFvy/bFsCDjK62zca6h6GRM0SJu7C+
rt8qX9ygsCmcLdEjLis6jgGXfgoC8+JHYWPvFWm7wJeWMBhaEtjAGARNPv0sDPrIhK1qYjbaJOhG
a/Tj4o+cAMNXzhwF7K3GIK35gUfCVTWHoGsH5Bt4JmyatueYgWwQepHIW0Fb89KdVUZfqoBljK1c
cOK4SLmSjqtyRtoRRxeSEhWi0400QqbmKbfsMJ0bILkbYo8eeLKgcY0cQJTC3cgEdXlnt9a2I4/D
j9egrd66ZEX6XnbCgnWuX3rBMMD6chpBiB95w2ZlPRM98sr9TW/VctCSWeOk6KnaRM1Ps12bm1S7
jaw1tpxtAJw/ywzuQKirh5wwkI1Gmple5ahQQyOga/qEQ8C2JJvJirIW90yWCQN+CuRojYtgOlhJ
i3JO9iexMGvTzDxwrUcbNyl72eJPT8S3oVD06kqDXVE8OWF9ZgLyvSzuPzL1cr/iQt5aW8MtdXCB
LIrcWXp7ZAn4p8YfZxDDCQnmm9d786awiNGy1myBciK80QQe5iDXcZNX9vi3uNH/xXGL67pCfM8Q
ZGDz8a6S+hAOXbPJkAcMM6kaxE1cXfXu5Jpz6/R/RLI1d64NaBz8mPSNiRyLriUIuS/lSpVLngB0
lfexjXrX0BdmXauCOm+feGdIHABs75o3i1v5YSIh76FNs+FEcOBjZ03oe9NmYw8OL/z4VVuEGap7
xkH7Ug0/s0TYbuClOzdsdhhup1/4zhHeuHDm1KgRACwZVGZ6+CoK5lEG66ptXDqfcywP0PU/Uwqv
XZGCctfDRhx0S701xUTxirKdC6H/N3pPc6Rle92NPgnFDe89xqQCHR1IfIq3kb+DOnipbPSpobT7
QLr6r1f/JsVS+EyC03NXcaCUYmUoFAXaxdZ7zUvk5oANf7QWg8WaUhtVXJNyvhm0pzH4J3bZZkcj
huovRpQUjNOaVxiDInM08ygd51Qb7f5RS1K2s7J8WK08h1JFdMKy/iECBoqDdxigNu29PJy2uegR
XiepG+BYsa0BFA3tAT7YmIzBLGiSiRSUYsl3Qr6b0sC8J9gdkZX+5cz6VabFqVfhdE2NluywBhdj
3+vPWO7sDTBgYHQF+8tljQajhwICeHMcWiejJHNB2Uz9mOyi8LV/mmZ47Ht4pbP45dDstrAA+V3F
aPpkCTFGtHWG1P1WEFqU25IskCGr8Iy4zkYK7JpY79i/MMpNrH+xufybTGmf5tLbUi0TdSpTtmB5
7AapQ2FWGjZzSie7mOzEcMa2MkHEkA/fbt4xU8G26bO4YgM3es0D63K0E9oUcsgvV76Rvi5BH0OB
/Varobvm9DV+TW46nSWceV3uo4xJpQ63ZsP6m420ViCIR6i/UUUPRDK5B6NBhlPjXkUj/kIWUK1N
RRCZlt8yT2Orme1IaH+aa6s9p+arIuVAK8fx3pncbEcvLAE/ntARfCkPPgJgzCFcbD8mEo53Jtz2
AIhTEpBEhd8BjdlQLTHpNEVQubnasSQAjIRrKFXFP50ok5nmbg3R5iEOVAjREo1bp/fP2ujdhXER
yAUGKDky+0pjKM96daeKFKHOnB8F1YPIkl+DjOC5WOOFtLdeEnOi2fYWNfl1SJlm9PA6UX7Z7tbI
kilwu/gqUeTv81B9RtCk/BrSWC44Mhob+1BsrKEva4dZ6Aynww0/SH8EPMpMH2iOXTibCVzSUczV
39wXD8ISydHSlp228ssStGMNqYebolZvlYvTNUpq8pOIKUnG+l8xNGB3K5TW1jRdiaC9wnpwACwn
zzaU3VK+5DhJH5P2wQwtvDf4Z6iNrR/kWoi3rLt02lvkskQLE1iYy03Nzo1Ynzu0v9ixM7ioRDT4
PBlqX1UvbV8ExYImbI2l5AAeKYQLYbBRTCykAt2tiPHJjlP8Ulr5wdMadkNdZG7wFmNZiZZla3Cp
KbTawnMZ541sXXp9y4DSPS+4AsJsW40rEmgKH0qyBKkvh0u1yBu8VuTj0/yrDO2fpcXcJsu4DlbM
gxoSOhLDfWJJM+4GJxg54Pyl9T6rxvkYZGYTdW/IpxYzc0J362OuTy6s4tpdP8SkbbMj0pOP3hFv
GMLPLss6vFu+U+YnhFWp7zIsC8htmLdtn6wTlJ55ybol4BE/keITZuqRuv3gpsk16ao7g33CkmUR
SqbmeRSg4xVEN07CEJMX737uhn8jKOXBGjV6zoioDfq6BcbKYg2HkqD5LczxNxM6+8Zb8kNH4xlg
GP7V7toGZrPilauUfqpRgh2n+RpmayJmqh/YILO/LJZ2q0qeKhMI01o1OMnDw7BgYdCQrBSkolIT
qjFQ1tRtPAEX1lPuoausW97GH7Yx3k3uawixmaw2hwUBWwaiZOSnXc2PWfJHtYM8Vc6rrBPgRlNa
D0lrMso0rL9IjwwofScXIxvyp4Q5ogZWbDGCvp3fk5AOQ79I4IiY2OfXzqBJdqMggq+bGct92SdX
CqcXURTs2BE+Rst4RwrOXSYlXi5eknRgEJjHW8MGaKk7bDvaQUNEiHScwKd/XdxyyzObj0E1rclG
WzXLv2myn5m2QeLLd9PYaYRBoRXPpvInb7MLalcs7kxEFLANvXO5Fq0A5ayN8q+8yBGqfcfTPZA2
HRqSOV6UEgOVSZS54RkweXjup91LioA+iMsFeCrBrhtG/PZ+7unDZNFgg9REs0ECGJ/cao3IjL5y
aQwB4o0JSFEEcskazvk4qv3EOpunsbe10bFtmH7eDw0CUvKSd6FZndYNmlP9rH8M8rSU630STYSw
AnG6PpO11SmSp+pMvOXm8I3ykKBnuwd1QUWvQoAyDsauUv+PsPPajR1Ls/SrFOq6iSE3zSYH030R
3suEzJFuCLlD7zY9n34+RlZPVicSmJuAvEIhmt+s9a1pnXZ6uLQTXP/xjOsKQthStrIQm4iZHmIz
4R39jRvxH6t7HfGCYT+mfV3tyY4/DCXRne7yflTkCrFoQzNHalOHScEBQLaQHIWuHf+eWo6tlhdu
ndXGo8jYT+sR2p0Qd/xUkifuqyJiIcNZkNxIqzXBQb1NXzTU1cnKUm3TWElxyAb/JcwYot0+F4LW
xHYyf9ntwfuJ3DY84CjjwpYK9DDuGAEANDLYrXWQkkklr+EcTEQZkh8IQMsPf74rq+pRmNMjGuF2
+eezuH1pRcIVMIi9XzjFYYq9uzoOxo2an5KlmuKQpC6g2Pnd2k97Nt8Zz6s4pzXTosXtJxRQDRYj
Qp0VExhSkOr0Xw8BDAjTmIW+ZT+HIWkOn9AFpmLBlef2vfn8atwe/nxaf/nYH3/z333N7a/886v/
7ktuH1Mo/3Gi/s2vuj2Hv/zmf/vqP371Xz5/+zl//up/+/K/+w1/9zH2Cjwfx2hA+2vgyf/yxPAY
Z7vbB1FUIKv78/MidvFI3d6/PSmLLeLEZfS/X8PbW1nWe//6a/HOxjUITo6I26f+7fv/+Na//Gm3
d/XbL/nj5/cwrHe37//jzxzNNaSRRRo4gDS6fsdc7U7vQXDnDe17FkfPAeyrbSYQpNsN6ncRJR2o
u3s4zy3o/viFzXlKn+nu2tLVgDC9t5iolgrFECtqVBTG74QJKA08qqNJ+ekhpreaLLdehgwwQyPC
Vj6xyUThbJvdbO51yT7CZMuG5SiJdgNUKJEr6khj6BV3RLZQtRRE+BCImViE7BQ5qwekysgEhgEJ
HT+pnv1RVfJByMVvExYMo335EzZDcmGH8EpBfTFURInVh2rR9MFK9clrUlM1ZE3/nQjNOMne2RfB
1KBaj41N8F2PjblhWlOvzBQEvMDXvLU8d+3lpnyFPEX7r6sDdxnzPErS2uq+OXwEM2om9QpYA8YX
bWrb9Z+o/xjMjcWd8qx6H3aQjT0Mh1gciq+OfTA84xDWPhaRouuqi230GwQw9pqsvwOksXsc1SU8
UHZR5GMEG5xb1CpN/ekoTtoG0+7SNNseIktzViXAOVftWwctZJfPsosuaNG/22SUz6qIsMcTbEtr
3UgcjIaNM4zfvlAOaSZVjJ62q51hDqDCxyipuxKFfrufvFemaiOgDfEZJClI04INA8yzhScYvztD
TMxJSooIC6pWsNlgTcNklLp6aeBNXHUxnF4gaAoc68ZNzZ9hIgClkcV1atNLGva/2QdEzynylNUI
No3iz/jyTVT9TU96UaW/qPEu8JxmGYZYQf05JtYs76shxJCXMI5lPUqMd3TfQhVbxoWEGD/oS+qc
EIkMq+NIsk1uMX92Bp1qTgo3nmFd997xMH5XlvY7c0pBnIV2rCSKUFsOrAjM3l6ZvrG1cGjxQnQa
MnyxqZCH62Rd7Y2KcriBP7RqncJkBsSRZQgdgcsQfZGjFR/KGPhtkqw0idrSthnI9yDbYQUzLqok
1PWAIR7H1WXQyg5zo/UJNm4/6f4nxNtuXVoouMPo0yhssVMx5HEjIumzL1v6eqauU8sI13OvWui6
qx6F5dpnKmlLWsEoBYhLTmu+xr/iLscqmfWvFZGrDS13ESttB0uX/jL1BAB+fmoTq5pE+3nz0tIm
asmO7JYXGuDXBhTWXvqvrDPBFaHMWBBLMUcTpavcJ6BP18yHKKRwAYmP947sloXESXa0s20Wsugv
hi5blU3snbQye/T6JtxAcMO9A2MiUO94xgZMY+22aFvjznaib6u2mx0WR2C5zoRnkxiMzTSy0Al5
caEFfQUO117Zy6fAsEjtrCaIoADlrSz3loOdYvA7TeRXLiqmTOusUC9yYNQ16OIFTxCvvPrCBUuc
XIRORNuBDUBDSHLQUqpxV4ahRvqtdZioVZbp6K+LEl29BofsVeyTjOUDyWL2OkIH1rQIAdgrtTs2
Boso4ZQdAuu34RL0YOPcwkyTH/l38npoBOPU6ALShjEK+4pYGr9aa6pXkq59Rb9xHoN2QnCJtQNu
PMtOJG/C6ve1xxBFU9kTe+hXbt/lwhi4uiGE5XsjNr/Rt8dwLksq7LXmdFK1ThgyxsjlyKzHTtwI
O2RQMtrrGftaxT5DyrQ06JB1fTgGxZso9OcWUVxTzXZZhM3CpwRPIm0LFPkuacPvDggu9FpdrZN2
PI2dxyvAUJ2ozWeU5GvG0xWirnBOom/vKqFe69pj6T4CItDZfG81yymWMSKlTOhbc+j2NIDD2R5G
LuZrrhH+MkzBDXuHLus3gGbt7dRmH1qTFica0mfHsR/bvqRFYAi9CNaIYFJ4C5zwdoDEya0JQzMS
+6FzShQ1w84ME9YrOv4PtkPeEfnkWjE33tq2pRblh06ip10ynp+BpQQVwaDVoidV9htYIPa6HIoA
4RCToTSdlozur52Xvgif2CEHxN22SpCuZA3qUF0+d4w4kHShhuvb7iOqRLAbiDPJ0/TkWChfbXai
ZBF9WPI+dsSEGJR9zASO0cmydNFpNj6rltlROs/HUmWsjdZM4fXH3jrUFdKAfkdOgY2LZI6tRrNg
Z8OmUtlwqBDYcKij0ra1dWJY+G7y/kcazh0K8WD00KdHLLH5R7yUBrglK3bjJYe5g3ybjW69x8aY
YS4t6yP9x4PvWfccD5DRLO2q9HZnE6AX1MMlcqoCo3UTLV3WOyNpy4mWzZpgWuXKxStfVwm3TUtb
a5orl0n+ogXRK7CGfhvKZpGv5Gi95GKOJlK0BgBPmPtr8cPg2PbOV/YmD60RTBxOMAZZq8qg0X5U
Qs+PWtAcs1z7zQ7LRsTF0yik+f4Wtnh6nKxlv+eW09LtLCJ8sBAJI9mjz64uLHTvWTYubFW+kWDu
HmQ7c6ypWBoSr5xwePYkNzAs7bA+8l/MKr55W67cgRtphjiEntFnSI9PhOWt3JdjcJcz2q4KwdIj
hXCQ5hoCHLYRwmmhIDargFUq60tv6WIy7oK9D6WeSAgEIaC+UJP3ofPAgsy0zedeeKwL4sneR03l
bt2SSYcTsMUlo4mNqs4clswF+y5PEa7q2g6J1sgwOF1KYTv7MupZVA2Cp5A+wkj8ckyu8074PbDQ
31l99ow0cljEU6Wjfq6fRkOE62anRjJbZdfDytXAQVg+Ihkr+5FhdVKj84g10diE46ioB08Kk+vZ
GjEa63WUbAIT3QHZn4t6KksWJYtqsFHBTfY6RmpjB+hZSrDCZkdMnNNSWpniYOc4IHqd8cVXxlY7
yMcr2xYWC5HzOUWMhBRZfgAJjHBV6eNDEqWn1HoKHaQzrrbRHFNf9qzMiQ9mUwFhFeOI+6EV7R0H
5BU2wnyToct3IuyMZrONBizj2tCcBpmm+3bO8IgK4xXzoq0i9kNWbWDxYcWqacmhtfs7pAomifAs
gQcFLd90QKcwTyEtDeofXZD3G2pQvbAMH0KpYQYcadw+u5RZXdnRf4LzcNksIMqkHEl0UlGJeovt
vNqM3H85oFkvkZi0KxwLfQj71sBuxc4T4S9hvXRO/CKaKzJsRml9cR9aCQA/m6V+YdhvvgpPIkDX
HpCLDdiUUn1q14H3CZ1QLVIv6o8xwYtLQphJjKreQm86aa0JL3ucQvhrCPiyYkXiE1qCiIHjQMZ1
2WvLqZfvjRBvVUFk2IQNySHtZRFFBHOPAeqrigqTA3yTVAymrBIbrj5HvYqVMEdqSBuhCdhuG20L
fsxce53Nsg6BJoBDRtDYXroBINhspRgeGDbZdNUpEPM0eUknbJJcDxmbsvgmHBzeS2ISZVDmZydF
UyxqG7MUEPsomkgyfugKyCPkb02+8El6wG3VfeYBohgiP/dZOloHxyFwaBrcitAZ/hFR2FpPBCqa
mG5q+9CGXrhGD/ITGrWDfMFV686LEMpbQ34UPrG8UcCiuKfE23DgH5KKee/SZ6bAsdvYB2UE5SZv
EeghGwq58AT+Q6s899gVOnIxL6k/Uq3eem6ovWR2vy0b8viioe+uNWuSO2qQfSnc7opxNbp3zehs
cLst/Igiu+h69Bk6uWMwGdnOVm8BWgniDwJvS9KVtTJMxmu3B0Yg+g5YCXnWFjPwGOUzQRTi2Yrw
BEmr0bgUxOZzURb/ercNje4Iuo9hO/ZXTGexftYcq3utXA4Ux30thyE4585A55ewow90fdojAy4f
3NBjpdxJDYsx7zJsKx8AJJUYUCKgP/PHyvkBqYJYcmSYNLu8e3toUP+tUC0xNP9/HwNlOWJXM0a2
ff/9dSqragwA+r3BCbfp4PNe6yTW0bh0nwYTDcxb9rgfVDXeWVpjX00nkisRhR/K6IwFqrke2Zze
393e8ob8jX+Vvv/Lx9vSOZCwgGDWlpsJTuYL1AVrPbL32PhgjF9Ua1gklgXhzpg/W0e9uyxtnXlj
IKsVbg86Y2mGF1J8g2M7O9zm94ZCsrvytWfBDJC7OZ0kXnf5UKbVe2lF/luPDB2YrOkeqCyDl7xv
8M9rPngMo94Eakh2ty8bknUfEV45sSLeeUHlYBiMvA2/y6fPrpKTX1qAmSjjRjwce8+o5DlgfLnW
wHpcW0un7CKX4H2ORVCMAl6AQT/ZErO4Nv9TbN8jh2B+iJrMWpsTBXyLs6PrZX21CRi7+vUf7zh6
3lxLxF74X5IMu+SsKiqkdex9Pz32AcKXNin1e1MLY5LJ6gfbiKxdJY3qOaisF2LXxks9vxcleNMq
3zVOt08CIgZ4oBiecQ+ydk0WRHCABhbqg+4eUzV021x3k7uqI65MdpbzqFLUyFHNJhBcEJ1jxDYx
icS99BxQjtjX6G6lg4e/dGj5XVQp1fStcNoQ0fl7cOSxbHD6mXSe0Herdyb9DYJWs8Lfg5N2JDyZ
OyAFx1SV3kMTM1TGwNgxqEwk4rEcrbnpNDuuhNnRdCpUDoas9r42JKcpoVfUKtpHv+/lA1YT+QAc
YWXZ3AW7nFO+UrIjFxhmTNTKN3DociNdMW5v7+YGSm6ulYcMAw8aKFE/tglrCFIN4sPtXXSv3rYd
u+8iVK9BmgCfNk1WI4VG75AOxlMapiVdBwJPIpuBFnG8GLnOFSS7E8ztn3Skpjzh+je+Wf84Bda4
HaX5CDbXP0aqJce6wWbN5Upd5PyQOaG6TG4P613icrl9wum5N6KZ4TOQKI5WyK6274ZtZ5fkTIHZ
WPuBOZy6ziQfZlg3YFROmTFRtnT5g0hdbJhlVlkge3gz6sM7VeLKJUbhEhdV+RCG3U9hQyUFU+5S
WprakRj0uQFzC2C+4rk15+VwVaEBp/o6M+Oy94WK71Ooemt6+/JYFOV48QjdWXn4MqlpvZx1VOSv
q8LK10EbYVzgPonYDhLKIo24f2eGHj4WGfFpfu+Vn3TKHyIymntBSnI0piN3xQqChJsl5r3rPWSq
SB5vD4MZ23uf8L5FHSP/9KLycHtgg1AeCAsqDy7LAMYeGxpvZ84eCi/1aOYMhqPu7GsmzQ3bsVNM
gg+Jsv5+BBl4qvmDAOO6C4eo+rNwSx8xTbYhU47esQAautAYD6w0DJbPPvt31mD0E+G6w3J8N6QE
VFQmm0qn+XIQ+b4YKaFCVFOsHShrdODOW8MLzGe7yw2OTttA+WrRHgzNtNWKFMZVPIiTNZS/klum
h1e7Ly5Rq7sCR+J9xrGdOkDmIIMgEYhGynugSudJIwiX0ZQ49pauM2JR/t6BJ3f0SSNlz4Irqa2n
rRFwHcwl8mT+kcWnkVjo0kv/hz/+mkfgsRXbcdOfSF2eH6DSvXHG02W2jvaAnIVsVj9zvvvXchwG
nJSIMyuAMQ9jgRuBQn/JpFnuLc9uznj66I7U4Fx1aIMLc0gMgHRNdSznB7792Azi1a3K4Ln0XG9j
ayOCuLDXnrB9XiS16aKbL8peGG1KU09fFOl8h1AZRzXmX3WnxRec1OTjYhEfKBYoW4JpuGh62T9w
gRS7pGpMrK5B/5al1cMAvZxwxwAoWKTVR5eB6ITF/owRXd/AWO4PUyeCS+PFVz03gqe6Trds3ds7
qEP5gmrBfhkjoilTUmhECJNCTJi42C/TxDsS7UDGkhY2tXbICkeduBYUG+An2iNVEC75CPlF3SVv
8Vi21yxie5PGcXq08qgnhsbxmNMr7SnXDHuHPw+ymG5pTyUKlbQOrsbA6xz02IwlR6qWBfP0CzI/
uZbKc2DoTLp9lFpNC59xUjUoby8gEi3yDQzSiq+qsIZLGDfoPecHvTfHCxb7ay7yYe+V7xntd4Zm
K81K85cN9XdX944Hk4zTCy0LGlUO3UdeTwYGXYuXiGglE0vIAsWhe1GWnj2gafvui0hb4tgM8AVn
tGCBPCR5gsVufigQDbm6Hj+MfQYKgSFqrRkcZmMQ3TFPL44F2di3D90eMFjD2SeuG6l275xuD+nE
tS8yiGy9vRsGyttk6MVRTib6IfDL51uAFMPw/P72YIZINPrCG3YK0vTR1u1pffU5ye8mxXyPCUC8
LdCdbx2cUssxTveBCinIsdQQ7eI0ZxO8DLyTeMBLggHJIiWHLE8nRClCksDtLaY6VLwBXujeDc5D
xQnseKa3AWtMS+ngLFqbaeKuDdOZHiXryFGjWRRTpj9mVdnu2wGY3e2TY4JKwhk6TLlsdI5CTIzk
b29O89WoaOMGSr0FatvSnUsvrWRfD5W5c5SD6QuRXw3+1FvoY9itEjcu1wacAKIjUxSMAZAx2yx7
xti5C+zhRPXIqZv4xhHIvv9qdAhvID88yy7xGbkLYsICpa4xFIAFeIl+H/llchxR1S/SSmYkbrEm
5+Yx/Boau1wh4wWEaP7iQg4bsn0lbVU7Ti3pt4lVXYIx38W9b56LLsGtXpGpAg7COtdT8a+HpNYz
Cisx0hxM+ZnAZGACWJf2uU87oNFIRChkdgrp0WrEo3WkGKIvbinwp65+9jw3/tGmcd0y/EemzibX
ogFENVuchiSSD4NVxZvIjLCNd84dNI4SrGoNeQKw+H1fwX8RpWWBQxl7Yys7zHrdPLSgZmUkqYoN
tyP4blyPRqRo0Av0kabctNiP58newlLJy1V6B2Sy2rZHUXYJErGjTPrsg6yCRVoxxfyPSDVjYJND
BMuQOXsfUtyimLHpAIMjx/F3Zhroi6Z4x/b4g7OKjO0gFSvV+MxOMG5yN93K0VH7eMQo39fkiYH/
o9HHVtaa7XnS673pZmrTe6OzyDv0qdSSBorJC+NdNhq5wzKj3boGZyY58Sc10J2ayONZjq1qxSXX
Cmxi57x4hX0AtKc5ZEy4OEJNZ3yuxRSf6F+/cpbwGyu1DsNYFHtXH+VpFHhEcjUM25nzWzsEWFGm
XgdDG5Y9FstlU1DV1QVvsEwyg9w5GHb5xYH5nhXja6JNYOWzOj4V7cpJPpNS+VfLtbxjwRCWtldt
3H6eFZtCPwwMJ9u4fIrxPqaRx9TdQrU2kX8TefvcbtxFGLqnIMviNfsb1My59xW2FHjpaH+1eQvU
gfiALq6sYyG6S2i6zwSWcwk71v15MqV25IRN1x1ATxNDYePH+Fr0hti7sLpqSXggZxNDrkOlJ8hg
ahNyXSUwfjSfG6PyzS3ZLt9JvwtH87FKQ5TEiICXJMODD5kz3Kcp0daxlOG5kcLdDAN6qNgwXyeZ
IUBsG9DFDqCPUFD9KvdB5Na2CSAMNZnLFqKJv/Om/4i8Ez5RwMgJu628UuvKdrZKoCnFBnuPZUuG
8pdyDImyzeMKYyEKY5R9cu2AgZWkASosGv4kgCCUGcnSKsuLhe57i4P1m+3QY+Ig9dFA2RXK28uG
/xzIoU/AM7u+L5+coN5TDgGBSJi7B0fNaZ9d22UmWmeLNms+Ittd83o7kOUiHA3YKhlToS2adGtf
kfiFdfGuPycBHDgkZWrJCLO7r5Y1XNo7tyqKNU1fY45YmB1GxoPjcvhY4biP82HY5zz/U19Mp6rW
uQlTtIYaY5PCwuaCXmQwkTtIlowLL26PMRssau/83i0ojGJ0gI0EFl0ynrGNbHyyZFqehZV/hlp1
avqezHhKaIWX4inq036ZO+i66kgWiyoApNJ7k7Y1W+3kxXq58YasX0dJOpEujrSbMVe5jsFlWIU4
a544gJQooOkEd2YKmyPQIcDIfF2EYJ0yzfupiOVc+EGASSa2yUYSBplbQFWla2wRmVn3Q5h+dojW
p86BuIv+D5XFJh+LYC+64JenP+JK7zOKi6BRV64yF5mjBWwEU4PkLjJIn7WF9lYUzRe+SdTWkUUo
Gxz/ypy/B3CRU8tn1BnFUrT62RpiB6JAeyiw3QPVmfRk2w3j726Iz73K3l3Er3tXNW/oh8gzd6Ov
4RcdN8sP0U3bwGQr5Tu8RgkaOybZrNkM9k6Z/ikjiImVnWA4V9rrgHaGCG8Qg1n4LqzxCfMEo10D
DjR8uNj9LDULhIjFyKpoGO/KQVxb7Tr6iVx4nuJ+XaK8j0PUwlNdL8hQ3qJZyg2x6ymZeuKz1nYz
3luRiDZkYOCCjYNnI1OSbQOvUt9Vi6pi/WTo073U27NhNTN0J+eOBtkp1Ktmw0jwjfIt4Jzn2j4v
ZmSDbcBjmb8hTS/GnoJVpuvgKNUY3Ds/QcaFi1jT7zvfuGR2+B7P3OmaIIAVu64VO09KkfG7rMeJ
y+30kJPalnfctjXfitaD95jKIlhnfoGeutQBnuvpRUQ4pxyqslsbzOhDfmSktHnpyUrqtwlxMOlp
wztFxqHFHUPuxlpAhYzKn7ytE9zsQO24oR+7GfqWBf27b2TGzukAaESoyxzy0y7oasQyKz71bvxG
nvwVjwbXWTf9CDdjXAIscTmPitE9Dqpzj33YfscRdj3G1tHKbmwCNCJrEVr5b08nY4qrxheCu5dG
pAZGaapjtp4SKqeRk8CtI2NJk7ZeNkqtU4UFp2KnpHswwzOdDrbSXomW/C10HFlFcx/39I3NnLhh
5OV7UBQPFPGvoscRbMYgImr/FOjlSczTRwPvf1XZPyHeZcjx7dn3L4MVo0Eud1NPH+e5bKpDvV6z
CUN8z0LXrli/j8lXn9kfwmUSodX6kvAwHHwx6vRKq341kXbP2OgsXUWf5h5CGf8S+kPceoi9lXik
HrEJ3642sNwOCOdCSsHmqfbik8uQhzreCINzWNlPRLkfmhCCb+xhHSG/7JCpDEloA9gYDjt/D/uW
OnqIpMtxAq5abjLuZBz/MV6vse4X4ZghBesu9ERQNlKiM+VvLeTyUXm5t3K3XKH2kUSxHOGARb5v
O5iA0ZLlMy/hTKrAo4HWsXWRykubW1E4aOM6EsFHoPpuV/ZPCWwUCP0W3KMO5yKzkty0jjHZN1UM
wipBlIyK89nqWNaSUD6Ln7GsAqbcsa28uJxmrEDxJOqPHgpdImb6g8y8d/RL1dLxQRa7rK/Z2OGf
6ouTCegMRDC0cVF8p41ISAH2T7kVMFYfWs7E0Ex3VkyMde29pW11rWIc1FnDziXHJNnl6G0BRS8m
vdzVU/rRRibXvShDUxc4d4Fa1v58q1UR6z4J+0x6LXJigvMCl+UfHadNB7e1lcHhDGJDB3+mWus3
tm1jrXFTIsJ23RnpOnCx1ZsNyHQiBZc5Kp89MuwycDr05gaVFnlgagoRiMj0mwjjZUiiufBh0alm
b5tIWtnxblWYveHaRcShSMqO3tvS/0jL3lyPQfdRaGO8zIWGxC61c0IDgiWNyx4XB8iryvuui/5n
riXbZnwanfS9tJN2pUp0inHsHw3jRUvQrdguNZ+ug2xqOEtHYNXcY6whIc6wR7kw6erHGnV/VQsi
EyOrw4MdnxgCHPUAaq7G1jcjD5GLqVZgBSOMqDCzvTCBVaLn07l17YOJPOSeWQi3VR3cr2LDR+hO
sS4N9wchZQmAQQChLihTGkEmjCteCHgESRlMNprKbi3zzDyh8kscwopkqNaiYvGUfHam1W8Sts3Y
4tBcDKW+18z4tUYrTuhkqaEdmPXatYbFo9aK+6k0LTIDnooev5gw+ismC1jdIAbDCMNAVGlXMQpW
CGPxS/euXqGViIDcpTm0+HBgV25sfm/mTNdoqgBBNi4ozyBdg65o4YzY7AIHRp6GQaeoWyTsMDQP
06+uhG8dEs28IPMhuPhVBVCuTvAuPLuZdi6d2mAhB+eUwyEI0tvwUc3FFmT/sLykHL7ar0rIRVHk
HqTv45Qb4CA9G7pO7X2oistj6OCn9UrxpvCLrIqQQD8t/ooQ0Bw0VwsYkY1s31X+OVIi9DAFeE0/
vZB22k4+qRC6OxS93J77NbAARNbMr7WG2WCxR1ScEWLbtNtuTM5Z7RQbJBT1QgjzUdfCeoPhLWbX
bX6nZ6ciZcMmxmeZW8hU+zq6cLNYOAn/5IaiESBPt3bDNNqZTHaXYNayXwURSlXZ3Rmt+yC77kfn
esZOc67vGszPyJWspn1xBlRJfiy3uk03VoK8iVzAp1nIRq6p8ZtDWbiXZayoEl2Nbc64U4yvViYO
jFXQdquaMO/72vTu2VjB7Wa2yG1D/0YOsqHEJl+gmVaN7w6rIAyxcEdMft24fRCFMZxcC/SDDNxP
/Baz6jfZF9j98HllO3OKipVKjNfeHR6wHCHkGRguTSl0CClPw1y4N6XVbHHHIZsS2bKOyT2wAwkQ
IBn0LZRTvPUWgCzyile26/049Gxc4qrDNFlHIuyOlC2nOtC+/Lg5Yotc22SC+UX3jaah3FtO9I6A
Rz8QeMFBkoRLDLzhnvRcxtpdtZt07OFun25tNmRIhSk0EZedCX56RcCDpJgMr3IqFzG9DCEFTKEb
WFHKCzhlJ/7LRAWjgICakdubwb4GSfbi4H1I9WuJ4GFbxdmbFtEtVZa7A+x/aICE74YUR2n+GmQI
xw1fEaxggl9sQxOHuQIpZ43lFhpzTRwGlmVFPkHWfOXkidEIICiSnXhmmqaWZG2SpAG+tM0xAiTQ
Z1M1ElNgw6Ov5aU3KgJGxiccXlfD7FFoUrExIk4DsgZf8AbKsDnIVIQHTTPe00Tu03pmGgqJpMft
yKBkI7CMmullZNyZ9dNjJZgcJhPyYxtIVj4TO/tmTjF180XrTCjdxaxwSI14TY75s1GxGjb05nsC
F8tif69Hzd2oJmely2AHtnI84kR/43K4qUHXJto4cb1iZeDG7tmzWixiI97pIik2jjeyiKhBVYqi
25iT+VQk9pvTcCB10UDf6XveqnK9Q2Cgdh984KIDg4alOepLCKDGVoxsVsKWvM6MoHdCRQi706Co
KU5crb7kAYRGR4Ljm6aavs0IvryKeUDo+/xfYXE5ggpGAQCIy55GWbGEAcZC863/lmRQIyDz92Xn
/DYTDY0xAgE3xTFQMN0jc+UCB/G19xXRJbW90yMr4WUdcYE4LEH7DuVGz9mfzHkukWjWSPmPuUX5
5ZguG+OoxhYCuGDyzfuKuD5+akiTOOkNqPeWp0A+VZNhUteBVoYEFUAUcU+93xxnWnntFzr8Qc8H
YmUwc/6SRhGekTBzor8MpEWSZ/rZlJ4Hcwqx5OBbH1bJDZ+JNOKZ2fLEP9mIL5my/UOLjqFLWnUU
I2BU0WAfi4Bm465rVwDMnJVd2+vES5HR67HOBp2pPra2oeB60OtsuWXrI3qFEDn2V0pLATWHBYO/
Fs6nTQbthkjUYKmGIpx1K8UOkeUCP1y/iisXAYZdPDusNve1PmN5Oa/3ADHWabMIk7DcKppT7F70
dB7/8XUgVlGRv4ZG0+6UC98mDFMg0hYrwvHVtzVYlshVWIuuTJijXeY9eH6SnRJwo5nh3A+K0VBN
m2f3bfKQYK5lzbdns//YEZ1T1uTgmf79qBUzfEh9hsEUHBwSn0Up21PdpWT/YJnuNK7FJn/igpPJ
XBg2mbW5/s6eBkybIEyz7RASGuVcIwizXoVlSWcmI9bO034sfdYMnXrMSJtI4UwybkGRa4RIOqlt
KxL2BMe+HsLsaD0SelleYMFyNnXupzscl9fQ9EiMS82lrvHbRe4dtCgi2wA66FK+sUcguCNHnyia
feAyeuJwZrJUTzgUG8BD6A1q7ggaFIWoX1iaNDlH9HxT5lLSA4zVsrKtcxlAGsfW6eL0al8ND9Kb
SvZdPICHLuchRMGaqHXiO6V1RM+b4nT7xX1GQasci/4UAQiLnnJP38KZiAvXRfRQApMDksDFF5b4
41jG2ibXKVpM0/oQFbGULVURFwSfaMN9aMdvjIXvQWGAYRQNEfB6pBaRFBACJqinSLz48pgx2j//
8b/+6/98Df87+Cnu53CwIv9H3mb3RZQ39X/+U9j//Ef5x4f33//5T9dwTV13BW20buFdEtLh818f
UKcCvtr4DxQTfSLRUyyTsKqOHkCOSwyQ1LMZ/bPiHc4hQEUfGNc67OyTrzF4E5PBUNfsNoWpGGZ6
AH+jHg1kr2BHI901957ePMpxN7SxuusSV943jsUfqXI89uYsk+j8u//P3yH/599h8fQNUxqWbRq6
DZPf/cvf4Y59XGY5qHfgLRu9JP8dW3e3EGHW3cOujYHRWsVKsIV/qOLkFYIEMuOsPntCapfK9b3d
YJafVTJol9Dd2KoITv+XsfNYjlxJs/SrtN09aiAd7mZdvWAEQmtqbmBMJhNaazz9fMGumukaZbMJ
u0HmpQgGHO7nP+c7qYgeYymnHXUGOZgIvfIIvhE9IQAqjUF7dEXun4wph4EYtu7y//0rOep//5VM
pSzTMjl7uZaw//VXGrgfEAVRkQfYLOaFZdKeccJghhPtAz/VX/XAXg9sX6kDCq0l7M+ZE1dzhSGZ
fkdDtTZ6l6UhS06cCqzRsM//84HWX2SBKH6u3PRRpK06/DzMYCgOyPUNKb10tPszyENEYJz2T/ej
06IqSgcyP7CmvqeBaMjImI3N2GyKslnUTdZean0KHmx28PerKX3Gpsoxy3XnHaO89KV0ef8gQDCN
jsZta3YlUnMcnTqDvVMa0jX189TNWfRnJ8UIkmZnJ7PkNgvsp59nqdMF259X+r/9y1XQ/FwVXwW/
fRSE7f/y9D/W38XpM/tu/v3+f/2Pf/Uf//qU/+kfX3T52X7+yxOgctzzrt13Pd2+G4YY/7wI7//y
//eT//b981WepvL77399/s4wq0UNGPav9q9/fOp+0Rq6bkopjf/ydrp/k3/8i/tv8fe/Xr+b9rvO
/23xWX7/n//f78+mZT2w/2aQ+2SWagCId12LNxkHRz5juH+TuuUqKVzH4crSeXvm9OeFf/+LGfjf
LCkAXQtXOMyhXPOvf2sAuv98zv6btEy+oukCKpWOsv/650vxj/XoP1/6/8v6ZCv9Xy8DwzVty7FZ
onTJMUfo9xXsv6xQVajHWTjfexAy16QF680vJOgYK508XXOsXZMyZHXdTR/pixakAsQdawnIgnFk
NLL9z8TJ18KTVrI70mpID0GZvXXjTNgkz5K3GWMOFxfHzJ5UuiedRN0EB6ilIUC7dFO5G7QiwyoT
PJUpO1vDYSOgWTjy2O9sCcBQfR3EsMFxbJH61ZpNyQxz0bhjSwtLiZk//mauStQtwKJnGaJewzA5
dA3T2awcLpC8P5Jx1r2i6Qavif3ysR3t0Yv66V3iltq3ndYtcMGR3okrRUssrkUn8I8I6f1i5t1D
RFvLNjNkBsRL6iOwkoBsNtimk99vFmZbjiv2VvHZwBlyzqOCthVWdz+Kf40ma12kUhNbJeEPhMmZ
UgwSa7LguDCbXuNA0YvmsDiUnWQ80BbmotUtDvOOjnU7lS6sCiwGDPVRE4Pc+YzwVi0dnN+J1hKX
5wwk4mHXxvExNjIM0W47LFMZhffiO39f3QH+hHi8DPi6h4YqTomfRLuMamvxQ1dQRkekpSYewa5O
dQM6ZGznBwkjbtk0nO2UE3HKaR2Q7eW8j6O8wW432ydXWdPDGO2dRgXrlsP2heiyuQuy/ldnRSlx
/WD2Jq05cv+zTmWI7mgZ6QWaLSoQXV0rrVPJEpOOs6pGixmcH0xeJZpdYV5j3+0uagzPZWaBpC3u
lN0J+ncDGFc5llo4GdKEDphnPcdgWbUaVZ1aJf5FDX0sKqyvaGCs78c9hKpuFpvYnC8AMOkkQMqQ
DTxwW0qiIh2A4Cg/+s0lbANICFPiHrUmXVrsJbZuV8QXI5urVVrl1LbPgXEKYnmaMy3eZvon1AIE
tUkVXtdikxf3+asuopVhm29+Ysm9CTNhi6XJm1FCzvGQ2cuZvJI3m38qERTPmISSjiBNxVY4JZol
sMbuwsCbDH9FEAUIZeVnXqz/agbtRMENps+6esr7rrllYj/bYwRwMjsNPbHbKRabnMPVSq9z2AvB
uCbGG16Lk2+GGE+brvhoi3cCtucOGxPR4xEeh1lF217054yClGMLJ6P0VbRzHHg3bSn3fl59+zMi
8RxgsG5sk36LuPgaQtM4NK68wJV6w4ZUbuGPSXI/Bl6BIrQ3kZ6NIOWJy3Gd+hvDhbIouuKmcFov
dNk/zjOJycYm0UWHEI4m+yXdTi3fthybckdVFyPWOzyIMAGmDTfZ5rBnDw2eUZS17qMOuqyCybmx
NM3eGJbDnyrJNv1ofOXOF/30676twY8WnEyx3iYsBxQpYLtSWBH5YzjjQ1XqxTaIu+xqKflBg5O1
cNkBea4WNOco1Q91rU62WWsXPUnetcaadv78bMQFr3tJEhdc2zpxGbWEOYO3xsbsg0/m1D0w2o95
q1XpxT5pTUmItr1XVHdcJY2iOi+u4vGSmJSuYIQzVmBM2BG1qOAZEQOWM/SL0ucePLiWhVWRN3yv
QbXmROVhCOsLd/QqAwIxb6OJrScIKKPchrr55VdZv/PZP9UpqD4f3WvF1HBHMjo4IOa1NEAo9l3Q
Bm1tKVQiF0FiYWDvX2oT21aU+BjeLPzMI4mLvT4bngM/ZNtM5S8GG82a1EOHgGn9Cdt7f4tNXRJt
qludo++m582b+mWxt6RiPCoblsTG2PakAVZmm+BsKJnHBZZuQYZK/iSTG21uDDc8bDnQTuvRC33H
2qaM/aeJTr+BLDoDjnkB8OE9q/XrXGjbwo30fT7SsJqF98O7i79OhN2ZQsf3gXa1A2mWZ4ozEMe1
GKIHV6Gd2MberlOTtyQUITeG0AojENexPFmF6fmRZW1FMe+jJqu3dYv4EGQxh4JQC/cT9+GHXk1Q
Iwbg0sSsTrWTJYuZwIUn7k9/Hsw67eHpYXjhZIuS5G9ppbUPubRvVSMy7lcm2aYMAgikLWuj5mRa
ZzCpLnGoomUsy+HYFNNOGNLc+HY8eUUG2Fu/v2BFz7qGX6yRWvnUCZsn86xOLlEYQku2vjIc/G3a
CBSEcjCyRqN/NYWqVphJHA77o7a1ChQkO9FetNr9jpn6spaX+HCSfD5ESh1kVFAvpuqVOTXxSz3H
2B+tgLxCaTyIIoI65qCd5FHP/Rko1snkJOxaefj08yHydttRT8zzoA3i2iTVoewZoBCCf9LArtxz
O+ZW0wZ1DgzwnAJHaThFWzlJehsdvG/Tyo+D8U2zJxpn9OA32kxwyrhJLExfrVCTVrFiKmWq+tJG
U72muaJhx3DtW4n4G8chdgOgFYYxEEvXNfz2kxEcmgHHYKSNzCaL5DAlU7aSKE0LzWDQHxcDveZi
fg1pTdwXqZ3tuQGWyzTCBCvbQm3vfnHquAA1QcX4imEV+lanf/e5+F1VpnymEmH2Ej3+49zXFCNb
i0qKaw1t9+rMRxAGap8W83jAvE5pJnV+y26O1A6OHVT+2fd1L1Lh8NBFY3YZyU+xRgZLyyWUmloq
ePFBDTKo5Tw5/2Hdfq0aJd7ijmocCR94b1FZ4vQ2SRm+MtI6J8udRl8XObafj06asUIv/22ZfXIs
HOO9UW34NGbccosBz1FlFiZGnxTUyzgsjaHM92VDNZHALg4Mt99byrDe+wyi02g50xmbWYUwPEYY
wuP6mjF9WDRQkX6BN6Rms6dfMQf11dFlGljN+EVLKl4glD/GY0OI2Aplu4MvazdE7mgVAu4zFjt3
6v11JsHsz1X8rDVae43wcqA0Rc++TwMLLv9tYA5MMoRNZ18K8ZYXlVhMWcFSBqkJgVBjvM8W6661
obL2VN/8PABR++wll3eYAx9CqtrWxmNdDwV5AH9ldSYQDtWXa14NoCVmwC1Id+TBrNudPc0ay2Sa
02pqq2ytawe9pwQhZ8fx4hogKsPgJTVhiFoM5Z4lPymF02d7KsaXZCSBREYMYRv+qmdXYQB7Q5QH
qRfYm13CXjNFchTZtBzkJ9FwB8T6KhkY+6UzeQ0L2dEZahRCjTBa7cd46Af7iEJj7aVg/JM55RsB
OOMyRt1hoH5qPZY19V8tVm2sqsmtqGogo2F2NPnVILuFOMQHPTqm0a+ZagW2J/98+M9CxZ/nceQ/
o3uLfS6p18hi97ma59+TMJNHF4WCe1O8TBICsma6F1kUeuwNogVrGeqSFVVHPyYPm+Fx3gaJk3rm
QLlg35s3TNL3kBGFW1OWPkm+u78hdKfWlYMEHLQO7kSNVjGfq9QrXoJRqbeRLox7zQgdehauC5hr
CLd5Mpya+4OMuUUOBO8XYc+dMZ8p31N+n+wNX8V75dN3EQiNFnO7K+guRkglHhF4CZfvSXPnZZ+0
IN3nEXSkhv03lLnXEBEc7FlfBfcqw4rxNr1Q1m8dZdxUpXgpp9jy4rzF+G+G1hHUPIN0LlBQQ8N1
kkhkJtrQPnL7dj3EZ+LwrL56bZ1B1BqMHku1bWkFXsYFMgZrZk2nG6NbUnpelGLiSQhQHwfFRhBo
uqiQZy16PZ+a0V66ogWIPfcfRaguQ2PN7wyle9Ybcb+SA8ianbazRWW/8nLPjOtqSWSCNH0d9bsw
QzOe1dRt7VgR9evcM6nuh0DLjMecxRatkbte9ujPvnsOo7T3OIL111hx6hkzMrzVHGx7TVkXYpeX
EFI2GMaI61ZzqQTx4+5ADuwDb2G8ryrm52ltR7cYwl2NGXgXiOHFRu3gxFaYz7i7SFs4x9JhJpnm
juLdgjWhMDX3asJFy2PpvLRuLVZJBHCD+BUwhDtQhLywVdvO2ulFBdYWZBDUaSL7Asp7klwCwRmJ
/EJ/zXymxqOaL0nbHEzFN56nFtXunsJsqOA6FkpmZ+HY6oFOQuqZ7xjzuxgTzOHjjMp4RJ1fVmFY
nSGj3uRAqKzq/fw9NsI35nITbs+Ru1wLKp9XDIa2X8yMHazZK/tiM44Np77cb06GmaL4plBNkVO3
tVtqYO/HCkxUlu1IeJIV03nBhR7uLaMZkcvd+NiVeH2SRALCa5HyC5RymoWdr5lyhqYstn5qOufG
paoNA/zZ9QMuppB4PmvVlS47B4Pzk+UUETFSf9jkjUyvJfsakJX2OyXvnNWbt07mOmTi/laa5XNt
l9UuC9jC2so4xuiKZZg6F5ck583N7XenvBuj3R7HQtfUt3TGRESaN30ouxHpkSnK0dShDd+fwYnp
l7Wup/i8tk3XOh8gMPhS4m0s9OKK+1LAOIw/oqy+Bn4jrwRdpuvo+zc/qYxtZhJs0AddXVy3YrNP
T1wq0yfAYSRYWr9fa7U9ERCc3/Wwbyk/15e4UwQzPmM8BSABPNqYQGVb5i1ztfzUFVlw5wZoXIoJ
LK9hcvYTrp11cBcQpnEez02oX2R+5zvOnHwSWT/HDGgdSh+vP88aI7hw1B62XcsN0ibtDQKRNTXW
m6trd5DQrZRuXmHl+yajP861qT1qGKYec1sDCkcRy7rJ83cb+txTkhq3trBuoxW267rHVqT86Iua
SfscWnqyAvaR7YycwVhk+DDUm3jPRkKdRNm8VGFVeq5RYwdQbnUwE6gE0ojgSQ0pnveOyz+5PxCR
YonNopVszduU1QZD0ag+DwVn5D6kWaQwuz2NdKeqAIDcpxxhwBHvGn5az+Q+hMnJnk6Vjp1VTDg+
MzW3v4qxQbUA3lhx8vZIyjnXsB89rLXhc5gUELncXMJK02meyKHxEY5gVUkacXFrBWzawcYpSczh
PWC9krpbkXvOOA63VABaDI7WKA6YtcoxPA00jPIXddwn3TBhMMcdPte5Gk8ZxBcok3P8gcy9tqbw
TdiadeEDcsUMlGDzpN96K3kdrBbuSIwLua6nDj1E/2S7HG2LIWoPADyDqbzgWVMcFk2KNsfSXGDV
trY/CbiYWmdspffhZI+XHE9YvWk4S1aYciTjVo/5Gzl6nXpiZ06IYPlVe+xEvRFOc+5Ahe5pnWcq
TxkrLaX1rjE5ayuIpnHgi1tBOC9Puug0kUVdRj3bQQ4xpJg6dtd+HmVXxgKXYD4FaZe+0LrLtnXU
u1WfKOej0E+RHxrvuWKFt9R4TQs3xcNmMBu2bXY+U8GCFzXvoiyKN4shdzbLXwmGyc+6gE7n8/aL
3Rgk/P0YiHvoq9GUYBQ1C6+M3G6r0kE8+323k7OcbwlDGLLFncmdN6s3wYBd2tTM1YBH9Inh/niV
eEUcC6CFanvwjxJSShupi2Mm7ikkXb8wDHZBKZbdjR/Y/SkOM7RDkkpGbVx7PQleaxBWvCDxe5wH
6fnnoRsrfe8UMU7Tf36oSJSxc1KiRz6+LI0SkeXPHxv4uwvwnZ2crjZ5ZMtjKLio5qCTN2eE/eni
33jrxPQRl+6wYaHtV4aB+Y7u4PAmhY9HXM4KjgZcFfzKLHFBVv6WU8qVBrAebYDtZQMhIdasxqNZ
G4j9GGFrpiGz7mbrwgESikKVnft7osLXwUH9PO3SIDt3kT5g2rVSD/zBgJQ0gVsfpo2VxcPx5+Hn
4zZb463Moz8mtUsB7rj3yIdkVjoXfPD+mQY/5lvlISFJv7tvcPUYhcjSh2YPPSLGIFa95inhjZ8H
YxYQXkM4QnGS8LGh6pdpHBm0E4pui62JzJPmyo3m66u8SLPHssN836mmh5bK08kdjFPrF/uyYgLq
ROlWRPThsfPJt3cX5j3/ve+k7c1xTcK2p8x9blrORfYGIV2FD8GONfgFEwhYt0FmS4IkDB/xe63h
4oNLqEP1aKsUxChNVct+yjHKk5ljB9Gsg8F/9pnz7cCF9GxDyV8yunaBPwfKow4dOUPTHoDU13hB
Br6XkECUiH2Q52Qbxdu1F7lYR4IVPxvJN6OHys8oHF/yIgqfpnSwtrApNDZ6lfyQ484ogoqdU2of
W5qiSt2MnpvR+kXhMLmGyAZm1IYYQ+uiJAJZeKiC66lJnG1eW1R2kGQ/TF0z0EqXw8SP4gyHkV5y
HKBMb//zX8bAYQr3p3poKqXjGYaHbxfWeDUmJ1tUuv1tpAgo4NToxxzofyKlRWinSryp06pFKfXu
hsjbAe6OBA5uhvk+4DhBdnYxseNZ99L9rokbHIJJUMkJnG6pLB3pDZTQ1yAIgOMrXQx1WXuAodIN
/dd0LZIKwPDsjq8tmDmQxw53+kyDepBVJLZAihLmjFdFwtWO8WZ+8RXpoTqi3RTHlIf7TB0Qn9Q6
KpS1tSxjOGm50S0H+SnAVNP0VAwep/OZZrRHOdGPO6tWnsgZvnPipYNMsz5sA+JJZ7vDi1VZLGkd
OUQ3mnamM2E3ZSzrhQE+w9lRr9YwT+dZ0K4yqyhZZzYuh0TRce9XNIv3DTzH0LC8wJ9C2pE1f9so
ZrkNBYHgNYiG8OMyCUvwPQVBy03eN5D928RraRMhJqraRYcnb2O1Lg6BOlhVKWCKfGx8vBqYsjEV
eDMy8QqIJaaNbeJSLVo7ue6lQIMWScOoJMx6bauhTCAodsk6jMDZ23YoL3beqkVd12B4AvA+2GWp
lAaPW9p58sWtRW+tPb+eeUiB3U4t998YWWfXhCluI94WC8P6bP0y/0bub5TWYu9oBZnLzAUVDrCn
MzRJk5RR0MRAtGAFy4i/8f0O1GS9Bz//O2nnhXMHuWZ9F5210nWPWYIRVFTNDQ4NXCgutofCsGlB
Qwl4UhJBs5q1/Hdr4OcQmY8tr0kp9izyM5QnDp4m1Q19Yx4odjjKyKIaDKzjrsAjuDJGzsZwxm6T
qPgTVtq4whWgUM4XqtLLpzSeTPTE+Evdw50lqeljQHzuWNQTV1TKyuHDcRr9NAR1VNR7GLbx3phR
Y0pb1U9DC/dlohXoQUpMJkGPdZcbWXLFcECIo3ectS7gHNRd4y9Tu+iwtk+YWbWg+khqbn/54P/J
nTPSJCiQgpRHSyia2TK3e860uTvfVCl3Pjf0NVBlc2PogIFLIxhO/eR+1LWZXqQZYgl1hrc+YfVg
Y9Hj0a+Ht8yvr4LdMt2OMl9UrsuOLGFlhwh3blKTAC2rzk4PWgV93bpvx7j3RYFmfAqHCD1wZE7w
SK4TlolDjd2lmnKCHuzgF3dY06HtOW8OlOasg9nA1lOjwOymrt3EFf0SlNY9+ozMPduJq63eQ7Hv
7BgTRCOeaioYD9Adq6PVWPXBzbCxluNCcG7e3GeSr0O468jCvOkGjdIYPPeCXNO5xUK2m1kTf571
7vgp/NRGNG2oUhfCfCOeHJUh0zlYjl5uqfmcjJBJYifZjqqqjwjvFJD5hvMRWuNH71rDba6GzyRm
lJhGAVEZy8m8PhNQspyO7KJJ522hqWGVjVlDEV90oqVTX0+IqWvUr/jk9LGzElNNEt+QwS5p7E0I
m15GL1YiyueqGMQGoj8/XwAsk55JjM76UK4DhjKriQZN3qML3bAtOkCdLTPQbamXzrMTinQ5Gapc
0Zt8VKGfn52NaYKyDbKcAdigj6soCOyDPQSXpOcmFFedfcEcPAJ1pdIw17JtYmv2IxoTO3mfVQlI
FJ1AL6zXyZYxjL+sRVPt0hHqE90BweMASa8oNaxPhPAfAXd/zka/nVvlnuiFGNnADqQfWALQcJLw
uQzgl5pmY9GzFNUkpPx5VUEreTRUa/FHHuove8CFTKSWA5R7pBskvbUu1pEssx7n+62FqnrmNpWg
mvBCx7ezR1x+CdtSXw3zdzrbLjrrGC/Z6/iQYV6h1taH3qJ5onPt20j57xWkwPxg1Fb90o0pt1j3
satH46DH1XAr/GSfOEH3hojZNiTMc79ld1BM6R63P+sx2vBLrwPYqxDONz510QaUiIMbD/JEACVa
1lahb5ibb5lPqxdh5+YaZ6e7Vvmkv8S1s4MrNi9nSZZ7rEzt2uVUIDCptDOZPSdCArR3/KOh0u7k
kp1mxMi+OryQz9TBkMTNkxzBBlEiYb+Fyv6tEY/PnSlaBpYTb+zJcl9AWaHeEwo5CDeRu37AXZYE
3T1GlNK+MsCqGUX3NLZl9UDAMVskfaftGQu4HsxrSDhTukvNoDj8PNjJzdR6+5nXfMvPwAmqolLK
99lCz02HwSPPAXhFm7C1TqryqyfVVd0yMR59vSYCJL9JfrApZjYXV02/T9oYe5qG2XPK+mg1RC4c
2qnatPbIjt130wtO/wyHWOG/y5xmmzqD09J3Y7CNGxySphPlXhQq3KvUGtqLHI7hqY/3GhLQCSWA
8xenkGUFIuDAmOY4C+hrmqr1Fx/mbDV1B9W3A/7W1l0zUXsaTE28k7okplYwF3uM/QyHcLHNI3+g
XSkCZ0I2CZPtQM1dV3O5MSJf6a4pVqrL6ckSirZAYdvv8l5fEuXgvnq7ZtpmI48FLgWreRxoD/1U
dwdcv8YDF+4IhghvcqdmDEYU+mKoFvbSwXQ34xtj0BCZ3NfxApoBGJjSTKbHSGePQwQseHTj4huo
zrIIpunTiqdhGTRRv4++qqAlkIfot1BmQhAoNK9RZPo7PSM0FrdhCUikSvaUyQUbzQ3ZTdzX6L4b
GCrdK4QyA/eDO083CwqAXahhl1fmfsDg5QMQB1boa4+PuiGR3gdoPkqSiqUMWWsgPEPrHIpTxfCx
DVIDvlxn7MmtA8SWxbH1zYMr9IY3NIwY5VNVjsM7iE2BlGTOZ4W7Dm103Ke0Wc0pFT9C35nZRPaP
MOPaYERB7JY61ALWUjUUA0Et+ykvjfEcJePKSoPpYBTw+UUOJ68IR2unZQWMn5j496RDjbSFOx6c
2e4PhldPfbzKgkwtWqO2L04nV2av5EWX4/c8kUpu08qhGILy2V7rj3Y0ty+ctoc1FZvlxk5T7YCH
+Qq6pVyGIKMRY8Jkl9rO2zibCd2ivrHr3OE1EgwMfKrHPRJ5zgPxjtTjWFAfa8wMWK9L50CfGD2H
pF8rc7h1lbK3r3NEM21QJqthktmTBZoXl8GjoPHjFAUu07uoMeE6fmAuJ2c4yvikRz4uAb+hS9AN
f+Guu8IH7Q5hT+anL3MgxCI5RWvLjh+r+j3q0YnysHYOpeiPKm+SZVqMxV5h4U1kUd/t1BO4m2kH
OOm175TcDtz1gW0xXZD0PUSmwZ9P1vGiixiRjqCfsEuHW2LgRGJzt9nRkMq8H71/TMOajqfpWzTO
Oqgi2OeN+Exdjgm1ifWfXRJ9lzqsNTqeKAsmD2aFBepIsdbDGNcHSX9sr+w5NLEvqgI/rpiIBIMo
6CzrlSLPX82foeLSU1lI3NlJ10lAKE3qdAkmkQEVDVEh016qjte+nXSgaCU+8tRGLMmGvlhaJSjV
iHEEUnDz2+j0X0VcgumelAd38TSO+SIqYnufRcZj0Qm50iNs1X7qHhkmqI0rSWQPkZHvh4n0C7iF
Q5yb71ZCitkJjd2cXZxRfOiBZSPgyEeOSwgc0gQTkGOiNk3yqAPbGmieL7UtUYsNlvtqrJ1HLgx0
m8b2H+JuGL0yJZwR1rwB2pCRYCVGzzZpX6gpMgRuRx1uLQeQElD4cf2XR4bH8E5GJu/RvasYuEZF
muM+T+MwSmPibIwfwlf+KdKnYwQek7rBMtoblWA5Sa2RugIxrztmbV1XUo4U3XNmcB5cI4/PkRg3
RlD7B5EhG1axvAk8SRIYwNnix0OYJKzlxB4UnMxzwNBQx5Xuom6XZv0mrpvZswGN4I8UxqEuiss4
M+fhuvmQnSQSIO3oJULEXOTAErWYlL1mJzkTW14CEqAc+xP9UuqT9en4M+f7cbSOUhx73mDP9bgg
vCuuNi27GWazpT8mkzdBQ31Q46A2tuWWFDFTsWa3SbzHe9ScjRyAvPDRbNX0QUDOWWUT8y2aw1Ob
728KzooifqgDWh6YK5IUYZA9pFa+s/gB42yMPSwc6TokBnFpMb8tqpxNH1GsS5ySo6H9lm0BSu6E
fvpQThHaRIGLpU2MB22CipBmFlj2WP9jqD+arrQX4mPfLoh3nLNoqUXu0kle1pfRYDuo21LfTA3a
Y9bmZCwMYi96+8c1J2fjOvSqOfoJ2swrEKjyVI2kajvZL+rSAfqXRJU3Jd0Vi5u2dBMdY0zSPWvM
UjaIk2d/duq9MLpikdOIjtMFmUfRC4GkLZ2HTre5NXX+2TGtAlCGCNadW28UIzwv4tpbBC4bE4fL
BNouLbiuiQ3aieAY6+N4GE2u7rwxdpYmobfkFjjae2FjPbCXwgcxEPJptxUN5pfG7a54zjksaaSF
uoy2ERvvx2LGY4xy4D9JvYW8VVMgJ8yn2VdPcSq4HQ9DsHVL6yuYhbyZNUVPJrg4rx1acgiu/8Vy
BPDN0I6RNR0mjmaVW8mrDrh9aTpJwRIQpBt8DNKjHzdc69Hc8+BP6+r+9onBjzmiQRJIiglNkkuO
USEbfaZHhp4TMFLY66s0sR9KAZQnSYOawihSxJ0Pet8mBvVANCYkrgXkWmFSPOQQFObZeB44z16C
VL66FPJslQzM17kVqyIQz8wDxEUmcEYsS4lNUo8pnqPLhNK2xpdUHrLyW+T05Jmu8RBUyQwEoca6
rDcbrkJuvWBGW9hHDTlqgmEUkGeJZ5RENaSWqhWmTX9Zqthe+Iw5Itl+Zq2BdaRelpM+3jQYREBL
8BSWOd4tmwY87E2kWidc1XgH83BNOC5kOhHGNOUi6oA19t8or/I3sw2dexhjGLFjLZm2WMU3KSCX
nLs2oo3MlzSJyyOdLfSS6RSQ2E6dsUNxpwvQEx1+kMYLS76JcUnxnS8aAGEJDcXBw4YwDZ8A7cAG
mPIJ9zeGBmgWIvNcUnCL0GKSGDTh3aZMgGmy4r2TcsvVxh58sZ/cOgYjD9D7vzCsFquqQfElsdjG
r3NheDR6IBI/9Xl1K+lPXA91mFGlNIgXk7+q5bgkvaM6pUrXzw6hCQCFnfOJty6kyxmI9lL3Tf1k
SPYtDIiAdOJzsUGiTbYAOAL1g2ECBqH7Rp9+qIvmuGCXFc15UrkdjpEGFr+SxjEqJD2SldDPKrdw
qbdvsV+tpD1g6InvypfJq48v/jYbOTWsZfwspqrk3mS4j8ol0TsNBn/3EOkoa4b+TeIiaqcKd6UF
1d9NIjhR40KLwS01YiqgWXFRpW3TebAr0TT1yAS+5ugkhGETL2H3GasZ2ZFGZ+qv9Cp7G8cQKjDQ
nRLgnT3J/jrNXbIsGiAd1V3sSN3ZeRqi1TwkMDtR0PbJ5NcXoxcbLqI1MwjjOt0fMtVvQ8gxN9LG
v+fC3HFMJ5NaYgqrQvYrcEcmaFTdrUnvGfsJa0yN/LdLaU6vdftxMuhkZm/rKdWbHP2GfcQu91ZP
jVzaRvQboZMiDcLX5TwNm4AIZ4fJJ77m5RisWEcL74eBR5f8g7BacQsa+KFxQIddNB/dbnJPGNAW
9Vj1R2Zx3Ebjr1mTARPxPNw0IdnNoacS4/5mr+M09kgaj+uugiEC2JMzUjamDKPBNRWNuyZ4XOxj
vKEPacdF2wqKaUsrx75a3Lt4hvBxwH8pgANxeHe5hpj43oMYRA5jdSUdummxj+5CPXnTZOis/SYt
jqyWseJOV0mitnFThAe/7beJPjDSSWizaERzDMIAC3NEKYwgsd/NYX2YRmqC/XyJI1qxwMs/cVZc
nNqpPrPhvzN3NrttwzAcf5W9QASJ+vSlt3QdthUYNmDAbkZqpAG8pkjj9fX3l2Q5cpymaQUUPhWp
HUpiSIqW+ZOw3wLO+7mx/xB1sbX5l82W3/+A1n6vdxXOd3q219Tpp+UsKuuzIvzlcd39UF3ua+ID
9vJr+76bUtn6aUFvqdW3oFEGKmcQF2CBc2LaGkxBd4dy/gVJZlGnL6SyXGlXOdTpt1vkHfE6VYwc
9v/QHNtIVUqoCAdkenpJE+cHOUUZpnLOjaAJv46HFkhpUa4FxwzGhmU8XYE8wJ+xFgwDlWA1Gd+a
sALIAtQ+Iy1EdMPGfkU85X3mYBiWHbW2eIcqjOYSEnNz0EwLrJbhfQVpZJBOzlQRoM0K/cIxC2gN
ChCEjbe1gMRMEQBV/GUj8NbcCW8us7QHOHOZGiQxoVHti3GC2cFK5FF4MEwB73NSSqs4SRUbnJ9j
gOorUwQCIRBAHLeNKdSgkljD8jN7IMEUl14F2HEcJiNmFyd7uAsQVKEiDPMgJCnwpDgvwFZQba4I
x+AOxLEXmcO7NN7PUB9vEatt97D3zNwaNHNOqpEHzi7RwZGEfNKsGMdPjZkAh1goPJ9OoiQH4kZE
/VSC1j5eAa9gfjbGrJK5QjOskQi/TlIpR4oA62WWgBDpYT3CwygWe7nxmOkcFTHhHUMm8pYcSkqG
okSlEB30qRyKM10ZrHb0oaG3v4ss4oKbhrwUy3PtXchIN81TBoy+ekNK1aYC+hQs5Fno9uhGD5NG
0TEZ85+vRkYXjD67mJwgtNN/vR/gtOlRW2lU6Z83m2ZX71Y4eCfkgX03I6F6vWuaTz/39b4ZeX1M
Ew+9mXCwQ0g4J3wJuPVl/NXCxEtb+P4IhLGtcSZPknVAc73Plsr/+lz/6dpucYunmDaJy5pAnlPa
xK2nec9oCTNGaRPfNn8fcXpBEpT1H88CpcJD/xeedE6yMvkI9aXyP9fdvnlYJ0EH4Q6zc6nwCwDt
4DPe/075wCmHHKavqZumB7lTXxvHIH/Hqm3q3dV/AAAA//8=</cx:binary>
              </cx:geoCache>
            </cx:geography>
          </cx:layoutPr>
        </cx:series>
        <cx:series layoutId="regionMap" hidden="1" uniqueId="{DB9E89D3-05CD-4D78-8078-4FDAC3E686B2}" formatIdx="2">
          <cx:tx>
            <cx:txData>
              <cx:f>Sheet1!$D$1:$D$2</cx:f>
              <cx:v>Completed-SA Connect Sites</cx:v>
            </cx:txData>
          </cx:tx>
          <cx:dataLabels>
            <cx:visibility seriesName="0" categoryName="0" value="1"/>
          </cx:dataLabels>
          <cx:dataId val="2"/>
          <cx:layoutPr>
            <cx:geography cultureLanguage="en-US" cultureRegion="ZA" attribution="Powered by Bing">
              <cx:geoCache provider="{E9337A44-BEBE-4D9F-B70C-5C5E7DAFC167}">
                <cx:binary>1Htpk504tu1fcfjzw4UmJHV0dcQFDmfO0Wln1hcinU6DhAAhBgG//u60y9W2u3qoiH7xXmWESYMO
HKElrb320s6/Ps1/eTLPj+7VXJum/8vT/PPrchjsX376qX8qn+vH/k2tnlzbt5+GN09t/VP76ZN6
ev7po3v0qil+wiGiPz2Vj254nl//7a/wtOK5PbVPj4Nqm+vx2S03z/1ohv5ftP1u06vHj7VqUtUP
Tj0N6OfXR//4y2jGVxePw6N5/eq5GdSwvF3s88+vv/vo61c//fjAf/jyVwb6N4wf4d4Aizcc8ygk
EmHCCEPR61embYpf20n4uTlCiGCBMPv6zRePNdz9a6eCf9upz116/PjRPfc9vNrn3/9w+3fv8Q+t
T+3YDC/jWcDQ/vz6th2H8tX/fILheXz9SvVt8qU9aV9e65f/+TwOP30PyN/++sMFGJkfrnyD2Y/D
+O+a/gGyk6pta9tXr74O2n8DLvKGC4YRoTykTEhBv4MLyzdYcIFYKImUFFH09bu/APZrl75e/L0O
/T5Uv934A0i/Xf/zwZO55+dXt8Pj8PxfBUi8iWDYowgzySMGv74HKHojoogzHGHKEOJIfsXiC0B/
79TX6/85Rt/e+wNM3zb9/4/Uv+zht8z33Qf/MPPJN2GICYAQRoxiGQEU3zAfZm9CERKM8a8ofvni
LzDdfsc+/7xLv7+Yvr/7u5f4UxDbReuAe98/98N/deVEbzCsDMYRhfXDICL9iAdDkgGpScxCKgT5
ukK+QPK5U8FLp75e/89Xzrf3/rByvm368yG1fRyH56b4VyPyR/VC9AaFjGNKIAShiEv+PUriDagE
HGLEhWQs5OLrd39B6T/o0O+vmd9u/AGf367/+cA527F+NI9NAQLmWwr57g3/MKuxN4JTBP8iSQWm
GH+HD+g5LAXGnKAQiTCKQD98S2z/WZ9+H6Jv7/3uHX5+/W3Tnw+ozWM/PLvmVfJon78O1++Ryx9c
SgS/QQwCDGjrkHAUyh+0XPSGAoiCEMIpBCr6A1T/aa9+H6zv7/4Bru8b/3yAvUSBr4D9N0MUIW9C
zCjlgrLfU9/hGyYjhiFVopBOAaJfZ8sX8vu2W19bfm8e/T5i39/9A2LfN/75EPscZv9vQAYZEWUE
AJMUNHckGciGb1UeekND8rK8fsXsh4Tpu379ccx+uP0H0H5o/X+A2j/Pfn8zDVIwHDaf3YZvEuB/
3fp5/oIR8sOt/yrIfYlB+48/v0YgyoXgkDb9ZmS8POffRKnv73wGwv75NfBrSCl5yYc5EWBfAPQe
mOHn12B64IgyKQSNKGGMgohpXkTtiyFC3ggIjFIixkGKihfa7V/k/ksbf0MllyH8QDODKPqb6XPV
mqVom98G5tfzV81YX7WqGXp4M0gKX7+yXz740mGBIECH8sVXIS+pBngs0P70eAPW0svn/49mNZV6
WXjMFjMcgFnckfX8EgVhHztRqstct1VG1ELTvlzUJizVHJd26u9kVNizVbz4cpoPSu1IS667ppNJ
ZcflTuRaxCtXPpnMoFK++qaPZ48enFuDjBtenhCR8YA938t56Y5j0MxxEDibjaouL/3LYZXztrB1
uUdB0B8j5drMy+WjslFx6lgd7tY8PA9jLy8iUcoLP6E+DQYfL8jzbTTT4jps5JxQVTW/sDw6Yi7U
BsuQ7oZgQsfIdXWsKz9fU/hu5ld0XPgq42mdyn2jaOpao99xWoo4X0m1t1GXFhFdzkGQEhd0B98M
w65FaCMG35/nPurPdqr78+dTMeRl6mlvNyqo8msRNXUWDG2R4nHVV2Mx9AmxUQ0fIU3cFVFzH9VO
ZcFcrVvvLMm4CnQK39md3cuheq/EWJ3d0KJN0xKX6JIHV7SI8ku/3NRkCq78QNm2rOUQ94uPTkOO
bn07rcdyJqmoa3ZZLut8U09jvg8QHuIcN/PN0PTh1tu5j4kQq4lZrc+k9sN+VaRMi967uOhsG6sW
0XcAa1ILqeKc4+aGN6s4LIOvN/Psiw+aJqFY0sDrWCyNv/58UGhlGavlk2r4Jiizkg3LhlLabazT
axJ2ZZRNbeqbQO5akCKxGS+YwjJp5iDYDHzMYOlcdqLjsZk0uXU9IxvScJG1dWVgShUxNyLcDeHY
p4yqe8doe42qMh1zPiWrplVWDe0Uz9LXRwlvzfVSZhXX9hq1k0tVvkyXdiz3jqJMGiliaRWL5bL4
TbeqE2WdTVo6400bVXIXjIdqrbuERyiNpqJJVC2npMrVhzCq0K7JBp2FThU7jOYqhrcrU2WcSdal
SlmH21NQ+XhFRZfleBkuw1mdTNt/kqy/rSorNqLDD1RUKs2RrlIeFjZFpLlnlSozHulgF/B01qHe
rDOD50s/Z0PLdWxz75IhItsIFyT2w4RS0OJnHqxnL3y1H8V4S+pRH3jTu3OD4lITHiPhZDqRYtcN
Jdk37SKPDblq+i4/CHWfC2KOXUdTiZZpl1NrTFxPclfpasgGVe0aP1XH3MSA9hqv0xJkngqYDVPu
k7opTjb0/kBE6U9FD6tEdW/rng97F8glWegaZc4GG1fM722Z61RRytK+h7fqq2DHImNSJtcMU48v
ERo+NaLZI2umdJyqckd0A6COQ7iNNC3iWghY9zV7z2cZj8LeIM9sXMwzOdqgeCBDV8Uj5Cy3tah4
2vJlu7a1eF9OSRFGaUGWY9HX1ZUAdoxrvb4texkmjXqUVdHF+djxu6gX2dAztG0jRJKsM4V4p2qy
xph3nyQn7bapTZgyHbkNGRxMePJOkGAGn13NSY7GWCNFDkvdk5gJ8cz7zu3CoVfxFNZlPA53Tdd2
Z6NvunLsUhoVa2aroNiIUPfJnO9ZEdZXtbbndeRXqMNZzY3bNn7cVSFMDGPIPZ1CvmtJtHfABTHv
c/XRoTmepoY+atfAhOLFvPHDqhNJ8wWmx5SaVuHEW3ZQc8f3KiDuki7VBpirjWeK6mOhUJ6WIUtR
MR6Ntixpw4XEQUGuTcuW1NRYpKoT73230BjEa5OMoT4wbjIZzNGGk+Fs5XrnnP/oWMRiT9db2ZND
NQ3rRYvdFtfz9KCrts8mfVWVWmzHpocFUkxvO+q3QSF3rqd5Qlp2QQmt0iUagtQarxKD2pthyhMk
m62sZ7exGo/7dnY0RnLRF3MeiVPY1OeRsadeNrGQtU37pr5hAtlNxznO1t4UGdBWMjgfPdBcbWg1
9++UrKODsuIunNYiLqTr7ntlniNsdhAilvPSVHk8qHDO+Dqmsm4b4JYji+x4K+s1Ll+e2q5LPDY6
2pSq3UjrzQOtZOwabNO5z4HJC5NO823XT+U2DMYPvhItBFWNri1VcWh4kxpcrFuie7NXaz/E44gT
zaMq4xpvS5l3t5EYHldbhHEwrm06yDquSlZfsaDIEOzwHNqQQRvjds/VCJRJfQS82fKstSHe96Rz
MVppd2nEkHhevQuk/mWEn4w6v23CKsgKw085LJN2KovYom48+EJsItnqzdTPczZXy6Yy1Fyjgp1D
YngaeofSFjW3eERu60N2CEdBD1G0nGVZjbuBFPioyveejO2px7yJKxZFsSW5in2RV3FRehTnwqIE
CKhOLCk3TJs5rQZP46kzD2SC3lkZJJVMSlo08dA9VFLKTUVlEQdDBHJCuQfQWpfcLi7tuuJu6pr1
0A7BxYzzT1Eu+6Q14T2pypOKAD021UWC1urILAwO0MNuFlFiF68OZZMZw9a98PMeZv8BdSwtW/lO
1ANEh7FtUtr0OulKrrbU23fY5FHM53pM/YUcS7ePmnlD2wrvnbM7jcYgLmhoEkr6k7X8vmnqfue3
88zWuItylC7jnBSTWzNZiJ0n+XPtuo2qQ5wORm90vfpknqRLtQu3/cjFtrXQ075O3dBPMZHrBsRX
Aag1EMRtsSZVbW/4zJfNmqN9zsy2C/0c9+NaJTqgsAYjcqum5UNDZJ/xHGWsCqL90uptgFWTYNPp
RFcmP+alzUw11bt5cnG9THhD9DLHDaN72kmSrD0OY+X7zcCKIuN9eFngQO/aUJ+6dcRH3rVx6Nyw
D5u2in3PZczb9m3Y5SAn115vvP9QEdzGghRTOhCZkoL7tBBjFIfMXCA+d1uttnIq2J76Sw1e4B7B
Cs3rot1WfXvXEVtd5EpE8RI6kXTcHYN6qpKoLFlqeU5PVvIuqwd61ZIwmzxByYiWOeFVdMgH+yn3
lb1WSJ4GW79v1NheGOf0Vpf0vOIqDfvJwVPb8N6qoI55xOMp4vmlIjB9RlSC8mLmXM3F23GE4TEt
3RThQU9Lc2IayU0TUuChHovjbN2NDNc8K4s7zsIgxivj6TDmausMrOg1KvLNnOMqmab8Kh+WrWtX
ue8kLNkc2Ek8BHVLj2PY1wnMeiRQ8zAHGO/hhBlebKKWiW2jVpt5jh58C2qfB6iNDUSWpBN9+WGs
23ginfloqYWQMazL9TCEFYiBetr6XJi3InBlvJbAZIC/OkgxfZKwBjLfFcUxoLjYQe5xFXaVv/H2
bYHMx5Ct9qwnc+dz6a7hvdEJRMr58xkPmy4ZReA3I+rkrmuDS73k8jK6Zaj2CZpNu19t09/isjzm
IGTvo1izVZ1n0GxfDtwCh7a9mvYKRMIVpugD1aK979uGZ91EqwT2wOoz4iD7JG+HmA11sSkD1sVU
wSyafT5cQ9wpk7xawjyebTOmQbEECfdkPfZd0wANhGWmXWRuIHdikCKNUVaggZ69rUE3tV2fwvwT
ByOrrA2a6V2/N/0cnhA1Q7IOU5MtZS/SsWx/aYeIHwnR4hiomR8HCFnxrHbqgU613frFlNdhETBY
udJnGLepDab6Q2j7PFHNdFWXJU6iYuwOxaKsiafedIeRTWITjG6vLHuf16x4mDvdx8PcZky26wFB
srR1jYuAoOHjn2+nRFexLMc2nc30yXSFg6i++AOtSXt4yUJjjX0czXV5cAqXR7WGJzpP/LoINZCp
QHdOFH6jfDdf5sGg4lJFMEZ1iTJatVUi6rFMvBPtoVO6TmHaun3o2vtCeJunkhblZRBeT0Q9BUCy
Wb7M5ZFQ+ZH5Ut7CxL9g40oAa9PvuWdlNlN5P1iQCla275jMC2DWJqZS2cMypdHil8NIhgDkvRTX
4Vy18dKPSYmmemspMFLkcRoFdFf5oL9v2EMncENiUCtjjANXHJdgoVnQG50G3Xgzm2K5kusCH5/t
yYklunBcsgvREfWSCS5JJUhz0NiMm6Gso7gPrHuLx8BcaI7PXf7Y0j76MGA8gwxwOIvkZGLNIWdj
4xwdXQhneTFtAtXnaTOD9FGVPzEFgTCCbHQi6HG26tF3a7kLWkvf0cCJuL2QBC+3vRxYwiDxTYOm
0Clqivaqq1JDK3pfGf4wgKmRBkyio9WsAOFQy2Me5NuZF8NdMJVx7Yo8tp2Xl4WSa+oKTuN50gYo
xoUHUO12B6nl7YAIeV85f+BL3h4YWq+XwYTHKl/z4zRVv+jcoQMhgu6KXAPtzSo6DlP9yJYmOLge
DbHw4XpZ4uKR1ROk0G6sDsI58R5BJ5aCu2wwajxFdDxONUZX1exl3Hg7xi139kJLnseyH0zWEdMc
JRL1kdGxOQbNOqfMGpBJekLxyqry/arrKiFR3sWt5Ggb5rl+R/mmqut8o6uKJJZrfvSR2IkiMBvT
0Ok6akUfr2t5UzpBLnxkwsvGQRbPoiRfIv2+a/FtOWK7E7nTR4PRNp81PaAx0lnU1RIIBYFSEGg+
0r5qk4qix3XO5xjBBEMIViod7T4kiKcrmvejtfmZsOnTINb+ag0/UFWvHyI04KSI6vbSe0IOUZtJ
NnVp7RrytrO0O8qu8AAZnIIIvtArLi/rsFh3uC7DRDht3g64KK50hLZ+ZvSKKv3rAYo3dhjS0XNR
g8QwoApmXXcfQBOYaFivls7p1ExSXRkZpU7TaStbWW5aPKpfWggrPeLRwfMmPKxanTsXkm2O7HKt
dfco66U8BLIJLoMGJ0IVEPvqZjyGYo7eVba6jaJAXYVvw0KxIwZzIVkUatNlmVBSKuWugObQTrY1
2TGK7JUcJUqKZvK/8LXYK6Wj56HKzxW35sFj/5FEptsF2E1pjYc67cYgDcdoPARlWGxN6G5xVfHb
EZd93A7tAU+a3SysHneL7i/zUvVXwaJATsNEi+vQ8i3OMQRC3wNdDOzUBW43DaN/y9ZiTEGBLQkY
JG47KYJA3ID0FsDjW+l8dzkyTc99M8YdMt0lf7lULZBygCJTEFF5f+i6tT+YqTwvoGR2eWeHczGa
fC9ReV5LIVLjVrfR1BRHaZp7gTp6Wdqqi+X6VCiLHlhN0qr81Bq+HAh4hKemHvNTZeb2MAb527VD
ZeqitXwgwXKZU1N9ql/8lAaH5wKLJgMVV54i7+aETd5Deqb7M8jbOYHsJbiMmLht5t6Bc9MCSyvP
N6SQ5qK3TX3x+X/DWomtRfZ9EwE2xRRA+ClWf18F4VuwX7qzkjkkM/VSnwqn37sARKcIxvqsBa3P
3fSiw8l1QMbo2ExgHDryEPjJXauarQfNwaOIsByvmLTJ2pTiGg3LOxnkcm+nNdxwjF4WLaGp9hjU
el2vkKVpf+pmMIW6ILhq83rac6zIyQ5A3OE06yRXDT66qr7gw2yy2RMDAHkG1CLKrV1wUntrEtnh
/FL2OjgUErTYUJlu45nogPfD4Uwta2IpbJlEkA1uiwJg9Ere6bmyVxUvL8G/S/KQjvEIY7LtNCRn
LBzRdUXDF6+ADAeeF0kNdHsu5smfyYuuUPV2lQHbQMSP7nC313zg58Avx4at5QFhIUFtsvmYgyaL
9aLoBgQf2g46VIdGtk953fCzyZc8Xhctd2YN2U7hWPW8jxUdiuPnQy4xOIh5NB2Wwq9nN/IHPBbd
VaHn47pGLyl2fbcQ5Xeo1v4catMmVuTlbphB7pboXeiHaoz7hvsTz5tTGUR8J22kx1jodkwGD8ob
BVV1ljaIdtIs9xWdzFvwEtoTpzqrYac3CYfBgF8kyLvxxT7RUTjFFhTTua26KR6YCC+grkLENW5o
AiUW7XYesbtR0l+3HixUI1B0tBFkPHM0uS2YlGBcar51/gEHUv3SL65ODRrCi9mN4SEgQZgFtLHg
FebTFTGHfgzx/WqDZd/UrtpUZGTbEPc+CVqhTw0hWWVMdDKl91fifZ2PT0PL/D0mlc5mVVrI1YsP
n4VFQHu9tUX5vCTD6stH3dRr1nTLvMNleKpsWV4OTkwb3Yd+g21pMjBHYEIXNT56yCriEAgoKYDV
MzWDxpjX0J3z1m6jFVR5BXn7S6erzUoVP3RTo9MZeHLX9W236c2y7JoQDIAOfKarZQSTfZrBwFZ1
RtBq9k7A1OlAgWR00KnXZC4SbIvqGteJ0tN2qXV0R6kOsrbjH8B7XmPWueAcVWVwHkzjzqG8K5q6
TMQ06gswgD6JyoMjak3xWLx4o6A72iuKfXRu1wsxrXwfRcCuQuyCpn8xh7rmJfoPGz72YPsVrId0
fvr1UM4mAQXQnmF1sMQV4bgR1Wgv8z7chA7rG+MgqxsiWZ5pFbTXMBjXthYZPAFdL/Pq7lojL0ay
8MsBHOMrWo0bGXF7DGXVHVcHloMcBhLnLMA3rRFrWoq+y0YYCjPX92UodVKaMYxdCBpsxvJDpUNx
33RXjSV1/CLr75eAV1k0i2mLIDW+b8blXZQXwZVqwSJp1I0kro7zydSXi4YYXWE6p14ExRFDViw9
+kW7At1ALDtBx8A3jopgAxHYxLmr7KbRK9sDYstNWC3JZJmPS+LVqdIkupN56+I1mOv9OlZv1YDH
A1uoPTcimDYlneVbLx3wM2v7jxwicTAW+JOIDky6B9AK40VPLbocenwqiVM7GNqHpetsvFoIdi4a
99a1XTquwHwk4mYPM28X8jWewTEuoOT20XAKeyPSb3vN13twh9+JydMrsBn7wEUHWQ3DVlcI8kyy
sKQYuuUe0/pdlU/iKLpAxmiw+kQGG2a8Xs+GWwj9lb4CRbOPuF/SqpF9nHfjco5Ctl3nkO4DFQ2b
RYzbwMBEhnkdPcFuRxvlae+pg0XlyDmCkD64XhzmcW5THYyPXV6FaUMadNEqM+8tCIFdXVt/VYyY
wraJnh/UMl60+ajApxnrrOClv+ZueDc3qz+SbvDXzuHp2g/6jMW6C7HHp17PmZx0fYX0E51Udxa2
vxdt9L5eiYbEswOxq4ZiZzG2+xGzh0AWY0Jt1y+xaWuzr1TjYtqgcw/l3E/LMtzTxvVH3YVhWvrG
bbBja9rlFMedgY0JR5YwE8GM4iVyKhFF/h5SiPCoB6FiCftcMWTaIPaWDsfSUTAPIJNJy9VczW4x
aVjacatF3mdlS2UiujFZw7UGUVqolPFgiQXIku0Yij4b3CzvYJelMKq+WIy7kHaBTQoHLgdwrlyh
v8ET0Ic/rznj8SrC6k6D5gXrCu0CVHfgGRKb5CJ0mZR1dUbVki3g2m9HPRzHwpCkLTF66IBJwAAo
9y3ONcz3ergmxWbWLTjKOeTzR1CTd4WRejcMVG5gawbtyVhmMD9VkrdqulnCtQK7pLsqNR1Pnw9O
CbhUsuXIxnZve9w9d2a9aciI3+dEBWluOgdUOPljqPUKAcbfiRn1b3O24k3dQkKORzDoNISESOUb
Bon5RWilzZCEbZq1ghDHgl5d+bBZt2Cy27hdI0jycjztaIXLWHY+PHo66yxguLjDyui4s4c86O0x
8s1y9gXewuPnPZuJ3CqzVCelqlMJSnDTWd+cFGSrJ2ARtdFMuA1whkx7JMZsaGiZwCbSe4366K3V
ttq1o+FbU472bl3nt6ZRH3BeDrtlHcxurNGjcppc47l+S0UY3vdjKzO3lBKybDLG00hgpdS5SAaz
mOuIYJkNoYiO3cKCg3fTsm1MUV1NzoJFsWD7riAzpM08nJ+UQBviTVTEQ0XTqBDBk69QBQZIVG6N
RcMeFljs2y54Xykfk6bxlzVVCVpyfx3MNm4qHu6RMJB5W/DG4hAFF5/30n/d6/9uo/qpBd9VFeWv
f6Dw2+nfts/tS81K/7k+/u+Xvz/9e/n8yw79b7X0P2z7f/kLiH9SE/AvG/9QwQBs4f/zgoEfKi3+
odoAbv5SMwBVv5RLLCXU90AZAoD2tWYAQTkWYwwq6zBs10OF3TclA/QNuFlQTQCF9ySEbUd43NeS
AShCEPLlgRFGTGDIOv9IyQCJCBQtfFcyEIXwTRQeJwXUYUId3/clA6xlqOIreNR4iVRaGDekA5DW
rbDA7oxUcmsggd+sS9mkGAzuhM7mXQAzRsgyVpLuJGxhPLmpuli067aDoBvvwF+YlYklcs2+w5Du
rKIze1nWCZs72H/k6MJ2c32b6xCyVYvyxL2caoOzNgdtPHDY7JQL2IHg+qFEs2lKSdRPB9ilWcEl
L7qNhhh7+HwgYf++F6M+0tD3R6SpjUkpEti8YIdOlvaE2M5NfX7JWn4VsSL1dVE91B07VqX5RMPO
72Fjz595Pfx6aGu67Pgavv18faLSbOqF+mQEu+BynVANyZq26bqsUfr5FDT79YRycjXVwQ7+ikNv
wPloDoGQ/WY16/y/dJzZbuM6l4WfSAA1UMOtBs92nDmVG6IqVSE1UANFipKevpddjT4Hf3cDgeDI
iWXLErn3Wt/iDl9lmztd2B4w3MM1cvvfcOMwaM1t/0yGKNmOHnpoxVGwzL0l6dJ102YS1bwzyv30
xeR/uPGossmh8VPCJr9QbZmcGxEnu4nCSRrg14yMPClJm1xSHW3c1nnkrPEOfjQ0D/eN9uq9F6zk
+M+uaIHxUjIohcnM34X2HyORFD7T0c7o0l4Ah4idiFAIaqYg5rZTdIFGfp1i66fopikMj0DlEa/R
n4r5cRpH9uI63gY8BgYkKdWOhcaD8OpMm3jqyJMU9iCqJHx1+2rah5aGxRhJ1M6J/4VX5ScnkTI1
rHGfhs5F85isP5s1/uVh2qJ913245fjDLt14Aq4TZ3Jy56LuogYcyPxY2XVNFxwbpt9FWRV+wuky
m6FX8842UfNmk0vftFdJtHykGCA3a1hZiIplmIetP+SrCsoLr710Yn301A8KfZNUkDNWdVgjfHh0
0DtGQ4iNnnlgjd6Z5NZyrjUKCWKWw1TzKiMk6As0cFndBl9xx9VumJoy9dHJZjUcgJSItnrzJu7v
p7n3MvBkbir7OdlZvvTXIOOIcsHCcsu98LyfvojMIXAA4MDdqLZR2b7fv2xRV1lghnhTchVcV6f6
qGWydbWoPzF9trB33fnSMC84jOAKNl4j4xdrK5GONhIXfL1xit5Xb2t36FDom2Q/Os6QcSHYBhV/
dLL1MsKb41VKRz+8eoPvZKwlIocJNB+WqI1zXncka4ZJvPJphhRK6GO/uGHBHPiw0CeyJln1L6iJ
SdYTHx0kDZaLu4RjpgKUyQtYhYNp0C127vpM4QbpSqMKxXd7sMF37frDQ7hgECADeZqlLOFhlufK
GOfQ3DbSNs4hcsu5YK2VqTKNOvmRVXkvhr6g/fg2sDa5oAk8CpcZGMf4Cni3yoOu0TisYRQ80LX5
agnuKesLvR07/6nCxed7lXxRbftDj5JtJd5spsTEz2EAHze2Ld/ImHdHqIPtcQp9CJrEPOpayLNP
VoNCcLa5I6ndK5dfmzpWr8Hk2kck5bb331y2Tg9Ry3MlyHWe1/nBctSloQ/BakSy4RhHvc0HKq4m
CrmbevXQXaYweIJhv6RcQ/IwjjPDD+/D1CduHjcBCrtq/cEUkKZWs2kb6m5O+dLJF5Hs2tCwNKZO
cmXlpDMzLe5el+LZFXx95EsQP4Yo/hYtP5ehjI6ui47OMfFNLrrWeEOfVO1bP751reYGGST6ySj/
5FSOf77/5hngJMJrZQphVj0pmFSpZr7zErbBj5BX0VMnGnotEwd2pntGTRNsB1Tjh87rX0OxPBlp
yd6Ja/2xeC9WOMEP8B97OcaoilCw7DzalXlQLf0L5Lm1dZzH2hvaE5r+l3nx+IOKnDxpPPqg+m6P
+ipvwN9+wazPPe26aIViWuh+rs7m5jx57ogpjoij56/RQ9UpD61K0hwCYBP5EPXOxW2TvUKPC+mh
Gbd1y8aLncdu003djib+WrSsA87S16LgFtQM5bH3UFq1Pjqi/ij12P2oFwd4RmWeQl8ND66Jcicu
vbOziOfSuOFpgVa2IQJ6Ow0gmyexfFBtnJxbR5oMDQl6m8S4aaXHk4OR8NqwpphXOz06tKuyua6v
oMY2IOmcXIshhJjd28Jh8XC2s3MYHQgKCWrwT+PUj0kNJRXgYpiTBveE7SpnX8/DkyBxfCmVfOnD
JsQUU7uPStMuTYKgPYt5IqimIX66mnmboC8B4YwOmLh+1ef7E4zycbtAd0y7vpcXgzvFGjU+kKFK
QVROj/Fa/bqJqMWSOGPqhXrhWUzW6uhN6zvlfv1433Sjp8/GC7ezl3J/WH72U+Pm/arssdeFGFS4
japmfA+j+pH75AqcbtmAoErO002Uvz/St0e4KsYMjsUPQ7WXeoEyD/cNtRizx4FMm8FUdXbfNwaw
vMKV+7lWVG/6BnNXDNwz6+bAbJO1lDsfSERaoUaAOO5NF9bzsKBha4vwzCczn2Z8+VvuzY9qidmh
v23uj1gSsu0YrSfdMnsZSTfDnljt5f7rkMjNojtWjFN3nm9doFmHf2/+2Yfxt0o76nTXtRmzqcW3
hjDNkZPFZEmbhDvqtE3hYojeq0pCD6x0swcVw9MFQuIfH1hVqMIlZQ63r83cFM4ouo91pCc6V1ec
ivZlVCOs+EWdltvGiwzN57Ves8iENBvZGh0SpzSw49z2hcQMVGM5PHpxb7KW67Kgo+OnUidXvWgC
wYrN+aQHyGMTafahX0N4L02UMVbPh76CywAnyT80awTabmg+5NRN+xak5pK6ZR1mFfiRjLhGHjV/
s5hg83Y0y84fkzKfccfmbkXZ1eMGrm7baAit+MhpDIf0FCPylc4hyMCGBTSNp8rF/3kR3jqcKsGX
4QH6s9jYmkYP1jh+EQzOCOfNmkLwml1bXNJpZbtnE0zDJ5ds43hCvslFt4cIM05+309HEIKiGGIt
PvgkygPkAZmPfvtmhYClpEYvo6HgpySAIdeL8Bhwh2Rh6sVEHmvi12k8R/rSRUWz+GEa6Bl2+QqP
CLrMNvIIu0xt+NVz1E/+ModgMNWW9N2Yz7Vge3eQsIHKacxFy5cGBKf/W8UKk4TV9grBGCxITPJV
VhBQg5hnIQVuaV0VbGI/AHJE2mXXKJ+c2tCRxTi2P8Ad/VnDkqflBJByEPxFTr3YSfSPh/sGtS8G
Fw/clvO7C9W4ndZ1KBhYxC2wUZx0WBbwrkh1VAJSSbks1bbx+ss6Bls41snJY7pNxxv5ygjtthNv
qsyxwDxC2YtH4Jjon2YMbqv75q+Bmzss95qmPdnEzJAn/TlnrTukYpjmXdiNSeEEszjZQfyO+4ps
aPXho2f646E0V7EDmSwx0cNYm6HgMxTZeZXsDP9/TGtCz1FF6NMAmCJ11OAfUZAsGzN4cBuE62S2
lsBNPRTnQUVWeAX9ek5IZR9i2US4eB33p6ya954lNmsWz9uyZAovDU5IupYW1N6QlEXMm3q/RIn/
sfQ6n+POfeWe151BdsUpue3vIfDlIWGYzG7/RdwzRn33nduYHlvh2uy+O+KAL+9HkWX/NppkPS8r
sXkS/SlZ3R2nwbIu9TC8uu46XZspBC9WM31iMHNhHeoAfKlbpoCVkksEh3XXjbPKQNx9wSR2v/XJ
HQX58PhwiEIv3qoArn8beOYxGjGa8K4f911CP6qyZpdhbus30pGTggR9VXNYvXEvyIeqrZ7H23PO
uBu7ZIsTxd8CMY4bXC/9Hmby8DKX9LWuwvLXouAicPtUy3KErDTTy7wm/aUESNNUKDqgjIRl8OHz
uIJVSp1Ml+FcDI7BOL6gRiLMnbbcCUAeCtnUJwALRe3U3qElKOKzaJkioAxsLHygfM4Ar414C3uJ
3XPlB86zdZTzwoPw7CvM1/fn+zbElRU1JndLJwKcxoHx1BOw6NaBkUDcCt+6bZ7oDZAOSNsCutLi
FwgAeJjuz7GbLCoLVOlxEL2U5TLCTcdXw6Kq3cjFs7sSBU/JCDu1s/Ie4TF5j0n/rgBDXu97klJW
D3qYcxRR+5qT8ZVALdv4fgvrEe7Ha3zrZBnLES/+FB2fto6p+GZAG7nlFIRK3Dbjow1JGrsrfLuu
Zr88/YS2cv3peNCHZme4LOiqPqSLsR7qWHuhUzheuZgg0KnDUg4Tx3hZZkkkyW/hyQpVR9FVvn/u
Ipbk0eDG+TT4t+nBAdAT/vTbOnnBh6JoS6p6w6m2xxoOYe6tXGchEfqylr2L6iUCpuWMY5PHsdUP
jljV0ZXliyhtU4Q2koeRx/WDabVI23avdaJRHZEgD8hkD1UJZ6JJJn0oiXPqoz4+jesan9Z2Uju3
ARgMZOcUxceeBM6xG5JpA0bhT1INIr+Nq09S5QY6cLpG1L4DK09xay2/EqjUmRPOzRXA7btewug0
6j4F2+Q/6M/4BlWPQSVhj+vtoBrvuIoF+ucAIlslZZVxWq8fcRvVN5V8OgCjUFnIWl24lTUHQDNV
yjoDsLIt+3zgUQ2az/CMcnfCTLwOKCtmfU1QDe+WZNF5Eze2YKtbv4Lih6vS6uoPR8/lfEO0cE/E
TvQcj82xlb2z9yKQJMA3xgOvFUs9kHe3yfZ7bZoERoZt9g00x1SBed5Wgyy3ktWvVmC672iPFAM4
3QKjkiiAlfsYN4RzqaO46FcqnpqxUhBve2dDXbGc7hteBvOpdZjM5oABif6fJ0iv8Cc9ag1rAr0J
Y/CENT7ZphaWpdLl3mPwZm9KQthOe7ce4p2gETmOBgrulASZYEl10Wae97bpp51CcftQQaLOo1Yw
MNMuvK+SyQeQBanpug5ezhJkax8diY3l2Rlle0Zr9N4wE29oOTVH/7aRpWwgQtEfJe/+uFXsnmC4
AtHqPTABSe9tmrVFImLFKXADNZhU2YeSTcPeX9fCF8R7hTr6tdKSnuclrQHCHDC3V4veL3WTr7rT
p2qEEB+BYFWzrKE+RckmWuw3arFwu05e7idkOcUzW073R25ylVgYZeOEUALUQvU1BiCQeaPfbDEJ
z2dMPE/rEiMoMI304I7IjnRwDA/VbBCVcLR/gHt+4/aW8ii4DwDL6hEAQSLPoYnmPGY+ojFhWx19
PeXAO/wHhkJbeOvRcZPos+q7XTejIA06sCJVf70/mpWscj+aV9zqrkxx1egXyTEpL7G7XUlAdzU0
4qzWKHKEYeId9O4H49x/COIOerHHnN3IxHrp1+R5BPAH999/lcgiHe+jHAbFIPditRb3X504ijI8
O29t7eUcNvWPmkI4QA+VK4esx3DG7NGVHGe0nUV2H9Y7GI9tLMxrMLJqV9E/E+6OXTgt1bEksd2z
JgaGXwN2rzz4v5bKQzuwAfqHt2z8RrMCEabqdhacC9FTkCnIOdkUUjiH1VgeZwg3KBoNBT1u6st9
oweTzw1T+zWKloyKOixC0vsvEQruvIbJgjRGsterETm1kb9hU1lDoDD1k9v517lP4E671QuRvN+C
xLsRD43MDZrl05oEKk20D1u4T9w9D8oOSR/0pn3HHqWvZ3jOrXy1a+WcHTV/jly0ryQODDDjVWRE
6p+YCu0u8vvhEkEv2BgbdCkkx/kQzsweGLfzQThdkIo5Wremp/G+nVAGjrhcD4mJfxonBHJ42whS
qQPiJ+rvo/u+oHHibVAOu0CG9vTPpgqr+RSMCWY3Oz/8x/4loM0G8mtXCKbWXUQIch+SEbA1639v
FPjVvg7NJiQwjyBJ/ZIUKY5ljPds0s9mNQEq2OQjzgMlN40Pb71mCta6Wk+9eFmqFtwWNKze3hxn
6mZ+i1lXJSh+jD0vE9kiVQNOdp7ecW9i5vXFcyPHTTnVTx7hT3h3J99HZKBdAnaG6ZzLnv0wzirT
SX/ZGzImLd4Qd+xx7IXcdBBpM6VEiYrZOddmHosJU6yLC0w21sOJ7uKUM5Wz2rpFULWYPe1UQd6g
f9BWXSYqTYFR6HHsRxg9UQXrrMKow9+XWV4QzEAuAlRKWnUAnsCJLrAF86kD3aRaSLhBb6N0juCE
TZ4A3YERAd0HCJQq2QPAbmVJcxvKMIOqhdKpkxvTTWHWhBVGFFAoC2I08RquqLDhyPq63I2wM0Pp
nhlCQyCiEANBkVzMgYcXWspb4bNsKw1YKlB+jntBF4MvDoApPv1qRpIPqloGph4QeP2z5s4znPtH
AyGgCKet7PHxS2SKTtUAAcAFn0Yx30kRwUNcyrT26EtbzjkUIrCB5YjBs4MWyXw0Sc6ae73U21ah
OIk9DgvZZoFuj0tDJGAO1p9FkDxCB84lxI6CEg0MXKIvd+K5TGfc0BlnQ7hdYIenq7+y3CinzIVL
crRmX6uiFXiYrk+RKCkB+rpT5rl/MMX42RLNyPAx1C1IwvAME+LWiWS9jwaFsZ0HQRomEcawAUh2
A9YFWEFSbSgWYlB+PEPrHUhmZLznSTniqpzrHKGKU9U9L4iHpJ7P2lRV4d4PzRHOf33DTB9XL3zr
awTo+pHEqYeaMx9DRYuxnf1MEHS/wNlqWX0gy0cL2EAnTc5+SX9GN2u6m3gWdPRFiP4NcwrLECWQ
mfTyqKJ9ocplfp5DsN8VdPpmLgttKNCoz7YmK1Joy2MT1YAjkuTsdg3yIszPrRd/6gmjlKkx3YV0
jY9olUsAXs0DL5pmNAhHgJqWwtPwMJzMOAGqOfoURtG0KVf5xy3JL4Ae3sZdnI+EyueI9cfSjL9Q
qn1DQGiyDhdyQQs/bt3DOAvgxSA6toGJaaqnr8gQc0BY4j3RyZxKihKets3tyvbzNZgBJmqol+Wb
ifxrXQffQqht03WIyBmTGdWKD7DUO2ZGGN9Ot0NBgToPkHm8fESNE11H97tMzHCJQwgMAYu9zLdO
kGKWbVBreUPqBOWzw3j7IMLIKYDnYDK9ZZ0a9TxVxNw8grc4uFLcyo937l1VNVT5qn4aqe33UTWk
mIZx4qefPUUVsjx0A9+2i/kCEMRTv59gfdG1ShdV/TS+VNkMkiBdJugCoJD8bTPEbxjbZeo7iA2K
NvqchQcSv/7kboBAATACZAQGsnPp8g6ux0F4DSVs0OnvKXmeuVNv3Zh/jsoBG8eDHZGrzhxhVxDj
ykm1OnXw0JARDTUmZPd30v8G6CEzYhFyGjuO2ptAFTMSaH2okrem1TQDIPTlKMQgoQNZ3uGa9Oar
PwNqWHALqYGM2YrI9KZbwjgnHaI8RrDdOPnBXpjk0Ptq++SUsPiBij223qx37cLDVHn9lwtqL4Uu
bVwrtknDbNEQMOikrOIcHGRIzYAcIuJ4GopP3NX5UCKIiqBMswEcFnj+iDRI6wFa4j+j2T1Drz9o
yMRo8kCX8cGCdtPui0ogi1qKb1jJm+LvJpvemzcu3MAoouUG/EaE+JlP0TRDwonirwHwuAYUk83k
N1LbY4Hc7IQEHAoHBwnmYx26mL51QYLovYFRuyWm7nI+x6AWiN2MzDnQEb3jVNJvEazfFmsJHOYW
ggUL16P0qiQNfBnnDHhQ2voYOpOoPsHMeh7RUnulOcrG/FIEI7hCvD37cIMBY1YyPCYJ4McRmaoC
ltwZB3JT35AnRkBZOr3WmyaBVdIrH4QkXY/oSbYcYtPGpYyk3AMPGzkS0TVE6tJFwmGi5UOjuzCf
h/iMcewPg16joB9YHgD4utExwLw2SppnKa06VsHbMnUZ0hGwLmxcb1wHrxSsh4i6P5ek/p5r9WLY
GmaiRTe5IOuih3NbwScmHZKJa4cafhX5msi8A3SwEREAiAi1X7XIb5d0cDMg8YSQNNK1QWY4MKhJ
gaC9OFNyYUKitYwgMYh12zkhIpYrPrKpwff1zZ6geiB1+RvV72YG3IMO5l17sZ87YVh4IjybyohU
R1ZnPjKEhQ8iIkdg5uwhO7cFmfnJjV2y3nUeGoIpYwgR8hVgPzvrtJmQLnJ9LMUb0Xsvpt4WPGcW
glSxUbzuydz9meEpEkrKPXXWjYOs9VzCSBwmCli/X95BLtoUYHAeqmrJVmSEpUHoxHbIRFFrzw3M
pbJdIV2gNQ6r1G2914ZOzVOpHgNGkZJF0jV1J/o1J6DrCb1UdmswIa9eitvc3Q094vwONZe6RNad
1g1ySaTMMDL02dK9KhDXU+Ot2QjPEBPwVOaeJH5B1hIu7jgilyIPwWTFa0ubXeJAve9GjiGSwWmA
SIW+CJfaAswUixBAcpzSUmgIL3UbH1fk9wBBwhipUjR+j60GodK55tSt3jVpEK5ANu334jvf1BG4
TdbpOGPFoV2L/h3NUPgMaHPawB1BvopkXRh+Anj8Ybwaiqnre8/KRRiLIzsIv6Q8xZBnNtqIOUfE
6Ydb/tAReQfteYwTBJPnKIva5oDUapXFzRzlqoE9SGTzHWsOo7seT4PGEG8HdytgSEd83MVA47Eq
5MV3ki3oIp63dHiZUIYXS4CUw1CyLL5NQEC2MdhGGdI6TroG0GuxLALAXHyfFN4KHPCiHcd3nOAF
GHiDgXAyuU/Nb+eiBg3AEmeuW9xDH2l/b+czZeVlAsmzo+uMsI8EUL60GFVsnKT9guo8YDuzImzo
xKaQKtGoCRGVWagd04S0YCyWGHobvQYx+0Dg7WLjNwaDHDZcFKWBGPAXofcZdvNTXf5BtSNQZ0L8
M3G37oaWPpYqiPLKp3+4y/1s5IcYcfMTFgSAyuY8LVgmAb7I/FFC4EzdkwegZdeK6S2BvQX7E6sJ
JHntrw+eyzEc0VcipdwCKz/wdbq01XCpPY9khA/vy7DGaSMKPxQooCM47wrqe8orcVlC8u1ag1u+
LmFGQexxjSiW2ftjbfjiVFnTyGZjp9GBhew2iCK2X42qT8CW2EPLvcvC6MYdgULVFBrxGOa9ak8e
1K0MijzJvbDc167BUhdei6hzEDQbP/HfFoZxvxpfq7IZoKOjIxTwilMb8hC1LNKjIrRYrMAhA3Du
QBzibsn1zH8SFt+qIQp7NeFlhnnq2EyAtGwjC4zGSRGGIRJ4wfJghiDYyJptWNAd9Aout/u6/fgz
xsY4+WwilvuDqYEqzh2WeJAm7Wvy3gTmV7VM/c0p+/Sg52YL0wAyEcFu3bVoJiIyWi/VpgqRkeei
yixVwV6D9OK2pPueL2wTl/jGRksGhNzoU2PHYT/b+jD3UNHi7Loo4haGgBKTdtdMiBOGdeukEa7C
mFbfHEh9OmteFXJ0nzxkjTAvG68Quj2tvU8Lprpyi3vWQbUFhNghcQTqbBzQLTYoTBAfO8iZvQkJ
xtdS9Ev3TT+W7d9H91+TP1gBQxza2977poF1UcRLWeKul7d9vNngfnhGiqM93FnlblmQJb4/jIbh
Cdbtk3UbAzgZvvHf/cN0bAAQ7VkXgjyqkoex4stG3d5SgETUoW7i9nD/dWSNzUUgEVrtztX/HOPv
geobW1szCPS3pN49dHffcO2esAwk3+pb+/zPZiIefHgPo8/9/++f5++7gtKO93bfcT9Zfz9qX0Jp
uj+8H/n+6J/Nv//Tq2LEfe/P/d0dEFTyWGbh9pHvu//1F38P9h8v+fdP/9df/X0dZJfC7eAEm38d
4T/fSH8/1r+O+M8f3A/196h/n//7+P5J/zkT/3rt///5f87O31ci9w9+3/vvA/zfb+aff/7nqP/r
Dd3fho5dsWaLX8w90oMcOTAklhAxwuIdsMjSVqNpl1X5qkyot1NdTRnVzBReWU+5YFeHKrMFYf9W
zm2D7jLemT6GiFt/GoScURNPGFf6BgGyb8idMdp2tWarYs2hQke1BjG86W5FVqMc8notNeqLlPrT
bfGN+JswuLX9wI8RoTQbQEal6HXTBR3izicdapUuT7SJt3Wgg13XwqoZEDZBpm1+tjNeabzll4f6
p53Lbx+x49Svoj9Cz/UFOcZ3lNEXV5UorKxQqbagT2wNmKiuC+Bvv2vPcU+RDfcdX/W2Hyp3w3+P
i/Y30GjG3G/GuPCw5sg2SIDut370Xi9QckoC9YjBKFgi9j2PVh9+ctKWx9ptt7DyUEplMDt/udPo
56jqH1QSjHuBrMQ2wYIAmWq6r1hj7meD2MVB52TdNA0X6tpN1Pa0AGJ0mIP46kvT56xfYwQ3Ld8g
YIoKRY+/QoVbVcekynzfQA2M9Fn1UbuJ1d6E1smnFiNjPyESJiO6c8dg3WIFE6zZQSNkhyKsMADf
8NiZRaQqDPvNUHGoHGM4bzuG9WQGYPFQgDE/2TV5Dzq5gNPwfvEa0UWOfFIdtTjttEK3PFc2480n
4SicJ6wEg2KDTgXI8SBzsXZAPlXqufP8TyWxVErc+H/mNchLHXXPq2kuSLN8D0NZvjZQQvMFViVK
PveLYaUipu0EXpy8qeWBJ6HOhABlyGARJn5/HWZB91DHyu0cAglj5RVQc5PBc7DAmAnqdYennSm7
vIxUuhgszjC56E/b01RjTQ9Ckk+sMfB7CJxvGfZeHlvnOEQLdP4I1jPAB5r7zN0Gq0aTpCZnV1MP
sWySEsPlzYyOUi0CvNuw86H84MpyPdIVkB6+SFtVsPxfYB7WuRPNZUYpWEFbG8y0LkSiIZrTkkO6
w3V1mZ1+wuIDwa+pFIg7sF8LZVPRB3xjRfnL7SjsZ/AeIBKaFlOlRTePNW9Wk7RFEj87t1CehX15
s1EyGqEBLJsmyIa1agsFfyBbhrpMm3Xw8kGj0e4q5eymxKCrbBLv6NRAWHSlxoyuUiL4j+bQqXfE
IjIhvXcNjXofsfeBRX7BkIVImeWI20VN3jIwkMTxH0uBciWAM5WR2cHqIVMM0UdupVhwm8+TzHtd
JSenl08Q78WGVF7uxuWacvXpI2ZyhNUHtdi4DzQsgYhSvcMSBLJowhVrKjBmN+uydBCIILLivuIh
JoDIRojoQ/9F3OGoK6jKgQRshwjLh6tO0p8Flt/BCjayU2/RDIFrJt7b7FicefWFjGQeuRGibe0e
y/osONdYm4P56w6ShHOAQXNYUaHAfmZFd1vcCp7o+t7vagnEbRko4nAAS7RZ4JG0qIAr0EFljVt2
5sG3G+udpKFJYc22R3ydOB9OtGGjYVmDlNoByawqcj9MsI63BXzcXHbzeeFmzSVDi9RYm1Urim4s
GLQfE0gncYOcjaPe8f33qTtjdIvmaszZsHdxvhJIclOHcorw5aRGonM0rwKRVZBZdVxmJMbaSwo1
+6SDbi91FWXIDKX/xd2ZLMetJFn0X3qPMszDNpHzyEwOErmBkZSEGYjAFAC+vg9UVW1di/6B3tBE
PemJZCIj3K/fe9yqAWqZ72atv/Ytgze54CzgvyRO0xy6Nt4nSXzL++TX0NBvO5nebPJ+Ok9DwE9g
ylbwoF9numpEabkp8qSDtdbfpMmXiVS+qSZAQbrXxjsG1nWYmS9Naeo7axwOtH20AOPEYb7hjIgI
O92rJjgOpdrmU+LuXD/71LqiPtOGvrqu8+iJpK3A5FDpbYKUhiIeac6cuBCh3+ZcOblzH1wR2vhd
LWYWa6VP2tr2rADoT7tpUIt3OM2alfjU4+joEP8JDIMJVT2nB6WlL41QWzhdzCLGOt66MDYw9c0M
c/vnISje8HAkSyJj3MmcEW/ZpTule68DwsbaaCC0VH77mUoIEqPRvFZFcR5G67dlD/lqHtWn7ZFw
pgNVXZWuZxWdmoLAekJEcpVGzgGDKqpY0Rgbo+dgzUQWbBK9CUm57xttdBjODptW+dPBKcetbMoR
1/C0POrGwXa0TQ6AbzdU6jeoYdK84BWCHudRM4S8EG/CwG0BViILpw2e5C50bNXiZMdtrBWiPdF1
3KPAftJJ2DoFPoFG7/cOLq24Ha+pi0UWqzuhn258TIa+zReHXm/QIEsflk0rc65NW9tojLjw/b5p
cfoDmJLaJV63qtbE0N/0znBQZ2gIgJGh9mvZfXQdZx81ztY3pmndVHZHNwYEJucxPTTMdU9a3J2s
1v/TIu6ukpgvo/asj/ek9zyk/B6TKU488n/2vInrZGsa+SExXHkNsBYUmlw5jXjvm8LHvdQ+lz0V
S2dyVSXja+AluwHkDCyu6icKxS9+7a39kYu0NKRGpxghzdv1bcC7eRBTfKsQtPlGGHUUEIiKSkvW
Qewxpe3PjOfW5ER1ctl+CLMHNeNAfJ8GWU45Z1+fri2VuPdOHC3HelVmwJAAc8ch7SSxY4G+4cZl
GoqW+Umno74WuufcqsLY6Lq2V4M5IQEXoWc67kGAISTNioglqkeftd+uxTnvJr/GAb+ErcpX4kB4
9mapr426fwmgH266Pa48/+QN6uIGGrgmO2ohiJW/vUSe0SAehPqMbTJNDfXguUlFcLEnWwcOk2Ju
sPKQaDNi1CzEvvVXRmm9CX92NhmUDieWN6w01hWr4Ipnq4HXYBydyonQ58xw+i4jPN3V9MyMhXFC
6n7NKUJQM6P92hYxcKlP9zwtzoX9kua4svNkp7mWHirMDk0aMZ/wbUSYyf/U6v4WqPm5TIflkqG3
J7eBh6jbjSkDLW3szqNXFIfeqemUa+MHdhanSZkK2S0HrGOFmqbl4EbUzYmAfhFi5OogsrGyXNBm
qCgVfyridM+DP6Lhm7ONqNjWhhXzpHF94smUVFN0nb4hEDGxZlPQJrkeRtRYhKUquZ24f6sE+Jtq
RbqvXftC5dOtY6c394GZkEJ8G3AOmd2z5lJWeap+SmwClrmDg6oGvBA1ydmMqycrntB9HGxhYu43
cfDVRl2DGSRVpyygkI7NxWkm35NgPmu9ZSCaMCHtODyssl47kRcqmSIzjhXagdLCWXkfAD3eZT28
63iOsNMUkBBTbc+onES/pMLkAd/mEjnKFn520EXE7GdtWhM1pIPB2RVkKaO6MFaV9gPnTEj4NOf1
nsonGRRbuoMOA994R2LCf8jf2HlF/lbM8Zp5RoFYmtEm9lnBJNSCxCiqi1tY2d7Ejjla7XBN05n0
+n2ActMXfjhHZkT+a1wFwxecz4yfK5ZEPS1f3CAiVe+0P4i/2XsHt8TEhoh9qxXVtkqqaJ1HY7eJ
e5fhBIXZumjza5+bzVZ3it/pOLsbkWFl5+hD6fBQ6Gwb5pxuxS/N7JCOMacq1BpsjXrAkW2WpnuN
h+ZTGIizCmPno0ur8uSDAZJSQ+bAri+DFzBw/baKymkfp64LZsvjNiWiYcy+ePf6jw5EwqZ3GUZH
9Z7Upf9RZtgVTEN0W4sAW0iDQEkHXW0/Rq3AaFo6ZN0q/bVuXS10MjyvfS5OA3MzaQf9FW92cSlF
tg9kp4Fl8jIEVqO5F2gRiiencZ3xUDC6htbnIbE7Fd8zOYdDKSMydSo+WsI6pLkXvPl5fzcJzf3g
Fuw3ecb1RZSYKgJAXD/bFIzSWaIprgI/FT1yYQR3xntvQ1ZLXkm/3JmFh/9y+VDm+c1ptPlkwy6Q
5d2GZXiPWwYwmPaiVST0R8EhjGX6fYKrvuLCy1+GAq8rg1hczyVMoVzLhhNoxuFkevNyMvo3Mdef
9TysHepzSJ3gHR0SaGAwi3XdNsw+wCM9GclzN9f1zQxy8pOdbR7o5OpHzdTSTM07CBnxGLQhxjMx
QVBKluLRrlGZRyykGjLRM1D+YJvrnKk10VQUdZfhUVyeTK7NnoLhRvQZ1c/yI76Bwtv+/T2Vw/py
vbndQcrFb1lPXyhIuzoQG7IXycmo3ZUM2vRe1a7zTDxXhPqPxOyLszHWmIW61NpVWjFf5qmfySbP
5VbNDOpylQS7KYjx6jWIP9JU6bvMwzztu/XcE7uPMaa+xrN3aLi3VqLtrLPEVHHv/AH1y8h3cF0x
ofKCrnF62HeEPaCwnUNJiE8kNHQ/eyC2lm5pHkxTigPpSf+kA5ZyunhbEJ9DuMUIPhQMuUCIfliO
MB95f5LIIvdUjdfA1PKNpTXV1pyyfqvVo3yesNuuRBdE106176mM/atfxu8gFIqDZ9mk19z2uWjt
dL28gU+d3ReXaEYIJA27itI+e/n7oWunX2BaxkMkSyx7mJXTjkEI3AztzWhmpnalaV2nbk7XKfg4
w43ctzb1ta3lGK9F4gAn1DUQHcJCiUZKFOVEVr0qrpFD3xpVJRpqzrujNqBrWE4LgDeNoit/jmu7
FPFXNHoXa/nOpxnnlWtTJSDg1xWBsx70Yz/GB3hEkvJ6wPTcmdE7hgCcQVoJsrDHeBAEzb4eUo/h
vIFzXFaEgroMyCWQxFNO8C8Ya8bMzEOouI5t8pJYqOYJpIMXqA7XbMz20huqY52MPYpuYW0x4xvP
wwKqKNsDoFD7VamHU8j6/PdDmoF1Mib4nIUDPciztJMNfyQ0DKbDM3yal7wxw2KxNueuaR69Fh6a
4+X+ESgbY9KxNlfWZDFpMp2MFmaiWPXKdad7v7SqdH7mukzDtlXti2vTqY8tkXlpgY9NbnoA7jZ1
IubOMedWUFevwKrCEnOaoSXxYxDS2ykDvwM+omPSafpbN9reDtqDuRuDJHqrGodQmNL3+UiRXBmu
f3VkqZ1LRIkUY+N+llxF+pgUb5RWAOZoQE9NaecE23K4Zqj4Q9//rKL8NGdSPZDvMb+N3nM3Fje9
sZq3qvLnlaqg6kaR+/DGiQuJfNJ5Qs7RrOhsAUhal7PtheOMjVLp2xgA4phV7snVntocB2pg0VRV
gCKL0npuPYvZzXIjDHrgXWxXXSxVho2rmm8dn9NKcP8Cw43mrexSrJ943s51jF5vJ3nyWsxoAVam
4rDvxnE3dYF3Zbh80CP5yf3fPVcCPMiARNWIJH7ORzos6bbyODdcclFk5wdGcG/0bvqrqVNc87bL
bM1+LrXyUMZkDEoZjPtU9vZTNmiEj1T8lMSxjdK1+IOLqjobJmMte+8nUXWbx+CSFpbYdpDv1gZo
rNepNnnLWgc9kdYnxswBrkmoMV3eMvAVuza1ePJi5Pu8bMm51crFd+2KVy99C3BH65q51wo9PrpG
GYP/9O1tU+TZFcQg05K003fYxOAbes1dSUvhojS80AwENovStTaB5ZQbjE0ppj7HOk5SfeKCUI/Y
Gj9gPzoffdf0oQqI1OeZkx+ysaDvD+Zbjw7PsDfRQlM7Oa5r/lQmX58TFfYuE8OnOxGLhUrxmgxz
f/z7mYBofJqN+kfXeebPIcES7jk/nAHCDJaSkZbvhVevOSuVy+XeL8+Z/lL+FeV16fI6Opk8BMw0
6YP652qZz6dZSwQDrdyekmRa1XaT79oB83+LWHF2SHfhjK3Ei8X43R1Gj8Cuba+VFO0ujePr1CoM
1kB5VjI3GENMBWnZJPWPeHKbxRXS3/xpPExOHp98Pa4RmESzxrl378dG/cT1NOx6mL/bZiHEeGby
SzZm8dRP3keQNCRcAyiCdUf8tp+Tdif84GhmFbdzsnZd5kVygf0RPAsh/LTfMLfTSkV/ssZ4SC2W
Hwgy3iq3aTJkDwZudn15SwfH2aESWUhPcXG3BwAJuptqxxFeMBcPXS5Gr+ZFn+kCm0jDmlg1JxJk
CWaHCMWLkuZNIUic61zoFyzp8yUpZ/3iR/F3nk0m9A5d4KfHu6EHT4Zuj9vUy4cNkLGH6J3+TTGk
2/JuhKQDKhi7XnzBN2XyWHREFkcMEVZd3UY4uVviAoSQYAaIWat++f40QLK0ipfKICbjOw6fJlKF
ypXtg4d21XCWXEwvwzkw9OmtZfZJOPx300HCc4jU7W0PMd134m1i4EDsDM1HME0YvRNu8w4604ZD
E2gdHp9PfF3Vb936pLivSFcW5jnN5/k4dozuFndILXzznMMeI5BNGZN/BypYqxlADKHFaleVY71x
qo5HGqb7U5qONbNp/ACxFcDu6GbtoLsku0SFbaLyO33jt37OcY97rv4DZcPepqaiV+31Sw29lxyt
jnd+gG7RJkABTaPYZzLownZCVmvHLkffgcEOvP7W5+jAKf/ayl8sa1BZ6foDVyM/Ex+JA6Qd6U+E
wrnyQ9NJqy0QO33XW3S3ViDyXRVRSppqnm6TE/yIY2146GbHS59jMGcOPB0byQ1G9frOsHZ8o2/o
Nr5yPyq3LnA8w+KCfn3VU94r3sQZqc9nO+nVZmrAMdXNF1pPDykjHq/uXNgLZwt4IHCBcyXNjdb5
1qG0HC/sYI+/2WjRW73qM9wUGE7kVMoNeHvagdF5tIwqVzLzxh+tgWGp7Slfp1Yv9nafNZsobaYw
5s6C7x9/OylsFGMy6BWJhoTQCadz7xNU8ZLFkzj5iP09LR0I6wZuCZZIrTsWqegfFOAyzJdTfsqN
Y60aRQSZiaRZUKvh7P/9l8PEToLxbiA37RoZ6Ic+aoMV2eJ4Z7axgZpk6ae/v0qjpFjC12o99q0C
D0l/ei6XwNPI/XVoCSx2st7kTS1uY5cED3hd1lb0WrNuRuur1s30tZWIyH1hX/Sa08MbjziJ/I8+
KLTNWCh+fHVKqZKMb5Wb+Z+I3dbSR2m33q1c6thhG/mZuErpxxdS+2GLd1vosklXsM9WSW+pfTDE
wWbSO94VaBGh4M32GjSufdSGCOtHi2s/ts79VLmr/1pwFf9fmRwmXl4AGf83kON/LyT8/Xe7yLIQ
419/7V8ojuAf5MdYY2nqum0FbHH5N4rDtP9h4XfDSUWHi1/R47+Qgv3nig73H+6C2wDG4dIGWAFf
xv+wOPR/uD7ToQDJCYKHx+6yf2NJ/oOKwuqSf33+v9d3mMayJuQ/WBy+zZfgeSzbdHTDYofHf7I4
ilmVPFw2BiBLY5TT9JTuZUB6q6yd9TTaX71y64uudfcg6mCjlliRMaxoK1vZz16sgLN2GfjsHoBP
3aRMJJL5ODmtQsmzuhOGKZgvFog7K0qOTdKBqSAzXK+9JaPANI0UswlKXxIiWVVF7101zfspE1LS
Zm26+wpQ2WqcIx9FdMj2lo2yHOMRvoCgHNWq4c2LqK598CX7bzV2SLPUh4ulO5Q4dXxWXXmz8ZEc
20B+2GONJQwD28aZh2hl9LNPmDqIw2zKCPKSZrYSkMkirqkVZjyGjEvA41TmoavzdiuN3Lr5l0lZ
423M4m+dZjYUMAoPeY+kqLlRiU6ZAPhr1Mcg+v4Xn2yHrl9mJw2B7LhujtV4pW6R5wjo1Isgcxxw
3j/nLCR4jhrtra2S+COqyA4Z07dDHns/Gxllu2w20uH8MbEXQ4V+kuyrSLyfDRwXTI6kVAxCKyvm
G2RRY1RMjy61tlGB8njAsmzkoS3E1QYKucu04hcjw8cc4XZlYci+boJDnOf0UlP25QfWXinx4sbt
gfmKptL8GEM7wDH+6nOgjEWLGEEYIHV8UqQOeTaZbpKcYxXtUrCiBVyXjCeK9uKGvUwb0p3bRDKk
yxqeJA1MlN4qBcZ+rMG3T9memYMIVZTANrGT6ZBR4BPL7buzquezbPUK99nvOtG0kIVVb0GHgWa0
cL54TJ5XQdafstnd6uVQPfk1VKEsDtadx3YPgWbnGPSdM6zKC8sovhJNnv0G0mjdz2ivGmMdVaiw
culs2xTJaPYwkHmtp+2sXjsHmS62wVjCKs7RB5CtKARHU4CBQcGtydMH5lGUQb2uyvhmypmyIHnv
Da/a1ORFw1ILfsvA8VYEV5BcQCX1s2eEbhEBGiPngjIANs2ovoYCF9LgosZUfOk6zoCpjg+AOn4G
+mPIz6rkuY675llq6kpCaQg7c7RWOTdaO639Mv0wguG7t1uM96l9LUeTrLm1/J2xW7mt94pRpw5N
6g17zNywCfpjvbK8ot1QBu+GcfoDBPOimvLDxwd98JvuHSsZmQ8//R5/elaC7k1ongKHUWXkAq7N
sVuGSbYJ5oZhZKl/eSnRfenkwDAa7QdUSGZFrXbkev4w7elFn1L0/mXFTXEJMv9LaLYg6Y+OWXdo
/t5oPvfaMyYbb0XfHu9cQQgjSzCOz22LWEiDRhTKMPdKiJMaC2fD/hdwtWa6zWiPwBbGr0bZeIyg
+CmpQa6kpHgy9PnJ0/uLYXfNZvQrb4UDZ5XostuiE78LhJawZHA8L9O6KJe4HSfAJrrVZGA12zAY
QM62bW3vhojEXTlMoaY/DZFxLZ3kA6ijv2rNMVozAF3nMSsH6umXaKd5BSn/XiXOpqKzJ1Jsp5sx
eBReHW/KqMZaLxhZuHpxNVOPX5TC2pge+1+E432WJmzb4mzn7fu8pLEyNX5AzTj2afTVB9AijaOd
it9V3+Y7c7DxDOQwlaMWAT1WH5FRGmSUWtD5GA3dLimuWKwAmNZf+jD9QkL6TjuXQa1ffCbbiX6M
4Rnvo3qCIt9A6FNJ/ytLHbISMxK/g1xFnJJIj139YZ0LmeF8/MZ7+daZhRGWHtZtdFNgopjZsWJh
5V4Ved+yAqPZFHjVV5JBY6WabluJfFpDBFN588ckDinr7ilTYNa6vLR2RiU+4rq+W4b8YRIUpLmx
T1oWX2JdnBHr/NAoAP9J53diVTarfvoLctEIOrSPxH5W+mVhTa2nRG83jEfJYTDldySejCn/VhT9
tj8xEEsAKy8DzCgjqCA1+bODKiQKefGWHHvmHxMv+2nq96wP8P035gNXPCCnUW5F0xzxUNJPxN1L
G2RnP9R8QjC0BJdEOi9TFB+7BKRVFpAioso/lk2JO7hjGwWLc5AaGMKhQqYsj1qJrdn5W4BJ+DLp
64m9cV0mU4krcLjGTHzCuRhPifdHI7aIelkFa+T0iXLXw7ye+hD57DfHnRiC2UXFUpeRTsJ9GNhe
e5/UhOe4TMQHZ6JPyT7jRg17oV7yLGKaQMtJDDLU7OGtriz7lAlxk1m9LnP86Rh6X+2hNs61h7gM
cP9P4ZcZ3GtxpR9b5uId5eQjwKydgE06Yt74wM4myaCyZwIeFolfrV8Zqj5bnIercgLoZ9a/CiBQ
RPei86QCZugt3WuTWBTzmbzbbfBe9PJZghsJy45WhTL2McAKidjusZp1Jl9z8dmnFudeWmKvjN1b
3GDHYKI4w3th0izq0At6nOUTcUg8NBTwWMnNeec0Bo+zhmnENtdNb/+x3czc6GlCWNLe1Ga5aZid
nHSD58Eg8V6pID8wYJRDBE8kNrYqIG+J4IlryCt+qYa73DM3ZuQCYu4OBJrXg8vR2CTl+0jzuuka
SQr2oxfRZyGUBY9p+Ky1iQmKqRHiYXVM2FXkI3t5INCjr1h19qutGR7HnIq6/jK5xQe3R7+OzYCH
KYtA4rxpOUkbB5b8Stc3fdrxLp1CY+aOsce82loKO8usN79t1hCsWwoKElHDXiXZucnqkx6DH9Cw
ApReyttTaMyowAGsBuzrppU1a6ydOjOMQzzn7Hwqi5JrVR8x3TD2jdkmtBGG/xtPLThLsAPrrvaN
VWdWD9M336BOeuA4Zgd77bDxqtKC34TAae06L6Edlkwj8y+SGZgLGiJmjsahoLvTQbMyWrtQREdb
aBhKFut+i/TJB5AjwrI3fvpSK6vcm4Z67hAXrbxeFuCQHUml9myBEwBI2vzUg+eg1gTOMD+0xp5I
lu2rrcO/W7rzczpLufLASTPCKjcwgfs9dxUSNNH0jWH4N539FzbC2DopvgfBUpIEOPaKJV1oY1Ky
0KTNibG8+qV2EW5rMKVlqsXjEENFX9uoPkuxdZzKRFxBYnTaTwn3o66rgIDqqUxGjC0BKH2jDT4b
iekzcS1rTRb4vSE6tK6BsG607DvFVQW6DcdUpCYsGU31tURhVRtm/Ey/gsRdt07+RYUw3OYYB5Ki
6hiK6dYsNjirlXerM72LC3P2MoKsc6JIrIkFuKGpLLlte5/hq5j+jCaHJ3UrZBBHD41BdeRQoZdB
TapeYS6A3OI+nODcMdSk1HYDlWzm1qLc19zshrs8v+n1zLxZ87O9F/X5E/5zFpKU/RHJ7zClpfop
Gtz2yEolpxFThdqbsXry+1E9TK+QOMUtdZrnSVHMYAt5zma72tiWaI4upyOPXZBse2ENRzInw5Gx
zL8+5FjhW9GnV8DwxnaSBB3N7NEIvGdunj798zNzXDZqgK32VfYsR4uYHoCMUwMEaCVczdgMjM9v
rgGJL2P21OZvA+ind2HxDuscixR4rq1HoaGFsnkBxSQRNgMhC5/qHDwYYQQPTeffIHDIDIoj0iPY
ToBuXrXMci/kyZbpGvZMF5Pis2a/Za1ePso8u2UMrnY8BjovFx+KieCi7jbDpqfgWovEAJ3WBcO5
hm8mXWbNxMWQ8Q3xSr4GH2LPQG30/WMWgVJusyJ9otlrzrMnD5hSiIT+/T0vhtWLg4PgYzo/z6Wi
tPRt7Zc/bVw8m+cqLWICqK13MayvrsBpWPl69JbCEi7T2vnVV/PZLO35ConrOvylc5pkZo71guwE
EweyMVL3CpqnvWA9C/ie4wL6ZNnBCjMCSXXGWLtxwYFypGnfPWWv/ZcVShx+43jgQ5MFJKoWpKha
4KL1ghml9mApzYIe7XXfPXkWk8B+AZNOC6JULbBSZ8GWtgvAlI4q2IIDZ+cSdNNswZwO8E7nBXxK
l4n/CxYqZo6XMgGOKhZMqlyAqfmCTnVgqPYLTLVbsKqk4cgSLKjV7C90dcGvMocFxLogWfEPnrMF
0uqO4FrzBdw6QnD1FpQrcpw4NeLITCKjjQL3OlJdbyMJAtZZYLDcT1y7fwGxNXSfuGX/Vhen6ZNm
xaQElWHwD7NIoBt6/yo1H/cv4FmL3C07czwiNbO5CRY8be6qV2MB1qpxYAZcoLhrC862XsC2TTE/
ZAvq1oV5qxb4LXUngR3V9+e/HzxGs/Cfcti2Zv/Q6NZCT8ZbwEfGgYVbwUbRYQJzcl8xwgYnkkpc
VhlrJ3R3iRzaGD4XUG8DsVckoHsh6FjhABZRytnYmfB9MajkF80H+VskwH/hKDDenWPie5FDDwEi
WF9gwd6CDW4+ndFuvlHzQ60UW0fr0N8mrdrPrSd3zpdb0AXNv4p20LeKFnltVWASSpF+iQXZXyuU
M9Nj0EaZ0LWEvXOPJ79ioZnfDyPjCJbl0CJSF/UTYa/yzn1sreyi8VmHM7FoyvV+QLxDvgvKTbVA
NgIP89PoSCZzdReOmA4yskm7iJt1NVn219QxjKfaBdLi5H9MLD/4Ji1AAND9VrlbvmuOYNlWIBlD
ls17Wzk4G2LsOo5F5LBlflL1BVkKAPDxzJcxFx05H1JeU8Niv1ZuLM9/TdidOIwGsCcP2HWX3pUe
t6Ga3JHG1P/lsouoFUdHafoxT+pHO7vsy/NEAB00J6Q+jE/VHy3DTVeksKazcSAdpG+kHX0VLUPH
pKD/6yIYVzp5qayL6k3qzJu0qrWjWBDtpRYRYBenkXgNEErbPMd6/+CvIdD3a51I976YNEYmyUyC
Ja42VccdgPpYrJFT/O3QXIOG3JK5rG4caaOWhZVR3T5mTbHiY/KHu+NVd5PEomdKH3sU1gLP9W+A
1qc1keUYH3q3dYQOcBtgeutjrm0m66OzGZ6mNTqARejWqz76lBLcOvuxC0vKpcUvrUnujThiw4Gy
X/q+rJA6zrgRPb9Lt3//bwSgqUT7dlNkDQNqFitpdbGNW+qSOaZQzlAj4Ihc81HrgBNG/RpWIqv6
XGOTdvYHoc/fRfOnVaZ/rsho80bVtpOerVra1FMQpP66AtCEKL5xKdgORcfLjGPqoAHkCw2LuLAh
rk0kSKEDKcPFizW9YUlVl4xPjrSztZ2YNJsONZdXI2qRWBtXftxQP0N88FrMXIOTPpsQ9VIXBFWN
3WWV+IxFvCq6D63XXy12A2b9CHwyM/0lZqcRHRt+tvj77YXgrfEC0yYAVYVn6jN4jiSKBlSzUHf8
72yJUFtsIwGQx/Ix+vgKm7cF8NEyLnkcdWSXn/pSL9gWQKGUkb0hsQpNAOm9n06axpVlVeoyYiMC
BuiDy830Z4m+utLZ0GpCOY9joL5+Na1Jhq1d5QQhEUrWInnB0TYHbjxZ/GEUs6klJaD0m9Oka2+B
8NDiA+tuuI1clZqd7XW7OMq6rU9SYQbAavioolFyApD2S9sDM3zGNF3yhzEqNk4XbMxgtvdIevjK
p9dh/KMRyN31krfJlA/9RqWMeSh58lpAtJGusa3heLGQpSw2DRXwymZBQD6U3ToF1wo3wBzIoyv1
JNL4Sx/nbDdUJCo09c5BAaDW87YAikWYj/odE+Vzm+Qtpo0zjKsiVCZO6wQWPeZlpjx1yZsIlJ3Y
6hFZ81wp6KbkzTy4fIw1tVXh70qyaqsJHAgXAthHpMXQ74s8xGLxPAaLT3kOjOeutBNyBhD7Bmha
e8hhAz9fZ3qxMeoGeKB1Dw7DTGuWS+OtAlpwNuL5i3J5BTsA/uyx8abpaPcwWKQb3zNdUUYNfPtu
0gQ7mvc2nEpq3bQZt30rOk7LFN92Z7MWpZvXfN+rpLAuulsEB401V2vZYnV1CpNuh0VUI+4iOo+G
XlruZ1oz1qsGh1FjxBzZyK4GlrBZY8zsWvYBDHl+DmYOtabQfncaKXg7Le/QVMTW9kjHaHGxKBjR
cxbEf2pFrpREIMn+iDFpZw/0et6pnHK4Nnl59jXnh27OatUbcw2GBJnCDLI/Ih5YEobRgx3IKXnl
7gfbH4IQG6y45QEbbJyAZB8wMzo0h0vNeHJj1qDY/ouXEAPAOJV8x3B6TRvLjd5+5pmdsFDZmE9N
1+RPOPAYXynL+Yoad49aDDMpLdItuOAf1DDpO5tmNg4sApzOdrnRHbGjfPk2BrChVayqMCoL8xoY
g3n956/Yu9BZ6gJW7yTYy7TPctM7TllG++kZL6qM/mhG3+2FX/xMOmVQEnqsqEzny98PpSmiwxz4
x4B9s5cZ1FIuBr5ILWYICMqPYDeFsuubT3jcFTisTPss6u6d7sR4psdpF4nCPiiZXSnI8lPq2Pqt
XCIDWh2LG7f+399hVaRDUhBTSTzKjjqjrA4q0PWHMk18TMUT/g/xUowgj1vLrUgHuGM4C5oTHySt
cOPgIAoyJNogo7PK4kdURurEsoPhUlox0SE9j3+gfKm9OeMYTQqytF2GY72wmi1I8XgDtPcxt1n0
QCQvd9KqurUxljsQVhOw30S/poU3H3szOOqVV1xaXa+2nsH7yQQpBKoFenKpKG5nBi+rTPfMHxN3
P74VZ7zq5E/YboHFcbG7jQjrQxz/MI0+XWlywa14CXWVlMYK0kdxQXMtL5UU1DSWcYDHltwJZDD+
NrT7WE5s4NsLbItrp6+SA4zK5IcRa3ikY0Ne/35q2+CZTUWIogHkXS9+o/6/uTuTpkiSdjv/F+2j
Ldxjlpk2OU9kJplQUGzCoKBinuf49fdxutWf+l5Jpm+rRaUVFFCQRIa7n/ec58T9+9izhTMs26DD
loXGz9EiAmJNx66rWOJtMlmALu1NZverXC/yz8itd1Qz/tY8ARwOBOG9VWSUKfQdSCdRjut+Yolq
QfoMTdZDnUnbWzZZqAg0Bs/uJPchON7bOJVHw3TFkRKsdjeH5tkM4IkGxISxv6mGA5eTssVRVVo1
0MU5Nx5wbFkbvdbabWsX3U9vREzvKveZsxILnpdd9KrizGEyXMExk9fBQfpT9TRQRGXHuUfVJ8y1
vvZcvHV8dZ1J8WaSwjtEKt3oAKfQAzpzwjnG3WgMw4oe2c/Zc7ivqfEGFSHlueUCXuit0Vx6CCOh
hdrOBJyht6fZB1kYbH08a94knG7uwC040AjKLCjQO0+U0lATJdaYuchYh9z8nIrj++hRo5Qhgi+o
aksvfi69hyxvlaoW6+9m6T4QHOmfNRGHe71u2s2U5Gd/CPHZ+tOi6afsweyHix8VNwtJJmbu/0K8
Dr5Ds8OTLtfgeZ5RX34GbmHcM4OxeWGYD0zcQm51ZbpuKuthNEiIpQa1JIUZgu4K8t/sY0HBDzFU
BILznouNgpzIeDNG0EqN1d3nYn6OPIDYesGxOQyRJYp+iz2sXzjI1mCK0LbgZ2/snqKqIonBgpI5
XjD6wIUzESCcqXoEfUpDoRm9lci2m6iLvka6xIaWZcHIz2bxREm62MSehXcgBpdIoXW+1YuOWyDH
xWQ0nK0+oXSzx17XoZK0xmPksDhpWWCylmr1oqNiDOemd7SNqdh0DsmhmN0jzUKFVNRFDNgAYTa4
F9NVO6ua0sl7mOqAzkYD+Gk3Vs1WDNWZnXaxnsA2LHMA2eAdBsJaHvA6+gLBBJEMWrRj2SAM5cEh
mo1yodnaT0nclhk+uNJg7o1V0GlfZePuvLwo7g5g4xUKCCJaz8oxGocqHD9FX3gr7tYItTW0Idiy
VPny0+OWpspyPmRRFHIyM35kTX4l7L31zNw5RkDb0hB4XtJlyKSetk9nn5LWriUOB/plG6Tc9aqg
3IkBh3nW4KVD6fo+KfgN0b4yq8hrkMQUNid5KzIfap3Im1m2X2kxzfuU0+7KQTjc6thB98xDqFrO
P83EtM991LRnNKyYNMypkmLlc4vaTh3kpr6WnDa7xjt7w1Bveqdxl/5gCrhxTri3ksHj98Yi2Qzx
zWJnDnMwnZ9M40Sfp3wnInEfCtogwdAcbTONd5GtPxVB1h64TVK1mI/MK6OWdabP7IdWDXgN2D2J
SVGp7lx8XmVGgdAx9/eJp2FXdYyimzB0V4mLx5ORprXnHDDvooFkuptzr/GneRcSnauG0ryNmn8e
UsNAmcggxoXIslpX0iPfMY2Kgfb6cVr/KNI8Az9G3Mv0/G+QMOgt18mPUVM1O32EdIT2dGBjCHPZ
xg5GXkhlGj9gN7PzrCv3gP8xvRWCOFY3DsFHSNAXK5Ve3crSdpa47zk0+jBgZgUCnYdRXkzffAhg
5TwZTaPd3frB8ByrX8b9QBmy2axtRRHNvoGisWKLpkBGU9OJT9heeCUlZgfyKgTFXuVJdylDfVxH
ilUqFbWU3/+rjz6SKZ4phQq0npY4zTLr3Aw2btjkxqm3XySMlT6EJZ8ni1ttnxvlnjK2ZpMUpvbc
+BSmgZBQjNUqcqJ7wP0OZmT8w4D5dE2m6VSpf4No752L3ngNohBnUxIRMivr7lGTFRzXtne3fl8c
LLTFV+ugl5b+u0rrX0XY1st8gqdXGJZ7pnomWmQiN1eZRmSDFl1yJDUlW5AJ+iuBQgonfNhXlfq1
lM2XXfYKnjLPDyRoflg5Gw1tsAaqnCLjlagXhrFsRtgzA/FCYdr3uytNNAdgIMVKjwYDZx5b1cBq
ClVjoT9HTbOa1PtdfDN7czai9fdnWdVQLbo2tc/f/wssq4GAYvQiHS4Ezk8OUx2zv8hZm2Ce0w/C
aLe494rgi5IHO1ZRfS13njZzHBrHCgT9wmbpvfHnISJkyxIEGVgbYATXihYMb9i5VIogLEAJS7LB
X2b86ijGcA9smFtleKLSy1sHFSRiTzGJ7c6AeK04xUIRi8G0SkUwpoxC/HAU1XiQa0tRjn3FO6Z8
SR0FYCDXdlU9CMVFdr3ZO7Gx2yYgk8kgxds8a4MFjvz42OrkqG3FWPYGaMsdKuo6tyEwV6CYXcVk
jsZLpozM3w+dNoTEN4OnUJGcqXVhFg3cuQbynCnac6JsUK0iQONCb0kCQ4Xm5sTFzpaWswXM6FLR
owUYaaF40pwBOTKAmNZm2dy+jYCDYk/rFRTqQfGoZ0Wm9gckesWq5v5S7zrw1bbiWDuVRnI4oHxI
Ma6TCdo13DOHQPg5Vhxsn3aq47Q0ArJQkyJlu6waogPlWhqMS3vF066N/Aepx2yldWAoSxfqNtrr
2mS6qSjdtuJypxOEbl/C6tYY63+/PxqKe6Z43oEie5MX7taGon33kEfWfWI5l3LE5Mi+u7qMig8u
GyYGjmKGJ4oePiiOuKOI4o5ii1ffmHGoKzBeAwyLuqKQD4pHjqs2WmUNjPJe0crH+VmnsPeoTdAg
Svyajz3pfKvs9sQ1QzpBk/JWZuN72zjBrvSzh9ZKxrsTm5gmQIUw/w4XiUokS28y9hJERmVzOTIB
Hm8NLC+8pQoLnETxI0pzjAeh9X9VFpWEjb0MGkOsA3wGh+8HCepk2RiZD1VHX5JlhwoSMTDQs6vJ
qe/eFXQX51V/+H7wR5eUi0dNfBRB0BAFwKSqnB5Kwiu5DFeQtVJEIt3cDlDUZBGCm57uoQaIz+IY
vvEHnSI+5vVSThcjcj8Kh004fNviQuksjcTjlt1KzV0uoj2sJWkY9OLapXXG4d1tju5grSs8UFfL
m82rLdubhACmSgv6k9+0UNB0+1eq3uKDtjJIzMUQI7vHI1JVxaZ+gwP8sXQA7VLaR51yX8frJvVw
K1m0kZag+sKs0betP8TLmlHRlZYJthzwZrPYpyKUssE0B9MQ2326p8I3vdYDOx6tIv8gOFNewsZ6
I7hjnDW9L5kEwrsNJvzzlXt183Y5jTjfE0P8Dhrb5y9zcwxYm7mB6dnKkIngQRZbd4YoR1RpWRdB
sfdUc2kwUo+BjThl6rDnc7HB56d4zrNtMc5PeInmg+sMOFOtpZe63YsghUt3H5H8CpfwQpttWvxm
3Tx46qGsxEfJ8s/HlsGmkJRy0IS4iRmoalxU6/+v/YTK6+eiZ/3fLIVn5QDUXr6aljKvvy2F//rM
v1yFLt5BQ/L1pOUauu7gDxz4HMyH8g9beo5yDnrC1oVF9dffrkLzD9uUlucJJD2D+BCtW//TVSjd
P/An4lN0BcRgoQv733IV8h/9Z1ch35vE1ugKT7dNvtt/ugopVShTgbQMbgH3iIhhRtDJAcA0m+of
GXIa+6T4DdEpOA05QAwvHg3FmDBApQUXuxXmLYU1VKt9ncMGD7/7vMbHNePfM7DSatTuUF9BPMhv
sSlSIs1AeSSdM7oHRpxRojkXKCiT2leWFCnW82A/hIwcF46ri0WUoxcF5MoOUWg8RVUb7wZk1GNh
i8Mwm9TIu/J9ANJm8SoQ0ub8OKW3nHJiio6kh8s7jvZZSu90LUZMcRFXeYH/+4y9GPBp6DODI1ez
jYRcMR9KTwjfcSfbM0+Hc3YkLiErXrszRJK+tO1tovbpidqx1z5SI8mydVe6h9ZmZoQByF/puvFc
Y/5ejX4Nbq2GbNBxHmbDsBZ6TebYtJebDCDhRrrklTwfVEpBQcNB1m6uBnPQAGLrkNe9OBuV02/R
3Zd6NVm4hOsX+Gr4jJqEkWj3OpTJT60klByxEV7UWmQup1gnljXR/KEzdKcYiAGAtpkJeB5Sa/zS
feXdnMZ+22RI21pPeXQ91m+lj3cgSLBDR0m9myDr+bIclk3GVJRt9aZMxAOdD5JVlOkJ98mtSRQD
n77+0I3G3gny7kL5e4v/ZWsOcJn9wDaBoRvkVDRjU/nlR2LqAvUUHcCEpr9CcWR43pvvhT/kuxb9
fWFU4CQSdUwe1IG55uSs1RyhDXWYHrgq/AijuhkL4w5+7admZs+dM8m1z1m840yeqMO5zSm9S6ub
2UwXvYYAXnFazry6P9t+ceb00W5mWYf7xAiG5yKm8qGZ9Hdf51fRtYH/MFZhdpERNcyt7Vo7nNnG
qpYkmYDeTWuPE3/EtQArVp/PXmgg43nQXWIfQUIPdLCRiBRwpG266BAuqGPH+VrAPE+j9mJFTEGm
KanOhQ3HL685SNeoIJ6SQwIljHzXCuPHX1AbkCzsGTssWy2dyBKX0KDEFUi27onaAO+ES44NCb0J
Pjz9Q9UWVL+YG4FK4yu5Zka3iZWA46PkdErSEUrcQWayNq0SfAwl/XRKBALVqC2EVh0DI/bI7lJK
oLnWOVXikVQy0oCe1AZEWozckZDGGnbYHh6KbmzZ77Fl0JUkVShxiglhvo4amH9jRqlEhwXoHgda
cWQJ/j2B5Z49I//McN77pWZvoD3cZZty6je7AWHMYp5ZMDxf8Ys3zx5YgGURTBhzUuc562hoT5XM
ht164SkdDvJ9hckAMe77TVMJdIWS6rodqzH7xIJMXYSWlytRz1HynuPVH72OrlO7fvoQa60AGwLL
wvFa61HOqKs4lZg8ctRT4iGWA1I76Im9EhbZRpCa/xYbleyYKgFSV1KkUKKkreRJHRsI4JY0owVa
O4RKxCyUnOkoYVNH4WTbyn1DiZ6Tkj95mm76tyBKKGXTWkCK2w56pKSgrc70YRd6NO/RScidDSjI
g8TCcOyV4qqk10KJsERvvb2qCpuUQJsqqbZWou0o2TgUQPWfuGCoCDd3Jk/Yre+6fE80mhmqRTdJ
JDNLbXEEjoplrFXlBY69YEaT5+lxSLAl0oWO1N8xRvTJVZZG/7P2Ru09E3jh2rAwrtAesFSmMl2K
rglfkoIpJ+EraLVgj5v0xdWhb0irkQtO52zXeuhKou1ynEfZbzPMzKsTl/bW0s2c8D6DqCIFNFf4
2HvEPOxtQabd0bXxztB5RkE8EKIvqFQ4aw1xXUoFaLyVrbWpQt3bcEqarkXLptx0kns9J/HRzkfy
FSPlF7M1XoGjM7Dgl84QJN82/i0kxrRPGrs9ZOohhaobWfra1pC25tBDXyNDlC4rAmDHtHWLBe0w
DfBi6yfNvMHjKCh/pKHKgozCq92ZbPrk8+AUIpOf4DZOe4aGe9Jo8VNtDnenl8HZbpMb9cDgXjEz
514qHkVLyt+C6Oc2JZ5fvW8+MF8dTVrbCJ++MicCzpjWco/P1tuMEnVJk7N9iyCq+1P2OsSDCXyB
FXSyWnmetYwqrR4gVwm5C9lV4uCFfbKkpBJ7pdvaH/WsXSI6KmOU0QOw4vSilWTFFm3Zn6woDo+h
el/Xx+nl+2+1M/xyMXyOYRvSxjAMj98PZQ4Ya44Y9bfC+et91Mv8mCZTW05mUu4yOH0r6RFHyJPZ
ZP+fuSfT7bmZaUFPcR1TQc/12AQDHmvxyh166TcnyhzaPx9aQJCSJ+tiDkwZYwtLPfMKzl9+L7aW
X1/YajM0sLQTFNZ4lcMdXHwfIEfkxk4X00snB6g5QsALGZHAaagHkm27Gxs7Eh7eBFsVbrqjGKiG
GDxRrwZMgKspY5wiKxysxZQnLxPavs1ratm0/XQRcfYZ92AyWq0Qz01NQ0BUhpsqjb0zNl3Hi+Rt
sID2GLCxbkwXXAICzPdqUVQoiICs6srTQBFy88I7162nqaF9LNTvuvaCVV3/zfhg0SSpH3La0Jap
VfVfGmPsMH9zMjF7TOkc+lmaT1BJMUuWNh1EOVEKZHA8zBxpLnKa74COklEXvV6uXDMa7jkjsSDY
kL5OjgE/KPZRzIKJ9o7PinBBnU63KIVlBq5QuwqaG5ZNKJ1bQFhy0zRhs2oN+RWEWn+Gqx976JBh
3auuCd3bhj1uZJuOnr3fYZyBZ8+b3JOPgkxEcMi63ntm1e7OtVO960aO2lPT8DIkvViMAVWC0ueH
LeJtpAXZQxO0LwXj/xMsTQqYmnNi5v0unoFBd06GFpPlG+Fx7620wv8xBNGvyClf5VzrP9VIr8yY
1GuljnVMzq+hR0OfyFhOJl6uR8+UV0nrOcJ6z4Ygu5kMqUnatcXVGOZxE2DqPpkxzspkyjFywFTN
sCEPAZceXvYnvbfUcNs1lmUFsqo3iXQ1o4wea5uNEJVkR8/uPkVO8NlkxKEkD+7JWoBg51bHke3L
2UucszSm6DDqE0dgP50/6pZ09JANT0FwG2qtPKWO+OuhoSStxcYAsMcA/LqeNCs62j7qDyNi7Acp
EO1jD4wQ7q+EnRpPwUJD19umJiFlmbbRCQt2dIIaF56o58IVDh8ZCEq9bzI3vZXVPeAbvTiEGFlB
6vs4W8YWWmWzanLnY2B+8DxP8aHQaPuNZrBCeCOcx7mdshVF5uClGSKcksTIVhE8mm3g8buGDMB+
rtW5U1fdrnrQZ0f+yvAEMgDedLHpH2y6VkAMxiXkfAOPvVm8D9NA6wmT/gcLF+q16dkzhWWTwOPp
u42eOirNUe1YwvdzG6XPiTlO4G9qRpYxcFlcvM6RItPhkPvYafLKPLlKgnPtKnrNU3hN8VzW2+83
sZS9G2Sprh6ogXOvWimaGWYYEvRLWJbowt0wP3b4mjax8FyY7ejKXdSv5zIbXrRa75Z2XHjLYm5h
CWA/cxftlAbEh1q5aIe4+lnr2alwL5HTFM0C3t58MJlvx4oWBdbKO9ZU5B0jGP3XpiH4YA88sXmd
YALGa7fPY/ILCeHyc9V6b1P7E9ua+TDkHlwiWPxBk427SmbTs2bB98hCgWQXO9rGTmW0dQRPUATt
pCObtodSSQR88AVMyDB7LuN93fbNE0icM0ZHAXujzE4UFT0kFeJaZv2C1j0s+6k0NgxX5pXnxfCt
MLxSZALfyUdtPHrCfXa61Hj8fgD7wOS47EBm6vZnYmv1GVpAt+kgUvayDU+xX2xzAhojeYWD0+IA
6NroEDWOfg7UQzVnDgPI5Fhyw54UhJHg5YpUE9MmNV3/14g9i1pjZxXZ73K8sNJiEx7zVTMnyl5f
EL1Pxfn7y5rN+DC3cHUZMRPfb1MUHpsirtg5g535SvTkZHRY44YwMUhvMusIo75aGTDlq8kmcFYB
B0erwT5JgKNJH8sk3fUyk8tBWANYq9hfBnG+7VB7Vx28PoC53Sr3smVol+FCLxV99+REpr1yd4S5
4oOhcZZrgpydGiTprEQgngDwcSuEOd16xD7Bv8UM+mzbn9a4D3CoVQVIeQBuPgPJMC06Akixtos8
5ivIdfec72tuEBJbjtCsi159D/3Cu0piDHVVNvfvd1kNV0lePgruB7tUwHw3gzZfzajWj0PPzstZ
UkcwP87KtxrQx7GIuuZraOPqGDfVeBvLND6nXbDBlQjCv0qfa/eVEEy8MWT5Ugh4zQld1w9sB3cQ
v7+CzM4ppEiKB8amqsASs4eP9n/A133QiDkuzJpsg95aW+AizaXlxhoMhnbNGCeAE0CATF3uPWH5
Su1ivp2GisNC70CDCzKSA1QZWWHdrbTE54SDwrEdp9n78800sSNmqKLF+xafKgvGDDyyfTexgxV5
0y/DJtaOrd36ELpQxkKDnXA3nKDmptuGcRfjGcq3oYSEr+301pLpWeZZ4201FUnW4L6ssGoesV6c
YoM3kKzXrQZZwKzzmaRNc5Ep8a+ESTuoVeZmIPNLYMiqiKMC1NxBydKMxtoAjcGegzduPQ31LcqR
7BtEgCPOUnuh90OyAg8S1yPDL+vo1JlGbV5yS/vqZHnldcQAtotaFEs7xIEdTafZxtHY+GyBwsr5
asn1LQx8Eydn7H5kAwQBO7jOBjdre9K3Y0YYy+jdHTRPVg3xw0p5pWQdRe5aMD/UArt07OvXgbnt
NILRI8B/z1w2+sR6xGLOc+Z1/mFM9fegA19pz9VP+ijbZZ5mr5nXZOtBY8xAzizXvUe7ZzyKlaDc
OV3mHEbHwydRp2uoDNS36O9U6V4TnU07OCfQGTWY0qA1nE1iem+17L/GgPtmnmhikWR1fxgb98mu
uedJ9qNFcKvzis8avQ+idZBaIOpTdTgjZ+Y2W2WeFaeIzsY48PxOAQdMiCJmDFPIG2S2tX3qnQDS
JxtGlTvJs+Y5LGtD2d45tPLh8Cgzt66xCH9kVk7/4GQfRb4roTU8Klu1O/TeJgipgTaHluldR+5g
JGxV6Bw3A1RxczsX/fwo9axAmJDJwZLMyvxPy4PAVc58CIGauE8+MS5+mL6/1fXSoalPu3uc71Yj
4YssBGs6q7UwUmUdtvGj8EnqCg7grsOPMC2sGaeKV7WnvqluNoSiRQrfhMyjGRN2J8CqmDtxBn6E
NFLst3Qh++KqkRZ4m8VH00Yfg/XizjlJMN/7cHv44C7z/SKeMVXTIV0L66pV/muPUuZXlOwM7HTd
iReu7kxfE8XNU7BNvPCBpovVAJ1v4aTZpxTZuoiSF/77W9Y3t4IBdTWwk7Zm/YT61i0tI8NhEpIY
tnSo8hghgbneat8mpRzELHU+9U8Y0xdF28Eu10BmxrR46SHzrgzfm4Auxh5q38+gPlswNMcKDUgm
yYZp0EIWl6pLw1Pdei8NrhKsTt0Jey6ngCp4qJvuRFTzGccHKDhcrKaVEZwc+XV6EqJfBJTepXOT
YOu8BOxK71OSkmBqAm/Zt6c6hevnh5wWbhpKGxSIcInwhWsFw6XbNwpY8hpbHpTFlPlu1jzAhpsS
K15CMmsPY0Xu1bJfQcwcOhgwdTSUC9a1vbDVtBV2nT9Ob7VpXYOAfBeAyzx0P4OcWl1LiLuLoaX1
bFQghi2uEWPGrZ0XOebspisgyV6gShQ+yGYvR8e1gVAMxZpGjmUcGU9xA5qCrmB7aTTsyAdD/83T
tXTrftcKD8Mdw4ilN3nUIxi7dGBaTksWg9HPsvcyzqne3YzYISgj9ID7VAwmUq9rLViKuEQRwkxS
QrYRnSBXb61edSv4i16SXCtGbc3wkoiamSkAcrSJ6mtcGdeRgPd6fu2b6HfZiTv8rmUjinEJOHYR
B8FxED9qA+9nSJSLVhtGSpY8VtS6YyMFsQG7jhJO9yPwzWmRpswqZRHAnNToEwXxaZHfMN38MRm0
YIdde1xNqd/gfrTOcz4yGtzUbgOHkPo2bH+/Yr1CjQ2dHg4dKh2sKrebPoE12Biyg5uUm6A1H6Uk
WD4ydhEBhoJEzzGbLZ0yund5fWWr36x9kHx0eB/a2v4sJNR8C5GIo5jN1WVW77Sk0h2ClzWmprBR
4mzpfOTlZUIwb0ZxhHb0mnSqeK+UXKn9LSxAkNDiwg5W2xBmZ/FLLzlG8ZWhiW0Z5YgNwe+pSIj/
ecD1R+nva0Jo+IecbVnfE6im5HxovKOSyvaHaNmW1Q/XMa55qH0ZISQS15HtAvijAvYnB1LxVyQ1
rAVlSVZ17ODOmSVbwOEpdULVgJrOuwAuNUXy9Rfa3UNL5zU7/TfT1oGVGgAyFVurb3CDynPm+Acv
FKeSdrJ9mQN35tJbUAnHE1qKfhcWGVW07MICs34K2lkuBmIXzOKKZaVXKgzY/ZjcuiLxO55M3OQg
DlycmO7dCkfroQNryv0SYB7pThOp+W2k4KiO3Gxtjj66VfjEJD9aWHhOJvp2tp56K3Sc51Z275np
/ahGADspgqVsCBpRrMLFp6DAk0A/GkGdbnygm0Wf0llADUVZOypKiTL5bURwXPMTdt/PxoHoyZ6l
2gVxudNo9ev0QixjyyBTUDEXGKklZ+pCWGDGdWI+Bgx9FtKEcNpluFQcMd/Rypa+yL+SnieAcwUv
vzIjwB/tfUJHG+RTwNCd/yXrZ1wP92yEtDRELxHGEZtbph5CHjRZJCzzLU6m5kKMnrUhGxZp4f8S
ZnAr7JZUAKwzvh1+ivYHX3/a9kbwOGmbZjqHzK4XpWiirUaLSZm07dKbSV0XEe17WjWRxFGdcnGU
beNQHlxTyY1MeHdVAI6p7/U73QjiMLm/mlJ7MWzTOUTl2LPtsHYcJttl5XXLcJ55hsOeJr7uhiea
UCnc57Si7zbjWjM6IgEBFVrgcmS5cMt+Weg5s1zvRwESRSf749HztfAIXed65S0dSJ3LwnS/Kgds
mtnU25k83ark0NeH1KDafX7U7QL5vWp/jpn1Ka0g2ppALja2EfKrL/u3qiD6GBXai4lvov5C/y/w
U8ut7nfXyPavjZ51m2iySrbC4DpnAUg5Nvh2PGr8RO8QmUmTjVU/E5d4M4Y1y1O0xo38XEzeWSJ8
q1XC2YYVgEKrbjbtgLpfjFukzc9O2MFCkr1cN51ButXDosZ0NsCMt8SVEa2k7LK9mVvPHUebZUwi
Db/u70Cj7FAPm6fKHLdxKSlBVtc/tq3DNOJU44hFTrrJfjshQQNuMOaz0C+D39B9Ug2/zArvo3LD
MyJ0FlMKhrdvx1vY6jQUYYNfkTRhoGbegZaCpvCWsgo+8eXe2GAJCQnR7OzNUDFRiGaxyQSloQPL
5UIOSKBw4/HhPMky/JkU7n4a6RKTeTQdbVqOFgYbjaQjiootc22iDxoSXSoKB5cMkKC/LIMQSs8W
oISMLRhVy8zqwBEO1nFyOQ/MjbtJxuQVzB+gMFJVic0F4GuXUu/rBdvcV5IIeGX9DLSbOeQby4gI
EDi/Rp+iwc5Jfa5xgLQ1lsMFscx+5eqsXYUeHEnKv+qNeIonONiRvanwLdv1rF++H0rVXgnSmEJI
1Wipq27LUbVcRnbM6D2jG/P7QevHC0HCBnPdP97/50dE3CJM8oZ+BWKyVZ0h/d/FId/v+35Aon6v
VTsnK1zALZvGzkB1d6ZGQyemaY6HipvpQQuG8SAlmrJtMJGxDRpA/Y4u0FlxQFQ7KBHDblerxlDG
k2/smTRwmrSJpgYLakHBaK+aRkmtFddStY+6qod08kws3aqbtNRoKWXkg5QeY1Aq+/ApnWb7VJbi
iuQKD9wzOFyOghZhH/U/Vk2otupEtfTSeALoZ68nh8bUQXWnWk0LTiahUlU9tDrAhUFnM26p1tVO
9a/iKq6Xs+pk9VU7a1zS04qa5a/1gO5WJ2EY63kDLcwjjkIjdPZdPZNNqPVhz2YqPsYGheN9+VU4
kmbYWLTPOWWx34Y9zI3431STrKU6ZSvVLluoqjGLvlnYXMPPngraNKaL1icsskzZEj0K1VRLU6HJ
P/Am/5od8dY914Jm24KK21p13c5Mg3aGW2CqCGjCLanE5UYdvsSqJTdWfbmTblo7SwWHU4IcoWrV
zWOWeamaduF7xKvaoYc3UT2833/Lx21EQS/PgvMWUNnrcZeL2DVdgILxC2F2pve0TVodTb+V6vyl
SbshdU0P8BTSCJypbuBEtQSzhHPzU83BuqJWeD1twpPqFQ4oGLZU07BQncNNT02cJpLuOpsFy/zo
Ar8uH79hQEkG8OX7bz33qFpv7K3RzL+LMfI3/dgn8CCmFa5Vc9kr4HQEtaWo7HY/v+qJEAxYmFHQ
nOyP5S+pupQlVTdVbFb7ZrhIE7EQxwDNy/Cu2n0qBsl/LKE/q4ZmOl/EKQyKL5qMfqYRor1Ufc6m
ekjocIDVkL/Mqvq5UUM+TbcYKrbmsmWcsGjB7+SqLRqHJDIZqOQVHFWuwZFW6V71SzcUQ+4Dn85p
OKbgBLoOC6KjH3UMPLvKavdBaPZntj50Bz/GqsO6gSuygRftE/XXWrIN5PV1Ve0sSqqv/3xI8fXE
hEaXpirG/tc/OH6vbfBOgawu0+im+wShikY7jzpkuLHkKehVE/egGvAYk8XXTkbPjI2hf0d0BCSq
w5sei3Q/qV7vmIJvSRfdHtIEcwbbqTlV5NDC8c7tGT8e54GOcPo1xElovzXr2qgOcU+1iXuqVzxx
aRjnpN+SGxParm6y9upXTbVrMQwsvLGCoYSGyZiZOLxHDcWhd/gGQiT+A3JUu84Mq14mUCYOINFS
wsQTu/mAmjVNhIBZKtNbV3NHU3rWY/OKs4OnWtS7NwfpStmlOZIl7il2h5fZcdMrBX1UNA7a9IGz
k41xPr74Xgr2mmF549k3CxIfQJ/8a4AjD40zCk55dpKq7V2m5U1X/e+tGpcjk/FlKYenFKM9AE2m
F6ExB/qq6ZBvVJs86Rcqo+l3CeiZt1TjfABwaK3TtMfruT46vJouvmqoz+ucthMiR1STBNiysyBl
EVat9prJnC1XTfeh6ryXeeI9EbF+F4627yqYmHYlaC7OLY9xQGs8MCcH7B0vyp4YrUvM2WavGeCq
KQ/D1O5F04Pyzav8zASKVI89pK8pp8jaMbjAYnN698Mbupv3kTidtwwyyBmWVT8OTcjGit48iuo8
be2FVredCvNNx3XqhOWJTIH1LA0MgpgAELYDvXkWXbpH5aMLQe26xlo+VpU5XN3y5fsu9/0efij/
FHriIZ3ksPv3/WEP0a+aNODv9htT96sopzoKwvZPat3fbzZ/U+xW7+37P95AzYva6bH7qqfbV9Ol
fOqv8b9DV1Mf+f/6j395ufjFfP2P//b+mZFNwlxfR7/+NzYvFwDb/5k5t33v2q88+K/uMPVpfzPn
BBYufF627Tq6EBDf/nKHOX9wRhG4vCCC6ZjD/lfmnPWHDnLOY80BPccn4uj62x1m/+HpnqXrQkrd
0Q1h/DvuMFt9a/9EzvFl8Jk5UgjDkNTP/9MclgKYmf2BGiyQ+fiPYcyE0QXvJmYdHEWFIxRLBkgp
BWTugtn6vZ+hiA/5ADaAmM1ChyLV5/UrpPEtojNJkc4/uP9B3nnsRrK02/VVBI2VB5E+c6BJecsy
dEVOEmx2d/rMSG+eXit4daFfkAHuUNCk0N2nebpYrIr4zN5r+wGlhpSQuwlLWvmkmUCDdFca39dq
hs8gCTpfoOdlgCA8A7dQwAJC7UeAjsA/5745xuHwAB7bfFuheW5qNUhhzIP2I2hIRa1JfMtz74MA
PbmvJhHuxtiYbwFYUkYK3rsvm4fdxxWZsN9Bn+TXNhkpYwfjFJRsSADG/8DwZkY5Nxb+WPn1/s2q
2oFdosB7UMGpdprhKanG8cNKXYtyWAxXXwIB56+Nezeb9CfE23hax/ELBna5auoGMgK4a0Se5jnN
SZUE3sFnEl+o63wDnp2WRFFv5yhEhux71t4GjedX3XRG7aOmmsO0inWx9+LsamsYNkxNnOcU/LJ0
qU89xEwLrySpqovhNaTW9Oh6016auOKvshLtFi6Ec7BsbvzBuvIvvLEImR+g88DNMBSIwrj9mkia
1uFSFLJC/j2DnRF6tG3Bmq0ACGCUbqoLnBaQYGn3EWPI3HWNcWoZCJCLzBzJ8esPwNVhHxp/PTo3
rLDN79Gv60Vsjf5LCa4E54Qlzwn99oFg3BdkHTlJICV3YGI6r7E5xKdBwn3RU8ixqHTh0s/2npGw
XI9EuSjXq7Z2ESpfkrg+9UWj36PY+gSGvmGZHR2RVYyrkf8/I4Isv3hokhlSxPfJE4uJ25V6RrwR
/Vw+JouE1JglIro0UTzAEQFF06/Cj/xHVoffRQafKMTItgiFnyz7bMwfbbIKYQFsigy3sW9rxt1r
QVhjaPLWM3vEo+e4mO9Sles++dcO4vWFdfkTfPfmlVAFnTeUD9MB2P9UyZtNR3eWI0g2QlnTe9dj
ZXVpz3rN7tZZM9tLxZYliDsnp9Vuzj8PlRa3ILS5xlQa8DpWyYQ1H+O9l+5JtGIH4LsuCp+n0HXY
PlQCAKV06MjNOfzyBsb8GBb/CtNKnsoSE4iooHeP9dmpau2MIUw7l/Uw48vzf4UG09UpGZxXpx7o
UUh+qdOb5bSUn2FF5jJ4so3ZeNEBHjh1SLOp43haOmyezrFu2teZpHl6UXuinijZW+NZ29V9kayE
BZk/76AcZK6jDIKGsSe1ejvNoj7zbMJjNJhEE08237pEbPVjH0z0QDKMd9KNWQOz5arq16lhhJec
YmseqxE7oDZtxiyOvhzkX8Hv2s5AAFUcV77lf01xBLkDXcQGp9IABb379t9/XOIZi5jT7Fsb18hS
cqzHYZkmhr2tgyFda1Mx79MC70rdHXBXDtfQBgHCSFAQSxdIeGrQllupEtPyp4QQL/wwI4nOiVyb
eEjWgJPE1h0HfdHkqQdYE+vCIHJ/2xUK35VfptLjbxUtCCRsQmjM4OGk+brSFYkS58g9i2OOJgMl
vD+HCRMevg839xepBFTg2d0XNIZoy/uBkpDgiJUsZbxq/eErHy/EHrMeJPXa1Pz4sxk+xsTFxTzq
zxNutK0vq5HWuXGOdK9EinndrdWr+h7OSNEDJSslXNyjS5nEU2kwXvJtNDFmTVVIlYN9xOvMN+Gm
2YFXUl+aIsaI5hcQHJPsRVr9w61oBwoqKD9tviokixEwUr1P56cEnczCC8viOHYE7UmjIp3A8u4F
w9jbJJTd35/mC6nzw7mi5hI+8Yu87UcypfNxVfc2CzG7bS7znL7VQCnb2LDubtvgsZuFvyK3xz3A
QN/3qCfvMD7gl9ameciCsH+xivJoZ+vKzIojlgCGAZSxaoUa7/XI6BboNUEhMHJewRgjCwnFkRD9
kx3Mf5AwIRLyqpog1cq9o9qjtebjc02UeCZSMhpDCWp6lDVSSWwiZhq6Et1Y9nqelSTa6J9l3Utg
gAh0ciXVQdtggZRAviOUkKerjOkwDklysbzvKB+aax9qkw+N8SMx4+MIzepPH+AioMRAGgauLQ/t
+W86vTfeyE826i6WxWWSKolRpcRGbPmBgCsB0qSkSLkSJRlKntQroRKmR/0Ocs8hg/KpNeNo05gM
81PMV4XRDRfZJr+9OZ0uDgHv5NoyCCid5L2rg/YcewVJQBNpioM51KtIqamm3k+P4xzOCz7g8U4q
wVX1I71SIqxBybF6pcsSat+PUstTnh+gyUSgKBkXYQenhqzaYxZXF4vp6RbxN8Y6Jf+iRGeYoyRh
EmjMoORiPw8u4KCT7bEPzWGMRT7TRFPJyxolNLOV5MxQ4rNSydA6yeC5q10OsdQvdxQIsHFF/Wbp
6XAblbyN1N7ioFd9RMYRf/bz4IdZtPc8FBpZ9w0CD08xzJfLz69YPOP5n9uTG4bo6Hr1X7W4yw7O
bK963b8Q0Wf/Uqc3EqyEbMYCwayP7PqI/8JD04Nkb1TivU7J+Hol6AsykpSZ7LkojO66Y2MpHTJ/
gyFur2ca7KL2bXBU5yLy8Zi4YfOrKZiXQR76lB4UXrd2xI20YhBPiA1tVIeOkh9S3T+nSpAYokw0
HbZnOg7o0+gxriO20yGNeCQZ2kcqnPkDbV8T3hzf/TCpRPiRcqRXrRfBc41y9kcDM/JKDtzxuSY4
jneZklEm6iFU0so6uM8oLSsluWQaNV5dSsVrrQSZNspMhj9INJVYkxgW7JLtdI3VJekpSScOGmY/
SuZp50/kFZSHHrYB/DGUOPMIucTh1cj6faHEoqj7Gg4MBKSWkpI6SlRqKnkpOal/kTsX28QCyGIr
Eaqu5KikqGprK0zePSv19p5CLkywFzIFYaDdmM8/DxJCg47meN/K8jE3RrsLyfzDDF4aL44G2CHU
XMSP2GeHns8lsJjz6H0FSrQSZQ5cCPWrmbAD7nDpAJxBRxnV21bxJCwPsoQDYqJWrAkd6IQWQZ8A
qdCgjnOgQUKmsH4YFYpWAWZmPiYJBItRsSx0BrJMS6jOo29H0S4Sxb2wQ5ZyhrLZc0cxqowwvQbL
xirRs2Fa7bO0WXfpH1fXTp7o6h1sxxe/Ifm4D3ZezDoT/NoNkRVWW93epC7AKY0Jjk07bk25thxG
4I0za0Nw8OiJZ7HDKPrbDVmgM5yA9qRzoFXemU8jGlIINSPqfH1MYcaAufOj+CiZUMAGlhdttNpt
4nrAUaO0/v/CdvR/JZmfYj6ssvxfu0rlLPq3rtLU/4EcI3zP1A2THvF/gMydf0wHgj98bZ2yXXeN
f7EcGf9gjnH4KmEYLOZ861+aSvsfkyaVr3PwMhowDP4jTSUDyf+lq9RVw6tbjm/qpNTpPA/5/YXA
JWz+63/W/0sbeUxw9QE6+YxJhb7DvhfDDGUzfxsHq7lAIcjuDtd7pe75+efKl1z+iaoCElUPsP0n
28Mu2lvqBffMN5033UzIqUAJdjRR/CwMVV3ElBk15Yam6g5Cni4ehYjyHaDySNNzN7hgKAxk7zIp
0KoCQnR3hRLCiXE4edLhz/zirQOSvKw8Ik5EDb7URk99nvpq2KVm+UooAk5Kczpib62uTed+4GWd
z2PgcAeFXr6Cwxkefx4qM2COQ0jjgLGkGGt/Z3t8Srt6dIHf1t8dOZeHJgt1VnClBT2UVhZcycR8
OgqAr1BkJ5mg7TPdczDt8dq7r0WaO+s8lzkpcstytIdznlbamczAZQ6y7SDQ+yxa9ig3Ijr1m1qC
bDsKvEWkpbDjoks8pvKaDrH/CszhgM2XLTEhntgxcCMlFVd7qEX1agxrnM8xJFYbV/EhgiB56XTy
FpkVk9mQgA4PCIXzgaIuOM2yTUUdTFYgwz6I1bBzJwuvB1w4ot/6vdRoSUdLLOoiGU4yz+GmGy78
ZbYTnKYeqOEJAT5ch2Af0a0prMEtM4DXOsjDwLdT/waROCSaU9/67LNm+b9xIwtZTnx3JLS13oqL
c+pZcF0oxrdalby3+ZQzwEIp45UZUTg5djIzHB9hnWrL2gurqx8278gIPYyjfvZUs6J++vlVHw/u
GjMIr+mIJaASznOt6wFFCSC7GULmuQ1bNsQhl1kx9dHJwr2xCQtDQFWPWKtl4OjgblTwSj+mijzH
Fq5Ako0lLrsuOBnCIXaDtdohif5aOaLDSOof3vwdSuSYrl5ZFy8rHr3RUV6Udr0GA+uvcPoDGWqD
PZHX7dmZp4A00uTsaG5z6PUUhENKD5FMPuZwgGEXqaNWgam+aG1UpJ76I7fti60+haTMoAXaoQmu
t7VVQax1oejVvjO8OFW7w54CKtbybnnvyw2kVHdLp4tVzyIcMUjbBsh9d5kAGe66trfvYSAPRkgf
arSD+2xb6KhCF21QlvSHqgvXObfIKjBqYv2crNoN7fw7tczsIwq082RNzp8iivfl4A+fMolp4x1+
NmPamTvh5saOb62+TjnpXmjrylWQE0DgAaw6em8uJI5rJtNn3RudNy8HIO/HIcvT0liGQaFdyB2M
oJM3X12uTzf4ryTKuQDVxSAOzZi6tFoEvBtd/OmVfqR2Ej2SJgesmB9fx6pOVrZmzVcPOYUnql8h
gC1WvZinAD2daah3ZpwwW1EP/WhbLIvhHul1eE3hNrx0diaWRos1ss+Zo/kUYlldmC8euTwMvazq
+G+/xVe8sssNLhnzAHirvKBlJHstzudfk/jVeHNznefpb97PwZljjgxKl0h5H+pvVTnADYtPkyZ8
gdTzy27ScslZPB5tOlZ22pW/IN8vxTnWYLYz9K2rRORhZ8jdxHrX8DA6lKhBXaPbWbwsF93JrSdT
T+6x0JhCGclwSx06U6r5XYnc+Ehyt7lEeh3AR1zPZLq+Fb4Lb9IJaGwTUuKIXore5wSRvyXJRCcl
blwhYIMToRqvH4OAjecNGhsr6sKt5VM+4P9LAL8sOiDrV9vqjk0Wd6cxxIQvqMfduvbeK9LODhYE
JQjM4Zc7iPlSNTrDjanQDk2ff3Vj7Bw1PwFh7Qp+NmmCZ7RPP7NgDo4gSMVRF+Ot0PTyQAN9aJiB
vuOjA4milcQjJ6BfYTEw5yeUVSNClCXW4F+YDFFa8SQGN2xffS3YzlnuH8sEdjDOO/3YMLKF1eJ+
pNBbHjKF/aIXV7d06ccpjVZpLu2lPVbT8wA6q/To+D3kfE4d7XxT+0ST/WX3OiutEFwSEe352M6k
f5EehbKe/k1goexGBxAP4Ro2Q66F5o7GBlflSKPiOr/iFimEde5MmT+J1qhfRhf9nibqbt30IRU0
fGF0cGZMdr1vP1VQZ57wrkr2amJH4z9d3Xa4102VrKBmWBuCC5GSzVT5JAiWJqf2Z0Zq3cPVrF1M
LLdeAF+D2Yb6HkUChR4NSOt7t95stY07DdMBodXPCCbU8gW5pOE2kH751sn5ebL8B67+aJPaGSap
HBVM3rtPqHPZpQ7hn2B0omOdMPCpm+x7Du8RYXwXtv9VgIoKLHyq1aRzltSn5LMfmpI0hBC7wBLA
hzLGOtFGA9O5SIZqvDReOJASq79GIkE+NvbuLUGG2MRGdHTHPOIDgaOt7JA/5WZ5iMU0HPIqrJGK
9X+DCJyQzX6HXqqrDkOTVYemqJ21Afxh6/gltLKxhHaMZlHL7fAjkfZ72Nf73u699c9fZxELifjn
y4sIwn2cj9c0ozZvzSD/ZcwS71I6bjiJAIXBc75ZU8tEjKnVrssI/AyT0T1aphLjtI577CMwk/io
V6anFxvg+C2DGlecPHIHGFiPEQGZoY3Nuqya1ShB1UZ6a50dyEGbNJjQMs8d1o+yo9NP2E5qspuP
c9pi25KF0lYDKV9I3LKw8+f2NrDDXbQGlBzEQ+FaDuzikBogE7WN/BzDAiSyrXPhikr5CBqArOys
rhaGrj34TYylqTpq1QNI0/g8LYOE67cT8dGEUfrMIVfus6welvGb1svgUoFfyMXk74i9GdcOWZzL
PvDrW1O6524q9NPP71j8vqZEZpGKUf4OjZeGzv1eOdYVxQqo1grhoFeKaWMb019T4DjoZ6KiGw9t
aFjL/GXmykKgyOiUWcp0awd60Dp0st8EhyBmcaNfMkOwo2XMaDNb+k8CVwZLT+wLJsAOH9t6lqfF
sWvYiuAzdi9xWW9Cw3buLfcc8tSUhDFvpPeKPW5tzQrJytgaLsygGJkTaCkemuK70zzrQCD9Iq5t
T42D8/MQO68VcKWl8E5TYdiruasKhorGo21HuYIB0m5iTT5KHXCVF7jNbki1+KkRsbuO6/Bhg0xc
dwPTFkYLDKg6aDZIBYwDPGpVPzJbKbK11ybRk+xRwgrd27gYRzmh5FGr9A9gWawIkwLCTmmhn+Sz
sW4DBgx8PqbDfOIkWcuKE6hxnWpt404ukBrMLa8VsWAbFmti56MFaApawXh6MUiPY3CS7/IETkX/
rOsEaGchE6PZcIqrwVk5mfrVUq5kFEs0iwwlNdjly8ZlpD4UJqtUP1x5iTVvLMf7HrVfhg+3pZD9
PY7Berf2sBMzKD3W3AerZ5Q5Tl63bTrxOef6CUdtfOx947PzexbboiHGvCdNtp0SDc2RvP94WYYx
0Z+QkUKTG/1jYAIo4s3ICesxrounbzk6JKaMlXXAKvtd0fDfar8Zb/GYyH1JRbTgLh1vBCUppwxu
uzRSkT8zHgi3GDfyggBnY4YxkQsJwBZUZGm89nRUdV2zITMk3kLgrJe5D5TMsT1G/FzcR3wpbxpW
LDvZ5O2c8h5eou42+YFyjru8BgnKUvJzWUXDV3JT6e78Efk4K5hNHNQLS8DVR6KWLNEixioEqD0T
b7+ZC/ILnLrIVk6wY+0YLTzC6HZlheIpHl7yFtqZwyZh4a67yk4WVV+qxMj5/mNc+nnAO5Is8gz4
vFM75aKv3E9Ko3oF27VFbuh8hQ1yU93pFkDiwKuU89a120uIcDnIiy3GKrwvbZcuyqY5FfN90pPu
npMdHo0gm7PMjQ9OE16NkMnc3DYbHcB83k1fXYIG2cuTuwOhAUmqFi57A8iWC/d2HDBZ2fG8GcP4
E8BnsYmijc5PaOc6w7UMU38/T+JBoGljYT6l8cJ7aMY3YXS3onHbk7SnXxB0+33sZJs8LU/ezNMl
GQA/E4HaJQr63DfQ8mQFMgTi/moAZgsjYBIKRYs3Kpwq59FNQ0qH5D6FKMP8DKe2JjK2pgGG1fbm
26zGRIxhQGdV2tQJ6tWadKC8T560WTrgLYc1fp/fWIsrHNH3OEFG2mb1pc2rejn2ZoFcn/wOWINb
EUb20oGIg0ySwJ7OozIdjP6trcgpz+p4XddBt+bNcRoylpptP+1wwgyHVGeMN6LFXzVD5SI/2ptj
so2M4CzBUyDBILvGBhi7TovmImwommli3soc2yycApBgfrSaLT7DvtXwaa1I0wlwm+lZvslzhDsh
nNglkeDLH2Io0dPbomkJd24+wDe0S4/5Kxsjw8TnRcZFPA1vki3UnveofsCgFexq4FVsiFCy6AVQ
bE0uTQA9K9nrw4L99dafmn6lBMEmiFJI/91+ci1rQ5NPUG/J9Jt9bUvQPebXaj2nzbNvzE9CwOeQ
tJ3IN8Jh5+lUJWTzyLl5EHQSHIjN7royPhbOsJmFEW5lFdxcz9YXnVZygsYsQyZyGAaCyNKe3GaE
M7EgldLyhi8z6fS10fWnEE9w4sknxmntMSMVHqoCQ+wgKUgHG47Q80hAtbVnI5kOsRfxKfK1dI82
b6YF18oTAFCALMzPCp17uCx6SETKVytM/zCVEs+bL5O1IDaYegYXYCTmTLn13kLXiwDwAUFOsvlV
uKTPZDkpaSETnsXPgzf2Jd6MnPesRe6sLa/EokwEkrCEMnuKm4ECHM/gUhvS36JvMbmTICLGFsWb
4NOGz10IuU31txIhDQ5L6a78VAwkmG9jJA1Ie5lvzpJpt1vC6gTtumDljUHMHn8XkHHTmSc1RQl0
LwTYeeCQwNGbnzalHcffeC7SQ5DX8V5ziAgJIwJZgm7wAIDrq8qUa1vhU/r6OfDEWQ4cHgKUue+4
H8poGyYTcWrJhFAPUwsrA0/DmlO9eo34Gyg2VEwVMOcmb4w6fipbGMN1gPvXba4lYLOCEAo7crd5
pdPwD+JNc1tzyU8VLI1w553FZrCzmTF7qpbGE6pqqWgNTZKDXZxJuSIit6dZoJhchnr+MUCVwu71
NujdSHxFQP5xSFLec+G8uEPnMP61H+XIKRqXHYz9aRcEuH/ywt2lyXrqCfjQc7o83/Z3ZIzyIc3S
z6jMtGXh6/3Gsf9kXo+MHpm8VXu4u3DaGWG/SbJGcDaE7opp/DMRfdw4eDyopoKjA+FskZqMDUiX
hHSfBADq9d3gBjeB6JaJLEfzML1DDIvXgcZqrBE4iXi/hVdcdHEVv462x8Vli+rIZOazlrwbAdFn
LqUa26JyCfeOWtqwSWUiNCDJvXcyWdyDnRp3Q8vPWWeKndlFn2m0zbtj7g/VCmEy8zH0I07OzWUf
hcRyZpkAe+G8lteOcCUWnIiTKl2BwZNxH2kZevHJ2dR93axO5OLppMMyUrdE/qd3y1+DMIctdrl9
b2KCGqWF6I7gvyiMPn3yV5/B0xH/6v8OEsZPZCUsm9hGl4JcdJm2Ce9434CRMnCiGgEhAbnc21U1
btB8XhI3s1FkFE+JxtdVfsKLRPuxDFFpYdrys90AZGJhRg3m0xBcafKV8f/DBMOSBbgznypSRgwE
1SkTqGXJIJZCrl+h3/pDgkqIfKOGj98FDNRDjnpCh314/4Jr2LX16WqVl6ZPwF8QlLRk1z6sGPvB
iyWCrh1IfBhBGKzTuWBM0RjFLvPAuc0KrgY//eT1bHnIHNMWZJUD5wtAiTftI4q1bm3X02vface8
rPrTaCqXs5Ac/GFYEuVIbLPjY91uBcV2kcq9zzq6TDJ9FZtesrUz7K8k3d+bejSVDrjcEFz0Cs8p
fZpb4gPp2zvjy7OYPOXKxpBn3UO5rBKog0Lm3/nw1OqknmhNtM1E996GRr6v4q4mG65bQ3DFEJN7
qm0XL3PuuPupxtpfp/ahD3v/VkzTS5s1R1aMJ4oCYznW3Zvs3F3dmmvLFS/SsX4xcfTJBCEjL9Bq
7JDhXqkZJdzmhJtx6aKSBYKAIcumO9Vrc+9FDn5kt30UOsxQesN0HdCCsIZHDa3j3KBpAbro45Kt
jYhSyKm+eekt8gvaaNV4+FkSx3qaupuFenJjCBTAyEKW9mHmocjRN3niUdZnl5+51bBLdUXlra1i
+A7CcRe6lb0i5nkX5HGyyOZvwiPOuKM/mwmFCnHt97pEjqBj9TfaGIg+5qsa4JM63V+90k03oyke
emyU57AptmSeJMsvLDqzwcXvTceECATRdGfuSJ8YBMtexWn7EBy9rUERNkydsa40qRIgx91YjJJ1
W6qvC3LYlffwPam9Z1Z6H2CznQVYenflhPHeSD/TEK9DGYwchCbDOFi8lIG0fUvgCkRK4dYCxPuY
7O7GZoK+pf7djPFbU7GdLR+OJgkEMfGgVVwfjSxx0CdnCTxg24G3QtHv73F3E78tmvcy1HuiiOXn
0DjJurNH5tOV+YEwdm/Vdsn0o0LZsB9qDK6F6b2z+IJ9TliAcIZx4zYD9bFdodoucrC1Q8vstXeX
jSbek8GoMq7tclmD3mc2j/fDtEiXlBVSD/vFHMtqb0MQVTmcO28GkUMJNefobRyuU0gDlNh9uTC8
6BG1vg0Juvy2tQvpcZumLggO0LRvIMQMFgNk6YiFCX7otfeiIdkM0tNKJtXdFulXSMqTVvZYWxL/
nOnGpRfNc1WHt74D/wGRLE3a310/O4CmKkJZqo2wmoIBmB9tg9K9RiUAfyfCscJi8BPxLwYrRfUt
f/dN0++wzcIH0TA7Eu/54xI3/wycY4ve0eNDZnnP/mTAXAi/zZ4vFXb7rDOZW3htFi4knPJV7OLY
bUtrafnRl8DYtdQ96zto12kUnYqw/wQQ+jJrHY4M2f/Gxf4MzQN5r9Z9FXy3i6oWb52NCUCzXfzI
TvfQrXwbZ8ZLFzZfcz0v7YYPDUOdj7w0v0mVvUaBR8rGLH63pf0owu4XguJ7bFSbcLA6LDQuJ06d
UywwWgjnS91oRwSK8Udjc/4ZgxEto8m+WK1OS40jZ2DFSYQXIWcD6mnyRxq7fMhe/AGFU5zCKzEq
n3jhHmljXsa4pkZHljv3Kg4agkZRYYqLXJzWvtg2lV8uy8gB9pILYCjNvJoc/SuLUrWqNXgSUS4X
MLmupjSndWA3/VZqcgRvQY1nWpa7xmC7SmP5AotlR+gg3AhkC1kq472Z5OytUS8kK1Q01L5c9XUC
CzI00T2DgIvm6CVHT7cdQujIEyCuKstPTvIaT723qNjptuiAbzhozllgiE0jdez6aDP9KDvQaHzW
2KPsWL/6HfKWgdmJOU0fVVfna7ZGd+k6b4B9JQd8deP+o+ut94VhuU8xZtbee/BPHie0QJPzIuCZ
rcKYNC56z00i2cLXEzbydCYiq/VN5Doi+tTinltvqleeJ9hFyV+MmOKNTdwV8/aC0UMRvttwW5a1
nfzS8NfElc8TK7OPAFV2p/ucKW36gGWxrH3lvnE7jLFhDF+3BrQZchMXJd7gjH1aA9iPDXm11Mu/
SU60aRKP2TU0C4pvd1NgztyOg3iOvI63+ewFC8ZaT6k3Wfi6mUKUGVPopiYuDngi9tQac1+UPCv7
G34wj7dASzDN7LKBR61ETKQeo15qcmJAfPMzsfGp503wIgH+LVs/PbNj+Wom7Mxu0zurLhNbgQ9u
X3fmU2441yof9bXQzaM6V/HfJ4sSMjKMLvY0Ec7GRZ/yZ5qECu9g1+Lf5Gn0LkengyuEYRNuUJYv
iQEKxOpvhvx0yeXhJgflZxv635nxX6TeuX7komacn9M+E6vAH59FJi/gFJXWUazJ7GLSm/De0hiQ
sqDrwMWlJyYLjMmB8ic0uitLfgyRtqOpQmdkjMcpbBdaaO0cq8xo1vOl1vFZcemxF6HUArpC4ouT
mrPNgnQMgOG1szGbjQiQ/Fy+Zo1lbJrm1oRhv2XfTeNR/0FqJWgXEaqa6evsMI3nfbc1GtW6gK8b
o5gjonGY8cGbw5764tphQW768DkJOFuKnhO0fsUWalzg7gF6n9r1XTBu3eW5QGHWNcfW2Oa2Ib6p
FTeAvog0OzGjIJgTChwMqXKdpUSNzUm3DahQfTgeiJRfXc/8GONqGdR4AYmT3I49AULc0fKIgYpp
2g8ZBURKp1gpuBuNnaMgKj8Pnu69+j9slR7KCpPzYOMp8kqrGCydorGMissiFKElqRYIg1U+QH4S
iuFiTFBnXbd5aWssLG3+OgDQwfSEe7RlLwCzFxqMAxaGsBf2tYoUA7ScTkPRY+QPR6bOx10LWqZX
imOGANZ5bD+cQKNAn42nRKFoEtmG+xmOxmIirGyFf7VeT01mXKFGdMcQqA1DdyYvJsAGpKbzodI1
/AsccZosT3Y3VgST8QI2ipQTJwqaUyh+jq1IOoFi6kyKrhMozg68fMx+kHdaxeDBJDjfQgmXx1GE
Hg5TUCQY7zxF7zFMVn9wDL8YRMYPQhLrba5oPz+/dRUBiHxM65QDBUIBNhwIBWGArohBWLqya6Io
QpPiCXWIoQIAQ7MiDQ2KOdTKUTm20TdhhDGuweRF57LUoRRNufwaB5vsAgrsKY8rIDyRdiCqOVOU
o1nxjuTZV/SjRHGQfIBIGmSF10gxkhiJ5avEzZ2TWeTWyuyBJ0EOcW8Ms7C4yFhba3F2sMK4fIVW
+8sA2QKlPrS2+OaeHUVq0jxunLJ6RhaZs7BhcjPOaAHLtHtD3ByfdAV+Ii0A+hNBZqs5MsutGRDx
3oy+vukUL4qBcXLMfyBSoNSSI9Dn+GgoxhQ7AeSXFrjCxahoVD8PoVdWJ6u+m4pTVQGsGhW5alAM
K/2HZhX6T/Bg66eeJfvRzLl82LwsgecDNFY8LA8wVjdAyKpAZdWKmdUpehbJhO5GKqLWrNhaJpAt
+YPbIsUtUfytdJTFIRyGhZW79clSlK5Z8bqwXZdEg97RDbZqLjpBNRRXhN4WjmXyV1jlN1vTmB/Y
smuGVlDBmJuzroITFrkSg1L8LRVBTPywxBRVzFN8sRjQWKKIY7LtnnSSDq12yk41ULJI0cmKZKsr
WhlXq/foFcGMjXq2nkH5HCrwZoGFGj5TxDMZHkyEpqlSnEqlPa2VCrVTelQfYSqNq0tNi1b1P+6p
2f4pn77yP83/M5YaF9nR/9lSs/5q2j918Z+WX/LP/0YBxdf+dwWU+McQBg2o4+iGbXkIlv7dV2P8
44BW9n3kT4YpUCD9iwTK/wfKINRlg8ZPGYr5qn/31ZjWP4YuPNs1fUTrrmUY/yEJlAnc+X/21diu
jyjJMW3dRiBlId76VwWUi053RkocL51x3YI3PyUds/eIY2uRab3CkVjfpS3fiXvuX22zI9M40Kr9
RF2wEAXpbkFRti+I+V4q45N3cHgCc9zsaRYugazqVcrOii7P6s4LQwtCxHp+fqK6ph5jYLWBvWc9
65rLHkx2w3XGaLnokuYm27j5sNN2ZnqTV7dcuGCFOcqWtITNPplz+8pBk2KmbKrf1VmFdZFQMoRL
DwThDfmhyYQW8lS55QmIF0xFTGPJngL91Jfn2K+GdemDBug05vOgaxX2hAfRTM0qo12GqTGtpEim
Ry3t73Js7mmWZzvESn6GxD5GUgVPc2OVQHxGY2qubue9GY6cDz+/G3lCq6IXKT4gi9R7s7PW1iCH
TaVgWRg5+ovWZ+/Y7CCyRFxai7ygOiZQUD96TfPfyDuT5caVLcv+SlrN/RkARzvICUmwFzt1IU1g
ig594+iBr88F2bOXmWWVgxzXhKbQjWshkQToZ5+91/5MDYEQjbj+odEEzoe3oV+iovGxaQHQ6cyK
z7KyzCha5EvZKrUaais9aLVgtTwXn+TJz0KQmtNF2m+lB6idfZx2z1I4FyGOh50kh+znOrsERrVH
CJ4hXgs0znVftvAv8GNNsQ1+sKiw/jaafNKmYD5YUfMnjzvWGk1Ds69Q5dGYkISqOH6zCW8fOu7r
HAiz8JhIGGCzq54DuI+vaZbuXOlpd7xZ7Ws8xpe80H4lqd3sHIGN7r9cjLcywwdU/FvR5bcyLlqc
esa3S/C/va9RV02XgDdrOy4U3fq/3teqs3synK1YcU6z9qEWkZUsSmvdlZTMgbgBME7U9LPc0f7M
FGglT1GMRDsGXfOIJmzFhbD0g5cn7pYc525Wc+YbYgwvfV5uAT6ROZHw8J3mBz4hhE1+zqPIIqBs
dNzViBLrWIM9Xbt+4bJNH+zAPGLSxYgWnCT+gQkb2xUKsLp6rjiTXYB6MVHnC+NwOH8/WAyiK9Om
JrFQOVVwuldT7TL/mIe62SVGQGYsG//ioa459RkcMiziRUY3Jzejq9KbZzFERt2HSohWa1oJnIwP
at6F8Y8pwE1f90CANl7Ytq9YQf4WrihA1Ma4vXGanXDxdqTPmYZjAgkzPxwQnx0iDqdOaKgTgoih
drqFDFHmfebbFh8bfGFvQ7hHKycPxC6ZVLtKCY6fm7I09wpxi435RCo1YSHI+1qsKT2Y19pAjDMO
OdbGGTUOeC4vZUBBogaBmyvSTXx2ryS0CvcIi4RcnIaLDlV4SINfMeVZJ9UG87kw8z+FxLIGWhZz
mokUieyN5FjWk986xN1Mpz8OkpcQL+fAXmtCU9J1qp5GDqfg7qJiVC8N3rR1FgEJtae8f9V/GXEX
HHin3bI8z+XKidBnOmTqVUfe/WSH4XD6/ko2yY/aHhrKQgf3yDPp4ZiyaU6d7Z8avbAe3EAnRkXu
8+nsOO54rozK2GGV/skOyr1KbBHHwgrepsp0r+6ke2tWD8W26zT9Ll5mkuR3D0ymr5Rur8ss7M5G
pR/UIikNThc/uW31gDle7siRkz2Tu7Kdu3NfGdGTSGRCmqgh88OTeqmiCapNZWY+PWXiWhQfY2Pm
d1OKUzJp48PoiNzNCj7c5J0jko+7quPgGZOUZFZnBEbetLeOgPBguujYRHeoSae2Bz82xEgznb23
SGcKsWbRnx02ZpmygF6HdklRcneZRBvdQ519k4bFyG/aFmWjrTOkxHG+jFmziZd6LqOvxdUbanuB
cxLYxs3gQ8YgCcBgCRiZpgAx9a9mN9t7CsfUU95Q6ZJU3lVo8F+qnKqelH2b24+xnw99ufEK7a0w
WrB2o3vk5qUd64FDauMVYic7mV7MpDloksIrswy8gx662tbyaAMrIxerJFLhxgij0PdqHSdRwSY7
9GKajUcw7nGvZYfWMhh0UYd/9EH9J29IjWmROgVOWL6C5cpm53ciLKKcnaI7zszPuo4kpozUfYEB
MtxUPPu5wwqnJh6eeqm9bZe/UOVCnCBwwZcK4XbLADWIAupVreXtqwWDkZPvr1kwV+cBC6Awy61r
RfuQbVjlJuVItzO6OnnLxvd0zkff4URPoybjKD1jjO7fkSFmtgfZKnMlXe+tNSknGdwg3AiNNLxG
iwz+WhC8yA7RJhQYjAur/8g0ZrgeZ+5AkPOqLUVpqRYThrOakCGb7JnUqBvsJ8cDE8lsPWZ5/JTZ
YAZSr6tP6UhMf5JeS3cUG2BUXK4lhc+MWwCOtWYbLL9AaKEGuiHTOorh3mtQnZj3aIdJ3HFnWLiO
TNGvXTDla6Ib2q6KHdZ3pQupkOx/Q1cNI2zw7piddSDSNrNOs17dLM6uTlnfypQVej8RVbeKJLoZ
ktWbSdWKVZKrKqZ3ANLoGVZHuqQCjxjWw76BRr01HHQkLvpPL4/dQwky7Kq0nqjeXIltCRAVed+a
VgOmlCWf753CKrvkGc29SVsY72ZNMIxIYe2D9HkC9MpBfnQ/B0v2viy0qzbZAKAlc5Y7bCxQk5cQ
uM2G5SyjZhBHV6uM/phy+oVNCWtbCb6yj0HDFQL3MiVUcpv08mRT/EErBNGypAeVBAkWGc41dllS
RX5HegMXBDk5FliDj6sNG4HxwTzmXQ2AvSarRfhxtolanpuHCDOIykNiYVK7z+6QPFPdeShmRiTG
KZwISbY3SV1s1KDE69iZTHQRwbA4uNCSiETgKO0kDMZ1bdZozIauttGxQx6p/XExqPyqcAqaE6CT
utHucRSnm66g3XeIG7nJR3K/hR5Px1qKNWXDdzoS+rtatn4eSd6ZjMF1yMg/uzlFGl5OXV7Sxu+s
Uwc/j/m8o6iMsqtRpfjGgzepkA4nFFosbt41qGvzvataLEQuNDbc3k9RZNc+pJ+KfOKUlYlfB8aN
iif1qrwJHxvvgJwWFXactljBb9lStVOc287bGvPkbkKtftYrMHa1UtlHlcZfTWcn59pB5rck/B8D
qxPX9aDtsxbhPteqhJ866/chi42n0uTdMeo1y464U2AKs+oA23JYebqhfAoK4eKYyS/QRD/EFP0h
tXKwSw1SmAERNACCoomufCarOG0LHVRj0ZcWLAfYYGBwgOSJLETAMriQ7D44dnM2rXo6FHxMFq9G
bR8cEXBbCif7nli/q5b2k4Qn96OhtWw1b9k7IppCxj8YczLsGKHxUrZLQwTvGreavX2HI3jVqLq5
9p66mREFEWNThL6RDM0uGge5wYkLeofSVt4XtIayz6Riu0sA8Mb6zpZm5c/MRnwY2t6KffY2dKLK
L+vlyYggbGaSXV0JaOwch1QJiiA9A23aR7q5DSwM3Hjb7xGsvcheqreAoN7cuX2FiUl1AOGTMzHy
F5fBegPriMsVP75gADj0Zf3bzqLk2mOsTg3LWXdeQgkAyVm/SucO+YH2dUdUas0WGwvQJoiqe5jV
/UcC9TcICTYk/fwwyuzuGBK+HXkIj7zSIzOieOsM7aFGct61nleSR6AKRbnxNu+N10zk9tXllRNY
/+LO1V9CMR7aIeAbxlJGopd7zqFww8xthEiMvd/9U+kkuYwEnHDpJgMHGSSYDJpHM1UTLV+kNoqR
RteS1et65ERxCAV0g9La6jHrdcl2uIowM5UhDQ+UF37xrtXXcVD0WzVFbF54E9Yg+F5M/WmY0tci
4WrlLvqAwPIH2/nvcMx27ix/J3IGBFmrYs19HF+Cw/nOXs5yiYxg7IoRchcgBTRWscqBVoWJe/Mm
8TMPgSiOrKk3swpOLr+fJYu/1TD+AUh3M4z2K5E4jzMXxHxXXLWy30tHvoIhuTuDWe7w9CxUnHBc
ZfmkcBD0nIDHftrqEXhyjpqd7w2Nh5GEHk/e5Wc+TZ/zJNVejBI30JjevdgZ1qzwsJR5lQngMa3w
MchdaPd4kHDaObPOlTMcJyv6ac3FObMGvGF6vk7oFCkidV/iPSvR0i0EvWqlqvEY6Sxu0fubuH3X
4mSHZHrjVceBN6xrOyBxm0xbWVi/VEwDjyC0Ky1Intpjqt96xICTnjk3SrXo1Vjck6NGdE63QAdY
usAogg+clSiac1VSids9qbE/y3TetQpBqcKHExkF+0k0iXWTarw58Y0Eznhiev7iJ3A48cBicf4Y
VfEYysQ+YYDmgsdgm8riVyXzfNW1tOEhcuVSD7ay9wjiEIf0Qjj7QvW7fqxY1APk1FgXi7R+oX52
VUZsUhy6eNb5XH9i+H7vmJpx+H6GCZU3tjhn7XDGMbMKTD7egr9zEH5Rh/sqoqRflXXNhnrE5bIw
D1X2YjXupq3ai6yE8qMgu7GaAsZj/SE7f+OWkfqd4eK/AJwYZIzUDr+kab7pFYQOuu53PF8c/igq
C+9Fz+KWg/+pjSh8JwyvXrDq+6ms9+PIBRfSHN7OpyzI7I3XxvAVRANIoTR6Z8/JnHmfJegOeRgD
2pgYO66A5qhnYeCDXhA/CpotOjmEJE7SFAtrWB/HJeuU1c54B+Az3bWUz8Iyi3UI1khvw1xTuzNk
14ENC6ZGyWKyrsoDrfHdS1uU3raNeAW7NHxULQcuGowRgFsKVp7Yq89HffJ2cZlC/6jwRVINb25b
I1PPklFhVQ2zfYuMFgWlZfyKg+ZquWX9ivLNyxNz0m5rzrM24kHgdThcLNw0/LQyixufsA+H1DYp
HniXLb/XG23jiRyc2IhbJGxps+ly9vNaDLJXmgavEGjUIcqjD7pJ3mRVMWrT9reZ6Ai5BU2PWr9s
g5GfbjgcsVyH9b4bRX0KUuZzwqB8aQfOFlOy+NmiUEZO+c6wf4RiFZ+sXv/nw/cf07p6jNCJwDu4
L0XKJylQMe9VjZhIjCII39Nultg+Y/BEGqz2eCiqjzKCRWzKtP+MA/N3NieXSGneiea8+LXjac3x
p4AHBKFZMcEWSaWtIbOPF3IgfuZazzIN24dIyXekJlw6Po43dIUzD+cwLNtGnoeoHAiC2WfyVqfF
ytsEzBXYSAM2PTjl27+2E4RPGWGnLIVuMfuxG/5sK2/ZMeCswG741euKIiM2zJulz7lNV4OeXPLa
4qMZeGefclTmeD7sjBZnKB69tZ3yd9nyAbNrLD/1ELwMjdpPs1qlJca0wcaSNGjJ3nA6usdnj76z
4ZnsoAFU24urwDfsn1YIM7PKrHBdU/a4sngP7kO4sGNkDJtEYaKHmfJqe31+aDR8a7Y25AfUIt4h
ZPGjalc7AzpC3tvs6kKqHOkt4yLF2Q/Xz2WtGEUZvex0dgYTUpdABiRnncBI7QAK97l394KUiCN+
nFy3byNTJRlI8WHhoLunyc4pABB7xvjIgXRUDXyNWN3B4Sxs8vpnFNI1ZdNIbVCieG767OgA+9n2
gh2d5FdcxAT2h1Fs00//OenEnTsDJFCHY3ClV4CZM0M2G9oVFo0ortb6fJiqQK7Mvn7k7q7MlkEf
rNU21CNt7aIoqsDnx6FjKoJ8mKjXqCMMFRW9vW2KINvT7vAcSe+R6plca4J/3SgQAaCprHvsM2uH
3quRMgyKEnOjPdApII+5Z47roWH7P3HjAAaWNDeXF5iOdfYLwpEb26FuviocZ9sFE6cfy3zCRDf4
pLXdzVxSr+ixDq0JDSQj/skqrqlq9Owtx81rLXoQra15HgZ4XkO+UGVsU/ddB/5y35PSGqdLEebp
gfjnruJTAYYqyi9m28dUJWJbaJR/SWl+GYoS9Y4LHnNXH5rWYVDRh931N8Oiz4UVZI9FKCZ37+Dh
GmaMriKr+OvJgJEJ0Ds3Cd3EDYrjVObhCXry7xHjKo1+6T5j4YpBrqbGPjM2NY2XTJ28F0S1Q4Wt
D8mE6WRorI05UGnWzMhfneyeZq055F1bIyfxDuRV4LJxGn3H7lFrK4ClhX3g7kPTg3fUjao51+MA
hRHILujuTUM/ysoMrYcWeskGCLENt3jMfc1CJUmn4bXhbEtIc/5VuLaxpfwI2kpZHlxayM9wxzha
UZi2E/x+jR1GviStNeqCF5OyhoXxx20CukXLJq5ze/tImzuaX/iZl4yU1NPin2qSc9lt7PRnWtXB
s+maRLcCVrVxDMuDbo31KA3tONqYF5PqJaFFIYs9vzL5MCHddI1j71BYLTSUyD2Hec6I4lEFmxXe
r4j37SqbrF9d0WGOgjjRJ8o88Yl2iaT72sTV3RpPzfA0S4fiH3B7fh9nf2SHAyIA3tRrbbrOI/Us
0ujIuYHDU8QpRKDad2m/T50aMGDrbnUVSAjxzW+kBLPTHyqL8PO1Vb0OCiAgUcdeFByK8BPHiZ5a
x3C34wjMkeI8PsvzwreY4jg0YJiDcuKLyr7Xo7VrQ5y6be4CtgP0UbTDV+ydaZxwNY4ozruogmmj
azBYA9H/MpSCFjeLD68Wb4leZc+uoWfP5WisjDmOX3AYqbOTX0zi18cMlxNN9KrE9g4gKAja34bd
ftpUrq2C5WiWdBCeyr5MD0hXVLN23k8lm/GanmPbMq6jQTNakxXGYfJwMNdzQylcme6MCOs16ROx
6e3oqfa4p6LEur4995TwNYHwrREJ1G3KzyHTvWM5pleqscXJhKwlc63HR6ZW0GZZIjjuZ4OX6DAr
3rD4d4jWmSauWwWraK9L6eIBF1i/686mThmh2RmtH7VGlYg9xhnZJsGdzpt5Sy7sxx5/TMmlVCT+
3IXH2eUOVOPJAPrUtSelaAVMFx0vw4KgmWPoayMgl8IpasxpxrMjLBojJyZFniu8L6K994NdPilP
/9kaMTARQ2Js7ghz6tKkfD6gsjWluzXymm25ONjGoQ+hUlLwmhmkGKzaPAqTB4dm2W29FMKaSzWs
sZTEBktdbEMexwNkzpM4H6txfsG5mO86j5JZh/qDpXS2iqifDaPxEaDzNUsxbUNNg1ZzZk+WGRQJ
Bt5ZS5FttFTaNrNqTuVA6wUIn7/zOOQAT9q1CUnzNpBCHl3vRI4TnNNSlxvTm2ssBbphTZUu5kdY
vL3KbpxYskO+VO6mi8txKeGdlzreGLGoWQp6O5IAa89FgSqMJV67FPnWmbdPUbkBhrU4V2z8Yp0W
36eubkEF8/EB/0gdZJiaq1GXu1GPKAwOJLbTPNjOy5+Ctqe0XqsfrVGaN9ubzZvbmv6cUNibp2m+
M/v51in+abNFoOuW0uKGG5NOifG81BnjdybvSsOxNCZKgfEOK3JmhBCoAe0qggdqeJYGBck9dH6P
wmSH5vFNbYcbDxGQo/5IpSkeI8XQcTBbi5suh+t5AG3z/WCUYCSr2Xqe8xt482SvWlx0ZaghFuJu
MiJLAkGOOdN9P5TYh5yZ+uca37pBHXS7FENTBp/cYZcH+7ahNrrD/PVAWZmxZ0ZHZjs8r+5snAwM
A6PJqUpayN7WbA7PbZ7BOJnDvTd3Xy5mxkeJ+XEzTFF3qLPnFnH/rsWpvc4dno4VIMH+EKnsR4oj
ap31pjyWCV5QjiLj0Yk7B3kmZQ0DYZPSothAdrFAWMlQe+1a55bpmJLmqkBQ7kH7BZxIcGTFqBt6
8eKC2MG7PztHu7Ot9TCndLyzP9wQj6jP2GN4AF88RTJ/gYB8k7oEST0XP0YMvJh9+lfuMVihFn+e
qvs/aYL1Tw+z7NA7UcneL5WHrIgzf2QFsC9zamuaYdJPsyTKwwsLv768TRGrpG6K8lM7E+f7/uo/
H76/R8n2k0rjwLfNbDuipV7MthouHGKGy/cf3XQ6C88OdkTngqNaHr6/iozx7o1lsBucdDxj6rAj
Gj0Tm1HBptcUqhutgwK4C+f4bF/WY7cj94EnfDFOjURIt4pRZkPyIdoipHdXpbCIg7HptzotPNfv
730/dAmpfr0IfjTsvtZI3N6TCjTvyfnXV1PljVsE0NvkxHcpZc1BKLEZtn1muAFUU0itfeqOX7zo
RmOxDWlabKow474fjAQxXFcUfSashNb8jg2Gz3TBOUc/y6rp764Vk8IKm2ue9+sByeyiSio5Ot2q
d1EjmidXVe1TiaTwVCYsDCtdggde/kPm1QxiLipiURhY8jpLu3NwskGk5y+kU91LNqrHyP8FOqnw
QN/VNqu6oN3nIsYEGZafbtCCtRMeHIZZPdFuNPhmb6uDQQfHzuOzOFaSgz+032MSl6iVbN5mt7Pe
DMBeA72g96BMsdo1Gh0NAl4YBboWRIYTpX/GK3KNjqt1eFNaNSz+yue0NuNHhRjF2Jklp8wKPmFb
dGcYDvR2eVZxJK0XrcaiutXmJAGy1uGhldqh6PR+nTZ6d9cXsz4NsMRO7QeuBholJ9KqQa4/dzpq
mujgD6bOrecseWjriIw6Ca5jVWVrWSUuCwLkzrD25LtyPXwolret1OzB7yh5/utqxsvn3KyAUQ57
7gkaIUesbHxhFYi6V1UcO52d+41EyRc8BeDirA8rOF6A5dIStnDnBZzG6mq5WhIdFn4tr+3Uqu2Y
EJ/oW5biMZ0tEcz174/I0WOZwmptbc7SeCqCxDzpLb7GAOXhzR2GFy+fjd+xzvHLtElQsGjZ1vQT
Veid4MPFeKRjyp/NiF4sb9oQy+ouRuvgpg8QCx040NtSmPY2CLDeGqCeT0EAsrqcSQjGPZaeUYvw
Cif64jdNh0u9PFC8RLuU6pKtqxEcJO6gbTjYeT/Clxy/g8+KFuDxDDihtvTEjybPoy1gz1M6hcnL
VICEGjB6EChOjEcweJsQ3Lyfp/BJA4/0nRGzWM4lY45oqniN5TXy9ezUqMrF79xTalkMxKZV+qzc
4bfME/JSbvilmRwOhenw3nKzUz7CDMd4x5f/+TDOX+jd8VNNP8ZD7yl8MiO2HqqmBdSb0geGWSLb
Vd2eenJSO0btcwrd5EbW+YdjayM6iJSnvBlMWBMxBsO83NhDTdtnVyRPgpCk3xLEx2KonXH6LrWJ
iwGAs2G45qY8cN3QyUY47GzRIM2CySJMpMZ871LxS7LNGd5SFitpVx7rKClZYZT6KTS9VxnYZ0e3
ujcOA/EG6jcrTdpzsWfTa6ApcZQ1fDE8COfCCJvtyK+Gk7avUIqMbK9AkTf1wBlFJ0ZlH8KiMVed
Wxq+k1Vf5BXs4/dDVlBLCp+asmQlaFKlAWWnKkWdR9IRxwcjQXED1KrQq6lYA7TBBzHpv2KMXxV9
dUlAMF55XvwaZP3Znvpg1+pwXRSxrH3ZN1hoaz8nZHlKJUlAqwJ97ZYS/B3c1V+5l66sdCh3oUNF
ET/Txi2H8Gcu6BiyZqnuU8/OkF2kOnheN10T4pYkQgv5oYmWLTi0BV4FkolQtk8I/JtaZuRWkVk3
xdD3zJ7IWrXXRi+FpX8YiKZP1hz9Niahb80eEwtxOzQvkUQKYItnkTlcvsvzzNM2QFJyB0J0ee38
ABD7TsRL+9uUgPl7cpMqesPjAKWk53O/JTHQJW5+i5GwYGVkuq/LAH/7YnM7GnA4NrHJgShF0zq3
QtKP6T2JkQZJFRTO3Wp3bQfEOtGSv9ziZjLlhvtKCxojTqf9iT1aNcCl/qJODHG/JLOBMeKQxpCH
q6TmZYKkdgrTPj8F9vwelwNf6MuMo2tUu6VTvu2rMj1HAvboULBXnPTwnGmCAG1jxHhFtHhDvj/i
iJSHl7KmrnVujhbejh3+j1vslS1F0PNWD1g0mQ7lM3IKL5xFf80utATwdMMPyCRmFD45kzsdRDjF
B8t2tkJL1oEYvKvWmcYhSRw8sf0YvtCOhYm3PJdNZt91y4KEOHuHWcbhi2ic8CVInTupm/zy/S0j
Mz32Yw5agEaCVFZteO2t6BJMIn4rTbVl1CkPbOuhjxbzWaIPrmOoFGec7H9kKt4ww4tNq1viULa1
xbdT5qneC+6GGjEajYidDOAblr/a1jYQdpN59mBwmO2qdgVTsImtiiTfXOUhdC487Z1dTb4aU7lH
HCW4WnF3ijzKSciAc9z1xh36m7GXpS6OejjjeremfI+x7uFi1ztPo3sYm7k6TkhDrj1dAtnPl++v
yCjMlwExeUs+hIrt5Y/IIxEeGgsrFs1yG5N00jrsdPuM2AZySejrcCyXe0QW3rxo7LdZQ/wuDxrx
VIdOe7SkOAxjQRWaXi+odEJihK6RnAH/UDXeXLHj4jzD6ToQuBPBShOWPLp5uMe62z5pnEg3adnM
SAEZRb82lUM78BIfAfXwxx4UrrOgK2XfnVLbG4/atKFOLt6RB4o3tebON2FoRBKwRTCz5pE/uW7k
z6Nr3gGNgRmh8NEkY8j5Gyh7H+4LQ5dHZVegnWPu06XVyg8r4Zigp3V362C6bELczeAgqCMfi6L7
aES1UXrVnvg/V9ATGowDkqQAaNazMoJ8E2L3QeVJxa2snQbaynQ1WM/MDpm9jDGu6KSza1pLf6nA
ZVw11y4epV6uU0fnRADWfm3GwW814tOhF7tZz4HaRtLkzdSMxhOH7HWj3JkAY1Zt6ex276Vp7v9/
cLRi/fyfHa2n4euzyzpxAVGf/T8srfzP/7S0Gv9YvKkQ8zyeek83IbH/ExXv/oPyNulBBNclFtWF
3McKvI3+/f8Iw/6Hq1k2l5TlapIWTADz/7K06v/QFheep9maDRbQtP5Xltbvf+e/ef9c22J3DVvQ
1TGxODY/x3/1tNKAWZBmZxPmUI+3m+VfSqrmU6TlqIs1qdG4YeOU6SMdGkt0vquzfeNiASoHUJCT
pj3AK2x0WjpXJRWub2k2eb6ZvofziKesotUlIIoKeqanDXES4Uc6mc/Q927C8oqPHOJI6/QfIWvE
H9HckakAWh8M4ctIH9y+wdUtUx3kagKstaYdKu8kECaSENfAtcBMQG5HI7tT69Gw0mo/QKt4zwDj
XxTP9aauhuoE/ngJrY2ETGFCr8x5YpXlMugwxZ5LVjG4wf2imKh/oQx7DjASSpXZJziXCO/GDIa2
LcaXNFuoukb7XFG498AZg70etIuVkMkb5QCsKnSNV6/XTqP1ZkOFo1vFlRvccfV+MsMjqHKH8rwl
oRq177NyD+DiuIO7RHQ6a9niI9aF8ycIi8rXYrbV64J6D2Bd4jMRhrFzEnvaaFhndzatkGtVjHdI
y+ljJI3KpKLRaDrH9d6mFs+vgHCzZJyCI+Gd8FUwGZTIWlBam/QpDns6q1pCh3YW4I3Q61dDa9td
1CNqIFf7qdmV73YbUr1j13upzHTHLxgeey9qriNTPehxEX0N6Uyov3pYUVS9qDn5AIfyxuf99Iyf
wl0bA3t5zbC7NTA7c98Jcv+owJOft7Z+IrUPcpC7HVIlZjMtLWEojJyAiM6KEdZFN9PflBOrtl6y
PDKflphXl1WspJeOXidNnmAsdux7TPGi16BOYk1bOaitZ1fo2rYcemwmKn4jRVFdK8xpR+xO1PjK
l9oJ498ZKH+6c00k75FzHQYR47Rcc0wDzGhNSuzIzKeAMsx0flTcifuRfJaiVOEVbIbjJmppP6Ad
BAfy0dDtbA/9CU90JN8qmqPWOn7OL5YWV10K27dSwzvGhXW0BxLXhFaQyfQ0wyakct8rpXgJZ71b
5XFmXaKUqy6XbF8tLdmW7PLfjCa61eSfWk0Fj8HiEjSET3IRzwMuiH0Q68ETteHSd3CrghOQ83GS
vNwwz6zfE2JHEtnul6Fhv8Oa26JWN8OeldmwHrOo+ZxpbwZRXv+lGGeHSaX+8gw+4DP3g8aU+m1Q
4XtGOXJbJj/TpDoF7niwOFOFUN+SlT7pLFGmMrm3+fwXf+/WhqX9xinoR23k9gvSKVp58onqNcAY
sqKHTDSfSBtGvGr0Y9bMNAohBQ3ldLGZD4oqnq6xlmSHOuXiy99KcC3nqkGpSRgRHy5wo3U3uO4u
hk9xDtnELeHkYD0FUf+YiBX5eNf1DVMkZGhmxmOVVsJ3Q4xAJemajdMxI8Lb3wLrP9AgTLZ5lgdL
qpHumgJGTuve7SYwWKON5WoEPLouJ5TgJi7yrZWyqopasbSYvjXLYaZt7QaysInTAL/Qq0ePTVf/
8sKAH3iUbx4N62y7NWdvVu1HQ4PBOzcysZZYeLWGYUEFteQonEb3mg7bNgTGP2uy2Tt91LHJVBxf
AHq4yhqe64h9Uz2Hv6c81c/AVKl0FdotTMv0vQP74cNqDpHWqz+MrsHWmmuMBSKjmrsVp1nPCeGC
MjiqaKC4YPiJjyS82LobnEvrgx4K/SITe9iB7u+WgF60VmYfkKmEyUB/Kj52G49WicXsVGAZ2mkt
V09q25RhQ/KDdHCzg7l4H6PePIeIVUSZnYvTjGQAG4s9YzGU25oX6s1jjbt2PJ4fJT1smr1rPGwY
KTvyPNrPukaskJWztatCf/p+IBjFoFdxp0XciYkfWeTTRHPJ9C66tkorL3p36unRoTe8iVh9ockm
WprQRhFyJNPQ3IrKNS+VfoGw6CS+YfWnTHB7rusF6N2I+KHP26kAkZFYOGtGk1e5n8FmSFPNPi3i
BtAsahQaS1yY9YJjNhZfXc4hHhhittbCP5bAU1sM+2ye5n0bnlQ5lM8YtdmsTEN96rsfgV2LF6G0
6ERlrbXSjF01ZUCTuAvtBrEE0+g28510ytajyX1AJw7dCY+0a/JlTjpRYYwgoxrys9UM3YZcE58H
3S89CSmDs40vjfDzS19MXI0QTrxcH8gO1vE6oE8FHbv/kTjmSz9bKGpYM46l4E4QR7Qpx8XfbB7G
U+TiCAdq9bec2Vx6sWp9DwPjquqNclOCqN6alq4eRpMvRaQsKUI99sPSs06p656MTgNgPabPXlX/
cYoEx3uZ/yJTlu96l62zybtjVdoq2OmVBYB1DEIOpxgii//g7kyWHEe6K/0q/QANGeZh2ZznYJAx
b2CZFZmYRwccw9Prc1bZX+qWSdaSdWuhWsCCZE5Fgu7X7z3nO1155g7ZZTnn54RmzMrBBhu4VreH
e/jLbXRjHRAYftAGgAZjB7KoNEeOByMiBByawNoyyncyWRHaWBnCpEDvNramPTcyfMn0oNjEJWch
GVlq7SWMijuzl4c/fzS7DvFMxelJqkAOhJbA4yOGsLM1B4su9kj2K5iNSNPfYUKCRoL2umOGtXCq
LOc7NkC1hay5bYVtHAK+K7MZvcUYLY4V/8LnZO7bJX4VQhdkoeaf32E1lLtBRMs4RGCGYhqMgA1L
KafDB3WTCoFJnF2B/2KUeXAjpyB7RWCDZ3nQ9OHD5PQDH2mNHQjMRROy/OHmPeQkfi61uFo1Y8kw
mV1gWaWg2rN6vOg+yYhz+Mb+K860rWJaJpX3w8d3y1JmLnVfECq5IC6FnUdMMNq8Mx7K5w6FzT5t
iSUbJ5p9lfCOnfMMStjexR3BIvT0liF6J5zfHA8FHJ2lrV9G0/3SDYboLbtboXnG3qZvTAdGbmgK
u0fSgTzQxNif6Re3jXUsGYQfxuQumgZYcoxMz6nDYy7qn1guEONrcChHOCCjGOOtlbtPzUj/z05l
gVQJyqeDKhI1VHQxMoG81WV7ZUthbFs/o0HmsPW4X/wyfa9Ih9/kMyjrhZ+Qm+nJalhKP3YOuMIJ
4nFQxukOplfkfAe3tOn9MWWm7acyiSn1VGnIqj5l+zHDUGUylXcir1mbYNM2uBc+4nZjNdmEoALq
CLwEcahs2MVo3ZtV1rtM96h0Hb2fcAN4Py3PEEuk41sfuzY5BMu8Mn7ISoGYAZthAvuth5AQI2il
VchEzfVzrFnouZ8t9CdW0punqSdmRkvWkz28gp+Hcdh6e81k3Wkg163t3H+2U7KT42I8OYzMVB8i
Z8zaEjeLKSBUPQWSd1BDkwsc/Ux0PrOybfxDkbXlzQxA9utkwbkQKN4GEgRR9aCRlRnSdmhJBP3J
+AwPfEY4FJLnXIeM9ELPG24efONFHxUhspSSbbvx7CdCyFQi3gxEDa+68tDSRaGQ7mjU4zLVruN0
cyI3fEIMzZEXKelSdJWxTiFFn/N3QTbTuVEXPwHgP7Y4q6MJOZ8Hb2oD/pHpEMbXhV1DIcKuLJZw
yNJr1PPp6QKu5kS4x3OEPZ25BwHgQTeIc6O8PaSoiPPjYW0gzhnJU0FNyQw8WKGKndRfCubaQvuB
Pnchqjx9qxJ7Ncwy3s/MyhbuMBtHB8OYNmfjM7tZsUC6bBwp9u2dmYFiwtZxrADOfPkmMpap7Mjr
rWpv29KXsysYPk1r+RdSMIKLlc/nRgtnoqZIdsCy++0BK92YmiaOMZnye51ODWef+AmhevwURQK+
s8w4n8i64VdU3t60qBn4RE+inYkCGhSYekBOrtAMKylCPABwF/GUxNOrK/Jg2ZbIcQM33nVs8K9G
YRPXEZjV+fGQOTfItkYkOHSEjf0+Jqa9suInRye6IZfOE/aZ9pgHPmK/wp4vHQ2tPKmc75isqMLX
wzeRy3alWz8p4b0zhW4Ec8gZT8Tn0DrXvkvyKBa+NKd7mGBI7KwZN5QbX90HzUN29X4kduP0eE6b
MZNgofEPs6bvR87LV7us69dCx8RisLWX+MB0msqnKsYlVhiKr+Llch0PqbJ36whF1IXvvr8tqviJ
UWBx89q3JCr6e9UGHpV2j1prgkwpRUm22Vh6hBZCgQ28Y9sLTDe9598wJwS3qjM3KTfDZgoQNwRU
Zt7Scojti33jiewpBbUwBfVV8mZp10nEzrGNat4x0zHWckIyYAxNc2TjSxaSc819FvJogXVhwWnT
m+k58bWckuXjEWucqOkoZglNfXD8C13tZI8LMh55kOqSt0G8SfAuQJ6N24MFWXkN0cu+I3S7THp9
D2MAVH2f8NHb3Yfdo6Q2BQLsGpHbtRsCF2GgLT+6EVuPIQ7paBUnK0yzK4U1sopq5rA950Quauim
KGIRhYG9XTcTyouZrDCIKYD+oXcsEt8vXo2YWKqxLbvj0Ok6h5EyOuaDteEIP/7OfPdgQknciBis
pGfEISmVxcFhuTubnemdTdE8y65tD57hYti02godxRn1Qt9Mw3qe8lWVtc2nRicwq/ZN5xXbZu76
rZwyZXKq+GsKmOamddO1WLD+giCcB+s7JzhLQ2tSVRhlbVpvg0guLpksbgaSu/MYJxP5gT0xiDkD
A/aDvFR84A59HkX3ZPT+syflL73GmQH1dduaHWnwbr2xu/7NHeFKhqm31QkjWtUMdBMfZ1fBtGzd
CVAQUVxcPZrg+ybytUUcTbs2buxV0kThKmjhM+T2cBVWcPURQi4tC+jzaFrfYQidlWVuSYg0J1Vr
XAV2aW6A2QOPTPtnszL4StkUCl7k/xwcc1kKga8WBeSSxsBOdjbfB3t6H/zxWYQWdDYi9lYz38bK
806qrb7oarI95jn6CoBLLEWq0+TAULCss1HfVhOmkdaGm7NLwpXjB79c5GcLRAeHebYRoVZHt85O
ItL+CNPuSFD02jG8TVjJb6ua673tJl8oI3XOIOkHVi4YxXaEH8z3yExADwqx8cSoDKV84qBxG/16
nfnD2Wi791FD2dZGJ7vmEETScE2biQQv8F4rk09tKLgrkUhY20EHE1A6m9G5R1nx5jbnMtfvNVKW
bZMWnwRjORwYvV3DjAOdKWUFxYAo3yMQ+WsjxJRTWxDZiPQdEPtCmbKnehuIRBA7TIZ7C8un6P5A
KB1xfPb7o4cjQYfzuIyAxjGazhZ9ORi7DCAlbeeNl2LTtoR3GYzmODAInSbzbliDu23gDS4mut/r
Wp2wD17cHTy8DwdNM77yzNvnCCUWdLOoH3wZLxFpFsukm4FEgNse5hst4s++AgrEGa2g7AXiN3Ty
Ux8B8XX2QJ1rDs6yzhlt+m35ajQ6DWa9+8ZMsWZqv9eT7mlq6d/pXrSDZDcdbSP6NPE/CmiWGV7j
TdbWC7od/plGmbNgANwtqwxTb4B+XxMcE8wKz/RsvVSZ84kJG8ivYumEDbMPNZrm/MVoNsR5NFLQ
L61JXwIFhDM/5S2aN3Eoi6ufO6RERRKYj2z54nKy05lor3KiUEndggoO+een3VnlKg7DDWQS9LUm
VUyRu+u0HtD8tWSljx4VF5xIr5oAKAbhvpbub+YopOwxLsEw4dHw6boNpHqGNO8D6d9K7LDTEzvj
bcXMPrjiVz3IeR0hviZ0Z9I2idmtDXXipZBauhZ1o01HdGEYeDlC64ryhJiMJoZ7NevdOVWy51AJ
oE0lhc58526jjUbAPl4KJZeuzD5Y9XVVHMyqvveJcfZIanxl1h5QE8UXtzC/IxIjvipNjZ0np/oc
y5icJjyGH74J7jKkO/rOwQZeOhil15nR4bKqHO/FiIkErMobndbkSGHz1+XxUG/JTjO76n0cXrM5
0X466Mg7JSjHNom2/PGjVILzCeU5jWfrmiIHRccgv8ZZWleiWJgSKcm6b/dvICbjTwbeCtOEsD1R
EvdOid35n+5XpRLA+yjheyWJb5U4PlMy+UgJ5k0lnUfRzJeN4DZ86a8RIBcEetXaV4L7NKJzmRv0
JGPU+NVDlx+h0K+UVN9Uon2h5PuREvLTKULSr8T94Ma3jZL7U5lZ5wcDpnq4ATp8AUIZBISyCljK
NKDSYPZ5R2kplaUATmzOGK9FyobdoFTGA5F5KeriaXoelSMhlwDr6Mi2hz7HEdcp+0KBj6FQhgZd
WRssZXIQyu5A+DNkJJIEt60yQ5TKFhEqg4T/8EqQssywGP9EiI+iI7SFb+CumJw1oJb2T96/xHtR
KBNGiRsjxpVhF0z8MYKZKYba1HvTUE8EHFfx4Ww7E1tHogweCGKvUvd/ZXr9HuEAMWusIAJPSCcC
BMHlS9FkA2vppKhif3gS1VmKn2TCVzKHvwNcJh1ukzGdTriZzhC9Lg5ulA5XCp28d3qoXxKJJbc6
jREbBwvnBmzWqOFxtuDUQjmgzC61sr1U+F/QWGwL3Q9VE+fQ4ZCplFUGQfEf7BegCdtmX1FzI1Co
bz7+GvdhtMEQiu8mwH+jZRhx2kx/9nFPLyNl0qmYUQhl2zEp+OtRnhJHnqOmelVaO4TiKchEh2pq
cvxiESsjUKAsQVhvbjEEDI+06uMUvrr6DZ8sQGjvxnzFxQzh/DHjMWqUohXUnNWk+VrgQppxI7W4
kshroNEhf7judJBkJMD4LejUcnZC9PucKGcTDqfRxomAPA1iT/xTDmTHYYUSTbKpEqNfeYUDcgC7
lKuMU4myUPnKTDVkz0iMJu6YTMdNL+4dvqtYGbB8ZcUqlSlLV/YsQxm1UmXZypR5Cxo964zN0KXs
x2pr4PHCC/U64/nK8H5FygSW4AYzcIXl9XhlHv8L9fhvwom3luGTKOhVANwxlPk4y7TEv+Y4zbSK
DkqtzGehsqEl+NEcZUxzlUWNDgAi+xbbWqIMbB5ONo19WsfZ5uNw4ytw+59/A1J8xamgWBfbUqEr
QFhoimWh5mTPOXgLTXEuWkW8yGiF4blluqBoGJ7iYgS29hqiZ9uMIqkQwGIxDBXMH5XmL6QgM9E5
jXWOJIyhWXE3YkXgGBSKQ4PJQfsRPEcDqKNUxA5bsTtiF4oHuP9xMSqyh60YH2Cm5SaKgvpdAwDS
AQJhjDA+jS1sEM9QnZEEfQVhegwqHj92CWFNCWARAjaNi1HDGvE6qCO54o8EgEik3RmcPWCTBDNw
/bCJYWy2Xvk+BLZ8mnCjY2wahg1uQAgnIXNXhsnZflD8k0FxUQzFRHGBozweWYqXQqag2ORtKw+s
78WCgBLIKiVfy0ahVhRzRRMUvi4UllnxWDpFZkG9zbdOXZir4T8JILgENSyXkQIegzp8Fyx2kF5A
vpiK/QLX0Mv69NlSVBjIosN3fRaKFuMrbkyiCDKFYsk0iiqDCgK/oCLN2Io5Uyn6TAeGZlI8GpAF
w1VXjBqEWfZ9VNya4kGwUSwbQ1FtVhj2+zP/ABhbNdSbFvzNGDhkfum2dkzQ85XOS+F44oWGUg6Z
MtYXI+35fW6Db3JxsLzaXflu0if+wzG5qdQOZvUEKY2B15ywIv93GGD/AVC6a8lMj/AJ/csZNFPK
f292fQddHf+P//WbcPQf/+q3/TW19v9J1zlTMKDWDf2BTfpram24/2Q7jmP4iLYcyzYAxfxjaG3+
21F0NvnmoM4cT9d1zzLt/xiHybN8stL/t6G1Z9qWY2Nb8AzTcCxXvf4vougowRwfHyUMdmPsDyG+
6jIPQ+TNScQxvL0TE9A9VVHnnBxY6HyrbT8uX0ayRo5zCnuxaszpi4nkkwvlbGdA0UQ70hvXWR/b
Q5TRvlSPhjgNd3YuaZOXubZr6uxXHyP0HURhHoRy9xsSWGJE9veS81q3L9tCv3e+Gx2mPCPg9PEy
KVHL0CYROjK8T0mrbknoEuSOkM3GLvlleltar1pubjSt92GR1C9YcOM7Yph4Beud5R2W3L3UoY9w
eF1HbfjRsfTKS1ZNCqoRg1zxq+iF4oveOgxHBu2+du9NO1ub9qAruZK+wCfW/PBHJNstwGC8BqSa
uRh6UucJyWqyYjRdLN18Kq9zVpbU5EV6yvNil5YzHAH5TtTteHTbaTjK0RuOsEKbQwjPpOsdxugU
zKeS5ukmGOx4MWsW+UmU+AT1hgzOhOa8tEy9m06LL7MzOS9pAhVIRnAtW611X/wOOE8oizMj2OK1
RPBJJGl449BSvg7afAobx7m0LQJnVD9WbAqQD4pwzHu0kQEaTqMHspKAvr95E4h5p6KvhryMVroM
dsSrg0uZat+nshTltaBP6zYpGKumcnYyMX8E49QQJcRlcCPUsT5L3JGwUGftGvIew1rA8B/eHxcc
M09UwuOFObJ1sG3FVJf5VRta+xb2XfI0iPS7nr9jhxMOt1yCsLWp2eKTdt1GQDkwKcRbCf32s8/v
BY7Bde5F+lpGmTNDdG6TBfb3YfsIDOwrAC0gnp9wowYqAzHZmdhY3upKf/XH6ka7ux8meWttN75n
yK1pr54rXcgLoi/8jS6gHXJlNjl8J3KGzeYtwRG78UZ2INTmzVtBTcH/JNwK/mLO2QxjKKMq2Hbq
IrzC22klDeRdbQzJc4mJh3fB3fIvnt4h+xZHM+JYZ1r9jyFPIPRUDZJGdZnqmUsRl0e9NcMVe2a/
UGvDOnDoYUtDk+j28KgxypXE4/79WKjH1pARazj097kb2+vjMjbOkpopu/hIG6908yJUeOdWI9Cs
M4bbFJrDUf/HJXa64VhnEVMt9dPjhb+f6xnVQmEEDVwk+3yIaWaQLZapCyJSAtAw3ODEFBaADWqY
PM3HZVo6CVpBYmlbjQCLIdSysyyTHz2+73Oam/Rb7eq5ShrtClJSu4K3xuMRHh7PUJOE11QYNACZ
hKBr0des4yX4zKw5CWHRI7NH+lZKb6ueelwavfvrJ+7CfOvN7efsp5OgaKPB5+FEo7/OROfP76BT
UzBs6HF9JVOUsW7R5zIHE6+hsIsL+nQSzr30r58ouMiiHRGZNKKkfH68TAepuPQuf3ZZV8wd1UN6
jNYa8FSO8d+qzUXqhPoyAFu1TjWNw4wlpXW2Gyxk6DNhnj87mFD41OZmk/e1vYIwCX0KLcmCLOS/
Xh3/8epUaf6B0IJvdInTJStxLpjJfkiCZ6azH4FDqFE8xdWlqKFFLOrc5EcPfk2v6eVa91oe4nma
aR8dyS04NUYeXxpXzWOo9XYGMubUif2fNp0NprnGZ1WDkIPiEr3wbhmbFOnWodcRhfYJ6pzG+BqI
YqUrjhZ7Exv0KjXMB1vSKwV81UyRnq10ZRhNAEJc6WYbVCtxk7oX8nej1eyFKR0KFNDLRzwfgXXY
wHwmA1tclFviPdajOnKSFCVfaK5DmIA99niqNkttEVl2fIg8QrcDFMCYAYPk3D/k2rLtlnog0Bqq
h3+/gNgBvXIoL4+8tXRMkyN5ExU2ir9/LCoiDpxIxc/Re39K48rc97737ocMN5LcsBiedxe36spr
phf9q+UQfDNlxAQwdPaOaMmXvK3OWqOZ91lKWPrFHP7Uda1YGhadUOk3yYkzmLvqOG/+8GvUEmtQ
yriNE8OYTrE3XYtUmY+HzjR2rYmluCHvZDWhgGfHganSyc4rsV3a6JWa3CBiSv1oaNbNoyWzq8nk
PLuBb5xjQoEOlWEeYurPafV4zk2UkjEk54pVEzSj+nWPS4bJnMY0m1I6aIXy2RAuoxllCZjQrM+Z
E1fA42AAs20/WWm1YXnvbpCpulti6TrkrLZkjpob7FRa/HsYyhyRAa+KQJdEsWO9DeP2yzNy90VX
IJMRQSb7qfPyeMrIdG7RJCPkovIWj53LUTuX3Xio2rDAcpplN/P7vmNPJ4CNiheyeD/r9yFwJqLp
smLfEh/5bGvEEoRiPmfZoJ8Nr8mf7QJIUJwTvfZ4+LiA/clgwzTT9vGQqv2Aygt5f9G+1WPufJBn
KDdJXfccn3k4R+W5mIzsHqGlj7QI4pJtf5skGn1ENptEWeLn1mKZf6Sk8tF3ifHR9mJ40WXy5/MG
M1c081m9evwuUl0GdGl2d2zIY11kZaJdRJvRVaibN5RJKXeZJsBPyOQD1me8GfJ+3KLYSz46Q37O
ptdfEbaPdyPTdrrTToeoLvyV61sAyhAkXjrc4geXGfe28jv/BhQPE7frye/ePAQozcgtn8dVqYng
0pv6Pptq1h5jQHRXRaa2fZRV0IKDy8Cro1XFd4dAjVUUOaQmMHJe5eg+oOoyBWEi7jHopbfq58Cl
IpI6NvyTiShibv3iJh1Bdan+w9V1hsjVVF3oMfqXhLHo0lcvoI94CWgIL+JSny/Mg6K1kEnMtE8E
Ly3AFog3Xw6s/tecN2VtOAAyDemar0UmNRLTWrF51IV/PzRVmfj4xY9XmXHAloGvWGKAWE7Qy662
T71KNmRKCk0b3fAaI8Tuhfy2uVOLNt/JyfCJsLNrMGFDeEw7K7r1WMxhXRj1jymHV5h1zvykIUna
m2V6yiRQsMSfnQ8tdK+90WW/R7LpYphyP4XFUAo8Q3Zr46HZMrmmmSt2beGGh8F1ur0bWgN90FAc
rB6pWjQXmB+6SkexGQ0nc6jtrdsE83n2OepDHnUupuXlSATm99DTVAFkJk/Aeml8l7Pzox7S2zwS
PYIRzd8LDcAbuT7iOXHAS416ap7HIdJ3Uzb1hyTCsu2I0tyS2II/gcwRK2YwKPG9bOgPJTcq+Gwy
LfIt0e+hhbTedJMUjr4pPnJAM5ZA98LXYfrQXbRkej7qGE/b6aOYvSXhjPYrUCuCINFqshQ5n379
RhBP8UPvwpIJz74tG+u50+EuGeqYahKp5BVD9NVU2OmnYmxxWafZhRhO5qBDgprfJF+2ctHI9WFp
L8ex6c4UiyTrEZk0NFn0XpJijIZi/lljGKSljtasnrCteVqk/dKsZYZX7EsO1Zdhfc84e+/8QfJe
+1G3xEoy7R4PEevBCCL5iy8lvyRh8Jv7JjIKz503cbB3e/6CzOzTlcVkhChmfAd+nv/OEBdhMRTy
mTtCgoOpvKfM5iaFEF1fGKiDGfByDzYnVK5yKJjBmqFDft2IFbP1nkgIA8esLrO66JDvNtyI9kK6
05elo1iD+oAn02hgvw/JOkHK+s0y+GvSUu096kh2SUDd3hx6imtOUtPZkwy2fMnaU6ZEnIKS0fZ8
/b2j08fzVoa9dyHKZl6P1VzcqroMl8gfg9cgKgwQFjL6Mi1WRD3ovy0/29pMrpLFuBodJkuL3kLF
GOrGd6JZ77nb13thsTqwW8crXNH6JSOr/GgBBNqE0OHeAkN/E5k7fkP9O0s8hh9ZSyhJ4aXyJH0j
O8cydFY+a9hnOQz71m7G78ZMfzpjL16lHtLCYuh7wIUhWSUayeSjpUVjSxzweHMpPa3gXLVyeCbi
6LsaCRA18x7EASqhUyjd4W4ggs60oPqSJhpWvXXMAyu3/ioi8s7V803mz+s4GL6HmMUu7cLwFdwO
dl4r++EEdb2SfhKw9KHvyo3o+8/nBTnnYJccUI92/JQPtocEM89Rkmq/psGLb4NX7kAZcfYL0y+7
Lc23rioSan/JOKpwjbd27lRuICnkj1dL6P0ACFmKHq+KoqVqdjXz+HgY685LaAggm+q3ujRUO92L
lQX1JGmG7CisrGNbdwW3aeEdcofdJ3axx+Bh9g/cFfm+cUz7SKS42Ol6Y56A/zFZYtB+rhzIuzJg
ExFvYpakxuvQWge6p8inmpakvLw01kxzqhuNDB3XM2aTRoTdqY+RQkymx3kkhOsBGqx8RRnwxyA8
LH1htncA5X0CSLZXVVkWiFmD7jSFXrHOpF5+EI53noLOWbWen5/GgMY7eg3OCFFnkm3R2SvPSnO+
1E9DIMIvfPYWUQnIj7lvg9tYW78er9tBTrXvTskNRgNF62SS1AJqnrjj/oi8zTxqFYNW3ZMGsjfy
4DLS1z4cTtOhX5HP0p6KuGKlh7X67mbz/BFbOjwW6bTPMX72rQib/pigczxWfKBwYqL3VnPayzgQ
DAVrZCChXljbTu+Mk61FSp7aeKQn6/FeG63kGLTC2oee3RySigU4tq15r9llSYprplz9NYPbqah2
osVOUBB6whixy+9WG9vbEZHunw8fzwlEQvFsi2taOAAqgMhuqLjYpn+UThDeE6/EWhQM19bqyhca
yvjD8SOVnIew9tPmQbfHFAABOtCIp7INcUdGKM5HTZqHjgC2nTZL59IL1u5WR3BC0ydfunWUfaId
+cx4J34VA1ZSryKfoibU22hD95uoyJ9R2RgfiQgocUVR3DH/kOs8szJm9uDBTpHaFj1McXSIez8k
/tTs9EkmDMtTYDiicJ/DoY1WTh1cksbgBAimT6x8jtfY48Y+X3tBEZMAWlhAGVjTys4PWPbjn/mI
PQsz1fBiBN368TTAK+cQjuifRnZtBq/yqw70T0fY7U1LLYJnBwr3zo6zL3Gjp18cbBFsDTMUREQm
ptxxzsOe7hMYMbn9i2vY89acUbyuBG/r6XGJ7Pw6uG124MONd8zg0cbBzH/qLAf7ufrJNcMY6wIt
/Mdzf7/AeppvfMR3y//jBYbuzRqRBssxshHK9uhqDeQAIO6pVhP/sM3j4eMCmO8Ji0JMbEOkpGh0
zWIiRsj1YUVXT+HMirdYPPjE2R9EM96gjYy3lCMsM7OQsFf1HMPx/lJo1v7xqEcBfLNMNjFJUuf6
8RselyotjtpgZ5fHIw3xSmggbdU99NGkamhtcJqTOfzzQiQfeTc1trl1R17H8d/Qr+Zl+svo3f+H
+tW/9T7mQ8n6ePxfomFNsMouvAGc138HDatTlc6uyeR/VsM6c4SGZsIsczxb8/z/VcP6UK/+KWT9
D2tYH0JWTQeHrjJIFS1+pWPU+k/oWEd4y4tCH/+vdazCtPKNMSb/ZTpWxZfyJ7pMj0tizA4hVMEf
tHbWWryh+zetbdtu1vUDpN7E7gbn0UDTaTdLcEluenESk6nriCys8/oNFrKnBt0qAsfUurfCsaAN
ez4nFAV+Gzg2QVlSUkGxcuzko3Xo/xmUiH3oyeWMZW2TwfpajAHG5sAkli6d4g3agpqhL2LIJJzk
U93H1IMGEcP0lII6cRagnwd2leRkE6W1rOzRRD/CHqoRBjYXDS4MY+XiHOf0EUCTCJOfupsZu3KD
Ulpvk2hnGhDU+b+L6e7QZZ+nbOU0ZnXScGHPRtQAip66J31MTnklfgeOuGdZ7a/9xvy0fWQeoZES
+jUyIdZBvzjY/InjoQOsIdrG6o0Dlh2vrIjSrKoQYhmb2rJzra1LK1jpj4yVGfhQmufz4A8Zvab+
bhV9evBK0Z5LBMqp5S2I7wlW0ooA4MTWvqwmMIPWtRRNePCTD5Lhcio9EHdhI1GktjU7N5eCbj6g
l27TJRnHDPgPISKnEnnhrMQ6g+2TcYbNb1mU0anWQZFafoxHSIBxSyBZYq5j4MBmMdkzwaPYgtpo
fEeLlq1GzpiQbHjnBN0Hx81J4A5mfOOD+WQYHcz/cg8wS66I30EQmJZ8sNh6CGSiPCwLf2Gg33/3
xgBcQX0zBqde0Ju1jjWeR0InEIWBf78XfgZTFnPgXJGqGstlpCRj6QjscsyuJJKSIU0WHFZs7H/J
jyCLmkXYNx4aXZR/Ap1U5eIUAQ0T+W9IPFEwec3vwCMgiCgA0iNx7IFXa7nprTff0sZVIpJxGWIu
g8FqHaYCx53j+78GC6+gbCWaU53mTt+9lk3VnPP01sR9s7KhFGzqTIvWvp7Cww33dBAL+nj1ee69
q9GYm8LL22059LtM5+bIc+vDlricKsvdt0NnLzwRJt+tMS6kLO0fKTyOledF43royE8PEMVzi3DS
qRJzOdSUS2Pj7TlvtU8KsVGXKM17i1oqNYHNcTJYIeeGYdA5JJpOZE5H1nNekfeaF6D9ksZ/HxpC
3mx60ECj0oNDJyHAobf2rO5cB/Nr2w7freMC6bbnO1z0Qya7+YLtbWsWI0RijOIbmV6zOPW3falo
6siBGnvYalGww9sRLq2Kg5BlZ2QBkiFe5zQbc6O6dTJcGkGJ8nds13Vq9vDNW5WYMaUM+Vz/pHMo
6B3nD8j5C5+j8kqQ+uT4Rr1uwEozts+jDUvXsmsH9xPtArrGUbwl4C8OSe2/6nJGLkUa1YcAO4fP
fye52c9TmTEAS/QR6m6PYrZihJ8eHbfuAWfMC5Jro001T2gRU5fOaIUAYMg/8ZksOKbVq1GEhIDS
3ZHjvREMpJh4/gQBhLixTo3nGmMDJNVyRYLavLVSAE/JLNDz4/pJPTdD1ciwB9na3fW7H3MdocDp
52rVQbcuk6y80sFZA9OmW6srdY7j1eDkkbSN9uCydlYeQFbd5FzdtKg1beI9/G45eNmbFqRfPf8R
BjBuObGHm4i+QsjXhHKcsEqj6Q9DBC0ugDMuxThuIEWss9zOcQE7Z90iyk4fWmNVGeXd7I0WPahz
0HvfBv4znn3QSTv6XuYxid8HC5iDMOk9ozJyYS+SCIe5K1tE8QB61yfkr2nsYllb8dphBkTO5EDL
Aki5RasTtRMGw2DJ+RC5ZfOZBUGAdxZfpNa5GAGS9pOwoydPJSM2TfQqm3I+ED+PPyb87YYBR6Bc
/8Bnd0rwCywciSPVmDNOD7w5LA87EwoS/eTkEJebwRvmvaVNe+7+g6EiZavgDYAPO0RflSub1EFg
316yJTnnzcwRGHlj0a+GS9DH7d7FWGYD79+3bb0DkcOswSbO3rbEiWC2D46tYucA+HXoV7HIrCbS
riPZzpsg8ncM6X5h01knhY6vKE/XaTHjHJVBu0pbfStQwm+rmqGzKFZtJxC7BvPag3fPp1YSgFBH
M+Ft9Q3awrSeQ2MfOvm20cGhip5Jbwrhbmu61j2R008aHWLjhQY+S83dT1W6pQmIHyhvSMDO8vAI
QnyTgwzZjbJFdizNtZVO46J07L2NtWY5C2b5ySDWnRNFG0/Azza1dIdS5tTAXTh6ZNzpbdvtdRUp
yRk+WDAvecFYG5FFKtL1MPzMILwtfCuSq84KVlbkEevm9wiBnfxieAyEUhQ+MnL29vCU4v/fG3xD
Q9rG20wgR2P2fQkTnyhX8hyWjdceNcwZOGiI1am90D7VyFTIPLOv5EZvJE2vJcwn0ISZewi7+jcu
9RpdWXDqUN6VSV9d0P+k2zS2z7OZYWSRLX9qpX8QNVcsPJfAY6gdTwnsDKM34lPH+3vOwJX0PW9P
XtnrSD+kciqZKhrButRV/rkw/WMlmHTYItzE0avn6HD2Z4f4Xz7if+bovHYbV6Ig+EUEhsP8KlJZ
suUcXginZc5x+PW3eIGFAS92HSSSc0J39T5RLmeqjbZxDiVI1jG8hb3aM7j2jo3HLQuA9+R+aEVl
ngfRwQgEvubqhKNgVT/yCdPDaGtXlrsvicfi8tU/pkpRSq3dr8BruolttgnGcIw8q3jKEWedh05l
G7eynfsUe3UkLfuxZ2iw0ZvMCGqwx5sscb1gRv0WhLSrTiZPSQ637f8PXfkzaNzlEvQWGzZCP5Kk
uE6J/dKky4jF7aJKDPvL0JRbLZXvfT8THAswYJdo9Xulu8vJDZ3uABMyuWNnDk28jd5ly1M97nV3
oxUdWd2D3eH1SeVJN51jM1TqjP8TkHUa39Uj0A6hu1RL5ZYLvj5rjf6hY1fepSlL5aFiR2X2FYCq
kNMNMas6NXejRZACNMxN59jN1rq0C3OpguF+RdYiZ36bCPDwc6Bptjgn6lmy1NLyoTgUKezH8UnX
TYGUb2qDRdrljQukVii6FoiuwcJf+Q4ySy0cEE8i8WKzYByHxkOmnZoLPj/3B5i09KYBh+z4mCQ4
XnprOoil/E2sSD+Zozs8zModuM/F51LoFzQuyXn05OewApx70dHGj8OCNjzVgiTmPl9zMac51e9Q
KHL+zt45NNqr0UCIr0u3DopE/dSzTXs+N+ZpStUPReD80Hrd/JCwLDpWYUYqbW/OBP+R7ex10U5k
sb7JcbSBZy/nXX3fRjEmucV9YPDrPqRd18JdzYi11ws2z6SNJURw5HXb+oXnhYFtkUCeJFVzNozl
Vfum5EjX3MFs07m+VwUGb2rAeczrkObAJ7tkDLQJAnyG9tGbDapBCoQE4xHanP9/ppQ6g5lxUnv9
VXeL3VJ6hEWjOgnIhEMOFW/crCgOVYNIOZlAl3va0XY4ZggZaQiCb9AC+VJbHhOmnbf/P1QNe/KC
oQJfx17nks7ngLEw6CO93+SV/YXgwj3qNoQKVa1zVZxvVn8fYZwJC2LKVOJtyDqFud91lxJrsZ4O
j0WoA8rAOZvnTnKyiTCQEWEMS8/CCQNRMaivIcWS4hbpIxGWJuR9GGCjBKzsoCCcJ56YVrLsWL1+
NhO0tZhcdd6lg2NPpCGAVYNW/m4wJDGxj1J2EGRpJA9CDg9kxfYXVi7fcdqMx8QmBgRFpgM30mni
DBuPeShEqWFtcRwozmXAkA2ko8lbLUPMajWD2KFx06P9Tp4Ha+ncuYssCrs88o4aB1jkItiw+gfU
gy0S7coI2F4iIqqmYJrAdxRjeseUh6xnINBjqv3OOI2YOj2C8SPAN2/vkTGCk4KntWnChVuuRtIa
xZZvyxLRdg07YXBzKM1yfO2b9CjyNtm2bQh/F0bFlLvTmd3EoQMVdsp0iHBzSDXWTY2zndqjQZh4
LEPqzxAc/gRuzRJ2vs1K9EvWABs1NbjCiURoBs0M2MoEkey4VMeOO7bBtB4CJtfzYkd2g/KjXrj+
NAryPCCF9wslPzNMX3QfjpK97zbUInYrqY1ZtAStq15tVelHrlGdDdwSHlobxZyzIMNGiJ/2Wu0b
IVd9PSJnQQi491Q3Bt44k0ldYzMtWXayosF2mEn8xmCqyYfqNccvyZrfLln35MnlToiW1TrjcQ5y
lg2uHu3DDqfO0r0zcQxPjncehio5o7OHayChnjXhg+NaQHk1iGzmCpVRNcZEoMDZ+FEB/sNQkDcb
052+jHTQt3IYLxEUttSt7zSv6c85NK1cQMfOwrQMQms6Y0viNwvjZ5kqBq8xd5GHgyVEqw2rTqsu
faVQ2w04ZfQWhsE6C2E7A4HB8E5qVZbPXp1uRU2zb83k6qJPyCFwp6+R48YblFLI5fPlRTg5HNQC
mnFk8kL//8FFo7etEtZK0izW6e6t1Jm/01jSuoXVCVEaGsQp9LUp+xUjrCqrgaAy9+dqRIUVgrRj
ibzP9NdqQBoBcg9TeCamTRLuE8s2yAMvtuYC5TmCd4HhiQBE9H3VIbPm3zJMDtnCD6XiVPmGA18w
tAl0GlkuN2HA42++ltmJ7W9y1NgIUNl6pV8a0kUkJwJqFfp+9DQtpkBXXGtUghvB5MCznY9Wi/ZR
qkDJpYT95W9wBqONq/XtoXlx8dmEmrmXCQzWpTC4MNrkruoxqEB2uRlOd6uGaF8yiTdbdz9GKBWb
SbxqTm/4vKtIp4WzHEwJ15aWDeN1rXyyg7HRDPEWH3m8M8QVf1T11o/efY6o1Wdw8lGny95L+tdJ
p0LtrRBzZeTu1BN7jqSp7G2rrPdq5imaIJ89LKQkhxr9UOkwNtgqZgQB+hheX8s75FnITZpnn3EF
2wLw37izrb/cHQGoKHzsrSv2Mx0zfeAuskaxkYD3A3I+nxj+Uo267bi1RXi2M8vZoDQ7uiR5BSVr
4EtNYMzkhA/YSisfs0y5n9Rb1GECDjXg2RBdc5/rLbqt2sEmeZkt/FGuJZozsL5P2MrzauWi/Wr8
Gl2TP+De3BAN2e6opfYpk4OxMpwTVJlHqRXXfDDEAdkVARL7YjgX3tQEirQKFxvYhBPaqhhj19hL
TaxXu6lZqtvgKPJAeIC7DeEHKkvnY6yRf0ys7a4d2y64uB51aQYpYgtu/m90KtKCSVWYBQQEA93n
XJvajoztzziKP72ldJ+WuvJL1/sN0zXeHtERy0oVeNjmfcI+fBAMEqsIwyLyixIe9fXRahgitXoB
UDS3jkw/7qrF1DmOyS4m6KbzI4eiti68/DAJUuANutptikMtImFDzECNZsc+EXfMXSVOIJs9MMpR
A85MAA4Kx0DP67+uHiKfkYjvuKwAUazwqI8D2xPDo+AYdixd3bDDQuuEvStwtC027r/CArYb9+1T
P2VqNxMKtAWtXftaJ8tD7lZhsIxEaSAfubgjiQR060RbdYxEZIiXu+vf4xXxarXqZRy0cwEE64Li
xGN6UfPgj2D8tFnJ5sZDaNUzqXpERrMCSjdVCtstNtJsj3yFgHSVPnbtbARh71Y7Qf6DK/TsbunJ
AcoIGJJfrokootDQGhT58D6Q6JyW6iDqAjD2Xa8b373WxURbD299BCKyIXFvO1MNjRXNuoUr5RQv
6nkpbLLGWwCuREucQO15D6VSz0hsz4WuXygK4G+3wysK6INqaLsS4zkp5HcpHe9kJKtRUWv3cxEd
nZahYEqsDycjtCvaEyEBVVjWGkxlHscBbMfk9O+lbvMc5FzfhmPobQxHbCjeEn+sw27feEO0ayXC
J6wNpN2U5i7q+jjo3PY5Sm3zTg3YOCitpbAOELAi3zphR7LKot1qrniv2qvDe25CIQ0cAVQK9eFP
GM2HyKF5LpQ41OuJRhRgOo/XJBs+IYlAKgeJDRoRJQgJ3JLxSmAZyYUoT8xFZvHiVk62mw3xridY
46Ou3Ie4gn1kQFTfHPyuOiPW5UgermI11TfYR4Ik69/FqlaWFGGTGuS20eran8L5gJSXyIE8YxQj
8IqANn1LW/dpmsXHvECbSMVEQxYlR5l9EoHoQIGYOXuMCFpJCz/bgI/uZxkwidqkcErmd2XhAjZt
epf2t5uT164RNB7vtoajrDaMQw5YgiqnOplLCkffDNFtYG8zTI98+ZlsGNG9VdidNk1af06dnW4H
i/Vo5ogPCsmj2VrVKlF46PUju8zlWhoupkKezg1ceoHPkZ4b6UNtoTD38PL0AxQIlyG632niLV6Z
CioZmlNGGCo2kGg7ILzi2yOorIl2a61nY64aaOV0cdqUHNwFOpyV7Rsz+XJtNpCzC+jci1d3l/YW
98CVwJj/WNr9ks+gY0tgKpr246YA3vRwRjtR8JVC/i05yvpudilN0gYdSfYVYVnXqtHZJ6kH7Fre
j6J7atroAeOjTnRLkKX97zAuNPKqSQKj2QkThV7rePEeesoNIkayWbfxxNIsn0AuJGUimrHqF/M+
KYzLWCKrIxnsmKLz2pmR8TfxLKNb15NTbrpPnpIvmRn9GCP/VVj9U4cEi0uSjUkdh06gd9GXmfYm
m/74S8Qh0Ueu+RP22yyOLwRVfE42abzasOLtxl/Ckp8GB3kBUbhfQJ+jTdOK18Ea8KZaTr8hMedd
N4t9kstnlNtfS7v4jGwIpdL6D82zfshRuKFKB2+1iN++st5J/Pt2evWYSLrxyRxIVXDo3kI4ywPR
Z9Fy33baGZnG8tVZPAPlJGM/VtY9Piha6x6bfaH5HViizf8Uh4rkUqt6r0eB8DotL9FtHuzPwpDv
SAvu56SlTs9r1uUNglVnuC+bOCHTIbq5Bfi7GNfeGItxKxb8S3aHgNTWv/IY71I6wqxNYgTvGGBv
Rm2sSt0OO6JWz4dRUOcZpulsVRNh1a+f9S48pMm4okyYFaVxcjTS4m09tLI0cDxAS0snNiyJnt3I
OJBNP1CDxYRB4uzCPYlwzH6Cd1pc7PQlUUgEG61gVFSGDzyrriluEvYTxhUs/6by4nxlhn+2hfVr
JfrNG+wYIWxyMpT6oIVBJZKUj7Vjv5oN8wh96B5SjVtGtccSZu0dPovD6L7zLc8q2UFqfhYDWZpR
0gU1/eeOgDxKLoV3M1tilOCe0QaWiD9xcHLyMXl0Id+xSPpewR+swwik1d1yZWRHb5aEEdRa6bdm
TxfMxDEZRskHEINg0D2eK332XtUrvmK6GAUuSEZiyXaSbYduhdN4HaBJnNl+V3cWlKrG16t/SDoR
X8RFfouMkgLcgR9mNvt5Ek+xi1IBaXXICL6+y1zG9UvFNKIiLwH6DgMkHZRbGhGrR1rTU7X6yBeE
xLS04IvgJ8M+k7PnL3qCia0roNN6xmdqEZ5UdOEzfgcKDS+7isz56lTb8EVHfpVc7AXT0WM7GHeF
tG9NQagCHrjz+mwtTfJKK6uDc1niC0KEH8K24e+0GnY5MkcoINT+y+jw+LTd2WfotKm98QTAzjlm
5vgg608nsnn4ZjVKcVf9QxPlx+uVS0IQmUpwbkYWM6E3PwkgP+XIcMEihMgI45mTmmtLK4A54czb
sM+6lJLdoteXTynNbmDWcNzZvEXYjJSczyrq2XyYBxusIw07Ka8D94roEBgzedH8IR/VJiUiKMIh
t+n05GVAMMEONt6xeHjJO0gUXffQRdG4hzJK89H+Na22orSXDci3l8VG88J1t5cdz1q2XLs5TnhE
dDa6vIXkmqghqQt1kjZOn0rAJOSSOaPqaoDCYEl1nXJPHFH7KFRfH4hpIERp6M69xP4qxQ/1IoMZ
4sYspMlcDfXc86Gvtnnm7bMlHUjn5vko+Bmy9sVxjY85aYj+IuhnaJN9GDaTzzldn9FtBR2BiZem
aBDerBqixT45vcVMkZsraZwFANIC6lsAN6x19cbGb+8SIxVM6/cPC6NxGET1xgE1yb96Rt1WHhwi
YgKky3Tx6BbBmcKL6xxxZ3YzZDnuSiarM9EhFKG1PW17YmRKp8JznV1osPX9FGfGqfVmhpsJuiEm
TRsKatr4xgjgbP7DG7qHJZc/1BlbHFmw+dKtiWVbGjLoL/e1XrAUnROA0TY+eg/oor3SLmtILvHF
QYoXuIdUy9MTmwDe9qgMVK3htK5HIHxkSBtldwFxwBRokM9tWo17z1xncG3e4VOo5nOW134Ijyqm
o+KqZnGXcG5sGqd+onh9WDrkshilSaMvsNHFYeXdJFlKukCuC9FevWgl2+vc1A857jzOtL4MljoV
D9O4t6BjM8FaHnC1uqfIq6BgDd3f1KcN602EOHOdp3c5dZ1BLsxArshL677XIP12hqzfKh25ebaM
+rWPaW6z8i8q7PJqkNLNo5QPeJaY/tXrFnOZT7CZHXpLYj1Eb+0zO+3ue/rTaAKyU1TjzRrD9CBy
l1o8rt/jKCv3amrsnT06OcCVAhOUMftW3A6BBlzuJZRS7me1kBewfgqMK0FppK9yK1YH6D33Jj0K
nNvufx2sHzPzOfckub7WFO1ajAsKluQFZWu+58br0RJgJEvgjb336rMfqIXZsnh74EUWGDfiiR2n
wi2cXlKDT5Rhb2Hxrn1nufiF091LgljvsrqDv9HAyFxau96TREqqT8MSm9sSxhkKB0U77Oe5Tdzy
1D4mCMf3XeuW55CcjI052Vmw2M9pO2MGsM62G2IRzJLHfMRZ5NU32rnokPSCCy0eT12iLtMISrcM
bZwsjfPX27BkjE6IizMPrwUgw8mObiQ2moGt6I/RIySI5A8ed9Vmrl6tnLukGAjOg2V7bXWoSYMn
bzl2QDWzdycHl6tqTrhSObKWsrw34/A05+IrGlQPo6b5qKOiZ8RUvMMML7aLsV4KLBWF92CPEdyn
yGX0uOo/4X2UQdXm27XAiDvxBZP+1nazuUkKoAFau9oxesPZsZP75Cn+N0cQXcoM00BWYKieO/fZ
bvOgkCOw7ugRzTb/a/a+B04UkHIxi8lx2aVaae9A/XYsipI7A4pMh/wTC+kAaCzFLO9NBBzMk2LX
msHFGpL4IHnVPAeF+lT3T+nc888H3ji3bQ/18l1Y5YMWc6LrJba6hEU2+XXuNHo7sEAhSYF5e4i9
3ggYMTWLqx+dKA4ME83AuDxIUVSPZiezkyW9ahP+Wt7cb+uFfwLvLB2z30nieOJ9Zqrk0FEx/2Bg
GMzwl4vY87sFfFuctNoGzcZrxdrL0PvHyXX2Ns8FOhB+8qa/jF0DHyHGMVkcC+bjZsrMAu4wgaxa
ykaUXU6QhuzBvVC/aaZmfy76d9cn33H5XgrkDk3ofbujNzIxamn+xMUA3LdpdQu2Xvg+6qBLGxyR
U+rdIZQEsOGoP2Xd8K7tMy++RiSV5zGCYyrFX6kXTNiyN779Ixjhx5ynVDNJ0h4WcYmZuPqWUTDG
j9ODYQmgyl12mOLkEd1mtK2itCMF3D2GKxGn6ocjZqyOMX+KayBeOa6UCjrBxrNQx6wPKZlUB+yQ
C1pmYM7gQ8vqvhmIemh7760bF9IJm+FiTZq7qZvoyul0abTpJSRyxQft+WlaRN8gA96hw818xPCY
SIq1Lwey14SYZ6GpkmHbRZ4/9pc2b+6pqREiPcLi3ipsKX7dMJJdivrHHVmq2qA7LYxrRdTeRUNz
VRYTGwsmX+T2p5kFumXZ71qOn5VisU0mmm3CIHXEwpsC1ApBAZ+tad2iSP+XzxZBvO5vVNa8aLpO
/lt+33t2uZMsEVwjlX7XOm94TIGBEJxcedF5tr3vikXSjF8cZyxpiDqzkZT+P+2IeBhLbfVLFMPd
ZIh/vFwAotDs6J7BoJndoadAhLR0nhNsqWTM0Fn9TkleHgrdeaIYmHy9PDlkBKYxS1w9t5BoRMRu
V/pON0mXsWnAOyPfR9E/RP6UZ1KiPJq1bclzIl3Ao6SEk+yS9pY2xg1RZLRd3sF4/qsH/SmDUdPp
FWkD6GlTUIoTmnS0/JtYsDSv+pnXTp4bHAt0/Dz3LLiJRqp9Qx8n/ionulKu5Edb+1YwGPBOs8Fz
y4eMFclB2TP553kIua+z7sBul6dw17odDgDPBkwa/6SiKTdFjBos5LhtC1BHg/pt3Ij+3IoeJeKP
Vj6UBoMLPNW7KWQnYOn5jYylMI+enKq+5W7TbRHt+vW4nPrW/q3WAjFkJRqUgleX4voL8iklp42f
sbzKDp14WTvfZX2vME91s35WvfeON5iQ3xq6ljY+xtWadFTAMLK13bBYL3h1GYCVpDpqeBWT8hjL
6J9CjU2ti9YCwQKaHiBHeufs6/Yps0wUyysElnWUHSKE6XF4uQ4Crlj7I4ul3EEQ6AkcZqE7d9lp
7IdbhaUmGOualouwGCTTtc6q6RlGISdZmS+UlpQFDIr/kJZd+2G+LI78NBmtpPxH6n38hmOHHEfi
AQ1PXqxfUAklxxqqR8t8AqQQHvqo1scDSneGnVRgkcm0qKcURJYGfZyxbiOaeI/+/1W5iP7XZQfI
q3BDNIRN7MKTFc/WdfAwTM14ojeVPtKkOB/ztGyJa2MOP4cf0PWetQnjoIVHSGGM2nvrZzHD914O
X4XpvTbzmsyskTHfNTws19ukcZksK32GZTFG+EZq91KNQL8m5t04ZGBFk+iGUI/9lOOav2EtPjrE
Aj41S3OIWLdpmnGh46M5sow+KBsUJjN+WcK/acAAZS/mQ2TyEzGnSnxgTIw29eUJRjSc2ewvG3kB
VB5x+9XFlkUpJLNk2tXr2DAawj/ZvuDkfypm8VxMyVvCHMHmkSni8hXvMvt88zPNVHevSPLlmTSx
jgx/ABM8VugFgi5rJT8Ov0X/ytdXe5R9DwjyOoVim2q+1rtkr6UujmwAYh70e7g47Gm1Rm1TtC6Q
bpMChYM8uSYphWvrd2gwlqMdE092NOgn5f6AiXwzbNNBFTUzNzcs5vspgydvbc8Xbu94fIrq6dHE
MMEolhTqpkjvyf3BmB11mzQRZKUWjCLdemQMW7LjtF+Nya9FCx4lxwjiJeE3h5eHfZd0kIq8ATbC
+9pdyMRq1ujWusW4DxLXHrG123RdZdN/zLT20oqQ3jgzwCMj5q2vR6xeacYaQnsz7wu7/aN1hW7c
SvKlhltsRw91HA07CF+kssSpTadrB1NqkEru0e3oo2NgPs52Vvvi1dGnMW05nhJCjfIXtJJ3cqWS
R7wY+7hhzmLhxOon1pQVZP8l/R10ZnroXrJtNxiMbbygGCmiomw2/B7jSyDlUBzN0noBJMhTlKyE
iifmSCYDvKHuucGMnuL2FiFKNnNE66FmCGsRVyTSkeKfEx9KkweM+aILwMFdcsya6cdsun7nQdW1
TRSeKu9rbvz5Me4FvRitdED4yl6HQ6mRvOowrJdN9Fs6+SMFli4R2JiDzXqiZZaz6DuwnWkwcVxu
JFKiYp2KZbb5nJvpx2yiDZpZNMsyUWcbYzKao5GoySk7lf3AtszcG1JHYhuDSma97ptsYhixSWfX
EIVqc+HQDxGRgE7zHEOQnozc3WUzjDXXRMmkzmVmcwWE2n0tEBpR574LSCDUEYXGMInsZObCIeLL
nzksaU6dPOQiZ+eBeBG2fziOgSs4vCoRnWWTvYtOJ84gvXiIAWpojDtbMGkH50ExSLGkOu61sX8a
lgF21uS9u4HZcn8Y5PRmYUssWruwVXpWaWkCWHWfa3hZV9PSfQO7YY2LSjbDdFWj2KPX5W6dx7eu
NMtdYQASKRAujNkjeZCPempSiCFELJUZXi1NBljrPwYNpNXY/0wVdXOB25C5JVVKDTG36hhVty3P
6EFo12yYuy39+Ua3ilORT/IURhXNKUVTmE361kzLBFD1mPJ+WH9DWiJvKYbtnFgPDImGDS7PY8W8
DXLYm5qLO+SeqC1T9Mop72EFZlxVgAPHqpDIFHtnZ9Yka8zOQFa1jGc/BvM7oKJBJYIAIMVFRqoq
Ky7bFyUhHvARd/AQwSjbmJY0GlCSNzYElCDMYPx5MvrkwKQysAv9ioykQ0Smw9scnO3MJjKYVOKg
9VP7tNcPswmW3xmyftvAwYo77sF0rndDHTc+Sj3G3NlXFmlPsek9wCXvt0hwi5pfPzHr/JJiZqTi
y23CbS0qgDPdMGsfaT2XyRzEkmumSjr4JNU6nTYuIK8W+HpFvy/bFsCDjK62zca6h6GRM0SJu7C+
rt8qX9ygsCmcLdEjLis6jgGXfgoC8+JHYWPvFWm7wJeWMBhaEtjAGARNPv0sDPrIhK1qYjbaJOhG
a/Tj4o+cAMNXzhwF7K3GIK35gUfCVTWHoGsH5Bt4JmyatueYgWwQepHIW0Fb89KdVUZfqoBljK1c
cOK4SLmSjqtyRtoRRxeSEhWi0400QqbmKbfsMJ0bILkbYo8eeLKgcY0cQJTC3cgEdXlnt9a2I4/D
j9egrd66ZEX6XnbCgnWuX3rBMMD6chpBiB95w2ZlPRM98sr9TW/VctCSWeOk6KnaRM1Ps12bm1S7
jaw1tpxtAJw/ywzuQKirh5wwkI1Gmple5ahQQyOga/qEQ8C2JJvJirIW90yWCQN+CuRojYtgOlhJ
i3JO9iexMGvTzDxwrUcbNyl72eJPT8S3oVD06kqDXVE8OWF9ZgLyvSzuPzL1cr/iQt5aW8MtdXCB
LIrcWXp7ZAn4p8YfZxDDCQnmm9d786awiNGy1myBciK80QQe5iDXcZNX9vi3uNH/xXGL67pCfM8Q
ZGDz8a6S+hAOXbPJkAcMM6kaxE1cXfXu5Jpz6/R/RLI1d64NaBz8mPSNiRyLriUIuS/lSpVLngB0
lfexjXrX0BdmXauCOm+feGdIHABs75o3i1v5YSIh76FNs+FEcOBjZ03oe9NmYw8OL/z4VVuEGap7
xkH7Ug0/s0TYbuClOzdsdhhup1/4zhHeuHDm1KgRACwZVGZ6+CoK5lEG66ptXDqfcywP0PU/Uwqv
XZGCctfDRhx0S701xUTxirKdC6H/N3pPc6Rle92NPgnFDe89xqQCHR1IfIq3kb+DOnipbPSpobT7
QLr6r1f/JsVS+EyC03NXcaCUYmUoFAXaxdZ7zUvk5oANf7QWg8WaUhtVXJNyvhm0pzH4J3bZZkcj
huovRpQUjNOaVxiDInM08ygd51Qb7f5RS1K2s7J8WK08h1JFdMKy/iECBoqDdxigNu29PJy2uegR
XiepG+BYsa0BFA3tAT7YmIzBLGiSiRSUYsl3Qr6b0sC8J9gdkZX+5cz6VabFqVfhdE2NluywBhdj
3+vPWO7sDTBgYHQF+8tljQajhwICeHMcWiejJHNB2Uz9mOyi8LV/mmZ47Ht4pbP45dDstrAA+V3F
aPpkCTFGtHWG1P1WEFqU25IskCGr8Iy4zkYK7JpY79i/MMpNrH+xufybTGmf5tLbUi0TdSpTtmB5
7AapQ2FWGjZzSie7mOzEcMa2MkHEkA/fbt4xU8G26bO4YgM3es0D63K0E9oUcsgvV76Rvi5BH0OB
/Varobvm9DV+TW46nSWceV3uo4xJpQ63ZsP6m420ViCIR6i/UUUPRDK5B6NBhlPjXkUj/kIWUK1N
RRCZlt8yT2Orme1IaH+aa6s9p+arIuVAK8fx3pncbEcvLAE/ntARfCkPPgJgzCFcbD8mEo53Jtz2
AIhTEpBEhd8BjdlQLTHpNEVQubnasSQAjIRrKFXFP50ok5nmbg3R5iEOVAjREo1bp/fP2ujdhXER
yAUGKDky+0pjKM96daeKFKHOnB8F1YPIkl+DjOC5WOOFtLdeEnOi2fYWNfl1SJlm9PA6UX7Z7tbI
kilwu/gqUeTv81B9RtCk/BrSWC44Mhob+1BsrKEva4dZ6Aynww0/SH8EPMpMH2iOXTibCVzSUczV
39wXD8ISydHSlp228ssStGMNqYebolZvlYvTNUpq8pOIKUnG+l8xNGB3K5TW1jRdiaC9wnpwACwn
zzaU3VK+5DhJH5P2wQwtvDf4Z6iNrR/kWoi3rLt02lvkskQLE1iYy03Nzo1Ynzu0v9ixM7ioRDT4
PBlqX1UvbV8ExYImbI2l5AAeKYQLYbBRTCykAt2tiPHJjlP8Ulr5wdMadkNdZG7wFmNZiZZla3Cp
KbTawnMZ541sXXp9y4DSPS+4AsJsW40rEmgKH0qyBKkvh0u1yBu8VuTj0/yrDO2fpcXcJsu4DlbM
gxoSOhLDfWJJM+4GJxg54Pyl9T6rxvkYZGYTdW/IpxYzc0J362OuTy6s4tpdP8SkbbMj0pOP3hFv
GMLPLss6vFu+U+YnhFWp7zIsC8htmLdtn6wTlJ55ybol4BE/keITZuqRuv3gpsk16ao7g33CkmUR
SqbmeRSg4xVEN07CEJMX737uhn8jKOXBGjV6zoioDfq6BcbKYg2HkqD5LczxNxM6+8Zb8kNH4xlg
GP7V7toGZrPilauUfqpRgh2n+RpmayJmqh/YILO/LJZ2q0qeKhMI01o1OMnDw7BgYdCQrBSkolIT
qjFQ1tRtPAEX1lPuoausW97GH7Yx3k3uawixmaw2hwUBWwaiZOSnXc2PWfJHtYM8Vc6rrBPgRlNa
D0lrMso0rL9IjwwofScXIxvyp4Q5ogZWbDGCvp3fk5AOQ79I4IiY2OfXzqBJdqMggq+bGct92SdX
CqcXURTs2BE+Rst4RwrOXSYlXi5eknRgEJjHW8MGaKk7bDvaQUNEiHScwKd/XdxyyzObj0E1rclG
WzXLv2myn5m2QeLLd9PYaYRBoRXPpvInb7MLalcs7kxEFLANvXO5Fq0A5ayN8q+8yBGqfcfTPZA2
HRqSOV6UEgOVSZS54RkweXjup91LioA+iMsFeCrBrhtG/PZ+7unDZNFgg9REs0ECGJ/cao3IjL5y
aQwB4o0JSFEEcskazvk4qv3EOpunsbe10bFtmH7eDw0CUvKSd6FZndYNmlP9rH8M8rSU630STYSw
AnG6PpO11SmSp+pMvOXm8I3ykKBnuwd1QUWvQoAyDsauUv+PsPPajR1Ls/SrFOq6iSE3zSYH030R
3suEzJFuCLlD7zY9n34+RlZPVicSmJuAvEIhmt+s9a1pnXZ6uLQTXP/xjOsKQthStrIQm4iZHmIz
4R39jRvxH6t7HfGCYT+mfV3tyY4/DCXRne7yflTkCrFoQzNHalOHScEBQLaQHIWuHf+eWo6tlhdu
ndXGo8jYT+sR2p0Qd/xUkifuqyJiIcNZkNxIqzXBQb1NXzTU1cnKUm3TWElxyAb/JcwYot0+F4LW
xHYyf9ntwfuJ3DY84CjjwpYK9DDuGAEANDLYrXWQkkklr+EcTEQZkh8IQMsPf74rq+pRmNMjGuF2
+eezuH1pRcIVMIi9XzjFYYq9uzoOxo2an5KlmuKQpC6g2Pnd2k97Nt8Zz6s4pzXTosXtJxRQDRYj
Qp0VExhSkOr0Xw8BDAjTmIW+ZT+HIWkOn9AFpmLBlef2vfn8atwe/nxaf/nYH3/z333N7a/886v/
7ktuH1Mo/3Gi/s2vuj2Hv/zmf/vqP371Xz5/+zl//up/+/K/+w1/9zH2Cjwfx2hA+2vgyf/yxPAY
Z7vbB1FUIKv78/MidvFI3d6/PSmLLeLEZfS/X8PbW1nWe//6a/HOxjUITo6I26f+7fv/+Na//Gm3
d/XbL/nj5/cwrHe37//jzxzNNaSRRRo4gDS6fsdc7U7vQXDnDe17FkfPAeyrbSYQpNsN6ncRJR2o
u3s4zy3o/viFzXlKn+nu2tLVgDC9t5iolgrFECtqVBTG74QJKA08qqNJ+ekhpreaLLdehgwwQyPC
Vj6xyUThbJvdbO51yT7CZMuG5SiJdgNUKJEr6khj6BV3RLZQtRRE+BCImViE7BQ5qwekysgEhgEJ
HT+pnv1RVfJByMVvExYMo335EzZDcmGH8EpBfTFURInVh2rR9MFK9clrUlM1ZE3/nQjNOMne2RfB
1KBaj41N8F2PjblhWlOvzBQEvMDXvLU8d+3lpnyFPEX7r6sDdxnzPErS2uq+OXwEM2om9QpYA8YX
bWrb9Z+o/xjMjcWd8qx6H3aQjT0Mh1gciq+OfTA84xDWPhaRouuqi230GwQw9pqsvwOksXsc1SU8
UHZR5GMEG5xb1CpN/ekoTtoG0+7SNNseIktzViXAOVftWwctZJfPsosuaNG/22SUz6qIsMcTbEtr
3UgcjIaNM4zfvlAOaSZVjJ62q51hDqDCxyipuxKFfrufvFemaiOgDfEZJClI04INA8yzhScYvztD
TMxJSooIC6pWsNlgTcNklLp6aeBNXHUxnF4gaAoc68ZNzZ9hIgClkcV1atNLGva/2QdEzynylNUI
No3iz/jyTVT9TU96UaW/qPEu8JxmGYZYQf05JtYs76shxJCXMI5lPUqMd3TfQhVbxoWEGD/oS+qc
EIkMq+NIsk1uMX92Bp1qTgo3nmFd997xMH5XlvY7c0pBnIV2rCSKUFsOrAjM3l6ZvrG1cGjxQnQa
MnyxqZCH62Rd7Y2KcriBP7RqncJkBsSRZQgdgcsQfZGjFR/KGPhtkqw0idrSthnI9yDbYQUzLqok
1PWAIR7H1WXQyg5zo/UJNm4/6f4nxNtuXVoouMPo0yhssVMx5HEjIumzL1v6eqauU8sI13OvWui6
qx6F5dpnKmlLWsEoBYhLTmu+xr/iLscqmfWvFZGrDS13ESttB0uX/jL1BAB+fmoTq5pE+3nz0tIm
asmO7JYXGuDXBhTWXvqvrDPBFaHMWBBLMUcTpavcJ6BP18yHKKRwAYmP947sloXESXa0s20Wsugv
hi5blU3snbQye/T6JtxAcMO9A2MiUO94xgZMY+22aFvjznaib6u2mx0WR2C5zoRnkxiMzTSy0Al5
caEFfQUO117Zy6fAsEjtrCaIoADlrSz3loOdYvA7TeRXLiqmTOusUC9yYNQ16OIFTxCvvPrCBUuc
XIRORNuBDUBDSHLQUqpxV4ahRvqtdZioVZbp6K+LEl29BofsVeyTjOUDyWL2OkIH1rQIAdgrtTs2
Boso4ZQdAuu34RL0YOPcwkyTH/l38npoBOPU6ALShjEK+4pYGr9aa6pXkq59Rb9xHoN2QnCJtQNu
PMtOJG/C6ve1xxBFU9kTe+hXbt/lwhi4uiGE5XsjNr/Rt8dwLksq7LXmdFK1ThgyxsjlyKzHTtwI
O2RQMtrrGftaxT5DyrQ06JB1fTgGxZso9OcWUVxTzXZZhM3CpwRPIm0LFPkuacPvDggu9FpdrZN2
PI2dxyvAUJ2ozWeU5GvG0xWirnBOom/vKqFe69pj6T4CItDZfG81yymWMSKlTOhbc+j2NIDD2R5G
LuZrrhH+MkzBDXuHLus3gGbt7dRmH1qTFica0mfHsR/bvqRFYAi9CNaIYFJ4C5zwdoDEya0JQzMS
+6FzShQ1w84ME9YrOv4PtkPeEfnkWjE33tq2pRblh06ip10ynp+BpQQVwaDVoidV9htYIPa6HIoA
4RCToTSdlozur52Xvgif2CEHxN22SpCuZA3qUF0+d4w4kHShhuvb7iOqRLAbiDPJ0/TkWChfbXai
ZBF9WPI+dsSEGJR9zASO0cmydNFpNj6rltlROs/HUmWsjdZM4fXH3jrUFdKAfkdOgY2LZI6tRrNg
Z8OmUtlwqBDYcKij0ra1dWJY+G7y/kcazh0K8WD00KdHLLH5R7yUBrglK3bjJYe5g3ybjW69x8aY
YS4t6yP9x4PvWfccD5DRLO2q9HZnE6AX1MMlcqoCo3UTLV3WOyNpy4mWzZpgWuXKxStfVwm3TUtb
a5orl0n+ogXRK7CGfhvKZpGv5Gi95GKOJlK0BgBPmPtr8cPg2PbOV/YmD60RTBxOMAZZq8qg0X5U
Qs+PWtAcs1z7zQ7LRsTF0yik+f4Wtnh6nKxlv+eW09LtLCJ8sBAJI9mjz64uLHTvWTYubFW+kWDu
HmQ7c6ypWBoSr5xwePYkNzAs7bA+8l/MKr55W67cgRtphjiEntFnSI9PhOWt3JdjcJcz2q4KwdIj
hXCQ5hoCHLYRwmmhIDargFUq60tv6WIy7oK9D6WeSAgEIaC+UJP3ofPAgsy0zedeeKwL4sneR03l
bt2SSYcTsMUlo4mNqs4clswF+y5PEa7q2g6J1sgwOF1KYTv7MupZVA2Cp5A+wkj8ckyu8074PbDQ
31l99ow0cljEU6Wjfq6fRkOE62anRjJbZdfDytXAQVg+Ihkr+5FhdVKj84g10diE46ioB08Kk+vZ
GjEa63WUbAIT3QHZn4t6KksWJYtqsFHBTfY6RmpjB+hZSrDCZkdMnNNSWpniYOc4IHqd8cVXxlY7
yMcr2xYWC5HzOUWMhBRZfgAJjHBV6eNDEqWn1HoKHaQzrrbRHFNf9qzMiQ9mUwFhFeOI+6EV7R0H
5BU2wnyToct3IuyMZrONBizj2tCcBpmm+3bO8IgK4xXzoq0i9kNWbWDxYcWqacmhtfs7pAomifAs
gQcFLd90QKcwTyEtDeofXZD3G2pQvbAMH0KpYQYcadw+u5RZXdnRf4LzcNksIMqkHEl0UlGJeovt
vNqM3H85oFkvkZi0KxwLfQj71sBuxc4T4S9hvXRO/CKaKzJsRml9cR9aCQA/m6V+YdhvvgpPIkDX
HpCLDdiUUn1q14H3CZ1QLVIv6o8xwYtLQphJjKreQm86aa0JL3ucQvhrCPiyYkXiE1qCiIHjQMZ1
2WvLqZfvjRBvVUFk2IQNySHtZRFFBHOPAeqrigqTA3yTVAymrBIbrj5HvYqVMEdqSBuhCdhuG20L
fsxce53Nsg6BJoBDRtDYXroBINhspRgeGDbZdNUpEPM0eUknbJJcDxmbsvgmHBzeS2ISZVDmZydF
UyxqG7MUEPsomkgyfugKyCPkb02+8El6wG3VfeYBohgiP/dZOloHxyFwaBrcitAZ/hFR2FpPBCqa
mG5q+9CGXrhGD/ITGrWDfMFV686LEMpbQ34UPrG8UcCiuKfE23DgH5KKee/SZ6bAsdvYB2UE5SZv
EeghGwq58AT+Q6s899gVOnIxL6k/Uq3eem6ovWR2vy0b8viioe+uNWuSO2qQfSnc7opxNbp3zehs
cLst/Igiu+h69Bk6uWMwGdnOVm8BWgniDwJvS9KVtTJMxmu3B0Yg+g5YCXnWFjPwGOUzQRTi2Yrw
BEmr0bgUxOZzURb/ercNje4Iuo9hO/ZXTGexftYcq3utXA4Ux30thyE4585A55ewow90fdojAy4f
3NBjpdxJDYsx7zJsKx8AJJUYUCKgP/PHyvkBqYJYcmSYNLu8e3toUP+tUC0xNP9/HwNlOWJXM0a2
ff/9dSqragwA+r3BCbfp4PNe6yTW0bh0nwYTDcxb9rgfVDXeWVpjX00nkisRhR/K6IwFqrke2Zze
393e8ob8jX+Vvv/Lx9vSOZCwgGDWlpsJTuYL1AVrPbL32PhgjF9Ua1gklgXhzpg/W0e9uyxtnXlj
IKsVbg86Y2mGF1J8g2M7O9zm94ZCsrvytWfBDJC7OZ0kXnf5UKbVe2lF/luPDB2YrOkeqCyDl7xv
8M9rPngMo94Eakh2ty8bknUfEV45sSLeeUHlYBiMvA2/y6fPrpKTX1qAmSjjRjwce8+o5DlgfLnW
wHpcW0un7CKX4H2ORVCMAl6AQT/ZErO4Nv9TbN8jh2B+iJrMWpsTBXyLs6PrZX21CRi7+vUf7zh6
3lxLxF74X5IMu+SsKiqkdex9Pz32AcKXNin1e1MLY5LJ6gfbiKxdJY3qOaisF2LXxks9vxcleNMq
3zVOt08CIgZ4oBiecQ+ydk0WRHCABhbqg+4eUzV021x3k7uqI65MdpbzqFLUyFHNJhBcEJ1jxDYx
icS99BxQjtjX6G6lg4e/dGj5XVQp1fStcNoQ0fl7cOSxbHD6mXSe0Herdyb9DYJWs8Lfg5N2JDyZ
OyAFx1SV3kMTM1TGwNgxqEwk4rEcrbnpNDuuhNnRdCpUDoas9r42JKcpoVfUKtpHv+/lA1YT+QAc
YWXZ3AW7nFO+UrIjFxhmTNTKN3DociNdMW5v7+YGSm6ulYcMAw8aKFE/tglrCFIN4sPtXXSv3rYd
u+8iVK9BmgCfNk1WI4VG75AOxlMapiVdBwJPIpuBFnG8GLnOFSS7E8ztn3Skpjzh+je+Wf84Bda4
HaX5CDbXP0aqJce6wWbN5Upd5PyQOaG6TG4P613icrl9wum5N6KZ4TOQKI5WyK6274ZtZ5fkTIHZ
WPuBOZy6ziQfZlg3YFROmTFRtnT5g0hdbJhlVlkge3gz6sM7VeLKJUbhEhdV+RCG3U9hQyUFU+5S
WprakRj0uQFzC2C+4rk15+VwVaEBp/o6M+Oy94WK71Ooemt6+/JYFOV48QjdWXn4MqlpvZx1VOSv
q8LK10EbYVzgPonYDhLKIo24f2eGHj4WGfFpfu+Vn3TKHyIymntBSnI0piN3xQqChJsl5r3rPWSq
SB5vD4MZ23uf8L5FHSP/9KLycHtgg1AeCAsqDy7LAMYeGxpvZ84eCi/1aOYMhqPu7GsmzQ3bsVNM
gg+Jsv5+BBl4qvmDAOO6C4eo+rNwSx8xTbYhU47esQAautAYD6w0DJbPPvt31mD0E+G6w3J8N6QE
VFQmm0qn+XIQ+b4YKaFCVFOsHShrdODOW8MLzGe7yw2OTttA+WrRHgzNtNWKFMZVPIiTNZS/klum
h1e7Ly5Rq7sCR+J9xrGdOkDmIIMgEYhGynugSudJIwiX0ZQ49pauM2JR/t6BJ3f0SSNlz4Irqa2n
rRFwHcwl8mT+kcWnkVjo0kv/hz/+mkfgsRXbcdOfSF2eH6DSvXHG02W2jvaAnIVsVj9zvvvXchwG
nJSIMyuAMQ9jgRuBQn/JpFnuLc9uznj66I7U4Fx1aIMLc0gMgHRNdSznB7792Azi1a3K4Ln0XG9j
ayOCuLDXnrB9XiS16aKbL8peGG1KU09fFOl8h1AZRzXmX3WnxRec1OTjYhEfKBYoW4JpuGh62T9w
gRS7pGpMrK5B/5al1cMAvZxwxwAoWKTVR5eB6ITF/owRXd/AWO4PUyeCS+PFVz03gqe6Trds3ds7
qEP5gmrBfhkjoilTUmhECJNCTJi42C/TxDsS7UDGkhY2tXbICkeduBYUG+An2iNVEC75CPlF3SVv
8Vi21yxie5PGcXq08qgnhsbxmNMr7SnXDHuHPw+ymG5pTyUKlbQOrsbA6xz02IwlR6qWBfP0CzI/
uZbKc2DoTLp9lFpNC59xUjUoby8gEi3yDQzSiq+qsIZLGDfoPecHvTfHCxb7ay7yYe+V7xntd4Zm
K81K85cN9XdX944Hk4zTCy0LGlUO3UdeTwYGXYuXiGglE0vIAsWhe1GWnj2gafvui0hb4tgM8AVn
tGCBPCR5gsVufigQDbm6Hj+MfQYKgSFqrRkcZmMQ3TFPL44F2di3D90eMFjD2SeuG6l275xuD+nE
tS8yiGy9vRsGyttk6MVRTib6IfDL51uAFMPw/P72YIZINPrCG3YK0vTR1u1pffU5ye8mxXyPCUC8
LdCdbx2cUssxTveBCinIsdQQ7eI0ZxO8DLyTeMBLggHJIiWHLE8nRClCksDtLaY6VLwBXujeDc5D
xQnseKa3AWtMS+ngLFqbaeKuDdOZHiXryFGjWRRTpj9mVdnu2wGY3e2TY4JKwhk6TLlsdI5CTIzk
b29O89WoaOMGSr0FatvSnUsvrWRfD5W5c5SD6QuRXw3+1FvoY9itEjcu1wacAKIjUxSMAZAx2yx7
xti5C+zhRPXIqZv4xhHIvv9qdAhvID88yy7xGbkLYsICpa4xFIAFeIl+H/llchxR1S/SSmYkbrEm
5+Yx/Boau1wh4wWEaP7iQg4bsn0lbVU7Ti3pt4lVXYIx38W9b56LLsGtXpGpAg7COtdT8a+HpNYz
Cisx0hxM+ZnAZGACWJf2uU87oNFIRChkdgrp0WrEo3WkGKIvbinwp65+9jw3/tGmcd0y/EemzibX
ogFENVuchiSSD4NVxZvIjLCNd84dNI4SrGoNeQKw+H1fwX8RpWWBQxl7Yys7zHrdPLSgZmUkqYoN
tyP4blyPRqRo0Av0kabctNiP58newlLJy1V6B2Sy2rZHUXYJErGjTPrsg6yCRVoxxfyPSDVjYJND
BMuQOXsfUtyimLHpAIMjx/F3Zhroi6Z4x/b4g7OKjO0gFSvV+MxOMG5yN93K0VH7eMQo39fkiYH/
o9HHVtaa7XnS673pZmrTe6OzyDv0qdSSBorJC+NdNhq5wzKj3boGZyY58Sc10J2ayONZjq1qxSXX
Cmxi57x4hX0AtKc5ZEy4OEJNZ3yuxRSf6F+/cpbwGyu1DsNYFHtXH+VpFHhEcjUM25nzWzsEWFGm
XgdDG5Y9FstlU1DV1QVvsEwyg9w5GHb5xYH5nhXja6JNYOWzOj4V7cpJPpNS+VfLtbxjwRCWtldt
3H6eFZtCPwwMJ9u4fIrxPqaRx9TdQrU2kX8TefvcbtxFGLqnIMviNfsb1My59xW2FHjpaH+1eQvU
gfiALq6sYyG6S2i6zwSWcwk71v15MqV25IRN1x1ATxNDYePH+Fr0hti7sLpqSXggZxNDrkOlJ8hg
ahNyXSUwfjSfG6PyzS3ZLt9JvwtH87FKQ5TEiICXJMODD5kz3Kcp0daxlOG5kcLdDAN6qNgwXyeZ
IUBsG9DFDqCPUFD9KvdB5Na2CSAMNZnLFqKJv/Om/4i8Ez5RwMgJu628UuvKdrZKoCnFBnuPZUuG
8pdyDImyzeMKYyEKY5R9cu2AgZWkASosGv4kgCCUGcnSKsuLhe57i4P1m+3QY+Ig9dFA2RXK28uG
/xzIoU/AM7u+L5+coN5TDgGBSJi7B0fNaZ9d22UmWmeLNms+Ittd83o7kOUiHA3YKhlToS2adGtf
kfiFdfGuPycBHDgkZWrJCLO7r5Y1XNo7tyqKNU1fY45YmB1GxoPjcvhY4biP82HY5zz/U19Mp6rW
uQlTtIYaY5PCwuaCXmQwkTtIlowLL26PMRssau/83i0ojGJ0gI0EFl0ynrGNbHyyZFqehZV/hlp1
avqezHhKaIWX4inq036ZO+i66kgWiyoApNJ7k7Y1W+3kxXq58YasX0dJOpEujrSbMVe5jsFlWIU4
a544gJQooOkEd2YKmyPQIcDIfF2EYJ0yzfupiOVc+EGASSa2yUYSBplbQFWla2wRmVn3Q5h+dojW
p86BuIv+D5XFJh+LYC+64JenP+JK7zOKi6BRV64yF5mjBWwEU4PkLjJIn7WF9lYUzRe+SdTWkUUo
Gxz/ypy/B3CRU8tn1BnFUrT62RpiB6JAeyiw3QPVmfRk2w3j726Iz73K3l3Er3tXNW/oh8gzd6Ov
4RcdN8sP0U3bwGQr5Tu8RgkaOybZrNkM9k6Z/ikjiImVnWA4V9rrgHaGCG8Qg1n4LqzxCfMEo10D
DjR8uNj9LDULhIjFyKpoGO/KQVxb7Tr6iVx4nuJ+XaK8j0PUwlNdL8hQ3qJZyg2x6ymZeuKz1nYz
3luRiDZkYOCCjYNnI1OSbQOvUt9Vi6pi/WTo073U27NhNTN0J+eOBtkp1Ktmw0jwjfIt4Jzn2j4v
ZmSDbcBjmb8hTS/GnoJVpuvgKNUY3Ds/QcaFi1jT7zvfuGR2+B7P3OmaIIAVu64VO09KkfG7rMeJ
y+30kJPalnfctjXfitaD95jKIlhnfoGeutQBnuvpRUQ4pxyqslsbzOhDfmSktHnpyUrqtwlxMOlp
wztFxqHFHUPuxlpAhYzKn7ytE9zsQO24oR+7GfqWBf27b2TGzukAaESoyxzy0y7oasQyKz71bvxG
nvwVjwbXWTf9CDdjXAIscTmPitE9Dqpzj33YfscRdj3G1tHKbmwCNCJrEVr5b08nY4qrxheCu5dG
pAZGaapjtp4SKqeRk8CtI2NJk7ZeNkqtU4UFp2KnpHswwzOdDrbSXomW/C10HFlFcx/39I3NnLhh
5OV7UBQPFPGvoscRbMYgImr/FOjlSczTRwPvf1XZPyHeZcjx7dn3L4MVo0Eud1NPH+e5bKpDvV6z
CUN8z0LXrli/j8lXn9kfwmUSodX6kvAwHHwx6vRKq341kXbP2OgsXUWf5h5CGf8S+kPceoi9lXik
HrEJ3642sNwOCOdCSsHmqfbik8uQhzreCINzWNlPRLkfmhCCb+xhHSG/7JCpDEloA9gYDjt/D/uW
OnqIpMtxAq5abjLuZBz/MV6vse4X4ZghBesu9ERQNlKiM+VvLeTyUXm5t3K3XKH2kUSxHOGARb5v
O5iA0ZLlMy/hTKrAo4HWsXWRykubW1E4aOM6EsFHoPpuV/ZPCWwUCP0W3KMO5yKzkty0jjHZN1UM
wipBlIyK89nqWNaSUD6Ln7GsAqbcsa28uJxmrEDxJOqPHgpdImb6g8y8d/RL1dLxQRa7rK/Z2OGf
6ouTCegMRDC0cVF8p41ISAH2T7kVMFYfWs7E0Ex3VkyMde29pW11rWIc1FnDziXHJNnl6G0BRS8m
vdzVU/rRRibXvShDUxc4d4Fa1v58q1UR6z4J+0x6LXJigvMCl+UfHadNB7e1lcHhDGJDB3+mWus3
tm1jrXFTIsJ23RnpOnCx1ZsNyHQiBZc5Kp89MuwycDr05gaVFnlgagoRiMj0mwjjZUiiufBh0alm
b5tIWtnxblWYveHaRcShSMqO3tvS/0jL3lyPQfdRaGO8zIWGxC61c0IDgiWNyx4XB8iryvuui/5n
riXbZnwanfS9tJN2pUp0inHsHw3jRUvQrdguNZ+ug2xqOEtHYNXcY6whIc6wR7kw6erHGnV/VQsi
EyOrw4MdnxgCHPUAaq7G1jcjD5GLqVZgBSOMqDCzvTCBVaLn07l17YOJPOSeWQi3VR3cr2LDR+hO
sS4N9wchZQmAQQChLihTGkEmjCteCHgESRlMNprKbi3zzDyh8kscwopkqNaiYvGUfHam1W8Sts3Y
4tBcDKW+18z4tUYrTuhkqaEdmPXatYbFo9aK+6k0LTIDnooev5gw+ismC1jdIAbDCMNAVGlXMQpW
CGPxS/euXqGViIDcpTm0+HBgV25sfm/mTNdoqgBBNi4ozyBdg65o4YzY7AIHRp6GQaeoWyTsMDQP
06+uhG8dEs28IPMhuPhVBVCuTvAuPLuZdi6d2mAhB+eUwyEI0tvwUc3FFmT/sLykHL7ar0rIRVHk
HqTv45Qb4CA9G7pO7X2oistj6OCn9UrxpvCLrIqQQD8t/ooQ0Bw0VwsYkY1s31X+OVIi9DAFeE0/
vZB22k4+qRC6OxS93J77NbAARNbMr7WG2WCxR1ScEWLbtNtuTM5Z7RQbJBT1QgjzUdfCeoPhLWbX
bX6nZ6ciZcMmxmeZW8hU+zq6cLNYOAn/5IaiESBPt3bDNNqZTHaXYNayXwURSlXZ3Rmt+yC77kfn
esZOc67vGszPyJWspn1xBlRJfiy3uk03VoK8iVzAp1nIRq6p8ZtDWbiXZayoEl2Nbc64U4yvViYO
jFXQdquaMO/72vTu2VjB7Wa2yG1D/0YOsqHEJl+gmVaN7w6rIAyxcEdMft24fRCFMZxcC/SDDNxP
/Baz6jfZF9j98HllO3OKipVKjNfeHR6wHCHkGRguTSl0CClPw1y4N6XVbHHHIZsS2bKOyT2wAwkQ
IBn0LZRTvPUWgCzyile26/049Gxc4qrDNFlHIuyOlC2nOtC+/Lg5Yotc22SC+UX3jaah3FtO9I6A
Rz8QeMFBkoRLDLzhnvRcxtpdtZt07OFun25tNmRIhSk0EZedCX56RcCDpJgMr3IqFzG9DCEFTKEb
WFHKCzhlJ/7LRAWjgICakdubwb4GSfbi4H1I9WuJ4GFbxdmbFtEtVZa7A+x/aICE74YUR2n+GmQI
xw1fEaxggl9sQxOHuQIpZ43lFhpzTRwGlmVFPkHWfOXkidEIICiSnXhmmqaWZG2SpAG+tM0xAiTQ
Z1M1ElNgw6Ov5aU3KgJGxiccXlfD7FFoUrExIk4DsgZf8AbKsDnIVIQHTTPe00Tu03pmGgqJpMft
yKBkI7CMmullZNyZ9dNjJZgcJhPyYxtIVj4TO/tmTjF180XrTCjdxaxwSI14TY75s1GxGjb05nsC
F8tif69Hzd2oJmely2AHtnI84kR/43K4qUHXJto4cb1iZeDG7tmzWixiI97pIik2jjeyiKhBVYqi
25iT+VQk9pvTcCB10UDf6XveqnK9Q2Cgdh984KIDg4alOepLCKDGVoxsVsKWvM6MoHdCRQi706Co
KU5crb7kAYRGR4Ljm6aavs0IvryKeUDo+/xfYXE5ggpGAQCIy55GWbGEAcZC863/lmRQIyDz92Xn
/DYTDY0xAgE3xTFQMN0jc+UCB/G19xXRJbW90yMr4WUdcYE4LEH7DuVGz9mfzHkukWjWSPmPuUX5
5ZguG+OoxhYCuGDyzfuKuD5+akiTOOkNqPeWp0A+VZNhUteBVoYEFUAUcU+93xxnWnntFzr8Qc8H
YmUwc/6SRhGekTBzor8MpEWSZ/rZlJ4Hcwqx5OBbH1bJDZ+JNOKZ2fLEP9mIL5my/UOLjqFLWnUU
I2BU0WAfi4Bm465rVwDMnJVd2+vES5HR67HOBp2pPra2oeB60OtsuWXrI3qFEDn2V0pLATWHBYO/
Fs6nTQbthkjUYKmGIpx1K8UOkeUCP1y/iisXAYZdPDusNve1PmN5Oa/3ADHWabMIk7DcKppT7F70
dB7/8XUgVlGRv4ZG0+6UC98mDFMg0hYrwvHVtzVYlshVWIuuTJijXeY9eH6SnRJwo5nh3A+K0VBN
m2f3bfKQYK5lzbdns//YEZ1T1uTgmf79qBUzfEh9hsEUHBwSn0Up21PdpWT/YJnuNK7FJn/igpPJ
XBg2mbW5/s6eBkybIEyz7RASGuVcIwizXoVlSWcmI9bO034sfdYMnXrMSJtI4UwybkGRa4RIOqlt
KxL2BMe+HsLsaD0SelleYMFyNnXupzscl9fQ9EiMS82lrvHbRe4dtCgi2wA66FK+sUcguCNHnyia
feAyeuJwZrJUTzgUG8BD6A1q7ggaFIWoX1iaNDlH9HxT5lLSA4zVsrKtcxlAGsfW6eL0al8ND9Kb
SvZdPICHLuchRMGaqHXiO6V1RM+b4nT7xX1GQasci/4UAQiLnnJP38KZiAvXRfRQApMDksDFF5b4
41jG2ibXKVpM0/oQFbGULVURFwSfaMN9aMdvjIXvQWGAYRQNEfB6pBaRFBACJqinSLz48pgx2j//
8b/+6/98Df87+Cnu53CwIv9H3mb3RZQ39X/+U9j//Ef5x4f33//5T9dwTV13BW20buFdEtLh818f
UKcCvtr4DxQTfSLRUyyTsKqOHkCOSwyQ1LMZ/bPiHc4hQEUfGNc67OyTrzF4E5PBUNfsNoWpGGZ6
AH+jHg1kr2BHI901957ePMpxN7SxuusSV943jsUfqXI89uYsk+j8u//P3yH/599h8fQNUxqWbRq6
DZPf/cvf4Y59XGY5qHfgLRu9JP8dW3e3EGHW3cOujYHRWsVKsIV/qOLkFYIEMuOsPntCapfK9b3d
YJafVTJol9Dd2KoITv+XsfNYjlxJs/SrtN09aiAd7mZdvWAEQmtqbmBMJhNaazz9fMGumukaZbMJ
u0HmpQgGHO7nP+c7qYgeYymnHXUGOZgIvfIIvhE9IQAqjUF7dEXun4wph4EYtu7y//0rOep//5VM
pSzTMjl7uZaw//VXGrgfEAVRkQfYLOaFZdKeccJghhPtAz/VX/XAXg9sX6kDCq0l7M+ZE1dzhSGZ
fkdDtTZ6l6UhS06cCqzRsM//84HWX2SBKH6u3PRRpK06/DzMYCgOyPUNKb10tPszyENEYJz2T/ej
06IqSgcyP7CmvqeBaMjImI3N2GyKslnUTdZean0KHmx28PerKX3Gpsoxy3XnHaO89KV0ef8gQDCN
jsZta3YlUnMcnTqDvVMa0jX189TNWfRnJ8UIkmZnJ7PkNgvsp59nqdMF259X+r/9y1XQ/FwVXwW/
fRSE7f/y9D/W38XpM/tu/v3+f/2Pf/Uf//qU/+kfX3T52X7+yxOgctzzrt13Pd2+G4YY/7wI7//y
//eT//b981WepvL77399/s4wq0UNGPav9q9/fOp+0Rq6bkopjf/ydrp/k3/8i/tv8fe/Xr+b9rvO
/23xWX7/n//f78+mZT2w/2aQ+2SWagCId12LNxkHRz5juH+TuuUqKVzH4crSeXvm9OeFf/+LGfjf
LCkAXQtXOMyhXPOvf2sAuv98zv6btEy+oukCKpWOsv/650vxj/XoP1/6/8v6ZCv9Xy8DwzVty7FZ
onTJMUfo9xXsv6xQVajHWTjfexAy16QF680vJOgYK508XXOsXZMyZHXdTR/pixakAsQdawnIgnFk
NLL9z8TJ18KTVrI70mpID0GZvXXjTNgkz5K3GWMOFxfHzJ5UuiedRN0EB6ilIUC7dFO5G7QiwyoT
PJUpO1vDYSOgWTjy2O9sCcBQfR3EsMFxbJH61ZpNyQxz0bhjSwtLiZk//mauStQtwKJnGaJewzA5
dA3T2awcLpC8P5Jx1r2i6Qavif3ysR3t0Yv66V3iltq3ndYtcMGR3okrRUssrkUn8I8I6f1i5t1D
RFvLNjNkBsRL6iOwkoBsNtimk99vFmZbjiv2VvHZwBlyzqOCthVWdz+Kf40ma12kUhNbJeEPhMmZ
UgwSa7LguDCbXuNA0YvmsDiUnWQ80BbmotUtDvOOjnU7lS6sCiwGDPVRE4Pc+YzwVi0dnN+J1hKX
5wwk4mHXxvExNjIM0W47LFMZhffiO39f3QH+hHi8DPi6h4YqTomfRLuMamvxQ1dQRkekpSYewa5O
dQM6ZGznBwkjbtk0nO2UE3HKaR2Q7eW8j6O8wW432ydXWdPDGO2dRgXrlsP2heiyuQuy/ldnRSlx
/WD2Jq05cv+zTmWI7mgZ6QWaLSoQXV0rrVPJEpOOs6pGixmcH0xeJZpdYV5j3+0uagzPZWaBpC3u
lN0J+ncDGFc5llo4GdKEDphnPcdgWbUaVZ1aJf5FDX0sKqyvaGCs78c9hKpuFpvYnC8AMOkkQMqQ
DTxwW0qiIh2A4Cg/+s0lbANICFPiHrUmXVrsJbZuV8QXI5urVVrl1LbPgXEKYnmaMy3eZvon1AIE
tUkVXtdikxf3+asuopVhm29+Ysm9CTNhi6XJm1FCzvGQ2cuZvJI3m38qERTPmISSjiBNxVY4JZol
sMbuwsCbDH9FEAUIZeVnXqz/agbtRMENps+6esr7rrllYj/bYwRwMjsNPbHbKRabnMPVSq9z2AvB
uCbGG16Lk2+GGE+brvhoi3cCtucOGxPR4xEeh1lF217054yClGMLJ6P0VbRzHHg3bSn3fl59+zMi
8RxgsG5sk36LuPgaQtM4NK68wJV6w4ZUbuGPSXI/Bl6BIrQ3kZ6NIOWJy3Gd+hvDhbIouuKmcFov
dNk/zjOJycYm0UWHEI4m+yXdTi3fthybckdVFyPWOzyIMAGmDTfZ5rBnDw2eUZS17qMOuqyCybmx
NM3eGJbDnyrJNv1ofOXOF/30676twY8WnEyx3iYsBxQpYLtSWBH5YzjjQ1XqxTaIu+xqKflBg5O1
cNkBea4WNOco1Q91rU62WWsXPUnetcaadv78bMQFr3tJEhdc2zpxGbWEOYO3xsbsg0/m1D0w2o95
q1XpxT5pTUmItr1XVHdcJY2iOi+u4vGSmJSuYIQzVmBM2BG1qOAZEQOWM/SL0ucePLiWhVWRN3yv
QbXmROVhCOsLd/QqAwIxb6OJrScIKKPchrr55VdZv/PZP9UpqD4f3WvF1HBHMjo4IOa1NEAo9l3Q
Bm1tKVQiF0FiYWDvX2oT21aU+BjeLPzMI4mLvT4bngM/ZNtM5S8GG82a1EOHgGn9Cdt7f4tNXRJt
qludo++m582b+mWxt6RiPCoblsTG2PakAVZmm+BsKJnHBZZuQYZK/iSTG21uDDc8bDnQTuvRC33H
2qaM/aeJTr+BLDoDjnkB8OE9q/XrXGjbwo30fT7SsJqF98O7i79OhN2ZQsf3gXa1A2mWZ4ozEMe1
GKIHV6Gd2MberlOTtyQUITeG0AojENexPFmF6fmRZW1FMe+jJqu3dYv4EGQxh4JQC/cT9+GHXk1Q
Iwbg0sSsTrWTJYuZwIUn7k9/Hsw67eHpYXjhZIuS5G9ppbUPubRvVSMy7lcm2aYMAgikLWuj5mRa
ZzCpLnGoomUsy+HYFNNOGNLc+HY8eUUG2Fu/v2BFz7qGX6yRWvnUCZsn86xOLlEYQku2vjIc/G3a
CBSEcjCyRqN/NYWqVphJHA77o7a1ChQkO9FetNr9jpn6spaX+HCSfD5ESh1kVFAvpuqVOTXxSz3H
2B+tgLxCaTyIIoI65qCd5FHP/Rko1snkJOxaefj08yHydttRT8zzoA3i2iTVoewZoBCCf9LArtxz
O+ZW0wZ1DgzwnAJHaThFWzlJehsdvG/Tyo+D8U2zJxpn9OA32kxwyrhJLExfrVCTVrFiKmWq+tJG
U72muaJhx3DtW4n4G8chdgOgFYYxEEvXNfz2kxEcmgHHYKSNzCaL5DAlU7aSKE0LzWDQHxcDveZi
fg1pTdwXqZ3tuQGWyzTCBCvbQm3vfnHquAA1QcX4imEV+lanf/e5+F1VpnymEmH2Ej3+49zXFCNb
i0qKaw1t9+rMRxAGap8W83jAvE5pJnV+y26O1A6OHVT+2fd1L1Lh8NBFY3YZyU+xRgZLyyWUmloq
ePFBDTKo5Tw5/2Hdfq0aJd7ijmocCR94b1FZ4vQ2SRm+MtI6J8udRl8XObafj06asUIv/22ZfXIs
HOO9UW34NGbccosBz1FlFiZGnxTUyzgsjaHM92VDNZHALg4Mt99byrDe+wyi02g50xmbWYUwPEYY
wuP6mjF9WDRQkX6BN6Rms6dfMQf11dFlGljN+EVLKl4glD/GY0OI2Aplu4MvazdE7mgVAu4zFjt3
6v11JsHsz1X8rDVae43wcqA0Rc++TwMLLv9tYA5MMoRNZ18K8ZYXlVhMWcFSBqkJgVBjvM8W6661
obL2VN/8PABR++wll3eYAx9CqtrWxmNdDwV5AH9ldSYQDtWXa14NoCVmwC1Id+TBrNudPc0ay2Sa
02pqq2ytawe9pwQhZ8fx4hogKsPgJTVhiFoM5Z4lPymF02d7KsaXZCSBREYMYRv+qmdXYQB7Q5QH
qRfYm13CXjNFchTZtBzkJ9FwB8T6KhkY+6UzeQ0L2dEZahRCjTBa7cd46Af7iEJj7aVg/JM55RsB
OOMyRt1hoH5qPZY19V8tVm2sqsmtqGogo2F2NPnVILuFOMQHPTqm0a+ZagW2J/98+M9CxZ/nceQ/
o3uLfS6p18hi97ma59+TMJNHF4WCe1O8TBICsma6F1kUeuwNogVrGeqSFVVHPyYPm+Fx3gaJk3rm
QLlg35s3TNL3kBGFW1OWPkm+u78hdKfWlYMEHLQO7kSNVjGfq9QrXoJRqbeRLox7zQgdehauC5hr
CLd5Mpya+4OMuUUOBO8XYc+dMZ8p31N+n+wNX8V75dN3EQiNFnO7K+guRkglHhF4CZfvSXPnZZ+0
IN3nEXSkhv03lLnXEBEc7FlfBfcqw4rxNr1Q1m8dZdxUpXgpp9jy4rzF+G+G1hHUPIN0LlBQQ8N1
kkhkJtrQPnL7dj3EZ+LwrL56bZ1B1BqMHku1bWkFXsYFMgZrZk2nG6NbUnpelGLiSQhQHwfFRhBo
uqiQZy16PZ+a0V66ogWIPfcfRaguQ2PN7wyle9Ybcb+SA8ianbazRWW/8nLPjOtqSWSCNH0d9bsw
QzOe1dRt7VgR9evcM6nuh0DLjMecxRatkbte9ujPvnsOo7T3OIL111hx6hkzMrzVHGx7TVkXYpeX
EFI2GMaI61ZzqQTx4+5ADuwDb2G8ryrm52ltR7cYwl2NGXgXiOHFRu3gxFaYz7i7SFs4x9JhJpnm
juLdgjWhMDX3asJFy2PpvLRuLVZJBHCD+BUwhDtQhLywVdvO2ulFBdYWZBDUaSL7Asp7klwCwRmJ
/EJ/zXymxqOaL0nbHEzFN56nFtXunsJsqOA6FkpmZ+HY6oFOQuqZ7xjzuxgTzOHjjMp4RJ1fVmFY
nSGj3uRAqKzq/fw9NsI35nITbs+Ru1wLKp9XDIa2X8yMHazZK/tiM44Np77cb06GmaL4plBNkVO3
tVtqYO/HCkxUlu1IeJIV03nBhR7uLaMZkcvd+NiVeH2SRALCa5HyC5RymoWdr5lyhqYstn5qOufG
paoNA/zZ9QMuppB4PmvVlS47B4Pzk+UUETFSf9jkjUyvJfsakJX2OyXvnNWbt07mOmTi/laa5XNt
l9UuC9jC2so4xuiKZZg6F5ck583N7XenvBuj3R7HQtfUt3TGRESaN30ouxHpkSnK0dShDd+fwYnp
l7Wup/i8tk3XOh8gMPhS4m0s9OKK+1LAOIw/oqy+Bn4jrwRdpuvo+zc/qYxtZhJs0AddXVy3YrNP
T1wq0yfAYSRYWr9fa7U9ERCc3/Wwbyk/15e4UwQzPmM8BSABPNqYQGVb5i1ztfzUFVlw5wZoXIoJ
LK9hcvYTrp11cBcQpnEez02oX2R+5zvOnHwSWT/HDGgdSh+vP88aI7hw1B62XcsN0ibtDQKRNTXW
m6trd5DQrZRuXmHl+yajP861qT1qGKYec1sDCkcRy7rJ83cb+txTkhq3trBuoxW267rHVqT86Iua
SfscWnqyAvaR7YycwVhk+DDUm3jPRkKdRNm8VGFVeq5RYwdQbnUwE6gE0ojgSQ0pnveOyz+5PxCR
YonNopVszduU1QZD0ag+DwVn5D6kWaQwuz2NdKeqAIDcpxxhwBHvGn5az+Q+hMnJnk6Vjp1VTDg+
MzW3v4qxQbUA3lhx8vZIyjnXsB89rLXhc5gUELncXMJK02meyKHxEY5gVUkacXFrBWzawcYpSczh
PWC9krpbkXvOOA63VABaDI7WKA6YtcoxPA00jPIXddwn3TBhMMcdPte5Gk8ZxBcok3P8gcy9tqbw
TdiadeEDcsUMlGDzpN96K3kdrBbuSIwLua6nDj1E/2S7HG2LIWoPADyDqbzgWVMcFk2KNsfSXGDV
trY/CbiYWmdspffhZI+XHE9YvWk4S1aYciTjVo/5Gzl6nXpiZ06IYPlVe+xEvRFOc+5Ahe5pnWcq
TxkrLaX1rjE5ayuIpnHgi1tBOC9Puug0kUVdRj3bQQ4xpJg6dtd+HmVXxgKXYD4FaZe+0LrLtnXU
u1WfKOej0E+RHxrvuWKFt9R4TQs3xcNmMBu2bXY+U8GCFzXvoiyKN4shdzbLXwmGyc+6gE7n8/aL
3Rgk/P0YiHvoq9GUYBQ1C6+M3G6r0kE8+323k7OcbwlDGLLFncmdN6s3wYBd2tTM1YBH9Inh/niV
eEUcC6CFanvwjxJSShupi2Mm7ikkXb8wDHZBKZbdjR/Y/SkOM7RDkkpGbVx7PQleaxBWvCDxe5wH
6fnnoRsrfe8UMU7Tf36oSJSxc1KiRz6+LI0SkeXPHxv4uwvwnZ2crjZ5ZMtjKLio5qCTN2eE/eni
33jrxPQRl+6wYaHtV4aB+Y7u4PAmhY9HXM4KjgZcFfzKLHFBVv6WU8qVBrAebYDtZQMhIdasxqNZ
G4j9GGFrpiGz7mbrwgESikKVnft7osLXwUH9PO3SIDt3kT5g2rVSD/zBgJQ0gVsfpo2VxcPx5+Hn
4zZb463Moz8mtUsB7rj3yIdkVjoXfPD+mQY/5lvlISFJv7tvcPUYhcjSh2YPPSLGIFa95inhjZ8H
YxYQXkM4QnGS8LGh6pdpHBm0E4pui62JzJPmyo3m66u8SLPHssN836mmh5bK08kdjFPrF/uyYgLq
ROlWRPThsfPJt3cX5j3/ve+k7c1xTcK2p8x9blrORfYGIV2FD8GONfgFEwhYt0FmS4IkDB/xe63h
4oNLqEP1aKsUxChNVct+yjHKk5ljB9Gsg8F/9pnz7cCF9GxDyV8yunaBPwfKow4dOUPTHoDU13hB
Br6XkECUiH2Q52Qbxdu1F7lYR4IVPxvJN6OHys8oHF/yIgqfpnSwtrApNDZ6lfyQ484ogoqdU2of
W5qiSt2MnpvR+kXhMLmGyAZm1IYYQ+uiJAJZeKiC66lJnG1eW1R2kGQ/TF0z0EqXw8SP4gyHkV5y
HKBMb//zX8bAYQr3p3poKqXjGYaHbxfWeDUmJ1tUuv1tpAgo4NToxxzofyKlRWinSryp06pFKfXu
hsjbAe6OBA5uhvk+4DhBdnYxseNZ99L9rokbHIJJUMkJnG6pLB3pDZTQ1yAIgOMrXQx1WXuAodIN
/dd0LZIKwPDsjq8tmDmQxw53+kyDepBVJLZAihLmjFdFwtWO8WZ+8RXpoTqi3RTHlIf7TB0Qn9Q6
KpS1tSxjOGm50S0H+SnAVNP0VAwep/OZZrRHOdGPO6tWnsgZvnPipYNMsz5sA+JJZ7vDi1VZLGkd
OUQ3mnamM2E3ZSzrhQE+w9lRr9YwT+dZ0K4yqyhZZzYuh0TRce9XNIv3DTzH0LC8wJ9C2pE1f9so
ZrkNBYHgNYiG8OMyCUvwPQVBy03eN5D928RraRMhJqraRYcnb2O1Lg6BOlhVKWCKfGx8vBqYsjEV
eDMy8QqIJaaNbeJSLVo7ue6lQIMWScOoJMx6bauhTCAodsk6jMDZ23YoL3beqkVd12B4AvA+2GWp
lAaPW9p58sWtRW+tPb+eeUiB3U4t998YWWfXhCluI94WC8P6bP0y/0bub5TWYu9oBZnLzAUVDrCn
MzRJk5RR0MRAtGAFy4i/8f0O1GS9Bz//O2nnhXMHuWZ9F5210nWPWYIRVFTNDQ4NXCgutofCsGlB
Qwl4UhJBs5q1/Hdr4OcQmY8tr0kp9izyM5QnDp4m1Q19Yx4odjjKyKIaDKzjrsAjuDJGzsZwxm6T
qPgTVtq4whWgUM4XqtLLpzSeTPTE+Evdw50lqeljQHzuWNQTV1TKyuHDcRr9NAR1VNR7GLbx3phR
Y0pb1U9DC/dlohXoQUpMJkGPdZcbWXLFcECIo3ectS7gHNRd4y9Tu+iwtk+YWbWg+khqbn/54P/J
nTPSJCiQgpRHSyia2TK3e860uTvfVCl3Pjf0NVBlc2PogIFLIxhO/eR+1LWZXqQZYgl1hrc+YfVg
Y9Hj0a+Ht8yvr4LdMt2OMl9UrsuOLGFlhwh3blKTAC2rzk4PWgV93bpvx7j3RYFmfAqHCD1wZE7w
SK4TlolDjd2lmnKCHuzgF3dY06HtOW8OlOasg9nA1lOjwOymrt3EFf0SlNY9+ozMPduJq63eQ7Hv
7BgTRCOeaioYD9Adq6PVWPXBzbCxluNCcG7e3GeSr0O468jCvOkGjdIYPPeCXNO5xUK2m1kTf571
7vgp/NRGNG2oUhfCfCOeHJUh0zlYjl5uqfmcjJBJYifZjqqqjwjvFJD5hvMRWuNH71rDba6GzyRm
lJhGAVEZy8m8PhNQspyO7KJJ522hqWGVjVlDEV90oqVTX0+IqWvUr/jk9LGzElNNEt+QwS5p7E0I
m15GL1YiyueqGMQGoj8/XwAsk55JjM76UK4DhjKriQZN3qML3bAtOkCdLTPQbamXzrMTinQ5Gapc
0Zt8VKGfn52NaYKyDbKcAdigj6soCOyDPQSXpOcmFFedfcEcPAJ1pdIw17JtYmv2IxoTO3mfVQlI
FJ1AL6zXyZYxjL+sRVPt0hHqE90BweMASa8oNaxPhPAfAXd/zka/nVvlnuiFGNnADqQfWALQcJLw
uQzgl5pmY9GzFNUkpPx5VUEreTRUa/FHHuove8CFTKSWA5R7pBskvbUu1pEssx7n+62FqnrmNpWg
mvBCx7ezR1x+CdtSXw3zdzrbLjrrGC/Z6/iQYV6h1taH3qJ5onPt20j57xWkwPxg1Fb90o0pt1j3
satH46DH1XAr/GSfOEH3hojZNiTMc79ld1BM6R63P+sx2vBLrwPYqxDONz510QaUiIMbD/JEACVa
1lahb5ibb5lPqxdh5+YaZ6e7Vvmkv8S1s4MrNi9nSZZ7rEzt2uVUIDCptDOZPSdCArR3/KOh0u7k
kp1mxMi+OryQz9TBkMTNkxzBBlEiYb+Fyv6tEY/PnSlaBpYTb+zJcl9AWaHeEwo5CDeRu37AXZYE
3T1GlNK+MsCqGUX3NLZl9UDAMVskfaftGQu4HsxrSDhTukvNoDj8PNjJzdR6+5nXfMvPwAmqolLK
99lCz02HwSPPAXhFm7C1TqryqyfVVd0yMR59vSYCJL9JfrApZjYXV02/T9oYe5qG2XPK+mg1RC4c
2qnatPbIjt130wtO/wyHWOG/y5xmmzqD09J3Y7CNGxySphPlXhQq3KvUGtqLHI7hqY/3GhLQCSWA
8xenkGUFIuDAmOY4C+hrmqr1Fx/mbDV1B9W3A/7W1l0zUXsaTE28k7okplYwF3uM/QyHcLHNI3+g
XSkCZ0I2CZPtQM1dV3O5MSJf6a4pVqrL6ckSirZAYdvv8l5fEuXgvnq7ZtpmI48FLgWreRxoD/1U
dwdcv8YDF+4IhghvcqdmDEYU+mKoFvbSwXQ34xtj0BCZ3NfxApoBGJjSTKbHSGePQwQseHTj4huo
zrIIpunTiqdhGTRRv4++qqAlkIfot1BmQhAoNK9RZPo7PSM0FrdhCUikSvaUyQUbzQ3ZTdzX6L4b
GCrdK4QyA/eDO083CwqAXahhl1fmfsDg5QMQB1boa4+PuiGR3gdoPkqSiqUMWWsgPEPrHIpTxfCx
DVIDvlxn7MmtA8SWxbH1zYMr9IY3NIwY5VNVjsM7iE2BlGTOZ4W7Dm103Ke0Wc0pFT9C35nZRPaP
MOPaYERB7JY61ALWUjUUA0Et+ykvjfEcJePKSoPpYBTw+UUOJ68IR2unZQWMn5j496RDjbSFOx6c
2e4PhldPfbzKgkwtWqO2L04nV2av5EWX4/c8kUpu08qhGILy2V7rj3Y0ty+ctoc1FZvlxk5T7YCH
+Qq6pVyGIKMRY8Jkl9rO2zibCd2ivrHr3OE1EgwMfKrHPRJ5zgPxjtTjWFAfa8wMWK9L50CfGD2H
pF8rc7h1lbK3r3NEM21QJqthktmTBZoXl8GjoPHjFAUu07uoMeE6fmAuJ2c4yvikRz4uAb+hS9AN
f+Guu8IH7Q5hT+anL3MgxCI5RWvLjh+r+j3q0YnysHYOpeiPKm+SZVqMxV5h4U1kUd/t1BO4m2kH
OOm175TcDtz1gW0xXZD0PUSmwZ9P1vGiixiRjqCfsEuHW2LgRGJzt9nRkMq8H71/TMOajqfpWzTO
Oqgi2OeN+Exdjgm1ifWfXRJ9lzqsNTqeKAsmD2aFBepIsdbDGNcHSX9sr+w5NLEvqgI/rpiIBIMo
6CzrlSLPX82foeLSU1lI3NlJ10lAKE3qdAkmkQEVDVEh016qjte+nXSgaCU+8tRGLMmGvlhaJSjV
iHEEUnDz2+j0X0VcgumelAd38TSO+SIqYnufRcZj0Qm50iNs1X7qHhkmqI0rSWQPkZHvh4n0C7iF
Q5yb71ZCitkJjd2cXZxRfOiBZSPgyEeOSwgc0gQTkGOiNk3yqAPbGmieL7UtUYsNlvtqrJ1HLgx0
m8b2H+JuGL0yJZwR1rwB2pCRYCVGzzZpX6gpMgRuRx1uLQeQElD4cf2XR4bH8E5GJu/RvasYuEZF
muM+T+MwSmPibIwfwlf+KdKnYwQek7rBMtoblWA5Sa2RugIxrztmbV1XUo4U3XNmcB5cI4/PkRg3
RlD7B5EhG1axvAk8SRIYwNnix0OYJKzlxB4UnMxzwNBQx5Xuom6XZv0mrpvZswGN4I8UxqEuiss4
M+fhuvmQnSQSIO3oJULEXOTAErWYlL1mJzkTW14CEqAc+xP9UuqT9en4M+f7cbSOUhx73mDP9bgg
vCuuNi27GWazpT8mkzdBQ31Q46A2tuWWFDFTsWa3SbzHe9ScjRyAvPDRbNX0QUDOWWUT8y2aw1Ob
728KzooifqgDWh6YK5IUYZA9pFa+s/gB42yMPSwc6TokBnFpMb8tqpxNH1GsS5ySo6H9lm0BSu6E
fvpQThHaRIGLpU2MB22CipBmFlj2WP9jqD+arrQX4mPfLoh3nLNoqUXu0kle1pfRYDuo21LfTA3a
Y9bmZCwMYi96+8c1J2fjOvSqOfoJ2swrEKjyVI2kajvZL+rSAfqXRJU3Jd0Vi5u2dBMdY0zSPWvM
UjaIk2d/duq9MLpikdOIjtMFmUfRC4GkLZ2HTre5NXX+2TGtAlCGCNadW28UIzwv4tpbBC4bE4fL
BNouLbiuiQ3aieAY6+N4GE2u7rwxdpYmobfkFjjae2FjPbCXwgcxEPJptxUN5pfG7a54zjksaaSF
uoy2ERvvx2LGY4xy4D9JvYW8VVMgJ8yn2VdPcSq4HQ9DsHVL6yuYhbyZNUVPJrg4rx1acgiu/8Vy
BPDN0I6RNR0mjmaVW8mrDrh9aTpJwRIQpBt8DNKjHzdc69Hc8+BP6+r+9onBjzmiQRJIiglNkkuO
USEbfaZHhp4TMFLY66s0sR9KAZQnSYOawihSxJ0Pet8mBvVANCYkrgXkWmFSPOQQFObZeB44z16C
VL66FPJslQzM17kVqyIQz8wDxEUmcEYsS4lNUo8pnqPLhNK2xpdUHrLyW+T05Jmu8RBUyQwEoca6
rDcbrkJuvWBGW9hHDTlqgmEUkGeJZ5RENaSWqhWmTX9Zqthe+Iw5Itl+Zq2BdaRelpM+3jQYREBL
8BSWOd4tmwY87E2kWidc1XgH83BNOC5kOhHGNOUi6oA19t8or/I3sw2dexhjGLFjLZm2WMU3KSCX
nLs2oo3MlzSJyyOdLfSS6RSQ2E6dsUNxpwvQEx1+kMYLS76JcUnxnS8aAGEJDcXBw4YwDZ8A7cAG
mPIJ9zeGBmgWIvNcUnCL0GKSGDTh3aZMgGmy4r2TcsvVxh58sZ/cOgYjD9D7vzCsFquqQfElsdjG
r3NheDR6IBI/9Xl1K+lPXA91mFGlNIgXk7+q5bgkvaM6pUrXzw6hCQCFnfOJty6kyxmI9lL3Tf1k
SPYtDIiAdOJzsUGiTbYAOAL1g2ECBqH7Rp9+qIvmuGCXFc15UrkdjpEGFr+SxjEqJD2SldDPKrdw
qbdvsV+tpD1g6InvypfJq48v/jYbOTWsZfwspqrk3mS4j8ol0TsNBn/3EOkoa4b+TeIiaqcKd6UF
1d9NIjhR40KLwS01YiqgWXFRpW3TebAr0TT1yAS+5ugkhGETL2H3GasZ2ZFGZ+qv9Cp7G8cQKjDQ
nRLgnT3J/jrNXbIsGiAd1V3sSN3ZeRqi1TwkMDtR0PbJ5NcXoxcbLqI1MwjjOt0fMtVvQ8gxN9LG
v+fC3HFMJ5NaYgqrQvYrcEcmaFTdrUnvGfsJa0yN/LdLaU6vdftxMuhkZm/rKdWbHP2GfcQu91ZP
jVzaRvQboZMiDcLX5TwNm4AIZ4fJJ77m5RisWEcL74eBR5f8g7BacQsa+KFxQIddNB/dbnJPGNAW
9Vj1R2Zx3Ebjr1mTARPxPNw0IdnNoacS4/5mr+M09kgaj+uugiEC2JMzUjamDKPBNRWNuyZ4XOxj
vKEPacdF2wqKaUsrx75a3Lt4hvBxwH8pgANxeHe5hpj43oMYRA5jdSUdummxj+5CPXnTZOis/SYt
jqyWseJOV0mitnFThAe/7beJPjDSSWizaERzDMIAC3NEKYwgsd/NYX2YRmqC/XyJI1qxwMs/cVZc
nNqpPrPhvzN3NrttwzAcf5W9QASJ+vSlt3QdthUYNmDAbkZqpAG8pkjj9fX3l2Q5cpymaQUUPhWp
HUpiSIqW+ZOw3wLO+7mx/xB1sbX5l82W3/+A1n6vdxXOd3q219Tpp+UsKuuzIvzlcd39UF3ua+ID
9vJr+76bUtn6aUFvqdW3oFEGKmcQF2CBc2LaGkxBd4dy/gVJZlGnL6SyXGlXOdTpt1vkHfE6VYwc
9v/QHNtIVUqoCAdkenpJE+cHOUUZpnLOjaAJv46HFkhpUa4FxwzGhmU8XYE8wJ+xFgwDlWA1Gd+a
sALIAtQ+Iy1EdMPGfkU85X3mYBiWHbW2eIcqjOYSEnNz0EwLrJbhfQVpZJBOzlQRoM0K/cIxC2gN
ChCEjbe1gMRMEQBV/GUj8NbcCW8us7QHOHOZGiQxoVHti3GC2cFK5FF4MEwB73NSSqs4SRUbnJ9j
gOorUwQCIRBAHLeNKdSgkljD8jN7IMEUl14F2HEcJiNmFyd7uAsQVKEiDPMgJCnwpDgvwFZQba4I
x+AOxLEXmcO7NN7PUB9vEatt97D3zNwaNHNOqpEHzi7RwZGEfNKsGMdPjZkAh1goPJ9OoiQH4kZE
/VSC1j5eAa9gfjbGrJK5QjOskQi/TlIpR4oA62WWgBDpYT3CwygWe7nxmOkcFTHhHUMm8pYcSkqG
okSlEB30qRyKM10ZrHb0oaG3v4ss4oKbhrwUy3PtXchIN81TBoy+ekNK1aYC+hQs5Fno9uhGD5NG
0TEZ85+vRkYXjD67mJwgtNN/vR/gtOlRW2lU6Z83m2ZX71Y4eCfkgX03I6F6vWuaTz/39b4ZeX1M
Ew+9mXCwQ0g4J3wJuPVl/NXCxEtb+P4IhLGtcSZPknVAc73Plsr/+lz/6dpucYunmDaJy5pAnlPa
xK2nec9oCTNGaRPfNn8fcXpBEpT1H88CpcJD/xeedE6yMvkI9aXyP9fdvnlYJ0EH4Q6zc6nwCwDt
4DPe/075wCmHHKavqZumB7lTXxvHIH/Hqm3q3dV/AAAA//8=</cx:binary>
              </cx:geoCache>
            </cx:geography>
          </cx:layoutPr>
        </cx:series>
        <cx:series layoutId="regionMap" hidden="1" uniqueId="{61EF5878-0719-4A52-B24E-BC8C67AC8F0B}" formatIdx="3">
          <cx:tx>
            <cx:txData>
              <cx:f>Sheet1!$E$1:$E$2</cx:f>
              <cx:v>Planned-SA  Connect Sites: 2020/21</cx:v>
            </cx:txData>
          </cx:tx>
          <cx:dataLabels>
            <cx:visibility seriesName="0" categoryName="0" value="1"/>
          </cx:dataLabels>
          <cx:dataId val="3"/>
          <cx:layoutPr>
            <cx:geography cultureLanguage="en-US" cultureRegion="ZA" attribution="Powered by Bing">
              <cx:geoCache provider="{E9337A44-BEBE-4D9F-B70C-5C5E7DAFC167}">
                <cx:binary>1Htpk504tu1fcfjzw4UmJHV0dcQFDmfO0Wln1hcinU6DhAAhBgG//u60y9W2u3qoiH7xXmWESYMO
HKElrb320s6/Ps1/eTLPj+7VXJum/8vT/PPrchjsX376qX8qn+vH/k2tnlzbt5+GN09t/VP76ZN6
ev7po3v0qil+wiGiPz2Vj254nl//7a/wtOK5PbVPj4Nqm+vx2S03z/1ohv5ftP1u06vHj7VqUtUP
Tj0N6OfXR//4y2jGVxePw6N5/eq5GdSwvF3s88+vv/vo61c//fjAf/jyVwb6N4wf4d4Aizcc8ygk
EmHCCEPR61embYpf20n4uTlCiGCBMPv6zRePNdz9a6eCf9upz116/PjRPfc9vNrn3/9w+3fv8Q+t
T+3YDC/jWcDQ/vz6th2H8tX/fILheXz9SvVt8qU9aV9e65f/+TwOP30PyN/++sMFGJkfrnyD2Y/D
+O+a/gGyk6pta9tXr74O2n8DLvKGC4YRoTykTEhBv4MLyzdYcIFYKImUFFH09bu/APZrl75e/L0O
/T5Uv934A0i/Xf/zwZO55+dXt8Pj8PxfBUi8iWDYowgzySMGv74HKHojoogzHGHKEOJIfsXiC0B/
79TX6/85Rt/e+wNM3zb9/4/Uv+zht8z33Qf/MPPJN2GICYAQRoxiGQEU3zAfZm9CERKM8a8ofvni
LzDdfsc+/7xLv7+Yvr/7u5f4UxDbReuAe98/98N/deVEbzCsDMYRhfXDICL9iAdDkgGpScxCKgT5
ukK+QPK5U8FLp75e/89Xzrf3/rByvm368yG1fRyH56b4VyPyR/VC9AaFjGNKIAShiEv+PUriDagE
HGLEhWQs5OLrd39B6T/o0O+vmd9u/AGf367/+cA527F+NI9NAQLmWwr57g3/MKuxN4JTBP8iSQWm
GH+HD+g5LAXGnKAQiTCKQD98S2z/WZ9+H6Jv7/3uHX5+/W3Tnw+ozWM/PLvmVfJon78O1++Ryx9c
SgS/QQwCDGjrkHAUyh+0XPSGAoiCEMIpBCr6A1T/aa9+H6zv7/4Bru8b/3yAvUSBr4D9N0MUIW9C
zCjlgrLfU9/hGyYjhiFVopBOAaJfZ8sX8vu2W19bfm8e/T5i39/9A2LfN/75EPscZv9vQAYZEWUE
AJMUNHckGciGb1UeekND8rK8fsXsh4Tpu379ccx+uP0H0H5o/X+A2j/Pfn8zDVIwHDaf3YZvEuB/
3fp5/oIR8sOt/yrIfYlB+48/v0YgyoXgkDb9ZmS8POffRKnv73wGwv75NfBrSCl5yYc5EWBfAPQe
mOHn12B64IgyKQSNKGGMgohpXkTtiyFC3ggIjFIixkGKihfa7V/k/ksbf0MllyH8QDODKPqb6XPV
mqVom98G5tfzV81YX7WqGXp4M0gKX7+yXz740mGBIECH8sVXIS+pBngs0P70eAPW0svn/49mNZV6
WXjMFjMcgFnckfX8EgVhHztRqstct1VG1ELTvlzUJizVHJd26u9kVNizVbz4cpoPSu1IS667ppNJ
ZcflTuRaxCtXPpnMoFK++qaPZ48enFuDjBtenhCR8YA938t56Y5j0MxxEDibjaouL/3LYZXztrB1
uUdB0B8j5drMy+WjslFx6lgd7tY8PA9jLy8iUcoLP6E+DQYfL8jzbTTT4jps5JxQVTW/sDw6Yi7U
BsuQ7oZgQsfIdXWsKz9fU/hu5ld0XPgq42mdyn2jaOpao99xWoo4X0m1t1GXFhFdzkGQEhd0B98M
w65FaCMG35/nPurPdqr78+dTMeRl6mlvNyqo8msRNXUWDG2R4nHVV2Mx9AmxUQ0fIU3cFVFzH9VO
ZcFcrVvvLMm4CnQK39md3cuheq/EWJ3d0KJN0xKX6JIHV7SI8ku/3NRkCq78QNm2rOUQ94uPTkOO
bn07rcdyJqmoa3ZZLut8U09jvg8QHuIcN/PN0PTh1tu5j4kQq4lZrc+k9sN+VaRMi967uOhsG6sW
0XcAa1ILqeKc4+aGN6s4LIOvN/Psiw+aJqFY0sDrWCyNv/58UGhlGavlk2r4Jiizkg3LhlLabazT
axJ2ZZRNbeqbQO5akCKxGS+YwjJp5iDYDHzMYOlcdqLjsZk0uXU9IxvScJG1dWVgShUxNyLcDeHY
p4yqe8doe42qMh1zPiWrplVWDe0Uz9LXRwlvzfVSZhXX9hq1k0tVvkyXdiz3jqJMGiliaRWL5bL4
TbeqE2WdTVo6400bVXIXjIdqrbuERyiNpqJJVC2npMrVhzCq0K7JBp2FThU7jOYqhrcrU2WcSdal
SlmH21NQ+XhFRZfleBkuw1mdTNt/kqy/rSorNqLDD1RUKs2RrlIeFjZFpLlnlSozHulgF/B01qHe
rDOD50s/Z0PLdWxz75IhItsIFyT2w4RS0OJnHqxnL3y1H8V4S+pRH3jTu3OD4lITHiPhZDqRYtcN
Jdk37SKPDblq+i4/CHWfC2KOXUdTiZZpl1NrTFxPclfpasgGVe0aP1XH3MSA9hqv0xJkngqYDVPu
k7opTjb0/kBE6U9FD6tEdW/rng97F8glWegaZc4GG1fM722Z61RRytK+h7fqq2DHImNSJtcMU48v
ERo+NaLZI2umdJyqckd0A6COQ7iNNC3iWghY9zV7z2cZj8LeIM9sXMwzOdqgeCBDV8Uj5Cy3tah4
2vJlu7a1eF9OSRFGaUGWY9HX1ZUAdoxrvb4texkmjXqUVdHF+djxu6gX2dAztG0jRJKsM4V4p2qy
xph3nyQn7bapTZgyHbkNGRxMePJOkGAGn13NSY7GWCNFDkvdk5gJ8cz7zu3CoVfxFNZlPA53Tdd2
Z6NvunLsUhoVa2aroNiIUPfJnO9ZEdZXtbbndeRXqMNZzY3bNn7cVSFMDGPIPZ1CvmtJtHfABTHv
c/XRoTmepoY+atfAhOLFvPHDqhNJ8wWmx5SaVuHEW3ZQc8f3KiDuki7VBpirjWeK6mOhUJ6WIUtR
MR6Ntixpw4XEQUGuTcuW1NRYpKoT73230BjEa5OMoT4wbjIZzNGGk+Fs5XrnnP/oWMRiT9db2ZND
NQ3rRYvdFtfz9KCrts8mfVWVWmzHpocFUkxvO+q3QSF3rqd5Qlp2QQmt0iUagtQarxKD2pthyhMk
m62sZ7exGo/7dnY0RnLRF3MeiVPY1OeRsadeNrGQtU37pr5hAtlNxznO1t4UGdBWMjgfPdBcbWg1
9++UrKODsuIunNYiLqTr7ntlniNsdhAilvPSVHk8qHDO+Dqmsm4b4JYji+x4K+s1Ll+e2q5LPDY6
2pSq3UjrzQOtZOwabNO5z4HJC5NO823XT+U2DMYPvhItBFWNri1VcWh4kxpcrFuie7NXaz/E44gT
zaMq4xpvS5l3t5EYHldbhHEwrm06yDquSlZfsaDIEOzwHNqQQRvjds/VCJRJfQS82fKstSHe96Rz
MVppd2nEkHhevQuk/mWEn4w6v23CKsgKw085LJN2KovYom48+EJsItnqzdTPczZXy6Yy1Fyjgp1D
YngaeofSFjW3eERu60N2CEdBD1G0nGVZjbuBFPioyveejO2px7yJKxZFsSW5in2RV3FRehTnwqIE
CKhOLCk3TJs5rQZP46kzD2SC3lkZJJVMSlo08dA9VFLKTUVlEQdDBHJCuQfQWpfcLi7tuuJu6pr1
0A7BxYzzT1Eu+6Q14T2pypOKAD021UWC1urILAwO0MNuFlFiF68OZZMZw9a98PMeZv8BdSwtW/lO
1ANEh7FtUtr0OulKrrbU23fY5FHM53pM/YUcS7ePmnlD2wrvnbM7jcYgLmhoEkr6k7X8vmnqfue3
88zWuItylC7jnBSTWzNZiJ0n+XPtuo2qQ5wORm90vfpknqRLtQu3/cjFtrXQ075O3dBPMZHrBsRX
Aag1EMRtsSZVbW/4zJfNmqN9zsy2C/0c9+NaJTqgsAYjcqum5UNDZJ/xHGWsCqL90uptgFWTYNPp
RFcmP+alzUw11bt5cnG9THhD9DLHDaN72kmSrD0OY+X7zcCKIuN9eFngQO/aUJ+6dcRH3rVx6Nyw
D5u2in3PZczb9m3Y5SAn115vvP9QEdzGghRTOhCZkoL7tBBjFIfMXCA+d1uttnIq2J76Sw1e4B7B
Cs3rot1WfXvXEVtd5EpE8RI6kXTcHYN6qpKoLFlqeU5PVvIuqwd61ZIwmzxByYiWOeFVdMgH+yn3
lb1WSJ4GW79v1NheGOf0Vpf0vOIqDfvJwVPb8N6qoI55xOMp4vmlIjB9RlSC8mLmXM3F23GE4TEt
3RThQU9Lc2IayU0TUuChHovjbN2NDNc8K4s7zsIgxivj6TDmausMrOg1KvLNnOMqmab8Kh+WrWtX
ue8kLNkc2Ek8BHVLj2PY1wnMeiRQ8zAHGO/hhBlebKKWiW2jVpt5jh58C2qfB6iNDUSWpBN9+WGs
23ginfloqYWQMazL9TCEFYiBetr6XJi3InBlvJbAZIC/OkgxfZKwBjLfFcUxoLjYQe5xFXaVv/H2
bYHMx5Ct9qwnc+dz6a7hvdEJRMr58xkPmy4ZReA3I+rkrmuDS73k8jK6Zaj2CZpNu19t09/isjzm
IGTvo1izVZ1n0GxfDtwCh7a9mvYKRMIVpugD1aK979uGZ91EqwT2wOoz4iD7JG+HmA11sSkD1sVU
wSyafT5cQ9wpk7xawjyebTOmQbEECfdkPfZd0wANhGWmXWRuIHdikCKNUVaggZ69rUE3tV2fwvwT
ByOrrA2a6V2/N/0cnhA1Q7IOU5MtZS/SsWx/aYeIHwnR4hiomR8HCFnxrHbqgU613frFlNdhETBY
udJnGLepDab6Q2j7PFHNdFWXJU6iYuwOxaKsiafedIeRTWITjG6vLHuf16x4mDvdx8PcZky26wFB
srR1jYuAoOHjn2+nRFexLMc2nc30yXSFg6i++AOtSXt4yUJjjX0czXV5cAqXR7WGJzpP/LoINZCp
QHdOFH6jfDdf5sGg4lJFMEZ1iTJatVUi6rFMvBPtoVO6TmHaun3o2vtCeJunkhblZRBeT0Q9BUCy
Wb7M5ZFQ+ZH5Ut7CxL9g40oAa9PvuWdlNlN5P1iQCla275jMC2DWJqZS2cMypdHil8NIhgDkvRTX
4Vy18dKPSYmmemspMFLkcRoFdFf5oL9v2EMncENiUCtjjANXHJdgoVnQG50G3Xgzm2K5kusCH5/t
yYklunBcsgvREfWSCS5JJUhz0NiMm6Gso7gPrHuLx8BcaI7PXf7Y0j76MGA8gwxwOIvkZGLNIWdj
4xwdXQhneTFtAtXnaTOD9FGVPzEFgTCCbHQi6HG26tF3a7kLWkvf0cCJuL2QBC+3vRxYwiDxTYOm
0Clqivaqq1JDK3pfGf4wgKmRBkyio9WsAOFQy2Me5NuZF8NdMJVx7Yo8tp2Xl4WSa+oKTuN50gYo
xoUHUO12B6nl7YAIeV85f+BL3h4YWq+XwYTHKl/z4zRVv+jcoQMhgu6KXAPtzSo6DlP9yJYmOLge
DbHw4XpZ4uKR1ROk0G6sDsI58R5BJ5aCu2wwajxFdDxONUZX1exl3Hg7xi139kJLnseyH0zWEdMc
JRL1kdGxOQbNOqfMGpBJekLxyqry/arrKiFR3sWt5Ggb5rl+R/mmqut8o6uKJJZrfvSR2IkiMBvT
0Ok6akUfr2t5UzpBLnxkwsvGQRbPoiRfIv2+a/FtOWK7E7nTR4PRNp81PaAx0lnU1RIIBYFSEGg+
0r5qk4qix3XO5xjBBEMIViod7T4kiKcrmvejtfmZsOnTINb+ag0/UFWvHyI04KSI6vbSe0IOUZtJ
NnVp7RrytrO0O8qu8AAZnIIIvtArLi/rsFh3uC7DRDht3g64KK50hLZ+ZvSKKv3rAYo3dhjS0XNR
g8QwoApmXXcfQBOYaFivls7p1ExSXRkZpU7TaStbWW5aPKpfWggrPeLRwfMmPKxanTsXkm2O7HKt
dfco66U8BLIJLoMGJ0IVEPvqZjyGYo7eVba6jaJAXYVvw0KxIwZzIVkUatNlmVBSKuWugObQTrY1
2TGK7JUcJUqKZvK/8LXYK6Wj56HKzxW35sFj/5FEptsF2E1pjYc67cYgDcdoPARlWGxN6G5xVfHb
EZd93A7tAU+a3SysHneL7i/zUvVXwaJATsNEi+vQ8i3OMQRC3wNdDOzUBW43DaN/y9ZiTEGBLQkY
JG47KYJA3ID0FsDjW+l8dzkyTc99M8YdMt0lf7lULZBygCJTEFF5f+i6tT+YqTwvoGR2eWeHczGa
fC9ReV5LIVLjVrfR1BRHaZp7gTp6Wdqqi+X6VCiLHlhN0qr81Bq+HAh4hKemHvNTZeb2MAb527VD
ZeqitXwgwXKZU1N9ql/8lAaH5wKLJgMVV54i7+aETd5Deqb7M8jbOYHsJbiMmLht5t6Bc9MCSyvP
N6SQ5qK3TX3x+X/DWomtRfZ9EwE2xRRA+ClWf18F4VuwX7qzkjkkM/VSnwqn37sARKcIxvqsBa3P
3fSiw8l1QMbo2ExgHDryEPjJXauarQfNwaOIsByvmLTJ2pTiGg3LOxnkcm+nNdxwjF4WLaGp9hjU
el2vkKVpf+pmMIW6ILhq83rac6zIyQ5A3OE06yRXDT66qr7gw2yy2RMDAHkG1CLKrV1wUntrEtnh
/FL2OjgUErTYUJlu45nogPfD4Uwta2IpbJlEkA1uiwJg9Ere6bmyVxUvL8G/S/KQjvEIY7LtNCRn
LBzRdUXDF6+ADAeeF0kNdHsu5smfyYuuUPV2lQHbQMSP7nC313zg58Avx4at5QFhIUFtsvmYgyaL
9aLoBgQf2g46VIdGtk953fCzyZc8Xhctd2YN2U7hWPW8jxUdiuPnQy4xOIh5NB2Wwq9nN/IHPBbd
VaHn47pGLyl2fbcQ5Xeo1v4catMmVuTlbphB7pboXeiHaoz7hvsTz5tTGUR8J22kx1jodkwGD8ob
BVV1ljaIdtIs9xWdzFvwEtoTpzqrYac3CYfBgF8kyLvxxT7RUTjFFhTTua26KR6YCC+grkLENW5o
AiUW7XYesbtR0l+3HixUI1B0tBFkPHM0uS2YlGBcar51/gEHUv3SL65ODRrCi9mN4SEgQZgFtLHg
FebTFTGHfgzx/WqDZd/UrtpUZGTbEPc+CVqhTw0hWWVMdDKl91fifZ2PT0PL/D0mlc5mVVrI1YsP
n4VFQHu9tUX5vCTD6stH3dRr1nTLvMNleKpsWV4OTkwb3Yd+g21pMjBHYEIXNT56yCriEAgoKYDV
MzWDxpjX0J3z1m6jFVR5BXn7S6erzUoVP3RTo9MZeHLX9W236c2y7JoQDIAOfKarZQSTfZrBwFZ1
RtBq9k7A1OlAgWR00KnXZC4SbIvqGteJ0tN2qXV0R6kOsrbjH8B7XmPWueAcVWVwHkzjzqG8K5q6
TMQ06gswgD6JyoMjak3xWLx4o6A72iuKfXRu1wsxrXwfRcCuQuyCpn8xh7rmJfoPGz72YPsVrId0
fvr1UM4mAQXQnmF1sMQV4bgR1Wgv8z7chA7rG+MgqxsiWZ5pFbTXMBjXthYZPAFdL/Pq7lojL0ay
8MsBHOMrWo0bGXF7DGXVHVcHloMcBhLnLMA3rRFrWoq+y0YYCjPX92UodVKaMYxdCBpsxvJDpUNx
33RXjSV1/CLr75eAV1k0i2mLIDW+b8blXZQXwZVqwSJp1I0kro7zydSXi4YYXWE6p14ExRFDViw9
+kW7At1ALDtBx8A3jopgAxHYxLmr7KbRK9sDYstNWC3JZJmPS+LVqdIkupN56+I1mOv9OlZv1YDH
A1uoPTcimDYlneVbLx3wM2v7jxwicTAW+JOIDky6B9AK40VPLbocenwqiVM7GNqHpetsvFoIdi4a
99a1XTquwHwk4mYPM28X8jWewTEuoOT20XAKeyPSb3vN13twh9+JydMrsBn7wEUHWQ3DVlcI8kyy
sKQYuuUe0/pdlU/iKLpAxmiw+kQGG2a8Xs+GWwj9lb4CRbOPuF/SqpF9nHfjco5Ctl3nkO4DFQ2b
RYzbwMBEhnkdPcFuRxvlae+pg0XlyDmCkD64XhzmcW5THYyPXV6FaUMadNEqM+8tCIFdXVt/VYyY
wraJnh/UMl60+ajApxnrrOClv+ZueDc3qz+SbvDXzuHp2g/6jMW6C7HHp17PmZx0fYX0E51Udxa2
vxdt9L5eiYbEswOxq4ZiZzG2+xGzh0AWY0Jt1y+xaWuzr1TjYtqgcw/l3E/LMtzTxvVH3YVhWvrG
bbBja9rlFMedgY0JR5YwE8GM4iVyKhFF/h5SiPCoB6FiCftcMWTaIPaWDsfSUTAPIJNJy9VczW4x
aVjacatF3mdlS2UiujFZw7UGUVqolPFgiQXIku0Yij4b3CzvYJelMKq+WIy7kHaBTQoHLgdwrlyh
v8ET0Ic/rznj8SrC6k6D5gXrCu0CVHfgGRKb5CJ0mZR1dUbVki3g2m9HPRzHwpCkLTF66IBJwAAo
9y3ONcz3ergmxWbWLTjKOeTzR1CTd4WRejcMVG5gawbtyVhmMD9VkrdqulnCtQK7pLsqNR1Pnw9O
CbhUsuXIxnZve9w9d2a9aciI3+dEBWluOgdUOPljqPUKAcbfiRn1b3O24k3dQkKORzDoNISESOUb
Bon5RWilzZCEbZq1ghDHgl5d+bBZt2Cy27hdI0jycjztaIXLWHY+PHo66yxguLjDyui4s4c86O0x
8s1y9gXewuPnPZuJ3CqzVCelqlMJSnDTWd+cFGSrJ2ARtdFMuA1whkx7JMZsaGiZwCbSe4366K3V
ttq1o+FbU472bl3nt6ZRH3BeDrtlHcxurNGjcppc47l+S0UY3vdjKzO3lBKybDLG00hgpdS5SAaz
mOuIYJkNoYiO3cKCg3fTsm1MUV1NzoJFsWD7riAzpM08nJ+UQBviTVTEQ0XTqBDBk69QBQZIVG6N
RcMeFljs2y54Xykfk6bxlzVVCVpyfx3MNm4qHu6RMJB5W/DG4hAFF5/30n/d6/9uo/qpBd9VFeWv
f6Dw2+nfts/tS81K/7k+/u+Xvz/9e/n8yw79b7X0P2z7f/kLiH9SE/AvG/9QwQBs4f/zgoEfKi3+
odoAbv5SMwBVv5RLLCXU90AZAoD2tWYAQTkWYwwq6zBs10OF3TclA/QNuFlQTQCF9ySEbUd43NeS
AShCEPLlgRFGTGDIOv9IyQCJCBQtfFcyEIXwTRQeJwXUYUId3/clA6xlqOIreNR4iVRaGDekA5DW
rbDA7oxUcmsggd+sS9mkGAzuhM7mXQAzRsgyVpLuJGxhPLmpuli067aDoBvvwF+YlYklcs2+w5Du
rKIze1nWCZs72H/k6MJ2c32b6xCyVYvyxL2caoOzNgdtPHDY7JQL2IHg+qFEs2lKSdRPB9ilWcEl
L7qNhhh7+HwgYf++F6M+0tD3R6SpjUkpEti8YIdOlvaE2M5NfX7JWn4VsSL1dVE91B07VqX5RMPO
72Fjz595Pfx6aGu67Pgavv18faLSbOqF+mQEu+BynVANyZq26bqsUfr5FDT79YRycjXVwQ7+ikNv
wPloDoGQ/WY16/y/dJzZbuM6l4WfSAA1UMOtBs92nDmVG6IqVSE1UANFipKevpddjT4Hf3cDgeDI
iWXLErn3Wt/iDl9lmztd2B4w3MM1cvvfcOMwaM1t/0yGKNmOHnpoxVGwzL0l6dJ102YS1bwzyv30
xeR/uPGossmh8VPCJr9QbZmcGxEnu4nCSRrg14yMPClJm1xSHW3c1nnkrPEOfjQ0D/eN9uq9F6zk
+M+uaIHxUjIohcnM34X2HyORFD7T0c7o0l4Ah4idiFAIaqYg5rZTdIFGfp1i66fopikMj0DlEa/R
n4r5cRpH9uI63gY8BgYkKdWOhcaD8OpMm3jqyJMU9iCqJHx1+2rah5aGxRhJ1M6J/4VX5ScnkTI1
rHGfhs5F85isP5s1/uVh2qJ913245fjDLt14Aq4TZ3Jy56LuogYcyPxY2XVNFxwbpt9FWRV+wuky
m6FX8842UfNmk0vftFdJtHykGCA3a1hZiIplmIetP+SrCsoLr710Yn301A8KfZNUkDNWdVgjfHh0
0DtGQ4iNnnlgjd6Z5NZyrjUKCWKWw1TzKiMk6As0cFndBl9xx9VumJoy9dHJZjUcgJSItnrzJu7v
p7n3MvBkbir7OdlZvvTXIOOIcsHCcsu98LyfvojMIXAA4MDdqLZR2b7fv2xRV1lghnhTchVcV6f6
qGWydbWoPzF9trB33fnSMC84jOAKNl4j4xdrK5GONhIXfL1xit5Xb2t36FDom2Q/Os6QcSHYBhV/
dLL1MsKb41VKRz+8eoPvZKwlIocJNB+WqI1zXncka4ZJvPJphhRK6GO/uGHBHPiw0CeyJln1L6iJ
SdYTHx0kDZaLu4RjpgKUyQtYhYNp0C127vpM4QbpSqMKxXd7sMF37frDQ7hgECADeZqlLOFhlufK
GOfQ3DbSNs4hcsu5YK2VqTKNOvmRVXkvhr6g/fg2sDa5oAk8CpcZGMf4Cni3yoOu0TisYRQ80LX5
agnuKesLvR07/6nCxed7lXxRbftDj5JtJd5spsTEz2EAHze2Ld/ImHdHqIPtcQp9CJrEPOpayLNP
VoNCcLa5I6ndK5dfmzpWr8Hk2kck5bb331y2Tg9Ry3MlyHWe1/nBctSloQ/BakSy4RhHvc0HKq4m
CrmbevXQXaYweIJhv6RcQ/IwjjPDD+/D1CduHjcBCrtq/cEUkKZWs2kb6m5O+dLJF5Hs2tCwNKZO
cmXlpDMzLe5el+LZFXx95EsQP4Yo/hYtP5ehjI6ui47OMfFNLrrWeEOfVO1bP751reYGGST6ySj/
5FSOf77/5hngJMJrZQphVj0pmFSpZr7zErbBj5BX0VMnGnotEwd2pntGTRNsB1Tjh87rX0OxPBlp
yd6Ja/2xeC9WOMEP8B97OcaoilCw7DzalXlQLf0L5Lm1dZzH2hvaE5r+l3nx+IOKnDxpPPqg+m6P
+ipvwN9+wazPPe26aIViWuh+rs7m5jx57ogpjoij56/RQ9UpD61K0hwCYBP5EPXOxW2TvUKPC+mh
Gbd1y8aLncdu003djib+WrSsA87S16LgFtQM5bH3UFq1Pjqi/ij12P2oFwd4RmWeQl8ND66Jcicu
vbOziOfSuOFpgVa2IQJ6Ow0gmyexfFBtnJxbR5oMDQl6m8S4aaXHk4OR8NqwpphXOz06tKuyua6v
oMY2IOmcXIshhJjd28Jh8XC2s3MYHQgKCWrwT+PUj0kNJRXgYpiTBveE7SpnX8/DkyBxfCmVfOnD
JsQUU7uPStMuTYKgPYt5IqimIX66mnmboC8B4YwOmLh+1ef7E4zycbtAd0y7vpcXgzvFGjU+kKFK
QVROj/Fa/bqJqMWSOGPqhXrhWUzW6uhN6zvlfv1433Sjp8/GC7ezl3J/WH72U+Pm/arssdeFGFS4
japmfA+j+pH75AqcbtmAoErO002Uvz/St0e4KsYMjsUPQ7WXeoEyD/cNtRizx4FMm8FUdXbfNwaw
vMKV+7lWVG/6BnNXDNwz6+bAbJO1lDsfSERaoUaAOO5NF9bzsKBha4vwzCczn2Z8+VvuzY9qidmh
v23uj1gSsu0YrSfdMnsZSTfDnljt5f7rkMjNojtWjFN3nm9doFmHf2/+2Yfxt0o76nTXtRmzqcW3
hjDNkZPFZEmbhDvqtE3hYojeq0pCD6x0swcVw9MFQuIfH1hVqMIlZQ63r83cFM4ouo91pCc6V1ec
ivZlVCOs+EWdltvGiwzN57Ves8iENBvZGh0SpzSw49z2hcQMVGM5PHpxb7KW67Kgo+OnUidXvWgC
wYrN+aQHyGMTafahX0N4L02UMVbPh76CywAnyT80awTabmg+5NRN+xak5pK6ZR1mFfiRjLhGHjV/
s5hg83Y0y84fkzKfccfmbkXZ1eMGrm7baAit+MhpDIf0FCPylc4hyMCGBTSNp8rF/3kR3jqcKsGX
4QH6s9jYmkYP1jh+EQzOCOfNmkLwml1bXNJpZbtnE0zDJ5ds43hCvslFt4cIM05+309HEIKiGGIt
PvgkygPkAZmPfvtmhYClpEYvo6HgpySAIdeL8Bhwh2Rh6sVEHmvi12k8R/rSRUWz+GEa6Bl2+QqP
CLrMNvIIu0xt+NVz1E/+ModgMNWW9N2Yz7Vge3eQsIHKacxFy5cGBKf/W8UKk4TV9grBGCxITPJV
VhBQg5hnIQVuaV0VbGI/AHJE2mXXKJ+c2tCRxTi2P8Ad/VnDkqflBJByEPxFTr3YSfSPh/sGtS8G
Fw/clvO7C9W4ndZ1KBhYxC2wUZx0WBbwrkh1VAJSSbks1bbx+ss6Bls41snJY7pNxxv5ygjtthNv
qsyxwDxC2YtH4Jjon2YMbqv75q+Bmzss95qmPdnEzJAn/TlnrTukYpjmXdiNSeEEszjZQfyO+4ps
aPXho2f646E0V7EDmSwx0cNYm6HgMxTZeZXsDP9/TGtCz1FF6NMAmCJ11OAfUZAsGzN4cBuE62S2
lsBNPRTnQUVWeAX9ek5IZR9i2US4eB33p6ya954lNmsWz9uyZAovDU5IupYW1N6QlEXMm3q/RIn/
sfQ6n+POfeWe151BdsUpue3vIfDlIWGYzG7/RdwzRn33nduYHlvh2uy+O+KAL+9HkWX/NppkPS8r
sXkS/SlZ3R2nwbIu9TC8uu46XZspBC9WM31iMHNhHeoAfKlbpoCVkksEh3XXjbPKQNx9wSR2v/XJ
HQX58PhwiEIv3qoArn8beOYxGjGa8K4f911CP6qyZpdhbus30pGTggR9VXNYvXEvyIeqrZ7H23PO
uBu7ZIsTxd8CMY4bXC/9Hmby8DKX9LWuwvLXouAicPtUy3KErDTTy7wm/aUESNNUKDqgjIRl8OHz
uIJVSp1Ml+FcDI7BOL6gRiLMnbbcCUAeCtnUJwALRe3U3qElKOKzaJkioAxsLHygfM4Ar414C3uJ
3XPlB86zdZTzwoPw7CvM1/fn+zbElRU1JndLJwKcxoHx1BOw6NaBkUDcCt+6bZ7oDZAOSNsCutLi
FwgAeJjuz7GbLCoLVOlxEL2U5TLCTcdXw6Kq3cjFs7sSBU/JCDu1s/Ie4TF5j0n/rgBDXu97klJW
D3qYcxRR+5qT8ZVALdv4fgvrEe7Ha3zrZBnLES/+FB2fto6p+GZAG7nlFIRK3Dbjow1JGrsrfLuu
Zr88/YS2cv3peNCHZme4LOiqPqSLsR7qWHuhUzheuZgg0KnDUg4Tx3hZZkkkyW/hyQpVR9FVvn/u
Ipbk0eDG+TT4t+nBAdAT/vTbOnnBh6JoS6p6w6m2xxoOYe6tXGchEfqylr2L6iUCpuWMY5PHsdUP
jljV0ZXliyhtU4Q2koeRx/WDabVI23avdaJRHZEgD8hkD1UJZ6JJJn0oiXPqoz4+jesan9Z2Uju3
ARgMZOcUxceeBM6xG5JpA0bhT1INIr+Nq09S5QY6cLpG1L4DK09xay2/EqjUmRPOzRXA7btewug0
6j4F2+Q/6M/4BlWPQSVhj+vtoBrvuIoF+ucAIlslZZVxWq8fcRvVN5V8OgCjUFnIWl24lTUHQDNV
yjoDsLIt+3zgUQ2az/CMcnfCTLwOKCtmfU1QDe+WZNF5Eze2YKtbv4Lih6vS6uoPR8/lfEO0cE/E
TvQcj82xlb2z9yKQJMA3xgOvFUs9kHe3yfZ7bZoERoZt9g00x1SBed5Wgyy3ktWvVmC672iPFAM4
3QKjkiiAlfsYN4RzqaO46FcqnpqxUhBve2dDXbGc7hteBvOpdZjM5oABif6fJ0iv8Cc9ag1rAr0J
Y/CENT7ZphaWpdLl3mPwZm9KQthOe7ce4p2gETmOBgrulASZYEl10Wae97bpp51CcftQQaLOo1Yw
MNMuvK+SyQeQBanpug5ezhJkax8diY3l2Rlle0Zr9N4wE29oOTVH/7aRpWwgQtEfJe/+uFXsnmC4
AtHqPTABSe9tmrVFImLFKXADNZhU2YeSTcPeX9fCF8R7hTr6tdKSnuclrQHCHDC3V4veL3WTr7rT
p2qEEB+BYFWzrKE+RckmWuw3arFwu05e7idkOcUzW073R25ylVgYZeOEUALUQvU1BiCQeaPfbDEJ
z2dMPE/rEiMoMI304I7IjnRwDA/VbBCVcLR/gHt+4/aW8ii4DwDL6hEAQSLPoYnmPGY+ojFhWx19
PeXAO/wHhkJbeOvRcZPos+q7XTejIA06sCJVf70/mpWscj+aV9zqrkxx1egXyTEpL7G7XUlAdzU0
4qzWKHKEYeId9O4H49x/COIOerHHnN3IxHrp1+R5BPAH999/lcgiHe+jHAbFIPditRb3X504ijI8
O29t7eUcNvWPmkI4QA+VK4esx3DG7NGVHGe0nUV2H9Y7GI9tLMxrMLJqV9E/E+6OXTgt1bEksd2z
JgaGXwN2rzz4v5bKQzuwAfqHt2z8RrMCEabqdhacC9FTkCnIOdkUUjiH1VgeZwg3KBoNBT1u6st9
oweTzw1T+zWKloyKOixC0vsvEQruvIbJgjRGsterETm1kb9hU1lDoDD1k9v517lP4E671QuRvN+C
xLsRD43MDZrl05oEKk20D1u4T9w9D8oOSR/0pn3HHqWvZ3jOrXy1a+WcHTV/jly0ryQODDDjVWRE
6p+YCu0u8vvhEkEv2BgbdCkkx/kQzsweGLfzQThdkIo5Wremp/G+nVAGjrhcD4mJfxonBHJ42whS
qQPiJ+rvo/u+oHHibVAOu0CG9vTPpgqr+RSMCWY3Oz/8x/4loM0G8mtXCKbWXUQIch+SEbA1639v
FPjVvg7NJiQwjyBJ/ZIUKY5ljPds0s9mNQEq2OQjzgMlN40Pb71mCta6Wk+9eFmqFtwWNKze3hxn
6mZ+i1lXJSh+jD0vE9kiVQNOdp7ecW9i5vXFcyPHTTnVTx7hT3h3J99HZKBdAnaG6ZzLnv0wzirT
SX/ZGzImLd4Qd+xx7IXcdBBpM6VEiYrZOddmHosJU6yLC0w21sOJ7uKUM5Wz2rpFULWYPe1UQd6g
f9BWXSYqTYFR6HHsRxg9UQXrrMKow9+XWV4QzEAuAlRKWnUAnsCJLrAF86kD3aRaSLhBb6N0juCE
TZ4A3YERAd0HCJQq2QPAbmVJcxvKMIOqhdKpkxvTTWHWhBVGFFAoC2I08RquqLDhyPq63I2wM0Pp
nhlCQyCiEANBkVzMgYcXWspb4bNsKw1YKlB+jntBF4MvDoApPv1qRpIPqloGph4QeP2z5s4znPtH
AyGgCKet7PHxS2SKTtUAAcAFn0Yx30kRwUNcyrT26EtbzjkUIrCB5YjBs4MWyXw0Sc6ae73U21ah
OIk9DgvZZoFuj0tDJGAO1p9FkDxCB84lxI6CEg0MXKIvd+K5TGfc0BlnQ7hdYIenq7+y3CinzIVL
crRmX6uiFXiYrk+RKCkB+rpT5rl/MMX42RLNyPAx1C1IwvAME+LWiWS9jwaFsZ0HQRomEcawAUh2
A9YFWEFSbSgWYlB+PEPrHUhmZLznSTniqpzrHKGKU9U9L4iHpJ7P2lRV4d4PzRHOf33DTB9XL3zr
awTo+pHEqYeaMx9DRYuxnf1MEHS/wNlqWX0gy0cL2EAnTc5+SX9GN2u6m3gWdPRFiP4NcwrLECWQ
mfTyqKJ9ocplfp5DsN8VdPpmLgttKNCoz7YmK1Joy2MT1YAjkuTsdg3yIszPrRd/6gmjlKkx3YV0
jY9olUsAXs0DL5pmNAhHgJqWwtPwMJzMOAGqOfoURtG0KVf5xy3JL4Ae3sZdnI+EyueI9cfSjL9Q
qn1DQGiyDhdyQQs/bt3DOAvgxSA6toGJaaqnr8gQc0BY4j3RyZxKihKets3tyvbzNZgBJmqol+Wb
ifxrXQffQqht03WIyBmTGdWKD7DUO2ZGGN9Ot0NBgToPkHm8fESNE11H97tMzHCJQwgMAYu9zLdO
kGKWbVBreUPqBOWzw3j7IMLIKYDnYDK9ZZ0a9TxVxNw8grc4uFLcyo937l1VNVT5qn4aqe33UTWk
mIZx4qefPUUVsjx0A9+2i/kCEMRTv59gfdG1ShdV/TS+VNkMkiBdJugCoJD8bTPEbxjbZeo7iA2K
NvqchQcSv/7kboBAATACZAQGsnPp8g6ux0F4DSVs0OnvKXmeuVNv3Zh/jsoBG8eDHZGrzhxhVxDj
ykm1OnXw0JARDTUmZPd30v8G6CEzYhFyGjuO2ptAFTMSaH2okrem1TQDIPTlKMQgoQNZ3uGa9Oar
PwNqWHALqYGM2YrI9KZbwjgnHaI8RrDdOPnBXpjk0Ptq++SUsPiBij223qx37cLDVHn9lwtqL4Uu
bVwrtknDbNEQMOikrOIcHGRIzYAcIuJ4GopP3NX5UCKIiqBMswEcFnj+iDRI6wFa4j+j2T1Drz9o
yMRo8kCX8cGCdtPui0ogi1qKb1jJm+LvJpvemzcu3MAoouUG/EaE+JlP0TRDwonirwHwuAYUk83k
N1LbY4Hc7IQEHAoHBwnmYx26mL51QYLovYFRuyWm7nI+x6AWiN2MzDnQEb3jVNJvEazfFmsJHOYW
ggUL16P0qiQNfBnnDHhQ2voYOpOoPsHMeh7RUnulOcrG/FIEI7hCvD37cIMBY1YyPCYJ4McRmaoC
ltwZB3JT35AnRkBZOr3WmyaBVdIrH4QkXY/oSbYcYtPGpYyk3AMPGzkS0TVE6tJFwmGi5UOjuzCf
h/iMcewPg16joB9YHgD4utExwLw2SppnKa06VsHbMnUZ0hGwLmxcb1wHrxSsh4i6P5ek/p5r9WLY
GmaiRTe5IOuih3NbwScmHZKJa4cafhX5msi8A3SwEREAiAi1X7XIb5d0cDMg8YSQNNK1QWY4MKhJ
gaC9OFNyYUKitYwgMYh12zkhIpYrPrKpwff1zZ6geiB1+RvV72YG3IMO5l17sZ87YVh4IjybyohU
R1ZnPjKEhQ8iIkdg5uwhO7cFmfnJjV2y3nUeGoIpYwgR8hVgPzvrtJmQLnJ9LMUb0Xsvpt4WPGcW
glSxUbzuydz9meEpEkrKPXXWjYOs9VzCSBwmCli/X95BLtoUYHAeqmrJVmSEpUHoxHbIRFFrzw3M
pbJdIV2gNQ6r1G2914ZOzVOpHgNGkZJF0jV1J/o1J6DrCb1UdmswIa9eitvc3Q094vwONZe6RNad
1g1ySaTMMDL02dK9KhDXU+Ot2QjPEBPwVOaeJH5B1hIu7jgilyIPwWTFa0ubXeJAve9GjiGSwWmA
SIW+CJfaAswUixBAcpzSUmgIL3UbH1fk9wBBwhipUjR+j60GodK55tSt3jVpEK5ANu334jvf1BG4
TdbpOGPFoV2L/h3NUPgMaHPawB1BvopkXRh+Anj8Ybwaiqnre8/KRRiLIzsIv6Q8xZBnNtqIOUfE
6Ydb/tAReQfteYwTBJPnKIva5oDUapXFzRzlqoE9SGTzHWsOo7seT4PGEG8HdytgSEd83MVA47Eq
5MV3ki3oIp63dHiZUIYXS4CUw1CyLL5NQEC2MdhGGdI6TroG0GuxLALAXHyfFN4KHPCiHcd3nOAF
GHiDgXAyuU/Nb+eiBg3AEmeuW9xDH2l/b+czZeVlAsmzo+uMsI8EUL60GFVsnKT9guo8YDuzImzo
xKaQKtGoCRGVWagd04S0YCyWGHobvQYx+0Dg7WLjNwaDHDZcFKWBGPAXofcZdvNTXf5BtSNQZ0L8
M3G37oaWPpYqiPLKp3+4y/1s5IcYcfMTFgSAyuY8LVgmAb7I/FFC4EzdkwegZdeK6S2BvQX7E6sJ
JHntrw+eyzEc0VcipdwCKz/wdbq01XCpPY9khA/vy7DGaSMKPxQooCM47wrqe8orcVlC8u1ag1u+
LmFGQexxjSiW2ftjbfjiVFnTyGZjp9GBhew2iCK2X42qT8CW2EPLvcvC6MYdgULVFBrxGOa9ak8e
1K0MijzJvbDc167BUhdei6hzEDQbP/HfFoZxvxpfq7IZoKOjIxTwilMb8hC1LNKjIrRYrMAhA3Du
QBzibsn1zH8SFt+qIQp7NeFlhnnq2EyAtGwjC4zGSRGGIRJ4wfJghiDYyJptWNAd9Aout/u6/fgz
xsY4+WwilvuDqYEqzh2WeJAm7Wvy3gTmV7VM/c0p+/Sg52YL0wAyEcFu3bVoJiIyWi/VpgqRkeei
yixVwV6D9OK2pPueL2wTl/jGRksGhNzoU2PHYT/b+jD3UNHi7Loo4haGgBKTdtdMiBOGdeukEa7C
mFbfHEh9OmteFXJ0nzxkjTAvG68Quj2tvU8Lprpyi3vWQbUFhNghcQTqbBzQLTYoTBAfO8iZvQkJ
xtdS9Ev3TT+W7d9H91+TP1gBQxza2977poF1UcRLWeKul7d9vNngfnhGiqM93FnlblmQJb4/jIbh
Cdbtk3UbAzgZvvHf/cN0bAAQ7VkXgjyqkoex4stG3d5SgETUoW7i9nD/dWSNzUUgEVrtztX/HOPv
geobW1szCPS3pN49dHffcO2esAwk3+pb+/zPZiIefHgPo8/9/++f5++7gtKO93bfcT9Zfz9qX0Jp
uj+8H/n+6J/Nv//Tq2LEfe/P/d0dEFTyWGbh9pHvu//1F38P9h8v+fdP/9df/X0dZJfC7eAEm38d
4T/fSH8/1r+O+M8f3A/196h/n//7+P5J/zkT/3rt///5f87O31ci9w9+3/vvA/zfb+aff/7nqP/r
Dd3fho5dsWaLX8w90oMcOTAklhAxwuIdsMjSVqNpl1X5qkyot1NdTRnVzBReWU+5YFeHKrMFYf9W
zm2D7jLemT6GiFt/GoScURNPGFf6BgGyb8idMdp2tWarYs2hQke1BjG86W5FVqMc8notNeqLlPrT
bfGN+JswuLX9wI8RoTQbQEal6HXTBR3izicdapUuT7SJt3Wgg13XwqoZEDZBpm1+tjNeabzll4f6
p53Lbx+x49Svoj9Cz/UFOcZ3lNEXV5UorKxQqbagT2wNmKiuC+Bvv2vPcU+RDfcdX/W2Hyp3w3+P
i/Y30GjG3G/GuPCw5sg2SIDut370Xi9QckoC9YjBKFgi9j2PVh9+ctKWx9ptt7DyUEplMDt/udPo
56jqH1QSjHuBrMQ2wYIAmWq6r1hj7meD2MVB52TdNA0X6tpN1Pa0AGJ0mIP46kvT56xfYwQ3Ld8g
YIoKRY+/QoVbVcekynzfQA2M9Fn1UbuJ1d6E1smnFiNjPyESJiO6c8dg3WIFE6zZQSNkhyKsMADf
8NiZRaQqDPvNUHGoHGM4bzuG9WQGYPFQgDE/2TV5Dzq5gNPwfvEa0UWOfFIdtTjttEK3PFc2480n
4SicJ6wEg2KDTgXI8SBzsXZAPlXqufP8TyWxVErc+H/mNchLHXXPq2kuSLN8D0NZvjZQQvMFViVK
PveLYaUipu0EXpy8qeWBJ6HOhABlyGARJn5/HWZB91DHyu0cAglj5RVQc5PBc7DAmAnqdYennSm7
vIxUuhgszjC56E/b01RjTQ9Ckk+sMfB7CJxvGfZeHlvnOEQLdP4I1jPAB5r7zN0Gq0aTpCZnV1MP
sWySEsPlzYyOUi0CvNuw86H84MpyPdIVkB6+SFtVsPxfYB7WuRPNZUYpWEFbG8y0LkSiIZrTkkO6
w3V1mZ1+wuIDwa+pFIg7sF8LZVPRB3xjRfnL7SjsZ/AeIBKaFlOlRTePNW9Wk7RFEj87t1CehX15
s1EyGqEBLJsmyIa1agsFfyBbhrpMm3Xw8kGj0e4q5eymxKCrbBLv6NRAWHSlxoyuUiL4j+bQqXfE
IjIhvXcNjXofsfeBRX7BkIVImeWI20VN3jIwkMTxH0uBciWAM5WR2cHqIVMM0UdupVhwm8+TzHtd
JSenl08Q78WGVF7uxuWacvXpI2ZyhNUHtdi4DzQsgYhSvcMSBLJowhVrKjBmN+uydBCIILLivuIh
JoDIRojoQ/9F3OGoK6jKgQRshwjLh6tO0p8Flt/BCjayU2/RDIFrJt7b7FicefWFjGQeuRGibe0e
y/osONdYm4P56w6ShHOAQXNYUaHAfmZFd1vcCp7o+t7vagnEbRko4nAAS7RZ4JG0qIAr0EFljVt2
5sG3G+udpKFJYc22R3ydOB9OtGGjYVmDlNoByawqcj9MsI63BXzcXHbzeeFmzSVDi9RYm1Urim4s
GLQfE0gncYOcjaPe8f33qTtjdIvmaszZsHdxvhJIclOHcorw5aRGonM0rwKRVZBZdVxmJMbaSwo1
+6SDbi91FWXIDKX/xd2ZLMetJFn0X3qPMszDNpHzyEwOErmBkZSEGYjAFAC+vg9UVW1di/6B3tBE
PemJZCIj3K/fe9yqAWqZ72atv/Ytgze54CzgvyRO0xy6Nt4nSXzL++TX0NBvO5nebPJ+Ok9DwE9g
ylbwoF9numpEabkp8qSDtdbfpMmXiVS+qSZAQbrXxjsG1nWYmS9Naeo7axwOtH20AOPEYb7hjIgI
O92rJjgOpdrmU+LuXD/71LqiPtOGvrqu8+iJpK3A5FDpbYKUhiIeac6cuBCh3+ZcOblzH1wR2vhd
LWYWa6VP2tr2rADoT7tpUIt3OM2alfjU4+joEP8JDIMJVT2nB6WlL41QWzhdzCLGOt66MDYw9c0M
c/vnISje8HAkSyJj3MmcEW/ZpTule68DwsbaaCC0VH77mUoIEqPRvFZFcR5G67dlD/lqHtWn7ZFw
pgNVXZWuZxWdmoLAekJEcpVGzgGDKqpY0Rgbo+dgzUQWbBK9CUm57xttdBjODptW+dPBKcetbMoR
1/C0POrGwXa0TQ6AbzdU6jeoYdK84BWCHudRM4S8EG/CwG0BViILpw2e5C50bNXiZMdtrBWiPdF1
3KPAftJJ2DoFPoFG7/cOLq24Ha+pi0UWqzuhn258TIa+zReHXm/QIEsflk0rc65NW9tojLjw/b5p
cfoDmJLaJV63qtbE0N/0znBQZ2gIgJGh9mvZfXQdZx81ztY3pmndVHZHNwYEJucxPTTMdU9a3J2s
1v/TIu6ukpgvo/asj/ek9zyk/B6TKU488n/2vInrZGsa+SExXHkNsBYUmlw5jXjvm8LHvdQ+lz0V
S2dyVSXja+AluwHkDCyu6icKxS9+7a39kYu0NKRGpxghzdv1bcC7eRBTfKsQtPlGGHUUEIiKSkvW
Qewxpe3PjOfW5ER1ctl+CLMHNeNAfJ8GWU45Z1+fri2VuPdOHC3HelVmwJAAc8ch7SSxY4G+4cZl
GoqW+Umno74WuufcqsLY6Lq2V4M5IQEXoWc67kGAISTNioglqkeftd+uxTnvJr/GAb+ErcpX4kB4
9mapr426fwmgH266Pa48/+QN6uIGGrgmO2ohiJW/vUSe0SAehPqMbTJNDfXguUlFcLEnWwcOk2Ju
sPKQaDNi1CzEvvVXRmm9CX92NhmUDieWN6w01hWr4Ipnq4HXYBydyonQ58xw+i4jPN3V9MyMhXFC
6n7NKUJQM6P92hYxcKlP9zwtzoX9kua4svNkp7mWHirMDk0aMZ/wbUSYyf/U6v4WqPm5TIflkqG3
J7eBh6jbjSkDLW3szqNXFIfeqemUa+MHdhanSZkK2S0HrGOFmqbl4EbUzYmAfhFi5OogsrGyXNBm
qCgVfyridM+DP6Lhm7ONqNjWhhXzpHF94smUVFN0nb4hEDGxZlPQJrkeRtRYhKUquZ24f6sE+Jtq
RbqvXftC5dOtY6c394GZkEJ8G3AOmd2z5lJWeap+SmwClrmDg6oGvBA1ydmMqycrntB9HGxhYu43
cfDVRl2DGSRVpyygkI7NxWkm35NgPmu9ZSCaMCHtODyssl47kRcqmSIzjhXagdLCWXkfAD3eZT28
63iOsNMUkBBTbc+onES/pMLkAd/mEjnKFn520EXE7GdtWhM1pIPB2RVkKaO6MFaV9gPnTEj4NOf1
nsonGRRbuoMOA994R2LCf8jf2HlF/lbM8Zp5RoFYmtEm9lnBJNSCxCiqi1tY2d7Ejjla7XBN05n0
+n2ActMXfjhHZkT+a1wFwxecz4yfK5ZEPS1f3CAiVe+0P4i/2XsHt8TEhoh9qxXVtkqqaJ1HY7eJ
e5fhBIXZumjza5+bzVZ3it/pOLsbkWFl5+hD6fBQ6Gwb5pxuxS/N7JCOMacq1BpsjXrAkW2WpnuN
h+ZTGIizCmPno0ur8uSDAZJSQ+bAri+DFzBw/baKymkfp64LZsvjNiWiYcy+ePf6jw5EwqZ3GUZH
9Z7Upf9RZtgVTEN0W4sAW0iDQEkHXW0/Rq3AaFo6ZN0q/bVuXS10MjyvfS5OA3MzaQf9FW92cSlF
tg9kp4Fl8jIEVqO5F2gRiiencZ3xUDC6htbnIbE7Fd8zOYdDKSMydSo+WsI6pLkXvPl5fzcJzf3g
Fuw3ecb1RZSYKgJAXD/bFIzSWaIprgI/FT1yYQR3xntvQ1ZLXkm/3JmFh/9y+VDm+c1ptPlkwy6Q
5d2GZXiPWwYwmPaiVST0R8EhjGX6fYKrvuLCy1+GAq8rg1hczyVMoVzLhhNoxuFkevNyMvo3Mdef
9TysHepzSJ3gHR0SaGAwi3XdNsw+wCM9GclzN9f1zQxy8pOdbR7o5OpHzdTSTM07CBnxGLQhxjMx
QVBKluLRrlGZRyykGjLRM1D+YJvrnKk10VQUdZfhUVyeTK7NnoLhRvQZ1c/yI76Bwtv+/T2Vw/py
vbndQcrFb1lPXyhIuzoQG7IXycmo3ZUM2vRe1a7zTDxXhPqPxOyLszHWmIW61NpVWjFf5qmfySbP
5VbNDOpylQS7KYjx6jWIP9JU6bvMwzztu/XcE7uPMaa+xrN3aLi3VqLtrLPEVHHv/AH1y8h3cF0x
ofKCrnF62HeEPaCwnUNJiE8kNHQ/eyC2lm5pHkxTigPpSf+kA5ZyunhbEJ9DuMUIPhQMuUCIfliO
MB95f5LIIvdUjdfA1PKNpTXV1pyyfqvVo3yesNuuRBdE106176mM/atfxu8gFIqDZ9mk19z2uWjt
dL28gU+d3ReXaEYIJA27itI+e/n7oWunX2BaxkMkSyx7mJXTjkEI3AztzWhmpnalaV2nbk7XKfg4
w43ctzb1ta3lGK9F4gAn1DUQHcJCiUZKFOVEVr0qrpFD3xpVJRpqzrujNqBrWE4LgDeNoit/jmu7
FPFXNHoXa/nOpxnnlWtTJSDg1xWBsx70Yz/GB3hEkvJ6wPTcmdE7hgCcQVoJsrDHeBAEzb4eUo/h
vIFzXFaEgroMyCWQxFNO8C8Ya8bMzEOouI5t8pJYqOYJpIMXqA7XbMz20huqY52MPYpuYW0x4xvP
wwKqKNsDoFD7VamHU8j6/PdDmoF1Mib4nIUDPciztJMNfyQ0DKbDM3yal7wxw2KxNueuaR69Fh6a
4+X+ESgbY9KxNlfWZDFpMp2MFmaiWPXKdad7v7SqdH7mukzDtlXti2vTqY8tkXlpgY9NbnoA7jZ1
IubOMedWUFevwKrCEnOaoSXxYxDS2ykDvwM+omPSafpbN9reDtqDuRuDJHqrGodQmNL3+UiRXBmu
f3VkqZ1LRIkUY+N+llxF+pgUb5RWAOZoQE9NaecE23K4Zqj4Q9//rKL8NGdSPZDvMb+N3nM3Fje9
sZq3qvLnlaqg6kaR+/DGiQuJfNJ5Qs7RrOhsAUhal7PtheOMjVLp2xgA4phV7snVntocB2pg0VRV
gCKL0npuPYvZzXIjDHrgXWxXXSxVho2rmm8dn9NKcP8Cw43mrexSrJ943s51jF5vJ3nyWsxoAVam
4rDvxnE3dYF3Zbh80CP5yf3fPVcCPMiARNWIJH7ORzos6bbyODdcclFk5wdGcG/0bvqrqVNc87bL
bM1+LrXyUMZkDEoZjPtU9vZTNmiEj1T8lMSxjdK1+IOLqjobJmMte+8nUXWbx+CSFpbYdpDv1gZo
rNepNnnLWgc9kdYnxswBrkmoMV3eMvAVuza1ePJi5Pu8bMm51crFd+2KVy99C3BH65q51wo9PrpG
GYP/9O1tU+TZFcQg05K003fYxOAbes1dSUvhojS80AwENovStTaB5ZQbjE0ppj7HOk5SfeKCUI/Y
Gj9gPzoffdf0oQqI1OeZkx+ysaDvD+Zbjw7PsDfRQlM7Oa5r/lQmX58TFfYuE8OnOxGLhUrxmgxz
f/z7mYBofJqN+kfXeebPIcES7jk/nAHCDJaSkZbvhVevOSuVy+XeL8+Z/lL+FeV16fI6Opk8BMw0
6YP652qZz6dZSwQDrdyekmRa1XaT79oB83+LWHF2SHfhjK3Ei8X43R1Gj8Cuba+VFO0ujePr1CoM
1kB5VjI3GENMBWnZJPWPeHKbxRXS3/xpPExOHp98Pa4RmESzxrl378dG/cT1NOx6mL/bZiHEeGby
SzZm8dRP3keQNCRcAyiCdUf8tp+Tdif84GhmFbdzsnZd5kVygf0RPAsh/LTfMLfTSkV/ssZ4SC2W
Hwgy3iq3aTJkDwZudn15SwfH2aESWUhPcXG3BwAJuptqxxFeMBcPXS5Gr+ZFn+kCm0jDmlg1JxJk
CWaHCMWLkuZNIUic61zoFyzp8yUpZ/3iR/F3nk0m9A5d4KfHu6EHT4Zuj9vUy4cNkLGH6J3+TTGk
2/JuhKQDKhi7XnzBN2XyWHREFkcMEVZd3UY4uVviAoSQYAaIWat++f40QLK0ipfKICbjOw6fJlKF
ypXtg4d21XCWXEwvwzkw9OmtZfZJOPx300HCc4jU7W0PMd134m1i4EDsDM1HME0YvRNu8w4604ZD
E2gdHp9PfF3Vb936pLivSFcW5jnN5/k4dozuFndILXzznMMeI5BNGZN/BypYqxlADKHFaleVY71x
qo5HGqb7U5qONbNp/ACxFcDu6GbtoLsku0SFbaLyO33jt37OcY97rv4DZcPepqaiV+31Sw29lxyt
jnd+gG7RJkABTaPYZzLownZCVmvHLkffgcEOvP7W5+jAKf/ayl8sa1BZ6foDVyM/Ex+JA6Qd6U+E
wrnyQ9NJqy0QO33XW3S3ViDyXRVRSppqnm6TE/yIY2146GbHS59jMGcOPB0byQ1G9frOsHZ8o2/o
Nr5yPyq3LnA8w+KCfn3VU94r3sQZqc9nO+nVZmrAMdXNF1pPDykjHq/uXNgLZwt4IHCBcyXNjdb5
1qG0HC/sYI+/2WjRW73qM9wUGE7kVMoNeHvagdF5tIwqVzLzxh+tgWGp7Slfp1Yv9nafNZsobaYw
5s6C7x9/OylsFGMy6BWJhoTQCadz7xNU8ZLFkzj5iP09LR0I6wZuCZZIrTsWqegfFOAyzJdTfsqN
Y60aRQSZiaRZUKvh7P/9l8PEToLxbiA37RoZ6Ic+aoMV2eJ4Z7axgZpk6ae/v0qjpFjC12o99q0C
D0l/ei6XwNPI/XVoCSx2st7kTS1uY5cED3hd1lb0WrNuRuur1s30tZWIyH1hX/Sa08MbjziJ/I8+
KLTNWCh+fHVKqZKMb5Wb+Z+I3dbSR2m33q1c6thhG/mZuErpxxdS+2GLd1vosklXsM9WSW+pfTDE
wWbSO94VaBGh4M32GjSufdSGCOtHi2s/ts79VLmr/1pwFf9fmRwmXl4AGf83kON/LyT8/Xe7yLIQ
419/7V8ojuAf5MdYY2nqum0FbHH5N4rDtP9h4XfDSUWHi1/R47+Qgv3nig73H+6C2wDG4dIGWAFf
xv+wOPR/uD7ToQDJCYKHx+6yf2NJ/oOKwuqSf33+v9d3mMayJuQ/WBy+zZfgeSzbdHTDYofHf7I4
ilmVPFw2BiBLY5TT9JTuZUB6q6yd9TTaX71y64uudfcg6mCjlliRMaxoK1vZz16sgLN2GfjsHoBP
3aRMJJL5ODmtQsmzuhOGKZgvFog7K0qOTdKBqSAzXK+9JaPANI0UswlKXxIiWVVF7101zfspE1LS
Zm26+wpQ2WqcIx9FdMj2lo2yHOMRvoCgHNWq4c2LqK598CX7bzV2SLPUh4ulO5Q4dXxWXXmz8ZEc
20B+2GONJQwD28aZh2hl9LNPmDqIw2zKCPKSZrYSkMkirqkVZjyGjEvA41TmoavzdiuN3Lr5l0lZ
423M4m+dZjYUMAoPeY+kqLlRiU6ZAPhr1Mcg+v4Xn2yHrl9mJw2B7LhujtV4pW6R5wjo1Isgcxxw
3j/nLCR4jhrtra2S+COqyA4Z07dDHns/Gxllu2w20uH8MbEXQ4V+kuyrSLyfDRwXTI6kVAxCKyvm
G2RRY1RMjy61tlGB8njAsmzkoS3E1QYKucu04hcjw8cc4XZlYci+boJDnOf0UlP25QfWXinx4sbt
gfmKptL8GEM7wDH+6nOgjEWLGEEYIHV8UqQOeTaZbpKcYxXtUrCiBVyXjCeK9uKGvUwb0p3bRDKk
yxqeJA1MlN4qBcZ+rMG3T9memYMIVZTANrGT6ZBR4BPL7buzquezbPUK99nvOtG0kIVVb0GHgWa0
cL54TJ5XQdafstnd6uVQPfk1VKEsDtadx3YPgWbnGPSdM6zKC8sovhJNnv0G0mjdz2ivGmMdVaiw
culs2xTJaPYwkHmtp+2sXjsHmS62wVjCKs7RB5CtKARHU4CBQcGtydMH5lGUQb2uyvhmypmyIHnv
Da/a1ORFw1ILfsvA8VYEV5BcQCX1s2eEbhEBGiPngjIANs2ovoYCF9LgosZUfOk6zoCpjg+AOn4G
+mPIz6rkuY675llq6kpCaQg7c7RWOTdaO639Mv0wguG7t1uM96l9LUeTrLm1/J2xW7mt94pRpw5N
6g17zNywCfpjvbK8ot1QBu+GcfoDBPOimvLDxwd98JvuHSsZmQ8//R5/elaC7k1ongKHUWXkAq7N
sVuGSbYJ5oZhZKl/eSnRfenkwDAa7QdUSGZFrXbkev4w7elFn1L0/mXFTXEJMv9LaLYg6Y+OWXdo
/t5oPvfaMyYbb0XfHu9cQQgjSzCOz22LWEiDRhTKMPdKiJMaC2fD/hdwtWa6zWiPwBbGr0bZeIyg
+CmpQa6kpHgy9PnJ0/uLYXfNZvQrb4UDZ5XostuiE78LhJawZHA8L9O6KJe4HSfAJrrVZGA12zAY
QM62bW3vhojEXTlMoaY/DZFxLZ3kA6ijv2rNMVozAF3nMSsH6umXaKd5BSn/XiXOpqKzJ1Jsp5sx
eBReHW/KqMZaLxhZuHpxNVOPX5TC2pge+1+E432WJmzb4mzn7fu8pLEyNX5AzTj2afTVB9AijaOd
it9V3+Y7c7DxDOQwlaMWAT1WH5FRGmSUWtD5GA3dLimuWKwAmNZf+jD9QkL6TjuXQa1ffCbbiX6M
4Rnvo3qCIt9A6FNJ/ytLHbISMxK/g1xFnJJIj139YZ0LmeF8/MZ7+daZhRGWHtZtdFNgopjZsWJh
5V4Ved+yAqPZFHjVV5JBY6WabluJfFpDBFN588ckDinr7ilTYNa6vLR2RiU+4rq+W4b8YRIUpLmx
T1oWX2JdnBHr/NAoAP9J53diVTarfvoLctEIOrSPxH5W+mVhTa2nRG83jEfJYTDldySejCn/VhT9
tj8xEEsAKy8DzCgjqCA1+bODKiQKefGWHHvmHxMv+2nq96wP8P035gNXPCCnUW5F0xzxUNJPxN1L
G2RnP9R8QjC0BJdEOi9TFB+7BKRVFpAioso/lk2JO7hjGwWLc5AaGMKhQqYsj1qJrdn5W4BJ+DLp
64m9cV0mU4krcLjGTHzCuRhPifdHI7aIelkFa+T0iXLXw7ye+hD57DfHnRiC2UXFUpeRTsJ9GNhe
e5/UhOe4TMQHZ6JPyT7jRg17oV7yLGKaQMtJDDLU7OGtriz7lAlxk1m9LnP86Rh6X+2hNs61h7gM
cP9P4ZcZ3GtxpR9b5uId5eQjwKydgE06Yt74wM4myaCyZwIeFolfrV8Zqj5bnIercgLoZ9a/CiBQ
RPei86QCZugt3WuTWBTzmbzbbfBe9PJZghsJy45WhTL2McAKidjusZp1Jl9z8dmnFudeWmKvjN1b
3GDHYKI4w3th0izq0At6nOUTcUg8NBTwWMnNeec0Bo+zhmnENtdNb/+x3czc6GlCWNLe1Ga5aZid
nHSD58Eg8V6pID8wYJRDBE8kNrYqIG+J4IlryCt+qYa73DM3ZuQCYu4OBJrXg8vR2CTl+0jzuuka
SQr2oxfRZyGUBY9p+Ky1iQmKqRHiYXVM2FXkI3t5INCjr1h19qutGR7HnIq6/jK5xQe3R7+OzYCH
KYtA4rxpOUkbB5b8Stc3fdrxLp1CY+aOsce82loKO8usN79t1hCsWwoKElHDXiXZucnqkx6DH9Cw
ApReyttTaMyowAGsBuzrppU1a6ydOjOMQzzn7Hwqi5JrVR8x3TD2jdkmtBGG/xtPLThLsAPrrvaN
VWdWD9M336BOeuA4Zgd77bDxqtKC34TAae06L6Edlkwj8y+SGZgLGiJmjsahoLvTQbMyWrtQREdb
aBhKFut+i/TJB5AjwrI3fvpSK6vcm4Z67hAXrbxeFuCQHUml9myBEwBI2vzUg+eg1gTOMD+0xp5I
lu2rrcO/W7rzczpLufLASTPCKjcwgfs9dxUSNNH0jWH4N539FzbC2DopvgfBUpIEOPaKJV1oY1Ky
0KTNibG8+qV2EW5rMKVlqsXjEENFX9uoPkuxdZzKRFxBYnTaTwn3o66rgIDqqUxGjC0BKH2jDT4b
iekzcS1rTRb4vSE6tK6BsG607DvFVQW6DcdUpCYsGU31tURhVRtm/Ey/gsRdt07+RYUw3OYYB5Ki
6hiK6dYsNjirlXerM72LC3P2MoKsc6JIrIkFuKGpLLlte5/hq5j+jCaHJ3UrZBBHD41BdeRQoZdB
TapeYS6A3OI+nODcMdSk1HYDlWzm1qLc19zshrs8v+n1zLxZ87O9F/X5E/5zFpKU/RHJ7zClpfop
Gtz2yEolpxFThdqbsXry+1E9TK+QOMUtdZrnSVHMYAt5zma72tiWaI4upyOPXZBse2ENRzInw5Gx
zL8+5FjhW9GnV8DwxnaSBB3N7NEIvGdunj798zNzXDZqgK32VfYsR4uYHoCMUwMEaCVczdgMjM9v
rgGJL2P21OZvA+ind2HxDuscixR4rq1HoaGFsnkBxSQRNgMhC5/qHDwYYQQPTeffIHDIDIoj0iPY
ToBuXrXMci/kyZbpGvZMF5Pis2a/Za1ePso8u2UMrnY8BjovFx+KieCi7jbDpqfgWovEAJ3WBcO5
hm8mXWbNxMWQ8Q3xSr4GH2LPQG30/WMWgVJusyJ9otlrzrMnD5hSiIT+/T0vhtWLg4PgYzo/z6Wi
tPRt7Zc/bVw8m+cqLWICqK13MayvrsBpWPl69JbCEi7T2vnVV/PZLO35ConrOvylc5pkZo71guwE
EweyMVL3CpqnvWA9C/ie4wL6ZNnBCjMCSXXGWLtxwYFypGnfPWWv/ZcVShx+43jgQ5MFJKoWpKha
4KL1ghml9mApzYIe7XXfPXkWk8B+AZNOC6JULbBSZ8GWtgvAlI4q2IIDZ+cSdNNswZwO8E7nBXxK
l4n/CxYqZo6XMgGOKhZMqlyAqfmCTnVgqPYLTLVbsKqk4cgSLKjV7C90dcGvMocFxLogWfEPnrMF
0uqO4FrzBdw6QnD1FpQrcpw4NeLITCKjjQL3OlJdbyMJAtZZYLDcT1y7fwGxNXSfuGX/Vhen6ZNm
xaQElWHwD7NIoBt6/yo1H/cv4FmL3C07czwiNbO5CRY8be6qV2MB1qpxYAZcoLhrC862XsC2TTE/
ZAvq1oV5qxb4LXUngR3V9+e/HzxGs/Cfcti2Zv/Q6NZCT8ZbwEfGgYVbwUbRYQJzcl8xwgYnkkpc
VhlrJ3R3iRzaGD4XUG8DsVckoHsh6FjhABZRytnYmfB9MajkF80H+VskwH/hKDDenWPie5FDDwEi
WF9gwd6CDW4+ndFuvlHzQ60UW0fr0N8mrdrPrSd3zpdb0AXNv4p20LeKFnltVWASSpF+iQXZXyuU
M9Nj0EaZ0LWEvXOPJ79ioZnfDyPjCJbl0CJSF/UTYa/yzn1sreyi8VmHM7FoyvV+QLxDvgvKTbVA
NgIP89PoSCZzdReOmA4yskm7iJt1NVn219QxjKfaBdLi5H9MLD/4Ji1AAND9VrlbvmuOYNlWIBlD
ls17Wzk4G2LsOo5F5LBlflL1BVkKAPDxzJcxFx05H1JeU8Niv1ZuLM9/TdidOIwGsCcP2HWX3pUe
t6Ga3JHG1P/lsouoFUdHafoxT+pHO7vsy/NEAB00J6Q+jE/VHy3DTVeksKazcSAdpG+kHX0VLUPH
pKD/6yIYVzp5qayL6k3qzJu0qrWjWBDtpRYRYBenkXgNEErbPMd6/+CvIdD3a51I976YNEYmyUyC
Ja42VccdgPpYrJFT/O3QXIOG3JK5rG4caaOWhZVR3T5mTbHiY/KHu+NVd5PEomdKH3sU1gLP9W+A
1qc1keUYH3q3dYQOcBtgeutjrm0m66OzGZ6mNTqARejWqz76lBLcOvuxC0vKpcUvrUnujThiw4Gy
X/q+rJA6zrgRPb9Lt3//bwSgqUT7dlNkDQNqFitpdbGNW+qSOaZQzlAj4Ihc81HrgBNG/RpWIqv6
XGOTdvYHoc/fRfOnVaZ/rsho80bVtpOerVra1FMQpP66AtCEKL5xKdgORcfLjGPqoAHkCw2LuLAh
rk0kSKEDKcPFizW9YUlVl4xPjrSztZ2YNJsONZdXI2qRWBtXftxQP0N88FrMXIOTPpsQ9VIXBFWN
3WWV+IxFvCq6D63XXy12A2b9CHwyM/0lZqcRHRt+tvj77YXgrfEC0yYAVYVn6jN4jiSKBlSzUHf8
72yJUFtsIwGQx/Ix+vgKm7cF8NEyLnkcdWSXn/pSL9gWQKGUkb0hsQpNAOm9n06axpVlVeoyYiMC
BuiDy830Z4m+utLZ0GpCOY9joL5+Na1Jhq1d5QQhEUrWInnB0TYHbjxZ/GEUs6klJaD0m9Oka2+B
8NDiA+tuuI1clZqd7XW7OMq6rU9SYQbAavioolFyApD2S9sDM3zGNF3yhzEqNk4XbMxgtvdIevjK
p9dh/KMRyN31krfJlA/9RqWMeSh58lpAtJGusa3heLGQpSw2DRXwymZBQD6U3ToF1wo3wBzIoyv1
JNL4Sx/nbDdUJCo09c5BAaDW87YAikWYj/odE+Vzm+Qtpo0zjKsiVCZO6wQWPeZlpjx1yZsIlJ3Y
6hFZ81wp6KbkzTy4fIw1tVXh70qyaqsJHAgXAthHpMXQ74s8xGLxPAaLT3kOjOeutBNyBhD7Bmha
e8hhAz9fZ3qxMeoGeKB1Dw7DTGuWS+OtAlpwNuL5i3J5BTsA/uyx8abpaPcwWKQb3zNdUUYNfPtu
0gQ7mvc2nEpq3bQZt30rOk7LFN92Z7MWpZvXfN+rpLAuulsEB401V2vZYnV1CpNuh0VUI+4iOo+G
XlruZ1oz1qsGh1FjxBzZyK4GlrBZY8zsWvYBDHl+DmYOtabQfncaKXg7Le/QVMTW9kjHaHGxKBjR
cxbEf2pFrpREIMn+iDFpZw/0et6pnHK4Nnl59jXnh27OatUbcw2GBJnCDLI/Ih5YEobRgx3IKXnl
7gfbH4IQG6y45QEbbJyAZB8wMzo0h0vNeHJj1qDY/ouXEAPAOJV8x3B6TRvLjd5+5pmdsFDZmE9N
1+RPOPAYXynL+Yoad49aDDMpLdItuOAf1DDpO5tmNg4sApzOdrnRHbGjfPk2BrChVayqMCoL8xoY
g3n956/Yu9BZ6gJW7yTYy7TPctM7TllG++kZL6qM/mhG3+2FX/xMOmVQEnqsqEzny98PpSmiwxz4
x4B9s5cZ1FIuBr5ILWYICMqPYDeFsuubT3jcFTisTPss6u6d7sR4psdpF4nCPiiZXSnI8lPq2Pqt
XCIDWh2LG7f+399hVaRDUhBTSTzKjjqjrA4q0PWHMk18TMUT/g/xUowgj1vLrUgHuGM4C5oTHySt
cOPgIAoyJNogo7PK4kdURurEsoPhUlox0SE9j3+gfKm9OeMYTQqytF2GY72wmi1I8XgDtPcxt1n0
QCQvd9KqurUxljsQVhOw30S/poU3H3szOOqVV1xaXa+2nsH7yQQpBKoFenKpKG5nBi+rTPfMHxN3
P74VZ7zq5E/YboHFcbG7jQjrQxz/MI0+XWlywa14CXWVlMYK0kdxQXMtL5UU1DSWcYDHltwJZDD+
NrT7WE5s4NsLbItrp6+SA4zK5IcRa3ikY0Ne/35q2+CZTUWIogHkXS9+o/6/uTuTpkiSdjv/F+2j
Ldxjlpk2OU9kJplQUGzCoKBinuf49fdxutWf+l5Jpm+rRaUVFFCQRIa7n/ec58T9+9izhTMs26DD
loXGz9EiAmJNx66rWOJtMlmALu1NZverXC/yz8itd1Qz/tY8ARwOBOG9VWSUKfQdSCdRjut+Yolq
QfoMTdZDnUnbWzZZqAg0Bs/uJPchON7bOJVHw3TFkRKsdjeH5tkM4IkGxISxv6mGA5eTssVRVVo1
0MU5Nx5wbFkbvdbabWsX3U9vREzvKveZsxILnpdd9KrizGEyXMExk9fBQfpT9TRQRGXHuUfVJ8y1
vvZcvHV8dZ1J8WaSwjtEKt3oAKfQAzpzwjnG3WgMw4oe2c/Zc7ivqfEGFSHlueUCXuit0Vx6CCOh
hdrOBJyht6fZB1kYbH08a94knG7uwC040AjKLCjQO0+U0lATJdaYuchYh9z8nIrj++hRo5Qhgi+o
aksvfi69hyxvlaoW6+9m6T4QHOmfNRGHe71u2s2U5Gd/CPHZ+tOi6afsweyHix8VNwtJJmbu/0K8
Dr5Ds8OTLtfgeZ5RX34GbmHcM4OxeWGYD0zcQm51ZbpuKuthNEiIpQa1JIUZgu4K8t/sY0HBDzFU
BILznouNgpzIeDNG0EqN1d3nYn6OPIDYesGxOQyRJYp+iz2sXzjI1mCK0LbgZ2/snqKqIonBgpI5
XjD6wIUzESCcqXoEfUpDoRm9lci2m6iLvka6xIaWZcHIz2bxREm62MSehXcgBpdIoXW+1YuOWyDH
xWQ0nK0+oXSzx17XoZK0xmPksDhpWWCylmr1oqNiDOemd7SNqdh0DsmhmN0jzUKFVNRFDNgAYTa4
F9NVO6ua0sl7mOqAzkYD+Gk3Vs1WDNWZnXaxnsA2LHMA2eAdBsJaHvA6+gLBBJEMWrRj2SAM5cEh
mo1yodnaT0nclhk+uNJg7o1V0GlfZePuvLwo7g5g4xUKCCJaz8oxGocqHD9FX3gr7tYItTW0Idiy
VPny0+OWpspyPmRRFHIyM35kTX4l7L31zNw5RkDb0hB4XtJlyKSetk9nn5LWriUOB/plG6Tc9aqg
3IkBh3nW4KVD6fo+KfgN0b4yq8hrkMQUNid5KzIfap3Im1m2X2kxzfuU0+7KQTjc6thB98xDqFrO
P83EtM991LRnNKyYNMypkmLlc4vaTh3kpr6WnDa7xjt7w1Bveqdxl/5gCrhxTri3ksHj98Yi2Qzx
zWJnDnMwnZ9M40Sfp3wnInEfCtogwdAcbTONd5GtPxVB1h64TVK1mI/MK6OWdabP7IdWDXgN2D2J
SVGp7lx8XmVGgdAx9/eJp2FXdYyimzB0V4mLx5ORprXnHDDvooFkuptzr/GneRcSnauG0ryNmn8e
UsNAmcggxoXIslpX0iPfMY2Kgfb6cVr/KNI8Az9G3Mv0/G+QMOgt18mPUVM1O32EdIT2dGBjCHPZ
xg5GXkhlGj9gN7PzrCv3gP8xvRWCOFY3DsFHSNAXK5Ve3crSdpa47zk0+jBgZgUCnYdRXkzffAhg
5TwZTaPd3frB8ByrX8b9QBmy2axtRRHNvoGisWKLpkBGU9OJT9heeCUlZgfyKgTFXuVJdylDfVxH
ilUqFbWU3/+rjz6SKZ4phQq0npY4zTLr3Aw2btjkxqm3XySMlT6EJZ8ni1ttnxvlnjK2ZpMUpvbc
+BSmgZBQjNUqcqJ7wP0OZmT8w4D5dE2m6VSpf4No752L3ngNohBnUxIRMivr7lGTFRzXtne3fl8c
LLTFV+ugl5b+u0rrX0XY1st8gqdXGJZ7pnomWmQiN1eZRmSDFl1yJDUlW5AJ+iuBQgonfNhXlfq1
lM2XXfYKnjLPDyRoflg5Gw1tsAaqnCLjlagXhrFsRtgzA/FCYdr3uytNNAdgIMVKjwYDZx5b1cBq
ClVjoT9HTbOa1PtdfDN7czai9fdnWdVQLbo2tc/f/wssq4GAYvQiHS4Ezk8OUx2zv8hZm2Ce0w/C
aLe494rgi5IHO1ZRfS13njZzHBrHCgT9wmbpvfHnISJkyxIEGVgbYATXihYMb9i5VIogLEAJS7LB
X2b86ijGcA9smFtleKLSy1sHFSRiTzGJ7c6AeK04xUIRi8G0SkUwpoxC/HAU1XiQa0tRjn3FO6Z8
SR0FYCDXdlU9CMVFdr3ZO7Gx2yYgk8kgxds8a4MFjvz42OrkqG3FWPYGaMsdKuo6tyEwV6CYXcVk
jsZLpozM3w+dNoTEN4OnUJGcqXVhFg3cuQbynCnac6JsUK0iQONCb0kCQ4Xm5sTFzpaWswXM6FLR
owUYaaF40pwBOTKAmNZm2dy+jYCDYk/rFRTqQfGoZ0Wm9gckesWq5v5S7zrw1bbiWDuVRnI4oHxI
Ma6TCdo13DOHQPg5Vhxsn3aq47Q0ArJQkyJlu6waogPlWhqMS3vF066N/Aepx2yldWAoSxfqNtrr
2mS6qSjdtuJypxOEbl/C6tYY63+/PxqKe6Z43oEie5MX7taGon33kEfWfWI5l3LE5Mi+u7qMig8u
GyYGjmKGJ4oePiiOuKOI4o5ii1ffmHGoKzBeAwyLuqKQD4pHjqs2WmUNjPJe0crH+VmnsPeoTdAg
Svyajz3pfKvs9sQ1QzpBk/JWZuN72zjBrvSzh9ZKxrsTm5gmQIUw/w4XiUokS28y9hJERmVzOTIB
Hm8NLC+8pQoLnETxI0pzjAeh9X9VFpWEjb0MGkOsA3wGh+8HCepk2RiZD1VHX5JlhwoSMTDQs6vJ
qe/eFXQX51V/+H7wR5eUi0dNfBRB0BAFwKSqnB5Kwiu5DFeQtVJEIt3cDlDUZBGCm57uoQaIz+IY
vvEHnSI+5vVSThcjcj8Kh004fNviQuksjcTjlt1KzV0uoj2sJWkY9OLapXXG4d1tju5grSs8UFfL
m82rLdubhACmSgv6k9+0UNB0+1eq3uKDtjJIzMUQI7vHI1JVxaZ+gwP8sXQA7VLaR51yX8frJvVw
K1m0kZag+sKs0betP8TLmlHRlZYJthzwZrPYpyKUssE0B9MQ2326p8I3vdYDOx6tIv8gOFNewsZ6
I7hjnDW9L5kEwrsNJvzzlXt183Y5jTjfE0P8Dhrb5y9zcwxYm7mB6dnKkIngQRZbd4YoR1RpWRdB
sfdUc2kwUo+BjThl6rDnc7HB56d4zrNtMc5PeInmg+sMOFOtpZe63YsghUt3H5H8CpfwQpttWvxm
3Tx46qGsxEfJ8s/HlsGmkJRy0IS4iRmoalxU6/+v/YTK6+eiZ/3fLIVn5QDUXr6aljKvvy2F//rM
v1yFLt5BQ/L1pOUauu7gDxz4HMyH8g9beo5yDnrC1oVF9dffrkLzD9uUlucJJD2D+BCtW//TVSjd
P/An4lN0BcRgoQv733IV8h/9Z1ch35vE1ugKT7dNvtt/ugopVShTgbQMbgH3iIhhRtDJAcA0m+of
GXIa+6T4DdEpOA05QAwvHg3FmDBApQUXuxXmLYU1VKt9ncMGD7/7vMbHNePfM7DSatTuUF9BPMhv
sSlSIs1AeSSdM7oHRpxRojkXKCiT2leWFCnW82A/hIwcF46ri0WUoxcF5MoOUWg8RVUb7wZk1GNh
i8Mwm9TIu/J9ANJm8SoQ0ub8OKW3nHJiio6kh8s7jvZZSu90LUZMcRFXeYH/+4y9GPBp6DODI1ez
jYRcMR9KTwjfcSfbM0+Hc3YkLiErXrszRJK+tO1tovbpidqx1z5SI8mydVe6h9ZmZoQByF/puvFc
Y/5ejX4Nbq2GbNBxHmbDsBZ6TebYtJebDCDhRrrklTwfVEpBQcNB1m6uBnPQAGLrkNe9OBuV02/R
3Zd6NVm4hOsX+Gr4jJqEkWj3OpTJT60klByxEV7UWmQup1gnljXR/KEzdKcYiAGAtpkJeB5Sa/zS
feXdnMZ+22RI21pPeXQ91m+lj3cgSLBDR0m9myDr+bIclk3GVJRt9aZMxAOdD5JVlOkJ98mtSRQD
n77+0I3G3gny7kL5e4v/ZWsOcJn9wDaBoRvkVDRjU/nlR2LqAvUUHcCEpr9CcWR43pvvhT/kuxb9
fWFU4CQSdUwe1IG55uSs1RyhDXWYHrgq/AijuhkL4w5+7admZs+dM8m1z1m840yeqMO5zSm9S6ub
2UwXvYYAXnFazry6P9t+ceb00W5mWYf7xAiG5yKm8qGZ9Hdf51fRtYH/MFZhdpERNcyt7Vo7nNnG
qpYkmYDeTWuPE3/EtQArVp/PXmgg43nQXWIfQUIPdLCRiBRwpG266BAuqGPH+VrAPE+j9mJFTEGm
KanOhQ3HL685SNeoIJ6SQwIljHzXCuPHX1AbkCzsGTssWy2dyBKX0KDEFUi27onaAO+ES44NCb0J
Pjz9Q9UWVL+YG4FK4yu5Zka3iZWA46PkdErSEUrcQWayNq0SfAwl/XRKBALVqC2EVh0DI/bI7lJK
oLnWOVXikVQy0oCe1AZEWozckZDGGnbYHh6KbmzZ77Fl0JUkVShxiglhvo4amH9jRqlEhwXoHgda
cWQJ/j2B5Z49I//McN77pWZvoD3cZZty6je7AWHMYp5ZMDxf8Ys3zx5YgGURTBhzUuc562hoT5XM
ht164SkdDvJ9hckAMe77TVMJdIWS6rodqzH7xIJMXYSWlytRz1HynuPVH72OrlO7fvoQa60AGwLL
wvFa61HOqKs4lZg8ctRT4iGWA1I76Im9EhbZRpCa/xYbleyYKgFSV1KkUKKkreRJHRsI4JY0owVa
O4RKxCyUnOkoYVNH4WTbyn1DiZ6Tkj95mm76tyBKKGXTWkCK2w56pKSgrc70YRd6NO/RScidDSjI
g8TCcOyV4qqk10KJsERvvb2qCpuUQJsqqbZWou0o2TgUQPWfuGCoCDd3Jk/Yre+6fE80mhmqRTdJ
JDNLbXEEjoplrFXlBY69YEaT5+lxSLAl0oWO1N8xRvTJVZZG/7P2Ru09E3jh2rAwrtAesFSmMl2K
rglfkoIpJ+EraLVgj5v0xdWhb0irkQtO52zXeuhKou1ynEfZbzPMzKsTl/bW0s2c8D6DqCIFNFf4
2HvEPOxtQabd0bXxztB5RkE8EKIvqFQ4aw1xXUoFaLyVrbWpQt3bcEqarkXLptx0kns9J/HRzkfy
FSPlF7M1XoGjM7Dgl84QJN82/i0kxrRPGrs9ZOohhaobWfra1pC25tBDXyNDlC4rAmDHtHWLBe0w
DfBi6yfNvMHjKCh/pKHKgozCq92ZbPrk8+AUIpOf4DZOe4aGe9Jo8VNtDnenl8HZbpMb9cDgXjEz
514qHkVLyt+C6Oc2JZ5fvW8+MF8dTVrbCJ++MicCzpjWco/P1tuMEnVJk7N9iyCq+1P2OsSDCXyB
FXSyWnmetYwqrR4gVwm5C9lV4uCFfbKkpBJ7pdvaH/WsXSI6KmOU0QOw4vSilWTFFm3Zn6woDo+h
el/Xx+nl+2+1M/xyMXyOYRvSxjAMj98PZQ4Ya44Y9bfC+et91Mv8mCZTW05mUu4yOH0r6RFHyJPZ
ZP+fuSfT7bmZaUFPcR1TQc/12AQDHmvxyh166TcnyhzaPx9aQJCSJ+tiDkwZYwtLPfMKzl9+L7aW
X1/YajM0sLQTFNZ4lcMdXHwfIEfkxk4X00snB6g5QsALGZHAaagHkm27Gxs7Eh7eBFsVbrqjGKiG
GDxRrwZMgKspY5wiKxysxZQnLxPavs1ratm0/XQRcfYZ92AyWq0Qz01NQ0BUhpsqjb0zNl3Hi+Rt
sID2GLCxbkwXXAICzPdqUVQoiICs6srTQBFy88I7162nqaF9LNTvuvaCVV3/zfhg0SSpH3La0Jap
VfVfGmPsMH9zMjF7TOkc+lmaT1BJMUuWNh1EOVEKZHA8zBxpLnKa74COklEXvV6uXDMa7jkjsSDY
kL5OjgE/KPZRzIKJ9o7PinBBnU63KIVlBq5QuwqaG5ZNKJ1bQFhy0zRhs2oN+RWEWn+Gqx976JBh
3auuCd3bhj1uZJuOnr3fYZyBZ8+b3JOPgkxEcMi63ntm1e7OtVO960aO2lPT8DIkvViMAVWC0ueH
LeJtpAXZQxO0LwXj/xMsTQqYmnNi5v0unoFBd06GFpPlG+Fx7620wv8xBNGvyClf5VzrP9VIr8yY
1GuljnVMzq+hR0OfyFhOJl6uR8+UV0nrOcJ6z4Ygu5kMqUnatcXVGOZxE2DqPpkxzspkyjFywFTN
sCEPAZceXvYnvbfUcNs1lmUFsqo3iXQ1o4wea5uNEJVkR8/uPkVO8NlkxKEkD+7JWoBg51bHke3L
2UucszSm6DDqE0dgP50/6pZ09JANT0FwG2qtPKWO+OuhoSStxcYAsMcA/LqeNCs62j7qDyNi7Acp
EO1jD4wQ7q+EnRpPwUJD19umJiFlmbbRCQt2dIIaF56o58IVDh8ZCEq9bzI3vZXVPeAbvTiEGFlB
6vs4W8YWWmWzanLnY2B+8DxP8aHQaPuNZrBCeCOcx7mdshVF5uClGSKcksTIVhE8mm3g8buGDMB+
rtW5U1fdrnrQZ0f+yvAEMgDedLHpH2y6VkAMxiXkfAOPvVm8D9NA6wmT/gcLF+q16dkzhWWTwOPp
u42eOirNUe1YwvdzG6XPiTlO4G9qRpYxcFlcvM6RItPhkPvYafLKPLlKgnPtKnrNU3hN8VzW2+83
sZS9G2Sprh6ogXOvWimaGWYYEvRLWJbowt0wP3b4mjax8FyY7ejKXdSv5zIbXrRa75Z2XHjLYm5h
CWA/cxftlAbEh1q5aIe4+lnr2alwL5HTFM0C3t58MJlvx4oWBdbKO9ZU5B0jGP3XpiH4YA88sXmd
YALGa7fPY/ILCeHyc9V6b1P7E9ua+TDkHlwiWPxBk427SmbTs2bB98hCgWQXO9rGTmW0dQRPUATt
pCObtodSSQR88AVMyDB7LuN93fbNE0icM0ZHAXujzE4UFT0kFeJaZv2C1j0s+6k0NgxX5pXnxfCt
MLxSZALfyUdtPHrCfXa61Hj8fgD7wOS47EBm6vZnYmv1GVpAt+kgUvayDU+xX2xzAhojeYWD0+IA
6NroEDWOfg7UQzVnDgPI5Fhyw54UhJHg5YpUE9MmNV3/14g9i1pjZxXZ73K8sNJiEx7zVTMnyl5f
EL1Pxfn7y5rN+DC3cHUZMRPfb1MUHpsirtg5g535SvTkZHRY44YwMUhvMusIo75aGTDlq8kmcFYB
B0erwT5JgKNJH8sk3fUyk8tBWANYq9hfBnG+7VB7Vx28PoC53Sr3smVol+FCLxV99+REpr1yd4S5
4oOhcZZrgpydGiTprEQgngDwcSuEOd16xD7Bv8UM+mzbn9a4D3CoVQVIeQBuPgPJMC06Akixtos8
5ivIdfec72tuEBJbjtCsi159D/3Cu0piDHVVNvfvd1kNV0lePgruB7tUwHw3gzZfzajWj0PPzstZ
UkcwP87KtxrQx7GIuuZraOPqGDfVeBvLND6nXbDBlQjCv0qfa/eVEEy8MWT5Ugh4zQld1w9sB3cQ
v7+CzM4ppEiKB8amqsASs4eP9n/A133QiDkuzJpsg95aW+AizaXlxhoMhnbNGCeAE0CATF3uPWH5
Su1ivp2GisNC70CDCzKSA1QZWWHdrbTE54SDwrEdp9n78800sSNmqKLF+xafKgvGDDyyfTexgxV5
0y/DJtaOrd36ELpQxkKDnXA3nKDmptuGcRfjGcq3oYSEr+301pLpWeZZ4201FUnW4L6ssGoesV6c
YoM3kKzXrQZZwKzzmaRNc5Ep8a+ESTuoVeZmIPNLYMiqiKMC1NxBydKMxtoAjcGegzduPQ31LcqR
7BtEgCPOUnuh90OyAg8S1yPDL+vo1JlGbV5yS/vqZHnldcQAtotaFEs7xIEdTafZxtHY+GyBwsr5
asn1LQx8Eydn7H5kAwQBO7jOBjdre9K3Y0YYy+jdHTRPVg3xw0p5pWQdRe5aMD/UArt07OvXgbnt
NILRI8B/z1w2+sR6xGLOc+Z1/mFM9fegA19pz9VP+ijbZZ5mr5nXZOtBY8xAzizXvUe7ZzyKlaDc
OV3mHEbHwydRp2uoDNS36O9U6V4TnU07OCfQGTWY0qA1nE1iem+17L/GgPtmnmhikWR1fxgb98mu
uedJ9qNFcKvzis8avQ+idZBaIOpTdTgjZ+Y2W2WeFaeIzsY48PxOAQdMiCJmDFPIG2S2tX3qnQDS
JxtGlTvJs+Y5LGtD2d45tPLh8Cgzt66xCH9kVk7/4GQfRb4roTU8Klu1O/TeJgipgTaHluldR+5g
JGxV6Bw3A1RxczsX/fwo9axAmJDJwZLMyvxPy4PAVc58CIGauE8+MS5+mL6/1fXSoalPu3uc71Yj
4YssBGs6q7UwUmUdtvGj8EnqCg7grsOPMC2sGaeKV7WnvqluNoSiRQrfhMyjGRN2J8CqmDtxBn6E
NFLst3Qh++KqkRZ4m8VH00Yfg/XizjlJMN/7cHv44C7z/SKeMVXTIV0L66pV/muPUuZXlOwM7HTd
iReu7kxfE8XNU7BNvPCBpovVAJ1v4aTZpxTZuoiSF/77W9Y3t4IBdTWwk7Zm/YT61i0tI8NhEpIY
tnSo8hghgbneat8mpRzELHU+9U8Y0xdF28Eu10BmxrR46SHzrgzfm4Auxh5q38+gPlswNMcKDUgm
yYZp0EIWl6pLw1Pdei8NrhKsTt0Jey6ngCp4qJvuRFTzGccHKDhcrKaVEZwc+XV6EqJfBJTepXOT
YOu8BOxK71OSkmBqAm/Zt6c6hevnh5wWbhpKGxSIcInwhWsFw6XbNwpY8hpbHpTFlPlu1jzAhpsS
K15CMmsPY0Xu1bJfQcwcOhgwdTSUC9a1vbDVtBV2nT9Ob7VpXYOAfBeAyzx0P4OcWl1LiLuLoaX1
bFQghi2uEWPGrZ0XOebspisgyV6gShQ+yGYvR8e1gVAMxZpGjmUcGU9xA5qCrmB7aTTsyAdD/83T
tXTrftcKD8Mdw4ilN3nUIxi7dGBaTksWg9HPsvcyzqne3YzYISgj9ID7VAwmUq9rLViKuEQRwkxS
QrYRnSBXb61edSv4i16SXCtGbc3wkoiamSkAcrSJ6mtcGdeRgPd6fu2b6HfZiTv8rmUjinEJOHYR
B8FxED9qA+9nSJSLVhtGSpY8VtS6YyMFsQG7jhJO9yPwzWmRpswqZRHAnNToEwXxaZHfMN38MRm0
YIdde1xNqd/gfrTOcz4yGtzUbgOHkPo2bH+/Yr1CjQ2dHg4dKh2sKrebPoE12Biyg5uUm6A1H6Uk
WD4ydhEBhoJEzzGbLZ0yund5fWWr36x9kHx0eB/a2v4sJNR8C5GIo5jN1WVW77Sk0h2ClzWmprBR
4mzpfOTlZUIwb0ZxhHb0mnSqeK+UXKn9LSxAkNDiwg5W2xBmZ/FLLzlG8ZWhiW0Z5YgNwe+pSIj/
ecD1R+nva0Jo+IecbVnfE6im5HxovKOSyvaHaNmW1Q/XMa55qH0ZISQS15HtAvijAvYnB1LxVyQ1
rAVlSVZ17ODOmSVbwOEpdULVgJrOuwAuNUXy9Rfa3UNL5zU7/TfT1oGVGgAyFVurb3CDynPm+Acv
FKeSdrJ9mQN35tJbUAnHE1qKfhcWGVW07MICs34K2lkuBmIXzOKKZaVXKgzY/ZjcuiLxO55M3OQg
DlycmO7dCkfroQNryv0SYB7pThOp+W2k4KiO3Gxtjj66VfjEJD9aWHhOJvp2tp56K3Sc51Z275np
/ahGADspgqVsCBpRrMLFp6DAk0A/GkGdbnygm0Wf0llADUVZOypKiTL5bURwXPMTdt/PxoHoyZ6l
2gVxudNo9ev0QixjyyBTUDEXGKklZ+pCWGDGdWI+Bgx9FtKEcNpluFQcMd/Rypa+yL+SnieAcwUv
vzIjwB/tfUJHG+RTwNCd/yXrZ1wP92yEtDRELxHGEZtbph5CHjRZJCzzLU6m5kKMnrUhGxZp4f8S
ZnAr7JZUAKwzvh1+ivYHX3/a9kbwOGmbZjqHzK4XpWiirUaLSZm07dKbSV0XEe17WjWRxFGdcnGU
beNQHlxTyY1MeHdVAI6p7/U73QjiMLm/mlJ7MWzTOUTl2LPtsHYcJttl5XXLcJ55hsOeJr7uhiea
UCnc57Si7zbjWjM6IgEBFVrgcmS5cMt+Weg5s1zvRwESRSf749HztfAIXed65S0dSJ3LwnS/Kgds
mtnU25k83ark0NeH1KDafX7U7QL5vWp/jpn1Ka0g2ppALja2EfKrL/u3qiD6GBXai4lvov5C/y/w
U8ut7nfXyPavjZ51m2iySrbC4DpnAUg5Nvh2PGr8RO8QmUmTjVU/E5d4M4Y1y1O0xo38XEzeWSJ8
q1XC2YYVgEKrbjbtgLpfjFukzc9O2MFCkr1cN51ButXDosZ0NsCMt8SVEa2k7LK9mVvPHUebZUwi
Db/u70Cj7FAPm6fKHLdxKSlBVtc/tq3DNOJU44hFTrrJfjshQQNuMOaz0C+D39B9Ug2/zArvo3LD
MyJ0FlMKhrdvx1vY6jQUYYNfkTRhoGbegZaCpvCWsgo+8eXe2GAJCQnR7OzNUDFRiGaxyQSloQPL
5UIOSKBw4/HhPMky/JkU7n4a6RKTeTQdbVqOFgYbjaQjiootc22iDxoSXSoKB5cMkKC/LIMQSs8W
oISMLRhVy8zqwBEO1nFyOQ/MjbtJxuQVzB+gMFJVic0F4GuXUu/rBdvcV5IIeGX9DLSbOeQby4gI
EDi/Rp+iwc5Jfa5xgLQ1lsMFscx+5eqsXYUeHEnKv+qNeIonONiRvanwLdv1rF++H0rVXgnSmEJI
1Wipq27LUbVcRnbM6D2jG/P7QevHC0HCBnPdP97/50dE3CJM8oZ+BWKyVZ0h/d/FId/v+35Aon6v
VTsnK1zALZvGzkB1d6ZGQyemaY6HipvpQQuG8SAlmrJtMJGxDRpA/Y4u0FlxQFQ7KBHDblerxlDG
k2/smTRwmrSJpgYLakHBaK+aRkmtFddStY+6qod08kws3aqbtNRoKWXkg5QeY1Aq+/ApnWb7VJbi
iuQKD9wzOFyOghZhH/U/Vk2otupEtfTSeALoZ68nh8bUQXWnWk0LTiahUlU9tDrAhUFnM26p1tVO
9a/iKq6Xs+pk9VU7a1zS04qa5a/1gO5WJ2EY63kDLcwjjkIjdPZdPZNNqPVhz2YqPsYGheN9+VU4
kmbYWLTPOWWx34Y9zI3431STrKU6ZSvVLluoqjGLvlnYXMPPngraNKaL1icsskzZEj0K1VRLU6HJ
P/Am/5od8dY914Jm24KK21p13c5Mg3aGW2CqCGjCLanE5UYdvsSqJTdWfbmTblo7SwWHU4IcoWrV
zWOWeamaduF7xKvaoYc3UT2833/Lx21EQS/PgvMWUNnrcZeL2DVdgILxC2F2pve0TVodTb+V6vyl
SbshdU0P8BTSCJypbuBEtQSzhHPzU83BuqJWeD1twpPqFQ4oGLZU07BQncNNT02cJpLuOpsFy/zo
Ar8uH79hQEkG8OX7bz33qFpv7K3RzL+LMfI3/dgn8CCmFa5Vc9kr4HQEtaWo7HY/v+qJEAxYmFHQ
nOyP5S+pupQlVTdVbFb7ZrhIE7EQxwDNy/Cu2n0qBsl/LKE/q4ZmOl/EKQyKL5qMfqYRor1Ufc6m
ekjocIDVkL/Mqvq5UUM+TbcYKrbmsmWcsGjB7+SqLRqHJDIZqOQVHFWuwZFW6V71SzcUQ+4Dn85p
OKbgBLoOC6KjH3UMPLvKavdBaPZntj50Bz/GqsO6gSuygRftE/XXWrIN5PV1Ve0sSqqv/3xI8fXE
hEaXpirG/tc/OH6vbfBOgawu0+im+wShikY7jzpkuLHkKehVE/egGvAYk8XXTkbPjI2hf0d0BCSq
w5sei3Q/qV7vmIJvSRfdHtIEcwbbqTlV5NDC8c7tGT8e54GOcPo1xElovzXr2qgOcU+1iXuqVzxx
aRjnpN+SGxParm6y9upXTbVrMQwsvLGCoYSGyZiZOLxHDcWhd/gGQiT+A3JUu84Mq14mUCYOINFS
wsQTu/mAmjVNhIBZKtNbV3NHU3rWY/OKs4OnWtS7NwfpStmlOZIl7il2h5fZcdMrBX1UNA7a9IGz
k41xPr74Xgr2mmF549k3CxIfQJ/8a4AjD40zCk55dpKq7V2m5U1X/e+tGpcjk/FlKYenFKM9AE2m
F6ExB/qq6ZBvVJs86Rcqo+l3CeiZt1TjfABwaK3TtMfruT46vJouvmqoz+ucthMiR1STBNiysyBl
EVat9prJnC1XTfeh6ryXeeI9EbF+F4627yqYmHYlaC7OLY9xQGs8MCcH7B0vyp4YrUvM2WavGeCq
KQ/D1O5F04Pyzav8zASKVI89pK8pp8jaMbjAYnN698Mbupv3kTidtwwyyBmWVT8OTcjGit48iuo8
be2FVredCvNNx3XqhOWJTIH1LA0MgpgAELYDvXkWXbpH5aMLQe26xlo+VpU5XN3y5fsu9/0efij/
FHriIZ3ksPv3/WEP0a+aNODv9htT96sopzoKwvZPat3fbzZ/U+xW7+37P95AzYva6bH7qqfbV9Ol
fOqv8b9DV1Mf+f/6j395ufjFfP2P//b+mZFNwlxfR7/+NzYvFwDb/5k5t33v2q88+K/uMPVpfzPn
BBYufF627Tq6EBDf/nKHOX9wRhG4vCCC6ZjD/lfmnPWHDnLOY80BPccn4uj62x1m/+HpnqXrQkrd
0Q1h/DvuMFt9a/9EzvFl8Jk5UgjDkNTP/9MclgKYmf2BGiyQ+fiPYcyE0QXvJmYdHEWFIxRLBkgp
BWTugtn6vZ+hiA/5ADaAmM1ChyLV5/UrpPEtojNJkc4/uP9B3nnsRrK02/VVBI2VB5E+c6BJecsy
dEVOEmx2d/rMSG+eXit4daFfkAHuUNCk0N2nebpYrIr4zN5r+wGlhpSQuwlLWvmkmUCDdFca39dq
hs8gCTpfoOdlgCA8A7dQwAJC7UeAjsA/5745xuHwAB7bfFuheW5qNUhhzIP2I2hIRa1JfMtz74MA
PbmvJhHuxtiYbwFYUkYK3rsvm4fdxxWZsN9Bn+TXNhkpYwfjFJRsSADG/8DwZkY5Nxb+WPn1/s2q
2oFdosB7UMGpdprhKanG8cNKXYtyWAxXXwIB56+Nezeb9CfE23hax/ELBna5auoGMgK4a0Se5jnN
SZUE3sFnEl+o63wDnp2WRFFv5yhEhux71t4GjedX3XRG7aOmmsO0inWx9+LsamsYNkxNnOcU/LJ0
qU89xEwLrySpqovhNaTW9Oh6016auOKvshLtFi6Ec7BsbvzBuvIvvLEImR+g88DNMBSIwrj9mkia
1uFSFLJC/j2DnRF6tG3Bmq0ACGCUbqoLnBaQYGn3EWPI3HWNcWoZCJCLzBzJ8esPwNVhHxp/PTo3
rLDN79Gv60Vsjf5LCa4E54Qlzwn99oFg3BdkHTlJICV3YGI6r7E5xKdBwn3RU8ixqHTh0s/2npGw
XI9EuSjXq7Z2ESpfkrg+9UWj36PY+gSGvmGZHR2RVYyrkf8/I4Isv3hokhlSxPfJE4uJ25V6RrwR
/Vw+JouE1JglIro0UTzAEQFF06/Cj/xHVoffRQafKMTItgiFnyz7bMwfbbIKYQFsigy3sW9rxt1r
QVhjaPLWM3vEo+e4mO9Sles++dcO4vWFdfkTfPfmlVAFnTeUD9MB2P9UyZtNR3eWI0g2QlnTe9dj
ZXVpz3rN7tZZM9tLxZYliDsnp9Vuzj8PlRa3ILS5xlQa8DpWyYQ1H+O9l+5JtGIH4LsuCp+n0HXY
PlQCAKV06MjNOfzyBsb8GBb/CtNKnsoSE4iooHeP9dmpau2MIUw7l/Uw48vzf4UG09UpGZxXpx7o
UUh+qdOb5bSUn2FF5jJ4so3ZeNEBHjh1SLOp43haOmyezrFu2teZpHl6UXuinijZW+NZ29V9kayE
BZk/76AcZK6jDIKGsSe1ejvNoj7zbMJjNJhEE08237pEbPVjH0z0QDKMd9KNWQOz5arq16lhhJec
YmseqxE7oDZtxiyOvhzkX8Hv2s5AAFUcV77lf01xBLkDXcQGp9IABb379t9/XOIZi5jT7Fsb18hS
cqzHYZkmhr2tgyFda1Mx79MC70rdHXBXDtfQBgHCSFAQSxdIeGrQllupEtPyp4QQL/wwI4nOiVyb
eEjWgJPE1h0HfdHkqQdYE+vCIHJ/2xUK35VfptLjbxUtCCRsQmjM4OGk+brSFYkS58g9i2OOJgMl
vD+HCRMevg839xepBFTg2d0XNIZoy/uBkpDgiJUsZbxq/eErHy/EHrMeJPXa1Pz4sxk+xsTFxTzq
zxNutK0vq5HWuXGOdK9EinndrdWr+h7OSNEDJSslXNyjS5nEU2kwXvJtNDFmTVVIlYN9xOvMN+Gm
2YFXUl+aIsaI5hcQHJPsRVr9w61oBwoqKD9tviokixEwUr1P56cEnczCC8viOHYE7UmjIp3A8u4F
w9jbJJTd35/mC6nzw7mi5hI+8Yu87UcypfNxVfc2CzG7bS7znL7VQCnb2LDubtvgsZuFvyK3xz3A
QN/3qCfvMD7gl9ameciCsH+xivJoZ+vKzIojlgCGAZSxaoUa7/XI6BboNUEhMHJewRgjCwnFkRD9
kx3Mf5AwIRLyqpog1cq9o9qjtebjc02UeCZSMhpDCWp6lDVSSWwiZhq6Et1Y9nqelSTa6J9l3Utg
gAh0ciXVQdtggZRAviOUkKerjOkwDklysbzvKB+aax9qkw+N8SMx4+MIzepPH+AioMRAGgauLQ/t
+W86vTfeyE826i6WxWWSKolRpcRGbPmBgCsB0qSkSLkSJRlKntQroRKmR/0Ocs8hg/KpNeNo05gM
81PMV4XRDRfZJr+9OZ0uDgHv5NoyCCid5L2rg/YcewVJQBNpioM51KtIqamm3k+P4xzOCz7g8U4q
wVX1I71SIqxBybF6pcsSat+PUstTnh+gyUSgKBkXYQenhqzaYxZXF4vp6RbxN8Y6Jf+iRGeYoyRh
EmjMoORiPw8u4KCT7bEPzWGMRT7TRFPJyxolNLOV5MxQ4rNSydA6yeC5q10OsdQvdxQIsHFF/Wbp
6XAblbyN1N7ioFd9RMYRf/bz4IdZtPc8FBpZ9w0CD08xzJfLz69YPOP5n9uTG4bo6Hr1X7W4yw7O
bK963b8Q0Wf/Uqc3EqyEbMYCwayP7PqI/8JD04Nkb1TivU7J+Hol6AsykpSZ7LkojO66Y2MpHTJ/
gyFur2ca7KL2bXBU5yLy8Zi4YfOrKZiXQR76lB4UXrd2xI20YhBPiA1tVIeOkh9S3T+nSpAYokw0
HbZnOg7o0+gxriO20yGNeCQZ2kcqnPkDbV8T3hzf/TCpRPiRcqRXrRfBc41y9kcDM/JKDtzxuSY4
jneZklEm6iFU0so6uM8oLSsluWQaNV5dSsVrrQSZNspMhj9INJVYkxgW7JLtdI3VJekpSScOGmY/
SuZp50/kFZSHHrYB/DGUOPMIucTh1cj6faHEoqj7Gg4MBKSWkpI6SlRqKnkpOal/kTsX28QCyGIr
Eaqu5KikqGprK0zePSv19p5CLkywFzIFYaDdmM8/DxJCg47meN/K8jE3RrsLyfzDDF4aL44G2CHU
XMSP2GeHns8lsJjz6H0FSrQSZQ5cCPWrmbAD7nDpAJxBRxnV21bxJCwPsoQDYqJWrAkd6IQWQZ8A
qdCgjnOgQUKmsH4YFYpWAWZmPiYJBItRsSx0BrJMS6jOo29H0S4Sxb2wQ5ZyhrLZc0cxqowwvQbL
xirRs2Fa7bO0WXfpH1fXTp7o6h1sxxe/Ifm4D3ZezDoT/NoNkRVWW93epC7AKY0Jjk07bk25thxG
4I0za0Nw8OiJZ7HDKPrbDVmgM5yA9qRzoFXemU8jGlIINSPqfH1MYcaAufOj+CiZUMAGlhdttNpt
4nrAUaO0/v/CdvR/JZmfYj6ssvxfu0rlLPq3rtLU/4EcI3zP1A2THvF/gMydf0wHgj98bZ2yXXeN
f7EcGf9gjnH4KmEYLOZ861+aSvsfkyaVr3PwMhowDP4jTSUDyf+lq9RVw6tbjm/qpNTpPA/5/YXA
JWz+63/W/0sbeUxw9QE6+YxJhb7DvhfDDGUzfxsHq7lAIcjuDtd7pe75+efKl1z+iaoCElUPsP0n
28Mu2lvqBffMN5033UzIqUAJdjRR/CwMVV3ElBk15Yam6g5Cni4ehYjyHaDySNNzN7hgKAxk7zIp
0KoCQnR3hRLCiXE4edLhz/zirQOSvKw8Ik5EDb7URk99nvpq2KVm+UooAk5Kczpib62uTed+4GWd
z2PgcAeFXr6Cwxkefx4qM2COQ0jjgLGkGGt/Z3t8Srt6dIHf1t8dOZeHJgt1VnClBT2UVhZcycR8
OgqAr1BkJ5mg7TPdczDt8dq7r0WaO+s8lzkpcstytIdznlbamczAZQ6y7SDQ+yxa9ig3Ijr1m1qC
bDsKvEWkpbDjoks8pvKaDrH/CszhgM2XLTEhntgxcCMlFVd7qEX1agxrnM8xJFYbV/EhgiB56XTy
FpkVk9mQgA4PCIXzgaIuOM2yTUUdTFYgwz6I1bBzJwuvB1w4ot/6vdRoSUdLLOoiGU4yz+GmGy78
ZbYTnKYeqOEJAT5ch2Af0a0prMEtM4DXOsjDwLdT/waROCSaU9/67LNm+b9xIwtZTnx3JLS13oqL
c+pZcF0oxrdalby3+ZQzwEIp45UZUTg5djIzHB9hnWrL2gurqx8278gIPYyjfvZUs6J++vlVHw/u
GjMIr+mIJaASznOt6wFFCSC7GULmuQ1bNsQhl1kx9dHJwr2xCQtDQFWPWKtl4OjgblTwSj+mijzH
Fq5Ako0lLrsuOBnCIXaDtdohif5aOaLDSOof3vwdSuSYrl5ZFy8rHr3RUV6Udr0GA+uvcPoDGWqD
PZHX7dmZp4A00uTsaG5z6PUUhENKD5FMPuZwgGEXqaNWgam+aG1UpJ76I7fti60+haTMoAXaoQmu
t7VVQax1oejVvjO8OFW7w54CKtbybnnvyw2kVHdLp4tVzyIcMUjbBsh9d5kAGe66trfvYSAPRkgf
arSD+2xb6KhCF21QlvSHqgvXObfIKjBqYv2crNoN7fw7tczsIwq082RNzp8iivfl4A+fMolp4x1+
NmPamTvh5saOb62+TjnpXmjrylWQE0DgAaw6em8uJI5rJtNn3RudNy8HIO/HIcvT0liGQaFdyB2M
oJM3X12uTzf4ryTKuQDVxSAOzZi6tFoEvBtd/OmVfqR2Ej2SJgesmB9fx6pOVrZmzVcPOYUnql8h
gC1WvZinAD2daah3ZpwwW1EP/WhbLIvhHul1eE3hNrx0diaWRos1ss+Zo/kUYlldmC8euTwMvazq
+G+/xVe8sssNLhnzAHirvKBlJHstzudfk/jVeHNznefpb97PwZljjgxKl0h5H+pvVTnADYtPkyZ8
gdTzy27ScslZPB5tOlZ22pW/IN8vxTnWYLYz9K2rRORhZ8jdxHrX8DA6lKhBXaPbWbwsF93JrSdT
T+6x0JhCGclwSx06U6r5XYnc+Ehyt7lEeh3AR1zPZLq+Fb4Lb9IJaGwTUuKIXore5wSRvyXJRCcl
blwhYIMToRqvH4OAjecNGhsr6sKt5VM+4P9LAL8sOiDrV9vqjk0Wd6cxxIQvqMfduvbeK9LODhYE
JQjM4Zc7iPlSNTrDjanQDk2ff3Vj7Bw1PwFh7Qp+NmmCZ7RPP7NgDo4gSMVRF+Ot0PTyQAN9aJiB
vuOjA4milcQjJ6BfYTEw5yeUVSNClCXW4F+YDFFa8SQGN2xffS3YzlnuH8sEdjDOO/3YMLKF1eJ+
pNBbHjKF/aIXV7d06ccpjVZpLu2lPVbT8wA6q/To+D3kfE4d7XxT+0ST/WX3OiutEFwSEe352M6k
f5EehbKe/k1goexGBxAP4Ro2Q66F5o7GBlflSKPiOr/iFimEde5MmT+J1qhfRhf9nibqbt30IRU0
fGF0cGZMdr1vP1VQZ57wrkr2amJH4z9d3Xa4102VrKBmWBuCC5GSzVT5JAiWJqf2Z0Zq3cPVrF1M
LLdeAF+D2Yb6HkUChR4NSOt7t95stY07DdMBodXPCCbU8gW5pOE2kH751sn5ebL8B67+aJPaGSap
HBVM3rtPqHPZpQ7hn2B0omOdMPCpm+x7Du8RYXwXtv9VgIoKLHyq1aRzltSn5LMfmpI0hBC7wBLA
hzLGOtFGA9O5SIZqvDReOJASq79GIkE+NvbuLUGG2MRGdHTHPOIDgaOt7JA/5WZ5iMU0HPIqrJGK
9X+DCJyQzX6HXqqrDkOTVYemqJ21Afxh6/gltLKxhHaMZlHL7fAjkfZ72Nf73u699c9fZxELifjn
y4sIwn2cj9c0ozZvzSD/ZcwS71I6bjiJAIXBc75ZU8tEjKnVrssI/AyT0T1aphLjtI577CMwk/io
V6anFxvg+C2DGlecPHIHGFiPEQGZoY3Nuqya1ShB1UZ6a50dyEGbNJjQMs8d1o+yo9NP2E5qspuP
c9pi25KF0lYDKV9I3LKw8+f2NrDDXbQGlBzEQ+FaDuzikBogE7WN/BzDAiSyrXPhikr5CBqArOys
rhaGrj34TYylqTpq1QNI0/g8LYOE67cT8dGEUfrMIVfus6welvGb1svgUoFfyMXk74i9GdcOWZzL
PvDrW1O6524q9NPP71j8vqZEZpGKUf4OjZeGzv1eOdYVxQqo1grhoFeKaWMb019T4DjoZ6KiGw9t
aFjL/GXmykKgyOiUWcp0awd60Dp0st8EhyBmcaNfMkOwo2XMaDNb+k8CVwZLT+wLJsAOH9t6lqfF
sWvYiuAzdi9xWW9Cw3buLfcc8tSUhDFvpPeKPW5tzQrJytgaLsygGJkTaCkemuK70zzrQCD9Iq5t
T42D8/MQO68VcKWl8E5TYdiruasKhorGo21HuYIB0m5iTT5KHXCVF7jNbki1+KkRsbuO6/Bhg0xc
dwPTFkYLDKg6aDZIBYwDPGpVPzJbKbK11ybRk+xRwgrd27gYRzmh5FGr9A9gWawIkwLCTmmhn+Sz
sW4DBgx8PqbDfOIkWcuKE6hxnWpt404ukBrMLa8VsWAbFmti56MFaApawXh6MUiPY3CS7/IETkX/
rOsEaGchE6PZcIqrwVk5mfrVUq5kFEs0iwwlNdjly8ZlpD4UJqtUP1x5iTVvLMf7HrVfhg+3pZD9
PY7Berf2sBMzKD3W3AerZ5Q5Tl63bTrxOef6CUdtfOx947PzexbboiHGvCdNtp0SDc2RvP94WYYx
0Z+QkUKTG/1jYAIo4s3ICesxrounbzk6JKaMlXXAKvtd0fDfar8Zb/GYyH1JRbTgLh1vBCUppwxu
uzRSkT8zHgi3GDfyggBnY4YxkQsJwBZUZGm89nRUdV2zITMk3kLgrJe5D5TMsT1G/FzcR3wpbxpW
LDvZ5O2c8h5eou42+YFyjru8BgnKUvJzWUXDV3JT6e78Efk4K5hNHNQLS8DVR6KWLNEixioEqD0T
b7+ZC/ILnLrIVk6wY+0YLTzC6HZlheIpHl7yFtqZwyZh4a67yk4WVV+qxMj5/mNc+nnAO5Is8gz4
vFM75aKv3E9Ko3oF27VFbuh8hQ1yU93pFkDiwKuU89a120uIcDnIiy3GKrwvbZcuyqY5FfN90pPu
npMdHo0gm7PMjQ9OE16NkMnc3DYbHcB83k1fXYIG2cuTuwOhAUmqFi57A8iWC/d2HDBZ2fG8GcP4
E8BnsYmijc5PaOc6w7UMU38/T+JBoGljYT6l8cJ7aMY3YXS3onHbk7SnXxB0+33sZJs8LU/ezNMl
GQA/E4HaJQr63DfQ8mQFMgTi/moAZgsjYBIKRYs3Kpwq59FNQ0qH5D6FKMP8DKe2JjK2pgGG1fbm
26zGRIxhQGdV2tQJ6tWadKC8T560WTrgLYc1fp/fWIsrHNH3OEFG2mb1pc2rejn2ZoFcn/wOWINb
EUb20oGIg0ySwJ7OozIdjP6trcgpz+p4XddBt+bNcRoylpptP+1wwgyHVGeMN6LFXzVD5SI/2ptj
so2M4CzBUyDBILvGBhi7TovmImwommli3soc2yycApBgfrSaLT7DvtXwaa1I0wlwm+lZvslzhDsh
nNglkeDLH2Io0dPbomkJd24+wDe0S4/5Kxsjw8TnRcZFPA1vki3UnveofsCgFexq4FVsiFCy6AVQ
bE0uTQA9K9nrw4L99dafmn6lBMEmiFJI/91+ci1rQ5NPUG/J9Jt9bUvQPebXaj2nzbNvzE9CwOeQ
tJ3IN8Jh5+lUJWTzyLl5EHQSHIjN7royPhbOsJmFEW5lFdxcz9YXnVZygsYsQyZyGAaCyNKe3GaE
M7EgldLyhi8z6fS10fWnEE9w4sknxmntMSMVHqoCQ+wgKUgHG47Q80hAtbVnI5kOsRfxKfK1dI82
b6YF18oTAFCALMzPCp17uCx6SETKVytM/zCVEs+bL5O1IDaYegYXYCTmTLn13kLXiwDwAUFOsvlV
uKTPZDkpaSETnsXPgzf2Jd6MnPesRe6sLa/EokwEkrCEMnuKm4ECHM/gUhvS36JvMbmTICLGFsWb
4NOGz10IuU31txIhDQ5L6a78VAwkmG9jJA1Ie5lvzpJpt1vC6gTtumDljUHMHn8XkHHTmSc1RQl0
LwTYeeCQwNGbnzalHcffeC7SQ5DX8V5ziAgJIwJZgm7wAIDrq8qUa1vhU/r6OfDEWQ4cHgKUue+4
H8poGyYTcWrJhFAPUwsrA0/DmlO9eo34Gyg2VEwVMOcmb4w6fipbGMN1gPvXba4lYLOCEAo7crd5
pdPwD+JNc1tzyU8VLI1w553FZrCzmTF7qpbGE6pqqWgNTZKDXZxJuSIit6dZoJhchnr+MUCVwu71
NujdSHxFQP5xSFLec+G8uEPnMP61H+XIKRqXHYz9aRcEuH/ywt2lyXrqCfjQc7o83/Z3ZIzyIc3S
z6jMtGXh6/3Gsf9kXo+MHpm8VXu4u3DaGWG/SbJGcDaE7opp/DMRfdw4eDyopoKjA+FskZqMDUiX
hHSfBADq9d3gBjeB6JaJLEfzML1DDIvXgcZqrBE4iXi/hVdcdHEVv462x8Vli+rIZOazlrwbAdFn
LqUa26JyCfeOWtqwSWUiNCDJvXcyWdyDnRp3Q8vPWWeKndlFn2m0zbtj7g/VCmEy8zH0I07OzWUf
hcRyZpkAe+G8lteOcCUWnIiTKl2BwZNxH2kZevHJ2dR93axO5OLppMMyUrdE/qd3y1+DMIctdrl9
b2KCGqWF6I7gvyiMPn3yV5/B0xH/6v8OEsZPZCUsm9hGl4JcdJm2Ce9434CRMnCiGgEhAbnc21U1
btB8XhI3s1FkFE+JxtdVfsKLRPuxDFFpYdrys90AZGJhRg3m0xBcafKV8f/DBMOSBbgznypSRgwE
1SkTqGXJIJZCrl+h3/pDgkqIfKOGj98FDNRDjnpCh314/4Jr2LX16WqVl6ZPwF8QlLRk1z6sGPvB
iyWCrh1IfBhBGKzTuWBM0RjFLvPAuc0KrgY//eT1bHnIHNMWZJUD5wtAiTftI4q1bm3X02vface8
rPrTaCqXs5Ac/GFYEuVIbLPjY91uBcV2kcq9zzq6TDJ9FZtesrUz7K8k3d+bejSVDrjcEFz0Cs8p
fZpb4gPp2zvjy7OYPOXKxpBn3UO5rBKog0Lm3/nw1OqknmhNtM1E996GRr6v4q4mG65bQ3DFEJN7
qm0XL3PuuPupxtpfp/ahD3v/VkzTS5s1R1aMJ4oCYznW3Zvs3F3dmmvLFS/SsX4xcfTJBCEjL9Bq
7JDhXqkZJdzmhJtx6aKSBYKAIcumO9Vrc+9FDn5kt30UOsxQesN0HdCCsIZHDa3j3KBpAbro45Kt
jYhSyKm+eekt8gvaaNV4+FkSx3qaupuFenJjCBTAyEKW9mHmocjRN3niUdZnl5+51bBLdUXlra1i
+A7CcRe6lb0i5nkX5HGyyOZvwiPOuKM/mwmFCnHt97pEjqBj9TfaGIg+5qsa4JM63V+90k03oyke
emyU57AptmSeJMsvLDqzwcXvTceECATRdGfuSJ8YBMtexWn7EBy9rUERNkydsa40qRIgx91YjJJ1
W6qvC3LYlffwPam9Z1Z6H2CznQVYenflhPHeSD/TEK9DGYwchCbDOFi8lIG0fUvgCkRK4dYCxPuY
7O7GZoK+pf7djPFbU7GdLR+OJgkEMfGgVVwfjSxx0CdnCTxg24G3QtHv73F3E78tmvcy1HuiiOXn
0DjJurNH5tOV+YEwdm/Vdsn0o0LZsB9qDK6F6b2z+IJ9TliAcIZx4zYD9bFdodoucrC1Q8vstXeX
jSbek8GoMq7tclmD3mc2j/fDtEiXlBVSD/vFHMtqb0MQVTmcO28GkUMJNefobRyuU0gDlNh9uTC8
6BG1vg0Juvy2tQvpcZumLggO0LRvIMQMFgNk6YiFCX7otfeiIdkM0tNKJtXdFulXSMqTVvZYWxL/
nOnGpRfNc1WHt74D/wGRLE3a310/O4CmKkJZqo2wmoIBmB9tg9K9RiUAfyfCscJi8BPxLwYrRfUt
f/dN0++wzcIH0TA7Eu/54xI3/wycY4ve0eNDZnnP/mTAXAi/zZ4vFXb7rDOZW3htFi4knPJV7OLY
bUtrafnRl8DYtdQ96zto12kUnYqw/wQQ+jJrHY4M2f/Gxf4MzQN5r9Z9FXy3i6oWb52NCUCzXfzI
TvfQrXwbZ8ZLFzZfcz0v7YYPDUOdj7w0v0mVvUaBR8rGLH63pf0owu4XguJ7bFSbcLA6LDQuJ06d
UywwWgjnS91oRwSK8Udjc/4ZgxEto8m+WK1OS40jZ2DFSYQXIWcD6mnyRxq7fMhe/AGFU5zCKzEq
n3jhHmljXsa4pkZHljv3Kg4agkZRYYqLXJzWvtg2lV8uy8gB9pILYCjNvJoc/SuLUrWqNXgSUS4X
MLmupjSndWA3/VZqcgRvQY1nWpa7xmC7SmP5AotlR+gg3AhkC1kq472Z5OytUS8kK1Q01L5c9XUC
CzI00T2DgIvm6CVHT7cdQujIEyCuKstPTvIaT723qNjptuiAbzhozllgiE0jdez6aDP9KDvQaHzW
2KPsWL/6HfKWgdmJOU0fVVfna7ZGd+k6b4B9JQd8deP+o+ut94VhuU8xZtbee/BPHie0QJPzIuCZ
rcKYNC56z00i2cLXEzbydCYiq/VN5Doi+tTinltvqleeJ9hFyV+MmOKNTdwV8/aC0UMRvttwW5a1
nfzS8NfElc8TK7OPAFV2p/ucKW36gGWxrH3lvnE7jLFhDF+3BrQZchMXJd7gjH1aA9iPDXm11Mu/
SU60aRKP2TU0C4pvd1NgztyOg3iOvI63+ewFC8ZaT6k3Wfi6mUKUGVPopiYuDngi9tQac1+UPCv7
G34wj7dASzDN7LKBR61ETKQeo15qcmJAfPMzsfGp503wIgH+LVs/PbNj+Wom7Mxu0zurLhNbgQ9u
X3fmU2441yof9bXQzaM6V/HfJ4sSMjKMLvY0Ec7GRZ/yZ5qECu9g1+Lf5Gn0LkengyuEYRNuUJYv
iQEKxOpvhvx0yeXhJgflZxv635nxX6TeuX7komacn9M+E6vAH59FJi/gFJXWUazJ7GLSm/De0hiQ
sqDrwMWlJyYLjMmB8ic0uitLfgyRtqOpQmdkjMcpbBdaaO0cq8xo1vOl1vFZcemxF6HUArpC4ouT
mrPNgnQMgOG1szGbjQiQ/Fy+Zo1lbJrm1oRhv2XfTeNR/0FqJWgXEaqa6evsMI3nfbc1GtW6gK8b
o5gjonGY8cGbw5764tphQW768DkJOFuKnhO0fsUWalzg7gF6n9r1XTBu3eW5QGHWNcfW2Oa2Ib6p
FTeAvog0OzGjIJgTChwMqXKdpUSNzUm3DahQfTgeiJRfXc/8GONqGdR4AYmT3I49AULc0fKIgYpp
2g8ZBURKp1gpuBuNnaMgKj8Pnu69+j9slR7KCpPzYOMp8kqrGCydorGMissiFKElqRYIg1U+QH4S
iuFiTFBnXbd5aWssLG3+OgDQwfSEe7RlLwCzFxqMAxaGsBf2tYoUA7ScTkPRY+QPR6bOx10LWqZX
imOGANZ5bD+cQKNAn42nRKFoEtmG+xmOxmIirGyFf7VeT01mXKFGdMcQqA1DdyYvJsAGpKbzodI1
/AsccZosT3Y3VgST8QI2ipQTJwqaUyh+jq1IOoFi6kyKrhMozg68fMx+kHdaxeDBJDjfQgmXx1GE
Hg5TUCQY7zxF7zFMVn9wDL8YRMYPQhLrba5oPz+/dRUBiHxM65QDBUIBNhwIBWGArohBWLqya6Io
QpPiCXWIoQIAQ7MiDQ2KOdTKUTm20TdhhDGuweRF57LUoRRNufwaB5vsAgrsKY8rIDyRdiCqOVOU
o1nxjuTZV/SjRHGQfIBIGmSF10gxkhiJ5avEzZ2TWeTWyuyBJ0EOcW8Ms7C4yFhba3F2sMK4fIVW
+8sA2QKlPrS2+OaeHUVq0jxunLJ6RhaZs7BhcjPOaAHLtHtD3ByfdAV+Ii0A+hNBZqs5MsutGRDx
3oy+vukUL4qBcXLMfyBSoNSSI9Dn+GgoxhQ7AeSXFrjCxahoVD8PoVdWJ6u+m4pTVQGsGhW5alAM
K/2HZhX6T/Bg66eeJfvRzLl82LwsgecDNFY8LA8wVjdAyKpAZdWKmdUpehbJhO5GKqLWrNhaJpAt
+YPbIsUtUfytdJTFIRyGhZW79clSlK5Z8bqwXZdEg97RDbZqLjpBNRRXhN4WjmXyV1jlN1vTmB/Y
smuGVlDBmJuzroITFrkSg1L8LRVBTPywxBRVzFN8sRjQWKKIY7LtnnSSDq12yk41ULJI0cmKZKsr
WhlXq/foFcGMjXq2nkH5HCrwZoGFGj5TxDMZHkyEpqlSnEqlPa2VCrVTelQfYSqNq0tNi1b1P+6p
2f4pn77yP83/M5YaF9nR/9lSs/5q2j918Z+WX/LP/0YBxdf+dwWU+McQBg2o4+iGbXkIlv7dV2P8
44BW9n3kT4YpUCD9iwTK/wfKINRlg8ZPGYr5qn/31ZjWP4YuPNs1fUTrrmUY/yEJlAnc+X/21diu
jyjJMW3dRiBlId76VwWUi053RkocL51x3YI3PyUds/eIY2uRab3CkVjfpS3fiXvuX22zI9M40Kr9
RF2wEAXpbkFRti+I+V4q45N3cHgCc9zsaRYugazqVcrOii7P6s4LQwtCxHp+fqK6ph5jYLWBvWc9
65rLHkx2w3XGaLnokuYm27j5sNN2ZnqTV7dcuGCFOcqWtITNPplz+8pBk2KmbKrf1VmFdZFQMoRL
DwThDfmhyYQW8lS55QmIF0xFTGPJngL91Jfn2K+GdemDBug05vOgaxX2hAfRTM0qo12GqTGtpEim
Ry3t73Js7mmWZzvESn6GxD5GUgVPc2OVQHxGY2qubue9GY6cDz+/G3lCq6IXKT4gi9R7s7PW1iCH
TaVgWRg5+ovWZ+/Y7CCyRFxai7ygOiZQUD96TfPfyDuT5caVLcv+SlrN/RkARzvICUmwFzt1IU1g
ig594+iBr88F2bOXmWWVgxzXhKbQjWshkQToZ5+91/5MDYEQjbj+odEEzoe3oV+iovGxaQHQ6cyK
z7KyzCha5EvZKrUaais9aLVgtTwXn+TJz0KQmtNF2m+lB6idfZx2z1I4FyGOh50kh+znOrsERrVH
CJ4hXgs0znVftvAv8GNNsQ1+sKiw/jaafNKmYD5YUfMnjzvWGk1Ds69Q5dGYkISqOH6zCW8fOu7r
HAiz8JhIGGCzq54DuI+vaZbuXOlpd7xZ7Ws8xpe80H4lqd3sHIGN7r9cjLcywwdU/FvR5bcyLlqc
esa3S/C/va9RV02XgDdrOy4U3fq/3teqs3synK1YcU6z9qEWkZUsSmvdlZTMgbgBME7U9LPc0f7M
FGglT1GMRDsGXfOIJmzFhbD0g5cn7pYc525Wc+YbYgwvfV5uAT6ROZHw8J3mBz4hhE1+zqPIIqBs
dNzViBLrWIM9Xbt+4bJNH+zAPGLSxYgWnCT+gQkb2xUKsLp6rjiTXYB6MVHnC+NwOH8/WAyiK9Om
JrFQOVVwuldT7TL/mIe62SVGQGYsG//ioa459RkcMiziRUY3Jzejq9KbZzFERt2HSohWa1oJnIwP
at6F8Y8pwE1f90CANl7Ytq9YQf4WrihA1Ma4vXGanXDxdqTPmYZjAgkzPxwQnx0iDqdOaKgTgoih
drqFDFHmfebbFh8bfGFvQ7hHKycPxC6ZVLtKCY6fm7I09wpxi435RCo1YSHI+1qsKT2Y19pAjDMO
OdbGGTUOeC4vZUBBogaBmyvSTXx2ryS0CvcIi4RcnIaLDlV4SINfMeVZJ9UG87kw8z+FxLIGWhZz
mokUieyN5FjWk986xN1Mpz8OkpcQL+fAXmtCU9J1qp5GDqfg7qJiVC8N3rR1FgEJtae8f9V/GXEX
HHin3bI8z+XKidBnOmTqVUfe/WSH4XD6/ko2yY/aHhrKQgf3yDPp4ZiyaU6d7Z8avbAe3EAnRkXu
8+nsOO54rozK2GGV/skOyr1KbBHHwgrepsp0r+6ke2tWD8W26zT9Ll5mkuR3D0ymr5Rur8ss7M5G
pR/UIikNThc/uW31gDle7siRkz2Tu7Kdu3NfGdGTSGRCmqgh88OTeqmiCapNZWY+PWXiWhQfY2Pm
d1OKUzJp48PoiNzNCj7c5J0jko+7quPgGZOUZFZnBEbetLeOgPBguujYRHeoSae2Bz82xEgznb23
SGcKsWbRnx02ZpmygF6HdklRcneZRBvdQ519k4bFyG/aFmWjrTOkxHG+jFmziZd6LqOvxdUbanuB
cxLYxs3gQ8YgCcBgCRiZpgAx9a9mN9t7CsfUU95Q6ZJU3lVo8F+qnKqelH2b24+xnw99ufEK7a0w
WrB2o3vk5qUd64FDauMVYic7mV7MpDloksIrswy8gx662tbyaAMrIxerJFLhxgij0PdqHSdRwSY7
9GKajUcw7nGvZYfWMhh0UYd/9EH9J29IjWmROgVOWL6C5cpm53ciLKKcnaI7zszPuo4kpozUfYEB
MtxUPPu5wwqnJh6eeqm9bZe/UOVCnCBwwZcK4XbLADWIAupVreXtqwWDkZPvr1kwV+cBC6Awy61r
RfuQbVjlJuVItzO6OnnLxvd0zkff4URPoybjKD1jjO7fkSFmtgfZKnMlXe+tNSknGdwg3AiNNLxG
iwz+WhC8yA7RJhQYjAur/8g0ZrgeZ+5AkPOqLUVpqRYThrOakCGb7JnUqBvsJ8cDE8lsPWZ5/JTZ
YAZSr6tP6UhMf5JeS3cUG2BUXK4lhc+MWwCOtWYbLL9AaKEGuiHTOorh3mtQnZj3aIdJ3HFnWLiO
TNGvXTDla6Ib2q6KHdZ3pQupkOx/Q1cNI2zw7piddSDSNrNOs17dLM6uTlnfypQVej8RVbeKJLoZ
ktWbSdWKVZKrKqZ3ANLoGVZHuqQCjxjWw76BRr01HHQkLvpPL4/dQwky7Kq0nqjeXIltCRAVed+a
VgOmlCWf753CKrvkGc29SVsY72ZNMIxIYe2D9HkC9MpBfnQ/B0v2viy0qzbZAKAlc5Y7bCxQk5cQ
uM2G5SyjZhBHV6uM/phy+oVNCWtbCb6yj0HDFQL3MiVUcpv08mRT/EErBNGypAeVBAkWGc41dllS
RX5HegMXBDk5FliDj6sNG4HxwTzmXQ2AvSarRfhxtolanpuHCDOIykNiYVK7z+6QPFPdeShmRiTG
KZwISbY3SV1s1KDE69iZTHQRwbA4uNCSiETgKO0kDMZ1bdZozIauttGxQx6p/XExqPyqcAqaE6CT
utHucRSnm66g3XeIG7nJR3K/hR5Px1qKNWXDdzoS+rtatn4eSd6ZjMF1yMg/uzlFGl5OXV7Sxu+s
Uwc/j/m8o6iMsqtRpfjGgzepkA4nFFosbt41qGvzvataLEQuNDbc3k9RZNc+pJ+KfOKUlYlfB8aN
iif1qrwJHxvvgJwWFXactljBb9lStVOc287bGvPkbkKtftYrMHa1UtlHlcZfTWcn59pB5rck/B8D
qxPX9aDtsxbhPteqhJ866/chi42n0uTdMeo1y464U2AKs+oA23JYebqhfAoK4eKYyS/QRD/EFP0h
tXKwSw1SmAERNACCoomufCarOG0LHVRj0ZcWLAfYYGBwgOSJLETAMriQ7D44dnM2rXo6FHxMFq9G
bR8cEXBbCif7nli/q5b2k4Qn96OhtWw1b9k7IppCxj8YczLsGKHxUrZLQwTvGreavX2HI3jVqLq5
9p66mREFEWNThL6RDM0uGge5wYkLeofSVt4XtIayz6Riu0sA8Mb6zpZm5c/MRnwY2t6KffY2dKLK
L+vlyYggbGaSXV0JaOwch1QJiiA9A23aR7q5DSwM3Hjb7xGsvcheqreAoN7cuX2FiUl1AOGTMzHy
F5fBegPriMsVP75gADj0Zf3bzqLk2mOsTg3LWXdeQgkAyVm/SucO+YH2dUdUas0WGwvQJoiqe5jV
/UcC9TcICTYk/fwwyuzuGBK+HXkIj7zSIzOieOsM7aFGct61nleSR6AKRbnxNu+N10zk9tXllRNY
/+LO1V9CMR7aIeAbxlJGopd7zqFww8xthEiMvd/9U+kkuYwEnHDpJgMHGSSYDJpHM1UTLV+kNoqR
RteS1et65ERxCAV0g9La6jHrdcl2uIowM5UhDQ+UF37xrtXXcVD0WzVFbF54E9Yg+F5M/WmY0tci
4WrlLvqAwPIH2/nvcMx27ix/J3IGBFmrYs19HF+Cw/nOXs5yiYxg7IoRchcgBTRWscqBVoWJe/Mm
8TMPgSiOrKk3swpOLr+fJYu/1TD+AUh3M4z2K5E4jzMXxHxXXLWy30tHvoIhuTuDWe7w9CxUnHBc
ZfmkcBD0nIDHftrqEXhyjpqd7w2Nh5GEHk/e5Wc+TZ/zJNVejBI30JjevdgZ1qzwsJR5lQngMa3w
MchdaPd4kHDaObPOlTMcJyv6ac3FObMGvGF6vk7oFCkidV/iPSvR0i0EvWqlqvEY6Sxu0fubuH3X
4mSHZHrjVceBN6xrOyBxm0xbWVi/VEwDjyC0Ky1Intpjqt96xICTnjk3SrXo1Vjck6NGdE63QAdY
usAogg+clSiac1VSids9qbE/y3TetQpBqcKHExkF+0k0iXWTarw58Y0Eznhiev7iJ3A48cBicf4Y
VfEYysQ+YYDmgsdgm8riVyXzfNW1tOEhcuVSD7ay9wjiEIf0Qjj7QvW7fqxY1APk1FgXi7R+oX52
VUZsUhy6eNb5XH9i+H7vmJpx+H6GCZU3tjhn7XDGMbMKTD7egr9zEH5Rh/sqoqRflXXNhnrE5bIw
D1X2YjXupq3ai6yE8qMgu7GaAsZj/SE7f+OWkfqd4eK/AJwYZIzUDr+kab7pFYQOuu53PF8c/igq
C+9Fz+KWg/+pjSh8JwyvXrDq+6ms9+PIBRfSHN7OpyzI7I3XxvAVRANIoTR6Z8/JnHmfJegOeRgD
2pgYO66A5qhnYeCDXhA/CpotOjmEJE7SFAtrWB/HJeuU1c54B+Az3bWUz8Iyi3UI1khvw1xTuzNk
14ENC6ZGyWKyrsoDrfHdS1uU3raNeAW7NHxULQcuGowRgFsKVp7Yq89HffJ2cZlC/6jwRVINb25b
I1PPklFhVQ2zfYuMFgWlZfyKg+ZquWX9ivLNyxNz0m5rzrM24kHgdThcLNw0/LQyixufsA+H1DYp
HniXLb/XG23jiRyc2IhbJGxps+ly9vNaDLJXmgavEGjUIcqjD7pJ3mRVMWrT9reZ6Ai5BU2PWr9s
g5GfbjgcsVyH9b4bRX0KUuZzwqB8aQfOFlOy+NmiUEZO+c6wf4RiFZ+sXv/nw/cf07p6jNCJwDu4
L0XKJylQMe9VjZhIjCII39Nultg+Y/BEGqz2eCiqjzKCRWzKtP+MA/N3NieXSGneiea8+LXjac3x
p4AHBKFZMcEWSaWtIbOPF3IgfuZazzIN24dIyXekJlw6Po43dIUzD+cwLNtGnoeoHAiC2WfyVqfF
ytsEzBXYSAM2PTjl27+2E4RPGWGnLIVuMfuxG/5sK2/ZMeCswG741euKIiM2zJulz7lNV4OeXPLa
4qMZeGefclTmeD7sjBZnKB69tZ3yd9nyAbNrLD/1ELwMjdpPs1qlJca0wcaSNGjJ3nA6usdnj76z
4ZnsoAFU24urwDfsn1YIM7PKrHBdU/a4sngP7kO4sGNkDJtEYaKHmfJqe31+aDR8a7Y25AfUIt4h
ZPGjalc7AzpC3tvs6kKqHOkt4yLF2Q/Xz2WtGEUZvex0dgYTUpdABiRnncBI7QAK97l394KUiCN+
nFy3byNTJRlI8WHhoLunyc4pABB7xvjIgXRUDXyNWN3B4Sxs8vpnFNI1ZdNIbVCieG767OgA+9n2
gh2d5FdcxAT2h1Fs00//OenEnTsDJFCHY3ClV4CZM0M2G9oVFo0ortb6fJiqQK7Mvn7k7q7MlkEf
rNU21CNt7aIoqsDnx6FjKoJ8mKjXqCMMFRW9vW2KINvT7vAcSe+R6plca4J/3SgQAaCprHvsM2uH
3quRMgyKEnOjPdApII+5Z47roWH7P3HjAAaWNDeXF5iOdfYLwpEb26FuviocZ9sFE6cfy3zCRDf4
pLXdzVxSr+ixDq0JDSQj/skqrqlq9Owtx81rLXoQra15HgZ4XkO+UGVsU/ddB/5y35PSGqdLEebp
gfjnruJTAYYqyi9m28dUJWJbaJR/SWl+GYoS9Y4LHnNXH5rWYVDRh931N8Oiz4UVZI9FKCZ37+Dh
GmaMriKr+OvJgJEJ0Ds3Cd3EDYrjVObhCXry7xHjKo1+6T5j4YpBrqbGPjM2NY2XTJ28F0S1Q4Wt
D8mE6WRorI05UGnWzMhfneyeZq055F1bIyfxDuRV4LJxGn3H7lFrK4ClhX3g7kPTg3fUjao51+MA
hRHILujuTUM/ysoMrYcWeskGCLENt3jMfc1CJUmn4bXhbEtIc/5VuLaxpfwI2kpZHlxayM9wxzha
UZi2E/x+jR1GviStNeqCF5OyhoXxx20CukXLJq5ze/tImzuaX/iZl4yU1NPin2qSc9lt7PRnWtXB
s+maRLcCVrVxDMuDbo31KA3tONqYF5PqJaFFIYs9vzL5MCHddI1j71BYLTSUyD2Hec6I4lEFmxXe
r4j37SqbrF9d0WGOgjjRJ8o88Yl2iaT72sTV3RpPzfA0S4fiH3B7fh9nf2SHAyIA3tRrbbrOI/Us
0ujIuYHDU8QpRKDad2m/T50aMGDrbnUVSAjxzW+kBLPTHyqL8PO1Vb0OCiAgUcdeFByK8BPHiZ5a
x3C34wjMkeI8PsvzwreY4jg0YJiDcuKLyr7Xo7VrQ5y6be4CtgP0UbTDV+ydaZxwNY4ozruogmmj
azBYA9H/MpSCFjeLD68Wb4leZc+uoWfP5WisjDmOX3AYqbOTX0zi18cMlxNN9KrE9g4gKAja34bd
ftpUrq2C5WiWdBCeyr5MD0hXVLN23k8lm/GanmPbMq6jQTNakxXGYfJwMNdzQylcme6MCOs16ROx
6e3oqfa4p6LEur4995TwNYHwrREJ1G3KzyHTvWM5pleqscXJhKwlc63HR6ZW0GZZIjjuZ4OX6DAr
3rD4d4jWmSauWwWraK9L6eIBF1i/686mThmh2RmtH7VGlYg9xhnZJsGdzpt5Sy7sxx5/TMmlVCT+
3IXH2eUOVOPJAPrUtSelaAVMFx0vw4KgmWPoayMgl8IpasxpxrMjLBojJyZFniu8L6K994NdPilP
/9kaMTARQ2Js7ghz6tKkfD6gsjWluzXymm25ONjGoQ+hUlLwmhmkGKzaPAqTB4dm2W29FMKaSzWs
sZTEBktdbEMexwNkzpM4H6txfsG5mO86j5JZh/qDpXS2iqifDaPxEaDzNUsxbUNNg1ZzZk+WGRQJ
Bt5ZS5FttFTaNrNqTuVA6wUIn7/zOOQAT9q1CUnzNpBCHl3vRI4TnNNSlxvTm2ssBbphTZUu5kdY
vL3KbpxYskO+VO6mi8txKeGdlzreGLGoWQp6O5IAa89FgSqMJV67FPnWmbdPUbkBhrU4V2z8Yp0W
36eubkEF8/EB/0gdZJiaq1GXu1GPKAwOJLbTPNjOy5+Ctqe0XqsfrVGaN9ubzZvbmv6cUNibp2m+
M/v51in+abNFoOuW0uKGG5NOifG81BnjdybvSsOxNCZKgfEOK3JmhBCoAe0qggdqeJYGBck9dH6P
wmSH5vFNbYcbDxGQo/5IpSkeI8XQcTBbi5suh+t5AG3z/WCUYCSr2Xqe8xt482SvWlx0ZaghFuJu
MiJLAkGOOdN9P5TYh5yZ+uca37pBHXS7FENTBp/cYZcH+7ahNrrD/PVAWZmxZ0ZHZjs8r+5snAwM
A6PJqUpayN7WbA7PbZ7BOJnDvTd3Xy5mxkeJ+XEzTFF3qLPnFnH/rsWpvc4dno4VIMH+EKnsR4oj
ap31pjyWCV5QjiLj0Yk7B3kmZQ0DYZPSothAdrFAWMlQe+1a55bpmJLmqkBQ7kH7BZxIcGTFqBt6
8eKC2MG7PztHu7Ot9TCndLyzP9wQj6jP2GN4AF88RTJ/gYB8k7oEST0XP0YMvJh9+lfuMVihFn+e
qvs/aYL1Tw+z7NA7UcneL5WHrIgzf2QFsC9zamuaYdJPsyTKwwsLv768TRGrpG6K8lM7E+f7/uo/
H76/R8n2k0rjwLfNbDuipV7MthouHGKGy/cf3XQ6C88OdkTngqNaHr6/iozx7o1lsBucdDxj6rAj
Gj0Tm1HBptcUqhutgwK4C+f4bF/WY7cj94EnfDFOjURIt4pRZkPyIdoipHdXpbCIg7HptzotPNfv
730/dAmpfr0IfjTsvtZI3N6TCjTvyfnXV1PljVsE0NvkxHcpZc1BKLEZtn1muAFUU0itfeqOX7zo
RmOxDWlabKow474fjAQxXFcUfSashNb8jg2Gz3TBOUc/y6rp764Vk8IKm2ue9+sByeyiSio5Ot2q
d1EjmidXVe1TiaTwVCYsDCtdggde/kPm1QxiLipiURhY8jpLu3NwskGk5y+kU91LNqrHyP8FOqnw
QN/VNqu6oN3nIsYEGZafbtCCtRMeHIZZPdFuNPhmb6uDQQfHzuOzOFaSgz+032MSl6iVbN5mt7Pe
DMBeA72g96BMsdo1Gh0NAl4YBboWRIYTpX/GK3KNjqt1eFNaNSz+yue0NuNHhRjF2Jklp8wKPmFb
dGcYDvR2eVZxJK0XrcaiutXmJAGy1uGhldqh6PR+nTZ6d9cXsz4NsMRO7QeuBholJ9KqQa4/dzpq
mujgD6bOrecseWjriIw6Ca5jVWVrWSUuCwLkzrD25LtyPXwolret1OzB7yh5/utqxsvn3KyAUQ57
7gkaIUesbHxhFYi6V1UcO52d+41EyRc8BeDirA8rOF6A5dIStnDnBZzG6mq5WhIdFn4tr+3Uqu2Y
EJ/oW5biMZ0tEcz174/I0WOZwmptbc7SeCqCxDzpLb7GAOXhzR2GFy+fjd+xzvHLtElQsGjZ1vQT
Veid4MPFeKRjyp/NiF4sb9oQy+ouRuvgpg8QCx040NtSmPY2CLDeGqCeT0EAsrqcSQjGPZaeUYvw
Cif64jdNh0u9PFC8RLuU6pKtqxEcJO6gbTjYeT/Clxy/g8+KFuDxDDihtvTEjybPoy1gz1M6hcnL
VICEGjB6EChOjEcweJsQ3Lyfp/BJA4/0nRGzWM4lY45oqniN5TXy9ezUqMrF79xTalkMxKZV+qzc
4bfME/JSbvilmRwOhenw3nKzUz7CDMd4x5f/+TDOX+jd8VNNP8ZD7yl8MiO2HqqmBdSb0geGWSLb
Vd2eenJSO0btcwrd5EbW+YdjayM6iJSnvBlMWBMxBsO83NhDTdtnVyRPgpCk3xLEx2KonXH6LrWJ
iwGAs2G45qY8cN3QyUY47GzRIM2CySJMpMZ871LxS7LNGd5SFitpVx7rKClZYZT6KTS9VxnYZ0e3
ujcOA/EG6jcrTdpzsWfTa6ApcZQ1fDE8COfCCJvtyK+Gk7avUIqMbK9AkTf1wBlFJ0ZlH8KiMVed
Wxq+k1Vf5BXs4/dDVlBLCp+asmQlaFKlAWWnKkWdR9IRxwcjQXED1KrQq6lYA7TBBzHpv2KMXxV9
dUlAMF55XvwaZP3Znvpg1+pwXRSxrH3ZN1hoaz8nZHlKJUlAqwJ97ZYS/B3c1V+5l66sdCh3oUNF
ET/Txi2H8Gcu6BiyZqnuU8/OkF2kOnheN10T4pYkQgv5oYmWLTi0BV4FkolQtk8I/JtaZuRWkVk3
xdD3zJ7IWrXXRi+FpX8YiKZP1hz9Niahb80eEwtxOzQvkUQKYItnkTlcvsvzzNM2QFJyB0J0ee38
ABD7TsRL+9uUgPl7cpMqesPjAKWk53O/JTHQJW5+i5GwYGVkuq/LAH/7YnM7GnA4NrHJgShF0zq3
QtKP6T2JkQZJFRTO3Wp3bQfEOtGSv9ziZjLlhvtKCxojTqf9iT1aNcCl/qJODHG/JLOBMeKQxpCH
q6TmZYKkdgrTPj8F9vwelwNf6MuMo2tUu6VTvu2rMj1HAvboULBXnPTwnGmCAG1jxHhFtHhDvj/i
iJSHl7KmrnVujhbejh3+j1vslS1F0PNWD1g0mQ7lM3IKL5xFf80utATwdMMPyCRmFD45kzsdRDjF
B8t2tkJL1oEYvKvWmcYhSRw8sf0YvtCOhYm3PJdNZt91y4KEOHuHWcbhi2ic8CVInTupm/zy/S0j
Mz32Yw5agEaCVFZteO2t6BJMIn4rTbVl1CkPbOuhjxbzWaIPrmOoFGec7H9kKt4ww4tNq1viULa1
xbdT5qneC+6GGjEajYidDOAblr/a1jYQdpN59mBwmO2qdgVTsImtiiTfXOUhdC487Z1dTb4aU7lH
HCW4WnF3ijzKSciAc9z1xh36m7GXpS6OejjjeremfI+x7uFi1ztPo3sYm7k6TkhDrj1dAtnPl++v
yCjMlwExeUs+hIrt5Y/IIxEeGgsrFs1yG5N00jrsdPuM2AZySejrcCyXe0QW3rxo7LdZQ/wuDxrx
VIdOe7SkOAxjQRWaXi+odEJihK6RnAH/UDXeXLHj4jzD6ToQuBPBShOWPLp5uMe62z5pnEg3adnM
SAEZRb82lUM78BIfAfXwxx4UrrOgK2XfnVLbG4/atKFOLt6RB4o3tebON2FoRBKwRTCz5pE/uW7k
z6Nr3gGNgRmh8NEkY8j5Gyh7H+4LQ5dHZVegnWPu06XVyg8r4Zigp3V362C6bELczeAgqCMfi6L7
aES1UXrVnvg/V9ATGowDkqQAaNazMoJ8E2L3QeVJxa2snQbaynQ1WM/MDpm9jDGu6KSza1pLf6nA
ZVw11y4epV6uU0fnRADWfm3GwW814tOhF7tZz4HaRtLkzdSMxhOH7HWj3JkAY1Zt6ex276Vp7v9/
cLRi/fyfHa2n4euzyzpxAVGf/T8srfzP/7S0Gv9YvKkQ8zyeek83IbH/ExXv/oPyNulBBNclFtWF
3McKvI3+/f8Iw/6Hq1k2l5TlapIWTADz/7K06v/QFheep9maDRbQtP5Xltbvf+e/ef9c22J3DVvQ
1TGxODY/x3/1tNKAWZBmZxPmUI+3m+VfSqrmU6TlqIs1qdG4YeOU6SMdGkt0vquzfeNiASoHUJCT
pj3AK2x0WjpXJRWub2k2eb6ZvofziKesotUlIIoKeqanDXES4Uc6mc/Q927C8oqPHOJI6/QfIWvE
H9HckakAWh8M4ctIH9y+wdUtUx3kagKstaYdKu8kECaSENfAtcBMQG5HI7tT69Gw0mo/QKt4zwDj
XxTP9aauhuoE/ngJrY2ETGFCr8x5YpXlMugwxZ5LVjG4wf2imKh/oQx7DjASSpXZJziXCO/GDIa2
LcaXNFuoukb7XFG498AZg70etIuVkMkb5QCsKnSNV6/XTqP1ZkOFo1vFlRvccfV+MsMjqHKH8rwl
oRq177NyD+DiuIO7RHQ6a9niI9aF8ycIi8rXYrbV64J6D2Bd4jMRhrFzEnvaaFhndzatkGtVjHdI
y+ljJI3KpKLRaDrH9d6mFs+vgHCzZJyCI+Gd8FUwGZTIWlBam/QpDns6q1pCh3YW4I3Q61dDa9td
1CNqIFf7qdmV73YbUr1j13upzHTHLxgeey9qriNTPehxEX0N6Uyov3pYUVS9qDn5AIfyxuf99Iyf
wl0bA3t5zbC7NTA7c98Jcv+owJOft7Z+IrUPcpC7HVIlZjMtLWEojJyAiM6KEdZFN9PflBOrtl6y
PDKflphXl1WspJeOXidNnmAsdux7TPGi16BOYk1bOaitZ1fo2rYcemwmKn4jRVFdK8xpR+xO1PjK
l9oJ498ZKH+6c00k75FzHQYR47Rcc0wDzGhNSuzIzKeAMsx0flTcifuRfJaiVOEVbIbjJmppP6Ad
BAfy0dDtbA/9CU90JN8qmqPWOn7OL5YWV10K27dSwzvGhXW0BxLXhFaQyfQ0wyakct8rpXgJZ71b
5XFmXaKUqy6XbF8tLdmW7PLfjCa61eSfWk0Fj8HiEjSET3IRzwMuiH0Q68ETteHSd3CrghOQ83GS
vNwwz6zfE2JHEtnul6Fhv8Oa26JWN8OeldmwHrOo+ZxpbwZRXv+lGGeHSaX+8gw+4DP3g8aU+m1Q
4XtGOXJbJj/TpDoF7niwOFOFUN+SlT7pLFGmMrm3+fwXf+/WhqX9xinoR23k9gvSKVp58onqNcAY
sqKHTDSfSBtGvGr0Y9bMNAohBQ3ldLGZD4oqnq6xlmSHOuXiy99KcC3nqkGpSRgRHy5wo3U3uO4u
hk9xDtnELeHkYD0FUf+YiBX5eNf1DVMkZGhmxmOVVsJ3Q4xAJemajdMxI8Lb3wLrP9AgTLZ5lgdL
qpHumgJGTuve7SYwWKON5WoEPLouJ5TgJi7yrZWyqopasbSYvjXLYaZt7QaysInTAL/Qq0ePTVf/
8sKAH3iUbx4N62y7NWdvVu1HQ4PBOzcysZZYeLWGYUEFteQonEb3mg7bNgTGP2uy2Tt91LHJVBxf
AHq4yhqe64h9Uz2Hv6c81c/AVKl0FdotTMv0vQP74cNqDpHWqz+MrsHWmmuMBSKjmrsVp1nPCeGC
MjiqaKC4YPiJjyS82LobnEvrgx4K/SITe9iB7u+WgF60VmYfkKmEyUB/Kj52G49WicXsVGAZ2mkt
V09q25RhQ/KDdHCzg7l4H6PePIeIVUSZnYvTjGQAG4s9YzGU25oX6s1jjbt2PJ4fJT1smr1rPGwY
KTvyPNrPukaskJWztatCf/p+IBjFoFdxp0XciYkfWeTTRHPJ9C66tkorL3p36unRoTe8iVh9ockm
WprQRhFyJNPQ3IrKNS+VfoGw6CS+YfWnTHB7rusF6N2I+KHP26kAkZFYOGtGk1e5n8FmSFPNPi3i
BtAsahQaS1yY9YJjNhZfXc4hHhhittbCP5bAU1sM+2ye5n0bnlQ5lM8YtdmsTEN96rsfgV2LF6G0
6ERlrbXSjF01ZUCTuAvtBrEE0+g28510ytajyX1AJw7dCY+0a/JlTjpRYYwgoxrys9UM3YZcE58H
3S89CSmDs40vjfDzS19MXI0QTrxcH8gO1vE6oE8FHbv/kTjmSz9bKGpYM46l4E4QR7Qpx8XfbB7G
U+TiCAdq9bec2Vx6sWp9DwPjquqNclOCqN6alq4eRpMvRaQsKUI99sPSs06p656MTgNgPabPXlX/
cYoEx3uZ/yJTlu96l62zybtjVdoq2OmVBYB1DEIOpxgii//g7kyWHEe6K/0q/QANGeZh2ZznYJAx
b2CZFZmYRwccw9Prc1bZX+qWSdaSdWuhWsCCZE5Fgu7X7z3nO1155g7ZZTnn54RmzMrBBhu4VreH
e/jLbXRjHRAYftAGgAZjB7KoNEeOByMiBByawNoyyncyWRHaWBnCpEDvNramPTcyfMn0oNjEJWch
GVlq7SWMijuzl4c/fzS7DvFMxelJqkAOhJbA4yOGsLM1B4su9kj2K5iNSNPfYUKCRoL2umOGtXCq
LOc7NkC1hay5bYVtHAK+K7MZvcUYLY4V/8LnZO7bJX4VQhdkoeaf32E1lLtBRMs4RGCGYhqMgA1L
KafDB3WTCoFJnF2B/2KUeXAjpyB7RWCDZ3nQ9OHD5PQDH2mNHQjMRROy/OHmPeQkfi61uFo1Y8kw
mV1gWaWg2rN6vOg+yYhz+Mb+K860rWJaJpX3w8d3y1JmLnVfECq5IC6FnUdMMNq8Mx7K5w6FzT5t
iSUbJ5p9lfCOnfMMStjexR3BIvT0liF6J5zfHA8FHJ2lrV9G0/3SDYboLbtboXnG3qZvTAdGbmgK
u0fSgTzQxNif6Re3jXUsGYQfxuQumgZYcoxMz6nDYy7qn1guEONrcChHOCCjGOOtlbtPzUj/z05l
gVQJyqeDKhI1VHQxMoG81WV7ZUthbFs/o0HmsPW4X/wyfa9Ih9/kMyjrhZ+Qm+nJalhKP3YOuMIJ
4nFQxukOplfkfAe3tOn9MWWm7acyiSn1VGnIqj5l+zHDUGUylXcir1mbYNM2uBc+4nZjNdmEoALq
CLwEcahs2MVo3ZtV1rtM96h0Hb2fcAN4Py3PEEuk41sfuzY5BMu8Mn7ISoGYAZthAvuth5AQI2il
VchEzfVzrFnouZ8t9CdW0punqSdmRkvWkz28gp+Hcdh6e81k3Wkg163t3H+2U7KT42I8OYzMVB8i
Z8zaEjeLKSBUPQWSd1BDkwsc/Ux0PrOybfxDkbXlzQxA9utkwbkQKN4GEgRR9aCRlRnSdmhJBP3J
+AwPfEY4FJLnXIeM9ELPG24efONFHxUhspSSbbvx7CdCyFQi3gxEDa+68tDSRaGQ7mjU4zLVruN0
cyI3fEIMzZEXKelSdJWxTiFFn/N3QTbTuVEXPwHgP7Y4q6MJOZ8Hb2oD/pHpEMbXhV1DIcKuLJZw
yNJr1PPp6QKu5kS4x3OEPZ25BwHgQTeIc6O8PaSoiPPjYW0gzhnJU0FNyQw8WKGKndRfCubaQvuB
Pnchqjx9qxJ7Ncwy3s/MyhbuMBtHB8OYNmfjM7tZsUC6bBwp9u2dmYFiwtZxrADOfPkmMpap7Mjr
rWpv29KXsysYPk1r+RdSMIKLlc/nRgtnoqZIdsCy++0BK92YmiaOMZnye51ODWef+AmhevwURQK+
s8w4n8i64VdU3t60qBn4RE+inYkCGhSYekBOrtAMKylCPABwF/GUxNOrK/Jg2ZbIcQM33nVs8K9G
YRPXEZjV+fGQOTfItkYkOHSEjf0+Jqa9suInRye6IZfOE/aZ9pgHPmK/wp4vHQ2tPKmc75isqMLX
wzeRy3alWz8p4b0zhW4Ec8gZT8Tn0DrXvkvyKBa+NKd7mGBI7KwZN5QbX90HzUN29X4kduP0eE6b
MZNgofEPs6bvR87LV7us69dCx8RisLWX+MB0msqnKsYlVhiKr+Llch0PqbJ36whF1IXvvr8tqviJ
UWBx89q3JCr6e9UGHpV2j1prgkwpRUm22Vh6hBZCgQ28Y9sLTDe9598wJwS3qjM3KTfDZgoQNwRU
Zt7Scojti33jiewpBbUwBfVV8mZp10nEzrGNat4x0zHWckIyYAxNc2TjSxaSc819FvJogXVhwWnT
m+k58bWckuXjEWucqOkoZglNfXD8C13tZI8LMh55kOqSt0G8SfAuQJ6N24MFWXkN0cu+I3S7THp9
D2MAVH2f8NHb3Yfdo6Q2BQLsGpHbtRsCF2GgLT+6EVuPIQ7paBUnK0yzK4U1sopq5rA950Quauim
KGIRhYG9XTcTyouZrDCIKYD+oXcsEt8vXo2YWKqxLbvj0Ok6h5EyOuaDteEIP/7OfPdgQknciBis
pGfEISmVxcFhuTubnemdTdE8y65tD57hYti02godxRn1Qt9Mw3qe8lWVtc2nRicwq/ZN5xXbZu76
rZwyZXKq+GsKmOamddO1WLD+giCcB+s7JzhLQ2tSVRhlbVpvg0guLpksbgaSu/MYJxP5gT0xiDkD
A/aDvFR84A59HkX3ZPT+syflL73GmQH1dduaHWnwbr2xu/7NHeFKhqm31QkjWtUMdBMfZ1fBtGzd
CVAQUVxcPZrg+ybytUUcTbs2buxV0kThKmjhM+T2cBVWcPURQi4tC+jzaFrfYQidlWVuSYg0J1Vr
XAV2aW6A2QOPTPtnszL4StkUCl7k/xwcc1kKga8WBeSSxsBOdjbfB3t6H/zxWYQWdDYi9lYz38bK
806qrb7oarI95jn6CoBLLEWq0+TAULCss1HfVhOmkdaGm7NLwpXjB79c5GcLRAeHebYRoVZHt85O
ItL+CNPuSFD02jG8TVjJb6ua673tJl8oI3XOIOkHVi4YxXaEH8z3yExADwqx8cSoDKV84qBxG/16
nfnD2Wi791FD2dZGJ7vmEETScE2biQQv8F4rk09tKLgrkUhY20EHE1A6m9G5R1nx5jbnMtfvNVKW
bZMWnwRjORwYvV3DjAOdKWUFxYAo3yMQ+WsjxJRTWxDZiPQdEPtCmbKnehuIRBA7TIZ7C8un6P5A
KB1xfPb7o4cjQYfzuIyAxjGazhZ9ORi7DCAlbeeNl2LTtoR3GYzmODAInSbzbliDu23gDS4mut/r
Wp2wD17cHTy8DwdNM77yzNvnCCUWdLOoH3wZLxFpFsukm4FEgNse5hst4s++AgrEGa2g7AXiN3Ty
Ux8B8XX2QJ1rDs6yzhlt+m35ajQ6DWa9+8ZMsWZqv9eT7mlq6d/pXrSDZDcdbSP6NPE/CmiWGV7j
TdbWC7od/plGmbNgANwtqwxTb4B+XxMcE8wKz/RsvVSZ84kJG8ivYumEDbMPNZrm/MVoNsR5NFLQ
L61JXwIFhDM/5S2aN3Eoi6ufO6RERRKYj2z54nKy05lor3KiUEndggoO+een3VnlKg7DDWQS9LUm
VUyRu+u0HtD8tWSljx4VF5xIr5oAKAbhvpbub+YopOwxLsEw4dHw6boNpHqGNO8D6d9K7LDTEzvj
bcXMPrjiVz3IeR0hviZ0Z9I2idmtDXXipZBauhZ1o01HdGEYeDlC64ryhJiMJoZ7NevdOVWy51AJ
oE0lhc58526jjUbAPl4KJZeuzD5Y9XVVHMyqvveJcfZIanxl1h5QE8UXtzC/IxIjvipNjZ0np/oc
y5icJjyGH74J7jKkO/rOwQZeOhil15nR4bKqHO/FiIkErMobndbkSGHz1+XxUG/JTjO76n0cXrM5
0X466Mg7JSjHNom2/PGjVILzCeU5jWfrmiIHRccgv8ZZWleiWJgSKcm6b/dvICbjTwbeCtOEsD1R
EvdOid35n+5XpRLA+yjheyWJb5U4PlMy+UgJ5k0lnUfRzJeN4DZ86a8RIBcEetXaV4L7NKJzmRv0
JGPU+NVDlx+h0K+UVN9Uon2h5PuREvLTKULSr8T94Ma3jZL7U5lZ5wcDpnq4ATp8AUIZBISyCljK
NKDSYPZ5R2kplaUATmzOGK9FyobdoFTGA5F5KeriaXoelSMhlwDr6Mi2hz7HEdcp+0KBj6FQhgZd
WRssZXIQyu5A+DNkJJIEt60yQ5TKFhEqg4T/8EqQssywGP9EiI+iI7SFb+CumJw1oJb2T96/xHtR
KBNGiRsjxpVhF0z8MYKZKYba1HvTUE8EHFfx4Ww7E1tHogweCGKvUvd/ZXr9HuEAMWusIAJPSCcC
BMHlS9FkA2vppKhif3gS1VmKn2TCVzKHvwNcJh1ukzGdTriZzhC9Lg5ulA5XCp28d3qoXxKJJbc6
jREbBwvnBmzWqOFxtuDUQjmgzC61sr1U+F/QWGwL3Q9VE+fQ4ZCplFUGQfEf7BegCdtmX1FzI1Co
bz7+GvdhtMEQiu8mwH+jZRhx2kx/9nFPLyNl0qmYUQhl2zEp+OtRnhJHnqOmelVaO4TiKchEh2pq
cvxiESsjUKAsQVhvbjEEDI+06uMUvrr6DZ8sQGjvxnzFxQzh/DHjMWqUohXUnNWk+VrgQppxI7W4
kshroNEhf7judJBkJMD4LejUcnZC9PucKGcTDqfRxomAPA1iT/xTDmTHYYUSTbKpEqNfeYUDcgC7
lKuMU4myUPnKTDVkz0iMJu6YTMdNL+4dvqtYGbB8ZcUqlSlLV/YsQxm1UmXZypR5Cxo964zN0KXs
x2pr4PHCC/U64/nK8H5FygSW4AYzcIXl9XhlHv8L9fhvwom3luGTKOhVANwxlPk4y7TEv+Y4zbSK
DkqtzGehsqEl+NEcZUxzlUWNDgAi+xbbWqIMbB5ONo19WsfZ5uNw4ytw+59/A1J8xamgWBfbUqEr
QFhoimWh5mTPOXgLTXEuWkW8yGiF4blluqBoGJ7iYgS29hqiZ9uMIqkQwGIxDBXMH5XmL6QgM9E5
jXWOJIyhWXE3YkXgGBSKQ4PJQfsRPEcDqKNUxA5bsTtiF4oHuP9xMSqyh60YH2Cm5SaKgvpdAwDS
AQJhjDA+jS1sEM9QnZEEfQVhegwqHj92CWFNCWARAjaNi1HDGvE6qCO54o8EgEik3RmcPWCTBDNw
/bCJYWy2Xvk+BLZ8mnCjY2wahg1uQAgnIXNXhsnZflD8k0FxUQzFRHGBozweWYqXQqag2ORtKw+s
78WCgBLIKiVfy0ahVhRzRRMUvi4UllnxWDpFZkG9zbdOXZir4T8JILgENSyXkQIegzp8Fyx2kF5A
vpiK/QLX0Mv69NlSVBjIosN3fRaKFuMrbkyiCDKFYsk0iiqDCgK/oCLN2Io5Uyn6TAeGZlI8GpAF
w1VXjBqEWfZ9VNya4kGwUSwbQ1FtVhj2+zP/ABhbNdSbFvzNGDhkfum2dkzQ85XOS+F44oWGUg6Z
MtYXI+35fW6Db3JxsLzaXflu0if+wzG5qdQOZvUEKY2B15ywIv93GGD/AVC6a8lMj/AJ/csZNFPK
f292fQddHf+P//WbcPQf/+q3/TW19v9J1zlTMKDWDf2BTfpram24/2Q7jmP4iLYcyzYAxfxjaG3+
21F0NvnmoM4cT9d1zzLt/xiHybN8stL/t6G1Z9qWY2Nb8AzTcCxXvf4vougowRwfHyUMdmPsDyG+
6jIPQ+TNScQxvL0TE9A9VVHnnBxY6HyrbT8uX0ayRo5zCnuxaszpi4nkkwvlbGdA0UQ70hvXWR/b
Q5TRvlSPhjgNd3YuaZOXubZr6uxXHyP0HURhHoRy9xsSWGJE9veS81q3L9tCv3e+Gx2mPCPg9PEy
KVHL0CYROjK8T0mrbknoEuSOkM3GLvlleltar1pubjSt92GR1C9YcOM7Yph4Beud5R2W3L3UoY9w
eF1HbfjRsfTKS1ZNCqoRg1zxq+iF4oveOgxHBu2+du9NO1ub9qAruZK+wCfW/PBHJNstwGC8BqSa
uRh6UucJyWqyYjRdLN18Kq9zVpbU5EV6yvNil5YzHAH5TtTteHTbaTjK0RuOsEKbQwjPpOsdxugU
zKeS5ukmGOx4MWsW+UmU+AT1hgzOhOa8tEy9m06LL7MzOS9pAhVIRnAtW611X/wOOE8oizMj2OK1
RPBJJGl449BSvg7afAobx7m0LQJnVD9WbAqQD4pwzHu0kQEaTqMHspKAvr95E4h5p6KvhryMVroM
dsSrg0uZat+nshTltaBP6zYpGKumcnYyMX8E49QQJcRlcCPUsT5L3JGwUGftGvIew1rA8B/eHxcc
M09UwuOFObJ1sG3FVJf5VRta+xb2XfI0iPS7nr9jhxMOt1yCsLWp2eKTdt1GQDkwKcRbCf32s8/v
BY7Bde5F+lpGmTNDdG6TBfb3YfsIDOwrAC0gnp9wowYqAzHZmdhY3upKf/XH6ka7ux8meWttN75n
yK1pr54rXcgLoi/8jS6gHXJlNjl8J3KGzeYtwRG78UZ2INTmzVtBTcH/JNwK/mLO2QxjKKMq2Hbq
IrzC22klDeRdbQzJc4mJh3fB3fIvnt4h+xZHM+JYZ1r9jyFPIPRUDZJGdZnqmUsRl0e9NcMVe2a/
UGvDOnDoYUtDk+j28KgxypXE4/79WKjH1pARazj097kb2+vjMjbOkpopu/hIG6908yJUeOdWI9Cs
M4bbFJrDUf/HJXa64VhnEVMt9dPjhb+f6xnVQmEEDVwk+3yIaWaQLZapCyJSAtAw3ODEFBaADWqY
PM3HZVo6CVpBYmlbjQCLIdSysyyTHz2+73Oam/Rb7eq5ShrtClJSu4K3xuMRHh7PUJOE11QYNACZ
hKBr0des4yX4zKw5CWHRI7NH+lZKb6ueelwavfvrJ+7CfOvN7efsp5OgaKPB5+FEo7/OROfP76BT
UzBs6HF9JVOUsW7R5zIHE6+hsIsL+nQSzr30r58ouMiiHRGZNKKkfH68TAepuPQuf3ZZV8wd1UN6
jNYa8FSO8d+qzUXqhPoyAFu1TjWNw4wlpXW2Gyxk6DNhnj87mFD41OZmk/e1vYIwCX0KLcmCLOS/
Xh3/8epUaf6B0IJvdInTJStxLpjJfkiCZ6azH4FDqFE8xdWlqKFFLOrc5EcPfk2v6eVa91oe4nma
aR8dyS04NUYeXxpXzWOo9XYGMubUif2fNp0NprnGZ1WDkIPiEr3wbhmbFOnWodcRhfYJ6pzG+BqI
YqUrjhZ7Exv0KjXMB1vSKwV81UyRnq10ZRhNAEJc6WYbVCtxk7oX8nej1eyFKR0KFNDLRzwfgXXY
wHwmA1tclFviPdajOnKSFCVfaK5DmIA99niqNkttEVl2fIg8QrcDFMCYAYPk3D/k2rLtlnog0Bqq
h3+/gNgBvXIoL4+8tXRMkyN5ExU2ir9/LCoiDpxIxc/Re39K48rc97737ocMN5LcsBiedxe36spr
phf9q+UQfDNlxAQwdPaOaMmXvK3OWqOZ91lKWPrFHP7Uda1YGhadUOk3yYkzmLvqOG/+8GvUEmtQ
yriNE8OYTrE3XYtUmY+HzjR2rYmluCHvZDWhgGfHganSyc4rsV3a6JWa3CBiSv1oaNbNoyWzq8nk
PLuBb5xjQoEOlWEeYurPafV4zk2UkjEk54pVEzSj+nWPS4bJnMY0m1I6aIXy2RAuoxllCZjQrM+Z
E1fA42AAs20/WWm1YXnvbpCpulti6TrkrLZkjpob7FRa/HsYyhyRAa+KQJdEsWO9DeP2yzNy90VX
IJMRQSb7qfPyeMrIdG7RJCPkovIWj53LUTuX3Xio2rDAcpplN/P7vmNPJ4CNiheyeD/r9yFwJqLp
smLfEh/5bGvEEoRiPmfZoJ8Nr8mf7QJIUJwTvfZ4+LiA/clgwzTT9vGQqv2Aygt5f9G+1WPufJBn
KDdJXfccn3k4R+W5mIzsHqGlj7QI4pJtf5skGn1ENptEWeLn1mKZf6Sk8tF3ifHR9mJ40WXy5/MG
M1c081m9evwuUl0GdGl2d2zIY11kZaJdRJvRVaibN5RJKXeZJsBPyOQD1me8GfJ+3KLYSz46Q37O
ptdfEbaPdyPTdrrTToeoLvyV61sAyhAkXjrc4geXGfe28jv/BhQPE7frye/ePAQozcgtn8dVqYng
0pv6Pptq1h5jQHRXRaa2fZRV0IKDy8Cro1XFd4dAjVUUOaQmMHJe5eg+oOoyBWEi7jHopbfq58Cl
IpI6NvyTiShibv3iJh1Bdan+w9V1hsjVVF3oMfqXhLHo0lcvoI94CWgIL+JSny/Mg6K1kEnMtE8E
Ly3AFog3Xw6s/tecN2VtOAAyDemar0UmNRLTWrF51IV/PzRVmfj4xY9XmXHAloGvWGKAWE7Qy662
T71KNmRKCk0b3fAaI8Tuhfy2uVOLNt/JyfCJsLNrMGFDeEw7K7r1WMxhXRj1jymHV5h1zvykIUna
m2V6yiRQsMSfnQ8tdK+90WW/R7LpYphyP4XFUAo8Q3Zr46HZMrmmmSt2beGGh8F1ur0bWgN90FAc
rB6pWjQXmB+6SkexGQ0nc6jtrdsE83n2OepDHnUupuXlSATm99DTVAFkJk/Aeml8l7Pzox7S2zwS
PYIRzd8LDcAbuT7iOXHAS416ap7HIdJ3Uzb1hyTCsu2I0tyS2II/gcwRK2YwKPG9bOgPJTcq+Gwy
LfIt0e+hhbTedJMUjr4pPnJAM5ZA98LXYfrQXbRkej7qGE/b6aOYvSXhjPYrUCuCINFqshQ5n379
RhBP8UPvwpIJz74tG+u50+EuGeqYahKp5BVD9NVU2OmnYmxxWafZhRhO5qBDgprfJF+2ctHI9WFp
L8ex6c4UiyTrEZk0NFn0XpJijIZi/lljGKSljtasnrCteVqk/dKsZYZX7EsO1Zdhfc84e+/8QfJe
+1G3xEoy7R4PEevBCCL5iy8lvyRh8Jv7JjIKz503cbB3e/6CzOzTlcVkhChmfAd+nv/OEBdhMRTy
mTtCgoOpvKfM5iaFEF1fGKiDGfByDzYnVK5yKJjBmqFDft2IFbP1nkgIA8esLrO66JDvNtyI9kK6
05elo1iD+oAn02hgvw/JOkHK+s0y+GvSUu096kh2SUDd3hx6imtOUtPZkwy2fMnaU6ZEnIKS0fZ8
/b2j08fzVoa9dyHKZl6P1VzcqroMl8gfg9cgKgwQFjL6Mi1WRD3ovy0/29pMrpLFuBodJkuL3kLF
GOrGd6JZ77nb13thsTqwW8crXNH6JSOr/GgBBNqE0OHeAkN/E5k7fkP9O0s8hh9ZSyhJ4aXyJH0j
O8cydFY+a9hnOQz71m7G78ZMfzpjL16lHtLCYuh7wIUhWSUayeSjpUVjSxzweHMpPa3gXLVyeCbi
6LsaCRA18x7EASqhUyjd4W4ggs60oPqSJhpWvXXMAyu3/ioi8s7V803mz+s4GL6HmMUu7cLwFdwO
dl4r++EEdb2SfhKw9KHvyo3o+8/nBTnnYJccUI92/JQPtocEM89Rkmq/psGLb4NX7kAZcfYL0y+7
Lc23rioSan/JOKpwjbd27lRuICnkj1dL6P0ACFmKHq+KoqVqdjXz+HgY685LaAggm+q3ujRUO92L
lQX1JGmG7CisrGNbdwW3aeEdcofdJ3axx+Bh9g/cFfm+cUz7SKS42Ol6Y56A/zFZYtB+rhzIuzJg
ExFvYpakxuvQWge6p8inmpakvLw01kxzqhuNDB3XM2aTRoTdqY+RQkymx3kkhOsBGqx8RRnwxyA8
LH1htncA5X0CSLZXVVkWiFmD7jSFXrHOpF5+EI53noLOWbWen5/GgMY7eg3OCFFnkm3R2SvPSnO+
1E9DIMIvfPYWUQnIj7lvg9tYW78er9tBTrXvTskNRgNF62SS1AJqnrjj/oi8zTxqFYNW3ZMGsjfy
4DLS1z4cTtOhX5HP0p6KuGKlh7X67mbz/BFbOjwW6bTPMX72rQib/pigczxWfKBwYqL3VnPayzgQ
DAVrZCChXljbTu+Mk61FSp7aeKQn6/FeG63kGLTC2oee3RySigU4tq15r9llSYprplz9NYPbqah2
osVOUBB6whixy+9WG9vbEZHunw8fzwlEQvFsi2taOAAqgMhuqLjYpn+UThDeE6/EWhQM19bqyhca
yvjD8SOVnIew9tPmQbfHFAABOtCIp7INcUdGKM5HTZqHjgC2nTZL59IL1u5WR3BC0ydfunWUfaId
+cx4J34VA1ZSryKfoibU22hD95uoyJ9R2RgfiQgocUVR3DH/kOs8szJm9uDBTpHaFj1McXSIez8k
/tTs9EkmDMtTYDiicJ/DoY1WTh1cksbgBAimT6x8jtfY48Y+X3tBEZMAWlhAGVjTys4PWPbjn/mI
PQsz1fBiBN368TTAK+cQjuifRnZtBq/yqw70T0fY7U1LLYJnBwr3zo6zL3Gjp18cbBFsDTMUREQm
ptxxzsOe7hMYMbn9i2vY89acUbyuBG/r6XGJ7Pw6uG124MONd8zg0cbBzH/qLAf7ufrJNcMY6wIt
/Mdzf7/AeppvfMR3y//jBYbuzRqRBssxshHK9uhqDeQAIO6pVhP/sM3j4eMCmO8Ji0JMbEOkpGh0
zWIiRsj1YUVXT+HMirdYPPjE2R9EM96gjYy3lCMsM7OQsFf1HMPx/lJo1v7xqEcBfLNMNjFJUuf6
8RselyotjtpgZ5fHIw3xSmggbdU99NGkamhtcJqTOfzzQiQfeTc1trl1R17H8d/Qr+Zl+svo3f+H
+tW/9T7mQ8n6ePxfomFNsMouvAGc138HDatTlc6uyeR/VsM6c4SGZsIsczxb8/z/VcP6UK/+KWT9
D2tYH0JWTQeHrjJIFS1+pWPU+k/oWEd4y4tCH/+vdazCtPKNMSb/ZTpWxZfyJ7pMj0tizA4hVMEf
tHbWWryh+zetbdtu1vUDpN7E7gbn0UDTaTdLcEluenESk6nriCys8/oNFrKnBt0qAsfUurfCsaAN
ez4nFAV+Gzg2QVlSUkGxcuzko3Xo/xmUiH3oyeWMZW2TwfpajAHG5sAkli6d4g3agpqhL2LIJJzk
U93H1IMGEcP0lII6cRagnwd2leRkE6W1rOzRRD/CHqoRBjYXDS4MY+XiHOf0EUCTCJOfupsZu3KD
Ulpvk2hnGhDU+b+L6e7QZZ+nbOU0ZnXScGHPRtQAip66J31MTnklfgeOuGdZ7a/9xvy0fWQeoZES
+jUyIdZBvzjY/InjoQOsIdrG6o0Dlh2vrIjSrKoQYhmb2rJzra1LK1jpj4yVGfhQmufz4A8Zvab+
bhV9evBK0Z5LBMqp5S2I7wlW0ooA4MTWvqwmMIPWtRRNePCTD5Lhcio9EHdhI1GktjU7N5eCbj6g
l27TJRnHDPgPISKnEnnhrMQ6g+2TcYbNb1mU0anWQZFafoxHSIBxSyBZYq5j4MBmMdkzwaPYgtpo
fEeLlq1GzpiQbHjnBN0Hx81J4A5mfOOD+WQYHcz/cg8wS66I30EQmJZ8sNh6CGSiPCwLf2Gg33/3
xgBcQX0zBqde0Ju1jjWeR0InEIWBf78XfgZTFnPgXJGqGstlpCRj6QjscsyuJJKSIU0WHFZs7H/J
jyCLmkXYNx4aXZR/Ap1U5eIUAQ0T+W9IPFEwec3vwCMgiCgA0iNx7IFXa7nprTff0sZVIpJxGWIu
g8FqHaYCx53j+78GC6+gbCWaU53mTt+9lk3VnPP01sR9s7KhFGzqTIvWvp7Cww33dBAL+nj1ee69
q9GYm8LL22059LtM5+bIc+vDlricKsvdt0NnLzwRJt+tMS6kLO0fKTyOledF43royE8PEMVzi3DS
qRJzOdSUS2Pj7TlvtU8KsVGXKM17i1oqNYHNcTJYIeeGYdA5JJpOZE5H1nNekfeaF6D9ksZ/HxpC
3mx60ECj0oNDJyHAobf2rO5cB/Nr2w7freMC6bbnO1z0Qya7+YLtbWsWI0RijOIbmV6zOPW3falo
6siBGnvYalGww9sRLq2Kg5BlZ2QBkiFe5zQbc6O6dTJcGkGJ8nds13Vq9vDNW5WYMaUM+Vz/pHMo
6B3nD8j5C5+j8kqQ+uT4Rr1uwEozts+jDUvXsmsH9xPtArrGUbwl4C8OSe2/6nJGLkUa1YcAO4fP
fye52c9TmTEAS/QR6m6PYrZihJ8eHbfuAWfMC5Jro001T2gRU5fOaIUAYMg/8ZksOKbVq1GEhIDS
3ZHjvREMpJh4/gQBhLixTo3nGmMDJNVyRYLavLVSAE/JLNDz4/pJPTdD1ciwB9na3fW7H3MdocDp
52rVQbcuk6y80sFZA9OmW6srdY7j1eDkkbSN9uCydlYeQFbd5FzdtKg1beI9/G45eNmbFqRfPf8R
BjBuObGHm4i+QsjXhHKcsEqj6Q9DBC0ugDMuxThuIEWss9zOcQE7Z90iyk4fWmNVGeXd7I0WPahz
0HvfBv4znn3QSTv6XuYxid8HC5iDMOk9ozJyYS+SCIe5K1tE8QB61yfkr2nsYllb8dphBkTO5EDL
Aki5RasTtRMGw2DJ+RC5ZfOZBUGAdxZfpNa5GAGS9pOwoydPJSM2TfQqm3I+ED+PPyb87YYBR6Bc
/8Bnd0rwCywciSPVmDNOD7w5LA87EwoS/eTkEJebwRvmvaVNe+7+g6EiZavgDYAPO0RflSub1EFg
316yJTnnzcwRGHlj0a+GS9DH7d7FWGYD79+3bb0DkcOswSbO3rbEiWC2D46tYucA+HXoV7HIrCbS
riPZzpsg8ncM6X5h01knhY6vKE/XaTHjHJVBu0pbfStQwm+rmqGzKFZtJxC7BvPag3fPp1YSgFBH
M+Ft9Q3awrSeQ2MfOvm20cGhip5Jbwrhbmu61j2R008aHWLjhQY+S83dT1W6pQmIHyhvSMDO8vAI
QnyTgwzZjbJFdizNtZVO46J07L2NtWY5C2b5ySDWnRNFG0/Azza1dIdS5tTAXTh6ZNzpbdvtdRUp
yRk+WDAvecFYG5FFKtL1MPzMILwtfCuSq84KVlbkEevm9wiBnfxieAyEUhQ+MnL29vCU4v/fG3xD
Q9rG20wgR2P2fQkTnyhX8hyWjdceNcwZOGiI1am90D7VyFTIPLOv5EZvJE2vJcwn0ISZewi7+jcu
9RpdWXDqUN6VSV9d0P+k2zS2z7OZYWSRLX9qpX8QNVcsPJfAY6gdTwnsDKM34lPH+3vOwJX0PW9P
XtnrSD+kciqZKhrButRV/rkw/WMlmHTYItzE0avn6HD2Z4f4Xz7if+bovHYbV6Ig+EUEhsP8KlJZ
suUcXginZc5x+PW3eIGFAS92HSSSc0J39T5RLmeqjbZxDiVI1jG8hb3aM7j2jo3HLQuA9+R+aEVl
ngfRwQgEvubqhKNgVT/yCdPDaGtXlrsvicfi8tU/pkpRSq3dr8BruolttgnGcIw8q3jKEWedh05l
G7eynfsUe3UkLfuxZ2iw0ZvMCGqwx5sscb1gRv0WhLSrTiZPSQ637f8PXfkzaNzlEvQWGzZCP5Kk
uE6J/dKky4jF7aJKDPvL0JRbLZXvfT8THAswYJdo9Xulu8vJDZ3uABMyuWNnDk28jd5ly1M97nV3
oxUdWd2D3eH1SeVJN51jM1TqjP8TkHUa39Uj0A6hu1RL5ZYLvj5rjf6hY1fepSlL5aFiR2X2FYCq
kNMNMas6NXejRZACNMxN59jN1rq0C3OpguF+RdYiZ36bCPDwc6Bptjgn6lmy1NLyoTgUKezH8UnX
TYGUb2qDRdrljQukVii6FoiuwcJf+Q4ySy0cEE8i8WKzYByHxkOmnZoLPj/3B5i09KYBh+z4mCQ4
XnprOoil/E2sSD+Zozs8zModuM/F51LoFzQuyXn05OewApx70dHGj8OCNjzVgiTmPl9zMac51e9Q
KHL+zt45NNqr0UCIr0u3DopE/dSzTXs+N+ZpStUPReD80Hrd/JCwLDpWYUYqbW/OBP+R7ex10U5k
sb7JcbSBZy/nXX3fRjEmucV9YPDrPqRd18JdzYi11ws2z6SNJURw5HXb+oXnhYFtkUCeJFVzNozl
Vfum5EjX3MFs07m+VwUGb2rAeczrkObAJ7tkDLQJAnyG9tGbDapBCoQE4xHanP9/ppQ6g5lxUnv9
VXeL3VJ6hEWjOgnIhEMOFW/crCgOVYNIOZlAl3va0XY4ZggZaQiCb9AC+VJbHhOmnbf/P1QNe/KC
oQJfx17nks7ngLEw6CO93+SV/YXgwj3qNoQKVa1zVZxvVn8fYZwJC2LKVOJtyDqFud91lxJrsZ4O
j0WoA8rAOZvnTnKyiTCQEWEMS8/CCQNRMaivIcWS4hbpIxGWJuR9GGCjBKzsoCCcJ56YVrLsWL1+
NhO0tZhcdd6lg2NPpCGAVYNW/m4wJDGxj1J2EGRpJA9CDg9kxfYXVi7fcdqMx8QmBgRFpgM30mni
DBuPeShEqWFtcRwozmXAkA2ko8lbLUPMajWD2KFx06P9Tp4Ha+ncuYssCrs88o4aB1jkItiw+gfU
gy0S7coI2F4iIqqmYJrAdxRjeseUh6xnINBjqv3OOI2YOj2C8SPAN2/vkTGCk4KntWnChVuuRtIa
xZZvyxLRdg07YXBzKM1yfO2b9CjyNtm2bQh/F0bFlLvTmd3EoQMVdsp0iHBzSDXWTY2zndqjQZh4
LEPqzxAc/gRuzRJ2vs1K9EvWABs1NbjCiURoBs0M2MoEkey4VMeOO7bBtB4CJtfzYkd2g/KjXrj+
NAryPCCF9wslPzNMX3QfjpK97zbUInYrqY1ZtAStq15tVelHrlGdDdwSHlobxZyzIMNGiJ/2Wu0b
IVd9PSJnQQi491Q3Bt44k0ldYzMtWXayosF2mEn8xmCqyYfqNccvyZrfLln35MnlToiW1TrjcQ5y
lg2uHu3DDqfO0r0zcQxPjncehio5o7OHayChnjXhg+NaQHk1iGzmCpVRNcZEoMDZ+FEB/sNQkDcb
052+jHTQt3IYLxEUttSt7zSv6c85NK1cQMfOwrQMQms6Y0viNwvjZ5kqBq8xd5GHgyVEqw2rTqsu
faVQ2w04ZfQWhsE6C2E7A4HB8E5qVZbPXp1uRU2zb83k6qJPyCFwp6+R48YblFLI5fPlRTg5HNQC
mnFk8kL//8FFo7etEtZK0izW6e6t1Jm/01jSuoXVCVEaGsQp9LUp+xUjrCqrgaAy9+dqRIUVgrRj
ibzP9NdqQBoBcg9TeCamTRLuE8s2yAMvtuYC5TmCd4HhiQBE9H3VIbPm3zJMDtnCD6XiVPmGA18w
tAl0GlkuN2HA42++ltmJ7W9y1NgIUNl6pV8a0kUkJwJqFfp+9DQtpkBXXGtUghvB5MCznY9Wi/ZR
qkDJpYT95W9wBqONq/XtoXlx8dmEmrmXCQzWpTC4MNrkruoxqEB2uRlOd6uGaF8yiTdbdz9GKBWb
SbxqTm/4vKtIp4WzHEwJ15aWDeN1rXyyg7HRDPEWH3m8M8QVf1T11o/efY6o1Wdw8lGny95L+tdJ
p0LtrRBzZeTu1BN7jqSp7G2rrPdq5imaIJ89LKQkhxr9UOkwNtgqZgQB+hheX8s75FnITZpnn3EF
2wLw37izrb/cHQGoKHzsrSv2Mx0zfeAuskaxkYD3A3I+nxj+Uo267bi1RXi2M8vZoDQ7uiR5BSVr
4EtNYMzkhA/YSisfs0y5n9Rb1GECDjXg2RBdc5/rLbqt2sEmeZkt/FGuJZozsL5P2MrzauWi/Wr8
Gl2TP+De3BAN2e6opfYpk4OxMpwTVJlHqRXXfDDEAdkVARL7YjgX3tQEirQKFxvYhBPaqhhj19hL
TaxXu6lZqtvgKPJAeIC7DeEHKkvnY6yRf0ys7a4d2y64uB51aQYpYgtu/m90KtKCSVWYBQQEA93n
XJvajoztzziKP72ldJ+WuvJL1/sN0zXeHtERy0oVeNjmfcI+fBAMEqsIwyLyixIe9fXRahgitXoB
UDS3jkw/7qrF1DmOyS4m6KbzI4eiti68/DAJUuANutptikMtImFDzECNZsc+EXfMXSVOIJs9MMpR
A85MAA4Kx0DP67+uHiKfkYjvuKwAUazwqI8D2xPDo+AYdixd3bDDQuuEvStwtC027r/CArYb9+1T
P2VqNxMKtAWtXftaJ8tD7lZhsIxEaSAfubgjiQR060RbdYxEZIiXu+vf4xXxarXqZRy0cwEE64Li
xGN6UfPgj2D8tFnJ5sZDaNUzqXpERrMCSjdVCtstNtJsj3yFgHSVPnbtbARh71Y7Qf6DK/TsbunJ
AcoIGJJfrokootDQGhT58D6Q6JyW6iDqAjD2Xa8b373WxURbD299BCKyIXFvO1MNjRXNuoUr5RQv
6nkpbLLGWwCuREucQO15D6VSz0hsz4WuXygK4G+3wysK6INqaLsS4zkp5HcpHe9kJKtRUWv3cxEd
nZahYEqsDycjtCvaEyEBVVjWGkxlHscBbMfk9O+lbvMc5FzfhmPobQxHbCjeEn+sw27feEO0ayXC
J6wNpN2U5i7q+jjo3PY5Sm3zTg3YOCitpbAOELAi3zphR7LKot1qrniv2qvDe25CIQ0cAVQK9eFP
GM2HyKF5LpQ41OuJRhRgOo/XJBs+IYlAKgeJDRoRJQgJ3JLxSmAZyYUoT8xFZvHiVk62mw3xridY
46Ou3Ie4gn1kQFTfHPyuOiPW5UgermI11TfYR4Ik69/FqlaWFGGTGuS20eran8L5gJSXyIE8YxQj
8IqANn1LW/dpmsXHvECbSMVEQxYlR5l9EoHoQIGYOXuMCFpJCz/bgI/uZxkwidqkcErmd2XhAjZt
epf2t5uT164RNB7vtoajrDaMQw5YgiqnOplLCkffDNFtYG8zTI98+ZlsGNG9VdidNk1af06dnW4H
i/Vo5ogPCsmj2VrVKlF46PUju8zlWhoupkKezg1ceoHPkZ4b6UNtoTD38PL0AxQIlyG632niLV6Z
CioZmlNGGCo2kGg7ILzi2yOorIl2a61nY64aaOV0cdqUHNwFOpyV7Rsz+XJtNpCzC+jci1d3l/YW
98CVwJj/WNr9ks+gY0tgKpr246YA3vRwRjtR8JVC/i05yvpudilN0gYdSfYVYVnXqtHZJ6kH7Fre
j6J7atroAeOjTnRLkKX97zAuNPKqSQKj2QkThV7rePEeesoNIkayWbfxxNIsn0AuJGUimrHqF/M+
KYzLWCKrIxnsmKLz2pmR8TfxLKNb15NTbrpPnpIvmRn9GCP/VVj9U4cEi0uSjUkdh06gd9GXmfYm
m/74S8Qh0Ueu+RP22yyOLwRVfE42abzasOLtxl/Ckp8GB3kBUbhfQJ+jTdOK18Ea8KZaTr8hMedd
N4t9kstnlNtfS7v4jGwIpdL6D82zfshRuKFKB2+1iN++st5J/Pt2evWYSLrxyRxIVXDo3kI4ywPR
Z9Fy33baGZnG8tVZPAPlJGM/VtY9Piha6x6bfaH5HViizf8Uh4rkUqt6r0eB8DotL9FtHuzPwpDv
SAvu56SlTs9r1uUNglVnuC+bOCHTIbq5Bfi7GNfeGItxKxb8S3aHgNTWv/IY71I6wqxNYgTvGGBv
Rm2sSt0OO6JWz4dRUOcZpulsVRNh1a+f9S48pMm4okyYFaVxcjTS4m09tLI0cDxAS0snNiyJnt3I
OJBNP1CDxYRB4uzCPYlwzH6Cd1pc7PQlUUgEG61gVFSGDzyrriluEvYTxhUs/6by4nxlhn+2hfVr
JfrNG+wYIWxyMpT6oIVBJZKUj7Vjv5oN8wh96B5SjVtGtccSZu0dPovD6L7zLc8q2UFqfhYDWZpR
0gU1/eeOgDxKLoV3M1tilOCe0QaWiD9xcHLyMXl0Id+xSPpewR+swwik1d1yZWRHb5aEEdRa6bdm
TxfMxDEZRskHEINg0D2eK332XtUrvmK6GAUuSEZiyXaSbYduhdN4HaBJnNl+V3cWlKrG16t/SDoR
X8RFfouMkgLcgR9mNvt5Ek+xi1IBaXXICL6+y1zG9UvFNKIiLwH6DgMkHZRbGhGrR1rTU7X6yBeE
xLS04IvgJ8M+k7PnL3qCia0roNN6xmdqEZ5UdOEzfgcKDS+7isz56lTb8EVHfpVc7AXT0WM7GHeF
tG9NQagCHrjz+mwtTfJKK6uDc1niC0KEH8K24e+0GnY5MkcoINT+y+jw+LTd2WfotKm98QTAzjlm
5vgg608nsnn4ZjVKcVf9QxPlx+uVS0IQmUpwbkYWM6E3PwkgP+XIcMEihMgI45mTmmtLK4A54czb
sM+6lJLdoteXTynNbmDWcNzZvEXYjJSczyrq2XyYBxusIw07Ka8D94roEBgzedH8IR/VJiUiKMIh
t+n05GVAMMEONt6xeHjJO0gUXffQRdG4hzJK89H+Na22orSXDci3l8VG88J1t5cdz1q2XLs5TnhE
dDa6vIXkmqghqQt1kjZOn0rAJOSSOaPqaoDCYEl1nXJPHFH7KFRfH4hpIERp6M69xP4qxQ/1IoMZ
4sYspMlcDfXc86Gvtnnm7bMlHUjn5vko+Bmy9sVxjY85aYj+IuhnaJN9GDaTzzldn9FtBR2BiZem
aBDerBqixT45vcVMkZsraZwFANIC6lsAN6x19cbGb+8SIxVM6/cPC6NxGET1xgE1yb96Rt1WHhwi
YgKky3Tx6BbBmcKL6xxxZ3YzZDnuSiarM9EhFKG1PW17YmRKp8JznV1osPX9FGfGqfVmhpsJuiEm
TRsKatr4xgjgbP7DG7qHJZc/1BlbHFmw+dKtiWVbGjLoL/e1XrAUnROA0TY+eg/oor3SLmtILvHF
QYoXuIdUy9MTmwDe9qgMVK3htK5HIHxkSBtldwFxwBRokM9tWo17z1xncG3e4VOo5nOW134Ijyqm
o+KqZnGXcG5sGqd+onh9WDrkshilSaMvsNHFYeXdJFlKukCuC9FevWgl2+vc1A857jzOtL4MljoV
D9O4t6BjM8FaHnC1uqfIq6BgDd3f1KcN602EOHOdp3c5dZ1BLsxArshL677XIP12hqzfKh25ebaM
+rWPaW6z8i8q7PJqkNLNo5QPeJaY/tXrFnOZT7CZHXpLYj1Eb+0zO+3ue/rTaAKyU1TjzRrD9CBy
l1o8rt/jKCv3amrsnT06OcCVAhOUMftW3A6BBlzuJZRS7me1kBewfgqMK0FppK9yK1YH6D33Jj0K
nNvufx2sHzPzOfckub7WFO1ajAsKluQFZWu+58br0RJgJEvgjb336rMfqIXZsnh74EUWGDfiiR2n
wi2cXlKDT5Rhb2Hxrn1nufiF091LgljvsrqDv9HAyFxau96TREqqT8MSm9sSxhkKB0U77Oe5Tdzy
1D4mCMf3XeuW55CcjI052Vmw2M9pO2MGsM62G2IRzJLHfMRZ5NU32rnokPSCCy0eT12iLtMISrcM
bZwsjfPX27BkjE6IizMPrwUgw8mObiQ2moGt6I/RIySI5A8ed9Vmrl6tnLukGAjOg2V7bXWoSYMn
bzl2QDWzdycHl6tqTrhSObKWsrw34/A05+IrGlQPo6b5qKOiZ8RUvMMML7aLsV4KLBWF92CPEdyn
yGX0uOo/4X2UQdXm27XAiDvxBZP+1nazuUkKoAFau9oxesPZsZP75Cn+N0cQXcoM00BWYKieO/fZ
bvOgkCOw7ugRzTb/a/a+B04UkHIxi8lx2aVaae9A/XYsipI7A4pMh/wTC+kAaCzFLO9NBBzMk2LX
msHFGpL4IHnVPAeF+lT3T+nc888H3ji3bQ/18l1Y5YMWc6LrJba6hEU2+XXuNHo7sEAhSYF5e4i9
3ggYMTWLqx+dKA4ME83AuDxIUVSPZiezkyW9ahP+Wt7cb+uFfwLvLB2z30nieOJ9Zqrk0FEx/2Bg
GMzwl4vY87sFfFuctNoGzcZrxdrL0PvHyXX2Ns8FOhB+8qa/jF0DHyHGMVkcC+bjZsrMAu4wgaxa
ykaUXU6QhuzBvVC/aaZmfy76d9cn33H5XgrkDk3ofbujNzIxamn+xMUA3LdpdQu2Xvg+6qBLGxyR
U+rdIZQEsOGoP2Xd8K7tMy++RiSV5zGCYyrFX6kXTNiyN779Ixjhx5ynVDNJ0h4WcYmZuPqWUTDG
j9ODYQmgyl12mOLkEd1mtK2itCMF3D2GKxGn6ocjZqyOMX+KayBeOa6UCjrBxrNQx6wPKZlUB+yQ
C1pmYM7gQ8vqvhmIemh7760bF9IJm+FiTZq7qZvoyul0abTpJSRyxQft+WlaRN8gA96hw818xPCY
SIq1Lwey14SYZ6GpkmHbRZ4/9pc2b+6pqREiPcLi3ipsKX7dMJJdivrHHVmq2qA7LYxrRdTeRUNz
VRYTGwsmX+T2p5kFumXZ71qOn5VisU0mmm3CIHXEwpsC1ApBAZ+tad2iSP+XzxZBvO5vVNa8aLpO
/lt+33t2uZMsEVwjlX7XOm94TIGBEJxcedF5tr3vikXSjF8cZyxpiDqzkZT+P+2IeBhLbfVLFMPd
ZIh/vFwAotDs6J7BoJndoadAhLR0nhNsqWTM0Fn9TkleHgrdeaIYmHy9PDlkBKYxS1w9t5BoRMRu
V/pON0mXsWnAOyPfR9E/RP6UZ1KiPJq1bclzIl3Ao6SEk+yS9pY2xg1RZLRd3sF4/qsH/SmDUdPp
FWkD6GlTUIoTmnS0/JtYsDSv+pnXTp4bHAt0/Dz3LLiJRqp9Qx8n/ionulKu5Edb+1YwGPBOs8Fz
y4eMFclB2TP553kIua+z7sBul6dw17odDgDPBkwa/6SiKTdFjBos5LhtC1BHg/pt3Ij+3IoeJeKP
Vj6UBoMLPNW7KWQnYOn5jYylMI+enKq+5W7TbRHt+vW4nPrW/q3WAjFkJRqUgleX4voL8iklp42f
sbzKDp14WTvfZX2vME91s35WvfeON5iQ3xq6ljY+xtWadFTAMLK13bBYL3h1GYCVpDpqeBWT8hjL
6J9CjU2ti9YCwQKaHiBHeufs6/Yps0wUyysElnWUHSKE6XF4uQ4Crlj7I4ul3EEQ6AkcZqE7d9lp
7IdbhaUmGOualouwGCTTtc6q6RlGISdZmS+UlpQFDIr/kJZd+2G+LI78NBmtpPxH6n38hmOHHEfi
AQ1PXqxfUAklxxqqR8t8AqQQHvqo1scDSneGnVRgkcm0qKcURJYGfZyxbiOaeI/+/1W5iP7XZQfI
q3BDNIRN7MKTFc/WdfAwTM14ojeVPtKkOB/ztGyJa2MOP4cf0PWetQnjoIVHSGGM2nvrZzHD914O
X4XpvTbzmsyskTHfNTws19ukcZksK32GZTFG+EZq91KNQL8m5t04ZGBFk+iGUI/9lOOav2EtPjrE
Aj41S3OIWLdpmnGh46M5sow+KBsUJjN+WcK/acAAZS/mQ2TyEzGnSnxgTIw29eUJRjSc2ewvG3kB
VB5x+9XFlkUpJLNk2tXr2DAawj/ZvuDkfypm8VxMyVvCHMHmkSni8hXvMvt88zPNVHevSPLlmTSx
jgx/ABM8VugFgi5rJT8Ov0X/ytdXe5R9DwjyOoVim2q+1rtkr6UujmwAYh70e7g47Gm1Rm1TtC6Q
bpMChYM8uSYphWvrd2gwlqMdE092NOgn5f6AiXwzbNNBFTUzNzcs5vspgydvbc8Xbu94fIrq6dHE
MMEolhTqpkjvyf3BmB11mzQRZKUWjCLdemQMW7LjtF+Nya9FCx4lxwjiJeE3h5eHfZd0kIq8ATbC
+9pdyMRq1ujWusW4DxLXHrG123RdZdN/zLT20oqQ3jgzwCMj5q2vR6xeacYaQnsz7wu7/aN1hW7c
SvKlhltsRw91HA07CF+kssSpTadrB1NqkEru0e3oo2NgPs52Vvvi1dGnMW05nhJCjfIXtJJ3cqWS
R7wY+7hhzmLhxOon1pQVZP8l/R10ZnroXrJtNxiMbbygGCmiomw2/B7jSyDlUBzN0noBJMhTlKyE
iifmSCYDvKHuucGMnuL2FiFKNnNE66FmCGsRVyTSkeKfEx9KkweM+aILwMFdcsya6cdsun7nQdW1
TRSeKu9rbvz5Me4FvRitdED4yl6HQ6mRvOowrJdN9Fs6+SMFli4R2JiDzXqiZZaz6DuwnWkwcVxu
JFKiYp2KZbb5nJvpx2yiDZpZNMsyUWcbYzKao5GoySk7lf3AtszcG1JHYhuDSma97ptsYhixSWfX
EIVqc+HQDxGRgE7zHEOQnozc3WUzjDXXRMmkzmVmcwWE2n0tEBpR574LSCDUEYXGMInsZObCIeLL
nzksaU6dPOQiZ+eBeBG2fziOgSs4vCoRnWWTvYtOJ84gvXiIAWpojDtbMGkH50ExSLGkOu61sX8a
lgF21uS9u4HZcn8Y5PRmYUssWruwVXpWaWkCWHWfa3hZV9PSfQO7YY2LSjbDdFWj2KPX5W6dx7eu
NMtdYQASKRAujNkjeZCPempSiCFELJUZXi1NBljrPwYNpNXY/0wVdXOB25C5JVVKDTG36hhVty3P
6EFo12yYuy39+Ua3ilORT/IURhXNKUVTmE361kzLBFD1mPJ+WH9DWiJvKYbtnFgPDImGDS7PY8W8
DXLYm5qLO+SeqC1T9Mop72EFZlxVgAPHqpDIFHtnZ9Yka8zOQFa1jGc/BvM7oKJBJYIAIMVFRqoq
Ky7bFyUhHvARd/AQwSjbmJY0GlCSNzYElCDMYPx5MvrkwKQysAv9ioykQ0Smw9scnO3MJjKYVOKg
9VP7tNcPswmW3xmyftvAwYo77sF0rndDHTc+Sj3G3NlXFmlPsek9wCXvt0hwi5pfPzHr/JJiZqTi
y23CbS0qgDPdMGsfaT2XyRzEkmumSjr4JNU6nTYuIK8W+HpFvy/bFsCDjK62zca6h6GRM0SJu7C+
rt8qX9ygsCmcLdEjLis6jgGXfgoC8+JHYWPvFWm7wJeWMBhaEtjAGARNPv0sDPrIhK1qYjbaJOhG
a/Tj4o+cAMNXzhwF7K3GIK35gUfCVTWHoGsH5Bt4JmyatueYgWwQepHIW0Fb89KdVUZfqoBljK1c
cOK4SLmSjqtyRtoRRxeSEhWi0400QqbmKbfsMJ0bILkbYo8eeLKgcY0cQJTC3cgEdXlnt9a2I4/D
j9egrd66ZEX6XnbCgnWuX3rBMMD6chpBiB95w2ZlPRM98sr9TW/VctCSWeOk6KnaRM1Ps12bm1S7
jaw1tpxtAJw/ywzuQKirh5wwkI1Gmple5ahQQyOga/qEQ8C2JJvJirIW90yWCQN+CuRojYtgOlhJ
i3JO9iexMGvTzDxwrUcbNyl72eJPT8S3oVD06kqDXVE8OWF9ZgLyvSzuPzL1cr/iQt5aW8MtdXCB
LIrcWXp7ZAn4p8YfZxDDCQnmm9d786awiNGy1myBciK80QQe5iDXcZNX9vi3uNH/xXGL67pCfM8Q
ZGDz8a6S+hAOXbPJkAcMM6kaxE1cXfXu5Jpz6/R/RLI1d64NaBz8mPSNiRyLriUIuS/lSpVLngB0
lfexjXrX0BdmXauCOm+feGdIHABs75o3i1v5YSIh76FNs+FEcOBjZ03oe9NmYw8OL/z4VVuEGap7
xkH7Ug0/s0TYbuClOzdsdhhup1/4zhHeuHDm1KgRACwZVGZ6+CoK5lEG66ptXDqfcywP0PU/Uwqv
XZGCctfDRhx0S701xUTxirKdC6H/N3pPc6Rle92NPgnFDe89xqQCHR1IfIq3kb+DOnipbPSpobT7
QLr6r1f/JsVS+EyC03NXcaCUYmUoFAXaxdZ7zUvk5oANf7QWg8WaUhtVXJNyvhm0pzH4J3bZZkcj
huovRpQUjNOaVxiDInM08ygd51Qb7f5RS1K2s7J8WK08h1JFdMKy/iECBoqDdxigNu29PJy2uegR
XiepG+BYsa0BFA3tAT7YmIzBLGiSiRSUYsl3Qr6b0sC8J9gdkZX+5cz6VabFqVfhdE2NluywBhdj
3+vPWO7sDTBgYHQF+8tljQajhwICeHMcWiejJHNB2Uz9mOyi8LV/mmZ47Ht4pbP45dDstrAA+V3F
aPpkCTFGtHWG1P1WEFqU25IskCGr8Iy4zkYK7JpY79i/MMpNrH+xufybTGmf5tLbUi0TdSpTtmB5
7AapQ2FWGjZzSie7mOzEcMa2MkHEkA/fbt4xU8G26bO4YgM3es0D63K0E9oUcsgvV76Rvi5BH0OB
/Varobvm9DV+TW46nSWceV3uo4xJpQ63ZsP6m420ViCIR6i/UUUPRDK5B6NBhlPjXkUj/kIWUK1N
RRCZlt8yT2Orme1IaH+aa6s9p+arIuVAK8fx3pncbEcvLAE/ntARfCkPPgJgzCFcbD8mEo53Jtz2
AIhTEpBEhd8BjdlQLTHpNEVQubnasSQAjIRrKFXFP50ok5nmbg3R5iEOVAjREo1bp/fP2ujdhXER
yAUGKDky+0pjKM96daeKFKHOnB8F1YPIkl+DjOC5WOOFtLdeEnOi2fYWNfl1SJlm9PA6UX7Z7tbI
kilwu/gqUeTv81B9RtCk/BrSWC44Mhob+1BsrKEva4dZ6Aynww0/SH8EPMpMH2iOXTibCVzSUczV
39wXD8ISydHSlp228ssStGMNqYebolZvlYvTNUpq8pOIKUnG+l8xNGB3K5TW1jRdiaC9wnpwACwn
zzaU3VK+5DhJH5P2wQwtvDf4Z6iNrR/kWoi3rLt02lvkskQLE1iYy03Nzo1Ynzu0v9ixM7ioRDT4
PBlqX1UvbV8ExYImbI2l5AAeKYQLYbBRTCykAt2tiPHJjlP8Ulr5wdMadkNdZG7wFmNZiZZla3Cp
KbTawnMZ541sXXp9y4DSPS+4AsJsW40rEmgKH0qyBKkvh0u1yBu8VuTj0/yrDO2fpcXcJsu4DlbM
gxoSOhLDfWJJM+4GJxg54Pyl9T6rxvkYZGYTdW/IpxYzc0J362OuTy6s4tpdP8SkbbMj0pOP3hFv
GMLPLss6vFu+U+YnhFWp7zIsC8htmLdtn6wTlJ55ybol4BE/keITZuqRuv3gpsk16ao7g33CkmUR
SqbmeRSg4xVEN07CEJMX737uhn8jKOXBGjV6zoioDfq6BcbKYg2HkqD5LczxNxM6+8Zb8kNH4xlg
GP7V7toGZrPilauUfqpRgh2n+RpmayJmqh/YILO/LJZ2q0qeKhMI01o1OMnDw7BgYdCQrBSkolIT
qjFQ1tRtPAEX1lPuoausW97GH7Yx3k3uawixmaw2hwUBWwaiZOSnXc2PWfJHtYM8Vc6rrBPgRlNa
D0lrMso0rL9IjwwofScXIxvyp4Q5ogZWbDGCvp3fk5AOQ79I4IiY2OfXzqBJdqMggq+bGct92SdX
CqcXURTs2BE+Rst4RwrOXSYlXi5eknRgEJjHW8MGaKk7bDvaQUNEiHScwKd/XdxyyzObj0E1rclG
WzXLv2myn5m2QeLLd9PYaYRBoRXPpvInb7MLalcs7kxEFLANvXO5Fq0A5ayN8q+8yBGqfcfTPZA2
HRqSOV6UEgOVSZS54RkweXjup91LioA+iMsFeCrBrhtG/PZ+7unDZNFgg9REs0ECGJ/cao3IjL5y
aQwB4o0JSFEEcskazvk4qv3EOpunsbe10bFtmH7eDw0CUvKSd6FZndYNmlP9rH8M8rSU630STYSw
AnG6PpO11SmSp+pMvOXm8I3ykKBnuwd1QUWvQoAyDsauUv+PsPPajR1Ls/SrFOq6iSE3zSYH030R
3suEzJFuCLlD7zY9n34+RlZPVicSmJuAvEIhmt+s9a1pnXZ6uLQTXP/xjOsKQthStrIQm4iZHmIz
4R39jRvxH6t7HfGCYT+mfV3tyY4/DCXRne7yflTkCrFoQzNHalOHScEBQLaQHIWuHf+eWo6tlhdu
ndXGo8jYT+sR2p0Qd/xUkifuqyJiIcNZkNxIqzXBQb1NXzTU1cnKUm3TWElxyAb/JcwYot0+F4LW
xHYyf9ntwfuJ3DY84CjjwpYK9DDuGAEANDLYrXWQkkklr+EcTEQZkh8IQMsPf74rq+pRmNMjGuF2
+eezuH1pRcIVMIi9XzjFYYq9uzoOxo2an5KlmuKQpC6g2Pnd2k97Nt8Zz6s4pzXTosXtJxRQDRYj
Qp0VExhSkOr0Xw8BDAjTmIW+ZT+HIWkOn9AFpmLBlef2vfn8atwe/nxaf/nYH3/z333N7a/886v/
7ktuH1Mo/3Gi/s2vuj2Hv/zmf/vqP371Xz5/+zl//up/+/K/+w1/9zH2Cjwfx2hA+2vgyf/yxPAY
Z7vbB1FUIKv78/MidvFI3d6/PSmLLeLEZfS/X8PbW1nWe//6a/HOxjUITo6I26f+7fv/+Na//Gm3
d/XbL/nj5/cwrHe37//jzxzNNaSRRRo4gDS6fsdc7U7vQXDnDe17FkfPAeyrbSYQpNsN6ncRJR2o
u3s4zy3o/viFzXlKn+nu2tLVgDC9t5iolgrFECtqVBTG74QJKA08qqNJ+ekhpreaLLdehgwwQyPC
Vj6xyUThbJvdbO51yT7CZMuG5SiJdgNUKJEr6khj6BV3RLZQtRRE+BCImViE7BQ5qwekysgEhgEJ
HT+pnv1RVfJByMVvExYMo335EzZDcmGH8EpBfTFURInVh2rR9MFK9clrUlM1ZE3/nQjNOMne2RfB
1KBaj41N8F2PjblhWlOvzBQEvMDXvLU8d+3lpnyFPEX7r6sDdxnzPErS2uq+OXwEM2om9QpYA8YX
bWrb9Z+o/xjMjcWd8qx6H3aQjT0Mh1gciq+OfTA84xDWPhaRouuqi230GwQw9pqsvwOksXsc1SU8
UHZR5GMEG5xb1CpN/ekoTtoG0+7SNNseIktzViXAOVftWwctZJfPsosuaNG/22SUz6qIsMcTbEtr
3UgcjIaNM4zfvlAOaSZVjJ62q51hDqDCxyipuxKFfrufvFemaiOgDfEZJClI04INA8yzhScYvztD
TMxJSooIC6pWsNlgTcNklLp6aeBNXHUxnF4gaAoc68ZNzZ9hIgClkcV1atNLGva/2QdEzynylNUI
No3iz/jyTVT9TU96UaW/qPEu8JxmGYZYQf05JtYs76shxJCXMI5lPUqMd3TfQhVbxoWEGD/oS+qc
EIkMq+NIsk1uMX92Bp1qTgo3nmFd997xMH5XlvY7c0pBnIV2rCSKUFsOrAjM3l6ZvrG1cGjxQnQa
MnyxqZCH62Rd7Y2KcriBP7RqncJkBsSRZQgdgcsQfZGjFR/KGPhtkqw0idrSthnI9yDbYQUzLqok
1PWAIR7H1WXQyg5zo/UJNm4/6f4nxNtuXVoouMPo0yhssVMx5HEjIumzL1v6eqauU8sI13OvWui6
qx6F5dpnKmlLWsEoBYhLTmu+xr/iLscqmfWvFZGrDS13ESttB0uX/jL1BAB+fmoTq5pE+3nz0tIm
asmO7JYXGuDXBhTWXvqvrDPBFaHMWBBLMUcTpavcJ6BP18yHKKRwAYmP947sloXESXa0s20Wsugv
hi5blU3snbQye/T6JtxAcMO9A2MiUO94xgZMY+22aFvjznaib6u2mx0WR2C5zoRnkxiMzTSy0Al5
caEFfQUO117Zy6fAsEjtrCaIoADlrSz3loOdYvA7TeRXLiqmTOusUC9yYNQ16OIFTxCvvPrCBUuc
XIRORNuBDUBDSHLQUqpxV4ahRvqtdZioVZbp6K+LEl29BofsVeyTjOUDyWL2OkIH1rQIAdgrtTs2
Boso4ZQdAuu34RL0YOPcwkyTH/l38npoBOPU6ALShjEK+4pYGr9aa6pXkq59Rb9xHoN2QnCJtQNu
PMtOJG/C6ve1xxBFU9kTe+hXbt/lwhi4uiGE5XsjNr/Rt8dwLksq7LXmdFK1ThgyxsjlyKzHTtwI
O2RQMtrrGftaxT5DyrQ06JB1fTgGxZso9OcWUVxTzXZZhM3CpwRPIm0LFPkuacPvDggu9FpdrZN2
PI2dxyvAUJ2ozWeU5GvG0xWirnBOom/vKqFe69pj6T4CItDZfG81yymWMSKlTOhbc+j2NIDD2R5G
LuZrrhH+MkzBDXuHLus3gGbt7dRmH1qTFica0mfHsR/bvqRFYAi9CNaIYFJ4C5zwdoDEya0JQzMS
+6FzShQ1w84ME9YrOv4PtkPeEfnkWjE33tq2pRblh06ip10ynp+BpQQVwaDVoidV9htYIPa6HIoA
4RCToTSdlozur52Xvgif2CEHxN22SpCuZA3qUF0+d4w4kHShhuvb7iOqRLAbiDPJ0/TkWChfbXai
ZBF9WPI+dsSEGJR9zASO0cmydNFpNj6rltlROs/HUmWsjdZM4fXH3jrUFdKAfkdOgY2LZI6tRrNg
Z8OmUtlwqBDYcKij0ra1dWJY+G7y/kcazh0K8WD00KdHLLH5R7yUBrglK3bjJYe5g3ybjW69x8aY
YS4t6yP9x4PvWfccD5DRLO2q9HZnE6AX1MMlcqoCo3UTLV3WOyNpy4mWzZpgWuXKxStfVwm3TUtb
a5orl0n+ogXRK7CGfhvKZpGv5Gi95GKOJlK0BgBPmPtr8cPg2PbOV/YmD60RTBxOMAZZq8qg0X5U
Qs+PWtAcs1z7zQ7LRsTF0yik+f4Wtnh6nKxlv+eW09LtLCJ8sBAJI9mjz64uLHTvWTYubFW+kWDu
HmQ7c6ypWBoSr5xwePYkNzAs7bA+8l/MKr55W67cgRtphjiEntFnSI9PhOWt3JdjcJcz2q4KwdIj
hXCQ5hoCHLYRwmmhIDargFUq60tv6WIy7oK9D6WeSAgEIaC+UJP3ofPAgsy0zedeeKwL4sneR03l
bt2SSYcTsMUlo4mNqs4clswF+y5PEa7q2g6J1sgwOF1KYTv7MupZVA2Cp5A+wkj8ckyu8074PbDQ
31l99ow0cljEU6Wjfq6fRkOE62anRjJbZdfDytXAQVg+Ihkr+5FhdVKj84g10diE46ioB08Kk+vZ
GjEa63WUbAIT3QHZn4t6KksWJYtqsFHBTfY6RmpjB+hZSrDCZkdMnNNSWpniYOc4IHqd8cVXxlY7
yMcr2xYWC5HzOUWMhBRZfgAJjHBV6eNDEqWn1HoKHaQzrrbRHFNf9qzMiQ9mUwFhFeOI+6EV7R0H
5BU2wnyToct3IuyMZrONBizj2tCcBpmm+3bO8IgK4xXzoq0i9kNWbWDxYcWqacmhtfs7pAomifAs
gQcFLd90QKcwTyEtDeofXZD3G2pQvbAMH0KpYQYcadw+u5RZXdnRf4LzcNksIMqkHEl0UlGJeovt
vNqM3H85oFkvkZi0KxwLfQj71sBuxc4T4S9hvXRO/CKaKzJsRml9cR9aCQA/m6V+YdhvvgpPIkDX
HpCLDdiUUn1q14H3CZ1QLVIv6o8xwYtLQphJjKreQm86aa0JL3ucQvhrCPiyYkXiE1qCiIHjQMZ1
2WvLqZfvjRBvVUFk2IQNySHtZRFFBHOPAeqrigqTA3yTVAymrBIbrj5HvYqVMEdqSBuhCdhuG20L
fsxce53Nsg6BJoBDRtDYXroBINhspRgeGDbZdNUpEPM0eUknbJJcDxmbsvgmHBzeS2ISZVDmZydF
UyxqG7MUEPsomkgyfugKyCPkb02+8El6wG3VfeYBohgiP/dZOloHxyFwaBrcitAZ/hFR2FpPBCqa
mG5q+9CGXrhGD/ITGrWDfMFV686LEMpbQ34UPrG8UcCiuKfE23DgH5KKee/SZ6bAsdvYB2UE5SZv
EeghGwq58AT+Q6s899gVOnIxL6k/Uq3eem6ovWR2vy0b8viioe+uNWuSO2qQfSnc7opxNbp3zehs
cLst/Igiu+h69Bk6uWMwGdnOVm8BWgniDwJvS9KVtTJMxmu3B0Yg+g5YCXnWFjPwGOUzQRTi2Yrw
BEmr0bgUxOZzURb/ercNje4Iuo9hO/ZXTGexftYcq3utXA4Ux30thyE4585A55ewow90fdojAy4f
3NBjpdxJDYsx7zJsKx8AJJUYUCKgP/PHyvkBqYJYcmSYNLu8e3toUP+tUC0xNP9/HwNlOWJXM0a2
ff/9dSqragwA+r3BCbfp4PNe6yTW0bh0nwYTDcxb9rgfVDXeWVpjX00nkisRhR/K6IwFqrke2Zze
393e8ob8jX+Vvv/Lx9vSOZCwgGDWlpsJTuYL1AVrPbL32PhgjF9Ua1gklgXhzpg/W0e9uyxtnXlj
IKsVbg86Y2mGF1J8g2M7O9zm94ZCsrvytWfBDJC7OZ0kXnf5UKbVe2lF/luPDB2YrOkeqCyDl7xv
8M9rPngMo94Eakh2ty8bknUfEV45sSLeeUHlYBiMvA2/y6fPrpKTX1qAmSjjRjwce8+o5DlgfLnW
wHpcW0un7CKX4H2ORVCMAl6AQT/ZErO4Nv9TbN8jh2B+iJrMWpsTBXyLs6PrZX21CRi7+vUf7zh6
3lxLxF74X5IMu+SsKiqkdex9Pz32AcKXNin1e1MLY5LJ6gfbiKxdJY3qOaisF2LXxks9vxcleNMq
3zVOt08CIgZ4oBiecQ+ydk0WRHCABhbqg+4eUzV021x3k7uqI65MdpbzqFLUyFHNJhBcEJ1jxDYx
icS99BxQjtjX6G6lg4e/dGj5XVQp1fStcNoQ0fl7cOSxbHD6mXSe0Herdyb9DYJWs8Lfg5N2JDyZ
OyAFx1SV3kMTM1TGwNgxqEwk4rEcrbnpNDuuhNnRdCpUDoas9r42JKcpoVfUKtpHv+/lA1YT+QAc
YWXZ3AW7nFO+UrIjFxhmTNTKN3DociNdMW5v7+YGSm6ulYcMAw8aKFE/tglrCFIN4sPtXXSv3rYd
u+8iVK9BmgCfNk1WI4VG75AOxlMapiVdBwJPIpuBFnG8GLnOFSS7E8ztn3Skpjzh+je+Wf84Bda4
HaX5CDbXP0aqJce6wWbN5Upd5PyQOaG6TG4P613icrl9wum5N6KZ4TOQKI5WyK6274ZtZ5fkTIHZ
WPuBOZy6ziQfZlg3YFROmTFRtnT5g0hdbJhlVlkge3gz6sM7VeLKJUbhEhdV+RCG3U9hQyUFU+5S
WprakRj0uQFzC2C+4rk15+VwVaEBp/o6M+Oy94WK71Ooemt6+/JYFOV48QjdWXn4MqlpvZx1VOSv
q8LK10EbYVzgPonYDhLKIo24f2eGHj4WGfFpfu+Vn3TKHyIymntBSnI0piN3xQqChJsl5r3rPWSq
SB5vD4MZ23uf8L5FHSP/9KLycHtgg1AeCAsqDy7LAMYeGxpvZ84eCi/1aOYMhqPu7GsmzQ3bsVNM
gg+Jsv5+BBl4qvmDAOO6C4eo+rNwSx8xTbYhU47esQAautAYD6w0DJbPPvt31mD0E+G6w3J8N6QE
VFQmm0qn+XIQ+b4YKaFCVFOsHShrdODOW8MLzGe7yw2OTttA+WrRHgzNtNWKFMZVPIiTNZS/klum
h1e7Ly5Rq7sCR+J9xrGdOkDmIIMgEYhGynugSudJIwiX0ZQ49pauM2JR/t6BJ3f0SSNlz4Irqa2n
rRFwHcwl8mT+kcWnkVjo0kv/hz/+mkfgsRXbcdOfSF2eH6DSvXHG02W2jvaAnIVsVj9zvvvXchwG
nJSIMyuAMQ9jgRuBQn/JpFnuLc9uznj66I7U4Fx1aIMLc0gMgHRNdSznB7792Azi1a3K4Ln0XG9j
ayOCuLDXnrB9XiS16aKbL8peGG1KU09fFOl8h1AZRzXmX3WnxRec1OTjYhEfKBYoW4JpuGh62T9w
gRS7pGpMrK5B/5al1cMAvZxwxwAoWKTVR5eB6ITF/owRXd/AWO4PUyeCS+PFVz03gqe6Trds3ds7
qEP5gmrBfhkjoilTUmhECJNCTJi42C/TxDsS7UDGkhY2tXbICkeduBYUG+An2iNVEC75CPlF3SVv
8Vi21yxie5PGcXq08qgnhsbxmNMr7SnXDHuHPw+ymG5pTyUKlbQOrsbA6xz02IwlR6qWBfP0CzI/
uZbKc2DoTLp9lFpNC59xUjUoby8gEi3yDQzSiq+qsIZLGDfoPecHvTfHCxb7ay7yYe+V7xntd4Zm
K81K85cN9XdX944Hk4zTCy0LGlUO3UdeTwYGXYuXiGglE0vIAsWhe1GWnj2gafvui0hb4tgM8AVn
tGCBPCR5gsVufigQDbm6Hj+MfQYKgSFqrRkcZmMQ3TFPL44F2di3D90eMFjD2SeuG6l275xuD+nE
tS8yiGy9vRsGyttk6MVRTib6IfDL51uAFMPw/P72YIZINPrCG3YK0vTR1u1pffU5ye8mxXyPCUC8
LdCdbx2cUssxTveBCinIsdQQ7eI0ZxO8DLyTeMBLggHJIiWHLE8nRClCksDtLaY6VLwBXujeDc5D
xQnseKa3AWtMS+ngLFqbaeKuDdOZHiXryFGjWRRTpj9mVdnu2wGY3e2TY4JKwhk6TLlsdI5CTIzk
b29O89WoaOMGSr0FatvSnUsvrWRfD5W5c5SD6QuRXw3+1FvoY9itEjcu1wacAKIjUxSMAZAx2yx7
xti5C+zhRPXIqZv4xhHIvv9qdAhvID88yy7xGbkLYsICpa4xFIAFeIl+H/llchxR1S/SSmYkbrEm
5+Yx/Boau1wh4wWEaP7iQg4bsn0lbVU7Ti3pt4lVXYIx38W9b56LLsGtXpGpAg7COtdT8a+HpNYz
Cisx0hxM+ZnAZGACWJf2uU87oNFIRChkdgrp0WrEo3WkGKIvbinwp65+9jw3/tGmcd0y/EemzibX
ogFENVuchiSSD4NVxZvIjLCNd84dNI4SrGoNeQKw+H1fwX8RpWWBQxl7Yys7zHrdPLSgZmUkqYoN
tyP4blyPRqRo0Av0kabctNiP58newlLJy1V6B2Sy2rZHUXYJErGjTPrsg6yCRVoxxfyPSDVjYJND
BMuQOXsfUtyimLHpAIMjx/F3Zhroi6Z4x/b4g7OKjO0gFSvV+MxOMG5yN93K0VH7eMQo39fkiYH/
o9HHVtaa7XnS673pZmrTe6OzyDv0qdSSBorJC+NdNhq5wzKj3boGZyY58Sc10J2ayONZjq1qxSXX
Cmxi57x4hX0AtKc5ZEy4OEJNZ3yuxRSf6F+/cpbwGyu1DsNYFHtXH+VpFHhEcjUM25nzWzsEWFGm
XgdDG5Y9FstlU1DV1QVvsEwyg9w5GHb5xYH5nhXja6JNYOWzOj4V7cpJPpNS+VfLtbxjwRCWtldt
3H6eFZtCPwwMJ9u4fIrxPqaRx9TdQrU2kX8TefvcbtxFGLqnIMviNfsb1My59xW2FHjpaH+1eQvU
gfiALq6sYyG6S2i6zwSWcwk71v15MqV25IRN1x1ATxNDYePH+Fr0hti7sLpqSXggZxNDrkOlJ8hg
ahNyXSUwfjSfG6PyzS3ZLt9JvwtH87FKQ5TEiICXJMODD5kz3Kcp0daxlOG5kcLdDAN6qNgwXyeZ
IUBsG9DFDqCPUFD9KvdB5Na2CSAMNZnLFqKJv/Om/4i8Ez5RwMgJu628UuvKdrZKoCnFBnuPZUuG
8pdyDImyzeMKYyEKY5R9cu2AgZWkASosGv4kgCCUGcnSKsuLhe57i4P1m+3QY+Ig9dFA2RXK28uG
/xzIoU/AM7u+L5+coN5TDgGBSJi7B0fNaZ9d22UmWmeLNms+Ittd83o7kOUiHA3YKhlToS2adGtf
kfiFdfGuPycBHDgkZWrJCLO7r5Y1XNo7tyqKNU1fY45YmB1GxoPjcvhY4biP82HY5zz/U19Mp6rW
uQlTtIYaY5PCwuaCXmQwkTtIlowLL26PMRssau/83i0ojGJ0gI0EFl0ynrGNbHyyZFqehZV/hlp1
avqezHhKaIWX4inq036ZO+i66kgWiyoApNJ7k7Y1W+3kxXq58YasX0dJOpEujrSbMVe5jsFlWIU4
a544gJQooOkEd2YKmyPQIcDIfF2EYJ0yzfupiOVc+EGASSa2yUYSBplbQFWla2wRmVn3Q5h+dojW
p86BuIv+D5XFJh+LYC+64JenP+JK7zOKi6BRV64yF5mjBWwEU4PkLjJIn7WF9lYUzRe+SdTWkUUo
Gxz/ypy/B3CRU8tn1BnFUrT62RpiB6JAeyiw3QPVmfRk2w3j726Iz73K3l3Er3tXNW/oh8gzd6Ov
4RcdN8sP0U3bwGQr5Tu8RgkaOybZrNkM9k6Z/ikjiImVnWA4V9rrgHaGCG8Qg1n4LqzxCfMEo10D
DjR8uNj9LDULhIjFyKpoGO/KQVxb7Tr6iVx4nuJ+XaK8j0PUwlNdL8hQ3qJZyg2x6ymZeuKz1nYz
3luRiDZkYOCCjYNnI1OSbQOvUt9Vi6pi/WTo073U27NhNTN0J+eOBtkp1Ktmw0jwjfIt4Jzn2j4v
ZmSDbcBjmb8hTS/GnoJVpuvgKNUY3Ds/QcaFi1jT7zvfuGR2+B7P3OmaIIAVu64VO09KkfG7rMeJ
y+30kJPalnfctjXfitaD95jKIlhnfoGeutQBnuvpRUQ4pxyqslsbzOhDfmSktHnpyUrqtwlxMOlp
wztFxqHFHUPuxlpAhYzKn7ytE9zsQO24oR+7GfqWBf27b2TGzukAaESoyxzy0y7oasQyKz71bvxG
nvwVjwbXWTf9CDdjXAIscTmPitE9Dqpzj33YfscRdj3G1tHKbmwCNCJrEVr5b08nY4qrxheCu5dG
pAZGaapjtp4SKqeRk8CtI2NJk7ZeNkqtU4UFp2KnpHswwzOdDrbSXomW/C10HFlFcx/39I3NnLhh
5OV7UBQPFPGvoscRbMYgImr/FOjlSczTRwPvf1XZPyHeZcjx7dn3L4MVo0Eud1NPH+e5bKpDvV6z
CUN8z0LXrli/j8lXn9kfwmUSodX6kvAwHHwx6vRKq341kXbP2OgsXUWf5h5CGf8S+kPceoi9lXik
HrEJ3642sNwOCOdCSsHmqfbik8uQhzreCINzWNlPRLkfmhCCb+xhHSG/7JCpDEloA9gYDjt/D/uW
OnqIpMtxAq5abjLuZBz/MV6vse4X4ZghBesu9ERQNlKiM+VvLeTyUXm5t3K3XKH2kUSxHOGARb5v
O5iA0ZLlMy/hTKrAo4HWsXWRykubW1E4aOM6EsFHoPpuV/ZPCWwUCP0W3KMO5yKzkty0jjHZN1UM
wipBlIyK89nqWNaSUD6Ln7GsAqbcsa28uJxmrEDxJOqPHgpdImb6g8y8d/RL1dLxQRa7rK/Z2OGf
6ouTCegMRDC0cVF8p41ISAH2T7kVMFYfWs7E0Ex3VkyMde29pW11rWIc1FnDziXHJNnl6G0BRS8m
vdzVU/rRRibXvShDUxc4d4Fa1v58q1UR6z4J+0x6LXJigvMCl+UfHadNB7e1lcHhDGJDB3+mWus3
tm1jrXFTIsJ23RnpOnCx1ZsNyHQiBZc5Kp89MuwycDr05gaVFnlgagoRiMj0mwjjZUiiufBh0alm
b5tIWtnxblWYveHaRcShSMqO3tvS/0jL3lyPQfdRaGO8zIWGxC61c0IDgiWNyx4XB8iryvuui/5n
riXbZnwanfS9tJN2pUp0inHsHw3jRUvQrdguNZ+ug2xqOEtHYNXcY6whIc6wR7kw6erHGnV/VQsi
EyOrw4MdnxgCHPUAaq7G1jcjD5GLqVZgBSOMqDCzvTCBVaLn07l17YOJPOSeWQi3VR3cr2LDR+hO
sS4N9wchZQmAQQChLihTGkEmjCteCHgESRlMNprKbi3zzDyh8kscwopkqNaiYvGUfHam1W8Sts3Y
4tBcDKW+18z4tUYrTuhkqaEdmPXatYbFo9aK+6k0LTIDnooev5gw+ismC1jdIAbDCMNAVGlXMQpW
CGPxS/euXqGViIDcpTm0+HBgV25sfm/mTNdoqgBBNi4ozyBdg65o4YzY7AIHRp6GQaeoWyTsMDQP
06+uhG8dEs28IPMhuPhVBVCuTvAuPLuZdi6d2mAhB+eUwyEI0tvwUc3FFmT/sLykHL7ar0rIRVHk
HqTv45Qb4CA9G7pO7X2oistj6OCn9UrxpvCLrIqQQD8t/ooQ0Bw0VwsYkY1s31X+OVIi9DAFeE0/
vZB22k4+qRC6OxS93J77NbAARNbMr7WG2WCxR1ScEWLbtNtuTM5Z7RQbJBT1QgjzUdfCeoPhLWbX
bX6nZ6ciZcMmxmeZW8hU+zq6cLNYOAn/5IaiESBPt3bDNNqZTHaXYNayXwURSlXZ3Rmt+yC77kfn
esZOc67vGszPyJWspn1xBlRJfiy3uk03VoK8iVzAp1nIRq6p8ZtDWbiXZayoEl2Nbc64U4yvViYO
jFXQdquaMO/72vTu2VjB7Wa2yG1D/0YOsqHEJl+gmVaN7w6rIAyxcEdMft24fRCFMZxcC/SDDNxP
/Baz6jfZF9j98HllO3OKipVKjNfeHR6wHCHkGRguTSl0CClPw1y4N6XVbHHHIZsS2bKOyT2wAwkQ
IBn0LZRTvPUWgCzyile26/049Gxc4qrDNFlHIuyOlC2nOtC+/Lg5Yotc22SC+UX3jaah3FtO9I6A
Rz8QeMFBkoRLDLzhnvRcxtpdtZt07OFun25tNmRIhSk0EZedCX56RcCDpJgMr3IqFzG9DCEFTKEb
WFHKCzhlJ/7LRAWjgICakdubwb4GSfbi4H1I9WuJ4GFbxdmbFtEtVZa7A+x/aICE74YUR2n+GmQI
xw1fEaxggl9sQxOHuQIpZ43lFhpzTRwGlmVFPkHWfOXkidEIICiSnXhmmqaWZG2SpAG+tM0xAiTQ
Z1M1ElNgw6Ov5aU3KgJGxiccXlfD7FFoUrExIk4DsgZf8AbKsDnIVIQHTTPe00Tu03pmGgqJpMft
yKBkI7CMmullZNyZ9dNjJZgcJhPyYxtIVj4TO/tmTjF180XrTCjdxaxwSI14TY75s1GxGjb05nsC
F8tif69Hzd2oJmely2AHtnI84kR/43K4qUHXJto4cb1iZeDG7tmzWixiI97pIik2jjeyiKhBVYqi
25iT+VQk9pvTcCB10UDf6XveqnK9Q2Cgdh984KIDg4alOepLCKDGVoxsVsKWvM6MoHdCRQi706Co
KU5crb7kAYRGR4Ljm6aavs0IvryKeUDo+/xfYXE5ggpGAQCIy55GWbGEAcZC863/lmRQIyDz92Xn
/DYTDY0xAgE3xTFQMN0jc+UCB/G19xXRJbW90yMr4WUdcYE4LEH7DuVGz9mfzHkukWjWSPmPuUX5
5ZguG+OoxhYCuGDyzfuKuD5+akiTOOkNqPeWp0A+VZNhUteBVoYEFUAUcU+93xxnWnntFzr8Qc8H
YmUwc/6SRhGekTBzor8MpEWSZ/rZlJ4Hcwqx5OBbH1bJDZ+JNOKZ2fLEP9mIL5my/UOLjqFLWnUU
I2BU0WAfi4Bm465rVwDMnJVd2+vES5HR67HOBp2pPra2oeB60OtsuWXrI3qFEDn2V0pLATWHBYO/
Fs6nTQbthkjUYKmGIpx1K8UOkeUCP1y/iisXAYZdPDusNve1PmN5Oa/3ADHWabMIk7DcKppT7F70
dB7/8XUgVlGRv4ZG0+6UC98mDFMg0hYrwvHVtzVYlshVWIuuTJijXeY9eH6SnRJwo5nh3A+K0VBN
m2f3bfKQYK5lzbdns//YEZ1T1uTgmf79qBUzfEh9hsEUHBwSn0Up21PdpWT/YJnuNK7FJn/igpPJ
XBg2mbW5/s6eBkybIEyz7RASGuVcIwizXoVlSWcmI9bO034sfdYMnXrMSJtI4UwybkGRa4RIOqlt
KxL2BMe+HsLsaD0SelleYMFyNnXupzscl9fQ9EiMS82lrvHbRe4dtCgi2wA66FK+sUcguCNHnyia
feAyeuJwZrJUTzgUG8BD6A1q7ggaFIWoX1iaNDlH9HxT5lLSA4zVsrKtcxlAGsfW6eL0al8ND9Kb
SvZdPICHLuchRMGaqHXiO6V1RM+b4nT7xX1GQasci/4UAQiLnnJP38KZiAvXRfRQApMDksDFF5b4
41jG2ibXKVpM0/oQFbGULVURFwSfaMN9aMdvjIXvQWGAYRQNEfB6pBaRFBACJqinSLz48pgx2j//
8b/+6/98Df87+Cnu53CwIv9H3mb3RZQ39X/+U9j//Ef5x4f33//5T9dwTV13BW20buFdEtLh818f
UKcCvtr4DxQTfSLRUyyTsKqOHkCOSwyQ1LMZ/bPiHc4hQEUfGNc67OyTrzF4E5PBUNfsNoWpGGZ6
AH+jHg1kr2BHI901957ePMpxN7SxuusSV943jsUfqXI89uYsk+j8u//P3yH/599h8fQNUxqWbRq6
DZPf/cvf4Y59XGY5qHfgLRu9JP8dW3e3EGHW3cOujYHRWsVKsIV/qOLkFYIEMuOsPntCapfK9b3d
YJafVTJol9Dd2KoITv+XsfNYjlxJs/SrtN09aiAd7mZdvWAEQmtqbmBMJhNaazz9fMGumukaZbMJ
u0HmpQgGHO7nP+c7qYgeYymnHXUGOZgIvfIIvhE9IQAqjUF7dEXun4wph4EYtu7y//0rOep//5VM
pSzTMjl7uZaw//VXGrgfEAVRkQfYLOaFZdKeccJghhPtAz/VX/XAXg9sX6kDCq0l7M+ZE1dzhSGZ
fkdDtTZ6l6UhS06cCqzRsM//84HWX2SBKH6u3PRRpK06/DzMYCgOyPUNKb10tPszyENEYJz2T/ej
06IqSgcyP7CmvqeBaMjImI3N2GyKslnUTdZean0KHmx28PerKX3Gpsoxy3XnHaO89KV0ef8gQDCN
jsZta3YlUnMcnTqDvVMa0jX189TNWfRnJ8UIkmZnJ7PkNgvsp59nqdMF259X+r/9y1XQ/FwVXwW/
fRSE7f/y9D/W38XpM/tu/v3+f/2Pf/Uf//qU/+kfX3T52X7+yxOgctzzrt13Pd2+G4YY/7wI7//y
//eT//b981WepvL77399/s4wq0UNGPav9q9/fOp+0Rq6bkopjf/ydrp/k3/8i/tv8fe/Xr+b9rvO
/23xWX7/n//f78+mZT2w/2aQ+2SWagCId12LNxkHRz5juH+TuuUqKVzH4crSeXvm9OeFf/+LGfjf
LCkAXQtXOMyhXPOvf2sAuv98zv6btEy+oukCKpWOsv/650vxj/XoP1/6/8v6ZCv9Xy8DwzVty7FZ
onTJMUfo9xXsv6xQVajHWTjfexAy16QF680vJOgYK508XXOsXZMyZHXdTR/pixakAsQdawnIgnFk
NLL9z8TJ18KTVrI70mpID0GZvXXjTNgkz5K3GWMOFxfHzJ5UuiedRN0EB6ilIUC7dFO5G7QiwyoT
PJUpO1vDYSOgWTjy2O9sCcBQfR3EsMFxbJH61ZpNyQxz0bhjSwtLiZk//mauStQtwKJnGaJewzA5
dA3T2awcLpC8P5Jx1r2i6Qavif3ysR3t0Yv66V3iltq3ndYtcMGR3okrRUssrkUn8I8I6f1i5t1D
RFvLNjNkBsRL6iOwkoBsNtimk99vFmZbjiv2VvHZwBlyzqOCthVWdz+Kf40ma12kUhNbJeEPhMmZ
UgwSa7LguDCbXuNA0YvmsDiUnWQ80BbmotUtDvOOjnU7lS6sCiwGDPVRE4Pc+YzwVi0dnN+J1hKX
5wwk4mHXxvExNjIM0W47LFMZhffiO39f3QH+hHi8DPi6h4YqTomfRLuMamvxQ1dQRkekpSYewa5O
dQM6ZGznBwkjbtk0nO2UE3HKaR2Q7eW8j6O8wW432ydXWdPDGO2dRgXrlsP2heiyuQuy/ldnRSlx
/WD2Jq05cv+zTmWI7mgZ6QWaLSoQXV0rrVPJEpOOs6pGixmcH0xeJZpdYV5j3+0uagzPZWaBpC3u
lN0J+ncDGFc5llo4GdKEDphnPcdgWbUaVZ1aJf5FDX0sKqyvaGCs78c9hKpuFpvYnC8AMOkkQMqQ
DTxwW0qiIh2A4Cg/+s0lbANICFPiHrUmXVrsJbZuV8QXI5urVVrl1LbPgXEKYnmaMy3eZvon1AIE
tUkVXtdikxf3+asuopVhm29+Ysm9CTNhi6XJm1FCzvGQ2cuZvJI3m38qERTPmISSjiBNxVY4JZol
sMbuwsCbDH9FEAUIZeVnXqz/agbtRMENps+6esr7rrllYj/bYwRwMjsNPbHbKRabnMPVSq9z2AvB
uCbGG16Lk2+GGE+brvhoi3cCtucOGxPR4xEeh1lF217054yClGMLJ6P0VbRzHHg3bSn3fl59+zMi
8RxgsG5sk36LuPgaQtM4NK68wJV6w4ZUbuGPSXI/Bl6BIrQ3kZ6NIOWJy3Gd+hvDhbIouuKmcFov
dNk/zjOJycYm0UWHEI4m+yXdTi3fthybckdVFyPWOzyIMAGmDTfZ5rBnDw2eUZS17qMOuqyCybmx
NM3eGJbDnyrJNv1ofOXOF/30676twY8WnEyx3iYsBxQpYLtSWBH5YzjjQ1XqxTaIu+xqKflBg5O1
cNkBea4WNOco1Q91rU62WWsXPUnetcaadv78bMQFr3tJEhdc2zpxGbWEOYO3xsbsg0/m1D0w2o95
q1XpxT5pTUmItr1XVHdcJY2iOi+u4vGSmJSuYIQzVmBM2BG1qOAZEQOWM/SL0ucePLiWhVWRN3yv
QbXmROVhCOsLd/QqAwIxb6OJrScIKKPchrr55VdZv/PZP9UpqD4f3WvF1HBHMjo4IOa1NEAo9l3Q
Bm1tKVQiF0FiYWDvX2oT21aU+BjeLPzMI4mLvT4bngM/ZNtM5S8GG82a1EOHgGn9Cdt7f4tNXRJt
qludo++m582b+mWxt6RiPCoblsTG2PakAVZmm+BsKJnHBZZuQYZK/iSTG21uDDc8bDnQTuvRC33H
2qaM/aeJTr+BLDoDjnkB8OE9q/XrXGjbwo30fT7SsJqF98O7i79OhN2ZQsf3gXa1A2mWZ4ozEMe1
GKIHV6Gd2MberlOTtyQUITeG0AojENexPFmF6fmRZW1FMe+jJqu3dYv4EGQxh4JQC/cT9+GHXk1Q
Iwbg0sSsTrWTJYuZwIUn7k9/Hsw67eHpYXjhZIuS5G9ppbUPubRvVSMy7lcm2aYMAgikLWuj5mRa
ZzCpLnGoomUsy+HYFNNOGNLc+HY8eUUG2Fu/v2BFz7qGX6yRWvnUCZsn86xOLlEYQku2vjIc/G3a
CBSEcjCyRqN/NYWqVphJHA77o7a1ChQkO9FetNr9jpn6spaX+HCSfD5ESh1kVFAvpuqVOTXxSz3H
2B+tgLxCaTyIIoI65qCd5FHP/Rko1snkJOxaefj08yHydttRT8zzoA3i2iTVoewZoBCCf9LArtxz
O+ZW0wZ1DgzwnAJHaThFWzlJehsdvG/Tyo+D8U2zJxpn9OA32kxwyrhJLExfrVCTVrFiKmWq+tJG
U72muaJhx3DtW4n4G8chdgOgFYYxEEvXNfz2kxEcmgHHYKSNzCaL5DAlU7aSKE0LzWDQHxcDveZi
fg1pTdwXqZ3tuQGWyzTCBCvbQm3vfnHquAA1QcX4imEV+lanf/e5+F1VpnymEmH2Ej3+49zXFCNb
i0qKaw1t9+rMRxAGap8W83jAvE5pJnV+y26O1A6OHVT+2fd1L1Lh8NBFY3YZyU+xRgZLyyWUmloq
ePFBDTKo5Tw5/2Hdfq0aJd7ijmocCR94b1FZ4vQ2SRm+MtI6J8udRl8XObafj06asUIv/22ZfXIs
HOO9UW34NGbccosBz1FlFiZGnxTUyzgsjaHM92VDNZHALg4Mt99byrDe+wyi02g50xmbWYUwPEYY
wuP6mjF9WDRQkX6BN6Rms6dfMQf11dFlGljN+EVLKl4glD/GY0OI2Aplu4MvazdE7mgVAu4zFjt3
6v11JsHsz1X8rDVae43wcqA0Rc++TwMLLv9tYA5MMoRNZ18K8ZYXlVhMWcFSBqkJgVBjvM8W6661
obL2VN/8PABR++wll3eYAx9CqtrWxmNdDwV5AH9ldSYQDtWXa14NoCVmwC1Id+TBrNudPc0ay2Sa
02pqq2ytawe9pwQhZ8fx4hogKsPgJTVhiFoM5Z4lPymF02d7KsaXZCSBREYMYRv+qmdXYQB7Q5QH
qRfYm13CXjNFchTZtBzkJ9FwB8T6KhkY+6UzeQ0L2dEZahRCjTBa7cd46Af7iEJj7aVg/JM55RsB
OOMyRt1hoH5qPZY19V8tVm2sqsmtqGogo2F2NPnVILuFOMQHPTqm0a+ZagW2J/98+M9CxZ/nceQ/
o3uLfS6p18hi97ma59+TMJNHF4WCe1O8TBICsma6F1kUeuwNogVrGeqSFVVHPyYPm+Fx3gaJk3rm
QLlg35s3TNL3kBGFW1OWPkm+u78hdKfWlYMEHLQO7kSNVjGfq9QrXoJRqbeRLox7zQgdehauC5hr
CLd5Mpya+4OMuUUOBO8XYc+dMZ8p31N+n+wNX8V75dN3EQiNFnO7K+guRkglHhF4CZfvSXPnZZ+0
IN3nEXSkhv03lLnXEBEc7FlfBfcqw4rxNr1Q1m8dZdxUpXgpp9jy4rzF+G+G1hHUPIN0LlBQQ8N1
kkhkJtrQPnL7dj3EZ+LwrL56bZ1B1BqMHku1bWkFXsYFMgZrZk2nG6NbUnpelGLiSQhQHwfFRhBo
uqiQZy16PZ+a0V66ogWIPfcfRaguQ2PN7wyle9Ybcb+SA8ianbazRWW/8nLPjOtqSWSCNH0d9bsw
QzOe1dRt7VgR9evcM6nuh0DLjMecxRatkbte9ujPvnsOo7T3OIL111hx6hkzMrzVHGx7TVkXYpeX
EFI2GMaI61ZzqQTx4+5ADuwDb2G8ryrm52ltR7cYwl2NGXgXiOHFRu3gxFaYz7i7SFs4x9JhJpnm
juLdgjWhMDX3asJFy2PpvLRuLVZJBHCD+BUwhDtQhLywVdvO2ulFBdYWZBDUaSL7Asp7klwCwRmJ
/EJ/zXymxqOaL0nbHEzFN56nFtXunsJsqOA6FkpmZ+HY6oFOQuqZ7xjzuxgTzOHjjMp4RJ1fVmFY
nSGj3uRAqKzq/fw9NsI35nITbs+Ru1wLKp9XDIa2X8yMHazZK/tiM44Np77cb06GmaL4plBNkVO3
tVtqYO/HCkxUlu1IeJIV03nBhR7uLaMZkcvd+NiVeH2SRALCa5HyC5RymoWdr5lyhqYstn5qOufG
paoNA/zZ9QMuppB4PmvVlS47B4Pzk+UUETFSf9jkjUyvJfsakJX2OyXvnNWbt07mOmTi/laa5XNt
l9UuC9jC2so4xuiKZZg6F5ck583N7XenvBuj3R7HQtfUt3TGRESaN30ouxHpkSnK0dShDd+fwYnp
l7Wup/i8tk3XOh8gMPhS4m0s9OKK+1LAOIw/oqy+Bn4jrwRdpuvo+zc/qYxtZhJs0AddXVy3YrNP
T1wq0yfAYSRYWr9fa7U9ERCc3/Wwbyk/15e4UwQzPmM8BSABPNqYQGVb5i1ztfzUFVlw5wZoXIoJ
LK9hcvYTrp11cBcQpnEez02oX2R+5zvOnHwSWT/HDGgdSh+vP88aI7hw1B62XcsN0ibtDQKRNTXW
m6trd5DQrZRuXmHl+yajP861qT1qGKYec1sDCkcRy7rJ83cb+txTkhq3trBuoxW267rHVqT86Iua
SfscWnqyAvaR7YycwVhk+DDUm3jPRkKdRNm8VGFVeq5RYwdQbnUwE6gE0ojgSQ0pnveOyz+5PxCR
YonNopVszduU1QZD0ag+DwVn5D6kWaQwuz2NdKeqAIDcpxxhwBHvGn5az+Q+hMnJnk6Vjp1VTDg+
MzW3v4qxQbUA3lhx8vZIyjnXsB89rLXhc5gUELncXMJK02meyKHxEY5gVUkacXFrBWzawcYpSczh
PWC9krpbkXvOOA63VABaDI7WKA6YtcoxPA00jPIXddwn3TBhMMcdPte5Gk8ZxBcok3P8gcy9tqbw
TdiadeEDcsUMlGDzpN96K3kdrBbuSIwLua6nDj1E/2S7HG2LIWoPADyDqbzgWVMcFk2KNsfSXGDV
trY/CbiYWmdspffhZI+XHE9YvWk4S1aYciTjVo/5Gzl6nXpiZ06IYPlVe+xEvRFOc+5Ahe5pnWcq
TxkrLaX1rjE5ayuIpnHgi1tBOC9Puug0kUVdRj3bQQ4xpJg6dtd+HmVXxgKXYD4FaZe+0LrLtnXU
u1WfKOej0E+RHxrvuWKFt9R4TQs3xcNmMBu2bXY+U8GCFzXvoiyKN4shdzbLXwmGyc+6gE7n8/aL
3Rgk/P0YiHvoq9GUYBQ1C6+M3G6r0kE8+323k7OcbwlDGLLFncmdN6s3wYBd2tTM1YBH9Inh/niV
eEUcC6CFanvwjxJSShupi2Mm7ikkXb8wDHZBKZbdjR/Y/SkOM7RDkkpGbVx7PQleaxBWvCDxe5wH
6fnnoRsrfe8UMU7Tf36oSJSxc1KiRz6+LI0SkeXPHxv4uwvwnZ2crjZ5ZMtjKLio5qCTN2eE/eni
33jrxPQRl+6wYaHtV4aB+Y7u4PAmhY9HXM4KjgZcFfzKLHFBVv6WU8qVBrAebYDtZQMhIdasxqNZ
G4j9GGFrpiGz7mbrwgESikKVnft7osLXwUH9PO3SIDt3kT5g2rVSD/zBgJQ0gVsfpo2VxcPx5+Hn
4zZb463Moz8mtUsB7rj3yIdkVjoXfPD+mQY/5lvlISFJv7tvcPUYhcjSh2YPPSLGIFa95inhjZ8H
YxYQXkM4QnGS8LGh6pdpHBm0E4pui62JzJPmyo3m66u8SLPHssN836mmh5bK08kdjFPrF/uyYgLq
ROlWRPThsfPJt3cX5j3/ve+k7c1xTcK2p8x9blrORfYGIV2FD8GONfgFEwhYt0FmS4IkDB/xe63h
4oNLqEP1aKsUxChNVct+yjHKk5ljB9Gsg8F/9pnz7cCF9GxDyV8yunaBPwfKow4dOUPTHoDU13hB
Br6XkECUiH2Q52Qbxdu1F7lYR4IVPxvJN6OHys8oHF/yIgqfpnSwtrApNDZ6lfyQ484ogoqdU2of
W5qiSt2MnpvR+kXhMLmGyAZm1IYYQ+uiJAJZeKiC66lJnG1eW1R2kGQ/TF0z0EqXw8SP4gyHkV5y
HKBMb//zX8bAYQr3p3poKqXjGYaHbxfWeDUmJ1tUuv1tpAgo4NToxxzofyKlRWinSryp06pFKfXu
hsjbAe6OBA5uhvk+4DhBdnYxseNZ99L9rokbHIJJUMkJnG6pLB3pDZTQ1yAIgOMrXQx1WXuAodIN
/dd0LZIKwPDsjq8tmDmQxw53+kyDepBVJLZAihLmjFdFwtWO8WZ+8RXpoTqi3RTHlIf7TB0Qn9Q6
KpS1tSxjOGm50S0H+SnAVNP0VAwep/OZZrRHOdGPO6tWnsgZvnPipYNMsz5sA+JJZ7vDi1VZLGkd
OUQ3mnamM2E3ZSzrhQE+w9lRr9YwT+dZ0K4yqyhZZzYuh0TRce9XNIv3DTzH0LC8wJ9C2pE1f9so
ZrkNBYHgNYiG8OMyCUvwPQVBy03eN5D928RraRMhJqraRYcnb2O1Lg6BOlhVKWCKfGx8vBqYsjEV
eDMy8QqIJaaNbeJSLVo7ue6lQIMWScOoJMx6bauhTCAodsk6jMDZ23YoL3beqkVd12B4AvA+2GWp
lAaPW9p58sWtRW+tPb+eeUiB3U4t998YWWfXhCluI94WC8P6bP0y/0bub5TWYu9oBZnLzAUVDrCn
MzRJk5RR0MRAtGAFy4i/8f0O1GS9Bz//O2nnhXMHuWZ9F5210nWPWYIRVFTNDQ4NXCgutofCsGlB
Qwl4UhJBs5q1/Hdr4OcQmY8tr0kp9izyM5QnDp4m1Q19Yx4odjjKyKIaDKzjrsAjuDJGzsZwxm6T
qPgTVtq4whWgUM4XqtLLpzSeTPTE+Evdw50lqeljQHzuWNQTV1TKyuHDcRr9NAR1VNR7GLbx3phR
Y0pb1U9DC/dlohXoQUpMJkGPdZcbWXLFcECIo3ectS7gHNRd4y9Tu+iwtk+YWbWg+khqbn/54P/J
nTPSJCiQgpRHSyia2TK3e860uTvfVCl3Pjf0NVBlc2PogIFLIxhO/eR+1LWZXqQZYgl1hrc+YfVg
Y9Hj0a+Ht8yvr4LdMt2OMl9UrsuOLGFlhwh3blKTAC2rzk4PWgV93bpvx7j3RYFmfAqHCD1wZE7w
SK4TlolDjd2lmnKCHuzgF3dY06HtOW8OlOasg9nA1lOjwOymrt3EFf0SlNY9+ozMPduJq63eQ7Hv
7BgTRCOeaioYD9Adq6PVWPXBzbCxluNCcG7e3GeSr0O468jCvOkGjdIYPPeCXNO5xUK2m1kTf571
7vgp/NRGNG2oUhfCfCOeHJUh0zlYjl5uqfmcjJBJYifZjqqqjwjvFJD5hvMRWuNH71rDba6GzyRm
lJhGAVEZy8m8PhNQspyO7KJJ522hqWGVjVlDEV90oqVTX0+IqWvUr/jk9LGzElNNEt+QwS5p7E0I
m15GL1YiyueqGMQGoj8/XwAsk55JjM76UK4DhjKriQZN3qML3bAtOkCdLTPQbamXzrMTinQ5Gapc
0Zt8VKGfn52NaYKyDbKcAdigj6soCOyDPQSXpOcmFFedfcEcPAJ1pdIw17JtYmv2IxoTO3mfVQlI
FJ1AL6zXyZYxjL+sRVPt0hHqE90BweMASa8oNaxPhPAfAXd/zka/nVvlnuiFGNnADqQfWALQcJLw
uQzgl5pmY9GzFNUkpPx5VUEreTRUa/FHHuove8CFTKSWA5R7pBskvbUu1pEssx7n+62FqnrmNpWg
mvBCx7ezR1x+CdtSXw3zdzrbLjrrGC/Z6/iQYV6h1taH3qJ5onPt20j57xWkwPxg1Fb90o0pt1j3
satH46DH1XAr/GSfOEH3hojZNiTMc79ld1BM6R63P+sx2vBLrwPYqxDONz510QaUiIMbD/JEACVa
1lahb5ibb5lPqxdh5+YaZ6e7Vvmkv8S1s4MrNi9nSZZ7rEzt2uVUIDCptDOZPSdCArR3/KOh0u7k
kp1mxMi+OryQz9TBkMTNkxzBBlEiYb+Fyv6tEY/PnSlaBpYTb+zJcl9AWaHeEwo5CDeRu37AXZYE
3T1GlNK+MsCqGUX3NLZl9UDAMVskfaftGQu4HsxrSDhTukvNoDj8PNjJzdR6+5nXfMvPwAmqolLK
99lCz02HwSPPAXhFm7C1TqryqyfVVd0yMR59vSYCJL9JfrApZjYXV02/T9oYe5qG2XPK+mg1RC4c
2qnatPbIjt130wtO/wyHWOG/y5xmmzqD09J3Y7CNGxySphPlXhQq3KvUGtqLHI7hqY/3GhLQCSWA
8xenkGUFIuDAmOY4C+hrmqr1Fx/mbDV1B9W3A/7W1l0zUXsaTE28k7okplYwF3uM/QyHcLHNI3+g
XSkCZ0I2CZPtQM1dV3O5MSJf6a4pVqrL6ckSirZAYdvv8l5fEuXgvnq7ZtpmI48FLgWreRxoD/1U
dwdcv8YDF+4IhghvcqdmDEYU+mKoFvbSwXQ34xtj0BCZ3NfxApoBGJjSTKbHSGePQwQseHTj4huo
zrIIpunTiqdhGTRRv4++qqAlkIfot1BmQhAoNK9RZPo7PSM0FrdhCUikSvaUyQUbzQ3ZTdzX6L4b
GCrdK4QyA/eDO083CwqAXahhl1fmfsDg5QMQB1boa4+PuiGR3gdoPkqSiqUMWWsgPEPrHIpTxfCx
DVIDvlxn7MmtA8SWxbH1zYMr9IY3NIwY5VNVjsM7iE2BlGTOZ4W7Dm103Ke0Wc0pFT9C35nZRPaP
MOPaYERB7JY61ALWUjUUA0Et+ykvjfEcJePKSoPpYBTw+UUOJ68IR2unZQWMn5j496RDjbSFOx6c
2e4PhldPfbzKgkwtWqO2L04nV2av5EWX4/c8kUpu08qhGILy2V7rj3Y0ty+ctoc1FZvlxk5T7YCH
+Qq6pVyGIKMRY8Jkl9rO2zibCd2ivrHr3OE1EgwMfKrHPRJ5zgPxjtTjWFAfa8wMWK9L50CfGD2H
pF8rc7h1lbK3r3NEM21QJqthktmTBZoXl8GjoPHjFAUu07uoMeE6fmAuJ2c4yvikRz4uAb+hS9AN
f+Guu8IH7Q5hT+anL3MgxCI5RWvLjh+r+j3q0YnysHYOpeiPKm+SZVqMxV5h4U1kUd/t1BO4m2kH
OOm175TcDtz1gW0xXZD0PUSmwZ9P1vGiixiRjqCfsEuHW2LgRGJzt9nRkMq8H71/TMOajqfpWzTO
Oqgi2OeN+Exdjgm1ifWfXRJ9lzqsNTqeKAsmD2aFBepIsdbDGNcHSX9sr+w5NLEvqgI/rpiIBIMo
6CzrlSLPX82foeLSU1lI3NlJ10lAKE3qdAkmkQEVDVEh016qjte+nXSgaCU+8tRGLMmGvlhaJSjV
iHEEUnDz2+j0X0VcgumelAd38TSO+SIqYnufRcZj0Qm50iNs1X7qHhkmqI0rSWQPkZHvh4n0C7iF
Q5yb71ZCitkJjd2cXZxRfOiBZSPgyEeOSwgc0gQTkGOiNk3yqAPbGmieL7UtUYsNlvtqrJ1HLgx0
m8b2H+JuGL0yJZwR1rwB2pCRYCVGzzZpX6gpMgRuRx1uLQeQElD4cf2XR4bH8E5GJu/RvasYuEZF
muM+T+MwSmPibIwfwlf+KdKnYwQek7rBMtoblWA5Sa2RugIxrztmbV1XUo4U3XNmcB5cI4/PkRg3
RlD7B5EhG1axvAk8SRIYwNnix0OYJKzlxB4UnMxzwNBQx5Xuom6XZv0mrpvZswGN4I8UxqEuiss4
M+fhuvmQnSQSIO3oJULEXOTAErWYlL1mJzkTW14CEqAc+xP9UuqT9en4M+f7cbSOUhx73mDP9bgg
vCuuNi27GWazpT8mkzdBQ31Q46A2tuWWFDFTsWa3SbzHe9ScjRyAvPDRbNX0QUDOWWUT8y2aw1Ob
728KzooifqgDWh6YK5IUYZA9pFa+s/gB42yMPSwc6TokBnFpMb8tqpxNH1GsS5ySo6H9lm0BSu6E
fvpQThHaRIGLpU2MB22CipBmFlj2WP9jqD+arrQX4mPfLoh3nLNoqUXu0kle1pfRYDuo21LfTA3a
Y9bmZCwMYi96+8c1J2fjOvSqOfoJ2swrEKjyVI2kajvZL+rSAfqXRJU3Jd0Vi5u2dBMdY0zSPWvM
UjaIk2d/duq9MLpikdOIjtMFmUfRC4GkLZ2HTre5NXX+2TGtAlCGCNadW28UIzwv4tpbBC4bE4fL
BNouLbiuiQ3aieAY6+N4GE2u7rwxdpYmobfkFjjae2FjPbCXwgcxEPJptxUN5pfG7a54zjksaaSF
uoy2ERvvx2LGY4xy4D9JvYW8VVMgJ8yn2VdPcSq4HQ9DsHVL6yuYhbyZNUVPJrg4rx1acgiu/8Vy
BPDN0I6RNR0mjmaVW8mrDrh9aTpJwRIQpBt8DNKjHzdc69Hc8+BP6+r+9onBjzmiQRJIiglNkkuO
USEbfaZHhp4TMFLY66s0sR9KAZQnSYOawihSxJ0Pet8mBvVANCYkrgXkWmFSPOQQFObZeB44z16C
VL66FPJslQzM17kVqyIQz8wDxEUmcEYsS4lNUo8pnqPLhNK2xpdUHrLyW+T05Jmu8RBUyQwEoca6
rDcbrkJuvWBGW9hHDTlqgmEUkGeJZ5RENaSWqhWmTX9Zqthe+Iw5Itl+Zq2BdaRelpM+3jQYREBL
8BSWOd4tmwY87E2kWidc1XgH83BNOC5kOhHGNOUi6oA19t8or/I3sw2dexhjGLFjLZm2WMU3KSCX
nLs2oo3MlzSJyyOdLfSS6RSQ2E6dsUNxpwvQEx1+kMYLS76JcUnxnS8aAGEJDcXBw4YwDZ8A7cAG
mPIJ9zeGBmgWIvNcUnCL0GKSGDTh3aZMgGmy4r2TcsvVxh58sZ/cOgYjD9D7vzCsFquqQfElsdjG
r3NheDR6IBI/9Xl1K+lPXA91mFGlNIgXk7+q5bgkvaM6pUrXzw6hCQCFnfOJty6kyxmI9lL3Tf1k
SPYtDIiAdOJzsUGiTbYAOAL1g2ECBqH7Rp9+qIvmuGCXFc15UrkdjpEGFr+SxjEqJD2SldDPKrdw
qbdvsV+tpD1g6InvypfJq48v/jYbOTWsZfwspqrk3mS4j8ol0TsNBn/3EOkoa4b+TeIiaqcKd6UF
1d9NIjhR40KLwS01YiqgWXFRpW3TebAr0TT1yAS+5ugkhGETL2H3GasZ2ZFGZ+qv9Cp7G8cQKjDQ
nRLgnT3J/jrNXbIsGiAd1V3sSN3ZeRqi1TwkMDtR0PbJ5NcXoxcbLqI1MwjjOt0fMtVvQ8gxN9LG
v+fC3HFMJ5NaYgqrQvYrcEcmaFTdrUnvGfsJa0yN/LdLaU6vdftxMuhkZm/rKdWbHP2GfcQu91ZP
jVzaRvQboZMiDcLX5TwNm4AIZ4fJJ77m5RisWEcL74eBR5f8g7BacQsa+KFxQIddNB/dbnJPGNAW
9Vj1R2Zx3Ebjr1mTARPxPNw0IdnNoacS4/5mr+M09kgaj+uugiEC2JMzUjamDKPBNRWNuyZ4XOxj
vKEPacdF2wqKaUsrx75a3Lt4hvBxwH8pgANxeHe5hpj43oMYRA5jdSUdummxj+5CPXnTZOis/SYt
jqyWseJOV0mitnFThAe/7beJPjDSSWizaERzDMIAC3NEKYwgsd/NYX2YRmqC/XyJI1qxwMs/cVZc
nNqpPrPhvzN3NrttwzAcf5W9QASJ+vSlt3QdthUYNmDAbkZqpAG8pkjj9fX3l2Q5cpymaQUUPhWp
HUpiSIqW+ZOw3wLO+7mx/xB1sbX5l82W3/+A1n6vdxXOd3q219Tpp+UsKuuzIvzlcd39UF3ua+ID
9vJr+76bUtn6aUFvqdW3oFEGKmcQF2CBc2LaGkxBd4dy/gVJZlGnL6SyXGlXOdTpt1vkHfE6VYwc
9v/QHNtIVUqoCAdkenpJE+cHOUUZpnLOjaAJv46HFkhpUa4FxwzGhmU8XYE8wJ+xFgwDlWA1Gd+a
sALIAtQ+Iy1EdMPGfkU85X3mYBiWHbW2eIcqjOYSEnNz0EwLrJbhfQVpZJBOzlQRoM0K/cIxC2gN
ChCEjbe1gMRMEQBV/GUj8NbcCW8us7QHOHOZGiQxoVHti3GC2cFK5FF4MEwB73NSSqs4SRUbnJ9j
gOorUwQCIRBAHLeNKdSgkljD8jN7IMEUl14F2HEcJiNmFyd7uAsQVKEiDPMgJCnwpDgvwFZQba4I
x+AOxLEXmcO7NN7PUB9vEatt97D3zNwaNHNOqpEHzi7RwZGEfNKsGMdPjZkAh1goPJ9OoiQH4kZE
/VSC1j5eAa9gfjbGrJK5QjOskQi/TlIpR4oA62WWgBDpYT3CwygWe7nxmOkcFTHhHUMm8pYcSkqG
okSlEB30qRyKM10ZrHb0oaG3v4ss4oKbhrwUy3PtXchIN81TBoy+ekNK1aYC+hQs5Fno9uhGD5NG
0TEZ85+vRkYXjD67mJwgtNN/vR/gtOlRW2lU6Z83m2ZX71Y4eCfkgX03I6F6vWuaTz/39b4ZeX1M
Ew+9mXCwQ0g4J3wJuPVl/NXCxEtb+P4IhLGtcSZPknVAc73Plsr/+lz/6dpucYunmDaJy5pAnlPa
xK2nec9oCTNGaRPfNn8fcXpBEpT1H88CpcJD/xeedE6yMvkI9aXyP9fdvnlYJ0EH4Q6zc6nwCwDt
4DPe/075wCmHHKavqZumB7lTXxvHIH/Hqm3q3dV/AAAA//8=</cx:binary>
              </cx:geoCache>
            </cx:geography>
          </cx:layoutPr>
        </cx:series>
      </cx:plotAreaRegion>
    </cx:plotArea>
  </cx:chart>
</cx: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2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3">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0.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E38A30-1851-4BB7-82D7-A962FB060347}" type="doc">
      <dgm:prSet loTypeId="urn:microsoft.com/office/officeart/2005/8/layout/hList6" loCatId="list" qsTypeId="urn:microsoft.com/office/officeart/2005/8/quickstyle/3d2" qsCatId="3D" csTypeId="urn:microsoft.com/office/officeart/2005/8/colors/colorful2" csCatId="colorful" phldr="1"/>
      <dgm:spPr/>
      <dgm:t>
        <a:bodyPr/>
        <a:lstStyle/>
        <a:p>
          <a:endParaRPr lang="en-ZA"/>
        </a:p>
      </dgm:t>
    </dgm:pt>
    <dgm:pt modelId="{71FA93C9-2A95-42FD-87D1-0EBD785D1672}">
      <dgm:prSet phldrT="[Text]" custT="1"/>
      <dgm:spPr>
        <a:solidFill>
          <a:srgbClr val="006600"/>
        </a:solidFill>
      </dgm:spPr>
      <dgm: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mn-lt"/>
            </a:rPr>
            <a:t>Cost of Sales</a:t>
          </a:r>
          <a:r>
            <a:rPr kumimoji="0" lang="en-GB" sz="2000" b="1" i="0" u="none" strike="noStrike" kern="0" cap="none" spc="0" normalizeH="0" baseline="0" noProof="0" dirty="0">
              <a:ln>
                <a:noFill/>
              </a:ln>
              <a:solidFill>
                <a:prstClr val="white"/>
              </a:solidFill>
              <a:effectLst/>
              <a:uLnTx/>
              <a:uFillTx/>
              <a:latin typeface="+mn-lt"/>
            </a:rPr>
            <a:t>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30000" noProof="0" dirty="0">
              <a:ln>
                <a:noFill/>
              </a:ln>
              <a:solidFill>
                <a:prstClr val="white"/>
              </a:solidFill>
              <a:effectLst/>
              <a:uLnTx/>
              <a:uFillTx/>
              <a:latin typeface="+mn-lt"/>
            </a:rPr>
            <a:t>Normalised</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30000" noProof="0" dirty="0">
              <a:ln>
                <a:noFill/>
              </a:ln>
              <a:solidFill>
                <a:prstClr val="white"/>
              </a:solidFill>
              <a:effectLst/>
              <a:uLnTx/>
              <a:uFillTx/>
              <a:latin typeface="+mn-lt"/>
            </a:rPr>
            <a:t>SA Connect implemented</a:t>
          </a:r>
          <a:endParaRPr kumimoji="0" lang="en-GB" sz="1400" b="1" i="0" u="none" strike="noStrike" kern="0" cap="none" spc="0" normalizeH="0" baseline="0" noProof="0" dirty="0">
            <a:ln>
              <a:noFill/>
            </a:ln>
            <a:solidFill>
              <a:prstClr val="white"/>
            </a:solidFill>
            <a:effectLst/>
            <a:uLnTx/>
            <a:uFillTx/>
            <a:latin typeface="+mn-lt"/>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30000" noProof="0" dirty="0">
              <a:ln>
                <a:noFill/>
              </a:ln>
              <a:solidFill>
                <a:prstClr val="white"/>
              </a:solidFill>
              <a:effectLst/>
              <a:uLnTx/>
              <a:uFillTx/>
              <a:latin typeface="+mn-lt"/>
            </a:rPr>
            <a:t>Contracts Negotiated</a:t>
          </a:r>
          <a:endParaRPr lang="en-ZA" sz="2400" dirty="0">
            <a:latin typeface="+mn-lt"/>
          </a:endParaRPr>
        </a:p>
      </dgm:t>
    </dgm:pt>
    <dgm:pt modelId="{D98C9B29-B4C7-4E8F-B364-B3DD4A5F1651}" type="parTrans" cxnId="{1105F5A8-D900-4D92-8CF0-4BC21E4CDBAF}">
      <dgm:prSet/>
      <dgm:spPr/>
      <dgm:t>
        <a:bodyPr/>
        <a:lstStyle/>
        <a:p>
          <a:endParaRPr lang="en-ZA" sz="2000">
            <a:latin typeface="+mn-lt"/>
          </a:endParaRPr>
        </a:p>
      </dgm:t>
    </dgm:pt>
    <dgm:pt modelId="{B808FB34-D13D-49CB-BD51-E11F88404344}" type="sibTrans" cxnId="{1105F5A8-D900-4D92-8CF0-4BC21E4CDBAF}">
      <dgm:prSet/>
      <dgm:spPr/>
      <dgm:t>
        <a:bodyPr/>
        <a:lstStyle/>
        <a:p>
          <a:endParaRPr lang="en-ZA" sz="2000">
            <a:latin typeface="+mn-lt"/>
          </a:endParaRPr>
        </a:p>
      </dgm:t>
    </dgm:pt>
    <dgm:pt modelId="{AD610051-2DEE-4461-87E2-D9F3D696AA8D}" type="pres">
      <dgm:prSet presAssocID="{CBE38A30-1851-4BB7-82D7-A962FB060347}" presName="Name0" presStyleCnt="0">
        <dgm:presLayoutVars>
          <dgm:dir/>
          <dgm:resizeHandles val="exact"/>
        </dgm:presLayoutVars>
      </dgm:prSet>
      <dgm:spPr/>
      <dgm:t>
        <a:bodyPr/>
        <a:lstStyle/>
        <a:p>
          <a:endParaRPr lang="en-US"/>
        </a:p>
      </dgm:t>
    </dgm:pt>
    <dgm:pt modelId="{8127FB13-C0FA-4774-B1F6-1D4F8B66106B}" type="pres">
      <dgm:prSet presAssocID="{71FA93C9-2A95-42FD-87D1-0EBD785D1672}" presName="node" presStyleLbl="node1" presStyleIdx="0" presStyleCnt="1" custLinFactNeighborY="-393">
        <dgm:presLayoutVars>
          <dgm:bulletEnabled val="1"/>
        </dgm:presLayoutVars>
      </dgm:prSet>
      <dgm:spPr/>
      <dgm:t>
        <a:bodyPr/>
        <a:lstStyle/>
        <a:p>
          <a:endParaRPr lang="en-US"/>
        </a:p>
      </dgm:t>
    </dgm:pt>
  </dgm:ptLst>
  <dgm:cxnLst>
    <dgm:cxn modelId="{CFB623EE-ECE4-4A3D-9A1B-65F2121B229B}" type="presOf" srcId="{CBE38A30-1851-4BB7-82D7-A962FB060347}" destId="{AD610051-2DEE-4461-87E2-D9F3D696AA8D}" srcOrd="0" destOrd="0" presId="urn:microsoft.com/office/officeart/2005/8/layout/hList6"/>
    <dgm:cxn modelId="{1105F5A8-D900-4D92-8CF0-4BC21E4CDBAF}" srcId="{CBE38A30-1851-4BB7-82D7-A962FB060347}" destId="{71FA93C9-2A95-42FD-87D1-0EBD785D1672}" srcOrd="0" destOrd="0" parTransId="{D98C9B29-B4C7-4E8F-B364-B3DD4A5F1651}" sibTransId="{B808FB34-D13D-49CB-BD51-E11F88404344}"/>
    <dgm:cxn modelId="{E47105C5-A9DE-4DA0-92A4-425614FC7BFB}" type="presOf" srcId="{71FA93C9-2A95-42FD-87D1-0EBD785D1672}" destId="{8127FB13-C0FA-4774-B1F6-1D4F8B66106B}" srcOrd="0" destOrd="0" presId="urn:microsoft.com/office/officeart/2005/8/layout/hList6"/>
    <dgm:cxn modelId="{3A7ED3F3-77AC-4880-BF92-4CCBA5A0B419}" type="presParOf" srcId="{AD610051-2DEE-4461-87E2-D9F3D696AA8D}" destId="{8127FB13-C0FA-4774-B1F6-1D4F8B66106B}" srcOrd="0" destOrd="0" presId="urn:microsoft.com/office/officeart/2005/8/layout/hList6"/>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E38A30-1851-4BB7-82D7-A962FB060347}" type="doc">
      <dgm:prSet loTypeId="urn:microsoft.com/office/officeart/2005/8/layout/hList6" loCatId="list" qsTypeId="urn:microsoft.com/office/officeart/2005/8/quickstyle/3d2" qsCatId="3D" csTypeId="urn:microsoft.com/office/officeart/2005/8/colors/colorful2" csCatId="colorful" phldr="1"/>
      <dgm:spPr/>
      <dgm:t>
        <a:bodyPr/>
        <a:lstStyle/>
        <a:p>
          <a:endParaRPr lang="en-ZA"/>
        </a:p>
      </dgm:t>
    </dgm:pt>
    <dgm:pt modelId="{71FA93C9-2A95-42FD-87D1-0EBD785D1672}">
      <dgm:prSet phldrT="[Text]" custT="1"/>
      <dgm:spPr>
        <a:solidFill>
          <a:srgbClr val="006600"/>
        </a:solidFill>
      </dgm:spPr>
      <dgm: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mn-lt"/>
            </a:rPr>
            <a:t>EBITDA</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30000" noProof="0" dirty="0">
              <a:ln>
                <a:noFill/>
              </a:ln>
              <a:solidFill>
                <a:prstClr val="white"/>
              </a:solidFill>
              <a:effectLst/>
              <a:uLnTx/>
              <a:uFillTx/>
              <a:latin typeface="+mn-lt"/>
            </a:rPr>
            <a:t>Increased due to SA Connect allowance</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30000" noProof="0" dirty="0">
              <a:ln>
                <a:noFill/>
              </a:ln>
              <a:solidFill>
                <a:prstClr val="white"/>
              </a:solidFill>
              <a:effectLst/>
              <a:uLnTx/>
              <a:uFillTx/>
              <a:latin typeface="+mn-lt"/>
            </a:rPr>
            <a:t>Remain positive  and continues to improve through improved sales</a:t>
          </a:r>
        </a:p>
      </dgm:t>
    </dgm:pt>
    <dgm:pt modelId="{D98C9B29-B4C7-4E8F-B364-B3DD4A5F1651}" type="parTrans" cxnId="{1105F5A8-D900-4D92-8CF0-4BC21E4CDBAF}">
      <dgm:prSet/>
      <dgm:spPr/>
      <dgm:t>
        <a:bodyPr/>
        <a:lstStyle/>
        <a:p>
          <a:endParaRPr lang="en-ZA" sz="2000">
            <a:latin typeface="+mn-lt"/>
          </a:endParaRPr>
        </a:p>
      </dgm:t>
    </dgm:pt>
    <dgm:pt modelId="{B808FB34-D13D-49CB-BD51-E11F88404344}" type="sibTrans" cxnId="{1105F5A8-D900-4D92-8CF0-4BC21E4CDBAF}">
      <dgm:prSet/>
      <dgm:spPr/>
      <dgm:t>
        <a:bodyPr/>
        <a:lstStyle/>
        <a:p>
          <a:endParaRPr lang="en-ZA" sz="2000">
            <a:latin typeface="+mn-lt"/>
          </a:endParaRPr>
        </a:p>
      </dgm:t>
    </dgm:pt>
    <dgm:pt modelId="{AD610051-2DEE-4461-87E2-D9F3D696AA8D}" type="pres">
      <dgm:prSet presAssocID="{CBE38A30-1851-4BB7-82D7-A962FB060347}" presName="Name0" presStyleCnt="0">
        <dgm:presLayoutVars>
          <dgm:dir/>
          <dgm:resizeHandles val="exact"/>
        </dgm:presLayoutVars>
      </dgm:prSet>
      <dgm:spPr/>
      <dgm:t>
        <a:bodyPr/>
        <a:lstStyle/>
        <a:p>
          <a:endParaRPr lang="en-US"/>
        </a:p>
      </dgm:t>
    </dgm:pt>
    <dgm:pt modelId="{8127FB13-C0FA-4774-B1F6-1D4F8B66106B}" type="pres">
      <dgm:prSet presAssocID="{71FA93C9-2A95-42FD-87D1-0EBD785D1672}" presName="node" presStyleLbl="node1" presStyleIdx="0" presStyleCnt="1" custLinFactNeighborX="8356" custLinFactNeighborY="-1179">
        <dgm:presLayoutVars>
          <dgm:bulletEnabled val="1"/>
        </dgm:presLayoutVars>
      </dgm:prSet>
      <dgm:spPr/>
      <dgm:t>
        <a:bodyPr/>
        <a:lstStyle/>
        <a:p>
          <a:endParaRPr lang="en-US"/>
        </a:p>
      </dgm:t>
    </dgm:pt>
  </dgm:ptLst>
  <dgm:cxnLst>
    <dgm:cxn modelId="{471E69C4-4AE4-4317-A4C5-065F4257294D}" type="presOf" srcId="{CBE38A30-1851-4BB7-82D7-A962FB060347}" destId="{AD610051-2DEE-4461-87E2-D9F3D696AA8D}" srcOrd="0" destOrd="0" presId="urn:microsoft.com/office/officeart/2005/8/layout/hList6"/>
    <dgm:cxn modelId="{1105F5A8-D900-4D92-8CF0-4BC21E4CDBAF}" srcId="{CBE38A30-1851-4BB7-82D7-A962FB060347}" destId="{71FA93C9-2A95-42FD-87D1-0EBD785D1672}" srcOrd="0" destOrd="0" parTransId="{D98C9B29-B4C7-4E8F-B364-B3DD4A5F1651}" sibTransId="{B808FB34-D13D-49CB-BD51-E11F88404344}"/>
    <dgm:cxn modelId="{9CB495D2-4E65-40FF-BA64-067BE2AA8E57}" type="presOf" srcId="{71FA93C9-2A95-42FD-87D1-0EBD785D1672}" destId="{8127FB13-C0FA-4774-B1F6-1D4F8B66106B}" srcOrd="0" destOrd="0" presId="urn:microsoft.com/office/officeart/2005/8/layout/hList6"/>
    <dgm:cxn modelId="{41065859-F6E8-4255-B9B2-9DBFA6BF3476}" type="presParOf" srcId="{AD610051-2DEE-4461-87E2-D9F3D696AA8D}" destId="{8127FB13-C0FA-4774-B1F6-1D4F8B66106B}" srcOrd="0" destOrd="0" presId="urn:microsoft.com/office/officeart/2005/8/layout/hList6"/>
  </dgm:cxnLst>
  <dgm:bg>
    <a:noFill/>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E38A30-1851-4BB7-82D7-A962FB060347}" type="doc">
      <dgm:prSet loTypeId="urn:microsoft.com/office/officeart/2005/8/layout/hList6" loCatId="list" qsTypeId="urn:microsoft.com/office/officeart/2005/8/quickstyle/3d2" qsCatId="3D" csTypeId="urn:microsoft.com/office/officeart/2005/8/colors/colorful2" csCatId="colorful" phldr="1"/>
      <dgm:spPr/>
      <dgm:t>
        <a:bodyPr/>
        <a:lstStyle/>
        <a:p>
          <a:endParaRPr lang="en-ZA"/>
        </a:p>
      </dgm:t>
    </dgm:pt>
    <dgm:pt modelId="{71FA93C9-2A95-42FD-87D1-0EBD785D1672}">
      <dgm:prSet phldrT="[Text]" custT="1"/>
      <dgm:spPr>
        <a:solidFill>
          <a:srgbClr val="006600"/>
        </a:solidFill>
      </dgm:spPr>
      <dgm: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mn-lt"/>
            </a:rPr>
            <a:t>Service Availability</a:t>
          </a:r>
          <a:endParaRPr kumimoji="0" lang="en-GB" sz="2000" b="1" i="0" u="none" strike="noStrike" kern="0" cap="none" spc="0" normalizeH="0" baseline="0" noProof="0" dirty="0">
            <a:ln>
              <a:noFill/>
            </a:ln>
            <a:solidFill>
              <a:prstClr val="white"/>
            </a:solidFill>
            <a:effectLst/>
            <a:uLnTx/>
            <a:uFillTx/>
            <a:latin typeface="+mn-lt"/>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30000" noProof="0" dirty="0">
            <a:ln>
              <a:noFill/>
            </a:ln>
            <a:solidFill>
              <a:prstClr val="white"/>
            </a:solidFill>
            <a:effectLst/>
            <a:uLnTx/>
            <a:uFillTx/>
            <a:latin typeface="+mn-lt"/>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30000" noProof="0" dirty="0">
              <a:ln>
                <a:noFill/>
              </a:ln>
              <a:solidFill>
                <a:prstClr val="white"/>
              </a:solidFill>
              <a:effectLst/>
              <a:uLnTx/>
              <a:uFillTx/>
              <a:latin typeface="+mn-lt"/>
            </a:rPr>
            <a:t>Performed above SLA  though slightly lower than the previous year</a:t>
          </a:r>
          <a:endParaRPr kumimoji="0" lang="en-GB" sz="1400" b="1" i="0" u="none" strike="noStrike" kern="0" cap="none" spc="0" normalizeH="0" baseline="0" noProof="0" dirty="0">
            <a:ln>
              <a:noFill/>
            </a:ln>
            <a:solidFill>
              <a:prstClr val="white"/>
            </a:solidFill>
            <a:effectLst/>
            <a:uLnTx/>
            <a:uFillTx/>
            <a:latin typeface="+mn-lt"/>
          </a:endParaRPr>
        </a:p>
      </dgm:t>
    </dgm:pt>
    <dgm:pt modelId="{D98C9B29-B4C7-4E8F-B364-B3DD4A5F1651}" type="parTrans" cxnId="{1105F5A8-D900-4D92-8CF0-4BC21E4CDBAF}">
      <dgm:prSet/>
      <dgm:spPr/>
      <dgm:t>
        <a:bodyPr/>
        <a:lstStyle/>
        <a:p>
          <a:endParaRPr lang="en-ZA" sz="2000">
            <a:latin typeface="+mn-lt"/>
          </a:endParaRPr>
        </a:p>
      </dgm:t>
    </dgm:pt>
    <dgm:pt modelId="{B808FB34-D13D-49CB-BD51-E11F88404344}" type="sibTrans" cxnId="{1105F5A8-D900-4D92-8CF0-4BC21E4CDBAF}">
      <dgm:prSet/>
      <dgm:spPr/>
      <dgm:t>
        <a:bodyPr/>
        <a:lstStyle/>
        <a:p>
          <a:endParaRPr lang="en-ZA" sz="2000">
            <a:latin typeface="+mn-lt"/>
          </a:endParaRPr>
        </a:p>
      </dgm:t>
    </dgm:pt>
    <dgm:pt modelId="{AD610051-2DEE-4461-87E2-D9F3D696AA8D}" type="pres">
      <dgm:prSet presAssocID="{CBE38A30-1851-4BB7-82D7-A962FB060347}" presName="Name0" presStyleCnt="0">
        <dgm:presLayoutVars>
          <dgm:dir/>
          <dgm:resizeHandles val="exact"/>
        </dgm:presLayoutVars>
      </dgm:prSet>
      <dgm:spPr/>
      <dgm:t>
        <a:bodyPr/>
        <a:lstStyle/>
        <a:p>
          <a:endParaRPr lang="en-US"/>
        </a:p>
      </dgm:t>
    </dgm:pt>
    <dgm:pt modelId="{8127FB13-C0FA-4774-B1F6-1D4F8B66106B}" type="pres">
      <dgm:prSet presAssocID="{71FA93C9-2A95-42FD-87D1-0EBD785D1672}" presName="node" presStyleLbl="node1" presStyleIdx="0" presStyleCnt="1" custLinFactX="198253" custLinFactNeighborX="200000" custLinFactNeighborY="-25388">
        <dgm:presLayoutVars>
          <dgm:bulletEnabled val="1"/>
        </dgm:presLayoutVars>
      </dgm:prSet>
      <dgm:spPr/>
      <dgm:t>
        <a:bodyPr/>
        <a:lstStyle/>
        <a:p>
          <a:endParaRPr lang="en-US"/>
        </a:p>
      </dgm:t>
    </dgm:pt>
  </dgm:ptLst>
  <dgm:cxnLst>
    <dgm:cxn modelId="{D654C475-DEE1-4861-9963-A9B5FD16776A}" type="presOf" srcId="{CBE38A30-1851-4BB7-82D7-A962FB060347}" destId="{AD610051-2DEE-4461-87E2-D9F3D696AA8D}" srcOrd="0" destOrd="0" presId="urn:microsoft.com/office/officeart/2005/8/layout/hList6"/>
    <dgm:cxn modelId="{4F01F969-8C1C-4E70-900F-6EE3E2792607}" type="presOf" srcId="{71FA93C9-2A95-42FD-87D1-0EBD785D1672}" destId="{8127FB13-C0FA-4774-B1F6-1D4F8B66106B}" srcOrd="0" destOrd="0" presId="urn:microsoft.com/office/officeart/2005/8/layout/hList6"/>
    <dgm:cxn modelId="{1105F5A8-D900-4D92-8CF0-4BC21E4CDBAF}" srcId="{CBE38A30-1851-4BB7-82D7-A962FB060347}" destId="{71FA93C9-2A95-42FD-87D1-0EBD785D1672}" srcOrd="0" destOrd="0" parTransId="{D98C9B29-B4C7-4E8F-B364-B3DD4A5F1651}" sibTransId="{B808FB34-D13D-49CB-BD51-E11F88404344}"/>
    <dgm:cxn modelId="{A17FCBE7-39CD-49A7-9DC4-3A5BF12FF0EC}" type="presParOf" srcId="{AD610051-2DEE-4461-87E2-D9F3D696AA8D}" destId="{8127FB13-C0FA-4774-B1F6-1D4F8B66106B}" srcOrd="0" destOrd="0" presId="urn:microsoft.com/office/officeart/2005/8/layout/hList6"/>
  </dgm:cxnLst>
  <dgm:bg>
    <a:noFill/>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27FB13-C0FA-4774-B1F6-1D4F8B66106B}">
      <dsp:nvSpPr>
        <dsp:cNvPr id="0" name=""/>
        <dsp:cNvSpPr/>
      </dsp:nvSpPr>
      <dsp:spPr>
        <a:xfrm rot="16200000">
          <a:off x="-175298" y="175298"/>
          <a:ext cx="2215592" cy="1864994"/>
        </a:xfrm>
        <a:prstGeom prst="flowChartManualOperation">
          <a:avLst/>
        </a:prstGeom>
        <a:solidFill>
          <a:srgbClr val="0066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mn-lt"/>
            </a:rPr>
            <a:t>Cost of Sales</a:t>
          </a:r>
          <a:r>
            <a:rPr kumimoji="0" lang="en-GB" sz="2000" b="1" i="0" u="none" strike="noStrike" kern="0" cap="none" spc="0" normalizeH="0" baseline="0" noProof="0" dirty="0">
              <a:ln>
                <a:noFill/>
              </a:ln>
              <a:solidFill>
                <a:prstClr val="white"/>
              </a:solidFill>
              <a:effectLst/>
              <a:uLnTx/>
              <a:uFillTx/>
              <a:latin typeface="+mn-lt"/>
            </a:rPr>
            <a:t> </a:t>
          </a:r>
        </a:p>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b="1" i="0" u="none" strike="noStrike" kern="0" cap="none" spc="0" normalizeH="0" baseline="30000" noProof="0" dirty="0">
              <a:ln>
                <a:noFill/>
              </a:ln>
              <a:solidFill>
                <a:prstClr val="white"/>
              </a:solidFill>
              <a:effectLst/>
              <a:uLnTx/>
              <a:uFillTx/>
              <a:latin typeface="+mn-lt"/>
            </a:rPr>
            <a:t>Normalised</a:t>
          </a:r>
        </a:p>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b="1" i="0" u="none" strike="noStrike" kern="0" cap="none" spc="0" normalizeH="0" baseline="30000" noProof="0" dirty="0">
              <a:ln>
                <a:noFill/>
              </a:ln>
              <a:solidFill>
                <a:prstClr val="white"/>
              </a:solidFill>
              <a:effectLst/>
              <a:uLnTx/>
              <a:uFillTx/>
              <a:latin typeface="+mn-lt"/>
            </a:rPr>
            <a:t>SA Connect implemented</a:t>
          </a:r>
          <a:endParaRPr kumimoji="0" lang="en-GB" sz="1400" b="1" i="0" u="none" strike="noStrike" kern="0" cap="none" spc="0" normalizeH="0" baseline="0" noProof="0" dirty="0">
            <a:ln>
              <a:noFill/>
            </a:ln>
            <a:solidFill>
              <a:prstClr val="white"/>
            </a:solidFill>
            <a:effectLst/>
            <a:uLnTx/>
            <a:uFillTx/>
            <a:latin typeface="+mn-lt"/>
          </a:endParaRPr>
        </a:p>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b="1" i="0" u="none" strike="noStrike" kern="0" cap="none" spc="0" normalizeH="0" baseline="30000" noProof="0" dirty="0">
              <a:ln>
                <a:noFill/>
              </a:ln>
              <a:solidFill>
                <a:prstClr val="white"/>
              </a:solidFill>
              <a:effectLst/>
              <a:uLnTx/>
              <a:uFillTx/>
              <a:latin typeface="+mn-lt"/>
            </a:rPr>
            <a:t>Contracts Negotiated</a:t>
          </a:r>
          <a:endParaRPr lang="en-ZA" sz="2400" dirty="0">
            <a:latin typeface="+mn-lt"/>
          </a:endParaRPr>
        </a:p>
      </dsp:txBody>
      <dsp:txXfrm rot="16200000">
        <a:off x="-175298" y="175298"/>
        <a:ext cx="2215592" cy="186499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27FB13-C0FA-4774-B1F6-1D4F8B66106B}">
      <dsp:nvSpPr>
        <dsp:cNvPr id="0" name=""/>
        <dsp:cNvSpPr/>
      </dsp:nvSpPr>
      <dsp:spPr>
        <a:xfrm rot="16200000">
          <a:off x="-175298" y="175298"/>
          <a:ext cx="2215592" cy="1864994"/>
        </a:xfrm>
        <a:prstGeom prst="flowChartManualOperation">
          <a:avLst/>
        </a:prstGeom>
        <a:solidFill>
          <a:srgbClr val="0066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mn-lt"/>
            </a:rPr>
            <a:t>EBITDA</a:t>
          </a:r>
        </a:p>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b="1" i="0" u="none" strike="noStrike" kern="0" cap="none" spc="0" normalizeH="0" baseline="30000" noProof="0" dirty="0">
              <a:ln>
                <a:noFill/>
              </a:ln>
              <a:solidFill>
                <a:prstClr val="white"/>
              </a:solidFill>
              <a:effectLst/>
              <a:uLnTx/>
              <a:uFillTx/>
              <a:latin typeface="+mn-lt"/>
            </a:rPr>
            <a:t>Increased due to SA Connect allowance</a:t>
          </a:r>
        </a:p>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b="1" i="0" u="none" strike="noStrike" kern="0" cap="none" spc="0" normalizeH="0" baseline="30000" noProof="0" dirty="0">
              <a:ln>
                <a:noFill/>
              </a:ln>
              <a:solidFill>
                <a:prstClr val="white"/>
              </a:solidFill>
              <a:effectLst/>
              <a:uLnTx/>
              <a:uFillTx/>
              <a:latin typeface="+mn-lt"/>
            </a:rPr>
            <a:t>Remain positive  and continues to improve through improved sales</a:t>
          </a:r>
        </a:p>
      </dsp:txBody>
      <dsp:txXfrm rot="16200000">
        <a:off x="-175298" y="175298"/>
        <a:ext cx="2215592" cy="186499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27FB13-C0FA-4774-B1F6-1D4F8B66106B}">
      <dsp:nvSpPr>
        <dsp:cNvPr id="0" name=""/>
        <dsp:cNvSpPr/>
      </dsp:nvSpPr>
      <dsp:spPr>
        <a:xfrm rot="16200000">
          <a:off x="-22690" y="24808"/>
          <a:ext cx="2215592" cy="2165975"/>
        </a:xfrm>
        <a:prstGeom prst="flowChartManualOperation">
          <a:avLst/>
        </a:prstGeom>
        <a:solidFill>
          <a:srgbClr val="0066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mn-lt"/>
            </a:rPr>
            <a:t>Service Availability</a:t>
          </a:r>
          <a:endParaRPr kumimoji="0" lang="en-GB" sz="2000" b="1" i="0" u="none" strike="noStrike" kern="0" cap="none" spc="0" normalizeH="0" baseline="0" noProof="0" dirty="0">
            <a:ln>
              <a:noFill/>
            </a:ln>
            <a:solidFill>
              <a:prstClr val="white"/>
            </a:solidFill>
            <a:effectLst/>
            <a:uLnTx/>
            <a:uFillTx/>
            <a:latin typeface="+mn-lt"/>
          </a:endParaRPr>
        </a:p>
        <a:p>
          <a:pPr marL="0" marR="0" lvl="0" indent="0" algn="ctr" defTabSz="457200" eaLnBrk="1" fontAlgn="auto" latinLnBrk="0" hangingPunct="1">
            <a:lnSpc>
              <a:spcPct val="100000"/>
            </a:lnSpc>
            <a:spcBef>
              <a:spcPct val="0"/>
            </a:spcBef>
            <a:spcAft>
              <a:spcPts val="0"/>
            </a:spcAft>
            <a:buClrTx/>
            <a:buSzTx/>
            <a:buFontTx/>
            <a:buNone/>
            <a:tabLst/>
            <a:defRPr/>
          </a:pPr>
          <a:endParaRPr kumimoji="0" lang="en-GB" sz="1400" b="1" i="0" u="none" strike="noStrike" kern="0" cap="none" spc="0" normalizeH="0" baseline="30000" noProof="0" dirty="0">
            <a:ln>
              <a:noFill/>
            </a:ln>
            <a:solidFill>
              <a:prstClr val="white"/>
            </a:solidFill>
            <a:effectLst/>
            <a:uLnTx/>
            <a:uFillTx/>
            <a:latin typeface="+mn-lt"/>
          </a:endParaRPr>
        </a:p>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b="1" i="0" u="none" strike="noStrike" kern="0" cap="none" spc="0" normalizeH="0" baseline="30000" noProof="0" dirty="0">
              <a:ln>
                <a:noFill/>
              </a:ln>
              <a:solidFill>
                <a:prstClr val="white"/>
              </a:solidFill>
              <a:effectLst/>
              <a:uLnTx/>
              <a:uFillTx/>
              <a:latin typeface="+mn-lt"/>
            </a:rPr>
            <a:t>Performed above SLA  though slightly lower than the previous year</a:t>
          </a:r>
          <a:endParaRPr kumimoji="0" lang="en-GB" sz="1400" b="1" i="0" u="none" strike="noStrike" kern="0" cap="none" spc="0" normalizeH="0" baseline="0" noProof="0" dirty="0">
            <a:ln>
              <a:noFill/>
            </a:ln>
            <a:solidFill>
              <a:prstClr val="white"/>
            </a:solidFill>
            <a:effectLst/>
            <a:uLnTx/>
            <a:uFillTx/>
            <a:latin typeface="+mn-lt"/>
          </a:endParaRPr>
        </a:p>
      </dsp:txBody>
      <dsp:txXfrm rot="16200000">
        <a:off x="-22690" y="24808"/>
        <a:ext cx="2215592" cy="2165975"/>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0.53759</cdr:x>
      <cdr:y>0.6135</cdr:y>
    </cdr:from>
    <cdr:to>
      <cdr:x>0.91478</cdr:x>
      <cdr:y>0.77978</cdr:y>
    </cdr:to>
    <cdr:cxnSp macro="">
      <cdr:nvCxnSpPr>
        <cdr:cNvPr id="8" name="Straight Arrow Connector 7">
          <a:extLst xmlns:a="http://schemas.openxmlformats.org/drawingml/2006/main">
            <a:ext uri="{FF2B5EF4-FFF2-40B4-BE49-F238E27FC236}">
              <a16:creationId xmlns:a16="http://schemas.microsoft.com/office/drawing/2014/main" xmlns="" id="{61C0038E-B6A1-4929-A3E2-9F3B638BAC2F}"/>
            </a:ext>
          </a:extLst>
        </cdr:cNvPr>
        <cdr:cNvCxnSpPr/>
      </cdr:nvCxnSpPr>
      <cdr:spPr>
        <a:xfrm xmlns:a="http://schemas.openxmlformats.org/drawingml/2006/main" flipV="1">
          <a:off x="2764072" y="2146924"/>
          <a:ext cx="1939358" cy="581895"/>
        </a:xfrm>
        <a:prstGeom xmlns:a="http://schemas.openxmlformats.org/drawingml/2006/main" prst="straightConnector1">
          <a:avLst/>
        </a:prstGeom>
        <a:ln xmlns:a="http://schemas.openxmlformats.org/drawingml/2006/main" w="44450">
          <a:solidFill>
            <a:srgbClr val="FFC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0.35346</cdr:x>
      <cdr:y>0.10996</cdr:y>
    </cdr:from>
    <cdr:to>
      <cdr:x>0.90367</cdr:x>
      <cdr:y>0.31138</cdr:y>
    </cdr:to>
    <cdr:cxnSp macro="">
      <cdr:nvCxnSpPr>
        <cdr:cNvPr id="3" name="Straight Arrow Connector 2">
          <a:extLst xmlns:a="http://schemas.openxmlformats.org/drawingml/2006/main">
            <a:ext uri="{FF2B5EF4-FFF2-40B4-BE49-F238E27FC236}">
              <a16:creationId xmlns:a16="http://schemas.microsoft.com/office/drawing/2014/main" xmlns="" id="{0A8BCF5F-65EA-4FF2-990F-ABAB1EF652F9}"/>
            </a:ext>
          </a:extLst>
        </cdr:cNvPr>
        <cdr:cNvCxnSpPr/>
      </cdr:nvCxnSpPr>
      <cdr:spPr>
        <a:xfrm xmlns:a="http://schemas.openxmlformats.org/drawingml/2006/main" flipV="1">
          <a:off x="1817371" y="384811"/>
          <a:ext cx="2828925" cy="704851"/>
        </a:xfrm>
        <a:prstGeom xmlns:a="http://schemas.openxmlformats.org/drawingml/2006/main" prst="straightConnector1">
          <a:avLst/>
        </a:prstGeom>
        <a:ln xmlns:a="http://schemas.openxmlformats.org/drawingml/2006/main" w="44450">
          <a:solidFill>
            <a:srgbClr val="0066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0.61097</cdr:x>
      <cdr:y>0.03184</cdr:y>
    </cdr:from>
    <cdr:to>
      <cdr:x>1</cdr:x>
      <cdr:y>0.12907</cdr:y>
    </cdr:to>
    <cdr:sp macro="" textlink="">
      <cdr:nvSpPr>
        <cdr:cNvPr id="6" name="TextBox 5"/>
        <cdr:cNvSpPr txBox="1"/>
      </cdr:nvSpPr>
      <cdr:spPr>
        <a:xfrm xmlns:a="http://schemas.openxmlformats.org/drawingml/2006/main">
          <a:off x="3141346" y="111416"/>
          <a:ext cx="2000249" cy="3402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1100" b="1" dirty="0"/>
            <a:t>Increase due to SA Connect</a:t>
          </a:r>
        </a:p>
      </cdr:txBody>
    </cdr:sp>
  </cdr:relSizeAnchor>
  <cdr:relSizeAnchor xmlns:cdr="http://schemas.openxmlformats.org/drawingml/2006/chartDrawing">
    <cdr:from>
      <cdr:x>0.72799</cdr:x>
      <cdr:y>0.68563</cdr:y>
    </cdr:from>
    <cdr:to>
      <cdr:x>1</cdr:x>
      <cdr:y>0.78285</cdr:y>
    </cdr:to>
    <cdr:sp macro="" textlink="">
      <cdr:nvSpPr>
        <cdr:cNvPr id="9" name="TextBox 1"/>
        <cdr:cNvSpPr txBox="1"/>
      </cdr:nvSpPr>
      <cdr:spPr>
        <a:xfrm xmlns:a="http://schemas.openxmlformats.org/drawingml/2006/main">
          <a:off x="3743030" y="2077156"/>
          <a:ext cx="1398565" cy="2945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100" b="1" baseline="0" dirty="0"/>
            <a:t>EBITDA increased</a:t>
          </a:r>
          <a:endParaRPr lang="en-ZA" sz="11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0E90E76-A326-4587-A860-373918EC42C6}" type="datetimeFigureOut">
              <a:rPr lang="en-ZA" smtClean="0"/>
              <a:pPr/>
              <a:t>2021/05/12</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C76A318-0ACD-41E4-B34A-29632C9AEA08}" type="slidenum">
              <a:rPr lang="en-ZA" smtClean="0"/>
              <a:pPr/>
              <a:t>‹#›</a:t>
            </a:fld>
            <a:endParaRPr lang="en-ZA" dirty="0"/>
          </a:p>
        </p:txBody>
      </p:sp>
    </p:spTree>
    <p:extLst>
      <p:ext uri="{BB962C8B-B14F-4D97-AF65-F5344CB8AC3E}">
        <p14:creationId xmlns:p14="http://schemas.microsoft.com/office/powerpoint/2010/main" xmlns="" val="998755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0A8E1AC6-90C8-43A6-A735-A19894708E97}"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xmlns="" val="871582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Verdana" pitchFamily="34" charset="0"/>
              </a:defRPr>
            </a:lvl1pPr>
            <a:lvl2pPr marL="769473" indent="-295951">
              <a:defRPr>
                <a:solidFill>
                  <a:schemeClr val="tx1"/>
                </a:solidFill>
                <a:latin typeface="Verdana" pitchFamily="34" charset="0"/>
              </a:defRPr>
            </a:lvl2pPr>
            <a:lvl3pPr marL="1183805" indent="-236761">
              <a:defRPr>
                <a:solidFill>
                  <a:schemeClr val="tx1"/>
                </a:solidFill>
                <a:latin typeface="Verdana" pitchFamily="34" charset="0"/>
              </a:defRPr>
            </a:lvl3pPr>
            <a:lvl4pPr marL="1657327" indent="-236761">
              <a:defRPr>
                <a:solidFill>
                  <a:schemeClr val="tx1"/>
                </a:solidFill>
                <a:latin typeface="Verdana" pitchFamily="34" charset="0"/>
              </a:defRPr>
            </a:lvl4pPr>
            <a:lvl5pPr marL="2130849" indent="-236761">
              <a:defRPr>
                <a:solidFill>
                  <a:schemeClr val="tx1"/>
                </a:solidFill>
                <a:latin typeface="Verdana" pitchFamily="34" charset="0"/>
              </a:defRPr>
            </a:lvl5pPr>
            <a:lvl6pPr marL="2604371" indent="-236761" eaLnBrk="0" fontAlgn="base" hangingPunct="0">
              <a:spcBef>
                <a:spcPct val="0"/>
              </a:spcBef>
              <a:spcAft>
                <a:spcPct val="0"/>
              </a:spcAft>
              <a:defRPr>
                <a:solidFill>
                  <a:schemeClr val="tx1"/>
                </a:solidFill>
                <a:latin typeface="Verdana" pitchFamily="34" charset="0"/>
              </a:defRPr>
            </a:lvl6pPr>
            <a:lvl7pPr marL="3077893" indent="-236761" eaLnBrk="0" fontAlgn="base" hangingPunct="0">
              <a:spcBef>
                <a:spcPct val="0"/>
              </a:spcBef>
              <a:spcAft>
                <a:spcPct val="0"/>
              </a:spcAft>
              <a:defRPr>
                <a:solidFill>
                  <a:schemeClr val="tx1"/>
                </a:solidFill>
                <a:latin typeface="Verdana" pitchFamily="34" charset="0"/>
              </a:defRPr>
            </a:lvl7pPr>
            <a:lvl8pPr marL="3551415" indent="-236761" eaLnBrk="0" fontAlgn="base" hangingPunct="0">
              <a:spcBef>
                <a:spcPct val="0"/>
              </a:spcBef>
              <a:spcAft>
                <a:spcPct val="0"/>
              </a:spcAft>
              <a:defRPr>
                <a:solidFill>
                  <a:schemeClr val="tx1"/>
                </a:solidFill>
                <a:latin typeface="Verdana" pitchFamily="34" charset="0"/>
              </a:defRPr>
            </a:lvl8pPr>
            <a:lvl9pPr marL="4024937" indent="-236761" eaLnBrk="0" fontAlgn="base" hangingPunct="0">
              <a:spcBef>
                <a:spcPct val="0"/>
              </a:spcBef>
              <a:spcAft>
                <a:spcPct val="0"/>
              </a:spcAft>
              <a:defRPr>
                <a:solidFill>
                  <a:schemeClr val="tx1"/>
                </a:solidFill>
                <a:latin typeface="Verdana" pitchFamily="34" charset="0"/>
              </a:defRPr>
            </a:lvl9pPr>
          </a:lstStyle>
          <a:p>
            <a:fld id="{974186BA-68A2-4965-9E17-C906998605C0}" type="slidenum">
              <a:rPr lang="en-US">
                <a:solidFill>
                  <a:prstClr val="black"/>
                </a:solidFill>
                <a:latin typeface="Arial" charset="0"/>
              </a:rPr>
              <a:pPr/>
              <a:t>3</a:t>
            </a:fld>
            <a:endParaRPr lang="en-US" dirty="0">
              <a:solidFill>
                <a:prstClr val="black"/>
              </a:solidFill>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xmlns="" val="3935151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Verdana" pitchFamily="34" charset="0"/>
              </a:defRPr>
            </a:lvl1pPr>
            <a:lvl2pPr marL="769473" indent="-295951">
              <a:defRPr>
                <a:solidFill>
                  <a:schemeClr val="tx1"/>
                </a:solidFill>
                <a:latin typeface="Verdana" pitchFamily="34" charset="0"/>
              </a:defRPr>
            </a:lvl2pPr>
            <a:lvl3pPr marL="1183805" indent="-236761">
              <a:defRPr>
                <a:solidFill>
                  <a:schemeClr val="tx1"/>
                </a:solidFill>
                <a:latin typeface="Verdana" pitchFamily="34" charset="0"/>
              </a:defRPr>
            </a:lvl3pPr>
            <a:lvl4pPr marL="1657327" indent="-236761">
              <a:defRPr>
                <a:solidFill>
                  <a:schemeClr val="tx1"/>
                </a:solidFill>
                <a:latin typeface="Verdana" pitchFamily="34" charset="0"/>
              </a:defRPr>
            </a:lvl4pPr>
            <a:lvl5pPr marL="2130849" indent="-236761">
              <a:defRPr>
                <a:solidFill>
                  <a:schemeClr val="tx1"/>
                </a:solidFill>
                <a:latin typeface="Verdana" pitchFamily="34" charset="0"/>
              </a:defRPr>
            </a:lvl5pPr>
            <a:lvl6pPr marL="2604371" indent="-236761" eaLnBrk="0" fontAlgn="base" hangingPunct="0">
              <a:spcBef>
                <a:spcPct val="0"/>
              </a:spcBef>
              <a:spcAft>
                <a:spcPct val="0"/>
              </a:spcAft>
              <a:defRPr>
                <a:solidFill>
                  <a:schemeClr val="tx1"/>
                </a:solidFill>
                <a:latin typeface="Verdana" pitchFamily="34" charset="0"/>
              </a:defRPr>
            </a:lvl6pPr>
            <a:lvl7pPr marL="3077893" indent="-236761" eaLnBrk="0" fontAlgn="base" hangingPunct="0">
              <a:spcBef>
                <a:spcPct val="0"/>
              </a:spcBef>
              <a:spcAft>
                <a:spcPct val="0"/>
              </a:spcAft>
              <a:defRPr>
                <a:solidFill>
                  <a:schemeClr val="tx1"/>
                </a:solidFill>
                <a:latin typeface="Verdana" pitchFamily="34" charset="0"/>
              </a:defRPr>
            </a:lvl7pPr>
            <a:lvl8pPr marL="3551415" indent="-236761" eaLnBrk="0" fontAlgn="base" hangingPunct="0">
              <a:spcBef>
                <a:spcPct val="0"/>
              </a:spcBef>
              <a:spcAft>
                <a:spcPct val="0"/>
              </a:spcAft>
              <a:defRPr>
                <a:solidFill>
                  <a:schemeClr val="tx1"/>
                </a:solidFill>
                <a:latin typeface="Verdana" pitchFamily="34" charset="0"/>
              </a:defRPr>
            </a:lvl8pPr>
            <a:lvl9pPr marL="4024937" indent="-236761" eaLnBrk="0" fontAlgn="base" hangingPunct="0">
              <a:spcBef>
                <a:spcPct val="0"/>
              </a:spcBef>
              <a:spcAft>
                <a:spcPct val="0"/>
              </a:spcAft>
              <a:defRPr>
                <a:solidFill>
                  <a:schemeClr val="tx1"/>
                </a:solidFill>
                <a:latin typeface="Verdana" pitchFamily="34" charset="0"/>
              </a:defRPr>
            </a:lvl9pPr>
          </a:lstStyle>
          <a:p>
            <a:fld id="{974186BA-68A2-4965-9E17-C906998605C0}" type="slidenum">
              <a:rPr lang="en-US">
                <a:solidFill>
                  <a:prstClr val="black"/>
                </a:solidFill>
                <a:latin typeface="Arial" charset="0"/>
              </a:rPr>
              <a:pPr/>
              <a:t>4</a:t>
            </a:fld>
            <a:endParaRPr lang="en-US" dirty="0">
              <a:solidFill>
                <a:prstClr val="black"/>
              </a:solidFill>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xmlns="" val="4001322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Verdana" pitchFamily="34" charset="0"/>
              </a:defRPr>
            </a:lvl1pPr>
            <a:lvl2pPr marL="769473" indent="-295951">
              <a:defRPr>
                <a:solidFill>
                  <a:schemeClr val="tx1"/>
                </a:solidFill>
                <a:latin typeface="Verdana" pitchFamily="34" charset="0"/>
              </a:defRPr>
            </a:lvl2pPr>
            <a:lvl3pPr marL="1183805" indent="-236761">
              <a:defRPr>
                <a:solidFill>
                  <a:schemeClr val="tx1"/>
                </a:solidFill>
                <a:latin typeface="Verdana" pitchFamily="34" charset="0"/>
              </a:defRPr>
            </a:lvl3pPr>
            <a:lvl4pPr marL="1657327" indent="-236761">
              <a:defRPr>
                <a:solidFill>
                  <a:schemeClr val="tx1"/>
                </a:solidFill>
                <a:latin typeface="Verdana" pitchFamily="34" charset="0"/>
              </a:defRPr>
            </a:lvl4pPr>
            <a:lvl5pPr marL="2130849" indent="-236761">
              <a:defRPr>
                <a:solidFill>
                  <a:schemeClr val="tx1"/>
                </a:solidFill>
                <a:latin typeface="Verdana" pitchFamily="34" charset="0"/>
              </a:defRPr>
            </a:lvl5pPr>
            <a:lvl6pPr marL="2604371" indent="-236761" eaLnBrk="0" fontAlgn="base" hangingPunct="0">
              <a:spcBef>
                <a:spcPct val="0"/>
              </a:spcBef>
              <a:spcAft>
                <a:spcPct val="0"/>
              </a:spcAft>
              <a:defRPr>
                <a:solidFill>
                  <a:schemeClr val="tx1"/>
                </a:solidFill>
                <a:latin typeface="Verdana" pitchFamily="34" charset="0"/>
              </a:defRPr>
            </a:lvl6pPr>
            <a:lvl7pPr marL="3077893" indent="-236761" eaLnBrk="0" fontAlgn="base" hangingPunct="0">
              <a:spcBef>
                <a:spcPct val="0"/>
              </a:spcBef>
              <a:spcAft>
                <a:spcPct val="0"/>
              </a:spcAft>
              <a:defRPr>
                <a:solidFill>
                  <a:schemeClr val="tx1"/>
                </a:solidFill>
                <a:latin typeface="Verdana" pitchFamily="34" charset="0"/>
              </a:defRPr>
            </a:lvl7pPr>
            <a:lvl8pPr marL="3551415" indent="-236761" eaLnBrk="0" fontAlgn="base" hangingPunct="0">
              <a:spcBef>
                <a:spcPct val="0"/>
              </a:spcBef>
              <a:spcAft>
                <a:spcPct val="0"/>
              </a:spcAft>
              <a:defRPr>
                <a:solidFill>
                  <a:schemeClr val="tx1"/>
                </a:solidFill>
                <a:latin typeface="Verdana" pitchFamily="34" charset="0"/>
              </a:defRPr>
            </a:lvl8pPr>
            <a:lvl9pPr marL="4024937" indent="-236761" eaLnBrk="0" fontAlgn="base" hangingPunct="0">
              <a:spcBef>
                <a:spcPct val="0"/>
              </a:spcBef>
              <a:spcAft>
                <a:spcPct val="0"/>
              </a:spcAft>
              <a:defRPr>
                <a:solidFill>
                  <a:schemeClr val="tx1"/>
                </a:solidFill>
                <a:latin typeface="Verdana" pitchFamily="34" charset="0"/>
              </a:defRPr>
            </a:lvl9pPr>
          </a:lstStyle>
          <a:p>
            <a:fld id="{974186BA-68A2-4965-9E17-C906998605C0}" type="slidenum">
              <a:rPr lang="en-US">
                <a:solidFill>
                  <a:prstClr val="black"/>
                </a:solidFill>
                <a:latin typeface="Arial" charset="0"/>
              </a:rPr>
              <a:pPr/>
              <a:t>7</a:t>
            </a:fld>
            <a:endParaRPr lang="en-US" dirty="0">
              <a:solidFill>
                <a:prstClr val="black"/>
              </a:solidFill>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xmlns="" val="3491182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A09FE2A-AD21-42BE-A8EE-1791899EE41B}" type="slidenum">
              <a:rPr lang="en-ZA" smtClean="0"/>
              <a:pPr/>
              <a:t>28</a:t>
            </a:fld>
            <a:endParaRPr lang="en-ZA" dirty="0"/>
          </a:p>
        </p:txBody>
      </p:sp>
    </p:spTree>
    <p:extLst>
      <p:ext uri="{BB962C8B-B14F-4D97-AF65-F5344CB8AC3E}">
        <p14:creationId xmlns:p14="http://schemas.microsoft.com/office/powerpoint/2010/main" xmlns="" val="3218223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xmlns="" val="3518516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873545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692150"/>
            <a:ext cx="2071688" cy="54340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92150"/>
            <a:ext cx="6067425" cy="543401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315342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77471"/>
            <a:ext cx="8640960" cy="4867836"/>
          </a:xfrm>
          <a:prstGeom prst="rect">
            <a:avLst/>
          </a:prstGeom>
        </p:spPr>
        <p:txBody>
          <a:bodyPr/>
          <a:lstStyle>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r>
              <a:rPr lang="en-US" dirty="0">
                <a:solidFill>
                  <a:srgbClr val="FFFFFF"/>
                </a:solidFill>
              </a:rPr>
              <a:t>Slide </a:t>
            </a:r>
            <a:fld id="{864A8D4A-B602-4C7A-9F64-5AEA9A8AB9A3}" type="slidenum">
              <a:rPr lang="en-US" smtClean="0">
                <a:solidFill>
                  <a:srgbClr val="FFFFFF"/>
                </a:solidFill>
              </a:rPr>
              <a:pPr/>
              <a:t>‹#›</a:t>
            </a:fld>
            <a:endParaRPr lang="en-US" dirty="0">
              <a:solidFill>
                <a:srgbClr val="FFFFFF"/>
              </a:solidFill>
            </a:endParaRPr>
          </a:p>
        </p:txBody>
      </p:sp>
      <p:cxnSp>
        <p:nvCxnSpPr>
          <p:cNvPr id="6" name="Straight Connector 5">
            <a:extLst>
              <a:ext uri="{FF2B5EF4-FFF2-40B4-BE49-F238E27FC236}">
                <a16:creationId xmlns:a16="http://schemas.microsoft.com/office/drawing/2014/main" xmlns="" id="{A0E490CB-CF9B-4C2C-ADF8-83D961D7A286}"/>
              </a:ext>
            </a:extLst>
          </p:cNvPr>
          <p:cNvCxnSpPr/>
          <p:nvPr userDrawn="1"/>
        </p:nvCxnSpPr>
        <p:spPr>
          <a:xfrm>
            <a:off x="191474" y="823937"/>
            <a:ext cx="6996426" cy="0"/>
          </a:xfrm>
          <a:prstGeom prst="line">
            <a:avLst/>
          </a:prstGeom>
          <a:ln w="15875">
            <a:solidFill>
              <a:srgbClr val="006600"/>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xmlns="" id="{F882FF4C-C851-48FA-82A5-EEAC8B312289}"/>
              </a:ext>
            </a:extLst>
          </p:cNvPr>
          <p:cNvSpPr>
            <a:spLocks noGrp="1"/>
          </p:cNvSpPr>
          <p:nvPr>
            <p:ph type="body" sz="quarter" idx="11"/>
          </p:nvPr>
        </p:nvSpPr>
        <p:spPr>
          <a:xfrm>
            <a:off x="251520" y="423339"/>
            <a:ext cx="6734611" cy="400595"/>
          </a:xfrm>
          <a:prstGeom prst="rect">
            <a:avLst/>
          </a:prstGeom>
        </p:spPr>
        <p:txBody>
          <a:bodyPr/>
          <a:lstStyle>
            <a:lvl1pPr marL="0" indent="0">
              <a:buNone/>
              <a:defRPr sz="2000" b="1">
                <a:solidFill>
                  <a:srgbClr val="006600"/>
                </a:solidFill>
              </a:defRPr>
            </a:lvl1pPr>
            <a:lvl2pPr>
              <a:defRPr sz="1600" b="1">
                <a:solidFill>
                  <a:srgbClr val="006600"/>
                </a:solidFill>
              </a:defRPr>
            </a:lvl2pPr>
            <a:lvl3pPr>
              <a:defRPr sz="1600" b="1">
                <a:solidFill>
                  <a:srgbClr val="006600"/>
                </a:solidFill>
              </a:defRPr>
            </a:lvl3pPr>
            <a:lvl4pPr>
              <a:defRPr sz="1600" b="1">
                <a:solidFill>
                  <a:srgbClr val="006600"/>
                </a:solidFill>
              </a:defRPr>
            </a:lvl4pPr>
            <a:lvl5pPr>
              <a:defRPr sz="1600" b="1">
                <a:solidFill>
                  <a:srgbClr val="006600"/>
                </a:solidFill>
              </a:defRPr>
            </a:lvl5pPr>
          </a:lstStyle>
          <a:p>
            <a:pPr lvl="0"/>
            <a:r>
              <a:rPr lang="en-US" dirty="0"/>
              <a:t>Click to edit Master text styles</a:t>
            </a:r>
          </a:p>
        </p:txBody>
      </p:sp>
    </p:spTree>
    <p:extLst>
      <p:ext uri="{BB962C8B-B14F-4D97-AF65-F5344CB8AC3E}">
        <p14:creationId xmlns:p14="http://schemas.microsoft.com/office/powerpoint/2010/main" xmlns="" val="956838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xmlns="" val="1422928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314961"/>
            <a:ext cx="6725239" cy="725488"/>
          </a:xfrm>
        </p:spPr>
        <p:txBody>
          <a:bodyPr>
            <a:noAutofit/>
          </a:bodyPr>
          <a:lstStyle/>
          <a:p>
            <a:r>
              <a:rPr lang="en-US" dirty="0"/>
              <a:t>Click to edit Master title style</a:t>
            </a:r>
          </a:p>
        </p:txBody>
      </p:sp>
      <p:sp>
        <p:nvSpPr>
          <p:cNvPr id="3" name="Content Placeholder 2"/>
          <p:cNvSpPr>
            <a:spLocks noGrp="1"/>
          </p:cNvSpPr>
          <p:nvPr>
            <p:ph idx="1"/>
          </p:nvPr>
        </p:nvSpPr>
        <p:spPr>
          <a:xfrm>
            <a:off x="427757" y="1277471"/>
            <a:ext cx="8229600" cy="4867836"/>
          </a:xfrm>
          <a:prstGeom prst="rect">
            <a:avLst/>
          </a:prstGeom>
        </p:spPr>
        <p:txBody>
          <a:bodyPr/>
          <a:lstStyle>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r>
              <a:rPr lang="en-US" dirty="0">
                <a:solidFill>
                  <a:srgbClr val="FFFFFF"/>
                </a:solidFill>
              </a:rPr>
              <a:t>Slide </a:t>
            </a:r>
            <a:fld id="{864A8D4A-B602-4C7A-9F64-5AEA9A8AB9A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xmlns="" val="2282747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94528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560372"/>
            <a:ext cx="8229600" cy="725488"/>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40800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329818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58534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06181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314961"/>
            <a:ext cx="6725239" cy="725488"/>
          </a:xfrm>
        </p:spPr>
        <p:txBody>
          <a:bodyPr>
            <a:noAutofit/>
          </a:bodyPr>
          <a:lstStyle/>
          <a:p>
            <a:r>
              <a:rPr lang="en-US" dirty="0"/>
              <a:t>Click to edit Master title style</a:t>
            </a:r>
          </a:p>
        </p:txBody>
      </p:sp>
      <p:sp>
        <p:nvSpPr>
          <p:cNvPr id="3" name="Content Placeholder 2"/>
          <p:cNvSpPr>
            <a:spLocks noGrp="1"/>
          </p:cNvSpPr>
          <p:nvPr>
            <p:ph idx="1"/>
          </p:nvPr>
        </p:nvSpPr>
        <p:spPr>
          <a:xfrm>
            <a:off x="427757" y="1277471"/>
            <a:ext cx="8229600" cy="4867836"/>
          </a:xfrm>
          <a:prstGeom prst="rect">
            <a:avLst/>
          </a:prstGeom>
        </p:spPr>
        <p:txBody>
          <a:bodyPr/>
          <a:lstStyle>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r>
              <a:rPr lang="en-US" dirty="0">
                <a:solidFill>
                  <a:srgbClr val="FFFFFF"/>
                </a:solidFill>
              </a:rPr>
              <a:t>Slide </a:t>
            </a:r>
            <a:fld id="{864A8D4A-B602-4C7A-9F64-5AEA9A8AB9A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xmlns="" val="27395391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1797274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723356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448818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692150"/>
            <a:ext cx="2071688" cy="54340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92150"/>
            <a:ext cx="6067425" cy="543401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8621992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77471"/>
            <a:ext cx="8640960" cy="4867836"/>
          </a:xfrm>
          <a:prstGeom prst="rect">
            <a:avLst/>
          </a:prstGeom>
        </p:spPr>
        <p:txBody>
          <a:bodyPr/>
          <a:lstStyle>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r>
              <a:rPr lang="en-US" dirty="0">
                <a:solidFill>
                  <a:srgbClr val="FFFFFF"/>
                </a:solidFill>
              </a:rPr>
              <a:t>Slide </a:t>
            </a:r>
            <a:fld id="{864A8D4A-B602-4C7A-9F64-5AEA9A8AB9A3}" type="slidenum">
              <a:rPr lang="en-US" smtClean="0">
                <a:solidFill>
                  <a:srgbClr val="FFFFFF"/>
                </a:solidFill>
              </a:rPr>
              <a:pPr/>
              <a:t>‹#›</a:t>
            </a:fld>
            <a:endParaRPr lang="en-US" dirty="0">
              <a:solidFill>
                <a:srgbClr val="FFFFFF"/>
              </a:solidFill>
            </a:endParaRPr>
          </a:p>
        </p:txBody>
      </p:sp>
      <p:cxnSp>
        <p:nvCxnSpPr>
          <p:cNvPr id="6" name="Straight Connector 5">
            <a:extLst>
              <a:ext uri="{FF2B5EF4-FFF2-40B4-BE49-F238E27FC236}">
                <a16:creationId xmlns:a16="http://schemas.microsoft.com/office/drawing/2014/main" xmlns="" id="{A0E490CB-CF9B-4C2C-ADF8-83D961D7A286}"/>
              </a:ext>
            </a:extLst>
          </p:cNvPr>
          <p:cNvCxnSpPr/>
          <p:nvPr userDrawn="1"/>
        </p:nvCxnSpPr>
        <p:spPr>
          <a:xfrm>
            <a:off x="191474" y="823937"/>
            <a:ext cx="6996426" cy="0"/>
          </a:xfrm>
          <a:prstGeom prst="line">
            <a:avLst/>
          </a:prstGeom>
          <a:ln w="15875">
            <a:solidFill>
              <a:srgbClr val="006600"/>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xmlns="" id="{F882FF4C-C851-48FA-82A5-EEAC8B312289}"/>
              </a:ext>
            </a:extLst>
          </p:cNvPr>
          <p:cNvSpPr>
            <a:spLocks noGrp="1"/>
          </p:cNvSpPr>
          <p:nvPr>
            <p:ph type="body" sz="quarter" idx="11"/>
          </p:nvPr>
        </p:nvSpPr>
        <p:spPr>
          <a:xfrm>
            <a:off x="251520" y="423339"/>
            <a:ext cx="6734611" cy="400595"/>
          </a:xfrm>
          <a:prstGeom prst="rect">
            <a:avLst/>
          </a:prstGeom>
        </p:spPr>
        <p:txBody>
          <a:bodyPr/>
          <a:lstStyle>
            <a:lvl1pPr marL="0" indent="0">
              <a:buNone/>
              <a:defRPr sz="2000" b="1">
                <a:solidFill>
                  <a:srgbClr val="006600"/>
                </a:solidFill>
              </a:defRPr>
            </a:lvl1pPr>
            <a:lvl2pPr>
              <a:defRPr sz="1600" b="1">
                <a:solidFill>
                  <a:srgbClr val="006600"/>
                </a:solidFill>
              </a:defRPr>
            </a:lvl2pPr>
            <a:lvl3pPr>
              <a:defRPr sz="1600" b="1">
                <a:solidFill>
                  <a:srgbClr val="006600"/>
                </a:solidFill>
              </a:defRPr>
            </a:lvl3pPr>
            <a:lvl4pPr>
              <a:defRPr sz="1600" b="1">
                <a:solidFill>
                  <a:srgbClr val="006600"/>
                </a:solidFill>
              </a:defRPr>
            </a:lvl4pPr>
            <a:lvl5pPr>
              <a:defRPr sz="1600" b="1">
                <a:solidFill>
                  <a:srgbClr val="006600"/>
                </a:solidFill>
              </a:defRPr>
            </a:lvl5pPr>
          </a:lstStyle>
          <a:p>
            <a:pPr lvl="0"/>
            <a:r>
              <a:rPr lang="en-US" dirty="0"/>
              <a:t>Click to edit Master text styles</a:t>
            </a:r>
          </a:p>
        </p:txBody>
      </p:sp>
    </p:spTree>
    <p:extLst>
      <p:ext uri="{BB962C8B-B14F-4D97-AF65-F5344CB8AC3E}">
        <p14:creationId xmlns:p14="http://schemas.microsoft.com/office/powerpoint/2010/main" xmlns="" val="3466297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xmlns="" val="2165486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314961"/>
            <a:ext cx="6725239" cy="725488"/>
          </a:xfrm>
        </p:spPr>
        <p:txBody>
          <a:bodyPr>
            <a:noAutofit/>
          </a:bodyPr>
          <a:lstStyle/>
          <a:p>
            <a:r>
              <a:rPr lang="en-US" dirty="0"/>
              <a:t>Click to edit Master title style</a:t>
            </a:r>
          </a:p>
        </p:txBody>
      </p:sp>
      <p:sp>
        <p:nvSpPr>
          <p:cNvPr id="3" name="Content Placeholder 2"/>
          <p:cNvSpPr>
            <a:spLocks noGrp="1"/>
          </p:cNvSpPr>
          <p:nvPr>
            <p:ph idx="1"/>
          </p:nvPr>
        </p:nvSpPr>
        <p:spPr>
          <a:xfrm>
            <a:off x="427757" y="1277471"/>
            <a:ext cx="8229600" cy="4867836"/>
          </a:xfrm>
          <a:prstGeom prst="rect">
            <a:avLst/>
          </a:prstGeom>
        </p:spPr>
        <p:txBody>
          <a:bodyPr/>
          <a:lstStyle>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r>
              <a:rPr lang="en-US" dirty="0">
                <a:solidFill>
                  <a:srgbClr val="FFFFFF"/>
                </a:solidFill>
              </a:rPr>
              <a:t>Slide </a:t>
            </a:r>
            <a:fld id="{864A8D4A-B602-4C7A-9F64-5AEA9A8AB9A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xmlns="" val="2902472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28983053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560372"/>
            <a:ext cx="8229600" cy="725488"/>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8467439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719223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40139873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32437093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805679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27682651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6107802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8561163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692150"/>
            <a:ext cx="2071688" cy="54340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92150"/>
            <a:ext cx="6067425" cy="543401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4559865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77471"/>
            <a:ext cx="8640960" cy="4867836"/>
          </a:xfrm>
          <a:prstGeom prst="rect">
            <a:avLst/>
          </a:prstGeom>
        </p:spPr>
        <p:txBody>
          <a:bodyPr/>
          <a:lstStyle>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r>
              <a:rPr lang="en-US" dirty="0">
                <a:solidFill>
                  <a:srgbClr val="FFFFFF"/>
                </a:solidFill>
              </a:rPr>
              <a:t>Slide </a:t>
            </a:r>
            <a:fld id="{864A8D4A-B602-4C7A-9F64-5AEA9A8AB9A3}" type="slidenum">
              <a:rPr lang="en-US" smtClean="0">
                <a:solidFill>
                  <a:srgbClr val="FFFFFF"/>
                </a:solidFill>
              </a:rPr>
              <a:pPr/>
              <a:t>‹#›</a:t>
            </a:fld>
            <a:endParaRPr lang="en-US" dirty="0">
              <a:solidFill>
                <a:srgbClr val="FFFFFF"/>
              </a:solidFill>
            </a:endParaRPr>
          </a:p>
        </p:txBody>
      </p:sp>
      <p:cxnSp>
        <p:nvCxnSpPr>
          <p:cNvPr id="6" name="Straight Connector 5">
            <a:extLst>
              <a:ext uri="{FF2B5EF4-FFF2-40B4-BE49-F238E27FC236}">
                <a16:creationId xmlns:a16="http://schemas.microsoft.com/office/drawing/2014/main" xmlns="" id="{A0E490CB-CF9B-4C2C-ADF8-83D961D7A286}"/>
              </a:ext>
            </a:extLst>
          </p:cNvPr>
          <p:cNvCxnSpPr/>
          <p:nvPr userDrawn="1"/>
        </p:nvCxnSpPr>
        <p:spPr>
          <a:xfrm>
            <a:off x="191474" y="823937"/>
            <a:ext cx="6996426" cy="0"/>
          </a:xfrm>
          <a:prstGeom prst="line">
            <a:avLst/>
          </a:prstGeom>
          <a:ln w="15875">
            <a:solidFill>
              <a:srgbClr val="006600"/>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xmlns="" id="{F882FF4C-C851-48FA-82A5-EEAC8B312289}"/>
              </a:ext>
            </a:extLst>
          </p:cNvPr>
          <p:cNvSpPr>
            <a:spLocks noGrp="1"/>
          </p:cNvSpPr>
          <p:nvPr>
            <p:ph type="body" sz="quarter" idx="11"/>
          </p:nvPr>
        </p:nvSpPr>
        <p:spPr>
          <a:xfrm>
            <a:off x="251520" y="423339"/>
            <a:ext cx="6734611" cy="400595"/>
          </a:xfrm>
          <a:prstGeom prst="rect">
            <a:avLst/>
          </a:prstGeom>
        </p:spPr>
        <p:txBody>
          <a:bodyPr/>
          <a:lstStyle>
            <a:lvl1pPr marL="0" indent="0">
              <a:buNone/>
              <a:defRPr sz="2000" b="1">
                <a:solidFill>
                  <a:srgbClr val="006600"/>
                </a:solidFill>
              </a:defRPr>
            </a:lvl1pPr>
            <a:lvl2pPr>
              <a:defRPr sz="1600" b="1">
                <a:solidFill>
                  <a:srgbClr val="006600"/>
                </a:solidFill>
              </a:defRPr>
            </a:lvl2pPr>
            <a:lvl3pPr>
              <a:defRPr sz="1600" b="1">
                <a:solidFill>
                  <a:srgbClr val="006600"/>
                </a:solidFill>
              </a:defRPr>
            </a:lvl3pPr>
            <a:lvl4pPr>
              <a:defRPr sz="1600" b="1">
                <a:solidFill>
                  <a:srgbClr val="006600"/>
                </a:solidFill>
              </a:defRPr>
            </a:lvl4pPr>
            <a:lvl5pPr>
              <a:defRPr sz="1600" b="1">
                <a:solidFill>
                  <a:srgbClr val="006600"/>
                </a:solidFill>
              </a:defRPr>
            </a:lvl5pPr>
          </a:lstStyle>
          <a:p>
            <a:pPr lvl="0"/>
            <a:r>
              <a:rPr lang="en-US" dirty="0"/>
              <a:t>Click to edit Master text styles</a:t>
            </a:r>
          </a:p>
        </p:txBody>
      </p:sp>
    </p:spTree>
    <p:extLst>
      <p:ext uri="{BB962C8B-B14F-4D97-AF65-F5344CB8AC3E}">
        <p14:creationId xmlns:p14="http://schemas.microsoft.com/office/powerpoint/2010/main" xmlns="" val="16591569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xmlns="" val="40626020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77471"/>
            <a:ext cx="8640960" cy="4867836"/>
          </a:xfrm>
          <a:prstGeom prst="rect">
            <a:avLst/>
          </a:prstGeom>
        </p:spPr>
        <p:txBody>
          <a:bodyPr/>
          <a:lstStyle>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r>
              <a:rPr lang="en-US" dirty="0">
                <a:solidFill>
                  <a:srgbClr val="FFFFFF"/>
                </a:solidFill>
              </a:rPr>
              <a:t>Slide </a:t>
            </a:r>
            <a:fld id="{864A8D4A-B602-4C7A-9F64-5AEA9A8AB9A3}" type="slidenum">
              <a:rPr lang="en-US" smtClean="0">
                <a:solidFill>
                  <a:srgbClr val="FFFFFF"/>
                </a:solidFill>
              </a:rPr>
              <a:pPr/>
              <a:t>‹#›</a:t>
            </a:fld>
            <a:endParaRPr lang="en-US" dirty="0">
              <a:solidFill>
                <a:srgbClr val="FFFFFF"/>
              </a:solidFill>
            </a:endParaRPr>
          </a:p>
        </p:txBody>
      </p:sp>
      <p:cxnSp>
        <p:nvCxnSpPr>
          <p:cNvPr id="6" name="Straight Connector 5">
            <a:extLst>
              <a:ext uri="{FF2B5EF4-FFF2-40B4-BE49-F238E27FC236}">
                <a16:creationId xmlns:a16="http://schemas.microsoft.com/office/drawing/2014/main" xmlns="" id="{A0E490CB-CF9B-4C2C-ADF8-83D961D7A286}"/>
              </a:ext>
            </a:extLst>
          </p:cNvPr>
          <p:cNvCxnSpPr/>
          <p:nvPr userDrawn="1"/>
        </p:nvCxnSpPr>
        <p:spPr>
          <a:xfrm>
            <a:off x="191474" y="823937"/>
            <a:ext cx="6996426" cy="0"/>
          </a:xfrm>
          <a:prstGeom prst="line">
            <a:avLst/>
          </a:prstGeom>
          <a:ln w="15875">
            <a:solidFill>
              <a:srgbClr val="006600"/>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xmlns="" id="{F882FF4C-C851-48FA-82A5-EEAC8B312289}"/>
              </a:ext>
            </a:extLst>
          </p:cNvPr>
          <p:cNvSpPr>
            <a:spLocks noGrp="1"/>
          </p:cNvSpPr>
          <p:nvPr>
            <p:ph type="body" sz="quarter" idx="11"/>
          </p:nvPr>
        </p:nvSpPr>
        <p:spPr>
          <a:xfrm>
            <a:off x="251520" y="423339"/>
            <a:ext cx="6734611" cy="400595"/>
          </a:xfrm>
          <a:prstGeom prst="rect">
            <a:avLst/>
          </a:prstGeom>
        </p:spPr>
        <p:txBody>
          <a:bodyPr/>
          <a:lstStyle>
            <a:lvl1pPr marL="0" indent="0">
              <a:buNone/>
              <a:defRPr sz="2000" b="1">
                <a:solidFill>
                  <a:srgbClr val="006600"/>
                </a:solidFill>
              </a:defRPr>
            </a:lvl1pPr>
            <a:lvl2pPr>
              <a:defRPr sz="1600" b="1">
                <a:solidFill>
                  <a:srgbClr val="006600"/>
                </a:solidFill>
              </a:defRPr>
            </a:lvl2pPr>
            <a:lvl3pPr>
              <a:defRPr sz="1600" b="1">
                <a:solidFill>
                  <a:srgbClr val="006600"/>
                </a:solidFill>
              </a:defRPr>
            </a:lvl3pPr>
            <a:lvl4pPr>
              <a:defRPr sz="1600" b="1">
                <a:solidFill>
                  <a:srgbClr val="006600"/>
                </a:solidFill>
              </a:defRPr>
            </a:lvl4pPr>
            <a:lvl5pPr>
              <a:defRPr sz="1600" b="1">
                <a:solidFill>
                  <a:srgbClr val="006600"/>
                </a:solidFill>
              </a:defRPr>
            </a:lvl5pPr>
          </a:lstStyle>
          <a:p>
            <a:pPr lvl="0"/>
            <a:r>
              <a:rPr lang="en-US" dirty="0"/>
              <a:t>Click to edit Master text styles</a:t>
            </a:r>
          </a:p>
        </p:txBody>
      </p:sp>
    </p:spTree>
    <p:extLst>
      <p:ext uri="{BB962C8B-B14F-4D97-AF65-F5344CB8AC3E}">
        <p14:creationId xmlns:p14="http://schemas.microsoft.com/office/powerpoint/2010/main" xmlns="" val="40461158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3146187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560372"/>
            <a:ext cx="8229600" cy="725488"/>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8834732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560372"/>
            <a:ext cx="8229600" cy="725488"/>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1027703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3103911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12681151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336367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9113447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31845950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8151358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692150"/>
            <a:ext cx="2071688" cy="54340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92150"/>
            <a:ext cx="6067425" cy="543401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164324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747446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1221752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34919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1574499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3190239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5.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jpeg"/><Relationship Id="rId2" Type="http://schemas.openxmlformats.org/officeDocument/2006/relationships/slideLayout" Target="../slideLayouts/slideLayout14.xml"/><Relationship Id="rId16"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18" Type="http://schemas.openxmlformats.org/officeDocument/2006/relationships/image" Target="../media/image5.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4.jpeg"/><Relationship Id="rId2" Type="http://schemas.openxmlformats.org/officeDocument/2006/relationships/slideLayout" Target="../slideLayouts/slideLayout26.xml"/><Relationship Id="rId16" Type="http://schemas.openxmlformats.org/officeDocument/2006/relationships/image" Target="../media/image3.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17" Type="http://schemas.openxmlformats.org/officeDocument/2006/relationships/image" Target="../media/image5.jpeg"/><Relationship Id="rId2" Type="http://schemas.openxmlformats.org/officeDocument/2006/relationships/slideLayout" Target="../slideLayouts/slideLayout38.xml"/><Relationship Id="rId16" Type="http://schemas.openxmlformats.org/officeDocument/2006/relationships/image" Target="../media/image4.jpe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10" descr="004"/>
          <p:cNvPicPr>
            <a:picLocks noChangeAspect="1" noChangeArrowheads="1"/>
          </p:cNvPicPr>
          <p:nvPr/>
        </p:nvPicPr>
        <p:blipFill>
          <a:blip r:embed="rId14" cstate="print"/>
          <a:srcRect t="93336"/>
          <a:stretch>
            <a:fillRect/>
          </a:stretch>
        </p:blipFill>
        <p:spPr bwMode="auto">
          <a:xfrm>
            <a:off x="0" y="6422091"/>
            <a:ext cx="9144000" cy="455613"/>
          </a:xfrm>
          <a:prstGeom prst="rect">
            <a:avLst/>
          </a:prstGeom>
          <a:noFill/>
          <a:ln w="9525">
            <a:noFill/>
            <a:miter lim="800000"/>
            <a:headEnd/>
            <a:tailEnd/>
          </a:ln>
        </p:spPr>
      </p:pic>
      <p:pic>
        <p:nvPicPr>
          <p:cNvPr id="4099" name="Picture 14" descr="0003"/>
          <p:cNvPicPr>
            <a:picLocks noChangeAspect="1" noChangeArrowheads="1"/>
          </p:cNvPicPr>
          <p:nvPr/>
        </p:nvPicPr>
        <p:blipFill>
          <a:blip r:embed="rId15" cstate="print"/>
          <a:srcRect/>
          <a:stretch>
            <a:fillRect/>
          </a:stretch>
        </p:blipFill>
        <p:spPr bwMode="auto">
          <a:xfrm>
            <a:off x="7129463" y="280988"/>
            <a:ext cx="1800225" cy="835025"/>
          </a:xfrm>
          <a:prstGeom prst="rect">
            <a:avLst/>
          </a:prstGeom>
          <a:noFill/>
          <a:ln w="9525">
            <a:noFill/>
            <a:miter lim="800000"/>
            <a:headEnd/>
            <a:tailEnd/>
          </a:ln>
        </p:spPr>
      </p:pic>
      <p:sp>
        <p:nvSpPr>
          <p:cNvPr id="4100" name="Rectangle 2"/>
          <p:cNvSpPr>
            <a:spLocks noGrp="1" noChangeArrowheads="1"/>
          </p:cNvSpPr>
          <p:nvPr>
            <p:ph type="title"/>
          </p:nvPr>
        </p:nvSpPr>
        <p:spPr bwMode="auto">
          <a:xfrm>
            <a:off x="465138" y="336550"/>
            <a:ext cx="664845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 name="Slide Number Placeholder 4"/>
          <p:cNvSpPr>
            <a:spLocks noGrp="1"/>
          </p:cNvSpPr>
          <p:nvPr>
            <p:ph type="sldNum" sz="quarter" idx="4"/>
          </p:nvPr>
        </p:nvSpPr>
        <p:spPr>
          <a:xfrm>
            <a:off x="6553200" y="6461182"/>
            <a:ext cx="2133600" cy="301925"/>
          </a:xfrm>
          <a:prstGeom prst="rect">
            <a:avLst/>
          </a:prstGeom>
        </p:spPr>
        <p:txBody>
          <a:bodyPr vert="horz" lIns="91440" tIns="45720" rIns="91440" bIns="45720" rtlCol="0" anchor="ctr"/>
          <a:lstStyle>
            <a:lvl1pPr algn="r">
              <a:defRPr sz="1200">
                <a:solidFill>
                  <a:schemeClr val="bg1"/>
                </a:solidFill>
              </a:defRPr>
            </a:lvl1pPr>
          </a:lstStyle>
          <a:p>
            <a:pPr fontAlgn="base">
              <a:spcBef>
                <a:spcPct val="0"/>
              </a:spcBef>
              <a:spcAft>
                <a:spcPct val="0"/>
              </a:spcAft>
            </a:pPr>
            <a:r>
              <a:rPr lang="en-US" dirty="0">
                <a:solidFill>
                  <a:srgbClr val="FFFFFF"/>
                </a:solidFill>
              </a:rPr>
              <a:t>Slide </a:t>
            </a:r>
            <a:fld id="{864A8D4A-B602-4C7A-9F64-5AEA9A8AB9A3}" type="slidenum">
              <a:rPr lang="en-US" smtClean="0">
                <a:solidFill>
                  <a:srgbClr val="FFFFFF"/>
                </a:solidFill>
              </a:rPr>
              <a:pPr fontAlgn="base">
                <a:spcBef>
                  <a:spcPct val="0"/>
                </a:spcBef>
                <a:spcAft>
                  <a:spcPct val="0"/>
                </a:spcAft>
              </a:pPr>
              <a:t>‹#›</a:t>
            </a:fld>
            <a:endParaRPr lang="en-US" dirty="0">
              <a:solidFill>
                <a:srgbClr val="FFFFFF"/>
              </a:solidFill>
            </a:endParaRPr>
          </a:p>
        </p:txBody>
      </p:sp>
    </p:spTree>
    <p:extLst>
      <p:ext uri="{BB962C8B-B14F-4D97-AF65-F5344CB8AC3E}">
        <p14:creationId xmlns:p14="http://schemas.microsoft.com/office/powerpoint/2010/main" xmlns="" val="304456560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831" r:id="rId12"/>
  </p:sldLayoutIdLst>
  <p:hf hdr="0" ftr="0" dt="0"/>
  <p:txStyles>
    <p:titleStyle>
      <a:lvl1pPr algn="l" rtl="0" eaLnBrk="0" fontAlgn="base" hangingPunct="0">
        <a:spcBef>
          <a:spcPct val="0"/>
        </a:spcBef>
        <a:spcAft>
          <a:spcPct val="0"/>
        </a:spcAft>
        <a:defRPr sz="2800" b="1">
          <a:solidFill>
            <a:srgbClr val="4AAF14"/>
          </a:solidFill>
          <a:latin typeface="+mj-lt"/>
          <a:ea typeface="+mj-ea"/>
          <a:cs typeface="+mj-cs"/>
        </a:defRPr>
      </a:lvl1pPr>
      <a:lvl2pPr algn="l" rtl="0" eaLnBrk="0" fontAlgn="base" hangingPunct="0">
        <a:spcBef>
          <a:spcPct val="0"/>
        </a:spcBef>
        <a:spcAft>
          <a:spcPct val="0"/>
        </a:spcAft>
        <a:defRPr sz="2800" b="1">
          <a:solidFill>
            <a:srgbClr val="4AAF14"/>
          </a:solidFill>
          <a:latin typeface="Helvetica" pitchFamily="34" charset="0"/>
        </a:defRPr>
      </a:lvl2pPr>
      <a:lvl3pPr algn="l" rtl="0" eaLnBrk="0" fontAlgn="base" hangingPunct="0">
        <a:spcBef>
          <a:spcPct val="0"/>
        </a:spcBef>
        <a:spcAft>
          <a:spcPct val="0"/>
        </a:spcAft>
        <a:defRPr sz="2800" b="1">
          <a:solidFill>
            <a:srgbClr val="4AAF14"/>
          </a:solidFill>
          <a:latin typeface="Helvetica" pitchFamily="34" charset="0"/>
        </a:defRPr>
      </a:lvl3pPr>
      <a:lvl4pPr algn="l" rtl="0" eaLnBrk="0" fontAlgn="base" hangingPunct="0">
        <a:spcBef>
          <a:spcPct val="0"/>
        </a:spcBef>
        <a:spcAft>
          <a:spcPct val="0"/>
        </a:spcAft>
        <a:defRPr sz="2800" b="1">
          <a:solidFill>
            <a:srgbClr val="4AAF14"/>
          </a:solidFill>
          <a:latin typeface="Helvetica" pitchFamily="34" charset="0"/>
        </a:defRPr>
      </a:lvl4pPr>
      <a:lvl5pPr algn="l" rtl="0" eaLnBrk="0" fontAlgn="base" hangingPunct="0">
        <a:spcBef>
          <a:spcPct val="0"/>
        </a:spcBef>
        <a:spcAft>
          <a:spcPct val="0"/>
        </a:spcAft>
        <a:defRPr sz="2800" b="1">
          <a:solidFill>
            <a:srgbClr val="4AAF14"/>
          </a:solidFill>
          <a:latin typeface="Helvetica" pitchFamily="34" charset="0"/>
        </a:defRPr>
      </a:lvl5pPr>
      <a:lvl6pPr marL="457200" algn="l" rtl="0" fontAlgn="base">
        <a:spcBef>
          <a:spcPct val="0"/>
        </a:spcBef>
        <a:spcAft>
          <a:spcPct val="0"/>
        </a:spcAft>
        <a:defRPr sz="2800" b="1">
          <a:solidFill>
            <a:srgbClr val="4AAF14"/>
          </a:solidFill>
          <a:latin typeface="Helvetica" pitchFamily="34" charset="0"/>
        </a:defRPr>
      </a:lvl6pPr>
      <a:lvl7pPr marL="914400" algn="l" rtl="0" fontAlgn="base">
        <a:spcBef>
          <a:spcPct val="0"/>
        </a:spcBef>
        <a:spcAft>
          <a:spcPct val="0"/>
        </a:spcAft>
        <a:defRPr sz="2800" b="1">
          <a:solidFill>
            <a:srgbClr val="4AAF14"/>
          </a:solidFill>
          <a:latin typeface="Helvetica" pitchFamily="34" charset="0"/>
        </a:defRPr>
      </a:lvl7pPr>
      <a:lvl8pPr marL="1371600" algn="l" rtl="0" fontAlgn="base">
        <a:spcBef>
          <a:spcPct val="0"/>
        </a:spcBef>
        <a:spcAft>
          <a:spcPct val="0"/>
        </a:spcAft>
        <a:defRPr sz="2800" b="1">
          <a:solidFill>
            <a:srgbClr val="4AAF14"/>
          </a:solidFill>
          <a:latin typeface="Helvetica" pitchFamily="34" charset="0"/>
        </a:defRPr>
      </a:lvl8pPr>
      <a:lvl9pPr marL="1828800" algn="l" rtl="0" fontAlgn="base">
        <a:spcBef>
          <a:spcPct val="0"/>
        </a:spcBef>
        <a:spcAft>
          <a:spcPct val="0"/>
        </a:spcAft>
        <a:defRPr sz="2800" b="1">
          <a:solidFill>
            <a:srgbClr val="4AAF14"/>
          </a:solidFill>
          <a:latin typeface="Helvetica" pitchFamily="34" charset="0"/>
        </a:defRPr>
      </a:lvl9pPr>
    </p:titleStyle>
    <p:bodyStyle>
      <a:lvl1pPr marL="342900" indent="-342900" algn="l" rtl="0" eaLnBrk="0" fontAlgn="base" hangingPunct="0">
        <a:spcBef>
          <a:spcPct val="20000"/>
        </a:spcBef>
        <a:spcAft>
          <a:spcPct val="0"/>
        </a:spcAft>
        <a:buBlip>
          <a:blip r:embed="rId16"/>
        </a:buBlip>
        <a:defRPr sz="2200">
          <a:solidFill>
            <a:srgbClr val="6D6F67"/>
          </a:solidFill>
          <a:latin typeface="+mn-lt"/>
          <a:ea typeface="+mn-ea"/>
          <a:cs typeface="+mn-cs"/>
        </a:defRPr>
      </a:lvl1pPr>
      <a:lvl2pPr marL="742950" indent="-285750" algn="l" rtl="0" eaLnBrk="0" fontAlgn="base" hangingPunct="0">
        <a:spcBef>
          <a:spcPct val="20000"/>
        </a:spcBef>
        <a:spcAft>
          <a:spcPct val="0"/>
        </a:spcAft>
        <a:buBlip>
          <a:blip r:embed="rId17"/>
        </a:buBlip>
        <a:defRPr sz="2200">
          <a:solidFill>
            <a:srgbClr val="6D6F67"/>
          </a:solidFill>
          <a:latin typeface="+mn-lt"/>
        </a:defRPr>
      </a:lvl2pPr>
      <a:lvl3pPr marL="1143000" indent="-228600" algn="l" rtl="0" eaLnBrk="0" fontAlgn="base" hangingPunct="0">
        <a:spcBef>
          <a:spcPct val="20000"/>
        </a:spcBef>
        <a:spcAft>
          <a:spcPct val="0"/>
        </a:spcAft>
        <a:buBlip>
          <a:blip r:embed="rId18"/>
        </a:buBlip>
        <a:defRPr sz="2200">
          <a:solidFill>
            <a:srgbClr val="6D6F67"/>
          </a:solidFill>
          <a:latin typeface="+mn-lt"/>
        </a:defRPr>
      </a:lvl3pPr>
      <a:lvl4pPr marL="1600200" indent="-228600" algn="l" rtl="0" eaLnBrk="0" fontAlgn="base" hangingPunct="0">
        <a:spcBef>
          <a:spcPct val="20000"/>
        </a:spcBef>
        <a:spcAft>
          <a:spcPct val="0"/>
        </a:spcAft>
        <a:buClr>
          <a:srgbClr val="4AAF14"/>
        </a:buClr>
        <a:buSzPct val="75000"/>
        <a:buFont typeface="Arial" charset="0"/>
        <a:buChar char="−"/>
        <a:defRPr sz="2000">
          <a:solidFill>
            <a:srgbClr val="6D6F67"/>
          </a:solidFill>
          <a:latin typeface="+mn-lt"/>
        </a:defRPr>
      </a:lvl4pPr>
      <a:lvl5pPr marL="2057400" indent="-228600" algn="l" rtl="0" eaLnBrk="0" fontAlgn="base" hangingPunct="0">
        <a:spcBef>
          <a:spcPct val="20000"/>
        </a:spcBef>
        <a:spcAft>
          <a:spcPct val="0"/>
        </a:spcAft>
        <a:defRPr sz="2000">
          <a:solidFill>
            <a:srgbClr val="6D6F67"/>
          </a:solidFill>
          <a:latin typeface="+mn-lt"/>
        </a:defRPr>
      </a:lvl5pPr>
      <a:lvl6pPr marL="2514600" indent="-228600" algn="l" rtl="0" fontAlgn="base">
        <a:spcBef>
          <a:spcPct val="20000"/>
        </a:spcBef>
        <a:spcAft>
          <a:spcPct val="0"/>
        </a:spcAft>
        <a:defRPr sz="2000">
          <a:solidFill>
            <a:srgbClr val="6D6F67"/>
          </a:solidFill>
          <a:latin typeface="+mn-lt"/>
        </a:defRPr>
      </a:lvl6pPr>
      <a:lvl7pPr marL="2971800" indent="-228600" algn="l" rtl="0" fontAlgn="base">
        <a:spcBef>
          <a:spcPct val="20000"/>
        </a:spcBef>
        <a:spcAft>
          <a:spcPct val="0"/>
        </a:spcAft>
        <a:defRPr sz="2000">
          <a:solidFill>
            <a:srgbClr val="6D6F67"/>
          </a:solidFill>
          <a:latin typeface="+mn-lt"/>
        </a:defRPr>
      </a:lvl7pPr>
      <a:lvl8pPr marL="3429000" indent="-228600" algn="l" rtl="0" fontAlgn="base">
        <a:spcBef>
          <a:spcPct val="20000"/>
        </a:spcBef>
        <a:spcAft>
          <a:spcPct val="0"/>
        </a:spcAft>
        <a:defRPr sz="2000">
          <a:solidFill>
            <a:srgbClr val="6D6F67"/>
          </a:solidFill>
          <a:latin typeface="+mn-lt"/>
        </a:defRPr>
      </a:lvl8pPr>
      <a:lvl9pPr marL="3886200" indent="-228600" algn="l" rtl="0" fontAlgn="base">
        <a:spcBef>
          <a:spcPct val="20000"/>
        </a:spcBef>
        <a:spcAft>
          <a:spcPct val="0"/>
        </a:spcAft>
        <a:defRPr sz="2000">
          <a:solidFill>
            <a:srgbClr val="6D6F6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10" descr="004"/>
          <p:cNvPicPr>
            <a:picLocks noChangeAspect="1" noChangeArrowheads="1"/>
          </p:cNvPicPr>
          <p:nvPr/>
        </p:nvPicPr>
        <p:blipFill>
          <a:blip r:embed="rId14" cstate="print"/>
          <a:srcRect t="93336"/>
          <a:stretch>
            <a:fillRect/>
          </a:stretch>
        </p:blipFill>
        <p:spPr bwMode="auto">
          <a:xfrm>
            <a:off x="0" y="6422091"/>
            <a:ext cx="9144000" cy="455613"/>
          </a:xfrm>
          <a:prstGeom prst="rect">
            <a:avLst/>
          </a:prstGeom>
          <a:noFill/>
          <a:ln w="9525">
            <a:noFill/>
            <a:miter lim="800000"/>
            <a:headEnd/>
            <a:tailEnd/>
          </a:ln>
        </p:spPr>
      </p:pic>
      <p:pic>
        <p:nvPicPr>
          <p:cNvPr id="4099" name="Picture 14" descr="0003"/>
          <p:cNvPicPr>
            <a:picLocks noChangeAspect="1" noChangeArrowheads="1"/>
          </p:cNvPicPr>
          <p:nvPr/>
        </p:nvPicPr>
        <p:blipFill>
          <a:blip r:embed="rId15" cstate="print"/>
          <a:srcRect/>
          <a:stretch>
            <a:fillRect/>
          </a:stretch>
        </p:blipFill>
        <p:spPr bwMode="auto">
          <a:xfrm>
            <a:off x="7129463" y="280988"/>
            <a:ext cx="1800225" cy="835025"/>
          </a:xfrm>
          <a:prstGeom prst="rect">
            <a:avLst/>
          </a:prstGeom>
          <a:noFill/>
          <a:ln w="9525">
            <a:noFill/>
            <a:miter lim="800000"/>
            <a:headEnd/>
            <a:tailEnd/>
          </a:ln>
        </p:spPr>
      </p:pic>
      <p:sp>
        <p:nvSpPr>
          <p:cNvPr id="4100" name="Rectangle 2"/>
          <p:cNvSpPr>
            <a:spLocks noGrp="1" noChangeArrowheads="1"/>
          </p:cNvSpPr>
          <p:nvPr>
            <p:ph type="title"/>
          </p:nvPr>
        </p:nvSpPr>
        <p:spPr bwMode="auto">
          <a:xfrm>
            <a:off x="465138" y="336550"/>
            <a:ext cx="664845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 name="Slide Number Placeholder 4"/>
          <p:cNvSpPr>
            <a:spLocks noGrp="1"/>
          </p:cNvSpPr>
          <p:nvPr>
            <p:ph type="sldNum" sz="quarter" idx="4"/>
          </p:nvPr>
        </p:nvSpPr>
        <p:spPr>
          <a:xfrm>
            <a:off x="6553200" y="6461182"/>
            <a:ext cx="2133600" cy="301925"/>
          </a:xfrm>
          <a:prstGeom prst="rect">
            <a:avLst/>
          </a:prstGeom>
        </p:spPr>
        <p:txBody>
          <a:bodyPr vert="horz" lIns="91440" tIns="45720" rIns="91440" bIns="45720" rtlCol="0" anchor="ctr"/>
          <a:lstStyle>
            <a:lvl1pPr algn="r">
              <a:defRPr sz="1200">
                <a:solidFill>
                  <a:schemeClr val="bg1"/>
                </a:solidFill>
              </a:defRPr>
            </a:lvl1pPr>
          </a:lstStyle>
          <a:p>
            <a:pPr fontAlgn="base">
              <a:spcBef>
                <a:spcPct val="0"/>
              </a:spcBef>
              <a:spcAft>
                <a:spcPct val="0"/>
              </a:spcAft>
            </a:pPr>
            <a:r>
              <a:rPr lang="en-US" dirty="0">
                <a:solidFill>
                  <a:srgbClr val="FFFFFF"/>
                </a:solidFill>
              </a:rPr>
              <a:t>Slide </a:t>
            </a:r>
            <a:fld id="{864A8D4A-B602-4C7A-9F64-5AEA9A8AB9A3}" type="slidenum">
              <a:rPr lang="en-US" smtClean="0">
                <a:solidFill>
                  <a:srgbClr val="FFFFFF"/>
                </a:solidFill>
              </a:rPr>
              <a:pPr fontAlgn="base">
                <a:spcBef>
                  <a:spcPct val="0"/>
                </a:spcBef>
                <a:spcAft>
                  <a:spcPct val="0"/>
                </a:spcAft>
              </a:pPr>
              <a:t>‹#›</a:t>
            </a:fld>
            <a:endParaRPr lang="en-US" dirty="0">
              <a:solidFill>
                <a:srgbClr val="FFFFFF"/>
              </a:solidFill>
            </a:endParaRPr>
          </a:p>
        </p:txBody>
      </p:sp>
    </p:spTree>
    <p:extLst>
      <p:ext uri="{BB962C8B-B14F-4D97-AF65-F5344CB8AC3E}">
        <p14:creationId xmlns:p14="http://schemas.microsoft.com/office/powerpoint/2010/main" xmlns="" val="217474651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18" r:id="rId12"/>
  </p:sldLayoutIdLst>
  <p:hf hdr="0" ftr="0" dt="0"/>
  <p:txStyles>
    <p:titleStyle>
      <a:lvl1pPr algn="l" rtl="0" eaLnBrk="0" fontAlgn="base" hangingPunct="0">
        <a:spcBef>
          <a:spcPct val="0"/>
        </a:spcBef>
        <a:spcAft>
          <a:spcPct val="0"/>
        </a:spcAft>
        <a:defRPr sz="2800" b="1">
          <a:solidFill>
            <a:srgbClr val="4AAF14"/>
          </a:solidFill>
          <a:latin typeface="+mj-lt"/>
          <a:ea typeface="+mj-ea"/>
          <a:cs typeface="+mj-cs"/>
        </a:defRPr>
      </a:lvl1pPr>
      <a:lvl2pPr algn="l" rtl="0" eaLnBrk="0" fontAlgn="base" hangingPunct="0">
        <a:spcBef>
          <a:spcPct val="0"/>
        </a:spcBef>
        <a:spcAft>
          <a:spcPct val="0"/>
        </a:spcAft>
        <a:defRPr sz="2800" b="1">
          <a:solidFill>
            <a:srgbClr val="4AAF14"/>
          </a:solidFill>
          <a:latin typeface="Helvetica" pitchFamily="34" charset="0"/>
        </a:defRPr>
      </a:lvl2pPr>
      <a:lvl3pPr algn="l" rtl="0" eaLnBrk="0" fontAlgn="base" hangingPunct="0">
        <a:spcBef>
          <a:spcPct val="0"/>
        </a:spcBef>
        <a:spcAft>
          <a:spcPct val="0"/>
        </a:spcAft>
        <a:defRPr sz="2800" b="1">
          <a:solidFill>
            <a:srgbClr val="4AAF14"/>
          </a:solidFill>
          <a:latin typeface="Helvetica" pitchFamily="34" charset="0"/>
        </a:defRPr>
      </a:lvl3pPr>
      <a:lvl4pPr algn="l" rtl="0" eaLnBrk="0" fontAlgn="base" hangingPunct="0">
        <a:spcBef>
          <a:spcPct val="0"/>
        </a:spcBef>
        <a:spcAft>
          <a:spcPct val="0"/>
        </a:spcAft>
        <a:defRPr sz="2800" b="1">
          <a:solidFill>
            <a:srgbClr val="4AAF14"/>
          </a:solidFill>
          <a:latin typeface="Helvetica" pitchFamily="34" charset="0"/>
        </a:defRPr>
      </a:lvl4pPr>
      <a:lvl5pPr algn="l" rtl="0" eaLnBrk="0" fontAlgn="base" hangingPunct="0">
        <a:spcBef>
          <a:spcPct val="0"/>
        </a:spcBef>
        <a:spcAft>
          <a:spcPct val="0"/>
        </a:spcAft>
        <a:defRPr sz="2800" b="1">
          <a:solidFill>
            <a:srgbClr val="4AAF14"/>
          </a:solidFill>
          <a:latin typeface="Helvetica" pitchFamily="34" charset="0"/>
        </a:defRPr>
      </a:lvl5pPr>
      <a:lvl6pPr marL="457200" algn="l" rtl="0" fontAlgn="base">
        <a:spcBef>
          <a:spcPct val="0"/>
        </a:spcBef>
        <a:spcAft>
          <a:spcPct val="0"/>
        </a:spcAft>
        <a:defRPr sz="2800" b="1">
          <a:solidFill>
            <a:srgbClr val="4AAF14"/>
          </a:solidFill>
          <a:latin typeface="Helvetica" pitchFamily="34" charset="0"/>
        </a:defRPr>
      </a:lvl6pPr>
      <a:lvl7pPr marL="914400" algn="l" rtl="0" fontAlgn="base">
        <a:spcBef>
          <a:spcPct val="0"/>
        </a:spcBef>
        <a:spcAft>
          <a:spcPct val="0"/>
        </a:spcAft>
        <a:defRPr sz="2800" b="1">
          <a:solidFill>
            <a:srgbClr val="4AAF14"/>
          </a:solidFill>
          <a:latin typeface="Helvetica" pitchFamily="34" charset="0"/>
        </a:defRPr>
      </a:lvl7pPr>
      <a:lvl8pPr marL="1371600" algn="l" rtl="0" fontAlgn="base">
        <a:spcBef>
          <a:spcPct val="0"/>
        </a:spcBef>
        <a:spcAft>
          <a:spcPct val="0"/>
        </a:spcAft>
        <a:defRPr sz="2800" b="1">
          <a:solidFill>
            <a:srgbClr val="4AAF14"/>
          </a:solidFill>
          <a:latin typeface="Helvetica" pitchFamily="34" charset="0"/>
        </a:defRPr>
      </a:lvl8pPr>
      <a:lvl9pPr marL="1828800" algn="l" rtl="0" fontAlgn="base">
        <a:spcBef>
          <a:spcPct val="0"/>
        </a:spcBef>
        <a:spcAft>
          <a:spcPct val="0"/>
        </a:spcAft>
        <a:defRPr sz="2800" b="1">
          <a:solidFill>
            <a:srgbClr val="4AAF14"/>
          </a:solidFill>
          <a:latin typeface="Helvetica" pitchFamily="34" charset="0"/>
        </a:defRPr>
      </a:lvl9pPr>
    </p:titleStyle>
    <p:bodyStyle>
      <a:lvl1pPr marL="342900" indent="-342900" algn="l" rtl="0" eaLnBrk="0" fontAlgn="base" hangingPunct="0">
        <a:spcBef>
          <a:spcPct val="20000"/>
        </a:spcBef>
        <a:spcAft>
          <a:spcPct val="0"/>
        </a:spcAft>
        <a:buBlip>
          <a:blip r:embed="rId16"/>
        </a:buBlip>
        <a:defRPr sz="2200">
          <a:solidFill>
            <a:srgbClr val="6D6F67"/>
          </a:solidFill>
          <a:latin typeface="+mn-lt"/>
          <a:ea typeface="+mn-ea"/>
          <a:cs typeface="+mn-cs"/>
        </a:defRPr>
      </a:lvl1pPr>
      <a:lvl2pPr marL="742950" indent="-285750" algn="l" rtl="0" eaLnBrk="0" fontAlgn="base" hangingPunct="0">
        <a:spcBef>
          <a:spcPct val="20000"/>
        </a:spcBef>
        <a:spcAft>
          <a:spcPct val="0"/>
        </a:spcAft>
        <a:buBlip>
          <a:blip r:embed="rId17"/>
        </a:buBlip>
        <a:defRPr sz="2200">
          <a:solidFill>
            <a:srgbClr val="6D6F67"/>
          </a:solidFill>
          <a:latin typeface="+mn-lt"/>
        </a:defRPr>
      </a:lvl2pPr>
      <a:lvl3pPr marL="1143000" indent="-228600" algn="l" rtl="0" eaLnBrk="0" fontAlgn="base" hangingPunct="0">
        <a:spcBef>
          <a:spcPct val="20000"/>
        </a:spcBef>
        <a:spcAft>
          <a:spcPct val="0"/>
        </a:spcAft>
        <a:buBlip>
          <a:blip r:embed="rId18"/>
        </a:buBlip>
        <a:defRPr sz="2200">
          <a:solidFill>
            <a:srgbClr val="6D6F67"/>
          </a:solidFill>
          <a:latin typeface="+mn-lt"/>
        </a:defRPr>
      </a:lvl3pPr>
      <a:lvl4pPr marL="1600200" indent="-228600" algn="l" rtl="0" eaLnBrk="0" fontAlgn="base" hangingPunct="0">
        <a:spcBef>
          <a:spcPct val="20000"/>
        </a:spcBef>
        <a:spcAft>
          <a:spcPct val="0"/>
        </a:spcAft>
        <a:buClr>
          <a:srgbClr val="4AAF14"/>
        </a:buClr>
        <a:buSzPct val="75000"/>
        <a:buFont typeface="Arial" charset="0"/>
        <a:buChar char="−"/>
        <a:defRPr sz="2000">
          <a:solidFill>
            <a:srgbClr val="6D6F67"/>
          </a:solidFill>
          <a:latin typeface="+mn-lt"/>
        </a:defRPr>
      </a:lvl4pPr>
      <a:lvl5pPr marL="2057400" indent="-228600" algn="l" rtl="0" eaLnBrk="0" fontAlgn="base" hangingPunct="0">
        <a:spcBef>
          <a:spcPct val="20000"/>
        </a:spcBef>
        <a:spcAft>
          <a:spcPct val="0"/>
        </a:spcAft>
        <a:defRPr sz="2000">
          <a:solidFill>
            <a:srgbClr val="6D6F67"/>
          </a:solidFill>
          <a:latin typeface="+mn-lt"/>
        </a:defRPr>
      </a:lvl5pPr>
      <a:lvl6pPr marL="2514600" indent="-228600" algn="l" rtl="0" fontAlgn="base">
        <a:spcBef>
          <a:spcPct val="20000"/>
        </a:spcBef>
        <a:spcAft>
          <a:spcPct val="0"/>
        </a:spcAft>
        <a:defRPr sz="2000">
          <a:solidFill>
            <a:srgbClr val="6D6F67"/>
          </a:solidFill>
          <a:latin typeface="+mn-lt"/>
        </a:defRPr>
      </a:lvl6pPr>
      <a:lvl7pPr marL="2971800" indent="-228600" algn="l" rtl="0" fontAlgn="base">
        <a:spcBef>
          <a:spcPct val="20000"/>
        </a:spcBef>
        <a:spcAft>
          <a:spcPct val="0"/>
        </a:spcAft>
        <a:defRPr sz="2000">
          <a:solidFill>
            <a:srgbClr val="6D6F67"/>
          </a:solidFill>
          <a:latin typeface="+mn-lt"/>
        </a:defRPr>
      </a:lvl7pPr>
      <a:lvl8pPr marL="3429000" indent="-228600" algn="l" rtl="0" fontAlgn="base">
        <a:spcBef>
          <a:spcPct val="20000"/>
        </a:spcBef>
        <a:spcAft>
          <a:spcPct val="0"/>
        </a:spcAft>
        <a:defRPr sz="2000">
          <a:solidFill>
            <a:srgbClr val="6D6F67"/>
          </a:solidFill>
          <a:latin typeface="+mn-lt"/>
        </a:defRPr>
      </a:lvl8pPr>
      <a:lvl9pPr marL="3886200" indent="-228600" algn="l" rtl="0" fontAlgn="base">
        <a:spcBef>
          <a:spcPct val="20000"/>
        </a:spcBef>
        <a:spcAft>
          <a:spcPct val="0"/>
        </a:spcAft>
        <a:defRPr sz="2000">
          <a:solidFill>
            <a:srgbClr val="6D6F6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10" descr="004"/>
          <p:cNvPicPr>
            <a:picLocks noChangeAspect="1" noChangeArrowheads="1"/>
          </p:cNvPicPr>
          <p:nvPr/>
        </p:nvPicPr>
        <p:blipFill>
          <a:blip r:embed="rId14" cstate="print"/>
          <a:srcRect t="93336"/>
          <a:stretch>
            <a:fillRect/>
          </a:stretch>
        </p:blipFill>
        <p:spPr bwMode="auto">
          <a:xfrm>
            <a:off x="0" y="6422091"/>
            <a:ext cx="9144000" cy="455613"/>
          </a:xfrm>
          <a:prstGeom prst="rect">
            <a:avLst/>
          </a:prstGeom>
          <a:noFill/>
          <a:ln w="9525">
            <a:noFill/>
            <a:miter lim="800000"/>
            <a:headEnd/>
            <a:tailEnd/>
          </a:ln>
        </p:spPr>
      </p:pic>
      <p:pic>
        <p:nvPicPr>
          <p:cNvPr id="4099" name="Picture 14" descr="0003"/>
          <p:cNvPicPr>
            <a:picLocks noChangeAspect="1" noChangeArrowheads="1"/>
          </p:cNvPicPr>
          <p:nvPr/>
        </p:nvPicPr>
        <p:blipFill>
          <a:blip r:embed="rId15" cstate="print"/>
          <a:srcRect/>
          <a:stretch>
            <a:fillRect/>
          </a:stretch>
        </p:blipFill>
        <p:spPr bwMode="auto">
          <a:xfrm>
            <a:off x="7129463" y="280988"/>
            <a:ext cx="1800225" cy="835025"/>
          </a:xfrm>
          <a:prstGeom prst="rect">
            <a:avLst/>
          </a:prstGeom>
          <a:noFill/>
          <a:ln w="9525">
            <a:noFill/>
            <a:miter lim="800000"/>
            <a:headEnd/>
            <a:tailEnd/>
          </a:ln>
        </p:spPr>
      </p:pic>
      <p:sp>
        <p:nvSpPr>
          <p:cNvPr id="4100" name="Rectangle 2"/>
          <p:cNvSpPr>
            <a:spLocks noGrp="1" noChangeArrowheads="1"/>
          </p:cNvSpPr>
          <p:nvPr>
            <p:ph type="title"/>
          </p:nvPr>
        </p:nvSpPr>
        <p:spPr bwMode="auto">
          <a:xfrm>
            <a:off x="465138" y="336550"/>
            <a:ext cx="664845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 name="Slide Number Placeholder 4"/>
          <p:cNvSpPr>
            <a:spLocks noGrp="1"/>
          </p:cNvSpPr>
          <p:nvPr>
            <p:ph type="sldNum" sz="quarter" idx="4"/>
          </p:nvPr>
        </p:nvSpPr>
        <p:spPr>
          <a:xfrm>
            <a:off x="6553200" y="6461182"/>
            <a:ext cx="2133600" cy="301925"/>
          </a:xfrm>
          <a:prstGeom prst="rect">
            <a:avLst/>
          </a:prstGeom>
        </p:spPr>
        <p:txBody>
          <a:bodyPr vert="horz" lIns="91440" tIns="45720" rIns="91440" bIns="45720" rtlCol="0" anchor="ctr"/>
          <a:lstStyle>
            <a:lvl1pPr algn="r">
              <a:defRPr sz="1200">
                <a:solidFill>
                  <a:schemeClr val="bg1"/>
                </a:solidFill>
              </a:defRPr>
            </a:lvl1pPr>
          </a:lstStyle>
          <a:p>
            <a:pPr fontAlgn="base">
              <a:spcBef>
                <a:spcPct val="0"/>
              </a:spcBef>
              <a:spcAft>
                <a:spcPct val="0"/>
              </a:spcAft>
            </a:pPr>
            <a:r>
              <a:rPr lang="en-US" dirty="0">
                <a:solidFill>
                  <a:srgbClr val="FFFFFF"/>
                </a:solidFill>
              </a:rPr>
              <a:t>Slide </a:t>
            </a:r>
            <a:fld id="{864A8D4A-B602-4C7A-9F64-5AEA9A8AB9A3}" type="slidenum">
              <a:rPr lang="en-US" smtClean="0">
                <a:solidFill>
                  <a:srgbClr val="FFFFFF"/>
                </a:solidFill>
              </a:rPr>
              <a:pPr fontAlgn="base">
                <a:spcBef>
                  <a:spcPct val="0"/>
                </a:spcBef>
                <a:spcAft>
                  <a:spcPct val="0"/>
                </a:spcAft>
              </a:pPr>
              <a:t>‹#›</a:t>
            </a:fld>
            <a:endParaRPr lang="en-US" dirty="0">
              <a:solidFill>
                <a:srgbClr val="FFFFFF"/>
              </a:solidFill>
            </a:endParaRPr>
          </a:p>
        </p:txBody>
      </p:sp>
    </p:spTree>
    <p:extLst>
      <p:ext uri="{BB962C8B-B14F-4D97-AF65-F5344CB8AC3E}">
        <p14:creationId xmlns:p14="http://schemas.microsoft.com/office/powerpoint/2010/main" xmlns="" val="375403603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7" r:id="rId12"/>
  </p:sldLayoutIdLst>
  <p:hf hdr="0" ftr="0" dt="0"/>
  <p:txStyles>
    <p:titleStyle>
      <a:lvl1pPr algn="l" rtl="0" eaLnBrk="0" fontAlgn="base" hangingPunct="0">
        <a:spcBef>
          <a:spcPct val="0"/>
        </a:spcBef>
        <a:spcAft>
          <a:spcPct val="0"/>
        </a:spcAft>
        <a:defRPr sz="2800" b="1">
          <a:solidFill>
            <a:srgbClr val="4AAF14"/>
          </a:solidFill>
          <a:latin typeface="+mj-lt"/>
          <a:ea typeface="+mj-ea"/>
          <a:cs typeface="+mj-cs"/>
        </a:defRPr>
      </a:lvl1pPr>
      <a:lvl2pPr algn="l" rtl="0" eaLnBrk="0" fontAlgn="base" hangingPunct="0">
        <a:spcBef>
          <a:spcPct val="0"/>
        </a:spcBef>
        <a:spcAft>
          <a:spcPct val="0"/>
        </a:spcAft>
        <a:defRPr sz="2800" b="1">
          <a:solidFill>
            <a:srgbClr val="4AAF14"/>
          </a:solidFill>
          <a:latin typeface="Helvetica" pitchFamily="34" charset="0"/>
        </a:defRPr>
      </a:lvl2pPr>
      <a:lvl3pPr algn="l" rtl="0" eaLnBrk="0" fontAlgn="base" hangingPunct="0">
        <a:spcBef>
          <a:spcPct val="0"/>
        </a:spcBef>
        <a:spcAft>
          <a:spcPct val="0"/>
        </a:spcAft>
        <a:defRPr sz="2800" b="1">
          <a:solidFill>
            <a:srgbClr val="4AAF14"/>
          </a:solidFill>
          <a:latin typeface="Helvetica" pitchFamily="34" charset="0"/>
        </a:defRPr>
      </a:lvl3pPr>
      <a:lvl4pPr algn="l" rtl="0" eaLnBrk="0" fontAlgn="base" hangingPunct="0">
        <a:spcBef>
          <a:spcPct val="0"/>
        </a:spcBef>
        <a:spcAft>
          <a:spcPct val="0"/>
        </a:spcAft>
        <a:defRPr sz="2800" b="1">
          <a:solidFill>
            <a:srgbClr val="4AAF14"/>
          </a:solidFill>
          <a:latin typeface="Helvetica" pitchFamily="34" charset="0"/>
        </a:defRPr>
      </a:lvl4pPr>
      <a:lvl5pPr algn="l" rtl="0" eaLnBrk="0" fontAlgn="base" hangingPunct="0">
        <a:spcBef>
          <a:spcPct val="0"/>
        </a:spcBef>
        <a:spcAft>
          <a:spcPct val="0"/>
        </a:spcAft>
        <a:defRPr sz="2800" b="1">
          <a:solidFill>
            <a:srgbClr val="4AAF14"/>
          </a:solidFill>
          <a:latin typeface="Helvetica" pitchFamily="34" charset="0"/>
        </a:defRPr>
      </a:lvl5pPr>
      <a:lvl6pPr marL="457200" algn="l" rtl="0" fontAlgn="base">
        <a:spcBef>
          <a:spcPct val="0"/>
        </a:spcBef>
        <a:spcAft>
          <a:spcPct val="0"/>
        </a:spcAft>
        <a:defRPr sz="2800" b="1">
          <a:solidFill>
            <a:srgbClr val="4AAF14"/>
          </a:solidFill>
          <a:latin typeface="Helvetica" pitchFamily="34" charset="0"/>
        </a:defRPr>
      </a:lvl6pPr>
      <a:lvl7pPr marL="914400" algn="l" rtl="0" fontAlgn="base">
        <a:spcBef>
          <a:spcPct val="0"/>
        </a:spcBef>
        <a:spcAft>
          <a:spcPct val="0"/>
        </a:spcAft>
        <a:defRPr sz="2800" b="1">
          <a:solidFill>
            <a:srgbClr val="4AAF14"/>
          </a:solidFill>
          <a:latin typeface="Helvetica" pitchFamily="34" charset="0"/>
        </a:defRPr>
      </a:lvl7pPr>
      <a:lvl8pPr marL="1371600" algn="l" rtl="0" fontAlgn="base">
        <a:spcBef>
          <a:spcPct val="0"/>
        </a:spcBef>
        <a:spcAft>
          <a:spcPct val="0"/>
        </a:spcAft>
        <a:defRPr sz="2800" b="1">
          <a:solidFill>
            <a:srgbClr val="4AAF14"/>
          </a:solidFill>
          <a:latin typeface="Helvetica" pitchFamily="34" charset="0"/>
        </a:defRPr>
      </a:lvl8pPr>
      <a:lvl9pPr marL="1828800" algn="l" rtl="0" fontAlgn="base">
        <a:spcBef>
          <a:spcPct val="0"/>
        </a:spcBef>
        <a:spcAft>
          <a:spcPct val="0"/>
        </a:spcAft>
        <a:defRPr sz="2800" b="1">
          <a:solidFill>
            <a:srgbClr val="4AAF14"/>
          </a:solidFill>
          <a:latin typeface="Helvetica" pitchFamily="34" charset="0"/>
        </a:defRPr>
      </a:lvl9pPr>
    </p:titleStyle>
    <p:bodyStyle>
      <a:lvl1pPr marL="342900" indent="-342900" algn="l" rtl="0" eaLnBrk="0" fontAlgn="base" hangingPunct="0">
        <a:spcBef>
          <a:spcPct val="20000"/>
        </a:spcBef>
        <a:spcAft>
          <a:spcPct val="0"/>
        </a:spcAft>
        <a:buBlip>
          <a:blip r:embed="rId16"/>
        </a:buBlip>
        <a:defRPr sz="2200">
          <a:solidFill>
            <a:srgbClr val="6D6F67"/>
          </a:solidFill>
          <a:latin typeface="+mn-lt"/>
          <a:ea typeface="+mn-ea"/>
          <a:cs typeface="+mn-cs"/>
        </a:defRPr>
      </a:lvl1pPr>
      <a:lvl2pPr marL="742950" indent="-285750" algn="l" rtl="0" eaLnBrk="0" fontAlgn="base" hangingPunct="0">
        <a:spcBef>
          <a:spcPct val="20000"/>
        </a:spcBef>
        <a:spcAft>
          <a:spcPct val="0"/>
        </a:spcAft>
        <a:buBlip>
          <a:blip r:embed="rId17"/>
        </a:buBlip>
        <a:defRPr sz="2200">
          <a:solidFill>
            <a:srgbClr val="6D6F67"/>
          </a:solidFill>
          <a:latin typeface="+mn-lt"/>
        </a:defRPr>
      </a:lvl2pPr>
      <a:lvl3pPr marL="1143000" indent="-228600" algn="l" rtl="0" eaLnBrk="0" fontAlgn="base" hangingPunct="0">
        <a:spcBef>
          <a:spcPct val="20000"/>
        </a:spcBef>
        <a:spcAft>
          <a:spcPct val="0"/>
        </a:spcAft>
        <a:buBlip>
          <a:blip r:embed="rId18"/>
        </a:buBlip>
        <a:defRPr sz="2200">
          <a:solidFill>
            <a:srgbClr val="6D6F67"/>
          </a:solidFill>
          <a:latin typeface="+mn-lt"/>
        </a:defRPr>
      </a:lvl3pPr>
      <a:lvl4pPr marL="1600200" indent="-228600" algn="l" rtl="0" eaLnBrk="0" fontAlgn="base" hangingPunct="0">
        <a:spcBef>
          <a:spcPct val="20000"/>
        </a:spcBef>
        <a:spcAft>
          <a:spcPct val="0"/>
        </a:spcAft>
        <a:buClr>
          <a:srgbClr val="4AAF14"/>
        </a:buClr>
        <a:buSzPct val="75000"/>
        <a:buFont typeface="Arial" charset="0"/>
        <a:buChar char="−"/>
        <a:defRPr sz="2000">
          <a:solidFill>
            <a:srgbClr val="6D6F67"/>
          </a:solidFill>
          <a:latin typeface="+mn-lt"/>
        </a:defRPr>
      </a:lvl4pPr>
      <a:lvl5pPr marL="2057400" indent="-228600" algn="l" rtl="0" eaLnBrk="0" fontAlgn="base" hangingPunct="0">
        <a:spcBef>
          <a:spcPct val="20000"/>
        </a:spcBef>
        <a:spcAft>
          <a:spcPct val="0"/>
        </a:spcAft>
        <a:defRPr sz="2000">
          <a:solidFill>
            <a:srgbClr val="6D6F67"/>
          </a:solidFill>
          <a:latin typeface="+mn-lt"/>
        </a:defRPr>
      </a:lvl5pPr>
      <a:lvl6pPr marL="2514600" indent="-228600" algn="l" rtl="0" fontAlgn="base">
        <a:spcBef>
          <a:spcPct val="20000"/>
        </a:spcBef>
        <a:spcAft>
          <a:spcPct val="0"/>
        </a:spcAft>
        <a:defRPr sz="2000">
          <a:solidFill>
            <a:srgbClr val="6D6F67"/>
          </a:solidFill>
          <a:latin typeface="+mn-lt"/>
        </a:defRPr>
      </a:lvl6pPr>
      <a:lvl7pPr marL="2971800" indent="-228600" algn="l" rtl="0" fontAlgn="base">
        <a:spcBef>
          <a:spcPct val="20000"/>
        </a:spcBef>
        <a:spcAft>
          <a:spcPct val="0"/>
        </a:spcAft>
        <a:defRPr sz="2000">
          <a:solidFill>
            <a:srgbClr val="6D6F67"/>
          </a:solidFill>
          <a:latin typeface="+mn-lt"/>
        </a:defRPr>
      </a:lvl7pPr>
      <a:lvl8pPr marL="3429000" indent="-228600" algn="l" rtl="0" fontAlgn="base">
        <a:spcBef>
          <a:spcPct val="20000"/>
        </a:spcBef>
        <a:spcAft>
          <a:spcPct val="0"/>
        </a:spcAft>
        <a:defRPr sz="2000">
          <a:solidFill>
            <a:srgbClr val="6D6F67"/>
          </a:solidFill>
          <a:latin typeface="+mn-lt"/>
        </a:defRPr>
      </a:lvl8pPr>
      <a:lvl9pPr marL="3886200" indent="-228600" algn="l" rtl="0" fontAlgn="base">
        <a:spcBef>
          <a:spcPct val="20000"/>
        </a:spcBef>
        <a:spcAft>
          <a:spcPct val="0"/>
        </a:spcAft>
        <a:defRPr sz="2000">
          <a:solidFill>
            <a:srgbClr val="6D6F6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10" descr="004"/>
          <p:cNvPicPr>
            <a:picLocks noChangeAspect="1" noChangeArrowheads="1"/>
          </p:cNvPicPr>
          <p:nvPr/>
        </p:nvPicPr>
        <p:blipFill>
          <a:blip r:embed="rId13" cstate="print"/>
          <a:srcRect t="93336"/>
          <a:stretch>
            <a:fillRect/>
          </a:stretch>
        </p:blipFill>
        <p:spPr bwMode="auto">
          <a:xfrm>
            <a:off x="0" y="6422091"/>
            <a:ext cx="9144000" cy="455613"/>
          </a:xfrm>
          <a:prstGeom prst="rect">
            <a:avLst/>
          </a:prstGeom>
          <a:noFill/>
          <a:ln w="9525">
            <a:noFill/>
            <a:miter lim="800000"/>
            <a:headEnd/>
            <a:tailEnd/>
          </a:ln>
        </p:spPr>
      </p:pic>
      <p:pic>
        <p:nvPicPr>
          <p:cNvPr id="4099" name="Picture 14" descr="0003"/>
          <p:cNvPicPr>
            <a:picLocks noChangeAspect="1" noChangeArrowheads="1"/>
          </p:cNvPicPr>
          <p:nvPr/>
        </p:nvPicPr>
        <p:blipFill>
          <a:blip r:embed="rId14" cstate="print"/>
          <a:srcRect/>
          <a:stretch>
            <a:fillRect/>
          </a:stretch>
        </p:blipFill>
        <p:spPr bwMode="auto">
          <a:xfrm>
            <a:off x="7129463" y="280988"/>
            <a:ext cx="1800225" cy="835025"/>
          </a:xfrm>
          <a:prstGeom prst="rect">
            <a:avLst/>
          </a:prstGeom>
          <a:noFill/>
          <a:ln w="9525">
            <a:noFill/>
            <a:miter lim="800000"/>
            <a:headEnd/>
            <a:tailEnd/>
          </a:ln>
        </p:spPr>
      </p:pic>
      <p:sp>
        <p:nvSpPr>
          <p:cNvPr id="4100" name="Rectangle 2"/>
          <p:cNvSpPr>
            <a:spLocks noGrp="1" noChangeArrowheads="1"/>
          </p:cNvSpPr>
          <p:nvPr>
            <p:ph type="title"/>
          </p:nvPr>
        </p:nvSpPr>
        <p:spPr bwMode="auto">
          <a:xfrm>
            <a:off x="465138" y="336550"/>
            <a:ext cx="664845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 name="Slide Number Placeholder 4"/>
          <p:cNvSpPr>
            <a:spLocks noGrp="1"/>
          </p:cNvSpPr>
          <p:nvPr>
            <p:ph type="sldNum" sz="quarter" idx="4"/>
          </p:nvPr>
        </p:nvSpPr>
        <p:spPr>
          <a:xfrm>
            <a:off x="6553200" y="6461182"/>
            <a:ext cx="2133600" cy="301925"/>
          </a:xfrm>
          <a:prstGeom prst="rect">
            <a:avLst/>
          </a:prstGeom>
        </p:spPr>
        <p:txBody>
          <a:bodyPr vert="horz" lIns="91440" tIns="45720" rIns="91440" bIns="45720" rtlCol="0" anchor="ctr"/>
          <a:lstStyle>
            <a:lvl1pPr algn="r">
              <a:defRPr sz="1200">
                <a:solidFill>
                  <a:schemeClr val="bg1"/>
                </a:solidFill>
              </a:defRPr>
            </a:lvl1pPr>
          </a:lstStyle>
          <a:p>
            <a:pPr fontAlgn="base">
              <a:spcBef>
                <a:spcPct val="0"/>
              </a:spcBef>
              <a:spcAft>
                <a:spcPct val="0"/>
              </a:spcAft>
            </a:pPr>
            <a:r>
              <a:rPr lang="en-US" dirty="0">
                <a:solidFill>
                  <a:srgbClr val="FFFFFF"/>
                </a:solidFill>
              </a:rPr>
              <a:t>Slide </a:t>
            </a:r>
            <a:fld id="{864A8D4A-B602-4C7A-9F64-5AEA9A8AB9A3}" type="slidenum">
              <a:rPr lang="en-US" smtClean="0">
                <a:solidFill>
                  <a:srgbClr val="FFFFFF"/>
                </a:solidFill>
              </a:rPr>
              <a:pPr fontAlgn="base">
                <a:spcBef>
                  <a:spcPct val="0"/>
                </a:spcBef>
                <a:spcAft>
                  <a:spcPct val="0"/>
                </a:spcAft>
              </a:pPr>
              <a:t>‹#›</a:t>
            </a:fld>
            <a:endParaRPr lang="en-US" dirty="0">
              <a:solidFill>
                <a:srgbClr val="FFFFFF"/>
              </a:solidFill>
            </a:endParaRPr>
          </a:p>
        </p:txBody>
      </p:sp>
    </p:spTree>
    <p:extLst>
      <p:ext uri="{BB962C8B-B14F-4D97-AF65-F5344CB8AC3E}">
        <p14:creationId xmlns:p14="http://schemas.microsoft.com/office/powerpoint/2010/main" xmlns="" val="2084811705"/>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hf hdr="0" ftr="0" dt="0"/>
  <p:txStyles>
    <p:titleStyle>
      <a:lvl1pPr algn="l" rtl="0" eaLnBrk="0" fontAlgn="base" hangingPunct="0">
        <a:spcBef>
          <a:spcPct val="0"/>
        </a:spcBef>
        <a:spcAft>
          <a:spcPct val="0"/>
        </a:spcAft>
        <a:defRPr sz="2800" b="1">
          <a:solidFill>
            <a:srgbClr val="4AAF14"/>
          </a:solidFill>
          <a:latin typeface="+mj-lt"/>
          <a:ea typeface="+mj-ea"/>
          <a:cs typeface="+mj-cs"/>
        </a:defRPr>
      </a:lvl1pPr>
      <a:lvl2pPr algn="l" rtl="0" eaLnBrk="0" fontAlgn="base" hangingPunct="0">
        <a:spcBef>
          <a:spcPct val="0"/>
        </a:spcBef>
        <a:spcAft>
          <a:spcPct val="0"/>
        </a:spcAft>
        <a:defRPr sz="2800" b="1">
          <a:solidFill>
            <a:srgbClr val="4AAF14"/>
          </a:solidFill>
          <a:latin typeface="Helvetica" pitchFamily="34" charset="0"/>
        </a:defRPr>
      </a:lvl2pPr>
      <a:lvl3pPr algn="l" rtl="0" eaLnBrk="0" fontAlgn="base" hangingPunct="0">
        <a:spcBef>
          <a:spcPct val="0"/>
        </a:spcBef>
        <a:spcAft>
          <a:spcPct val="0"/>
        </a:spcAft>
        <a:defRPr sz="2800" b="1">
          <a:solidFill>
            <a:srgbClr val="4AAF14"/>
          </a:solidFill>
          <a:latin typeface="Helvetica" pitchFamily="34" charset="0"/>
        </a:defRPr>
      </a:lvl3pPr>
      <a:lvl4pPr algn="l" rtl="0" eaLnBrk="0" fontAlgn="base" hangingPunct="0">
        <a:spcBef>
          <a:spcPct val="0"/>
        </a:spcBef>
        <a:spcAft>
          <a:spcPct val="0"/>
        </a:spcAft>
        <a:defRPr sz="2800" b="1">
          <a:solidFill>
            <a:srgbClr val="4AAF14"/>
          </a:solidFill>
          <a:latin typeface="Helvetica" pitchFamily="34" charset="0"/>
        </a:defRPr>
      </a:lvl4pPr>
      <a:lvl5pPr algn="l" rtl="0" eaLnBrk="0" fontAlgn="base" hangingPunct="0">
        <a:spcBef>
          <a:spcPct val="0"/>
        </a:spcBef>
        <a:spcAft>
          <a:spcPct val="0"/>
        </a:spcAft>
        <a:defRPr sz="2800" b="1">
          <a:solidFill>
            <a:srgbClr val="4AAF14"/>
          </a:solidFill>
          <a:latin typeface="Helvetica" pitchFamily="34" charset="0"/>
        </a:defRPr>
      </a:lvl5pPr>
      <a:lvl6pPr marL="457200" algn="l" rtl="0" fontAlgn="base">
        <a:spcBef>
          <a:spcPct val="0"/>
        </a:spcBef>
        <a:spcAft>
          <a:spcPct val="0"/>
        </a:spcAft>
        <a:defRPr sz="2800" b="1">
          <a:solidFill>
            <a:srgbClr val="4AAF14"/>
          </a:solidFill>
          <a:latin typeface="Helvetica" pitchFamily="34" charset="0"/>
        </a:defRPr>
      </a:lvl6pPr>
      <a:lvl7pPr marL="914400" algn="l" rtl="0" fontAlgn="base">
        <a:spcBef>
          <a:spcPct val="0"/>
        </a:spcBef>
        <a:spcAft>
          <a:spcPct val="0"/>
        </a:spcAft>
        <a:defRPr sz="2800" b="1">
          <a:solidFill>
            <a:srgbClr val="4AAF14"/>
          </a:solidFill>
          <a:latin typeface="Helvetica" pitchFamily="34" charset="0"/>
        </a:defRPr>
      </a:lvl7pPr>
      <a:lvl8pPr marL="1371600" algn="l" rtl="0" fontAlgn="base">
        <a:spcBef>
          <a:spcPct val="0"/>
        </a:spcBef>
        <a:spcAft>
          <a:spcPct val="0"/>
        </a:spcAft>
        <a:defRPr sz="2800" b="1">
          <a:solidFill>
            <a:srgbClr val="4AAF14"/>
          </a:solidFill>
          <a:latin typeface="Helvetica" pitchFamily="34" charset="0"/>
        </a:defRPr>
      </a:lvl8pPr>
      <a:lvl9pPr marL="1828800" algn="l" rtl="0" fontAlgn="base">
        <a:spcBef>
          <a:spcPct val="0"/>
        </a:spcBef>
        <a:spcAft>
          <a:spcPct val="0"/>
        </a:spcAft>
        <a:defRPr sz="2800" b="1">
          <a:solidFill>
            <a:srgbClr val="4AAF14"/>
          </a:solidFill>
          <a:latin typeface="Helvetica" pitchFamily="34" charset="0"/>
        </a:defRPr>
      </a:lvl9pPr>
    </p:titleStyle>
    <p:bodyStyle>
      <a:lvl1pPr marL="342900" indent="-342900" algn="l" rtl="0" eaLnBrk="0" fontAlgn="base" hangingPunct="0">
        <a:spcBef>
          <a:spcPct val="20000"/>
        </a:spcBef>
        <a:spcAft>
          <a:spcPct val="0"/>
        </a:spcAft>
        <a:buBlip>
          <a:blip r:embed="rId15"/>
        </a:buBlip>
        <a:defRPr sz="2200">
          <a:solidFill>
            <a:srgbClr val="6D6F67"/>
          </a:solidFill>
          <a:latin typeface="+mn-lt"/>
          <a:ea typeface="+mn-ea"/>
          <a:cs typeface="+mn-cs"/>
        </a:defRPr>
      </a:lvl1pPr>
      <a:lvl2pPr marL="742950" indent="-285750" algn="l" rtl="0" eaLnBrk="0" fontAlgn="base" hangingPunct="0">
        <a:spcBef>
          <a:spcPct val="20000"/>
        </a:spcBef>
        <a:spcAft>
          <a:spcPct val="0"/>
        </a:spcAft>
        <a:buBlip>
          <a:blip r:embed="rId16"/>
        </a:buBlip>
        <a:defRPr sz="2200">
          <a:solidFill>
            <a:srgbClr val="6D6F67"/>
          </a:solidFill>
          <a:latin typeface="+mn-lt"/>
        </a:defRPr>
      </a:lvl2pPr>
      <a:lvl3pPr marL="1143000" indent="-228600" algn="l" rtl="0" eaLnBrk="0" fontAlgn="base" hangingPunct="0">
        <a:spcBef>
          <a:spcPct val="20000"/>
        </a:spcBef>
        <a:spcAft>
          <a:spcPct val="0"/>
        </a:spcAft>
        <a:buBlip>
          <a:blip r:embed="rId17"/>
        </a:buBlip>
        <a:defRPr sz="2200">
          <a:solidFill>
            <a:srgbClr val="6D6F67"/>
          </a:solidFill>
          <a:latin typeface="+mn-lt"/>
        </a:defRPr>
      </a:lvl3pPr>
      <a:lvl4pPr marL="1600200" indent="-228600" algn="l" rtl="0" eaLnBrk="0" fontAlgn="base" hangingPunct="0">
        <a:spcBef>
          <a:spcPct val="20000"/>
        </a:spcBef>
        <a:spcAft>
          <a:spcPct val="0"/>
        </a:spcAft>
        <a:buClr>
          <a:srgbClr val="4AAF14"/>
        </a:buClr>
        <a:buSzPct val="75000"/>
        <a:buFont typeface="Arial" charset="0"/>
        <a:buChar char="−"/>
        <a:defRPr sz="2000">
          <a:solidFill>
            <a:srgbClr val="6D6F67"/>
          </a:solidFill>
          <a:latin typeface="+mn-lt"/>
        </a:defRPr>
      </a:lvl4pPr>
      <a:lvl5pPr marL="2057400" indent="-228600" algn="l" rtl="0" eaLnBrk="0" fontAlgn="base" hangingPunct="0">
        <a:spcBef>
          <a:spcPct val="20000"/>
        </a:spcBef>
        <a:spcAft>
          <a:spcPct val="0"/>
        </a:spcAft>
        <a:defRPr sz="2000">
          <a:solidFill>
            <a:srgbClr val="6D6F67"/>
          </a:solidFill>
          <a:latin typeface="+mn-lt"/>
        </a:defRPr>
      </a:lvl5pPr>
      <a:lvl6pPr marL="2514600" indent="-228600" algn="l" rtl="0" fontAlgn="base">
        <a:spcBef>
          <a:spcPct val="20000"/>
        </a:spcBef>
        <a:spcAft>
          <a:spcPct val="0"/>
        </a:spcAft>
        <a:defRPr sz="2000">
          <a:solidFill>
            <a:srgbClr val="6D6F67"/>
          </a:solidFill>
          <a:latin typeface="+mn-lt"/>
        </a:defRPr>
      </a:lvl6pPr>
      <a:lvl7pPr marL="2971800" indent="-228600" algn="l" rtl="0" fontAlgn="base">
        <a:spcBef>
          <a:spcPct val="20000"/>
        </a:spcBef>
        <a:spcAft>
          <a:spcPct val="0"/>
        </a:spcAft>
        <a:defRPr sz="2000">
          <a:solidFill>
            <a:srgbClr val="6D6F67"/>
          </a:solidFill>
          <a:latin typeface="+mn-lt"/>
        </a:defRPr>
      </a:lvl7pPr>
      <a:lvl8pPr marL="3429000" indent="-228600" algn="l" rtl="0" fontAlgn="base">
        <a:spcBef>
          <a:spcPct val="20000"/>
        </a:spcBef>
        <a:spcAft>
          <a:spcPct val="0"/>
        </a:spcAft>
        <a:defRPr sz="2000">
          <a:solidFill>
            <a:srgbClr val="6D6F67"/>
          </a:solidFill>
          <a:latin typeface="+mn-lt"/>
        </a:defRPr>
      </a:lvl8pPr>
      <a:lvl9pPr marL="3886200" indent="-228600" algn="l" rtl="0" fontAlgn="base">
        <a:spcBef>
          <a:spcPct val="20000"/>
        </a:spcBef>
        <a:spcAft>
          <a:spcPct val="0"/>
        </a:spcAft>
        <a:defRPr sz="2000">
          <a:solidFill>
            <a:srgbClr val="6D6F6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4.emf"/><Relationship Id="rId1" Type="http://schemas.openxmlformats.org/officeDocument/2006/relationships/slideLayout" Target="../slideLayouts/slideLayout24.xml"/><Relationship Id="rId6" Type="http://schemas.openxmlformats.org/officeDocument/2006/relationships/slide" Target="slide21.xml"/><Relationship Id="rId5" Type="http://schemas.openxmlformats.org/officeDocument/2006/relationships/slide" Target="slide24.xml"/><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15.emf"/><Relationship Id="rId1" Type="http://schemas.openxmlformats.org/officeDocument/2006/relationships/slideLayout" Target="../slideLayouts/slideLayout24.xml"/><Relationship Id="rId4" Type="http://schemas.openxmlformats.org/officeDocument/2006/relationships/slide" Target="slide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6.emf"/><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 Id="rId5" Type="http://schemas.openxmlformats.org/officeDocument/2006/relationships/slide" Target="slide18.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 Id="rId5" Type="http://schemas.openxmlformats.org/officeDocument/2006/relationships/slide" Target="slide18.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4.xml"/><Relationship Id="rId4" Type="http://schemas.openxmlformats.org/officeDocument/2006/relationships/slide" Target="slide18.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4.xml"/><Relationship Id="rId4" Type="http://schemas.openxmlformats.org/officeDocument/2006/relationships/slide" Target="slide18.xml"/></Relationships>
</file>

<file path=ppt/slides/_rels/slide2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1.emf"/><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4.xml"/><Relationship Id="rId4" Type="http://schemas.openxmlformats.org/officeDocument/2006/relationships/slide" Target="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png"/><Relationship Id="rId2" Type="http://schemas.openxmlformats.org/officeDocument/2006/relationships/hyperlink" Target="http://www.google.co.za/url?sa=i&amp;rct=j&amp;q=&amp;esrc=s&amp;source=images&amp;cd=&amp;cad=rja&amp;uact=8&amp;ved=0CAcQjRxqFQoTCI6GvJ-2-8gCFYS3FAod2AsM_Q&amp;url=http://www.iwebhostingcoupons.com/high-speed-fiber-optics-communication/&amp;psig=AFQjCNE9usisN5qdHXSVPlL2y9KwpTYK8Q&amp;ust=1446886317586797" TargetMode="External"/><Relationship Id="rId1" Type="http://schemas.openxmlformats.org/officeDocument/2006/relationships/slideLayout" Target="../slideLayouts/slideLayout12.xml"/><Relationship Id="rId6" Type="http://schemas.microsoft.com/office/2014/relationships/chartEx" Target="../charts/chartEx2.xml"/><Relationship Id="rId5" Type="http://schemas.openxmlformats.org/officeDocument/2006/relationships/image" Target="../media/image8.png"/><Relationship Id="rId4" Type="http://schemas.microsoft.com/office/2014/relationships/chartEx" Target="../charts/chartEx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za/url?sa=i&amp;rct=j&amp;q=&amp;esrc=s&amp;source=images&amp;cd=&amp;cad=rja&amp;uact=8&amp;ved=0CAcQjRxqFQoTCI6GvJ-2-8gCFYS3FAod2AsM_Q&amp;url=http://www.iwebhostingcoupons.com/high-speed-fiber-optics-communication/&amp;psig=AFQjCNE9usisN5qdHXSVPlL2y9KwpTYK8Q&amp;ust=1446886317586797" TargetMode="Externa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chart" Target="../charts/chart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4.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chart" Target="../charts/char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6.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BB6E5CE-2F64-436C-B0AF-6B311B994320}"/>
              </a:ext>
            </a:extLst>
          </p:cNvPr>
          <p:cNvSpPr/>
          <p:nvPr/>
        </p:nvSpPr>
        <p:spPr>
          <a:xfrm>
            <a:off x="6084168" y="1340768"/>
            <a:ext cx="2959044" cy="5078313"/>
          </a:xfrm>
          <a:prstGeom prst="rect">
            <a:avLst/>
          </a:prstGeom>
          <a:solidFill>
            <a:schemeClr val="bg1">
              <a:lumMod val="95000"/>
            </a:schemeClr>
          </a:solidFill>
        </p:spPr>
        <p:txBody>
          <a:bodyPr wrap="square">
            <a:spAutoFit/>
          </a:bodyPr>
          <a:lstStyle/>
          <a:p>
            <a:pPr algn="ctr">
              <a:defRPr/>
            </a:pPr>
            <a:r>
              <a:rPr lang="en-GB" b="1" kern="0" dirty="0">
                <a:solidFill>
                  <a:srgbClr val="006600"/>
                </a:solidFill>
                <a:cs typeface="Arial" charset="0"/>
              </a:rPr>
              <a:t>BROADBAND INFRACO SOC LIMITED</a:t>
            </a:r>
          </a:p>
          <a:p>
            <a:pPr algn="ctr">
              <a:defRPr/>
            </a:pPr>
            <a:endParaRPr lang="en-GB" b="1" kern="0" dirty="0">
              <a:solidFill>
                <a:srgbClr val="006600"/>
              </a:solidFill>
              <a:cs typeface="Arial" charset="0"/>
            </a:endParaRPr>
          </a:p>
          <a:p>
            <a:pPr algn="ctr">
              <a:defRPr/>
            </a:pPr>
            <a:endParaRPr lang="en-GB" b="1" kern="0" dirty="0">
              <a:solidFill>
                <a:srgbClr val="006600"/>
              </a:solidFill>
              <a:cs typeface="Arial" charset="0"/>
            </a:endParaRPr>
          </a:p>
          <a:p>
            <a:pPr algn="ctr">
              <a:defRPr/>
            </a:pPr>
            <a:r>
              <a:rPr lang="en-GB" b="1" kern="0" dirty="0">
                <a:solidFill>
                  <a:srgbClr val="006600"/>
                </a:solidFill>
                <a:cs typeface="Arial" charset="0"/>
              </a:rPr>
              <a:t>CORPORATE PLAN &amp; ANNUAL PERFORMANCE PLAN</a:t>
            </a:r>
          </a:p>
          <a:p>
            <a:pPr algn="ctr">
              <a:defRPr/>
            </a:pPr>
            <a:r>
              <a:rPr lang="en-GB" b="1" kern="0" dirty="0">
                <a:solidFill>
                  <a:srgbClr val="006600"/>
                </a:solidFill>
                <a:cs typeface="Arial" charset="0"/>
              </a:rPr>
              <a:t>2021/22</a:t>
            </a:r>
          </a:p>
          <a:p>
            <a:pPr algn="ctr">
              <a:defRPr/>
            </a:pPr>
            <a:endParaRPr lang="en-GB" b="1" kern="0" dirty="0">
              <a:solidFill>
                <a:srgbClr val="006600"/>
              </a:solidFill>
              <a:cs typeface="Arial" charset="0"/>
            </a:endParaRPr>
          </a:p>
          <a:p>
            <a:pPr algn="ctr">
              <a:defRPr/>
            </a:pPr>
            <a:endParaRPr lang="en-GB" b="1" kern="0" dirty="0">
              <a:solidFill>
                <a:srgbClr val="006600"/>
              </a:solidFill>
              <a:cs typeface="Arial" charset="0"/>
            </a:endParaRPr>
          </a:p>
          <a:p>
            <a:pPr algn="ctr">
              <a:defRPr/>
            </a:pPr>
            <a:r>
              <a:rPr lang="en-ZA" b="1" kern="0" dirty="0">
                <a:solidFill>
                  <a:srgbClr val="006600"/>
                </a:solidFill>
                <a:cs typeface="Arial" charset="0"/>
              </a:rPr>
              <a:t>Portfolio Committee</a:t>
            </a:r>
          </a:p>
          <a:p>
            <a:pPr algn="ctr">
              <a:defRPr/>
            </a:pPr>
            <a:r>
              <a:rPr lang="en-ZA" b="1" kern="0" dirty="0">
                <a:solidFill>
                  <a:srgbClr val="006600"/>
                </a:solidFill>
                <a:cs typeface="Arial" charset="0"/>
              </a:rPr>
              <a:t>M. Ngcobo</a:t>
            </a:r>
          </a:p>
          <a:p>
            <a:pPr algn="ctr">
              <a:defRPr/>
            </a:pPr>
            <a:r>
              <a:rPr lang="en-ZA" b="1" kern="0" dirty="0">
                <a:solidFill>
                  <a:srgbClr val="006600"/>
                </a:solidFill>
                <a:cs typeface="Arial" charset="0"/>
              </a:rPr>
              <a:t>Chairperson of the Board of Directors</a:t>
            </a:r>
          </a:p>
          <a:p>
            <a:pPr algn="ctr">
              <a:defRPr/>
            </a:pPr>
            <a:endParaRPr lang="en-ZA" b="1" kern="0" dirty="0">
              <a:solidFill>
                <a:srgbClr val="006600"/>
              </a:solidFill>
              <a:cs typeface="Arial" charset="0"/>
            </a:endParaRPr>
          </a:p>
          <a:p>
            <a:pPr algn="ctr">
              <a:defRPr/>
            </a:pPr>
            <a:endParaRPr lang="en-ZA" b="1" kern="0" dirty="0">
              <a:solidFill>
                <a:srgbClr val="006600"/>
              </a:solidFill>
              <a:cs typeface="Arial" charset="0"/>
            </a:endParaRPr>
          </a:p>
          <a:p>
            <a:pPr algn="ctr">
              <a:defRPr/>
            </a:pPr>
            <a:endParaRPr lang="en-ZA" b="1" kern="0" dirty="0">
              <a:solidFill>
                <a:srgbClr val="006600"/>
              </a:solidFill>
              <a:cs typeface="Arial" charset="0"/>
            </a:endParaRPr>
          </a:p>
          <a:p>
            <a:pPr algn="r">
              <a:defRPr/>
            </a:pPr>
            <a:r>
              <a:rPr lang="en-ZA" b="1" kern="0" dirty="0">
                <a:solidFill>
                  <a:srgbClr val="006600"/>
                </a:solidFill>
                <a:cs typeface="Arial" charset="0"/>
              </a:rPr>
              <a:t>2021</a:t>
            </a:r>
          </a:p>
        </p:txBody>
      </p:sp>
      <p:pic>
        <p:nvPicPr>
          <p:cNvPr id="6" name="Picture 5" descr="A picture containing text, person, green&#10;&#10;Description automatically generated">
            <a:extLst>
              <a:ext uri="{FF2B5EF4-FFF2-40B4-BE49-F238E27FC236}">
                <a16:creationId xmlns:a16="http://schemas.microsoft.com/office/drawing/2014/main" xmlns="" id="{AC964FEE-41D6-4292-A7E9-AB153C17AD0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6084168" cy="6461216"/>
          </a:xfrm>
          <a:prstGeom prst="rect">
            <a:avLst/>
          </a:prstGeom>
        </p:spPr>
      </p:pic>
    </p:spTree>
    <p:extLst>
      <p:ext uri="{BB962C8B-B14F-4D97-AF65-F5344CB8AC3E}">
        <p14:creationId xmlns:p14="http://schemas.microsoft.com/office/powerpoint/2010/main" xmlns="" val="2512961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98A06C4A-136F-4960-B91C-19AE5A6D3D29}"/>
              </a:ext>
            </a:extLst>
          </p:cNvPr>
          <p:cNvSpPr>
            <a:spLocks noGrp="1"/>
          </p:cNvSpPr>
          <p:nvPr>
            <p:ph type="sldNum" sz="quarter" idx="10"/>
          </p:nvPr>
        </p:nvSpPr>
        <p:spPr/>
        <p:txBody>
          <a:bodyPr/>
          <a:lstStyle/>
          <a:p>
            <a:r>
              <a:rPr lang="en-US" dirty="0">
                <a:solidFill>
                  <a:srgbClr val="FFFFFF"/>
                </a:solidFill>
              </a:rPr>
              <a:t>Slide </a:t>
            </a:r>
            <a:fld id="{864A8D4A-B602-4C7A-9F64-5AEA9A8AB9A3}" type="slidenum">
              <a:rPr lang="en-US" smtClean="0">
                <a:solidFill>
                  <a:srgbClr val="FFFFFF"/>
                </a:solidFill>
              </a:rPr>
              <a:pPr/>
              <a:t>10</a:t>
            </a:fld>
            <a:endParaRPr lang="en-US" dirty="0">
              <a:solidFill>
                <a:srgbClr val="FFFFFF"/>
              </a:solidFill>
            </a:endParaRPr>
          </a:p>
        </p:txBody>
      </p:sp>
      <p:sp>
        <p:nvSpPr>
          <p:cNvPr id="4" name="Text Placeholder 3">
            <a:extLst>
              <a:ext uri="{FF2B5EF4-FFF2-40B4-BE49-F238E27FC236}">
                <a16:creationId xmlns:a16="http://schemas.microsoft.com/office/drawing/2014/main" xmlns="" id="{2BB4095B-55BF-4A9B-9ECA-439618976003}"/>
              </a:ext>
            </a:extLst>
          </p:cNvPr>
          <p:cNvSpPr>
            <a:spLocks noGrp="1"/>
          </p:cNvSpPr>
          <p:nvPr>
            <p:ph type="body" sz="quarter" idx="11"/>
          </p:nvPr>
        </p:nvSpPr>
        <p:spPr>
          <a:xfrm>
            <a:off x="280471" y="413400"/>
            <a:ext cx="6734611" cy="400595"/>
          </a:xfrm>
          <a:noFill/>
          <a:ln w="9525">
            <a:noFill/>
            <a:miter lim="800000"/>
            <a:headEnd/>
            <a:tailEnd/>
          </a:ln>
        </p:spPr>
        <p:txBody>
          <a:bodyPr vert="horz" wrap="square" lIns="91440" tIns="45720" rIns="91440" bIns="45720" numCol="1" anchor="ctr" anchorCtr="0" compatLnSpc="1">
            <a:prstTxWarp prst="textNoShape">
              <a:avLst/>
            </a:prstTxWarp>
            <a:noAutofit/>
          </a:bodyPr>
          <a:lstStyle/>
          <a:p>
            <a:pPr>
              <a:spcBef>
                <a:spcPct val="0"/>
              </a:spcBef>
            </a:pPr>
            <a:r>
              <a:rPr lang="en-GB" kern="1200" dirty="0">
                <a:latin typeface="Helvetica"/>
                <a:ea typeface="Tahoma" panose="020B0604030504040204" pitchFamily="34" charset="0"/>
                <a:cs typeface="Tahoma" panose="020B0604030504040204" pitchFamily="34" charset="0"/>
              </a:rPr>
              <a:t>SWOT</a:t>
            </a:r>
          </a:p>
        </p:txBody>
      </p:sp>
      <p:grpSp>
        <p:nvGrpSpPr>
          <p:cNvPr id="8" name="Group 7">
            <a:extLst>
              <a:ext uri="{FF2B5EF4-FFF2-40B4-BE49-F238E27FC236}">
                <a16:creationId xmlns:a16="http://schemas.microsoft.com/office/drawing/2014/main" xmlns="" id="{981D4F29-AE95-7240-BD44-A8C49FE7AF97}"/>
              </a:ext>
            </a:extLst>
          </p:cNvPr>
          <p:cNvGrpSpPr>
            <a:grpSpLocks noChangeAspect="1"/>
          </p:cNvGrpSpPr>
          <p:nvPr/>
        </p:nvGrpSpPr>
        <p:grpSpPr>
          <a:xfrm>
            <a:off x="153419" y="979285"/>
            <a:ext cx="8990581" cy="5383685"/>
            <a:chOff x="153419" y="1260516"/>
            <a:chExt cx="8987915" cy="5042970"/>
          </a:xfrm>
        </p:grpSpPr>
        <p:sp>
          <p:nvSpPr>
            <p:cNvPr id="129" name="Rectangle 128">
              <a:extLst>
                <a:ext uri="{FF2B5EF4-FFF2-40B4-BE49-F238E27FC236}">
                  <a16:creationId xmlns:a16="http://schemas.microsoft.com/office/drawing/2014/main" xmlns="" id="{08A116F1-DE5E-4BF4-9416-D2223555840A}"/>
                </a:ext>
              </a:extLst>
            </p:cNvPr>
            <p:cNvSpPr/>
            <p:nvPr/>
          </p:nvSpPr>
          <p:spPr>
            <a:xfrm>
              <a:off x="7273280" y="1574807"/>
              <a:ext cx="1797378" cy="2414072"/>
            </a:xfrm>
            <a:prstGeom prst="rect">
              <a:avLst/>
            </a:prstGeom>
            <a:noFill/>
            <a:ln w="12700" cap="flat" cmpd="sng" algn="ctr">
              <a:noFill/>
              <a:prstDash val="solid"/>
              <a:miter lim="800000"/>
            </a:ln>
            <a:effectLst/>
          </p:spPr>
          <p:txBody>
            <a:bodyPr rtlCol="0" anchor="ctr"/>
            <a:lstStyle/>
            <a:p>
              <a:pPr marR="0" lvl="0" defTabSz="360731" eaLnBrk="1" fontAlgn="auto" latinLnBrk="0" hangingPunct="1">
                <a:lnSpc>
                  <a:spcPct val="100000"/>
                </a:lnSpc>
                <a:spcBef>
                  <a:spcPts val="0"/>
                </a:spcBef>
                <a:spcAft>
                  <a:spcPts val="0"/>
                </a:spcAft>
                <a:buClrTx/>
                <a:buSzTx/>
                <a:buFontTx/>
                <a:buNone/>
                <a:tabLst>
                  <a:tab pos="447675" algn="l"/>
                </a:tabLst>
                <a:defRPr/>
              </a:pPr>
              <a:r>
                <a:rPr kumimoji="0" lang="en-GB" sz="1000" b="1" i="0" u="none" strike="noStrike" kern="0" cap="none" spc="0" normalizeH="0" baseline="0" noProof="0" dirty="0">
                  <a:ln>
                    <a:noFill/>
                  </a:ln>
                  <a:solidFill>
                    <a:prstClr val="black"/>
                  </a:solidFill>
                  <a:effectLst/>
                  <a:uLnTx/>
                  <a:uFillTx/>
                  <a:latin typeface="Arial"/>
                  <a:ea typeface="+mn-ea"/>
                  <a:cs typeface="+mn-cs"/>
                </a:rPr>
                <a:t>Medium Priorities</a:t>
              </a:r>
            </a:p>
            <a:p>
              <a:pPr marL="135274" marR="0" lvl="0" indent="-135274"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Arial"/>
                  <a:ea typeface="+mn-ea"/>
                  <a:cs typeface="+mn-cs"/>
                </a:rPr>
                <a:t>Strategic partnerships with OTTs – incremental revenue</a:t>
              </a:r>
            </a:p>
            <a:p>
              <a:pPr marL="135274" marR="0" lvl="0" indent="-135274"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Arial"/>
                  <a:ea typeface="+mn-ea"/>
                  <a:cs typeface="+mn-cs"/>
                </a:rPr>
                <a:t>SADC expansion and beyond- utilise subsea cable </a:t>
              </a:r>
            </a:p>
            <a:p>
              <a:pPr marL="135274" marR="0" lvl="0" indent="-135274"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Arial"/>
                  <a:ea typeface="+mn-ea"/>
                  <a:cs typeface="+mn-cs"/>
                </a:rPr>
                <a:t>Competitive advantage of reach and network capacity</a:t>
              </a:r>
            </a:p>
            <a:p>
              <a:pPr marL="135274" marR="0" lvl="0" indent="-135274"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Arial"/>
                  <a:ea typeface="+mn-ea"/>
                  <a:cs typeface="+mn-cs"/>
                </a:rPr>
                <a:t>Leveraging off entrepreneurs and startups to drive innovation in the public sector</a:t>
              </a:r>
            </a:p>
            <a:p>
              <a:pPr marL="135274" marR="0" lvl="0" indent="-135274"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Arial"/>
                  <a:ea typeface="+mn-ea"/>
                  <a:cs typeface="+mn-cs"/>
                </a:rPr>
                <a:t>Data Centres</a:t>
              </a:r>
            </a:p>
            <a:p>
              <a:pPr marL="0" marR="0" lvl="0" indent="0" defTabSz="360731"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prstClr val="black"/>
                </a:solidFill>
                <a:effectLst/>
                <a:uLnTx/>
                <a:uFillTx/>
                <a:latin typeface="Arial"/>
                <a:ea typeface="+mn-ea"/>
                <a:cs typeface="+mn-cs"/>
              </a:endParaRPr>
            </a:p>
            <a:p>
              <a:pPr marL="0" marR="0" lvl="0" indent="0" defTabSz="360731"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black"/>
                  </a:solidFill>
                  <a:effectLst/>
                  <a:uLnTx/>
                  <a:uFillTx/>
                  <a:latin typeface="Arial"/>
                  <a:ea typeface="+mn-ea"/>
                  <a:cs typeface="+mn-cs"/>
                </a:rPr>
                <a:t>Low Priorities</a:t>
              </a:r>
            </a:p>
            <a:p>
              <a:pPr marL="135274" marR="0" lvl="0" indent="-135274"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Arial"/>
                  <a:ea typeface="+mn-ea"/>
                  <a:cs typeface="+mn-cs"/>
                </a:rPr>
                <a:t>Fibre-to-the-home</a:t>
              </a:r>
            </a:p>
          </p:txBody>
        </p:sp>
        <p:sp>
          <p:nvSpPr>
            <p:cNvPr id="131" name="Rectangle 130">
              <a:extLst>
                <a:ext uri="{FF2B5EF4-FFF2-40B4-BE49-F238E27FC236}">
                  <a16:creationId xmlns:a16="http://schemas.microsoft.com/office/drawing/2014/main" xmlns="" id="{A8E168A7-5FC2-473B-AAC7-43FCAAD20995}"/>
                </a:ext>
              </a:extLst>
            </p:cNvPr>
            <p:cNvSpPr/>
            <p:nvPr/>
          </p:nvSpPr>
          <p:spPr>
            <a:xfrm>
              <a:off x="3983061" y="1396769"/>
              <a:ext cx="5054271" cy="2770150"/>
            </a:xfrm>
            <a:prstGeom prst="rect">
              <a:avLst/>
            </a:prstGeom>
            <a:noFill/>
            <a:ln w="19050" cap="flat" cmpd="sng" algn="ctr">
              <a:solidFill>
                <a:srgbClr val="FF0000"/>
              </a:solidFill>
              <a:prstDash val="solid"/>
              <a:miter lim="800000"/>
            </a:ln>
            <a:effectLst/>
          </p:spPr>
          <p:txBody>
            <a:bodyPr rtlCol="0" anchor="ctr"/>
            <a:lstStyle/>
            <a:p>
              <a:pPr marL="0" marR="0" lvl="0" indent="0" algn="ctr" defTabSz="360731" eaLnBrk="1" fontAlgn="auto" latinLnBrk="0" hangingPunct="1">
                <a:lnSpc>
                  <a:spcPct val="100000"/>
                </a:lnSpc>
                <a:spcBef>
                  <a:spcPts val="0"/>
                </a:spcBef>
                <a:spcAft>
                  <a:spcPts val="0"/>
                </a:spcAft>
                <a:buClrTx/>
                <a:buSzTx/>
                <a:buFontTx/>
                <a:buNone/>
                <a:tabLst/>
                <a:defRPr/>
              </a:pPr>
              <a:endParaRPr kumimoji="0" lang="en-GB" sz="1420" b="0" i="0" u="none" strike="noStrike" kern="0" cap="none" spc="0" normalizeH="0" baseline="0" noProof="0" dirty="0">
                <a:ln>
                  <a:noFill/>
                </a:ln>
                <a:solidFill>
                  <a:prstClr val="white"/>
                </a:solidFill>
                <a:effectLst/>
                <a:uLnTx/>
                <a:uFillTx/>
                <a:latin typeface="Arial"/>
                <a:ea typeface="+mn-ea"/>
                <a:cs typeface="+mn-cs"/>
              </a:endParaRPr>
            </a:p>
          </p:txBody>
        </p:sp>
        <p:sp>
          <p:nvSpPr>
            <p:cNvPr id="132" name="Rectangle 131">
              <a:extLst>
                <a:ext uri="{FF2B5EF4-FFF2-40B4-BE49-F238E27FC236}">
                  <a16:creationId xmlns:a16="http://schemas.microsoft.com/office/drawing/2014/main" xmlns="" id="{F92FAE6B-6354-4116-8E30-4BC5460F07BE}"/>
                </a:ext>
              </a:extLst>
            </p:cNvPr>
            <p:cNvSpPr/>
            <p:nvPr/>
          </p:nvSpPr>
          <p:spPr>
            <a:xfrm>
              <a:off x="4749371" y="4286654"/>
              <a:ext cx="4287961" cy="1966208"/>
            </a:xfrm>
            <a:prstGeom prst="rect">
              <a:avLst/>
            </a:prstGeom>
            <a:noFill/>
            <a:ln w="12700" cap="flat" cmpd="sng" algn="ctr">
              <a:solidFill>
                <a:srgbClr val="99C6E0">
                  <a:lumMod val="75000"/>
                </a:srgbClr>
              </a:solidFill>
              <a:prstDash val="solid"/>
              <a:miter lim="800000"/>
            </a:ln>
            <a:effectLst/>
          </p:spPr>
          <p:txBody>
            <a:bodyPr rtlCol="0" anchor="ctr"/>
            <a:lstStyle/>
            <a:p>
              <a:pPr marL="0" marR="0" lvl="0" indent="0" algn="ctr" defTabSz="360731" eaLnBrk="1" fontAlgn="auto" latinLnBrk="0" hangingPunct="1">
                <a:lnSpc>
                  <a:spcPct val="100000"/>
                </a:lnSpc>
                <a:spcBef>
                  <a:spcPts val="0"/>
                </a:spcBef>
                <a:spcAft>
                  <a:spcPts val="0"/>
                </a:spcAft>
                <a:buClrTx/>
                <a:buSzTx/>
                <a:buFontTx/>
                <a:buNone/>
                <a:tabLst/>
                <a:defRPr/>
              </a:pPr>
              <a:endParaRPr kumimoji="0" lang="en-GB" sz="1420" b="0" i="0" u="none" strike="noStrike" kern="0" cap="none" spc="0" normalizeH="0" baseline="0" noProof="0" dirty="0">
                <a:ln>
                  <a:noFill/>
                </a:ln>
                <a:solidFill>
                  <a:prstClr val="white"/>
                </a:solidFill>
                <a:effectLst/>
                <a:uLnTx/>
                <a:uFillTx/>
                <a:latin typeface="Arial"/>
                <a:ea typeface="+mn-ea"/>
                <a:cs typeface="+mn-cs"/>
              </a:endParaRPr>
            </a:p>
          </p:txBody>
        </p:sp>
        <p:sp>
          <p:nvSpPr>
            <p:cNvPr id="133" name="Rectangle 132">
              <a:extLst>
                <a:ext uri="{FF2B5EF4-FFF2-40B4-BE49-F238E27FC236}">
                  <a16:creationId xmlns:a16="http://schemas.microsoft.com/office/drawing/2014/main" xmlns="" id="{9D9DF1B8-1CF4-44FC-9BEA-998DE875B3F1}"/>
                </a:ext>
              </a:extLst>
            </p:cNvPr>
            <p:cNvSpPr/>
            <p:nvPr/>
          </p:nvSpPr>
          <p:spPr>
            <a:xfrm>
              <a:off x="179502" y="1402530"/>
              <a:ext cx="3611504" cy="2930152"/>
            </a:xfrm>
            <a:prstGeom prst="rect">
              <a:avLst/>
            </a:prstGeom>
            <a:noFill/>
            <a:ln w="12700" cap="flat" cmpd="sng" algn="ctr">
              <a:solidFill>
                <a:srgbClr val="01310B"/>
              </a:solidFill>
              <a:prstDash val="solid"/>
              <a:miter lim="800000"/>
            </a:ln>
            <a:effectLst/>
          </p:spPr>
          <p:txBody>
            <a:bodyPr rtlCol="0" anchor="ctr"/>
            <a:lstStyle/>
            <a:p>
              <a:pPr marL="0" marR="0" lvl="0" indent="0" algn="ctr" defTabSz="360731" eaLnBrk="1" fontAlgn="auto" latinLnBrk="0" hangingPunct="1">
                <a:lnSpc>
                  <a:spcPct val="100000"/>
                </a:lnSpc>
                <a:spcBef>
                  <a:spcPts val="0"/>
                </a:spcBef>
                <a:spcAft>
                  <a:spcPts val="0"/>
                </a:spcAft>
                <a:buClrTx/>
                <a:buSzTx/>
                <a:buFontTx/>
                <a:buNone/>
                <a:tabLst/>
                <a:defRPr/>
              </a:pPr>
              <a:endParaRPr kumimoji="0" lang="en-GB" sz="1420" b="0" i="0" u="none" strike="noStrike" kern="0" cap="none" spc="0" normalizeH="0" baseline="0" noProof="0" dirty="0">
                <a:ln>
                  <a:noFill/>
                </a:ln>
                <a:solidFill>
                  <a:prstClr val="white"/>
                </a:solidFill>
                <a:effectLst/>
                <a:uLnTx/>
                <a:uFillTx/>
                <a:latin typeface="Arial"/>
                <a:ea typeface="+mn-ea"/>
                <a:cs typeface="+mn-cs"/>
              </a:endParaRPr>
            </a:p>
          </p:txBody>
        </p:sp>
        <p:sp>
          <p:nvSpPr>
            <p:cNvPr id="134" name="Rectangle 133">
              <a:extLst>
                <a:ext uri="{FF2B5EF4-FFF2-40B4-BE49-F238E27FC236}">
                  <a16:creationId xmlns:a16="http://schemas.microsoft.com/office/drawing/2014/main" xmlns="" id="{009D23E5-98AE-43FB-9CE2-72C9216A3BCE}"/>
                </a:ext>
              </a:extLst>
            </p:cNvPr>
            <p:cNvSpPr/>
            <p:nvPr/>
          </p:nvSpPr>
          <p:spPr>
            <a:xfrm>
              <a:off x="182588" y="4410097"/>
              <a:ext cx="4359359" cy="1842765"/>
            </a:xfrm>
            <a:prstGeom prst="rect">
              <a:avLst/>
            </a:prstGeom>
            <a:noFill/>
            <a:ln w="12700" cap="flat" cmpd="sng" algn="ctr">
              <a:solidFill>
                <a:srgbClr val="BBD8FF"/>
              </a:solidFill>
              <a:prstDash val="solid"/>
              <a:miter lim="800000"/>
            </a:ln>
            <a:effectLst/>
          </p:spPr>
          <p:txBody>
            <a:bodyPr rtlCol="0" anchor="ctr"/>
            <a:lstStyle/>
            <a:p>
              <a:pPr marL="0" marR="0" lvl="0" indent="0" algn="ctr" defTabSz="360731" eaLnBrk="1" fontAlgn="auto" latinLnBrk="0" hangingPunct="1">
                <a:lnSpc>
                  <a:spcPct val="100000"/>
                </a:lnSpc>
                <a:spcBef>
                  <a:spcPts val="0"/>
                </a:spcBef>
                <a:spcAft>
                  <a:spcPts val="0"/>
                </a:spcAft>
                <a:buClrTx/>
                <a:buSzTx/>
                <a:buFontTx/>
                <a:buNone/>
                <a:tabLst/>
                <a:defRPr/>
              </a:pPr>
              <a:endParaRPr kumimoji="0" lang="en-GB" sz="1420" b="0" i="0" u="none" strike="noStrike" kern="0" cap="none" spc="0" normalizeH="0" baseline="0" noProof="0" dirty="0">
                <a:ln>
                  <a:noFill/>
                </a:ln>
                <a:solidFill>
                  <a:prstClr val="white"/>
                </a:solidFill>
                <a:effectLst/>
                <a:uLnTx/>
                <a:uFillTx/>
                <a:latin typeface="Arial"/>
                <a:ea typeface="+mn-ea"/>
                <a:cs typeface="+mn-cs"/>
              </a:endParaRPr>
            </a:p>
          </p:txBody>
        </p:sp>
        <p:sp>
          <p:nvSpPr>
            <p:cNvPr id="135" name="Rectangle 134">
              <a:extLst>
                <a:ext uri="{FF2B5EF4-FFF2-40B4-BE49-F238E27FC236}">
                  <a16:creationId xmlns:a16="http://schemas.microsoft.com/office/drawing/2014/main" xmlns="" id="{5EA8FE1A-CAE8-46FC-92AD-B32FF1C9B864}"/>
                </a:ext>
              </a:extLst>
            </p:cNvPr>
            <p:cNvSpPr/>
            <p:nvPr/>
          </p:nvSpPr>
          <p:spPr>
            <a:xfrm>
              <a:off x="153419" y="1431067"/>
              <a:ext cx="3409194" cy="2150791"/>
            </a:xfrm>
            <a:prstGeom prst="rect">
              <a:avLst/>
            </a:prstGeom>
          </p:spPr>
          <p:txBody>
            <a:bodyPr wrap="square">
              <a:spAutoFit/>
            </a:bodyPr>
            <a:lstStyle/>
            <a:p>
              <a:pPr marL="171450" indent="-171450" defTabSz="360731">
                <a:buFont typeface="Arial" panose="020B0604020202020204" pitchFamily="34" charset="0"/>
                <a:buChar char="•"/>
                <a:defRPr/>
              </a:pPr>
              <a:r>
                <a:rPr kumimoji="0" lang="en-GB" sz="1000" b="1" i="0" u="none" strike="noStrike" kern="0" cap="none" spc="0" normalizeH="0" baseline="0" noProof="0" dirty="0">
                  <a:ln>
                    <a:noFill/>
                  </a:ln>
                  <a:solidFill>
                    <a:prstClr val="black"/>
                  </a:solidFill>
                  <a:effectLst/>
                  <a:uLnTx/>
                  <a:uFillTx/>
                </a:rPr>
                <a:t>Agility in execution </a:t>
              </a:r>
              <a:r>
                <a:rPr kumimoji="0" lang="en-GB" sz="1000" b="0" i="0" u="none" strike="noStrike" kern="0" cap="none" spc="0" normalizeH="0" baseline="0" noProof="0" dirty="0">
                  <a:ln>
                    <a:noFill/>
                  </a:ln>
                  <a:solidFill>
                    <a:prstClr val="black"/>
                  </a:solidFill>
                  <a:effectLst/>
                  <a:uLnTx/>
                  <a:uFillTx/>
                </a:rPr>
                <a:t>(speed of execution)</a:t>
              </a:r>
            </a:p>
            <a:p>
              <a:pPr marL="171450" indent="-171450" defTabSz="360731">
                <a:buFont typeface="Arial" panose="020B0604020202020204" pitchFamily="34" charset="0"/>
                <a:buChar char="•"/>
                <a:defRPr/>
              </a:pPr>
              <a:r>
                <a:rPr kumimoji="0" lang="en-GB" sz="1000" b="1" i="0" u="none" strike="noStrike" kern="0" cap="none" spc="0" normalizeH="0" baseline="0" noProof="0" dirty="0">
                  <a:ln>
                    <a:noFill/>
                  </a:ln>
                  <a:solidFill>
                    <a:prstClr val="black"/>
                  </a:solidFill>
                  <a:effectLst/>
                  <a:uLnTx/>
                  <a:uFillTx/>
                </a:rPr>
                <a:t>Decision making </a:t>
              </a:r>
              <a:r>
                <a:rPr kumimoji="0" lang="en-GB" sz="1000" b="0" i="0" u="none" strike="noStrike" kern="0" cap="none" spc="0" normalizeH="0" baseline="0" noProof="0" dirty="0">
                  <a:ln>
                    <a:noFill/>
                  </a:ln>
                  <a:solidFill>
                    <a:prstClr val="black"/>
                  </a:solidFill>
                  <a:effectLst/>
                  <a:uLnTx/>
                  <a:uFillTx/>
                </a:rPr>
                <a:t>due to access to executives and the speed thereof </a:t>
              </a:r>
            </a:p>
            <a:p>
              <a:pPr marL="171450" indent="-171450" defTabSz="360731">
                <a:buFont typeface="Arial" panose="020B0604020202020204" pitchFamily="34" charset="0"/>
                <a:buChar char="•"/>
                <a:defRPr/>
              </a:pPr>
              <a:r>
                <a:rPr kumimoji="0" lang="en-GB" sz="1000" b="1" i="0" u="none" strike="noStrike" kern="0" cap="none" spc="0" normalizeH="0" baseline="0" noProof="0" dirty="0">
                  <a:ln>
                    <a:noFill/>
                  </a:ln>
                  <a:solidFill>
                    <a:prstClr val="black"/>
                  </a:solidFill>
                  <a:effectLst/>
                  <a:uLnTx/>
                  <a:uFillTx/>
                </a:rPr>
                <a:t>Easy access </a:t>
              </a:r>
              <a:r>
                <a:rPr kumimoji="0" lang="en-GB" sz="1000" b="0" i="0" u="none" strike="noStrike" kern="0" cap="none" spc="0" normalizeH="0" baseline="0" noProof="0" dirty="0">
                  <a:ln>
                    <a:noFill/>
                  </a:ln>
                  <a:solidFill>
                    <a:prstClr val="black"/>
                  </a:solidFill>
                  <a:effectLst/>
                  <a:uLnTx/>
                  <a:uFillTx/>
                </a:rPr>
                <a:t>to senior leadership by staff and customers</a:t>
              </a:r>
            </a:p>
            <a:p>
              <a:pPr marL="171450" indent="-171450" defTabSz="360731">
                <a:buFont typeface="Arial" panose="020B0604020202020204" pitchFamily="34" charset="0"/>
                <a:buChar char="•"/>
                <a:defRPr/>
              </a:pPr>
              <a:r>
                <a:rPr kumimoji="0" lang="en-GB" sz="1000" b="0" i="0" u="none" strike="noStrike" kern="0" cap="none" spc="0" normalizeH="0" baseline="0" noProof="0" dirty="0">
                  <a:ln>
                    <a:noFill/>
                  </a:ln>
                  <a:solidFill>
                    <a:prstClr val="black"/>
                  </a:solidFill>
                  <a:effectLst/>
                  <a:uLnTx/>
                  <a:uFillTx/>
                </a:rPr>
                <a:t>Operational </a:t>
              </a:r>
              <a:r>
                <a:rPr kumimoji="0" lang="en-GB" sz="1000" b="1" i="0" u="none" strike="noStrike" kern="0" cap="none" spc="0" normalizeH="0" baseline="0" noProof="0" dirty="0">
                  <a:ln>
                    <a:noFill/>
                  </a:ln>
                  <a:solidFill>
                    <a:prstClr val="black"/>
                  </a:solidFill>
                  <a:effectLst/>
                  <a:uLnTx/>
                  <a:uFillTx/>
                </a:rPr>
                <a:t>ability to deliver </a:t>
              </a:r>
              <a:r>
                <a:rPr kumimoji="0" lang="en-GB" sz="1000" b="0" i="0" u="none" strike="noStrike" kern="0" cap="none" spc="0" normalizeH="0" baseline="0" noProof="0" dirty="0">
                  <a:ln>
                    <a:noFill/>
                  </a:ln>
                  <a:solidFill>
                    <a:prstClr val="black"/>
                  </a:solidFill>
                  <a:effectLst/>
                  <a:uLnTx/>
                  <a:uFillTx/>
                </a:rPr>
                <a:t>(SLAs)</a:t>
              </a:r>
            </a:p>
            <a:p>
              <a:pPr marL="171450" indent="-171450" defTabSz="360731">
                <a:buFont typeface="Arial" panose="020B0604020202020204" pitchFamily="34" charset="0"/>
                <a:buChar char="•"/>
                <a:defRPr/>
              </a:pPr>
              <a:r>
                <a:rPr kumimoji="0" lang="en-GB" sz="1000" b="1" i="0" u="none" strike="noStrike" kern="0" cap="none" spc="0" normalizeH="0" baseline="0" noProof="0" dirty="0">
                  <a:ln>
                    <a:noFill/>
                  </a:ln>
                  <a:solidFill>
                    <a:prstClr val="black"/>
                  </a:solidFill>
                  <a:effectLst/>
                  <a:uLnTx/>
                  <a:uFillTx/>
                </a:rPr>
                <a:t>New Product development </a:t>
              </a:r>
              <a:r>
                <a:rPr kumimoji="0" lang="en-GB" sz="1000" b="0" i="0" u="none" strike="noStrike" kern="0" cap="none" spc="0" normalizeH="0" baseline="0" noProof="0" dirty="0">
                  <a:ln>
                    <a:noFill/>
                  </a:ln>
                  <a:solidFill>
                    <a:prstClr val="black"/>
                  </a:solidFill>
                  <a:effectLst/>
                  <a:uLnTx/>
                  <a:uFillTx/>
                </a:rPr>
                <a:t>(in terms of engineering services, technical services etc.)</a:t>
              </a:r>
            </a:p>
            <a:p>
              <a:pPr marL="171450" indent="-171450" defTabSz="360731">
                <a:buFont typeface="Arial" panose="020B0604020202020204" pitchFamily="34" charset="0"/>
                <a:buChar char="•"/>
                <a:defRPr/>
              </a:pPr>
              <a:r>
                <a:rPr kumimoji="0" lang="en-GB" sz="1000" b="1" i="0" u="none" strike="noStrike" kern="0" cap="none" spc="0" normalizeH="0" baseline="0" noProof="0" dirty="0">
                  <a:ln>
                    <a:noFill/>
                  </a:ln>
                  <a:solidFill>
                    <a:prstClr val="black"/>
                  </a:solidFill>
                  <a:effectLst/>
                  <a:uLnTx/>
                  <a:uFillTx/>
                </a:rPr>
                <a:t>SA Connect is opening a market </a:t>
              </a:r>
              <a:r>
                <a:rPr kumimoji="0" lang="en-GB" sz="1000" b="0" i="0" u="none" strike="noStrike" kern="0" cap="none" spc="0" normalizeH="0" baseline="0" noProof="0" dirty="0">
                  <a:ln>
                    <a:noFill/>
                  </a:ln>
                  <a:solidFill>
                    <a:prstClr val="black"/>
                  </a:solidFill>
                  <a:effectLst/>
                  <a:uLnTx/>
                  <a:uFillTx/>
                </a:rPr>
                <a:t>that allows smaller players to participate</a:t>
              </a:r>
            </a:p>
            <a:p>
              <a:pPr marL="171450" indent="-171450" defTabSz="360731">
                <a:buFont typeface="Arial" panose="020B0604020202020204" pitchFamily="34" charset="0"/>
                <a:buChar char="•"/>
                <a:defRPr/>
              </a:pPr>
              <a:r>
                <a:rPr kumimoji="0" lang="en-GB" sz="1000" b="0" i="0" u="none" strike="noStrike" kern="0" cap="none" spc="0" normalizeH="0" baseline="0" noProof="0" dirty="0">
                  <a:ln>
                    <a:noFill/>
                  </a:ln>
                  <a:solidFill>
                    <a:prstClr val="black"/>
                  </a:solidFill>
                  <a:effectLst/>
                  <a:uLnTx/>
                  <a:uFillTx/>
                </a:rPr>
                <a:t>HR policies and procedure that make </a:t>
              </a:r>
              <a:r>
                <a:rPr kumimoji="0" lang="en-GB" sz="1000" b="1" i="0" u="none" strike="noStrike" kern="0" cap="none" spc="0" normalizeH="0" baseline="0" noProof="0" dirty="0">
                  <a:ln>
                    <a:noFill/>
                  </a:ln>
                  <a:solidFill>
                    <a:prstClr val="black"/>
                  </a:solidFill>
                  <a:effectLst/>
                  <a:uLnTx/>
                  <a:uFillTx/>
                </a:rPr>
                <a:t>people management </a:t>
              </a:r>
              <a:r>
                <a:rPr kumimoji="0" lang="en-GB" sz="1000" b="0" i="0" u="none" strike="noStrike" kern="0" cap="none" spc="0" normalizeH="0" baseline="0" noProof="0" dirty="0">
                  <a:ln>
                    <a:noFill/>
                  </a:ln>
                  <a:solidFill>
                    <a:prstClr val="black"/>
                  </a:solidFill>
                  <a:effectLst/>
                  <a:uLnTx/>
                  <a:uFillTx/>
                </a:rPr>
                <a:t>effective</a:t>
              </a:r>
            </a:p>
            <a:p>
              <a:pPr marL="171450" indent="-171450" defTabSz="360731">
                <a:buFont typeface="Arial" panose="020B0604020202020204" pitchFamily="34" charset="0"/>
                <a:buChar char="•"/>
                <a:defRPr/>
              </a:pPr>
              <a:r>
                <a:rPr kumimoji="0" lang="en-GB" sz="1000" b="1" i="0" u="none" strike="noStrike" kern="0" cap="none" spc="0" normalizeH="0" baseline="0" noProof="0" dirty="0">
                  <a:ln>
                    <a:noFill/>
                  </a:ln>
                  <a:solidFill>
                    <a:prstClr val="black"/>
                  </a:solidFill>
                  <a:effectLst/>
                  <a:uLnTx/>
                  <a:uFillTx/>
                </a:rPr>
                <a:t>Innovative</a:t>
              </a:r>
              <a:r>
                <a:rPr kumimoji="0" lang="en-GB" sz="1000" b="0" i="0" u="none" strike="noStrike" kern="0" cap="none" spc="0" normalizeH="0" baseline="0" noProof="0" dirty="0">
                  <a:ln>
                    <a:noFill/>
                  </a:ln>
                  <a:solidFill>
                    <a:prstClr val="black"/>
                  </a:solidFill>
                  <a:effectLst/>
                  <a:uLnTx/>
                  <a:uFillTx/>
                </a:rPr>
                <a:t> culture </a:t>
              </a:r>
            </a:p>
            <a:p>
              <a:pPr marL="171450" indent="-171450" defTabSz="360731">
                <a:buFont typeface="Arial" panose="020B0604020202020204" pitchFamily="34" charset="0"/>
                <a:buChar char="•"/>
                <a:defRPr/>
              </a:pPr>
              <a:r>
                <a:rPr kumimoji="0" lang="en-GB" sz="1000" b="0" i="0" u="none" strike="noStrike" kern="0" cap="none" spc="0" normalizeH="0" baseline="0" noProof="0" dirty="0">
                  <a:ln>
                    <a:noFill/>
                  </a:ln>
                  <a:solidFill>
                    <a:prstClr val="black"/>
                  </a:solidFill>
                  <a:effectLst/>
                  <a:uLnTx/>
                  <a:uFillTx/>
                </a:rPr>
                <a:t>Knowledge management (transfer of skills)</a:t>
              </a:r>
            </a:p>
          </p:txBody>
        </p:sp>
        <p:sp>
          <p:nvSpPr>
            <p:cNvPr id="136" name="Rectangle 135">
              <a:extLst>
                <a:ext uri="{FF2B5EF4-FFF2-40B4-BE49-F238E27FC236}">
                  <a16:creationId xmlns:a16="http://schemas.microsoft.com/office/drawing/2014/main" xmlns="" id="{87095A6A-0E73-40B9-AA67-FD71EAE6A51A}"/>
                </a:ext>
              </a:extLst>
            </p:cNvPr>
            <p:cNvSpPr/>
            <p:nvPr/>
          </p:nvSpPr>
          <p:spPr>
            <a:xfrm>
              <a:off x="181410" y="4487206"/>
              <a:ext cx="2212423" cy="1816280"/>
            </a:xfrm>
            <a:prstGeom prst="rect">
              <a:avLst/>
            </a:prstGeom>
          </p:spPr>
          <p:txBody>
            <a:bodyPr wrap="square" anchor="ctr">
              <a:spAutoFit/>
            </a:bodyPr>
            <a:lstStyle/>
            <a:p>
              <a:pPr marL="225457" marR="0" lvl="0" indent="-225457"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0" cap="none" spc="0" normalizeH="0" baseline="0" noProof="0" dirty="0">
                  <a:ln>
                    <a:noFill/>
                  </a:ln>
                  <a:solidFill>
                    <a:prstClr val="black"/>
                  </a:solidFill>
                  <a:effectLst/>
                  <a:uLnTx/>
                  <a:uFillTx/>
                </a:rPr>
                <a:t>Legacy Technology </a:t>
              </a:r>
            </a:p>
            <a:p>
              <a:pPr marL="225457" marR="0" lvl="0" indent="-225457"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0" cap="none" spc="0" normalizeH="0" baseline="0" noProof="0" dirty="0">
                  <a:ln>
                    <a:noFill/>
                  </a:ln>
                  <a:solidFill>
                    <a:prstClr val="black"/>
                  </a:solidFill>
                  <a:effectLst/>
                  <a:uLnTx/>
                  <a:uFillTx/>
                </a:rPr>
                <a:t>Lack of business process automation </a:t>
              </a:r>
            </a:p>
            <a:p>
              <a:pPr marL="225457" marR="0" lvl="0" indent="-225457"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0" cap="none" spc="0" normalizeH="0" baseline="0" noProof="0" dirty="0">
                  <a:ln>
                    <a:noFill/>
                  </a:ln>
                  <a:solidFill>
                    <a:prstClr val="black"/>
                  </a:solidFill>
                  <a:effectLst/>
                  <a:uLnTx/>
                  <a:uFillTx/>
                </a:rPr>
                <a:t>Lack of Funding (DTPS shareholder loan conversion authorised; authorisation of IDC shareholder loan still outstanding)</a:t>
              </a:r>
            </a:p>
            <a:p>
              <a:pPr marL="225457" marR="0" lvl="0" indent="-225457"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0" cap="none" spc="0" normalizeH="0" baseline="0" noProof="0" dirty="0">
                  <a:ln>
                    <a:noFill/>
                  </a:ln>
                  <a:solidFill>
                    <a:prstClr val="black"/>
                  </a:solidFill>
                  <a:effectLst/>
                  <a:uLnTx/>
                  <a:uFillTx/>
                </a:rPr>
                <a:t>Brand awareness </a:t>
              </a:r>
            </a:p>
            <a:p>
              <a:pPr marL="225457" marR="0" lvl="0" indent="-225457"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0" cap="none" spc="0" normalizeH="0" baseline="0" noProof="0" dirty="0">
                  <a:ln>
                    <a:noFill/>
                  </a:ln>
                  <a:solidFill>
                    <a:prstClr val="black"/>
                  </a:solidFill>
                  <a:effectLst/>
                  <a:uLnTx/>
                  <a:uFillTx/>
                </a:rPr>
                <a:t>Capacity of the organisation </a:t>
              </a:r>
              <a:r>
                <a:rPr kumimoji="0" lang="en-GB" sz="1000" b="0" i="0" u="none" strike="noStrike" kern="0" cap="none" spc="0" normalizeH="0" baseline="0" noProof="0" dirty="0">
                  <a:ln>
                    <a:noFill/>
                  </a:ln>
                  <a:solidFill>
                    <a:prstClr val="black"/>
                  </a:solidFill>
                  <a:effectLst/>
                  <a:uLnTx/>
                  <a:uFillTx/>
                </a:rPr>
                <a:t>(i.e. number of people) and the inability to fill vacant positions</a:t>
              </a:r>
            </a:p>
          </p:txBody>
        </p:sp>
        <p:grpSp>
          <p:nvGrpSpPr>
            <p:cNvPr id="7" name="Group 6">
              <a:extLst>
                <a:ext uri="{FF2B5EF4-FFF2-40B4-BE49-F238E27FC236}">
                  <a16:creationId xmlns:a16="http://schemas.microsoft.com/office/drawing/2014/main" xmlns="" id="{881A638D-1895-CA48-B3CD-BB7A2F07C363}"/>
                </a:ext>
              </a:extLst>
            </p:cNvPr>
            <p:cNvGrpSpPr>
              <a:grpSpLocks noChangeAspect="1"/>
            </p:cNvGrpSpPr>
            <p:nvPr/>
          </p:nvGrpSpPr>
          <p:grpSpPr>
            <a:xfrm>
              <a:off x="2583980" y="3652988"/>
              <a:ext cx="3636000" cy="1614521"/>
              <a:chOff x="2393833" y="3573016"/>
              <a:chExt cx="4159367" cy="1822326"/>
            </a:xfrm>
          </p:grpSpPr>
          <p:grpSp>
            <p:nvGrpSpPr>
              <p:cNvPr id="2" name="Group 1">
                <a:extLst>
                  <a:ext uri="{FF2B5EF4-FFF2-40B4-BE49-F238E27FC236}">
                    <a16:creationId xmlns:a16="http://schemas.microsoft.com/office/drawing/2014/main" xmlns="" id="{CFB9423C-82D1-4734-B6FD-162DF60836BF}"/>
                  </a:ext>
                </a:extLst>
              </p:cNvPr>
              <p:cNvGrpSpPr/>
              <p:nvPr/>
            </p:nvGrpSpPr>
            <p:grpSpPr>
              <a:xfrm>
                <a:off x="2393833" y="3573016"/>
                <a:ext cx="4159367" cy="1822326"/>
                <a:chOff x="9088350" y="1616601"/>
                <a:chExt cx="4101617" cy="2023986"/>
              </a:xfrm>
            </p:grpSpPr>
            <p:sp>
              <p:nvSpPr>
                <p:cNvPr id="22" name="Rectangle 21">
                  <a:extLst>
                    <a:ext uri="{FF2B5EF4-FFF2-40B4-BE49-F238E27FC236}">
                      <a16:creationId xmlns:a16="http://schemas.microsoft.com/office/drawing/2014/main" xmlns="" id="{89CC48C5-C183-4BCF-A1D3-348041D61A40}"/>
                    </a:ext>
                  </a:extLst>
                </p:cNvPr>
                <p:cNvSpPr/>
                <p:nvPr/>
              </p:nvSpPr>
              <p:spPr>
                <a:xfrm>
                  <a:off x="11375822" y="2542660"/>
                  <a:ext cx="1814145" cy="1097927"/>
                </a:xfrm>
                <a:prstGeom prst="rect">
                  <a:avLst/>
                </a:prstGeom>
                <a:solidFill>
                  <a:srgbClr val="99C6E0">
                    <a:lumMod val="75000"/>
                  </a:srgbClr>
                </a:solidFill>
                <a:ln w="12700" cap="flat" cmpd="sng" algn="ctr">
                  <a:noFill/>
                  <a:prstDash val="solid"/>
                  <a:miter lim="800000"/>
                </a:ln>
                <a:effectLst/>
              </p:spPr>
              <p:txBody>
                <a:bodyPr rtlCol="0" anchor="ctr"/>
                <a:lstStyle/>
                <a:p>
                  <a:pPr marL="0" marR="0" lvl="0" indent="0" algn="ctr" defTabSz="360731"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Arial"/>
                      <a:ea typeface="+mn-ea"/>
                      <a:cs typeface="+mn-cs"/>
                    </a:rPr>
                    <a:t>THREATS</a:t>
                  </a:r>
                </a:p>
              </p:txBody>
            </p:sp>
            <p:sp>
              <p:nvSpPr>
                <p:cNvPr id="23" name="Rectangle 22">
                  <a:extLst>
                    <a:ext uri="{FF2B5EF4-FFF2-40B4-BE49-F238E27FC236}">
                      <a16:creationId xmlns:a16="http://schemas.microsoft.com/office/drawing/2014/main" xmlns="" id="{5A4E1F20-BC2A-4821-A2CE-AECA487EFBA5}"/>
                    </a:ext>
                  </a:extLst>
                </p:cNvPr>
                <p:cNvSpPr/>
                <p:nvPr/>
              </p:nvSpPr>
              <p:spPr>
                <a:xfrm>
                  <a:off x="9088351" y="2626548"/>
                  <a:ext cx="2305550" cy="1014039"/>
                </a:xfrm>
                <a:prstGeom prst="rect">
                  <a:avLst/>
                </a:prstGeom>
                <a:solidFill>
                  <a:srgbClr val="BBD8FF"/>
                </a:solidFill>
                <a:ln w="12700" cap="flat" cmpd="sng" algn="ctr">
                  <a:noFill/>
                  <a:prstDash val="solid"/>
                  <a:miter lim="800000"/>
                </a:ln>
                <a:effectLst/>
              </p:spPr>
              <p:txBody>
                <a:bodyPr rtlCol="0" anchor="ctr"/>
                <a:lstStyle/>
                <a:p>
                  <a:pPr marL="0" marR="0" lvl="0" indent="0" algn="ctr" defTabSz="360731"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Arial"/>
                      <a:ea typeface="+mn-ea"/>
                      <a:cs typeface="+mn-cs"/>
                    </a:rPr>
                    <a:t>WEAKNESSES</a:t>
                  </a:r>
                </a:p>
              </p:txBody>
            </p:sp>
            <p:sp>
              <p:nvSpPr>
                <p:cNvPr id="24" name="Rectangle 23">
                  <a:extLst>
                    <a:ext uri="{FF2B5EF4-FFF2-40B4-BE49-F238E27FC236}">
                      <a16:creationId xmlns:a16="http://schemas.microsoft.com/office/drawing/2014/main" xmlns="" id="{B56861B9-CACA-419F-B5F8-63740ABD84BB}"/>
                    </a:ext>
                  </a:extLst>
                </p:cNvPr>
                <p:cNvSpPr/>
                <p:nvPr/>
              </p:nvSpPr>
              <p:spPr>
                <a:xfrm>
                  <a:off x="10573698" y="1616601"/>
                  <a:ext cx="2616269" cy="1014039"/>
                </a:xfrm>
                <a:prstGeom prst="rect">
                  <a:avLst/>
                </a:prstGeom>
                <a:solidFill>
                  <a:srgbClr val="85B343"/>
                </a:solidFill>
                <a:ln w="12700" cap="flat" cmpd="sng" algn="ctr">
                  <a:noFill/>
                  <a:prstDash val="solid"/>
                  <a:miter lim="800000"/>
                </a:ln>
                <a:effectLst/>
              </p:spPr>
              <p:txBody>
                <a:bodyPr rtlCol="0" anchor="ctr"/>
                <a:lstStyle/>
                <a:p>
                  <a:pPr marL="0" marR="0" lvl="0" indent="0" algn="ctr" defTabSz="360731"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Arial"/>
                      <a:ea typeface="+mn-ea"/>
                      <a:cs typeface="+mn-cs"/>
                    </a:rPr>
                    <a:t>OPPORTUNITIES</a:t>
                  </a:r>
                </a:p>
              </p:txBody>
            </p:sp>
            <p:sp>
              <p:nvSpPr>
                <p:cNvPr id="25" name="Rectangle 24">
                  <a:extLst>
                    <a:ext uri="{FF2B5EF4-FFF2-40B4-BE49-F238E27FC236}">
                      <a16:creationId xmlns:a16="http://schemas.microsoft.com/office/drawing/2014/main" xmlns="" id="{5A95030E-9CA1-4CAE-954D-1F10BCAFC72A}"/>
                    </a:ext>
                  </a:extLst>
                </p:cNvPr>
                <p:cNvSpPr/>
                <p:nvPr/>
              </p:nvSpPr>
              <p:spPr>
                <a:xfrm>
                  <a:off x="9088350" y="1616601"/>
                  <a:ext cx="1485348" cy="1014039"/>
                </a:xfrm>
                <a:prstGeom prst="rect">
                  <a:avLst/>
                </a:prstGeom>
                <a:solidFill>
                  <a:srgbClr val="01310B"/>
                </a:solidFill>
                <a:ln w="12700" cap="flat" cmpd="sng" algn="ctr">
                  <a:noFill/>
                  <a:prstDash val="solid"/>
                  <a:miter lim="800000"/>
                </a:ln>
                <a:effectLst/>
              </p:spPr>
              <p:txBody>
                <a:bodyPr rtlCol="0" anchor="ctr"/>
                <a:lstStyle/>
                <a:p>
                  <a:pPr marL="0" marR="0" lvl="0" indent="0" algn="ctr" defTabSz="360731"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white"/>
                      </a:solidFill>
                      <a:effectLst/>
                      <a:uLnTx/>
                      <a:uFillTx/>
                      <a:latin typeface="Arial"/>
                      <a:ea typeface="+mn-ea"/>
                      <a:cs typeface="+mn-cs"/>
                    </a:rPr>
                    <a:t>STRENGTHS</a:t>
                  </a:r>
                </a:p>
              </p:txBody>
            </p:sp>
          </p:grpSp>
          <p:sp>
            <p:nvSpPr>
              <p:cNvPr id="144" name="Isosceles Triangle 143">
                <a:extLst>
                  <a:ext uri="{FF2B5EF4-FFF2-40B4-BE49-F238E27FC236}">
                    <a16:creationId xmlns:a16="http://schemas.microsoft.com/office/drawing/2014/main" xmlns="" id="{AF3E83BE-1EB5-4A89-ACAC-7D1941678B04}"/>
                  </a:ext>
                </a:extLst>
              </p:cNvPr>
              <p:cNvSpPr/>
              <p:nvPr/>
            </p:nvSpPr>
            <p:spPr>
              <a:xfrm rot="16200000">
                <a:off x="4421743" y="4820638"/>
                <a:ext cx="517374" cy="145139"/>
              </a:xfrm>
              <a:prstGeom prst="triangle">
                <a:avLst/>
              </a:prstGeom>
              <a:solidFill>
                <a:srgbClr val="99C6E0">
                  <a:lumMod val="75000"/>
                </a:srgbClr>
              </a:solidFill>
              <a:ln w="12700" cap="flat" cmpd="sng" algn="ctr">
                <a:noFill/>
                <a:prstDash val="solid"/>
                <a:miter lim="800000"/>
              </a:ln>
              <a:effectLst/>
            </p:spPr>
            <p:txBody>
              <a:bodyPr rtlCol="0" anchor="ctr"/>
              <a:lstStyle/>
              <a:p>
                <a:pPr marL="0" marR="0" lvl="0" indent="0" algn="ctr" defTabSz="360731" eaLnBrk="1" fontAlgn="auto" latinLnBrk="0" hangingPunct="1">
                  <a:lnSpc>
                    <a:spcPct val="100000"/>
                  </a:lnSpc>
                  <a:spcBef>
                    <a:spcPts val="0"/>
                  </a:spcBef>
                  <a:spcAft>
                    <a:spcPts val="0"/>
                  </a:spcAft>
                  <a:buClrTx/>
                  <a:buSzTx/>
                  <a:buFontTx/>
                  <a:buNone/>
                  <a:tabLst/>
                  <a:defRPr/>
                </a:pPr>
                <a:endParaRPr kumimoji="0" lang="en-GB" sz="1420" b="0" i="0" u="none" strike="noStrike" kern="0" cap="none" spc="0" normalizeH="0" baseline="0" noProof="0" dirty="0">
                  <a:ln>
                    <a:noFill/>
                  </a:ln>
                  <a:solidFill>
                    <a:prstClr val="white"/>
                  </a:solidFill>
                  <a:effectLst/>
                  <a:uLnTx/>
                  <a:uFillTx/>
                  <a:latin typeface="Arial"/>
                  <a:ea typeface="+mn-ea"/>
                  <a:cs typeface="+mn-cs"/>
                </a:endParaRPr>
              </a:p>
            </p:txBody>
          </p:sp>
          <p:sp>
            <p:nvSpPr>
              <p:cNvPr id="142" name="Isosceles Triangle 141">
                <a:extLst>
                  <a:ext uri="{FF2B5EF4-FFF2-40B4-BE49-F238E27FC236}">
                    <a16:creationId xmlns:a16="http://schemas.microsoft.com/office/drawing/2014/main" xmlns="" id="{524E845A-A8BA-40C1-BD15-1B4B0359A5BA}"/>
                  </a:ext>
                </a:extLst>
              </p:cNvPr>
              <p:cNvSpPr/>
              <p:nvPr/>
            </p:nvSpPr>
            <p:spPr>
              <a:xfrm rot="16200000">
                <a:off x="3618675" y="3902063"/>
                <a:ext cx="511987" cy="189515"/>
              </a:xfrm>
              <a:prstGeom prst="triangle">
                <a:avLst/>
              </a:prstGeom>
              <a:solidFill>
                <a:srgbClr val="85B343"/>
              </a:solidFill>
              <a:ln w="12700" cap="flat" cmpd="sng" algn="ctr">
                <a:noFill/>
                <a:prstDash val="solid"/>
                <a:miter lim="800000"/>
              </a:ln>
              <a:effectLst/>
            </p:spPr>
            <p:txBody>
              <a:bodyPr rtlCol="0" anchor="ctr"/>
              <a:lstStyle/>
              <a:p>
                <a:pPr marL="0" marR="0" lvl="0" indent="0" algn="ctr" defTabSz="360731" eaLnBrk="1" fontAlgn="auto" latinLnBrk="0" hangingPunct="1">
                  <a:lnSpc>
                    <a:spcPct val="100000"/>
                  </a:lnSpc>
                  <a:spcBef>
                    <a:spcPts val="0"/>
                  </a:spcBef>
                  <a:spcAft>
                    <a:spcPts val="0"/>
                  </a:spcAft>
                  <a:buClrTx/>
                  <a:buSzTx/>
                  <a:buFontTx/>
                  <a:buNone/>
                  <a:tabLst/>
                  <a:defRPr/>
                </a:pPr>
                <a:endParaRPr kumimoji="0" lang="en-GB" sz="1420" b="0" i="0" u="none" strike="noStrike" kern="0" cap="none" spc="0" normalizeH="0" baseline="0" noProof="0" dirty="0">
                  <a:ln>
                    <a:noFill/>
                  </a:ln>
                  <a:solidFill>
                    <a:prstClr val="white"/>
                  </a:solidFill>
                  <a:effectLst/>
                  <a:uLnTx/>
                  <a:uFillTx/>
                  <a:latin typeface="Arial"/>
                  <a:ea typeface="+mn-ea"/>
                  <a:cs typeface="+mn-cs"/>
                </a:endParaRPr>
              </a:p>
            </p:txBody>
          </p:sp>
        </p:grpSp>
        <p:sp>
          <p:nvSpPr>
            <p:cNvPr id="140" name="Rectangle 139">
              <a:extLst>
                <a:ext uri="{FF2B5EF4-FFF2-40B4-BE49-F238E27FC236}">
                  <a16:creationId xmlns:a16="http://schemas.microsoft.com/office/drawing/2014/main" xmlns="" id="{08A17383-9895-4421-AE23-09C43441F785}"/>
                </a:ext>
              </a:extLst>
            </p:cNvPr>
            <p:cNvSpPr/>
            <p:nvPr/>
          </p:nvSpPr>
          <p:spPr>
            <a:xfrm>
              <a:off x="6192398" y="4408775"/>
              <a:ext cx="2948936" cy="1672131"/>
            </a:xfrm>
            <a:prstGeom prst="rect">
              <a:avLst/>
            </a:prstGeom>
          </p:spPr>
          <p:txBody>
            <a:bodyPr wrap="square" anchor="ctr">
              <a:spAutoFit/>
            </a:bodyPr>
            <a:lstStyle/>
            <a:p>
              <a:pPr marL="135274" marR="0" lvl="0" indent="-135274"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rPr>
                <a:t>Customer </a:t>
              </a:r>
              <a:r>
                <a:rPr kumimoji="0" lang="en-GB" sz="1000" b="1" i="0" u="none" strike="noStrike" kern="0" cap="none" spc="0" normalizeH="0" baseline="0" noProof="0" dirty="0">
                  <a:ln>
                    <a:noFill/>
                  </a:ln>
                  <a:solidFill>
                    <a:prstClr val="black"/>
                  </a:solidFill>
                  <a:effectLst/>
                  <a:uLnTx/>
                  <a:uFillTx/>
                </a:rPr>
                <a:t>self provision </a:t>
              </a:r>
              <a:r>
                <a:rPr kumimoji="0" lang="en-GB" sz="1000" b="0" i="0" u="none" strike="noStrike" kern="0" cap="none" spc="0" normalizeH="0" baseline="0" noProof="0" dirty="0">
                  <a:ln>
                    <a:noFill/>
                  </a:ln>
                  <a:solidFill>
                    <a:prstClr val="black"/>
                  </a:solidFill>
                  <a:effectLst/>
                  <a:uLnTx/>
                  <a:uFillTx/>
                </a:rPr>
                <a:t>of own infrastructure </a:t>
              </a:r>
            </a:p>
            <a:p>
              <a:pPr marL="225457" marR="0" lvl="0" indent="-225457"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rPr>
                <a:t>Competitors and Non-ICT SOCs </a:t>
              </a:r>
            </a:p>
            <a:p>
              <a:pPr marR="0" lvl="0" defTabSz="360731" eaLnBrk="1" fontAlgn="auto" latinLnBrk="0" hangingPunct="1">
                <a:lnSpc>
                  <a:spcPct val="100000"/>
                </a:lnSpc>
                <a:spcBef>
                  <a:spcPts val="0"/>
                </a:spcBef>
                <a:spcAft>
                  <a:spcPts val="0"/>
                </a:spcAft>
                <a:buClrTx/>
                <a:buSzTx/>
                <a:tabLst/>
                <a:defRPr/>
              </a:pPr>
              <a:r>
                <a:rPr kumimoji="0" lang="en-GB" sz="1000" b="1" i="0" u="none" strike="noStrike" kern="0" cap="none" spc="0" normalizeH="0" baseline="0" noProof="0" dirty="0">
                  <a:ln>
                    <a:noFill/>
                  </a:ln>
                  <a:solidFill>
                    <a:prstClr val="black"/>
                  </a:solidFill>
                  <a:effectLst/>
                  <a:uLnTx/>
                  <a:uFillTx/>
                </a:rPr>
                <a:t>offering dark fibre</a:t>
              </a:r>
            </a:p>
            <a:p>
              <a:pPr marL="225457" marR="0" lvl="0" indent="-225457"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0" cap="none" spc="0" normalizeH="0" baseline="0" noProof="0" dirty="0">
                  <a:ln>
                    <a:noFill/>
                  </a:ln>
                  <a:solidFill>
                    <a:prstClr val="black"/>
                  </a:solidFill>
                  <a:effectLst/>
                  <a:uLnTx/>
                  <a:uFillTx/>
                </a:rPr>
                <a:t>Fibre swaps</a:t>
              </a:r>
            </a:p>
            <a:p>
              <a:pPr marL="225457" marR="0" lvl="0" indent="-225457"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0" cap="none" spc="0" normalizeH="0" baseline="0" noProof="0" dirty="0">
                  <a:ln>
                    <a:noFill/>
                  </a:ln>
                  <a:solidFill>
                    <a:prstClr val="black"/>
                  </a:solidFill>
                  <a:effectLst/>
                  <a:uLnTx/>
                  <a:uFillTx/>
                </a:rPr>
                <a:t>OTTs price makers</a:t>
              </a:r>
            </a:p>
            <a:p>
              <a:pPr marL="225457" marR="0" lvl="0" indent="-225457"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0" cap="none" spc="0" normalizeH="0" baseline="0" noProof="0" dirty="0">
                  <a:ln>
                    <a:noFill/>
                  </a:ln>
                  <a:solidFill>
                    <a:prstClr val="black"/>
                  </a:solidFill>
                  <a:effectLst/>
                  <a:uLnTx/>
                  <a:uFillTx/>
                </a:rPr>
                <a:t>Virtual network operators </a:t>
              </a:r>
            </a:p>
            <a:p>
              <a:pPr marL="225457" marR="0" lvl="0" indent="-225457"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0" cap="none" spc="0" normalizeH="0" baseline="0" noProof="0" dirty="0">
                  <a:ln>
                    <a:noFill/>
                  </a:ln>
                  <a:solidFill>
                    <a:prstClr val="black"/>
                  </a:solidFill>
                  <a:effectLst/>
                  <a:uLnTx/>
                  <a:uFillTx/>
                </a:rPr>
                <a:t>Consolidation</a:t>
              </a:r>
              <a:r>
                <a:rPr kumimoji="0" lang="en-GB" sz="1000" b="0" i="0" u="none" strike="noStrike" kern="0" cap="none" spc="0" normalizeH="0" baseline="0" noProof="0" dirty="0">
                  <a:ln>
                    <a:noFill/>
                  </a:ln>
                  <a:solidFill>
                    <a:prstClr val="black"/>
                  </a:solidFill>
                  <a:effectLst/>
                  <a:uLnTx/>
                  <a:uFillTx/>
                </a:rPr>
                <a:t> in the market</a:t>
              </a:r>
            </a:p>
            <a:p>
              <a:pPr marL="225457" marR="0" lvl="0" indent="-225457"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0" cap="none" spc="0" normalizeH="0" baseline="0" noProof="0" dirty="0">
                  <a:ln>
                    <a:noFill/>
                  </a:ln>
                  <a:solidFill>
                    <a:prstClr val="black"/>
                  </a:solidFill>
                  <a:effectLst/>
                  <a:uLnTx/>
                  <a:uFillTx/>
                </a:rPr>
                <a:t>Inconsistencies</a:t>
              </a:r>
              <a:r>
                <a:rPr kumimoji="0" lang="en-GB" sz="1000" b="0" i="0" u="none" strike="noStrike" kern="0" cap="none" spc="0" normalizeH="0" baseline="0" noProof="0" dirty="0">
                  <a:ln>
                    <a:noFill/>
                  </a:ln>
                  <a:solidFill>
                    <a:prstClr val="black"/>
                  </a:solidFill>
                  <a:effectLst/>
                  <a:uLnTx/>
                  <a:uFillTx/>
                </a:rPr>
                <a:t> in Government policy</a:t>
              </a:r>
            </a:p>
            <a:p>
              <a:pPr marL="225457" marR="0" lvl="0" indent="-225457"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rPr>
                <a:t>Continuous </a:t>
              </a:r>
              <a:r>
                <a:rPr kumimoji="0" lang="en-GB" sz="1000" i="0" u="none" strike="noStrike" kern="0" cap="none" spc="0" normalizeH="0" baseline="0" noProof="0" dirty="0">
                  <a:ln>
                    <a:noFill/>
                  </a:ln>
                  <a:solidFill>
                    <a:prstClr val="black"/>
                  </a:solidFill>
                  <a:effectLst/>
                  <a:uLnTx/>
                  <a:uFillTx/>
                </a:rPr>
                <a:t>loss of critical and scare </a:t>
              </a:r>
              <a:r>
                <a:rPr kumimoji="0" lang="en-GB" sz="1000" b="1" i="0" u="none" strike="noStrike" kern="0" cap="none" spc="0" normalizeH="0" baseline="0" noProof="0" dirty="0">
                  <a:ln>
                    <a:noFill/>
                  </a:ln>
                  <a:solidFill>
                    <a:prstClr val="black"/>
                  </a:solidFill>
                  <a:effectLst/>
                  <a:uLnTx/>
                  <a:uFillTx/>
                </a:rPr>
                <a:t>skills</a:t>
              </a:r>
              <a:r>
                <a:rPr kumimoji="0" lang="en-GB" sz="1000" b="0" i="0" u="none" strike="noStrike" kern="0" cap="none" spc="0" normalizeH="0" baseline="0" noProof="0" dirty="0">
                  <a:ln>
                    <a:noFill/>
                  </a:ln>
                  <a:solidFill>
                    <a:prstClr val="black"/>
                  </a:solidFill>
                  <a:effectLst/>
                  <a:uLnTx/>
                  <a:uFillTx/>
                </a:rPr>
                <a:t> </a:t>
              </a:r>
            </a:p>
            <a:p>
              <a:pPr marL="225457" marR="0" lvl="0" indent="-225457"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rPr>
                <a:t>Speculations about the proposed </a:t>
              </a:r>
              <a:r>
                <a:rPr kumimoji="0" lang="en-GB" sz="1000" b="1" i="0" u="none" strike="noStrike" kern="0" cap="none" spc="0" normalizeH="0" baseline="0" noProof="0" dirty="0">
                  <a:ln>
                    <a:noFill/>
                  </a:ln>
                  <a:solidFill>
                    <a:prstClr val="black"/>
                  </a:solidFill>
                  <a:effectLst/>
                  <a:uLnTx/>
                  <a:uFillTx/>
                </a:rPr>
                <a:t>merger</a:t>
              </a:r>
            </a:p>
            <a:p>
              <a:pPr marL="225457" marR="0" lvl="0" indent="-225457"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rPr>
                <a:t>Uncertainty around the future of SA Connect </a:t>
              </a:r>
            </a:p>
          </p:txBody>
        </p:sp>
        <p:sp>
          <p:nvSpPr>
            <p:cNvPr id="145" name="Rectangle 144">
              <a:extLst>
                <a:ext uri="{FF2B5EF4-FFF2-40B4-BE49-F238E27FC236}">
                  <a16:creationId xmlns:a16="http://schemas.microsoft.com/office/drawing/2014/main" xmlns="" id="{4B1F41CA-269F-4CC9-9AC6-BC59D36085A1}"/>
                </a:ext>
              </a:extLst>
            </p:cNvPr>
            <p:cNvSpPr/>
            <p:nvPr/>
          </p:nvSpPr>
          <p:spPr>
            <a:xfrm>
              <a:off x="3969428" y="1260516"/>
              <a:ext cx="3303852" cy="1877380"/>
            </a:xfrm>
            <a:prstGeom prst="rect">
              <a:avLst/>
            </a:prstGeom>
            <a:no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prstClr val="black"/>
                </a:solidFill>
                <a:effectLst/>
                <a:uLnTx/>
                <a:uFillTx/>
                <a:latin typeface="Arial"/>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prstClr val="black"/>
                </a:solidFill>
                <a:effectLst/>
                <a:uLnTx/>
                <a:uFillTx/>
                <a:latin typeface="Arial"/>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black"/>
                  </a:solidFill>
                  <a:effectLst/>
                  <a:uLnTx/>
                  <a:uFillTx/>
                  <a:latin typeface="Arial"/>
                  <a:ea typeface="+mn-ea"/>
                  <a:cs typeface="+mn-cs"/>
                </a:rPr>
                <a:t>High Priorities</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0" cap="none" spc="0" normalizeH="0" baseline="0" noProof="0" dirty="0">
                  <a:ln>
                    <a:noFill/>
                  </a:ln>
                  <a:solidFill>
                    <a:prstClr val="black"/>
                  </a:solidFill>
                  <a:effectLst/>
                  <a:uLnTx/>
                  <a:uFillTx/>
                  <a:latin typeface="Arial"/>
                  <a:ea typeface="+mn-ea"/>
                  <a:cs typeface="+mn-cs"/>
                </a:rPr>
                <a:t>Broader SOC consolidation </a:t>
              </a:r>
              <a:r>
                <a:rPr kumimoji="0" lang="en-US" sz="1000" b="0" i="0" u="none" strike="noStrike" kern="0" cap="none" spc="0" normalizeH="0" baseline="0" noProof="0" dirty="0">
                  <a:ln>
                    <a:noFill/>
                  </a:ln>
                  <a:solidFill>
                    <a:prstClr val="black"/>
                  </a:solidFill>
                  <a:effectLst/>
                  <a:uLnTx/>
                  <a:uFillTx/>
                  <a:latin typeface="Arial"/>
                  <a:ea typeface="+mn-ea"/>
                  <a:cs typeface="+mn-cs"/>
                </a:rPr>
                <a:t>and </a:t>
              </a:r>
              <a:r>
                <a:rPr kumimoji="0" lang="en-US" sz="1000" b="1" i="0" u="none" strike="noStrike" kern="0" cap="none" spc="0" normalizeH="0" baseline="0" noProof="0" dirty="0">
                  <a:ln>
                    <a:noFill/>
                  </a:ln>
                  <a:solidFill>
                    <a:prstClr val="black"/>
                  </a:solidFill>
                  <a:effectLst/>
                  <a:uLnTx/>
                  <a:uFillTx/>
                  <a:latin typeface="Arial"/>
                  <a:ea typeface="+mn-ea"/>
                  <a:cs typeface="+mn-cs"/>
                </a:rPr>
                <a:t>SOC Rationalisation</a:t>
              </a:r>
              <a:endParaRPr kumimoji="0" lang="en-US" sz="1000" b="0" i="0" u="none" strike="noStrike" kern="0" cap="none" spc="0" normalizeH="0" baseline="0" noProof="0" dirty="0">
                <a:ln>
                  <a:noFill/>
                </a:ln>
                <a:solidFill>
                  <a:prstClr val="black"/>
                </a:solidFill>
                <a:effectLst/>
                <a:uLnTx/>
                <a:uFillTx/>
                <a:latin typeface="Arial"/>
                <a:ea typeface="+mn-ea"/>
                <a:cs typeface="+mn-cs"/>
              </a:endParaRP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0" cap="none" spc="0" normalizeH="0" baseline="0" noProof="0" dirty="0">
                  <a:ln>
                    <a:noFill/>
                  </a:ln>
                  <a:solidFill>
                    <a:prstClr val="black"/>
                  </a:solidFill>
                  <a:effectLst/>
                  <a:uLnTx/>
                  <a:uFillTx/>
                  <a:latin typeface="Arial"/>
                  <a:ea typeface="+mn-ea"/>
                  <a:cs typeface="+mn-cs"/>
                </a:rPr>
                <a:t>Leverage SA Connect to drive network extension</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Arial"/>
                  <a:ea typeface="+mn-ea"/>
                  <a:cs typeface="+mn-cs"/>
                </a:rPr>
                <a:t>To </a:t>
              </a:r>
              <a:r>
                <a:rPr kumimoji="0" lang="en-US" sz="1000" b="1" i="0" u="none" strike="noStrike" kern="0" cap="none" spc="0" normalizeH="0" baseline="0" noProof="0" dirty="0">
                  <a:ln>
                    <a:noFill/>
                  </a:ln>
                  <a:solidFill>
                    <a:prstClr val="black"/>
                  </a:solidFill>
                  <a:effectLst/>
                  <a:uLnTx/>
                  <a:uFillTx/>
                  <a:latin typeface="Arial"/>
                  <a:ea typeface="+mn-ea"/>
                  <a:cs typeface="+mn-cs"/>
                </a:rPr>
                <a:t>build a state-of-the-art, resilient and redundant network and IP network</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Arial"/>
                  <a:ea typeface="+mn-ea"/>
                  <a:cs typeface="+mn-cs"/>
                </a:rPr>
                <a:t>Automation – (1) business process internally (2) operational externally</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Arial"/>
                  <a:ea typeface="+mn-ea"/>
                  <a:cs typeface="+mn-cs"/>
                </a:rPr>
                <a:t>Expansion of IP based product suite</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Arial"/>
                  <a:ea typeface="+mn-ea"/>
                  <a:cs typeface="+mn-cs"/>
                </a:rPr>
                <a:t>Alien wavelength</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latin typeface="Arial"/>
                  <a:ea typeface="+mn-ea"/>
                  <a:cs typeface="+mn-cs"/>
                </a:rPr>
                <a:t>Dark Fibre</a:t>
              </a:r>
              <a:endParaRPr kumimoji="0" lang="en-US" sz="1000" b="0" i="0" u="none" strike="noStrike" kern="0" cap="none" spc="0" normalizeH="0" baseline="0" noProof="0" dirty="0">
                <a:ln>
                  <a:noFill/>
                </a:ln>
                <a:solidFill>
                  <a:prstClr val="black"/>
                </a:solidFill>
                <a:effectLst/>
                <a:uLnTx/>
                <a:uFillTx/>
                <a:latin typeface="Arial"/>
                <a:ea typeface="+mn-ea"/>
                <a:cs typeface="+mn-cs"/>
              </a:endParaRP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0" cap="none" spc="0" normalizeH="0" baseline="0" noProof="0" dirty="0">
                <a:ln>
                  <a:noFill/>
                </a:ln>
                <a:solidFill>
                  <a:prstClr val="black"/>
                </a:solidFill>
                <a:effectLst/>
                <a:uLnTx/>
                <a:uFillTx/>
                <a:latin typeface="Arial"/>
                <a:ea typeface="+mn-ea"/>
                <a:cs typeface="+mn-cs"/>
              </a:endParaRP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0" cap="none" spc="0" normalizeH="0" baseline="0" noProof="0" dirty="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xmlns="" val="3341007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5B529386-8FB2-4339-8668-33C101697378}"/>
              </a:ext>
            </a:extLst>
          </p:cNvPr>
          <p:cNvSpPr>
            <a:spLocks noGrp="1"/>
          </p:cNvSpPr>
          <p:nvPr>
            <p:ph type="sldNum" sz="quarter" idx="10"/>
          </p:nvPr>
        </p:nvSpPr>
        <p:spPr/>
        <p:txBody>
          <a:bodyPr/>
          <a:lstStyle/>
          <a:p>
            <a:r>
              <a:rPr lang="en-US" dirty="0">
                <a:solidFill>
                  <a:srgbClr val="FFFFFF"/>
                </a:solidFill>
              </a:rPr>
              <a:t>Slide </a:t>
            </a:r>
            <a:fld id="{864A8D4A-B602-4C7A-9F64-5AEA9A8AB9A3}" type="slidenum">
              <a:rPr lang="en-US" smtClean="0">
                <a:solidFill>
                  <a:srgbClr val="FFFFFF"/>
                </a:solidFill>
              </a:rPr>
              <a:pPr/>
              <a:t>11</a:t>
            </a:fld>
            <a:endParaRPr lang="en-US" dirty="0">
              <a:solidFill>
                <a:srgbClr val="FFFFFF"/>
              </a:solidFill>
            </a:endParaRPr>
          </a:p>
        </p:txBody>
      </p:sp>
      <p:sp>
        <p:nvSpPr>
          <p:cNvPr id="4" name="Text Placeholder 3">
            <a:extLst>
              <a:ext uri="{FF2B5EF4-FFF2-40B4-BE49-F238E27FC236}">
                <a16:creationId xmlns:a16="http://schemas.microsoft.com/office/drawing/2014/main" xmlns="" id="{6975FD55-9C93-4881-8EA8-2E77012CF54C}"/>
              </a:ext>
            </a:extLst>
          </p:cNvPr>
          <p:cNvSpPr>
            <a:spLocks noGrp="1"/>
          </p:cNvSpPr>
          <p:nvPr>
            <p:ph type="body" sz="quarter" idx="11"/>
          </p:nvPr>
        </p:nvSpPr>
        <p:spPr>
          <a:noFill/>
          <a:ln w="9525">
            <a:noFill/>
            <a:miter lim="800000"/>
            <a:headEnd/>
            <a:tailEnd/>
          </a:ln>
        </p:spPr>
        <p:txBody>
          <a:bodyPr vert="horz" wrap="square" lIns="91440" tIns="45720" rIns="91440" bIns="45720" numCol="1" anchor="ctr" anchorCtr="0" compatLnSpc="1">
            <a:prstTxWarp prst="textNoShape">
              <a:avLst/>
            </a:prstTxWarp>
            <a:noAutofit/>
          </a:bodyPr>
          <a:lstStyle/>
          <a:p>
            <a:pPr>
              <a:spcBef>
                <a:spcPct val="0"/>
              </a:spcBef>
            </a:pPr>
            <a:r>
              <a:rPr lang="en-GB" kern="1200" dirty="0">
                <a:latin typeface="Helvetica"/>
                <a:ea typeface="Tahoma" panose="020B0604030504040204" pitchFamily="34" charset="0"/>
                <a:cs typeface="Tahoma" panose="020B0604030504040204" pitchFamily="34" charset="0"/>
              </a:rPr>
              <a:t>2030 Strategic Horizon</a:t>
            </a:r>
          </a:p>
        </p:txBody>
      </p:sp>
      <p:grpSp>
        <p:nvGrpSpPr>
          <p:cNvPr id="32" name="Group 31">
            <a:extLst>
              <a:ext uri="{FF2B5EF4-FFF2-40B4-BE49-F238E27FC236}">
                <a16:creationId xmlns:a16="http://schemas.microsoft.com/office/drawing/2014/main" xmlns="" id="{478732A6-26CA-4D49-A96E-5CEC29363C48}"/>
              </a:ext>
            </a:extLst>
          </p:cNvPr>
          <p:cNvGrpSpPr/>
          <p:nvPr/>
        </p:nvGrpSpPr>
        <p:grpSpPr>
          <a:xfrm>
            <a:off x="108871" y="1196752"/>
            <a:ext cx="8969095" cy="5328592"/>
            <a:chOff x="108871" y="1196752"/>
            <a:chExt cx="8969095" cy="5328592"/>
          </a:xfrm>
        </p:grpSpPr>
        <p:sp>
          <p:nvSpPr>
            <p:cNvPr id="5" name="Rectangle 4">
              <a:extLst>
                <a:ext uri="{FF2B5EF4-FFF2-40B4-BE49-F238E27FC236}">
                  <a16:creationId xmlns:a16="http://schemas.microsoft.com/office/drawing/2014/main" xmlns="" id="{9B9A65E5-8217-46AC-9A05-38B8BA55C6F6}"/>
                </a:ext>
              </a:extLst>
            </p:cNvPr>
            <p:cNvSpPr>
              <a:spLocks noChangeAspect="1"/>
            </p:cNvSpPr>
            <p:nvPr/>
          </p:nvSpPr>
          <p:spPr>
            <a:xfrm>
              <a:off x="197874" y="1196752"/>
              <a:ext cx="8880092" cy="5007372"/>
            </a:xfrm>
            <a:prstGeom prst="rect">
              <a:avLst/>
            </a:prstGeom>
            <a:gradFill>
              <a:gsLst>
                <a:gs pos="56000">
                  <a:srgbClr val="FFFDF4"/>
                </a:gs>
                <a:gs pos="100000">
                  <a:srgbClr val="FDF5DD"/>
                </a:gs>
                <a:gs pos="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xmlns="" id="{66826068-0C4E-4B7C-BF14-558BDE0108BA}"/>
                </a:ext>
              </a:extLst>
            </p:cNvPr>
            <p:cNvGrpSpPr>
              <a:grpSpLocks noChangeAspect="1"/>
            </p:cNvGrpSpPr>
            <p:nvPr/>
          </p:nvGrpSpPr>
          <p:grpSpPr>
            <a:xfrm>
              <a:off x="487639" y="6193441"/>
              <a:ext cx="828596" cy="319884"/>
              <a:chOff x="110353" y="6187828"/>
              <a:chExt cx="851568" cy="252111"/>
            </a:xfrm>
          </p:grpSpPr>
          <p:sp>
            <p:nvSpPr>
              <p:cNvPr id="16" name="Rectangle 15">
                <a:extLst>
                  <a:ext uri="{FF2B5EF4-FFF2-40B4-BE49-F238E27FC236}">
                    <a16:creationId xmlns:a16="http://schemas.microsoft.com/office/drawing/2014/main" xmlns="" id="{B4B0AD2F-B508-4B57-B3BD-84CA2727E305}"/>
                  </a:ext>
                </a:extLst>
              </p:cNvPr>
              <p:cNvSpPr/>
              <p:nvPr/>
            </p:nvSpPr>
            <p:spPr>
              <a:xfrm>
                <a:off x="110353" y="6187828"/>
                <a:ext cx="851568" cy="252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4219" rIns="0" bIns="34219" rtlCol="0" anchor="t"/>
              <a:lstStyle/>
              <a:p>
                <a:pPr algn="ctr">
                  <a:lnSpc>
                    <a:spcPct val="110000"/>
                  </a:lnSpc>
                  <a:spcBef>
                    <a:spcPts val="95"/>
                  </a:spcBef>
                  <a:spcAft>
                    <a:spcPts val="95"/>
                  </a:spcAft>
                </a:pPr>
                <a:r>
                  <a:rPr lang="en-ZA" sz="1000" b="1" i="1" dirty="0">
                    <a:solidFill>
                      <a:schemeClr val="tx2">
                        <a:lumMod val="75000"/>
                      </a:schemeClr>
                    </a:solidFill>
                    <a:latin typeface="Arial" panose="020B0604020202020204" pitchFamily="34" charset="0"/>
                    <a:cs typeface="Arial" panose="020B0604020202020204" pitchFamily="34" charset="0"/>
                  </a:rPr>
                  <a:t>FY2020/21</a:t>
                </a:r>
              </a:p>
            </p:txBody>
          </p:sp>
          <p:cxnSp>
            <p:nvCxnSpPr>
              <p:cNvPr id="17" name="Straight Connector 16">
                <a:extLst>
                  <a:ext uri="{FF2B5EF4-FFF2-40B4-BE49-F238E27FC236}">
                    <a16:creationId xmlns:a16="http://schemas.microsoft.com/office/drawing/2014/main" xmlns="" id="{CB7A012A-F3DA-4C95-AD09-029E3A643B9C}"/>
                  </a:ext>
                </a:extLst>
              </p:cNvPr>
              <p:cNvCxnSpPr/>
              <p:nvPr/>
            </p:nvCxnSpPr>
            <p:spPr>
              <a:xfrm>
                <a:off x="183462" y="6196247"/>
                <a:ext cx="739426" cy="0"/>
              </a:xfrm>
              <a:prstGeom prst="line">
                <a:avLst/>
              </a:prstGeom>
              <a:ln>
                <a:solidFill>
                  <a:srgbClr val="C9E7A7"/>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xmlns="" id="{58190D6E-406B-427D-BF58-83AA774FDF2C}"/>
                </a:ext>
              </a:extLst>
            </p:cNvPr>
            <p:cNvGrpSpPr>
              <a:grpSpLocks noChangeAspect="1"/>
            </p:cNvGrpSpPr>
            <p:nvPr/>
          </p:nvGrpSpPr>
          <p:grpSpPr>
            <a:xfrm>
              <a:off x="4141426" y="6225594"/>
              <a:ext cx="790614" cy="299750"/>
              <a:chOff x="5254729" y="6187828"/>
              <a:chExt cx="812534" cy="236242"/>
            </a:xfrm>
          </p:grpSpPr>
          <p:sp>
            <p:nvSpPr>
              <p:cNvPr id="19" name="Rectangle 18">
                <a:extLst>
                  <a:ext uri="{FF2B5EF4-FFF2-40B4-BE49-F238E27FC236}">
                    <a16:creationId xmlns:a16="http://schemas.microsoft.com/office/drawing/2014/main" xmlns="" id="{B16B97B4-46C4-4E7D-B631-C26E6DDF6559}"/>
                  </a:ext>
                </a:extLst>
              </p:cNvPr>
              <p:cNvSpPr/>
              <p:nvPr/>
            </p:nvSpPr>
            <p:spPr>
              <a:xfrm>
                <a:off x="5254729" y="6187828"/>
                <a:ext cx="739426" cy="2362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4219" rIns="0" bIns="34219" rtlCol="0" anchor="t"/>
              <a:lstStyle/>
              <a:p>
                <a:pPr algn="ctr">
                  <a:lnSpc>
                    <a:spcPct val="110000"/>
                  </a:lnSpc>
                  <a:spcBef>
                    <a:spcPts val="95"/>
                  </a:spcBef>
                  <a:spcAft>
                    <a:spcPts val="95"/>
                  </a:spcAft>
                </a:pPr>
                <a:r>
                  <a:rPr lang="en-ZA" sz="1000" b="1" i="1" dirty="0">
                    <a:solidFill>
                      <a:schemeClr val="tx2">
                        <a:lumMod val="75000"/>
                      </a:schemeClr>
                    </a:solidFill>
                    <a:latin typeface="Arial" panose="020B0604020202020204" pitchFamily="34" charset="0"/>
                    <a:cs typeface="Arial" panose="020B0604020202020204" pitchFamily="34" charset="0"/>
                  </a:rPr>
                  <a:t>FY2024/25</a:t>
                </a:r>
              </a:p>
            </p:txBody>
          </p:sp>
          <p:cxnSp>
            <p:nvCxnSpPr>
              <p:cNvPr id="20" name="Straight Connector 19">
                <a:extLst>
                  <a:ext uri="{FF2B5EF4-FFF2-40B4-BE49-F238E27FC236}">
                    <a16:creationId xmlns:a16="http://schemas.microsoft.com/office/drawing/2014/main" xmlns="" id="{C7D1EA01-C804-4896-A922-B7C6A2A9E591}"/>
                  </a:ext>
                </a:extLst>
              </p:cNvPr>
              <p:cNvCxnSpPr/>
              <p:nvPr/>
            </p:nvCxnSpPr>
            <p:spPr>
              <a:xfrm>
                <a:off x="5327837" y="6196247"/>
                <a:ext cx="739426" cy="0"/>
              </a:xfrm>
              <a:prstGeom prst="line">
                <a:avLst/>
              </a:prstGeom>
              <a:ln>
                <a:solidFill>
                  <a:srgbClr val="C9E7A7"/>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xmlns="" id="{6A6ACB74-1CD8-4133-ADB4-BBBD31E781B9}"/>
                </a:ext>
              </a:extLst>
            </p:cNvPr>
            <p:cNvGrpSpPr>
              <a:grpSpLocks noChangeAspect="1"/>
            </p:cNvGrpSpPr>
            <p:nvPr/>
          </p:nvGrpSpPr>
          <p:grpSpPr>
            <a:xfrm>
              <a:off x="8100393" y="6236435"/>
              <a:ext cx="787132" cy="258300"/>
              <a:chOff x="10376176" y="6198839"/>
              <a:chExt cx="997551" cy="262392"/>
            </a:xfrm>
          </p:grpSpPr>
          <p:sp>
            <p:nvSpPr>
              <p:cNvPr id="22" name="Rectangle 21">
                <a:extLst>
                  <a:ext uri="{FF2B5EF4-FFF2-40B4-BE49-F238E27FC236}">
                    <a16:creationId xmlns:a16="http://schemas.microsoft.com/office/drawing/2014/main" xmlns="" id="{00C860EC-3EDB-4DE6-8A56-81E09BD42517}"/>
                  </a:ext>
                </a:extLst>
              </p:cNvPr>
              <p:cNvSpPr/>
              <p:nvPr/>
            </p:nvSpPr>
            <p:spPr>
              <a:xfrm>
                <a:off x="10376176" y="6198839"/>
                <a:ext cx="997551" cy="2623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4219" rIns="0" bIns="34219" rtlCol="0" anchor="t"/>
              <a:lstStyle/>
              <a:p>
                <a:pPr algn="ctr">
                  <a:lnSpc>
                    <a:spcPct val="110000"/>
                  </a:lnSpc>
                  <a:spcBef>
                    <a:spcPts val="95"/>
                  </a:spcBef>
                  <a:spcAft>
                    <a:spcPts val="95"/>
                  </a:spcAft>
                </a:pPr>
                <a:r>
                  <a:rPr lang="en-ZA" sz="1000" b="1" i="1" dirty="0">
                    <a:solidFill>
                      <a:schemeClr val="tx2">
                        <a:lumMod val="75000"/>
                      </a:schemeClr>
                    </a:solidFill>
                    <a:latin typeface="Arial" panose="020B0604020202020204" pitchFamily="34" charset="0"/>
                    <a:cs typeface="Arial" panose="020B0604020202020204" pitchFamily="34" charset="0"/>
                  </a:rPr>
                  <a:t>FY2030/31</a:t>
                </a:r>
              </a:p>
            </p:txBody>
          </p:sp>
          <p:cxnSp>
            <p:nvCxnSpPr>
              <p:cNvPr id="23" name="Straight Connector 22">
                <a:extLst>
                  <a:ext uri="{FF2B5EF4-FFF2-40B4-BE49-F238E27FC236}">
                    <a16:creationId xmlns:a16="http://schemas.microsoft.com/office/drawing/2014/main" xmlns="" id="{4514603C-0B84-4C84-A768-1CD6DAD5FB80}"/>
                  </a:ext>
                </a:extLst>
              </p:cNvPr>
              <p:cNvCxnSpPr/>
              <p:nvPr/>
            </p:nvCxnSpPr>
            <p:spPr>
              <a:xfrm>
                <a:off x="10634300" y="6207258"/>
                <a:ext cx="739426" cy="0"/>
              </a:xfrm>
              <a:prstGeom prst="line">
                <a:avLst/>
              </a:prstGeom>
              <a:ln>
                <a:solidFill>
                  <a:srgbClr val="C9E7A7"/>
                </a:solidFill>
              </a:ln>
            </p:spPr>
            <p:style>
              <a:lnRef idx="1">
                <a:schemeClr val="accent1"/>
              </a:lnRef>
              <a:fillRef idx="0">
                <a:schemeClr val="accent1"/>
              </a:fillRef>
              <a:effectRef idx="0">
                <a:schemeClr val="accent1"/>
              </a:effectRef>
              <a:fontRef idx="minor">
                <a:schemeClr val="tx1"/>
              </a:fontRef>
            </p:style>
          </p:cxnSp>
        </p:grpSp>
        <p:sp>
          <p:nvSpPr>
            <p:cNvPr id="8" name="Arrow: Pentagon 7">
              <a:extLst>
                <a:ext uri="{FF2B5EF4-FFF2-40B4-BE49-F238E27FC236}">
                  <a16:creationId xmlns:a16="http://schemas.microsoft.com/office/drawing/2014/main" xmlns="" id="{6E6AE65E-A5CC-4247-85B2-8534C3953E71}"/>
                </a:ext>
              </a:extLst>
            </p:cNvPr>
            <p:cNvSpPr>
              <a:spLocks noChangeAspect="1"/>
            </p:cNvSpPr>
            <p:nvPr/>
          </p:nvSpPr>
          <p:spPr>
            <a:xfrm>
              <a:off x="571220" y="2995972"/>
              <a:ext cx="8485970" cy="1465991"/>
            </a:xfrm>
            <a:prstGeom prst="homePlate">
              <a:avLst>
                <a:gd name="adj" fmla="val 27080"/>
              </a:avLst>
            </a:prstGeom>
            <a:solidFill>
              <a:srgbClr val="2354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dirty="0">
                  <a:latin typeface="Arial" panose="020B0604020202020204" pitchFamily="34" charset="0"/>
                  <a:cs typeface="Arial" panose="020B0604020202020204" pitchFamily="34" charset="0"/>
                </a:rPr>
                <a:t>Phase 2: Build Infrastructure and Grow Customer Base</a:t>
              </a:r>
            </a:p>
          </p:txBody>
        </p:sp>
        <p:sp>
          <p:nvSpPr>
            <p:cNvPr id="11" name="Rectangle 10">
              <a:extLst>
                <a:ext uri="{FF2B5EF4-FFF2-40B4-BE49-F238E27FC236}">
                  <a16:creationId xmlns:a16="http://schemas.microsoft.com/office/drawing/2014/main" xmlns="" id="{F4C123CB-DFF6-4192-A0BA-6F83F79AF43B}"/>
                </a:ext>
              </a:extLst>
            </p:cNvPr>
            <p:cNvSpPr>
              <a:spLocks noChangeAspect="1"/>
            </p:cNvSpPr>
            <p:nvPr/>
          </p:nvSpPr>
          <p:spPr>
            <a:xfrm>
              <a:off x="2690240" y="3269941"/>
              <a:ext cx="5770191" cy="425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ysClr val="windowText" lastClr="000000"/>
                  </a:solidFill>
                  <a:latin typeface="Arial" panose="020B0604020202020204" pitchFamily="34" charset="0"/>
                  <a:cs typeface="Arial" panose="020B0604020202020204" pitchFamily="34" charset="0"/>
                </a:rPr>
                <a:t>3. An increased base achieved through customer fulfilment and state-of-the-art infrastructure and services</a:t>
              </a:r>
            </a:p>
          </p:txBody>
        </p:sp>
        <p:sp>
          <p:nvSpPr>
            <p:cNvPr id="12" name="Rectangle 11">
              <a:extLst>
                <a:ext uri="{FF2B5EF4-FFF2-40B4-BE49-F238E27FC236}">
                  <a16:creationId xmlns:a16="http://schemas.microsoft.com/office/drawing/2014/main" xmlns="" id="{89C320A1-A206-4D9E-A71D-717939289BF8}"/>
                </a:ext>
              </a:extLst>
            </p:cNvPr>
            <p:cNvSpPr>
              <a:spLocks noChangeAspect="1"/>
            </p:cNvSpPr>
            <p:nvPr/>
          </p:nvSpPr>
          <p:spPr>
            <a:xfrm>
              <a:off x="2690240" y="3794678"/>
              <a:ext cx="5770192" cy="425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ysClr val="windowText" lastClr="000000"/>
                  </a:solidFill>
                  <a:latin typeface="Arial" panose="020B0604020202020204" pitchFamily="34" charset="0"/>
                  <a:cs typeface="Arial" panose="020B0604020202020204" pitchFamily="34" charset="0"/>
                </a:rPr>
                <a:t>4. The preferred partner of Government in enabling the digital transformation</a:t>
              </a:r>
            </a:p>
          </p:txBody>
        </p:sp>
        <p:cxnSp>
          <p:nvCxnSpPr>
            <p:cNvPr id="26" name="Connector: Curved 25">
              <a:extLst>
                <a:ext uri="{FF2B5EF4-FFF2-40B4-BE49-F238E27FC236}">
                  <a16:creationId xmlns:a16="http://schemas.microsoft.com/office/drawing/2014/main" xmlns="" id="{10B8AF3C-918F-457E-82E6-4C12D4C8F251}"/>
                </a:ext>
              </a:extLst>
            </p:cNvPr>
            <p:cNvCxnSpPr>
              <a:cxnSpLocks noChangeAspect="1"/>
            </p:cNvCxnSpPr>
            <p:nvPr/>
          </p:nvCxnSpPr>
          <p:spPr>
            <a:xfrm rot="10800000" flipV="1">
              <a:off x="202971" y="3652390"/>
              <a:ext cx="502237" cy="405746"/>
            </a:xfrm>
            <a:prstGeom prst="curvedConnector3">
              <a:avLst>
                <a:gd name="adj1" fmla="val 50000"/>
              </a:avLst>
            </a:prstGeom>
            <a:ln w="28575">
              <a:solidFill>
                <a:srgbClr val="FF8B8B"/>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Arrow: Pentagon 5">
              <a:extLst>
                <a:ext uri="{FF2B5EF4-FFF2-40B4-BE49-F238E27FC236}">
                  <a16:creationId xmlns:a16="http://schemas.microsoft.com/office/drawing/2014/main" xmlns="" id="{9D1A4DF8-9CBE-4098-9DD2-71F36E72DDFA}"/>
                </a:ext>
              </a:extLst>
            </p:cNvPr>
            <p:cNvSpPr>
              <a:spLocks noChangeAspect="1"/>
            </p:cNvSpPr>
            <p:nvPr/>
          </p:nvSpPr>
          <p:spPr>
            <a:xfrm>
              <a:off x="578912" y="4651275"/>
              <a:ext cx="4281991" cy="1465991"/>
            </a:xfrm>
            <a:prstGeom prst="homePlate">
              <a:avLst>
                <a:gd name="adj" fmla="val 2910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dirty="0">
                  <a:latin typeface="Arial" panose="020B0604020202020204" pitchFamily="34" charset="0"/>
                  <a:cs typeface="Arial" panose="020B0604020202020204" pitchFamily="34" charset="0"/>
                </a:rPr>
                <a:t>Phase 1: Stabilise and Mobilise</a:t>
              </a:r>
            </a:p>
          </p:txBody>
        </p:sp>
        <p:sp>
          <p:nvSpPr>
            <p:cNvPr id="25" name="Oval 24">
              <a:extLst>
                <a:ext uri="{FF2B5EF4-FFF2-40B4-BE49-F238E27FC236}">
                  <a16:creationId xmlns:a16="http://schemas.microsoft.com/office/drawing/2014/main" xmlns="" id="{FCA528FA-4E23-4D94-AD26-FE6C2965CC28}"/>
                </a:ext>
              </a:extLst>
            </p:cNvPr>
            <p:cNvSpPr>
              <a:spLocks noChangeAspect="1"/>
            </p:cNvSpPr>
            <p:nvPr/>
          </p:nvSpPr>
          <p:spPr>
            <a:xfrm>
              <a:off x="631832" y="3484408"/>
              <a:ext cx="338400" cy="335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xmlns="" id="{ED7BFB35-131C-478C-AB6F-DF4FE64EC581}"/>
                </a:ext>
              </a:extLst>
            </p:cNvPr>
            <p:cNvSpPr>
              <a:spLocks noChangeAspect="1"/>
            </p:cNvSpPr>
            <p:nvPr/>
          </p:nvSpPr>
          <p:spPr>
            <a:xfrm>
              <a:off x="2690240" y="5489730"/>
              <a:ext cx="1793998" cy="422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ysClr val="windowText" lastClr="000000"/>
                  </a:solidFill>
                  <a:latin typeface="Arial" panose="020B0604020202020204" pitchFamily="34" charset="0"/>
                  <a:cs typeface="Arial" panose="020B0604020202020204" pitchFamily="34" charset="0"/>
                </a:rPr>
                <a:t>2. </a:t>
              </a:r>
              <a:r>
                <a:rPr lang="en-US" sz="1000" dirty="0">
                  <a:solidFill>
                    <a:sysClr val="windowText" lastClr="000000"/>
                  </a:solidFill>
                  <a:latin typeface="Arial" panose="020B0604020202020204" pitchFamily="34" charset="0"/>
                  <a:cs typeface="Arial" panose="020B0604020202020204" pitchFamily="34" charset="0"/>
                </a:rPr>
                <a:t>To enable the organisation to deliver upon the mandate</a:t>
              </a:r>
              <a:endParaRPr lang="en-GB" sz="1000" dirty="0">
                <a:solidFill>
                  <a:sysClr val="windowText" lastClr="000000"/>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C947109F-4BA1-48B3-A233-B87E68BC1781}"/>
                </a:ext>
              </a:extLst>
            </p:cNvPr>
            <p:cNvSpPr>
              <a:spLocks noChangeAspect="1"/>
            </p:cNvSpPr>
            <p:nvPr/>
          </p:nvSpPr>
          <p:spPr>
            <a:xfrm>
              <a:off x="2690240" y="4947279"/>
              <a:ext cx="1798499" cy="425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ysClr val="windowText" lastClr="000000"/>
                  </a:solidFill>
                  <a:latin typeface="Arial" panose="020B0604020202020204" pitchFamily="34" charset="0"/>
                  <a:cs typeface="Arial" panose="020B0604020202020204" pitchFamily="34" charset="0"/>
                </a:rPr>
                <a:t>1. To strengthen BBI's financial position for growth and sustainability</a:t>
              </a:r>
            </a:p>
          </p:txBody>
        </p:sp>
        <p:sp>
          <p:nvSpPr>
            <p:cNvPr id="24" name="Oval 23">
              <a:extLst>
                <a:ext uri="{FF2B5EF4-FFF2-40B4-BE49-F238E27FC236}">
                  <a16:creationId xmlns:a16="http://schemas.microsoft.com/office/drawing/2014/main" xmlns="" id="{5AC1F39C-C853-4F10-8694-3B6767EF689E}"/>
                </a:ext>
              </a:extLst>
            </p:cNvPr>
            <p:cNvSpPr>
              <a:spLocks noChangeAspect="1"/>
            </p:cNvSpPr>
            <p:nvPr/>
          </p:nvSpPr>
          <p:spPr>
            <a:xfrm>
              <a:off x="234335" y="5241275"/>
              <a:ext cx="336885" cy="3344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cs typeface="Arial" panose="020B0604020202020204" pitchFamily="34" charset="0"/>
              </a:endParaRPr>
            </a:p>
          </p:txBody>
        </p:sp>
        <p:cxnSp>
          <p:nvCxnSpPr>
            <p:cNvPr id="27" name="Connector: Curved 26">
              <a:extLst>
                <a:ext uri="{FF2B5EF4-FFF2-40B4-BE49-F238E27FC236}">
                  <a16:creationId xmlns:a16="http://schemas.microsoft.com/office/drawing/2014/main" xmlns="" id="{A3585ECB-AAFF-4A7C-BEFA-BA5273DBFD4D}"/>
                </a:ext>
              </a:extLst>
            </p:cNvPr>
            <p:cNvCxnSpPr>
              <a:cxnSpLocks noChangeAspect="1"/>
            </p:cNvCxnSpPr>
            <p:nvPr/>
          </p:nvCxnSpPr>
          <p:spPr>
            <a:xfrm rot="10800000" flipV="1">
              <a:off x="108871" y="5439621"/>
              <a:ext cx="596337" cy="208312"/>
            </a:xfrm>
            <a:prstGeom prst="curvedConnector3">
              <a:avLst>
                <a:gd name="adj1" fmla="val 50000"/>
              </a:avLst>
            </a:prstGeom>
            <a:ln w="28575">
              <a:solidFill>
                <a:srgbClr val="FF8B8B"/>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Arrow: Pentagon 6">
              <a:extLst>
                <a:ext uri="{FF2B5EF4-FFF2-40B4-BE49-F238E27FC236}">
                  <a16:creationId xmlns:a16="http://schemas.microsoft.com/office/drawing/2014/main" xmlns="" id="{F3EAACD3-1683-486E-8635-A0B81E96E496}"/>
                </a:ext>
              </a:extLst>
            </p:cNvPr>
            <p:cNvSpPr>
              <a:spLocks noChangeAspect="1"/>
            </p:cNvSpPr>
            <p:nvPr/>
          </p:nvSpPr>
          <p:spPr>
            <a:xfrm>
              <a:off x="578913" y="1362769"/>
              <a:ext cx="8478278" cy="1465991"/>
            </a:xfrm>
            <a:prstGeom prst="homePlate">
              <a:avLst>
                <a:gd name="adj" fmla="val 27080"/>
              </a:avLst>
            </a:prstGeom>
            <a:solidFill>
              <a:srgbClr val="2C6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dirty="0">
                  <a:solidFill>
                    <a:schemeClr val="bg1"/>
                  </a:solidFill>
                  <a:latin typeface="Arial" panose="020B0604020202020204" pitchFamily="34" charset="0"/>
                  <a:cs typeface="Arial" panose="020B0604020202020204" pitchFamily="34" charset="0"/>
                </a:rPr>
                <a:t>Phase 3: Grow Services to Enable Digital Transformation</a:t>
              </a:r>
            </a:p>
          </p:txBody>
        </p:sp>
        <p:sp>
          <p:nvSpPr>
            <p:cNvPr id="13" name="Rectangle 12">
              <a:extLst>
                <a:ext uri="{FF2B5EF4-FFF2-40B4-BE49-F238E27FC236}">
                  <a16:creationId xmlns:a16="http://schemas.microsoft.com/office/drawing/2014/main" xmlns="" id="{EB11CD31-50B5-4E36-8895-C8772BE48014}"/>
                </a:ext>
              </a:extLst>
            </p:cNvPr>
            <p:cNvSpPr>
              <a:spLocks noChangeAspect="1"/>
            </p:cNvSpPr>
            <p:nvPr/>
          </p:nvSpPr>
          <p:spPr>
            <a:xfrm>
              <a:off x="2690240" y="1768666"/>
              <a:ext cx="4284638" cy="296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ysClr val="windowText" lastClr="000000"/>
                  </a:solidFill>
                  <a:latin typeface="Arial" panose="020B0604020202020204" pitchFamily="34" charset="0"/>
                  <a:cs typeface="Arial" panose="020B0604020202020204" pitchFamily="34" charset="0"/>
                </a:rPr>
                <a:t>4. The preferred partner of Government in enabling the digital transformation</a:t>
              </a:r>
            </a:p>
          </p:txBody>
        </p:sp>
        <p:sp>
          <p:nvSpPr>
            <p:cNvPr id="14" name="Rectangle 13">
              <a:extLst>
                <a:ext uri="{FF2B5EF4-FFF2-40B4-BE49-F238E27FC236}">
                  <a16:creationId xmlns:a16="http://schemas.microsoft.com/office/drawing/2014/main" xmlns="" id="{21C18DD9-C401-4A2E-B0BD-174F520BA2E1}"/>
                </a:ext>
              </a:extLst>
            </p:cNvPr>
            <p:cNvSpPr>
              <a:spLocks noChangeAspect="1"/>
            </p:cNvSpPr>
            <p:nvPr/>
          </p:nvSpPr>
          <p:spPr>
            <a:xfrm>
              <a:off x="7037334" y="1764340"/>
              <a:ext cx="1649466" cy="765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i="1" dirty="0">
                  <a:solidFill>
                    <a:schemeClr val="bg1"/>
                  </a:solidFill>
                  <a:latin typeface="Arial" panose="020B0604020202020204" pitchFamily="34" charset="0"/>
                  <a:cs typeface="Arial" panose="020B0604020202020204" pitchFamily="34" charset="0"/>
                </a:rPr>
                <a:t>Phase 3 considers growth beyond the infrastructure core mandate that will enable the digital transformation of the state</a:t>
              </a:r>
            </a:p>
          </p:txBody>
        </p:sp>
        <p:cxnSp>
          <p:nvCxnSpPr>
            <p:cNvPr id="29" name="Connector: Curved 28">
              <a:extLst>
                <a:ext uri="{FF2B5EF4-FFF2-40B4-BE49-F238E27FC236}">
                  <a16:creationId xmlns:a16="http://schemas.microsoft.com/office/drawing/2014/main" xmlns="" id="{1568E5E8-A102-4515-A36C-A36E77FEA3BE}"/>
                </a:ext>
              </a:extLst>
            </p:cNvPr>
            <p:cNvCxnSpPr>
              <a:cxnSpLocks noChangeAspect="1"/>
            </p:cNvCxnSpPr>
            <p:nvPr/>
          </p:nvCxnSpPr>
          <p:spPr>
            <a:xfrm rot="10800000" flipV="1">
              <a:off x="234335" y="2114781"/>
              <a:ext cx="593249" cy="432364"/>
            </a:xfrm>
            <a:prstGeom prst="curvedConnector3">
              <a:avLst>
                <a:gd name="adj1" fmla="val 50000"/>
              </a:avLst>
            </a:prstGeom>
            <a:ln w="28575">
              <a:solidFill>
                <a:srgbClr val="FF8B8B"/>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xmlns="" id="{A5B4026C-F084-4318-9D28-8E8E4902D2DE}"/>
                </a:ext>
              </a:extLst>
            </p:cNvPr>
            <p:cNvSpPr>
              <a:spLocks noChangeAspect="1"/>
            </p:cNvSpPr>
            <p:nvPr/>
          </p:nvSpPr>
          <p:spPr>
            <a:xfrm>
              <a:off x="1043608" y="5489730"/>
              <a:ext cx="1584176" cy="425314"/>
            </a:xfrm>
            <a:prstGeom prst="rect">
              <a:avLst/>
            </a:prstGeom>
            <a:solidFill>
              <a:srgbClr val="C9E7A7"/>
            </a:solidFill>
            <a:ln w="12700" cap="flat" cmpd="sng" algn="ctr">
              <a:noFill/>
              <a:prstDash val="solid"/>
              <a:miter lim="800000"/>
            </a:ln>
            <a:effectLst/>
          </p:spPr>
          <p:txBody>
            <a:bodyPr rtlCol="0" anchor="ctr"/>
            <a:lstStyle/>
            <a:p>
              <a:pPr algn="ctr" defTabSz="457200">
                <a:defRPr/>
              </a:pPr>
              <a:r>
                <a:rPr lang="en-GB" sz="1000" kern="0" dirty="0">
                  <a:solidFill>
                    <a:sysClr val="windowText" lastClr="000000"/>
                  </a:solidFill>
                  <a:latin typeface="Arial" panose="020B0604020202020204" pitchFamily="34" charset="0"/>
                  <a:cs typeface="Arial" panose="020B0604020202020204" pitchFamily="34" charset="0"/>
                </a:rPr>
                <a:t>ORGANISATIONAL ENABLEMENT</a:t>
              </a:r>
            </a:p>
          </p:txBody>
        </p:sp>
        <p:sp>
          <p:nvSpPr>
            <p:cNvPr id="28" name="Oval 27">
              <a:extLst>
                <a:ext uri="{FF2B5EF4-FFF2-40B4-BE49-F238E27FC236}">
                  <a16:creationId xmlns:a16="http://schemas.microsoft.com/office/drawing/2014/main" xmlns="" id="{B4DF5F01-2FCE-48BC-9B08-8169FA98FD69}"/>
                </a:ext>
              </a:extLst>
            </p:cNvPr>
            <p:cNvSpPr>
              <a:spLocks noChangeAspect="1"/>
            </p:cNvSpPr>
            <p:nvPr/>
          </p:nvSpPr>
          <p:spPr>
            <a:xfrm>
              <a:off x="631832" y="1911645"/>
              <a:ext cx="336885" cy="3344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bg1"/>
                </a:solidFill>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xmlns="" id="{588AF9D1-6530-4AFF-9857-4B6EAF9375AB}"/>
                </a:ext>
              </a:extLst>
            </p:cNvPr>
            <p:cNvSpPr>
              <a:spLocks noChangeAspect="1"/>
            </p:cNvSpPr>
            <p:nvPr/>
          </p:nvSpPr>
          <p:spPr>
            <a:xfrm>
              <a:off x="1043608" y="4947278"/>
              <a:ext cx="1584176" cy="425314"/>
            </a:xfrm>
            <a:prstGeom prst="rect">
              <a:avLst/>
            </a:prstGeom>
            <a:solidFill>
              <a:srgbClr val="C9E7A7"/>
            </a:solidFill>
            <a:ln w="12700" cap="flat" cmpd="sng" algn="ctr">
              <a:noFill/>
              <a:prstDash val="solid"/>
              <a:miter lim="800000"/>
            </a:ln>
            <a:effectLst/>
          </p:spPr>
          <p:txBody>
            <a:bodyPr rtlCol="0" anchor="ctr"/>
            <a:lstStyle/>
            <a:p>
              <a:pPr algn="ctr" defTabSz="457200">
                <a:defRPr/>
              </a:pPr>
              <a:r>
                <a:rPr lang="en-GB" sz="1000" kern="0" dirty="0">
                  <a:solidFill>
                    <a:sysClr val="windowText" lastClr="000000"/>
                  </a:solidFill>
                  <a:latin typeface="Arial" panose="020B0604020202020204" pitchFamily="34" charset="0"/>
                  <a:cs typeface="Arial" panose="020B0604020202020204" pitchFamily="34" charset="0"/>
                </a:rPr>
                <a:t>FINANCIAL AND OPERATIONAL SUSTAINABILITY</a:t>
              </a:r>
            </a:p>
          </p:txBody>
        </p:sp>
        <p:sp>
          <p:nvSpPr>
            <p:cNvPr id="38" name="Rectangle 37">
              <a:extLst>
                <a:ext uri="{FF2B5EF4-FFF2-40B4-BE49-F238E27FC236}">
                  <a16:creationId xmlns:a16="http://schemas.microsoft.com/office/drawing/2014/main" xmlns="" id="{7B26E789-2C39-440E-8F3B-92C1F653AA94}"/>
                </a:ext>
              </a:extLst>
            </p:cNvPr>
            <p:cNvSpPr>
              <a:spLocks noChangeAspect="1"/>
            </p:cNvSpPr>
            <p:nvPr/>
          </p:nvSpPr>
          <p:spPr>
            <a:xfrm>
              <a:off x="1043608" y="3794678"/>
              <a:ext cx="1584176" cy="425314"/>
            </a:xfrm>
            <a:prstGeom prst="rect">
              <a:avLst/>
            </a:prstGeom>
            <a:solidFill>
              <a:srgbClr val="C9E7A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ENABLE LAST MILE CONNECTIVITY</a:t>
              </a:r>
            </a:p>
          </p:txBody>
        </p:sp>
        <p:sp>
          <p:nvSpPr>
            <p:cNvPr id="39" name="Rectangle 38">
              <a:extLst>
                <a:ext uri="{FF2B5EF4-FFF2-40B4-BE49-F238E27FC236}">
                  <a16:creationId xmlns:a16="http://schemas.microsoft.com/office/drawing/2014/main" xmlns="" id="{FFC292EA-E36F-4413-89EC-1CA1589539B3}"/>
                </a:ext>
              </a:extLst>
            </p:cNvPr>
            <p:cNvSpPr>
              <a:spLocks noChangeAspect="1"/>
            </p:cNvSpPr>
            <p:nvPr/>
          </p:nvSpPr>
          <p:spPr>
            <a:xfrm>
              <a:off x="1043608" y="3269941"/>
              <a:ext cx="1584176" cy="425314"/>
            </a:xfrm>
            <a:prstGeom prst="rect">
              <a:avLst/>
            </a:prstGeom>
            <a:solidFill>
              <a:srgbClr val="C9E7A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ENABLE DIGITAL TRANSFORMATION AND INFRASTRUCTURE</a:t>
              </a:r>
            </a:p>
          </p:txBody>
        </p:sp>
        <p:sp>
          <p:nvSpPr>
            <p:cNvPr id="41" name="Rectangle 40">
              <a:extLst>
                <a:ext uri="{FF2B5EF4-FFF2-40B4-BE49-F238E27FC236}">
                  <a16:creationId xmlns:a16="http://schemas.microsoft.com/office/drawing/2014/main" xmlns="" id="{E537BE18-DA22-4BA6-BCD6-5C40171EAD8B}"/>
                </a:ext>
              </a:extLst>
            </p:cNvPr>
            <p:cNvSpPr>
              <a:spLocks noChangeAspect="1"/>
            </p:cNvSpPr>
            <p:nvPr/>
          </p:nvSpPr>
          <p:spPr>
            <a:xfrm>
              <a:off x="1043608" y="1768666"/>
              <a:ext cx="1584176" cy="765189"/>
            </a:xfrm>
            <a:prstGeom prst="rect">
              <a:avLst/>
            </a:prstGeom>
            <a:solidFill>
              <a:srgbClr val="C9E7A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ENABLE LAST MILE CONNECTIVITY</a:t>
              </a:r>
            </a:p>
          </p:txBody>
        </p:sp>
        <p:sp>
          <p:nvSpPr>
            <p:cNvPr id="43" name="Rectangle 42">
              <a:extLst>
                <a:ext uri="{FF2B5EF4-FFF2-40B4-BE49-F238E27FC236}">
                  <a16:creationId xmlns:a16="http://schemas.microsoft.com/office/drawing/2014/main" xmlns="" id="{717E0556-8BC5-4241-B24E-B4657E87C056}"/>
                </a:ext>
              </a:extLst>
            </p:cNvPr>
            <p:cNvSpPr/>
            <p:nvPr/>
          </p:nvSpPr>
          <p:spPr>
            <a:xfrm>
              <a:off x="4905740" y="4651275"/>
              <a:ext cx="4040386" cy="1441183"/>
            </a:xfrm>
            <a:prstGeom prst="rect">
              <a:avLst/>
            </a:prstGeom>
            <a:solidFill>
              <a:srgbClr val="BEDEBC">
                <a:alpha val="30000"/>
              </a:srgbClr>
            </a:solidFill>
            <a:ln w="9525">
              <a:solidFill>
                <a:srgbClr val="23540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cs typeface="Arial" panose="020B0604020202020204" pitchFamily="34" charset="0"/>
              </a:endParaRPr>
            </a:p>
          </p:txBody>
        </p:sp>
        <p:pic>
          <p:nvPicPr>
            <p:cNvPr id="42" name="Picture 41">
              <a:extLst>
                <a:ext uri="{FF2B5EF4-FFF2-40B4-BE49-F238E27FC236}">
                  <a16:creationId xmlns:a16="http://schemas.microsoft.com/office/drawing/2014/main" xmlns="" id="{A0698823-857F-4A87-96F9-624FD62F060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8384" y="4986555"/>
              <a:ext cx="851933" cy="818430"/>
            </a:xfrm>
            <a:prstGeom prst="rect">
              <a:avLst/>
            </a:prstGeom>
          </p:spPr>
        </p:pic>
        <p:grpSp>
          <p:nvGrpSpPr>
            <p:cNvPr id="48" name="Group 47">
              <a:extLst>
                <a:ext uri="{FF2B5EF4-FFF2-40B4-BE49-F238E27FC236}">
                  <a16:creationId xmlns:a16="http://schemas.microsoft.com/office/drawing/2014/main" xmlns="" id="{BA154529-74AB-4D30-ADE3-440499FEC7DE}"/>
                </a:ext>
              </a:extLst>
            </p:cNvPr>
            <p:cNvGrpSpPr/>
            <p:nvPr/>
          </p:nvGrpSpPr>
          <p:grpSpPr>
            <a:xfrm>
              <a:off x="6371681" y="4831333"/>
              <a:ext cx="1539588" cy="1081065"/>
              <a:chOff x="286563" y="1650512"/>
              <a:chExt cx="1515513" cy="1222111"/>
            </a:xfrm>
            <a:solidFill>
              <a:schemeClr val="accent1"/>
            </a:solidFill>
          </p:grpSpPr>
          <p:sp>
            <p:nvSpPr>
              <p:cNvPr id="49" name="Rectangle 48">
                <a:extLst>
                  <a:ext uri="{FF2B5EF4-FFF2-40B4-BE49-F238E27FC236}">
                    <a16:creationId xmlns:a16="http://schemas.microsoft.com/office/drawing/2014/main" xmlns="" id="{CCB78438-07A6-472D-B3BE-32E039ED657B}"/>
                  </a:ext>
                </a:extLst>
              </p:cNvPr>
              <p:cNvSpPr/>
              <p:nvPr/>
            </p:nvSpPr>
            <p:spPr bwMode="gray">
              <a:xfrm>
                <a:off x="286563" y="1650512"/>
                <a:ext cx="1512000" cy="347354"/>
              </a:xfrm>
              <a:prstGeom prst="rect">
                <a:avLst/>
              </a:prstGeom>
              <a:solidFill>
                <a:schemeClr val="bg1"/>
              </a:solidFill>
              <a:ln w="19050" algn="ctr">
                <a:solidFill>
                  <a:srgbClr val="C9E7A7"/>
                </a:solidFill>
                <a:miter lim="800000"/>
                <a:headEnd/>
                <a:tailEnd/>
              </a:ln>
            </p:spPr>
            <p:txBody>
              <a:bodyPr wrap="square" lIns="88900" tIns="88900" rIns="88900" bIns="88900" rtlCol="0" anchor="ctr"/>
              <a:lstStyle/>
              <a:p>
                <a:pPr marR="0" lvl="0" algn="ctr" defTabSz="914400" eaLnBrk="1" fontAlgn="auto" latinLnBrk="0" hangingPunct="1">
                  <a:lnSpc>
                    <a:spcPct val="106000"/>
                  </a:lnSpc>
                  <a:spcBef>
                    <a:spcPts val="0"/>
                  </a:spcBef>
                  <a:spcAft>
                    <a:spcPts val="0"/>
                  </a:spcAft>
                  <a:buClrTx/>
                  <a:buSzTx/>
                  <a:buFontTx/>
                  <a:buNone/>
                  <a:tabLst/>
                  <a:defRPr/>
                </a:pPr>
                <a:r>
                  <a:rPr kumimoji="0" lang="en-ZA" sz="10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DIGITAL TRANSFORMATION</a:t>
                </a:r>
              </a:p>
            </p:txBody>
          </p:sp>
          <p:sp>
            <p:nvSpPr>
              <p:cNvPr id="50" name="Rectangle 49">
                <a:extLst>
                  <a:ext uri="{FF2B5EF4-FFF2-40B4-BE49-F238E27FC236}">
                    <a16:creationId xmlns:a16="http://schemas.microsoft.com/office/drawing/2014/main" xmlns="" id="{930BA985-D59F-40AC-B235-4A62F7C20B5E}"/>
                  </a:ext>
                </a:extLst>
              </p:cNvPr>
              <p:cNvSpPr/>
              <p:nvPr/>
            </p:nvSpPr>
            <p:spPr bwMode="gray">
              <a:xfrm>
                <a:off x="290076" y="2087786"/>
                <a:ext cx="1512000" cy="347459"/>
              </a:xfrm>
              <a:prstGeom prst="rect">
                <a:avLst/>
              </a:prstGeom>
              <a:solidFill>
                <a:schemeClr val="bg1"/>
              </a:solidFill>
              <a:ln w="19050" algn="ctr">
                <a:solidFill>
                  <a:srgbClr val="C9E7A7"/>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ZA" sz="10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ENABLING DIGITAL ENVIRONMENT</a:t>
                </a:r>
              </a:p>
            </p:txBody>
          </p:sp>
          <p:sp>
            <p:nvSpPr>
              <p:cNvPr id="51" name="Rectangle 50">
                <a:extLst>
                  <a:ext uri="{FF2B5EF4-FFF2-40B4-BE49-F238E27FC236}">
                    <a16:creationId xmlns:a16="http://schemas.microsoft.com/office/drawing/2014/main" xmlns="" id="{7618051B-482B-4697-A49B-9BF0ED7B7202}"/>
                  </a:ext>
                </a:extLst>
              </p:cNvPr>
              <p:cNvSpPr/>
              <p:nvPr/>
            </p:nvSpPr>
            <p:spPr bwMode="gray">
              <a:xfrm>
                <a:off x="286563" y="2525164"/>
                <a:ext cx="1512000" cy="347459"/>
              </a:xfrm>
              <a:prstGeom prst="rect">
                <a:avLst/>
              </a:prstGeom>
              <a:solidFill>
                <a:schemeClr val="bg1"/>
              </a:solidFill>
              <a:ln w="19050" algn="ctr">
                <a:solidFill>
                  <a:srgbClr val="C9E7A7"/>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ZA" sz="1000" b="1" i="0" u="none" strike="noStrike" kern="0" cap="none" spc="0" normalizeH="0" baseline="0" noProof="0" dirty="0">
                  <a:ln>
                    <a:noFill/>
                  </a:ln>
                  <a:solidFill>
                    <a:sysClr val="windowText" lastClr="000000"/>
                  </a:solidFill>
                  <a:effectLst/>
                  <a:highlight>
                    <a:srgbClr val="336600"/>
                  </a:highligh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ZA" sz="1000" b="1" i="0" u="none" strike="noStrike" kern="0" cap="none" spc="0" normalizeH="0" baseline="0" noProof="0" dirty="0">
                  <a:ln>
                    <a:noFill/>
                  </a:ln>
                  <a:solidFill>
                    <a:sysClr val="windowText" lastClr="000000"/>
                  </a:solidFill>
                  <a:effectLst/>
                  <a:highlight>
                    <a:srgbClr val="336600"/>
                  </a:highligh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ZA" sz="1000" b="1" i="0" u="none" strike="noStrike" kern="0" cap="none" spc="0" normalizeH="0" baseline="0" noProof="0" dirty="0">
                  <a:ln>
                    <a:noFill/>
                  </a:ln>
                  <a:solidFill>
                    <a:sysClr val="windowText" lastClr="000000"/>
                  </a:solidFill>
                  <a:effectLst/>
                  <a:highlight>
                    <a:srgbClr val="336600"/>
                  </a:highligh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ZA" sz="1000" b="1" i="0" u="none" strike="noStrike" kern="0" cap="none" spc="0" normalizeH="0" baseline="0" noProof="0" dirty="0">
                  <a:ln>
                    <a:noFill/>
                  </a:ln>
                  <a:solidFill>
                    <a:sysClr val="windowText" lastClr="000000"/>
                  </a:solidFill>
                  <a:effectLst/>
                  <a:highlight>
                    <a:srgbClr val="336600"/>
                  </a:highligh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ZA" sz="1000" b="1" i="0" u="none" strike="noStrike" kern="0" cap="none" spc="0" normalizeH="0" baseline="0" noProof="0" dirty="0">
                  <a:ln>
                    <a:noFill/>
                  </a:ln>
                  <a:solidFill>
                    <a:sysClr val="windowText" lastClr="000000"/>
                  </a:solidFill>
                  <a:effectLst/>
                  <a:highlight>
                    <a:srgbClr val="336600"/>
                  </a:highligh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ZA" sz="10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DIGITAL </a:t>
                </a:r>
              </a:p>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ZA" sz="10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INFRASTRUCTURE</a:t>
                </a:r>
              </a:p>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ZA" sz="1000" b="1" i="0" u="none" strike="noStrike" kern="0" cap="none" spc="0" normalizeH="0" baseline="0" noProof="0" dirty="0">
                  <a:ln>
                    <a:noFill/>
                  </a:ln>
                  <a:solidFill>
                    <a:sysClr val="windowText" lastClr="000000"/>
                  </a:solidFill>
                  <a:effectLst/>
                  <a:highlight>
                    <a:srgbClr val="336600"/>
                  </a:highligh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ZA" sz="1000" b="1" i="0" u="none" strike="noStrike" kern="0" cap="none" spc="0" normalizeH="0" baseline="0" noProof="0" dirty="0">
                  <a:ln>
                    <a:noFill/>
                  </a:ln>
                  <a:solidFill>
                    <a:sysClr val="windowText" lastClr="000000"/>
                  </a:solidFill>
                  <a:effectLst/>
                  <a:highlight>
                    <a:srgbClr val="336600"/>
                  </a:highligh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ZA" sz="1000" b="1" i="0" u="none" strike="noStrike" kern="0" cap="none" spc="0" normalizeH="0" baseline="0" noProof="0" dirty="0">
                  <a:ln>
                    <a:noFill/>
                  </a:ln>
                  <a:solidFill>
                    <a:sysClr val="windowText" lastClr="000000"/>
                  </a:solidFill>
                  <a:effectLst/>
                  <a:highlight>
                    <a:srgbClr val="336600"/>
                  </a:highligh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ZA" sz="1000" b="1" i="0" u="none" strike="noStrike" kern="0" cap="none" spc="0" normalizeH="0" baseline="0" noProof="0" dirty="0">
                  <a:ln>
                    <a:noFill/>
                  </a:ln>
                  <a:solidFill>
                    <a:sysClr val="windowText" lastClr="000000"/>
                  </a:solidFill>
                  <a:effectLst/>
                  <a:highlight>
                    <a:srgbClr val="336600"/>
                  </a:highligh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ZA" sz="1000" b="1" i="0" u="none" strike="noStrike" kern="0" cap="none" spc="0" normalizeH="0" baseline="0" noProof="0" dirty="0">
                  <a:ln>
                    <a:noFill/>
                  </a:ln>
                  <a:solidFill>
                    <a:sysClr val="windowText" lastClr="000000"/>
                  </a:solidFill>
                  <a:effectLst/>
                  <a:highlight>
                    <a:srgbClr val="336600"/>
                  </a:highlight>
                  <a:uLnTx/>
                  <a:uFillTx/>
                  <a:latin typeface="Arial" panose="020B0604020202020204" pitchFamily="34" charset="0"/>
                  <a:cs typeface="Arial" panose="020B0604020202020204" pitchFamily="34" charset="0"/>
                </a:endParaRPr>
              </a:p>
            </p:txBody>
          </p:sp>
        </p:grpSp>
        <p:sp>
          <p:nvSpPr>
            <p:cNvPr id="52" name="Rectangle 51">
              <a:extLst>
                <a:ext uri="{FF2B5EF4-FFF2-40B4-BE49-F238E27FC236}">
                  <a16:creationId xmlns:a16="http://schemas.microsoft.com/office/drawing/2014/main" xmlns="" id="{58B37677-F05B-4436-B0C0-F9EEB006F2BC}"/>
                </a:ext>
              </a:extLst>
            </p:cNvPr>
            <p:cNvSpPr/>
            <p:nvPr/>
          </p:nvSpPr>
          <p:spPr>
            <a:xfrm>
              <a:off x="4913433" y="4676082"/>
              <a:ext cx="1357428" cy="1441183"/>
            </a:xfrm>
            <a:prstGeom prst="rect">
              <a:avLst/>
            </a:prstGeom>
            <a:noFill/>
            <a:ln w="95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latin typeface="Arial" panose="020B0604020202020204" pitchFamily="34" charset="0"/>
                  <a:cs typeface="Arial" panose="020B0604020202020204" pitchFamily="34" charset="0"/>
                </a:rPr>
                <a:t>Supports the attainment of key DCDT Focus Areas as well as NDP targets</a:t>
              </a:r>
            </a:p>
          </p:txBody>
        </p:sp>
        <p:sp>
          <p:nvSpPr>
            <p:cNvPr id="53" name="Isosceles Triangle 52">
              <a:extLst>
                <a:ext uri="{FF2B5EF4-FFF2-40B4-BE49-F238E27FC236}">
                  <a16:creationId xmlns:a16="http://schemas.microsoft.com/office/drawing/2014/main" xmlns="" id="{FC55FE29-65D8-4128-896B-4F443962A684}"/>
                </a:ext>
              </a:extLst>
            </p:cNvPr>
            <p:cNvSpPr/>
            <p:nvPr/>
          </p:nvSpPr>
          <p:spPr>
            <a:xfrm rot="5400000">
              <a:off x="6193778" y="5299086"/>
              <a:ext cx="188084" cy="119272"/>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cs typeface="Arial" panose="020B0604020202020204" pitchFamily="34" charset="0"/>
              </a:endParaRPr>
            </a:p>
          </p:txBody>
        </p:sp>
        <p:sp>
          <p:nvSpPr>
            <p:cNvPr id="47" name="Oval 46">
              <a:extLst>
                <a:ext uri="{FF2B5EF4-FFF2-40B4-BE49-F238E27FC236}">
                  <a16:creationId xmlns:a16="http://schemas.microsoft.com/office/drawing/2014/main" xmlns="" id="{E1603F3C-292D-46CA-9505-CD3BE5F9533E}"/>
                </a:ext>
              </a:extLst>
            </p:cNvPr>
            <p:cNvSpPr>
              <a:spLocks noChangeAspect="1"/>
            </p:cNvSpPr>
            <p:nvPr/>
          </p:nvSpPr>
          <p:spPr>
            <a:xfrm>
              <a:off x="631832" y="5271640"/>
              <a:ext cx="338400" cy="3359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xmlns="" id="{B706C376-4894-F648-98CD-1E552B302138}"/>
                </a:ext>
              </a:extLst>
            </p:cNvPr>
            <p:cNvSpPr>
              <a:spLocks noChangeAspect="1"/>
            </p:cNvSpPr>
            <p:nvPr/>
          </p:nvSpPr>
          <p:spPr>
            <a:xfrm>
              <a:off x="2690240" y="2174309"/>
              <a:ext cx="4284638" cy="359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600"/>
                </a:spcAft>
              </a:pPr>
              <a:r>
                <a:rPr lang="en-US" sz="1000" dirty="0">
                  <a:solidFill>
                    <a:srgbClr val="000000"/>
                  </a:solidFill>
                  <a:latin typeface="Arial" panose="020B0604020202020204" pitchFamily="34" charset="0"/>
                  <a:ea typeface="Lato" panose="020F0502020204030203" pitchFamily="34" charset="77"/>
                  <a:cs typeface="Arial" panose="020B0604020202020204" pitchFamily="34" charset="0"/>
                </a:rPr>
                <a:t>5. </a:t>
              </a:r>
              <a:r>
                <a:rPr lang="en-US" sz="1000" dirty="0">
                  <a:solidFill>
                    <a:sysClr val="windowText" lastClr="000000"/>
                  </a:solidFill>
                  <a:latin typeface="Arial" panose="020B0604020202020204" pitchFamily="34" charset="0"/>
                  <a:cs typeface="Arial" panose="020B0604020202020204" pitchFamily="34" charset="0"/>
                </a:rPr>
                <a:t>Facilitated</a:t>
              </a:r>
              <a:r>
                <a:rPr lang="en-US" sz="1000" dirty="0">
                  <a:solidFill>
                    <a:srgbClr val="000000"/>
                  </a:solidFill>
                  <a:latin typeface="Arial" panose="020B0604020202020204" pitchFamily="34" charset="0"/>
                  <a:ea typeface="Lato" panose="020F0502020204030203" pitchFamily="34" charset="77"/>
                  <a:cs typeface="Arial" panose="020B0604020202020204" pitchFamily="34" charset="0"/>
                </a:rPr>
                <a:t> Socio-Economic Transformation</a:t>
              </a:r>
              <a:endParaRPr lang="en-ZA" sz="1000" dirty="0">
                <a:latin typeface="Arial" panose="020B0604020202020204" pitchFamily="34" charset="0"/>
                <a:ea typeface="Lato" panose="020F0502020204030203" pitchFamily="34" charset="77"/>
                <a:cs typeface="Arial" panose="020B0604020202020204" pitchFamily="34" charset="0"/>
              </a:endParaRPr>
            </a:p>
          </p:txBody>
        </p:sp>
        <p:sp>
          <p:nvSpPr>
            <p:cNvPr id="30" name="TextBox 29">
              <a:extLst>
                <a:ext uri="{FF2B5EF4-FFF2-40B4-BE49-F238E27FC236}">
                  <a16:creationId xmlns:a16="http://schemas.microsoft.com/office/drawing/2014/main" xmlns="" id="{C4701F57-B2D0-5E4A-8A48-8CC17E3FA765}"/>
                </a:ext>
              </a:extLst>
            </p:cNvPr>
            <p:cNvSpPr txBox="1">
              <a:spLocks noChangeAspect="1"/>
            </p:cNvSpPr>
            <p:nvPr/>
          </p:nvSpPr>
          <p:spPr>
            <a:xfrm>
              <a:off x="1411402" y="2559171"/>
              <a:ext cx="914400"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Focus Area</a:t>
              </a:r>
            </a:p>
          </p:txBody>
        </p:sp>
        <p:sp>
          <p:nvSpPr>
            <p:cNvPr id="56" name="TextBox 55">
              <a:extLst>
                <a:ext uri="{FF2B5EF4-FFF2-40B4-BE49-F238E27FC236}">
                  <a16:creationId xmlns:a16="http://schemas.microsoft.com/office/drawing/2014/main" xmlns="" id="{545D582D-E89A-C543-BE5F-FE40683D0DF7}"/>
                </a:ext>
              </a:extLst>
            </p:cNvPr>
            <p:cNvSpPr txBox="1">
              <a:spLocks noChangeAspect="1"/>
            </p:cNvSpPr>
            <p:nvPr/>
          </p:nvSpPr>
          <p:spPr>
            <a:xfrm>
              <a:off x="3534999" y="2559171"/>
              <a:ext cx="914400"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Outcome</a:t>
              </a:r>
            </a:p>
          </p:txBody>
        </p:sp>
        <p:sp>
          <p:nvSpPr>
            <p:cNvPr id="57" name="TextBox 56">
              <a:extLst>
                <a:ext uri="{FF2B5EF4-FFF2-40B4-BE49-F238E27FC236}">
                  <a16:creationId xmlns:a16="http://schemas.microsoft.com/office/drawing/2014/main" xmlns="" id="{EEF9FAA2-DAD1-BA41-A9E0-3C4D49619FC9}"/>
                </a:ext>
              </a:extLst>
            </p:cNvPr>
            <p:cNvSpPr txBox="1">
              <a:spLocks noChangeAspect="1"/>
            </p:cNvSpPr>
            <p:nvPr/>
          </p:nvSpPr>
          <p:spPr>
            <a:xfrm>
              <a:off x="1411402" y="4222545"/>
              <a:ext cx="914400"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Focus Area</a:t>
              </a:r>
            </a:p>
          </p:txBody>
        </p:sp>
        <p:sp>
          <p:nvSpPr>
            <p:cNvPr id="58" name="TextBox 57">
              <a:extLst>
                <a:ext uri="{FF2B5EF4-FFF2-40B4-BE49-F238E27FC236}">
                  <a16:creationId xmlns:a16="http://schemas.microsoft.com/office/drawing/2014/main" xmlns="" id="{523A7F88-C7AE-9244-B454-633C1459769D}"/>
                </a:ext>
              </a:extLst>
            </p:cNvPr>
            <p:cNvSpPr txBox="1">
              <a:spLocks noChangeAspect="1"/>
            </p:cNvSpPr>
            <p:nvPr/>
          </p:nvSpPr>
          <p:spPr>
            <a:xfrm>
              <a:off x="3534999" y="4222545"/>
              <a:ext cx="914400"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Outcome</a:t>
              </a:r>
            </a:p>
          </p:txBody>
        </p:sp>
        <p:sp>
          <p:nvSpPr>
            <p:cNvPr id="59" name="TextBox 58">
              <a:extLst>
                <a:ext uri="{FF2B5EF4-FFF2-40B4-BE49-F238E27FC236}">
                  <a16:creationId xmlns:a16="http://schemas.microsoft.com/office/drawing/2014/main" xmlns="" id="{F1D23AD9-E878-464B-9B61-3283076BDFBF}"/>
                </a:ext>
              </a:extLst>
            </p:cNvPr>
            <p:cNvSpPr txBox="1">
              <a:spLocks noChangeAspect="1"/>
            </p:cNvSpPr>
            <p:nvPr/>
          </p:nvSpPr>
          <p:spPr>
            <a:xfrm>
              <a:off x="1411402" y="5898831"/>
              <a:ext cx="914400"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Focus Area</a:t>
              </a:r>
            </a:p>
          </p:txBody>
        </p:sp>
        <p:sp>
          <p:nvSpPr>
            <p:cNvPr id="60" name="TextBox 59">
              <a:extLst>
                <a:ext uri="{FF2B5EF4-FFF2-40B4-BE49-F238E27FC236}">
                  <a16:creationId xmlns:a16="http://schemas.microsoft.com/office/drawing/2014/main" xmlns="" id="{0DD2AA6B-44C2-1147-9993-99CE9DC280BE}"/>
                </a:ext>
              </a:extLst>
            </p:cNvPr>
            <p:cNvSpPr txBox="1">
              <a:spLocks noChangeAspect="1"/>
            </p:cNvSpPr>
            <p:nvPr/>
          </p:nvSpPr>
          <p:spPr>
            <a:xfrm>
              <a:off x="3163048" y="5909736"/>
              <a:ext cx="914400"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Outcome</a:t>
              </a:r>
            </a:p>
          </p:txBody>
        </p:sp>
        <p:sp>
          <p:nvSpPr>
            <p:cNvPr id="61" name="Isosceles Triangle 52">
              <a:extLst>
                <a:ext uri="{FF2B5EF4-FFF2-40B4-BE49-F238E27FC236}">
                  <a16:creationId xmlns:a16="http://schemas.microsoft.com/office/drawing/2014/main" xmlns="" id="{2EE8B100-5854-7349-B983-2501395547AE}"/>
                </a:ext>
              </a:extLst>
            </p:cNvPr>
            <p:cNvSpPr/>
            <p:nvPr/>
          </p:nvSpPr>
          <p:spPr>
            <a:xfrm rot="5400000">
              <a:off x="7889841" y="5299086"/>
              <a:ext cx="188084" cy="119272"/>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xmlns="" val="4111419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62A7F62C-281F-4024-9240-7E06D36EBBC7}"/>
              </a:ext>
            </a:extLst>
          </p:cNvPr>
          <p:cNvSpPr>
            <a:spLocks noGrp="1"/>
          </p:cNvSpPr>
          <p:nvPr>
            <p:ph type="sldNum" sz="quarter" idx="10"/>
          </p:nvPr>
        </p:nvSpPr>
        <p:spPr/>
        <p:txBody>
          <a:bodyPr/>
          <a:lstStyle/>
          <a:p>
            <a:r>
              <a:rPr lang="en-US" dirty="0">
                <a:solidFill>
                  <a:srgbClr val="FFFFFF"/>
                </a:solidFill>
              </a:rPr>
              <a:t>Slide </a:t>
            </a:r>
            <a:fld id="{864A8D4A-B602-4C7A-9F64-5AEA9A8AB9A3}" type="slidenum">
              <a:rPr lang="en-US" smtClean="0">
                <a:solidFill>
                  <a:srgbClr val="FFFFFF"/>
                </a:solidFill>
              </a:rPr>
              <a:pPr/>
              <a:t>12</a:t>
            </a:fld>
            <a:endParaRPr lang="en-US" dirty="0">
              <a:solidFill>
                <a:srgbClr val="FFFFFF"/>
              </a:solidFill>
            </a:endParaRPr>
          </a:p>
        </p:txBody>
      </p:sp>
      <p:sp>
        <p:nvSpPr>
          <p:cNvPr id="4" name="Text Placeholder 3">
            <a:extLst>
              <a:ext uri="{FF2B5EF4-FFF2-40B4-BE49-F238E27FC236}">
                <a16:creationId xmlns:a16="http://schemas.microsoft.com/office/drawing/2014/main" xmlns="" id="{2263D65D-F72A-4636-9A06-E410F4B67AC6}"/>
              </a:ext>
            </a:extLst>
          </p:cNvPr>
          <p:cNvSpPr>
            <a:spLocks noGrp="1"/>
          </p:cNvSpPr>
          <p:nvPr>
            <p:ph type="body" sz="quarter" idx="11"/>
          </p:nvPr>
        </p:nvSpPr>
        <p:spPr>
          <a:noFill/>
          <a:ln w="9525">
            <a:noFill/>
            <a:miter lim="800000"/>
            <a:headEnd/>
            <a:tailEnd/>
          </a:ln>
        </p:spPr>
        <p:txBody>
          <a:bodyPr vert="horz" wrap="square" lIns="91440" tIns="45720" rIns="91440" bIns="45720" numCol="1" anchor="ctr" anchorCtr="0" compatLnSpc="1">
            <a:prstTxWarp prst="textNoShape">
              <a:avLst/>
            </a:prstTxWarp>
            <a:noAutofit/>
          </a:bodyPr>
          <a:lstStyle/>
          <a:p>
            <a:pPr>
              <a:spcBef>
                <a:spcPct val="0"/>
              </a:spcBef>
            </a:pPr>
            <a:r>
              <a:rPr lang="en-GB" kern="1200" dirty="0">
                <a:latin typeface="Helvetica"/>
                <a:ea typeface="Tahoma" panose="020B0604030504040204" pitchFamily="34" charset="0"/>
                <a:cs typeface="Tahoma" panose="020B0604030504040204" pitchFamily="34" charset="0"/>
              </a:rPr>
              <a:t>Outcomes, Focus Areas and Priorities</a:t>
            </a:r>
          </a:p>
        </p:txBody>
      </p:sp>
      <p:grpSp>
        <p:nvGrpSpPr>
          <p:cNvPr id="2" name="Group 1">
            <a:extLst>
              <a:ext uri="{FF2B5EF4-FFF2-40B4-BE49-F238E27FC236}">
                <a16:creationId xmlns:a16="http://schemas.microsoft.com/office/drawing/2014/main" xmlns="" id="{EF5FEAD3-8CBC-7B46-A4FC-C696BD4F0884}"/>
              </a:ext>
            </a:extLst>
          </p:cNvPr>
          <p:cNvGrpSpPr/>
          <p:nvPr/>
        </p:nvGrpSpPr>
        <p:grpSpPr>
          <a:xfrm>
            <a:off x="107505" y="1062931"/>
            <a:ext cx="9036495" cy="5371730"/>
            <a:chOff x="107505" y="1210920"/>
            <a:chExt cx="9036495" cy="5026392"/>
          </a:xfrm>
        </p:grpSpPr>
        <p:sp>
          <p:nvSpPr>
            <p:cNvPr id="38" name="Arrow: Pentagon 37">
              <a:extLst>
                <a:ext uri="{FF2B5EF4-FFF2-40B4-BE49-F238E27FC236}">
                  <a16:creationId xmlns:a16="http://schemas.microsoft.com/office/drawing/2014/main" xmlns="" id="{6AC49D6A-3E5B-4C33-9FD7-6035D973F49C}"/>
                </a:ext>
              </a:extLst>
            </p:cNvPr>
            <p:cNvSpPr/>
            <p:nvPr/>
          </p:nvSpPr>
          <p:spPr>
            <a:xfrm>
              <a:off x="107505" y="1523611"/>
              <a:ext cx="1512168" cy="4713701"/>
            </a:xfrm>
            <a:prstGeom prst="homePlate">
              <a:avLst>
                <a:gd name="adj" fmla="val 25781"/>
              </a:avLst>
            </a:prstGeom>
            <a:solidFill>
              <a:srgbClr val="E7E6E6">
                <a:lumMod val="90000"/>
              </a:srgbClr>
            </a:solidFill>
            <a:ln w="12700" cap="flat" cmpd="sng" algn="ctr">
              <a:noFill/>
              <a:prstDash val="solid"/>
              <a:miter lim="800000"/>
            </a:ln>
            <a:effectLst/>
          </p:spPr>
          <p:txBody>
            <a:bodyPr vert="vert270" rtlCol="0" anchor="ctr"/>
            <a:lstStyle/>
            <a:p>
              <a:pPr marL="0" marR="0" lvl="0" indent="0" algn="ctr" defTabSz="360731" eaLnBrk="1" fontAlgn="auto" latinLnBrk="0" hangingPunct="1">
                <a:lnSpc>
                  <a:spcPct val="100000"/>
                </a:lnSpc>
                <a:spcBef>
                  <a:spcPts val="0"/>
                </a:spcBef>
                <a:spcAft>
                  <a:spcPts val="0"/>
                </a:spcAft>
                <a:buClrTx/>
                <a:buSzTx/>
                <a:buFontTx/>
                <a:buNone/>
                <a:tabLst/>
                <a:defRPr/>
              </a:pPr>
              <a:r>
                <a:rPr kumimoji="0" lang="en-ZA" sz="1000" b="1" i="0" u="none" strike="noStrike" kern="0" cap="none" spc="0" normalizeH="0" baseline="0" noProof="0" dirty="0">
                  <a:ln>
                    <a:noFill/>
                  </a:ln>
                  <a:effectLst/>
                  <a:uLnTx/>
                  <a:uFillTx/>
                  <a:latin typeface="Arial"/>
                  <a:ea typeface="+mn-ea"/>
                  <a:cs typeface="+mn-cs"/>
                </a:rPr>
                <a:t>IMPACT</a:t>
              </a:r>
            </a:p>
            <a:p>
              <a:pPr marL="0" marR="0" lvl="0" indent="0" algn="ctr" defTabSz="360731" eaLnBrk="1" fontAlgn="auto" latinLnBrk="0" hangingPunct="1">
                <a:lnSpc>
                  <a:spcPct val="100000"/>
                </a:lnSpc>
                <a:spcBef>
                  <a:spcPts val="0"/>
                </a:spcBef>
                <a:spcAft>
                  <a:spcPts val="0"/>
                </a:spcAft>
                <a:buClrTx/>
                <a:buSzTx/>
                <a:buFontTx/>
                <a:buNone/>
                <a:tabLst/>
                <a:defRPr/>
              </a:pPr>
              <a:r>
                <a:rPr kumimoji="0" lang="en-ZA" sz="1000" b="1" i="0" u="none" strike="noStrike" kern="0" cap="none" spc="0" normalizeH="0" baseline="0" noProof="0" dirty="0">
                  <a:ln>
                    <a:noFill/>
                  </a:ln>
                  <a:effectLst/>
                  <a:uLnTx/>
                  <a:uFillTx/>
                  <a:latin typeface="Arial"/>
                  <a:ea typeface="+mn-ea"/>
                  <a:cs typeface="+mn-cs"/>
                </a:rPr>
                <a:t>Provide communication services to enable a connected and transformed society</a:t>
              </a:r>
            </a:p>
            <a:p>
              <a:pPr marL="135274" marR="0" lvl="0" indent="-135274"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000" b="0" i="0" u="none" strike="noStrike" kern="0" cap="none" spc="0" normalizeH="0" baseline="0" noProof="0" dirty="0">
                  <a:ln>
                    <a:noFill/>
                  </a:ln>
                  <a:effectLst/>
                  <a:uLnTx/>
                  <a:uFillTx/>
                  <a:latin typeface="Arial"/>
                  <a:ea typeface="+mn-ea"/>
                  <a:cs typeface="+mn-cs"/>
                </a:rPr>
                <a:t>Increased availability and affordability to communication services including, but not limited to, underdeveloped and underserviced areas</a:t>
              </a:r>
            </a:p>
            <a:p>
              <a:pPr marL="135274" marR="0" lvl="0" indent="-135274"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000" b="0" i="0" u="none" strike="noStrike" kern="0" cap="none" spc="0" normalizeH="0" baseline="0" noProof="0" dirty="0">
                  <a:ln>
                    <a:noFill/>
                  </a:ln>
                  <a:effectLst/>
                  <a:uLnTx/>
                  <a:uFillTx/>
                  <a:latin typeface="Arial"/>
                  <a:ea typeface="+mn-ea"/>
                  <a:cs typeface="+mn-cs"/>
                </a:rPr>
                <a:t>Implemented innovative, efficient and cost-effective communication services</a:t>
              </a:r>
            </a:p>
            <a:p>
              <a:pPr marL="135274" marR="0" lvl="0" indent="-135274"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000" b="0" i="0" u="none" strike="noStrike" kern="0" cap="none" spc="0" normalizeH="0" baseline="0" noProof="0" dirty="0">
                  <a:ln>
                    <a:noFill/>
                  </a:ln>
                  <a:effectLst/>
                  <a:uLnTx/>
                  <a:uFillTx/>
                  <a:latin typeface="Arial"/>
                  <a:ea typeface="+mn-ea"/>
                  <a:cs typeface="+mn-cs"/>
                </a:rPr>
                <a:t>A State supported through broadband connectivity </a:t>
              </a:r>
            </a:p>
            <a:p>
              <a:pPr marL="135274" marR="0" lvl="0" indent="-135274"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000" b="0" i="0" u="none" strike="noStrike" kern="0" cap="none" spc="0" normalizeH="0" baseline="0" noProof="0" dirty="0">
                  <a:ln>
                    <a:noFill/>
                  </a:ln>
                  <a:effectLst/>
                  <a:uLnTx/>
                  <a:uFillTx/>
                  <a:latin typeface="Arial"/>
                  <a:ea typeface="+mn-ea"/>
                  <a:cs typeface="+mn-cs"/>
                </a:rPr>
                <a:t>A strategically positioned, reputable, competitive and profitable industry player </a:t>
              </a:r>
            </a:p>
          </p:txBody>
        </p:sp>
        <p:sp>
          <p:nvSpPr>
            <p:cNvPr id="39" name="Arrow: Chevron 38">
              <a:extLst>
                <a:ext uri="{FF2B5EF4-FFF2-40B4-BE49-F238E27FC236}">
                  <a16:creationId xmlns:a16="http://schemas.microsoft.com/office/drawing/2014/main" xmlns="" id="{D9ED380F-297F-48B0-9A93-97B31D89EE7B}"/>
                </a:ext>
              </a:extLst>
            </p:cNvPr>
            <p:cNvSpPr/>
            <p:nvPr/>
          </p:nvSpPr>
          <p:spPr>
            <a:xfrm>
              <a:off x="2897077" y="1523611"/>
              <a:ext cx="2550619" cy="4713701"/>
            </a:xfrm>
            <a:prstGeom prst="chevron">
              <a:avLst>
                <a:gd name="adj" fmla="val 10353"/>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360731"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prstClr val="black"/>
                </a:solidFill>
                <a:effectLst/>
                <a:uLnTx/>
                <a:uFillTx/>
                <a:latin typeface="Arial"/>
                <a:ea typeface="+mn-ea"/>
                <a:cs typeface="+mn-cs"/>
              </a:endParaRPr>
            </a:p>
          </p:txBody>
        </p:sp>
        <p:sp>
          <p:nvSpPr>
            <p:cNvPr id="40" name="Arrow: Chevron 39">
              <a:extLst>
                <a:ext uri="{FF2B5EF4-FFF2-40B4-BE49-F238E27FC236}">
                  <a16:creationId xmlns:a16="http://schemas.microsoft.com/office/drawing/2014/main" xmlns="" id="{B2471A54-D08C-4613-86A5-5ECF9A1471DB}"/>
                </a:ext>
              </a:extLst>
            </p:cNvPr>
            <p:cNvSpPr/>
            <p:nvPr/>
          </p:nvSpPr>
          <p:spPr>
            <a:xfrm>
              <a:off x="5256577" y="1523611"/>
              <a:ext cx="3887423" cy="4713701"/>
            </a:xfrm>
            <a:prstGeom prst="chevron">
              <a:avLst>
                <a:gd name="adj" fmla="val 8063"/>
              </a:avLst>
            </a:prstGeom>
            <a:solidFill>
              <a:srgbClr val="11151A">
                <a:lumMod val="10000"/>
                <a:lumOff val="90000"/>
              </a:srgbClr>
            </a:solidFill>
            <a:ln w="12700" cap="flat" cmpd="sng" algn="ctr">
              <a:noFill/>
              <a:prstDash val="solid"/>
              <a:miter lim="800000"/>
            </a:ln>
            <a:effectLst/>
          </p:spPr>
          <p:txBody>
            <a:bodyPr rtlCol="0" anchor="ctr"/>
            <a:lstStyle/>
            <a:p>
              <a:pPr marL="0" marR="0" lvl="0" indent="0" algn="ctr" defTabSz="360731"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prstClr val="black"/>
                </a:solidFill>
                <a:effectLst/>
                <a:uLnTx/>
                <a:uFillTx/>
                <a:latin typeface="Arial"/>
                <a:ea typeface="+mn-ea"/>
                <a:cs typeface="+mn-cs"/>
              </a:endParaRPr>
            </a:p>
          </p:txBody>
        </p:sp>
        <p:sp>
          <p:nvSpPr>
            <p:cNvPr id="41" name="Rectangle 40">
              <a:extLst>
                <a:ext uri="{FF2B5EF4-FFF2-40B4-BE49-F238E27FC236}">
                  <a16:creationId xmlns:a16="http://schemas.microsoft.com/office/drawing/2014/main" xmlns="" id="{03EE9336-480A-45F1-BFE0-379E497E55C6}"/>
                </a:ext>
              </a:extLst>
            </p:cNvPr>
            <p:cNvSpPr/>
            <p:nvPr/>
          </p:nvSpPr>
          <p:spPr>
            <a:xfrm>
              <a:off x="5640177" y="1272215"/>
              <a:ext cx="3158386" cy="167315"/>
            </a:xfrm>
            <a:prstGeom prst="rect">
              <a:avLst/>
            </a:prstGeom>
            <a:solidFill>
              <a:sysClr val="windowText" lastClr="000000"/>
            </a:solidFill>
            <a:ln w="12700" cap="flat" cmpd="sng" algn="ctr">
              <a:solidFill>
                <a:srgbClr val="01310B">
                  <a:shade val="50000"/>
                </a:srgbClr>
              </a:solidFill>
              <a:prstDash val="solid"/>
              <a:miter lim="800000"/>
            </a:ln>
            <a:effectLst/>
          </p:spPr>
          <p:txBody>
            <a:bodyPr rtlCol="0" anchor="ctr"/>
            <a:lstStyle/>
            <a:p>
              <a:pPr marL="0" marR="0" lvl="0" indent="0" algn="ctr" defTabSz="360731" eaLnBrk="1" fontAlgn="auto" latinLnBrk="0" hangingPunct="1">
                <a:lnSpc>
                  <a:spcPct val="100000"/>
                </a:lnSpc>
                <a:spcBef>
                  <a:spcPts val="0"/>
                </a:spcBef>
                <a:spcAft>
                  <a:spcPts val="0"/>
                </a:spcAft>
                <a:buClrTx/>
                <a:buSzTx/>
                <a:buFontTx/>
                <a:buNone/>
                <a:tabLst/>
                <a:defRPr/>
              </a:pPr>
              <a:r>
                <a:rPr kumimoji="0" lang="en-ZA" sz="1000" b="1" i="0" u="none" strike="noStrike" kern="0" cap="none" spc="0" normalizeH="0" baseline="0" noProof="0" dirty="0">
                  <a:ln>
                    <a:noFill/>
                  </a:ln>
                  <a:solidFill>
                    <a:prstClr val="white"/>
                  </a:solidFill>
                  <a:effectLst/>
                  <a:uLnTx/>
                  <a:uFillTx/>
                  <a:latin typeface="Arial"/>
                  <a:ea typeface="+mn-ea"/>
                  <a:cs typeface="+mn-cs"/>
                </a:rPr>
                <a:t>OUTCOME INDICATORS</a:t>
              </a:r>
            </a:p>
          </p:txBody>
        </p:sp>
        <p:sp>
          <p:nvSpPr>
            <p:cNvPr id="42" name="Rectangle 41">
              <a:extLst>
                <a:ext uri="{FF2B5EF4-FFF2-40B4-BE49-F238E27FC236}">
                  <a16:creationId xmlns:a16="http://schemas.microsoft.com/office/drawing/2014/main" xmlns="" id="{1C6A2451-FC7E-4A9F-BAFF-1D38988C2383}"/>
                </a:ext>
              </a:extLst>
            </p:cNvPr>
            <p:cNvSpPr/>
            <p:nvPr/>
          </p:nvSpPr>
          <p:spPr>
            <a:xfrm>
              <a:off x="5672487" y="1587555"/>
              <a:ext cx="3107741" cy="1006507"/>
            </a:xfrm>
            <a:prstGeom prst="rect">
              <a:avLst/>
            </a:prstGeom>
            <a:solidFill>
              <a:sysClr val="window" lastClr="FFFFFF"/>
            </a:solidFill>
            <a:ln w="12700" cap="flat" cmpd="sng" algn="ctr">
              <a:solidFill>
                <a:srgbClr val="BEDDBC"/>
              </a:solidFill>
              <a:prstDash val="solid"/>
              <a:miter lim="800000"/>
            </a:ln>
            <a:effectLst/>
          </p:spPr>
          <p:txBody>
            <a:bodyPr rtlCol="0" anchor="ctr"/>
            <a:lstStyle/>
            <a:p>
              <a:pPr marL="135274" marR="0" lvl="0" indent="-135274"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000" b="0" i="0" u="none" strike="noStrike" kern="0" cap="none" spc="0" normalizeH="0" baseline="0" noProof="0" dirty="0">
                  <a:ln>
                    <a:noFill/>
                  </a:ln>
                  <a:solidFill>
                    <a:prstClr val="black"/>
                  </a:solidFill>
                  <a:effectLst/>
                  <a:uLnTx/>
                  <a:uFillTx/>
                  <a:latin typeface="Arial"/>
                  <a:ea typeface="+mn-ea"/>
                  <a:cs typeface="+mn-cs"/>
                </a:rPr>
                <a:t>Increased  access to state-owned fibre infrastructure</a:t>
              </a:r>
            </a:p>
            <a:p>
              <a:pPr marL="135274" marR="0" lvl="0" indent="-135274"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000" b="0" i="0" u="none" strike="noStrike" kern="0" cap="none" spc="0" normalizeH="0" baseline="0" noProof="0" dirty="0">
                  <a:ln>
                    <a:noFill/>
                  </a:ln>
                  <a:solidFill>
                    <a:prstClr val="black"/>
                  </a:solidFill>
                  <a:effectLst/>
                  <a:uLnTx/>
                  <a:uFillTx/>
                  <a:latin typeface="Arial"/>
                  <a:ea typeface="+mn-ea"/>
                  <a:cs typeface="+mn-cs"/>
                </a:rPr>
                <a:t>Improved cash position</a:t>
              </a:r>
            </a:p>
            <a:p>
              <a:pPr marL="135274" marR="0" lvl="0" indent="-135274"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000" b="0" i="0" u="none" strike="noStrike" kern="0" cap="none" spc="0" normalizeH="0" baseline="0" noProof="0" dirty="0">
                  <a:ln>
                    <a:noFill/>
                  </a:ln>
                  <a:solidFill>
                    <a:prstClr val="black"/>
                  </a:solidFill>
                  <a:effectLst/>
                  <a:uLnTx/>
                  <a:uFillTx/>
                  <a:latin typeface="Arial"/>
                  <a:ea typeface="+mn-ea"/>
                  <a:cs typeface="+mn-cs"/>
                </a:rPr>
                <a:t>Improved financial ratios</a:t>
              </a:r>
            </a:p>
            <a:p>
              <a:pPr marL="135274" marR="0" lvl="0" indent="-135274"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000" b="0" i="0" u="none" strike="noStrike" kern="0" cap="none" spc="0" normalizeH="0" baseline="0" noProof="0" dirty="0">
                  <a:ln>
                    <a:noFill/>
                  </a:ln>
                  <a:solidFill>
                    <a:prstClr val="black"/>
                  </a:solidFill>
                  <a:effectLst/>
                  <a:uLnTx/>
                  <a:uFillTx/>
                  <a:latin typeface="Arial"/>
                  <a:ea typeface="+mn-ea"/>
                  <a:cs typeface="+mn-cs"/>
                </a:rPr>
                <a:t>Improved cost optimisation </a:t>
              </a:r>
            </a:p>
          </p:txBody>
        </p:sp>
        <p:sp>
          <p:nvSpPr>
            <p:cNvPr id="43" name="Rectangle 42">
              <a:extLst>
                <a:ext uri="{FF2B5EF4-FFF2-40B4-BE49-F238E27FC236}">
                  <a16:creationId xmlns:a16="http://schemas.microsoft.com/office/drawing/2014/main" xmlns="" id="{692948BD-EB8D-4D41-B76C-D99438F17E59}"/>
                </a:ext>
              </a:extLst>
            </p:cNvPr>
            <p:cNvSpPr/>
            <p:nvPr/>
          </p:nvSpPr>
          <p:spPr>
            <a:xfrm>
              <a:off x="5640019" y="2677729"/>
              <a:ext cx="3158544" cy="905313"/>
            </a:xfrm>
            <a:prstGeom prst="rect">
              <a:avLst/>
            </a:prstGeom>
            <a:solidFill>
              <a:sysClr val="window" lastClr="FFFFFF"/>
            </a:solidFill>
            <a:ln w="12700" cap="flat" cmpd="sng" algn="ctr">
              <a:solidFill>
                <a:srgbClr val="9CD398"/>
              </a:solidFill>
              <a:prstDash val="solid"/>
              <a:miter lim="800000"/>
            </a:ln>
            <a:effectLst/>
          </p:spPr>
          <p:txBody>
            <a:bodyPr rtlCol="0" anchor="ctr"/>
            <a:lstStyle/>
            <a:p>
              <a:pPr marL="135274" marR="0" lvl="0" indent="-135274"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000" b="0" i="0" u="none" strike="noStrike" kern="0" cap="none" spc="0" normalizeH="0" baseline="0" noProof="0" dirty="0">
                  <a:ln>
                    <a:noFill/>
                  </a:ln>
                  <a:solidFill>
                    <a:prstClr val="black"/>
                  </a:solidFill>
                  <a:effectLst/>
                  <a:uLnTx/>
                  <a:uFillTx/>
                  <a:latin typeface="Arial"/>
                  <a:ea typeface="+mn-ea"/>
                  <a:cs typeface="+mn-cs"/>
                </a:rPr>
                <a:t>Aligned organisational </a:t>
              </a:r>
              <a:r>
                <a:rPr lang="en-ZA" sz="1000" kern="0" dirty="0">
                  <a:solidFill>
                    <a:prstClr val="black"/>
                  </a:solidFill>
                  <a:latin typeface="Arial"/>
                </a:rPr>
                <a:t>development </a:t>
              </a:r>
              <a:r>
                <a:rPr kumimoji="0" lang="en-ZA" sz="1000" b="0" i="0" u="none" strike="noStrike" kern="0" cap="none" spc="0" normalizeH="0" baseline="0" noProof="0" dirty="0">
                  <a:ln>
                    <a:noFill/>
                  </a:ln>
                  <a:solidFill>
                    <a:prstClr val="black"/>
                  </a:solidFill>
                  <a:effectLst/>
                  <a:uLnTx/>
                  <a:uFillTx/>
                  <a:latin typeface="Arial"/>
                  <a:ea typeface="+mn-ea"/>
                  <a:cs typeface="+mn-cs"/>
                </a:rPr>
                <a:t>models</a:t>
              </a:r>
            </a:p>
            <a:p>
              <a:pPr marL="135274" marR="0" lvl="0" indent="-135274"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Arial"/>
                  <a:ea typeface="+mn-ea"/>
                  <a:cs typeface="+mn-cs"/>
                </a:rPr>
                <a:t>Increased Overall Employee Performance</a:t>
              </a:r>
            </a:p>
            <a:p>
              <a:pPr marL="135274" marR="0" lvl="0" indent="-135274"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Arial"/>
                  <a:ea typeface="+mn-ea"/>
                  <a:cs typeface="+mn-cs"/>
                </a:rPr>
                <a:t>Reviewed and implemented improved Corporate Governance</a:t>
              </a:r>
            </a:p>
            <a:p>
              <a:pPr marL="135274" marR="0" lvl="0" indent="-135274"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Arial"/>
                  <a:ea typeface="+mn-ea"/>
                  <a:cs typeface="+mn-cs"/>
                </a:rPr>
                <a:t>Improved Leadership Effectiveness Rating </a:t>
              </a:r>
            </a:p>
            <a:p>
              <a:pPr marL="135274" marR="0" lvl="0" indent="-135274"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Arial"/>
                  <a:ea typeface="+mn-ea"/>
                  <a:cs typeface="+mn-cs"/>
                </a:rPr>
                <a:t>Improved perception of innovative culture</a:t>
              </a:r>
              <a:endParaRPr kumimoji="0" lang="en-ZA" sz="1000" b="0" i="0" u="none" strike="noStrike" kern="0" cap="none" spc="0" normalizeH="0" baseline="0" noProof="0" dirty="0">
                <a:ln>
                  <a:noFill/>
                </a:ln>
                <a:solidFill>
                  <a:prstClr val="black"/>
                </a:solidFill>
                <a:effectLst/>
                <a:uLnTx/>
                <a:uFillTx/>
                <a:latin typeface="Arial"/>
                <a:ea typeface="+mn-ea"/>
                <a:cs typeface="+mn-cs"/>
              </a:endParaRPr>
            </a:p>
          </p:txBody>
        </p:sp>
        <p:sp>
          <p:nvSpPr>
            <p:cNvPr id="44" name="Rectangle 43">
              <a:extLst>
                <a:ext uri="{FF2B5EF4-FFF2-40B4-BE49-F238E27FC236}">
                  <a16:creationId xmlns:a16="http://schemas.microsoft.com/office/drawing/2014/main" xmlns="" id="{59EF531C-D21C-425E-88CE-59EEF94FF85D}"/>
                </a:ext>
              </a:extLst>
            </p:cNvPr>
            <p:cNvSpPr/>
            <p:nvPr/>
          </p:nvSpPr>
          <p:spPr>
            <a:xfrm>
              <a:off x="3301421" y="1272214"/>
              <a:ext cx="1801945" cy="208277"/>
            </a:xfrm>
            <a:prstGeom prst="rect">
              <a:avLst/>
            </a:prstGeom>
            <a:solidFill>
              <a:sysClr val="windowText" lastClr="000000"/>
            </a:solidFill>
            <a:ln w="12700" cap="flat" cmpd="sng" algn="ctr">
              <a:solidFill>
                <a:srgbClr val="01310B">
                  <a:shade val="50000"/>
                </a:srgbClr>
              </a:solidFill>
              <a:prstDash val="solid"/>
              <a:miter lim="800000"/>
            </a:ln>
            <a:effectLst/>
          </p:spPr>
          <p:txBody>
            <a:bodyPr rtlCol="0" anchor="ctr"/>
            <a:lstStyle/>
            <a:p>
              <a:pPr marL="0" marR="0" lvl="0" indent="0" algn="ctr" defTabSz="360731" eaLnBrk="1" fontAlgn="auto" latinLnBrk="0" hangingPunct="1">
                <a:lnSpc>
                  <a:spcPct val="100000"/>
                </a:lnSpc>
                <a:spcBef>
                  <a:spcPts val="0"/>
                </a:spcBef>
                <a:spcAft>
                  <a:spcPts val="0"/>
                </a:spcAft>
                <a:buClrTx/>
                <a:buSzTx/>
                <a:buFontTx/>
                <a:buNone/>
                <a:tabLst/>
                <a:defRPr/>
              </a:pPr>
              <a:r>
                <a:rPr kumimoji="0" lang="en-ZA" sz="1000" b="1" i="0" u="none" strike="noStrike" kern="0" cap="none" spc="0" normalizeH="0" baseline="0" noProof="0" dirty="0">
                  <a:ln>
                    <a:noFill/>
                  </a:ln>
                  <a:solidFill>
                    <a:prstClr val="white"/>
                  </a:solidFill>
                  <a:effectLst/>
                  <a:uLnTx/>
                  <a:uFillTx/>
                  <a:latin typeface="Arial"/>
                  <a:ea typeface="+mn-ea"/>
                  <a:cs typeface="+mn-cs"/>
                </a:rPr>
                <a:t>OUTCOMES</a:t>
              </a:r>
            </a:p>
          </p:txBody>
        </p:sp>
        <p:sp>
          <p:nvSpPr>
            <p:cNvPr id="45" name="Rectangle 44">
              <a:extLst>
                <a:ext uri="{FF2B5EF4-FFF2-40B4-BE49-F238E27FC236}">
                  <a16:creationId xmlns:a16="http://schemas.microsoft.com/office/drawing/2014/main" xmlns="" id="{9C91DAD5-67A6-4A81-A775-2A3EA0A683D1}"/>
                </a:ext>
              </a:extLst>
            </p:cNvPr>
            <p:cNvSpPr/>
            <p:nvPr/>
          </p:nvSpPr>
          <p:spPr>
            <a:xfrm>
              <a:off x="3301421" y="1599993"/>
              <a:ext cx="1801945" cy="1006507"/>
            </a:xfrm>
            <a:prstGeom prst="rect">
              <a:avLst/>
            </a:prstGeom>
            <a:solidFill>
              <a:srgbClr val="85B343">
                <a:lumMod val="40000"/>
                <a:lumOff val="60000"/>
              </a:srgbClr>
            </a:solidFill>
            <a:ln w="12700" cap="flat" cmpd="sng" algn="ctr">
              <a:noFill/>
              <a:prstDash val="solid"/>
              <a:miter lim="800000"/>
            </a:ln>
            <a:effectLst/>
          </p:spPr>
          <p:txBody>
            <a:bodyPr rtlCol="0" anchor="ctr"/>
            <a:lstStyle/>
            <a:p>
              <a:pPr marL="0" marR="0" lvl="0" indent="0" algn="ctr" defTabSz="360731" eaLnBrk="1" fontAlgn="auto" latinLnBrk="0" hangingPunct="1">
                <a:lnSpc>
                  <a:spcPct val="100000"/>
                </a:lnSpc>
                <a:spcBef>
                  <a:spcPts val="0"/>
                </a:spcBef>
                <a:spcAft>
                  <a:spcPts val="0"/>
                </a:spcAft>
                <a:buClrTx/>
                <a:buSzTx/>
                <a:buFontTx/>
                <a:buNone/>
                <a:tabLst/>
                <a:defRPr/>
              </a:pPr>
              <a:r>
                <a:rPr kumimoji="0" lang="en-ZA" sz="1000" b="0" i="0" u="none" strike="noStrike" kern="0" cap="none" spc="0" normalizeH="0" baseline="0" noProof="0" dirty="0">
                  <a:ln>
                    <a:noFill/>
                  </a:ln>
                  <a:solidFill>
                    <a:prstClr val="black"/>
                  </a:solidFill>
                  <a:effectLst/>
                  <a:uLnTx/>
                  <a:uFillTx/>
                  <a:latin typeface="Arial"/>
                  <a:ea typeface="+mn-ea"/>
                  <a:cs typeface="+mn-cs"/>
                </a:rPr>
                <a:t>A strengthened financial position for growth and sustainability</a:t>
              </a:r>
            </a:p>
          </p:txBody>
        </p:sp>
        <p:sp>
          <p:nvSpPr>
            <p:cNvPr id="46" name="Rectangle 45">
              <a:extLst>
                <a:ext uri="{FF2B5EF4-FFF2-40B4-BE49-F238E27FC236}">
                  <a16:creationId xmlns:a16="http://schemas.microsoft.com/office/drawing/2014/main" xmlns="" id="{6A065A56-B0DD-47E0-A98F-F2A234A3EC18}"/>
                </a:ext>
              </a:extLst>
            </p:cNvPr>
            <p:cNvSpPr/>
            <p:nvPr/>
          </p:nvSpPr>
          <p:spPr>
            <a:xfrm>
              <a:off x="3301421" y="2718424"/>
              <a:ext cx="1801945" cy="779240"/>
            </a:xfrm>
            <a:prstGeom prst="rect">
              <a:avLst/>
            </a:prstGeom>
            <a:solidFill>
              <a:srgbClr val="9CD398"/>
            </a:solidFill>
            <a:ln w="12700" cap="flat" cmpd="sng" algn="ctr">
              <a:noFill/>
              <a:prstDash val="solid"/>
              <a:miter lim="800000"/>
            </a:ln>
            <a:effectLst/>
          </p:spPr>
          <p:txBody>
            <a:bodyPr rtlCol="0" anchor="ctr"/>
            <a:lstStyle/>
            <a:p>
              <a:pPr marL="0" marR="0" lvl="0" indent="0" algn="ctr" defTabSz="360731"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a:ea typeface="+mn-ea"/>
                  <a:cs typeface="+mn-cs"/>
                </a:rPr>
                <a:t>An organisation enabled to deliver upon the mandate</a:t>
              </a:r>
              <a:endParaRPr kumimoji="0" lang="en-ZA" sz="1000" b="0" i="0" u="none" strike="noStrike" kern="0" cap="none" spc="0" normalizeH="0" baseline="0" noProof="0" dirty="0">
                <a:ln>
                  <a:noFill/>
                </a:ln>
                <a:solidFill>
                  <a:prstClr val="black"/>
                </a:solidFill>
                <a:effectLst/>
                <a:uLnTx/>
                <a:uFillTx/>
                <a:latin typeface="Arial"/>
                <a:ea typeface="+mn-ea"/>
                <a:cs typeface="+mn-cs"/>
              </a:endParaRPr>
            </a:p>
          </p:txBody>
        </p:sp>
        <p:grpSp>
          <p:nvGrpSpPr>
            <p:cNvPr id="47" name="Group 46">
              <a:extLst>
                <a:ext uri="{FF2B5EF4-FFF2-40B4-BE49-F238E27FC236}">
                  <a16:creationId xmlns:a16="http://schemas.microsoft.com/office/drawing/2014/main" xmlns="" id="{8D70A5BC-C6EC-47BF-B3E1-94B0E2628169}"/>
                </a:ext>
              </a:extLst>
            </p:cNvPr>
            <p:cNvGrpSpPr/>
            <p:nvPr/>
          </p:nvGrpSpPr>
          <p:grpSpPr>
            <a:xfrm>
              <a:off x="3301421" y="3609589"/>
              <a:ext cx="5428003" cy="1063401"/>
              <a:chOff x="4266629" y="3694751"/>
              <a:chExt cx="6906468" cy="1131075"/>
            </a:xfrm>
          </p:grpSpPr>
          <p:sp>
            <p:nvSpPr>
              <p:cNvPr id="65" name="Rectangle 64">
                <a:extLst>
                  <a:ext uri="{FF2B5EF4-FFF2-40B4-BE49-F238E27FC236}">
                    <a16:creationId xmlns:a16="http://schemas.microsoft.com/office/drawing/2014/main" xmlns="" id="{2F8CD357-D009-443A-826D-D091553BA5DC}"/>
                  </a:ext>
                </a:extLst>
              </p:cNvPr>
              <p:cNvSpPr/>
              <p:nvPr/>
            </p:nvSpPr>
            <p:spPr>
              <a:xfrm>
                <a:off x="7218878" y="3694751"/>
                <a:ext cx="3954219" cy="1131075"/>
              </a:xfrm>
              <a:prstGeom prst="rect">
                <a:avLst/>
              </a:prstGeom>
              <a:solidFill>
                <a:sysClr val="window" lastClr="FFFFFF"/>
              </a:solidFill>
              <a:ln w="12700" cap="flat" cmpd="sng" algn="ctr">
                <a:solidFill>
                  <a:srgbClr val="85B343">
                    <a:lumMod val="60000"/>
                    <a:lumOff val="40000"/>
                  </a:srgbClr>
                </a:solidFill>
                <a:prstDash val="solid"/>
                <a:miter lim="800000"/>
              </a:ln>
              <a:effectLst/>
            </p:spPr>
            <p:txBody>
              <a:bodyPr rtlCol="0" anchor="ctr"/>
              <a:lstStyle/>
              <a:p>
                <a:pPr marL="135274" marR="0" lvl="0" indent="-135274"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Arial"/>
                    <a:ea typeface="+mn-ea"/>
                    <a:cs typeface="+mn-cs"/>
                  </a:rPr>
                  <a:t>Increased market share value </a:t>
                </a:r>
              </a:p>
              <a:p>
                <a:pPr marL="135274" marR="0" lvl="0" indent="-135274"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Arial"/>
                    <a:ea typeface="+mn-ea"/>
                    <a:cs typeface="+mn-cs"/>
                  </a:rPr>
                  <a:t>Increased fibre infrastructure </a:t>
                </a:r>
              </a:p>
              <a:p>
                <a:pPr marL="135274" marR="0" lvl="0" indent="-135274"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000" b="0" i="0" u="none" strike="noStrike" kern="0" cap="none" spc="0" normalizeH="0" baseline="0" noProof="0" dirty="0">
                    <a:ln>
                      <a:noFill/>
                    </a:ln>
                    <a:solidFill>
                      <a:prstClr val="black"/>
                    </a:solidFill>
                    <a:effectLst/>
                    <a:uLnTx/>
                    <a:uFillTx/>
                    <a:latin typeface="Arial"/>
                    <a:ea typeface="+mn-ea"/>
                    <a:cs typeface="+mn-cs"/>
                  </a:rPr>
                  <a:t>Increased innovations implemented</a:t>
                </a:r>
              </a:p>
              <a:p>
                <a:pPr marL="135274" marR="0" lvl="0" indent="-135274"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Arial"/>
                    <a:ea typeface="+mn-ea"/>
                    <a:cs typeface="+mn-cs"/>
                  </a:rPr>
                  <a:t>Improved network restoration turnaround time </a:t>
                </a:r>
              </a:p>
              <a:p>
                <a:pPr marL="135274" marR="0" lvl="0" indent="-135274"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Arial"/>
                    <a:ea typeface="+mn-ea"/>
                    <a:cs typeface="+mn-cs"/>
                  </a:rPr>
                  <a:t>Lowered cost of network infrastructure</a:t>
                </a:r>
              </a:p>
            </p:txBody>
          </p:sp>
          <p:sp>
            <p:nvSpPr>
              <p:cNvPr id="66" name="Rectangle 65">
                <a:extLst>
                  <a:ext uri="{FF2B5EF4-FFF2-40B4-BE49-F238E27FC236}">
                    <a16:creationId xmlns:a16="http://schemas.microsoft.com/office/drawing/2014/main" xmlns="" id="{69564D08-F625-42D2-A3E0-6A403A04E3BF}"/>
                  </a:ext>
                </a:extLst>
              </p:cNvPr>
              <p:cNvSpPr/>
              <p:nvPr/>
            </p:nvSpPr>
            <p:spPr>
              <a:xfrm>
                <a:off x="4266629" y="3694751"/>
                <a:ext cx="2292754" cy="1121006"/>
              </a:xfrm>
              <a:prstGeom prst="rect">
                <a:avLst/>
              </a:prstGeom>
              <a:solidFill>
                <a:srgbClr val="99C6E0"/>
              </a:solidFill>
              <a:ln w="12700" cap="flat" cmpd="sng" algn="ctr">
                <a:noFill/>
                <a:prstDash val="solid"/>
                <a:miter lim="800000"/>
              </a:ln>
              <a:effectLst/>
            </p:spPr>
            <p:txBody>
              <a:bodyPr rtlCol="0" anchor="ctr"/>
              <a:lstStyle/>
              <a:p>
                <a:pPr marL="0" marR="0" lvl="0" indent="0" algn="ctr" defTabSz="360731"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a:ea typeface="+mn-ea"/>
                    <a:cs typeface="+mn-cs"/>
                  </a:rPr>
                  <a:t>An increased base achieved through customer fulfilment and state-of-the-art infrastructure and services</a:t>
                </a:r>
                <a:endParaRPr kumimoji="0" lang="en-ZA" sz="1000" b="0" i="0" u="none" strike="noStrike" kern="0" cap="none" spc="0" normalizeH="0" baseline="0" noProof="0" dirty="0">
                  <a:ln>
                    <a:noFill/>
                  </a:ln>
                  <a:solidFill>
                    <a:prstClr val="black"/>
                  </a:solidFill>
                  <a:effectLst/>
                  <a:uLnTx/>
                  <a:uFillTx/>
                  <a:latin typeface="Arial"/>
                  <a:ea typeface="+mn-ea"/>
                  <a:cs typeface="+mn-cs"/>
                </a:endParaRPr>
              </a:p>
            </p:txBody>
          </p:sp>
        </p:grpSp>
        <p:grpSp>
          <p:nvGrpSpPr>
            <p:cNvPr id="48" name="Group 47">
              <a:extLst>
                <a:ext uri="{FF2B5EF4-FFF2-40B4-BE49-F238E27FC236}">
                  <a16:creationId xmlns:a16="http://schemas.microsoft.com/office/drawing/2014/main" xmlns="" id="{9E810625-362C-4F7E-9DF4-79F28130D23C}"/>
                </a:ext>
              </a:extLst>
            </p:cNvPr>
            <p:cNvGrpSpPr/>
            <p:nvPr/>
          </p:nvGrpSpPr>
          <p:grpSpPr>
            <a:xfrm>
              <a:off x="3301420" y="4747607"/>
              <a:ext cx="5428003" cy="805812"/>
              <a:chOff x="4266628" y="4875578"/>
              <a:chExt cx="6906468" cy="857093"/>
            </a:xfrm>
          </p:grpSpPr>
          <p:sp>
            <p:nvSpPr>
              <p:cNvPr id="63" name="Rectangle 62">
                <a:extLst>
                  <a:ext uri="{FF2B5EF4-FFF2-40B4-BE49-F238E27FC236}">
                    <a16:creationId xmlns:a16="http://schemas.microsoft.com/office/drawing/2014/main" xmlns="" id="{9DDCDB0D-11AC-44F2-8CA7-8D3D484059C3}"/>
                  </a:ext>
                </a:extLst>
              </p:cNvPr>
              <p:cNvSpPr/>
              <p:nvPr/>
            </p:nvSpPr>
            <p:spPr>
              <a:xfrm>
                <a:off x="7218877" y="4875578"/>
                <a:ext cx="3954219" cy="857093"/>
              </a:xfrm>
              <a:prstGeom prst="rect">
                <a:avLst/>
              </a:prstGeom>
              <a:solidFill>
                <a:sysClr val="window" lastClr="FFFFFF"/>
              </a:solidFill>
              <a:ln w="12700" cap="flat" cmpd="sng" algn="ctr">
                <a:solidFill>
                  <a:srgbClr val="99C6E0">
                    <a:lumMod val="60000"/>
                    <a:lumOff val="40000"/>
                  </a:srgbClr>
                </a:solidFill>
                <a:prstDash val="solid"/>
                <a:miter lim="800000"/>
              </a:ln>
              <a:effectLst/>
            </p:spPr>
            <p:txBody>
              <a:bodyPr rtlCol="0" anchor="ctr"/>
              <a:lstStyle/>
              <a:p>
                <a:pPr marL="135274" marR="0" lvl="0" indent="-135274"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Arial"/>
                    <a:ea typeface="+mn-ea"/>
                    <a:cs typeface="+mn-cs"/>
                  </a:rPr>
                  <a:t>Increased collaborations established and executed with relevant stakeholders and other SOEs to facilitate innovation</a:t>
                </a:r>
              </a:p>
              <a:p>
                <a:pPr marL="135274" marR="0" lvl="0" indent="-135274"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Arial"/>
                    <a:ea typeface="+mn-ea"/>
                    <a:cs typeface="+mn-cs"/>
                  </a:rPr>
                  <a:t>Increased the delivery of SA Connect Sites</a:t>
                </a:r>
                <a:endParaRPr kumimoji="0" lang="en-ZA" sz="1000" b="0" i="0" u="none" strike="noStrike" kern="0" cap="none" spc="0" normalizeH="0" baseline="0" noProof="0" dirty="0">
                  <a:ln>
                    <a:noFill/>
                  </a:ln>
                  <a:solidFill>
                    <a:prstClr val="black"/>
                  </a:solidFill>
                  <a:effectLst/>
                  <a:uLnTx/>
                  <a:uFillTx/>
                  <a:latin typeface="Arial"/>
                  <a:ea typeface="+mn-ea"/>
                  <a:cs typeface="+mn-cs"/>
                </a:endParaRPr>
              </a:p>
            </p:txBody>
          </p:sp>
          <p:sp>
            <p:nvSpPr>
              <p:cNvPr id="64" name="Rectangle 63">
                <a:extLst>
                  <a:ext uri="{FF2B5EF4-FFF2-40B4-BE49-F238E27FC236}">
                    <a16:creationId xmlns:a16="http://schemas.microsoft.com/office/drawing/2014/main" xmlns="" id="{0C6FA490-83C7-4987-8F99-D9F076693260}"/>
                  </a:ext>
                </a:extLst>
              </p:cNvPr>
              <p:cNvSpPr/>
              <p:nvPr/>
            </p:nvSpPr>
            <p:spPr>
              <a:xfrm>
                <a:off x="4266628" y="4875578"/>
                <a:ext cx="2292755" cy="857093"/>
              </a:xfrm>
              <a:prstGeom prst="rect">
                <a:avLst/>
              </a:prstGeom>
              <a:solidFill>
                <a:srgbClr val="99C6E0">
                  <a:lumMod val="60000"/>
                  <a:lumOff val="40000"/>
                </a:srgbClr>
              </a:solidFill>
              <a:ln w="12700" cap="flat" cmpd="sng" algn="ctr">
                <a:noFill/>
                <a:prstDash val="solid"/>
                <a:miter lim="800000"/>
              </a:ln>
              <a:effectLst/>
            </p:spPr>
            <p:txBody>
              <a:bodyPr rtlCol="0" anchor="ctr"/>
              <a:lstStyle/>
              <a:p>
                <a:pPr marL="0" marR="0" lvl="0" indent="0" algn="ctr" defTabSz="360731"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a:ea typeface="+mn-ea"/>
                    <a:cs typeface="+mn-cs"/>
                  </a:rPr>
                  <a:t>The preferred partner of Government in enabling the digital transformation</a:t>
                </a:r>
                <a:endParaRPr kumimoji="0" lang="en-ZA" sz="1000" b="0" i="0" u="none" strike="noStrike" kern="0" cap="none" spc="0" normalizeH="0" baseline="0" noProof="0" dirty="0">
                  <a:ln>
                    <a:noFill/>
                  </a:ln>
                  <a:solidFill>
                    <a:prstClr val="black"/>
                  </a:solidFill>
                  <a:effectLst/>
                  <a:uLnTx/>
                  <a:uFillTx/>
                  <a:latin typeface="Arial"/>
                  <a:ea typeface="+mn-ea"/>
                  <a:cs typeface="+mn-cs"/>
                </a:endParaRPr>
              </a:p>
            </p:txBody>
          </p:sp>
        </p:grpSp>
        <p:grpSp>
          <p:nvGrpSpPr>
            <p:cNvPr id="49" name="Group 48">
              <a:extLst>
                <a:ext uri="{FF2B5EF4-FFF2-40B4-BE49-F238E27FC236}">
                  <a16:creationId xmlns:a16="http://schemas.microsoft.com/office/drawing/2014/main" xmlns="" id="{09E3D33D-74A6-444E-A38A-374C37D812A5}"/>
                </a:ext>
              </a:extLst>
            </p:cNvPr>
            <p:cNvGrpSpPr/>
            <p:nvPr/>
          </p:nvGrpSpPr>
          <p:grpSpPr>
            <a:xfrm>
              <a:off x="3301420" y="5637501"/>
              <a:ext cx="5428002" cy="547896"/>
              <a:chOff x="4266628" y="5851718"/>
              <a:chExt cx="6906467" cy="582764"/>
            </a:xfrm>
          </p:grpSpPr>
          <p:sp>
            <p:nvSpPr>
              <p:cNvPr id="61" name="Rectangle 60">
                <a:extLst>
                  <a:ext uri="{FF2B5EF4-FFF2-40B4-BE49-F238E27FC236}">
                    <a16:creationId xmlns:a16="http://schemas.microsoft.com/office/drawing/2014/main" xmlns="" id="{6740F3D3-DD09-44FC-BE88-F520882DF7FC}"/>
                  </a:ext>
                </a:extLst>
              </p:cNvPr>
              <p:cNvSpPr/>
              <p:nvPr/>
            </p:nvSpPr>
            <p:spPr>
              <a:xfrm>
                <a:off x="4266628" y="5852162"/>
                <a:ext cx="2292755" cy="582320"/>
              </a:xfrm>
              <a:prstGeom prst="rect">
                <a:avLst/>
              </a:prstGeom>
              <a:solidFill>
                <a:srgbClr val="BBD8FF"/>
              </a:solidFill>
              <a:ln w="12700" cap="flat" cmpd="sng" algn="ctr">
                <a:noFill/>
                <a:prstDash val="solid"/>
                <a:miter lim="800000"/>
              </a:ln>
              <a:effectLst/>
            </p:spPr>
            <p:txBody>
              <a:bodyPr rtlCol="0" anchor="ctr"/>
              <a:lstStyle/>
              <a:p>
                <a:pPr marL="0" marR="0" lvl="0" indent="0" algn="ctr" defTabSz="360731" eaLnBrk="1" fontAlgn="auto" latinLnBrk="0" hangingPunct="1">
                  <a:lnSpc>
                    <a:spcPct val="100000"/>
                  </a:lnSpc>
                  <a:spcBef>
                    <a:spcPts val="0"/>
                  </a:spcBef>
                  <a:spcAft>
                    <a:spcPts val="0"/>
                  </a:spcAft>
                  <a:buClrTx/>
                  <a:buSzTx/>
                  <a:buFontTx/>
                  <a:buNone/>
                  <a:tabLst/>
                  <a:defRPr/>
                </a:pPr>
                <a:r>
                  <a:rPr kumimoji="0" lang="en-ZA" sz="1000" b="0" i="0" u="none" strike="noStrike" kern="0" cap="none" spc="0" normalizeH="0" baseline="0" noProof="0" dirty="0">
                    <a:ln>
                      <a:noFill/>
                    </a:ln>
                    <a:solidFill>
                      <a:prstClr val="black"/>
                    </a:solidFill>
                    <a:effectLst/>
                    <a:uLnTx/>
                    <a:uFillTx/>
                    <a:latin typeface="Arial"/>
                    <a:ea typeface="+mn-ea"/>
                    <a:cs typeface="+mn-cs"/>
                  </a:rPr>
                  <a:t>Facilitated Socio-Economic Transformation</a:t>
                </a:r>
              </a:p>
            </p:txBody>
          </p:sp>
          <p:sp>
            <p:nvSpPr>
              <p:cNvPr id="62" name="Rectangle 61">
                <a:extLst>
                  <a:ext uri="{FF2B5EF4-FFF2-40B4-BE49-F238E27FC236}">
                    <a16:creationId xmlns:a16="http://schemas.microsoft.com/office/drawing/2014/main" xmlns="" id="{7BD6B31B-07FA-4DB7-8337-8F7659EBBD00}"/>
                  </a:ext>
                </a:extLst>
              </p:cNvPr>
              <p:cNvSpPr/>
              <p:nvPr/>
            </p:nvSpPr>
            <p:spPr>
              <a:xfrm>
                <a:off x="7218876" y="5851718"/>
                <a:ext cx="3954219" cy="580232"/>
              </a:xfrm>
              <a:prstGeom prst="rect">
                <a:avLst/>
              </a:prstGeom>
              <a:solidFill>
                <a:sysClr val="window" lastClr="FFFFFF"/>
              </a:solidFill>
              <a:ln w="12700" cap="flat" cmpd="sng" algn="ctr">
                <a:solidFill>
                  <a:srgbClr val="BBD8FF">
                    <a:lumMod val="90000"/>
                  </a:srgbClr>
                </a:solidFill>
                <a:prstDash val="solid"/>
                <a:miter lim="800000"/>
              </a:ln>
              <a:effectLst/>
            </p:spPr>
            <p:txBody>
              <a:bodyPr rtlCol="0" anchor="ctr"/>
              <a:lstStyle/>
              <a:p>
                <a:pPr marL="135274" marR="0" lvl="0" indent="-135274" defTabSz="36073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Arial"/>
                    <a:ea typeface="+mn-ea"/>
                    <a:cs typeface="+mn-cs"/>
                  </a:rPr>
                  <a:t>Increased initiatives supporting socio-economic transformation</a:t>
                </a:r>
                <a:endParaRPr kumimoji="0" lang="en-ZA" sz="1000" b="0" i="0" u="none" strike="noStrike" kern="0" cap="none" spc="0" normalizeH="0" baseline="0" noProof="0" dirty="0">
                  <a:ln>
                    <a:noFill/>
                  </a:ln>
                  <a:solidFill>
                    <a:prstClr val="black"/>
                  </a:solidFill>
                  <a:effectLst/>
                  <a:uLnTx/>
                  <a:uFillTx/>
                  <a:latin typeface="Arial"/>
                  <a:ea typeface="+mn-ea"/>
                  <a:cs typeface="+mn-cs"/>
                </a:endParaRPr>
              </a:p>
            </p:txBody>
          </p:sp>
        </p:grpSp>
        <p:sp>
          <p:nvSpPr>
            <p:cNvPr id="50" name="Arrow: Chevron 49">
              <a:extLst>
                <a:ext uri="{FF2B5EF4-FFF2-40B4-BE49-F238E27FC236}">
                  <a16:creationId xmlns:a16="http://schemas.microsoft.com/office/drawing/2014/main" xmlns="" id="{F728F4D4-518F-4941-BFC8-034D932D0562}"/>
                </a:ext>
              </a:extLst>
            </p:cNvPr>
            <p:cNvSpPr/>
            <p:nvPr/>
          </p:nvSpPr>
          <p:spPr>
            <a:xfrm>
              <a:off x="1331640" y="1523611"/>
              <a:ext cx="1801945" cy="4713701"/>
            </a:xfrm>
            <a:prstGeom prst="chevron">
              <a:avLst>
                <a:gd name="adj" fmla="val 18052"/>
              </a:avLst>
            </a:prstGeom>
            <a:solidFill>
              <a:srgbClr val="E7E6E6"/>
            </a:solidFill>
            <a:ln w="12700" cap="flat" cmpd="sng" algn="ctr">
              <a:noFill/>
              <a:prstDash val="solid"/>
              <a:miter lim="800000"/>
            </a:ln>
            <a:effectLst/>
          </p:spPr>
          <p:txBody>
            <a:bodyPr rtlCol="0" anchor="ctr"/>
            <a:lstStyle/>
            <a:p>
              <a:pPr marL="0" marR="0" lvl="0" indent="0" algn="ctr" defTabSz="360731"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prstClr val="black"/>
                </a:solidFill>
                <a:effectLst/>
                <a:uLnTx/>
                <a:uFillTx/>
                <a:latin typeface="Arial"/>
                <a:ea typeface="+mn-ea"/>
                <a:cs typeface="+mn-cs"/>
              </a:endParaRPr>
            </a:p>
          </p:txBody>
        </p:sp>
        <p:sp>
          <p:nvSpPr>
            <p:cNvPr id="51" name="Rectangle 50">
              <a:extLst>
                <a:ext uri="{FF2B5EF4-FFF2-40B4-BE49-F238E27FC236}">
                  <a16:creationId xmlns:a16="http://schemas.microsoft.com/office/drawing/2014/main" xmlns="" id="{9DC89DBE-5731-4B5A-AE21-9CCD7FB9B060}"/>
                </a:ext>
              </a:extLst>
            </p:cNvPr>
            <p:cNvSpPr/>
            <p:nvPr/>
          </p:nvSpPr>
          <p:spPr>
            <a:xfrm>
              <a:off x="1703578" y="1210920"/>
              <a:ext cx="1058521" cy="254187"/>
            </a:xfrm>
            <a:prstGeom prst="rect">
              <a:avLst/>
            </a:prstGeom>
            <a:solidFill>
              <a:sysClr val="windowText" lastClr="000000"/>
            </a:solidFill>
            <a:ln w="12700" cap="flat" cmpd="sng" algn="ctr">
              <a:solidFill>
                <a:srgbClr val="01310B">
                  <a:shade val="50000"/>
                </a:srgbClr>
              </a:solidFill>
              <a:prstDash val="solid"/>
              <a:miter lim="800000"/>
            </a:ln>
            <a:effectLst/>
          </p:spPr>
          <p:txBody>
            <a:bodyPr rtlCol="0" anchor="ctr"/>
            <a:lstStyle/>
            <a:p>
              <a:pPr marL="0" marR="0" lvl="0" indent="0" algn="ctr" defTabSz="360731" eaLnBrk="1" fontAlgn="auto" latinLnBrk="0" hangingPunct="1">
                <a:lnSpc>
                  <a:spcPct val="100000"/>
                </a:lnSpc>
                <a:spcBef>
                  <a:spcPts val="0"/>
                </a:spcBef>
                <a:spcAft>
                  <a:spcPts val="0"/>
                </a:spcAft>
                <a:buClrTx/>
                <a:buSzTx/>
                <a:buFontTx/>
                <a:buNone/>
                <a:tabLst/>
                <a:defRPr/>
              </a:pPr>
              <a:r>
                <a:rPr kumimoji="0" lang="en-ZA" sz="1000" b="1" i="0" u="none" strike="noStrike" kern="0" cap="none" spc="0" normalizeH="0" baseline="0" noProof="0" dirty="0">
                  <a:ln>
                    <a:noFill/>
                  </a:ln>
                  <a:solidFill>
                    <a:prstClr val="white"/>
                  </a:solidFill>
                  <a:effectLst/>
                  <a:uLnTx/>
                  <a:uFillTx/>
                  <a:latin typeface="Arial"/>
                  <a:ea typeface="+mn-ea"/>
                  <a:cs typeface="+mn-cs"/>
                </a:rPr>
                <a:t>FOCUS AREAS</a:t>
              </a:r>
            </a:p>
          </p:txBody>
        </p:sp>
        <p:sp>
          <p:nvSpPr>
            <p:cNvPr id="52" name="Rectangle 51">
              <a:extLst>
                <a:ext uri="{FF2B5EF4-FFF2-40B4-BE49-F238E27FC236}">
                  <a16:creationId xmlns:a16="http://schemas.microsoft.com/office/drawing/2014/main" xmlns="" id="{CDB308FD-03BC-470A-9D5D-A950B632D9F3}"/>
                </a:ext>
              </a:extLst>
            </p:cNvPr>
            <p:cNvSpPr/>
            <p:nvPr/>
          </p:nvSpPr>
          <p:spPr>
            <a:xfrm>
              <a:off x="1703578" y="2718425"/>
              <a:ext cx="1060929" cy="779240"/>
            </a:xfrm>
            <a:prstGeom prst="rect">
              <a:avLst/>
            </a:prstGeom>
            <a:solidFill>
              <a:sysClr val="window" lastClr="FFFFFF"/>
            </a:solidFill>
            <a:ln w="12700" cap="flat" cmpd="sng" algn="ctr">
              <a:noFill/>
              <a:prstDash val="solid"/>
              <a:miter lim="800000"/>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360731"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9CD398">
                      <a:lumMod val="50000"/>
                    </a:srgbClr>
                  </a:solidFill>
                  <a:effectLst/>
                  <a:uLnTx/>
                  <a:uFillTx/>
                  <a:latin typeface="Arial"/>
                  <a:ea typeface="+mn-ea"/>
                  <a:cs typeface="+mn-cs"/>
                </a:rPr>
                <a:t>Organisational </a:t>
              </a:r>
            </a:p>
            <a:p>
              <a:pPr marL="0" marR="0" lvl="0" indent="0" algn="ctr" defTabSz="360731"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9CD398">
                      <a:lumMod val="50000"/>
                    </a:srgbClr>
                  </a:solidFill>
                  <a:effectLst/>
                  <a:uLnTx/>
                  <a:uFillTx/>
                  <a:latin typeface="Arial"/>
                  <a:ea typeface="+mn-ea"/>
                  <a:cs typeface="+mn-cs"/>
                </a:rPr>
                <a:t>Enablement</a:t>
              </a:r>
            </a:p>
          </p:txBody>
        </p:sp>
        <p:sp>
          <p:nvSpPr>
            <p:cNvPr id="53" name="Rectangle 52">
              <a:extLst>
                <a:ext uri="{FF2B5EF4-FFF2-40B4-BE49-F238E27FC236}">
                  <a16:creationId xmlns:a16="http://schemas.microsoft.com/office/drawing/2014/main" xmlns="" id="{C33FE559-44F6-4AB3-9A7F-3B09BD8966CF}"/>
                </a:ext>
              </a:extLst>
            </p:cNvPr>
            <p:cNvSpPr/>
            <p:nvPr/>
          </p:nvSpPr>
          <p:spPr>
            <a:xfrm>
              <a:off x="1703578" y="1599993"/>
              <a:ext cx="1060930" cy="1006508"/>
            </a:xfrm>
            <a:prstGeom prst="rect">
              <a:avLst/>
            </a:prstGeom>
            <a:solidFill>
              <a:sysClr val="window" lastClr="FFFFFF"/>
            </a:solidFill>
            <a:ln w="12700" cap="flat" cmpd="sng" algn="ctr">
              <a:noFill/>
              <a:prstDash val="solid"/>
              <a:miter lim="800000"/>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360731"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9CD398">
                      <a:lumMod val="50000"/>
                    </a:srgbClr>
                  </a:solidFill>
                  <a:effectLst/>
                  <a:uLnTx/>
                  <a:uFillTx/>
                  <a:latin typeface="Arial"/>
                  <a:ea typeface="+mn-ea"/>
                  <a:cs typeface="+mn-cs"/>
                </a:rPr>
                <a:t>Financial and </a:t>
              </a:r>
            </a:p>
            <a:p>
              <a:pPr marL="0" marR="0" lvl="0" indent="0" algn="ctr" defTabSz="360731"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9CD398">
                      <a:lumMod val="50000"/>
                    </a:srgbClr>
                  </a:solidFill>
                  <a:effectLst/>
                  <a:uLnTx/>
                  <a:uFillTx/>
                  <a:latin typeface="Arial"/>
                  <a:ea typeface="+mn-ea"/>
                  <a:cs typeface="+mn-cs"/>
                </a:rPr>
                <a:t>Operational </a:t>
              </a:r>
            </a:p>
            <a:p>
              <a:pPr marL="0" marR="0" lvl="0" indent="0" algn="ctr" defTabSz="360731"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9CD398">
                      <a:lumMod val="50000"/>
                    </a:srgbClr>
                  </a:solidFill>
                  <a:effectLst/>
                  <a:uLnTx/>
                  <a:uFillTx/>
                  <a:latin typeface="Arial"/>
                  <a:ea typeface="+mn-ea"/>
                  <a:cs typeface="+mn-cs"/>
                </a:rPr>
                <a:t>Sustainability</a:t>
              </a:r>
            </a:p>
          </p:txBody>
        </p:sp>
        <p:grpSp>
          <p:nvGrpSpPr>
            <p:cNvPr id="54" name="Group 53">
              <a:extLst>
                <a:ext uri="{FF2B5EF4-FFF2-40B4-BE49-F238E27FC236}">
                  <a16:creationId xmlns:a16="http://schemas.microsoft.com/office/drawing/2014/main" xmlns="" id="{DD30360E-9EB5-4080-81CD-32C617E0C41A}"/>
                </a:ext>
              </a:extLst>
            </p:cNvPr>
            <p:cNvGrpSpPr/>
            <p:nvPr/>
          </p:nvGrpSpPr>
          <p:grpSpPr>
            <a:xfrm>
              <a:off x="1623103" y="3623742"/>
              <a:ext cx="1195083" cy="2544870"/>
              <a:chOff x="2131175" y="3709804"/>
              <a:chExt cx="1520596" cy="2706824"/>
            </a:xfrm>
          </p:grpSpPr>
          <p:sp>
            <p:nvSpPr>
              <p:cNvPr id="57" name="Rectangle 38">
                <a:extLst>
                  <a:ext uri="{FF2B5EF4-FFF2-40B4-BE49-F238E27FC236}">
                    <a16:creationId xmlns:a16="http://schemas.microsoft.com/office/drawing/2014/main" xmlns="" id="{04D8845D-126C-47EF-8136-C6F8885D25BC}"/>
                  </a:ext>
                </a:extLst>
              </p:cNvPr>
              <p:cNvSpPr/>
              <p:nvPr/>
            </p:nvSpPr>
            <p:spPr>
              <a:xfrm>
                <a:off x="2236636" y="5002295"/>
                <a:ext cx="1343772" cy="1414333"/>
              </a:xfrm>
              <a:prstGeom prst="flowChartManualInput">
                <a:avLst/>
              </a:prstGeom>
              <a:solidFill>
                <a:sysClr val="window" lastClr="FFFFFF"/>
              </a:solidFill>
              <a:ln w="12700" cap="flat" cmpd="sng" algn="ctr">
                <a:noFill/>
                <a:prstDash val="solid"/>
                <a:miter lim="800000"/>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360731"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99C6E0">
                        <a:lumMod val="50000"/>
                      </a:srgbClr>
                    </a:solidFill>
                    <a:effectLst/>
                    <a:uLnTx/>
                    <a:uFillTx/>
                    <a:latin typeface="Arial"/>
                    <a:ea typeface="+mn-ea"/>
                    <a:cs typeface="+mn-cs"/>
                  </a:rPr>
                  <a:t>Last Mile </a:t>
                </a:r>
              </a:p>
              <a:p>
                <a:pPr marL="0" marR="0" lvl="0" indent="0" algn="ctr" defTabSz="360731"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99C6E0">
                        <a:lumMod val="50000"/>
                      </a:srgbClr>
                    </a:solidFill>
                    <a:effectLst/>
                    <a:uLnTx/>
                    <a:uFillTx/>
                    <a:latin typeface="Arial"/>
                    <a:ea typeface="+mn-ea"/>
                    <a:cs typeface="+mn-cs"/>
                  </a:rPr>
                  <a:t>Connectivity</a:t>
                </a:r>
              </a:p>
            </p:txBody>
          </p:sp>
          <p:grpSp>
            <p:nvGrpSpPr>
              <p:cNvPr id="58" name="Group 57">
                <a:extLst>
                  <a:ext uri="{FF2B5EF4-FFF2-40B4-BE49-F238E27FC236}">
                    <a16:creationId xmlns:a16="http://schemas.microsoft.com/office/drawing/2014/main" xmlns="" id="{8ABDE262-7F73-4162-A25C-3F66613AE24B}"/>
                  </a:ext>
                </a:extLst>
              </p:cNvPr>
              <p:cNvGrpSpPr/>
              <p:nvPr/>
            </p:nvGrpSpPr>
            <p:grpSpPr>
              <a:xfrm>
                <a:off x="2131175" y="3709804"/>
                <a:ext cx="1520596" cy="1414331"/>
                <a:chOff x="2131175" y="3709804"/>
                <a:chExt cx="1520596" cy="1414331"/>
              </a:xfrm>
            </p:grpSpPr>
            <p:sp>
              <p:nvSpPr>
                <p:cNvPr id="59" name="Rectangle 39">
                  <a:extLst>
                    <a:ext uri="{FF2B5EF4-FFF2-40B4-BE49-F238E27FC236}">
                      <a16:creationId xmlns:a16="http://schemas.microsoft.com/office/drawing/2014/main" xmlns="" id="{907E347A-553B-4927-8DBD-C6B72D51BE6D}"/>
                    </a:ext>
                  </a:extLst>
                </p:cNvPr>
                <p:cNvSpPr/>
                <p:nvPr/>
              </p:nvSpPr>
              <p:spPr>
                <a:xfrm rot="10800000">
                  <a:off x="2235848" y="3709804"/>
                  <a:ext cx="1345349" cy="1414331"/>
                </a:xfrm>
                <a:prstGeom prst="flowChartManualInput">
                  <a:avLst/>
                </a:prstGeom>
                <a:solidFill>
                  <a:sysClr val="window" lastClr="FFFFFF"/>
                </a:solidFill>
                <a:ln w="12700" cap="flat" cmpd="sng" algn="ctr">
                  <a:noFill/>
                  <a:prstDash val="solid"/>
                  <a:miter lim="800000"/>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360731"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99C6E0">
                        <a:lumMod val="50000"/>
                      </a:srgbClr>
                    </a:solidFill>
                    <a:effectLst/>
                    <a:uLnTx/>
                    <a:uFillTx/>
                    <a:latin typeface="Arial"/>
                    <a:ea typeface="+mn-ea"/>
                    <a:cs typeface="+mn-cs"/>
                  </a:endParaRPr>
                </a:p>
              </p:txBody>
            </p:sp>
            <p:sp>
              <p:nvSpPr>
                <p:cNvPr id="60" name="Rectangle 59">
                  <a:extLst>
                    <a:ext uri="{FF2B5EF4-FFF2-40B4-BE49-F238E27FC236}">
                      <a16:creationId xmlns:a16="http://schemas.microsoft.com/office/drawing/2014/main" xmlns="" id="{BC48EE35-B76C-4E67-A65E-2AAA7A9A562B}"/>
                    </a:ext>
                  </a:extLst>
                </p:cNvPr>
                <p:cNvSpPr/>
                <p:nvPr/>
              </p:nvSpPr>
              <p:spPr>
                <a:xfrm>
                  <a:off x="2131175" y="4049358"/>
                  <a:ext cx="1520596" cy="735228"/>
                </a:xfrm>
                <a:prstGeom prst="rect">
                  <a:avLst/>
                </a:prstGeom>
                <a:noFill/>
                <a:ln w="12700" cap="flat" cmpd="sng" algn="ctr">
                  <a:noFill/>
                  <a:prstDash val="solid"/>
                  <a:miter lim="800000"/>
                </a:ln>
                <a:effectLst/>
              </p:spPr>
              <p:txBody>
                <a:bodyPr rtlCol="0" anchor="ctr"/>
                <a:lstStyle/>
                <a:p>
                  <a:pPr marL="0" marR="0" lvl="0" indent="0" algn="ctr" defTabSz="360731"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99C6E0">
                          <a:lumMod val="50000"/>
                        </a:srgbClr>
                      </a:solidFill>
                      <a:effectLst/>
                      <a:uLnTx/>
                      <a:uFillTx/>
                      <a:latin typeface="Arial"/>
                      <a:ea typeface="+mn-ea"/>
                      <a:cs typeface="+mn-cs"/>
                    </a:rPr>
                    <a:t>Enable Digital Transformation and Infrastructure</a:t>
                  </a:r>
                </a:p>
              </p:txBody>
            </p:sp>
          </p:grpSp>
        </p:grpSp>
        <p:cxnSp>
          <p:nvCxnSpPr>
            <p:cNvPr id="55" name="Straight Connector 54">
              <a:extLst>
                <a:ext uri="{FF2B5EF4-FFF2-40B4-BE49-F238E27FC236}">
                  <a16:creationId xmlns:a16="http://schemas.microsoft.com/office/drawing/2014/main" xmlns="" id="{B61937E1-6CFE-42DD-B11E-AED3729BCF00}"/>
                </a:ext>
              </a:extLst>
            </p:cNvPr>
            <p:cNvCxnSpPr/>
            <p:nvPr/>
          </p:nvCxnSpPr>
          <p:spPr>
            <a:xfrm>
              <a:off x="1649901" y="2642696"/>
              <a:ext cx="7202001" cy="0"/>
            </a:xfrm>
            <a:prstGeom prst="line">
              <a:avLst/>
            </a:prstGeom>
            <a:noFill/>
            <a:ln w="6350" cap="flat" cmpd="sng" algn="ctr">
              <a:solidFill>
                <a:srgbClr val="01310B"/>
              </a:solidFill>
              <a:prstDash val="solid"/>
              <a:miter lim="800000"/>
            </a:ln>
            <a:effectLst/>
          </p:spPr>
        </p:cxnSp>
        <p:cxnSp>
          <p:nvCxnSpPr>
            <p:cNvPr id="56" name="Straight Connector 55">
              <a:extLst>
                <a:ext uri="{FF2B5EF4-FFF2-40B4-BE49-F238E27FC236}">
                  <a16:creationId xmlns:a16="http://schemas.microsoft.com/office/drawing/2014/main" xmlns="" id="{26FC2670-A211-4CAB-B2F1-1FEA8F90DADA}"/>
                </a:ext>
              </a:extLst>
            </p:cNvPr>
            <p:cNvCxnSpPr/>
            <p:nvPr/>
          </p:nvCxnSpPr>
          <p:spPr>
            <a:xfrm>
              <a:off x="1648584" y="3553906"/>
              <a:ext cx="7202001" cy="0"/>
            </a:xfrm>
            <a:prstGeom prst="line">
              <a:avLst/>
            </a:prstGeom>
            <a:noFill/>
            <a:ln w="6350" cap="flat" cmpd="sng" algn="ctr">
              <a:solidFill>
                <a:srgbClr val="01310B"/>
              </a:solidFill>
              <a:prstDash val="solid"/>
              <a:miter lim="800000"/>
            </a:ln>
            <a:effectLst/>
          </p:spPr>
        </p:cxnSp>
      </p:grpSp>
    </p:spTree>
    <p:extLst>
      <p:ext uri="{BB962C8B-B14F-4D97-AF65-F5344CB8AC3E}">
        <p14:creationId xmlns:p14="http://schemas.microsoft.com/office/powerpoint/2010/main" xmlns="" val="3810380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62A7F62C-281F-4024-9240-7E06D36EBBC7}"/>
              </a:ext>
            </a:extLst>
          </p:cNvPr>
          <p:cNvSpPr>
            <a:spLocks noGrp="1"/>
          </p:cNvSpPr>
          <p:nvPr>
            <p:ph type="sldNum" sz="quarter" idx="10"/>
          </p:nvPr>
        </p:nvSpPr>
        <p:spPr/>
        <p:txBody>
          <a:bodyPr/>
          <a:lstStyle/>
          <a:p>
            <a:r>
              <a:rPr lang="en-US" dirty="0">
                <a:solidFill>
                  <a:srgbClr val="FFFFFF"/>
                </a:solidFill>
              </a:rPr>
              <a:t>Slide </a:t>
            </a:r>
            <a:fld id="{864A8D4A-B602-4C7A-9F64-5AEA9A8AB9A3}" type="slidenum">
              <a:rPr lang="en-US" smtClean="0">
                <a:solidFill>
                  <a:srgbClr val="FFFFFF"/>
                </a:solidFill>
              </a:rPr>
              <a:pPr/>
              <a:t>13</a:t>
            </a:fld>
            <a:endParaRPr lang="en-US" dirty="0">
              <a:solidFill>
                <a:srgbClr val="FFFFFF"/>
              </a:solidFill>
            </a:endParaRPr>
          </a:p>
        </p:txBody>
      </p:sp>
      <p:sp>
        <p:nvSpPr>
          <p:cNvPr id="4" name="Text Placeholder 3">
            <a:extLst>
              <a:ext uri="{FF2B5EF4-FFF2-40B4-BE49-F238E27FC236}">
                <a16:creationId xmlns:a16="http://schemas.microsoft.com/office/drawing/2014/main" xmlns="" id="{2263D65D-F72A-4636-9A06-E410F4B67AC6}"/>
              </a:ext>
            </a:extLst>
          </p:cNvPr>
          <p:cNvSpPr>
            <a:spLocks noGrp="1"/>
          </p:cNvSpPr>
          <p:nvPr>
            <p:ph type="body" sz="quarter" idx="11"/>
          </p:nvPr>
        </p:nvSpPr>
        <p:spPr>
          <a:noFill/>
          <a:ln w="9525">
            <a:noFill/>
            <a:miter lim="800000"/>
            <a:headEnd/>
            <a:tailEnd/>
          </a:ln>
        </p:spPr>
        <p:txBody>
          <a:bodyPr vert="horz" wrap="square" lIns="91440" tIns="45720" rIns="91440" bIns="45720" numCol="1" anchor="ctr" anchorCtr="0" compatLnSpc="1">
            <a:prstTxWarp prst="textNoShape">
              <a:avLst/>
            </a:prstTxWarp>
            <a:noAutofit/>
          </a:bodyPr>
          <a:lstStyle/>
          <a:p>
            <a:pPr>
              <a:spcBef>
                <a:spcPct val="0"/>
              </a:spcBef>
            </a:pPr>
            <a:r>
              <a:rPr lang="en-ZA" kern="1200" dirty="0">
                <a:latin typeface="Helvetica"/>
                <a:ea typeface="Tahoma" panose="020B0604030504040204" pitchFamily="34" charset="0"/>
                <a:cs typeface="Tahoma" panose="020B0604030504040204" pitchFamily="34" charset="0"/>
              </a:rPr>
              <a:t>Annual Performance Plan 2021 - 22</a:t>
            </a:r>
            <a:endParaRPr lang="en-GB" kern="1200" dirty="0">
              <a:latin typeface="Helvetica"/>
              <a:ea typeface="Tahoma" panose="020B0604030504040204" pitchFamily="34" charset="0"/>
              <a:cs typeface="Tahoma" panose="020B0604030504040204" pitchFamily="34" charset="0"/>
            </a:endParaRPr>
          </a:p>
        </p:txBody>
      </p:sp>
      <p:graphicFrame>
        <p:nvGraphicFramePr>
          <p:cNvPr id="5" name="Table 4">
            <a:extLst>
              <a:ext uri="{FF2B5EF4-FFF2-40B4-BE49-F238E27FC236}">
                <a16:creationId xmlns:a16="http://schemas.microsoft.com/office/drawing/2014/main" xmlns="" id="{1551A9D2-CFEA-48F5-A108-57B4DE9D81B2}"/>
              </a:ext>
            </a:extLst>
          </p:cNvPr>
          <p:cNvGraphicFramePr>
            <a:graphicFrameLocks noGrp="1"/>
          </p:cNvGraphicFramePr>
          <p:nvPr>
            <p:extLst>
              <p:ext uri="{D42A27DB-BD31-4B8C-83A1-F6EECF244321}">
                <p14:modId xmlns:p14="http://schemas.microsoft.com/office/powerpoint/2010/main" xmlns="" val="2374661235"/>
              </p:ext>
            </p:extLst>
          </p:nvPr>
        </p:nvGraphicFramePr>
        <p:xfrm>
          <a:off x="251520" y="1196752"/>
          <a:ext cx="8784975" cy="5237908"/>
        </p:xfrm>
        <a:graphic>
          <a:graphicData uri="http://schemas.openxmlformats.org/drawingml/2006/table">
            <a:tbl>
              <a:tblPr firstRow="1" firstCol="1" bandRow="1"/>
              <a:tblGrid>
                <a:gridCol w="1140290">
                  <a:extLst>
                    <a:ext uri="{9D8B030D-6E8A-4147-A177-3AD203B41FA5}">
                      <a16:colId xmlns:a16="http://schemas.microsoft.com/office/drawing/2014/main" xmlns="" val="2041998013"/>
                    </a:ext>
                  </a:extLst>
                </a:gridCol>
                <a:gridCol w="1047171">
                  <a:extLst>
                    <a:ext uri="{9D8B030D-6E8A-4147-A177-3AD203B41FA5}">
                      <a16:colId xmlns:a16="http://schemas.microsoft.com/office/drawing/2014/main" xmlns="" val="1239098313"/>
                    </a:ext>
                  </a:extLst>
                </a:gridCol>
                <a:gridCol w="1047171">
                  <a:extLst>
                    <a:ext uri="{9D8B030D-6E8A-4147-A177-3AD203B41FA5}">
                      <a16:colId xmlns:a16="http://schemas.microsoft.com/office/drawing/2014/main" xmlns="" val="2209946115"/>
                    </a:ext>
                  </a:extLst>
                </a:gridCol>
                <a:gridCol w="994458">
                  <a:extLst>
                    <a:ext uri="{9D8B030D-6E8A-4147-A177-3AD203B41FA5}">
                      <a16:colId xmlns:a16="http://schemas.microsoft.com/office/drawing/2014/main" xmlns="" val="3461426582"/>
                    </a:ext>
                  </a:extLst>
                </a:gridCol>
                <a:gridCol w="994458">
                  <a:extLst>
                    <a:ext uri="{9D8B030D-6E8A-4147-A177-3AD203B41FA5}">
                      <a16:colId xmlns:a16="http://schemas.microsoft.com/office/drawing/2014/main" xmlns="" val="872451348"/>
                    </a:ext>
                  </a:extLst>
                </a:gridCol>
                <a:gridCol w="908367">
                  <a:extLst>
                    <a:ext uri="{9D8B030D-6E8A-4147-A177-3AD203B41FA5}">
                      <a16:colId xmlns:a16="http://schemas.microsoft.com/office/drawing/2014/main" xmlns="" val="3738567776"/>
                    </a:ext>
                  </a:extLst>
                </a:gridCol>
                <a:gridCol w="971619">
                  <a:extLst>
                    <a:ext uri="{9D8B030D-6E8A-4147-A177-3AD203B41FA5}">
                      <a16:colId xmlns:a16="http://schemas.microsoft.com/office/drawing/2014/main" xmlns="" val="3644359677"/>
                    </a:ext>
                  </a:extLst>
                </a:gridCol>
                <a:gridCol w="817346">
                  <a:extLst>
                    <a:ext uri="{9D8B030D-6E8A-4147-A177-3AD203B41FA5}">
                      <a16:colId xmlns:a16="http://schemas.microsoft.com/office/drawing/2014/main" xmlns="" val="665504793"/>
                    </a:ext>
                  </a:extLst>
                </a:gridCol>
                <a:gridCol w="864095">
                  <a:extLst>
                    <a:ext uri="{9D8B030D-6E8A-4147-A177-3AD203B41FA5}">
                      <a16:colId xmlns:a16="http://schemas.microsoft.com/office/drawing/2014/main" xmlns="" val="3162648261"/>
                    </a:ext>
                  </a:extLst>
                </a:gridCol>
              </a:tblGrid>
              <a:tr h="584164">
                <a:tc>
                  <a:txBody>
                    <a:bodyPr/>
                    <a:lstStyle/>
                    <a:p>
                      <a:pPr algn="l">
                        <a:lnSpc>
                          <a:spcPct val="115000"/>
                        </a:lnSpc>
                      </a:pPr>
                      <a:r>
                        <a:rPr lang="en-GB" sz="1100" b="1" dirty="0">
                          <a:effectLst/>
                          <a:latin typeface="Arial" panose="020B0604020202020204" pitchFamily="34" charset="0"/>
                          <a:ea typeface="Times New Roman" panose="02020603050405020304" pitchFamily="18" charset="0"/>
                          <a:cs typeface="Arial" panose="020B0604020202020204" pitchFamily="34" charset="0"/>
                        </a:rPr>
                        <a:t>OUTCOME</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D398"/>
                    </a:solidFill>
                  </a:tcPr>
                </a:tc>
                <a:tc>
                  <a:txBody>
                    <a:bodyPr/>
                    <a:lstStyle/>
                    <a:p>
                      <a:pPr algn="l">
                        <a:lnSpc>
                          <a:spcPct val="115000"/>
                        </a:lnSpc>
                      </a:pPr>
                      <a:r>
                        <a:rPr lang="en-GB"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OUTPUTS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D398"/>
                    </a:solidFill>
                  </a:tcPr>
                </a:tc>
                <a:tc>
                  <a:txBody>
                    <a:bodyPr/>
                    <a:lstStyle/>
                    <a:p>
                      <a:pPr algn="l">
                        <a:lnSpc>
                          <a:spcPct val="115000"/>
                        </a:lnSpc>
                      </a:pPr>
                      <a:r>
                        <a:rPr lang="en-GB"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KPI</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D398"/>
                    </a:solidFill>
                  </a:tcPr>
                </a:tc>
                <a:tc>
                  <a:txBody>
                    <a:bodyPr/>
                    <a:lstStyle/>
                    <a:p>
                      <a:pPr algn="ctr">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2020/21 BASELINE</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D398"/>
                    </a:solidFill>
                  </a:tcPr>
                </a:tc>
                <a:tc>
                  <a:txBody>
                    <a:bodyPr/>
                    <a:lstStyle/>
                    <a:p>
                      <a:pPr algn="l">
                        <a:lnSpc>
                          <a:spcPct val="115000"/>
                        </a:lnSpc>
                      </a:pPr>
                      <a:r>
                        <a:rPr lang="en-GB"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2021/22</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p>
                      <a:pPr algn="l">
                        <a:lnSpc>
                          <a:spcPct val="115000"/>
                        </a:lnSpc>
                      </a:pPr>
                      <a:r>
                        <a:rPr lang="en-GB"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TARGET</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D398"/>
                    </a:solidFill>
                  </a:tcPr>
                </a:tc>
                <a:tc>
                  <a:txBody>
                    <a:bodyPr/>
                    <a:lstStyle/>
                    <a:p>
                      <a:pPr algn="l">
                        <a:lnSpc>
                          <a:spcPct val="115000"/>
                        </a:lnSpc>
                      </a:pPr>
                      <a:r>
                        <a:rPr lang="en-GB"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Q1 TARGETS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D398"/>
                    </a:solidFill>
                  </a:tcPr>
                </a:tc>
                <a:tc>
                  <a:txBody>
                    <a:bodyPr/>
                    <a:lstStyle/>
                    <a:p>
                      <a:pPr algn="l">
                        <a:lnSpc>
                          <a:spcPct val="115000"/>
                        </a:lnSpc>
                      </a:pPr>
                      <a:r>
                        <a:rPr lang="en-GB"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Q2 TARGETS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D398"/>
                    </a:solidFill>
                  </a:tcPr>
                </a:tc>
                <a:tc>
                  <a:txBody>
                    <a:bodyPr/>
                    <a:lstStyle/>
                    <a:p>
                      <a:pPr algn="l">
                        <a:lnSpc>
                          <a:spcPct val="115000"/>
                        </a:lnSpc>
                      </a:pPr>
                      <a:r>
                        <a:rPr lang="en-GB"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Q3 TARGETS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D398"/>
                    </a:solidFill>
                  </a:tcPr>
                </a:tc>
                <a:tc>
                  <a:txBody>
                    <a:bodyPr/>
                    <a:lstStyle/>
                    <a:p>
                      <a:pPr algn="l">
                        <a:lnSpc>
                          <a:spcPct val="115000"/>
                        </a:lnSpc>
                      </a:pPr>
                      <a:r>
                        <a:rPr lang="en-GB"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Q4 TARGETS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D398"/>
                    </a:solidFill>
                  </a:tcPr>
                </a:tc>
                <a:extLst>
                  <a:ext uri="{0D108BD9-81ED-4DB2-BD59-A6C34878D82A}">
                    <a16:rowId xmlns:a16="http://schemas.microsoft.com/office/drawing/2014/main" xmlns="" val="757901829"/>
                  </a:ext>
                </a:extLst>
              </a:tr>
              <a:tr h="833077">
                <a:tc rowSpan="5">
                  <a:txBody>
                    <a:bodyPr/>
                    <a:lstStyle/>
                    <a:p>
                      <a:pPr algn="l">
                        <a:lnSpc>
                          <a:spcPct val="115000"/>
                        </a:lnSpc>
                      </a:pPr>
                      <a:r>
                        <a:rPr lang="en-GB"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 strengthened financial position for growth and sustainability</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FE2B1"/>
                    </a:solidFill>
                  </a:tcPr>
                </a:tc>
                <a:tc rowSpan="3">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New Sales Contracts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B1"/>
                    </a:solidFill>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New sales contracts signed annually</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R116 million</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Arial" panose="020B0604020202020204" pitchFamily="34" charset="0"/>
                        </a:rPr>
                        <a:t>R400 million new sales contracts signed</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Arial" panose="020B0604020202020204" pitchFamily="34" charset="0"/>
                        </a:rPr>
                        <a:t>R150 million new sales contracts signed</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Arial" panose="020B0604020202020204" pitchFamily="34" charset="0"/>
                        </a:rPr>
                        <a:t>R100 million new sales contracts signed</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Arial" panose="020B0604020202020204" pitchFamily="34" charset="0"/>
                        </a:rPr>
                        <a:t>R50 million new sales contracts signed</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Arial" panose="020B0604020202020204" pitchFamily="34" charset="0"/>
                        </a:rPr>
                        <a:t>R100 million sales contracts signed</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91981059"/>
                  </a:ext>
                </a:extLst>
              </a:tr>
              <a:tr h="1175265">
                <a:tc vMerge="1">
                  <a:txBody>
                    <a:bodyPr/>
                    <a:lstStyle/>
                    <a:p>
                      <a:endParaRPr lang="en-ZA"/>
                    </a:p>
                  </a:txBody>
                  <a:tcPr/>
                </a:tc>
                <a:tc vMerge="1">
                  <a:txBody>
                    <a:bodyPr/>
                    <a:lstStyle/>
                    <a:p>
                      <a:endParaRPr lang="en-ZA"/>
                    </a:p>
                  </a:txBody>
                  <a:tcPr>
                    <a:lnT w="12700" cap="flat" cmpd="sng" algn="ctr">
                      <a:solidFill>
                        <a:schemeClr val="tx1"/>
                      </a:solidFill>
                      <a:prstDash val="solid"/>
                      <a:round/>
                      <a:headEnd type="none" w="med" len="med"/>
                      <a:tailEnd type="none" w="med" len="med"/>
                    </a:lnT>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Revenue year-on-year growth (including SA Connect)</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 revenue year-on-year growth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36% revenue year-on-year growth</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26% revenue year-on-year growth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29% revenue year-on-year growth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45% revenue year-on-year growth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44% revenue year-on-year growth (Including SA Connect)</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90912328"/>
                  </a:ext>
                </a:extLst>
              </a:tr>
              <a:tr h="1076408">
                <a:tc vMerge="1">
                  <a:txBody>
                    <a:bodyPr/>
                    <a:lstStyle/>
                    <a:p>
                      <a:endParaRPr lang="en-ZA" dirty="0"/>
                    </a:p>
                  </a:txBody>
                  <a:tcPr>
                    <a:lnT w="12700" cap="flat" cmpd="sng" algn="ctr">
                      <a:solidFill>
                        <a:schemeClr val="tx1"/>
                      </a:solidFill>
                      <a:prstDash val="solid"/>
                      <a:round/>
                      <a:headEnd type="none" w="med" len="med"/>
                      <a:tailEnd type="none" w="med" len="med"/>
                    </a:lnT>
                  </a:tcPr>
                </a:tc>
                <a:tc vMerge="1">
                  <a:txBody>
                    <a:bodyPr/>
                    <a:lstStyle/>
                    <a:p>
                      <a:endParaRPr lang="en-ZA"/>
                    </a:p>
                  </a:txBody>
                  <a:tcPr>
                    <a:lnT w="12700" cap="flat" cmpd="sng" algn="ctr">
                      <a:solidFill>
                        <a:schemeClr val="tx1"/>
                      </a:solidFill>
                      <a:prstDash val="solid"/>
                      <a:round/>
                      <a:headEnd type="none" w="med" len="med"/>
                      <a:tailEnd type="none" w="med" len="med"/>
                    </a:lnT>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of days per outstanding customer invoice per month</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 Debtors days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Debtors collection of 60 days per contract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Debtors collection of 60 days per contract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Debtors collection of 60 days per contract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Debtors collection of 60 days per contract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Debtors collection of 60 days per contract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28688891"/>
                  </a:ext>
                </a:extLst>
              </a:tr>
              <a:tr h="492586">
                <a:tc vMerge="1">
                  <a:txBody>
                    <a:bodyPr/>
                    <a:lstStyle/>
                    <a:p>
                      <a:endParaRPr lang="en-ZA"/>
                    </a:p>
                  </a:txBody>
                  <a:tcPr>
                    <a:lnT w="12700" cap="flat" cmpd="sng" algn="ctr">
                      <a:solidFill>
                        <a:schemeClr val="tx1"/>
                      </a:solidFill>
                      <a:prstDash val="solid"/>
                      <a:round/>
                      <a:headEnd type="none" w="med" len="med"/>
                      <a:tailEnd type="none" w="med" len="med"/>
                    </a:lnT>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Improved Debt to Equity Ratio</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B1"/>
                    </a:solidFill>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Gearing Ratio</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63% Gearing Ratio</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107% Debt to Equity</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95% Debt to Equity</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104% Debt to Equity</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105% Debt to Equity</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107% Debt to Equity</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83548891"/>
                  </a:ext>
                </a:extLst>
              </a:tr>
              <a:tr h="1076408">
                <a:tc vMerge="1">
                  <a:txBody>
                    <a:bodyPr/>
                    <a:lstStyle/>
                    <a:p>
                      <a:endParaRPr lang="en-ZA"/>
                    </a:p>
                  </a:txBody>
                  <a:tcPr>
                    <a:lnT w="12700" cap="flat" cmpd="sng" algn="ctr">
                      <a:solidFill>
                        <a:schemeClr val="tx1"/>
                      </a:solidFill>
                      <a:prstDash val="solid"/>
                      <a:round/>
                      <a:headEnd type="none" w="med" len="med"/>
                      <a:tailEnd type="none" w="med" len="med"/>
                    </a:lnT>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Increased investment and funding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B1"/>
                    </a:solidFill>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Maintain Positive Cash Balance monthly</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R17 million cash and cash equivalent available</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R15 million cash and cash equivalent available</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R15 million cash and cash equivalent available</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R15 million cash and cash equivalent available</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R15 million cash and cash equivalent available</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R15 million cash and cash equivalent available</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22356399"/>
                  </a:ext>
                </a:extLst>
              </a:tr>
            </a:tbl>
          </a:graphicData>
        </a:graphic>
      </p:graphicFrame>
    </p:spTree>
    <p:extLst>
      <p:ext uri="{BB962C8B-B14F-4D97-AF65-F5344CB8AC3E}">
        <p14:creationId xmlns:p14="http://schemas.microsoft.com/office/powerpoint/2010/main" xmlns="" val="658386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62A7F62C-281F-4024-9240-7E06D36EBBC7}"/>
              </a:ext>
            </a:extLst>
          </p:cNvPr>
          <p:cNvSpPr>
            <a:spLocks noGrp="1"/>
          </p:cNvSpPr>
          <p:nvPr>
            <p:ph type="sldNum" sz="quarter" idx="10"/>
          </p:nvPr>
        </p:nvSpPr>
        <p:spPr/>
        <p:txBody>
          <a:bodyPr/>
          <a:lstStyle/>
          <a:p>
            <a:r>
              <a:rPr lang="en-US" dirty="0">
                <a:solidFill>
                  <a:srgbClr val="FFFFFF"/>
                </a:solidFill>
              </a:rPr>
              <a:t>Slide </a:t>
            </a:r>
            <a:fld id="{864A8D4A-B602-4C7A-9F64-5AEA9A8AB9A3}" type="slidenum">
              <a:rPr lang="en-US" smtClean="0">
                <a:solidFill>
                  <a:srgbClr val="FFFFFF"/>
                </a:solidFill>
              </a:rPr>
              <a:pPr/>
              <a:t>14</a:t>
            </a:fld>
            <a:endParaRPr lang="en-US" dirty="0">
              <a:solidFill>
                <a:srgbClr val="FFFFFF"/>
              </a:solidFill>
            </a:endParaRPr>
          </a:p>
        </p:txBody>
      </p:sp>
      <p:sp>
        <p:nvSpPr>
          <p:cNvPr id="4" name="Text Placeholder 3">
            <a:extLst>
              <a:ext uri="{FF2B5EF4-FFF2-40B4-BE49-F238E27FC236}">
                <a16:creationId xmlns:a16="http://schemas.microsoft.com/office/drawing/2014/main" xmlns="" id="{2263D65D-F72A-4636-9A06-E410F4B67AC6}"/>
              </a:ext>
            </a:extLst>
          </p:cNvPr>
          <p:cNvSpPr>
            <a:spLocks noGrp="1"/>
          </p:cNvSpPr>
          <p:nvPr>
            <p:ph type="body" sz="quarter" idx="11"/>
          </p:nvPr>
        </p:nvSpPr>
        <p:spPr>
          <a:noFill/>
          <a:ln w="9525">
            <a:noFill/>
            <a:miter lim="800000"/>
            <a:headEnd/>
            <a:tailEnd/>
          </a:ln>
        </p:spPr>
        <p:txBody>
          <a:bodyPr vert="horz" wrap="square" lIns="91440" tIns="45720" rIns="91440" bIns="45720" numCol="1" anchor="ctr" anchorCtr="0" compatLnSpc="1">
            <a:prstTxWarp prst="textNoShape">
              <a:avLst/>
            </a:prstTxWarp>
            <a:noAutofit/>
          </a:bodyPr>
          <a:lstStyle/>
          <a:p>
            <a:pPr>
              <a:spcBef>
                <a:spcPct val="0"/>
              </a:spcBef>
            </a:pPr>
            <a:r>
              <a:rPr lang="en-ZA" kern="1200" dirty="0">
                <a:latin typeface="Helvetica"/>
                <a:ea typeface="Tahoma" panose="020B0604030504040204" pitchFamily="34" charset="0"/>
                <a:cs typeface="Tahoma" panose="020B0604030504040204" pitchFamily="34" charset="0"/>
              </a:rPr>
              <a:t>Annual Performance Plan 2021 - 22</a:t>
            </a:r>
            <a:endParaRPr lang="en-GB" kern="1200" dirty="0">
              <a:latin typeface="Helvetica"/>
              <a:ea typeface="Tahoma" panose="020B0604030504040204" pitchFamily="34" charset="0"/>
              <a:cs typeface="Tahoma" panose="020B0604030504040204" pitchFamily="34" charset="0"/>
            </a:endParaRPr>
          </a:p>
        </p:txBody>
      </p:sp>
      <p:sp>
        <p:nvSpPr>
          <p:cNvPr id="8" name="Rectangle 2">
            <a:extLst>
              <a:ext uri="{FF2B5EF4-FFF2-40B4-BE49-F238E27FC236}">
                <a16:creationId xmlns:a16="http://schemas.microsoft.com/office/drawing/2014/main" xmlns="" id="{5A5063D3-7653-4B72-A55F-43123EA8E4E7}"/>
              </a:ext>
            </a:extLst>
          </p:cNvPr>
          <p:cNvSpPr>
            <a:spLocks noChangeArrowheads="1"/>
          </p:cNvSpPr>
          <p:nvPr/>
        </p:nvSpPr>
        <p:spPr bwMode="auto">
          <a:xfrm>
            <a:off x="3803650" y="1592977"/>
            <a:ext cx="18473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sz="1000"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xmlns="" id="{977E57D3-588A-4911-8A5C-5EC56ED130F6}"/>
              </a:ext>
            </a:extLst>
          </p:cNvPr>
          <p:cNvGraphicFramePr>
            <a:graphicFrameLocks noGrp="1"/>
          </p:cNvGraphicFramePr>
          <p:nvPr>
            <p:extLst>
              <p:ext uri="{D42A27DB-BD31-4B8C-83A1-F6EECF244321}">
                <p14:modId xmlns:p14="http://schemas.microsoft.com/office/powerpoint/2010/main" xmlns="" val="4204303932"/>
              </p:ext>
            </p:extLst>
          </p:nvPr>
        </p:nvGraphicFramePr>
        <p:xfrm>
          <a:off x="251520" y="1161492"/>
          <a:ext cx="8784975" cy="5307623"/>
        </p:xfrm>
        <a:graphic>
          <a:graphicData uri="http://schemas.openxmlformats.org/drawingml/2006/table">
            <a:tbl>
              <a:tblPr firstRow="1" firstCol="1" bandRow="1"/>
              <a:tblGrid>
                <a:gridCol w="1140290">
                  <a:extLst>
                    <a:ext uri="{9D8B030D-6E8A-4147-A177-3AD203B41FA5}">
                      <a16:colId xmlns:a16="http://schemas.microsoft.com/office/drawing/2014/main" xmlns="" val="2041998013"/>
                    </a:ext>
                  </a:extLst>
                </a:gridCol>
                <a:gridCol w="1047171">
                  <a:extLst>
                    <a:ext uri="{9D8B030D-6E8A-4147-A177-3AD203B41FA5}">
                      <a16:colId xmlns:a16="http://schemas.microsoft.com/office/drawing/2014/main" xmlns="" val="1239098313"/>
                    </a:ext>
                  </a:extLst>
                </a:gridCol>
                <a:gridCol w="1047171">
                  <a:extLst>
                    <a:ext uri="{9D8B030D-6E8A-4147-A177-3AD203B41FA5}">
                      <a16:colId xmlns:a16="http://schemas.microsoft.com/office/drawing/2014/main" xmlns="" val="2209946115"/>
                    </a:ext>
                  </a:extLst>
                </a:gridCol>
                <a:gridCol w="994458">
                  <a:extLst>
                    <a:ext uri="{9D8B030D-6E8A-4147-A177-3AD203B41FA5}">
                      <a16:colId xmlns:a16="http://schemas.microsoft.com/office/drawing/2014/main" xmlns="" val="3461426582"/>
                    </a:ext>
                  </a:extLst>
                </a:gridCol>
                <a:gridCol w="994458">
                  <a:extLst>
                    <a:ext uri="{9D8B030D-6E8A-4147-A177-3AD203B41FA5}">
                      <a16:colId xmlns:a16="http://schemas.microsoft.com/office/drawing/2014/main" xmlns="" val="872451348"/>
                    </a:ext>
                  </a:extLst>
                </a:gridCol>
                <a:gridCol w="908367">
                  <a:extLst>
                    <a:ext uri="{9D8B030D-6E8A-4147-A177-3AD203B41FA5}">
                      <a16:colId xmlns:a16="http://schemas.microsoft.com/office/drawing/2014/main" xmlns="" val="3738567776"/>
                    </a:ext>
                  </a:extLst>
                </a:gridCol>
                <a:gridCol w="971619">
                  <a:extLst>
                    <a:ext uri="{9D8B030D-6E8A-4147-A177-3AD203B41FA5}">
                      <a16:colId xmlns:a16="http://schemas.microsoft.com/office/drawing/2014/main" xmlns="" val="3644359677"/>
                    </a:ext>
                  </a:extLst>
                </a:gridCol>
                <a:gridCol w="817346">
                  <a:extLst>
                    <a:ext uri="{9D8B030D-6E8A-4147-A177-3AD203B41FA5}">
                      <a16:colId xmlns:a16="http://schemas.microsoft.com/office/drawing/2014/main" xmlns="" val="665504793"/>
                    </a:ext>
                  </a:extLst>
                </a:gridCol>
                <a:gridCol w="864095">
                  <a:extLst>
                    <a:ext uri="{9D8B030D-6E8A-4147-A177-3AD203B41FA5}">
                      <a16:colId xmlns:a16="http://schemas.microsoft.com/office/drawing/2014/main" xmlns="" val="3162648261"/>
                    </a:ext>
                  </a:extLst>
                </a:gridCol>
              </a:tblGrid>
              <a:tr h="438382">
                <a:tc>
                  <a:txBody>
                    <a:bodyPr/>
                    <a:lstStyle/>
                    <a:p>
                      <a:pPr algn="l">
                        <a:lnSpc>
                          <a:spcPct val="115000"/>
                        </a:lnSpc>
                      </a:pPr>
                      <a:r>
                        <a:rPr lang="en-GB" sz="1100" b="1" dirty="0">
                          <a:effectLst/>
                          <a:latin typeface="Arial" panose="020B0604020202020204" pitchFamily="34" charset="0"/>
                          <a:ea typeface="Times New Roman" panose="02020603050405020304" pitchFamily="18" charset="0"/>
                          <a:cs typeface="Arial" panose="020B0604020202020204" pitchFamily="34" charset="0"/>
                        </a:rPr>
                        <a:t>OUTCOME</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D398"/>
                    </a:solidFill>
                  </a:tcPr>
                </a:tc>
                <a:tc>
                  <a:txBody>
                    <a:bodyPr/>
                    <a:lstStyle/>
                    <a:p>
                      <a:pPr algn="l">
                        <a:lnSpc>
                          <a:spcPct val="115000"/>
                        </a:lnSpc>
                      </a:pPr>
                      <a:r>
                        <a:rPr lang="en-GB"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OUTPUTS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D398"/>
                    </a:solidFill>
                  </a:tcPr>
                </a:tc>
                <a:tc>
                  <a:txBody>
                    <a:bodyPr/>
                    <a:lstStyle/>
                    <a:p>
                      <a:pPr algn="l">
                        <a:lnSpc>
                          <a:spcPct val="115000"/>
                        </a:lnSpc>
                      </a:pPr>
                      <a:r>
                        <a:rPr lang="en-GB"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KPI</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D398"/>
                    </a:solidFill>
                  </a:tcPr>
                </a:tc>
                <a:tc>
                  <a:txBody>
                    <a:bodyPr/>
                    <a:lstStyle/>
                    <a:p>
                      <a:pPr algn="ctr">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2020/21 BASELINE</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D398"/>
                    </a:solidFill>
                  </a:tcPr>
                </a:tc>
                <a:tc>
                  <a:txBody>
                    <a:bodyPr/>
                    <a:lstStyle/>
                    <a:p>
                      <a:pPr algn="l">
                        <a:lnSpc>
                          <a:spcPct val="115000"/>
                        </a:lnSpc>
                      </a:pPr>
                      <a:r>
                        <a:rPr lang="en-GB"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2021/22</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p>
                      <a:pPr algn="l">
                        <a:lnSpc>
                          <a:spcPct val="115000"/>
                        </a:lnSpc>
                      </a:pPr>
                      <a:r>
                        <a:rPr lang="en-GB"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TARGET</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D398"/>
                    </a:solidFill>
                  </a:tcPr>
                </a:tc>
                <a:tc>
                  <a:txBody>
                    <a:bodyPr/>
                    <a:lstStyle/>
                    <a:p>
                      <a:pPr algn="l">
                        <a:lnSpc>
                          <a:spcPct val="115000"/>
                        </a:lnSpc>
                      </a:pPr>
                      <a:r>
                        <a:rPr lang="en-GB"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Q1 TARGETS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D398"/>
                    </a:solidFill>
                  </a:tcPr>
                </a:tc>
                <a:tc>
                  <a:txBody>
                    <a:bodyPr/>
                    <a:lstStyle/>
                    <a:p>
                      <a:pPr algn="l">
                        <a:lnSpc>
                          <a:spcPct val="115000"/>
                        </a:lnSpc>
                      </a:pPr>
                      <a:r>
                        <a:rPr lang="en-GB"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Q2 TARGETS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D398"/>
                    </a:solidFill>
                  </a:tcPr>
                </a:tc>
                <a:tc>
                  <a:txBody>
                    <a:bodyPr/>
                    <a:lstStyle/>
                    <a:p>
                      <a:pPr algn="l">
                        <a:lnSpc>
                          <a:spcPct val="115000"/>
                        </a:lnSpc>
                      </a:pPr>
                      <a:r>
                        <a:rPr lang="en-GB"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Q3 TARGETS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D398"/>
                    </a:solidFill>
                  </a:tcPr>
                </a:tc>
                <a:tc>
                  <a:txBody>
                    <a:bodyPr/>
                    <a:lstStyle/>
                    <a:p>
                      <a:pPr algn="l">
                        <a:lnSpc>
                          <a:spcPct val="115000"/>
                        </a:lnSpc>
                      </a:pPr>
                      <a:r>
                        <a:rPr lang="en-GB"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Q4 TARGETS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D398"/>
                    </a:solidFill>
                  </a:tcPr>
                </a:tc>
                <a:extLst>
                  <a:ext uri="{0D108BD9-81ED-4DB2-BD59-A6C34878D82A}">
                    <a16:rowId xmlns:a16="http://schemas.microsoft.com/office/drawing/2014/main" xmlns="" val="757901829"/>
                  </a:ext>
                </a:extLst>
              </a:tr>
              <a:tr h="820735">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 A strengthened financial position for growth and sustainability</a:t>
                      </a: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1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endParaRPr>
                    </a:p>
                    <a:p>
                      <a:endParaRPr lang="en-ZA" sz="1100" dirty="0"/>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B1"/>
                    </a:solidFill>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Improved Operating Profit before Depreciation after Interest</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B1"/>
                    </a:solidFill>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Improve operating profit before depreciation after interest</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Decline by R34 million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Improve by R37 million</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Decline by R5 million</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Improve by R8 million</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Improve by R15 million</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Improve by R18 million</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22356399"/>
                  </a:ext>
                </a:extLst>
              </a:tr>
              <a:tr h="820735">
                <a:tc vMerge="1">
                  <a:txBody>
                    <a:bodyPr/>
                    <a:lstStyle/>
                    <a:p>
                      <a:endParaRPr lang="en-ZA"/>
                    </a:p>
                  </a:txBody>
                  <a:tcPr>
                    <a:lnT w="12700" cap="flat" cmpd="sng" algn="ctr">
                      <a:solidFill>
                        <a:srgbClr val="BFBFBF"/>
                      </a:solidFill>
                      <a:prstDash val="solid"/>
                      <a:round/>
                      <a:headEnd type="none" w="med" len="med"/>
                      <a:tailEnd type="none" w="med" len="med"/>
                    </a:lnT>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SMMEs supported</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B1"/>
                    </a:solidFill>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of days within which SMMEs invoices are paid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Arial" panose="020B0604020202020204" pitchFamily="34" charset="0"/>
                        </a:rPr>
                        <a:t>SMME invoice paid within 25 days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Arial" panose="020B0604020202020204" pitchFamily="34" charset="0"/>
                        </a:rPr>
                        <a:t>SMME invoice paid within 30 days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Arial" panose="020B0604020202020204" pitchFamily="34" charset="0"/>
                        </a:rPr>
                        <a:t>SMME invoice paid within 30 days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Arial" panose="020B0604020202020204" pitchFamily="34" charset="0"/>
                        </a:rPr>
                        <a:t>SMME invoice paid within 30 days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Arial" panose="020B0604020202020204" pitchFamily="34" charset="0"/>
                        </a:rPr>
                        <a:t>SMME invoice paid within 30 days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Arial" panose="020B0604020202020204" pitchFamily="34" charset="0"/>
                        </a:rPr>
                        <a:t>SMME invoice paid within 30 days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2814536"/>
                  </a:ext>
                </a:extLst>
              </a:tr>
              <a:tr h="827025">
                <a:tc rowSpan="3">
                  <a:txBody>
                    <a:bodyPr/>
                    <a:lstStyle/>
                    <a:p>
                      <a:pPr algn="l">
                        <a:lnSpc>
                          <a:spcPct val="115000"/>
                        </a:lnSpc>
                      </a:pPr>
                      <a:r>
                        <a:rPr lang="en-GB"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An organisation enabled to deliver upon the mandate</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E4C0"/>
                    </a:solidFill>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Drive SOC Rationalisation process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E4C0"/>
                    </a:solidFill>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Arial" panose="020B0604020202020204" pitchFamily="34" charset="0"/>
                        </a:rPr>
                        <a:t>Finalised Integration Plan for merger</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ZA" sz="1100" b="0" dirty="0">
                          <a:effectLst/>
                          <a:latin typeface="Arial" panose="020B0604020202020204" pitchFamily="34" charset="0"/>
                          <a:ea typeface="Times New Roman" panose="02020603050405020304" pitchFamily="18" charset="0"/>
                          <a:cs typeface="Times New Roman" panose="02020603050405020304" pitchFamily="18" charset="0"/>
                        </a:rPr>
                        <a:t>Draft Strategy for State Digital Infrastructure Company</a:t>
                      </a:r>
                      <a:r>
                        <a:rPr lang="en-ZA" sz="1100" b="0" dirty="0">
                          <a:effectLst/>
                          <a:latin typeface="Arial" panose="020B0604020202020204" pitchFamily="34" charset="0"/>
                          <a:ea typeface="Times New Roman" panose="02020603050405020304" pitchFamily="18" charset="0"/>
                          <a:cs typeface="Arial" panose="020B0604020202020204" pitchFamily="34" charset="0"/>
                        </a:rPr>
                        <a:t> </a:t>
                      </a:r>
                      <a:endParaRPr lang="en-ZA" sz="1100" b="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Arial" panose="020B0604020202020204" pitchFamily="34" charset="0"/>
                        </a:rPr>
                        <a:t>Integration Plan finali</a:t>
                      </a:r>
                      <a:r>
                        <a:rPr lang="en-ZA" sz="1100" dirty="0">
                          <a:effectLst/>
                          <a:latin typeface="Arial" panose="020B0604020202020204" pitchFamily="34" charset="0"/>
                          <a:ea typeface="Times New Roman" panose="02020603050405020304" pitchFamily="18" charset="0"/>
                          <a:cs typeface="Arial" panose="020B0604020202020204" pitchFamily="34" charset="0"/>
                        </a:rPr>
                        <a:t>s</a:t>
                      </a:r>
                      <a:r>
                        <a:rPr lang="en-GB" sz="1100" dirty="0">
                          <a:effectLst/>
                          <a:latin typeface="Arial" panose="020B0604020202020204" pitchFamily="34" charset="0"/>
                          <a:ea typeface="Times New Roman" panose="02020603050405020304" pitchFamily="18" charset="0"/>
                          <a:cs typeface="Arial" panose="020B0604020202020204" pitchFamily="34" charset="0"/>
                        </a:rPr>
                        <a:t>ed and signed-off by key stakeholders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Arial" panose="020B0604020202020204" pitchFamily="34" charset="0"/>
                        </a:rPr>
                        <a:t>Approved strategy for the SDIC</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Arial" panose="020B0604020202020204" pitchFamily="34" charset="0"/>
                        </a:rPr>
                        <a:t>Develop a Change Management Process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Arial" panose="020B0604020202020204" pitchFamily="34" charset="0"/>
                        </a:rPr>
                        <a:t>Consultation of key stakeholders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Arial" panose="020B0604020202020204" pitchFamily="34" charset="0"/>
                        </a:rPr>
                        <a:t>Develop integration plan and assign resources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81931202"/>
                  </a:ext>
                </a:extLst>
              </a:tr>
              <a:tr h="826195">
                <a:tc vMerge="1">
                  <a:txBody>
                    <a:bodyPr/>
                    <a:lstStyle/>
                    <a:p>
                      <a:endParaRPr lang="en-ZA"/>
                    </a:p>
                  </a:txBody>
                  <a:tcPr>
                    <a:lnT w="12700" cap="flat" cmpd="sng" algn="ctr">
                      <a:solidFill>
                        <a:srgbClr val="BFBFBF"/>
                      </a:solidFill>
                      <a:prstDash val="solid"/>
                      <a:round/>
                      <a:headEnd type="none" w="med" len="med"/>
                      <a:tailEnd type="none" w="med" len="med"/>
                    </a:lnT>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Aligned HR Capacity building and optimisation</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E4C0"/>
                    </a:solidFill>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Arial" panose="020B0604020202020204" pitchFamily="34" charset="0"/>
                        </a:rPr>
                        <a:t>% of payroll spend on training per annum</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Arial" panose="020B0604020202020204" pitchFamily="34" charset="0"/>
                        </a:rPr>
                        <a:t>1% of the salary bill spend on Targeted training and development by end of year</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Arial" panose="020B0604020202020204" pitchFamily="34" charset="0"/>
                        </a:rPr>
                        <a:t>1% of the salary bill spend on Targeted training and development by end of year</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Arial" panose="020B0604020202020204" pitchFamily="34" charset="0"/>
                        </a:rPr>
                        <a:t>Compile Workplace Skills Plan and Annual training report</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Arial" panose="020B0604020202020204" pitchFamily="34" charset="0"/>
                        </a:rPr>
                        <a:t>Training spent at 0.30% of payroll</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Arial" panose="020B0604020202020204" pitchFamily="34" charset="0"/>
                        </a:rPr>
                        <a:t>Training spent at 0.35% of payroll</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Arial" panose="020B0604020202020204" pitchFamily="34" charset="0"/>
                        </a:rPr>
                        <a:t>Training spent at 0.35% of payroll</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23837830"/>
                  </a:ext>
                </a:extLst>
              </a:tr>
              <a:tr h="653744">
                <a:tc vMerge="1">
                  <a:txBody>
                    <a:bodyPr/>
                    <a:lstStyle/>
                    <a:p>
                      <a:endParaRPr lang="en-ZA" dirty="0"/>
                    </a:p>
                  </a:txBody>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Improved Corporate Governance</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E4C0"/>
                    </a:solidFill>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Unqualified external audit report maintained</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Arial" panose="020B0604020202020204" pitchFamily="34" charset="0"/>
                        </a:rPr>
                        <a:t>Unqualified external audit report</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Arial" panose="020B0604020202020204" pitchFamily="34" charset="0"/>
                        </a:rPr>
                        <a:t>Maintain unqualified external audit report</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Arial" panose="020B0604020202020204" pitchFamily="34" charset="0"/>
                        </a:rPr>
                        <a:t>Resolve external audit findings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Arial" panose="020B0604020202020204" pitchFamily="34" charset="0"/>
                        </a:rPr>
                        <a:t>Resolve external audit findings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Arial" panose="020B0604020202020204" pitchFamily="34" charset="0"/>
                        </a:rPr>
                        <a:t>Resolve external audit findings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effectLst/>
                          <a:latin typeface="Arial" panose="020B0604020202020204" pitchFamily="34" charset="0"/>
                          <a:ea typeface="Times New Roman" panose="02020603050405020304" pitchFamily="18" charset="0"/>
                          <a:cs typeface="Arial" panose="020B0604020202020204" pitchFamily="34" charset="0"/>
                        </a:rPr>
                        <a:t>Resolve external audit findings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8556068"/>
                  </a:ext>
                </a:extLst>
              </a:tr>
            </a:tbl>
          </a:graphicData>
        </a:graphic>
      </p:graphicFrame>
    </p:spTree>
    <p:extLst>
      <p:ext uri="{BB962C8B-B14F-4D97-AF65-F5344CB8AC3E}">
        <p14:creationId xmlns:p14="http://schemas.microsoft.com/office/powerpoint/2010/main" xmlns="" val="3630983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62A7F62C-281F-4024-9240-7E06D36EBBC7}"/>
              </a:ext>
            </a:extLst>
          </p:cNvPr>
          <p:cNvSpPr>
            <a:spLocks noGrp="1"/>
          </p:cNvSpPr>
          <p:nvPr>
            <p:ph type="sldNum" sz="quarter" idx="10"/>
          </p:nvPr>
        </p:nvSpPr>
        <p:spPr/>
        <p:txBody>
          <a:bodyPr/>
          <a:lstStyle/>
          <a:p>
            <a:r>
              <a:rPr lang="en-US" dirty="0">
                <a:solidFill>
                  <a:srgbClr val="FFFFFF"/>
                </a:solidFill>
              </a:rPr>
              <a:t>Slide </a:t>
            </a:r>
            <a:fld id="{864A8D4A-B602-4C7A-9F64-5AEA9A8AB9A3}" type="slidenum">
              <a:rPr lang="en-US" smtClean="0">
                <a:solidFill>
                  <a:srgbClr val="FFFFFF"/>
                </a:solidFill>
              </a:rPr>
              <a:pPr/>
              <a:t>15</a:t>
            </a:fld>
            <a:endParaRPr lang="en-US" dirty="0">
              <a:solidFill>
                <a:srgbClr val="FFFFFF"/>
              </a:solidFill>
            </a:endParaRPr>
          </a:p>
        </p:txBody>
      </p:sp>
      <p:sp>
        <p:nvSpPr>
          <p:cNvPr id="4" name="Text Placeholder 3">
            <a:extLst>
              <a:ext uri="{FF2B5EF4-FFF2-40B4-BE49-F238E27FC236}">
                <a16:creationId xmlns:a16="http://schemas.microsoft.com/office/drawing/2014/main" xmlns="" id="{2263D65D-F72A-4636-9A06-E410F4B67AC6}"/>
              </a:ext>
            </a:extLst>
          </p:cNvPr>
          <p:cNvSpPr>
            <a:spLocks noGrp="1"/>
          </p:cNvSpPr>
          <p:nvPr>
            <p:ph type="body" sz="quarter" idx="11"/>
          </p:nvPr>
        </p:nvSpPr>
        <p:spPr>
          <a:noFill/>
          <a:ln w="9525">
            <a:noFill/>
            <a:miter lim="800000"/>
            <a:headEnd/>
            <a:tailEnd/>
          </a:ln>
        </p:spPr>
        <p:txBody>
          <a:bodyPr vert="horz" wrap="square" lIns="91440" tIns="45720" rIns="91440" bIns="45720" numCol="1" anchor="ctr" anchorCtr="0" compatLnSpc="1">
            <a:prstTxWarp prst="textNoShape">
              <a:avLst/>
            </a:prstTxWarp>
            <a:noAutofit/>
          </a:bodyPr>
          <a:lstStyle/>
          <a:p>
            <a:pPr>
              <a:spcBef>
                <a:spcPct val="0"/>
              </a:spcBef>
            </a:pPr>
            <a:r>
              <a:rPr lang="en-ZA" kern="1200" dirty="0">
                <a:latin typeface="Helvetica"/>
                <a:ea typeface="Tahoma" panose="020B0604030504040204" pitchFamily="34" charset="0"/>
                <a:cs typeface="Tahoma" panose="020B0604030504040204" pitchFamily="34" charset="0"/>
              </a:rPr>
              <a:t>Annual Performance Plan 2021 - 22</a:t>
            </a:r>
            <a:endParaRPr lang="en-GB" kern="1200" dirty="0">
              <a:latin typeface="Helvetica"/>
              <a:ea typeface="Tahoma" panose="020B0604030504040204" pitchFamily="34" charset="0"/>
              <a:cs typeface="Tahoma" panose="020B0604030504040204" pitchFamily="34" charset="0"/>
            </a:endParaRPr>
          </a:p>
        </p:txBody>
      </p:sp>
      <p:sp>
        <p:nvSpPr>
          <p:cNvPr id="8" name="Rectangle 2">
            <a:extLst>
              <a:ext uri="{FF2B5EF4-FFF2-40B4-BE49-F238E27FC236}">
                <a16:creationId xmlns:a16="http://schemas.microsoft.com/office/drawing/2014/main" xmlns="" id="{5A5063D3-7653-4B72-A55F-43123EA8E4E7}"/>
              </a:ext>
            </a:extLst>
          </p:cNvPr>
          <p:cNvSpPr>
            <a:spLocks noChangeArrowheads="1"/>
          </p:cNvSpPr>
          <p:nvPr/>
        </p:nvSpPr>
        <p:spPr bwMode="auto">
          <a:xfrm>
            <a:off x="3803650" y="1592977"/>
            <a:ext cx="18473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sz="1000"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xmlns="" id="{1D8765E7-FE7E-4BFA-96BC-EA8EDD119513}"/>
              </a:ext>
            </a:extLst>
          </p:cNvPr>
          <p:cNvGraphicFramePr>
            <a:graphicFrameLocks noGrp="1"/>
          </p:cNvGraphicFramePr>
          <p:nvPr>
            <p:extLst>
              <p:ext uri="{D42A27DB-BD31-4B8C-83A1-F6EECF244321}">
                <p14:modId xmlns:p14="http://schemas.microsoft.com/office/powerpoint/2010/main" xmlns="" val="4239693266"/>
              </p:ext>
            </p:extLst>
          </p:nvPr>
        </p:nvGraphicFramePr>
        <p:xfrm>
          <a:off x="251520" y="1196752"/>
          <a:ext cx="8784975" cy="4968551"/>
        </p:xfrm>
        <a:graphic>
          <a:graphicData uri="http://schemas.openxmlformats.org/drawingml/2006/table">
            <a:tbl>
              <a:tblPr firstRow="1" firstCol="1" bandRow="1"/>
              <a:tblGrid>
                <a:gridCol w="1140290">
                  <a:extLst>
                    <a:ext uri="{9D8B030D-6E8A-4147-A177-3AD203B41FA5}">
                      <a16:colId xmlns:a16="http://schemas.microsoft.com/office/drawing/2014/main" xmlns="" val="2041998013"/>
                    </a:ext>
                  </a:extLst>
                </a:gridCol>
                <a:gridCol w="1047171">
                  <a:extLst>
                    <a:ext uri="{9D8B030D-6E8A-4147-A177-3AD203B41FA5}">
                      <a16:colId xmlns:a16="http://schemas.microsoft.com/office/drawing/2014/main" xmlns="" val="1239098313"/>
                    </a:ext>
                  </a:extLst>
                </a:gridCol>
                <a:gridCol w="1047171">
                  <a:extLst>
                    <a:ext uri="{9D8B030D-6E8A-4147-A177-3AD203B41FA5}">
                      <a16:colId xmlns:a16="http://schemas.microsoft.com/office/drawing/2014/main" xmlns="" val="2209946115"/>
                    </a:ext>
                  </a:extLst>
                </a:gridCol>
                <a:gridCol w="994458">
                  <a:extLst>
                    <a:ext uri="{9D8B030D-6E8A-4147-A177-3AD203B41FA5}">
                      <a16:colId xmlns:a16="http://schemas.microsoft.com/office/drawing/2014/main" xmlns="" val="3461426582"/>
                    </a:ext>
                  </a:extLst>
                </a:gridCol>
                <a:gridCol w="994458">
                  <a:extLst>
                    <a:ext uri="{9D8B030D-6E8A-4147-A177-3AD203B41FA5}">
                      <a16:colId xmlns:a16="http://schemas.microsoft.com/office/drawing/2014/main" xmlns="" val="872451348"/>
                    </a:ext>
                  </a:extLst>
                </a:gridCol>
                <a:gridCol w="908367">
                  <a:extLst>
                    <a:ext uri="{9D8B030D-6E8A-4147-A177-3AD203B41FA5}">
                      <a16:colId xmlns:a16="http://schemas.microsoft.com/office/drawing/2014/main" xmlns="" val="3738567776"/>
                    </a:ext>
                  </a:extLst>
                </a:gridCol>
                <a:gridCol w="971619">
                  <a:extLst>
                    <a:ext uri="{9D8B030D-6E8A-4147-A177-3AD203B41FA5}">
                      <a16:colId xmlns:a16="http://schemas.microsoft.com/office/drawing/2014/main" xmlns="" val="3644359677"/>
                    </a:ext>
                  </a:extLst>
                </a:gridCol>
                <a:gridCol w="817346">
                  <a:extLst>
                    <a:ext uri="{9D8B030D-6E8A-4147-A177-3AD203B41FA5}">
                      <a16:colId xmlns:a16="http://schemas.microsoft.com/office/drawing/2014/main" xmlns="" val="665504793"/>
                    </a:ext>
                  </a:extLst>
                </a:gridCol>
                <a:gridCol w="864095">
                  <a:extLst>
                    <a:ext uri="{9D8B030D-6E8A-4147-A177-3AD203B41FA5}">
                      <a16:colId xmlns:a16="http://schemas.microsoft.com/office/drawing/2014/main" xmlns="" val="3162648261"/>
                    </a:ext>
                  </a:extLst>
                </a:gridCol>
              </a:tblGrid>
              <a:tr h="526588">
                <a:tc>
                  <a:txBody>
                    <a:bodyPr/>
                    <a:lstStyle/>
                    <a:p>
                      <a:pPr algn="l">
                        <a:lnSpc>
                          <a:spcPct val="115000"/>
                        </a:lnSpc>
                      </a:pPr>
                      <a:r>
                        <a:rPr lang="en-GB" sz="1100" b="1" dirty="0">
                          <a:effectLst/>
                          <a:latin typeface="Arial" panose="020B0604020202020204" pitchFamily="34" charset="0"/>
                          <a:ea typeface="Times New Roman" panose="02020603050405020304" pitchFamily="18" charset="0"/>
                          <a:cs typeface="Arial" panose="020B0604020202020204" pitchFamily="34" charset="0"/>
                        </a:rPr>
                        <a:t>OUTCOME</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D398"/>
                    </a:solidFill>
                  </a:tcPr>
                </a:tc>
                <a:tc>
                  <a:txBody>
                    <a:bodyPr/>
                    <a:lstStyle/>
                    <a:p>
                      <a:pPr algn="l">
                        <a:lnSpc>
                          <a:spcPct val="115000"/>
                        </a:lnSpc>
                      </a:pPr>
                      <a:r>
                        <a:rPr lang="en-GB"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OUTPUTS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D398"/>
                    </a:solidFill>
                  </a:tcPr>
                </a:tc>
                <a:tc>
                  <a:txBody>
                    <a:bodyPr/>
                    <a:lstStyle/>
                    <a:p>
                      <a:pPr algn="l">
                        <a:lnSpc>
                          <a:spcPct val="115000"/>
                        </a:lnSpc>
                      </a:pPr>
                      <a:r>
                        <a:rPr lang="en-GB"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KPI</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D398"/>
                    </a:solidFill>
                  </a:tcPr>
                </a:tc>
                <a:tc>
                  <a:txBody>
                    <a:bodyPr/>
                    <a:lstStyle/>
                    <a:p>
                      <a:pPr algn="ctr">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2020/21 BASELINE</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D398"/>
                    </a:solidFill>
                  </a:tcPr>
                </a:tc>
                <a:tc>
                  <a:txBody>
                    <a:bodyPr/>
                    <a:lstStyle/>
                    <a:p>
                      <a:pPr algn="l">
                        <a:lnSpc>
                          <a:spcPct val="115000"/>
                        </a:lnSpc>
                      </a:pPr>
                      <a:r>
                        <a:rPr lang="en-GB"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2021/22</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p>
                      <a:pPr algn="l">
                        <a:lnSpc>
                          <a:spcPct val="115000"/>
                        </a:lnSpc>
                      </a:pPr>
                      <a:r>
                        <a:rPr lang="en-GB"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TARGET</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D398"/>
                    </a:solidFill>
                  </a:tcPr>
                </a:tc>
                <a:tc>
                  <a:txBody>
                    <a:bodyPr/>
                    <a:lstStyle/>
                    <a:p>
                      <a:pPr algn="l">
                        <a:lnSpc>
                          <a:spcPct val="115000"/>
                        </a:lnSpc>
                      </a:pPr>
                      <a:r>
                        <a:rPr lang="en-GB"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Q1 TARGETS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D398"/>
                    </a:solidFill>
                  </a:tcPr>
                </a:tc>
                <a:tc>
                  <a:txBody>
                    <a:bodyPr/>
                    <a:lstStyle/>
                    <a:p>
                      <a:pPr algn="l">
                        <a:lnSpc>
                          <a:spcPct val="115000"/>
                        </a:lnSpc>
                      </a:pPr>
                      <a:r>
                        <a:rPr lang="en-GB"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Q2 TARGETS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D398"/>
                    </a:solidFill>
                  </a:tcPr>
                </a:tc>
                <a:tc>
                  <a:txBody>
                    <a:bodyPr/>
                    <a:lstStyle/>
                    <a:p>
                      <a:pPr algn="l">
                        <a:lnSpc>
                          <a:spcPct val="115000"/>
                        </a:lnSpc>
                      </a:pPr>
                      <a:r>
                        <a:rPr lang="en-GB"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Q3 TARGETS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D398"/>
                    </a:solidFill>
                  </a:tcPr>
                </a:tc>
                <a:tc>
                  <a:txBody>
                    <a:bodyPr/>
                    <a:lstStyle/>
                    <a:p>
                      <a:pPr algn="l">
                        <a:lnSpc>
                          <a:spcPct val="115000"/>
                        </a:lnSpc>
                      </a:pPr>
                      <a:r>
                        <a:rPr lang="en-GB"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Q4 TARGETS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D398"/>
                    </a:solidFill>
                  </a:tcPr>
                </a:tc>
                <a:extLst>
                  <a:ext uri="{0D108BD9-81ED-4DB2-BD59-A6C34878D82A}">
                    <a16:rowId xmlns:a16="http://schemas.microsoft.com/office/drawing/2014/main" xmlns="" val="757901829"/>
                  </a:ext>
                </a:extLst>
              </a:tr>
              <a:tr h="1164698">
                <a:tc rowSpan="2">
                  <a:txBody>
                    <a:bodyPr/>
                    <a:lstStyle/>
                    <a:p>
                      <a:pPr algn="l">
                        <a:lnSpc>
                          <a:spcPct val="115000"/>
                        </a:lnSpc>
                      </a:pPr>
                      <a:r>
                        <a:rPr lang="en-GB"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An increased base achieved through customer fulfilment and state-of-the-art infrastructure and services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38B"/>
                    </a:solidFill>
                  </a:tcPr>
                </a:tc>
                <a:tc rowSpan="2">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Expanded network ensuring robustness and resilience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D38B"/>
                    </a:solidFill>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Improve Actual Time to Restore Core Network Faults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7.1 hrs to Restore Core Network Faults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7.5hrs to Restore Core Network Faults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7.5hrs to Restore Core Network Faults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7.5hrs to Restore Core Network Faults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7.5hrs to Restore Core Network Faults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7.5hrs to Restore Core Network Faults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50215157"/>
                  </a:ext>
                </a:extLst>
              </a:tr>
              <a:tr h="1164698">
                <a:tc vMerge="1">
                  <a:txBody>
                    <a:bodyPr/>
                    <a:lstStyle/>
                    <a:p>
                      <a:endParaRPr lang="en-ZA"/>
                    </a:p>
                  </a:txBody>
                  <a:tcPr>
                    <a:lnT w="12700" cap="flat" cmpd="sng" algn="ctr">
                      <a:solidFill>
                        <a:srgbClr val="BFBFBF"/>
                      </a:solidFill>
                      <a:prstDash val="solid"/>
                      <a:round/>
                      <a:headEnd type="none" w="med" len="med"/>
                      <a:tailEnd type="none" w="med" len="med"/>
                    </a:lnT>
                  </a:tcPr>
                </a:tc>
                <a:tc vMerge="1">
                  <a:txBody>
                    <a:bodyPr/>
                    <a:lstStyle/>
                    <a:p>
                      <a:endParaRPr lang="en-ZA"/>
                    </a:p>
                  </a:txBody>
                  <a:tcPr>
                    <a:lnT w="12700" cap="flat" cmpd="sng" algn="ctr">
                      <a:solidFill>
                        <a:srgbClr val="BFBFBF"/>
                      </a:solidFill>
                      <a:prstDash val="solid"/>
                      <a:round/>
                      <a:headEnd type="none" w="med" len="med"/>
                      <a:tailEnd type="none" w="med" len="med"/>
                    </a:lnT>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of gross revenue paid as network performance rebates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0.71% of gross revenue</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≤0.3% of gross revenue</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≤0.3% of quarterly gross revenue</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≤0.3% of quarterly gross revenue</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≤0.3% of quarterly gross revenue</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≤0.3% of quarterly gross revenue</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51049964"/>
                  </a:ext>
                </a:extLst>
              </a:tr>
              <a:tr h="2112567">
                <a:tc>
                  <a:txBody>
                    <a:bodyPr/>
                    <a:lstStyle/>
                    <a:p>
                      <a:pPr algn="l">
                        <a:lnSpc>
                          <a:spcPct val="115000"/>
                        </a:lnSpc>
                      </a:pPr>
                      <a:r>
                        <a:rPr lang="en-GB"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The preferred partner of Government in enabling the digital transformation</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D398"/>
                    </a:solidFill>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 Connect Sites delivered and maintained</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D398"/>
                    </a:solidFill>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of SA Connect Sites connected to Broadband Infraco network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713 SA Connect Sites connected to Broadband Infraco Network</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Maintain 713 SA Connect Sites connected to Broadband Infraco Network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Maintain 713 SA Connect Sites connected to Broadband Infraco Network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Maintain 713 SA Connect Sites connected to Broadband Infraco Network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Maintain 713 SA Connect Sites connected to Broadband Infraco Network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Maintain 713 SA Connect Sites connected to Broadband Infraco Network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71941860"/>
                  </a:ext>
                </a:extLst>
              </a:tr>
            </a:tbl>
          </a:graphicData>
        </a:graphic>
      </p:graphicFrame>
    </p:spTree>
    <p:extLst>
      <p:ext uri="{BB962C8B-B14F-4D97-AF65-F5344CB8AC3E}">
        <p14:creationId xmlns:p14="http://schemas.microsoft.com/office/powerpoint/2010/main" xmlns="" val="2495117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62A7F62C-281F-4024-9240-7E06D36EBBC7}"/>
              </a:ext>
            </a:extLst>
          </p:cNvPr>
          <p:cNvSpPr>
            <a:spLocks noGrp="1"/>
          </p:cNvSpPr>
          <p:nvPr>
            <p:ph type="sldNum" sz="quarter" idx="10"/>
          </p:nvPr>
        </p:nvSpPr>
        <p:spPr/>
        <p:txBody>
          <a:bodyPr/>
          <a:lstStyle/>
          <a:p>
            <a:r>
              <a:rPr lang="en-US" dirty="0">
                <a:solidFill>
                  <a:srgbClr val="FFFFFF"/>
                </a:solidFill>
              </a:rPr>
              <a:t>Slide </a:t>
            </a:r>
            <a:fld id="{864A8D4A-B602-4C7A-9F64-5AEA9A8AB9A3}" type="slidenum">
              <a:rPr lang="en-US" smtClean="0">
                <a:solidFill>
                  <a:srgbClr val="FFFFFF"/>
                </a:solidFill>
              </a:rPr>
              <a:pPr/>
              <a:t>16</a:t>
            </a:fld>
            <a:endParaRPr lang="en-US" dirty="0">
              <a:solidFill>
                <a:srgbClr val="FFFFFF"/>
              </a:solidFill>
            </a:endParaRPr>
          </a:p>
        </p:txBody>
      </p:sp>
      <p:sp>
        <p:nvSpPr>
          <p:cNvPr id="4" name="Text Placeholder 3">
            <a:extLst>
              <a:ext uri="{FF2B5EF4-FFF2-40B4-BE49-F238E27FC236}">
                <a16:creationId xmlns:a16="http://schemas.microsoft.com/office/drawing/2014/main" xmlns="" id="{2263D65D-F72A-4636-9A06-E410F4B67AC6}"/>
              </a:ext>
            </a:extLst>
          </p:cNvPr>
          <p:cNvSpPr>
            <a:spLocks noGrp="1"/>
          </p:cNvSpPr>
          <p:nvPr>
            <p:ph type="body" sz="quarter" idx="11"/>
          </p:nvPr>
        </p:nvSpPr>
        <p:spPr>
          <a:xfrm>
            <a:off x="251521" y="423339"/>
            <a:ext cx="6696744" cy="400595"/>
          </a:xfrm>
          <a:noFill/>
          <a:ln w="9525">
            <a:noFill/>
            <a:miter lim="800000"/>
            <a:headEnd/>
            <a:tailEnd/>
          </a:ln>
        </p:spPr>
        <p:txBody>
          <a:bodyPr vert="horz" wrap="square" lIns="91440" tIns="45720" rIns="91440" bIns="45720" numCol="1" anchor="ctr" anchorCtr="0" compatLnSpc="1">
            <a:prstTxWarp prst="textNoShape">
              <a:avLst/>
            </a:prstTxWarp>
            <a:noAutofit/>
          </a:bodyPr>
          <a:lstStyle/>
          <a:p>
            <a:pPr>
              <a:spcBef>
                <a:spcPct val="0"/>
              </a:spcBef>
            </a:pPr>
            <a:r>
              <a:rPr lang="en-ZA" kern="1200" dirty="0">
                <a:latin typeface="Helvetica"/>
                <a:ea typeface="Tahoma" panose="020B0604030504040204" pitchFamily="34" charset="0"/>
                <a:cs typeface="Tahoma" panose="020B0604030504040204" pitchFamily="34" charset="0"/>
              </a:rPr>
              <a:t>Annual Performance Plan 2021 - 22</a:t>
            </a:r>
            <a:endParaRPr lang="en-GB" kern="1200" dirty="0">
              <a:latin typeface="Helvetica"/>
              <a:ea typeface="Tahoma" panose="020B0604030504040204" pitchFamily="34" charset="0"/>
              <a:cs typeface="Tahoma" panose="020B0604030504040204" pitchFamily="34" charset="0"/>
            </a:endParaRPr>
          </a:p>
        </p:txBody>
      </p:sp>
      <p:sp>
        <p:nvSpPr>
          <p:cNvPr id="8" name="Rectangle 2">
            <a:extLst>
              <a:ext uri="{FF2B5EF4-FFF2-40B4-BE49-F238E27FC236}">
                <a16:creationId xmlns:a16="http://schemas.microsoft.com/office/drawing/2014/main" xmlns="" id="{5A5063D3-7653-4B72-A55F-43123EA8E4E7}"/>
              </a:ext>
            </a:extLst>
          </p:cNvPr>
          <p:cNvSpPr>
            <a:spLocks noChangeArrowheads="1"/>
          </p:cNvSpPr>
          <p:nvPr/>
        </p:nvSpPr>
        <p:spPr bwMode="auto">
          <a:xfrm>
            <a:off x="3803650" y="1592977"/>
            <a:ext cx="18473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sz="1000" dirty="0">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xmlns="" id="{8B5AE5E8-C052-4F30-BA72-9D2937804B7B}"/>
              </a:ext>
            </a:extLst>
          </p:cNvPr>
          <p:cNvGraphicFramePr>
            <a:graphicFrameLocks noGrp="1"/>
          </p:cNvGraphicFramePr>
          <p:nvPr>
            <p:extLst>
              <p:ext uri="{D42A27DB-BD31-4B8C-83A1-F6EECF244321}">
                <p14:modId xmlns:p14="http://schemas.microsoft.com/office/powerpoint/2010/main" xmlns="" val="2666302202"/>
              </p:ext>
            </p:extLst>
          </p:nvPr>
        </p:nvGraphicFramePr>
        <p:xfrm>
          <a:off x="251520" y="1196753"/>
          <a:ext cx="8784975" cy="5295013"/>
        </p:xfrm>
        <a:graphic>
          <a:graphicData uri="http://schemas.openxmlformats.org/drawingml/2006/table">
            <a:tbl>
              <a:tblPr firstRow="1" firstCol="1" bandRow="1"/>
              <a:tblGrid>
                <a:gridCol w="1140290">
                  <a:extLst>
                    <a:ext uri="{9D8B030D-6E8A-4147-A177-3AD203B41FA5}">
                      <a16:colId xmlns:a16="http://schemas.microsoft.com/office/drawing/2014/main" xmlns="" val="2041998013"/>
                    </a:ext>
                  </a:extLst>
                </a:gridCol>
                <a:gridCol w="1047171">
                  <a:extLst>
                    <a:ext uri="{9D8B030D-6E8A-4147-A177-3AD203B41FA5}">
                      <a16:colId xmlns:a16="http://schemas.microsoft.com/office/drawing/2014/main" xmlns="" val="1239098313"/>
                    </a:ext>
                  </a:extLst>
                </a:gridCol>
                <a:gridCol w="1047171">
                  <a:extLst>
                    <a:ext uri="{9D8B030D-6E8A-4147-A177-3AD203B41FA5}">
                      <a16:colId xmlns:a16="http://schemas.microsoft.com/office/drawing/2014/main" xmlns="" val="2209946115"/>
                    </a:ext>
                  </a:extLst>
                </a:gridCol>
                <a:gridCol w="994458">
                  <a:extLst>
                    <a:ext uri="{9D8B030D-6E8A-4147-A177-3AD203B41FA5}">
                      <a16:colId xmlns:a16="http://schemas.microsoft.com/office/drawing/2014/main" xmlns="" val="3461426582"/>
                    </a:ext>
                  </a:extLst>
                </a:gridCol>
                <a:gridCol w="994458">
                  <a:extLst>
                    <a:ext uri="{9D8B030D-6E8A-4147-A177-3AD203B41FA5}">
                      <a16:colId xmlns:a16="http://schemas.microsoft.com/office/drawing/2014/main" xmlns="" val="872451348"/>
                    </a:ext>
                  </a:extLst>
                </a:gridCol>
                <a:gridCol w="908367">
                  <a:extLst>
                    <a:ext uri="{9D8B030D-6E8A-4147-A177-3AD203B41FA5}">
                      <a16:colId xmlns:a16="http://schemas.microsoft.com/office/drawing/2014/main" xmlns="" val="3738567776"/>
                    </a:ext>
                  </a:extLst>
                </a:gridCol>
                <a:gridCol w="971619">
                  <a:extLst>
                    <a:ext uri="{9D8B030D-6E8A-4147-A177-3AD203B41FA5}">
                      <a16:colId xmlns:a16="http://schemas.microsoft.com/office/drawing/2014/main" xmlns="" val="3644359677"/>
                    </a:ext>
                  </a:extLst>
                </a:gridCol>
                <a:gridCol w="817346">
                  <a:extLst>
                    <a:ext uri="{9D8B030D-6E8A-4147-A177-3AD203B41FA5}">
                      <a16:colId xmlns:a16="http://schemas.microsoft.com/office/drawing/2014/main" xmlns="" val="665504793"/>
                    </a:ext>
                  </a:extLst>
                </a:gridCol>
                <a:gridCol w="864095">
                  <a:extLst>
                    <a:ext uri="{9D8B030D-6E8A-4147-A177-3AD203B41FA5}">
                      <a16:colId xmlns:a16="http://schemas.microsoft.com/office/drawing/2014/main" xmlns="" val="3162648261"/>
                    </a:ext>
                  </a:extLst>
                </a:gridCol>
              </a:tblGrid>
              <a:tr h="309293">
                <a:tc>
                  <a:txBody>
                    <a:bodyPr/>
                    <a:lstStyle/>
                    <a:p>
                      <a:pPr algn="l">
                        <a:lnSpc>
                          <a:spcPct val="115000"/>
                        </a:lnSpc>
                      </a:pPr>
                      <a:r>
                        <a:rPr lang="en-GB" sz="1000" b="1" dirty="0">
                          <a:effectLst/>
                          <a:latin typeface="Arial" panose="020B0604020202020204" pitchFamily="34" charset="0"/>
                          <a:ea typeface="Times New Roman" panose="02020603050405020304" pitchFamily="18" charset="0"/>
                          <a:cs typeface="Arial" panose="020B0604020202020204" pitchFamily="34" charset="0"/>
                        </a:rPr>
                        <a:t>OUTCOME</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D398"/>
                    </a:solidFill>
                  </a:tcPr>
                </a:tc>
                <a:tc>
                  <a:txBody>
                    <a:bodyPr/>
                    <a:lstStyle/>
                    <a:p>
                      <a:pPr algn="l">
                        <a:lnSpc>
                          <a:spcPct val="115000"/>
                        </a:lnSpc>
                      </a:pPr>
                      <a:r>
                        <a:rPr lang="en-GB"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OUTPUTS </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D398"/>
                    </a:solidFill>
                  </a:tcPr>
                </a:tc>
                <a:tc>
                  <a:txBody>
                    <a:bodyPr/>
                    <a:lstStyle/>
                    <a:p>
                      <a:pPr algn="l">
                        <a:lnSpc>
                          <a:spcPct val="115000"/>
                        </a:lnSpc>
                      </a:pPr>
                      <a:r>
                        <a:rPr lang="en-GB"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KPI</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D398"/>
                    </a:solidFill>
                  </a:tcPr>
                </a:tc>
                <a:tc>
                  <a:txBody>
                    <a:bodyPr/>
                    <a:lstStyle/>
                    <a:p>
                      <a:pPr algn="ctr">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2020/21 BASELINE</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D398"/>
                    </a:solidFill>
                  </a:tcPr>
                </a:tc>
                <a:tc>
                  <a:txBody>
                    <a:bodyPr/>
                    <a:lstStyle/>
                    <a:p>
                      <a:pPr algn="l">
                        <a:lnSpc>
                          <a:spcPct val="115000"/>
                        </a:lnSpc>
                      </a:pPr>
                      <a:r>
                        <a:rPr lang="en-GB"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2021/22</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p>
                      <a:pPr algn="l">
                        <a:lnSpc>
                          <a:spcPct val="115000"/>
                        </a:lnSpc>
                      </a:pPr>
                      <a:r>
                        <a:rPr lang="en-GB"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TARGET</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D398"/>
                    </a:solidFill>
                  </a:tcPr>
                </a:tc>
                <a:tc>
                  <a:txBody>
                    <a:bodyPr/>
                    <a:lstStyle/>
                    <a:p>
                      <a:pPr algn="l">
                        <a:lnSpc>
                          <a:spcPct val="115000"/>
                        </a:lnSpc>
                      </a:pPr>
                      <a:r>
                        <a:rPr lang="en-GB"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Q1 TARGETS</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D398"/>
                    </a:solidFill>
                  </a:tcPr>
                </a:tc>
                <a:tc>
                  <a:txBody>
                    <a:bodyPr/>
                    <a:lstStyle/>
                    <a:p>
                      <a:pPr algn="l">
                        <a:lnSpc>
                          <a:spcPct val="115000"/>
                        </a:lnSpc>
                      </a:pPr>
                      <a:r>
                        <a:rPr lang="en-GB"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Q2 TARGETS </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D398"/>
                    </a:solidFill>
                  </a:tcPr>
                </a:tc>
                <a:tc>
                  <a:txBody>
                    <a:bodyPr/>
                    <a:lstStyle/>
                    <a:p>
                      <a:pPr algn="l">
                        <a:lnSpc>
                          <a:spcPct val="115000"/>
                        </a:lnSpc>
                      </a:pPr>
                      <a:r>
                        <a:rPr lang="en-GB"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Q3 TARGETS</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D398"/>
                    </a:solidFill>
                  </a:tcPr>
                </a:tc>
                <a:tc>
                  <a:txBody>
                    <a:bodyPr/>
                    <a:lstStyle/>
                    <a:p>
                      <a:pPr algn="l">
                        <a:lnSpc>
                          <a:spcPct val="115000"/>
                        </a:lnSpc>
                      </a:pPr>
                      <a:r>
                        <a:rPr lang="en-GB"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Q4 TARGETS</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D398"/>
                    </a:solidFill>
                  </a:tcPr>
                </a:tc>
                <a:extLst>
                  <a:ext uri="{0D108BD9-81ED-4DB2-BD59-A6C34878D82A}">
                    <a16:rowId xmlns:a16="http://schemas.microsoft.com/office/drawing/2014/main" xmlns="" val="757901829"/>
                  </a:ext>
                </a:extLst>
              </a:tr>
              <a:tr h="470816">
                <a:tc rowSpan="6">
                  <a:txBody>
                    <a:bodyPr/>
                    <a:lstStyle/>
                    <a:p>
                      <a:pPr algn="l">
                        <a:lnSpc>
                          <a:spcPct val="115000"/>
                        </a:lnSpc>
                      </a:pPr>
                      <a:r>
                        <a:rPr lang="en-GB"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Facilitated Socio-Economic Transformation</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DD6"/>
                    </a:solidFill>
                  </a:tcPr>
                </a:tc>
                <a:tc rowSpan="5">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SMMEs supported </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DD6"/>
                    </a:solidFill>
                  </a:tcPr>
                </a:tc>
                <a:tc>
                  <a:txBody>
                    <a:bodyPr/>
                    <a:lstStyle/>
                    <a:p>
                      <a:pPr algn="l">
                        <a:lnSpc>
                          <a:spcPct val="115000"/>
                        </a:lnSpc>
                      </a:pPr>
                      <a:r>
                        <a:rPr lang="en-GB" sz="1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a:t>
                      </a:r>
                      <a:r>
                        <a:rPr lang="en-GB" sz="1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SMMEs allocated installation work </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000" dirty="0">
                          <a:effectLst/>
                          <a:latin typeface="Arial" panose="020B0604020202020204" pitchFamily="34" charset="0"/>
                          <a:ea typeface="Times New Roman" panose="02020603050405020304" pitchFamily="18" charset="0"/>
                          <a:cs typeface="Arial" panose="020B0604020202020204" pitchFamily="34" charset="0"/>
                        </a:rPr>
                        <a:t>Six SMMEs allocated installation work</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Three SMMEs allocated installation work </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Identify the SMMEs </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Allocate work to first SMME</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Allocate work to second SMME</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Allocate work to third SMME</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62985209"/>
                  </a:ext>
                </a:extLst>
              </a:tr>
              <a:tr h="793862">
                <a:tc vMerge="1">
                  <a:txBody>
                    <a:bodyPr/>
                    <a:lstStyle/>
                    <a:p>
                      <a:endParaRPr lang="en-ZA"/>
                    </a:p>
                  </a:txBody>
                  <a:tcPr>
                    <a:lnT w="12700" cap="flat" cmpd="sng" algn="ctr">
                      <a:solidFill>
                        <a:srgbClr val="BFBFBF"/>
                      </a:solidFill>
                      <a:prstDash val="solid"/>
                      <a:round/>
                      <a:headEnd type="none" w="med" len="med"/>
                      <a:tailEnd type="none" w="med" len="med"/>
                    </a:lnT>
                  </a:tcPr>
                </a:tc>
                <a:tc vMerge="1">
                  <a:txBody>
                    <a:bodyPr/>
                    <a:lstStyle/>
                    <a:p>
                      <a:endParaRPr lang="en-ZA"/>
                    </a:p>
                  </a:txBody>
                  <a:tcPr>
                    <a:lnT w="12700" cap="flat" cmpd="sng" algn="ctr">
                      <a:solidFill>
                        <a:srgbClr val="BFBFBF"/>
                      </a:solidFill>
                      <a:prstDash val="solid"/>
                      <a:round/>
                      <a:headEnd type="none" w="med" len="med"/>
                      <a:tailEnd type="none" w="med" len="med"/>
                    </a:lnT>
                  </a:tcPr>
                </a:tc>
                <a:tc>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of total discretionary budget to be spend on B-BBEE </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119% of total discretionary budget spend on B-BBEE </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70% of total discretionary budget to be spend on B-BBEE </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70% of total discretionary budget to be spend on B-BBEE </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70% of total discretionary budget to be spend on B-BBEE </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70% of total discretionary budget to be spend on B-BBEE </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70% of total discretionary budget to be spend on B-BBEE</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81511668"/>
                  </a:ext>
                </a:extLst>
              </a:tr>
              <a:tr h="955384">
                <a:tc vMerge="1">
                  <a:txBody>
                    <a:bodyPr/>
                    <a:lstStyle/>
                    <a:p>
                      <a:endParaRPr lang="en-ZA"/>
                    </a:p>
                  </a:txBody>
                  <a:tcPr/>
                </a:tc>
                <a:tc vMerge="1">
                  <a:txBody>
                    <a:bodyPr/>
                    <a:lstStyle/>
                    <a:p>
                      <a:endParaRPr lang="en-ZA"/>
                    </a:p>
                  </a:txBody>
                  <a:tcPr/>
                </a:tc>
                <a:tc>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of total B-BBEE spend to be spend on black-owned entities </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54% of total spend B-BBEE spend on black-owned entities </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 of total B-BBEE spend to be spend on black-owned entities</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 of total B-BBEE spend to be spend on black-owned entities</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 of total B-BBEE spend to be spend on black-owned entities</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 of total B-BBEE spend to be spend on black-owned entities</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 of total B-BBEE spend to be spend on black-owned entities</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20769425"/>
                  </a:ext>
                </a:extLst>
              </a:tr>
              <a:tr h="793862">
                <a:tc vMerge="1">
                  <a:txBody>
                    <a:bodyPr/>
                    <a:lstStyle/>
                    <a:p>
                      <a:endParaRPr lang="en-ZA"/>
                    </a:p>
                  </a:txBody>
                  <a:tcPr/>
                </a:tc>
                <a:tc vMerge="1">
                  <a:txBody>
                    <a:bodyPr/>
                    <a:lstStyle/>
                    <a:p>
                      <a:endParaRPr lang="en-ZA"/>
                    </a:p>
                  </a:txBody>
                  <a:tcPr/>
                </a:tc>
                <a:tc>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of total spend on BOEs to be spend on Black Women-Owned entities </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43% of total spend on BOEs spend on Black Women-Owned entities </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spend of 40% spend on Women-Owned entities</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spend of 40% spend on Women-Owned entities</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spend of 40% spend on Women-Owned entities</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spend of 40% spend on Women-Owned entities</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spend of 40% spend on Women-Owned entities</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47548229"/>
                  </a:ext>
                </a:extLst>
              </a:tr>
              <a:tr h="309293">
                <a:tc vMerge="1">
                  <a:txBody>
                    <a:bodyPr/>
                    <a:lstStyle/>
                    <a:p>
                      <a:endParaRPr lang="en-ZA"/>
                    </a:p>
                  </a:txBody>
                  <a:tcPr/>
                </a:tc>
                <a:tc vMerge="1">
                  <a:txBody>
                    <a:bodyPr/>
                    <a:lstStyle/>
                    <a:p>
                      <a:endParaRPr lang="en-ZA"/>
                    </a:p>
                  </a:txBody>
                  <a:tcPr/>
                </a:tc>
                <a:tc>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Improve B-BBEE Level </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Level 4</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Maintain Level 4</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Appoint service provider</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Conduct verification audit</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ZA" sz="1000" dirty="0">
                        <a:effectLst/>
                        <a:latin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50021592"/>
                  </a:ext>
                </a:extLst>
              </a:tr>
              <a:tr h="1264033">
                <a:tc vMerge="1">
                  <a:txBody>
                    <a:bodyPr/>
                    <a:lstStyle/>
                    <a:p>
                      <a:endParaRPr lang="en-ZA"/>
                    </a:p>
                  </a:txBody>
                  <a:tcPr/>
                </a:tc>
                <a:tc>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Connected schools </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DD6"/>
                    </a:solidFill>
                  </a:tcPr>
                </a:tc>
                <a:tc>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of Schools provided with broadband connectivity</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Three school provided with broadband connectivity</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Broadband connectivity provided to one school identified with DCDT</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Identify the province and the school with DCDT</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Identify partners to provide sponsorship</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Acquire and connect telematics on distance platform</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pP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Train teachers on the use of telematics and cybersecurity for also learners</a:t>
                      </a:r>
                      <a:endParaRPr lang="en-ZA" sz="1000" dirty="0">
                        <a:effectLst/>
                        <a:latin typeface="Arial" panose="020B0604020202020204" pitchFamily="34" charset="0"/>
                        <a:ea typeface="Arial" panose="020B0604020202020204" pitchFamily="34" charset="0"/>
                        <a:cs typeface="Times New Roman" panose="02020603050405020304" pitchFamily="18" charset="0"/>
                      </a:endParaRPr>
                    </a:p>
                  </a:txBody>
                  <a:tcPr marL="13566" marR="13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97466760"/>
                  </a:ext>
                </a:extLst>
              </a:tr>
            </a:tbl>
          </a:graphicData>
        </a:graphic>
      </p:graphicFrame>
    </p:spTree>
    <p:extLst>
      <p:ext uri="{BB962C8B-B14F-4D97-AF65-F5344CB8AC3E}">
        <p14:creationId xmlns:p14="http://schemas.microsoft.com/office/powerpoint/2010/main" xmlns="" val="51814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62A7F62C-281F-4024-9240-7E06D36EBBC7}"/>
              </a:ext>
            </a:extLst>
          </p:cNvPr>
          <p:cNvSpPr>
            <a:spLocks noGrp="1"/>
          </p:cNvSpPr>
          <p:nvPr>
            <p:ph type="sldNum" sz="quarter" idx="10"/>
          </p:nvPr>
        </p:nvSpPr>
        <p:spPr/>
        <p:txBody>
          <a:bodyPr/>
          <a:lstStyle/>
          <a:p>
            <a:r>
              <a:rPr lang="en-US" dirty="0">
                <a:solidFill>
                  <a:srgbClr val="FFFFFF"/>
                </a:solidFill>
              </a:rPr>
              <a:t>Slide </a:t>
            </a:r>
            <a:fld id="{864A8D4A-B602-4C7A-9F64-5AEA9A8AB9A3}" type="slidenum">
              <a:rPr lang="en-US" smtClean="0">
                <a:solidFill>
                  <a:srgbClr val="FFFFFF"/>
                </a:solidFill>
              </a:rPr>
              <a:pPr/>
              <a:t>17</a:t>
            </a:fld>
            <a:endParaRPr lang="en-US" dirty="0">
              <a:solidFill>
                <a:srgbClr val="FFFFFF"/>
              </a:solidFill>
            </a:endParaRPr>
          </a:p>
        </p:txBody>
      </p:sp>
      <p:sp>
        <p:nvSpPr>
          <p:cNvPr id="4" name="Text Placeholder 3">
            <a:extLst>
              <a:ext uri="{FF2B5EF4-FFF2-40B4-BE49-F238E27FC236}">
                <a16:creationId xmlns:a16="http://schemas.microsoft.com/office/drawing/2014/main" xmlns="" id="{2263D65D-F72A-4636-9A06-E410F4B67AC6}"/>
              </a:ext>
            </a:extLst>
          </p:cNvPr>
          <p:cNvSpPr>
            <a:spLocks noGrp="1"/>
          </p:cNvSpPr>
          <p:nvPr>
            <p:ph type="body" sz="quarter" idx="11"/>
          </p:nvPr>
        </p:nvSpPr>
        <p:spPr>
          <a:xfrm>
            <a:off x="251521" y="423339"/>
            <a:ext cx="6696744" cy="400595"/>
          </a:xfrm>
          <a:noFill/>
          <a:ln w="9525">
            <a:noFill/>
            <a:miter lim="800000"/>
            <a:headEnd/>
            <a:tailEnd/>
          </a:ln>
        </p:spPr>
        <p:txBody>
          <a:bodyPr vert="horz" wrap="square" lIns="91440" tIns="45720" rIns="91440" bIns="45720" numCol="1" anchor="ctr" anchorCtr="0" compatLnSpc="1">
            <a:prstTxWarp prst="textNoShape">
              <a:avLst/>
            </a:prstTxWarp>
            <a:noAutofit/>
          </a:bodyPr>
          <a:lstStyle/>
          <a:p>
            <a:pPr>
              <a:spcBef>
                <a:spcPct val="0"/>
              </a:spcBef>
            </a:pPr>
            <a:r>
              <a:rPr lang="en-ZA" kern="1200" dirty="0">
                <a:latin typeface="Helvetica"/>
                <a:ea typeface="Tahoma" panose="020B0604030504040204" pitchFamily="34" charset="0"/>
                <a:cs typeface="Tahoma" panose="020B0604030504040204" pitchFamily="34" charset="0"/>
              </a:rPr>
              <a:t>Sales Strategy</a:t>
            </a:r>
            <a:endParaRPr lang="en-GB" kern="1200" dirty="0">
              <a:latin typeface="Helvetica"/>
              <a:ea typeface="Tahoma" panose="020B0604030504040204" pitchFamily="34" charset="0"/>
              <a:cs typeface="Tahoma" panose="020B0604030504040204" pitchFamily="34" charset="0"/>
            </a:endParaRPr>
          </a:p>
        </p:txBody>
      </p:sp>
      <p:sp>
        <p:nvSpPr>
          <p:cNvPr id="8" name="Rectangle 2">
            <a:extLst>
              <a:ext uri="{FF2B5EF4-FFF2-40B4-BE49-F238E27FC236}">
                <a16:creationId xmlns:a16="http://schemas.microsoft.com/office/drawing/2014/main" xmlns="" id="{5A5063D3-7653-4B72-A55F-43123EA8E4E7}"/>
              </a:ext>
            </a:extLst>
          </p:cNvPr>
          <p:cNvSpPr>
            <a:spLocks noChangeArrowheads="1"/>
          </p:cNvSpPr>
          <p:nvPr/>
        </p:nvSpPr>
        <p:spPr bwMode="auto">
          <a:xfrm>
            <a:off x="3803650" y="1592977"/>
            <a:ext cx="18473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sz="1000" dirty="0">
              <a:latin typeface="Arial" panose="020B0604020202020204" pitchFamily="34" charset="0"/>
              <a:cs typeface="Arial" panose="020B0604020202020204" pitchFamily="34" charset="0"/>
            </a:endParaRPr>
          </a:p>
        </p:txBody>
      </p:sp>
      <p:grpSp>
        <p:nvGrpSpPr>
          <p:cNvPr id="90" name="Group 89">
            <a:extLst>
              <a:ext uri="{FF2B5EF4-FFF2-40B4-BE49-F238E27FC236}">
                <a16:creationId xmlns:a16="http://schemas.microsoft.com/office/drawing/2014/main" xmlns="" id="{DA33497E-6878-45CF-B16A-044E25FCB3FB}"/>
              </a:ext>
            </a:extLst>
          </p:cNvPr>
          <p:cNvGrpSpPr/>
          <p:nvPr/>
        </p:nvGrpSpPr>
        <p:grpSpPr>
          <a:xfrm>
            <a:off x="251521" y="1320869"/>
            <a:ext cx="8437011" cy="4766544"/>
            <a:chOff x="0" y="-14450"/>
            <a:chExt cx="9498565" cy="4913793"/>
          </a:xfrm>
        </p:grpSpPr>
        <p:grpSp>
          <p:nvGrpSpPr>
            <p:cNvPr id="91" name="Group 90">
              <a:extLst>
                <a:ext uri="{FF2B5EF4-FFF2-40B4-BE49-F238E27FC236}">
                  <a16:creationId xmlns:a16="http://schemas.microsoft.com/office/drawing/2014/main" xmlns="" id="{79CF9D47-7B92-49AD-9893-6C40CBF7B772}"/>
                </a:ext>
              </a:extLst>
            </p:cNvPr>
            <p:cNvGrpSpPr/>
            <p:nvPr/>
          </p:nvGrpSpPr>
          <p:grpSpPr>
            <a:xfrm>
              <a:off x="7477838" y="-14450"/>
              <a:ext cx="2020727" cy="4849621"/>
              <a:chOff x="7477838" y="-14450"/>
              <a:chExt cx="2020727" cy="4849621"/>
            </a:xfrm>
          </p:grpSpPr>
          <p:grpSp>
            <p:nvGrpSpPr>
              <p:cNvPr id="109" name="Group 108">
                <a:extLst>
                  <a:ext uri="{FF2B5EF4-FFF2-40B4-BE49-F238E27FC236}">
                    <a16:creationId xmlns:a16="http://schemas.microsoft.com/office/drawing/2014/main" xmlns="" id="{19653C93-2E60-4076-9EA1-F2B2EE1EEACE}"/>
                  </a:ext>
                </a:extLst>
              </p:cNvPr>
              <p:cNvGrpSpPr/>
              <p:nvPr/>
            </p:nvGrpSpPr>
            <p:grpSpPr>
              <a:xfrm>
                <a:off x="7489546" y="-14450"/>
                <a:ext cx="2009019" cy="1027070"/>
                <a:chOff x="7489546" y="-14450"/>
                <a:chExt cx="2009019" cy="1027070"/>
              </a:xfrm>
            </p:grpSpPr>
            <p:sp>
              <p:nvSpPr>
                <p:cNvPr id="122" name="Rounded Rectangle 41">
                  <a:extLst>
                    <a:ext uri="{FF2B5EF4-FFF2-40B4-BE49-F238E27FC236}">
                      <a16:creationId xmlns:a16="http://schemas.microsoft.com/office/drawing/2014/main" xmlns="" id="{D30069A8-C553-445C-8310-8A5CCDF8C9B4}"/>
                    </a:ext>
                  </a:extLst>
                </p:cNvPr>
                <p:cNvSpPr/>
                <p:nvPr/>
              </p:nvSpPr>
              <p:spPr>
                <a:xfrm>
                  <a:off x="7531745" y="-3148"/>
                  <a:ext cx="1898073" cy="1015768"/>
                </a:xfrm>
                <a:prstGeom prst="roundRect">
                  <a:avLst>
                    <a:gd name="adj" fmla="val 50000"/>
                  </a:avLst>
                </a:prstGeom>
                <a:solidFill>
                  <a:srgbClr val="04A597"/>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sysClr val="windowText" lastClr="000000"/>
                    </a:solidFill>
                    <a:effectLst/>
                    <a:uLnTx/>
                    <a:uFillTx/>
                  </a:endParaRPr>
                </a:p>
              </p:txBody>
            </p:sp>
            <p:sp>
              <p:nvSpPr>
                <p:cNvPr id="123" name="TextBox 42">
                  <a:extLst>
                    <a:ext uri="{FF2B5EF4-FFF2-40B4-BE49-F238E27FC236}">
                      <a16:creationId xmlns:a16="http://schemas.microsoft.com/office/drawing/2014/main" xmlns="" id="{90118468-3ACE-4EF5-8B37-C6F25E684DC8}"/>
                    </a:ext>
                  </a:extLst>
                </p:cNvPr>
                <p:cNvSpPr txBox="1"/>
                <p:nvPr/>
              </p:nvSpPr>
              <p:spPr>
                <a:xfrm>
                  <a:off x="7489546" y="-14450"/>
                  <a:ext cx="2009019" cy="909715"/>
                </a:xfrm>
                <a:prstGeom prst="rect">
                  <a:avLst/>
                </a:prstGeom>
                <a:noFill/>
              </p:spPr>
              <p:txBody>
                <a:bodyPr wrap="square" rtlCol="0">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rPr>
                    <a:t>1. Strategic Route Planning and investment enabling competitiveness.</a:t>
                  </a:r>
                  <a:endParaRPr kumimoji="0" lang="en-ZA" sz="12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endParaRPr>
                </a:p>
              </p:txBody>
            </p:sp>
          </p:grpSp>
          <p:grpSp>
            <p:nvGrpSpPr>
              <p:cNvPr id="110" name="Group 109">
                <a:extLst>
                  <a:ext uri="{FF2B5EF4-FFF2-40B4-BE49-F238E27FC236}">
                    <a16:creationId xmlns:a16="http://schemas.microsoft.com/office/drawing/2014/main" xmlns="" id="{848CD626-F3D5-43B6-9872-37B8A7E3957C}"/>
                  </a:ext>
                </a:extLst>
              </p:cNvPr>
              <p:cNvGrpSpPr/>
              <p:nvPr/>
            </p:nvGrpSpPr>
            <p:grpSpPr>
              <a:xfrm>
                <a:off x="7531745" y="934950"/>
                <a:ext cx="1898073" cy="1013899"/>
                <a:chOff x="7531745" y="934950"/>
                <a:chExt cx="1898073" cy="1013899"/>
              </a:xfrm>
            </p:grpSpPr>
            <p:sp>
              <p:nvSpPr>
                <p:cNvPr id="120" name="Rounded Rectangle 39">
                  <a:extLst>
                    <a:ext uri="{FF2B5EF4-FFF2-40B4-BE49-F238E27FC236}">
                      <a16:creationId xmlns:a16="http://schemas.microsoft.com/office/drawing/2014/main" xmlns="" id="{63DDB080-2150-42A6-B980-D3AE62E82DBA}"/>
                    </a:ext>
                  </a:extLst>
                </p:cNvPr>
                <p:cNvSpPr/>
                <p:nvPr/>
              </p:nvSpPr>
              <p:spPr>
                <a:xfrm>
                  <a:off x="7531745" y="1159365"/>
                  <a:ext cx="1898073" cy="789484"/>
                </a:xfrm>
                <a:prstGeom prst="roundRect">
                  <a:avLst>
                    <a:gd name="adj" fmla="val 50000"/>
                  </a:avLst>
                </a:prstGeom>
                <a:solidFill>
                  <a:srgbClr val="1890AD"/>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sysClr val="windowText" lastClr="000000"/>
                    </a:solidFill>
                    <a:effectLst/>
                    <a:uLnTx/>
                    <a:uFillTx/>
                  </a:endParaRPr>
                </a:p>
              </p:txBody>
            </p:sp>
            <p:sp>
              <p:nvSpPr>
                <p:cNvPr id="121" name="TextBox 40">
                  <a:extLst>
                    <a:ext uri="{FF2B5EF4-FFF2-40B4-BE49-F238E27FC236}">
                      <a16:creationId xmlns:a16="http://schemas.microsoft.com/office/drawing/2014/main" xmlns="" id="{1955DDDE-E381-4A75-AFE3-49DEA455DD23}"/>
                    </a:ext>
                  </a:extLst>
                </p:cNvPr>
                <p:cNvSpPr txBox="1"/>
                <p:nvPr/>
              </p:nvSpPr>
              <p:spPr>
                <a:xfrm>
                  <a:off x="7657631" y="934950"/>
                  <a:ext cx="1547479" cy="855143"/>
                </a:xfrm>
                <a:prstGeom prst="rect">
                  <a:avLst/>
                </a:prstGeom>
                <a:noFill/>
              </p:spPr>
              <p:txBody>
                <a:bodyPr wrap="square" rtlCol="0">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rPr>
                    <a:t> </a:t>
                  </a:r>
                  <a:endParaRPr kumimoji="0" lang="en-ZA" sz="12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rPr>
                    <a:t>2.Competitive Product Development</a:t>
                  </a:r>
                  <a:endParaRPr kumimoji="0" lang="en-ZA" sz="12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endParaRPr>
                </a:p>
              </p:txBody>
            </p:sp>
          </p:grpSp>
          <p:grpSp>
            <p:nvGrpSpPr>
              <p:cNvPr id="111" name="Group 110">
                <a:extLst>
                  <a:ext uri="{FF2B5EF4-FFF2-40B4-BE49-F238E27FC236}">
                    <a16:creationId xmlns:a16="http://schemas.microsoft.com/office/drawing/2014/main" xmlns="" id="{365842DC-1859-4E6F-9488-1B5EA5918422}"/>
                  </a:ext>
                </a:extLst>
              </p:cNvPr>
              <p:cNvGrpSpPr/>
              <p:nvPr/>
            </p:nvGrpSpPr>
            <p:grpSpPr>
              <a:xfrm>
                <a:off x="7545020" y="1999962"/>
                <a:ext cx="1898073" cy="959471"/>
                <a:chOff x="7545020" y="1999962"/>
                <a:chExt cx="1898073" cy="959471"/>
              </a:xfrm>
            </p:grpSpPr>
            <p:sp>
              <p:nvSpPr>
                <p:cNvPr id="118" name="Rounded Rectangle 37">
                  <a:extLst>
                    <a:ext uri="{FF2B5EF4-FFF2-40B4-BE49-F238E27FC236}">
                      <a16:creationId xmlns:a16="http://schemas.microsoft.com/office/drawing/2014/main" xmlns="" id="{02068E35-FCEE-4EE6-BAA1-D28465AF651E}"/>
                    </a:ext>
                  </a:extLst>
                </p:cNvPr>
                <p:cNvSpPr/>
                <p:nvPr/>
              </p:nvSpPr>
              <p:spPr>
                <a:xfrm>
                  <a:off x="7545020" y="2046555"/>
                  <a:ext cx="1898073" cy="912878"/>
                </a:xfrm>
                <a:prstGeom prst="roundRect">
                  <a:avLst>
                    <a:gd name="adj" fmla="val 50000"/>
                  </a:avLst>
                </a:prstGeom>
                <a:solidFill>
                  <a:srgbClr val="3E74AB"/>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sysClr val="windowText" lastClr="000000"/>
                    </a:solidFill>
                    <a:effectLst/>
                    <a:uLnTx/>
                    <a:uFillTx/>
                  </a:endParaRPr>
                </a:p>
              </p:txBody>
            </p:sp>
            <p:sp>
              <p:nvSpPr>
                <p:cNvPr id="119" name="TextBox 38">
                  <a:extLst>
                    <a:ext uri="{FF2B5EF4-FFF2-40B4-BE49-F238E27FC236}">
                      <a16:creationId xmlns:a16="http://schemas.microsoft.com/office/drawing/2014/main" xmlns="" id="{ACCC5C1E-27B4-41AE-9D01-43F65A6F8267}"/>
                    </a:ext>
                  </a:extLst>
                </p:cNvPr>
                <p:cNvSpPr txBox="1"/>
                <p:nvPr/>
              </p:nvSpPr>
              <p:spPr>
                <a:xfrm>
                  <a:off x="7667420" y="1999962"/>
                  <a:ext cx="1547479" cy="887588"/>
                </a:xfrm>
                <a:prstGeom prst="rect">
                  <a:avLst/>
                </a:prstGeom>
                <a:noFill/>
              </p:spPr>
              <p:txBody>
                <a:bodyPr wrap="square" rtlCol="0">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rPr>
                    <a:t>3. Align strategic route planning to ISP development.</a:t>
                  </a:r>
                  <a:endParaRPr kumimoji="0" lang="en-ZA" sz="12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endParaRPr>
                </a:p>
              </p:txBody>
            </p:sp>
          </p:grpSp>
          <p:grpSp>
            <p:nvGrpSpPr>
              <p:cNvPr id="112" name="Group 111">
                <a:extLst>
                  <a:ext uri="{FF2B5EF4-FFF2-40B4-BE49-F238E27FC236}">
                    <a16:creationId xmlns:a16="http://schemas.microsoft.com/office/drawing/2014/main" xmlns="" id="{B5687AAB-0252-4E98-933B-B3DE6AAABBCC}"/>
                  </a:ext>
                </a:extLst>
              </p:cNvPr>
              <p:cNvGrpSpPr/>
              <p:nvPr/>
            </p:nvGrpSpPr>
            <p:grpSpPr>
              <a:xfrm>
                <a:off x="7531745" y="3006436"/>
                <a:ext cx="1898073" cy="912878"/>
                <a:chOff x="7531745" y="3006436"/>
                <a:chExt cx="1898073" cy="912878"/>
              </a:xfrm>
            </p:grpSpPr>
            <p:sp>
              <p:nvSpPr>
                <p:cNvPr id="116" name="Rounded Rectangle 35">
                  <a:extLst>
                    <a:ext uri="{FF2B5EF4-FFF2-40B4-BE49-F238E27FC236}">
                      <a16:creationId xmlns:a16="http://schemas.microsoft.com/office/drawing/2014/main" xmlns="" id="{140CBAA8-6F48-449D-BC9D-937A0042BE3E}"/>
                    </a:ext>
                  </a:extLst>
                </p:cNvPr>
                <p:cNvSpPr/>
                <p:nvPr/>
              </p:nvSpPr>
              <p:spPr>
                <a:xfrm>
                  <a:off x="7531745" y="3046121"/>
                  <a:ext cx="1898073" cy="845672"/>
                </a:xfrm>
                <a:prstGeom prst="roundRect">
                  <a:avLst>
                    <a:gd name="adj" fmla="val 50000"/>
                  </a:avLst>
                </a:prstGeom>
                <a:solidFill>
                  <a:srgbClr val="5F5CA2"/>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sysClr val="windowText" lastClr="000000"/>
                    </a:solidFill>
                    <a:effectLst/>
                    <a:uLnTx/>
                    <a:uFillTx/>
                  </a:endParaRPr>
                </a:p>
              </p:txBody>
            </p:sp>
            <p:sp>
              <p:nvSpPr>
                <p:cNvPr id="117" name="TextBox 36">
                  <a:extLst>
                    <a:ext uri="{FF2B5EF4-FFF2-40B4-BE49-F238E27FC236}">
                      <a16:creationId xmlns:a16="http://schemas.microsoft.com/office/drawing/2014/main" xmlns="" id="{CF1D7137-A4B2-4AEA-99B6-6624D804EC09}"/>
                    </a:ext>
                  </a:extLst>
                </p:cNvPr>
                <p:cNvSpPr txBox="1"/>
                <p:nvPr/>
              </p:nvSpPr>
              <p:spPr>
                <a:xfrm>
                  <a:off x="7556244" y="3006436"/>
                  <a:ext cx="1755302" cy="912878"/>
                </a:xfrm>
                <a:prstGeom prst="rect">
                  <a:avLst/>
                </a:prstGeom>
                <a:noFill/>
              </p:spPr>
              <p:txBody>
                <a:bodyPr wrap="square" rtlCol="0">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rPr>
                    <a:t>4. For Public Sector acquisition and product extension</a:t>
                  </a:r>
                  <a:endParaRPr kumimoji="0" lang="en-ZA" sz="12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endParaRPr>
                </a:p>
              </p:txBody>
            </p:sp>
          </p:grpSp>
          <p:grpSp>
            <p:nvGrpSpPr>
              <p:cNvPr id="113" name="Group 112">
                <a:extLst>
                  <a:ext uri="{FF2B5EF4-FFF2-40B4-BE49-F238E27FC236}">
                    <a16:creationId xmlns:a16="http://schemas.microsoft.com/office/drawing/2014/main" xmlns="" id="{DAAFA3CC-D70C-4B26-9F82-8E75F4AE1629}"/>
                  </a:ext>
                </a:extLst>
              </p:cNvPr>
              <p:cNvGrpSpPr/>
              <p:nvPr/>
            </p:nvGrpSpPr>
            <p:grpSpPr>
              <a:xfrm>
                <a:off x="7477838" y="3989499"/>
                <a:ext cx="1951980" cy="845672"/>
                <a:chOff x="7477838" y="3989499"/>
                <a:chExt cx="1951980" cy="845672"/>
              </a:xfrm>
            </p:grpSpPr>
            <p:sp>
              <p:nvSpPr>
                <p:cNvPr id="114" name="Rounded Rectangle 33">
                  <a:extLst>
                    <a:ext uri="{FF2B5EF4-FFF2-40B4-BE49-F238E27FC236}">
                      <a16:creationId xmlns:a16="http://schemas.microsoft.com/office/drawing/2014/main" xmlns="" id="{4714AA32-2A06-4957-9368-84898986D94F}"/>
                    </a:ext>
                  </a:extLst>
                </p:cNvPr>
                <p:cNvSpPr/>
                <p:nvPr/>
              </p:nvSpPr>
              <p:spPr>
                <a:xfrm>
                  <a:off x="7531745" y="3989499"/>
                  <a:ext cx="1898073" cy="845672"/>
                </a:xfrm>
                <a:prstGeom prst="roundRect">
                  <a:avLst>
                    <a:gd name="adj" fmla="val 50000"/>
                  </a:avLst>
                </a:prstGeom>
                <a:solidFill>
                  <a:srgbClr val="5F5CA2"/>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sysClr val="windowText" lastClr="000000"/>
                    </a:solidFill>
                    <a:effectLst/>
                    <a:uLnTx/>
                    <a:uFillTx/>
                  </a:endParaRPr>
                </a:p>
              </p:txBody>
            </p:sp>
            <p:sp>
              <p:nvSpPr>
                <p:cNvPr id="115" name="TextBox 34">
                  <a:extLst>
                    <a:ext uri="{FF2B5EF4-FFF2-40B4-BE49-F238E27FC236}">
                      <a16:creationId xmlns:a16="http://schemas.microsoft.com/office/drawing/2014/main" xmlns="" id="{23592C9B-ADAB-4AE0-87DA-25922A49D30C}"/>
                    </a:ext>
                  </a:extLst>
                </p:cNvPr>
                <p:cNvSpPr txBox="1"/>
                <p:nvPr/>
              </p:nvSpPr>
              <p:spPr>
                <a:xfrm>
                  <a:off x="7477838" y="4088558"/>
                  <a:ext cx="1907066" cy="460908"/>
                </a:xfrm>
                <a:prstGeom prst="rect">
                  <a:avLst/>
                </a:prstGeom>
                <a:noFill/>
              </p:spPr>
              <p:txBody>
                <a:bodyPr wrap="square" rtlCol="0">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rPr>
                    <a:t>5. Capacity Swapping</a:t>
                  </a:r>
                  <a:endParaRPr kumimoji="0" lang="en-ZA" sz="12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endParaRPr>
                </a:p>
              </p:txBody>
            </p:sp>
          </p:grpSp>
        </p:grpSp>
        <p:sp>
          <p:nvSpPr>
            <p:cNvPr id="92" name="Rectangle 44">
              <a:extLst>
                <a:ext uri="{FF2B5EF4-FFF2-40B4-BE49-F238E27FC236}">
                  <a16:creationId xmlns:a16="http://schemas.microsoft.com/office/drawing/2014/main" xmlns="" id="{09D01DCC-9ACC-4A37-A316-0539990F0B6F}"/>
                </a:ext>
              </a:extLst>
            </p:cNvPr>
            <p:cNvSpPr/>
            <p:nvPr/>
          </p:nvSpPr>
          <p:spPr>
            <a:xfrm>
              <a:off x="1167419" y="180304"/>
              <a:ext cx="3833743" cy="4534973"/>
            </a:xfrm>
            <a:custGeom>
              <a:avLst/>
              <a:gdLst>
                <a:gd name="connsiteX0" fmla="*/ 0 w 4458111"/>
                <a:gd name="connsiteY0" fmla="*/ 0 h 4753914"/>
                <a:gd name="connsiteX1" fmla="*/ 4458111 w 4458111"/>
                <a:gd name="connsiteY1" fmla="*/ 0 h 4753914"/>
                <a:gd name="connsiteX2" fmla="*/ 4458111 w 4458111"/>
                <a:gd name="connsiteY2" fmla="*/ 4753914 h 4753914"/>
                <a:gd name="connsiteX3" fmla="*/ 0 w 4458111"/>
                <a:gd name="connsiteY3" fmla="*/ 4753914 h 4753914"/>
                <a:gd name="connsiteX4" fmla="*/ 0 w 4458111"/>
                <a:gd name="connsiteY4" fmla="*/ 0 h 4753914"/>
                <a:gd name="connsiteX0" fmla="*/ 0 w 4470990"/>
                <a:gd name="connsiteY0" fmla="*/ 1107583 h 4753914"/>
                <a:gd name="connsiteX1" fmla="*/ 4470990 w 4470990"/>
                <a:gd name="connsiteY1" fmla="*/ 0 h 4753914"/>
                <a:gd name="connsiteX2" fmla="*/ 4470990 w 4470990"/>
                <a:gd name="connsiteY2" fmla="*/ 4753914 h 4753914"/>
                <a:gd name="connsiteX3" fmla="*/ 12879 w 4470990"/>
                <a:gd name="connsiteY3" fmla="*/ 4753914 h 4753914"/>
                <a:gd name="connsiteX4" fmla="*/ 0 w 4470990"/>
                <a:gd name="connsiteY4" fmla="*/ 1107583 h 4753914"/>
                <a:gd name="connsiteX0" fmla="*/ 0 w 4470990"/>
                <a:gd name="connsiteY0" fmla="*/ 1107583 h 4753914"/>
                <a:gd name="connsiteX1" fmla="*/ 4470990 w 4470990"/>
                <a:gd name="connsiteY1" fmla="*/ 0 h 4753914"/>
                <a:gd name="connsiteX2" fmla="*/ 4470990 w 4470990"/>
                <a:gd name="connsiteY2" fmla="*/ 4753914 h 4753914"/>
                <a:gd name="connsiteX3" fmla="*/ 12879 w 4470990"/>
                <a:gd name="connsiteY3" fmla="*/ 3646331 h 4753914"/>
                <a:gd name="connsiteX4" fmla="*/ 0 w 4470990"/>
                <a:gd name="connsiteY4" fmla="*/ 1107583 h 4753914"/>
                <a:gd name="connsiteX0" fmla="*/ 0 w 4470990"/>
                <a:gd name="connsiteY0" fmla="*/ 978794 h 4625125"/>
                <a:gd name="connsiteX1" fmla="*/ 4470990 w 4470990"/>
                <a:gd name="connsiteY1" fmla="*/ 0 h 4625125"/>
                <a:gd name="connsiteX2" fmla="*/ 4470990 w 4470990"/>
                <a:gd name="connsiteY2" fmla="*/ 4625125 h 4625125"/>
                <a:gd name="connsiteX3" fmla="*/ 12879 w 4470990"/>
                <a:gd name="connsiteY3" fmla="*/ 3517542 h 4625125"/>
                <a:gd name="connsiteX4" fmla="*/ 0 w 4470990"/>
                <a:gd name="connsiteY4" fmla="*/ 978794 h 4625125"/>
                <a:gd name="connsiteX0" fmla="*/ 0 w 4470990"/>
                <a:gd name="connsiteY0" fmla="*/ 978794 h 4534973"/>
                <a:gd name="connsiteX1" fmla="*/ 4470990 w 4470990"/>
                <a:gd name="connsiteY1" fmla="*/ 0 h 4534973"/>
                <a:gd name="connsiteX2" fmla="*/ 4455971 w 4470990"/>
                <a:gd name="connsiteY2" fmla="*/ 4534973 h 4534973"/>
                <a:gd name="connsiteX3" fmla="*/ 12879 w 4470990"/>
                <a:gd name="connsiteY3" fmla="*/ 3517542 h 4534973"/>
                <a:gd name="connsiteX4" fmla="*/ 0 w 4470990"/>
                <a:gd name="connsiteY4" fmla="*/ 978794 h 4534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990" h="4534973">
                  <a:moveTo>
                    <a:pt x="0" y="978794"/>
                  </a:moveTo>
                  <a:lnTo>
                    <a:pt x="4470990" y="0"/>
                  </a:lnTo>
                  <a:cubicBezTo>
                    <a:pt x="4465984" y="1511658"/>
                    <a:pt x="4460977" y="3023315"/>
                    <a:pt x="4455971" y="4534973"/>
                  </a:cubicBezTo>
                  <a:lnTo>
                    <a:pt x="12879" y="3517542"/>
                  </a:lnTo>
                  <a:lnTo>
                    <a:pt x="0" y="978794"/>
                  </a:lnTo>
                  <a:close/>
                </a:path>
              </a:pathLst>
            </a:custGeom>
            <a:solidFill>
              <a:sysClr val="window" lastClr="FFFFFF">
                <a:lumMod val="85000"/>
              </a:sys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sysClr val="windowText" lastClr="000000"/>
                </a:solidFill>
                <a:effectLst/>
                <a:uLnTx/>
                <a:uFillTx/>
              </a:endParaRPr>
            </a:p>
          </p:txBody>
        </p:sp>
        <p:grpSp>
          <p:nvGrpSpPr>
            <p:cNvPr id="93" name="Group 92">
              <a:extLst>
                <a:ext uri="{FF2B5EF4-FFF2-40B4-BE49-F238E27FC236}">
                  <a16:creationId xmlns:a16="http://schemas.microsoft.com/office/drawing/2014/main" xmlns="" id="{60CCE8A6-463E-479E-84C7-49906FAFF175}"/>
                </a:ext>
              </a:extLst>
            </p:cNvPr>
            <p:cNvGrpSpPr/>
            <p:nvPr/>
          </p:nvGrpSpPr>
          <p:grpSpPr>
            <a:xfrm>
              <a:off x="0" y="1126758"/>
              <a:ext cx="2566614" cy="2566614"/>
              <a:chOff x="0" y="1126758"/>
              <a:chExt cx="2566614" cy="2566614"/>
            </a:xfrm>
          </p:grpSpPr>
          <p:sp>
            <p:nvSpPr>
              <p:cNvPr id="107" name="Oval 106">
                <a:extLst>
                  <a:ext uri="{FF2B5EF4-FFF2-40B4-BE49-F238E27FC236}">
                    <a16:creationId xmlns:a16="http://schemas.microsoft.com/office/drawing/2014/main" xmlns="" id="{7949D85F-3012-4A6D-BE8B-283216AF076A}"/>
                  </a:ext>
                </a:extLst>
              </p:cNvPr>
              <p:cNvSpPr/>
              <p:nvPr/>
            </p:nvSpPr>
            <p:spPr>
              <a:xfrm>
                <a:off x="0" y="1126758"/>
                <a:ext cx="2566614" cy="2566614"/>
              </a:xfrm>
              <a:prstGeom prst="ellipse">
                <a:avLst/>
              </a:prstGeom>
              <a:solidFill>
                <a:srgbClr val="04A597"/>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sysClr val="windowText" lastClr="000000"/>
                  </a:solidFill>
                  <a:effectLst/>
                  <a:uLnTx/>
                  <a:uFillTx/>
                </a:endParaRPr>
              </a:p>
            </p:txBody>
          </p:sp>
          <p:sp>
            <p:nvSpPr>
              <p:cNvPr id="108" name="Rectangle 107">
                <a:extLst>
                  <a:ext uri="{FF2B5EF4-FFF2-40B4-BE49-F238E27FC236}">
                    <a16:creationId xmlns:a16="http://schemas.microsoft.com/office/drawing/2014/main" xmlns="" id="{3E0E38CB-04B5-463C-86B7-7BAD6B7D7F66}"/>
                  </a:ext>
                </a:extLst>
              </p:cNvPr>
              <p:cNvSpPr/>
              <p:nvPr/>
            </p:nvSpPr>
            <p:spPr>
              <a:xfrm>
                <a:off x="177348" y="1809785"/>
                <a:ext cx="2211930" cy="1166028"/>
              </a:xfrm>
              <a:prstGeom prst="rect">
                <a:avLst/>
              </a:prstGeom>
            </p:spPr>
            <p:txBody>
              <a:bodyPr wrap="square">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Arial" panose="020B0604020202020204" pitchFamily="34" charset="0"/>
                  </a:rPr>
                  <a:t> </a:t>
                </a:r>
                <a:endParaRPr kumimoji="0" lang="en-ZA" sz="12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Arial" panose="020B0604020202020204" pitchFamily="34" charset="0"/>
                  </a:rPr>
                  <a:t>STRATEGY </a:t>
                </a:r>
                <a:endParaRPr kumimoji="0" lang="en-ZA" sz="12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endParaRPr>
              </a:p>
            </p:txBody>
          </p:sp>
        </p:grpSp>
        <p:grpSp>
          <p:nvGrpSpPr>
            <p:cNvPr id="94" name="Group 93">
              <a:extLst>
                <a:ext uri="{FF2B5EF4-FFF2-40B4-BE49-F238E27FC236}">
                  <a16:creationId xmlns:a16="http://schemas.microsoft.com/office/drawing/2014/main" xmlns="" id="{597226DC-C865-45DD-9D89-75A7147AAB15}"/>
                </a:ext>
              </a:extLst>
            </p:cNvPr>
            <p:cNvGrpSpPr/>
            <p:nvPr/>
          </p:nvGrpSpPr>
          <p:grpSpPr>
            <a:xfrm>
              <a:off x="3230787" y="0"/>
              <a:ext cx="2590997" cy="4899343"/>
              <a:chOff x="3230787" y="0"/>
              <a:chExt cx="2590997" cy="4899343"/>
            </a:xfrm>
          </p:grpSpPr>
          <p:grpSp>
            <p:nvGrpSpPr>
              <p:cNvPr id="97" name="Group 96">
                <a:extLst>
                  <a:ext uri="{FF2B5EF4-FFF2-40B4-BE49-F238E27FC236}">
                    <a16:creationId xmlns:a16="http://schemas.microsoft.com/office/drawing/2014/main" xmlns="" id="{75FA77EF-934E-4F2E-A5F6-91B050813692}"/>
                  </a:ext>
                </a:extLst>
              </p:cNvPr>
              <p:cNvGrpSpPr/>
              <p:nvPr/>
            </p:nvGrpSpPr>
            <p:grpSpPr>
              <a:xfrm rot="16200000">
                <a:off x="2004245" y="1226542"/>
                <a:ext cx="4899343" cy="2446260"/>
                <a:chOff x="2004245" y="1226541"/>
                <a:chExt cx="6566833" cy="3278845"/>
              </a:xfrm>
            </p:grpSpPr>
            <p:sp>
              <p:nvSpPr>
                <p:cNvPr id="103" name="Freeform 20">
                  <a:extLst>
                    <a:ext uri="{FF2B5EF4-FFF2-40B4-BE49-F238E27FC236}">
                      <a16:creationId xmlns:a16="http://schemas.microsoft.com/office/drawing/2014/main" xmlns="" id="{06B799AA-653C-4EAB-96B4-C4B37F057670}"/>
                    </a:ext>
                  </a:extLst>
                </p:cNvPr>
                <p:cNvSpPr/>
                <p:nvPr/>
              </p:nvSpPr>
              <p:spPr>
                <a:xfrm>
                  <a:off x="3011665" y="1226541"/>
                  <a:ext cx="2271424" cy="2357856"/>
                </a:xfrm>
                <a:custGeom>
                  <a:avLst/>
                  <a:gdLst>
                    <a:gd name="connsiteX0" fmla="*/ 2271424 w 2271424"/>
                    <a:gd name="connsiteY0" fmla="*/ 0 h 2357856"/>
                    <a:gd name="connsiteX1" fmla="*/ 2271424 w 2271424"/>
                    <a:gd name="connsiteY1" fmla="*/ 519666 h 2357856"/>
                    <a:gd name="connsiteX2" fmla="*/ 2271424 w 2271424"/>
                    <a:gd name="connsiteY2" fmla="*/ 1548366 h 2357856"/>
                    <a:gd name="connsiteX3" fmla="*/ 2271424 w 2271424"/>
                    <a:gd name="connsiteY3" fmla="*/ 2000370 h 2357856"/>
                    <a:gd name="connsiteX4" fmla="*/ 2144788 w 2271424"/>
                    <a:gd name="connsiteY4" fmla="*/ 2006764 h 2357856"/>
                    <a:gd name="connsiteX5" fmla="*/ 1459713 w 2271424"/>
                    <a:gd name="connsiteY5" fmla="*/ 2293177 h 2357856"/>
                    <a:gd name="connsiteX6" fmla="*/ 1388548 w 2271424"/>
                    <a:gd name="connsiteY6" fmla="*/ 2357856 h 2357856"/>
                    <a:gd name="connsiteX7" fmla="*/ 1074773 w 2271424"/>
                    <a:gd name="connsiteY7" fmla="*/ 2032933 h 2357856"/>
                    <a:gd name="connsiteX8" fmla="*/ 360665 w 2271424"/>
                    <a:gd name="connsiteY8" fmla="*/ 1293452 h 2357856"/>
                    <a:gd name="connsiteX9" fmla="*/ 0 w 2271424"/>
                    <a:gd name="connsiteY9" fmla="*/ 919972 h 2357856"/>
                    <a:gd name="connsiteX10" fmla="*/ 187365 w 2271424"/>
                    <a:gd name="connsiteY10" fmla="*/ 749683 h 2357856"/>
                    <a:gd name="connsiteX11" fmla="*/ 2107026 w 2271424"/>
                    <a:gd name="connsiteY11" fmla="*/ 4157 h 235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71424" h="2357856">
                      <a:moveTo>
                        <a:pt x="2271424" y="0"/>
                      </a:moveTo>
                      <a:lnTo>
                        <a:pt x="2271424" y="519666"/>
                      </a:lnTo>
                      <a:lnTo>
                        <a:pt x="2271424" y="1548366"/>
                      </a:lnTo>
                      <a:lnTo>
                        <a:pt x="2271424" y="2000370"/>
                      </a:lnTo>
                      <a:lnTo>
                        <a:pt x="2144788" y="2006764"/>
                      </a:lnTo>
                      <a:cubicBezTo>
                        <a:pt x="1885948" y="2033051"/>
                        <a:pt x="1649849" y="2136263"/>
                        <a:pt x="1459713" y="2293177"/>
                      </a:cubicBezTo>
                      <a:lnTo>
                        <a:pt x="1388548" y="2357856"/>
                      </a:lnTo>
                      <a:lnTo>
                        <a:pt x="1074773" y="2032933"/>
                      </a:lnTo>
                      <a:lnTo>
                        <a:pt x="360665" y="1293452"/>
                      </a:lnTo>
                      <a:lnTo>
                        <a:pt x="0" y="919972"/>
                      </a:lnTo>
                      <a:lnTo>
                        <a:pt x="187365" y="749683"/>
                      </a:lnTo>
                      <a:cubicBezTo>
                        <a:pt x="714410" y="314726"/>
                        <a:pt x="1379479" y="41036"/>
                        <a:pt x="2107026" y="4157"/>
                      </a:cubicBezTo>
                      <a:close/>
                    </a:path>
                  </a:pathLst>
                </a:custGeom>
                <a:solidFill>
                  <a:srgbClr val="5F5CA2"/>
                </a:solidFill>
                <a:ln w="60325" cap="flat" cmpd="sng" algn="ctr">
                  <a:solidFill>
                    <a:sysClr val="window" lastClr="FFFFFF"/>
                  </a:solidFill>
                  <a:prstDash val="solid"/>
                  <a:miter lim="800000"/>
                </a:ln>
                <a:effectLst/>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sysClr val="windowText" lastClr="000000"/>
                    </a:solidFill>
                    <a:effectLst/>
                    <a:uLnTx/>
                    <a:uFillTx/>
                  </a:endParaRPr>
                </a:p>
              </p:txBody>
            </p:sp>
            <p:sp>
              <p:nvSpPr>
                <p:cNvPr id="104" name="Freeform 21">
                  <a:extLst>
                    <a:ext uri="{FF2B5EF4-FFF2-40B4-BE49-F238E27FC236}">
                      <a16:creationId xmlns:a16="http://schemas.microsoft.com/office/drawing/2014/main" xmlns="" id="{1E491D0E-4991-41FC-9C07-A271AC1C9D79}"/>
                    </a:ext>
                  </a:extLst>
                </p:cNvPr>
                <p:cNvSpPr/>
                <p:nvPr/>
              </p:nvSpPr>
              <p:spPr>
                <a:xfrm>
                  <a:off x="5292234" y="1226541"/>
                  <a:ext cx="2313849" cy="2372924"/>
                </a:xfrm>
                <a:custGeom>
                  <a:avLst/>
                  <a:gdLst>
                    <a:gd name="connsiteX0" fmla="*/ 0 w 2313849"/>
                    <a:gd name="connsiteY0" fmla="*/ 0 h 2372924"/>
                    <a:gd name="connsiteX1" fmla="*/ 164398 w 2313849"/>
                    <a:gd name="connsiteY1" fmla="*/ 4157 h 2372924"/>
                    <a:gd name="connsiteX2" fmla="*/ 2084059 w 2313849"/>
                    <a:gd name="connsiteY2" fmla="*/ 749683 h 2372924"/>
                    <a:gd name="connsiteX3" fmla="*/ 2313849 w 2313849"/>
                    <a:gd name="connsiteY3" fmla="*/ 958530 h 2372924"/>
                    <a:gd name="connsiteX4" fmla="*/ 1946471 w 2313849"/>
                    <a:gd name="connsiteY4" fmla="*/ 1325908 h 2372924"/>
                    <a:gd name="connsiteX5" fmla="*/ 1219070 w 2313849"/>
                    <a:gd name="connsiteY5" fmla="*/ 2053309 h 2372924"/>
                    <a:gd name="connsiteX6" fmla="*/ 899455 w 2313849"/>
                    <a:gd name="connsiteY6" fmla="*/ 2372924 h 2372924"/>
                    <a:gd name="connsiteX7" fmla="*/ 811711 w 2313849"/>
                    <a:gd name="connsiteY7" fmla="*/ 2293177 h 2372924"/>
                    <a:gd name="connsiteX8" fmla="*/ 126636 w 2313849"/>
                    <a:gd name="connsiteY8" fmla="*/ 2006764 h 2372924"/>
                    <a:gd name="connsiteX9" fmla="*/ 0 w 2313849"/>
                    <a:gd name="connsiteY9" fmla="*/ 2000370 h 2372924"/>
                    <a:gd name="connsiteX10" fmla="*/ 0 w 2313849"/>
                    <a:gd name="connsiteY10" fmla="*/ 1548366 h 2372924"/>
                    <a:gd name="connsiteX11" fmla="*/ 0 w 2313849"/>
                    <a:gd name="connsiteY11" fmla="*/ 519666 h 237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3849" h="2372924">
                      <a:moveTo>
                        <a:pt x="0" y="0"/>
                      </a:moveTo>
                      <a:lnTo>
                        <a:pt x="164398" y="4157"/>
                      </a:lnTo>
                      <a:cubicBezTo>
                        <a:pt x="891945" y="41036"/>
                        <a:pt x="1557014" y="314726"/>
                        <a:pt x="2084059" y="749683"/>
                      </a:cubicBezTo>
                      <a:lnTo>
                        <a:pt x="2313849" y="958530"/>
                      </a:lnTo>
                      <a:lnTo>
                        <a:pt x="1946471" y="1325908"/>
                      </a:lnTo>
                      <a:lnTo>
                        <a:pt x="1219070" y="2053309"/>
                      </a:lnTo>
                      <a:lnTo>
                        <a:pt x="899455" y="2372924"/>
                      </a:lnTo>
                      <a:lnTo>
                        <a:pt x="811711" y="2293177"/>
                      </a:lnTo>
                      <a:cubicBezTo>
                        <a:pt x="621575" y="2136263"/>
                        <a:pt x="385476" y="2033051"/>
                        <a:pt x="126636" y="2006764"/>
                      </a:cubicBezTo>
                      <a:lnTo>
                        <a:pt x="0" y="2000370"/>
                      </a:lnTo>
                      <a:lnTo>
                        <a:pt x="0" y="1548366"/>
                      </a:lnTo>
                      <a:lnTo>
                        <a:pt x="0" y="519666"/>
                      </a:lnTo>
                      <a:close/>
                    </a:path>
                  </a:pathLst>
                </a:custGeom>
                <a:solidFill>
                  <a:srgbClr val="3E74AB"/>
                </a:solidFill>
                <a:ln w="60325" cap="flat" cmpd="sng" algn="ctr">
                  <a:solidFill>
                    <a:sysClr val="window" lastClr="FFFFFF"/>
                  </a:solidFill>
                  <a:prstDash val="solid"/>
                  <a:miter lim="800000"/>
                </a:ln>
                <a:effectLst/>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sysClr val="windowText" lastClr="000000"/>
                    </a:solidFill>
                    <a:effectLst/>
                    <a:uLnTx/>
                    <a:uFillTx/>
                  </a:endParaRPr>
                </a:p>
              </p:txBody>
            </p:sp>
            <p:sp>
              <p:nvSpPr>
                <p:cNvPr id="105" name="Freeform 22">
                  <a:extLst>
                    <a:ext uri="{FF2B5EF4-FFF2-40B4-BE49-F238E27FC236}">
                      <a16:creationId xmlns:a16="http://schemas.microsoft.com/office/drawing/2014/main" xmlns="" id="{63386B99-637C-441C-A4ED-81966111F15A}"/>
                    </a:ext>
                  </a:extLst>
                </p:cNvPr>
                <p:cNvSpPr/>
                <p:nvPr/>
              </p:nvSpPr>
              <p:spPr>
                <a:xfrm>
                  <a:off x="2004245" y="2152666"/>
                  <a:ext cx="2389199" cy="2352720"/>
                </a:xfrm>
                <a:custGeom>
                  <a:avLst/>
                  <a:gdLst>
                    <a:gd name="connsiteX0" fmla="*/ 1000651 w 2389199"/>
                    <a:gd name="connsiteY0" fmla="*/ 0 h 2352720"/>
                    <a:gd name="connsiteX1" fmla="*/ 1361316 w 2389199"/>
                    <a:gd name="connsiteY1" fmla="*/ 373480 h 2352720"/>
                    <a:gd name="connsiteX2" fmla="*/ 2075425 w 2389199"/>
                    <a:gd name="connsiteY2" fmla="*/ 1112960 h 2352720"/>
                    <a:gd name="connsiteX3" fmla="*/ 2389199 w 2389199"/>
                    <a:gd name="connsiteY3" fmla="*/ 1437884 h 2352720"/>
                    <a:gd name="connsiteX4" fmla="*/ 2376003 w 2389199"/>
                    <a:gd name="connsiteY4" fmla="*/ 1449877 h 2352720"/>
                    <a:gd name="connsiteX5" fmla="*/ 2006765 w 2389199"/>
                    <a:gd name="connsiteY5" fmla="*/ 2226083 h 2352720"/>
                    <a:gd name="connsiteX6" fmla="*/ 2000371 w 2389199"/>
                    <a:gd name="connsiteY6" fmla="*/ 2352720 h 2352720"/>
                    <a:gd name="connsiteX7" fmla="*/ 1548367 w 2389199"/>
                    <a:gd name="connsiteY7" fmla="*/ 2352720 h 2352720"/>
                    <a:gd name="connsiteX8" fmla="*/ 519667 w 2389199"/>
                    <a:gd name="connsiteY8" fmla="*/ 2352720 h 2352720"/>
                    <a:gd name="connsiteX9" fmla="*/ 0 w 2389199"/>
                    <a:gd name="connsiteY9" fmla="*/ 2352720 h 2352720"/>
                    <a:gd name="connsiteX10" fmla="*/ 4158 w 2389199"/>
                    <a:gd name="connsiteY10" fmla="*/ 2188321 h 2352720"/>
                    <a:gd name="connsiteX11" fmla="*/ 961609 w 2389199"/>
                    <a:gd name="connsiteY11" fmla="*/ 35483 h 235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9199" h="2352720">
                      <a:moveTo>
                        <a:pt x="1000651" y="0"/>
                      </a:moveTo>
                      <a:lnTo>
                        <a:pt x="1361316" y="373480"/>
                      </a:lnTo>
                      <a:lnTo>
                        <a:pt x="2075425" y="1112960"/>
                      </a:lnTo>
                      <a:lnTo>
                        <a:pt x="2389199" y="1437884"/>
                      </a:lnTo>
                      <a:lnTo>
                        <a:pt x="2376003" y="1449877"/>
                      </a:lnTo>
                      <a:cubicBezTo>
                        <a:pt x="2172804" y="1653076"/>
                        <a:pt x="2037433" y="1924104"/>
                        <a:pt x="2006765" y="2226083"/>
                      </a:cubicBezTo>
                      <a:lnTo>
                        <a:pt x="2000371" y="2352720"/>
                      </a:lnTo>
                      <a:lnTo>
                        <a:pt x="1548367" y="2352720"/>
                      </a:lnTo>
                      <a:lnTo>
                        <a:pt x="519667" y="2352720"/>
                      </a:lnTo>
                      <a:lnTo>
                        <a:pt x="0" y="2352720"/>
                      </a:lnTo>
                      <a:lnTo>
                        <a:pt x="4158" y="2188321"/>
                      </a:lnTo>
                      <a:cubicBezTo>
                        <a:pt x="46711" y="1348844"/>
                        <a:pt x="404544" y="592548"/>
                        <a:pt x="961609" y="35483"/>
                      </a:cubicBezTo>
                      <a:close/>
                    </a:path>
                  </a:pathLst>
                </a:custGeom>
                <a:solidFill>
                  <a:srgbClr val="775CA3"/>
                </a:solidFill>
                <a:ln w="60325" cap="flat" cmpd="sng" algn="ctr">
                  <a:solidFill>
                    <a:sysClr val="window" lastClr="FFFFFF"/>
                  </a:solidFill>
                  <a:prstDash val="solid"/>
                  <a:miter lim="800000"/>
                </a:ln>
                <a:effectLst/>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sysClr val="windowText" lastClr="000000"/>
                    </a:solidFill>
                    <a:effectLst/>
                    <a:uLnTx/>
                    <a:uFillTx/>
                  </a:endParaRPr>
                </a:p>
              </p:txBody>
            </p:sp>
            <p:sp>
              <p:nvSpPr>
                <p:cNvPr id="106" name="Freeform 23">
                  <a:extLst>
                    <a:ext uri="{FF2B5EF4-FFF2-40B4-BE49-F238E27FC236}">
                      <a16:creationId xmlns:a16="http://schemas.microsoft.com/office/drawing/2014/main" xmlns="" id="{5F95CA9C-165C-41EF-B026-99E0AE183861}"/>
                    </a:ext>
                  </a:extLst>
                </p:cNvPr>
                <p:cNvSpPr/>
                <p:nvPr/>
              </p:nvSpPr>
              <p:spPr>
                <a:xfrm>
                  <a:off x="6198154" y="2191536"/>
                  <a:ext cx="2372924" cy="2313850"/>
                </a:xfrm>
                <a:custGeom>
                  <a:avLst/>
                  <a:gdLst>
                    <a:gd name="connsiteX0" fmla="*/ 1414394 w 2372924"/>
                    <a:gd name="connsiteY0" fmla="*/ 0 h 2313850"/>
                    <a:gd name="connsiteX1" fmla="*/ 1623240 w 2372924"/>
                    <a:gd name="connsiteY1" fmla="*/ 229790 h 2313850"/>
                    <a:gd name="connsiteX2" fmla="*/ 2368766 w 2372924"/>
                    <a:gd name="connsiteY2" fmla="*/ 2149451 h 2313850"/>
                    <a:gd name="connsiteX3" fmla="*/ 2372924 w 2372924"/>
                    <a:gd name="connsiteY3" fmla="*/ 2313850 h 2313850"/>
                    <a:gd name="connsiteX4" fmla="*/ 1853259 w 2372924"/>
                    <a:gd name="connsiteY4" fmla="*/ 2313850 h 2313850"/>
                    <a:gd name="connsiteX5" fmla="*/ 824557 w 2372924"/>
                    <a:gd name="connsiteY5" fmla="*/ 2313850 h 2313850"/>
                    <a:gd name="connsiteX6" fmla="*/ 372553 w 2372924"/>
                    <a:gd name="connsiteY6" fmla="*/ 2313850 h 2313850"/>
                    <a:gd name="connsiteX7" fmla="*/ 366159 w 2372924"/>
                    <a:gd name="connsiteY7" fmla="*/ 2187213 h 2313850"/>
                    <a:gd name="connsiteX8" fmla="*/ 79746 w 2372924"/>
                    <a:gd name="connsiteY8" fmla="*/ 1502138 h 2313850"/>
                    <a:gd name="connsiteX9" fmla="*/ 0 w 2372924"/>
                    <a:gd name="connsiteY9" fmla="*/ 1414395 h 2313850"/>
                    <a:gd name="connsiteX10" fmla="*/ 319615 w 2372924"/>
                    <a:gd name="connsiteY10" fmla="*/ 1094780 h 2313850"/>
                    <a:gd name="connsiteX11" fmla="*/ 1047016 w 2372924"/>
                    <a:gd name="connsiteY11" fmla="*/ 367378 h 231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2924" h="2313850">
                      <a:moveTo>
                        <a:pt x="1414394" y="0"/>
                      </a:moveTo>
                      <a:lnTo>
                        <a:pt x="1623240" y="229790"/>
                      </a:lnTo>
                      <a:cubicBezTo>
                        <a:pt x="2058197" y="756836"/>
                        <a:pt x="2331887" y="1421904"/>
                        <a:pt x="2368766" y="2149451"/>
                      </a:cubicBezTo>
                      <a:lnTo>
                        <a:pt x="2372924" y="2313850"/>
                      </a:lnTo>
                      <a:lnTo>
                        <a:pt x="1853259" y="2313850"/>
                      </a:lnTo>
                      <a:lnTo>
                        <a:pt x="824557" y="2313850"/>
                      </a:lnTo>
                      <a:lnTo>
                        <a:pt x="372553" y="2313850"/>
                      </a:lnTo>
                      <a:lnTo>
                        <a:pt x="366159" y="2187213"/>
                      </a:lnTo>
                      <a:cubicBezTo>
                        <a:pt x="339872" y="1928374"/>
                        <a:pt x="236661" y="1692274"/>
                        <a:pt x="79746" y="1502138"/>
                      </a:cubicBezTo>
                      <a:lnTo>
                        <a:pt x="0" y="1414395"/>
                      </a:lnTo>
                      <a:lnTo>
                        <a:pt x="319615" y="1094780"/>
                      </a:lnTo>
                      <a:lnTo>
                        <a:pt x="1047016" y="367378"/>
                      </a:lnTo>
                      <a:close/>
                    </a:path>
                  </a:pathLst>
                </a:custGeom>
                <a:solidFill>
                  <a:srgbClr val="1890AD"/>
                </a:solidFill>
                <a:ln w="60325" cap="flat" cmpd="sng" algn="ctr">
                  <a:solidFill>
                    <a:sysClr val="window" lastClr="FFFFFF"/>
                  </a:solidFill>
                  <a:prstDash val="solid"/>
                  <a:miter lim="800000"/>
                </a:ln>
                <a:effectLst/>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sysClr val="windowText" lastClr="000000"/>
                    </a:solidFill>
                    <a:effectLst/>
                    <a:uLnTx/>
                    <a:uFillTx/>
                  </a:endParaRPr>
                </a:p>
              </p:txBody>
            </p:sp>
          </p:grpSp>
          <p:grpSp>
            <p:nvGrpSpPr>
              <p:cNvPr id="98" name="Group 97">
                <a:extLst>
                  <a:ext uri="{FF2B5EF4-FFF2-40B4-BE49-F238E27FC236}">
                    <a16:creationId xmlns:a16="http://schemas.microsoft.com/office/drawing/2014/main" xmlns="" id="{7827C933-A646-4C1E-A70F-67EFE832899C}"/>
                  </a:ext>
                </a:extLst>
              </p:cNvPr>
              <p:cNvGrpSpPr/>
              <p:nvPr/>
            </p:nvGrpSpPr>
            <p:grpSpPr>
              <a:xfrm>
                <a:off x="3369558" y="429967"/>
                <a:ext cx="2452226" cy="4080378"/>
                <a:chOff x="3369558" y="429967"/>
                <a:chExt cx="2452226" cy="4080378"/>
              </a:xfrm>
            </p:grpSpPr>
            <p:sp>
              <p:nvSpPr>
                <p:cNvPr id="99" name="Rectangle 98">
                  <a:extLst>
                    <a:ext uri="{FF2B5EF4-FFF2-40B4-BE49-F238E27FC236}">
                      <a16:creationId xmlns:a16="http://schemas.microsoft.com/office/drawing/2014/main" xmlns="" id="{84902682-A48F-41E1-8B6C-BB3569BAA7AF}"/>
                    </a:ext>
                  </a:extLst>
                </p:cNvPr>
                <p:cNvSpPr/>
                <p:nvPr/>
              </p:nvSpPr>
              <p:spPr>
                <a:xfrm>
                  <a:off x="4085190" y="429967"/>
                  <a:ext cx="1723137" cy="1244637"/>
                </a:xfrm>
                <a:prstGeom prst="rect">
                  <a:avLst/>
                </a:prstGeom>
              </p:spPr>
              <p:txBody>
                <a:bodyPr wrap="square">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rPr>
                    <a:t>1. Strategic Route and Network Planning</a:t>
                  </a:r>
                  <a:endParaRPr kumimoji="0" lang="en-ZA" sz="12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endParaRPr>
                </a:p>
              </p:txBody>
            </p:sp>
            <p:sp>
              <p:nvSpPr>
                <p:cNvPr id="100" name="Rectangle 99">
                  <a:extLst>
                    <a:ext uri="{FF2B5EF4-FFF2-40B4-BE49-F238E27FC236}">
                      <a16:creationId xmlns:a16="http://schemas.microsoft.com/office/drawing/2014/main" xmlns="" id="{7353A4AC-5079-440B-916B-D69BF50DAAC8}"/>
                    </a:ext>
                  </a:extLst>
                </p:cNvPr>
                <p:cNvSpPr/>
                <p:nvPr/>
              </p:nvSpPr>
              <p:spPr>
                <a:xfrm>
                  <a:off x="3428126" y="1519840"/>
                  <a:ext cx="1382298" cy="743135"/>
                </a:xfrm>
                <a:prstGeom prst="rect">
                  <a:avLst/>
                </a:prstGeom>
              </p:spPr>
              <p:txBody>
                <a:bodyPr wrap="square">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rPr>
                    <a:t>2. Product Development</a:t>
                  </a:r>
                  <a:endParaRPr kumimoji="0" lang="en-ZA" sz="12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endParaRPr>
                </a:p>
              </p:txBody>
            </p:sp>
            <p:sp>
              <p:nvSpPr>
                <p:cNvPr id="101" name="Rectangle 100">
                  <a:extLst>
                    <a:ext uri="{FF2B5EF4-FFF2-40B4-BE49-F238E27FC236}">
                      <a16:creationId xmlns:a16="http://schemas.microsoft.com/office/drawing/2014/main" xmlns="" id="{EF087BA5-06FF-4B2E-81C8-E527A418C2D2}"/>
                    </a:ext>
                  </a:extLst>
                </p:cNvPr>
                <p:cNvSpPr/>
                <p:nvPr/>
              </p:nvSpPr>
              <p:spPr>
                <a:xfrm>
                  <a:off x="3369558" y="2806782"/>
                  <a:ext cx="1382298" cy="791350"/>
                </a:xfrm>
                <a:prstGeom prst="rect">
                  <a:avLst/>
                </a:prstGeom>
              </p:spPr>
              <p:txBody>
                <a:bodyPr wrap="square">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rPr>
                    <a:t>3. Leverage ISP Growth</a:t>
                  </a:r>
                  <a:endParaRPr kumimoji="0" lang="en-ZA" sz="12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endParaRPr>
                </a:p>
              </p:txBody>
            </p:sp>
            <p:sp>
              <p:nvSpPr>
                <p:cNvPr id="102" name="Rectangle 101">
                  <a:extLst>
                    <a:ext uri="{FF2B5EF4-FFF2-40B4-BE49-F238E27FC236}">
                      <a16:creationId xmlns:a16="http://schemas.microsoft.com/office/drawing/2014/main" xmlns="" id="{770B84FF-8FC3-4389-B7A6-ACB2921E8345}"/>
                    </a:ext>
                  </a:extLst>
                </p:cNvPr>
                <p:cNvSpPr/>
                <p:nvPr/>
              </p:nvSpPr>
              <p:spPr>
                <a:xfrm>
                  <a:off x="4170205" y="3874808"/>
                  <a:ext cx="1651579" cy="635537"/>
                </a:xfrm>
                <a:prstGeom prst="rect">
                  <a:avLst/>
                </a:prstGeom>
              </p:spPr>
              <p:txBody>
                <a:bodyPr wrap="square">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rPr>
                    <a:t>4. Strategic Collaborations</a:t>
                  </a:r>
                  <a:endParaRPr kumimoji="0" lang="en-ZA" sz="12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endParaRPr>
                </a:p>
              </p:txBody>
            </p:sp>
          </p:grpSp>
        </p:grpSp>
        <p:sp>
          <p:nvSpPr>
            <p:cNvPr id="95" name="Freeform 43">
              <a:extLst>
                <a:ext uri="{FF2B5EF4-FFF2-40B4-BE49-F238E27FC236}">
                  <a16:creationId xmlns:a16="http://schemas.microsoft.com/office/drawing/2014/main" xmlns="" id="{6033054C-B971-4C70-8C2F-2930FA98E9D9}"/>
                </a:ext>
              </a:extLst>
            </p:cNvPr>
            <p:cNvSpPr/>
            <p:nvPr/>
          </p:nvSpPr>
          <p:spPr>
            <a:xfrm rot="16200000">
              <a:off x="5235680" y="1251120"/>
              <a:ext cx="1631516" cy="2387131"/>
            </a:xfrm>
            <a:custGeom>
              <a:avLst/>
              <a:gdLst>
                <a:gd name="connsiteX0" fmla="*/ 1631516 w 1631516"/>
                <a:gd name="connsiteY0" fmla="*/ 823916 h 2387131"/>
                <a:gd name="connsiteX1" fmla="*/ 980162 w 1631516"/>
                <a:gd name="connsiteY1" fmla="*/ 1631093 h 2387131"/>
                <a:gd name="connsiteX2" fmla="*/ 970407 w 1631516"/>
                <a:gd name="connsiteY2" fmla="*/ 1632086 h 2387131"/>
                <a:gd name="connsiteX3" fmla="*/ 970407 w 1631516"/>
                <a:gd name="connsiteY3" fmla="*/ 2093911 h 2387131"/>
                <a:gd name="connsiteX4" fmla="*/ 1117017 w 1631516"/>
                <a:gd name="connsiteY4" fmla="*/ 2093911 h 2387131"/>
                <a:gd name="connsiteX5" fmla="*/ 823797 w 1631516"/>
                <a:gd name="connsiteY5" fmla="*/ 2387131 h 2387131"/>
                <a:gd name="connsiteX6" fmla="*/ 530577 w 1631516"/>
                <a:gd name="connsiteY6" fmla="*/ 2093911 h 2387131"/>
                <a:gd name="connsiteX7" fmla="*/ 677187 w 1631516"/>
                <a:gd name="connsiteY7" fmla="*/ 2093911 h 2387131"/>
                <a:gd name="connsiteX8" fmla="*/ 677187 w 1631516"/>
                <a:gd name="connsiteY8" fmla="*/ 1633723 h 2387131"/>
                <a:gd name="connsiteX9" fmla="*/ 651354 w 1631516"/>
                <a:gd name="connsiteY9" fmla="*/ 1631093 h 2387131"/>
                <a:gd name="connsiteX10" fmla="*/ 0 w 1631516"/>
                <a:gd name="connsiteY10" fmla="*/ 823916 h 2387131"/>
                <a:gd name="connsiteX11" fmla="*/ 815758 w 1631516"/>
                <a:gd name="connsiteY11" fmla="*/ 0 h 2387131"/>
                <a:gd name="connsiteX12" fmla="*/ 1631516 w 1631516"/>
                <a:gd name="connsiteY12" fmla="*/ 823916 h 238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1516" h="2387131">
                  <a:moveTo>
                    <a:pt x="1631516" y="823916"/>
                  </a:moveTo>
                  <a:cubicBezTo>
                    <a:pt x="1631516" y="1222072"/>
                    <a:pt x="1351889" y="1554266"/>
                    <a:pt x="980162" y="1631093"/>
                  </a:cubicBezTo>
                  <a:lnTo>
                    <a:pt x="970407" y="1632086"/>
                  </a:lnTo>
                  <a:lnTo>
                    <a:pt x="970407" y="2093911"/>
                  </a:lnTo>
                  <a:lnTo>
                    <a:pt x="1117017" y="2093911"/>
                  </a:lnTo>
                  <a:lnTo>
                    <a:pt x="823797" y="2387131"/>
                  </a:lnTo>
                  <a:lnTo>
                    <a:pt x="530577" y="2093911"/>
                  </a:lnTo>
                  <a:lnTo>
                    <a:pt x="677187" y="2093911"/>
                  </a:lnTo>
                  <a:lnTo>
                    <a:pt x="677187" y="1633723"/>
                  </a:lnTo>
                  <a:lnTo>
                    <a:pt x="651354" y="1631093"/>
                  </a:lnTo>
                  <a:cubicBezTo>
                    <a:pt x="279627" y="1554266"/>
                    <a:pt x="0" y="1222072"/>
                    <a:pt x="0" y="823916"/>
                  </a:cubicBezTo>
                  <a:cubicBezTo>
                    <a:pt x="0" y="368880"/>
                    <a:pt x="365227" y="0"/>
                    <a:pt x="815758" y="0"/>
                  </a:cubicBezTo>
                  <a:cubicBezTo>
                    <a:pt x="1266289" y="0"/>
                    <a:pt x="1631516" y="368880"/>
                    <a:pt x="1631516" y="823916"/>
                  </a:cubicBezTo>
                  <a:close/>
                </a:path>
              </a:pathLst>
            </a:custGeom>
            <a:solidFill>
              <a:sysClr val="window" lastClr="FFFFFF">
                <a:lumMod val="85000"/>
              </a:sysClr>
            </a:solidFill>
            <a:ln w="12700" cap="flat" cmpd="sng" algn="ctr">
              <a:noFill/>
              <a:prstDash val="solid"/>
              <a:miter lim="800000"/>
            </a:ln>
            <a:effectLst/>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sysClr val="windowText" lastClr="000000"/>
                </a:solidFill>
                <a:effectLst/>
                <a:uLnTx/>
                <a:uFillTx/>
              </a:endParaRPr>
            </a:p>
          </p:txBody>
        </p:sp>
        <p:sp>
          <p:nvSpPr>
            <p:cNvPr id="96" name="TextBox 11">
              <a:extLst>
                <a:ext uri="{FF2B5EF4-FFF2-40B4-BE49-F238E27FC236}">
                  <a16:creationId xmlns:a16="http://schemas.microsoft.com/office/drawing/2014/main" xmlns="" id="{2D729730-0E22-4BA1-9B11-E7D659BF318C}"/>
                </a:ext>
              </a:extLst>
            </p:cNvPr>
            <p:cNvSpPr txBox="1"/>
            <p:nvPr/>
          </p:nvSpPr>
          <p:spPr>
            <a:xfrm>
              <a:off x="4720084" y="2102742"/>
              <a:ext cx="1879446" cy="722333"/>
            </a:xfrm>
            <a:prstGeom prst="rect">
              <a:avLst/>
            </a:prstGeom>
            <a:noFill/>
          </p:spPr>
          <p:txBody>
            <a:bodyPr wrap="square" rtlCol="0">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rPr>
                <a:t>Key</a:t>
              </a:r>
              <a:endParaRPr kumimoji="0" lang="en-ZA" sz="12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rPr>
                <a:t>Enablers</a:t>
              </a:r>
              <a:endParaRPr kumimoji="0" lang="en-ZA" sz="12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endParaRPr>
            </a:p>
          </p:txBody>
        </p:sp>
      </p:grpSp>
    </p:spTree>
    <p:extLst>
      <p:ext uri="{BB962C8B-B14F-4D97-AF65-F5344CB8AC3E}">
        <p14:creationId xmlns:p14="http://schemas.microsoft.com/office/powerpoint/2010/main" xmlns="" val="3957206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62A7F62C-281F-4024-9240-7E06D36EBBC7}"/>
              </a:ext>
            </a:extLst>
          </p:cNvPr>
          <p:cNvSpPr>
            <a:spLocks noGrp="1"/>
          </p:cNvSpPr>
          <p:nvPr>
            <p:ph type="sldNum" sz="quarter" idx="10"/>
          </p:nvPr>
        </p:nvSpPr>
        <p:spPr/>
        <p:txBody>
          <a:bodyPr/>
          <a:lstStyle/>
          <a:p>
            <a:r>
              <a:rPr lang="en-US" dirty="0">
                <a:solidFill>
                  <a:srgbClr val="FFFFFF"/>
                </a:solidFill>
              </a:rPr>
              <a:t>Slide </a:t>
            </a:r>
            <a:fld id="{864A8D4A-B602-4C7A-9F64-5AEA9A8AB9A3}" type="slidenum">
              <a:rPr lang="en-US" smtClean="0">
                <a:solidFill>
                  <a:srgbClr val="FFFFFF"/>
                </a:solidFill>
              </a:rPr>
              <a:pPr/>
              <a:t>18</a:t>
            </a:fld>
            <a:endParaRPr lang="en-US" dirty="0">
              <a:solidFill>
                <a:srgbClr val="FFFFFF"/>
              </a:solidFill>
            </a:endParaRPr>
          </a:p>
        </p:txBody>
      </p:sp>
      <p:sp>
        <p:nvSpPr>
          <p:cNvPr id="4" name="Text Placeholder 3">
            <a:extLst>
              <a:ext uri="{FF2B5EF4-FFF2-40B4-BE49-F238E27FC236}">
                <a16:creationId xmlns:a16="http://schemas.microsoft.com/office/drawing/2014/main" xmlns="" id="{2263D65D-F72A-4636-9A06-E410F4B67AC6}"/>
              </a:ext>
            </a:extLst>
          </p:cNvPr>
          <p:cNvSpPr>
            <a:spLocks noGrp="1"/>
          </p:cNvSpPr>
          <p:nvPr>
            <p:ph type="body" sz="quarter" idx="11"/>
          </p:nvPr>
        </p:nvSpPr>
        <p:spPr>
          <a:xfrm>
            <a:off x="251521" y="423339"/>
            <a:ext cx="6696744" cy="400595"/>
          </a:xfrm>
          <a:noFill/>
          <a:ln w="9525">
            <a:noFill/>
            <a:miter lim="800000"/>
            <a:headEnd/>
            <a:tailEnd/>
          </a:ln>
        </p:spPr>
        <p:txBody>
          <a:bodyPr vert="horz" wrap="square" lIns="91440" tIns="45720" rIns="91440" bIns="45720" numCol="1" anchor="ctr" anchorCtr="0" compatLnSpc="1">
            <a:prstTxWarp prst="textNoShape">
              <a:avLst/>
            </a:prstTxWarp>
            <a:noAutofit/>
          </a:bodyPr>
          <a:lstStyle/>
          <a:p>
            <a:pPr>
              <a:spcBef>
                <a:spcPct val="0"/>
              </a:spcBef>
            </a:pPr>
            <a:r>
              <a:rPr lang="en-ZA" kern="1200" dirty="0">
                <a:latin typeface="Helvetica"/>
                <a:ea typeface="Tahoma" panose="020B0604030504040204" pitchFamily="34" charset="0"/>
                <a:cs typeface="Tahoma" panose="020B0604030504040204" pitchFamily="34" charset="0"/>
              </a:rPr>
              <a:t>Financial Position</a:t>
            </a:r>
            <a:endParaRPr lang="en-GB" kern="1200" dirty="0">
              <a:latin typeface="Helvetica"/>
              <a:ea typeface="Tahoma" panose="020B0604030504040204" pitchFamily="34" charset="0"/>
              <a:cs typeface="Tahoma" panose="020B0604030504040204" pitchFamily="34" charset="0"/>
            </a:endParaRPr>
          </a:p>
        </p:txBody>
      </p:sp>
      <p:sp>
        <p:nvSpPr>
          <p:cNvPr id="8" name="Rectangle 2">
            <a:extLst>
              <a:ext uri="{FF2B5EF4-FFF2-40B4-BE49-F238E27FC236}">
                <a16:creationId xmlns:a16="http://schemas.microsoft.com/office/drawing/2014/main" xmlns="" id="{5A5063D3-7653-4B72-A55F-43123EA8E4E7}"/>
              </a:ext>
            </a:extLst>
          </p:cNvPr>
          <p:cNvSpPr>
            <a:spLocks noChangeArrowheads="1"/>
          </p:cNvSpPr>
          <p:nvPr/>
        </p:nvSpPr>
        <p:spPr bwMode="auto">
          <a:xfrm>
            <a:off x="3803650" y="1592977"/>
            <a:ext cx="18473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sz="1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610F9980-CCD1-41A7-A81D-D859CB2FD460}"/>
              </a:ext>
            </a:extLst>
          </p:cNvPr>
          <p:cNvPicPr>
            <a:picLocks noChangeAspect="1"/>
          </p:cNvPicPr>
          <p:nvPr/>
        </p:nvPicPr>
        <p:blipFill>
          <a:blip r:embed="rId2" cstate="print"/>
          <a:stretch>
            <a:fillRect/>
          </a:stretch>
        </p:blipFill>
        <p:spPr>
          <a:xfrm>
            <a:off x="575653" y="887716"/>
            <a:ext cx="6640723" cy="5509683"/>
          </a:xfrm>
          <a:prstGeom prst="rect">
            <a:avLst/>
          </a:prstGeom>
        </p:spPr>
      </p:pic>
      <p:sp>
        <p:nvSpPr>
          <p:cNvPr id="6" name="TextBox 5">
            <a:hlinkClick r:id="rId3" action="ppaction://hlinksldjump"/>
            <a:extLst>
              <a:ext uri="{FF2B5EF4-FFF2-40B4-BE49-F238E27FC236}">
                <a16:creationId xmlns:a16="http://schemas.microsoft.com/office/drawing/2014/main" xmlns="" id="{CB29F519-DB88-492B-8168-4DB40353B132}"/>
              </a:ext>
            </a:extLst>
          </p:cNvPr>
          <p:cNvSpPr txBox="1"/>
          <p:nvPr/>
        </p:nvSpPr>
        <p:spPr>
          <a:xfrm>
            <a:off x="8009126" y="1823412"/>
            <a:ext cx="457200" cy="200055"/>
          </a:xfrm>
          <a:prstGeom prst="rect">
            <a:avLst/>
          </a:prstGeom>
          <a:noFill/>
        </p:spPr>
        <p:txBody>
          <a:bodyPr wrap="square" rtlCol="0">
            <a:spAutoFit/>
          </a:bodyPr>
          <a:lstStyle/>
          <a:p>
            <a:r>
              <a:rPr lang="en-US" sz="700" b="1" i="1" dirty="0">
                <a:solidFill>
                  <a:srgbClr val="0070C0"/>
                </a:solidFill>
              </a:rPr>
              <a:t>Capex</a:t>
            </a:r>
          </a:p>
        </p:txBody>
      </p:sp>
      <p:sp>
        <p:nvSpPr>
          <p:cNvPr id="7" name="TextBox 6">
            <a:hlinkClick r:id="rId4" action="ppaction://hlinksldjump"/>
            <a:extLst>
              <a:ext uri="{FF2B5EF4-FFF2-40B4-BE49-F238E27FC236}">
                <a16:creationId xmlns:a16="http://schemas.microsoft.com/office/drawing/2014/main" xmlns="" id="{18D40915-2F80-492B-B048-19E22DBB5506}"/>
              </a:ext>
            </a:extLst>
          </p:cNvPr>
          <p:cNvSpPr txBox="1"/>
          <p:nvPr/>
        </p:nvSpPr>
        <p:spPr>
          <a:xfrm>
            <a:off x="7964692" y="2476296"/>
            <a:ext cx="783772" cy="200055"/>
          </a:xfrm>
          <a:prstGeom prst="rect">
            <a:avLst/>
          </a:prstGeom>
          <a:noFill/>
        </p:spPr>
        <p:txBody>
          <a:bodyPr wrap="square" rtlCol="0">
            <a:spAutoFit/>
          </a:bodyPr>
          <a:lstStyle/>
          <a:p>
            <a:r>
              <a:rPr lang="en-US" sz="700" b="1" i="1" dirty="0" err="1">
                <a:solidFill>
                  <a:srgbClr val="0070C0"/>
                </a:solidFill>
              </a:rPr>
              <a:t>Cashflow</a:t>
            </a:r>
            <a:endParaRPr lang="en-US" sz="700" b="1" i="1" dirty="0">
              <a:solidFill>
                <a:srgbClr val="0070C0"/>
              </a:solidFill>
            </a:endParaRPr>
          </a:p>
        </p:txBody>
      </p:sp>
      <p:sp>
        <p:nvSpPr>
          <p:cNvPr id="9" name="TextBox 8">
            <a:hlinkClick r:id="rId5" action="ppaction://hlinksldjump"/>
            <a:extLst>
              <a:ext uri="{FF2B5EF4-FFF2-40B4-BE49-F238E27FC236}">
                <a16:creationId xmlns:a16="http://schemas.microsoft.com/office/drawing/2014/main" xmlns="" id="{EFD496E0-88DA-4643-9B7B-601A386B741A}"/>
              </a:ext>
            </a:extLst>
          </p:cNvPr>
          <p:cNvSpPr txBox="1"/>
          <p:nvPr/>
        </p:nvSpPr>
        <p:spPr>
          <a:xfrm>
            <a:off x="7961501" y="4604685"/>
            <a:ext cx="561552" cy="200055"/>
          </a:xfrm>
          <a:prstGeom prst="rect">
            <a:avLst/>
          </a:prstGeom>
          <a:noFill/>
        </p:spPr>
        <p:txBody>
          <a:bodyPr wrap="square" rtlCol="0">
            <a:spAutoFit/>
          </a:bodyPr>
          <a:lstStyle/>
          <a:p>
            <a:r>
              <a:rPr lang="en-US" sz="700" b="1" i="1" dirty="0">
                <a:solidFill>
                  <a:srgbClr val="0070C0"/>
                </a:solidFill>
              </a:rPr>
              <a:t>Funding</a:t>
            </a:r>
          </a:p>
        </p:txBody>
      </p:sp>
      <p:sp>
        <p:nvSpPr>
          <p:cNvPr id="10" name="TextBox 9">
            <a:hlinkClick r:id="rId6" action="ppaction://hlinksldjump"/>
            <a:extLst>
              <a:ext uri="{FF2B5EF4-FFF2-40B4-BE49-F238E27FC236}">
                <a16:creationId xmlns:a16="http://schemas.microsoft.com/office/drawing/2014/main" xmlns="" id="{9874D147-BFE8-49D6-8FFE-9EEEA35B7AEA}"/>
              </a:ext>
            </a:extLst>
          </p:cNvPr>
          <p:cNvSpPr txBox="1"/>
          <p:nvPr/>
        </p:nvSpPr>
        <p:spPr>
          <a:xfrm>
            <a:off x="7916541" y="1270555"/>
            <a:ext cx="880074" cy="200055"/>
          </a:xfrm>
          <a:prstGeom prst="rect">
            <a:avLst/>
          </a:prstGeom>
          <a:noFill/>
        </p:spPr>
        <p:txBody>
          <a:bodyPr wrap="square" rtlCol="0">
            <a:spAutoFit/>
          </a:bodyPr>
          <a:lstStyle/>
          <a:p>
            <a:r>
              <a:rPr lang="en-US" sz="700" b="1" i="1" dirty="0">
                <a:solidFill>
                  <a:srgbClr val="0070C0"/>
                </a:solidFill>
              </a:rPr>
              <a:t>Assumptions</a:t>
            </a:r>
          </a:p>
        </p:txBody>
      </p:sp>
    </p:spTree>
    <p:extLst>
      <p:ext uri="{BB962C8B-B14F-4D97-AF65-F5344CB8AC3E}">
        <p14:creationId xmlns:p14="http://schemas.microsoft.com/office/powerpoint/2010/main" xmlns="" val="2730449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62A7F62C-281F-4024-9240-7E06D36EBBC7}"/>
              </a:ext>
            </a:extLst>
          </p:cNvPr>
          <p:cNvSpPr>
            <a:spLocks noGrp="1"/>
          </p:cNvSpPr>
          <p:nvPr>
            <p:ph type="sldNum" sz="quarter" idx="10"/>
          </p:nvPr>
        </p:nvSpPr>
        <p:spPr>
          <a:xfrm>
            <a:off x="6553200" y="6461182"/>
            <a:ext cx="2133600" cy="301925"/>
          </a:xfrm>
        </p:spPr>
        <p:txBody>
          <a:bodyPr/>
          <a:lstStyle/>
          <a:p>
            <a:r>
              <a:rPr lang="en-US" dirty="0">
                <a:solidFill>
                  <a:srgbClr val="FFFFFF"/>
                </a:solidFill>
              </a:rPr>
              <a:t>Slide </a:t>
            </a:r>
            <a:fld id="{864A8D4A-B602-4C7A-9F64-5AEA9A8AB9A3}" type="slidenum">
              <a:rPr lang="en-US" smtClean="0">
                <a:solidFill>
                  <a:srgbClr val="FFFFFF"/>
                </a:solidFill>
              </a:rPr>
              <a:pPr/>
              <a:t>19</a:t>
            </a:fld>
            <a:endParaRPr lang="en-US" dirty="0">
              <a:solidFill>
                <a:srgbClr val="FFFFFF"/>
              </a:solidFill>
            </a:endParaRPr>
          </a:p>
        </p:txBody>
      </p:sp>
      <p:sp>
        <p:nvSpPr>
          <p:cNvPr id="4" name="Text Placeholder 3">
            <a:extLst>
              <a:ext uri="{FF2B5EF4-FFF2-40B4-BE49-F238E27FC236}">
                <a16:creationId xmlns:a16="http://schemas.microsoft.com/office/drawing/2014/main" xmlns="" id="{2263D65D-F72A-4636-9A06-E410F4B67AC6}"/>
              </a:ext>
            </a:extLst>
          </p:cNvPr>
          <p:cNvSpPr>
            <a:spLocks noGrp="1"/>
          </p:cNvSpPr>
          <p:nvPr>
            <p:ph type="body" sz="quarter" idx="11"/>
          </p:nvPr>
        </p:nvSpPr>
        <p:spPr>
          <a:xfrm>
            <a:off x="251521" y="423339"/>
            <a:ext cx="6696744" cy="400595"/>
          </a:xfrm>
          <a:noFill/>
          <a:ln w="9525">
            <a:noFill/>
            <a:miter lim="800000"/>
            <a:headEnd/>
            <a:tailEnd/>
          </a:ln>
        </p:spPr>
        <p:txBody>
          <a:bodyPr vert="horz" wrap="square" lIns="91440" tIns="45720" rIns="91440" bIns="45720" numCol="1" anchor="ctr" anchorCtr="0" compatLnSpc="1">
            <a:prstTxWarp prst="textNoShape">
              <a:avLst/>
            </a:prstTxWarp>
            <a:noAutofit/>
          </a:bodyPr>
          <a:lstStyle/>
          <a:p>
            <a:pPr>
              <a:spcBef>
                <a:spcPct val="0"/>
              </a:spcBef>
            </a:pPr>
            <a:r>
              <a:rPr lang="en-ZA" kern="1200" dirty="0">
                <a:latin typeface="Helvetica"/>
                <a:ea typeface="Tahoma" panose="020B0604030504040204" pitchFamily="34" charset="0"/>
                <a:cs typeface="Tahoma" panose="020B0604030504040204" pitchFamily="34" charset="0"/>
              </a:rPr>
              <a:t>Financial Performance</a:t>
            </a:r>
            <a:endParaRPr lang="en-GB" kern="1200" dirty="0">
              <a:latin typeface="Helvetica"/>
              <a:ea typeface="Tahoma" panose="020B0604030504040204" pitchFamily="34" charset="0"/>
              <a:cs typeface="Tahoma" panose="020B0604030504040204" pitchFamily="34" charset="0"/>
            </a:endParaRPr>
          </a:p>
        </p:txBody>
      </p:sp>
      <p:sp>
        <p:nvSpPr>
          <p:cNvPr id="8" name="Rectangle 2">
            <a:extLst>
              <a:ext uri="{FF2B5EF4-FFF2-40B4-BE49-F238E27FC236}">
                <a16:creationId xmlns:a16="http://schemas.microsoft.com/office/drawing/2014/main" xmlns="" id="{5A5063D3-7653-4B72-A55F-43123EA8E4E7}"/>
              </a:ext>
            </a:extLst>
          </p:cNvPr>
          <p:cNvSpPr>
            <a:spLocks noChangeArrowheads="1"/>
          </p:cNvSpPr>
          <p:nvPr/>
        </p:nvSpPr>
        <p:spPr bwMode="auto">
          <a:xfrm>
            <a:off x="3803650" y="1592977"/>
            <a:ext cx="18473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sz="1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633415AC-97A3-4401-97A3-290F42B6168C}"/>
              </a:ext>
            </a:extLst>
          </p:cNvPr>
          <p:cNvPicPr>
            <a:picLocks noChangeAspect="1"/>
          </p:cNvPicPr>
          <p:nvPr/>
        </p:nvPicPr>
        <p:blipFill>
          <a:blip r:embed="rId2" cstate="print"/>
          <a:stretch>
            <a:fillRect/>
          </a:stretch>
        </p:blipFill>
        <p:spPr>
          <a:xfrm>
            <a:off x="212036" y="874643"/>
            <a:ext cx="7185339" cy="5574832"/>
          </a:xfrm>
          <a:prstGeom prst="rect">
            <a:avLst/>
          </a:prstGeom>
        </p:spPr>
      </p:pic>
      <p:sp>
        <p:nvSpPr>
          <p:cNvPr id="7" name="TextBox 6">
            <a:hlinkClick r:id="rId3" action="ppaction://hlinksldjump"/>
            <a:extLst>
              <a:ext uri="{FF2B5EF4-FFF2-40B4-BE49-F238E27FC236}">
                <a16:creationId xmlns:a16="http://schemas.microsoft.com/office/drawing/2014/main" xmlns="" id="{3BE57A81-8E00-49F9-94D1-1F6B394594E7}"/>
              </a:ext>
            </a:extLst>
          </p:cNvPr>
          <p:cNvSpPr txBox="1"/>
          <p:nvPr/>
        </p:nvSpPr>
        <p:spPr>
          <a:xfrm>
            <a:off x="8105313" y="1960141"/>
            <a:ext cx="976302" cy="200055"/>
          </a:xfrm>
          <a:prstGeom prst="rect">
            <a:avLst/>
          </a:prstGeom>
          <a:noFill/>
        </p:spPr>
        <p:txBody>
          <a:bodyPr wrap="square" rtlCol="0">
            <a:spAutoFit/>
          </a:bodyPr>
          <a:lstStyle/>
          <a:p>
            <a:r>
              <a:rPr lang="en-US" sz="700" b="1" i="1" dirty="0">
                <a:solidFill>
                  <a:srgbClr val="0070C0"/>
                </a:solidFill>
              </a:rPr>
              <a:t>Revenue Detail</a:t>
            </a:r>
          </a:p>
        </p:txBody>
      </p:sp>
      <p:sp>
        <p:nvSpPr>
          <p:cNvPr id="9" name="TextBox 8">
            <a:hlinkClick r:id="rId4" action="ppaction://hlinksldjump"/>
            <a:extLst>
              <a:ext uri="{FF2B5EF4-FFF2-40B4-BE49-F238E27FC236}">
                <a16:creationId xmlns:a16="http://schemas.microsoft.com/office/drawing/2014/main" xmlns="" id="{BD4B9114-9378-40F1-8A02-460D3582ED52}"/>
              </a:ext>
            </a:extLst>
          </p:cNvPr>
          <p:cNvSpPr txBox="1"/>
          <p:nvPr/>
        </p:nvSpPr>
        <p:spPr>
          <a:xfrm>
            <a:off x="8158003" y="4338572"/>
            <a:ext cx="880074" cy="200055"/>
          </a:xfrm>
          <a:prstGeom prst="rect">
            <a:avLst/>
          </a:prstGeom>
          <a:noFill/>
        </p:spPr>
        <p:txBody>
          <a:bodyPr wrap="square" rtlCol="0">
            <a:spAutoFit/>
          </a:bodyPr>
          <a:lstStyle/>
          <a:p>
            <a:r>
              <a:rPr lang="en-US" sz="700" b="1" i="1" dirty="0">
                <a:solidFill>
                  <a:srgbClr val="0070C0"/>
                </a:solidFill>
              </a:rPr>
              <a:t>Head Count</a:t>
            </a:r>
          </a:p>
        </p:txBody>
      </p:sp>
    </p:spTree>
    <p:extLst>
      <p:ext uri="{BB962C8B-B14F-4D97-AF65-F5344CB8AC3E}">
        <p14:creationId xmlns:p14="http://schemas.microsoft.com/office/powerpoint/2010/main" xmlns="" val="1022807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05" y="259876"/>
            <a:ext cx="6725239" cy="725488"/>
          </a:xfrm>
        </p:spPr>
        <p:txBody>
          <a:bodyPr/>
          <a:lstStyle/>
          <a:p>
            <a:r>
              <a:rPr lang="en-ZA" sz="2400" kern="1200" dirty="0">
                <a:solidFill>
                  <a:srgbClr val="006600"/>
                </a:solidFill>
                <a:ea typeface="Tahoma" panose="020B0604030504040204" pitchFamily="34" charset="0"/>
                <a:cs typeface="Tahoma" panose="020B0604030504040204" pitchFamily="34" charset="0"/>
              </a:rPr>
              <a:t>Capitalisation….Shareholder Funding</a:t>
            </a:r>
          </a:p>
        </p:txBody>
      </p:sp>
      <p:sp>
        <p:nvSpPr>
          <p:cNvPr id="4" name="Slide Number Placeholder 3"/>
          <p:cNvSpPr>
            <a:spLocks noGrp="1"/>
          </p:cNvSpPr>
          <p:nvPr>
            <p:ph type="sldNum" sz="quarter" idx="10"/>
          </p:nvPr>
        </p:nvSpPr>
        <p:spPr/>
        <p:txBody>
          <a:bodyPr/>
          <a:lstStyle/>
          <a:p>
            <a:r>
              <a:rPr lang="en-US" dirty="0">
                <a:solidFill>
                  <a:srgbClr val="FFFFFF"/>
                </a:solidFill>
              </a:rPr>
              <a:t>Slide </a:t>
            </a:r>
            <a:fld id="{864A8D4A-B602-4C7A-9F64-5AEA9A8AB9A3}" type="slidenum">
              <a:rPr lang="en-US" smtClean="0">
                <a:solidFill>
                  <a:srgbClr val="FFFFFF"/>
                </a:solidFill>
              </a:rPr>
              <a:pPr/>
              <a:t>2</a:t>
            </a:fld>
            <a:endParaRPr lang="en-US" dirty="0">
              <a:solidFill>
                <a:srgbClr val="FFFF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124519022"/>
              </p:ext>
            </p:extLst>
          </p:nvPr>
        </p:nvGraphicFramePr>
        <p:xfrm>
          <a:off x="183640" y="1252070"/>
          <a:ext cx="8831637" cy="2239065"/>
        </p:xfrm>
        <a:graphic>
          <a:graphicData uri="http://schemas.openxmlformats.org/drawingml/2006/table">
            <a:tbl>
              <a:tblPr/>
              <a:tblGrid>
                <a:gridCol w="746497">
                  <a:extLst>
                    <a:ext uri="{9D8B030D-6E8A-4147-A177-3AD203B41FA5}">
                      <a16:colId xmlns:a16="http://schemas.microsoft.com/office/drawing/2014/main" xmlns="" val="20000"/>
                    </a:ext>
                  </a:extLst>
                </a:gridCol>
                <a:gridCol w="999158">
                  <a:extLst>
                    <a:ext uri="{9D8B030D-6E8A-4147-A177-3AD203B41FA5}">
                      <a16:colId xmlns:a16="http://schemas.microsoft.com/office/drawing/2014/main" xmlns="" val="20001"/>
                    </a:ext>
                  </a:extLst>
                </a:gridCol>
                <a:gridCol w="1079550">
                  <a:extLst>
                    <a:ext uri="{9D8B030D-6E8A-4147-A177-3AD203B41FA5}">
                      <a16:colId xmlns:a16="http://schemas.microsoft.com/office/drawing/2014/main" xmlns="" val="20002"/>
                    </a:ext>
                  </a:extLst>
                </a:gridCol>
                <a:gridCol w="1286272">
                  <a:extLst>
                    <a:ext uri="{9D8B030D-6E8A-4147-A177-3AD203B41FA5}">
                      <a16:colId xmlns:a16="http://schemas.microsoft.com/office/drawing/2014/main" xmlns="" val="20003"/>
                    </a:ext>
                  </a:extLst>
                </a:gridCol>
                <a:gridCol w="1240334">
                  <a:extLst>
                    <a:ext uri="{9D8B030D-6E8A-4147-A177-3AD203B41FA5}">
                      <a16:colId xmlns:a16="http://schemas.microsoft.com/office/drawing/2014/main" xmlns="" val="20004"/>
                    </a:ext>
                  </a:extLst>
                </a:gridCol>
                <a:gridCol w="1251818">
                  <a:extLst>
                    <a:ext uri="{9D8B030D-6E8A-4147-A177-3AD203B41FA5}">
                      <a16:colId xmlns:a16="http://schemas.microsoft.com/office/drawing/2014/main" xmlns="" val="20005"/>
                    </a:ext>
                  </a:extLst>
                </a:gridCol>
                <a:gridCol w="1022127">
                  <a:extLst>
                    <a:ext uri="{9D8B030D-6E8A-4147-A177-3AD203B41FA5}">
                      <a16:colId xmlns:a16="http://schemas.microsoft.com/office/drawing/2014/main" xmlns="" val="20006"/>
                    </a:ext>
                  </a:extLst>
                </a:gridCol>
                <a:gridCol w="1205881">
                  <a:extLst>
                    <a:ext uri="{9D8B030D-6E8A-4147-A177-3AD203B41FA5}">
                      <a16:colId xmlns:a16="http://schemas.microsoft.com/office/drawing/2014/main" xmlns="" val="20007"/>
                    </a:ext>
                  </a:extLst>
                </a:gridCol>
              </a:tblGrid>
              <a:tr h="602709">
                <a:tc>
                  <a:txBody>
                    <a:bodyPr/>
                    <a:lstStyle/>
                    <a:p>
                      <a:pPr algn="ctr" fontAlgn="b"/>
                      <a:endParaRPr lang="en-ZA" sz="1100" b="1" i="0" u="none" strike="noStrike" dirty="0">
                        <a:ln>
                          <a:solidFill>
                            <a:schemeClr val="bg2">
                              <a:lumMod val="60000"/>
                              <a:lumOff val="40000"/>
                            </a:schemeClr>
                          </a:solidFill>
                        </a:ln>
                        <a:solidFill>
                          <a:schemeClr val="bg1"/>
                        </a:solidFill>
                        <a:effectLst/>
                        <a:latin typeface="Arial" panose="020B0604020202020204" pitchFamily="34" charset="0"/>
                        <a:cs typeface="Arial" panose="020B0604020202020204" pitchFamily="34" charset="0"/>
                      </a:endParaRPr>
                    </a:p>
                  </a:txBody>
                  <a:tcPr marL="8805" marR="8805" marT="8805" marB="0" anchor="ctr">
                    <a:lnL>
                      <a:noFill/>
                    </a:lnL>
                    <a:lnR>
                      <a:noFill/>
                    </a:lnR>
                    <a:lnT>
                      <a:noFill/>
                    </a:lnT>
                    <a:lnB>
                      <a:noFill/>
                    </a:lnB>
                    <a:solidFill>
                      <a:srgbClr val="006600"/>
                    </a:solidFill>
                  </a:tcPr>
                </a:tc>
                <a:tc>
                  <a:txBody>
                    <a:bodyPr/>
                    <a:lstStyle/>
                    <a:p>
                      <a:pPr algn="ctr" fontAlgn="b"/>
                      <a:r>
                        <a:rPr lang="en-ZA" sz="1100" b="1" i="0" u="none" strike="noStrike" dirty="0">
                          <a:ln>
                            <a:solidFill>
                              <a:schemeClr val="bg2">
                                <a:lumMod val="60000"/>
                                <a:lumOff val="40000"/>
                              </a:schemeClr>
                            </a:solidFill>
                          </a:ln>
                          <a:solidFill>
                            <a:schemeClr val="bg1"/>
                          </a:solidFill>
                          <a:effectLst/>
                          <a:latin typeface="Arial" panose="020B0604020202020204" pitchFamily="34" charset="0"/>
                          <a:cs typeface="Arial" panose="020B0604020202020204" pitchFamily="34" charset="0"/>
                        </a:rPr>
                        <a:t>2006 /2007</a:t>
                      </a:r>
                    </a:p>
                  </a:txBody>
                  <a:tcPr marL="8805" marR="8805" marT="8805" marB="0" anchor="ctr">
                    <a:lnL>
                      <a:noFill/>
                    </a:lnL>
                    <a:lnR>
                      <a:noFill/>
                    </a:lnR>
                    <a:lnT>
                      <a:noFill/>
                    </a:lnT>
                    <a:lnB>
                      <a:noFill/>
                    </a:lnB>
                    <a:solidFill>
                      <a:srgbClr val="006600"/>
                    </a:solidFill>
                  </a:tcPr>
                </a:tc>
                <a:tc>
                  <a:txBody>
                    <a:bodyPr/>
                    <a:lstStyle/>
                    <a:p>
                      <a:pPr algn="ctr" fontAlgn="b"/>
                      <a:r>
                        <a:rPr lang="en-ZA" sz="1100" b="1" i="0" u="none" strike="noStrike" dirty="0">
                          <a:ln>
                            <a:solidFill>
                              <a:schemeClr val="bg2">
                                <a:lumMod val="60000"/>
                                <a:lumOff val="40000"/>
                              </a:schemeClr>
                            </a:solidFill>
                          </a:ln>
                          <a:solidFill>
                            <a:schemeClr val="bg1"/>
                          </a:solidFill>
                          <a:effectLst/>
                          <a:latin typeface="Arial" panose="020B0604020202020204" pitchFamily="34" charset="0"/>
                          <a:cs typeface="Arial" panose="020B0604020202020204" pitchFamily="34" charset="0"/>
                        </a:rPr>
                        <a:t>2007/2008</a:t>
                      </a:r>
                    </a:p>
                  </a:txBody>
                  <a:tcPr marL="8805" marR="8805" marT="8805" marB="0" anchor="ctr">
                    <a:lnL>
                      <a:noFill/>
                    </a:lnL>
                    <a:lnR>
                      <a:noFill/>
                    </a:lnR>
                    <a:lnT>
                      <a:noFill/>
                    </a:lnT>
                    <a:lnB>
                      <a:noFill/>
                    </a:lnB>
                    <a:solidFill>
                      <a:srgbClr val="006600"/>
                    </a:solidFill>
                  </a:tcPr>
                </a:tc>
                <a:tc>
                  <a:txBody>
                    <a:bodyPr/>
                    <a:lstStyle/>
                    <a:p>
                      <a:pPr algn="ctr" fontAlgn="b"/>
                      <a:r>
                        <a:rPr lang="en-ZA" sz="1100" b="1" i="0" u="none" strike="noStrike" dirty="0">
                          <a:ln>
                            <a:solidFill>
                              <a:schemeClr val="bg2">
                                <a:lumMod val="60000"/>
                                <a:lumOff val="40000"/>
                              </a:schemeClr>
                            </a:solidFill>
                          </a:ln>
                          <a:solidFill>
                            <a:schemeClr val="bg1"/>
                          </a:solidFill>
                          <a:effectLst/>
                          <a:latin typeface="Arial" panose="020B0604020202020204" pitchFamily="34" charset="0"/>
                          <a:cs typeface="Arial" panose="020B0604020202020204" pitchFamily="34" charset="0"/>
                        </a:rPr>
                        <a:t>2008/2009</a:t>
                      </a:r>
                    </a:p>
                  </a:txBody>
                  <a:tcPr marL="8805" marR="8805" marT="8805" marB="0" anchor="ctr">
                    <a:lnL>
                      <a:noFill/>
                    </a:lnL>
                    <a:lnR>
                      <a:noFill/>
                    </a:lnR>
                    <a:lnT>
                      <a:noFill/>
                    </a:lnT>
                    <a:lnB>
                      <a:noFill/>
                    </a:lnB>
                    <a:solidFill>
                      <a:srgbClr val="006600"/>
                    </a:solidFill>
                  </a:tcPr>
                </a:tc>
                <a:tc>
                  <a:txBody>
                    <a:bodyPr/>
                    <a:lstStyle/>
                    <a:p>
                      <a:pPr algn="ctr" fontAlgn="b"/>
                      <a:r>
                        <a:rPr lang="en-ZA" sz="1100" b="1" i="0" u="none" strike="noStrike" dirty="0">
                          <a:ln>
                            <a:solidFill>
                              <a:schemeClr val="bg2">
                                <a:lumMod val="60000"/>
                                <a:lumOff val="40000"/>
                              </a:schemeClr>
                            </a:solidFill>
                          </a:ln>
                          <a:solidFill>
                            <a:schemeClr val="bg1"/>
                          </a:solidFill>
                          <a:effectLst/>
                          <a:latin typeface="Arial" panose="020B0604020202020204" pitchFamily="34" charset="0"/>
                          <a:cs typeface="Arial" panose="020B0604020202020204" pitchFamily="34" charset="0"/>
                        </a:rPr>
                        <a:t>2009/2010</a:t>
                      </a:r>
                    </a:p>
                  </a:txBody>
                  <a:tcPr marL="8805" marR="8805" marT="8805" marB="0" anchor="ctr">
                    <a:lnL>
                      <a:noFill/>
                    </a:lnL>
                    <a:lnR>
                      <a:noFill/>
                    </a:lnR>
                    <a:lnT>
                      <a:noFill/>
                    </a:lnT>
                    <a:lnB>
                      <a:noFill/>
                    </a:lnB>
                    <a:solidFill>
                      <a:srgbClr val="006600"/>
                    </a:solidFill>
                  </a:tcPr>
                </a:tc>
                <a:tc>
                  <a:txBody>
                    <a:bodyPr/>
                    <a:lstStyle/>
                    <a:p>
                      <a:pPr algn="ctr" fontAlgn="b"/>
                      <a:r>
                        <a:rPr lang="en-ZA" sz="1100" b="1" i="0" u="none" strike="noStrike" dirty="0">
                          <a:ln>
                            <a:solidFill>
                              <a:schemeClr val="bg2">
                                <a:lumMod val="60000"/>
                                <a:lumOff val="40000"/>
                              </a:schemeClr>
                            </a:solidFill>
                          </a:ln>
                          <a:solidFill>
                            <a:schemeClr val="bg1"/>
                          </a:solidFill>
                          <a:effectLst/>
                          <a:latin typeface="Arial" panose="020B0604020202020204" pitchFamily="34" charset="0"/>
                          <a:cs typeface="Arial" panose="020B0604020202020204" pitchFamily="34" charset="0"/>
                        </a:rPr>
                        <a:t>2010/2011</a:t>
                      </a:r>
                    </a:p>
                  </a:txBody>
                  <a:tcPr marL="8805" marR="8805" marT="8805" marB="0" anchor="ctr">
                    <a:lnL>
                      <a:noFill/>
                    </a:lnL>
                    <a:lnR>
                      <a:noFill/>
                    </a:lnR>
                    <a:lnT>
                      <a:noFill/>
                    </a:lnT>
                    <a:lnB>
                      <a:noFill/>
                    </a:lnB>
                    <a:solidFill>
                      <a:srgbClr val="006600"/>
                    </a:solidFill>
                  </a:tcPr>
                </a:tc>
                <a:tc>
                  <a:txBody>
                    <a:bodyPr/>
                    <a:lstStyle/>
                    <a:p>
                      <a:pPr algn="ctr" fontAlgn="b"/>
                      <a:r>
                        <a:rPr lang="en-ZA" sz="1100" b="1" i="0" u="none" strike="noStrike" dirty="0">
                          <a:ln>
                            <a:solidFill>
                              <a:schemeClr val="bg2">
                                <a:lumMod val="60000"/>
                                <a:lumOff val="40000"/>
                              </a:schemeClr>
                            </a:solidFill>
                          </a:ln>
                          <a:solidFill>
                            <a:schemeClr val="bg1"/>
                          </a:solidFill>
                          <a:effectLst/>
                          <a:latin typeface="Arial" panose="020B0604020202020204" pitchFamily="34" charset="0"/>
                          <a:cs typeface="Arial" panose="020B0604020202020204" pitchFamily="34" charset="0"/>
                        </a:rPr>
                        <a:t>2011/2012</a:t>
                      </a:r>
                    </a:p>
                  </a:txBody>
                  <a:tcPr marL="8805" marR="8805" marT="8805" marB="0" anchor="ctr">
                    <a:lnL>
                      <a:noFill/>
                    </a:lnL>
                    <a:lnR>
                      <a:noFill/>
                    </a:lnR>
                    <a:lnT>
                      <a:noFill/>
                    </a:lnT>
                    <a:lnB>
                      <a:noFill/>
                    </a:lnB>
                    <a:solidFill>
                      <a:srgbClr val="006600"/>
                    </a:solidFill>
                  </a:tcPr>
                </a:tc>
                <a:tc>
                  <a:txBody>
                    <a:bodyPr/>
                    <a:lstStyle/>
                    <a:p>
                      <a:pPr algn="ctr" fontAlgn="b"/>
                      <a:r>
                        <a:rPr lang="en-ZA" sz="1100" b="1" i="0" u="none" strike="noStrike" dirty="0">
                          <a:ln>
                            <a:solidFill>
                              <a:schemeClr val="bg2">
                                <a:lumMod val="60000"/>
                                <a:lumOff val="40000"/>
                              </a:schemeClr>
                            </a:solidFill>
                          </a:ln>
                          <a:solidFill>
                            <a:srgbClr val="000000"/>
                          </a:solidFill>
                          <a:effectLst/>
                          <a:latin typeface="Arial" panose="020B0604020202020204" pitchFamily="34" charset="0"/>
                          <a:cs typeface="Arial" panose="020B0604020202020204" pitchFamily="34" charset="0"/>
                        </a:rPr>
                        <a:t>Total</a:t>
                      </a:r>
                    </a:p>
                  </a:txBody>
                  <a:tcPr marL="8805" marR="8805" marT="8805" marB="0" anchor="ctr">
                    <a:lnL>
                      <a:noFill/>
                    </a:lnL>
                    <a:lnR>
                      <a:noFill/>
                    </a:lnR>
                    <a:lnT>
                      <a:noFill/>
                    </a:lnT>
                    <a:lnB w="12700" cap="flat" cmpd="sng" algn="ctr">
                      <a:solidFill>
                        <a:schemeClr val="bg2">
                          <a:lumMod val="60000"/>
                          <a:lumOff val="40000"/>
                        </a:schemeClr>
                      </a:solidFill>
                      <a:prstDash val="solid"/>
                      <a:round/>
                      <a:headEnd type="none" w="med" len="med"/>
                      <a:tailEnd type="none" w="med" len="med"/>
                    </a:lnB>
                    <a:solidFill>
                      <a:srgbClr val="EEECE1"/>
                    </a:solidFill>
                  </a:tcPr>
                </a:tc>
                <a:extLst>
                  <a:ext uri="{0D108BD9-81ED-4DB2-BD59-A6C34878D82A}">
                    <a16:rowId xmlns:a16="http://schemas.microsoft.com/office/drawing/2014/main" xmlns="" val="10000"/>
                  </a:ext>
                </a:extLst>
              </a:tr>
              <a:tr h="545452">
                <a:tc>
                  <a:txBody>
                    <a:bodyPr/>
                    <a:lstStyle/>
                    <a:p>
                      <a:pPr algn="l" fontAlgn="b"/>
                      <a:r>
                        <a:rPr lang="en-ZA" sz="1100" b="0" i="0" u="none" strike="noStrike" dirty="0">
                          <a:ln>
                            <a:solidFill>
                              <a:schemeClr val="bg2">
                                <a:lumMod val="60000"/>
                                <a:lumOff val="40000"/>
                              </a:schemeClr>
                            </a:solidFill>
                          </a:ln>
                          <a:solidFill>
                            <a:schemeClr val="tx1"/>
                          </a:solidFill>
                          <a:effectLst/>
                          <a:latin typeface="Arial" panose="020B0604020202020204" pitchFamily="34" charset="0"/>
                          <a:cs typeface="Arial" panose="020B0604020202020204" pitchFamily="34" charset="0"/>
                        </a:rPr>
                        <a:t>DPE *</a:t>
                      </a:r>
                    </a:p>
                  </a:txBody>
                  <a:tcPr marL="8805" marR="8805" marT="8805" marB="0" anchor="ctr">
                    <a:lnL>
                      <a:noFill/>
                    </a:lnL>
                    <a:lnR>
                      <a:noFill/>
                    </a:lnR>
                    <a:lnT>
                      <a:noFill/>
                    </a:lnT>
                    <a:lnB w="12700" cap="flat" cmpd="sng" algn="ctr">
                      <a:solidFill>
                        <a:schemeClr val="accent3">
                          <a:lumMod val="65000"/>
                        </a:schemeClr>
                      </a:solidFill>
                      <a:prstDash val="solid"/>
                      <a:round/>
                      <a:headEnd type="none" w="med" len="med"/>
                      <a:tailEnd type="none" w="med" len="med"/>
                    </a:lnB>
                  </a:tcPr>
                </a:tc>
                <a:tc>
                  <a:txBody>
                    <a:bodyPr/>
                    <a:lstStyle/>
                    <a:p>
                      <a:pPr marL="0" algn="l" defTabSz="914400" rtl="0" eaLnBrk="1" fontAlgn="b" latinLnBrk="0" hangingPunct="1"/>
                      <a:r>
                        <a:rPr lang="en-ZA" sz="1100" b="0" i="0" u="none" strike="noStrike" kern="1200" dirty="0">
                          <a:ln>
                            <a:solidFill>
                              <a:schemeClr val="bg2">
                                <a:lumMod val="60000"/>
                                <a:lumOff val="40000"/>
                              </a:schemeClr>
                            </a:solidFill>
                          </a:ln>
                          <a:solidFill>
                            <a:schemeClr val="tx1"/>
                          </a:solidFill>
                          <a:effectLst/>
                          <a:latin typeface="Arial" panose="020B0604020202020204" pitchFamily="34" charset="0"/>
                          <a:ea typeface="+mn-ea"/>
                          <a:cs typeface="Arial" panose="020B0604020202020204" pitchFamily="34" charset="0"/>
                        </a:rPr>
                        <a:t>              -   </a:t>
                      </a:r>
                    </a:p>
                  </a:txBody>
                  <a:tcPr marL="8805" marR="8805" marT="8805" marB="0" anchor="ctr">
                    <a:lnL>
                      <a:noFill/>
                    </a:lnL>
                    <a:lnR>
                      <a:noFill/>
                    </a:lnR>
                    <a:lnT>
                      <a:noFill/>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ZA" sz="1100" b="0" i="0" u="none" strike="noStrike" dirty="0">
                          <a:ln>
                            <a:solidFill>
                              <a:schemeClr val="bg2">
                                <a:lumMod val="60000"/>
                                <a:lumOff val="40000"/>
                              </a:schemeClr>
                            </a:solidFill>
                          </a:ln>
                          <a:solidFill>
                            <a:schemeClr val="tx1"/>
                          </a:solidFill>
                          <a:effectLst/>
                          <a:latin typeface="Arial" panose="020B0604020202020204" pitchFamily="34" charset="0"/>
                          <a:cs typeface="Arial" panose="020B0604020202020204" pitchFamily="34" charset="0"/>
                        </a:rPr>
                        <a:t> R 627 000 000 </a:t>
                      </a:r>
                    </a:p>
                  </a:txBody>
                  <a:tcPr marL="8805" marR="8805" marT="8805" marB="0" anchor="ctr">
                    <a:lnL>
                      <a:noFill/>
                    </a:lnL>
                    <a:lnR>
                      <a:noFill/>
                    </a:lnR>
                    <a:lnT>
                      <a:noFill/>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ZA" sz="1100" b="0" i="0" u="none" strike="noStrike" dirty="0">
                          <a:ln>
                            <a:solidFill>
                              <a:schemeClr val="bg2">
                                <a:lumMod val="60000"/>
                                <a:lumOff val="40000"/>
                              </a:schemeClr>
                            </a:solidFill>
                          </a:ln>
                          <a:solidFill>
                            <a:schemeClr val="tx1"/>
                          </a:solidFill>
                          <a:effectLst/>
                          <a:latin typeface="Arial" panose="020B0604020202020204" pitchFamily="34" charset="0"/>
                          <a:cs typeface="Arial" panose="020B0604020202020204" pitchFamily="34" charset="0"/>
                        </a:rPr>
                        <a:t> R 377 000 000 </a:t>
                      </a:r>
                    </a:p>
                  </a:txBody>
                  <a:tcPr marL="8805" marR="8805" marT="8805" marB="0" anchor="ctr">
                    <a:lnL>
                      <a:noFill/>
                    </a:lnL>
                    <a:lnR>
                      <a:noFill/>
                    </a:lnR>
                    <a:lnT>
                      <a:noFill/>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ZA" sz="1100" b="0" i="0" u="none" strike="noStrike" dirty="0">
                          <a:ln>
                            <a:solidFill>
                              <a:schemeClr val="bg2">
                                <a:lumMod val="60000"/>
                                <a:lumOff val="40000"/>
                              </a:schemeClr>
                            </a:solidFill>
                          </a:ln>
                          <a:solidFill>
                            <a:schemeClr val="tx1"/>
                          </a:solidFill>
                          <a:effectLst/>
                          <a:latin typeface="Arial" panose="020B0604020202020204" pitchFamily="34" charset="0"/>
                          <a:cs typeface="Arial" panose="020B0604020202020204" pitchFamily="34" charset="0"/>
                        </a:rPr>
                        <a:t> R 208 530 000 </a:t>
                      </a:r>
                    </a:p>
                  </a:txBody>
                  <a:tcPr marL="8805" marR="8805" marT="8805" marB="0" anchor="ctr">
                    <a:lnL>
                      <a:noFill/>
                    </a:lnL>
                    <a:lnR>
                      <a:noFill/>
                    </a:lnR>
                    <a:lnT>
                      <a:noFill/>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ZA" sz="1100" b="0" i="0" u="none" strike="noStrike" dirty="0">
                          <a:ln>
                            <a:solidFill>
                              <a:schemeClr val="bg2">
                                <a:lumMod val="60000"/>
                                <a:lumOff val="40000"/>
                              </a:schemeClr>
                            </a:solidFill>
                          </a:ln>
                          <a:solidFill>
                            <a:schemeClr val="tx1"/>
                          </a:solidFill>
                          <a:effectLst/>
                          <a:latin typeface="Arial" panose="020B0604020202020204" pitchFamily="34" charset="0"/>
                          <a:cs typeface="Arial" panose="020B0604020202020204" pitchFamily="34" charset="0"/>
                        </a:rPr>
                        <a:t> R 138 599 926 </a:t>
                      </a:r>
                    </a:p>
                  </a:txBody>
                  <a:tcPr marL="8805" marR="8805" marT="8805" marB="0" anchor="ctr">
                    <a:lnL>
                      <a:noFill/>
                    </a:lnL>
                    <a:lnR>
                      <a:noFill/>
                    </a:lnR>
                    <a:lnT>
                      <a:noFill/>
                    </a:lnT>
                    <a:lnB w="12700" cap="flat" cmpd="sng" algn="ctr">
                      <a:solidFill>
                        <a:schemeClr val="accent3">
                          <a:lumMod val="65000"/>
                        </a:schemeClr>
                      </a:solidFill>
                      <a:prstDash val="solid"/>
                      <a:round/>
                      <a:headEnd type="none" w="med" len="med"/>
                      <a:tailEnd type="none" w="med" len="med"/>
                    </a:lnB>
                  </a:tcPr>
                </a:tc>
                <a:tc>
                  <a:txBody>
                    <a:bodyPr/>
                    <a:lstStyle/>
                    <a:p>
                      <a:pPr algn="l" fontAlgn="b"/>
                      <a:r>
                        <a:rPr lang="en-ZA" sz="1100" b="0" i="0" u="none" strike="noStrike" dirty="0">
                          <a:ln>
                            <a:solidFill>
                              <a:schemeClr val="bg2">
                                <a:lumMod val="60000"/>
                                <a:lumOff val="40000"/>
                              </a:schemeClr>
                            </a:solidFill>
                          </a:ln>
                          <a:solidFill>
                            <a:schemeClr val="tx1"/>
                          </a:solidFill>
                          <a:effectLst/>
                          <a:latin typeface="Arial" panose="020B0604020202020204" pitchFamily="34" charset="0"/>
                          <a:cs typeface="Arial" panose="020B0604020202020204" pitchFamily="34" charset="0"/>
                        </a:rPr>
                        <a:t>              -   </a:t>
                      </a:r>
                    </a:p>
                  </a:txBody>
                  <a:tcPr marL="8805" marR="8805" marT="8805" marB="0" anchor="ctr">
                    <a:lnL>
                      <a:noFill/>
                    </a:lnL>
                    <a:lnR>
                      <a:noFill/>
                    </a:lnR>
                    <a:lnT>
                      <a:noFill/>
                    </a:lnT>
                    <a:lnB w="12700" cap="flat" cmpd="sng" algn="ctr">
                      <a:solidFill>
                        <a:schemeClr val="accent3">
                          <a:lumMod val="65000"/>
                        </a:schemeClr>
                      </a:solidFill>
                      <a:prstDash val="solid"/>
                      <a:round/>
                      <a:headEnd type="none" w="med" len="med"/>
                      <a:tailEnd type="none" w="med" len="med"/>
                    </a:lnB>
                  </a:tcPr>
                </a:tc>
                <a:tc>
                  <a:txBody>
                    <a:bodyPr/>
                    <a:lstStyle/>
                    <a:p>
                      <a:pPr algn="l" fontAlgn="b"/>
                      <a:r>
                        <a:rPr lang="en-ZA" sz="1100" b="0" i="0" u="none" strike="noStrike" dirty="0">
                          <a:ln>
                            <a:solidFill>
                              <a:schemeClr val="bg2">
                                <a:lumMod val="60000"/>
                                <a:lumOff val="40000"/>
                              </a:schemeClr>
                            </a:solidFill>
                          </a:ln>
                          <a:solidFill>
                            <a:schemeClr val="tx1"/>
                          </a:solidFill>
                          <a:effectLst/>
                          <a:latin typeface="Arial" panose="020B0604020202020204" pitchFamily="34" charset="0"/>
                          <a:cs typeface="Arial" panose="020B0604020202020204" pitchFamily="34" charset="0"/>
                        </a:rPr>
                        <a:t>   R 1 351 129 926 </a:t>
                      </a:r>
                    </a:p>
                  </a:txBody>
                  <a:tcPr marL="8805" marR="8805" marT="8805" marB="0" anchor="ctr">
                    <a:lnL>
                      <a:noFill/>
                    </a:lnL>
                    <a:lnR>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solidFill>
                      <a:srgbClr val="EEECE1"/>
                    </a:solidFill>
                  </a:tcPr>
                </a:tc>
                <a:extLst>
                  <a:ext uri="{0D108BD9-81ED-4DB2-BD59-A6C34878D82A}">
                    <a16:rowId xmlns:a16="http://schemas.microsoft.com/office/drawing/2014/main" xmlns="" val="10001"/>
                  </a:ext>
                </a:extLst>
              </a:tr>
              <a:tr h="545452">
                <a:tc>
                  <a:txBody>
                    <a:bodyPr/>
                    <a:lstStyle/>
                    <a:p>
                      <a:pPr algn="l" fontAlgn="b"/>
                      <a:r>
                        <a:rPr lang="en-ZA" sz="1100" b="0" i="0" u="none" strike="noStrike" dirty="0">
                          <a:ln>
                            <a:solidFill>
                              <a:schemeClr val="bg2">
                                <a:lumMod val="60000"/>
                                <a:lumOff val="40000"/>
                              </a:schemeClr>
                            </a:solidFill>
                          </a:ln>
                          <a:solidFill>
                            <a:schemeClr val="tx1"/>
                          </a:solidFill>
                          <a:effectLst/>
                          <a:latin typeface="Arial" panose="020B0604020202020204" pitchFamily="34" charset="0"/>
                          <a:cs typeface="Arial" panose="020B0604020202020204" pitchFamily="34" charset="0"/>
                        </a:rPr>
                        <a:t>IDC</a:t>
                      </a:r>
                    </a:p>
                  </a:txBody>
                  <a:tcPr marL="8805" marR="8805" marT="8805"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marL="0" algn="l" defTabSz="914400" rtl="0" eaLnBrk="1" fontAlgn="b" latinLnBrk="0" hangingPunct="1"/>
                      <a:r>
                        <a:rPr lang="en-ZA" sz="1100" b="0" i="0" u="none" strike="noStrike" kern="1200" dirty="0">
                          <a:ln>
                            <a:solidFill>
                              <a:schemeClr val="bg2">
                                <a:lumMod val="60000"/>
                                <a:lumOff val="40000"/>
                              </a:schemeClr>
                            </a:solidFill>
                          </a:ln>
                          <a:solidFill>
                            <a:schemeClr val="tx1"/>
                          </a:solidFill>
                          <a:effectLst/>
                          <a:latin typeface="Arial" panose="020B0604020202020204" pitchFamily="34" charset="0"/>
                          <a:ea typeface="+mn-ea"/>
                          <a:cs typeface="Arial" panose="020B0604020202020204" pitchFamily="34" charset="0"/>
                        </a:rPr>
                        <a:t>             -   </a:t>
                      </a:r>
                    </a:p>
                  </a:txBody>
                  <a:tcPr marL="8805" marR="8805" marT="8805"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ZA" sz="1100" b="0" i="0" u="none" strike="noStrike" dirty="0">
                          <a:ln>
                            <a:solidFill>
                              <a:schemeClr val="bg2">
                                <a:lumMod val="60000"/>
                                <a:lumOff val="40000"/>
                              </a:schemeClr>
                            </a:solidFill>
                          </a:ln>
                          <a:solidFill>
                            <a:schemeClr val="tx1"/>
                          </a:solidFill>
                          <a:effectLst/>
                          <a:latin typeface="Arial" panose="020B0604020202020204" pitchFamily="34" charset="0"/>
                          <a:cs typeface="Arial" panose="020B0604020202020204" pitchFamily="34" charset="0"/>
                        </a:rPr>
                        <a:t>    -   </a:t>
                      </a:r>
                    </a:p>
                  </a:txBody>
                  <a:tcPr marL="8805" marR="8805" marT="8805"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ZA" sz="1100" b="0" i="0" u="none" strike="noStrike" dirty="0">
                          <a:ln>
                            <a:solidFill>
                              <a:schemeClr val="bg2">
                                <a:lumMod val="60000"/>
                                <a:lumOff val="40000"/>
                              </a:schemeClr>
                            </a:solidFill>
                          </a:ln>
                          <a:solidFill>
                            <a:schemeClr val="tx1"/>
                          </a:solidFill>
                          <a:effectLst/>
                          <a:latin typeface="Arial" panose="020B0604020202020204" pitchFamily="34" charset="0"/>
                          <a:cs typeface="Arial" panose="020B0604020202020204" pitchFamily="34" charset="0"/>
                        </a:rPr>
                        <a:t> R 352 756 756 </a:t>
                      </a:r>
                    </a:p>
                  </a:txBody>
                  <a:tcPr marL="8805" marR="8805" marT="8805"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ZA" sz="1100" b="0" i="0" u="none" strike="noStrike" dirty="0">
                          <a:ln>
                            <a:solidFill>
                              <a:schemeClr val="bg2">
                                <a:lumMod val="60000"/>
                                <a:lumOff val="40000"/>
                              </a:schemeClr>
                            </a:solidFill>
                          </a:ln>
                          <a:solidFill>
                            <a:schemeClr val="tx1"/>
                          </a:solidFill>
                          <a:effectLst/>
                          <a:latin typeface="Arial" panose="020B0604020202020204" pitchFamily="34" charset="0"/>
                          <a:cs typeface="Arial" panose="020B0604020202020204" pitchFamily="34" charset="0"/>
                        </a:rPr>
                        <a:t>  R 73 267 298 </a:t>
                      </a:r>
                    </a:p>
                  </a:txBody>
                  <a:tcPr marL="8805" marR="8805" marT="8805"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ZA" sz="1100" b="0" i="0" u="none" strike="noStrike" dirty="0">
                          <a:ln>
                            <a:solidFill>
                              <a:schemeClr val="bg2">
                                <a:lumMod val="60000"/>
                                <a:lumOff val="40000"/>
                              </a:schemeClr>
                            </a:solidFill>
                          </a:ln>
                          <a:solidFill>
                            <a:schemeClr val="tx1"/>
                          </a:solidFill>
                          <a:effectLst/>
                          <a:latin typeface="Arial" panose="020B0604020202020204" pitchFamily="34" charset="0"/>
                          <a:cs typeface="Arial" panose="020B0604020202020204" pitchFamily="34" charset="0"/>
                        </a:rPr>
                        <a:t> R 48 697 297 </a:t>
                      </a:r>
                    </a:p>
                  </a:txBody>
                  <a:tcPr marL="8805" marR="8805" marT="8805"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l" fontAlgn="b"/>
                      <a:r>
                        <a:rPr lang="en-ZA" sz="1100" b="0" i="0" u="none" strike="noStrike" dirty="0">
                          <a:ln>
                            <a:solidFill>
                              <a:schemeClr val="bg2">
                                <a:lumMod val="60000"/>
                                <a:lumOff val="40000"/>
                              </a:schemeClr>
                            </a:solidFill>
                          </a:ln>
                          <a:solidFill>
                            <a:schemeClr val="tx1"/>
                          </a:solidFill>
                          <a:effectLst/>
                          <a:latin typeface="Arial" panose="020B0604020202020204" pitchFamily="34" charset="0"/>
                          <a:cs typeface="Arial" panose="020B0604020202020204" pitchFamily="34" charset="0"/>
                        </a:rPr>
                        <a:t>              -   </a:t>
                      </a:r>
                    </a:p>
                  </a:txBody>
                  <a:tcPr marL="8805" marR="8805" marT="8805"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l" fontAlgn="b"/>
                      <a:r>
                        <a:rPr lang="en-ZA" sz="1100" b="0" i="0" u="none" strike="noStrike" dirty="0">
                          <a:ln>
                            <a:solidFill>
                              <a:schemeClr val="bg2">
                                <a:lumMod val="60000"/>
                                <a:lumOff val="40000"/>
                              </a:schemeClr>
                            </a:solidFill>
                          </a:ln>
                          <a:solidFill>
                            <a:schemeClr val="tx1"/>
                          </a:solidFill>
                          <a:effectLst/>
                          <a:latin typeface="Arial" panose="020B0604020202020204" pitchFamily="34" charset="0"/>
                          <a:cs typeface="Arial" panose="020B0604020202020204" pitchFamily="34" charset="0"/>
                        </a:rPr>
                        <a:t>   R    474 721 351 </a:t>
                      </a:r>
                    </a:p>
                  </a:txBody>
                  <a:tcPr marL="8805" marR="8805" marT="8805"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solidFill>
                      <a:srgbClr val="EEECE1"/>
                    </a:solidFill>
                  </a:tcPr>
                </a:tc>
                <a:extLst>
                  <a:ext uri="{0D108BD9-81ED-4DB2-BD59-A6C34878D82A}">
                    <a16:rowId xmlns:a16="http://schemas.microsoft.com/office/drawing/2014/main" xmlns="" val="10002"/>
                  </a:ext>
                </a:extLst>
              </a:tr>
              <a:tr h="545452">
                <a:tc>
                  <a:txBody>
                    <a:bodyPr/>
                    <a:lstStyle/>
                    <a:p>
                      <a:pPr algn="l" fontAlgn="b"/>
                      <a:r>
                        <a:rPr lang="en-ZA" sz="1100" b="1" i="0" u="none" strike="noStrike" dirty="0">
                          <a:ln>
                            <a:solidFill>
                              <a:schemeClr val="bg2">
                                <a:lumMod val="60000"/>
                                <a:lumOff val="40000"/>
                              </a:schemeClr>
                            </a:solidFill>
                          </a:ln>
                          <a:solidFill>
                            <a:schemeClr val="tx1"/>
                          </a:solidFill>
                          <a:effectLst/>
                          <a:latin typeface="Arial" panose="020B0604020202020204" pitchFamily="34" charset="0"/>
                          <a:cs typeface="Arial" panose="020B0604020202020204" pitchFamily="34" charset="0"/>
                        </a:rPr>
                        <a:t>Total</a:t>
                      </a:r>
                    </a:p>
                  </a:txBody>
                  <a:tcPr marL="8805" marR="8805" marT="8805"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marL="0" algn="l" defTabSz="914400" rtl="0" eaLnBrk="1" fontAlgn="b" latinLnBrk="0" hangingPunct="1"/>
                      <a:r>
                        <a:rPr lang="en-ZA" sz="1100" b="1" i="0" u="none" strike="noStrike" kern="1200" dirty="0">
                          <a:ln>
                            <a:solidFill>
                              <a:schemeClr val="bg2">
                                <a:lumMod val="60000"/>
                                <a:lumOff val="40000"/>
                              </a:schemeClr>
                            </a:solidFill>
                          </a:ln>
                          <a:solidFill>
                            <a:schemeClr val="tx1"/>
                          </a:solidFill>
                          <a:effectLst/>
                          <a:latin typeface="Arial" panose="020B0604020202020204" pitchFamily="34" charset="0"/>
                          <a:ea typeface="+mn-ea"/>
                          <a:cs typeface="Arial" panose="020B0604020202020204" pitchFamily="34" charset="0"/>
                        </a:rPr>
                        <a:t>           </a:t>
                      </a:r>
                      <a:r>
                        <a:rPr lang="en-ZA" sz="1100" b="1" i="0" u="none" strike="noStrike" kern="1200" baseline="0" dirty="0">
                          <a:ln>
                            <a:solidFill>
                              <a:schemeClr val="bg2">
                                <a:lumMod val="60000"/>
                                <a:lumOff val="40000"/>
                              </a:schemeClr>
                            </a:solidFill>
                          </a:ln>
                          <a:solidFill>
                            <a:schemeClr val="tx1"/>
                          </a:solidFill>
                          <a:effectLst/>
                          <a:latin typeface="Arial" panose="020B0604020202020204" pitchFamily="34" charset="0"/>
                          <a:ea typeface="+mn-ea"/>
                          <a:cs typeface="Arial" panose="020B0604020202020204" pitchFamily="34" charset="0"/>
                        </a:rPr>
                        <a:t>  </a:t>
                      </a:r>
                      <a:r>
                        <a:rPr lang="en-ZA" sz="1100" b="1" i="0" u="none" strike="noStrike" kern="1200" dirty="0">
                          <a:ln>
                            <a:solidFill>
                              <a:schemeClr val="bg2">
                                <a:lumMod val="60000"/>
                                <a:lumOff val="40000"/>
                              </a:schemeClr>
                            </a:solidFill>
                          </a:ln>
                          <a:solidFill>
                            <a:schemeClr val="tx1"/>
                          </a:solidFill>
                          <a:effectLst/>
                          <a:latin typeface="Arial" panose="020B0604020202020204" pitchFamily="34" charset="0"/>
                          <a:ea typeface="+mn-ea"/>
                          <a:cs typeface="Arial" panose="020B0604020202020204" pitchFamily="34" charset="0"/>
                        </a:rPr>
                        <a:t>-      </a:t>
                      </a:r>
                    </a:p>
                  </a:txBody>
                  <a:tcPr marL="8805" marR="8805" marT="8805"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ZA" sz="1100" b="1" i="0" u="none" strike="noStrike" dirty="0">
                          <a:ln>
                            <a:solidFill>
                              <a:schemeClr val="bg2">
                                <a:lumMod val="60000"/>
                                <a:lumOff val="40000"/>
                              </a:schemeClr>
                            </a:solidFill>
                          </a:ln>
                          <a:solidFill>
                            <a:schemeClr val="tx1"/>
                          </a:solidFill>
                          <a:effectLst/>
                          <a:latin typeface="Arial" panose="020B0604020202020204" pitchFamily="34" charset="0"/>
                          <a:cs typeface="Arial" panose="020B0604020202020204" pitchFamily="34" charset="0"/>
                        </a:rPr>
                        <a:t>  R 627 000 000 </a:t>
                      </a:r>
                    </a:p>
                  </a:txBody>
                  <a:tcPr marL="8805" marR="8805" marT="8805"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ZA" sz="1100" b="1" i="0" u="none" strike="noStrike" dirty="0">
                          <a:ln>
                            <a:solidFill>
                              <a:schemeClr val="bg2">
                                <a:lumMod val="60000"/>
                                <a:lumOff val="40000"/>
                              </a:schemeClr>
                            </a:solidFill>
                          </a:ln>
                          <a:solidFill>
                            <a:schemeClr val="tx1"/>
                          </a:solidFill>
                          <a:effectLst/>
                          <a:latin typeface="Arial" panose="020B0604020202020204" pitchFamily="34" charset="0"/>
                          <a:cs typeface="Arial" panose="020B0604020202020204" pitchFamily="34" charset="0"/>
                        </a:rPr>
                        <a:t>  R 729 756 856 </a:t>
                      </a:r>
                    </a:p>
                  </a:txBody>
                  <a:tcPr marL="8805" marR="8805" marT="8805"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ZA" sz="1100" b="1" i="0" u="none" strike="noStrike" dirty="0">
                          <a:ln>
                            <a:solidFill>
                              <a:schemeClr val="bg2">
                                <a:lumMod val="60000"/>
                                <a:lumOff val="40000"/>
                              </a:schemeClr>
                            </a:solidFill>
                          </a:ln>
                          <a:solidFill>
                            <a:schemeClr val="tx1"/>
                          </a:solidFill>
                          <a:effectLst/>
                          <a:latin typeface="Arial" panose="020B0604020202020204" pitchFamily="34" charset="0"/>
                          <a:cs typeface="Arial" panose="020B0604020202020204" pitchFamily="34" charset="0"/>
                        </a:rPr>
                        <a:t> R 281 797 298 </a:t>
                      </a:r>
                    </a:p>
                  </a:txBody>
                  <a:tcPr marL="8805" marR="8805" marT="8805"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ctr" fontAlgn="b"/>
                      <a:r>
                        <a:rPr lang="en-ZA" sz="1100" b="1" i="0" u="none" strike="noStrike" dirty="0">
                          <a:ln>
                            <a:solidFill>
                              <a:schemeClr val="bg2">
                                <a:lumMod val="60000"/>
                                <a:lumOff val="40000"/>
                              </a:schemeClr>
                            </a:solidFill>
                          </a:ln>
                          <a:solidFill>
                            <a:schemeClr val="tx1"/>
                          </a:solidFill>
                          <a:effectLst/>
                          <a:latin typeface="Arial" panose="020B0604020202020204" pitchFamily="34" charset="0"/>
                          <a:cs typeface="Arial" panose="020B0604020202020204" pitchFamily="34" charset="0"/>
                        </a:rPr>
                        <a:t> R 187 297 223 </a:t>
                      </a:r>
                    </a:p>
                  </a:txBody>
                  <a:tcPr marL="8805" marR="8805" marT="8805"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l" fontAlgn="b"/>
                      <a:r>
                        <a:rPr lang="en-ZA" sz="1100" b="1" i="0" u="none" strike="noStrike" dirty="0">
                          <a:ln>
                            <a:solidFill>
                              <a:schemeClr val="bg2">
                                <a:lumMod val="60000"/>
                                <a:lumOff val="40000"/>
                              </a:schemeClr>
                            </a:solidFill>
                          </a:ln>
                          <a:solidFill>
                            <a:schemeClr val="tx1"/>
                          </a:solidFill>
                          <a:effectLst/>
                          <a:latin typeface="Arial" panose="020B0604020202020204" pitchFamily="34" charset="0"/>
                          <a:cs typeface="Arial" panose="020B0604020202020204" pitchFamily="34" charset="0"/>
                        </a:rPr>
                        <a:t>              -   </a:t>
                      </a:r>
                    </a:p>
                  </a:txBody>
                  <a:tcPr marL="8805" marR="8805" marT="8805"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tcPr>
                </a:tc>
                <a:tc>
                  <a:txBody>
                    <a:bodyPr/>
                    <a:lstStyle/>
                    <a:p>
                      <a:pPr algn="l" fontAlgn="b"/>
                      <a:r>
                        <a:rPr lang="en-ZA" sz="1100" b="1" i="0" u="none" strike="noStrike" dirty="0">
                          <a:ln>
                            <a:solidFill>
                              <a:schemeClr val="bg2">
                                <a:lumMod val="60000"/>
                                <a:lumOff val="40000"/>
                              </a:schemeClr>
                            </a:solidFill>
                          </a:ln>
                          <a:solidFill>
                            <a:schemeClr val="tx1"/>
                          </a:solidFill>
                          <a:effectLst/>
                          <a:latin typeface="Arial" panose="020B0604020202020204" pitchFamily="34" charset="0"/>
                          <a:cs typeface="Arial" panose="020B0604020202020204" pitchFamily="34" charset="0"/>
                        </a:rPr>
                        <a:t>   R 1 825 851 277 </a:t>
                      </a:r>
                    </a:p>
                  </a:txBody>
                  <a:tcPr marL="8805" marR="8805" marT="8805" marB="0" anchor="ctr">
                    <a:lnL>
                      <a:noFill/>
                    </a:lnL>
                    <a:lnR>
                      <a:noFill/>
                    </a:lnR>
                    <a:lnT w="12700" cap="flat" cmpd="sng" algn="ctr">
                      <a:solidFill>
                        <a:schemeClr val="accent3">
                          <a:lumMod val="65000"/>
                        </a:schemeClr>
                      </a:solidFill>
                      <a:prstDash val="solid"/>
                      <a:round/>
                      <a:headEnd type="none" w="med" len="med"/>
                      <a:tailEnd type="none" w="med" len="med"/>
                    </a:lnT>
                    <a:lnB w="12700" cap="flat" cmpd="sng" algn="ctr">
                      <a:solidFill>
                        <a:schemeClr val="accent3">
                          <a:lumMod val="65000"/>
                        </a:schemeClr>
                      </a:solidFill>
                      <a:prstDash val="solid"/>
                      <a:round/>
                      <a:headEnd type="none" w="med" len="med"/>
                      <a:tailEnd type="none" w="med" len="med"/>
                    </a:lnB>
                    <a:solidFill>
                      <a:srgbClr val="EEECE1"/>
                    </a:solidFill>
                  </a:tcPr>
                </a:tc>
                <a:extLst>
                  <a:ext uri="{0D108BD9-81ED-4DB2-BD59-A6C34878D82A}">
                    <a16:rowId xmlns:a16="http://schemas.microsoft.com/office/drawing/2014/main" xmlns="" val="10003"/>
                  </a:ext>
                </a:extLst>
              </a:tr>
            </a:tbl>
          </a:graphicData>
        </a:graphic>
      </p:graphicFrame>
      <p:sp>
        <p:nvSpPr>
          <p:cNvPr id="8" name="Rectangle 7"/>
          <p:cNvSpPr/>
          <p:nvPr/>
        </p:nvSpPr>
        <p:spPr>
          <a:xfrm>
            <a:off x="3203912" y="856652"/>
            <a:ext cx="971550" cy="2628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9" name="TextBox 8"/>
          <p:cNvSpPr txBox="1"/>
          <p:nvPr/>
        </p:nvSpPr>
        <p:spPr>
          <a:xfrm>
            <a:off x="973464" y="860983"/>
            <a:ext cx="920115" cy="430887"/>
          </a:xfrm>
          <a:prstGeom prst="rect">
            <a:avLst/>
          </a:prstGeom>
          <a:noFill/>
        </p:spPr>
        <p:txBody>
          <a:bodyPr wrap="square" rtlCol="0">
            <a:spAutoFit/>
          </a:bodyPr>
          <a:lstStyle/>
          <a:p>
            <a:r>
              <a:rPr lang="en-ZA" sz="1100" dirty="0">
                <a:solidFill>
                  <a:srgbClr val="000000"/>
                </a:solidFill>
              </a:rPr>
              <a:t>BBI Act &amp; established</a:t>
            </a:r>
          </a:p>
        </p:txBody>
      </p:sp>
      <p:sp>
        <p:nvSpPr>
          <p:cNvPr id="10" name="Rectangle 9"/>
          <p:cNvSpPr/>
          <p:nvPr/>
        </p:nvSpPr>
        <p:spPr>
          <a:xfrm>
            <a:off x="6796126" y="856652"/>
            <a:ext cx="971550" cy="2628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sp>
        <p:nvSpPr>
          <p:cNvPr id="11" name="TextBox 10"/>
          <p:cNvSpPr txBox="1"/>
          <p:nvPr/>
        </p:nvSpPr>
        <p:spPr>
          <a:xfrm>
            <a:off x="6805621" y="850634"/>
            <a:ext cx="920115" cy="430887"/>
          </a:xfrm>
          <a:prstGeom prst="rect">
            <a:avLst/>
          </a:prstGeom>
          <a:noFill/>
        </p:spPr>
        <p:txBody>
          <a:bodyPr wrap="square" rtlCol="0">
            <a:spAutoFit/>
          </a:bodyPr>
          <a:lstStyle/>
          <a:p>
            <a:r>
              <a:rPr lang="en-ZA" sz="1100" dirty="0">
                <a:solidFill>
                  <a:srgbClr val="000000"/>
                </a:solidFill>
              </a:rPr>
              <a:t>Neotel ROU End</a:t>
            </a:r>
          </a:p>
        </p:txBody>
      </p:sp>
      <p:sp>
        <p:nvSpPr>
          <p:cNvPr id="12" name="TextBox 11"/>
          <p:cNvSpPr txBox="1"/>
          <p:nvPr/>
        </p:nvSpPr>
        <p:spPr>
          <a:xfrm>
            <a:off x="3281064" y="870491"/>
            <a:ext cx="920115" cy="430887"/>
          </a:xfrm>
          <a:prstGeom prst="rect">
            <a:avLst/>
          </a:prstGeom>
          <a:noFill/>
        </p:spPr>
        <p:txBody>
          <a:bodyPr wrap="square" rtlCol="0">
            <a:spAutoFit/>
          </a:bodyPr>
          <a:lstStyle/>
          <a:p>
            <a:r>
              <a:rPr lang="en-ZA" sz="1100" dirty="0">
                <a:solidFill>
                  <a:srgbClr val="000000"/>
                </a:solidFill>
              </a:rPr>
              <a:t>BBI Licensed</a:t>
            </a:r>
          </a:p>
        </p:txBody>
      </p:sp>
      <p:sp>
        <p:nvSpPr>
          <p:cNvPr id="13" name="Rectangle 12"/>
          <p:cNvSpPr/>
          <p:nvPr/>
        </p:nvSpPr>
        <p:spPr>
          <a:xfrm>
            <a:off x="973464" y="856652"/>
            <a:ext cx="971550" cy="2628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FFFFFF"/>
              </a:solidFill>
            </a:endParaRPr>
          </a:p>
        </p:txBody>
      </p:sp>
      <p:cxnSp>
        <p:nvCxnSpPr>
          <p:cNvPr id="15" name="Straight Connector 14"/>
          <p:cNvCxnSpPr/>
          <p:nvPr/>
        </p:nvCxnSpPr>
        <p:spPr>
          <a:xfrm>
            <a:off x="191474" y="823937"/>
            <a:ext cx="6996426" cy="0"/>
          </a:xfrm>
          <a:prstGeom prst="line">
            <a:avLst/>
          </a:prstGeom>
          <a:ln w="15875">
            <a:solidFill>
              <a:srgbClr val="0066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E3F194A1-42D6-4D25-BE63-553FE9CEA61E}"/>
              </a:ext>
            </a:extLst>
          </p:cNvPr>
          <p:cNvSpPr txBox="1"/>
          <p:nvPr/>
        </p:nvSpPr>
        <p:spPr>
          <a:xfrm>
            <a:off x="175205" y="3573373"/>
            <a:ext cx="8840072" cy="2794404"/>
          </a:xfrm>
          <a:prstGeom prst="rect">
            <a:avLst/>
          </a:prstGeom>
          <a:noFill/>
          <a:ln w="12700">
            <a:noFill/>
            <a:prstDash val="sysDot"/>
          </a:ln>
        </p:spPr>
        <p:txBody>
          <a:bodyPr wrap="square" rtlCol="0" anchor="t" anchorCtr="0">
            <a:noAutofit/>
          </a:bodyPr>
          <a:lstStyle/>
          <a:p>
            <a:pPr marL="285750" indent="-285750" algn="just">
              <a:buFont typeface="Arial" panose="020B0604020202020204" pitchFamily="34" charset="0"/>
              <a:buChar char="•"/>
            </a:pPr>
            <a:r>
              <a:rPr lang="en-ZA" sz="1400" dirty="0">
                <a:solidFill>
                  <a:srgbClr val="808080">
                    <a:lumMod val="50000"/>
                  </a:srgbClr>
                </a:solidFill>
              </a:rPr>
              <a:t>The above is an indication of the capitalisation received by BBI to date from Shareholders.</a:t>
            </a:r>
          </a:p>
          <a:p>
            <a:pPr marL="285750" indent="-285750" algn="just">
              <a:buFont typeface="Arial" panose="020B0604020202020204" pitchFamily="34" charset="0"/>
              <a:buChar char="•"/>
            </a:pPr>
            <a:r>
              <a:rPr lang="en-ZA" sz="1400" dirty="0">
                <a:solidFill>
                  <a:srgbClr val="808080">
                    <a:lumMod val="50000"/>
                  </a:srgbClr>
                </a:solidFill>
              </a:rPr>
              <a:t>BBI is a Schedule 2 entity in terms of the PFMA, and can raise capital from the markets using its Balance Sheet.</a:t>
            </a:r>
          </a:p>
          <a:p>
            <a:pPr marL="285750" indent="-285750" algn="just">
              <a:buFont typeface="Arial" panose="020B0604020202020204" pitchFamily="34" charset="0"/>
              <a:buChar char="•"/>
            </a:pPr>
            <a:r>
              <a:rPr lang="en-ZA" sz="1400" dirty="0">
                <a:solidFill>
                  <a:srgbClr val="808080">
                    <a:lumMod val="50000"/>
                  </a:srgbClr>
                </a:solidFill>
              </a:rPr>
              <a:t>In FY 2016/17 there was a change in accounting standards which classified the above Shareholders’ Loans as liabilities. BBI started the process of having these Shareholders’ Loans converted to Equity, in order to strengthen the Balance Sheet and make it possible to raise funding.</a:t>
            </a:r>
          </a:p>
          <a:p>
            <a:pPr marL="285750" indent="-285750" algn="just">
              <a:buFont typeface="Arial" panose="020B0604020202020204" pitchFamily="34" charset="0"/>
              <a:buChar char="•"/>
            </a:pPr>
            <a:r>
              <a:rPr lang="en-ZA" sz="1400" dirty="0">
                <a:solidFill>
                  <a:srgbClr val="808080">
                    <a:lumMod val="50000"/>
                  </a:srgbClr>
                </a:solidFill>
              </a:rPr>
              <a:t>The Minister of Communications and Digital Technologies approved the conversion of the DCDT </a:t>
            </a:r>
            <a:r>
              <a:rPr lang="en-ZA" sz="1400" dirty="0"/>
              <a:t>Shareholder Loan to Equity on 7 June 2019.</a:t>
            </a:r>
          </a:p>
          <a:p>
            <a:pPr marL="285750" indent="-285750" algn="just">
              <a:buFont typeface="Arial" panose="020B0604020202020204" pitchFamily="34" charset="0"/>
              <a:buChar char="•"/>
            </a:pPr>
            <a:r>
              <a:rPr lang="en-ZA" sz="1400" dirty="0"/>
              <a:t>The IDC only received approval for the conversion of its Shareholder loan in BBI in March 2021, from their Shareholder Minister, the Minister of Trade, Industry &amp; Competition (DTIC)</a:t>
            </a:r>
          </a:p>
          <a:p>
            <a:pPr marL="285750" indent="-285750" algn="just">
              <a:buFont typeface="Arial" panose="020B0604020202020204" pitchFamily="34" charset="0"/>
              <a:buChar char="•"/>
            </a:pPr>
            <a:r>
              <a:rPr lang="en-ZA" sz="1400" dirty="0"/>
              <a:t>The Company requires further capitalisation to remain financially sustainable as it is unable to meet customer service requirements due to its aged network. The Company survived since the last capitalisation from Cash Generated from Operations.</a:t>
            </a:r>
          </a:p>
          <a:p>
            <a:pPr marL="285750" indent="-285750" algn="just">
              <a:buFont typeface="Arial" panose="020B0604020202020204" pitchFamily="34" charset="0"/>
              <a:buChar char="•"/>
            </a:pPr>
            <a:endParaRPr lang="en-ZA" sz="1400" dirty="0">
              <a:solidFill>
                <a:srgbClr val="808080">
                  <a:lumMod val="50000"/>
                </a:srgbClr>
              </a:solidFill>
            </a:endParaRPr>
          </a:p>
          <a:p>
            <a:pPr marL="285750" indent="-285750" algn="just">
              <a:buFont typeface="Arial" panose="020B0604020202020204" pitchFamily="34" charset="0"/>
              <a:buChar char="•"/>
            </a:pPr>
            <a:endParaRPr lang="en-ZA" sz="1400" dirty="0">
              <a:solidFill>
                <a:srgbClr val="808080">
                  <a:lumMod val="50000"/>
                </a:srgbClr>
              </a:solidFill>
            </a:endParaRPr>
          </a:p>
        </p:txBody>
      </p:sp>
    </p:spTree>
    <p:extLst>
      <p:ext uri="{BB962C8B-B14F-4D97-AF65-F5344CB8AC3E}">
        <p14:creationId xmlns:p14="http://schemas.microsoft.com/office/powerpoint/2010/main" xmlns="" val="4280370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62A7F62C-281F-4024-9240-7E06D36EBBC7}"/>
              </a:ext>
            </a:extLst>
          </p:cNvPr>
          <p:cNvSpPr>
            <a:spLocks noGrp="1"/>
          </p:cNvSpPr>
          <p:nvPr>
            <p:ph type="sldNum" sz="quarter" idx="10"/>
          </p:nvPr>
        </p:nvSpPr>
        <p:spPr/>
        <p:txBody>
          <a:bodyPr/>
          <a:lstStyle/>
          <a:p>
            <a:r>
              <a:rPr lang="en-US" dirty="0">
                <a:solidFill>
                  <a:srgbClr val="FFFFFF"/>
                </a:solidFill>
              </a:rPr>
              <a:t>Slide </a:t>
            </a:r>
            <a:fld id="{864A8D4A-B602-4C7A-9F64-5AEA9A8AB9A3}" type="slidenum">
              <a:rPr lang="en-US" smtClean="0">
                <a:solidFill>
                  <a:srgbClr val="FFFFFF"/>
                </a:solidFill>
              </a:rPr>
              <a:pPr/>
              <a:t>20</a:t>
            </a:fld>
            <a:endParaRPr lang="en-US" dirty="0">
              <a:solidFill>
                <a:srgbClr val="FFFFFF"/>
              </a:solidFill>
            </a:endParaRPr>
          </a:p>
        </p:txBody>
      </p:sp>
      <p:sp>
        <p:nvSpPr>
          <p:cNvPr id="4" name="Text Placeholder 3">
            <a:extLst>
              <a:ext uri="{FF2B5EF4-FFF2-40B4-BE49-F238E27FC236}">
                <a16:creationId xmlns:a16="http://schemas.microsoft.com/office/drawing/2014/main" xmlns="" id="{2263D65D-F72A-4636-9A06-E410F4B67AC6}"/>
              </a:ext>
            </a:extLst>
          </p:cNvPr>
          <p:cNvSpPr>
            <a:spLocks noGrp="1"/>
          </p:cNvSpPr>
          <p:nvPr>
            <p:ph type="body" sz="quarter" idx="11"/>
          </p:nvPr>
        </p:nvSpPr>
        <p:spPr>
          <a:xfrm>
            <a:off x="251521" y="423339"/>
            <a:ext cx="6696744" cy="400595"/>
          </a:xfrm>
          <a:noFill/>
          <a:ln w="9525">
            <a:noFill/>
            <a:miter lim="800000"/>
            <a:headEnd/>
            <a:tailEnd/>
          </a:ln>
        </p:spPr>
        <p:txBody>
          <a:bodyPr vert="horz" wrap="square" lIns="91440" tIns="45720" rIns="91440" bIns="45720" numCol="1" anchor="ctr" anchorCtr="0" compatLnSpc="1">
            <a:prstTxWarp prst="textNoShape">
              <a:avLst/>
            </a:prstTxWarp>
            <a:noAutofit/>
          </a:bodyPr>
          <a:lstStyle/>
          <a:p>
            <a:pPr>
              <a:spcBef>
                <a:spcPct val="0"/>
              </a:spcBef>
            </a:pPr>
            <a:r>
              <a:rPr lang="en-ZA" kern="1200" dirty="0">
                <a:latin typeface="Helvetica"/>
                <a:ea typeface="Tahoma" panose="020B0604030504040204" pitchFamily="34" charset="0"/>
                <a:cs typeface="Tahoma" panose="020B0604030504040204" pitchFamily="34" charset="0"/>
              </a:rPr>
              <a:t>Statement of Cash Flow </a:t>
            </a:r>
            <a:endParaRPr lang="en-GB" kern="1200" dirty="0">
              <a:latin typeface="Helvetica"/>
              <a:ea typeface="Tahoma" panose="020B0604030504040204" pitchFamily="34" charset="0"/>
              <a:cs typeface="Tahoma" panose="020B0604030504040204" pitchFamily="34" charset="0"/>
            </a:endParaRPr>
          </a:p>
        </p:txBody>
      </p:sp>
      <p:sp>
        <p:nvSpPr>
          <p:cNvPr id="8" name="Rectangle 2">
            <a:extLst>
              <a:ext uri="{FF2B5EF4-FFF2-40B4-BE49-F238E27FC236}">
                <a16:creationId xmlns:a16="http://schemas.microsoft.com/office/drawing/2014/main" xmlns="" id="{5A5063D3-7653-4B72-A55F-43123EA8E4E7}"/>
              </a:ext>
            </a:extLst>
          </p:cNvPr>
          <p:cNvSpPr>
            <a:spLocks noChangeArrowheads="1"/>
          </p:cNvSpPr>
          <p:nvPr/>
        </p:nvSpPr>
        <p:spPr bwMode="auto">
          <a:xfrm>
            <a:off x="3803650" y="1592977"/>
            <a:ext cx="18473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sz="1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A4FEA4EC-531E-49A7-A738-65DA47C879F9}"/>
              </a:ext>
            </a:extLst>
          </p:cNvPr>
          <p:cNvPicPr>
            <a:picLocks noChangeAspect="1"/>
          </p:cNvPicPr>
          <p:nvPr/>
        </p:nvPicPr>
        <p:blipFill>
          <a:blip r:embed="rId2" cstate="print"/>
          <a:stretch>
            <a:fillRect/>
          </a:stretch>
        </p:blipFill>
        <p:spPr>
          <a:xfrm>
            <a:off x="75414" y="908720"/>
            <a:ext cx="7663992" cy="5497090"/>
          </a:xfrm>
          <a:prstGeom prst="rect">
            <a:avLst/>
          </a:prstGeom>
        </p:spPr>
      </p:pic>
      <p:sp>
        <p:nvSpPr>
          <p:cNvPr id="6" name="TextBox 5">
            <a:hlinkClick r:id="rId3" action="ppaction://hlinksldjump"/>
            <a:extLst>
              <a:ext uri="{FF2B5EF4-FFF2-40B4-BE49-F238E27FC236}">
                <a16:creationId xmlns:a16="http://schemas.microsoft.com/office/drawing/2014/main" xmlns="" id="{4DE3602D-9519-4678-944B-4FCCD0556F85}"/>
              </a:ext>
            </a:extLst>
          </p:cNvPr>
          <p:cNvSpPr txBox="1"/>
          <p:nvPr/>
        </p:nvSpPr>
        <p:spPr>
          <a:xfrm>
            <a:off x="8214931" y="6220335"/>
            <a:ext cx="783772" cy="200055"/>
          </a:xfrm>
          <a:prstGeom prst="rect">
            <a:avLst/>
          </a:prstGeom>
          <a:noFill/>
        </p:spPr>
        <p:txBody>
          <a:bodyPr wrap="square" rtlCol="0">
            <a:spAutoFit/>
          </a:bodyPr>
          <a:lstStyle/>
          <a:p>
            <a:r>
              <a:rPr lang="en-US" sz="700" b="1" i="1" dirty="0">
                <a:solidFill>
                  <a:srgbClr val="0070C0"/>
                </a:solidFill>
              </a:rPr>
              <a:t>Back</a:t>
            </a:r>
          </a:p>
        </p:txBody>
      </p:sp>
    </p:spTree>
    <p:extLst>
      <p:ext uri="{BB962C8B-B14F-4D97-AF65-F5344CB8AC3E}">
        <p14:creationId xmlns:p14="http://schemas.microsoft.com/office/powerpoint/2010/main" xmlns="" val="2071830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62A7F62C-281F-4024-9240-7E06D36EBBC7}"/>
              </a:ext>
            </a:extLst>
          </p:cNvPr>
          <p:cNvSpPr>
            <a:spLocks noGrp="1"/>
          </p:cNvSpPr>
          <p:nvPr>
            <p:ph type="sldNum" sz="quarter" idx="10"/>
          </p:nvPr>
        </p:nvSpPr>
        <p:spPr/>
        <p:txBody>
          <a:bodyPr/>
          <a:lstStyle/>
          <a:p>
            <a:r>
              <a:rPr lang="en-US" dirty="0">
                <a:solidFill>
                  <a:srgbClr val="FFFFFF"/>
                </a:solidFill>
              </a:rPr>
              <a:t>Slide </a:t>
            </a:r>
            <a:fld id="{864A8D4A-B602-4C7A-9F64-5AEA9A8AB9A3}" type="slidenum">
              <a:rPr lang="en-US" smtClean="0">
                <a:solidFill>
                  <a:srgbClr val="FFFFFF"/>
                </a:solidFill>
              </a:rPr>
              <a:pPr/>
              <a:t>21</a:t>
            </a:fld>
            <a:endParaRPr lang="en-US" dirty="0">
              <a:solidFill>
                <a:srgbClr val="FFFFFF"/>
              </a:solidFill>
            </a:endParaRPr>
          </a:p>
        </p:txBody>
      </p:sp>
      <p:sp>
        <p:nvSpPr>
          <p:cNvPr id="4" name="Text Placeholder 3">
            <a:extLst>
              <a:ext uri="{FF2B5EF4-FFF2-40B4-BE49-F238E27FC236}">
                <a16:creationId xmlns:a16="http://schemas.microsoft.com/office/drawing/2014/main" xmlns="" id="{2263D65D-F72A-4636-9A06-E410F4B67AC6}"/>
              </a:ext>
            </a:extLst>
          </p:cNvPr>
          <p:cNvSpPr>
            <a:spLocks noGrp="1"/>
          </p:cNvSpPr>
          <p:nvPr>
            <p:ph type="body" sz="quarter" idx="11"/>
          </p:nvPr>
        </p:nvSpPr>
        <p:spPr>
          <a:xfrm>
            <a:off x="251521" y="423339"/>
            <a:ext cx="6696744" cy="400595"/>
          </a:xfrm>
          <a:noFill/>
          <a:ln w="9525">
            <a:noFill/>
            <a:miter lim="800000"/>
            <a:headEnd/>
            <a:tailEnd/>
          </a:ln>
        </p:spPr>
        <p:txBody>
          <a:bodyPr vert="horz" wrap="square" lIns="91440" tIns="45720" rIns="91440" bIns="45720" numCol="1" anchor="ctr" anchorCtr="0" compatLnSpc="1">
            <a:prstTxWarp prst="textNoShape">
              <a:avLst/>
            </a:prstTxWarp>
            <a:noAutofit/>
          </a:bodyPr>
          <a:lstStyle/>
          <a:p>
            <a:pPr>
              <a:spcBef>
                <a:spcPct val="0"/>
              </a:spcBef>
            </a:pPr>
            <a:r>
              <a:rPr lang="en-US" sz="2000" dirty="0">
                <a:solidFill>
                  <a:srgbClr val="006600"/>
                </a:solidFill>
                <a:latin typeface="+mn-lt"/>
                <a:ea typeface="Tahoma" panose="020B0604030504040204" pitchFamily="34" charset="0"/>
                <a:cs typeface="Tahoma" panose="020B0604030504040204" pitchFamily="34" charset="0"/>
              </a:rPr>
              <a:t>Budget guidelines and assumptions</a:t>
            </a:r>
            <a:endParaRPr lang="en-GB" kern="1200" dirty="0">
              <a:latin typeface="Helvetica"/>
              <a:ea typeface="Tahoma" panose="020B0604030504040204" pitchFamily="34" charset="0"/>
              <a:cs typeface="Tahoma" panose="020B0604030504040204" pitchFamily="34" charset="0"/>
            </a:endParaRPr>
          </a:p>
        </p:txBody>
      </p:sp>
      <p:sp>
        <p:nvSpPr>
          <p:cNvPr id="8" name="Rectangle 2">
            <a:extLst>
              <a:ext uri="{FF2B5EF4-FFF2-40B4-BE49-F238E27FC236}">
                <a16:creationId xmlns:a16="http://schemas.microsoft.com/office/drawing/2014/main" xmlns="" id="{5A5063D3-7653-4B72-A55F-43123EA8E4E7}"/>
              </a:ext>
            </a:extLst>
          </p:cNvPr>
          <p:cNvSpPr>
            <a:spLocks noChangeArrowheads="1"/>
          </p:cNvSpPr>
          <p:nvPr/>
        </p:nvSpPr>
        <p:spPr bwMode="auto">
          <a:xfrm>
            <a:off x="3803650" y="1592977"/>
            <a:ext cx="18473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sz="1000" dirty="0">
              <a:latin typeface="Arial" panose="020B0604020202020204" pitchFamily="34" charset="0"/>
              <a:cs typeface="Arial" panose="020B0604020202020204" pitchFamily="34" charset="0"/>
            </a:endParaRPr>
          </a:p>
        </p:txBody>
      </p:sp>
      <p:sp>
        <p:nvSpPr>
          <p:cNvPr id="7" name="Rectangle 3">
            <a:extLst>
              <a:ext uri="{FF2B5EF4-FFF2-40B4-BE49-F238E27FC236}">
                <a16:creationId xmlns:a16="http://schemas.microsoft.com/office/drawing/2014/main" xmlns="" id="{55161AAD-4E44-4F44-81CC-4B1A47C09249}"/>
              </a:ext>
            </a:extLst>
          </p:cNvPr>
          <p:cNvSpPr txBox="1">
            <a:spLocks noChangeArrowheads="1"/>
          </p:cNvSpPr>
          <p:nvPr/>
        </p:nvSpPr>
        <p:spPr>
          <a:xfrm>
            <a:off x="323850" y="857233"/>
            <a:ext cx="8605868" cy="5715040"/>
          </a:xfrm>
          <a:prstGeom prst="rect">
            <a:avLst/>
          </a:prstGeom>
        </p:spPr>
        <p:txBody>
          <a:bodyPr/>
          <a:lstStyle>
            <a:lvl1pPr marL="342900" indent="-342900" algn="l" rtl="0" eaLnBrk="0" fontAlgn="base" hangingPunct="0">
              <a:spcBef>
                <a:spcPct val="20000"/>
              </a:spcBef>
              <a:spcAft>
                <a:spcPct val="0"/>
              </a:spcAft>
              <a:buBlip>
                <a:blip r:embed="rId2"/>
              </a:buBlip>
              <a:defRPr sz="2200">
                <a:solidFill>
                  <a:srgbClr val="6D6F67"/>
                </a:solidFill>
                <a:latin typeface="+mn-lt"/>
                <a:ea typeface="+mn-ea"/>
                <a:cs typeface="+mn-cs"/>
              </a:defRPr>
            </a:lvl1pPr>
            <a:lvl2pPr marL="742950" indent="-285750" algn="l" rtl="0" eaLnBrk="0" fontAlgn="base" hangingPunct="0">
              <a:spcBef>
                <a:spcPct val="20000"/>
              </a:spcBef>
              <a:spcAft>
                <a:spcPct val="0"/>
              </a:spcAft>
              <a:buBlip>
                <a:blip r:embed="rId3"/>
              </a:buBlip>
              <a:defRPr sz="2200">
                <a:solidFill>
                  <a:srgbClr val="6D6F67"/>
                </a:solidFill>
                <a:latin typeface="+mn-lt"/>
              </a:defRPr>
            </a:lvl2pPr>
            <a:lvl3pPr marL="1143000" indent="-228600" algn="l" rtl="0" eaLnBrk="0" fontAlgn="base" hangingPunct="0">
              <a:spcBef>
                <a:spcPct val="20000"/>
              </a:spcBef>
              <a:spcAft>
                <a:spcPct val="0"/>
              </a:spcAft>
              <a:buBlip>
                <a:blip r:embed="rId4"/>
              </a:buBlip>
              <a:defRPr sz="2200">
                <a:solidFill>
                  <a:srgbClr val="6D6F67"/>
                </a:solidFill>
                <a:latin typeface="+mn-lt"/>
              </a:defRPr>
            </a:lvl3pPr>
            <a:lvl4pPr marL="1600200" indent="-228600" algn="l" rtl="0" eaLnBrk="0" fontAlgn="base" hangingPunct="0">
              <a:spcBef>
                <a:spcPct val="20000"/>
              </a:spcBef>
              <a:spcAft>
                <a:spcPct val="0"/>
              </a:spcAft>
              <a:buClr>
                <a:srgbClr val="4AAF14"/>
              </a:buClr>
              <a:buSzPct val="75000"/>
              <a:buFont typeface="Arial" charset="0"/>
              <a:buChar char="−"/>
              <a:defRPr sz="2000">
                <a:solidFill>
                  <a:srgbClr val="6D6F67"/>
                </a:solidFill>
                <a:latin typeface="+mn-lt"/>
              </a:defRPr>
            </a:lvl4pPr>
            <a:lvl5pPr marL="2057400" indent="-228600" algn="l" rtl="0" eaLnBrk="0" fontAlgn="base" hangingPunct="0">
              <a:spcBef>
                <a:spcPct val="20000"/>
              </a:spcBef>
              <a:spcAft>
                <a:spcPct val="0"/>
              </a:spcAft>
              <a:defRPr sz="2000">
                <a:solidFill>
                  <a:srgbClr val="6D6F67"/>
                </a:solidFill>
                <a:latin typeface="+mn-lt"/>
              </a:defRPr>
            </a:lvl5pPr>
            <a:lvl6pPr marL="2514600" indent="-228600" algn="l" rtl="0" fontAlgn="base">
              <a:spcBef>
                <a:spcPct val="20000"/>
              </a:spcBef>
              <a:spcAft>
                <a:spcPct val="0"/>
              </a:spcAft>
              <a:defRPr sz="2000">
                <a:solidFill>
                  <a:srgbClr val="6D6F67"/>
                </a:solidFill>
                <a:latin typeface="+mn-lt"/>
              </a:defRPr>
            </a:lvl6pPr>
            <a:lvl7pPr marL="2971800" indent="-228600" algn="l" rtl="0" fontAlgn="base">
              <a:spcBef>
                <a:spcPct val="20000"/>
              </a:spcBef>
              <a:spcAft>
                <a:spcPct val="0"/>
              </a:spcAft>
              <a:defRPr sz="2000">
                <a:solidFill>
                  <a:srgbClr val="6D6F67"/>
                </a:solidFill>
                <a:latin typeface="+mn-lt"/>
              </a:defRPr>
            </a:lvl7pPr>
            <a:lvl8pPr marL="3429000" indent="-228600" algn="l" rtl="0" fontAlgn="base">
              <a:spcBef>
                <a:spcPct val="20000"/>
              </a:spcBef>
              <a:spcAft>
                <a:spcPct val="0"/>
              </a:spcAft>
              <a:defRPr sz="2000">
                <a:solidFill>
                  <a:srgbClr val="6D6F67"/>
                </a:solidFill>
                <a:latin typeface="+mn-lt"/>
              </a:defRPr>
            </a:lvl8pPr>
            <a:lvl9pPr marL="3886200" indent="-228600" algn="l" rtl="0" fontAlgn="base">
              <a:spcBef>
                <a:spcPct val="20000"/>
              </a:spcBef>
              <a:spcAft>
                <a:spcPct val="0"/>
              </a:spcAft>
              <a:defRPr sz="2000">
                <a:solidFill>
                  <a:srgbClr val="6D6F67"/>
                </a:solidFill>
                <a:latin typeface="+mn-lt"/>
              </a:defRPr>
            </a:lvl9pPr>
          </a:lstStyle>
          <a:p>
            <a:pPr>
              <a:buFontTx/>
              <a:buNone/>
            </a:pPr>
            <a:r>
              <a:rPr lang="en-US" sz="1800" b="1" kern="0" dirty="0">
                <a:latin typeface="Arial" pitchFamily="34" charset="0"/>
                <a:cs typeface="Arial" pitchFamily="34" charset="0"/>
              </a:rPr>
              <a:t>Cost of Sales</a:t>
            </a:r>
          </a:p>
          <a:p>
            <a:r>
              <a:rPr lang="en-ZA" sz="1800" kern="0" dirty="0">
                <a:latin typeface="Arial" pitchFamily="34" charset="0"/>
                <a:cs typeface="Arial" pitchFamily="34" charset="0"/>
              </a:rPr>
              <a:t>Cost of Sales based on actual contracted costs</a:t>
            </a:r>
          </a:p>
          <a:p>
            <a:r>
              <a:rPr lang="en-ZA" sz="1800" kern="0" dirty="0">
                <a:latin typeface="Arial" pitchFamily="34" charset="0"/>
                <a:cs typeface="Arial" pitchFamily="34" charset="0"/>
              </a:rPr>
              <a:t>Includes access network service provider costs</a:t>
            </a:r>
          </a:p>
          <a:p>
            <a:r>
              <a:rPr lang="en-ZA" sz="1800" kern="0" dirty="0">
                <a:latin typeface="Arial" pitchFamily="34" charset="0"/>
                <a:cs typeface="Arial" pitchFamily="34" charset="0"/>
              </a:rPr>
              <a:t>New contracted costs for Eskom and TFR included, including additional fibre to mitigate </a:t>
            </a:r>
            <a:r>
              <a:rPr lang="en-ZA" sz="1800" kern="0" dirty="0" err="1">
                <a:latin typeface="Arial" pitchFamily="34" charset="0"/>
                <a:cs typeface="Arial" pitchFamily="34" charset="0"/>
              </a:rPr>
              <a:t>AdLash</a:t>
            </a:r>
            <a:endParaRPr lang="en-ZA" sz="1800" kern="0" dirty="0">
              <a:latin typeface="Arial" pitchFamily="34" charset="0"/>
              <a:cs typeface="Arial" pitchFamily="34" charset="0"/>
            </a:endParaRPr>
          </a:p>
          <a:p>
            <a:pPr>
              <a:buFontTx/>
              <a:buNone/>
            </a:pPr>
            <a:r>
              <a:rPr lang="en-ZA" sz="1800" b="1" dirty="0">
                <a:latin typeface="Arial" pitchFamily="34" charset="0"/>
                <a:cs typeface="Arial" pitchFamily="34" charset="0"/>
              </a:rPr>
              <a:t>Expenditure</a:t>
            </a:r>
          </a:p>
          <a:p>
            <a:r>
              <a:rPr lang="en-ZA" sz="1800" dirty="0">
                <a:latin typeface="Arial" pitchFamily="34" charset="0"/>
                <a:cs typeface="Arial" pitchFamily="34" charset="0"/>
              </a:rPr>
              <a:t>Zero-based Budget, line by line, bottom</a:t>
            </a:r>
            <a:r>
              <a:rPr lang="en-ZA" sz="1800" dirty="0">
                <a:solidFill>
                  <a:schemeClr val="accent2"/>
                </a:solidFill>
                <a:latin typeface="Arial" pitchFamily="34" charset="0"/>
                <a:cs typeface="Arial" pitchFamily="34" charset="0"/>
              </a:rPr>
              <a:t>-</a:t>
            </a:r>
            <a:r>
              <a:rPr lang="en-ZA" sz="1800" dirty="0">
                <a:latin typeface="Arial" pitchFamily="34" charset="0"/>
                <a:cs typeface="Arial" pitchFamily="34" charset="0"/>
              </a:rPr>
              <a:t>up approach was followed, per cost centre</a:t>
            </a:r>
          </a:p>
          <a:p>
            <a:r>
              <a:rPr lang="en-ZA" sz="1800" dirty="0">
                <a:latin typeface="Arial" pitchFamily="34" charset="0"/>
                <a:cs typeface="Arial" pitchFamily="34" charset="0"/>
              </a:rPr>
              <a:t>Specific inflation factored i.e. IT costs and building rentals</a:t>
            </a:r>
          </a:p>
          <a:p>
            <a:r>
              <a:rPr lang="en-ZA" sz="1800" b="1" dirty="0">
                <a:latin typeface="Arial" pitchFamily="34" charset="0"/>
                <a:cs typeface="Arial" pitchFamily="34" charset="0"/>
              </a:rPr>
              <a:t>NO</a:t>
            </a:r>
            <a:r>
              <a:rPr lang="en-ZA" sz="1800" dirty="0">
                <a:latin typeface="Arial" pitchFamily="34" charset="0"/>
                <a:cs typeface="Arial" pitchFamily="34" charset="0"/>
              </a:rPr>
              <a:t> Salary increases budgeted for in 2022. as was the case in 2021, and 5% after 2022</a:t>
            </a:r>
          </a:p>
          <a:p>
            <a:r>
              <a:rPr lang="en-ZA" sz="1800" dirty="0">
                <a:latin typeface="Arial" pitchFamily="34" charset="0"/>
                <a:cs typeface="Arial" pitchFamily="34" charset="0"/>
              </a:rPr>
              <a:t>No Performance bonus/retention incentive included in the budget</a:t>
            </a:r>
          </a:p>
          <a:p>
            <a:pPr marL="0" indent="0">
              <a:buNone/>
            </a:pPr>
            <a:r>
              <a:rPr lang="en-ZA" sz="1800" b="1" dirty="0">
                <a:latin typeface="Arial" pitchFamily="34" charset="0"/>
                <a:cs typeface="Arial" pitchFamily="34" charset="0"/>
              </a:rPr>
              <a:t>Employees</a:t>
            </a:r>
            <a:endParaRPr lang="en-ZA" sz="1800" dirty="0">
              <a:latin typeface="Arial" pitchFamily="34" charset="0"/>
              <a:cs typeface="Arial" pitchFamily="34" charset="0"/>
            </a:endParaRPr>
          </a:p>
          <a:p>
            <a:r>
              <a:rPr lang="en-ZA" sz="1800" dirty="0">
                <a:latin typeface="Arial" pitchFamily="34" charset="0"/>
                <a:cs typeface="Arial" pitchFamily="34" charset="0"/>
              </a:rPr>
              <a:t>Employees head count at 181, including 25 interns and trainees and 4 new appointments under the auspices of the SA Connect Phase 1C rollout	</a:t>
            </a:r>
            <a:endParaRPr lang="en-ZA" sz="1800" dirty="0">
              <a:highlight>
                <a:srgbClr val="FFFF00"/>
              </a:highlight>
              <a:latin typeface="Arial" pitchFamily="34" charset="0"/>
              <a:cs typeface="Arial" pitchFamily="34" charset="0"/>
            </a:endParaRPr>
          </a:p>
          <a:p>
            <a:r>
              <a:rPr lang="en-ZA" sz="1800" dirty="0">
                <a:latin typeface="Arial" pitchFamily="34" charset="0"/>
                <a:cs typeface="Arial" pitchFamily="34" charset="0"/>
              </a:rPr>
              <a:t>Head count increase to mitigate reduction in outsourced costs by 18 people</a:t>
            </a:r>
          </a:p>
          <a:p>
            <a:pPr>
              <a:buFontTx/>
              <a:buNone/>
            </a:pPr>
            <a:endParaRPr lang="en-US" sz="1800" kern="0" dirty="0">
              <a:latin typeface="Arial" pitchFamily="34" charset="0"/>
              <a:cs typeface="Arial" pitchFamily="34" charset="0"/>
            </a:endParaRPr>
          </a:p>
        </p:txBody>
      </p:sp>
      <p:sp>
        <p:nvSpPr>
          <p:cNvPr id="9" name="TextBox 8">
            <a:hlinkClick r:id="rId5" action="ppaction://hlinksldjump"/>
            <a:extLst>
              <a:ext uri="{FF2B5EF4-FFF2-40B4-BE49-F238E27FC236}">
                <a16:creationId xmlns:a16="http://schemas.microsoft.com/office/drawing/2014/main" xmlns="" id="{3D7C6D9C-38E5-4E79-B190-04507E89DB45}"/>
              </a:ext>
            </a:extLst>
          </p:cNvPr>
          <p:cNvSpPr txBox="1"/>
          <p:nvPr/>
        </p:nvSpPr>
        <p:spPr>
          <a:xfrm>
            <a:off x="8214931" y="6220335"/>
            <a:ext cx="783772" cy="200055"/>
          </a:xfrm>
          <a:prstGeom prst="rect">
            <a:avLst/>
          </a:prstGeom>
          <a:noFill/>
        </p:spPr>
        <p:txBody>
          <a:bodyPr wrap="square" rtlCol="0">
            <a:spAutoFit/>
          </a:bodyPr>
          <a:lstStyle/>
          <a:p>
            <a:r>
              <a:rPr lang="en-US" sz="700" b="1" i="1" dirty="0">
                <a:solidFill>
                  <a:srgbClr val="0070C0"/>
                </a:solidFill>
              </a:rPr>
              <a:t>Back</a:t>
            </a:r>
          </a:p>
        </p:txBody>
      </p:sp>
    </p:spTree>
    <p:extLst>
      <p:ext uri="{BB962C8B-B14F-4D97-AF65-F5344CB8AC3E}">
        <p14:creationId xmlns:p14="http://schemas.microsoft.com/office/powerpoint/2010/main" xmlns="" val="424916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62A7F62C-281F-4024-9240-7E06D36EBBC7}"/>
              </a:ext>
            </a:extLst>
          </p:cNvPr>
          <p:cNvSpPr>
            <a:spLocks noGrp="1"/>
          </p:cNvSpPr>
          <p:nvPr>
            <p:ph type="sldNum" sz="quarter" idx="10"/>
          </p:nvPr>
        </p:nvSpPr>
        <p:spPr/>
        <p:txBody>
          <a:bodyPr/>
          <a:lstStyle/>
          <a:p>
            <a:r>
              <a:rPr lang="en-US" dirty="0">
                <a:solidFill>
                  <a:srgbClr val="FFFFFF"/>
                </a:solidFill>
              </a:rPr>
              <a:t>Slide </a:t>
            </a:r>
            <a:fld id="{864A8D4A-B602-4C7A-9F64-5AEA9A8AB9A3}" type="slidenum">
              <a:rPr lang="en-US" smtClean="0">
                <a:solidFill>
                  <a:srgbClr val="FFFFFF"/>
                </a:solidFill>
              </a:rPr>
              <a:pPr/>
              <a:t>22</a:t>
            </a:fld>
            <a:endParaRPr lang="en-US" dirty="0">
              <a:solidFill>
                <a:srgbClr val="FFFFFF"/>
              </a:solidFill>
            </a:endParaRPr>
          </a:p>
        </p:txBody>
      </p:sp>
      <p:sp>
        <p:nvSpPr>
          <p:cNvPr id="4" name="Text Placeholder 3">
            <a:extLst>
              <a:ext uri="{FF2B5EF4-FFF2-40B4-BE49-F238E27FC236}">
                <a16:creationId xmlns:a16="http://schemas.microsoft.com/office/drawing/2014/main" xmlns="" id="{2263D65D-F72A-4636-9A06-E410F4B67AC6}"/>
              </a:ext>
            </a:extLst>
          </p:cNvPr>
          <p:cNvSpPr>
            <a:spLocks noGrp="1"/>
          </p:cNvSpPr>
          <p:nvPr>
            <p:ph type="body" sz="quarter" idx="11"/>
          </p:nvPr>
        </p:nvSpPr>
        <p:spPr>
          <a:xfrm>
            <a:off x="251521" y="423339"/>
            <a:ext cx="6696744" cy="400595"/>
          </a:xfrm>
          <a:noFill/>
          <a:ln w="9525">
            <a:noFill/>
            <a:miter lim="800000"/>
            <a:headEnd/>
            <a:tailEnd/>
          </a:ln>
        </p:spPr>
        <p:txBody>
          <a:bodyPr vert="horz" wrap="square" lIns="91440" tIns="45720" rIns="91440" bIns="45720" numCol="1" anchor="ctr" anchorCtr="0" compatLnSpc="1">
            <a:prstTxWarp prst="textNoShape">
              <a:avLst/>
            </a:prstTxWarp>
            <a:noAutofit/>
          </a:bodyPr>
          <a:lstStyle/>
          <a:p>
            <a:pPr>
              <a:spcBef>
                <a:spcPct val="0"/>
              </a:spcBef>
            </a:pPr>
            <a:r>
              <a:rPr lang="en-US" sz="2000" dirty="0">
                <a:solidFill>
                  <a:srgbClr val="006600"/>
                </a:solidFill>
                <a:latin typeface="+mn-lt"/>
                <a:ea typeface="Tahoma" panose="020B0604030504040204" pitchFamily="34" charset="0"/>
                <a:cs typeface="Tahoma" panose="020B0604030504040204" pitchFamily="34" charset="0"/>
              </a:rPr>
              <a:t>Budget guidelines and assumptions</a:t>
            </a:r>
            <a:endParaRPr lang="en-GB" kern="1200" dirty="0">
              <a:latin typeface="Helvetica"/>
              <a:ea typeface="Tahoma" panose="020B0604030504040204" pitchFamily="34" charset="0"/>
              <a:cs typeface="Tahoma" panose="020B0604030504040204" pitchFamily="34" charset="0"/>
            </a:endParaRPr>
          </a:p>
        </p:txBody>
      </p:sp>
      <p:sp>
        <p:nvSpPr>
          <p:cNvPr id="8" name="Rectangle 2">
            <a:extLst>
              <a:ext uri="{FF2B5EF4-FFF2-40B4-BE49-F238E27FC236}">
                <a16:creationId xmlns:a16="http://schemas.microsoft.com/office/drawing/2014/main" xmlns="" id="{5A5063D3-7653-4B72-A55F-43123EA8E4E7}"/>
              </a:ext>
            </a:extLst>
          </p:cNvPr>
          <p:cNvSpPr>
            <a:spLocks noChangeArrowheads="1"/>
          </p:cNvSpPr>
          <p:nvPr/>
        </p:nvSpPr>
        <p:spPr bwMode="auto">
          <a:xfrm>
            <a:off x="3803650" y="1592977"/>
            <a:ext cx="18473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sz="1000" dirty="0">
              <a:latin typeface="Arial" panose="020B0604020202020204" pitchFamily="34" charset="0"/>
              <a:cs typeface="Arial" panose="020B0604020202020204" pitchFamily="34" charset="0"/>
            </a:endParaRPr>
          </a:p>
        </p:txBody>
      </p:sp>
      <p:sp>
        <p:nvSpPr>
          <p:cNvPr id="6" name="Rectangle 3">
            <a:extLst>
              <a:ext uri="{FF2B5EF4-FFF2-40B4-BE49-F238E27FC236}">
                <a16:creationId xmlns:a16="http://schemas.microsoft.com/office/drawing/2014/main" xmlns="" id="{9C3301BA-A5D1-452A-B62F-53527F06B452}"/>
              </a:ext>
            </a:extLst>
          </p:cNvPr>
          <p:cNvSpPr txBox="1">
            <a:spLocks noChangeArrowheads="1"/>
          </p:cNvSpPr>
          <p:nvPr/>
        </p:nvSpPr>
        <p:spPr>
          <a:xfrm>
            <a:off x="214282" y="857232"/>
            <a:ext cx="8786874" cy="5715040"/>
          </a:xfrm>
          <a:prstGeom prst="rect">
            <a:avLst/>
          </a:prstGeom>
        </p:spPr>
        <p:txBody>
          <a:bodyPr/>
          <a:lstStyle>
            <a:lvl1pPr marL="342900" indent="-342900" algn="l" rtl="0" eaLnBrk="0" fontAlgn="base" hangingPunct="0">
              <a:spcBef>
                <a:spcPct val="20000"/>
              </a:spcBef>
              <a:spcAft>
                <a:spcPct val="0"/>
              </a:spcAft>
              <a:buBlip>
                <a:blip r:embed="rId2"/>
              </a:buBlip>
              <a:defRPr sz="2200">
                <a:solidFill>
                  <a:srgbClr val="6D6F67"/>
                </a:solidFill>
                <a:latin typeface="+mn-lt"/>
                <a:ea typeface="+mn-ea"/>
                <a:cs typeface="+mn-cs"/>
              </a:defRPr>
            </a:lvl1pPr>
            <a:lvl2pPr marL="742950" indent="-285750" algn="l" rtl="0" eaLnBrk="0" fontAlgn="base" hangingPunct="0">
              <a:spcBef>
                <a:spcPct val="20000"/>
              </a:spcBef>
              <a:spcAft>
                <a:spcPct val="0"/>
              </a:spcAft>
              <a:buBlip>
                <a:blip r:embed="rId3"/>
              </a:buBlip>
              <a:defRPr sz="2200">
                <a:solidFill>
                  <a:srgbClr val="6D6F67"/>
                </a:solidFill>
                <a:latin typeface="+mn-lt"/>
              </a:defRPr>
            </a:lvl2pPr>
            <a:lvl3pPr marL="1143000" indent="-228600" algn="l" rtl="0" eaLnBrk="0" fontAlgn="base" hangingPunct="0">
              <a:spcBef>
                <a:spcPct val="20000"/>
              </a:spcBef>
              <a:spcAft>
                <a:spcPct val="0"/>
              </a:spcAft>
              <a:buBlip>
                <a:blip r:embed="rId4"/>
              </a:buBlip>
              <a:defRPr sz="2200">
                <a:solidFill>
                  <a:srgbClr val="6D6F67"/>
                </a:solidFill>
                <a:latin typeface="+mn-lt"/>
              </a:defRPr>
            </a:lvl3pPr>
            <a:lvl4pPr marL="1600200" indent="-228600" algn="l" rtl="0" eaLnBrk="0" fontAlgn="base" hangingPunct="0">
              <a:spcBef>
                <a:spcPct val="20000"/>
              </a:spcBef>
              <a:spcAft>
                <a:spcPct val="0"/>
              </a:spcAft>
              <a:buClr>
                <a:srgbClr val="4AAF14"/>
              </a:buClr>
              <a:buSzPct val="75000"/>
              <a:buFont typeface="Arial" charset="0"/>
              <a:buChar char="−"/>
              <a:defRPr sz="2000">
                <a:solidFill>
                  <a:srgbClr val="6D6F67"/>
                </a:solidFill>
                <a:latin typeface="+mn-lt"/>
              </a:defRPr>
            </a:lvl4pPr>
            <a:lvl5pPr marL="2057400" indent="-228600" algn="l" rtl="0" eaLnBrk="0" fontAlgn="base" hangingPunct="0">
              <a:spcBef>
                <a:spcPct val="20000"/>
              </a:spcBef>
              <a:spcAft>
                <a:spcPct val="0"/>
              </a:spcAft>
              <a:defRPr sz="2000">
                <a:solidFill>
                  <a:srgbClr val="6D6F67"/>
                </a:solidFill>
                <a:latin typeface="+mn-lt"/>
              </a:defRPr>
            </a:lvl5pPr>
            <a:lvl6pPr marL="2514600" indent="-228600" algn="l" rtl="0" fontAlgn="base">
              <a:spcBef>
                <a:spcPct val="20000"/>
              </a:spcBef>
              <a:spcAft>
                <a:spcPct val="0"/>
              </a:spcAft>
              <a:defRPr sz="2000">
                <a:solidFill>
                  <a:srgbClr val="6D6F67"/>
                </a:solidFill>
                <a:latin typeface="+mn-lt"/>
              </a:defRPr>
            </a:lvl6pPr>
            <a:lvl7pPr marL="2971800" indent="-228600" algn="l" rtl="0" fontAlgn="base">
              <a:spcBef>
                <a:spcPct val="20000"/>
              </a:spcBef>
              <a:spcAft>
                <a:spcPct val="0"/>
              </a:spcAft>
              <a:defRPr sz="2000">
                <a:solidFill>
                  <a:srgbClr val="6D6F67"/>
                </a:solidFill>
                <a:latin typeface="+mn-lt"/>
              </a:defRPr>
            </a:lvl7pPr>
            <a:lvl8pPr marL="3429000" indent="-228600" algn="l" rtl="0" fontAlgn="base">
              <a:spcBef>
                <a:spcPct val="20000"/>
              </a:spcBef>
              <a:spcAft>
                <a:spcPct val="0"/>
              </a:spcAft>
              <a:defRPr sz="2000">
                <a:solidFill>
                  <a:srgbClr val="6D6F67"/>
                </a:solidFill>
                <a:latin typeface="+mn-lt"/>
              </a:defRPr>
            </a:lvl8pPr>
            <a:lvl9pPr marL="3886200" indent="-228600" algn="l" rtl="0" fontAlgn="base">
              <a:spcBef>
                <a:spcPct val="20000"/>
              </a:spcBef>
              <a:spcAft>
                <a:spcPct val="0"/>
              </a:spcAft>
              <a:defRPr sz="2000">
                <a:solidFill>
                  <a:srgbClr val="6D6F67"/>
                </a:solidFill>
                <a:latin typeface="+mn-lt"/>
              </a:defRPr>
            </a:lvl9pPr>
          </a:lstStyle>
          <a:p>
            <a:pPr>
              <a:buFontTx/>
              <a:buNone/>
            </a:pPr>
            <a:r>
              <a:rPr lang="en-US" sz="1800" b="1" kern="0" dirty="0">
                <a:latin typeface="Arial" pitchFamily="34" charset="0"/>
                <a:cs typeface="Arial" pitchFamily="34" charset="0"/>
              </a:rPr>
              <a:t>Shareholder Support</a:t>
            </a:r>
          </a:p>
          <a:p>
            <a:r>
              <a:rPr lang="en-GB" sz="1800" kern="0" dirty="0">
                <a:latin typeface="Arial" pitchFamily="34" charset="0"/>
                <a:cs typeface="Arial" pitchFamily="34" charset="0"/>
              </a:rPr>
              <a:t>First time in more than 10 years operating history, the support from shareholders, in the form of equity or an allocation of </a:t>
            </a:r>
            <a:r>
              <a:rPr lang="en-GB" sz="1800" b="1" kern="0" dirty="0">
                <a:latin typeface="Arial" pitchFamily="34" charset="0"/>
                <a:cs typeface="Arial" pitchFamily="34" charset="0"/>
              </a:rPr>
              <a:t>R100 million</a:t>
            </a:r>
            <a:r>
              <a:rPr lang="en-GB" sz="1800" kern="0" dirty="0">
                <a:latin typeface="Arial" pitchFamily="34" charset="0"/>
                <a:cs typeface="Arial" pitchFamily="34" charset="0"/>
              </a:rPr>
              <a:t> will be required.</a:t>
            </a:r>
          </a:p>
          <a:p>
            <a:r>
              <a:rPr lang="en-GB" sz="1800" kern="0" dirty="0">
                <a:latin typeface="Arial" pitchFamily="34" charset="0"/>
                <a:cs typeface="Arial" pitchFamily="34" charset="0"/>
              </a:rPr>
              <a:t>This comes off the back of BBI exclusively using its own generated funds to fund infrastructure roll out. Funds that should have been used and accumulate to fund working capital. This capex spend has accumulated to an excess of R464 million over the last 6 years. </a:t>
            </a:r>
          </a:p>
          <a:p>
            <a:r>
              <a:rPr lang="en-GB" sz="1800" kern="0" dirty="0">
                <a:latin typeface="Arial" pitchFamily="34" charset="0"/>
                <a:cs typeface="Arial" pitchFamily="34" charset="0"/>
              </a:rPr>
              <a:t>BBI requires this injection to ensure future sustainability to ensure/enable them to fulfil its mandate, by continuing to provide connectivity to underserviced area and remain relevant in the market</a:t>
            </a:r>
          </a:p>
          <a:p>
            <a:pPr>
              <a:buFontTx/>
              <a:buNone/>
            </a:pPr>
            <a:r>
              <a:rPr lang="en-US" sz="1800" b="1" kern="0" dirty="0">
                <a:latin typeface="Arial" pitchFamily="34" charset="0"/>
                <a:cs typeface="Arial" pitchFamily="34" charset="0"/>
              </a:rPr>
              <a:t>Critical External Enablers to ensure sustainability</a:t>
            </a:r>
          </a:p>
          <a:p>
            <a:r>
              <a:rPr lang="en-GB" sz="1800" kern="0" dirty="0">
                <a:latin typeface="Arial" pitchFamily="34" charset="0"/>
                <a:cs typeface="Arial" pitchFamily="34" charset="0"/>
              </a:rPr>
              <a:t>Conversion of shareholders’ loans before 1 April 2021</a:t>
            </a:r>
          </a:p>
          <a:p>
            <a:r>
              <a:rPr lang="en-GB" sz="1800" kern="0" dirty="0">
                <a:latin typeface="Arial" pitchFamily="34" charset="0"/>
                <a:cs typeface="Arial" pitchFamily="34" charset="0"/>
              </a:rPr>
              <a:t>Shareholder support to raise funding and provide equity</a:t>
            </a:r>
          </a:p>
          <a:p>
            <a:r>
              <a:rPr lang="en-GB" sz="1800" kern="0" dirty="0">
                <a:latin typeface="Arial" pitchFamily="34" charset="0"/>
                <a:cs typeface="Arial" pitchFamily="34" charset="0"/>
              </a:rPr>
              <a:t>SA Connect Phase </a:t>
            </a:r>
            <a:r>
              <a:rPr lang="en-GB" sz="1800" kern="0" dirty="0">
                <a:solidFill>
                  <a:schemeClr val="bg2">
                    <a:lumMod val="75000"/>
                  </a:schemeClr>
                </a:solidFill>
                <a:latin typeface="Arial" pitchFamily="34" charset="0"/>
                <a:cs typeface="Arial" pitchFamily="34" charset="0"/>
              </a:rPr>
              <a:t>1C is awarded before 31 March 2021</a:t>
            </a:r>
          </a:p>
          <a:p>
            <a:r>
              <a:rPr lang="en-GB" sz="1800" kern="0" dirty="0">
                <a:solidFill>
                  <a:schemeClr val="bg2">
                    <a:lumMod val="75000"/>
                  </a:schemeClr>
                </a:solidFill>
                <a:latin typeface="Arial" pitchFamily="34" charset="0"/>
                <a:cs typeface="Arial" pitchFamily="34" charset="0"/>
              </a:rPr>
              <a:t>Moratorium lifted on the sourcing of resources on a fixed-term contract (FTC)basis</a:t>
            </a:r>
          </a:p>
          <a:p>
            <a:r>
              <a:rPr lang="en-GB" sz="1800" kern="0" dirty="0">
                <a:solidFill>
                  <a:schemeClr val="bg2">
                    <a:lumMod val="75000"/>
                  </a:schemeClr>
                </a:solidFill>
                <a:latin typeface="Arial" pitchFamily="34" charset="0"/>
                <a:cs typeface="Arial" pitchFamily="34" charset="0"/>
              </a:rPr>
              <a:t>OEM and SOE arrear accounts </a:t>
            </a:r>
            <a:r>
              <a:rPr lang="en-GB" sz="1800" kern="0" dirty="0">
                <a:latin typeface="Arial" pitchFamily="34" charset="0"/>
                <a:cs typeface="Arial" pitchFamily="34" charset="0"/>
              </a:rPr>
              <a:t>resolved and up to date</a:t>
            </a:r>
          </a:p>
        </p:txBody>
      </p:sp>
      <p:sp>
        <p:nvSpPr>
          <p:cNvPr id="7" name="TextBox 6">
            <a:hlinkClick r:id="rId5" action="ppaction://hlinksldjump"/>
            <a:extLst>
              <a:ext uri="{FF2B5EF4-FFF2-40B4-BE49-F238E27FC236}">
                <a16:creationId xmlns:a16="http://schemas.microsoft.com/office/drawing/2014/main" xmlns="" id="{A7C01D5C-DF67-445C-9D7A-22218EB8BB15}"/>
              </a:ext>
            </a:extLst>
          </p:cNvPr>
          <p:cNvSpPr txBox="1"/>
          <p:nvPr/>
        </p:nvSpPr>
        <p:spPr>
          <a:xfrm>
            <a:off x="8214931" y="6220335"/>
            <a:ext cx="783772" cy="200055"/>
          </a:xfrm>
          <a:prstGeom prst="rect">
            <a:avLst/>
          </a:prstGeom>
          <a:noFill/>
        </p:spPr>
        <p:txBody>
          <a:bodyPr wrap="square" rtlCol="0">
            <a:spAutoFit/>
          </a:bodyPr>
          <a:lstStyle/>
          <a:p>
            <a:r>
              <a:rPr lang="en-US" sz="700" b="1" i="1" dirty="0">
                <a:solidFill>
                  <a:srgbClr val="0070C0"/>
                </a:solidFill>
              </a:rPr>
              <a:t>Back</a:t>
            </a:r>
          </a:p>
        </p:txBody>
      </p:sp>
    </p:spTree>
    <p:extLst>
      <p:ext uri="{BB962C8B-B14F-4D97-AF65-F5344CB8AC3E}">
        <p14:creationId xmlns:p14="http://schemas.microsoft.com/office/powerpoint/2010/main" xmlns="" val="1041984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62A7F62C-281F-4024-9240-7E06D36EBBC7}"/>
              </a:ext>
            </a:extLst>
          </p:cNvPr>
          <p:cNvSpPr>
            <a:spLocks noGrp="1"/>
          </p:cNvSpPr>
          <p:nvPr>
            <p:ph type="sldNum" sz="quarter" idx="10"/>
          </p:nvPr>
        </p:nvSpPr>
        <p:spPr/>
        <p:txBody>
          <a:bodyPr/>
          <a:lstStyle/>
          <a:p>
            <a:r>
              <a:rPr lang="en-US" dirty="0">
                <a:solidFill>
                  <a:srgbClr val="FFFFFF"/>
                </a:solidFill>
              </a:rPr>
              <a:t>Slide </a:t>
            </a:r>
            <a:fld id="{864A8D4A-B602-4C7A-9F64-5AEA9A8AB9A3}" type="slidenum">
              <a:rPr lang="en-US" smtClean="0">
                <a:solidFill>
                  <a:srgbClr val="FFFFFF"/>
                </a:solidFill>
              </a:rPr>
              <a:pPr/>
              <a:t>23</a:t>
            </a:fld>
            <a:endParaRPr lang="en-US" dirty="0">
              <a:solidFill>
                <a:srgbClr val="FFFFFF"/>
              </a:solidFill>
            </a:endParaRPr>
          </a:p>
        </p:txBody>
      </p:sp>
      <p:sp>
        <p:nvSpPr>
          <p:cNvPr id="4" name="Text Placeholder 3">
            <a:extLst>
              <a:ext uri="{FF2B5EF4-FFF2-40B4-BE49-F238E27FC236}">
                <a16:creationId xmlns:a16="http://schemas.microsoft.com/office/drawing/2014/main" xmlns="" id="{2263D65D-F72A-4636-9A06-E410F4B67AC6}"/>
              </a:ext>
            </a:extLst>
          </p:cNvPr>
          <p:cNvSpPr>
            <a:spLocks noGrp="1"/>
          </p:cNvSpPr>
          <p:nvPr>
            <p:ph type="body" sz="quarter" idx="11"/>
          </p:nvPr>
        </p:nvSpPr>
        <p:spPr>
          <a:xfrm>
            <a:off x="251521" y="423339"/>
            <a:ext cx="6696744" cy="400595"/>
          </a:xfrm>
          <a:noFill/>
          <a:ln w="9525">
            <a:noFill/>
            <a:miter lim="800000"/>
            <a:headEnd/>
            <a:tailEnd/>
          </a:ln>
        </p:spPr>
        <p:txBody>
          <a:bodyPr vert="horz" wrap="square" lIns="91440" tIns="45720" rIns="91440" bIns="45720" numCol="1" anchor="ctr" anchorCtr="0" compatLnSpc="1">
            <a:prstTxWarp prst="textNoShape">
              <a:avLst/>
            </a:prstTxWarp>
            <a:noAutofit/>
          </a:bodyPr>
          <a:lstStyle/>
          <a:p>
            <a:pPr>
              <a:spcBef>
                <a:spcPct val="0"/>
              </a:spcBef>
            </a:pPr>
            <a:r>
              <a:rPr lang="en-ZA" kern="1200" dirty="0">
                <a:latin typeface="Helvetica"/>
                <a:ea typeface="Tahoma" panose="020B0604030504040204" pitchFamily="34" charset="0"/>
                <a:cs typeface="Tahoma" panose="020B0604030504040204" pitchFamily="34" charset="0"/>
              </a:rPr>
              <a:t>Capex- Classification</a:t>
            </a:r>
            <a:endParaRPr lang="en-GB" kern="1200" dirty="0">
              <a:latin typeface="Helvetica"/>
              <a:ea typeface="Tahoma" panose="020B0604030504040204" pitchFamily="34" charset="0"/>
              <a:cs typeface="Tahoma" panose="020B0604030504040204" pitchFamily="34" charset="0"/>
            </a:endParaRPr>
          </a:p>
        </p:txBody>
      </p:sp>
      <p:sp>
        <p:nvSpPr>
          <p:cNvPr id="8" name="Rectangle 2">
            <a:extLst>
              <a:ext uri="{FF2B5EF4-FFF2-40B4-BE49-F238E27FC236}">
                <a16:creationId xmlns:a16="http://schemas.microsoft.com/office/drawing/2014/main" xmlns="" id="{5A5063D3-7653-4B72-A55F-43123EA8E4E7}"/>
              </a:ext>
            </a:extLst>
          </p:cNvPr>
          <p:cNvSpPr>
            <a:spLocks noChangeArrowheads="1"/>
          </p:cNvSpPr>
          <p:nvPr/>
        </p:nvSpPr>
        <p:spPr bwMode="auto">
          <a:xfrm>
            <a:off x="3803650" y="1592977"/>
            <a:ext cx="18473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sz="1000"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xmlns="" id="{DEF9D893-A397-4A0F-9946-74638AA7AB0A}"/>
              </a:ext>
            </a:extLst>
          </p:cNvPr>
          <p:cNvPicPr>
            <a:picLocks noChangeAspect="1"/>
          </p:cNvPicPr>
          <p:nvPr/>
        </p:nvPicPr>
        <p:blipFill>
          <a:blip r:embed="rId2" cstate="print"/>
          <a:stretch>
            <a:fillRect/>
          </a:stretch>
        </p:blipFill>
        <p:spPr>
          <a:xfrm>
            <a:off x="0" y="828486"/>
            <a:ext cx="5839485" cy="4328706"/>
          </a:xfrm>
          <a:prstGeom prst="rect">
            <a:avLst/>
          </a:prstGeom>
        </p:spPr>
      </p:pic>
      <p:sp>
        <p:nvSpPr>
          <p:cNvPr id="15" name="TextBox 14">
            <a:extLst>
              <a:ext uri="{FF2B5EF4-FFF2-40B4-BE49-F238E27FC236}">
                <a16:creationId xmlns:a16="http://schemas.microsoft.com/office/drawing/2014/main" xmlns="" id="{35AA6FC6-8031-4E0C-B60C-B43C3C0D6797}"/>
              </a:ext>
            </a:extLst>
          </p:cNvPr>
          <p:cNvSpPr txBox="1"/>
          <p:nvPr/>
        </p:nvSpPr>
        <p:spPr>
          <a:xfrm>
            <a:off x="245825" y="4064696"/>
            <a:ext cx="4527896" cy="954107"/>
          </a:xfrm>
          <a:prstGeom prst="rect">
            <a:avLst/>
          </a:prstGeom>
          <a:noFill/>
        </p:spPr>
        <p:txBody>
          <a:bodyPr wrap="square" rtlCol="0">
            <a:spAutoFit/>
          </a:bodyPr>
          <a:lstStyle/>
          <a:p>
            <a:pPr>
              <a:spcBef>
                <a:spcPts val="600"/>
              </a:spcBef>
              <a:spcAft>
                <a:spcPts val="0"/>
              </a:spcAft>
            </a:pPr>
            <a:r>
              <a:rPr lang="en-ZA" sz="1400" b="1" dirty="0">
                <a:solidFill>
                  <a:srgbClr val="006600"/>
                </a:solidFill>
              </a:rPr>
              <a:t>Operation capex (7%) is required to ensure continues monitoring of the network and includes new commercial vehicles, security upgrades, technical tools and splicers.</a:t>
            </a:r>
          </a:p>
        </p:txBody>
      </p:sp>
      <p:pic>
        <p:nvPicPr>
          <p:cNvPr id="16" name="Picture 15">
            <a:extLst>
              <a:ext uri="{FF2B5EF4-FFF2-40B4-BE49-F238E27FC236}">
                <a16:creationId xmlns:a16="http://schemas.microsoft.com/office/drawing/2014/main" xmlns="" id="{39538C6D-A760-4964-8F80-D151F3C3FABE}"/>
              </a:ext>
            </a:extLst>
          </p:cNvPr>
          <p:cNvPicPr>
            <a:picLocks noChangeAspect="1"/>
          </p:cNvPicPr>
          <p:nvPr/>
        </p:nvPicPr>
        <p:blipFill>
          <a:blip r:embed="rId3" cstate="print"/>
          <a:stretch>
            <a:fillRect/>
          </a:stretch>
        </p:blipFill>
        <p:spPr>
          <a:xfrm>
            <a:off x="0" y="5038408"/>
            <a:ext cx="9144000" cy="1198936"/>
          </a:xfrm>
          <a:prstGeom prst="rect">
            <a:avLst/>
          </a:prstGeom>
        </p:spPr>
      </p:pic>
      <p:sp>
        <p:nvSpPr>
          <p:cNvPr id="17" name="TextBox 16">
            <a:extLst>
              <a:ext uri="{FF2B5EF4-FFF2-40B4-BE49-F238E27FC236}">
                <a16:creationId xmlns:a16="http://schemas.microsoft.com/office/drawing/2014/main" xmlns="" id="{3E7662FB-BBE6-44E9-A323-43479B39A348}"/>
              </a:ext>
            </a:extLst>
          </p:cNvPr>
          <p:cNvSpPr txBox="1"/>
          <p:nvPr/>
        </p:nvSpPr>
        <p:spPr>
          <a:xfrm>
            <a:off x="5600700" y="1161556"/>
            <a:ext cx="3438525" cy="3693319"/>
          </a:xfrm>
          <a:prstGeom prst="rect">
            <a:avLst/>
          </a:prstGeom>
          <a:noFill/>
        </p:spPr>
        <p:txBody>
          <a:bodyPr wrap="square" rtlCol="0">
            <a:spAutoFit/>
          </a:bodyPr>
          <a:lstStyle/>
          <a:p>
            <a:pPr marL="285750" indent="-285750">
              <a:spcBef>
                <a:spcPts val="600"/>
              </a:spcBef>
              <a:spcAft>
                <a:spcPts val="0"/>
              </a:spcAft>
              <a:buFont typeface="Arial" panose="020B0604020202020204" pitchFamily="34" charset="0"/>
              <a:buChar char="•"/>
            </a:pPr>
            <a:r>
              <a:rPr lang="en-ZA" sz="1400" b="1" dirty="0">
                <a:solidFill>
                  <a:srgbClr val="006600"/>
                </a:solidFill>
              </a:rPr>
              <a:t>Generation of revenue projects will be most important (74%) in delivering services customers, and includes 2Tbps network capacity upgrade. </a:t>
            </a:r>
          </a:p>
          <a:p>
            <a:pPr marL="285750" indent="-285750">
              <a:spcBef>
                <a:spcPts val="600"/>
              </a:spcBef>
              <a:spcAft>
                <a:spcPts val="0"/>
              </a:spcAft>
              <a:buFont typeface="Arial" panose="020B0604020202020204" pitchFamily="34" charset="0"/>
              <a:buChar char="•"/>
            </a:pPr>
            <a:r>
              <a:rPr lang="en-ZA" sz="1400" b="1" dirty="0">
                <a:solidFill>
                  <a:srgbClr val="006600"/>
                </a:solidFill>
              </a:rPr>
              <a:t>Essential upgrades and refurbishments (15%) will ensure better network autonomy and management and includes the SDH to IP network upgrade.</a:t>
            </a:r>
          </a:p>
          <a:p>
            <a:pPr marL="285750" indent="-285750">
              <a:spcBef>
                <a:spcPts val="600"/>
              </a:spcBef>
              <a:spcAft>
                <a:spcPts val="0"/>
              </a:spcAft>
              <a:buFont typeface="Arial" panose="020B0604020202020204" pitchFamily="34" charset="0"/>
              <a:buChar char="•"/>
            </a:pPr>
            <a:r>
              <a:rPr lang="en-ZA" sz="1400" b="1" dirty="0">
                <a:solidFill>
                  <a:srgbClr val="006600"/>
                </a:solidFill>
              </a:rPr>
              <a:t>There will be a focus on Protection of revenue (3%), within above principles. This will include replacement of critical sections of </a:t>
            </a:r>
            <a:r>
              <a:rPr lang="en-ZA" sz="1400" b="1" dirty="0" err="1">
                <a:solidFill>
                  <a:srgbClr val="006600"/>
                </a:solidFill>
              </a:rPr>
              <a:t>AdLash</a:t>
            </a:r>
            <a:r>
              <a:rPr lang="en-ZA" sz="1400" b="1" dirty="0">
                <a:solidFill>
                  <a:srgbClr val="006600"/>
                </a:solidFill>
              </a:rPr>
              <a:t> fibre and relocation of data centres.</a:t>
            </a:r>
          </a:p>
        </p:txBody>
      </p:sp>
      <p:sp>
        <p:nvSpPr>
          <p:cNvPr id="9" name="TextBox 8">
            <a:hlinkClick r:id="rId4" action="ppaction://hlinksldjump"/>
            <a:extLst>
              <a:ext uri="{FF2B5EF4-FFF2-40B4-BE49-F238E27FC236}">
                <a16:creationId xmlns:a16="http://schemas.microsoft.com/office/drawing/2014/main" xmlns="" id="{74202DF3-F00D-4630-B238-859884785AC8}"/>
              </a:ext>
            </a:extLst>
          </p:cNvPr>
          <p:cNvSpPr txBox="1"/>
          <p:nvPr/>
        </p:nvSpPr>
        <p:spPr>
          <a:xfrm>
            <a:off x="8214931" y="6220335"/>
            <a:ext cx="783772" cy="200055"/>
          </a:xfrm>
          <a:prstGeom prst="rect">
            <a:avLst/>
          </a:prstGeom>
          <a:noFill/>
        </p:spPr>
        <p:txBody>
          <a:bodyPr wrap="square" rtlCol="0">
            <a:spAutoFit/>
          </a:bodyPr>
          <a:lstStyle/>
          <a:p>
            <a:r>
              <a:rPr lang="en-US" sz="700" b="1" i="1" dirty="0">
                <a:solidFill>
                  <a:srgbClr val="0070C0"/>
                </a:solidFill>
              </a:rPr>
              <a:t>Back</a:t>
            </a:r>
          </a:p>
        </p:txBody>
      </p:sp>
    </p:spTree>
    <p:extLst>
      <p:ext uri="{BB962C8B-B14F-4D97-AF65-F5344CB8AC3E}">
        <p14:creationId xmlns:p14="http://schemas.microsoft.com/office/powerpoint/2010/main" xmlns="" val="75284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62A7F62C-281F-4024-9240-7E06D36EBBC7}"/>
              </a:ext>
            </a:extLst>
          </p:cNvPr>
          <p:cNvSpPr>
            <a:spLocks noGrp="1"/>
          </p:cNvSpPr>
          <p:nvPr>
            <p:ph type="sldNum" sz="quarter" idx="10"/>
          </p:nvPr>
        </p:nvSpPr>
        <p:spPr/>
        <p:txBody>
          <a:bodyPr/>
          <a:lstStyle/>
          <a:p>
            <a:r>
              <a:rPr lang="en-US" dirty="0">
                <a:solidFill>
                  <a:srgbClr val="FFFFFF"/>
                </a:solidFill>
              </a:rPr>
              <a:t>Slide </a:t>
            </a:r>
            <a:fld id="{864A8D4A-B602-4C7A-9F64-5AEA9A8AB9A3}" type="slidenum">
              <a:rPr lang="en-US" smtClean="0">
                <a:solidFill>
                  <a:srgbClr val="FFFFFF"/>
                </a:solidFill>
              </a:rPr>
              <a:pPr/>
              <a:t>24</a:t>
            </a:fld>
            <a:endParaRPr lang="en-US" dirty="0">
              <a:solidFill>
                <a:srgbClr val="FFFFFF"/>
              </a:solidFill>
            </a:endParaRPr>
          </a:p>
        </p:txBody>
      </p:sp>
      <p:sp>
        <p:nvSpPr>
          <p:cNvPr id="4" name="Text Placeholder 3">
            <a:extLst>
              <a:ext uri="{FF2B5EF4-FFF2-40B4-BE49-F238E27FC236}">
                <a16:creationId xmlns:a16="http://schemas.microsoft.com/office/drawing/2014/main" xmlns="" id="{2263D65D-F72A-4636-9A06-E410F4B67AC6}"/>
              </a:ext>
            </a:extLst>
          </p:cNvPr>
          <p:cNvSpPr>
            <a:spLocks noGrp="1"/>
          </p:cNvSpPr>
          <p:nvPr>
            <p:ph type="body" sz="quarter" idx="11"/>
          </p:nvPr>
        </p:nvSpPr>
        <p:spPr>
          <a:xfrm>
            <a:off x="251521" y="423339"/>
            <a:ext cx="6696744" cy="400595"/>
          </a:xfrm>
          <a:noFill/>
          <a:ln w="9525">
            <a:noFill/>
            <a:miter lim="800000"/>
            <a:headEnd/>
            <a:tailEnd/>
          </a:ln>
        </p:spPr>
        <p:txBody>
          <a:bodyPr vert="horz" wrap="square" lIns="91440" tIns="45720" rIns="91440" bIns="45720" numCol="1" anchor="ctr" anchorCtr="0" compatLnSpc="1">
            <a:prstTxWarp prst="textNoShape">
              <a:avLst/>
            </a:prstTxWarp>
            <a:noAutofit/>
          </a:bodyPr>
          <a:lstStyle/>
          <a:p>
            <a:pPr>
              <a:spcBef>
                <a:spcPct val="0"/>
              </a:spcBef>
            </a:pPr>
            <a:r>
              <a:rPr lang="en-ZA" kern="1200" dirty="0">
                <a:latin typeface="Helvetica"/>
                <a:ea typeface="Tahoma" panose="020B0604030504040204" pitchFamily="34" charset="0"/>
                <a:cs typeface="Tahoma" panose="020B0604030504040204" pitchFamily="34" charset="0"/>
              </a:rPr>
              <a:t>Funding</a:t>
            </a:r>
            <a:endParaRPr lang="en-GB" kern="1200" dirty="0">
              <a:latin typeface="Helvetica"/>
              <a:ea typeface="Tahoma" panose="020B0604030504040204" pitchFamily="34" charset="0"/>
              <a:cs typeface="Tahoma" panose="020B0604030504040204" pitchFamily="34" charset="0"/>
            </a:endParaRPr>
          </a:p>
        </p:txBody>
      </p:sp>
      <p:sp>
        <p:nvSpPr>
          <p:cNvPr id="8" name="Rectangle 2">
            <a:extLst>
              <a:ext uri="{FF2B5EF4-FFF2-40B4-BE49-F238E27FC236}">
                <a16:creationId xmlns:a16="http://schemas.microsoft.com/office/drawing/2014/main" xmlns="" id="{5A5063D3-7653-4B72-A55F-43123EA8E4E7}"/>
              </a:ext>
            </a:extLst>
          </p:cNvPr>
          <p:cNvSpPr>
            <a:spLocks noChangeArrowheads="1"/>
          </p:cNvSpPr>
          <p:nvPr/>
        </p:nvSpPr>
        <p:spPr bwMode="auto">
          <a:xfrm>
            <a:off x="3803650" y="1592977"/>
            <a:ext cx="18473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sz="10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xmlns="" id="{F8A02469-9A3A-4475-BD7A-7608E9DE76D1}"/>
              </a:ext>
            </a:extLst>
          </p:cNvPr>
          <p:cNvPicPr>
            <a:picLocks noChangeAspect="1"/>
          </p:cNvPicPr>
          <p:nvPr/>
        </p:nvPicPr>
        <p:blipFill>
          <a:blip r:embed="rId2" cstate="print"/>
          <a:stretch>
            <a:fillRect/>
          </a:stretch>
        </p:blipFill>
        <p:spPr>
          <a:xfrm>
            <a:off x="0" y="1170486"/>
            <a:ext cx="9144000" cy="620322"/>
          </a:xfrm>
          <a:prstGeom prst="rect">
            <a:avLst/>
          </a:prstGeom>
        </p:spPr>
      </p:pic>
      <p:pic>
        <p:nvPicPr>
          <p:cNvPr id="13" name="Picture 12">
            <a:extLst>
              <a:ext uri="{FF2B5EF4-FFF2-40B4-BE49-F238E27FC236}">
                <a16:creationId xmlns:a16="http://schemas.microsoft.com/office/drawing/2014/main" xmlns="" id="{1BBA75DC-CE1E-45AF-923B-42D1EFD82009}"/>
              </a:ext>
            </a:extLst>
          </p:cNvPr>
          <p:cNvPicPr>
            <a:picLocks noChangeAspect="1"/>
          </p:cNvPicPr>
          <p:nvPr/>
        </p:nvPicPr>
        <p:blipFill>
          <a:blip r:embed="rId3" cstate="print"/>
          <a:stretch>
            <a:fillRect/>
          </a:stretch>
        </p:blipFill>
        <p:spPr>
          <a:xfrm>
            <a:off x="43669" y="1894905"/>
            <a:ext cx="5376976" cy="4539756"/>
          </a:xfrm>
          <a:prstGeom prst="rect">
            <a:avLst/>
          </a:prstGeom>
        </p:spPr>
      </p:pic>
      <p:sp>
        <p:nvSpPr>
          <p:cNvPr id="14" name="TextBox 13">
            <a:extLst>
              <a:ext uri="{FF2B5EF4-FFF2-40B4-BE49-F238E27FC236}">
                <a16:creationId xmlns:a16="http://schemas.microsoft.com/office/drawing/2014/main" xmlns="" id="{2A8C9E0A-1A3B-461E-AECC-C00CC445CDF5}"/>
              </a:ext>
            </a:extLst>
          </p:cNvPr>
          <p:cNvSpPr txBox="1"/>
          <p:nvPr/>
        </p:nvSpPr>
        <p:spPr>
          <a:xfrm>
            <a:off x="4798337" y="1793539"/>
            <a:ext cx="4301994" cy="3708708"/>
          </a:xfrm>
          <a:prstGeom prst="rect">
            <a:avLst/>
          </a:prstGeom>
          <a:noFill/>
        </p:spPr>
        <p:txBody>
          <a:bodyPr wrap="square" rtlCol="0">
            <a:spAutoFit/>
          </a:bodyPr>
          <a:lstStyle/>
          <a:p>
            <a:pPr marL="285750" indent="-285750">
              <a:spcBef>
                <a:spcPts val="600"/>
              </a:spcBef>
              <a:spcAft>
                <a:spcPts val="0"/>
              </a:spcAft>
              <a:buFont typeface="Arial" panose="020B0604020202020204" pitchFamily="34" charset="0"/>
              <a:buChar char="•"/>
            </a:pPr>
            <a:r>
              <a:rPr lang="en-ZA" sz="1400" b="1" dirty="0">
                <a:solidFill>
                  <a:srgbClr val="006600"/>
                </a:solidFill>
              </a:rPr>
              <a:t>Total funds to be raised in 2022 is R464 mil</a:t>
            </a:r>
          </a:p>
          <a:p>
            <a:pPr marL="285750" indent="-285750">
              <a:spcBef>
                <a:spcPts val="600"/>
              </a:spcBef>
              <a:spcAft>
                <a:spcPts val="0"/>
              </a:spcAft>
              <a:buFont typeface="Arial" panose="020B0604020202020204" pitchFamily="34" charset="0"/>
              <a:buChar char="•"/>
            </a:pPr>
            <a:r>
              <a:rPr lang="en-ZA" sz="1400" b="1" dirty="0">
                <a:solidFill>
                  <a:srgbClr val="006600"/>
                </a:solidFill>
              </a:rPr>
              <a:t>R20 mil </a:t>
            </a:r>
            <a:r>
              <a:rPr lang="en-ZA" sz="1400" b="1" dirty="0">
                <a:solidFill>
                  <a:srgbClr val="0070C0"/>
                </a:solidFill>
              </a:rPr>
              <a:t>Asset Finance </a:t>
            </a:r>
            <a:r>
              <a:rPr lang="en-ZA" sz="1400" b="1" dirty="0">
                <a:solidFill>
                  <a:srgbClr val="006600"/>
                </a:solidFill>
              </a:rPr>
              <a:t>for Motor Vehicles, New laptops and NOC TC Screens</a:t>
            </a:r>
          </a:p>
          <a:p>
            <a:pPr marL="285750" indent="-285750">
              <a:spcBef>
                <a:spcPts val="600"/>
              </a:spcBef>
              <a:spcAft>
                <a:spcPts val="0"/>
              </a:spcAft>
              <a:buFont typeface="Arial" panose="020B0604020202020204" pitchFamily="34" charset="0"/>
              <a:buChar char="•"/>
            </a:pPr>
            <a:r>
              <a:rPr lang="en-ZA" sz="1400" b="1" dirty="0">
                <a:solidFill>
                  <a:srgbClr val="006600"/>
                </a:solidFill>
              </a:rPr>
              <a:t>R32 mil from </a:t>
            </a:r>
            <a:r>
              <a:rPr lang="en-ZA" sz="1400" b="1" dirty="0">
                <a:solidFill>
                  <a:srgbClr val="0070C0"/>
                </a:solidFill>
              </a:rPr>
              <a:t>Project Finance </a:t>
            </a:r>
            <a:r>
              <a:rPr lang="en-ZA" sz="1400" b="1" dirty="0">
                <a:solidFill>
                  <a:srgbClr val="006600"/>
                </a:solidFill>
              </a:rPr>
              <a:t>to fund specific capacity upgrades on Northern Ring, cooling and secondary routes to SADC countries</a:t>
            </a:r>
          </a:p>
          <a:p>
            <a:pPr marL="285750" indent="-285750">
              <a:spcBef>
                <a:spcPts val="600"/>
              </a:spcBef>
              <a:spcAft>
                <a:spcPts val="0"/>
              </a:spcAft>
              <a:buFont typeface="Arial" panose="020B0604020202020204" pitchFamily="34" charset="0"/>
              <a:buChar char="•"/>
            </a:pPr>
            <a:r>
              <a:rPr lang="en-ZA" sz="1400" b="1" dirty="0">
                <a:solidFill>
                  <a:srgbClr val="006600"/>
                </a:solidFill>
              </a:rPr>
              <a:t>R286 million </a:t>
            </a:r>
            <a:r>
              <a:rPr lang="en-ZA" sz="1400" b="1" dirty="0">
                <a:solidFill>
                  <a:srgbClr val="0070C0"/>
                </a:solidFill>
              </a:rPr>
              <a:t>Debt Funding </a:t>
            </a:r>
            <a:r>
              <a:rPr lang="en-ZA" sz="1400" b="1" dirty="0">
                <a:solidFill>
                  <a:srgbClr val="006600"/>
                </a:solidFill>
              </a:rPr>
              <a:t>to supplement funding generated from operations required for customer and refurbishment projects and includes 2TB upgrade</a:t>
            </a:r>
          </a:p>
          <a:p>
            <a:pPr marL="285750" indent="-285750">
              <a:spcBef>
                <a:spcPts val="600"/>
              </a:spcBef>
              <a:spcAft>
                <a:spcPts val="0"/>
              </a:spcAft>
              <a:buFont typeface="Arial" panose="020B0604020202020204" pitchFamily="34" charset="0"/>
              <a:buChar char="•"/>
            </a:pPr>
            <a:r>
              <a:rPr lang="en-ZA" sz="1400" b="1" dirty="0">
                <a:solidFill>
                  <a:srgbClr val="006600"/>
                </a:solidFill>
              </a:rPr>
              <a:t>R103 million from </a:t>
            </a:r>
            <a:r>
              <a:rPr lang="en-ZA" sz="1400" b="1" dirty="0">
                <a:solidFill>
                  <a:srgbClr val="0070C0"/>
                </a:solidFill>
              </a:rPr>
              <a:t>Vendor Financing </a:t>
            </a:r>
            <a:r>
              <a:rPr lang="en-ZA" sz="1400" b="1" dirty="0">
                <a:solidFill>
                  <a:srgbClr val="006600"/>
                </a:solidFill>
              </a:rPr>
              <a:t>to fund the upgrade from SDH to IP network and OSS/BSS.</a:t>
            </a:r>
          </a:p>
          <a:p>
            <a:pPr marL="285750" indent="-285750">
              <a:spcBef>
                <a:spcPts val="600"/>
              </a:spcBef>
              <a:spcAft>
                <a:spcPts val="0"/>
              </a:spcAft>
              <a:buFont typeface="Arial" panose="020B0604020202020204" pitchFamily="34" charset="0"/>
              <a:buChar char="•"/>
            </a:pPr>
            <a:r>
              <a:rPr lang="en-ZA" sz="1400" b="1" dirty="0">
                <a:solidFill>
                  <a:srgbClr val="006600"/>
                </a:solidFill>
              </a:rPr>
              <a:t>Sustainable assets of R6 million financed through </a:t>
            </a:r>
            <a:r>
              <a:rPr lang="en-ZA" sz="1400" b="1" dirty="0">
                <a:solidFill>
                  <a:srgbClr val="0070C0"/>
                </a:solidFill>
              </a:rPr>
              <a:t>equity</a:t>
            </a:r>
            <a:endParaRPr lang="en-ZA" sz="1400" b="1" dirty="0">
              <a:solidFill>
                <a:srgbClr val="006600"/>
              </a:solidFill>
            </a:endParaRPr>
          </a:p>
        </p:txBody>
      </p:sp>
      <p:sp>
        <p:nvSpPr>
          <p:cNvPr id="9" name="TextBox 8">
            <a:hlinkClick r:id="rId4" action="ppaction://hlinksldjump"/>
            <a:extLst>
              <a:ext uri="{FF2B5EF4-FFF2-40B4-BE49-F238E27FC236}">
                <a16:creationId xmlns:a16="http://schemas.microsoft.com/office/drawing/2014/main" xmlns="" id="{025CE247-89EE-4FE1-B75B-9679DAC2632C}"/>
              </a:ext>
            </a:extLst>
          </p:cNvPr>
          <p:cNvSpPr txBox="1"/>
          <p:nvPr/>
        </p:nvSpPr>
        <p:spPr>
          <a:xfrm>
            <a:off x="8214931" y="6220335"/>
            <a:ext cx="783772" cy="200055"/>
          </a:xfrm>
          <a:prstGeom prst="rect">
            <a:avLst/>
          </a:prstGeom>
          <a:noFill/>
        </p:spPr>
        <p:txBody>
          <a:bodyPr wrap="square" rtlCol="0">
            <a:spAutoFit/>
          </a:bodyPr>
          <a:lstStyle/>
          <a:p>
            <a:r>
              <a:rPr lang="en-US" sz="700" b="1" i="1" dirty="0">
                <a:solidFill>
                  <a:srgbClr val="0070C0"/>
                </a:solidFill>
              </a:rPr>
              <a:t>Back</a:t>
            </a:r>
          </a:p>
        </p:txBody>
      </p:sp>
    </p:spTree>
    <p:extLst>
      <p:ext uri="{BB962C8B-B14F-4D97-AF65-F5344CB8AC3E}">
        <p14:creationId xmlns:p14="http://schemas.microsoft.com/office/powerpoint/2010/main" xmlns="" val="261273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6AFE5645-487F-4ECC-AF40-1BA9F79B5863}"/>
              </a:ext>
            </a:extLst>
          </p:cNvPr>
          <p:cNvPicPr>
            <a:picLocks noChangeAspect="1"/>
          </p:cNvPicPr>
          <p:nvPr/>
        </p:nvPicPr>
        <p:blipFill>
          <a:blip r:embed="rId2" cstate="print"/>
          <a:stretch>
            <a:fillRect/>
          </a:stretch>
        </p:blipFill>
        <p:spPr>
          <a:xfrm>
            <a:off x="15239" y="900609"/>
            <a:ext cx="5708889" cy="5534051"/>
          </a:xfrm>
          <a:prstGeom prst="rect">
            <a:avLst/>
          </a:prstGeom>
        </p:spPr>
      </p:pic>
      <p:sp>
        <p:nvSpPr>
          <p:cNvPr id="3" name="Slide Number Placeholder 2">
            <a:extLst>
              <a:ext uri="{FF2B5EF4-FFF2-40B4-BE49-F238E27FC236}">
                <a16:creationId xmlns:a16="http://schemas.microsoft.com/office/drawing/2014/main" xmlns="" id="{62A7F62C-281F-4024-9240-7E06D36EBBC7}"/>
              </a:ext>
            </a:extLst>
          </p:cNvPr>
          <p:cNvSpPr>
            <a:spLocks noGrp="1"/>
          </p:cNvSpPr>
          <p:nvPr>
            <p:ph type="sldNum" sz="quarter" idx="10"/>
          </p:nvPr>
        </p:nvSpPr>
        <p:spPr/>
        <p:txBody>
          <a:bodyPr/>
          <a:lstStyle/>
          <a:p>
            <a:r>
              <a:rPr lang="en-US" dirty="0">
                <a:solidFill>
                  <a:srgbClr val="FFFFFF"/>
                </a:solidFill>
              </a:rPr>
              <a:t>Slide </a:t>
            </a:r>
            <a:fld id="{864A8D4A-B602-4C7A-9F64-5AEA9A8AB9A3}" type="slidenum">
              <a:rPr lang="en-US" smtClean="0">
                <a:solidFill>
                  <a:srgbClr val="FFFFFF"/>
                </a:solidFill>
              </a:rPr>
              <a:pPr/>
              <a:t>25</a:t>
            </a:fld>
            <a:endParaRPr lang="en-US" dirty="0">
              <a:solidFill>
                <a:srgbClr val="FFFFFF"/>
              </a:solidFill>
            </a:endParaRPr>
          </a:p>
        </p:txBody>
      </p:sp>
      <p:sp>
        <p:nvSpPr>
          <p:cNvPr id="4" name="Text Placeholder 3">
            <a:extLst>
              <a:ext uri="{FF2B5EF4-FFF2-40B4-BE49-F238E27FC236}">
                <a16:creationId xmlns:a16="http://schemas.microsoft.com/office/drawing/2014/main" xmlns="" id="{2263D65D-F72A-4636-9A06-E410F4B67AC6}"/>
              </a:ext>
            </a:extLst>
          </p:cNvPr>
          <p:cNvSpPr>
            <a:spLocks noGrp="1"/>
          </p:cNvSpPr>
          <p:nvPr>
            <p:ph type="body" sz="quarter" idx="11"/>
          </p:nvPr>
        </p:nvSpPr>
        <p:spPr>
          <a:xfrm>
            <a:off x="251521" y="423339"/>
            <a:ext cx="6696744" cy="400595"/>
          </a:xfrm>
          <a:noFill/>
          <a:ln w="9525">
            <a:noFill/>
            <a:miter lim="800000"/>
            <a:headEnd/>
            <a:tailEnd/>
          </a:ln>
        </p:spPr>
        <p:txBody>
          <a:bodyPr vert="horz" wrap="square" lIns="91440" tIns="45720" rIns="91440" bIns="45720" numCol="1" anchor="ctr" anchorCtr="0" compatLnSpc="1">
            <a:prstTxWarp prst="textNoShape">
              <a:avLst/>
            </a:prstTxWarp>
            <a:noAutofit/>
          </a:bodyPr>
          <a:lstStyle/>
          <a:p>
            <a:pPr>
              <a:spcBef>
                <a:spcPct val="0"/>
              </a:spcBef>
            </a:pPr>
            <a:r>
              <a:rPr lang="en-ZA" kern="1200" dirty="0">
                <a:latin typeface="Helvetica"/>
                <a:ea typeface="Tahoma" panose="020B0604030504040204" pitchFamily="34" charset="0"/>
                <a:cs typeface="Tahoma" panose="020B0604030504040204" pitchFamily="34" charset="0"/>
              </a:rPr>
              <a:t>Revenue Analysis</a:t>
            </a:r>
            <a:endParaRPr lang="en-GB" kern="1200" dirty="0">
              <a:latin typeface="Helvetica"/>
              <a:ea typeface="Tahoma" panose="020B0604030504040204" pitchFamily="34" charset="0"/>
              <a:cs typeface="Tahoma" panose="020B0604030504040204" pitchFamily="34" charset="0"/>
            </a:endParaRPr>
          </a:p>
        </p:txBody>
      </p:sp>
      <p:sp>
        <p:nvSpPr>
          <p:cNvPr id="8" name="Rectangle 2">
            <a:extLst>
              <a:ext uri="{FF2B5EF4-FFF2-40B4-BE49-F238E27FC236}">
                <a16:creationId xmlns:a16="http://schemas.microsoft.com/office/drawing/2014/main" xmlns="" id="{5A5063D3-7653-4B72-A55F-43123EA8E4E7}"/>
              </a:ext>
            </a:extLst>
          </p:cNvPr>
          <p:cNvSpPr>
            <a:spLocks noChangeArrowheads="1"/>
          </p:cNvSpPr>
          <p:nvPr/>
        </p:nvSpPr>
        <p:spPr bwMode="auto">
          <a:xfrm>
            <a:off x="3803650" y="1592977"/>
            <a:ext cx="18473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sz="10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773391E0-2427-4A87-BB22-D4C770486CC6}"/>
              </a:ext>
            </a:extLst>
          </p:cNvPr>
          <p:cNvSpPr txBox="1"/>
          <p:nvPr/>
        </p:nvSpPr>
        <p:spPr>
          <a:xfrm>
            <a:off x="5604096" y="874643"/>
            <a:ext cx="3539904" cy="5709255"/>
          </a:xfrm>
          <a:prstGeom prst="rect">
            <a:avLst/>
          </a:prstGeom>
          <a:noFill/>
        </p:spPr>
        <p:txBody>
          <a:bodyPr wrap="square" rtlCol="0">
            <a:spAutoFit/>
          </a:bodyPr>
          <a:lstStyle/>
          <a:p>
            <a:pPr marL="285750" indent="-285750">
              <a:spcBef>
                <a:spcPts val="600"/>
              </a:spcBef>
              <a:spcAft>
                <a:spcPts val="0"/>
              </a:spcAft>
              <a:buFont typeface="Arial" panose="020B0604020202020204" pitchFamily="34" charset="0"/>
              <a:buChar char="•"/>
            </a:pPr>
            <a:r>
              <a:rPr lang="en-ZA" sz="1600" b="1" dirty="0">
                <a:solidFill>
                  <a:srgbClr val="006600"/>
                </a:solidFill>
              </a:rPr>
              <a:t>Total revenue of R178 million (28%) existing</a:t>
            </a:r>
          </a:p>
          <a:p>
            <a:pPr marL="285750" indent="-285750">
              <a:spcBef>
                <a:spcPts val="600"/>
              </a:spcBef>
              <a:spcAft>
                <a:spcPts val="0"/>
              </a:spcAft>
              <a:buFont typeface="Arial" panose="020B0604020202020204" pitchFamily="34" charset="0"/>
              <a:buChar char="•"/>
            </a:pPr>
            <a:r>
              <a:rPr lang="en-ZA" sz="1600" b="1" dirty="0">
                <a:solidFill>
                  <a:srgbClr val="006600"/>
                </a:solidFill>
              </a:rPr>
              <a:t>High Probability Revenue (&gt;80%) R35 million (5%)</a:t>
            </a:r>
          </a:p>
          <a:p>
            <a:pPr marL="285750" indent="-285750">
              <a:spcBef>
                <a:spcPts val="600"/>
              </a:spcBef>
              <a:spcAft>
                <a:spcPts val="0"/>
              </a:spcAft>
              <a:buFont typeface="Arial" panose="020B0604020202020204" pitchFamily="34" charset="0"/>
              <a:buChar char="•"/>
            </a:pPr>
            <a:r>
              <a:rPr lang="en-ZA" sz="1600" b="1" dirty="0">
                <a:solidFill>
                  <a:srgbClr val="006600"/>
                </a:solidFill>
              </a:rPr>
              <a:t>Low Probability Revenue (&lt;80%) R13 million (2%)</a:t>
            </a:r>
          </a:p>
          <a:p>
            <a:pPr marL="285750" indent="-285750">
              <a:spcBef>
                <a:spcPts val="600"/>
              </a:spcBef>
              <a:spcAft>
                <a:spcPts val="0"/>
              </a:spcAft>
              <a:buFont typeface="Arial" panose="020B0604020202020204" pitchFamily="34" charset="0"/>
              <a:buChar char="•"/>
            </a:pPr>
            <a:r>
              <a:rPr lang="en-ZA" sz="1600" b="1" dirty="0">
                <a:solidFill>
                  <a:srgbClr val="006600"/>
                </a:solidFill>
              </a:rPr>
              <a:t>SA Connect contracted sales of R142 million (22%)</a:t>
            </a:r>
          </a:p>
          <a:p>
            <a:pPr marL="285750" indent="-285750">
              <a:spcBef>
                <a:spcPts val="600"/>
              </a:spcBef>
              <a:spcAft>
                <a:spcPts val="0"/>
              </a:spcAft>
              <a:buFont typeface="Arial" panose="020B0604020202020204" pitchFamily="34" charset="0"/>
              <a:buChar char="•"/>
            </a:pPr>
            <a:r>
              <a:rPr lang="en-ZA" sz="1600" b="1" dirty="0">
                <a:solidFill>
                  <a:srgbClr val="006600"/>
                </a:solidFill>
              </a:rPr>
              <a:t>SA Connect Phase 1C revenue of R38 million (6%) included</a:t>
            </a:r>
          </a:p>
          <a:p>
            <a:pPr marL="285750" indent="-285750">
              <a:spcBef>
                <a:spcPts val="600"/>
              </a:spcBef>
              <a:spcAft>
                <a:spcPts val="0"/>
              </a:spcAft>
              <a:buFont typeface="Arial" panose="020B0604020202020204" pitchFamily="34" charset="0"/>
              <a:buChar char="•"/>
            </a:pPr>
            <a:r>
              <a:rPr lang="en-ZA" sz="1600" b="1" dirty="0">
                <a:solidFill>
                  <a:srgbClr val="006600"/>
                </a:solidFill>
              </a:rPr>
              <a:t>Phase 1C Capex allocation of R273 excluded</a:t>
            </a:r>
          </a:p>
          <a:p>
            <a:pPr marL="285750" indent="-285750">
              <a:spcBef>
                <a:spcPts val="600"/>
              </a:spcBef>
              <a:spcAft>
                <a:spcPts val="0"/>
              </a:spcAft>
              <a:buFont typeface="Arial" panose="020B0604020202020204" pitchFamily="34" charset="0"/>
              <a:buChar char="•"/>
            </a:pPr>
            <a:r>
              <a:rPr lang="en-ZA" sz="1600" b="1" dirty="0">
                <a:solidFill>
                  <a:srgbClr val="006600"/>
                </a:solidFill>
              </a:rPr>
              <a:t>WACS revenue of R68 million (11%) included.</a:t>
            </a:r>
          </a:p>
          <a:p>
            <a:pPr marL="285750" indent="-285750">
              <a:spcBef>
                <a:spcPts val="600"/>
              </a:spcBef>
              <a:spcAft>
                <a:spcPts val="0"/>
              </a:spcAft>
              <a:buFont typeface="Arial" panose="020B0604020202020204" pitchFamily="34" charset="0"/>
              <a:buChar char="•"/>
            </a:pPr>
            <a:r>
              <a:rPr lang="en-ZA" sz="1600" b="1" dirty="0">
                <a:solidFill>
                  <a:srgbClr val="006600"/>
                </a:solidFill>
              </a:rPr>
              <a:t>Renewal revenue of R14 million (2%) included. </a:t>
            </a:r>
          </a:p>
          <a:p>
            <a:pPr marL="285750" indent="-285750">
              <a:spcBef>
                <a:spcPts val="600"/>
              </a:spcBef>
              <a:spcAft>
                <a:spcPts val="0"/>
              </a:spcAft>
              <a:buFont typeface="Arial" panose="020B0604020202020204" pitchFamily="34" charset="0"/>
              <a:buChar char="•"/>
            </a:pPr>
            <a:r>
              <a:rPr lang="en-ZA" sz="1600" b="1" dirty="0">
                <a:solidFill>
                  <a:srgbClr val="006600"/>
                </a:solidFill>
              </a:rPr>
              <a:t>Growth of existing and new customers of R118 million (18%) included</a:t>
            </a:r>
          </a:p>
          <a:p>
            <a:pPr marL="285750" indent="-285750">
              <a:spcBef>
                <a:spcPts val="600"/>
              </a:spcBef>
              <a:spcAft>
                <a:spcPts val="0"/>
              </a:spcAft>
              <a:buFont typeface="Arial" panose="020B0604020202020204" pitchFamily="34" charset="0"/>
              <a:buChar char="•"/>
            </a:pPr>
            <a:r>
              <a:rPr lang="en-ZA" sz="1600" b="1" dirty="0">
                <a:solidFill>
                  <a:srgbClr val="006600"/>
                </a:solidFill>
              </a:rPr>
              <a:t>KZN EDTEA R36 million (6%)</a:t>
            </a:r>
          </a:p>
        </p:txBody>
      </p:sp>
      <p:sp>
        <p:nvSpPr>
          <p:cNvPr id="7" name="TextBox 6">
            <a:hlinkClick r:id="rId3" action="ppaction://hlinksldjump"/>
            <a:extLst>
              <a:ext uri="{FF2B5EF4-FFF2-40B4-BE49-F238E27FC236}">
                <a16:creationId xmlns:a16="http://schemas.microsoft.com/office/drawing/2014/main" xmlns="" id="{61594DCF-2E61-434F-9445-E13FD685C74F}"/>
              </a:ext>
            </a:extLst>
          </p:cNvPr>
          <p:cNvSpPr txBox="1"/>
          <p:nvPr/>
        </p:nvSpPr>
        <p:spPr>
          <a:xfrm>
            <a:off x="4940356" y="6258824"/>
            <a:ext cx="783772" cy="200055"/>
          </a:xfrm>
          <a:prstGeom prst="rect">
            <a:avLst/>
          </a:prstGeom>
          <a:noFill/>
        </p:spPr>
        <p:txBody>
          <a:bodyPr wrap="square" rtlCol="0">
            <a:spAutoFit/>
          </a:bodyPr>
          <a:lstStyle/>
          <a:p>
            <a:r>
              <a:rPr lang="en-US" sz="700" b="1" i="1" dirty="0">
                <a:solidFill>
                  <a:srgbClr val="0070C0"/>
                </a:solidFill>
              </a:rPr>
              <a:t>Back</a:t>
            </a:r>
          </a:p>
        </p:txBody>
      </p:sp>
    </p:spTree>
    <p:extLst>
      <p:ext uri="{BB962C8B-B14F-4D97-AF65-F5344CB8AC3E}">
        <p14:creationId xmlns:p14="http://schemas.microsoft.com/office/powerpoint/2010/main" xmlns="" val="30398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62A7F62C-281F-4024-9240-7E06D36EBBC7}"/>
              </a:ext>
            </a:extLst>
          </p:cNvPr>
          <p:cNvSpPr>
            <a:spLocks noGrp="1"/>
          </p:cNvSpPr>
          <p:nvPr>
            <p:ph type="sldNum" sz="quarter" idx="10"/>
          </p:nvPr>
        </p:nvSpPr>
        <p:spPr/>
        <p:txBody>
          <a:bodyPr vert="horz" lIns="91440" tIns="45720" rIns="91440" bIns="45720" rtlCol="0" anchor="ctr"/>
          <a:lstStyle/>
          <a:p>
            <a:r>
              <a:rPr lang="en-US" dirty="0">
                <a:solidFill>
                  <a:srgbClr val="FFFFFF"/>
                </a:solidFill>
              </a:rPr>
              <a:t>Slide </a:t>
            </a:r>
            <a:fld id="{864A8D4A-B602-4C7A-9F64-5AEA9A8AB9A3}" type="slidenum">
              <a:rPr lang="en-US" smtClean="0">
                <a:solidFill>
                  <a:srgbClr val="FFFFFF"/>
                </a:solidFill>
              </a:rPr>
              <a:pPr/>
              <a:t>26</a:t>
            </a:fld>
            <a:endParaRPr lang="en-US" dirty="0">
              <a:solidFill>
                <a:srgbClr val="FFFFFF"/>
              </a:solidFill>
            </a:endParaRPr>
          </a:p>
        </p:txBody>
      </p:sp>
      <p:sp>
        <p:nvSpPr>
          <p:cNvPr id="4" name="Text Placeholder 3">
            <a:extLst>
              <a:ext uri="{FF2B5EF4-FFF2-40B4-BE49-F238E27FC236}">
                <a16:creationId xmlns:a16="http://schemas.microsoft.com/office/drawing/2014/main" xmlns="" id="{2263D65D-F72A-4636-9A06-E410F4B67AC6}"/>
              </a:ext>
            </a:extLst>
          </p:cNvPr>
          <p:cNvSpPr>
            <a:spLocks noGrp="1"/>
          </p:cNvSpPr>
          <p:nvPr>
            <p:ph type="body" sz="quarter" idx="11"/>
          </p:nvPr>
        </p:nvSpPr>
        <p:spPr>
          <a:xfrm>
            <a:off x="251521" y="423339"/>
            <a:ext cx="6696744" cy="400595"/>
          </a:xfrm>
          <a:noFill/>
          <a:ln w="9525">
            <a:noFill/>
            <a:miter lim="800000"/>
            <a:headEnd/>
            <a:tailEnd/>
          </a:ln>
        </p:spPr>
        <p:txBody>
          <a:bodyPr vert="horz" wrap="square" lIns="91440" tIns="45720" rIns="91440" bIns="45720" numCol="1" anchor="ctr" anchorCtr="0" compatLnSpc="1">
            <a:prstTxWarp prst="textNoShape">
              <a:avLst/>
            </a:prstTxWarp>
            <a:noAutofit/>
          </a:bodyPr>
          <a:lstStyle/>
          <a:p>
            <a:pPr>
              <a:spcBef>
                <a:spcPct val="0"/>
              </a:spcBef>
            </a:pPr>
            <a:r>
              <a:rPr lang="en-ZA" kern="1200" dirty="0">
                <a:latin typeface="Helvetica"/>
                <a:ea typeface="Tahoma" panose="020B0604030504040204" pitchFamily="34" charset="0"/>
                <a:cs typeface="Tahoma" panose="020B0604030504040204" pitchFamily="34" charset="0"/>
              </a:rPr>
              <a:t>Operating Expenses - Salaries</a:t>
            </a:r>
            <a:endParaRPr lang="en-GB" kern="1200" dirty="0">
              <a:latin typeface="Helvetica"/>
              <a:ea typeface="Tahoma" panose="020B0604030504040204" pitchFamily="34" charset="0"/>
              <a:cs typeface="Tahoma" panose="020B0604030504040204" pitchFamily="34" charset="0"/>
            </a:endParaRPr>
          </a:p>
        </p:txBody>
      </p:sp>
      <p:sp>
        <p:nvSpPr>
          <p:cNvPr id="8" name="Rectangle 2">
            <a:extLst>
              <a:ext uri="{FF2B5EF4-FFF2-40B4-BE49-F238E27FC236}">
                <a16:creationId xmlns:a16="http://schemas.microsoft.com/office/drawing/2014/main" xmlns="" id="{5A5063D3-7653-4B72-A55F-43123EA8E4E7}"/>
              </a:ext>
            </a:extLst>
          </p:cNvPr>
          <p:cNvSpPr>
            <a:spLocks noChangeArrowheads="1"/>
          </p:cNvSpPr>
          <p:nvPr/>
        </p:nvSpPr>
        <p:spPr bwMode="auto">
          <a:xfrm>
            <a:off x="3803650" y="1592977"/>
            <a:ext cx="18473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sz="1000" dirty="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xmlns="" id="{91FC2271-7ED8-4F5A-87F2-DEBB8854DFD6}"/>
              </a:ext>
            </a:extLst>
          </p:cNvPr>
          <p:cNvGrpSpPr/>
          <p:nvPr/>
        </p:nvGrpSpPr>
        <p:grpSpPr>
          <a:xfrm>
            <a:off x="251521" y="1196752"/>
            <a:ext cx="8640958" cy="5112568"/>
            <a:chOff x="82422" y="874643"/>
            <a:chExt cx="9061577" cy="5386430"/>
          </a:xfrm>
        </p:grpSpPr>
        <p:sp>
          <p:nvSpPr>
            <p:cNvPr id="9" name="TextBox 8">
              <a:extLst>
                <a:ext uri="{FF2B5EF4-FFF2-40B4-BE49-F238E27FC236}">
                  <a16:creationId xmlns:a16="http://schemas.microsoft.com/office/drawing/2014/main" xmlns="" id="{D1E1732F-E0FA-49AC-9AD0-EE3542D85079}"/>
                </a:ext>
              </a:extLst>
            </p:cNvPr>
            <p:cNvSpPr txBox="1"/>
            <p:nvPr/>
          </p:nvSpPr>
          <p:spPr>
            <a:xfrm>
              <a:off x="82422" y="3717888"/>
              <a:ext cx="4116716" cy="1231106"/>
            </a:xfrm>
            <a:prstGeom prst="rect">
              <a:avLst/>
            </a:prstGeom>
            <a:noFill/>
          </p:spPr>
          <p:txBody>
            <a:bodyPr wrap="square" rtlCol="0">
              <a:spAutoFit/>
            </a:bodyPr>
            <a:lstStyle/>
            <a:p>
              <a:pPr marL="285750" marR="0" lvl="0" indent="-285750" defTabSz="91440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ZA" sz="1600" b="1" i="0" u="none" strike="noStrike" kern="0" cap="none" spc="0" normalizeH="0" baseline="0" noProof="0" dirty="0">
                  <a:ln>
                    <a:noFill/>
                  </a:ln>
                  <a:solidFill>
                    <a:srgbClr val="006600"/>
                  </a:solidFill>
                  <a:effectLst/>
                  <a:uLnTx/>
                  <a:uFillTx/>
                </a:rPr>
                <a:t>13 Interns and 16 retained trainees</a:t>
              </a:r>
            </a:p>
            <a:p>
              <a:pPr marL="285750" marR="0" lvl="0" indent="-285750" defTabSz="91440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ZA" sz="1600" b="1" i="0" u="none" strike="noStrike" kern="0" cap="none" spc="0" normalizeH="0" baseline="0" noProof="0" dirty="0">
                  <a:ln>
                    <a:noFill/>
                  </a:ln>
                  <a:solidFill>
                    <a:srgbClr val="006600"/>
                  </a:solidFill>
                  <a:effectLst/>
                  <a:uLnTx/>
                  <a:uFillTx/>
                </a:rPr>
                <a:t>6,5% salary adjustment expected</a:t>
              </a:r>
            </a:p>
            <a:p>
              <a:pPr marL="285750" marR="0" lvl="0" indent="-285750" defTabSz="91440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ZA" sz="1600" b="1" i="0" u="none" strike="noStrike" kern="0" cap="none" spc="0" normalizeH="0" baseline="0" noProof="0" dirty="0">
                  <a:ln>
                    <a:noFill/>
                  </a:ln>
                  <a:solidFill>
                    <a:srgbClr val="006600"/>
                  </a:solidFill>
                  <a:effectLst/>
                  <a:uLnTx/>
                  <a:uFillTx/>
                </a:rPr>
                <a:t>Employee numbers expected to remain the same for 2020/21</a:t>
              </a:r>
            </a:p>
          </p:txBody>
        </p:sp>
        <p:graphicFrame>
          <p:nvGraphicFramePr>
            <p:cNvPr id="10" name="Chart 9">
              <a:extLst>
                <a:ext uri="{FF2B5EF4-FFF2-40B4-BE49-F238E27FC236}">
                  <a16:creationId xmlns:a16="http://schemas.microsoft.com/office/drawing/2014/main" xmlns="" id="{AD10E4E1-329F-4FF8-A3AD-93B01B8AA3E8}"/>
                </a:ext>
              </a:extLst>
            </p:cNvPr>
            <p:cNvGraphicFramePr>
              <a:graphicFrameLocks/>
            </p:cNvGraphicFramePr>
            <p:nvPr>
              <p:extLst>
                <p:ext uri="{D42A27DB-BD31-4B8C-83A1-F6EECF244321}">
                  <p14:modId xmlns:p14="http://schemas.microsoft.com/office/powerpoint/2010/main" xmlns="" val="3142631714"/>
                </p:ext>
              </p:extLst>
            </p:nvPr>
          </p:nvGraphicFramePr>
          <p:xfrm>
            <a:off x="156087" y="874643"/>
            <a:ext cx="4750594"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xmlns="" id="{8FA06313-6B55-4975-8EC9-CBC433EE498D}"/>
                </a:ext>
              </a:extLst>
            </p:cNvPr>
            <p:cNvGraphicFramePr>
              <a:graphicFrameLocks/>
            </p:cNvGraphicFramePr>
            <p:nvPr>
              <p:extLst>
                <p:ext uri="{D42A27DB-BD31-4B8C-83A1-F6EECF244321}">
                  <p14:modId xmlns:p14="http://schemas.microsoft.com/office/powerpoint/2010/main" xmlns="" val="2881430350"/>
                </p:ext>
              </p:extLst>
            </p:nvPr>
          </p:nvGraphicFramePr>
          <p:xfrm>
            <a:off x="4906681" y="874643"/>
            <a:ext cx="4237318" cy="5386430"/>
          </p:xfrm>
          <a:graphic>
            <a:graphicData uri="http://schemas.openxmlformats.org/drawingml/2006/chart">
              <c:chart xmlns:c="http://schemas.openxmlformats.org/drawingml/2006/chart" xmlns:r="http://schemas.openxmlformats.org/officeDocument/2006/relationships" r:id="rId3"/>
            </a:graphicData>
          </a:graphic>
        </p:graphicFrame>
      </p:grpSp>
      <p:sp>
        <p:nvSpPr>
          <p:cNvPr id="12" name="TextBox 11">
            <a:hlinkClick r:id="rId4" action="ppaction://hlinksldjump"/>
            <a:extLst>
              <a:ext uri="{FF2B5EF4-FFF2-40B4-BE49-F238E27FC236}">
                <a16:creationId xmlns:a16="http://schemas.microsoft.com/office/drawing/2014/main" xmlns="" id="{56FA6984-9023-4F6E-B2A4-BFF7A0E78323}"/>
              </a:ext>
            </a:extLst>
          </p:cNvPr>
          <p:cNvSpPr txBox="1"/>
          <p:nvPr/>
        </p:nvSpPr>
        <p:spPr>
          <a:xfrm>
            <a:off x="8160958" y="6261127"/>
            <a:ext cx="783772" cy="200055"/>
          </a:xfrm>
          <a:prstGeom prst="rect">
            <a:avLst/>
          </a:prstGeom>
          <a:noFill/>
        </p:spPr>
        <p:txBody>
          <a:bodyPr wrap="square" rtlCol="0">
            <a:spAutoFit/>
          </a:bodyPr>
          <a:lstStyle/>
          <a:p>
            <a:r>
              <a:rPr lang="en-US" sz="700" b="1" i="1" dirty="0">
                <a:solidFill>
                  <a:srgbClr val="0070C0"/>
                </a:solidFill>
              </a:rPr>
              <a:t>Back</a:t>
            </a:r>
          </a:p>
        </p:txBody>
      </p:sp>
    </p:spTree>
    <p:extLst>
      <p:ext uri="{BB962C8B-B14F-4D97-AF65-F5344CB8AC3E}">
        <p14:creationId xmlns:p14="http://schemas.microsoft.com/office/powerpoint/2010/main" xmlns="" val="370569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6138"/>
            <a:ext cx="6648450" cy="685800"/>
          </a:xfrm>
          <a:noFill/>
          <a:ln w="9525">
            <a:noFill/>
            <a:miter lim="800000"/>
            <a:headEnd/>
            <a:tailEnd/>
          </a:ln>
        </p:spPr>
        <p:txBody>
          <a:bodyPr vert="horz" wrap="square" lIns="91440" tIns="45720" rIns="91440" bIns="45720" numCol="1" anchor="ctr" anchorCtr="0" compatLnSpc="1">
            <a:prstTxWarp prst="textNoShape">
              <a:avLst/>
            </a:prstTxWarp>
            <a:noAutofit/>
          </a:bodyPr>
          <a:lstStyle/>
          <a:p>
            <a:r>
              <a:rPr lang="en-ZA" sz="2000" kern="1200" dirty="0">
                <a:solidFill>
                  <a:srgbClr val="006600"/>
                </a:solidFill>
                <a:latin typeface="Helvetica"/>
                <a:ea typeface="Tahoma" panose="020B0604030504040204" pitchFamily="34" charset="0"/>
                <a:cs typeface="Tahoma" panose="020B0604030504040204" pitchFamily="34" charset="0"/>
              </a:rPr>
              <a:t>Strategic Risks</a:t>
            </a:r>
          </a:p>
        </p:txBody>
      </p:sp>
      <p:cxnSp>
        <p:nvCxnSpPr>
          <p:cNvPr id="9" name="Straight Connector 8"/>
          <p:cNvCxnSpPr/>
          <p:nvPr/>
        </p:nvCxnSpPr>
        <p:spPr>
          <a:xfrm>
            <a:off x="208026" y="788425"/>
            <a:ext cx="6996426" cy="0"/>
          </a:xfrm>
          <a:prstGeom prst="line">
            <a:avLst/>
          </a:prstGeom>
          <a:ln w="15875">
            <a:solidFill>
              <a:srgbClr val="006600"/>
            </a:solidFill>
          </a:ln>
        </p:spPr>
        <p:style>
          <a:lnRef idx="1">
            <a:schemeClr val="accent1"/>
          </a:lnRef>
          <a:fillRef idx="0">
            <a:schemeClr val="accent1"/>
          </a:fillRef>
          <a:effectRef idx="0">
            <a:schemeClr val="accent1"/>
          </a:effectRef>
          <a:fontRef idx="minor">
            <a:schemeClr val="tx1"/>
          </a:fontRef>
        </p:style>
      </p:cxnSp>
      <p:graphicFrame>
        <p:nvGraphicFramePr>
          <p:cNvPr id="11" name="Table 10">
            <a:extLst>
              <a:ext uri="{FF2B5EF4-FFF2-40B4-BE49-F238E27FC236}">
                <a16:creationId xmlns:a16="http://schemas.microsoft.com/office/drawing/2014/main" xmlns="" id="{DA4282D3-D202-4E6D-9CA9-2A86DE7DA23F}"/>
              </a:ext>
            </a:extLst>
          </p:cNvPr>
          <p:cNvGraphicFramePr>
            <a:graphicFrameLocks noGrp="1"/>
          </p:cNvGraphicFramePr>
          <p:nvPr>
            <p:extLst>
              <p:ext uri="{D42A27DB-BD31-4B8C-83A1-F6EECF244321}">
                <p14:modId xmlns:p14="http://schemas.microsoft.com/office/powerpoint/2010/main" xmlns="" val="2102700070"/>
              </p:ext>
            </p:extLst>
          </p:nvPr>
        </p:nvGraphicFramePr>
        <p:xfrm>
          <a:off x="107504" y="1101275"/>
          <a:ext cx="3911128" cy="5062362"/>
        </p:xfrm>
        <a:graphic>
          <a:graphicData uri="http://schemas.openxmlformats.org/drawingml/2006/table">
            <a:tbl>
              <a:tblPr firstRow="1" bandRow="1">
                <a:tableStyleId>{5C22544A-7EE6-4342-B048-85BDC9FD1C3A}</a:tableStyleId>
              </a:tblPr>
              <a:tblGrid>
                <a:gridCol w="539955">
                  <a:extLst>
                    <a:ext uri="{9D8B030D-6E8A-4147-A177-3AD203B41FA5}">
                      <a16:colId xmlns:a16="http://schemas.microsoft.com/office/drawing/2014/main" xmlns="" val="20000"/>
                    </a:ext>
                  </a:extLst>
                </a:gridCol>
                <a:gridCol w="1083018">
                  <a:extLst>
                    <a:ext uri="{9D8B030D-6E8A-4147-A177-3AD203B41FA5}">
                      <a16:colId xmlns:a16="http://schemas.microsoft.com/office/drawing/2014/main" xmlns="" val="20001"/>
                    </a:ext>
                  </a:extLst>
                </a:gridCol>
                <a:gridCol w="2288155">
                  <a:extLst>
                    <a:ext uri="{9D8B030D-6E8A-4147-A177-3AD203B41FA5}">
                      <a16:colId xmlns:a16="http://schemas.microsoft.com/office/drawing/2014/main" xmlns="" val="20002"/>
                    </a:ext>
                  </a:extLst>
                </a:gridCol>
              </a:tblGrid>
              <a:tr h="379182">
                <a:tc>
                  <a:txBody>
                    <a:bodyPr/>
                    <a:lstStyle/>
                    <a:p>
                      <a:r>
                        <a:rPr lang="en-ZA" sz="1000" dirty="0"/>
                        <a:t>Risk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r>
                        <a:rPr lang="en-ZA" sz="1000" dirty="0"/>
                        <a:t>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r>
                        <a:rPr lang="en-ZA" sz="1000" dirty="0"/>
                        <a:t>Mitigation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extLst>
                  <a:ext uri="{0D108BD9-81ED-4DB2-BD59-A6C34878D82A}">
                    <a16:rowId xmlns:a16="http://schemas.microsoft.com/office/drawing/2014/main" xmlns="" val="10000"/>
                  </a:ext>
                </a:extLst>
              </a:tr>
              <a:tr h="927822">
                <a:tc>
                  <a:txBody>
                    <a:bodyPr/>
                    <a:lstStyle/>
                    <a:p>
                      <a:r>
                        <a:rPr lang="en-ZA" sz="10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000" kern="1200" dirty="0">
                          <a:solidFill>
                            <a:schemeClr val="dk1"/>
                          </a:solidFill>
                          <a:effectLst/>
                          <a:latin typeface="+mn-lt"/>
                          <a:ea typeface="+mn-ea"/>
                          <a:cs typeface="+mn-cs"/>
                        </a:rPr>
                        <a:t>Possible failure to continue as a going concern</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000" kern="1200" dirty="0">
                          <a:solidFill>
                            <a:schemeClr val="dk1"/>
                          </a:solidFill>
                          <a:effectLst/>
                          <a:latin typeface="+mn-lt"/>
                          <a:ea typeface="+mn-ea"/>
                          <a:cs typeface="+mn-cs"/>
                        </a:rPr>
                        <a:t>1. Continue with implementing the sales drive strategy.</a:t>
                      </a:r>
                    </a:p>
                    <a:p>
                      <a:r>
                        <a:rPr lang="en-ZA" sz="1000" kern="1200" dirty="0">
                          <a:solidFill>
                            <a:schemeClr val="dk1"/>
                          </a:solidFill>
                          <a:effectLst/>
                          <a:latin typeface="+mn-lt"/>
                          <a:ea typeface="+mn-ea"/>
                          <a:cs typeface="+mn-cs"/>
                        </a:rPr>
                        <a:t>2. Cost containment intervention.</a:t>
                      </a:r>
                    </a:p>
                    <a:p>
                      <a:r>
                        <a:rPr lang="en-ZA" sz="1000" kern="1200" dirty="0">
                          <a:solidFill>
                            <a:schemeClr val="dk1"/>
                          </a:solidFill>
                          <a:effectLst/>
                          <a:latin typeface="+mn-lt"/>
                          <a:ea typeface="+mn-ea"/>
                          <a:cs typeface="+mn-cs"/>
                        </a:rPr>
                        <a:t>3. Continue to apply for funding from external   parties.</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728980">
                <a:tc>
                  <a:txBody>
                    <a:bodyPr/>
                    <a:lstStyle/>
                    <a:p>
                      <a:r>
                        <a:rPr lang="en-ZA" sz="10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000" kern="1200" dirty="0">
                          <a:solidFill>
                            <a:schemeClr val="dk1"/>
                          </a:solidFill>
                          <a:effectLst/>
                          <a:latin typeface="+mn-lt"/>
                          <a:ea typeface="+mn-ea"/>
                          <a:cs typeface="+mn-cs"/>
                        </a:rPr>
                        <a:t>Difficulty to raise  Funds</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ZA" sz="1000" kern="1200" dirty="0">
                          <a:solidFill>
                            <a:schemeClr val="dk1"/>
                          </a:solidFill>
                          <a:effectLst/>
                          <a:latin typeface="+mn-lt"/>
                          <a:ea typeface="+mn-ea"/>
                          <a:cs typeface="+mn-cs"/>
                        </a:rPr>
                        <a:t>1. Continue to apply for funding from external parties.</a:t>
                      </a:r>
                    </a:p>
                    <a:p>
                      <a:pPr marL="0" algn="l" defTabSz="914400" rtl="0" eaLnBrk="1" latinLnBrk="0" hangingPunct="1"/>
                      <a:r>
                        <a:rPr lang="en-ZA" sz="1000" kern="1200" dirty="0">
                          <a:solidFill>
                            <a:schemeClr val="dk1"/>
                          </a:solidFill>
                          <a:effectLst/>
                          <a:latin typeface="+mn-lt"/>
                          <a:ea typeface="+mn-ea"/>
                          <a:cs typeface="+mn-cs"/>
                        </a:rPr>
                        <a:t>2. </a:t>
                      </a:r>
                      <a:r>
                        <a:rPr lang="en-US" sz="1000" kern="1200" dirty="0">
                          <a:solidFill>
                            <a:schemeClr val="dk1"/>
                          </a:solidFill>
                          <a:effectLst/>
                          <a:latin typeface="+mn-lt"/>
                          <a:ea typeface="+mn-ea"/>
                          <a:cs typeface="+mn-cs"/>
                        </a:rPr>
                        <a:t>Engage Shareholders on funding          requirements.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792480">
                <a:tc>
                  <a:txBody>
                    <a:bodyPr/>
                    <a:lstStyle/>
                    <a:p>
                      <a:r>
                        <a:rPr lang="en-ZA" sz="10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ZA" sz="1000" kern="1200" dirty="0">
                          <a:solidFill>
                            <a:schemeClr val="dk1"/>
                          </a:solidFill>
                          <a:effectLst/>
                          <a:latin typeface="+mn-lt"/>
                          <a:ea typeface="+mn-ea"/>
                          <a:cs typeface="+mn-cs"/>
                        </a:rPr>
                        <a:t>Regulatory constraints impeding organisational agility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1000" kern="1200" dirty="0">
                          <a:solidFill>
                            <a:schemeClr val="dk1"/>
                          </a:solidFill>
                          <a:effectLst/>
                          <a:latin typeface="+mn-lt"/>
                          <a:ea typeface="+mn-ea"/>
                          <a:cs typeface="+mn-cs"/>
                        </a:rPr>
                        <a:t>1. Demand planning and strategic sourcing.</a:t>
                      </a:r>
                    </a:p>
                    <a:p>
                      <a:pPr marL="0" algn="l" defTabSz="914400" rtl="0" eaLnBrk="1" latinLnBrk="0" hangingPunct="1"/>
                      <a:r>
                        <a:rPr lang="en-US" sz="1000" kern="1200" dirty="0">
                          <a:solidFill>
                            <a:schemeClr val="dk1"/>
                          </a:solidFill>
                          <a:effectLst/>
                          <a:latin typeface="+mn-lt"/>
                          <a:ea typeface="+mn-ea"/>
                          <a:cs typeface="+mn-cs"/>
                        </a:rPr>
                        <a:t>2. Provide input to regulatory amendments process.</a:t>
                      </a:r>
                      <a:endParaRPr lang="en-ZA" sz="10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555534">
                <a:tc>
                  <a:txBody>
                    <a:bodyPr/>
                    <a:lstStyle/>
                    <a:p>
                      <a:r>
                        <a:rPr lang="en-ZA" sz="10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ZA" sz="1000" kern="1200" dirty="0">
                          <a:solidFill>
                            <a:schemeClr val="dk1"/>
                          </a:solidFill>
                          <a:effectLst/>
                          <a:latin typeface="+mn-lt"/>
                          <a:ea typeface="+mn-ea"/>
                          <a:cs typeface="+mn-cs"/>
                        </a:rPr>
                        <a:t>Margin pressure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1000" kern="1200" dirty="0">
                          <a:solidFill>
                            <a:schemeClr val="dk1"/>
                          </a:solidFill>
                          <a:effectLst/>
                          <a:latin typeface="+mn-lt"/>
                          <a:ea typeface="+mn-ea"/>
                          <a:cs typeface="+mn-cs"/>
                        </a:rPr>
                        <a:t>1. Pricing strategy.</a:t>
                      </a:r>
                    </a:p>
                    <a:p>
                      <a:pPr marL="0" algn="l" defTabSz="914400" rtl="0" eaLnBrk="1" latinLnBrk="0" hangingPunct="1"/>
                      <a:r>
                        <a:rPr lang="en-US" sz="1000" kern="1200" dirty="0">
                          <a:solidFill>
                            <a:schemeClr val="dk1"/>
                          </a:solidFill>
                          <a:effectLst/>
                          <a:latin typeface="+mn-lt"/>
                          <a:ea typeface="+mn-ea"/>
                          <a:cs typeface="+mn-cs"/>
                        </a:rPr>
                        <a:t>2. Cost containment.</a:t>
                      </a:r>
                    </a:p>
                    <a:p>
                      <a:pPr marL="0" algn="l" defTabSz="914400" rtl="0" eaLnBrk="1" latinLnBrk="0" hangingPunct="1"/>
                      <a:r>
                        <a:rPr lang="en-US" sz="1000" kern="1200" dirty="0">
                          <a:solidFill>
                            <a:schemeClr val="dk1"/>
                          </a:solidFill>
                          <a:effectLst/>
                          <a:latin typeface="+mn-lt"/>
                          <a:ea typeface="+mn-ea"/>
                          <a:cs typeface="+mn-cs"/>
                        </a:rPr>
                        <a:t>3. Network technology upgrade</a:t>
                      </a:r>
                      <a:r>
                        <a:rPr lang="en-ZA" sz="1000" kern="1200" dirty="0">
                          <a:solidFill>
                            <a:schemeClr val="dk1"/>
                          </a:solidFill>
                          <a:effectLst/>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800173">
                <a:tc>
                  <a:txBody>
                    <a:bodyPr/>
                    <a:lstStyle/>
                    <a:p>
                      <a:r>
                        <a:rPr lang="en-ZA" sz="10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ZA" sz="1050" kern="1200" dirty="0">
                          <a:solidFill>
                            <a:schemeClr val="dk1"/>
                          </a:solidFill>
                          <a:effectLst/>
                          <a:latin typeface="+mn-lt"/>
                          <a:ea typeface="+mn-ea"/>
                          <a:cs typeface="+mn-cs"/>
                        </a:rPr>
                        <a:t>Commercialisation of fibre infrastructure.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1000" kern="1200" dirty="0">
                          <a:solidFill>
                            <a:schemeClr val="dk1"/>
                          </a:solidFill>
                          <a:effectLst/>
                          <a:latin typeface="+mn-lt"/>
                          <a:ea typeface="+mn-ea"/>
                          <a:cs typeface="+mn-cs"/>
                        </a:rPr>
                        <a:t>1. Current engagement with non</a:t>
                      </a:r>
                    </a:p>
                    <a:p>
                      <a:pPr marL="0" algn="l" defTabSz="914400" rtl="0" eaLnBrk="1" latinLnBrk="0" hangingPunct="1"/>
                      <a:r>
                        <a:rPr lang="en-US" sz="1000" kern="1200" dirty="0">
                          <a:solidFill>
                            <a:schemeClr val="dk1"/>
                          </a:solidFill>
                          <a:effectLst/>
                          <a:latin typeface="+mn-lt"/>
                          <a:ea typeface="+mn-ea"/>
                          <a:cs typeface="+mn-cs"/>
                        </a:rPr>
                        <a:t> ICT SOCs.</a:t>
                      </a:r>
                    </a:p>
                    <a:p>
                      <a:pPr marL="0" algn="l" defTabSz="914400" rtl="0" eaLnBrk="1" latinLnBrk="0" hangingPunct="1"/>
                      <a:r>
                        <a:rPr lang="en-US" sz="1000" kern="1200" dirty="0">
                          <a:solidFill>
                            <a:schemeClr val="dk1"/>
                          </a:solidFill>
                          <a:effectLst/>
                          <a:latin typeface="+mn-lt"/>
                          <a:ea typeface="+mn-ea"/>
                          <a:cs typeface="+mn-cs"/>
                        </a:rPr>
                        <a:t>2. Engage the DTPS on workable solutions.</a:t>
                      </a:r>
                      <a:endParaRPr lang="en-ZA" sz="10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800173">
                <a:tc>
                  <a:txBody>
                    <a:bodyPr/>
                    <a:lstStyle/>
                    <a:p>
                      <a:r>
                        <a:rPr lang="en-ZA" sz="10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ZA" sz="1000" kern="1200" dirty="0">
                          <a:solidFill>
                            <a:schemeClr val="dk1"/>
                          </a:solidFill>
                          <a:effectLst/>
                          <a:latin typeface="+mn-lt"/>
                          <a:ea typeface="+mn-ea"/>
                          <a:cs typeface="+mn-cs"/>
                        </a:rPr>
                        <a:t>Lack of access to state-owned fibre infrastructure.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3030" indent="-179705" algn="l">
                        <a:lnSpc>
                          <a:spcPct val="115000"/>
                        </a:lnSpc>
                        <a:spcAft>
                          <a:spcPts val="0"/>
                        </a:spcAft>
                      </a:pPr>
                      <a:r>
                        <a:rPr lang="en-ZA" sz="1000" dirty="0">
                          <a:effectLst/>
                          <a:latin typeface="Arial" panose="020B0604020202020204" pitchFamily="34" charset="0"/>
                          <a:ea typeface="Arial" panose="020B0604020202020204" pitchFamily="34" charset="0"/>
                          <a:cs typeface="Times New Roman" panose="02020603050405020304" pitchFamily="18" charset="0"/>
                        </a:rPr>
                        <a:t>1. Lobbying and engagement with ICTS SOCS and stakeholders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99425749"/>
                  </a:ext>
                </a:extLst>
              </a:tr>
            </a:tbl>
          </a:graphicData>
        </a:graphic>
      </p:graphicFrame>
      <p:graphicFrame>
        <p:nvGraphicFramePr>
          <p:cNvPr id="12" name="Table 11">
            <a:extLst>
              <a:ext uri="{FF2B5EF4-FFF2-40B4-BE49-F238E27FC236}">
                <a16:creationId xmlns:a16="http://schemas.microsoft.com/office/drawing/2014/main" xmlns="" id="{7ABD2F88-3D97-4CF2-B8E5-D55077F41813}"/>
              </a:ext>
            </a:extLst>
          </p:cNvPr>
          <p:cNvGraphicFramePr>
            <a:graphicFrameLocks noGrp="1"/>
          </p:cNvGraphicFramePr>
          <p:nvPr>
            <p:extLst>
              <p:ext uri="{D42A27DB-BD31-4B8C-83A1-F6EECF244321}">
                <p14:modId xmlns:p14="http://schemas.microsoft.com/office/powerpoint/2010/main" xmlns="" val="4187268067"/>
              </p:ext>
            </p:extLst>
          </p:nvPr>
        </p:nvGraphicFramePr>
        <p:xfrm>
          <a:off x="4041788" y="1101275"/>
          <a:ext cx="4994708" cy="5287388"/>
        </p:xfrm>
        <a:graphic>
          <a:graphicData uri="http://schemas.openxmlformats.org/drawingml/2006/table">
            <a:tbl>
              <a:tblPr firstRow="1" bandRow="1">
                <a:tableStyleId>{5C22544A-7EE6-4342-B048-85BDC9FD1C3A}</a:tableStyleId>
              </a:tblPr>
              <a:tblGrid>
                <a:gridCol w="693477">
                  <a:extLst>
                    <a:ext uri="{9D8B030D-6E8A-4147-A177-3AD203B41FA5}">
                      <a16:colId xmlns:a16="http://schemas.microsoft.com/office/drawing/2014/main" xmlns="" val="20000"/>
                    </a:ext>
                  </a:extLst>
                </a:gridCol>
                <a:gridCol w="1382346">
                  <a:extLst>
                    <a:ext uri="{9D8B030D-6E8A-4147-A177-3AD203B41FA5}">
                      <a16:colId xmlns:a16="http://schemas.microsoft.com/office/drawing/2014/main" xmlns="" val="20001"/>
                    </a:ext>
                  </a:extLst>
                </a:gridCol>
                <a:gridCol w="2918885">
                  <a:extLst>
                    <a:ext uri="{9D8B030D-6E8A-4147-A177-3AD203B41FA5}">
                      <a16:colId xmlns:a16="http://schemas.microsoft.com/office/drawing/2014/main" xmlns="" val="20002"/>
                    </a:ext>
                  </a:extLst>
                </a:gridCol>
              </a:tblGrid>
              <a:tr h="288032">
                <a:tc>
                  <a:txBody>
                    <a:bodyPr/>
                    <a:lstStyle/>
                    <a:p>
                      <a:r>
                        <a:rPr lang="en-ZA" sz="1000" dirty="0"/>
                        <a:t>Risk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r>
                        <a:rPr lang="en-ZA" sz="1000" dirty="0"/>
                        <a:t>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r>
                        <a:rPr lang="en-ZA" sz="1000" dirty="0"/>
                        <a:t>Mitigation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extLst>
                  <a:ext uri="{0D108BD9-81ED-4DB2-BD59-A6C34878D82A}">
                    <a16:rowId xmlns:a16="http://schemas.microsoft.com/office/drawing/2014/main" xmlns="" val="10000"/>
                  </a:ext>
                </a:extLst>
              </a:tr>
              <a:tr h="422044">
                <a:tc>
                  <a:txBody>
                    <a:bodyPr/>
                    <a:lstStyle/>
                    <a:p>
                      <a:r>
                        <a:rPr lang="en-ZA" sz="10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ZA" sz="1000" kern="1200" dirty="0">
                          <a:solidFill>
                            <a:schemeClr val="dk1"/>
                          </a:solidFill>
                          <a:effectLst/>
                          <a:latin typeface="+mn-lt"/>
                          <a:ea typeface="+mn-ea"/>
                          <a:cs typeface="+mn-cs"/>
                        </a:rPr>
                        <a:t>Inadequate  stakeholder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000" kern="1200" dirty="0">
                          <a:solidFill>
                            <a:schemeClr val="dk1"/>
                          </a:solidFill>
                          <a:effectLst/>
                          <a:latin typeface="+mn-lt"/>
                          <a:ea typeface="+mn-ea"/>
                          <a:cs typeface="+mn-cs"/>
                        </a:rPr>
                        <a:t>1. Develop a Stakeholder Management Strategy and Plan. </a:t>
                      </a:r>
                    </a:p>
                    <a:p>
                      <a:r>
                        <a:rPr lang="en-ZA" sz="1000" kern="1200" dirty="0">
                          <a:solidFill>
                            <a:schemeClr val="dk1"/>
                          </a:solidFill>
                          <a:effectLst/>
                          <a:latin typeface="+mn-lt"/>
                          <a:ea typeface="+mn-ea"/>
                          <a:cs typeface="+mn-cs"/>
                        </a:rPr>
                        <a:t>2. Review the current communication strategy.</a:t>
                      </a:r>
                    </a:p>
                    <a:p>
                      <a:r>
                        <a:rPr lang="en-ZA" sz="1000" kern="1200" dirty="0">
                          <a:solidFill>
                            <a:schemeClr val="dk1"/>
                          </a:solidFill>
                          <a:effectLst/>
                          <a:latin typeface="+mn-lt"/>
                          <a:ea typeface="+mn-ea"/>
                          <a:cs typeface="+mn-cs"/>
                        </a:rPr>
                        <a:t>3. Continuous engagement with all stakeholders.</a:t>
                      </a:r>
                      <a:endParaRPr lang="en-ZA" sz="1000" kern="1200" dirty="0">
                        <a:solidFill>
                          <a:srgbClr val="FF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70840">
                <a:tc>
                  <a:txBody>
                    <a:bodyPr/>
                    <a:lstStyle/>
                    <a:p>
                      <a:r>
                        <a:rPr lang="en-ZA" sz="10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15000"/>
                        </a:lnSpc>
                        <a:spcAft>
                          <a:spcPts val="0"/>
                        </a:spcAft>
                      </a:pPr>
                      <a:r>
                        <a:rPr lang="en-ZA" sz="1000" kern="1200" dirty="0">
                          <a:solidFill>
                            <a:schemeClr val="dk1"/>
                          </a:solidFill>
                          <a:effectLst/>
                          <a:latin typeface="+mn-lt"/>
                          <a:ea typeface="+mn-ea"/>
                          <a:cs typeface="+mn-cs"/>
                        </a:rPr>
                        <a:t>Inability for the organisation to respond to rapid changes in market and technology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1000" kern="1200" dirty="0">
                          <a:solidFill>
                            <a:schemeClr val="dk1"/>
                          </a:solidFill>
                          <a:effectLst/>
                          <a:latin typeface="+mn-lt"/>
                          <a:ea typeface="+mn-ea"/>
                          <a:cs typeface="+mn-cs"/>
                        </a:rPr>
                        <a:t>1. The  completion of network upgrades (M-Tera and IP Core Upgrade.</a:t>
                      </a:r>
                    </a:p>
                    <a:p>
                      <a:pPr marL="0" algn="l" defTabSz="914400" rtl="0" eaLnBrk="1" latinLnBrk="0" hangingPunct="1"/>
                      <a:r>
                        <a:rPr lang="en-US" sz="1000" kern="1200" dirty="0">
                          <a:solidFill>
                            <a:schemeClr val="dk1"/>
                          </a:solidFill>
                          <a:effectLst/>
                          <a:latin typeface="+mn-lt"/>
                          <a:ea typeface="+mn-ea"/>
                          <a:cs typeface="+mn-cs"/>
                        </a:rPr>
                        <a:t>2. The bps project has been approved at CISC to be implemented.</a:t>
                      </a:r>
                      <a:endParaRPr lang="en-ZA" sz="10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70840">
                <a:tc>
                  <a:txBody>
                    <a:bodyPr/>
                    <a:lstStyle/>
                    <a:p>
                      <a:r>
                        <a:rPr lang="en-ZA" sz="10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15000"/>
                        </a:lnSpc>
                        <a:spcAft>
                          <a:spcPts val="0"/>
                        </a:spcAft>
                      </a:pPr>
                      <a:r>
                        <a:rPr lang="en-ZA" sz="1000" kern="1200" dirty="0">
                          <a:solidFill>
                            <a:schemeClr val="dk1"/>
                          </a:solidFill>
                          <a:effectLst/>
                          <a:latin typeface="+mn-lt"/>
                          <a:ea typeface="+mn-ea"/>
                          <a:cs typeface="+mn-cs"/>
                        </a:rPr>
                        <a:t>Cyber security 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1000" kern="1200" dirty="0">
                          <a:solidFill>
                            <a:schemeClr val="dk1"/>
                          </a:solidFill>
                          <a:effectLst/>
                          <a:latin typeface="+mn-lt"/>
                          <a:ea typeface="+mn-ea"/>
                          <a:cs typeface="+mn-cs"/>
                        </a:rPr>
                        <a:t>1. Information System policies in place.</a:t>
                      </a:r>
                    </a:p>
                    <a:p>
                      <a:pPr marL="0" algn="l" defTabSz="914400" rtl="0" eaLnBrk="1" latinLnBrk="0" hangingPunct="1"/>
                      <a:r>
                        <a:rPr lang="en-US" sz="1000" kern="1200" dirty="0">
                          <a:solidFill>
                            <a:schemeClr val="dk1"/>
                          </a:solidFill>
                          <a:effectLst/>
                          <a:latin typeface="+mn-lt"/>
                          <a:ea typeface="+mn-ea"/>
                          <a:cs typeface="+mn-cs"/>
                        </a:rPr>
                        <a:t>2. Cyber security cover is in place</a:t>
                      </a:r>
                    </a:p>
                    <a:p>
                      <a:pPr marL="0" algn="l" defTabSz="914400" rtl="0" eaLnBrk="1" latinLnBrk="0" hangingPunct="1"/>
                      <a:r>
                        <a:rPr lang="en-US" sz="1000" kern="1200" dirty="0">
                          <a:solidFill>
                            <a:schemeClr val="dk1"/>
                          </a:solidFill>
                          <a:effectLst/>
                          <a:latin typeface="+mn-lt"/>
                          <a:ea typeface="+mn-ea"/>
                          <a:cs typeface="+mn-cs"/>
                        </a:rPr>
                        <a:t>3. SharePoint and Mimecast are being used for back up.</a:t>
                      </a:r>
                      <a:endParaRPr lang="en-ZA" sz="10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70840">
                <a:tc>
                  <a:txBody>
                    <a:bodyPr/>
                    <a:lstStyle/>
                    <a:p>
                      <a:r>
                        <a:rPr lang="en-US" sz="1000" dirty="0"/>
                        <a:t>10</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15000"/>
                        </a:lnSpc>
                        <a:spcAft>
                          <a:spcPts val="0"/>
                        </a:spcAft>
                      </a:pPr>
                      <a:r>
                        <a:rPr lang="en-ZA" sz="1000" kern="1200" dirty="0">
                          <a:solidFill>
                            <a:schemeClr val="dk1"/>
                          </a:solidFill>
                          <a:effectLst/>
                          <a:latin typeface="+mn-lt"/>
                          <a:ea typeface="+mn-ea"/>
                          <a:cs typeface="+mn-cs"/>
                        </a:rPr>
                        <a:t>Failure to innovate or to embrace innovation.</a:t>
                      </a:r>
                      <a:r>
                        <a:rPr lang="en-ZA" sz="1000" dirty="0">
                          <a:effectLst/>
                          <a:latin typeface="+mn-lt"/>
                          <a:ea typeface="Arial" panose="020B060402020202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kern="1200" dirty="0">
                          <a:solidFill>
                            <a:schemeClr val="dk1"/>
                          </a:solidFill>
                          <a:effectLst/>
                          <a:latin typeface="+mn-lt"/>
                          <a:ea typeface="+mn-ea"/>
                          <a:cs typeface="+mn-cs"/>
                        </a:rPr>
                        <a:t>1. </a:t>
                      </a:r>
                      <a:r>
                        <a:rPr lang="en-ZA" sz="1000" kern="1200" dirty="0">
                          <a:solidFill>
                            <a:schemeClr val="dk1"/>
                          </a:solidFill>
                          <a:effectLst/>
                          <a:latin typeface="+mn-lt"/>
                          <a:ea typeface="+mn-ea"/>
                          <a:cs typeface="+mn-cs"/>
                        </a:rPr>
                        <a:t>Corporate values.</a:t>
                      </a:r>
                    </a:p>
                    <a:p>
                      <a:r>
                        <a:rPr lang="en-ZA" sz="1000" kern="1200" dirty="0">
                          <a:solidFill>
                            <a:schemeClr val="dk1"/>
                          </a:solidFill>
                          <a:effectLst/>
                          <a:latin typeface="+mn-lt"/>
                          <a:ea typeface="+mn-ea"/>
                          <a:cs typeface="+mn-cs"/>
                        </a:rPr>
                        <a:t>2. Training program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24442915"/>
                  </a:ext>
                </a:extLst>
              </a:tr>
              <a:tr h="365673">
                <a:tc>
                  <a:txBody>
                    <a:bodyPr/>
                    <a:lstStyle/>
                    <a:p>
                      <a:r>
                        <a:rPr lang="en-ZA" sz="1000"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lnSpc>
                          <a:spcPct val="115000"/>
                        </a:lnSpc>
                        <a:spcAft>
                          <a:spcPts val="0"/>
                        </a:spcAft>
                      </a:pPr>
                      <a:r>
                        <a:rPr lang="en-ZA" sz="1000" kern="1200" dirty="0">
                          <a:solidFill>
                            <a:schemeClr val="tx1"/>
                          </a:solidFill>
                          <a:effectLst/>
                          <a:latin typeface="+mn-lt"/>
                          <a:ea typeface="+mn-ea"/>
                          <a:cs typeface="+mn-cs"/>
                        </a:rPr>
                        <a:t>Delays in conversion of the Shareholders’ Loans to Equity</a:t>
                      </a:r>
                      <a:endParaRPr lang="en-ZA" sz="10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000" kern="1200" dirty="0">
                          <a:solidFill>
                            <a:schemeClr val="tx1"/>
                          </a:solidFill>
                          <a:effectLst/>
                          <a:latin typeface="+mn-lt"/>
                          <a:ea typeface="+mn-ea"/>
                          <a:cs typeface="+mn-cs"/>
                        </a:rPr>
                        <a:t>1. Escalate the outstanding IDC Shareholder Loan conversion as a risk.</a:t>
                      </a:r>
                    </a:p>
                    <a:p>
                      <a:r>
                        <a:rPr lang="en-ZA" sz="1000" kern="1200" dirty="0">
                          <a:solidFill>
                            <a:schemeClr val="tx1"/>
                          </a:solidFill>
                          <a:effectLst/>
                          <a:latin typeface="+mn-lt"/>
                          <a:ea typeface="+mn-ea"/>
                          <a:cs typeface="+mn-cs"/>
                        </a:rPr>
                        <a:t>2. Shareholder's agreement in place. </a:t>
                      </a:r>
                    </a:p>
                    <a:p>
                      <a:r>
                        <a:rPr lang="en-ZA" sz="1000" kern="1200" dirty="0">
                          <a:solidFill>
                            <a:schemeClr val="tx1"/>
                          </a:solidFill>
                          <a:effectLst/>
                          <a:latin typeface="+mn-lt"/>
                          <a:ea typeface="+mn-ea"/>
                          <a:cs typeface="+mn-cs"/>
                        </a:rPr>
                        <a:t>3. Continue to engage with the Stakeholders.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66910013"/>
                  </a:ext>
                </a:extLst>
              </a:tr>
              <a:tr h="370840">
                <a:tc>
                  <a:txBody>
                    <a:bodyPr/>
                    <a:lstStyle/>
                    <a:p>
                      <a:r>
                        <a:rPr lang="en-ZA" sz="100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15000"/>
                        </a:lnSpc>
                        <a:spcAft>
                          <a:spcPts val="0"/>
                        </a:spcAft>
                      </a:pPr>
                      <a:r>
                        <a:rPr lang="en-ZA" sz="1000" kern="1200" dirty="0">
                          <a:solidFill>
                            <a:schemeClr val="tx1"/>
                          </a:solidFill>
                          <a:effectLst/>
                          <a:latin typeface="+mn-lt"/>
                          <a:ea typeface="+mn-ea"/>
                          <a:cs typeface="+mn-cs"/>
                        </a:rPr>
                        <a:t>Outbreak of COVID -19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000" kern="1200" dirty="0">
                          <a:solidFill>
                            <a:schemeClr val="tx1"/>
                          </a:solidFill>
                          <a:effectLst/>
                          <a:latin typeface="+mn-lt"/>
                          <a:ea typeface="+mn-ea"/>
                          <a:cs typeface="+mn-cs"/>
                        </a:rPr>
                        <a:t>1. Contingency plan put in place to maintain delivery of service.</a:t>
                      </a:r>
                    </a:p>
                    <a:p>
                      <a:r>
                        <a:rPr lang="en-ZA" sz="1000" kern="1200" dirty="0">
                          <a:solidFill>
                            <a:schemeClr val="tx1"/>
                          </a:solidFill>
                          <a:effectLst/>
                          <a:latin typeface="+mn-lt"/>
                          <a:ea typeface="+mn-ea"/>
                          <a:cs typeface="+mn-cs"/>
                        </a:rPr>
                        <a:t>2. Emergency supply chain process activated.</a:t>
                      </a:r>
                    </a:p>
                    <a:p>
                      <a:r>
                        <a:rPr lang="en-ZA" sz="1000" kern="1200" dirty="0">
                          <a:solidFill>
                            <a:schemeClr val="tx1"/>
                          </a:solidFill>
                          <a:effectLst/>
                          <a:latin typeface="+mn-lt"/>
                          <a:ea typeface="+mn-ea"/>
                          <a:cs typeface="+mn-cs"/>
                        </a:rPr>
                        <a:t>3. Communicated procedures on dealing with the pandemic and use of ICAS.</a:t>
                      </a:r>
                    </a:p>
                    <a:p>
                      <a:r>
                        <a:rPr lang="en-ZA" sz="1000" kern="1200" dirty="0">
                          <a:solidFill>
                            <a:schemeClr val="tx1"/>
                          </a:solidFill>
                          <a:effectLst/>
                          <a:latin typeface="+mn-lt"/>
                          <a:ea typeface="+mn-ea"/>
                          <a:cs typeface="+mn-cs"/>
                        </a:rPr>
                        <a:t>4.NOC/ IT and HR business continuity plan activated.</a:t>
                      </a:r>
                    </a:p>
                    <a:p>
                      <a:r>
                        <a:rPr lang="en-ZA" sz="1000" kern="1200" dirty="0">
                          <a:solidFill>
                            <a:schemeClr val="tx1"/>
                          </a:solidFill>
                          <a:effectLst/>
                          <a:latin typeface="+mn-lt"/>
                          <a:ea typeface="+mn-ea"/>
                          <a:cs typeface="+mn-cs"/>
                        </a:rPr>
                        <a:t>5. IT capacitated in terms of resources.</a:t>
                      </a:r>
                    </a:p>
                    <a:p>
                      <a:r>
                        <a:rPr lang="en-ZA" sz="1000" kern="1200" dirty="0">
                          <a:solidFill>
                            <a:schemeClr val="tx1"/>
                          </a:solidFill>
                          <a:effectLst/>
                          <a:latin typeface="+mn-lt"/>
                          <a:ea typeface="+mn-ea"/>
                          <a:cs typeface="+mn-cs"/>
                        </a:rPr>
                        <a:t>6. Implemented remote working or working from home 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25365672"/>
                  </a:ext>
                </a:extLst>
              </a:tr>
            </a:tbl>
          </a:graphicData>
        </a:graphic>
      </p:graphicFrame>
      <p:sp>
        <p:nvSpPr>
          <p:cNvPr id="13" name="Slide Number Placeholder 2">
            <a:extLst>
              <a:ext uri="{FF2B5EF4-FFF2-40B4-BE49-F238E27FC236}">
                <a16:creationId xmlns:a16="http://schemas.microsoft.com/office/drawing/2014/main" xmlns="" id="{B5249517-CAEE-4E34-8136-6A9EC2C24AB2}"/>
              </a:ext>
            </a:extLst>
          </p:cNvPr>
          <p:cNvSpPr txBox="1">
            <a:spLocks/>
          </p:cNvSpPr>
          <p:nvPr/>
        </p:nvSpPr>
        <p:spPr>
          <a:xfrm>
            <a:off x="6553200" y="6461182"/>
            <a:ext cx="2133600" cy="3019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FFFFFF"/>
                </a:solidFill>
              </a:rPr>
              <a:t>Slide </a:t>
            </a:r>
            <a:fld id="{864A8D4A-B602-4C7A-9F64-5AEA9A8AB9A3}" type="slidenum">
              <a:rPr lang="en-US" sz="1200" smtClean="0">
                <a:solidFill>
                  <a:srgbClr val="FFFFFF"/>
                </a:solidFill>
              </a:rPr>
              <a:pPr algn="r"/>
              <a:t>27</a:t>
            </a:fld>
            <a:endParaRPr lang="en-US" sz="1200" dirty="0">
              <a:solidFill>
                <a:srgbClr val="FFFFFF"/>
              </a:solidFill>
            </a:endParaRPr>
          </a:p>
        </p:txBody>
      </p:sp>
    </p:spTree>
    <p:extLst>
      <p:ext uri="{BB962C8B-B14F-4D97-AF65-F5344CB8AC3E}">
        <p14:creationId xmlns:p14="http://schemas.microsoft.com/office/powerpoint/2010/main" xmlns="" val="93091387"/>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65007" y="6510133"/>
            <a:ext cx="991674" cy="261610"/>
          </a:xfrm>
          <a:prstGeom prst="rect">
            <a:avLst/>
          </a:prstGeom>
          <a:noFill/>
        </p:spPr>
        <p:txBody>
          <a:bodyPr wrap="square" rtlCol="0">
            <a:spAutoFit/>
          </a:bodyPr>
          <a:lstStyle/>
          <a:p>
            <a:pPr algn="r" fontAlgn="base">
              <a:spcBef>
                <a:spcPct val="0"/>
              </a:spcBef>
              <a:spcAft>
                <a:spcPct val="0"/>
              </a:spcAft>
            </a:pPr>
            <a:r>
              <a:rPr lang="en-ZA" sz="1100" dirty="0">
                <a:solidFill>
                  <a:srgbClr val="FFFFFF"/>
                </a:solidFill>
              </a:rPr>
              <a:t>Slide </a:t>
            </a:r>
            <a:fld id="{BB620F45-600D-4FED-8327-48CE31F86CC8}" type="slidenum">
              <a:rPr lang="en-ZA" sz="1100" smtClean="0">
                <a:solidFill>
                  <a:srgbClr val="FFFFFF"/>
                </a:solidFill>
              </a:rPr>
              <a:pPr algn="r" fontAlgn="base">
                <a:spcBef>
                  <a:spcPct val="0"/>
                </a:spcBef>
                <a:spcAft>
                  <a:spcPct val="0"/>
                </a:spcAft>
              </a:pPr>
              <a:t>28</a:t>
            </a:fld>
            <a:endParaRPr lang="en-ZA" sz="1100" dirty="0">
              <a:solidFill>
                <a:srgbClr val="FFFFFF"/>
              </a:solidFill>
            </a:endParaRPr>
          </a:p>
        </p:txBody>
      </p:sp>
      <p:sp>
        <p:nvSpPr>
          <p:cNvPr id="5" name="Rectangle 2"/>
          <p:cNvSpPr txBox="1">
            <a:spLocks noChangeArrowheads="1"/>
          </p:cNvSpPr>
          <p:nvPr/>
        </p:nvSpPr>
        <p:spPr>
          <a:xfrm>
            <a:off x="179512" y="404664"/>
            <a:ext cx="6983734" cy="580149"/>
          </a:xfrm>
          <a:prstGeom prst="rect">
            <a:avLst/>
          </a:prstGeom>
        </p:spPr>
        <p:txBody>
          <a:bodyPr/>
          <a:lstStyle>
            <a:lvl1pPr algn="l" rtl="0" eaLnBrk="0" fontAlgn="base" hangingPunct="0">
              <a:spcBef>
                <a:spcPct val="0"/>
              </a:spcBef>
              <a:spcAft>
                <a:spcPct val="0"/>
              </a:spcAft>
              <a:defRPr sz="2800" b="1">
                <a:solidFill>
                  <a:srgbClr val="4AAF14"/>
                </a:solidFill>
                <a:latin typeface="+mj-lt"/>
                <a:ea typeface="+mj-ea"/>
                <a:cs typeface="+mj-cs"/>
              </a:defRPr>
            </a:lvl1pPr>
            <a:lvl2pPr algn="l" rtl="0" eaLnBrk="0" fontAlgn="base" hangingPunct="0">
              <a:spcBef>
                <a:spcPct val="0"/>
              </a:spcBef>
              <a:spcAft>
                <a:spcPct val="0"/>
              </a:spcAft>
              <a:defRPr sz="2800" b="1">
                <a:solidFill>
                  <a:srgbClr val="4AAF14"/>
                </a:solidFill>
                <a:latin typeface="Helvetica" pitchFamily="34" charset="0"/>
              </a:defRPr>
            </a:lvl2pPr>
            <a:lvl3pPr algn="l" rtl="0" eaLnBrk="0" fontAlgn="base" hangingPunct="0">
              <a:spcBef>
                <a:spcPct val="0"/>
              </a:spcBef>
              <a:spcAft>
                <a:spcPct val="0"/>
              </a:spcAft>
              <a:defRPr sz="2800" b="1">
                <a:solidFill>
                  <a:srgbClr val="4AAF14"/>
                </a:solidFill>
                <a:latin typeface="Helvetica" pitchFamily="34" charset="0"/>
              </a:defRPr>
            </a:lvl3pPr>
            <a:lvl4pPr algn="l" rtl="0" eaLnBrk="0" fontAlgn="base" hangingPunct="0">
              <a:spcBef>
                <a:spcPct val="0"/>
              </a:spcBef>
              <a:spcAft>
                <a:spcPct val="0"/>
              </a:spcAft>
              <a:defRPr sz="2800" b="1">
                <a:solidFill>
                  <a:srgbClr val="4AAF14"/>
                </a:solidFill>
                <a:latin typeface="Helvetica" pitchFamily="34" charset="0"/>
              </a:defRPr>
            </a:lvl4pPr>
            <a:lvl5pPr algn="l" rtl="0" eaLnBrk="0" fontAlgn="base" hangingPunct="0">
              <a:spcBef>
                <a:spcPct val="0"/>
              </a:spcBef>
              <a:spcAft>
                <a:spcPct val="0"/>
              </a:spcAft>
              <a:defRPr sz="2800" b="1">
                <a:solidFill>
                  <a:srgbClr val="4AAF14"/>
                </a:solidFill>
                <a:latin typeface="Helvetica" pitchFamily="34" charset="0"/>
              </a:defRPr>
            </a:lvl5pPr>
            <a:lvl6pPr marL="457200" algn="l" rtl="0" fontAlgn="base">
              <a:spcBef>
                <a:spcPct val="0"/>
              </a:spcBef>
              <a:spcAft>
                <a:spcPct val="0"/>
              </a:spcAft>
              <a:defRPr sz="2800" b="1">
                <a:solidFill>
                  <a:srgbClr val="4AAF14"/>
                </a:solidFill>
                <a:latin typeface="Helvetica" pitchFamily="34" charset="0"/>
              </a:defRPr>
            </a:lvl6pPr>
            <a:lvl7pPr marL="914400" algn="l" rtl="0" fontAlgn="base">
              <a:spcBef>
                <a:spcPct val="0"/>
              </a:spcBef>
              <a:spcAft>
                <a:spcPct val="0"/>
              </a:spcAft>
              <a:defRPr sz="2800" b="1">
                <a:solidFill>
                  <a:srgbClr val="4AAF14"/>
                </a:solidFill>
                <a:latin typeface="Helvetica" pitchFamily="34" charset="0"/>
              </a:defRPr>
            </a:lvl7pPr>
            <a:lvl8pPr marL="1371600" algn="l" rtl="0" fontAlgn="base">
              <a:spcBef>
                <a:spcPct val="0"/>
              </a:spcBef>
              <a:spcAft>
                <a:spcPct val="0"/>
              </a:spcAft>
              <a:defRPr sz="2800" b="1">
                <a:solidFill>
                  <a:srgbClr val="4AAF14"/>
                </a:solidFill>
                <a:latin typeface="Helvetica" pitchFamily="34" charset="0"/>
              </a:defRPr>
            </a:lvl8pPr>
            <a:lvl9pPr marL="1828800" algn="l" rtl="0" fontAlgn="base">
              <a:spcBef>
                <a:spcPct val="0"/>
              </a:spcBef>
              <a:spcAft>
                <a:spcPct val="0"/>
              </a:spcAft>
              <a:defRPr sz="2800" b="1">
                <a:solidFill>
                  <a:srgbClr val="4AAF14"/>
                </a:solidFill>
                <a:latin typeface="Helvetica" pitchFamily="34" charset="0"/>
              </a:defRPr>
            </a:lvl9pPr>
          </a:lstStyle>
          <a:p>
            <a:pPr eaLnBrk="1" hangingPunct="1">
              <a:defRPr/>
            </a:pPr>
            <a:r>
              <a:rPr lang="en-ZA" sz="2400" dirty="0">
                <a:solidFill>
                  <a:srgbClr val="006600"/>
                </a:solidFill>
                <a:ea typeface="Tahoma" panose="020B0604030504040204" pitchFamily="34" charset="0"/>
                <a:cs typeface="Tahoma" panose="020B0604030504040204" pitchFamily="34" charset="0"/>
              </a:rPr>
              <a:t>Benefits of SOC Rationalisation</a:t>
            </a:r>
          </a:p>
        </p:txBody>
      </p:sp>
      <p:cxnSp>
        <p:nvCxnSpPr>
          <p:cNvPr id="6" name="Straight Connector 5"/>
          <p:cNvCxnSpPr/>
          <p:nvPr/>
        </p:nvCxnSpPr>
        <p:spPr>
          <a:xfrm>
            <a:off x="191474" y="823937"/>
            <a:ext cx="6996426" cy="0"/>
          </a:xfrm>
          <a:prstGeom prst="line">
            <a:avLst/>
          </a:prstGeom>
          <a:ln w="15875">
            <a:solidFill>
              <a:srgbClr val="00660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xmlns="" id="{638AF6D1-8E36-4E86-A2D0-24367FE6D96F}"/>
              </a:ext>
            </a:extLst>
          </p:cNvPr>
          <p:cNvGrpSpPr/>
          <p:nvPr/>
        </p:nvGrpSpPr>
        <p:grpSpPr>
          <a:xfrm>
            <a:off x="146537" y="1309553"/>
            <a:ext cx="8850927" cy="4759599"/>
            <a:chOff x="146537" y="1309553"/>
            <a:chExt cx="8850927" cy="4759599"/>
          </a:xfrm>
        </p:grpSpPr>
        <p:grpSp>
          <p:nvGrpSpPr>
            <p:cNvPr id="10" name="Group 9">
              <a:extLst>
                <a:ext uri="{FF2B5EF4-FFF2-40B4-BE49-F238E27FC236}">
                  <a16:creationId xmlns:a16="http://schemas.microsoft.com/office/drawing/2014/main" xmlns="" id="{455EDC95-FF88-4AAA-9476-EF33038DB07A}"/>
                </a:ext>
              </a:extLst>
            </p:cNvPr>
            <p:cNvGrpSpPr/>
            <p:nvPr/>
          </p:nvGrpSpPr>
          <p:grpSpPr>
            <a:xfrm>
              <a:off x="146537" y="1309553"/>
              <a:ext cx="1992927" cy="4752238"/>
              <a:chOff x="146537" y="1309553"/>
              <a:chExt cx="1992927" cy="4752238"/>
            </a:xfrm>
          </p:grpSpPr>
          <p:grpSp>
            <p:nvGrpSpPr>
              <p:cNvPr id="50" name="Group 49">
                <a:extLst>
                  <a:ext uri="{FF2B5EF4-FFF2-40B4-BE49-F238E27FC236}">
                    <a16:creationId xmlns:a16="http://schemas.microsoft.com/office/drawing/2014/main" xmlns="" id="{7C643B24-EA3A-454F-90B7-DCA37FD25E53}"/>
                  </a:ext>
                </a:extLst>
              </p:cNvPr>
              <p:cNvGrpSpPr/>
              <p:nvPr/>
            </p:nvGrpSpPr>
            <p:grpSpPr>
              <a:xfrm>
                <a:off x="146537" y="1309553"/>
                <a:ext cx="1992927" cy="4752238"/>
                <a:chOff x="146537" y="1309553"/>
                <a:chExt cx="1992927" cy="4752238"/>
              </a:xfrm>
            </p:grpSpPr>
            <p:grpSp>
              <p:nvGrpSpPr>
                <p:cNvPr id="54" name="Group 53">
                  <a:extLst>
                    <a:ext uri="{FF2B5EF4-FFF2-40B4-BE49-F238E27FC236}">
                      <a16:creationId xmlns:a16="http://schemas.microsoft.com/office/drawing/2014/main" xmlns="" id="{A71FC215-D2F5-42C0-AE7C-6C4ED5381721}"/>
                    </a:ext>
                  </a:extLst>
                </p:cNvPr>
                <p:cNvGrpSpPr/>
                <p:nvPr/>
              </p:nvGrpSpPr>
              <p:grpSpPr>
                <a:xfrm>
                  <a:off x="146537" y="1309553"/>
                  <a:ext cx="1991182" cy="4752238"/>
                  <a:chOff x="152395" y="1388175"/>
                  <a:chExt cx="1991182" cy="4752238"/>
                </a:xfrm>
              </p:grpSpPr>
              <p:sp>
                <p:nvSpPr>
                  <p:cNvPr id="59" name="Freeform 70">
                    <a:extLst>
                      <a:ext uri="{FF2B5EF4-FFF2-40B4-BE49-F238E27FC236}">
                        <a16:creationId xmlns:a16="http://schemas.microsoft.com/office/drawing/2014/main" xmlns="" id="{E7230A7B-B78B-481F-8C2F-BC1908E5FCCD}"/>
                      </a:ext>
                    </a:extLst>
                  </p:cNvPr>
                  <p:cNvSpPr/>
                  <p:nvPr/>
                </p:nvSpPr>
                <p:spPr>
                  <a:xfrm>
                    <a:off x="551597" y="1388175"/>
                    <a:ext cx="1152267" cy="4752238"/>
                  </a:xfrm>
                  <a:custGeom>
                    <a:avLst/>
                    <a:gdLst>
                      <a:gd name="connsiteX0" fmla="*/ 0 w 1102659"/>
                      <a:gd name="connsiteY0" fmla="*/ 0 h 4547643"/>
                      <a:gd name="connsiteX1" fmla="*/ 1102659 w 1102659"/>
                      <a:gd name="connsiteY1" fmla="*/ 0 h 4547643"/>
                      <a:gd name="connsiteX2" fmla="*/ 1102659 w 1102659"/>
                      <a:gd name="connsiteY2" fmla="*/ 4547643 h 4547643"/>
                      <a:gd name="connsiteX3" fmla="*/ 0 w 1102659"/>
                      <a:gd name="connsiteY3" fmla="*/ 4547643 h 4547643"/>
                    </a:gdLst>
                    <a:ahLst/>
                    <a:cxnLst>
                      <a:cxn ang="0">
                        <a:pos x="connsiteX0" y="connsiteY0"/>
                      </a:cxn>
                      <a:cxn ang="0">
                        <a:pos x="connsiteX1" y="connsiteY1"/>
                      </a:cxn>
                      <a:cxn ang="0">
                        <a:pos x="connsiteX2" y="connsiteY2"/>
                      </a:cxn>
                      <a:cxn ang="0">
                        <a:pos x="connsiteX3" y="connsiteY3"/>
                      </a:cxn>
                    </a:cxnLst>
                    <a:rect l="l" t="t" r="r" b="b"/>
                    <a:pathLst>
                      <a:path w="1102659" h="4547643">
                        <a:moveTo>
                          <a:pt x="0" y="0"/>
                        </a:moveTo>
                        <a:lnTo>
                          <a:pt x="1102659" y="0"/>
                        </a:lnTo>
                        <a:lnTo>
                          <a:pt x="1102659" y="4547643"/>
                        </a:lnTo>
                        <a:lnTo>
                          <a:pt x="0" y="4547643"/>
                        </a:lnTo>
                        <a:close/>
                      </a:path>
                    </a:pathLst>
                  </a:custGeom>
                  <a:solidFill>
                    <a:srgbClr val="E12B3C"/>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Arial"/>
                      <a:ea typeface="+mn-ea"/>
                      <a:cs typeface="+mn-cs"/>
                    </a:endParaRPr>
                  </a:p>
                </p:txBody>
              </p:sp>
              <p:sp>
                <p:nvSpPr>
                  <p:cNvPr id="60" name="Freeform 71">
                    <a:extLst>
                      <a:ext uri="{FF2B5EF4-FFF2-40B4-BE49-F238E27FC236}">
                        <a16:creationId xmlns:a16="http://schemas.microsoft.com/office/drawing/2014/main" xmlns="" id="{D939D8B3-3ADB-45C4-8F72-2605F4571A04}"/>
                      </a:ext>
                    </a:extLst>
                  </p:cNvPr>
                  <p:cNvSpPr/>
                  <p:nvPr/>
                </p:nvSpPr>
                <p:spPr>
                  <a:xfrm>
                    <a:off x="1698595" y="1388175"/>
                    <a:ext cx="444982" cy="4752238"/>
                  </a:xfrm>
                  <a:custGeom>
                    <a:avLst/>
                    <a:gdLst>
                      <a:gd name="connsiteX0" fmla="*/ 0 w 425824"/>
                      <a:gd name="connsiteY0" fmla="*/ 0 h 4547643"/>
                      <a:gd name="connsiteX1" fmla="*/ 425824 w 425824"/>
                      <a:gd name="connsiteY1" fmla="*/ 195943 h 4547643"/>
                      <a:gd name="connsiteX2" fmla="*/ 425824 w 425824"/>
                      <a:gd name="connsiteY2" fmla="*/ 4547643 h 4547643"/>
                      <a:gd name="connsiteX3" fmla="*/ 0 w 425824"/>
                      <a:gd name="connsiteY3" fmla="*/ 4547643 h 4547643"/>
                      <a:gd name="connsiteX0" fmla="*/ 0 w 425824"/>
                      <a:gd name="connsiteY0" fmla="*/ 0 h 4547643"/>
                      <a:gd name="connsiteX1" fmla="*/ 425824 w 425824"/>
                      <a:gd name="connsiteY1" fmla="*/ 195943 h 4547643"/>
                      <a:gd name="connsiteX2" fmla="*/ 425824 w 425824"/>
                      <a:gd name="connsiteY2" fmla="*/ 4453513 h 4547643"/>
                      <a:gd name="connsiteX3" fmla="*/ 0 w 425824"/>
                      <a:gd name="connsiteY3" fmla="*/ 4547643 h 4547643"/>
                      <a:gd name="connsiteX4" fmla="*/ 0 w 425824"/>
                      <a:gd name="connsiteY4" fmla="*/ 0 h 4547643"/>
                      <a:gd name="connsiteX0" fmla="*/ 0 w 425824"/>
                      <a:gd name="connsiteY0" fmla="*/ 0 h 4547643"/>
                      <a:gd name="connsiteX1" fmla="*/ 425824 w 425824"/>
                      <a:gd name="connsiteY1" fmla="*/ 195943 h 4547643"/>
                      <a:gd name="connsiteX2" fmla="*/ 425824 w 425824"/>
                      <a:gd name="connsiteY2" fmla="*/ 4441156 h 4547643"/>
                      <a:gd name="connsiteX3" fmla="*/ 0 w 425824"/>
                      <a:gd name="connsiteY3" fmla="*/ 4547643 h 4547643"/>
                      <a:gd name="connsiteX4" fmla="*/ 0 w 425824"/>
                      <a:gd name="connsiteY4" fmla="*/ 0 h 4547643"/>
                      <a:gd name="connsiteX0" fmla="*/ 0 w 425824"/>
                      <a:gd name="connsiteY0" fmla="*/ 0 h 4547643"/>
                      <a:gd name="connsiteX1" fmla="*/ 425824 w 425824"/>
                      <a:gd name="connsiteY1" fmla="*/ 195943 h 4547643"/>
                      <a:gd name="connsiteX2" fmla="*/ 425824 w 425824"/>
                      <a:gd name="connsiteY2" fmla="*/ 4419767 h 4547643"/>
                      <a:gd name="connsiteX3" fmla="*/ 0 w 425824"/>
                      <a:gd name="connsiteY3" fmla="*/ 4547643 h 4547643"/>
                      <a:gd name="connsiteX4" fmla="*/ 0 w 425824"/>
                      <a:gd name="connsiteY4" fmla="*/ 0 h 4547643"/>
                      <a:gd name="connsiteX0" fmla="*/ 0 w 425824"/>
                      <a:gd name="connsiteY0" fmla="*/ 0 h 4547643"/>
                      <a:gd name="connsiteX1" fmla="*/ 425824 w 425824"/>
                      <a:gd name="connsiteY1" fmla="*/ 195943 h 4547643"/>
                      <a:gd name="connsiteX2" fmla="*/ 425824 w 425824"/>
                      <a:gd name="connsiteY2" fmla="*/ 4409072 h 4547643"/>
                      <a:gd name="connsiteX3" fmla="*/ 0 w 425824"/>
                      <a:gd name="connsiteY3" fmla="*/ 4547643 h 4547643"/>
                      <a:gd name="connsiteX4" fmla="*/ 0 w 425824"/>
                      <a:gd name="connsiteY4" fmla="*/ 0 h 4547643"/>
                      <a:gd name="connsiteX0" fmla="*/ 0 w 425824"/>
                      <a:gd name="connsiteY0" fmla="*/ 0 h 4547643"/>
                      <a:gd name="connsiteX1" fmla="*/ 425824 w 425824"/>
                      <a:gd name="connsiteY1" fmla="*/ 195943 h 4547643"/>
                      <a:gd name="connsiteX2" fmla="*/ 425824 w 425824"/>
                      <a:gd name="connsiteY2" fmla="*/ 4403725 h 4547643"/>
                      <a:gd name="connsiteX3" fmla="*/ 0 w 425824"/>
                      <a:gd name="connsiteY3" fmla="*/ 4547643 h 4547643"/>
                      <a:gd name="connsiteX4" fmla="*/ 0 w 425824"/>
                      <a:gd name="connsiteY4" fmla="*/ 0 h 4547643"/>
                      <a:gd name="connsiteX0" fmla="*/ 0 w 425824"/>
                      <a:gd name="connsiteY0" fmla="*/ 0 h 4547643"/>
                      <a:gd name="connsiteX1" fmla="*/ 425824 w 425824"/>
                      <a:gd name="connsiteY1" fmla="*/ 195943 h 4547643"/>
                      <a:gd name="connsiteX2" fmla="*/ 425824 w 425824"/>
                      <a:gd name="connsiteY2" fmla="*/ 4393030 h 4547643"/>
                      <a:gd name="connsiteX3" fmla="*/ 0 w 425824"/>
                      <a:gd name="connsiteY3" fmla="*/ 4547643 h 4547643"/>
                      <a:gd name="connsiteX4" fmla="*/ 0 w 425824"/>
                      <a:gd name="connsiteY4" fmla="*/ 0 h 4547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824" h="4547643">
                        <a:moveTo>
                          <a:pt x="0" y="0"/>
                        </a:moveTo>
                        <a:lnTo>
                          <a:pt x="425824" y="195943"/>
                        </a:lnTo>
                        <a:lnTo>
                          <a:pt x="425824" y="4393030"/>
                        </a:lnTo>
                        <a:lnTo>
                          <a:pt x="0" y="4547643"/>
                        </a:lnTo>
                        <a:lnTo>
                          <a:pt x="0" y="0"/>
                        </a:lnTo>
                        <a:close/>
                      </a:path>
                    </a:pathLst>
                  </a:custGeom>
                  <a:solidFill>
                    <a:srgbClr val="B01927"/>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Arial"/>
                      <a:ea typeface="+mn-ea"/>
                      <a:cs typeface="+mn-cs"/>
                    </a:endParaRPr>
                  </a:p>
                </p:txBody>
              </p:sp>
              <p:sp>
                <p:nvSpPr>
                  <p:cNvPr id="61" name="Freeform 72">
                    <a:extLst>
                      <a:ext uri="{FF2B5EF4-FFF2-40B4-BE49-F238E27FC236}">
                        <a16:creationId xmlns:a16="http://schemas.microsoft.com/office/drawing/2014/main" xmlns="" id="{8546C61F-676D-4EF2-8F46-F132F3A069BC}"/>
                      </a:ext>
                    </a:extLst>
                  </p:cNvPr>
                  <p:cNvSpPr/>
                  <p:nvPr/>
                </p:nvSpPr>
                <p:spPr>
                  <a:xfrm>
                    <a:off x="152395" y="1388175"/>
                    <a:ext cx="407509" cy="4752238"/>
                  </a:xfrm>
                  <a:custGeom>
                    <a:avLst/>
                    <a:gdLst>
                      <a:gd name="connsiteX0" fmla="*/ 389965 w 389965"/>
                      <a:gd name="connsiteY0" fmla="*/ 0 h 4547643"/>
                      <a:gd name="connsiteX1" fmla="*/ 389965 w 389965"/>
                      <a:gd name="connsiteY1" fmla="*/ 4547643 h 4547643"/>
                      <a:gd name="connsiteX2" fmla="*/ 0 w 389965"/>
                      <a:gd name="connsiteY2" fmla="*/ 4547643 h 4547643"/>
                      <a:gd name="connsiteX3" fmla="*/ 0 w 389965"/>
                      <a:gd name="connsiteY3" fmla="*/ 190005 h 4547643"/>
                      <a:gd name="connsiteX0" fmla="*/ 389965 w 389965"/>
                      <a:gd name="connsiteY0" fmla="*/ 0 h 4547643"/>
                      <a:gd name="connsiteX1" fmla="*/ 389965 w 389965"/>
                      <a:gd name="connsiteY1" fmla="*/ 4547643 h 4547643"/>
                      <a:gd name="connsiteX2" fmla="*/ 0 w 389965"/>
                      <a:gd name="connsiteY2" fmla="*/ 4393002 h 4547643"/>
                      <a:gd name="connsiteX3" fmla="*/ 0 w 389965"/>
                      <a:gd name="connsiteY3" fmla="*/ 190005 h 4547643"/>
                      <a:gd name="connsiteX4" fmla="*/ 389965 w 389965"/>
                      <a:gd name="connsiteY4" fmla="*/ 0 h 4547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965" h="4547643">
                        <a:moveTo>
                          <a:pt x="389965" y="0"/>
                        </a:moveTo>
                        <a:lnTo>
                          <a:pt x="389965" y="4547643"/>
                        </a:lnTo>
                        <a:lnTo>
                          <a:pt x="0" y="4393002"/>
                        </a:lnTo>
                        <a:lnTo>
                          <a:pt x="0" y="190005"/>
                        </a:lnTo>
                        <a:lnTo>
                          <a:pt x="389965" y="0"/>
                        </a:lnTo>
                        <a:close/>
                      </a:path>
                    </a:pathLst>
                  </a:custGeom>
                  <a:solidFill>
                    <a:srgbClr val="ED808A"/>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Arial"/>
                      <a:ea typeface="+mn-ea"/>
                      <a:cs typeface="+mn-cs"/>
                    </a:endParaRPr>
                  </a:p>
                </p:txBody>
              </p:sp>
            </p:grpSp>
            <p:sp>
              <p:nvSpPr>
                <p:cNvPr id="55" name="Rectangle 54">
                  <a:extLst>
                    <a:ext uri="{FF2B5EF4-FFF2-40B4-BE49-F238E27FC236}">
                      <a16:creationId xmlns:a16="http://schemas.microsoft.com/office/drawing/2014/main" xmlns="" id="{4B451561-9B0E-471F-A64A-82F423E54E3F}"/>
                    </a:ext>
                  </a:extLst>
                </p:cNvPr>
                <p:cNvSpPr/>
                <p:nvPr/>
              </p:nvSpPr>
              <p:spPr>
                <a:xfrm>
                  <a:off x="146541" y="1928326"/>
                  <a:ext cx="1992923" cy="461852"/>
                </a:xfrm>
                <a:prstGeom prst="rect">
                  <a:avLst/>
                </a:prstGeom>
                <a:solidFill>
                  <a:srgbClr val="F7F7F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Arial"/>
                    <a:ea typeface="+mn-ea"/>
                    <a:cs typeface="+mn-cs"/>
                  </a:endParaRPr>
                </a:p>
              </p:txBody>
            </p:sp>
            <p:grpSp>
              <p:nvGrpSpPr>
                <p:cNvPr id="56" name="Group 55">
                  <a:extLst>
                    <a:ext uri="{FF2B5EF4-FFF2-40B4-BE49-F238E27FC236}">
                      <a16:creationId xmlns:a16="http://schemas.microsoft.com/office/drawing/2014/main" xmlns="" id="{8CB08CDA-0E52-48EE-86D5-FDEEB6FFE612}"/>
                    </a:ext>
                  </a:extLst>
                </p:cNvPr>
                <p:cNvGrpSpPr/>
                <p:nvPr/>
              </p:nvGrpSpPr>
              <p:grpSpPr>
                <a:xfrm>
                  <a:off x="931245" y="1376518"/>
                  <a:ext cx="381254" cy="433964"/>
                  <a:chOff x="3578226" y="623888"/>
                  <a:chExt cx="838200" cy="954088"/>
                </a:xfrm>
                <a:solidFill>
                  <a:srgbClr val="F7F7F7"/>
                </a:solidFill>
                <a:effectLst/>
              </p:grpSpPr>
              <p:sp>
                <p:nvSpPr>
                  <p:cNvPr id="57" name="Freeform 16">
                    <a:extLst>
                      <a:ext uri="{FF2B5EF4-FFF2-40B4-BE49-F238E27FC236}">
                        <a16:creationId xmlns:a16="http://schemas.microsoft.com/office/drawing/2014/main" xmlns="" id="{E57B5DD0-E575-40CE-AA52-27944AEFD727}"/>
                      </a:ext>
                    </a:extLst>
                  </p:cNvPr>
                  <p:cNvSpPr>
                    <a:spLocks noEditPoints="1"/>
                  </p:cNvSpPr>
                  <p:nvPr/>
                </p:nvSpPr>
                <p:spPr bwMode="auto">
                  <a:xfrm>
                    <a:off x="3578226" y="623888"/>
                    <a:ext cx="750888" cy="717550"/>
                  </a:xfrm>
                  <a:custGeom>
                    <a:avLst/>
                    <a:gdLst>
                      <a:gd name="T0" fmla="*/ 172 w 200"/>
                      <a:gd name="T1" fmla="*/ 163 h 191"/>
                      <a:gd name="T2" fmla="*/ 172 w 200"/>
                      <a:gd name="T3" fmla="*/ 28 h 191"/>
                      <a:gd name="T4" fmla="*/ 37 w 200"/>
                      <a:gd name="T5" fmla="*/ 28 h 191"/>
                      <a:gd name="T6" fmla="*/ 104 w 200"/>
                      <a:gd name="T7" fmla="*/ 191 h 191"/>
                      <a:gd name="T8" fmla="*/ 161 w 200"/>
                      <a:gd name="T9" fmla="*/ 82 h 191"/>
                      <a:gd name="T10" fmla="*/ 167 w 200"/>
                      <a:gd name="T11" fmla="*/ 41 h 191"/>
                      <a:gd name="T12" fmla="*/ 82 w 200"/>
                      <a:gd name="T13" fmla="*/ 126 h 191"/>
                      <a:gd name="T14" fmla="*/ 129 w 200"/>
                      <a:gd name="T15" fmla="*/ 129 h 191"/>
                      <a:gd name="T16" fmla="*/ 82 w 200"/>
                      <a:gd name="T17" fmla="*/ 126 h 191"/>
                      <a:gd name="T18" fmla="*/ 51 w 200"/>
                      <a:gd name="T19" fmla="*/ 158 h 191"/>
                      <a:gd name="T20" fmla="*/ 90 w 200"/>
                      <a:gd name="T21" fmla="*/ 151 h 191"/>
                      <a:gd name="T22" fmla="*/ 159 w 200"/>
                      <a:gd name="T23" fmla="*/ 159 h 191"/>
                      <a:gd name="T24" fmla="*/ 111 w 200"/>
                      <a:gd name="T25" fmla="*/ 155 h 191"/>
                      <a:gd name="T26" fmla="*/ 113 w 200"/>
                      <a:gd name="T27" fmla="*/ 96 h 191"/>
                      <a:gd name="T28" fmla="*/ 156 w 200"/>
                      <a:gd name="T29" fmla="*/ 93 h 191"/>
                      <a:gd name="T30" fmla="*/ 113 w 200"/>
                      <a:gd name="T31" fmla="*/ 96 h 191"/>
                      <a:gd name="T32" fmla="*/ 136 w 200"/>
                      <a:gd name="T33" fmla="*/ 56 h 191"/>
                      <a:gd name="T34" fmla="*/ 158 w 200"/>
                      <a:gd name="T35" fmla="*/ 32 h 191"/>
                      <a:gd name="T36" fmla="*/ 127 w 200"/>
                      <a:gd name="T37" fmla="*/ 64 h 191"/>
                      <a:gd name="T38" fmla="*/ 80 w 200"/>
                      <a:gd name="T39" fmla="*/ 63 h 191"/>
                      <a:gd name="T40" fmla="*/ 127 w 200"/>
                      <a:gd name="T41" fmla="*/ 64 h 191"/>
                      <a:gd name="T42" fmla="*/ 50 w 200"/>
                      <a:gd name="T43" fmla="*/ 33 h 191"/>
                      <a:gd name="T44" fmla="*/ 98 w 200"/>
                      <a:gd name="T45" fmla="*/ 35 h 191"/>
                      <a:gd name="T46" fmla="*/ 96 w 200"/>
                      <a:gd name="T47" fmla="*/ 96 h 191"/>
                      <a:gd name="T48" fmla="*/ 54 w 200"/>
                      <a:gd name="T49" fmla="*/ 98 h 191"/>
                      <a:gd name="T50" fmla="*/ 96 w 200"/>
                      <a:gd name="T51" fmla="*/ 96 h 191"/>
                      <a:gd name="T52" fmla="*/ 42 w 200"/>
                      <a:gd name="T53" fmla="*/ 150 h 191"/>
                      <a:gd name="T54" fmla="*/ 66 w 200"/>
                      <a:gd name="T55" fmla="*/ 126 h 191"/>
                      <a:gd name="T56" fmla="*/ 99 w 200"/>
                      <a:gd name="T57" fmla="*/ 160 h 191"/>
                      <a:gd name="T58" fmla="*/ 104 w 200"/>
                      <a:gd name="T59" fmla="*/ 179 h 191"/>
                      <a:gd name="T60" fmla="*/ 167 w 200"/>
                      <a:gd name="T61" fmla="*/ 150 h 191"/>
                      <a:gd name="T62" fmla="*/ 165 w 200"/>
                      <a:gd name="T63" fmla="*/ 102 h 191"/>
                      <a:gd name="T64" fmla="*/ 167 w 200"/>
                      <a:gd name="T65" fmla="*/ 150 h 191"/>
                      <a:gd name="T66" fmla="*/ 171 w 200"/>
                      <a:gd name="T67" fmla="*/ 91 h 191"/>
                      <a:gd name="T68" fmla="*/ 188 w 200"/>
                      <a:gd name="T69" fmla="*/ 96 h 191"/>
                      <a:gd name="T70" fmla="*/ 141 w 200"/>
                      <a:gd name="T71" fmla="*/ 21 h 191"/>
                      <a:gd name="T72" fmla="*/ 93 w 200"/>
                      <a:gd name="T73" fmla="*/ 13 h 191"/>
                      <a:gd name="T74" fmla="*/ 141 w 200"/>
                      <a:gd name="T75" fmla="*/ 21 h 191"/>
                      <a:gd name="T76" fmla="*/ 63 w 200"/>
                      <a:gd name="T77" fmla="*/ 63 h 191"/>
                      <a:gd name="T78" fmla="*/ 25 w 200"/>
                      <a:gd name="T79" fmla="*/ 69 h 191"/>
                      <a:gd name="T80" fmla="*/ 22 w 200"/>
                      <a:gd name="T81" fmla="*/ 83 h 191"/>
                      <a:gd name="T82" fmla="*/ 31 w 200"/>
                      <a:gd name="T83" fmla="*/ 13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 h="191">
                        <a:moveTo>
                          <a:pt x="104" y="191"/>
                        </a:moveTo>
                        <a:cubicBezTo>
                          <a:pt x="130" y="191"/>
                          <a:pt x="154" y="181"/>
                          <a:pt x="172" y="163"/>
                        </a:cubicBezTo>
                        <a:cubicBezTo>
                          <a:pt x="190" y="145"/>
                          <a:pt x="200" y="121"/>
                          <a:pt x="200" y="96"/>
                        </a:cubicBezTo>
                        <a:cubicBezTo>
                          <a:pt x="200" y="70"/>
                          <a:pt x="190" y="46"/>
                          <a:pt x="172" y="28"/>
                        </a:cubicBezTo>
                        <a:cubicBezTo>
                          <a:pt x="154" y="10"/>
                          <a:pt x="130" y="0"/>
                          <a:pt x="104" y="0"/>
                        </a:cubicBezTo>
                        <a:cubicBezTo>
                          <a:pt x="79" y="0"/>
                          <a:pt x="55" y="10"/>
                          <a:pt x="37" y="28"/>
                        </a:cubicBezTo>
                        <a:cubicBezTo>
                          <a:pt x="0" y="66"/>
                          <a:pt x="0" y="126"/>
                          <a:pt x="37" y="163"/>
                        </a:cubicBezTo>
                        <a:cubicBezTo>
                          <a:pt x="55" y="181"/>
                          <a:pt x="79" y="191"/>
                          <a:pt x="104" y="191"/>
                        </a:cubicBezTo>
                        <a:close/>
                        <a:moveTo>
                          <a:pt x="169" y="42"/>
                        </a:moveTo>
                        <a:cubicBezTo>
                          <a:pt x="169" y="56"/>
                          <a:pt x="166" y="69"/>
                          <a:pt x="161" y="82"/>
                        </a:cubicBezTo>
                        <a:cubicBezTo>
                          <a:pt x="144" y="64"/>
                          <a:pt x="144" y="64"/>
                          <a:pt x="144" y="64"/>
                        </a:cubicBezTo>
                        <a:cubicBezTo>
                          <a:pt x="167" y="41"/>
                          <a:pt x="167" y="41"/>
                          <a:pt x="167" y="41"/>
                        </a:cubicBezTo>
                        <a:cubicBezTo>
                          <a:pt x="168" y="42"/>
                          <a:pt x="168" y="42"/>
                          <a:pt x="169" y="42"/>
                        </a:cubicBezTo>
                        <a:close/>
                        <a:moveTo>
                          <a:pt x="82" y="126"/>
                        </a:moveTo>
                        <a:cubicBezTo>
                          <a:pt x="104" y="104"/>
                          <a:pt x="104" y="104"/>
                          <a:pt x="104" y="104"/>
                        </a:cubicBezTo>
                        <a:cubicBezTo>
                          <a:pt x="129" y="129"/>
                          <a:pt x="129" y="129"/>
                          <a:pt x="129" y="129"/>
                        </a:cubicBezTo>
                        <a:cubicBezTo>
                          <a:pt x="121" y="136"/>
                          <a:pt x="112" y="142"/>
                          <a:pt x="102" y="146"/>
                        </a:cubicBezTo>
                        <a:lnTo>
                          <a:pt x="82" y="126"/>
                        </a:lnTo>
                        <a:close/>
                        <a:moveTo>
                          <a:pt x="90" y="151"/>
                        </a:moveTo>
                        <a:cubicBezTo>
                          <a:pt x="78" y="155"/>
                          <a:pt x="65" y="158"/>
                          <a:pt x="51" y="158"/>
                        </a:cubicBezTo>
                        <a:cubicBezTo>
                          <a:pt x="74" y="135"/>
                          <a:pt x="74" y="135"/>
                          <a:pt x="74" y="135"/>
                        </a:cubicBezTo>
                        <a:lnTo>
                          <a:pt x="90" y="151"/>
                        </a:lnTo>
                        <a:close/>
                        <a:moveTo>
                          <a:pt x="137" y="137"/>
                        </a:moveTo>
                        <a:cubicBezTo>
                          <a:pt x="159" y="159"/>
                          <a:pt x="159" y="159"/>
                          <a:pt x="159" y="159"/>
                        </a:cubicBezTo>
                        <a:cubicBezTo>
                          <a:pt x="151" y="166"/>
                          <a:pt x="141" y="172"/>
                          <a:pt x="131" y="175"/>
                        </a:cubicBezTo>
                        <a:cubicBezTo>
                          <a:pt x="111" y="155"/>
                          <a:pt x="111" y="155"/>
                          <a:pt x="111" y="155"/>
                        </a:cubicBezTo>
                        <a:cubicBezTo>
                          <a:pt x="120" y="150"/>
                          <a:pt x="129" y="144"/>
                          <a:pt x="137" y="137"/>
                        </a:cubicBezTo>
                        <a:close/>
                        <a:moveTo>
                          <a:pt x="113" y="96"/>
                        </a:moveTo>
                        <a:cubicBezTo>
                          <a:pt x="136" y="73"/>
                          <a:pt x="136" y="73"/>
                          <a:pt x="136" y="73"/>
                        </a:cubicBezTo>
                        <a:cubicBezTo>
                          <a:pt x="156" y="93"/>
                          <a:pt x="156" y="93"/>
                          <a:pt x="156" y="93"/>
                        </a:cubicBezTo>
                        <a:cubicBezTo>
                          <a:pt x="151" y="103"/>
                          <a:pt x="145" y="112"/>
                          <a:pt x="137" y="120"/>
                        </a:cubicBezTo>
                        <a:lnTo>
                          <a:pt x="113" y="96"/>
                        </a:lnTo>
                        <a:close/>
                        <a:moveTo>
                          <a:pt x="159" y="33"/>
                        </a:moveTo>
                        <a:cubicBezTo>
                          <a:pt x="136" y="56"/>
                          <a:pt x="136" y="56"/>
                          <a:pt x="136" y="56"/>
                        </a:cubicBezTo>
                        <a:cubicBezTo>
                          <a:pt x="118" y="39"/>
                          <a:pt x="118" y="39"/>
                          <a:pt x="118" y="39"/>
                        </a:cubicBezTo>
                        <a:cubicBezTo>
                          <a:pt x="131" y="34"/>
                          <a:pt x="144" y="32"/>
                          <a:pt x="158" y="32"/>
                        </a:cubicBezTo>
                        <a:cubicBezTo>
                          <a:pt x="158" y="32"/>
                          <a:pt x="159" y="32"/>
                          <a:pt x="159" y="33"/>
                        </a:cubicBezTo>
                        <a:close/>
                        <a:moveTo>
                          <a:pt x="127" y="64"/>
                        </a:moveTo>
                        <a:cubicBezTo>
                          <a:pt x="104" y="87"/>
                          <a:pt x="104" y="87"/>
                          <a:pt x="104" y="87"/>
                        </a:cubicBezTo>
                        <a:cubicBezTo>
                          <a:pt x="80" y="63"/>
                          <a:pt x="80" y="63"/>
                          <a:pt x="80" y="63"/>
                        </a:cubicBezTo>
                        <a:cubicBezTo>
                          <a:pt x="88" y="55"/>
                          <a:pt x="97" y="49"/>
                          <a:pt x="107" y="44"/>
                        </a:cubicBezTo>
                        <a:lnTo>
                          <a:pt x="127" y="64"/>
                        </a:lnTo>
                        <a:close/>
                        <a:moveTo>
                          <a:pt x="71" y="54"/>
                        </a:moveTo>
                        <a:cubicBezTo>
                          <a:pt x="50" y="33"/>
                          <a:pt x="50" y="33"/>
                          <a:pt x="50" y="33"/>
                        </a:cubicBezTo>
                        <a:cubicBezTo>
                          <a:pt x="58" y="25"/>
                          <a:pt x="68" y="20"/>
                          <a:pt x="79" y="16"/>
                        </a:cubicBezTo>
                        <a:cubicBezTo>
                          <a:pt x="98" y="35"/>
                          <a:pt x="98" y="35"/>
                          <a:pt x="98" y="35"/>
                        </a:cubicBezTo>
                        <a:cubicBezTo>
                          <a:pt x="88" y="40"/>
                          <a:pt x="79" y="47"/>
                          <a:pt x="71" y="54"/>
                        </a:cubicBezTo>
                        <a:close/>
                        <a:moveTo>
                          <a:pt x="96" y="96"/>
                        </a:moveTo>
                        <a:cubicBezTo>
                          <a:pt x="74" y="118"/>
                          <a:pt x="74" y="118"/>
                          <a:pt x="74" y="118"/>
                        </a:cubicBezTo>
                        <a:cubicBezTo>
                          <a:pt x="54" y="98"/>
                          <a:pt x="54" y="98"/>
                          <a:pt x="54" y="98"/>
                        </a:cubicBezTo>
                        <a:cubicBezTo>
                          <a:pt x="59" y="88"/>
                          <a:pt x="65" y="79"/>
                          <a:pt x="72" y="71"/>
                        </a:cubicBezTo>
                        <a:lnTo>
                          <a:pt x="96" y="96"/>
                        </a:lnTo>
                        <a:close/>
                        <a:moveTo>
                          <a:pt x="66" y="126"/>
                        </a:moveTo>
                        <a:cubicBezTo>
                          <a:pt x="42" y="150"/>
                          <a:pt x="42" y="150"/>
                          <a:pt x="42" y="150"/>
                        </a:cubicBezTo>
                        <a:cubicBezTo>
                          <a:pt x="42" y="136"/>
                          <a:pt x="45" y="122"/>
                          <a:pt x="49" y="110"/>
                        </a:cubicBezTo>
                        <a:lnTo>
                          <a:pt x="66" y="126"/>
                        </a:lnTo>
                        <a:close/>
                        <a:moveTo>
                          <a:pt x="64" y="169"/>
                        </a:moveTo>
                        <a:cubicBezTo>
                          <a:pt x="77" y="168"/>
                          <a:pt x="88" y="165"/>
                          <a:pt x="99" y="160"/>
                        </a:cubicBezTo>
                        <a:cubicBezTo>
                          <a:pt x="117" y="178"/>
                          <a:pt x="117" y="178"/>
                          <a:pt x="117" y="178"/>
                        </a:cubicBezTo>
                        <a:cubicBezTo>
                          <a:pt x="113" y="179"/>
                          <a:pt x="109" y="179"/>
                          <a:pt x="104" y="179"/>
                        </a:cubicBezTo>
                        <a:cubicBezTo>
                          <a:pt x="90" y="179"/>
                          <a:pt x="76" y="176"/>
                          <a:pt x="64" y="169"/>
                        </a:cubicBezTo>
                        <a:close/>
                        <a:moveTo>
                          <a:pt x="167" y="150"/>
                        </a:moveTo>
                        <a:cubicBezTo>
                          <a:pt x="146" y="129"/>
                          <a:pt x="146" y="129"/>
                          <a:pt x="146" y="129"/>
                        </a:cubicBezTo>
                        <a:cubicBezTo>
                          <a:pt x="153" y="121"/>
                          <a:pt x="160" y="112"/>
                          <a:pt x="165" y="102"/>
                        </a:cubicBezTo>
                        <a:cubicBezTo>
                          <a:pt x="184" y="121"/>
                          <a:pt x="184" y="121"/>
                          <a:pt x="184" y="121"/>
                        </a:cubicBezTo>
                        <a:cubicBezTo>
                          <a:pt x="181" y="132"/>
                          <a:pt x="175" y="142"/>
                          <a:pt x="167" y="150"/>
                        </a:cubicBezTo>
                        <a:close/>
                        <a:moveTo>
                          <a:pt x="187" y="107"/>
                        </a:moveTo>
                        <a:cubicBezTo>
                          <a:pt x="171" y="91"/>
                          <a:pt x="171" y="91"/>
                          <a:pt x="171" y="91"/>
                        </a:cubicBezTo>
                        <a:cubicBezTo>
                          <a:pt x="175" y="81"/>
                          <a:pt x="178" y="70"/>
                          <a:pt x="179" y="59"/>
                        </a:cubicBezTo>
                        <a:cubicBezTo>
                          <a:pt x="185" y="70"/>
                          <a:pt x="188" y="83"/>
                          <a:pt x="188" y="96"/>
                        </a:cubicBezTo>
                        <a:cubicBezTo>
                          <a:pt x="188" y="100"/>
                          <a:pt x="188" y="104"/>
                          <a:pt x="187" y="107"/>
                        </a:cubicBezTo>
                        <a:close/>
                        <a:moveTo>
                          <a:pt x="141" y="21"/>
                        </a:moveTo>
                        <a:cubicBezTo>
                          <a:pt x="130" y="22"/>
                          <a:pt x="119" y="25"/>
                          <a:pt x="109" y="30"/>
                        </a:cubicBezTo>
                        <a:cubicBezTo>
                          <a:pt x="93" y="13"/>
                          <a:pt x="93" y="13"/>
                          <a:pt x="93" y="13"/>
                        </a:cubicBezTo>
                        <a:cubicBezTo>
                          <a:pt x="97" y="13"/>
                          <a:pt x="100" y="12"/>
                          <a:pt x="104" y="12"/>
                        </a:cubicBezTo>
                        <a:cubicBezTo>
                          <a:pt x="117" y="12"/>
                          <a:pt x="130" y="15"/>
                          <a:pt x="141" y="21"/>
                        </a:cubicBezTo>
                        <a:close/>
                        <a:moveTo>
                          <a:pt x="41" y="41"/>
                        </a:moveTo>
                        <a:cubicBezTo>
                          <a:pt x="63" y="63"/>
                          <a:pt x="63" y="63"/>
                          <a:pt x="63" y="63"/>
                        </a:cubicBezTo>
                        <a:cubicBezTo>
                          <a:pt x="56" y="71"/>
                          <a:pt x="50" y="80"/>
                          <a:pt x="45" y="89"/>
                        </a:cubicBezTo>
                        <a:cubicBezTo>
                          <a:pt x="25" y="69"/>
                          <a:pt x="25" y="69"/>
                          <a:pt x="25" y="69"/>
                        </a:cubicBezTo>
                        <a:cubicBezTo>
                          <a:pt x="29" y="59"/>
                          <a:pt x="34" y="50"/>
                          <a:pt x="41" y="41"/>
                        </a:cubicBezTo>
                        <a:close/>
                        <a:moveTo>
                          <a:pt x="22" y="83"/>
                        </a:moveTo>
                        <a:cubicBezTo>
                          <a:pt x="40" y="101"/>
                          <a:pt x="40" y="101"/>
                          <a:pt x="40" y="101"/>
                        </a:cubicBezTo>
                        <a:cubicBezTo>
                          <a:pt x="35" y="112"/>
                          <a:pt x="32" y="124"/>
                          <a:pt x="31" y="136"/>
                        </a:cubicBezTo>
                        <a:cubicBezTo>
                          <a:pt x="22" y="119"/>
                          <a:pt x="19" y="101"/>
                          <a:pt x="22" y="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latin typeface="Arial"/>
                    </a:endParaRPr>
                  </a:p>
                </p:txBody>
              </p:sp>
              <p:sp>
                <p:nvSpPr>
                  <p:cNvPr id="58" name="Freeform 17">
                    <a:extLst>
                      <a:ext uri="{FF2B5EF4-FFF2-40B4-BE49-F238E27FC236}">
                        <a16:creationId xmlns:a16="http://schemas.microsoft.com/office/drawing/2014/main" xmlns="" id="{02995465-9902-434C-B798-C2554430355D}"/>
                      </a:ext>
                    </a:extLst>
                  </p:cNvPr>
                  <p:cNvSpPr>
                    <a:spLocks/>
                  </p:cNvSpPr>
                  <p:nvPr/>
                </p:nvSpPr>
                <p:spPr bwMode="auto">
                  <a:xfrm>
                    <a:off x="3646488" y="657226"/>
                    <a:ext cx="769938" cy="920750"/>
                  </a:xfrm>
                  <a:custGeom>
                    <a:avLst/>
                    <a:gdLst>
                      <a:gd name="T0" fmla="*/ 171 w 205"/>
                      <a:gd name="T1" fmla="*/ 171 h 245"/>
                      <a:gd name="T2" fmla="*/ 205 w 205"/>
                      <a:gd name="T3" fmla="*/ 87 h 245"/>
                      <a:gd name="T4" fmla="*/ 171 w 205"/>
                      <a:gd name="T5" fmla="*/ 3 h 245"/>
                      <a:gd name="T6" fmla="*/ 162 w 205"/>
                      <a:gd name="T7" fmla="*/ 3 h 245"/>
                      <a:gd name="T8" fmla="*/ 162 w 205"/>
                      <a:gd name="T9" fmla="*/ 11 h 245"/>
                      <a:gd name="T10" fmla="*/ 194 w 205"/>
                      <a:gd name="T11" fmla="*/ 87 h 245"/>
                      <a:gd name="T12" fmla="*/ 162 w 205"/>
                      <a:gd name="T13" fmla="*/ 163 h 245"/>
                      <a:gd name="T14" fmla="*/ 86 w 205"/>
                      <a:gd name="T15" fmla="*/ 194 h 245"/>
                      <a:gd name="T16" fmla="*/ 11 w 205"/>
                      <a:gd name="T17" fmla="*/ 163 h 245"/>
                      <a:gd name="T18" fmla="*/ 2 w 205"/>
                      <a:gd name="T19" fmla="*/ 163 h 245"/>
                      <a:gd name="T20" fmla="*/ 2 w 205"/>
                      <a:gd name="T21" fmla="*/ 171 h 245"/>
                      <a:gd name="T22" fmla="*/ 86 w 205"/>
                      <a:gd name="T23" fmla="*/ 206 h 245"/>
                      <a:gd name="T24" fmla="*/ 86 w 205"/>
                      <a:gd name="T25" fmla="*/ 233 h 245"/>
                      <a:gd name="T26" fmla="*/ 44 w 205"/>
                      <a:gd name="T27" fmla="*/ 233 h 245"/>
                      <a:gd name="T28" fmla="*/ 39 w 205"/>
                      <a:gd name="T29" fmla="*/ 239 h 245"/>
                      <a:gd name="T30" fmla="*/ 44 w 205"/>
                      <a:gd name="T31" fmla="*/ 245 h 245"/>
                      <a:gd name="T32" fmla="*/ 139 w 205"/>
                      <a:gd name="T33" fmla="*/ 245 h 245"/>
                      <a:gd name="T34" fmla="*/ 145 w 205"/>
                      <a:gd name="T35" fmla="*/ 239 h 245"/>
                      <a:gd name="T36" fmla="*/ 139 w 205"/>
                      <a:gd name="T37" fmla="*/ 233 h 245"/>
                      <a:gd name="T38" fmla="*/ 98 w 205"/>
                      <a:gd name="T39" fmla="*/ 233 h 245"/>
                      <a:gd name="T40" fmla="*/ 98 w 205"/>
                      <a:gd name="T41" fmla="*/ 205 h 245"/>
                      <a:gd name="T42" fmla="*/ 171 w 205"/>
                      <a:gd name="T43" fmla="*/ 17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5" h="245">
                        <a:moveTo>
                          <a:pt x="171" y="171"/>
                        </a:moveTo>
                        <a:cubicBezTo>
                          <a:pt x="193" y="148"/>
                          <a:pt x="205" y="119"/>
                          <a:pt x="205" y="87"/>
                        </a:cubicBezTo>
                        <a:cubicBezTo>
                          <a:pt x="205" y="55"/>
                          <a:pt x="193" y="25"/>
                          <a:pt x="171" y="3"/>
                        </a:cubicBezTo>
                        <a:cubicBezTo>
                          <a:pt x="168" y="0"/>
                          <a:pt x="165" y="0"/>
                          <a:pt x="162" y="3"/>
                        </a:cubicBezTo>
                        <a:cubicBezTo>
                          <a:pt x="160" y="5"/>
                          <a:pt x="160" y="9"/>
                          <a:pt x="162" y="11"/>
                        </a:cubicBezTo>
                        <a:cubicBezTo>
                          <a:pt x="182" y="31"/>
                          <a:pt x="194" y="58"/>
                          <a:pt x="194" y="87"/>
                        </a:cubicBezTo>
                        <a:cubicBezTo>
                          <a:pt x="194" y="115"/>
                          <a:pt x="182" y="142"/>
                          <a:pt x="162" y="163"/>
                        </a:cubicBezTo>
                        <a:cubicBezTo>
                          <a:pt x="142" y="183"/>
                          <a:pt x="115" y="194"/>
                          <a:pt x="86" y="194"/>
                        </a:cubicBezTo>
                        <a:cubicBezTo>
                          <a:pt x="58" y="194"/>
                          <a:pt x="31" y="183"/>
                          <a:pt x="11" y="163"/>
                        </a:cubicBezTo>
                        <a:cubicBezTo>
                          <a:pt x="8" y="160"/>
                          <a:pt x="5" y="160"/>
                          <a:pt x="2" y="163"/>
                        </a:cubicBezTo>
                        <a:cubicBezTo>
                          <a:pt x="0" y="165"/>
                          <a:pt x="0" y="169"/>
                          <a:pt x="2" y="171"/>
                        </a:cubicBezTo>
                        <a:cubicBezTo>
                          <a:pt x="25" y="193"/>
                          <a:pt x="54" y="206"/>
                          <a:pt x="86" y="206"/>
                        </a:cubicBezTo>
                        <a:cubicBezTo>
                          <a:pt x="86" y="233"/>
                          <a:pt x="86" y="233"/>
                          <a:pt x="86" y="233"/>
                        </a:cubicBezTo>
                        <a:cubicBezTo>
                          <a:pt x="44" y="233"/>
                          <a:pt x="44" y="233"/>
                          <a:pt x="44" y="233"/>
                        </a:cubicBezTo>
                        <a:cubicBezTo>
                          <a:pt x="41" y="233"/>
                          <a:pt x="39" y="236"/>
                          <a:pt x="39" y="239"/>
                        </a:cubicBezTo>
                        <a:cubicBezTo>
                          <a:pt x="39" y="243"/>
                          <a:pt x="41" y="245"/>
                          <a:pt x="44" y="245"/>
                        </a:cubicBezTo>
                        <a:cubicBezTo>
                          <a:pt x="139" y="245"/>
                          <a:pt x="139" y="245"/>
                          <a:pt x="139" y="245"/>
                        </a:cubicBezTo>
                        <a:cubicBezTo>
                          <a:pt x="143" y="245"/>
                          <a:pt x="145" y="243"/>
                          <a:pt x="145" y="239"/>
                        </a:cubicBezTo>
                        <a:cubicBezTo>
                          <a:pt x="145" y="236"/>
                          <a:pt x="143" y="233"/>
                          <a:pt x="139" y="233"/>
                        </a:cubicBezTo>
                        <a:cubicBezTo>
                          <a:pt x="98" y="233"/>
                          <a:pt x="98" y="233"/>
                          <a:pt x="98" y="233"/>
                        </a:cubicBezTo>
                        <a:cubicBezTo>
                          <a:pt x="98" y="205"/>
                          <a:pt x="98" y="205"/>
                          <a:pt x="98" y="205"/>
                        </a:cubicBezTo>
                        <a:cubicBezTo>
                          <a:pt x="125" y="203"/>
                          <a:pt x="151" y="191"/>
                          <a:pt x="171" y="17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black"/>
                      </a:solidFill>
                      <a:effectLst/>
                      <a:uLnTx/>
                      <a:uFillTx/>
                      <a:latin typeface="Arial"/>
                    </a:endParaRPr>
                  </a:p>
                </p:txBody>
              </p:sp>
            </p:grpSp>
          </p:grpSp>
          <p:grpSp>
            <p:nvGrpSpPr>
              <p:cNvPr id="51" name="Group 50">
                <a:extLst>
                  <a:ext uri="{FF2B5EF4-FFF2-40B4-BE49-F238E27FC236}">
                    <a16:creationId xmlns:a16="http://schemas.microsoft.com/office/drawing/2014/main" xmlns="" id="{4E3D0DEB-6668-400B-9C61-EB7944E9EACD}"/>
                  </a:ext>
                </a:extLst>
              </p:cNvPr>
              <p:cNvGrpSpPr/>
              <p:nvPr/>
            </p:nvGrpSpPr>
            <p:grpSpPr>
              <a:xfrm>
                <a:off x="497672" y="1944442"/>
                <a:ext cx="1306192" cy="3812377"/>
                <a:chOff x="503530" y="2023064"/>
                <a:chExt cx="1306192" cy="3812377"/>
              </a:xfrm>
            </p:grpSpPr>
            <p:sp>
              <p:nvSpPr>
                <p:cNvPr id="52" name="TextBox 51">
                  <a:extLst>
                    <a:ext uri="{FF2B5EF4-FFF2-40B4-BE49-F238E27FC236}">
                      <a16:creationId xmlns:a16="http://schemas.microsoft.com/office/drawing/2014/main" xmlns="" id="{D4611296-CF37-46FD-8BFA-8A028AF7840F}"/>
                    </a:ext>
                  </a:extLst>
                </p:cNvPr>
                <p:cNvSpPr txBox="1"/>
                <p:nvPr/>
              </p:nvSpPr>
              <p:spPr>
                <a:xfrm>
                  <a:off x="510312" y="2023064"/>
                  <a:ext cx="1299410"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E12B3C"/>
                      </a:solidFill>
                      <a:effectLst/>
                      <a:uLnTx/>
                      <a:uFillTx/>
                      <a:latin typeface="Arial" panose="020B0604020202020204" pitchFamily="34" charset="0"/>
                      <a:cs typeface="Arial" panose="020B0604020202020204" pitchFamily="34" charset="0"/>
                    </a:rPr>
                    <a:t>Strategic positioning</a:t>
                  </a:r>
                </a:p>
              </p:txBody>
            </p:sp>
            <p:sp>
              <p:nvSpPr>
                <p:cNvPr id="53" name="Rectangle 52">
                  <a:extLst>
                    <a:ext uri="{FF2B5EF4-FFF2-40B4-BE49-F238E27FC236}">
                      <a16:creationId xmlns:a16="http://schemas.microsoft.com/office/drawing/2014/main" xmlns="" id="{70C9D5E3-B151-488C-84E7-32D2E4327089}"/>
                    </a:ext>
                  </a:extLst>
                </p:cNvPr>
                <p:cNvSpPr/>
                <p:nvPr/>
              </p:nvSpPr>
              <p:spPr>
                <a:xfrm>
                  <a:off x="503530" y="2526843"/>
                  <a:ext cx="1285709" cy="3308598"/>
                </a:xfrm>
                <a:prstGeom prst="rect">
                  <a:avLst/>
                </a:prstGeom>
              </p:spPr>
              <p:txBody>
                <a:bodyPr wrap="square">
                  <a:spAutoFit/>
                </a:bodyPr>
                <a:lstStyle/>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0" cap="none" spc="0" normalizeH="0" baseline="0" noProof="0" dirty="0">
                      <a:ln>
                        <a:noFill/>
                      </a:ln>
                      <a:solidFill>
                        <a:srgbClr val="0D0D0D"/>
                      </a:solidFill>
                      <a:effectLst/>
                      <a:uLnTx/>
                      <a:uFillTx/>
                      <a:latin typeface="Arial" panose="020B0604020202020204" pitchFamily="34" charset="0"/>
                      <a:cs typeface="Arial" panose="020B0604020202020204" pitchFamily="34" charset="0"/>
                    </a:rPr>
                    <a:t>Overlay of BBI and Sentech network &amp; interconnection points</a:t>
                  </a: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0" cap="none" spc="0" normalizeH="0" baseline="0" noProof="0" dirty="0">
                      <a:ln>
                        <a:noFill/>
                      </a:ln>
                      <a:solidFill>
                        <a:srgbClr val="0D0D0D"/>
                      </a:solidFill>
                      <a:effectLst/>
                      <a:uLnTx/>
                      <a:uFillTx/>
                      <a:latin typeface="Arial" panose="020B0604020202020204" pitchFamily="34" charset="0"/>
                      <a:cs typeface="Arial" panose="020B0604020202020204" pitchFamily="34" charset="0"/>
                    </a:rPr>
                    <a:t> Use BBI’s network and new satellite technology to drive digital migration and shift away from terrestrial signal distribution</a:t>
                  </a: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0" cap="none" spc="0" normalizeH="0" baseline="0" noProof="0" dirty="0">
                      <a:ln>
                        <a:noFill/>
                      </a:ln>
                      <a:solidFill>
                        <a:srgbClr val="0D0D0D"/>
                      </a:solidFill>
                      <a:effectLst/>
                      <a:uLnTx/>
                      <a:uFillTx/>
                      <a:latin typeface="Arial" panose="020B0604020202020204" pitchFamily="34" charset="0"/>
                      <a:cs typeface="Arial" panose="020B0604020202020204" pitchFamily="34" charset="0"/>
                    </a:rPr>
                    <a:t> A combined BBI Sentech cable network enhancing SABC OTT streaming platform</a:t>
                  </a: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0" cap="none" spc="0" normalizeH="0" baseline="0" noProof="0" dirty="0">
                      <a:ln>
                        <a:noFill/>
                      </a:ln>
                      <a:solidFill>
                        <a:srgbClr val="0D0D0D"/>
                      </a:solidFill>
                      <a:effectLst/>
                      <a:uLnTx/>
                      <a:uFillTx/>
                      <a:latin typeface="Arial" panose="020B0604020202020204" pitchFamily="34" charset="0"/>
                      <a:cs typeface="Arial" panose="020B0604020202020204" pitchFamily="34" charset="0"/>
                    </a:rPr>
                    <a:t> Extension of current BBI and Sentech footprint and reach</a:t>
                  </a: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0" cap="none" spc="0" normalizeH="0" baseline="0" noProof="0" dirty="0">
                      <a:ln>
                        <a:noFill/>
                      </a:ln>
                      <a:solidFill>
                        <a:srgbClr val="0D0D0D"/>
                      </a:solidFill>
                      <a:effectLst/>
                      <a:uLnTx/>
                      <a:uFillTx/>
                      <a:latin typeface="Arial" panose="020B0604020202020204" pitchFamily="34" charset="0"/>
                      <a:cs typeface="Arial" panose="020B0604020202020204" pitchFamily="34" charset="0"/>
                    </a:rPr>
                    <a:t>Capability to digitize health, education and Government services</a:t>
                  </a:r>
                </a:p>
                <a:p>
                  <a:pPr marL="171450" marR="0" lvl="0" indent="-171450" defTabSz="914400" eaLnBrk="1" fontAlgn="auto" latinLnBrk="0" hangingPunct="1">
                    <a:lnSpc>
                      <a:spcPct val="100000"/>
                    </a:lnSpc>
                    <a:spcBef>
                      <a:spcPts val="0"/>
                    </a:spcBef>
                    <a:spcAft>
                      <a:spcPts val="0"/>
                    </a:spcAft>
                    <a:buClrTx/>
                    <a:buSzTx/>
                    <a:buFontTx/>
                    <a:buChar char="-"/>
                    <a:tabLst/>
                    <a:defRPr/>
                  </a:pPr>
                  <a:endParaRPr kumimoji="0" lang="en-US" sz="900" b="0" i="0" u="none" strike="noStrike" kern="0" cap="none" spc="0" normalizeH="0" baseline="0" noProof="0" dirty="0">
                    <a:ln>
                      <a:noFill/>
                    </a:ln>
                    <a:solidFill>
                      <a:srgbClr val="0D0D0D"/>
                    </a:solidFill>
                    <a:effectLst/>
                    <a:uLnTx/>
                    <a:uFillTx/>
                    <a:latin typeface="Arial" panose="020B0604020202020204" pitchFamily="34" charset="0"/>
                    <a:cs typeface="Arial" panose="020B0604020202020204" pitchFamily="34" charset="0"/>
                  </a:endParaRPr>
                </a:p>
              </p:txBody>
            </p:sp>
          </p:grpSp>
        </p:grpSp>
        <p:grpSp>
          <p:nvGrpSpPr>
            <p:cNvPr id="11" name="Group 10">
              <a:extLst>
                <a:ext uri="{FF2B5EF4-FFF2-40B4-BE49-F238E27FC236}">
                  <a16:creationId xmlns:a16="http://schemas.microsoft.com/office/drawing/2014/main" xmlns="" id="{0D26284C-56A3-40D6-80EF-1FAFF6CF6E61}"/>
                </a:ext>
              </a:extLst>
            </p:cNvPr>
            <p:cNvGrpSpPr/>
            <p:nvPr/>
          </p:nvGrpSpPr>
          <p:grpSpPr>
            <a:xfrm>
              <a:off x="2432541" y="1309553"/>
              <a:ext cx="1992923" cy="4759599"/>
              <a:chOff x="2432541" y="1309553"/>
              <a:chExt cx="1992923" cy="4759599"/>
            </a:xfrm>
          </p:grpSpPr>
          <p:grpSp>
            <p:nvGrpSpPr>
              <p:cNvPr id="38" name="Group 37">
                <a:extLst>
                  <a:ext uri="{FF2B5EF4-FFF2-40B4-BE49-F238E27FC236}">
                    <a16:creationId xmlns:a16="http://schemas.microsoft.com/office/drawing/2014/main" xmlns="" id="{E931040A-C70D-4AE7-94D6-845458D3D540}"/>
                  </a:ext>
                </a:extLst>
              </p:cNvPr>
              <p:cNvGrpSpPr/>
              <p:nvPr/>
            </p:nvGrpSpPr>
            <p:grpSpPr>
              <a:xfrm>
                <a:off x="2432541" y="1309553"/>
                <a:ext cx="1992923" cy="4759599"/>
                <a:chOff x="2432541" y="1309553"/>
                <a:chExt cx="1992923" cy="4759599"/>
              </a:xfrm>
            </p:grpSpPr>
            <p:grpSp>
              <p:nvGrpSpPr>
                <p:cNvPr id="42" name="Group 41">
                  <a:extLst>
                    <a:ext uri="{FF2B5EF4-FFF2-40B4-BE49-F238E27FC236}">
                      <a16:creationId xmlns:a16="http://schemas.microsoft.com/office/drawing/2014/main" xmlns="" id="{48A6ED5B-D47E-4967-A353-B37D983EF9C5}"/>
                    </a:ext>
                  </a:extLst>
                </p:cNvPr>
                <p:cNvGrpSpPr/>
                <p:nvPr/>
              </p:nvGrpSpPr>
              <p:grpSpPr>
                <a:xfrm>
                  <a:off x="2432542" y="1309553"/>
                  <a:ext cx="1991177" cy="4759599"/>
                  <a:chOff x="2438400" y="1388175"/>
                  <a:chExt cx="1991177" cy="4759599"/>
                </a:xfrm>
              </p:grpSpPr>
              <p:sp>
                <p:nvSpPr>
                  <p:cNvPr id="47" name="Freeform 76">
                    <a:extLst>
                      <a:ext uri="{FF2B5EF4-FFF2-40B4-BE49-F238E27FC236}">
                        <a16:creationId xmlns:a16="http://schemas.microsoft.com/office/drawing/2014/main" xmlns="" id="{3820CA0D-EB13-4E09-942D-E9EA95ACB92E}"/>
                      </a:ext>
                    </a:extLst>
                  </p:cNvPr>
                  <p:cNvSpPr/>
                  <p:nvPr/>
                </p:nvSpPr>
                <p:spPr>
                  <a:xfrm>
                    <a:off x="2819714" y="1395536"/>
                    <a:ext cx="1152267" cy="4752238"/>
                  </a:xfrm>
                  <a:custGeom>
                    <a:avLst/>
                    <a:gdLst>
                      <a:gd name="connsiteX0" fmla="*/ 0 w 1102659"/>
                      <a:gd name="connsiteY0" fmla="*/ 0 h 4547643"/>
                      <a:gd name="connsiteX1" fmla="*/ 1102659 w 1102659"/>
                      <a:gd name="connsiteY1" fmla="*/ 0 h 4547643"/>
                      <a:gd name="connsiteX2" fmla="*/ 1102659 w 1102659"/>
                      <a:gd name="connsiteY2" fmla="*/ 4547643 h 4547643"/>
                      <a:gd name="connsiteX3" fmla="*/ 0 w 1102659"/>
                      <a:gd name="connsiteY3" fmla="*/ 4547643 h 4547643"/>
                    </a:gdLst>
                    <a:ahLst/>
                    <a:cxnLst>
                      <a:cxn ang="0">
                        <a:pos x="connsiteX0" y="connsiteY0"/>
                      </a:cxn>
                      <a:cxn ang="0">
                        <a:pos x="connsiteX1" y="connsiteY1"/>
                      </a:cxn>
                      <a:cxn ang="0">
                        <a:pos x="connsiteX2" y="connsiteY2"/>
                      </a:cxn>
                      <a:cxn ang="0">
                        <a:pos x="connsiteX3" y="connsiteY3"/>
                      </a:cxn>
                    </a:cxnLst>
                    <a:rect l="l" t="t" r="r" b="b"/>
                    <a:pathLst>
                      <a:path w="1102659" h="4547643">
                        <a:moveTo>
                          <a:pt x="0" y="0"/>
                        </a:moveTo>
                        <a:lnTo>
                          <a:pt x="1102659" y="0"/>
                        </a:lnTo>
                        <a:lnTo>
                          <a:pt x="1102659" y="4547643"/>
                        </a:lnTo>
                        <a:lnTo>
                          <a:pt x="0" y="4547643"/>
                        </a:lnTo>
                        <a:close/>
                      </a:path>
                    </a:pathLst>
                  </a:custGeom>
                  <a:solidFill>
                    <a:srgbClr val="64668E"/>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Arial"/>
                      <a:ea typeface="+mn-ea"/>
                      <a:cs typeface="+mn-cs"/>
                    </a:endParaRPr>
                  </a:p>
                </p:txBody>
              </p:sp>
              <p:sp>
                <p:nvSpPr>
                  <p:cNvPr id="48" name="Freeform 77">
                    <a:extLst>
                      <a:ext uri="{FF2B5EF4-FFF2-40B4-BE49-F238E27FC236}">
                        <a16:creationId xmlns:a16="http://schemas.microsoft.com/office/drawing/2014/main" xmlns="" id="{8D22A6F2-93CB-46A3-98CA-64D88D05B52B}"/>
                      </a:ext>
                    </a:extLst>
                  </p:cNvPr>
                  <p:cNvSpPr/>
                  <p:nvPr/>
                </p:nvSpPr>
                <p:spPr>
                  <a:xfrm>
                    <a:off x="3984595" y="1388175"/>
                    <a:ext cx="444982" cy="4752238"/>
                  </a:xfrm>
                  <a:custGeom>
                    <a:avLst/>
                    <a:gdLst>
                      <a:gd name="connsiteX0" fmla="*/ 0 w 425824"/>
                      <a:gd name="connsiteY0" fmla="*/ 0 h 4547643"/>
                      <a:gd name="connsiteX1" fmla="*/ 425824 w 425824"/>
                      <a:gd name="connsiteY1" fmla="*/ 195943 h 4547643"/>
                      <a:gd name="connsiteX2" fmla="*/ 425824 w 425824"/>
                      <a:gd name="connsiteY2" fmla="*/ 4547643 h 4547643"/>
                      <a:gd name="connsiteX3" fmla="*/ 0 w 425824"/>
                      <a:gd name="connsiteY3" fmla="*/ 4547643 h 4547643"/>
                      <a:gd name="connsiteX0" fmla="*/ 0 w 425824"/>
                      <a:gd name="connsiteY0" fmla="*/ 0 h 4547643"/>
                      <a:gd name="connsiteX1" fmla="*/ 425824 w 425824"/>
                      <a:gd name="connsiteY1" fmla="*/ 195943 h 4547643"/>
                      <a:gd name="connsiteX2" fmla="*/ 425824 w 425824"/>
                      <a:gd name="connsiteY2" fmla="*/ 4453513 h 4547643"/>
                      <a:gd name="connsiteX3" fmla="*/ 0 w 425824"/>
                      <a:gd name="connsiteY3" fmla="*/ 4547643 h 4547643"/>
                      <a:gd name="connsiteX4" fmla="*/ 0 w 425824"/>
                      <a:gd name="connsiteY4" fmla="*/ 0 h 4547643"/>
                      <a:gd name="connsiteX0" fmla="*/ 0 w 425824"/>
                      <a:gd name="connsiteY0" fmla="*/ 0 h 4547643"/>
                      <a:gd name="connsiteX1" fmla="*/ 425824 w 425824"/>
                      <a:gd name="connsiteY1" fmla="*/ 195943 h 4547643"/>
                      <a:gd name="connsiteX2" fmla="*/ 425824 w 425824"/>
                      <a:gd name="connsiteY2" fmla="*/ 4441156 h 4547643"/>
                      <a:gd name="connsiteX3" fmla="*/ 0 w 425824"/>
                      <a:gd name="connsiteY3" fmla="*/ 4547643 h 4547643"/>
                      <a:gd name="connsiteX4" fmla="*/ 0 w 425824"/>
                      <a:gd name="connsiteY4" fmla="*/ 0 h 4547643"/>
                      <a:gd name="connsiteX0" fmla="*/ 0 w 425824"/>
                      <a:gd name="connsiteY0" fmla="*/ 0 h 4547643"/>
                      <a:gd name="connsiteX1" fmla="*/ 425824 w 425824"/>
                      <a:gd name="connsiteY1" fmla="*/ 195943 h 4547643"/>
                      <a:gd name="connsiteX2" fmla="*/ 425824 w 425824"/>
                      <a:gd name="connsiteY2" fmla="*/ 4419767 h 4547643"/>
                      <a:gd name="connsiteX3" fmla="*/ 0 w 425824"/>
                      <a:gd name="connsiteY3" fmla="*/ 4547643 h 4547643"/>
                      <a:gd name="connsiteX4" fmla="*/ 0 w 425824"/>
                      <a:gd name="connsiteY4" fmla="*/ 0 h 4547643"/>
                      <a:gd name="connsiteX0" fmla="*/ 0 w 425824"/>
                      <a:gd name="connsiteY0" fmla="*/ 0 h 4547643"/>
                      <a:gd name="connsiteX1" fmla="*/ 425824 w 425824"/>
                      <a:gd name="connsiteY1" fmla="*/ 195943 h 4547643"/>
                      <a:gd name="connsiteX2" fmla="*/ 425824 w 425824"/>
                      <a:gd name="connsiteY2" fmla="*/ 4409072 h 4547643"/>
                      <a:gd name="connsiteX3" fmla="*/ 0 w 425824"/>
                      <a:gd name="connsiteY3" fmla="*/ 4547643 h 4547643"/>
                      <a:gd name="connsiteX4" fmla="*/ 0 w 425824"/>
                      <a:gd name="connsiteY4" fmla="*/ 0 h 4547643"/>
                      <a:gd name="connsiteX0" fmla="*/ 0 w 425824"/>
                      <a:gd name="connsiteY0" fmla="*/ 0 h 4547643"/>
                      <a:gd name="connsiteX1" fmla="*/ 425824 w 425824"/>
                      <a:gd name="connsiteY1" fmla="*/ 195943 h 4547643"/>
                      <a:gd name="connsiteX2" fmla="*/ 425824 w 425824"/>
                      <a:gd name="connsiteY2" fmla="*/ 4403725 h 4547643"/>
                      <a:gd name="connsiteX3" fmla="*/ 0 w 425824"/>
                      <a:gd name="connsiteY3" fmla="*/ 4547643 h 4547643"/>
                      <a:gd name="connsiteX4" fmla="*/ 0 w 425824"/>
                      <a:gd name="connsiteY4" fmla="*/ 0 h 4547643"/>
                      <a:gd name="connsiteX0" fmla="*/ 0 w 425824"/>
                      <a:gd name="connsiteY0" fmla="*/ 0 h 4547643"/>
                      <a:gd name="connsiteX1" fmla="*/ 425824 w 425824"/>
                      <a:gd name="connsiteY1" fmla="*/ 195943 h 4547643"/>
                      <a:gd name="connsiteX2" fmla="*/ 425824 w 425824"/>
                      <a:gd name="connsiteY2" fmla="*/ 4393030 h 4547643"/>
                      <a:gd name="connsiteX3" fmla="*/ 0 w 425824"/>
                      <a:gd name="connsiteY3" fmla="*/ 4547643 h 4547643"/>
                      <a:gd name="connsiteX4" fmla="*/ 0 w 425824"/>
                      <a:gd name="connsiteY4" fmla="*/ 0 h 4547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824" h="4547643">
                        <a:moveTo>
                          <a:pt x="0" y="0"/>
                        </a:moveTo>
                        <a:lnTo>
                          <a:pt x="425824" y="195943"/>
                        </a:lnTo>
                        <a:lnTo>
                          <a:pt x="425824" y="4393030"/>
                        </a:lnTo>
                        <a:lnTo>
                          <a:pt x="0" y="4547643"/>
                        </a:lnTo>
                        <a:lnTo>
                          <a:pt x="0" y="0"/>
                        </a:lnTo>
                        <a:close/>
                      </a:path>
                    </a:pathLst>
                  </a:custGeom>
                  <a:solidFill>
                    <a:srgbClr val="4B4D6A"/>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Arial"/>
                      <a:ea typeface="+mn-ea"/>
                      <a:cs typeface="+mn-cs"/>
                    </a:endParaRPr>
                  </a:p>
                </p:txBody>
              </p:sp>
              <p:sp>
                <p:nvSpPr>
                  <p:cNvPr id="49" name="Freeform 78">
                    <a:extLst>
                      <a:ext uri="{FF2B5EF4-FFF2-40B4-BE49-F238E27FC236}">
                        <a16:creationId xmlns:a16="http://schemas.microsoft.com/office/drawing/2014/main" xmlns="" id="{92BD0E93-2249-40E9-86DF-EAC3E7D3D71F}"/>
                      </a:ext>
                    </a:extLst>
                  </p:cNvPr>
                  <p:cNvSpPr/>
                  <p:nvPr/>
                </p:nvSpPr>
                <p:spPr>
                  <a:xfrm>
                    <a:off x="2438400" y="1388175"/>
                    <a:ext cx="407509" cy="4752238"/>
                  </a:xfrm>
                  <a:custGeom>
                    <a:avLst/>
                    <a:gdLst>
                      <a:gd name="connsiteX0" fmla="*/ 389965 w 389965"/>
                      <a:gd name="connsiteY0" fmla="*/ 0 h 4547643"/>
                      <a:gd name="connsiteX1" fmla="*/ 389965 w 389965"/>
                      <a:gd name="connsiteY1" fmla="*/ 4547643 h 4547643"/>
                      <a:gd name="connsiteX2" fmla="*/ 0 w 389965"/>
                      <a:gd name="connsiteY2" fmla="*/ 4547643 h 4547643"/>
                      <a:gd name="connsiteX3" fmla="*/ 0 w 389965"/>
                      <a:gd name="connsiteY3" fmla="*/ 190005 h 4547643"/>
                      <a:gd name="connsiteX0" fmla="*/ 389965 w 389965"/>
                      <a:gd name="connsiteY0" fmla="*/ 0 h 4547643"/>
                      <a:gd name="connsiteX1" fmla="*/ 389965 w 389965"/>
                      <a:gd name="connsiteY1" fmla="*/ 4547643 h 4547643"/>
                      <a:gd name="connsiteX2" fmla="*/ 0 w 389965"/>
                      <a:gd name="connsiteY2" fmla="*/ 4393002 h 4547643"/>
                      <a:gd name="connsiteX3" fmla="*/ 0 w 389965"/>
                      <a:gd name="connsiteY3" fmla="*/ 190005 h 4547643"/>
                      <a:gd name="connsiteX4" fmla="*/ 389965 w 389965"/>
                      <a:gd name="connsiteY4" fmla="*/ 0 h 4547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965" h="4547643">
                        <a:moveTo>
                          <a:pt x="389965" y="0"/>
                        </a:moveTo>
                        <a:lnTo>
                          <a:pt x="389965" y="4547643"/>
                        </a:lnTo>
                        <a:lnTo>
                          <a:pt x="0" y="4393002"/>
                        </a:lnTo>
                        <a:lnTo>
                          <a:pt x="0" y="190005"/>
                        </a:lnTo>
                        <a:lnTo>
                          <a:pt x="389965" y="0"/>
                        </a:lnTo>
                        <a:close/>
                      </a:path>
                    </a:pathLst>
                  </a:custGeom>
                  <a:solidFill>
                    <a:srgbClr val="A1A2BD"/>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Arial"/>
                      <a:ea typeface="+mn-ea"/>
                      <a:cs typeface="+mn-cs"/>
                    </a:endParaRPr>
                  </a:p>
                </p:txBody>
              </p:sp>
            </p:grpSp>
            <p:sp>
              <p:nvSpPr>
                <p:cNvPr id="43" name="Rectangle 42">
                  <a:extLst>
                    <a:ext uri="{FF2B5EF4-FFF2-40B4-BE49-F238E27FC236}">
                      <a16:creationId xmlns:a16="http://schemas.microsoft.com/office/drawing/2014/main" xmlns="" id="{FD8B8348-C113-4B38-960D-C47DDCA69009}"/>
                    </a:ext>
                  </a:extLst>
                </p:cNvPr>
                <p:cNvSpPr/>
                <p:nvPr/>
              </p:nvSpPr>
              <p:spPr>
                <a:xfrm>
                  <a:off x="2432541" y="1930010"/>
                  <a:ext cx="1992923" cy="461852"/>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Arial"/>
                    <a:ea typeface="+mn-ea"/>
                    <a:cs typeface="+mn-cs"/>
                  </a:endParaRPr>
                </a:p>
              </p:txBody>
            </p:sp>
            <p:grpSp>
              <p:nvGrpSpPr>
                <p:cNvPr id="44" name="Group 43">
                  <a:extLst>
                    <a:ext uri="{FF2B5EF4-FFF2-40B4-BE49-F238E27FC236}">
                      <a16:creationId xmlns:a16="http://schemas.microsoft.com/office/drawing/2014/main" xmlns="" id="{54C9946F-F5C2-4A6D-A6BD-238E4F552BC7}"/>
                    </a:ext>
                  </a:extLst>
                </p:cNvPr>
                <p:cNvGrpSpPr/>
                <p:nvPr/>
              </p:nvGrpSpPr>
              <p:grpSpPr>
                <a:xfrm>
                  <a:off x="3219978" y="1432769"/>
                  <a:ext cx="375788" cy="321462"/>
                  <a:chOff x="4139197" y="820104"/>
                  <a:chExt cx="746041" cy="638190"/>
                </a:xfrm>
                <a:solidFill>
                  <a:srgbClr val="F7F7F7"/>
                </a:solidFill>
                <a:effectLst/>
              </p:grpSpPr>
              <p:sp>
                <p:nvSpPr>
                  <p:cNvPr id="45" name="Freeform 92">
                    <a:extLst>
                      <a:ext uri="{FF2B5EF4-FFF2-40B4-BE49-F238E27FC236}">
                        <a16:creationId xmlns:a16="http://schemas.microsoft.com/office/drawing/2014/main" xmlns="" id="{093A8298-F885-4A65-A700-1FA763C77059}"/>
                      </a:ext>
                    </a:extLst>
                  </p:cNvPr>
                  <p:cNvSpPr/>
                  <p:nvPr/>
                </p:nvSpPr>
                <p:spPr>
                  <a:xfrm>
                    <a:off x="4139197" y="1026483"/>
                    <a:ext cx="337225" cy="431811"/>
                  </a:xfrm>
                  <a:custGeom>
                    <a:avLst/>
                    <a:gdLst>
                      <a:gd name="connsiteX0" fmla="*/ 81936 w 337225"/>
                      <a:gd name="connsiteY0" fmla="*/ 0 h 431811"/>
                      <a:gd name="connsiteX1" fmla="*/ 255289 w 337225"/>
                      <a:gd name="connsiteY1" fmla="*/ 0 h 431811"/>
                      <a:gd name="connsiteX2" fmla="*/ 337225 w 337225"/>
                      <a:gd name="connsiteY2" fmla="*/ 81936 h 431811"/>
                      <a:gd name="connsiteX3" fmla="*/ 337225 w 337225"/>
                      <a:gd name="connsiteY3" fmla="*/ 349875 h 431811"/>
                      <a:gd name="connsiteX4" fmla="*/ 255289 w 337225"/>
                      <a:gd name="connsiteY4" fmla="*/ 431811 h 431811"/>
                      <a:gd name="connsiteX5" fmla="*/ 81936 w 337225"/>
                      <a:gd name="connsiteY5" fmla="*/ 431811 h 431811"/>
                      <a:gd name="connsiteX6" fmla="*/ 0 w 337225"/>
                      <a:gd name="connsiteY6" fmla="*/ 349875 h 431811"/>
                      <a:gd name="connsiteX7" fmla="*/ 0 w 337225"/>
                      <a:gd name="connsiteY7" fmla="*/ 81936 h 431811"/>
                      <a:gd name="connsiteX8" fmla="*/ 81936 w 337225"/>
                      <a:gd name="connsiteY8" fmla="*/ 0 h 431811"/>
                      <a:gd name="connsiteX9" fmla="*/ 72826 w 337225"/>
                      <a:gd name="connsiteY9" fmla="*/ 37246 h 431811"/>
                      <a:gd name="connsiteX10" fmla="*/ 37012 w 337225"/>
                      <a:gd name="connsiteY10" fmla="*/ 73060 h 431811"/>
                      <a:gd name="connsiteX11" fmla="*/ 37012 w 337225"/>
                      <a:gd name="connsiteY11" fmla="*/ 358984 h 431811"/>
                      <a:gd name="connsiteX12" fmla="*/ 72826 w 337225"/>
                      <a:gd name="connsiteY12" fmla="*/ 394798 h 431811"/>
                      <a:gd name="connsiteX13" fmla="*/ 264398 w 337225"/>
                      <a:gd name="connsiteY13" fmla="*/ 394798 h 431811"/>
                      <a:gd name="connsiteX14" fmla="*/ 300212 w 337225"/>
                      <a:gd name="connsiteY14" fmla="*/ 358984 h 431811"/>
                      <a:gd name="connsiteX15" fmla="*/ 300212 w 337225"/>
                      <a:gd name="connsiteY15" fmla="*/ 73060 h 431811"/>
                      <a:gd name="connsiteX16" fmla="*/ 264398 w 337225"/>
                      <a:gd name="connsiteY16" fmla="*/ 37246 h 431811"/>
                      <a:gd name="connsiteX17" fmla="*/ 72826 w 337225"/>
                      <a:gd name="connsiteY17" fmla="*/ 37246 h 43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7225" h="431811">
                        <a:moveTo>
                          <a:pt x="81936" y="0"/>
                        </a:moveTo>
                        <a:lnTo>
                          <a:pt x="255289" y="0"/>
                        </a:lnTo>
                        <a:cubicBezTo>
                          <a:pt x="300541" y="0"/>
                          <a:pt x="337225" y="36684"/>
                          <a:pt x="337225" y="81936"/>
                        </a:cubicBezTo>
                        <a:lnTo>
                          <a:pt x="337225" y="349875"/>
                        </a:lnTo>
                        <a:cubicBezTo>
                          <a:pt x="337225" y="395127"/>
                          <a:pt x="300541" y="431811"/>
                          <a:pt x="255289" y="431811"/>
                        </a:cubicBezTo>
                        <a:lnTo>
                          <a:pt x="81936" y="431811"/>
                        </a:lnTo>
                        <a:cubicBezTo>
                          <a:pt x="36684" y="431811"/>
                          <a:pt x="0" y="395127"/>
                          <a:pt x="0" y="349875"/>
                        </a:cubicBezTo>
                        <a:lnTo>
                          <a:pt x="0" y="81936"/>
                        </a:lnTo>
                        <a:cubicBezTo>
                          <a:pt x="0" y="36684"/>
                          <a:pt x="36684" y="0"/>
                          <a:pt x="81936" y="0"/>
                        </a:cubicBezTo>
                        <a:close/>
                        <a:moveTo>
                          <a:pt x="72826" y="37246"/>
                        </a:moveTo>
                        <a:cubicBezTo>
                          <a:pt x="53046" y="37246"/>
                          <a:pt x="37012" y="53280"/>
                          <a:pt x="37012" y="73060"/>
                        </a:cubicBezTo>
                        <a:lnTo>
                          <a:pt x="37012" y="358984"/>
                        </a:lnTo>
                        <a:cubicBezTo>
                          <a:pt x="37012" y="378764"/>
                          <a:pt x="53046" y="394798"/>
                          <a:pt x="72826" y="394798"/>
                        </a:cubicBezTo>
                        <a:lnTo>
                          <a:pt x="264398" y="394798"/>
                        </a:lnTo>
                        <a:cubicBezTo>
                          <a:pt x="284178" y="394798"/>
                          <a:pt x="300212" y="378764"/>
                          <a:pt x="300212" y="358984"/>
                        </a:cubicBezTo>
                        <a:lnTo>
                          <a:pt x="300212" y="73060"/>
                        </a:lnTo>
                        <a:cubicBezTo>
                          <a:pt x="300212" y="53280"/>
                          <a:pt x="284178" y="37246"/>
                          <a:pt x="264398" y="37246"/>
                        </a:cubicBezTo>
                        <a:lnTo>
                          <a:pt x="72826" y="37246"/>
                        </a:ln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Arial"/>
                      <a:ea typeface="+mn-ea"/>
                      <a:cs typeface="+mn-cs"/>
                    </a:endParaRPr>
                  </a:p>
                </p:txBody>
              </p:sp>
              <p:sp>
                <p:nvSpPr>
                  <p:cNvPr id="46" name="Freeform 93">
                    <a:extLst>
                      <a:ext uri="{FF2B5EF4-FFF2-40B4-BE49-F238E27FC236}">
                        <a16:creationId xmlns:a16="http://schemas.microsoft.com/office/drawing/2014/main" xmlns="" id="{E81BBAD3-C3E7-4F95-BC78-E557BD60738F}"/>
                      </a:ext>
                    </a:extLst>
                  </p:cNvPr>
                  <p:cNvSpPr/>
                  <p:nvPr/>
                </p:nvSpPr>
                <p:spPr>
                  <a:xfrm>
                    <a:off x="4433796" y="820104"/>
                    <a:ext cx="451442" cy="595961"/>
                  </a:xfrm>
                  <a:custGeom>
                    <a:avLst/>
                    <a:gdLst>
                      <a:gd name="connsiteX0" fmla="*/ 186732 w 451442"/>
                      <a:gd name="connsiteY0" fmla="*/ 0 h 595961"/>
                      <a:gd name="connsiteX1" fmla="*/ 255898 w 451442"/>
                      <a:gd name="connsiteY1" fmla="*/ 243391 h 595961"/>
                      <a:gd name="connsiteX2" fmla="*/ 373621 w 451442"/>
                      <a:gd name="connsiteY2" fmla="*/ 243977 h 595961"/>
                      <a:gd name="connsiteX3" fmla="*/ 451442 w 451442"/>
                      <a:gd name="connsiteY3" fmla="*/ 310085 h 595961"/>
                      <a:gd name="connsiteX4" fmla="*/ 403201 w 451442"/>
                      <a:gd name="connsiteY4" fmla="*/ 517345 h 595961"/>
                      <a:gd name="connsiteX5" fmla="*/ 301953 w 451442"/>
                      <a:gd name="connsiteY5" fmla="*/ 595961 h 595961"/>
                      <a:gd name="connsiteX6" fmla="*/ 138766 w 451442"/>
                      <a:gd name="connsiteY6" fmla="*/ 595365 h 595961"/>
                      <a:gd name="connsiteX7" fmla="*/ 2777 w 451442"/>
                      <a:gd name="connsiteY7" fmla="*/ 547521 h 595961"/>
                      <a:gd name="connsiteX8" fmla="*/ 0 w 451442"/>
                      <a:gd name="connsiteY8" fmla="*/ 217067 h 595961"/>
                      <a:gd name="connsiteX9" fmla="*/ 108911 w 451442"/>
                      <a:gd name="connsiteY9" fmla="*/ 178355 h 595961"/>
                      <a:gd name="connsiteX10" fmla="*/ 186732 w 451442"/>
                      <a:gd name="connsiteY10" fmla="*/ 0 h 595961"/>
                      <a:gd name="connsiteX11" fmla="*/ 182840 w 451442"/>
                      <a:gd name="connsiteY11" fmla="*/ 35775 h 595961"/>
                      <a:gd name="connsiteX12" fmla="*/ 154848 w 451442"/>
                      <a:gd name="connsiteY12" fmla="*/ 71390 h 595961"/>
                      <a:gd name="connsiteX13" fmla="*/ 118637 w 451442"/>
                      <a:gd name="connsiteY13" fmla="*/ 209563 h 595961"/>
                      <a:gd name="connsiteX14" fmla="*/ 25607 w 451442"/>
                      <a:gd name="connsiteY14" fmla="*/ 244929 h 595961"/>
                      <a:gd name="connsiteX15" fmla="*/ 31325 w 451442"/>
                      <a:gd name="connsiteY15" fmla="*/ 517464 h 595961"/>
                      <a:gd name="connsiteX16" fmla="*/ 308624 w 451442"/>
                      <a:gd name="connsiteY16" fmla="*/ 560345 h 595961"/>
                      <a:gd name="connsiteX17" fmla="*/ 314341 w 451442"/>
                      <a:gd name="connsiteY17" fmla="*/ 486018 h 595961"/>
                      <a:gd name="connsiteX18" fmla="*/ 329588 w 451442"/>
                      <a:gd name="connsiteY18" fmla="*/ 417407 h 595961"/>
                      <a:gd name="connsiteX19" fmla="*/ 344835 w 451442"/>
                      <a:gd name="connsiteY19" fmla="*/ 339268 h 595961"/>
                      <a:gd name="connsiteX20" fmla="*/ 379140 w 451442"/>
                      <a:gd name="connsiteY20" fmla="*/ 279234 h 595961"/>
                      <a:gd name="connsiteX21" fmla="*/ 202494 w 451442"/>
                      <a:gd name="connsiteY21" fmla="*/ 280079 h 595961"/>
                      <a:gd name="connsiteX22" fmla="*/ 218693 w 451442"/>
                      <a:gd name="connsiteY22" fmla="*/ 66626 h 595961"/>
                      <a:gd name="connsiteX23" fmla="*/ 182840 w 451442"/>
                      <a:gd name="connsiteY23" fmla="*/ 35775 h 59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1442" h="595961">
                        <a:moveTo>
                          <a:pt x="186732" y="0"/>
                        </a:moveTo>
                        <a:cubicBezTo>
                          <a:pt x="253317" y="4487"/>
                          <a:pt x="296748" y="118951"/>
                          <a:pt x="255898" y="243391"/>
                        </a:cubicBezTo>
                        <a:cubicBezTo>
                          <a:pt x="305198" y="244381"/>
                          <a:pt x="322733" y="242193"/>
                          <a:pt x="373621" y="243977"/>
                        </a:cubicBezTo>
                        <a:cubicBezTo>
                          <a:pt x="399859" y="245960"/>
                          <a:pt x="445586" y="254995"/>
                          <a:pt x="451442" y="310085"/>
                        </a:cubicBezTo>
                        <a:cubicBezTo>
                          <a:pt x="450549" y="346316"/>
                          <a:pt x="418984" y="452130"/>
                          <a:pt x="403201" y="517345"/>
                        </a:cubicBezTo>
                        <a:cubicBezTo>
                          <a:pt x="378485" y="564693"/>
                          <a:pt x="370874" y="580097"/>
                          <a:pt x="301953" y="595961"/>
                        </a:cubicBezTo>
                        <a:cubicBezTo>
                          <a:pt x="270189" y="595365"/>
                          <a:pt x="180655" y="595961"/>
                          <a:pt x="138766" y="595365"/>
                        </a:cubicBezTo>
                        <a:cubicBezTo>
                          <a:pt x="114745" y="596159"/>
                          <a:pt x="16078" y="555660"/>
                          <a:pt x="2777" y="547521"/>
                        </a:cubicBezTo>
                        <a:cubicBezTo>
                          <a:pt x="2381" y="437369"/>
                          <a:pt x="396" y="327218"/>
                          <a:pt x="0" y="217067"/>
                        </a:cubicBezTo>
                        <a:cubicBezTo>
                          <a:pt x="34980" y="170017"/>
                          <a:pt x="98548" y="180936"/>
                          <a:pt x="108911" y="178355"/>
                        </a:cubicBezTo>
                        <a:cubicBezTo>
                          <a:pt x="134851" y="118903"/>
                          <a:pt x="82176" y="18158"/>
                          <a:pt x="186732" y="0"/>
                        </a:cubicBezTo>
                        <a:close/>
                        <a:moveTo>
                          <a:pt x="182840" y="35775"/>
                        </a:moveTo>
                        <a:cubicBezTo>
                          <a:pt x="170174" y="36212"/>
                          <a:pt x="158819" y="47726"/>
                          <a:pt x="154848" y="71390"/>
                        </a:cubicBezTo>
                        <a:cubicBezTo>
                          <a:pt x="144683" y="119354"/>
                          <a:pt x="165965" y="194952"/>
                          <a:pt x="118637" y="209563"/>
                        </a:cubicBezTo>
                        <a:cubicBezTo>
                          <a:pt x="91756" y="216587"/>
                          <a:pt x="46770" y="212176"/>
                          <a:pt x="25607" y="244929"/>
                        </a:cubicBezTo>
                        <a:cubicBezTo>
                          <a:pt x="26143" y="356597"/>
                          <a:pt x="30372" y="406449"/>
                          <a:pt x="31325" y="517464"/>
                        </a:cubicBezTo>
                        <a:cubicBezTo>
                          <a:pt x="74206" y="571303"/>
                          <a:pt x="263995" y="560345"/>
                          <a:pt x="308624" y="560345"/>
                        </a:cubicBezTo>
                        <a:cubicBezTo>
                          <a:pt x="335147" y="560345"/>
                          <a:pt x="432344" y="494911"/>
                          <a:pt x="314341" y="486018"/>
                        </a:cubicBezTo>
                        <a:cubicBezTo>
                          <a:pt x="414874" y="486018"/>
                          <a:pt x="420115" y="417249"/>
                          <a:pt x="329588" y="417407"/>
                        </a:cubicBezTo>
                        <a:cubicBezTo>
                          <a:pt x="411698" y="424396"/>
                          <a:pt x="445050" y="334345"/>
                          <a:pt x="344835" y="339268"/>
                        </a:cubicBezTo>
                        <a:cubicBezTo>
                          <a:pt x="446956" y="342921"/>
                          <a:pt x="409375" y="275917"/>
                          <a:pt x="379140" y="279234"/>
                        </a:cubicBezTo>
                        <a:cubicBezTo>
                          <a:pt x="301417" y="280487"/>
                          <a:pt x="233364" y="278668"/>
                          <a:pt x="202494" y="280079"/>
                        </a:cubicBezTo>
                        <a:cubicBezTo>
                          <a:pt x="231399" y="220681"/>
                          <a:pt x="246010" y="143177"/>
                          <a:pt x="218693" y="66626"/>
                        </a:cubicBezTo>
                        <a:cubicBezTo>
                          <a:pt x="209482" y="45979"/>
                          <a:pt x="195506" y="35338"/>
                          <a:pt x="182840" y="35775"/>
                        </a:cubicBezTo>
                        <a:close/>
                      </a:path>
                    </a:pathLst>
                  </a:custGeom>
                  <a:gr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Arial"/>
                      <a:ea typeface="+mn-ea"/>
                      <a:cs typeface="+mn-cs"/>
                    </a:endParaRPr>
                  </a:p>
                </p:txBody>
              </p:sp>
            </p:grpSp>
          </p:grpSp>
          <p:grpSp>
            <p:nvGrpSpPr>
              <p:cNvPr id="39" name="Group 38">
                <a:extLst>
                  <a:ext uri="{FF2B5EF4-FFF2-40B4-BE49-F238E27FC236}">
                    <a16:creationId xmlns:a16="http://schemas.microsoft.com/office/drawing/2014/main" xmlns="" id="{ED6E2E4F-1288-4BB4-93A7-916E9EC64639}"/>
                  </a:ext>
                </a:extLst>
              </p:cNvPr>
              <p:cNvGrpSpPr/>
              <p:nvPr/>
            </p:nvGrpSpPr>
            <p:grpSpPr>
              <a:xfrm>
                <a:off x="2491576" y="1960271"/>
                <a:ext cx="1820481" cy="3601173"/>
                <a:chOff x="2497434" y="2038893"/>
                <a:chExt cx="1820481" cy="3601173"/>
              </a:xfrm>
            </p:grpSpPr>
            <p:sp>
              <p:nvSpPr>
                <p:cNvPr id="40" name="TextBox 39">
                  <a:extLst>
                    <a:ext uri="{FF2B5EF4-FFF2-40B4-BE49-F238E27FC236}">
                      <a16:creationId xmlns:a16="http://schemas.microsoft.com/office/drawing/2014/main" xmlns="" id="{9DD36125-C9CB-497E-8844-A04A47E8D72E}"/>
                    </a:ext>
                  </a:extLst>
                </p:cNvPr>
                <p:cNvSpPr txBox="1"/>
                <p:nvPr/>
              </p:nvSpPr>
              <p:spPr>
                <a:xfrm>
                  <a:off x="2814422" y="2038893"/>
                  <a:ext cx="1299410"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E12B3C"/>
                      </a:solidFill>
                      <a:effectLst/>
                      <a:uLnTx/>
                      <a:uFillTx/>
                      <a:latin typeface="Arial" panose="020B0604020202020204" pitchFamily="34" charset="0"/>
                      <a:cs typeface="Arial" panose="020B0604020202020204" pitchFamily="34" charset="0"/>
                    </a:rPr>
                    <a:t>I/S </a:t>
                  </a:r>
                  <a:r>
                    <a:rPr kumimoji="0" lang="en-US" sz="1100" b="1" i="0" u="none" strike="noStrike" kern="0" cap="none" spc="0" normalizeH="0" baseline="0" noProof="0" dirty="0" err="1">
                      <a:ln>
                        <a:noFill/>
                      </a:ln>
                      <a:solidFill>
                        <a:srgbClr val="E12B3C"/>
                      </a:solidFill>
                      <a:effectLst/>
                      <a:uLnTx/>
                      <a:uFillTx/>
                      <a:latin typeface="Arial" panose="020B0604020202020204" pitchFamily="34" charset="0"/>
                      <a:cs typeface="Arial" panose="020B0604020202020204" pitchFamily="34" charset="0"/>
                    </a:rPr>
                    <a:t>Optimisation</a:t>
                  </a:r>
                  <a:endParaRPr kumimoji="0" lang="en-US" sz="1100" b="1" i="0" u="none" strike="noStrike" kern="0" cap="none" spc="0" normalizeH="0" baseline="0" noProof="0" dirty="0">
                    <a:ln>
                      <a:noFill/>
                    </a:ln>
                    <a:solidFill>
                      <a:srgbClr val="E12B3C"/>
                    </a:solidFill>
                    <a:effectLst/>
                    <a:uLnTx/>
                    <a:uFillTx/>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xmlns="" id="{178FEB8A-A87C-4518-9F2E-BD034AE09986}"/>
                    </a:ext>
                  </a:extLst>
                </p:cNvPr>
                <p:cNvSpPr/>
                <p:nvPr/>
              </p:nvSpPr>
              <p:spPr>
                <a:xfrm>
                  <a:off x="2497434" y="2500745"/>
                  <a:ext cx="1820481" cy="3139321"/>
                </a:xfrm>
                <a:prstGeom prst="rect">
                  <a:avLst/>
                </a:prstGeom>
              </p:spPr>
              <p:txBody>
                <a:bodyPr wrap="square">
                  <a:spAutoFit/>
                </a:bodyPr>
                <a:lstStyle/>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900" b="0" i="0" u="none" strike="noStrike" kern="0" cap="none" spc="0" normalizeH="0" baseline="0" noProof="0" dirty="0">
                      <a:ln>
                        <a:noFill/>
                      </a:ln>
                      <a:solidFill>
                        <a:srgbClr val="0D0D0D"/>
                      </a:solidFill>
                      <a:effectLst/>
                      <a:uLnTx/>
                      <a:uFillTx/>
                      <a:latin typeface="Arial" panose="020B0604020202020204" pitchFamily="34" charset="0"/>
                      <a:cs typeface="Arial" panose="020B0604020202020204" pitchFamily="34" charset="0"/>
                    </a:rPr>
                    <a:t>Revenue Enhancement::</a:t>
                  </a:r>
                </a:p>
                <a:p>
                  <a:pPr marL="685800" marR="0" lvl="1" indent="-228600" defTabSz="914400" eaLnBrk="1" fontAlgn="auto" latinLnBrk="0" hangingPunct="1">
                    <a:lnSpc>
                      <a:spcPct val="100000"/>
                    </a:lnSpc>
                    <a:spcBef>
                      <a:spcPts val="0"/>
                    </a:spcBef>
                    <a:spcAft>
                      <a:spcPts val="0"/>
                    </a:spcAft>
                    <a:buClrTx/>
                    <a:buSzTx/>
                    <a:buFontTx/>
                    <a:buAutoNum type="arabicPeriod"/>
                    <a:tabLst/>
                    <a:defRPr/>
                  </a:pPr>
                  <a:r>
                    <a:rPr kumimoji="0" lang="en-US" sz="900" b="0" i="0" u="none" strike="noStrike" kern="0" cap="none" spc="0" normalizeH="0" baseline="0" noProof="0" dirty="0">
                      <a:ln>
                        <a:noFill/>
                      </a:ln>
                      <a:solidFill>
                        <a:srgbClr val="0D0D0D"/>
                      </a:solidFill>
                      <a:effectLst/>
                      <a:uLnTx/>
                      <a:uFillTx/>
                      <a:latin typeface="Arial" panose="020B0604020202020204" pitchFamily="34" charset="0"/>
                      <a:cs typeface="Arial" panose="020B0604020202020204" pitchFamily="34" charset="0"/>
                    </a:rPr>
                    <a:t>New Products &amp; services</a:t>
                  </a:r>
                </a:p>
                <a:p>
                  <a:pPr marL="685800" marR="0" lvl="1" indent="-228600" defTabSz="914400" eaLnBrk="1" fontAlgn="auto" latinLnBrk="0" hangingPunct="1">
                    <a:lnSpc>
                      <a:spcPct val="100000"/>
                    </a:lnSpc>
                    <a:spcBef>
                      <a:spcPts val="0"/>
                    </a:spcBef>
                    <a:spcAft>
                      <a:spcPts val="0"/>
                    </a:spcAft>
                    <a:buClrTx/>
                    <a:buSzTx/>
                    <a:buFontTx/>
                    <a:buAutoNum type="arabicPeriod"/>
                    <a:tabLst/>
                    <a:defRPr/>
                  </a:pPr>
                  <a:r>
                    <a:rPr kumimoji="0" lang="en-US" sz="900" b="0" i="0" u="none" strike="noStrike" kern="0" cap="none" spc="0" normalizeH="0" baseline="0" noProof="0" dirty="0">
                      <a:ln>
                        <a:noFill/>
                      </a:ln>
                      <a:solidFill>
                        <a:srgbClr val="0D0D0D"/>
                      </a:solidFill>
                      <a:effectLst/>
                      <a:uLnTx/>
                      <a:uFillTx/>
                      <a:latin typeface="Arial" panose="020B0604020202020204" pitchFamily="34" charset="0"/>
                      <a:cs typeface="Arial" panose="020B0604020202020204" pitchFamily="34" charset="0"/>
                    </a:rPr>
                    <a:t>Revised pricing and offering to be more agile and competitive</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900" b="0" i="0" u="none" strike="noStrike" kern="0" cap="none" spc="0" normalizeH="0" baseline="0" noProof="0" dirty="0">
                      <a:ln>
                        <a:noFill/>
                      </a:ln>
                      <a:solidFill>
                        <a:srgbClr val="0D0D0D"/>
                      </a:solidFill>
                      <a:effectLst/>
                      <a:uLnTx/>
                      <a:uFillTx/>
                      <a:latin typeface="Arial" panose="020B0604020202020204" pitchFamily="34" charset="0"/>
                      <a:cs typeface="Arial" panose="020B0604020202020204" pitchFamily="34" charset="0"/>
                    </a:rPr>
                    <a:t>Cost optimization:</a:t>
                  </a:r>
                </a:p>
                <a:p>
                  <a:pPr marL="685800" marR="0" lvl="1" indent="-228600" defTabSz="914400" eaLnBrk="1" fontAlgn="auto" latinLnBrk="0" hangingPunct="1">
                    <a:lnSpc>
                      <a:spcPct val="100000"/>
                    </a:lnSpc>
                    <a:spcBef>
                      <a:spcPts val="0"/>
                    </a:spcBef>
                    <a:spcAft>
                      <a:spcPts val="0"/>
                    </a:spcAft>
                    <a:buClrTx/>
                    <a:buSzTx/>
                    <a:buFontTx/>
                    <a:buAutoNum type="arabicPeriod"/>
                    <a:tabLst/>
                    <a:defRPr/>
                  </a:pPr>
                  <a:r>
                    <a:rPr kumimoji="0" lang="en-US" sz="900" b="0" i="0" u="none" strike="noStrike" kern="0" cap="none" spc="0" normalizeH="0" baseline="0" noProof="0" dirty="0" err="1">
                      <a:ln>
                        <a:noFill/>
                      </a:ln>
                      <a:solidFill>
                        <a:srgbClr val="0D0D0D"/>
                      </a:solidFill>
                      <a:effectLst/>
                      <a:uLnTx/>
                      <a:uFillTx/>
                      <a:latin typeface="Arial" panose="020B0604020202020204" pitchFamily="34" charset="0"/>
                      <a:cs typeface="Arial" panose="020B0604020202020204" pitchFamily="34" charset="0"/>
                    </a:rPr>
                    <a:t>Rationalisation</a:t>
                  </a:r>
                  <a:r>
                    <a:rPr kumimoji="0" lang="en-US" sz="900" b="0" i="0" u="none" strike="noStrike" kern="0" cap="none" spc="0" normalizeH="0" baseline="0" noProof="0" dirty="0">
                      <a:ln>
                        <a:noFill/>
                      </a:ln>
                      <a:solidFill>
                        <a:srgbClr val="0D0D0D"/>
                      </a:solidFill>
                      <a:effectLst/>
                      <a:uLnTx/>
                      <a:uFillTx/>
                      <a:latin typeface="Arial" panose="020B0604020202020204" pitchFamily="34" charset="0"/>
                      <a:cs typeface="Arial" panose="020B0604020202020204" pitchFamily="34" charset="0"/>
                    </a:rPr>
                    <a:t> of duplicated or overlap roles in roles and functions</a:t>
                  </a:r>
                </a:p>
                <a:p>
                  <a:pPr marL="685800" marR="0" lvl="1" indent="-228600" defTabSz="914400" eaLnBrk="1" fontAlgn="auto" latinLnBrk="0" hangingPunct="1">
                    <a:lnSpc>
                      <a:spcPct val="100000"/>
                    </a:lnSpc>
                    <a:spcBef>
                      <a:spcPts val="0"/>
                    </a:spcBef>
                    <a:spcAft>
                      <a:spcPts val="0"/>
                    </a:spcAft>
                    <a:buClrTx/>
                    <a:buSzTx/>
                    <a:buFontTx/>
                    <a:buAutoNum type="arabicPeriod"/>
                    <a:tabLst/>
                    <a:defRPr/>
                  </a:pPr>
                  <a:r>
                    <a:rPr kumimoji="0" lang="en-US" sz="900" b="0" i="0" u="none" strike="noStrike" kern="0" cap="none" spc="0" normalizeH="0" baseline="0" noProof="0" dirty="0" err="1">
                      <a:ln>
                        <a:noFill/>
                      </a:ln>
                      <a:solidFill>
                        <a:srgbClr val="0D0D0D"/>
                      </a:solidFill>
                      <a:effectLst/>
                      <a:uLnTx/>
                      <a:uFillTx/>
                      <a:latin typeface="Arial" panose="020B0604020202020204" pitchFamily="34" charset="0"/>
                      <a:cs typeface="Arial" panose="020B0604020202020204" pitchFamily="34" charset="0"/>
                    </a:rPr>
                    <a:t>Rationalisation</a:t>
                  </a:r>
                  <a:r>
                    <a:rPr kumimoji="0" lang="en-US" sz="900" b="0" i="0" u="none" strike="noStrike" kern="0" cap="none" spc="0" normalizeH="0" baseline="0" noProof="0" dirty="0">
                      <a:ln>
                        <a:noFill/>
                      </a:ln>
                      <a:solidFill>
                        <a:srgbClr val="0D0D0D"/>
                      </a:solidFill>
                      <a:effectLst/>
                      <a:uLnTx/>
                      <a:uFillTx/>
                      <a:latin typeface="Arial" panose="020B0604020202020204" pitchFamily="34" charset="0"/>
                      <a:cs typeface="Arial" panose="020B0604020202020204" pitchFamily="34" charset="0"/>
                    </a:rPr>
                    <a:t> of vendors</a:t>
                  </a:r>
                </a:p>
                <a:p>
                  <a:pPr marL="685800" marR="0" lvl="1" indent="-228600" defTabSz="914400" eaLnBrk="1" fontAlgn="auto" latinLnBrk="0" hangingPunct="1">
                    <a:lnSpc>
                      <a:spcPct val="100000"/>
                    </a:lnSpc>
                    <a:spcBef>
                      <a:spcPts val="0"/>
                    </a:spcBef>
                    <a:spcAft>
                      <a:spcPts val="0"/>
                    </a:spcAft>
                    <a:buClrTx/>
                    <a:buSzTx/>
                    <a:buFontTx/>
                    <a:buAutoNum type="arabicPeriod"/>
                    <a:tabLst/>
                    <a:defRPr/>
                  </a:pPr>
                  <a:r>
                    <a:rPr kumimoji="0" lang="en-US" sz="900" b="0" i="0" u="none" strike="noStrike" kern="0" cap="none" spc="0" normalizeH="0" baseline="0" noProof="0" dirty="0">
                      <a:ln>
                        <a:noFill/>
                      </a:ln>
                      <a:solidFill>
                        <a:srgbClr val="0D0D0D"/>
                      </a:solidFill>
                      <a:effectLst/>
                      <a:uLnTx/>
                      <a:uFillTx/>
                      <a:latin typeface="Arial" panose="020B0604020202020204" pitchFamily="34" charset="0"/>
                      <a:cs typeface="Arial" panose="020B0604020202020204" pitchFamily="34" charset="0"/>
                    </a:rPr>
                    <a:t>Colocation in properties owned vs leased where overlap exists</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900" b="0" i="0" u="none" strike="noStrike" kern="0" cap="none" spc="0" normalizeH="0" baseline="0" noProof="0" dirty="0">
                      <a:ln>
                        <a:noFill/>
                      </a:ln>
                      <a:solidFill>
                        <a:srgbClr val="0D0D0D"/>
                      </a:solidFill>
                      <a:effectLst/>
                      <a:uLnTx/>
                      <a:uFillTx/>
                      <a:latin typeface="Arial" panose="020B0604020202020204" pitchFamily="34" charset="0"/>
                      <a:cs typeface="Arial" panose="020B0604020202020204" pitchFamily="34" charset="0"/>
                    </a:rPr>
                    <a:t>Duplicated overheads (audit fees, insurance, security etc.)</a:t>
                  </a:r>
                </a:p>
              </p:txBody>
            </p:sp>
          </p:grpSp>
        </p:grpSp>
        <p:grpSp>
          <p:nvGrpSpPr>
            <p:cNvPr id="12" name="Group 11">
              <a:extLst>
                <a:ext uri="{FF2B5EF4-FFF2-40B4-BE49-F238E27FC236}">
                  <a16:creationId xmlns:a16="http://schemas.microsoft.com/office/drawing/2014/main" xmlns="" id="{86D8CF7A-4018-4AF4-965C-6FE157BACE7C}"/>
                </a:ext>
              </a:extLst>
            </p:cNvPr>
            <p:cNvGrpSpPr/>
            <p:nvPr/>
          </p:nvGrpSpPr>
          <p:grpSpPr>
            <a:xfrm>
              <a:off x="4718541" y="1309553"/>
              <a:ext cx="1992923" cy="4752238"/>
              <a:chOff x="4718541" y="1309553"/>
              <a:chExt cx="1992923" cy="4752238"/>
            </a:xfrm>
          </p:grpSpPr>
          <p:grpSp>
            <p:nvGrpSpPr>
              <p:cNvPr id="24" name="Group 23">
                <a:extLst>
                  <a:ext uri="{FF2B5EF4-FFF2-40B4-BE49-F238E27FC236}">
                    <a16:creationId xmlns:a16="http://schemas.microsoft.com/office/drawing/2014/main" xmlns="" id="{21C21BC3-2953-48A0-AE5C-7B37354E692C}"/>
                  </a:ext>
                </a:extLst>
              </p:cNvPr>
              <p:cNvGrpSpPr/>
              <p:nvPr/>
            </p:nvGrpSpPr>
            <p:grpSpPr>
              <a:xfrm>
                <a:off x="4718541" y="1309553"/>
                <a:ext cx="1992923" cy="4752238"/>
                <a:chOff x="4718541" y="1309553"/>
                <a:chExt cx="1992923" cy="4752238"/>
              </a:xfrm>
            </p:grpSpPr>
            <p:grpSp>
              <p:nvGrpSpPr>
                <p:cNvPr id="28" name="Group 27">
                  <a:extLst>
                    <a:ext uri="{FF2B5EF4-FFF2-40B4-BE49-F238E27FC236}">
                      <a16:creationId xmlns:a16="http://schemas.microsoft.com/office/drawing/2014/main" xmlns="" id="{78BB84B4-AE2F-4F7F-BD8A-D5467D32475F}"/>
                    </a:ext>
                  </a:extLst>
                </p:cNvPr>
                <p:cNvGrpSpPr/>
                <p:nvPr/>
              </p:nvGrpSpPr>
              <p:grpSpPr>
                <a:xfrm>
                  <a:off x="4718542" y="1309553"/>
                  <a:ext cx="1991177" cy="4752238"/>
                  <a:chOff x="4724400" y="1388175"/>
                  <a:chExt cx="1991177" cy="4752238"/>
                </a:xfrm>
              </p:grpSpPr>
              <p:sp>
                <p:nvSpPr>
                  <p:cNvPr id="35" name="Freeform 82">
                    <a:extLst>
                      <a:ext uri="{FF2B5EF4-FFF2-40B4-BE49-F238E27FC236}">
                        <a16:creationId xmlns:a16="http://schemas.microsoft.com/office/drawing/2014/main" xmlns="" id="{4FC643C7-A6E3-44E1-A741-0F3463ECAF2B}"/>
                      </a:ext>
                    </a:extLst>
                  </p:cNvPr>
                  <p:cNvSpPr/>
                  <p:nvPr/>
                </p:nvSpPr>
                <p:spPr>
                  <a:xfrm>
                    <a:off x="5123597" y="1388175"/>
                    <a:ext cx="1152267" cy="4752238"/>
                  </a:xfrm>
                  <a:custGeom>
                    <a:avLst/>
                    <a:gdLst>
                      <a:gd name="connsiteX0" fmla="*/ 0 w 1102659"/>
                      <a:gd name="connsiteY0" fmla="*/ 0 h 4547643"/>
                      <a:gd name="connsiteX1" fmla="*/ 1102659 w 1102659"/>
                      <a:gd name="connsiteY1" fmla="*/ 0 h 4547643"/>
                      <a:gd name="connsiteX2" fmla="*/ 1102659 w 1102659"/>
                      <a:gd name="connsiteY2" fmla="*/ 4547643 h 4547643"/>
                      <a:gd name="connsiteX3" fmla="*/ 0 w 1102659"/>
                      <a:gd name="connsiteY3" fmla="*/ 4547643 h 4547643"/>
                    </a:gdLst>
                    <a:ahLst/>
                    <a:cxnLst>
                      <a:cxn ang="0">
                        <a:pos x="connsiteX0" y="connsiteY0"/>
                      </a:cxn>
                      <a:cxn ang="0">
                        <a:pos x="connsiteX1" y="connsiteY1"/>
                      </a:cxn>
                      <a:cxn ang="0">
                        <a:pos x="connsiteX2" y="connsiteY2"/>
                      </a:cxn>
                      <a:cxn ang="0">
                        <a:pos x="connsiteX3" y="connsiteY3"/>
                      </a:cxn>
                    </a:cxnLst>
                    <a:rect l="l" t="t" r="r" b="b"/>
                    <a:pathLst>
                      <a:path w="1102659" h="4547643">
                        <a:moveTo>
                          <a:pt x="0" y="0"/>
                        </a:moveTo>
                        <a:lnTo>
                          <a:pt x="1102659" y="0"/>
                        </a:lnTo>
                        <a:lnTo>
                          <a:pt x="1102659" y="4547643"/>
                        </a:lnTo>
                        <a:lnTo>
                          <a:pt x="0" y="4547643"/>
                        </a:lnTo>
                        <a:close/>
                      </a:path>
                    </a:pathLst>
                  </a:custGeom>
                  <a:solidFill>
                    <a:srgbClr val="FCB64E"/>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Arial"/>
                      <a:ea typeface="+mn-ea"/>
                      <a:cs typeface="+mn-cs"/>
                    </a:endParaRPr>
                  </a:p>
                </p:txBody>
              </p:sp>
              <p:sp>
                <p:nvSpPr>
                  <p:cNvPr id="36" name="Freeform 83">
                    <a:extLst>
                      <a:ext uri="{FF2B5EF4-FFF2-40B4-BE49-F238E27FC236}">
                        <a16:creationId xmlns:a16="http://schemas.microsoft.com/office/drawing/2014/main" xmlns="" id="{328F0409-1EDE-467F-A7C0-712EC470A629}"/>
                      </a:ext>
                    </a:extLst>
                  </p:cNvPr>
                  <p:cNvSpPr/>
                  <p:nvPr/>
                </p:nvSpPr>
                <p:spPr>
                  <a:xfrm>
                    <a:off x="6270595" y="1388175"/>
                    <a:ext cx="444982" cy="4752238"/>
                  </a:xfrm>
                  <a:custGeom>
                    <a:avLst/>
                    <a:gdLst>
                      <a:gd name="connsiteX0" fmla="*/ 0 w 425824"/>
                      <a:gd name="connsiteY0" fmla="*/ 0 h 4547643"/>
                      <a:gd name="connsiteX1" fmla="*/ 425824 w 425824"/>
                      <a:gd name="connsiteY1" fmla="*/ 195943 h 4547643"/>
                      <a:gd name="connsiteX2" fmla="*/ 425824 w 425824"/>
                      <a:gd name="connsiteY2" fmla="*/ 4547643 h 4547643"/>
                      <a:gd name="connsiteX3" fmla="*/ 0 w 425824"/>
                      <a:gd name="connsiteY3" fmla="*/ 4547643 h 4547643"/>
                      <a:gd name="connsiteX0" fmla="*/ 0 w 425824"/>
                      <a:gd name="connsiteY0" fmla="*/ 0 h 4547643"/>
                      <a:gd name="connsiteX1" fmla="*/ 425824 w 425824"/>
                      <a:gd name="connsiteY1" fmla="*/ 195943 h 4547643"/>
                      <a:gd name="connsiteX2" fmla="*/ 425824 w 425824"/>
                      <a:gd name="connsiteY2" fmla="*/ 4453513 h 4547643"/>
                      <a:gd name="connsiteX3" fmla="*/ 0 w 425824"/>
                      <a:gd name="connsiteY3" fmla="*/ 4547643 h 4547643"/>
                      <a:gd name="connsiteX4" fmla="*/ 0 w 425824"/>
                      <a:gd name="connsiteY4" fmla="*/ 0 h 4547643"/>
                      <a:gd name="connsiteX0" fmla="*/ 0 w 425824"/>
                      <a:gd name="connsiteY0" fmla="*/ 0 h 4547643"/>
                      <a:gd name="connsiteX1" fmla="*/ 425824 w 425824"/>
                      <a:gd name="connsiteY1" fmla="*/ 195943 h 4547643"/>
                      <a:gd name="connsiteX2" fmla="*/ 425824 w 425824"/>
                      <a:gd name="connsiteY2" fmla="*/ 4441156 h 4547643"/>
                      <a:gd name="connsiteX3" fmla="*/ 0 w 425824"/>
                      <a:gd name="connsiteY3" fmla="*/ 4547643 h 4547643"/>
                      <a:gd name="connsiteX4" fmla="*/ 0 w 425824"/>
                      <a:gd name="connsiteY4" fmla="*/ 0 h 4547643"/>
                      <a:gd name="connsiteX0" fmla="*/ 0 w 425824"/>
                      <a:gd name="connsiteY0" fmla="*/ 0 h 4547643"/>
                      <a:gd name="connsiteX1" fmla="*/ 425824 w 425824"/>
                      <a:gd name="connsiteY1" fmla="*/ 195943 h 4547643"/>
                      <a:gd name="connsiteX2" fmla="*/ 425824 w 425824"/>
                      <a:gd name="connsiteY2" fmla="*/ 4419767 h 4547643"/>
                      <a:gd name="connsiteX3" fmla="*/ 0 w 425824"/>
                      <a:gd name="connsiteY3" fmla="*/ 4547643 h 4547643"/>
                      <a:gd name="connsiteX4" fmla="*/ 0 w 425824"/>
                      <a:gd name="connsiteY4" fmla="*/ 0 h 4547643"/>
                      <a:gd name="connsiteX0" fmla="*/ 0 w 425824"/>
                      <a:gd name="connsiteY0" fmla="*/ 0 h 4547643"/>
                      <a:gd name="connsiteX1" fmla="*/ 425824 w 425824"/>
                      <a:gd name="connsiteY1" fmla="*/ 195943 h 4547643"/>
                      <a:gd name="connsiteX2" fmla="*/ 425824 w 425824"/>
                      <a:gd name="connsiteY2" fmla="*/ 4409072 h 4547643"/>
                      <a:gd name="connsiteX3" fmla="*/ 0 w 425824"/>
                      <a:gd name="connsiteY3" fmla="*/ 4547643 h 4547643"/>
                      <a:gd name="connsiteX4" fmla="*/ 0 w 425824"/>
                      <a:gd name="connsiteY4" fmla="*/ 0 h 4547643"/>
                      <a:gd name="connsiteX0" fmla="*/ 0 w 425824"/>
                      <a:gd name="connsiteY0" fmla="*/ 0 h 4547643"/>
                      <a:gd name="connsiteX1" fmla="*/ 425824 w 425824"/>
                      <a:gd name="connsiteY1" fmla="*/ 195943 h 4547643"/>
                      <a:gd name="connsiteX2" fmla="*/ 425824 w 425824"/>
                      <a:gd name="connsiteY2" fmla="*/ 4403725 h 4547643"/>
                      <a:gd name="connsiteX3" fmla="*/ 0 w 425824"/>
                      <a:gd name="connsiteY3" fmla="*/ 4547643 h 4547643"/>
                      <a:gd name="connsiteX4" fmla="*/ 0 w 425824"/>
                      <a:gd name="connsiteY4" fmla="*/ 0 h 4547643"/>
                      <a:gd name="connsiteX0" fmla="*/ 0 w 425824"/>
                      <a:gd name="connsiteY0" fmla="*/ 0 h 4547643"/>
                      <a:gd name="connsiteX1" fmla="*/ 425824 w 425824"/>
                      <a:gd name="connsiteY1" fmla="*/ 195943 h 4547643"/>
                      <a:gd name="connsiteX2" fmla="*/ 425824 w 425824"/>
                      <a:gd name="connsiteY2" fmla="*/ 4393030 h 4547643"/>
                      <a:gd name="connsiteX3" fmla="*/ 0 w 425824"/>
                      <a:gd name="connsiteY3" fmla="*/ 4547643 h 4547643"/>
                      <a:gd name="connsiteX4" fmla="*/ 0 w 425824"/>
                      <a:gd name="connsiteY4" fmla="*/ 0 h 4547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824" h="4547643">
                        <a:moveTo>
                          <a:pt x="0" y="0"/>
                        </a:moveTo>
                        <a:lnTo>
                          <a:pt x="425824" y="195943"/>
                        </a:lnTo>
                        <a:lnTo>
                          <a:pt x="425824" y="4393030"/>
                        </a:lnTo>
                        <a:lnTo>
                          <a:pt x="0" y="4547643"/>
                        </a:lnTo>
                        <a:lnTo>
                          <a:pt x="0" y="0"/>
                        </a:lnTo>
                        <a:close/>
                      </a:path>
                    </a:pathLst>
                  </a:custGeom>
                  <a:solidFill>
                    <a:srgbClr val="F39304"/>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Arial"/>
                      <a:ea typeface="+mn-ea"/>
                      <a:cs typeface="+mn-cs"/>
                    </a:endParaRPr>
                  </a:p>
                </p:txBody>
              </p:sp>
              <p:sp>
                <p:nvSpPr>
                  <p:cNvPr id="37" name="Freeform 84">
                    <a:extLst>
                      <a:ext uri="{FF2B5EF4-FFF2-40B4-BE49-F238E27FC236}">
                        <a16:creationId xmlns:a16="http://schemas.microsoft.com/office/drawing/2014/main" xmlns="" id="{6A7D5FC4-06E3-4239-ACB7-9388AE3C6F0E}"/>
                      </a:ext>
                    </a:extLst>
                  </p:cNvPr>
                  <p:cNvSpPr/>
                  <p:nvPr/>
                </p:nvSpPr>
                <p:spPr>
                  <a:xfrm>
                    <a:off x="4724400" y="1388175"/>
                    <a:ext cx="407509" cy="4752238"/>
                  </a:xfrm>
                  <a:custGeom>
                    <a:avLst/>
                    <a:gdLst>
                      <a:gd name="connsiteX0" fmla="*/ 389965 w 389965"/>
                      <a:gd name="connsiteY0" fmla="*/ 0 h 4547643"/>
                      <a:gd name="connsiteX1" fmla="*/ 389965 w 389965"/>
                      <a:gd name="connsiteY1" fmla="*/ 4547643 h 4547643"/>
                      <a:gd name="connsiteX2" fmla="*/ 0 w 389965"/>
                      <a:gd name="connsiteY2" fmla="*/ 4547643 h 4547643"/>
                      <a:gd name="connsiteX3" fmla="*/ 0 w 389965"/>
                      <a:gd name="connsiteY3" fmla="*/ 190005 h 4547643"/>
                      <a:gd name="connsiteX0" fmla="*/ 389965 w 389965"/>
                      <a:gd name="connsiteY0" fmla="*/ 0 h 4547643"/>
                      <a:gd name="connsiteX1" fmla="*/ 389965 w 389965"/>
                      <a:gd name="connsiteY1" fmla="*/ 4547643 h 4547643"/>
                      <a:gd name="connsiteX2" fmla="*/ 0 w 389965"/>
                      <a:gd name="connsiteY2" fmla="*/ 4393002 h 4547643"/>
                      <a:gd name="connsiteX3" fmla="*/ 0 w 389965"/>
                      <a:gd name="connsiteY3" fmla="*/ 190005 h 4547643"/>
                      <a:gd name="connsiteX4" fmla="*/ 389965 w 389965"/>
                      <a:gd name="connsiteY4" fmla="*/ 0 h 4547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965" h="4547643">
                        <a:moveTo>
                          <a:pt x="389965" y="0"/>
                        </a:moveTo>
                        <a:lnTo>
                          <a:pt x="389965" y="4547643"/>
                        </a:lnTo>
                        <a:lnTo>
                          <a:pt x="0" y="4393002"/>
                        </a:lnTo>
                        <a:lnTo>
                          <a:pt x="0" y="190005"/>
                        </a:lnTo>
                        <a:lnTo>
                          <a:pt x="389965" y="0"/>
                        </a:lnTo>
                        <a:close/>
                      </a:path>
                    </a:pathLst>
                  </a:custGeom>
                  <a:solidFill>
                    <a:srgbClr val="FDD395"/>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Arial"/>
                      <a:ea typeface="+mn-ea"/>
                      <a:cs typeface="+mn-cs"/>
                    </a:endParaRPr>
                  </a:p>
                </p:txBody>
              </p:sp>
            </p:grpSp>
            <p:sp>
              <p:nvSpPr>
                <p:cNvPr id="29" name="Rectangle 28">
                  <a:extLst>
                    <a:ext uri="{FF2B5EF4-FFF2-40B4-BE49-F238E27FC236}">
                      <a16:creationId xmlns:a16="http://schemas.microsoft.com/office/drawing/2014/main" xmlns="" id="{7C701317-7821-44E3-B917-DB0949964A21}"/>
                    </a:ext>
                  </a:extLst>
                </p:cNvPr>
                <p:cNvSpPr/>
                <p:nvPr/>
              </p:nvSpPr>
              <p:spPr>
                <a:xfrm>
                  <a:off x="4718541" y="1930010"/>
                  <a:ext cx="1992923" cy="461852"/>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Arial"/>
                    <a:ea typeface="+mn-ea"/>
                    <a:cs typeface="+mn-cs"/>
                  </a:endParaRPr>
                </a:p>
              </p:txBody>
            </p:sp>
            <p:grpSp>
              <p:nvGrpSpPr>
                <p:cNvPr id="30" name="Group 29">
                  <a:extLst>
                    <a:ext uri="{FF2B5EF4-FFF2-40B4-BE49-F238E27FC236}">
                      <a16:creationId xmlns:a16="http://schemas.microsoft.com/office/drawing/2014/main" xmlns="" id="{8A1DBE02-685C-4394-B62D-311D130D1F94}"/>
                    </a:ext>
                  </a:extLst>
                </p:cNvPr>
                <p:cNvGrpSpPr/>
                <p:nvPr/>
              </p:nvGrpSpPr>
              <p:grpSpPr>
                <a:xfrm>
                  <a:off x="5522016" y="1455731"/>
                  <a:ext cx="384228" cy="275538"/>
                  <a:chOff x="7685654" y="21590660"/>
                  <a:chExt cx="3642826" cy="2612366"/>
                </a:xfrm>
                <a:solidFill>
                  <a:srgbClr val="F7F7F7"/>
                </a:solidFill>
                <a:effectLst/>
              </p:grpSpPr>
              <p:sp>
                <p:nvSpPr>
                  <p:cNvPr id="31" name="Isosceles Triangle 3">
                    <a:extLst>
                      <a:ext uri="{FF2B5EF4-FFF2-40B4-BE49-F238E27FC236}">
                        <a16:creationId xmlns:a16="http://schemas.microsoft.com/office/drawing/2014/main" xmlns="" id="{8AD5B432-53CA-442D-BD8B-FA60EAD82585}"/>
                      </a:ext>
                    </a:extLst>
                  </p:cNvPr>
                  <p:cNvSpPr/>
                  <p:nvPr/>
                </p:nvSpPr>
                <p:spPr>
                  <a:xfrm>
                    <a:off x="7870437" y="23026604"/>
                    <a:ext cx="3219116" cy="1176422"/>
                  </a:xfrm>
                  <a:custGeom>
                    <a:avLst/>
                    <a:gdLst>
                      <a:gd name="connsiteX0" fmla="*/ 0 w 2475832"/>
                      <a:gd name="connsiteY0" fmla="*/ 1374274 h 1374274"/>
                      <a:gd name="connsiteX1" fmla="*/ 1237916 w 2475832"/>
                      <a:gd name="connsiteY1" fmla="*/ 0 h 1374274"/>
                      <a:gd name="connsiteX2" fmla="*/ 2475832 w 2475832"/>
                      <a:gd name="connsiteY2" fmla="*/ 1374274 h 1374274"/>
                      <a:gd name="connsiteX3" fmla="*/ 0 w 2475832"/>
                      <a:gd name="connsiteY3" fmla="*/ 1374274 h 1374274"/>
                      <a:gd name="connsiteX0" fmla="*/ 0 w 2946400"/>
                      <a:gd name="connsiteY0" fmla="*/ 1374274 h 1384969"/>
                      <a:gd name="connsiteX1" fmla="*/ 1237916 w 2946400"/>
                      <a:gd name="connsiteY1" fmla="*/ 0 h 1384969"/>
                      <a:gd name="connsiteX2" fmla="*/ 2946400 w 2946400"/>
                      <a:gd name="connsiteY2" fmla="*/ 1384969 h 1384969"/>
                      <a:gd name="connsiteX3" fmla="*/ 0 w 2946400"/>
                      <a:gd name="connsiteY3" fmla="*/ 1374274 h 1384969"/>
                      <a:gd name="connsiteX0" fmla="*/ 0 w 3219116"/>
                      <a:gd name="connsiteY0" fmla="*/ 1374274 h 1384969"/>
                      <a:gd name="connsiteX1" fmla="*/ 1510632 w 3219116"/>
                      <a:gd name="connsiteY1" fmla="*/ 0 h 1384969"/>
                      <a:gd name="connsiteX2" fmla="*/ 3219116 w 3219116"/>
                      <a:gd name="connsiteY2" fmla="*/ 1384969 h 1384969"/>
                      <a:gd name="connsiteX3" fmla="*/ 0 w 3219116"/>
                      <a:gd name="connsiteY3" fmla="*/ 1374274 h 1384969"/>
                      <a:gd name="connsiteX0" fmla="*/ 0 w 3219116"/>
                      <a:gd name="connsiteY0" fmla="*/ 1251284 h 1261979"/>
                      <a:gd name="connsiteX1" fmla="*/ 1521327 w 3219116"/>
                      <a:gd name="connsiteY1" fmla="*/ 0 h 1261979"/>
                      <a:gd name="connsiteX2" fmla="*/ 3219116 w 3219116"/>
                      <a:gd name="connsiteY2" fmla="*/ 1261979 h 1261979"/>
                      <a:gd name="connsiteX3" fmla="*/ 0 w 3219116"/>
                      <a:gd name="connsiteY3" fmla="*/ 1251284 h 1261979"/>
                      <a:gd name="connsiteX0" fmla="*/ 0 w 3219116"/>
                      <a:gd name="connsiteY0" fmla="*/ 1251284 h 1261979"/>
                      <a:gd name="connsiteX1" fmla="*/ 1521327 w 3219116"/>
                      <a:gd name="connsiteY1" fmla="*/ 0 h 1261979"/>
                      <a:gd name="connsiteX2" fmla="*/ 1693844 w 3219116"/>
                      <a:gd name="connsiteY2" fmla="*/ 119602 h 1261979"/>
                      <a:gd name="connsiteX3" fmla="*/ 3219116 w 3219116"/>
                      <a:gd name="connsiteY3" fmla="*/ 1261979 h 1261979"/>
                      <a:gd name="connsiteX4" fmla="*/ 0 w 3219116"/>
                      <a:gd name="connsiteY4" fmla="*/ 1251284 h 1261979"/>
                      <a:gd name="connsiteX0" fmla="*/ 0 w 3219116"/>
                      <a:gd name="connsiteY0" fmla="*/ 1251284 h 1261979"/>
                      <a:gd name="connsiteX1" fmla="*/ 1521327 w 3219116"/>
                      <a:gd name="connsiteY1" fmla="*/ 0 h 1261979"/>
                      <a:gd name="connsiteX2" fmla="*/ 1784750 w 3219116"/>
                      <a:gd name="connsiteY2" fmla="*/ 71475 h 1261979"/>
                      <a:gd name="connsiteX3" fmla="*/ 3219116 w 3219116"/>
                      <a:gd name="connsiteY3" fmla="*/ 1261979 h 1261979"/>
                      <a:gd name="connsiteX4" fmla="*/ 0 w 3219116"/>
                      <a:gd name="connsiteY4" fmla="*/ 1251284 h 1261979"/>
                      <a:gd name="connsiteX0" fmla="*/ 0 w 3219116"/>
                      <a:gd name="connsiteY0" fmla="*/ 1179809 h 1190504"/>
                      <a:gd name="connsiteX1" fmla="*/ 1414379 w 3219116"/>
                      <a:gd name="connsiteY1" fmla="*/ 14082 h 1190504"/>
                      <a:gd name="connsiteX2" fmla="*/ 1784750 w 3219116"/>
                      <a:gd name="connsiteY2" fmla="*/ 0 h 1190504"/>
                      <a:gd name="connsiteX3" fmla="*/ 3219116 w 3219116"/>
                      <a:gd name="connsiteY3" fmla="*/ 1190504 h 1190504"/>
                      <a:gd name="connsiteX4" fmla="*/ 0 w 3219116"/>
                      <a:gd name="connsiteY4" fmla="*/ 1179809 h 1190504"/>
                      <a:gd name="connsiteX0" fmla="*/ 0 w 3219116"/>
                      <a:gd name="connsiteY0" fmla="*/ 1179809 h 1190504"/>
                      <a:gd name="connsiteX1" fmla="*/ 1414379 w 3219116"/>
                      <a:gd name="connsiteY1" fmla="*/ 14082 h 1190504"/>
                      <a:gd name="connsiteX2" fmla="*/ 1784750 w 3219116"/>
                      <a:gd name="connsiteY2" fmla="*/ 0 h 1190504"/>
                      <a:gd name="connsiteX3" fmla="*/ 3219116 w 3219116"/>
                      <a:gd name="connsiteY3" fmla="*/ 1190504 h 1190504"/>
                      <a:gd name="connsiteX4" fmla="*/ 0 w 3219116"/>
                      <a:gd name="connsiteY4" fmla="*/ 1179809 h 1190504"/>
                      <a:gd name="connsiteX0" fmla="*/ 0 w 3219116"/>
                      <a:gd name="connsiteY0" fmla="*/ 1179809 h 1190504"/>
                      <a:gd name="connsiteX1" fmla="*/ 1414379 w 3219116"/>
                      <a:gd name="connsiteY1" fmla="*/ 14082 h 1190504"/>
                      <a:gd name="connsiteX2" fmla="*/ 1784750 w 3219116"/>
                      <a:gd name="connsiteY2" fmla="*/ 0 h 1190504"/>
                      <a:gd name="connsiteX3" fmla="*/ 3219116 w 3219116"/>
                      <a:gd name="connsiteY3" fmla="*/ 1190504 h 1190504"/>
                      <a:gd name="connsiteX4" fmla="*/ 0 w 3219116"/>
                      <a:gd name="connsiteY4" fmla="*/ 1179809 h 1190504"/>
                      <a:gd name="connsiteX0" fmla="*/ 0 w 3219116"/>
                      <a:gd name="connsiteY0" fmla="*/ 1165727 h 1176422"/>
                      <a:gd name="connsiteX1" fmla="*/ 1414379 w 3219116"/>
                      <a:gd name="connsiteY1" fmla="*/ 0 h 1176422"/>
                      <a:gd name="connsiteX2" fmla="*/ 1804682 w 3219116"/>
                      <a:gd name="connsiteY2" fmla="*/ 8342 h 1176422"/>
                      <a:gd name="connsiteX3" fmla="*/ 3219116 w 3219116"/>
                      <a:gd name="connsiteY3" fmla="*/ 1176422 h 1176422"/>
                      <a:gd name="connsiteX4" fmla="*/ 0 w 3219116"/>
                      <a:gd name="connsiteY4" fmla="*/ 1165727 h 1176422"/>
                      <a:gd name="connsiteX0" fmla="*/ 0 w 3219116"/>
                      <a:gd name="connsiteY0" fmla="*/ 1165727 h 1176422"/>
                      <a:gd name="connsiteX1" fmla="*/ 1414379 w 3219116"/>
                      <a:gd name="connsiteY1" fmla="*/ 0 h 1176422"/>
                      <a:gd name="connsiteX2" fmla="*/ 1804682 w 3219116"/>
                      <a:gd name="connsiteY2" fmla="*/ 8342 h 1176422"/>
                      <a:gd name="connsiteX3" fmla="*/ 3219116 w 3219116"/>
                      <a:gd name="connsiteY3" fmla="*/ 1176422 h 1176422"/>
                      <a:gd name="connsiteX4" fmla="*/ 0 w 3219116"/>
                      <a:gd name="connsiteY4" fmla="*/ 1165727 h 1176422"/>
                      <a:gd name="connsiteX0" fmla="*/ 0 w 3219116"/>
                      <a:gd name="connsiteY0" fmla="*/ 1165727 h 1176422"/>
                      <a:gd name="connsiteX1" fmla="*/ 1414379 w 3219116"/>
                      <a:gd name="connsiteY1" fmla="*/ 0 h 1176422"/>
                      <a:gd name="connsiteX2" fmla="*/ 1804682 w 3219116"/>
                      <a:gd name="connsiteY2" fmla="*/ 8342 h 1176422"/>
                      <a:gd name="connsiteX3" fmla="*/ 3219116 w 3219116"/>
                      <a:gd name="connsiteY3" fmla="*/ 1176422 h 1176422"/>
                      <a:gd name="connsiteX4" fmla="*/ 0 w 3219116"/>
                      <a:gd name="connsiteY4" fmla="*/ 1165727 h 1176422"/>
                      <a:gd name="connsiteX0" fmla="*/ 0 w 3219116"/>
                      <a:gd name="connsiteY0" fmla="*/ 1165727 h 1176422"/>
                      <a:gd name="connsiteX1" fmla="*/ 1404413 w 3219116"/>
                      <a:gd name="connsiteY1" fmla="*/ 0 h 1176422"/>
                      <a:gd name="connsiteX2" fmla="*/ 1804682 w 3219116"/>
                      <a:gd name="connsiteY2" fmla="*/ 8342 h 1176422"/>
                      <a:gd name="connsiteX3" fmla="*/ 3219116 w 3219116"/>
                      <a:gd name="connsiteY3" fmla="*/ 1176422 h 1176422"/>
                      <a:gd name="connsiteX4" fmla="*/ 0 w 3219116"/>
                      <a:gd name="connsiteY4" fmla="*/ 1165727 h 1176422"/>
                      <a:gd name="connsiteX0" fmla="*/ 0 w 3219116"/>
                      <a:gd name="connsiteY0" fmla="*/ 1165727 h 1176422"/>
                      <a:gd name="connsiteX1" fmla="*/ 1404413 w 3219116"/>
                      <a:gd name="connsiteY1" fmla="*/ 0 h 1176422"/>
                      <a:gd name="connsiteX2" fmla="*/ 1804682 w 3219116"/>
                      <a:gd name="connsiteY2" fmla="*/ 8342 h 1176422"/>
                      <a:gd name="connsiteX3" fmla="*/ 3219116 w 3219116"/>
                      <a:gd name="connsiteY3" fmla="*/ 1176422 h 1176422"/>
                      <a:gd name="connsiteX4" fmla="*/ 0 w 3219116"/>
                      <a:gd name="connsiteY4" fmla="*/ 1165727 h 1176422"/>
                      <a:gd name="connsiteX0" fmla="*/ 0 w 3219116"/>
                      <a:gd name="connsiteY0" fmla="*/ 1165727 h 1176422"/>
                      <a:gd name="connsiteX1" fmla="*/ 1404413 w 3219116"/>
                      <a:gd name="connsiteY1" fmla="*/ 0 h 1176422"/>
                      <a:gd name="connsiteX2" fmla="*/ 1804682 w 3219116"/>
                      <a:gd name="connsiteY2" fmla="*/ 8342 h 1176422"/>
                      <a:gd name="connsiteX3" fmla="*/ 3219116 w 3219116"/>
                      <a:gd name="connsiteY3" fmla="*/ 1176422 h 1176422"/>
                      <a:gd name="connsiteX4" fmla="*/ 0 w 3219116"/>
                      <a:gd name="connsiteY4" fmla="*/ 1165727 h 1176422"/>
                      <a:gd name="connsiteX0" fmla="*/ 0 w 3219116"/>
                      <a:gd name="connsiteY0" fmla="*/ 1165727 h 1176422"/>
                      <a:gd name="connsiteX1" fmla="*/ 1404413 w 3219116"/>
                      <a:gd name="connsiteY1" fmla="*/ 0 h 1176422"/>
                      <a:gd name="connsiteX2" fmla="*/ 1804682 w 3219116"/>
                      <a:gd name="connsiteY2" fmla="*/ 8342 h 1176422"/>
                      <a:gd name="connsiteX3" fmla="*/ 3219116 w 3219116"/>
                      <a:gd name="connsiteY3" fmla="*/ 1176422 h 1176422"/>
                      <a:gd name="connsiteX4" fmla="*/ 0 w 3219116"/>
                      <a:gd name="connsiteY4" fmla="*/ 1165727 h 1176422"/>
                      <a:gd name="connsiteX0" fmla="*/ 0 w 3219116"/>
                      <a:gd name="connsiteY0" fmla="*/ 1165727 h 1176422"/>
                      <a:gd name="connsiteX1" fmla="*/ 1404413 w 3219116"/>
                      <a:gd name="connsiteY1" fmla="*/ 0 h 1176422"/>
                      <a:gd name="connsiteX2" fmla="*/ 1804682 w 3219116"/>
                      <a:gd name="connsiteY2" fmla="*/ 8342 h 1176422"/>
                      <a:gd name="connsiteX3" fmla="*/ 3219116 w 3219116"/>
                      <a:gd name="connsiteY3" fmla="*/ 1176422 h 1176422"/>
                      <a:gd name="connsiteX4" fmla="*/ 0 w 3219116"/>
                      <a:gd name="connsiteY4" fmla="*/ 1165727 h 1176422"/>
                      <a:gd name="connsiteX0" fmla="*/ 0 w 3219116"/>
                      <a:gd name="connsiteY0" fmla="*/ 1165727 h 1176422"/>
                      <a:gd name="connsiteX1" fmla="*/ 1404413 w 3219116"/>
                      <a:gd name="connsiteY1" fmla="*/ 0 h 1176422"/>
                      <a:gd name="connsiteX2" fmla="*/ 1804682 w 3219116"/>
                      <a:gd name="connsiteY2" fmla="*/ 8342 h 1176422"/>
                      <a:gd name="connsiteX3" fmla="*/ 3219116 w 3219116"/>
                      <a:gd name="connsiteY3" fmla="*/ 1176422 h 1176422"/>
                      <a:gd name="connsiteX4" fmla="*/ 0 w 3219116"/>
                      <a:gd name="connsiteY4" fmla="*/ 1165727 h 1176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9116" h="1176422">
                        <a:moveTo>
                          <a:pt x="0" y="1165727"/>
                        </a:moveTo>
                        <a:lnTo>
                          <a:pt x="1404413" y="0"/>
                        </a:lnTo>
                        <a:cubicBezTo>
                          <a:pt x="1523921" y="193524"/>
                          <a:pt x="1732324" y="132136"/>
                          <a:pt x="1804682" y="8342"/>
                        </a:cubicBezTo>
                        <a:lnTo>
                          <a:pt x="3219116" y="1176422"/>
                        </a:lnTo>
                        <a:lnTo>
                          <a:pt x="0" y="1165727"/>
                        </a:ln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Arial"/>
                      <a:ea typeface="+mn-ea"/>
                      <a:cs typeface="+mn-cs"/>
                    </a:endParaRPr>
                  </a:p>
                </p:txBody>
              </p:sp>
              <p:sp>
                <p:nvSpPr>
                  <p:cNvPr id="32" name="Rounded Rectangle 5">
                    <a:extLst>
                      <a:ext uri="{FF2B5EF4-FFF2-40B4-BE49-F238E27FC236}">
                        <a16:creationId xmlns:a16="http://schemas.microsoft.com/office/drawing/2014/main" xmlns="" id="{7EC4AC49-9C9D-4900-ABD2-51615627B68C}"/>
                      </a:ext>
                    </a:extLst>
                  </p:cNvPr>
                  <p:cNvSpPr/>
                  <p:nvPr/>
                </p:nvSpPr>
                <p:spPr>
                  <a:xfrm>
                    <a:off x="7685654" y="21594286"/>
                    <a:ext cx="1521008" cy="2549865"/>
                  </a:xfrm>
                  <a:custGeom>
                    <a:avLst/>
                    <a:gdLst>
                      <a:gd name="connsiteX0" fmla="*/ 0 w 1641676"/>
                      <a:gd name="connsiteY0" fmla="*/ 122436 h 2585810"/>
                      <a:gd name="connsiteX1" fmla="*/ 122436 w 1641676"/>
                      <a:gd name="connsiteY1" fmla="*/ 0 h 2585810"/>
                      <a:gd name="connsiteX2" fmla="*/ 1519240 w 1641676"/>
                      <a:gd name="connsiteY2" fmla="*/ 0 h 2585810"/>
                      <a:gd name="connsiteX3" fmla="*/ 1641676 w 1641676"/>
                      <a:gd name="connsiteY3" fmla="*/ 122436 h 2585810"/>
                      <a:gd name="connsiteX4" fmla="*/ 1641676 w 1641676"/>
                      <a:gd name="connsiteY4" fmla="*/ 2463374 h 2585810"/>
                      <a:gd name="connsiteX5" fmla="*/ 1519240 w 1641676"/>
                      <a:gd name="connsiteY5" fmla="*/ 2585810 h 2585810"/>
                      <a:gd name="connsiteX6" fmla="*/ 122436 w 1641676"/>
                      <a:gd name="connsiteY6" fmla="*/ 2585810 h 2585810"/>
                      <a:gd name="connsiteX7" fmla="*/ 0 w 1641676"/>
                      <a:gd name="connsiteY7" fmla="*/ 2463374 h 2585810"/>
                      <a:gd name="connsiteX8" fmla="*/ 0 w 1641676"/>
                      <a:gd name="connsiteY8" fmla="*/ 122436 h 2585810"/>
                      <a:gd name="connsiteX0" fmla="*/ 0 w 1641676"/>
                      <a:gd name="connsiteY0" fmla="*/ 122436 h 2585810"/>
                      <a:gd name="connsiteX1" fmla="*/ 122436 w 1641676"/>
                      <a:gd name="connsiteY1" fmla="*/ 0 h 2585810"/>
                      <a:gd name="connsiteX2" fmla="*/ 1519240 w 1641676"/>
                      <a:gd name="connsiteY2" fmla="*/ 0 h 2585810"/>
                      <a:gd name="connsiteX3" fmla="*/ 1641676 w 1641676"/>
                      <a:gd name="connsiteY3" fmla="*/ 122436 h 2585810"/>
                      <a:gd name="connsiteX4" fmla="*/ 1627234 w 1641676"/>
                      <a:gd name="connsiteY4" fmla="*/ 97025 h 2585810"/>
                      <a:gd name="connsiteX5" fmla="*/ 1641676 w 1641676"/>
                      <a:gd name="connsiteY5" fmla="*/ 2463374 h 2585810"/>
                      <a:gd name="connsiteX6" fmla="*/ 1519240 w 1641676"/>
                      <a:gd name="connsiteY6" fmla="*/ 2585810 h 2585810"/>
                      <a:gd name="connsiteX7" fmla="*/ 122436 w 1641676"/>
                      <a:gd name="connsiteY7" fmla="*/ 2585810 h 2585810"/>
                      <a:gd name="connsiteX8" fmla="*/ 0 w 1641676"/>
                      <a:gd name="connsiteY8" fmla="*/ 2463374 h 2585810"/>
                      <a:gd name="connsiteX9" fmla="*/ 0 w 1641676"/>
                      <a:gd name="connsiteY9" fmla="*/ 122436 h 2585810"/>
                      <a:gd name="connsiteX0" fmla="*/ 0 w 1641676"/>
                      <a:gd name="connsiteY0" fmla="*/ 122436 h 2585810"/>
                      <a:gd name="connsiteX1" fmla="*/ 122436 w 1641676"/>
                      <a:gd name="connsiteY1" fmla="*/ 0 h 2585810"/>
                      <a:gd name="connsiteX2" fmla="*/ 1641676 w 1641676"/>
                      <a:gd name="connsiteY2" fmla="*/ 122436 h 2585810"/>
                      <a:gd name="connsiteX3" fmla="*/ 1627234 w 1641676"/>
                      <a:gd name="connsiteY3" fmla="*/ 97025 h 2585810"/>
                      <a:gd name="connsiteX4" fmla="*/ 1641676 w 1641676"/>
                      <a:gd name="connsiteY4" fmla="*/ 2463374 h 2585810"/>
                      <a:gd name="connsiteX5" fmla="*/ 1519240 w 1641676"/>
                      <a:gd name="connsiteY5" fmla="*/ 2585810 h 2585810"/>
                      <a:gd name="connsiteX6" fmla="*/ 122436 w 1641676"/>
                      <a:gd name="connsiteY6" fmla="*/ 2585810 h 2585810"/>
                      <a:gd name="connsiteX7" fmla="*/ 0 w 1641676"/>
                      <a:gd name="connsiteY7" fmla="*/ 2463374 h 2585810"/>
                      <a:gd name="connsiteX8" fmla="*/ 0 w 1641676"/>
                      <a:gd name="connsiteY8" fmla="*/ 122436 h 2585810"/>
                      <a:gd name="connsiteX0" fmla="*/ 0 w 1641676"/>
                      <a:gd name="connsiteY0" fmla="*/ 122436 h 2585810"/>
                      <a:gd name="connsiteX1" fmla="*/ 122436 w 1641676"/>
                      <a:gd name="connsiteY1" fmla="*/ 0 h 2585810"/>
                      <a:gd name="connsiteX2" fmla="*/ 1641676 w 1641676"/>
                      <a:gd name="connsiteY2" fmla="*/ 122436 h 2585810"/>
                      <a:gd name="connsiteX3" fmla="*/ 1493884 w 1641676"/>
                      <a:gd name="connsiteY3" fmla="*/ 735200 h 2585810"/>
                      <a:gd name="connsiteX4" fmla="*/ 1641676 w 1641676"/>
                      <a:gd name="connsiteY4" fmla="*/ 2463374 h 2585810"/>
                      <a:gd name="connsiteX5" fmla="*/ 1519240 w 1641676"/>
                      <a:gd name="connsiteY5" fmla="*/ 2585810 h 2585810"/>
                      <a:gd name="connsiteX6" fmla="*/ 122436 w 1641676"/>
                      <a:gd name="connsiteY6" fmla="*/ 2585810 h 2585810"/>
                      <a:gd name="connsiteX7" fmla="*/ 0 w 1641676"/>
                      <a:gd name="connsiteY7" fmla="*/ 2463374 h 2585810"/>
                      <a:gd name="connsiteX8" fmla="*/ 0 w 1641676"/>
                      <a:gd name="connsiteY8" fmla="*/ 122436 h 2585810"/>
                      <a:gd name="connsiteX0" fmla="*/ 0 w 1641676"/>
                      <a:gd name="connsiteY0" fmla="*/ 122436 h 2585810"/>
                      <a:gd name="connsiteX1" fmla="*/ 122436 w 1641676"/>
                      <a:gd name="connsiteY1" fmla="*/ 0 h 2585810"/>
                      <a:gd name="connsiteX2" fmla="*/ 1493884 w 1641676"/>
                      <a:gd name="connsiteY2" fmla="*/ 735200 h 2585810"/>
                      <a:gd name="connsiteX3" fmla="*/ 1641676 w 1641676"/>
                      <a:gd name="connsiteY3" fmla="*/ 2463374 h 2585810"/>
                      <a:gd name="connsiteX4" fmla="*/ 1519240 w 1641676"/>
                      <a:gd name="connsiteY4" fmla="*/ 2585810 h 2585810"/>
                      <a:gd name="connsiteX5" fmla="*/ 122436 w 1641676"/>
                      <a:gd name="connsiteY5" fmla="*/ 2585810 h 2585810"/>
                      <a:gd name="connsiteX6" fmla="*/ 0 w 1641676"/>
                      <a:gd name="connsiteY6" fmla="*/ 2463374 h 2585810"/>
                      <a:gd name="connsiteX7" fmla="*/ 0 w 1641676"/>
                      <a:gd name="connsiteY7" fmla="*/ 122436 h 2585810"/>
                      <a:gd name="connsiteX0" fmla="*/ 0 w 1641676"/>
                      <a:gd name="connsiteY0" fmla="*/ 122436 h 2585810"/>
                      <a:gd name="connsiteX1" fmla="*/ 122436 w 1641676"/>
                      <a:gd name="connsiteY1" fmla="*/ 0 h 2585810"/>
                      <a:gd name="connsiteX2" fmla="*/ 1551034 w 1641676"/>
                      <a:gd name="connsiteY2" fmla="*/ 1401950 h 2585810"/>
                      <a:gd name="connsiteX3" fmla="*/ 1641676 w 1641676"/>
                      <a:gd name="connsiteY3" fmla="*/ 2463374 h 2585810"/>
                      <a:gd name="connsiteX4" fmla="*/ 1519240 w 1641676"/>
                      <a:gd name="connsiteY4" fmla="*/ 2585810 h 2585810"/>
                      <a:gd name="connsiteX5" fmla="*/ 122436 w 1641676"/>
                      <a:gd name="connsiteY5" fmla="*/ 2585810 h 2585810"/>
                      <a:gd name="connsiteX6" fmla="*/ 0 w 1641676"/>
                      <a:gd name="connsiteY6" fmla="*/ 2463374 h 2585810"/>
                      <a:gd name="connsiteX7" fmla="*/ 0 w 1641676"/>
                      <a:gd name="connsiteY7" fmla="*/ 122436 h 2585810"/>
                      <a:gd name="connsiteX0" fmla="*/ 0 w 1641676"/>
                      <a:gd name="connsiteY0" fmla="*/ 122436 h 2585810"/>
                      <a:gd name="connsiteX1" fmla="*/ 122436 w 1641676"/>
                      <a:gd name="connsiteY1" fmla="*/ 0 h 2585810"/>
                      <a:gd name="connsiteX2" fmla="*/ 1551034 w 1641676"/>
                      <a:gd name="connsiteY2" fmla="*/ 1383539 h 2585810"/>
                      <a:gd name="connsiteX3" fmla="*/ 1641676 w 1641676"/>
                      <a:gd name="connsiteY3" fmla="*/ 2463374 h 2585810"/>
                      <a:gd name="connsiteX4" fmla="*/ 1519240 w 1641676"/>
                      <a:gd name="connsiteY4" fmla="*/ 2585810 h 2585810"/>
                      <a:gd name="connsiteX5" fmla="*/ 122436 w 1641676"/>
                      <a:gd name="connsiteY5" fmla="*/ 2585810 h 2585810"/>
                      <a:gd name="connsiteX6" fmla="*/ 0 w 1641676"/>
                      <a:gd name="connsiteY6" fmla="*/ 2463374 h 2585810"/>
                      <a:gd name="connsiteX7" fmla="*/ 0 w 1641676"/>
                      <a:gd name="connsiteY7" fmla="*/ 122436 h 2585810"/>
                      <a:gd name="connsiteX0" fmla="*/ 0 w 1641676"/>
                      <a:gd name="connsiteY0" fmla="*/ 122436 h 2585810"/>
                      <a:gd name="connsiteX1" fmla="*/ 122436 w 1641676"/>
                      <a:gd name="connsiteY1" fmla="*/ 0 h 2585810"/>
                      <a:gd name="connsiteX2" fmla="*/ 1541829 w 1641676"/>
                      <a:gd name="connsiteY2" fmla="*/ 1405018 h 2585810"/>
                      <a:gd name="connsiteX3" fmla="*/ 1641676 w 1641676"/>
                      <a:gd name="connsiteY3" fmla="*/ 2463374 h 2585810"/>
                      <a:gd name="connsiteX4" fmla="*/ 1519240 w 1641676"/>
                      <a:gd name="connsiteY4" fmla="*/ 2585810 h 2585810"/>
                      <a:gd name="connsiteX5" fmla="*/ 122436 w 1641676"/>
                      <a:gd name="connsiteY5" fmla="*/ 2585810 h 2585810"/>
                      <a:gd name="connsiteX6" fmla="*/ 0 w 1641676"/>
                      <a:gd name="connsiteY6" fmla="*/ 2463374 h 2585810"/>
                      <a:gd name="connsiteX7" fmla="*/ 0 w 1641676"/>
                      <a:gd name="connsiteY7" fmla="*/ 122436 h 2585810"/>
                      <a:gd name="connsiteX0" fmla="*/ 0 w 1641676"/>
                      <a:gd name="connsiteY0" fmla="*/ 119368 h 2582742"/>
                      <a:gd name="connsiteX1" fmla="*/ 134710 w 1641676"/>
                      <a:gd name="connsiteY1" fmla="*/ 0 h 2582742"/>
                      <a:gd name="connsiteX2" fmla="*/ 1541829 w 1641676"/>
                      <a:gd name="connsiteY2" fmla="*/ 1401950 h 2582742"/>
                      <a:gd name="connsiteX3" fmla="*/ 1641676 w 1641676"/>
                      <a:gd name="connsiteY3" fmla="*/ 2460306 h 2582742"/>
                      <a:gd name="connsiteX4" fmla="*/ 1519240 w 1641676"/>
                      <a:gd name="connsiteY4" fmla="*/ 2582742 h 2582742"/>
                      <a:gd name="connsiteX5" fmla="*/ 122436 w 1641676"/>
                      <a:gd name="connsiteY5" fmla="*/ 2582742 h 2582742"/>
                      <a:gd name="connsiteX6" fmla="*/ 0 w 1641676"/>
                      <a:gd name="connsiteY6" fmla="*/ 2460306 h 2582742"/>
                      <a:gd name="connsiteX7" fmla="*/ 0 w 1641676"/>
                      <a:gd name="connsiteY7" fmla="*/ 119368 h 2582742"/>
                      <a:gd name="connsiteX0" fmla="*/ 0 w 1641676"/>
                      <a:gd name="connsiteY0" fmla="*/ 119368 h 2582742"/>
                      <a:gd name="connsiteX1" fmla="*/ 134710 w 1641676"/>
                      <a:gd name="connsiteY1" fmla="*/ 0 h 2582742"/>
                      <a:gd name="connsiteX2" fmla="*/ 1529555 w 1641676"/>
                      <a:gd name="connsiteY2" fmla="*/ 1401950 h 2582742"/>
                      <a:gd name="connsiteX3" fmla="*/ 1641676 w 1641676"/>
                      <a:gd name="connsiteY3" fmla="*/ 2460306 h 2582742"/>
                      <a:gd name="connsiteX4" fmla="*/ 1519240 w 1641676"/>
                      <a:gd name="connsiteY4" fmla="*/ 2582742 h 2582742"/>
                      <a:gd name="connsiteX5" fmla="*/ 122436 w 1641676"/>
                      <a:gd name="connsiteY5" fmla="*/ 2582742 h 2582742"/>
                      <a:gd name="connsiteX6" fmla="*/ 0 w 1641676"/>
                      <a:gd name="connsiteY6" fmla="*/ 2460306 h 2582742"/>
                      <a:gd name="connsiteX7" fmla="*/ 0 w 1641676"/>
                      <a:gd name="connsiteY7" fmla="*/ 119368 h 2582742"/>
                      <a:gd name="connsiteX0" fmla="*/ 0 w 1641676"/>
                      <a:gd name="connsiteY0" fmla="*/ 119368 h 2582742"/>
                      <a:gd name="connsiteX1" fmla="*/ 134710 w 1641676"/>
                      <a:gd name="connsiteY1" fmla="*/ 0 h 2582742"/>
                      <a:gd name="connsiteX2" fmla="*/ 1547966 w 1641676"/>
                      <a:gd name="connsiteY2" fmla="*/ 1408087 h 2582742"/>
                      <a:gd name="connsiteX3" fmla="*/ 1641676 w 1641676"/>
                      <a:gd name="connsiteY3" fmla="*/ 2460306 h 2582742"/>
                      <a:gd name="connsiteX4" fmla="*/ 1519240 w 1641676"/>
                      <a:gd name="connsiteY4" fmla="*/ 2582742 h 2582742"/>
                      <a:gd name="connsiteX5" fmla="*/ 122436 w 1641676"/>
                      <a:gd name="connsiteY5" fmla="*/ 2582742 h 2582742"/>
                      <a:gd name="connsiteX6" fmla="*/ 0 w 1641676"/>
                      <a:gd name="connsiteY6" fmla="*/ 2460306 h 2582742"/>
                      <a:gd name="connsiteX7" fmla="*/ 0 w 1641676"/>
                      <a:gd name="connsiteY7" fmla="*/ 119368 h 2582742"/>
                      <a:gd name="connsiteX0" fmla="*/ 0 w 1641676"/>
                      <a:gd name="connsiteY0" fmla="*/ 116299 h 2579673"/>
                      <a:gd name="connsiteX1" fmla="*/ 150052 w 1641676"/>
                      <a:gd name="connsiteY1" fmla="*/ 0 h 2579673"/>
                      <a:gd name="connsiteX2" fmla="*/ 1547966 w 1641676"/>
                      <a:gd name="connsiteY2" fmla="*/ 1405018 h 2579673"/>
                      <a:gd name="connsiteX3" fmla="*/ 1641676 w 1641676"/>
                      <a:gd name="connsiteY3" fmla="*/ 2457237 h 2579673"/>
                      <a:gd name="connsiteX4" fmla="*/ 1519240 w 1641676"/>
                      <a:gd name="connsiteY4" fmla="*/ 2579673 h 2579673"/>
                      <a:gd name="connsiteX5" fmla="*/ 122436 w 1641676"/>
                      <a:gd name="connsiteY5" fmla="*/ 2579673 h 2579673"/>
                      <a:gd name="connsiteX6" fmla="*/ 0 w 1641676"/>
                      <a:gd name="connsiteY6" fmla="*/ 2457237 h 2579673"/>
                      <a:gd name="connsiteX7" fmla="*/ 0 w 1641676"/>
                      <a:gd name="connsiteY7" fmla="*/ 116299 h 2579673"/>
                      <a:gd name="connsiteX0" fmla="*/ 30685 w 1641676"/>
                      <a:gd name="connsiteY0" fmla="*/ 162326 h 2579673"/>
                      <a:gd name="connsiteX1" fmla="*/ 150052 w 1641676"/>
                      <a:gd name="connsiteY1" fmla="*/ 0 h 2579673"/>
                      <a:gd name="connsiteX2" fmla="*/ 1547966 w 1641676"/>
                      <a:gd name="connsiteY2" fmla="*/ 1405018 h 2579673"/>
                      <a:gd name="connsiteX3" fmla="*/ 1641676 w 1641676"/>
                      <a:gd name="connsiteY3" fmla="*/ 2457237 h 2579673"/>
                      <a:gd name="connsiteX4" fmla="*/ 1519240 w 1641676"/>
                      <a:gd name="connsiteY4" fmla="*/ 2579673 h 2579673"/>
                      <a:gd name="connsiteX5" fmla="*/ 122436 w 1641676"/>
                      <a:gd name="connsiteY5" fmla="*/ 2579673 h 2579673"/>
                      <a:gd name="connsiteX6" fmla="*/ 0 w 1641676"/>
                      <a:gd name="connsiteY6" fmla="*/ 2457237 h 2579673"/>
                      <a:gd name="connsiteX7" fmla="*/ 30685 w 1641676"/>
                      <a:gd name="connsiteY7" fmla="*/ 162326 h 2579673"/>
                      <a:gd name="connsiteX0" fmla="*/ 30685 w 1641676"/>
                      <a:gd name="connsiteY0" fmla="*/ 153120 h 2570467"/>
                      <a:gd name="connsiteX1" fmla="*/ 159257 w 1641676"/>
                      <a:gd name="connsiteY1" fmla="*/ 0 h 2570467"/>
                      <a:gd name="connsiteX2" fmla="*/ 1547966 w 1641676"/>
                      <a:gd name="connsiteY2" fmla="*/ 1395812 h 2570467"/>
                      <a:gd name="connsiteX3" fmla="*/ 1641676 w 1641676"/>
                      <a:gd name="connsiteY3" fmla="*/ 2448031 h 2570467"/>
                      <a:gd name="connsiteX4" fmla="*/ 1519240 w 1641676"/>
                      <a:gd name="connsiteY4" fmla="*/ 2570467 h 2570467"/>
                      <a:gd name="connsiteX5" fmla="*/ 122436 w 1641676"/>
                      <a:gd name="connsiteY5" fmla="*/ 2570467 h 2570467"/>
                      <a:gd name="connsiteX6" fmla="*/ 0 w 1641676"/>
                      <a:gd name="connsiteY6" fmla="*/ 2448031 h 2570467"/>
                      <a:gd name="connsiteX7" fmla="*/ 30685 w 1641676"/>
                      <a:gd name="connsiteY7" fmla="*/ 153120 h 2570467"/>
                      <a:gd name="connsiteX0" fmla="*/ 30685 w 1641676"/>
                      <a:gd name="connsiteY0" fmla="*/ 153412 h 2570759"/>
                      <a:gd name="connsiteX1" fmla="*/ 159257 w 1641676"/>
                      <a:gd name="connsiteY1" fmla="*/ 292 h 2570759"/>
                      <a:gd name="connsiteX2" fmla="*/ 1547966 w 1641676"/>
                      <a:gd name="connsiteY2" fmla="*/ 1396104 h 2570759"/>
                      <a:gd name="connsiteX3" fmla="*/ 1641676 w 1641676"/>
                      <a:gd name="connsiteY3" fmla="*/ 2448323 h 2570759"/>
                      <a:gd name="connsiteX4" fmla="*/ 1519240 w 1641676"/>
                      <a:gd name="connsiteY4" fmla="*/ 2570759 h 2570759"/>
                      <a:gd name="connsiteX5" fmla="*/ 122436 w 1641676"/>
                      <a:gd name="connsiteY5" fmla="*/ 2570759 h 2570759"/>
                      <a:gd name="connsiteX6" fmla="*/ 0 w 1641676"/>
                      <a:gd name="connsiteY6" fmla="*/ 2448323 h 2570759"/>
                      <a:gd name="connsiteX7" fmla="*/ 30685 w 1641676"/>
                      <a:gd name="connsiteY7" fmla="*/ 153412 h 2570759"/>
                      <a:gd name="connsiteX0" fmla="*/ 30685 w 1641676"/>
                      <a:gd name="connsiteY0" fmla="*/ 153404 h 2570751"/>
                      <a:gd name="connsiteX1" fmla="*/ 159257 w 1641676"/>
                      <a:gd name="connsiteY1" fmla="*/ 284 h 2570751"/>
                      <a:gd name="connsiteX2" fmla="*/ 1547966 w 1641676"/>
                      <a:gd name="connsiteY2" fmla="*/ 1396096 h 2570751"/>
                      <a:gd name="connsiteX3" fmla="*/ 1641676 w 1641676"/>
                      <a:gd name="connsiteY3" fmla="*/ 2448315 h 2570751"/>
                      <a:gd name="connsiteX4" fmla="*/ 1519240 w 1641676"/>
                      <a:gd name="connsiteY4" fmla="*/ 2570751 h 2570751"/>
                      <a:gd name="connsiteX5" fmla="*/ 122436 w 1641676"/>
                      <a:gd name="connsiteY5" fmla="*/ 2570751 h 2570751"/>
                      <a:gd name="connsiteX6" fmla="*/ 0 w 1641676"/>
                      <a:gd name="connsiteY6" fmla="*/ 2448315 h 2570751"/>
                      <a:gd name="connsiteX7" fmla="*/ 30685 w 1641676"/>
                      <a:gd name="connsiteY7" fmla="*/ 153404 h 2570751"/>
                      <a:gd name="connsiteX0" fmla="*/ 30685 w 1641676"/>
                      <a:gd name="connsiteY0" fmla="*/ 153412 h 2570759"/>
                      <a:gd name="connsiteX1" fmla="*/ 159257 w 1641676"/>
                      <a:gd name="connsiteY1" fmla="*/ 292 h 2570759"/>
                      <a:gd name="connsiteX2" fmla="*/ 1547966 w 1641676"/>
                      <a:gd name="connsiteY2" fmla="*/ 1396104 h 2570759"/>
                      <a:gd name="connsiteX3" fmla="*/ 1641676 w 1641676"/>
                      <a:gd name="connsiteY3" fmla="*/ 2448323 h 2570759"/>
                      <a:gd name="connsiteX4" fmla="*/ 1519240 w 1641676"/>
                      <a:gd name="connsiteY4" fmla="*/ 2570759 h 2570759"/>
                      <a:gd name="connsiteX5" fmla="*/ 122436 w 1641676"/>
                      <a:gd name="connsiteY5" fmla="*/ 2570759 h 2570759"/>
                      <a:gd name="connsiteX6" fmla="*/ 0 w 1641676"/>
                      <a:gd name="connsiteY6" fmla="*/ 2448323 h 2570759"/>
                      <a:gd name="connsiteX7" fmla="*/ 30685 w 1641676"/>
                      <a:gd name="connsiteY7" fmla="*/ 153412 h 2570759"/>
                      <a:gd name="connsiteX0" fmla="*/ 39890 w 1641676"/>
                      <a:gd name="connsiteY0" fmla="*/ 177902 h 2570701"/>
                      <a:gd name="connsiteX1" fmla="*/ 159257 w 1641676"/>
                      <a:gd name="connsiteY1" fmla="*/ 234 h 2570701"/>
                      <a:gd name="connsiteX2" fmla="*/ 1547966 w 1641676"/>
                      <a:gd name="connsiteY2" fmla="*/ 1396046 h 2570701"/>
                      <a:gd name="connsiteX3" fmla="*/ 1641676 w 1641676"/>
                      <a:gd name="connsiteY3" fmla="*/ 2448265 h 2570701"/>
                      <a:gd name="connsiteX4" fmla="*/ 1519240 w 1641676"/>
                      <a:gd name="connsiteY4" fmla="*/ 2570701 h 2570701"/>
                      <a:gd name="connsiteX5" fmla="*/ 122436 w 1641676"/>
                      <a:gd name="connsiteY5" fmla="*/ 2570701 h 2570701"/>
                      <a:gd name="connsiteX6" fmla="*/ 0 w 1641676"/>
                      <a:gd name="connsiteY6" fmla="*/ 2448265 h 2570701"/>
                      <a:gd name="connsiteX7" fmla="*/ 39890 w 1641676"/>
                      <a:gd name="connsiteY7" fmla="*/ 177902 h 2570701"/>
                      <a:gd name="connsiteX0" fmla="*/ 27616 w 1641676"/>
                      <a:gd name="connsiteY0" fmla="*/ 171777 h 2570713"/>
                      <a:gd name="connsiteX1" fmla="*/ 159257 w 1641676"/>
                      <a:gd name="connsiteY1" fmla="*/ 246 h 2570713"/>
                      <a:gd name="connsiteX2" fmla="*/ 1547966 w 1641676"/>
                      <a:gd name="connsiteY2" fmla="*/ 1396058 h 2570713"/>
                      <a:gd name="connsiteX3" fmla="*/ 1641676 w 1641676"/>
                      <a:gd name="connsiteY3" fmla="*/ 2448277 h 2570713"/>
                      <a:gd name="connsiteX4" fmla="*/ 1519240 w 1641676"/>
                      <a:gd name="connsiteY4" fmla="*/ 2570713 h 2570713"/>
                      <a:gd name="connsiteX5" fmla="*/ 122436 w 1641676"/>
                      <a:gd name="connsiteY5" fmla="*/ 2570713 h 2570713"/>
                      <a:gd name="connsiteX6" fmla="*/ 0 w 1641676"/>
                      <a:gd name="connsiteY6" fmla="*/ 2448277 h 2570713"/>
                      <a:gd name="connsiteX7" fmla="*/ 27616 w 1641676"/>
                      <a:gd name="connsiteY7" fmla="*/ 171777 h 2570713"/>
                      <a:gd name="connsiteX0" fmla="*/ 36821 w 1641676"/>
                      <a:gd name="connsiteY0" fmla="*/ 174839 h 2570707"/>
                      <a:gd name="connsiteX1" fmla="*/ 159257 w 1641676"/>
                      <a:gd name="connsiteY1" fmla="*/ 240 h 2570707"/>
                      <a:gd name="connsiteX2" fmla="*/ 1547966 w 1641676"/>
                      <a:gd name="connsiteY2" fmla="*/ 1396052 h 2570707"/>
                      <a:gd name="connsiteX3" fmla="*/ 1641676 w 1641676"/>
                      <a:gd name="connsiteY3" fmla="*/ 2448271 h 2570707"/>
                      <a:gd name="connsiteX4" fmla="*/ 1519240 w 1641676"/>
                      <a:gd name="connsiteY4" fmla="*/ 2570707 h 2570707"/>
                      <a:gd name="connsiteX5" fmla="*/ 122436 w 1641676"/>
                      <a:gd name="connsiteY5" fmla="*/ 2570707 h 2570707"/>
                      <a:gd name="connsiteX6" fmla="*/ 0 w 1641676"/>
                      <a:gd name="connsiteY6" fmla="*/ 2448271 h 2570707"/>
                      <a:gd name="connsiteX7" fmla="*/ 36821 w 1641676"/>
                      <a:gd name="connsiteY7" fmla="*/ 174839 h 2570707"/>
                      <a:gd name="connsiteX0" fmla="*/ 9204 w 1614059"/>
                      <a:gd name="connsiteY0" fmla="*/ 174839 h 2570707"/>
                      <a:gd name="connsiteX1" fmla="*/ 131640 w 1614059"/>
                      <a:gd name="connsiteY1" fmla="*/ 240 h 2570707"/>
                      <a:gd name="connsiteX2" fmla="*/ 1520349 w 1614059"/>
                      <a:gd name="connsiteY2" fmla="*/ 1396052 h 2570707"/>
                      <a:gd name="connsiteX3" fmla="*/ 1614059 w 1614059"/>
                      <a:gd name="connsiteY3" fmla="*/ 2448271 h 2570707"/>
                      <a:gd name="connsiteX4" fmla="*/ 1491623 w 1614059"/>
                      <a:gd name="connsiteY4" fmla="*/ 2570707 h 2570707"/>
                      <a:gd name="connsiteX5" fmla="*/ 94819 w 1614059"/>
                      <a:gd name="connsiteY5" fmla="*/ 2570707 h 2570707"/>
                      <a:gd name="connsiteX6" fmla="*/ 0 w 1614059"/>
                      <a:gd name="connsiteY6" fmla="*/ 2445203 h 2570707"/>
                      <a:gd name="connsiteX7" fmla="*/ 9204 w 1614059"/>
                      <a:gd name="connsiteY7" fmla="*/ 174839 h 2570707"/>
                      <a:gd name="connsiteX0" fmla="*/ 9204 w 1614059"/>
                      <a:gd name="connsiteY0" fmla="*/ 174839 h 2570707"/>
                      <a:gd name="connsiteX1" fmla="*/ 131640 w 1614059"/>
                      <a:gd name="connsiteY1" fmla="*/ 240 h 2570707"/>
                      <a:gd name="connsiteX2" fmla="*/ 1520349 w 1614059"/>
                      <a:gd name="connsiteY2" fmla="*/ 1396052 h 2570707"/>
                      <a:gd name="connsiteX3" fmla="*/ 1614059 w 1614059"/>
                      <a:gd name="connsiteY3" fmla="*/ 2448271 h 2570707"/>
                      <a:gd name="connsiteX4" fmla="*/ 1491623 w 1614059"/>
                      <a:gd name="connsiteY4" fmla="*/ 2570707 h 2570707"/>
                      <a:gd name="connsiteX5" fmla="*/ 116298 w 1614059"/>
                      <a:gd name="connsiteY5" fmla="*/ 2558433 h 2570707"/>
                      <a:gd name="connsiteX6" fmla="*/ 0 w 1614059"/>
                      <a:gd name="connsiteY6" fmla="*/ 2445203 h 2570707"/>
                      <a:gd name="connsiteX7" fmla="*/ 9204 w 1614059"/>
                      <a:gd name="connsiteY7" fmla="*/ 174839 h 2570707"/>
                      <a:gd name="connsiteX0" fmla="*/ 6135 w 1610990"/>
                      <a:gd name="connsiteY0" fmla="*/ 174839 h 2570707"/>
                      <a:gd name="connsiteX1" fmla="*/ 128571 w 1610990"/>
                      <a:gd name="connsiteY1" fmla="*/ 240 h 2570707"/>
                      <a:gd name="connsiteX2" fmla="*/ 1517280 w 1610990"/>
                      <a:gd name="connsiteY2" fmla="*/ 1396052 h 2570707"/>
                      <a:gd name="connsiteX3" fmla="*/ 1610990 w 1610990"/>
                      <a:gd name="connsiteY3" fmla="*/ 2448271 h 2570707"/>
                      <a:gd name="connsiteX4" fmla="*/ 1488554 w 1610990"/>
                      <a:gd name="connsiteY4" fmla="*/ 2570707 h 2570707"/>
                      <a:gd name="connsiteX5" fmla="*/ 113229 w 1610990"/>
                      <a:gd name="connsiteY5" fmla="*/ 2558433 h 2570707"/>
                      <a:gd name="connsiteX6" fmla="*/ 0 w 1610990"/>
                      <a:gd name="connsiteY6" fmla="*/ 2423724 h 2570707"/>
                      <a:gd name="connsiteX7" fmla="*/ 6135 w 1610990"/>
                      <a:gd name="connsiteY7" fmla="*/ 174839 h 2570707"/>
                      <a:gd name="connsiteX0" fmla="*/ 6135 w 1610990"/>
                      <a:gd name="connsiteY0" fmla="*/ 174839 h 2570707"/>
                      <a:gd name="connsiteX1" fmla="*/ 128571 w 1610990"/>
                      <a:gd name="connsiteY1" fmla="*/ 240 h 2570707"/>
                      <a:gd name="connsiteX2" fmla="*/ 1517280 w 1610990"/>
                      <a:gd name="connsiteY2" fmla="*/ 1396052 h 2570707"/>
                      <a:gd name="connsiteX3" fmla="*/ 1610990 w 1610990"/>
                      <a:gd name="connsiteY3" fmla="*/ 2448271 h 2570707"/>
                      <a:gd name="connsiteX4" fmla="*/ 1488554 w 1610990"/>
                      <a:gd name="connsiteY4" fmla="*/ 2570707 h 2570707"/>
                      <a:gd name="connsiteX5" fmla="*/ 119366 w 1610990"/>
                      <a:gd name="connsiteY5" fmla="*/ 2546159 h 2570707"/>
                      <a:gd name="connsiteX6" fmla="*/ 0 w 1610990"/>
                      <a:gd name="connsiteY6" fmla="*/ 2423724 h 2570707"/>
                      <a:gd name="connsiteX7" fmla="*/ 6135 w 1610990"/>
                      <a:gd name="connsiteY7" fmla="*/ 174839 h 2570707"/>
                      <a:gd name="connsiteX0" fmla="*/ 6135 w 1610990"/>
                      <a:gd name="connsiteY0" fmla="*/ 175114 h 2570982"/>
                      <a:gd name="connsiteX1" fmla="*/ 128571 w 1610990"/>
                      <a:gd name="connsiteY1" fmla="*/ 515 h 2570982"/>
                      <a:gd name="connsiteX2" fmla="*/ 1517280 w 1610990"/>
                      <a:gd name="connsiteY2" fmla="*/ 1396327 h 2570982"/>
                      <a:gd name="connsiteX3" fmla="*/ 1610990 w 1610990"/>
                      <a:gd name="connsiteY3" fmla="*/ 2448546 h 2570982"/>
                      <a:gd name="connsiteX4" fmla="*/ 1488554 w 1610990"/>
                      <a:gd name="connsiteY4" fmla="*/ 2570982 h 2570982"/>
                      <a:gd name="connsiteX5" fmla="*/ 119366 w 1610990"/>
                      <a:gd name="connsiteY5" fmla="*/ 2546434 h 2570982"/>
                      <a:gd name="connsiteX6" fmla="*/ 0 w 1610990"/>
                      <a:gd name="connsiteY6" fmla="*/ 2423999 h 2570982"/>
                      <a:gd name="connsiteX7" fmla="*/ 6135 w 1610990"/>
                      <a:gd name="connsiteY7" fmla="*/ 175114 h 2570982"/>
                      <a:gd name="connsiteX0" fmla="*/ 6135 w 1610990"/>
                      <a:gd name="connsiteY0" fmla="*/ 175114 h 2570982"/>
                      <a:gd name="connsiteX1" fmla="*/ 128571 w 1610990"/>
                      <a:gd name="connsiteY1" fmla="*/ 515 h 2570982"/>
                      <a:gd name="connsiteX2" fmla="*/ 1517280 w 1610990"/>
                      <a:gd name="connsiteY2" fmla="*/ 1396327 h 2570982"/>
                      <a:gd name="connsiteX3" fmla="*/ 1610990 w 1610990"/>
                      <a:gd name="connsiteY3" fmla="*/ 2448546 h 2570982"/>
                      <a:gd name="connsiteX4" fmla="*/ 1488554 w 1610990"/>
                      <a:gd name="connsiteY4" fmla="*/ 2570982 h 2570982"/>
                      <a:gd name="connsiteX5" fmla="*/ 119366 w 1610990"/>
                      <a:gd name="connsiteY5" fmla="*/ 2546434 h 2570982"/>
                      <a:gd name="connsiteX6" fmla="*/ 0 w 1610990"/>
                      <a:gd name="connsiteY6" fmla="*/ 2423999 h 2570982"/>
                      <a:gd name="connsiteX7" fmla="*/ 6135 w 1610990"/>
                      <a:gd name="connsiteY7" fmla="*/ 175114 h 2570982"/>
                      <a:gd name="connsiteX0" fmla="*/ 751 w 1617880"/>
                      <a:gd name="connsiteY0" fmla="*/ 172059 h 2570995"/>
                      <a:gd name="connsiteX1" fmla="*/ 135461 w 1617880"/>
                      <a:gd name="connsiteY1" fmla="*/ 528 h 2570995"/>
                      <a:gd name="connsiteX2" fmla="*/ 1524170 w 1617880"/>
                      <a:gd name="connsiteY2" fmla="*/ 1396340 h 2570995"/>
                      <a:gd name="connsiteX3" fmla="*/ 1617880 w 1617880"/>
                      <a:gd name="connsiteY3" fmla="*/ 2448559 h 2570995"/>
                      <a:gd name="connsiteX4" fmla="*/ 1495444 w 1617880"/>
                      <a:gd name="connsiteY4" fmla="*/ 2570995 h 2570995"/>
                      <a:gd name="connsiteX5" fmla="*/ 126256 w 1617880"/>
                      <a:gd name="connsiteY5" fmla="*/ 2546447 h 2570995"/>
                      <a:gd name="connsiteX6" fmla="*/ 6890 w 1617880"/>
                      <a:gd name="connsiteY6" fmla="*/ 2424012 h 2570995"/>
                      <a:gd name="connsiteX7" fmla="*/ 751 w 1617880"/>
                      <a:gd name="connsiteY7" fmla="*/ 172059 h 2570995"/>
                      <a:gd name="connsiteX0" fmla="*/ 751 w 1617880"/>
                      <a:gd name="connsiteY0" fmla="*/ 172059 h 2570995"/>
                      <a:gd name="connsiteX1" fmla="*/ 135461 w 1617880"/>
                      <a:gd name="connsiteY1" fmla="*/ 528 h 2570995"/>
                      <a:gd name="connsiteX2" fmla="*/ 1524170 w 1617880"/>
                      <a:gd name="connsiteY2" fmla="*/ 1396340 h 2570995"/>
                      <a:gd name="connsiteX3" fmla="*/ 1617880 w 1617880"/>
                      <a:gd name="connsiteY3" fmla="*/ 2448559 h 2570995"/>
                      <a:gd name="connsiteX4" fmla="*/ 1495444 w 1617880"/>
                      <a:gd name="connsiteY4" fmla="*/ 2570995 h 2570995"/>
                      <a:gd name="connsiteX5" fmla="*/ 126256 w 1617880"/>
                      <a:gd name="connsiteY5" fmla="*/ 2546447 h 2570995"/>
                      <a:gd name="connsiteX6" fmla="*/ 6890 w 1617880"/>
                      <a:gd name="connsiteY6" fmla="*/ 2424012 h 2570995"/>
                      <a:gd name="connsiteX7" fmla="*/ 751 w 1617880"/>
                      <a:gd name="connsiteY7" fmla="*/ 172059 h 2570995"/>
                      <a:gd name="connsiteX0" fmla="*/ 876 w 1618005"/>
                      <a:gd name="connsiteY0" fmla="*/ 175285 h 2574221"/>
                      <a:gd name="connsiteX1" fmla="*/ 135586 w 1618005"/>
                      <a:gd name="connsiteY1" fmla="*/ 3754 h 2574221"/>
                      <a:gd name="connsiteX2" fmla="*/ 1524295 w 1618005"/>
                      <a:gd name="connsiteY2" fmla="*/ 1399566 h 2574221"/>
                      <a:gd name="connsiteX3" fmla="*/ 1618005 w 1618005"/>
                      <a:gd name="connsiteY3" fmla="*/ 2451785 h 2574221"/>
                      <a:gd name="connsiteX4" fmla="*/ 1495569 w 1618005"/>
                      <a:gd name="connsiteY4" fmla="*/ 2574221 h 2574221"/>
                      <a:gd name="connsiteX5" fmla="*/ 126381 w 1618005"/>
                      <a:gd name="connsiteY5" fmla="*/ 2549673 h 2574221"/>
                      <a:gd name="connsiteX6" fmla="*/ 7015 w 1618005"/>
                      <a:gd name="connsiteY6" fmla="*/ 2427238 h 2574221"/>
                      <a:gd name="connsiteX7" fmla="*/ 876 w 1618005"/>
                      <a:gd name="connsiteY7" fmla="*/ 175285 h 2574221"/>
                      <a:gd name="connsiteX0" fmla="*/ 876 w 1524295"/>
                      <a:gd name="connsiteY0" fmla="*/ 175285 h 2574221"/>
                      <a:gd name="connsiteX1" fmla="*/ 135586 w 1524295"/>
                      <a:gd name="connsiteY1" fmla="*/ 3754 h 2574221"/>
                      <a:gd name="connsiteX2" fmla="*/ 1524295 w 1524295"/>
                      <a:gd name="connsiteY2" fmla="*/ 1399566 h 2574221"/>
                      <a:gd name="connsiteX3" fmla="*/ 1495569 w 1524295"/>
                      <a:gd name="connsiteY3" fmla="*/ 2574221 h 2574221"/>
                      <a:gd name="connsiteX4" fmla="*/ 126381 w 1524295"/>
                      <a:gd name="connsiteY4" fmla="*/ 2549673 h 2574221"/>
                      <a:gd name="connsiteX5" fmla="*/ 7015 w 1524295"/>
                      <a:gd name="connsiteY5" fmla="*/ 2427238 h 2574221"/>
                      <a:gd name="connsiteX6" fmla="*/ 876 w 1524295"/>
                      <a:gd name="connsiteY6" fmla="*/ 175285 h 2574221"/>
                      <a:gd name="connsiteX0" fmla="*/ 876 w 1524295"/>
                      <a:gd name="connsiteY0" fmla="*/ 175285 h 2549673"/>
                      <a:gd name="connsiteX1" fmla="*/ 135586 w 1524295"/>
                      <a:gd name="connsiteY1" fmla="*/ 3754 h 2549673"/>
                      <a:gd name="connsiteX2" fmla="*/ 1524295 w 1524295"/>
                      <a:gd name="connsiteY2" fmla="*/ 1399566 h 2549673"/>
                      <a:gd name="connsiteX3" fmla="*/ 126381 w 1524295"/>
                      <a:gd name="connsiteY3" fmla="*/ 2549673 h 2549673"/>
                      <a:gd name="connsiteX4" fmla="*/ 7015 w 1524295"/>
                      <a:gd name="connsiteY4" fmla="*/ 2427238 h 2549673"/>
                      <a:gd name="connsiteX5" fmla="*/ 876 w 1524295"/>
                      <a:gd name="connsiteY5" fmla="*/ 175285 h 2549673"/>
                      <a:gd name="connsiteX0" fmla="*/ 876 w 1524295"/>
                      <a:gd name="connsiteY0" fmla="*/ 175285 h 2549673"/>
                      <a:gd name="connsiteX1" fmla="*/ 135586 w 1524295"/>
                      <a:gd name="connsiteY1" fmla="*/ 3754 h 2549673"/>
                      <a:gd name="connsiteX2" fmla="*/ 1524295 w 1524295"/>
                      <a:gd name="connsiteY2" fmla="*/ 1399566 h 2549673"/>
                      <a:gd name="connsiteX3" fmla="*/ 126381 w 1524295"/>
                      <a:gd name="connsiteY3" fmla="*/ 2549673 h 2549673"/>
                      <a:gd name="connsiteX4" fmla="*/ 7015 w 1524295"/>
                      <a:gd name="connsiteY4" fmla="*/ 2427238 h 2549673"/>
                      <a:gd name="connsiteX5" fmla="*/ 876 w 1524295"/>
                      <a:gd name="connsiteY5" fmla="*/ 175285 h 2549673"/>
                      <a:gd name="connsiteX0" fmla="*/ 1160 w 1524579"/>
                      <a:gd name="connsiteY0" fmla="*/ 175285 h 2549673"/>
                      <a:gd name="connsiteX1" fmla="*/ 126665 w 1524579"/>
                      <a:gd name="connsiteY1" fmla="*/ 3754 h 2549673"/>
                      <a:gd name="connsiteX2" fmla="*/ 1524579 w 1524579"/>
                      <a:gd name="connsiteY2" fmla="*/ 1399566 h 2549673"/>
                      <a:gd name="connsiteX3" fmla="*/ 126665 w 1524579"/>
                      <a:gd name="connsiteY3" fmla="*/ 2549673 h 2549673"/>
                      <a:gd name="connsiteX4" fmla="*/ 7299 w 1524579"/>
                      <a:gd name="connsiteY4" fmla="*/ 2427238 h 2549673"/>
                      <a:gd name="connsiteX5" fmla="*/ 1160 w 1524579"/>
                      <a:gd name="connsiteY5" fmla="*/ 175285 h 2549673"/>
                      <a:gd name="connsiteX0" fmla="*/ 697 w 1524116"/>
                      <a:gd name="connsiteY0" fmla="*/ 175285 h 2549673"/>
                      <a:gd name="connsiteX1" fmla="*/ 144613 w 1524116"/>
                      <a:gd name="connsiteY1" fmla="*/ 3754 h 2549673"/>
                      <a:gd name="connsiteX2" fmla="*/ 1524116 w 1524116"/>
                      <a:gd name="connsiteY2" fmla="*/ 1399566 h 2549673"/>
                      <a:gd name="connsiteX3" fmla="*/ 126202 w 1524116"/>
                      <a:gd name="connsiteY3" fmla="*/ 2549673 h 2549673"/>
                      <a:gd name="connsiteX4" fmla="*/ 6836 w 1524116"/>
                      <a:gd name="connsiteY4" fmla="*/ 2427238 h 2549673"/>
                      <a:gd name="connsiteX5" fmla="*/ 697 w 1524116"/>
                      <a:gd name="connsiteY5" fmla="*/ 175285 h 2549673"/>
                      <a:gd name="connsiteX0" fmla="*/ 807 w 1524226"/>
                      <a:gd name="connsiteY0" fmla="*/ 160355 h 2534743"/>
                      <a:gd name="connsiteX1" fmla="*/ 138586 w 1524226"/>
                      <a:gd name="connsiteY1" fmla="*/ 4167 h 2534743"/>
                      <a:gd name="connsiteX2" fmla="*/ 1524226 w 1524226"/>
                      <a:gd name="connsiteY2" fmla="*/ 1384636 h 2534743"/>
                      <a:gd name="connsiteX3" fmla="*/ 126312 w 1524226"/>
                      <a:gd name="connsiteY3" fmla="*/ 2534743 h 2534743"/>
                      <a:gd name="connsiteX4" fmla="*/ 6946 w 1524226"/>
                      <a:gd name="connsiteY4" fmla="*/ 2412308 h 2534743"/>
                      <a:gd name="connsiteX5" fmla="*/ 807 w 1524226"/>
                      <a:gd name="connsiteY5" fmla="*/ 160355 h 2534743"/>
                      <a:gd name="connsiteX0" fmla="*/ 1050 w 1524469"/>
                      <a:gd name="connsiteY0" fmla="*/ 178280 h 2552668"/>
                      <a:gd name="connsiteX1" fmla="*/ 129624 w 1524469"/>
                      <a:gd name="connsiteY1" fmla="*/ 3682 h 2552668"/>
                      <a:gd name="connsiteX2" fmla="*/ 1524469 w 1524469"/>
                      <a:gd name="connsiteY2" fmla="*/ 1402561 h 2552668"/>
                      <a:gd name="connsiteX3" fmla="*/ 126555 w 1524469"/>
                      <a:gd name="connsiteY3" fmla="*/ 2552668 h 2552668"/>
                      <a:gd name="connsiteX4" fmla="*/ 7189 w 1524469"/>
                      <a:gd name="connsiteY4" fmla="*/ 2430233 h 2552668"/>
                      <a:gd name="connsiteX5" fmla="*/ 1050 w 1524469"/>
                      <a:gd name="connsiteY5" fmla="*/ 178280 h 2552668"/>
                      <a:gd name="connsiteX0" fmla="*/ 657 w 1524076"/>
                      <a:gd name="connsiteY0" fmla="*/ 175477 h 2549865"/>
                      <a:gd name="connsiteX1" fmla="*/ 129231 w 1524076"/>
                      <a:gd name="connsiteY1" fmla="*/ 879 h 2549865"/>
                      <a:gd name="connsiteX2" fmla="*/ 1524076 w 1524076"/>
                      <a:gd name="connsiteY2" fmla="*/ 1399758 h 2549865"/>
                      <a:gd name="connsiteX3" fmla="*/ 126162 w 1524076"/>
                      <a:gd name="connsiteY3" fmla="*/ 2549865 h 2549865"/>
                      <a:gd name="connsiteX4" fmla="*/ 6796 w 1524076"/>
                      <a:gd name="connsiteY4" fmla="*/ 2427430 h 2549865"/>
                      <a:gd name="connsiteX5" fmla="*/ 657 w 1524076"/>
                      <a:gd name="connsiteY5" fmla="*/ 175477 h 2549865"/>
                      <a:gd name="connsiteX0" fmla="*/ 657 w 1514871"/>
                      <a:gd name="connsiteY0" fmla="*/ 175477 h 2549865"/>
                      <a:gd name="connsiteX1" fmla="*/ 129231 w 1514871"/>
                      <a:gd name="connsiteY1" fmla="*/ 879 h 2549865"/>
                      <a:gd name="connsiteX2" fmla="*/ 1514871 w 1514871"/>
                      <a:gd name="connsiteY2" fmla="*/ 1399758 h 2549865"/>
                      <a:gd name="connsiteX3" fmla="*/ 126162 w 1514871"/>
                      <a:gd name="connsiteY3" fmla="*/ 2549865 h 2549865"/>
                      <a:gd name="connsiteX4" fmla="*/ 6796 w 1514871"/>
                      <a:gd name="connsiteY4" fmla="*/ 2427430 h 2549865"/>
                      <a:gd name="connsiteX5" fmla="*/ 657 w 1514871"/>
                      <a:gd name="connsiteY5" fmla="*/ 175477 h 2549865"/>
                      <a:gd name="connsiteX0" fmla="*/ 657 w 1521008"/>
                      <a:gd name="connsiteY0" fmla="*/ 175477 h 2549865"/>
                      <a:gd name="connsiteX1" fmla="*/ 129231 w 1521008"/>
                      <a:gd name="connsiteY1" fmla="*/ 879 h 2549865"/>
                      <a:gd name="connsiteX2" fmla="*/ 1521008 w 1521008"/>
                      <a:gd name="connsiteY2" fmla="*/ 1393621 h 2549865"/>
                      <a:gd name="connsiteX3" fmla="*/ 126162 w 1521008"/>
                      <a:gd name="connsiteY3" fmla="*/ 2549865 h 2549865"/>
                      <a:gd name="connsiteX4" fmla="*/ 6796 w 1521008"/>
                      <a:gd name="connsiteY4" fmla="*/ 2427430 h 2549865"/>
                      <a:gd name="connsiteX5" fmla="*/ 657 w 1521008"/>
                      <a:gd name="connsiteY5" fmla="*/ 175477 h 2549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1008" h="2549865">
                        <a:moveTo>
                          <a:pt x="657" y="175477"/>
                        </a:moveTo>
                        <a:cubicBezTo>
                          <a:pt x="-5480" y="107858"/>
                          <a:pt x="30926" y="-11395"/>
                          <a:pt x="129231" y="879"/>
                        </a:cubicBezTo>
                        <a:lnTo>
                          <a:pt x="1521008" y="1393621"/>
                        </a:lnTo>
                        <a:lnTo>
                          <a:pt x="126162" y="2549865"/>
                        </a:lnTo>
                        <a:cubicBezTo>
                          <a:pt x="58542" y="2549865"/>
                          <a:pt x="6796" y="2495050"/>
                          <a:pt x="6796" y="2427430"/>
                        </a:cubicBezTo>
                        <a:cubicBezTo>
                          <a:pt x="4750" y="1676779"/>
                          <a:pt x="2703" y="926128"/>
                          <a:pt x="657" y="175477"/>
                        </a:cubicBez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Arial"/>
                      <a:ea typeface="+mn-ea"/>
                      <a:cs typeface="+mn-cs"/>
                    </a:endParaRPr>
                  </a:p>
                </p:txBody>
              </p:sp>
              <p:sp>
                <p:nvSpPr>
                  <p:cNvPr id="33" name="Rounded Rectangle 5">
                    <a:extLst>
                      <a:ext uri="{FF2B5EF4-FFF2-40B4-BE49-F238E27FC236}">
                        <a16:creationId xmlns:a16="http://schemas.microsoft.com/office/drawing/2014/main" xmlns="" id="{19330734-5839-4179-A770-FCD43F75B83B}"/>
                      </a:ext>
                    </a:extLst>
                  </p:cNvPr>
                  <p:cNvSpPr/>
                  <p:nvPr/>
                </p:nvSpPr>
                <p:spPr>
                  <a:xfrm flipH="1">
                    <a:off x="9720270" y="21612821"/>
                    <a:ext cx="1608210" cy="2535405"/>
                  </a:xfrm>
                  <a:custGeom>
                    <a:avLst/>
                    <a:gdLst>
                      <a:gd name="connsiteX0" fmla="*/ 0 w 1641676"/>
                      <a:gd name="connsiteY0" fmla="*/ 122436 h 2585810"/>
                      <a:gd name="connsiteX1" fmla="*/ 122436 w 1641676"/>
                      <a:gd name="connsiteY1" fmla="*/ 0 h 2585810"/>
                      <a:gd name="connsiteX2" fmla="*/ 1519240 w 1641676"/>
                      <a:gd name="connsiteY2" fmla="*/ 0 h 2585810"/>
                      <a:gd name="connsiteX3" fmla="*/ 1641676 w 1641676"/>
                      <a:gd name="connsiteY3" fmla="*/ 122436 h 2585810"/>
                      <a:gd name="connsiteX4" fmla="*/ 1641676 w 1641676"/>
                      <a:gd name="connsiteY4" fmla="*/ 2463374 h 2585810"/>
                      <a:gd name="connsiteX5" fmla="*/ 1519240 w 1641676"/>
                      <a:gd name="connsiteY5" fmla="*/ 2585810 h 2585810"/>
                      <a:gd name="connsiteX6" fmla="*/ 122436 w 1641676"/>
                      <a:gd name="connsiteY6" fmla="*/ 2585810 h 2585810"/>
                      <a:gd name="connsiteX7" fmla="*/ 0 w 1641676"/>
                      <a:gd name="connsiteY7" fmla="*/ 2463374 h 2585810"/>
                      <a:gd name="connsiteX8" fmla="*/ 0 w 1641676"/>
                      <a:gd name="connsiteY8" fmla="*/ 122436 h 2585810"/>
                      <a:gd name="connsiteX0" fmla="*/ 0 w 1641676"/>
                      <a:gd name="connsiteY0" fmla="*/ 122436 h 2585810"/>
                      <a:gd name="connsiteX1" fmla="*/ 122436 w 1641676"/>
                      <a:gd name="connsiteY1" fmla="*/ 0 h 2585810"/>
                      <a:gd name="connsiteX2" fmla="*/ 1519240 w 1641676"/>
                      <a:gd name="connsiteY2" fmla="*/ 0 h 2585810"/>
                      <a:gd name="connsiteX3" fmla="*/ 1641676 w 1641676"/>
                      <a:gd name="connsiteY3" fmla="*/ 122436 h 2585810"/>
                      <a:gd name="connsiteX4" fmla="*/ 1627234 w 1641676"/>
                      <a:gd name="connsiteY4" fmla="*/ 97025 h 2585810"/>
                      <a:gd name="connsiteX5" fmla="*/ 1641676 w 1641676"/>
                      <a:gd name="connsiteY5" fmla="*/ 2463374 h 2585810"/>
                      <a:gd name="connsiteX6" fmla="*/ 1519240 w 1641676"/>
                      <a:gd name="connsiteY6" fmla="*/ 2585810 h 2585810"/>
                      <a:gd name="connsiteX7" fmla="*/ 122436 w 1641676"/>
                      <a:gd name="connsiteY7" fmla="*/ 2585810 h 2585810"/>
                      <a:gd name="connsiteX8" fmla="*/ 0 w 1641676"/>
                      <a:gd name="connsiteY8" fmla="*/ 2463374 h 2585810"/>
                      <a:gd name="connsiteX9" fmla="*/ 0 w 1641676"/>
                      <a:gd name="connsiteY9" fmla="*/ 122436 h 2585810"/>
                      <a:gd name="connsiteX0" fmla="*/ 0 w 1641676"/>
                      <a:gd name="connsiteY0" fmla="*/ 122436 h 2585810"/>
                      <a:gd name="connsiteX1" fmla="*/ 122436 w 1641676"/>
                      <a:gd name="connsiteY1" fmla="*/ 0 h 2585810"/>
                      <a:gd name="connsiteX2" fmla="*/ 1641676 w 1641676"/>
                      <a:gd name="connsiteY2" fmla="*/ 122436 h 2585810"/>
                      <a:gd name="connsiteX3" fmla="*/ 1627234 w 1641676"/>
                      <a:gd name="connsiteY3" fmla="*/ 97025 h 2585810"/>
                      <a:gd name="connsiteX4" fmla="*/ 1641676 w 1641676"/>
                      <a:gd name="connsiteY4" fmla="*/ 2463374 h 2585810"/>
                      <a:gd name="connsiteX5" fmla="*/ 1519240 w 1641676"/>
                      <a:gd name="connsiteY5" fmla="*/ 2585810 h 2585810"/>
                      <a:gd name="connsiteX6" fmla="*/ 122436 w 1641676"/>
                      <a:gd name="connsiteY6" fmla="*/ 2585810 h 2585810"/>
                      <a:gd name="connsiteX7" fmla="*/ 0 w 1641676"/>
                      <a:gd name="connsiteY7" fmla="*/ 2463374 h 2585810"/>
                      <a:gd name="connsiteX8" fmla="*/ 0 w 1641676"/>
                      <a:gd name="connsiteY8" fmla="*/ 122436 h 2585810"/>
                      <a:gd name="connsiteX0" fmla="*/ 0 w 1641676"/>
                      <a:gd name="connsiteY0" fmla="*/ 122436 h 2585810"/>
                      <a:gd name="connsiteX1" fmla="*/ 122436 w 1641676"/>
                      <a:gd name="connsiteY1" fmla="*/ 0 h 2585810"/>
                      <a:gd name="connsiteX2" fmla="*/ 1641676 w 1641676"/>
                      <a:gd name="connsiteY2" fmla="*/ 122436 h 2585810"/>
                      <a:gd name="connsiteX3" fmla="*/ 1493884 w 1641676"/>
                      <a:gd name="connsiteY3" fmla="*/ 735200 h 2585810"/>
                      <a:gd name="connsiteX4" fmla="*/ 1641676 w 1641676"/>
                      <a:gd name="connsiteY4" fmla="*/ 2463374 h 2585810"/>
                      <a:gd name="connsiteX5" fmla="*/ 1519240 w 1641676"/>
                      <a:gd name="connsiteY5" fmla="*/ 2585810 h 2585810"/>
                      <a:gd name="connsiteX6" fmla="*/ 122436 w 1641676"/>
                      <a:gd name="connsiteY6" fmla="*/ 2585810 h 2585810"/>
                      <a:gd name="connsiteX7" fmla="*/ 0 w 1641676"/>
                      <a:gd name="connsiteY7" fmla="*/ 2463374 h 2585810"/>
                      <a:gd name="connsiteX8" fmla="*/ 0 w 1641676"/>
                      <a:gd name="connsiteY8" fmla="*/ 122436 h 2585810"/>
                      <a:gd name="connsiteX0" fmla="*/ 0 w 1641676"/>
                      <a:gd name="connsiteY0" fmla="*/ 122436 h 2585810"/>
                      <a:gd name="connsiteX1" fmla="*/ 122436 w 1641676"/>
                      <a:gd name="connsiteY1" fmla="*/ 0 h 2585810"/>
                      <a:gd name="connsiteX2" fmla="*/ 1493884 w 1641676"/>
                      <a:gd name="connsiteY2" fmla="*/ 735200 h 2585810"/>
                      <a:gd name="connsiteX3" fmla="*/ 1641676 w 1641676"/>
                      <a:gd name="connsiteY3" fmla="*/ 2463374 h 2585810"/>
                      <a:gd name="connsiteX4" fmla="*/ 1519240 w 1641676"/>
                      <a:gd name="connsiteY4" fmla="*/ 2585810 h 2585810"/>
                      <a:gd name="connsiteX5" fmla="*/ 122436 w 1641676"/>
                      <a:gd name="connsiteY5" fmla="*/ 2585810 h 2585810"/>
                      <a:gd name="connsiteX6" fmla="*/ 0 w 1641676"/>
                      <a:gd name="connsiteY6" fmla="*/ 2463374 h 2585810"/>
                      <a:gd name="connsiteX7" fmla="*/ 0 w 1641676"/>
                      <a:gd name="connsiteY7" fmla="*/ 122436 h 2585810"/>
                      <a:gd name="connsiteX0" fmla="*/ 0 w 1641676"/>
                      <a:gd name="connsiteY0" fmla="*/ 122436 h 2585810"/>
                      <a:gd name="connsiteX1" fmla="*/ 122436 w 1641676"/>
                      <a:gd name="connsiteY1" fmla="*/ 0 h 2585810"/>
                      <a:gd name="connsiteX2" fmla="*/ 1551034 w 1641676"/>
                      <a:gd name="connsiteY2" fmla="*/ 1401950 h 2585810"/>
                      <a:gd name="connsiteX3" fmla="*/ 1641676 w 1641676"/>
                      <a:gd name="connsiteY3" fmla="*/ 2463374 h 2585810"/>
                      <a:gd name="connsiteX4" fmla="*/ 1519240 w 1641676"/>
                      <a:gd name="connsiteY4" fmla="*/ 2585810 h 2585810"/>
                      <a:gd name="connsiteX5" fmla="*/ 122436 w 1641676"/>
                      <a:gd name="connsiteY5" fmla="*/ 2585810 h 2585810"/>
                      <a:gd name="connsiteX6" fmla="*/ 0 w 1641676"/>
                      <a:gd name="connsiteY6" fmla="*/ 2463374 h 2585810"/>
                      <a:gd name="connsiteX7" fmla="*/ 0 w 1641676"/>
                      <a:gd name="connsiteY7" fmla="*/ 122436 h 2585810"/>
                      <a:gd name="connsiteX0" fmla="*/ 0 w 1641676"/>
                      <a:gd name="connsiteY0" fmla="*/ 122436 h 2585810"/>
                      <a:gd name="connsiteX1" fmla="*/ 122436 w 1641676"/>
                      <a:gd name="connsiteY1" fmla="*/ 0 h 2585810"/>
                      <a:gd name="connsiteX2" fmla="*/ 1551034 w 1641676"/>
                      <a:gd name="connsiteY2" fmla="*/ 1383539 h 2585810"/>
                      <a:gd name="connsiteX3" fmla="*/ 1641676 w 1641676"/>
                      <a:gd name="connsiteY3" fmla="*/ 2463374 h 2585810"/>
                      <a:gd name="connsiteX4" fmla="*/ 1519240 w 1641676"/>
                      <a:gd name="connsiteY4" fmla="*/ 2585810 h 2585810"/>
                      <a:gd name="connsiteX5" fmla="*/ 122436 w 1641676"/>
                      <a:gd name="connsiteY5" fmla="*/ 2585810 h 2585810"/>
                      <a:gd name="connsiteX6" fmla="*/ 0 w 1641676"/>
                      <a:gd name="connsiteY6" fmla="*/ 2463374 h 2585810"/>
                      <a:gd name="connsiteX7" fmla="*/ 0 w 1641676"/>
                      <a:gd name="connsiteY7" fmla="*/ 122436 h 2585810"/>
                      <a:gd name="connsiteX0" fmla="*/ 0 w 1641676"/>
                      <a:gd name="connsiteY0" fmla="*/ 122436 h 2585810"/>
                      <a:gd name="connsiteX1" fmla="*/ 122436 w 1641676"/>
                      <a:gd name="connsiteY1" fmla="*/ 0 h 2585810"/>
                      <a:gd name="connsiteX2" fmla="*/ 1541829 w 1641676"/>
                      <a:gd name="connsiteY2" fmla="*/ 1405018 h 2585810"/>
                      <a:gd name="connsiteX3" fmla="*/ 1641676 w 1641676"/>
                      <a:gd name="connsiteY3" fmla="*/ 2463374 h 2585810"/>
                      <a:gd name="connsiteX4" fmla="*/ 1519240 w 1641676"/>
                      <a:gd name="connsiteY4" fmla="*/ 2585810 h 2585810"/>
                      <a:gd name="connsiteX5" fmla="*/ 122436 w 1641676"/>
                      <a:gd name="connsiteY5" fmla="*/ 2585810 h 2585810"/>
                      <a:gd name="connsiteX6" fmla="*/ 0 w 1641676"/>
                      <a:gd name="connsiteY6" fmla="*/ 2463374 h 2585810"/>
                      <a:gd name="connsiteX7" fmla="*/ 0 w 1641676"/>
                      <a:gd name="connsiteY7" fmla="*/ 122436 h 2585810"/>
                      <a:gd name="connsiteX0" fmla="*/ 0 w 1641676"/>
                      <a:gd name="connsiteY0" fmla="*/ 119368 h 2582742"/>
                      <a:gd name="connsiteX1" fmla="*/ 134710 w 1641676"/>
                      <a:gd name="connsiteY1" fmla="*/ 0 h 2582742"/>
                      <a:gd name="connsiteX2" fmla="*/ 1541829 w 1641676"/>
                      <a:gd name="connsiteY2" fmla="*/ 1401950 h 2582742"/>
                      <a:gd name="connsiteX3" fmla="*/ 1641676 w 1641676"/>
                      <a:gd name="connsiteY3" fmla="*/ 2460306 h 2582742"/>
                      <a:gd name="connsiteX4" fmla="*/ 1519240 w 1641676"/>
                      <a:gd name="connsiteY4" fmla="*/ 2582742 h 2582742"/>
                      <a:gd name="connsiteX5" fmla="*/ 122436 w 1641676"/>
                      <a:gd name="connsiteY5" fmla="*/ 2582742 h 2582742"/>
                      <a:gd name="connsiteX6" fmla="*/ 0 w 1641676"/>
                      <a:gd name="connsiteY6" fmla="*/ 2460306 h 2582742"/>
                      <a:gd name="connsiteX7" fmla="*/ 0 w 1641676"/>
                      <a:gd name="connsiteY7" fmla="*/ 119368 h 2582742"/>
                      <a:gd name="connsiteX0" fmla="*/ 0 w 1641676"/>
                      <a:gd name="connsiteY0" fmla="*/ 119368 h 2582742"/>
                      <a:gd name="connsiteX1" fmla="*/ 134710 w 1641676"/>
                      <a:gd name="connsiteY1" fmla="*/ 0 h 2582742"/>
                      <a:gd name="connsiteX2" fmla="*/ 1529555 w 1641676"/>
                      <a:gd name="connsiteY2" fmla="*/ 1401950 h 2582742"/>
                      <a:gd name="connsiteX3" fmla="*/ 1641676 w 1641676"/>
                      <a:gd name="connsiteY3" fmla="*/ 2460306 h 2582742"/>
                      <a:gd name="connsiteX4" fmla="*/ 1519240 w 1641676"/>
                      <a:gd name="connsiteY4" fmla="*/ 2582742 h 2582742"/>
                      <a:gd name="connsiteX5" fmla="*/ 122436 w 1641676"/>
                      <a:gd name="connsiteY5" fmla="*/ 2582742 h 2582742"/>
                      <a:gd name="connsiteX6" fmla="*/ 0 w 1641676"/>
                      <a:gd name="connsiteY6" fmla="*/ 2460306 h 2582742"/>
                      <a:gd name="connsiteX7" fmla="*/ 0 w 1641676"/>
                      <a:gd name="connsiteY7" fmla="*/ 119368 h 2582742"/>
                      <a:gd name="connsiteX0" fmla="*/ 0 w 1641676"/>
                      <a:gd name="connsiteY0" fmla="*/ 119368 h 2582742"/>
                      <a:gd name="connsiteX1" fmla="*/ 134710 w 1641676"/>
                      <a:gd name="connsiteY1" fmla="*/ 0 h 2582742"/>
                      <a:gd name="connsiteX2" fmla="*/ 1547966 w 1641676"/>
                      <a:gd name="connsiteY2" fmla="*/ 1408087 h 2582742"/>
                      <a:gd name="connsiteX3" fmla="*/ 1641676 w 1641676"/>
                      <a:gd name="connsiteY3" fmla="*/ 2460306 h 2582742"/>
                      <a:gd name="connsiteX4" fmla="*/ 1519240 w 1641676"/>
                      <a:gd name="connsiteY4" fmla="*/ 2582742 h 2582742"/>
                      <a:gd name="connsiteX5" fmla="*/ 122436 w 1641676"/>
                      <a:gd name="connsiteY5" fmla="*/ 2582742 h 2582742"/>
                      <a:gd name="connsiteX6" fmla="*/ 0 w 1641676"/>
                      <a:gd name="connsiteY6" fmla="*/ 2460306 h 2582742"/>
                      <a:gd name="connsiteX7" fmla="*/ 0 w 1641676"/>
                      <a:gd name="connsiteY7" fmla="*/ 119368 h 2582742"/>
                      <a:gd name="connsiteX0" fmla="*/ 0 w 1641676"/>
                      <a:gd name="connsiteY0" fmla="*/ 116299 h 2579673"/>
                      <a:gd name="connsiteX1" fmla="*/ 150052 w 1641676"/>
                      <a:gd name="connsiteY1" fmla="*/ 0 h 2579673"/>
                      <a:gd name="connsiteX2" fmla="*/ 1547966 w 1641676"/>
                      <a:gd name="connsiteY2" fmla="*/ 1405018 h 2579673"/>
                      <a:gd name="connsiteX3" fmla="*/ 1641676 w 1641676"/>
                      <a:gd name="connsiteY3" fmla="*/ 2457237 h 2579673"/>
                      <a:gd name="connsiteX4" fmla="*/ 1519240 w 1641676"/>
                      <a:gd name="connsiteY4" fmla="*/ 2579673 h 2579673"/>
                      <a:gd name="connsiteX5" fmla="*/ 122436 w 1641676"/>
                      <a:gd name="connsiteY5" fmla="*/ 2579673 h 2579673"/>
                      <a:gd name="connsiteX6" fmla="*/ 0 w 1641676"/>
                      <a:gd name="connsiteY6" fmla="*/ 2457237 h 2579673"/>
                      <a:gd name="connsiteX7" fmla="*/ 0 w 1641676"/>
                      <a:gd name="connsiteY7" fmla="*/ 116299 h 2579673"/>
                      <a:gd name="connsiteX0" fmla="*/ 30685 w 1641676"/>
                      <a:gd name="connsiteY0" fmla="*/ 162326 h 2579673"/>
                      <a:gd name="connsiteX1" fmla="*/ 150052 w 1641676"/>
                      <a:gd name="connsiteY1" fmla="*/ 0 h 2579673"/>
                      <a:gd name="connsiteX2" fmla="*/ 1547966 w 1641676"/>
                      <a:gd name="connsiteY2" fmla="*/ 1405018 h 2579673"/>
                      <a:gd name="connsiteX3" fmla="*/ 1641676 w 1641676"/>
                      <a:gd name="connsiteY3" fmla="*/ 2457237 h 2579673"/>
                      <a:gd name="connsiteX4" fmla="*/ 1519240 w 1641676"/>
                      <a:gd name="connsiteY4" fmla="*/ 2579673 h 2579673"/>
                      <a:gd name="connsiteX5" fmla="*/ 122436 w 1641676"/>
                      <a:gd name="connsiteY5" fmla="*/ 2579673 h 2579673"/>
                      <a:gd name="connsiteX6" fmla="*/ 0 w 1641676"/>
                      <a:gd name="connsiteY6" fmla="*/ 2457237 h 2579673"/>
                      <a:gd name="connsiteX7" fmla="*/ 30685 w 1641676"/>
                      <a:gd name="connsiteY7" fmla="*/ 162326 h 2579673"/>
                      <a:gd name="connsiteX0" fmla="*/ 30685 w 1641676"/>
                      <a:gd name="connsiteY0" fmla="*/ 153120 h 2570467"/>
                      <a:gd name="connsiteX1" fmla="*/ 159257 w 1641676"/>
                      <a:gd name="connsiteY1" fmla="*/ 0 h 2570467"/>
                      <a:gd name="connsiteX2" fmla="*/ 1547966 w 1641676"/>
                      <a:gd name="connsiteY2" fmla="*/ 1395812 h 2570467"/>
                      <a:gd name="connsiteX3" fmla="*/ 1641676 w 1641676"/>
                      <a:gd name="connsiteY3" fmla="*/ 2448031 h 2570467"/>
                      <a:gd name="connsiteX4" fmla="*/ 1519240 w 1641676"/>
                      <a:gd name="connsiteY4" fmla="*/ 2570467 h 2570467"/>
                      <a:gd name="connsiteX5" fmla="*/ 122436 w 1641676"/>
                      <a:gd name="connsiteY5" fmla="*/ 2570467 h 2570467"/>
                      <a:gd name="connsiteX6" fmla="*/ 0 w 1641676"/>
                      <a:gd name="connsiteY6" fmla="*/ 2448031 h 2570467"/>
                      <a:gd name="connsiteX7" fmla="*/ 30685 w 1641676"/>
                      <a:gd name="connsiteY7" fmla="*/ 153120 h 2570467"/>
                      <a:gd name="connsiteX0" fmla="*/ 30685 w 1641676"/>
                      <a:gd name="connsiteY0" fmla="*/ 153412 h 2570759"/>
                      <a:gd name="connsiteX1" fmla="*/ 159257 w 1641676"/>
                      <a:gd name="connsiteY1" fmla="*/ 292 h 2570759"/>
                      <a:gd name="connsiteX2" fmla="*/ 1547966 w 1641676"/>
                      <a:gd name="connsiteY2" fmla="*/ 1396104 h 2570759"/>
                      <a:gd name="connsiteX3" fmla="*/ 1641676 w 1641676"/>
                      <a:gd name="connsiteY3" fmla="*/ 2448323 h 2570759"/>
                      <a:gd name="connsiteX4" fmla="*/ 1519240 w 1641676"/>
                      <a:gd name="connsiteY4" fmla="*/ 2570759 h 2570759"/>
                      <a:gd name="connsiteX5" fmla="*/ 122436 w 1641676"/>
                      <a:gd name="connsiteY5" fmla="*/ 2570759 h 2570759"/>
                      <a:gd name="connsiteX6" fmla="*/ 0 w 1641676"/>
                      <a:gd name="connsiteY6" fmla="*/ 2448323 h 2570759"/>
                      <a:gd name="connsiteX7" fmla="*/ 30685 w 1641676"/>
                      <a:gd name="connsiteY7" fmla="*/ 153412 h 2570759"/>
                      <a:gd name="connsiteX0" fmla="*/ 30685 w 1641676"/>
                      <a:gd name="connsiteY0" fmla="*/ 153404 h 2570751"/>
                      <a:gd name="connsiteX1" fmla="*/ 159257 w 1641676"/>
                      <a:gd name="connsiteY1" fmla="*/ 284 h 2570751"/>
                      <a:gd name="connsiteX2" fmla="*/ 1547966 w 1641676"/>
                      <a:gd name="connsiteY2" fmla="*/ 1396096 h 2570751"/>
                      <a:gd name="connsiteX3" fmla="*/ 1641676 w 1641676"/>
                      <a:gd name="connsiteY3" fmla="*/ 2448315 h 2570751"/>
                      <a:gd name="connsiteX4" fmla="*/ 1519240 w 1641676"/>
                      <a:gd name="connsiteY4" fmla="*/ 2570751 h 2570751"/>
                      <a:gd name="connsiteX5" fmla="*/ 122436 w 1641676"/>
                      <a:gd name="connsiteY5" fmla="*/ 2570751 h 2570751"/>
                      <a:gd name="connsiteX6" fmla="*/ 0 w 1641676"/>
                      <a:gd name="connsiteY6" fmla="*/ 2448315 h 2570751"/>
                      <a:gd name="connsiteX7" fmla="*/ 30685 w 1641676"/>
                      <a:gd name="connsiteY7" fmla="*/ 153404 h 2570751"/>
                      <a:gd name="connsiteX0" fmla="*/ 30685 w 1641676"/>
                      <a:gd name="connsiteY0" fmla="*/ 153412 h 2570759"/>
                      <a:gd name="connsiteX1" fmla="*/ 159257 w 1641676"/>
                      <a:gd name="connsiteY1" fmla="*/ 292 h 2570759"/>
                      <a:gd name="connsiteX2" fmla="*/ 1547966 w 1641676"/>
                      <a:gd name="connsiteY2" fmla="*/ 1396104 h 2570759"/>
                      <a:gd name="connsiteX3" fmla="*/ 1641676 w 1641676"/>
                      <a:gd name="connsiteY3" fmla="*/ 2448323 h 2570759"/>
                      <a:gd name="connsiteX4" fmla="*/ 1519240 w 1641676"/>
                      <a:gd name="connsiteY4" fmla="*/ 2570759 h 2570759"/>
                      <a:gd name="connsiteX5" fmla="*/ 122436 w 1641676"/>
                      <a:gd name="connsiteY5" fmla="*/ 2570759 h 2570759"/>
                      <a:gd name="connsiteX6" fmla="*/ 0 w 1641676"/>
                      <a:gd name="connsiteY6" fmla="*/ 2448323 h 2570759"/>
                      <a:gd name="connsiteX7" fmla="*/ 30685 w 1641676"/>
                      <a:gd name="connsiteY7" fmla="*/ 153412 h 2570759"/>
                      <a:gd name="connsiteX0" fmla="*/ 39890 w 1641676"/>
                      <a:gd name="connsiteY0" fmla="*/ 177902 h 2570701"/>
                      <a:gd name="connsiteX1" fmla="*/ 159257 w 1641676"/>
                      <a:gd name="connsiteY1" fmla="*/ 234 h 2570701"/>
                      <a:gd name="connsiteX2" fmla="*/ 1547966 w 1641676"/>
                      <a:gd name="connsiteY2" fmla="*/ 1396046 h 2570701"/>
                      <a:gd name="connsiteX3" fmla="*/ 1641676 w 1641676"/>
                      <a:gd name="connsiteY3" fmla="*/ 2448265 h 2570701"/>
                      <a:gd name="connsiteX4" fmla="*/ 1519240 w 1641676"/>
                      <a:gd name="connsiteY4" fmla="*/ 2570701 h 2570701"/>
                      <a:gd name="connsiteX5" fmla="*/ 122436 w 1641676"/>
                      <a:gd name="connsiteY5" fmla="*/ 2570701 h 2570701"/>
                      <a:gd name="connsiteX6" fmla="*/ 0 w 1641676"/>
                      <a:gd name="connsiteY6" fmla="*/ 2448265 h 2570701"/>
                      <a:gd name="connsiteX7" fmla="*/ 39890 w 1641676"/>
                      <a:gd name="connsiteY7" fmla="*/ 177902 h 2570701"/>
                      <a:gd name="connsiteX0" fmla="*/ 27616 w 1641676"/>
                      <a:gd name="connsiteY0" fmla="*/ 171777 h 2570713"/>
                      <a:gd name="connsiteX1" fmla="*/ 159257 w 1641676"/>
                      <a:gd name="connsiteY1" fmla="*/ 246 h 2570713"/>
                      <a:gd name="connsiteX2" fmla="*/ 1547966 w 1641676"/>
                      <a:gd name="connsiteY2" fmla="*/ 1396058 h 2570713"/>
                      <a:gd name="connsiteX3" fmla="*/ 1641676 w 1641676"/>
                      <a:gd name="connsiteY3" fmla="*/ 2448277 h 2570713"/>
                      <a:gd name="connsiteX4" fmla="*/ 1519240 w 1641676"/>
                      <a:gd name="connsiteY4" fmla="*/ 2570713 h 2570713"/>
                      <a:gd name="connsiteX5" fmla="*/ 122436 w 1641676"/>
                      <a:gd name="connsiteY5" fmla="*/ 2570713 h 2570713"/>
                      <a:gd name="connsiteX6" fmla="*/ 0 w 1641676"/>
                      <a:gd name="connsiteY6" fmla="*/ 2448277 h 2570713"/>
                      <a:gd name="connsiteX7" fmla="*/ 27616 w 1641676"/>
                      <a:gd name="connsiteY7" fmla="*/ 171777 h 2570713"/>
                      <a:gd name="connsiteX0" fmla="*/ 36821 w 1641676"/>
                      <a:gd name="connsiteY0" fmla="*/ 174839 h 2570707"/>
                      <a:gd name="connsiteX1" fmla="*/ 159257 w 1641676"/>
                      <a:gd name="connsiteY1" fmla="*/ 240 h 2570707"/>
                      <a:gd name="connsiteX2" fmla="*/ 1547966 w 1641676"/>
                      <a:gd name="connsiteY2" fmla="*/ 1396052 h 2570707"/>
                      <a:gd name="connsiteX3" fmla="*/ 1641676 w 1641676"/>
                      <a:gd name="connsiteY3" fmla="*/ 2448271 h 2570707"/>
                      <a:gd name="connsiteX4" fmla="*/ 1519240 w 1641676"/>
                      <a:gd name="connsiteY4" fmla="*/ 2570707 h 2570707"/>
                      <a:gd name="connsiteX5" fmla="*/ 122436 w 1641676"/>
                      <a:gd name="connsiteY5" fmla="*/ 2570707 h 2570707"/>
                      <a:gd name="connsiteX6" fmla="*/ 0 w 1641676"/>
                      <a:gd name="connsiteY6" fmla="*/ 2448271 h 2570707"/>
                      <a:gd name="connsiteX7" fmla="*/ 36821 w 1641676"/>
                      <a:gd name="connsiteY7" fmla="*/ 174839 h 2570707"/>
                      <a:gd name="connsiteX0" fmla="*/ 9204 w 1614059"/>
                      <a:gd name="connsiteY0" fmla="*/ 174839 h 2570707"/>
                      <a:gd name="connsiteX1" fmla="*/ 131640 w 1614059"/>
                      <a:gd name="connsiteY1" fmla="*/ 240 h 2570707"/>
                      <a:gd name="connsiteX2" fmla="*/ 1520349 w 1614059"/>
                      <a:gd name="connsiteY2" fmla="*/ 1396052 h 2570707"/>
                      <a:gd name="connsiteX3" fmla="*/ 1614059 w 1614059"/>
                      <a:gd name="connsiteY3" fmla="*/ 2448271 h 2570707"/>
                      <a:gd name="connsiteX4" fmla="*/ 1491623 w 1614059"/>
                      <a:gd name="connsiteY4" fmla="*/ 2570707 h 2570707"/>
                      <a:gd name="connsiteX5" fmla="*/ 94819 w 1614059"/>
                      <a:gd name="connsiteY5" fmla="*/ 2570707 h 2570707"/>
                      <a:gd name="connsiteX6" fmla="*/ 0 w 1614059"/>
                      <a:gd name="connsiteY6" fmla="*/ 2445203 h 2570707"/>
                      <a:gd name="connsiteX7" fmla="*/ 9204 w 1614059"/>
                      <a:gd name="connsiteY7" fmla="*/ 174839 h 2570707"/>
                      <a:gd name="connsiteX0" fmla="*/ 9204 w 1614059"/>
                      <a:gd name="connsiteY0" fmla="*/ 174839 h 2570707"/>
                      <a:gd name="connsiteX1" fmla="*/ 131640 w 1614059"/>
                      <a:gd name="connsiteY1" fmla="*/ 240 h 2570707"/>
                      <a:gd name="connsiteX2" fmla="*/ 1520349 w 1614059"/>
                      <a:gd name="connsiteY2" fmla="*/ 1396052 h 2570707"/>
                      <a:gd name="connsiteX3" fmla="*/ 1614059 w 1614059"/>
                      <a:gd name="connsiteY3" fmla="*/ 2448271 h 2570707"/>
                      <a:gd name="connsiteX4" fmla="*/ 1491623 w 1614059"/>
                      <a:gd name="connsiteY4" fmla="*/ 2570707 h 2570707"/>
                      <a:gd name="connsiteX5" fmla="*/ 116298 w 1614059"/>
                      <a:gd name="connsiteY5" fmla="*/ 2558433 h 2570707"/>
                      <a:gd name="connsiteX6" fmla="*/ 0 w 1614059"/>
                      <a:gd name="connsiteY6" fmla="*/ 2445203 h 2570707"/>
                      <a:gd name="connsiteX7" fmla="*/ 9204 w 1614059"/>
                      <a:gd name="connsiteY7" fmla="*/ 174839 h 2570707"/>
                      <a:gd name="connsiteX0" fmla="*/ 6135 w 1610990"/>
                      <a:gd name="connsiteY0" fmla="*/ 174839 h 2570707"/>
                      <a:gd name="connsiteX1" fmla="*/ 128571 w 1610990"/>
                      <a:gd name="connsiteY1" fmla="*/ 240 h 2570707"/>
                      <a:gd name="connsiteX2" fmla="*/ 1517280 w 1610990"/>
                      <a:gd name="connsiteY2" fmla="*/ 1396052 h 2570707"/>
                      <a:gd name="connsiteX3" fmla="*/ 1610990 w 1610990"/>
                      <a:gd name="connsiteY3" fmla="*/ 2448271 h 2570707"/>
                      <a:gd name="connsiteX4" fmla="*/ 1488554 w 1610990"/>
                      <a:gd name="connsiteY4" fmla="*/ 2570707 h 2570707"/>
                      <a:gd name="connsiteX5" fmla="*/ 113229 w 1610990"/>
                      <a:gd name="connsiteY5" fmla="*/ 2558433 h 2570707"/>
                      <a:gd name="connsiteX6" fmla="*/ 0 w 1610990"/>
                      <a:gd name="connsiteY6" fmla="*/ 2423724 h 2570707"/>
                      <a:gd name="connsiteX7" fmla="*/ 6135 w 1610990"/>
                      <a:gd name="connsiteY7" fmla="*/ 174839 h 2570707"/>
                      <a:gd name="connsiteX0" fmla="*/ 6135 w 1610990"/>
                      <a:gd name="connsiteY0" fmla="*/ 174839 h 2570707"/>
                      <a:gd name="connsiteX1" fmla="*/ 128571 w 1610990"/>
                      <a:gd name="connsiteY1" fmla="*/ 240 h 2570707"/>
                      <a:gd name="connsiteX2" fmla="*/ 1517280 w 1610990"/>
                      <a:gd name="connsiteY2" fmla="*/ 1396052 h 2570707"/>
                      <a:gd name="connsiteX3" fmla="*/ 1610990 w 1610990"/>
                      <a:gd name="connsiteY3" fmla="*/ 2448271 h 2570707"/>
                      <a:gd name="connsiteX4" fmla="*/ 1488554 w 1610990"/>
                      <a:gd name="connsiteY4" fmla="*/ 2570707 h 2570707"/>
                      <a:gd name="connsiteX5" fmla="*/ 119366 w 1610990"/>
                      <a:gd name="connsiteY5" fmla="*/ 2546159 h 2570707"/>
                      <a:gd name="connsiteX6" fmla="*/ 0 w 1610990"/>
                      <a:gd name="connsiteY6" fmla="*/ 2423724 h 2570707"/>
                      <a:gd name="connsiteX7" fmla="*/ 6135 w 1610990"/>
                      <a:gd name="connsiteY7" fmla="*/ 174839 h 2570707"/>
                      <a:gd name="connsiteX0" fmla="*/ 6135 w 1610990"/>
                      <a:gd name="connsiteY0" fmla="*/ 175114 h 2570982"/>
                      <a:gd name="connsiteX1" fmla="*/ 128571 w 1610990"/>
                      <a:gd name="connsiteY1" fmla="*/ 515 h 2570982"/>
                      <a:gd name="connsiteX2" fmla="*/ 1517280 w 1610990"/>
                      <a:gd name="connsiteY2" fmla="*/ 1396327 h 2570982"/>
                      <a:gd name="connsiteX3" fmla="*/ 1610990 w 1610990"/>
                      <a:gd name="connsiteY3" fmla="*/ 2448546 h 2570982"/>
                      <a:gd name="connsiteX4" fmla="*/ 1488554 w 1610990"/>
                      <a:gd name="connsiteY4" fmla="*/ 2570982 h 2570982"/>
                      <a:gd name="connsiteX5" fmla="*/ 119366 w 1610990"/>
                      <a:gd name="connsiteY5" fmla="*/ 2546434 h 2570982"/>
                      <a:gd name="connsiteX6" fmla="*/ 0 w 1610990"/>
                      <a:gd name="connsiteY6" fmla="*/ 2423999 h 2570982"/>
                      <a:gd name="connsiteX7" fmla="*/ 6135 w 1610990"/>
                      <a:gd name="connsiteY7" fmla="*/ 175114 h 2570982"/>
                      <a:gd name="connsiteX0" fmla="*/ 6135 w 1610990"/>
                      <a:gd name="connsiteY0" fmla="*/ 175114 h 2570982"/>
                      <a:gd name="connsiteX1" fmla="*/ 128571 w 1610990"/>
                      <a:gd name="connsiteY1" fmla="*/ 515 h 2570982"/>
                      <a:gd name="connsiteX2" fmla="*/ 1517280 w 1610990"/>
                      <a:gd name="connsiteY2" fmla="*/ 1396327 h 2570982"/>
                      <a:gd name="connsiteX3" fmla="*/ 1610990 w 1610990"/>
                      <a:gd name="connsiteY3" fmla="*/ 2448546 h 2570982"/>
                      <a:gd name="connsiteX4" fmla="*/ 1488554 w 1610990"/>
                      <a:gd name="connsiteY4" fmla="*/ 2570982 h 2570982"/>
                      <a:gd name="connsiteX5" fmla="*/ 119366 w 1610990"/>
                      <a:gd name="connsiteY5" fmla="*/ 2546434 h 2570982"/>
                      <a:gd name="connsiteX6" fmla="*/ 0 w 1610990"/>
                      <a:gd name="connsiteY6" fmla="*/ 2423999 h 2570982"/>
                      <a:gd name="connsiteX7" fmla="*/ 6135 w 1610990"/>
                      <a:gd name="connsiteY7" fmla="*/ 175114 h 2570982"/>
                      <a:gd name="connsiteX0" fmla="*/ 751 w 1617880"/>
                      <a:gd name="connsiteY0" fmla="*/ 172059 h 2570995"/>
                      <a:gd name="connsiteX1" fmla="*/ 135461 w 1617880"/>
                      <a:gd name="connsiteY1" fmla="*/ 528 h 2570995"/>
                      <a:gd name="connsiteX2" fmla="*/ 1524170 w 1617880"/>
                      <a:gd name="connsiteY2" fmla="*/ 1396340 h 2570995"/>
                      <a:gd name="connsiteX3" fmla="*/ 1617880 w 1617880"/>
                      <a:gd name="connsiteY3" fmla="*/ 2448559 h 2570995"/>
                      <a:gd name="connsiteX4" fmla="*/ 1495444 w 1617880"/>
                      <a:gd name="connsiteY4" fmla="*/ 2570995 h 2570995"/>
                      <a:gd name="connsiteX5" fmla="*/ 126256 w 1617880"/>
                      <a:gd name="connsiteY5" fmla="*/ 2546447 h 2570995"/>
                      <a:gd name="connsiteX6" fmla="*/ 6890 w 1617880"/>
                      <a:gd name="connsiteY6" fmla="*/ 2424012 h 2570995"/>
                      <a:gd name="connsiteX7" fmla="*/ 751 w 1617880"/>
                      <a:gd name="connsiteY7" fmla="*/ 172059 h 2570995"/>
                      <a:gd name="connsiteX0" fmla="*/ 751 w 1617880"/>
                      <a:gd name="connsiteY0" fmla="*/ 172059 h 2570995"/>
                      <a:gd name="connsiteX1" fmla="*/ 135461 w 1617880"/>
                      <a:gd name="connsiteY1" fmla="*/ 528 h 2570995"/>
                      <a:gd name="connsiteX2" fmla="*/ 1524170 w 1617880"/>
                      <a:gd name="connsiteY2" fmla="*/ 1396340 h 2570995"/>
                      <a:gd name="connsiteX3" fmla="*/ 1617880 w 1617880"/>
                      <a:gd name="connsiteY3" fmla="*/ 2448559 h 2570995"/>
                      <a:gd name="connsiteX4" fmla="*/ 1495444 w 1617880"/>
                      <a:gd name="connsiteY4" fmla="*/ 2570995 h 2570995"/>
                      <a:gd name="connsiteX5" fmla="*/ 126256 w 1617880"/>
                      <a:gd name="connsiteY5" fmla="*/ 2546447 h 2570995"/>
                      <a:gd name="connsiteX6" fmla="*/ 6890 w 1617880"/>
                      <a:gd name="connsiteY6" fmla="*/ 2424012 h 2570995"/>
                      <a:gd name="connsiteX7" fmla="*/ 751 w 1617880"/>
                      <a:gd name="connsiteY7" fmla="*/ 172059 h 2570995"/>
                      <a:gd name="connsiteX0" fmla="*/ 876 w 1618005"/>
                      <a:gd name="connsiteY0" fmla="*/ 175285 h 2574221"/>
                      <a:gd name="connsiteX1" fmla="*/ 135586 w 1618005"/>
                      <a:gd name="connsiteY1" fmla="*/ 3754 h 2574221"/>
                      <a:gd name="connsiteX2" fmla="*/ 1524295 w 1618005"/>
                      <a:gd name="connsiteY2" fmla="*/ 1399566 h 2574221"/>
                      <a:gd name="connsiteX3" fmla="*/ 1618005 w 1618005"/>
                      <a:gd name="connsiteY3" fmla="*/ 2451785 h 2574221"/>
                      <a:gd name="connsiteX4" fmla="*/ 1495569 w 1618005"/>
                      <a:gd name="connsiteY4" fmla="*/ 2574221 h 2574221"/>
                      <a:gd name="connsiteX5" fmla="*/ 126381 w 1618005"/>
                      <a:gd name="connsiteY5" fmla="*/ 2549673 h 2574221"/>
                      <a:gd name="connsiteX6" fmla="*/ 7015 w 1618005"/>
                      <a:gd name="connsiteY6" fmla="*/ 2427238 h 2574221"/>
                      <a:gd name="connsiteX7" fmla="*/ 876 w 1618005"/>
                      <a:gd name="connsiteY7" fmla="*/ 175285 h 2574221"/>
                      <a:gd name="connsiteX0" fmla="*/ 876 w 1524295"/>
                      <a:gd name="connsiteY0" fmla="*/ 175285 h 2574221"/>
                      <a:gd name="connsiteX1" fmla="*/ 135586 w 1524295"/>
                      <a:gd name="connsiteY1" fmla="*/ 3754 h 2574221"/>
                      <a:gd name="connsiteX2" fmla="*/ 1524295 w 1524295"/>
                      <a:gd name="connsiteY2" fmla="*/ 1399566 h 2574221"/>
                      <a:gd name="connsiteX3" fmla="*/ 1495569 w 1524295"/>
                      <a:gd name="connsiteY3" fmla="*/ 2574221 h 2574221"/>
                      <a:gd name="connsiteX4" fmla="*/ 126381 w 1524295"/>
                      <a:gd name="connsiteY4" fmla="*/ 2549673 h 2574221"/>
                      <a:gd name="connsiteX5" fmla="*/ 7015 w 1524295"/>
                      <a:gd name="connsiteY5" fmla="*/ 2427238 h 2574221"/>
                      <a:gd name="connsiteX6" fmla="*/ 876 w 1524295"/>
                      <a:gd name="connsiteY6" fmla="*/ 175285 h 2574221"/>
                      <a:gd name="connsiteX0" fmla="*/ 876 w 1524295"/>
                      <a:gd name="connsiteY0" fmla="*/ 175285 h 2549673"/>
                      <a:gd name="connsiteX1" fmla="*/ 135586 w 1524295"/>
                      <a:gd name="connsiteY1" fmla="*/ 3754 h 2549673"/>
                      <a:gd name="connsiteX2" fmla="*/ 1524295 w 1524295"/>
                      <a:gd name="connsiteY2" fmla="*/ 1399566 h 2549673"/>
                      <a:gd name="connsiteX3" fmla="*/ 126381 w 1524295"/>
                      <a:gd name="connsiteY3" fmla="*/ 2549673 h 2549673"/>
                      <a:gd name="connsiteX4" fmla="*/ 7015 w 1524295"/>
                      <a:gd name="connsiteY4" fmla="*/ 2427238 h 2549673"/>
                      <a:gd name="connsiteX5" fmla="*/ 876 w 1524295"/>
                      <a:gd name="connsiteY5" fmla="*/ 175285 h 2549673"/>
                      <a:gd name="connsiteX0" fmla="*/ 876 w 1524295"/>
                      <a:gd name="connsiteY0" fmla="*/ 175285 h 2549673"/>
                      <a:gd name="connsiteX1" fmla="*/ 135586 w 1524295"/>
                      <a:gd name="connsiteY1" fmla="*/ 3754 h 2549673"/>
                      <a:gd name="connsiteX2" fmla="*/ 1524295 w 1524295"/>
                      <a:gd name="connsiteY2" fmla="*/ 1399566 h 2549673"/>
                      <a:gd name="connsiteX3" fmla="*/ 126381 w 1524295"/>
                      <a:gd name="connsiteY3" fmla="*/ 2549673 h 2549673"/>
                      <a:gd name="connsiteX4" fmla="*/ 7015 w 1524295"/>
                      <a:gd name="connsiteY4" fmla="*/ 2427238 h 2549673"/>
                      <a:gd name="connsiteX5" fmla="*/ 876 w 1524295"/>
                      <a:gd name="connsiteY5" fmla="*/ 175285 h 2549673"/>
                      <a:gd name="connsiteX0" fmla="*/ 1160 w 1524579"/>
                      <a:gd name="connsiteY0" fmla="*/ 175285 h 2549673"/>
                      <a:gd name="connsiteX1" fmla="*/ 126665 w 1524579"/>
                      <a:gd name="connsiteY1" fmla="*/ 3754 h 2549673"/>
                      <a:gd name="connsiteX2" fmla="*/ 1524579 w 1524579"/>
                      <a:gd name="connsiteY2" fmla="*/ 1399566 h 2549673"/>
                      <a:gd name="connsiteX3" fmla="*/ 126665 w 1524579"/>
                      <a:gd name="connsiteY3" fmla="*/ 2549673 h 2549673"/>
                      <a:gd name="connsiteX4" fmla="*/ 7299 w 1524579"/>
                      <a:gd name="connsiteY4" fmla="*/ 2427238 h 2549673"/>
                      <a:gd name="connsiteX5" fmla="*/ 1160 w 1524579"/>
                      <a:gd name="connsiteY5" fmla="*/ 175285 h 2549673"/>
                      <a:gd name="connsiteX0" fmla="*/ 697 w 1524116"/>
                      <a:gd name="connsiteY0" fmla="*/ 175285 h 2549673"/>
                      <a:gd name="connsiteX1" fmla="*/ 144613 w 1524116"/>
                      <a:gd name="connsiteY1" fmla="*/ 3754 h 2549673"/>
                      <a:gd name="connsiteX2" fmla="*/ 1524116 w 1524116"/>
                      <a:gd name="connsiteY2" fmla="*/ 1399566 h 2549673"/>
                      <a:gd name="connsiteX3" fmla="*/ 126202 w 1524116"/>
                      <a:gd name="connsiteY3" fmla="*/ 2549673 h 2549673"/>
                      <a:gd name="connsiteX4" fmla="*/ 6836 w 1524116"/>
                      <a:gd name="connsiteY4" fmla="*/ 2427238 h 2549673"/>
                      <a:gd name="connsiteX5" fmla="*/ 697 w 1524116"/>
                      <a:gd name="connsiteY5" fmla="*/ 175285 h 2549673"/>
                      <a:gd name="connsiteX0" fmla="*/ 807 w 1524226"/>
                      <a:gd name="connsiteY0" fmla="*/ 160355 h 2534743"/>
                      <a:gd name="connsiteX1" fmla="*/ 138586 w 1524226"/>
                      <a:gd name="connsiteY1" fmla="*/ 4167 h 2534743"/>
                      <a:gd name="connsiteX2" fmla="*/ 1524226 w 1524226"/>
                      <a:gd name="connsiteY2" fmla="*/ 1384636 h 2534743"/>
                      <a:gd name="connsiteX3" fmla="*/ 126312 w 1524226"/>
                      <a:gd name="connsiteY3" fmla="*/ 2534743 h 2534743"/>
                      <a:gd name="connsiteX4" fmla="*/ 6946 w 1524226"/>
                      <a:gd name="connsiteY4" fmla="*/ 2412308 h 2534743"/>
                      <a:gd name="connsiteX5" fmla="*/ 807 w 1524226"/>
                      <a:gd name="connsiteY5" fmla="*/ 160355 h 2534743"/>
                      <a:gd name="connsiteX0" fmla="*/ 1050 w 1524469"/>
                      <a:gd name="connsiteY0" fmla="*/ 178280 h 2552668"/>
                      <a:gd name="connsiteX1" fmla="*/ 129624 w 1524469"/>
                      <a:gd name="connsiteY1" fmla="*/ 3682 h 2552668"/>
                      <a:gd name="connsiteX2" fmla="*/ 1524469 w 1524469"/>
                      <a:gd name="connsiteY2" fmla="*/ 1402561 h 2552668"/>
                      <a:gd name="connsiteX3" fmla="*/ 126555 w 1524469"/>
                      <a:gd name="connsiteY3" fmla="*/ 2552668 h 2552668"/>
                      <a:gd name="connsiteX4" fmla="*/ 7189 w 1524469"/>
                      <a:gd name="connsiteY4" fmla="*/ 2430233 h 2552668"/>
                      <a:gd name="connsiteX5" fmla="*/ 1050 w 1524469"/>
                      <a:gd name="connsiteY5" fmla="*/ 178280 h 2552668"/>
                      <a:gd name="connsiteX0" fmla="*/ 657 w 1524076"/>
                      <a:gd name="connsiteY0" fmla="*/ 175477 h 2549865"/>
                      <a:gd name="connsiteX1" fmla="*/ 129231 w 1524076"/>
                      <a:gd name="connsiteY1" fmla="*/ 879 h 2549865"/>
                      <a:gd name="connsiteX2" fmla="*/ 1524076 w 1524076"/>
                      <a:gd name="connsiteY2" fmla="*/ 1399758 h 2549865"/>
                      <a:gd name="connsiteX3" fmla="*/ 126162 w 1524076"/>
                      <a:gd name="connsiteY3" fmla="*/ 2549865 h 2549865"/>
                      <a:gd name="connsiteX4" fmla="*/ 6796 w 1524076"/>
                      <a:gd name="connsiteY4" fmla="*/ 2427430 h 2549865"/>
                      <a:gd name="connsiteX5" fmla="*/ 657 w 1524076"/>
                      <a:gd name="connsiteY5" fmla="*/ 175477 h 2549865"/>
                      <a:gd name="connsiteX0" fmla="*/ 657 w 1514871"/>
                      <a:gd name="connsiteY0" fmla="*/ 175477 h 2549865"/>
                      <a:gd name="connsiteX1" fmla="*/ 129231 w 1514871"/>
                      <a:gd name="connsiteY1" fmla="*/ 879 h 2549865"/>
                      <a:gd name="connsiteX2" fmla="*/ 1514871 w 1514871"/>
                      <a:gd name="connsiteY2" fmla="*/ 1399758 h 2549865"/>
                      <a:gd name="connsiteX3" fmla="*/ 126162 w 1514871"/>
                      <a:gd name="connsiteY3" fmla="*/ 2549865 h 2549865"/>
                      <a:gd name="connsiteX4" fmla="*/ 6796 w 1514871"/>
                      <a:gd name="connsiteY4" fmla="*/ 2427430 h 2549865"/>
                      <a:gd name="connsiteX5" fmla="*/ 657 w 1514871"/>
                      <a:gd name="connsiteY5" fmla="*/ 175477 h 2549865"/>
                      <a:gd name="connsiteX0" fmla="*/ 657 w 1521008"/>
                      <a:gd name="connsiteY0" fmla="*/ 175477 h 2549865"/>
                      <a:gd name="connsiteX1" fmla="*/ 129231 w 1521008"/>
                      <a:gd name="connsiteY1" fmla="*/ 879 h 2549865"/>
                      <a:gd name="connsiteX2" fmla="*/ 1521008 w 1521008"/>
                      <a:gd name="connsiteY2" fmla="*/ 1393621 h 2549865"/>
                      <a:gd name="connsiteX3" fmla="*/ 126162 w 1521008"/>
                      <a:gd name="connsiteY3" fmla="*/ 2549865 h 2549865"/>
                      <a:gd name="connsiteX4" fmla="*/ 6796 w 1521008"/>
                      <a:gd name="connsiteY4" fmla="*/ 2427430 h 2549865"/>
                      <a:gd name="connsiteX5" fmla="*/ 657 w 1521008"/>
                      <a:gd name="connsiteY5" fmla="*/ 175477 h 2549865"/>
                      <a:gd name="connsiteX0" fmla="*/ 657 w 1521008"/>
                      <a:gd name="connsiteY0" fmla="*/ 175477 h 2549865"/>
                      <a:gd name="connsiteX1" fmla="*/ 129231 w 1521008"/>
                      <a:gd name="connsiteY1" fmla="*/ 879 h 2549865"/>
                      <a:gd name="connsiteX2" fmla="*/ 1521008 w 1521008"/>
                      <a:gd name="connsiteY2" fmla="*/ 1393621 h 2549865"/>
                      <a:gd name="connsiteX3" fmla="*/ 126162 w 1521008"/>
                      <a:gd name="connsiteY3" fmla="*/ 2549865 h 2549865"/>
                      <a:gd name="connsiteX4" fmla="*/ 6796 w 1521008"/>
                      <a:gd name="connsiteY4" fmla="*/ 2427430 h 2549865"/>
                      <a:gd name="connsiteX5" fmla="*/ 657 w 1521008"/>
                      <a:gd name="connsiteY5" fmla="*/ 175477 h 2549865"/>
                      <a:gd name="connsiteX0" fmla="*/ 657 w 1521008"/>
                      <a:gd name="connsiteY0" fmla="*/ 175477 h 2549865"/>
                      <a:gd name="connsiteX1" fmla="*/ 129231 w 1521008"/>
                      <a:gd name="connsiteY1" fmla="*/ 879 h 2549865"/>
                      <a:gd name="connsiteX2" fmla="*/ 1521008 w 1521008"/>
                      <a:gd name="connsiteY2" fmla="*/ 1393621 h 2549865"/>
                      <a:gd name="connsiteX3" fmla="*/ 126162 w 1521008"/>
                      <a:gd name="connsiteY3" fmla="*/ 2549865 h 2549865"/>
                      <a:gd name="connsiteX4" fmla="*/ 6796 w 1521008"/>
                      <a:gd name="connsiteY4" fmla="*/ 2427430 h 2549865"/>
                      <a:gd name="connsiteX5" fmla="*/ 657 w 1521008"/>
                      <a:gd name="connsiteY5" fmla="*/ 175477 h 2549865"/>
                      <a:gd name="connsiteX0" fmla="*/ 657 w 1521008"/>
                      <a:gd name="connsiteY0" fmla="*/ 175477 h 2549865"/>
                      <a:gd name="connsiteX1" fmla="*/ 129231 w 1521008"/>
                      <a:gd name="connsiteY1" fmla="*/ 879 h 2549865"/>
                      <a:gd name="connsiteX2" fmla="*/ 1521008 w 1521008"/>
                      <a:gd name="connsiteY2" fmla="*/ 1393621 h 2549865"/>
                      <a:gd name="connsiteX3" fmla="*/ 126162 w 1521008"/>
                      <a:gd name="connsiteY3" fmla="*/ 2549865 h 2549865"/>
                      <a:gd name="connsiteX4" fmla="*/ 6796 w 1521008"/>
                      <a:gd name="connsiteY4" fmla="*/ 2427430 h 2549865"/>
                      <a:gd name="connsiteX5" fmla="*/ 657 w 1521008"/>
                      <a:gd name="connsiteY5" fmla="*/ 175477 h 2549865"/>
                      <a:gd name="connsiteX0" fmla="*/ 657 w 1521008"/>
                      <a:gd name="connsiteY0" fmla="*/ 175477 h 2549865"/>
                      <a:gd name="connsiteX1" fmla="*/ 129231 w 1521008"/>
                      <a:gd name="connsiteY1" fmla="*/ 879 h 2549865"/>
                      <a:gd name="connsiteX2" fmla="*/ 1521008 w 1521008"/>
                      <a:gd name="connsiteY2" fmla="*/ 1393621 h 2549865"/>
                      <a:gd name="connsiteX3" fmla="*/ 126162 w 1521008"/>
                      <a:gd name="connsiteY3" fmla="*/ 2549865 h 2549865"/>
                      <a:gd name="connsiteX4" fmla="*/ 6796 w 1521008"/>
                      <a:gd name="connsiteY4" fmla="*/ 2427430 h 2549865"/>
                      <a:gd name="connsiteX5" fmla="*/ 657 w 1521008"/>
                      <a:gd name="connsiteY5" fmla="*/ 175477 h 2549865"/>
                      <a:gd name="connsiteX0" fmla="*/ 657 w 1521008"/>
                      <a:gd name="connsiteY0" fmla="*/ 175477 h 2549865"/>
                      <a:gd name="connsiteX1" fmla="*/ 129231 w 1521008"/>
                      <a:gd name="connsiteY1" fmla="*/ 879 h 2549865"/>
                      <a:gd name="connsiteX2" fmla="*/ 1521008 w 1521008"/>
                      <a:gd name="connsiteY2" fmla="*/ 1393621 h 2549865"/>
                      <a:gd name="connsiteX3" fmla="*/ 126162 w 1521008"/>
                      <a:gd name="connsiteY3" fmla="*/ 2549865 h 2549865"/>
                      <a:gd name="connsiteX4" fmla="*/ 6796 w 1521008"/>
                      <a:gd name="connsiteY4" fmla="*/ 2427430 h 2549865"/>
                      <a:gd name="connsiteX5" fmla="*/ 657 w 1521008"/>
                      <a:gd name="connsiteY5" fmla="*/ 175477 h 2549865"/>
                      <a:gd name="connsiteX0" fmla="*/ 657 w 1521008"/>
                      <a:gd name="connsiteY0" fmla="*/ 175477 h 2549865"/>
                      <a:gd name="connsiteX1" fmla="*/ 129231 w 1521008"/>
                      <a:gd name="connsiteY1" fmla="*/ 879 h 2549865"/>
                      <a:gd name="connsiteX2" fmla="*/ 1521008 w 1521008"/>
                      <a:gd name="connsiteY2" fmla="*/ 1393621 h 2549865"/>
                      <a:gd name="connsiteX3" fmla="*/ 126162 w 1521008"/>
                      <a:gd name="connsiteY3" fmla="*/ 2549865 h 2549865"/>
                      <a:gd name="connsiteX4" fmla="*/ 6796 w 1521008"/>
                      <a:gd name="connsiteY4" fmla="*/ 2427430 h 2549865"/>
                      <a:gd name="connsiteX5" fmla="*/ 657 w 1521008"/>
                      <a:gd name="connsiteY5" fmla="*/ 175477 h 2549865"/>
                      <a:gd name="connsiteX0" fmla="*/ 657 w 1521008"/>
                      <a:gd name="connsiteY0" fmla="*/ 175477 h 2549865"/>
                      <a:gd name="connsiteX1" fmla="*/ 129231 w 1521008"/>
                      <a:gd name="connsiteY1" fmla="*/ 879 h 2549865"/>
                      <a:gd name="connsiteX2" fmla="*/ 1521008 w 1521008"/>
                      <a:gd name="connsiteY2" fmla="*/ 1393621 h 2549865"/>
                      <a:gd name="connsiteX3" fmla="*/ 126162 w 1521008"/>
                      <a:gd name="connsiteY3" fmla="*/ 2549865 h 2549865"/>
                      <a:gd name="connsiteX4" fmla="*/ 6796 w 1521008"/>
                      <a:gd name="connsiteY4" fmla="*/ 2427430 h 2549865"/>
                      <a:gd name="connsiteX5" fmla="*/ 657 w 1521008"/>
                      <a:gd name="connsiteY5" fmla="*/ 175477 h 2549865"/>
                      <a:gd name="connsiteX0" fmla="*/ 657 w 1521008"/>
                      <a:gd name="connsiteY0" fmla="*/ 175477 h 2549865"/>
                      <a:gd name="connsiteX1" fmla="*/ 129231 w 1521008"/>
                      <a:gd name="connsiteY1" fmla="*/ 879 h 2549865"/>
                      <a:gd name="connsiteX2" fmla="*/ 1521008 w 1521008"/>
                      <a:gd name="connsiteY2" fmla="*/ 1393621 h 2549865"/>
                      <a:gd name="connsiteX3" fmla="*/ 126162 w 1521008"/>
                      <a:gd name="connsiteY3" fmla="*/ 2549865 h 2549865"/>
                      <a:gd name="connsiteX4" fmla="*/ 6796 w 1521008"/>
                      <a:gd name="connsiteY4" fmla="*/ 2427430 h 2549865"/>
                      <a:gd name="connsiteX5" fmla="*/ 657 w 1521008"/>
                      <a:gd name="connsiteY5" fmla="*/ 175477 h 2549865"/>
                      <a:gd name="connsiteX0" fmla="*/ 657 w 1521008"/>
                      <a:gd name="connsiteY0" fmla="*/ 175477 h 2549865"/>
                      <a:gd name="connsiteX1" fmla="*/ 129231 w 1521008"/>
                      <a:gd name="connsiteY1" fmla="*/ 879 h 2549865"/>
                      <a:gd name="connsiteX2" fmla="*/ 1521008 w 1521008"/>
                      <a:gd name="connsiteY2" fmla="*/ 1393621 h 2549865"/>
                      <a:gd name="connsiteX3" fmla="*/ 126162 w 1521008"/>
                      <a:gd name="connsiteY3" fmla="*/ 2549865 h 2549865"/>
                      <a:gd name="connsiteX4" fmla="*/ 6796 w 1521008"/>
                      <a:gd name="connsiteY4" fmla="*/ 2427430 h 2549865"/>
                      <a:gd name="connsiteX5" fmla="*/ 657 w 1521008"/>
                      <a:gd name="connsiteY5" fmla="*/ 175477 h 2549865"/>
                      <a:gd name="connsiteX0" fmla="*/ 657 w 1521008"/>
                      <a:gd name="connsiteY0" fmla="*/ 175477 h 2549865"/>
                      <a:gd name="connsiteX1" fmla="*/ 129231 w 1521008"/>
                      <a:gd name="connsiteY1" fmla="*/ 879 h 2549865"/>
                      <a:gd name="connsiteX2" fmla="*/ 1521008 w 1521008"/>
                      <a:gd name="connsiteY2" fmla="*/ 1393621 h 2549865"/>
                      <a:gd name="connsiteX3" fmla="*/ 126162 w 1521008"/>
                      <a:gd name="connsiteY3" fmla="*/ 2549865 h 2549865"/>
                      <a:gd name="connsiteX4" fmla="*/ 6796 w 1521008"/>
                      <a:gd name="connsiteY4" fmla="*/ 2427430 h 2549865"/>
                      <a:gd name="connsiteX5" fmla="*/ 657 w 1521008"/>
                      <a:gd name="connsiteY5" fmla="*/ 175477 h 2549865"/>
                      <a:gd name="connsiteX0" fmla="*/ 657 w 1521008"/>
                      <a:gd name="connsiteY0" fmla="*/ 175477 h 2549865"/>
                      <a:gd name="connsiteX1" fmla="*/ 129231 w 1521008"/>
                      <a:gd name="connsiteY1" fmla="*/ 879 h 2549865"/>
                      <a:gd name="connsiteX2" fmla="*/ 1521008 w 1521008"/>
                      <a:gd name="connsiteY2" fmla="*/ 1393621 h 2549865"/>
                      <a:gd name="connsiteX3" fmla="*/ 126162 w 1521008"/>
                      <a:gd name="connsiteY3" fmla="*/ 2549865 h 2549865"/>
                      <a:gd name="connsiteX4" fmla="*/ 6796 w 1521008"/>
                      <a:gd name="connsiteY4" fmla="*/ 2427430 h 2549865"/>
                      <a:gd name="connsiteX5" fmla="*/ 657 w 1521008"/>
                      <a:gd name="connsiteY5" fmla="*/ 175477 h 2549865"/>
                      <a:gd name="connsiteX0" fmla="*/ 657 w 1521008"/>
                      <a:gd name="connsiteY0" fmla="*/ 175477 h 2549865"/>
                      <a:gd name="connsiteX1" fmla="*/ 129231 w 1521008"/>
                      <a:gd name="connsiteY1" fmla="*/ 879 h 2549865"/>
                      <a:gd name="connsiteX2" fmla="*/ 1521008 w 1521008"/>
                      <a:gd name="connsiteY2" fmla="*/ 1393621 h 2549865"/>
                      <a:gd name="connsiteX3" fmla="*/ 126162 w 1521008"/>
                      <a:gd name="connsiteY3" fmla="*/ 2549865 h 2549865"/>
                      <a:gd name="connsiteX4" fmla="*/ 6796 w 1521008"/>
                      <a:gd name="connsiteY4" fmla="*/ 2427430 h 2549865"/>
                      <a:gd name="connsiteX5" fmla="*/ 657 w 1521008"/>
                      <a:gd name="connsiteY5" fmla="*/ 175477 h 2549865"/>
                      <a:gd name="connsiteX0" fmla="*/ 657 w 1521008"/>
                      <a:gd name="connsiteY0" fmla="*/ 175477 h 2549865"/>
                      <a:gd name="connsiteX1" fmla="*/ 129231 w 1521008"/>
                      <a:gd name="connsiteY1" fmla="*/ 879 h 2549865"/>
                      <a:gd name="connsiteX2" fmla="*/ 1521008 w 1521008"/>
                      <a:gd name="connsiteY2" fmla="*/ 1393621 h 2549865"/>
                      <a:gd name="connsiteX3" fmla="*/ 126162 w 1521008"/>
                      <a:gd name="connsiteY3" fmla="*/ 2549865 h 2549865"/>
                      <a:gd name="connsiteX4" fmla="*/ 6796 w 1521008"/>
                      <a:gd name="connsiteY4" fmla="*/ 2427430 h 2549865"/>
                      <a:gd name="connsiteX5" fmla="*/ 657 w 1521008"/>
                      <a:gd name="connsiteY5" fmla="*/ 175477 h 2549865"/>
                      <a:gd name="connsiteX0" fmla="*/ 657 w 1521008"/>
                      <a:gd name="connsiteY0" fmla="*/ 175477 h 2549865"/>
                      <a:gd name="connsiteX1" fmla="*/ 129231 w 1521008"/>
                      <a:gd name="connsiteY1" fmla="*/ 879 h 2549865"/>
                      <a:gd name="connsiteX2" fmla="*/ 1521008 w 1521008"/>
                      <a:gd name="connsiteY2" fmla="*/ 1393621 h 2549865"/>
                      <a:gd name="connsiteX3" fmla="*/ 126162 w 1521008"/>
                      <a:gd name="connsiteY3" fmla="*/ 2549865 h 2549865"/>
                      <a:gd name="connsiteX4" fmla="*/ 6796 w 1521008"/>
                      <a:gd name="connsiteY4" fmla="*/ 2427430 h 2549865"/>
                      <a:gd name="connsiteX5" fmla="*/ 657 w 1521008"/>
                      <a:gd name="connsiteY5" fmla="*/ 175477 h 2549865"/>
                      <a:gd name="connsiteX0" fmla="*/ 657 w 1521008"/>
                      <a:gd name="connsiteY0" fmla="*/ 175477 h 2549865"/>
                      <a:gd name="connsiteX1" fmla="*/ 129231 w 1521008"/>
                      <a:gd name="connsiteY1" fmla="*/ 879 h 2549865"/>
                      <a:gd name="connsiteX2" fmla="*/ 1521008 w 1521008"/>
                      <a:gd name="connsiteY2" fmla="*/ 1393621 h 2549865"/>
                      <a:gd name="connsiteX3" fmla="*/ 126162 w 1521008"/>
                      <a:gd name="connsiteY3" fmla="*/ 2549865 h 2549865"/>
                      <a:gd name="connsiteX4" fmla="*/ 6796 w 1521008"/>
                      <a:gd name="connsiteY4" fmla="*/ 2427430 h 2549865"/>
                      <a:gd name="connsiteX5" fmla="*/ 657 w 1521008"/>
                      <a:gd name="connsiteY5" fmla="*/ 175477 h 2549865"/>
                      <a:gd name="connsiteX0" fmla="*/ 657 w 1521008"/>
                      <a:gd name="connsiteY0" fmla="*/ 175477 h 2549865"/>
                      <a:gd name="connsiteX1" fmla="*/ 129231 w 1521008"/>
                      <a:gd name="connsiteY1" fmla="*/ 879 h 2549865"/>
                      <a:gd name="connsiteX2" fmla="*/ 1521008 w 1521008"/>
                      <a:gd name="connsiteY2" fmla="*/ 1393621 h 2549865"/>
                      <a:gd name="connsiteX3" fmla="*/ 126162 w 1521008"/>
                      <a:gd name="connsiteY3" fmla="*/ 2549865 h 2549865"/>
                      <a:gd name="connsiteX4" fmla="*/ 6796 w 1521008"/>
                      <a:gd name="connsiteY4" fmla="*/ 2427430 h 2549865"/>
                      <a:gd name="connsiteX5" fmla="*/ 657 w 1521008"/>
                      <a:gd name="connsiteY5" fmla="*/ 175477 h 2549865"/>
                      <a:gd name="connsiteX0" fmla="*/ 657 w 1521008"/>
                      <a:gd name="connsiteY0" fmla="*/ 175477 h 2549865"/>
                      <a:gd name="connsiteX1" fmla="*/ 129231 w 1521008"/>
                      <a:gd name="connsiteY1" fmla="*/ 879 h 2549865"/>
                      <a:gd name="connsiteX2" fmla="*/ 1521008 w 1521008"/>
                      <a:gd name="connsiteY2" fmla="*/ 1393621 h 2549865"/>
                      <a:gd name="connsiteX3" fmla="*/ 126162 w 1521008"/>
                      <a:gd name="connsiteY3" fmla="*/ 2549865 h 2549865"/>
                      <a:gd name="connsiteX4" fmla="*/ 6796 w 1521008"/>
                      <a:gd name="connsiteY4" fmla="*/ 2427430 h 2549865"/>
                      <a:gd name="connsiteX5" fmla="*/ 657 w 1521008"/>
                      <a:gd name="connsiteY5" fmla="*/ 175477 h 2549865"/>
                      <a:gd name="connsiteX0" fmla="*/ 657 w 1521008"/>
                      <a:gd name="connsiteY0" fmla="*/ 175477 h 2549865"/>
                      <a:gd name="connsiteX1" fmla="*/ 129231 w 1521008"/>
                      <a:gd name="connsiteY1" fmla="*/ 879 h 2549865"/>
                      <a:gd name="connsiteX2" fmla="*/ 1521008 w 1521008"/>
                      <a:gd name="connsiteY2" fmla="*/ 1393621 h 2549865"/>
                      <a:gd name="connsiteX3" fmla="*/ 126162 w 1521008"/>
                      <a:gd name="connsiteY3" fmla="*/ 2549865 h 2549865"/>
                      <a:gd name="connsiteX4" fmla="*/ 6796 w 1521008"/>
                      <a:gd name="connsiteY4" fmla="*/ 2427430 h 2549865"/>
                      <a:gd name="connsiteX5" fmla="*/ 657 w 1521008"/>
                      <a:gd name="connsiteY5" fmla="*/ 175477 h 2549865"/>
                      <a:gd name="connsiteX0" fmla="*/ 657 w 1521008"/>
                      <a:gd name="connsiteY0" fmla="*/ 175477 h 2549865"/>
                      <a:gd name="connsiteX1" fmla="*/ 129231 w 1521008"/>
                      <a:gd name="connsiteY1" fmla="*/ 879 h 2549865"/>
                      <a:gd name="connsiteX2" fmla="*/ 1521008 w 1521008"/>
                      <a:gd name="connsiteY2" fmla="*/ 1393621 h 2549865"/>
                      <a:gd name="connsiteX3" fmla="*/ 126162 w 1521008"/>
                      <a:gd name="connsiteY3" fmla="*/ 2549865 h 2549865"/>
                      <a:gd name="connsiteX4" fmla="*/ 6796 w 1521008"/>
                      <a:gd name="connsiteY4" fmla="*/ 2427430 h 2549865"/>
                      <a:gd name="connsiteX5" fmla="*/ 657 w 1521008"/>
                      <a:gd name="connsiteY5" fmla="*/ 175477 h 2549865"/>
                      <a:gd name="connsiteX0" fmla="*/ 657 w 1521008"/>
                      <a:gd name="connsiteY0" fmla="*/ 175477 h 2549865"/>
                      <a:gd name="connsiteX1" fmla="*/ 129231 w 1521008"/>
                      <a:gd name="connsiteY1" fmla="*/ 879 h 2549865"/>
                      <a:gd name="connsiteX2" fmla="*/ 1521008 w 1521008"/>
                      <a:gd name="connsiteY2" fmla="*/ 1393621 h 2549865"/>
                      <a:gd name="connsiteX3" fmla="*/ 126162 w 1521008"/>
                      <a:gd name="connsiteY3" fmla="*/ 2549865 h 2549865"/>
                      <a:gd name="connsiteX4" fmla="*/ 6796 w 1521008"/>
                      <a:gd name="connsiteY4" fmla="*/ 2427430 h 2549865"/>
                      <a:gd name="connsiteX5" fmla="*/ 657 w 1521008"/>
                      <a:gd name="connsiteY5" fmla="*/ 175477 h 2549865"/>
                      <a:gd name="connsiteX0" fmla="*/ 657 w 1521008"/>
                      <a:gd name="connsiteY0" fmla="*/ 175477 h 2549865"/>
                      <a:gd name="connsiteX1" fmla="*/ 129231 w 1521008"/>
                      <a:gd name="connsiteY1" fmla="*/ 879 h 2549865"/>
                      <a:gd name="connsiteX2" fmla="*/ 1521008 w 1521008"/>
                      <a:gd name="connsiteY2" fmla="*/ 1393621 h 2549865"/>
                      <a:gd name="connsiteX3" fmla="*/ 126162 w 1521008"/>
                      <a:gd name="connsiteY3" fmla="*/ 2549865 h 2549865"/>
                      <a:gd name="connsiteX4" fmla="*/ 6796 w 1521008"/>
                      <a:gd name="connsiteY4" fmla="*/ 2427430 h 2549865"/>
                      <a:gd name="connsiteX5" fmla="*/ 657 w 1521008"/>
                      <a:gd name="connsiteY5" fmla="*/ 175477 h 2549865"/>
                      <a:gd name="connsiteX0" fmla="*/ 657 w 1521008"/>
                      <a:gd name="connsiteY0" fmla="*/ 175477 h 2549865"/>
                      <a:gd name="connsiteX1" fmla="*/ 129231 w 1521008"/>
                      <a:gd name="connsiteY1" fmla="*/ 879 h 2549865"/>
                      <a:gd name="connsiteX2" fmla="*/ 1521008 w 1521008"/>
                      <a:gd name="connsiteY2" fmla="*/ 1393621 h 2549865"/>
                      <a:gd name="connsiteX3" fmla="*/ 126162 w 1521008"/>
                      <a:gd name="connsiteY3" fmla="*/ 2549865 h 2549865"/>
                      <a:gd name="connsiteX4" fmla="*/ 6796 w 1521008"/>
                      <a:gd name="connsiteY4" fmla="*/ 2427430 h 2549865"/>
                      <a:gd name="connsiteX5" fmla="*/ 657 w 1521008"/>
                      <a:gd name="connsiteY5" fmla="*/ 175477 h 2549865"/>
                      <a:gd name="connsiteX0" fmla="*/ 657 w 1521008"/>
                      <a:gd name="connsiteY0" fmla="*/ 175477 h 2549865"/>
                      <a:gd name="connsiteX1" fmla="*/ 129231 w 1521008"/>
                      <a:gd name="connsiteY1" fmla="*/ 879 h 2549865"/>
                      <a:gd name="connsiteX2" fmla="*/ 1521008 w 1521008"/>
                      <a:gd name="connsiteY2" fmla="*/ 1393621 h 2549865"/>
                      <a:gd name="connsiteX3" fmla="*/ 126162 w 1521008"/>
                      <a:gd name="connsiteY3" fmla="*/ 2549865 h 2549865"/>
                      <a:gd name="connsiteX4" fmla="*/ 6796 w 1521008"/>
                      <a:gd name="connsiteY4" fmla="*/ 2427430 h 2549865"/>
                      <a:gd name="connsiteX5" fmla="*/ 657 w 1521008"/>
                      <a:gd name="connsiteY5" fmla="*/ 175477 h 2549865"/>
                      <a:gd name="connsiteX0" fmla="*/ 657 w 1521008"/>
                      <a:gd name="connsiteY0" fmla="*/ 175477 h 2549865"/>
                      <a:gd name="connsiteX1" fmla="*/ 129231 w 1521008"/>
                      <a:gd name="connsiteY1" fmla="*/ 879 h 2549865"/>
                      <a:gd name="connsiteX2" fmla="*/ 1521008 w 1521008"/>
                      <a:gd name="connsiteY2" fmla="*/ 1393621 h 2549865"/>
                      <a:gd name="connsiteX3" fmla="*/ 126162 w 1521008"/>
                      <a:gd name="connsiteY3" fmla="*/ 2549865 h 2549865"/>
                      <a:gd name="connsiteX4" fmla="*/ 6796 w 1521008"/>
                      <a:gd name="connsiteY4" fmla="*/ 2427430 h 2549865"/>
                      <a:gd name="connsiteX5" fmla="*/ 657 w 1521008"/>
                      <a:gd name="connsiteY5" fmla="*/ 175477 h 2549865"/>
                      <a:gd name="connsiteX0" fmla="*/ 657 w 1521008"/>
                      <a:gd name="connsiteY0" fmla="*/ 175477 h 2549865"/>
                      <a:gd name="connsiteX1" fmla="*/ 129231 w 1521008"/>
                      <a:gd name="connsiteY1" fmla="*/ 879 h 2549865"/>
                      <a:gd name="connsiteX2" fmla="*/ 1521008 w 1521008"/>
                      <a:gd name="connsiteY2" fmla="*/ 1393621 h 2549865"/>
                      <a:gd name="connsiteX3" fmla="*/ 126162 w 1521008"/>
                      <a:gd name="connsiteY3" fmla="*/ 2549865 h 2549865"/>
                      <a:gd name="connsiteX4" fmla="*/ 6796 w 1521008"/>
                      <a:gd name="connsiteY4" fmla="*/ 2427430 h 2549865"/>
                      <a:gd name="connsiteX5" fmla="*/ 657 w 1521008"/>
                      <a:gd name="connsiteY5" fmla="*/ 175477 h 2549865"/>
                      <a:gd name="connsiteX0" fmla="*/ 657 w 1521008"/>
                      <a:gd name="connsiteY0" fmla="*/ 175477 h 2549865"/>
                      <a:gd name="connsiteX1" fmla="*/ 129231 w 1521008"/>
                      <a:gd name="connsiteY1" fmla="*/ 879 h 2549865"/>
                      <a:gd name="connsiteX2" fmla="*/ 1521008 w 1521008"/>
                      <a:gd name="connsiteY2" fmla="*/ 1393621 h 2549865"/>
                      <a:gd name="connsiteX3" fmla="*/ 126162 w 1521008"/>
                      <a:gd name="connsiteY3" fmla="*/ 2549865 h 2549865"/>
                      <a:gd name="connsiteX4" fmla="*/ 6796 w 1521008"/>
                      <a:gd name="connsiteY4" fmla="*/ 2427430 h 2549865"/>
                      <a:gd name="connsiteX5" fmla="*/ 657 w 1521008"/>
                      <a:gd name="connsiteY5" fmla="*/ 175477 h 2549865"/>
                      <a:gd name="connsiteX0" fmla="*/ 487 w 1520838"/>
                      <a:gd name="connsiteY0" fmla="*/ 137056 h 2511444"/>
                      <a:gd name="connsiteX1" fmla="*/ 144784 w 1520838"/>
                      <a:gd name="connsiteY1" fmla="*/ 1251 h 2511444"/>
                      <a:gd name="connsiteX2" fmla="*/ 1520838 w 1520838"/>
                      <a:gd name="connsiteY2" fmla="*/ 1355200 h 2511444"/>
                      <a:gd name="connsiteX3" fmla="*/ 125992 w 1520838"/>
                      <a:gd name="connsiteY3" fmla="*/ 2511444 h 2511444"/>
                      <a:gd name="connsiteX4" fmla="*/ 6626 w 1520838"/>
                      <a:gd name="connsiteY4" fmla="*/ 2389009 h 2511444"/>
                      <a:gd name="connsiteX5" fmla="*/ 487 w 1520838"/>
                      <a:gd name="connsiteY5" fmla="*/ 137056 h 2511444"/>
                      <a:gd name="connsiteX0" fmla="*/ 448 w 1520799"/>
                      <a:gd name="connsiteY0" fmla="*/ 152151 h 2526539"/>
                      <a:gd name="connsiteX1" fmla="*/ 144745 w 1520799"/>
                      <a:gd name="connsiteY1" fmla="*/ 16346 h 2526539"/>
                      <a:gd name="connsiteX2" fmla="*/ 1520799 w 1520799"/>
                      <a:gd name="connsiteY2" fmla="*/ 1370295 h 2526539"/>
                      <a:gd name="connsiteX3" fmla="*/ 125953 w 1520799"/>
                      <a:gd name="connsiteY3" fmla="*/ 2526539 h 2526539"/>
                      <a:gd name="connsiteX4" fmla="*/ 6587 w 1520799"/>
                      <a:gd name="connsiteY4" fmla="*/ 2404104 h 2526539"/>
                      <a:gd name="connsiteX5" fmla="*/ 448 w 1520799"/>
                      <a:gd name="connsiteY5" fmla="*/ 152151 h 2526539"/>
                      <a:gd name="connsiteX0" fmla="*/ 448 w 1520799"/>
                      <a:gd name="connsiteY0" fmla="*/ 152151 h 2526539"/>
                      <a:gd name="connsiteX1" fmla="*/ 144745 w 1520799"/>
                      <a:gd name="connsiteY1" fmla="*/ 16346 h 2526539"/>
                      <a:gd name="connsiteX2" fmla="*/ 1520799 w 1520799"/>
                      <a:gd name="connsiteY2" fmla="*/ 1370295 h 2526539"/>
                      <a:gd name="connsiteX3" fmla="*/ 125953 w 1520799"/>
                      <a:gd name="connsiteY3" fmla="*/ 2526539 h 2526539"/>
                      <a:gd name="connsiteX4" fmla="*/ 6587 w 1520799"/>
                      <a:gd name="connsiteY4" fmla="*/ 2404104 h 2526539"/>
                      <a:gd name="connsiteX5" fmla="*/ 448 w 1520799"/>
                      <a:gd name="connsiteY5" fmla="*/ 152151 h 2526539"/>
                      <a:gd name="connsiteX0" fmla="*/ 448 w 1520799"/>
                      <a:gd name="connsiteY0" fmla="*/ 152151 h 2526539"/>
                      <a:gd name="connsiteX1" fmla="*/ 144745 w 1520799"/>
                      <a:gd name="connsiteY1" fmla="*/ 16346 h 2526539"/>
                      <a:gd name="connsiteX2" fmla="*/ 1520799 w 1520799"/>
                      <a:gd name="connsiteY2" fmla="*/ 1370295 h 2526539"/>
                      <a:gd name="connsiteX3" fmla="*/ 125953 w 1520799"/>
                      <a:gd name="connsiteY3" fmla="*/ 2526539 h 2526539"/>
                      <a:gd name="connsiteX4" fmla="*/ 6587 w 1520799"/>
                      <a:gd name="connsiteY4" fmla="*/ 2404104 h 2526539"/>
                      <a:gd name="connsiteX5" fmla="*/ 448 w 1520799"/>
                      <a:gd name="connsiteY5" fmla="*/ 152151 h 2526539"/>
                      <a:gd name="connsiteX0" fmla="*/ 448 w 1520799"/>
                      <a:gd name="connsiteY0" fmla="*/ 152151 h 2526539"/>
                      <a:gd name="connsiteX1" fmla="*/ 144745 w 1520799"/>
                      <a:gd name="connsiteY1" fmla="*/ 16346 h 2526539"/>
                      <a:gd name="connsiteX2" fmla="*/ 1520799 w 1520799"/>
                      <a:gd name="connsiteY2" fmla="*/ 1370295 h 2526539"/>
                      <a:gd name="connsiteX3" fmla="*/ 125953 w 1520799"/>
                      <a:gd name="connsiteY3" fmla="*/ 2526539 h 2526539"/>
                      <a:gd name="connsiteX4" fmla="*/ 6587 w 1520799"/>
                      <a:gd name="connsiteY4" fmla="*/ 2404104 h 2526539"/>
                      <a:gd name="connsiteX5" fmla="*/ 448 w 1520799"/>
                      <a:gd name="connsiteY5" fmla="*/ 152151 h 2526539"/>
                      <a:gd name="connsiteX0" fmla="*/ 448 w 1520799"/>
                      <a:gd name="connsiteY0" fmla="*/ 152151 h 2526539"/>
                      <a:gd name="connsiteX1" fmla="*/ 144745 w 1520799"/>
                      <a:gd name="connsiteY1" fmla="*/ 16346 h 2526539"/>
                      <a:gd name="connsiteX2" fmla="*/ 1520799 w 1520799"/>
                      <a:gd name="connsiteY2" fmla="*/ 1370295 h 2526539"/>
                      <a:gd name="connsiteX3" fmla="*/ 125953 w 1520799"/>
                      <a:gd name="connsiteY3" fmla="*/ 2526539 h 2526539"/>
                      <a:gd name="connsiteX4" fmla="*/ 6587 w 1520799"/>
                      <a:gd name="connsiteY4" fmla="*/ 2404104 h 2526539"/>
                      <a:gd name="connsiteX5" fmla="*/ 448 w 1520799"/>
                      <a:gd name="connsiteY5" fmla="*/ 152151 h 2526539"/>
                      <a:gd name="connsiteX0" fmla="*/ 448 w 1520799"/>
                      <a:gd name="connsiteY0" fmla="*/ 152151 h 2526539"/>
                      <a:gd name="connsiteX1" fmla="*/ 144745 w 1520799"/>
                      <a:gd name="connsiteY1" fmla="*/ 16346 h 2526539"/>
                      <a:gd name="connsiteX2" fmla="*/ 1520799 w 1520799"/>
                      <a:gd name="connsiteY2" fmla="*/ 1370295 h 2526539"/>
                      <a:gd name="connsiteX3" fmla="*/ 125953 w 1520799"/>
                      <a:gd name="connsiteY3" fmla="*/ 2526539 h 2526539"/>
                      <a:gd name="connsiteX4" fmla="*/ 6587 w 1520799"/>
                      <a:gd name="connsiteY4" fmla="*/ 2404104 h 2526539"/>
                      <a:gd name="connsiteX5" fmla="*/ 448 w 1520799"/>
                      <a:gd name="connsiteY5" fmla="*/ 152151 h 2526539"/>
                      <a:gd name="connsiteX0" fmla="*/ 448 w 1520799"/>
                      <a:gd name="connsiteY0" fmla="*/ 152151 h 2526539"/>
                      <a:gd name="connsiteX1" fmla="*/ 144745 w 1520799"/>
                      <a:gd name="connsiteY1" fmla="*/ 16346 h 2526539"/>
                      <a:gd name="connsiteX2" fmla="*/ 1520799 w 1520799"/>
                      <a:gd name="connsiteY2" fmla="*/ 1370295 h 2526539"/>
                      <a:gd name="connsiteX3" fmla="*/ 125953 w 1520799"/>
                      <a:gd name="connsiteY3" fmla="*/ 2526539 h 2526539"/>
                      <a:gd name="connsiteX4" fmla="*/ 6587 w 1520799"/>
                      <a:gd name="connsiteY4" fmla="*/ 2404104 h 2526539"/>
                      <a:gd name="connsiteX5" fmla="*/ 448 w 1520799"/>
                      <a:gd name="connsiteY5" fmla="*/ 152151 h 2526539"/>
                      <a:gd name="connsiteX0" fmla="*/ 448 w 1520799"/>
                      <a:gd name="connsiteY0" fmla="*/ 152151 h 2526539"/>
                      <a:gd name="connsiteX1" fmla="*/ 144745 w 1520799"/>
                      <a:gd name="connsiteY1" fmla="*/ 16346 h 2526539"/>
                      <a:gd name="connsiteX2" fmla="*/ 1520799 w 1520799"/>
                      <a:gd name="connsiteY2" fmla="*/ 1370295 h 2526539"/>
                      <a:gd name="connsiteX3" fmla="*/ 125953 w 1520799"/>
                      <a:gd name="connsiteY3" fmla="*/ 2526539 h 2526539"/>
                      <a:gd name="connsiteX4" fmla="*/ 6587 w 1520799"/>
                      <a:gd name="connsiteY4" fmla="*/ 2404104 h 2526539"/>
                      <a:gd name="connsiteX5" fmla="*/ 448 w 1520799"/>
                      <a:gd name="connsiteY5" fmla="*/ 152151 h 2526539"/>
                      <a:gd name="connsiteX0" fmla="*/ 448 w 1520799"/>
                      <a:gd name="connsiteY0" fmla="*/ 152151 h 2526539"/>
                      <a:gd name="connsiteX1" fmla="*/ 144745 w 1520799"/>
                      <a:gd name="connsiteY1" fmla="*/ 16346 h 2526539"/>
                      <a:gd name="connsiteX2" fmla="*/ 1520799 w 1520799"/>
                      <a:gd name="connsiteY2" fmla="*/ 1370295 h 2526539"/>
                      <a:gd name="connsiteX3" fmla="*/ 125953 w 1520799"/>
                      <a:gd name="connsiteY3" fmla="*/ 2526539 h 2526539"/>
                      <a:gd name="connsiteX4" fmla="*/ 6587 w 1520799"/>
                      <a:gd name="connsiteY4" fmla="*/ 2404104 h 2526539"/>
                      <a:gd name="connsiteX5" fmla="*/ 448 w 1520799"/>
                      <a:gd name="connsiteY5" fmla="*/ 152151 h 2526539"/>
                      <a:gd name="connsiteX0" fmla="*/ 448 w 1520799"/>
                      <a:gd name="connsiteY0" fmla="*/ 152151 h 2526539"/>
                      <a:gd name="connsiteX1" fmla="*/ 144745 w 1520799"/>
                      <a:gd name="connsiteY1" fmla="*/ 16346 h 2526539"/>
                      <a:gd name="connsiteX2" fmla="*/ 1520799 w 1520799"/>
                      <a:gd name="connsiteY2" fmla="*/ 1370295 h 2526539"/>
                      <a:gd name="connsiteX3" fmla="*/ 125953 w 1520799"/>
                      <a:gd name="connsiteY3" fmla="*/ 2526539 h 2526539"/>
                      <a:gd name="connsiteX4" fmla="*/ 6587 w 1520799"/>
                      <a:gd name="connsiteY4" fmla="*/ 2404104 h 2526539"/>
                      <a:gd name="connsiteX5" fmla="*/ 448 w 1520799"/>
                      <a:gd name="connsiteY5" fmla="*/ 152151 h 2526539"/>
                      <a:gd name="connsiteX0" fmla="*/ 448 w 1520799"/>
                      <a:gd name="connsiteY0" fmla="*/ 152151 h 2526539"/>
                      <a:gd name="connsiteX1" fmla="*/ 144745 w 1520799"/>
                      <a:gd name="connsiteY1" fmla="*/ 16346 h 2526539"/>
                      <a:gd name="connsiteX2" fmla="*/ 1520799 w 1520799"/>
                      <a:gd name="connsiteY2" fmla="*/ 1370295 h 2526539"/>
                      <a:gd name="connsiteX3" fmla="*/ 125953 w 1520799"/>
                      <a:gd name="connsiteY3" fmla="*/ 2526539 h 2526539"/>
                      <a:gd name="connsiteX4" fmla="*/ 6587 w 1520799"/>
                      <a:gd name="connsiteY4" fmla="*/ 2404104 h 2526539"/>
                      <a:gd name="connsiteX5" fmla="*/ 448 w 1520799"/>
                      <a:gd name="connsiteY5" fmla="*/ 152151 h 2526539"/>
                      <a:gd name="connsiteX0" fmla="*/ 448 w 1520799"/>
                      <a:gd name="connsiteY0" fmla="*/ 152151 h 2526539"/>
                      <a:gd name="connsiteX1" fmla="*/ 144745 w 1520799"/>
                      <a:gd name="connsiteY1" fmla="*/ 16346 h 2526539"/>
                      <a:gd name="connsiteX2" fmla="*/ 1520799 w 1520799"/>
                      <a:gd name="connsiteY2" fmla="*/ 1370295 h 2526539"/>
                      <a:gd name="connsiteX3" fmla="*/ 125953 w 1520799"/>
                      <a:gd name="connsiteY3" fmla="*/ 2526539 h 2526539"/>
                      <a:gd name="connsiteX4" fmla="*/ 6587 w 1520799"/>
                      <a:gd name="connsiteY4" fmla="*/ 2404104 h 2526539"/>
                      <a:gd name="connsiteX5" fmla="*/ 448 w 1520799"/>
                      <a:gd name="connsiteY5" fmla="*/ 152151 h 2526539"/>
                      <a:gd name="connsiteX0" fmla="*/ 448 w 1520799"/>
                      <a:gd name="connsiteY0" fmla="*/ 152151 h 2535405"/>
                      <a:gd name="connsiteX1" fmla="*/ 144745 w 1520799"/>
                      <a:gd name="connsiteY1" fmla="*/ 16346 h 2535405"/>
                      <a:gd name="connsiteX2" fmla="*/ 1520799 w 1520799"/>
                      <a:gd name="connsiteY2" fmla="*/ 1370295 h 2535405"/>
                      <a:gd name="connsiteX3" fmla="*/ 125953 w 1520799"/>
                      <a:gd name="connsiteY3" fmla="*/ 2526539 h 2535405"/>
                      <a:gd name="connsiteX4" fmla="*/ 6587 w 1520799"/>
                      <a:gd name="connsiteY4" fmla="*/ 2404104 h 2535405"/>
                      <a:gd name="connsiteX5" fmla="*/ 448 w 1520799"/>
                      <a:gd name="connsiteY5" fmla="*/ 152151 h 253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799" h="2535405">
                        <a:moveTo>
                          <a:pt x="448" y="152151"/>
                        </a:moveTo>
                        <a:cubicBezTo>
                          <a:pt x="-5689" y="84532"/>
                          <a:pt x="51680" y="-45804"/>
                          <a:pt x="144745" y="16346"/>
                        </a:cubicBezTo>
                        <a:cubicBezTo>
                          <a:pt x="675326" y="546403"/>
                          <a:pt x="1018225" y="883535"/>
                          <a:pt x="1520799" y="1370295"/>
                        </a:cubicBezTo>
                        <a:lnTo>
                          <a:pt x="125953" y="2526539"/>
                        </a:lnTo>
                        <a:cubicBezTo>
                          <a:pt x="28309" y="2564639"/>
                          <a:pt x="6587" y="2471724"/>
                          <a:pt x="6587" y="2404104"/>
                        </a:cubicBezTo>
                        <a:cubicBezTo>
                          <a:pt x="4541" y="1653453"/>
                          <a:pt x="2494" y="902802"/>
                          <a:pt x="448" y="152151"/>
                        </a:cubicBez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Arial"/>
                      <a:ea typeface="+mn-ea"/>
                      <a:cs typeface="+mn-cs"/>
                    </a:endParaRPr>
                  </a:p>
                </p:txBody>
              </p:sp>
              <p:sp>
                <p:nvSpPr>
                  <p:cNvPr id="34" name="Isosceles Triangle 6">
                    <a:extLst>
                      <a:ext uri="{FF2B5EF4-FFF2-40B4-BE49-F238E27FC236}">
                        <a16:creationId xmlns:a16="http://schemas.microsoft.com/office/drawing/2014/main" xmlns="" id="{B1B07879-C781-476D-BB4C-08CC77F77F78}"/>
                      </a:ext>
                    </a:extLst>
                  </p:cNvPr>
                  <p:cNvSpPr/>
                  <p:nvPr/>
                </p:nvSpPr>
                <p:spPr>
                  <a:xfrm flipV="1">
                    <a:off x="7957629" y="21590660"/>
                    <a:ext cx="3044110" cy="1442469"/>
                  </a:xfrm>
                  <a:custGeom>
                    <a:avLst/>
                    <a:gdLst>
                      <a:gd name="connsiteX0" fmla="*/ 0 w 3044110"/>
                      <a:gd name="connsiteY0" fmla="*/ 1623218 h 1623218"/>
                      <a:gd name="connsiteX1" fmla="*/ 1553470 w 3044110"/>
                      <a:gd name="connsiteY1" fmla="*/ 0 h 1623218"/>
                      <a:gd name="connsiteX2" fmla="*/ 3044110 w 3044110"/>
                      <a:gd name="connsiteY2" fmla="*/ 1623218 h 1623218"/>
                      <a:gd name="connsiteX3" fmla="*/ 0 w 3044110"/>
                      <a:gd name="connsiteY3" fmla="*/ 1623218 h 1623218"/>
                      <a:gd name="connsiteX0" fmla="*/ 0 w 3044110"/>
                      <a:gd name="connsiteY0" fmla="*/ 1623218 h 1623218"/>
                      <a:gd name="connsiteX1" fmla="*/ 1294480 w 3044110"/>
                      <a:gd name="connsiteY1" fmla="*/ 272287 h 1623218"/>
                      <a:gd name="connsiteX2" fmla="*/ 1553470 w 3044110"/>
                      <a:gd name="connsiteY2" fmla="*/ 0 h 1623218"/>
                      <a:gd name="connsiteX3" fmla="*/ 3044110 w 3044110"/>
                      <a:gd name="connsiteY3" fmla="*/ 1623218 h 1623218"/>
                      <a:gd name="connsiteX4" fmla="*/ 0 w 3044110"/>
                      <a:gd name="connsiteY4" fmla="*/ 1623218 h 1623218"/>
                      <a:gd name="connsiteX0" fmla="*/ 0 w 3044110"/>
                      <a:gd name="connsiteY0" fmla="*/ 1623218 h 1623218"/>
                      <a:gd name="connsiteX1" fmla="*/ 1294480 w 3044110"/>
                      <a:gd name="connsiteY1" fmla="*/ 272287 h 1623218"/>
                      <a:gd name="connsiteX2" fmla="*/ 1294480 w 3044110"/>
                      <a:gd name="connsiteY2" fmla="*/ 272287 h 1623218"/>
                      <a:gd name="connsiteX3" fmla="*/ 1553470 w 3044110"/>
                      <a:gd name="connsiteY3" fmla="*/ 0 h 1623218"/>
                      <a:gd name="connsiteX4" fmla="*/ 3044110 w 3044110"/>
                      <a:gd name="connsiteY4" fmla="*/ 1623218 h 1623218"/>
                      <a:gd name="connsiteX5" fmla="*/ 0 w 3044110"/>
                      <a:gd name="connsiteY5" fmla="*/ 1623218 h 1623218"/>
                      <a:gd name="connsiteX0" fmla="*/ 0 w 3044110"/>
                      <a:gd name="connsiteY0" fmla="*/ 1623218 h 1623218"/>
                      <a:gd name="connsiteX1" fmla="*/ 1294480 w 3044110"/>
                      <a:gd name="connsiteY1" fmla="*/ 272287 h 1623218"/>
                      <a:gd name="connsiteX2" fmla="*/ 1294480 w 3044110"/>
                      <a:gd name="connsiteY2" fmla="*/ 272287 h 1623218"/>
                      <a:gd name="connsiteX3" fmla="*/ 1553470 w 3044110"/>
                      <a:gd name="connsiteY3" fmla="*/ 0 h 1623218"/>
                      <a:gd name="connsiteX4" fmla="*/ 1799364 w 3044110"/>
                      <a:gd name="connsiteY4" fmla="*/ 272287 h 1623218"/>
                      <a:gd name="connsiteX5" fmla="*/ 3044110 w 3044110"/>
                      <a:gd name="connsiteY5" fmla="*/ 1623218 h 1623218"/>
                      <a:gd name="connsiteX6" fmla="*/ 0 w 3044110"/>
                      <a:gd name="connsiteY6" fmla="*/ 1623218 h 1623218"/>
                      <a:gd name="connsiteX0" fmla="*/ 0 w 3044110"/>
                      <a:gd name="connsiteY0" fmla="*/ 1350931 h 1350931"/>
                      <a:gd name="connsiteX1" fmla="*/ 1294480 w 3044110"/>
                      <a:gd name="connsiteY1" fmla="*/ 0 h 1350931"/>
                      <a:gd name="connsiteX2" fmla="*/ 1294480 w 3044110"/>
                      <a:gd name="connsiteY2" fmla="*/ 0 h 1350931"/>
                      <a:gd name="connsiteX3" fmla="*/ 1799364 w 3044110"/>
                      <a:gd name="connsiteY3" fmla="*/ 0 h 1350931"/>
                      <a:gd name="connsiteX4" fmla="*/ 3044110 w 3044110"/>
                      <a:gd name="connsiteY4" fmla="*/ 1350931 h 1350931"/>
                      <a:gd name="connsiteX5" fmla="*/ 0 w 3044110"/>
                      <a:gd name="connsiteY5" fmla="*/ 1350931 h 1350931"/>
                      <a:gd name="connsiteX0" fmla="*/ 0 w 3044110"/>
                      <a:gd name="connsiteY0" fmla="*/ 1350931 h 1350931"/>
                      <a:gd name="connsiteX1" fmla="*/ 1294480 w 3044110"/>
                      <a:gd name="connsiteY1" fmla="*/ 0 h 1350931"/>
                      <a:gd name="connsiteX2" fmla="*/ 1333749 w 3044110"/>
                      <a:gd name="connsiteY2" fmla="*/ 16829 h 1350931"/>
                      <a:gd name="connsiteX3" fmla="*/ 1799364 w 3044110"/>
                      <a:gd name="connsiteY3" fmla="*/ 0 h 1350931"/>
                      <a:gd name="connsiteX4" fmla="*/ 3044110 w 3044110"/>
                      <a:gd name="connsiteY4" fmla="*/ 1350931 h 1350931"/>
                      <a:gd name="connsiteX5" fmla="*/ 0 w 3044110"/>
                      <a:gd name="connsiteY5" fmla="*/ 1350931 h 1350931"/>
                      <a:gd name="connsiteX0" fmla="*/ 0 w 3044110"/>
                      <a:gd name="connsiteY0" fmla="*/ 1586543 h 1586543"/>
                      <a:gd name="connsiteX1" fmla="*/ 1294480 w 3044110"/>
                      <a:gd name="connsiteY1" fmla="*/ 235612 h 1586543"/>
                      <a:gd name="connsiteX2" fmla="*/ 1507654 w 3044110"/>
                      <a:gd name="connsiteY2" fmla="*/ 0 h 1586543"/>
                      <a:gd name="connsiteX3" fmla="*/ 1799364 w 3044110"/>
                      <a:gd name="connsiteY3" fmla="*/ 235612 h 1586543"/>
                      <a:gd name="connsiteX4" fmla="*/ 3044110 w 3044110"/>
                      <a:gd name="connsiteY4" fmla="*/ 1586543 h 1586543"/>
                      <a:gd name="connsiteX5" fmla="*/ 0 w 3044110"/>
                      <a:gd name="connsiteY5" fmla="*/ 1586543 h 1586543"/>
                      <a:gd name="connsiteX0" fmla="*/ 0 w 3044110"/>
                      <a:gd name="connsiteY0" fmla="*/ 1350931 h 1350931"/>
                      <a:gd name="connsiteX1" fmla="*/ 1294480 w 3044110"/>
                      <a:gd name="connsiteY1" fmla="*/ 0 h 1350931"/>
                      <a:gd name="connsiteX2" fmla="*/ 1799364 w 3044110"/>
                      <a:gd name="connsiteY2" fmla="*/ 0 h 1350931"/>
                      <a:gd name="connsiteX3" fmla="*/ 3044110 w 3044110"/>
                      <a:gd name="connsiteY3" fmla="*/ 1350931 h 1350931"/>
                      <a:gd name="connsiteX4" fmla="*/ 0 w 3044110"/>
                      <a:gd name="connsiteY4" fmla="*/ 1350931 h 1350931"/>
                      <a:gd name="connsiteX0" fmla="*/ 0 w 3044110"/>
                      <a:gd name="connsiteY0" fmla="*/ 1455647 h 1455647"/>
                      <a:gd name="connsiteX1" fmla="*/ 1294480 w 3044110"/>
                      <a:gd name="connsiteY1" fmla="*/ 104716 h 1455647"/>
                      <a:gd name="connsiteX2" fmla="*/ 1799364 w 3044110"/>
                      <a:gd name="connsiteY2" fmla="*/ 104716 h 1455647"/>
                      <a:gd name="connsiteX3" fmla="*/ 3044110 w 3044110"/>
                      <a:gd name="connsiteY3" fmla="*/ 1455647 h 1455647"/>
                      <a:gd name="connsiteX4" fmla="*/ 0 w 3044110"/>
                      <a:gd name="connsiteY4" fmla="*/ 1455647 h 1455647"/>
                      <a:gd name="connsiteX0" fmla="*/ 0 w 3044110"/>
                      <a:gd name="connsiteY0" fmla="*/ 1505361 h 1505361"/>
                      <a:gd name="connsiteX1" fmla="*/ 1294480 w 3044110"/>
                      <a:gd name="connsiteY1" fmla="*/ 154430 h 1505361"/>
                      <a:gd name="connsiteX2" fmla="*/ 1799364 w 3044110"/>
                      <a:gd name="connsiteY2" fmla="*/ 154430 h 1505361"/>
                      <a:gd name="connsiteX3" fmla="*/ 3044110 w 3044110"/>
                      <a:gd name="connsiteY3" fmla="*/ 1505361 h 1505361"/>
                      <a:gd name="connsiteX4" fmla="*/ 0 w 3044110"/>
                      <a:gd name="connsiteY4" fmla="*/ 1505361 h 1505361"/>
                      <a:gd name="connsiteX0" fmla="*/ 0 w 3044110"/>
                      <a:gd name="connsiteY0" fmla="*/ 1495821 h 1495821"/>
                      <a:gd name="connsiteX1" fmla="*/ 1328139 w 3044110"/>
                      <a:gd name="connsiteY1" fmla="*/ 167329 h 1495821"/>
                      <a:gd name="connsiteX2" fmla="*/ 1799364 w 3044110"/>
                      <a:gd name="connsiteY2" fmla="*/ 144890 h 1495821"/>
                      <a:gd name="connsiteX3" fmla="*/ 3044110 w 3044110"/>
                      <a:gd name="connsiteY3" fmla="*/ 1495821 h 1495821"/>
                      <a:gd name="connsiteX4" fmla="*/ 0 w 3044110"/>
                      <a:gd name="connsiteY4" fmla="*/ 1495821 h 1495821"/>
                      <a:gd name="connsiteX0" fmla="*/ 0 w 3044110"/>
                      <a:gd name="connsiteY0" fmla="*/ 1473826 h 1473826"/>
                      <a:gd name="connsiteX1" fmla="*/ 1328139 w 3044110"/>
                      <a:gd name="connsiteY1" fmla="*/ 145334 h 1473826"/>
                      <a:gd name="connsiteX2" fmla="*/ 1737656 w 3044110"/>
                      <a:gd name="connsiteY2" fmla="*/ 162163 h 1473826"/>
                      <a:gd name="connsiteX3" fmla="*/ 3044110 w 3044110"/>
                      <a:gd name="connsiteY3" fmla="*/ 1473826 h 1473826"/>
                      <a:gd name="connsiteX4" fmla="*/ 0 w 3044110"/>
                      <a:gd name="connsiteY4" fmla="*/ 1473826 h 1473826"/>
                      <a:gd name="connsiteX0" fmla="*/ 0 w 3044110"/>
                      <a:gd name="connsiteY0" fmla="*/ 1456890 h 1456890"/>
                      <a:gd name="connsiteX1" fmla="*/ 1328139 w 3044110"/>
                      <a:gd name="connsiteY1" fmla="*/ 128398 h 1456890"/>
                      <a:gd name="connsiteX2" fmla="*/ 1737656 w 3044110"/>
                      <a:gd name="connsiteY2" fmla="*/ 145227 h 1456890"/>
                      <a:gd name="connsiteX3" fmla="*/ 3044110 w 3044110"/>
                      <a:gd name="connsiteY3" fmla="*/ 1456890 h 1456890"/>
                      <a:gd name="connsiteX4" fmla="*/ 0 w 3044110"/>
                      <a:gd name="connsiteY4" fmla="*/ 1456890 h 1456890"/>
                      <a:gd name="connsiteX0" fmla="*/ 0 w 3044110"/>
                      <a:gd name="connsiteY0" fmla="*/ 1456890 h 1456890"/>
                      <a:gd name="connsiteX1" fmla="*/ 1328139 w 3044110"/>
                      <a:gd name="connsiteY1" fmla="*/ 128398 h 1456890"/>
                      <a:gd name="connsiteX2" fmla="*/ 1737656 w 3044110"/>
                      <a:gd name="connsiteY2" fmla="*/ 145227 h 1456890"/>
                      <a:gd name="connsiteX3" fmla="*/ 3044110 w 3044110"/>
                      <a:gd name="connsiteY3" fmla="*/ 1456890 h 1456890"/>
                      <a:gd name="connsiteX4" fmla="*/ 0 w 3044110"/>
                      <a:gd name="connsiteY4" fmla="*/ 1456890 h 1456890"/>
                      <a:gd name="connsiteX0" fmla="*/ 0 w 3044110"/>
                      <a:gd name="connsiteY0" fmla="*/ 1456890 h 1456890"/>
                      <a:gd name="connsiteX1" fmla="*/ 1328139 w 3044110"/>
                      <a:gd name="connsiteY1" fmla="*/ 128398 h 1456890"/>
                      <a:gd name="connsiteX2" fmla="*/ 1737656 w 3044110"/>
                      <a:gd name="connsiteY2" fmla="*/ 145227 h 1456890"/>
                      <a:gd name="connsiteX3" fmla="*/ 3044110 w 3044110"/>
                      <a:gd name="connsiteY3" fmla="*/ 1456890 h 1456890"/>
                      <a:gd name="connsiteX4" fmla="*/ 0 w 3044110"/>
                      <a:gd name="connsiteY4" fmla="*/ 1456890 h 1456890"/>
                      <a:gd name="connsiteX0" fmla="*/ 0 w 3044110"/>
                      <a:gd name="connsiteY0" fmla="*/ 1456890 h 1456890"/>
                      <a:gd name="connsiteX1" fmla="*/ 1328139 w 3044110"/>
                      <a:gd name="connsiteY1" fmla="*/ 128398 h 1456890"/>
                      <a:gd name="connsiteX2" fmla="*/ 1726436 w 3044110"/>
                      <a:gd name="connsiteY2" fmla="*/ 145227 h 1456890"/>
                      <a:gd name="connsiteX3" fmla="*/ 3044110 w 3044110"/>
                      <a:gd name="connsiteY3" fmla="*/ 1456890 h 1456890"/>
                      <a:gd name="connsiteX4" fmla="*/ 0 w 3044110"/>
                      <a:gd name="connsiteY4" fmla="*/ 1456890 h 1456890"/>
                      <a:gd name="connsiteX0" fmla="*/ 0 w 3044110"/>
                      <a:gd name="connsiteY0" fmla="*/ 1456890 h 1456890"/>
                      <a:gd name="connsiteX1" fmla="*/ 1328139 w 3044110"/>
                      <a:gd name="connsiteY1" fmla="*/ 128398 h 1456890"/>
                      <a:gd name="connsiteX2" fmla="*/ 1726436 w 3044110"/>
                      <a:gd name="connsiteY2" fmla="*/ 145227 h 1456890"/>
                      <a:gd name="connsiteX3" fmla="*/ 3044110 w 3044110"/>
                      <a:gd name="connsiteY3" fmla="*/ 1456890 h 1456890"/>
                      <a:gd name="connsiteX4" fmla="*/ 0 w 3044110"/>
                      <a:gd name="connsiteY4" fmla="*/ 1456890 h 1456890"/>
                      <a:gd name="connsiteX0" fmla="*/ 0 w 3044110"/>
                      <a:gd name="connsiteY0" fmla="*/ 1456890 h 1456890"/>
                      <a:gd name="connsiteX1" fmla="*/ 1328139 w 3044110"/>
                      <a:gd name="connsiteY1" fmla="*/ 128398 h 1456890"/>
                      <a:gd name="connsiteX2" fmla="*/ 1726436 w 3044110"/>
                      <a:gd name="connsiteY2" fmla="*/ 145227 h 1456890"/>
                      <a:gd name="connsiteX3" fmla="*/ 3044110 w 3044110"/>
                      <a:gd name="connsiteY3" fmla="*/ 1456890 h 1456890"/>
                      <a:gd name="connsiteX4" fmla="*/ 0 w 3044110"/>
                      <a:gd name="connsiteY4" fmla="*/ 1456890 h 1456890"/>
                      <a:gd name="connsiteX0" fmla="*/ 0 w 3044110"/>
                      <a:gd name="connsiteY0" fmla="*/ 1462434 h 1462434"/>
                      <a:gd name="connsiteX1" fmla="*/ 1328139 w 3044110"/>
                      <a:gd name="connsiteY1" fmla="*/ 133942 h 1462434"/>
                      <a:gd name="connsiteX2" fmla="*/ 1737656 w 3044110"/>
                      <a:gd name="connsiteY2" fmla="*/ 139551 h 1462434"/>
                      <a:gd name="connsiteX3" fmla="*/ 3044110 w 3044110"/>
                      <a:gd name="connsiteY3" fmla="*/ 1462434 h 1462434"/>
                      <a:gd name="connsiteX4" fmla="*/ 0 w 3044110"/>
                      <a:gd name="connsiteY4" fmla="*/ 1462434 h 1462434"/>
                      <a:gd name="connsiteX0" fmla="*/ 0 w 3044110"/>
                      <a:gd name="connsiteY0" fmla="*/ 1458228 h 1458228"/>
                      <a:gd name="connsiteX1" fmla="*/ 1328139 w 3044110"/>
                      <a:gd name="connsiteY1" fmla="*/ 129736 h 1458228"/>
                      <a:gd name="connsiteX2" fmla="*/ 1737656 w 3044110"/>
                      <a:gd name="connsiteY2" fmla="*/ 135345 h 1458228"/>
                      <a:gd name="connsiteX3" fmla="*/ 3044110 w 3044110"/>
                      <a:gd name="connsiteY3" fmla="*/ 1458228 h 1458228"/>
                      <a:gd name="connsiteX4" fmla="*/ 0 w 3044110"/>
                      <a:gd name="connsiteY4" fmla="*/ 1458228 h 1458228"/>
                      <a:gd name="connsiteX0" fmla="*/ 0 w 3044110"/>
                      <a:gd name="connsiteY0" fmla="*/ 1469846 h 1469846"/>
                      <a:gd name="connsiteX1" fmla="*/ 1328139 w 3044110"/>
                      <a:gd name="connsiteY1" fmla="*/ 141354 h 1469846"/>
                      <a:gd name="connsiteX2" fmla="*/ 1698387 w 3044110"/>
                      <a:gd name="connsiteY2" fmla="*/ 124524 h 1469846"/>
                      <a:gd name="connsiteX3" fmla="*/ 3044110 w 3044110"/>
                      <a:gd name="connsiteY3" fmla="*/ 1469846 h 1469846"/>
                      <a:gd name="connsiteX4" fmla="*/ 0 w 3044110"/>
                      <a:gd name="connsiteY4" fmla="*/ 1469846 h 1469846"/>
                      <a:gd name="connsiteX0" fmla="*/ 0 w 3044110"/>
                      <a:gd name="connsiteY0" fmla="*/ 1458349 h 1458349"/>
                      <a:gd name="connsiteX1" fmla="*/ 1328139 w 3044110"/>
                      <a:gd name="connsiteY1" fmla="*/ 129857 h 1458349"/>
                      <a:gd name="connsiteX2" fmla="*/ 1698387 w 3044110"/>
                      <a:gd name="connsiteY2" fmla="*/ 113027 h 1458349"/>
                      <a:gd name="connsiteX3" fmla="*/ 3044110 w 3044110"/>
                      <a:gd name="connsiteY3" fmla="*/ 1458349 h 1458349"/>
                      <a:gd name="connsiteX4" fmla="*/ 0 w 3044110"/>
                      <a:gd name="connsiteY4" fmla="*/ 1458349 h 1458349"/>
                      <a:gd name="connsiteX0" fmla="*/ 0 w 3044110"/>
                      <a:gd name="connsiteY0" fmla="*/ 1461652 h 1461652"/>
                      <a:gd name="connsiteX1" fmla="*/ 1328139 w 3044110"/>
                      <a:gd name="connsiteY1" fmla="*/ 133160 h 1461652"/>
                      <a:gd name="connsiteX2" fmla="*/ 1709607 w 3044110"/>
                      <a:gd name="connsiteY2" fmla="*/ 110721 h 1461652"/>
                      <a:gd name="connsiteX3" fmla="*/ 3044110 w 3044110"/>
                      <a:gd name="connsiteY3" fmla="*/ 1461652 h 1461652"/>
                      <a:gd name="connsiteX4" fmla="*/ 0 w 3044110"/>
                      <a:gd name="connsiteY4" fmla="*/ 1461652 h 1461652"/>
                      <a:gd name="connsiteX0" fmla="*/ 0 w 3044110"/>
                      <a:gd name="connsiteY0" fmla="*/ 1461652 h 1461652"/>
                      <a:gd name="connsiteX1" fmla="*/ 1328139 w 3044110"/>
                      <a:gd name="connsiteY1" fmla="*/ 133160 h 1461652"/>
                      <a:gd name="connsiteX2" fmla="*/ 1709607 w 3044110"/>
                      <a:gd name="connsiteY2" fmla="*/ 110721 h 1461652"/>
                      <a:gd name="connsiteX3" fmla="*/ 3044110 w 3044110"/>
                      <a:gd name="connsiteY3" fmla="*/ 1461652 h 1461652"/>
                      <a:gd name="connsiteX4" fmla="*/ 0 w 3044110"/>
                      <a:gd name="connsiteY4" fmla="*/ 1461652 h 1461652"/>
                      <a:gd name="connsiteX0" fmla="*/ 0 w 3044110"/>
                      <a:gd name="connsiteY0" fmla="*/ 1458349 h 1458349"/>
                      <a:gd name="connsiteX1" fmla="*/ 1328139 w 3044110"/>
                      <a:gd name="connsiteY1" fmla="*/ 129857 h 1458349"/>
                      <a:gd name="connsiteX2" fmla="*/ 1698387 w 3044110"/>
                      <a:gd name="connsiteY2" fmla="*/ 113027 h 1458349"/>
                      <a:gd name="connsiteX3" fmla="*/ 3044110 w 3044110"/>
                      <a:gd name="connsiteY3" fmla="*/ 1458349 h 1458349"/>
                      <a:gd name="connsiteX4" fmla="*/ 0 w 3044110"/>
                      <a:gd name="connsiteY4" fmla="*/ 1458349 h 1458349"/>
                      <a:gd name="connsiteX0" fmla="*/ 0 w 3044110"/>
                      <a:gd name="connsiteY0" fmla="*/ 1442469 h 1442469"/>
                      <a:gd name="connsiteX1" fmla="*/ 1328139 w 3044110"/>
                      <a:gd name="connsiteY1" fmla="*/ 113977 h 1442469"/>
                      <a:gd name="connsiteX2" fmla="*/ 1698387 w 3044110"/>
                      <a:gd name="connsiteY2" fmla="*/ 97147 h 1442469"/>
                      <a:gd name="connsiteX3" fmla="*/ 3044110 w 3044110"/>
                      <a:gd name="connsiteY3" fmla="*/ 1442469 h 1442469"/>
                      <a:gd name="connsiteX4" fmla="*/ 0 w 3044110"/>
                      <a:gd name="connsiteY4" fmla="*/ 1442469 h 1442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10" h="1442469">
                        <a:moveTo>
                          <a:pt x="0" y="1442469"/>
                        </a:moveTo>
                        <a:lnTo>
                          <a:pt x="1328139" y="113977"/>
                        </a:lnTo>
                        <a:cubicBezTo>
                          <a:pt x="1473994" y="-26268"/>
                          <a:pt x="1569362" y="-43099"/>
                          <a:pt x="1698387" y="97147"/>
                        </a:cubicBezTo>
                        <a:lnTo>
                          <a:pt x="3044110" y="1442469"/>
                        </a:lnTo>
                        <a:lnTo>
                          <a:pt x="0" y="1442469"/>
                        </a:ln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prstClr val="white"/>
                      </a:solidFill>
                      <a:effectLst/>
                      <a:uLnTx/>
                      <a:uFillTx/>
                      <a:latin typeface="Arial"/>
                      <a:ea typeface="+mn-ea"/>
                      <a:cs typeface="+mn-cs"/>
                    </a:endParaRPr>
                  </a:p>
                </p:txBody>
              </p:sp>
            </p:grpSp>
          </p:grpSp>
          <p:grpSp>
            <p:nvGrpSpPr>
              <p:cNvPr id="25" name="Group 24">
                <a:extLst>
                  <a:ext uri="{FF2B5EF4-FFF2-40B4-BE49-F238E27FC236}">
                    <a16:creationId xmlns:a16="http://schemas.microsoft.com/office/drawing/2014/main" xmlns="" id="{72B2DDEA-63F4-42BA-A79B-8382DE7E3EA3}"/>
                  </a:ext>
                </a:extLst>
              </p:cNvPr>
              <p:cNvGrpSpPr/>
              <p:nvPr/>
            </p:nvGrpSpPr>
            <p:grpSpPr>
              <a:xfrm>
                <a:off x="5084807" y="1960271"/>
                <a:ext cx="1301290" cy="2184233"/>
                <a:chOff x="5090665" y="2038893"/>
                <a:chExt cx="1301290" cy="2184233"/>
              </a:xfrm>
            </p:grpSpPr>
            <p:sp>
              <p:nvSpPr>
                <p:cNvPr id="26" name="TextBox 25">
                  <a:extLst>
                    <a:ext uri="{FF2B5EF4-FFF2-40B4-BE49-F238E27FC236}">
                      <a16:creationId xmlns:a16="http://schemas.microsoft.com/office/drawing/2014/main" xmlns="" id="{E0ACB934-E5C2-44B7-AFB6-404005C03375}"/>
                    </a:ext>
                  </a:extLst>
                </p:cNvPr>
                <p:cNvSpPr txBox="1"/>
                <p:nvPr/>
              </p:nvSpPr>
              <p:spPr>
                <a:xfrm>
                  <a:off x="5092545" y="2038893"/>
                  <a:ext cx="1299410"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E12B3C"/>
                      </a:solidFill>
                      <a:effectLst/>
                      <a:uLnTx/>
                      <a:uFillTx/>
                      <a:latin typeface="Arial" panose="020B0604020202020204" pitchFamily="34" charset="0"/>
                      <a:cs typeface="Arial" panose="020B0604020202020204" pitchFamily="34" charset="0"/>
                    </a:rPr>
                    <a:t>B/S and Tax enhancement</a:t>
                  </a:r>
                </a:p>
              </p:txBody>
            </p:sp>
            <p:sp>
              <p:nvSpPr>
                <p:cNvPr id="27" name="Rectangle 26">
                  <a:extLst>
                    <a:ext uri="{FF2B5EF4-FFF2-40B4-BE49-F238E27FC236}">
                      <a16:creationId xmlns:a16="http://schemas.microsoft.com/office/drawing/2014/main" xmlns="" id="{DE3FC2E7-7014-4B68-85E7-AB612D526709}"/>
                    </a:ext>
                  </a:extLst>
                </p:cNvPr>
                <p:cNvSpPr/>
                <p:nvPr/>
              </p:nvSpPr>
              <p:spPr>
                <a:xfrm>
                  <a:off x="5090665" y="2468800"/>
                  <a:ext cx="1247071" cy="1754326"/>
                </a:xfrm>
                <a:prstGeom prst="rect">
                  <a:avLst/>
                </a:prstGeom>
              </p:spPr>
              <p:txBody>
                <a:bodyPr wrap="square">
                  <a:spAutoFit/>
                </a:bodyPr>
                <a:lstStyle/>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kumimoji="0" lang="en-US" sz="900" b="0" i="0" u="none" strike="noStrike" kern="0" cap="none" spc="0" normalizeH="0" baseline="0" noProof="0" dirty="0" err="1">
                      <a:ln>
                        <a:noFill/>
                      </a:ln>
                      <a:solidFill>
                        <a:srgbClr val="0D0D0D"/>
                      </a:solidFill>
                      <a:effectLst/>
                      <a:uLnTx/>
                      <a:uFillTx/>
                      <a:latin typeface="Arial" panose="020B0604020202020204" pitchFamily="34" charset="0"/>
                      <a:cs typeface="Arial" panose="020B0604020202020204" pitchFamily="34" charset="0"/>
                    </a:rPr>
                    <a:t>Optimisation</a:t>
                  </a:r>
                  <a:r>
                    <a:rPr kumimoji="0" lang="en-US" sz="900" b="0" i="0" u="none" strike="noStrike" kern="0" cap="none" spc="0" normalizeH="0" baseline="0" noProof="0" dirty="0">
                      <a:ln>
                        <a:noFill/>
                      </a:ln>
                      <a:solidFill>
                        <a:srgbClr val="0D0D0D"/>
                      </a:solidFill>
                      <a:effectLst/>
                      <a:uLnTx/>
                      <a:uFillTx/>
                      <a:latin typeface="Arial" panose="020B0604020202020204" pitchFamily="34" charset="0"/>
                      <a:cs typeface="Arial" panose="020B0604020202020204" pitchFamily="34" charset="0"/>
                    </a:rPr>
                    <a:t> of working capital</a:t>
                  </a: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kumimoji="0" lang="en-US" sz="900" b="0" i="0" u="none" strike="noStrike" kern="0" cap="none" spc="0" normalizeH="0" baseline="0" noProof="0" dirty="0">
                      <a:ln>
                        <a:noFill/>
                      </a:ln>
                      <a:solidFill>
                        <a:srgbClr val="0D0D0D"/>
                      </a:solidFill>
                      <a:effectLst/>
                      <a:uLnTx/>
                      <a:uFillTx/>
                      <a:latin typeface="Arial" panose="020B0604020202020204" pitchFamily="34" charset="0"/>
                      <a:cs typeface="Arial" panose="020B0604020202020204" pitchFamily="34" charset="0"/>
                    </a:rPr>
                    <a:t>Stronger balance sheet</a:t>
                  </a: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kumimoji="0" lang="en-US" sz="900" b="0" i="0" u="none" strike="noStrike" kern="0" cap="none" spc="0" normalizeH="0" baseline="0" noProof="0" dirty="0" err="1">
                      <a:ln>
                        <a:noFill/>
                      </a:ln>
                      <a:solidFill>
                        <a:srgbClr val="0D0D0D"/>
                      </a:solidFill>
                      <a:effectLst/>
                      <a:uLnTx/>
                      <a:uFillTx/>
                      <a:latin typeface="Arial" panose="020B0604020202020204" pitchFamily="34" charset="0"/>
                      <a:cs typeface="Arial" panose="020B0604020202020204" pitchFamily="34" charset="0"/>
                    </a:rPr>
                    <a:t>Rationalisation</a:t>
                  </a:r>
                  <a:r>
                    <a:rPr kumimoji="0" lang="en-US" sz="900" b="0" i="0" u="none" strike="noStrike" kern="0" cap="none" spc="0" normalizeH="0" baseline="0" noProof="0" dirty="0">
                      <a:ln>
                        <a:noFill/>
                      </a:ln>
                      <a:solidFill>
                        <a:srgbClr val="0D0D0D"/>
                      </a:solidFill>
                      <a:effectLst/>
                      <a:uLnTx/>
                      <a:uFillTx/>
                      <a:latin typeface="Arial" panose="020B0604020202020204" pitchFamily="34" charset="0"/>
                      <a:cs typeface="Arial" panose="020B0604020202020204" pitchFamily="34" charset="0"/>
                    </a:rPr>
                    <a:t> of properties</a:t>
                  </a: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kumimoji="0" lang="en-US" sz="900" b="0" i="0" u="none" strike="noStrike" kern="0" cap="none" spc="0" normalizeH="0" baseline="0" noProof="0" dirty="0">
                      <a:ln>
                        <a:noFill/>
                      </a:ln>
                      <a:solidFill>
                        <a:srgbClr val="0D0D0D"/>
                      </a:solidFill>
                      <a:effectLst/>
                      <a:uLnTx/>
                      <a:uFillTx/>
                      <a:latin typeface="Arial" panose="020B0604020202020204" pitchFamily="34" charset="0"/>
                      <a:cs typeface="Arial" panose="020B0604020202020204" pitchFamily="34" charset="0"/>
                    </a:rPr>
                    <a:t>Tax structuring that limits direct and indirect tax exposure and leverages BBI’s assessed loss </a:t>
                  </a:r>
                </a:p>
              </p:txBody>
            </p:sp>
          </p:grpSp>
        </p:grpSp>
        <p:grpSp>
          <p:nvGrpSpPr>
            <p:cNvPr id="13" name="Group 12">
              <a:extLst>
                <a:ext uri="{FF2B5EF4-FFF2-40B4-BE49-F238E27FC236}">
                  <a16:creationId xmlns:a16="http://schemas.microsoft.com/office/drawing/2014/main" xmlns="" id="{3C58ADE6-E4D5-444F-AC14-B8D9F5ADB0B2}"/>
                </a:ext>
              </a:extLst>
            </p:cNvPr>
            <p:cNvGrpSpPr/>
            <p:nvPr/>
          </p:nvGrpSpPr>
          <p:grpSpPr>
            <a:xfrm>
              <a:off x="7004541" y="1309553"/>
              <a:ext cx="1992923" cy="4752238"/>
              <a:chOff x="7004541" y="1309553"/>
              <a:chExt cx="1992923" cy="4752238"/>
            </a:xfrm>
          </p:grpSpPr>
          <p:grpSp>
            <p:nvGrpSpPr>
              <p:cNvPr id="14" name="Group 13">
                <a:extLst>
                  <a:ext uri="{FF2B5EF4-FFF2-40B4-BE49-F238E27FC236}">
                    <a16:creationId xmlns:a16="http://schemas.microsoft.com/office/drawing/2014/main" xmlns="" id="{300B244A-D205-4DFF-875B-139D3AB38AF8}"/>
                  </a:ext>
                </a:extLst>
              </p:cNvPr>
              <p:cNvGrpSpPr/>
              <p:nvPr/>
            </p:nvGrpSpPr>
            <p:grpSpPr>
              <a:xfrm>
                <a:off x="7004541" y="1309553"/>
                <a:ext cx="1992923" cy="4752238"/>
                <a:chOff x="7004541" y="1309553"/>
                <a:chExt cx="1992923" cy="4752238"/>
              </a:xfrm>
            </p:grpSpPr>
            <p:grpSp>
              <p:nvGrpSpPr>
                <p:cNvPr id="18" name="Group 17">
                  <a:extLst>
                    <a:ext uri="{FF2B5EF4-FFF2-40B4-BE49-F238E27FC236}">
                      <a16:creationId xmlns:a16="http://schemas.microsoft.com/office/drawing/2014/main" xmlns="" id="{A66B0B9F-B132-479A-942F-00EAD244AD92}"/>
                    </a:ext>
                  </a:extLst>
                </p:cNvPr>
                <p:cNvGrpSpPr/>
                <p:nvPr/>
              </p:nvGrpSpPr>
              <p:grpSpPr>
                <a:xfrm>
                  <a:off x="7004542" y="1309553"/>
                  <a:ext cx="1991177" cy="4752238"/>
                  <a:chOff x="7010400" y="1388175"/>
                  <a:chExt cx="1991177" cy="4752238"/>
                </a:xfrm>
              </p:grpSpPr>
              <p:sp>
                <p:nvSpPr>
                  <p:cNvPr id="21" name="Freeform 88">
                    <a:extLst>
                      <a:ext uri="{FF2B5EF4-FFF2-40B4-BE49-F238E27FC236}">
                        <a16:creationId xmlns:a16="http://schemas.microsoft.com/office/drawing/2014/main" xmlns="" id="{5E38C9CB-4180-4C45-9133-B8E96D083C63}"/>
                      </a:ext>
                    </a:extLst>
                  </p:cNvPr>
                  <p:cNvSpPr/>
                  <p:nvPr/>
                </p:nvSpPr>
                <p:spPr>
                  <a:xfrm>
                    <a:off x="7409597" y="1388175"/>
                    <a:ext cx="1152267" cy="4752238"/>
                  </a:xfrm>
                  <a:custGeom>
                    <a:avLst/>
                    <a:gdLst>
                      <a:gd name="connsiteX0" fmla="*/ 0 w 1102659"/>
                      <a:gd name="connsiteY0" fmla="*/ 0 h 4547643"/>
                      <a:gd name="connsiteX1" fmla="*/ 1102659 w 1102659"/>
                      <a:gd name="connsiteY1" fmla="*/ 0 h 4547643"/>
                      <a:gd name="connsiteX2" fmla="*/ 1102659 w 1102659"/>
                      <a:gd name="connsiteY2" fmla="*/ 4547643 h 4547643"/>
                      <a:gd name="connsiteX3" fmla="*/ 0 w 1102659"/>
                      <a:gd name="connsiteY3" fmla="*/ 4547643 h 4547643"/>
                    </a:gdLst>
                    <a:ahLst/>
                    <a:cxnLst>
                      <a:cxn ang="0">
                        <a:pos x="connsiteX0" y="connsiteY0"/>
                      </a:cxn>
                      <a:cxn ang="0">
                        <a:pos x="connsiteX1" y="connsiteY1"/>
                      </a:cxn>
                      <a:cxn ang="0">
                        <a:pos x="connsiteX2" y="connsiteY2"/>
                      </a:cxn>
                      <a:cxn ang="0">
                        <a:pos x="connsiteX3" y="connsiteY3"/>
                      </a:cxn>
                    </a:cxnLst>
                    <a:rect l="l" t="t" r="r" b="b"/>
                    <a:pathLst>
                      <a:path w="1102659" h="4547643">
                        <a:moveTo>
                          <a:pt x="0" y="0"/>
                        </a:moveTo>
                        <a:lnTo>
                          <a:pt x="1102659" y="0"/>
                        </a:lnTo>
                        <a:lnTo>
                          <a:pt x="1102659" y="4547643"/>
                        </a:lnTo>
                        <a:lnTo>
                          <a:pt x="0" y="4547643"/>
                        </a:lnTo>
                        <a:close/>
                      </a:path>
                    </a:pathLst>
                  </a:custGeom>
                  <a:solidFill>
                    <a:srgbClr val="3FC1BE"/>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Arial"/>
                      <a:ea typeface="+mn-ea"/>
                      <a:cs typeface="+mn-cs"/>
                    </a:endParaRPr>
                  </a:p>
                </p:txBody>
              </p:sp>
              <p:sp>
                <p:nvSpPr>
                  <p:cNvPr id="22" name="Freeform 89">
                    <a:extLst>
                      <a:ext uri="{FF2B5EF4-FFF2-40B4-BE49-F238E27FC236}">
                        <a16:creationId xmlns:a16="http://schemas.microsoft.com/office/drawing/2014/main" xmlns="" id="{1C9F2A3E-54CA-48CA-B840-324308683489}"/>
                      </a:ext>
                    </a:extLst>
                  </p:cNvPr>
                  <p:cNvSpPr/>
                  <p:nvPr/>
                </p:nvSpPr>
                <p:spPr>
                  <a:xfrm>
                    <a:off x="8556595" y="1388175"/>
                    <a:ext cx="444982" cy="4752238"/>
                  </a:xfrm>
                  <a:custGeom>
                    <a:avLst/>
                    <a:gdLst>
                      <a:gd name="connsiteX0" fmla="*/ 0 w 425824"/>
                      <a:gd name="connsiteY0" fmla="*/ 0 h 4547643"/>
                      <a:gd name="connsiteX1" fmla="*/ 425824 w 425824"/>
                      <a:gd name="connsiteY1" fmla="*/ 195943 h 4547643"/>
                      <a:gd name="connsiteX2" fmla="*/ 425824 w 425824"/>
                      <a:gd name="connsiteY2" fmla="*/ 4547643 h 4547643"/>
                      <a:gd name="connsiteX3" fmla="*/ 0 w 425824"/>
                      <a:gd name="connsiteY3" fmla="*/ 4547643 h 4547643"/>
                      <a:gd name="connsiteX0" fmla="*/ 0 w 425824"/>
                      <a:gd name="connsiteY0" fmla="*/ 0 h 4547643"/>
                      <a:gd name="connsiteX1" fmla="*/ 425824 w 425824"/>
                      <a:gd name="connsiteY1" fmla="*/ 195943 h 4547643"/>
                      <a:gd name="connsiteX2" fmla="*/ 425824 w 425824"/>
                      <a:gd name="connsiteY2" fmla="*/ 4453513 h 4547643"/>
                      <a:gd name="connsiteX3" fmla="*/ 0 w 425824"/>
                      <a:gd name="connsiteY3" fmla="*/ 4547643 h 4547643"/>
                      <a:gd name="connsiteX4" fmla="*/ 0 w 425824"/>
                      <a:gd name="connsiteY4" fmla="*/ 0 h 4547643"/>
                      <a:gd name="connsiteX0" fmla="*/ 0 w 425824"/>
                      <a:gd name="connsiteY0" fmla="*/ 0 h 4547643"/>
                      <a:gd name="connsiteX1" fmla="*/ 425824 w 425824"/>
                      <a:gd name="connsiteY1" fmla="*/ 195943 h 4547643"/>
                      <a:gd name="connsiteX2" fmla="*/ 425824 w 425824"/>
                      <a:gd name="connsiteY2" fmla="*/ 4441156 h 4547643"/>
                      <a:gd name="connsiteX3" fmla="*/ 0 w 425824"/>
                      <a:gd name="connsiteY3" fmla="*/ 4547643 h 4547643"/>
                      <a:gd name="connsiteX4" fmla="*/ 0 w 425824"/>
                      <a:gd name="connsiteY4" fmla="*/ 0 h 4547643"/>
                      <a:gd name="connsiteX0" fmla="*/ 0 w 425824"/>
                      <a:gd name="connsiteY0" fmla="*/ 0 h 4547643"/>
                      <a:gd name="connsiteX1" fmla="*/ 425824 w 425824"/>
                      <a:gd name="connsiteY1" fmla="*/ 195943 h 4547643"/>
                      <a:gd name="connsiteX2" fmla="*/ 425824 w 425824"/>
                      <a:gd name="connsiteY2" fmla="*/ 4419767 h 4547643"/>
                      <a:gd name="connsiteX3" fmla="*/ 0 w 425824"/>
                      <a:gd name="connsiteY3" fmla="*/ 4547643 h 4547643"/>
                      <a:gd name="connsiteX4" fmla="*/ 0 w 425824"/>
                      <a:gd name="connsiteY4" fmla="*/ 0 h 4547643"/>
                      <a:gd name="connsiteX0" fmla="*/ 0 w 425824"/>
                      <a:gd name="connsiteY0" fmla="*/ 0 h 4547643"/>
                      <a:gd name="connsiteX1" fmla="*/ 425824 w 425824"/>
                      <a:gd name="connsiteY1" fmla="*/ 195943 h 4547643"/>
                      <a:gd name="connsiteX2" fmla="*/ 425824 w 425824"/>
                      <a:gd name="connsiteY2" fmla="*/ 4409072 h 4547643"/>
                      <a:gd name="connsiteX3" fmla="*/ 0 w 425824"/>
                      <a:gd name="connsiteY3" fmla="*/ 4547643 h 4547643"/>
                      <a:gd name="connsiteX4" fmla="*/ 0 w 425824"/>
                      <a:gd name="connsiteY4" fmla="*/ 0 h 4547643"/>
                      <a:gd name="connsiteX0" fmla="*/ 0 w 425824"/>
                      <a:gd name="connsiteY0" fmla="*/ 0 h 4547643"/>
                      <a:gd name="connsiteX1" fmla="*/ 425824 w 425824"/>
                      <a:gd name="connsiteY1" fmla="*/ 195943 h 4547643"/>
                      <a:gd name="connsiteX2" fmla="*/ 425824 w 425824"/>
                      <a:gd name="connsiteY2" fmla="*/ 4403725 h 4547643"/>
                      <a:gd name="connsiteX3" fmla="*/ 0 w 425824"/>
                      <a:gd name="connsiteY3" fmla="*/ 4547643 h 4547643"/>
                      <a:gd name="connsiteX4" fmla="*/ 0 w 425824"/>
                      <a:gd name="connsiteY4" fmla="*/ 0 h 4547643"/>
                      <a:gd name="connsiteX0" fmla="*/ 0 w 425824"/>
                      <a:gd name="connsiteY0" fmla="*/ 0 h 4547643"/>
                      <a:gd name="connsiteX1" fmla="*/ 425824 w 425824"/>
                      <a:gd name="connsiteY1" fmla="*/ 195943 h 4547643"/>
                      <a:gd name="connsiteX2" fmla="*/ 425824 w 425824"/>
                      <a:gd name="connsiteY2" fmla="*/ 4393030 h 4547643"/>
                      <a:gd name="connsiteX3" fmla="*/ 0 w 425824"/>
                      <a:gd name="connsiteY3" fmla="*/ 4547643 h 4547643"/>
                      <a:gd name="connsiteX4" fmla="*/ 0 w 425824"/>
                      <a:gd name="connsiteY4" fmla="*/ 0 h 4547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824" h="4547643">
                        <a:moveTo>
                          <a:pt x="0" y="0"/>
                        </a:moveTo>
                        <a:lnTo>
                          <a:pt x="425824" y="195943"/>
                        </a:lnTo>
                        <a:lnTo>
                          <a:pt x="425824" y="4393030"/>
                        </a:lnTo>
                        <a:lnTo>
                          <a:pt x="0" y="4547643"/>
                        </a:lnTo>
                        <a:lnTo>
                          <a:pt x="0" y="0"/>
                        </a:lnTo>
                        <a:close/>
                      </a:path>
                    </a:pathLst>
                  </a:custGeom>
                  <a:solidFill>
                    <a:srgbClr val="2F918F"/>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Arial"/>
                      <a:ea typeface="+mn-ea"/>
                      <a:cs typeface="+mn-cs"/>
                    </a:endParaRPr>
                  </a:p>
                </p:txBody>
              </p:sp>
              <p:sp>
                <p:nvSpPr>
                  <p:cNvPr id="23" name="Freeform 90">
                    <a:extLst>
                      <a:ext uri="{FF2B5EF4-FFF2-40B4-BE49-F238E27FC236}">
                        <a16:creationId xmlns:a16="http://schemas.microsoft.com/office/drawing/2014/main" xmlns="" id="{16556788-478C-4FDB-A3A4-25002699C50B}"/>
                      </a:ext>
                    </a:extLst>
                  </p:cNvPr>
                  <p:cNvSpPr/>
                  <p:nvPr/>
                </p:nvSpPr>
                <p:spPr>
                  <a:xfrm>
                    <a:off x="7010400" y="1388175"/>
                    <a:ext cx="407509" cy="4752238"/>
                  </a:xfrm>
                  <a:custGeom>
                    <a:avLst/>
                    <a:gdLst>
                      <a:gd name="connsiteX0" fmla="*/ 389965 w 389965"/>
                      <a:gd name="connsiteY0" fmla="*/ 0 h 4547643"/>
                      <a:gd name="connsiteX1" fmla="*/ 389965 w 389965"/>
                      <a:gd name="connsiteY1" fmla="*/ 4547643 h 4547643"/>
                      <a:gd name="connsiteX2" fmla="*/ 0 w 389965"/>
                      <a:gd name="connsiteY2" fmla="*/ 4547643 h 4547643"/>
                      <a:gd name="connsiteX3" fmla="*/ 0 w 389965"/>
                      <a:gd name="connsiteY3" fmla="*/ 190005 h 4547643"/>
                      <a:gd name="connsiteX0" fmla="*/ 389965 w 389965"/>
                      <a:gd name="connsiteY0" fmla="*/ 0 h 4547643"/>
                      <a:gd name="connsiteX1" fmla="*/ 389965 w 389965"/>
                      <a:gd name="connsiteY1" fmla="*/ 4547643 h 4547643"/>
                      <a:gd name="connsiteX2" fmla="*/ 0 w 389965"/>
                      <a:gd name="connsiteY2" fmla="*/ 4393002 h 4547643"/>
                      <a:gd name="connsiteX3" fmla="*/ 0 w 389965"/>
                      <a:gd name="connsiteY3" fmla="*/ 190005 h 4547643"/>
                      <a:gd name="connsiteX4" fmla="*/ 389965 w 389965"/>
                      <a:gd name="connsiteY4" fmla="*/ 0 h 4547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965" h="4547643">
                        <a:moveTo>
                          <a:pt x="389965" y="0"/>
                        </a:moveTo>
                        <a:lnTo>
                          <a:pt x="389965" y="4547643"/>
                        </a:lnTo>
                        <a:lnTo>
                          <a:pt x="0" y="4393002"/>
                        </a:lnTo>
                        <a:lnTo>
                          <a:pt x="0" y="190005"/>
                        </a:lnTo>
                        <a:lnTo>
                          <a:pt x="389965" y="0"/>
                        </a:lnTo>
                        <a:close/>
                      </a:path>
                    </a:pathLst>
                  </a:custGeom>
                  <a:solidFill>
                    <a:srgbClr val="8CDAD8"/>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Arial"/>
                      <a:ea typeface="+mn-ea"/>
                      <a:cs typeface="+mn-cs"/>
                    </a:endParaRPr>
                  </a:p>
                </p:txBody>
              </p:sp>
            </p:grpSp>
            <p:sp>
              <p:nvSpPr>
                <p:cNvPr id="19" name="Rectangle 18">
                  <a:extLst>
                    <a:ext uri="{FF2B5EF4-FFF2-40B4-BE49-F238E27FC236}">
                      <a16:creationId xmlns:a16="http://schemas.microsoft.com/office/drawing/2014/main" xmlns="" id="{5953C45D-AD2E-4F79-A7F6-04762A7E4D65}"/>
                    </a:ext>
                  </a:extLst>
                </p:cNvPr>
                <p:cNvSpPr/>
                <p:nvPr/>
              </p:nvSpPr>
              <p:spPr>
                <a:xfrm>
                  <a:off x="7004541" y="1930010"/>
                  <a:ext cx="1992923" cy="461852"/>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Arial"/>
                    <a:ea typeface="+mn-ea"/>
                    <a:cs typeface="+mn-cs"/>
                  </a:endParaRPr>
                </a:p>
              </p:txBody>
            </p:sp>
            <p:sp>
              <p:nvSpPr>
                <p:cNvPr id="20" name="Freeform 94">
                  <a:extLst>
                    <a:ext uri="{FF2B5EF4-FFF2-40B4-BE49-F238E27FC236}">
                      <a16:creationId xmlns:a16="http://schemas.microsoft.com/office/drawing/2014/main" xmlns="" id="{B8B68FCB-4183-41CA-BAC9-925F669E46FF}"/>
                    </a:ext>
                  </a:extLst>
                </p:cNvPr>
                <p:cNvSpPr/>
                <p:nvPr/>
              </p:nvSpPr>
              <p:spPr>
                <a:xfrm>
                  <a:off x="7872390" y="1394548"/>
                  <a:ext cx="255480" cy="397904"/>
                </a:xfrm>
                <a:custGeom>
                  <a:avLst/>
                  <a:gdLst>
                    <a:gd name="connsiteX0" fmla="*/ 54777 w 328658"/>
                    <a:gd name="connsiteY0" fmla="*/ 0 h 597276"/>
                    <a:gd name="connsiteX1" fmla="*/ 273881 w 328658"/>
                    <a:gd name="connsiteY1" fmla="*/ 0 h 597276"/>
                    <a:gd name="connsiteX2" fmla="*/ 328658 w 328658"/>
                    <a:gd name="connsiteY2" fmla="*/ 54777 h 597276"/>
                    <a:gd name="connsiteX3" fmla="*/ 328658 w 328658"/>
                    <a:gd name="connsiteY3" fmla="*/ 542499 h 597276"/>
                    <a:gd name="connsiteX4" fmla="*/ 273881 w 328658"/>
                    <a:gd name="connsiteY4" fmla="*/ 597276 h 597276"/>
                    <a:gd name="connsiteX5" fmla="*/ 54777 w 328658"/>
                    <a:gd name="connsiteY5" fmla="*/ 597276 h 597276"/>
                    <a:gd name="connsiteX6" fmla="*/ 0 w 328658"/>
                    <a:gd name="connsiteY6" fmla="*/ 542499 h 597276"/>
                    <a:gd name="connsiteX7" fmla="*/ 0 w 328658"/>
                    <a:gd name="connsiteY7" fmla="*/ 54777 h 597276"/>
                    <a:gd name="connsiteX8" fmla="*/ 54777 w 328658"/>
                    <a:gd name="connsiteY8" fmla="*/ 0 h 597276"/>
                    <a:gd name="connsiteX9" fmla="*/ 29102 w 328658"/>
                    <a:gd name="connsiteY9" fmla="*/ 77317 h 597276"/>
                    <a:gd name="connsiteX10" fmla="*/ 29102 w 328658"/>
                    <a:gd name="connsiteY10" fmla="*/ 523182 h 597276"/>
                    <a:gd name="connsiteX11" fmla="*/ 303480 w 328658"/>
                    <a:gd name="connsiteY11" fmla="*/ 523182 h 597276"/>
                    <a:gd name="connsiteX12" fmla="*/ 303480 w 328658"/>
                    <a:gd name="connsiteY12" fmla="*/ 77317 h 597276"/>
                    <a:gd name="connsiteX13" fmla="*/ 29102 w 328658"/>
                    <a:gd name="connsiteY13" fmla="*/ 77317 h 597276"/>
                    <a:gd name="connsiteX14" fmla="*/ 165097 w 328658"/>
                    <a:gd name="connsiteY14" fmla="*/ 535635 h 597276"/>
                    <a:gd name="connsiteX15" fmla="*/ 142338 w 328658"/>
                    <a:gd name="connsiteY15" fmla="*/ 556857 h 597276"/>
                    <a:gd name="connsiteX16" fmla="*/ 163561 w 328658"/>
                    <a:gd name="connsiteY16" fmla="*/ 579616 h 597276"/>
                    <a:gd name="connsiteX17" fmla="*/ 186320 w 328658"/>
                    <a:gd name="connsiteY17" fmla="*/ 558393 h 597276"/>
                    <a:gd name="connsiteX18" fmla="*/ 165097 w 328658"/>
                    <a:gd name="connsiteY18" fmla="*/ 535635 h 59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8658" h="597276">
                      <a:moveTo>
                        <a:pt x="54777" y="0"/>
                      </a:moveTo>
                      <a:lnTo>
                        <a:pt x="273881" y="0"/>
                      </a:lnTo>
                      <a:cubicBezTo>
                        <a:pt x="304134" y="0"/>
                        <a:pt x="328658" y="24524"/>
                        <a:pt x="328658" y="54777"/>
                      </a:cubicBezTo>
                      <a:lnTo>
                        <a:pt x="328658" y="542499"/>
                      </a:lnTo>
                      <a:cubicBezTo>
                        <a:pt x="328658" y="572752"/>
                        <a:pt x="304134" y="597276"/>
                        <a:pt x="273881" y="597276"/>
                      </a:cubicBezTo>
                      <a:lnTo>
                        <a:pt x="54777" y="597276"/>
                      </a:lnTo>
                      <a:cubicBezTo>
                        <a:pt x="24524" y="597276"/>
                        <a:pt x="0" y="572752"/>
                        <a:pt x="0" y="542499"/>
                      </a:cubicBezTo>
                      <a:lnTo>
                        <a:pt x="0" y="54777"/>
                      </a:lnTo>
                      <a:cubicBezTo>
                        <a:pt x="0" y="24524"/>
                        <a:pt x="24524" y="0"/>
                        <a:pt x="54777" y="0"/>
                      </a:cubicBezTo>
                      <a:close/>
                      <a:moveTo>
                        <a:pt x="29102" y="77317"/>
                      </a:moveTo>
                      <a:lnTo>
                        <a:pt x="29102" y="523182"/>
                      </a:lnTo>
                      <a:lnTo>
                        <a:pt x="303480" y="523182"/>
                      </a:lnTo>
                      <a:lnTo>
                        <a:pt x="303480" y="77317"/>
                      </a:lnTo>
                      <a:lnTo>
                        <a:pt x="29102" y="77317"/>
                      </a:lnTo>
                      <a:close/>
                      <a:moveTo>
                        <a:pt x="165097" y="535635"/>
                      </a:moveTo>
                      <a:cubicBezTo>
                        <a:pt x="152952" y="535210"/>
                        <a:pt x="142763" y="544713"/>
                        <a:pt x="142338" y="556857"/>
                      </a:cubicBezTo>
                      <a:cubicBezTo>
                        <a:pt x="141914" y="569002"/>
                        <a:pt x="151417" y="579192"/>
                        <a:pt x="163561" y="579616"/>
                      </a:cubicBezTo>
                      <a:cubicBezTo>
                        <a:pt x="175706" y="580040"/>
                        <a:pt x="185896" y="570538"/>
                        <a:pt x="186320" y="558393"/>
                      </a:cubicBezTo>
                      <a:cubicBezTo>
                        <a:pt x="186744" y="546248"/>
                        <a:pt x="177242" y="536059"/>
                        <a:pt x="165097" y="535635"/>
                      </a:cubicBezTo>
                      <a:close/>
                    </a:path>
                  </a:pathLst>
                </a:custGeom>
                <a:solidFill>
                  <a:srgbClr val="F7F7F7"/>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Arial"/>
                    <a:ea typeface="+mn-ea"/>
                    <a:cs typeface="+mn-cs"/>
                  </a:endParaRPr>
                </a:p>
              </p:txBody>
            </p:sp>
          </p:grpSp>
          <p:grpSp>
            <p:nvGrpSpPr>
              <p:cNvPr id="15" name="Group 14">
                <a:extLst>
                  <a:ext uri="{FF2B5EF4-FFF2-40B4-BE49-F238E27FC236}">
                    <a16:creationId xmlns:a16="http://schemas.microsoft.com/office/drawing/2014/main" xmlns="" id="{B80DC615-FA1A-4BD7-A486-D07009E131BF}"/>
                  </a:ext>
                </a:extLst>
              </p:cNvPr>
              <p:cNvGrpSpPr/>
              <p:nvPr/>
            </p:nvGrpSpPr>
            <p:grpSpPr>
              <a:xfrm>
                <a:off x="7383383" y="1960271"/>
                <a:ext cx="1299410" cy="2307884"/>
                <a:chOff x="7389241" y="2038893"/>
                <a:chExt cx="1299410" cy="2307884"/>
              </a:xfrm>
            </p:grpSpPr>
            <p:sp>
              <p:nvSpPr>
                <p:cNvPr id="16" name="TextBox 15">
                  <a:extLst>
                    <a:ext uri="{FF2B5EF4-FFF2-40B4-BE49-F238E27FC236}">
                      <a16:creationId xmlns:a16="http://schemas.microsoft.com/office/drawing/2014/main" xmlns="" id="{6351C05B-BFF0-40ED-B1C1-D655D8FAD5CD}"/>
                    </a:ext>
                  </a:extLst>
                </p:cNvPr>
                <p:cNvSpPr txBox="1"/>
                <p:nvPr/>
              </p:nvSpPr>
              <p:spPr>
                <a:xfrm>
                  <a:off x="7389241" y="2038893"/>
                  <a:ext cx="1299410"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3FC1BE"/>
                      </a:solidFill>
                      <a:effectLst/>
                      <a:uLnTx/>
                      <a:uFillTx/>
                      <a:latin typeface="Arial" panose="020B0604020202020204" pitchFamily="34" charset="0"/>
                      <a:cs typeface="Arial" panose="020B0604020202020204" pitchFamily="34" charset="0"/>
                    </a:rPr>
                    <a:t>Multiple uplift</a:t>
                  </a:r>
                </a:p>
              </p:txBody>
            </p:sp>
            <p:sp>
              <p:nvSpPr>
                <p:cNvPr id="17" name="Rectangle 16">
                  <a:extLst>
                    <a:ext uri="{FF2B5EF4-FFF2-40B4-BE49-F238E27FC236}">
                      <a16:creationId xmlns:a16="http://schemas.microsoft.com/office/drawing/2014/main" xmlns="" id="{316DA5BC-9C1D-483E-B9E7-672AAFE7AA44}"/>
                    </a:ext>
                  </a:extLst>
                </p:cNvPr>
                <p:cNvSpPr/>
                <p:nvPr/>
              </p:nvSpPr>
              <p:spPr>
                <a:xfrm>
                  <a:off x="7389241" y="2453951"/>
                  <a:ext cx="1253510" cy="1892826"/>
                </a:xfrm>
                <a:prstGeom prst="rect">
                  <a:avLst/>
                </a:prstGeom>
              </p:spPr>
              <p:txBody>
                <a:bodyPr wrap="square">
                  <a:spAutoFit/>
                </a:bodyPr>
                <a:lstStyle/>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kumimoji="0" lang="en-US" sz="900" b="0" i="0" u="none" strike="noStrike" kern="0" cap="none" spc="0" normalizeH="0" baseline="0" noProof="0" dirty="0">
                      <a:ln>
                        <a:noFill/>
                      </a:ln>
                      <a:solidFill>
                        <a:srgbClr val="0D0D0D"/>
                      </a:solidFill>
                      <a:effectLst/>
                      <a:uLnTx/>
                      <a:uFillTx/>
                      <a:latin typeface="Arial" panose="020B0604020202020204" pitchFamily="34" charset="0"/>
                      <a:cs typeface="Arial" panose="020B0604020202020204" pitchFamily="34" charset="0"/>
                    </a:rPr>
                    <a:t>Build a positive perception of the combined business.</a:t>
                  </a: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kumimoji="0" lang="en-US" sz="900" b="0" i="0" u="none" strike="noStrike" kern="0" cap="none" spc="0" normalizeH="0" baseline="0" noProof="0" dirty="0">
                      <a:ln>
                        <a:noFill/>
                      </a:ln>
                      <a:solidFill>
                        <a:srgbClr val="0D0D0D"/>
                      </a:solidFill>
                      <a:effectLst/>
                      <a:uLnTx/>
                      <a:uFillTx/>
                      <a:latin typeface="Arial" panose="020B0604020202020204" pitchFamily="34" charset="0"/>
                      <a:cs typeface="Arial" panose="020B0604020202020204" pitchFamily="34" charset="0"/>
                    </a:rPr>
                    <a:t>Improved network and reliability</a:t>
                  </a: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kumimoji="0" lang="en-US" sz="900" b="0" i="0" u="none" strike="noStrike" kern="0" cap="none" spc="0" normalizeH="0" baseline="0" noProof="0" dirty="0">
                      <a:ln>
                        <a:noFill/>
                      </a:ln>
                      <a:solidFill>
                        <a:srgbClr val="0D0D0D"/>
                      </a:solidFill>
                      <a:effectLst/>
                      <a:uLnTx/>
                      <a:uFillTx/>
                      <a:latin typeface="Arial" panose="020B0604020202020204" pitchFamily="34" charset="0"/>
                      <a:cs typeface="Arial" panose="020B0604020202020204" pitchFamily="34" charset="0"/>
                    </a:rPr>
                    <a:t>Aligned culture and ways of work</a:t>
                  </a: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kumimoji="0" lang="en-US" sz="900" b="0" i="0" u="none" strike="noStrike" kern="0" cap="none" spc="0" normalizeH="0" baseline="0" noProof="0" dirty="0">
                      <a:ln>
                        <a:noFill/>
                      </a:ln>
                      <a:solidFill>
                        <a:srgbClr val="0D0D0D"/>
                      </a:solidFill>
                      <a:effectLst/>
                      <a:uLnTx/>
                      <a:uFillTx/>
                      <a:latin typeface="Arial" panose="020B0604020202020204" pitchFamily="34" charset="0"/>
                      <a:cs typeface="Arial" panose="020B0604020202020204" pitchFamily="34" charset="0"/>
                    </a:rPr>
                    <a:t>Retention of key staff</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D0D0D"/>
                      </a:solidFill>
                      <a:effectLst/>
                      <a:uLnTx/>
                      <a:uFillTx/>
                      <a:latin typeface="Arial" panose="020B0604020202020204" pitchFamily="34" charset="0"/>
                      <a:cs typeface="Arial" panose="020B0604020202020204" pitchFamily="34" charset="0"/>
                    </a:rPr>
                    <a:t> </a:t>
                  </a:r>
                </a:p>
              </p:txBody>
            </p:sp>
          </p:grpSp>
        </p:grpSp>
      </p:grpSp>
    </p:spTree>
    <p:extLst>
      <p:ext uri="{BB962C8B-B14F-4D97-AF65-F5344CB8AC3E}">
        <p14:creationId xmlns:p14="http://schemas.microsoft.com/office/powerpoint/2010/main" xmlns="" val="160068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62A7F62C-281F-4024-9240-7E06D36EBBC7}"/>
              </a:ext>
            </a:extLst>
          </p:cNvPr>
          <p:cNvSpPr>
            <a:spLocks noGrp="1"/>
          </p:cNvSpPr>
          <p:nvPr>
            <p:ph type="sldNum" sz="quarter" idx="10"/>
          </p:nvPr>
        </p:nvSpPr>
        <p:spPr/>
        <p:txBody>
          <a:bodyPr/>
          <a:lstStyle/>
          <a:p>
            <a:r>
              <a:rPr lang="en-US" dirty="0">
                <a:solidFill>
                  <a:srgbClr val="FFFFFF"/>
                </a:solidFill>
              </a:rPr>
              <a:t>Slide </a:t>
            </a:r>
            <a:fld id="{864A8D4A-B602-4C7A-9F64-5AEA9A8AB9A3}" type="slidenum">
              <a:rPr lang="en-US" smtClean="0">
                <a:solidFill>
                  <a:srgbClr val="FFFFFF"/>
                </a:solidFill>
              </a:rPr>
              <a:pPr/>
              <a:t>29</a:t>
            </a:fld>
            <a:endParaRPr lang="en-US" dirty="0">
              <a:solidFill>
                <a:srgbClr val="FFFFFF"/>
              </a:solidFill>
            </a:endParaRPr>
          </a:p>
        </p:txBody>
      </p:sp>
      <p:sp>
        <p:nvSpPr>
          <p:cNvPr id="4" name="Text Placeholder 3">
            <a:extLst>
              <a:ext uri="{FF2B5EF4-FFF2-40B4-BE49-F238E27FC236}">
                <a16:creationId xmlns:a16="http://schemas.microsoft.com/office/drawing/2014/main" xmlns="" id="{2263D65D-F72A-4636-9A06-E410F4B67AC6}"/>
              </a:ext>
            </a:extLst>
          </p:cNvPr>
          <p:cNvSpPr>
            <a:spLocks noGrp="1"/>
          </p:cNvSpPr>
          <p:nvPr>
            <p:ph type="body" sz="quarter" idx="11"/>
          </p:nvPr>
        </p:nvSpPr>
        <p:spPr>
          <a:xfrm>
            <a:off x="251521" y="423339"/>
            <a:ext cx="6696744" cy="400595"/>
          </a:xfrm>
          <a:noFill/>
          <a:ln w="9525">
            <a:noFill/>
            <a:miter lim="800000"/>
            <a:headEnd/>
            <a:tailEnd/>
          </a:ln>
        </p:spPr>
        <p:txBody>
          <a:bodyPr vert="horz" wrap="square" lIns="91440" tIns="45720" rIns="91440" bIns="45720" numCol="1" anchor="ctr" anchorCtr="0" compatLnSpc="1">
            <a:prstTxWarp prst="textNoShape">
              <a:avLst/>
            </a:prstTxWarp>
            <a:noAutofit/>
          </a:bodyPr>
          <a:lstStyle/>
          <a:p>
            <a:pPr>
              <a:spcBef>
                <a:spcPct val="0"/>
              </a:spcBef>
            </a:pPr>
            <a:r>
              <a:rPr lang="en-ZA" kern="1200" dirty="0">
                <a:latin typeface="Helvetica"/>
                <a:ea typeface="Tahoma" panose="020B0604030504040204" pitchFamily="34" charset="0"/>
                <a:cs typeface="Tahoma" panose="020B0604030504040204" pitchFamily="34" charset="0"/>
              </a:rPr>
              <a:t>Services for SDIC </a:t>
            </a:r>
            <a:endParaRPr lang="en-GB" kern="1200" dirty="0">
              <a:latin typeface="Helvetica"/>
              <a:ea typeface="Tahoma" panose="020B0604030504040204" pitchFamily="34" charset="0"/>
              <a:cs typeface="Tahoma" panose="020B0604030504040204" pitchFamily="34" charset="0"/>
            </a:endParaRPr>
          </a:p>
        </p:txBody>
      </p:sp>
      <p:sp>
        <p:nvSpPr>
          <p:cNvPr id="8" name="Rectangle 2">
            <a:extLst>
              <a:ext uri="{FF2B5EF4-FFF2-40B4-BE49-F238E27FC236}">
                <a16:creationId xmlns:a16="http://schemas.microsoft.com/office/drawing/2014/main" xmlns="" id="{5A5063D3-7653-4B72-A55F-43123EA8E4E7}"/>
              </a:ext>
            </a:extLst>
          </p:cNvPr>
          <p:cNvSpPr>
            <a:spLocks noChangeArrowheads="1"/>
          </p:cNvSpPr>
          <p:nvPr/>
        </p:nvSpPr>
        <p:spPr bwMode="auto">
          <a:xfrm>
            <a:off x="3803650" y="1592977"/>
            <a:ext cx="18473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sz="100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xmlns="" id="{8A094DF5-73A9-436B-AAB6-37E5432570F5}"/>
              </a:ext>
            </a:extLst>
          </p:cNvPr>
          <p:cNvGrpSpPr/>
          <p:nvPr/>
        </p:nvGrpSpPr>
        <p:grpSpPr>
          <a:xfrm>
            <a:off x="251521" y="1268761"/>
            <a:ext cx="8712967" cy="5165900"/>
            <a:chOff x="0" y="47628"/>
            <a:chExt cx="9259178" cy="3637534"/>
          </a:xfrm>
        </p:grpSpPr>
        <p:sp>
          <p:nvSpPr>
            <p:cNvPr id="6" name="Rectangle 5">
              <a:extLst>
                <a:ext uri="{FF2B5EF4-FFF2-40B4-BE49-F238E27FC236}">
                  <a16:creationId xmlns:a16="http://schemas.microsoft.com/office/drawing/2014/main" xmlns="" id="{A99A5907-C697-45F2-A27A-27B09B11DB91}"/>
                </a:ext>
              </a:extLst>
            </p:cNvPr>
            <p:cNvSpPr/>
            <p:nvPr/>
          </p:nvSpPr>
          <p:spPr>
            <a:xfrm>
              <a:off x="0" y="3276565"/>
              <a:ext cx="3601815" cy="408597"/>
            </a:xfrm>
            <a:prstGeom prst="rect">
              <a:avLst/>
            </a:prstGeom>
            <a:solidFill>
              <a:srgbClr val="339933"/>
            </a:solidFill>
            <a:ln w="25400" cap="flat" cmpd="sng" algn="ctr">
              <a:solidFill>
                <a:srgbClr val="BBE0E3">
                  <a:shade val="50000"/>
                </a:srgbClr>
              </a:solidFill>
              <a:prstDash val="solid"/>
            </a:ln>
            <a:effectLst/>
          </p:spPr>
          <p:txBody>
            <a:bodyPr rtlCol="0" anchor="ctr"/>
            <a:lstStyle/>
            <a:p>
              <a:pPr>
                <a:lnSpc>
                  <a:spcPct val="115000"/>
                </a:lnSpc>
              </a:pPr>
              <a:r>
                <a:rPr lang="en-ZA" sz="1000" kern="1200">
                  <a:solidFill>
                    <a:srgbClr val="FFFFFF"/>
                  </a:solidFill>
                  <a:effectLst/>
                  <a:latin typeface="Arial" panose="020B0604020202020204" pitchFamily="34" charset="0"/>
                  <a:ea typeface="Arial" panose="020B0604020202020204" pitchFamily="34" charset="0"/>
                </a:rPr>
                <a:t>Immediate</a:t>
              </a:r>
              <a:endParaRPr lang="en-ZA" sz="1100">
                <a:effectLst/>
                <a:latin typeface="Arial" panose="020B0604020202020204" pitchFamily="34" charset="0"/>
                <a:ea typeface="Arial" panose="020B0604020202020204" pitchFamily="34" charset="0"/>
              </a:endParaRPr>
            </a:p>
          </p:txBody>
        </p:sp>
        <p:sp>
          <p:nvSpPr>
            <p:cNvPr id="7" name="Rectangle 6">
              <a:extLst>
                <a:ext uri="{FF2B5EF4-FFF2-40B4-BE49-F238E27FC236}">
                  <a16:creationId xmlns:a16="http://schemas.microsoft.com/office/drawing/2014/main" xmlns="" id="{1F8D4684-256B-4E79-95FD-37FBF14CC028}"/>
                </a:ext>
              </a:extLst>
            </p:cNvPr>
            <p:cNvSpPr/>
            <p:nvPr/>
          </p:nvSpPr>
          <p:spPr>
            <a:xfrm>
              <a:off x="0" y="503324"/>
              <a:ext cx="1725282" cy="408596"/>
            </a:xfrm>
            <a:prstGeom prst="rect">
              <a:avLst/>
            </a:prstGeom>
            <a:solidFill>
              <a:srgbClr val="339933"/>
            </a:solidFill>
            <a:ln w="25400" cap="flat" cmpd="sng" algn="ctr">
              <a:solidFill>
                <a:srgbClr val="006600"/>
              </a:solidFill>
              <a:prstDash val="solid"/>
            </a:ln>
            <a:effectLst/>
          </p:spPr>
          <p:txBody>
            <a:bodyPr rtlCol="0" anchor="ctr"/>
            <a:lstStyle/>
            <a:p>
              <a:pPr>
                <a:lnSpc>
                  <a:spcPct val="115000"/>
                </a:lnSpc>
              </a:pPr>
              <a:r>
                <a:rPr lang="en-ZA" sz="1000" kern="1200">
                  <a:solidFill>
                    <a:srgbClr val="FFFFFF"/>
                  </a:solidFill>
                  <a:effectLst/>
                  <a:latin typeface="Arial" panose="020B0604020202020204" pitchFamily="34" charset="0"/>
                  <a:ea typeface="Arial" panose="020B0604020202020204" pitchFamily="34" charset="0"/>
                </a:rPr>
                <a:t>Connectivity</a:t>
              </a:r>
              <a:endParaRPr lang="en-ZA" sz="1100">
                <a:effectLst/>
                <a:latin typeface="Arial" panose="020B0604020202020204" pitchFamily="34" charset="0"/>
                <a:ea typeface="Arial" panose="020B0604020202020204" pitchFamily="34" charset="0"/>
              </a:endParaRPr>
            </a:p>
          </p:txBody>
        </p:sp>
        <p:grpSp>
          <p:nvGrpSpPr>
            <p:cNvPr id="9" name="Group 8">
              <a:extLst>
                <a:ext uri="{FF2B5EF4-FFF2-40B4-BE49-F238E27FC236}">
                  <a16:creationId xmlns:a16="http://schemas.microsoft.com/office/drawing/2014/main" xmlns="" id="{CC87F4D6-B957-494B-BD1E-CCE67D348B85}"/>
                </a:ext>
              </a:extLst>
            </p:cNvPr>
            <p:cNvGrpSpPr/>
            <p:nvPr/>
          </p:nvGrpSpPr>
          <p:grpSpPr>
            <a:xfrm>
              <a:off x="55" y="990631"/>
              <a:ext cx="9231411" cy="2219295"/>
              <a:chOff x="55" y="990631"/>
              <a:chExt cx="9231411" cy="2219295"/>
            </a:xfrm>
          </p:grpSpPr>
          <p:sp>
            <p:nvSpPr>
              <p:cNvPr id="16" name="Rectangle 15">
                <a:extLst>
                  <a:ext uri="{FF2B5EF4-FFF2-40B4-BE49-F238E27FC236}">
                    <a16:creationId xmlns:a16="http://schemas.microsoft.com/office/drawing/2014/main" xmlns="" id="{76216AA8-0A4E-4272-B36E-4F7306A8F04C}"/>
                  </a:ext>
                </a:extLst>
              </p:cNvPr>
              <p:cNvSpPr/>
              <p:nvPr/>
            </p:nvSpPr>
            <p:spPr>
              <a:xfrm>
                <a:off x="1876532" y="1013465"/>
                <a:ext cx="1725282" cy="2196461"/>
              </a:xfrm>
              <a:prstGeom prst="rect">
                <a:avLst/>
              </a:prstGeom>
              <a:solidFill>
                <a:srgbClr val="BBE0E3"/>
              </a:solidFill>
              <a:ln w="25400" cap="flat" cmpd="sng" algn="ctr">
                <a:solidFill>
                  <a:srgbClr val="BBE0E3">
                    <a:shade val="50000"/>
                  </a:srgbClr>
                </a:solidFill>
                <a:prstDash val="solid"/>
              </a:ln>
              <a:effectLst/>
            </p:spPr>
            <p:txBody>
              <a:bodyPr rtlCol="0" anchor="ctr"/>
              <a:lstStyle/>
              <a:p>
                <a:pPr fontAlgn="t">
                  <a:lnSpc>
                    <a:spcPct val="115000"/>
                  </a:lnSpc>
                </a:pPr>
                <a:r>
                  <a:rPr lang="en-US" sz="1000" b="1" u="sng" kern="1200">
                    <a:solidFill>
                      <a:srgbClr val="000000"/>
                    </a:solidFill>
                    <a:effectLst/>
                    <a:latin typeface="Arial" panose="020B0604020202020204" pitchFamily="34" charset="0"/>
                    <a:ea typeface="Arial" panose="020B0604020202020204" pitchFamily="34" charset="0"/>
                  </a:rPr>
                  <a:t>TV terrestrial</a:t>
                </a:r>
                <a:endParaRPr lang="en-ZA" sz="1100">
                  <a:effectLst/>
                  <a:latin typeface="Arial" panose="020B0604020202020204" pitchFamily="34" charset="0"/>
                  <a:ea typeface="Arial" panose="020B0604020202020204" pitchFamily="34" charset="0"/>
                </a:endParaRPr>
              </a:p>
              <a:p>
                <a:pPr fontAlgn="t">
                  <a:lnSpc>
                    <a:spcPct val="115000"/>
                  </a:lnSpc>
                </a:pPr>
                <a:r>
                  <a:rPr lang="en-US" sz="1000" kern="1200">
                    <a:solidFill>
                      <a:srgbClr val="000000"/>
                    </a:solidFill>
                    <a:effectLst/>
                    <a:latin typeface="Arial" panose="020B0604020202020204" pitchFamily="34" charset="0"/>
                    <a:ea typeface="Arial" panose="020B0604020202020204" pitchFamily="34" charset="0"/>
                  </a:rPr>
                  <a:t>Satellite TV</a:t>
                </a:r>
                <a:endParaRPr lang="en-ZA" sz="1100">
                  <a:effectLst/>
                  <a:latin typeface="Arial" panose="020B0604020202020204" pitchFamily="34" charset="0"/>
                  <a:ea typeface="Arial" panose="020B0604020202020204" pitchFamily="34" charset="0"/>
                </a:endParaRPr>
              </a:p>
              <a:p>
                <a:pPr fontAlgn="t">
                  <a:lnSpc>
                    <a:spcPct val="115000"/>
                  </a:lnSpc>
                </a:pPr>
                <a:r>
                  <a:rPr lang="en-US" sz="1000" kern="1200">
                    <a:solidFill>
                      <a:srgbClr val="000000"/>
                    </a:solidFill>
                    <a:effectLst/>
                    <a:latin typeface="Arial" panose="020B0604020202020204" pitchFamily="34" charset="0"/>
                    <a:ea typeface="Calibri" panose="020F0502020204030204" pitchFamily="34" charset="0"/>
                  </a:rPr>
                  <a:t>Frequency modulation (</a:t>
                </a:r>
                <a:r>
                  <a:rPr lang="en-US" sz="1000" kern="1200">
                    <a:solidFill>
                      <a:srgbClr val="000000"/>
                    </a:solidFill>
                    <a:effectLst/>
                    <a:latin typeface="Arial" panose="020B0604020202020204" pitchFamily="34" charset="0"/>
                    <a:ea typeface="Arial" panose="020B0604020202020204" pitchFamily="34" charset="0"/>
                  </a:rPr>
                  <a:t>FM)</a:t>
                </a:r>
                <a:endParaRPr lang="en-ZA" sz="1100">
                  <a:effectLst/>
                  <a:latin typeface="Arial" panose="020B0604020202020204" pitchFamily="34" charset="0"/>
                  <a:ea typeface="Arial" panose="020B0604020202020204" pitchFamily="34" charset="0"/>
                </a:endParaRPr>
              </a:p>
              <a:p>
                <a:pPr fontAlgn="t">
                  <a:lnSpc>
                    <a:spcPct val="115000"/>
                  </a:lnSpc>
                </a:pPr>
                <a:r>
                  <a:rPr lang="en-US" sz="1000" kern="1200">
                    <a:solidFill>
                      <a:srgbClr val="000000"/>
                    </a:solidFill>
                    <a:effectLst/>
                    <a:latin typeface="Arial" panose="020B0604020202020204" pitchFamily="34" charset="0"/>
                    <a:ea typeface="Arial" panose="020B0604020202020204" pitchFamily="34" charset="0"/>
                  </a:rPr>
                  <a:t>MW</a:t>
                </a:r>
                <a:endParaRPr lang="en-ZA" sz="1100">
                  <a:effectLst/>
                  <a:latin typeface="Arial" panose="020B0604020202020204" pitchFamily="34" charset="0"/>
                  <a:ea typeface="Arial" panose="020B0604020202020204" pitchFamily="34" charset="0"/>
                </a:endParaRPr>
              </a:p>
              <a:p>
                <a:pPr fontAlgn="t">
                  <a:lnSpc>
                    <a:spcPct val="115000"/>
                  </a:lnSpc>
                </a:pPr>
                <a:r>
                  <a:rPr lang="en-US" sz="1000" kern="1200">
                    <a:solidFill>
                      <a:srgbClr val="000000"/>
                    </a:solidFill>
                    <a:effectLst/>
                    <a:latin typeface="Arial" panose="020B0604020202020204" pitchFamily="34" charset="0"/>
                    <a:ea typeface="Arial" panose="020B0604020202020204" pitchFamily="34" charset="0"/>
                  </a:rPr>
                  <a:t>OTT</a:t>
                </a:r>
                <a:endParaRPr lang="en-ZA" sz="1100">
                  <a:effectLst/>
                  <a:latin typeface="Arial" panose="020B0604020202020204" pitchFamily="34" charset="0"/>
                  <a:ea typeface="Arial" panose="020B0604020202020204" pitchFamily="34" charset="0"/>
                </a:endParaRPr>
              </a:p>
              <a:p>
                <a:pPr fontAlgn="t">
                  <a:lnSpc>
                    <a:spcPct val="115000"/>
                  </a:lnSpc>
                </a:pPr>
                <a:r>
                  <a:rPr lang="en-US" sz="1000" kern="1200">
                    <a:solidFill>
                      <a:srgbClr val="000000"/>
                    </a:solidFill>
                    <a:effectLst/>
                    <a:latin typeface="Arial" panose="020B0604020202020204" pitchFamily="34" charset="0"/>
                    <a:ea typeface="Arial" panose="020B0604020202020204" pitchFamily="34" charset="0"/>
                  </a:rPr>
                  <a:t>Digital Audio</a:t>
                </a:r>
                <a:endParaRPr lang="en-ZA" sz="1100">
                  <a:effectLst/>
                  <a:latin typeface="Arial" panose="020B0604020202020204" pitchFamily="34" charset="0"/>
                  <a:ea typeface="Arial" panose="020B0604020202020204" pitchFamily="34" charset="0"/>
                </a:endParaRPr>
              </a:p>
              <a:p>
                <a:pPr fontAlgn="t">
                  <a:lnSpc>
                    <a:spcPct val="115000"/>
                  </a:lnSpc>
                </a:pPr>
                <a:r>
                  <a:rPr lang="en-US" sz="1000" kern="1200">
                    <a:solidFill>
                      <a:srgbClr val="000000"/>
                    </a:solidFill>
                    <a:effectLst/>
                    <a:latin typeface="Arial" panose="020B0604020202020204" pitchFamily="34" charset="0"/>
                    <a:ea typeface="Arial" panose="020B0604020202020204" pitchFamily="34" charset="0"/>
                  </a:rPr>
                  <a:t>E-Learning</a:t>
                </a:r>
                <a:endParaRPr lang="en-ZA" sz="1100">
                  <a:effectLst/>
                  <a:latin typeface="Arial" panose="020B0604020202020204" pitchFamily="34" charset="0"/>
                  <a:ea typeface="Arial" panose="020B0604020202020204" pitchFamily="34" charset="0"/>
                </a:endParaRPr>
              </a:p>
              <a:p>
                <a:pPr fontAlgn="t">
                  <a:lnSpc>
                    <a:spcPct val="115000"/>
                  </a:lnSpc>
                </a:pPr>
                <a:r>
                  <a:rPr lang="en-US" sz="1000" kern="1200">
                    <a:solidFill>
                      <a:srgbClr val="000000"/>
                    </a:solidFill>
                    <a:effectLst/>
                    <a:latin typeface="Arial" panose="020B0604020202020204" pitchFamily="34" charset="0"/>
                    <a:ea typeface="Arial" panose="020B0604020202020204" pitchFamily="34" charset="0"/>
                  </a:rPr>
                  <a:t> </a:t>
                </a:r>
                <a:endParaRPr lang="en-ZA" sz="1100">
                  <a:effectLst/>
                  <a:latin typeface="Arial" panose="020B0604020202020204" pitchFamily="34" charset="0"/>
                  <a:ea typeface="Arial" panose="020B0604020202020204" pitchFamily="34" charset="0"/>
                </a:endParaRPr>
              </a:p>
              <a:p>
                <a:pPr fontAlgn="t">
                  <a:lnSpc>
                    <a:spcPct val="115000"/>
                  </a:lnSpc>
                </a:pPr>
                <a:r>
                  <a:rPr lang="en-US" sz="1000" kern="1200">
                    <a:solidFill>
                      <a:srgbClr val="000000"/>
                    </a:solidFill>
                    <a:effectLst/>
                    <a:latin typeface="Arial" panose="020B0604020202020204" pitchFamily="34" charset="0"/>
                    <a:ea typeface="Arial" panose="020B0604020202020204" pitchFamily="34" charset="0"/>
                  </a:rPr>
                  <a:t> </a:t>
                </a:r>
                <a:endParaRPr lang="en-ZA" sz="1100">
                  <a:effectLst/>
                  <a:latin typeface="Arial" panose="020B0604020202020204" pitchFamily="34" charset="0"/>
                  <a:ea typeface="Arial" panose="020B0604020202020204" pitchFamily="34" charset="0"/>
                </a:endParaRPr>
              </a:p>
              <a:p>
                <a:pPr fontAlgn="t">
                  <a:lnSpc>
                    <a:spcPct val="115000"/>
                  </a:lnSpc>
                </a:pPr>
                <a:r>
                  <a:rPr lang="en-US" sz="1000" kern="1200">
                    <a:solidFill>
                      <a:srgbClr val="000000"/>
                    </a:solidFill>
                    <a:effectLst/>
                    <a:latin typeface="Arial" panose="020B0604020202020204" pitchFamily="34" charset="0"/>
                    <a:ea typeface="Arial" panose="020B0604020202020204" pitchFamily="34" charset="0"/>
                  </a:rPr>
                  <a:t> </a:t>
                </a:r>
                <a:endParaRPr lang="en-ZA" sz="1100">
                  <a:effectLst/>
                  <a:latin typeface="Arial" panose="020B0604020202020204" pitchFamily="34" charset="0"/>
                  <a:ea typeface="Arial" panose="020B0604020202020204" pitchFamily="34" charset="0"/>
                </a:endParaRPr>
              </a:p>
              <a:p>
                <a:pPr fontAlgn="t">
                  <a:lnSpc>
                    <a:spcPct val="115000"/>
                  </a:lnSpc>
                </a:pPr>
                <a:r>
                  <a:rPr lang="en-US" sz="1000" kern="1200">
                    <a:solidFill>
                      <a:srgbClr val="000000"/>
                    </a:solidFill>
                    <a:effectLst/>
                    <a:latin typeface="Arial" panose="020B0604020202020204" pitchFamily="34" charset="0"/>
                    <a:ea typeface="Arial" panose="020B0604020202020204" pitchFamily="34" charset="0"/>
                  </a:rPr>
                  <a:t> </a:t>
                </a:r>
                <a:endParaRPr lang="en-ZA" sz="1100">
                  <a:effectLst/>
                  <a:latin typeface="Arial" panose="020B0604020202020204" pitchFamily="34" charset="0"/>
                  <a:ea typeface="Arial" panose="020B0604020202020204" pitchFamily="34" charset="0"/>
                </a:endParaRPr>
              </a:p>
              <a:p>
                <a:pPr fontAlgn="t">
                  <a:lnSpc>
                    <a:spcPct val="115000"/>
                  </a:lnSpc>
                </a:pPr>
                <a:r>
                  <a:rPr lang="en-US" sz="1000" kern="1200">
                    <a:solidFill>
                      <a:srgbClr val="000000"/>
                    </a:solidFill>
                    <a:effectLst/>
                    <a:latin typeface="Arial" panose="020B0604020202020204" pitchFamily="34" charset="0"/>
                    <a:ea typeface="Arial" panose="020B0604020202020204" pitchFamily="34" charset="0"/>
                  </a:rPr>
                  <a:t> </a:t>
                </a:r>
                <a:endParaRPr lang="en-ZA" sz="1100">
                  <a:effectLst/>
                  <a:latin typeface="Arial" panose="020B0604020202020204" pitchFamily="34" charset="0"/>
                  <a:ea typeface="Arial" panose="020B0604020202020204" pitchFamily="34" charset="0"/>
                </a:endParaRPr>
              </a:p>
              <a:p>
                <a:pPr fontAlgn="t">
                  <a:lnSpc>
                    <a:spcPct val="115000"/>
                  </a:lnSpc>
                </a:pPr>
                <a:r>
                  <a:rPr lang="en-US" sz="1000" kern="1200">
                    <a:solidFill>
                      <a:srgbClr val="000000"/>
                    </a:solidFill>
                    <a:effectLst/>
                    <a:latin typeface="Arial" panose="020B0604020202020204" pitchFamily="34" charset="0"/>
                    <a:ea typeface="Arial" panose="020B0604020202020204" pitchFamily="34" charset="0"/>
                  </a:rPr>
                  <a:t> </a:t>
                </a:r>
                <a:endParaRPr lang="en-ZA" sz="1100">
                  <a:effectLst/>
                  <a:latin typeface="Arial" panose="020B0604020202020204" pitchFamily="34" charset="0"/>
                  <a:ea typeface="Arial" panose="020B0604020202020204" pitchFamily="34" charset="0"/>
                </a:endParaRPr>
              </a:p>
              <a:p>
                <a:pPr fontAlgn="t">
                  <a:lnSpc>
                    <a:spcPct val="115000"/>
                  </a:lnSpc>
                </a:pPr>
                <a:r>
                  <a:rPr lang="en-US" sz="1000" kern="1200">
                    <a:solidFill>
                      <a:srgbClr val="000000"/>
                    </a:solidFill>
                    <a:effectLst/>
                    <a:latin typeface="Arial" panose="020B0604020202020204" pitchFamily="34" charset="0"/>
                    <a:ea typeface="Arial" panose="020B0604020202020204" pitchFamily="34" charset="0"/>
                  </a:rPr>
                  <a:t> </a:t>
                </a:r>
                <a:endParaRPr lang="en-ZA" sz="1100">
                  <a:effectLst/>
                  <a:latin typeface="Arial" panose="020B0604020202020204" pitchFamily="34" charset="0"/>
                  <a:ea typeface="Arial" panose="020B0604020202020204" pitchFamily="34" charset="0"/>
                </a:endParaRPr>
              </a:p>
              <a:p>
                <a:pPr fontAlgn="t">
                  <a:lnSpc>
                    <a:spcPct val="115000"/>
                  </a:lnSpc>
                </a:pPr>
                <a:r>
                  <a:rPr lang="en-US" sz="1000" kern="1200">
                    <a:solidFill>
                      <a:srgbClr val="000000"/>
                    </a:solidFill>
                    <a:effectLst/>
                    <a:latin typeface="Arial" panose="020B0604020202020204" pitchFamily="34" charset="0"/>
                    <a:ea typeface="Arial" panose="020B0604020202020204" pitchFamily="34" charset="0"/>
                  </a:rPr>
                  <a:t> </a:t>
                </a:r>
                <a:endParaRPr lang="en-ZA" sz="1100">
                  <a:effectLst/>
                  <a:latin typeface="Arial" panose="020B0604020202020204" pitchFamily="34" charset="0"/>
                  <a:ea typeface="Arial" panose="020B0604020202020204" pitchFamily="34" charset="0"/>
                </a:endParaRPr>
              </a:p>
            </p:txBody>
          </p:sp>
          <p:sp>
            <p:nvSpPr>
              <p:cNvPr id="17" name="Rectangle 16">
                <a:extLst>
                  <a:ext uri="{FF2B5EF4-FFF2-40B4-BE49-F238E27FC236}">
                    <a16:creationId xmlns:a16="http://schemas.microsoft.com/office/drawing/2014/main" xmlns="" id="{096C8CA1-5F88-4EC7-81BF-F0FBCBB82A82}"/>
                  </a:ext>
                </a:extLst>
              </p:cNvPr>
              <p:cNvSpPr/>
              <p:nvPr/>
            </p:nvSpPr>
            <p:spPr>
              <a:xfrm>
                <a:off x="5638834" y="1025830"/>
                <a:ext cx="1725282" cy="2184096"/>
              </a:xfrm>
              <a:prstGeom prst="rect">
                <a:avLst/>
              </a:prstGeom>
              <a:solidFill>
                <a:srgbClr val="BBE0E3"/>
              </a:solidFill>
              <a:ln w="25400" cap="flat" cmpd="sng" algn="ctr">
                <a:solidFill>
                  <a:srgbClr val="BBE0E3">
                    <a:shade val="50000"/>
                  </a:srgbClr>
                </a:solidFill>
                <a:prstDash val="solid"/>
              </a:ln>
              <a:effectLst/>
            </p:spPr>
            <p:txBody>
              <a:bodyPr rtlCol="0" anchor="ctr"/>
              <a:lstStyle/>
              <a:p>
                <a:pPr fontAlgn="t">
                  <a:lnSpc>
                    <a:spcPct val="115000"/>
                  </a:lnSpc>
                </a:pPr>
                <a:r>
                  <a:rPr lang="en-US" sz="1000" b="1" u="sng" kern="1200" dirty="0">
                    <a:solidFill>
                      <a:srgbClr val="000000"/>
                    </a:solidFill>
                    <a:effectLst/>
                    <a:latin typeface="Arial" panose="020B0604020202020204" pitchFamily="34" charset="0"/>
                    <a:ea typeface="Arial" panose="020B0604020202020204" pitchFamily="34" charset="0"/>
                  </a:rPr>
                  <a:t>TV and FM broadband</a:t>
                </a:r>
                <a:endParaRPr lang="en-ZA" sz="1100" dirty="0">
                  <a:effectLst/>
                  <a:latin typeface="Arial" panose="020B0604020202020204" pitchFamily="34" charset="0"/>
                  <a:ea typeface="Arial" panose="020B0604020202020204" pitchFamily="34" charset="0"/>
                </a:endParaRPr>
              </a:p>
              <a:p>
                <a:pPr fontAlgn="t">
                  <a:lnSpc>
                    <a:spcPct val="115000"/>
                  </a:lnSpc>
                </a:pPr>
                <a:r>
                  <a:rPr lang="en-US" sz="1000" kern="1200" dirty="0">
                    <a:solidFill>
                      <a:srgbClr val="000000"/>
                    </a:solidFill>
                    <a:effectLst/>
                    <a:latin typeface="Arial" panose="020B0604020202020204" pitchFamily="34" charset="0"/>
                    <a:ea typeface="Arial" panose="020B0604020202020204" pitchFamily="34" charset="0"/>
                  </a:rPr>
                  <a:t>Virtual education and healthcare</a:t>
                </a:r>
                <a:endParaRPr lang="en-ZA" sz="1100" dirty="0">
                  <a:effectLst/>
                  <a:latin typeface="Arial" panose="020B0604020202020204" pitchFamily="34" charset="0"/>
                  <a:ea typeface="Arial" panose="020B0604020202020204" pitchFamily="34" charset="0"/>
                </a:endParaRPr>
              </a:p>
              <a:p>
                <a:pPr fontAlgn="t">
                  <a:lnSpc>
                    <a:spcPct val="115000"/>
                  </a:lnSpc>
                </a:pPr>
                <a:r>
                  <a:rPr lang="en-US" sz="1000" kern="1200" dirty="0">
                    <a:solidFill>
                      <a:srgbClr val="000000"/>
                    </a:solidFill>
                    <a:effectLst/>
                    <a:latin typeface="Arial" panose="020B0604020202020204" pitchFamily="34" charset="0"/>
                    <a:ea typeface="Arial" panose="020B0604020202020204" pitchFamily="34" charset="0"/>
                  </a:rPr>
                  <a:t>Video on demand (as part of OTT)</a:t>
                </a:r>
                <a:endParaRPr lang="en-ZA" sz="1100" dirty="0">
                  <a:effectLst/>
                  <a:latin typeface="Arial" panose="020B0604020202020204" pitchFamily="34" charset="0"/>
                  <a:ea typeface="Arial" panose="020B0604020202020204" pitchFamily="34" charset="0"/>
                </a:endParaRPr>
              </a:p>
              <a:p>
                <a:pPr fontAlgn="t">
                  <a:lnSpc>
                    <a:spcPct val="115000"/>
                  </a:lnSpc>
                </a:pPr>
                <a:r>
                  <a:rPr lang="en-US" sz="1000" kern="1200" dirty="0">
                    <a:solidFill>
                      <a:srgbClr val="000000"/>
                    </a:solidFill>
                    <a:effectLst/>
                    <a:latin typeface="Arial" panose="020B0604020202020204" pitchFamily="34" charset="0"/>
                    <a:ea typeface="Arial" panose="020B0604020202020204" pitchFamily="34" charset="0"/>
                  </a:rPr>
                  <a:t> </a:t>
                </a:r>
                <a:endParaRPr lang="en-ZA" sz="1100" dirty="0">
                  <a:effectLst/>
                  <a:latin typeface="Arial" panose="020B0604020202020204" pitchFamily="34" charset="0"/>
                  <a:ea typeface="Arial" panose="020B0604020202020204" pitchFamily="34" charset="0"/>
                </a:endParaRPr>
              </a:p>
              <a:p>
                <a:pPr fontAlgn="t">
                  <a:lnSpc>
                    <a:spcPct val="115000"/>
                  </a:lnSpc>
                </a:pPr>
                <a:r>
                  <a:rPr lang="en-US" sz="1000" kern="1200" dirty="0">
                    <a:solidFill>
                      <a:srgbClr val="000000"/>
                    </a:solidFill>
                    <a:effectLst/>
                    <a:latin typeface="Arial" panose="020B0604020202020204" pitchFamily="34" charset="0"/>
                    <a:ea typeface="Arial" panose="020B0604020202020204" pitchFamily="34" charset="0"/>
                  </a:rPr>
                  <a:t> </a:t>
                </a:r>
                <a:endParaRPr lang="en-ZA" sz="1100" dirty="0">
                  <a:effectLst/>
                  <a:latin typeface="Arial" panose="020B0604020202020204" pitchFamily="34" charset="0"/>
                  <a:ea typeface="Arial" panose="020B0604020202020204" pitchFamily="34" charset="0"/>
                </a:endParaRPr>
              </a:p>
              <a:p>
                <a:pPr fontAlgn="t">
                  <a:lnSpc>
                    <a:spcPct val="115000"/>
                  </a:lnSpc>
                </a:pPr>
                <a:r>
                  <a:rPr lang="en-US" sz="1000" kern="1200" dirty="0">
                    <a:solidFill>
                      <a:srgbClr val="000000"/>
                    </a:solidFill>
                    <a:effectLst/>
                    <a:latin typeface="Arial" panose="020B0604020202020204" pitchFamily="34" charset="0"/>
                    <a:ea typeface="Arial" panose="020B0604020202020204" pitchFamily="34" charset="0"/>
                  </a:rPr>
                  <a:t> </a:t>
                </a:r>
                <a:endParaRPr lang="en-ZA" sz="1100" dirty="0">
                  <a:effectLst/>
                  <a:latin typeface="Arial" panose="020B0604020202020204" pitchFamily="34" charset="0"/>
                  <a:ea typeface="Arial" panose="020B0604020202020204" pitchFamily="34" charset="0"/>
                </a:endParaRPr>
              </a:p>
              <a:p>
                <a:pPr fontAlgn="t">
                  <a:lnSpc>
                    <a:spcPct val="115000"/>
                  </a:lnSpc>
                </a:pPr>
                <a:r>
                  <a:rPr lang="en-US" sz="1000" kern="1200" dirty="0">
                    <a:solidFill>
                      <a:srgbClr val="000000"/>
                    </a:solidFill>
                    <a:effectLst/>
                    <a:latin typeface="Arial" panose="020B0604020202020204" pitchFamily="34" charset="0"/>
                    <a:ea typeface="Arial" panose="020B0604020202020204" pitchFamily="34" charset="0"/>
                  </a:rPr>
                  <a:t> </a:t>
                </a:r>
                <a:endParaRPr lang="en-ZA" sz="1100" dirty="0">
                  <a:effectLst/>
                  <a:latin typeface="Arial" panose="020B0604020202020204" pitchFamily="34" charset="0"/>
                  <a:ea typeface="Arial" panose="020B0604020202020204" pitchFamily="34" charset="0"/>
                </a:endParaRPr>
              </a:p>
              <a:p>
                <a:pPr fontAlgn="t">
                  <a:lnSpc>
                    <a:spcPct val="115000"/>
                  </a:lnSpc>
                </a:pPr>
                <a:r>
                  <a:rPr lang="en-US" sz="1000" kern="1200" dirty="0">
                    <a:solidFill>
                      <a:srgbClr val="000000"/>
                    </a:solidFill>
                    <a:effectLst/>
                    <a:latin typeface="Arial" panose="020B0604020202020204" pitchFamily="34" charset="0"/>
                    <a:ea typeface="Arial" panose="020B0604020202020204" pitchFamily="34" charset="0"/>
                  </a:rPr>
                  <a:t> </a:t>
                </a:r>
                <a:endParaRPr lang="en-ZA" sz="1100" dirty="0">
                  <a:effectLst/>
                  <a:latin typeface="Arial" panose="020B0604020202020204" pitchFamily="34" charset="0"/>
                  <a:ea typeface="Arial" panose="020B0604020202020204" pitchFamily="34" charset="0"/>
                </a:endParaRPr>
              </a:p>
              <a:p>
                <a:pPr fontAlgn="t">
                  <a:lnSpc>
                    <a:spcPct val="115000"/>
                  </a:lnSpc>
                </a:pPr>
                <a:r>
                  <a:rPr lang="en-US" sz="1000" kern="1200" dirty="0">
                    <a:solidFill>
                      <a:srgbClr val="000000"/>
                    </a:solidFill>
                    <a:effectLst/>
                    <a:latin typeface="Arial" panose="020B0604020202020204" pitchFamily="34" charset="0"/>
                    <a:ea typeface="Arial" panose="020B0604020202020204" pitchFamily="34" charset="0"/>
                  </a:rPr>
                  <a:t> </a:t>
                </a:r>
                <a:endParaRPr lang="en-ZA" sz="1100" dirty="0">
                  <a:effectLst/>
                  <a:latin typeface="Arial" panose="020B0604020202020204" pitchFamily="34" charset="0"/>
                  <a:ea typeface="Arial" panose="020B0604020202020204" pitchFamily="34" charset="0"/>
                </a:endParaRPr>
              </a:p>
              <a:p>
                <a:pPr fontAlgn="t">
                  <a:lnSpc>
                    <a:spcPct val="115000"/>
                  </a:lnSpc>
                </a:pPr>
                <a:r>
                  <a:rPr lang="en-US" sz="1000" kern="1200" dirty="0">
                    <a:solidFill>
                      <a:srgbClr val="000000"/>
                    </a:solidFill>
                    <a:effectLst/>
                    <a:latin typeface="Arial" panose="020B0604020202020204" pitchFamily="34" charset="0"/>
                    <a:ea typeface="Arial" panose="020B0604020202020204" pitchFamily="34" charset="0"/>
                  </a:rPr>
                  <a:t> </a:t>
                </a:r>
                <a:endParaRPr lang="en-ZA" sz="1100" dirty="0">
                  <a:effectLst/>
                  <a:latin typeface="Arial" panose="020B0604020202020204" pitchFamily="34" charset="0"/>
                  <a:ea typeface="Arial" panose="020B0604020202020204" pitchFamily="34" charset="0"/>
                </a:endParaRPr>
              </a:p>
              <a:p>
                <a:pPr fontAlgn="t">
                  <a:lnSpc>
                    <a:spcPct val="115000"/>
                  </a:lnSpc>
                </a:pPr>
                <a:r>
                  <a:rPr lang="en-US" sz="1000" kern="1200" dirty="0">
                    <a:solidFill>
                      <a:srgbClr val="000000"/>
                    </a:solidFill>
                    <a:effectLst/>
                    <a:latin typeface="Arial" panose="020B0604020202020204" pitchFamily="34" charset="0"/>
                    <a:ea typeface="Arial" panose="020B0604020202020204" pitchFamily="34" charset="0"/>
                  </a:rPr>
                  <a:t> </a:t>
                </a:r>
                <a:endParaRPr lang="en-ZA" sz="1100" dirty="0">
                  <a:effectLst/>
                  <a:latin typeface="Arial" panose="020B0604020202020204" pitchFamily="34" charset="0"/>
                  <a:ea typeface="Arial" panose="020B0604020202020204" pitchFamily="34" charset="0"/>
                </a:endParaRPr>
              </a:p>
              <a:p>
                <a:pPr fontAlgn="t">
                  <a:lnSpc>
                    <a:spcPct val="115000"/>
                  </a:lnSpc>
                </a:pPr>
                <a:r>
                  <a:rPr lang="en-US" sz="1000" kern="1200" dirty="0">
                    <a:solidFill>
                      <a:srgbClr val="000000"/>
                    </a:solidFill>
                    <a:effectLst/>
                    <a:latin typeface="Arial" panose="020B0604020202020204" pitchFamily="34" charset="0"/>
                    <a:ea typeface="Arial" panose="020B0604020202020204" pitchFamily="34" charset="0"/>
                  </a:rPr>
                  <a:t> </a:t>
                </a:r>
                <a:endParaRPr lang="en-ZA" sz="1100" dirty="0">
                  <a:effectLst/>
                  <a:latin typeface="Arial" panose="020B0604020202020204" pitchFamily="34" charset="0"/>
                  <a:ea typeface="Arial" panose="020B0604020202020204" pitchFamily="34" charset="0"/>
                </a:endParaRPr>
              </a:p>
              <a:p>
                <a:pPr fontAlgn="t">
                  <a:lnSpc>
                    <a:spcPct val="115000"/>
                  </a:lnSpc>
                </a:pPr>
                <a:r>
                  <a:rPr lang="en-US" sz="1000" kern="1200" dirty="0">
                    <a:solidFill>
                      <a:srgbClr val="000000"/>
                    </a:solidFill>
                    <a:effectLst/>
                    <a:latin typeface="Arial" panose="020B0604020202020204" pitchFamily="34" charset="0"/>
                    <a:ea typeface="Arial" panose="020B0604020202020204" pitchFamily="34" charset="0"/>
                  </a:rPr>
                  <a:t> </a:t>
                </a:r>
                <a:endParaRPr lang="en-ZA" sz="1100" dirty="0">
                  <a:effectLst/>
                  <a:latin typeface="Arial" panose="020B0604020202020204" pitchFamily="34" charset="0"/>
                  <a:ea typeface="Arial" panose="020B0604020202020204" pitchFamily="34" charset="0"/>
                </a:endParaRPr>
              </a:p>
              <a:p>
                <a:pPr fontAlgn="t">
                  <a:lnSpc>
                    <a:spcPct val="115000"/>
                  </a:lnSpc>
                </a:pPr>
                <a:r>
                  <a:rPr lang="en-US" sz="1000" kern="1200" dirty="0">
                    <a:solidFill>
                      <a:srgbClr val="000000"/>
                    </a:solidFill>
                    <a:effectLst/>
                    <a:latin typeface="Arial" panose="020B0604020202020204" pitchFamily="34" charset="0"/>
                    <a:ea typeface="Arial" panose="020B0604020202020204" pitchFamily="34" charset="0"/>
                  </a:rPr>
                  <a:t> </a:t>
                </a:r>
                <a:endParaRPr lang="en-ZA" sz="1100" dirty="0">
                  <a:effectLst/>
                  <a:latin typeface="Arial" panose="020B0604020202020204" pitchFamily="34" charset="0"/>
                  <a:ea typeface="Arial" panose="020B0604020202020204" pitchFamily="34" charset="0"/>
                </a:endParaRPr>
              </a:p>
            </p:txBody>
          </p:sp>
          <p:sp>
            <p:nvSpPr>
              <p:cNvPr id="18" name="Rectangle 17">
                <a:extLst>
                  <a:ext uri="{FF2B5EF4-FFF2-40B4-BE49-F238E27FC236}">
                    <a16:creationId xmlns:a16="http://schemas.microsoft.com/office/drawing/2014/main" xmlns="" id="{586F903A-A5CC-462C-90DD-FD09A16B31CA}"/>
                  </a:ext>
                </a:extLst>
              </p:cNvPr>
              <p:cNvSpPr/>
              <p:nvPr/>
            </p:nvSpPr>
            <p:spPr>
              <a:xfrm>
                <a:off x="55" y="990631"/>
                <a:ext cx="1725282" cy="2219295"/>
              </a:xfrm>
              <a:prstGeom prst="rect">
                <a:avLst/>
              </a:prstGeom>
              <a:solidFill>
                <a:srgbClr val="BBE0E3"/>
              </a:solidFill>
              <a:ln w="25400" cap="flat" cmpd="sng" algn="ctr">
                <a:solidFill>
                  <a:srgbClr val="BBE0E3">
                    <a:shade val="50000"/>
                  </a:srgbClr>
                </a:solidFill>
                <a:prstDash val="solid"/>
              </a:ln>
              <a:effectLst/>
            </p:spPr>
            <p:txBody>
              <a:bodyPr rtlCol="0" anchor="ctr"/>
              <a:lstStyle/>
              <a:p>
                <a:pPr fontAlgn="t">
                  <a:lnSpc>
                    <a:spcPct val="115000"/>
                  </a:lnSpc>
                </a:pPr>
                <a:r>
                  <a:rPr lang="en-US" sz="1000" b="1" u="sng" kern="1200">
                    <a:solidFill>
                      <a:srgbClr val="000000"/>
                    </a:solidFill>
                    <a:effectLst/>
                    <a:latin typeface="Arial" panose="020B0604020202020204" pitchFamily="34" charset="0"/>
                    <a:ea typeface="Arial" panose="020B0604020202020204" pitchFamily="34" charset="0"/>
                  </a:rPr>
                  <a:t>Managed fibre services (FTTX</a:t>
                </a:r>
                <a:r>
                  <a:rPr lang="en-US" sz="1000" b="1" kern="1200">
                    <a:solidFill>
                      <a:srgbClr val="000000"/>
                    </a:solidFill>
                    <a:effectLst/>
                    <a:latin typeface="Arial" panose="020B0604020202020204" pitchFamily="34" charset="0"/>
                    <a:ea typeface="Arial" panose="020B0604020202020204" pitchFamily="34" charset="0"/>
                  </a:rPr>
                  <a:t>)</a:t>
                </a:r>
                <a:endParaRPr lang="en-ZA" sz="1100">
                  <a:effectLst/>
                  <a:latin typeface="Arial" panose="020B0604020202020204" pitchFamily="34" charset="0"/>
                  <a:ea typeface="Arial" panose="020B0604020202020204" pitchFamily="34" charset="0"/>
                </a:endParaRPr>
              </a:p>
              <a:p>
                <a:pPr fontAlgn="t">
                  <a:lnSpc>
                    <a:spcPct val="115000"/>
                  </a:lnSpc>
                </a:pPr>
                <a:r>
                  <a:rPr lang="en-US" sz="1000" kern="1200">
                    <a:solidFill>
                      <a:srgbClr val="000000"/>
                    </a:solidFill>
                    <a:effectLst/>
                    <a:latin typeface="Arial" panose="020B0604020202020204" pitchFamily="34" charset="0"/>
                    <a:ea typeface="Arial" panose="020B0604020202020204" pitchFamily="34" charset="0"/>
                  </a:rPr>
                  <a:t>Managed wireless services</a:t>
                </a:r>
                <a:endParaRPr lang="en-ZA" sz="1100">
                  <a:effectLst/>
                  <a:latin typeface="Arial" panose="020B0604020202020204" pitchFamily="34" charset="0"/>
                  <a:ea typeface="Arial" panose="020B0604020202020204" pitchFamily="34" charset="0"/>
                </a:endParaRPr>
              </a:p>
              <a:p>
                <a:pPr fontAlgn="t">
                  <a:lnSpc>
                    <a:spcPct val="115000"/>
                  </a:lnSpc>
                </a:pPr>
                <a:r>
                  <a:rPr lang="en-US" sz="1000" kern="1200">
                    <a:solidFill>
                      <a:srgbClr val="000000"/>
                    </a:solidFill>
                    <a:effectLst/>
                    <a:latin typeface="Arial" panose="020B0604020202020204" pitchFamily="34" charset="0"/>
                    <a:ea typeface="Arial" panose="020B0604020202020204" pitchFamily="34" charset="0"/>
                  </a:rPr>
                  <a:t>VSAT services</a:t>
                </a:r>
                <a:endParaRPr lang="en-ZA" sz="1100">
                  <a:effectLst/>
                  <a:latin typeface="Arial" panose="020B0604020202020204" pitchFamily="34" charset="0"/>
                  <a:ea typeface="Arial" panose="020B0604020202020204" pitchFamily="34" charset="0"/>
                </a:endParaRPr>
              </a:p>
              <a:p>
                <a:pPr fontAlgn="t">
                  <a:lnSpc>
                    <a:spcPct val="115000"/>
                  </a:lnSpc>
                </a:pPr>
                <a:r>
                  <a:rPr lang="en-US" sz="1000" kern="1200">
                    <a:solidFill>
                      <a:srgbClr val="000000"/>
                    </a:solidFill>
                    <a:effectLst/>
                    <a:latin typeface="Arial" panose="020B0604020202020204" pitchFamily="34" charset="0"/>
                    <a:ea typeface="Arial" panose="020B0604020202020204" pitchFamily="34" charset="0"/>
                  </a:rPr>
                  <a:t>Enterprise Content Management (ECM)</a:t>
                </a:r>
                <a:endParaRPr lang="en-ZA" sz="1100">
                  <a:effectLst/>
                  <a:latin typeface="Arial" panose="020B0604020202020204" pitchFamily="34" charset="0"/>
                  <a:ea typeface="Arial" panose="020B0604020202020204" pitchFamily="34" charset="0"/>
                </a:endParaRPr>
              </a:p>
              <a:p>
                <a:pPr fontAlgn="t">
                  <a:lnSpc>
                    <a:spcPct val="115000"/>
                  </a:lnSpc>
                </a:pPr>
                <a:r>
                  <a:rPr lang="en-US" sz="1000" kern="1200">
                    <a:solidFill>
                      <a:srgbClr val="000000"/>
                    </a:solidFill>
                    <a:effectLst/>
                    <a:latin typeface="Arial" panose="020B0604020202020204" pitchFamily="34" charset="0"/>
                    <a:ea typeface="Arial" panose="020B0604020202020204" pitchFamily="34" charset="0"/>
                  </a:rPr>
                  <a:t> </a:t>
                </a:r>
                <a:endParaRPr lang="en-ZA" sz="1100">
                  <a:effectLst/>
                  <a:latin typeface="Arial" panose="020B0604020202020204" pitchFamily="34" charset="0"/>
                  <a:ea typeface="Arial" panose="020B0604020202020204" pitchFamily="34" charset="0"/>
                </a:endParaRPr>
              </a:p>
              <a:p>
                <a:pPr fontAlgn="t">
                  <a:lnSpc>
                    <a:spcPct val="115000"/>
                  </a:lnSpc>
                </a:pPr>
                <a:r>
                  <a:rPr lang="en-US" sz="1000" kern="1200">
                    <a:solidFill>
                      <a:srgbClr val="000000"/>
                    </a:solidFill>
                    <a:effectLst/>
                    <a:latin typeface="Arial" panose="020B0604020202020204" pitchFamily="34" charset="0"/>
                    <a:ea typeface="Arial" panose="020B0604020202020204" pitchFamily="34" charset="0"/>
                  </a:rPr>
                  <a:t> </a:t>
                </a:r>
                <a:endParaRPr lang="en-ZA" sz="1100">
                  <a:effectLst/>
                  <a:latin typeface="Arial" panose="020B0604020202020204" pitchFamily="34" charset="0"/>
                  <a:ea typeface="Arial" panose="020B0604020202020204" pitchFamily="34" charset="0"/>
                </a:endParaRPr>
              </a:p>
              <a:p>
                <a:pPr fontAlgn="t">
                  <a:lnSpc>
                    <a:spcPct val="115000"/>
                  </a:lnSpc>
                </a:pPr>
                <a:r>
                  <a:rPr lang="en-US" sz="1000" kern="1200">
                    <a:solidFill>
                      <a:srgbClr val="000000"/>
                    </a:solidFill>
                    <a:effectLst/>
                    <a:latin typeface="Arial" panose="020B0604020202020204" pitchFamily="34" charset="0"/>
                    <a:ea typeface="Arial" panose="020B0604020202020204" pitchFamily="34" charset="0"/>
                  </a:rPr>
                  <a:t> </a:t>
                </a:r>
                <a:endParaRPr lang="en-ZA" sz="1100">
                  <a:effectLst/>
                  <a:latin typeface="Arial" panose="020B0604020202020204" pitchFamily="34" charset="0"/>
                  <a:ea typeface="Arial" panose="020B0604020202020204" pitchFamily="34" charset="0"/>
                </a:endParaRPr>
              </a:p>
              <a:p>
                <a:pPr fontAlgn="t">
                  <a:lnSpc>
                    <a:spcPct val="115000"/>
                  </a:lnSpc>
                </a:pPr>
                <a:r>
                  <a:rPr lang="en-US" sz="1000" kern="1200">
                    <a:solidFill>
                      <a:srgbClr val="000000"/>
                    </a:solidFill>
                    <a:effectLst/>
                    <a:latin typeface="Arial" panose="020B0604020202020204" pitchFamily="34" charset="0"/>
                    <a:ea typeface="Arial" panose="020B0604020202020204" pitchFamily="34" charset="0"/>
                  </a:rPr>
                  <a:t> </a:t>
                </a:r>
                <a:endParaRPr lang="en-ZA" sz="1100">
                  <a:effectLst/>
                  <a:latin typeface="Arial" panose="020B0604020202020204" pitchFamily="34" charset="0"/>
                  <a:ea typeface="Arial" panose="020B0604020202020204" pitchFamily="34" charset="0"/>
                </a:endParaRPr>
              </a:p>
              <a:p>
                <a:pPr fontAlgn="t">
                  <a:lnSpc>
                    <a:spcPct val="115000"/>
                  </a:lnSpc>
                </a:pPr>
                <a:r>
                  <a:rPr lang="en-US" sz="1000" kern="1200">
                    <a:solidFill>
                      <a:srgbClr val="000000"/>
                    </a:solidFill>
                    <a:effectLst/>
                    <a:latin typeface="Arial" panose="020B0604020202020204" pitchFamily="34" charset="0"/>
                    <a:ea typeface="Arial" panose="020B0604020202020204" pitchFamily="34" charset="0"/>
                  </a:rPr>
                  <a:t> </a:t>
                </a:r>
                <a:endParaRPr lang="en-ZA" sz="1100">
                  <a:effectLst/>
                  <a:latin typeface="Arial" panose="020B0604020202020204" pitchFamily="34" charset="0"/>
                  <a:ea typeface="Arial" panose="020B0604020202020204" pitchFamily="34" charset="0"/>
                </a:endParaRPr>
              </a:p>
              <a:p>
                <a:pPr fontAlgn="t">
                  <a:lnSpc>
                    <a:spcPct val="115000"/>
                  </a:lnSpc>
                </a:pPr>
                <a:r>
                  <a:rPr lang="en-US" sz="1000" kern="1200">
                    <a:solidFill>
                      <a:srgbClr val="000000"/>
                    </a:solidFill>
                    <a:effectLst/>
                    <a:latin typeface="Arial" panose="020B0604020202020204" pitchFamily="34" charset="0"/>
                    <a:ea typeface="Arial" panose="020B0604020202020204" pitchFamily="34" charset="0"/>
                  </a:rPr>
                  <a:t> </a:t>
                </a:r>
                <a:endParaRPr lang="en-ZA" sz="1100">
                  <a:effectLst/>
                  <a:latin typeface="Arial" panose="020B0604020202020204" pitchFamily="34" charset="0"/>
                  <a:ea typeface="Arial" panose="020B0604020202020204" pitchFamily="34" charset="0"/>
                </a:endParaRPr>
              </a:p>
              <a:p>
                <a:pPr fontAlgn="t">
                  <a:lnSpc>
                    <a:spcPct val="115000"/>
                  </a:lnSpc>
                </a:pPr>
                <a:r>
                  <a:rPr lang="en-US" sz="1000" kern="1200">
                    <a:solidFill>
                      <a:srgbClr val="000000"/>
                    </a:solidFill>
                    <a:effectLst/>
                    <a:latin typeface="Arial" panose="020B0604020202020204" pitchFamily="34" charset="0"/>
                    <a:ea typeface="Arial" panose="020B0604020202020204" pitchFamily="34" charset="0"/>
                  </a:rPr>
                  <a:t> </a:t>
                </a:r>
                <a:endParaRPr lang="en-ZA" sz="1100">
                  <a:effectLst/>
                  <a:latin typeface="Arial" panose="020B0604020202020204" pitchFamily="34" charset="0"/>
                  <a:ea typeface="Arial" panose="020B0604020202020204" pitchFamily="34" charset="0"/>
                </a:endParaRPr>
              </a:p>
              <a:p>
                <a:pPr fontAlgn="t">
                  <a:lnSpc>
                    <a:spcPct val="115000"/>
                  </a:lnSpc>
                </a:pPr>
                <a:r>
                  <a:rPr lang="en-US" sz="1000" kern="1200">
                    <a:solidFill>
                      <a:srgbClr val="000000"/>
                    </a:solidFill>
                    <a:effectLst/>
                    <a:latin typeface="Arial" panose="020B0604020202020204" pitchFamily="34" charset="0"/>
                    <a:ea typeface="Arial" panose="020B0604020202020204" pitchFamily="34" charset="0"/>
                  </a:rPr>
                  <a:t> </a:t>
                </a:r>
                <a:endParaRPr lang="en-ZA" sz="1100">
                  <a:effectLst/>
                  <a:latin typeface="Arial" panose="020B0604020202020204" pitchFamily="34" charset="0"/>
                  <a:ea typeface="Arial" panose="020B0604020202020204" pitchFamily="34" charset="0"/>
                </a:endParaRPr>
              </a:p>
              <a:p>
                <a:pPr fontAlgn="t">
                  <a:lnSpc>
                    <a:spcPct val="115000"/>
                  </a:lnSpc>
                </a:pPr>
                <a:r>
                  <a:rPr lang="en-US" sz="1000" kern="1200">
                    <a:solidFill>
                      <a:srgbClr val="000000"/>
                    </a:solidFill>
                    <a:effectLst/>
                    <a:latin typeface="Arial" panose="020B0604020202020204" pitchFamily="34" charset="0"/>
                    <a:ea typeface="Arial" panose="020B0604020202020204" pitchFamily="34" charset="0"/>
                  </a:rPr>
                  <a:t> </a:t>
                </a:r>
                <a:endParaRPr lang="en-ZA" sz="1100">
                  <a:effectLst/>
                  <a:latin typeface="Arial" panose="020B0604020202020204" pitchFamily="34" charset="0"/>
                  <a:ea typeface="Arial" panose="020B0604020202020204" pitchFamily="34" charset="0"/>
                </a:endParaRPr>
              </a:p>
              <a:p>
                <a:pPr fontAlgn="t">
                  <a:lnSpc>
                    <a:spcPct val="115000"/>
                  </a:lnSpc>
                </a:pPr>
                <a:r>
                  <a:rPr lang="en-US" sz="1000" kern="1200">
                    <a:solidFill>
                      <a:srgbClr val="000000"/>
                    </a:solidFill>
                    <a:effectLst/>
                    <a:latin typeface="Arial" panose="020B0604020202020204" pitchFamily="34" charset="0"/>
                    <a:ea typeface="Arial" panose="020B0604020202020204" pitchFamily="34" charset="0"/>
                  </a:rPr>
                  <a:t> </a:t>
                </a:r>
                <a:endParaRPr lang="en-ZA" sz="1100">
                  <a:effectLst/>
                  <a:latin typeface="Arial" panose="020B0604020202020204" pitchFamily="34" charset="0"/>
                  <a:ea typeface="Arial" panose="020B0604020202020204" pitchFamily="34" charset="0"/>
                </a:endParaRPr>
              </a:p>
            </p:txBody>
          </p:sp>
          <p:sp>
            <p:nvSpPr>
              <p:cNvPr id="19" name="Rectangle 18">
                <a:extLst>
                  <a:ext uri="{FF2B5EF4-FFF2-40B4-BE49-F238E27FC236}">
                    <a16:creationId xmlns:a16="http://schemas.microsoft.com/office/drawing/2014/main" xmlns="" id="{83C230F4-1827-4E5D-BC66-7B2435552A22}"/>
                  </a:ext>
                </a:extLst>
              </p:cNvPr>
              <p:cNvSpPr/>
              <p:nvPr/>
            </p:nvSpPr>
            <p:spPr>
              <a:xfrm>
                <a:off x="3762368" y="1013680"/>
                <a:ext cx="1725282" cy="2196246"/>
              </a:xfrm>
              <a:prstGeom prst="rect">
                <a:avLst/>
              </a:prstGeom>
              <a:solidFill>
                <a:srgbClr val="BBE0E3"/>
              </a:solidFill>
              <a:ln w="25400" cap="flat" cmpd="sng" algn="ctr">
                <a:solidFill>
                  <a:srgbClr val="BBE0E3">
                    <a:shade val="50000"/>
                  </a:srgbClr>
                </a:solidFill>
                <a:prstDash val="solid"/>
              </a:ln>
              <a:effectLst/>
            </p:spPr>
            <p:txBody>
              <a:bodyPr rtlCol="0" anchor="ctr"/>
              <a:lstStyle/>
              <a:p>
                <a:pPr fontAlgn="t">
                  <a:lnSpc>
                    <a:spcPct val="115000"/>
                  </a:lnSpc>
                </a:pPr>
                <a:r>
                  <a:rPr lang="en-US" sz="1000" b="1" u="sng" kern="1200" dirty="0">
                    <a:solidFill>
                      <a:srgbClr val="000000"/>
                    </a:solidFill>
                    <a:effectLst/>
                    <a:latin typeface="Arial" panose="020B0604020202020204" pitchFamily="34" charset="0"/>
                    <a:ea typeface="Arial" panose="020B0604020202020204" pitchFamily="34" charset="0"/>
                  </a:rPr>
                  <a:t>Co-location</a:t>
                </a:r>
                <a:endParaRPr lang="en-ZA" sz="1100" dirty="0">
                  <a:effectLst/>
                  <a:latin typeface="Arial" panose="020B0604020202020204" pitchFamily="34" charset="0"/>
                  <a:ea typeface="Arial" panose="020B0604020202020204" pitchFamily="34" charset="0"/>
                </a:endParaRPr>
              </a:p>
              <a:p>
                <a:pPr fontAlgn="t">
                  <a:lnSpc>
                    <a:spcPct val="115000"/>
                  </a:lnSpc>
                </a:pPr>
                <a:r>
                  <a:rPr lang="en-US" sz="1000" kern="1200" dirty="0">
                    <a:solidFill>
                      <a:srgbClr val="000000"/>
                    </a:solidFill>
                    <a:effectLst/>
                    <a:latin typeface="Arial" panose="020B0604020202020204" pitchFamily="34" charset="0"/>
                    <a:ea typeface="Arial" panose="020B0604020202020204" pitchFamily="34" charset="0"/>
                  </a:rPr>
                  <a:t>3</a:t>
                </a:r>
                <a:r>
                  <a:rPr lang="en-US" sz="1000" kern="1200" baseline="30000" dirty="0">
                    <a:solidFill>
                      <a:srgbClr val="000000"/>
                    </a:solidFill>
                    <a:effectLst/>
                    <a:latin typeface="Arial" panose="020B0604020202020204" pitchFamily="34" charset="0"/>
                    <a:ea typeface="Arial" panose="020B0604020202020204" pitchFamily="34" charset="0"/>
                  </a:rPr>
                  <a:t>rd.</a:t>
                </a:r>
                <a:r>
                  <a:rPr lang="en-US" sz="1000" kern="1200" dirty="0">
                    <a:solidFill>
                      <a:srgbClr val="000000"/>
                    </a:solidFill>
                    <a:effectLst/>
                    <a:latin typeface="Arial" panose="020B0604020202020204" pitchFamily="34" charset="0"/>
                    <a:ea typeface="Arial" panose="020B0604020202020204" pitchFamily="34" charset="0"/>
                  </a:rPr>
                  <a:t> Party site management</a:t>
                </a:r>
                <a:endParaRPr lang="en-ZA" sz="1100" dirty="0">
                  <a:effectLst/>
                  <a:latin typeface="Arial" panose="020B0604020202020204" pitchFamily="34" charset="0"/>
                  <a:ea typeface="Arial" panose="020B0604020202020204" pitchFamily="34" charset="0"/>
                </a:endParaRPr>
              </a:p>
              <a:p>
                <a:pPr fontAlgn="t">
                  <a:lnSpc>
                    <a:spcPct val="115000"/>
                  </a:lnSpc>
                </a:pPr>
                <a:r>
                  <a:rPr lang="en-US" sz="1000" kern="1200" dirty="0">
                    <a:solidFill>
                      <a:srgbClr val="000000"/>
                    </a:solidFill>
                    <a:effectLst/>
                    <a:latin typeface="Arial" panose="020B0604020202020204" pitchFamily="34" charset="0"/>
                    <a:ea typeface="Arial" panose="020B0604020202020204" pitchFamily="34" charset="0"/>
                  </a:rPr>
                  <a:t>Consulting</a:t>
                </a:r>
                <a:endParaRPr lang="en-ZA" sz="1100" dirty="0">
                  <a:effectLst/>
                  <a:latin typeface="Arial" panose="020B0604020202020204" pitchFamily="34" charset="0"/>
                  <a:ea typeface="Arial" panose="020B0604020202020204" pitchFamily="34" charset="0"/>
                </a:endParaRPr>
              </a:p>
              <a:p>
                <a:pPr fontAlgn="t">
                  <a:lnSpc>
                    <a:spcPct val="115000"/>
                  </a:lnSpc>
                </a:pPr>
                <a:r>
                  <a:rPr lang="en-US" sz="1000" kern="1200" dirty="0">
                    <a:solidFill>
                      <a:srgbClr val="000000"/>
                    </a:solidFill>
                    <a:effectLst/>
                    <a:latin typeface="Arial" panose="020B0604020202020204" pitchFamily="34" charset="0"/>
                    <a:ea typeface="Arial" panose="020B0604020202020204" pitchFamily="34" charset="0"/>
                  </a:rPr>
                  <a:t>NOC + call centre as a service</a:t>
                </a:r>
                <a:endParaRPr lang="en-ZA" sz="1100" dirty="0">
                  <a:effectLst/>
                  <a:latin typeface="Arial" panose="020B0604020202020204" pitchFamily="34" charset="0"/>
                  <a:ea typeface="Arial" panose="020B0604020202020204" pitchFamily="34" charset="0"/>
                </a:endParaRPr>
              </a:p>
              <a:p>
                <a:pPr fontAlgn="t">
                  <a:lnSpc>
                    <a:spcPct val="115000"/>
                  </a:lnSpc>
                </a:pPr>
                <a:r>
                  <a:rPr lang="en-US" sz="1000" kern="1200" dirty="0">
                    <a:solidFill>
                      <a:srgbClr val="000000"/>
                    </a:solidFill>
                    <a:effectLst/>
                    <a:latin typeface="Arial" panose="020B0604020202020204" pitchFamily="34" charset="0"/>
                    <a:ea typeface="Arial" panose="020B0604020202020204" pitchFamily="34" charset="0"/>
                  </a:rPr>
                  <a:t>Maintenance</a:t>
                </a:r>
                <a:endParaRPr lang="en-ZA" sz="1100" dirty="0">
                  <a:effectLst/>
                  <a:latin typeface="Arial" panose="020B0604020202020204" pitchFamily="34" charset="0"/>
                  <a:ea typeface="Arial" panose="020B0604020202020204" pitchFamily="34" charset="0"/>
                </a:endParaRPr>
              </a:p>
              <a:p>
                <a:pPr fontAlgn="t">
                  <a:lnSpc>
                    <a:spcPct val="115000"/>
                  </a:lnSpc>
                </a:pPr>
                <a:r>
                  <a:rPr lang="en-US" sz="1000" kern="1200" dirty="0">
                    <a:solidFill>
                      <a:srgbClr val="000000"/>
                    </a:solidFill>
                    <a:effectLst/>
                    <a:latin typeface="Arial" panose="020B0604020202020204" pitchFamily="34" charset="0"/>
                    <a:ea typeface="Arial" panose="020B0604020202020204" pitchFamily="34" charset="0"/>
                  </a:rPr>
                  <a:t>Internet (Wholesale)</a:t>
                </a:r>
                <a:endParaRPr lang="en-ZA" sz="1100" dirty="0">
                  <a:effectLst/>
                  <a:latin typeface="Arial" panose="020B0604020202020204" pitchFamily="34" charset="0"/>
                  <a:ea typeface="Arial" panose="020B0604020202020204" pitchFamily="34" charset="0"/>
                </a:endParaRPr>
              </a:p>
              <a:p>
                <a:pPr fontAlgn="t">
                  <a:lnSpc>
                    <a:spcPct val="115000"/>
                  </a:lnSpc>
                </a:pPr>
                <a:r>
                  <a:rPr lang="en-US" sz="1000" kern="1200" dirty="0">
                    <a:solidFill>
                      <a:srgbClr val="000000"/>
                    </a:solidFill>
                    <a:effectLst/>
                    <a:latin typeface="Arial" panose="020B0604020202020204" pitchFamily="34" charset="0"/>
                    <a:ea typeface="Arial" panose="020B0604020202020204" pitchFamily="34" charset="0"/>
                  </a:rPr>
                  <a:t>White labelling and unified solutions</a:t>
                </a:r>
                <a:endParaRPr lang="en-ZA" sz="1100" dirty="0">
                  <a:effectLst/>
                  <a:latin typeface="Arial" panose="020B0604020202020204" pitchFamily="34" charset="0"/>
                  <a:ea typeface="Arial" panose="020B0604020202020204" pitchFamily="34" charset="0"/>
                </a:endParaRPr>
              </a:p>
              <a:p>
                <a:pPr fontAlgn="t">
                  <a:lnSpc>
                    <a:spcPct val="115000"/>
                  </a:lnSpc>
                </a:pPr>
                <a:r>
                  <a:rPr lang="en-US" sz="1000" kern="1200" dirty="0">
                    <a:solidFill>
                      <a:srgbClr val="000000"/>
                    </a:solidFill>
                    <a:effectLst/>
                    <a:latin typeface="Arial" panose="020B0604020202020204" pitchFamily="34" charset="0"/>
                    <a:ea typeface="Arial" panose="020B0604020202020204" pitchFamily="34" charset="0"/>
                  </a:rPr>
                  <a:t>4IR (IOT Solutions)</a:t>
                </a:r>
                <a:endParaRPr lang="en-ZA" sz="1100" dirty="0">
                  <a:effectLst/>
                  <a:latin typeface="Arial" panose="020B0604020202020204" pitchFamily="34" charset="0"/>
                  <a:ea typeface="Arial" panose="020B0604020202020204" pitchFamily="34" charset="0"/>
                </a:endParaRPr>
              </a:p>
              <a:p>
                <a:pPr fontAlgn="t">
                  <a:lnSpc>
                    <a:spcPct val="115000"/>
                  </a:lnSpc>
                </a:pPr>
                <a:r>
                  <a:rPr lang="en-US" sz="1000" kern="1200" dirty="0">
                    <a:solidFill>
                      <a:srgbClr val="000000"/>
                    </a:solidFill>
                    <a:effectLst/>
                    <a:latin typeface="Arial" panose="020B0604020202020204" pitchFamily="34" charset="0"/>
                    <a:ea typeface="Arial" panose="020B0604020202020204" pitchFamily="34" charset="0"/>
                  </a:rPr>
                  <a:t>Voice over internet protocol (VOIP)</a:t>
                </a:r>
                <a:endParaRPr lang="en-ZA" sz="1100" dirty="0">
                  <a:effectLst/>
                  <a:latin typeface="Arial" panose="020B0604020202020204" pitchFamily="34" charset="0"/>
                  <a:ea typeface="Arial" panose="020B0604020202020204" pitchFamily="34" charset="0"/>
                </a:endParaRPr>
              </a:p>
              <a:p>
                <a:pPr fontAlgn="t">
                  <a:lnSpc>
                    <a:spcPct val="115000"/>
                  </a:lnSpc>
                </a:pPr>
                <a:r>
                  <a:rPr lang="en-US" sz="1000" kern="1200" dirty="0">
                    <a:solidFill>
                      <a:srgbClr val="000000"/>
                    </a:solidFill>
                    <a:effectLst/>
                    <a:latin typeface="Arial" panose="020B0604020202020204" pitchFamily="34" charset="0"/>
                    <a:ea typeface="Arial" panose="020B0604020202020204" pitchFamily="34" charset="0"/>
                  </a:rPr>
                  <a:t> </a:t>
                </a:r>
                <a:endParaRPr lang="en-ZA" sz="1100" dirty="0">
                  <a:effectLst/>
                  <a:latin typeface="Arial" panose="020B0604020202020204" pitchFamily="34" charset="0"/>
                  <a:ea typeface="Arial" panose="020B0604020202020204" pitchFamily="34" charset="0"/>
                </a:endParaRPr>
              </a:p>
              <a:p>
                <a:pPr fontAlgn="t">
                  <a:lnSpc>
                    <a:spcPct val="115000"/>
                  </a:lnSpc>
                </a:pPr>
                <a:r>
                  <a:rPr lang="en-US" sz="1000" kern="1200" dirty="0">
                    <a:solidFill>
                      <a:srgbClr val="000000"/>
                    </a:solidFill>
                    <a:effectLst/>
                    <a:latin typeface="Arial" panose="020B0604020202020204" pitchFamily="34" charset="0"/>
                    <a:ea typeface="Arial" panose="020B0604020202020204" pitchFamily="34" charset="0"/>
                  </a:rPr>
                  <a:t> </a:t>
                </a:r>
                <a:endParaRPr lang="en-ZA" sz="1100" dirty="0">
                  <a:effectLst/>
                  <a:latin typeface="Arial" panose="020B0604020202020204" pitchFamily="34" charset="0"/>
                  <a:ea typeface="Arial" panose="020B0604020202020204" pitchFamily="34" charset="0"/>
                </a:endParaRPr>
              </a:p>
              <a:p>
                <a:pPr fontAlgn="t">
                  <a:lnSpc>
                    <a:spcPct val="115000"/>
                  </a:lnSpc>
                </a:pPr>
                <a:r>
                  <a:rPr lang="en-US" sz="1000" kern="1200" dirty="0">
                    <a:solidFill>
                      <a:srgbClr val="000000"/>
                    </a:solidFill>
                    <a:effectLst/>
                    <a:latin typeface="Arial" panose="020B0604020202020204" pitchFamily="34" charset="0"/>
                    <a:ea typeface="Arial" panose="020B0604020202020204" pitchFamily="34" charset="0"/>
                  </a:rPr>
                  <a:t> </a:t>
                </a:r>
                <a:endParaRPr lang="en-ZA" sz="1100" dirty="0">
                  <a:effectLst/>
                  <a:latin typeface="Arial" panose="020B0604020202020204" pitchFamily="34" charset="0"/>
                  <a:ea typeface="Arial" panose="020B0604020202020204" pitchFamily="34" charset="0"/>
                </a:endParaRPr>
              </a:p>
              <a:p>
                <a:pPr fontAlgn="t">
                  <a:lnSpc>
                    <a:spcPct val="115000"/>
                  </a:lnSpc>
                </a:pPr>
                <a:r>
                  <a:rPr lang="en-US" sz="1000" kern="1200" dirty="0">
                    <a:solidFill>
                      <a:srgbClr val="000000"/>
                    </a:solidFill>
                    <a:effectLst/>
                    <a:latin typeface="Arial" panose="020B0604020202020204" pitchFamily="34" charset="0"/>
                    <a:ea typeface="Arial" panose="020B0604020202020204" pitchFamily="34" charset="0"/>
                  </a:rPr>
                  <a:t> </a:t>
                </a:r>
                <a:endParaRPr lang="en-ZA" sz="1100" dirty="0">
                  <a:effectLst/>
                  <a:latin typeface="Arial" panose="020B0604020202020204" pitchFamily="34" charset="0"/>
                  <a:ea typeface="Arial" panose="020B0604020202020204" pitchFamily="34" charset="0"/>
                </a:endParaRPr>
              </a:p>
            </p:txBody>
          </p:sp>
          <p:sp>
            <p:nvSpPr>
              <p:cNvPr id="20" name="Rectangle 19">
                <a:extLst>
                  <a:ext uri="{FF2B5EF4-FFF2-40B4-BE49-F238E27FC236}">
                    <a16:creationId xmlns:a16="http://schemas.microsoft.com/office/drawing/2014/main" xmlns="" id="{1F6DE3AC-DF96-4D91-A349-4B3DEAEAFC79}"/>
                  </a:ext>
                </a:extLst>
              </p:cNvPr>
              <p:cNvSpPr/>
              <p:nvPr/>
            </p:nvSpPr>
            <p:spPr>
              <a:xfrm>
                <a:off x="7515312" y="1040936"/>
                <a:ext cx="1716154" cy="2168990"/>
              </a:xfrm>
              <a:prstGeom prst="rect">
                <a:avLst/>
              </a:prstGeom>
              <a:solidFill>
                <a:srgbClr val="BBE0E3"/>
              </a:solidFill>
              <a:ln w="25400" cap="flat" cmpd="sng" algn="ctr">
                <a:solidFill>
                  <a:srgbClr val="BBE0E3">
                    <a:shade val="50000"/>
                  </a:srgbClr>
                </a:solidFill>
                <a:prstDash val="solid"/>
              </a:ln>
              <a:effectLst/>
            </p:spPr>
            <p:txBody>
              <a:bodyPr rtlCol="0" anchor="ctr"/>
              <a:lstStyle/>
              <a:p>
                <a:pPr fontAlgn="t">
                  <a:lnSpc>
                    <a:spcPct val="115000"/>
                  </a:lnSpc>
                </a:pPr>
                <a:r>
                  <a:rPr lang="en-US" sz="1000" b="1" u="sng" kern="1200">
                    <a:solidFill>
                      <a:srgbClr val="000000"/>
                    </a:solidFill>
                    <a:effectLst/>
                    <a:latin typeface="Arial" panose="020B0604020202020204" pitchFamily="34" charset="0"/>
                    <a:ea typeface="Arial" panose="020B0604020202020204" pitchFamily="34" charset="0"/>
                  </a:rPr>
                  <a:t>New</a:t>
                </a:r>
                <a:endParaRPr lang="en-ZA" sz="1100">
                  <a:effectLst/>
                  <a:latin typeface="Arial" panose="020B0604020202020204" pitchFamily="34" charset="0"/>
                  <a:ea typeface="Arial" panose="020B0604020202020204" pitchFamily="34" charset="0"/>
                </a:endParaRPr>
              </a:p>
              <a:p>
                <a:pPr fontAlgn="t">
                  <a:lnSpc>
                    <a:spcPct val="115000"/>
                  </a:lnSpc>
                </a:pPr>
                <a:r>
                  <a:rPr lang="en-ZA" sz="1000" kern="1200">
                    <a:solidFill>
                      <a:srgbClr val="000000"/>
                    </a:solidFill>
                    <a:effectLst/>
                    <a:latin typeface="Arial" panose="020B0604020202020204" pitchFamily="34" charset="0"/>
                    <a:ea typeface="Arial" panose="020B0604020202020204" pitchFamily="34" charset="0"/>
                  </a:rPr>
                  <a:t>IOT Network</a:t>
                </a:r>
                <a:endParaRPr lang="en-ZA" sz="1100">
                  <a:effectLst/>
                  <a:latin typeface="Arial" panose="020B0604020202020204" pitchFamily="34" charset="0"/>
                  <a:ea typeface="Arial" panose="020B0604020202020204" pitchFamily="34" charset="0"/>
                </a:endParaRPr>
              </a:p>
              <a:p>
                <a:pPr fontAlgn="t">
                  <a:lnSpc>
                    <a:spcPct val="115000"/>
                  </a:lnSpc>
                </a:pPr>
                <a:r>
                  <a:rPr lang="en-US" sz="1000" kern="1200">
                    <a:solidFill>
                      <a:srgbClr val="000000"/>
                    </a:solidFill>
                    <a:effectLst/>
                    <a:latin typeface="Arial" panose="020B0604020202020204" pitchFamily="34" charset="0"/>
                    <a:ea typeface="Arial" panose="020B0604020202020204" pitchFamily="34" charset="0"/>
                  </a:rPr>
                  <a:t>Backhaul services</a:t>
                </a:r>
                <a:endParaRPr lang="en-ZA" sz="1100">
                  <a:effectLst/>
                  <a:latin typeface="Arial" panose="020B0604020202020204" pitchFamily="34" charset="0"/>
                  <a:ea typeface="Arial" panose="020B0604020202020204" pitchFamily="34" charset="0"/>
                </a:endParaRPr>
              </a:p>
              <a:p>
                <a:pPr fontAlgn="t">
                  <a:lnSpc>
                    <a:spcPct val="115000"/>
                  </a:lnSpc>
                </a:pPr>
                <a:r>
                  <a:rPr lang="en-US" sz="1000" kern="1200">
                    <a:solidFill>
                      <a:srgbClr val="000000"/>
                    </a:solidFill>
                    <a:effectLst/>
                    <a:latin typeface="Arial" panose="020B0604020202020204" pitchFamily="34" charset="0"/>
                    <a:ea typeface="Arial" panose="020B0604020202020204" pitchFamily="34" charset="0"/>
                  </a:rPr>
                  <a:t>Data Centres</a:t>
                </a:r>
                <a:endParaRPr lang="en-ZA" sz="1100">
                  <a:effectLst/>
                  <a:latin typeface="Arial" panose="020B0604020202020204" pitchFamily="34" charset="0"/>
                  <a:ea typeface="Arial" panose="020B0604020202020204" pitchFamily="34" charset="0"/>
                </a:endParaRPr>
              </a:p>
              <a:p>
                <a:pPr fontAlgn="t">
                  <a:lnSpc>
                    <a:spcPct val="115000"/>
                  </a:lnSpc>
                </a:pPr>
                <a:r>
                  <a:rPr lang="en-US" sz="1000" kern="1200">
                    <a:solidFill>
                      <a:srgbClr val="000000"/>
                    </a:solidFill>
                    <a:effectLst/>
                    <a:latin typeface="Arial" panose="020B0604020202020204" pitchFamily="34" charset="0"/>
                    <a:ea typeface="Arial" panose="020B0604020202020204" pitchFamily="34" charset="0"/>
                  </a:rPr>
                  <a:t>Enterprise internet</a:t>
                </a:r>
                <a:endParaRPr lang="en-ZA" sz="1100">
                  <a:effectLst/>
                  <a:latin typeface="Arial" panose="020B0604020202020204" pitchFamily="34" charset="0"/>
                  <a:ea typeface="Arial" panose="020B0604020202020204" pitchFamily="34" charset="0"/>
                </a:endParaRPr>
              </a:p>
              <a:p>
                <a:pPr fontAlgn="t">
                  <a:lnSpc>
                    <a:spcPct val="115000"/>
                  </a:lnSpc>
                </a:pPr>
                <a:r>
                  <a:rPr lang="en-US" sz="1000" kern="1200">
                    <a:solidFill>
                      <a:srgbClr val="000000"/>
                    </a:solidFill>
                    <a:effectLst/>
                    <a:latin typeface="Arial" panose="020B0604020202020204" pitchFamily="34" charset="0"/>
                    <a:ea typeface="Arial" panose="020B0604020202020204" pitchFamily="34" charset="0"/>
                  </a:rPr>
                  <a:t>Innovation hub</a:t>
                </a:r>
                <a:endParaRPr lang="en-ZA" sz="1100">
                  <a:effectLst/>
                  <a:latin typeface="Arial" panose="020B0604020202020204" pitchFamily="34" charset="0"/>
                  <a:ea typeface="Arial" panose="020B0604020202020204" pitchFamily="34" charset="0"/>
                </a:endParaRPr>
              </a:p>
              <a:p>
                <a:pPr fontAlgn="t">
                  <a:lnSpc>
                    <a:spcPct val="115000"/>
                  </a:lnSpc>
                </a:pPr>
                <a:r>
                  <a:rPr lang="en-US" sz="1000" kern="1200">
                    <a:solidFill>
                      <a:srgbClr val="000000"/>
                    </a:solidFill>
                    <a:effectLst/>
                    <a:latin typeface="Arial" panose="020B0604020202020204" pitchFamily="34" charset="0"/>
                    <a:ea typeface="Arial" panose="020B0604020202020204" pitchFamily="34" charset="0"/>
                  </a:rPr>
                  <a:t>Disaster recovery</a:t>
                </a:r>
                <a:endParaRPr lang="en-ZA" sz="1100">
                  <a:effectLst/>
                  <a:latin typeface="Arial" panose="020B0604020202020204" pitchFamily="34" charset="0"/>
                  <a:ea typeface="Arial" panose="020B0604020202020204" pitchFamily="34" charset="0"/>
                </a:endParaRPr>
              </a:p>
              <a:p>
                <a:pPr fontAlgn="t">
                  <a:lnSpc>
                    <a:spcPct val="115000"/>
                  </a:lnSpc>
                </a:pPr>
                <a:r>
                  <a:rPr lang="en-US" sz="1000" kern="1200">
                    <a:solidFill>
                      <a:srgbClr val="000000"/>
                    </a:solidFill>
                    <a:effectLst/>
                    <a:latin typeface="Arial" panose="020B0604020202020204" pitchFamily="34" charset="0"/>
                    <a:ea typeface="Arial" panose="020B0604020202020204" pitchFamily="34" charset="0"/>
                  </a:rPr>
                  <a:t>Cloud (Platforms and software)</a:t>
                </a:r>
                <a:endParaRPr lang="en-ZA" sz="1100">
                  <a:effectLst/>
                  <a:latin typeface="Arial" panose="020B0604020202020204" pitchFamily="34" charset="0"/>
                  <a:ea typeface="Arial" panose="020B0604020202020204" pitchFamily="34" charset="0"/>
                </a:endParaRPr>
              </a:p>
              <a:p>
                <a:pPr fontAlgn="t">
                  <a:lnSpc>
                    <a:spcPct val="115000"/>
                  </a:lnSpc>
                </a:pPr>
                <a:r>
                  <a:rPr lang="en-US" sz="1000" kern="1200">
                    <a:solidFill>
                      <a:srgbClr val="000000"/>
                    </a:solidFill>
                    <a:effectLst/>
                    <a:latin typeface="Arial" panose="020B0604020202020204" pitchFamily="34" charset="0"/>
                    <a:ea typeface="Arial" panose="020B0604020202020204" pitchFamily="34" charset="0"/>
                  </a:rPr>
                  <a:t> </a:t>
                </a:r>
                <a:endParaRPr lang="en-ZA" sz="1100">
                  <a:effectLst/>
                  <a:latin typeface="Arial" panose="020B0604020202020204" pitchFamily="34" charset="0"/>
                  <a:ea typeface="Arial" panose="020B0604020202020204" pitchFamily="34" charset="0"/>
                </a:endParaRPr>
              </a:p>
              <a:p>
                <a:pPr fontAlgn="t">
                  <a:lnSpc>
                    <a:spcPct val="115000"/>
                  </a:lnSpc>
                </a:pPr>
                <a:r>
                  <a:rPr lang="en-US" sz="1000" kern="1200">
                    <a:solidFill>
                      <a:srgbClr val="000000"/>
                    </a:solidFill>
                    <a:effectLst/>
                    <a:latin typeface="Arial" panose="020B0604020202020204" pitchFamily="34" charset="0"/>
                    <a:ea typeface="Arial" panose="020B0604020202020204" pitchFamily="34" charset="0"/>
                  </a:rPr>
                  <a:t> </a:t>
                </a:r>
                <a:endParaRPr lang="en-ZA" sz="1100">
                  <a:effectLst/>
                  <a:latin typeface="Arial" panose="020B0604020202020204" pitchFamily="34" charset="0"/>
                  <a:ea typeface="Arial" panose="020B0604020202020204" pitchFamily="34" charset="0"/>
                </a:endParaRPr>
              </a:p>
              <a:p>
                <a:pPr fontAlgn="t">
                  <a:lnSpc>
                    <a:spcPct val="115000"/>
                  </a:lnSpc>
                </a:pPr>
                <a:r>
                  <a:rPr lang="en-US" sz="1000" kern="1200">
                    <a:solidFill>
                      <a:srgbClr val="000000"/>
                    </a:solidFill>
                    <a:effectLst/>
                    <a:latin typeface="Arial" panose="020B0604020202020204" pitchFamily="34" charset="0"/>
                    <a:ea typeface="Arial" panose="020B0604020202020204" pitchFamily="34" charset="0"/>
                  </a:rPr>
                  <a:t> </a:t>
                </a:r>
                <a:endParaRPr lang="en-ZA" sz="1100">
                  <a:effectLst/>
                  <a:latin typeface="Arial" panose="020B0604020202020204" pitchFamily="34" charset="0"/>
                  <a:ea typeface="Arial" panose="020B0604020202020204" pitchFamily="34" charset="0"/>
                </a:endParaRPr>
              </a:p>
              <a:p>
                <a:pPr fontAlgn="t">
                  <a:lnSpc>
                    <a:spcPct val="115000"/>
                  </a:lnSpc>
                </a:pPr>
                <a:r>
                  <a:rPr lang="en-US" sz="1000" kern="1200">
                    <a:solidFill>
                      <a:srgbClr val="000000"/>
                    </a:solidFill>
                    <a:effectLst/>
                    <a:latin typeface="Arial" panose="020B0604020202020204" pitchFamily="34" charset="0"/>
                    <a:ea typeface="Arial" panose="020B0604020202020204" pitchFamily="34" charset="0"/>
                  </a:rPr>
                  <a:t> </a:t>
                </a:r>
                <a:endParaRPr lang="en-ZA" sz="1100">
                  <a:effectLst/>
                  <a:latin typeface="Arial" panose="020B0604020202020204" pitchFamily="34" charset="0"/>
                  <a:ea typeface="Arial" panose="020B0604020202020204" pitchFamily="34" charset="0"/>
                </a:endParaRPr>
              </a:p>
              <a:p>
                <a:pPr fontAlgn="t">
                  <a:lnSpc>
                    <a:spcPct val="115000"/>
                  </a:lnSpc>
                </a:pPr>
                <a:r>
                  <a:rPr lang="en-US" sz="1000" kern="1200">
                    <a:solidFill>
                      <a:srgbClr val="000000"/>
                    </a:solidFill>
                    <a:effectLst/>
                    <a:latin typeface="Arial" panose="020B0604020202020204" pitchFamily="34" charset="0"/>
                    <a:ea typeface="Arial" panose="020B0604020202020204" pitchFamily="34" charset="0"/>
                  </a:rPr>
                  <a:t> </a:t>
                </a:r>
                <a:endParaRPr lang="en-ZA" sz="1100">
                  <a:effectLst/>
                  <a:latin typeface="Arial" panose="020B0604020202020204" pitchFamily="34" charset="0"/>
                  <a:ea typeface="Arial" panose="020B0604020202020204" pitchFamily="34" charset="0"/>
                </a:endParaRPr>
              </a:p>
              <a:p>
                <a:pPr fontAlgn="t">
                  <a:lnSpc>
                    <a:spcPct val="115000"/>
                  </a:lnSpc>
                </a:pPr>
                <a:r>
                  <a:rPr lang="en-US" sz="1000" kern="1200">
                    <a:solidFill>
                      <a:srgbClr val="000000"/>
                    </a:solidFill>
                    <a:effectLst/>
                    <a:latin typeface="Arial" panose="020B0604020202020204" pitchFamily="34" charset="0"/>
                    <a:ea typeface="Arial" panose="020B0604020202020204" pitchFamily="34" charset="0"/>
                  </a:rPr>
                  <a:t> </a:t>
                </a:r>
                <a:endParaRPr lang="en-ZA" sz="1100">
                  <a:effectLst/>
                  <a:latin typeface="Arial" panose="020B0604020202020204" pitchFamily="34" charset="0"/>
                  <a:ea typeface="Arial" panose="020B0604020202020204" pitchFamily="34" charset="0"/>
                </a:endParaRPr>
              </a:p>
              <a:p>
                <a:pPr fontAlgn="t">
                  <a:lnSpc>
                    <a:spcPct val="115000"/>
                  </a:lnSpc>
                </a:pPr>
                <a:r>
                  <a:rPr lang="en-US" sz="1000" kern="1200">
                    <a:solidFill>
                      <a:srgbClr val="000000"/>
                    </a:solidFill>
                    <a:effectLst/>
                    <a:latin typeface="Arial" panose="020B0604020202020204" pitchFamily="34" charset="0"/>
                    <a:ea typeface="Arial" panose="020B0604020202020204" pitchFamily="34" charset="0"/>
                  </a:rPr>
                  <a:t> </a:t>
                </a:r>
                <a:endParaRPr lang="en-ZA" sz="1100">
                  <a:effectLst/>
                  <a:latin typeface="Arial" panose="020B0604020202020204" pitchFamily="34" charset="0"/>
                  <a:ea typeface="Arial" panose="020B0604020202020204" pitchFamily="34" charset="0"/>
                </a:endParaRPr>
              </a:p>
            </p:txBody>
          </p:sp>
        </p:grpSp>
        <p:sp>
          <p:nvSpPr>
            <p:cNvPr id="10" name="Rectangle 9">
              <a:extLst>
                <a:ext uri="{FF2B5EF4-FFF2-40B4-BE49-F238E27FC236}">
                  <a16:creationId xmlns:a16="http://schemas.microsoft.com/office/drawing/2014/main" xmlns="" id="{3CA59C34-60BE-49B5-B253-6E5CBA5B1CCE}"/>
                </a:ext>
              </a:extLst>
            </p:cNvPr>
            <p:cNvSpPr/>
            <p:nvPr/>
          </p:nvSpPr>
          <p:spPr>
            <a:xfrm>
              <a:off x="3762467" y="3276566"/>
              <a:ext cx="5469000" cy="408596"/>
            </a:xfrm>
            <a:prstGeom prst="rect">
              <a:avLst/>
            </a:prstGeom>
            <a:solidFill>
              <a:srgbClr val="339933"/>
            </a:solidFill>
            <a:ln w="25400" cap="flat" cmpd="sng" algn="ctr">
              <a:solidFill>
                <a:srgbClr val="BBE0E3">
                  <a:shade val="50000"/>
                </a:srgbClr>
              </a:solidFill>
              <a:prstDash val="solid"/>
            </a:ln>
            <a:effectLst/>
          </p:spPr>
          <p:txBody>
            <a:bodyPr rtlCol="0" anchor="ctr"/>
            <a:lstStyle/>
            <a:p>
              <a:pPr>
                <a:lnSpc>
                  <a:spcPct val="115000"/>
                </a:lnSpc>
              </a:pPr>
              <a:r>
                <a:rPr lang="en-ZA" sz="1000" kern="1200">
                  <a:solidFill>
                    <a:srgbClr val="FFFFFF"/>
                  </a:solidFill>
                  <a:effectLst/>
                  <a:latin typeface="Arial" panose="020B0604020202020204" pitchFamily="34" charset="0"/>
                  <a:ea typeface="Arial" panose="020B0604020202020204" pitchFamily="34" charset="0"/>
                </a:rPr>
                <a:t>Scale and Build</a:t>
              </a:r>
              <a:endParaRPr lang="en-ZA" sz="1100">
                <a:effectLst/>
                <a:latin typeface="Arial" panose="020B0604020202020204" pitchFamily="34" charset="0"/>
                <a:ea typeface="Arial" panose="020B0604020202020204" pitchFamily="34" charset="0"/>
              </a:endParaRPr>
            </a:p>
          </p:txBody>
        </p:sp>
        <p:sp>
          <p:nvSpPr>
            <p:cNvPr id="11" name="Rectangle 10">
              <a:extLst>
                <a:ext uri="{FF2B5EF4-FFF2-40B4-BE49-F238E27FC236}">
                  <a16:creationId xmlns:a16="http://schemas.microsoft.com/office/drawing/2014/main" xmlns="" id="{56C43AFA-9252-4EB0-9538-DD79E9692D95}"/>
                </a:ext>
              </a:extLst>
            </p:cNvPr>
            <p:cNvSpPr/>
            <p:nvPr/>
          </p:nvSpPr>
          <p:spPr>
            <a:xfrm>
              <a:off x="1876532" y="536213"/>
              <a:ext cx="1725282" cy="408596"/>
            </a:xfrm>
            <a:prstGeom prst="rect">
              <a:avLst/>
            </a:prstGeom>
            <a:solidFill>
              <a:srgbClr val="339933"/>
            </a:solidFill>
            <a:ln w="25400" cap="flat" cmpd="sng" algn="ctr">
              <a:solidFill>
                <a:srgbClr val="006600"/>
              </a:solidFill>
              <a:prstDash val="solid"/>
            </a:ln>
            <a:effectLst/>
          </p:spPr>
          <p:txBody>
            <a:bodyPr rtlCol="0" anchor="ctr"/>
            <a:lstStyle/>
            <a:p>
              <a:pPr>
                <a:lnSpc>
                  <a:spcPct val="115000"/>
                </a:lnSpc>
              </a:pPr>
              <a:r>
                <a:rPr lang="en-ZA" sz="1000" kern="1200">
                  <a:solidFill>
                    <a:srgbClr val="FFFFFF"/>
                  </a:solidFill>
                  <a:effectLst/>
                  <a:latin typeface="Arial" panose="020B0604020202020204" pitchFamily="34" charset="0"/>
                  <a:ea typeface="Arial" panose="020B0604020202020204" pitchFamily="34" charset="0"/>
                </a:rPr>
                <a:t>Content &amp; Multimedia</a:t>
              </a:r>
              <a:endParaRPr lang="en-ZA" sz="1100">
                <a:effectLst/>
                <a:latin typeface="Arial" panose="020B0604020202020204" pitchFamily="34" charset="0"/>
                <a:ea typeface="Arial" panose="020B0604020202020204" pitchFamily="34" charset="0"/>
              </a:endParaRPr>
            </a:p>
          </p:txBody>
        </p:sp>
        <p:sp>
          <p:nvSpPr>
            <p:cNvPr id="12" name="Rectangle 11">
              <a:extLst>
                <a:ext uri="{FF2B5EF4-FFF2-40B4-BE49-F238E27FC236}">
                  <a16:creationId xmlns:a16="http://schemas.microsoft.com/office/drawing/2014/main" xmlns="" id="{A7F8115C-3EFF-4D39-B3D5-6AD83C4125C7}"/>
                </a:ext>
              </a:extLst>
            </p:cNvPr>
            <p:cNvSpPr/>
            <p:nvPr/>
          </p:nvSpPr>
          <p:spPr>
            <a:xfrm>
              <a:off x="3762467" y="526712"/>
              <a:ext cx="1725282" cy="408596"/>
            </a:xfrm>
            <a:prstGeom prst="rect">
              <a:avLst/>
            </a:prstGeom>
            <a:solidFill>
              <a:srgbClr val="339933"/>
            </a:solidFill>
            <a:ln w="25400" cap="flat" cmpd="sng" algn="ctr">
              <a:solidFill>
                <a:srgbClr val="006600"/>
              </a:solidFill>
              <a:prstDash val="solid"/>
            </a:ln>
            <a:effectLst/>
          </p:spPr>
          <p:txBody>
            <a:bodyPr rtlCol="0" anchor="ctr"/>
            <a:lstStyle/>
            <a:p>
              <a:pPr>
                <a:lnSpc>
                  <a:spcPct val="115000"/>
                </a:lnSpc>
              </a:pPr>
              <a:r>
                <a:rPr lang="en-ZA" sz="1000" kern="1200">
                  <a:solidFill>
                    <a:srgbClr val="FFFFFF"/>
                  </a:solidFill>
                  <a:effectLst/>
                  <a:latin typeface="Arial" panose="020B0604020202020204" pitchFamily="34" charset="0"/>
                  <a:ea typeface="Arial" panose="020B0604020202020204" pitchFamily="34" charset="0"/>
                </a:rPr>
                <a:t>VAS</a:t>
              </a:r>
              <a:endParaRPr lang="en-ZA" sz="1100">
                <a:effectLst/>
                <a:latin typeface="Arial" panose="020B0604020202020204" pitchFamily="34" charset="0"/>
                <a:ea typeface="Arial" panose="020B0604020202020204" pitchFamily="34" charset="0"/>
              </a:endParaRPr>
            </a:p>
          </p:txBody>
        </p:sp>
        <p:sp>
          <p:nvSpPr>
            <p:cNvPr id="13" name="Rectangle 12">
              <a:extLst>
                <a:ext uri="{FF2B5EF4-FFF2-40B4-BE49-F238E27FC236}">
                  <a16:creationId xmlns:a16="http://schemas.microsoft.com/office/drawing/2014/main" xmlns="" id="{52503C0A-7143-49A5-BCA0-A6E356A567BC}"/>
                </a:ext>
              </a:extLst>
            </p:cNvPr>
            <p:cNvSpPr/>
            <p:nvPr/>
          </p:nvSpPr>
          <p:spPr>
            <a:xfrm>
              <a:off x="5648402" y="533258"/>
              <a:ext cx="1725282" cy="408596"/>
            </a:xfrm>
            <a:prstGeom prst="rect">
              <a:avLst/>
            </a:prstGeom>
            <a:solidFill>
              <a:srgbClr val="339933"/>
            </a:solidFill>
            <a:ln w="25400" cap="flat" cmpd="sng" algn="ctr">
              <a:solidFill>
                <a:srgbClr val="006600"/>
              </a:solidFill>
              <a:prstDash val="solid"/>
            </a:ln>
            <a:effectLst/>
          </p:spPr>
          <p:txBody>
            <a:bodyPr rtlCol="0" anchor="ctr"/>
            <a:lstStyle/>
            <a:p>
              <a:pPr>
                <a:lnSpc>
                  <a:spcPct val="115000"/>
                </a:lnSpc>
              </a:pPr>
              <a:r>
                <a:rPr lang="en-ZA" sz="1000" kern="1200">
                  <a:solidFill>
                    <a:srgbClr val="FFFFFF"/>
                  </a:solidFill>
                  <a:effectLst/>
                  <a:latin typeface="Arial" panose="020B0604020202020204" pitchFamily="34" charset="0"/>
                  <a:ea typeface="Arial" panose="020B0604020202020204" pitchFamily="34" charset="0"/>
                </a:rPr>
                <a:t>Extended Services </a:t>
              </a:r>
              <a:endParaRPr lang="en-ZA" sz="1100">
                <a:effectLst/>
                <a:latin typeface="Arial" panose="020B0604020202020204" pitchFamily="34" charset="0"/>
                <a:ea typeface="Arial" panose="020B0604020202020204" pitchFamily="34" charset="0"/>
              </a:endParaRPr>
            </a:p>
          </p:txBody>
        </p:sp>
        <p:sp>
          <p:nvSpPr>
            <p:cNvPr id="14" name="Rectangle 13">
              <a:extLst>
                <a:ext uri="{FF2B5EF4-FFF2-40B4-BE49-F238E27FC236}">
                  <a16:creationId xmlns:a16="http://schemas.microsoft.com/office/drawing/2014/main" xmlns="" id="{001E2F06-730A-4EBB-809E-E0661D6C9FAE}"/>
                </a:ext>
              </a:extLst>
            </p:cNvPr>
            <p:cNvSpPr/>
            <p:nvPr/>
          </p:nvSpPr>
          <p:spPr>
            <a:xfrm>
              <a:off x="7515312" y="531633"/>
              <a:ext cx="1743866" cy="408596"/>
            </a:xfrm>
            <a:prstGeom prst="rect">
              <a:avLst/>
            </a:prstGeom>
            <a:solidFill>
              <a:srgbClr val="339933"/>
            </a:solidFill>
            <a:ln w="25400" cap="flat" cmpd="sng" algn="ctr">
              <a:solidFill>
                <a:srgbClr val="006600"/>
              </a:solidFill>
              <a:prstDash val="solid"/>
            </a:ln>
            <a:effectLst/>
          </p:spPr>
          <p:txBody>
            <a:bodyPr rtlCol="0" anchor="ctr"/>
            <a:lstStyle/>
            <a:p>
              <a:pPr>
                <a:lnSpc>
                  <a:spcPct val="115000"/>
                </a:lnSpc>
              </a:pPr>
              <a:r>
                <a:rPr lang="en-ZA" sz="1000" kern="1200">
                  <a:solidFill>
                    <a:srgbClr val="FFFFFF"/>
                  </a:solidFill>
                  <a:effectLst/>
                  <a:latin typeface="Arial" panose="020B0604020202020204" pitchFamily="34" charset="0"/>
                  <a:ea typeface="Arial" panose="020B0604020202020204" pitchFamily="34" charset="0"/>
                </a:rPr>
                <a:t>New Offering</a:t>
              </a:r>
              <a:endParaRPr lang="en-ZA" sz="1100">
                <a:effectLst/>
                <a:latin typeface="Arial" panose="020B0604020202020204" pitchFamily="34" charset="0"/>
                <a:ea typeface="Arial" panose="020B0604020202020204" pitchFamily="34" charset="0"/>
              </a:endParaRPr>
            </a:p>
          </p:txBody>
        </p:sp>
        <p:sp>
          <p:nvSpPr>
            <p:cNvPr id="15" name="Rectangle 14">
              <a:extLst>
                <a:ext uri="{FF2B5EF4-FFF2-40B4-BE49-F238E27FC236}">
                  <a16:creationId xmlns:a16="http://schemas.microsoft.com/office/drawing/2014/main" xmlns="" id="{B301620D-1374-426C-89F9-24C2B87E1B3E}"/>
                </a:ext>
              </a:extLst>
            </p:cNvPr>
            <p:cNvSpPr/>
            <p:nvPr/>
          </p:nvSpPr>
          <p:spPr>
            <a:xfrm>
              <a:off x="56" y="47628"/>
              <a:ext cx="9231411" cy="379566"/>
            </a:xfrm>
            <a:prstGeom prst="rect">
              <a:avLst/>
            </a:prstGeom>
            <a:solidFill>
              <a:srgbClr val="339933"/>
            </a:solidFill>
            <a:ln w="25400" cap="flat" cmpd="sng" algn="ctr">
              <a:solidFill>
                <a:srgbClr val="BBE0E3">
                  <a:shade val="50000"/>
                </a:srgbClr>
              </a:solidFill>
              <a:prstDash val="solid"/>
            </a:ln>
            <a:effectLst/>
          </p:spPr>
          <p:txBody>
            <a:bodyPr rtlCol="0" anchor="ctr"/>
            <a:lstStyle/>
            <a:p>
              <a:pPr algn="ctr">
                <a:lnSpc>
                  <a:spcPct val="115000"/>
                </a:lnSpc>
              </a:pPr>
              <a:r>
                <a:rPr lang="en-ZA" sz="1000" kern="1200" dirty="0">
                  <a:solidFill>
                    <a:srgbClr val="FFFFFF"/>
                  </a:solidFill>
                  <a:effectLst/>
                  <a:latin typeface="Arial" panose="020B0604020202020204" pitchFamily="34" charset="0"/>
                  <a:ea typeface="Arial" panose="020B0604020202020204" pitchFamily="34" charset="0"/>
                </a:rPr>
                <a:t>SOC RATIONALISATION</a:t>
              </a:r>
              <a:endParaRPr lang="en-ZA" sz="1100" dirty="0">
                <a:effectLst/>
                <a:latin typeface="Arial" panose="020B0604020202020204" pitchFamily="34" charset="0"/>
                <a:ea typeface="Arial" panose="020B0604020202020204" pitchFamily="34" charset="0"/>
              </a:endParaRPr>
            </a:p>
          </p:txBody>
        </p:sp>
      </p:grpSp>
    </p:spTree>
    <p:extLst>
      <p:ext uri="{BB962C8B-B14F-4D97-AF65-F5344CB8AC3E}">
        <p14:creationId xmlns:p14="http://schemas.microsoft.com/office/powerpoint/2010/main" xmlns="" val="1875320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Grp="1" noChangeArrowheads="1"/>
          </p:cNvSpPr>
          <p:nvPr>
            <p:ph type="title"/>
          </p:nvPr>
        </p:nvSpPr>
        <p:spPr>
          <a:xfrm>
            <a:off x="251520" y="274804"/>
            <a:ext cx="6915834" cy="725488"/>
          </a:xfrm>
        </p:spPr>
        <p:txBody>
          <a:bodyPr/>
          <a:lstStyle/>
          <a:p>
            <a:r>
              <a:rPr lang="en-ZA" sz="2000" kern="1200" dirty="0">
                <a:solidFill>
                  <a:srgbClr val="006600"/>
                </a:solidFill>
                <a:latin typeface="Helvetica"/>
                <a:ea typeface="Tahoma" panose="020B0604030504040204" pitchFamily="34" charset="0"/>
                <a:cs typeface="Tahoma" panose="020B0604030504040204" pitchFamily="34" charset="0"/>
              </a:rPr>
              <a:t>Performance at a glance</a:t>
            </a:r>
            <a:endParaRPr lang="en-US" sz="2000" kern="1200" dirty="0">
              <a:solidFill>
                <a:srgbClr val="FF0000"/>
              </a:solidFill>
              <a:latin typeface="Helvetica"/>
              <a:ea typeface="Tahoma" panose="020B0604030504040204" pitchFamily="34" charset="0"/>
              <a:cs typeface="Tahoma" panose="020B0604030504040204" pitchFamily="34" charset="0"/>
            </a:endParaRPr>
          </a:p>
        </p:txBody>
      </p:sp>
      <p:cxnSp>
        <p:nvCxnSpPr>
          <p:cNvPr id="29" name="Straight Connector 28"/>
          <p:cNvCxnSpPr/>
          <p:nvPr/>
        </p:nvCxnSpPr>
        <p:spPr>
          <a:xfrm>
            <a:off x="208026" y="788425"/>
            <a:ext cx="6996426" cy="0"/>
          </a:xfrm>
          <a:prstGeom prst="line">
            <a:avLst/>
          </a:prstGeom>
          <a:ln w="15875">
            <a:solidFill>
              <a:srgbClr val="006600"/>
            </a:solidFill>
          </a:ln>
        </p:spPr>
        <p:style>
          <a:lnRef idx="1">
            <a:schemeClr val="accent1"/>
          </a:lnRef>
          <a:fillRef idx="0">
            <a:schemeClr val="accent1"/>
          </a:fillRef>
          <a:effectRef idx="0">
            <a:schemeClr val="accent1"/>
          </a:effectRef>
          <a:fontRef idx="minor">
            <a:schemeClr val="tx1"/>
          </a:fontRef>
        </p:style>
      </p:cxnSp>
      <p:sp>
        <p:nvSpPr>
          <p:cNvPr id="11" name="Slide Number Placeholder 2">
            <a:extLst>
              <a:ext uri="{FF2B5EF4-FFF2-40B4-BE49-F238E27FC236}">
                <a16:creationId xmlns:a16="http://schemas.microsoft.com/office/drawing/2014/main" xmlns="" id="{ABDB068E-6156-4569-A0C7-CAE3190C3D1F}"/>
              </a:ext>
            </a:extLst>
          </p:cNvPr>
          <p:cNvSpPr>
            <a:spLocks noGrp="1"/>
          </p:cNvSpPr>
          <p:nvPr>
            <p:ph type="sldNum" sz="quarter" idx="10"/>
          </p:nvPr>
        </p:nvSpPr>
        <p:spPr>
          <a:xfrm>
            <a:off x="6588224" y="6462900"/>
            <a:ext cx="2133600" cy="301925"/>
          </a:xfrm>
        </p:spPr>
        <p:txBody>
          <a:bodyPr/>
          <a:lstStyle/>
          <a:p>
            <a:r>
              <a:rPr lang="en-US" dirty="0">
                <a:solidFill>
                  <a:srgbClr val="FFFFFF"/>
                </a:solidFill>
              </a:rPr>
              <a:t>Slide </a:t>
            </a:r>
            <a:fld id="{864A8D4A-B602-4C7A-9F64-5AEA9A8AB9A3}" type="slidenum">
              <a:rPr lang="en-US" smtClean="0">
                <a:solidFill>
                  <a:srgbClr val="FFFFFF"/>
                </a:solidFill>
              </a:rPr>
              <a:pPr/>
              <a:t>3</a:t>
            </a:fld>
            <a:endParaRPr lang="en-US" dirty="0">
              <a:solidFill>
                <a:srgbClr val="FFFFFF"/>
              </a:solidFill>
            </a:endParaRPr>
          </a:p>
        </p:txBody>
      </p:sp>
      <p:graphicFrame>
        <p:nvGraphicFramePr>
          <p:cNvPr id="6" name="Chart 5">
            <a:extLst>
              <a:ext uri="{FF2B5EF4-FFF2-40B4-BE49-F238E27FC236}">
                <a16:creationId xmlns:a16="http://schemas.microsoft.com/office/drawing/2014/main" xmlns="" id="{2041153B-8FFD-4A25-A2F8-64FF4C18BAE2}"/>
              </a:ext>
            </a:extLst>
          </p:cNvPr>
          <p:cNvGraphicFramePr>
            <a:graphicFrameLocks/>
          </p:cNvGraphicFramePr>
          <p:nvPr>
            <p:extLst>
              <p:ext uri="{D42A27DB-BD31-4B8C-83A1-F6EECF244321}">
                <p14:modId xmlns:p14="http://schemas.microsoft.com/office/powerpoint/2010/main" xmlns="" val="1626208860"/>
              </p:ext>
            </p:extLst>
          </p:nvPr>
        </p:nvGraphicFramePr>
        <p:xfrm>
          <a:off x="208026" y="899053"/>
          <a:ext cx="8684453" cy="54102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927286401"/>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xmlns="" id="{51FF8194-048A-4AF9-9CE1-CAD83E86010A}"/>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6500" t="54614" r="7401" b="3464"/>
          <a:stretch/>
        </p:blipFill>
        <p:spPr>
          <a:xfrm rot="10800000">
            <a:off x="-1" y="2457532"/>
            <a:ext cx="9144000" cy="4387139"/>
          </a:xfrm>
          <a:prstGeom prst="rect">
            <a:avLst/>
          </a:prstGeom>
        </p:spPr>
      </p:pic>
      <p:sp>
        <p:nvSpPr>
          <p:cNvPr id="4" name="TextBox 3">
            <a:extLst>
              <a:ext uri="{FF2B5EF4-FFF2-40B4-BE49-F238E27FC236}">
                <a16:creationId xmlns:a16="http://schemas.microsoft.com/office/drawing/2014/main" xmlns="" id="{1CC354BF-122B-4A62-87E3-9647F0731725}"/>
              </a:ext>
            </a:extLst>
          </p:cNvPr>
          <p:cNvSpPr txBox="1"/>
          <p:nvPr/>
        </p:nvSpPr>
        <p:spPr>
          <a:xfrm>
            <a:off x="953245" y="1534203"/>
            <a:ext cx="3660169" cy="923330"/>
          </a:xfrm>
          <a:prstGeom prst="rect">
            <a:avLst/>
          </a:prstGeom>
          <a:noFill/>
        </p:spPr>
        <p:txBody>
          <a:bodyPr wrap="none" rtlCol="0">
            <a:spAutoFit/>
          </a:bodyPr>
          <a:lstStyle/>
          <a:p>
            <a:r>
              <a:rPr lang="en-ZA" sz="5400" b="1" dirty="0">
                <a:solidFill>
                  <a:srgbClr val="003300"/>
                </a:solidFill>
              </a:rPr>
              <a:t>Thank You</a:t>
            </a:r>
          </a:p>
        </p:txBody>
      </p:sp>
    </p:spTree>
    <p:extLst>
      <p:ext uri="{BB962C8B-B14F-4D97-AF65-F5344CB8AC3E}">
        <p14:creationId xmlns:p14="http://schemas.microsoft.com/office/powerpoint/2010/main" xmlns="" val="188509542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Grp="1" noChangeArrowheads="1"/>
          </p:cNvSpPr>
          <p:nvPr>
            <p:ph type="title"/>
          </p:nvPr>
        </p:nvSpPr>
        <p:spPr>
          <a:xfrm>
            <a:off x="251520" y="274804"/>
            <a:ext cx="6915834" cy="725488"/>
          </a:xfrm>
        </p:spPr>
        <p:txBody>
          <a:bodyPr/>
          <a:lstStyle/>
          <a:p>
            <a:r>
              <a:rPr lang="en-ZA" sz="2000" kern="1200" dirty="0">
                <a:solidFill>
                  <a:srgbClr val="006600"/>
                </a:solidFill>
                <a:latin typeface="Helvetica"/>
                <a:ea typeface="Tahoma" panose="020B0604030504040204" pitchFamily="34" charset="0"/>
                <a:cs typeface="Tahoma" panose="020B0604030504040204" pitchFamily="34" charset="0"/>
              </a:rPr>
              <a:t>Performance at a glance</a:t>
            </a:r>
            <a:endParaRPr lang="en-US" sz="2000" kern="1200" dirty="0">
              <a:solidFill>
                <a:srgbClr val="FF0000"/>
              </a:solidFill>
              <a:latin typeface="Helvetica"/>
              <a:ea typeface="Tahoma" panose="020B0604030504040204" pitchFamily="34" charset="0"/>
              <a:cs typeface="Tahoma" panose="020B0604030504040204" pitchFamily="34" charset="0"/>
            </a:endParaRPr>
          </a:p>
        </p:txBody>
      </p:sp>
      <p:cxnSp>
        <p:nvCxnSpPr>
          <p:cNvPr id="29" name="Straight Connector 28"/>
          <p:cNvCxnSpPr/>
          <p:nvPr/>
        </p:nvCxnSpPr>
        <p:spPr>
          <a:xfrm>
            <a:off x="208026" y="788425"/>
            <a:ext cx="6996426" cy="0"/>
          </a:xfrm>
          <a:prstGeom prst="line">
            <a:avLst/>
          </a:prstGeom>
          <a:ln w="15875">
            <a:solidFill>
              <a:srgbClr val="006600"/>
            </a:solidFill>
          </a:ln>
        </p:spPr>
        <p:style>
          <a:lnRef idx="1">
            <a:schemeClr val="accent1"/>
          </a:lnRef>
          <a:fillRef idx="0">
            <a:schemeClr val="accent1"/>
          </a:fillRef>
          <a:effectRef idx="0">
            <a:schemeClr val="accent1"/>
          </a:effectRef>
          <a:fontRef idx="minor">
            <a:schemeClr val="tx1"/>
          </a:fontRef>
        </p:style>
      </p:cxnSp>
      <p:sp>
        <p:nvSpPr>
          <p:cNvPr id="11" name="Slide Number Placeholder 2">
            <a:extLst>
              <a:ext uri="{FF2B5EF4-FFF2-40B4-BE49-F238E27FC236}">
                <a16:creationId xmlns:a16="http://schemas.microsoft.com/office/drawing/2014/main" xmlns="" id="{ABDB068E-6156-4569-A0C7-CAE3190C3D1F}"/>
              </a:ext>
            </a:extLst>
          </p:cNvPr>
          <p:cNvSpPr>
            <a:spLocks noGrp="1"/>
          </p:cNvSpPr>
          <p:nvPr>
            <p:ph type="sldNum" sz="quarter" idx="10"/>
          </p:nvPr>
        </p:nvSpPr>
        <p:spPr>
          <a:xfrm>
            <a:off x="6588224" y="6462900"/>
            <a:ext cx="2133600" cy="301925"/>
          </a:xfrm>
        </p:spPr>
        <p:txBody>
          <a:bodyPr/>
          <a:lstStyle/>
          <a:p>
            <a:r>
              <a:rPr lang="en-US" dirty="0">
                <a:solidFill>
                  <a:srgbClr val="FFFFFF"/>
                </a:solidFill>
              </a:rPr>
              <a:t>Slide </a:t>
            </a:r>
            <a:fld id="{864A8D4A-B602-4C7A-9F64-5AEA9A8AB9A3}" type="slidenum">
              <a:rPr lang="en-US" smtClean="0">
                <a:solidFill>
                  <a:srgbClr val="FFFFFF"/>
                </a:solidFill>
              </a:rPr>
              <a:pPr/>
              <a:t>4</a:t>
            </a:fld>
            <a:endParaRPr lang="en-US" dirty="0">
              <a:solidFill>
                <a:srgbClr val="FFFFFF"/>
              </a:solidFill>
            </a:endParaRPr>
          </a:p>
        </p:txBody>
      </p:sp>
      <p:graphicFrame>
        <p:nvGraphicFramePr>
          <p:cNvPr id="13" name="Chart 12">
            <a:extLst>
              <a:ext uri="{FF2B5EF4-FFF2-40B4-BE49-F238E27FC236}">
                <a16:creationId xmlns:a16="http://schemas.microsoft.com/office/drawing/2014/main" xmlns="" id="{688B4C6D-52E4-45B2-AA43-A80B003B8B32}"/>
              </a:ext>
            </a:extLst>
          </p:cNvPr>
          <p:cNvGraphicFramePr/>
          <p:nvPr>
            <p:extLst>
              <p:ext uri="{D42A27DB-BD31-4B8C-83A1-F6EECF244321}">
                <p14:modId xmlns:p14="http://schemas.microsoft.com/office/powerpoint/2010/main" xmlns="" val="4065490233"/>
              </p:ext>
            </p:extLst>
          </p:nvPr>
        </p:nvGraphicFramePr>
        <p:xfrm>
          <a:off x="208026" y="1302046"/>
          <a:ext cx="8711844" cy="49489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15246927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4CB36E60-1450-4108-8DAC-B07B72F497E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Slide </a:t>
            </a:r>
            <a:fld id="{864A8D4A-B602-4C7A-9F64-5AEA9A8AB9A3}" type="slidenum">
              <a:rPr kumimoji="0" lang="en-US"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Text Placeholder 3">
            <a:extLst>
              <a:ext uri="{FF2B5EF4-FFF2-40B4-BE49-F238E27FC236}">
                <a16:creationId xmlns:a16="http://schemas.microsoft.com/office/drawing/2014/main" xmlns="" id="{A90AFD2D-CC2B-445E-A80D-4AD55BC26017}"/>
              </a:ext>
            </a:extLst>
          </p:cNvPr>
          <p:cNvSpPr>
            <a:spLocks noGrp="1"/>
          </p:cNvSpPr>
          <p:nvPr>
            <p:ph type="body" sz="quarter" idx="11"/>
          </p:nvPr>
        </p:nvSpPr>
        <p:spPr/>
        <p:txBody>
          <a:bodyPr/>
          <a:lstStyle/>
          <a:p>
            <a:r>
              <a:rPr lang="en-GB" sz="1800" dirty="0"/>
              <a:t>BBI Network Footprint</a:t>
            </a:r>
          </a:p>
        </p:txBody>
      </p:sp>
      <p:sp>
        <p:nvSpPr>
          <p:cNvPr id="12" name="Rectangle 11">
            <a:extLst>
              <a:ext uri="{FF2B5EF4-FFF2-40B4-BE49-F238E27FC236}">
                <a16:creationId xmlns:a16="http://schemas.microsoft.com/office/drawing/2014/main" xmlns="" id="{DE93B45B-895E-4DA0-A4CE-1470470E2FE4}"/>
              </a:ext>
            </a:extLst>
          </p:cNvPr>
          <p:cNvSpPr/>
          <p:nvPr/>
        </p:nvSpPr>
        <p:spPr bwMode="gray">
          <a:xfrm>
            <a:off x="84003" y="1329814"/>
            <a:ext cx="1714091" cy="313078"/>
          </a:xfrm>
          <a:prstGeom prst="rect">
            <a:avLst/>
          </a:prstGeom>
          <a:noFill/>
          <a:ln w="19050" algn="ctr">
            <a:noFill/>
            <a:miter lim="800000"/>
            <a:headEnd/>
            <a:tailEnd/>
          </a:ln>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ZA" sz="1100" b="1" i="0" u="sng" strike="noStrike" kern="0" cap="none" spc="0" normalizeH="0" baseline="0" noProof="0" dirty="0">
                <a:ln>
                  <a:noFill/>
                </a:ln>
                <a:solidFill>
                  <a:sysClr val="windowText" lastClr="000000"/>
                </a:solidFill>
                <a:effectLst/>
                <a:uLnTx/>
                <a:uFillTx/>
                <a:latin typeface="Arial"/>
                <a:ea typeface="+mn-ea"/>
                <a:cs typeface="+mn-cs"/>
              </a:rPr>
              <a:t>DCDT KEY FOCUS AREAS</a:t>
            </a:r>
            <a:endParaRPr kumimoji="0" lang="en-ZA" sz="900" b="1" i="0" u="sng" strike="noStrike" kern="0" cap="none" spc="0" normalizeH="0" baseline="0" noProof="0" dirty="0">
              <a:ln>
                <a:noFill/>
              </a:ln>
              <a:solidFill>
                <a:sysClr val="windowText" lastClr="000000"/>
              </a:solidFill>
              <a:effectLst/>
              <a:uLnTx/>
              <a:uFillTx/>
              <a:latin typeface="Arial"/>
              <a:ea typeface="+mn-ea"/>
              <a:cs typeface="+mn-cs"/>
            </a:endParaRPr>
          </a:p>
        </p:txBody>
      </p:sp>
      <p:sp>
        <p:nvSpPr>
          <p:cNvPr id="32" name="Oval 31">
            <a:extLst>
              <a:ext uri="{FF2B5EF4-FFF2-40B4-BE49-F238E27FC236}">
                <a16:creationId xmlns:a16="http://schemas.microsoft.com/office/drawing/2014/main" xmlns="" id="{398196D3-9D73-464D-8BD4-094D357C62A3}"/>
              </a:ext>
            </a:extLst>
          </p:cNvPr>
          <p:cNvSpPr/>
          <p:nvPr/>
        </p:nvSpPr>
        <p:spPr>
          <a:xfrm rot="5400000">
            <a:off x="437795" y="3352442"/>
            <a:ext cx="2890589" cy="3060000"/>
          </a:xfrm>
          <a:prstGeom prst="ellips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30" name="Oval 29">
            <a:extLst>
              <a:ext uri="{FF2B5EF4-FFF2-40B4-BE49-F238E27FC236}">
                <a16:creationId xmlns:a16="http://schemas.microsoft.com/office/drawing/2014/main" xmlns="" id="{A5983986-2E87-4DB5-B507-A3C7FEA16B75}"/>
              </a:ext>
            </a:extLst>
          </p:cNvPr>
          <p:cNvSpPr/>
          <p:nvPr/>
        </p:nvSpPr>
        <p:spPr>
          <a:xfrm rot="5400000">
            <a:off x="850851" y="3789706"/>
            <a:ext cx="2064477" cy="218547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75" name="Isosceles Triangle 74">
            <a:extLst>
              <a:ext uri="{FF2B5EF4-FFF2-40B4-BE49-F238E27FC236}">
                <a16:creationId xmlns:a16="http://schemas.microsoft.com/office/drawing/2014/main" xmlns="" id="{4F12EC20-B654-410F-998F-66898336CA77}"/>
              </a:ext>
            </a:extLst>
          </p:cNvPr>
          <p:cNvSpPr/>
          <p:nvPr/>
        </p:nvSpPr>
        <p:spPr>
          <a:xfrm rot="5400000">
            <a:off x="738194" y="4804697"/>
            <a:ext cx="195783" cy="15549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 name="Oval 27">
            <a:extLst>
              <a:ext uri="{FF2B5EF4-FFF2-40B4-BE49-F238E27FC236}">
                <a16:creationId xmlns:a16="http://schemas.microsoft.com/office/drawing/2014/main" xmlns="" id="{4B2A873D-AA56-4BB6-B381-41DE9EB96965}"/>
              </a:ext>
            </a:extLst>
          </p:cNvPr>
          <p:cNvSpPr/>
          <p:nvPr/>
        </p:nvSpPr>
        <p:spPr>
          <a:xfrm rot="5400000">
            <a:off x="1194930" y="4153951"/>
            <a:ext cx="1376318" cy="145698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34" name="Group 33">
            <a:extLst>
              <a:ext uri="{FF2B5EF4-FFF2-40B4-BE49-F238E27FC236}">
                <a16:creationId xmlns:a16="http://schemas.microsoft.com/office/drawing/2014/main" xmlns="" id="{065BC249-F34F-4AD0-B309-60352BCF1066}"/>
              </a:ext>
            </a:extLst>
          </p:cNvPr>
          <p:cNvGrpSpPr/>
          <p:nvPr/>
        </p:nvGrpSpPr>
        <p:grpSpPr>
          <a:xfrm rot="10800000">
            <a:off x="516280" y="4289486"/>
            <a:ext cx="1199631" cy="1219723"/>
            <a:chOff x="-1591346" y="3802287"/>
            <a:chExt cx="1326798" cy="1428083"/>
          </a:xfrm>
        </p:grpSpPr>
        <p:sp>
          <p:nvSpPr>
            <p:cNvPr id="33" name="Rectangle 32">
              <a:extLst>
                <a:ext uri="{FF2B5EF4-FFF2-40B4-BE49-F238E27FC236}">
                  <a16:creationId xmlns:a16="http://schemas.microsoft.com/office/drawing/2014/main" xmlns="" id="{70B7A835-58B3-4DF6-A149-2DEEE9DB81E4}"/>
                </a:ext>
              </a:extLst>
            </p:cNvPr>
            <p:cNvSpPr/>
            <p:nvPr/>
          </p:nvSpPr>
          <p:spPr>
            <a:xfrm rot="5400000">
              <a:off x="-2151499" y="4362440"/>
              <a:ext cx="1428083"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MUNICIPALITY</a:t>
              </a:r>
            </a:p>
          </p:txBody>
        </p:sp>
        <p:sp>
          <p:nvSpPr>
            <p:cNvPr id="31" name="Rectangle 30">
              <a:extLst>
                <a:ext uri="{FF2B5EF4-FFF2-40B4-BE49-F238E27FC236}">
                  <a16:creationId xmlns:a16="http://schemas.microsoft.com/office/drawing/2014/main" xmlns="" id="{DBDF272E-8A8B-4F63-BA65-C0BF455F0FB7}"/>
                </a:ext>
              </a:extLst>
            </p:cNvPr>
            <p:cNvSpPr/>
            <p:nvPr/>
          </p:nvSpPr>
          <p:spPr>
            <a:xfrm rot="5400000">
              <a:off x="-1350297" y="4353439"/>
              <a:ext cx="1011816"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DISTRICT</a:t>
              </a:r>
            </a:p>
          </p:txBody>
        </p:sp>
        <p:sp>
          <p:nvSpPr>
            <p:cNvPr id="29" name="Rectangle 28">
              <a:extLst>
                <a:ext uri="{FF2B5EF4-FFF2-40B4-BE49-F238E27FC236}">
                  <a16:creationId xmlns:a16="http://schemas.microsoft.com/office/drawing/2014/main" xmlns="" id="{F39B0A71-0635-46B4-8711-84BFA985B0F8}"/>
                </a:ext>
              </a:extLst>
            </p:cNvPr>
            <p:cNvSpPr/>
            <p:nvPr/>
          </p:nvSpPr>
          <p:spPr>
            <a:xfrm rot="5400000">
              <a:off x="-980449" y="4353439"/>
              <a:ext cx="1124025"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PROVINCE</a:t>
              </a:r>
            </a:p>
          </p:txBody>
        </p:sp>
      </p:grpSp>
      <p:sp>
        <p:nvSpPr>
          <p:cNvPr id="36" name="Rectangle 35">
            <a:extLst>
              <a:ext uri="{FF2B5EF4-FFF2-40B4-BE49-F238E27FC236}">
                <a16:creationId xmlns:a16="http://schemas.microsoft.com/office/drawing/2014/main" xmlns="" id="{D79DE4D0-E6F6-4C06-8B3E-4A43FA20CE1C}"/>
              </a:ext>
            </a:extLst>
          </p:cNvPr>
          <p:cNvSpPr/>
          <p:nvPr/>
        </p:nvSpPr>
        <p:spPr>
          <a:xfrm>
            <a:off x="1798094" y="2087371"/>
            <a:ext cx="5014966" cy="4347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78" name="Group 77">
            <a:extLst>
              <a:ext uri="{FF2B5EF4-FFF2-40B4-BE49-F238E27FC236}">
                <a16:creationId xmlns:a16="http://schemas.microsoft.com/office/drawing/2014/main" xmlns="" id="{92FF59A5-B570-4217-B9CC-C3B8717ED49B}"/>
              </a:ext>
            </a:extLst>
          </p:cNvPr>
          <p:cNvGrpSpPr/>
          <p:nvPr/>
        </p:nvGrpSpPr>
        <p:grpSpPr>
          <a:xfrm>
            <a:off x="2364044" y="2985514"/>
            <a:ext cx="1131499" cy="1414762"/>
            <a:chOff x="2364044" y="2985514"/>
            <a:chExt cx="1131499" cy="1414762"/>
          </a:xfrm>
        </p:grpSpPr>
        <p:sp>
          <p:nvSpPr>
            <p:cNvPr id="38" name="Rectangle 37">
              <a:extLst>
                <a:ext uri="{FF2B5EF4-FFF2-40B4-BE49-F238E27FC236}">
                  <a16:creationId xmlns:a16="http://schemas.microsoft.com/office/drawing/2014/main" xmlns="" id="{E7089E0D-A67B-40E1-A114-A739AE97F8C1}"/>
                </a:ext>
              </a:extLst>
            </p:cNvPr>
            <p:cNvSpPr/>
            <p:nvPr/>
          </p:nvSpPr>
          <p:spPr>
            <a:xfrm>
              <a:off x="2364044" y="2985514"/>
              <a:ext cx="1129845" cy="2154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900" b="0" i="0" u="none" strike="noStrike" kern="1200" cap="none" spc="0" normalizeH="0" baseline="0" noProof="0" dirty="0">
                  <a:ln>
                    <a:noFill/>
                  </a:ln>
                  <a:solidFill>
                    <a:srgbClr val="FFFFFF"/>
                  </a:solidFill>
                  <a:effectLst/>
                  <a:uLnTx/>
                  <a:uFillTx/>
                  <a:latin typeface="Arial"/>
                  <a:ea typeface="+mn-ea"/>
                  <a:cs typeface="+mn-cs"/>
                </a:rPr>
                <a:t>KM of fibre</a:t>
              </a:r>
            </a:p>
          </p:txBody>
        </p:sp>
        <p:grpSp>
          <p:nvGrpSpPr>
            <p:cNvPr id="40" name="Group 39">
              <a:extLst>
                <a:ext uri="{FF2B5EF4-FFF2-40B4-BE49-F238E27FC236}">
                  <a16:creationId xmlns:a16="http://schemas.microsoft.com/office/drawing/2014/main" xmlns="" id="{BED23198-374D-4C6F-BB62-0DF75DCB3619}"/>
                </a:ext>
              </a:extLst>
            </p:cNvPr>
            <p:cNvGrpSpPr/>
            <p:nvPr/>
          </p:nvGrpSpPr>
          <p:grpSpPr>
            <a:xfrm>
              <a:off x="2365698" y="3221598"/>
              <a:ext cx="1129845" cy="1014813"/>
              <a:chOff x="1187624" y="808186"/>
              <a:chExt cx="4048125" cy="3002609"/>
            </a:xfrm>
          </p:grpSpPr>
          <p:pic>
            <p:nvPicPr>
              <p:cNvPr id="41" name="Picture 2" descr="http://www.iwebhostingcoupons.com/images/optic-fiber-cable.jpg">
                <a:hlinkClick r:id="rId2"/>
                <a:extLst>
                  <a:ext uri="{FF2B5EF4-FFF2-40B4-BE49-F238E27FC236}">
                    <a16:creationId xmlns:a16="http://schemas.microsoft.com/office/drawing/2014/main" xmlns="" id="{2BAF3C3B-0969-42E6-B6BA-976FBF9CA3D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624" y="808186"/>
                <a:ext cx="4048125" cy="2686051"/>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Rectangle 41">
                <a:extLst>
                  <a:ext uri="{FF2B5EF4-FFF2-40B4-BE49-F238E27FC236}">
                    <a16:creationId xmlns:a16="http://schemas.microsoft.com/office/drawing/2014/main" xmlns="" id="{1DBB47FB-EE8A-43FB-91DE-53AA1615D75F}"/>
                  </a:ext>
                </a:extLst>
              </p:cNvPr>
              <p:cNvSpPr/>
              <p:nvPr/>
            </p:nvSpPr>
            <p:spPr>
              <a:xfrm>
                <a:off x="1259632" y="3573016"/>
                <a:ext cx="1728192" cy="237779"/>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39" name="Rectangle 38">
              <a:extLst>
                <a:ext uri="{FF2B5EF4-FFF2-40B4-BE49-F238E27FC236}">
                  <a16:creationId xmlns:a16="http://schemas.microsoft.com/office/drawing/2014/main" xmlns="" id="{B4664F5F-08E5-4FE2-BD76-FCB5F5E23E2C}"/>
                </a:ext>
              </a:extLst>
            </p:cNvPr>
            <p:cNvSpPr/>
            <p:nvPr/>
          </p:nvSpPr>
          <p:spPr>
            <a:xfrm>
              <a:off x="2364044" y="4143343"/>
              <a:ext cx="1129845" cy="256933"/>
            </a:xfrm>
            <a:prstGeom prst="rect">
              <a:avLst/>
            </a:prstGeom>
            <a:solidFill>
              <a:srgbClr val="4493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900" b="0" i="0" u="none" strike="noStrike" kern="1200" cap="none" spc="0" normalizeH="0" baseline="0" noProof="0" dirty="0">
                  <a:ln>
                    <a:noFill/>
                  </a:ln>
                  <a:solidFill>
                    <a:srgbClr val="FFFFFF"/>
                  </a:solidFill>
                  <a:effectLst/>
                  <a:uLnTx/>
                  <a:uFillTx/>
                  <a:latin typeface="Arial"/>
                  <a:ea typeface="+mn-ea"/>
                  <a:cs typeface="+mn-cs"/>
                </a:rPr>
                <a:t># of PoP</a:t>
              </a:r>
            </a:p>
          </p:txBody>
        </p:sp>
      </p:grpSp>
      <p:grpSp>
        <p:nvGrpSpPr>
          <p:cNvPr id="71" name="Group 70">
            <a:extLst>
              <a:ext uri="{FF2B5EF4-FFF2-40B4-BE49-F238E27FC236}">
                <a16:creationId xmlns:a16="http://schemas.microsoft.com/office/drawing/2014/main" xmlns="" id="{BE55DEA1-0842-4D6F-877A-4F55D86498AF}"/>
              </a:ext>
            </a:extLst>
          </p:cNvPr>
          <p:cNvGrpSpPr/>
          <p:nvPr/>
        </p:nvGrpSpPr>
        <p:grpSpPr>
          <a:xfrm>
            <a:off x="3691143" y="1222429"/>
            <a:ext cx="5202031" cy="2686545"/>
            <a:chOff x="3691143" y="1222429"/>
            <a:chExt cx="5202031" cy="2686545"/>
          </a:xfrm>
        </p:grpSpPr>
        <mc:AlternateContent xmlns:mc="http://schemas.openxmlformats.org/markup-compatibility/2006">
          <mc:Choice xmlns:cx4="http://schemas.microsoft.com/office/drawing/2016/5/10/chartex" xmlns="" Requires="cx4">
            <p:graphicFrame>
              <p:nvGraphicFramePr>
                <p:cNvPr id="52" name="Chart 51">
                  <a:extLst>
                    <a:ext uri="{FF2B5EF4-FFF2-40B4-BE49-F238E27FC236}">
                      <a16:creationId xmlns:a16="http://schemas.microsoft.com/office/drawing/2014/main" id="{9A0BA080-9B75-4816-89AD-DEEB63FE1D43}"/>
                    </a:ext>
                  </a:extLst>
                </p:cNvPr>
                <p:cNvGraphicFramePr/>
                <p:nvPr/>
              </p:nvGraphicFramePr>
              <p:xfrm>
                <a:off x="3691143" y="1222429"/>
                <a:ext cx="5202031" cy="2686545"/>
              </p:xfrm>
              <a:graphic>
                <a:graphicData uri="http://schemas.microsoft.com/office/drawing/2014/chartex">
                  <cx:chart xmlns:cx="http://schemas.microsoft.com/office/drawing/2014/chartex" xmlns:r="http://schemas.openxmlformats.org/officeDocument/2006/relationships" r:id="rId4"/>
                </a:graphicData>
              </a:graphic>
            </p:graphicFrame>
          </mc:Choice>
          <mc:Fallback>
            <p:pic>
              <p:nvPicPr>
                <p:cNvPr id="52" name="Chart 51">
                  <a:extLst>
                    <a:ext uri="{FF2B5EF4-FFF2-40B4-BE49-F238E27FC236}">
                      <a16:creationId xmlns:a16="http://schemas.microsoft.com/office/drawing/2014/main" xmlns="" id="{9A0BA080-9B75-4816-89AD-DEEB63FE1D43}"/>
                    </a:ext>
                  </a:extLst>
                </p:cNvPr>
                <p:cNvPicPr>
                  <a:picLocks noGrp="1" noRot="1" noChangeAspect="1" noMove="1" noResize="1" noEditPoints="1" noAdjustHandles="1" noChangeArrowheads="1" noChangeShapeType="1"/>
                </p:cNvPicPr>
                <p:nvPr/>
              </p:nvPicPr>
              <p:blipFill>
                <a:blip r:embed="rId5" cstate="print"/>
                <a:stretch>
                  <a:fillRect/>
                </a:stretch>
              </p:blipFill>
              <p:spPr>
                <a:xfrm>
                  <a:off x="3691143" y="1222429"/>
                  <a:ext cx="5202031" cy="2686545"/>
                </a:xfrm>
                <a:prstGeom prst="rect">
                  <a:avLst/>
                </a:prstGeom>
              </p:spPr>
            </p:pic>
          </mc:Fallback>
        </mc:AlternateContent>
        <p:sp>
          <p:nvSpPr>
            <p:cNvPr id="53" name="Rectangle 52">
              <a:extLst>
                <a:ext uri="{FF2B5EF4-FFF2-40B4-BE49-F238E27FC236}">
                  <a16:creationId xmlns:a16="http://schemas.microsoft.com/office/drawing/2014/main" xmlns="" id="{AA912DEE-98E7-44DA-BBEC-16D48C6AEB50}"/>
                </a:ext>
              </a:extLst>
            </p:cNvPr>
            <p:cNvSpPr/>
            <p:nvPr/>
          </p:nvSpPr>
          <p:spPr>
            <a:xfrm>
              <a:off x="7045607" y="2263230"/>
              <a:ext cx="496815" cy="22180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a:ea typeface="+mn-ea"/>
                  <a:cs typeface="+mn-cs"/>
                </a:rPr>
                <a:t>KZN</a:t>
              </a:r>
            </a:p>
          </p:txBody>
        </p:sp>
        <p:sp>
          <p:nvSpPr>
            <p:cNvPr id="54" name="Speech Bubble: Rectangle 53">
              <a:extLst>
                <a:ext uri="{FF2B5EF4-FFF2-40B4-BE49-F238E27FC236}">
                  <a16:creationId xmlns:a16="http://schemas.microsoft.com/office/drawing/2014/main" xmlns="" id="{2C787450-4975-4177-8CF1-133E7CCA800D}"/>
                </a:ext>
              </a:extLst>
            </p:cNvPr>
            <p:cNvSpPr/>
            <p:nvPr/>
          </p:nvSpPr>
          <p:spPr>
            <a:xfrm>
              <a:off x="7504846" y="1871246"/>
              <a:ext cx="1027594" cy="261610"/>
            </a:xfrm>
            <a:prstGeom prst="wedgeRectCallout">
              <a:avLst>
                <a:gd name="adj1" fmla="val -38346"/>
                <a:gd name="adj2" fmla="val 77697"/>
              </a:avLst>
            </a:prstGeom>
            <a:solidFill>
              <a:srgbClr val="5D5FAE"/>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a:ea typeface="+mn-ea"/>
                  <a:cs typeface="+mn-cs"/>
                </a:rPr>
                <a:t>Mpumalanga</a:t>
              </a:r>
            </a:p>
          </p:txBody>
        </p:sp>
        <p:sp>
          <p:nvSpPr>
            <p:cNvPr id="55" name="Rectangle 54">
              <a:extLst>
                <a:ext uri="{FF2B5EF4-FFF2-40B4-BE49-F238E27FC236}">
                  <a16:creationId xmlns:a16="http://schemas.microsoft.com/office/drawing/2014/main" xmlns="" id="{8F3F00C0-3BEB-4D24-BDA4-F076AE1A3BF6}"/>
                </a:ext>
              </a:extLst>
            </p:cNvPr>
            <p:cNvSpPr/>
            <p:nvPr/>
          </p:nvSpPr>
          <p:spPr>
            <a:xfrm>
              <a:off x="4880974" y="3552257"/>
              <a:ext cx="420308" cy="2616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a:ea typeface="+mn-ea"/>
                  <a:cs typeface="+mn-cs"/>
                </a:rPr>
                <a:t>WC</a:t>
              </a:r>
            </a:p>
          </p:txBody>
        </p:sp>
        <p:sp>
          <p:nvSpPr>
            <p:cNvPr id="56" name="Speech Bubble: Rectangle 55">
              <a:extLst>
                <a:ext uri="{FF2B5EF4-FFF2-40B4-BE49-F238E27FC236}">
                  <a16:creationId xmlns:a16="http://schemas.microsoft.com/office/drawing/2014/main" xmlns="" id="{D9218DBC-A24A-4765-81B6-3BDBEC354CC5}"/>
                </a:ext>
              </a:extLst>
            </p:cNvPr>
            <p:cNvSpPr/>
            <p:nvPr/>
          </p:nvSpPr>
          <p:spPr>
            <a:xfrm>
              <a:off x="5414390" y="1431417"/>
              <a:ext cx="768855" cy="365323"/>
            </a:xfrm>
            <a:prstGeom prst="wedgeRectCallout">
              <a:avLst>
                <a:gd name="adj1" fmla="val 110825"/>
                <a:gd name="adj2" fmla="val 108811"/>
              </a:avLst>
            </a:prstGeom>
            <a:solidFill>
              <a:srgbClr val="6D6FB6"/>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a:ea typeface="+mn-ea"/>
                  <a:cs typeface="+mn-cs"/>
                </a:rPr>
                <a:t>Gauteng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a:ea typeface="+mn-ea"/>
                  <a:cs typeface="+mn-cs"/>
                </a:rPr>
                <a:t>1461</a:t>
              </a:r>
            </a:p>
          </p:txBody>
        </p:sp>
        <p:sp>
          <p:nvSpPr>
            <p:cNvPr id="66" name="Rectangle 65">
              <a:extLst>
                <a:ext uri="{FF2B5EF4-FFF2-40B4-BE49-F238E27FC236}">
                  <a16:creationId xmlns:a16="http://schemas.microsoft.com/office/drawing/2014/main" xmlns="" id="{C7FDCDD0-1CDC-46AD-BB30-014870E8D9C3}"/>
                </a:ext>
              </a:extLst>
            </p:cNvPr>
            <p:cNvSpPr/>
            <p:nvPr/>
          </p:nvSpPr>
          <p:spPr>
            <a:xfrm>
              <a:off x="5801409" y="3280932"/>
              <a:ext cx="381836" cy="2616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a:ea typeface="+mn-ea"/>
                  <a:cs typeface="+mn-cs"/>
                </a:rPr>
                <a:t>EC</a:t>
              </a:r>
            </a:p>
          </p:txBody>
        </p:sp>
        <p:sp>
          <p:nvSpPr>
            <p:cNvPr id="68" name="Rectangle 67">
              <a:extLst>
                <a:ext uri="{FF2B5EF4-FFF2-40B4-BE49-F238E27FC236}">
                  <a16:creationId xmlns:a16="http://schemas.microsoft.com/office/drawing/2014/main" xmlns="" id="{F4B7A64D-B312-437C-98DB-3DE21A160AA9}"/>
                </a:ext>
              </a:extLst>
            </p:cNvPr>
            <p:cNvSpPr/>
            <p:nvPr/>
          </p:nvSpPr>
          <p:spPr>
            <a:xfrm rot="16200000">
              <a:off x="3034121" y="2801594"/>
              <a:ext cx="1891451" cy="156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srgbClr val="000000"/>
                  </a:solidFill>
                  <a:effectLst/>
                  <a:uLnTx/>
                  <a:uFillTx/>
                  <a:latin typeface="Arial"/>
                  <a:ea typeface="+mn-ea"/>
                  <a:cs typeface="+mn-cs"/>
                </a:rPr>
                <a:t>Km of Fibre per Province</a:t>
              </a:r>
            </a:p>
          </p:txBody>
        </p:sp>
        <p:sp>
          <p:nvSpPr>
            <p:cNvPr id="73" name="Rectangle 72">
              <a:extLst>
                <a:ext uri="{FF2B5EF4-FFF2-40B4-BE49-F238E27FC236}">
                  <a16:creationId xmlns:a16="http://schemas.microsoft.com/office/drawing/2014/main" xmlns="" id="{DCF944D1-44BF-4869-837B-089BD776AAD6}"/>
                </a:ext>
              </a:extLst>
            </p:cNvPr>
            <p:cNvSpPr/>
            <p:nvPr/>
          </p:nvSpPr>
          <p:spPr>
            <a:xfrm>
              <a:off x="5642243" y="2143418"/>
              <a:ext cx="420308" cy="2616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NW</a:t>
              </a:r>
            </a:p>
          </p:txBody>
        </p:sp>
      </p:grpSp>
      <p:sp>
        <p:nvSpPr>
          <p:cNvPr id="44" name="Down Arrow Callout 1">
            <a:extLst>
              <a:ext uri="{FF2B5EF4-FFF2-40B4-BE49-F238E27FC236}">
                <a16:creationId xmlns:a16="http://schemas.microsoft.com/office/drawing/2014/main" xmlns="" id="{C1B5F72B-6ACE-4F4C-906D-7F06213F5C47}"/>
              </a:ext>
            </a:extLst>
          </p:cNvPr>
          <p:cNvSpPr/>
          <p:nvPr/>
        </p:nvSpPr>
        <p:spPr>
          <a:xfrm rot="16200000">
            <a:off x="-1431194" y="2732873"/>
            <a:ext cx="5096277" cy="2185470"/>
          </a:xfrm>
          <a:prstGeom prst="downArrowCallout">
            <a:avLst>
              <a:gd name="adj1" fmla="val 10068"/>
              <a:gd name="adj2" fmla="val 9225"/>
              <a:gd name="adj3" fmla="val 8674"/>
              <a:gd name="adj4" fmla="val 84129"/>
            </a:avLst>
          </a:prstGeom>
          <a:no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8650" marR="0" lvl="1" indent="-171450" algn="l" defTabSz="914400" rtl="0" eaLnBrk="1" fontAlgn="t" latinLnBrk="0" hangingPunct="1">
              <a:lnSpc>
                <a:spcPct val="115000"/>
              </a:lnSpc>
              <a:spcBef>
                <a:spcPct val="0"/>
              </a:spcBef>
              <a:spcAft>
                <a:spcPct val="0"/>
              </a:spcAft>
              <a:buClrTx/>
              <a:buSzTx/>
              <a:buFont typeface="Arial" panose="020B0604020202020204" pitchFamily="34" charset="0"/>
              <a:buChar char="•"/>
              <a:tabLst/>
              <a:defRPr/>
            </a:pPr>
            <a:endParaRPr kumimoji="0" lang="en-ZA" sz="1600" b="0" i="0" u="none" strike="noStrike" kern="1200" cap="none" spc="0" normalizeH="0" baseline="0" noProof="0" dirty="0">
              <a:ln>
                <a:noFill/>
              </a:ln>
              <a:solidFill>
                <a:srgbClr val="006600"/>
              </a:solidFill>
              <a:effectLst/>
              <a:uLnTx/>
              <a:uFillTx/>
              <a:latin typeface="Arial" panose="020B0604020202020204" pitchFamily="34" charset="0"/>
              <a:ea typeface="+mn-ea"/>
              <a:cs typeface="Arial" panose="020B0604020202020204" pitchFamily="34" charset="0"/>
            </a:endParaRPr>
          </a:p>
        </p:txBody>
      </p:sp>
      <p:sp>
        <p:nvSpPr>
          <p:cNvPr id="58" name="Rectangle 57">
            <a:extLst>
              <a:ext uri="{FF2B5EF4-FFF2-40B4-BE49-F238E27FC236}">
                <a16:creationId xmlns:a16="http://schemas.microsoft.com/office/drawing/2014/main" xmlns="" id="{04249DAD-76BD-423C-B764-DBA1420DC2A2}"/>
              </a:ext>
            </a:extLst>
          </p:cNvPr>
          <p:cNvSpPr/>
          <p:nvPr/>
        </p:nvSpPr>
        <p:spPr>
          <a:xfrm>
            <a:off x="6811115" y="3514016"/>
            <a:ext cx="1273175" cy="415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61" name="Group 60">
            <a:extLst>
              <a:ext uri="{FF2B5EF4-FFF2-40B4-BE49-F238E27FC236}">
                <a16:creationId xmlns:a16="http://schemas.microsoft.com/office/drawing/2014/main" xmlns="" id="{901A1773-7183-4680-87C5-2EC70001DC79}"/>
              </a:ext>
            </a:extLst>
          </p:cNvPr>
          <p:cNvGrpSpPr/>
          <p:nvPr/>
        </p:nvGrpSpPr>
        <p:grpSpPr>
          <a:xfrm>
            <a:off x="84003" y="1695396"/>
            <a:ext cx="1718074" cy="1437121"/>
            <a:chOff x="286563" y="1650512"/>
            <a:chExt cx="1515513" cy="1222111"/>
          </a:xfrm>
        </p:grpSpPr>
        <p:sp>
          <p:nvSpPr>
            <p:cNvPr id="10" name="Rectangle 9">
              <a:extLst>
                <a:ext uri="{FF2B5EF4-FFF2-40B4-BE49-F238E27FC236}">
                  <a16:creationId xmlns:a16="http://schemas.microsoft.com/office/drawing/2014/main" xmlns="" id="{2AE51B96-7A71-4585-8BE7-637CFCA778CD}"/>
                </a:ext>
              </a:extLst>
            </p:cNvPr>
            <p:cNvSpPr/>
            <p:nvPr/>
          </p:nvSpPr>
          <p:spPr bwMode="gray">
            <a:xfrm>
              <a:off x="286563" y="1650512"/>
              <a:ext cx="1512000" cy="347354"/>
            </a:xfrm>
            <a:prstGeom prst="rect">
              <a:avLst/>
            </a:prstGeom>
            <a:solidFill>
              <a:srgbClr val="92D050"/>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ZA" sz="1050" b="1" i="0" u="none" strike="noStrike" kern="0" cap="none" spc="0" normalizeH="0" baseline="0" noProof="0" dirty="0">
                  <a:ln>
                    <a:noFill/>
                  </a:ln>
                  <a:solidFill>
                    <a:sysClr val="windowText" lastClr="000000"/>
                  </a:solidFill>
                  <a:effectLst/>
                  <a:uLnTx/>
                  <a:uFillTx/>
                  <a:latin typeface="Arial"/>
                  <a:ea typeface="+mn-ea"/>
                  <a:cs typeface="+mn-cs"/>
                </a:rPr>
                <a:t>DIGITAL TRANSFORMATION</a:t>
              </a:r>
              <a:endParaRPr kumimoji="0" lang="en-ZA" sz="800" b="1" i="0" u="none" strike="noStrike" kern="0" cap="none" spc="0" normalizeH="0" baseline="0" noProof="0" dirty="0">
                <a:ln>
                  <a:noFill/>
                </a:ln>
                <a:solidFill>
                  <a:sysClr val="windowText" lastClr="000000"/>
                </a:solidFill>
                <a:effectLst/>
                <a:uLnTx/>
                <a:uFillTx/>
                <a:latin typeface="Verdana"/>
                <a:ea typeface="+mn-ea"/>
                <a:cs typeface="+mn-cs"/>
              </a:endParaRPr>
            </a:p>
          </p:txBody>
        </p:sp>
        <p:sp>
          <p:nvSpPr>
            <p:cNvPr id="8" name="Rectangle 7">
              <a:extLst>
                <a:ext uri="{FF2B5EF4-FFF2-40B4-BE49-F238E27FC236}">
                  <a16:creationId xmlns:a16="http://schemas.microsoft.com/office/drawing/2014/main" xmlns="" id="{1468E17D-A6C4-47B3-A441-996124AB4C86}"/>
                </a:ext>
              </a:extLst>
            </p:cNvPr>
            <p:cNvSpPr/>
            <p:nvPr/>
          </p:nvSpPr>
          <p:spPr bwMode="gray">
            <a:xfrm>
              <a:off x="290076" y="2087786"/>
              <a:ext cx="1512000" cy="347459"/>
            </a:xfrm>
            <a:prstGeom prst="rect">
              <a:avLst/>
            </a:prstGeom>
            <a:solidFill>
              <a:srgbClr val="92D050"/>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ZA" sz="1050" b="1" i="0" u="none" strike="noStrike" kern="0" cap="none" spc="0" normalizeH="0" baseline="0" noProof="0" dirty="0">
                  <a:ln>
                    <a:noFill/>
                  </a:ln>
                  <a:solidFill>
                    <a:sysClr val="windowText" lastClr="000000"/>
                  </a:solidFill>
                  <a:effectLst/>
                  <a:uLnTx/>
                  <a:uFillTx/>
                  <a:latin typeface="Arial"/>
                  <a:ea typeface="+mn-ea"/>
                  <a:cs typeface="+mn-cs"/>
                </a:rPr>
                <a:t>ENABLING DIGITAL ENVIRONMENT</a:t>
              </a:r>
              <a:endParaRPr kumimoji="0" lang="en-ZA" sz="900" b="1" i="0" u="none" strike="noStrike" kern="0" cap="none" spc="0" normalizeH="0" baseline="0" noProof="0" dirty="0">
                <a:ln>
                  <a:noFill/>
                </a:ln>
                <a:solidFill>
                  <a:sysClr val="windowText" lastClr="000000"/>
                </a:solidFill>
                <a:effectLst/>
                <a:uLnTx/>
                <a:uFillTx/>
                <a:latin typeface="Verdana"/>
                <a:ea typeface="+mn-ea"/>
                <a:cs typeface="+mn-cs"/>
              </a:endParaRPr>
            </a:p>
          </p:txBody>
        </p:sp>
        <p:sp>
          <p:nvSpPr>
            <p:cNvPr id="7" name="Rectangle 6">
              <a:extLst>
                <a:ext uri="{FF2B5EF4-FFF2-40B4-BE49-F238E27FC236}">
                  <a16:creationId xmlns:a16="http://schemas.microsoft.com/office/drawing/2014/main" xmlns="" id="{CF563387-AB38-4464-A39D-EA8A42AC5E90}"/>
                </a:ext>
              </a:extLst>
            </p:cNvPr>
            <p:cNvSpPr/>
            <p:nvPr/>
          </p:nvSpPr>
          <p:spPr bwMode="gray">
            <a:xfrm>
              <a:off x="286563" y="2525164"/>
              <a:ext cx="1512000" cy="347459"/>
            </a:xfrm>
            <a:prstGeom prst="rect">
              <a:avLst/>
            </a:prstGeom>
            <a:solidFill>
              <a:srgbClr val="92D050"/>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ZA" sz="1050" b="1" i="0" u="none" strike="noStrike" kern="0" cap="none" spc="0" normalizeH="0" baseline="0" noProof="0" dirty="0">
                <a:ln>
                  <a:noFill/>
                </a:ln>
                <a:solidFill>
                  <a:sysClr val="windowText" lastClr="000000"/>
                </a:solidFill>
                <a:effectLst/>
                <a:highlight>
                  <a:srgbClr val="336600"/>
                </a:highlight>
                <a:uLnTx/>
                <a:uFillTx/>
                <a:latin typeface="Arial"/>
                <a:ea typeface="+mn-ea"/>
                <a:cs typeface="+mn-cs"/>
              </a:endParaRPr>
            </a:p>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ZA" sz="1050" b="1" i="0" u="none" strike="noStrike" kern="0" cap="none" spc="0" normalizeH="0" baseline="0" noProof="0" dirty="0">
                <a:ln>
                  <a:noFill/>
                </a:ln>
                <a:solidFill>
                  <a:sysClr val="windowText" lastClr="000000"/>
                </a:solidFill>
                <a:effectLst/>
                <a:highlight>
                  <a:srgbClr val="336600"/>
                </a:highlight>
                <a:uLnTx/>
                <a:uFillTx/>
                <a:latin typeface="Arial"/>
                <a:ea typeface="+mn-ea"/>
                <a:cs typeface="+mn-cs"/>
              </a:endParaRPr>
            </a:p>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ZA" sz="1050" b="1" i="0" u="none" strike="noStrike" kern="0" cap="none" spc="0" normalizeH="0" baseline="0" noProof="0" dirty="0">
                <a:ln>
                  <a:noFill/>
                </a:ln>
                <a:solidFill>
                  <a:sysClr val="windowText" lastClr="000000"/>
                </a:solidFill>
                <a:effectLst/>
                <a:highlight>
                  <a:srgbClr val="336600"/>
                </a:highlight>
                <a:uLnTx/>
                <a:uFillTx/>
                <a:latin typeface="Arial"/>
                <a:ea typeface="+mn-ea"/>
                <a:cs typeface="+mn-cs"/>
              </a:endParaRPr>
            </a:p>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ZA" sz="1050" b="1" i="0" u="none" strike="noStrike" kern="0" cap="none" spc="0" normalizeH="0" baseline="0" noProof="0" dirty="0">
                <a:ln>
                  <a:noFill/>
                </a:ln>
                <a:solidFill>
                  <a:sysClr val="windowText" lastClr="000000"/>
                </a:solidFill>
                <a:effectLst/>
                <a:highlight>
                  <a:srgbClr val="336600"/>
                </a:highlight>
                <a:uLnTx/>
                <a:uFillTx/>
                <a:latin typeface="Arial"/>
                <a:ea typeface="+mn-ea"/>
                <a:cs typeface="+mn-cs"/>
              </a:endParaRPr>
            </a:p>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ZA" sz="1050" b="1" i="0" u="none" strike="noStrike" kern="0" cap="none" spc="0" normalizeH="0" baseline="0" noProof="0" dirty="0">
                <a:ln>
                  <a:noFill/>
                </a:ln>
                <a:solidFill>
                  <a:sysClr val="windowText" lastClr="000000"/>
                </a:solidFill>
                <a:effectLst/>
                <a:highlight>
                  <a:srgbClr val="336600"/>
                </a:highlight>
                <a:uLnTx/>
                <a:uFillTx/>
                <a:latin typeface="Arial"/>
                <a:ea typeface="+mn-ea"/>
                <a:cs typeface="+mn-cs"/>
              </a:endParaRPr>
            </a:p>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ZA" sz="1050" b="1" i="0" u="none" strike="noStrike" kern="0" cap="none" spc="0" normalizeH="0" baseline="0" noProof="0" dirty="0">
                  <a:ln>
                    <a:noFill/>
                  </a:ln>
                  <a:solidFill>
                    <a:sysClr val="windowText" lastClr="000000"/>
                  </a:solidFill>
                  <a:effectLst/>
                  <a:uLnTx/>
                  <a:uFillTx/>
                  <a:latin typeface="Arial"/>
                  <a:ea typeface="+mn-ea"/>
                  <a:cs typeface="+mn-cs"/>
                </a:rPr>
                <a:t>DIGITAL </a:t>
              </a:r>
            </a:p>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ZA" sz="1050" b="1" i="0" u="none" strike="noStrike" kern="0" cap="none" spc="0" normalizeH="0" baseline="0" noProof="0" dirty="0">
                  <a:ln>
                    <a:noFill/>
                  </a:ln>
                  <a:solidFill>
                    <a:sysClr val="windowText" lastClr="000000"/>
                  </a:solidFill>
                  <a:effectLst/>
                  <a:uLnTx/>
                  <a:uFillTx/>
                  <a:latin typeface="Arial"/>
                  <a:ea typeface="+mn-ea"/>
                  <a:cs typeface="+mn-cs"/>
                </a:rPr>
                <a:t>INFRASTRUCTURE</a:t>
              </a:r>
            </a:p>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ZA" sz="1050" b="1" i="0" u="none" strike="noStrike" kern="0" cap="none" spc="0" normalizeH="0" baseline="0" noProof="0" dirty="0">
                <a:ln>
                  <a:noFill/>
                </a:ln>
                <a:solidFill>
                  <a:sysClr val="windowText" lastClr="000000"/>
                </a:solidFill>
                <a:effectLst/>
                <a:highlight>
                  <a:srgbClr val="336600"/>
                </a:highlight>
                <a:uLnTx/>
                <a:uFillTx/>
                <a:latin typeface="Arial"/>
                <a:ea typeface="+mn-ea"/>
                <a:cs typeface="+mn-cs"/>
              </a:endParaRPr>
            </a:p>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ZA" sz="1050" b="1" i="0" u="none" strike="noStrike" kern="0" cap="none" spc="0" normalizeH="0" baseline="0" noProof="0" dirty="0">
                <a:ln>
                  <a:noFill/>
                </a:ln>
                <a:solidFill>
                  <a:sysClr val="windowText" lastClr="000000"/>
                </a:solidFill>
                <a:effectLst/>
                <a:highlight>
                  <a:srgbClr val="336600"/>
                </a:highlight>
                <a:uLnTx/>
                <a:uFillTx/>
                <a:latin typeface="Arial"/>
                <a:ea typeface="+mn-ea"/>
                <a:cs typeface="+mn-cs"/>
              </a:endParaRPr>
            </a:p>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ZA" sz="1050" b="1" i="0" u="none" strike="noStrike" kern="0" cap="none" spc="0" normalizeH="0" baseline="0" noProof="0" dirty="0">
                <a:ln>
                  <a:noFill/>
                </a:ln>
                <a:solidFill>
                  <a:sysClr val="windowText" lastClr="000000"/>
                </a:solidFill>
                <a:effectLst/>
                <a:highlight>
                  <a:srgbClr val="336600"/>
                </a:highlight>
                <a:uLnTx/>
                <a:uFillTx/>
                <a:latin typeface="Verdana"/>
                <a:ea typeface="+mn-ea"/>
                <a:cs typeface="+mn-cs"/>
              </a:endParaRPr>
            </a:p>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ZA" sz="1050" b="1" i="0" u="none" strike="noStrike" kern="0" cap="none" spc="0" normalizeH="0" baseline="0" noProof="0" dirty="0">
                <a:ln>
                  <a:noFill/>
                </a:ln>
                <a:solidFill>
                  <a:sysClr val="windowText" lastClr="000000"/>
                </a:solidFill>
                <a:effectLst/>
                <a:highlight>
                  <a:srgbClr val="336600"/>
                </a:highlight>
                <a:uLnTx/>
                <a:uFillTx/>
                <a:latin typeface="Verdana"/>
                <a:ea typeface="+mn-ea"/>
                <a:cs typeface="+mn-cs"/>
              </a:endParaRPr>
            </a:p>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ZA" sz="900" b="1" i="0" u="none" strike="noStrike" kern="0" cap="none" spc="0" normalizeH="0" baseline="0" noProof="0" dirty="0">
                <a:ln>
                  <a:noFill/>
                </a:ln>
                <a:solidFill>
                  <a:sysClr val="windowText" lastClr="000000"/>
                </a:solidFill>
                <a:effectLst/>
                <a:highlight>
                  <a:srgbClr val="336600"/>
                </a:highlight>
                <a:uLnTx/>
                <a:uFillTx/>
                <a:latin typeface="Verdana"/>
                <a:ea typeface="+mn-ea"/>
                <a:cs typeface="+mn-cs"/>
              </a:endParaRPr>
            </a:p>
          </p:txBody>
        </p:sp>
      </p:grpSp>
      <p:sp>
        <p:nvSpPr>
          <p:cNvPr id="65" name="Rectangle 64">
            <a:extLst>
              <a:ext uri="{FF2B5EF4-FFF2-40B4-BE49-F238E27FC236}">
                <a16:creationId xmlns:a16="http://schemas.microsoft.com/office/drawing/2014/main" xmlns="" id="{71154532-7AB7-41CE-8695-D43E99BE812C}"/>
              </a:ext>
            </a:extLst>
          </p:cNvPr>
          <p:cNvSpPr/>
          <p:nvPr/>
        </p:nvSpPr>
        <p:spPr>
          <a:xfrm>
            <a:off x="2209680" y="1268413"/>
            <a:ext cx="6734611" cy="5125984"/>
          </a:xfrm>
          <a:prstGeom prst="rect">
            <a:avLst/>
          </a:prstGeom>
          <a:noFill/>
          <a:ln w="12700">
            <a:solidFill>
              <a:schemeClr val="bg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72" name="Group 71">
            <a:extLst>
              <a:ext uri="{FF2B5EF4-FFF2-40B4-BE49-F238E27FC236}">
                <a16:creationId xmlns:a16="http://schemas.microsoft.com/office/drawing/2014/main" xmlns="" id="{77F7EF50-7B54-44E6-B7FC-14987C3FA058}"/>
              </a:ext>
            </a:extLst>
          </p:cNvPr>
          <p:cNvGrpSpPr/>
          <p:nvPr/>
        </p:nvGrpSpPr>
        <p:grpSpPr>
          <a:xfrm>
            <a:off x="3503383" y="3687216"/>
            <a:ext cx="5389791" cy="2804073"/>
            <a:chOff x="3503383" y="3687216"/>
            <a:chExt cx="5389791" cy="2804073"/>
          </a:xfrm>
        </p:grpSpPr>
        <p:grpSp>
          <p:nvGrpSpPr>
            <p:cNvPr id="51" name="Group 50">
              <a:extLst>
                <a:ext uri="{FF2B5EF4-FFF2-40B4-BE49-F238E27FC236}">
                  <a16:creationId xmlns:a16="http://schemas.microsoft.com/office/drawing/2014/main" xmlns="" id="{535AF258-B953-400E-A550-364A8A560FDD}"/>
                </a:ext>
              </a:extLst>
            </p:cNvPr>
            <p:cNvGrpSpPr/>
            <p:nvPr/>
          </p:nvGrpSpPr>
          <p:grpSpPr>
            <a:xfrm>
              <a:off x="3503383" y="3687216"/>
              <a:ext cx="5389791" cy="2804073"/>
              <a:chOff x="4191927" y="1633833"/>
              <a:chExt cx="4680520" cy="3168699"/>
            </a:xfrm>
          </p:grpSpPr>
          <mc:AlternateContent xmlns:mc="http://schemas.openxmlformats.org/markup-compatibility/2006">
            <mc:Choice xmlns:cx4="http://schemas.microsoft.com/office/drawing/2016/5/10/chartex" xmlns="" Requires="cx4">
              <p:graphicFrame>
                <p:nvGraphicFramePr>
                  <p:cNvPr id="47" name="Chart 46">
                    <a:extLst>
                      <a:ext uri="{FF2B5EF4-FFF2-40B4-BE49-F238E27FC236}">
                        <a16:creationId xmlns:a16="http://schemas.microsoft.com/office/drawing/2014/main" id="{186A2D7A-3673-4544-862D-1922242970A2}"/>
                      </a:ext>
                    </a:extLst>
                  </p:cNvPr>
                  <p:cNvGraphicFramePr/>
                  <p:nvPr/>
                </p:nvGraphicFramePr>
                <p:xfrm>
                  <a:off x="4191927" y="1633833"/>
                  <a:ext cx="4680520" cy="3168699"/>
                </p:xfrm>
                <a:graphic>
                  <a:graphicData uri="http://schemas.microsoft.com/office/drawing/2014/chartex">
                    <cx:chart xmlns:cx="http://schemas.microsoft.com/office/drawing/2014/chartex" xmlns:r="http://schemas.openxmlformats.org/officeDocument/2006/relationships" r:id="rId6"/>
                  </a:graphicData>
                </a:graphic>
              </p:graphicFrame>
            </mc:Choice>
            <mc:Fallback>
              <p:pic>
                <p:nvPicPr>
                  <p:cNvPr id="47" name="Chart 46">
                    <a:extLst>
                      <a:ext uri="{FF2B5EF4-FFF2-40B4-BE49-F238E27FC236}">
                        <a16:creationId xmlns:a16="http://schemas.microsoft.com/office/drawing/2014/main" xmlns="" id="{186A2D7A-3673-4544-862D-1922242970A2}"/>
                      </a:ext>
                    </a:extLst>
                  </p:cNvPr>
                  <p:cNvPicPr>
                    <a:picLocks noGrp="1" noRot="1" noChangeAspect="1" noMove="1" noResize="1" noEditPoints="1" noAdjustHandles="1" noChangeArrowheads="1" noChangeShapeType="1"/>
                  </p:cNvPicPr>
                  <p:nvPr/>
                </p:nvPicPr>
                <p:blipFill>
                  <a:blip r:embed="rId7" cstate="print"/>
                  <a:stretch>
                    <a:fillRect/>
                  </a:stretch>
                </p:blipFill>
                <p:spPr>
                  <a:xfrm>
                    <a:off x="3503383" y="3687216"/>
                    <a:ext cx="5389791" cy="2804073"/>
                  </a:xfrm>
                  <a:prstGeom prst="rect">
                    <a:avLst/>
                  </a:prstGeom>
                </p:spPr>
              </p:pic>
            </mc:Fallback>
          </mc:AlternateContent>
          <p:sp>
            <p:nvSpPr>
              <p:cNvPr id="48" name="Rectangle 47">
                <a:extLst>
                  <a:ext uri="{FF2B5EF4-FFF2-40B4-BE49-F238E27FC236}">
                    <a16:creationId xmlns:a16="http://schemas.microsoft.com/office/drawing/2014/main" xmlns="" id="{8FF9F4FB-8920-4361-B6AF-A88E659C3888}"/>
                  </a:ext>
                </a:extLst>
              </p:cNvPr>
              <p:cNvSpPr/>
              <p:nvPr/>
            </p:nvSpPr>
            <p:spPr>
              <a:xfrm>
                <a:off x="7253099" y="2947287"/>
                <a:ext cx="413718" cy="29562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KZN</a:t>
                </a:r>
              </a:p>
            </p:txBody>
          </p:sp>
          <p:sp>
            <p:nvSpPr>
              <p:cNvPr id="49" name="Rectangle 48">
                <a:extLst>
                  <a:ext uri="{FF2B5EF4-FFF2-40B4-BE49-F238E27FC236}">
                    <a16:creationId xmlns:a16="http://schemas.microsoft.com/office/drawing/2014/main" xmlns="" id="{F395FB43-262C-4D19-BC82-81F1F5E2F558}"/>
                  </a:ext>
                </a:extLst>
              </p:cNvPr>
              <p:cNvSpPr/>
              <p:nvPr/>
            </p:nvSpPr>
            <p:spPr>
              <a:xfrm>
                <a:off x="7502666" y="2429728"/>
                <a:ext cx="868921" cy="29562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Mpumalanga</a:t>
                </a:r>
              </a:p>
            </p:txBody>
          </p:sp>
          <p:sp>
            <p:nvSpPr>
              <p:cNvPr id="50" name="Rectangle 49">
                <a:extLst>
                  <a:ext uri="{FF2B5EF4-FFF2-40B4-BE49-F238E27FC236}">
                    <a16:creationId xmlns:a16="http://schemas.microsoft.com/office/drawing/2014/main" xmlns="" id="{3F0DC55B-920C-4F79-8335-BA3B5291F9DA}"/>
                  </a:ext>
                </a:extLst>
              </p:cNvPr>
              <p:cNvSpPr/>
              <p:nvPr/>
            </p:nvSpPr>
            <p:spPr>
              <a:xfrm>
                <a:off x="5548848" y="4345466"/>
                <a:ext cx="364997" cy="29562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WC</a:t>
                </a:r>
              </a:p>
            </p:txBody>
          </p:sp>
        </p:grpSp>
        <p:sp>
          <p:nvSpPr>
            <p:cNvPr id="67" name="Speech Bubble: Rectangle 66">
              <a:extLst>
                <a:ext uri="{FF2B5EF4-FFF2-40B4-BE49-F238E27FC236}">
                  <a16:creationId xmlns:a16="http://schemas.microsoft.com/office/drawing/2014/main" xmlns="" id="{56CECEE8-E4EF-406A-9030-5CEB58756A95}"/>
                </a:ext>
              </a:extLst>
            </p:cNvPr>
            <p:cNvSpPr/>
            <p:nvPr/>
          </p:nvSpPr>
          <p:spPr>
            <a:xfrm>
              <a:off x="5318375" y="4044933"/>
              <a:ext cx="724878" cy="430887"/>
            </a:xfrm>
            <a:prstGeom prst="wedgeRectCallout">
              <a:avLst>
                <a:gd name="adj1" fmla="val 110825"/>
                <a:gd name="adj2" fmla="val 67291"/>
              </a:avLst>
            </a:prstGeom>
            <a:solidFill>
              <a:srgbClr val="F4FA18"/>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Gauteng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17</a:t>
              </a:r>
            </a:p>
          </p:txBody>
        </p:sp>
        <p:sp>
          <p:nvSpPr>
            <p:cNvPr id="59" name="Rectangle 58">
              <a:extLst>
                <a:ext uri="{FF2B5EF4-FFF2-40B4-BE49-F238E27FC236}">
                  <a16:creationId xmlns:a16="http://schemas.microsoft.com/office/drawing/2014/main" xmlns="" id="{A9928DB7-CC7C-434A-8643-CBC8AF8260B1}"/>
                </a:ext>
              </a:extLst>
            </p:cNvPr>
            <p:cNvSpPr/>
            <p:nvPr/>
          </p:nvSpPr>
          <p:spPr>
            <a:xfrm>
              <a:off x="7294015" y="6229541"/>
              <a:ext cx="1022401" cy="23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9" name="Rectangle 68">
              <a:extLst>
                <a:ext uri="{FF2B5EF4-FFF2-40B4-BE49-F238E27FC236}">
                  <a16:creationId xmlns:a16="http://schemas.microsoft.com/office/drawing/2014/main" xmlns="" id="{F1D51065-AB47-4743-9D1D-C7A562B45E55}"/>
                </a:ext>
              </a:extLst>
            </p:cNvPr>
            <p:cNvSpPr/>
            <p:nvPr/>
          </p:nvSpPr>
          <p:spPr>
            <a:xfrm rot="16200000">
              <a:off x="2830096" y="5214752"/>
              <a:ext cx="2299500" cy="156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srgbClr val="000000"/>
                  </a:solidFill>
                  <a:effectLst/>
                  <a:uLnTx/>
                  <a:uFillTx/>
                  <a:latin typeface="Arial"/>
                  <a:ea typeface="+mn-ea"/>
                  <a:cs typeface="+mn-cs"/>
                </a:rPr>
                <a:t>Number of PoPs per Province</a:t>
              </a:r>
            </a:p>
          </p:txBody>
        </p:sp>
      </p:grpSp>
      <p:sp>
        <p:nvSpPr>
          <p:cNvPr id="74" name="Rectangle 73">
            <a:extLst>
              <a:ext uri="{FF2B5EF4-FFF2-40B4-BE49-F238E27FC236}">
                <a16:creationId xmlns:a16="http://schemas.microsoft.com/office/drawing/2014/main" xmlns="" id="{C8BA91F5-3790-47E5-8A3A-3835A04B62E3}"/>
              </a:ext>
            </a:extLst>
          </p:cNvPr>
          <p:cNvSpPr/>
          <p:nvPr/>
        </p:nvSpPr>
        <p:spPr bwMode="gray">
          <a:xfrm>
            <a:off x="24209" y="3246972"/>
            <a:ext cx="1714091" cy="313078"/>
          </a:xfrm>
          <a:prstGeom prst="rect">
            <a:avLst/>
          </a:prstGeom>
          <a:noFill/>
          <a:ln w="19050" algn="ctr">
            <a:noFill/>
            <a:miter lim="800000"/>
            <a:headEnd/>
            <a:tailEnd/>
          </a:ln>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ZA" sz="1100" b="1" i="0" u="sng" strike="noStrike" kern="0" cap="none" spc="0" normalizeH="0" baseline="0" noProof="0" dirty="0">
                <a:ln>
                  <a:noFill/>
                </a:ln>
                <a:solidFill>
                  <a:sysClr val="windowText" lastClr="000000"/>
                </a:solidFill>
                <a:effectLst/>
                <a:uLnTx/>
                <a:uFillTx/>
                <a:latin typeface="Arial"/>
                <a:ea typeface="+mn-ea"/>
                <a:cs typeface="+mn-cs"/>
              </a:rPr>
              <a:t>KEY DELIVERY PARTNERS</a:t>
            </a:r>
            <a:endParaRPr kumimoji="0" lang="en-ZA" sz="900" b="1" i="0" u="sng" strike="noStrike" kern="0" cap="none" spc="0" normalizeH="0" baseline="0" noProof="0" dirty="0">
              <a:ln>
                <a:noFill/>
              </a:ln>
              <a:solidFill>
                <a:sysClr val="windowText" lastClr="000000"/>
              </a:solidFill>
              <a:effectLst/>
              <a:uLnTx/>
              <a:uFillTx/>
              <a:latin typeface="Arial"/>
              <a:ea typeface="+mn-ea"/>
              <a:cs typeface="+mn-cs"/>
            </a:endParaRPr>
          </a:p>
        </p:txBody>
      </p:sp>
      <p:sp>
        <p:nvSpPr>
          <p:cNvPr id="76" name="Isosceles Triangle 75">
            <a:extLst>
              <a:ext uri="{FF2B5EF4-FFF2-40B4-BE49-F238E27FC236}">
                <a16:creationId xmlns:a16="http://schemas.microsoft.com/office/drawing/2014/main" xmlns="" id="{48453559-F0E0-4B39-A8A8-67A224F3C106}"/>
              </a:ext>
            </a:extLst>
          </p:cNvPr>
          <p:cNvSpPr/>
          <p:nvPr/>
        </p:nvSpPr>
        <p:spPr>
          <a:xfrm rot="5400000">
            <a:off x="1129377" y="4804697"/>
            <a:ext cx="195783" cy="15549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7" name="Isosceles Triangle 76">
            <a:extLst>
              <a:ext uri="{FF2B5EF4-FFF2-40B4-BE49-F238E27FC236}">
                <a16:creationId xmlns:a16="http://schemas.microsoft.com/office/drawing/2014/main" xmlns="" id="{A791D23E-1B81-4FC8-90BF-F15A7201BE13}"/>
              </a:ext>
            </a:extLst>
          </p:cNvPr>
          <p:cNvSpPr/>
          <p:nvPr/>
        </p:nvSpPr>
        <p:spPr>
          <a:xfrm rot="5400000">
            <a:off x="1694481" y="4804697"/>
            <a:ext cx="195783" cy="155490"/>
          </a:xfrm>
          <a:prstGeom prst="triangle">
            <a:avLst/>
          </a:prstGeom>
          <a:solidFill>
            <a:srgbClr val="6BA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7" name="Rectangle 56">
            <a:extLst>
              <a:ext uri="{FF2B5EF4-FFF2-40B4-BE49-F238E27FC236}">
                <a16:creationId xmlns:a16="http://schemas.microsoft.com/office/drawing/2014/main" xmlns="" id="{C818CF45-2BC2-41B7-A092-C16A4445CFF6}"/>
              </a:ext>
            </a:extLst>
          </p:cNvPr>
          <p:cNvSpPr/>
          <p:nvPr/>
        </p:nvSpPr>
        <p:spPr>
          <a:xfrm>
            <a:off x="6296559" y="2589652"/>
            <a:ext cx="513281" cy="4308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a:ea typeface="+mn-ea"/>
                <a:cs typeface="+mn-cs"/>
              </a:rPr>
              <a:t>Free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a:ea typeface="+mn-ea"/>
                <a:cs typeface="+mn-cs"/>
              </a:rPr>
              <a:t>State</a:t>
            </a:r>
          </a:p>
        </p:txBody>
      </p:sp>
    </p:spTree>
    <p:extLst>
      <p:ext uri="{BB962C8B-B14F-4D97-AF65-F5344CB8AC3E}">
        <p14:creationId xmlns:p14="http://schemas.microsoft.com/office/powerpoint/2010/main" xmlns="" val="171794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109">
            <a:extLst>
              <a:ext uri="{FF2B5EF4-FFF2-40B4-BE49-F238E27FC236}">
                <a16:creationId xmlns:a16="http://schemas.microsoft.com/office/drawing/2014/main" xmlns="" id="{3BA910FF-0886-4093-AD36-2ACE8D1D4931}"/>
              </a:ext>
            </a:extLst>
          </p:cNvPr>
          <p:cNvSpPr/>
          <p:nvPr/>
        </p:nvSpPr>
        <p:spPr bwMode="gray">
          <a:xfrm>
            <a:off x="84003" y="1329814"/>
            <a:ext cx="1714091" cy="313078"/>
          </a:xfrm>
          <a:prstGeom prst="rect">
            <a:avLst/>
          </a:prstGeom>
          <a:noFill/>
          <a:ln w="19050" algn="ctr">
            <a:noFill/>
            <a:miter lim="800000"/>
            <a:headEnd/>
            <a:tailEnd/>
          </a:ln>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ZA" sz="1100" b="1" i="0" u="sng" strike="noStrike" kern="0" cap="none" spc="0" normalizeH="0" baseline="0" noProof="0" dirty="0">
                <a:ln>
                  <a:noFill/>
                </a:ln>
                <a:solidFill>
                  <a:sysClr val="windowText" lastClr="000000"/>
                </a:solidFill>
                <a:effectLst/>
                <a:uLnTx/>
                <a:uFillTx/>
                <a:latin typeface="Arial"/>
                <a:ea typeface="+mn-ea"/>
                <a:cs typeface="+mn-cs"/>
              </a:rPr>
              <a:t>DCDT KEY FOCUS AREAS</a:t>
            </a:r>
            <a:endParaRPr kumimoji="0" lang="en-ZA" sz="900" b="1" i="0" u="sng" strike="noStrike" kern="0" cap="none" spc="0" normalizeH="0" baseline="0" noProof="0" dirty="0">
              <a:ln>
                <a:noFill/>
              </a:ln>
              <a:solidFill>
                <a:sysClr val="windowText" lastClr="000000"/>
              </a:solidFill>
              <a:effectLst/>
              <a:uLnTx/>
              <a:uFillTx/>
              <a:latin typeface="Arial"/>
              <a:ea typeface="+mn-ea"/>
              <a:cs typeface="+mn-cs"/>
            </a:endParaRPr>
          </a:p>
        </p:txBody>
      </p:sp>
      <p:sp>
        <p:nvSpPr>
          <p:cNvPr id="111" name="Oval 110">
            <a:extLst>
              <a:ext uri="{FF2B5EF4-FFF2-40B4-BE49-F238E27FC236}">
                <a16:creationId xmlns:a16="http://schemas.microsoft.com/office/drawing/2014/main" xmlns="" id="{174A986D-3DBD-4BF5-A1D9-EF9A4334E4A8}"/>
              </a:ext>
            </a:extLst>
          </p:cNvPr>
          <p:cNvSpPr/>
          <p:nvPr/>
        </p:nvSpPr>
        <p:spPr>
          <a:xfrm rot="5400000">
            <a:off x="437795" y="3352442"/>
            <a:ext cx="2890589" cy="3060000"/>
          </a:xfrm>
          <a:prstGeom prst="ellips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12" name="Oval 111">
            <a:extLst>
              <a:ext uri="{FF2B5EF4-FFF2-40B4-BE49-F238E27FC236}">
                <a16:creationId xmlns:a16="http://schemas.microsoft.com/office/drawing/2014/main" xmlns="" id="{EB5E60D4-93B4-407D-9909-DA12E955B6EC}"/>
              </a:ext>
            </a:extLst>
          </p:cNvPr>
          <p:cNvSpPr/>
          <p:nvPr/>
        </p:nvSpPr>
        <p:spPr>
          <a:xfrm rot="5400000">
            <a:off x="850851" y="3789706"/>
            <a:ext cx="2064477" cy="218547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14" name="Oval 113">
            <a:extLst>
              <a:ext uri="{FF2B5EF4-FFF2-40B4-BE49-F238E27FC236}">
                <a16:creationId xmlns:a16="http://schemas.microsoft.com/office/drawing/2014/main" xmlns="" id="{2D9BF519-D5D1-4586-94DA-8B5918C99005}"/>
              </a:ext>
            </a:extLst>
          </p:cNvPr>
          <p:cNvSpPr/>
          <p:nvPr/>
        </p:nvSpPr>
        <p:spPr>
          <a:xfrm rot="5400000">
            <a:off x="1194930" y="4153951"/>
            <a:ext cx="1376318" cy="145698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15" name="Group 114">
            <a:extLst>
              <a:ext uri="{FF2B5EF4-FFF2-40B4-BE49-F238E27FC236}">
                <a16:creationId xmlns:a16="http://schemas.microsoft.com/office/drawing/2014/main" xmlns="" id="{F6B82ED8-21BE-4FBA-9082-AF1586FC5740}"/>
              </a:ext>
            </a:extLst>
          </p:cNvPr>
          <p:cNvGrpSpPr/>
          <p:nvPr/>
        </p:nvGrpSpPr>
        <p:grpSpPr>
          <a:xfrm rot="10800000">
            <a:off x="516280" y="4289486"/>
            <a:ext cx="1199631" cy="1219723"/>
            <a:chOff x="-1591346" y="3802287"/>
            <a:chExt cx="1326798" cy="1428083"/>
          </a:xfrm>
        </p:grpSpPr>
        <p:sp>
          <p:nvSpPr>
            <p:cNvPr id="116" name="Rectangle 115">
              <a:extLst>
                <a:ext uri="{FF2B5EF4-FFF2-40B4-BE49-F238E27FC236}">
                  <a16:creationId xmlns:a16="http://schemas.microsoft.com/office/drawing/2014/main" xmlns="" id="{FF1B7A0D-A587-45F2-9EF9-8F2678044283}"/>
                </a:ext>
              </a:extLst>
            </p:cNvPr>
            <p:cNvSpPr/>
            <p:nvPr/>
          </p:nvSpPr>
          <p:spPr>
            <a:xfrm rot="5400000">
              <a:off x="-2151499" y="4362440"/>
              <a:ext cx="1428083"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MUNICIPALITY</a:t>
              </a:r>
            </a:p>
          </p:txBody>
        </p:sp>
        <p:sp>
          <p:nvSpPr>
            <p:cNvPr id="117" name="Rectangle 116">
              <a:extLst>
                <a:ext uri="{FF2B5EF4-FFF2-40B4-BE49-F238E27FC236}">
                  <a16:creationId xmlns:a16="http://schemas.microsoft.com/office/drawing/2014/main" xmlns="" id="{04E45DE8-B504-47A8-ACE1-4CFE5B09015F}"/>
                </a:ext>
              </a:extLst>
            </p:cNvPr>
            <p:cNvSpPr/>
            <p:nvPr/>
          </p:nvSpPr>
          <p:spPr>
            <a:xfrm rot="5400000">
              <a:off x="-1350297" y="4353439"/>
              <a:ext cx="1011816"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DISTRICT</a:t>
              </a:r>
            </a:p>
          </p:txBody>
        </p:sp>
        <p:sp>
          <p:nvSpPr>
            <p:cNvPr id="118" name="Rectangle 117">
              <a:extLst>
                <a:ext uri="{FF2B5EF4-FFF2-40B4-BE49-F238E27FC236}">
                  <a16:creationId xmlns:a16="http://schemas.microsoft.com/office/drawing/2014/main" xmlns="" id="{7FA47E29-CFB4-47D4-83C4-1C1A1594EF2C}"/>
                </a:ext>
              </a:extLst>
            </p:cNvPr>
            <p:cNvSpPr/>
            <p:nvPr/>
          </p:nvSpPr>
          <p:spPr>
            <a:xfrm rot="5400000">
              <a:off x="-980449" y="4353439"/>
              <a:ext cx="1124025"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PROVINCE</a:t>
              </a:r>
            </a:p>
          </p:txBody>
        </p:sp>
      </p:grpSp>
      <p:grpSp>
        <p:nvGrpSpPr>
          <p:cNvPr id="120" name="Group 119">
            <a:extLst>
              <a:ext uri="{FF2B5EF4-FFF2-40B4-BE49-F238E27FC236}">
                <a16:creationId xmlns:a16="http://schemas.microsoft.com/office/drawing/2014/main" xmlns="" id="{1860C060-FDCA-4D09-B2AB-B8F42D05A9D2}"/>
              </a:ext>
            </a:extLst>
          </p:cNvPr>
          <p:cNvGrpSpPr/>
          <p:nvPr/>
        </p:nvGrpSpPr>
        <p:grpSpPr>
          <a:xfrm>
            <a:off x="84003" y="1695396"/>
            <a:ext cx="1718074" cy="1437121"/>
            <a:chOff x="286563" y="1650512"/>
            <a:chExt cx="1515513" cy="1222111"/>
          </a:xfrm>
        </p:grpSpPr>
        <p:sp>
          <p:nvSpPr>
            <p:cNvPr id="121" name="Rectangle 120">
              <a:extLst>
                <a:ext uri="{FF2B5EF4-FFF2-40B4-BE49-F238E27FC236}">
                  <a16:creationId xmlns:a16="http://schemas.microsoft.com/office/drawing/2014/main" xmlns="" id="{74B03344-E4B2-454E-BC2C-DBE452382F08}"/>
                </a:ext>
              </a:extLst>
            </p:cNvPr>
            <p:cNvSpPr/>
            <p:nvPr/>
          </p:nvSpPr>
          <p:spPr bwMode="gray">
            <a:xfrm>
              <a:off x="286563" y="1650512"/>
              <a:ext cx="1512000" cy="347354"/>
            </a:xfrm>
            <a:prstGeom prst="rect">
              <a:avLst/>
            </a:prstGeom>
            <a:solidFill>
              <a:srgbClr val="92D050"/>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ZA" sz="1050" b="1" i="0" u="none" strike="noStrike" kern="0" cap="none" spc="0" normalizeH="0" baseline="0" noProof="0" dirty="0">
                  <a:ln>
                    <a:noFill/>
                  </a:ln>
                  <a:solidFill>
                    <a:sysClr val="windowText" lastClr="000000"/>
                  </a:solidFill>
                  <a:effectLst/>
                  <a:uLnTx/>
                  <a:uFillTx/>
                  <a:latin typeface="Arial"/>
                  <a:ea typeface="+mn-ea"/>
                  <a:cs typeface="+mn-cs"/>
                </a:rPr>
                <a:t>DIGITAL TRANSFORMATION</a:t>
              </a:r>
              <a:endParaRPr kumimoji="0" lang="en-ZA" sz="800" b="1" i="0" u="none" strike="noStrike" kern="0" cap="none" spc="0" normalizeH="0" baseline="0" noProof="0" dirty="0">
                <a:ln>
                  <a:noFill/>
                </a:ln>
                <a:solidFill>
                  <a:sysClr val="windowText" lastClr="000000"/>
                </a:solidFill>
                <a:effectLst/>
                <a:uLnTx/>
                <a:uFillTx/>
                <a:latin typeface="Verdana"/>
                <a:ea typeface="+mn-ea"/>
                <a:cs typeface="+mn-cs"/>
              </a:endParaRPr>
            </a:p>
          </p:txBody>
        </p:sp>
        <p:sp>
          <p:nvSpPr>
            <p:cNvPr id="122" name="Rectangle 121">
              <a:extLst>
                <a:ext uri="{FF2B5EF4-FFF2-40B4-BE49-F238E27FC236}">
                  <a16:creationId xmlns:a16="http://schemas.microsoft.com/office/drawing/2014/main" xmlns="" id="{8759F9B0-70A1-4512-BAC3-4E7D823BDF2E}"/>
                </a:ext>
              </a:extLst>
            </p:cNvPr>
            <p:cNvSpPr/>
            <p:nvPr/>
          </p:nvSpPr>
          <p:spPr bwMode="gray">
            <a:xfrm>
              <a:off x="290076" y="2087786"/>
              <a:ext cx="1512000" cy="347459"/>
            </a:xfrm>
            <a:prstGeom prst="rect">
              <a:avLst/>
            </a:prstGeom>
            <a:solidFill>
              <a:srgbClr val="92D050"/>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ZA" sz="1050" b="1" i="0" u="none" strike="noStrike" kern="0" cap="none" spc="0" normalizeH="0" baseline="0" noProof="0" dirty="0">
                  <a:ln>
                    <a:noFill/>
                  </a:ln>
                  <a:solidFill>
                    <a:sysClr val="windowText" lastClr="000000"/>
                  </a:solidFill>
                  <a:effectLst/>
                  <a:uLnTx/>
                  <a:uFillTx/>
                  <a:latin typeface="Arial"/>
                  <a:ea typeface="+mn-ea"/>
                  <a:cs typeface="+mn-cs"/>
                </a:rPr>
                <a:t>ENABLING DIGITAL ENVIRONMENT</a:t>
              </a:r>
              <a:endParaRPr kumimoji="0" lang="en-ZA" sz="900" b="1" i="0" u="none" strike="noStrike" kern="0" cap="none" spc="0" normalizeH="0" baseline="0" noProof="0" dirty="0">
                <a:ln>
                  <a:noFill/>
                </a:ln>
                <a:solidFill>
                  <a:sysClr val="windowText" lastClr="000000"/>
                </a:solidFill>
                <a:effectLst/>
                <a:uLnTx/>
                <a:uFillTx/>
                <a:latin typeface="Verdana"/>
                <a:ea typeface="+mn-ea"/>
                <a:cs typeface="+mn-cs"/>
              </a:endParaRPr>
            </a:p>
          </p:txBody>
        </p:sp>
        <p:sp>
          <p:nvSpPr>
            <p:cNvPr id="123" name="Rectangle 122">
              <a:extLst>
                <a:ext uri="{FF2B5EF4-FFF2-40B4-BE49-F238E27FC236}">
                  <a16:creationId xmlns:a16="http://schemas.microsoft.com/office/drawing/2014/main" xmlns="" id="{3E5BDF21-9B9F-424E-AFE8-9F43A49F9CE6}"/>
                </a:ext>
              </a:extLst>
            </p:cNvPr>
            <p:cNvSpPr/>
            <p:nvPr/>
          </p:nvSpPr>
          <p:spPr bwMode="gray">
            <a:xfrm>
              <a:off x="286563" y="2525164"/>
              <a:ext cx="1512000" cy="347459"/>
            </a:xfrm>
            <a:prstGeom prst="rect">
              <a:avLst/>
            </a:prstGeom>
            <a:solidFill>
              <a:srgbClr val="92D050"/>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ZA" sz="1050" b="1" i="0" u="none" strike="noStrike" kern="0" cap="none" spc="0" normalizeH="0" baseline="0" noProof="0" dirty="0">
                <a:ln>
                  <a:noFill/>
                </a:ln>
                <a:solidFill>
                  <a:sysClr val="windowText" lastClr="000000"/>
                </a:solidFill>
                <a:effectLst/>
                <a:highlight>
                  <a:srgbClr val="336600"/>
                </a:highlight>
                <a:uLnTx/>
                <a:uFillTx/>
                <a:latin typeface="Arial"/>
                <a:ea typeface="+mn-ea"/>
                <a:cs typeface="+mn-cs"/>
              </a:endParaRPr>
            </a:p>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ZA" sz="1050" b="1" i="0" u="none" strike="noStrike" kern="0" cap="none" spc="0" normalizeH="0" baseline="0" noProof="0" dirty="0">
                <a:ln>
                  <a:noFill/>
                </a:ln>
                <a:solidFill>
                  <a:sysClr val="windowText" lastClr="000000"/>
                </a:solidFill>
                <a:effectLst/>
                <a:highlight>
                  <a:srgbClr val="336600"/>
                </a:highlight>
                <a:uLnTx/>
                <a:uFillTx/>
                <a:latin typeface="Arial"/>
                <a:ea typeface="+mn-ea"/>
                <a:cs typeface="+mn-cs"/>
              </a:endParaRPr>
            </a:p>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ZA" sz="1050" b="1" i="0" u="none" strike="noStrike" kern="0" cap="none" spc="0" normalizeH="0" baseline="0" noProof="0" dirty="0">
                <a:ln>
                  <a:noFill/>
                </a:ln>
                <a:solidFill>
                  <a:sysClr val="windowText" lastClr="000000"/>
                </a:solidFill>
                <a:effectLst/>
                <a:highlight>
                  <a:srgbClr val="336600"/>
                </a:highlight>
                <a:uLnTx/>
                <a:uFillTx/>
                <a:latin typeface="Arial"/>
                <a:ea typeface="+mn-ea"/>
                <a:cs typeface="+mn-cs"/>
              </a:endParaRPr>
            </a:p>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ZA" sz="1050" b="1" i="0" u="none" strike="noStrike" kern="0" cap="none" spc="0" normalizeH="0" baseline="0" noProof="0" dirty="0">
                <a:ln>
                  <a:noFill/>
                </a:ln>
                <a:solidFill>
                  <a:sysClr val="windowText" lastClr="000000"/>
                </a:solidFill>
                <a:effectLst/>
                <a:highlight>
                  <a:srgbClr val="336600"/>
                </a:highlight>
                <a:uLnTx/>
                <a:uFillTx/>
                <a:latin typeface="Arial"/>
                <a:ea typeface="+mn-ea"/>
                <a:cs typeface="+mn-cs"/>
              </a:endParaRPr>
            </a:p>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ZA" sz="1050" b="1" i="0" u="none" strike="noStrike" kern="0" cap="none" spc="0" normalizeH="0" baseline="0" noProof="0" dirty="0">
                <a:ln>
                  <a:noFill/>
                </a:ln>
                <a:solidFill>
                  <a:sysClr val="windowText" lastClr="000000"/>
                </a:solidFill>
                <a:effectLst/>
                <a:highlight>
                  <a:srgbClr val="336600"/>
                </a:highlight>
                <a:uLnTx/>
                <a:uFillTx/>
                <a:latin typeface="Arial"/>
                <a:ea typeface="+mn-ea"/>
                <a:cs typeface="+mn-cs"/>
              </a:endParaRPr>
            </a:p>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ZA" sz="1050" b="1" i="0" u="none" strike="noStrike" kern="0" cap="none" spc="0" normalizeH="0" baseline="0" noProof="0" dirty="0">
                  <a:ln>
                    <a:noFill/>
                  </a:ln>
                  <a:solidFill>
                    <a:sysClr val="windowText" lastClr="000000"/>
                  </a:solidFill>
                  <a:effectLst/>
                  <a:uLnTx/>
                  <a:uFillTx/>
                  <a:latin typeface="Arial"/>
                  <a:ea typeface="+mn-ea"/>
                  <a:cs typeface="+mn-cs"/>
                </a:rPr>
                <a:t>DIGITAL </a:t>
              </a:r>
            </a:p>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ZA" sz="1050" b="1" i="0" u="none" strike="noStrike" kern="0" cap="none" spc="0" normalizeH="0" baseline="0" noProof="0" dirty="0">
                  <a:ln>
                    <a:noFill/>
                  </a:ln>
                  <a:solidFill>
                    <a:sysClr val="windowText" lastClr="000000"/>
                  </a:solidFill>
                  <a:effectLst/>
                  <a:uLnTx/>
                  <a:uFillTx/>
                  <a:latin typeface="Arial"/>
                  <a:ea typeface="+mn-ea"/>
                  <a:cs typeface="+mn-cs"/>
                </a:rPr>
                <a:t>INFRASTRUCTURE</a:t>
              </a:r>
            </a:p>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ZA" sz="1050" b="1" i="0" u="none" strike="noStrike" kern="0" cap="none" spc="0" normalizeH="0" baseline="0" noProof="0" dirty="0">
                <a:ln>
                  <a:noFill/>
                </a:ln>
                <a:solidFill>
                  <a:sysClr val="windowText" lastClr="000000"/>
                </a:solidFill>
                <a:effectLst/>
                <a:highlight>
                  <a:srgbClr val="336600"/>
                </a:highlight>
                <a:uLnTx/>
                <a:uFillTx/>
                <a:latin typeface="Arial"/>
                <a:ea typeface="+mn-ea"/>
                <a:cs typeface="+mn-cs"/>
              </a:endParaRPr>
            </a:p>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ZA" sz="1050" b="1" i="0" u="none" strike="noStrike" kern="0" cap="none" spc="0" normalizeH="0" baseline="0" noProof="0" dirty="0">
                <a:ln>
                  <a:noFill/>
                </a:ln>
                <a:solidFill>
                  <a:sysClr val="windowText" lastClr="000000"/>
                </a:solidFill>
                <a:effectLst/>
                <a:highlight>
                  <a:srgbClr val="336600"/>
                </a:highlight>
                <a:uLnTx/>
                <a:uFillTx/>
                <a:latin typeface="Arial"/>
                <a:ea typeface="+mn-ea"/>
                <a:cs typeface="+mn-cs"/>
              </a:endParaRPr>
            </a:p>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ZA" sz="1050" b="1" i="0" u="none" strike="noStrike" kern="0" cap="none" spc="0" normalizeH="0" baseline="0" noProof="0" dirty="0">
                <a:ln>
                  <a:noFill/>
                </a:ln>
                <a:solidFill>
                  <a:sysClr val="windowText" lastClr="000000"/>
                </a:solidFill>
                <a:effectLst/>
                <a:highlight>
                  <a:srgbClr val="336600"/>
                </a:highlight>
                <a:uLnTx/>
                <a:uFillTx/>
                <a:latin typeface="Verdana"/>
                <a:ea typeface="+mn-ea"/>
                <a:cs typeface="+mn-cs"/>
              </a:endParaRPr>
            </a:p>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ZA" sz="1050" b="1" i="0" u="none" strike="noStrike" kern="0" cap="none" spc="0" normalizeH="0" baseline="0" noProof="0" dirty="0">
                <a:ln>
                  <a:noFill/>
                </a:ln>
                <a:solidFill>
                  <a:sysClr val="windowText" lastClr="000000"/>
                </a:solidFill>
                <a:effectLst/>
                <a:highlight>
                  <a:srgbClr val="336600"/>
                </a:highlight>
                <a:uLnTx/>
                <a:uFillTx/>
                <a:latin typeface="Verdana"/>
                <a:ea typeface="+mn-ea"/>
                <a:cs typeface="+mn-cs"/>
              </a:endParaRPr>
            </a:p>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ZA" sz="900" b="1" i="0" u="none" strike="noStrike" kern="0" cap="none" spc="0" normalizeH="0" baseline="0" noProof="0" dirty="0">
                <a:ln>
                  <a:noFill/>
                </a:ln>
                <a:solidFill>
                  <a:sysClr val="windowText" lastClr="000000"/>
                </a:solidFill>
                <a:effectLst/>
                <a:highlight>
                  <a:srgbClr val="336600"/>
                </a:highlight>
                <a:uLnTx/>
                <a:uFillTx/>
                <a:latin typeface="Verdana"/>
                <a:ea typeface="+mn-ea"/>
                <a:cs typeface="+mn-cs"/>
              </a:endParaRPr>
            </a:p>
          </p:txBody>
        </p:sp>
      </p:grpSp>
      <p:sp>
        <p:nvSpPr>
          <p:cNvPr id="124" name="Rectangle 123">
            <a:extLst>
              <a:ext uri="{FF2B5EF4-FFF2-40B4-BE49-F238E27FC236}">
                <a16:creationId xmlns:a16="http://schemas.microsoft.com/office/drawing/2014/main" xmlns="" id="{8C44C901-9B5C-4237-B1D5-47F74826266C}"/>
              </a:ext>
            </a:extLst>
          </p:cNvPr>
          <p:cNvSpPr/>
          <p:nvPr/>
        </p:nvSpPr>
        <p:spPr bwMode="gray">
          <a:xfrm>
            <a:off x="24209" y="3246972"/>
            <a:ext cx="1714091" cy="313078"/>
          </a:xfrm>
          <a:prstGeom prst="rect">
            <a:avLst/>
          </a:prstGeom>
          <a:noFill/>
          <a:ln w="19050" algn="ctr">
            <a:noFill/>
            <a:miter lim="800000"/>
            <a:headEnd/>
            <a:tailEnd/>
          </a:ln>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ZA" sz="1100" b="1" i="0" u="sng" strike="noStrike" kern="0" cap="none" spc="0" normalizeH="0" baseline="0" noProof="0" dirty="0">
                <a:ln>
                  <a:noFill/>
                </a:ln>
                <a:solidFill>
                  <a:sysClr val="windowText" lastClr="000000"/>
                </a:solidFill>
                <a:effectLst/>
                <a:uLnTx/>
                <a:uFillTx/>
                <a:latin typeface="Arial"/>
                <a:ea typeface="+mn-ea"/>
                <a:cs typeface="+mn-cs"/>
              </a:rPr>
              <a:t>KEY DELIVERY PARTNERS</a:t>
            </a:r>
            <a:endParaRPr kumimoji="0" lang="en-ZA" sz="900" b="1" i="0" u="sng" strike="noStrike" kern="0" cap="none" spc="0" normalizeH="0" baseline="0" noProof="0" dirty="0">
              <a:ln>
                <a:noFill/>
              </a:ln>
              <a:solidFill>
                <a:sysClr val="windowText" lastClr="000000"/>
              </a:solidFill>
              <a:effectLst/>
              <a:uLnTx/>
              <a:uFillTx/>
              <a:latin typeface="Arial"/>
              <a:ea typeface="+mn-ea"/>
              <a:cs typeface="+mn-cs"/>
            </a:endParaRPr>
          </a:p>
        </p:txBody>
      </p:sp>
      <p:sp>
        <p:nvSpPr>
          <p:cNvPr id="79" name="Rectangle 78">
            <a:extLst>
              <a:ext uri="{FF2B5EF4-FFF2-40B4-BE49-F238E27FC236}">
                <a16:creationId xmlns:a16="http://schemas.microsoft.com/office/drawing/2014/main" xmlns="" id="{4395F359-085E-465A-847D-8B038E395100}"/>
              </a:ext>
            </a:extLst>
          </p:cNvPr>
          <p:cNvSpPr/>
          <p:nvPr/>
        </p:nvSpPr>
        <p:spPr>
          <a:xfrm>
            <a:off x="1798094" y="2087371"/>
            <a:ext cx="5014966" cy="4347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xmlns="" id="{98A06C4A-136F-4960-B91C-19AE5A6D3D2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Slide </a:t>
            </a:r>
            <a:fld id="{864A8D4A-B602-4C7A-9F64-5AEA9A8AB9A3}" type="slidenum">
              <a:rPr kumimoji="0" lang="en-US"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119" name="Down Arrow Callout 1">
            <a:extLst>
              <a:ext uri="{FF2B5EF4-FFF2-40B4-BE49-F238E27FC236}">
                <a16:creationId xmlns:a16="http://schemas.microsoft.com/office/drawing/2014/main" xmlns="" id="{6CE5C637-7FE7-4235-886B-1BD2DD3E7DF7}"/>
              </a:ext>
            </a:extLst>
          </p:cNvPr>
          <p:cNvSpPr/>
          <p:nvPr/>
        </p:nvSpPr>
        <p:spPr>
          <a:xfrm rot="16200000">
            <a:off x="-1431194" y="2732873"/>
            <a:ext cx="5096277" cy="2185470"/>
          </a:xfrm>
          <a:prstGeom prst="downArrowCallout">
            <a:avLst>
              <a:gd name="adj1" fmla="val 10068"/>
              <a:gd name="adj2" fmla="val 9225"/>
              <a:gd name="adj3" fmla="val 8674"/>
              <a:gd name="adj4" fmla="val 84129"/>
            </a:avLst>
          </a:prstGeom>
          <a:no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8650" marR="0" lvl="1" indent="-171450" algn="l" defTabSz="914400" rtl="0" eaLnBrk="1" fontAlgn="t" latinLnBrk="0" hangingPunct="1">
              <a:lnSpc>
                <a:spcPct val="115000"/>
              </a:lnSpc>
              <a:spcBef>
                <a:spcPct val="0"/>
              </a:spcBef>
              <a:spcAft>
                <a:spcPct val="0"/>
              </a:spcAft>
              <a:buClrTx/>
              <a:buSzTx/>
              <a:buFont typeface="Arial" panose="020B0604020202020204" pitchFamily="34" charset="0"/>
              <a:buChar char="•"/>
              <a:tabLst/>
              <a:defRPr/>
            </a:pPr>
            <a:endParaRPr kumimoji="0" lang="en-ZA" sz="1600" b="0" i="0" u="none" strike="noStrike" kern="1200" cap="none" spc="0" normalizeH="0" baseline="0" noProof="0" dirty="0">
              <a:ln>
                <a:noFill/>
              </a:ln>
              <a:solidFill>
                <a:srgbClr val="006600"/>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xmlns="" id="{2BB4095B-55BF-4A9B-9ECA-439618976003}"/>
              </a:ext>
            </a:extLst>
          </p:cNvPr>
          <p:cNvSpPr>
            <a:spLocks noGrp="1"/>
          </p:cNvSpPr>
          <p:nvPr>
            <p:ph type="body" sz="quarter" idx="11"/>
          </p:nvPr>
        </p:nvSpPr>
        <p:spPr/>
        <p:txBody>
          <a:bodyPr/>
          <a:lstStyle/>
          <a:p>
            <a:r>
              <a:rPr lang="en-GB" sz="1800" dirty="0"/>
              <a:t>SA Connect per Province</a:t>
            </a:r>
          </a:p>
        </p:txBody>
      </p:sp>
      <p:sp>
        <p:nvSpPr>
          <p:cNvPr id="30" name="Rectangle 29">
            <a:extLst>
              <a:ext uri="{FF2B5EF4-FFF2-40B4-BE49-F238E27FC236}">
                <a16:creationId xmlns:a16="http://schemas.microsoft.com/office/drawing/2014/main" xmlns="" id="{2C3FFD07-4B50-4E16-AF19-A0E316C894CA}"/>
              </a:ext>
            </a:extLst>
          </p:cNvPr>
          <p:cNvSpPr/>
          <p:nvPr/>
        </p:nvSpPr>
        <p:spPr>
          <a:xfrm>
            <a:off x="2364044" y="2985514"/>
            <a:ext cx="1129845" cy="2154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900" b="0" i="0" u="none" strike="noStrike" kern="1200" cap="none" spc="0" normalizeH="0" baseline="0" noProof="0" dirty="0">
                <a:ln>
                  <a:noFill/>
                </a:ln>
                <a:solidFill>
                  <a:srgbClr val="FFFFFF"/>
                </a:solidFill>
                <a:effectLst/>
                <a:uLnTx/>
                <a:uFillTx/>
                <a:latin typeface="Arial"/>
                <a:ea typeface="+mn-ea"/>
                <a:cs typeface="+mn-cs"/>
              </a:rPr>
              <a:t>KM of fibre</a:t>
            </a:r>
          </a:p>
        </p:txBody>
      </p:sp>
      <p:grpSp>
        <p:nvGrpSpPr>
          <p:cNvPr id="31" name="Group 30">
            <a:extLst>
              <a:ext uri="{FF2B5EF4-FFF2-40B4-BE49-F238E27FC236}">
                <a16:creationId xmlns:a16="http://schemas.microsoft.com/office/drawing/2014/main" xmlns="" id="{2A81CCDA-F5D7-4819-9A23-165CA1435F9C}"/>
              </a:ext>
            </a:extLst>
          </p:cNvPr>
          <p:cNvGrpSpPr/>
          <p:nvPr/>
        </p:nvGrpSpPr>
        <p:grpSpPr>
          <a:xfrm>
            <a:off x="2365698" y="3221598"/>
            <a:ext cx="1129845" cy="1014813"/>
            <a:chOff x="1187624" y="808186"/>
            <a:chExt cx="4048125" cy="3002609"/>
          </a:xfrm>
        </p:grpSpPr>
        <p:pic>
          <p:nvPicPr>
            <p:cNvPr id="32" name="Picture 2" descr="http://www.iwebhostingcoupons.com/images/optic-fiber-cable.jpg">
              <a:hlinkClick r:id="rId2"/>
              <a:extLst>
                <a:ext uri="{FF2B5EF4-FFF2-40B4-BE49-F238E27FC236}">
                  <a16:creationId xmlns:a16="http://schemas.microsoft.com/office/drawing/2014/main" xmlns="" id="{6F37C542-F7D5-44A4-BEF3-6C1249D7A6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624" y="808186"/>
              <a:ext cx="4048125" cy="2686051"/>
            </a:xfrm>
            <a:prstGeom prst="rect">
              <a:avLst/>
            </a:prstGeom>
            <a:noFill/>
            <a:extLst>
              <a:ext uri="{909E8E84-426E-40DD-AFC4-6F175D3DCCD1}">
                <a14:hiddenFill xmlns:a14="http://schemas.microsoft.com/office/drawing/2010/main" xmlns="">
                  <a:solidFill>
                    <a:srgbClr val="FFFFFF"/>
                  </a:solidFill>
                </a14:hiddenFill>
              </a:ext>
            </a:extLst>
          </p:spPr>
        </p:pic>
        <p:sp>
          <p:nvSpPr>
            <p:cNvPr id="33" name="Rectangle 32">
              <a:extLst>
                <a:ext uri="{FF2B5EF4-FFF2-40B4-BE49-F238E27FC236}">
                  <a16:creationId xmlns:a16="http://schemas.microsoft.com/office/drawing/2014/main" xmlns="" id="{1A814991-0074-4C50-ABAE-5F6460F389A9}"/>
                </a:ext>
              </a:extLst>
            </p:cNvPr>
            <p:cNvSpPr/>
            <p:nvPr/>
          </p:nvSpPr>
          <p:spPr>
            <a:xfrm>
              <a:off x="1259632" y="3573016"/>
              <a:ext cx="1728192" cy="237779"/>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34" name="Rectangle 33">
            <a:extLst>
              <a:ext uri="{FF2B5EF4-FFF2-40B4-BE49-F238E27FC236}">
                <a16:creationId xmlns:a16="http://schemas.microsoft.com/office/drawing/2014/main" xmlns="" id="{C98C055E-4DA3-4EDF-84B7-3A738A296FB6}"/>
              </a:ext>
            </a:extLst>
          </p:cNvPr>
          <p:cNvSpPr/>
          <p:nvPr/>
        </p:nvSpPr>
        <p:spPr>
          <a:xfrm>
            <a:off x="2364044" y="4143343"/>
            <a:ext cx="1129845" cy="256933"/>
          </a:xfrm>
          <a:prstGeom prst="rect">
            <a:avLst/>
          </a:prstGeom>
          <a:solidFill>
            <a:srgbClr val="4493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900" b="0" i="0" u="none" strike="noStrike" kern="1200" cap="none" spc="0" normalizeH="0" baseline="0" noProof="0" dirty="0">
                <a:ln>
                  <a:noFill/>
                </a:ln>
                <a:solidFill>
                  <a:srgbClr val="FFFFFF"/>
                </a:solidFill>
                <a:effectLst/>
                <a:uLnTx/>
                <a:uFillTx/>
                <a:latin typeface="Arial"/>
                <a:ea typeface="+mn-ea"/>
                <a:cs typeface="+mn-cs"/>
              </a:rPr>
              <a:t># of PoP</a:t>
            </a:r>
          </a:p>
        </p:txBody>
      </p:sp>
      <p:sp>
        <p:nvSpPr>
          <p:cNvPr id="41" name="Rectangle 40">
            <a:extLst>
              <a:ext uri="{FF2B5EF4-FFF2-40B4-BE49-F238E27FC236}">
                <a16:creationId xmlns:a16="http://schemas.microsoft.com/office/drawing/2014/main" xmlns="" id="{45D6BFF9-6764-4901-9AAD-5AE6A023ECB3}"/>
              </a:ext>
            </a:extLst>
          </p:cNvPr>
          <p:cNvSpPr/>
          <p:nvPr/>
        </p:nvSpPr>
        <p:spPr>
          <a:xfrm>
            <a:off x="2235358" y="1058302"/>
            <a:ext cx="6820656" cy="5336095"/>
          </a:xfrm>
          <a:prstGeom prst="rect">
            <a:avLst/>
          </a:prstGeom>
          <a:noFill/>
          <a:ln w="12700">
            <a:solidFill>
              <a:schemeClr val="bg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9" name="Rectangle 58">
            <a:extLst>
              <a:ext uri="{FF2B5EF4-FFF2-40B4-BE49-F238E27FC236}">
                <a16:creationId xmlns:a16="http://schemas.microsoft.com/office/drawing/2014/main" xmlns="" id="{88F66D95-AD6E-4F03-BC16-83EDCDCF239E}"/>
              </a:ext>
            </a:extLst>
          </p:cNvPr>
          <p:cNvSpPr/>
          <p:nvPr/>
        </p:nvSpPr>
        <p:spPr>
          <a:xfrm rot="16200000">
            <a:off x="2830096" y="5214752"/>
            <a:ext cx="2299500" cy="156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srgbClr val="000000"/>
                </a:solidFill>
                <a:effectLst/>
                <a:uLnTx/>
                <a:uFillTx/>
                <a:latin typeface="Arial"/>
                <a:ea typeface="+mn-ea"/>
                <a:cs typeface="+mn-cs"/>
              </a:rPr>
              <a:t>Number of Completed and Planned SA Connect Sites</a:t>
            </a:r>
          </a:p>
        </p:txBody>
      </p:sp>
      <p:graphicFrame>
        <p:nvGraphicFramePr>
          <p:cNvPr id="67" name="Table 66">
            <a:extLst>
              <a:ext uri="{FF2B5EF4-FFF2-40B4-BE49-F238E27FC236}">
                <a16:creationId xmlns:a16="http://schemas.microsoft.com/office/drawing/2014/main" xmlns="" id="{047DC35F-7FE4-48B8-B201-6793177AFDCF}"/>
              </a:ext>
            </a:extLst>
          </p:cNvPr>
          <p:cNvGraphicFramePr>
            <a:graphicFrameLocks noGrp="1"/>
          </p:cNvGraphicFramePr>
          <p:nvPr/>
        </p:nvGraphicFramePr>
        <p:xfrm>
          <a:off x="4398564" y="3982144"/>
          <a:ext cx="4599966" cy="2377440"/>
        </p:xfrm>
        <a:graphic>
          <a:graphicData uri="http://schemas.openxmlformats.org/drawingml/2006/table">
            <a:tbl>
              <a:tblPr firstRow="1" bandRow="1">
                <a:tableStyleId>{5C22544A-7EE6-4342-B048-85BDC9FD1C3A}</a:tableStyleId>
              </a:tblPr>
              <a:tblGrid>
                <a:gridCol w="1533322">
                  <a:extLst>
                    <a:ext uri="{9D8B030D-6E8A-4147-A177-3AD203B41FA5}">
                      <a16:colId xmlns:a16="http://schemas.microsoft.com/office/drawing/2014/main" xmlns="" val="3093558556"/>
                    </a:ext>
                  </a:extLst>
                </a:gridCol>
                <a:gridCol w="1533322">
                  <a:extLst>
                    <a:ext uri="{9D8B030D-6E8A-4147-A177-3AD203B41FA5}">
                      <a16:colId xmlns:a16="http://schemas.microsoft.com/office/drawing/2014/main" xmlns="" val="448202130"/>
                    </a:ext>
                  </a:extLst>
                </a:gridCol>
                <a:gridCol w="1533322">
                  <a:extLst>
                    <a:ext uri="{9D8B030D-6E8A-4147-A177-3AD203B41FA5}">
                      <a16:colId xmlns:a16="http://schemas.microsoft.com/office/drawing/2014/main" xmlns="" val="633399899"/>
                    </a:ext>
                  </a:extLst>
                </a:gridCol>
              </a:tblGrid>
              <a:tr h="180000">
                <a:tc>
                  <a:txBody>
                    <a:bodyPr/>
                    <a:lstStyle/>
                    <a:p>
                      <a:r>
                        <a:rPr lang="en-ZA" sz="900" b="1" dirty="0">
                          <a:solidFill>
                            <a:schemeClr val="bg1"/>
                          </a:solidFill>
                          <a:latin typeface="Arial" panose="020B0604020202020204" pitchFamily="34" charset="0"/>
                          <a:cs typeface="Arial" panose="020B0604020202020204" pitchFamily="34" charset="0"/>
                        </a:rPr>
                        <a:t>Province</a:t>
                      </a:r>
                      <a:endParaRPr lang="en-ZA" sz="900" dirty="0">
                        <a:solidFill>
                          <a:schemeClr val="bg1"/>
                        </a:solidFill>
                        <a:latin typeface="Arial" panose="020B0604020202020204" pitchFamily="34" charset="0"/>
                        <a:cs typeface="Arial" panose="020B0604020202020204" pitchFamily="34" charset="0"/>
                      </a:endParaRPr>
                    </a:p>
                  </a:txBody>
                  <a:tcP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900" dirty="0">
                          <a:solidFill>
                            <a:schemeClr val="bg1"/>
                          </a:solidFill>
                          <a:latin typeface="Arial" panose="020B0604020202020204" pitchFamily="34" charset="0"/>
                          <a:cs typeface="Arial" panose="020B0604020202020204" pitchFamily="34" charset="0"/>
                        </a:rPr>
                        <a:t>Completed</a:t>
                      </a: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900" dirty="0">
                          <a:solidFill>
                            <a:schemeClr val="bg1"/>
                          </a:solidFill>
                          <a:latin typeface="Arial" panose="020B0604020202020204" pitchFamily="34" charset="0"/>
                          <a:cs typeface="Arial" panose="020B0604020202020204" pitchFamily="34" charset="0"/>
                        </a:rPr>
                        <a:t>Planned: 2021/22</a:t>
                      </a:r>
                    </a:p>
                  </a:txBody>
                  <a:tcPr anchor="ctr">
                    <a:solidFill>
                      <a:schemeClr val="tx1"/>
                    </a:solidFill>
                  </a:tcPr>
                </a:tc>
                <a:extLst>
                  <a:ext uri="{0D108BD9-81ED-4DB2-BD59-A6C34878D82A}">
                    <a16:rowId xmlns:a16="http://schemas.microsoft.com/office/drawing/2014/main" xmlns="" val="1743304662"/>
                  </a:ext>
                </a:extLst>
              </a:tr>
              <a:tr h="180000">
                <a:tc>
                  <a:txBody>
                    <a:bodyPr/>
                    <a:lstStyle/>
                    <a:p>
                      <a:pPr fontAlgn="base">
                        <a:spcBef>
                          <a:spcPct val="0"/>
                        </a:spcBef>
                        <a:spcAft>
                          <a:spcPct val="0"/>
                        </a:spcAft>
                      </a:pPr>
                      <a:r>
                        <a:rPr lang="en-ZA" sz="900" dirty="0">
                          <a:solidFill>
                            <a:srgbClr val="000000"/>
                          </a:solidFill>
                          <a:latin typeface="Arial" panose="020B0604020202020204" pitchFamily="34" charset="0"/>
                          <a:cs typeface="Arial" panose="020B0604020202020204" pitchFamily="34" charset="0"/>
                        </a:rPr>
                        <a:t>Eastern Cape</a:t>
                      </a:r>
                      <a:endParaRPr lang="en-ZA" sz="900" dirty="0">
                        <a:latin typeface="Arial" panose="020B0604020202020204" pitchFamily="34" charset="0"/>
                        <a:cs typeface="Arial" panose="020B0604020202020204" pitchFamily="34" charset="0"/>
                      </a:endParaRPr>
                    </a:p>
                  </a:txBody>
                  <a:tcPr>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900" b="1" kern="1200" dirty="0">
                          <a:solidFill>
                            <a:srgbClr val="006600"/>
                          </a:solidFill>
                          <a:latin typeface="Arial" panose="020B0604020202020204" pitchFamily="34" charset="0"/>
                          <a:ea typeface="+mn-ea"/>
                          <a:cs typeface="Arial" panose="020B0604020202020204" pitchFamily="34" charset="0"/>
                        </a:rPr>
                        <a:t>162</a:t>
                      </a:r>
                    </a:p>
                  </a:txBody>
                  <a:tcPr anchor="ctr">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900" b="1" kern="1200" dirty="0">
                          <a:solidFill>
                            <a:srgbClr val="006600"/>
                          </a:solidFill>
                          <a:latin typeface="Arial" panose="020B0604020202020204" pitchFamily="34" charset="0"/>
                          <a:ea typeface="+mn-ea"/>
                          <a:cs typeface="Arial" panose="020B0604020202020204" pitchFamily="34" charset="0"/>
                        </a:rPr>
                        <a:t>78</a:t>
                      </a:r>
                    </a:p>
                  </a:txBody>
                  <a:tcPr marL="68580" marR="68580" marT="0" marB="0" anchor="ctr">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129036071"/>
                  </a:ext>
                </a:extLst>
              </a:tr>
              <a:tr h="180000">
                <a:tc>
                  <a:txBody>
                    <a:bodyPr/>
                    <a:lstStyle/>
                    <a:p>
                      <a:pPr fontAlgn="base">
                        <a:spcBef>
                          <a:spcPct val="0"/>
                        </a:spcBef>
                        <a:spcAft>
                          <a:spcPct val="0"/>
                        </a:spcAft>
                      </a:pPr>
                      <a:r>
                        <a:rPr lang="en-ZA" sz="900" dirty="0">
                          <a:solidFill>
                            <a:srgbClr val="000000"/>
                          </a:solidFill>
                          <a:latin typeface="Arial" panose="020B0604020202020204" pitchFamily="34" charset="0"/>
                          <a:cs typeface="Arial" panose="020B0604020202020204" pitchFamily="34" charset="0"/>
                        </a:rPr>
                        <a:t>Free State </a:t>
                      </a:r>
                      <a:endParaRPr lang="en-ZA" sz="900" dirty="0">
                        <a:latin typeface="Arial" panose="020B0604020202020204" pitchFamily="34" charset="0"/>
                        <a:cs typeface="Arial" panose="020B060402020202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900" b="1" kern="1200" dirty="0">
                          <a:solidFill>
                            <a:srgbClr val="006600"/>
                          </a:solidFill>
                          <a:latin typeface="Arial" panose="020B0604020202020204" pitchFamily="34" charset="0"/>
                          <a:ea typeface="+mn-ea"/>
                          <a:cs typeface="Arial" panose="020B0604020202020204" pitchFamily="34" charset="0"/>
                        </a:rPr>
                        <a:t>122</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900" b="1" kern="1200" dirty="0">
                          <a:solidFill>
                            <a:srgbClr val="006600"/>
                          </a:solidFill>
                          <a:latin typeface="Arial" panose="020B0604020202020204" pitchFamily="34" charset="0"/>
                          <a:ea typeface="+mn-ea"/>
                          <a:cs typeface="Arial" panose="020B0604020202020204" pitchFamily="34" charset="0"/>
                        </a:rPr>
                        <a:t>75</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378975696"/>
                  </a:ext>
                </a:extLst>
              </a:tr>
              <a:tr h="180000">
                <a:tc>
                  <a:txBody>
                    <a:bodyPr/>
                    <a:lstStyle/>
                    <a:p>
                      <a:r>
                        <a:rPr lang="en-ZA" sz="900" dirty="0">
                          <a:solidFill>
                            <a:srgbClr val="000000"/>
                          </a:solidFill>
                          <a:latin typeface="Arial" panose="020B0604020202020204" pitchFamily="34" charset="0"/>
                          <a:cs typeface="Arial" panose="020B0604020202020204" pitchFamily="34" charset="0"/>
                        </a:rPr>
                        <a:t>KwaZulu Natal</a:t>
                      </a:r>
                      <a:endParaRPr lang="en-ZA" sz="900" dirty="0">
                        <a:latin typeface="Arial" panose="020B0604020202020204" pitchFamily="34" charset="0"/>
                        <a:cs typeface="Arial" panose="020B060402020202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900" b="1" kern="1200" dirty="0">
                          <a:solidFill>
                            <a:srgbClr val="006600"/>
                          </a:solidFill>
                          <a:latin typeface="Arial" panose="020B0604020202020204" pitchFamily="34" charset="0"/>
                          <a:ea typeface="+mn-ea"/>
                          <a:cs typeface="Arial" panose="020B0604020202020204" pitchFamily="34" charset="0"/>
                        </a:rPr>
                        <a:t>122</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900" b="1" kern="1200" dirty="0">
                          <a:solidFill>
                            <a:srgbClr val="006600"/>
                          </a:solidFill>
                          <a:latin typeface="Arial" panose="020B0604020202020204" pitchFamily="34" charset="0"/>
                          <a:ea typeface="+mn-ea"/>
                          <a:cs typeface="Arial" panose="020B0604020202020204" pitchFamily="34" charset="0"/>
                        </a:rPr>
                        <a:t>156</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8006436"/>
                  </a:ext>
                </a:extLst>
              </a:tr>
              <a:tr h="180000">
                <a:tc>
                  <a:txBody>
                    <a:bodyPr/>
                    <a:lstStyle/>
                    <a:p>
                      <a:r>
                        <a:rPr lang="en-ZA" sz="900" dirty="0">
                          <a:solidFill>
                            <a:srgbClr val="000000"/>
                          </a:solidFill>
                          <a:latin typeface="Arial" panose="020B0604020202020204" pitchFamily="34" charset="0"/>
                          <a:cs typeface="Arial" panose="020B0604020202020204" pitchFamily="34" charset="0"/>
                        </a:rPr>
                        <a:t>Limpopo	 </a:t>
                      </a:r>
                      <a:endParaRPr lang="en-ZA" sz="900" dirty="0">
                        <a:latin typeface="Arial" panose="020B0604020202020204" pitchFamily="34" charset="0"/>
                        <a:cs typeface="Arial" panose="020B060402020202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900" b="1" kern="1200" dirty="0">
                          <a:solidFill>
                            <a:srgbClr val="006600"/>
                          </a:solidFill>
                          <a:latin typeface="Arial" panose="020B0604020202020204" pitchFamily="34" charset="0"/>
                          <a:ea typeface="+mn-ea"/>
                          <a:cs typeface="Arial" panose="020B0604020202020204" pitchFamily="34" charset="0"/>
                        </a:rPr>
                        <a:t>51</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900" b="1" kern="1200" dirty="0">
                          <a:solidFill>
                            <a:srgbClr val="006600"/>
                          </a:solidFill>
                          <a:latin typeface="Arial" panose="020B0604020202020204" pitchFamily="34" charset="0"/>
                          <a:ea typeface="+mn-ea"/>
                          <a:cs typeface="Arial" panose="020B0604020202020204" pitchFamily="34" charset="0"/>
                        </a:rPr>
                        <a:t>78</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035342874"/>
                  </a:ext>
                </a:extLst>
              </a:tr>
              <a:tr h="180000">
                <a:tc>
                  <a:txBody>
                    <a:bodyPr/>
                    <a:lstStyle/>
                    <a:p>
                      <a:r>
                        <a:rPr lang="en-ZA" sz="900" dirty="0">
                          <a:solidFill>
                            <a:srgbClr val="000000"/>
                          </a:solidFill>
                          <a:latin typeface="Arial" panose="020B0604020202020204" pitchFamily="34" charset="0"/>
                          <a:cs typeface="Arial" panose="020B0604020202020204" pitchFamily="34" charset="0"/>
                        </a:rPr>
                        <a:t>Mpumalanga</a:t>
                      </a:r>
                      <a:endParaRPr lang="en-ZA" sz="900" dirty="0">
                        <a:latin typeface="Arial" panose="020B0604020202020204" pitchFamily="34" charset="0"/>
                        <a:cs typeface="Arial" panose="020B060402020202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900" b="1" kern="1200" dirty="0">
                          <a:solidFill>
                            <a:srgbClr val="006600"/>
                          </a:solidFill>
                          <a:latin typeface="Arial" panose="020B0604020202020204" pitchFamily="34" charset="0"/>
                          <a:ea typeface="+mn-ea"/>
                          <a:cs typeface="Arial" panose="020B0604020202020204" pitchFamily="34" charset="0"/>
                        </a:rPr>
                        <a:t>77</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900" b="1" kern="1200" dirty="0">
                          <a:solidFill>
                            <a:srgbClr val="006600"/>
                          </a:solidFill>
                          <a:latin typeface="Arial" panose="020B0604020202020204" pitchFamily="34" charset="0"/>
                          <a:ea typeface="+mn-ea"/>
                          <a:cs typeface="Arial" panose="020B0604020202020204" pitchFamily="34" charset="0"/>
                        </a:rPr>
                        <a:t>78</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519172544"/>
                  </a:ext>
                </a:extLst>
              </a:tr>
              <a:tr h="180000">
                <a:tc>
                  <a:txBody>
                    <a:bodyPr/>
                    <a:lstStyle/>
                    <a:p>
                      <a:r>
                        <a:rPr lang="en-ZA" sz="900" dirty="0">
                          <a:solidFill>
                            <a:srgbClr val="000000"/>
                          </a:solidFill>
                          <a:latin typeface="Arial" panose="020B0604020202020204" pitchFamily="34" charset="0"/>
                          <a:cs typeface="Arial" panose="020B0604020202020204" pitchFamily="34" charset="0"/>
                        </a:rPr>
                        <a:t>North West </a:t>
                      </a:r>
                      <a:endParaRPr lang="en-ZA" sz="900" dirty="0">
                        <a:latin typeface="Arial" panose="020B0604020202020204" pitchFamily="34" charset="0"/>
                        <a:cs typeface="Arial" panose="020B060402020202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900" b="1" kern="1200" dirty="0">
                          <a:solidFill>
                            <a:srgbClr val="006600"/>
                          </a:solidFill>
                          <a:latin typeface="Arial" panose="020B0604020202020204" pitchFamily="34" charset="0"/>
                          <a:ea typeface="+mn-ea"/>
                          <a:cs typeface="Arial" panose="020B0604020202020204" pitchFamily="34" charset="0"/>
                        </a:rPr>
                        <a:t>125</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900" b="1" kern="1200" dirty="0">
                          <a:solidFill>
                            <a:srgbClr val="006600"/>
                          </a:solidFill>
                          <a:latin typeface="Arial" panose="020B0604020202020204" pitchFamily="34" charset="0"/>
                          <a:ea typeface="+mn-ea"/>
                          <a:cs typeface="Arial" panose="020B0604020202020204" pitchFamily="34" charset="0"/>
                        </a:rPr>
                        <a:t>75</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277770121"/>
                  </a:ext>
                </a:extLst>
              </a:tr>
              <a:tr h="180000">
                <a:tc>
                  <a:txBody>
                    <a:bodyPr/>
                    <a:lstStyle/>
                    <a:p>
                      <a:r>
                        <a:rPr lang="en-ZA" sz="900" dirty="0">
                          <a:solidFill>
                            <a:srgbClr val="000000"/>
                          </a:solidFill>
                          <a:latin typeface="Arial" panose="020B0604020202020204" pitchFamily="34" charset="0"/>
                          <a:cs typeface="Arial" panose="020B0604020202020204" pitchFamily="34" charset="0"/>
                        </a:rPr>
                        <a:t>Northern Cape </a:t>
                      </a:r>
                      <a:endParaRPr lang="en-ZA" sz="900" dirty="0">
                        <a:latin typeface="Arial" panose="020B0604020202020204" pitchFamily="34" charset="0"/>
                        <a:cs typeface="Arial" panose="020B060402020202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900" b="1" kern="1200" dirty="0">
                          <a:solidFill>
                            <a:srgbClr val="006600"/>
                          </a:solidFill>
                          <a:latin typeface="Arial" panose="020B0604020202020204" pitchFamily="34" charset="0"/>
                          <a:ea typeface="+mn-ea"/>
                          <a:cs typeface="Arial" panose="020B0604020202020204" pitchFamily="34" charset="0"/>
                        </a:rPr>
                        <a:t>54</a:t>
                      </a:r>
                    </a:p>
                  </a:txBody>
                  <a:tcPr anchor="ctr">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900" b="1" kern="1200" dirty="0">
                          <a:solidFill>
                            <a:srgbClr val="006600"/>
                          </a:solidFill>
                          <a:latin typeface="Arial" panose="020B0604020202020204" pitchFamily="34" charset="0"/>
                          <a:ea typeface="+mn-ea"/>
                          <a:cs typeface="Arial" panose="020B0604020202020204" pitchFamily="34" charset="0"/>
                        </a:rPr>
                        <a:t>60</a:t>
                      </a:r>
                    </a:p>
                  </a:txBody>
                  <a:tcPr marL="68580" marR="68580" marT="0" marB="0" anchor="ctr">
                    <a:lnL w="3175" cap="flat" cmpd="sng" algn="ctr">
                      <a:noFill/>
                      <a:prstDash val="solid"/>
                      <a:round/>
                      <a:headEnd type="none" w="med" len="med"/>
                      <a:tailEnd type="none" w="med" len="med"/>
                    </a:lnL>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854327116"/>
                  </a:ext>
                </a:extLst>
              </a:tr>
              <a:tr h="180000">
                <a:tc>
                  <a:txBody>
                    <a:bodyPr/>
                    <a:lstStyle/>
                    <a:p>
                      <a:r>
                        <a:rPr lang="en-ZA" sz="900" dirty="0">
                          <a:solidFill>
                            <a:srgbClr val="000000"/>
                          </a:solidFill>
                          <a:latin typeface="Arial" panose="020B0604020202020204" pitchFamily="34" charset="0"/>
                          <a:cs typeface="Arial" panose="020B0604020202020204" pitchFamily="34" charset="0"/>
                        </a:rPr>
                        <a:t>Gauteng</a:t>
                      </a:r>
                      <a:endParaRPr lang="en-ZA" sz="900" dirty="0">
                        <a:latin typeface="Arial" panose="020B0604020202020204" pitchFamily="34" charset="0"/>
                        <a:cs typeface="Arial" panose="020B0604020202020204" pitchFamily="34" charset="0"/>
                      </a:endParaRPr>
                    </a:p>
                  </a:txBody>
                  <a:tcP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900" b="1" kern="1200" dirty="0">
                        <a:solidFill>
                          <a:srgbClr val="006600"/>
                        </a:solidFill>
                        <a:latin typeface="Arial" panose="020B0604020202020204" pitchFamily="34" charset="0"/>
                        <a:ea typeface="+mn-ea"/>
                        <a:cs typeface="Arial" panose="020B0604020202020204" pitchFamily="34" charset="0"/>
                      </a:endParaRPr>
                    </a:p>
                  </a:txBody>
                  <a:tcPr anchor="ctr">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r">
                        <a:spcAft>
                          <a:spcPts val="0"/>
                        </a:spcAft>
                      </a:pPr>
                      <a:endParaRPr lang="en-ZA" sz="1800" dirty="0">
                        <a:effectLst/>
                        <a:latin typeface="Calibri" panose="020F0502020204030204" pitchFamily="34" charset="0"/>
                        <a:ea typeface="Calibri" panose="020F0502020204030204" pitchFamily="34" charset="0"/>
                      </a:endParaRPr>
                    </a:p>
                  </a:txBody>
                  <a:tcPr marL="68580" marR="68580" marT="0" marB="0" anchor="b">
                    <a:lnL w="3175" cap="flat" cmpd="sng" algn="ctr">
                      <a:noFill/>
                      <a:prstDash val="solid"/>
                      <a:round/>
                      <a:headEnd type="none" w="med" len="med"/>
                      <a:tailEnd type="none" w="med" len="med"/>
                    </a:lnL>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869582394"/>
                  </a:ext>
                </a:extLst>
              </a:tr>
              <a:tr h="180000">
                <a:tc>
                  <a:txBody>
                    <a:bodyPr/>
                    <a:lstStyle/>
                    <a:p>
                      <a:r>
                        <a:rPr lang="en-ZA" sz="900" dirty="0">
                          <a:solidFill>
                            <a:srgbClr val="000000"/>
                          </a:solidFill>
                          <a:latin typeface="Arial" panose="020B0604020202020204" pitchFamily="34" charset="0"/>
                          <a:cs typeface="Arial" panose="020B0604020202020204" pitchFamily="34" charset="0"/>
                        </a:rPr>
                        <a:t>Western Cape </a:t>
                      </a:r>
                      <a:endParaRPr lang="en-ZA" sz="900" dirty="0">
                        <a:latin typeface="Arial" panose="020B0604020202020204" pitchFamily="34" charset="0"/>
                        <a:cs typeface="Arial" panose="020B0604020202020204" pitchFamily="34" charset="0"/>
                      </a:endParaRPr>
                    </a:p>
                  </a:txBody>
                  <a:tcPr>
                    <a:lnT w="3175" cap="flat" cmpd="sng" algn="ctr">
                      <a:solidFill>
                        <a:schemeClr val="bg1">
                          <a:lumMod val="50000"/>
                        </a:schemeClr>
                      </a:solidFill>
                      <a:prstDash val="solid"/>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900" b="1" kern="1200" dirty="0">
                        <a:solidFill>
                          <a:srgbClr val="006600"/>
                        </a:solidFill>
                        <a:latin typeface="Arial" panose="020B0604020202020204" pitchFamily="34" charset="0"/>
                        <a:ea typeface="+mn-ea"/>
                        <a:cs typeface="Arial" panose="020B0604020202020204" pitchFamily="34" charset="0"/>
                      </a:endParaRPr>
                    </a:p>
                  </a:txBody>
                  <a:tcPr anchor="ctr">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solidFill>
                      <a:schemeClr val="bg1"/>
                    </a:solidFill>
                  </a:tcPr>
                </a:tc>
                <a:tc>
                  <a:txBody>
                    <a:bodyPr/>
                    <a:lstStyle/>
                    <a:p>
                      <a:pPr algn="r">
                        <a:spcAft>
                          <a:spcPts val="0"/>
                        </a:spcAft>
                      </a:pPr>
                      <a:endParaRPr lang="en-ZA" sz="1800" dirty="0">
                        <a:effectLst/>
                        <a:latin typeface="Calibri" panose="020F0502020204030204" pitchFamily="34" charset="0"/>
                        <a:ea typeface="Calibri" panose="020F0502020204030204" pitchFamily="34" charset="0"/>
                      </a:endParaRPr>
                    </a:p>
                  </a:txBody>
                  <a:tcPr marL="68580" marR="68580" marT="0" marB="0" anchor="b">
                    <a:lnL w="3175" cap="flat" cmpd="sng" algn="ctr">
                      <a:noFill/>
                      <a:prstDash val="solid"/>
                      <a:round/>
                      <a:headEnd type="none" w="med" len="med"/>
                      <a:tailEnd type="none" w="med" len="med"/>
                    </a:lnL>
                    <a:lnT w="3175" cap="flat" cmpd="sng" algn="ctr">
                      <a:solidFill>
                        <a:schemeClr val="bg1">
                          <a:lumMod val="50000"/>
                        </a:schemeClr>
                      </a:solidFill>
                      <a:prstDash val="solid"/>
                      <a:round/>
                      <a:headEnd type="none" w="med" len="med"/>
                      <a:tailEnd type="none" w="med" len="med"/>
                    </a:lnT>
                    <a:solidFill>
                      <a:schemeClr val="bg1"/>
                    </a:solidFill>
                  </a:tcPr>
                </a:tc>
                <a:extLst>
                  <a:ext uri="{0D108BD9-81ED-4DB2-BD59-A6C34878D82A}">
                    <a16:rowId xmlns:a16="http://schemas.microsoft.com/office/drawing/2014/main" xmlns="" val="448078021"/>
                  </a:ext>
                </a:extLst>
              </a:tr>
            </a:tbl>
          </a:graphicData>
        </a:graphic>
      </p:graphicFrame>
      <p:sp>
        <p:nvSpPr>
          <p:cNvPr id="69" name="Rectangle 68">
            <a:extLst>
              <a:ext uri="{FF2B5EF4-FFF2-40B4-BE49-F238E27FC236}">
                <a16:creationId xmlns:a16="http://schemas.microsoft.com/office/drawing/2014/main" xmlns="" id="{6092EE0C-00FC-4857-AC21-0D05D32B10D2}"/>
              </a:ext>
            </a:extLst>
          </p:cNvPr>
          <p:cNvSpPr/>
          <p:nvPr/>
        </p:nvSpPr>
        <p:spPr>
          <a:xfrm>
            <a:off x="2359405" y="2985514"/>
            <a:ext cx="1130391" cy="1414762"/>
          </a:xfrm>
          <a:prstGeom prst="rect">
            <a:avLst/>
          </a:prstGeom>
          <a:solidFill>
            <a:srgbClr val="003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SA CONNECT</a:t>
            </a:r>
          </a:p>
        </p:txBody>
      </p:sp>
      <p:sp>
        <p:nvSpPr>
          <p:cNvPr id="43" name="Isosceles Triangle 42">
            <a:extLst>
              <a:ext uri="{FF2B5EF4-FFF2-40B4-BE49-F238E27FC236}">
                <a16:creationId xmlns:a16="http://schemas.microsoft.com/office/drawing/2014/main" xmlns="" id="{F0BA3110-8D64-4242-AC4E-A6813705EF94}"/>
              </a:ext>
            </a:extLst>
          </p:cNvPr>
          <p:cNvSpPr/>
          <p:nvPr/>
        </p:nvSpPr>
        <p:spPr>
          <a:xfrm rot="5400000">
            <a:off x="738194" y="4804697"/>
            <a:ext cx="195783" cy="15549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4" name="Isosceles Triangle 43">
            <a:extLst>
              <a:ext uri="{FF2B5EF4-FFF2-40B4-BE49-F238E27FC236}">
                <a16:creationId xmlns:a16="http://schemas.microsoft.com/office/drawing/2014/main" xmlns="" id="{C20DB324-5DEB-49E4-96A2-34692D21D288}"/>
              </a:ext>
            </a:extLst>
          </p:cNvPr>
          <p:cNvSpPr/>
          <p:nvPr/>
        </p:nvSpPr>
        <p:spPr>
          <a:xfrm rot="5400000">
            <a:off x="1129377" y="4804697"/>
            <a:ext cx="195783" cy="15549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5" name="Isosceles Triangle 44">
            <a:extLst>
              <a:ext uri="{FF2B5EF4-FFF2-40B4-BE49-F238E27FC236}">
                <a16:creationId xmlns:a16="http://schemas.microsoft.com/office/drawing/2014/main" xmlns="" id="{7356DEE7-3D59-4DD2-9520-BC4AC88113DD}"/>
              </a:ext>
            </a:extLst>
          </p:cNvPr>
          <p:cNvSpPr/>
          <p:nvPr/>
        </p:nvSpPr>
        <p:spPr>
          <a:xfrm rot="5400000">
            <a:off x="1694481" y="4804697"/>
            <a:ext cx="195783" cy="155490"/>
          </a:xfrm>
          <a:prstGeom prst="triangle">
            <a:avLst/>
          </a:prstGeom>
          <a:solidFill>
            <a:srgbClr val="6BA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81" name="Group 80">
            <a:extLst>
              <a:ext uri="{FF2B5EF4-FFF2-40B4-BE49-F238E27FC236}">
                <a16:creationId xmlns:a16="http://schemas.microsoft.com/office/drawing/2014/main" xmlns="" id="{8317135A-2C28-4ECC-93B1-B6D8C59D6B23}"/>
              </a:ext>
            </a:extLst>
          </p:cNvPr>
          <p:cNvGrpSpPr/>
          <p:nvPr/>
        </p:nvGrpSpPr>
        <p:grpSpPr>
          <a:xfrm>
            <a:off x="3131841" y="1099691"/>
            <a:ext cx="5808384" cy="2911823"/>
            <a:chOff x="-2181134" y="-89163"/>
            <a:chExt cx="14417771" cy="6751461"/>
          </a:xfrm>
        </p:grpSpPr>
        <p:pic>
          <p:nvPicPr>
            <p:cNvPr id="82" name="Picture 81" descr="Map&#10;&#10;Description automatically generated">
              <a:extLst>
                <a:ext uri="{FF2B5EF4-FFF2-40B4-BE49-F238E27FC236}">
                  <a16:creationId xmlns:a16="http://schemas.microsoft.com/office/drawing/2014/main" xmlns="" id="{6121902A-7D7F-4ABB-8015-B1DE4138F8DD}"/>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38074" y="153740"/>
              <a:ext cx="11934825" cy="6508558"/>
            </a:xfrm>
            <a:prstGeom prst="rect">
              <a:avLst/>
            </a:prstGeom>
          </p:spPr>
        </p:pic>
        <p:sp>
          <p:nvSpPr>
            <p:cNvPr id="83" name="TextBox 82">
              <a:extLst>
                <a:ext uri="{FF2B5EF4-FFF2-40B4-BE49-F238E27FC236}">
                  <a16:creationId xmlns:a16="http://schemas.microsoft.com/office/drawing/2014/main" xmlns="" id="{B48D1835-3A9E-453C-BD19-34B1B1E9701F}"/>
                </a:ext>
              </a:extLst>
            </p:cNvPr>
            <p:cNvSpPr txBox="1"/>
            <p:nvPr/>
          </p:nvSpPr>
          <p:spPr>
            <a:xfrm>
              <a:off x="8113777" y="1042293"/>
              <a:ext cx="925759" cy="6422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FF0000"/>
                  </a:solidFill>
                  <a:effectLst/>
                  <a:uLnTx/>
                  <a:uFillTx/>
                  <a:latin typeface="Arial"/>
                  <a:ea typeface="+mn-ea"/>
                  <a:cs typeface="+mn-cs"/>
                </a:rPr>
                <a:t>51</a:t>
              </a:r>
            </a:p>
          </p:txBody>
        </p:sp>
        <p:sp>
          <p:nvSpPr>
            <p:cNvPr id="84" name="TextBox 83">
              <a:extLst>
                <a:ext uri="{FF2B5EF4-FFF2-40B4-BE49-F238E27FC236}">
                  <a16:creationId xmlns:a16="http://schemas.microsoft.com/office/drawing/2014/main" xmlns="" id="{63F89D61-FD54-42B4-BDD6-23F600A680C2}"/>
                </a:ext>
              </a:extLst>
            </p:cNvPr>
            <p:cNvSpPr txBox="1"/>
            <p:nvPr/>
          </p:nvSpPr>
          <p:spPr>
            <a:xfrm>
              <a:off x="4199137" y="5752729"/>
              <a:ext cx="559295" cy="6422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srgbClr val="FF0000"/>
                </a:solidFill>
                <a:effectLst/>
                <a:uLnTx/>
                <a:uFillTx/>
                <a:latin typeface="Arial"/>
                <a:ea typeface="+mn-ea"/>
                <a:cs typeface="+mn-cs"/>
              </a:endParaRPr>
            </a:p>
          </p:txBody>
        </p:sp>
        <p:sp>
          <p:nvSpPr>
            <p:cNvPr id="85" name="TextBox 84">
              <a:extLst>
                <a:ext uri="{FF2B5EF4-FFF2-40B4-BE49-F238E27FC236}">
                  <a16:creationId xmlns:a16="http://schemas.microsoft.com/office/drawing/2014/main" xmlns="" id="{055A9D43-7331-4C10-A25D-6DD637AFE7D8}"/>
                </a:ext>
              </a:extLst>
            </p:cNvPr>
            <p:cNvSpPr txBox="1"/>
            <p:nvPr/>
          </p:nvSpPr>
          <p:spPr>
            <a:xfrm>
              <a:off x="8329573" y="2096610"/>
              <a:ext cx="966830" cy="6422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FF0000"/>
                  </a:solidFill>
                  <a:effectLst/>
                  <a:uLnTx/>
                  <a:uFillTx/>
                  <a:latin typeface="Arial"/>
                  <a:ea typeface="+mn-ea"/>
                  <a:cs typeface="+mn-cs"/>
                </a:rPr>
                <a:t>77</a:t>
              </a:r>
            </a:p>
          </p:txBody>
        </p:sp>
        <p:sp>
          <p:nvSpPr>
            <p:cNvPr id="86" name="TextBox 85">
              <a:extLst>
                <a:ext uri="{FF2B5EF4-FFF2-40B4-BE49-F238E27FC236}">
                  <a16:creationId xmlns:a16="http://schemas.microsoft.com/office/drawing/2014/main" xmlns="" id="{AA82BE99-F32D-4AFA-9B36-0E3A3832971C}"/>
                </a:ext>
              </a:extLst>
            </p:cNvPr>
            <p:cNvSpPr txBox="1"/>
            <p:nvPr/>
          </p:nvSpPr>
          <p:spPr>
            <a:xfrm>
              <a:off x="7123413" y="5009418"/>
              <a:ext cx="1224965" cy="6422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FF0000"/>
                  </a:solidFill>
                  <a:effectLst/>
                  <a:uLnTx/>
                  <a:uFillTx/>
                  <a:latin typeface="Arial"/>
                  <a:ea typeface="+mn-ea"/>
                  <a:cs typeface="+mn-cs"/>
                </a:rPr>
                <a:t>162</a:t>
              </a:r>
            </a:p>
          </p:txBody>
        </p:sp>
        <p:sp>
          <p:nvSpPr>
            <p:cNvPr id="87" name="TextBox 86">
              <a:extLst>
                <a:ext uri="{FF2B5EF4-FFF2-40B4-BE49-F238E27FC236}">
                  <a16:creationId xmlns:a16="http://schemas.microsoft.com/office/drawing/2014/main" xmlns="" id="{7C74443A-5993-47F3-BA5C-D870D07303E3}"/>
                </a:ext>
              </a:extLst>
            </p:cNvPr>
            <p:cNvSpPr txBox="1"/>
            <p:nvPr/>
          </p:nvSpPr>
          <p:spPr>
            <a:xfrm>
              <a:off x="8329573" y="3216235"/>
              <a:ext cx="1203784" cy="6422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FF0000"/>
                  </a:solidFill>
                  <a:effectLst/>
                  <a:uLnTx/>
                  <a:uFillTx/>
                  <a:latin typeface="Arial"/>
                  <a:ea typeface="+mn-ea"/>
                  <a:cs typeface="+mn-cs"/>
                </a:rPr>
                <a:t>122</a:t>
              </a:r>
            </a:p>
          </p:txBody>
        </p:sp>
        <p:sp>
          <p:nvSpPr>
            <p:cNvPr id="88" name="TextBox 87">
              <a:extLst>
                <a:ext uri="{FF2B5EF4-FFF2-40B4-BE49-F238E27FC236}">
                  <a16:creationId xmlns:a16="http://schemas.microsoft.com/office/drawing/2014/main" xmlns="" id="{265FF425-E9EC-4141-BB51-4160FF0D954F}"/>
                </a:ext>
              </a:extLst>
            </p:cNvPr>
            <p:cNvSpPr txBox="1"/>
            <p:nvPr/>
          </p:nvSpPr>
          <p:spPr>
            <a:xfrm>
              <a:off x="6040938" y="2281275"/>
              <a:ext cx="1203241" cy="6422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FF0000"/>
                  </a:solidFill>
                  <a:effectLst/>
                  <a:uLnTx/>
                  <a:uFillTx/>
                  <a:latin typeface="Arial"/>
                  <a:ea typeface="+mn-ea"/>
                  <a:cs typeface="+mn-cs"/>
                </a:rPr>
                <a:t>125</a:t>
              </a:r>
            </a:p>
          </p:txBody>
        </p:sp>
        <p:sp>
          <p:nvSpPr>
            <p:cNvPr id="89" name="TextBox 88">
              <a:extLst>
                <a:ext uri="{FF2B5EF4-FFF2-40B4-BE49-F238E27FC236}">
                  <a16:creationId xmlns:a16="http://schemas.microsoft.com/office/drawing/2014/main" xmlns="" id="{8F1F58A3-ACFF-42A0-AAC5-077C3C082368}"/>
                </a:ext>
              </a:extLst>
            </p:cNvPr>
            <p:cNvSpPr txBox="1"/>
            <p:nvPr/>
          </p:nvSpPr>
          <p:spPr>
            <a:xfrm>
              <a:off x="4375013" y="3867677"/>
              <a:ext cx="1089371" cy="6422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FF0000"/>
                  </a:solidFill>
                  <a:effectLst/>
                  <a:uLnTx/>
                  <a:uFillTx/>
                  <a:latin typeface="Arial"/>
                  <a:ea typeface="+mn-ea"/>
                  <a:cs typeface="+mn-cs"/>
                </a:rPr>
                <a:t>54</a:t>
              </a:r>
            </a:p>
          </p:txBody>
        </p:sp>
        <p:sp>
          <p:nvSpPr>
            <p:cNvPr id="90" name="TextBox 89">
              <a:extLst>
                <a:ext uri="{FF2B5EF4-FFF2-40B4-BE49-F238E27FC236}">
                  <a16:creationId xmlns:a16="http://schemas.microsoft.com/office/drawing/2014/main" xmlns="" id="{AAB99E3F-4385-4CB5-B6A1-E5B4E013A6DE}"/>
                </a:ext>
              </a:extLst>
            </p:cNvPr>
            <p:cNvSpPr txBox="1"/>
            <p:nvPr/>
          </p:nvSpPr>
          <p:spPr>
            <a:xfrm>
              <a:off x="6549776" y="3347706"/>
              <a:ext cx="1148277" cy="6422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FF0000"/>
                  </a:solidFill>
                  <a:effectLst/>
                  <a:uLnTx/>
                  <a:uFillTx/>
                  <a:latin typeface="Arial"/>
                  <a:ea typeface="+mn-ea"/>
                  <a:cs typeface="+mn-cs"/>
                </a:rPr>
                <a:t>122</a:t>
              </a:r>
            </a:p>
          </p:txBody>
        </p:sp>
        <p:sp>
          <p:nvSpPr>
            <p:cNvPr id="91" name="TextBox 90">
              <a:extLst>
                <a:ext uri="{FF2B5EF4-FFF2-40B4-BE49-F238E27FC236}">
                  <a16:creationId xmlns:a16="http://schemas.microsoft.com/office/drawing/2014/main" xmlns="" id="{87832BCE-92B6-486D-A140-752892DA1183}"/>
                </a:ext>
              </a:extLst>
            </p:cNvPr>
            <p:cNvSpPr txBox="1"/>
            <p:nvPr/>
          </p:nvSpPr>
          <p:spPr>
            <a:xfrm>
              <a:off x="7574132" y="2007833"/>
              <a:ext cx="559295" cy="6422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srgbClr val="FF0000"/>
                </a:solidFill>
                <a:effectLst/>
                <a:uLnTx/>
                <a:uFillTx/>
                <a:latin typeface="Arial"/>
                <a:ea typeface="+mn-ea"/>
                <a:cs typeface="+mn-cs"/>
              </a:endParaRPr>
            </a:p>
          </p:txBody>
        </p:sp>
        <p:sp>
          <p:nvSpPr>
            <p:cNvPr id="92" name="TextBox 91">
              <a:extLst>
                <a:ext uri="{FF2B5EF4-FFF2-40B4-BE49-F238E27FC236}">
                  <a16:creationId xmlns:a16="http://schemas.microsoft.com/office/drawing/2014/main" xmlns="" id="{A25C65B6-3B64-456F-AB1C-B8B5C1D23FE1}"/>
                </a:ext>
              </a:extLst>
            </p:cNvPr>
            <p:cNvSpPr txBox="1"/>
            <p:nvPr/>
          </p:nvSpPr>
          <p:spPr>
            <a:xfrm>
              <a:off x="-2181134" y="125555"/>
              <a:ext cx="9425318" cy="7136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000000"/>
                  </a:solidFill>
                  <a:effectLst/>
                  <a:uLnTx/>
                  <a:uFillTx/>
                  <a:latin typeface="Arial"/>
                  <a:ea typeface="+mn-ea"/>
                  <a:cs typeface="+mn-cs"/>
                </a:rPr>
                <a:t>Number of Completed SA Connect sites</a:t>
              </a:r>
            </a:p>
          </p:txBody>
        </p:sp>
        <p:sp>
          <p:nvSpPr>
            <p:cNvPr id="93" name="TextBox 92">
              <a:extLst>
                <a:ext uri="{FF2B5EF4-FFF2-40B4-BE49-F238E27FC236}">
                  <a16:creationId xmlns:a16="http://schemas.microsoft.com/office/drawing/2014/main" xmlns="" id="{76A9711B-D30B-4F6C-AF5C-3A95D5D934AA}"/>
                </a:ext>
              </a:extLst>
            </p:cNvPr>
            <p:cNvSpPr txBox="1"/>
            <p:nvPr/>
          </p:nvSpPr>
          <p:spPr>
            <a:xfrm>
              <a:off x="1937836" y="2415111"/>
              <a:ext cx="1968268" cy="4638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700" b="0" i="0" u="none" strike="noStrike" kern="1200" cap="none" spc="0" normalizeH="0" baseline="0" noProof="0" dirty="0">
                  <a:ln>
                    <a:noFill/>
                  </a:ln>
                  <a:solidFill>
                    <a:srgbClr val="000000"/>
                  </a:solidFill>
                  <a:effectLst/>
                  <a:uLnTx/>
                  <a:uFillTx/>
                  <a:latin typeface="Arial"/>
                  <a:ea typeface="+mn-ea"/>
                  <a:cs typeface="+mn-cs"/>
                </a:rPr>
                <a:t>Namibia</a:t>
              </a:r>
            </a:p>
          </p:txBody>
        </p:sp>
        <p:sp>
          <p:nvSpPr>
            <p:cNvPr id="94" name="TextBox 93">
              <a:extLst>
                <a:ext uri="{FF2B5EF4-FFF2-40B4-BE49-F238E27FC236}">
                  <a16:creationId xmlns:a16="http://schemas.microsoft.com/office/drawing/2014/main" xmlns="" id="{22586224-4921-48C7-A154-62E5AC744999}"/>
                </a:ext>
              </a:extLst>
            </p:cNvPr>
            <p:cNvSpPr txBox="1"/>
            <p:nvPr/>
          </p:nvSpPr>
          <p:spPr>
            <a:xfrm>
              <a:off x="4755651" y="1326184"/>
              <a:ext cx="2397511" cy="4638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700" b="0" i="0" u="none" strike="noStrike" kern="1200" cap="none" spc="0" normalizeH="0" baseline="0" noProof="0" dirty="0">
                  <a:ln>
                    <a:noFill/>
                  </a:ln>
                  <a:solidFill>
                    <a:srgbClr val="000000"/>
                  </a:solidFill>
                  <a:effectLst/>
                  <a:uLnTx/>
                  <a:uFillTx/>
                  <a:latin typeface="Arial"/>
                  <a:ea typeface="+mn-ea"/>
                  <a:cs typeface="+mn-cs"/>
                </a:rPr>
                <a:t>Botswana</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95" name="TextBox 94">
              <a:extLst>
                <a:ext uri="{FF2B5EF4-FFF2-40B4-BE49-F238E27FC236}">
                  <a16:creationId xmlns:a16="http://schemas.microsoft.com/office/drawing/2014/main" xmlns="" id="{736A0DCA-BFE8-415F-A754-E66AF3D351C3}"/>
                </a:ext>
              </a:extLst>
            </p:cNvPr>
            <p:cNvSpPr txBox="1"/>
            <p:nvPr/>
          </p:nvSpPr>
          <p:spPr>
            <a:xfrm>
              <a:off x="8045203" y="-89163"/>
              <a:ext cx="2991405" cy="4638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700" b="0" i="0" u="none" strike="noStrike" kern="1200" cap="none" spc="0" normalizeH="0" baseline="0" noProof="0" dirty="0">
                  <a:ln>
                    <a:noFill/>
                  </a:ln>
                  <a:solidFill>
                    <a:srgbClr val="000000"/>
                  </a:solidFill>
                  <a:effectLst/>
                  <a:uLnTx/>
                  <a:uFillTx/>
                  <a:latin typeface="Arial"/>
                  <a:ea typeface="+mn-ea"/>
                  <a:cs typeface="+mn-cs"/>
                </a:rPr>
                <a:t>Zimbabwe</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96" name="TextBox 95">
              <a:extLst>
                <a:ext uri="{FF2B5EF4-FFF2-40B4-BE49-F238E27FC236}">
                  <a16:creationId xmlns:a16="http://schemas.microsoft.com/office/drawing/2014/main" xmlns="" id="{91BE21BD-CFB0-4F9F-ADA3-13BE2C5C90D9}"/>
                </a:ext>
              </a:extLst>
            </p:cNvPr>
            <p:cNvSpPr txBox="1"/>
            <p:nvPr/>
          </p:nvSpPr>
          <p:spPr>
            <a:xfrm>
              <a:off x="9621911" y="1367162"/>
              <a:ext cx="2614726" cy="3924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500" b="0" i="0" u="none" strike="noStrike" kern="1200" cap="none" spc="0" normalizeH="0" baseline="0" noProof="0" dirty="0">
                  <a:ln>
                    <a:noFill/>
                  </a:ln>
                  <a:solidFill>
                    <a:srgbClr val="000000"/>
                  </a:solidFill>
                  <a:effectLst/>
                  <a:uLnTx/>
                  <a:uFillTx/>
                  <a:latin typeface="Arial"/>
                  <a:ea typeface="+mn-ea"/>
                  <a:cs typeface="+mn-cs"/>
                </a:rPr>
                <a:t>Mozambique</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97" name="TextBox 96">
              <a:extLst>
                <a:ext uri="{FF2B5EF4-FFF2-40B4-BE49-F238E27FC236}">
                  <a16:creationId xmlns:a16="http://schemas.microsoft.com/office/drawing/2014/main" xmlns="" id="{87C65A28-05FB-46BC-B7C7-D98F989324E9}"/>
                </a:ext>
              </a:extLst>
            </p:cNvPr>
            <p:cNvSpPr txBox="1"/>
            <p:nvPr/>
          </p:nvSpPr>
          <p:spPr>
            <a:xfrm>
              <a:off x="9039536" y="2173187"/>
              <a:ext cx="1220038" cy="4281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600" b="0" i="0" u="none" strike="noStrike" kern="1200" cap="none" spc="0" normalizeH="0" baseline="0" noProof="0" dirty="0">
                  <a:ln>
                    <a:noFill/>
                  </a:ln>
                  <a:solidFill>
                    <a:srgbClr val="000000"/>
                  </a:solidFill>
                  <a:effectLst/>
                  <a:uLnTx/>
                  <a:uFillTx/>
                  <a:latin typeface="Arial"/>
                  <a:ea typeface="+mn-ea"/>
                  <a:cs typeface="+mn-cs"/>
                </a:rPr>
                <a:t>eSwatini</a:t>
              </a:r>
              <a:endParaRPr kumimoji="0" lang="en-ZA"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98" name="TextBox 97">
              <a:extLst>
                <a:ext uri="{FF2B5EF4-FFF2-40B4-BE49-F238E27FC236}">
                  <a16:creationId xmlns:a16="http://schemas.microsoft.com/office/drawing/2014/main" xmlns="" id="{D7094718-8A5E-4C64-B19A-555F3130DE84}"/>
                </a:ext>
              </a:extLst>
            </p:cNvPr>
            <p:cNvSpPr txBox="1"/>
            <p:nvPr/>
          </p:nvSpPr>
          <p:spPr>
            <a:xfrm>
              <a:off x="7470836" y="3676853"/>
              <a:ext cx="1148733" cy="4281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600" b="0" i="0" u="none" strike="noStrike" kern="1200" cap="none" spc="0" normalizeH="0" baseline="0" noProof="0" dirty="0">
                  <a:ln>
                    <a:noFill/>
                  </a:ln>
                  <a:solidFill>
                    <a:srgbClr val="000000"/>
                  </a:solidFill>
                  <a:effectLst/>
                  <a:uLnTx/>
                  <a:uFillTx/>
                  <a:latin typeface="Arial"/>
                  <a:ea typeface="+mn-ea"/>
                  <a:cs typeface="+mn-cs"/>
                </a:rPr>
                <a:t>Lesotho</a:t>
              </a:r>
            </a:p>
          </p:txBody>
        </p:sp>
      </p:grpSp>
    </p:spTree>
    <p:extLst>
      <p:ext uri="{BB962C8B-B14F-4D97-AF65-F5344CB8AC3E}">
        <p14:creationId xmlns:p14="http://schemas.microsoft.com/office/powerpoint/2010/main" xmlns="" val="47168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Grp="1" noChangeArrowheads="1"/>
          </p:cNvSpPr>
          <p:nvPr>
            <p:ph type="title"/>
          </p:nvPr>
        </p:nvSpPr>
        <p:spPr>
          <a:xfrm>
            <a:off x="168412" y="94893"/>
            <a:ext cx="6915834" cy="725488"/>
          </a:xfrm>
          <a:noFill/>
          <a:ln w="9525">
            <a:noFill/>
            <a:miter lim="800000"/>
            <a:headEnd/>
            <a:tailEnd/>
          </a:ln>
        </p:spPr>
        <p:txBody>
          <a:bodyPr vert="horz" wrap="square" lIns="91440" tIns="45720" rIns="91440" bIns="45720" numCol="1" anchor="ctr" anchorCtr="0" compatLnSpc="1">
            <a:prstTxWarp prst="textNoShape">
              <a:avLst/>
            </a:prstTxWarp>
            <a:noAutofit/>
          </a:bodyPr>
          <a:lstStyle/>
          <a:p>
            <a:r>
              <a:rPr lang="en-ZA" sz="2000" kern="1200" dirty="0">
                <a:solidFill>
                  <a:srgbClr val="006600"/>
                </a:solidFill>
                <a:latin typeface="Helvetica"/>
                <a:ea typeface="Tahoma" panose="020B0604030504040204" pitchFamily="34" charset="0"/>
                <a:cs typeface="Tahoma" panose="020B0604030504040204" pitchFamily="34" charset="0"/>
              </a:rPr>
              <a:t>Performance at a glance</a:t>
            </a:r>
            <a:endParaRPr lang="en-US" sz="2000" kern="1200" dirty="0">
              <a:solidFill>
                <a:srgbClr val="006600"/>
              </a:solidFill>
              <a:latin typeface="Helvetica"/>
              <a:ea typeface="Tahoma" panose="020B0604030504040204" pitchFamily="34" charset="0"/>
              <a:cs typeface="Tahoma" panose="020B0604030504040204" pitchFamily="34" charset="0"/>
            </a:endParaRPr>
          </a:p>
        </p:txBody>
      </p:sp>
      <p:cxnSp>
        <p:nvCxnSpPr>
          <p:cNvPr id="29" name="Straight Connector 28"/>
          <p:cNvCxnSpPr/>
          <p:nvPr/>
        </p:nvCxnSpPr>
        <p:spPr>
          <a:xfrm>
            <a:off x="208026" y="788425"/>
            <a:ext cx="6996426" cy="0"/>
          </a:xfrm>
          <a:prstGeom prst="line">
            <a:avLst/>
          </a:prstGeom>
          <a:ln w="15875">
            <a:solidFill>
              <a:srgbClr val="006600"/>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xmlns="" id="{A0F38FC7-5F98-4334-8D7A-71B9EB9BD094}"/>
              </a:ext>
            </a:extLst>
          </p:cNvPr>
          <p:cNvGrpSpPr/>
          <p:nvPr/>
        </p:nvGrpSpPr>
        <p:grpSpPr>
          <a:xfrm>
            <a:off x="5386752" y="1228954"/>
            <a:ext cx="3757249" cy="5041889"/>
            <a:chOff x="5198829" y="1101892"/>
            <a:chExt cx="3679339" cy="5041889"/>
          </a:xfrm>
        </p:grpSpPr>
        <p:graphicFrame>
          <p:nvGraphicFramePr>
            <p:cNvPr id="15" name="Diagram 14">
              <a:extLst>
                <a:ext uri="{FF2B5EF4-FFF2-40B4-BE49-F238E27FC236}">
                  <a16:creationId xmlns:a16="http://schemas.microsoft.com/office/drawing/2014/main" xmlns="" id="{430BFB98-ADEE-480A-ABB8-951A8BF5D5EA}"/>
                </a:ext>
              </a:extLst>
            </p:cNvPr>
            <p:cNvGraphicFramePr/>
            <p:nvPr>
              <p:extLst>
                <p:ext uri="{D42A27DB-BD31-4B8C-83A1-F6EECF244321}">
                  <p14:modId xmlns:p14="http://schemas.microsoft.com/office/powerpoint/2010/main" xmlns="" val="3372754802"/>
                </p:ext>
              </p:extLst>
            </p:nvPr>
          </p:nvGraphicFramePr>
          <p:xfrm>
            <a:off x="5198829" y="1101892"/>
            <a:ext cx="1826322" cy="2215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 16">
              <a:extLst>
                <a:ext uri="{FF2B5EF4-FFF2-40B4-BE49-F238E27FC236}">
                  <a16:creationId xmlns:a16="http://schemas.microsoft.com/office/drawing/2014/main" xmlns="" id="{8527E6C1-F77E-48E2-9D31-08F68005BE76}"/>
                </a:ext>
              </a:extLst>
            </p:cNvPr>
            <p:cNvGraphicFramePr/>
            <p:nvPr>
              <p:extLst>
                <p:ext uri="{D42A27DB-BD31-4B8C-83A1-F6EECF244321}">
                  <p14:modId xmlns:p14="http://schemas.microsoft.com/office/powerpoint/2010/main" xmlns="" val="3951793438"/>
                </p:ext>
              </p:extLst>
            </p:nvPr>
          </p:nvGraphicFramePr>
          <p:xfrm>
            <a:off x="7051846" y="1112520"/>
            <a:ext cx="1826322" cy="22155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8" name="Diagram 17">
              <a:extLst>
                <a:ext uri="{FF2B5EF4-FFF2-40B4-BE49-F238E27FC236}">
                  <a16:creationId xmlns:a16="http://schemas.microsoft.com/office/drawing/2014/main" xmlns="" id="{2EF8FCC8-9FD5-4462-8F5A-60EF94E3E2D6}"/>
                </a:ext>
              </a:extLst>
            </p:cNvPr>
            <p:cNvGraphicFramePr/>
            <p:nvPr>
              <p:extLst>
                <p:ext uri="{D42A27DB-BD31-4B8C-83A1-F6EECF244321}">
                  <p14:modId xmlns:p14="http://schemas.microsoft.com/office/powerpoint/2010/main" xmlns="" val="4125788088"/>
                </p:ext>
              </p:extLst>
            </p:nvPr>
          </p:nvGraphicFramePr>
          <p:xfrm>
            <a:off x="5960821" y="3928189"/>
            <a:ext cx="2123136" cy="221559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graphicFrame>
        <p:nvGraphicFramePr>
          <p:cNvPr id="27" name="Chart 26">
            <a:extLst>
              <a:ext uri="{FF2B5EF4-FFF2-40B4-BE49-F238E27FC236}">
                <a16:creationId xmlns:a16="http://schemas.microsoft.com/office/drawing/2014/main" xmlns="" id="{2BBD887B-D12B-4484-9168-F07E9F73C461}"/>
              </a:ext>
            </a:extLst>
          </p:cNvPr>
          <p:cNvGraphicFramePr>
            <a:graphicFrameLocks/>
          </p:cNvGraphicFramePr>
          <p:nvPr>
            <p:extLst>
              <p:ext uri="{D42A27DB-BD31-4B8C-83A1-F6EECF244321}">
                <p14:modId xmlns:p14="http://schemas.microsoft.com/office/powerpoint/2010/main" xmlns="" val="125780503"/>
              </p:ext>
            </p:extLst>
          </p:nvPr>
        </p:nvGraphicFramePr>
        <p:xfrm>
          <a:off x="187319" y="3909309"/>
          <a:ext cx="5014246" cy="2643315"/>
        </p:xfrm>
        <a:graphic>
          <a:graphicData uri="http://schemas.openxmlformats.org/drawingml/2006/chart">
            <c:chart xmlns:c="http://schemas.openxmlformats.org/drawingml/2006/chart" xmlns:r="http://schemas.openxmlformats.org/officeDocument/2006/relationships" r:id="rId18"/>
          </a:graphicData>
        </a:graphic>
      </p:graphicFrame>
      <p:sp>
        <p:nvSpPr>
          <p:cNvPr id="12" name="Slide Number Placeholder 2">
            <a:extLst>
              <a:ext uri="{FF2B5EF4-FFF2-40B4-BE49-F238E27FC236}">
                <a16:creationId xmlns:a16="http://schemas.microsoft.com/office/drawing/2014/main" xmlns="" id="{30545C18-A038-4F5B-9336-DCFDA8D881EC}"/>
              </a:ext>
            </a:extLst>
          </p:cNvPr>
          <p:cNvSpPr>
            <a:spLocks noGrp="1"/>
          </p:cNvSpPr>
          <p:nvPr>
            <p:ph type="sldNum" sz="quarter" idx="10"/>
          </p:nvPr>
        </p:nvSpPr>
        <p:spPr>
          <a:xfrm>
            <a:off x="6553200" y="6461182"/>
            <a:ext cx="2133600" cy="301925"/>
          </a:xfrm>
        </p:spPr>
        <p:txBody>
          <a:bodyPr/>
          <a:lstStyle/>
          <a:p>
            <a:r>
              <a:rPr lang="en-US" dirty="0">
                <a:solidFill>
                  <a:srgbClr val="FFFFFF"/>
                </a:solidFill>
              </a:rPr>
              <a:t>Slide </a:t>
            </a:r>
            <a:fld id="{864A8D4A-B602-4C7A-9F64-5AEA9A8AB9A3}" type="slidenum">
              <a:rPr lang="en-US" smtClean="0">
                <a:solidFill>
                  <a:srgbClr val="FFFFFF"/>
                </a:solidFill>
              </a:rPr>
              <a:pPr/>
              <a:t>7</a:t>
            </a:fld>
            <a:endParaRPr lang="en-US" dirty="0">
              <a:solidFill>
                <a:srgbClr val="FFFFFF"/>
              </a:solidFill>
            </a:endParaRPr>
          </a:p>
        </p:txBody>
      </p:sp>
      <p:graphicFrame>
        <p:nvGraphicFramePr>
          <p:cNvPr id="14" name="Chart 13">
            <a:extLst>
              <a:ext uri="{FF2B5EF4-FFF2-40B4-BE49-F238E27FC236}">
                <a16:creationId xmlns:a16="http://schemas.microsoft.com/office/drawing/2014/main" xmlns="" id="{00000000-0008-0000-0200-000004000000}"/>
              </a:ext>
            </a:extLst>
          </p:cNvPr>
          <p:cNvGraphicFramePr>
            <a:graphicFrameLocks/>
          </p:cNvGraphicFramePr>
          <p:nvPr>
            <p:extLst>
              <p:ext uri="{D42A27DB-BD31-4B8C-83A1-F6EECF244321}">
                <p14:modId xmlns:p14="http://schemas.microsoft.com/office/powerpoint/2010/main" xmlns="" val="3050868101"/>
              </p:ext>
            </p:extLst>
          </p:nvPr>
        </p:nvGraphicFramePr>
        <p:xfrm>
          <a:off x="168412" y="847788"/>
          <a:ext cx="5141595" cy="3029566"/>
        </p:xfrm>
        <a:graphic>
          <a:graphicData uri="http://schemas.openxmlformats.org/drawingml/2006/chart">
            <c:chart xmlns:c="http://schemas.openxmlformats.org/drawingml/2006/chart" xmlns:r="http://schemas.openxmlformats.org/officeDocument/2006/relationships" r:id="rId19"/>
          </a:graphicData>
        </a:graphic>
      </p:graphicFrame>
    </p:spTree>
    <p:extLst>
      <p:ext uri="{BB962C8B-B14F-4D97-AF65-F5344CB8AC3E}">
        <p14:creationId xmlns:p14="http://schemas.microsoft.com/office/powerpoint/2010/main" xmlns="" val="345226906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8F99BAFE-807E-494A-8E20-F270B5C5670F}"/>
              </a:ext>
            </a:extLst>
          </p:cNvPr>
          <p:cNvSpPr>
            <a:spLocks noGrp="1"/>
          </p:cNvSpPr>
          <p:nvPr>
            <p:ph type="body" sz="quarter" idx="11"/>
          </p:nvPr>
        </p:nvSpPr>
        <p:spPr>
          <a:xfrm>
            <a:off x="264783" y="413849"/>
            <a:ext cx="6734611" cy="400595"/>
          </a:xfrm>
          <a:noFill/>
          <a:ln w="9525">
            <a:noFill/>
            <a:miter lim="800000"/>
            <a:headEnd/>
            <a:tailEnd/>
          </a:ln>
        </p:spPr>
        <p:txBody>
          <a:bodyPr vert="horz" wrap="square" lIns="91440" tIns="45720" rIns="91440" bIns="45720" numCol="1" anchor="ctr" anchorCtr="0" compatLnSpc="1">
            <a:prstTxWarp prst="textNoShape">
              <a:avLst/>
            </a:prstTxWarp>
            <a:noAutofit/>
          </a:bodyPr>
          <a:lstStyle/>
          <a:p>
            <a:pPr>
              <a:spcBef>
                <a:spcPct val="0"/>
              </a:spcBef>
            </a:pPr>
            <a:r>
              <a:rPr lang="en-GB" kern="1200" dirty="0">
                <a:latin typeface="Helvetica"/>
                <a:ea typeface="Tahoma" panose="020B0604030504040204" pitchFamily="34" charset="0"/>
                <a:cs typeface="Tahoma" panose="020B0604030504040204" pitchFamily="34" charset="0"/>
              </a:rPr>
              <a:t>New Strategic Focus</a:t>
            </a:r>
          </a:p>
        </p:txBody>
      </p:sp>
      <p:grpSp>
        <p:nvGrpSpPr>
          <p:cNvPr id="2" name="Group 1">
            <a:extLst>
              <a:ext uri="{FF2B5EF4-FFF2-40B4-BE49-F238E27FC236}">
                <a16:creationId xmlns:a16="http://schemas.microsoft.com/office/drawing/2014/main" xmlns="" id="{66B7DF57-1500-B041-B81B-348AB407A8FB}"/>
              </a:ext>
            </a:extLst>
          </p:cNvPr>
          <p:cNvGrpSpPr>
            <a:grpSpLocks noChangeAspect="1"/>
          </p:cNvGrpSpPr>
          <p:nvPr/>
        </p:nvGrpSpPr>
        <p:grpSpPr>
          <a:xfrm>
            <a:off x="179512" y="1184903"/>
            <a:ext cx="8713663" cy="5196425"/>
            <a:chOff x="179512" y="1255125"/>
            <a:chExt cx="8713663" cy="5126209"/>
          </a:xfrm>
        </p:grpSpPr>
        <p:sp>
          <p:nvSpPr>
            <p:cNvPr id="69" name="Rectangle 68">
              <a:extLst>
                <a:ext uri="{FF2B5EF4-FFF2-40B4-BE49-F238E27FC236}">
                  <a16:creationId xmlns:a16="http://schemas.microsoft.com/office/drawing/2014/main" xmlns="" id="{5E2001F3-664E-43A2-9DF2-3B02E79C5A3E}"/>
                </a:ext>
              </a:extLst>
            </p:cNvPr>
            <p:cNvSpPr/>
            <p:nvPr/>
          </p:nvSpPr>
          <p:spPr>
            <a:xfrm>
              <a:off x="6061596" y="1273915"/>
              <a:ext cx="2811823" cy="115247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8" name="Picture 4" descr="Image result for legislation icon">
              <a:extLst>
                <a:ext uri="{FF2B5EF4-FFF2-40B4-BE49-F238E27FC236}">
                  <a16:creationId xmlns:a16="http://schemas.microsoft.com/office/drawing/2014/main" xmlns="" id="{ED3E5FB4-0CC5-439A-8169-7F6F7562668B}"/>
                </a:ext>
              </a:extLst>
            </p:cNvPr>
            <p:cNvPicPr>
              <a:picLocks noChangeAspect="1" noChangeArrowheads="1"/>
            </p:cNvPicPr>
            <p:nvPr/>
          </p:nvPicPr>
          <p:blipFill rotWithShape="1">
            <a:blip r:embed="rId2" cstate="print">
              <a:duotone>
                <a:prstClr val="black"/>
                <a:schemeClr val="accent4">
                  <a:tint val="45000"/>
                  <a:satMod val="400000"/>
                </a:schemeClr>
              </a:duotone>
              <a:extLst>
                <a:ext uri="{28A0092B-C50C-407E-A947-70E740481C1C}">
                  <a14:useLocalDpi xmlns:a14="http://schemas.microsoft.com/office/drawing/2010/main" xmlns="" val="0"/>
                </a:ext>
              </a:extLst>
            </a:blip>
            <a:srcRect l="5662" t="4208" r="3758" b="5122"/>
            <a:stretch/>
          </p:blipFill>
          <p:spPr bwMode="auto">
            <a:xfrm>
              <a:off x="306611" y="1323651"/>
              <a:ext cx="664989" cy="665189"/>
            </a:xfrm>
            <a:prstGeom prst="ellipse">
              <a:avLst/>
            </a:prstGeom>
            <a:noFill/>
            <a:ln>
              <a:noFill/>
            </a:ln>
            <a:extLst>
              <a:ext uri="{909E8E84-426E-40DD-AFC4-6F175D3DCCD1}">
                <a14:hiddenFill xmlns:a14="http://schemas.microsoft.com/office/drawing/2010/main" xmlns="">
                  <a:solidFill>
                    <a:srgbClr val="FFFFFF"/>
                  </a:solidFill>
                </a14:hiddenFill>
              </a:ext>
            </a:extLst>
          </p:spPr>
        </p:pic>
        <p:sp>
          <p:nvSpPr>
            <p:cNvPr id="53" name="Rectangle 52">
              <a:extLst>
                <a:ext uri="{FF2B5EF4-FFF2-40B4-BE49-F238E27FC236}">
                  <a16:creationId xmlns:a16="http://schemas.microsoft.com/office/drawing/2014/main" xmlns="" id="{D1ECCA2E-02AD-4706-82A1-4BBE4F02B522}"/>
                </a:ext>
              </a:extLst>
            </p:cNvPr>
            <p:cNvSpPr/>
            <p:nvPr/>
          </p:nvSpPr>
          <p:spPr>
            <a:xfrm>
              <a:off x="6055884" y="1990396"/>
              <a:ext cx="2836596" cy="79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solidFill>
                </a:rPr>
                <a:t>Key Focus Areas:</a:t>
              </a:r>
            </a:p>
            <a:p>
              <a:pPr marL="285750" indent="-285750">
                <a:buFont typeface="Arial" panose="020B0604020202020204" pitchFamily="34" charset="0"/>
                <a:buChar char="•"/>
              </a:pPr>
              <a:r>
                <a:rPr lang="en-GB" sz="1000" dirty="0">
                  <a:solidFill>
                    <a:schemeClr val="tx1"/>
                  </a:solidFill>
                </a:rPr>
                <a:t>Financial and Operational Sustainability Organisational Enablement </a:t>
              </a:r>
            </a:p>
            <a:p>
              <a:pPr marL="285750" indent="-285750">
                <a:buFont typeface="Arial" panose="020B0604020202020204" pitchFamily="34" charset="0"/>
                <a:buChar char="•"/>
              </a:pPr>
              <a:r>
                <a:rPr lang="en-GB" sz="1000" dirty="0">
                  <a:solidFill>
                    <a:schemeClr val="tx1"/>
                  </a:solidFill>
                </a:rPr>
                <a:t>Digital Transformation and Infrastructure</a:t>
              </a:r>
            </a:p>
            <a:p>
              <a:pPr marL="285750" indent="-285750">
                <a:buFont typeface="Arial" panose="020B0604020202020204" pitchFamily="34" charset="0"/>
                <a:buChar char="•"/>
              </a:pPr>
              <a:r>
                <a:rPr lang="en-GB" sz="1000" dirty="0">
                  <a:solidFill>
                    <a:schemeClr val="tx1"/>
                  </a:solidFill>
                </a:rPr>
                <a:t>Last Mile Connectivity</a:t>
              </a:r>
            </a:p>
          </p:txBody>
        </p:sp>
        <p:grpSp>
          <p:nvGrpSpPr>
            <p:cNvPr id="60" name="Group 59">
              <a:extLst>
                <a:ext uri="{FF2B5EF4-FFF2-40B4-BE49-F238E27FC236}">
                  <a16:creationId xmlns:a16="http://schemas.microsoft.com/office/drawing/2014/main" xmlns="" id="{E911B81A-7FC9-4CAF-B530-B506C7D5E3C7}"/>
                </a:ext>
              </a:extLst>
            </p:cNvPr>
            <p:cNvGrpSpPr/>
            <p:nvPr/>
          </p:nvGrpSpPr>
          <p:grpSpPr>
            <a:xfrm>
              <a:off x="6101537" y="1368061"/>
              <a:ext cx="1504807" cy="576369"/>
              <a:chOff x="6430141" y="1464906"/>
              <a:chExt cx="1734042" cy="690101"/>
            </a:xfrm>
          </p:grpSpPr>
          <p:pic>
            <p:nvPicPr>
              <p:cNvPr id="48" name="Picture 47">
                <a:extLst>
                  <a:ext uri="{FF2B5EF4-FFF2-40B4-BE49-F238E27FC236}">
                    <a16:creationId xmlns:a16="http://schemas.microsoft.com/office/drawing/2014/main" xmlns="" id="{A722696A-09CB-49F3-80A2-8238E004E44F}"/>
                  </a:ext>
                </a:extLst>
              </p:cNvPr>
              <p:cNvPicPr>
                <a:picLocks noChangeAspect="1"/>
              </p:cNvPicPr>
              <p:nvPr/>
            </p:nvPicPr>
            <p:blipFill>
              <a:blip r:embed="rId3" cstate="print"/>
              <a:stretch>
                <a:fillRect/>
              </a:stretch>
            </p:blipFill>
            <p:spPr>
              <a:xfrm>
                <a:off x="6430141" y="1464906"/>
                <a:ext cx="1639533" cy="690101"/>
              </a:xfrm>
              <a:prstGeom prst="rect">
                <a:avLst/>
              </a:prstGeom>
            </p:spPr>
          </p:pic>
          <p:sp>
            <p:nvSpPr>
              <p:cNvPr id="59" name="Rectangle 58">
                <a:extLst>
                  <a:ext uri="{FF2B5EF4-FFF2-40B4-BE49-F238E27FC236}">
                    <a16:creationId xmlns:a16="http://schemas.microsoft.com/office/drawing/2014/main" xmlns="" id="{16FBF28A-88BA-4124-AB09-8A60CB00B5BC}"/>
                  </a:ext>
                </a:extLst>
              </p:cNvPr>
              <p:cNvSpPr/>
              <p:nvPr/>
            </p:nvSpPr>
            <p:spPr>
              <a:xfrm>
                <a:off x="6950608" y="1464906"/>
                <a:ext cx="1213575" cy="61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a:solidFill>
                      <a:schemeClr val="tx1"/>
                    </a:solidFill>
                    <a:latin typeface="+mj-lt"/>
                  </a:rPr>
                  <a:t>Department of Communications and Digital Technologies</a:t>
                </a:r>
              </a:p>
            </p:txBody>
          </p:sp>
        </p:grpSp>
        <p:sp>
          <p:nvSpPr>
            <p:cNvPr id="62" name="Rectangle 61">
              <a:extLst>
                <a:ext uri="{FF2B5EF4-FFF2-40B4-BE49-F238E27FC236}">
                  <a16:creationId xmlns:a16="http://schemas.microsoft.com/office/drawing/2014/main" xmlns="" id="{CC32C4E4-01C6-413F-BEE8-14ECD2CF2CF3}"/>
                </a:ext>
              </a:extLst>
            </p:cNvPr>
            <p:cNvSpPr/>
            <p:nvPr/>
          </p:nvSpPr>
          <p:spPr>
            <a:xfrm>
              <a:off x="257870" y="1268413"/>
              <a:ext cx="2811823" cy="115247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xmlns="" id="{58494845-83E0-444C-BD5A-476806800B05}"/>
                </a:ext>
              </a:extLst>
            </p:cNvPr>
            <p:cNvSpPr/>
            <p:nvPr/>
          </p:nvSpPr>
          <p:spPr>
            <a:xfrm>
              <a:off x="248009" y="1990396"/>
              <a:ext cx="2811600" cy="79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000" dirty="0">
                  <a:solidFill>
                    <a:schemeClr val="tx1"/>
                  </a:solidFill>
                </a:rPr>
                <a:t>Broadband Infraco Act No. 33 of 2007</a:t>
              </a:r>
            </a:p>
            <a:p>
              <a:pPr marL="285750" indent="-285750">
                <a:buFont typeface="Arial" panose="020B0604020202020204" pitchFamily="34" charset="0"/>
                <a:buChar char="•"/>
              </a:pPr>
              <a:r>
                <a:rPr lang="en-US" sz="1000" dirty="0">
                  <a:solidFill>
                    <a:schemeClr val="tx1"/>
                  </a:solidFill>
                </a:rPr>
                <a:t>The Electronic Communications Act No. 36 of 2005 (ECA)</a:t>
              </a:r>
              <a:endParaRPr lang="en-GB" sz="1000" dirty="0">
                <a:solidFill>
                  <a:schemeClr val="tx1"/>
                </a:solidFill>
              </a:endParaRPr>
            </a:p>
          </p:txBody>
        </p:sp>
        <p:sp>
          <p:nvSpPr>
            <p:cNvPr id="63" name="Rectangle 62">
              <a:extLst>
                <a:ext uri="{FF2B5EF4-FFF2-40B4-BE49-F238E27FC236}">
                  <a16:creationId xmlns:a16="http://schemas.microsoft.com/office/drawing/2014/main" xmlns="" id="{73F4BA95-881F-4B87-9500-74931F9C7DD8}"/>
                </a:ext>
              </a:extLst>
            </p:cNvPr>
            <p:cNvSpPr/>
            <p:nvPr/>
          </p:nvSpPr>
          <p:spPr>
            <a:xfrm>
              <a:off x="1043608" y="1376490"/>
              <a:ext cx="1658966" cy="5148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LEGISLATIVE AND REGULATORY</a:t>
              </a:r>
            </a:p>
          </p:txBody>
        </p:sp>
        <p:sp>
          <p:nvSpPr>
            <p:cNvPr id="66" name="Rectangle 65">
              <a:extLst>
                <a:ext uri="{FF2B5EF4-FFF2-40B4-BE49-F238E27FC236}">
                  <a16:creationId xmlns:a16="http://schemas.microsoft.com/office/drawing/2014/main" xmlns="" id="{B370FEEA-D630-498B-92A1-79F5AB56DD0A}"/>
                </a:ext>
              </a:extLst>
            </p:cNvPr>
            <p:cNvSpPr/>
            <p:nvPr/>
          </p:nvSpPr>
          <p:spPr>
            <a:xfrm>
              <a:off x="3069694" y="1268413"/>
              <a:ext cx="2986190" cy="153213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Rectangle 63">
              <a:extLst>
                <a:ext uri="{FF2B5EF4-FFF2-40B4-BE49-F238E27FC236}">
                  <a16:creationId xmlns:a16="http://schemas.microsoft.com/office/drawing/2014/main" xmlns="" id="{C2019C2B-04EB-4916-B761-7543232F0BA8}"/>
                </a:ext>
              </a:extLst>
            </p:cNvPr>
            <p:cNvSpPr/>
            <p:nvPr/>
          </p:nvSpPr>
          <p:spPr>
            <a:xfrm>
              <a:off x="3082963" y="1255125"/>
              <a:ext cx="2954352" cy="841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9" name="Picture 48">
              <a:extLst>
                <a:ext uri="{FF2B5EF4-FFF2-40B4-BE49-F238E27FC236}">
                  <a16:creationId xmlns:a16="http://schemas.microsoft.com/office/drawing/2014/main" xmlns="" id="{64DD6691-0C9A-47B4-AEBA-EF9545F26321}"/>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3328" t="8989" r="6693" b="5171"/>
            <a:stretch/>
          </p:blipFill>
          <p:spPr>
            <a:xfrm>
              <a:off x="3185336" y="1327373"/>
              <a:ext cx="657744" cy="657744"/>
            </a:xfrm>
            <a:prstGeom prst="ellipse">
              <a:avLst/>
            </a:prstGeom>
          </p:spPr>
        </p:pic>
        <p:sp>
          <p:nvSpPr>
            <p:cNvPr id="52" name="Rectangle 51">
              <a:extLst>
                <a:ext uri="{FF2B5EF4-FFF2-40B4-BE49-F238E27FC236}">
                  <a16:creationId xmlns:a16="http://schemas.microsoft.com/office/drawing/2014/main" xmlns="" id="{EF24C8CF-4A52-406D-8DC3-19B6FACD5095}"/>
                </a:ext>
              </a:extLst>
            </p:cNvPr>
            <p:cNvSpPr/>
            <p:nvPr/>
          </p:nvSpPr>
          <p:spPr>
            <a:xfrm>
              <a:off x="3131840" y="1990958"/>
              <a:ext cx="2811600" cy="7914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000" dirty="0">
                  <a:solidFill>
                    <a:schemeClr val="tx1"/>
                  </a:solidFill>
                </a:rPr>
                <a:t>NDP 2030</a:t>
              </a:r>
            </a:p>
            <a:p>
              <a:pPr marL="285750" indent="-285750">
                <a:buFont typeface="Arial" panose="020B0604020202020204" pitchFamily="34" charset="0"/>
                <a:buChar char="•"/>
              </a:pPr>
              <a:r>
                <a:rPr lang="en-GB" sz="1000" dirty="0">
                  <a:solidFill>
                    <a:schemeClr val="tx1"/>
                  </a:solidFill>
                </a:rPr>
                <a:t>MTSF Outcomes</a:t>
              </a:r>
            </a:p>
            <a:p>
              <a:pPr marL="285750" indent="-285750">
                <a:buFont typeface="Arial" panose="020B0604020202020204" pitchFamily="34" charset="0"/>
                <a:buChar char="•"/>
              </a:pPr>
              <a:r>
                <a:rPr lang="en-GB" sz="1000" dirty="0">
                  <a:solidFill>
                    <a:schemeClr val="tx1"/>
                  </a:solidFill>
                </a:rPr>
                <a:t>9 Point Plan</a:t>
              </a:r>
            </a:p>
            <a:p>
              <a:pPr marL="285750" indent="-285750">
                <a:buFont typeface="Arial" panose="020B0604020202020204" pitchFamily="34" charset="0"/>
                <a:buChar char="•"/>
              </a:pPr>
              <a:r>
                <a:rPr lang="en-GB" sz="1000" dirty="0">
                  <a:solidFill>
                    <a:schemeClr val="tx1"/>
                  </a:solidFill>
                </a:rPr>
                <a:t>SIP 15: Sub-outcome 15</a:t>
              </a:r>
            </a:p>
          </p:txBody>
        </p:sp>
        <p:sp>
          <p:nvSpPr>
            <p:cNvPr id="68" name="Rectangle 67">
              <a:extLst>
                <a:ext uri="{FF2B5EF4-FFF2-40B4-BE49-F238E27FC236}">
                  <a16:creationId xmlns:a16="http://schemas.microsoft.com/office/drawing/2014/main" xmlns="" id="{F641F2ED-700C-49AD-B30F-D7E3A0A72903}"/>
                </a:ext>
              </a:extLst>
            </p:cNvPr>
            <p:cNvSpPr/>
            <p:nvPr/>
          </p:nvSpPr>
          <p:spPr>
            <a:xfrm>
              <a:off x="3937581" y="1376490"/>
              <a:ext cx="1460088" cy="5148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NATIONAL PLANS</a:t>
              </a:r>
            </a:p>
          </p:txBody>
        </p:sp>
        <p:sp>
          <p:nvSpPr>
            <p:cNvPr id="7" name="Rectangle 6">
              <a:extLst>
                <a:ext uri="{FF2B5EF4-FFF2-40B4-BE49-F238E27FC236}">
                  <a16:creationId xmlns:a16="http://schemas.microsoft.com/office/drawing/2014/main" xmlns="" id="{36AF3AD0-C670-4342-9CBC-BBCFBD359FD7}"/>
                </a:ext>
              </a:extLst>
            </p:cNvPr>
            <p:cNvSpPr/>
            <p:nvPr/>
          </p:nvSpPr>
          <p:spPr bwMode="auto">
            <a:xfrm>
              <a:off x="900492" y="3111439"/>
              <a:ext cx="1007212" cy="35789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168400" marR="0" indent="-1168400" defTabSz="914400" rtl="0" eaLnBrk="1" fontAlgn="base" latinLnBrk="0" hangingPunct="1">
                <a:lnSpc>
                  <a:spcPct val="100000"/>
                </a:lnSpc>
                <a:spcBef>
                  <a:spcPct val="0"/>
                </a:spcBef>
                <a:spcAft>
                  <a:spcPct val="0"/>
                </a:spcAft>
                <a:buClrTx/>
                <a:buSzTx/>
                <a:buFontTx/>
                <a:buNone/>
                <a:tabLst/>
              </a:pPr>
              <a:r>
                <a:rPr kumimoji="0" lang="en-ZA" sz="1400" b="1" i="0" strike="noStrike" cap="none" normalizeH="0" baseline="0" dirty="0">
                  <a:ln>
                    <a:noFill/>
                  </a:ln>
                  <a:solidFill>
                    <a:schemeClr val="bg1"/>
                  </a:solidFill>
                  <a:effectLst/>
                  <a:latin typeface="Arial" charset="0"/>
                </a:rPr>
                <a:t>VISION</a:t>
              </a:r>
              <a:endParaRPr kumimoji="0" lang="en-ZA" sz="1050" i="0" u="none" strike="noStrike" cap="none" normalizeH="0" baseline="0" dirty="0">
                <a:ln>
                  <a:noFill/>
                </a:ln>
                <a:solidFill>
                  <a:schemeClr val="bg1"/>
                </a:solidFill>
                <a:effectLst/>
                <a:latin typeface="Arial" charset="0"/>
              </a:endParaRPr>
            </a:p>
          </p:txBody>
        </p:sp>
        <p:sp>
          <p:nvSpPr>
            <p:cNvPr id="15" name="Rectangle 14">
              <a:extLst>
                <a:ext uri="{FF2B5EF4-FFF2-40B4-BE49-F238E27FC236}">
                  <a16:creationId xmlns:a16="http://schemas.microsoft.com/office/drawing/2014/main" xmlns="" id="{0299D1CF-264B-4F90-B75D-F51BB7B22D0A}"/>
                </a:ext>
              </a:extLst>
            </p:cNvPr>
            <p:cNvSpPr/>
            <p:nvPr/>
          </p:nvSpPr>
          <p:spPr>
            <a:xfrm>
              <a:off x="290522" y="3543375"/>
              <a:ext cx="8507039" cy="315002"/>
            </a:xfrm>
            <a:prstGeom prst="rect">
              <a:avLst/>
            </a:prstGeom>
            <a:solidFill>
              <a:srgbClr val="C9E7A7"/>
            </a:solidFill>
            <a:ln w="12700" cap="flat" cmpd="sng" algn="ctr">
              <a:noFill/>
              <a:prstDash val="solid"/>
              <a:miter lim="800000"/>
            </a:ln>
            <a:effectLst/>
          </p:spPr>
          <p:txBody>
            <a:bodyPr rtlCol="0" anchor="ctr"/>
            <a:lstStyle/>
            <a:p>
              <a:pPr algn="ctr" defTabSz="457200"/>
              <a:r>
                <a:rPr lang="en-ZA" sz="1000" kern="0" dirty="0">
                  <a:solidFill>
                    <a:sysClr val="windowText" lastClr="000000"/>
                  </a:solidFill>
                </a:rPr>
                <a:t>Provide communication services to enable a connected and transformed society</a:t>
              </a:r>
            </a:p>
          </p:txBody>
        </p:sp>
        <p:sp>
          <p:nvSpPr>
            <p:cNvPr id="8" name="Rectangle 7">
              <a:extLst>
                <a:ext uri="{FF2B5EF4-FFF2-40B4-BE49-F238E27FC236}">
                  <a16:creationId xmlns:a16="http://schemas.microsoft.com/office/drawing/2014/main" xmlns="" id="{3C16A29B-578B-472A-86D2-07ACE86A0027}"/>
                </a:ext>
              </a:extLst>
            </p:cNvPr>
            <p:cNvSpPr/>
            <p:nvPr/>
          </p:nvSpPr>
          <p:spPr bwMode="auto">
            <a:xfrm>
              <a:off x="900492" y="3912553"/>
              <a:ext cx="1007212" cy="34985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168400" marR="0" indent="-1168400" defTabSz="914400" rtl="0" eaLnBrk="1" fontAlgn="base" latinLnBrk="0" hangingPunct="1">
                <a:lnSpc>
                  <a:spcPct val="100000"/>
                </a:lnSpc>
                <a:spcBef>
                  <a:spcPct val="0"/>
                </a:spcBef>
                <a:spcAft>
                  <a:spcPct val="0"/>
                </a:spcAft>
                <a:buClrTx/>
                <a:buSzTx/>
                <a:buFontTx/>
                <a:buNone/>
                <a:tabLst/>
              </a:pPr>
              <a:r>
                <a:rPr kumimoji="0" lang="en-ZA" sz="1400" b="1" i="0" strike="noStrike" cap="none" normalizeH="0" baseline="0" dirty="0">
                  <a:ln>
                    <a:noFill/>
                  </a:ln>
                  <a:solidFill>
                    <a:schemeClr val="bg1"/>
                  </a:solidFill>
                  <a:effectLst/>
                  <a:latin typeface="Arial" charset="0"/>
                </a:rPr>
                <a:t>MISSION</a:t>
              </a:r>
              <a:endParaRPr kumimoji="0" lang="en-ZA" sz="1050" i="0" u="none" strike="noStrike" cap="none" normalizeH="0" baseline="0" dirty="0">
                <a:ln>
                  <a:noFill/>
                </a:ln>
                <a:solidFill>
                  <a:schemeClr val="bg1"/>
                </a:solidFill>
                <a:effectLst/>
                <a:latin typeface="Arial" charset="0"/>
              </a:endParaRPr>
            </a:p>
          </p:txBody>
        </p:sp>
        <p:sp>
          <p:nvSpPr>
            <p:cNvPr id="16" name="Rectangle 15">
              <a:extLst>
                <a:ext uri="{FF2B5EF4-FFF2-40B4-BE49-F238E27FC236}">
                  <a16:creationId xmlns:a16="http://schemas.microsoft.com/office/drawing/2014/main" xmlns="" id="{51D1EAF4-BE05-426A-99C4-26681FB6631C}"/>
                </a:ext>
              </a:extLst>
            </p:cNvPr>
            <p:cNvSpPr/>
            <p:nvPr/>
          </p:nvSpPr>
          <p:spPr>
            <a:xfrm>
              <a:off x="306611" y="4391630"/>
              <a:ext cx="8488452" cy="543591"/>
            </a:xfrm>
            <a:prstGeom prst="rect">
              <a:avLst/>
            </a:prstGeom>
            <a:solidFill>
              <a:schemeClr val="bg1">
                <a:lumMod val="95000"/>
              </a:schemeClr>
            </a:solidFill>
            <a:ln w="12700" cap="flat" cmpd="sng" algn="ctr">
              <a:noFill/>
              <a:prstDash val="solid"/>
              <a:miter lim="800000"/>
            </a:ln>
            <a:effectLst/>
          </p:spPr>
          <p:txBody>
            <a:bodyPr rtlCol="0" anchor="ctr"/>
            <a:lstStyle/>
            <a:p>
              <a:pPr marL="171450" lvl="0" indent="-171450" defTabSz="457200">
                <a:buFont typeface="Arial" panose="020B0604020202020204" pitchFamily="34" charset="0"/>
                <a:buChar char="•"/>
                <a:defRPr/>
              </a:pPr>
              <a:r>
                <a:rPr lang="en-ZA" sz="1000" kern="0" dirty="0">
                  <a:solidFill>
                    <a:sysClr val="windowText" lastClr="000000"/>
                  </a:solidFill>
                </a:rPr>
                <a:t>Expand the availability and affordability of access to communication services, including but not limited to underdeveloped and underserviced areas; and</a:t>
              </a:r>
            </a:p>
            <a:p>
              <a:pPr marL="171450" lvl="0" indent="-171450" defTabSz="457200">
                <a:buFont typeface="Arial" panose="020B0604020202020204" pitchFamily="34" charset="0"/>
                <a:buChar char="•"/>
                <a:defRPr/>
              </a:pPr>
              <a:r>
                <a:rPr lang="en-ZA" sz="1000" kern="0" dirty="0">
                  <a:solidFill>
                    <a:sysClr val="windowText" lastClr="000000"/>
                  </a:solidFill>
                </a:rPr>
                <a:t>Enable the acceleration of the state’s digital transformation through broadband connectivity</a:t>
              </a:r>
            </a:p>
          </p:txBody>
        </p:sp>
        <p:grpSp>
          <p:nvGrpSpPr>
            <p:cNvPr id="72" name="Graphic 70" descr="Venn diagram">
              <a:extLst>
                <a:ext uri="{FF2B5EF4-FFF2-40B4-BE49-F238E27FC236}">
                  <a16:creationId xmlns:a16="http://schemas.microsoft.com/office/drawing/2014/main" xmlns="" id="{F38EACD8-341D-4F06-9974-907E94E57E54}"/>
                </a:ext>
              </a:extLst>
            </p:cNvPr>
            <p:cNvGrpSpPr/>
            <p:nvPr/>
          </p:nvGrpSpPr>
          <p:grpSpPr>
            <a:xfrm>
              <a:off x="179512" y="3772669"/>
              <a:ext cx="661045" cy="661045"/>
              <a:chOff x="95431" y="4710682"/>
              <a:chExt cx="661045" cy="661045"/>
            </a:xfrm>
          </p:grpSpPr>
          <p:sp>
            <p:nvSpPr>
              <p:cNvPr id="73" name="Freeform: Shape 72">
                <a:extLst>
                  <a:ext uri="{FF2B5EF4-FFF2-40B4-BE49-F238E27FC236}">
                    <a16:creationId xmlns:a16="http://schemas.microsoft.com/office/drawing/2014/main" xmlns="" id="{6825230F-0CA0-4DC0-B443-E78E1EA59C4B}"/>
                  </a:ext>
                </a:extLst>
              </p:cNvPr>
              <p:cNvSpPr/>
              <p:nvPr/>
            </p:nvSpPr>
            <p:spPr>
              <a:xfrm>
                <a:off x="284793" y="4814590"/>
                <a:ext cx="282321" cy="179033"/>
              </a:xfrm>
              <a:custGeom>
                <a:avLst/>
                <a:gdLst>
                  <a:gd name="connsiteX0" fmla="*/ 1721 w 282321"/>
                  <a:gd name="connsiteY0" fmla="*/ 161818 h 179033"/>
                  <a:gd name="connsiteX1" fmla="*/ 141161 w 282321"/>
                  <a:gd name="connsiteY1" fmla="*/ 180548 h 179033"/>
                  <a:gd name="connsiteX2" fmla="*/ 280600 w 282321"/>
                  <a:gd name="connsiteY2" fmla="*/ 161818 h 179033"/>
                  <a:gd name="connsiteX3" fmla="*/ 282321 w 282321"/>
                  <a:gd name="connsiteY3" fmla="*/ 141161 h 179033"/>
                  <a:gd name="connsiteX4" fmla="*/ 141161 w 282321"/>
                  <a:gd name="connsiteY4" fmla="*/ 0 h 179033"/>
                  <a:gd name="connsiteX5" fmla="*/ 0 w 282321"/>
                  <a:gd name="connsiteY5" fmla="*/ 141161 h 179033"/>
                  <a:gd name="connsiteX6" fmla="*/ 1721 w 282321"/>
                  <a:gd name="connsiteY6" fmla="*/ 161818 h 17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321" h="179033">
                    <a:moveTo>
                      <a:pt x="1721" y="161818"/>
                    </a:moveTo>
                    <a:cubicBezTo>
                      <a:pt x="48621" y="146420"/>
                      <a:pt x="99987" y="153320"/>
                      <a:pt x="141161" y="180548"/>
                    </a:cubicBezTo>
                    <a:cubicBezTo>
                      <a:pt x="182334" y="153320"/>
                      <a:pt x="233701" y="146420"/>
                      <a:pt x="280600" y="161818"/>
                    </a:cubicBezTo>
                    <a:cubicBezTo>
                      <a:pt x="281697" y="154986"/>
                      <a:pt x="282272" y="148080"/>
                      <a:pt x="282321" y="141161"/>
                    </a:cubicBezTo>
                    <a:cubicBezTo>
                      <a:pt x="282321" y="63200"/>
                      <a:pt x="219121" y="0"/>
                      <a:pt x="141161" y="0"/>
                    </a:cubicBezTo>
                    <a:cubicBezTo>
                      <a:pt x="63200" y="0"/>
                      <a:pt x="0" y="63200"/>
                      <a:pt x="0" y="141161"/>
                    </a:cubicBezTo>
                    <a:cubicBezTo>
                      <a:pt x="50" y="148080"/>
                      <a:pt x="625" y="154986"/>
                      <a:pt x="1721" y="161818"/>
                    </a:cubicBezTo>
                    <a:close/>
                  </a:path>
                </a:pathLst>
              </a:custGeom>
              <a:solidFill>
                <a:srgbClr val="0070C0"/>
              </a:solidFill>
              <a:ln w="6846" cap="flat">
                <a:noFill/>
                <a:prstDash val="solid"/>
                <a:miter/>
              </a:ln>
            </p:spPr>
            <p:txBody>
              <a:bodyPr rtlCol="0" anchor="ctr"/>
              <a:lstStyle/>
              <a:p>
                <a:endParaRPr lang="en-GB" dirty="0"/>
              </a:p>
            </p:txBody>
          </p:sp>
          <p:sp>
            <p:nvSpPr>
              <p:cNvPr id="74" name="Freeform: Shape 73">
                <a:extLst>
                  <a:ext uri="{FF2B5EF4-FFF2-40B4-BE49-F238E27FC236}">
                    <a16:creationId xmlns:a16="http://schemas.microsoft.com/office/drawing/2014/main" xmlns="" id="{F478F990-38B5-4925-BCCB-F6F47B7BA06C}"/>
                  </a:ext>
                </a:extLst>
              </p:cNvPr>
              <p:cNvSpPr/>
              <p:nvPr/>
            </p:nvSpPr>
            <p:spPr>
              <a:xfrm>
                <a:off x="443581" y="5004847"/>
                <a:ext cx="206577" cy="261664"/>
              </a:xfrm>
              <a:custGeom>
                <a:avLst/>
                <a:gdLst>
                  <a:gd name="connsiteX0" fmla="*/ 136478 w 206576"/>
                  <a:gd name="connsiteY0" fmla="*/ 138 h 261663"/>
                  <a:gd name="connsiteX1" fmla="*/ 52539 w 206576"/>
                  <a:gd name="connsiteY1" fmla="*/ 96540 h 261663"/>
                  <a:gd name="connsiteX2" fmla="*/ 55087 w 206576"/>
                  <a:gd name="connsiteY2" fmla="*/ 125185 h 261663"/>
                  <a:gd name="connsiteX3" fmla="*/ 0 w 206576"/>
                  <a:gd name="connsiteY3" fmla="*/ 246652 h 261663"/>
                  <a:gd name="connsiteX4" fmla="*/ 71475 w 206576"/>
                  <a:gd name="connsiteY4" fmla="*/ 266346 h 261663"/>
                  <a:gd name="connsiteX5" fmla="*/ 212622 w 206576"/>
                  <a:gd name="connsiteY5" fmla="*/ 125309 h 261663"/>
                  <a:gd name="connsiteX6" fmla="*/ 136478 w 206576"/>
                  <a:gd name="connsiteY6" fmla="*/ 0 h 26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576" h="261663">
                    <a:moveTo>
                      <a:pt x="136478" y="138"/>
                    </a:moveTo>
                    <a:cubicBezTo>
                      <a:pt x="122835" y="42385"/>
                      <a:pt x="92508" y="77215"/>
                      <a:pt x="52539" y="96540"/>
                    </a:cubicBezTo>
                    <a:cubicBezTo>
                      <a:pt x="54228" y="105995"/>
                      <a:pt x="55081" y="115581"/>
                      <a:pt x="55087" y="125185"/>
                    </a:cubicBezTo>
                    <a:cubicBezTo>
                      <a:pt x="55095" y="171722"/>
                      <a:pt x="35015" y="215999"/>
                      <a:pt x="0" y="246652"/>
                    </a:cubicBezTo>
                    <a:cubicBezTo>
                      <a:pt x="21613" y="259543"/>
                      <a:pt x="46310" y="266348"/>
                      <a:pt x="71475" y="266346"/>
                    </a:cubicBezTo>
                    <a:cubicBezTo>
                      <a:pt x="149398" y="266376"/>
                      <a:pt x="212591" y="203231"/>
                      <a:pt x="212622" y="125309"/>
                    </a:cubicBezTo>
                    <a:cubicBezTo>
                      <a:pt x="212642" y="72594"/>
                      <a:pt x="183275" y="24266"/>
                      <a:pt x="136478" y="0"/>
                    </a:cubicBezTo>
                    <a:close/>
                  </a:path>
                </a:pathLst>
              </a:custGeom>
              <a:solidFill>
                <a:srgbClr val="FFFF00"/>
              </a:solidFill>
              <a:ln w="6846" cap="flat">
                <a:noFill/>
                <a:prstDash val="solid"/>
                <a:miter/>
              </a:ln>
            </p:spPr>
            <p:txBody>
              <a:bodyPr rtlCol="0" anchor="ctr"/>
              <a:lstStyle/>
              <a:p>
                <a:endParaRPr lang="en-GB" dirty="0"/>
              </a:p>
            </p:txBody>
          </p:sp>
          <p:sp>
            <p:nvSpPr>
              <p:cNvPr id="75" name="Freeform: Shape 74">
                <a:extLst>
                  <a:ext uri="{FF2B5EF4-FFF2-40B4-BE49-F238E27FC236}">
                    <a16:creationId xmlns:a16="http://schemas.microsoft.com/office/drawing/2014/main" xmlns="" id="{D2408A6B-8986-4BAC-B492-2FCFCC25BCE7}"/>
                  </a:ext>
                </a:extLst>
              </p:cNvPr>
              <p:cNvSpPr/>
              <p:nvPr/>
            </p:nvSpPr>
            <p:spPr>
              <a:xfrm>
                <a:off x="380025" y="5020547"/>
                <a:ext cx="89517" cy="75745"/>
              </a:xfrm>
              <a:custGeom>
                <a:avLst/>
                <a:gdLst>
                  <a:gd name="connsiteX0" fmla="*/ 91858 w 89516"/>
                  <a:gd name="connsiteY0" fmla="*/ 68859 h 75744"/>
                  <a:gd name="connsiteX1" fmla="*/ 45929 w 89516"/>
                  <a:gd name="connsiteY1" fmla="*/ 0 h 75744"/>
                  <a:gd name="connsiteX2" fmla="*/ 0 w 89516"/>
                  <a:gd name="connsiteY2" fmla="*/ 68859 h 75744"/>
                  <a:gd name="connsiteX3" fmla="*/ 91858 w 89516"/>
                  <a:gd name="connsiteY3" fmla="*/ 68859 h 75744"/>
                </a:gdLst>
                <a:ahLst/>
                <a:cxnLst>
                  <a:cxn ang="0">
                    <a:pos x="connsiteX0" y="connsiteY0"/>
                  </a:cxn>
                  <a:cxn ang="0">
                    <a:pos x="connsiteX1" y="connsiteY1"/>
                  </a:cxn>
                  <a:cxn ang="0">
                    <a:pos x="connsiteX2" y="connsiteY2"/>
                  </a:cxn>
                  <a:cxn ang="0">
                    <a:pos x="connsiteX3" y="connsiteY3"/>
                  </a:cxn>
                </a:cxnLst>
                <a:rect l="l" t="t" r="r" b="b"/>
                <a:pathLst>
                  <a:path w="89516" h="75744">
                    <a:moveTo>
                      <a:pt x="91858" y="68859"/>
                    </a:moveTo>
                    <a:cubicBezTo>
                      <a:pt x="83726" y="41854"/>
                      <a:pt x="67737" y="17882"/>
                      <a:pt x="45929" y="0"/>
                    </a:cubicBezTo>
                    <a:cubicBezTo>
                      <a:pt x="24121" y="17882"/>
                      <a:pt x="8132" y="41854"/>
                      <a:pt x="0" y="68859"/>
                    </a:cubicBezTo>
                    <a:cubicBezTo>
                      <a:pt x="29740" y="79234"/>
                      <a:pt x="62118" y="79234"/>
                      <a:pt x="91858" y="68859"/>
                    </a:cubicBezTo>
                    <a:close/>
                  </a:path>
                </a:pathLst>
              </a:custGeom>
              <a:solidFill>
                <a:srgbClr val="FFC000"/>
              </a:solidFill>
              <a:ln w="6846" cap="flat">
                <a:noFill/>
                <a:prstDash val="solid"/>
                <a:miter/>
              </a:ln>
            </p:spPr>
            <p:txBody>
              <a:bodyPr rtlCol="0" anchor="ctr"/>
              <a:lstStyle/>
              <a:p>
                <a:endParaRPr lang="en-GB" dirty="0"/>
              </a:p>
            </p:txBody>
          </p:sp>
          <p:sp>
            <p:nvSpPr>
              <p:cNvPr id="76" name="Freeform: Shape 75">
                <a:extLst>
                  <a:ext uri="{FF2B5EF4-FFF2-40B4-BE49-F238E27FC236}">
                    <a16:creationId xmlns:a16="http://schemas.microsoft.com/office/drawing/2014/main" xmlns="" id="{B0DDFF4E-356E-4ACE-BCDA-B2AA91CE528C}"/>
                  </a:ext>
                </a:extLst>
              </p:cNvPr>
              <p:cNvSpPr/>
              <p:nvPr/>
            </p:nvSpPr>
            <p:spPr>
              <a:xfrm>
                <a:off x="195675" y="5005122"/>
                <a:ext cx="206577" cy="261664"/>
              </a:xfrm>
              <a:custGeom>
                <a:avLst/>
                <a:gdLst>
                  <a:gd name="connsiteX0" fmla="*/ 141176 w 206576"/>
                  <a:gd name="connsiteY0" fmla="*/ 266208 h 261663"/>
                  <a:gd name="connsiteX1" fmla="*/ 212651 w 206576"/>
                  <a:gd name="connsiteY1" fmla="*/ 246515 h 261663"/>
                  <a:gd name="connsiteX2" fmla="*/ 157564 w 206576"/>
                  <a:gd name="connsiteY2" fmla="*/ 125048 h 261663"/>
                  <a:gd name="connsiteX3" fmla="*/ 160112 w 206576"/>
                  <a:gd name="connsiteY3" fmla="*/ 96402 h 261663"/>
                  <a:gd name="connsiteX4" fmla="*/ 76173 w 206576"/>
                  <a:gd name="connsiteY4" fmla="*/ 0 h 261663"/>
                  <a:gd name="connsiteX5" fmla="*/ 15867 w 206576"/>
                  <a:gd name="connsiteY5" fmla="*/ 190203 h 261663"/>
                  <a:gd name="connsiteX6" fmla="*/ 141176 w 206576"/>
                  <a:gd name="connsiteY6" fmla="*/ 266346 h 26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576" h="261663">
                    <a:moveTo>
                      <a:pt x="141176" y="266208"/>
                    </a:moveTo>
                    <a:cubicBezTo>
                      <a:pt x="166341" y="266210"/>
                      <a:pt x="191038" y="259406"/>
                      <a:pt x="212651" y="246515"/>
                    </a:cubicBezTo>
                    <a:cubicBezTo>
                      <a:pt x="177636" y="215861"/>
                      <a:pt x="157556" y="171585"/>
                      <a:pt x="157564" y="125048"/>
                    </a:cubicBezTo>
                    <a:cubicBezTo>
                      <a:pt x="157570" y="115443"/>
                      <a:pt x="158423" y="105857"/>
                      <a:pt x="160112" y="96402"/>
                    </a:cubicBezTo>
                    <a:cubicBezTo>
                      <a:pt x="120143" y="77077"/>
                      <a:pt x="89816" y="42247"/>
                      <a:pt x="76173" y="0"/>
                    </a:cubicBezTo>
                    <a:cubicBezTo>
                      <a:pt x="6997" y="35870"/>
                      <a:pt x="-20003" y="121026"/>
                      <a:pt x="15867" y="190203"/>
                    </a:cubicBezTo>
                    <a:cubicBezTo>
                      <a:pt x="40132" y="237000"/>
                      <a:pt x="88461" y="266367"/>
                      <a:pt x="141176" y="266346"/>
                    </a:cubicBezTo>
                    <a:close/>
                  </a:path>
                </a:pathLst>
              </a:custGeom>
              <a:solidFill>
                <a:srgbClr val="FF0000"/>
              </a:solidFill>
              <a:ln w="6846" cap="flat">
                <a:noFill/>
                <a:prstDash val="solid"/>
                <a:miter/>
              </a:ln>
            </p:spPr>
            <p:txBody>
              <a:bodyPr rtlCol="0" anchor="ctr"/>
              <a:lstStyle/>
              <a:p>
                <a:endParaRPr lang="en-GB" dirty="0"/>
              </a:p>
            </p:txBody>
          </p:sp>
          <p:sp>
            <p:nvSpPr>
              <p:cNvPr id="77" name="Freeform: Shape 76">
                <a:extLst>
                  <a:ext uri="{FF2B5EF4-FFF2-40B4-BE49-F238E27FC236}">
                    <a16:creationId xmlns:a16="http://schemas.microsoft.com/office/drawing/2014/main" xmlns="" id="{39C1B77A-12D9-4474-88A9-AB999AD73981}"/>
                  </a:ext>
                </a:extLst>
              </p:cNvPr>
              <p:cNvSpPr/>
              <p:nvPr/>
            </p:nvSpPr>
            <p:spPr>
              <a:xfrm>
                <a:off x="373896" y="5109512"/>
                <a:ext cx="103288" cy="123946"/>
              </a:xfrm>
              <a:custGeom>
                <a:avLst/>
                <a:gdLst>
                  <a:gd name="connsiteX0" fmla="*/ 52057 w 103288"/>
                  <a:gd name="connsiteY0" fmla="*/ 130006 h 123945"/>
                  <a:gd name="connsiteX1" fmla="*/ 104115 w 103288"/>
                  <a:gd name="connsiteY1" fmla="*/ 20658 h 123945"/>
                  <a:gd name="connsiteX2" fmla="*/ 102462 w 103288"/>
                  <a:gd name="connsiteY2" fmla="*/ 0 h 123945"/>
                  <a:gd name="connsiteX3" fmla="*/ 1653 w 103288"/>
                  <a:gd name="connsiteY3" fmla="*/ 0 h 123945"/>
                  <a:gd name="connsiteX4" fmla="*/ 0 w 103288"/>
                  <a:gd name="connsiteY4" fmla="*/ 20658 h 123945"/>
                  <a:gd name="connsiteX5" fmla="*/ 52057 w 103288"/>
                  <a:gd name="connsiteY5" fmla="*/ 130006 h 12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288" h="123945">
                    <a:moveTo>
                      <a:pt x="52057" y="130006"/>
                    </a:moveTo>
                    <a:cubicBezTo>
                      <a:pt x="84998" y="103261"/>
                      <a:pt x="104123" y="63089"/>
                      <a:pt x="104115" y="20658"/>
                    </a:cubicBezTo>
                    <a:cubicBezTo>
                      <a:pt x="104054" y="13741"/>
                      <a:pt x="103502" y="6838"/>
                      <a:pt x="102462" y="0"/>
                    </a:cubicBezTo>
                    <a:cubicBezTo>
                      <a:pt x="69718" y="10743"/>
                      <a:pt x="34397" y="10743"/>
                      <a:pt x="1653" y="0"/>
                    </a:cubicBezTo>
                    <a:cubicBezTo>
                      <a:pt x="613" y="6838"/>
                      <a:pt x="61" y="13741"/>
                      <a:pt x="0" y="20658"/>
                    </a:cubicBezTo>
                    <a:cubicBezTo>
                      <a:pt x="-8" y="63089"/>
                      <a:pt x="19117" y="103261"/>
                      <a:pt x="52057" y="130006"/>
                    </a:cubicBezTo>
                    <a:close/>
                  </a:path>
                </a:pathLst>
              </a:custGeom>
              <a:solidFill>
                <a:srgbClr val="000000"/>
              </a:solidFill>
              <a:ln w="6846" cap="flat">
                <a:noFill/>
                <a:prstDash val="solid"/>
                <a:miter/>
              </a:ln>
            </p:spPr>
            <p:txBody>
              <a:bodyPr rtlCol="0" anchor="ctr"/>
              <a:lstStyle/>
              <a:p>
                <a:endParaRPr lang="en-GB" dirty="0"/>
              </a:p>
            </p:txBody>
          </p:sp>
          <p:sp>
            <p:nvSpPr>
              <p:cNvPr id="78" name="Freeform: Shape 77">
                <a:extLst>
                  <a:ext uri="{FF2B5EF4-FFF2-40B4-BE49-F238E27FC236}">
                    <a16:creationId xmlns:a16="http://schemas.microsoft.com/office/drawing/2014/main" xmlns="" id="{C164C378-094C-4A79-9496-90FB73263EB4}"/>
                  </a:ext>
                </a:extLst>
              </p:cNvPr>
              <p:cNvSpPr/>
              <p:nvPr/>
            </p:nvSpPr>
            <p:spPr>
              <a:xfrm>
                <a:off x="443926" y="4989086"/>
                <a:ext cx="117060" cy="89517"/>
              </a:xfrm>
              <a:custGeom>
                <a:avLst/>
                <a:gdLst>
                  <a:gd name="connsiteX0" fmla="*/ 117060 w 117060"/>
                  <a:gd name="connsiteY0" fmla="*/ 7705 h 89516"/>
                  <a:gd name="connsiteX1" fmla="*/ 0 w 117060"/>
                  <a:gd name="connsiteY1" fmla="*/ 19548 h 89516"/>
                  <a:gd name="connsiteX2" fmla="*/ 47375 w 117060"/>
                  <a:gd name="connsiteY2" fmla="*/ 91781 h 89516"/>
                  <a:gd name="connsiteX3" fmla="*/ 117060 w 117060"/>
                  <a:gd name="connsiteY3" fmla="*/ 7705 h 89516"/>
                </a:gdLst>
                <a:ahLst/>
                <a:cxnLst>
                  <a:cxn ang="0">
                    <a:pos x="connsiteX0" y="connsiteY0"/>
                  </a:cxn>
                  <a:cxn ang="0">
                    <a:pos x="connsiteX1" y="connsiteY1"/>
                  </a:cxn>
                  <a:cxn ang="0">
                    <a:pos x="connsiteX2" y="connsiteY2"/>
                  </a:cxn>
                  <a:cxn ang="0">
                    <a:pos x="connsiteX3" y="connsiteY3"/>
                  </a:cxn>
                </a:cxnLst>
                <a:rect l="l" t="t" r="r" b="b"/>
                <a:pathLst>
                  <a:path w="117060" h="89516">
                    <a:moveTo>
                      <a:pt x="117060" y="7705"/>
                    </a:moveTo>
                    <a:cubicBezTo>
                      <a:pt x="78198" y="-5761"/>
                      <a:pt x="35378" y="-1429"/>
                      <a:pt x="0" y="19548"/>
                    </a:cubicBezTo>
                    <a:cubicBezTo>
                      <a:pt x="22038" y="38895"/>
                      <a:pt x="38411" y="63861"/>
                      <a:pt x="47375" y="91781"/>
                    </a:cubicBezTo>
                    <a:cubicBezTo>
                      <a:pt x="80897" y="74185"/>
                      <a:pt x="105989" y="43911"/>
                      <a:pt x="117060" y="7705"/>
                    </a:cubicBezTo>
                    <a:close/>
                  </a:path>
                </a:pathLst>
              </a:custGeom>
              <a:solidFill>
                <a:srgbClr val="000000"/>
              </a:solidFill>
              <a:ln w="6846" cap="flat">
                <a:noFill/>
                <a:prstDash val="solid"/>
                <a:miter/>
              </a:ln>
            </p:spPr>
            <p:txBody>
              <a:bodyPr rtlCol="0" anchor="ctr"/>
              <a:lstStyle/>
              <a:p>
                <a:endParaRPr lang="en-GB" dirty="0"/>
              </a:p>
            </p:txBody>
          </p:sp>
          <p:sp>
            <p:nvSpPr>
              <p:cNvPr id="79" name="Freeform: Shape 78">
                <a:extLst>
                  <a:ext uri="{FF2B5EF4-FFF2-40B4-BE49-F238E27FC236}">
                    <a16:creationId xmlns:a16="http://schemas.microsoft.com/office/drawing/2014/main" xmlns="" id="{CFD323F3-7383-4296-813B-638A26FE1AA5}"/>
                  </a:ext>
                </a:extLst>
              </p:cNvPr>
              <p:cNvSpPr/>
              <p:nvPr/>
            </p:nvSpPr>
            <p:spPr>
              <a:xfrm>
                <a:off x="290921" y="4989009"/>
                <a:ext cx="117060" cy="89517"/>
              </a:xfrm>
              <a:custGeom>
                <a:avLst/>
                <a:gdLst>
                  <a:gd name="connsiteX0" fmla="*/ 45929 w 117060"/>
                  <a:gd name="connsiteY0" fmla="*/ 0 h 89516"/>
                  <a:gd name="connsiteX1" fmla="*/ 0 w 117060"/>
                  <a:gd name="connsiteY1" fmla="*/ 7781 h 89516"/>
                  <a:gd name="connsiteX2" fmla="*/ 70029 w 117060"/>
                  <a:gd name="connsiteY2" fmla="*/ 91858 h 89516"/>
                  <a:gd name="connsiteX3" fmla="*/ 117404 w 117060"/>
                  <a:gd name="connsiteY3" fmla="*/ 19625 h 89516"/>
                  <a:gd name="connsiteX4" fmla="*/ 45929 w 117060"/>
                  <a:gd name="connsiteY4" fmla="*/ 0 h 89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060" h="89516">
                    <a:moveTo>
                      <a:pt x="45929" y="0"/>
                    </a:moveTo>
                    <a:cubicBezTo>
                      <a:pt x="30294" y="35"/>
                      <a:pt x="14774" y="2664"/>
                      <a:pt x="0" y="7781"/>
                    </a:cubicBezTo>
                    <a:cubicBezTo>
                      <a:pt x="11152" y="44048"/>
                      <a:pt x="36377" y="74332"/>
                      <a:pt x="70029" y="91858"/>
                    </a:cubicBezTo>
                    <a:cubicBezTo>
                      <a:pt x="78994" y="63937"/>
                      <a:pt x="95367" y="38971"/>
                      <a:pt x="117404" y="19625"/>
                    </a:cubicBezTo>
                    <a:cubicBezTo>
                      <a:pt x="95772" y="6786"/>
                      <a:pt x="71084" y="8"/>
                      <a:pt x="45929" y="0"/>
                    </a:cubicBezTo>
                    <a:close/>
                  </a:path>
                </a:pathLst>
              </a:custGeom>
              <a:solidFill>
                <a:srgbClr val="000000"/>
              </a:solidFill>
              <a:ln w="6846" cap="flat">
                <a:noFill/>
                <a:prstDash val="solid"/>
                <a:miter/>
              </a:ln>
            </p:spPr>
            <p:txBody>
              <a:bodyPr rtlCol="0" anchor="ctr"/>
              <a:lstStyle/>
              <a:p>
                <a:endParaRPr lang="en-GB" dirty="0"/>
              </a:p>
            </p:txBody>
          </p:sp>
        </p:grpSp>
        <p:grpSp>
          <p:nvGrpSpPr>
            <p:cNvPr id="80" name="Graphic 66" descr="Bullseye">
              <a:extLst>
                <a:ext uri="{FF2B5EF4-FFF2-40B4-BE49-F238E27FC236}">
                  <a16:creationId xmlns:a16="http://schemas.microsoft.com/office/drawing/2014/main" xmlns="" id="{15092D79-4E16-4391-ACD0-AEF14BCF81D4}"/>
                </a:ext>
              </a:extLst>
            </p:cNvPr>
            <p:cNvGrpSpPr/>
            <p:nvPr/>
          </p:nvGrpSpPr>
          <p:grpSpPr>
            <a:xfrm>
              <a:off x="238547" y="2996952"/>
              <a:ext cx="565083" cy="565083"/>
              <a:chOff x="191393" y="3340007"/>
              <a:chExt cx="565083" cy="565083"/>
            </a:xfrm>
          </p:grpSpPr>
          <p:sp>
            <p:nvSpPr>
              <p:cNvPr id="81" name="Freeform: Shape 80">
                <a:extLst>
                  <a:ext uri="{FF2B5EF4-FFF2-40B4-BE49-F238E27FC236}">
                    <a16:creationId xmlns:a16="http://schemas.microsoft.com/office/drawing/2014/main" xmlns="" id="{12806EE8-599B-493F-8FB0-BC1619BE7CCC}"/>
                  </a:ext>
                </a:extLst>
              </p:cNvPr>
              <p:cNvSpPr/>
              <p:nvPr/>
            </p:nvSpPr>
            <p:spPr>
              <a:xfrm>
                <a:off x="405654" y="3390040"/>
                <a:ext cx="300200" cy="300200"/>
              </a:xfrm>
              <a:custGeom>
                <a:avLst/>
                <a:gdLst>
                  <a:gd name="connsiteX0" fmla="*/ 247812 w 300200"/>
                  <a:gd name="connsiteY0" fmla="*/ 52977 h 300200"/>
                  <a:gd name="connsiteX1" fmla="*/ 241926 w 300200"/>
                  <a:gd name="connsiteY1" fmla="*/ 0 h 300200"/>
                  <a:gd name="connsiteX2" fmla="*/ 177177 w 300200"/>
                  <a:gd name="connsiteY2" fmla="*/ 64749 h 300200"/>
                  <a:gd name="connsiteX3" fmla="*/ 180709 w 300200"/>
                  <a:gd name="connsiteY3" fmla="*/ 95358 h 300200"/>
                  <a:gd name="connsiteX4" fmla="*/ 86528 w 300200"/>
                  <a:gd name="connsiteY4" fmla="*/ 189538 h 300200"/>
                  <a:gd name="connsiteX5" fmla="*/ 58863 w 300200"/>
                  <a:gd name="connsiteY5" fmla="*/ 182475 h 300200"/>
                  <a:gd name="connsiteX6" fmla="*/ 0 w 300200"/>
                  <a:gd name="connsiteY6" fmla="*/ 241338 h 300200"/>
                  <a:gd name="connsiteX7" fmla="*/ 58863 w 300200"/>
                  <a:gd name="connsiteY7" fmla="*/ 300200 h 300200"/>
                  <a:gd name="connsiteX8" fmla="*/ 117726 w 300200"/>
                  <a:gd name="connsiteY8" fmla="*/ 241338 h 300200"/>
                  <a:gd name="connsiteX9" fmla="*/ 111251 w 300200"/>
                  <a:gd name="connsiteY9" fmla="*/ 214261 h 300200"/>
                  <a:gd name="connsiteX10" fmla="*/ 205431 w 300200"/>
                  <a:gd name="connsiteY10" fmla="*/ 120080 h 300200"/>
                  <a:gd name="connsiteX11" fmla="*/ 236040 w 300200"/>
                  <a:gd name="connsiteY11" fmla="*/ 123612 h 300200"/>
                  <a:gd name="connsiteX12" fmla="*/ 300789 w 300200"/>
                  <a:gd name="connsiteY12" fmla="*/ 58863 h 300200"/>
                  <a:gd name="connsiteX13" fmla="*/ 247812 w 300200"/>
                  <a:gd name="connsiteY13" fmla="*/ 52977 h 3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200" h="300200">
                    <a:moveTo>
                      <a:pt x="247812" y="52977"/>
                    </a:moveTo>
                    <a:lnTo>
                      <a:pt x="241926" y="0"/>
                    </a:lnTo>
                    <a:lnTo>
                      <a:pt x="177177" y="64749"/>
                    </a:lnTo>
                    <a:lnTo>
                      <a:pt x="180709" y="95358"/>
                    </a:lnTo>
                    <a:lnTo>
                      <a:pt x="86528" y="189538"/>
                    </a:lnTo>
                    <a:cubicBezTo>
                      <a:pt x="78288" y="185418"/>
                      <a:pt x="68869" y="182475"/>
                      <a:pt x="58863" y="182475"/>
                    </a:cubicBezTo>
                    <a:cubicBezTo>
                      <a:pt x="26488" y="182475"/>
                      <a:pt x="0" y="208963"/>
                      <a:pt x="0" y="241338"/>
                    </a:cubicBezTo>
                    <a:cubicBezTo>
                      <a:pt x="0" y="273712"/>
                      <a:pt x="26488" y="300200"/>
                      <a:pt x="58863" y="300200"/>
                    </a:cubicBezTo>
                    <a:cubicBezTo>
                      <a:pt x="91237" y="300200"/>
                      <a:pt x="117726" y="273712"/>
                      <a:pt x="117726" y="241338"/>
                    </a:cubicBezTo>
                    <a:cubicBezTo>
                      <a:pt x="117726" y="231331"/>
                      <a:pt x="115371" y="222501"/>
                      <a:pt x="111251" y="214261"/>
                    </a:cubicBezTo>
                    <a:lnTo>
                      <a:pt x="205431" y="120080"/>
                    </a:lnTo>
                    <a:lnTo>
                      <a:pt x="236040" y="123612"/>
                    </a:lnTo>
                    <a:lnTo>
                      <a:pt x="300789" y="58863"/>
                    </a:lnTo>
                    <a:lnTo>
                      <a:pt x="247812" y="52977"/>
                    </a:lnTo>
                    <a:close/>
                  </a:path>
                </a:pathLst>
              </a:custGeom>
              <a:solidFill>
                <a:srgbClr val="00B050"/>
              </a:solidFill>
              <a:ln w="5854" cap="flat">
                <a:noFill/>
                <a:prstDash val="solid"/>
                <a:miter/>
              </a:ln>
            </p:spPr>
            <p:txBody>
              <a:bodyPr rtlCol="0" anchor="ctr"/>
              <a:lstStyle/>
              <a:p>
                <a:endParaRPr lang="en-GB" dirty="0"/>
              </a:p>
            </p:txBody>
          </p:sp>
          <p:sp>
            <p:nvSpPr>
              <p:cNvPr id="82" name="Freeform: Shape 81">
                <a:extLst>
                  <a:ext uri="{FF2B5EF4-FFF2-40B4-BE49-F238E27FC236}">
                    <a16:creationId xmlns:a16="http://schemas.microsoft.com/office/drawing/2014/main" xmlns="" id="{B5DCA25E-53CD-4D76-AD77-2FA2B0E5AC4B}"/>
                  </a:ext>
                </a:extLst>
              </p:cNvPr>
              <p:cNvSpPr/>
              <p:nvPr/>
            </p:nvSpPr>
            <p:spPr>
              <a:xfrm>
                <a:off x="241426" y="3407699"/>
                <a:ext cx="447357" cy="447357"/>
              </a:xfrm>
              <a:custGeom>
                <a:avLst/>
                <a:gdLst>
                  <a:gd name="connsiteX0" fmla="*/ 416749 w 447357"/>
                  <a:gd name="connsiteY0" fmla="*/ 122435 h 447357"/>
                  <a:gd name="connsiteX1" fmla="*/ 409097 w 447357"/>
                  <a:gd name="connsiteY1" fmla="*/ 130675 h 447357"/>
                  <a:gd name="connsiteX2" fmla="*/ 397913 w 447357"/>
                  <a:gd name="connsiteY2" fmla="*/ 129498 h 447357"/>
                  <a:gd name="connsiteX3" fmla="*/ 385551 w 447357"/>
                  <a:gd name="connsiteY3" fmla="*/ 127732 h 447357"/>
                  <a:gd name="connsiteX4" fmla="*/ 412040 w 447357"/>
                  <a:gd name="connsiteY4" fmla="*/ 223679 h 447357"/>
                  <a:gd name="connsiteX5" fmla="*/ 223679 w 447357"/>
                  <a:gd name="connsiteY5" fmla="*/ 412040 h 447357"/>
                  <a:gd name="connsiteX6" fmla="*/ 35318 w 447357"/>
                  <a:gd name="connsiteY6" fmla="*/ 223679 h 447357"/>
                  <a:gd name="connsiteX7" fmla="*/ 223679 w 447357"/>
                  <a:gd name="connsiteY7" fmla="*/ 35318 h 447357"/>
                  <a:gd name="connsiteX8" fmla="*/ 319625 w 447357"/>
                  <a:gd name="connsiteY8" fmla="*/ 61806 h 447357"/>
                  <a:gd name="connsiteX9" fmla="*/ 318448 w 447357"/>
                  <a:gd name="connsiteY9" fmla="*/ 50033 h 447357"/>
                  <a:gd name="connsiteX10" fmla="*/ 316682 w 447357"/>
                  <a:gd name="connsiteY10" fmla="*/ 38261 h 447357"/>
                  <a:gd name="connsiteX11" fmla="*/ 324923 w 447357"/>
                  <a:gd name="connsiteY11" fmla="*/ 30020 h 447357"/>
                  <a:gd name="connsiteX12" fmla="*/ 329043 w 447357"/>
                  <a:gd name="connsiteY12" fmla="*/ 25900 h 447357"/>
                  <a:gd name="connsiteX13" fmla="*/ 223679 w 447357"/>
                  <a:gd name="connsiteY13" fmla="*/ 0 h 447357"/>
                  <a:gd name="connsiteX14" fmla="*/ 0 w 447357"/>
                  <a:gd name="connsiteY14" fmla="*/ 223679 h 447357"/>
                  <a:gd name="connsiteX15" fmla="*/ 223679 w 447357"/>
                  <a:gd name="connsiteY15" fmla="*/ 447357 h 447357"/>
                  <a:gd name="connsiteX16" fmla="*/ 447357 w 447357"/>
                  <a:gd name="connsiteY16" fmla="*/ 223679 h 447357"/>
                  <a:gd name="connsiteX17" fmla="*/ 420869 w 447357"/>
                  <a:gd name="connsiteY17" fmla="*/ 118903 h 447357"/>
                  <a:gd name="connsiteX18" fmla="*/ 416749 w 447357"/>
                  <a:gd name="connsiteY18" fmla="*/ 122435 h 447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7357" h="447357">
                    <a:moveTo>
                      <a:pt x="416749" y="122435"/>
                    </a:moveTo>
                    <a:lnTo>
                      <a:pt x="409097" y="130675"/>
                    </a:lnTo>
                    <a:lnTo>
                      <a:pt x="397913" y="129498"/>
                    </a:lnTo>
                    <a:lnTo>
                      <a:pt x="385551" y="127732"/>
                    </a:lnTo>
                    <a:cubicBezTo>
                      <a:pt x="402033" y="155986"/>
                      <a:pt x="412040" y="188361"/>
                      <a:pt x="412040" y="223679"/>
                    </a:cubicBezTo>
                    <a:cubicBezTo>
                      <a:pt x="412040" y="327277"/>
                      <a:pt x="327277" y="412040"/>
                      <a:pt x="223679" y="412040"/>
                    </a:cubicBezTo>
                    <a:cubicBezTo>
                      <a:pt x="120080" y="412040"/>
                      <a:pt x="35318" y="327277"/>
                      <a:pt x="35318" y="223679"/>
                    </a:cubicBezTo>
                    <a:cubicBezTo>
                      <a:pt x="35318" y="120080"/>
                      <a:pt x="120080" y="35318"/>
                      <a:pt x="223679" y="35318"/>
                    </a:cubicBezTo>
                    <a:cubicBezTo>
                      <a:pt x="258408" y="35318"/>
                      <a:pt x="291371" y="44736"/>
                      <a:pt x="319625" y="61806"/>
                    </a:cubicBezTo>
                    <a:lnTo>
                      <a:pt x="318448" y="50033"/>
                    </a:lnTo>
                    <a:lnTo>
                      <a:pt x="316682" y="38261"/>
                    </a:lnTo>
                    <a:lnTo>
                      <a:pt x="324923" y="30020"/>
                    </a:lnTo>
                    <a:lnTo>
                      <a:pt x="329043" y="25900"/>
                    </a:lnTo>
                    <a:cubicBezTo>
                      <a:pt x="297257" y="9418"/>
                      <a:pt x="261940" y="0"/>
                      <a:pt x="223679" y="0"/>
                    </a:cubicBezTo>
                    <a:cubicBezTo>
                      <a:pt x="100067" y="0"/>
                      <a:pt x="0" y="100067"/>
                      <a:pt x="0" y="223679"/>
                    </a:cubicBezTo>
                    <a:cubicBezTo>
                      <a:pt x="0" y="347291"/>
                      <a:pt x="100067" y="447357"/>
                      <a:pt x="223679" y="447357"/>
                    </a:cubicBezTo>
                    <a:cubicBezTo>
                      <a:pt x="347291" y="447357"/>
                      <a:pt x="447357" y="347291"/>
                      <a:pt x="447357" y="223679"/>
                    </a:cubicBezTo>
                    <a:cubicBezTo>
                      <a:pt x="447357" y="185418"/>
                      <a:pt x="437939" y="150100"/>
                      <a:pt x="420869" y="118903"/>
                    </a:cubicBezTo>
                    <a:lnTo>
                      <a:pt x="416749" y="122435"/>
                    </a:lnTo>
                    <a:close/>
                  </a:path>
                </a:pathLst>
              </a:custGeom>
              <a:solidFill>
                <a:srgbClr val="000000"/>
              </a:solidFill>
              <a:ln w="5854" cap="flat">
                <a:noFill/>
                <a:prstDash val="solid"/>
                <a:miter/>
              </a:ln>
            </p:spPr>
            <p:txBody>
              <a:bodyPr rtlCol="0" anchor="ctr"/>
              <a:lstStyle/>
              <a:p>
                <a:endParaRPr lang="en-GB" dirty="0"/>
              </a:p>
            </p:txBody>
          </p:sp>
          <p:sp>
            <p:nvSpPr>
              <p:cNvPr id="83" name="Freeform: Shape 82">
                <a:extLst>
                  <a:ext uri="{FF2B5EF4-FFF2-40B4-BE49-F238E27FC236}">
                    <a16:creationId xmlns:a16="http://schemas.microsoft.com/office/drawing/2014/main" xmlns="" id="{5A54A8F8-C310-4060-A72A-E14C6EC249CA}"/>
                  </a:ext>
                </a:extLst>
              </p:cNvPr>
              <p:cNvSpPr/>
              <p:nvPr/>
            </p:nvSpPr>
            <p:spPr>
              <a:xfrm>
                <a:off x="323834" y="3490107"/>
                <a:ext cx="282542" cy="282542"/>
              </a:xfrm>
              <a:custGeom>
                <a:avLst/>
                <a:gdLst>
                  <a:gd name="connsiteX0" fmla="*/ 239572 w 282541"/>
                  <a:gd name="connsiteY0" fmla="*/ 101244 h 282541"/>
                  <a:gd name="connsiteX1" fmla="*/ 247224 w 282541"/>
                  <a:gd name="connsiteY1" fmla="*/ 141271 h 282541"/>
                  <a:gd name="connsiteX2" fmla="*/ 141271 w 282541"/>
                  <a:gd name="connsiteY2" fmla="*/ 247224 h 282541"/>
                  <a:gd name="connsiteX3" fmla="*/ 35318 w 282541"/>
                  <a:gd name="connsiteY3" fmla="*/ 141271 h 282541"/>
                  <a:gd name="connsiteX4" fmla="*/ 141271 w 282541"/>
                  <a:gd name="connsiteY4" fmla="*/ 35318 h 282541"/>
                  <a:gd name="connsiteX5" fmla="*/ 181297 w 282541"/>
                  <a:gd name="connsiteY5" fmla="*/ 42970 h 282541"/>
                  <a:gd name="connsiteX6" fmla="*/ 207786 w 282541"/>
                  <a:gd name="connsiteY6" fmla="*/ 16482 h 282541"/>
                  <a:gd name="connsiteX7" fmla="*/ 141271 w 282541"/>
                  <a:gd name="connsiteY7" fmla="*/ 0 h 282541"/>
                  <a:gd name="connsiteX8" fmla="*/ 0 w 282541"/>
                  <a:gd name="connsiteY8" fmla="*/ 141271 h 282541"/>
                  <a:gd name="connsiteX9" fmla="*/ 141271 w 282541"/>
                  <a:gd name="connsiteY9" fmla="*/ 282542 h 282541"/>
                  <a:gd name="connsiteX10" fmla="*/ 282542 w 282541"/>
                  <a:gd name="connsiteY10" fmla="*/ 141271 h 282541"/>
                  <a:gd name="connsiteX11" fmla="*/ 266060 w 282541"/>
                  <a:gd name="connsiteY11" fmla="*/ 74756 h 282541"/>
                  <a:gd name="connsiteX12" fmla="*/ 239572 w 282541"/>
                  <a:gd name="connsiteY12" fmla="*/ 101244 h 28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541" h="282541">
                    <a:moveTo>
                      <a:pt x="239572" y="101244"/>
                    </a:moveTo>
                    <a:cubicBezTo>
                      <a:pt x="244869" y="113605"/>
                      <a:pt x="247224" y="127144"/>
                      <a:pt x="247224" y="141271"/>
                    </a:cubicBezTo>
                    <a:cubicBezTo>
                      <a:pt x="247224" y="199545"/>
                      <a:pt x="199545" y="247224"/>
                      <a:pt x="141271" y="247224"/>
                    </a:cubicBezTo>
                    <a:cubicBezTo>
                      <a:pt x="82997" y="247224"/>
                      <a:pt x="35318" y="199545"/>
                      <a:pt x="35318" y="141271"/>
                    </a:cubicBezTo>
                    <a:cubicBezTo>
                      <a:pt x="35318" y="82997"/>
                      <a:pt x="82997" y="35318"/>
                      <a:pt x="141271" y="35318"/>
                    </a:cubicBezTo>
                    <a:cubicBezTo>
                      <a:pt x="155398" y="35318"/>
                      <a:pt x="168936" y="38261"/>
                      <a:pt x="181297" y="42970"/>
                    </a:cubicBezTo>
                    <a:lnTo>
                      <a:pt x="207786" y="16482"/>
                    </a:lnTo>
                    <a:cubicBezTo>
                      <a:pt x="187772" y="5886"/>
                      <a:pt x="165405" y="0"/>
                      <a:pt x="141271" y="0"/>
                    </a:cubicBezTo>
                    <a:cubicBezTo>
                      <a:pt x="63572" y="0"/>
                      <a:pt x="0" y="63572"/>
                      <a:pt x="0" y="141271"/>
                    </a:cubicBezTo>
                    <a:cubicBezTo>
                      <a:pt x="0" y="218970"/>
                      <a:pt x="63572" y="282542"/>
                      <a:pt x="141271" y="282542"/>
                    </a:cubicBezTo>
                    <a:cubicBezTo>
                      <a:pt x="218970" y="282542"/>
                      <a:pt x="282542" y="218970"/>
                      <a:pt x="282542" y="141271"/>
                    </a:cubicBezTo>
                    <a:cubicBezTo>
                      <a:pt x="282542" y="117137"/>
                      <a:pt x="276655" y="94769"/>
                      <a:pt x="266060" y="74756"/>
                    </a:cubicBezTo>
                    <a:lnTo>
                      <a:pt x="239572" y="101244"/>
                    </a:lnTo>
                    <a:close/>
                  </a:path>
                </a:pathLst>
              </a:custGeom>
              <a:solidFill>
                <a:srgbClr val="000000"/>
              </a:solidFill>
              <a:ln w="5854" cap="flat">
                <a:noFill/>
                <a:prstDash val="solid"/>
                <a:miter/>
              </a:ln>
            </p:spPr>
            <p:txBody>
              <a:bodyPr rtlCol="0" anchor="ctr"/>
              <a:lstStyle/>
              <a:p>
                <a:endParaRPr lang="en-GB" dirty="0"/>
              </a:p>
            </p:txBody>
          </p:sp>
        </p:grpSp>
        <p:sp>
          <p:nvSpPr>
            <p:cNvPr id="87" name="Rectangle 86">
              <a:extLst>
                <a:ext uri="{FF2B5EF4-FFF2-40B4-BE49-F238E27FC236}">
                  <a16:creationId xmlns:a16="http://schemas.microsoft.com/office/drawing/2014/main" xmlns="" id="{E1699282-C456-42E2-9E28-0BB2C72E1EF3}"/>
                </a:ext>
              </a:extLst>
            </p:cNvPr>
            <p:cNvSpPr/>
            <p:nvPr/>
          </p:nvSpPr>
          <p:spPr>
            <a:xfrm>
              <a:off x="248009" y="3015514"/>
              <a:ext cx="8645166" cy="3365820"/>
            </a:xfrm>
            <a:prstGeom prst="rect">
              <a:avLst/>
            </a:prstGeom>
            <a:noFill/>
            <a:ln w="12700">
              <a:solidFill>
                <a:srgbClr val="0039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Isosceles Triangle 87">
              <a:extLst>
                <a:ext uri="{FF2B5EF4-FFF2-40B4-BE49-F238E27FC236}">
                  <a16:creationId xmlns:a16="http://schemas.microsoft.com/office/drawing/2014/main" xmlns="" id="{F6C1AB9D-1DC6-4492-B333-308713B6B048}"/>
                </a:ext>
              </a:extLst>
            </p:cNvPr>
            <p:cNvSpPr/>
            <p:nvPr/>
          </p:nvSpPr>
          <p:spPr>
            <a:xfrm rot="10800000">
              <a:off x="4389249" y="2854724"/>
              <a:ext cx="362686" cy="116403"/>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Rectangle 90">
              <a:extLst>
                <a:ext uri="{FF2B5EF4-FFF2-40B4-BE49-F238E27FC236}">
                  <a16:creationId xmlns:a16="http://schemas.microsoft.com/office/drawing/2014/main" xmlns="" id="{389933FB-90B8-44E9-ADD6-124E22111074}"/>
                </a:ext>
              </a:extLst>
            </p:cNvPr>
            <p:cNvSpPr/>
            <p:nvPr/>
          </p:nvSpPr>
          <p:spPr>
            <a:xfrm>
              <a:off x="7452320" y="1376490"/>
              <a:ext cx="1389031" cy="5148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DEPARTMENTAL PLANS</a:t>
              </a:r>
            </a:p>
          </p:txBody>
        </p:sp>
        <p:sp>
          <p:nvSpPr>
            <p:cNvPr id="93" name="Rectangle 92">
              <a:extLst>
                <a:ext uri="{FF2B5EF4-FFF2-40B4-BE49-F238E27FC236}">
                  <a16:creationId xmlns:a16="http://schemas.microsoft.com/office/drawing/2014/main" xmlns="" id="{59F3AFA3-5BDE-4850-B1A4-6A94CEAED70F}"/>
                </a:ext>
              </a:extLst>
            </p:cNvPr>
            <p:cNvSpPr/>
            <p:nvPr/>
          </p:nvSpPr>
          <p:spPr bwMode="auto">
            <a:xfrm>
              <a:off x="900492" y="5087326"/>
              <a:ext cx="1007212" cy="35789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168400" marR="0" indent="-1168400" defTabSz="914400" rtl="0" eaLnBrk="1" fontAlgn="base" latinLnBrk="0" hangingPunct="1">
                <a:lnSpc>
                  <a:spcPct val="100000"/>
                </a:lnSpc>
                <a:spcBef>
                  <a:spcPct val="0"/>
                </a:spcBef>
                <a:spcAft>
                  <a:spcPct val="0"/>
                </a:spcAft>
                <a:buClrTx/>
                <a:buSzTx/>
                <a:buFontTx/>
                <a:buNone/>
                <a:tabLst/>
              </a:pPr>
              <a:r>
                <a:rPr lang="en-ZA" sz="1400" b="1" u="none" dirty="0">
                  <a:solidFill>
                    <a:schemeClr val="bg1"/>
                  </a:solidFill>
                  <a:latin typeface="Arial" charset="0"/>
                </a:rPr>
                <a:t>IMPACT</a:t>
              </a:r>
              <a:endParaRPr kumimoji="0" lang="en-ZA" sz="1050" i="0" u="none" strike="noStrike" cap="none" normalizeH="0" baseline="0" dirty="0">
                <a:ln>
                  <a:noFill/>
                </a:ln>
                <a:solidFill>
                  <a:schemeClr val="bg1"/>
                </a:solidFill>
                <a:effectLst/>
                <a:latin typeface="Arial" charset="0"/>
              </a:endParaRPr>
            </a:p>
          </p:txBody>
        </p:sp>
        <p:grpSp>
          <p:nvGrpSpPr>
            <p:cNvPr id="99" name="Graphic 97" descr="Ethernet">
              <a:extLst>
                <a:ext uri="{FF2B5EF4-FFF2-40B4-BE49-F238E27FC236}">
                  <a16:creationId xmlns:a16="http://schemas.microsoft.com/office/drawing/2014/main" xmlns="" id="{30E0DCE7-DB8F-4379-946E-2A421A362080}"/>
                </a:ext>
              </a:extLst>
            </p:cNvPr>
            <p:cNvGrpSpPr/>
            <p:nvPr/>
          </p:nvGrpSpPr>
          <p:grpSpPr>
            <a:xfrm>
              <a:off x="238547" y="4938995"/>
              <a:ext cx="646699" cy="684336"/>
              <a:chOff x="170862" y="5023056"/>
              <a:chExt cx="684336" cy="684336"/>
            </a:xfrm>
          </p:grpSpPr>
          <p:sp>
            <p:nvSpPr>
              <p:cNvPr id="100" name="Freeform: Shape 99">
                <a:extLst>
                  <a:ext uri="{FF2B5EF4-FFF2-40B4-BE49-F238E27FC236}">
                    <a16:creationId xmlns:a16="http://schemas.microsoft.com/office/drawing/2014/main" xmlns="" id="{FD54C9F3-F0A5-4843-9FE2-2A871495FCD6}"/>
                  </a:ext>
                </a:extLst>
              </p:cNvPr>
              <p:cNvSpPr/>
              <p:nvPr/>
            </p:nvSpPr>
            <p:spPr>
              <a:xfrm>
                <a:off x="226179" y="5207542"/>
                <a:ext cx="185341" cy="313654"/>
              </a:xfrm>
              <a:custGeom>
                <a:avLst/>
                <a:gdLst>
                  <a:gd name="connsiteX0" fmla="*/ 161247 w 185341"/>
                  <a:gd name="connsiteY0" fmla="*/ 318929 h 313654"/>
                  <a:gd name="connsiteX1" fmla="*/ 0 w 185341"/>
                  <a:gd name="connsiteY1" fmla="*/ 157682 h 313654"/>
                  <a:gd name="connsiteX2" fmla="*/ 157682 w 185341"/>
                  <a:gd name="connsiteY2" fmla="*/ 0 h 313654"/>
                  <a:gd name="connsiteX3" fmla="*/ 187907 w 185341"/>
                  <a:gd name="connsiteY3" fmla="*/ 30225 h 313654"/>
                  <a:gd name="connsiteX4" fmla="*/ 60450 w 185341"/>
                  <a:gd name="connsiteY4" fmla="*/ 157682 h 313654"/>
                  <a:gd name="connsiteX5" fmla="*/ 191472 w 185341"/>
                  <a:gd name="connsiteY5" fmla="*/ 288704 h 313654"/>
                  <a:gd name="connsiteX6" fmla="*/ 161247 w 185341"/>
                  <a:gd name="connsiteY6" fmla="*/ 318929 h 31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341" h="313654">
                    <a:moveTo>
                      <a:pt x="161247" y="318929"/>
                    </a:moveTo>
                    <a:lnTo>
                      <a:pt x="0" y="157682"/>
                    </a:lnTo>
                    <a:lnTo>
                      <a:pt x="157682" y="0"/>
                    </a:lnTo>
                    <a:lnTo>
                      <a:pt x="187907" y="30225"/>
                    </a:lnTo>
                    <a:lnTo>
                      <a:pt x="60450" y="157682"/>
                    </a:lnTo>
                    <a:lnTo>
                      <a:pt x="191472" y="288704"/>
                    </a:lnTo>
                    <a:lnTo>
                      <a:pt x="161247" y="318929"/>
                    </a:lnTo>
                    <a:close/>
                  </a:path>
                </a:pathLst>
              </a:custGeom>
              <a:solidFill>
                <a:srgbClr val="000000"/>
              </a:solidFill>
              <a:ln w="7045" cap="flat">
                <a:noFill/>
                <a:prstDash val="solid"/>
                <a:miter/>
              </a:ln>
            </p:spPr>
            <p:txBody>
              <a:bodyPr rtlCol="0" anchor="ctr"/>
              <a:lstStyle/>
              <a:p>
                <a:endParaRPr lang="en-GB" dirty="0"/>
              </a:p>
            </p:txBody>
          </p:sp>
          <p:sp>
            <p:nvSpPr>
              <p:cNvPr id="101" name="Freeform: Shape 100">
                <a:extLst>
                  <a:ext uri="{FF2B5EF4-FFF2-40B4-BE49-F238E27FC236}">
                    <a16:creationId xmlns:a16="http://schemas.microsoft.com/office/drawing/2014/main" xmlns="" id="{B4CBBBE5-3326-4615-945C-C513647D715C}"/>
                  </a:ext>
                </a:extLst>
              </p:cNvPr>
              <p:cNvSpPr/>
              <p:nvPr/>
            </p:nvSpPr>
            <p:spPr>
              <a:xfrm>
                <a:off x="604845" y="5207542"/>
                <a:ext cx="185341" cy="313654"/>
              </a:xfrm>
              <a:custGeom>
                <a:avLst/>
                <a:gdLst>
                  <a:gd name="connsiteX0" fmla="*/ 30225 w 185341"/>
                  <a:gd name="connsiteY0" fmla="*/ 318929 h 313654"/>
                  <a:gd name="connsiteX1" fmla="*/ 0 w 185341"/>
                  <a:gd name="connsiteY1" fmla="*/ 288704 h 313654"/>
                  <a:gd name="connsiteX2" fmla="*/ 131022 w 185341"/>
                  <a:gd name="connsiteY2" fmla="*/ 157682 h 313654"/>
                  <a:gd name="connsiteX3" fmla="*/ 3564 w 185341"/>
                  <a:gd name="connsiteY3" fmla="*/ 30225 h 313654"/>
                  <a:gd name="connsiteX4" fmla="*/ 33789 w 185341"/>
                  <a:gd name="connsiteY4" fmla="*/ 0 h 313654"/>
                  <a:gd name="connsiteX5" fmla="*/ 191471 w 185341"/>
                  <a:gd name="connsiteY5" fmla="*/ 157682 h 313654"/>
                  <a:gd name="connsiteX6" fmla="*/ 30225 w 185341"/>
                  <a:gd name="connsiteY6" fmla="*/ 318929 h 31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341" h="313654">
                    <a:moveTo>
                      <a:pt x="30225" y="318929"/>
                    </a:moveTo>
                    <a:lnTo>
                      <a:pt x="0" y="288704"/>
                    </a:lnTo>
                    <a:lnTo>
                      <a:pt x="131022" y="157682"/>
                    </a:lnTo>
                    <a:lnTo>
                      <a:pt x="3564" y="30225"/>
                    </a:lnTo>
                    <a:lnTo>
                      <a:pt x="33789" y="0"/>
                    </a:lnTo>
                    <a:lnTo>
                      <a:pt x="191471" y="157682"/>
                    </a:lnTo>
                    <a:lnTo>
                      <a:pt x="30225" y="318929"/>
                    </a:lnTo>
                    <a:close/>
                  </a:path>
                </a:pathLst>
              </a:custGeom>
              <a:solidFill>
                <a:srgbClr val="000000"/>
              </a:solidFill>
              <a:ln w="7045" cap="flat">
                <a:noFill/>
                <a:prstDash val="solid"/>
                <a:miter/>
              </a:ln>
            </p:spPr>
            <p:txBody>
              <a:bodyPr rtlCol="0" anchor="ctr"/>
              <a:lstStyle/>
              <a:p>
                <a:endParaRPr lang="en-GB" dirty="0"/>
              </a:p>
            </p:txBody>
          </p:sp>
          <p:sp>
            <p:nvSpPr>
              <p:cNvPr id="102" name="Freeform: Shape 101">
                <a:extLst>
                  <a:ext uri="{FF2B5EF4-FFF2-40B4-BE49-F238E27FC236}">
                    <a16:creationId xmlns:a16="http://schemas.microsoft.com/office/drawing/2014/main" xmlns="" id="{08882995-DE29-4FC3-B974-3328402152A5}"/>
                  </a:ext>
                </a:extLst>
              </p:cNvPr>
              <p:cNvSpPr/>
              <p:nvPr/>
            </p:nvSpPr>
            <p:spPr>
              <a:xfrm>
                <a:off x="477388" y="5329582"/>
                <a:ext cx="71285" cy="71285"/>
              </a:xfrm>
              <a:custGeom>
                <a:avLst/>
                <a:gdLst>
                  <a:gd name="connsiteX0" fmla="*/ 71285 w 71285"/>
                  <a:gd name="connsiteY0" fmla="*/ 35643 h 71285"/>
                  <a:gd name="connsiteX1" fmla="*/ 35643 w 71285"/>
                  <a:gd name="connsiteY1" fmla="*/ 71285 h 71285"/>
                  <a:gd name="connsiteX2" fmla="*/ 0 w 71285"/>
                  <a:gd name="connsiteY2" fmla="*/ 35643 h 71285"/>
                  <a:gd name="connsiteX3" fmla="*/ 35643 w 71285"/>
                  <a:gd name="connsiteY3" fmla="*/ 0 h 71285"/>
                  <a:gd name="connsiteX4" fmla="*/ 71285 w 71285"/>
                  <a:gd name="connsiteY4" fmla="*/ 35643 h 71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85" h="71285">
                    <a:moveTo>
                      <a:pt x="71285" y="35643"/>
                    </a:moveTo>
                    <a:cubicBezTo>
                      <a:pt x="71285" y="55327"/>
                      <a:pt x="55327" y="71285"/>
                      <a:pt x="35643" y="71285"/>
                    </a:cubicBezTo>
                    <a:cubicBezTo>
                      <a:pt x="15958" y="71285"/>
                      <a:pt x="0" y="55327"/>
                      <a:pt x="0" y="35643"/>
                    </a:cubicBezTo>
                    <a:cubicBezTo>
                      <a:pt x="0" y="15958"/>
                      <a:pt x="15958" y="0"/>
                      <a:pt x="35643" y="0"/>
                    </a:cubicBezTo>
                    <a:cubicBezTo>
                      <a:pt x="55327" y="0"/>
                      <a:pt x="71285" y="15958"/>
                      <a:pt x="71285" y="35643"/>
                    </a:cubicBezTo>
                    <a:close/>
                  </a:path>
                </a:pathLst>
              </a:custGeom>
              <a:solidFill>
                <a:srgbClr val="00B050"/>
              </a:solidFill>
              <a:ln w="7045" cap="flat">
                <a:noFill/>
                <a:prstDash val="solid"/>
                <a:miter/>
              </a:ln>
            </p:spPr>
            <p:txBody>
              <a:bodyPr rtlCol="0" anchor="ctr"/>
              <a:lstStyle/>
              <a:p>
                <a:endParaRPr lang="en-GB" dirty="0"/>
              </a:p>
            </p:txBody>
          </p:sp>
          <p:sp>
            <p:nvSpPr>
              <p:cNvPr id="103" name="Freeform: Shape 102">
                <a:extLst>
                  <a:ext uri="{FF2B5EF4-FFF2-40B4-BE49-F238E27FC236}">
                    <a16:creationId xmlns:a16="http://schemas.microsoft.com/office/drawing/2014/main" xmlns="" id="{77518BCD-7791-4AE6-8D7B-6D8536599F15}"/>
                  </a:ext>
                </a:extLst>
              </p:cNvPr>
              <p:cNvSpPr/>
              <p:nvPr/>
            </p:nvSpPr>
            <p:spPr>
              <a:xfrm>
                <a:off x="363332" y="5329582"/>
                <a:ext cx="71285" cy="71285"/>
              </a:xfrm>
              <a:custGeom>
                <a:avLst/>
                <a:gdLst>
                  <a:gd name="connsiteX0" fmla="*/ 71285 w 71285"/>
                  <a:gd name="connsiteY0" fmla="*/ 35643 h 71285"/>
                  <a:gd name="connsiteX1" fmla="*/ 35643 w 71285"/>
                  <a:gd name="connsiteY1" fmla="*/ 71285 h 71285"/>
                  <a:gd name="connsiteX2" fmla="*/ 0 w 71285"/>
                  <a:gd name="connsiteY2" fmla="*/ 35643 h 71285"/>
                  <a:gd name="connsiteX3" fmla="*/ 35643 w 71285"/>
                  <a:gd name="connsiteY3" fmla="*/ 0 h 71285"/>
                  <a:gd name="connsiteX4" fmla="*/ 71285 w 71285"/>
                  <a:gd name="connsiteY4" fmla="*/ 35643 h 71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85" h="71285">
                    <a:moveTo>
                      <a:pt x="71285" y="35643"/>
                    </a:moveTo>
                    <a:cubicBezTo>
                      <a:pt x="71285" y="55327"/>
                      <a:pt x="55327" y="71285"/>
                      <a:pt x="35643" y="71285"/>
                    </a:cubicBezTo>
                    <a:cubicBezTo>
                      <a:pt x="15958" y="71285"/>
                      <a:pt x="0" y="55327"/>
                      <a:pt x="0" y="35643"/>
                    </a:cubicBezTo>
                    <a:cubicBezTo>
                      <a:pt x="0" y="15958"/>
                      <a:pt x="15958" y="0"/>
                      <a:pt x="35643" y="0"/>
                    </a:cubicBezTo>
                    <a:cubicBezTo>
                      <a:pt x="55327" y="0"/>
                      <a:pt x="71285" y="15958"/>
                      <a:pt x="71285" y="35643"/>
                    </a:cubicBezTo>
                    <a:close/>
                  </a:path>
                </a:pathLst>
              </a:custGeom>
              <a:solidFill>
                <a:srgbClr val="FF0000"/>
              </a:solidFill>
              <a:ln w="7045" cap="flat">
                <a:noFill/>
                <a:prstDash val="solid"/>
                <a:miter/>
              </a:ln>
            </p:spPr>
            <p:txBody>
              <a:bodyPr rtlCol="0" anchor="ctr"/>
              <a:lstStyle/>
              <a:p>
                <a:endParaRPr lang="en-GB" dirty="0"/>
              </a:p>
            </p:txBody>
          </p:sp>
          <p:sp>
            <p:nvSpPr>
              <p:cNvPr id="104" name="Freeform: Shape 103">
                <a:extLst>
                  <a:ext uri="{FF2B5EF4-FFF2-40B4-BE49-F238E27FC236}">
                    <a16:creationId xmlns:a16="http://schemas.microsoft.com/office/drawing/2014/main" xmlns="" id="{1DF8FEBD-970C-4A0B-ABF1-15259E218923}"/>
                  </a:ext>
                </a:extLst>
              </p:cNvPr>
              <p:cNvSpPr/>
              <p:nvPr/>
            </p:nvSpPr>
            <p:spPr>
              <a:xfrm>
                <a:off x="591444" y="5329582"/>
                <a:ext cx="71285" cy="71285"/>
              </a:xfrm>
              <a:custGeom>
                <a:avLst/>
                <a:gdLst>
                  <a:gd name="connsiteX0" fmla="*/ 71285 w 71285"/>
                  <a:gd name="connsiteY0" fmla="*/ 35643 h 71285"/>
                  <a:gd name="connsiteX1" fmla="*/ 35643 w 71285"/>
                  <a:gd name="connsiteY1" fmla="*/ 71285 h 71285"/>
                  <a:gd name="connsiteX2" fmla="*/ 0 w 71285"/>
                  <a:gd name="connsiteY2" fmla="*/ 35643 h 71285"/>
                  <a:gd name="connsiteX3" fmla="*/ 35643 w 71285"/>
                  <a:gd name="connsiteY3" fmla="*/ 0 h 71285"/>
                  <a:gd name="connsiteX4" fmla="*/ 71285 w 71285"/>
                  <a:gd name="connsiteY4" fmla="*/ 35643 h 71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85" h="71285">
                    <a:moveTo>
                      <a:pt x="71285" y="35643"/>
                    </a:moveTo>
                    <a:cubicBezTo>
                      <a:pt x="71285" y="55327"/>
                      <a:pt x="55327" y="71285"/>
                      <a:pt x="35643" y="71285"/>
                    </a:cubicBezTo>
                    <a:cubicBezTo>
                      <a:pt x="15958" y="71285"/>
                      <a:pt x="0" y="55327"/>
                      <a:pt x="0" y="35643"/>
                    </a:cubicBezTo>
                    <a:cubicBezTo>
                      <a:pt x="0" y="15958"/>
                      <a:pt x="15958" y="0"/>
                      <a:pt x="35643" y="0"/>
                    </a:cubicBezTo>
                    <a:cubicBezTo>
                      <a:pt x="55327" y="0"/>
                      <a:pt x="71285" y="15958"/>
                      <a:pt x="71285" y="35643"/>
                    </a:cubicBezTo>
                    <a:close/>
                  </a:path>
                </a:pathLst>
              </a:custGeom>
              <a:solidFill>
                <a:srgbClr val="0070C0"/>
              </a:solidFill>
              <a:ln w="7045" cap="flat">
                <a:noFill/>
                <a:prstDash val="solid"/>
                <a:miter/>
              </a:ln>
            </p:spPr>
            <p:txBody>
              <a:bodyPr rtlCol="0" anchor="ctr"/>
              <a:lstStyle/>
              <a:p>
                <a:endParaRPr lang="en-GB" dirty="0"/>
              </a:p>
            </p:txBody>
          </p:sp>
        </p:grpSp>
        <p:sp>
          <p:nvSpPr>
            <p:cNvPr id="107" name="Rectangle 106">
              <a:extLst>
                <a:ext uri="{FF2B5EF4-FFF2-40B4-BE49-F238E27FC236}">
                  <a16:creationId xmlns:a16="http://schemas.microsoft.com/office/drawing/2014/main" xmlns="" id="{72F551F2-6997-442C-80BF-616B12DB5482}"/>
                </a:ext>
              </a:extLst>
            </p:cNvPr>
            <p:cNvSpPr/>
            <p:nvPr/>
          </p:nvSpPr>
          <p:spPr>
            <a:xfrm>
              <a:off x="276825" y="5589240"/>
              <a:ext cx="8488452" cy="697761"/>
            </a:xfrm>
            <a:prstGeom prst="rect">
              <a:avLst/>
            </a:prstGeom>
            <a:solidFill>
              <a:schemeClr val="bg1">
                <a:lumMod val="95000"/>
              </a:schemeClr>
            </a:solidFill>
            <a:ln w="12700" cap="flat" cmpd="sng" algn="ctr">
              <a:noFill/>
              <a:prstDash val="solid"/>
              <a:miter lim="800000"/>
            </a:ln>
            <a:effectLst/>
          </p:spPr>
          <p:txBody>
            <a:bodyPr rtlCol="0" anchor="ctr"/>
            <a:lstStyle/>
            <a:p>
              <a:pPr marL="171450" lvl="0" indent="-171450">
                <a:lnSpc>
                  <a:spcPct val="115000"/>
                </a:lnSpc>
                <a:buFont typeface="Arial" panose="020B0604020202020204" pitchFamily="34" charset="0"/>
                <a:buChar char="•"/>
                <a:tabLst>
                  <a:tab pos="457200" algn="l"/>
                </a:tabLst>
              </a:pPr>
              <a:r>
                <a:rPr lang="en-ZA"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Increased availability and affordability to communication services including, but not limited to, underdeveloped and underserviced areas</a:t>
              </a:r>
            </a:p>
            <a:p>
              <a:pPr marL="171450" lvl="0" indent="-171450">
                <a:lnSpc>
                  <a:spcPct val="115000"/>
                </a:lnSpc>
                <a:buFont typeface="Arial" panose="020B0604020202020204" pitchFamily="34" charset="0"/>
                <a:buChar char="•"/>
                <a:tabLst>
                  <a:tab pos="457200" algn="l"/>
                </a:tabLst>
              </a:pPr>
              <a:r>
                <a:rPr lang="en-ZA"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Implemented innovative, efficient and cost-effective communication services</a:t>
              </a:r>
            </a:p>
            <a:p>
              <a:pPr marL="171450" lvl="0" indent="-171450">
                <a:lnSpc>
                  <a:spcPct val="115000"/>
                </a:lnSpc>
                <a:buFont typeface="Arial" panose="020B0604020202020204" pitchFamily="34" charset="0"/>
                <a:buChar char="•"/>
                <a:tabLst>
                  <a:tab pos="457200" algn="l"/>
                </a:tabLst>
              </a:pPr>
              <a:r>
                <a:rPr lang="en-ZA"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A State supported through broadband connectivity </a:t>
              </a:r>
            </a:p>
            <a:p>
              <a:pPr marL="171450" lvl="0" indent="-171450">
                <a:lnSpc>
                  <a:spcPct val="115000"/>
                </a:lnSpc>
                <a:buFont typeface="Arial" panose="020B0604020202020204" pitchFamily="34" charset="0"/>
                <a:buChar char="•"/>
                <a:tabLst>
                  <a:tab pos="457200" algn="l"/>
                </a:tabLst>
              </a:pPr>
              <a:r>
                <a:rPr lang="en-ZA"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A strategically positioned, reputable, competitive and profitable industry player </a:t>
              </a:r>
            </a:p>
          </p:txBody>
        </p:sp>
        <p:sp>
          <p:nvSpPr>
            <p:cNvPr id="108" name="Rectangle 107">
              <a:extLst>
                <a:ext uri="{FF2B5EF4-FFF2-40B4-BE49-F238E27FC236}">
                  <a16:creationId xmlns:a16="http://schemas.microsoft.com/office/drawing/2014/main" xmlns="" id="{6AD1F722-6C28-4212-8E9F-D5D1852DEBDA}"/>
                </a:ext>
              </a:extLst>
            </p:cNvPr>
            <p:cNvSpPr/>
            <p:nvPr/>
          </p:nvSpPr>
          <p:spPr>
            <a:xfrm>
              <a:off x="7308304" y="3318159"/>
              <a:ext cx="1462765" cy="242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10 Year Outlook</a:t>
              </a:r>
            </a:p>
          </p:txBody>
        </p:sp>
        <p:sp>
          <p:nvSpPr>
            <p:cNvPr id="111" name="Rectangle 110">
              <a:extLst>
                <a:ext uri="{FF2B5EF4-FFF2-40B4-BE49-F238E27FC236}">
                  <a16:creationId xmlns:a16="http://schemas.microsoft.com/office/drawing/2014/main" xmlns="" id="{C43BFE7A-288F-4B1F-A31A-8C49AD3F2331}"/>
                </a:ext>
              </a:extLst>
            </p:cNvPr>
            <p:cNvSpPr/>
            <p:nvPr/>
          </p:nvSpPr>
          <p:spPr>
            <a:xfrm>
              <a:off x="7308304" y="4146681"/>
              <a:ext cx="1462765" cy="242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10 Year Outlook</a:t>
              </a:r>
            </a:p>
          </p:txBody>
        </p:sp>
        <p:sp>
          <p:nvSpPr>
            <p:cNvPr id="112" name="Rectangle 111">
              <a:extLst>
                <a:ext uri="{FF2B5EF4-FFF2-40B4-BE49-F238E27FC236}">
                  <a16:creationId xmlns:a16="http://schemas.microsoft.com/office/drawing/2014/main" xmlns="" id="{0A970869-FFA4-4625-A44F-C95F0CDAD19B}"/>
                </a:ext>
              </a:extLst>
            </p:cNvPr>
            <p:cNvSpPr/>
            <p:nvPr/>
          </p:nvSpPr>
          <p:spPr>
            <a:xfrm>
              <a:off x="7295341" y="5320275"/>
              <a:ext cx="1462765" cy="242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10 Year Outlook</a:t>
              </a:r>
            </a:p>
          </p:txBody>
        </p:sp>
      </p:grpSp>
      <p:sp>
        <p:nvSpPr>
          <p:cNvPr id="50" name="Slide Number Placeholder 2">
            <a:extLst>
              <a:ext uri="{FF2B5EF4-FFF2-40B4-BE49-F238E27FC236}">
                <a16:creationId xmlns:a16="http://schemas.microsoft.com/office/drawing/2014/main" xmlns="" id="{6229E220-2BD2-4187-87FA-A15C4304F942}"/>
              </a:ext>
            </a:extLst>
          </p:cNvPr>
          <p:cNvSpPr>
            <a:spLocks noGrp="1"/>
          </p:cNvSpPr>
          <p:nvPr>
            <p:ph type="sldNum" sz="quarter" idx="10"/>
          </p:nvPr>
        </p:nvSpPr>
        <p:spPr>
          <a:xfrm>
            <a:off x="6553200" y="6461182"/>
            <a:ext cx="2133600" cy="301925"/>
          </a:xfrm>
        </p:spPr>
        <p:txBody>
          <a:bodyPr/>
          <a:lstStyle/>
          <a:p>
            <a:r>
              <a:rPr lang="en-US" dirty="0">
                <a:solidFill>
                  <a:srgbClr val="FFFFFF"/>
                </a:solidFill>
              </a:rPr>
              <a:t>Slide </a:t>
            </a:r>
            <a:fld id="{864A8D4A-B602-4C7A-9F64-5AEA9A8AB9A3}" type="slidenum">
              <a:rPr lang="en-US" smtClean="0">
                <a:solidFill>
                  <a:srgbClr val="FFFFFF"/>
                </a:solidFill>
              </a:rPr>
              <a:pPr/>
              <a:t>8</a:t>
            </a:fld>
            <a:endParaRPr lang="en-US" dirty="0">
              <a:solidFill>
                <a:srgbClr val="FFFFFF"/>
              </a:solidFill>
            </a:endParaRPr>
          </a:p>
        </p:txBody>
      </p:sp>
    </p:spTree>
    <p:extLst>
      <p:ext uri="{BB962C8B-B14F-4D97-AF65-F5344CB8AC3E}">
        <p14:creationId xmlns:p14="http://schemas.microsoft.com/office/powerpoint/2010/main" xmlns="" val="921793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4CB36E60-1450-4108-8DAC-B07B72F497E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Slide </a:t>
            </a:r>
            <a:fld id="{864A8D4A-B602-4C7A-9F64-5AEA9A8AB9A3}" type="slidenum">
              <a:rPr kumimoji="0" lang="en-US"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Text Placeholder 3">
            <a:extLst>
              <a:ext uri="{FF2B5EF4-FFF2-40B4-BE49-F238E27FC236}">
                <a16:creationId xmlns:a16="http://schemas.microsoft.com/office/drawing/2014/main" xmlns="" id="{A90AFD2D-CC2B-445E-A80D-4AD55BC26017}"/>
              </a:ext>
            </a:extLst>
          </p:cNvPr>
          <p:cNvSpPr>
            <a:spLocks noGrp="1"/>
          </p:cNvSpPr>
          <p:nvPr>
            <p:ph type="body" sz="quarter" idx="11"/>
          </p:nvPr>
        </p:nvSpPr>
        <p:spPr>
          <a:xfrm>
            <a:off x="257175" y="415433"/>
            <a:ext cx="6734611" cy="400595"/>
          </a:xfrm>
          <a:noFill/>
          <a:ln w="9525">
            <a:noFill/>
            <a:miter lim="800000"/>
            <a:headEnd/>
            <a:tailEnd/>
          </a:ln>
        </p:spPr>
        <p:txBody>
          <a:bodyPr vert="horz" wrap="square" lIns="91440" tIns="45720" rIns="91440" bIns="45720" numCol="1" anchor="ctr" anchorCtr="0" compatLnSpc="1">
            <a:prstTxWarp prst="textNoShape">
              <a:avLst/>
            </a:prstTxWarp>
            <a:noAutofit/>
          </a:bodyPr>
          <a:lstStyle/>
          <a:p>
            <a:pPr>
              <a:spcBef>
                <a:spcPct val="0"/>
              </a:spcBef>
            </a:pPr>
            <a:r>
              <a:rPr lang="en-GB" kern="1200" dirty="0">
                <a:latin typeface="Helvetica"/>
                <a:ea typeface="Tahoma" panose="020B0604030504040204" pitchFamily="34" charset="0"/>
                <a:cs typeface="Tahoma" panose="020B0604030504040204" pitchFamily="34" charset="0"/>
              </a:rPr>
              <a:t>BBI’s VALUE CHAIN…….Product and Services</a:t>
            </a:r>
          </a:p>
        </p:txBody>
      </p:sp>
      <p:grpSp>
        <p:nvGrpSpPr>
          <p:cNvPr id="2" name="Group 1">
            <a:extLst>
              <a:ext uri="{FF2B5EF4-FFF2-40B4-BE49-F238E27FC236}">
                <a16:creationId xmlns:a16="http://schemas.microsoft.com/office/drawing/2014/main" xmlns="" id="{EA1A1239-F85C-1046-94AE-F1F1E4607E0C}"/>
              </a:ext>
            </a:extLst>
          </p:cNvPr>
          <p:cNvGrpSpPr/>
          <p:nvPr/>
        </p:nvGrpSpPr>
        <p:grpSpPr>
          <a:xfrm>
            <a:off x="246845" y="1147120"/>
            <a:ext cx="8789651" cy="5287541"/>
            <a:chOff x="246845" y="1147120"/>
            <a:chExt cx="8789651" cy="5287541"/>
          </a:xfrm>
        </p:grpSpPr>
        <p:sp>
          <p:nvSpPr>
            <p:cNvPr id="75" name="Rectangle 74">
              <a:extLst>
                <a:ext uri="{FF2B5EF4-FFF2-40B4-BE49-F238E27FC236}">
                  <a16:creationId xmlns:a16="http://schemas.microsoft.com/office/drawing/2014/main" xmlns="" id="{06E00320-15E9-4340-A65C-6C942860C9F6}"/>
                </a:ext>
              </a:extLst>
            </p:cNvPr>
            <p:cNvSpPr/>
            <p:nvPr/>
          </p:nvSpPr>
          <p:spPr>
            <a:xfrm>
              <a:off x="3032741" y="1244687"/>
              <a:ext cx="1384190" cy="195970"/>
            </a:xfrm>
            <a:prstGeom prst="rect">
              <a:avLst/>
            </a:prstGeom>
            <a:solidFill>
              <a:srgbClr val="11310C"/>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ZA" sz="1100" b="1" i="0" u="none" strike="noStrike" kern="0" cap="none" spc="0" normalizeH="0" baseline="0" noProof="0" dirty="0">
                  <a:ln>
                    <a:noFill/>
                  </a:ln>
                  <a:solidFill>
                    <a:schemeClr val="bg1"/>
                  </a:solidFill>
                  <a:effectLst/>
                  <a:uLnTx/>
                  <a:uFillTx/>
                  <a:latin typeface="Arial"/>
                  <a:ea typeface="+mn-ea"/>
                  <a:cs typeface="+mn-cs"/>
                </a:rPr>
                <a:t>Connectivity</a:t>
              </a:r>
            </a:p>
          </p:txBody>
        </p:sp>
        <p:sp>
          <p:nvSpPr>
            <p:cNvPr id="58" name="Rectangle 57">
              <a:extLst>
                <a:ext uri="{FF2B5EF4-FFF2-40B4-BE49-F238E27FC236}">
                  <a16:creationId xmlns:a16="http://schemas.microsoft.com/office/drawing/2014/main" xmlns="" id="{04249DAD-76BD-423C-B764-DBA1420DC2A2}"/>
                </a:ext>
              </a:extLst>
            </p:cNvPr>
            <p:cNvSpPr/>
            <p:nvPr/>
          </p:nvSpPr>
          <p:spPr>
            <a:xfrm>
              <a:off x="6811115" y="3514016"/>
              <a:ext cx="1273175" cy="415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7" name="Rectangle 56">
              <a:extLst>
                <a:ext uri="{FF2B5EF4-FFF2-40B4-BE49-F238E27FC236}">
                  <a16:creationId xmlns:a16="http://schemas.microsoft.com/office/drawing/2014/main" xmlns="" id="{C818CF45-2BC2-41B7-A092-C16A4445CFF6}"/>
                </a:ext>
              </a:extLst>
            </p:cNvPr>
            <p:cNvSpPr/>
            <p:nvPr/>
          </p:nvSpPr>
          <p:spPr>
            <a:xfrm>
              <a:off x="6296559" y="2589652"/>
              <a:ext cx="513281" cy="4308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a:ea typeface="+mn-ea"/>
                  <a:cs typeface="+mn-cs"/>
                </a:rPr>
                <a:t>Free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a:ea typeface="+mn-ea"/>
                  <a:cs typeface="+mn-cs"/>
                </a:rPr>
                <a:t>State</a:t>
              </a:r>
            </a:p>
          </p:txBody>
        </p:sp>
        <p:grpSp>
          <p:nvGrpSpPr>
            <p:cNvPr id="85" name="Group 84">
              <a:extLst>
                <a:ext uri="{FF2B5EF4-FFF2-40B4-BE49-F238E27FC236}">
                  <a16:creationId xmlns:a16="http://schemas.microsoft.com/office/drawing/2014/main" xmlns="" id="{26186279-F8FA-409E-8BA1-C12A45DBA6FE}"/>
                </a:ext>
              </a:extLst>
            </p:cNvPr>
            <p:cNvGrpSpPr/>
            <p:nvPr/>
          </p:nvGrpSpPr>
          <p:grpSpPr>
            <a:xfrm>
              <a:off x="246845" y="1147120"/>
              <a:ext cx="8645635" cy="1234045"/>
              <a:chOff x="183284" y="1147120"/>
              <a:chExt cx="11222180" cy="1234045"/>
            </a:xfrm>
          </p:grpSpPr>
          <p:sp>
            <p:nvSpPr>
              <p:cNvPr id="86" name="Freeform: Shape 85">
                <a:extLst>
                  <a:ext uri="{FF2B5EF4-FFF2-40B4-BE49-F238E27FC236}">
                    <a16:creationId xmlns:a16="http://schemas.microsoft.com/office/drawing/2014/main" xmlns="" id="{C74B9CF5-260B-44CF-8C4D-A1E05953127B}"/>
                  </a:ext>
                </a:extLst>
              </p:cNvPr>
              <p:cNvSpPr/>
              <p:nvPr/>
            </p:nvSpPr>
            <p:spPr>
              <a:xfrm>
                <a:off x="183284" y="1470067"/>
                <a:ext cx="2040396" cy="742942"/>
              </a:xfrm>
              <a:custGeom>
                <a:avLst/>
                <a:gdLst>
                  <a:gd name="connsiteX0" fmla="*/ 0 w 2040396"/>
                  <a:gd name="connsiteY0" fmla="*/ 0 h 742942"/>
                  <a:gd name="connsiteX1" fmla="*/ 1668925 w 2040396"/>
                  <a:gd name="connsiteY1" fmla="*/ 0 h 742942"/>
                  <a:gd name="connsiteX2" fmla="*/ 2040396 w 2040396"/>
                  <a:gd name="connsiteY2" fmla="*/ 371471 h 742942"/>
                  <a:gd name="connsiteX3" fmla="*/ 1668925 w 2040396"/>
                  <a:gd name="connsiteY3" fmla="*/ 742942 h 742942"/>
                  <a:gd name="connsiteX4" fmla="*/ 0 w 2040396"/>
                  <a:gd name="connsiteY4" fmla="*/ 742942 h 742942"/>
                  <a:gd name="connsiteX5" fmla="*/ 371471 w 2040396"/>
                  <a:gd name="connsiteY5" fmla="*/ 371471 h 742942"/>
                  <a:gd name="connsiteX6" fmla="*/ 0 w 2040396"/>
                  <a:gd name="connsiteY6" fmla="*/ 0 h 74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0396" h="742942">
                    <a:moveTo>
                      <a:pt x="0" y="0"/>
                    </a:moveTo>
                    <a:lnTo>
                      <a:pt x="1668925" y="0"/>
                    </a:lnTo>
                    <a:lnTo>
                      <a:pt x="2040396" y="371471"/>
                    </a:lnTo>
                    <a:lnTo>
                      <a:pt x="1668925" y="742942"/>
                    </a:lnTo>
                    <a:lnTo>
                      <a:pt x="0" y="742942"/>
                    </a:lnTo>
                    <a:lnTo>
                      <a:pt x="371471" y="371471"/>
                    </a:lnTo>
                    <a:lnTo>
                      <a:pt x="0" y="0"/>
                    </a:lnTo>
                    <a:close/>
                  </a:path>
                </a:pathLst>
              </a:custGeom>
              <a:solidFill>
                <a:srgbClr val="01310B">
                  <a:shade val="8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411476" tIns="13335" rIns="384806" bIns="13335"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prstClr val="white"/>
                    </a:solidFill>
                    <a:effectLst/>
                    <a:uLnTx/>
                    <a:uFillTx/>
                    <a:latin typeface="Arial"/>
                    <a:ea typeface="+mn-ea"/>
                    <a:cs typeface="+mn-cs"/>
                  </a:rPr>
                  <a:t>Telecom Infrastructure</a:t>
                </a:r>
              </a:p>
            </p:txBody>
          </p:sp>
          <p:sp>
            <p:nvSpPr>
              <p:cNvPr id="87" name="Freeform: Shape 86">
                <a:extLst>
                  <a:ext uri="{FF2B5EF4-FFF2-40B4-BE49-F238E27FC236}">
                    <a16:creationId xmlns:a16="http://schemas.microsoft.com/office/drawing/2014/main" xmlns="" id="{CF44D334-A431-4312-A6DD-6C1765964C70}"/>
                  </a:ext>
                </a:extLst>
              </p:cNvPr>
              <p:cNvSpPr/>
              <p:nvPr/>
            </p:nvSpPr>
            <p:spPr>
              <a:xfrm>
                <a:off x="2019641" y="1470067"/>
                <a:ext cx="2040396" cy="742942"/>
              </a:xfrm>
              <a:custGeom>
                <a:avLst/>
                <a:gdLst>
                  <a:gd name="connsiteX0" fmla="*/ 0 w 2040396"/>
                  <a:gd name="connsiteY0" fmla="*/ 0 h 742942"/>
                  <a:gd name="connsiteX1" fmla="*/ 1668925 w 2040396"/>
                  <a:gd name="connsiteY1" fmla="*/ 0 h 742942"/>
                  <a:gd name="connsiteX2" fmla="*/ 2040396 w 2040396"/>
                  <a:gd name="connsiteY2" fmla="*/ 371471 h 742942"/>
                  <a:gd name="connsiteX3" fmla="*/ 1668925 w 2040396"/>
                  <a:gd name="connsiteY3" fmla="*/ 742942 h 742942"/>
                  <a:gd name="connsiteX4" fmla="*/ 0 w 2040396"/>
                  <a:gd name="connsiteY4" fmla="*/ 742942 h 742942"/>
                  <a:gd name="connsiteX5" fmla="*/ 371471 w 2040396"/>
                  <a:gd name="connsiteY5" fmla="*/ 371471 h 742942"/>
                  <a:gd name="connsiteX6" fmla="*/ 0 w 2040396"/>
                  <a:gd name="connsiteY6" fmla="*/ 0 h 74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0396" h="742942">
                    <a:moveTo>
                      <a:pt x="0" y="0"/>
                    </a:moveTo>
                    <a:lnTo>
                      <a:pt x="1668925" y="0"/>
                    </a:lnTo>
                    <a:lnTo>
                      <a:pt x="2040396" y="371471"/>
                    </a:lnTo>
                    <a:lnTo>
                      <a:pt x="1668925" y="742942"/>
                    </a:lnTo>
                    <a:lnTo>
                      <a:pt x="0" y="742942"/>
                    </a:lnTo>
                    <a:lnTo>
                      <a:pt x="371471" y="371471"/>
                    </a:lnTo>
                    <a:lnTo>
                      <a:pt x="0" y="0"/>
                    </a:lnTo>
                    <a:close/>
                  </a:path>
                </a:pathLst>
              </a:custGeom>
              <a:solidFill>
                <a:srgbClr val="01310B">
                  <a:shade val="80000"/>
                  <a:hueOff val="-62134"/>
                  <a:satOff val="-18829"/>
                  <a:lumOff val="10132"/>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411476" tIns="13335" rIns="384806" bIns="13335"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prstClr val="white"/>
                    </a:solidFill>
                    <a:effectLst/>
                    <a:uLnTx/>
                    <a:uFillTx/>
                    <a:latin typeface="Arial"/>
                    <a:ea typeface="+mn-ea"/>
                    <a:cs typeface="+mn-cs"/>
                  </a:rPr>
                  <a:t>Network Equipment</a:t>
                </a:r>
              </a:p>
            </p:txBody>
          </p:sp>
          <p:sp>
            <p:nvSpPr>
              <p:cNvPr id="88" name="Freeform: Shape 87">
                <a:extLst>
                  <a:ext uri="{FF2B5EF4-FFF2-40B4-BE49-F238E27FC236}">
                    <a16:creationId xmlns:a16="http://schemas.microsoft.com/office/drawing/2014/main" xmlns="" id="{4ABE0A1C-C9A1-47A5-886D-D1B694099985}"/>
                  </a:ext>
                </a:extLst>
              </p:cNvPr>
              <p:cNvSpPr/>
              <p:nvPr/>
            </p:nvSpPr>
            <p:spPr>
              <a:xfrm>
                <a:off x="3855998" y="1470067"/>
                <a:ext cx="2040396" cy="742942"/>
              </a:xfrm>
              <a:custGeom>
                <a:avLst/>
                <a:gdLst>
                  <a:gd name="connsiteX0" fmla="*/ 0 w 2040396"/>
                  <a:gd name="connsiteY0" fmla="*/ 0 h 742942"/>
                  <a:gd name="connsiteX1" fmla="*/ 1668925 w 2040396"/>
                  <a:gd name="connsiteY1" fmla="*/ 0 h 742942"/>
                  <a:gd name="connsiteX2" fmla="*/ 2040396 w 2040396"/>
                  <a:gd name="connsiteY2" fmla="*/ 371471 h 742942"/>
                  <a:gd name="connsiteX3" fmla="*/ 1668925 w 2040396"/>
                  <a:gd name="connsiteY3" fmla="*/ 742942 h 742942"/>
                  <a:gd name="connsiteX4" fmla="*/ 0 w 2040396"/>
                  <a:gd name="connsiteY4" fmla="*/ 742942 h 742942"/>
                  <a:gd name="connsiteX5" fmla="*/ 371471 w 2040396"/>
                  <a:gd name="connsiteY5" fmla="*/ 371471 h 742942"/>
                  <a:gd name="connsiteX6" fmla="*/ 0 w 2040396"/>
                  <a:gd name="connsiteY6" fmla="*/ 0 h 74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0396" h="742942">
                    <a:moveTo>
                      <a:pt x="0" y="0"/>
                    </a:moveTo>
                    <a:lnTo>
                      <a:pt x="1668925" y="0"/>
                    </a:lnTo>
                    <a:lnTo>
                      <a:pt x="2040396" y="371471"/>
                    </a:lnTo>
                    <a:lnTo>
                      <a:pt x="1668925" y="742942"/>
                    </a:lnTo>
                    <a:lnTo>
                      <a:pt x="0" y="742942"/>
                    </a:lnTo>
                    <a:lnTo>
                      <a:pt x="371471" y="371471"/>
                    </a:lnTo>
                    <a:lnTo>
                      <a:pt x="0" y="0"/>
                    </a:lnTo>
                    <a:close/>
                  </a:path>
                </a:pathLst>
              </a:custGeom>
              <a:solidFill>
                <a:srgbClr val="2C6D1E"/>
              </a:solidFill>
              <a:ln w="12700" cap="flat" cmpd="sng" algn="ctr">
                <a:solidFill>
                  <a:sysClr val="window" lastClr="FFFFFF">
                    <a:hueOff val="0"/>
                    <a:satOff val="0"/>
                    <a:lumOff val="0"/>
                    <a:alphaOff val="0"/>
                  </a:sysClr>
                </a:solidFill>
                <a:prstDash val="solid"/>
                <a:miter lim="800000"/>
              </a:ln>
              <a:effectLst/>
            </p:spPr>
            <p:txBody>
              <a:bodyPr spcFirstLastPara="0" vert="horz" wrap="square" lIns="411476" tIns="13335" rIns="384806" bIns="13335"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chemeClr val="bg1"/>
                    </a:solidFill>
                    <a:effectLst/>
                    <a:uLnTx/>
                    <a:uFillTx/>
                    <a:latin typeface="Arial"/>
                    <a:ea typeface="+mn-ea"/>
                    <a:cs typeface="+mn-cs"/>
                  </a:rPr>
                  <a:t>Network Operator</a:t>
                </a:r>
              </a:p>
            </p:txBody>
          </p:sp>
          <p:sp>
            <p:nvSpPr>
              <p:cNvPr id="89" name="Freeform: Shape 88">
                <a:extLst>
                  <a:ext uri="{FF2B5EF4-FFF2-40B4-BE49-F238E27FC236}">
                    <a16:creationId xmlns:a16="http://schemas.microsoft.com/office/drawing/2014/main" xmlns="" id="{DA1F878E-D77E-4A76-A9EB-71E6BA355BE6}"/>
                  </a:ext>
                </a:extLst>
              </p:cNvPr>
              <p:cNvSpPr/>
              <p:nvPr/>
            </p:nvSpPr>
            <p:spPr>
              <a:xfrm>
                <a:off x="5692355" y="1470067"/>
                <a:ext cx="2040396" cy="742942"/>
              </a:xfrm>
              <a:custGeom>
                <a:avLst/>
                <a:gdLst>
                  <a:gd name="connsiteX0" fmla="*/ 0 w 2040396"/>
                  <a:gd name="connsiteY0" fmla="*/ 0 h 742942"/>
                  <a:gd name="connsiteX1" fmla="*/ 1668925 w 2040396"/>
                  <a:gd name="connsiteY1" fmla="*/ 0 h 742942"/>
                  <a:gd name="connsiteX2" fmla="*/ 2040396 w 2040396"/>
                  <a:gd name="connsiteY2" fmla="*/ 371471 h 742942"/>
                  <a:gd name="connsiteX3" fmla="*/ 1668925 w 2040396"/>
                  <a:gd name="connsiteY3" fmla="*/ 742942 h 742942"/>
                  <a:gd name="connsiteX4" fmla="*/ 0 w 2040396"/>
                  <a:gd name="connsiteY4" fmla="*/ 742942 h 742942"/>
                  <a:gd name="connsiteX5" fmla="*/ 371471 w 2040396"/>
                  <a:gd name="connsiteY5" fmla="*/ 371471 h 742942"/>
                  <a:gd name="connsiteX6" fmla="*/ 0 w 2040396"/>
                  <a:gd name="connsiteY6" fmla="*/ 0 h 74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0396" h="742942">
                    <a:moveTo>
                      <a:pt x="0" y="0"/>
                    </a:moveTo>
                    <a:lnTo>
                      <a:pt x="1668925" y="0"/>
                    </a:lnTo>
                    <a:lnTo>
                      <a:pt x="2040396" y="371471"/>
                    </a:lnTo>
                    <a:lnTo>
                      <a:pt x="1668925" y="742942"/>
                    </a:lnTo>
                    <a:lnTo>
                      <a:pt x="0" y="742942"/>
                    </a:lnTo>
                    <a:lnTo>
                      <a:pt x="371471" y="371471"/>
                    </a:lnTo>
                    <a:lnTo>
                      <a:pt x="0" y="0"/>
                    </a:lnTo>
                    <a:close/>
                  </a:path>
                </a:pathLst>
              </a:custGeom>
              <a:solidFill>
                <a:sysClr val="window" lastClr="FFFFFF">
                  <a:lumMod val="85000"/>
                </a:sys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411476" tIns="13335" rIns="384806" bIns="13335"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prstClr val="black">
                        <a:lumMod val="75000"/>
                        <a:lumOff val="25000"/>
                      </a:prstClr>
                    </a:solidFill>
                    <a:effectLst/>
                    <a:uLnTx/>
                    <a:uFillTx/>
                    <a:latin typeface="Arial"/>
                    <a:ea typeface="+mn-ea"/>
                    <a:cs typeface="+mn-cs"/>
                  </a:rPr>
                  <a:t>Cloud and IoT Services</a:t>
                </a:r>
              </a:p>
            </p:txBody>
          </p:sp>
          <p:sp>
            <p:nvSpPr>
              <p:cNvPr id="90" name="Freeform: Shape 89">
                <a:extLst>
                  <a:ext uri="{FF2B5EF4-FFF2-40B4-BE49-F238E27FC236}">
                    <a16:creationId xmlns:a16="http://schemas.microsoft.com/office/drawing/2014/main" xmlns="" id="{8C628679-DFA4-4A49-85B2-06511A4FCEA6}"/>
                  </a:ext>
                </a:extLst>
              </p:cNvPr>
              <p:cNvSpPr/>
              <p:nvPr/>
            </p:nvSpPr>
            <p:spPr>
              <a:xfrm>
                <a:off x="7528711" y="1470067"/>
                <a:ext cx="2040396" cy="742942"/>
              </a:xfrm>
              <a:custGeom>
                <a:avLst/>
                <a:gdLst>
                  <a:gd name="connsiteX0" fmla="*/ 0 w 2040396"/>
                  <a:gd name="connsiteY0" fmla="*/ 0 h 742942"/>
                  <a:gd name="connsiteX1" fmla="*/ 1668925 w 2040396"/>
                  <a:gd name="connsiteY1" fmla="*/ 0 h 742942"/>
                  <a:gd name="connsiteX2" fmla="*/ 2040396 w 2040396"/>
                  <a:gd name="connsiteY2" fmla="*/ 371471 h 742942"/>
                  <a:gd name="connsiteX3" fmla="*/ 1668925 w 2040396"/>
                  <a:gd name="connsiteY3" fmla="*/ 742942 h 742942"/>
                  <a:gd name="connsiteX4" fmla="*/ 0 w 2040396"/>
                  <a:gd name="connsiteY4" fmla="*/ 742942 h 742942"/>
                  <a:gd name="connsiteX5" fmla="*/ 371471 w 2040396"/>
                  <a:gd name="connsiteY5" fmla="*/ 371471 h 742942"/>
                  <a:gd name="connsiteX6" fmla="*/ 0 w 2040396"/>
                  <a:gd name="connsiteY6" fmla="*/ 0 h 74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0396" h="742942">
                    <a:moveTo>
                      <a:pt x="0" y="0"/>
                    </a:moveTo>
                    <a:lnTo>
                      <a:pt x="1668925" y="0"/>
                    </a:lnTo>
                    <a:lnTo>
                      <a:pt x="2040396" y="371471"/>
                    </a:lnTo>
                    <a:lnTo>
                      <a:pt x="1668925" y="742942"/>
                    </a:lnTo>
                    <a:lnTo>
                      <a:pt x="0" y="742942"/>
                    </a:lnTo>
                    <a:lnTo>
                      <a:pt x="371471" y="371471"/>
                    </a:lnTo>
                    <a:lnTo>
                      <a:pt x="0" y="0"/>
                    </a:lnTo>
                    <a:close/>
                  </a:path>
                </a:pathLst>
              </a:custGeom>
              <a:solidFill>
                <a:sysClr val="window" lastClr="FFFFFF">
                  <a:lumMod val="85000"/>
                </a:sys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411476" tIns="13335" rIns="384806" bIns="13335"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prstClr val="black">
                        <a:lumMod val="75000"/>
                        <a:lumOff val="25000"/>
                      </a:prstClr>
                    </a:solidFill>
                    <a:effectLst/>
                    <a:uLnTx/>
                    <a:uFillTx/>
                    <a:latin typeface="Arial"/>
                    <a:ea typeface="+mn-ea"/>
                    <a:cs typeface="+mn-cs"/>
                  </a:rPr>
                  <a:t>Content Portals / Aggregators </a:t>
                </a:r>
              </a:p>
            </p:txBody>
          </p:sp>
          <p:sp>
            <p:nvSpPr>
              <p:cNvPr id="91" name="Freeform: Shape 90">
                <a:extLst>
                  <a:ext uri="{FF2B5EF4-FFF2-40B4-BE49-F238E27FC236}">
                    <a16:creationId xmlns:a16="http://schemas.microsoft.com/office/drawing/2014/main" xmlns="" id="{DCEED035-0227-49E4-BAFB-61655AC76C2A}"/>
                  </a:ext>
                </a:extLst>
              </p:cNvPr>
              <p:cNvSpPr/>
              <p:nvPr/>
            </p:nvSpPr>
            <p:spPr>
              <a:xfrm>
                <a:off x="9365068" y="1470067"/>
                <a:ext cx="2040396" cy="742942"/>
              </a:xfrm>
              <a:custGeom>
                <a:avLst/>
                <a:gdLst>
                  <a:gd name="connsiteX0" fmla="*/ 0 w 2040396"/>
                  <a:gd name="connsiteY0" fmla="*/ 0 h 742942"/>
                  <a:gd name="connsiteX1" fmla="*/ 1668925 w 2040396"/>
                  <a:gd name="connsiteY1" fmla="*/ 0 h 742942"/>
                  <a:gd name="connsiteX2" fmla="*/ 2040396 w 2040396"/>
                  <a:gd name="connsiteY2" fmla="*/ 371471 h 742942"/>
                  <a:gd name="connsiteX3" fmla="*/ 1668925 w 2040396"/>
                  <a:gd name="connsiteY3" fmla="*/ 742942 h 742942"/>
                  <a:gd name="connsiteX4" fmla="*/ 0 w 2040396"/>
                  <a:gd name="connsiteY4" fmla="*/ 742942 h 742942"/>
                  <a:gd name="connsiteX5" fmla="*/ 371471 w 2040396"/>
                  <a:gd name="connsiteY5" fmla="*/ 371471 h 742942"/>
                  <a:gd name="connsiteX6" fmla="*/ 0 w 2040396"/>
                  <a:gd name="connsiteY6" fmla="*/ 0 h 74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0396" h="742942">
                    <a:moveTo>
                      <a:pt x="0" y="0"/>
                    </a:moveTo>
                    <a:lnTo>
                      <a:pt x="1668925" y="0"/>
                    </a:lnTo>
                    <a:lnTo>
                      <a:pt x="2040396" y="371471"/>
                    </a:lnTo>
                    <a:lnTo>
                      <a:pt x="1668925" y="742942"/>
                    </a:lnTo>
                    <a:lnTo>
                      <a:pt x="0" y="742942"/>
                    </a:lnTo>
                    <a:lnTo>
                      <a:pt x="371471" y="371471"/>
                    </a:lnTo>
                    <a:lnTo>
                      <a:pt x="0" y="0"/>
                    </a:lnTo>
                    <a:close/>
                  </a:path>
                </a:pathLst>
              </a:custGeom>
              <a:solidFill>
                <a:sysClr val="window" lastClr="FFFFFF">
                  <a:lumMod val="85000"/>
                </a:sys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411476" tIns="13335" rIns="384806" bIns="13335"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prstClr val="black">
                        <a:lumMod val="75000"/>
                        <a:lumOff val="25000"/>
                      </a:prstClr>
                    </a:solidFill>
                    <a:effectLst/>
                    <a:uLnTx/>
                    <a:uFillTx/>
                    <a:latin typeface="Arial"/>
                    <a:ea typeface="+mn-ea"/>
                    <a:cs typeface="+mn-cs"/>
                  </a:rPr>
                  <a:t>Subscribers</a:t>
                </a:r>
              </a:p>
            </p:txBody>
          </p:sp>
          <p:sp>
            <p:nvSpPr>
              <p:cNvPr id="92" name="Rectangle 91">
                <a:extLst>
                  <a:ext uri="{FF2B5EF4-FFF2-40B4-BE49-F238E27FC236}">
                    <a16:creationId xmlns:a16="http://schemas.microsoft.com/office/drawing/2014/main" xmlns="" id="{F9220A91-F5A5-4E25-A9D4-C61C6385650D}"/>
                  </a:ext>
                </a:extLst>
              </p:cNvPr>
              <p:cNvSpPr/>
              <p:nvPr/>
            </p:nvSpPr>
            <p:spPr>
              <a:xfrm>
                <a:off x="214140" y="1244687"/>
                <a:ext cx="3456159" cy="225380"/>
              </a:xfrm>
              <a:prstGeom prst="rect">
                <a:avLst/>
              </a:prstGeom>
              <a:solidFill>
                <a:srgbClr val="01310B"/>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ZA" sz="1100" b="1" i="0" u="none" strike="noStrike" kern="0" cap="none" spc="0" normalizeH="0" baseline="0" noProof="0" dirty="0">
                    <a:ln>
                      <a:noFill/>
                    </a:ln>
                    <a:solidFill>
                      <a:prstClr val="white"/>
                    </a:solidFill>
                    <a:effectLst/>
                    <a:uLnTx/>
                    <a:uFillTx/>
                    <a:latin typeface="Arial"/>
                    <a:ea typeface="+mn-ea"/>
                    <a:cs typeface="+mn-cs"/>
                  </a:rPr>
                  <a:t>Hardware</a:t>
                </a:r>
                <a:endParaRPr kumimoji="0" lang="en-ZA" sz="1050" b="1" i="0" u="none" strike="noStrike" kern="0" cap="none" spc="0" normalizeH="0" baseline="0" noProof="0" dirty="0">
                  <a:ln>
                    <a:noFill/>
                  </a:ln>
                  <a:solidFill>
                    <a:prstClr val="white"/>
                  </a:solidFill>
                  <a:effectLst/>
                  <a:uLnTx/>
                  <a:uFillTx/>
                  <a:latin typeface="Arial"/>
                  <a:ea typeface="+mn-ea"/>
                  <a:cs typeface="+mn-cs"/>
                </a:endParaRPr>
              </a:p>
            </p:txBody>
          </p:sp>
          <p:sp>
            <p:nvSpPr>
              <p:cNvPr id="93" name="Rectangle 92">
                <a:extLst>
                  <a:ext uri="{FF2B5EF4-FFF2-40B4-BE49-F238E27FC236}">
                    <a16:creationId xmlns:a16="http://schemas.microsoft.com/office/drawing/2014/main" xmlns="" id="{6DB72503-F02E-4628-99C6-B8ACC88B6F8D}"/>
                  </a:ext>
                </a:extLst>
              </p:cNvPr>
              <p:cNvSpPr/>
              <p:nvPr/>
            </p:nvSpPr>
            <p:spPr>
              <a:xfrm>
                <a:off x="5710968" y="1244687"/>
                <a:ext cx="5330200" cy="216000"/>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ZA" sz="1100" b="1" i="0" u="none" strike="noStrike" kern="0" cap="none" spc="0" normalizeH="0" baseline="0" noProof="0" dirty="0">
                    <a:ln>
                      <a:noFill/>
                    </a:ln>
                    <a:solidFill>
                      <a:prstClr val="black">
                        <a:lumMod val="75000"/>
                        <a:lumOff val="25000"/>
                      </a:prstClr>
                    </a:solidFill>
                    <a:effectLst/>
                    <a:uLnTx/>
                    <a:uFillTx/>
                    <a:latin typeface="Arial"/>
                    <a:ea typeface="+mn-ea"/>
                    <a:cs typeface="+mn-cs"/>
                  </a:rPr>
                  <a:t>Value Added Services</a:t>
                </a:r>
              </a:p>
            </p:txBody>
          </p:sp>
          <p:sp>
            <p:nvSpPr>
              <p:cNvPr id="94" name="Rounded Rectangle 12">
                <a:extLst>
                  <a:ext uri="{FF2B5EF4-FFF2-40B4-BE49-F238E27FC236}">
                    <a16:creationId xmlns:a16="http://schemas.microsoft.com/office/drawing/2014/main" xmlns="" id="{CBCD7999-6148-45B8-A0CD-4A2C68648EA3}"/>
                  </a:ext>
                </a:extLst>
              </p:cNvPr>
              <p:cNvSpPr/>
              <p:nvPr/>
            </p:nvSpPr>
            <p:spPr>
              <a:xfrm>
                <a:off x="214142" y="1147120"/>
                <a:ext cx="5528812" cy="1234045"/>
              </a:xfrm>
              <a:prstGeom prst="rect">
                <a:avLst/>
              </a:prstGeom>
              <a:noFill/>
              <a:ln w="28575" cap="flat" cmpd="sng" algn="ctr">
                <a:solidFill>
                  <a:srgbClr val="EF462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Arial"/>
                  <a:ea typeface="+mn-ea"/>
                  <a:cs typeface="+mn-cs"/>
                </a:endParaRPr>
              </a:p>
            </p:txBody>
          </p:sp>
        </p:grpSp>
        <p:grpSp>
          <p:nvGrpSpPr>
            <p:cNvPr id="113" name="Group 112">
              <a:extLst>
                <a:ext uri="{FF2B5EF4-FFF2-40B4-BE49-F238E27FC236}">
                  <a16:creationId xmlns:a16="http://schemas.microsoft.com/office/drawing/2014/main" xmlns="" id="{6B9E7B90-F8AC-4004-B9FD-6ADB40BA3B0E}"/>
                </a:ext>
              </a:extLst>
            </p:cNvPr>
            <p:cNvGrpSpPr/>
            <p:nvPr/>
          </p:nvGrpSpPr>
          <p:grpSpPr>
            <a:xfrm>
              <a:off x="318853" y="2858549"/>
              <a:ext cx="5405275" cy="3467824"/>
              <a:chOff x="246844" y="2858548"/>
              <a:chExt cx="7212303" cy="3724695"/>
            </a:xfrm>
          </p:grpSpPr>
          <p:sp>
            <p:nvSpPr>
              <p:cNvPr id="116" name="Left Brace 115">
                <a:extLst>
                  <a:ext uri="{FF2B5EF4-FFF2-40B4-BE49-F238E27FC236}">
                    <a16:creationId xmlns:a16="http://schemas.microsoft.com/office/drawing/2014/main" xmlns="" id="{04A8B53C-5DC0-41C2-8C75-FAF7DC7A92B1}"/>
                  </a:ext>
                </a:extLst>
              </p:cNvPr>
              <p:cNvSpPr/>
              <p:nvPr/>
            </p:nvSpPr>
            <p:spPr>
              <a:xfrm rot="16200000">
                <a:off x="4763887" y="1987164"/>
                <a:ext cx="237045" cy="3992828"/>
              </a:xfrm>
              <a:prstGeom prst="leftBrace">
                <a:avLst/>
              </a:prstGeom>
              <a:noFill/>
              <a:ln w="6350" cap="flat" cmpd="sng" algn="ctr">
                <a:solidFill>
                  <a:srgbClr val="0033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a:ea typeface="+mn-ea"/>
                  <a:cs typeface="+mn-cs"/>
                </a:endParaRPr>
              </a:p>
            </p:txBody>
          </p:sp>
          <p:grpSp>
            <p:nvGrpSpPr>
              <p:cNvPr id="114" name="Group 113">
                <a:extLst>
                  <a:ext uri="{FF2B5EF4-FFF2-40B4-BE49-F238E27FC236}">
                    <a16:creationId xmlns:a16="http://schemas.microsoft.com/office/drawing/2014/main" xmlns="" id="{FA8CB543-5260-484C-867E-AED2D1E83416}"/>
                  </a:ext>
                </a:extLst>
              </p:cNvPr>
              <p:cNvGrpSpPr/>
              <p:nvPr/>
            </p:nvGrpSpPr>
            <p:grpSpPr>
              <a:xfrm>
                <a:off x="2585433" y="2858548"/>
                <a:ext cx="4533056" cy="1044862"/>
                <a:chOff x="2067510" y="2986758"/>
                <a:chExt cx="4533056" cy="1044862"/>
              </a:xfrm>
            </p:grpSpPr>
            <p:sp>
              <p:nvSpPr>
                <p:cNvPr id="126" name="Freeform: Shape 125">
                  <a:extLst>
                    <a:ext uri="{FF2B5EF4-FFF2-40B4-BE49-F238E27FC236}">
                      <a16:creationId xmlns:a16="http://schemas.microsoft.com/office/drawing/2014/main" xmlns="" id="{DFD9F122-3950-4A49-8BA9-1ABA1D1995D5}"/>
                    </a:ext>
                  </a:extLst>
                </p:cNvPr>
                <p:cNvSpPr/>
                <p:nvPr/>
              </p:nvSpPr>
              <p:spPr>
                <a:xfrm>
                  <a:off x="2067510" y="2986758"/>
                  <a:ext cx="1192909" cy="1044862"/>
                </a:xfrm>
                <a:custGeom>
                  <a:avLst/>
                  <a:gdLst>
                    <a:gd name="connsiteX0" fmla="*/ 0 w 1192909"/>
                    <a:gd name="connsiteY0" fmla="*/ 88350 h 883498"/>
                    <a:gd name="connsiteX1" fmla="*/ 88350 w 1192909"/>
                    <a:gd name="connsiteY1" fmla="*/ 0 h 883498"/>
                    <a:gd name="connsiteX2" fmla="*/ 1104559 w 1192909"/>
                    <a:gd name="connsiteY2" fmla="*/ 0 h 883498"/>
                    <a:gd name="connsiteX3" fmla="*/ 1192909 w 1192909"/>
                    <a:gd name="connsiteY3" fmla="*/ 88350 h 883498"/>
                    <a:gd name="connsiteX4" fmla="*/ 1192909 w 1192909"/>
                    <a:gd name="connsiteY4" fmla="*/ 795148 h 883498"/>
                    <a:gd name="connsiteX5" fmla="*/ 1104559 w 1192909"/>
                    <a:gd name="connsiteY5" fmla="*/ 883498 h 883498"/>
                    <a:gd name="connsiteX6" fmla="*/ 88350 w 1192909"/>
                    <a:gd name="connsiteY6" fmla="*/ 883498 h 883498"/>
                    <a:gd name="connsiteX7" fmla="*/ 0 w 1192909"/>
                    <a:gd name="connsiteY7" fmla="*/ 795148 h 883498"/>
                    <a:gd name="connsiteX8" fmla="*/ 0 w 1192909"/>
                    <a:gd name="connsiteY8" fmla="*/ 88350 h 88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909" h="883498">
                      <a:moveTo>
                        <a:pt x="0" y="88350"/>
                      </a:moveTo>
                      <a:cubicBezTo>
                        <a:pt x="0" y="39556"/>
                        <a:pt x="39556" y="0"/>
                        <a:pt x="88350" y="0"/>
                      </a:cubicBezTo>
                      <a:lnTo>
                        <a:pt x="1104559" y="0"/>
                      </a:lnTo>
                      <a:cubicBezTo>
                        <a:pt x="1153353" y="0"/>
                        <a:pt x="1192909" y="39556"/>
                        <a:pt x="1192909" y="88350"/>
                      </a:cubicBezTo>
                      <a:lnTo>
                        <a:pt x="1192909" y="795148"/>
                      </a:lnTo>
                      <a:cubicBezTo>
                        <a:pt x="1192909" y="843942"/>
                        <a:pt x="1153353" y="883498"/>
                        <a:pt x="1104559" y="883498"/>
                      </a:cubicBezTo>
                      <a:lnTo>
                        <a:pt x="88350" y="883498"/>
                      </a:lnTo>
                      <a:cubicBezTo>
                        <a:pt x="39556" y="883498"/>
                        <a:pt x="0" y="843942"/>
                        <a:pt x="0" y="795148"/>
                      </a:cubicBezTo>
                      <a:lnTo>
                        <a:pt x="0" y="88350"/>
                      </a:lnTo>
                      <a:close/>
                    </a:path>
                  </a:pathLst>
                </a:custGeom>
                <a:solidFill>
                  <a:srgbClr val="85B343">
                    <a:lumMod val="40000"/>
                    <a:lumOff val="6000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79217" tIns="79217" rIns="79217" bIns="79217"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GB" sz="1100" b="1" i="0" u="none" strike="noStrike" kern="0" cap="none" spc="0" normalizeH="0" baseline="0" noProof="0" dirty="0">
                      <a:ln>
                        <a:noFill/>
                      </a:ln>
                      <a:solidFill>
                        <a:srgbClr val="01310B"/>
                      </a:solidFill>
                      <a:effectLst/>
                      <a:uLnTx/>
                      <a:uFillTx/>
                      <a:latin typeface="Arial"/>
                      <a:ea typeface="+mn-ea"/>
                      <a:cs typeface="+mn-cs"/>
                    </a:rPr>
                    <a:t>Layer 1 </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GB" sz="1000" b="1" i="0" u="none" strike="noStrike" kern="0" cap="none" spc="0" normalizeH="0" baseline="0" noProof="0" dirty="0">
                      <a:ln>
                        <a:noFill/>
                      </a:ln>
                      <a:solidFill>
                        <a:srgbClr val="01310B"/>
                      </a:solidFill>
                      <a:effectLst/>
                      <a:uLnTx/>
                      <a:uFillTx/>
                      <a:latin typeface="Arial"/>
                      <a:ea typeface="+mn-ea"/>
                      <a:cs typeface="+mn-cs"/>
                    </a:rPr>
                    <a:t> </a:t>
                  </a:r>
                  <a:r>
                    <a:rPr kumimoji="0" lang="en-GB" sz="1000" b="0" i="0" u="none" strike="noStrike" kern="0" cap="none" spc="0" normalizeH="0" baseline="0" noProof="0" dirty="0">
                      <a:ln>
                        <a:noFill/>
                      </a:ln>
                      <a:solidFill>
                        <a:srgbClr val="01310B"/>
                      </a:solidFill>
                      <a:effectLst/>
                      <a:uLnTx/>
                      <a:uFillTx/>
                      <a:latin typeface="Arial"/>
                      <a:ea typeface="+mn-ea"/>
                      <a:cs typeface="+mn-cs"/>
                    </a:rPr>
                    <a:t>Physical Layer</a:t>
                  </a:r>
                </a:p>
              </p:txBody>
            </p:sp>
            <p:sp>
              <p:nvSpPr>
                <p:cNvPr id="127" name="Freeform: Shape 126">
                  <a:extLst>
                    <a:ext uri="{FF2B5EF4-FFF2-40B4-BE49-F238E27FC236}">
                      <a16:creationId xmlns:a16="http://schemas.microsoft.com/office/drawing/2014/main" xmlns="" id="{57445C2E-25C8-42BF-BB07-B5F0D5032063}"/>
                    </a:ext>
                  </a:extLst>
                </p:cNvPr>
                <p:cNvSpPr/>
                <p:nvPr/>
              </p:nvSpPr>
              <p:spPr>
                <a:xfrm>
                  <a:off x="3379710" y="3334252"/>
                  <a:ext cx="252896" cy="349874"/>
                </a:xfrm>
                <a:custGeom>
                  <a:avLst/>
                  <a:gdLst>
                    <a:gd name="connsiteX0" fmla="*/ 0 w 252896"/>
                    <a:gd name="connsiteY0" fmla="*/ 59168 h 295841"/>
                    <a:gd name="connsiteX1" fmla="*/ 126448 w 252896"/>
                    <a:gd name="connsiteY1" fmla="*/ 59168 h 295841"/>
                    <a:gd name="connsiteX2" fmla="*/ 126448 w 252896"/>
                    <a:gd name="connsiteY2" fmla="*/ 0 h 295841"/>
                    <a:gd name="connsiteX3" fmla="*/ 252896 w 252896"/>
                    <a:gd name="connsiteY3" fmla="*/ 147921 h 295841"/>
                    <a:gd name="connsiteX4" fmla="*/ 126448 w 252896"/>
                    <a:gd name="connsiteY4" fmla="*/ 295841 h 295841"/>
                    <a:gd name="connsiteX5" fmla="*/ 126448 w 252896"/>
                    <a:gd name="connsiteY5" fmla="*/ 236673 h 295841"/>
                    <a:gd name="connsiteX6" fmla="*/ 0 w 252896"/>
                    <a:gd name="connsiteY6" fmla="*/ 236673 h 295841"/>
                    <a:gd name="connsiteX7" fmla="*/ 0 w 252896"/>
                    <a:gd name="connsiteY7" fmla="*/ 59168 h 29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896" h="295841">
                      <a:moveTo>
                        <a:pt x="0" y="59168"/>
                      </a:moveTo>
                      <a:lnTo>
                        <a:pt x="126448" y="59168"/>
                      </a:lnTo>
                      <a:lnTo>
                        <a:pt x="126448" y="0"/>
                      </a:lnTo>
                      <a:lnTo>
                        <a:pt x="252896" y="147921"/>
                      </a:lnTo>
                      <a:lnTo>
                        <a:pt x="126448" y="295841"/>
                      </a:lnTo>
                      <a:lnTo>
                        <a:pt x="126448" y="236673"/>
                      </a:lnTo>
                      <a:lnTo>
                        <a:pt x="0" y="236673"/>
                      </a:lnTo>
                      <a:lnTo>
                        <a:pt x="0" y="59168"/>
                      </a:lnTo>
                      <a:close/>
                    </a:path>
                  </a:pathLst>
                </a:custGeom>
                <a:solidFill>
                  <a:srgbClr val="85B343">
                    <a:lumMod val="40000"/>
                    <a:lumOff val="60000"/>
                  </a:srgbClr>
                </a:solidFill>
                <a:ln>
                  <a:noFill/>
                </a:ln>
                <a:effectLst/>
              </p:spPr>
              <p:txBody>
                <a:bodyPr spcFirstLastPara="0" vert="horz" wrap="square" lIns="0" tIns="59168" rIns="75869" bIns="59168" numCol="1" spcCol="1270" anchor="ctr" anchorCtr="0">
                  <a:noAutofit/>
                </a:bodyPr>
                <a:lstStyle/>
                <a:p>
                  <a:pPr marL="0" marR="0" lvl="0" indent="0" algn="ctr" defTabSz="488950" eaLnBrk="1" fontAlgn="auto" latinLnBrk="0" hangingPunct="1">
                    <a:lnSpc>
                      <a:spcPct val="90000"/>
                    </a:lnSpc>
                    <a:spcBef>
                      <a:spcPct val="0"/>
                    </a:spcBef>
                    <a:spcAft>
                      <a:spcPct val="35000"/>
                    </a:spcAft>
                    <a:buClrTx/>
                    <a:buSzTx/>
                    <a:buFontTx/>
                    <a:buNone/>
                    <a:tabLst/>
                    <a:defRPr/>
                  </a:pPr>
                  <a:endParaRPr kumimoji="0" lang="en-GB" sz="1000" b="0" i="0" u="none" strike="noStrike" kern="0" cap="none" spc="0" normalizeH="0" baseline="0" noProof="0" dirty="0">
                    <a:ln>
                      <a:noFill/>
                    </a:ln>
                    <a:solidFill>
                      <a:srgbClr val="01310B"/>
                    </a:solidFill>
                    <a:effectLst/>
                    <a:uLnTx/>
                    <a:uFillTx/>
                    <a:latin typeface="Arial"/>
                    <a:ea typeface="+mn-ea"/>
                    <a:cs typeface="+mn-cs"/>
                  </a:endParaRPr>
                </a:p>
              </p:txBody>
            </p:sp>
            <p:sp>
              <p:nvSpPr>
                <p:cNvPr id="128" name="Freeform: Shape 127">
                  <a:extLst>
                    <a:ext uri="{FF2B5EF4-FFF2-40B4-BE49-F238E27FC236}">
                      <a16:creationId xmlns:a16="http://schemas.microsoft.com/office/drawing/2014/main" xmlns="" id="{A2FB8BB5-F1D2-4FB1-A476-93CACA6E4BE2}"/>
                    </a:ext>
                  </a:extLst>
                </p:cNvPr>
                <p:cNvSpPr/>
                <p:nvPr/>
              </p:nvSpPr>
              <p:spPr>
                <a:xfrm>
                  <a:off x="3737583" y="2986758"/>
                  <a:ext cx="1192909" cy="1044862"/>
                </a:xfrm>
                <a:custGeom>
                  <a:avLst/>
                  <a:gdLst>
                    <a:gd name="connsiteX0" fmla="*/ 0 w 1192909"/>
                    <a:gd name="connsiteY0" fmla="*/ 88350 h 883498"/>
                    <a:gd name="connsiteX1" fmla="*/ 88350 w 1192909"/>
                    <a:gd name="connsiteY1" fmla="*/ 0 h 883498"/>
                    <a:gd name="connsiteX2" fmla="*/ 1104559 w 1192909"/>
                    <a:gd name="connsiteY2" fmla="*/ 0 h 883498"/>
                    <a:gd name="connsiteX3" fmla="*/ 1192909 w 1192909"/>
                    <a:gd name="connsiteY3" fmla="*/ 88350 h 883498"/>
                    <a:gd name="connsiteX4" fmla="*/ 1192909 w 1192909"/>
                    <a:gd name="connsiteY4" fmla="*/ 795148 h 883498"/>
                    <a:gd name="connsiteX5" fmla="*/ 1104559 w 1192909"/>
                    <a:gd name="connsiteY5" fmla="*/ 883498 h 883498"/>
                    <a:gd name="connsiteX6" fmla="*/ 88350 w 1192909"/>
                    <a:gd name="connsiteY6" fmla="*/ 883498 h 883498"/>
                    <a:gd name="connsiteX7" fmla="*/ 0 w 1192909"/>
                    <a:gd name="connsiteY7" fmla="*/ 795148 h 883498"/>
                    <a:gd name="connsiteX8" fmla="*/ 0 w 1192909"/>
                    <a:gd name="connsiteY8" fmla="*/ 88350 h 88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909" h="883498">
                      <a:moveTo>
                        <a:pt x="0" y="88350"/>
                      </a:moveTo>
                      <a:cubicBezTo>
                        <a:pt x="0" y="39556"/>
                        <a:pt x="39556" y="0"/>
                        <a:pt x="88350" y="0"/>
                      </a:cubicBezTo>
                      <a:lnTo>
                        <a:pt x="1104559" y="0"/>
                      </a:lnTo>
                      <a:cubicBezTo>
                        <a:pt x="1153353" y="0"/>
                        <a:pt x="1192909" y="39556"/>
                        <a:pt x="1192909" y="88350"/>
                      </a:cubicBezTo>
                      <a:lnTo>
                        <a:pt x="1192909" y="795148"/>
                      </a:lnTo>
                      <a:cubicBezTo>
                        <a:pt x="1192909" y="843942"/>
                        <a:pt x="1153353" y="883498"/>
                        <a:pt x="1104559" y="883498"/>
                      </a:cubicBezTo>
                      <a:lnTo>
                        <a:pt x="88350" y="883498"/>
                      </a:lnTo>
                      <a:cubicBezTo>
                        <a:pt x="39556" y="883498"/>
                        <a:pt x="0" y="843942"/>
                        <a:pt x="0" y="795148"/>
                      </a:cubicBezTo>
                      <a:lnTo>
                        <a:pt x="0" y="88350"/>
                      </a:lnTo>
                      <a:close/>
                    </a:path>
                  </a:pathLst>
                </a:custGeom>
                <a:solidFill>
                  <a:srgbClr val="85B343">
                    <a:lumMod val="40000"/>
                    <a:lumOff val="6000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79217" tIns="79217" rIns="79217" bIns="79217"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GB" sz="1100" b="1" i="0" u="none" strike="noStrike" kern="0" cap="none" spc="0" normalizeH="0" baseline="0" noProof="0" dirty="0">
                      <a:ln>
                        <a:noFill/>
                      </a:ln>
                      <a:solidFill>
                        <a:srgbClr val="01310B"/>
                      </a:solidFill>
                      <a:effectLst/>
                      <a:uLnTx/>
                      <a:uFillTx/>
                      <a:latin typeface="Arial"/>
                      <a:ea typeface="+mn-ea"/>
                      <a:cs typeface="+mn-cs"/>
                    </a:rPr>
                    <a:t>Layer 2</a:t>
                  </a:r>
                  <a:r>
                    <a:rPr kumimoji="0" lang="en-GB" sz="1100" b="0" i="0" u="none" strike="noStrike" kern="0" cap="none" spc="0" normalizeH="0" baseline="0" noProof="0" dirty="0">
                      <a:ln>
                        <a:noFill/>
                      </a:ln>
                      <a:solidFill>
                        <a:srgbClr val="01310B"/>
                      </a:solidFill>
                      <a:effectLst/>
                      <a:uLnTx/>
                      <a:uFillTx/>
                      <a:latin typeface="Arial"/>
                      <a:ea typeface="+mn-ea"/>
                      <a:cs typeface="+mn-cs"/>
                    </a:rPr>
                    <a:t> </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rgbClr val="01310B"/>
                      </a:solidFill>
                      <a:effectLst/>
                      <a:uLnTx/>
                      <a:uFillTx/>
                      <a:latin typeface="Arial"/>
                      <a:ea typeface="+mn-ea"/>
                      <a:cs typeface="+mn-cs"/>
                    </a:rPr>
                    <a:t>Data Link Layer</a:t>
                  </a:r>
                </a:p>
              </p:txBody>
            </p:sp>
            <p:sp>
              <p:nvSpPr>
                <p:cNvPr id="129" name="Freeform: Shape 128">
                  <a:extLst>
                    <a:ext uri="{FF2B5EF4-FFF2-40B4-BE49-F238E27FC236}">
                      <a16:creationId xmlns:a16="http://schemas.microsoft.com/office/drawing/2014/main" xmlns="" id="{94B94A92-0452-44AD-9084-4E328B172446}"/>
                    </a:ext>
                  </a:extLst>
                </p:cNvPr>
                <p:cNvSpPr/>
                <p:nvPr/>
              </p:nvSpPr>
              <p:spPr>
                <a:xfrm>
                  <a:off x="5049784" y="3334252"/>
                  <a:ext cx="252896" cy="349874"/>
                </a:xfrm>
                <a:custGeom>
                  <a:avLst/>
                  <a:gdLst>
                    <a:gd name="connsiteX0" fmla="*/ 0 w 252896"/>
                    <a:gd name="connsiteY0" fmla="*/ 59168 h 295841"/>
                    <a:gd name="connsiteX1" fmla="*/ 126448 w 252896"/>
                    <a:gd name="connsiteY1" fmla="*/ 59168 h 295841"/>
                    <a:gd name="connsiteX2" fmla="*/ 126448 w 252896"/>
                    <a:gd name="connsiteY2" fmla="*/ 0 h 295841"/>
                    <a:gd name="connsiteX3" fmla="*/ 252896 w 252896"/>
                    <a:gd name="connsiteY3" fmla="*/ 147921 h 295841"/>
                    <a:gd name="connsiteX4" fmla="*/ 126448 w 252896"/>
                    <a:gd name="connsiteY4" fmla="*/ 295841 h 295841"/>
                    <a:gd name="connsiteX5" fmla="*/ 126448 w 252896"/>
                    <a:gd name="connsiteY5" fmla="*/ 236673 h 295841"/>
                    <a:gd name="connsiteX6" fmla="*/ 0 w 252896"/>
                    <a:gd name="connsiteY6" fmla="*/ 236673 h 295841"/>
                    <a:gd name="connsiteX7" fmla="*/ 0 w 252896"/>
                    <a:gd name="connsiteY7" fmla="*/ 59168 h 29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896" h="295841">
                      <a:moveTo>
                        <a:pt x="0" y="59168"/>
                      </a:moveTo>
                      <a:lnTo>
                        <a:pt x="126448" y="59168"/>
                      </a:lnTo>
                      <a:lnTo>
                        <a:pt x="126448" y="0"/>
                      </a:lnTo>
                      <a:lnTo>
                        <a:pt x="252896" y="147921"/>
                      </a:lnTo>
                      <a:lnTo>
                        <a:pt x="126448" y="295841"/>
                      </a:lnTo>
                      <a:lnTo>
                        <a:pt x="126448" y="236673"/>
                      </a:lnTo>
                      <a:lnTo>
                        <a:pt x="0" y="236673"/>
                      </a:lnTo>
                      <a:lnTo>
                        <a:pt x="0" y="59168"/>
                      </a:lnTo>
                      <a:close/>
                    </a:path>
                  </a:pathLst>
                </a:custGeom>
                <a:solidFill>
                  <a:srgbClr val="BEDDBC">
                    <a:lumMod val="90000"/>
                  </a:srgbClr>
                </a:solidFill>
                <a:ln>
                  <a:noFill/>
                </a:ln>
                <a:effectLst/>
              </p:spPr>
              <p:txBody>
                <a:bodyPr spcFirstLastPara="0" vert="horz" wrap="square" lIns="0" tIns="59168" rIns="75869" bIns="59168" numCol="1" spcCol="1270" anchor="ctr" anchorCtr="0">
                  <a:noAutofit/>
                </a:bodyPr>
                <a:lstStyle/>
                <a:p>
                  <a:pPr marL="0" marR="0" lvl="0" indent="0" algn="ctr" defTabSz="488950" eaLnBrk="1" fontAlgn="auto" latinLnBrk="0" hangingPunct="1">
                    <a:lnSpc>
                      <a:spcPct val="90000"/>
                    </a:lnSpc>
                    <a:spcBef>
                      <a:spcPct val="0"/>
                    </a:spcBef>
                    <a:spcAft>
                      <a:spcPct val="35000"/>
                    </a:spcAft>
                    <a:buClrTx/>
                    <a:buSzTx/>
                    <a:buFontTx/>
                    <a:buNone/>
                    <a:tabLst/>
                    <a:defRPr/>
                  </a:pPr>
                  <a:endParaRPr kumimoji="0" lang="en-GB" sz="1000" b="0" i="0" u="none" strike="noStrike" kern="0" cap="none" spc="0" normalizeH="0" baseline="0" noProof="0" dirty="0">
                    <a:ln>
                      <a:noFill/>
                    </a:ln>
                    <a:solidFill>
                      <a:srgbClr val="01310B"/>
                    </a:solidFill>
                    <a:effectLst/>
                    <a:uLnTx/>
                    <a:uFillTx/>
                    <a:latin typeface="Arial"/>
                    <a:ea typeface="+mn-ea"/>
                    <a:cs typeface="+mn-cs"/>
                  </a:endParaRPr>
                </a:p>
              </p:txBody>
            </p:sp>
            <p:sp>
              <p:nvSpPr>
                <p:cNvPr id="130" name="Freeform: Shape 129">
                  <a:extLst>
                    <a:ext uri="{FF2B5EF4-FFF2-40B4-BE49-F238E27FC236}">
                      <a16:creationId xmlns:a16="http://schemas.microsoft.com/office/drawing/2014/main" xmlns="" id="{9ABAE61E-030D-4198-81F0-A6077D797759}"/>
                    </a:ext>
                  </a:extLst>
                </p:cNvPr>
                <p:cNvSpPr/>
                <p:nvPr/>
              </p:nvSpPr>
              <p:spPr>
                <a:xfrm>
                  <a:off x="5407657" y="2986758"/>
                  <a:ext cx="1192909" cy="1044862"/>
                </a:xfrm>
                <a:custGeom>
                  <a:avLst/>
                  <a:gdLst>
                    <a:gd name="connsiteX0" fmla="*/ 0 w 1192909"/>
                    <a:gd name="connsiteY0" fmla="*/ 88350 h 883498"/>
                    <a:gd name="connsiteX1" fmla="*/ 88350 w 1192909"/>
                    <a:gd name="connsiteY1" fmla="*/ 0 h 883498"/>
                    <a:gd name="connsiteX2" fmla="*/ 1104559 w 1192909"/>
                    <a:gd name="connsiteY2" fmla="*/ 0 h 883498"/>
                    <a:gd name="connsiteX3" fmla="*/ 1192909 w 1192909"/>
                    <a:gd name="connsiteY3" fmla="*/ 88350 h 883498"/>
                    <a:gd name="connsiteX4" fmla="*/ 1192909 w 1192909"/>
                    <a:gd name="connsiteY4" fmla="*/ 795148 h 883498"/>
                    <a:gd name="connsiteX5" fmla="*/ 1104559 w 1192909"/>
                    <a:gd name="connsiteY5" fmla="*/ 883498 h 883498"/>
                    <a:gd name="connsiteX6" fmla="*/ 88350 w 1192909"/>
                    <a:gd name="connsiteY6" fmla="*/ 883498 h 883498"/>
                    <a:gd name="connsiteX7" fmla="*/ 0 w 1192909"/>
                    <a:gd name="connsiteY7" fmla="*/ 795148 h 883498"/>
                    <a:gd name="connsiteX8" fmla="*/ 0 w 1192909"/>
                    <a:gd name="connsiteY8" fmla="*/ 88350 h 88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909" h="883498">
                      <a:moveTo>
                        <a:pt x="0" y="88350"/>
                      </a:moveTo>
                      <a:cubicBezTo>
                        <a:pt x="0" y="39556"/>
                        <a:pt x="39556" y="0"/>
                        <a:pt x="88350" y="0"/>
                      </a:cubicBezTo>
                      <a:lnTo>
                        <a:pt x="1104559" y="0"/>
                      </a:lnTo>
                      <a:cubicBezTo>
                        <a:pt x="1153353" y="0"/>
                        <a:pt x="1192909" y="39556"/>
                        <a:pt x="1192909" y="88350"/>
                      </a:cubicBezTo>
                      <a:lnTo>
                        <a:pt x="1192909" y="795148"/>
                      </a:lnTo>
                      <a:cubicBezTo>
                        <a:pt x="1192909" y="843942"/>
                        <a:pt x="1153353" y="883498"/>
                        <a:pt x="1104559" y="883498"/>
                      </a:cubicBezTo>
                      <a:lnTo>
                        <a:pt x="88350" y="883498"/>
                      </a:lnTo>
                      <a:cubicBezTo>
                        <a:pt x="39556" y="883498"/>
                        <a:pt x="0" y="843942"/>
                        <a:pt x="0" y="795148"/>
                      </a:cubicBezTo>
                      <a:lnTo>
                        <a:pt x="0" y="88350"/>
                      </a:lnTo>
                      <a:close/>
                    </a:path>
                  </a:pathLst>
                </a:custGeom>
                <a:solidFill>
                  <a:srgbClr val="85B343">
                    <a:lumMod val="40000"/>
                    <a:lumOff val="6000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79217" tIns="79217" rIns="79217" bIns="79217"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GB" sz="1100" b="1" i="0" u="none" strike="noStrike" kern="0" cap="none" spc="0" normalizeH="0" baseline="0" noProof="0" dirty="0">
                      <a:ln>
                        <a:noFill/>
                      </a:ln>
                      <a:solidFill>
                        <a:srgbClr val="01310B"/>
                      </a:solidFill>
                      <a:effectLst/>
                      <a:uLnTx/>
                      <a:uFillTx/>
                      <a:latin typeface="Arial"/>
                      <a:ea typeface="+mn-ea"/>
                      <a:cs typeface="+mn-cs"/>
                    </a:rPr>
                    <a:t>Layer 3</a:t>
                  </a:r>
                  <a:r>
                    <a:rPr kumimoji="0" lang="en-GB" sz="1100" b="0" i="0" u="none" strike="noStrike" kern="0" cap="none" spc="0" normalizeH="0" baseline="0" noProof="0" dirty="0">
                      <a:ln>
                        <a:noFill/>
                      </a:ln>
                      <a:solidFill>
                        <a:srgbClr val="01310B"/>
                      </a:solidFill>
                      <a:effectLst/>
                      <a:uLnTx/>
                      <a:uFillTx/>
                      <a:latin typeface="Arial"/>
                      <a:ea typeface="+mn-ea"/>
                      <a:cs typeface="+mn-cs"/>
                    </a:rPr>
                    <a:t> </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rgbClr val="01310B"/>
                      </a:solidFill>
                      <a:effectLst/>
                      <a:uLnTx/>
                      <a:uFillTx/>
                      <a:latin typeface="Arial"/>
                      <a:ea typeface="+mn-ea"/>
                      <a:cs typeface="+mn-cs"/>
                    </a:rPr>
                    <a:t> Network Layer</a:t>
                  </a:r>
                </a:p>
              </p:txBody>
            </p:sp>
          </p:grpSp>
          <p:grpSp>
            <p:nvGrpSpPr>
              <p:cNvPr id="115" name="Group 114">
                <a:extLst>
                  <a:ext uri="{FF2B5EF4-FFF2-40B4-BE49-F238E27FC236}">
                    <a16:creationId xmlns:a16="http://schemas.microsoft.com/office/drawing/2014/main" xmlns="" id="{BFDA7FEB-B202-46C7-ABBF-68E6B7E25978}"/>
                  </a:ext>
                </a:extLst>
              </p:cNvPr>
              <p:cNvGrpSpPr/>
              <p:nvPr/>
            </p:nvGrpSpPr>
            <p:grpSpPr>
              <a:xfrm>
                <a:off x="2360675" y="4133690"/>
                <a:ext cx="5098472" cy="2449553"/>
                <a:chOff x="7385962" y="2952779"/>
                <a:chExt cx="5098472" cy="2449553"/>
              </a:xfrm>
            </p:grpSpPr>
            <p:sp>
              <p:nvSpPr>
                <p:cNvPr id="120" name="Freeform: Shape 119">
                  <a:extLst>
                    <a:ext uri="{FF2B5EF4-FFF2-40B4-BE49-F238E27FC236}">
                      <a16:creationId xmlns:a16="http://schemas.microsoft.com/office/drawing/2014/main" xmlns="" id="{41073372-C053-42FB-AB0B-D91FAE26037C}"/>
                    </a:ext>
                  </a:extLst>
                </p:cNvPr>
                <p:cNvSpPr/>
                <p:nvPr/>
              </p:nvSpPr>
              <p:spPr>
                <a:xfrm>
                  <a:off x="7385962" y="2952779"/>
                  <a:ext cx="1593272" cy="1130562"/>
                </a:xfrm>
                <a:custGeom>
                  <a:avLst/>
                  <a:gdLst>
                    <a:gd name="connsiteX0" fmla="*/ 0 w 1593272"/>
                    <a:gd name="connsiteY0" fmla="*/ 0 h 955963"/>
                    <a:gd name="connsiteX1" fmla="*/ 1593272 w 1593272"/>
                    <a:gd name="connsiteY1" fmla="*/ 0 h 955963"/>
                    <a:gd name="connsiteX2" fmla="*/ 1593272 w 1593272"/>
                    <a:gd name="connsiteY2" fmla="*/ 955963 h 955963"/>
                    <a:gd name="connsiteX3" fmla="*/ 0 w 1593272"/>
                    <a:gd name="connsiteY3" fmla="*/ 955963 h 955963"/>
                    <a:gd name="connsiteX4" fmla="*/ 0 w 1593272"/>
                    <a:gd name="connsiteY4" fmla="*/ 0 h 955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3272" h="955963">
                      <a:moveTo>
                        <a:pt x="0" y="0"/>
                      </a:moveTo>
                      <a:lnTo>
                        <a:pt x="1593272" y="0"/>
                      </a:lnTo>
                      <a:lnTo>
                        <a:pt x="1593272" y="955963"/>
                      </a:lnTo>
                      <a:lnTo>
                        <a:pt x="0" y="955963"/>
                      </a:lnTo>
                      <a:lnTo>
                        <a:pt x="0" y="0"/>
                      </a:lnTo>
                      <a:close/>
                    </a:path>
                  </a:pathLst>
                </a:custGeom>
                <a:solidFill>
                  <a:srgbClr val="99C6E0">
                    <a:lumMod val="40000"/>
                    <a:lumOff val="6000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53340" tIns="53340" rIns="53340" bIns="5334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GB" sz="1000" b="1" i="0" u="none" strike="noStrike" kern="0" cap="none" spc="0" normalizeH="0" baseline="0" noProof="0" dirty="0">
                      <a:ln>
                        <a:noFill/>
                      </a:ln>
                      <a:solidFill>
                        <a:srgbClr val="01310B"/>
                      </a:solidFill>
                      <a:effectLst/>
                      <a:uLnTx/>
                      <a:uFillTx/>
                      <a:latin typeface="Arial"/>
                      <a:ea typeface="+mn-ea"/>
                      <a:cs typeface="+mn-cs"/>
                    </a:rPr>
                    <a:t>SDH, DWDM, </a:t>
                  </a:r>
                  <a:r>
                    <a:rPr kumimoji="0" lang="en-ZA" sz="1000" b="1" i="0" u="none" strike="noStrike" kern="0" cap="none" spc="0" normalizeH="0" baseline="0" noProof="0" dirty="0">
                      <a:ln>
                        <a:noFill/>
                      </a:ln>
                      <a:solidFill>
                        <a:srgbClr val="01310B"/>
                      </a:solidFill>
                      <a:effectLst/>
                      <a:uLnTx/>
                      <a:uFillTx/>
                      <a:latin typeface="Arial"/>
                      <a:ea typeface="+mn-ea"/>
                      <a:cs typeface="+mn-cs"/>
                    </a:rPr>
                    <a:t>and Ethernet Services </a:t>
                  </a:r>
                  <a:endParaRPr kumimoji="0" lang="en-GB" sz="1000" b="1" i="0" u="none" strike="noStrike" kern="0" cap="none" spc="0" normalizeH="0" baseline="0" noProof="0" dirty="0">
                    <a:ln>
                      <a:noFill/>
                    </a:ln>
                    <a:solidFill>
                      <a:srgbClr val="01310B"/>
                    </a:solidFill>
                    <a:effectLst/>
                    <a:uLnTx/>
                    <a:uFillTx/>
                    <a:latin typeface="Arial"/>
                    <a:ea typeface="+mn-ea"/>
                    <a:cs typeface="+mn-cs"/>
                  </a:endParaRPr>
                </a:p>
              </p:txBody>
            </p:sp>
            <p:sp>
              <p:nvSpPr>
                <p:cNvPr id="121" name="Freeform: Shape 120">
                  <a:extLst>
                    <a:ext uri="{FF2B5EF4-FFF2-40B4-BE49-F238E27FC236}">
                      <a16:creationId xmlns:a16="http://schemas.microsoft.com/office/drawing/2014/main" xmlns="" id="{6327294C-528E-440F-9A95-D340242F7AF2}"/>
                    </a:ext>
                  </a:extLst>
                </p:cNvPr>
                <p:cNvSpPr/>
                <p:nvPr/>
              </p:nvSpPr>
              <p:spPr>
                <a:xfrm>
                  <a:off x="9138562" y="2952779"/>
                  <a:ext cx="1593272" cy="1130562"/>
                </a:xfrm>
                <a:custGeom>
                  <a:avLst/>
                  <a:gdLst>
                    <a:gd name="connsiteX0" fmla="*/ 0 w 1593272"/>
                    <a:gd name="connsiteY0" fmla="*/ 0 h 955963"/>
                    <a:gd name="connsiteX1" fmla="*/ 1593272 w 1593272"/>
                    <a:gd name="connsiteY1" fmla="*/ 0 h 955963"/>
                    <a:gd name="connsiteX2" fmla="*/ 1593272 w 1593272"/>
                    <a:gd name="connsiteY2" fmla="*/ 955963 h 955963"/>
                    <a:gd name="connsiteX3" fmla="*/ 0 w 1593272"/>
                    <a:gd name="connsiteY3" fmla="*/ 955963 h 955963"/>
                    <a:gd name="connsiteX4" fmla="*/ 0 w 1593272"/>
                    <a:gd name="connsiteY4" fmla="*/ 0 h 955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3272" h="955963">
                      <a:moveTo>
                        <a:pt x="0" y="0"/>
                      </a:moveTo>
                      <a:lnTo>
                        <a:pt x="1593272" y="0"/>
                      </a:lnTo>
                      <a:lnTo>
                        <a:pt x="1593272" y="955963"/>
                      </a:lnTo>
                      <a:lnTo>
                        <a:pt x="0" y="955963"/>
                      </a:lnTo>
                      <a:lnTo>
                        <a:pt x="0" y="0"/>
                      </a:lnTo>
                      <a:close/>
                    </a:path>
                  </a:pathLst>
                </a:custGeom>
                <a:solidFill>
                  <a:srgbClr val="99C6E0">
                    <a:lumMod val="40000"/>
                    <a:lumOff val="6000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53340" tIns="53340" rIns="53340" bIns="5334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ZA" sz="1000" b="1" i="0" u="none" strike="noStrike" kern="0" cap="none" spc="0" normalizeH="0" baseline="0" noProof="0" dirty="0">
                      <a:ln>
                        <a:noFill/>
                      </a:ln>
                      <a:solidFill>
                        <a:srgbClr val="01310B"/>
                      </a:solidFill>
                      <a:effectLst/>
                      <a:uLnTx/>
                      <a:uFillTx/>
                      <a:latin typeface="Arial"/>
                      <a:ea typeface="+mn-ea"/>
                      <a:cs typeface="+mn-cs"/>
                    </a:rPr>
                    <a:t>WACS Connectivity</a:t>
                  </a:r>
                  <a:endParaRPr kumimoji="0" lang="en-GB" sz="1000" b="1" i="0" u="none" strike="noStrike" kern="0" cap="none" spc="0" normalizeH="0" baseline="0" noProof="0" dirty="0">
                    <a:ln>
                      <a:noFill/>
                    </a:ln>
                    <a:solidFill>
                      <a:srgbClr val="01310B"/>
                    </a:solidFill>
                    <a:effectLst/>
                    <a:uLnTx/>
                    <a:uFillTx/>
                    <a:latin typeface="Arial"/>
                    <a:ea typeface="+mn-ea"/>
                    <a:cs typeface="+mn-cs"/>
                  </a:endParaRPr>
                </a:p>
              </p:txBody>
            </p:sp>
            <p:sp>
              <p:nvSpPr>
                <p:cNvPr id="122" name="Freeform: Shape 121">
                  <a:extLst>
                    <a:ext uri="{FF2B5EF4-FFF2-40B4-BE49-F238E27FC236}">
                      <a16:creationId xmlns:a16="http://schemas.microsoft.com/office/drawing/2014/main" xmlns="" id="{492DA567-2986-48E0-8CE6-7A278368E36F}"/>
                    </a:ext>
                  </a:extLst>
                </p:cNvPr>
                <p:cNvSpPr/>
                <p:nvPr/>
              </p:nvSpPr>
              <p:spPr>
                <a:xfrm>
                  <a:off x="10891162" y="2952779"/>
                  <a:ext cx="1593272" cy="1130562"/>
                </a:xfrm>
                <a:custGeom>
                  <a:avLst/>
                  <a:gdLst>
                    <a:gd name="connsiteX0" fmla="*/ 0 w 1593272"/>
                    <a:gd name="connsiteY0" fmla="*/ 0 h 955963"/>
                    <a:gd name="connsiteX1" fmla="*/ 1593272 w 1593272"/>
                    <a:gd name="connsiteY1" fmla="*/ 0 h 955963"/>
                    <a:gd name="connsiteX2" fmla="*/ 1593272 w 1593272"/>
                    <a:gd name="connsiteY2" fmla="*/ 955963 h 955963"/>
                    <a:gd name="connsiteX3" fmla="*/ 0 w 1593272"/>
                    <a:gd name="connsiteY3" fmla="*/ 955963 h 955963"/>
                    <a:gd name="connsiteX4" fmla="*/ 0 w 1593272"/>
                    <a:gd name="connsiteY4" fmla="*/ 0 h 955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3272" h="955963">
                      <a:moveTo>
                        <a:pt x="0" y="0"/>
                      </a:moveTo>
                      <a:lnTo>
                        <a:pt x="1593272" y="0"/>
                      </a:lnTo>
                      <a:lnTo>
                        <a:pt x="1593272" y="955963"/>
                      </a:lnTo>
                      <a:lnTo>
                        <a:pt x="0" y="955963"/>
                      </a:lnTo>
                      <a:lnTo>
                        <a:pt x="0" y="0"/>
                      </a:lnTo>
                      <a:close/>
                    </a:path>
                  </a:pathLst>
                </a:custGeom>
                <a:solidFill>
                  <a:srgbClr val="99C6E0">
                    <a:lumMod val="40000"/>
                    <a:lumOff val="6000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53340" tIns="53340" rIns="53340" bIns="5334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ZA" sz="1000" b="1" i="0" u="none" strike="noStrike" kern="0" cap="none" spc="0" normalizeH="0" baseline="0" noProof="0" dirty="0">
                      <a:ln>
                        <a:noFill/>
                      </a:ln>
                      <a:solidFill>
                        <a:srgbClr val="01310B"/>
                      </a:solidFill>
                      <a:effectLst/>
                      <a:uLnTx/>
                      <a:uFillTx/>
                      <a:latin typeface="Arial"/>
                      <a:ea typeface="+mn-ea"/>
                      <a:cs typeface="+mn-cs"/>
                    </a:rPr>
                    <a:t>Customer Tie Cable Maintenance Service </a:t>
                  </a:r>
                  <a:endParaRPr kumimoji="0" lang="en-GB" sz="1000" b="1" i="0" u="none" strike="noStrike" kern="0" cap="none" spc="0" normalizeH="0" baseline="0" noProof="0" dirty="0">
                    <a:ln>
                      <a:noFill/>
                    </a:ln>
                    <a:solidFill>
                      <a:srgbClr val="01310B"/>
                    </a:solidFill>
                    <a:effectLst/>
                    <a:uLnTx/>
                    <a:uFillTx/>
                    <a:latin typeface="Arial"/>
                    <a:ea typeface="+mn-ea"/>
                    <a:cs typeface="+mn-cs"/>
                  </a:endParaRPr>
                </a:p>
              </p:txBody>
            </p:sp>
            <p:sp>
              <p:nvSpPr>
                <p:cNvPr id="123" name="Freeform: Shape 122">
                  <a:extLst>
                    <a:ext uri="{FF2B5EF4-FFF2-40B4-BE49-F238E27FC236}">
                      <a16:creationId xmlns:a16="http://schemas.microsoft.com/office/drawing/2014/main" xmlns="" id="{3C4E3E55-73FD-4987-9934-B360F4F9CF15}"/>
                    </a:ext>
                  </a:extLst>
                </p:cNvPr>
                <p:cNvSpPr/>
                <p:nvPr/>
              </p:nvSpPr>
              <p:spPr>
                <a:xfrm>
                  <a:off x="7385962" y="4271770"/>
                  <a:ext cx="1593272" cy="1130562"/>
                </a:xfrm>
                <a:custGeom>
                  <a:avLst/>
                  <a:gdLst>
                    <a:gd name="connsiteX0" fmla="*/ 0 w 1593272"/>
                    <a:gd name="connsiteY0" fmla="*/ 0 h 955963"/>
                    <a:gd name="connsiteX1" fmla="*/ 1593272 w 1593272"/>
                    <a:gd name="connsiteY1" fmla="*/ 0 h 955963"/>
                    <a:gd name="connsiteX2" fmla="*/ 1593272 w 1593272"/>
                    <a:gd name="connsiteY2" fmla="*/ 955963 h 955963"/>
                    <a:gd name="connsiteX3" fmla="*/ 0 w 1593272"/>
                    <a:gd name="connsiteY3" fmla="*/ 955963 h 955963"/>
                    <a:gd name="connsiteX4" fmla="*/ 0 w 1593272"/>
                    <a:gd name="connsiteY4" fmla="*/ 0 h 955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3272" h="955963">
                      <a:moveTo>
                        <a:pt x="0" y="0"/>
                      </a:moveTo>
                      <a:lnTo>
                        <a:pt x="1593272" y="0"/>
                      </a:lnTo>
                      <a:lnTo>
                        <a:pt x="1593272" y="955963"/>
                      </a:lnTo>
                      <a:lnTo>
                        <a:pt x="0" y="955963"/>
                      </a:lnTo>
                      <a:lnTo>
                        <a:pt x="0" y="0"/>
                      </a:lnTo>
                      <a:close/>
                    </a:path>
                  </a:pathLst>
                </a:custGeom>
                <a:solidFill>
                  <a:srgbClr val="99C6E0">
                    <a:lumMod val="40000"/>
                    <a:lumOff val="6000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53340" tIns="53340" rIns="53340" bIns="5334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 typeface="Arial" panose="020B0604020202020204" pitchFamily="34" charset="0"/>
                    <a:buNone/>
                    <a:tabLst/>
                    <a:defRPr/>
                  </a:pPr>
                  <a:r>
                    <a:rPr kumimoji="0" lang="en-ZA" sz="1000" b="1" i="0" u="none" strike="noStrike" kern="0" cap="none" spc="0" normalizeH="0" baseline="0" noProof="0" dirty="0">
                      <a:ln>
                        <a:noFill/>
                      </a:ln>
                      <a:solidFill>
                        <a:srgbClr val="01310B"/>
                      </a:solidFill>
                      <a:effectLst/>
                      <a:uLnTx/>
                      <a:uFillTx/>
                      <a:latin typeface="Arial"/>
                      <a:ea typeface="+mn-ea"/>
                      <a:cs typeface="+mn-cs"/>
                    </a:rPr>
                    <a:t>NOC as a Service </a:t>
                  </a:r>
                  <a:endParaRPr kumimoji="0" lang="en-GB" sz="1000" b="1" i="0" u="none" strike="noStrike" kern="0" cap="none" spc="0" normalizeH="0" baseline="0" noProof="0" dirty="0">
                    <a:ln>
                      <a:noFill/>
                    </a:ln>
                    <a:solidFill>
                      <a:srgbClr val="01310B"/>
                    </a:solidFill>
                    <a:effectLst/>
                    <a:uLnTx/>
                    <a:uFillTx/>
                    <a:latin typeface="Arial"/>
                    <a:ea typeface="+mn-ea"/>
                    <a:cs typeface="+mn-cs"/>
                  </a:endParaRPr>
                </a:p>
              </p:txBody>
            </p:sp>
            <p:sp>
              <p:nvSpPr>
                <p:cNvPr id="124" name="Freeform: Shape 123">
                  <a:extLst>
                    <a:ext uri="{FF2B5EF4-FFF2-40B4-BE49-F238E27FC236}">
                      <a16:creationId xmlns:a16="http://schemas.microsoft.com/office/drawing/2014/main" xmlns="" id="{F7BC1AB8-3CBF-42E8-BFAB-4767B470753B}"/>
                    </a:ext>
                  </a:extLst>
                </p:cNvPr>
                <p:cNvSpPr/>
                <p:nvPr/>
              </p:nvSpPr>
              <p:spPr>
                <a:xfrm>
                  <a:off x="9138562" y="4271770"/>
                  <a:ext cx="1593272" cy="1130562"/>
                </a:xfrm>
                <a:custGeom>
                  <a:avLst/>
                  <a:gdLst>
                    <a:gd name="connsiteX0" fmla="*/ 0 w 1593272"/>
                    <a:gd name="connsiteY0" fmla="*/ 0 h 955963"/>
                    <a:gd name="connsiteX1" fmla="*/ 1593272 w 1593272"/>
                    <a:gd name="connsiteY1" fmla="*/ 0 h 955963"/>
                    <a:gd name="connsiteX2" fmla="*/ 1593272 w 1593272"/>
                    <a:gd name="connsiteY2" fmla="*/ 955963 h 955963"/>
                    <a:gd name="connsiteX3" fmla="*/ 0 w 1593272"/>
                    <a:gd name="connsiteY3" fmla="*/ 955963 h 955963"/>
                    <a:gd name="connsiteX4" fmla="*/ 0 w 1593272"/>
                    <a:gd name="connsiteY4" fmla="*/ 0 h 955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3272" h="955963">
                      <a:moveTo>
                        <a:pt x="0" y="0"/>
                      </a:moveTo>
                      <a:lnTo>
                        <a:pt x="1593272" y="0"/>
                      </a:lnTo>
                      <a:lnTo>
                        <a:pt x="1593272" y="955963"/>
                      </a:lnTo>
                      <a:lnTo>
                        <a:pt x="0" y="955963"/>
                      </a:lnTo>
                      <a:lnTo>
                        <a:pt x="0" y="0"/>
                      </a:lnTo>
                      <a:close/>
                    </a:path>
                  </a:pathLst>
                </a:custGeom>
                <a:solidFill>
                  <a:srgbClr val="99C6E0">
                    <a:lumMod val="40000"/>
                    <a:lumOff val="6000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53340" tIns="53340" rIns="53340" bIns="5334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 typeface="Arial" panose="020B0604020202020204" pitchFamily="34" charset="0"/>
                    <a:buNone/>
                    <a:tabLst/>
                    <a:defRPr/>
                  </a:pPr>
                  <a:r>
                    <a:rPr kumimoji="0" lang="en-ZA" sz="1000" b="1" i="0" u="none" strike="noStrike" kern="0" cap="none" spc="0" normalizeH="0" baseline="0" noProof="0" dirty="0">
                      <a:ln>
                        <a:noFill/>
                      </a:ln>
                      <a:solidFill>
                        <a:srgbClr val="01310B"/>
                      </a:solidFill>
                      <a:effectLst/>
                      <a:uLnTx/>
                      <a:uFillTx/>
                      <a:latin typeface="Arial"/>
                      <a:ea typeface="+mn-ea"/>
                      <a:cs typeface="+mn-cs"/>
                    </a:rPr>
                    <a:t>Colocation </a:t>
                  </a:r>
                </a:p>
              </p:txBody>
            </p:sp>
            <p:sp>
              <p:nvSpPr>
                <p:cNvPr id="125" name="Freeform: Shape 124">
                  <a:extLst>
                    <a:ext uri="{FF2B5EF4-FFF2-40B4-BE49-F238E27FC236}">
                      <a16:creationId xmlns:a16="http://schemas.microsoft.com/office/drawing/2014/main" xmlns="" id="{13F3CAE5-CB63-4092-98BB-A4E6DC2E6ABF}"/>
                    </a:ext>
                  </a:extLst>
                </p:cNvPr>
                <p:cNvSpPr/>
                <p:nvPr/>
              </p:nvSpPr>
              <p:spPr>
                <a:xfrm>
                  <a:off x="10891162" y="4271770"/>
                  <a:ext cx="1593272" cy="1130562"/>
                </a:xfrm>
                <a:custGeom>
                  <a:avLst/>
                  <a:gdLst>
                    <a:gd name="connsiteX0" fmla="*/ 0 w 1593272"/>
                    <a:gd name="connsiteY0" fmla="*/ 0 h 955963"/>
                    <a:gd name="connsiteX1" fmla="*/ 1593272 w 1593272"/>
                    <a:gd name="connsiteY1" fmla="*/ 0 h 955963"/>
                    <a:gd name="connsiteX2" fmla="*/ 1593272 w 1593272"/>
                    <a:gd name="connsiteY2" fmla="*/ 955963 h 955963"/>
                    <a:gd name="connsiteX3" fmla="*/ 0 w 1593272"/>
                    <a:gd name="connsiteY3" fmla="*/ 955963 h 955963"/>
                    <a:gd name="connsiteX4" fmla="*/ 0 w 1593272"/>
                    <a:gd name="connsiteY4" fmla="*/ 0 h 955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3272" h="955963">
                      <a:moveTo>
                        <a:pt x="0" y="0"/>
                      </a:moveTo>
                      <a:lnTo>
                        <a:pt x="1593272" y="0"/>
                      </a:lnTo>
                      <a:lnTo>
                        <a:pt x="1593272" y="955963"/>
                      </a:lnTo>
                      <a:lnTo>
                        <a:pt x="0" y="955963"/>
                      </a:lnTo>
                      <a:lnTo>
                        <a:pt x="0" y="0"/>
                      </a:lnTo>
                      <a:close/>
                    </a:path>
                  </a:pathLst>
                </a:custGeom>
                <a:solidFill>
                  <a:srgbClr val="99C6E0">
                    <a:lumMod val="40000"/>
                    <a:lumOff val="6000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53340" tIns="53340" rIns="53340" bIns="5334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 typeface="Arial" panose="020B0604020202020204" pitchFamily="34" charset="0"/>
                    <a:buNone/>
                    <a:tabLst/>
                    <a:defRPr/>
                  </a:pPr>
                  <a:r>
                    <a:rPr kumimoji="0" lang="en-ZA" sz="1000" b="1" i="0" u="none" strike="noStrike" kern="0" cap="none" spc="0" normalizeH="0" baseline="0" noProof="0" dirty="0">
                      <a:ln>
                        <a:noFill/>
                      </a:ln>
                      <a:solidFill>
                        <a:srgbClr val="01310B"/>
                      </a:solidFill>
                      <a:effectLst/>
                      <a:uLnTx/>
                      <a:uFillTx/>
                      <a:latin typeface="Arial"/>
                      <a:ea typeface="+mn-ea"/>
                      <a:cs typeface="+mn-cs"/>
                    </a:rPr>
                    <a:t>IP Transit</a:t>
                  </a:r>
                </a:p>
              </p:txBody>
            </p:sp>
          </p:grpSp>
          <p:sp>
            <p:nvSpPr>
              <p:cNvPr id="117" name="TextBox 116">
                <a:extLst>
                  <a:ext uri="{FF2B5EF4-FFF2-40B4-BE49-F238E27FC236}">
                    <a16:creationId xmlns:a16="http://schemas.microsoft.com/office/drawing/2014/main" xmlns="" id="{53558028-3B68-4A26-81A5-4D361BCC4EF4}"/>
                  </a:ext>
                </a:extLst>
              </p:cNvPr>
              <p:cNvSpPr txBox="1"/>
              <p:nvPr/>
            </p:nvSpPr>
            <p:spPr>
              <a:xfrm>
                <a:off x="246844" y="3265732"/>
                <a:ext cx="1913276" cy="264459"/>
              </a:xfrm>
              <a:prstGeom prst="rect">
                <a:avLst/>
              </a:prstGeom>
              <a:noFill/>
              <a:ln w="19050">
                <a:noFill/>
              </a:ln>
            </p:spPr>
            <p:txBody>
              <a:bodyPr wrap="square"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1310B"/>
                    </a:solidFill>
                    <a:effectLst/>
                    <a:uLnTx/>
                    <a:uFillTx/>
                  </a:rPr>
                  <a:t>Services</a:t>
                </a:r>
              </a:p>
            </p:txBody>
          </p:sp>
          <p:sp>
            <p:nvSpPr>
              <p:cNvPr id="118" name="Arrow: Pentagon 117">
                <a:extLst>
                  <a:ext uri="{FF2B5EF4-FFF2-40B4-BE49-F238E27FC236}">
                    <a16:creationId xmlns:a16="http://schemas.microsoft.com/office/drawing/2014/main" xmlns="" id="{38771623-8C4B-4B7E-9DE0-6402A76F9390}"/>
                  </a:ext>
                </a:extLst>
              </p:cNvPr>
              <p:cNvSpPr/>
              <p:nvPr/>
            </p:nvSpPr>
            <p:spPr>
              <a:xfrm>
                <a:off x="284888" y="2949302"/>
                <a:ext cx="1701210" cy="915754"/>
              </a:xfrm>
              <a:prstGeom prst="homePlate">
                <a:avLst>
                  <a:gd name="adj" fmla="val 27996"/>
                </a:avLst>
              </a:prstGeom>
              <a:solidFill>
                <a:srgbClr val="85B343">
                  <a:lumMod val="40000"/>
                  <a:lumOff val="60000"/>
                </a:srgbClr>
              </a:solidFill>
              <a:ln w="12700" cap="flat" cmpd="sng" algn="ctr">
                <a:solidFill>
                  <a:srgbClr val="0033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a:ea typeface="+mn-ea"/>
                    <a:cs typeface="+mn-cs"/>
                  </a:rPr>
                  <a:t>Services</a:t>
                </a:r>
              </a:p>
            </p:txBody>
          </p:sp>
          <p:sp>
            <p:nvSpPr>
              <p:cNvPr id="119" name="Arrow: Pentagon 118">
                <a:extLst>
                  <a:ext uri="{FF2B5EF4-FFF2-40B4-BE49-F238E27FC236}">
                    <a16:creationId xmlns:a16="http://schemas.microsoft.com/office/drawing/2014/main" xmlns="" id="{2A4325B4-BE6A-4F54-A281-1B41E6558505}"/>
                  </a:ext>
                </a:extLst>
              </p:cNvPr>
              <p:cNvSpPr/>
              <p:nvPr/>
            </p:nvSpPr>
            <p:spPr>
              <a:xfrm>
                <a:off x="273497" y="4133690"/>
                <a:ext cx="1701209" cy="2449553"/>
              </a:xfrm>
              <a:prstGeom prst="homePlate">
                <a:avLst>
                  <a:gd name="adj" fmla="val 20625"/>
                </a:avLst>
              </a:prstGeom>
              <a:solidFill>
                <a:srgbClr val="99C6E0">
                  <a:lumMod val="40000"/>
                  <a:lumOff val="60000"/>
                </a:srgbClr>
              </a:solidFill>
              <a:ln w="12700" cap="flat" cmpd="sng" algn="ctr">
                <a:solidFill>
                  <a:srgbClr val="0033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a:ea typeface="+mn-ea"/>
                    <a:cs typeface="+mn-cs"/>
                  </a:rPr>
                  <a:t>Products</a:t>
                </a:r>
              </a:p>
            </p:txBody>
          </p:sp>
        </p:grpSp>
        <p:sp>
          <p:nvSpPr>
            <p:cNvPr id="131" name="Isosceles Triangle 130">
              <a:extLst>
                <a:ext uri="{FF2B5EF4-FFF2-40B4-BE49-F238E27FC236}">
                  <a16:creationId xmlns:a16="http://schemas.microsoft.com/office/drawing/2014/main" xmlns="" id="{FDE6A686-7B13-4019-9432-A461B68C646A}"/>
                </a:ext>
              </a:extLst>
            </p:cNvPr>
            <p:cNvSpPr/>
            <p:nvPr/>
          </p:nvSpPr>
          <p:spPr>
            <a:xfrm rot="10800000">
              <a:off x="1203482" y="2420888"/>
              <a:ext cx="1717122" cy="22580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2" name="Plaque 131">
              <a:extLst>
                <a:ext uri="{FF2B5EF4-FFF2-40B4-BE49-F238E27FC236}">
                  <a16:creationId xmlns:a16="http://schemas.microsoft.com/office/drawing/2014/main" xmlns="" id="{61D34D97-1D46-4A56-B62D-5A7C9CEEEB31}"/>
                </a:ext>
              </a:extLst>
            </p:cNvPr>
            <p:cNvSpPr/>
            <p:nvPr/>
          </p:nvSpPr>
          <p:spPr>
            <a:xfrm>
              <a:off x="5922212" y="2723285"/>
              <a:ext cx="3114284" cy="3498112"/>
            </a:xfrm>
            <a:prstGeom prst="plaque">
              <a:avLst/>
            </a:prstGeom>
            <a:solidFill>
              <a:sysClr val="window" lastClr="FFFFFF">
                <a:lumMod val="95000"/>
              </a:sysClr>
            </a:solidFill>
            <a:ln w="1270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1310B"/>
                  </a:solidFill>
                  <a:effectLst/>
                  <a:uLnTx/>
                  <a:uFillTx/>
                  <a:latin typeface="Arial"/>
                  <a:ea typeface="+mn-ea"/>
                  <a:cs typeface="+mn-cs"/>
                </a:rPr>
                <a:t>The current infrastructure limits the capacity to sell and drive more revenue</a:t>
              </a: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01310B"/>
                </a:solidFill>
                <a:effectLst/>
                <a:uLnTx/>
                <a:uFillTx/>
                <a:latin typeface="Arial"/>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1310B"/>
                  </a:solidFill>
                  <a:effectLst/>
                  <a:uLnTx/>
                  <a:uFillTx/>
                  <a:latin typeface="Arial"/>
                  <a:ea typeface="+mn-ea"/>
                  <a:cs typeface="+mn-cs"/>
                </a:rPr>
                <a:t>Inhibiting factors:</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rgbClr val="01310B"/>
                  </a:solidFill>
                  <a:effectLst/>
                  <a:uLnTx/>
                  <a:uFillTx/>
                  <a:latin typeface="Arial"/>
                  <a:ea typeface="+mn-ea"/>
                  <a:cs typeface="+mn-cs"/>
                </a:rPr>
                <a:t>Ageing infrastructure</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rgbClr val="01310B"/>
                  </a:solidFill>
                  <a:effectLst/>
                  <a:uLnTx/>
                  <a:uFillTx/>
                  <a:latin typeface="Arial"/>
                  <a:ea typeface="+mn-ea"/>
                  <a:cs typeface="+mn-cs"/>
                </a:rPr>
                <a:t>Limited capacity on current network</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rgbClr val="01310B"/>
                  </a:solidFill>
                  <a:effectLst/>
                  <a:uLnTx/>
                  <a:uFillTx/>
                  <a:latin typeface="Arial"/>
                  <a:ea typeface="+mn-ea"/>
                  <a:cs typeface="+mn-cs"/>
                </a:rPr>
                <a:t>Old infrastructure (ADLash)</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rgbClr val="01310B"/>
                  </a:solidFill>
                  <a:effectLst/>
                  <a:uLnTx/>
                  <a:uFillTx/>
                  <a:latin typeface="Arial"/>
                  <a:ea typeface="+mn-ea"/>
                  <a:cs typeface="+mn-cs"/>
                </a:rPr>
                <a:t>Limited funding to maintain and grow network </a:t>
              </a:r>
            </a:p>
          </p:txBody>
        </p:sp>
        <p:sp>
          <p:nvSpPr>
            <p:cNvPr id="76" name="Rectangle 75">
              <a:extLst>
                <a:ext uri="{FF2B5EF4-FFF2-40B4-BE49-F238E27FC236}">
                  <a16:creationId xmlns:a16="http://schemas.microsoft.com/office/drawing/2014/main" xmlns="" id="{1A1B08D7-9C86-EE42-BDBA-F5542AE572CB}"/>
                </a:ext>
              </a:extLst>
            </p:cNvPr>
            <p:cNvSpPr/>
            <p:nvPr/>
          </p:nvSpPr>
          <p:spPr>
            <a:xfrm>
              <a:off x="274416" y="2780928"/>
              <a:ext cx="5584493" cy="365373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xmlns="" val="3259640066"/>
      </p:ext>
    </p:extLst>
  </p:cSld>
  <p:clrMapOvr>
    <a:masterClrMapping/>
  </p:clrMapOvr>
</p:sld>
</file>

<file path=ppt/theme/theme1.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roadband_Infraco">
    <a:dk1>
      <a:sysClr val="windowText" lastClr="000000"/>
    </a:dk1>
    <a:lt1>
      <a:sysClr val="window" lastClr="FFFFFF"/>
    </a:lt1>
    <a:dk2>
      <a:srgbClr val="11151A"/>
    </a:dk2>
    <a:lt2>
      <a:srgbClr val="E7E6E6"/>
    </a:lt2>
    <a:accent1>
      <a:srgbClr val="01310B"/>
    </a:accent1>
    <a:accent2>
      <a:srgbClr val="85B343"/>
    </a:accent2>
    <a:accent3>
      <a:srgbClr val="9CD398"/>
    </a:accent3>
    <a:accent4>
      <a:srgbClr val="BEDDBC"/>
    </a:accent4>
    <a:accent5>
      <a:srgbClr val="BBD8FF"/>
    </a:accent5>
    <a:accent6>
      <a:srgbClr val="99C6E0"/>
    </a:accent6>
    <a:hlink>
      <a:srgbClr val="2D6196"/>
    </a:hlink>
    <a:folHlink>
      <a:srgbClr val="FAA11C"/>
    </a:folHlink>
  </a:clrScheme>
  <a:fontScheme name="BBI">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Helvetica"/>
      <a:ea typeface=""/>
      <a:cs typeface=""/>
    </a:majorFont>
    <a:minorFont>
      <a:latin typeface="Arial"/>
      <a:ea typeface=""/>
      <a:cs typeface=""/>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Helvetica"/>
      <a:ea typeface=""/>
      <a:cs typeface=""/>
    </a:majorFont>
    <a:minorFont>
      <a:latin typeface="Arial"/>
      <a:ea typeface=""/>
      <a:cs typeface=""/>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D5D03F88BE314F90FCEDD4F808D724" ma:contentTypeVersion="13" ma:contentTypeDescription="Create a new document." ma:contentTypeScope="" ma:versionID="463f153699f0b048056ffb4c4123a9b4">
  <xsd:schema xmlns:xsd="http://www.w3.org/2001/XMLSchema" xmlns:xs="http://www.w3.org/2001/XMLSchema" xmlns:p="http://schemas.microsoft.com/office/2006/metadata/properties" xmlns:ns3="2b608e98-604e-4b19-a16a-c054dffa9366" xmlns:ns4="973916f3-c2d8-4f83-9dbf-9fb94028b312" targetNamespace="http://schemas.microsoft.com/office/2006/metadata/properties" ma:root="true" ma:fieldsID="b486b5de722961ebc8cf1cbcb2012396" ns3:_="" ns4:_="">
    <xsd:import namespace="2b608e98-604e-4b19-a16a-c054dffa9366"/>
    <xsd:import namespace="973916f3-c2d8-4f83-9dbf-9fb94028b31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608e98-604e-4b19-a16a-c054dffa93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3916f3-c2d8-4f83-9dbf-9fb94028b31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0CD2B0-2C5F-47E9-BA36-802CA426A9E9}">
  <ds:schemaRefs>
    <ds:schemaRef ds:uri="http://schemas.microsoft.com/sharepoint/v3/contenttype/forms"/>
  </ds:schemaRefs>
</ds:datastoreItem>
</file>

<file path=customXml/itemProps2.xml><?xml version="1.0" encoding="utf-8"?>
<ds:datastoreItem xmlns:ds="http://schemas.openxmlformats.org/officeDocument/2006/customXml" ds:itemID="{7D03CF1A-6AA0-4659-A6BD-0EC610555259}">
  <ds:schemaRefs>
    <ds:schemaRef ds:uri="http://schemas.openxmlformats.org/package/2006/metadata/core-properties"/>
    <ds:schemaRef ds:uri="http://purl.org/dc/terms/"/>
    <ds:schemaRef ds:uri="2b608e98-604e-4b19-a16a-c054dffa9366"/>
    <ds:schemaRef ds:uri="http://schemas.microsoft.com/office/2006/metadata/properties"/>
    <ds:schemaRef ds:uri="http://www.w3.org/XML/1998/namespace"/>
    <ds:schemaRef ds:uri="http://schemas.microsoft.com/office/2006/documentManagement/types"/>
    <ds:schemaRef ds:uri="http://purl.org/dc/elements/1.1/"/>
    <ds:schemaRef ds:uri="http://schemas.microsoft.com/office/infopath/2007/PartnerControls"/>
    <ds:schemaRef ds:uri="973916f3-c2d8-4f83-9dbf-9fb94028b312"/>
    <ds:schemaRef ds:uri="http://purl.org/dc/dcmitype/"/>
  </ds:schemaRefs>
</ds:datastoreItem>
</file>

<file path=customXml/itemProps3.xml><?xml version="1.0" encoding="utf-8"?>
<ds:datastoreItem xmlns:ds="http://schemas.openxmlformats.org/officeDocument/2006/customXml" ds:itemID="{7617B898-37F6-4934-98F7-DF6A8FE407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608e98-604e-4b19-a16a-c054dffa9366"/>
    <ds:schemaRef ds:uri="973916f3-c2d8-4f83-9dbf-9fb94028b3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10041</TotalTime>
  <Words>3985</Words>
  <Application>Microsoft Office PowerPoint</Application>
  <PresentationFormat>On-screen Show (4:3)</PresentationFormat>
  <Paragraphs>844</Paragraphs>
  <Slides>30</Slides>
  <Notes>5</Notes>
  <HiddenSlides>0</HiddenSlides>
  <MMClips>0</MMClips>
  <ScaleCrop>false</ScaleCrop>
  <HeadingPairs>
    <vt:vector size="4" baseType="variant">
      <vt:variant>
        <vt:lpstr>Theme</vt:lpstr>
      </vt:variant>
      <vt:variant>
        <vt:i4>4</vt:i4>
      </vt:variant>
      <vt:variant>
        <vt:lpstr>Slide Titles</vt:lpstr>
      </vt:variant>
      <vt:variant>
        <vt:i4>30</vt:i4>
      </vt:variant>
    </vt:vector>
  </HeadingPairs>
  <TitlesOfParts>
    <vt:vector size="34" baseType="lpstr">
      <vt:lpstr>6_Default Design</vt:lpstr>
      <vt:lpstr>1_Default Design</vt:lpstr>
      <vt:lpstr>2_Default Design</vt:lpstr>
      <vt:lpstr>7_Default Design</vt:lpstr>
      <vt:lpstr>Slide 1</vt:lpstr>
      <vt:lpstr>Capitalisation….Shareholder Funding</vt:lpstr>
      <vt:lpstr>Performance at a glance</vt:lpstr>
      <vt:lpstr>Performance at a glance</vt:lpstr>
      <vt:lpstr>Slide 5</vt:lpstr>
      <vt:lpstr>Slide 6</vt:lpstr>
      <vt:lpstr>Performance at a glance</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Strategic Risks</vt:lpstr>
      <vt:lpstr>Slide 28</vt:lpstr>
      <vt:lpstr>Slide 29</vt:lpstr>
      <vt:lpstr>Slide 30</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Motlatso Okine</dc:creator>
  <cp:lastModifiedBy>USER</cp:lastModifiedBy>
  <cp:revision>280</cp:revision>
  <cp:lastPrinted>2016-09-16T05:04:49Z</cp:lastPrinted>
  <dcterms:created xsi:type="dcterms:W3CDTF">2016-09-08T11:28:55Z</dcterms:created>
  <dcterms:modified xsi:type="dcterms:W3CDTF">2021-05-12T07:53:56Z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0x010100C1D5D03F88BE314F90FCEDD4F808D724</vt:lpwstr>
  </property>
</Properties>
</file>