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2.xml" ContentType="application/vnd.openxmlformats-officedocument.presentationml.notesSlide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jpeg" ContentType="image/jpeg"/>
  <Override PartName="/ppt/notesSlides/notesSlide17.xml" ContentType="application/vnd.openxmlformats-officedocument.presentationml.notesSlid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rawing9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323" r:id="rId2"/>
    <p:sldId id="353" r:id="rId3"/>
    <p:sldId id="391" r:id="rId4"/>
    <p:sldId id="369" r:id="rId5"/>
    <p:sldId id="370" r:id="rId6"/>
    <p:sldId id="371" r:id="rId7"/>
    <p:sldId id="372" r:id="rId8"/>
    <p:sldId id="373" r:id="rId9"/>
    <p:sldId id="354" r:id="rId10"/>
    <p:sldId id="374" r:id="rId11"/>
    <p:sldId id="375" r:id="rId12"/>
    <p:sldId id="376" r:id="rId13"/>
    <p:sldId id="377" r:id="rId14"/>
    <p:sldId id="355" r:id="rId15"/>
    <p:sldId id="378" r:id="rId16"/>
    <p:sldId id="379" r:id="rId17"/>
    <p:sldId id="380" r:id="rId18"/>
    <p:sldId id="357" r:id="rId19"/>
    <p:sldId id="381" r:id="rId20"/>
    <p:sldId id="382" r:id="rId21"/>
    <p:sldId id="386" r:id="rId22"/>
    <p:sldId id="389" r:id="rId23"/>
    <p:sldId id="398" r:id="rId24"/>
    <p:sldId id="399" r:id="rId25"/>
    <p:sldId id="400" r:id="rId26"/>
    <p:sldId id="401" r:id="rId27"/>
    <p:sldId id="402" r:id="rId28"/>
    <p:sldId id="403" r:id="rId29"/>
    <p:sldId id="359" r:id="rId30"/>
    <p:sldId id="387" r:id="rId31"/>
    <p:sldId id="388" r:id="rId32"/>
    <p:sldId id="395" r:id="rId33"/>
    <p:sldId id="396" r:id="rId34"/>
    <p:sldId id="397" r:id="rId35"/>
    <p:sldId id="326" r:id="rId3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odean Khambule" initials="GK" lastIdx="1" clrIdx="0">
    <p:extLst>
      <p:ext uri="{19B8F6BF-5375-455C-9EA6-DF929625EA0E}">
        <p15:presenceInfo xmlns:p15="http://schemas.microsoft.com/office/powerpoint/2012/main" xmlns="" userId="b1d3c1da77985e6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43149"/>
    <a:srgbClr val="F49709"/>
    <a:srgbClr val="002E73"/>
    <a:srgbClr val="002D6E"/>
    <a:srgbClr val="002C69"/>
    <a:srgbClr val="00275C"/>
    <a:srgbClr val="002455"/>
    <a:srgbClr val="011F49"/>
    <a:srgbClr val="0020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1415"/>
    <p:restoredTop sz="93979" autoAdjust="0"/>
  </p:normalViewPr>
  <p:slideViewPr>
    <p:cSldViewPr snapToGrid="0" snapToObjects="1">
      <p:cViewPr varScale="1">
        <p:scale>
          <a:sx n="73" d="100"/>
          <a:sy n="73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6B58D6-6955-419D-8F04-29D680FC46B7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67BCB1E-1E1A-4C13-9ACE-FBB9FC65E9A3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Legislative Alignment</a:t>
          </a:r>
        </a:p>
      </dgm:t>
    </dgm:pt>
    <dgm:pt modelId="{FEFA4DB9-47CD-4151-BA3B-136860E13ECF}" type="parTrans" cxnId="{54B60D21-19EC-423E-AFB1-05B11AC3A702}">
      <dgm:prSet/>
      <dgm:spPr/>
      <dgm:t>
        <a:bodyPr/>
        <a:lstStyle/>
        <a:p>
          <a:endParaRPr lang="en-US"/>
        </a:p>
      </dgm:t>
    </dgm:pt>
    <dgm:pt modelId="{74EFA681-495E-423D-AA80-C0CB0AB3A46B}" type="sibTrans" cxnId="{54B60D21-19EC-423E-AFB1-05B11AC3A702}">
      <dgm:prSet/>
      <dgm:spPr/>
      <dgm:t>
        <a:bodyPr/>
        <a:lstStyle/>
        <a:p>
          <a:endParaRPr lang="en-US"/>
        </a:p>
      </dgm:t>
    </dgm:pt>
    <dgm:pt modelId="{9094E3A3-5FB7-4D47-8AB4-1B6EA5FC9CC5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Strategic &amp; Policy Alignment</a:t>
          </a:r>
        </a:p>
      </dgm:t>
    </dgm:pt>
    <dgm:pt modelId="{31985E22-52D7-4E2A-A7FB-D4E3D7149018}" type="parTrans" cxnId="{525A87C9-8DF8-44D5-B212-A11F4684EEC3}">
      <dgm:prSet/>
      <dgm:spPr/>
      <dgm:t>
        <a:bodyPr/>
        <a:lstStyle/>
        <a:p>
          <a:endParaRPr lang="en-US"/>
        </a:p>
      </dgm:t>
    </dgm:pt>
    <dgm:pt modelId="{A62044DE-D1DB-4C1D-9FC9-316B2EB63E6A}" type="sibTrans" cxnId="{525A87C9-8DF8-44D5-B212-A11F4684EEC3}">
      <dgm:prSet/>
      <dgm:spPr/>
      <dgm:t>
        <a:bodyPr/>
        <a:lstStyle/>
        <a:p>
          <a:endParaRPr lang="en-US"/>
        </a:p>
      </dgm:t>
    </dgm:pt>
    <dgm:pt modelId="{9CBF7F34-1EDD-4595-A9D0-E182877437AD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Minister &amp; Board Directives</a:t>
          </a:r>
        </a:p>
      </dgm:t>
    </dgm:pt>
    <dgm:pt modelId="{05443AB0-9BF1-407B-92BA-649C98D2605E}" type="parTrans" cxnId="{F69146F5-3395-400D-B17A-B87EB9A4237F}">
      <dgm:prSet/>
      <dgm:spPr/>
      <dgm:t>
        <a:bodyPr/>
        <a:lstStyle/>
        <a:p>
          <a:endParaRPr lang="en-US"/>
        </a:p>
      </dgm:t>
    </dgm:pt>
    <dgm:pt modelId="{6D9393C1-CC93-4FDB-ABB5-E5BDE808A87C}" type="sibTrans" cxnId="{F69146F5-3395-400D-B17A-B87EB9A4237F}">
      <dgm:prSet/>
      <dgm:spPr/>
      <dgm:t>
        <a:bodyPr/>
        <a:lstStyle/>
        <a:p>
          <a:endParaRPr lang="en-US"/>
        </a:p>
      </dgm:t>
    </dgm:pt>
    <dgm:pt modelId="{A22F1104-52FC-410A-A793-381AF9EFB6B7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Stakeholder Consultation</a:t>
          </a:r>
        </a:p>
      </dgm:t>
    </dgm:pt>
    <dgm:pt modelId="{8AED6557-B1A7-4522-A618-C7A635B8B232}" type="parTrans" cxnId="{B6B6A76C-7C73-405B-B70F-8593D1C283F8}">
      <dgm:prSet/>
      <dgm:spPr/>
      <dgm:t>
        <a:bodyPr/>
        <a:lstStyle/>
        <a:p>
          <a:endParaRPr lang="en-US"/>
        </a:p>
      </dgm:t>
    </dgm:pt>
    <dgm:pt modelId="{2D5FD58F-AC41-45F5-8D32-3DD0408CB213}" type="sibTrans" cxnId="{B6B6A76C-7C73-405B-B70F-8593D1C283F8}">
      <dgm:prSet/>
      <dgm:spPr/>
      <dgm:t>
        <a:bodyPr/>
        <a:lstStyle/>
        <a:p>
          <a:endParaRPr lang="en-US"/>
        </a:p>
      </dgm:t>
    </dgm:pt>
    <dgm:pt modelId="{C10B2603-2294-4B8F-92CC-F727B34AFD1A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Scenario &amp; Futures  Analysis</a:t>
          </a:r>
        </a:p>
      </dgm:t>
    </dgm:pt>
    <dgm:pt modelId="{0D9CE28F-9F6F-464B-8DE8-691DC23E2F3C}" type="parTrans" cxnId="{2DCCAEA6-C1F8-487A-BE0D-DCBAA166150F}">
      <dgm:prSet/>
      <dgm:spPr/>
      <dgm:t>
        <a:bodyPr/>
        <a:lstStyle/>
        <a:p>
          <a:endParaRPr lang="en-US"/>
        </a:p>
      </dgm:t>
    </dgm:pt>
    <dgm:pt modelId="{89AAF87E-7F40-415F-9705-3949CC003E4F}" type="sibTrans" cxnId="{2DCCAEA6-C1F8-487A-BE0D-DCBAA166150F}">
      <dgm:prSet/>
      <dgm:spPr/>
      <dgm:t>
        <a:bodyPr/>
        <a:lstStyle/>
        <a:p>
          <a:endParaRPr lang="en-US"/>
        </a:p>
      </dgm:t>
    </dgm:pt>
    <dgm:pt modelId="{229F80ED-9BF9-4196-9FA8-5E66EB8358CD}">
      <dgm:prSet/>
      <dgm:spPr/>
      <dgm:t>
        <a:bodyPr/>
        <a:lstStyle/>
        <a:p>
          <a:pPr rtl="0"/>
          <a:r>
            <a:rPr lang="en-ZA" b="1" dirty="0">
              <a:solidFill>
                <a:schemeClr val="tx1"/>
              </a:solidFill>
            </a:rPr>
            <a:t>Strategic Choices</a:t>
          </a:r>
        </a:p>
      </dgm:t>
    </dgm:pt>
    <dgm:pt modelId="{F504AC73-5148-4DAB-9BA5-432FDB6D5003}" type="parTrans" cxnId="{97E8DA74-FD1B-4A7D-98F3-057755042119}">
      <dgm:prSet/>
      <dgm:spPr/>
      <dgm:t>
        <a:bodyPr/>
        <a:lstStyle/>
        <a:p>
          <a:endParaRPr lang="en-US"/>
        </a:p>
      </dgm:t>
    </dgm:pt>
    <dgm:pt modelId="{ABB1A91B-2897-4414-A7C8-86365389FDA8}" type="sibTrans" cxnId="{97E8DA74-FD1B-4A7D-98F3-057755042119}">
      <dgm:prSet/>
      <dgm:spPr/>
      <dgm:t>
        <a:bodyPr/>
        <a:lstStyle/>
        <a:p>
          <a:endParaRPr lang="en-US"/>
        </a:p>
      </dgm:t>
    </dgm:pt>
    <dgm:pt modelId="{69E4CD4E-F75C-475F-9C36-D9E013CECAEE}" type="pres">
      <dgm:prSet presAssocID="{FE6B58D6-6955-419D-8F04-29D680FC46B7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C2921F3-4F59-4011-989F-C9ADFFA71182}" type="pres">
      <dgm:prSet presAssocID="{FE6B58D6-6955-419D-8F04-29D680FC46B7}" presName="arrow" presStyleLbl="bgShp" presStyleIdx="0" presStyleCnt="1"/>
      <dgm:spPr/>
    </dgm:pt>
    <dgm:pt modelId="{BECAF024-9C5F-4536-8A43-BE1A820C4442}" type="pres">
      <dgm:prSet presAssocID="{FE6B58D6-6955-419D-8F04-29D680FC46B7}" presName="linearProcess" presStyleCnt="0"/>
      <dgm:spPr/>
    </dgm:pt>
    <dgm:pt modelId="{70F73D70-2AAF-4B99-BF65-315564105187}" type="pres">
      <dgm:prSet presAssocID="{367BCB1E-1E1A-4C13-9ACE-FBB9FC65E9A3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AA9B40-8A90-4B03-A87A-A9E000ED6404}" type="pres">
      <dgm:prSet presAssocID="{74EFA681-495E-423D-AA80-C0CB0AB3A46B}" presName="sibTrans" presStyleCnt="0"/>
      <dgm:spPr/>
    </dgm:pt>
    <dgm:pt modelId="{55D4E6B8-3C06-430F-AF4D-22E1B326FBA9}" type="pres">
      <dgm:prSet presAssocID="{9094E3A3-5FB7-4D47-8AB4-1B6EA5FC9CC5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1643AD-6A21-4458-9989-6E2D401CE514}" type="pres">
      <dgm:prSet presAssocID="{A62044DE-D1DB-4C1D-9FC9-316B2EB63E6A}" presName="sibTrans" presStyleCnt="0"/>
      <dgm:spPr/>
    </dgm:pt>
    <dgm:pt modelId="{F2B15EBF-043A-4404-9879-615EB32C3038}" type="pres">
      <dgm:prSet presAssocID="{9CBF7F34-1EDD-4595-A9D0-E182877437AD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92AE6B-0FE0-450D-96C5-204E2CB96FB7}" type="pres">
      <dgm:prSet presAssocID="{6D9393C1-CC93-4FDB-ABB5-E5BDE808A87C}" presName="sibTrans" presStyleCnt="0"/>
      <dgm:spPr/>
    </dgm:pt>
    <dgm:pt modelId="{5A44D37F-961E-46F0-A918-A2BD03933D49}" type="pres">
      <dgm:prSet presAssocID="{A22F1104-52FC-410A-A793-381AF9EFB6B7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1DFD5-D01A-4BBA-9CB5-31DD96AA2F6C}" type="pres">
      <dgm:prSet presAssocID="{2D5FD58F-AC41-45F5-8D32-3DD0408CB213}" presName="sibTrans" presStyleCnt="0"/>
      <dgm:spPr/>
    </dgm:pt>
    <dgm:pt modelId="{0AF547FE-34D1-4796-93C1-826CD55E1E9E}" type="pres">
      <dgm:prSet presAssocID="{C10B2603-2294-4B8F-92CC-F727B34AFD1A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89851E-D3C9-4F41-B9CA-9013B2F50368}" type="pres">
      <dgm:prSet presAssocID="{89AAF87E-7F40-415F-9705-3949CC003E4F}" presName="sibTrans" presStyleCnt="0"/>
      <dgm:spPr/>
    </dgm:pt>
    <dgm:pt modelId="{024F65CF-2E9D-4D46-AC0E-515BED21B1D5}" type="pres">
      <dgm:prSet presAssocID="{229F80ED-9BF9-4196-9FA8-5E66EB8358CD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CE31E91-6AE5-45C3-B5CC-39196FE96363}" type="presOf" srcId="{FE6B58D6-6955-419D-8F04-29D680FC46B7}" destId="{69E4CD4E-F75C-475F-9C36-D9E013CECAEE}" srcOrd="0" destOrd="0" presId="urn:microsoft.com/office/officeart/2005/8/layout/hProcess9"/>
    <dgm:cxn modelId="{B1B9C186-F8E6-417B-8114-C87921705889}" type="presOf" srcId="{C10B2603-2294-4B8F-92CC-F727B34AFD1A}" destId="{0AF547FE-34D1-4796-93C1-826CD55E1E9E}" srcOrd="0" destOrd="0" presId="urn:microsoft.com/office/officeart/2005/8/layout/hProcess9"/>
    <dgm:cxn modelId="{1F858EBE-8EBB-4BD1-A625-A37546BB2F8E}" type="presOf" srcId="{367BCB1E-1E1A-4C13-9ACE-FBB9FC65E9A3}" destId="{70F73D70-2AAF-4B99-BF65-315564105187}" srcOrd="0" destOrd="0" presId="urn:microsoft.com/office/officeart/2005/8/layout/hProcess9"/>
    <dgm:cxn modelId="{F69146F5-3395-400D-B17A-B87EB9A4237F}" srcId="{FE6B58D6-6955-419D-8F04-29D680FC46B7}" destId="{9CBF7F34-1EDD-4595-A9D0-E182877437AD}" srcOrd="2" destOrd="0" parTransId="{05443AB0-9BF1-407B-92BA-649C98D2605E}" sibTransId="{6D9393C1-CC93-4FDB-ABB5-E5BDE808A87C}"/>
    <dgm:cxn modelId="{C4E53CE1-E8C2-4C6F-83B4-3B480F183023}" type="presOf" srcId="{A22F1104-52FC-410A-A793-381AF9EFB6B7}" destId="{5A44D37F-961E-46F0-A918-A2BD03933D49}" srcOrd="0" destOrd="0" presId="urn:microsoft.com/office/officeart/2005/8/layout/hProcess9"/>
    <dgm:cxn modelId="{7384FC2A-04BF-471E-A0B4-214173B6E058}" type="presOf" srcId="{9CBF7F34-1EDD-4595-A9D0-E182877437AD}" destId="{F2B15EBF-043A-4404-9879-615EB32C3038}" srcOrd="0" destOrd="0" presId="urn:microsoft.com/office/officeart/2005/8/layout/hProcess9"/>
    <dgm:cxn modelId="{B6B6A76C-7C73-405B-B70F-8593D1C283F8}" srcId="{FE6B58D6-6955-419D-8F04-29D680FC46B7}" destId="{A22F1104-52FC-410A-A793-381AF9EFB6B7}" srcOrd="3" destOrd="0" parTransId="{8AED6557-B1A7-4522-A618-C7A635B8B232}" sibTransId="{2D5FD58F-AC41-45F5-8D32-3DD0408CB213}"/>
    <dgm:cxn modelId="{97E8DA74-FD1B-4A7D-98F3-057755042119}" srcId="{FE6B58D6-6955-419D-8F04-29D680FC46B7}" destId="{229F80ED-9BF9-4196-9FA8-5E66EB8358CD}" srcOrd="5" destOrd="0" parTransId="{F504AC73-5148-4DAB-9BA5-432FDB6D5003}" sibTransId="{ABB1A91B-2897-4414-A7C8-86365389FDA8}"/>
    <dgm:cxn modelId="{EE51BF96-56D6-4279-A55F-012A21A27F6E}" type="presOf" srcId="{9094E3A3-5FB7-4D47-8AB4-1B6EA5FC9CC5}" destId="{55D4E6B8-3C06-430F-AF4D-22E1B326FBA9}" srcOrd="0" destOrd="0" presId="urn:microsoft.com/office/officeart/2005/8/layout/hProcess9"/>
    <dgm:cxn modelId="{2DCCAEA6-C1F8-487A-BE0D-DCBAA166150F}" srcId="{FE6B58D6-6955-419D-8F04-29D680FC46B7}" destId="{C10B2603-2294-4B8F-92CC-F727B34AFD1A}" srcOrd="4" destOrd="0" parTransId="{0D9CE28F-9F6F-464B-8DE8-691DC23E2F3C}" sibTransId="{89AAF87E-7F40-415F-9705-3949CC003E4F}"/>
    <dgm:cxn modelId="{B1D9D5A6-819D-49E0-82AA-B8A46F2E1EA0}" type="presOf" srcId="{229F80ED-9BF9-4196-9FA8-5E66EB8358CD}" destId="{024F65CF-2E9D-4D46-AC0E-515BED21B1D5}" srcOrd="0" destOrd="0" presId="urn:microsoft.com/office/officeart/2005/8/layout/hProcess9"/>
    <dgm:cxn modelId="{525A87C9-8DF8-44D5-B212-A11F4684EEC3}" srcId="{FE6B58D6-6955-419D-8F04-29D680FC46B7}" destId="{9094E3A3-5FB7-4D47-8AB4-1B6EA5FC9CC5}" srcOrd="1" destOrd="0" parTransId="{31985E22-52D7-4E2A-A7FB-D4E3D7149018}" sibTransId="{A62044DE-D1DB-4C1D-9FC9-316B2EB63E6A}"/>
    <dgm:cxn modelId="{54B60D21-19EC-423E-AFB1-05B11AC3A702}" srcId="{FE6B58D6-6955-419D-8F04-29D680FC46B7}" destId="{367BCB1E-1E1A-4C13-9ACE-FBB9FC65E9A3}" srcOrd="0" destOrd="0" parTransId="{FEFA4DB9-47CD-4151-BA3B-136860E13ECF}" sibTransId="{74EFA681-495E-423D-AA80-C0CB0AB3A46B}"/>
    <dgm:cxn modelId="{56B49C53-AD13-4320-AE8B-46C5801B9834}" type="presParOf" srcId="{69E4CD4E-F75C-475F-9C36-D9E013CECAEE}" destId="{1C2921F3-4F59-4011-989F-C9ADFFA71182}" srcOrd="0" destOrd="0" presId="urn:microsoft.com/office/officeart/2005/8/layout/hProcess9"/>
    <dgm:cxn modelId="{197A1369-8CE4-4904-9C36-F112987A9B17}" type="presParOf" srcId="{69E4CD4E-F75C-475F-9C36-D9E013CECAEE}" destId="{BECAF024-9C5F-4536-8A43-BE1A820C4442}" srcOrd="1" destOrd="0" presId="urn:microsoft.com/office/officeart/2005/8/layout/hProcess9"/>
    <dgm:cxn modelId="{AFFAB570-B9C4-419F-989D-EC5E76E91513}" type="presParOf" srcId="{BECAF024-9C5F-4536-8A43-BE1A820C4442}" destId="{70F73D70-2AAF-4B99-BF65-315564105187}" srcOrd="0" destOrd="0" presId="urn:microsoft.com/office/officeart/2005/8/layout/hProcess9"/>
    <dgm:cxn modelId="{0F88D04C-E8D9-4D42-A243-77DB721A6ED4}" type="presParOf" srcId="{BECAF024-9C5F-4536-8A43-BE1A820C4442}" destId="{B6AA9B40-8A90-4B03-A87A-A9E000ED6404}" srcOrd="1" destOrd="0" presId="urn:microsoft.com/office/officeart/2005/8/layout/hProcess9"/>
    <dgm:cxn modelId="{0E5F9002-74C5-4910-B969-3B8716CF3EB2}" type="presParOf" srcId="{BECAF024-9C5F-4536-8A43-BE1A820C4442}" destId="{55D4E6B8-3C06-430F-AF4D-22E1B326FBA9}" srcOrd="2" destOrd="0" presId="urn:microsoft.com/office/officeart/2005/8/layout/hProcess9"/>
    <dgm:cxn modelId="{F3CF7CB1-89D1-49F3-9FF2-F34D2D686C99}" type="presParOf" srcId="{BECAF024-9C5F-4536-8A43-BE1A820C4442}" destId="{8F1643AD-6A21-4458-9989-6E2D401CE514}" srcOrd="3" destOrd="0" presId="urn:microsoft.com/office/officeart/2005/8/layout/hProcess9"/>
    <dgm:cxn modelId="{07057C94-0B71-419A-AA0E-005279307885}" type="presParOf" srcId="{BECAF024-9C5F-4536-8A43-BE1A820C4442}" destId="{F2B15EBF-043A-4404-9879-615EB32C3038}" srcOrd="4" destOrd="0" presId="urn:microsoft.com/office/officeart/2005/8/layout/hProcess9"/>
    <dgm:cxn modelId="{4BEC873C-1BAF-4D75-B215-032A5DCBBB66}" type="presParOf" srcId="{BECAF024-9C5F-4536-8A43-BE1A820C4442}" destId="{5C92AE6B-0FE0-450D-96C5-204E2CB96FB7}" srcOrd="5" destOrd="0" presId="urn:microsoft.com/office/officeart/2005/8/layout/hProcess9"/>
    <dgm:cxn modelId="{EB1F1CFD-D8AC-439F-BB28-B23EE998E36E}" type="presParOf" srcId="{BECAF024-9C5F-4536-8A43-BE1A820C4442}" destId="{5A44D37F-961E-46F0-A918-A2BD03933D49}" srcOrd="6" destOrd="0" presId="urn:microsoft.com/office/officeart/2005/8/layout/hProcess9"/>
    <dgm:cxn modelId="{19BFEE77-A72F-4F72-9F76-E9E27778DABD}" type="presParOf" srcId="{BECAF024-9C5F-4536-8A43-BE1A820C4442}" destId="{76A1DFD5-D01A-4BBA-9CB5-31DD96AA2F6C}" srcOrd="7" destOrd="0" presId="urn:microsoft.com/office/officeart/2005/8/layout/hProcess9"/>
    <dgm:cxn modelId="{77FE1F17-1D50-4474-AF2B-2E87E03A2B2F}" type="presParOf" srcId="{BECAF024-9C5F-4536-8A43-BE1A820C4442}" destId="{0AF547FE-34D1-4796-93C1-826CD55E1E9E}" srcOrd="8" destOrd="0" presId="urn:microsoft.com/office/officeart/2005/8/layout/hProcess9"/>
    <dgm:cxn modelId="{BC8F4BE8-A711-416E-9288-A5F6BB7F8C38}" type="presParOf" srcId="{BECAF024-9C5F-4536-8A43-BE1A820C4442}" destId="{8389851E-D3C9-4F41-B9CA-9013B2F50368}" srcOrd="9" destOrd="0" presId="urn:microsoft.com/office/officeart/2005/8/layout/hProcess9"/>
    <dgm:cxn modelId="{80855229-3096-4B8D-8541-FF4737AB145C}" type="presParOf" srcId="{BECAF024-9C5F-4536-8A43-BE1A820C4442}" destId="{024F65CF-2E9D-4D46-AC0E-515BED21B1D5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35311-027A-B44F-9790-303528558ACD}" type="doc">
      <dgm:prSet loTypeId="urn:microsoft.com/office/officeart/2008/layout/AlternatingPictureCircles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D641DC-F74A-C740-AB15-35E3F34244B7}">
      <dgm:prSet/>
      <dgm:spPr/>
      <dgm:t>
        <a:bodyPr/>
        <a:lstStyle/>
        <a:p>
          <a:r>
            <a:rPr lang="en-US" b="1" dirty="0"/>
            <a:t>Programme 1: AARTO Administration &amp; Education</a:t>
          </a:r>
          <a:r>
            <a:rPr lang="en-ZA" dirty="0"/>
            <a:t/>
          </a:r>
          <a:br>
            <a:rPr lang="en-ZA" dirty="0"/>
          </a:br>
          <a:endParaRPr lang="en-ZA" dirty="0"/>
        </a:p>
      </dgm:t>
    </dgm:pt>
    <dgm:pt modelId="{43F41C77-2E8B-5542-8028-83C4348C8BFC}" type="parTrans" cxnId="{B67F0647-C04C-D64E-91E1-448E5CCAABB4}">
      <dgm:prSet/>
      <dgm:spPr/>
      <dgm:t>
        <a:bodyPr/>
        <a:lstStyle/>
        <a:p>
          <a:endParaRPr lang="en-GB"/>
        </a:p>
      </dgm:t>
    </dgm:pt>
    <dgm:pt modelId="{6122E7CD-5857-C746-8586-084A8191AF36}" type="sibTrans" cxnId="{B67F0647-C04C-D64E-91E1-448E5CCAABB4}">
      <dgm:prSet/>
      <dgm:spPr/>
      <dgm:t>
        <a:bodyPr/>
        <a:lstStyle/>
        <a:p>
          <a:endParaRPr lang="en-GB"/>
        </a:p>
      </dgm:t>
    </dgm:pt>
    <dgm:pt modelId="{3B5007B0-BC54-9449-BC5B-43E712DB6A5D}" type="pres">
      <dgm:prSet presAssocID="{CBA35311-027A-B44F-9790-303528558AC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n-US"/>
        </a:p>
      </dgm:t>
    </dgm:pt>
    <dgm:pt modelId="{EF311B71-1F4D-1640-A0A5-165EBA538006}" type="pres">
      <dgm:prSet presAssocID="{BCD641DC-F74A-C740-AB15-35E3F34244B7}" presName="composite" presStyleCnt="0"/>
      <dgm:spPr/>
    </dgm:pt>
    <dgm:pt modelId="{B6A85ECB-1E32-1C4E-84D0-F62DE7ED3F29}" type="pres">
      <dgm:prSet presAssocID="{BCD641DC-F74A-C740-AB15-35E3F34244B7}" presName="Accent" presStyleLbl="alignNode1" presStyleIdx="0" presStyleCnt="1">
        <dgm:presLayoutVars>
          <dgm:chMax val="0"/>
          <dgm:chPref val="0"/>
        </dgm:presLayoutVars>
      </dgm:prSet>
      <dgm:spPr/>
    </dgm:pt>
    <dgm:pt modelId="{CA8D3D73-5DFF-694E-9249-E7916B1F83F2}" type="pres">
      <dgm:prSet presAssocID="{BCD641DC-F74A-C740-AB15-35E3F34244B7}" presName="Image" presStyleLbl="bgImgPlace1" presStyleIdx="0" presStyleCnt="1" custScaleX="114081" custLinFactNeighborX="-8202" custLinFactNeighborY="-1863">
        <dgm:presLayoutVars>
          <dgm:chMax val="0"/>
          <dgm:chPref val="0"/>
          <dgm:bulletEnabled val="1"/>
        </dgm:presLayoutVars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000" r="-11000"/>
          </a:stretch>
        </a:blipFill>
      </dgm:spPr>
    </dgm:pt>
    <dgm:pt modelId="{947D3819-63EA-8644-B0AE-23C74B5C7DCE}" type="pres">
      <dgm:prSet presAssocID="{BCD641DC-F74A-C740-AB15-35E3F34244B7}" presName="Parent" presStyleLbl="fgAccFollow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361C0-A87D-4447-986D-AE04C6CDC6D8}" type="pres">
      <dgm:prSet presAssocID="{BCD641DC-F74A-C740-AB15-35E3F34244B7}" presName="Space" presStyleCnt="0">
        <dgm:presLayoutVars>
          <dgm:chMax val="0"/>
          <dgm:chPref val="0"/>
        </dgm:presLayoutVars>
      </dgm:prSet>
      <dgm:spPr/>
    </dgm:pt>
  </dgm:ptLst>
  <dgm:cxnLst>
    <dgm:cxn modelId="{7E9F9589-4401-4E41-A5E2-1F23539B43C2}" type="presOf" srcId="{BCD641DC-F74A-C740-AB15-35E3F34244B7}" destId="{947D3819-63EA-8644-B0AE-23C74B5C7DCE}" srcOrd="0" destOrd="0" presId="urn:microsoft.com/office/officeart/2008/layout/AlternatingPictureCircles"/>
    <dgm:cxn modelId="{B67F0647-C04C-D64E-91E1-448E5CCAABB4}" srcId="{CBA35311-027A-B44F-9790-303528558ACD}" destId="{BCD641DC-F74A-C740-AB15-35E3F34244B7}" srcOrd="0" destOrd="0" parTransId="{43F41C77-2E8B-5542-8028-83C4348C8BFC}" sibTransId="{6122E7CD-5857-C746-8586-084A8191AF36}"/>
    <dgm:cxn modelId="{9906F1E4-43CE-4740-890D-89C27645A01E}" type="presOf" srcId="{CBA35311-027A-B44F-9790-303528558ACD}" destId="{3B5007B0-BC54-9449-BC5B-43E712DB6A5D}" srcOrd="0" destOrd="0" presId="urn:microsoft.com/office/officeart/2008/layout/AlternatingPictureCircles"/>
    <dgm:cxn modelId="{5F12F309-0688-D64F-9A2B-AF8FF6813C89}" type="presParOf" srcId="{3B5007B0-BC54-9449-BC5B-43E712DB6A5D}" destId="{EF311B71-1F4D-1640-A0A5-165EBA538006}" srcOrd="0" destOrd="0" presId="urn:microsoft.com/office/officeart/2008/layout/AlternatingPictureCircles"/>
    <dgm:cxn modelId="{F6CD4D93-3CFD-D948-AD35-78203CCC2B2A}" type="presParOf" srcId="{EF311B71-1F4D-1640-A0A5-165EBA538006}" destId="{B6A85ECB-1E32-1C4E-84D0-F62DE7ED3F29}" srcOrd="0" destOrd="0" presId="urn:microsoft.com/office/officeart/2008/layout/AlternatingPictureCircles"/>
    <dgm:cxn modelId="{C78DCA1B-F585-0B49-9B5C-AE936C0B58F1}" type="presParOf" srcId="{EF311B71-1F4D-1640-A0A5-165EBA538006}" destId="{CA8D3D73-5DFF-694E-9249-E7916B1F83F2}" srcOrd="1" destOrd="0" presId="urn:microsoft.com/office/officeart/2008/layout/AlternatingPictureCircles"/>
    <dgm:cxn modelId="{78ADF488-BF45-F045-95C0-22B02873358B}" type="presParOf" srcId="{EF311B71-1F4D-1640-A0A5-165EBA538006}" destId="{947D3819-63EA-8644-B0AE-23C74B5C7DCE}" srcOrd="2" destOrd="0" presId="urn:microsoft.com/office/officeart/2008/layout/AlternatingPictureCircles"/>
    <dgm:cxn modelId="{61118740-2550-A940-9D08-64C4141451CC}" type="presParOf" srcId="{EF311B71-1F4D-1640-A0A5-165EBA538006}" destId="{B4C361C0-A87D-4447-986D-AE04C6CDC6D8}" srcOrd="3" destOrd="0" presId="urn:microsoft.com/office/officeart/2008/layout/AlternatingPictureCircles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FA12A0F-8E7E-C142-AD8D-3297F4D63995}" type="doc">
      <dgm:prSet loTypeId="urn:microsoft.com/office/officeart/2008/layout/BubblePictur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0BC8601-5A50-1E4D-91DD-186C58A66D9A}">
      <dgm:prSet/>
      <dgm:spPr/>
      <dgm:t>
        <a:bodyPr/>
        <a:lstStyle/>
        <a:p>
          <a:r>
            <a:rPr lang="en-US" b="1" dirty="0"/>
            <a:t>Programme 2:  Adjudication &amp; AARTO  Support</a:t>
          </a:r>
          <a:r>
            <a:rPr lang="en-ZA" dirty="0"/>
            <a:t/>
          </a:r>
          <a:br>
            <a:rPr lang="en-ZA" dirty="0"/>
          </a:br>
          <a:endParaRPr lang="en-ZA" dirty="0"/>
        </a:p>
      </dgm:t>
    </dgm:pt>
    <dgm:pt modelId="{82AAE5B6-9089-254D-A746-6437DCF9D7F7}" type="parTrans" cxnId="{B2472B24-A491-574B-B55C-AF0DE97CC2DB}">
      <dgm:prSet/>
      <dgm:spPr/>
      <dgm:t>
        <a:bodyPr/>
        <a:lstStyle/>
        <a:p>
          <a:endParaRPr lang="en-GB"/>
        </a:p>
      </dgm:t>
    </dgm:pt>
    <dgm:pt modelId="{9793EBDB-EFC8-9E40-B6F5-6790107B05F0}" type="sibTrans" cxnId="{B2472B24-A491-574B-B55C-AF0DE97CC2DB}">
      <dgm:prSet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GB"/>
        </a:p>
      </dgm:t>
    </dgm:pt>
    <dgm:pt modelId="{641D0E0D-EC93-7B4D-935E-700F42F37B78}" type="pres">
      <dgm:prSet presAssocID="{0FA12A0F-8E7E-C142-AD8D-3297F4D63995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en-US"/>
        </a:p>
      </dgm:t>
    </dgm:pt>
    <dgm:pt modelId="{935321B3-1F3B-E343-9FD9-18F66806065E}" type="pres">
      <dgm:prSet presAssocID="{D0BC8601-5A50-1E4D-91DD-186C58A66D9A}" presName="parent_text_1" presStyleLbl="revTx" presStyleIdx="0" presStyleCnt="1" custScaleX="14558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7BBDC5-8DED-6C44-AE47-2F53A6049164}" type="pres">
      <dgm:prSet presAssocID="{D0BC8601-5A50-1E4D-91DD-186C58A66D9A}" presName="image_accent_1" presStyleCnt="0"/>
      <dgm:spPr/>
    </dgm:pt>
    <dgm:pt modelId="{3A6ACDC2-7460-B64A-8951-8E5672B4D54C}" type="pres">
      <dgm:prSet presAssocID="{D0BC8601-5A50-1E4D-91DD-186C58A66D9A}" presName="imageAccentRepeatNode" presStyleLbl="alignNode1" presStyleIdx="0" presStyleCnt="2"/>
      <dgm:spPr/>
    </dgm:pt>
    <dgm:pt modelId="{D2D1E928-4D9A-1A4F-A550-ECA466E95A3C}" type="pres">
      <dgm:prSet presAssocID="{D0BC8601-5A50-1E4D-91DD-186C58A66D9A}" presName="accent_1" presStyleLbl="alignNode1" presStyleIdx="1" presStyleCnt="2"/>
      <dgm:spPr/>
    </dgm:pt>
    <dgm:pt modelId="{B00B3E17-BE1C-E04B-A740-384BF33FF2F2}" type="pres">
      <dgm:prSet presAssocID="{9793EBDB-EFC8-9E40-B6F5-6790107B05F0}" presName="image_1" presStyleCnt="0"/>
      <dgm:spPr/>
    </dgm:pt>
    <dgm:pt modelId="{B1C0D2DC-9311-334B-AE84-5BDA122CC5C3}" type="pres">
      <dgm:prSet presAssocID="{9793EBDB-EFC8-9E40-B6F5-6790107B05F0}" presName="imageRepeatNode" presStyleLbl="fgImgPlace1" presStyleIdx="0" presStyleCnt="1"/>
      <dgm:spPr/>
      <dgm:t>
        <a:bodyPr/>
        <a:lstStyle/>
        <a:p>
          <a:endParaRPr lang="en-US"/>
        </a:p>
      </dgm:t>
    </dgm:pt>
  </dgm:ptLst>
  <dgm:cxnLst>
    <dgm:cxn modelId="{C5EAB4FB-0E0D-4743-B239-378AAD65C4A7}" type="presOf" srcId="{0FA12A0F-8E7E-C142-AD8D-3297F4D63995}" destId="{641D0E0D-EC93-7B4D-935E-700F42F37B78}" srcOrd="0" destOrd="0" presId="urn:microsoft.com/office/officeart/2008/layout/BubblePictureList"/>
    <dgm:cxn modelId="{A25AD040-2E17-3F44-9805-BD02933D8C50}" type="presOf" srcId="{9793EBDB-EFC8-9E40-B6F5-6790107B05F0}" destId="{B1C0D2DC-9311-334B-AE84-5BDA122CC5C3}" srcOrd="0" destOrd="0" presId="urn:microsoft.com/office/officeart/2008/layout/BubblePictureList"/>
    <dgm:cxn modelId="{E9722735-AC32-7642-AD69-3A99C8783153}" type="presOf" srcId="{D0BC8601-5A50-1E4D-91DD-186C58A66D9A}" destId="{935321B3-1F3B-E343-9FD9-18F66806065E}" srcOrd="0" destOrd="0" presId="urn:microsoft.com/office/officeart/2008/layout/BubblePictureList"/>
    <dgm:cxn modelId="{B2472B24-A491-574B-B55C-AF0DE97CC2DB}" srcId="{0FA12A0F-8E7E-C142-AD8D-3297F4D63995}" destId="{D0BC8601-5A50-1E4D-91DD-186C58A66D9A}" srcOrd="0" destOrd="0" parTransId="{82AAE5B6-9089-254D-A746-6437DCF9D7F7}" sibTransId="{9793EBDB-EFC8-9E40-B6F5-6790107B05F0}"/>
    <dgm:cxn modelId="{454F6C47-5122-6348-A352-9C89F8D55469}" type="presParOf" srcId="{641D0E0D-EC93-7B4D-935E-700F42F37B78}" destId="{935321B3-1F3B-E343-9FD9-18F66806065E}" srcOrd="0" destOrd="0" presId="urn:microsoft.com/office/officeart/2008/layout/BubblePictureList"/>
    <dgm:cxn modelId="{020D504D-6434-B648-9799-07A9A180ACC4}" type="presParOf" srcId="{641D0E0D-EC93-7B4D-935E-700F42F37B78}" destId="{E47BBDC5-8DED-6C44-AE47-2F53A6049164}" srcOrd="1" destOrd="0" presId="urn:microsoft.com/office/officeart/2008/layout/BubblePictureList"/>
    <dgm:cxn modelId="{65052D00-4A41-DD4F-8B07-2BF9B1D3B7B9}" type="presParOf" srcId="{E47BBDC5-8DED-6C44-AE47-2F53A6049164}" destId="{3A6ACDC2-7460-B64A-8951-8E5672B4D54C}" srcOrd="0" destOrd="0" presId="urn:microsoft.com/office/officeart/2008/layout/BubblePictureList"/>
    <dgm:cxn modelId="{F560779B-7BEC-D34D-A2EE-86D200234AD0}" type="presParOf" srcId="{641D0E0D-EC93-7B4D-935E-700F42F37B78}" destId="{D2D1E928-4D9A-1A4F-A550-ECA466E95A3C}" srcOrd="2" destOrd="0" presId="urn:microsoft.com/office/officeart/2008/layout/BubblePictureList"/>
    <dgm:cxn modelId="{3894FCFB-3DD8-0E42-A305-7CF6B4A1B243}" type="presParOf" srcId="{641D0E0D-EC93-7B4D-935E-700F42F37B78}" destId="{B00B3E17-BE1C-E04B-A740-384BF33FF2F2}" srcOrd="3" destOrd="0" presId="urn:microsoft.com/office/officeart/2008/layout/BubblePictureList"/>
    <dgm:cxn modelId="{D4C32244-9225-4841-8A9D-1C89A1A5A9A4}" type="presParOf" srcId="{B00B3E17-BE1C-E04B-A740-384BF33FF2F2}" destId="{B1C0D2DC-9311-334B-AE84-5BDA122CC5C3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76A17B3-CFB9-B545-8B4C-7F2A8AB9F931}" type="doc">
      <dgm:prSet loTypeId="urn:microsoft.com/office/officeart/2005/8/layout/vList4#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E58096A-C844-DA45-BCF7-1BB6E93A1F47}">
      <dgm:prSet/>
      <dgm:spPr/>
      <dgm:t>
        <a:bodyPr/>
        <a:lstStyle/>
        <a:p>
          <a:pPr algn="ctr"/>
          <a:endParaRPr lang="en-US" b="1" dirty="0"/>
        </a:p>
        <a:p>
          <a:pPr algn="ctr"/>
          <a:r>
            <a:rPr lang="en-US" b="1" dirty="0"/>
            <a:t>Programme 3: </a:t>
          </a:r>
          <a:r>
            <a:rPr lang="en-US" dirty="0"/>
            <a:t> </a:t>
          </a:r>
          <a:r>
            <a:rPr lang="en-US" b="1" dirty="0"/>
            <a:t>AARTO Information &amp; Analytics</a:t>
          </a:r>
          <a:r>
            <a:rPr lang="en-ZA" dirty="0"/>
            <a:t/>
          </a:r>
          <a:br>
            <a:rPr lang="en-ZA" dirty="0"/>
          </a:br>
          <a:r>
            <a:rPr lang="en-US" b="1" dirty="0"/>
            <a:t>   </a:t>
          </a:r>
          <a:r>
            <a:rPr lang="en-ZA" dirty="0"/>
            <a:t/>
          </a:r>
          <a:br>
            <a:rPr lang="en-ZA" dirty="0"/>
          </a:br>
          <a:endParaRPr lang="en-ZA" dirty="0"/>
        </a:p>
      </dgm:t>
    </dgm:pt>
    <dgm:pt modelId="{7E9A8276-574A-EC4E-9CF0-A5262AAEDD9B}" type="parTrans" cxnId="{94FD12CB-BC16-BA4A-B0F1-D91579D88DDE}">
      <dgm:prSet/>
      <dgm:spPr/>
      <dgm:t>
        <a:bodyPr/>
        <a:lstStyle/>
        <a:p>
          <a:endParaRPr lang="en-GB"/>
        </a:p>
      </dgm:t>
    </dgm:pt>
    <dgm:pt modelId="{2C140CAF-3FAF-D64C-96ED-5400E5E6E2C0}" type="sibTrans" cxnId="{94FD12CB-BC16-BA4A-B0F1-D91579D88DDE}">
      <dgm:prSet/>
      <dgm:spPr/>
      <dgm:t>
        <a:bodyPr/>
        <a:lstStyle/>
        <a:p>
          <a:endParaRPr lang="en-GB"/>
        </a:p>
      </dgm:t>
    </dgm:pt>
    <dgm:pt modelId="{FA2A15EC-5F5F-FC4C-B531-7FDE0CAE9942}" type="pres">
      <dgm:prSet presAssocID="{576A17B3-CFB9-B545-8B4C-7F2A8AB9F93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97AFF8-D470-3F44-AEFA-42E451B65A7F}" type="pres">
      <dgm:prSet presAssocID="{7E58096A-C844-DA45-BCF7-1BB6E93A1F47}" presName="comp" presStyleCnt="0"/>
      <dgm:spPr/>
    </dgm:pt>
    <dgm:pt modelId="{56142055-0B97-924B-9C26-6BEBFED28BEB}" type="pres">
      <dgm:prSet presAssocID="{7E58096A-C844-DA45-BCF7-1BB6E93A1F47}" presName="box" presStyleLbl="node1" presStyleIdx="0" presStyleCnt="1"/>
      <dgm:spPr/>
      <dgm:t>
        <a:bodyPr/>
        <a:lstStyle/>
        <a:p>
          <a:endParaRPr lang="en-US"/>
        </a:p>
      </dgm:t>
    </dgm:pt>
    <dgm:pt modelId="{63ACF6FE-EDA2-3844-BEC1-A74074540E50}" type="pres">
      <dgm:prSet presAssocID="{7E58096A-C844-DA45-BCF7-1BB6E93A1F47}" presName="img" presStyleLbl="fgImgPlace1" presStyleIdx="0" presStyleCnt="1" custScaleX="12729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53000" r="-53000"/>
          </a:stretch>
        </a:blipFill>
      </dgm:spPr>
    </dgm:pt>
    <dgm:pt modelId="{5CBCD3D5-6468-734C-BFFB-E4BB2D007113}" type="pres">
      <dgm:prSet presAssocID="{7E58096A-C844-DA45-BCF7-1BB6E93A1F47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113565D-11C2-E142-BD0A-6EB526265EAB}" type="presOf" srcId="{7E58096A-C844-DA45-BCF7-1BB6E93A1F47}" destId="{5CBCD3D5-6468-734C-BFFB-E4BB2D007113}" srcOrd="1" destOrd="0" presId="urn:microsoft.com/office/officeart/2005/8/layout/vList4#1"/>
    <dgm:cxn modelId="{D07C317B-BC61-C64F-97FE-F58CE07C414D}" type="presOf" srcId="{576A17B3-CFB9-B545-8B4C-7F2A8AB9F931}" destId="{FA2A15EC-5F5F-FC4C-B531-7FDE0CAE9942}" srcOrd="0" destOrd="0" presId="urn:microsoft.com/office/officeart/2005/8/layout/vList4#1"/>
    <dgm:cxn modelId="{94FD12CB-BC16-BA4A-B0F1-D91579D88DDE}" srcId="{576A17B3-CFB9-B545-8B4C-7F2A8AB9F931}" destId="{7E58096A-C844-DA45-BCF7-1BB6E93A1F47}" srcOrd="0" destOrd="0" parTransId="{7E9A8276-574A-EC4E-9CF0-A5262AAEDD9B}" sibTransId="{2C140CAF-3FAF-D64C-96ED-5400E5E6E2C0}"/>
    <dgm:cxn modelId="{BC7EC0F0-A86F-1B47-AE9D-9EDCC41F128B}" type="presOf" srcId="{7E58096A-C844-DA45-BCF7-1BB6E93A1F47}" destId="{56142055-0B97-924B-9C26-6BEBFED28BEB}" srcOrd="0" destOrd="0" presId="urn:microsoft.com/office/officeart/2005/8/layout/vList4#1"/>
    <dgm:cxn modelId="{41CE1396-E8B4-CA43-8EFA-5CD78C42A6B6}" type="presParOf" srcId="{FA2A15EC-5F5F-FC4C-B531-7FDE0CAE9942}" destId="{7797AFF8-D470-3F44-AEFA-42E451B65A7F}" srcOrd="0" destOrd="0" presId="urn:microsoft.com/office/officeart/2005/8/layout/vList4#1"/>
    <dgm:cxn modelId="{65589250-021E-2843-9AA7-41895BA66B36}" type="presParOf" srcId="{7797AFF8-D470-3F44-AEFA-42E451B65A7F}" destId="{56142055-0B97-924B-9C26-6BEBFED28BEB}" srcOrd="0" destOrd="0" presId="urn:microsoft.com/office/officeart/2005/8/layout/vList4#1"/>
    <dgm:cxn modelId="{7DCF3E84-CAE1-CA48-8F58-08D07FF61CFB}" type="presParOf" srcId="{7797AFF8-D470-3F44-AEFA-42E451B65A7F}" destId="{63ACF6FE-EDA2-3844-BEC1-A74074540E50}" srcOrd="1" destOrd="0" presId="urn:microsoft.com/office/officeart/2005/8/layout/vList4#1"/>
    <dgm:cxn modelId="{0EFD37BE-575D-564E-92F2-6C90F2DD870B}" type="presParOf" srcId="{7797AFF8-D470-3F44-AEFA-42E451B65A7F}" destId="{5CBCD3D5-6468-734C-BFFB-E4BB2D007113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5D5FD5F-358F-054D-968B-5AA3D4E7A8E6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74DF854-55A5-0943-8120-E1B218D2C4B0}">
      <dgm:prSet/>
      <dgm:spPr/>
      <dgm:t>
        <a:bodyPr/>
        <a:lstStyle/>
        <a:p>
          <a:r>
            <a:rPr lang="en-US" b="1" dirty="0"/>
            <a:t>Programme 4: Governance &amp; Sustainability</a:t>
          </a:r>
          <a:r>
            <a:rPr lang="en-ZA" dirty="0"/>
            <a:t/>
          </a:r>
          <a:br>
            <a:rPr lang="en-ZA" dirty="0"/>
          </a:br>
          <a:endParaRPr lang="en-ZA" dirty="0"/>
        </a:p>
      </dgm:t>
    </dgm:pt>
    <dgm:pt modelId="{E237C900-D6F9-4449-A980-4F7437B29B58}" type="parTrans" cxnId="{3216DD0F-25CD-9947-822E-EA6EAC23038A}">
      <dgm:prSet/>
      <dgm:spPr/>
      <dgm:t>
        <a:bodyPr/>
        <a:lstStyle/>
        <a:p>
          <a:endParaRPr lang="en-GB"/>
        </a:p>
      </dgm:t>
    </dgm:pt>
    <dgm:pt modelId="{0F334AC3-7BD6-4D49-A485-BC554B726265}" type="sibTrans" cxnId="{3216DD0F-25CD-9947-822E-EA6EAC23038A}">
      <dgm:prSet/>
      <dgm:spPr/>
      <dgm:t>
        <a:bodyPr/>
        <a:lstStyle/>
        <a:p>
          <a:endParaRPr lang="en-GB"/>
        </a:p>
      </dgm:t>
    </dgm:pt>
    <dgm:pt modelId="{3F0AF64E-1AEE-184A-B15F-E4BFB032EFA5}" type="pres">
      <dgm:prSet presAssocID="{45D5FD5F-358F-054D-968B-5AA3D4E7A8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2D0E8A-700D-024A-9D01-5ED81454E9CA}" type="pres">
      <dgm:prSet presAssocID="{B74DF854-55A5-0943-8120-E1B218D2C4B0}" presName="hierRoot1" presStyleCnt="0"/>
      <dgm:spPr/>
    </dgm:pt>
    <dgm:pt modelId="{A5AEF153-B1E3-0343-B1F0-97F6D4386F3E}" type="pres">
      <dgm:prSet presAssocID="{B74DF854-55A5-0943-8120-E1B218D2C4B0}" presName="composite" presStyleCnt="0"/>
      <dgm:spPr/>
    </dgm:pt>
    <dgm:pt modelId="{01A115C5-9935-2D45-9340-BE0FBDAB0CA1}" type="pres">
      <dgm:prSet presAssocID="{B74DF854-55A5-0943-8120-E1B218D2C4B0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a:blipFill>
      </dgm:spPr>
    </dgm:pt>
    <dgm:pt modelId="{6B385BEA-D660-2E4C-AC32-18A3B9CA85F9}" type="pres">
      <dgm:prSet presAssocID="{B74DF854-55A5-0943-8120-E1B218D2C4B0}" presName="text" presStyleLbl="revTx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C3F47B-E2F8-DA44-9BAD-80E41B1C3E09}" type="pres">
      <dgm:prSet presAssocID="{B74DF854-55A5-0943-8120-E1B218D2C4B0}" presName="hierChild2" presStyleCnt="0"/>
      <dgm:spPr/>
    </dgm:pt>
  </dgm:ptLst>
  <dgm:cxnLst>
    <dgm:cxn modelId="{C22C966E-8048-F747-BAFB-A0FA4FBE8D0A}" type="presOf" srcId="{45D5FD5F-358F-054D-968B-5AA3D4E7A8E6}" destId="{3F0AF64E-1AEE-184A-B15F-E4BFB032EFA5}" srcOrd="0" destOrd="0" presId="urn:microsoft.com/office/officeart/2009/layout/CirclePictureHierarchy"/>
    <dgm:cxn modelId="{AC59957F-C5F1-724A-89CF-5E6594DFD86D}" type="presOf" srcId="{B74DF854-55A5-0943-8120-E1B218D2C4B0}" destId="{6B385BEA-D660-2E4C-AC32-18A3B9CA85F9}" srcOrd="0" destOrd="0" presId="urn:microsoft.com/office/officeart/2009/layout/CirclePictureHierarchy"/>
    <dgm:cxn modelId="{3216DD0F-25CD-9947-822E-EA6EAC23038A}" srcId="{45D5FD5F-358F-054D-968B-5AA3D4E7A8E6}" destId="{B74DF854-55A5-0943-8120-E1B218D2C4B0}" srcOrd="0" destOrd="0" parTransId="{E237C900-D6F9-4449-A980-4F7437B29B58}" sibTransId="{0F334AC3-7BD6-4D49-A485-BC554B726265}"/>
    <dgm:cxn modelId="{EBFD1D95-FC6F-FA41-9AC8-D1AAB1706338}" type="presParOf" srcId="{3F0AF64E-1AEE-184A-B15F-E4BFB032EFA5}" destId="{532D0E8A-700D-024A-9D01-5ED81454E9CA}" srcOrd="0" destOrd="0" presId="urn:microsoft.com/office/officeart/2009/layout/CirclePictureHierarchy"/>
    <dgm:cxn modelId="{8EEE2342-5D2A-E149-AA45-2D8387139F82}" type="presParOf" srcId="{532D0E8A-700D-024A-9D01-5ED81454E9CA}" destId="{A5AEF153-B1E3-0343-B1F0-97F6D4386F3E}" srcOrd="0" destOrd="0" presId="urn:microsoft.com/office/officeart/2009/layout/CirclePictureHierarchy"/>
    <dgm:cxn modelId="{6250D55E-C25C-8A44-B8DA-7B097962F43C}" type="presParOf" srcId="{A5AEF153-B1E3-0343-B1F0-97F6D4386F3E}" destId="{01A115C5-9935-2D45-9340-BE0FBDAB0CA1}" srcOrd="0" destOrd="0" presId="urn:microsoft.com/office/officeart/2009/layout/CirclePictureHierarchy"/>
    <dgm:cxn modelId="{4A7CFCFB-ACB2-7A43-AD57-0EA7C679C108}" type="presParOf" srcId="{A5AEF153-B1E3-0343-B1F0-97F6D4386F3E}" destId="{6B385BEA-D660-2E4C-AC32-18A3B9CA85F9}" srcOrd="1" destOrd="0" presId="urn:microsoft.com/office/officeart/2009/layout/CirclePictureHierarchy"/>
    <dgm:cxn modelId="{599E19D4-8261-4D45-A7E6-E31EEF94238E}" type="presParOf" srcId="{532D0E8A-700D-024A-9D01-5ED81454E9CA}" destId="{43C3F47B-E2F8-DA44-9BAD-80E41B1C3E09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75F76A-D62B-104D-99EC-B822B3EBB1CE}" type="doc">
      <dgm:prSet loTypeId="urn:microsoft.com/office/officeart/2009/layout/CirclePictureHierarchy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BC134B-B7B7-6143-B0DF-563300A0B9B4}">
      <dgm:prSet/>
      <dgm:spPr/>
      <dgm:t>
        <a:bodyPr/>
        <a:lstStyle/>
        <a:p>
          <a:r>
            <a:rPr lang="en-US" b="1" dirty="0"/>
            <a:t>Programme 5: </a:t>
          </a:r>
          <a:r>
            <a:rPr lang="en-US" dirty="0"/>
            <a:t> </a:t>
          </a:r>
          <a:r>
            <a:rPr lang="en-US" b="1" dirty="0"/>
            <a:t>AARTO Rollout Programme</a:t>
          </a:r>
          <a:r>
            <a:rPr lang="en-ZA" dirty="0"/>
            <a:t/>
          </a:r>
          <a:br>
            <a:rPr lang="en-ZA" dirty="0"/>
          </a:br>
          <a:endParaRPr lang="en-ZA" dirty="0"/>
        </a:p>
      </dgm:t>
    </dgm:pt>
    <dgm:pt modelId="{2993CFAC-E176-1F4F-BAF8-1187C7EAAF46}" type="parTrans" cxnId="{322D9E83-AA06-434E-BC91-D34A65D4F04C}">
      <dgm:prSet/>
      <dgm:spPr/>
      <dgm:t>
        <a:bodyPr/>
        <a:lstStyle/>
        <a:p>
          <a:endParaRPr lang="en-GB"/>
        </a:p>
      </dgm:t>
    </dgm:pt>
    <dgm:pt modelId="{ECD06E6F-379B-794B-AB0E-5B7284D2A4D4}" type="sibTrans" cxnId="{322D9E83-AA06-434E-BC91-D34A65D4F04C}">
      <dgm:prSet/>
      <dgm:spPr/>
      <dgm:t>
        <a:bodyPr/>
        <a:lstStyle/>
        <a:p>
          <a:endParaRPr lang="en-GB"/>
        </a:p>
      </dgm:t>
    </dgm:pt>
    <dgm:pt modelId="{01F7F454-B241-4F4C-AE04-C8FE9E711C35}" type="pres">
      <dgm:prSet presAssocID="{A675F76A-D62B-104D-99EC-B822B3EBB1C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0D06FEA-CBFB-A541-BA72-B9C65866A3D6}" type="pres">
      <dgm:prSet presAssocID="{56BC134B-B7B7-6143-B0DF-563300A0B9B4}" presName="hierRoot1" presStyleCnt="0"/>
      <dgm:spPr/>
    </dgm:pt>
    <dgm:pt modelId="{756067A1-1FCF-2948-907F-033265856BD3}" type="pres">
      <dgm:prSet presAssocID="{56BC134B-B7B7-6143-B0DF-563300A0B9B4}" presName="composite" presStyleCnt="0"/>
      <dgm:spPr/>
    </dgm:pt>
    <dgm:pt modelId="{F59BCEFE-7D8A-784C-81C4-572C94AF300A}" type="pres">
      <dgm:prSet presAssocID="{56BC134B-B7B7-6143-B0DF-563300A0B9B4}" presName="image" presStyleLbl="node0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75000" r="-75000"/>
          </a:stretch>
        </a:blipFill>
      </dgm:spPr>
    </dgm:pt>
    <dgm:pt modelId="{74380CAF-1992-3743-AA13-54233B5B2450}" type="pres">
      <dgm:prSet presAssocID="{56BC134B-B7B7-6143-B0DF-563300A0B9B4}" presName="text" presStyleLbl="revTx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F9FFB2-B7EF-534B-B774-CC9448FAB906}" type="pres">
      <dgm:prSet presAssocID="{56BC134B-B7B7-6143-B0DF-563300A0B9B4}" presName="hierChild2" presStyleCnt="0"/>
      <dgm:spPr/>
    </dgm:pt>
  </dgm:ptLst>
  <dgm:cxnLst>
    <dgm:cxn modelId="{273DB9E1-3591-AC43-97B8-7BAA744225DB}" type="presOf" srcId="{A675F76A-D62B-104D-99EC-B822B3EBB1CE}" destId="{01F7F454-B241-4F4C-AE04-C8FE9E711C35}" srcOrd="0" destOrd="0" presId="urn:microsoft.com/office/officeart/2009/layout/CirclePictureHierarchy"/>
    <dgm:cxn modelId="{322D9E83-AA06-434E-BC91-D34A65D4F04C}" srcId="{A675F76A-D62B-104D-99EC-B822B3EBB1CE}" destId="{56BC134B-B7B7-6143-B0DF-563300A0B9B4}" srcOrd="0" destOrd="0" parTransId="{2993CFAC-E176-1F4F-BAF8-1187C7EAAF46}" sibTransId="{ECD06E6F-379B-794B-AB0E-5B7284D2A4D4}"/>
    <dgm:cxn modelId="{6BF23B85-E0D9-2442-B2A7-CB832CD6AF9E}" type="presOf" srcId="{56BC134B-B7B7-6143-B0DF-563300A0B9B4}" destId="{74380CAF-1992-3743-AA13-54233B5B2450}" srcOrd="0" destOrd="0" presId="urn:microsoft.com/office/officeart/2009/layout/CirclePictureHierarchy"/>
    <dgm:cxn modelId="{0EBE625A-FC74-E841-A75D-8DBFCDB0CBE4}" type="presParOf" srcId="{01F7F454-B241-4F4C-AE04-C8FE9E711C35}" destId="{00D06FEA-CBFB-A541-BA72-B9C65866A3D6}" srcOrd="0" destOrd="0" presId="urn:microsoft.com/office/officeart/2009/layout/CirclePictureHierarchy"/>
    <dgm:cxn modelId="{3833818A-03A2-1D47-875E-D0D150A7E0AD}" type="presParOf" srcId="{00D06FEA-CBFB-A541-BA72-B9C65866A3D6}" destId="{756067A1-1FCF-2948-907F-033265856BD3}" srcOrd="0" destOrd="0" presId="urn:microsoft.com/office/officeart/2009/layout/CirclePictureHierarchy"/>
    <dgm:cxn modelId="{C6DFD977-441D-164E-924B-662A94786174}" type="presParOf" srcId="{756067A1-1FCF-2948-907F-033265856BD3}" destId="{F59BCEFE-7D8A-784C-81C4-572C94AF300A}" srcOrd="0" destOrd="0" presId="urn:microsoft.com/office/officeart/2009/layout/CirclePictureHierarchy"/>
    <dgm:cxn modelId="{B731B9F6-1E38-9344-9854-08B76C2D985D}" type="presParOf" srcId="{756067A1-1FCF-2948-907F-033265856BD3}" destId="{74380CAF-1992-3743-AA13-54233B5B2450}" srcOrd="1" destOrd="0" presId="urn:microsoft.com/office/officeart/2009/layout/CirclePictureHierarchy"/>
    <dgm:cxn modelId="{BC047140-1796-3840-89C2-A8F120FFFDE4}" type="presParOf" srcId="{00D06FEA-CBFB-A541-BA72-B9C65866A3D6}" destId="{49F9FFB2-B7EF-534B-B774-CC9448FAB90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D8E9920-F513-4EFA-813B-A369EA3335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F7E54D-7D4A-44B3-A5A5-722DD4414A15}">
      <dgm:prSet/>
      <dgm:spPr/>
      <dgm:t>
        <a:bodyPr/>
        <a:lstStyle/>
        <a:p>
          <a:pPr rtl="0"/>
          <a:r>
            <a:rPr lang="en-ZA" dirty="0" err="1"/>
            <a:t>Natis</a:t>
          </a:r>
          <a:r>
            <a:rPr lang="en-ZA" dirty="0"/>
            <a:t> Downtime</a:t>
          </a:r>
        </a:p>
      </dgm:t>
    </dgm:pt>
    <dgm:pt modelId="{CCCABB45-468A-4D30-9449-F211489455BE}" type="parTrans" cxnId="{5DFF47ED-328C-42A8-A12D-636DBD39AFB1}">
      <dgm:prSet/>
      <dgm:spPr/>
      <dgm:t>
        <a:bodyPr/>
        <a:lstStyle/>
        <a:p>
          <a:endParaRPr lang="en-US"/>
        </a:p>
      </dgm:t>
    </dgm:pt>
    <dgm:pt modelId="{6B8D3CED-2075-4262-A453-121BE95CC109}" type="sibTrans" cxnId="{5DFF47ED-328C-42A8-A12D-636DBD39AFB1}">
      <dgm:prSet/>
      <dgm:spPr/>
      <dgm:t>
        <a:bodyPr/>
        <a:lstStyle/>
        <a:p>
          <a:endParaRPr lang="en-US"/>
        </a:p>
      </dgm:t>
    </dgm:pt>
    <dgm:pt modelId="{BBFB53BB-7541-4636-81AA-1939A83CA856}">
      <dgm:prSet/>
      <dgm:spPr/>
      <dgm:t>
        <a:bodyPr/>
        <a:lstStyle/>
        <a:p>
          <a:pPr rtl="0"/>
          <a:r>
            <a:rPr lang="en-ZA" dirty="0"/>
            <a:t>SAPO Service to IA’s</a:t>
          </a:r>
        </a:p>
      </dgm:t>
    </dgm:pt>
    <dgm:pt modelId="{2AE19058-598D-48E2-AF7E-8627D94BF036}" type="parTrans" cxnId="{A8E77FFA-6C25-4FE0-BF64-23B9474EE533}">
      <dgm:prSet/>
      <dgm:spPr/>
      <dgm:t>
        <a:bodyPr/>
        <a:lstStyle/>
        <a:p>
          <a:endParaRPr lang="en-US"/>
        </a:p>
      </dgm:t>
    </dgm:pt>
    <dgm:pt modelId="{6E9219F1-A218-45C6-BFDC-3F509B03A55F}" type="sibTrans" cxnId="{A8E77FFA-6C25-4FE0-BF64-23B9474EE533}">
      <dgm:prSet/>
      <dgm:spPr/>
      <dgm:t>
        <a:bodyPr/>
        <a:lstStyle/>
        <a:p>
          <a:endParaRPr lang="en-US"/>
        </a:p>
      </dgm:t>
    </dgm:pt>
    <dgm:pt modelId="{115BAF3C-D37D-416F-BD99-A8BE3E3D7CF7}">
      <dgm:prSet/>
      <dgm:spPr/>
      <dgm:t>
        <a:bodyPr/>
        <a:lstStyle/>
        <a:p>
          <a:pPr rtl="0"/>
          <a:r>
            <a:rPr lang="en-ZA" dirty="0"/>
            <a:t>Inability to adequately resource the Agency</a:t>
          </a:r>
        </a:p>
      </dgm:t>
    </dgm:pt>
    <dgm:pt modelId="{0168C7E3-C4E2-4CE7-9D56-632C6C6B10F8}" type="parTrans" cxnId="{3DB3B5E5-1CD7-4FD1-ABA9-4257220E7F15}">
      <dgm:prSet/>
      <dgm:spPr/>
      <dgm:t>
        <a:bodyPr/>
        <a:lstStyle/>
        <a:p>
          <a:endParaRPr lang="en-US"/>
        </a:p>
      </dgm:t>
    </dgm:pt>
    <dgm:pt modelId="{68071416-3155-4570-81A8-890ECF7385E3}" type="sibTrans" cxnId="{3DB3B5E5-1CD7-4FD1-ABA9-4257220E7F15}">
      <dgm:prSet/>
      <dgm:spPr/>
      <dgm:t>
        <a:bodyPr/>
        <a:lstStyle/>
        <a:p>
          <a:endParaRPr lang="en-US"/>
        </a:p>
      </dgm:t>
    </dgm:pt>
    <dgm:pt modelId="{F2104075-E912-4709-8550-E8E2BF725A29}">
      <dgm:prSet/>
      <dgm:spPr/>
      <dgm:t>
        <a:bodyPr/>
        <a:lstStyle/>
        <a:p>
          <a:pPr rtl="0"/>
          <a:r>
            <a:rPr lang="en-ZA" dirty="0"/>
            <a:t>Irregularities in Compliance and Reporting processes</a:t>
          </a:r>
        </a:p>
      </dgm:t>
    </dgm:pt>
    <dgm:pt modelId="{BCB96401-0DA8-4CEF-8F26-80541B5EB67F}" type="parTrans" cxnId="{6A81BF76-3D59-4C26-AD14-27B4E17C9FEE}">
      <dgm:prSet/>
      <dgm:spPr/>
      <dgm:t>
        <a:bodyPr/>
        <a:lstStyle/>
        <a:p>
          <a:endParaRPr lang="en-US"/>
        </a:p>
      </dgm:t>
    </dgm:pt>
    <dgm:pt modelId="{83477470-549A-4A56-9829-185EDD18A39A}" type="sibTrans" cxnId="{6A81BF76-3D59-4C26-AD14-27B4E17C9FEE}">
      <dgm:prSet/>
      <dgm:spPr/>
      <dgm:t>
        <a:bodyPr/>
        <a:lstStyle/>
        <a:p>
          <a:endParaRPr lang="en-US"/>
        </a:p>
      </dgm:t>
    </dgm:pt>
    <dgm:pt modelId="{204E97A8-4E61-4EB5-8C38-08381650B0FB}">
      <dgm:prSet/>
      <dgm:spPr/>
      <dgm:t>
        <a:bodyPr/>
        <a:lstStyle/>
        <a:p>
          <a:pPr rtl="0"/>
          <a:r>
            <a:rPr lang="en-ZA" dirty="0"/>
            <a:t>Ineffective ICT Enablement</a:t>
          </a:r>
        </a:p>
      </dgm:t>
    </dgm:pt>
    <dgm:pt modelId="{AAB0C9DC-BAF3-49B5-82AD-8C128FA33AF2}" type="parTrans" cxnId="{14AE15B5-059B-4717-97ED-19B21087129A}">
      <dgm:prSet/>
      <dgm:spPr/>
      <dgm:t>
        <a:bodyPr/>
        <a:lstStyle/>
        <a:p>
          <a:endParaRPr lang="en-US"/>
        </a:p>
      </dgm:t>
    </dgm:pt>
    <dgm:pt modelId="{6A73D8E9-70E4-4413-870B-B0B2B242F4CA}" type="sibTrans" cxnId="{14AE15B5-059B-4717-97ED-19B21087129A}">
      <dgm:prSet/>
      <dgm:spPr/>
      <dgm:t>
        <a:bodyPr/>
        <a:lstStyle/>
        <a:p>
          <a:endParaRPr lang="en-US"/>
        </a:p>
      </dgm:t>
    </dgm:pt>
    <dgm:pt modelId="{4B69E2FD-5FA2-4E00-A58B-854E310AB57A}" type="pres">
      <dgm:prSet presAssocID="{2D8E9920-F513-4EFA-813B-A369EA3335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B9CB4-C048-4C19-B46D-ADFEFA680E06}" type="pres">
      <dgm:prSet presAssocID="{31F7E54D-7D4A-44B3-A5A5-722DD4414A15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69DEE-A11A-4AD0-A8C2-F6892760176F}" type="pres">
      <dgm:prSet presAssocID="{6B8D3CED-2075-4262-A453-121BE95CC109}" presName="spacer" presStyleCnt="0"/>
      <dgm:spPr/>
    </dgm:pt>
    <dgm:pt modelId="{A8062038-DACC-41EA-B563-45970BF6A1FB}" type="pres">
      <dgm:prSet presAssocID="{BBFB53BB-7541-4636-81AA-1939A83CA85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CEEE1-67EC-44F7-8AAD-FD24065FE809}" type="pres">
      <dgm:prSet presAssocID="{6E9219F1-A218-45C6-BFDC-3F509B03A55F}" presName="spacer" presStyleCnt="0"/>
      <dgm:spPr/>
    </dgm:pt>
    <dgm:pt modelId="{06551FBA-8D5D-46CD-9FA0-2C6F438B2BD0}" type="pres">
      <dgm:prSet presAssocID="{115BAF3C-D37D-416F-BD99-A8BE3E3D7CF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6D491F-14CF-4FA0-9B87-4312614357A6}" type="pres">
      <dgm:prSet presAssocID="{68071416-3155-4570-81A8-890ECF7385E3}" presName="spacer" presStyleCnt="0"/>
      <dgm:spPr/>
    </dgm:pt>
    <dgm:pt modelId="{9D3E3C62-780D-4F1A-82F5-95B75DC6FAB1}" type="pres">
      <dgm:prSet presAssocID="{F2104075-E912-4709-8550-E8E2BF725A2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BA43F1-4F27-469C-AD6D-CE66A2B8B09E}" type="pres">
      <dgm:prSet presAssocID="{83477470-549A-4A56-9829-185EDD18A39A}" presName="spacer" presStyleCnt="0"/>
      <dgm:spPr/>
    </dgm:pt>
    <dgm:pt modelId="{005DD218-B1D2-4353-9E4E-0B5F54FDD0C1}" type="pres">
      <dgm:prSet presAssocID="{204E97A8-4E61-4EB5-8C38-08381650B0F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77FFA-6C25-4FE0-BF64-23B9474EE533}" srcId="{2D8E9920-F513-4EFA-813B-A369EA3335B7}" destId="{BBFB53BB-7541-4636-81AA-1939A83CA856}" srcOrd="1" destOrd="0" parTransId="{2AE19058-598D-48E2-AF7E-8627D94BF036}" sibTransId="{6E9219F1-A218-45C6-BFDC-3F509B03A55F}"/>
    <dgm:cxn modelId="{58BD29C2-B60B-433B-8701-CEB9FCB13175}" type="presOf" srcId="{115BAF3C-D37D-416F-BD99-A8BE3E3D7CF7}" destId="{06551FBA-8D5D-46CD-9FA0-2C6F438B2BD0}" srcOrd="0" destOrd="0" presId="urn:microsoft.com/office/officeart/2005/8/layout/vList2"/>
    <dgm:cxn modelId="{570887D6-B454-457D-93BC-ADE84B71802B}" type="presOf" srcId="{BBFB53BB-7541-4636-81AA-1939A83CA856}" destId="{A8062038-DACC-41EA-B563-45970BF6A1FB}" srcOrd="0" destOrd="0" presId="urn:microsoft.com/office/officeart/2005/8/layout/vList2"/>
    <dgm:cxn modelId="{14AE15B5-059B-4717-97ED-19B21087129A}" srcId="{2D8E9920-F513-4EFA-813B-A369EA3335B7}" destId="{204E97A8-4E61-4EB5-8C38-08381650B0FB}" srcOrd="4" destOrd="0" parTransId="{AAB0C9DC-BAF3-49B5-82AD-8C128FA33AF2}" sibTransId="{6A73D8E9-70E4-4413-870B-B0B2B242F4CA}"/>
    <dgm:cxn modelId="{3DB3B5E5-1CD7-4FD1-ABA9-4257220E7F15}" srcId="{2D8E9920-F513-4EFA-813B-A369EA3335B7}" destId="{115BAF3C-D37D-416F-BD99-A8BE3E3D7CF7}" srcOrd="2" destOrd="0" parTransId="{0168C7E3-C4E2-4CE7-9D56-632C6C6B10F8}" sibTransId="{68071416-3155-4570-81A8-890ECF7385E3}"/>
    <dgm:cxn modelId="{257A88EF-AE79-4846-9F33-AC68DFCF2672}" type="presOf" srcId="{31F7E54D-7D4A-44B3-A5A5-722DD4414A15}" destId="{05EB9CB4-C048-4C19-B46D-ADFEFA680E06}" srcOrd="0" destOrd="0" presId="urn:microsoft.com/office/officeart/2005/8/layout/vList2"/>
    <dgm:cxn modelId="{91384593-8461-4745-81D1-662B47224E3D}" type="presOf" srcId="{2D8E9920-F513-4EFA-813B-A369EA3335B7}" destId="{4B69E2FD-5FA2-4E00-A58B-854E310AB57A}" srcOrd="0" destOrd="0" presId="urn:microsoft.com/office/officeart/2005/8/layout/vList2"/>
    <dgm:cxn modelId="{5DFF47ED-328C-42A8-A12D-636DBD39AFB1}" srcId="{2D8E9920-F513-4EFA-813B-A369EA3335B7}" destId="{31F7E54D-7D4A-44B3-A5A5-722DD4414A15}" srcOrd="0" destOrd="0" parTransId="{CCCABB45-468A-4D30-9449-F211489455BE}" sibTransId="{6B8D3CED-2075-4262-A453-121BE95CC109}"/>
    <dgm:cxn modelId="{0A695DB5-C1C6-4A70-88D1-5A5FC805AAE3}" type="presOf" srcId="{F2104075-E912-4709-8550-E8E2BF725A29}" destId="{9D3E3C62-780D-4F1A-82F5-95B75DC6FAB1}" srcOrd="0" destOrd="0" presId="urn:microsoft.com/office/officeart/2005/8/layout/vList2"/>
    <dgm:cxn modelId="{6A81BF76-3D59-4C26-AD14-27B4E17C9FEE}" srcId="{2D8E9920-F513-4EFA-813B-A369EA3335B7}" destId="{F2104075-E912-4709-8550-E8E2BF725A29}" srcOrd="3" destOrd="0" parTransId="{BCB96401-0DA8-4CEF-8F26-80541B5EB67F}" sibTransId="{83477470-549A-4A56-9829-185EDD18A39A}"/>
    <dgm:cxn modelId="{A09EE0FF-568D-42FC-A091-943F70B73A3F}" type="presOf" srcId="{204E97A8-4E61-4EB5-8C38-08381650B0FB}" destId="{005DD218-B1D2-4353-9E4E-0B5F54FDD0C1}" srcOrd="0" destOrd="0" presId="urn:microsoft.com/office/officeart/2005/8/layout/vList2"/>
    <dgm:cxn modelId="{9AE5423D-C299-4B3A-8725-0B5D7E562151}" type="presParOf" srcId="{4B69E2FD-5FA2-4E00-A58B-854E310AB57A}" destId="{05EB9CB4-C048-4C19-B46D-ADFEFA680E06}" srcOrd="0" destOrd="0" presId="urn:microsoft.com/office/officeart/2005/8/layout/vList2"/>
    <dgm:cxn modelId="{46A599E3-055D-45CC-A931-C6068CE480AB}" type="presParOf" srcId="{4B69E2FD-5FA2-4E00-A58B-854E310AB57A}" destId="{C3069DEE-A11A-4AD0-A8C2-F6892760176F}" srcOrd="1" destOrd="0" presId="urn:microsoft.com/office/officeart/2005/8/layout/vList2"/>
    <dgm:cxn modelId="{BC97DEC0-8C99-4EE6-8C5E-B731BADF6555}" type="presParOf" srcId="{4B69E2FD-5FA2-4E00-A58B-854E310AB57A}" destId="{A8062038-DACC-41EA-B563-45970BF6A1FB}" srcOrd="2" destOrd="0" presId="urn:microsoft.com/office/officeart/2005/8/layout/vList2"/>
    <dgm:cxn modelId="{3CE1F96F-4351-445D-96DA-494D2FF93FCE}" type="presParOf" srcId="{4B69E2FD-5FA2-4E00-A58B-854E310AB57A}" destId="{3F8CEEE1-67EC-44F7-8AAD-FD24065FE809}" srcOrd="3" destOrd="0" presId="urn:microsoft.com/office/officeart/2005/8/layout/vList2"/>
    <dgm:cxn modelId="{A02D2D84-6C25-438C-A4C2-1D3D86B962E7}" type="presParOf" srcId="{4B69E2FD-5FA2-4E00-A58B-854E310AB57A}" destId="{06551FBA-8D5D-46CD-9FA0-2C6F438B2BD0}" srcOrd="4" destOrd="0" presId="urn:microsoft.com/office/officeart/2005/8/layout/vList2"/>
    <dgm:cxn modelId="{76162436-6F9E-414C-8380-75D66892D7AB}" type="presParOf" srcId="{4B69E2FD-5FA2-4E00-A58B-854E310AB57A}" destId="{126D491F-14CF-4FA0-9B87-4312614357A6}" srcOrd="5" destOrd="0" presId="urn:microsoft.com/office/officeart/2005/8/layout/vList2"/>
    <dgm:cxn modelId="{D886AFFA-F9A0-4A2A-90A7-3C724137574E}" type="presParOf" srcId="{4B69E2FD-5FA2-4E00-A58B-854E310AB57A}" destId="{9D3E3C62-780D-4F1A-82F5-95B75DC6FAB1}" srcOrd="6" destOrd="0" presId="urn:microsoft.com/office/officeart/2005/8/layout/vList2"/>
    <dgm:cxn modelId="{2EB119B6-711D-48C1-ACED-362A221C3A82}" type="presParOf" srcId="{4B69E2FD-5FA2-4E00-A58B-854E310AB57A}" destId="{1DBA43F1-4F27-469C-AD6D-CE66A2B8B09E}" srcOrd="7" destOrd="0" presId="urn:microsoft.com/office/officeart/2005/8/layout/vList2"/>
    <dgm:cxn modelId="{A698F3FC-0BDD-4545-A30B-D34E08AA1CA4}" type="presParOf" srcId="{4B69E2FD-5FA2-4E00-A58B-854E310AB57A}" destId="{005DD218-B1D2-4353-9E4E-0B5F54FDD0C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D8E9920-F513-4EFA-813B-A369EA3335B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F7E54D-7D4A-44B3-A5A5-722DD4414A15}">
      <dgm:prSet/>
      <dgm:spPr/>
      <dgm:t>
        <a:bodyPr/>
        <a:lstStyle/>
        <a:p>
          <a:pPr rtl="0"/>
          <a:r>
            <a:rPr lang="en-ZA" dirty="0" smtClean="0"/>
            <a:t>Implementation of the Approved APP</a:t>
          </a:r>
          <a:endParaRPr lang="en-ZA" dirty="0"/>
        </a:p>
      </dgm:t>
    </dgm:pt>
    <dgm:pt modelId="{CCCABB45-468A-4D30-9449-F211489455BE}" type="parTrans" cxnId="{5DFF47ED-328C-42A8-A12D-636DBD39AFB1}">
      <dgm:prSet/>
      <dgm:spPr/>
      <dgm:t>
        <a:bodyPr/>
        <a:lstStyle/>
        <a:p>
          <a:endParaRPr lang="en-US"/>
        </a:p>
      </dgm:t>
    </dgm:pt>
    <dgm:pt modelId="{6B8D3CED-2075-4262-A453-121BE95CC109}" type="sibTrans" cxnId="{5DFF47ED-328C-42A8-A12D-636DBD39AFB1}">
      <dgm:prSet/>
      <dgm:spPr/>
      <dgm:t>
        <a:bodyPr/>
        <a:lstStyle/>
        <a:p>
          <a:endParaRPr lang="en-US"/>
        </a:p>
      </dgm:t>
    </dgm:pt>
    <dgm:pt modelId="{BBFB53BB-7541-4636-81AA-1939A83CA856}">
      <dgm:prSet/>
      <dgm:spPr/>
      <dgm:t>
        <a:bodyPr/>
        <a:lstStyle/>
        <a:p>
          <a:pPr rtl="0"/>
          <a:r>
            <a:rPr lang="en-ZA" dirty="0" smtClean="0"/>
            <a:t>Possible Review </a:t>
          </a:r>
          <a:r>
            <a:rPr lang="en-ZA" dirty="0"/>
            <a:t>of </a:t>
          </a:r>
          <a:r>
            <a:rPr lang="en-ZA" dirty="0" smtClean="0"/>
            <a:t>Approved APP </a:t>
          </a:r>
          <a:r>
            <a:rPr lang="en-ZA" dirty="0"/>
            <a:t>2021/2022</a:t>
          </a:r>
        </a:p>
      </dgm:t>
    </dgm:pt>
    <dgm:pt modelId="{2AE19058-598D-48E2-AF7E-8627D94BF036}" type="parTrans" cxnId="{A8E77FFA-6C25-4FE0-BF64-23B9474EE533}">
      <dgm:prSet/>
      <dgm:spPr/>
      <dgm:t>
        <a:bodyPr/>
        <a:lstStyle/>
        <a:p>
          <a:endParaRPr lang="en-US"/>
        </a:p>
      </dgm:t>
    </dgm:pt>
    <dgm:pt modelId="{6E9219F1-A218-45C6-BFDC-3F509B03A55F}" type="sibTrans" cxnId="{A8E77FFA-6C25-4FE0-BF64-23B9474EE533}">
      <dgm:prSet/>
      <dgm:spPr/>
      <dgm:t>
        <a:bodyPr/>
        <a:lstStyle/>
        <a:p>
          <a:endParaRPr lang="en-US"/>
        </a:p>
      </dgm:t>
    </dgm:pt>
    <dgm:pt modelId="{115BAF3C-D37D-416F-BD99-A8BE3E3D7CF7}">
      <dgm:prSet/>
      <dgm:spPr/>
      <dgm:t>
        <a:bodyPr/>
        <a:lstStyle/>
        <a:p>
          <a:pPr rtl="0"/>
          <a:r>
            <a:rPr lang="en-ZA" dirty="0"/>
            <a:t>Resubmission of the 2021/2022 APP</a:t>
          </a:r>
        </a:p>
      </dgm:t>
    </dgm:pt>
    <dgm:pt modelId="{0168C7E3-C4E2-4CE7-9D56-632C6C6B10F8}" type="parTrans" cxnId="{3DB3B5E5-1CD7-4FD1-ABA9-4257220E7F15}">
      <dgm:prSet/>
      <dgm:spPr/>
      <dgm:t>
        <a:bodyPr/>
        <a:lstStyle/>
        <a:p>
          <a:endParaRPr lang="en-US"/>
        </a:p>
      </dgm:t>
    </dgm:pt>
    <dgm:pt modelId="{68071416-3155-4570-81A8-890ECF7385E3}" type="sibTrans" cxnId="{3DB3B5E5-1CD7-4FD1-ABA9-4257220E7F15}">
      <dgm:prSet/>
      <dgm:spPr/>
      <dgm:t>
        <a:bodyPr/>
        <a:lstStyle/>
        <a:p>
          <a:endParaRPr lang="en-US"/>
        </a:p>
      </dgm:t>
    </dgm:pt>
    <dgm:pt modelId="{4B69E2FD-5FA2-4E00-A58B-854E310AB57A}" type="pres">
      <dgm:prSet presAssocID="{2D8E9920-F513-4EFA-813B-A369EA3335B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5EB9CB4-C048-4C19-B46D-ADFEFA680E06}" type="pres">
      <dgm:prSet presAssocID="{31F7E54D-7D4A-44B3-A5A5-722DD4414A1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069DEE-A11A-4AD0-A8C2-F6892760176F}" type="pres">
      <dgm:prSet presAssocID="{6B8D3CED-2075-4262-A453-121BE95CC109}" presName="spacer" presStyleCnt="0"/>
      <dgm:spPr/>
    </dgm:pt>
    <dgm:pt modelId="{A8062038-DACC-41EA-B563-45970BF6A1FB}" type="pres">
      <dgm:prSet presAssocID="{BBFB53BB-7541-4636-81AA-1939A83CA85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8CEEE1-67EC-44F7-8AAD-FD24065FE809}" type="pres">
      <dgm:prSet presAssocID="{6E9219F1-A218-45C6-BFDC-3F509B03A55F}" presName="spacer" presStyleCnt="0"/>
      <dgm:spPr/>
    </dgm:pt>
    <dgm:pt modelId="{06551FBA-8D5D-46CD-9FA0-2C6F438B2BD0}" type="pres">
      <dgm:prSet presAssocID="{115BAF3C-D37D-416F-BD99-A8BE3E3D7CF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8E77FFA-6C25-4FE0-BF64-23B9474EE533}" srcId="{2D8E9920-F513-4EFA-813B-A369EA3335B7}" destId="{BBFB53BB-7541-4636-81AA-1939A83CA856}" srcOrd="1" destOrd="0" parTransId="{2AE19058-598D-48E2-AF7E-8627D94BF036}" sibTransId="{6E9219F1-A218-45C6-BFDC-3F509B03A55F}"/>
    <dgm:cxn modelId="{58BD29C2-B60B-433B-8701-CEB9FCB13175}" type="presOf" srcId="{115BAF3C-D37D-416F-BD99-A8BE3E3D7CF7}" destId="{06551FBA-8D5D-46CD-9FA0-2C6F438B2BD0}" srcOrd="0" destOrd="0" presId="urn:microsoft.com/office/officeart/2005/8/layout/vList2"/>
    <dgm:cxn modelId="{570887D6-B454-457D-93BC-ADE84B71802B}" type="presOf" srcId="{BBFB53BB-7541-4636-81AA-1939A83CA856}" destId="{A8062038-DACC-41EA-B563-45970BF6A1FB}" srcOrd="0" destOrd="0" presId="urn:microsoft.com/office/officeart/2005/8/layout/vList2"/>
    <dgm:cxn modelId="{3DB3B5E5-1CD7-4FD1-ABA9-4257220E7F15}" srcId="{2D8E9920-F513-4EFA-813B-A369EA3335B7}" destId="{115BAF3C-D37D-416F-BD99-A8BE3E3D7CF7}" srcOrd="2" destOrd="0" parTransId="{0168C7E3-C4E2-4CE7-9D56-632C6C6B10F8}" sibTransId="{68071416-3155-4570-81A8-890ECF7385E3}"/>
    <dgm:cxn modelId="{257A88EF-AE79-4846-9F33-AC68DFCF2672}" type="presOf" srcId="{31F7E54D-7D4A-44B3-A5A5-722DD4414A15}" destId="{05EB9CB4-C048-4C19-B46D-ADFEFA680E06}" srcOrd="0" destOrd="0" presId="urn:microsoft.com/office/officeart/2005/8/layout/vList2"/>
    <dgm:cxn modelId="{91384593-8461-4745-81D1-662B47224E3D}" type="presOf" srcId="{2D8E9920-F513-4EFA-813B-A369EA3335B7}" destId="{4B69E2FD-5FA2-4E00-A58B-854E310AB57A}" srcOrd="0" destOrd="0" presId="urn:microsoft.com/office/officeart/2005/8/layout/vList2"/>
    <dgm:cxn modelId="{5DFF47ED-328C-42A8-A12D-636DBD39AFB1}" srcId="{2D8E9920-F513-4EFA-813B-A369EA3335B7}" destId="{31F7E54D-7D4A-44B3-A5A5-722DD4414A15}" srcOrd="0" destOrd="0" parTransId="{CCCABB45-468A-4D30-9449-F211489455BE}" sibTransId="{6B8D3CED-2075-4262-A453-121BE95CC109}"/>
    <dgm:cxn modelId="{9AE5423D-C299-4B3A-8725-0B5D7E562151}" type="presParOf" srcId="{4B69E2FD-5FA2-4E00-A58B-854E310AB57A}" destId="{05EB9CB4-C048-4C19-B46D-ADFEFA680E06}" srcOrd="0" destOrd="0" presId="urn:microsoft.com/office/officeart/2005/8/layout/vList2"/>
    <dgm:cxn modelId="{46A599E3-055D-45CC-A931-C6068CE480AB}" type="presParOf" srcId="{4B69E2FD-5FA2-4E00-A58B-854E310AB57A}" destId="{C3069DEE-A11A-4AD0-A8C2-F6892760176F}" srcOrd="1" destOrd="0" presId="urn:microsoft.com/office/officeart/2005/8/layout/vList2"/>
    <dgm:cxn modelId="{BC97DEC0-8C99-4EE6-8C5E-B731BADF6555}" type="presParOf" srcId="{4B69E2FD-5FA2-4E00-A58B-854E310AB57A}" destId="{A8062038-DACC-41EA-B563-45970BF6A1FB}" srcOrd="2" destOrd="0" presId="urn:microsoft.com/office/officeart/2005/8/layout/vList2"/>
    <dgm:cxn modelId="{3CE1F96F-4351-445D-96DA-494D2FF93FCE}" type="presParOf" srcId="{4B69E2FD-5FA2-4E00-A58B-854E310AB57A}" destId="{3F8CEEE1-67EC-44F7-8AAD-FD24065FE809}" srcOrd="3" destOrd="0" presId="urn:microsoft.com/office/officeart/2005/8/layout/vList2"/>
    <dgm:cxn modelId="{A02D2D84-6C25-438C-A4C2-1D3D86B962E7}" type="presParOf" srcId="{4B69E2FD-5FA2-4E00-A58B-854E310AB57A}" destId="{06551FBA-8D5D-46CD-9FA0-2C6F438B2BD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9596AF3-3ADB-6749-BE0C-5FB617FDCD4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1A48D8F-1D46-8641-BC1B-18D5B98415E4}">
      <dgm:prSet/>
      <dgm:spPr/>
      <dgm:t>
        <a:bodyPr/>
        <a:lstStyle/>
        <a:p>
          <a:pPr algn="ctr"/>
          <a:r>
            <a:rPr lang="en-US" b="1" i="1" dirty="0"/>
            <a:t>“Thank You”</a:t>
          </a:r>
          <a:endParaRPr lang="en-ZA" dirty="0"/>
        </a:p>
      </dgm:t>
    </dgm:pt>
    <dgm:pt modelId="{B761F03C-34AD-1B45-93CB-C7DE86E08D60}" type="parTrans" cxnId="{78EEBBE8-07A4-0E4B-BCD5-6AE9851B2D2C}">
      <dgm:prSet/>
      <dgm:spPr/>
      <dgm:t>
        <a:bodyPr/>
        <a:lstStyle/>
        <a:p>
          <a:endParaRPr lang="en-GB"/>
        </a:p>
      </dgm:t>
    </dgm:pt>
    <dgm:pt modelId="{AC6322DB-796D-0743-871D-D1D0EA733B51}" type="sibTrans" cxnId="{78EEBBE8-07A4-0E4B-BCD5-6AE9851B2D2C}">
      <dgm:prSet/>
      <dgm:spPr/>
      <dgm:t>
        <a:bodyPr/>
        <a:lstStyle/>
        <a:p>
          <a:endParaRPr lang="en-GB"/>
        </a:p>
      </dgm:t>
    </dgm:pt>
    <dgm:pt modelId="{EDBAFDB2-F7CC-C643-93DA-C55B0D97624A}" type="pres">
      <dgm:prSet presAssocID="{A9596AF3-3ADB-6749-BE0C-5FB617FDCD4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25F5FE-F642-3E49-9E01-FABCC96435D3}" type="pres">
      <dgm:prSet presAssocID="{71A48D8F-1D46-8641-BC1B-18D5B98415E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19CF0C-8563-8E4D-B01B-097553B80A78}" type="presOf" srcId="{71A48D8F-1D46-8641-BC1B-18D5B98415E4}" destId="{2225F5FE-F642-3E49-9E01-FABCC96435D3}" srcOrd="0" destOrd="0" presId="urn:microsoft.com/office/officeart/2005/8/layout/vList2"/>
    <dgm:cxn modelId="{78EEBBE8-07A4-0E4B-BCD5-6AE9851B2D2C}" srcId="{A9596AF3-3ADB-6749-BE0C-5FB617FDCD48}" destId="{71A48D8F-1D46-8641-BC1B-18D5B98415E4}" srcOrd="0" destOrd="0" parTransId="{B761F03C-34AD-1B45-93CB-C7DE86E08D60}" sibTransId="{AC6322DB-796D-0743-871D-D1D0EA733B51}"/>
    <dgm:cxn modelId="{AB72634E-A0FD-A74B-85BF-65D1A1CE1394}" type="presOf" srcId="{A9596AF3-3ADB-6749-BE0C-5FB617FDCD48}" destId="{EDBAFDB2-F7CC-C643-93DA-C55B0D97624A}" srcOrd="0" destOrd="0" presId="urn:microsoft.com/office/officeart/2005/8/layout/vList2"/>
    <dgm:cxn modelId="{8C326C81-32F9-1E48-9E0E-0D010B291B84}" type="presParOf" srcId="{EDBAFDB2-F7CC-C643-93DA-C55B0D97624A}" destId="{2225F5FE-F642-3E49-9E01-FABCC96435D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C2921F3-4F59-4011-989F-C9ADFFA71182}">
      <dsp:nvSpPr>
        <dsp:cNvPr id="0" name=""/>
        <dsp:cNvSpPr/>
      </dsp:nvSpPr>
      <dsp:spPr>
        <a:xfrm>
          <a:off x="617219" y="0"/>
          <a:ext cx="6995160" cy="45259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F73D70-2AAF-4B99-BF65-315564105187}">
      <dsp:nvSpPr>
        <dsp:cNvPr id="0" name=""/>
        <dsp:cNvSpPr/>
      </dsp:nvSpPr>
      <dsp:spPr>
        <a:xfrm>
          <a:off x="2260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Legislative Alignment</a:t>
          </a:r>
        </a:p>
      </dsp:txBody>
      <dsp:txXfrm>
        <a:off x="2260" y="1357788"/>
        <a:ext cx="1316012" cy="1810385"/>
      </dsp:txXfrm>
    </dsp:sp>
    <dsp:sp modelId="{55D4E6B8-3C06-430F-AF4D-22E1B326FBA9}">
      <dsp:nvSpPr>
        <dsp:cNvPr id="0" name=""/>
        <dsp:cNvSpPr/>
      </dsp:nvSpPr>
      <dsp:spPr>
        <a:xfrm>
          <a:off x="1384073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Strategic &amp; Policy Alignment</a:t>
          </a:r>
        </a:p>
      </dsp:txBody>
      <dsp:txXfrm>
        <a:off x="1384073" y="1357788"/>
        <a:ext cx="1316012" cy="1810385"/>
      </dsp:txXfrm>
    </dsp:sp>
    <dsp:sp modelId="{F2B15EBF-043A-4404-9879-615EB32C3038}">
      <dsp:nvSpPr>
        <dsp:cNvPr id="0" name=""/>
        <dsp:cNvSpPr/>
      </dsp:nvSpPr>
      <dsp:spPr>
        <a:xfrm>
          <a:off x="276588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Minister &amp; Board Directives</a:t>
          </a:r>
        </a:p>
      </dsp:txBody>
      <dsp:txXfrm>
        <a:off x="2765886" y="1357788"/>
        <a:ext cx="1316012" cy="1810385"/>
      </dsp:txXfrm>
    </dsp:sp>
    <dsp:sp modelId="{5A44D37F-961E-46F0-A918-A2BD03933D49}">
      <dsp:nvSpPr>
        <dsp:cNvPr id="0" name=""/>
        <dsp:cNvSpPr/>
      </dsp:nvSpPr>
      <dsp:spPr>
        <a:xfrm>
          <a:off x="4147700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Stakeholder Consultation</a:t>
          </a:r>
        </a:p>
      </dsp:txBody>
      <dsp:txXfrm>
        <a:off x="4147700" y="1357788"/>
        <a:ext cx="1316012" cy="1810385"/>
      </dsp:txXfrm>
    </dsp:sp>
    <dsp:sp modelId="{0AF547FE-34D1-4796-93C1-826CD55E1E9E}">
      <dsp:nvSpPr>
        <dsp:cNvPr id="0" name=""/>
        <dsp:cNvSpPr/>
      </dsp:nvSpPr>
      <dsp:spPr>
        <a:xfrm>
          <a:off x="5529513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Scenario &amp; Futures  Analysis</a:t>
          </a:r>
        </a:p>
      </dsp:txBody>
      <dsp:txXfrm>
        <a:off x="5529513" y="1357788"/>
        <a:ext cx="1316012" cy="1810385"/>
      </dsp:txXfrm>
    </dsp:sp>
    <dsp:sp modelId="{024F65CF-2E9D-4D46-AC0E-515BED21B1D5}">
      <dsp:nvSpPr>
        <dsp:cNvPr id="0" name=""/>
        <dsp:cNvSpPr/>
      </dsp:nvSpPr>
      <dsp:spPr>
        <a:xfrm>
          <a:off x="6911326" y="1357788"/>
          <a:ext cx="1316012" cy="18103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500" b="1" kern="1200" dirty="0">
              <a:solidFill>
                <a:schemeClr val="tx1"/>
              </a:solidFill>
            </a:rPr>
            <a:t>Strategic Choices</a:t>
          </a:r>
        </a:p>
      </dsp:txBody>
      <dsp:txXfrm>
        <a:off x="6911326" y="1357788"/>
        <a:ext cx="1316012" cy="18103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A85ECB-1E32-1C4E-84D0-F62DE7ED3F29}">
      <dsp:nvSpPr>
        <dsp:cNvPr id="0" name=""/>
        <dsp:cNvSpPr/>
      </dsp:nvSpPr>
      <dsp:spPr>
        <a:xfrm>
          <a:off x="4227650" y="0"/>
          <a:ext cx="3657759" cy="3657599"/>
        </a:xfrm>
        <a:prstGeom prst="donut">
          <a:avLst>
            <a:gd name="adj" fmla="val 110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D3D73-5DFF-694E-9249-E7916B1F83F2}">
      <dsp:nvSpPr>
        <dsp:cNvPr id="0" name=""/>
        <dsp:cNvSpPr/>
      </dsp:nvSpPr>
      <dsp:spPr>
        <a:xfrm>
          <a:off x="0" y="64641"/>
          <a:ext cx="5132150" cy="340141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000" r="-1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7D3819-63EA-8644-B0AE-23C74B5C7DCE}">
      <dsp:nvSpPr>
        <dsp:cNvPr id="0" name=""/>
        <dsp:cNvSpPr/>
      </dsp:nvSpPr>
      <dsp:spPr>
        <a:xfrm>
          <a:off x="4630054" y="402318"/>
          <a:ext cx="2852950" cy="2852826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dirty="0"/>
            <a:t>Programme 1: AARTO Administration &amp; Education</a:t>
          </a:r>
          <a:r>
            <a:rPr lang="en-ZA" sz="2500" kern="1200" dirty="0"/>
            <a:t/>
          </a:r>
          <a:br>
            <a:rPr lang="en-ZA" sz="2500" kern="1200" dirty="0"/>
          </a:br>
          <a:endParaRPr lang="en-ZA" sz="2500" kern="1200" dirty="0"/>
        </a:p>
      </dsp:txBody>
      <dsp:txXfrm>
        <a:off x="4630054" y="402318"/>
        <a:ext cx="2852950" cy="285282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Circles">
  <dgm:title val=""/>
  <dgm:desc val=""/>
  <dgm:catLst>
    <dgm:cat type="picture" pri="17000"/>
    <dgm:cat type="pictureconvert" pri="17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3" destOrd="0"/>
      </dgm:cxnLst>
      <dgm:bg/>
      <dgm:whole/>
    </dgm:dataModel>
  </dgm:clrData>
  <dgm:layoutNode name="Name0">
    <dgm:varLst>
      <dgm:chMax/>
      <dgm:chPref/>
      <dgm:dir/>
    </dgm:varLst>
    <dgm:alg type="lin">
      <dgm:param type="linDir" val="fromT"/>
      <dgm:param type="fallback" val="2D"/>
      <dgm:param type="horzAlign" val="ctr"/>
      <dgm:param type="nodeVertAlign" val="t"/>
    </dgm:alg>
    <dgm:shape xmlns:r="http://schemas.openxmlformats.org/officeDocument/2006/relationships" r:blip="">
      <dgm:adjLst/>
    </dgm:shape>
    <dgm:choose name="Name1">
      <dgm:if name="Name2" axis="ch" ptType="node" func="cnt" op="gte" val="2">
        <dgm:constrLst>
          <dgm:constr type="primFontSz" for="des" ptType="node" op="equ" val="65"/>
          <dgm:constr type="w" for="ch" forName="composite" refType="h" refFor="ch" refForName="composite" fact="2.9499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if>
      <dgm:else name="Name3">
        <dgm:constrLst>
          <dgm:constr type="primFontSz" for="des" ptType="node" op="equ" val="65"/>
          <dgm:constr type="w" for="ch" forName="composite" refType="h" refFor="ch" refForName="composite" fact="1.9752"/>
          <dgm:constr type="h" for="ch" forName="composite" refType="h"/>
          <dgm:constr type="h" for="ch" forName="ConnectorComposite" refType="w" refFor="ch" refForName="composite" op="equ" fact="0.1685"/>
          <dgm:constr type="w" for="ch" forName="ConnectorComposite" refType="h" refFor="ch" refForName="ConnectorComposite" op="equ"/>
        </dgm:constrLst>
      </dgm:else>
    </dgm:choose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4">
          <dgm:if name="Name5" axis="precedSib" ptType="sibTrans" func="cnt" op="lte" val="0">
            <dgm:choose name="Name6">
              <dgm:if name="Name7" axis="followSib" ptType="sibTrans" func="cnt" op="lte" val="0">
                <dgm:choose name="Name8">
                  <dgm:if name="Name9" func="var" arg="dir" op="equ" val="norm">
                    <dgm:constrLst>
                      <dgm:constr type="l" for="ch" forName="Accent" refType="w" fact="0.4937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5494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if>
                  <dgm:else name="Name10">
                    <dgm:constrLst>
                      <dgm:constr type="l" for="ch" forName="Accent" refType="w" fact="0"/>
                      <dgm:constr type="t" for="ch" forName="Accent" refType="h" fact="0"/>
                      <dgm:constr type="h" for="ch" forName="Accent" refType="w" refFor="ch" refForName="Accent"/>
                      <dgm:constr type="w" for="ch" forName="Accent" refType="w" fact="0.5063"/>
                      <dgm:constr type="l" for="ch" forName="Parent" refType="w" fact="0.0557"/>
                      <dgm:constr type="t" for="ch" forName="Parent" refType="h" fact="0.11"/>
                      <dgm:constr type="h" for="ch" forName="Parent" refType="w" refFor="ch" refForName="Parent"/>
                      <dgm:constr type="w" for="ch" forName="Parent" refType="w" fact="0.3949"/>
                      <dgm:constr type="l" for="ch" forName="Image" refType="w" fact="0.3773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6227"/>
                    </dgm:constrLst>
                  </dgm:else>
                </dgm:choose>
              </dgm:if>
              <dgm:else name="Name11">
                <dgm:choose name="Name12">
                  <dgm:if name="Name13" func="var" arg="dir" op="equ" val="norm">
                    <dgm:choose name="Name14">
                      <dgm:if name="Name15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16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if>
                  <dgm:else name="Name17">
                    <dgm:choose name="Name18">
                      <dgm:if name="Name19" axis="self" ptType="node" func="posOdd" op="equ" val="1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r" for="ch" forName="Image" refType="w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l" for="ch" forName="Space" refType="w" fact="0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if>
                      <dgm:else name="Name20">
                        <dgm:constrLst>
                          <dgm:constr type="l" for="ch" forName="Accent" refType="w" fact="0.3305"/>
                          <dgm:constr type="t" for="ch" forName="Accent" refType="w" fact="0"/>
                          <dgm:constr type="h" for="ch" forName="Accent" refType="w" refFor="ch" refForName="Accent"/>
                          <dgm:constr type="w" for="ch" forName="Accent" refType="w" fact="0.339"/>
                          <dgm:constr type="l" for="ch" forName="Parent" refType="w" fact="0.3678"/>
                          <dgm:constr type="t" for="ch" forName="Parent" refType="w" fact="0.0373"/>
                          <dgm:constr type="h" for="ch" forName="Parent" refType="w" refFor="ch" refForName="Parent"/>
                          <dgm:constr type="w" for="ch" forName="Parent" refType="w" fact="0.2644"/>
                          <dgm:constr type="l" for="ch" forName="Image" refType="w" fact="0"/>
                          <dgm:constr type="t" for="ch" forName="Image" refType="h" fact="0.035"/>
                          <dgm:constr type="h" for="ch" forName="Image" refType="h" fact="0.93"/>
                          <dgm:constr type="w" for="ch" forName="Image" refType="w" fact="0.4169"/>
                          <dgm:constr type="r" for="ch" forName="Space" refType="w"/>
                          <dgm:constr type="t" for="ch" forName="Space" refType="h" fact="0"/>
                          <dgm:constr type="h" for="ch" forName="Space" refType="h"/>
                          <dgm:constr type="w" for="ch" forName="Space" refType="w" fact="0.3305"/>
                        </dgm:constrLst>
                      </dgm:else>
                    </dgm:choose>
                  </dgm:else>
                </dgm:choose>
              </dgm:else>
            </dgm:choose>
          </dgm:if>
          <dgm:else name="Name21">
            <dgm:choose name="Name22">
              <dgm:if name="Name23" func="var" arg="dir" op="equ" val="norm">
                <dgm:choose name="Name24">
                  <dgm:if name="Name25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26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if>
              <dgm:else name="Name27">
                <dgm:choose name="Name28">
                  <dgm:if name="Name29" axis="self" ptType="node" func="posOdd" op="equ" val="1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r" for="ch" forName="Image" refType="w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l" for="ch" forName="Space" refType="w" fact="0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if>
                  <dgm:else name="Name30">
                    <dgm:constrLst>
                      <dgm:constr type="l" for="ch" forName="Accent" refType="w" fact="0.3305"/>
                      <dgm:constr type="t" for="ch" forName="Accent" refType="w" fact="0"/>
                      <dgm:constr type="h" for="ch" forName="Accent" refType="w" refFor="ch" refForName="Accent"/>
                      <dgm:constr type="w" for="ch" forName="Accent" refType="w" fact="0.339"/>
                      <dgm:constr type="l" for="ch" forName="Parent" refType="w" fact="0.3678"/>
                      <dgm:constr type="t" for="ch" forName="Parent" refType="w" fact="0.0373"/>
                      <dgm:constr type="h" for="ch" forName="Parent" refType="w" refFor="ch" refForName="Parent"/>
                      <dgm:constr type="w" for="ch" forName="Parent" refType="w" fact="0.2644"/>
                      <dgm:constr type="l" for="ch" forName="Image" refType="w" fact="0"/>
                      <dgm:constr type="t" for="ch" forName="Image" refType="h" fact="0.035"/>
                      <dgm:constr type="h" for="ch" forName="Image" refType="h" fact="0.93"/>
                      <dgm:constr type="w" for="ch" forName="Image" refType="w" fact="0.4169"/>
                      <dgm:constr type="r" for="ch" forName="Space" refType="w"/>
                      <dgm:constr type="t" for="ch" forName="Space" refType="h" fact="0"/>
                      <dgm:constr type="h" for="ch" forName="Space" refType="h"/>
                      <dgm:constr type="w" for="ch" forName="Space" refType="w" fact="0.3305"/>
                    </dgm:constrLst>
                  </dgm:else>
                </dgm:choose>
              </dgm:else>
            </dgm:choose>
          </dgm:else>
        </dgm:choose>
        <dgm:layoutNode name="Accent" styleLbl="alignNode1">
          <dgm:varLst>
            <dgm:chMax val="0"/>
            <dgm:chPref val="0"/>
          </dgm:varLst>
          <dgm:alg type="sp"/>
          <dgm:shape xmlns:r="http://schemas.openxmlformats.org/officeDocument/2006/relationships" type="donut" r:blip="">
            <dgm:adjLst>
              <dgm:adj idx="1" val="0.1101"/>
            </dgm:adjLst>
          </dgm:shape>
          <dgm:presOf/>
        </dgm:layoutNode>
        <dgm:layoutNode name="Image" styleLbl="bgImgPlace1">
          <dgm:varLst>
            <dgm:chMax val="0"/>
            <dgm:chPref val="0"/>
            <dgm:bulletEnabled val="1"/>
          </dgm:varLst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fgAccFollowNode1">
          <dgm:varLst>
            <dgm:chMax val="0"/>
            <dgm:chPref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Space">
          <dgm:varLst>
            <dgm:chMax val="0"/>
            <dgm:chPref val="0"/>
          </dgm:varLst>
          <dgm:alg type="sp"/>
          <dgm:shape xmlns:r="http://schemas.openxmlformats.org/officeDocument/2006/relationships" r:blip="">
            <dgm:adjLst/>
          </dgm:shape>
          <dgm:presOf/>
        </dgm:layoutNode>
      </dgm:layoutNode>
      <dgm:forEach name="Name31" axis="followSib" ptType="sibTrans" cnt="1">
        <dgm:layoutNode name="ConnectorComposite">
          <dgm:alg type="composite">
            <dgm:param type="ar" val=".4"/>
          </dgm:alg>
          <dgm:shape xmlns:r="http://schemas.openxmlformats.org/officeDocument/2006/relationships" r:blip="">
            <dgm:adjLst/>
          </dgm:shape>
          <dgm:constrLst>
            <dgm:constr type="l" for="ch" forName="TopSpacing" refType="w" fact="0"/>
            <dgm:constr type="t" for="ch" forName="TopSpacing" refType="h" fact="0"/>
            <dgm:constr type="h" for="ch" forName="TopSpacing" refType="h" fact="0.3"/>
            <dgm:constr type="w" for="ch" forName="TopSpacing" refType="w"/>
            <dgm:constr type="l" for="ch" forName="Connector" refType="w" fact="0"/>
            <dgm:constr type="t" for="ch" forName="Connector" refType="h" fact="0.3"/>
            <dgm:constr type="h" for="ch" forName="Connector" refType="h" fact="0.4"/>
            <dgm:constr type="w" for="ch" forName="Connector" refType="h" refFor="ch" refForName="Connector"/>
            <dgm:constr type="l" for="ch" forName="BottomSpacing" refType="w" fact="0"/>
            <dgm:constr type="t" for="ch" forName="BottomSpacing" refType="h" fact="0.7"/>
            <dgm:constr type="h" for="ch" forName="BottomSpacing" refType="h" fact="0.3"/>
            <dgm:constr type="w" for="ch" forName="BottomSpacing" refType="w"/>
          </dgm:constrLst>
          <dgm:layoutNode name="TopSpacing">
            <dgm:alg type="sp"/>
            <dgm:shape xmlns:r="http://schemas.openxmlformats.org/officeDocument/2006/relationships" r:blip="">
              <dgm:adjLst/>
            </dgm:shape>
          </dgm:layoutNode>
          <dgm:layoutNode name="Connector" styleLbl="alignNode1">
            <dgm:alg type="sp"/>
            <dgm:shape xmlns:r="http://schemas.openxmlformats.org/officeDocument/2006/relationships" type="flowChartConnector" r:blip="">
              <dgm:adjLst/>
            </dgm:shape>
            <dgm:presOf/>
          </dgm:layoutNode>
          <dgm:layoutNode name="BottomSpacing">
            <dgm:alg type="sp"/>
            <dgm:shape xmlns:r="http://schemas.openxmlformats.org/officeDocument/2006/relationships" r:blip="">
              <dgm:adjLst/>
            </dgm:shape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0D967-9E61-48F4-9374-F8CEBBD89BA3}" type="datetimeFigureOut">
              <a:rPr lang="en-ZA" smtClean="0"/>
              <a:pPr/>
              <a:t>2021/05/10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46B630-3F63-4535-85CB-38016BCE60CA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405808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55" y="0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D378E1D9-FEF0-4F99-8F85-3AACCC8B63A2}" type="datetimeFigureOut">
              <a:rPr lang="en-ZA" smtClean="0"/>
              <a:pPr/>
              <a:t>2021/05/10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244" y="4714519"/>
            <a:ext cx="5437188" cy="4467304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55" y="9429039"/>
            <a:ext cx="2946135" cy="496015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D3B93A80-4A40-45F6-8CF8-0F1DB4628957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25642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2AC222-B706-41D4-A285-3AC1D09A409A}" type="slidenum">
              <a:rPr lang="en-ZA" smtClean="0"/>
              <a:pPr/>
              <a:t>1</a:t>
            </a:fld>
            <a:endParaRPr lang="en-ZA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10391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19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1567814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696554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06179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83111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887809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466523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688081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9971783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27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6456157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28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9597294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2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2704690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29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693389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30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5156939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3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76458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792690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6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44314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9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31967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14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08458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B93A80-4A40-45F6-8CF8-0F1DB4628957}" type="slidenum">
              <a:rPr lang="en-ZA" smtClean="0"/>
              <a:pPr/>
              <a:t>15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843287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606E7-2E43-4E44-90EE-B943E16B457C}" type="slidenum">
              <a:rPr lang="en-ZA" smtClean="0"/>
              <a:pPr/>
              <a:t>18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2730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6612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324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278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961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8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36961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568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0961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42180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1812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3518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BBAED-BBF0-694E-8709-231B78BA2B8A}" type="datetimeFigureOut">
              <a:rPr lang="en-US" smtClean="0"/>
              <a:pPr/>
              <a:t>5/10/2021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BBD06-1B82-0449-B650-8D0F412E204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1221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Relationship Id="rId9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Relationship Id="rId9" Type="http://schemas.openxmlformats.org/officeDocument/2006/relationships/image" Target="../media/image3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emf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Relationship Id="rId9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3.emf"/><Relationship Id="rId7" Type="http://schemas.openxmlformats.org/officeDocument/2006/relationships/diagramColors" Target="../diagrams/colors9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29957" y="0"/>
            <a:ext cx="9335932" cy="7013191"/>
          </a:xfrm>
          <a:prstGeom prst="rect">
            <a:avLst/>
          </a:prstGeom>
          <a:solidFill>
            <a:srgbClr val="002E73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5148" y="5032989"/>
            <a:ext cx="9336772" cy="400110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May 2021</a:t>
            </a:r>
            <a:endParaRPr lang="en-US" sz="1200" dirty="0">
              <a:solidFill>
                <a:srgbClr val="F4970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9" name="Picture 8" descr="RTIA-LOGO-Horizontal-slogan-on-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7848" y="307056"/>
            <a:ext cx="2536230" cy="78306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-66347" y="5122335"/>
            <a:ext cx="9335932" cy="0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66347" y="1551802"/>
            <a:ext cx="9335932" cy="3062377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pPr algn="r"/>
            <a:endParaRPr lang="en-US" sz="2200" dirty="0">
              <a:solidFill>
                <a:srgbClr val="F49709"/>
              </a:solidFill>
              <a:latin typeface="Aharoni" pitchFamily="2" charset="-79"/>
              <a:cs typeface="Aharoni" pitchFamily="2" charset="-79"/>
            </a:endParaRPr>
          </a:p>
          <a:p>
            <a:r>
              <a:rPr lang="en-US" sz="2200" dirty="0">
                <a:solidFill>
                  <a:srgbClr val="F49709"/>
                </a:solidFill>
                <a:latin typeface="Aharoni" pitchFamily="2" charset="-79"/>
                <a:cs typeface="Aharoni" pitchFamily="2" charset="-79"/>
              </a:rPr>
              <a:t>						</a:t>
            </a:r>
          </a:p>
          <a:p>
            <a:pPr algn="ctr"/>
            <a:r>
              <a:rPr lang="en-US" sz="3600" b="1" i="1" dirty="0" smtClean="0">
                <a:solidFill>
                  <a:srgbClr val="F497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RTIA Annual </a:t>
            </a:r>
            <a:r>
              <a:rPr lang="en-US" sz="3600" b="1" i="1" dirty="0">
                <a:solidFill>
                  <a:srgbClr val="F497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Performance Plan 2021/22: </a:t>
            </a:r>
            <a:r>
              <a:rPr lang="en-US" sz="3600" b="1" i="1" dirty="0" err="1" smtClean="0">
                <a:solidFill>
                  <a:srgbClr val="F497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PCoT</a:t>
            </a:r>
            <a:r>
              <a:rPr lang="en-US" sz="3600" b="1" i="1" dirty="0" smtClean="0">
                <a:solidFill>
                  <a:srgbClr val="F497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Consultation </a:t>
            </a:r>
            <a:r>
              <a:rPr lang="en-US" sz="3600" b="1" i="1" dirty="0">
                <a:solidFill>
                  <a:srgbClr val="F4970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</a:p>
          <a:p>
            <a:pPr algn="ctr"/>
            <a:r>
              <a:rPr lang="en-US" sz="2400" b="1" i="1" dirty="0">
                <a:solidFill>
                  <a:srgbClr val="F49709"/>
                </a:solidFill>
                <a:latin typeface="+mj-lt"/>
                <a:cs typeface="Aharoni" pitchFamily="2" charset="-79"/>
              </a:rPr>
              <a:t>	</a:t>
            </a:r>
          </a:p>
          <a:p>
            <a:pPr algn="ctr">
              <a:spcAft>
                <a:spcPts val="600"/>
              </a:spcAft>
            </a:pPr>
            <a:endParaRPr lang="en-US" sz="2400" b="1" i="1" dirty="0">
              <a:solidFill>
                <a:srgbClr val="F49709"/>
              </a:solidFill>
              <a:latin typeface="+mj-lt"/>
              <a:cs typeface="Aharoni" pitchFamily="2" charset="-79"/>
            </a:endParaRPr>
          </a:p>
          <a:p>
            <a:pPr algn="ctr">
              <a:spcAft>
                <a:spcPts val="600"/>
              </a:spcAft>
            </a:pPr>
            <a:endParaRPr lang="en-US" sz="2400" b="1" i="1" dirty="0">
              <a:solidFill>
                <a:srgbClr val="F49709"/>
              </a:solidFill>
              <a:latin typeface="+mj-lt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956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9FF99BD-075F-4761-A995-6FC574BD2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7B21A54-9BA3-4EA9-B460-5A829ADD90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6FA8F714-B9D8-488A-8CCA-E9948FF91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28526E1-7926-494D-AF8B-A15ACFED3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52166568"/>
              </p:ext>
            </p:extLst>
          </p:nvPr>
        </p:nvGraphicFramePr>
        <p:xfrm>
          <a:off x="838200" y="3441700"/>
          <a:ext cx="7454896" cy="23430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3733">
                  <a:extLst>
                    <a:ext uri="{9D8B030D-6E8A-4147-A177-3AD203B41FA5}">
                      <a16:colId xmlns:a16="http://schemas.microsoft.com/office/drawing/2014/main" xmlns="" val="822040615"/>
                    </a:ext>
                  </a:extLst>
                </a:gridCol>
                <a:gridCol w="800656">
                  <a:extLst>
                    <a:ext uri="{9D8B030D-6E8A-4147-A177-3AD203B41FA5}">
                      <a16:colId xmlns:a16="http://schemas.microsoft.com/office/drawing/2014/main" xmlns="" val="2406461145"/>
                    </a:ext>
                  </a:extLst>
                </a:gridCol>
                <a:gridCol w="1036230">
                  <a:extLst>
                    <a:ext uri="{9D8B030D-6E8A-4147-A177-3AD203B41FA5}">
                      <a16:colId xmlns:a16="http://schemas.microsoft.com/office/drawing/2014/main" xmlns="" val="4231871810"/>
                    </a:ext>
                  </a:extLst>
                </a:gridCol>
                <a:gridCol w="1079469">
                  <a:extLst>
                    <a:ext uri="{9D8B030D-6E8A-4147-A177-3AD203B41FA5}">
                      <a16:colId xmlns:a16="http://schemas.microsoft.com/office/drawing/2014/main" xmlns="" val="30314621"/>
                    </a:ext>
                  </a:extLst>
                </a:gridCol>
                <a:gridCol w="1079469">
                  <a:extLst>
                    <a:ext uri="{9D8B030D-6E8A-4147-A177-3AD203B41FA5}">
                      <a16:colId xmlns:a16="http://schemas.microsoft.com/office/drawing/2014/main" xmlns="" val="2073327612"/>
                    </a:ext>
                  </a:extLst>
                </a:gridCol>
                <a:gridCol w="1103325">
                  <a:extLst>
                    <a:ext uri="{9D8B030D-6E8A-4147-A177-3AD203B41FA5}">
                      <a16:colId xmlns:a16="http://schemas.microsoft.com/office/drawing/2014/main" xmlns="" val="3151886128"/>
                    </a:ext>
                  </a:extLst>
                </a:gridCol>
                <a:gridCol w="1072014">
                  <a:extLst>
                    <a:ext uri="{9D8B030D-6E8A-4147-A177-3AD203B41FA5}">
                      <a16:colId xmlns:a16="http://schemas.microsoft.com/office/drawing/2014/main" xmlns="" val="928361820"/>
                    </a:ext>
                  </a:extLst>
                </a:gridCol>
              </a:tblGrid>
              <a:tr h="551150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0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5744216"/>
                  </a:ext>
                </a:extLst>
              </a:tr>
              <a:tr h="5511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         4</a:t>
                      </a:r>
                      <a:r>
                        <a:rPr lang="en-ZA" sz="1200" b="1" i="0" spc="1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90601563"/>
                  </a:ext>
                </a:extLst>
              </a:tr>
              <a:tr h="1158299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Approved AARTO Electronic Services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AARTO Electronic Services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rolled out</a:t>
                      </a: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Systems analysis and design of electronic services 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Systems development and  testing of electronic services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Systems implementation of electronic services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AARTO electronic services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4380053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259DE4F7-A4B3-E24B-9B57-5B2AFF7970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89192725"/>
              </p:ext>
            </p:extLst>
          </p:nvPr>
        </p:nvGraphicFramePr>
        <p:xfrm>
          <a:off x="838200" y="912285"/>
          <a:ext cx="7454896" cy="226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5505">
                  <a:extLst>
                    <a:ext uri="{9D8B030D-6E8A-4147-A177-3AD203B41FA5}">
                      <a16:colId xmlns:a16="http://schemas.microsoft.com/office/drawing/2014/main" xmlns="" val="2650807828"/>
                    </a:ext>
                  </a:extLst>
                </a:gridCol>
                <a:gridCol w="1020545">
                  <a:extLst>
                    <a:ext uri="{9D8B030D-6E8A-4147-A177-3AD203B41FA5}">
                      <a16:colId xmlns:a16="http://schemas.microsoft.com/office/drawing/2014/main" xmlns="" val="3605687268"/>
                    </a:ext>
                  </a:extLst>
                </a:gridCol>
                <a:gridCol w="1020545">
                  <a:extLst>
                    <a:ext uri="{9D8B030D-6E8A-4147-A177-3AD203B41FA5}">
                      <a16:colId xmlns:a16="http://schemas.microsoft.com/office/drawing/2014/main" xmlns="" val="3092687290"/>
                    </a:ext>
                  </a:extLst>
                </a:gridCol>
                <a:gridCol w="1326666">
                  <a:extLst>
                    <a:ext uri="{9D8B030D-6E8A-4147-A177-3AD203B41FA5}">
                      <a16:colId xmlns:a16="http://schemas.microsoft.com/office/drawing/2014/main" xmlns="" val="2219058369"/>
                    </a:ext>
                  </a:extLst>
                </a:gridCol>
                <a:gridCol w="1020545">
                  <a:extLst>
                    <a:ext uri="{9D8B030D-6E8A-4147-A177-3AD203B41FA5}">
                      <a16:colId xmlns:a16="http://schemas.microsoft.com/office/drawing/2014/main" xmlns="" val="3455689886"/>
                    </a:ext>
                  </a:extLst>
                </a:gridCol>
                <a:gridCol w="1020545">
                  <a:extLst>
                    <a:ext uri="{9D8B030D-6E8A-4147-A177-3AD203B41FA5}">
                      <a16:colId xmlns:a16="http://schemas.microsoft.com/office/drawing/2014/main" xmlns="" val="4066972367"/>
                    </a:ext>
                  </a:extLst>
                </a:gridCol>
                <a:gridCol w="1020545">
                  <a:extLst>
                    <a:ext uri="{9D8B030D-6E8A-4147-A177-3AD203B41FA5}">
                      <a16:colId xmlns:a16="http://schemas.microsoft.com/office/drawing/2014/main" xmlns="" val="66150946"/>
                    </a:ext>
                  </a:extLst>
                </a:gridCol>
              </a:tblGrid>
              <a:tr h="271878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 </a:t>
                      </a:r>
                      <a:r>
                        <a:rPr lang="en-US" sz="1100" b="1" i="0" kern="1200" dirty="0" err="1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Programme</a:t>
                      </a:r>
                      <a:r>
                        <a:rPr lang="en-US" sz="1100" b="1" i="0" kern="120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2: </a:t>
                      </a: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Adjudication &amp; AARTO Support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9749311"/>
                  </a:ext>
                </a:extLst>
              </a:tr>
              <a:tr h="271878">
                <a:tc gridSpan="7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Strategic Goal 2: </a:t>
                      </a:r>
                      <a:r>
                        <a:rPr lang="en-ZA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Voluntary compliance with road traffic laws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9616436"/>
                  </a:ext>
                </a:extLst>
              </a:tr>
              <a:tr h="497180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7041977"/>
                  </a:ext>
                </a:extLst>
              </a:tr>
              <a:tr h="2718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extLst>
                  <a:ext uri="{0D108BD9-81ED-4DB2-BD59-A6C34878D82A}">
                    <a16:rowId xmlns:a16="http://schemas.microsoft.com/office/drawing/2014/main" xmlns="" val="190985073"/>
                  </a:ext>
                </a:extLst>
              </a:tr>
              <a:tr h="9477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Efficient and Fair Adjudication Processes Digitized</a:t>
                      </a:r>
                      <a:r>
                        <a:rPr lang="en-US" sz="1100" b="1" i="0" baseline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3571" marR="5357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Functional AARTO Electronic Service Implemented  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Electronic Service</a:t>
                      </a:r>
                      <a:r>
                        <a:rPr lang="en-ZA" sz="11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Implemented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 Electronic Services</a:t>
                      </a:r>
                      <a:r>
                        <a:rPr lang="en-ZA" sz="11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rolled out</a:t>
                      </a: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Electronic Services monitored </a:t>
                      </a: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Improved</a:t>
                      </a:r>
                      <a:r>
                        <a:rPr lang="en-ZA" sz="11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Electronic services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1091" marR="51091" marT="7440" marB="0"/>
                </a:tc>
                <a:extLst>
                  <a:ext uri="{0D108BD9-81ED-4DB2-BD59-A6C34878D82A}">
                    <a16:rowId xmlns:a16="http://schemas.microsoft.com/office/drawing/2014/main" xmlns="" val="728947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03822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87BA2DD-9619-8B43-B715-7A88F695D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05715270"/>
              </p:ext>
            </p:extLst>
          </p:nvPr>
        </p:nvGraphicFramePr>
        <p:xfrm>
          <a:off x="342902" y="3489452"/>
          <a:ext cx="8458196" cy="2042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56502">
                  <a:extLst>
                    <a:ext uri="{9D8B030D-6E8A-4147-A177-3AD203B41FA5}">
                      <a16:colId xmlns:a16="http://schemas.microsoft.com/office/drawing/2014/main" xmlns="" val="2895114223"/>
                    </a:ext>
                  </a:extLst>
                </a:gridCol>
                <a:gridCol w="908410">
                  <a:extLst>
                    <a:ext uri="{9D8B030D-6E8A-4147-A177-3AD203B41FA5}">
                      <a16:colId xmlns:a16="http://schemas.microsoft.com/office/drawing/2014/main" xmlns="" val="631639616"/>
                    </a:ext>
                  </a:extLst>
                </a:gridCol>
                <a:gridCol w="1217980">
                  <a:extLst>
                    <a:ext uri="{9D8B030D-6E8A-4147-A177-3AD203B41FA5}">
                      <a16:colId xmlns:a16="http://schemas.microsoft.com/office/drawing/2014/main" xmlns="" val="947024176"/>
                    </a:ext>
                  </a:extLst>
                </a:gridCol>
                <a:gridCol w="1224747">
                  <a:extLst>
                    <a:ext uri="{9D8B030D-6E8A-4147-A177-3AD203B41FA5}">
                      <a16:colId xmlns:a16="http://schemas.microsoft.com/office/drawing/2014/main" xmlns="" val="644232932"/>
                    </a:ext>
                  </a:extLst>
                </a:gridCol>
                <a:gridCol w="1224747">
                  <a:extLst>
                    <a:ext uri="{9D8B030D-6E8A-4147-A177-3AD203B41FA5}">
                      <a16:colId xmlns:a16="http://schemas.microsoft.com/office/drawing/2014/main" xmlns="" val="600780040"/>
                    </a:ext>
                  </a:extLst>
                </a:gridCol>
                <a:gridCol w="1251813">
                  <a:extLst>
                    <a:ext uri="{9D8B030D-6E8A-4147-A177-3AD203B41FA5}">
                      <a16:colId xmlns:a16="http://schemas.microsoft.com/office/drawing/2014/main" xmlns="" val="867445883"/>
                    </a:ext>
                  </a:extLst>
                </a:gridCol>
                <a:gridCol w="1173997">
                  <a:extLst>
                    <a:ext uri="{9D8B030D-6E8A-4147-A177-3AD203B41FA5}">
                      <a16:colId xmlns:a16="http://schemas.microsoft.com/office/drawing/2014/main" xmlns="" val="3283641084"/>
                    </a:ext>
                  </a:extLst>
                </a:gridCol>
              </a:tblGrid>
              <a:tr h="575613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tx1"/>
                          </a:solidFill>
                          <a:effectLst/>
                        </a:rPr>
                        <a:t>Output</a:t>
                      </a:r>
                      <a:r>
                        <a:rPr lang="en-ZA" sz="1100" b="1" spc="18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>
                          <a:solidFill>
                            <a:schemeClr val="tx1"/>
                          </a:solidFill>
                          <a:effectLst/>
                        </a:rPr>
                        <a:t>Indicators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Reporting Period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Annual</a:t>
                      </a:r>
                      <a:r>
                        <a:rPr lang="en-ZA" sz="1100" b="1" spc="-7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r>
                        <a:rPr lang="en-ZA" sz="1100" b="1" spc="11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 dirty="0">
                          <a:solidFill>
                            <a:schemeClr val="tx1"/>
                          </a:solidFill>
                          <a:effectLst/>
                        </a:rPr>
                        <a:t>2020/21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Quarterly</a:t>
                      </a:r>
                      <a:r>
                        <a:rPr lang="en-ZA" sz="1100" b="1" spc="-9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tx1"/>
                          </a:solidFill>
                          <a:effectLst/>
                        </a:rPr>
                        <a:t>Targets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36934438"/>
                  </a:ext>
                </a:extLst>
              </a:tr>
              <a:tr h="57561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tx1"/>
                          </a:solidFill>
                          <a:effectLst/>
                        </a:rPr>
                        <a:t>1st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tx1"/>
                          </a:solidFill>
                          <a:effectLst/>
                        </a:rPr>
                        <a:t>2nd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tx1"/>
                          </a:solidFill>
                          <a:effectLst/>
                        </a:rPr>
                        <a:t>3rd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tx1"/>
                          </a:solidFill>
                          <a:effectLst/>
                        </a:rPr>
                        <a:t>          4</a:t>
                      </a:r>
                      <a:r>
                        <a:rPr lang="en-ZA" sz="1100" b="1" spc="1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08823352"/>
                  </a:ext>
                </a:extLst>
              </a:tr>
              <a:tr h="891236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Operators on the VFMS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Recruit 500 new  Operators on the VFMS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Recruit 125  Operators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on the VFMS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Recruit 125  Operators on the VFMS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Recruit 125  Operators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on the VFMS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Recruit 125  Operators on the VFMS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161440343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DA2B2E89-35BC-8D41-BCE7-240D41C097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6690091"/>
              </p:ext>
            </p:extLst>
          </p:nvPr>
        </p:nvGraphicFramePr>
        <p:xfrm>
          <a:off x="342902" y="670840"/>
          <a:ext cx="8458196" cy="2337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4">
                  <a:extLst>
                    <a:ext uri="{9D8B030D-6E8A-4147-A177-3AD203B41FA5}">
                      <a16:colId xmlns:a16="http://schemas.microsoft.com/office/drawing/2014/main" xmlns="" val="1652738421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2095344346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4289635512"/>
                    </a:ext>
                  </a:extLst>
                </a:gridCol>
                <a:gridCol w="1477392">
                  <a:extLst>
                    <a:ext uri="{9D8B030D-6E8A-4147-A177-3AD203B41FA5}">
                      <a16:colId xmlns:a16="http://schemas.microsoft.com/office/drawing/2014/main" xmlns="" val="2825226355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4118169721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406434592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1512684320"/>
                    </a:ext>
                  </a:extLst>
                </a:gridCol>
              </a:tblGrid>
              <a:tr h="76951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Outcome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Outputs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Baseline/Estimated Performance</a:t>
                      </a:r>
                      <a:endParaRPr lang="en-Z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1126575"/>
                  </a:ext>
                </a:extLst>
              </a:tr>
              <a:tr h="4237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 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9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extLst>
                  <a:ext uri="{0D108BD9-81ED-4DB2-BD59-A6C34878D82A}">
                    <a16:rowId xmlns:a16="http://schemas.microsoft.com/office/drawing/2014/main" xmlns="" val="3528415489"/>
                  </a:ext>
                </a:extLst>
              </a:tr>
              <a:tr h="114398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Improved RTIA Accessibility &amp; Voluntary Compliance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675" marR="54675" marT="7594" marB="0"/>
                </a:tc>
                <a:tc>
                  <a:txBody>
                    <a:bodyPr/>
                    <a:lstStyle/>
                    <a:p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Increased</a:t>
                      </a:r>
                      <a:r>
                        <a:rPr lang="en-ZA" sz="1200" b="1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operator uptake of VFMS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Number of Operators on the VFMS  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Recruit 500  new Operators on the VFMS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Recruit 1000  new Operators  on the VFMS 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Recruit 2000  new Operators on the VFMS </a:t>
                      </a:r>
                      <a:endParaRPr lang="en-ZA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91" marR="61691" marT="0" marB="0"/>
                </a:tc>
                <a:extLst>
                  <a:ext uri="{0D108BD9-81ED-4DB2-BD59-A6C34878D82A}">
                    <a16:rowId xmlns:a16="http://schemas.microsoft.com/office/drawing/2014/main" xmlns="" val="148950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287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6">
            <a:extLst>
              <a:ext uri="{FF2B5EF4-FFF2-40B4-BE49-F238E27FC236}">
                <a16:creationId xmlns:a16="http://schemas.microsoft.com/office/drawing/2014/main" xmlns="" id="{69D184B2-2226-4E31-BCCB-4443307674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xmlns="" id="{1AC4D4E3-486A-464A-8EC8-D448810972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4DE13E-58EB-4475-B79C-0D4FC65123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78D787BD-C52B-8D49-9739-4B4A2C23A5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7795910"/>
              </p:ext>
            </p:extLst>
          </p:nvPr>
        </p:nvGraphicFramePr>
        <p:xfrm>
          <a:off x="909835" y="3457313"/>
          <a:ext cx="7238996" cy="201036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46555">
                  <a:extLst>
                    <a:ext uri="{9D8B030D-6E8A-4147-A177-3AD203B41FA5}">
                      <a16:colId xmlns:a16="http://schemas.microsoft.com/office/drawing/2014/main" xmlns="" val="1229352870"/>
                    </a:ext>
                  </a:extLst>
                </a:gridCol>
                <a:gridCol w="777468">
                  <a:extLst>
                    <a:ext uri="{9D8B030D-6E8A-4147-A177-3AD203B41FA5}">
                      <a16:colId xmlns:a16="http://schemas.microsoft.com/office/drawing/2014/main" xmlns="" val="3106014019"/>
                    </a:ext>
                  </a:extLst>
                </a:gridCol>
                <a:gridCol w="1006220">
                  <a:extLst>
                    <a:ext uri="{9D8B030D-6E8A-4147-A177-3AD203B41FA5}">
                      <a16:colId xmlns:a16="http://schemas.microsoft.com/office/drawing/2014/main" xmlns="" val="245347049"/>
                    </a:ext>
                  </a:extLst>
                </a:gridCol>
                <a:gridCol w="1048207">
                  <a:extLst>
                    <a:ext uri="{9D8B030D-6E8A-4147-A177-3AD203B41FA5}">
                      <a16:colId xmlns:a16="http://schemas.microsoft.com/office/drawing/2014/main" xmlns="" val="225617714"/>
                    </a:ext>
                  </a:extLst>
                </a:gridCol>
                <a:gridCol w="1048207">
                  <a:extLst>
                    <a:ext uri="{9D8B030D-6E8A-4147-A177-3AD203B41FA5}">
                      <a16:colId xmlns:a16="http://schemas.microsoft.com/office/drawing/2014/main" xmlns="" val="736055896"/>
                    </a:ext>
                  </a:extLst>
                </a:gridCol>
                <a:gridCol w="1071372">
                  <a:extLst>
                    <a:ext uri="{9D8B030D-6E8A-4147-A177-3AD203B41FA5}">
                      <a16:colId xmlns:a16="http://schemas.microsoft.com/office/drawing/2014/main" xmlns="" val="3509024005"/>
                    </a:ext>
                  </a:extLst>
                </a:gridCol>
                <a:gridCol w="1040967">
                  <a:extLst>
                    <a:ext uri="{9D8B030D-6E8A-4147-A177-3AD203B41FA5}">
                      <a16:colId xmlns:a16="http://schemas.microsoft.com/office/drawing/2014/main" xmlns="" val="1026040276"/>
                    </a:ext>
                  </a:extLst>
                </a:gridCol>
              </a:tblGrid>
              <a:tr h="567637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spc="-5">
                          <a:solidFill>
                            <a:schemeClr val="tx1"/>
                          </a:solidFill>
                          <a:effectLst/>
                        </a:rPr>
                        <a:t>Output</a:t>
                      </a:r>
                      <a:r>
                        <a:rPr lang="en-ZA" sz="1000" b="1" spc="18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000" b="1" spc="-5">
                          <a:solidFill>
                            <a:schemeClr val="tx1"/>
                          </a:solidFill>
                          <a:effectLst/>
                        </a:rPr>
                        <a:t>Indicators</a:t>
                      </a:r>
                      <a:endParaRPr lang="en-ZA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</a:rPr>
                        <a:t>Reporting Period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Annual</a:t>
                      </a:r>
                      <a:r>
                        <a:rPr lang="en-ZA" sz="1000" b="1" spc="-7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r>
                        <a:rPr lang="en-ZA" sz="1000" b="1" spc="11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000" b="1" spc="-5">
                          <a:solidFill>
                            <a:schemeClr val="tx1"/>
                          </a:solidFill>
                          <a:effectLst/>
                        </a:rPr>
                        <a:t>2020/21</a:t>
                      </a:r>
                      <a:endParaRPr lang="en-ZA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</a:rPr>
                        <a:t>Quarterly</a:t>
                      </a:r>
                      <a:r>
                        <a:rPr lang="en-ZA" sz="1000" b="1" spc="-9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ZA" sz="1000" b="1" dirty="0">
                          <a:solidFill>
                            <a:schemeClr val="tx1"/>
                          </a:solidFill>
                          <a:effectLst/>
                        </a:rPr>
                        <a:t>Targets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1810530"/>
                  </a:ext>
                </a:extLst>
              </a:tr>
              <a:tr h="567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spc="-5">
                          <a:solidFill>
                            <a:schemeClr val="tx1"/>
                          </a:solidFill>
                          <a:effectLst/>
                        </a:rPr>
                        <a:t>1st</a:t>
                      </a:r>
                      <a:endParaRPr lang="en-ZA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spc="-5">
                          <a:solidFill>
                            <a:schemeClr val="tx1"/>
                          </a:solidFill>
                          <a:effectLst/>
                        </a:rPr>
                        <a:t>2nd</a:t>
                      </a:r>
                      <a:endParaRPr lang="en-ZA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>
                          <a:solidFill>
                            <a:schemeClr val="tx1"/>
                          </a:solidFill>
                          <a:effectLst/>
                        </a:rPr>
                        <a:t>3rd</a:t>
                      </a:r>
                      <a:endParaRPr lang="en-ZA" sz="10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spc="-5" dirty="0">
                          <a:solidFill>
                            <a:schemeClr val="tx1"/>
                          </a:solidFill>
                          <a:effectLst/>
                        </a:rPr>
                        <a:t>          4</a:t>
                      </a:r>
                      <a:r>
                        <a:rPr lang="en-ZA" sz="1000" b="1" spc="10" baseline="30000" dirty="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endParaRPr lang="en-ZA" sz="1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23555520"/>
                  </a:ext>
                </a:extLst>
              </a:tr>
              <a:tr h="871324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000" b="0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 of IA’s Implementing AARTO </a:t>
                      </a:r>
                      <a:endParaRPr lang="en-ZA" sz="1000" b="0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0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0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90% of IAs Implementing AARTO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AARTO National Roll-out Readiness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80% IA’s on AARTO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Additional 5% IA’s on AARTO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Additional</a:t>
                      </a:r>
                      <a:r>
                        <a:rPr lang="en-ZA" sz="1100" b="0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5% AI’s on AARTO</a:t>
                      </a:r>
                    </a:p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endParaRPr lang="en-ZA" sz="11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1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(Cumulative 90%)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75194425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FD5BA2E-E880-DC40-AA74-BB5C8D17E4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83667075"/>
              </p:ext>
            </p:extLst>
          </p:nvPr>
        </p:nvGraphicFramePr>
        <p:xfrm>
          <a:off x="909836" y="1001184"/>
          <a:ext cx="7238995" cy="2010483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95806">
                  <a:extLst>
                    <a:ext uri="{9D8B030D-6E8A-4147-A177-3AD203B41FA5}">
                      <a16:colId xmlns:a16="http://schemas.microsoft.com/office/drawing/2014/main" xmlns="" val="515747303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370163975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632474218"/>
                    </a:ext>
                  </a:extLst>
                </a:gridCol>
                <a:gridCol w="1288244">
                  <a:extLst>
                    <a:ext uri="{9D8B030D-6E8A-4147-A177-3AD203B41FA5}">
                      <a16:colId xmlns:a16="http://schemas.microsoft.com/office/drawing/2014/main" xmlns="" val="3952052186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2435780621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972483312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587335126"/>
                    </a:ext>
                  </a:extLst>
                </a:gridCol>
              </a:tblGrid>
              <a:tr h="668866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Outcome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Outputs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Baseline/Estimated Performance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2442849"/>
                  </a:ext>
                </a:extLst>
              </a:tr>
              <a:tr h="3657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 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extLst>
                  <a:ext uri="{0D108BD9-81ED-4DB2-BD59-A6C34878D82A}">
                    <a16:rowId xmlns:a16="http://schemas.microsoft.com/office/drawing/2014/main" xmlns="" val="3023262499"/>
                  </a:ext>
                </a:extLst>
              </a:tr>
              <a:tr h="97197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Improved RTIA Accessibility &amp; Voluntary Compliance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020" marR="52020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 AARTO Roll-out</a:t>
                      </a:r>
                      <a:endParaRPr lang="en-ZA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IAs   implementing AARTO</a:t>
                      </a:r>
                      <a:endParaRPr lang="en-ZA" sz="12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ZA" sz="12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69.73% </a:t>
                      </a:r>
                      <a:endParaRPr lang="en-ZA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90% of IAs Implementing AARTO 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IAs   Implementing AARTO 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Impact</a:t>
                      </a:r>
                      <a:r>
                        <a:rPr lang="en-ZA" sz="1200" b="0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Assessment of AARTO</a:t>
                      </a:r>
                      <a:r>
                        <a:rPr lang="en-ZA" sz="12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Implementation</a:t>
                      </a:r>
                      <a:endParaRPr lang="en-ZA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611" marR="49611" marT="7225" marB="0"/>
                </a:tc>
                <a:extLst>
                  <a:ext uri="{0D108BD9-81ED-4DB2-BD59-A6C34878D82A}">
                    <a16:rowId xmlns:a16="http://schemas.microsoft.com/office/drawing/2014/main" xmlns="" val="677243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132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9FF99BD-075F-4761-A995-6FC574BD25E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7B21A54-9BA3-4EA9-B460-5A829ADD90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57759" y="480060"/>
            <a:ext cx="8428482" cy="5897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6FA8F714-B9D8-488A-8CCA-E9948FF913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2599" y="643468"/>
            <a:ext cx="8178800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1380397-D797-E749-B3BD-B37003CE56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85344405"/>
              </p:ext>
            </p:extLst>
          </p:nvPr>
        </p:nvGraphicFramePr>
        <p:xfrm>
          <a:off x="573026" y="3441700"/>
          <a:ext cx="8088372" cy="3055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1662">
                  <a:extLst>
                    <a:ext uri="{9D8B030D-6E8A-4147-A177-3AD203B41FA5}">
                      <a16:colId xmlns:a16="http://schemas.microsoft.com/office/drawing/2014/main" xmlns="" val="141893351"/>
                    </a:ext>
                  </a:extLst>
                </a:gridCol>
                <a:gridCol w="1139847">
                  <a:extLst>
                    <a:ext uri="{9D8B030D-6E8A-4147-A177-3AD203B41FA5}">
                      <a16:colId xmlns:a16="http://schemas.microsoft.com/office/drawing/2014/main" xmlns="" val="3801725837"/>
                    </a:ext>
                  </a:extLst>
                </a:gridCol>
                <a:gridCol w="1124283">
                  <a:extLst>
                    <a:ext uri="{9D8B030D-6E8A-4147-A177-3AD203B41FA5}">
                      <a16:colId xmlns:a16="http://schemas.microsoft.com/office/drawing/2014/main" xmlns="" val="1981460430"/>
                    </a:ext>
                  </a:extLst>
                </a:gridCol>
                <a:gridCol w="1171196">
                  <a:extLst>
                    <a:ext uri="{9D8B030D-6E8A-4147-A177-3AD203B41FA5}">
                      <a16:colId xmlns:a16="http://schemas.microsoft.com/office/drawing/2014/main" xmlns="" val="2205449548"/>
                    </a:ext>
                  </a:extLst>
                </a:gridCol>
                <a:gridCol w="1171196">
                  <a:extLst>
                    <a:ext uri="{9D8B030D-6E8A-4147-A177-3AD203B41FA5}">
                      <a16:colId xmlns:a16="http://schemas.microsoft.com/office/drawing/2014/main" xmlns="" val="3260940713"/>
                    </a:ext>
                  </a:extLst>
                </a:gridCol>
                <a:gridCol w="1197080">
                  <a:extLst>
                    <a:ext uri="{9D8B030D-6E8A-4147-A177-3AD203B41FA5}">
                      <a16:colId xmlns:a16="http://schemas.microsoft.com/office/drawing/2014/main" xmlns="" val="505703509"/>
                    </a:ext>
                  </a:extLst>
                </a:gridCol>
                <a:gridCol w="1163108">
                  <a:extLst>
                    <a:ext uri="{9D8B030D-6E8A-4147-A177-3AD203B41FA5}">
                      <a16:colId xmlns:a16="http://schemas.microsoft.com/office/drawing/2014/main" xmlns="" val="1646117022"/>
                    </a:ext>
                  </a:extLst>
                </a:gridCol>
              </a:tblGrid>
              <a:tr h="426528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83652782"/>
                  </a:ext>
                </a:extLst>
              </a:tr>
              <a:tr h="42652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         4</a:t>
                      </a:r>
                      <a:r>
                        <a:rPr lang="en-ZA" sz="1200" b="1" i="0" spc="1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553205376"/>
                  </a:ext>
                </a:extLst>
              </a:tr>
              <a:tr h="140754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 of representation s adjudicated within 21 days from date of receipt</a:t>
                      </a:r>
                    </a:p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 of representation s adjudicated within 21 days from date of receipt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 of representation s adjudicated within 21 days from date of receipt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 of representation s adjudicated within 21 days from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date of receipt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 of representation s adjudicated within 21 days from date of receipt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 of representation s adjudicated within 21 days from date of receipt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555979429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6A94E0C5-4B64-364F-A58F-C6854D36A3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18387565"/>
              </p:ext>
            </p:extLst>
          </p:nvPr>
        </p:nvGraphicFramePr>
        <p:xfrm>
          <a:off x="573025" y="1031313"/>
          <a:ext cx="8088373" cy="2458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647">
                  <a:extLst>
                    <a:ext uri="{9D8B030D-6E8A-4147-A177-3AD203B41FA5}">
                      <a16:colId xmlns:a16="http://schemas.microsoft.com/office/drawing/2014/main" xmlns="" val="1217419841"/>
                    </a:ext>
                  </a:extLst>
                </a:gridCol>
                <a:gridCol w="1107265">
                  <a:extLst>
                    <a:ext uri="{9D8B030D-6E8A-4147-A177-3AD203B41FA5}">
                      <a16:colId xmlns:a16="http://schemas.microsoft.com/office/drawing/2014/main" xmlns="" val="725690570"/>
                    </a:ext>
                  </a:extLst>
                </a:gridCol>
                <a:gridCol w="1107265">
                  <a:extLst>
                    <a:ext uri="{9D8B030D-6E8A-4147-A177-3AD203B41FA5}">
                      <a16:colId xmlns:a16="http://schemas.microsoft.com/office/drawing/2014/main" xmlns="" val="1186126941"/>
                    </a:ext>
                  </a:extLst>
                </a:gridCol>
                <a:gridCol w="1332389">
                  <a:extLst>
                    <a:ext uri="{9D8B030D-6E8A-4147-A177-3AD203B41FA5}">
                      <a16:colId xmlns:a16="http://schemas.microsoft.com/office/drawing/2014/main" xmlns="" val="1473091997"/>
                    </a:ext>
                  </a:extLst>
                </a:gridCol>
                <a:gridCol w="1214277">
                  <a:extLst>
                    <a:ext uri="{9D8B030D-6E8A-4147-A177-3AD203B41FA5}">
                      <a16:colId xmlns:a16="http://schemas.microsoft.com/office/drawing/2014/main" xmlns="" val="786052844"/>
                    </a:ext>
                  </a:extLst>
                </a:gridCol>
                <a:gridCol w="1107265">
                  <a:extLst>
                    <a:ext uri="{9D8B030D-6E8A-4147-A177-3AD203B41FA5}">
                      <a16:colId xmlns:a16="http://schemas.microsoft.com/office/drawing/2014/main" xmlns="" val="3409265350"/>
                    </a:ext>
                  </a:extLst>
                </a:gridCol>
                <a:gridCol w="1107265">
                  <a:extLst>
                    <a:ext uri="{9D8B030D-6E8A-4147-A177-3AD203B41FA5}">
                      <a16:colId xmlns:a16="http://schemas.microsoft.com/office/drawing/2014/main" xmlns="" val="1211912129"/>
                    </a:ext>
                  </a:extLst>
                </a:gridCol>
              </a:tblGrid>
              <a:tr h="578702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Outcome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Outputs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Baseline/Estimated Performance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4217510"/>
                  </a:ext>
                </a:extLst>
              </a:tr>
              <a:tr h="3164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 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extLst>
                  <a:ext uri="{0D108BD9-81ED-4DB2-BD59-A6C34878D82A}">
                    <a16:rowId xmlns:a16="http://schemas.microsoft.com/office/drawing/2014/main" xmlns="" val="3788457698"/>
                  </a:ext>
                </a:extLst>
              </a:tr>
              <a:tr h="136543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Efficient</a:t>
                      </a:r>
                      <a:r>
                        <a:rPr lang="en-US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&amp; Fair Adjudication Processes Implemented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571" marR="5357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Stimulate and encourage positive change in road user behaviour 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of received representations adjudicated within 21 days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representations adjudicated within 21 days from date of receipt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representations adjudicated within 21 days from</a:t>
                      </a:r>
                      <a:r>
                        <a:rPr lang="en-ZA" sz="1200" b="1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 of receipt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representation s adjudicated within 21 days from date of receipt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 of representation s adjudicated within 21 days from date of receipt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091" marR="51091" marT="7440" marB="0"/>
                </a:tc>
                <a:extLst>
                  <a:ext uri="{0D108BD9-81ED-4DB2-BD59-A6C34878D82A}">
                    <a16:rowId xmlns:a16="http://schemas.microsoft.com/office/drawing/2014/main" xmlns="" val="1326815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7063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AB4C9BA-D9EC-0740-A153-EB46207636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8188393"/>
              </p:ext>
            </p:extLst>
          </p:nvPr>
        </p:nvGraphicFramePr>
        <p:xfrm>
          <a:off x="457200" y="1347536"/>
          <a:ext cx="8229600" cy="35132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7326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2BAFC55-A80F-9648-8E25-05F0B5BE0F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39006246"/>
              </p:ext>
            </p:extLst>
          </p:nvPr>
        </p:nvGraphicFramePr>
        <p:xfrm>
          <a:off x="342900" y="3454401"/>
          <a:ext cx="8458196" cy="2068577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15773">
                  <a:extLst>
                    <a:ext uri="{9D8B030D-6E8A-4147-A177-3AD203B41FA5}">
                      <a16:colId xmlns:a16="http://schemas.microsoft.com/office/drawing/2014/main" xmlns="" val="4122849689"/>
                    </a:ext>
                  </a:extLst>
                </a:gridCol>
                <a:gridCol w="795561">
                  <a:extLst>
                    <a:ext uri="{9D8B030D-6E8A-4147-A177-3AD203B41FA5}">
                      <a16:colId xmlns:a16="http://schemas.microsoft.com/office/drawing/2014/main" xmlns="" val="2169570318"/>
                    </a:ext>
                  </a:extLst>
                </a:gridCol>
                <a:gridCol w="992957">
                  <a:extLst>
                    <a:ext uri="{9D8B030D-6E8A-4147-A177-3AD203B41FA5}">
                      <a16:colId xmlns:a16="http://schemas.microsoft.com/office/drawing/2014/main" xmlns="" val="503682435"/>
                    </a:ext>
                  </a:extLst>
                </a:gridCol>
                <a:gridCol w="1571682">
                  <a:extLst>
                    <a:ext uri="{9D8B030D-6E8A-4147-A177-3AD203B41FA5}">
                      <a16:colId xmlns:a16="http://schemas.microsoft.com/office/drawing/2014/main" xmlns="" val="2306032278"/>
                    </a:ext>
                  </a:extLst>
                </a:gridCol>
                <a:gridCol w="1571682">
                  <a:extLst>
                    <a:ext uri="{9D8B030D-6E8A-4147-A177-3AD203B41FA5}">
                      <a16:colId xmlns:a16="http://schemas.microsoft.com/office/drawing/2014/main" xmlns="" val="1116897315"/>
                    </a:ext>
                  </a:extLst>
                </a:gridCol>
                <a:gridCol w="1121562">
                  <a:extLst>
                    <a:ext uri="{9D8B030D-6E8A-4147-A177-3AD203B41FA5}">
                      <a16:colId xmlns:a16="http://schemas.microsoft.com/office/drawing/2014/main" xmlns="" val="463313017"/>
                    </a:ext>
                  </a:extLst>
                </a:gridCol>
                <a:gridCol w="1188979">
                  <a:extLst>
                    <a:ext uri="{9D8B030D-6E8A-4147-A177-3AD203B41FA5}">
                      <a16:colId xmlns:a16="http://schemas.microsoft.com/office/drawing/2014/main" xmlns="" val="707208930"/>
                    </a:ext>
                  </a:extLst>
                </a:gridCol>
              </a:tblGrid>
              <a:tr h="762493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57396159"/>
                  </a:ext>
                </a:extLst>
              </a:tr>
              <a:tr h="3188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baseline="3000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18233721"/>
                  </a:ext>
                </a:extLst>
              </a:tr>
              <a:tr h="9872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Functional and Accessible  AARTO Web Portal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Functional AARTO Web Portal Launched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Launch of AARTO Web Portal Phase 1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Assess the performance of the AARTO Web Portal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Test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the</a:t>
                      </a: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AARTO Web Portal Phase 2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Launch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the </a:t>
                      </a: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Web Portal Phase 2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74727498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6092A19F-858D-F04A-B72E-4A454FE395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4748140"/>
              </p:ext>
            </p:extLst>
          </p:nvPr>
        </p:nvGraphicFramePr>
        <p:xfrm>
          <a:off x="342900" y="457200"/>
          <a:ext cx="8458198" cy="252730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63521">
                  <a:extLst>
                    <a:ext uri="{9D8B030D-6E8A-4147-A177-3AD203B41FA5}">
                      <a16:colId xmlns:a16="http://schemas.microsoft.com/office/drawing/2014/main" xmlns="" val="3383895430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2653502765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2582972201"/>
                    </a:ext>
                  </a:extLst>
                </a:gridCol>
                <a:gridCol w="1505212">
                  <a:extLst>
                    <a:ext uri="{9D8B030D-6E8A-4147-A177-3AD203B41FA5}">
                      <a16:colId xmlns:a16="http://schemas.microsoft.com/office/drawing/2014/main" xmlns="" val="1474694027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3546174424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3547180232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1691161218"/>
                    </a:ext>
                  </a:extLst>
                </a:gridCol>
              </a:tblGrid>
              <a:tr h="303954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 </a:t>
                      </a:r>
                      <a:r>
                        <a:rPr lang="en-US" sz="1100" b="1" i="0" kern="1200" dirty="0" err="1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Programme</a:t>
                      </a:r>
                      <a:r>
                        <a:rPr lang="en-US" sz="1100" b="1" i="0" kern="120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3: </a:t>
                      </a: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AARTO Information &amp; Analytics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0719167"/>
                  </a:ext>
                </a:extLst>
              </a:tr>
              <a:tr h="303954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Strategic Goal 3: </a:t>
                      </a:r>
                      <a:r>
                        <a:rPr lang="en-ZA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Build, implement and maintain digital platform to enable intelligent &amp; smart RTIA operations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4904540"/>
                  </a:ext>
                </a:extLst>
              </a:tr>
              <a:tr h="5558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6813264"/>
                  </a:ext>
                </a:extLst>
              </a:tr>
              <a:tr h="30395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1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extLst>
                  <a:ext uri="{0D108BD9-81ED-4DB2-BD59-A6C34878D82A}">
                    <a16:rowId xmlns:a16="http://schemas.microsoft.com/office/drawing/2014/main" xmlns="" val="2108592932"/>
                  </a:ext>
                </a:extLst>
              </a:tr>
              <a:tr h="105960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Improved RTIA Accessibility &amp; Voluntary Compliance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0781" marR="60781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Web Portal 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Functional and Accessible AARTO web Portal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Existing AARTO web portal revamped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Web Portal Launched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7967" marR="57967" marT="8442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43149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Web Portal Upgraded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43149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Web Portal Upgraded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039684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1641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9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2D9DD4F3-F129-C74E-BB0B-EB4103275E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2069928"/>
              </p:ext>
            </p:extLst>
          </p:nvPr>
        </p:nvGraphicFramePr>
        <p:xfrm>
          <a:off x="628650" y="3641996"/>
          <a:ext cx="7886697" cy="179070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82377">
                  <a:extLst>
                    <a:ext uri="{9D8B030D-6E8A-4147-A177-3AD203B41FA5}">
                      <a16:colId xmlns:a16="http://schemas.microsoft.com/office/drawing/2014/main" xmlns="" val="3226144320"/>
                    </a:ext>
                  </a:extLst>
                </a:gridCol>
                <a:gridCol w="839145">
                  <a:extLst>
                    <a:ext uri="{9D8B030D-6E8A-4147-A177-3AD203B41FA5}">
                      <a16:colId xmlns:a16="http://schemas.microsoft.com/office/drawing/2014/main" xmlns="" val="3805233071"/>
                    </a:ext>
                  </a:extLst>
                </a:gridCol>
                <a:gridCol w="1047353">
                  <a:extLst>
                    <a:ext uri="{9D8B030D-6E8A-4147-A177-3AD203B41FA5}">
                      <a16:colId xmlns:a16="http://schemas.microsoft.com/office/drawing/2014/main" xmlns="" val="1267925003"/>
                    </a:ext>
                  </a:extLst>
                </a:gridCol>
                <a:gridCol w="1443674">
                  <a:extLst>
                    <a:ext uri="{9D8B030D-6E8A-4147-A177-3AD203B41FA5}">
                      <a16:colId xmlns:a16="http://schemas.microsoft.com/office/drawing/2014/main" xmlns="" val="2059375215"/>
                    </a:ext>
                  </a:extLst>
                </a:gridCol>
                <a:gridCol w="1247736">
                  <a:extLst>
                    <a:ext uri="{9D8B030D-6E8A-4147-A177-3AD203B41FA5}">
                      <a16:colId xmlns:a16="http://schemas.microsoft.com/office/drawing/2014/main" xmlns="" val="386328608"/>
                    </a:ext>
                  </a:extLst>
                </a:gridCol>
                <a:gridCol w="1014642">
                  <a:extLst>
                    <a:ext uri="{9D8B030D-6E8A-4147-A177-3AD203B41FA5}">
                      <a16:colId xmlns:a16="http://schemas.microsoft.com/office/drawing/2014/main" xmlns="" val="1582068937"/>
                    </a:ext>
                  </a:extLst>
                </a:gridCol>
                <a:gridCol w="1011770">
                  <a:extLst>
                    <a:ext uri="{9D8B030D-6E8A-4147-A177-3AD203B41FA5}">
                      <a16:colId xmlns:a16="http://schemas.microsoft.com/office/drawing/2014/main" xmlns="" val="2508066349"/>
                    </a:ext>
                  </a:extLst>
                </a:gridCol>
              </a:tblGrid>
              <a:tr h="543985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100" b="1" spc="18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100" b="1" spc="-7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100" b="1" spc="11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2021/22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100" b="1" spc="-9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1726149"/>
                  </a:ext>
                </a:extLst>
              </a:tr>
              <a:tr h="5424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3rd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100" b="1" spc="10" baseline="3000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5156641"/>
                  </a:ext>
                </a:extLst>
              </a:tr>
              <a:tr h="704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NRTOR System user Requirements Developed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Gather NRTOR System User Requirements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Conduct Feasibility Study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Stakeholder Engagement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Stakeholder Engagement 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Development of User Requirements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193221836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B6E3C531-8AE3-3642-BD50-4B8B443C72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022278"/>
              </p:ext>
            </p:extLst>
          </p:nvPr>
        </p:nvGraphicFramePr>
        <p:xfrm>
          <a:off x="628650" y="923362"/>
          <a:ext cx="7886697" cy="179069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1307">
                  <a:extLst>
                    <a:ext uri="{9D8B030D-6E8A-4147-A177-3AD203B41FA5}">
                      <a16:colId xmlns:a16="http://schemas.microsoft.com/office/drawing/2014/main" xmlns="" val="2481064204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3626569806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706714162"/>
                    </a:ext>
                  </a:extLst>
                </a:gridCol>
                <a:gridCol w="1398855">
                  <a:extLst>
                    <a:ext uri="{9D8B030D-6E8A-4147-A177-3AD203B41FA5}">
                      <a16:colId xmlns:a16="http://schemas.microsoft.com/office/drawing/2014/main" xmlns="" val="2325420143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3159231294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1612473295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2522760475"/>
                    </a:ext>
                  </a:extLst>
                </a:gridCol>
              </a:tblGrid>
              <a:tr h="61542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Outcome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Outputs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Baseline/Estimated Performance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9092993"/>
                  </a:ext>
                </a:extLst>
              </a:tr>
              <a:tr h="336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871" marR="53871" marT="7845" marB="0"/>
                </a:tc>
                <a:extLst>
                  <a:ext uri="{0D108BD9-81ED-4DB2-BD59-A6C34878D82A}">
                    <a16:rowId xmlns:a16="http://schemas.microsoft.com/office/drawing/2014/main" xmlns="" val="2758439379"/>
                  </a:ext>
                </a:extLst>
              </a:tr>
              <a:tr h="8387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0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486" marR="56486" marT="7845" marB="0"/>
                </a:tc>
                <a:tc>
                  <a:txBody>
                    <a:bodyPr/>
                    <a:lstStyle/>
                    <a:p>
                      <a:r>
                        <a:rPr lang="en-ZA" sz="1200" b="1" i="0" kern="120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RTIA </a:t>
                      </a: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NRTOR System Developed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NRTOR System user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Requirements Developed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Gather NRTOR System User Requirements</a:t>
                      </a: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NRTOR System Design Approved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NRTOR Specifications for Interface Developed</a:t>
                      </a:r>
                    </a:p>
                  </a:txBody>
                  <a:tcPr marL="56486" marR="56486" marT="0" marB="0"/>
                </a:tc>
                <a:extLst>
                  <a:ext uri="{0D108BD9-81ED-4DB2-BD59-A6C34878D82A}">
                    <a16:rowId xmlns:a16="http://schemas.microsoft.com/office/drawing/2014/main" xmlns="" val="1365684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67764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>
            <a:extLst>
              <a:ext uri="{FF2B5EF4-FFF2-40B4-BE49-F238E27FC236}">
                <a16:creationId xmlns:a16="http://schemas.microsoft.com/office/drawing/2014/main" xmlns="" id="{69D184B2-2226-4E31-BCCB-44433076744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338899" y="918266"/>
            <a:ext cx="529596" cy="5863534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7">
            <a:extLst>
              <a:ext uri="{FF2B5EF4-FFF2-40B4-BE49-F238E27FC236}">
                <a16:creationId xmlns:a16="http://schemas.microsoft.com/office/drawing/2014/main" xmlns="" id="{1AC4D4E3-486A-464A-8EC8-D4488109726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8338409" y="643467"/>
            <a:ext cx="315230" cy="5668919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64DE13E-58EB-4475-B79C-0D4FC651239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78790" y="643467"/>
            <a:ext cx="8200127" cy="5391944"/>
          </a:xfrm>
          <a:prstGeom prst="rect">
            <a:avLst/>
          </a:prstGeom>
          <a:solidFill>
            <a:srgbClr val="FFFFFF"/>
          </a:solidFill>
          <a:ln w="12700">
            <a:solidFill>
              <a:schemeClr val="accent1"/>
            </a:solidFill>
            <a:miter lim="800000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B8C86DF-1CD3-7B4A-92FA-0B64EDD081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97997383"/>
              </p:ext>
            </p:extLst>
          </p:nvPr>
        </p:nvGraphicFramePr>
        <p:xfrm>
          <a:off x="939800" y="3365500"/>
          <a:ext cx="7238996" cy="2283143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40585">
                  <a:extLst>
                    <a:ext uri="{9D8B030D-6E8A-4147-A177-3AD203B41FA5}">
                      <a16:colId xmlns:a16="http://schemas.microsoft.com/office/drawing/2014/main" xmlns="" val="1678215035"/>
                    </a:ext>
                  </a:extLst>
                </a:gridCol>
                <a:gridCol w="680924">
                  <a:extLst>
                    <a:ext uri="{9D8B030D-6E8A-4147-A177-3AD203B41FA5}">
                      <a16:colId xmlns:a16="http://schemas.microsoft.com/office/drawing/2014/main" xmlns="" val="3952907564"/>
                    </a:ext>
                  </a:extLst>
                </a:gridCol>
                <a:gridCol w="849875">
                  <a:extLst>
                    <a:ext uri="{9D8B030D-6E8A-4147-A177-3AD203B41FA5}">
                      <a16:colId xmlns:a16="http://schemas.microsoft.com/office/drawing/2014/main" xmlns="" val="3666293384"/>
                    </a:ext>
                  </a:extLst>
                </a:gridCol>
                <a:gridCol w="1345209">
                  <a:extLst>
                    <a:ext uri="{9D8B030D-6E8A-4147-A177-3AD203B41FA5}">
                      <a16:colId xmlns:a16="http://schemas.microsoft.com/office/drawing/2014/main" xmlns="" val="109441094"/>
                    </a:ext>
                  </a:extLst>
                </a:gridCol>
                <a:gridCol w="1345209">
                  <a:extLst>
                    <a:ext uri="{9D8B030D-6E8A-4147-A177-3AD203B41FA5}">
                      <a16:colId xmlns:a16="http://schemas.microsoft.com/office/drawing/2014/main" xmlns="" val="835576307"/>
                    </a:ext>
                  </a:extLst>
                </a:gridCol>
                <a:gridCol w="959950">
                  <a:extLst>
                    <a:ext uri="{9D8B030D-6E8A-4147-A177-3AD203B41FA5}">
                      <a16:colId xmlns:a16="http://schemas.microsoft.com/office/drawing/2014/main" xmlns="" val="3770136704"/>
                    </a:ext>
                  </a:extLst>
                </a:gridCol>
                <a:gridCol w="1017244">
                  <a:extLst>
                    <a:ext uri="{9D8B030D-6E8A-4147-A177-3AD203B41FA5}">
                      <a16:colId xmlns:a16="http://schemas.microsoft.com/office/drawing/2014/main" xmlns="" val="1413800230"/>
                    </a:ext>
                  </a:extLst>
                </a:gridCol>
              </a:tblGrid>
              <a:tr h="541977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93969924"/>
                  </a:ext>
                </a:extLst>
              </a:tr>
              <a:tr h="59063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20517228"/>
                  </a:ext>
                </a:extLst>
              </a:tr>
              <a:tr h="9242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RTIA</a:t>
                      </a:r>
                      <a:r>
                        <a:rPr lang="en-ZA" sz="1200" b="1" i="0" baseline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Research Agenda</a:t>
                      </a:r>
                      <a:r>
                        <a:rPr lang="en-ZA" sz="1200" b="1" i="0" baseline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developed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 Research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Agenda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Engagement with Institutions of Higher Learning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Engagement with Transport/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Traffic Fraternity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Stakeholders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Development of Research Agenda proposal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eaLnBrk="0" hangingPunct="0">
                        <a:lnSpc>
                          <a:spcPct val="106000"/>
                        </a:lnSpc>
                      </a:pP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 RTIA Research Agenda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118192778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4C31A207-0CA6-9746-85A7-7AFA49A70C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3193622"/>
              </p:ext>
            </p:extLst>
          </p:nvPr>
        </p:nvGraphicFramePr>
        <p:xfrm>
          <a:off x="939800" y="1001184"/>
          <a:ext cx="7238995" cy="2006599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995806">
                  <a:extLst>
                    <a:ext uri="{9D8B030D-6E8A-4147-A177-3AD203B41FA5}">
                      <a16:colId xmlns:a16="http://schemas.microsoft.com/office/drawing/2014/main" xmlns="" val="1891318645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393866363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038383066"/>
                    </a:ext>
                  </a:extLst>
                </a:gridCol>
                <a:gridCol w="1288244">
                  <a:extLst>
                    <a:ext uri="{9D8B030D-6E8A-4147-A177-3AD203B41FA5}">
                      <a16:colId xmlns:a16="http://schemas.microsoft.com/office/drawing/2014/main" xmlns="" val="3539017456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2125371135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079359006"/>
                    </a:ext>
                  </a:extLst>
                </a:gridCol>
                <a:gridCol w="990989">
                  <a:extLst>
                    <a:ext uri="{9D8B030D-6E8A-4147-A177-3AD203B41FA5}">
                      <a16:colId xmlns:a16="http://schemas.microsoft.com/office/drawing/2014/main" xmlns="" val="3960110173"/>
                    </a:ext>
                  </a:extLst>
                </a:gridCol>
              </a:tblGrid>
              <a:tr h="51368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17109986"/>
                  </a:ext>
                </a:extLst>
              </a:tr>
              <a:tr h="280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9611" marR="49611" marT="7225" marB="0"/>
                </a:tc>
                <a:extLst>
                  <a:ext uri="{0D108BD9-81ED-4DB2-BD59-A6C34878D82A}">
                    <a16:rowId xmlns:a16="http://schemas.microsoft.com/office/drawing/2014/main" xmlns="" val="3701515817"/>
                  </a:ext>
                </a:extLst>
              </a:tr>
              <a:tr h="12120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Reliable Road User Research and Analytics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020" marR="52020" marT="7225" marB="0"/>
                </a:tc>
                <a:tc>
                  <a:txBody>
                    <a:bodyPr/>
                    <a:lstStyle/>
                    <a:p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Enhanced road traffic offences adjudication processes and services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RTIA Research Agenda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Research Agenda Developed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2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Research Papers Developed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3 Research Papers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489228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032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F0857CD-ECC8-C945-965E-5D3AE566F9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181713846"/>
              </p:ext>
            </p:extLst>
          </p:nvPr>
        </p:nvGraphicFramePr>
        <p:xfrm>
          <a:off x="457200" y="1347536"/>
          <a:ext cx="8229600" cy="3561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9931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88975A46-CB5E-B644-B174-F9B42F6C76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8861813"/>
              </p:ext>
            </p:extLst>
          </p:nvPr>
        </p:nvGraphicFramePr>
        <p:xfrm>
          <a:off x="56150" y="121774"/>
          <a:ext cx="9031700" cy="6981869"/>
        </p:xfrm>
        <a:graphic>
          <a:graphicData uri="http://schemas.openxmlformats.org/drawingml/2006/table">
            <a:tbl>
              <a:tblPr firstRow="1" bandRow="1">
                <a:noFill/>
                <a:tableStyleId>{5A111915-BE36-4E01-A7E5-04B1672EAD32}</a:tableStyleId>
              </a:tblPr>
              <a:tblGrid>
                <a:gridCol w="1245520">
                  <a:extLst>
                    <a:ext uri="{9D8B030D-6E8A-4147-A177-3AD203B41FA5}">
                      <a16:colId xmlns:a16="http://schemas.microsoft.com/office/drawing/2014/main" xmlns="" val="3166579641"/>
                    </a:ext>
                  </a:extLst>
                </a:gridCol>
                <a:gridCol w="910845">
                  <a:extLst>
                    <a:ext uri="{9D8B030D-6E8A-4147-A177-3AD203B41FA5}">
                      <a16:colId xmlns:a16="http://schemas.microsoft.com/office/drawing/2014/main" xmlns="" val="3320055137"/>
                    </a:ext>
                  </a:extLst>
                </a:gridCol>
                <a:gridCol w="1267900">
                  <a:extLst>
                    <a:ext uri="{9D8B030D-6E8A-4147-A177-3AD203B41FA5}">
                      <a16:colId xmlns:a16="http://schemas.microsoft.com/office/drawing/2014/main" xmlns="" val="983887787"/>
                    </a:ext>
                  </a:extLst>
                </a:gridCol>
                <a:gridCol w="1561885">
                  <a:extLst>
                    <a:ext uri="{9D8B030D-6E8A-4147-A177-3AD203B41FA5}">
                      <a16:colId xmlns:a16="http://schemas.microsoft.com/office/drawing/2014/main" xmlns="" val="1762793174"/>
                    </a:ext>
                  </a:extLst>
                </a:gridCol>
                <a:gridCol w="1328935">
                  <a:extLst>
                    <a:ext uri="{9D8B030D-6E8A-4147-A177-3AD203B41FA5}">
                      <a16:colId xmlns:a16="http://schemas.microsoft.com/office/drawing/2014/main" xmlns="" val="770105054"/>
                    </a:ext>
                  </a:extLst>
                </a:gridCol>
                <a:gridCol w="1593419">
                  <a:extLst>
                    <a:ext uri="{9D8B030D-6E8A-4147-A177-3AD203B41FA5}">
                      <a16:colId xmlns:a16="http://schemas.microsoft.com/office/drawing/2014/main" xmlns="" val="2398716803"/>
                    </a:ext>
                  </a:extLst>
                </a:gridCol>
                <a:gridCol w="1123196">
                  <a:extLst>
                    <a:ext uri="{9D8B030D-6E8A-4147-A177-3AD203B41FA5}">
                      <a16:colId xmlns:a16="http://schemas.microsoft.com/office/drawing/2014/main" xmlns="" val="3421180821"/>
                    </a:ext>
                  </a:extLst>
                </a:gridCol>
              </a:tblGrid>
              <a:tr h="374733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kern="1200" cap="none" spc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Strategic Goal 4: E</a:t>
                      </a:r>
                      <a:r>
                        <a:rPr lang="en-ZA" sz="1200" b="0" i="0" kern="1200" cap="none" spc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nsure effective and efficient enterprise, risk and compliance managementpr</a:t>
                      </a:r>
                      <a:endParaRPr lang="en-ZA" sz="12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68591" marB="68591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8252482"/>
                  </a:ext>
                </a:extLst>
              </a:tr>
              <a:tr h="4459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856188"/>
                  </a:ext>
                </a:extLst>
              </a:tr>
              <a:tr h="2778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7881030"/>
                  </a:ext>
                </a:extLst>
              </a:tr>
              <a:tr h="61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Organisational Re-Alignment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Re-aligned organisation structure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</a:t>
                      </a:r>
                      <a:r>
                        <a:rPr lang="en-ZA" sz="1200" b="1" i="0" kern="1200" cap="none" spc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Occupancy</a:t>
                      </a:r>
                      <a:r>
                        <a:rPr lang="en-ZA" sz="1200" b="1" i="0" kern="1200" cap="none" spc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 Maintained </a:t>
                      </a:r>
                      <a:endParaRPr lang="en-ZA" sz="1200" b="1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Implement organizational structure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90%</a:t>
                      </a:r>
                      <a:r>
                        <a:rPr lang="en-ZA" sz="12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Occupancy</a:t>
                      </a:r>
                      <a:r>
                        <a:rPr lang="en-ZA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 maintained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95%</a:t>
                      </a:r>
                      <a:r>
                        <a:rPr lang="en-ZA" sz="12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Occupancy</a:t>
                      </a:r>
                      <a:r>
                        <a:rPr lang="en-ZA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 maintained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97% occupancy rate maintained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0642656"/>
                  </a:ext>
                </a:extLst>
              </a:tr>
              <a:tr h="267060">
                <a:tc rowSpan="2">
                  <a:txBody>
                    <a:bodyPr/>
                    <a:lstStyle/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cap="none" spc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 Target 2020/21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 Targets</a:t>
                      </a: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0100890"/>
                  </a:ext>
                </a:extLst>
              </a:tr>
              <a:tr h="2684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cap="none" spc="0" baseline="300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cap="none" spc="0" baseline="300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99184595"/>
                  </a:ext>
                </a:extLst>
              </a:tr>
              <a:tr h="1098017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 Occupancy</a:t>
                      </a:r>
                      <a:r>
                        <a:rPr lang="en-ZA" sz="11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 Maintained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Implementation</a:t>
                      </a:r>
                      <a:r>
                        <a:rPr lang="en-ZA" sz="1100" b="1" i="0" kern="120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of the Organizational Structure and maintain 90% occupancy  rate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Internal and External Recruitment Interventions Report for 80% staffing</a:t>
                      </a:r>
                      <a:r>
                        <a:rPr lang="en-ZA" sz="1100" b="1" i="0" kern="120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Internal and External Recruitment Interventions Report for 85% staffing</a:t>
                      </a:r>
                      <a:r>
                        <a:rPr lang="en-ZA" sz="1100" b="1" i="0" kern="120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rate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Internal and External Recruitment Interventions Report for 85% staffing rate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Internal and External Recruitment Interventions Report for 90</a:t>
                      </a:r>
                      <a:r>
                        <a:rPr lang="en-ZA" sz="1100" b="1" i="0" kern="120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% staffing rate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2300959"/>
                  </a:ext>
                </a:extLst>
              </a:tr>
              <a:tr h="264714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2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2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200" b="0" i="0" cap="none" spc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36195" algn="ctr" eaLnBrk="0" hangingPunct="0">
                        <a:lnSpc>
                          <a:spcPct val="106000"/>
                        </a:lnSpc>
                      </a:pPr>
                      <a:r>
                        <a:rPr lang="en-ZA" sz="12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Attract at least 25% of the difference per Quarter</a:t>
                      </a:r>
                      <a:endParaRPr lang="en-ZA" sz="12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171440513"/>
                  </a:ext>
                </a:extLst>
              </a:tr>
              <a:tr h="445917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cap="none" spc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75605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02331103"/>
                  </a:ext>
                </a:extLst>
              </a:tr>
              <a:tr h="6140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RTIA IT Business Enablement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ICT</a:t>
                      </a:r>
                      <a:r>
                        <a:rPr lang="en-ZA" sz="12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Strategy Developed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ICT</a:t>
                      </a:r>
                      <a:r>
                        <a:rPr lang="en-US" sz="12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Strategy Developed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Development</a:t>
                      </a:r>
                      <a:r>
                        <a:rPr lang="en-ZA" sz="12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of the RTIA ICT Strategy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Implementation</a:t>
                      </a:r>
                      <a:r>
                        <a:rPr lang="en-ZA" sz="12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of ICT Strategy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Assessment</a:t>
                      </a:r>
                      <a:r>
                        <a:rPr lang="en-ZA" sz="12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of ICT Strategy Implementation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7145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07526744"/>
                  </a:ext>
                </a:extLst>
              </a:tr>
              <a:tr h="353980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 Target 2020/21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 Targets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9868037"/>
                  </a:ext>
                </a:extLst>
              </a:tr>
              <a:tr h="44720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cap="none" spc="0" baseline="300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cap="none" spc="0" baseline="300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3767638"/>
                  </a:ext>
                </a:extLst>
              </a:tr>
              <a:tr h="605846"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US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ICT</a:t>
                      </a:r>
                      <a:r>
                        <a:rPr lang="en-US" sz="11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Strategy Developed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cap="none" spc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ICT</a:t>
                      </a:r>
                      <a:r>
                        <a:rPr lang="en-US" sz="1100" b="1" i="0" cap="none" spc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Strategy Developed</a:t>
                      </a: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b="1" i="0" cap="none" spc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COBIT 2019</a:t>
                      </a: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Assessment &amp; Definition of Architecture</a:t>
                      </a:r>
                      <a:endParaRPr lang="en-ZA" sz="11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0" fontAlgn="auto" latinLnBrk="0" hangingPunc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Formulation of ICT Strategy &amp; COBIT 2019 Implementation</a:t>
                      </a:r>
                      <a:endParaRPr lang="en-ZA" sz="11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 eaLnBrk="0" hangingPunct="0">
                        <a:lnSpc>
                          <a:spcPct val="106000"/>
                        </a:lnSpc>
                      </a:pPr>
                      <a:endParaRPr lang="en-ZA" sz="11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Progress</a:t>
                      </a: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update on  ICT Strategy Implementation</a:t>
                      </a:r>
                    </a:p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(1 Strategic Indicator implemented)</a:t>
                      </a:r>
                      <a:endParaRPr lang="en-ZA" sz="11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Progress ICT Strategy Implementation </a:t>
                      </a:r>
                    </a:p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cap="none" spc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(1 Strategic Indicator Implemented )</a:t>
                      </a:r>
                      <a:r>
                        <a:rPr lang="en-ZA" sz="1100" b="1" i="0" kern="120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100" b="1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48014" marR="34296" marT="0" marB="68591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090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5727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Background &amp; Strategic Process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013212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xmlns="" val="87546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33082753"/>
              </p:ext>
            </p:extLst>
          </p:nvPr>
        </p:nvGraphicFramePr>
        <p:xfrm>
          <a:off x="457193" y="227882"/>
          <a:ext cx="8229599" cy="1327785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131179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96183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91646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31179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93292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206459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918423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24955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 Outcome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 Outputs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Output Indicators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effectLst/>
                        </a:rPr>
                        <a:t>Baseline/Estimated Performance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rgbClr val="002060"/>
                          </a:solidFill>
                          <a:effectLst/>
                        </a:rPr>
                        <a:t>MTEF  Targets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27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2020/21</a:t>
                      </a:r>
                      <a:endParaRPr lang="en-ZA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>
                          <a:solidFill>
                            <a:srgbClr val="002060"/>
                          </a:solidFill>
                          <a:effectLst/>
                        </a:rPr>
                        <a:t>2021/22 </a:t>
                      </a:r>
                      <a:endParaRPr lang="en-ZA" sz="110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2022/23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solidFill>
                            <a:srgbClr val="002060"/>
                          </a:solidFill>
                          <a:effectLst/>
                        </a:rPr>
                        <a:t>2023/24</a:t>
                      </a:r>
                      <a:endParaRPr lang="en-ZA" sz="110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6781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Clean</a:t>
                      </a:r>
                      <a:r>
                        <a:rPr lang="en-US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governance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Unqualified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Audit Opinion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Unqualified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Audit Opinion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decrease in number of external negative findings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Unqualified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Audit Opinion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Unqualified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Audit Opinion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630005296"/>
              </p:ext>
            </p:extLst>
          </p:nvPr>
        </p:nvGraphicFramePr>
        <p:xfrm>
          <a:off x="457186" y="1742601"/>
          <a:ext cx="8229602" cy="171232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66114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007303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2670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0374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25007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67304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100" b="1" i="0" spc="18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100" b="1" i="0" spc="-7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100" b="1" i="0" spc="11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100" b="1" i="0" spc="-95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1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60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100" b="1" i="0" baseline="3000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1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100" b="1" i="0" spc="1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870448"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Unqualified</a:t>
                      </a:r>
                      <a:r>
                        <a:rPr lang="en-ZA" sz="11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Audit Opinion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%</a:t>
                      </a:r>
                      <a:r>
                        <a:rPr lang="en-ZA" sz="11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decrease in  number of external negative audit findings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Execution</a:t>
                      </a:r>
                      <a:r>
                        <a:rPr lang="en-ZA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of the Audit Action Plan for 2019/2020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-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0" fontAlgn="auto" latinLnBrk="0" hangingPunc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Formulation of the new Audit Action Plan based on Audit Findings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marL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Execution</a:t>
                      </a:r>
                      <a:r>
                        <a:rPr lang="en-ZA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of the New Audit Action Plan for 2020/2021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xmlns="" id="{0246E9D8-9FE8-3E43-A45E-58AD09C36BBA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317527927"/>
              </p:ext>
            </p:extLst>
          </p:nvPr>
        </p:nvGraphicFramePr>
        <p:xfrm>
          <a:off x="457189" y="3517192"/>
          <a:ext cx="8229599" cy="1548892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xmlns="" val="383512904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419580955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19565786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63503781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22961288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1471700386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xmlns="" val="2309121189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kern="120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kern="120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364203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0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0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0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xmlns="" val="414830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Improved RTIA Accessibility &amp; Voluntary Compliance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Call</a:t>
                      </a:r>
                      <a:r>
                        <a:rPr lang="en-ZA" sz="1200" b="1" i="0" baseline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centre</a:t>
                      </a: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CRM system Introduced 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Call Centre CRM System Introduced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CRM Call Centre System Introduced 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CRM</a:t>
                      </a:r>
                      <a:r>
                        <a:rPr lang="en-ZA" sz="1200" b="1" i="0" baseline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call centre improved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-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5405" marR="65405" marT="9525" marB="0"/>
                </a:tc>
                <a:extLst>
                  <a:ext uri="{0D108BD9-81ED-4DB2-BD59-A6C34878D82A}">
                    <a16:rowId xmlns:a16="http://schemas.microsoft.com/office/drawing/2014/main" xmlns="" val="3381108537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xmlns="" id="{604F1665-B4AC-A84D-B6AE-878FA2826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05123495"/>
              </p:ext>
            </p:extLst>
          </p:nvPr>
        </p:nvGraphicFramePr>
        <p:xfrm>
          <a:off x="457189" y="5159407"/>
          <a:ext cx="8229602" cy="1535829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366114">
                  <a:extLst>
                    <a:ext uri="{9D8B030D-6E8A-4147-A177-3AD203B41FA5}">
                      <a16:colId xmlns:a16="http://schemas.microsoft.com/office/drawing/2014/main" xmlns="" val="4162273755"/>
                    </a:ext>
                  </a:extLst>
                </a:gridCol>
                <a:gridCol w="1007303">
                  <a:extLst>
                    <a:ext uri="{9D8B030D-6E8A-4147-A177-3AD203B41FA5}">
                      <a16:colId xmlns:a16="http://schemas.microsoft.com/office/drawing/2014/main" xmlns="" val="2376725449"/>
                    </a:ext>
                  </a:extLst>
                </a:gridCol>
                <a:gridCol w="1242670">
                  <a:extLst>
                    <a:ext uri="{9D8B030D-6E8A-4147-A177-3AD203B41FA5}">
                      <a16:colId xmlns:a16="http://schemas.microsoft.com/office/drawing/2014/main" xmlns="" val="2017953776"/>
                    </a:ext>
                  </a:extLst>
                </a:gridCol>
                <a:gridCol w="1160374">
                  <a:extLst>
                    <a:ext uri="{9D8B030D-6E8A-4147-A177-3AD203B41FA5}">
                      <a16:colId xmlns:a16="http://schemas.microsoft.com/office/drawing/2014/main" xmlns="" val="1029958836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xmlns="" val="3152788303"/>
                    </a:ext>
                  </a:extLst>
                </a:gridCol>
                <a:gridCol w="1264067">
                  <a:extLst>
                    <a:ext uri="{9D8B030D-6E8A-4147-A177-3AD203B41FA5}">
                      <a16:colId xmlns:a16="http://schemas.microsoft.com/office/drawing/2014/main" xmlns="" val="2538258078"/>
                    </a:ext>
                  </a:extLst>
                </a:gridCol>
                <a:gridCol w="925007">
                  <a:extLst>
                    <a:ext uri="{9D8B030D-6E8A-4147-A177-3AD203B41FA5}">
                      <a16:colId xmlns:a16="http://schemas.microsoft.com/office/drawing/2014/main" xmlns="" val="1493758275"/>
                    </a:ext>
                  </a:extLst>
                </a:gridCol>
              </a:tblGrid>
              <a:tr h="367304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0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0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0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8755436"/>
                  </a:ext>
                </a:extLst>
              </a:tr>
              <a:tr h="360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baseline="300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05423788"/>
                  </a:ext>
                </a:extLst>
              </a:tr>
              <a:tr h="808069"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Call Centre CRM System Introduced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CRM Call Centre System Introduced  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Deployment of CRM Call Centre System 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Assessment of CRM Call Centre System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Assessment of CRM Call Centre System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Assessment of CRM Call Centre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System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47727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05927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2256555"/>
              </p:ext>
            </p:extLst>
          </p:nvPr>
        </p:nvGraphicFramePr>
        <p:xfrm>
          <a:off x="622300" y="955949"/>
          <a:ext cx="7886695" cy="1790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41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24341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03627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0341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04994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15930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30967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 Outcome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 Outputs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bg1"/>
                          </a:solidFill>
                          <a:effectLst/>
                        </a:rPr>
                        <a:t>Output Indicators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>
                          <a:solidFill>
                            <a:schemeClr val="bg1"/>
                          </a:solidFill>
                          <a:effectLst/>
                        </a:rPr>
                        <a:t>Baseline/Estimated Performance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chemeClr val="bg1"/>
                          </a:solidFill>
                          <a:effectLst/>
                        </a:rPr>
                        <a:t>MTEF  Targets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2021/22 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2022/23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bg1"/>
                          </a:solidFill>
                          <a:effectLst/>
                        </a:rPr>
                        <a:t>2023/24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Prudent</a:t>
                      </a:r>
                      <a:r>
                        <a:rPr lang="en-US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Financial management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 RTIA Annual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RTIA allocated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RTIA allocated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RTIA allocated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6346045"/>
              </p:ext>
            </p:extLst>
          </p:nvPr>
        </p:nvGraphicFramePr>
        <p:xfrm>
          <a:off x="628649" y="3607955"/>
          <a:ext cx="7886699" cy="179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714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072597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184182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13555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02545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02545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11561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spc="-5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100" spc="18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spc="-5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100" spc="-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100" spc="1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spc="-5" dirty="0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100" spc="-9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ZA" sz="1100" b="1" baseline="30000" dirty="0">
                          <a:solidFill>
                            <a:schemeClr val="bg1"/>
                          </a:solidFill>
                          <a:effectLst/>
                        </a:rPr>
                        <a:t>rd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100" b="1" spc="1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 RTIA Annual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/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1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RTIA Allocated Budget Spent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50%</a:t>
                      </a:r>
                      <a:r>
                        <a:rPr lang="en-ZA" sz="11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budget Spent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0" fontAlgn="auto" latinLnBrk="0" hangingPunc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70%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budget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 eaLnBrk="0" hangingPunct="0">
                        <a:lnSpc>
                          <a:spcPct val="106000"/>
                        </a:lnSpc>
                      </a:pP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90%</a:t>
                      </a:r>
                      <a:r>
                        <a:rPr lang="en-ZA" sz="1100" b="1" i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 RTIA Allocated Budget Spent</a:t>
                      </a:r>
                      <a:endParaRPr lang="en-ZA" sz="11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100%</a:t>
                      </a:r>
                      <a:r>
                        <a:rPr lang="en-ZA" sz="1200" b="1" i="0" kern="120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RTIA Allocated Budget</a:t>
                      </a:r>
                      <a:r>
                        <a:rPr lang="en-ZA" sz="1200" b="1" i="0" kern="120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Spent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443014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2970154"/>
              </p:ext>
            </p:extLst>
          </p:nvPr>
        </p:nvGraphicFramePr>
        <p:xfrm>
          <a:off x="628653" y="923362"/>
          <a:ext cx="7886695" cy="2200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341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24341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03627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0341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04994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15930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30967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Increase</a:t>
                      </a:r>
                      <a:r>
                        <a:rPr lang="en-US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Competitiveness and Access to Transport Modal networks through effective Regulation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Integrated Road transport Law Enforcement Entities</a:t>
                      </a: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RTIA,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RTMC &amp; DLCA Integrated into one LE Entity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Project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team Led by the DoT Established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Implementation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of the Integrated Road Transport Law Enforcement Entities (RTIA,RTMC &amp; DLCA)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Post</a:t>
                      </a:r>
                      <a:r>
                        <a:rPr lang="en-ZA" sz="1200" b="1" i="0" baseline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Implementation Assessment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4796236"/>
              </p:ext>
            </p:extLst>
          </p:nvPr>
        </p:nvGraphicFramePr>
        <p:xfrm>
          <a:off x="628649" y="3607955"/>
          <a:ext cx="7886699" cy="1790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9714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072597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184182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13555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02545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02545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11561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baseline="300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RTIA,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RTMC &amp; DLCA Integrated into one LE Entity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/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r>
                        <a:rPr lang="en-ZA" sz="11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Project</a:t>
                      </a:r>
                      <a:r>
                        <a:rPr lang="en-ZA" sz="11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team Led by the DoT Established</a:t>
                      </a:r>
                      <a:endParaRPr lang="en-ZA" sz="11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RTIA/RTMC Board Agreement Signed</a:t>
                      </a: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marR="0" lvl="0" indent="0" algn="l" defTabSz="457200" rtl="0" eaLnBrk="0" fontAlgn="auto" latinLnBrk="0" hangingPunct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Due Diligence in the RTIA Conducted</a:t>
                      </a:r>
                    </a:p>
                    <a:p>
                      <a:pPr marL="36195" eaLnBrk="0" hangingPunct="0">
                        <a:lnSpc>
                          <a:spcPct val="106000"/>
                        </a:lnSpc>
                      </a:pPr>
                      <a:endParaRPr lang="en-ZA" sz="11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Migration readiness Assessment</a:t>
                      </a:r>
                    </a:p>
                  </a:txBody>
                  <a:tcPr marL="58856" marR="58856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Migration of RTIA undertaken</a:t>
                      </a:r>
                    </a:p>
                  </a:txBody>
                  <a:tcPr marL="58856" marR="58856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47411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37943876"/>
              </p:ext>
            </p:extLst>
          </p:nvPr>
        </p:nvGraphicFramePr>
        <p:xfrm>
          <a:off x="250322" y="955949"/>
          <a:ext cx="8258673" cy="2208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7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7265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55680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6017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57111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84309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Improved governance and strengthened control environment</a:t>
                      </a:r>
                      <a:endParaRPr lang="en-ZA" sz="1200" b="1" i="0" kern="120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  <a:p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Compliance to 30-day payment requirement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Adequacy of responses to Parliamentary questions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Percentage responses to Parliament questions within stipulated timelines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100% responses to Parliament questions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100% responses to Parliament questions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100% responses to Parliament questions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4821307"/>
              </p:ext>
            </p:extLst>
          </p:nvPr>
        </p:nvGraphicFramePr>
        <p:xfrm>
          <a:off x="256675" y="3607955"/>
          <a:ext cx="8258675" cy="1916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98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23186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0034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6076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54555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0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100" b="0" i="0" spc="-95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0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1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baseline="300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/>
                      <a:r>
                        <a:rPr lang="en-ZA" sz="1200" b="1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responses to Parliamentary questions  within stipulated timelines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Bi-Annually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responses to parliamentary questions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-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Bi-annual Report on the Status of responses to Parliamentary Questions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-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Report on the Status of responses to parliamentary Questions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483121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5041611"/>
              </p:ext>
            </p:extLst>
          </p:nvPr>
        </p:nvGraphicFramePr>
        <p:xfrm>
          <a:off x="250322" y="955949"/>
          <a:ext cx="8258673" cy="2391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7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7265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55680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6017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57111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84309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Improved governance and strengthened control environment</a:t>
                      </a:r>
                      <a:endParaRPr lang="en-ZA" sz="1200" b="1" i="0" kern="120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  <a:p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Compliance to 30-day payment requirement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Percentage resolution of reported incidents of corruption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 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95%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95%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95%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75033620"/>
              </p:ext>
            </p:extLst>
          </p:nvPr>
        </p:nvGraphicFramePr>
        <p:xfrm>
          <a:off x="256675" y="3607955"/>
          <a:ext cx="8258675" cy="23025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98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23186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0034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6076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54555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200" b="1" i="0" baseline="300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/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%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Bi-Annually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95%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          -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Bi-annual Report on progress made to resolve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           -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Annual Report on steps taken to ensure resolution of reported incidents of corruption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321745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2181637"/>
              </p:ext>
            </p:extLst>
          </p:nvPr>
        </p:nvGraphicFramePr>
        <p:xfrm>
          <a:off x="250322" y="955949"/>
          <a:ext cx="8258673" cy="2208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7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7265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55680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6017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57111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84309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 Outcome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Output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Output Indicators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kern="1200">
                          <a:solidFill>
                            <a:schemeClr val="bg1"/>
                          </a:solidFill>
                          <a:effectLst/>
                        </a:rPr>
                        <a:t>Baseline/Estimated Performance</a:t>
                      </a:r>
                      <a:endParaRPr lang="en-ZA" sz="105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kern="1200" dirty="0">
                          <a:solidFill>
                            <a:schemeClr val="bg1"/>
                          </a:solidFill>
                          <a:effectLst/>
                        </a:rPr>
                        <a:t>MTEF  Targets</a:t>
                      </a:r>
                      <a:endParaRPr lang="en-ZA" sz="105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2020/21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2021/22 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2022/23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2023/24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r>
                        <a:rPr lang="en-US" sz="12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Improved governance and strengthened control environment</a:t>
                      </a:r>
                      <a:endParaRPr lang="en-ZA" sz="1200" b="0" i="0" kern="120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  <a:p>
                      <a:r>
                        <a:rPr lang="en-US" sz="12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Compliance to 30-day payment requirement</a:t>
                      </a:r>
                      <a:r>
                        <a:rPr lang="en-ZA" sz="1200" b="0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2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ZA" sz="1200" b="0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Functionality of ethics structures and adequate capacity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Ethics committees established and operationalized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Agency Ethics Committees operationalized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Agency Ethics Committees operationalized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Agency Ethics Committees operationalized</a:t>
                      </a:r>
                      <a:endParaRPr lang="en-ZA" sz="12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0460919"/>
              </p:ext>
            </p:extLst>
          </p:nvPr>
        </p:nvGraphicFramePr>
        <p:xfrm>
          <a:off x="256675" y="3607955"/>
          <a:ext cx="8258675" cy="21104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98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23186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0034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6076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54555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200" b="1" spc="18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200" b="1" spc="-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200" b="1" spc="1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200" spc="-9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20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2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ZA" sz="1200" b="1" baseline="30000" dirty="0">
                          <a:solidFill>
                            <a:schemeClr val="bg1"/>
                          </a:solidFill>
                          <a:effectLst/>
                        </a:rPr>
                        <a:t>rd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spc="-5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200" b="1" spc="1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/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Ethics Committees established and Operationalised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Bi-Annual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Operations of Ethics Committees Monitored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-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Bi-Annual Report on the Status and operations of Ethics Committees in the Agency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-</a:t>
                      </a:r>
                      <a:endParaRPr lang="en-ZA" sz="12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200" b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Report on the Status of operations and Ethics Committee in the Agency</a:t>
                      </a:r>
                      <a:endParaRPr lang="en-ZA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2173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8269835"/>
              </p:ext>
            </p:extLst>
          </p:nvPr>
        </p:nvGraphicFramePr>
        <p:xfrm>
          <a:off x="256675" y="763512"/>
          <a:ext cx="8258673" cy="266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7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7265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55680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6017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57111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84309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 Outcome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Output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dirty="0">
                          <a:solidFill>
                            <a:srgbClr val="002060"/>
                          </a:solidFill>
                          <a:effectLst/>
                        </a:rPr>
                        <a:t>Output Indicators</a:t>
                      </a:r>
                      <a:endParaRPr lang="en-ZA" sz="105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chemeClr val="bg1"/>
                          </a:solidFill>
                          <a:effectLst/>
                        </a:rPr>
                        <a:t>Baseline/Estimated Performance</a:t>
                      </a:r>
                      <a:endParaRPr lang="en-ZA" sz="10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kern="1200">
                          <a:solidFill>
                            <a:schemeClr val="bg1"/>
                          </a:solidFill>
                          <a:effectLst/>
                        </a:rPr>
                        <a:t>MTEF  Targets</a:t>
                      </a:r>
                      <a:endParaRPr lang="en-ZA" sz="105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2020/21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2021/22 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2022/23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>
                          <a:solidFill>
                            <a:srgbClr val="002060"/>
                          </a:solidFill>
                          <a:effectLst/>
                        </a:rPr>
                        <a:t>2023/24</a:t>
                      </a:r>
                      <a:endParaRPr lang="en-ZA" sz="1050" b="1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Improved governance and strengthened control environment</a:t>
                      </a:r>
                      <a:endParaRPr lang="en-ZA" sz="1400" b="1" i="0" kern="120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  <a:p>
                      <a:r>
                        <a:rPr lang="en-US" sz="1400" b="1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Compliance to 30-day payment requirement</a:t>
                      </a:r>
                      <a:r>
                        <a:rPr lang="en-ZA" sz="14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4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ZA" sz="14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Percentage reduction of cases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 maintenance of cases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New 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 reduction of cases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0% reduction of cases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0% reduction of cases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9461842"/>
              </p:ext>
            </p:extLst>
          </p:nvPr>
        </p:nvGraphicFramePr>
        <p:xfrm>
          <a:off x="256675" y="3607955"/>
          <a:ext cx="8258675" cy="27867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98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23186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0034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6076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54555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100" b="1" spc="18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100" b="1" spc="-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100" b="1" spc="1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100" spc="-9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ZA" sz="1100" b="1" baseline="30000" dirty="0">
                          <a:solidFill>
                            <a:schemeClr val="bg1"/>
                          </a:solidFill>
                          <a:effectLst/>
                        </a:rPr>
                        <a:t>rd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100" b="1" spc="1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/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Maintenance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Bi-Annual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 maintenance of Wasteful and Fruitless Expenditure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eaLnBrk="0" hangingPunct="0">
                        <a:lnSpc>
                          <a:spcPct val="106000"/>
                        </a:lnSpc>
                        <a:spcAft>
                          <a:spcPts val="1000"/>
                        </a:spcAft>
                        <a:buFont typeface="Arial Narrow" panose="020B0604020202020204" pitchFamily="34" charset="0"/>
                        <a:buChar char="-"/>
                      </a:pPr>
                      <a:r>
                        <a:rPr lang="en-GB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Bi-Annual Report on steps taken to prevent Fruitless &amp; Wasteful Expenditure in the Agency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400" b="1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Report on steps taken to prevent Fruitless &amp; Wasteful Expenditure in the Agency</a:t>
                      </a:r>
                      <a:endParaRPr lang="en-ZA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72647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4219747"/>
              </p:ext>
            </p:extLst>
          </p:nvPr>
        </p:nvGraphicFramePr>
        <p:xfrm>
          <a:off x="256675" y="763512"/>
          <a:ext cx="8258673" cy="2665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0178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07265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55680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60178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57111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16856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184309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47667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5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</a:t>
                      </a:r>
                      <a:endParaRPr lang="en-ZA" sz="105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5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dirty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050" b="1" i="0" dirty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05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 Targets</a:t>
                      </a:r>
                      <a:endParaRPr lang="en-ZA" sz="105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26066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50" b="1" i="0">
                          <a:solidFill>
                            <a:srgbClr val="002060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050" b="1" i="0">
                        <a:solidFill>
                          <a:srgbClr val="002060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322" marR="54322" marT="7911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053361">
                <a:tc>
                  <a:txBody>
                    <a:bodyPr/>
                    <a:lstStyle/>
                    <a:p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Improved governance and strengthened control environment</a:t>
                      </a:r>
                      <a:endParaRPr lang="en-ZA" sz="1400" b="0" i="0" kern="120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+mn-ea"/>
                        <a:cs typeface="Arial Narrow" panose="020B0604020202020204" pitchFamily="34" charset="0"/>
                      </a:endParaRPr>
                    </a:p>
                    <a:p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Compliance to 30-day payment requirement</a:t>
                      </a:r>
                      <a:r>
                        <a:rPr lang="en-ZA" sz="1400" b="0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ZA" sz="1400" b="0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6958" marR="56958" marT="79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Percentage reduction of cases of irregular expenditure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75% reduction of cases of irregular expenditure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75% reduction of cases of irregular expenditure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75% reduction of cases of irregular expenditure</a:t>
                      </a:r>
                      <a:endParaRPr lang="en-ZA" sz="1400" b="0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0" i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75% reduction of cases of irregular expenditure</a:t>
                      </a:r>
                      <a:endParaRPr lang="en-ZA" sz="1400" b="0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86486590"/>
              </p:ext>
            </p:extLst>
          </p:nvPr>
        </p:nvGraphicFramePr>
        <p:xfrm>
          <a:off x="256675" y="3607955"/>
          <a:ext cx="8258675" cy="2560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56298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23186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40034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66076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59263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954555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383192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100" b="1" spc="18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100" b="1" spc="-7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100" b="1" spc="11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2020/21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100" spc="-9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3831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dirty="0">
                          <a:solidFill>
                            <a:schemeClr val="bg1"/>
                          </a:solidFill>
                          <a:effectLst/>
                        </a:rPr>
                        <a:t>3</a:t>
                      </a:r>
                      <a:r>
                        <a:rPr lang="en-ZA" sz="1100" b="1" baseline="30000" dirty="0">
                          <a:solidFill>
                            <a:schemeClr val="bg1"/>
                          </a:solidFill>
                          <a:effectLst/>
                        </a:rPr>
                        <a:t>rd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 dirty="0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100" b="1" spc="10" dirty="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1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024315">
                <a:tc>
                  <a:txBody>
                    <a:bodyPr/>
                    <a:lstStyle/>
                    <a:p>
                      <a:pPr marL="36195"/>
                      <a:r>
                        <a:rPr lang="en-ZA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Reduction of Cases of Irregular Expenditure 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Bi-Annual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75% Reduction of Cases of Irregular Expenditure 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eaLnBrk="0" hangingPunct="0">
                        <a:lnSpc>
                          <a:spcPct val="106000"/>
                        </a:lnSpc>
                        <a:spcAft>
                          <a:spcPts val="1000"/>
                        </a:spcAft>
                        <a:buFont typeface="Arial Narrow" panose="020B0604020202020204" pitchFamily="34" charset="0"/>
                        <a:buChar char="-"/>
                      </a:pPr>
                      <a:r>
                        <a:rPr lang="en-GB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Bi-Annual Report on Steps taken to reduce Irregular Expenditure in the Agency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400" b="0" kern="120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-</a:t>
                      </a:r>
                      <a:endParaRPr lang="en-ZA" sz="1400" b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400" b="0" kern="120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Annual Report on Steps taken to reduce Irregular Expenditure in the Agency</a:t>
                      </a:r>
                      <a:endParaRPr lang="en-ZA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61010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F158455E-D2AD-7543-A4F9-3EB80F9A77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79770266"/>
              </p:ext>
            </p:extLst>
          </p:nvPr>
        </p:nvGraphicFramePr>
        <p:xfrm>
          <a:off x="342900" y="457201"/>
          <a:ext cx="8458197" cy="274421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63911">
                  <a:extLst>
                    <a:ext uri="{9D8B030D-6E8A-4147-A177-3AD203B41FA5}">
                      <a16:colId xmlns:a16="http://schemas.microsoft.com/office/drawing/2014/main" xmlns="" val="2885044397"/>
                    </a:ext>
                  </a:extLst>
                </a:gridCol>
                <a:gridCol w="1112804">
                  <a:extLst>
                    <a:ext uri="{9D8B030D-6E8A-4147-A177-3AD203B41FA5}">
                      <a16:colId xmlns:a16="http://schemas.microsoft.com/office/drawing/2014/main" xmlns="" val="2245678929"/>
                    </a:ext>
                  </a:extLst>
                </a:gridCol>
                <a:gridCol w="1189173">
                  <a:extLst>
                    <a:ext uri="{9D8B030D-6E8A-4147-A177-3AD203B41FA5}">
                      <a16:colId xmlns:a16="http://schemas.microsoft.com/office/drawing/2014/main" xmlns="" val="513049679"/>
                    </a:ext>
                  </a:extLst>
                </a:gridCol>
                <a:gridCol w="1285291">
                  <a:extLst>
                    <a:ext uri="{9D8B030D-6E8A-4147-A177-3AD203B41FA5}">
                      <a16:colId xmlns:a16="http://schemas.microsoft.com/office/drawing/2014/main" xmlns="" val="3365936973"/>
                    </a:ext>
                  </a:extLst>
                </a:gridCol>
                <a:gridCol w="1190489">
                  <a:extLst>
                    <a:ext uri="{9D8B030D-6E8A-4147-A177-3AD203B41FA5}">
                      <a16:colId xmlns:a16="http://schemas.microsoft.com/office/drawing/2014/main" xmlns="" val="3453512600"/>
                    </a:ext>
                  </a:extLst>
                </a:gridCol>
                <a:gridCol w="1201023">
                  <a:extLst>
                    <a:ext uri="{9D8B030D-6E8A-4147-A177-3AD203B41FA5}">
                      <a16:colId xmlns:a16="http://schemas.microsoft.com/office/drawing/2014/main" xmlns="" val="2306433018"/>
                    </a:ext>
                  </a:extLst>
                </a:gridCol>
                <a:gridCol w="1215506">
                  <a:extLst>
                    <a:ext uri="{9D8B030D-6E8A-4147-A177-3AD203B41FA5}">
                      <a16:colId xmlns:a16="http://schemas.microsoft.com/office/drawing/2014/main" xmlns="" val="2005941557"/>
                    </a:ext>
                  </a:extLst>
                </a:gridCol>
              </a:tblGrid>
              <a:tr h="589771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Outcome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Output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1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Baseline/Estimated Performance</a:t>
                      </a:r>
                      <a:endParaRPr lang="en-ZA" sz="1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MTEF  Targets</a:t>
                      </a:r>
                      <a:endParaRPr lang="en-ZA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80162252"/>
                  </a:ext>
                </a:extLst>
              </a:tr>
              <a:tr h="3807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2021/22 </a:t>
                      </a:r>
                      <a:endParaRPr lang="en-ZA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20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2023/24</a:t>
                      </a:r>
                      <a:endParaRPr lang="en-ZA" sz="1100" b="1">
                        <a:solidFill>
                          <a:srgbClr val="0020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966" marR="49966" marT="7277" marB="0"/>
                </a:tc>
                <a:extLst>
                  <a:ext uri="{0D108BD9-81ED-4DB2-BD59-A6C34878D82A}">
                    <a16:rowId xmlns:a16="http://schemas.microsoft.com/office/drawing/2014/main" xmlns="" val="2217528068"/>
                  </a:ext>
                </a:extLst>
              </a:tr>
              <a:tr h="1773669">
                <a:tc>
                  <a:txBody>
                    <a:bodyPr/>
                    <a:lstStyle/>
                    <a:p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Improved governance and strengthened control environment</a:t>
                      </a:r>
                      <a:endParaRPr lang="en-ZA" sz="1100" b="1" i="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Compliance to 30-day payment requirement</a:t>
                      </a: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2391" marR="52391" marT="7277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Percentage compliance to 30-day payment requirement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compliance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 </a:t>
                      </a:r>
                      <a:r>
                        <a:rPr lang="en-US" sz="1100" b="1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Compliace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 Compliance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100% Compliance</a:t>
                      </a:r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081" marR="63081" marT="0" marB="0"/>
                </a:tc>
                <a:extLst>
                  <a:ext uri="{0D108BD9-81ED-4DB2-BD59-A6C34878D82A}">
                    <a16:rowId xmlns:a16="http://schemas.microsoft.com/office/drawing/2014/main" xmlns="" val="1883291053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D8D35E61-06B7-6B4A-8573-A7AC26A85E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1062135"/>
              </p:ext>
            </p:extLst>
          </p:nvPr>
        </p:nvGraphicFramePr>
        <p:xfrm>
          <a:off x="342900" y="3465513"/>
          <a:ext cx="8458196" cy="2935288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35836">
                  <a:extLst>
                    <a:ext uri="{9D8B030D-6E8A-4147-A177-3AD203B41FA5}">
                      <a16:colId xmlns:a16="http://schemas.microsoft.com/office/drawing/2014/main" xmlns="" val="1474915767"/>
                    </a:ext>
                  </a:extLst>
                </a:gridCol>
                <a:gridCol w="1117781">
                  <a:extLst>
                    <a:ext uri="{9D8B030D-6E8A-4147-A177-3AD203B41FA5}">
                      <a16:colId xmlns:a16="http://schemas.microsoft.com/office/drawing/2014/main" xmlns="" val="2096104724"/>
                    </a:ext>
                  </a:extLst>
                </a:gridCol>
                <a:gridCol w="1221412">
                  <a:extLst>
                    <a:ext uri="{9D8B030D-6E8A-4147-A177-3AD203B41FA5}">
                      <a16:colId xmlns:a16="http://schemas.microsoft.com/office/drawing/2014/main" xmlns="" val="1072874591"/>
                    </a:ext>
                  </a:extLst>
                </a:gridCol>
                <a:gridCol w="1155819">
                  <a:extLst>
                    <a:ext uri="{9D8B030D-6E8A-4147-A177-3AD203B41FA5}">
                      <a16:colId xmlns:a16="http://schemas.microsoft.com/office/drawing/2014/main" xmlns="" val="2936085828"/>
                    </a:ext>
                  </a:extLst>
                </a:gridCol>
                <a:gridCol w="1238465">
                  <a:extLst>
                    <a:ext uri="{9D8B030D-6E8A-4147-A177-3AD203B41FA5}">
                      <a16:colId xmlns:a16="http://schemas.microsoft.com/office/drawing/2014/main" xmlns="" val="1887567609"/>
                    </a:ext>
                  </a:extLst>
                </a:gridCol>
                <a:gridCol w="1238465">
                  <a:extLst>
                    <a:ext uri="{9D8B030D-6E8A-4147-A177-3AD203B41FA5}">
                      <a16:colId xmlns:a16="http://schemas.microsoft.com/office/drawing/2014/main" xmlns="" val="1757174852"/>
                    </a:ext>
                  </a:extLst>
                </a:gridCol>
                <a:gridCol w="1250418">
                  <a:extLst>
                    <a:ext uri="{9D8B030D-6E8A-4147-A177-3AD203B41FA5}">
                      <a16:colId xmlns:a16="http://schemas.microsoft.com/office/drawing/2014/main" xmlns="" val="2335686673"/>
                    </a:ext>
                  </a:extLst>
                </a:gridCol>
              </a:tblGrid>
              <a:tr h="486337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100" b="1" i="0" spc="18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1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1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1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6152833"/>
                  </a:ext>
                </a:extLst>
              </a:tr>
              <a:tr h="4863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100" b="1" i="0" baseline="300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100" b="1" i="0" spc="1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38709229"/>
                  </a:ext>
                </a:extLst>
              </a:tr>
              <a:tr h="1962614">
                <a:tc>
                  <a:txBody>
                    <a:bodyPr/>
                    <a:lstStyle/>
                    <a:p>
                      <a:pPr marL="36195"/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% Compliance to 30-Day payment Requirement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Bi-Annual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marL="36195"/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100% Compliance to 30-day Payment Requirement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marL="342900" lvl="0" indent="-342900" algn="just" eaLnBrk="0" hangingPunct="0">
                        <a:lnSpc>
                          <a:spcPct val="106000"/>
                        </a:lnSpc>
                        <a:spcAft>
                          <a:spcPts val="1000"/>
                        </a:spcAft>
                        <a:buFont typeface="Arial Narrow" panose="020B0604020202020204" pitchFamily="34" charset="0"/>
                        <a:buChar char="-"/>
                      </a:pP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Bi-Annual report on Steps taken to ensure Compliance to the 30-day payment Requirement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marL="36195"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</a:pPr>
                      <a:r>
                        <a:rPr lang="en-ZA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Annual report on Steps taken to ensure Compliance to the 30-day payment Requirement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0823" marR="60823" marT="0" marB="0"/>
                </a:tc>
                <a:extLst>
                  <a:ext uri="{0D108BD9-81ED-4DB2-BD59-A6C34878D82A}">
                    <a16:rowId xmlns:a16="http://schemas.microsoft.com/office/drawing/2014/main" xmlns="" val="7488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040697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D9A34D6-2F3B-504E-9B3E-D6001B2716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168504690"/>
              </p:ext>
            </p:extLst>
          </p:nvPr>
        </p:nvGraphicFramePr>
        <p:xfrm>
          <a:off x="112295" y="1347537"/>
          <a:ext cx="8823157" cy="3368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18846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xmlns="" id="{AD20F5AA-7A0C-2D45-8E74-E37190563D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031945230"/>
              </p:ext>
            </p:extLst>
          </p:nvPr>
        </p:nvGraphicFramePr>
        <p:xfrm>
          <a:off x="457200" y="1860884"/>
          <a:ext cx="8229600" cy="36575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47495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C17622A1-776D-8C47-9DEA-084085B78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2338831"/>
              </p:ext>
            </p:extLst>
          </p:nvPr>
        </p:nvGraphicFramePr>
        <p:xfrm>
          <a:off x="342898" y="626062"/>
          <a:ext cx="8458204" cy="5236592"/>
        </p:xfrm>
        <a:graphic>
          <a:graphicData uri="http://schemas.openxmlformats.org/drawingml/2006/table">
            <a:tbl>
              <a:tblPr firstRow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183751">
                  <a:extLst>
                    <a:ext uri="{9D8B030D-6E8A-4147-A177-3AD203B41FA5}">
                      <a16:colId xmlns:a16="http://schemas.microsoft.com/office/drawing/2014/main" xmlns="" val="3530469028"/>
                    </a:ext>
                  </a:extLst>
                </a:gridCol>
                <a:gridCol w="1120887">
                  <a:extLst>
                    <a:ext uri="{9D8B030D-6E8A-4147-A177-3AD203B41FA5}">
                      <a16:colId xmlns:a16="http://schemas.microsoft.com/office/drawing/2014/main" xmlns="" val="1337252618"/>
                    </a:ext>
                  </a:extLst>
                </a:gridCol>
                <a:gridCol w="1186022">
                  <a:extLst>
                    <a:ext uri="{9D8B030D-6E8A-4147-A177-3AD203B41FA5}">
                      <a16:colId xmlns:a16="http://schemas.microsoft.com/office/drawing/2014/main" xmlns="" val="2759696475"/>
                    </a:ext>
                  </a:extLst>
                </a:gridCol>
                <a:gridCol w="1503495">
                  <a:extLst>
                    <a:ext uri="{9D8B030D-6E8A-4147-A177-3AD203B41FA5}">
                      <a16:colId xmlns:a16="http://schemas.microsoft.com/office/drawing/2014/main" xmlns="" val="3801519691"/>
                    </a:ext>
                  </a:extLst>
                </a:gridCol>
                <a:gridCol w="1154611">
                  <a:extLst>
                    <a:ext uri="{9D8B030D-6E8A-4147-A177-3AD203B41FA5}">
                      <a16:colId xmlns:a16="http://schemas.microsoft.com/office/drawing/2014/main" xmlns="" val="485937236"/>
                    </a:ext>
                  </a:extLst>
                </a:gridCol>
                <a:gridCol w="1154611">
                  <a:extLst>
                    <a:ext uri="{9D8B030D-6E8A-4147-A177-3AD203B41FA5}">
                      <a16:colId xmlns:a16="http://schemas.microsoft.com/office/drawing/2014/main" xmlns="" val="3612274816"/>
                    </a:ext>
                  </a:extLst>
                </a:gridCol>
                <a:gridCol w="1154827">
                  <a:extLst>
                    <a:ext uri="{9D8B030D-6E8A-4147-A177-3AD203B41FA5}">
                      <a16:colId xmlns:a16="http://schemas.microsoft.com/office/drawing/2014/main" xmlns="" val="2718909943"/>
                    </a:ext>
                  </a:extLst>
                </a:gridCol>
              </a:tblGrid>
              <a:tr h="529188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4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kern="1200" cap="none" spc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400" b="0" i="0" cap="none" spc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kern="1200" cap="none" spc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400" b="0" i="0" cap="none" spc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6237152"/>
                  </a:ext>
                </a:extLst>
              </a:tr>
              <a:tr h="3354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4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4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4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4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2831" marR="23055" marT="56023" marB="56023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7662492"/>
                  </a:ext>
                </a:extLst>
              </a:tr>
              <a:tr h="81481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Improve RTIA Accessibility and Voluntary Compliance</a:t>
                      </a:r>
                    </a:p>
                  </a:txBody>
                  <a:tcPr marL="74049" marR="74049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National Footprint Established</a:t>
                      </a: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Number of Service Outlets established</a:t>
                      </a: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 New AARTO service outlets established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 New AARTO service outlets Deployed 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150 New AARTO service outlets Deployed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0620" marR="70620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8108022"/>
                  </a:ext>
                </a:extLst>
              </a:tr>
              <a:tr h="804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7452" marR="21352" marT="51886" marB="5188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7452" marR="21352" marT="51886" marB="5188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Number of Self Service Kiosk / / PC Panel Installed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 Self Service Kiosk / PC Panel installed 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44 Self Service Kiosk / PC Panel Installed 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Monitoring of Self Service Kiosk / PC Panel Installed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75716630"/>
                  </a:ext>
                </a:extLst>
              </a:tr>
              <a:tr h="944532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Improve RTIA Accessibility and Voluntary Compliance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74049" marR="74049" marT="10285" marB="0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 sz="11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Number of Functional RTIA Provincial Offices </a:t>
                      </a: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Nine (9) RTIA Provincial Offices Established</a:t>
                      </a: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Number of RTIA District/ Regional Offices Established</a:t>
                      </a: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Monitoring Report on Office Utilisation Developed</a:t>
                      </a:r>
                    </a:p>
                    <a:p>
                      <a:pPr marL="6477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</a:p>
                  </a:txBody>
                  <a:tcPr marL="74049" marR="74049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3405799"/>
                  </a:ext>
                </a:extLst>
              </a:tr>
              <a:tr h="944532"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049" marR="74049" marT="10285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Employment Opportunities Created for  historically disadvantaged individuals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Number of job opportunities targeting youth, women and people living with disabilities  recruited  for AARTO Service Outlets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 positions filled targeting youth, women and people living with disabilities  recruited  for AARTO Service Outlets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200 positions filled targeting youth, women and people living with disabilities  recruited  for AARTO Service Outlets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4770" ea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300 positions filled targeting youth, women and people living with disabilities  recruited  for AARTO Service Outlets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726578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484911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5F4E45D4-F680-EF45-971B-E85DB03247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3029198"/>
              </p:ext>
            </p:extLst>
          </p:nvPr>
        </p:nvGraphicFramePr>
        <p:xfrm>
          <a:off x="342899" y="336310"/>
          <a:ext cx="8458202" cy="6184520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{5C22544A-7EE6-4342-B048-85BDC9FD1C3A}</a:tableStyleId>
              </a:tblPr>
              <a:tblGrid>
                <a:gridCol w="1238380">
                  <a:extLst>
                    <a:ext uri="{9D8B030D-6E8A-4147-A177-3AD203B41FA5}">
                      <a16:colId xmlns:a16="http://schemas.microsoft.com/office/drawing/2014/main" xmlns="" val="530422680"/>
                    </a:ext>
                  </a:extLst>
                </a:gridCol>
                <a:gridCol w="1269777">
                  <a:extLst>
                    <a:ext uri="{9D8B030D-6E8A-4147-A177-3AD203B41FA5}">
                      <a16:colId xmlns:a16="http://schemas.microsoft.com/office/drawing/2014/main" xmlns="" val="1855265619"/>
                    </a:ext>
                  </a:extLst>
                </a:gridCol>
                <a:gridCol w="1454975">
                  <a:extLst>
                    <a:ext uri="{9D8B030D-6E8A-4147-A177-3AD203B41FA5}">
                      <a16:colId xmlns:a16="http://schemas.microsoft.com/office/drawing/2014/main" xmlns="" val="3634520761"/>
                    </a:ext>
                  </a:extLst>
                </a:gridCol>
                <a:gridCol w="1046893">
                  <a:extLst>
                    <a:ext uri="{9D8B030D-6E8A-4147-A177-3AD203B41FA5}">
                      <a16:colId xmlns:a16="http://schemas.microsoft.com/office/drawing/2014/main" xmlns="" val="309467494"/>
                    </a:ext>
                  </a:extLst>
                </a:gridCol>
                <a:gridCol w="1165699">
                  <a:extLst>
                    <a:ext uri="{9D8B030D-6E8A-4147-A177-3AD203B41FA5}">
                      <a16:colId xmlns:a16="http://schemas.microsoft.com/office/drawing/2014/main" xmlns="" val="3563406096"/>
                    </a:ext>
                  </a:extLst>
                </a:gridCol>
                <a:gridCol w="1116779">
                  <a:extLst>
                    <a:ext uri="{9D8B030D-6E8A-4147-A177-3AD203B41FA5}">
                      <a16:colId xmlns:a16="http://schemas.microsoft.com/office/drawing/2014/main" xmlns="" val="1473732957"/>
                    </a:ext>
                  </a:extLst>
                </a:gridCol>
                <a:gridCol w="1165699">
                  <a:extLst>
                    <a:ext uri="{9D8B030D-6E8A-4147-A177-3AD203B41FA5}">
                      <a16:colId xmlns:a16="http://schemas.microsoft.com/office/drawing/2014/main" xmlns="" val="260150513"/>
                    </a:ext>
                  </a:extLst>
                </a:gridCol>
              </a:tblGrid>
              <a:tr h="601539"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3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84568" marT="84626" marB="84626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3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84568" marT="84626" marB="8462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331470" marR="162560" indent="-169545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 Target 2021/22</a:t>
                      </a:r>
                      <a:endParaRPr lang="en-ZA" sz="13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84568" marT="84626" marB="8462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 Targets</a:t>
                      </a:r>
                      <a:endParaRPr lang="en-ZA" sz="1300" b="0" i="0" cap="none" spc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84568" marT="84626" marB="84626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7851777"/>
                  </a:ext>
                </a:extLst>
              </a:tr>
              <a:tr h="6015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3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0" marT="84626" marB="84626" anchor="ctr">
                    <a:lnL w="38100" cmpd="sng">
                      <a:noFill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3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0" marT="84626" marB="8462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</a:t>
                      </a:r>
                      <a:r>
                        <a:rPr lang="en-ZA" sz="1300" b="0" i="0" cap="none" spc="0" baseline="300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rd</a:t>
                      </a:r>
                      <a:endParaRPr lang="en-ZA" sz="13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0" marT="84626" marB="8462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0" i="0" cap="none" spc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4th</a:t>
                      </a:r>
                      <a:endParaRPr lang="en-ZA" sz="1300" b="0" i="0" cap="none" spc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110014" marR="0" marT="84626" marB="84626" anchor="ctr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44455597"/>
                  </a:ext>
                </a:extLst>
              </a:tr>
              <a:tr h="100482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Service Outlets Deployed 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50 Service Outlets established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 Service Outlets established</a:t>
                      </a:r>
                    </a:p>
                  </a:txBody>
                  <a:tcPr marL="75362" marR="7536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1985" algn="ctr"/>
                        </a:tabLs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Service Outlets	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  <a:p>
                      <a:pPr marR="36195" eaLnBrk="0" hangingPunct="0">
                        <a:lnSpc>
                          <a:spcPct val="100000"/>
                        </a:lnSpc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 </a:t>
                      </a:r>
                    </a:p>
                  </a:txBody>
                  <a:tcPr marL="75362" marR="7536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0000"/>
                        </a:lnSpc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Service Outlets 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75362" marR="7536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641985" algn="ctr"/>
                        </a:tabLs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Service Outlet	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75362" marR="75362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39132216"/>
                  </a:ext>
                </a:extLst>
              </a:tr>
              <a:tr h="100482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Self Service Kiosk Deployed</a:t>
                      </a:r>
                      <a:endParaRPr lang="en-ZA" sz="13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3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 Self Service Kiosks / PC Panels Installed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50 Self Service Kiosks / PC Panels Installed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Self Service Kiosk /</a:t>
                      </a: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PC Panels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Self Service Kiosk /</a:t>
                      </a: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PC Panels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Self Service Kiosk /</a:t>
                      </a: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PC Panels 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81302736"/>
                  </a:ext>
                </a:extLst>
              </a:tr>
              <a:tr h="105194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functional  RTIA Provincial Offices Established</a:t>
                      </a:r>
                      <a:endParaRPr lang="en-ZA" sz="13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Nine (9) RTIA Provincial Offices Established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Identification</a:t>
                      </a:r>
                      <a:r>
                        <a:rPr lang="en-ZA" sz="13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of </a:t>
                      </a: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Nine (9) RTIA Provincial Offices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Resourcing of the 9 RTIA Provincial Offices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establishment of Provincial Offices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9 RTIA Provincial Office Establishment</a:t>
                      </a:r>
                    </a:p>
                  </a:txBody>
                  <a:tcPr marL="75477" marR="75477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09417394"/>
                  </a:ext>
                </a:extLst>
              </a:tr>
              <a:tr h="105194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Number of job opportunities created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Quarterly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100 jobs created targeting youth, women and people leaving with disabilities</a:t>
                      </a:r>
                      <a:endParaRPr lang="en-ZA" sz="13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Q1 Recruitment Report with minimum 70% of Identified categories of HR  Recruited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Q2 Recruitment Report with 100% of Identified  categories of HR Recruited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          -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ZA" sz="13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          -</a:t>
                      </a:r>
                    </a:p>
                  </a:txBody>
                  <a:tcPr marL="68580" marR="68580" marT="0" marB="0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3186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78106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Budget</a:t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>Budget Workings</a:t>
            </a:r>
            <a:br>
              <a:rPr lang="en-ZA" dirty="0"/>
            </a:br>
            <a:r>
              <a:rPr lang="en-ZA" dirty="0"/>
              <a:t/>
            </a:r>
            <a:br>
              <a:rPr lang="en-ZA" dirty="0"/>
            </a:br>
            <a:r>
              <a:rPr lang="en-ZA" dirty="0"/>
              <a:t>AMIP Budget: R215Mil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26378593"/>
              </p:ext>
            </p:extLst>
          </p:nvPr>
        </p:nvGraphicFramePr>
        <p:xfrm>
          <a:off x="457200" y="2697019"/>
          <a:ext cx="8455891" cy="3759199"/>
        </p:xfrm>
        <a:graphic>
          <a:graphicData uri="http://schemas.openxmlformats.org/drawingml/2006/table">
            <a:tbl>
              <a:tblPr/>
              <a:tblGrid>
                <a:gridCol w="4105564">
                  <a:extLst>
                    <a:ext uri="{9D8B030D-6E8A-4147-A177-3AD203B41FA5}">
                      <a16:colId xmlns:a16="http://schemas.microsoft.com/office/drawing/2014/main" xmlns="" val="1328026043"/>
                    </a:ext>
                  </a:extLst>
                </a:gridCol>
                <a:gridCol w="1614674">
                  <a:extLst>
                    <a:ext uri="{9D8B030D-6E8A-4147-A177-3AD203B41FA5}">
                      <a16:colId xmlns:a16="http://schemas.microsoft.com/office/drawing/2014/main" xmlns="" val="1735887068"/>
                    </a:ext>
                  </a:extLst>
                </a:gridCol>
                <a:gridCol w="1417552">
                  <a:extLst>
                    <a:ext uri="{9D8B030D-6E8A-4147-A177-3AD203B41FA5}">
                      <a16:colId xmlns:a16="http://schemas.microsoft.com/office/drawing/2014/main" xmlns="" val="833669887"/>
                    </a:ext>
                  </a:extLst>
                </a:gridCol>
                <a:gridCol w="1318101">
                  <a:extLst>
                    <a:ext uri="{9D8B030D-6E8A-4147-A177-3AD203B41FA5}">
                      <a16:colId xmlns:a16="http://schemas.microsoft.com/office/drawing/2014/main" xmlns="" val="1932196354"/>
                    </a:ext>
                  </a:extLst>
                </a:gridCol>
              </a:tblGrid>
              <a:tr h="823539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Figures in R'000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Budget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9600774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2020/21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2021/22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2022/23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4517150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l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 1: AARTO Administration &amp; Education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55 241.00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238 363 840.00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356 325 000.00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23998596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 2:  Adjudication &amp; AARTO Support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123 861.00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254 783 495.03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248 813 000.00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047147308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 3:  AARTO Information &amp; Analytics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6 500.00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12 159 879.00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12 287 000.00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19410751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 4: Governance &amp; Sustainability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109 063.00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207 383 419.00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184 305 000.00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980613925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Programme 5: AARTO Rollout Programme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21 553.00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121 706 697.00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175 093 000.00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553299081"/>
                  </a:ext>
                </a:extLst>
              </a:tr>
              <a:tr h="419380">
                <a:tc>
                  <a:txBody>
                    <a:bodyPr/>
                    <a:lstStyle/>
                    <a:p>
                      <a:pPr algn="just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316 218.00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834 397 330.03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ZA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976 823 000.00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3549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292758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Top 5 APP Strategic Risks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1677298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754192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Way-Forward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89660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8469342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2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22927"/>
            <a:ext cx="5287361" cy="49092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011F49"/>
                </a:solidFill>
                <a:latin typeface="Arial"/>
                <a:cs typeface="Arial"/>
              </a:rPr>
              <a:t/>
            </a:r>
            <a:br>
              <a:rPr lang="en-US" sz="2800" b="1" i="1" dirty="0">
                <a:solidFill>
                  <a:srgbClr val="011F49"/>
                </a:solidFill>
                <a:latin typeface="Arial"/>
                <a:cs typeface="Arial"/>
              </a:rPr>
            </a:br>
            <a:endParaRPr lang="en-US" sz="2800" b="1" i="1" dirty="0">
              <a:solidFill>
                <a:srgbClr val="011F49"/>
              </a:solidFill>
              <a:latin typeface="Arial"/>
              <a:cs typeface="Arial"/>
            </a:endParaRPr>
          </a:p>
        </p:txBody>
      </p:sp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xmlns="" id="{546F4E6B-60F1-2043-AA00-5861DDF3DB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4044871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27888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7320C4A1-B16D-0A4F-AA47-89A392469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5649233"/>
              </p:ext>
            </p:extLst>
          </p:nvPr>
        </p:nvGraphicFramePr>
        <p:xfrm>
          <a:off x="342900" y="3454400"/>
          <a:ext cx="8458200" cy="2933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05357">
                  <a:extLst>
                    <a:ext uri="{9D8B030D-6E8A-4147-A177-3AD203B41FA5}">
                      <a16:colId xmlns:a16="http://schemas.microsoft.com/office/drawing/2014/main" xmlns="" val="4146769182"/>
                    </a:ext>
                  </a:extLst>
                </a:gridCol>
                <a:gridCol w="1228815">
                  <a:extLst>
                    <a:ext uri="{9D8B030D-6E8A-4147-A177-3AD203B41FA5}">
                      <a16:colId xmlns:a16="http://schemas.microsoft.com/office/drawing/2014/main" xmlns="" val="1845566350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xmlns="" val="2261185553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xmlns="" val="2438171218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xmlns="" val="1460445222"/>
                    </a:ext>
                  </a:extLst>
                </a:gridCol>
                <a:gridCol w="1227272">
                  <a:extLst>
                    <a:ext uri="{9D8B030D-6E8A-4147-A177-3AD203B41FA5}">
                      <a16:colId xmlns:a16="http://schemas.microsoft.com/office/drawing/2014/main" xmlns="" val="3457195715"/>
                    </a:ext>
                  </a:extLst>
                </a:gridCol>
                <a:gridCol w="1224189">
                  <a:extLst>
                    <a:ext uri="{9D8B030D-6E8A-4147-A177-3AD203B41FA5}">
                      <a16:colId xmlns:a16="http://schemas.microsoft.com/office/drawing/2014/main" xmlns="" val="3422590775"/>
                    </a:ext>
                  </a:extLst>
                </a:gridCol>
              </a:tblGrid>
              <a:tr h="844446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marL="65405" marR="117475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900" b="1" i="0" spc="18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9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marL="195580" marR="104140" indent="-91440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marL="161925" marR="161925" eaLnBrk="0" hangingPunct="0">
                        <a:lnSpc>
                          <a:spcPct val="114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9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9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9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9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08198298"/>
                  </a:ext>
                </a:extLst>
              </a:tr>
              <a:tr h="4621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0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0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0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900" b="1" i="0" spc="1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47801161"/>
                  </a:ext>
                </a:extLst>
              </a:tr>
              <a:tr h="784393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AARTO Mobile Application implemented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9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0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AARTO Mobile App Implemented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 rowSpan="2"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Implementation of AARTO Mobile App: Phase 1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 rowSpan="2"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AARTO Mobile App</a:t>
                      </a:r>
                      <a:r>
                        <a:rPr lang="en-ZA" sz="10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Phase 1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 rowSpan="2"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Test AARTO Mobile App Phase 2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 rowSpan="2"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Implementation</a:t>
                      </a:r>
                      <a:r>
                        <a:rPr lang="en-ZA" sz="10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0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of AARTO Mobile App: Phase 2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extLst>
                  <a:ext uri="{0D108BD9-81ED-4DB2-BD59-A6C34878D82A}">
                    <a16:rowId xmlns:a16="http://schemas.microsoft.com/office/drawing/2014/main" xmlns="" val="3302125788"/>
                  </a:ext>
                </a:extLst>
              </a:tr>
              <a:tr h="32564">
                <a:tc rowSpan="2"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Functional Appeals Tribunal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40051707"/>
                  </a:ext>
                </a:extLst>
              </a:tr>
              <a:tr h="8101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ZA" sz="10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Appeals Tribunal</a:t>
                      </a:r>
                      <a:r>
                        <a:rPr lang="en-ZA" sz="10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Facilitated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Facilitation of the Appointment of the Appeals Tribunal Members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6000"/>
                        </a:lnSpc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 Report for Appeals Tribunal Performance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 Report for Appeals Tribunal Performance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Report</a:t>
                      </a:r>
                      <a:r>
                        <a:rPr lang="en-ZA" sz="10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for</a:t>
                      </a:r>
                      <a:r>
                        <a:rPr lang="en-ZA" sz="10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Appeals Tribunal Performance 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2499" marR="62499" marT="0" marB="0"/>
                </a:tc>
                <a:extLst>
                  <a:ext uri="{0D108BD9-81ED-4DB2-BD59-A6C34878D82A}">
                    <a16:rowId xmlns:a16="http://schemas.microsoft.com/office/drawing/2014/main" xmlns="" val="354977167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xmlns="" id="{7E55FEC2-B44B-6540-81B6-2EC7EDABEF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5421141"/>
              </p:ext>
            </p:extLst>
          </p:nvPr>
        </p:nvGraphicFramePr>
        <p:xfrm>
          <a:off x="342900" y="539783"/>
          <a:ext cx="8458196" cy="26142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5994">
                  <a:extLst>
                    <a:ext uri="{9D8B030D-6E8A-4147-A177-3AD203B41FA5}">
                      <a16:colId xmlns:a16="http://schemas.microsoft.com/office/drawing/2014/main" xmlns="" val="78796912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1723616437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3640428531"/>
                    </a:ext>
                  </a:extLst>
                </a:gridCol>
                <a:gridCol w="1477392">
                  <a:extLst>
                    <a:ext uri="{9D8B030D-6E8A-4147-A177-3AD203B41FA5}">
                      <a16:colId xmlns:a16="http://schemas.microsoft.com/office/drawing/2014/main" xmlns="" val="3511240580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980927561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931070057"/>
                    </a:ext>
                  </a:extLst>
                </a:gridCol>
                <a:gridCol w="1164962">
                  <a:extLst>
                    <a:ext uri="{9D8B030D-6E8A-4147-A177-3AD203B41FA5}">
                      <a16:colId xmlns:a16="http://schemas.microsoft.com/office/drawing/2014/main" xmlns="" val="323072511"/>
                    </a:ext>
                  </a:extLst>
                </a:gridCol>
              </a:tblGrid>
              <a:tr h="270416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kern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Strategic Goal 1: </a:t>
                      </a:r>
                      <a:r>
                        <a:rPr lang="en-ZA" sz="9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Enable a culture of AARTO compliance through efficient AARTO administration and targeted awareness campaigns</a:t>
                      </a:r>
                      <a:endParaRPr lang="en-ZA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44" marR="52144" marT="759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9947460"/>
                  </a:ext>
                </a:extLst>
              </a:tr>
              <a:tr h="49108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0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0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0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6866833"/>
                  </a:ext>
                </a:extLst>
              </a:tr>
              <a:tr h="2704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0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0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extLst>
                  <a:ext uri="{0D108BD9-81ED-4DB2-BD59-A6C34878D82A}">
                    <a16:rowId xmlns:a16="http://schemas.microsoft.com/office/drawing/2014/main" xmlns="" val="3739341692"/>
                  </a:ext>
                </a:extLst>
              </a:tr>
              <a:tr h="7034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Improved AARTO Accessibility &amp; Voluntary Compliance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675" marR="54675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Mobile Application Commissioned</a:t>
                      </a: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Mobile Application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Developed RTIA Mobile App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Mobile App Implemented</a:t>
                      </a: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Mobile App Refined</a:t>
                      </a:r>
                    </a:p>
                  </a:txBody>
                  <a:tcPr marL="52144" marR="52144" marT="7594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Mobile App Upgraded</a:t>
                      </a:r>
                    </a:p>
                  </a:txBody>
                  <a:tcPr marL="52144" marR="52144" marT="7594" marB="0"/>
                </a:tc>
                <a:extLst>
                  <a:ext uri="{0D108BD9-81ED-4DB2-BD59-A6C34878D82A}">
                    <a16:rowId xmlns:a16="http://schemas.microsoft.com/office/drawing/2014/main" xmlns="" val="3869614890"/>
                  </a:ext>
                </a:extLst>
              </a:tr>
              <a:tr h="7919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Efficient &amp; fair Adjudication process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4675" marR="54675" marT="7594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Appeals Tribunal Established</a:t>
                      </a: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Functional Appeals Tribunal </a:t>
                      </a: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AARTO Appeals Tribunal engagements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Facilitated</a:t>
                      </a: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Appeals Tribunal Performance Report developed</a:t>
                      </a:r>
                    </a:p>
                  </a:txBody>
                  <a:tcPr marL="61691" marR="61691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Appeals Tribunal Performance Report Developed</a:t>
                      </a:r>
                    </a:p>
                  </a:txBody>
                  <a:tcPr marL="61691" marR="61691" marT="0" marB="0"/>
                </a:tc>
                <a:extLst>
                  <a:ext uri="{0D108BD9-81ED-4DB2-BD59-A6C34878D82A}">
                    <a16:rowId xmlns:a16="http://schemas.microsoft.com/office/drawing/2014/main" xmlns="" val="46125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65837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975F04B4-A0DE-B448-BA9A-00F34AFD9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36860307"/>
              </p:ext>
            </p:extLst>
          </p:nvPr>
        </p:nvGraphicFramePr>
        <p:xfrm>
          <a:off x="628651" y="3410323"/>
          <a:ext cx="7886696" cy="1977010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60268">
                  <a:extLst>
                    <a:ext uri="{9D8B030D-6E8A-4147-A177-3AD203B41FA5}">
                      <a16:colId xmlns:a16="http://schemas.microsoft.com/office/drawing/2014/main" xmlns="" val="1539799981"/>
                    </a:ext>
                  </a:extLst>
                </a:gridCol>
                <a:gridCol w="1058789">
                  <a:extLst>
                    <a:ext uri="{9D8B030D-6E8A-4147-A177-3AD203B41FA5}">
                      <a16:colId xmlns:a16="http://schemas.microsoft.com/office/drawing/2014/main" xmlns="" val="3102825486"/>
                    </a:ext>
                  </a:extLst>
                </a:gridCol>
                <a:gridCol w="1054353">
                  <a:extLst>
                    <a:ext uri="{9D8B030D-6E8A-4147-A177-3AD203B41FA5}">
                      <a16:colId xmlns:a16="http://schemas.microsoft.com/office/drawing/2014/main" xmlns="" val="1162275798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3731542240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1926017571"/>
                    </a:ext>
                  </a:extLst>
                </a:gridCol>
                <a:gridCol w="1180540">
                  <a:extLst>
                    <a:ext uri="{9D8B030D-6E8A-4147-A177-3AD203B41FA5}">
                      <a16:colId xmlns:a16="http://schemas.microsoft.com/office/drawing/2014/main" xmlns="" val="1633050737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258814129"/>
                    </a:ext>
                  </a:extLst>
                </a:gridCol>
              </a:tblGrid>
              <a:tr h="746438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61925" marR="161925" eaLnBrk="0" hangingPunct="0">
                        <a:lnSpc>
                          <a:spcPct val="114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67100482"/>
                  </a:ext>
                </a:extLst>
              </a:tr>
              <a:tr h="4560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443874466"/>
                  </a:ext>
                </a:extLst>
              </a:tr>
              <a:tr h="58818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Point Demerit System Implemented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Phase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1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Point Demerit System Implemented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Consultation with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the RTMC on Phase 1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of PDS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Implementation  of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PDS: Phase1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</a:t>
                      </a:r>
                      <a:r>
                        <a:rPr lang="en-ZA" sz="1200" b="1" i="0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PDS: Phase1</a:t>
                      </a:r>
                      <a:endParaRPr lang="en-ZA" sz="1200" b="1" i="0" dirty="0">
                        <a:solidFill>
                          <a:schemeClr val="bg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  <a:tabLst>
                          <a:tab pos="481330" algn="ctr"/>
                        </a:tabLst>
                      </a:pPr>
                      <a:r>
                        <a:rPr lang="en-ZA" sz="1200" b="1" i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PDS: Phase1</a:t>
                      </a:r>
                    </a:p>
                  </a:txBody>
                  <a:tcPr marL="61615" marR="61615" marT="0" marB="0"/>
                </a:tc>
                <a:extLst>
                  <a:ext uri="{0D108BD9-81ED-4DB2-BD59-A6C34878D82A}">
                    <a16:rowId xmlns:a16="http://schemas.microsoft.com/office/drawing/2014/main" xmlns="" val="3918439103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82EB2BA6-5788-D943-8A87-73596B2D63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79037425"/>
              </p:ext>
            </p:extLst>
          </p:nvPr>
        </p:nvGraphicFramePr>
        <p:xfrm>
          <a:off x="628650" y="720163"/>
          <a:ext cx="7886697" cy="1864106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81307">
                  <a:extLst>
                    <a:ext uri="{9D8B030D-6E8A-4147-A177-3AD203B41FA5}">
                      <a16:colId xmlns:a16="http://schemas.microsoft.com/office/drawing/2014/main" xmlns="" val="1837436664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757538909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2474079657"/>
                    </a:ext>
                  </a:extLst>
                </a:gridCol>
                <a:gridCol w="1398855">
                  <a:extLst>
                    <a:ext uri="{9D8B030D-6E8A-4147-A177-3AD203B41FA5}">
                      <a16:colId xmlns:a16="http://schemas.microsoft.com/office/drawing/2014/main" xmlns="" val="2539840821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1350680454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2785650462"/>
                    </a:ext>
                  </a:extLst>
                </a:gridCol>
                <a:gridCol w="1081307">
                  <a:extLst>
                    <a:ext uri="{9D8B030D-6E8A-4147-A177-3AD203B41FA5}">
                      <a16:colId xmlns:a16="http://schemas.microsoft.com/office/drawing/2014/main" xmlns="" val="3208469464"/>
                    </a:ext>
                  </a:extLst>
                </a:gridCol>
              </a:tblGrid>
              <a:tr h="7031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Outcome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Outputs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Output Indicators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Baseline/Estimated Performance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MTEF Targets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0014459"/>
                  </a:ext>
                </a:extLst>
              </a:tr>
              <a:tr h="38448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2020/21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2021/22 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2022/23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2023/24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3871" marR="53871" marT="7845" marB="0"/>
                </a:tc>
                <a:extLst>
                  <a:ext uri="{0D108BD9-81ED-4DB2-BD59-A6C34878D82A}">
                    <a16:rowId xmlns:a16="http://schemas.microsoft.com/office/drawing/2014/main" xmlns="" val="3462811013"/>
                  </a:ext>
                </a:extLst>
              </a:tr>
              <a:tr h="7031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Integrated Points Demerit  System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6486" marR="56486" marT="7845" marB="0"/>
                </a:tc>
                <a:tc>
                  <a:txBody>
                    <a:bodyPr/>
                    <a:lstStyle/>
                    <a:p>
                      <a:r>
                        <a:rPr lang="en-Z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Functional Point Demerit System</a:t>
                      </a: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Point Demerit System Implemented</a:t>
                      </a: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</a:t>
                      </a:r>
                      <a:endParaRPr lang="en-ZA" sz="1200" b="1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r>
                        <a:rPr lang="en-Z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Phase1 Point Demerit</a:t>
                      </a:r>
                      <a:r>
                        <a:rPr lang="en-ZA" sz="1200" b="1" baseline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System I</a:t>
                      </a:r>
                      <a:r>
                        <a:rPr lang="en-ZA" sz="1200" b="1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mplemented </a:t>
                      </a: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Point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Demerit System Refined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56486" marR="56486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Point Demerit System Reviewed  </a:t>
                      </a:r>
                    </a:p>
                  </a:txBody>
                  <a:tcPr marL="56486" marR="56486" marT="0" marB="0"/>
                </a:tc>
                <a:extLst>
                  <a:ext uri="{0D108BD9-81ED-4DB2-BD59-A6C34878D82A}">
                    <a16:rowId xmlns:a16="http://schemas.microsoft.com/office/drawing/2014/main" xmlns="" val="3035109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525154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FD073016-B734-483B-8953-5BADEE14511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28950" y="0"/>
            <a:ext cx="6118093" cy="6858000"/>
          </a:xfrm>
          <a:prstGeom prst="rect">
            <a:avLst/>
          </a:prstGeom>
          <a:gradFill>
            <a:gsLst>
              <a:gs pos="2000">
                <a:schemeClr val="accent1"/>
              </a:gs>
              <a:gs pos="78000">
                <a:schemeClr val="accent1">
                  <a:lumMod val="50000"/>
                </a:schemeClr>
              </a:gs>
              <a:gs pos="100000">
                <a:srgbClr val="000000">
                  <a:alpha val="85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90A7EAB6-59D3-4325-8DE6-E0CA4009CE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025902" y="1839884"/>
            <a:ext cx="6118095" cy="5017687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  <a:alpha val="30000"/>
                </a:schemeClr>
              </a:gs>
              <a:gs pos="100000">
                <a:srgbClr val="000000">
                  <a:alpha val="44000"/>
                </a:srgbClr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2190134" y="832294"/>
            <a:ext cx="6857999" cy="5192552"/>
          </a:xfrm>
          <a:prstGeom prst="rect">
            <a:avLst/>
          </a:prstGeom>
          <a:gradFill>
            <a:gsLst>
              <a:gs pos="56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2361F12C-E622-EC4B-87AC-557499CAEF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8480000"/>
              </p:ext>
            </p:extLst>
          </p:nvPr>
        </p:nvGraphicFramePr>
        <p:xfrm>
          <a:off x="342900" y="203129"/>
          <a:ext cx="8458197" cy="28804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1531">
                  <a:extLst>
                    <a:ext uri="{9D8B030D-6E8A-4147-A177-3AD203B41FA5}">
                      <a16:colId xmlns:a16="http://schemas.microsoft.com/office/drawing/2014/main" xmlns="" val="3068800109"/>
                    </a:ext>
                  </a:extLst>
                </a:gridCol>
                <a:gridCol w="1086986">
                  <a:extLst>
                    <a:ext uri="{9D8B030D-6E8A-4147-A177-3AD203B41FA5}">
                      <a16:colId xmlns:a16="http://schemas.microsoft.com/office/drawing/2014/main" xmlns="" val="1636416847"/>
                    </a:ext>
                  </a:extLst>
                </a:gridCol>
                <a:gridCol w="1085500">
                  <a:extLst>
                    <a:ext uri="{9D8B030D-6E8A-4147-A177-3AD203B41FA5}">
                      <a16:colId xmlns:a16="http://schemas.microsoft.com/office/drawing/2014/main" xmlns="" val="1856202482"/>
                    </a:ext>
                  </a:extLst>
                </a:gridCol>
                <a:gridCol w="1198107">
                  <a:extLst>
                    <a:ext uri="{9D8B030D-6E8A-4147-A177-3AD203B41FA5}">
                      <a16:colId xmlns:a16="http://schemas.microsoft.com/office/drawing/2014/main" xmlns="" val="2533585903"/>
                    </a:ext>
                  </a:extLst>
                </a:gridCol>
                <a:gridCol w="1243584">
                  <a:extLst>
                    <a:ext uri="{9D8B030D-6E8A-4147-A177-3AD203B41FA5}">
                      <a16:colId xmlns:a16="http://schemas.microsoft.com/office/drawing/2014/main" xmlns="" val="1054564818"/>
                    </a:ext>
                  </a:extLst>
                </a:gridCol>
                <a:gridCol w="1231392">
                  <a:extLst>
                    <a:ext uri="{9D8B030D-6E8A-4147-A177-3AD203B41FA5}">
                      <a16:colId xmlns:a16="http://schemas.microsoft.com/office/drawing/2014/main" xmlns="" val="3392158757"/>
                    </a:ext>
                  </a:extLst>
                </a:gridCol>
                <a:gridCol w="1181097">
                  <a:extLst>
                    <a:ext uri="{9D8B030D-6E8A-4147-A177-3AD203B41FA5}">
                      <a16:colId xmlns:a16="http://schemas.microsoft.com/office/drawing/2014/main" xmlns="" val="439368007"/>
                    </a:ext>
                  </a:extLst>
                </a:gridCol>
              </a:tblGrid>
              <a:tr h="439345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07566082"/>
                  </a:ext>
                </a:extLst>
              </a:tr>
              <a:tr h="2425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1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1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extLst>
                  <a:ext uri="{0D108BD9-81ED-4DB2-BD59-A6C34878D82A}">
                    <a16:rowId xmlns:a16="http://schemas.microsoft.com/office/drawing/2014/main" xmlns="" val="746466509"/>
                  </a:ext>
                </a:extLst>
              </a:tr>
              <a:tr h="83880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Efficient</a:t>
                      </a:r>
                      <a:r>
                        <a:rPr lang="en-US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&amp; Fair Adjudication Process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61917" marR="61917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Driver Rehabilitation Programmes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Driver Rehabilitation Programmes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Two (2) Driver Rehabilitation Programmes 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Two (2) Driver Rehabilitation Programmes Developed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Driver Rehabilitation Programmes Monitoring Report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15979284"/>
                  </a:ext>
                </a:extLst>
              </a:tr>
              <a:tr h="12266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Generic Driver Rehabilitation programme</a:t>
                      </a:r>
                      <a:r>
                        <a:rPr lang="en-US" sz="1200" b="1" i="0" baseline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implemented</a:t>
                      </a:r>
                      <a:endParaRPr lang="en-US" sz="1200" b="1" i="0" dirty="0">
                        <a:solidFill>
                          <a:schemeClr val="tx1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Driver Rehabilitation Programmes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endParaRPr lang="en-US" sz="1200" b="1" i="0" dirty="0">
                        <a:solidFill>
                          <a:schemeClr val="tx1"/>
                        </a:solidFill>
                        <a:latin typeface="Arial Narrow" panose="020B060402020202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new</a:t>
                      </a: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Two (1) Generic Driver Rehabilitation Programme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Two (2) Driver Rehabilitation Programmes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Two (2) Additional Driver Rehabilitation Programmes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9051" marR="59051" marT="8600" marB="0"/>
                </a:tc>
                <a:extLst>
                  <a:ext uri="{0D108BD9-81ED-4DB2-BD59-A6C34878D82A}">
                    <a16:rowId xmlns:a16="http://schemas.microsoft.com/office/drawing/2014/main" xmlns="" val="1602261521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xmlns="" id="{BEA7C8AB-F77C-CB4F-8910-876C9F2A8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0359911"/>
              </p:ext>
            </p:extLst>
          </p:nvPr>
        </p:nvGraphicFramePr>
        <p:xfrm>
          <a:off x="342900" y="3367781"/>
          <a:ext cx="8458198" cy="3415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6172">
                  <a:extLst>
                    <a:ext uri="{9D8B030D-6E8A-4147-A177-3AD203B41FA5}">
                      <a16:colId xmlns:a16="http://schemas.microsoft.com/office/drawing/2014/main" xmlns="" val="4056228185"/>
                    </a:ext>
                  </a:extLst>
                </a:gridCol>
                <a:gridCol w="1158240">
                  <a:extLst>
                    <a:ext uri="{9D8B030D-6E8A-4147-A177-3AD203B41FA5}">
                      <a16:colId xmlns:a16="http://schemas.microsoft.com/office/drawing/2014/main" xmlns="" val="1730323229"/>
                    </a:ext>
                  </a:extLst>
                </a:gridCol>
                <a:gridCol w="1095847">
                  <a:extLst>
                    <a:ext uri="{9D8B030D-6E8A-4147-A177-3AD203B41FA5}">
                      <a16:colId xmlns:a16="http://schemas.microsoft.com/office/drawing/2014/main" xmlns="" val="570389619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347168729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712884133"/>
                    </a:ext>
                  </a:extLst>
                </a:gridCol>
                <a:gridCol w="1209522">
                  <a:extLst>
                    <a:ext uri="{9D8B030D-6E8A-4147-A177-3AD203B41FA5}">
                      <a16:colId xmlns:a16="http://schemas.microsoft.com/office/drawing/2014/main" xmlns="" val="3613339500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2519543407"/>
                    </a:ext>
                  </a:extLst>
                </a:gridCol>
              </a:tblGrid>
              <a:tr h="973973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65405" marR="117475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95580" marR="104140" indent="-91440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Reporting Period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marL="161925" marR="161925" eaLnBrk="0" hangingPunct="0">
                        <a:lnSpc>
                          <a:spcPct val="114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Annual</a:t>
                      </a:r>
                      <a:r>
                        <a:rPr lang="en-ZA" sz="12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575638"/>
                  </a:ext>
                </a:extLst>
              </a:tr>
              <a:tr h="5330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53639575"/>
                  </a:ext>
                </a:extLst>
              </a:tr>
              <a:tr h="64036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Driver Rehabilitation Programmes Developed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Two (2) driver Rehabilitation Programmes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Develop Business Case on International Benchmarking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Stakeholder Consultation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Development of Rehabilitation Concept Document 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Two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+mn-ea"/>
                          <a:cs typeface="Arial Narrow" panose="020B0604020202020204" pitchFamily="34" charset="0"/>
                        </a:rPr>
                        <a:t> (2) Driver Rehabilitation Programmes developed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89203482"/>
                  </a:ext>
                </a:extLst>
              </a:tr>
              <a:tr h="1140382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Number of Driver Rehabilitation Programmes Implemented</a:t>
                      </a:r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 Driver Rehabilitation Programme Implemented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Identification of stakeholders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6000"/>
                        </a:lnSpc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Induction of Stakeholders/</a:t>
                      </a:r>
                      <a:r>
                        <a:rPr lang="en-ZA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Service provider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Assessment of the functionality of Driver Rehabilitation Programme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1</a:t>
                      </a:r>
                      <a:r>
                        <a:rPr lang="en-ZA" sz="1200" b="1" i="0" kern="120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kern="12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 Narrow" panose="020B0604020202020204" pitchFamily="34" charset="0"/>
                        </a:rPr>
                        <a:t>Driver Rehabilitation Programme Implemented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Times New Roman" panose="02020603050405020304" pitchFamily="18" charset="0"/>
                        <a:cs typeface="Arial Narrow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7735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242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AB8C311F-7253-4AED-9701-7FC0708C41C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2384209-CB15-4CDF-9D31-C44FD9A3F20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1142713" y="-1142284"/>
            <a:ext cx="6858000" cy="9143425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2633B3B5-CC90-43F0-8714-D31D1F3F02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1733" y="0"/>
            <a:ext cx="6803134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8D57A06-A426-446D-B02C-A2DC6B62E45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2125298" y="-161647"/>
            <a:ext cx="4894564" cy="914516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C58D4E7D-63F8-D54C-BD59-3B99F83DA8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7326677"/>
              </p:ext>
            </p:extLst>
          </p:nvPr>
        </p:nvGraphicFramePr>
        <p:xfrm>
          <a:off x="341166" y="3837286"/>
          <a:ext cx="8458198" cy="2805494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212906">
                  <a:extLst>
                    <a:ext uri="{9D8B030D-6E8A-4147-A177-3AD203B41FA5}">
                      <a16:colId xmlns:a16="http://schemas.microsoft.com/office/drawing/2014/main" xmlns="" val="1956702348"/>
                    </a:ext>
                  </a:extLst>
                </a:gridCol>
                <a:gridCol w="1211214">
                  <a:extLst>
                    <a:ext uri="{9D8B030D-6E8A-4147-A177-3AD203B41FA5}">
                      <a16:colId xmlns:a16="http://schemas.microsoft.com/office/drawing/2014/main" xmlns="" val="418751881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1745345533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3755529443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4009062204"/>
                    </a:ext>
                  </a:extLst>
                </a:gridCol>
                <a:gridCol w="1209522">
                  <a:extLst>
                    <a:ext uri="{9D8B030D-6E8A-4147-A177-3AD203B41FA5}">
                      <a16:colId xmlns:a16="http://schemas.microsoft.com/office/drawing/2014/main" xmlns="" val="383266694"/>
                    </a:ext>
                  </a:extLst>
                </a:gridCol>
                <a:gridCol w="1206139">
                  <a:extLst>
                    <a:ext uri="{9D8B030D-6E8A-4147-A177-3AD203B41FA5}">
                      <a16:colId xmlns:a16="http://schemas.microsoft.com/office/drawing/2014/main" xmlns="" val="2629823356"/>
                    </a:ext>
                  </a:extLst>
                </a:gridCol>
              </a:tblGrid>
              <a:tr h="396787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Output</a:t>
                      </a:r>
                      <a:r>
                        <a:rPr lang="en-ZA" sz="1200" b="1" i="0" spc="18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Indicators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Reporting Period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Annual</a:t>
                      </a:r>
                      <a:r>
                        <a:rPr lang="en-ZA" sz="1200" b="1" i="0" spc="-7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</a:t>
                      </a:r>
                      <a:r>
                        <a:rPr lang="en-ZA" sz="1200" b="1" i="0" spc="11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2021/22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r>
                        <a:rPr lang="en-ZA" sz="1200" b="1" i="0" spc="-9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 </a:t>
                      </a: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Targets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92623484"/>
                  </a:ext>
                </a:extLst>
              </a:tr>
              <a:tr h="1664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1st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2nd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3rd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spc="-5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4</a:t>
                      </a:r>
                      <a:r>
                        <a:rPr lang="en-ZA" sz="1200" b="1" i="0" spc="10" baseline="3000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th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20496705"/>
                  </a:ext>
                </a:extLst>
              </a:tr>
              <a:tr h="73833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AARTO Education and Awareness Social Media Campaigns Launched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32 AARTO Education and Awareness Social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 AARTO Education and Awareness Social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 AARTO Education and Awareness Social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 AARTO Education and Awareness Social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8 AARTO Education and Awareness Social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65756230"/>
                  </a:ext>
                </a:extLst>
              </a:tr>
              <a:tr h="881045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Number of AARTO Education and Awareness Traditional Media Campaigns Launched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Quarterly</a:t>
                      </a:r>
                      <a:endParaRPr lang="en-ZA" sz="1200" b="1" i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24 AARTO Education and Awareness Traditional 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 AARTO Education and Awareness Traditional 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 AARTO Education and Awareness Traditional 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 AARTO Education and Awareness Traditional 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cs typeface="Arial Narrow" panose="020B0604020202020204" pitchFamily="34" charset="0"/>
                        </a:rPr>
                        <a:t>6 AARTO Education and Awareness Traditional  Media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356787766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A1D0FB3E-EB2F-E643-8B5F-28646AB2B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97446466"/>
              </p:ext>
            </p:extLst>
          </p:nvPr>
        </p:nvGraphicFramePr>
        <p:xfrm>
          <a:off x="341166" y="648023"/>
          <a:ext cx="8458198" cy="3141222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163521">
                  <a:extLst>
                    <a:ext uri="{9D8B030D-6E8A-4147-A177-3AD203B41FA5}">
                      <a16:colId xmlns:a16="http://schemas.microsoft.com/office/drawing/2014/main" xmlns="" val="861857293"/>
                    </a:ext>
                  </a:extLst>
                </a:gridCol>
                <a:gridCol w="982481">
                  <a:extLst>
                    <a:ext uri="{9D8B030D-6E8A-4147-A177-3AD203B41FA5}">
                      <a16:colId xmlns:a16="http://schemas.microsoft.com/office/drawing/2014/main" xmlns="" val="3708802880"/>
                    </a:ext>
                  </a:extLst>
                </a:gridCol>
                <a:gridCol w="1333305">
                  <a:extLst>
                    <a:ext uri="{9D8B030D-6E8A-4147-A177-3AD203B41FA5}">
                      <a16:colId xmlns:a16="http://schemas.microsoft.com/office/drawing/2014/main" xmlns="" val="3618043920"/>
                    </a:ext>
                  </a:extLst>
                </a:gridCol>
                <a:gridCol w="1239207">
                  <a:extLst>
                    <a:ext uri="{9D8B030D-6E8A-4147-A177-3AD203B41FA5}">
                      <a16:colId xmlns:a16="http://schemas.microsoft.com/office/drawing/2014/main" xmlns="" val="306209266"/>
                    </a:ext>
                  </a:extLst>
                </a:gridCol>
                <a:gridCol w="1267968">
                  <a:extLst>
                    <a:ext uri="{9D8B030D-6E8A-4147-A177-3AD203B41FA5}">
                      <a16:colId xmlns:a16="http://schemas.microsoft.com/office/drawing/2014/main" xmlns="" val="3899545849"/>
                    </a:ext>
                  </a:extLst>
                </a:gridCol>
                <a:gridCol w="1313823">
                  <a:extLst>
                    <a:ext uri="{9D8B030D-6E8A-4147-A177-3AD203B41FA5}">
                      <a16:colId xmlns:a16="http://schemas.microsoft.com/office/drawing/2014/main" xmlns="" val="1254790608"/>
                    </a:ext>
                  </a:extLst>
                </a:gridCol>
                <a:gridCol w="1157893">
                  <a:extLst>
                    <a:ext uri="{9D8B030D-6E8A-4147-A177-3AD203B41FA5}">
                      <a16:colId xmlns:a16="http://schemas.microsoft.com/office/drawing/2014/main" xmlns="" val="4178159758"/>
                    </a:ext>
                  </a:extLst>
                </a:gridCol>
              </a:tblGrid>
              <a:tr h="46135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Outcome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Outputs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 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Output Indicators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Baseline/Estimated Performance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kern="120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MTEF Targets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87304086"/>
                  </a:ext>
                </a:extLst>
              </a:tr>
              <a:tr h="3457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2020/21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2021/22 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2022/23</a:t>
                      </a:r>
                      <a:endParaRPr lang="en-ZA" sz="1200" b="1" i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rgbClr val="000000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2023/24</a:t>
                      </a:r>
                      <a:endParaRPr lang="en-ZA" sz="1200" b="1" i="0" dirty="0"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extLst>
                  <a:ext uri="{0D108BD9-81ED-4DB2-BD59-A6C34878D82A}">
                    <a16:rowId xmlns:a16="http://schemas.microsoft.com/office/drawing/2014/main" xmlns="" val="2939439727"/>
                  </a:ext>
                </a:extLst>
              </a:tr>
              <a:tr h="722240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Changed</a:t>
                      </a:r>
                      <a:r>
                        <a:rPr lang="en-US" sz="1200" b="1" i="0" baseline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 Road User Behavior through AARTO Educational Programmes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8054" marR="58054" marT="8063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AARTO Education and Awareness Campaigns 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No of AARTO Education and Awareness Social Media Campaigns Launched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360 Campaigns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32 AARTO Education and Awareness Social Media Campaigns Launched 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48 AARTO Education and Awareness Social Media Campaigns Launched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72 AARTO Education and Awareness Social Media Campaigns Launched</a:t>
                      </a:r>
                    </a:p>
                  </a:txBody>
                  <a:tcPr marL="55367" marR="55367" marT="8063" marB="0"/>
                </a:tc>
                <a:extLst>
                  <a:ext uri="{0D108BD9-81ED-4DB2-BD59-A6C34878D82A}">
                    <a16:rowId xmlns:a16="http://schemas.microsoft.com/office/drawing/2014/main" xmlns="" val="1711695212"/>
                  </a:ext>
                </a:extLst>
              </a:tr>
              <a:tr h="8602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No of AARTO Education and Awareness Traditional Media Campaigns Launched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New</a:t>
                      </a:r>
                      <a:endParaRPr lang="en-ZA" sz="1200" b="1" i="0" dirty="0">
                        <a:solidFill>
                          <a:schemeClr val="tx1"/>
                        </a:solidFill>
                        <a:effectLst/>
                        <a:latin typeface="Arial Narrow" panose="020B0604020202020204" pitchFamily="34" charset="0"/>
                        <a:ea typeface="Calibri" panose="020F0502020204030204" pitchFamily="34" charset="0"/>
                        <a:cs typeface="Arial Narrow" panose="020B0604020202020204" pitchFamily="34" charset="0"/>
                      </a:endParaRP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24 AARTO Education and Awareness Traditional Media Campaigns Launched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36 AARTO Education and Awareness Traditional Media Campaigns Launched</a:t>
                      </a:r>
                    </a:p>
                  </a:txBody>
                  <a:tcPr marL="55367" marR="55367" marT="8063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i="0" dirty="0">
                          <a:solidFill>
                            <a:schemeClr val="tx1"/>
                          </a:solidFill>
                          <a:effectLst/>
                          <a:latin typeface="Arial Narrow" panose="020B0604020202020204" pitchFamily="34" charset="0"/>
                          <a:ea typeface="Calibri" panose="020F0502020204030204" pitchFamily="34" charset="0"/>
                          <a:cs typeface="Arial Narrow" panose="020B0604020202020204" pitchFamily="34" charset="0"/>
                        </a:rPr>
                        <a:t>54 AARTO Education and Awareness Traditional Media Campaigns Launched</a:t>
                      </a:r>
                    </a:p>
                  </a:txBody>
                  <a:tcPr marL="55367" marR="55367" marT="8063" marB="0"/>
                </a:tc>
                <a:extLst>
                  <a:ext uri="{0D108BD9-81ED-4DB2-BD59-A6C34878D82A}">
                    <a16:rowId xmlns:a16="http://schemas.microsoft.com/office/drawing/2014/main" xmlns="" val="27573057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38991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5724071-AC7B-4A67-934B-CD7F907458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4573"/>
            <a:ext cx="9143999" cy="185587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xmlns="" id="{59F662CD-E2C4-F04C-A599-A7717CE0E8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86873260"/>
              </p:ext>
            </p:extLst>
          </p:nvPr>
        </p:nvGraphicFramePr>
        <p:xfrm>
          <a:off x="622298" y="3217673"/>
          <a:ext cx="7886696" cy="2090992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1060268">
                  <a:extLst>
                    <a:ext uri="{9D8B030D-6E8A-4147-A177-3AD203B41FA5}">
                      <a16:colId xmlns:a16="http://schemas.microsoft.com/office/drawing/2014/main" xmlns="" val="1021713317"/>
                    </a:ext>
                  </a:extLst>
                </a:gridCol>
                <a:gridCol w="1058789">
                  <a:extLst>
                    <a:ext uri="{9D8B030D-6E8A-4147-A177-3AD203B41FA5}">
                      <a16:colId xmlns:a16="http://schemas.microsoft.com/office/drawing/2014/main" xmlns="" val="2469641019"/>
                    </a:ext>
                  </a:extLst>
                </a:gridCol>
                <a:gridCol w="1054353">
                  <a:extLst>
                    <a:ext uri="{9D8B030D-6E8A-4147-A177-3AD203B41FA5}">
                      <a16:colId xmlns:a16="http://schemas.microsoft.com/office/drawing/2014/main" xmlns="" val="1178014077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2881441034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1761241356"/>
                    </a:ext>
                  </a:extLst>
                </a:gridCol>
                <a:gridCol w="1180540">
                  <a:extLst>
                    <a:ext uri="{9D8B030D-6E8A-4147-A177-3AD203B41FA5}">
                      <a16:colId xmlns:a16="http://schemas.microsoft.com/office/drawing/2014/main" xmlns="" val="2600583659"/>
                    </a:ext>
                  </a:extLst>
                </a:gridCol>
                <a:gridCol w="1177582">
                  <a:extLst>
                    <a:ext uri="{9D8B030D-6E8A-4147-A177-3AD203B41FA5}">
                      <a16:colId xmlns:a16="http://schemas.microsoft.com/office/drawing/2014/main" xmlns="" val="1430866422"/>
                    </a:ext>
                  </a:extLst>
                </a:gridCol>
              </a:tblGrid>
              <a:tr h="636733"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20"/>
                        </a:spcBef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65405" marR="117475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Output</a:t>
                      </a:r>
                      <a:r>
                        <a:rPr lang="en-ZA" sz="1100" b="1" spc="18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Indicators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95580" marR="104140" indent="-91440" eaLnBrk="0" hangingPunct="0">
                        <a:lnSpc>
                          <a:spcPct val="113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Reporting Period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eaLnBrk="0" hangingPunct="0">
                        <a:lnSpc>
                          <a:spcPct val="106000"/>
                        </a:lnSpc>
                        <a:spcBef>
                          <a:spcPts val="45"/>
                        </a:spcBef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marL="161925" marR="161925" eaLnBrk="0" hangingPunct="0">
                        <a:lnSpc>
                          <a:spcPct val="114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Annual</a:t>
                      </a:r>
                      <a:r>
                        <a:rPr lang="en-ZA" sz="1100" b="1" spc="-7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Target</a:t>
                      </a:r>
                      <a:r>
                        <a:rPr lang="en-ZA" sz="1100" b="1" spc="115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2021/22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4">
                  <a:txBody>
                    <a:bodyPr/>
                    <a:lstStyle/>
                    <a:p>
                      <a:pPr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</a:p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r>
                        <a:rPr lang="en-ZA" sz="1100" spc="-95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ZA" sz="1100" dirty="0">
                          <a:solidFill>
                            <a:schemeClr val="bg1"/>
                          </a:solidFill>
                          <a:effectLst/>
                        </a:rPr>
                        <a:t>Targets</a:t>
                      </a:r>
                      <a:endParaRPr lang="en-ZA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30193264"/>
                  </a:ext>
                </a:extLst>
              </a:tr>
              <a:tr h="34848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1st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2nd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75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>
                          <a:solidFill>
                            <a:schemeClr val="bg1"/>
                          </a:solidFill>
                          <a:effectLst/>
                        </a:rPr>
                        <a:t>3rd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" algn="ctr" eaLnBrk="0" hangingPunct="0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ZA" sz="1100" b="1" spc="-5">
                          <a:solidFill>
                            <a:schemeClr val="bg1"/>
                          </a:solidFill>
                          <a:effectLst/>
                        </a:rPr>
                        <a:t>4</a:t>
                      </a:r>
                      <a:r>
                        <a:rPr lang="en-ZA" sz="1100" b="1" spc="10" baseline="30000">
                          <a:solidFill>
                            <a:schemeClr val="bg1"/>
                          </a:solidFill>
                          <a:effectLst/>
                        </a:rPr>
                        <a:t>th</a:t>
                      </a:r>
                      <a:endParaRPr lang="en-ZA" sz="11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849904646"/>
                  </a:ext>
                </a:extLst>
              </a:tr>
              <a:tr h="80548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Number of RTIA Brand and Reputation Surveys Conducted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Quarterly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</a:rPr>
                        <a:t>One (1) RTIA Brand and Reputation Survey Conducted 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Stakeholder Consultation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on RTIA Brand and Reputation 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Development and dissemination of Survey Questionnaires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Analysis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of </a:t>
                      </a: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survey</a:t>
                      </a:r>
                      <a:r>
                        <a:rPr lang="en-ZA" sz="1200" b="1" baseline="0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responses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tc>
                  <a:txBody>
                    <a:bodyPr/>
                    <a:lstStyle/>
                    <a:p>
                      <a:pPr marL="36195" marR="36195" eaLnBrk="0" hangingPunct="0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en-ZA" sz="1200" b="1" dirty="0">
                          <a:solidFill>
                            <a:schemeClr val="bg1"/>
                          </a:solidFill>
                          <a:effectLst/>
                          <a:latin typeface="Arial Narrow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RTIA Brand and Reputation Survey conducted</a:t>
                      </a:r>
                      <a:endParaRPr lang="en-ZA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615" marR="61615" marT="0" marB="0"/>
                </a:tc>
                <a:extLst>
                  <a:ext uri="{0D108BD9-81ED-4DB2-BD59-A6C34878D82A}">
                    <a16:rowId xmlns:a16="http://schemas.microsoft.com/office/drawing/2014/main" xmlns="" val="688180591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09EB704-FE64-394A-98F1-284715CE74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4453940"/>
              </p:ext>
            </p:extLst>
          </p:nvPr>
        </p:nvGraphicFramePr>
        <p:xfrm>
          <a:off x="622300" y="711201"/>
          <a:ext cx="7886694" cy="2173681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1042112">
                  <a:extLst>
                    <a:ext uri="{9D8B030D-6E8A-4147-A177-3AD203B41FA5}">
                      <a16:colId xmlns:a16="http://schemas.microsoft.com/office/drawing/2014/main" xmlns="" val="148183987"/>
                    </a:ext>
                  </a:extLst>
                </a:gridCol>
                <a:gridCol w="1037071">
                  <a:extLst>
                    <a:ext uri="{9D8B030D-6E8A-4147-A177-3AD203B41FA5}">
                      <a16:colId xmlns:a16="http://schemas.microsoft.com/office/drawing/2014/main" xmlns="" val="3273341578"/>
                    </a:ext>
                  </a:extLst>
                </a:gridCol>
                <a:gridCol w="1037071">
                  <a:extLst>
                    <a:ext uri="{9D8B030D-6E8A-4147-A177-3AD203B41FA5}">
                      <a16:colId xmlns:a16="http://schemas.microsoft.com/office/drawing/2014/main" xmlns="" val="2950322256"/>
                    </a:ext>
                  </a:extLst>
                </a:gridCol>
                <a:gridCol w="1348149">
                  <a:extLst>
                    <a:ext uri="{9D8B030D-6E8A-4147-A177-3AD203B41FA5}">
                      <a16:colId xmlns:a16="http://schemas.microsoft.com/office/drawing/2014/main" xmlns="" val="3658522638"/>
                    </a:ext>
                  </a:extLst>
                </a:gridCol>
                <a:gridCol w="1037071">
                  <a:extLst>
                    <a:ext uri="{9D8B030D-6E8A-4147-A177-3AD203B41FA5}">
                      <a16:colId xmlns:a16="http://schemas.microsoft.com/office/drawing/2014/main" xmlns="" val="2503739680"/>
                    </a:ext>
                  </a:extLst>
                </a:gridCol>
                <a:gridCol w="1348149">
                  <a:extLst>
                    <a:ext uri="{9D8B030D-6E8A-4147-A177-3AD203B41FA5}">
                      <a16:colId xmlns:a16="http://schemas.microsoft.com/office/drawing/2014/main" xmlns="" val="546665534"/>
                    </a:ext>
                  </a:extLst>
                </a:gridCol>
                <a:gridCol w="1037071">
                  <a:extLst>
                    <a:ext uri="{9D8B030D-6E8A-4147-A177-3AD203B41FA5}">
                      <a16:colId xmlns:a16="http://schemas.microsoft.com/office/drawing/2014/main" xmlns="" val="3767551265"/>
                    </a:ext>
                  </a:extLst>
                </a:gridCol>
              </a:tblGrid>
              <a:tr h="51934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Outcome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Outputs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Output Indicators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Baseline/Estimated Performance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MTEF Targets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677102"/>
                  </a:ext>
                </a:extLst>
              </a:tr>
              <a:tr h="2866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2021/22 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2022/23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2023/24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extLst>
                  <a:ext uri="{0D108BD9-81ED-4DB2-BD59-A6C34878D82A}">
                    <a16:rowId xmlns:a16="http://schemas.microsoft.com/office/drawing/2014/main" xmlns="" val="1921548911"/>
                  </a:ext>
                </a:extLst>
              </a:tr>
              <a:tr h="9846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Reliable Road user Research and analytics Institutionalized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439" marR="54439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RTIA Brand and Reputation Survey Report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of RTIA Brand and Reputation Surveys Conducted 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(1) RTIA Brand and Reputation Survey Conducted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Approved Survey Recommendations Implemented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One (1) RTIA Brand and Reputation Survey</a:t>
                      </a:r>
                      <a:endParaRPr lang="en-ZA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18" marR="51918" marT="7561" marB="0"/>
                </a:tc>
                <a:extLst>
                  <a:ext uri="{0D108BD9-81ED-4DB2-BD59-A6C34878D82A}">
                    <a16:rowId xmlns:a16="http://schemas.microsoft.com/office/drawing/2014/main" xmlns="" val="3908319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755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ttern-fade.png"/>
          <p:cNvPicPr>
            <a:picLocks noChangeAspect="1"/>
          </p:cNvPicPr>
          <p:nvPr/>
        </p:nvPicPr>
        <p:blipFill rotWithShape="1">
          <a:blip r:embed="rId3">
            <a:alphaModFix amt="2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6299"/>
          <a:stretch/>
        </p:blipFill>
        <p:spPr>
          <a:xfrm>
            <a:off x="3856639" y="417712"/>
            <a:ext cx="5287361" cy="4909233"/>
          </a:xfrm>
          <a:prstGeom prst="rect">
            <a:avLst/>
          </a:prstGeom>
        </p:spPr>
      </p:pic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214DE7D1-948F-9E48-9221-22AA157E9F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345406619"/>
              </p:ext>
            </p:extLst>
          </p:nvPr>
        </p:nvGraphicFramePr>
        <p:xfrm>
          <a:off x="457200" y="1347537"/>
          <a:ext cx="8229600" cy="3979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Picture 4" descr="New Logo - Landscape.pdf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02514" y="5326945"/>
            <a:ext cx="2971218" cy="209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16599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TIA">
      <a:dk1>
        <a:srgbClr val="00204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3017</Words>
  <Application>Microsoft Office PowerPoint</Application>
  <PresentationFormat>On-screen Show (4:3)</PresentationFormat>
  <Paragraphs>1129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Slide 1</vt:lpstr>
      <vt:lpstr>Background &amp; Strategic Process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Budget   Budget Workings  AMIP Budget: R215Mil</vt:lpstr>
      <vt:lpstr>Top 5 APP Strategic Risks</vt:lpstr>
      <vt:lpstr>Way-Forward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Glodean Khambule</dc:creator>
  <cp:lastModifiedBy>USER</cp:lastModifiedBy>
  <cp:revision>9</cp:revision>
  <dcterms:created xsi:type="dcterms:W3CDTF">2021-03-11T14:43:47Z</dcterms:created>
  <dcterms:modified xsi:type="dcterms:W3CDTF">2021-05-10T07:53:01Z</dcterms:modified>
</cp:coreProperties>
</file>